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 id="2147483697" r:id="rId4"/>
    <p:sldMasterId id="2147483709" r:id="rId5"/>
  </p:sldMasterIdLst>
  <p:notesMasterIdLst>
    <p:notesMasterId r:id="rId26"/>
  </p:notesMasterIdLst>
  <p:handoutMasterIdLst>
    <p:handoutMasterId r:id="rId27"/>
  </p:handoutMasterIdLst>
  <p:sldIdLst>
    <p:sldId id="1803" r:id="rId6"/>
    <p:sldId id="1816" r:id="rId7"/>
    <p:sldId id="1806" r:id="rId8"/>
    <p:sldId id="1805" r:id="rId9"/>
    <p:sldId id="1807" r:id="rId10"/>
    <p:sldId id="1808" r:id="rId11"/>
    <p:sldId id="1809" r:id="rId12"/>
    <p:sldId id="1810" r:id="rId13"/>
    <p:sldId id="1811" r:id="rId14"/>
    <p:sldId id="1812" r:id="rId15"/>
    <p:sldId id="1819" r:id="rId16"/>
    <p:sldId id="1815" r:id="rId17"/>
    <p:sldId id="1813" r:id="rId18"/>
    <p:sldId id="1817" r:id="rId19"/>
    <p:sldId id="1818" r:id="rId20"/>
    <p:sldId id="1820" r:id="rId21"/>
    <p:sldId id="1821" r:id="rId22"/>
    <p:sldId id="1822" r:id="rId23"/>
    <p:sldId id="1823" r:id="rId24"/>
    <p:sldId id="1824" r:id="rId25"/>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8113"/>
    <a:srgbClr val="F755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082" autoAdjust="0"/>
  </p:normalViewPr>
  <p:slideViewPr>
    <p:cSldViewPr snapToGrid="0">
      <p:cViewPr varScale="1">
        <p:scale>
          <a:sx n="70" d="100"/>
          <a:sy n="70" d="100"/>
        </p:scale>
        <p:origin x="60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18C4A-4E11-4C10-9575-0EA10B16BF9B}"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BE"/>
        </a:p>
      </dgm:t>
    </dgm:pt>
    <dgm:pt modelId="{8FF07DEE-38F4-4A62-87AC-7982EA6EABCE}">
      <dgm:prSet phldrT="[Text]"/>
      <dgm:spPr/>
      <dgm:t>
        <a:bodyPr/>
        <a:lstStyle/>
        <a:p>
          <a:r>
            <a:rPr lang="en-US" dirty="0">
              <a:latin typeface="+mj-lt"/>
            </a:rPr>
            <a:t>Ongoing Thinking</a:t>
          </a:r>
          <a:endParaRPr lang="en-BE" dirty="0">
            <a:latin typeface="+mj-lt"/>
          </a:endParaRPr>
        </a:p>
      </dgm:t>
    </dgm:pt>
    <dgm:pt modelId="{E5C3EE40-94AF-440C-BFC6-04E7631FF00B}" type="parTrans" cxnId="{2DF4C09B-E0B0-4E2D-8910-D6CEB96D7C93}">
      <dgm:prSet/>
      <dgm:spPr/>
      <dgm:t>
        <a:bodyPr/>
        <a:lstStyle/>
        <a:p>
          <a:endParaRPr lang="en-BE"/>
        </a:p>
      </dgm:t>
    </dgm:pt>
    <dgm:pt modelId="{A10FBFF0-AA03-4EC3-87E4-33FD7D79BB71}" type="sibTrans" cxnId="{2DF4C09B-E0B0-4E2D-8910-D6CEB96D7C93}">
      <dgm:prSet/>
      <dgm:spPr/>
      <dgm:t>
        <a:bodyPr/>
        <a:lstStyle/>
        <a:p>
          <a:endParaRPr lang="en-BE"/>
        </a:p>
      </dgm:t>
    </dgm:pt>
    <dgm:pt modelId="{E017A113-A44B-4956-820C-E2026291F0F4}">
      <dgm:prSet phldrT="[Text]"/>
      <dgm:spPr/>
      <dgm:t>
        <a:bodyPr/>
        <a:lstStyle/>
        <a:p>
          <a:r>
            <a:rPr lang="en-US" dirty="0">
              <a:latin typeface="+mj-lt"/>
            </a:rPr>
            <a:t>Age</a:t>
          </a:r>
          <a:endParaRPr lang="en-BE" dirty="0">
            <a:latin typeface="+mj-lt"/>
          </a:endParaRPr>
        </a:p>
      </dgm:t>
    </dgm:pt>
    <dgm:pt modelId="{78C9C95B-B0F1-4CE1-B0FF-35A7288CFC2E}" type="parTrans" cxnId="{072CFC09-926D-43BF-8F12-9E2A01B5E3FE}">
      <dgm:prSet/>
      <dgm:spPr/>
      <dgm:t>
        <a:bodyPr/>
        <a:lstStyle/>
        <a:p>
          <a:endParaRPr lang="en-BE"/>
        </a:p>
      </dgm:t>
    </dgm:pt>
    <dgm:pt modelId="{E6992DCA-37BE-4821-873E-E5C37E0956D1}" type="sibTrans" cxnId="{072CFC09-926D-43BF-8F12-9E2A01B5E3FE}">
      <dgm:prSet/>
      <dgm:spPr/>
      <dgm:t>
        <a:bodyPr/>
        <a:lstStyle/>
        <a:p>
          <a:endParaRPr lang="en-BE">
            <a:latin typeface="+mj-lt"/>
          </a:endParaRPr>
        </a:p>
      </dgm:t>
    </dgm:pt>
    <dgm:pt modelId="{8A9A2189-04F4-4844-B5A2-E21B4AF3E3D8}">
      <dgm:prSet phldrT="[Text]"/>
      <dgm:spPr/>
      <dgm:t>
        <a:bodyPr/>
        <a:lstStyle/>
        <a:p>
          <a:r>
            <a:rPr lang="en-US" dirty="0">
              <a:latin typeface="+mj-lt"/>
            </a:rPr>
            <a:t>Arousal</a:t>
          </a:r>
          <a:endParaRPr lang="en-BE" dirty="0">
            <a:latin typeface="+mj-lt"/>
          </a:endParaRPr>
        </a:p>
      </dgm:t>
    </dgm:pt>
    <dgm:pt modelId="{7E682093-D2F1-403F-87DC-4FDE241A63AC}" type="parTrans" cxnId="{14A03A67-A7C9-4166-A9EF-1937D68DA895}">
      <dgm:prSet/>
      <dgm:spPr/>
      <dgm:t>
        <a:bodyPr/>
        <a:lstStyle/>
        <a:p>
          <a:endParaRPr lang="en-BE"/>
        </a:p>
      </dgm:t>
    </dgm:pt>
    <dgm:pt modelId="{BDEC4341-6B81-4EC3-A146-3560421002D0}" type="sibTrans" cxnId="{14A03A67-A7C9-4166-A9EF-1937D68DA895}">
      <dgm:prSet/>
      <dgm:spPr/>
      <dgm:t>
        <a:bodyPr/>
        <a:lstStyle/>
        <a:p>
          <a:endParaRPr lang="en-BE">
            <a:latin typeface="+mj-lt"/>
          </a:endParaRPr>
        </a:p>
      </dgm:t>
    </dgm:pt>
    <dgm:pt modelId="{28E822A8-0E40-413F-815B-96C4402EBAD2}">
      <dgm:prSet phldrT="[Text]"/>
      <dgm:spPr/>
      <dgm:t>
        <a:bodyPr/>
        <a:lstStyle/>
        <a:p>
          <a:r>
            <a:rPr lang="en-US" dirty="0">
              <a:latin typeface="+mj-lt"/>
            </a:rPr>
            <a:t>Attention</a:t>
          </a:r>
          <a:endParaRPr lang="en-BE" dirty="0">
            <a:latin typeface="+mj-lt"/>
          </a:endParaRPr>
        </a:p>
      </dgm:t>
    </dgm:pt>
    <dgm:pt modelId="{03ADAAAB-5E62-4F2E-B754-1FC17AB81C04}" type="parTrans" cxnId="{656CC0E1-63A1-44D3-8F33-805FC3D453CB}">
      <dgm:prSet/>
      <dgm:spPr/>
      <dgm:t>
        <a:bodyPr/>
        <a:lstStyle/>
        <a:p>
          <a:endParaRPr lang="en-BE"/>
        </a:p>
      </dgm:t>
    </dgm:pt>
    <dgm:pt modelId="{CAF74CBF-4CA1-40ED-AAC4-8D1AEE8D9414}" type="sibTrans" cxnId="{656CC0E1-63A1-44D3-8F33-805FC3D453CB}">
      <dgm:prSet/>
      <dgm:spPr/>
      <dgm:t>
        <a:bodyPr/>
        <a:lstStyle/>
        <a:p>
          <a:endParaRPr lang="en-BE">
            <a:latin typeface="+mj-lt"/>
          </a:endParaRPr>
        </a:p>
      </dgm:t>
    </dgm:pt>
    <dgm:pt modelId="{3DBEEBA7-7439-402F-953B-C1BF61D67913}">
      <dgm:prSet phldrT="[Text]" custLinFactNeighborX="-81432" custLinFactNeighborY="-761"/>
      <dgm:spPr/>
      <dgm:t>
        <a:bodyPr/>
        <a:lstStyle/>
        <a:p>
          <a:endParaRPr lang="en-BE"/>
        </a:p>
      </dgm:t>
    </dgm:pt>
    <dgm:pt modelId="{13CC493F-087C-476E-A07E-B3BEA61135F9}" type="parTrans" cxnId="{DA19ED8F-B0D6-43F4-8E3C-B744B4F73A54}">
      <dgm:prSet/>
      <dgm:spPr/>
      <dgm:t>
        <a:bodyPr/>
        <a:lstStyle/>
        <a:p>
          <a:endParaRPr lang="en-001"/>
        </a:p>
      </dgm:t>
    </dgm:pt>
    <dgm:pt modelId="{D90AD0B1-9878-476F-9B37-52F761DA5F5E}" type="sibTrans" cxnId="{DA19ED8F-B0D6-43F4-8E3C-B744B4F73A54}">
      <dgm:prSet/>
      <dgm:spPr/>
      <dgm:t>
        <a:bodyPr/>
        <a:lstStyle/>
        <a:p>
          <a:endParaRPr lang="en-001"/>
        </a:p>
      </dgm:t>
    </dgm:pt>
    <dgm:pt modelId="{2B115D44-D3BF-4528-B489-84FF0F22C9CA}">
      <dgm:prSet phldrT="[Text]" custRadScaleRad="254134" custRadScaleInc="47508"/>
      <dgm:spPr/>
      <dgm:t>
        <a:bodyPr/>
        <a:lstStyle/>
        <a:p>
          <a:endParaRPr lang="en-BE"/>
        </a:p>
      </dgm:t>
    </dgm:pt>
    <dgm:pt modelId="{5E48CE8D-7D23-49C0-9F92-0E172E727E76}" type="parTrans" cxnId="{58A86B89-4C8A-4F2B-97C8-602892106DD3}">
      <dgm:prSet/>
      <dgm:spPr/>
      <dgm:t>
        <a:bodyPr/>
        <a:lstStyle/>
        <a:p>
          <a:endParaRPr lang="en-001"/>
        </a:p>
      </dgm:t>
    </dgm:pt>
    <dgm:pt modelId="{DA079BAA-7A6F-4CF0-B402-AAEA449E573B}" type="sibTrans" cxnId="{58A86B89-4C8A-4F2B-97C8-602892106DD3}">
      <dgm:prSet/>
      <dgm:spPr/>
      <dgm:t>
        <a:bodyPr/>
        <a:lstStyle/>
        <a:p>
          <a:endParaRPr lang="en-001"/>
        </a:p>
      </dgm:t>
    </dgm:pt>
    <dgm:pt modelId="{C418E3B3-3EAD-4CED-BF44-DCDC1B3183F6}">
      <dgm:prSet phldrT="[Text]" custLinFactNeighborX="-81432" custLinFactNeighborY="-761"/>
      <dgm:spPr/>
      <dgm:t>
        <a:bodyPr/>
        <a:lstStyle/>
        <a:p>
          <a:endParaRPr lang="en-BE"/>
        </a:p>
      </dgm:t>
    </dgm:pt>
    <dgm:pt modelId="{683EBFCE-3E31-45B7-97E2-8F73C2683E64}" type="parTrans" cxnId="{F5688E10-8FB4-46EF-8C25-72C204ED62B1}">
      <dgm:prSet/>
      <dgm:spPr/>
      <dgm:t>
        <a:bodyPr/>
        <a:lstStyle/>
        <a:p>
          <a:endParaRPr lang="en-001"/>
        </a:p>
      </dgm:t>
    </dgm:pt>
    <dgm:pt modelId="{5D6EBA1D-C874-45FD-94DD-DD5871564D50}" type="sibTrans" cxnId="{F5688E10-8FB4-46EF-8C25-72C204ED62B1}">
      <dgm:prSet/>
      <dgm:spPr/>
      <dgm:t>
        <a:bodyPr/>
        <a:lstStyle/>
        <a:p>
          <a:endParaRPr lang="en-001"/>
        </a:p>
      </dgm:t>
    </dgm:pt>
    <dgm:pt modelId="{90B7FA14-3E25-433E-BB5B-8A1BCBE3B5A8}">
      <dgm:prSet phldrT="[Text]" custRadScaleRad="254134" custRadScaleInc="47508"/>
      <dgm:spPr/>
      <dgm:t>
        <a:bodyPr/>
        <a:lstStyle/>
        <a:p>
          <a:endParaRPr lang="en-BE"/>
        </a:p>
      </dgm:t>
    </dgm:pt>
    <dgm:pt modelId="{61E46A95-318F-4648-BCA5-4B11EF0EE2E3}" type="parTrans" cxnId="{8A34FC0D-AC12-415B-A7CB-CFE2B2E801D1}">
      <dgm:prSet/>
      <dgm:spPr/>
      <dgm:t>
        <a:bodyPr/>
        <a:lstStyle/>
        <a:p>
          <a:endParaRPr lang="en-001"/>
        </a:p>
      </dgm:t>
    </dgm:pt>
    <dgm:pt modelId="{700C0A66-CD5E-4B2A-8F1D-B036935C8690}" type="sibTrans" cxnId="{8A34FC0D-AC12-415B-A7CB-CFE2B2E801D1}">
      <dgm:prSet/>
      <dgm:spPr/>
      <dgm:t>
        <a:bodyPr/>
        <a:lstStyle/>
        <a:p>
          <a:endParaRPr lang="en-001"/>
        </a:p>
      </dgm:t>
    </dgm:pt>
    <dgm:pt modelId="{C945554E-FDD7-4C8F-9083-4CF95BDCDB48}" type="pres">
      <dgm:prSet presAssocID="{66918C4A-4E11-4C10-9575-0EA10B16BF9B}" presName="Name0" presStyleCnt="0">
        <dgm:presLayoutVars>
          <dgm:chMax val="1"/>
          <dgm:dir/>
          <dgm:animLvl val="ctr"/>
          <dgm:resizeHandles val="exact"/>
        </dgm:presLayoutVars>
      </dgm:prSet>
      <dgm:spPr/>
    </dgm:pt>
    <dgm:pt modelId="{7CCC865F-1C72-4461-85AB-857A09F0B391}" type="pres">
      <dgm:prSet presAssocID="{8FF07DEE-38F4-4A62-87AC-7982EA6EABCE}" presName="centerShape" presStyleLbl="node0" presStyleIdx="0" presStyleCnt="1" custLinFactNeighborX="-81432" custLinFactNeighborY="-761"/>
      <dgm:spPr/>
    </dgm:pt>
    <dgm:pt modelId="{3ACEF285-0F0A-4698-B9BB-3E09D8DC3E29}" type="pres">
      <dgm:prSet presAssocID="{E017A113-A44B-4956-820C-E2026291F0F4}" presName="node" presStyleLbl="node1" presStyleIdx="0" presStyleCnt="3" custRadScaleRad="191916" custRadScaleInc="-145156">
        <dgm:presLayoutVars>
          <dgm:bulletEnabled val="1"/>
        </dgm:presLayoutVars>
      </dgm:prSet>
      <dgm:spPr/>
    </dgm:pt>
    <dgm:pt modelId="{27B90E52-3389-4E4A-AEA9-33A6031710B1}" type="pres">
      <dgm:prSet presAssocID="{E017A113-A44B-4956-820C-E2026291F0F4}" presName="dummy" presStyleCnt="0"/>
      <dgm:spPr/>
    </dgm:pt>
    <dgm:pt modelId="{D18B0967-40E7-47B6-9D1F-836EF50D7D39}" type="pres">
      <dgm:prSet presAssocID="{E6992DCA-37BE-4821-873E-E5C37E0956D1}" presName="sibTrans" presStyleLbl="sibTrans2D1" presStyleIdx="0" presStyleCnt="3" custLinFactNeighborY="1094"/>
      <dgm:spPr/>
    </dgm:pt>
    <dgm:pt modelId="{D49DE7FA-BCED-4074-8F1C-7D749A4A07A2}" type="pres">
      <dgm:prSet presAssocID="{8A9A2189-04F4-4844-B5A2-E21B4AF3E3D8}" presName="node" presStyleLbl="node1" presStyleIdx="1" presStyleCnt="3" custRadScaleRad="90366" custRadScaleInc="293892">
        <dgm:presLayoutVars>
          <dgm:bulletEnabled val="1"/>
        </dgm:presLayoutVars>
      </dgm:prSet>
      <dgm:spPr/>
    </dgm:pt>
    <dgm:pt modelId="{4A885D8C-B516-4B30-B93F-2C43CF8DEFE6}" type="pres">
      <dgm:prSet presAssocID="{8A9A2189-04F4-4844-B5A2-E21B4AF3E3D8}" presName="dummy" presStyleCnt="0"/>
      <dgm:spPr/>
    </dgm:pt>
    <dgm:pt modelId="{C77756E4-F5CA-45A5-895B-A1F6D83F6B0E}" type="pres">
      <dgm:prSet presAssocID="{BDEC4341-6B81-4EC3-A146-3560421002D0}" presName="sibTrans" presStyleLbl="sibTrans2D1" presStyleIdx="1" presStyleCnt="3"/>
      <dgm:spPr/>
    </dgm:pt>
    <dgm:pt modelId="{CEE6DBBB-9C3A-4729-A936-3BE0A288A712}" type="pres">
      <dgm:prSet presAssocID="{28E822A8-0E40-413F-815B-96C4402EBAD2}" presName="node" presStyleLbl="node1" presStyleIdx="2" presStyleCnt="3" custRadScaleRad="254134" custRadScaleInc="47508">
        <dgm:presLayoutVars>
          <dgm:bulletEnabled val="1"/>
        </dgm:presLayoutVars>
      </dgm:prSet>
      <dgm:spPr/>
    </dgm:pt>
    <dgm:pt modelId="{D98F3E9A-B440-42B0-A743-10356F439652}" type="pres">
      <dgm:prSet presAssocID="{28E822A8-0E40-413F-815B-96C4402EBAD2}" presName="dummy" presStyleCnt="0"/>
      <dgm:spPr/>
    </dgm:pt>
    <dgm:pt modelId="{88EFFE1F-4B83-41E7-9C28-37A4148F1F13}" type="pres">
      <dgm:prSet presAssocID="{CAF74CBF-4CA1-40ED-AAC4-8D1AEE8D9414}" presName="sibTrans" presStyleLbl="sibTrans2D1" presStyleIdx="2" presStyleCnt="3"/>
      <dgm:spPr/>
    </dgm:pt>
  </dgm:ptLst>
  <dgm:cxnLst>
    <dgm:cxn modelId="{072CFC09-926D-43BF-8F12-9E2A01B5E3FE}" srcId="{8FF07DEE-38F4-4A62-87AC-7982EA6EABCE}" destId="{E017A113-A44B-4956-820C-E2026291F0F4}" srcOrd="0" destOrd="0" parTransId="{78C9C95B-B0F1-4CE1-B0FF-35A7288CFC2E}" sibTransId="{E6992DCA-37BE-4821-873E-E5C37E0956D1}"/>
    <dgm:cxn modelId="{8A34FC0D-AC12-415B-A7CB-CFE2B2E801D1}" srcId="{C418E3B3-3EAD-4CED-BF44-DCDC1B3183F6}" destId="{90B7FA14-3E25-433E-BB5B-8A1BCBE3B5A8}" srcOrd="0" destOrd="0" parTransId="{61E46A95-318F-4648-BCA5-4B11EF0EE2E3}" sibTransId="{700C0A66-CD5E-4B2A-8F1D-B036935C8690}"/>
    <dgm:cxn modelId="{F5688E10-8FB4-46EF-8C25-72C204ED62B1}" srcId="{66918C4A-4E11-4C10-9575-0EA10B16BF9B}" destId="{C418E3B3-3EAD-4CED-BF44-DCDC1B3183F6}" srcOrd="2" destOrd="0" parTransId="{683EBFCE-3E31-45B7-97E2-8F73C2683E64}" sibTransId="{5D6EBA1D-C874-45FD-94DD-DD5871564D50}"/>
    <dgm:cxn modelId="{B1D8683D-5551-40B6-B206-630D2458818F}" type="presOf" srcId="{BDEC4341-6B81-4EC3-A146-3560421002D0}" destId="{C77756E4-F5CA-45A5-895B-A1F6D83F6B0E}" srcOrd="0" destOrd="0" presId="urn:microsoft.com/office/officeart/2005/8/layout/radial6"/>
    <dgm:cxn modelId="{14A03A67-A7C9-4166-A9EF-1937D68DA895}" srcId="{8FF07DEE-38F4-4A62-87AC-7982EA6EABCE}" destId="{8A9A2189-04F4-4844-B5A2-E21B4AF3E3D8}" srcOrd="1" destOrd="0" parTransId="{7E682093-D2F1-403F-87DC-4FDE241A63AC}" sibTransId="{BDEC4341-6B81-4EC3-A146-3560421002D0}"/>
    <dgm:cxn modelId="{B7586E6A-F6AD-4D33-9D5C-61F00B677771}" type="presOf" srcId="{28E822A8-0E40-413F-815B-96C4402EBAD2}" destId="{CEE6DBBB-9C3A-4729-A936-3BE0A288A712}" srcOrd="0" destOrd="0" presId="urn:microsoft.com/office/officeart/2005/8/layout/radial6"/>
    <dgm:cxn modelId="{64961354-ED3A-4A64-AEA2-C27807F30895}" type="presOf" srcId="{E017A113-A44B-4956-820C-E2026291F0F4}" destId="{3ACEF285-0F0A-4698-B9BB-3E09D8DC3E29}" srcOrd="0" destOrd="0" presId="urn:microsoft.com/office/officeart/2005/8/layout/radial6"/>
    <dgm:cxn modelId="{5222E758-4DB1-45D6-9780-C5C558261E58}" type="presOf" srcId="{8A9A2189-04F4-4844-B5A2-E21B4AF3E3D8}" destId="{D49DE7FA-BCED-4074-8F1C-7D749A4A07A2}" srcOrd="0" destOrd="0" presId="urn:microsoft.com/office/officeart/2005/8/layout/radial6"/>
    <dgm:cxn modelId="{58A86B89-4C8A-4F2B-97C8-602892106DD3}" srcId="{3DBEEBA7-7439-402F-953B-C1BF61D67913}" destId="{2B115D44-D3BF-4528-B489-84FF0F22C9CA}" srcOrd="0" destOrd="0" parTransId="{5E48CE8D-7D23-49C0-9F92-0E172E727E76}" sibTransId="{DA079BAA-7A6F-4CF0-B402-AAEA449E573B}"/>
    <dgm:cxn modelId="{EA4DD78C-7C65-4D27-BE4E-FA6BB2B0525F}" type="presOf" srcId="{8FF07DEE-38F4-4A62-87AC-7982EA6EABCE}" destId="{7CCC865F-1C72-4461-85AB-857A09F0B391}" srcOrd="0" destOrd="0" presId="urn:microsoft.com/office/officeart/2005/8/layout/radial6"/>
    <dgm:cxn modelId="{DA19ED8F-B0D6-43F4-8E3C-B744B4F73A54}" srcId="{66918C4A-4E11-4C10-9575-0EA10B16BF9B}" destId="{3DBEEBA7-7439-402F-953B-C1BF61D67913}" srcOrd="1" destOrd="0" parTransId="{13CC493F-087C-476E-A07E-B3BEA61135F9}" sibTransId="{D90AD0B1-9878-476F-9B37-52F761DA5F5E}"/>
    <dgm:cxn modelId="{2DF4C09B-E0B0-4E2D-8910-D6CEB96D7C93}" srcId="{66918C4A-4E11-4C10-9575-0EA10B16BF9B}" destId="{8FF07DEE-38F4-4A62-87AC-7982EA6EABCE}" srcOrd="0" destOrd="0" parTransId="{E5C3EE40-94AF-440C-BFC6-04E7631FF00B}" sibTransId="{A10FBFF0-AA03-4EC3-87E4-33FD7D79BB71}"/>
    <dgm:cxn modelId="{B234E8A8-5959-4D76-8509-E95A771CD549}" type="presOf" srcId="{CAF74CBF-4CA1-40ED-AAC4-8D1AEE8D9414}" destId="{88EFFE1F-4B83-41E7-9C28-37A4148F1F13}" srcOrd="0" destOrd="0" presId="urn:microsoft.com/office/officeart/2005/8/layout/radial6"/>
    <dgm:cxn modelId="{431320A9-7F8D-4D19-906A-05CFCD5B9A38}" type="presOf" srcId="{66918C4A-4E11-4C10-9575-0EA10B16BF9B}" destId="{C945554E-FDD7-4C8F-9083-4CF95BDCDB48}" srcOrd="0" destOrd="0" presId="urn:microsoft.com/office/officeart/2005/8/layout/radial6"/>
    <dgm:cxn modelId="{656CC0E1-63A1-44D3-8F33-805FC3D453CB}" srcId="{8FF07DEE-38F4-4A62-87AC-7982EA6EABCE}" destId="{28E822A8-0E40-413F-815B-96C4402EBAD2}" srcOrd="2" destOrd="0" parTransId="{03ADAAAB-5E62-4F2E-B754-1FC17AB81C04}" sibTransId="{CAF74CBF-4CA1-40ED-AAC4-8D1AEE8D9414}"/>
    <dgm:cxn modelId="{B28D3AFA-81F9-4446-ACA8-450F5E45DA4C}" type="presOf" srcId="{E6992DCA-37BE-4821-873E-E5C37E0956D1}" destId="{D18B0967-40E7-47B6-9D1F-836EF50D7D39}" srcOrd="0" destOrd="0" presId="urn:microsoft.com/office/officeart/2005/8/layout/radial6"/>
    <dgm:cxn modelId="{7FFFD1FD-E36A-4366-9CEC-1E18C9001A8E}" type="presParOf" srcId="{C945554E-FDD7-4C8F-9083-4CF95BDCDB48}" destId="{7CCC865F-1C72-4461-85AB-857A09F0B391}" srcOrd="0" destOrd="0" presId="urn:microsoft.com/office/officeart/2005/8/layout/radial6"/>
    <dgm:cxn modelId="{745E63A0-8BA8-4A98-9E28-C2C24973E974}" type="presParOf" srcId="{C945554E-FDD7-4C8F-9083-4CF95BDCDB48}" destId="{3ACEF285-0F0A-4698-B9BB-3E09D8DC3E29}" srcOrd="1" destOrd="0" presId="urn:microsoft.com/office/officeart/2005/8/layout/radial6"/>
    <dgm:cxn modelId="{783E2D2F-E6F4-43D9-ADC2-7D0A02752881}" type="presParOf" srcId="{C945554E-FDD7-4C8F-9083-4CF95BDCDB48}" destId="{27B90E52-3389-4E4A-AEA9-33A6031710B1}" srcOrd="2" destOrd="0" presId="urn:microsoft.com/office/officeart/2005/8/layout/radial6"/>
    <dgm:cxn modelId="{163F30B7-E527-414E-89CC-C251B9F24ABF}" type="presParOf" srcId="{C945554E-FDD7-4C8F-9083-4CF95BDCDB48}" destId="{D18B0967-40E7-47B6-9D1F-836EF50D7D39}" srcOrd="3" destOrd="0" presId="urn:microsoft.com/office/officeart/2005/8/layout/radial6"/>
    <dgm:cxn modelId="{5EDE4841-B575-4CA3-8906-4068D60AF1E0}" type="presParOf" srcId="{C945554E-FDD7-4C8F-9083-4CF95BDCDB48}" destId="{D49DE7FA-BCED-4074-8F1C-7D749A4A07A2}" srcOrd="4" destOrd="0" presId="urn:microsoft.com/office/officeart/2005/8/layout/radial6"/>
    <dgm:cxn modelId="{9B92D820-C366-4FEA-AEF9-B44E4645888F}" type="presParOf" srcId="{C945554E-FDD7-4C8F-9083-4CF95BDCDB48}" destId="{4A885D8C-B516-4B30-B93F-2C43CF8DEFE6}" srcOrd="5" destOrd="0" presId="urn:microsoft.com/office/officeart/2005/8/layout/radial6"/>
    <dgm:cxn modelId="{B3C4A7EA-3087-49B9-A1CD-B3AA6EF2FD66}" type="presParOf" srcId="{C945554E-FDD7-4C8F-9083-4CF95BDCDB48}" destId="{C77756E4-F5CA-45A5-895B-A1F6D83F6B0E}" srcOrd="6" destOrd="0" presId="urn:microsoft.com/office/officeart/2005/8/layout/radial6"/>
    <dgm:cxn modelId="{79E30E35-90A1-4FA7-B3C2-60A6DF3D4B0A}" type="presParOf" srcId="{C945554E-FDD7-4C8F-9083-4CF95BDCDB48}" destId="{CEE6DBBB-9C3A-4729-A936-3BE0A288A712}" srcOrd="7" destOrd="0" presId="urn:microsoft.com/office/officeart/2005/8/layout/radial6"/>
    <dgm:cxn modelId="{62C668C4-541B-4DF5-A43D-88BD6AD1C1A8}" type="presParOf" srcId="{C945554E-FDD7-4C8F-9083-4CF95BDCDB48}" destId="{D98F3E9A-B440-42B0-A743-10356F439652}" srcOrd="8" destOrd="0" presId="urn:microsoft.com/office/officeart/2005/8/layout/radial6"/>
    <dgm:cxn modelId="{E9D0C14D-1883-4C8D-BE5F-E16DE34A9645}" type="presParOf" srcId="{C945554E-FDD7-4C8F-9083-4CF95BDCDB48}" destId="{88EFFE1F-4B83-41E7-9C28-37A4148F1F13}"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18C4A-4E11-4C10-9575-0EA10B16BF9B}"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BE"/>
        </a:p>
      </dgm:t>
    </dgm:pt>
    <dgm:pt modelId="{8FF07DEE-38F4-4A62-87AC-7982EA6EABCE}">
      <dgm:prSet phldrT="[Text]"/>
      <dgm:spPr/>
      <dgm:t>
        <a:bodyPr/>
        <a:lstStyle/>
        <a:p>
          <a:r>
            <a:rPr lang="en-US" dirty="0">
              <a:latin typeface="+mj-lt"/>
            </a:rPr>
            <a:t>Ongoing Thinking</a:t>
          </a:r>
          <a:endParaRPr lang="en-BE" dirty="0">
            <a:latin typeface="+mj-lt"/>
          </a:endParaRPr>
        </a:p>
      </dgm:t>
    </dgm:pt>
    <dgm:pt modelId="{E5C3EE40-94AF-440C-BFC6-04E7631FF00B}" type="parTrans" cxnId="{2DF4C09B-E0B0-4E2D-8910-D6CEB96D7C93}">
      <dgm:prSet/>
      <dgm:spPr/>
      <dgm:t>
        <a:bodyPr/>
        <a:lstStyle/>
        <a:p>
          <a:endParaRPr lang="en-BE"/>
        </a:p>
      </dgm:t>
    </dgm:pt>
    <dgm:pt modelId="{A10FBFF0-AA03-4EC3-87E4-33FD7D79BB71}" type="sibTrans" cxnId="{2DF4C09B-E0B0-4E2D-8910-D6CEB96D7C93}">
      <dgm:prSet/>
      <dgm:spPr/>
      <dgm:t>
        <a:bodyPr/>
        <a:lstStyle/>
        <a:p>
          <a:endParaRPr lang="en-BE"/>
        </a:p>
      </dgm:t>
    </dgm:pt>
    <dgm:pt modelId="{E017A113-A44B-4956-820C-E2026291F0F4}">
      <dgm:prSet phldrT="[Text]"/>
      <dgm:spPr/>
      <dgm:t>
        <a:bodyPr/>
        <a:lstStyle/>
        <a:p>
          <a:r>
            <a:rPr lang="en-US" dirty="0">
              <a:latin typeface="+mj-lt"/>
            </a:rPr>
            <a:t>Age</a:t>
          </a:r>
          <a:endParaRPr lang="en-BE" dirty="0">
            <a:latin typeface="+mj-lt"/>
          </a:endParaRPr>
        </a:p>
      </dgm:t>
    </dgm:pt>
    <dgm:pt modelId="{78C9C95B-B0F1-4CE1-B0FF-35A7288CFC2E}" type="parTrans" cxnId="{072CFC09-926D-43BF-8F12-9E2A01B5E3FE}">
      <dgm:prSet/>
      <dgm:spPr/>
      <dgm:t>
        <a:bodyPr/>
        <a:lstStyle/>
        <a:p>
          <a:endParaRPr lang="en-BE"/>
        </a:p>
      </dgm:t>
    </dgm:pt>
    <dgm:pt modelId="{E6992DCA-37BE-4821-873E-E5C37E0956D1}" type="sibTrans" cxnId="{072CFC09-926D-43BF-8F12-9E2A01B5E3FE}">
      <dgm:prSet/>
      <dgm:spPr/>
      <dgm:t>
        <a:bodyPr/>
        <a:lstStyle/>
        <a:p>
          <a:endParaRPr lang="en-BE">
            <a:latin typeface="+mj-lt"/>
          </a:endParaRPr>
        </a:p>
      </dgm:t>
    </dgm:pt>
    <dgm:pt modelId="{8A9A2189-04F4-4844-B5A2-E21B4AF3E3D8}">
      <dgm:prSet phldrT="[Text]"/>
      <dgm:spPr/>
      <dgm:t>
        <a:bodyPr/>
        <a:lstStyle/>
        <a:p>
          <a:r>
            <a:rPr lang="en-US" dirty="0">
              <a:latin typeface="+mj-lt"/>
            </a:rPr>
            <a:t>Arousal</a:t>
          </a:r>
          <a:endParaRPr lang="en-BE" dirty="0">
            <a:latin typeface="+mj-lt"/>
          </a:endParaRPr>
        </a:p>
      </dgm:t>
    </dgm:pt>
    <dgm:pt modelId="{7E682093-D2F1-403F-87DC-4FDE241A63AC}" type="parTrans" cxnId="{14A03A67-A7C9-4166-A9EF-1937D68DA895}">
      <dgm:prSet/>
      <dgm:spPr/>
      <dgm:t>
        <a:bodyPr/>
        <a:lstStyle/>
        <a:p>
          <a:endParaRPr lang="en-BE"/>
        </a:p>
      </dgm:t>
    </dgm:pt>
    <dgm:pt modelId="{BDEC4341-6B81-4EC3-A146-3560421002D0}" type="sibTrans" cxnId="{14A03A67-A7C9-4166-A9EF-1937D68DA895}">
      <dgm:prSet/>
      <dgm:spPr/>
      <dgm:t>
        <a:bodyPr/>
        <a:lstStyle/>
        <a:p>
          <a:endParaRPr lang="en-BE">
            <a:latin typeface="+mj-lt"/>
          </a:endParaRPr>
        </a:p>
      </dgm:t>
    </dgm:pt>
    <dgm:pt modelId="{28E822A8-0E40-413F-815B-96C4402EBAD2}">
      <dgm:prSet phldrT="[Text]"/>
      <dgm:spPr/>
      <dgm:t>
        <a:bodyPr/>
        <a:lstStyle/>
        <a:p>
          <a:r>
            <a:rPr lang="en-US" dirty="0">
              <a:latin typeface="+mj-lt"/>
            </a:rPr>
            <a:t>Attention</a:t>
          </a:r>
          <a:endParaRPr lang="en-BE" dirty="0">
            <a:latin typeface="+mj-lt"/>
          </a:endParaRPr>
        </a:p>
      </dgm:t>
    </dgm:pt>
    <dgm:pt modelId="{03ADAAAB-5E62-4F2E-B754-1FC17AB81C04}" type="parTrans" cxnId="{656CC0E1-63A1-44D3-8F33-805FC3D453CB}">
      <dgm:prSet/>
      <dgm:spPr/>
      <dgm:t>
        <a:bodyPr/>
        <a:lstStyle/>
        <a:p>
          <a:endParaRPr lang="en-BE"/>
        </a:p>
      </dgm:t>
    </dgm:pt>
    <dgm:pt modelId="{CAF74CBF-4CA1-40ED-AAC4-8D1AEE8D9414}" type="sibTrans" cxnId="{656CC0E1-63A1-44D3-8F33-805FC3D453CB}">
      <dgm:prSet/>
      <dgm:spPr/>
      <dgm:t>
        <a:bodyPr/>
        <a:lstStyle/>
        <a:p>
          <a:endParaRPr lang="en-BE">
            <a:latin typeface="+mj-lt"/>
          </a:endParaRPr>
        </a:p>
      </dgm:t>
    </dgm:pt>
    <dgm:pt modelId="{3DBEEBA7-7439-402F-953B-C1BF61D67913}">
      <dgm:prSet phldrT="[Text]" custLinFactNeighborX="-81432" custLinFactNeighborY="-761"/>
      <dgm:spPr/>
      <dgm:t>
        <a:bodyPr/>
        <a:lstStyle/>
        <a:p>
          <a:endParaRPr lang="en-BE"/>
        </a:p>
      </dgm:t>
    </dgm:pt>
    <dgm:pt modelId="{13CC493F-087C-476E-A07E-B3BEA61135F9}" type="parTrans" cxnId="{DA19ED8F-B0D6-43F4-8E3C-B744B4F73A54}">
      <dgm:prSet/>
      <dgm:spPr/>
      <dgm:t>
        <a:bodyPr/>
        <a:lstStyle/>
        <a:p>
          <a:endParaRPr lang="en-001"/>
        </a:p>
      </dgm:t>
    </dgm:pt>
    <dgm:pt modelId="{D90AD0B1-9878-476F-9B37-52F761DA5F5E}" type="sibTrans" cxnId="{DA19ED8F-B0D6-43F4-8E3C-B744B4F73A54}">
      <dgm:prSet/>
      <dgm:spPr/>
      <dgm:t>
        <a:bodyPr/>
        <a:lstStyle/>
        <a:p>
          <a:endParaRPr lang="en-001"/>
        </a:p>
      </dgm:t>
    </dgm:pt>
    <dgm:pt modelId="{2B115D44-D3BF-4528-B489-84FF0F22C9CA}">
      <dgm:prSet phldrT="[Text]" custRadScaleRad="254134" custRadScaleInc="47508"/>
      <dgm:spPr/>
      <dgm:t>
        <a:bodyPr/>
        <a:lstStyle/>
        <a:p>
          <a:endParaRPr lang="en-BE"/>
        </a:p>
      </dgm:t>
    </dgm:pt>
    <dgm:pt modelId="{5E48CE8D-7D23-49C0-9F92-0E172E727E76}" type="parTrans" cxnId="{58A86B89-4C8A-4F2B-97C8-602892106DD3}">
      <dgm:prSet/>
      <dgm:spPr/>
      <dgm:t>
        <a:bodyPr/>
        <a:lstStyle/>
        <a:p>
          <a:endParaRPr lang="en-001"/>
        </a:p>
      </dgm:t>
    </dgm:pt>
    <dgm:pt modelId="{DA079BAA-7A6F-4CF0-B402-AAEA449E573B}" type="sibTrans" cxnId="{58A86B89-4C8A-4F2B-97C8-602892106DD3}">
      <dgm:prSet/>
      <dgm:spPr/>
      <dgm:t>
        <a:bodyPr/>
        <a:lstStyle/>
        <a:p>
          <a:endParaRPr lang="en-001"/>
        </a:p>
      </dgm:t>
    </dgm:pt>
    <dgm:pt modelId="{C418E3B3-3EAD-4CED-BF44-DCDC1B3183F6}">
      <dgm:prSet phldrT="[Text]" custLinFactNeighborX="-81432" custLinFactNeighborY="-761"/>
      <dgm:spPr/>
      <dgm:t>
        <a:bodyPr/>
        <a:lstStyle/>
        <a:p>
          <a:endParaRPr lang="en-BE"/>
        </a:p>
      </dgm:t>
    </dgm:pt>
    <dgm:pt modelId="{683EBFCE-3E31-45B7-97E2-8F73C2683E64}" type="parTrans" cxnId="{F5688E10-8FB4-46EF-8C25-72C204ED62B1}">
      <dgm:prSet/>
      <dgm:spPr/>
      <dgm:t>
        <a:bodyPr/>
        <a:lstStyle/>
        <a:p>
          <a:endParaRPr lang="en-001"/>
        </a:p>
      </dgm:t>
    </dgm:pt>
    <dgm:pt modelId="{5D6EBA1D-C874-45FD-94DD-DD5871564D50}" type="sibTrans" cxnId="{F5688E10-8FB4-46EF-8C25-72C204ED62B1}">
      <dgm:prSet/>
      <dgm:spPr/>
      <dgm:t>
        <a:bodyPr/>
        <a:lstStyle/>
        <a:p>
          <a:endParaRPr lang="en-001"/>
        </a:p>
      </dgm:t>
    </dgm:pt>
    <dgm:pt modelId="{90B7FA14-3E25-433E-BB5B-8A1BCBE3B5A8}">
      <dgm:prSet phldrT="[Text]" custRadScaleRad="254134" custRadScaleInc="47508"/>
      <dgm:spPr/>
      <dgm:t>
        <a:bodyPr/>
        <a:lstStyle/>
        <a:p>
          <a:endParaRPr lang="en-BE"/>
        </a:p>
      </dgm:t>
    </dgm:pt>
    <dgm:pt modelId="{61E46A95-318F-4648-BCA5-4B11EF0EE2E3}" type="parTrans" cxnId="{8A34FC0D-AC12-415B-A7CB-CFE2B2E801D1}">
      <dgm:prSet/>
      <dgm:spPr/>
      <dgm:t>
        <a:bodyPr/>
        <a:lstStyle/>
        <a:p>
          <a:endParaRPr lang="en-001"/>
        </a:p>
      </dgm:t>
    </dgm:pt>
    <dgm:pt modelId="{700C0A66-CD5E-4B2A-8F1D-B036935C8690}" type="sibTrans" cxnId="{8A34FC0D-AC12-415B-A7CB-CFE2B2E801D1}">
      <dgm:prSet/>
      <dgm:spPr/>
      <dgm:t>
        <a:bodyPr/>
        <a:lstStyle/>
        <a:p>
          <a:endParaRPr lang="en-001"/>
        </a:p>
      </dgm:t>
    </dgm:pt>
    <dgm:pt modelId="{C945554E-FDD7-4C8F-9083-4CF95BDCDB48}" type="pres">
      <dgm:prSet presAssocID="{66918C4A-4E11-4C10-9575-0EA10B16BF9B}" presName="Name0" presStyleCnt="0">
        <dgm:presLayoutVars>
          <dgm:chMax val="1"/>
          <dgm:dir/>
          <dgm:animLvl val="ctr"/>
          <dgm:resizeHandles val="exact"/>
        </dgm:presLayoutVars>
      </dgm:prSet>
      <dgm:spPr/>
    </dgm:pt>
    <dgm:pt modelId="{7CCC865F-1C72-4461-85AB-857A09F0B391}" type="pres">
      <dgm:prSet presAssocID="{8FF07DEE-38F4-4A62-87AC-7982EA6EABCE}" presName="centerShape" presStyleLbl="node0" presStyleIdx="0" presStyleCnt="1" custLinFactNeighborX="-81432" custLinFactNeighborY="-761"/>
      <dgm:spPr/>
    </dgm:pt>
    <dgm:pt modelId="{3ACEF285-0F0A-4698-B9BB-3E09D8DC3E29}" type="pres">
      <dgm:prSet presAssocID="{E017A113-A44B-4956-820C-E2026291F0F4}" presName="node" presStyleLbl="node1" presStyleIdx="0" presStyleCnt="3" custRadScaleRad="191916" custRadScaleInc="-145156">
        <dgm:presLayoutVars>
          <dgm:bulletEnabled val="1"/>
        </dgm:presLayoutVars>
      </dgm:prSet>
      <dgm:spPr/>
    </dgm:pt>
    <dgm:pt modelId="{27B90E52-3389-4E4A-AEA9-33A6031710B1}" type="pres">
      <dgm:prSet presAssocID="{E017A113-A44B-4956-820C-E2026291F0F4}" presName="dummy" presStyleCnt="0"/>
      <dgm:spPr/>
    </dgm:pt>
    <dgm:pt modelId="{D18B0967-40E7-47B6-9D1F-836EF50D7D39}" type="pres">
      <dgm:prSet presAssocID="{E6992DCA-37BE-4821-873E-E5C37E0956D1}" presName="sibTrans" presStyleLbl="sibTrans2D1" presStyleIdx="0" presStyleCnt="3" custLinFactNeighborY="1094"/>
      <dgm:spPr/>
    </dgm:pt>
    <dgm:pt modelId="{D49DE7FA-BCED-4074-8F1C-7D749A4A07A2}" type="pres">
      <dgm:prSet presAssocID="{8A9A2189-04F4-4844-B5A2-E21B4AF3E3D8}" presName="node" presStyleLbl="node1" presStyleIdx="1" presStyleCnt="3" custRadScaleRad="90366" custRadScaleInc="293892">
        <dgm:presLayoutVars>
          <dgm:bulletEnabled val="1"/>
        </dgm:presLayoutVars>
      </dgm:prSet>
      <dgm:spPr/>
    </dgm:pt>
    <dgm:pt modelId="{4A885D8C-B516-4B30-B93F-2C43CF8DEFE6}" type="pres">
      <dgm:prSet presAssocID="{8A9A2189-04F4-4844-B5A2-E21B4AF3E3D8}" presName="dummy" presStyleCnt="0"/>
      <dgm:spPr/>
    </dgm:pt>
    <dgm:pt modelId="{C77756E4-F5CA-45A5-895B-A1F6D83F6B0E}" type="pres">
      <dgm:prSet presAssocID="{BDEC4341-6B81-4EC3-A146-3560421002D0}" presName="sibTrans" presStyleLbl="sibTrans2D1" presStyleIdx="1" presStyleCnt="3"/>
      <dgm:spPr/>
    </dgm:pt>
    <dgm:pt modelId="{CEE6DBBB-9C3A-4729-A936-3BE0A288A712}" type="pres">
      <dgm:prSet presAssocID="{28E822A8-0E40-413F-815B-96C4402EBAD2}" presName="node" presStyleLbl="node1" presStyleIdx="2" presStyleCnt="3" custRadScaleRad="254134" custRadScaleInc="47508">
        <dgm:presLayoutVars>
          <dgm:bulletEnabled val="1"/>
        </dgm:presLayoutVars>
      </dgm:prSet>
      <dgm:spPr/>
    </dgm:pt>
    <dgm:pt modelId="{D98F3E9A-B440-42B0-A743-10356F439652}" type="pres">
      <dgm:prSet presAssocID="{28E822A8-0E40-413F-815B-96C4402EBAD2}" presName="dummy" presStyleCnt="0"/>
      <dgm:spPr/>
    </dgm:pt>
    <dgm:pt modelId="{88EFFE1F-4B83-41E7-9C28-37A4148F1F13}" type="pres">
      <dgm:prSet presAssocID="{CAF74CBF-4CA1-40ED-AAC4-8D1AEE8D9414}" presName="sibTrans" presStyleLbl="sibTrans2D1" presStyleIdx="2" presStyleCnt="3"/>
      <dgm:spPr/>
    </dgm:pt>
  </dgm:ptLst>
  <dgm:cxnLst>
    <dgm:cxn modelId="{072CFC09-926D-43BF-8F12-9E2A01B5E3FE}" srcId="{8FF07DEE-38F4-4A62-87AC-7982EA6EABCE}" destId="{E017A113-A44B-4956-820C-E2026291F0F4}" srcOrd="0" destOrd="0" parTransId="{78C9C95B-B0F1-4CE1-B0FF-35A7288CFC2E}" sibTransId="{E6992DCA-37BE-4821-873E-E5C37E0956D1}"/>
    <dgm:cxn modelId="{8A34FC0D-AC12-415B-A7CB-CFE2B2E801D1}" srcId="{C418E3B3-3EAD-4CED-BF44-DCDC1B3183F6}" destId="{90B7FA14-3E25-433E-BB5B-8A1BCBE3B5A8}" srcOrd="0" destOrd="0" parTransId="{61E46A95-318F-4648-BCA5-4B11EF0EE2E3}" sibTransId="{700C0A66-CD5E-4B2A-8F1D-B036935C8690}"/>
    <dgm:cxn modelId="{F5688E10-8FB4-46EF-8C25-72C204ED62B1}" srcId="{66918C4A-4E11-4C10-9575-0EA10B16BF9B}" destId="{C418E3B3-3EAD-4CED-BF44-DCDC1B3183F6}" srcOrd="2" destOrd="0" parTransId="{683EBFCE-3E31-45B7-97E2-8F73C2683E64}" sibTransId="{5D6EBA1D-C874-45FD-94DD-DD5871564D50}"/>
    <dgm:cxn modelId="{B1D8683D-5551-40B6-B206-630D2458818F}" type="presOf" srcId="{BDEC4341-6B81-4EC3-A146-3560421002D0}" destId="{C77756E4-F5CA-45A5-895B-A1F6D83F6B0E}" srcOrd="0" destOrd="0" presId="urn:microsoft.com/office/officeart/2005/8/layout/radial6"/>
    <dgm:cxn modelId="{14A03A67-A7C9-4166-A9EF-1937D68DA895}" srcId="{8FF07DEE-38F4-4A62-87AC-7982EA6EABCE}" destId="{8A9A2189-04F4-4844-B5A2-E21B4AF3E3D8}" srcOrd="1" destOrd="0" parTransId="{7E682093-D2F1-403F-87DC-4FDE241A63AC}" sibTransId="{BDEC4341-6B81-4EC3-A146-3560421002D0}"/>
    <dgm:cxn modelId="{B7586E6A-F6AD-4D33-9D5C-61F00B677771}" type="presOf" srcId="{28E822A8-0E40-413F-815B-96C4402EBAD2}" destId="{CEE6DBBB-9C3A-4729-A936-3BE0A288A712}" srcOrd="0" destOrd="0" presId="urn:microsoft.com/office/officeart/2005/8/layout/radial6"/>
    <dgm:cxn modelId="{64961354-ED3A-4A64-AEA2-C27807F30895}" type="presOf" srcId="{E017A113-A44B-4956-820C-E2026291F0F4}" destId="{3ACEF285-0F0A-4698-B9BB-3E09D8DC3E29}" srcOrd="0" destOrd="0" presId="urn:microsoft.com/office/officeart/2005/8/layout/radial6"/>
    <dgm:cxn modelId="{5222E758-4DB1-45D6-9780-C5C558261E58}" type="presOf" srcId="{8A9A2189-04F4-4844-B5A2-E21B4AF3E3D8}" destId="{D49DE7FA-BCED-4074-8F1C-7D749A4A07A2}" srcOrd="0" destOrd="0" presId="urn:microsoft.com/office/officeart/2005/8/layout/radial6"/>
    <dgm:cxn modelId="{58A86B89-4C8A-4F2B-97C8-602892106DD3}" srcId="{3DBEEBA7-7439-402F-953B-C1BF61D67913}" destId="{2B115D44-D3BF-4528-B489-84FF0F22C9CA}" srcOrd="0" destOrd="0" parTransId="{5E48CE8D-7D23-49C0-9F92-0E172E727E76}" sibTransId="{DA079BAA-7A6F-4CF0-B402-AAEA449E573B}"/>
    <dgm:cxn modelId="{EA4DD78C-7C65-4D27-BE4E-FA6BB2B0525F}" type="presOf" srcId="{8FF07DEE-38F4-4A62-87AC-7982EA6EABCE}" destId="{7CCC865F-1C72-4461-85AB-857A09F0B391}" srcOrd="0" destOrd="0" presId="urn:microsoft.com/office/officeart/2005/8/layout/radial6"/>
    <dgm:cxn modelId="{DA19ED8F-B0D6-43F4-8E3C-B744B4F73A54}" srcId="{66918C4A-4E11-4C10-9575-0EA10B16BF9B}" destId="{3DBEEBA7-7439-402F-953B-C1BF61D67913}" srcOrd="1" destOrd="0" parTransId="{13CC493F-087C-476E-A07E-B3BEA61135F9}" sibTransId="{D90AD0B1-9878-476F-9B37-52F761DA5F5E}"/>
    <dgm:cxn modelId="{2DF4C09B-E0B0-4E2D-8910-D6CEB96D7C93}" srcId="{66918C4A-4E11-4C10-9575-0EA10B16BF9B}" destId="{8FF07DEE-38F4-4A62-87AC-7982EA6EABCE}" srcOrd="0" destOrd="0" parTransId="{E5C3EE40-94AF-440C-BFC6-04E7631FF00B}" sibTransId="{A10FBFF0-AA03-4EC3-87E4-33FD7D79BB71}"/>
    <dgm:cxn modelId="{B234E8A8-5959-4D76-8509-E95A771CD549}" type="presOf" srcId="{CAF74CBF-4CA1-40ED-AAC4-8D1AEE8D9414}" destId="{88EFFE1F-4B83-41E7-9C28-37A4148F1F13}" srcOrd="0" destOrd="0" presId="urn:microsoft.com/office/officeart/2005/8/layout/radial6"/>
    <dgm:cxn modelId="{431320A9-7F8D-4D19-906A-05CFCD5B9A38}" type="presOf" srcId="{66918C4A-4E11-4C10-9575-0EA10B16BF9B}" destId="{C945554E-FDD7-4C8F-9083-4CF95BDCDB48}" srcOrd="0" destOrd="0" presId="urn:microsoft.com/office/officeart/2005/8/layout/radial6"/>
    <dgm:cxn modelId="{656CC0E1-63A1-44D3-8F33-805FC3D453CB}" srcId="{8FF07DEE-38F4-4A62-87AC-7982EA6EABCE}" destId="{28E822A8-0E40-413F-815B-96C4402EBAD2}" srcOrd="2" destOrd="0" parTransId="{03ADAAAB-5E62-4F2E-B754-1FC17AB81C04}" sibTransId="{CAF74CBF-4CA1-40ED-AAC4-8D1AEE8D9414}"/>
    <dgm:cxn modelId="{B28D3AFA-81F9-4446-ACA8-450F5E45DA4C}" type="presOf" srcId="{E6992DCA-37BE-4821-873E-E5C37E0956D1}" destId="{D18B0967-40E7-47B6-9D1F-836EF50D7D39}" srcOrd="0" destOrd="0" presId="urn:microsoft.com/office/officeart/2005/8/layout/radial6"/>
    <dgm:cxn modelId="{7FFFD1FD-E36A-4366-9CEC-1E18C9001A8E}" type="presParOf" srcId="{C945554E-FDD7-4C8F-9083-4CF95BDCDB48}" destId="{7CCC865F-1C72-4461-85AB-857A09F0B391}" srcOrd="0" destOrd="0" presId="urn:microsoft.com/office/officeart/2005/8/layout/radial6"/>
    <dgm:cxn modelId="{745E63A0-8BA8-4A98-9E28-C2C24973E974}" type="presParOf" srcId="{C945554E-FDD7-4C8F-9083-4CF95BDCDB48}" destId="{3ACEF285-0F0A-4698-B9BB-3E09D8DC3E29}" srcOrd="1" destOrd="0" presId="urn:microsoft.com/office/officeart/2005/8/layout/radial6"/>
    <dgm:cxn modelId="{783E2D2F-E6F4-43D9-ADC2-7D0A02752881}" type="presParOf" srcId="{C945554E-FDD7-4C8F-9083-4CF95BDCDB48}" destId="{27B90E52-3389-4E4A-AEA9-33A6031710B1}" srcOrd="2" destOrd="0" presId="urn:microsoft.com/office/officeart/2005/8/layout/radial6"/>
    <dgm:cxn modelId="{163F30B7-E527-414E-89CC-C251B9F24ABF}" type="presParOf" srcId="{C945554E-FDD7-4C8F-9083-4CF95BDCDB48}" destId="{D18B0967-40E7-47B6-9D1F-836EF50D7D39}" srcOrd="3" destOrd="0" presId="urn:microsoft.com/office/officeart/2005/8/layout/radial6"/>
    <dgm:cxn modelId="{5EDE4841-B575-4CA3-8906-4068D60AF1E0}" type="presParOf" srcId="{C945554E-FDD7-4C8F-9083-4CF95BDCDB48}" destId="{D49DE7FA-BCED-4074-8F1C-7D749A4A07A2}" srcOrd="4" destOrd="0" presId="urn:microsoft.com/office/officeart/2005/8/layout/radial6"/>
    <dgm:cxn modelId="{9B92D820-C366-4FEA-AEF9-B44E4645888F}" type="presParOf" srcId="{C945554E-FDD7-4C8F-9083-4CF95BDCDB48}" destId="{4A885D8C-B516-4B30-B93F-2C43CF8DEFE6}" srcOrd="5" destOrd="0" presId="urn:microsoft.com/office/officeart/2005/8/layout/radial6"/>
    <dgm:cxn modelId="{B3C4A7EA-3087-49B9-A1CD-B3AA6EF2FD66}" type="presParOf" srcId="{C945554E-FDD7-4C8F-9083-4CF95BDCDB48}" destId="{C77756E4-F5CA-45A5-895B-A1F6D83F6B0E}" srcOrd="6" destOrd="0" presId="urn:microsoft.com/office/officeart/2005/8/layout/radial6"/>
    <dgm:cxn modelId="{79E30E35-90A1-4FA7-B3C2-60A6DF3D4B0A}" type="presParOf" srcId="{C945554E-FDD7-4C8F-9083-4CF95BDCDB48}" destId="{CEE6DBBB-9C3A-4729-A936-3BE0A288A712}" srcOrd="7" destOrd="0" presId="urn:microsoft.com/office/officeart/2005/8/layout/radial6"/>
    <dgm:cxn modelId="{62C668C4-541B-4DF5-A43D-88BD6AD1C1A8}" type="presParOf" srcId="{C945554E-FDD7-4C8F-9083-4CF95BDCDB48}" destId="{D98F3E9A-B440-42B0-A743-10356F439652}" srcOrd="8" destOrd="0" presId="urn:microsoft.com/office/officeart/2005/8/layout/radial6"/>
    <dgm:cxn modelId="{E9D0C14D-1883-4C8D-BE5F-E16DE34A9645}" type="presParOf" srcId="{C945554E-FDD7-4C8F-9083-4CF95BDCDB48}" destId="{88EFFE1F-4B83-41E7-9C28-37A4148F1F1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96CB49-D7FE-4E2B-B78A-C079394B640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001"/>
        </a:p>
      </dgm:t>
    </dgm:pt>
    <dgm:pt modelId="{CA2A9606-A17A-436C-BB24-B0058BDA72BC}">
      <dgm:prSet phldrT="[Text]"/>
      <dgm:spPr/>
      <dgm:t>
        <a:bodyPr/>
        <a:lstStyle/>
        <a:p>
          <a:r>
            <a:rPr lang="en-US" dirty="0"/>
            <a:t>Physiological Alterations</a:t>
          </a:r>
          <a:endParaRPr lang="en-001" dirty="0"/>
        </a:p>
      </dgm:t>
    </dgm:pt>
    <dgm:pt modelId="{1A1FBF13-0DBA-4528-BC08-C62698548C11}" type="parTrans" cxnId="{2F02D375-99BE-4CAA-89C2-603B0D0252E1}">
      <dgm:prSet/>
      <dgm:spPr/>
      <dgm:t>
        <a:bodyPr/>
        <a:lstStyle/>
        <a:p>
          <a:endParaRPr lang="en-001"/>
        </a:p>
      </dgm:t>
    </dgm:pt>
    <dgm:pt modelId="{4DA869ED-175A-4FF0-9465-FCC1EEC5B472}" type="sibTrans" cxnId="{2F02D375-99BE-4CAA-89C2-603B0D0252E1}">
      <dgm:prSet/>
      <dgm:spPr/>
      <dgm:t>
        <a:bodyPr/>
        <a:lstStyle/>
        <a:p>
          <a:endParaRPr lang="en-001"/>
        </a:p>
      </dgm:t>
    </dgm:pt>
    <dgm:pt modelId="{CCF7FA53-52B1-45C8-A940-7F08ED7C82EB}">
      <dgm:prSet phldrT="[Text]"/>
      <dgm:spPr/>
      <dgm:t>
        <a:bodyPr/>
        <a:lstStyle/>
        <a:p>
          <a:r>
            <a:rPr lang="en-US" dirty="0"/>
            <a:t>Decreased androgenic receptor responsiveness</a:t>
          </a:r>
          <a:endParaRPr lang="en-001" dirty="0"/>
        </a:p>
      </dgm:t>
    </dgm:pt>
    <dgm:pt modelId="{B738A830-9898-453C-B166-7BDCD5DEBC23}" type="parTrans" cxnId="{D3514766-6B3D-4D26-A137-3B97A769DB6F}">
      <dgm:prSet/>
      <dgm:spPr/>
      <dgm:t>
        <a:bodyPr/>
        <a:lstStyle/>
        <a:p>
          <a:endParaRPr lang="en-001"/>
        </a:p>
      </dgm:t>
    </dgm:pt>
    <dgm:pt modelId="{DCE54E02-5ACE-4D08-8D5C-D8B5CE1D72CF}" type="sibTrans" cxnId="{D3514766-6B3D-4D26-A137-3B97A769DB6F}">
      <dgm:prSet/>
      <dgm:spPr/>
      <dgm:t>
        <a:bodyPr/>
        <a:lstStyle/>
        <a:p>
          <a:endParaRPr lang="en-001"/>
        </a:p>
      </dgm:t>
    </dgm:pt>
    <dgm:pt modelId="{18EF538B-E824-454A-B1B8-25D5AB47897A}">
      <dgm:prSet phldrT="[Text]"/>
      <dgm:spPr/>
      <dgm:t>
        <a:bodyPr/>
        <a:lstStyle/>
        <a:p>
          <a:r>
            <a:rPr lang="en-US" dirty="0"/>
            <a:t>Elevated SNS activity</a:t>
          </a:r>
          <a:endParaRPr lang="en-001" dirty="0"/>
        </a:p>
      </dgm:t>
    </dgm:pt>
    <dgm:pt modelId="{E440CE59-5658-4E57-A78C-42FC1C21ECE4}" type="parTrans" cxnId="{C1CFE2F3-B34D-4059-A8E9-D5F11898D496}">
      <dgm:prSet/>
      <dgm:spPr/>
      <dgm:t>
        <a:bodyPr/>
        <a:lstStyle/>
        <a:p>
          <a:endParaRPr lang="en-001"/>
        </a:p>
      </dgm:t>
    </dgm:pt>
    <dgm:pt modelId="{A510255F-549F-4906-9C2D-26FCA361F0FB}" type="sibTrans" cxnId="{C1CFE2F3-B34D-4059-A8E9-D5F11898D496}">
      <dgm:prSet/>
      <dgm:spPr/>
      <dgm:t>
        <a:bodyPr/>
        <a:lstStyle/>
        <a:p>
          <a:endParaRPr lang="en-001"/>
        </a:p>
      </dgm:t>
    </dgm:pt>
    <dgm:pt modelId="{90C58011-E94D-4C79-A41A-85F55AE8179B}">
      <dgm:prSet phldrT="[Text]"/>
      <dgm:spPr/>
      <dgm:t>
        <a:bodyPr/>
        <a:lstStyle/>
        <a:p>
          <a:r>
            <a:rPr lang="en-US" dirty="0"/>
            <a:t>Mental Strategies</a:t>
          </a:r>
          <a:endParaRPr lang="en-001" dirty="0"/>
        </a:p>
      </dgm:t>
    </dgm:pt>
    <dgm:pt modelId="{CBC05F62-2017-4939-B135-343A6238284F}" type="parTrans" cxnId="{49311EA4-7909-492E-B583-775A2454DA58}">
      <dgm:prSet/>
      <dgm:spPr/>
      <dgm:t>
        <a:bodyPr/>
        <a:lstStyle/>
        <a:p>
          <a:endParaRPr lang="en-001"/>
        </a:p>
      </dgm:t>
    </dgm:pt>
    <dgm:pt modelId="{0AE55275-05CC-48BD-888A-3D8CC550D30C}" type="sibTrans" cxnId="{49311EA4-7909-492E-B583-775A2454DA58}">
      <dgm:prSet/>
      <dgm:spPr/>
      <dgm:t>
        <a:bodyPr/>
        <a:lstStyle/>
        <a:p>
          <a:endParaRPr lang="en-001"/>
        </a:p>
      </dgm:t>
    </dgm:pt>
    <dgm:pt modelId="{D18C9802-E4C5-4FF0-9623-8C33C35D7F8C}" type="pres">
      <dgm:prSet presAssocID="{2396CB49-D7FE-4E2B-B78A-C079394B6407}" presName="cycle" presStyleCnt="0">
        <dgm:presLayoutVars>
          <dgm:dir/>
          <dgm:resizeHandles val="exact"/>
        </dgm:presLayoutVars>
      </dgm:prSet>
      <dgm:spPr/>
    </dgm:pt>
    <dgm:pt modelId="{6564B452-D925-4EF2-8AEF-139068272BCF}" type="pres">
      <dgm:prSet presAssocID="{CA2A9606-A17A-436C-BB24-B0058BDA72BC}" presName="dummy" presStyleCnt="0"/>
      <dgm:spPr/>
    </dgm:pt>
    <dgm:pt modelId="{6EE7DAF6-810F-4B0F-8F3F-B089BC83CEEA}" type="pres">
      <dgm:prSet presAssocID="{CA2A9606-A17A-436C-BB24-B0058BDA72BC}" presName="node" presStyleLbl="revTx" presStyleIdx="0" presStyleCnt="4">
        <dgm:presLayoutVars>
          <dgm:bulletEnabled val="1"/>
        </dgm:presLayoutVars>
      </dgm:prSet>
      <dgm:spPr/>
    </dgm:pt>
    <dgm:pt modelId="{E8F91101-8969-4FEE-8904-D778395FD06F}" type="pres">
      <dgm:prSet presAssocID="{4DA869ED-175A-4FF0-9465-FCC1EEC5B472}" presName="sibTrans" presStyleLbl="node1" presStyleIdx="0" presStyleCnt="4"/>
      <dgm:spPr/>
    </dgm:pt>
    <dgm:pt modelId="{B17C4E34-55BE-4555-A590-CEE3DC63E2AF}" type="pres">
      <dgm:prSet presAssocID="{CCF7FA53-52B1-45C8-A940-7F08ED7C82EB}" presName="dummy" presStyleCnt="0"/>
      <dgm:spPr/>
    </dgm:pt>
    <dgm:pt modelId="{0E52D6B8-0BC5-4F1D-AEE4-005CBF6C6433}" type="pres">
      <dgm:prSet presAssocID="{CCF7FA53-52B1-45C8-A940-7F08ED7C82EB}" presName="node" presStyleLbl="revTx" presStyleIdx="1" presStyleCnt="4">
        <dgm:presLayoutVars>
          <dgm:bulletEnabled val="1"/>
        </dgm:presLayoutVars>
      </dgm:prSet>
      <dgm:spPr/>
    </dgm:pt>
    <dgm:pt modelId="{7715A67B-1401-4857-ACF9-A6B0E4BF4BA4}" type="pres">
      <dgm:prSet presAssocID="{DCE54E02-5ACE-4D08-8D5C-D8B5CE1D72CF}" presName="sibTrans" presStyleLbl="node1" presStyleIdx="1" presStyleCnt="4"/>
      <dgm:spPr/>
    </dgm:pt>
    <dgm:pt modelId="{BD6FA7B0-AE56-4F0F-80C4-1632568CAD77}" type="pres">
      <dgm:prSet presAssocID="{18EF538B-E824-454A-B1B8-25D5AB47897A}" presName="dummy" presStyleCnt="0"/>
      <dgm:spPr/>
    </dgm:pt>
    <dgm:pt modelId="{F6965DA9-9B8A-4149-B5C3-D803185A049A}" type="pres">
      <dgm:prSet presAssocID="{18EF538B-E824-454A-B1B8-25D5AB47897A}" presName="node" presStyleLbl="revTx" presStyleIdx="2" presStyleCnt="4">
        <dgm:presLayoutVars>
          <dgm:bulletEnabled val="1"/>
        </dgm:presLayoutVars>
      </dgm:prSet>
      <dgm:spPr/>
    </dgm:pt>
    <dgm:pt modelId="{B7151062-CA8A-4886-9B39-B33CEB102339}" type="pres">
      <dgm:prSet presAssocID="{A510255F-549F-4906-9C2D-26FCA361F0FB}" presName="sibTrans" presStyleLbl="node1" presStyleIdx="2" presStyleCnt="4"/>
      <dgm:spPr/>
    </dgm:pt>
    <dgm:pt modelId="{031322BB-10EA-45C9-90E9-B886D33C8067}" type="pres">
      <dgm:prSet presAssocID="{90C58011-E94D-4C79-A41A-85F55AE8179B}" presName="dummy" presStyleCnt="0"/>
      <dgm:spPr/>
    </dgm:pt>
    <dgm:pt modelId="{7D31C32C-D0CA-49C2-BD5F-F89A51552128}" type="pres">
      <dgm:prSet presAssocID="{90C58011-E94D-4C79-A41A-85F55AE8179B}" presName="node" presStyleLbl="revTx" presStyleIdx="3" presStyleCnt="4">
        <dgm:presLayoutVars>
          <dgm:bulletEnabled val="1"/>
        </dgm:presLayoutVars>
      </dgm:prSet>
      <dgm:spPr/>
    </dgm:pt>
    <dgm:pt modelId="{1EC3158F-EB4F-496E-A9E6-35BB298B7532}" type="pres">
      <dgm:prSet presAssocID="{0AE55275-05CC-48BD-888A-3D8CC550D30C}" presName="sibTrans" presStyleLbl="node1" presStyleIdx="3" presStyleCnt="4"/>
      <dgm:spPr/>
    </dgm:pt>
  </dgm:ptLst>
  <dgm:cxnLst>
    <dgm:cxn modelId="{C8C5B325-CF08-4894-A6FC-24297904B5F0}" type="presOf" srcId="{CA2A9606-A17A-436C-BB24-B0058BDA72BC}" destId="{6EE7DAF6-810F-4B0F-8F3F-B089BC83CEEA}" srcOrd="0" destOrd="0" presId="urn:microsoft.com/office/officeart/2005/8/layout/cycle1"/>
    <dgm:cxn modelId="{0CEBB762-DDA2-4F72-A10E-4FC07FC3E780}" type="presOf" srcId="{2396CB49-D7FE-4E2B-B78A-C079394B6407}" destId="{D18C9802-E4C5-4FF0-9623-8C33C35D7F8C}" srcOrd="0" destOrd="0" presId="urn:microsoft.com/office/officeart/2005/8/layout/cycle1"/>
    <dgm:cxn modelId="{E5FC6064-3E44-4058-A3F2-782EDCA1BB3F}" type="presOf" srcId="{4DA869ED-175A-4FF0-9465-FCC1EEC5B472}" destId="{E8F91101-8969-4FEE-8904-D778395FD06F}" srcOrd="0" destOrd="0" presId="urn:microsoft.com/office/officeart/2005/8/layout/cycle1"/>
    <dgm:cxn modelId="{D3514766-6B3D-4D26-A137-3B97A769DB6F}" srcId="{2396CB49-D7FE-4E2B-B78A-C079394B6407}" destId="{CCF7FA53-52B1-45C8-A940-7F08ED7C82EB}" srcOrd="1" destOrd="0" parTransId="{B738A830-9898-453C-B166-7BDCD5DEBC23}" sibTransId="{DCE54E02-5ACE-4D08-8D5C-D8B5CE1D72CF}"/>
    <dgm:cxn modelId="{6135F149-8524-490A-B969-20A0D9E2A718}" type="presOf" srcId="{DCE54E02-5ACE-4D08-8D5C-D8B5CE1D72CF}" destId="{7715A67B-1401-4857-ACF9-A6B0E4BF4BA4}" srcOrd="0" destOrd="0" presId="urn:microsoft.com/office/officeart/2005/8/layout/cycle1"/>
    <dgm:cxn modelId="{2F02D375-99BE-4CAA-89C2-603B0D0252E1}" srcId="{2396CB49-D7FE-4E2B-B78A-C079394B6407}" destId="{CA2A9606-A17A-436C-BB24-B0058BDA72BC}" srcOrd="0" destOrd="0" parTransId="{1A1FBF13-0DBA-4528-BC08-C62698548C11}" sibTransId="{4DA869ED-175A-4FF0-9465-FCC1EEC5B472}"/>
    <dgm:cxn modelId="{F9636888-8E4C-4F6D-88D5-093EC6D52581}" type="presOf" srcId="{18EF538B-E824-454A-B1B8-25D5AB47897A}" destId="{F6965DA9-9B8A-4149-B5C3-D803185A049A}" srcOrd="0" destOrd="0" presId="urn:microsoft.com/office/officeart/2005/8/layout/cycle1"/>
    <dgm:cxn modelId="{FDA8209C-6DDD-44E7-80D6-418D39D2014B}" type="presOf" srcId="{0AE55275-05CC-48BD-888A-3D8CC550D30C}" destId="{1EC3158F-EB4F-496E-A9E6-35BB298B7532}" srcOrd="0" destOrd="0" presId="urn:microsoft.com/office/officeart/2005/8/layout/cycle1"/>
    <dgm:cxn modelId="{49311EA4-7909-492E-B583-775A2454DA58}" srcId="{2396CB49-D7FE-4E2B-B78A-C079394B6407}" destId="{90C58011-E94D-4C79-A41A-85F55AE8179B}" srcOrd="3" destOrd="0" parTransId="{CBC05F62-2017-4939-B135-343A6238284F}" sibTransId="{0AE55275-05CC-48BD-888A-3D8CC550D30C}"/>
    <dgm:cxn modelId="{8406FEA6-C9AE-4CF8-B2EC-C340A62E7251}" type="presOf" srcId="{90C58011-E94D-4C79-A41A-85F55AE8179B}" destId="{7D31C32C-D0CA-49C2-BD5F-F89A51552128}" srcOrd="0" destOrd="0" presId="urn:microsoft.com/office/officeart/2005/8/layout/cycle1"/>
    <dgm:cxn modelId="{387B3DCA-B360-4CDF-A0C4-AEBE149A31F9}" type="presOf" srcId="{CCF7FA53-52B1-45C8-A940-7F08ED7C82EB}" destId="{0E52D6B8-0BC5-4F1D-AEE4-005CBF6C6433}" srcOrd="0" destOrd="0" presId="urn:microsoft.com/office/officeart/2005/8/layout/cycle1"/>
    <dgm:cxn modelId="{C1CFE2F3-B34D-4059-A8E9-D5F11898D496}" srcId="{2396CB49-D7FE-4E2B-B78A-C079394B6407}" destId="{18EF538B-E824-454A-B1B8-25D5AB47897A}" srcOrd="2" destOrd="0" parTransId="{E440CE59-5658-4E57-A78C-42FC1C21ECE4}" sibTransId="{A510255F-549F-4906-9C2D-26FCA361F0FB}"/>
    <dgm:cxn modelId="{3E36D8F4-5185-45C0-98BD-C4613BC8BE3D}" type="presOf" srcId="{A510255F-549F-4906-9C2D-26FCA361F0FB}" destId="{B7151062-CA8A-4886-9B39-B33CEB102339}" srcOrd="0" destOrd="0" presId="urn:microsoft.com/office/officeart/2005/8/layout/cycle1"/>
    <dgm:cxn modelId="{1C992E26-1E63-45A9-98D2-114AE1DEFA38}" type="presParOf" srcId="{D18C9802-E4C5-4FF0-9623-8C33C35D7F8C}" destId="{6564B452-D925-4EF2-8AEF-139068272BCF}" srcOrd="0" destOrd="0" presId="urn:microsoft.com/office/officeart/2005/8/layout/cycle1"/>
    <dgm:cxn modelId="{DD1FFF9E-8314-4C75-8E09-45CD26856802}" type="presParOf" srcId="{D18C9802-E4C5-4FF0-9623-8C33C35D7F8C}" destId="{6EE7DAF6-810F-4B0F-8F3F-B089BC83CEEA}" srcOrd="1" destOrd="0" presId="urn:microsoft.com/office/officeart/2005/8/layout/cycle1"/>
    <dgm:cxn modelId="{AC51AB4D-4144-4B3E-AE81-CF0CE0B4DF29}" type="presParOf" srcId="{D18C9802-E4C5-4FF0-9623-8C33C35D7F8C}" destId="{E8F91101-8969-4FEE-8904-D778395FD06F}" srcOrd="2" destOrd="0" presId="urn:microsoft.com/office/officeart/2005/8/layout/cycle1"/>
    <dgm:cxn modelId="{35AE1683-A9D8-4489-BBC5-2571C245948C}" type="presParOf" srcId="{D18C9802-E4C5-4FF0-9623-8C33C35D7F8C}" destId="{B17C4E34-55BE-4555-A590-CEE3DC63E2AF}" srcOrd="3" destOrd="0" presId="urn:microsoft.com/office/officeart/2005/8/layout/cycle1"/>
    <dgm:cxn modelId="{5D81017A-9E91-4C86-8F6A-8E4E03C11819}" type="presParOf" srcId="{D18C9802-E4C5-4FF0-9623-8C33C35D7F8C}" destId="{0E52D6B8-0BC5-4F1D-AEE4-005CBF6C6433}" srcOrd="4" destOrd="0" presId="urn:microsoft.com/office/officeart/2005/8/layout/cycle1"/>
    <dgm:cxn modelId="{EDC97678-DC07-4A90-A99E-AC84087FE508}" type="presParOf" srcId="{D18C9802-E4C5-4FF0-9623-8C33C35D7F8C}" destId="{7715A67B-1401-4857-ACF9-A6B0E4BF4BA4}" srcOrd="5" destOrd="0" presId="urn:microsoft.com/office/officeart/2005/8/layout/cycle1"/>
    <dgm:cxn modelId="{4F99DDB0-D418-4C80-8FB2-1E8D48D29260}" type="presParOf" srcId="{D18C9802-E4C5-4FF0-9623-8C33C35D7F8C}" destId="{BD6FA7B0-AE56-4F0F-80C4-1632568CAD77}" srcOrd="6" destOrd="0" presId="urn:microsoft.com/office/officeart/2005/8/layout/cycle1"/>
    <dgm:cxn modelId="{B4385EE2-B1CC-46E9-B23F-8915A4A4AD78}" type="presParOf" srcId="{D18C9802-E4C5-4FF0-9623-8C33C35D7F8C}" destId="{F6965DA9-9B8A-4149-B5C3-D803185A049A}" srcOrd="7" destOrd="0" presId="urn:microsoft.com/office/officeart/2005/8/layout/cycle1"/>
    <dgm:cxn modelId="{44ED4D9D-B8D5-4562-B03A-70EF172334F6}" type="presParOf" srcId="{D18C9802-E4C5-4FF0-9623-8C33C35D7F8C}" destId="{B7151062-CA8A-4886-9B39-B33CEB102339}" srcOrd="8" destOrd="0" presId="urn:microsoft.com/office/officeart/2005/8/layout/cycle1"/>
    <dgm:cxn modelId="{A4D47509-F4C4-4AEC-9D3F-7FC8A66828A9}" type="presParOf" srcId="{D18C9802-E4C5-4FF0-9623-8C33C35D7F8C}" destId="{031322BB-10EA-45C9-90E9-B886D33C8067}" srcOrd="9" destOrd="0" presId="urn:microsoft.com/office/officeart/2005/8/layout/cycle1"/>
    <dgm:cxn modelId="{E00A7669-E69F-4AA7-ADA2-9754A1DE782F}" type="presParOf" srcId="{D18C9802-E4C5-4FF0-9623-8C33C35D7F8C}" destId="{7D31C32C-D0CA-49C2-BD5F-F89A51552128}" srcOrd="10" destOrd="0" presId="urn:microsoft.com/office/officeart/2005/8/layout/cycle1"/>
    <dgm:cxn modelId="{9D865156-75D0-40FD-B5FC-DAADDAE8AE8D}" type="presParOf" srcId="{D18C9802-E4C5-4FF0-9623-8C33C35D7F8C}" destId="{1EC3158F-EB4F-496E-A9E6-35BB298B7532}"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FFE1F-4B83-41E7-9C28-37A4148F1F13}">
      <dsp:nvSpPr>
        <dsp:cNvPr id="0" name=""/>
        <dsp:cNvSpPr/>
      </dsp:nvSpPr>
      <dsp:spPr>
        <a:xfrm>
          <a:off x="631570" y="535271"/>
          <a:ext cx="3582576" cy="3582576"/>
        </a:xfrm>
        <a:prstGeom prst="blockArc">
          <a:avLst>
            <a:gd name="adj1" fmla="val 9059015"/>
            <a:gd name="adj2" fmla="val 16170944"/>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7756E4-F5CA-45A5-895B-A1F6D83F6B0E}">
      <dsp:nvSpPr>
        <dsp:cNvPr id="0" name=""/>
        <dsp:cNvSpPr/>
      </dsp:nvSpPr>
      <dsp:spPr>
        <a:xfrm>
          <a:off x="616784" y="509145"/>
          <a:ext cx="3582576" cy="3582576"/>
        </a:xfrm>
        <a:prstGeom prst="blockArc">
          <a:avLst>
            <a:gd name="adj1" fmla="val 1800002"/>
            <a:gd name="adj2" fmla="val 9000034"/>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18B0967-40E7-47B6-9D1F-836EF50D7D39}">
      <dsp:nvSpPr>
        <dsp:cNvPr id="0" name=""/>
        <dsp:cNvSpPr/>
      </dsp:nvSpPr>
      <dsp:spPr>
        <a:xfrm>
          <a:off x="601997" y="574465"/>
          <a:ext cx="3582576" cy="3582576"/>
        </a:xfrm>
        <a:prstGeom prst="blockArc">
          <a:avLst>
            <a:gd name="adj1" fmla="val 16229047"/>
            <a:gd name="adj2" fmla="val 1741021"/>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CCC865F-1C72-4461-85AB-857A09F0B391}">
      <dsp:nvSpPr>
        <dsp:cNvPr id="0" name=""/>
        <dsp:cNvSpPr/>
      </dsp:nvSpPr>
      <dsp:spPr>
        <a:xfrm>
          <a:off x="1583982" y="1476335"/>
          <a:ext cx="1648197" cy="1648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j-lt"/>
            </a:rPr>
            <a:t>Ongoing Thinking</a:t>
          </a:r>
          <a:endParaRPr lang="en-BE" sz="2500" kern="1200" dirty="0">
            <a:latin typeface="+mj-lt"/>
          </a:endParaRPr>
        </a:p>
      </dsp:txBody>
      <dsp:txXfrm>
        <a:off x="1825355" y="1717708"/>
        <a:ext cx="1165451" cy="1165451"/>
      </dsp:txXfrm>
    </dsp:sp>
    <dsp:sp modelId="{3ACEF285-0F0A-4698-B9BB-3E09D8DC3E29}">
      <dsp:nvSpPr>
        <dsp:cNvPr id="0" name=""/>
        <dsp:cNvSpPr/>
      </dsp:nvSpPr>
      <dsp:spPr>
        <a:xfrm>
          <a:off x="1831200" y="0"/>
          <a:ext cx="1153737" cy="11537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Age</a:t>
          </a:r>
          <a:endParaRPr lang="en-BE" sz="1600" kern="1200" dirty="0">
            <a:latin typeface="+mj-lt"/>
          </a:endParaRPr>
        </a:p>
      </dsp:txBody>
      <dsp:txXfrm>
        <a:off x="2000161" y="168961"/>
        <a:ext cx="815815" cy="815815"/>
      </dsp:txXfrm>
    </dsp:sp>
    <dsp:sp modelId="{D49DE7FA-BCED-4074-8F1C-7D749A4A07A2}">
      <dsp:nvSpPr>
        <dsp:cNvPr id="0" name=""/>
        <dsp:cNvSpPr/>
      </dsp:nvSpPr>
      <dsp:spPr>
        <a:xfrm>
          <a:off x="3346533" y="2598442"/>
          <a:ext cx="1153737" cy="11537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Arousal</a:t>
          </a:r>
          <a:endParaRPr lang="en-BE" sz="1600" kern="1200" dirty="0">
            <a:latin typeface="+mj-lt"/>
          </a:endParaRPr>
        </a:p>
      </dsp:txBody>
      <dsp:txXfrm>
        <a:off x="3515494" y="2767403"/>
        <a:ext cx="815815" cy="815815"/>
      </dsp:txXfrm>
    </dsp:sp>
    <dsp:sp modelId="{CEE6DBBB-9C3A-4729-A936-3BE0A288A712}">
      <dsp:nvSpPr>
        <dsp:cNvPr id="0" name=""/>
        <dsp:cNvSpPr/>
      </dsp:nvSpPr>
      <dsp:spPr>
        <a:xfrm>
          <a:off x="315863" y="2598426"/>
          <a:ext cx="1153737" cy="11537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Attention</a:t>
          </a:r>
          <a:endParaRPr lang="en-BE" sz="1600" kern="1200" dirty="0">
            <a:latin typeface="+mj-lt"/>
          </a:endParaRPr>
        </a:p>
      </dsp:txBody>
      <dsp:txXfrm>
        <a:off x="484824" y="2767387"/>
        <a:ext cx="815815" cy="815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FFE1F-4B83-41E7-9C28-37A4148F1F13}">
      <dsp:nvSpPr>
        <dsp:cNvPr id="0" name=""/>
        <dsp:cNvSpPr/>
      </dsp:nvSpPr>
      <dsp:spPr>
        <a:xfrm>
          <a:off x="631570" y="535271"/>
          <a:ext cx="3582576" cy="3582576"/>
        </a:xfrm>
        <a:prstGeom prst="blockArc">
          <a:avLst>
            <a:gd name="adj1" fmla="val 9059015"/>
            <a:gd name="adj2" fmla="val 16170944"/>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7756E4-F5CA-45A5-895B-A1F6D83F6B0E}">
      <dsp:nvSpPr>
        <dsp:cNvPr id="0" name=""/>
        <dsp:cNvSpPr/>
      </dsp:nvSpPr>
      <dsp:spPr>
        <a:xfrm>
          <a:off x="616784" y="509145"/>
          <a:ext cx="3582576" cy="3582576"/>
        </a:xfrm>
        <a:prstGeom prst="blockArc">
          <a:avLst>
            <a:gd name="adj1" fmla="val 1800002"/>
            <a:gd name="adj2" fmla="val 9000034"/>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18B0967-40E7-47B6-9D1F-836EF50D7D39}">
      <dsp:nvSpPr>
        <dsp:cNvPr id="0" name=""/>
        <dsp:cNvSpPr/>
      </dsp:nvSpPr>
      <dsp:spPr>
        <a:xfrm>
          <a:off x="601997" y="574465"/>
          <a:ext cx="3582576" cy="3582576"/>
        </a:xfrm>
        <a:prstGeom prst="blockArc">
          <a:avLst>
            <a:gd name="adj1" fmla="val 16229047"/>
            <a:gd name="adj2" fmla="val 1741021"/>
            <a:gd name="adj3" fmla="val 463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CCC865F-1C72-4461-85AB-857A09F0B391}">
      <dsp:nvSpPr>
        <dsp:cNvPr id="0" name=""/>
        <dsp:cNvSpPr/>
      </dsp:nvSpPr>
      <dsp:spPr>
        <a:xfrm>
          <a:off x="1583982" y="1476335"/>
          <a:ext cx="1648197" cy="16481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j-lt"/>
            </a:rPr>
            <a:t>Ongoing Thinking</a:t>
          </a:r>
          <a:endParaRPr lang="en-BE" sz="2500" kern="1200" dirty="0">
            <a:latin typeface="+mj-lt"/>
          </a:endParaRPr>
        </a:p>
      </dsp:txBody>
      <dsp:txXfrm>
        <a:off x="1825355" y="1717708"/>
        <a:ext cx="1165451" cy="1165451"/>
      </dsp:txXfrm>
    </dsp:sp>
    <dsp:sp modelId="{3ACEF285-0F0A-4698-B9BB-3E09D8DC3E29}">
      <dsp:nvSpPr>
        <dsp:cNvPr id="0" name=""/>
        <dsp:cNvSpPr/>
      </dsp:nvSpPr>
      <dsp:spPr>
        <a:xfrm>
          <a:off x="1831200" y="0"/>
          <a:ext cx="1153737" cy="11537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Age</a:t>
          </a:r>
          <a:endParaRPr lang="en-BE" sz="1600" kern="1200" dirty="0">
            <a:latin typeface="+mj-lt"/>
          </a:endParaRPr>
        </a:p>
      </dsp:txBody>
      <dsp:txXfrm>
        <a:off x="2000161" y="168961"/>
        <a:ext cx="815815" cy="815815"/>
      </dsp:txXfrm>
    </dsp:sp>
    <dsp:sp modelId="{D49DE7FA-BCED-4074-8F1C-7D749A4A07A2}">
      <dsp:nvSpPr>
        <dsp:cNvPr id="0" name=""/>
        <dsp:cNvSpPr/>
      </dsp:nvSpPr>
      <dsp:spPr>
        <a:xfrm>
          <a:off x="3346533" y="2598442"/>
          <a:ext cx="1153737" cy="11537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Arousal</a:t>
          </a:r>
          <a:endParaRPr lang="en-BE" sz="1600" kern="1200" dirty="0">
            <a:latin typeface="+mj-lt"/>
          </a:endParaRPr>
        </a:p>
      </dsp:txBody>
      <dsp:txXfrm>
        <a:off x="3515494" y="2767403"/>
        <a:ext cx="815815" cy="815815"/>
      </dsp:txXfrm>
    </dsp:sp>
    <dsp:sp modelId="{CEE6DBBB-9C3A-4729-A936-3BE0A288A712}">
      <dsp:nvSpPr>
        <dsp:cNvPr id="0" name=""/>
        <dsp:cNvSpPr/>
      </dsp:nvSpPr>
      <dsp:spPr>
        <a:xfrm>
          <a:off x="315863" y="2598426"/>
          <a:ext cx="1153737" cy="11537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Attention</a:t>
          </a:r>
          <a:endParaRPr lang="en-BE" sz="1600" kern="1200" dirty="0">
            <a:latin typeface="+mj-lt"/>
          </a:endParaRPr>
        </a:p>
      </dsp:txBody>
      <dsp:txXfrm>
        <a:off x="484824" y="2767387"/>
        <a:ext cx="815815" cy="815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7DAF6-810F-4B0F-8F3F-B089BC83CEEA}">
      <dsp:nvSpPr>
        <dsp:cNvPr id="0" name=""/>
        <dsp:cNvSpPr/>
      </dsp:nvSpPr>
      <dsp:spPr>
        <a:xfrm>
          <a:off x="3057867" y="81689"/>
          <a:ext cx="1301620" cy="130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Physiological Alterations</a:t>
          </a:r>
          <a:endParaRPr lang="en-001" sz="1600" kern="1200" dirty="0"/>
        </a:p>
      </dsp:txBody>
      <dsp:txXfrm>
        <a:off x="3057867" y="81689"/>
        <a:ext cx="1301620" cy="1301620"/>
      </dsp:txXfrm>
    </dsp:sp>
    <dsp:sp modelId="{E8F91101-8969-4FEE-8904-D778395FD06F}">
      <dsp:nvSpPr>
        <dsp:cNvPr id="0" name=""/>
        <dsp:cNvSpPr/>
      </dsp:nvSpPr>
      <dsp:spPr>
        <a:xfrm>
          <a:off x="764950" y="-353"/>
          <a:ext cx="3676580" cy="3676580"/>
        </a:xfrm>
        <a:prstGeom prst="circularArrow">
          <a:avLst>
            <a:gd name="adj1" fmla="val 6904"/>
            <a:gd name="adj2" fmla="val 465473"/>
            <a:gd name="adj3" fmla="val 548905"/>
            <a:gd name="adj4" fmla="val 20585622"/>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52D6B8-0BC5-4F1D-AEE4-005CBF6C6433}">
      <dsp:nvSpPr>
        <dsp:cNvPr id="0" name=""/>
        <dsp:cNvSpPr/>
      </dsp:nvSpPr>
      <dsp:spPr>
        <a:xfrm>
          <a:off x="3057867" y="2292562"/>
          <a:ext cx="1301620" cy="130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Decreased androgenic receptor responsiveness</a:t>
          </a:r>
          <a:endParaRPr lang="en-001" sz="1600" kern="1200" dirty="0"/>
        </a:p>
      </dsp:txBody>
      <dsp:txXfrm>
        <a:off x="3057867" y="2292562"/>
        <a:ext cx="1301620" cy="1301620"/>
      </dsp:txXfrm>
    </dsp:sp>
    <dsp:sp modelId="{7715A67B-1401-4857-ACF9-A6B0E4BF4BA4}">
      <dsp:nvSpPr>
        <dsp:cNvPr id="0" name=""/>
        <dsp:cNvSpPr/>
      </dsp:nvSpPr>
      <dsp:spPr>
        <a:xfrm>
          <a:off x="764950" y="-353"/>
          <a:ext cx="3676580" cy="3676580"/>
        </a:xfrm>
        <a:prstGeom prst="circularArrow">
          <a:avLst>
            <a:gd name="adj1" fmla="val 6904"/>
            <a:gd name="adj2" fmla="val 465473"/>
            <a:gd name="adj3" fmla="val 5948905"/>
            <a:gd name="adj4" fmla="val 4385622"/>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65DA9-9B8A-4149-B5C3-D803185A049A}">
      <dsp:nvSpPr>
        <dsp:cNvPr id="0" name=""/>
        <dsp:cNvSpPr/>
      </dsp:nvSpPr>
      <dsp:spPr>
        <a:xfrm>
          <a:off x="846994" y="2292562"/>
          <a:ext cx="1301620" cy="130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Elevated SNS activity</a:t>
          </a:r>
          <a:endParaRPr lang="en-001" sz="1600" kern="1200" dirty="0"/>
        </a:p>
      </dsp:txBody>
      <dsp:txXfrm>
        <a:off x="846994" y="2292562"/>
        <a:ext cx="1301620" cy="1301620"/>
      </dsp:txXfrm>
    </dsp:sp>
    <dsp:sp modelId="{B7151062-CA8A-4886-9B39-B33CEB102339}">
      <dsp:nvSpPr>
        <dsp:cNvPr id="0" name=""/>
        <dsp:cNvSpPr/>
      </dsp:nvSpPr>
      <dsp:spPr>
        <a:xfrm>
          <a:off x="764950" y="-353"/>
          <a:ext cx="3676580" cy="3676580"/>
        </a:xfrm>
        <a:prstGeom prst="circularArrow">
          <a:avLst>
            <a:gd name="adj1" fmla="val 6904"/>
            <a:gd name="adj2" fmla="val 465473"/>
            <a:gd name="adj3" fmla="val 11348905"/>
            <a:gd name="adj4" fmla="val 9785622"/>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31C32C-D0CA-49C2-BD5F-F89A51552128}">
      <dsp:nvSpPr>
        <dsp:cNvPr id="0" name=""/>
        <dsp:cNvSpPr/>
      </dsp:nvSpPr>
      <dsp:spPr>
        <a:xfrm>
          <a:off x="846994" y="81689"/>
          <a:ext cx="1301620" cy="130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Mental Strategies</a:t>
          </a:r>
          <a:endParaRPr lang="en-001" sz="1600" kern="1200" dirty="0"/>
        </a:p>
      </dsp:txBody>
      <dsp:txXfrm>
        <a:off x="846994" y="81689"/>
        <a:ext cx="1301620" cy="1301620"/>
      </dsp:txXfrm>
    </dsp:sp>
    <dsp:sp modelId="{1EC3158F-EB4F-496E-A9E6-35BB298B7532}">
      <dsp:nvSpPr>
        <dsp:cNvPr id="0" name=""/>
        <dsp:cNvSpPr/>
      </dsp:nvSpPr>
      <dsp:spPr>
        <a:xfrm>
          <a:off x="764950" y="-353"/>
          <a:ext cx="3676580" cy="3676580"/>
        </a:xfrm>
        <a:prstGeom prst="circularArrow">
          <a:avLst>
            <a:gd name="adj1" fmla="val 6904"/>
            <a:gd name="adj2" fmla="val 465473"/>
            <a:gd name="adj3" fmla="val 16748905"/>
            <a:gd name="adj4" fmla="val 15185622"/>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C63CDB-535D-626C-6E48-14AC2B500B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001"/>
          </a:p>
        </p:txBody>
      </p:sp>
      <p:sp>
        <p:nvSpPr>
          <p:cNvPr id="3" name="Date Placeholder 2">
            <a:extLst>
              <a:ext uri="{FF2B5EF4-FFF2-40B4-BE49-F238E27FC236}">
                <a16:creationId xmlns:a16="http://schemas.microsoft.com/office/drawing/2014/main" id="{2E348DE6-80A0-5A0C-770C-1EADF57B8F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A9513D-D9FE-42D3-8D44-C435147BFE41}" type="datetimeFigureOut">
              <a:rPr lang="en-001" smtClean="0"/>
              <a:t>11/22/2023</a:t>
            </a:fld>
            <a:endParaRPr lang="en-001"/>
          </a:p>
        </p:txBody>
      </p:sp>
      <p:sp>
        <p:nvSpPr>
          <p:cNvPr id="4" name="Footer Placeholder 3">
            <a:extLst>
              <a:ext uri="{FF2B5EF4-FFF2-40B4-BE49-F238E27FC236}">
                <a16:creationId xmlns:a16="http://schemas.microsoft.com/office/drawing/2014/main" id="{7DA2F798-B2F1-FE10-0A7D-C7977A7B97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001"/>
          </a:p>
        </p:txBody>
      </p:sp>
      <p:sp>
        <p:nvSpPr>
          <p:cNvPr id="5" name="Slide Number Placeholder 4">
            <a:extLst>
              <a:ext uri="{FF2B5EF4-FFF2-40B4-BE49-F238E27FC236}">
                <a16:creationId xmlns:a16="http://schemas.microsoft.com/office/drawing/2014/main" id="{17CAC293-AE70-F384-8EB8-13E6149FF6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58CF8E-7F89-4555-96A0-71AE1DD6D9D1}" type="slidenum">
              <a:rPr lang="en-001" smtClean="0"/>
              <a:t>‹#›</a:t>
            </a:fld>
            <a:endParaRPr lang="en-001"/>
          </a:p>
        </p:txBody>
      </p:sp>
    </p:spTree>
    <p:extLst>
      <p:ext uri="{BB962C8B-B14F-4D97-AF65-F5344CB8AC3E}">
        <p14:creationId xmlns:p14="http://schemas.microsoft.com/office/powerpoint/2010/main" val="2456652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26118-4514-4BA7-BB32-E0B6B28C895D}" type="datetimeFigureOut">
              <a:rPr lang="en-BE" smtClean="0"/>
              <a:t>22/11/2023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31390-B3A5-461D-8326-EE20E5C5C6D4}" type="slidenum">
              <a:rPr lang="en-BE" smtClean="0"/>
              <a:t>‹#›</a:t>
            </a:fld>
            <a:endParaRPr lang="en-BE"/>
          </a:p>
        </p:txBody>
      </p:sp>
    </p:spTree>
    <p:extLst>
      <p:ext uri="{BB962C8B-B14F-4D97-AF65-F5344CB8AC3E}">
        <p14:creationId xmlns:p14="http://schemas.microsoft.com/office/powerpoint/2010/main" val="23198384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Hello </a:t>
            </a:r>
            <a:r>
              <a:rPr lang="fr-FR" dirty="0" err="1"/>
              <a:t>everyone</a:t>
            </a:r>
            <a:r>
              <a:rPr lang="fr-FR" dirty="0"/>
              <a:t>, </a:t>
            </a:r>
            <a:r>
              <a:rPr lang="fr-FR" dirty="0" err="1"/>
              <a:t>my</a:t>
            </a:r>
            <a:r>
              <a:rPr lang="fr-FR" dirty="0"/>
              <a:t> </a:t>
            </a:r>
            <a:r>
              <a:rPr lang="fr-FR" dirty="0" err="1"/>
              <a:t>name</a:t>
            </a:r>
            <a:r>
              <a:rPr lang="fr-FR" dirty="0"/>
              <a:t> </a:t>
            </a:r>
            <a:r>
              <a:rPr lang="fr-FR" dirty="0" err="1"/>
              <a:t>is</a:t>
            </a:r>
            <a:r>
              <a:rPr lang="fr-FR" dirty="0"/>
              <a:t> Boulakis Paradeisios and I </a:t>
            </a:r>
            <a:r>
              <a:rPr lang="fr-FR" dirty="0" err="1"/>
              <a:t>am</a:t>
            </a:r>
            <a:r>
              <a:rPr lang="fr-FR" dirty="0"/>
              <a:t> a PhD candidate at the Physiology of Cognition Lab in </a:t>
            </a:r>
            <a:r>
              <a:rPr lang="fr-FR" dirty="0" err="1"/>
              <a:t>Liege</a:t>
            </a:r>
            <a:r>
              <a:rPr lang="fr-FR" dirty="0"/>
              <a:t>. </a:t>
            </a:r>
            <a:r>
              <a:rPr lang="fr-FR" dirty="0" err="1"/>
              <a:t>Today</a:t>
            </a:r>
            <a:r>
              <a:rPr lang="fr-FR" dirty="0"/>
              <a:t> I </a:t>
            </a:r>
            <a:r>
              <a:rPr lang="fr-FR" dirty="0" err="1"/>
              <a:t>will</a:t>
            </a:r>
            <a:r>
              <a:rPr lang="fr-FR" dirty="0"/>
              <a:t> </a:t>
            </a:r>
            <a:r>
              <a:rPr lang="fr-FR" dirty="0" err="1"/>
              <a:t>be</a:t>
            </a:r>
            <a:r>
              <a:rPr lang="fr-FR" dirty="0"/>
              <a:t> </a:t>
            </a:r>
            <a:r>
              <a:rPr lang="fr-FR" dirty="0" err="1"/>
              <a:t>presenting</a:t>
            </a:r>
            <a:r>
              <a:rPr lang="fr-FR" dirty="0"/>
              <a:t> </a:t>
            </a:r>
            <a:r>
              <a:rPr lang="fr-FR" dirty="0" err="1"/>
              <a:t>some</a:t>
            </a:r>
            <a:r>
              <a:rPr lang="fr-FR" dirty="0"/>
              <a:t> </a:t>
            </a:r>
            <a:r>
              <a:rPr lang="fr-FR" dirty="0" err="1"/>
              <a:t>novel</a:t>
            </a:r>
            <a:r>
              <a:rPr lang="fr-FR" dirty="0"/>
              <a:t> </a:t>
            </a:r>
            <a:r>
              <a:rPr lang="fr-FR" dirty="0" err="1"/>
              <a:t>results</a:t>
            </a:r>
            <a:r>
              <a:rPr lang="fr-FR" dirty="0"/>
              <a:t> on a new topic </a:t>
            </a:r>
            <a:r>
              <a:rPr lang="fr-FR" dirty="0" err="1"/>
              <a:t>called</a:t>
            </a:r>
            <a:r>
              <a:rPr lang="fr-FR" dirty="0"/>
              <a:t> «mind </a:t>
            </a:r>
            <a:r>
              <a:rPr lang="fr-FR" dirty="0" err="1"/>
              <a:t>blanking</a:t>
            </a:r>
            <a:r>
              <a:rPr lang="fr-FR" dirty="0"/>
              <a:t>, </a:t>
            </a:r>
            <a:r>
              <a:rPr lang="fr-FR" dirty="0" err="1"/>
              <a:t>which</a:t>
            </a:r>
            <a:r>
              <a:rPr lang="fr-FR" dirty="0"/>
              <a:t> I </a:t>
            </a:r>
            <a:r>
              <a:rPr lang="fr-FR" dirty="0" err="1"/>
              <a:t>hope</a:t>
            </a:r>
            <a:r>
              <a:rPr lang="fr-FR" dirty="0"/>
              <a:t> </a:t>
            </a:r>
            <a:r>
              <a:rPr lang="fr-FR" dirty="0" err="1"/>
              <a:t>you</a:t>
            </a:r>
            <a:r>
              <a:rPr lang="fr-FR" dirty="0"/>
              <a:t> </a:t>
            </a:r>
            <a:r>
              <a:rPr lang="fr-FR" dirty="0" err="1"/>
              <a:t>wil</a:t>
            </a:r>
            <a:r>
              <a:rPr lang="fr-FR" dirty="0"/>
              <a:t> </a:t>
            </a:r>
            <a:r>
              <a:rPr lang="fr-FR" dirty="0" err="1"/>
              <a:t>find</a:t>
            </a:r>
            <a:r>
              <a:rPr lang="fr-FR" dirty="0"/>
              <a:t> as </a:t>
            </a:r>
            <a:r>
              <a:rPr lang="fr-FR" dirty="0" err="1"/>
              <a:t>interesting</a:t>
            </a:r>
            <a:r>
              <a:rPr lang="fr-FR" dirty="0"/>
              <a:t> as I do </a:t>
            </a: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a:t>
            </a:fld>
            <a:endParaRPr lang="fr-FR"/>
          </a:p>
        </p:txBody>
      </p:sp>
    </p:spTree>
    <p:extLst>
      <p:ext uri="{BB962C8B-B14F-4D97-AF65-F5344CB8AC3E}">
        <p14:creationId xmlns:p14="http://schemas.microsoft.com/office/powerpoint/2010/main" val="3817438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examined whether arousal, as indexed by pupil size, can predict mental states. Overall, we found that in seniors, pupil was constricted in MW compared to other mental states. We found no evidence for positive results in young adults.  What was additionally interesting for seniors was the fact that, for high attentional control, which before we showed is related with more MB reports, MW and MB was separate based on pupil dilation. More arousal resulted in more MW, less in more MB.</a:t>
            </a:r>
            <a:endParaRPr lang="en-BE" dirty="0"/>
          </a:p>
        </p:txBody>
      </p:sp>
      <p:sp>
        <p:nvSpPr>
          <p:cNvPr id="4" name="Slide Number Placeholder 3"/>
          <p:cNvSpPr>
            <a:spLocks noGrp="1"/>
          </p:cNvSpPr>
          <p:nvPr>
            <p:ph type="sldNum" sz="quarter" idx="5"/>
          </p:nvPr>
        </p:nvSpPr>
        <p:spPr/>
        <p:txBody>
          <a:bodyPr/>
          <a:lstStyle/>
          <a:p>
            <a:fld id="{E0C31390-B3A5-461D-8326-EE20E5C5C6D4}" type="slidenum">
              <a:rPr lang="en-BE" smtClean="0"/>
              <a:t>10</a:t>
            </a:fld>
            <a:endParaRPr lang="en-BE"/>
          </a:p>
        </p:txBody>
      </p:sp>
    </p:spTree>
    <p:extLst>
      <p:ext uri="{BB962C8B-B14F-4D97-AF65-F5344CB8AC3E}">
        <p14:creationId xmlns:p14="http://schemas.microsoft.com/office/powerpoint/2010/main" val="225708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in on the role of arousal in mental states in seniors, we see an interaction between arousal and attentional control. </a:t>
            </a:r>
            <a:endParaRPr lang="en-001" dirty="0"/>
          </a:p>
        </p:txBody>
      </p:sp>
      <p:sp>
        <p:nvSpPr>
          <p:cNvPr id="4" name="Slide Number Placeholder 3"/>
          <p:cNvSpPr>
            <a:spLocks noGrp="1"/>
          </p:cNvSpPr>
          <p:nvPr>
            <p:ph type="sldNum" sz="quarter" idx="5"/>
          </p:nvPr>
        </p:nvSpPr>
        <p:spPr/>
        <p:txBody>
          <a:bodyPr/>
          <a:lstStyle/>
          <a:p>
            <a:fld id="{E0C31390-B3A5-461D-8326-EE20E5C5C6D4}" type="slidenum">
              <a:rPr lang="en-BE" smtClean="0"/>
              <a:t>11</a:t>
            </a:fld>
            <a:endParaRPr lang="en-BE"/>
          </a:p>
        </p:txBody>
      </p:sp>
    </p:spTree>
    <p:extLst>
      <p:ext uri="{BB962C8B-B14F-4D97-AF65-F5344CB8AC3E}">
        <p14:creationId xmlns:p14="http://schemas.microsoft.com/office/powerpoint/2010/main" val="932324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01" dirty="0"/>
          </a:p>
        </p:txBody>
      </p:sp>
      <p:sp>
        <p:nvSpPr>
          <p:cNvPr id="4" name="Slide Number Placeholder 3"/>
          <p:cNvSpPr>
            <a:spLocks noGrp="1"/>
          </p:cNvSpPr>
          <p:nvPr>
            <p:ph type="sldNum" sz="quarter" idx="5"/>
          </p:nvPr>
        </p:nvSpPr>
        <p:spPr/>
        <p:txBody>
          <a:bodyPr/>
          <a:lstStyle/>
          <a:p>
            <a:fld id="{E0C31390-B3A5-461D-8326-EE20E5C5C6D4}" type="slidenum">
              <a:rPr lang="en-BE" smtClean="0"/>
              <a:t>13</a:t>
            </a:fld>
            <a:endParaRPr lang="en-BE"/>
          </a:p>
        </p:txBody>
      </p:sp>
    </p:spTree>
    <p:extLst>
      <p:ext uri="{BB962C8B-B14F-4D97-AF65-F5344CB8AC3E}">
        <p14:creationId xmlns:p14="http://schemas.microsoft.com/office/powerpoint/2010/main" val="196362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01" dirty="0"/>
          </a:p>
        </p:txBody>
      </p:sp>
      <p:sp>
        <p:nvSpPr>
          <p:cNvPr id="4" name="Slide Number Placeholder 3"/>
          <p:cNvSpPr>
            <a:spLocks noGrp="1"/>
          </p:cNvSpPr>
          <p:nvPr>
            <p:ph type="sldNum" sz="quarter" idx="5"/>
          </p:nvPr>
        </p:nvSpPr>
        <p:spPr/>
        <p:txBody>
          <a:bodyPr/>
          <a:lstStyle/>
          <a:p>
            <a:fld id="{E0C31390-B3A5-461D-8326-EE20E5C5C6D4}" type="slidenum">
              <a:rPr lang="en-BE" smtClean="0"/>
              <a:t>14</a:t>
            </a:fld>
            <a:endParaRPr lang="en-BE"/>
          </a:p>
        </p:txBody>
      </p:sp>
    </p:spTree>
    <p:extLst>
      <p:ext uri="{BB962C8B-B14F-4D97-AF65-F5344CB8AC3E}">
        <p14:creationId xmlns:p14="http://schemas.microsoft.com/office/powerpoint/2010/main" val="274538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thought centric  conception of our mental lives is that they are dominated by mental states, </a:t>
            </a:r>
            <a:r>
              <a:rPr lang="en-US" sz="1200" b="0" i="0" strike="noStrike" spc="-1" dirty="0">
                <a:solidFill>
                  <a:srgbClr val="222222"/>
                </a:solidFill>
                <a:latin typeface="Calibri Light"/>
              </a:rPr>
              <a:t>a transient </a:t>
            </a:r>
            <a:r>
              <a:rPr lang="en-US" sz="1200" b="1" i="0" strike="noStrike" spc="-1" dirty="0">
                <a:solidFill>
                  <a:srgbClr val="222222"/>
                </a:solidFill>
                <a:latin typeface="Calibri Light"/>
              </a:rPr>
              <a:t>cognitive or emotional state </a:t>
            </a:r>
            <a:r>
              <a:rPr lang="en-US" sz="1200" b="0" i="0" strike="noStrike" spc="-1" dirty="0">
                <a:solidFill>
                  <a:srgbClr val="222222"/>
                </a:solidFill>
                <a:latin typeface="Calibri Light"/>
              </a:rPr>
              <a:t>of the organism that can be described in terms of its </a:t>
            </a:r>
            <a:r>
              <a:rPr lang="en-US" sz="1200" b="1" i="0" strike="noStrike" spc="-1" dirty="0">
                <a:solidFill>
                  <a:srgbClr val="222222"/>
                </a:solidFill>
                <a:latin typeface="Calibri Light"/>
              </a:rPr>
              <a:t>contents</a:t>
            </a:r>
            <a:r>
              <a:rPr lang="en-US" sz="1200" b="0" i="0" strike="noStrike" spc="-1" dirty="0">
                <a:solidFill>
                  <a:srgbClr val="222222"/>
                </a:solidFill>
                <a:latin typeface="Calibri Light"/>
              </a:rPr>
              <a:t> (what the state is 'about') and </a:t>
            </a:r>
            <a:r>
              <a:rPr lang="en-US" sz="1200" b="1" i="0" strike="noStrike" spc="-1" dirty="0">
                <a:solidFill>
                  <a:srgbClr val="222222"/>
                </a:solidFill>
                <a:latin typeface="Calibri Light"/>
              </a:rPr>
              <a:t>the relationship that the subject bears to the contents </a:t>
            </a:r>
            <a:r>
              <a:rPr lang="en-US" sz="1200" b="0" i="0" strike="noStrike" spc="-1" dirty="0">
                <a:solidFill>
                  <a:srgbClr val="222222"/>
                </a:solidFill>
                <a:latin typeface="Calibri Light"/>
              </a:rPr>
              <a:t>(for example, perceiving, believing, fearing, imagining or remembering)”.</a:t>
            </a:r>
            <a:r>
              <a:rPr lang="en-US" dirty="0"/>
              <a:t> A case would be driving, where the content is the road and our attitude towards it is attentiveness. Another mental state would be mind-wandering, where content is defined as reflecting non-immediate items to our environment, and our attitude towards it can vary from </a:t>
            </a:r>
            <a:r>
              <a:rPr lang="en-US" dirty="0" err="1"/>
              <a:t>runimication</a:t>
            </a:r>
            <a:r>
              <a:rPr lang="en-US" dirty="0"/>
              <a:t> to engagement. However, recent studies have shown that people also report something else: absence of any thoughts. These brief periods of mental unreportability, where people claim they are thinking of nothing or their minds went away are termed mind-blanking, and </a:t>
            </a:r>
            <a:r>
              <a:rPr lang="en-US" dirty="0" err="1"/>
              <a:t>repsent</a:t>
            </a:r>
            <a:r>
              <a:rPr lang="en-US" dirty="0"/>
              <a:t> brief periods of phenomenal blank during wakefulness.</a:t>
            </a:r>
            <a:endParaRPr lang="en-BE" i="0" dirty="0"/>
          </a:p>
          <a:p>
            <a:endParaRPr lang="en-BE" dirty="0"/>
          </a:p>
        </p:txBody>
      </p:sp>
      <p:sp>
        <p:nvSpPr>
          <p:cNvPr id="4" name="Slide Number Placeholder 3"/>
          <p:cNvSpPr>
            <a:spLocks noGrp="1"/>
          </p:cNvSpPr>
          <p:nvPr>
            <p:ph type="sldNum" sz="quarter" idx="5"/>
          </p:nvPr>
        </p:nvSpPr>
        <p:spPr/>
        <p:txBody>
          <a:bodyPr/>
          <a:lstStyle/>
          <a:p>
            <a:fld id="{E0C31390-B3A5-461D-8326-EE20E5C5C6D4}" type="slidenum">
              <a:rPr lang="en-BE" smtClean="0"/>
              <a:t>2</a:t>
            </a:fld>
            <a:endParaRPr lang="en-BE"/>
          </a:p>
        </p:txBody>
      </p:sp>
    </p:spTree>
    <p:extLst>
      <p:ext uri="{BB962C8B-B14F-4D97-AF65-F5344CB8AC3E}">
        <p14:creationId xmlns:p14="http://schemas.microsoft.com/office/powerpoint/2010/main" val="108790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mind-blanking research is in its infancy, the neuronal correlates of mind-blanking present </a:t>
            </a:r>
            <a:r>
              <a:rPr lang="en-US" dirty="0" err="1"/>
              <a:t>present</a:t>
            </a:r>
            <a:r>
              <a:rPr lang="en-US" dirty="0"/>
              <a:t> as a stark difference compared to mental states with reportable content. at our lab, we examined the dynamical brain patters preceding this specific experience. By estimating phase dynamical coherence matrices and utilizing a clustering approach on these dynamic matrices, we were able to create 4 representative pattern of the brain connectome. What was most interesting is that neuronal brain configuration preceding mind-blanking is characterized by high inter-areal coherence, meaning high integration and absence of </a:t>
            </a:r>
            <a:r>
              <a:rPr lang="en-US" dirty="0" err="1"/>
              <a:t>segration</a:t>
            </a:r>
            <a:r>
              <a:rPr lang="en-US" dirty="0"/>
              <a:t> in the form of anticorrelations. That was in sharp contrast to mental states with clear content, where the brain characterized by </a:t>
            </a:r>
            <a:r>
              <a:rPr lang="en-US" dirty="0" err="1"/>
              <a:t>anticcorelated</a:t>
            </a:r>
            <a:r>
              <a:rPr lang="en-US" dirty="0"/>
              <a:t> patterns. This pattern meaningfully predicted mind-blanks only at the inclusion of the </a:t>
            </a:r>
            <a:r>
              <a:rPr lang="en-US" dirty="0" err="1"/>
              <a:t>fmri</a:t>
            </a:r>
            <a:r>
              <a:rPr lang="en-US" dirty="0"/>
              <a:t> GS  in our analysis. As the GS amplitude is a marker of physiological arousal by proxy of its physiological </a:t>
            </a:r>
            <a:r>
              <a:rPr lang="en-US" dirty="0" err="1"/>
              <a:t>affent</a:t>
            </a:r>
            <a:r>
              <a:rPr lang="en-US" dirty="0"/>
              <a:t> contributions, and the fact it is modulated by arousal stimulants, we believe that this presents us with unique physiological and neuronal information about the brain-body state supporting mind-blanking. In the mean time, on shorter timescales, MB could be differentiated by MW based on the presence of parietal slow waves compared to MW. Slow waves are typical markers of sleep, however </a:t>
            </a:r>
            <a:r>
              <a:rPr lang="en-US" dirty="0" err="1"/>
              <a:t>intrustions</a:t>
            </a:r>
            <a:r>
              <a:rPr lang="en-US" dirty="0"/>
              <a:t> in wakefulness have been associated with </a:t>
            </a:r>
            <a:r>
              <a:rPr lang="en-US" dirty="0" err="1"/>
              <a:t>attentiona</a:t>
            </a:r>
            <a:r>
              <a:rPr lang="en-US" dirty="0"/>
              <a:t> lapses. Their localization has provided some positive results in understanding MB. Finally, pupil, a direct marker of arousal from the ascending arousal system was differentiated between MB and MW. </a:t>
            </a:r>
            <a:endParaRPr lang="en-001" dirty="0"/>
          </a:p>
        </p:txBody>
      </p:sp>
      <p:sp>
        <p:nvSpPr>
          <p:cNvPr id="4" name="Slide Number Placeholder 3"/>
          <p:cNvSpPr>
            <a:spLocks noGrp="1"/>
          </p:cNvSpPr>
          <p:nvPr>
            <p:ph type="sldNum" sz="quarter" idx="5"/>
          </p:nvPr>
        </p:nvSpPr>
        <p:spPr/>
        <p:txBody>
          <a:bodyPr/>
          <a:lstStyle/>
          <a:p>
            <a:fld id="{E0C31390-B3A5-461D-8326-EE20E5C5C6D4}" type="slidenum">
              <a:rPr lang="en-BE" smtClean="0"/>
              <a:t>3</a:t>
            </a:fld>
            <a:endParaRPr lang="en-BE"/>
          </a:p>
        </p:txBody>
      </p:sp>
    </p:spTree>
    <p:extLst>
      <p:ext uri="{BB962C8B-B14F-4D97-AF65-F5344CB8AC3E}">
        <p14:creationId xmlns:p14="http://schemas.microsoft.com/office/powerpoint/2010/main" val="47825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neuronal ties of arousal and MB come to fill in a discussion on how our thought evolve as a function of arousal. </a:t>
            </a:r>
          </a:p>
          <a:p>
            <a:endParaRPr lang="en-US" dirty="0"/>
          </a:p>
          <a:p>
            <a:r>
              <a:rPr lang="en-US" dirty="0"/>
              <a:t>In the sketched model,  </a:t>
            </a:r>
            <a:r>
              <a:rPr lang="en-US" dirty="0" err="1"/>
              <a:t>Mittner</a:t>
            </a:r>
            <a:r>
              <a:rPr lang="en-US" dirty="0"/>
              <a:t> suggests an optimal level of vigilance and cognitive performance is dictated by the current levels of the organism’s arousal, as indexed by the function of arousal generating  system in the locus </a:t>
            </a:r>
            <a:r>
              <a:rPr lang="en-US" b="0" i="0" u="none" strike="noStrike" dirty="0">
                <a:solidFill>
                  <a:srgbClr val="1A0DAB"/>
                </a:solidFill>
                <a:effectLst/>
                <a:latin typeface="arial" panose="020B0604020202020204" pitchFamily="34" charset="0"/>
              </a:rPr>
              <a:t>coeruleus. An optimal level of arousal is essential for maintaining performance in directing our thoughts. This includes mind-wandering, as it demands an effort to guide thought-dynamics to the appropriate relevant environment-independent thoughts. Inversely, non-optimal arousal levels will result in exploratory behavior, supported by often competing, non relevant thoughts. Traditionally, LC activity has been indexed by pupillometry. In such a case, the results have been conflicting for this model. Although task-related arousal has been higher then intrusive MW thoughts, separating thoughts as clear and non-clear has not produced positive results. Here, we see that MB not only can potentially account for the whole spectrum of the arousal curve, but can deconvolve exploratory thoughts with absence of thoughts, as  MB was grouped under the banner of MW thoughts in previous literature.</a:t>
            </a:r>
            <a:endParaRPr lang="en-001" dirty="0"/>
          </a:p>
        </p:txBody>
      </p:sp>
      <p:sp>
        <p:nvSpPr>
          <p:cNvPr id="4" name="Slide Number Placeholder 3"/>
          <p:cNvSpPr>
            <a:spLocks noGrp="1"/>
          </p:cNvSpPr>
          <p:nvPr>
            <p:ph type="sldNum" sz="quarter" idx="5"/>
          </p:nvPr>
        </p:nvSpPr>
        <p:spPr/>
        <p:txBody>
          <a:bodyPr/>
          <a:lstStyle/>
          <a:p>
            <a:fld id="{E0C31390-B3A5-461D-8326-EE20E5C5C6D4}" type="slidenum">
              <a:rPr lang="en-BE" smtClean="0"/>
              <a:t>4</a:t>
            </a:fld>
            <a:endParaRPr lang="en-BE"/>
          </a:p>
        </p:txBody>
      </p:sp>
    </p:spTree>
    <p:extLst>
      <p:ext uri="{BB962C8B-B14F-4D97-AF65-F5344CB8AC3E}">
        <p14:creationId xmlns:p14="http://schemas.microsoft.com/office/powerpoint/2010/main" val="16735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Ageing presents us with an opportunity to get a better understanding of this relationship. Ageing, typically associated with altered physiological arousal and physiological </a:t>
            </a:r>
            <a:r>
              <a:rPr lang="en-US" dirty="0" err="1"/>
              <a:t>responsivenes</a:t>
            </a:r>
            <a:r>
              <a:rPr lang="en-US" dirty="0"/>
              <a:t>, have shown quite a distinct profile of thought dynamics, with fewer MW instances and attentional affordances, with more careful and prudent strategies. Therefore, it presents us with a very interesting population to contrast its thought dynamics.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C31390-B3A5-461D-8326-EE20E5C5C6D4}" type="slidenum">
              <a:rPr lang="en-BE" smtClean="0"/>
              <a:t>5</a:t>
            </a:fld>
            <a:endParaRPr lang="en-BE"/>
          </a:p>
        </p:txBody>
      </p:sp>
    </p:spTree>
    <p:extLst>
      <p:ext uri="{BB962C8B-B14F-4D97-AF65-F5344CB8AC3E}">
        <p14:creationId xmlns:p14="http://schemas.microsoft.com/office/powerpoint/2010/main" val="422370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what we set out to do. We wanted to see how ongoing thinking intersects with age, arousal and attention. </a:t>
            </a:r>
            <a:endParaRPr lang="en-001" dirty="0"/>
          </a:p>
        </p:txBody>
      </p:sp>
      <p:sp>
        <p:nvSpPr>
          <p:cNvPr id="4" name="Slide Number Placeholder 3"/>
          <p:cNvSpPr>
            <a:spLocks noGrp="1"/>
          </p:cNvSpPr>
          <p:nvPr>
            <p:ph type="sldNum" sz="quarter" idx="5"/>
          </p:nvPr>
        </p:nvSpPr>
        <p:spPr/>
        <p:txBody>
          <a:bodyPr/>
          <a:lstStyle/>
          <a:p>
            <a:fld id="{E0C31390-B3A5-461D-8326-EE20E5C5C6D4}" type="slidenum">
              <a:rPr lang="en-BE" smtClean="0"/>
              <a:t>6</a:t>
            </a:fld>
            <a:endParaRPr lang="en-BE"/>
          </a:p>
        </p:txBody>
      </p:sp>
    </p:spTree>
    <p:extLst>
      <p:ext uri="{BB962C8B-B14F-4D97-AF65-F5344CB8AC3E}">
        <p14:creationId xmlns:p14="http://schemas.microsoft.com/office/powerpoint/2010/main" val="60530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Times New Roman" panose="02020603050405020304" pitchFamily="18" charset="0"/>
              </a:rPr>
              <a:t>During experience-sampling participants are asked to restfully lay in the scanner with eyes open and let their mind wander without any further orientation as to the focus of their thoughts. At random intervals between 30 and 60 seconds, participants are probed with an auditory cue to report the content of their thoughts at the moment preceding the probe using a button press.  Four</a:t>
            </a:r>
            <a:r>
              <a:rPr lang="en-US" sz="1200" b="0" i="0" u="sng" dirty="0">
                <a:solidFill>
                  <a:srgbClr val="498205"/>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available report categories were presented as available: Mind-Blanking (MB), Sensations (Sens) and MW. </a:t>
            </a:r>
            <a:endParaRPr lang="en-001" dirty="0"/>
          </a:p>
        </p:txBody>
      </p:sp>
      <p:sp>
        <p:nvSpPr>
          <p:cNvPr id="4" name="Slide Number Placeholder 3"/>
          <p:cNvSpPr>
            <a:spLocks noGrp="1"/>
          </p:cNvSpPr>
          <p:nvPr>
            <p:ph type="sldNum" sz="quarter" idx="5"/>
          </p:nvPr>
        </p:nvSpPr>
        <p:spPr/>
        <p:txBody>
          <a:bodyPr/>
          <a:lstStyle/>
          <a:p>
            <a:fld id="{E0C31390-B3A5-461D-8326-EE20E5C5C6D4}" type="slidenum">
              <a:rPr lang="en-BE" smtClean="0"/>
              <a:t>7</a:t>
            </a:fld>
            <a:endParaRPr lang="en-BE"/>
          </a:p>
        </p:txBody>
      </p:sp>
    </p:spTree>
    <p:extLst>
      <p:ext uri="{BB962C8B-B14F-4D97-AF65-F5344CB8AC3E}">
        <p14:creationId xmlns:p14="http://schemas.microsoft.com/office/powerpoint/2010/main" val="291875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results confirmed that mind-blanking is indeed reported less frequently than mental states with content. However, we found no significant difference between the age groups in report frequency</a:t>
            </a:r>
          </a:p>
          <a:p>
            <a:r>
              <a:rPr lang="en-US" dirty="0"/>
              <a:t>Additionally, we have no positive results on the presence of different report time differences between mental state.</a:t>
            </a:r>
            <a:endParaRPr lang="en-001" dirty="0"/>
          </a:p>
        </p:txBody>
      </p:sp>
      <p:sp>
        <p:nvSpPr>
          <p:cNvPr id="4" name="Slide Number Placeholder 3"/>
          <p:cNvSpPr>
            <a:spLocks noGrp="1"/>
          </p:cNvSpPr>
          <p:nvPr>
            <p:ph type="sldNum" sz="quarter" idx="5"/>
          </p:nvPr>
        </p:nvSpPr>
        <p:spPr/>
        <p:txBody>
          <a:bodyPr/>
          <a:lstStyle/>
          <a:p>
            <a:fld id="{E0C31390-B3A5-461D-8326-EE20E5C5C6D4}" type="slidenum">
              <a:rPr lang="en-BE" smtClean="0"/>
              <a:t>8</a:t>
            </a:fld>
            <a:endParaRPr lang="en-BE"/>
          </a:p>
        </p:txBody>
      </p:sp>
    </p:spTree>
    <p:extLst>
      <p:ext uri="{BB962C8B-B14F-4D97-AF65-F5344CB8AC3E}">
        <p14:creationId xmlns:p14="http://schemas.microsoft.com/office/powerpoint/2010/main" val="216623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we replicated the result that seniors report higher levels of focus, as marked by lower scores in the ASQ. What was interesting is that age seems to inverse how attentional style affects mental state reports.  In younger people, as focus increases, MW reports decrease. Inversely, in seniors, as focus increases, MW reports increase as well. This potentially reflects that MW is a more purposeful mental state, and that seniors put more effort in guiding their MW.</a:t>
            </a:r>
            <a:endParaRPr lang="en-001" dirty="0"/>
          </a:p>
        </p:txBody>
      </p:sp>
      <p:sp>
        <p:nvSpPr>
          <p:cNvPr id="4" name="Slide Number Placeholder 3"/>
          <p:cNvSpPr>
            <a:spLocks noGrp="1"/>
          </p:cNvSpPr>
          <p:nvPr>
            <p:ph type="sldNum" sz="quarter" idx="5"/>
          </p:nvPr>
        </p:nvSpPr>
        <p:spPr/>
        <p:txBody>
          <a:bodyPr/>
          <a:lstStyle/>
          <a:p>
            <a:fld id="{E0C31390-B3A5-461D-8326-EE20E5C5C6D4}" type="slidenum">
              <a:rPr lang="en-BE" smtClean="0"/>
              <a:t>9</a:t>
            </a:fld>
            <a:endParaRPr lang="en-BE"/>
          </a:p>
        </p:txBody>
      </p:sp>
    </p:spTree>
    <p:extLst>
      <p:ext uri="{BB962C8B-B14F-4D97-AF65-F5344CB8AC3E}">
        <p14:creationId xmlns:p14="http://schemas.microsoft.com/office/powerpoint/2010/main" val="249346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03D1-9AF8-839A-0553-045EF1BDCF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066ADEF7-A4AF-8A26-716A-025B1D018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E1B119E3-2CC8-23E6-BFEA-41A1583B5A19}"/>
              </a:ext>
            </a:extLst>
          </p:cNvPr>
          <p:cNvSpPr>
            <a:spLocks noGrp="1"/>
          </p:cNvSpPr>
          <p:nvPr>
            <p:ph type="dt" sz="half" idx="10"/>
          </p:nvPr>
        </p:nvSpPr>
        <p:spPr/>
        <p:txBody>
          <a:bodyPr/>
          <a:lstStyle/>
          <a:p>
            <a:fld id="{D39CC5DF-3CBA-4321-8A2D-03BF87DC9178}" type="datetime1">
              <a:rPr lang="LID4096" smtClean="0"/>
              <a:t>11/22/2023</a:t>
            </a:fld>
            <a:endParaRPr lang="en-BE"/>
          </a:p>
        </p:txBody>
      </p:sp>
      <p:sp>
        <p:nvSpPr>
          <p:cNvPr id="5" name="Footer Placeholder 4">
            <a:extLst>
              <a:ext uri="{FF2B5EF4-FFF2-40B4-BE49-F238E27FC236}">
                <a16:creationId xmlns:a16="http://schemas.microsoft.com/office/drawing/2014/main" id="{A0A4ADF2-15BD-7D8B-14C4-1A798819F3C0}"/>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9F4092FF-6B17-EAB7-1B83-46C9AEBF115A}"/>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155363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4800-0492-A10A-7A4B-E546DFF99867}"/>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A3C9274-56F4-23EE-80E7-6CC991639C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E99AC50-9026-DD90-610D-36C3460FF4A7}"/>
              </a:ext>
            </a:extLst>
          </p:cNvPr>
          <p:cNvSpPr>
            <a:spLocks noGrp="1"/>
          </p:cNvSpPr>
          <p:nvPr>
            <p:ph type="dt" sz="half" idx="10"/>
          </p:nvPr>
        </p:nvSpPr>
        <p:spPr/>
        <p:txBody>
          <a:bodyPr/>
          <a:lstStyle/>
          <a:p>
            <a:fld id="{82A4A3FB-91DE-4AF1-B7E5-D4C996606812}" type="datetime1">
              <a:rPr lang="LID4096" smtClean="0"/>
              <a:t>11/22/2023</a:t>
            </a:fld>
            <a:endParaRPr lang="en-BE"/>
          </a:p>
        </p:txBody>
      </p:sp>
      <p:sp>
        <p:nvSpPr>
          <p:cNvPr id="5" name="Footer Placeholder 4">
            <a:extLst>
              <a:ext uri="{FF2B5EF4-FFF2-40B4-BE49-F238E27FC236}">
                <a16:creationId xmlns:a16="http://schemas.microsoft.com/office/drawing/2014/main" id="{211EBF53-50EC-4BF6-74DD-9DFE696AF252}"/>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15B0E6BE-3C03-2AD1-A019-7ED98B66D45C}"/>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330480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DCAB3-BEE6-CD12-4BDC-88F71F8677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E70BFFBC-BA86-E27E-B75E-BD1916845E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DB1B372-607B-F603-C7C4-F71ACF6E2EA1}"/>
              </a:ext>
            </a:extLst>
          </p:cNvPr>
          <p:cNvSpPr>
            <a:spLocks noGrp="1"/>
          </p:cNvSpPr>
          <p:nvPr>
            <p:ph type="dt" sz="half" idx="10"/>
          </p:nvPr>
        </p:nvSpPr>
        <p:spPr/>
        <p:txBody>
          <a:bodyPr/>
          <a:lstStyle/>
          <a:p>
            <a:fld id="{0C2554D6-30D3-4E28-8542-52CF6647401C}" type="datetime1">
              <a:rPr lang="LID4096" smtClean="0"/>
              <a:t>11/22/2023</a:t>
            </a:fld>
            <a:endParaRPr lang="en-BE"/>
          </a:p>
        </p:txBody>
      </p:sp>
      <p:sp>
        <p:nvSpPr>
          <p:cNvPr id="5" name="Footer Placeholder 4">
            <a:extLst>
              <a:ext uri="{FF2B5EF4-FFF2-40B4-BE49-F238E27FC236}">
                <a16:creationId xmlns:a16="http://schemas.microsoft.com/office/drawing/2014/main" id="{83597452-7C48-8856-675B-E556F4929599}"/>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6722F322-B00A-3CFD-0031-EEB701E1E10F}"/>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1000548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grpSp>
        <p:nvGrpSpPr>
          <p:cNvPr id="2" name="Grouper 1"/>
          <p:cNvGrpSpPr/>
          <p:nvPr userDrawn="1"/>
        </p:nvGrpSpPr>
        <p:grpSpPr>
          <a:xfrm>
            <a:off x="-6802" y="-6800"/>
            <a:ext cx="12198802" cy="6867523"/>
            <a:chOff x="-5102" y="-5100"/>
            <a:chExt cx="9149101" cy="5150642"/>
          </a:xfrm>
        </p:grpSpPr>
        <p:sp>
          <p:nvSpPr>
            <p:cNvPr id="18" name="Triangle isocèle 17"/>
            <p:cNvSpPr/>
            <p:nvPr userDrawn="1"/>
          </p:nvSpPr>
          <p:spPr>
            <a:xfrm rot="5400000">
              <a:off x="1200324" y="-1210526"/>
              <a:ext cx="5150642"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0642" h="7561493">
                  <a:moveTo>
                    <a:pt x="0" y="7561493"/>
                  </a:moveTo>
                  <a:cubicBezTo>
                    <a:pt x="511" y="6310032"/>
                    <a:pt x="1021" y="5058572"/>
                    <a:pt x="1532" y="3807111"/>
                  </a:cubicBezTo>
                  <a:lnTo>
                    <a:pt x="1920632" y="0"/>
                  </a:lnTo>
                  <a:lnTo>
                    <a:pt x="5150642" y="6425259"/>
                  </a:lnTo>
                  <a:lnTo>
                    <a:pt x="5150642" y="7560475"/>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a:p>
          </p:txBody>
        </p:sp>
        <p:sp>
          <p:nvSpPr>
            <p:cNvPr id="19" name="Triangle isocèle 18"/>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800"/>
            </a:p>
          </p:txBody>
        </p:sp>
      </p:grpSp>
      <p:sp>
        <p:nvSpPr>
          <p:cNvPr id="7" name="Espace réservé de la date 6"/>
          <p:cNvSpPr>
            <a:spLocks noGrp="1"/>
          </p:cNvSpPr>
          <p:nvPr>
            <p:ph type="dt" sz="half" idx="10"/>
          </p:nvPr>
        </p:nvSpPr>
        <p:spPr/>
        <p:txBody>
          <a:bodyPr/>
          <a:lstStyle/>
          <a:p>
            <a:fld id="{9ADDBAD5-010A-499B-BD8B-11D74251C269}" type="datetime1">
              <a:rPr lang="LID4096" smtClean="0"/>
              <a:t>11/22/2023</a:t>
            </a:fld>
            <a:endParaRPr lang="fr-FR" dirty="0"/>
          </a:p>
        </p:txBody>
      </p:sp>
      <p:sp>
        <p:nvSpPr>
          <p:cNvPr id="8" name="Espace réservé du pied de page 7"/>
          <p:cNvSpPr>
            <a:spLocks noGrp="1"/>
          </p:cNvSpPr>
          <p:nvPr>
            <p:ph type="ftr" sz="quarter" idx="11"/>
          </p:nvPr>
        </p:nvSpPr>
        <p:spPr/>
        <p:txBody>
          <a:bodyPr/>
          <a:lstStyle/>
          <a:p>
            <a:r>
              <a:rPr lang="fr-FR"/>
              <a:t>NeuroCog2023</a:t>
            </a:r>
          </a:p>
        </p:txBody>
      </p:sp>
      <p:sp>
        <p:nvSpPr>
          <p:cNvPr id="9" name="Espace réservé du numéro de diapositive 8"/>
          <p:cNvSpPr>
            <a:spLocks noGrp="1"/>
          </p:cNvSpPr>
          <p:nvPr>
            <p:ph type="sldNum" sz="quarter" idx="12"/>
          </p:nvPr>
        </p:nvSpPr>
        <p:spPr/>
        <p:txBody>
          <a:bodyPr/>
          <a:lstStyle/>
          <a:p>
            <a:fld id="{439CFB3C-5329-804D-A21F-9A0246BF7AB4}" type="slidenum">
              <a:rPr lang="fr-FR" smtClean="0"/>
              <a:t>‹#›</a:t>
            </a:fld>
            <a:endParaRPr lang="fr-FR"/>
          </a:p>
        </p:txBody>
      </p:sp>
      <p:sp>
        <p:nvSpPr>
          <p:cNvPr id="10" name="Titre 1"/>
          <p:cNvSpPr>
            <a:spLocks noGrp="1"/>
          </p:cNvSpPr>
          <p:nvPr>
            <p:ph type="title"/>
          </p:nvPr>
        </p:nvSpPr>
        <p:spPr>
          <a:xfrm>
            <a:off x="4249090" y="4635556"/>
            <a:ext cx="7496437" cy="756465"/>
          </a:xfrm>
        </p:spPr>
        <p:txBody>
          <a:bodyPr>
            <a:normAutofit/>
          </a:bodyPr>
          <a:lstStyle>
            <a:lvl1pPr algn="r">
              <a:defRPr sz="3200" b="1">
                <a:solidFill>
                  <a:srgbClr val="5FA4B0"/>
                </a:solidFill>
              </a:defRPr>
            </a:lvl1pPr>
          </a:lstStyle>
          <a:p>
            <a:r>
              <a:rPr lang="fr-FR"/>
              <a:t>Cliquez et modifiez le titre</a:t>
            </a:r>
          </a:p>
        </p:txBody>
      </p:sp>
      <p:sp>
        <p:nvSpPr>
          <p:cNvPr id="11" name="Espace réservé du texte 6"/>
          <p:cNvSpPr>
            <a:spLocks noGrp="1"/>
          </p:cNvSpPr>
          <p:nvPr>
            <p:ph type="body" sz="quarter" idx="13" hasCustomPrompt="1"/>
          </p:nvPr>
        </p:nvSpPr>
        <p:spPr>
          <a:xfrm>
            <a:off x="4249090" y="5496821"/>
            <a:ext cx="7496437" cy="648648"/>
          </a:xfrm>
        </p:spPr>
        <p:txBody>
          <a:bodyPr>
            <a:noAutofit/>
          </a:bodyPr>
          <a:lstStyle>
            <a:lvl1pPr marL="0" indent="0" algn="r">
              <a:buNone/>
              <a:defRPr sz="2400"/>
            </a:lvl1pPr>
            <a:lvl2pPr marL="457189" indent="0" algn="ctr">
              <a:buNone/>
              <a:defRPr sz="2400"/>
            </a:lvl2pPr>
            <a:lvl3pPr marL="914377" indent="0" algn="ctr">
              <a:buNone/>
              <a:defRPr sz="2400"/>
            </a:lvl3pPr>
            <a:lvl4pPr marL="1371566" indent="0" algn="ctr">
              <a:buNone/>
              <a:defRPr sz="2400"/>
            </a:lvl4pPr>
            <a:lvl5pPr marL="1828754" indent="0" algn="ctr">
              <a:buNone/>
              <a:defRPr sz="2400"/>
            </a:lvl5pPr>
          </a:lstStyle>
          <a:p>
            <a:pPr lvl="0"/>
            <a:r>
              <a:rPr lang="fr-FR"/>
              <a:t>Cliquez et modifier le texte</a:t>
            </a:r>
          </a:p>
        </p:txBody>
      </p:sp>
    </p:spTree>
    <p:extLst>
      <p:ext uri="{BB962C8B-B14F-4D97-AF65-F5344CB8AC3E}">
        <p14:creationId xmlns:p14="http://schemas.microsoft.com/office/powerpoint/2010/main" val="82611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4D03-97DF-1621-D152-9EAEB9EFB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71FB9899-5665-E6D3-14D6-F17F3F329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0FECF599-F002-4F85-2058-13929D426A58}"/>
              </a:ext>
            </a:extLst>
          </p:cNvPr>
          <p:cNvSpPr>
            <a:spLocks noGrp="1"/>
          </p:cNvSpPr>
          <p:nvPr>
            <p:ph type="dt" sz="half" idx="10"/>
          </p:nvPr>
        </p:nvSpPr>
        <p:spPr/>
        <p:txBody>
          <a:bodyPr/>
          <a:lstStyle/>
          <a:p>
            <a:fld id="{CDB71DDC-76CA-462E-BB06-3FACAD3399A2}" type="datetime1">
              <a:rPr lang="LID4096" smtClean="0"/>
              <a:t>11/22/2023</a:t>
            </a:fld>
            <a:endParaRPr lang="en-BE"/>
          </a:p>
        </p:txBody>
      </p:sp>
      <p:sp>
        <p:nvSpPr>
          <p:cNvPr id="5" name="Footer Placeholder 4">
            <a:extLst>
              <a:ext uri="{FF2B5EF4-FFF2-40B4-BE49-F238E27FC236}">
                <a16:creationId xmlns:a16="http://schemas.microsoft.com/office/drawing/2014/main" id="{95B929F8-2458-C92A-F72F-BADCA9221AD2}"/>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FCFA9FA5-776C-F406-5EB0-D0DEB60B1DDF}"/>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507775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D4BC-F677-8D8C-2235-72F8F96E147C}"/>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F2720D3-4F10-2ECB-9C64-3B16D93B1F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9A3B3E9-3539-A410-F494-E4241167EDF0}"/>
              </a:ext>
            </a:extLst>
          </p:cNvPr>
          <p:cNvSpPr>
            <a:spLocks noGrp="1"/>
          </p:cNvSpPr>
          <p:nvPr>
            <p:ph type="dt" sz="half" idx="10"/>
          </p:nvPr>
        </p:nvSpPr>
        <p:spPr/>
        <p:txBody>
          <a:bodyPr/>
          <a:lstStyle/>
          <a:p>
            <a:fld id="{50FA2E62-F459-4911-9F62-3EB1C20B4240}" type="datetime1">
              <a:rPr lang="LID4096" smtClean="0"/>
              <a:t>11/22/2023</a:t>
            </a:fld>
            <a:endParaRPr lang="en-BE"/>
          </a:p>
        </p:txBody>
      </p:sp>
      <p:sp>
        <p:nvSpPr>
          <p:cNvPr id="5" name="Footer Placeholder 4">
            <a:extLst>
              <a:ext uri="{FF2B5EF4-FFF2-40B4-BE49-F238E27FC236}">
                <a16:creationId xmlns:a16="http://schemas.microsoft.com/office/drawing/2014/main" id="{3408021E-2663-B7C4-9D07-AAC1A468DEEA}"/>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0CD77FDD-8B3F-8AFB-6907-63C119A019CB}"/>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19195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3461-D5AD-9669-A146-3A8FDCAC6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4103D4A4-A3D4-E9D0-2A54-FBD064D3D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36A747-390C-7718-9A21-BE76D1B65028}"/>
              </a:ext>
            </a:extLst>
          </p:cNvPr>
          <p:cNvSpPr>
            <a:spLocks noGrp="1"/>
          </p:cNvSpPr>
          <p:nvPr>
            <p:ph type="dt" sz="half" idx="10"/>
          </p:nvPr>
        </p:nvSpPr>
        <p:spPr/>
        <p:txBody>
          <a:bodyPr/>
          <a:lstStyle/>
          <a:p>
            <a:fld id="{D01EE6BD-6B3D-4744-9B69-5D7E71FD84D7}" type="datetime1">
              <a:rPr lang="LID4096" smtClean="0"/>
              <a:t>11/22/2023</a:t>
            </a:fld>
            <a:endParaRPr lang="en-BE"/>
          </a:p>
        </p:txBody>
      </p:sp>
      <p:sp>
        <p:nvSpPr>
          <p:cNvPr id="5" name="Footer Placeholder 4">
            <a:extLst>
              <a:ext uri="{FF2B5EF4-FFF2-40B4-BE49-F238E27FC236}">
                <a16:creationId xmlns:a16="http://schemas.microsoft.com/office/drawing/2014/main" id="{D33493A7-D9B9-A200-E2B2-F0865F5F109E}"/>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0E177FE7-DAE9-23BD-A518-4F7624D6BB95}"/>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4183442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9965-8C47-3233-C3D7-E5A2EA7A7BF9}"/>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BB5374B0-EE82-9FCE-F63F-081A2A6BBC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3F468A17-8FF6-B7EF-FAC1-361FB234FF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E3CC7B70-BC84-676A-E516-C513A7D4413D}"/>
              </a:ext>
            </a:extLst>
          </p:cNvPr>
          <p:cNvSpPr>
            <a:spLocks noGrp="1"/>
          </p:cNvSpPr>
          <p:nvPr>
            <p:ph type="dt" sz="half" idx="10"/>
          </p:nvPr>
        </p:nvSpPr>
        <p:spPr/>
        <p:txBody>
          <a:bodyPr/>
          <a:lstStyle/>
          <a:p>
            <a:fld id="{430CD1A0-5EA1-4690-989A-7850FA6BC80C}" type="datetime1">
              <a:rPr lang="LID4096" smtClean="0"/>
              <a:t>11/22/2023</a:t>
            </a:fld>
            <a:endParaRPr lang="en-BE"/>
          </a:p>
        </p:txBody>
      </p:sp>
      <p:sp>
        <p:nvSpPr>
          <p:cNvPr id="6" name="Footer Placeholder 5">
            <a:extLst>
              <a:ext uri="{FF2B5EF4-FFF2-40B4-BE49-F238E27FC236}">
                <a16:creationId xmlns:a16="http://schemas.microsoft.com/office/drawing/2014/main" id="{4BCBEBB3-83C2-2F27-C82E-71F3F9D2928A}"/>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4A850394-4B3F-7C57-CE73-39B8C0CC9C6D}"/>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961848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F036-9C37-D618-A8C1-B1C557AA4F6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9D04B8CB-7523-7EAC-DB97-2419FE9B6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4ABF9-6252-5658-2A74-122F5EB7C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42F94E9B-4960-5C4C-3DD4-36E854298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AE69E-3C41-2341-2BFE-08BFA3E6FF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50818A5A-8CBF-F41B-5D36-4150A930D784}"/>
              </a:ext>
            </a:extLst>
          </p:cNvPr>
          <p:cNvSpPr>
            <a:spLocks noGrp="1"/>
          </p:cNvSpPr>
          <p:nvPr>
            <p:ph type="dt" sz="half" idx="10"/>
          </p:nvPr>
        </p:nvSpPr>
        <p:spPr/>
        <p:txBody>
          <a:bodyPr/>
          <a:lstStyle/>
          <a:p>
            <a:fld id="{261935D0-0E0C-4237-9904-985009D4C3EA}" type="datetime1">
              <a:rPr lang="LID4096" smtClean="0"/>
              <a:t>11/22/2023</a:t>
            </a:fld>
            <a:endParaRPr lang="en-BE"/>
          </a:p>
        </p:txBody>
      </p:sp>
      <p:sp>
        <p:nvSpPr>
          <p:cNvPr id="8" name="Footer Placeholder 7">
            <a:extLst>
              <a:ext uri="{FF2B5EF4-FFF2-40B4-BE49-F238E27FC236}">
                <a16:creationId xmlns:a16="http://schemas.microsoft.com/office/drawing/2014/main" id="{E431E33F-A754-D0E3-19CF-5C6DE875B7CD}"/>
              </a:ext>
            </a:extLst>
          </p:cNvPr>
          <p:cNvSpPr>
            <a:spLocks noGrp="1"/>
          </p:cNvSpPr>
          <p:nvPr>
            <p:ph type="ftr" sz="quarter" idx="11"/>
          </p:nvPr>
        </p:nvSpPr>
        <p:spPr/>
        <p:txBody>
          <a:bodyPr/>
          <a:lstStyle/>
          <a:p>
            <a:r>
              <a:rPr lang="en-BE"/>
              <a:t>NeuroCog2023</a:t>
            </a:r>
          </a:p>
        </p:txBody>
      </p:sp>
      <p:sp>
        <p:nvSpPr>
          <p:cNvPr id="9" name="Slide Number Placeholder 8">
            <a:extLst>
              <a:ext uri="{FF2B5EF4-FFF2-40B4-BE49-F238E27FC236}">
                <a16:creationId xmlns:a16="http://schemas.microsoft.com/office/drawing/2014/main" id="{4B48960C-6CE9-404A-033F-ACC80F7B395A}"/>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510388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AB63-6110-AF43-8D5D-534789AC18B3}"/>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BCC02B8-83D7-FA5E-39FD-6837577C8720}"/>
              </a:ext>
            </a:extLst>
          </p:cNvPr>
          <p:cNvSpPr>
            <a:spLocks noGrp="1"/>
          </p:cNvSpPr>
          <p:nvPr>
            <p:ph type="dt" sz="half" idx="10"/>
          </p:nvPr>
        </p:nvSpPr>
        <p:spPr/>
        <p:txBody>
          <a:bodyPr/>
          <a:lstStyle/>
          <a:p>
            <a:fld id="{C14B7991-B0B1-4594-B5A5-020327A02127}" type="datetime1">
              <a:rPr lang="LID4096" smtClean="0"/>
              <a:t>11/22/2023</a:t>
            </a:fld>
            <a:endParaRPr lang="en-BE"/>
          </a:p>
        </p:txBody>
      </p:sp>
      <p:sp>
        <p:nvSpPr>
          <p:cNvPr id="4" name="Footer Placeholder 3">
            <a:extLst>
              <a:ext uri="{FF2B5EF4-FFF2-40B4-BE49-F238E27FC236}">
                <a16:creationId xmlns:a16="http://schemas.microsoft.com/office/drawing/2014/main" id="{4A9E4078-E3F5-A9B6-0F79-2BF0CABDE143}"/>
              </a:ext>
            </a:extLst>
          </p:cNvPr>
          <p:cNvSpPr>
            <a:spLocks noGrp="1"/>
          </p:cNvSpPr>
          <p:nvPr>
            <p:ph type="ftr" sz="quarter" idx="11"/>
          </p:nvPr>
        </p:nvSpPr>
        <p:spPr/>
        <p:txBody>
          <a:bodyPr/>
          <a:lstStyle/>
          <a:p>
            <a:r>
              <a:rPr lang="en-BE"/>
              <a:t>NeuroCog2023</a:t>
            </a:r>
          </a:p>
        </p:txBody>
      </p:sp>
      <p:sp>
        <p:nvSpPr>
          <p:cNvPr id="5" name="Slide Number Placeholder 4">
            <a:extLst>
              <a:ext uri="{FF2B5EF4-FFF2-40B4-BE49-F238E27FC236}">
                <a16:creationId xmlns:a16="http://schemas.microsoft.com/office/drawing/2014/main" id="{65BA321C-D745-1FFB-5907-D8FABD2FD3DC}"/>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746425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11AC-4850-1F34-F94A-48139468F614}"/>
              </a:ext>
            </a:extLst>
          </p:cNvPr>
          <p:cNvSpPr>
            <a:spLocks noGrp="1"/>
          </p:cNvSpPr>
          <p:nvPr>
            <p:ph type="dt" sz="half" idx="10"/>
          </p:nvPr>
        </p:nvSpPr>
        <p:spPr/>
        <p:txBody>
          <a:bodyPr/>
          <a:lstStyle/>
          <a:p>
            <a:fld id="{C77D6FC5-CAA7-4B2D-8700-7140A6BA97A2}" type="datetime1">
              <a:rPr lang="LID4096" smtClean="0"/>
              <a:t>11/22/2023</a:t>
            </a:fld>
            <a:endParaRPr lang="en-BE"/>
          </a:p>
        </p:txBody>
      </p:sp>
      <p:sp>
        <p:nvSpPr>
          <p:cNvPr id="3" name="Footer Placeholder 2">
            <a:extLst>
              <a:ext uri="{FF2B5EF4-FFF2-40B4-BE49-F238E27FC236}">
                <a16:creationId xmlns:a16="http://schemas.microsoft.com/office/drawing/2014/main" id="{415D4947-900E-B3CE-51DF-4E21B64E5CBB}"/>
              </a:ext>
            </a:extLst>
          </p:cNvPr>
          <p:cNvSpPr>
            <a:spLocks noGrp="1"/>
          </p:cNvSpPr>
          <p:nvPr>
            <p:ph type="ftr" sz="quarter" idx="11"/>
          </p:nvPr>
        </p:nvSpPr>
        <p:spPr/>
        <p:txBody>
          <a:bodyPr/>
          <a:lstStyle/>
          <a:p>
            <a:r>
              <a:rPr lang="en-BE"/>
              <a:t>NeuroCog2023</a:t>
            </a:r>
          </a:p>
        </p:txBody>
      </p:sp>
      <p:sp>
        <p:nvSpPr>
          <p:cNvPr id="4" name="Slide Number Placeholder 3">
            <a:extLst>
              <a:ext uri="{FF2B5EF4-FFF2-40B4-BE49-F238E27FC236}">
                <a16:creationId xmlns:a16="http://schemas.microsoft.com/office/drawing/2014/main" id="{041E7EA7-4F58-887A-57BD-938C65244789}"/>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68643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DFD2-B8D9-1BDC-C0BA-C39F4E3E9604}"/>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B1238522-464B-4BCB-1738-2EDCFED23D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932725D8-C03A-5A19-29B8-1EDDA8FDF1AE}"/>
              </a:ext>
            </a:extLst>
          </p:cNvPr>
          <p:cNvSpPr>
            <a:spLocks noGrp="1"/>
          </p:cNvSpPr>
          <p:nvPr>
            <p:ph type="dt" sz="half" idx="10"/>
          </p:nvPr>
        </p:nvSpPr>
        <p:spPr/>
        <p:txBody>
          <a:bodyPr/>
          <a:lstStyle/>
          <a:p>
            <a:fld id="{F236DD6E-8FA5-48EB-A4F8-C0CA4F130B33}" type="datetime1">
              <a:rPr lang="LID4096" smtClean="0"/>
              <a:t>11/22/2023</a:t>
            </a:fld>
            <a:endParaRPr lang="en-BE"/>
          </a:p>
        </p:txBody>
      </p:sp>
      <p:sp>
        <p:nvSpPr>
          <p:cNvPr id="5" name="Footer Placeholder 4">
            <a:extLst>
              <a:ext uri="{FF2B5EF4-FFF2-40B4-BE49-F238E27FC236}">
                <a16:creationId xmlns:a16="http://schemas.microsoft.com/office/drawing/2014/main" id="{A155164C-0634-60B9-7566-646D64C6A8DB}"/>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AE5B2AC1-A4C3-1D20-0785-C59549EF1AB8}"/>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1565855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C4A4-3799-C2D6-455E-9AB475213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70888A34-0B7E-9D9D-4388-77B6FF23A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DB33F155-99A9-2A19-8D73-E00B915F4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78B9C-07C9-8403-CBFC-2FD0DD37A1EF}"/>
              </a:ext>
            </a:extLst>
          </p:cNvPr>
          <p:cNvSpPr>
            <a:spLocks noGrp="1"/>
          </p:cNvSpPr>
          <p:nvPr>
            <p:ph type="dt" sz="half" idx="10"/>
          </p:nvPr>
        </p:nvSpPr>
        <p:spPr/>
        <p:txBody>
          <a:bodyPr/>
          <a:lstStyle/>
          <a:p>
            <a:fld id="{E0F5E637-104C-475A-BF24-82EB65F86444}" type="datetime1">
              <a:rPr lang="LID4096" smtClean="0"/>
              <a:t>11/22/2023</a:t>
            </a:fld>
            <a:endParaRPr lang="en-BE"/>
          </a:p>
        </p:txBody>
      </p:sp>
      <p:sp>
        <p:nvSpPr>
          <p:cNvPr id="6" name="Footer Placeholder 5">
            <a:extLst>
              <a:ext uri="{FF2B5EF4-FFF2-40B4-BE49-F238E27FC236}">
                <a16:creationId xmlns:a16="http://schemas.microsoft.com/office/drawing/2014/main" id="{0D07F199-0552-1847-CE9A-EBEC435D1279}"/>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C870B004-67D4-BB07-4803-B5FDA3E997D6}"/>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404143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561C-5F39-FC8C-C5E1-ADC4507AB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31435EF6-F42A-1D5E-1964-C7273AEC0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F0D6E96-5E0D-0B02-10BC-5493E17A2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D9B64-AA96-C57A-D61D-6F5ACE9222FB}"/>
              </a:ext>
            </a:extLst>
          </p:cNvPr>
          <p:cNvSpPr>
            <a:spLocks noGrp="1"/>
          </p:cNvSpPr>
          <p:nvPr>
            <p:ph type="dt" sz="half" idx="10"/>
          </p:nvPr>
        </p:nvSpPr>
        <p:spPr/>
        <p:txBody>
          <a:bodyPr/>
          <a:lstStyle/>
          <a:p>
            <a:fld id="{17EAF557-266D-43AE-86C6-C1BD0410920D}" type="datetime1">
              <a:rPr lang="LID4096" smtClean="0"/>
              <a:t>11/22/2023</a:t>
            </a:fld>
            <a:endParaRPr lang="en-BE"/>
          </a:p>
        </p:txBody>
      </p:sp>
      <p:sp>
        <p:nvSpPr>
          <p:cNvPr id="6" name="Footer Placeholder 5">
            <a:extLst>
              <a:ext uri="{FF2B5EF4-FFF2-40B4-BE49-F238E27FC236}">
                <a16:creationId xmlns:a16="http://schemas.microsoft.com/office/drawing/2014/main" id="{0DDB12A3-179D-4274-2CB3-18C6BA8EC072}"/>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E1B35E89-A34A-2490-FC32-5A502570BD59}"/>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4055737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4B61-2628-9489-16DC-1C46180508F2}"/>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7CB1745-9975-3F9E-2C16-A235D365B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088B907-91BB-8E10-B8F7-56C3BA8DE7B3}"/>
              </a:ext>
            </a:extLst>
          </p:cNvPr>
          <p:cNvSpPr>
            <a:spLocks noGrp="1"/>
          </p:cNvSpPr>
          <p:nvPr>
            <p:ph type="dt" sz="half" idx="10"/>
          </p:nvPr>
        </p:nvSpPr>
        <p:spPr/>
        <p:txBody>
          <a:bodyPr/>
          <a:lstStyle/>
          <a:p>
            <a:fld id="{735362A6-4CBD-4CEC-B101-686F27A0D081}" type="datetime1">
              <a:rPr lang="LID4096" smtClean="0"/>
              <a:t>11/22/2023</a:t>
            </a:fld>
            <a:endParaRPr lang="en-BE"/>
          </a:p>
        </p:txBody>
      </p:sp>
      <p:sp>
        <p:nvSpPr>
          <p:cNvPr id="5" name="Footer Placeholder 4">
            <a:extLst>
              <a:ext uri="{FF2B5EF4-FFF2-40B4-BE49-F238E27FC236}">
                <a16:creationId xmlns:a16="http://schemas.microsoft.com/office/drawing/2014/main" id="{7D0909C2-464C-87E5-DC50-20A82E397C3E}"/>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DD8B90E2-4AAA-0653-D7C4-48673CFF456D}"/>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4173868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5A627-8E96-B5F8-024B-F3CB5942EE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94D2CAF5-FF52-29F1-CF23-A275CF207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AE5D0C62-B4D7-3972-5EFC-2BC4893EDBB3}"/>
              </a:ext>
            </a:extLst>
          </p:cNvPr>
          <p:cNvSpPr>
            <a:spLocks noGrp="1"/>
          </p:cNvSpPr>
          <p:nvPr>
            <p:ph type="dt" sz="half" idx="10"/>
          </p:nvPr>
        </p:nvSpPr>
        <p:spPr/>
        <p:txBody>
          <a:bodyPr/>
          <a:lstStyle/>
          <a:p>
            <a:fld id="{E858095F-C5B8-4D7D-821A-4226F34E2995}" type="datetime1">
              <a:rPr lang="LID4096" smtClean="0"/>
              <a:t>11/22/2023</a:t>
            </a:fld>
            <a:endParaRPr lang="en-BE"/>
          </a:p>
        </p:txBody>
      </p:sp>
      <p:sp>
        <p:nvSpPr>
          <p:cNvPr id="5" name="Footer Placeholder 4">
            <a:extLst>
              <a:ext uri="{FF2B5EF4-FFF2-40B4-BE49-F238E27FC236}">
                <a16:creationId xmlns:a16="http://schemas.microsoft.com/office/drawing/2014/main" id="{5F6D6ECC-EC57-B69D-D568-B077B6C3A3A2}"/>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65AA5A25-B8D1-CEED-BE4E-2A7EE8B13D24}"/>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77759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4D03-97DF-1621-D152-9EAEB9EFB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71FB9899-5665-E6D3-14D6-F17F3F329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0FECF599-F002-4F85-2058-13929D426A58}"/>
              </a:ext>
            </a:extLst>
          </p:cNvPr>
          <p:cNvSpPr>
            <a:spLocks noGrp="1"/>
          </p:cNvSpPr>
          <p:nvPr>
            <p:ph type="dt" sz="half" idx="10"/>
          </p:nvPr>
        </p:nvSpPr>
        <p:spPr/>
        <p:txBody>
          <a:bodyPr/>
          <a:lstStyle/>
          <a:p>
            <a:fld id="{4CA2BB38-5460-4440-BA15-79B9E8E3ED1A}" type="datetime1">
              <a:rPr lang="LID4096" smtClean="0"/>
              <a:t>11/22/2023</a:t>
            </a:fld>
            <a:endParaRPr lang="en-BE"/>
          </a:p>
        </p:txBody>
      </p:sp>
      <p:sp>
        <p:nvSpPr>
          <p:cNvPr id="5" name="Footer Placeholder 4">
            <a:extLst>
              <a:ext uri="{FF2B5EF4-FFF2-40B4-BE49-F238E27FC236}">
                <a16:creationId xmlns:a16="http://schemas.microsoft.com/office/drawing/2014/main" id="{95B929F8-2458-C92A-F72F-BADCA9221AD2}"/>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FCFA9FA5-776C-F406-5EB0-D0DEB60B1DDF}"/>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49227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D4BC-F677-8D8C-2235-72F8F96E147C}"/>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F2720D3-4F10-2ECB-9C64-3B16D93B1F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9A3B3E9-3539-A410-F494-E4241167EDF0}"/>
              </a:ext>
            </a:extLst>
          </p:cNvPr>
          <p:cNvSpPr>
            <a:spLocks noGrp="1"/>
          </p:cNvSpPr>
          <p:nvPr>
            <p:ph type="dt" sz="half" idx="10"/>
          </p:nvPr>
        </p:nvSpPr>
        <p:spPr/>
        <p:txBody>
          <a:bodyPr/>
          <a:lstStyle/>
          <a:p>
            <a:fld id="{5B2F8A94-C402-4F3F-94DC-A1DE6998A92C}" type="datetime1">
              <a:rPr lang="LID4096" smtClean="0"/>
              <a:t>11/22/2023</a:t>
            </a:fld>
            <a:endParaRPr lang="en-BE"/>
          </a:p>
        </p:txBody>
      </p:sp>
      <p:sp>
        <p:nvSpPr>
          <p:cNvPr id="5" name="Footer Placeholder 4">
            <a:extLst>
              <a:ext uri="{FF2B5EF4-FFF2-40B4-BE49-F238E27FC236}">
                <a16:creationId xmlns:a16="http://schemas.microsoft.com/office/drawing/2014/main" id="{3408021E-2663-B7C4-9D07-AAC1A468DEEA}"/>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0CD77FDD-8B3F-8AFB-6907-63C119A019CB}"/>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940368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3461-D5AD-9669-A146-3A8FDCAC6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4103D4A4-A3D4-E9D0-2A54-FBD064D3D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36A747-390C-7718-9A21-BE76D1B65028}"/>
              </a:ext>
            </a:extLst>
          </p:cNvPr>
          <p:cNvSpPr>
            <a:spLocks noGrp="1"/>
          </p:cNvSpPr>
          <p:nvPr>
            <p:ph type="dt" sz="half" idx="10"/>
          </p:nvPr>
        </p:nvSpPr>
        <p:spPr/>
        <p:txBody>
          <a:bodyPr/>
          <a:lstStyle/>
          <a:p>
            <a:fld id="{FB64C172-B6AA-401D-AD20-12B592C6BAAA}" type="datetime1">
              <a:rPr lang="LID4096" smtClean="0"/>
              <a:t>11/22/2023</a:t>
            </a:fld>
            <a:endParaRPr lang="en-BE"/>
          </a:p>
        </p:txBody>
      </p:sp>
      <p:sp>
        <p:nvSpPr>
          <p:cNvPr id="5" name="Footer Placeholder 4">
            <a:extLst>
              <a:ext uri="{FF2B5EF4-FFF2-40B4-BE49-F238E27FC236}">
                <a16:creationId xmlns:a16="http://schemas.microsoft.com/office/drawing/2014/main" id="{D33493A7-D9B9-A200-E2B2-F0865F5F109E}"/>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0E177FE7-DAE9-23BD-A518-4F7624D6BB95}"/>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842205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9965-8C47-3233-C3D7-E5A2EA7A7BF9}"/>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BB5374B0-EE82-9FCE-F63F-081A2A6BBC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3F468A17-8FF6-B7EF-FAC1-361FB234FF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E3CC7B70-BC84-676A-E516-C513A7D4413D}"/>
              </a:ext>
            </a:extLst>
          </p:cNvPr>
          <p:cNvSpPr>
            <a:spLocks noGrp="1"/>
          </p:cNvSpPr>
          <p:nvPr>
            <p:ph type="dt" sz="half" idx="10"/>
          </p:nvPr>
        </p:nvSpPr>
        <p:spPr/>
        <p:txBody>
          <a:bodyPr/>
          <a:lstStyle/>
          <a:p>
            <a:fld id="{36E4D9A5-D150-42A3-9FAF-782E7EBC53CD}" type="datetime1">
              <a:rPr lang="LID4096" smtClean="0"/>
              <a:t>11/22/2023</a:t>
            </a:fld>
            <a:endParaRPr lang="en-BE"/>
          </a:p>
        </p:txBody>
      </p:sp>
      <p:sp>
        <p:nvSpPr>
          <p:cNvPr id="6" name="Footer Placeholder 5">
            <a:extLst>
              <a:ext uri="{FF2B5EF4-FFF2-40B4-BE49-F238E27FC236}">
                <a16:creationId xmlns:a16="http://schemas.microsoft.com/office/drawing/2014/main" id="{4BCBEBB3-83C2-2F27-C82E-71F3F9D2928A}"/>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4A850394-4B3F-7C57-CE73-39B8C0CC9C6D}"/>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02435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F036-9C37-D618-A8C1-B1C557AA4F6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9D04B8CB-7523-7EAC-DB97-2419FE9B6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4ABF9-6252-5658-2A74-122F5EB7C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42F94E9B-4960-5C4C-3DD4-36E854298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AE69E-3C41-2341-2BFE-08BFA3E6FF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50818A5A-8CBF-F41B-5D36-4150A930D784}"/>
              </a:ext>
            </a:extLst>
          </p:cNvPr>
          <p:cNvSpPr>
            <a:spLocks noGrp="1"/>
          </p:cNvSpPr>
          <p:nvPr>
            <p:ph type="dt" sz="half" idx="10"/>
          </p:nvPr>
        </p:nvSpPr>
        <p:spPr/>
        <p:txBody>
          <a:bodyPr/>
          <a:lstStyle/>
          <a:p>
            <a:fld id="{0A699E7F-FEC5-432F-A9C9-2D377913D4A8}" type="datetime1">
              <a:rPr lang="LID4096" smtClean="0"/>
              <a:t>11/22/2023</a:t>
            </a:fld>
            <a:endParaRPr lang="en-BE"/>
          </a:p>
        </p:txBody>
      </p:sp>
      <p:sp>
        <p:nvSpPr>
          <p:cNvPr id="8" name="Footer Placeholder 7">
            <a:extLst>
              <a:ext uri="{FF2B5EF4-FFF2-40B4-BE49-F238E27FC236}">
                <a16:creationId xmlns:a16="http://schemas.microsoft.com/office/drawing/2014/main" id="{E431E33F-A754-D0E3-19CF-5C6DE875B7CD}"/>
              </a:ext>
            </a:extLst>
          </p:cNvPr>
          <p:cNvSpPr>
            <a:spLocks noGrp="1"/>
          </p:cNvSpPr>
          <p:nvPr>
            <p:ph type="ftr" sz="quarter" idx="11"/>
          </p:nvPr>
        </p:nvSpPr>
        <p:spPr/>
        <p:txBody>
          <a:bodyPr/>
          <a:lstStyle/>
          <a:p>
            <a:r>
              <a:rPr lang="en-BE"/>
              <a:t>NeuroCog2023</a:t>
            </a:r>
          </a:p>
        </p:txBody>
      </p:sp>
      <p:sp>
        <p:nvSpPr>
          <p:cNvPr id="9" name="Slide Number Placeholder 8">
            <a:extLst>
              <a:ext uri="{FF2B5EF4-FFF2-40B4-BE49-F238E27FC236}">
                <a16:creationId xmlns:a16="http://schemas.microsoft.com/office/drawing/2014/main" id="{4B48960C-6CE9-404A-033F-ACC80F7B395A}"/>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971575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AB63-6110-AF43-8D5D-534789AC18B3}"/>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BCC02B8-83D7-FA5E-39FD-6837577C8720}"/>
              </a:ext>
            </a:extLst>
          </p:cNvPr>
          <p:cNvSpPr>
            <a:spLocks noGrp="1"/>
          </p:cNvSpPr>
          <p:nvPr>
            <p:ph type="dt" sz="half" idx="10"/>
          </p:nvPr>
        </p:nvSpPr>
        <p:spPr/>
        <p:txBody>
          <a:bodyPr/>
          <a:lstStyle/>
          <a:p>
            <a:fld id="{A072FF33-F171-45A8-B8C1-3C7B7CB1AF8A}" type="datetime1">
              <a:rPr lang="LID4096" smtClean="0"/>
              <a:t>11/22/2023</a:t>
            </a:fld>
            <a:endParaRPr lang="en-BE"/>
          </a:p>
        </p:txBody>
      </p:sp>
      <p:sp>
        <p:nvSpPr>
          <p:cNvPr id="4" name="Footer Placeholder 3">
            <a:extLst>
              <a:ext uri="{FF2B5EF4-FFF2-40B4-BE49-F238E27FC236}">
                <a16:creationId xmlns:a16="http://schemas.microsoft.com/office/drawing/2014/main" id="{4A9E4078-E3F5-A9B6-0F79-2BF0CABDE143}"/>
              </a:ext>
            </a:extLst>
          </p:cNvPr>
          <p:cNvSpPr>
            <a:spLocks noGrp="1"/>
          </p:cNvSpPr>
          <p:nvPr>
            <p:ph type="ftr" sz="quarter" idx="11"/>
          </p:nvPr>
        </p:nvSpPr>
        <p:spPr/>
        <p:txBody>
          <a:bodyPr/>
          <a:lstStyle/>
          <a:p>
            <a:r>
              <a:rPr lang="en-BE"/>
              <a:t>NeuroCog2023</a:t>
            </a:r>
          </a:p>
        </p:txBody>
      </p:sp>
      <p:sp>
        <p:nvSpPr>
          <p:cNvPr id="5" name="Slide Number Placeholder 4">
            <a:extLst>
              <a:ext uri="{FF2B5EF4-FFF2-40B4-BE49-F238E27FC236}">
                <a16:creationId xmlns:a16="http://schemas.microsoft.com/office/drawing/2014/main" id="{65BA321C-D745-1FFB-5907-D8FABD2FD3DC}"/>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67867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C608-A304-E366-5217-1FC7AC2FCE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2242810E-CA88-715F-F568-4B2A8505A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BBD6D-406E-4623-126F-BA906A0356D5}"/>
              </a:ext>
            </a:extLst>
          </p:cNvPr>
          <p:cNvSpPr>
            <a:spLocks noGrp="1"/>
          </p:cNvSpPr>
          <p:nvPr>
            <p:ph type="dt" sz="half" idx="10"/>
          </p:nvPr>
        </p:nvSpPr>
        <p:spPr/>
        <p:txBody>
          <a:bodyPr/>
          <a:lstStyle/>
          <a:p>
            <a:fld id="{A8EE35E6-E5A9-4F63-8A22-77D17DA02FA6}" type="datetime1">
              <a:rPr lang="LID4096" smtClean="0"/>
              <a:t>11/22/2023</a:t>
            </a:fld>
            <a:endParaRPr lang="en-BE"/>
          </a:p>
        </p:txBody>
      </p:sp>
      <p:sp>
        <p:nvSpPr>
          <p:cNvPr id="5" name="Footer Placeholder 4">
            <a:extLst>
              <a:ext uri="{FF2B5EF4-FFF2-40B4-BE49-F238E27FC236}">
                <a16:creationId xmlns:a16="http://schemas.microsoft.com/office/drawing/2014/main" id="{81C3C029-A2CA-ABA0-BEEB-2CAA2CF53205}"/>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4CE14DE9-7148-7679-0478-588E75834ED6}"/>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2732373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11AC-4850-1F34-F94A-48139468F614}"/>
              </a:ext>
            </a:extLst>
          </p:cNvPr>
          <p:cNvSpPr>
            <a:spLocks noGrp="1"/>
          </p:cNvSpPr>
          <p:nvPr>
            <p:ph type="dt" sz="half" idx="10"/>
          </p:nvPr>
        </p:nvSpPr>
        <p:spPr/>
        <p:txBody>
          <a:bodyPr/>
          <a:lstStyle/>
          <a:p>
            <a:fld id="{4EBBC543-8024-4FCF-AD3B-69BAA3C89CE4}" type="datetime1">
              <a:rPr lang="LID4096" smtClean="0"/>
              <a:t>11/22/2023</a:t>
            </a:fld>
            <a:endParaRPr lang="en-BE"/>
          </a:p>
        </p:txBody>
      </p:sp>
      <p:sp>
        <p:nvSpPr>
          <p:cNvPr id="3" name="Footer Placeholder 2">
            <a:extLst>
              <a:ext uri="{FF2B5EF4-FFF2-40B4-BE49-F238E27FC236}">
                <a16:creationId xmlns:a16="http://schemas.microsoft.com/office/drawing/2014/main" id="{415D4947-900E-B3CE-51DF-4E21B64E5CBB}"/>
              </a:ext>
            </a:extLst>
          </p:cNvPr>
          <p:cNvSpPr>
            <a:spLocks noGrp="1"/>
          </p:cNvSpPr>
          <p:nvPr>
            <p:ph type="ftr" sz="quarter" idx="11"/>
          </p:nvPr>
        </p:nvSpPr>
        <p:spPr/>
        <p:txBody>
          <a:bodyPr/>
          <a:lstStyle/>
          <a:p>
            <a:r>
              <a:rPr lang="en-BE"/>
              <a:t>NeuroCog2023</a:t>
            </a:r>
          </a:p>
        </p:txBody>
      </p:sp>
      <p:sp>
        <p:nvSpPr>
          <p:cNvPr id="4" name="Slide Number Placeholder 3">
            <a:extLst>
              <a:ext uri="{FF2B5EF4-FFF2-40B4-BE49-F238E27FC236}">
                <a16:creationId xmlns:a16="http://schemas.microsoft.com/office/drawing/2014/main" id="{041E7EA7-4F58-887A-57BD-938C65244789}"/>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810007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C4A4-3799-C2D6-455E-9AB475213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70888A34-0B7E-9D9D-4388-77B6FF23A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DB33F155-99A9-2A19-8D73-E00B915F4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78B9C-07C9-8403-CBFC-2FD0DD37A1EF}"/>
              </a:ext>
            </a:extLst>
          </p:cNvPr>
          <p:cNvSpPr>
            <a:spLocks noGrp="1"/>
          </p:cNvSpPr>
          <p:nvPr>
            <p:ph type="dt" sz="half" idx="10"/>
          </p:nvPr>
        </p:nvSpPr>
        <p:spPr/>
        <p:txBody>
          <a:bodyPr/>
          <a:lstStyle/>
          <a:p>
            <a:fld id="{9110FCC9-F819-4F8F-8077-D0EF71219232}" type="datetime1">
              <a:rPr lang="LID4096" smtClean="0"/>
              <a:t>11/22/2023</a:t>
            </a:fld>
            <a:endParaRPr lang="en-BE"/>
          </a:p>
        </p:txBody>
      </p:sp>
      <p:sp>
        <p:nvSpPr>
          <p:cNvPr id="6" name="Footer Placeholder 5">
            <a:extLst>
              <a:ext uri="{FF2B5EF4-FFF2-40B4-BE49-F238E27FC236}">
                <a16:creationId xmlns:a16="http://schemas.microsoft.com/office/drawing/2014/main" id="{0D07F199-0552-1847-CE9A-EBEC435D1279}"/>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C870B004-67D4-BB07-4803-B5FDA3E997D6}"/>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614832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561C-5F39-FC8C-C5E1-ADC4507AB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31435EF6-F42A-1D5E-1964-C7273AEC0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F0D6E96-5E0D-0B02-10BC-5493E17A2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D9B64-AA96-C57A-D61D-6F5ACE9222FB}"/>
              </a:ext>
            </a:extLst>
          </p:cNvPr>
          <p:cNvSpPr>
            <a:spLocks noGrp="1"/>
          </p:cNvSpPr>
          <p:nvPr>
            <p:ph type="dt" sz="half" idx="10"/>
          </p:nvPr>
        </p:nvSpPr>
        <p:spPr/>
        <p:txBody>
          <a:bodyPr/>
          <a:lstStyle/>
          <a:p>
            <a:fld id="{A0C9CF4E-A43A-4AAB-BC10-ADAC03322D25}" type="datetime1">
              <a:rPr lang="LID4096" smtClean="0"/>
              <a:t>11/22/2023</a:t>
            </a:fld>
            <a:endParaRPr lang="en-BE"/>
          </a:p>
        </p:txBody>
      </p:sp>
      <p:sp>
        <p:nvSpPr>
          <p:cNvPr id="6" name="Footer Placeholder 5">
            <a:extLst>
              <a:ext uri="{FF2B5EF4-FFF2-40B4-BE49-F238E27FC236}">
                <a16:creationId xmlns:a16="http://schemas.microsoft.com/office/drawing/2014/main" id="{0DDB12A3-179D-4274-2CB3-18C6BA8EC072}"/>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E1B35E89-A34A-2490-FC32-5A502570BD59}"/>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654191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4B61-2628-9489-16DC-1C46180508F2}"/>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7CB1745-9975-3F9E-2C16-A235D365B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088B907-91BB-8E10-B8F7-56C3BA8DE7B3}"/>
              </a:ext>
            </a:extLst>
          </p:cNvPr>
          <p:cNvSpPr>
            <a:spLocks noGrp="1"/>
          </p:cNvSpPr>
          <p:nvPr>
            <p:ph type="dt" sz="half" idx="10"/>
          </p:nvPr>
        </p:nvSpPr>
        <p:spPr/>
        <p:txBody>
          <a:bodyPr/>
          <a:lstStyle/>
          <a:p>
            <a:fld id="{A0A662DD-FAED-4065-9950-2CF032FBDBF9}" type="datetime1">
              <a:rPr lang="LID4096" smtClean="0"/>
              <a:t>11/22/2023</a:t>
            </a:fld>
            <a:endParaRPr lang="en-BE"/>
          </a:p>
        </p:txBody>
      </p:sp>
      <p:sp>
        <p:nvSpPr>
          <p:cNvPr id="5" name="Footer Placeholder 4">
            <a:extLst>
              <a:ext uri="{FF2B5EF4-FFF2-40B4-BE49-F238E27FC236}">
                <a16:creationId xmlns:a16="http://schemas.microsoft.com/office/drawing/2014/main" id="{7D0909C2-464C-87E5-DC50-20A82E397C3E}"/>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DD8B90E2-4AAA-0653-D7C4-48673CFF456D}"/>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63365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5A627-8E96-B5F8-024B-F3CB5942EE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94D2CAF5-FF52-29F1-CF23-A275CF207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AE5D0C62-B4D7-3972-5EFC-2BC4893EDBB3}"/>
              </a:ext>
            </a:extLst>
          </p:cNvPr>
          <p:cNvSpPr>
            <a:spLocks noGrp="1"/>
          </p:cNvSpPr>
          <p:nvPr>
            <p:ph type="dt" sz="half" idx="10"/>
          </p:nvPr>
        </p:nvSpPr>
        <p:spPr/>
        <p:txBody>
          <a:bodyPr/>
          <a:lstStyle/>
          <a:p>
            <a:fld id="{437B3F71-3FB9-46AA-B828-F930DD6F24B1}" type="datetime1">
              <a:rPr lang="LID4096" smtClean="0"/>
              <a:t>11/22/2023</a:t>
            </a:fld>
            <a:endParaRPr lang="en-BE"/>
          </a:p>
        </p:txBody>
      </p:sp>
      <p:sp>
        <p:nvSpPr>
          <p:cNvPr id="5" name="Footer Placeholder 4">
            <a:extLst>
              <a:ext uri="{FF2B5EF4-FFF2-40B4-BE49-F238E27FC236}">
                <a16:creationId xmlns:a16="http://schemas.microsoft.com/office/drawing/2014/main" id="{5F6D6ECC-EC57-B69D-D568-B077B6C3A3A2}"/>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65AA5A25-B8D1-CEED-BE4E-2A7EE8B13D24}"/>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4040586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4D03-97DF-1621-D152-9EAEB9EFB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71FB9899-5665-E6D3-14D6-F17F3F329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0FECF599-F002-4F85-2058-13929D426A58}"/>
              </a:ext>
            </a:extLst>
          </p:cNvPr>
          <p:cNvSpPr>
            <a:spLocks noGrp="1"/>
          </p:cNvSpPr>
          <p:nvPr>
            <p:ph type="dt" sz="half" idx="10"/>
          </p:nvPr>
        </p:nvSpPr>
        <p:spPr/>
        <p:txBody>
          <a:bodyPr/>
          <a:lstStyle/>
          <a:p>
            <a:fld id="{85877F35-5B55-4A47-BFF6-C5E78624AA9E}" type="datetime1">
              <a:rPr lang="LID4096" smtClean="0"/>
              <a:t>11/22/2023</a:t>
            </a:fld>
            <a:endParaRPr lang="en-BE"/>
          </a:p>
        </p:txBody>
      </p:sp>
      <p:sp>
        <p:nvSpPr>
          <p:cNvPr id="5" name="Footer Placeholder 4">
            <a:extLst>
              <a:ext uri="{FF2B5EF4-FFF2-40B4-BE49-F238E27FC236}">
                <a16:creationId xmlns:a16="http://schemas.microsoft.com/office/drawing/2014/main" id="{95B929F8-2458-C92A-F72F-BADCA9221AD2}"/>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FCFA9FA5-776C-F406-5EB0-D0DEB60B1DDF}"/>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4017486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D4BC-F677-8D8C-2235-72F8F96E147C}"/>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F2720D3-4F10-2ECB-9C64-3B16D93B1F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9A3B3E9-3539-A410-F494-E4241167EDF0}"/>
              </a:ext>
            </a:extLst>
          </p:cNvPr>
          <p:cNvSpPr>
            <a:spLocks noGrp="1"/>
          </p:cNvSpPr>
          <p:nvPr>
            <p:ph type="dt" sz="half" idx="10"/>
          </p:nvPr>
        </p:nvSpPr>
        <p:spPr/>
        <p:txBody>
          <a:bodyPr/>
          <a:lstStyle/>
          <a:p>
            <a:fld id="{3275363F-15BE-4E96-AE46-48868BD70F70}" type="datetime1">
              <a:rPr lang="LID4096" smtClean="0"/>
              <a:t>11/22/2023</a:t>
            </a:fld>
            <a:endParaRPr lang="en-BE"/>
          </a:p>
        </p:txBody>
      </p:sp>
      <p:sp>
        <p:nvSpPr>
          <p:cNvPr id="5" name="Footer Placeholder 4">
            <a:extLst>
              <a:ext uri="{FF2B5EF4-FFF2-40B4-BE49-F238E27FC236}">
                <a16:creationId xmlns:a16="http://schemas.microsoft.com/office/drawing/2014/main" id="{3408021E-2663-B7C4-9D07-AAC1A468DEEA}"/>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0CD77FDD-8B3F-8AFB-6907-63C119A019CB}"/>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4201834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3461-D5AD-9669-A146-3A8FDCAC6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4103D4A4-A3D4-E9D0-2A54-FBD064D3D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36A747-390C-7718-9A21-BE76D1B65028}"/>
              </a:ext>
            </a:extLst>
          </p:cNvPr>
          <p:cNvSpPr>
            <a:spLocks noGrp="1"/>
          </p:cNvSpPr>
          <p:nvPr>
            <p:ph type="dt" sz="half" idx="10"/>
          </p:nvPr>
        </p:nvSpPr>
        <p:spPr/>
        <p:txBody>
          <a:bodyPr/>
          <a:lstStyle/>
          <a:p>
            <a:fld id="{DBFD6E57-CDD7-471F-BF6E-48E7827DD918}" type="datetime1">
              <a:rPr lang="LID4096" smtClean="0"/>
              <a:t>11/22/2023</a:t>
            </a:fld>
            <a:endParaRPr lang="en-BE"/>
          </a:p>
        </p:txBody>
      </p:sp>
      <p:sp>
        <p:nvSpPr>
          <p:cNvPr id="5" name="Footer Placeholder 4">
            <a:extLst>
              <a:ext uri="{FF2B5EF4-FFF2-40B4-BE49-F238E27FC236}">
                <a16:creationId xmlns:a16="http://schemas.microsoft.com/office/drawing/2014/main" id="{D33493A7-D9B9-A200-E2B2-F0865F5F109E}"/>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0E177FE7-DAE9-23BD-A518-4F7624D6BB95}"/>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775656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9965-8C47-3233-C3D7-E5A2EA7A7BF9}"/>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BB5374B0-EE82-9FCE-F63F-081A2A6BBC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3F468A17-8FF6-B7EF-FAC1-361FB234FF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E3CC7B70-BC84-676A-E516-C513A7D4413D}"/>
              </a:ext>
            </a:extLst>
          </p:cNvPr>
          <p:cNvSpPr>
            <a:spLocks noGrp="1"/>
          </p:cNvSpPr>
          <p:nvPr>
            <p:ph type="dt" sz="half" idx="10"/>
          </p:nvPr>
        </p:nvSpPr>
        <p:spPr/>
        <p:txBody>
          <a:bodyPr/>
          <a:lstStyle/>
          <a:p>
            <a:fld id="{9596CCFC-68BB-46FF-A325-4B63359D121D}" type="datetime1">
              <a:rPr lang="LID4096" smtClean="0"/>
              <a:t>11/22/2023</a:t>
            </a:fld>
            <a:endParaRPr lang="en-BE"/>
          </a:p>
        </p:txBody>
      </p:sp>
      <p:sp>
        <p:nvSpPr>
          <p:cNvPr id="6" name="Footer Placeholder 5">
            <a:extLst>
              <a:ext uri="{FF2B5EF4-FFF2-40B4-BE49-F238E27FC236}">
                <a16:creationId xmlns:a16="http://schemas.microsoft.com/office/drawing/2014/main" id="{4BCBEBB3-83C2-2F27-C82E-71F3F9D2928A}"/>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4A850394-4B3F-7C57-CE73-39B8C0CC9C6D}"/>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602704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F036-9C37-D618-A8C1-B1C557AA4F6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9D04B8CB-7523-7EAC-DB97-2419FE9B6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4ABF9-6252-5658-2A74-122F5EB7C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42F94E9B-4960-5C4C-3DD4-36E854298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AE69E-3C41-2341-2BFE-08BFA3E6FF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50818A5A-8CBF-F41B-5D36-4150A930D784}"/>
              </a:ext>
            </a:extLst>
          </p:cNvPr>
          <p:cNvSpPr>
            <a:spLocks noGrp="1"/>
          </p:cNvSpPr>
          <p:nvPr>
            <p:ph type="dt" sz="half" idx="10"/>
          </p:nvPr>
        </p:nvSpPr>
        <p:spPr/>
        <p:txBody>
          <a:bodyPr/>
          <a:lstStyle/>
          <a:p>
            <a:fld id="{978893C9-8F48-4ED7-A934-573E8E9A54A1}" type="datetime1">
              <a:rPr lang="LID4096" smtClean="0"/>
              <a:t>11/22/2023</a:t>
            </a:fld>
            <a:endParaRPr lang="en-BE"/>
          </a:p>
        </p:txBody>
      </p:sp>
      <p:sp>
        <p:nvSpPr>
          <p:cNvPr id="8" name="Footer Placeholder 7">
            <a:extLst>
              <a:ext uri="{FF2B5EF4-FFF2-40B4-BE49-F238E27FC236}">
                <a16:creationId xmlns:a16="http://schemas.microsoft.com/office/drawing/2014/main" id="{E431E33F-A754-D0E3-19CF-5C6DE875B7CD}"/>
              </a:ext>
            </a:extLst>
          </p:cNvPr>
          <p:cNvSpPr>
            <a:spLocks noGrp="1"/>
          </p:cNvSpPr>
          <p:nvPr>
            <p:ph type="ftr" sz="quarter" idx="11"/>
          </p:nvPr>
        </p:nvSpPr>
        <p:spPr/>
        <p:txBody>
          <a:bodyPr/>
          <a:lstStyle/>
          <a:p>
            <a:r>
              <a:rPr lang="en-BE"/>
              <a:t>NeuroCog2023</a:t>
            </a:r>
          </a:p>
        </p:txBody>
      </p:sp>
      <p:sp>
        <p:nvSpPr>
          <p:cNvPr id="9" name="Slide Number Placeholder 8">
            <a:extLst>
              <a:ext uri="{FF2B5EF4-FFF2-40B4-BE49-F238E27FC236}">
                <a16:creationId xmlns:a16="http://schemas.microsoft.com/office/drawing/2014/main" id="{4B48960C-6CE9-404A-033F-ACC80F7B395A}"/>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38003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E046-D8DC-AC55-2716-8EB366687A6A}"/>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CCACC983-C393-D059-06A6-03ACDAECF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696016C4-3E44-6B54-F675-D697BCC82A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54404E23-0860-25A2-25C3-4330D5F8A6DB}"/>
              </a:ext>
            </a:extLst>
          </p:cNvPr>
          <p:cNvSpPr>
            <a:spLocks noGrp="1"/>
          </p:cNvSpPr>
          <p:nvPr>
            <p:ph type="dt" sz="half" idx="10"/>
          </p:nvPr>
        </p:nvSpPr>
        <p:spPr/>
        <p:txBody>
          <a:bodyPr/>
          <a:lstStyle/>
          <a:p>
            <a:fld id="{9ADC8F7A-015F-4BB6-A575-FE7CE3C390B9}" type="datetime1">
              <a:rPr lang="LID4096" smtClean="0"/>
              <a:t>11/22/2023</a:t>
            </a:fld>
            <a:endParaRPr lang="en-BE"/>
          </a:p>
        </p:txBody>
      </p:sp>
      <p:sp>
        <p:nvSpPr>
          <p:cNvPr id="6" name="Footer Placeholder 5">
            <a:extLst>
              <a:ext uri="{FF2B5EF4-FFF2-40B4-BE49-F238E27FC236}">
                <a16:creationId xmlns:a16="http://schemas.microsoft.com/office/drawing/2014/main" id="{83DE882B-AEF5-A706-A1E8-1FCB15ECECC6}"/>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7AE911C7-5823-2692-430C-BFF7E4CC2643}"/>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4249314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AB63-6110-AF43-8D5D-534789AC18B3}"/>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BCC02B8-83D7-FA5E-39FD-6837577C8720}"/>
              </a:ext>
            </a:extLst>
          </p:cNvPr>
          <p:cNvSpPr>
            <a:spLocks noGrp="1"/>
          </p:cNvSpPr>
          <p:nvPr>
            <p:ph type="dt" sz="half" idx="10"/>
          </p:nvPr>
        </p:nvSpPr>
        <p:spPr/>
        <p:txBody>
          <a:bodyPr/>
          <a:lstStyle/>
          <a:p>
            <a:fld id="{CE67E7EC-0C15-4B80-83D9-AD0F667FE5B6}" type="datetime1">
              <a:rPr lang="LID4096" smtClean="0"/>
              <a:t>11/22/2023</a:t>
            </a:fld>
            <a:endParaRPr lang="en-BE"/>
          </a:p>
        </p:txBody>
      </p:sp>
      <p:sp>
        <p:nvSpPr>
          <p:cNvPr id="4" name="Footer Placeholder 3">
            <a:extLst>
              <a:ext uri="{FF2B5EF4-FFF2-40B4-BE49-F238E27FC236}">
                <a16:creationId xmlns:a16="http://schemas.microsoft.com/office/drawing/2014/main" id="{4A9E4078-E3F5-A9B6-0F79-2BF0CABDE143}"/>
              </a:ext>
            </a:extLst>
          </p:cNvPr>
          <p:cNvSpPr>
            <a:spLocks noGrp="1"/>
          </p:cNvSpPr>
          <p:nvPr>
            <p:ph type="ftr" sz="quarter" idx="11"/>
          </p:nvPr>
        </p:nvSpPr>
        <p:spPr/>
        <p:txBody>
          <a:bodyPr/>
          <a:lstStyle/>
          <a:p>
            <a:r>
              <a:rPr lang="en-BE"/>
              <a:t>NeuroCog2023</a:t>
            </a:r>
          </a:p>
        </p:txBody>
      </p:sp>
      <p:sp>
        <p:nvSpPr>
          <p:cNvPr id="5" name="Slide Number Placeholder 4">
            <a:extLst>
              <a:ext uri="{FF2B5EF4-FFF2-40B4-BE49-F238E27FC236}">
                <a16:creationId xmlns:a16="http://schemas.microsoft.com/office/drawing/2014/main" id="{65BA321C-D745-1FFB-5907-D8FABD2FD3DC}"/>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172768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11AC-4850-1F34-F94A-48139468F614}"/>
              </a:ext>
            </a:extLst>
          </p:cNvPr>
          <p:cNvSpPr>
            <a:spLocks noGrp="1"/>
          </p:cNvSpPr>
          <p:nvPr>
            <p:ph type="dt" sz="half" idx="10"/>
          </p:nvPr>
        </p:nvSpPr>
        <p:spPr/>
        <p:txBody>
          <a:bodyPr/>
          <a:lstStyle/>
          <a:p>
            <a:fld id="{9E1EEB54-27A9-4DDF-9C5F-46FD06C9A279}" type="datetime1">
              <a:rPr lang="LID4096" smtClean="0"/>
              <a:t>11/22/2023</a:t>
            </a:fld>
            <a:endParaRPr lang="en-BE"/>
          </a:p>
        </p:txBody>
      </p:sp>
      <p:sp>
        <p:nvSpPr>
          <p:cNvPr id="3" name="Footer Placeholder 2">
            <a:extLst>
              <a:ext uri="{FF2B5EF4-FFF2-40B4-BE49-F238E27FC236}">
                <a16:creationId xmlns:a16="http://schemas.microsoft.com/office/drawing/2014/main" id="{415D4947-900E-B3CE-51DF-4E21B64E5CBB}"/>
              </a:ext>
            </a:extLst>
          </p:cNvPr>
          <p:cNvSpPr>
            <a:spLocks noGrp="1"/>
          </p:cNvSpPr>
          <p:nvPr>
            <p:ph type="ftr" sz="quarter" idx="11"/>
          </p:nvPr>
        </p:nvSpPr>
        <p:spPr/>
        <p:txBody>
          <a:bodyPr/>
          <a:lstStyle/>
          <a:p>
            <a:r>
              <a:rPr lang="en-BE"/>
              <a:t>NeuroCog2023</a:t>
            </a:r>
          </a:p>
        </p:txBody>
      </p:sp>
      <p:sp>
        <p:nvSpPr>
          <p:cNvPr id="4" name="Slide Number Placeholder 3">
            <a:extLst>
              <a:ext uri="{FF2B5EF4-FFF2-40B4-BE49-F238E27FC236}">
                <a16:creationId xmlns:a16="http://schemas.microsoft.com/office/drawing/2014/main" id="{041E7EA7-4F58-887A-57BD-938C65244789}"/>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760623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C4A4-3799-C2D6-455E-9AB475213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70888A34-0B7E-9D9D-4388-77B6FF23A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DB33F155-99A9-2A19-8D73-E00B915F4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78B9C-07C9-8403-CBFC-2FD0DD37A1EF}"/>
              </a:ext>
            </a:extLst>
          </p:cNvPr>
          <p:cNvSpPr>
            <a:spLocks noGrp="1"/>
          </p:cNvSpPr>
          <p:nvPr>
            <p:ph type="dt" sz="half" idx="10"/>
          </p:nvPr>
        </p:nvSpPr>
        <p:spPr/>
        <p:txBody>
          <a:bodyPr/>
          <a:lstStyle/>
          <a:p>
            <a:fld id="{C1141DFA-092B-4940-B23A-0F2A64B3F976}" type="datetime1">
              <a:rPr lang="LID4096" smtClean="0"/>
              <a:t>11/22/2023</a:t>
            </a:fld>
            <a:endParaRPr lang="en-BE"/>
          </a:p>
        </p:txBody>
      </p:sp>
      <p:sp>
        <p:nvSpPr>
          <p:cNvPr id="6" name="Footer Placeholder 5">
            <a:extLst>
              <a:ext uri="{FF2B5EF4-FFF2-40B4-BE49-F238E27FC236}">
                <a16:creationId xmlns:a16="http://schemas.microsoft.com/office/drawing/2014/main" id="{0D07F199-0552-1847-CE9A-EBEC435D1279}"/>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C870B004-67D4-BB07-4803-B5FDA3E997D6}"/>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64096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561C-5F39-FC8C-C5E1-ADC4507AB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31435EF6-F42A-1D5E-1964-C7273AEC0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F0D6E96-5E0D-0B02-10BC-5493E17A2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D9B64-AA96-C57A-D61D-6F5ACE9222FB}"/>
              </a:ext>
            </a:extLst>
          </p:cNvPr>
          <p:cNvSpPr>
            <a:spLocks noGrp="1"/>
          </p:cNvSpPr>
          <p:nvPr>
            <p:ph type="dt" sz="half" idx="10"/>
          </p:nvPr>
        </p:nvSpPr>
        <p:spPr/>
        <p:txBody>
          <a:bodyPr/>
          <a:lstStyle/>
          <a:p>
            <a:fld id="{CBD61D5F-27FA-4875-A24F-929D98BD089E}" type="datetime1">
              <a:rPr lang="LID4096" smtClean="0"/>
              <a:t>11/22/2023</a:t>
            </a:fld>
            <a:endParaRPr lang="en-BE"/>
          </a:p>
        </p:txBody>
      </p:sp>
      <p:sp>
        <p:nvSpPr>
          <p:cNvPr id="6" name="Footer Placeholder 5">
            <a:extLst>
              <a:ext uri="{FF2B5EF4-FFF2-40B4-BE49-F238E27FC236}">
                <a16:creationId xmlns:a16="http://schemas.microsoft.com/office/drawing/2014/main" id="{0DDB12A3-179D-4274-2CB3-18C6BA8EC072}"/>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E1B35E89-A34A-2490-FC32-5A502570BD59}"/>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140232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4B61-2628-9489-16DC-1C46180508F2}"/>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7CB1745-9975-3F9E-2C16-A235D365B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088B907-91BB-8E10-B8F7-56C3BA8DE7B3}"/>
              </a:ext>
            </a:extLst>
          </p:cNvPr>
          <p:cNvSpPr>
            <a:spLocks noGrp="1"/>
          </p:cNvSpPr>
          <p:nvPr>
            <p:ph type="dt" sz="half" idx="10"/>
          </p:nvPr>
        </p:nvSpPr>
        <p:spPr/>
        <p:txBody>
          <a:bodyPr/>
          <a:lstStyle/>
          <a:p>
            <a:fld id="{EA40B66E-C599-4CF8-9555-E1A41D9E5231}" type="datetime1">
              <a:rPr lang="LID4096" smtClean="0"/>
              <a:t>11/22/2023</a:t>
            </a:fld>
            <a:endParaRPr lang="en-BE"/>
          </a:p>
        </p:txBody>
      </p:sp>
      <p:sp>
        <p:nvSpPr>
          <p:cNvPr id="5" name="Footer Placeholder 4">
            <a:extLst>
              <a:ext uri="{FF2B5EF4-FFF2-40B4-BE49-F238E27FC236}">
                <a16:creationId xmlns:a16="http://schemas.microsoft.com/office/drawing/2014/main" id="{7D0909C2-464C-87E5-DC50-20A82E397C3E}"/>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DD8B90E2-4AAA-0653-D7C4-48673CFF456D}"/>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583171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5A627-8E96-B5F8-024B-F3CB5942EE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94D2CAF5-FF52-29F1-CF23-A275CF207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AE5D0C62-B4D7-3972-5EFC-2BC4893EDBB3}"/>
              </a:ext>
            </a:extLst>
          </p:cNvPr>
          <p:cNvSpPr>
            <a:spLocks noGrp="1"/>
          </p:cNvSpPr>
          <p:nvPr>
            <p:ph type="dt" sz="half" idx="10"/>
          </p:nvPr>
        </p:nvSpPr>
        <p:spPr/>
        <p:txBody>
          <a:bodyPr/>
          <a:lstStyle/>
          <a:p>
            <a:fld id="{24D5B586-F4C6-41C6-B5CD-278EF5EEB484}" type="datetime1">
              <a:rPr lang="LID4096" smtClean="0"/>
              <a:t>11/22/2023</a:t>
            </a:fld>
            <a:endParaRPr lang="en-BE"/>
          </a:p>
        </p:txBody>
      </p:sp>
      <p:sp>
        <p:nvSpPr>
          <p:cNvPr id="5" name="Footer Placeholder 4">
            <a:extLst>
              <a:ext uri="{FF2B5EF4-FFF2-40B4-BE49-F238E27FC236}">
                <a16:creationId xmlns:a16="http://schemas.microsoft.com/office/drawing/2014/main" id="{5F6D6ECC-EC57-B69D-D568-B077B6C3A3A2}"/>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65AA5A25-B8D1-CEED-BE4E-2A7EE8B13D24}"/>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893884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4D03-97DF-1621-D152-9EAEB9EFB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71FB9899-5665-E6D3-14D6-F17F3F329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0FECF599-F002-4F85-2058-13929D426A58}"/>
              </a:ext>
            </a:extLst>
          </p:cNvPr>
          <p:cNvSpPr>
            <a:spLocks noGrp="1"/>
          </p:cNvSpPr>
          <p:nvPr>
            <p:ph type="dt" sz="half" idx="10"/>
          </p:nvPr>
        </p:nvSpPr>
        <p:spPr/>
        <p:txBody>
          <a:bodyPr/>
          <a:lstStyle/>
          <a:p>
            <a:fld id="{85877F35-5B55-4A47-BFF6-C5E78624AA9E}" type="datetime1">
              <a:rPr lang="LID4096" smtClean="0"/>
              <a:t>11/22/2023</a:t>
            </a:fld>
            <a:endParaRPr lang="en-BE"/>
          </a:p>
        </p:txBody>
      </p:sp>
      <p:sp>
        <p:nvSpPr>
          <p:cNvPr id="5" name="Footer Placeholder 4">
            <a:extLst>
              <a:ext uri="{FF2B5EF4-FFF2-40B4-BE49-F238E27FC236}">
                <a16:creationId xmlns:a16="http://schemas.microsoft.com/office/drawing/2014/main" id="{95B929F8-2458-C92A-F72F-BADCA9221AD2}"/>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FCFA9FA5-776C-F406-5EB0-D0DEB60B1DDF}"/>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89247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D4BC-F677-8D8C-2235-72F8F96E147C}"/>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F2720D3-4F10-2ECB-9C64-3B16D93B1F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9A3B3E9-3539-A410-F494-E4241167EDF0}"/>
              </a:ext>
            </a:extLst>
          </p:cNvPr>
          <p:cNvSpPr>
            <a:spLocks noGrp="1"/>
          </p:cNvSpPr>
          <p:nvPr>
            <p:ph type="dt" sz="half" idx="10"/>
          </p:nvPr>
        </p:nvSpPr>
        <p:spPr/>
        <p:txBody>
          <a:bodyPr/>
          <a:lstStyle/>
          <a:p>
            <a:fld id="{3275363F-15BE-4E96-AE46-48868BD70F70}" type="datetime1">
              <a:rPr lang="LID4096" smtClean="0"/>
              <a:t>11/22/2023</a:t>
            </a:fld>
            <a:endParaRPr lang="en-BE"/>
          </a:p>
        </p:txBody>
      </p:sp>
      <p:sp>
        <p:nvSpPr>
          <p:cNvPr id="5" name="Footer Placeholder 4">
            <a:extLst>
              <a:ext uri="{FF2B5EF4-FFF2-40B4-BE49-F238E27FC236}">
                <a16:creationId xmlns:a16="http://schemas.microsoft.com/office/drawing/2014/main" id="{3408021E-2663-B7C4-9D07-AAC1A468DEEA}"/>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0CD77FDD-8B3F-8AFB-6907-63C119A019CB}"/>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757504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3461-D5AD-9669-A146-3A8FDCAC6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4103D4A4-A3D4-E9D0-2A54-FBD064D3D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36A747-390C-7718-9A21-BE76D1B65028}"/>
              </a:ext>
            </a:extLst>
          </p:cNvPr>
          <p:cNvSpPr>
            <a:spLocks noGrp="1"/>
          </p:cNvSpPr>
          <p:nvPr>
            <p:ph type="dt" sz="half" idx="10"/>
          </p:nvPr>
        </p:nvSpPr>
        <p:spPr/>
        <p:txBody>
          <a:bodyPr/>
          <a:lstStyle/>
          <a:p>
            <a:fld id="{DBFD6E57-CDD7-471F-BF6E-48E7827DD918}" type="datetime1">
              <a:rPr lang="LID4096" smtClean="0"/>
              <a:t>11/22/2023</a:t>
            </a:fld>
            <a:endParaRPr lang="en-BE"/>
          </a:p>
        </p:txBody>
      </p:sp>
      <p:sp>
        <p:nvSpPr>
          <p:cNvPr id="5" name="Footer Placeholder 4">
            <a:extLst>
              <a:ext uri="{FF2B5EF4-FFF2-40B4-BE49-F238E27FC236}">
                <a16:creationId xmlns:a16="http://schemas.microsoft.com/office/drawing/2014/main" id="{D33493A7-D9B9-A200-E2B2-F0865F5F109E}"/>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0E177FE7-DAE9-23BD-A518-4F7624D6BB95}"/>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249465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59965-8C47-3233-C3D7-E5A2EA7A7BF9}"/>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BB5374B0-EE82-9FCE-F63F-081A2A6BBC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3F468A17-8FF6-B7EF-FAC1-361FB234FF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E3CC7B70-BC84-676A-E516-C513A7D4413D}"/>
              </a:ext>
            </a:extLst>
          </p:cNvPr>
          <p:cNvSpPr>
            <a:spLocks noGrp="1"/>
          </p:cNvSpPr>
          <p:nvPr>
            <p:ph type="dt" sz="half" idx="10"/>
          </p:nvPr>
        </p:nvSpPr>
        <p:spPr/>
        <p:txBody>
          <a:bodyPr/>
          <a:lstStyle/>
          <a:p>
            <a:fld id="{9596CCFC-68BB-46FF-A325-4B63359D121D}" type="datetime1">
              <a:rPr lang="LID4096" smtClean="0"/>
              <a:t>11/22/2023</a:t>
            </a:fld>
            <a:endParaRPr lang="en-BE"/>
          </a:p>
        </p:txBody>
      </p:sp>
      <p:sp>
        <p:nvSpPr>
          <p:cNvPr id="6" name="Footer Placeholder 5">
            <a:extLst>
              <a:ext uri="{FF2B5EF4-FFF2-40B4-BE49-F238E27FC236}">
                <a16:creationId xmlns:a16="http://schemas.microsoft.com/office/drawing/2014/main" id="{4BCBEBB3-83C2-2F27-C82E-71F3F9D2928A}"/>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4A850394-4B3F-7C57-CE73-39B8C0CC9C6D}"/>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43891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B579-254A-0D49-B9BC-E194270E60D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65E46491-0654-C55C-EAB1-E4C862054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A22E6A-3BB6-2681-54FA-DBF6559E81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57402659-C98F-BFD4-E461-D213BBD61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3F78FE-E520-D78B-DB84-BE209C976D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FEAF8624-CFC7-772F-533E-D523EFF5B804}"/>
              </a:ext>
            </a:extLst>
          </p:cNvPr>
          <p:cNvSpPr>
            <a:spLocks noGrp="1"/>
          </p:cNvSpPr>
          <p:nvPr>
            <p:ph type="dt" sz="half" idx="10"/>
          </p:nvPr>
        </p:nvSpPr>
        <p:spPr/>
        <p:txBody>
          <a:bodyPr/>
          <a:lstStyle/>
          <a:p>
            <a:fld id="{F6E9C2AF-253C-4A31-B29D-64FD4DFF2222}" type="datetime1">
              <a:rPr lang="LID4096" smtClean="0"/>
              <a:t>11/22/2023</a:t>
            </a:fld>
            <a:endParaRPr lang="en-BE"/>
          </a:p>
        </p:txBody>
      </p:sp>
      <p:sp>
        <p:nvSpPr>
          <p:cNvPr id="8" name="Footer Placeholder 7">
            <a:extLst>
              <a:ext uri="{FF2B5EF4-FFF2-40B4-BE49-F238E27FC236}">
                <a16:creationId xmlns:a16="http://schemas.microsoft.com/office/drawing/2014/main" id="{C3629042-743E-6557-61E0-69EF0DF1D278}"/>
              </a:ext>
            </a:extLst>
          </p:cNvPr>
          <p:cNvSpPr>
            <a:spLocks noGrp="1"/>
          </p:cNvSpPr>
          <p:nvPr>
            <p:ph type="ftr" sz="quarter" idx="11"/>
          </p:nvPr>
        </p:nvSpPr>
        <p:spPr/>
        <p:txBody>
          <a:bodyPr/>
          <a:lstStyle/>
          <a:p>
            <a:r>
              <a:rPr lang="en-BE"/>
              <a:t>NeuroCog2023</a:t>
            </a:r>
          </a:p>
        </p:txBody>
      </p:sp>
      <p:sp>
        <p:nvSpPr>
          <p:cNvPr id="9" name="Slide Number Placeholder 8">
            <a:extLst>
              <a:ext uri="{FF2B5EF4-FFF2-40B4-BE49-F238E27FC236}">
                <a16:creationId xmlns:a16="http://schemas.microsoft.com/office/drawing/2014/main" id="{EAEAB3F7-43CF-3BCA-7E2E-C1B4C21EDC34}"/>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3806946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F036-9C37-D618-A8C1-B1C557AA4F6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9D04B8CB-7523-7EAC-DB97-2419FE9B6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4ABF9-6252-5658-2A74-122F5EB7C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42F94E9B-4960-5C4C-3DD4-36E854298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AE69E-3C41-2341-2BFE-08BFA3E6FF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50818A5A-8CBF-F41B-5D36-4150A930D784}"/>
              </a:ext>
            </a:extLst>
          </p:cNvPr>
          <p:cNvSpPr>
            <a:spLocks noGrp="1"/>
          </p:cNvSpPr>
          <p:nvPr>
            <p:ph type="dt" sz="half" idx="10"/>
          </p:nvPr>
        </p:nvSpPr>
        <p:spPr/>
        <p:txBody>
          <a:bodyPr/>
          <a:lstStyle/>
          <a:p>
            <a:fld id="{978893C9-8F48-4ED7-A934-573E8E9A54A1}" type="datetime1">
              <a:rPr lang="LID4096" smtClean="0"/>
              <a:t>11/22/2023</a:t>
            </a:fld>
            <a:endParaRPr lang="en-BE"/>
          </a:p>
        </p:txBody>
      </p:sp>
      <p:sp>
        <p:nvSpPr>
          <p:cNvPr id="8" name="Footer Placeholder 7">
            <a:extLst>
              <a:ext uri="{FF2B5EF4-FFF2-40B4-BE49-F238E27FC236}">
                <a16:creationId xmlns:a16="http://schemas.microsoft.com/office/drawing/2014/main" id="{E431E33F-A754-D0E3-19CF-5C6DE875B7CD}"/>
              </a:ext>
            </a:extLst>
          </p:cNvPr>
          <p:cNvSpPr>
            <a:spLocks noGrp="1"/>
          </p:cNvSpPr>
          <p:nvPr>
            <p:ph type="ftr" sz="quarter" idx="11"/>
          </p:nvPr>
        </p:nvSpPr>
        <p:spPr/>
        <p:txBody>
          <a:bodyPr/>
          <a:lstStyle/>
          <a:p>
            <a:r>
              <a:rPr lang="en-BE"/>
              <a:t>NeuroCog2023</a:t>
            </a:r>
          </a:p>
        </p:txBody>
      </p:sp>
      <p:sp>
        <p:nvSpPr>
          <p:cNvPr id="9" name="Slide Number Placeholder 8">
            <a:extLst>
              <a:ext uri="{FF2B5EF4-FFF2-40B4-BE49-F238E27FC236}">
                <a16:creationId xmlns:a16="http://schemas.microsoft.com/office/drawing/2014/main" id="{4B48960C-6CE9-404A-033F-ACC80F7B395A}"/>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2122791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AB63-6110-AF43-8D5D-534789AC18B3}"/>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6BCC02B8-83D7-FA5E-39FD-6837577C8720}"/>
              </a:ext>
            </a:extLst>
          </p:cNvPr>
          <p:cNvSpPr>
            <a:spLocks noGrp="1"/>
          </p:cNvSpPr>
          <p:nvPr>
            <p:ph type="dt" sz="half" idx="10"/>
          </p:nvPr>
        </p:nvSpPr>
        <p:spPr/>
        <p:txBody>
          <a:bodyPr/>
          <a:lstStyle/>
          <a:p>
            <a:fld id="{CE67E7EC-0C15-4B80-83D9-AD0F667FE5B6}" type="datetime1">
              <a:rPr lang="LID4096" smtClean="0"/>
              <a:t>11/22/2023</a:t>
            </a:fld>
            <a:endParaRPr lang="en-BE"/>
          </a:p>
        </p:txBody>
      </p:sp>
      <p:sp>
        <p:nvSpPr>
          <p:cNvPr id="4" name="Footer Placeholder 3">
            <a:extLst>
              <a:ext uri="{FF2B5EF4-FFF2-40B4-BE49-F238E27FC236}">
                <a16:creationId xmlns:a16="http://schemas.microsoft.com/office/drawing/2014/main" id="{4A9E4078-E3F5-A9B6-0F79-2BF0CABDE143}"/>
              </a:ext>
            </a:extLst>
          </p:cNvPr>
          <p:cNvSpPr>
            <a:spLocks noGrp="1"/>
          </p:cNvSpPr>
          <p:nvPr>
            <p:ph type="ftr" sz="quarter" idx="11"/>
          </p:nvPr>
        </p:nvSpPr>
        <p:spPr/>
        <p:txBody>
          <a:bodyPr/>
          <a:lstStyle/>
          <a:p>
            <a:r>
              <a:rPr lang="en-BE"/>
              <a:t>NeuroCog2023</a:t>
            </a:r>
          </a:p>
        </p:txBody>
      </p:sp>
      <p:sp>
        <p:nvSpPr>
          <p:cNvPr id="5" name="Slide Number Placeholder 4">
            <a:extLst>
              <a:ext uri="{FF2B5EF4-FFF2-40B4-BE49-F238E27FC236}">
                <a16:creationId xmlns:a16="http://schemas.microsoft.com/office/drawing/2014/main" id="{65BA321C-D745-1FFB-5907-D8FABD2FD3DC}"/>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096420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11AC-4850-1F34-F94A-48139468F614}"/>
              </a:ext>
            </a:extLst>
          </p:cNvPr>
          <p:cNvSpPr>
            <a:spLocks noGrp="1"/>
          </p:cNvSpPr>
          <p:nvPr>
            <p:ph type="dt" sz="half" idx="10"/>
          </p:nvPr>
        </p:nvSpPr>
        <p:spPr/>
        <p:txBody>
          <a:bodyPr/>
          <a:lstStyle/>
          <a:p>
            <a:fld id="{9E1EEB54-27A9-4DDF-9C5F-46FD06C9A279}" type="datetime1">
              <a:rPr lang="LID4096" smtClean="0"/>
              <a:t>11/22/2023</a:t>
            </a:fld>
            <a:endParaRPr lang="en-BE"/>
          </a:p>
        </p:txBody>
      </p:sp>
      <p:sp>
        <p:nvSpPr>
          <p:cNvPr id="3" name="Footer Placeholder 2">
            <a:extLst>
              <a:ext uri="{FF2B5EF4-FFF2-40B4-BE49-F238E27FC236}">
                <a16:creationId xmlns:a16="http://schemas.microsoft.com/office/drawing/2014/main" id="{415D4947-900E-B3CE-51DF-4E21B64E5CBB}"/>
              </a:ext>
            </a:extLst>
          </p:cNvPr>
          <p:cNvSpPr>
            <a:spLocks noGrp="1"/>
          </p:cNvSpPr>
          <p:nvPr>
            <p:ph type="ftr" sz="quarter" idx="11"/>
          </p:nvPr>
        </p:nvSpPr>
        <p:spPr/>
        <p:txBody>
          <a:bodyPr/>
          <a:lstStyle/>
          <a:p>
            <a:r>
              <a:rPr lang="en-BE"/>
              <a:t>NeuroCog2023</a:t>
            </a:r>
          </a:p>
        </p:txBody>
      </p:sp>
      <p:sp>
        <p:nvSpPr>
          <p:cNvPr id="4" name="Slide Number Placeholder 3">
            <a:extLst>
              <a:ext uri="{FF2B5EF4-FFF2-40B4-BE49-F238E27FC236}">
                <a16:creationId xmlns:a16="http://schemas.microsoft.com/office/drawing/2014/main" id="{041E7EA7-4F58-887A-57BD-938C65244789}"/>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858524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C4A4-3799-C2D6-455E-9AB475213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70888A34-0B7E-9D9D-4388-77B6FF23A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DB33F155-99A9-2A19-8D73-E00B915F4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78B9C-07C9-8403-CBFC-2FD0DD37A1EF}"/>
              </a:ext>
            </a:extLst>
          </p:cNvPr>
          <p:cNvSpPr>
            <a:spLocks noGrp="1"/>
          </p:cNvSpPr>
          <p:nvPr>
            <p:ph type="dt" sz="half" idx="10"/>
          </p:nvPr>
        </p:nvSpPr>
        <p:spPr/>
        <p:txBody>
          <a:bodyPr/>
          <a:lstStyle/>
          <a:p>
            <a:fld id="{C1141DFA-092B-4940-B23A-0F2A64B3F976}" type="datetime1">
              <a:rPr lang="LID4096" smtClean="0"/>
              <a:t>11/22/2023</a:t>
            </a:fld>
            <a:endParaRPr lang="en-BE"/>
          </a:p>
        </p:txBody>
      </p:sp>
      <p:sp>
        <p:nvSpPr>
          <p:cNvPr id="6" name="Footer Placeholder 5">
            <a:extLst>
              <a:ext uri="{FF2B5EF4-FFF2-40B4-BE49-F238E27FC236}">
                <a16:creationId xmlns:a16="http://schemas.microsoft.com/office/drawing/2014/main" id="{0D07F199-0552-1847-CE9A-EBEC435D1279}"/>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C870B004-67D4-BB07-4803-B5FDA3E997D6}"/>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751001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561C-5F39-FC8C-C5E1-ADC4507AB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31435EF6-F42A-1D5E-1964-C7273AEC0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F0D6E96-5E0D-0B02-10BC-5493E17A2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D9B64-AA96-C57A-D61D-6F5ACE9222FB}"/>
              </a:ext>
            </a:extLst>
          </p:cNvPr>
          <p:cNvSpPr>
            <a:spLocks noGrp="1"/>
          </p:cNvSpPr>
          <p:nvPr>
            <p:ph type="dt" sz="half" idx="10"/>
          </p:nvPr>
        </p:nvSpPr>
        <p:spPr/>
        <p:txBody>
          <a:bodyPr/>
          <a:lstStyle/>
          <a:p>
            <a:fld id="{CBD61D5F-27FA-4875-A24F-929D98BD089E}" type="datetime1">
              <a:rPr lang="LID4096" smtClean="0"/>
              <a:t>11/22/2023</a:t>
            </a:fld>
            <a:endParaRPr lang="en-BE"/>
          </a:p>
        </p:txBody>
      </p:sp>
      <p:sp>
        <p:nvSpPr>
          <p:cNvPr id="6" name="Footer Placeholder 5">
            <a:extLst>
              <a:ext uri="{FF2B5EF4-FFF2-40B4-BE49-F238E27FC236}">
                <a16:creationId xmlns:a16="http://schemas.microsoft.com/office/drawing/2014/main" id="{0DDB12A3-179D-4274-2CB3-18C6BA8EC072}"/>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E1B35E89-A34A-2490-FC32-5A502570BD59}"/>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470981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4B61-2628-9489-16DC-1C46180508F2}"/>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7CB1745-9975-3F9E-2C16-A235D365B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088B907-91BB-8E10-B8F7-56C3BA8DE7B3}"/>
              </a:ext>
            </a:extLst>
          </p:cNvPr>
          <p:cNvSpPr>
            <a:spLocks noGrp="1"/>
          </p:cNvSpPr>
          <p:nvPr>
            <p:ph type="dt" sz="half" idx="10"/>
          </p:nvPr>
        </p:nvSpPr>
        <p:spPr/>
        <p:txBody>
          <a:bodyPr/>
          <a:lstStyle/>
          <a:p>
            <a:fld id="{EA40B66E-C599-4CF8-9555-E1A41D9E5231}" type="datetime1">
              <a:rPr lang="LID4096" smtClean="0"/>
              <a:t>11/22/2023</a:t>
            </a:fld>
            <a:endParaRPr lang="en-BE"/>
          </a:p>
        </p:txBody>
      </p:sp>
      <p:sp>
        <p:nvSpPr>
          <p:cNvPr id="5" name="Footer Placeholder 4">
            <a:extLst>
              <a:ext uri="{FF2B5EF4-FFF2-40B4-BE49-F238E27FC236}">
                <a16:creationId xmlns:a16="http://schemas.microsoft.com/office/drawing/2014/main" id="{7D0909C2-464C-87E5-DC50-20A82E397C3E}"/>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DD8B90E2-4AAA-0653-D7C4-48673CFF456D}"/>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3023727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5A627-8E96-B5F8-024B-F3CB5942EE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94D2CAF5-FF52-29F1-CF23-A275CF207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AE5D0C62-B4D7-3972-5EFC-2BC4893EDBB3}"/>
              </a:ext>
            </a:extLst>
          </p:cNvPr>
          <p:cNvSpPr>
            <a:spLocks noGrp="1"/>
          </p:cNvSpPr>
          <p:nvPr>
            <p:ph type="dt" sz="half" idx="10"/>
          </p:nvPr>
        </p:nvSpPr>
        <p:spPr/>
        <p:txBody>
          <a:bodyPr/>
          <a:lstStyle/>
          <a:p>
            <a:fld id="{24D5B586-F4C6-41C6-B5CD-278EF5EEB484}" type="datetime1">
              <a:rPr lang="LID4096" smtClean="0"/>
              <a:t>11/22/2023</a:t>
            </a:fld>
            <a:endParaRPr lang="en-BE"/>
          </a:p>
        </p:txBody>
      </p:sp>
      <p:sp>
        <p:nvSpPr>
          <p:cNvPr id="5" name="Footer Placeholder 4">
            <a:extLst>
              <a:ext uri="{FF2B5EF4-FFF2-40B4-BE49-F238E27FC236}">
                <a16:creationId xmlns:a16="http://schemas.microsoft.com/office/drawing/2014/main" id="{5F6D6ECC-EC57-B69D-D568-B077B6C3A3A2}"/>
              </a:ext>
            </a:extLst>
          </p:cNvPr>
          <p:cNvSpPr>
            <a:spLocks noGrp="1"/>
          </p:cNvSpPr>
          <p:nvPr>
            <p:ph type="ftr" sz="quarter" idx="11"/>
          </p:nvPr>
        </p:nvSpPr>
        <p:spPr/>
        <p:txBody>
          <a:bodyPr/>
          <a:lstStyle/>
          <a:p>
            <a:r>
              <a:rPr lang="en-BE"/>
              <a:t>NeuroCog2023</a:t>
            </a:r>
          </a:p>
        </p:txBody>
      </p:sp>
      <p:sp>
        <p:nvSpPr>
          <p:cNvPr id="6" name="Slide Number Placeholder 5">
            <a:extLst>
              <a:ext uri="{FF2B5EF4-FFF2-40B4-BE49-F238E27FC236}">
                <a16:creationId xmlns:a16="http://schemas.microsoft.com/office/drawing/2014/main" id="{65AA5A25-B8D1-CEED-BE4E-2A7EE8B13D24}"/>
              </a:ext>
            </a:extLst>
          </p:cNvPr>
          <p:cNvSpPr>
            <a:spLocks noGrp="1"/>
          </p:cNvSpPr>
          <p:nvPr>
            <p:ph type="sldNum" sz="quarter" idx="12"/>
          </p:nvPr>
        </p:nvSpPr>
        <p:spPr/>
        <p:txBody>
          <a:bodyPr/>
          <a:lstStyle/>
          <a:p>
            <a:fld id="{F8EF8242-8DA1-4871-8CAD-DDA76A60AEF8}" type="slidenum">
              <a:rPr lang="en-BE" smtClean="0"/>
              <a:t>‹#›</a:t>
            </a:fld>
            <a:endParaRPr lang="en-BE"/>
          </a:p>
        </p:txBody>
      </p:sp>
    </p:spTree>
    <p:extLst>
      <p:ext uri="{BB962C8B-B14F-4D97-AF65-F5344CB8AC3E}">
        <p14:creationId xmlns:p14="http://schemas.microsoft.com/office/powerpoint/2010/main" val="184420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BC9F-0698-D5F8-623F-4CA2C25CE0C0}"/>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7D29D7E6-14BF-17C8-4613-50397D045C16}"/>
              </a:ext>
            </a:extLst>
          </p:cNvPr>
          <p:cNvSpPr>
            <a:spLocks noGrp="1"/>
          </p:cNvSpPr>
          <p:nvPr>
            <p:ph type="dt" sz="half" idx="10"/>
          </p:nvPr>
        </p:nvSpPr>
        <p:spPr/>
        <p:txBody>
          <a:bodyPr/>
          <a:lstStyle/>
          <a:p>
            <a:fld id="{66A1DCC1-FA98-4086-BCCA-8C2029C5E041}" type="datetime1">
              <a:rPr lang="LID4096" smtClean="0"/>
              <a:t>11/22/2023</a:t>
            </a:fld>
            <a:endParaRPr lang="en-BE"/>
          </a:p>
        </p:txBody>
      </p:sp>
      <p:sp>
        <p:nvSpPr>
          <p:cNvPr id="4" name="Footer Placeholder 3">
            <a:extLst>
              <a:ext uri="{FF2B5EF4-FFF2-40B4-BE49-F238E27FC236}">
                <a16:creationId xmlns:a16="http://schemas.microsoft.com/office/drawing/2014/main" id="{EAB53C3A-C172-67FB-1C29-1E8F174E911F}"/>
              </a:ext>
            </a:extLst>
          </p:cNvPr>
          <p:cNvSpPr>
            <a:spLocks noGrp="1"/>
          </p:cNvSpPr>
          <p:nvPr>
            <p:ph type="ftr" sz="quarter" idx="11"/>
          </p:nvPr>
        </p:nvSpPr>
        <p:spPr/>
        <p:txBody>
          <a:bodyPr/>
          <a:lstStyle/>
          <a:p>
            <a:r>
              <a:rPr lang="en-BE"/>
              <a:t>NeuroCog2023</a:t>
            </a:r>
          </a:p>
        </p:txBody>
      </p:sp>
      <p:sp>
        <p:nvSpPr>
          <p:cNvPr id="5" name="Slide Number Placeholder 4">
            <a:extLst>
              <a:ext uri="{FF2B5EF4-FFF2-40B4-BE49-F238E27FC236}">
                <a16:creationId xmlns:a16="http://schemas.microsoft.com/office/drawing/2014/main" id="{DB845838-AFC5-98ED-B080-8BB6AB89D0BD}"/>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116302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4B2398-06D1-C676-DBF6-7C1EA4024670}"/>
              </a:ext>
            </a:extLst>
          </p:cNvPr>
          <p:cNvSpPr>
            <a:spLocks noGrp="1"/>
          </p:cNvSpPr>
          <p:nvPr>
            <p:ph type="dt" sz="half" idx="10"/>
          </p:nvPr>
        </p:nvSpPr>
        <p:spPr/>
        <p:txBody>
          <a:bodyPr/>
          <a:lstStyle/>
          <a:p>
            <a:fld id="{19544100-9B6C-448F-930A-73C86F80EFE1}" type="datetime1">
              <a:rPr lang="LID4096" smtClean="0"/>
              <a:t>11/22/2023</a:t>
            </a:fld>
            <a:endParaRPr lang="en-BE"/>
          </a:p>
        </p:txBody>
      </p:sp>
      <p:sp>
        <p:nvSpPr>
          <p:cNvPr id="3" name="Footer Placeholder 2">
            <a:extLst>
              <a:ext uri="{FF2B5EF4-FFF2-40B4-BE49-F238E27FC236}">
                <a16:creationId xmlns:a16="http://schemas.microsoft.com/office/drawing/2014/main" id="{F145B8E2-F0BD-D492-FF84-AB04B11FCC2F}"/>
              </a:ext>
            </a:extLst>
          </p:cNvPr>
          <p:cNvSpPr>
            <a:spLocks noGrp="1"/>
          </p:cNvSpPr>
          <p:nvPr>
            <p:ph type="ftr" sz="quarter" idx="11"/>
          </p:nvPr>
        </p:nvSpPr>
        <p:spPr/>
        <p:txBody>
          <a:bodyPr/>
          <a:lstStyle/>
          <a:p>
            <a:r>
              <a:rPr lang="en-BE"/>
              <a:t>NeuroCog2023</a:t>
            </a:r>
          </a:p>
        </p:txBody>
      </p:sp>
      <p:sp>
        <p:nvSpPr>
          <p:cNvPr id="4" name="Slide Number Placeholder 3">
            <a:extLst>
              <a:ext uri="{FF2B5EF4-FFF2-40B4-BE49-F238E27FC236}">
                <a16:creationId xmlns:a16="http://schemas.microsoft.com/office/drawing/2014/main" id="{4C0AD8AF-5919-6552-A556-5786B6BFCAAC}"/>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363551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53E2-B663-7C45-CFD0-B227DBC98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B4B75EF9-853F-B248-668C-701A3C0989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7B0F3848-ED98-22E4-EEE1-DFC66453B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35EFE8-D638-020C-065A-F9AA082F2FFD}"/>
              </a:ext>
            </a:extLst>
          </p:cNvPr>
          <p:cNvSpPr>
            <a:spLocks noGrp="1"/>
          </p:cNvSpPr>
          <p:nvPr>
            <p:ph type="dt" sz="half" idx="10"/>
          </p:nvPr>
        </p:nvSpPr>
        <p:spPr/>
        <p:txBody>
          <a:bodyPr/>
          <a:lstStyle/>
          <a:p>
            <a:fld id="{EC0199F4-C397-437B-B621-F16A44A0FA91}" type="datetime1">
              <a:rPr lang="LID4096" smtClean="0"/>
              <a:t>11/22/2023</a:t>
            </a:fld>
            <a:endParaRPr lang="en-BE"/>
          </a:p>
        </p:txBody>
      </p:sp>
      <p:sp>
        <p:nvSpPr>
          <p:cNvPr id="6" name="Footer Placeholder 5">
            <a:extLst>
              <a:ext uri="{FF2B5EF4-FFF2-40B4-BE49-F238E27FC236}">
                <a16:creationId xmlns:a16="http://schemas.microsoft.com/office/drawing/2014/main" id="{AB998740-49B3-33F6-C14C-2C600FAD70D4}"/>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1066877D-6B10-4B03-8A68-4E81B6060A74}"/>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359639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D4FD-1774-3DBE-796F-8736E58FC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9E81C971-74D8-4B57-CEDF-20170170F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721D7962-BE2F-D393-D941-FACF156C2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5A7DE9-064B-958A-343E-69DBBECE00D2}"/>
              </a:ext>
            </a:extLst>
          </p:cNvPr>
          <p:cNvSpPr>
            <a:spLocks noGrp="1"/>
          </p:cNvSpPr>
          <p:nvPr>
            <p:ph type="dt" sz="half" idx="10"/>
          </p:nvPr>
        </p:nvSpPr>
        <p:spPr/>
        <p:txBody>
          <a:bodyPr/>
          <a:lstStyle/>
          <a:p>
            <a:fld id="{4827DAAD-8E0F-4E0D-8515-30A6BC6D301D}" type="datetime1">
              <a:rPr lang="LID4096" smtClean="0"/>
              <a:t>11/22/2023</a:t>
            </a:fld>
            <a:endParaRPr lang="en-BE"/>
          </a:p>
        </p:txBody>
      </p:sp>
      <p:sp>
        <p:nvSpPr>
          <p:cNvPr id="6" name="Footer Placeholder 5">
            <a:extLst>
              <a:ext uri="{FF2B5EF4-FFF2-40B4-BE49-F238E27FC236}">
                <a16:creationId xmlns:a16="http://schemas.microsoft.com/office/drawing/2014/main" id="{FBC08F95-35D6-1774-F3EE-D332F0E8A632}"/>
              </a:ext>
            </a:extLst>
          </p:cNvPr>
          <p:cNvSpPr>
            <a:spLocks noGrp="1"/>
          </p:cNvSpPr>
          <p:nvPr>
            <p:ph type="ftr" sz="quarter" idx="11"/>
          </p:nvPr>
        </p:nvSpPr>
        <p:spPr/>
        <p:txBody>
          <a:bodyPr/>
          <a:lstStyle/>
          <a:p>
            <a:r>
              <a:rPr lang="en-BE"/>
              <a:t>NeuroCog2023</a:t>
            </a:r>
          </a:p>
        </p:txBody>
      </p:sp>
      <p:sp>
        <p:nvSpPr>
          <p:cNvPr id="7" name="Slide Number Placeholder 6">
            <a:extLst>
              <a:ext uri="{FF2B5EF4-FFF2-40B4-BE49-F238E27FC236}">
                <a16:creationId xmlns:a16="http://schemas.microsoft.com/office/drawing/2014/main" id="{87D3CAD3-5D3F-7E11-BCCA-559FC4B38241}"/>
              </a:ext>
            </a:extLst>
          </p:cNvPr>
          <p:cNvSpPr>
            <a:spLocks noGrp="1"/>
          </p:cNvSpPr>
          <p:nvPr>
            <p:ph type="sldNum" sz="quarter" idx="12"/>
          </p:nvPr>
        </p:nvSpPr>
        <p:spPr/>
        <p:txBody>
          <a:bodyPr/>
          <a:lstStyle/>
          <a:p>
            <a:fld id="{C06FDD99-E7EC-4C12-BD5A-E7AB48BFC59D}" type="slidenum">
              <a:rPr lang="en-BE" smtClean="0"/>
              <a:t>‹#›</a:t>
            </a:fld>
            <a:endParaRPr lang="en-BE"/>
          </a:p>
        </p:txBody>
      </p:sp>
    </p:spTree>
    <p:extLst>
      <p:ext uri="{BB962C8B-B14F-4D97-AF65-F5344CB8AC3E}">
        <p14:creationId xmlns:p14="http://schemas.microsoft.com/office/powerpoint/2010/main" val="420975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t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t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t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539E9-F536-B9F4-4851-E05E01A70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0839885B-1BF8-0B7C-C8AE-5BD1963F3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323D6DC-C189-7782-8702-CEA73D702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DF9DB-77B6-45FE-9D84-04BF12EB0931}" type="datetime1">
              <a:rPr lang="LID4096" smtClean="0"/>
              <a:t>11/22/2023</a:t>
            </a:fld>
            <a:endParaRPr lang="en-BE"/>
          </a:p>
        </p:txBody>
      </p:sp>
      <p:sp>
        <p:nvSpPr>
          <p:cNvPr id="5" name="Footer Placeholder 4">
            <a:extLst>
              <a:ext uri="{FF2B5EF4-FFF2-40B4-BE49-F238E27FC236}">
                <a16:creationId xmlns:a16="http://schemas.microsoft.com/office/drawing/2014/main" id="{B10AC530-BCB4-B5F3-BB1B-27AD80DB4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BE"/>
              <a:t>NeuroCog2023</a:t>
            </a:r>
          </a:p>
        </p:txBody>
      </p:sp>
      <p:sp>
        <p:nvSpPr>
          <p:cNvPr id="6" name="Slide Number Placeholder 5">
            <a:extLst>
              <a:ext uri="{FF2B5EF4-FFF2-40B4-BE49-F238E27FC236}">
                <a16:creationId xmlns:a16="http://schemas.microsoft.com/office/drawing/2014/main" id="{AC553806-818B-C1E4-4A06-CDBCABB69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DD99-E7EC-4C12-BD5A-E7AB48BFC59D}" type="slidenum">
              <a:rPr lang="en-BE" smtClean="0"/>
              <a:t>‹#›</a:t>
            </a:fld>
            <a:endParaRPr lang="en-BE"/>
          </a:p>
        </p:txBody>
      </p:sp>
    </p:spTree>
    <p:extLst>
      <p:ext uri="{BB962C8B-B14F-4D97-AF65-F5344CB8AC3E}">
        <p14:creationId xmlns:p14="http://schemas.microsoft.com/office/powerpoint/2010/main" val="827524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B0E9BA-7E4B-95BC-3528-335EA29B3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A4E98EFF-22A2-8E9C-C0C2-2395FCC3A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7B94663B-5DE9-5786-FBC7-A902CC2BB4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1BC69-9C81-4EE1-9B61-73FE3373E795}" type="datetime1">
              <a:rPr lang="LID4096" smtClean="0"/>
              <a:t>11/22/2023</a:t>
            </a:fld>
            <a:endParaRPr lang="en-BE" dirty="0"/>
          </a:p>
        </p:txBody>
      </p:sp>
      <p:sp>
        <p:nvSpPr>
          <p:cNvPr id="5" name="Footer Placeholder 4">
            <a:extLst>
              <a:ext uri="{FF2B5EF4-FFF2-40B4-BE49-F238E27FC236}">
                <a16:creationId xmlns:a16="http://schemas.microsoft.com/office/drawing/2014/main" id="{5F2AE277-992F-B006-11D6-D7B9CFA2C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BE"/>
              <a:t>NeuroCog2023</a:t>
            </a:r>
            <a:endParaRPr lang="en-BE" dirty="0"/>
          </a:p>
        </p:txBody>
      </p:sp>
      <p:sp>
        <p:nvSpPr>
          <p:cNvPr id="6" name="Slide Number Placeholder 5">
            <a:extLst>
              <a:ext uri="{FF2B5EF4-FFF2-40B4-BE49-F238E27FC236}">
                <a16:creationId xmlns:a16="http://schemas.microsoft.com/office/drawing/2014/main" id="{4E7C123D-1D05-4BE7-3A21-F2808236C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F8242-8DA1-4871-8CAD-DDA76A60AEF8}" type="slidenum">
              <a:rPr lang="en-BE" smtClean="0"/>
              <a:t>‹#›</a:t>
            </a:fld>
            <a:endParaRPr lang="en-BE"/>
          </a:p>
        </p:txBody>
      </p:sp>
      <p:pic>
        <p:nvPicPr>
          <p:cNvPr id="7" name="Graphic 16">
            <a:extLst>
              <a:ext uri="{FF2B5EF4-FFF2-40B4-BE49-F238E27FC236}">
                <a16:creationId xmlns:a16="http://schemas.microsoft.com/office/drawing/2014/main" id="{ED5336EF-9402-42FD-EC55-C313300E46F4}"/>
              </a:ext>
            </a:extLst>
          </p:cNvPr>
          <p:cNvPicPr/>
          <p:nvPr userDrawn="1"/>
        </p:nvPicPr>
        <p:blipFill>
          <a:blip r:embed="rId13"/>
          <a:stretch/>
        </p:blipFill>
        <p:spPr>
          <a:xfrm>
            <a:off x="91570" y="136525"/>
            <a:ext cx="1886520" cy="544512"/>
          </a:xfrm>
          <a:prstGeom prst="rect">
            <a:avLst/>
          </a:prstGeom>
          <a:ln w="0">
            <a:noFill/>
          </a:ln>
        </p:spPr>
      </p:pic>
      <p:pic>
        <p:nvPicPr>
          <p:cNvPr id="8" name="Picture 7" descr="Logo, company name&#10;&#10;Description automatically generated">
            <a:extLst>
              <a:ext uri="{FF2B5EF4-FFF2-40B4-BE49-F238E27FC236}">
                <a16:creationId xmlns:a16="http://schemas.microsoft.com/office/drawing/2014/main" id="{234B1F3F-3A0B-BEB6-EE03-623E8937B2FD}"/>
              </a:ext>
            </a:extLst>
          </p:cNvPr>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98156" y="-274074"/>
            <a:ext cx="1473496" cy="1437958"/>
          </a:xfrm>
          <a:prstGeom prst="rect">
            <a:avLst/>
          </a:prstGeom>
        </p:spPr>
      </p:pic>
      <p:sp>
        <p:nvSpPr>
          <p:cNvPr id="9" name="Title Placeholder 1">
            <a:extLst>
              <a:ext uri="{FF2B5EF4-FFF2-40B4-BE49-F238E27FC236}">
                <a16:creationId xmlns:a16="http://schemas.microsoft.com/office/drawing/2014/main" id="{5DD95070-DFDA-20BC-81BC-9F032986F7DF}"/>
              </a:ext>
            </a:extLst>
          </p:cNvPr>
          <p:cNvSpPr txBox="1">
            <a:spLocks/>
          </p:cNvSpPr>
          <p:nvPr userDrawn="1"/>
        </p:nvSpPr>
        <p:spPr>
          <a:xfrm>
            <a:off x="3581400" y="-180769"/>
            <a:ext cx="5438313"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tx1"/>
                </a:solidFill>
              </a:rPr>
              <a:t>Introduction</a:t>
            </a:r>
            <a:r>
              <a:rPr lang="en-US" sz="1600" dirty="0">
                <a:solidFill>
                  <a:schemeClr val="bg1">
                    <a:lumMod val="65000"/>
                  </a:schemeClr>
                </a:solidFill>
              </a:rPr>
              <a:t> | </a:t>
            </a:r>
            <a:r>
              <a:rPr lang="en-US" sz="1600" dirty="0">
                <a:solidFill>
                  <a:schemeClr val="bg2">
                    <a:lumMod val="75000"/>
                  </a:schemeClr>
                </a:solidFill>
              </a:rPr>
              <a:t>Methods and Analysis </a:t>
            </a:r>
            <a:r>
              <a:rPr lang="en-US" sz="1600" dirty="0">
                <a:solidFill>
                  <a:schemeClr val="bg1">
                    <a:lumMod val="65000"/>
                  </a:schemeClr>
                </a:solidFill>
              </a:rPr>
              <a:t>| Results | Discussion</a:t>
            </a:r>
            <a:endParaRPr lang="en-BE" sz="1600" dirty="0">
              <a:solidFill>
                <a:schemeClr val="bg1">
                  <a:lumMod val="65000"/>
                </a:schemeClr>
              </a:solidFill>
            </a:endParaRPr>
          </a:p>
        </p:txBody>
      </p:sp>
    </p:spTree>
    <p:extLst>
      <p:ext uri="{BB962C8B-B14F-4D97-AF65-F5344CB8AC3E}">
        <p14:creationId xmlns:p14="http://schemas.microsoft.com/office/powerpoint/2010/main" val="31122809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B0E9BA-7E4B-95BC-3528-335EA29B3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A4E98EFF-22A2-8E9C-C0C2-2395FCC3A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7B94663B-5DE9-5786-FBC7-A902CC2BB4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7F9D0-DD37-4F6D-9EF6-1CB1F65C01ED}" type="datetime1">
              <a:rPr lang="LID4096" smtClean="0"/>
              <a:t>11/22/2023</a:t>
            </a:fld>
            <a:endParaRPr lang="en-BE" dirty="0"/>
          </a:p>
        </p:txBody>
      </p:sp>
      <p:sp>
        <p:nvSpPr>
          <p:cNvPr id="5" name="Footer Placeholder 4">
            <a:extLst>
              <a:ext uri="{FF2B5EF4-FFF2-40B4-BE49-F238E27FC236}">
                <a16:creationId xmlns:a16="http://schemas.microsoft.com/office/drawing/2014/main" id="{5F2AE277-992F-B006-11D6-D7B9CFA2C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BE"/>
              <a:t>NeuroCog2023</a:t>
            </a:r>
            <a:endParaRPr lang="en-BE" dirty="0"/>
          </a:p>
        </p:txBody>
      </p:sp>
      <p:sp>
        <p:nvSpPr>
          <p:cNvPr id="6" name="Slide Number Placeholder 5">
            <a:extLst>
              <a:ext uri="{FF2B5EF4-FFF2-40B4-BE49-F238E27FC236}">
                <a16:creationId xmlns:a16="http://schemas.microsoft.com/office/drawing/2014/main" id="{4E7C123D-1D05-4BE7-3A21-F2808236C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F8242-8DA1-4871-8CAD-DDA76A60AEF8}" type="slidenum">
              <a:rPr lang="en-BE" smtClean="0"/>
              <a:t>‹#›</a:t>
            </a:fld>
            <a:endParaRPr lang="en-BE"/>
          </a:p>
        </p:txBody>
      </p:sp>
      <p:pic>
        <p:nvPicPr>
          <p:cNvPr id="7" name="Graphic 16">
            <a:extLst>
              <a:ext uri="{FF2B5EF4-FFF2-40B4-BE49-F238E27FC236}">
                <a16:creationId xmlns:a16="http://schemas.microsoft.com/office/drawing/2014/main" id="{ED5336EF-9402-42FD-EC55-C313300E46F4}"/>
              </a:ext>
            </a:extLst>
          </p:cNvPr>
          <p:cNvPicPr/>
          <p:nvPr userDrawn="1"/>
        </p:nvPicPr>
        <p:blipFill>
          <a:blip r:embed="rId13"/>
          <a:stretch/>
        </p:blipFill>
        <p:spPr>
          <a:xfrm>
            <a:off x="91570" y="136525"/>
            <a:ext cx="1886520" cy="544512"/>
          </a:xfrm>
          <a:prstGeom prst="rect">
            <a:avLst/>
          </a:prstGeom>
          <a:ln w="0">
            <a:noFill/>
          </a:ln>
        </p:spPr>
      </p:pic>
      <p:pic>
        <p:nvPicPr>
          <p:cNvPr id="8" name="Picture 7" descr="Logo, company name&#10;&#10;Description automatically generated">
            <a:extLst>
              <a:ext uri="{FF2B5EF4-FFF2-40B4-BE49-F238E27FC236}">
                <a16:creationId xmlns:a16="http://schemas.microsoft.com/office/drawing/2014/main" id="{234B1F3F-3A0B-BEB6-EE03-623E8937B2FD}"/>
              </a:ext>
            </a:extLst>
          </p:cNvPr>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98156" y="-274074"/>
            <a:ext cx="1473496" cy="1437958"/>
          </a:xfrm>
          <a:prstGeom prst="rect">
            <a:avLst/>
          </a:prstGeom>
        </p:spPr>
      </p:pic>
      <p:sp>
        <p:nvSpPr>
          <p:cNvPr id="9" name="Title Placeholder 1">
            <a:extLst>
              <a:ext uri="{FF2B5EF4-FFF2-40B4-BE49-F238E27FC236}">
                <a16:creationId xmlns:a16="http://schemas.microsoft.com/office/drawing/2014/main" id="{5DD95070-DFDA-20BC-81BC-9F032986F7DF}"/>
              </a:ext>
            </a:extLst>
          </p:cNvPr>
          <p:cNvSpPr txBox="1">
            <a:spLocks/>
          </p:cNvSpPr>
          <p:nvPr userDrawn="1"/>
        </p:nvSpPr>
        <p:spPr>
          <a:xfrm>
            <a:off x="3581400" y="-180769"/>
            <a:ext cx="5438313"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2">
                    <a:lumMod val="75000"/>
                  </a:schemeClr>
                </a:solidFill>
              </a:rPr>
              <a:t>Introduction</a:t>
            </a:r>
            <a:r>
              <a:rPr lang="en-US" sz="1600" dirty="0">
                <a:solidFill>
                  <a:schemeClr val="bg1">
                    <a:lumMod val="65000"/>
                  </a:schemeClr>
                </a:solidFill>
              </a:rPr>
              <a:t> | </a:t>
            </a:r>
            <a:r>
              <a:rPr lang="en-US" sz="1600" b="1" i="0" dirty="0">
                <a:solidFill>
                  <a:schemeClr val="tx1"/>
                </a:solidFill>
              </a:rPr>
              <a:t>Methods and Analysis </a:t>
            </a:r>
            <a:r>
              <a:rPr lang="en-US" sz="1600" dirty="0">
                <a:solidFill>
                  <a:schemeClr val="bg1">
                    <a:lumMod val="65000"/>
                  </a:schemeClr>
                </a:solidFill>
              </a:rPr>
              <a:t>| Results | Discussion</a:t>
            </a:r>
            <a:endParaRPr lang="en-BE" sz="1600" dirty="0">
              <a:solidFill>
                <a:schemeClr val="bg1">
                  <a:lumMod val="65000"/>
                </a:schemeClr>
              </a:solidFill>
            </a:endParaRPr>
          </a:p>
        </p:txBody>
      </p:sp>
    </p:spTree>
    <p:extLst>
      <p:ext uri="{BB962C8B-B14F-4D97-AF65-F5344CB8AC3E}">
        <p14:creationId xmlns:p14="http://schemas.microsoft.com/office/powerpoint/2010/main" val="19362255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B0E9BA-7E4B-95BC-3528-335EA29B3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BE" dirty="0"/>
          </a:p>
        </p:txBody>
      </p:sp>
      <p:sp>
        <p:nvSpPr>
          <p:cNvPr id="3" name="Text Placeholder 2">
            <a:extLst>
              <a:ext uri="{FF2B5EF4-FFF2-40B4-BE49-F238E27FC236}">
                <a16:creationId xmlns:a16="http://schemas.microsoft.com/office/drawing/2014/main" id="{A4E98EFF-22A2-8E9C-C0C2-2395FCC3A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7B94663B-5DE9-5786-FBC7-A902CC2BB4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4AF49-8711-4723-A92A-654575A9C514}" type="datetime1">
              <a:rPr lang="LID4096" smtClean="0"/>
              <a:t>11/22/2023</a:t>
            </a:fld>
            <a:endParaRPr lang="en-BE" dirty="0"/>
          </a:p>
        </p:txBody>
      </p:sp>
      <p:sp>
        <p:nvSpPr>
          <p:cNvPr id="5" name="Footer Placeholder 4">
            <a:extLst>
              <a:ext uri="{FF2B5EF4-FFF2-40B4-BE49-F238E27FC236}">
                <a16:creationId xmlns:a16="http://schemas.microsoft.com/office/drawing/2014/main" id="{5F2AE277-992F-B006-11D6-D7B9CFA2C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BE"/>
              <a:t>NeuroCog2023</a:t>
            </a:r>
            <a:endParaRPr lang="en-BE" dirty="0"/>
          </a:p>
        </p:txBody>
      </p:sp>
      <p:sp>
        <p:nvSpPr>
          <p:cNvPr id="6" name="Slide Number Placeholder 5">
            <a:extLst>
              <a:ext uri="{FF2B5EF4-FFF2-40B4-BE49-F238E27FC236}">
                <a16:creationId xmlns:a16="http://schemas.microsoft.com/office/drawing/2014/main" id="{4E7C123D-1D05-4BE7-3A21-F2808236C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F8242-8DA1-4871-8CAD-DDA76A60AEF8}" type="slidenum">
              <a:rPr lang="en-BE" smtClean="0"/>
              <a:t>‹#›</a:t>
            </a:fld>
            <a:endParaRPr lang="en-BE"/>
          </a:p>
        </p:txBody>
      </p:sp>
      <p:pic>
        <p:nvPicPr>
          <p:cNvPr id="7" name="Graphic 16">
            <a:extLst>
              <a:ext uri="{FF2B5EF4-FFF2-40B4-BE49-F238E27FC236}">
                <a16:creationId xmlns:a16="http://schemas.microsoft.com/office/drawing/2014/main" id="{ED5336EF-9402-42FD-EC55-C313300E46F4}"/>
              </a:ext>
            </a:extLst>
          </p:cNvPr>
          <p:cNvPicPr/>
          <p:nvPr userDrawn="1"/>
        </p:nvPicPr>
        <p:blipFill>
          <a:blip r:embed="rId13"/>
          <a:stretch/>
        </p:blipFill>
        <p:spPr>
          <a:xfrm>
            <a:off x="91570" y="136525"/>
            <a:ext cx="1886520" cy="544512"/>
          </a:xfrm>
          <a:prstGeom prst="rect">
            <a:avLst/>
          </a:prstGeom>
          <a:ln w="0">
            <a:noFill/>
          </a:ln>
        </p:spPr>
      </p:pic>
      <p:pic>
        <p:nvPicPr>
          <p:cNvPr id="8" name="Picture 7" descr="Logo, company name&#10;&#10;Description automatically generated">
            <a:extLst>
              <a:ext uri="{FF2B5EF4-FFF2-40B4-BE49-F238E27FC236}">
                <a16:creationId xmlns:a16="http://schemas.microsoft.com/office/drawing/2014/main" id="{234B1F3F-3A0B-BEB6-EE03-623E8937B2FD}"/>
              </a:ext>
            </a:extLst>
          </p:cNvPr>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98156" y="-274074"/>
            <a:ext cx="1473496" cy="1437958"/>
          </a:xfrm>
          <a:prstGeom prst="rect">
            <a:avLst/>
          </a:prstGeom>
        </p:spPr>
      </p:pic>
      <p:sp>
        <p:nvSpPr>
          <p:cNvPr id="9" name="Title Placeholder 1">
            <a:extLst>
              <a:ext uri="{FF2B5EF4-FFF2-40B4-BE49-F238E27FC236}">
                <a16:creationId xmlns:a16="http://schemas.microsoft.com/office/drawing/2014/main" id="{5DD95070-DFDA-20BC-81BC-9F032986F7DF}"/>
              </a:ext>
            </a:extLst>
          </p:cNvPr>
          <p:cNvSpPr txBox="1">
            <a:spLocks/>
          </p:cNvSpPr>
          <p:nvPr userDrawn="1"/>
        </p:nvSpPr>
        <p:spPr>
          <a:xfrm>
            <a:off x="3581400" y="-180769"/>
            <a:ext cx="5438313"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2">
                    <a:lumMod val="75000"/>
                  </a:schemeClr>
                </a:solidFill>
              </a:rPr>
              <a:t>Introduction</a:t>
            </a:r>
            <a:r>
              <a:rPr lang="en-US" sz="1600" dirty="0">
                <a:solidFill>
                  <a:schemeClr val="bg1">
                    <a:lumMod val="65000"/>
                  </a:schemeClr>
                </a:solidFill>
              </a:rPr>
              <a:t> | </a:t>
            </a:r>
            <a:r>
              <a:rPr lang="en-US" sz="1600" dirty="0">
                <a:solidFill>
                  <a:schemeClr val="bg2">
                    <a:lumMod val="75000"/>
                  </a:schemeClr>
                </a:solidFill>
              </a:rPr>
              <a:t>Methods and Analysis </a:t>
            </a:r>
            <a:r>
              <a:rPr lang="en-US" sz="1600" dirty="0">
                <a:solidFill>
                  <a:schemeClr val="bg1">
                    <a:lumMod val="65000"/>
                  </a:schemeClr>
                </a:solidFill>
              </a:rPr>
              <a:t>| Results | </a:t>
            </a:r>
            <a:r>
              <a:rPr lang="en-US" sz="1600" b="1" dirty="0">
                <a:solidFill>
                  <a:schemeClr val="tx1"/>
                </a:solidFill>
              </a:rPr>
              <a:t>Discussion</a:t>
            </a:r>
            <a:endParaRPr lang="en-BE" sz="1600" b="1" dirty="0">
              <a:solidFill>
                <a:schemeClr val="tx1"/>
              </a:solidFill>
            </a:endParaRPr>
          </a:p>
        </p:txBody>
      </p:sp>
    </p:spTree>
    <p:extLst>
      <p:ext uri="{BB962C8B-B14F-4D97-AF65-F5344CB8AC3E}">
        <p14:creationId xmlns:p14="http://schemas.microsoft.com/office/powerpoint/2010/main" val="19935329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B0E9BA-7E4B-95BC-3528-335EA29B3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BE" dirty="0"/>
          </a:p>
        </p:txBody>
      </p:sp>
      <p:sp>
        <p:nvSpPr>
          <p:cNvPr id="3" name="Text Placeholder 2">
            <a:extLst>
              <a:ext uri="{FF2B5EF4-FFF2-40B4-BE49-F238E27FC236}">
                <a16:creationId xmlns:a16="http://schemas.microsoft.com/office/drawing/2014/main" id="{A4E98EFF-22A2-8E9C-C0C2-2395FCC3A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BE" dirty="0"/>
          </a:p>
        </p:txBody>
      </p:sp>
      <p:sp>
        <p:nvSpPr>
          <p:cNvPr id="4" name="Date Placeholder 3">
            <a:extLst>
              <a:ext uri="{FF2B5EF4-FFF2-40B4-BE49-F238E27FC236}">
                <a16:creationId xmlns:a16="http://schemas.microsoft.com/office/drawing/2014/main" id="{7B94663B-5DE9-5786-FBC7-A902CC2BB4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4AF49-8711-4723-A92A-654575A9C514}" type="datetime1">
              <a:rPr lang="LID4096" smtClean="0"/>
              <a:t>11/22/2023</a:t>
            </a:fld>
            <a:endParaRPr lang="en-BE" dirty="0"/>
          </a:p>
        </p:txBody>
      </p:sp>
      <p:sp>
        <p:nvSpPr>
          <p:cNvPr id="5" name="Footer Placeholder 4">
            <a:extLst>
              <a:ext uri="{FF2B5EF4-FFF2-40B4-BE49-F238E27FC236}">
                <a16:creationId xmlns:a16="http://schemas.microsoft.com/office/drawing/2014/main" id="{5F2AE277-992F-B006-11D6-D7B9CFA2C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BE"/>
              <a:t>NeuroCog2023</a:t>
            </a:r>
            <a:endParaRPr lang="en-BE" dirty="0"/>
          </a:p>
        </p:txBody>
      </p:sp>
      <p:sp>
        <p:nvSpPr>
          <p:cNvPr id="6" name="Slide Number Placeholder 5">
            <a:extLst>
              <a:ext uri="{FF2B5EF4-FFF2-40B4-BE49-F238E27FC236}">
                <a16:creationId xmlns:a16="http://schemas.microsoft.com/office/drawing/2014/main" id="{4E7C123D-1D05-4BE7-3A21-F2808236C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F8242-8DA1-4871-8CAD-DDA76A60AEF8}" type="slidenum">
              <a:rPr lang="en-BE" smtClean="0"/>
              <a:t>‹#›</a:t>
            </a:fld>
            <a:endParaRPr lang="en-BE"/>
          </a:p>
        </p:txBody>
      </p:sp>
      <p:pic>
        <p:nvPicPr>
          <p:cNvPr id="7" name="Graphic 16">
            <a:extLst>
              <a:ext uri="{FF2B5EF4-FFF2-40B4-BE49-F238E27FC236}">
                <a16:creationId xmlns:a16="http://schemas.microsoft.com/office/drawing/2014/main" id="{ED5336EF-9402-42FD-EC55-C313300E46F4}"/>
              </a:ext>
            </a:extLst>
          </p:cNvPr>
          <p:cNvPicPr/>
          <p:nvPr userDrawn="1"/>
        </p:nvPicPr>
        <p:blipFill>
          <a:blip r:embed="rId13"/>
          <a:stretch/>
        </p:blipFill>
        <p:spPr>
          <a:xfrm>
            <a:off x="91570" y="136525"/>
            <a:ext cx="1886520" cy="544512"/>
          </a:xfrm>
          <a:prstGeom prst="rect">
            <a:avLst/>
          </a:prstGeom>
          <a:ln w="0">
            <a:noFill/>
          </a:ln>
        </p:spPr>
      </p:pic>
      <p:pic>
        <p:nvPicPr>
          <p:cNvPr id="8" name="Picture 7" descr="Logo, company name&#10;&#10;Description automatically generated">
            <a:extLst>
              <a:ext uri="{FF2B5EF4-FFF2-40B4-BE49-F238E27FC236}">
                <a16:creationId xmlns:a16="http://schemas.microsoft.com/office/drawing/2014/main" id="{234B1F3F-3A0B-BEB6-EE03-623E8937B2FD}"/>
              </a:ext>
            </a:extLst>
          </p:cNvPr>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98156" y="-274074"/>
            <a:ext cx="1473496" cy="1437958"/>
          </a:xfrm>
          <a:prstGeom prst="rect">
            <a:avLst/>
          </a:prstGeom>
        </p:spPr>
      </p:pic>
      <p:sp>
        <p:nvSpPr>
          <p:cNvPr id="9" name="Title Placeholder 1">
            <a:extLst>
              <a:ext uri="{FF2B5EF4-FFF2-40B4-BE49-F238E27FC236}">
                <a16:creationId xmlns:a16="http://schemas.microsoft.com/office/drawing/2014/main" id="{5DD95070-DFDA-20BC-81BC-9F032986F7DF}"/>
              </a:ext>
            </a:extLst>
          </p:cNvPr>
          <p:cNvSpPr txBox="1">
            <a:spLocks/>
          </p:cNvSpPr>
          <p:nvPr userDrawn="1"/>
        </p:nvSpPr>
        <p:spPr>
          <a:xfrm>
            <a:off x="3581400" y="-180769"/>
            <a:ext cx="5438313"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2">
                    <a:lumMod val="75000"/>
                  </a:schemeClr>
                </a:solidFill>
              </a:rPr>
              <a:t>Introduction</a:t>
            </a:r>
            <a:r>
              <a:rPr lang="en-US" sz="1600" dirty="0">
                <a:solidFill>
                  <a:schemeClr val="bg1">
                    <a:lumMod val="65000"/>
                  </a:schemeClr>
                </a:solidFill>
              </a:rPr>
              <a:t> | </a:t>
            </a:r>
            <a:r>
              <a:rPr lang="en-US" sz="1600" dirty="0">
                <a:solidFill>
                  <a:schemeClr val="bg2">
                    <a:lumMod val="75000"/>
                  </a:schemeClr>
                </a:solidFill>
              </a:rPr>
              <a:t>Methods and Analysis </a:t>
            </a:r>
            <a:r>
              <a:rPr lang="en-US" sz="1600" dirty="0">
                <a:solidFill>
                  <a:schemeClr val="bg1">
                    <a:lumMod val="65000"/>
                  </a:schemeClr>
                </a:solidFill>
              </a:rPr>
              <a:t>| </a:t>
            </a:r>
            <a:r>
              <a:rPr lang="en-US" sz="1600" b="1" dirty="0">
                <a:solidFill>
                  <a:schemeClr val="tx1"/>
                </a:solidFill>
              </a:rPr>
              <a:t>Results</a:t>
            </a:r>
            <a:r>
              <a:rPr lang="en-US" sz="1600" dirty="0">
                <a:solidFill>
                  <a:schemeClr val="bg1">
                    <a:lumMod val="65000"/>
                  </a:schemeClr>
                </a:solidFill>
              </a:rPr>
              <a:t> | </a:t>
            </a:r>
            <a:r>
              <a:rPr lang="en-US" sz="1600" dirty="0">
                <a:solidFill>
                  <a:schemeClr val="bg2">
                    <a:lumMod val="75000"/>
                  </a:schemeClr>
                </a:solidFill>
              </a:rPr>
              <a:t>Discussion</a:t>
            </a:r>
            <a:endParaRPr lang="en-BE" sz="1600" dirty="0">
              <a:solidFill>
                <a:schemeClr val="bg2">
                  <a:lumMod val="75000"/>
                </a:schemeClr>
              </a:solidFill>
            </a:endParaRPr>
          </a:p>
        </p:txBody>
      </p:sp>
    </p:spTree>
    <p:extLst>
      <p:ext uri="{BB962C8B-B14F-4D97-AF65-F5344CB8AC3E}">
        <p14:creationId xmlns:p14="http://schemas.microsoft.com/office/powerpoint/2010/main" val="8764002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tif"/><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4.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2.tif"/><Relationship Id="rId5" Type="http://schemas.openxmlformats.org/officeDocument/2006/relationships/image" Target="../media/image29.jpeg"/><Relationship Id="rId15" Type="http://schemas.openxmlformats.org/officeDocument/2006/relationships/image" Target="../media/image36.png"/><Relationship Id="rId10" Type="http://schemas.openxmlformats.org/officeDocument/2006/relationships/image" Target="../media/image3.svg"/><Relationship Id="rId4" Type="http://schemas.openxmlformats.org/officeDocument/2006/relationships/image" Target="../media/image28.jpeg"/><Relationship Id="rId9" Type="http://schemas.openxmlformats.org/officeDocument/2006/relationships/image" Target="../media/image1.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3.xml"/><Relationship Id="rId7" Type="http://schemas.openxmlformats.org/officeDocument/2006/relationships/image" Target="../media/image4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52.png"/><Relationship Id="rId4" Type="http://schemas.openxmlformats.org/officeDocument/2006/relationships/diagramQuickStyle" Target="../diagrams/quickStyle3.xml"/><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83E884-1602-3A45-B7B2-5B870947C32F}"/>
              </a:ext>
            </a:extLst>
          </p:cNvPr>
          <p:cNvSpPr/>
          <p:nvPr/>
        </p:nvSpPr>
        <p:spPr>
          <a:xfrm>
            <a:off x="6422316" y="4498423"/>
            <a:ext cx="5493765" cy="769441"/>
          </a:xfrm>
          <a:prstGeom prst="rect">
            <a:avLst/>
          </a:prstGeom>
        </p:spPr>
        <p:txBody>
          <a:bodyPr wrap="square">
            <a:spAutoFit/>
          </a:bodyPr>
          <a:lstStyle/>
          <a:p>
            <a:pPr algn="ctr"/>
            <a:r>
              <a:rPr lang="en-GB" sz="2200" b="1" dirty="0">
                <a:latin typeface="+mj-lt"/>
              </a:rPr>
              <a:t>Boulakis Paradeisios Alexandros, </a:t>
            </a:r>
            <a:r>
              <a:rPr lang="en-GB" sz="2200" dirty="0">
                <a:latin typeface="+mj-lt"/>
              </a:rPr>
              <a:t>M.A</a:t>
            </a:r>
          </a:p>
          <a:p>
            <a:pPr algn="ctr"/>
            <a:r>
              <a:rPr lang="en-GB" sz="2200" dirty="0">
                <a:latin typeface="+mj-lt"/>
              </a:rPr>
              <a:t>Neurocog2023</a:t>
            </a:r>
          </a:p>
        </p:txBody>
      </p:sp>
      <p:pic>
        <p:nvPicPr>
          <p:cNvPr id="5" name="Graphic 4">
            <a:extLst>
              <a:ext uri="{FF2B5EF4-FFF2-40B4-BE49-F238E27FC236}">
                <a16:creationId xmlns:a16="http://schemas.microsoft.com/office/drawing/2014/main" id="{1DF52728-491D-324D-BA05-6789B878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6392" y="243484"/>
            <a:ext cx="3042672" cy="910581"/>
          </a:xfrm>
          <a:prstGeom prst="rect">
            <a:avLst/>
          </a:prstGeom>
        </p:spPr>
      </p:pic>
      <p:sp>
        <p:nvSpPr>
          <p:cNvPr id="2" name="Titre 1"/>
          <p:cNvSpPr>
            <a:spLocks noGrp="1"/>
          </p:cNvSpPr>
          <p:nvPr>
            <p:ph type="title"/>
          </p:nvPr>
        </p:nvSpPr>
        <p:spPr>
          <a:xfrm>
            <a:off x="275919" y="897774"/>
            <a:ext cx="6871329" cy="4079629"/>
          </a:xfrm>
          <a:effectLst/>
        </p:spPr>
        <p:txBody>
          <a:bodyPr>
            <a:noAutofit/>
          </a:bodyPr>
          <a:lstStyle/>
          <a:p>
            <a:pPr algn="ctr"/>
            <a:r>
              <a:rPr lang="en-US" sz="4400" b="0" dirty="0">
                <a:solidFill>
                  <a:schemeClr val="bg1"/>
                </a:solidFill>
              </a:rPr>
              <a:t>Age-dependent attentional style and arousal regulate the reportability of spontaneous mental states</a:t>
            </a:r>
            <a:endParaRPr lang="en-US" sz="2667" b="0" dirty="0">
              <a:solidFill>
                <a:schemeClr val="bg1"/>
              </a:solidFill>
            </a:endParaRPr>
          </a:p>
        </p:txBody>
      </p:sp>
      <p:pic>
        <p:nvPicPr>
          <p:cNvPr id="4" name="Picture 3" descr="A logo for a company&#10;&#10;Description automatically generated">
            <a:extLst>
              <a:ext uri="{FF2B5EF4-FFF2-40B4-BE49-F238E27FC236}">
                <a16:creationId xmlns:a16="http://schemas.microsoft.com/office/drawing/2014/main" id="{38B94757-9098-5B61-9A74-EC0E1824A43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1098" y="5071919"/>
            <a:ext cx="1514299" cy="1477775"/>
          </a:xfrm>
          <a:prstGeom prst="rect">
            <a:avLst/>
          </a:prstGeom>
        </p:spPr>
      </p:pic>
      <p:sp>
        <p:nvSpPr>
          <p:cNvPr id="6" name="TextBox 5">
            <a:extLst>
              <a:ext uri="{FF2B5EF4-FFF2-40B4-BE49-F238E27FC236}">
                <a16:creationId xmlns:a16="http://schemas.microsoft.com/office/drawing/2014/main" id="{165ACA20-A48A-05BC-8D2C-3EBD74E914D7}"/>
              </a:ext>
            </a:extLst>
          </p:cNvPr>
          <p:cNvSpPr txBox="1"/>
          <p:nvPr/>
        </p:nvSpPr>
        <p:spPr>
          <a:xfrm>
            <a:off x="6934996" y="5414187"/>
            <a:ext cx="3247053" cy="1200329"/>
          </a:xfrm>
          <a:prstGeom prst="rect">
            <a:avLst/>
          </a:prstGeom>
          <a:noFill/>
        </p:spPr>
        <p:txBody>
          <a:bodyPr wrap="square" rtlCol="0">
            <a:spAutoFit/>
          </a:bodyPr>
          <a:lstStyle/>
          <a:p>
            <a:pPr algn="ctr"/>
            <a:r>
              <a:rPr lang="en-GB" sz="1800" dirty="0">
                <a:latin typeface="+mj-lt"/>
              </a:rPr>
              <a:t>Physiology of Cognition Lab </a:t>
            </a:r>
          </a:p>
          <a:p>
            <a:pPr algn="ctr"/>
            <a:r>
              <a:rPr lang="en-GB" sz="1800" dirty="0">
                <a:latin typeface="+mj-lt"/>
              </a:rPr>
              <a:t> GIGA CRC In Vivo Imaging</a:t>
            </a:r>
          </a:p>
          <a:p>
            <a:pPr algn="ctr"/>
            <a:r>
              <a:rPr lang="en-GB" sz="1800" dirty="0">
                <a:latin typeface="+mj-lt"/>
              </a:rPr>
              <a:t>University of Liège</a:t>
            </a:r>
          </a:p>
          <a:p>
            <a:endParaRPr lang="en-BE" dirty="0"/>
          </a:p>
        </p:txBody>
      </p:sp>
      <p:sp>
        <p:nvSpPr>
          <p:cNvPr id="3" name="Slide Number Placeholder 2">
            <a:extLst>
              <a:ext uri="{FF2B5EF4-FFF2-40B4-BE49-F238E27FC236}">
                <a16:creationId xmlns:a16="http://schemas.microsoft.com/office/drawing/2014/main" id="{E93B4CAE-DFC6-E9C0-A65F-1F80714C8C87}"/>
              </a:ext>
            </a:extLst>
          </p:cNvPr>
          <p:cNvSpPr>
            <a:spLocks noGrp="1"/>
          </p:cNvSpPr>
          <p:nvPr>
            <p:ph type="sldNum" sz="quarter" idx="12"/>
          </p:nvPr>
        </p:nvSpPr>
        <p:spPr/>
        <p:txBody>
          <a:bodyPr/>
          <a:lstStyle/>
          <a:p>
            <a:fld id="{439CFB3C-5329-804D-A21F-9A0246BF7AB4}" type="slidenum">
              <a:rPr lang="fr-FR" smtClean="0"/>
              <a:t>1</a:t>
            </a:fld>
            <a:endParaRPr lang="fr-FR"/>
          </a:p>
        </p:txBody>
      </p:sp>
    </p:spTree>
    <p:extLst>
      <p:ext uri="{BB962C8B-B14F-4D97-AF65-F5344CB8AC3E}">
        <p14:creationId xmlns:p14="http://schemas.microsoft.com/office/powerpoint/2010/main" val="304903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BF90-491E-3CED-B8F5-ED98C1CF5067}"/>
              </a:ext>
            </a:extLst>
          </p:cNvPr>
          <p:cNvSpPr>
            <a:spLocks noGrp="1"/>
          </p:cNvSpPr>
          <p:nvPr>
            <p:ph type="title"/>
          </p:nvPr>
        </p:nvSpPr>
        <p:spPr/>
        <p:txBody>
          <a:bodyPr>
            <a:normAutofit/>
          </a:bodyPr>
          <a:lstStyle/>
          <a:p>
            <a:pPr algn="ctr"/>
            <a:r>
              <a:rPr lang="en-US" sz="3600" dirty="0"/>
              <a:t>Arousal differentiates mental states only in seniors</a:t>
            </a:r>
            <a:endParaRPr lang="en-BE" sz="3600" dirty="0"/>
          </a:p>
        </p:txBody>
      </p:sp>
      <p:sp>
        <p:nvSpPr>
          <p:cNvPr id="9" name="Slide Number Placeholder 8">
            <a:extLst>
              <a:ext uri="{FF2B5EF4-FFF2-40B4-BE49-F238E27FC236}">
                <a16:creationId xmlns:a16="http://schemas.microsoft.com/office/drawing/2014/main" id="{887738A2-E728-2713-2161-524E70A33B60}"/>
              </a:ext>
            </a:extLst>
          </p:cNvPr>
          <p:cNvSpPr>
            <a:spLocks noGrp="1"/>
          </p:cNvSpPr>
          <p:nvPr>
            <p:ph type="sldNum" sz="quarter" idx="12"/>
          </p:nvPr>
        </p:nvSpPr>
        <p:spPr/>
        <p:txBody>
          <a:bodyPr/>
          <a:lstStyle/>
          <a:p>
            <a:fld id="{F8EF8242-8DA1-4871-8CAD-DDA76A60AEF8}" type="slidenum">
              <a:rPr lang="en-BE" smtClean="0"/>
              <a:t>10</a:t>
            </a:fld>
            <a:endParaRPr lang="en-BE"/>
          </a:p>
        </p:txBody>
      </p:sp>
      <p:grpSp>
        <p:nvGrpSpPr>
          <p:cNvPr id="8" name="Group 7">
            <a:extLst>
              <a:ext uri="{FF2B5EF4-FFF2-40B4-BE49-F238E27FC236}">
                <a16:creationId xmlns:a16="http://schemas.microsoft.com/office/drawing/2014/main" id="{ADCE78F4-E817-4D24-AC30-007DE0DC0DFD}"/>
              </a:ext>
            </a:extLst>
          </p:cNvPr>
          <p:cNvGrpSpPr/>
          <p:nvPr/>
        </p:nvGrpSpPr>
        <p:grpSpPr>
          <a:xfrm>
            <a:off x="2080512" y="2365164"/>
            <a:ext cx="8702716" cy="3633114"/>
            <a:chOff x="2559384" y="1617152"/>
            <a:chExt cx="6537370" cy="2703120"/>
          </a:xfrm>
        </p:grpSpPr>
        <p:pic>
          <p:nvPicPr>
            <p:cNvPr id="3" name="Picture 2">
              <a:extLst>
                <a:ext uri="{FF2B5EF4-FFF2-40B4-BE49-F238E27FC236}">
                  <a16:creationId xmlns:a16="http://schemas.microsoft.com/office/drawing/2014/main" id="{8E1FBBAB-B2A8-1775-989C-F8761B907AD0}"/>
                </a:ext>
              </a:extLst>
            </p:cNvPr>
            <p:cNvPicPr>
              <a:picLocks noChangeAspect="1"/>
            </p:cNvPicPr>
            <p:nvPr/>
          </p:nvPicPr>
          <p:blipFill rotWithShape="1">
            <a:blip r:embed="rId3"/>
            <a:srcRect l="51626" t="2633" r="1848"/>
            <a:stretch/>
          </p:blipFill>
          <p:spPr>
            <a:xfrm>
              <a:off x="2941597" y="1804378"/>
              <a:ext cx="2773204" cy="2347042"/>
            </a:xfrm>
            <a:prstGeom prst="rect">
              <a:avLst/>
            </a:prstGeom>
          </p:spPr>
        </p:pic>
        <p:pic>
          <p:nvPicPr>
            <p:cNvPr id="6" name="Picture 5">
              <a:extLst>
                <a:ext uri="{FF2B5EF4-FFF2-40B4-BE49-F238E27FC236}">
                  <a16:creationId xmlns:a16="http://schemas.microsoft.com/office/drawing/2014/main" id="{AEF398FA-1F4C-103F-FFCE-0A5B67485554}"/>
                </a:ext>
              </a:extLst>
            </p:cNvPr>
            <p:cNvPicPr>
              <a:picLocks noChangeAspect="1"/>
            </p:cNvPicPr>
            <p:nvPr/>
          </p:nvPicPr>
          <p:blipFill rotWithShape="1">
            <a:blip r:embed="rId3"/>
            <a:srcRect l="3030" t="2488" r="50382"/>
            <a:stretch/>
          </p:blipFill>
          <p:spPr>
            <a:xfrm>
              <a:off x="6477200" y="1804378"/>
              <a:ext cx="2619554" cy="2220289"/>
            </a:xfrm>
            <a:prstGeom prst="rect">
              <a:avLst/>
            </a:prstGeom>
          </p:spPr>
        </p:pic>
        <p:pic>
          <p:nvPicPr>
            <p:cNvPr id="7" name="Picture 2">
              <a:extLst>
                <a:ext uri="{FF2B5EF4-FFF2-40B4-BE49-F238E27FC236}">
                  <a16:creationId xmlns:a16="http://schemas.microsoft.com/office/drawing/2014/main" id="{D2CCF41A-A193-64F2-34AA-FCC8DABF1E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6565"/>
            <a:stretch/>
          </p:blipFill>
          <p:spPr bwMode="auto">
            <a:xfrm>
              <a:off x="2559384" y="1617152"/>
              <a:ext cx="229812" cy="270312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ight Brace 4">
            <a:extLst>
              <a:ext uri="{FF2B5EF4-FFF2-40B4-BE49-F238E27FC236}">
                <a16:creationId xmlns:a16="http://schemas.microsoft.com/office/drawing/2014/main" id="{BDA90882-2B1D-1083-09E6-052E13B5EBEE}"/>
              </a:ext>
            </a:extLst>
          </p:cNvPr>
          <p:cNvSpPr/>
          <p:nvPr/>
        </p:nvSpPr>
        <p:spPr>
          <a:xfrm>
            <a:off x="10783228" y="3899971"/>
            <a:ext cx="343808" cy="5838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001"/>
          </a:p>
        </p:txBody>
      </p:sp>
      <p:sp>
        <p:nvSpPr>
          <p:cNvPr id="10" name="TextBox 9">
            <a:extLst>
              <a:ext uri="{FF2B5EF4-FFF2-40B4-BE49-F238E27FC236}">
                <a16:creationId xmlns:a16="http://schemas.microsoft.com/office/drawing/2014/main" id="{4408DFD3-EF53-0647-39E5-6B4CF412D5B8}"/>
              </a:ext>
            </a:extLst>
          </p:cNvPr>
          <p:cNvSpPr txBox="1"/>
          <p:nvPr/>
        </p:nvSpPr>
        <p:spPr>
          <a:xfrm>
            <a:off x="11072267" y="4022200"/>
            <a:ext cx="338554" cy="461665"/>
          </a:xfrm>
          <a:prstGeom prst="rect">
            <a:avLst/>
          </a:prstGeom>
          <a:noFill/>
        </p:spPr>
        <p:txBody>
          <a:bodyPr wrap="none" rtlCol="0">
            <a:spAutoFit/>
          </a:bodyPr>
          <a:lstStyle/>
          <a:p>
            <a:r>
              <a:rPr lang="en-US" sz="2400" dirty="0"/>
              <a:t>*</a:t>
            </a:r>
            <a:endParaRPr lang="en-001" dirty="0"/>
          </a:p>
        </p:txBody>
      </p:sp>
    </p:spTree>
    <p:extLst>
      <p:ext uri="{BB962C8B-B14F-4D97-AF65-F5344CB8AC3E}">
        <p14:creationId xmlns:p14="http://schemas.microsoft.com/office/powerpoint/2010/main" val="404505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ACCE1B-C79C-232D-2B6D-446D5D2BDFD2}"/>
              </a:ext>
            </a:extLst>
          </p:cNvPr>
          <p:cNvSpPr>
            <a:spLocks noGrp="1"/>
          </p:cNvSpPr>
          <p:nvPr>
            <p:ph type="sldNum" sz="quarter" idx="12"/>
          </p:nvPr>
        </p:nvSpPr>
        <p:spPr/>
        <p:txBody>
          <a:bodyPr/>
          <a:lstStyle/>
          <a:p>
            <a:fld id="{F8EF8242-8DA1-4871-8CAD-DDA76A60AEF8}" type="slidenum">
              <a:rPr lang="en-BE" smtClean="0"/>
              <a:t>11</a:t>
            </a:fld>
            <a:endParaRPr lang="en-BE"/>
          </a:p>
        </p:txBody>
      </p:sp>
      <p:pic>
        <p:nvPicPr>
          <p:cNvPr id="5" name="Picture 2">
            <a:extLst>
              <a:ext uri="{FF2B5EF4-FFF2-40B4-BE49-F238E27FC236}">
                <a16:creationId xmlns:a16="http://schemas.microsoft.com/office/drawing/2014/main" id="{1478C7D6-E851-CC25-2FFC-4629BAA5F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773" y="2317709"/>
            <a:ext cx="7458571" cy="301320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F97221F9-F459-4E68-F2FE-E98C6F2F49BE}"/>
              </a:ext>
            </a:extLst>
          </p:cNvPr>
          <p:cNvGrpSpPr/>
          <p:nvPr/>
        </p:nvGrpSpPr>
        <p:grpSpPr>
          <a:xfrm>
            <a:off x="5215995" y="4308063"/>
            <a:ext cx="876477" cy="313076"/>
            <a:chOff x="573882" y="1858820"/>
            <a:chExt cx="876477" cy="313076"/>
          </a:xfrm>
        </p:grpSpPr>
        <p:cxnSp>
          <p:nvCxnSpPr>
            <p:cNvPr id="7" name="Straight Arrow Connector 6">
              <a:extLst>
                <a:ext uri="{FF2B5EF4-FFF2-40B4-BE49-F238E27FC236}">
                  <a16:creationId xmlns:a16="http://schemas.microsoft.com/office/drawing/2014/main" id="{42D8FA06-0BC2-9A20-9EAA-BA4CAA948A49}"/>
                </a:ext>
              </a:extLst>
            </p:cNvPr>
            <p:cNvCxnSpPr>
              <a:cxnSpLocks/>
            </p:cNvCxnSpPr>
            <p:nvPr/>
          </p:nvCxnSpPr>
          <p:spPr>
            <a:xfrm>
              <a:off x="611822" y="1964532"/>
              <a:ext cx="374017" cy="0"/>
            </a:xfrm>
            <a:prstGeom prst="straightConnector1">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23A8F1-D846-4160-E807-8156F2CB4BE9}"/>
                </a:ext>
              </a:extLst>
            </p:cNvPr>
            <p:cNvCxnSpPr>
              <a:cxnSpLocks/>
            </p:cNvCxnSpPr>
            <p:nvPr/>
          </p:nvCxnSpPr>
          <p:spPr>
            <a:xfrm>
              <a:off x="611822" y="2076450"/>
              <a:ext cx="374017" cy="0"/>
            </a:xfrm>
            <a:prstGeom prst="straightConnector1">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9EAE814-7EC0-5E32-7605-2796B55A55B9}"/>
                </a:ext>
              </a:extLst>
            </p:cNvPr>
            <p:cNvSpPr/>
            <p:nvPr/>
          </p:nvSpPr>
          <p:spPr>
            <a:xfrm>
              <a:off x="573882" y="1885949"/>
              <a:ext cx="807244" cy="257176"/>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10" name="TextBox 9">
              <a:extLst>
                <a:ext uri="{FF2B5EF4-FFF2-40B4-BE49-F238E27FC236}">
                  <a16:creationId xmlns:a16="http://schemas.microsoft.com/office/drawing/2014/main" id="{0767A500-C339-EA86-56E8-D77AA1C403A8}"/>
                </a:ext>
              </a:extLst>
            </p:cNvPr>
            <p:cNvSpPr txBox="1"/>
            <p:nvPr/>
          </p:nvSpPr>
          <p:spPr>
            <a:xfrm>
              <a:off x="956081" y="1858820"/>
              <a:ext cx="457200" cy="215444"/>
            </a:xfrm>
            <a:prstGeom prst="rect">
              <a:avLst/>
            </a:prstGeom>
            <a:noFill/>
          </p:spPr>
          <p:txBody>
            <a:bodyPr wrap="square">
              <a:spAutoFit/>
            </a:bodyPr>
            <a:lstStyle/>
            <a:p>
              <a:r>
                <a:rPr lang="en-US" sz="800" dirty="0"/>
                <a:t>Young</a:t>
              </a:r>
              <a:endParaRPr lang="en-001" sz="1800" dirty="0"/>
            </a:p>
          </p:txBody>
        </p:sp>
        <p:sp>
          <p:nvSpPr>
            <p:cNvPr id="11" name="TextBox 10">
              <a:extLst>
                <a:ext uri="{FF2B5EF4-FFF2-40B4-BE49-F238E27FC236}">
                  <a16:creationId xmlns:a16="http://schemas.microsoft.com/office/drawing/2014/main" id="{E56BFCFB-222C-443C-56E9-328130FBD1FE}"/>
                </a:ext>
              </a:extLst>
            </p:cNvPr>
            <p:cNvSpPr txBox="1"/>
            <p:nvPr/>
          </p:nvSpPr>
          <p:spPr>
            <a:xfrm>
              <a:off x="951337" y="1956452"/>
              <a:ext cx="499022" cy="215444"/>
            </a:xfrm>
            <a:prstGeom prst="rect">
              <a:avLst/>
            </a:prstGeom>
            <a:noFill/>
          </p:spPr>
          <p:txBody>
            <a:bodyPr wrap="square">
              <a:spAutoFit/>
            </a:bodyPr>
            <a:lstStyle/>
            <a:p>
              <a:r>
                <a:rPr lang="en-US" sz="800" dirty="0"/>
                <a:t>Seniors</a:t>
              </a:r>
              <a:endParaRPr lang="en-001" sz="1800" dirty="0"/>
            </a:p>
          </p:txBody>
        </p:sp>
      </p:grpSp>
      <p:grpSp>
        <p:nvGrpSpPr>
          <p:cNvPr id="12" name="Group 11">
            <a:extLst>
              <a:ext uri="{FF2B5EF4-FFF2-40B4-BE49-F238E27FC236}">
                <a16:creationId xmlns:a16="http://schemas.microsoft.com/office/drawing/2014/main" id="{B391EE5E-5203-89B0-E0B5-E2972B0B3E58}"/>
              </a:ext>
            </a:extLst>
          </p:cNvPr>
          <p:cNvGrpSpPr/>
          <p:nvPr/>
        </p:nvGrpSpPr>
        <p:grpSpPr>
          <a:xfrm>
            <a:off x="7488563" y="2796549"/>
            <a:ext cx="876477" cy="313076"/>
            <a:chOff x="573882" y="1858820"/>
            <a:chExt cx="876477" cy="313076"/>
          </a:xfrm>
        </p:grpSpPr>
        <p:cxnSp>
          <p:nvCxnSpPr>
            <p:cNvPr id="13" name="Straight Arrow Connector 12">
              <a:extLst>
                <a:ext uri="{FF2B5EF4-FFF2-40B4-BE49-F238E27FC236}">
                  <a16:creationId xmlns:a16="http://schemas.microsoft.com/office/drawing/2014/main" id="{0353949B-2B5A-BDE3-7859-2768BF1A687F}"/>
                </a:ext>
              </a:extLst>
            </p:cNvPr>
            <p:cNvCxnSpPr>
              <a:cxnSpLocks/>
            </p:cNvCxnSpPr>
            <p:nvPr/>
          </p:nvCxnSpPr>
          <p:spPr>
            <a:xfrm>
              <a:off x="611822" y="1964532"/>
              <a:ext cx="374017" cy="0"/>
            </a:xfrm>
            <a:prstGeom prst="straightConnector1">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A3F9E3-15D4-5643-D6A5-60189560456C}"/>
                </a:ext>
              </a:extLst>
            </p:cNvPr>
            <p:cNvCxnSpPr>
              <a:cxnSpLocks/>
            </p:cNvCxnSpPr>
            <p:nvPr/>
          </p:nvCxnSpPr>
          <p:spPr>
            <a:xfrm>
              <a:off x="611822" y="2076450"/>
              <a:ext cx="374017" cy="0"/>
            </a:xfrm>
            <a:prstGeom prst="straightConnector1">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F7A597D-3667-ED27-F663-BFA5C1702902}"/>
                </a:ext>
              </a:extLst>
            </p:cNvPr>
            <p:cNvSpPr/>
            <p:nvPr/>
          </p:nvSpPr>
          <p:spPr>
            <a:xfrm>
              <a:off x="573882" y="1885949"/>
              <a:ext cx="807244" cy="257176"/>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16" name="TextBox 15">
              <a:extLst>
                <a:ext uri="{FF2B5EF4-FFF2-40B4-BE49-F238E27FC236}">
                  <a16:creationId xmlns:a16="http://schemas.microsoft.com/office/drawing/2014/main" id="{02A17EAB-0486-8C0C-DA3A-FB07ED724A7A}"/>
                </a:ext>
              </a:extLst>
            </p:cNvPr>
            <p:cNvSpPr txBox="1"/>
            <p:nvPr/>
          </p:nvSpPr>
          <p:spPr>
            <a:xfrm>
              <a:off x="956081" y="1858820"/>
              <a:ext cx="457200" cy="215444"/>
            </a:xfrm>
            <a:prstGeom prst="rect">
              <a:avLst/>
            </a:prstGeom>
            <a:noFill/>
          </p:spPr>
          <p:txBody>
            <a:bodyPr wrap="square">
              <a:spAutoFit/>
            </a:bodyPr>
            <a:lstStyle/>
            <a:p>
              <a:r>
                <a:rPr lang="en-US" sz="800" dirty="0"/>
                <a:t>Young</a:t>
              </a:r>
              <a:endParaRPr lang="en-001" sz="1800" dirty="0"/>
            </a:p>
          </p:txBody>
        </p:sp>
        <p:sp>
          <p:nvSpPr>
            <p:cNvPr id="17" name="TextBox 16">
              <a:extLst>
                <a:ext uri="{FF2B5EF4-FFF2-40B4-BE49-F238E27FC236}">
                  <a16:creationId xmlns:a16="http://schemas.microsoft.com/office/drawing/2014/main" id="{3B981C5F-D62C-CC6C-4F42-50B83BECF839}"/>
                </a:ext>
              </a:extLst>
            </p:cNvPr>
            <p:cNvSpPr txBox="1"/>
            <p:nvPr/>
          </p:nvSpPr>
          <p:spPr>
            <a:xfrm>
              <a:off x="951337" y="1956452"/>
              <a:ext cx="499022" cy="215444"/>
            </a:xfrm>
            <a:prstGeom prst="rect">
              <a:avLst/>
            </a:prstGeom>
            <a:noFill/>
          </p:spPr>
          <p:txBody>
            <a:bodyPr wrap="square">
              <a:spAutoFit/>
            </a:bodyPr>
            <a:lstStyle/>
            <a:p>
              <a:r>
                <a:rPr lang="en-US" sz="800" dirty="0"/>
                <a:t>Seniors</a:t>
              </a:r>
              <a:endParaRPr lang="en-001" sz="1800" dirty="0"/>
            </a:p>
          </p:txBody>
        </p:sp>
      </p:grpSp>
      <p:grpSp>
        <p:nvGrpSpPr>
          <p:cNvPr id="18" name="Group 17">
            <a:extLst>
              <a:ext uri="{FF2B5EF4-FFF2-40B4-BE49-F238E27FC236}">
                <a16:creationId xmlns:a16="http://schemas.microsoft.com/office/drawing/2014/main" id="{26A16E0C-FB26-6EBC-C71E-0FF95A8A4936}"/>
              </a:ext>
            </a:extLst>
          </p:cNvPr>
          <p:cNvGrpSpPr/>
          <p:nvPr/>
        </p:nvGrpSpPr>
        <p:grpSpPr>
          <a:xfrm>
            <a:off x="9852591" y="4405695"/>
            <a:ext cx="876477" cy="313076"/>
            <a:chOff x="573882" y="1858820"/>
            <a:chExt cx="876477" cy="313076"/>
          </a:xfrm>
        </p:grpSpPr>
        <p:cxnSp>
          <p:nvCxnSpPr>
            <p:cNvPr id="19" name="Straight Arrow Connector 18">
              <a:extLst>
                <a:ext uri="{FF2B5EF4-FFF2-40B4-BE49-F238E27FC236}">
                  <a16:creationId xmlns:a16="http://schemas.microsoft.com/office/drawing/2014/main" id="{C3569E90-0C64-F0E7-4A74-8F70C2A62F48}"/>
                </a:ext>
              </a:extLst>
            </p:cNvPr>
            <p:cNvCxnSpPr>
              <a:cxnSpLocks/>
            </p:cNvCxnSpPr>
            <p:nvPr/>
          </p:nvCxnSpPr>
          <p:spPr>
            <a:xfrm>
              <a:off x="611822" y="1964532"/>
              <a:ext cx="374017" cy="0"/>
            </a:xfrm>
            <a:prstGeom prst="straightConnector1">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8B31F45-ABB6-C345-94A3-809B479DED36}"/>
                </a:ext>
              </a:extLst>
            </p:cNvPr>
            <p:cNvCxnSpPr>
              <a:cxnSpLocks/>
            </p:cNvCxnSpPr>
            <p:nvPr/>
          </p:nvCxnSpPr>
          <p:spPr>
            <a:xfrm>
              <a:off x="611822" y="2076450"/>
              <a:ext cx="374017" cy="0"/>
            </a:xfrm>
            <a:prstGeom prst="straightConnector1">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22EB816-C9C6-FE82-D52A-144332FF175E}"/>
                </a:ext>
              </a:extLst>
            </p:cNvPr>
            <p:cNvSpPr/>
            <p:nvPr/>
          </p:nvSpPr>
          <p:spPr>
            <a:xfrm>
              <a:off x="573882" y="1885949"/>
              <a:ext cx="807244" cy="257176"/>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22" name="TextBox 21">
              <a:extLst>
                <a:ext uri="{FF2B5EF4-FFF2-40B4-BE49-F238E27FC236}">
                  <a16:creationId xmlns:a16="http://schemas.microsoft.com/office/drawing/2014/main" id="{55593515-A0D3-6B07-5F8E-54BFE3925A3B}"/>
                </a:ext>
              </a:extLst>
            </p:cNvPr>
            <p:cNvSpPr txBox="1"/>
            <p:nvPr/>
          </p:nvSpPr>
          <p:spPr>
            <a:xfrm>
              <a:off x="956081" y="1858820"/>
              <a:ext cx="457200" cy="215444"/>
            </a:xfrm>
            <a:prstGeom prst="rect">
              <a:avLst/>
            </a:prstGeom>
            <a:noFill/>
          </p:spPr>
          <p:txBody>
            <a:bodyPr wrap="square">
              <a:spAutoFit/>
            </a:bodyPr>
            <a:lstStyle/>
            <a:p>
              <a:r>
                <a:rPr lang="en-US" sz="800" dirty="0"/>
                <a:t>Young</a:t>
              </a:r>
              <a:endParaRPr lang="en-001" sz="1800" dirty="0"/>
            </a:p>
          </p:txBody>
        </p:sp>
        <p:sp>
          <p:nvSpPr>
            <p:cNvPr id="23" name="TextBox 22">
              <a:extLst>
                <a:ext uri="{FF2B5EF4-FFF2-40B4-BE49-F238E27FC236}">
                  <a16:creationId xmlns:a16="http://schemas.microsoft.com/office/drawing/2014/main" id="{9EB425A0-24D0-F3D7-531E-5D4196D9070B}"/>
                </a:ext>
              </a:extLst>
            </p:cNvPr>
            <p:cNvSpPr txBox="1"/>
            <p:nvPr/>
          </p:nvSpPr>
          <p:spPr>
            <a:xfrm>
              <a:off x="951337" y="1956452"/>
              <a:ext cx="499022" cy="215444"/>
            </a:xfrm>
            <a:prstGeom prst="rect">
              <a:avLst/>
            </a:prstGeom>
            <a:noFill/>
          </p:spPr>
          <p:txBody>
            <a:bodyPr wrap="square">
              <a:spAutoFit/>
            </a:bodyPr>
            <a:lstStyle/>
            <a:p>
              <a:r>
                <a:rPr lang="en-US" sz="800" dirty="0"/>
                <a:t>Seniors</a:t>
              </a:r>
              <a:endParaRPr lang="en-001" sz="1800" dirty="0"/>
            </a:p>
          </p:txBody>
        </p:sp>
      </p:grpSp>
      <p:pic>
        <p:nvPicPr>
          <p:cNvPr id="24" name="Picture 23">
            <a:extLst>
              <a:ext uri="{FF2B5EF4-FFF2-40B4-BE49-F238E27FC236}">
                <a16:creationId xmlns:a16="http://schemas.microsoft.com/office/drawing/2014/main" id="{DEF45CDD-44FA-3B9A-CB95-4A4B99B6D1C0}"/>
              </a:ext>
            </a:extLst>
          </p:cNvPr>
          <p:cNvPicPr>
            <a:picLocks noChangeAspect="1"/>
          </p:cNvPicPr>
          <p:nvPr/>
        </p:nvPicPr>
        <p:blipFill rotWithShape="1">
          <a:blip r:embed="rId4"/>
          <a:srcRect l="3030" t="2488" r="50382"/>
          <a:stretch/>
        </p:blipFill>
        <p:spPr>
          <a:xfrm>
            <a:off x="721186" y="2317709"/>
            <a:ext cx="3497054" cy="2992585"/>
          </a:xfrm>
          <a:prstGeom prst="rect">
            <a:avLst/>
          </a:prstGeom>
        </p:spPr>
      </p:pic>
      <p:sp>
        <p:nvSpPr>
          <p:cNvPr id="25" name="Title 3">
            <a:extLst>
              <a:ext uri="{FF2B5EF4-FFF2-40B4-BE49-F238E27FC236}">
                <a16:creationId xmlns:a16="http://schemas.microsoft.com/office/drawing/2014/main" id="{4F0D3BBE-2D45-6829-FEC9-467DECD681D5}"/>
              </a:ext>
            </a:extLst>
          </p:cNvPr>
          <p:cNvSpPr txBox="1">
            <a:spLocks/>
          </p:cNvSpPr>
          <p:nvPr/>
        </p:nvSpPr>
        <p:spPr>
          <a:xfrm>
            <a:off x="838200" y="6815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Attentional style interacts with arousal in seniors</a:t>
            </a:r>
            <a:endParaRPr lang="en-BE" sz="3600" dirty="0"/>
          </a:p>
        </p:txBody>
      </p:sp>
    </p:spTree>
    <p:extLst>
      <p:ext uri="{BB962C8B-B14F-4D97-AF65-F5344CB8AC3E}">
        <p14:creationId xmlns:p14="http://schemas.microsoft.com/office/powerpoint/2010/main" val="19654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7F11-A3D2-9C69-CFF3-11D2FA10737B}"/>
              </a:ext>
            </a:extLst>
          </p:cNvPr>
          <p:cNvSpPr>
            <a:spLocks noGrp="1"/>
          </p:cNvSpPr>
          <p:nvPr>
            <p:ph type="title"/>
          </p:nvPr>
        </p:nvSpPr>
        <p:spPr>
          <a:xfrm>
            <a:off x="838200" y="404314"/>
            <a:ext cx="10515600" cy="1325563"/>
          </a:xfrm>
        </p:spPr>
        <p:txBody>
          <a:bodyPr/>
          <a:lstStyle/>
          <a:p>
            <a:pPr algn="ctr"/>
            <a:r>
              <a:rPr lang="en-US" dirty="0"/>
              <a:t>How does ageing affect ongoing thinking ?</a:t>
            </a:r>
            <a:endParaRPr lang="en-001" dirty="0"/>
          </a:p>
        </p:txBody>
      </p:sp>
      <p:sp>
        <p:nvSpPr>
          <p:cNvPr id="6" name="Slide Number Placeholder 5">
            <a:extLst>
              <a:ext uri="{FF2B5EF4-FFF2-40B4-BE49-F238E27FC236}">
                <a16:creationId xmlns:a16="http://schemas.microsoft.com/office/drawing/2014/main" id="{34F850E8-A46E-75C4-13DA-95F7C9404580}"/>
              </a:ext>
            </a:extLst>
          </p:cNvPr>
          <p:cNvSpPr>
            <a:spLocks noGrp="1"/>
          </p:cNvSpPr>
          <p:nvPr>
            <p:ph type="sldNum" sz="quarter" idx="12"/>
          </p:nvPr>
        </p:nvSpPr>
        <p:spPr/>
        <p:txBody>
          <a:bodyPr/>
          <a:lstStyle/>
          <a:p>
            <a:fld id="{F8EF8242-8DA1-4871-8CAD-DDA76A60AEF8}" type="slidenum">
              <a:rPr lang="en-BE" smtClean="0"/>
              <a:t>12</a:t>
            </a:fld>
            <a:endParaRPr lang="en-BE"/>
          </a:p>
        </p:txBody>
      </p:sp>
      <p:graphicFrame>
        <p:nvGraphicFramePr>
          <p:cNvPr id="11" name="Content Placeholder 4">
            <a:extLst>
              <a:ext uri="{FF2B5EF4-FFF2-40B4-BE49-F238E27FC236}">
                <a16:creationId xmlns:a16="http://schemas.microsoft.com/office/drawing/2014/main" id="{23814F32-ED33-A8F3-5A5C-9C2B4FB50D5D}"/>
              </a:ext>
            </a:extLst>
          </p:cNvPr>
          <p:cNvGraphicFramePr>
            <a:graphicFrameLocks/>
          </p:cNvGraphicFramePr>
          <p:nvPr>
            <p:extLst>
              <p:ext uri="{D42A27DB-BD31-4B8C-83A1-F6EECF244321}">
                <p14:modId xmlns:p14="http://schemas.microsoft.com/office/powerpoint/2010/main" val="555574398"/>
              </p:ext>
            </p:extLst>
          </p:nvPr>
        </p:nvGraphicFramePr>
        <p:xfrm>
          <a:off x="0" y="174246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FE03B79C-9728-9BEA-FAD0-5BE2E5DF3A89}"/>
              </a:ext>
            </a:extLst>
          </p:cNvPr>
          <p:cNvSpPr txBox="1"/>
          <p:nvPr/>
        </p:nvSpPr>
        <p:spPr>
          <a:xfrm>
            <a:off x="4718825" y="2210270"/>
            <a:ext cx="6813812" cy="3046988"/>
          </a:xfrm>
          <a:prstGeom prst="rect">
            <a:avLst/>
          </a:prstGeom>
          <a:noFill/>
        </p:spPr>
        <p:txBody>
          <a:bodyPr wrap="square" rtlCol="0">
            <a:spAutoFit/>
          </a:bodyPr>
          <a:lstStyle/>
          <a:p>
            <a:r>
              <a:rPr lang="en-US" sz="2400" dirty="0">
                <a:latin typeface="+mj-lt"/>
                <a:cs typeface="HELVETICA" panose="020B0604020202020204" pitchFamily="34" charset="0"/>
              </a:rPr>
              <a:t>H1: Seniors -&gt; lower rates of MW </a:t>
            </a:r>
          </a:p>
          <a:p>
            <a:r>
              <a:rPr lang="en-US" sz="2400" dirty="0">
                <a:latin typeface="+mj-lt"/>
                <a:cs typeface="HELVETICA" panose="020B0604020202020204" pitchFamily="34" charset="0"/>
              </a:rPr>
              <a:t>	            higher rates of MB</a:t>
            </a:r>
          </a:p>
          <a:p>
            <a:endParaRPr lang="en-US" sz="2400" dirty="0">
              <a:latin typeface="+mj-lt"/>
              <a:cs typeface="HELVETICA" panose="020B0604020202020204" pitchFamily="34" charset="0"/>
            </a:endParaRPr>
          </a:p>
          <a:p>
            <a:r>
              <a:rPr lang="en-US" sz="2400" dirty="0">
                <a:latin typeface="+mj-lt"/>
                <a:cs typeface="HELVETICA" panose="020B0604020202020204" pitchFamily="34" charset="0"/>
              </a:rPr>
              <a:t>H2: MB will increase in lower arousal (smaller pupil size) </a:t>
            </a:r>
          </a:p>
          <a:p>
            <a:endParaRPr lang="en-US" sz="2400" dirty="0">
              <a:latin typeface="+mj-lt"/>
              <a:cs typeface="HELVETICA" panose="020B0604020202020204" pitchFamily="34" charset="0"/>
            </a:endParaRPr>
          </a:p>
          <a:p>
            <a:r>
              <a:rPr lang="en-US" sz="2400" dirty="0">
                <a:latin typeface="+mj-lt"/>
                <a:cs typeface="HELVETICA" panose="020B0604020202020204" pitchFamily="34" charset="0"/>
              </a:rPr>
              <a:t>H3: Mental states are mediated by attentional style</a:t>
            </a:r>
          </a:p>
          <a:p>
            <a:endParaRPr lang="en-US" sz="2400" dirty="0">
              <a:latin typeface="+mj-lt"/>
              <a:cs typeface="HELVETICA" panose="020B0604020202020204" pitchFamily="34" charset="0"/>
            </a:endParaRPr>
          </a:p>
        </p:txBody>
      </p:sp>
      <p:sp>
        <p:nvSpPr>
          <p:cNvPr id="17" name="Right Brace 16">
            <a:extLst>
              <a:ext uri="{FF2B5EF4-FFF2-40B4-BE49-F238E27FC236}">
                <a16:creationId xmlns:a16="http://schemas.microsoft.com/office/drawing/2014/main" id="{70B8F5A2-442C-F6B4-09AF-3C73AA332DA0}"/>
              </a:ext>
            </a:extLst>
          </p:cNvPr>
          <p:cNvSpPr/>
          <p:nvPr/>
        </p:nvSpPr>
        <p:spPr>
          <a:xfrm>
            <a:off x="8867079" y="2280147"/>
            <a:ext cx="310374" cy="6518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20" name="TextBox 19">
            <a:extLst>
              <a:ext uri="{FF2B5EF4-FFF2-40B4-BE49-F238E27FC236}">
                <a16:creationId xmlns:a16="http://schemas.microsoft.com/office/drawing/2014/main" id="{9B6F8192-F52B-28FD-F283-D9588BD32FF6}"/>
              </a:ext>
            </a:extLst>
          </p:cNvPr>
          <p:cNvSpPr txBox="1"/>
          <p:nvPr/>
        </p:nvSpPr>
        <p:spPr>
          <a:xfrm>
            <a:off x="9177453" y="2280147"/>
            <a:ext cx="1931020" cy="830997"/>
          </a:xfrm>
          <a:prstGeom prst="rect">
            <a:avLst/>
          </a:prstGeom>
          <a:noFill/>
        </p:spPr>
        <p:txBody>
          <a:bodyPr wrap="square" rtlCol="0">
            <a:spAutoFit/>
          </a:bodyPr>
          <a:lstStyle/>
          <a:p>
            <a:pPr algn="ctr"/>
            <a:r>
              <a:rPr lang="en-US" sz="2400" b="1" dirty="0">
                <a:latin typeface="+mj-lt"/>
              </a:rPr>
              <a:t>No significant differences</a:t>
            </a:r>
            <a:endParaRPr lang="en-BE" sz="2400" b="1" dirty="0">
              <a:latin typeface="+mj-lt"/>
            </a:endParaRPr>
          </a:p>
        </p:txBody>
      </p:sp>
      <p:sp>
        <p:nvSpPr>
          <p:cNvPr id="4" name="TextBox 3">
            <a:extLst>
              <a:ext uri="{FF2B5EF4-FFF2-40B4-BE49-F238E27FC236}">
                <a16:creationId xmlns:a16="http://schemas.microsoft.com/office/drawing/2014/main" id="{A3BBABB0-7B6C-2AB7-9966-5A451788C6F6}"/>
              </a:ext>
            </a:extLst>
          </p:cNvPr>
          <p:cNvSpPr txBox="1"/>
          <p:nvPr/>
        </p:nvSpPr>
        <p:spPr>
          <a:xfrm>
            <a:off x="5365487" y="3707515"/>
            <a:ext cx="6297778" cy="1015663"/>
          </a:xfrm>
          <a:prstGeom prst="rect">
            <a:avLst/>
          </a:prstGeom>
          <a:noFill/>
        </p:spPr>
        <p:txBody>
          <a:bodyPr wrap="square" rtlCol="0">
            <a:spAutoFit/>
          </a:bodyPr>
          <a:lstStyle/>
          <a:p>
            <a:r>
              <a:rPr lang="en-US" sz="2400" b="1" dirty="0">
                <a:latin typeface="+mj-lt"/>
                <a:cs typeface="HELVETICA" panose="020B0604020202020204" pitchFamily="34" charset="0"/>
              </a:rPr>
              <a:t>only in seniors with good attentional control</a:t>
            </a:r>
            <a:r>
              <a:rPr lang="en-US" sz="2400" dirty="0">
                <a:latin typeface="+mj-lt"/>
                <a:cs typeface="HELVETICA" panose="020B0604020202020204" pitchFamily="34" charset="0"/>
              </a:rPr>
              <a:t>.</a:t>
            </a:r>
          </a:p>
          <a:p>
            <a:endParaRPr lang="en-US" sz="1800" dirty="0">
              <a:latin typeface="+mj-lt"/>
              <a:cs typeface="HELVETICA" panose="020B0604020202020204" pitchFamily="34" charset="0"/>
            </a:endParaRPr>
          </a:p>
          <a:p>
            <a:endParaRPr lang="en-001" dirty="0"/>
          </a:p>
        </p:txBody>
      </p:sp>
      <p:sp>
        <p:nvSpPr>
          <p:cNvPr id="5" name="TextBox 4">
            <a:extLst>
              <a:ext uri="{FF2B5EF4-FFF2-40B4-BE49-F238E27FC236}">
                <a16:creationId xmlns:a16="http://schemas.microsoft.com/office/drawing/2014/main" id="{FFFCB30B-B43F-7354-C18A-B99153E58E3F}"/>
              </a:ext>
            </a:extLst>
          </p:cNvPr>
          <p:cNvSpPr txBox="1"/>
          <p:nvPr/>
        </p:nvSpPr>
        <p:spPr>
          <a:xfrm>
            <a:off x="5141553" y="4791140"/>
            <a:ext cx="3265329" cy="1015663"/>
          </a:xfrm>
          <a:prstGeom prst="rect">
            <a:avLst/>
          </a:prstGeom>
          <a:noFill/>
        </p:spPr>
        <p:txBody>
          <a:bodyPr wrap="square" rtlCol="0">
            <a:spAutoFit/>
          </a:bodyPr>
          <a:lstStyle/>
          <a:p>
            <a:r>
              <a:rPr lang="en-US" sz="2400" b="1" dirty="0">
                <a:latin typeface="+mj-lt"/>
                <a:cs typeface="HELVETICA" panose="020B0604020202020204" pitchFamily="34" charset="0"/>
              </a:rPr>
              <a:t>depending on age group</a:t>
            </a:r>
            <a:endParaRPr lang="en-US" sz="2400" dirty="0">
              <a:latin typeface="+mj-lt"/>
              <a:cs typeface="HELVETICA" panose="020B0604020202020204" pitchFamily="34" charset="0"/>
            </a:endParaRPr>
          </a:p>
          <a:p>
            <a:endParaRPr lang="en-US" sz="1800" dirty="0">
              <a:latin typeface="+mj-lt"/>
              <a:cs typeface="HELVETICA" panose="020B0604020202020204" pitchFamily="34" charset="0"/>
            </a:endParaRPr>
          </a:p>
          <a:p>
            <a:endParaRPr lang="en-001" dirty="0"/>
          </a:p>
        </p:txBody>
      </p:sp>
    </p:spTree>
    <p:extLst>
      <p:ext uri="{BB962C8B-B14F-4D97-AF65-F5344CB8AC3E}">
        <p14:creationId xmlns:p14="http://schemas.microsoft.com/office/powerpoint/2010/main" val="23154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xEl>
                                              <p:pRg st="5" end="5"/>
                                            </p:txEl>
                                          </p:spTgt>
                                        </p:tgtEl>
                                        <p:attrNameLst>
                                          <p:attrName>style.visibility</p:attrName>
                                        </p:attrNameLst>
                                      </p:cBhvr>
                                      <p:to>
                                        <p:strVal val="visible"/>
                                      </p:to>
                                    </p:set>
                                    <p:animEffect transition="in" filter="fade">
                                      <p:cBhvr>
                                        <p:cTn id="38" dur="500"/>
                                        <p:tgtEl>
                                          <p:spTgt spid="1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7"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tthieu Koroma – The Conversation">
            <a:extLst>
              <a:ext uri="{FF2B5EF4-FFF2-40B4-BE49-F238E27FC236}">
                <a16:creationId xmlns:a16="http://schemas.microsoft.com/office/drawing/2014/main" id="{40AA8BC3-5742-55E3-910B-CB3936112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57" y="1399806"/>
            <a:ext cx="1804035" cy="18040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radeisios BOULAKIS | F.R.S.-FNRS Aspirant/ Research Fellow ...">
            <a:extLst>
              <a:ext uri="{FF2B5EF4-FFF2-40B4-BE49-F238E27FC236}">
                <a16:creationId xmlns:a16="http://schemas.microsoft.com/office/drawing/2014/main" id="{52B30906-00F5-E835-709A-A32154E68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879" y="1399807"/>
            <a:ext cx="1836969" cy="18369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pehr Mortaheb (@SMortaheb) / X">
            <a:extLst>
              <a:ext uri="{FF2B5EF4-FFF2-40B4-BE49-F238E27FC236}">
                <a16:creationId xmlns:a16="http://schemas.microsoft.com/office/drawing/2014/main" id="{03C2814F-0837-D412-5433-DAE4272EC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982" y="1399807"/>
            <a:ext cx="1836969" cy="183696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rofile photo of Aurèle Robert de Beauchamp">
            <a:extLst>
              <a:ext uri="{FF2B5EF4-FFF2-40B4-BE49-F238E27FC236}">
                <a16:creationId xmlns:a16="http://schemas.microsoft.com/office/drawing/2014/main" id="{D3FFB78F-E03E-9C90-6B87-29FA29D98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5252" y="1399806"/>
            <a:ext cx="1836970" cy="183697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BASTIN Christine">
            <a:extLst>
              <a:ext uri="{FF2B5EF4-FFF2-40B4-BE49-F238E27FC236}">
                <a16:creationId xmlns:a16="http://schemas.microsoft.com/office/drawing/2014/main" id="{00EBB29D-CA3D-07A3-7272-FD20626560EF}"/>
              </a:ext>
            </a:extLst>
          </p:cNvPr>
          <p:cNvSpPr>
            <a:spLocks noChangeAspect="1" noChangeArrowheads="1"/>
          </p:cNvSpPr>
          <p:nvPr/>
        </p:nvSpPr>
        <p:spPr bwMode="auto">
          <a:xfrm>
            <a:off x="3383282" y="3654159"/>
            <a:ext cx="272820" cy="2895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01"/>
          </a:p>
        </p:txBody>
      </p:sp>
      <p:pic>
        <p:nvPicPr>
          <p:cNvPr id="4110" name="Picture 14" descr="Loop | Christine Bastin">
            <a:extLst>
              <a:ext uri="{FF2B5EF4-FFF2-40B4-BE49-F238E27FC236}">
                <a16:creationId xmlns:a16="http://schemas.microsoft.com/office/drawing/2014/main" id="{142CEA5C-DA37-9D23-3A4D-ADB09F493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8206" y="1399807"/>
            <a:ext cx="1730704" cy="183696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Profile photo of Athena Demertzi">
            <a:extLst>
              <a:ext uri="{FF2B5EF4-FFF2-40B4-BE49-F238E27FC236}">
                <a16:creationId xmlns:a16="http://schemas.microsoft.com/office/drawing/2014/main" id="{492BBD0B-5E94-5B69-B002-98A54EE562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7248" y="1399807"/>
            <a:ext cx="1836969" cy="1836969"/>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623C07E4-401C-8A01-22B4-44B8007932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06879" y="4723460"/>
            <a:ext cx="3696021" cy="1106109"/>
          </a:xfrm>
          <a:prstGeom prst="rect">
            <a:avLst/>
          </a:prstGeom>
        </p:spPr>
      </p:pic>
      <p:pic>
        <p:nvPicPr>
          <p:cNvPr id="9" name="Picture 8" descr="A logo for a company&#10;&#10;Description automatically generated">
            <a:extLst>
              <a:ext uri="{FF2B5EF4-FFF2-40B4-BE49-F238E27FC236}">
                <a16:creationId xmlns:a16="http://schemas.microsoft.com/office/drawing/2014/main" id="{6520BCC9-622D-06C3-72FC-B5CE67640065}"/>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9780" y="4229312"/>
            <a:ext cx="1836969" cy="1792662"/>
          </a:xfrm>
          <a:prstGeom prst="rect">
            <a:avLst/>
          </a:prstGeom>
        </p:spPr>
      </p:pic>
      <p:pic>
        <p:nvPicPr>
          <p:cNvPr id="4116" name="Picture 20" descr="Logos &amp; graphic chart">
            <a:extLst>
              <a:ext uri="{FF2B5EF4-FFF2-40B4-BE49-F238E27FC236}">
                <a16:creationId xmlns:a16="http://schemas.microsoft.com/office/drawing/2014/main" id="{76C589B7-E4CB-72AD-3F90-6B8A5D2EC5C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8806" y="4596532"/>
            <a:ext cx="1944575" cy="12330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DB37312-98F3-080A-E793-9682AED3948A}"/>
              </a:ext>
            </a:extLst>
          </p:cNvPr>
          <p:cNvSpPr txBox="1"/>
          <p:nvPr/>
        </p:nvSpPr>
        <p:spPr>
          <a:xfrm>
            <a:off x="7637826" y="3947756"/>
            <a:ext cx="1440889" cy="430887"/>
          </a:xfrm>
          <a:prstGeom prst="rect">
            <a:avLst/>
          </a:prstGeom>
          <a:noFill/>
        </p:spPr>
        <p:txBody>
          <a:bodyPr wrap="square" rtlCol="0">
            <a:spAutoFit/>
          </a:bodyPr>
          <a:lstStyle/>
          <a:p>
            <a:pPr algn="ctr"/>
            <a:r>
              <a:rPr lang="en-US" sz="2200" u="sng" dirty="0">
                <a:latin typeface="+mj-lt"/>
              </a:rPr>
              <a:t>Preprint</a:t>
            </a:r>
            <a:endParaRPr lang="en-001" sz="2200" u="sng" dirty="0">
              <a:latin typeface="+mj-lt"/>
            </a:endParaRPr>
          </a:p>
        </p:txBody>
      </p:sp>
      <p:pic>
        <p:nvPicPr>
          <p:cNvPr id="12" name="Picture 11" descr="A qr code with a red and black logo&#10;&#10;Description automatically generated">
            <a:extLst>
              <a:ext uri="{FF2B5EF4-FFF2-40B4-BE49-F238E27FC236}">
                <a16:creationId xmlns:a16="http://schemas.microsoft.com/office/drawing/2014/main" id="{191033F0-8293-4D55-1480-1E8130ABC8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37827" y="4393528"/>
            <a:ext cx="1440889" cy="1440889"/>
          </a:xfrm>
          <a:prstGeom prst="rect">
            <a:avLst/>
          </a:prstGeom>
        </p:spPr>
      </p:pic>
      <p:pic>
        <p:nvPicPr>
          <p:cNvPr id="14" name="Picture 13" descr="A qr code with a fox head&#10;&#10;Description automatically generated">
            <a:extLst>
              <a:ext uri="{FF2B5EF4-FFF2-40B4-BE49-F238E27FC236}">
                <a16:creationId xmlns:a16="http://schemas.microsoft.com/office/drawing/2014/main" id="{1069E0D7-5CDE-4E8B-700E-2ACD4274C19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78587" y="4378643"/>
            <a:ext cx="1440889" cy="1440889"/>
          </a:xfrm>
          <a:prstGeom prst="rect">
            <a:avLst/>
          </a:prstGeom>
        </p:spPr>
      </p:pic>
      <p:pic>
        <p:nvPicPr>
          <p:cNvPr id="16" name="Picture 15" descr="A qr code with a flower in the center&#10;&#10;Description automatically generated">
            <a:extLst>
              <a:ext uri="{FF2B5EF4-FFF2-40B4-BE49-F238E27FC236}">
                <a16:creationId xmlns:a16="http://schemas.microsoft.com/office/drawing/2014/main" id="{9ED8208F-4998-2016-26AB-0D8CB209035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28337" y="4388680"/>
            <a:ext cx="1450926" cy="1450926"/>
          </a:xfrm>
          <a:prstGeom prst="rect">
            <a:avLst/>
          </a:prstGeom>
        </p:spPr>
      </p:pic>
      <p:sp>
        <p:nvSpPr>
          <p:cNvPr id="19" name="TextBox 18">
            <a:extLst>
              <a:ext uri="{FF2B5EF4-FFF2-40B4-BE49-F238E27FC236}">
                <a16:creationId xmlns:a16="http://schemas.microsoft.com/office/drawing/2014/main" id="{872DBDAC-B32A-09B4-D5A4-1DBDB71DECD0}"/>
              </a:ext>
            </a:extLst>
          </p:cNvPr>
          <p:cNvSpPr txBox="1"/>
          <p:nvPr/>
        </p:nvSpPr>
        <p:spPr>
          <a:xfrm>
            <a:off x="9145651" y="3947755"/>
            <a:ext cx="1440889" cy="430887"/>
          </a:xfrm>
          <a:prstGeom prst="rect">
            <a:avLst/>
          </a:prstGeom>
          <a:noFill/>
        </p:spPr>
        <p:txBody>
          <a:bodyPr wrap="square" rtlCol="0">
            <a:spAutoFit/>
          </a:bodyPr>
          <a:lstStyle/>
          <a:p>
            <a:pPr algn="ctr"/>
            <a:r>
              <a:rPr lang="en-US" sz="2200" u="sng" dirty="0">
                <a:latin typeface="+mj-lt"/>
              </a:rPr>
              <a:t>Code</a:t>
            </a:r>
            <a:endParaRPr lang="en-001" sz="2200" u="sng" dirty="0">
              <a:latin typeface="+mj-lt"/>
            </a:endParaRPr>
          </a:p>
        </p:txBody>
      </p:sp>
      <p:sp>
        <p:nvSpPr>
          <p:cNvPr id="20" name="TextBox 19">
            <a:extLst>
              <a:ext uri="{FF2B5EF4-FFF2-40B4-BE49-F238E27FC236}">
                <a16:creationId xmlns:a16="http://schemas.microsoft.com/office/drawing/2014/main" id="{596EF4C1-5871-78D2-B402-AFB11991921B}"/>
              </a:ext>
            </a:extLst>
          </p:cNvPr>
          <p:cNvSpPr txBox="1"/>
          <p:nvPr/>
        </p:nvSpPr>
        <p:spPr>
          <a:xfrm>
            <a:off x="10389759" y="3947754"/>
            <a:ext cx="1928082" cy="430887"/>
          </a:xfrm>
          <a:prstGeom prst="rect">
            <a:avLst/>
          </a:prstGeom>
          <a:noFill/>
        </p:spPr>
        <p:txBody>
          <a:bodyPr wrap="square" rtlCol="0">
            <a:spAutoFit/>
          </a:bodyPr>
          <a:lstStyle/>
          <a:p>
            <a:pPr algn="ctr"/>
            <a:r>
              <a:rPr lang="en-US" sz="2200" u="sng" dirty="0">
                <a:latin typeface="+mj-lt"/>
              </a:rPr>
              <a:t>Data Access</a:t>
            </a:r>
            <a:endParaRPr lang="en-001" sz="2200" u="sng" dirty="0">
              <a:latin typeface="+mj-lt"/>
            </a:endParaRPr>
          </a:p>
        </p:txBody>
      </p:sp>
      <p:sp>
        <p:nvSpPr>
          <p:cNvPr id="21" name="Title 1">
            <a:extLst>
              <a:ext uri="{FF2B5EF4-FFF2-40B4-BE49-F238E27FC236}">
                <a16:creationId xmlns:a16="http://schemas.microsoft.com/office/drawing/2014/main" id="{CBF1E219-690D-CD9B-902B-BAE6C4785EEE}"/>
              </a:ext>
            </a:extLst>
          </p:cNvPr>
          <p:cNvSpPr txBox="1">
            <a:spLocks/>
          </p:cNvSpPr>
          <p:nvPr/>
        </p:nvSpPr>
        <p:spPr>
          <a:xfrm>
            <a:off x="838200" y="123686"/>
            <a:ext cx="10515600" cy="9824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The team</a:t>
            </a:r>
            <a:endParaRPr lang="en-001" dirty="0"/>
          </a:p>
        </p:txBody>
      </p:sp>
      <p:sp>
        <p:nvSpPr>
          <p:cNvPr id="23" name="TextBox 22">
            <a:extLst>
              <a:ext uri="{FF2B5EF4-FFF2-40B4-BE49-F238E27FC236}">
                <a16:creationId xmlns:a16="http://schemas.microsoft.com/office/drawing/2014/main" id="{5810CE85-9DE5-0A13-5CB6-C8965A25E7F9}"/>
              </a:ext>
            </a:extLst>
          </p:cNvPr>
          <p:cNvSpPr txBox="1"/>
          <p:nvPr/>
        </p:nvSpPr>
        <p:spPr>
          <a:xfrm>
            <a:off x="178674" y="3282587"/>
            <a:ext cx="1652375" cy="338554"/>
          </a:xfrm>
          <a:prstGeom prst="rect">
            <a:avLst/>
          </a:prstGeom>
          <a:noFill/>
        </p:spPr>
        <p:txBody>
          <a:bodyPr wrap="none" rtlCol="0">
            <a:spAutoFit/>
          </a:bodyPr>
          <a:lstStyle/>
          <a:p>
            <a:r>
              <a:rPr lang="en-US" sz="1600" dirty="0">
                <a:latin typeface="+mj-lt"/>
              </a:rPr>
              <a:t>Matthieu Koroma</a:t>
            </a:r>
            <a:endParaRPr lang="en-001" sz="1600" dirty="0">
              <a:latin typeface="+mj-lt"/>
            </a:endParaRPr>
          </a:p>
        </p:txBody>
      </p:sp>
      <p:sp>
        <p:nvSpPr>
          <p:cNvPr id="26" name="TextBox 25">
            <a:extLst>
              <a:ext uri="{FF2B5EF4-FFF2-40B4-BE49-F238E27FC236}">
                <a16:creationId xmlns:a16="http://schemas.microsoft.com/office/drawing/2014/main" id="{E298811F-89FA-304E-9753-7BD8441EE1AB}"/>
              </a:ext>
            </a:extLst>
          </p:cNvPr>
          <p:cNvSpPr txBox="1"/>
          <p:nvPr/>
        </p:nvSpPr>
        <p:spPr>
          <a:xfrm>
            <a:off x="2454200" y="3297399"/>
            <a:ext cx="1423788" cy="584775"/>
          </a:xfrm>
          <a:prstGeom prst="rect">
            <a:avLst/>
          </a:prstGeom>
          <a:noFill/>
        </p:spPr>
        <p:txBody>
          <a:bodyPr wrap="none" rtlCol="0">
            <a:spAutoFit/>
          </a:bodyPr>
          <a:lstStyle/>
          <a:p>
            <a:pPr algn="ctr"/>
            <a:r>
              <a:rPr lang="en-US" sz="1600" dirty="0" err="1">
                <a:latin typeface="+mj-lt"/>
              </a:rPr>
              <a:t>Aurèle</a:t>
            </a:r>
            <a:r>
              <a:rPr lang="en-US" sz="1600" dirty="0">
                <a:latin typeface="+mj-lt"/>
              </a:rPr>
              <a:t> Robert </a:t>
            </a:r>
          </a:p>
          <a:p>
            <a:pPr algn="ctr"/>
            <a:r>
              <a:rPr lang="en-US" sz="1600" dirty="0">
                <a:latin typeface="+mj-lt"/>
              </a:rPr>
              <a:t>de Beauchamp</a:t>
            </a:r>
          </a:p>
        </p:txBody>
      </p:sp>
      <p:sp>
        <p:nvSpPr>
          <p:cNvPr id="27" name="TextBox 26">
            <a:extLst>
              <a:ext uri="{FF2B5EF4-FFF2-40B4-BE49-F238E27FC236}">
                <a16:creationId xmlns:a16="http://schemas.microsoft.com/office/drawing/2014/main" id="{970A443B-882C-8CD8-09C9-193316329314}"/>
              </a:ext>
            </a:extLst>
          </p:cNvPr>
          <p:cNvSpPr txBox="1"/>
          <p:nvPr/>
        </p:nvSpPr>
        <p:spPr>
          <a:xfrm>
            <a:off x="4352535" y="3284827"/>
            <a:ext cx="1655325" cy="338554"/>
          </a:xfrm>
          <a:prstGeom prst="rect">
            <a:avLst/>
          </a:prstGeom>
          <a:noFill/>
        </p:spPr>
        <p:txBody>
          <a:bodyPr wrap="none" rtlCol="0">
            <a:spAutoFit/>
          </a:bodyPr>
          <a:lstStyle/>
          <a:p>
            <a:r>
              <a:rPr lang="en-US" sz="1600" dirty="0">
                <a:latin typeface="+mj-lt"/>
              </a:rPr>
              <a:t>Sepehr Mortaheb</a:t>
            </a:r>
            <a:endParaRPr lang="en-001" sz="1600" dirty="0">
              <a:latin typeface="+mj-lt"/>
            </a:endParaRPr>
          </a:p>
        </p:txBody>
      </p:sp>
      <p:sp>
        <p:nvSpPr>
          <p:cNvPr id="28" name="TextBox 27">
            <a:extLst>
              <a:ext uri="{FF2B5EF4-FFF2-40B4-BE49-F238E27FC236}">
                <a16:creationId xmlns:a16="http://schemas.microsoft.com/office/drawing/2014/main" id="{FFE906DD-A1D2-94D6-DFCC-803D65E9C51C}"/>
              </a:ext>
            </a:extLst>
          </p:cNvPr>
          <p:cNvSpPr txBox="1"/>
          <p:nvPr/>
        </p:nvSpPr>
        <p:spPr>
          <a:xfrm>
            <a:off x="6208713" y="3285413"/>
            <a:ext cx="1928947" cy="861774"/>
          </a:xfrm>
          <a:prstGeom prst="rect">
            <a:avLst/>
          </a:prstGeom>
          <a:noFill/>
        </p:spPr>
        <p:txBody>
          <a:bodyPr wrap="square" rtlCol="0">
            <a:spAutoFit/>
          </a:bodyPr>
          <a:lstStyle/>
          <a:p>
            <a:pPr algn="ctr"/>
            <a:r>
              <a:rPr lang="en-US" sz="1600" dirty="0">
                <a:latin typeface="+mj-lt"/>
              </a:rPr>
              <a:t>Paradeisios Alexandros</a:t>
            </a:r>
          </a:p>
          <a:p>
            <a:pPr algn="ctr"/>
            <a:r>
              <a:rPr lang="en-US" sz="1600" dirty="0">
                <a:latin typeface="+mj-lt"/>
              </a:rPr>
              <a:t>Boulakis</a:t>
            </a:r>
            <a:endParaRPr lang="en-001" sz="1600" dirty="0">
              <a:latin typeface="+mj-lt"/>
            </a:endParaRPr>
          </a:p>
        </p:txBody>
      </p:sp>
      <p:sp>
        <p:nvSpPr>
          <p:cNvPr id="29" name="TextBox 28">
            <a:extLst>
              <a:ext uri="{FF2B5EF4-FFF2-40B4-BE49-F238E27FC236}">
                <a16:creationId xmlns:a16="http://schemas.microsoft.com/office/drawing/2014/main" id="{3FE3D9E8-A1D2-4474-D988-D65C333367D5}"/>
              </a:ext>
            </a:extLst>
          </p:cNvPr>
          <p:cNvSpPr txBox="1"/>
          <p:nvPr/>
        </p:nvSpPr>
        <p:spPr>
          <a:xfrm>
            <a:off x="8351702" y="3291889"/>
            <a:ext cx="1480085" cy="338554"/>
          </a:xfrm>
          <a:prstGeom prst="rect">
            <a:avLst/>
          </a:prstGeom>
          <a:noFill/>
        </p:spPr>
        <p:txBody>
          <a:bodyPr wrap="none" rtlCol="0">
            <a:spAutoFit/>
          </a:bodyPr>
          <a:lstStyle/>
          <a:p>
            <a:r>
              <a:rPr lang="en-US" sz="1600" dirty="0">
                <a:latin typeface="+mj-lt"/>
              </a:rPr>
              <a:t>Christine </a:t>
            </a:r>
            <a:r>
              <a:rPr lang="en-US" sz="1600" dirty="0" err="1">
                <a:latin typeface="+mj-lt"/>
              </a:rPr>
              <a:t>Bastin</a:t>
            </a:r>
            <a:endParaRPr lang="en-001" sz="1600" dirty="0">
              <a:latin typeface="+mj-lt"/>
            </a:endParaRPr>
          </a:p>
        </p:txBody>
      </p:sp>
      <p:sp>
        <p:nvSpPr>
          <p:cNvPr id="30" name="TextBox 29">
            <a:extLst>
              <a:ext uri="{FF2B5EF4-FFF2-40B4-BE49-F238E27FC236}">
                <a16:creationId xmlns:a16="http://schemas.microsoft.com/office/drawing/2014/main" id="{CC3957AD-AFB4-F358-C2B0-A2FE8B58907E}"/>
              </a:ext>
            </a:extLst>
          </p:cNvPr>
          <p:cNvSpPr txBox="1"/>
          <p:nvPr/>
        </p:nvSpPr>
        <p:spPr>
          <a:xfrm>
            <a:off x="10210425" y="3291889"/>
            <a:ext cx="1593321" cy="338554"/>
          </a:xfrm>
          <a:prstGeom prst="rect">
            <a:avLst/>
          </a:prstGeom>
          <a:noFill/>
        </p:spPr>
        <p:txBody>
          <a:bodyPr wrap="none" rtlCol="0">
            <a:spAutoFit/>
          </a:bodyPr>
          <a:lstStyle/>
          <a:p>
            <a:r>
              <a:rPr lang="en-US" sz="1600" dirty="0">
                <a:latin typeface="+mj-lt"/>
              </a:rPr>
              <a:t>Athena Demertzi</a:t>
            </a:r>
            <a:endParaRPr lang="en-001" sz="1600" dirty="0">
              <a:latin typeface="+mj-lt"/>
            </a:endParaRPr>
          </a:p>
        </p:txBody>
      </p:sp>
    </p:spTree>
    <p:extLst>
      <p:ext uri="{BB962C8B-B14F-4D97-AF65-F5344CB8AC3E}">
        <p14:creationId xmlns:p14="http://schemas.microsoft.com/office/powerpoint/2010/main" val="251908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1173-E331-9671-0791-CD00DA8EB6F9}"/>
              </a:ext>
            </a:extLst>
          </p:cNvPr>
          <p:cNvSpPr>
            <a:spLocks noGrp="1"/>
          </p:cNvSpPr>
          <p:nvPr>
            <p:ph type="title"/>
          </p:nvPr>
        </p:nvSpPr>
        <p:spPr/>
        <p:txBody>
          <a:bodyPr>
            <a:normAutofit fontScale="90000"/>
          </a:bodyPr>
          <a:lstStyle/>
          <a:p>
            <a:pPr algn="ctr"/>
            <a:r>
              <a:rPr lang="en-US" dirty="0"/>
              <a:t>Supplementary 1</a:t>
            </a:r>
            <a:br>
              <a:rPr lang="en-US" dirty="0"/>
            </a:br>
            <a:r>
              <a:rPr lang="en-US" dirty="0"/>
              <a:t>Mental states do not differ in their time course</a:t>
            </a:r>
            <a:endParaRPr lang="en-001" dirty="0"/>
          </a:p>
        </p:txBody>
      </p:sp>
      <p:pic>
        <p:nvPicPr>
          <p:cNvPr id="8" name="Content Placeholder 7" descr="A graph of different colored lines&#10;&#10;Description automatically generated with medium confidence">
            <a:extLst>
              <a:ext uri="{FF2B5EF4-FFF2-40B4-BE49-F238E27FC236}">
                <a16:creationId xmlns:a16="http://schemas.microsoft.com/office/drawing/2014/main" id="{D553B92F-1B7A-86D3-5DEE-89589BC14D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390" y="2664743"/>
            <a:ext cx="5486413" cy="2991474"/>
          </a:xfrm>
        </p:spPr>
      </p:pic>
      <p:sp>
        <p:nvSpPr>
          <p:cNvPr id="6" name="Slide Number Placeholder 5">
            <a:extLst>
              <a:ext uri="{FF2B5EF4-FFF2-40B4-BE49-F238E27FC236}">
                <a16:creationId xmlns:a16="http://schemas.microsoft.com/office/drawing/2014/main" id="{CE96EA15-1430-530F-69E9-48956DFBB085}"/>
              </a:ext>
            </a:extLst>
          </p:cNvPr>
          <p:cNvSpPr>
            <a:spLocks noGrp="1"/>
          </p:cNvSpPr>
          <p:nvPr>
            <p:ph type="sldNum" sz="quarter" idx="12"/>
          </p:nvPr>
        </p:nvSpPr>
        <p:spPr/>
        <p:txBody>
          <a:bodyPr/>
          <a:lstStyle/>
          <a:p>
            <a:fld id="{C06FDD99-E7EC-4C12-BD5A-E7AB48BFC59D}" type="slidenum">
              <a:rPr lang="en-BE" smtClean="0"/>
              <a:t>14</a:t>
            </a:fld>
            <a:endParaRPr lang="en-BE"/>
          </a:p>
        </p:txBody>
      </p:sp>
      <p:pic>
        <p:nvPicPr>
          <p:cNvPr id="10" name="Picture 9" descr="A graph of different colored lines&#10;&#10;Description automatically generated with medium confidence">
            <a:extLst>
              <a:ext uri="{FF2B5EF4-FFF2-40B4-BE49-F238E27FC236}">
                <a16:creationId xmlns:a16="http://schemas.microsoft.com/office/drawing/2014/main" id="{EED562D4-1D7E-3F54-1B40-3DDF562EB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118" y="2664743"/>
            <a:ext cx="5486413" cy="2991474"/>
          </a:xfrm>
          <a:prstGeom prst="rect">
            <a:avLst/>
          </a:prstGeom>
        </p:spPr>
      </p:pic>
    </p:spTree>
    <p:extLst>
      <p:ext uri="{BB962C8B-B14F-4D97-AF65-F5344CB8AC3E}">
        <p14:creationId xmlns:p14="http://schemas.microsoft.com/office/powerpoint/2010/main" val="235353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F1CF-B75B-17EE-C5BC-3CAF9D8DF978}"/>
              </a:ext>
            </a:extLst>
          </p:cNvPr>
          <p:cNvSpPr>
            <a:spLocks noGrp="1"/>
          </p:cNvSpPr>
          <p:nvPr>
            <p:ph type="title"/>
          </p:nvPr>
        </p:nvSpPr>
        <p:spPr>
          <a:xfrm>
            <a:off x="391886" y="365125"/>
            <a:ext cx="11403874" cy="1325563"/>
          </a:xfrm>
        </p:spPr>
        <p:txBody>
          <a:bodyPr>
            <a:noAutofit/>
          </a:bodyPr>
          <a:lstStyle/>
          <a:p>
            <a:pPr algn="ctr"/>
            <a:r>
              <a:rPr lang="en-US" sz="3200" dirty="0"/>
              <a:t>Supplementary 2</a:t>
            </a:r>
            <a:br>
              <a:rPr lang="en-US" sz="3200" dirty="0"/>
            </a:br>
            <a:r>
              <a:rPr lang="en-US" sz="3200" dirty="0"/>
              <a:t>No significant interaction between GAD and mental state reports</a:t>
            </a:r>
            <a:endParaRPr lang="en-001" sz="3200" dirty="0"/>
          </a:p>
        </p:txBody>
      </p:sp>
      <p:sp>
        <p:nvSpPr>
          <p:cNvPr id="6" name="Slide Number Placeholder 5">
            <a:extLst>
              <a:ext uri="{FF2B5EF4-FFF2-40B4-BE49-F238E27FC236}">
                <a16:creationId xmlns:a16="http://schemas.microsoft.com/office/drawing/2014/main" id="{ECE37DD3-0EF8-A35D-A54C-5692250E9BC9}"/>
              </a:ext>
            </a:extLst>
          </p:cNvPr>
          <p:cNvSpPr>
            <a:spLocks noGrp="1"/>
          </p:cNvSpPr>
          <p:nvPr>
            <p:ph type="sldNum" sz="quarter" idx="12"/>
          </p:nvPr>
        </p:nvSpPr>
        <p:spPr/>
        <p:txBody>
          <a:bodyPr/>
          <a:lstStyle/>
          <a:p>
            <a:fld id="{C06FDD99-E7EC-4C12-BD5A-E7AB48BFC59D}" type="slidenum">
              <a:rPr lang="en-BE" smtClean="0"/>
              <a:t>15</a:t>
            </a:fld>
            <a:endParaRPr lang="en-BE"/>
          </a:p>
        </p:txBody>
      </p:sp>
      <p:pic>
        <p:nvPicPr>
          <p:cNvPr id="1026" name="Picture 2">
            <a:extLst>
              <a:ext uri="{FF2B5EF4-FFF2-40B4-BE49-F238E27FC236}">
                <a16:creationId xmlns:a16="http://schemas.microsoft.com/office/drawing/2014/main" id="{83EF32E3-CAB0-6394-186A-F22B64D477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8266" y="1910738"/>
            <a:ext cx="3191085" cy="4134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398325D-4825-4DA5-FDE0-17B5E31CC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300" y="2087102"/>
            <a:ext cx="3486150" cy="3781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F7608CD-F4CC-AEFF-1AE3-86843C954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132806"/>
            <a:ext cx="337185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3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5D86-2614-7F7E-EF1F-07F06AC9AF82}"/>
              </a:ext>
            </a:extLst>
          </p:cNvPr>
          <p:cNvSpPr>
            <a:spLocks noGrp="1"/>
          </p:cNvSpPr>
          <p:nvPr>
            <p:ph type="title"/>
          </p:nvPr>
        </p:nvSpPr>
        <p:spPr/>
        <p:txBody>
          <a:bodyPr/>
          <a:lstStyle/>
          <a:p>
            <a:pPr algn="ctr"/>
            <a:r>
              <a:rPr lang="en-US" dirty="0"/>
              <a:t>Supplementary 3</a:t>
            </a:r>
            <a:br>
              <a:rPr lang="en-US" dirty="0"/>
            </a:br>
            <a:r>
              <a:rPr lang="en-US" dirty="0"/>
              <a:t>MB is a sparse mental state </a:t>
            </a:r>
            <a:endParaRPr lang="en-001" dirty="0"/>
          </a:p>
        </p:txBody>
      </p:sp>
      <p:sp>
        <p:nvSpPr>
          <p:cNvPr id="4" name="Slide Number Placeholder 3">
            <a:extLst>
              <a:ext uri="{FF2B5EF4-FFF2-40B4-BE49-F238E27FC236}">
                <a16:creationId xmlns:a16="http://schemas.microsoft.com/office/drawing/2014/main" id="{1CA1D12A-3D6B-D8E3-C1AF-12E5AA6C2BCC}"/>
              </a:ext>
            </a:extLst>
          </p:cNvPr>
          <p:cNvSpPr>
            <a:spLocks noGrp="1"/>
          </p:cNvSpPr>
          <p:nvPr>
            <p:ph type="sldNum" sz="quarter" idx="12"/>
          </p:nvPr>
        </p:nvSpPr>
        <p:spPr/>
        <p:txBody>
          <a:bodyPr/>
          <a:lstStyle/>
          <a:p>
            <a:fld id="{C06FDD99-E7EC-4C12-BD5A-E7AB48BFC59D}" type="slidenum">
              <a:rPr lang="en-BE" smtClean="0"/>
              <a:t>16</a:t>
            </a:fld>
            <a:endParaRPr lang="en-BE"/>
          </a:p>
        </p:txBody>
      </p:sp>
      <p:pic>
        <p:nvPicPr>
          <p:cNvPr id="6" name="Picture 5">
            <a:extLst>
              <a:ext uri="{FF2B5EF4-FFF2-40B4-BE49-F238E27FC236}">
                <a16:creationId xmlns:a16="http://schemas.microsoft.com/office/drawing/2014/main" id="{A309E328-F144-6892-D483-64D1C4B92487}"/>
              </a:ext>
            </a:extLst>
          </p:cNvPr>
          <p:cNvPicPr>
            <a:picLocks noChangeAspect="1"/>
          </p:cNvPicPr>
          <p:nvPr/>
        </p:nvPicPr>
        <p:blipFill>
          <a:blip r:embed="rId2"/>
          <a:stretch>
            <a:fillRect/>
          </a:stretch>
        </p:blipFill>
        <p:spPr>
          <a:xfrm>
            <a:off x="2886853" y="2240982"/>
            <a:ext cx="3047999" cy="3418702"/>
          </a:xfrm>
          <a:prstGeom prst="rect">
            <a:avLst/>
          </a:prstGeom>
        </p:spPr>
      </p:pic>
      <p:pic>
        <p:nvPicPr>
          <p:cNvPr id="7" name="Picture 6">
            <a:extLst>
              <a:ext uri="{FF2B5EF4-FFF2-40B4-BE49-F238E27FC236}">
                <a16:creationId xmlns:a16="http://schemas.microsoft.com/office/drawing/2014/main" id="{746005B3-06F2-88EE-8738-7BEDC620E7F5}"/>
              </a:ext>
            </a:extLst>
          </p:cNvPr>
          <p:cNvPicPr>
            <a:picLocks noChangeAspect="1"/>
          </p:cNvPicPr>
          <p:nvPr/>
        </p:nvPicPr>
        <p:blipFill>
          <a:blip r:embed="rId3"/>
          <a:stretch>
            <a:fillRect/>
          </a:stretch>
        </p:blipFill>
        <p:spPr>
          <a:xfrm>
            <a:off x="6324603" y="2206337"/>
            <a:ext cx="3407543" cy="3453347"/>
          </a:xfrm>
          <a:prstGeom prst="rect">
            <a:avLst/>
          </a:prstGeom>
        </p:spPr>
      </p:pic>
      <p:sp>
        <p:nvSpPr>
          <p:cNvPr id="10" name="TextBox 9">
            <a:extLst>
              <a:ext uri="{FF2B5EF4-FFF2-40B4-BE49-F238E27FC236}">
                <a16:creationId xmlns:a16="http://schemas.microsoft.com/office/drawing/2014/main" id="{5B8BC84D-F488-3543-C5ED-B86B7C0BDE88}"/>
              </a:ext>
            </a:extLst>
          </p:cNvPr>
          <p:cNvSpPr txBox="1"/>
          <p:nvPr/>
        </p:nvSpPr>
        <p:spPr>
          <a:xfrm>
            <a:off x="7275256" y="5854128"/>
            <a:ext cx="1879460" cy="307777"/>
          </a:xfrm>
          <a:prstGeom prst="rect">
            <a:avLst/>
          </a:prstGeom>
          <a:noFill/>
        </p:spPr>
        <p:txBody>
          <a:bodyPr wrap="square" rtlCol="0">
            <a:spAutoFit/>
          </a:bodyPr>
          <a:lstStyle/>
          <a:p>
            <a:r>
              <a:rPr lang="en-US" sz="1400" dirty="0">
                <a:latin typeface="+mj-lt"/>
              </a:rPr>
              <a:t>Mortaheb 2022, PNAS</a:t>
            </a:r>
          </a:p>
        </p:txBody>
      </p:sp>
      <p:sp>
        <p:nvSpPr>
          <p:cNvPr id="19" name="TextBox 18">
            <a:extLst>
              <a:ext uri="{FF2B5EF4-FFF2-40B4-BE49-F238E27FC236}">
                <a16:creationId xmlns:a16="http://schemas.microsoft.com/office/drawing/2014/main" id="{A0106607-F89D-B8C7-4576-AF8E95D9E5D0}"/>
              </a:ext>
            </a:extLst>
          </p:cNvPr>
          <p:cNvSpPr txBox="1"/>
          <p:nvPr/>
        </p:nvSpPr>
        <p:spPr>
          <a:xfrm>
            <a:off x="3460809" y="5833909"/>
            <a:ext cx="2269964" cy="307777"/>
          </a:xfrm>
          <a:prstGeom prst="rect">
            <a:avLst/>
          </a:prstGeom>
          <a:noFill/>
        </p:spPr>
        <p:txBody>
          <a:bodyPr wrap="square" rtlCol="0">
            <a:spAutoFit/>
          </a:bodyPr>
          <a:lstStyle/>
          <a:p>
            <a:r>
              <a:rPr lang="en-US" sz="1400" dirty="0">
                <a:latin typeface="+mj-lt"/>
              </a:rPr>
              <a:t>Andrillon 2021, Nat Comm.</a:t>
            </a:r>
          </a:p>
        </p:txBody>
      </p:sp>
      <p:sp>
        <p:nvSpPr>
          <p:cNvPr id="16" name="Rectangle 15">
            <a:extLst>
              <a:ext uri="{FF2B5EF4-FFF2-40B4-BE49-F238E27FC236}">
                <a16:creationId xmlns:a16="http://schemas.microsoft.com/office/drawing/2014/main" id="{93CE29CF-6C81-49E9-F92E-794418F5E45D}"/>
              </a:ext>
            </a:extLst>
          </p:cNvPr>
          <p:cNvSpPr/>
          <p:nvPr/>
        </p:nvSpPr>
        <p:spPr>
          <a:xfrm>
            <a:off x="2225040" y="4415830"/>
            <a:ext cx="162384" cy="1683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016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40CF-D9D1-DB99-DF69-0DD67D4B4559}"/>
              </a:ext>
            </a:extLst>
          </p:cNvPr>
          <p:cNvSpPr>
            <a:spLocks noGrp="1"/>
          </p:cNvSpPr>
          <p:nvPr>
            <p:ph type="title"/>
          </p:nvPr>
        </p:nvSpPr>
        <p:spPr/>
        <p:txBody>
          <a:bodyPr/>
          <a:lstStyle/>
          <a:p>
            <a:pPr algn="ctr"/>
            <a:r>
              <a:rPr lang="en-US" dirty="0"/>
              <a:t>Supplementary 4</a:t>
            </a:r>
            <a:br>
              <a:rPr lang="en-US" dirty="0"/>
            </a:br>
            <a:r>
              <a:rPr lang="en-US" dirty="0"/>
              <a:t>The GSA is correlated to cortical arousal</a:t>
            </a:r>
            <a:endParaRPr lang="en-001" dirty="0"/>
          </a:p>
        </p:txBody>
      </p:sp>
      <p:sp>
        <p:nvSpPr>
          <p:cNvPr id="4" name="Slide Number Placeholder 3">
            <a:extLst>
              <a:ext uri="{FF2B5EF4-FFF2-40B4-BE49-F238E27FC236}">
                <a16:creationId xmlns:a16="http://schemas.microsoft.com/office/drawing/2014/main" id="{0C59B3A7-C6E5-E074-0D4F-CE95497BFD1C}"/>
              </a:ext>
            </a:extLst>
          </p:cNvPr>
          <p:cNvSpPr>
            <a:spLocks noGrp="1"/>
          </p:cNvSpPr>
          <p:nvPr>
            <p:ph type="sldNum" sz="quarter" idx="12"/>
          </p:nvPr>
        </p:nvSpPr>
        <p:spPr/>
        <p:txBody>
          <a:bodyPr/>
          <a:lstStyle/>
          <a:p>
            <a:fld id="{C06FDD99-E7EC-4C12-BD5A-E7AB48BFC59D}" type="slidenum">
              <a:rPr lang="en-BE" smtClean="0"/>
              <a:t>17</a:t>
            </a:fld>
            <a:endParaRPr lang="en-BE"/>
          </a:p>
        </p:txBody>
      </p:sp>
      <p:pic>
        <p:nvPicPr>
          <p:cNvPr id="5" name="Picture 4" descr="Chart, scatter chart&#10;&#10;Description automatically generated">
            <a:extLst>
              <a:ext uri="{FF2B5EF4-FFF2-40B4-BE49-F238E27FC236}">
                <a16:creationId xmlns:a16="http://schemas.microsoft.com/office/drawing/2014/main" id="{9148A0DC-574A-F5FF-48E6-9BE10B6D1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209" y="2053132"/>
            <a:ext cx="3284179" cy="3280035"/>
          </a:xfrm>
          <a:prstGeom prst="rect">
            <a:avLst/>
          </a:prstGeom>
        </p:spPr>
      </p:pic>
      <p:sp>
        <p:nvSpPr>
          <p:cNvPr id="6" name="TextBox 5">
            <a:extLst>
              <a:ext uri="{FF2B5EF4-FFF2-40B4-BE49-F238E27FC236}">
                <a16:creationId xmlns:a16="http://schemas.microsoft.com/office/drawing/2014/main" id="{26B56418-4F90-0D25-D7F9-67FFFEFA3FFC}"/>
              </a:ext>
            </a:extLst>
          </p:cNvPr>
          <p:cNvSpPr txBox="1"/>
          <p:nvPr/>
        </p:nvSpPr>
        <p:spPr>
          <a:xfrm>
            <a:off x="2221719" y="5463795"/>
            <a:ext cx="3416669" cy="70525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400" b="1" dirty="0">
                <a:latin typeface="+mj-lt"/>
              </a:rPr>
              <a:t>GSA</a:t>
            </a:r>
            <a:r>
              <a:rPr lang="en-US" sz="1400" dirty="0">
                <a:latin typeface="+mj-lt"/>
              </a:rPr>
              <a:t> follows EEG vigilance indexes </a:t>
            </a:r>
          </a:p>
          <a:p>
            <a:pPr algn="ctr">
              <a:lnSpc>
                <a:spcPct val="150000"/>
              </a:lnSpc>
            </a:pPr>
            <a:r>
              <a:rPr lang="en-US" sz="1400" dirty="0">
                <a:latin typeface="+mj-lt"/>
              </a:rPr>
              <a:t>Wong, 2013, Neuroimage</a:t>
            </a:r>
            <a:r>
              <a:rPr lang="en-US" sz="1400" baseline="30000" dirty="0">
                <a:latin typeface="+mj-lt"/>
              </a:rPr>
              <a:t> </a:t>
            </a:r>
            <a:endParaRPr lang="en-US" sz="1400" dirty="0">
              <a:latin typeface="+mj-lt"/>
            </a:endParaRPr>
          </a:p>
        </p:txBody>
      </p:sp>
      <p:pic>
        <p:nvPicPr>
          <p:cNvPr id="1026" name="Picture 2">
            <a:extLst>
              <a:ext uri="{FF2B5EF4-FFF2-40B4-BE49-F238E27FC236}">
                <a16:creationId xmlns:a16="http://schemas.microsoft.com/office/drawing/2014/main" id="{5FDE3F9C-9897-B806-1871-D5E579EDD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007" y="2079915"/>
            <a:ext cx="3526193" cy="32264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10B75E-4FFF-A49B-F0B2-2BED90E6718A}"/>
              </a:ext>
            </a:extLst>
          </p:cNvPr>
          <p:cNvSpPr txBox="1"/>
          <p:nvPr/>
        </p:nvSpPr>
        <p:spPr>
          <a:xfrm>
            <a:off x="6297080" y="5463795"/>
            <a:ext cx="3416669" cy="70525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400" b="1" dirty="0">
                <a:latin typeface="+mj-lt"/>
              </a:rPr>
              <a:t>GSA</a:t>
            </a:r>
            <a:r>
              <a:rPr lang="en-US" sz="1400" dirty="0">
                <a:latin typeface="+mj-lt"/>
              </a:rPr>
              <a:t> decreases with arousal stimulants</a:t>
            </a:r>
          </a:p>
          <a:p>
            <a:pPr algn="ctr">
              <a:lnSpc>
                <a:spcPct val="150000"/>
              </a:lnSpc>
            </a:pPr>
            <a:r>
              <a:rPr lang="en-US" sz="1400" dirty="0">
                <a:latin typeface="+mj-lt"/>
              </a:rPr>
              <a:t>Wong, 2012, Neuroimage</a:t>
            </a:r>
            <a:r>
              <a:rPr lang="en-US" sz="1400" baseline="30000" dirty="0">
                <a:latin typeface="+mj-lt"/>
              </a:rPr>
              <a:t> </a:t>
            </a:r>
            <a:endParaRPr lang="en-US" sz="1400" dirty="0">
              <a:latin typeface="+mj-lt"/>
            </a:endParaRPr>
          </a:p>
        </p:txBody>
      </p:sp>
    </p:spTree>
    <p:extLst>
      <p:ext uri="{BB962C8B-B14F-4D97-AF65-F5344CB8AC3E}">
        <p14:creationId xmlns:p14="http://schemas.microsoft.com/office/powerpoint/2010/main" val="91366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ABF8-EEEC-7322-5666-C600CE7F1A49}"/>
              </a:ext>
            </a:extLst>
          </p:cNvPr>
          <p:cNvSpPr>
            <a:spLocks noGrp="1"/>
          </p:cNvSpPr>
          <p:nvPr>
            <p:ph type="title"/>
          </p:nvPr>
        </p:nvSpPr>
        <p:spPr>
          <a:xfrm>
            <a:off x="695325" y="365125"/>
            <a:ext cx="11051915" cy="1325563"/>
          </a:xfrm>
        </p:spPr>
        <p:txBody>
          <a:bodyPr>
            <a:normAutofit fontScale="90000"/>
          </a:bodyPr>
          <a:lstStyle/>
          <a:p>
            <a:pPr algn="ctr"/>
            <a:r>
              <a:rPr lang="en-US" dirty="0"/>
              <a:t>Supplementary 5</a:t>
            </a:r>
            <a:br>
              <a:rPr lang="en-US" dirty="0"/>
            </a:br>
            <a:r>
              <a:rPr lang="en-US" dirty="0"/>
              <a:t>Anticorrelations support mental states with thoughts</a:t>
            </a:r>
            <a:endParaRPr lang="en-001" dirty="0"/>
          </a:p>
        </p:txBody>
      </p:sp>
      <p:sp>
        <p:nvSpPr>
          <p:cNvPr id="4" name="Slide Number Placeholder 3">
            <a:extLst>
              <a:ext uri="{FF2B5EF4-FFF2-40B4-BE49-F238E27FC236}">
                <a16:creationId xmlns:a16="http://schemas.microsoft.com/office/drawing/2014/main" id="{2C32576A-852C-83C5-1B6A-B2414696F93D}"/>
              </a:ext>
            </a:extLst>
          </p:cNvPr>
          <p:cNvSpPr>
            <a:spLocks noGrp="1"/>
          </p:cNvSpPr>
          <p:nvPr>
            <p:ph type="sldNum" sz="quarter" idx="12"/>
          </p:nvPr>
        </p:nvSpPr>
        <p:spPr/>
        <p:txBody>
          <a:bodyPr/>
          <a:lstStyle/>
          <a:p>
            <a:fld id="{C06FDD99-E7EC-4C12-BD5A-E7AB48BFC59D}" type="slidenum">
              <a:rPr lang="en-BE" smtClean="0"/>
              <a:t>18</a:t>
            </a:fld>
            <a:endParaRPr lang="en-BE"/>
          </a:p>
        </p:txBody>
      </p:sp>
      <p:pic>
        <p:nvPicPr>
          <p:cNvPr id="2054" name="Picture 6">
            <a:extLst>
              <a:ext uri="{FF2B5EF4-FFF2-40B4-BE49-F238E27FC236}">
                <a16:creationId xmlns:a16="http://schemas.microsoft.com/office/drawing/2014/main" id="{97CFAF65-545A-387E-B502-AED430CF07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472" y="2137148"/>
            <a:ext cx="5834012" cy="29777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BA66F28-EF03-5779-9C3A-3025DB44D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236" y="2051423"/>
            <a:ext cx="5398004" cy="30635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F09C55-9DCE-0FA4-238F-E0E5BAB0F2D3}"/>
              </a:ext>
            </a:extLst>
          </p:cNvPr>
          <p:cNvSpPr txBox="1"/>
          <p:nvPr/>
        </p:nvSpPr>
        <p:spPr>
          <a:xfrm>
            <a:off x="1056857" y="5200650"/>
            <a:ext cx="3416669" cy="38209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400" dirty="0">
                <a:latin typeface="+mj-lt"/>
              </a:rPr>
              <a:t>Fox, 2005, PNAS</a:t>
            </a:r>
            <a:r>
              <a:rPr lang="en-US" sz="1400" baseline="30000" dirty="0">
                <a:latin typeface="+mj-lt"/>
              </a:rPr>
              <a:t> </a:t>
            </a:r>
            <a:endParaRPr lang="en-US" sz="1400" dirty="0">
              <a:latin typeface="+mj-lt"/>
            </a:endParaRPr>
          </a:p>
        </p:txBody>
      </p:sp>
      <p:sp>
        <p:nvSpPr>
          <p:cNvPr id="6" name="TextBox 5">
            <a:extLst>
              <a:ext uri="{FF2B5EF4-FFF2-40B4-BE49-F238E27FC236}">
                <a16:creationId xmlns:a16="http://schemas.microsoft.com/office/drawing/2014/main" id="{6C1142AE-32B6-ED6B-021D-BD7726660834}"/>
              </a:ext>
            </a:extLst>
          </p:cNvPr>
          <p:cNvSpPr txBox="1"/>
          <p:nvPr/>
        </p:nvSpPr>
        <p:spPr>
          <a:xfrm>
            <a:off x="7937131" y="5265018"/>
            <a:ext cx="3416669" cy="38209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400" dirty="0">
                <a:latin typeface="+mj-lt"/>
              </a:rPr>
              <a:t>Mortaheb, 2022, PNAS</a:t>
            </a:r>
          </a:p>
        </p:txBody>
      </p:sp>
    </p:spTree>
    <p:extLst>
      <p:ext uri="{BB962C8B-B14F-4D97-AF65-F5344CB8AC3E}">
        <p14:creationId xmlns:p14="http://schemas.microsoft.com/office/powerpoint/2010/main" val="295891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127DA-5165-3A05-92D5-96E7CDF46ED9}"/>
              </a:ext>
            </a:extLst>
          </p:cNvPr>
          <p:cNvSpPr>
            <a:spLocks noGrp="1"/>
          </p:cNvSpPr>
          <p:nvPr>
            <p:ph type="sldNum" sz="quarter" idx="12"/>
          </p:nvPr>
        </p:nvSpPr>
        <p:spPr/>
        <p:txBody>
          <a:bodyPr/>
          <a:lstStyle/>
          <a:p>
            <a:fld id="{C06FDD99-E7EC-4C12-BD5A-E7AB48BFC59D}" type="slidenum">
              <a:rPr lang="en-BE" smtClean="0"/>
              <a:t>19</a:t>
            </a:fld>
            <a:endParaRPr lang="en-BE"/>
          </a:p>
        </p:txBody>
      </p:sp>
      <p:sp>
        <p:nvSpPr>
          <p:cNvPr id="5" name="Title 1">
            <a:extLst>
              <a:ext uri="{FF2B5EF4-FFF2-40B4-BE49-F238E27FC236}">
                <a16:creationId xmlns:a16="http://schemas.microsoft.com/office/drawing/2014/main" id="{363B3FF6-AE2B-5127-C08F-BBCE472E2AED}"/>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Supplementary 6</a:t>
            </a:r>
            <a:br>
              <a:rPr lang="en-US" dirty="0"/>
            </a:br>
            <a:r>
              <a:rPr lang="en-US" dirty="0"/>
              <a:t>Pupil tracks subcortical arousal nuclei</a:t>
            </a:r>
            <a:endParaRPr lang="en-001" dirty="0"/>
          </a:p>
        </p:txBody>
      </p:sp>
      <p:grpSp>
        <p:nvGrpSpPr>
          <p:cNvPr id="10" name="Group 9">
            <a:extLst>
              <a:ext uri="{FF2B5EF4-FFF2-40B4-BE49-F238E27FC236}">
                <a16:creationId xmlns:a16="http://schemas.microsoft.com/office/drawing/2014/main" id="{90D34B9A-B1F4-B144-38D7-5BC4E9BAAEFB}"/>
              </a:ext>
            </a:extLst>
          </p:cNvPr>
          <p:cNvGrpSpPr/>
          <p:nvPr/>
        </p:nvGrpSpPr>
        <p:grpSpPr>
          <a:xfrm>
            <a:off x="527763" y="2773310"/>
            <a:ext cx="4538759" cy="2778403"/>
            <a:chOff x="1067928" y="2031846"/>
            <a:chExt cx="4228322" cy="2615938"/>
          </a:xfrm>
        </p:grpSpPr>
        <p:grpSp>
          <p:nvGrpSpPr>
            <p:cNvPr id="8" name="Group 7">
              <a:extLst>
                <a:ext uri="{FF2B5EF4-FFF2-40B4-BE49-F238E27FC236}">
                  <a16:creationId xmlns:a16="http://schemas.microsoft.com/office/drawing/2014/main" id="{6682406F-4A7C-DB62-A7D2-FBA19835F956}"/>
                </a:ext>
              </a:extLst>
            </p:cNvPr>
            <p:cNvGrpSpPr/>
            <p:nvPr/>
          </p:nvGrpSpPr>
          <p:grpSpPr>
            <a:xfrm>
              <a:off x="1378961" y="2031846"/>
              <a:ext cx="3362611" cy="1756383"/>
              <a:chOff x="304320" y="1854564"/>
              <a:chExt cx="4661056" cy="2657476"/>
            </a:xfrm>
          </p:grpSpPr>
          <p:pic>
            <p:nvPicPr>
              <p:cNvPr id="3074" name="Picture 2">
                <a:extLst>
                  <a:ext uri="{FF2B5EF4-FFF2-40B4-BE49-F238E27FC236}">
                    <a16:creationId xmlns:a16="http://schemas.microsoft.com/office/drawing/2014/main" id="{6506A0F6-746D-8628-C899-E104D57157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750" r="47809" b="27500"/>
              <a:stretch/>
            </p:blipFill>
            <p:spPr bwMode="auto">
              <a:xfrm>
                <a:off x="1996751" y="1854564"/>
                <a:ext cx="2968625" cy="2657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A3E18F9-FEAE-07CD-74B2-53E573505D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72960" b="66389"/>
              <a:stretch/>
            </p:blipFill>
            <p:spPr bwMode="auto">
              <a:xfrm>
                <a:off x="304320" y="1915157"/>
                <a:ext cx="1692431" cy="25362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2C0F22D-B563-2B16-4E52-EBAE40DD7DD5}"/>
                  </a:ext>
                </a:extLst>
              </p:cNvPr>
              <p:cNvSpPr/>
              <p:nvPr/>
            </p:nvSpPr>
            <p:spPr>
              <a:xfrm>
                <a:off x="1842309" y="3788049"/>
                <a:ext cx="308884" cy="235469"/>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grpSp>
        <p:sp>
          <p:nvSpPr>
            <p:cNvPr id="9" name="TextBox 8">
              <a:extLst>
                <a:ext uri="{FF2B5EF4-FFF2-40B4-BE49-F238E27FC236}">
                  <a16:creationId xmlns:a16="http://schemas.microsoft.com/office/drawing/2014/main" id="{1882DF4C-673F-B976-EF4A-DFCAE03C1A21}"/>
                </a:ext>
              </a:extLst>
            </p:cNvPr>
            <p:cNvSpPr txBox="1"/>
            <p:nvPr/>
          </p:nvSpPr>
          <p:spPr>
            <a:xfrm>
              <a:off x="1067928" y="4124564"/>
              <a:ext cx="4228322" cy="523220"/>
            </a:xfrm>
            <a:prstGeom prst="rect">
              <a:avLst/>
            </a:prstGeom>
            <a:noFill/>
          </p:spPr>
          <p:txBody>
            <a:bodyPr wrap="square" rtlCol="0">
              <a:spAutoFit/>
            </a:bodyPr>
            <a:lstStyle/>
            <a:p>
              <a:pPr algn="ctr"/>
              <a:r>
                <a:rPr lang="en-US" sz="1400" dirty="0">
                  <a:latin typeface="+mj-lt"/>
                </a:rPr>
                <a:t>BOLD signal during rest in humans</a:t>
              </a:r>
            </a:p>
            <a:p>
              <a:pPr algn="ctr"/>
              <a:r>
                <a:rPr lang="en-US" sz="1400" dirty="0">
                  <a:latin typeface="+mj-lt"/>
                </a:rPr>
                <a:t>Lloyd, 2023, </a:t>
              </a:r>
              <a:r>
                <a:rPr lang="en-US" sz="1400" dirty="0" err="1">
                  <a:latin typeface="+mj-lt"/>
                </a:rPr>
                <a:t>eLife</a:t>
              </a:r>
              <a:endParaRPr lang="en-001" sz="1400" dirty="0">
                <a:latin typeface="+mj-lt"/>
              </a:endParaRPr>
            </a:p>
          </p:txBody>
        </p:sp>
      </p:grpSp>
      <p:grpSp>
        <p:nvGrpSpPr>
          <p:cNvPr id="25" name="Group 24">
            <a:extLst>
              <a:ext uri="{FF2B5EF4-FFF2-40B4-BE49-F238E27FC236}">
                <a16:creationId xmlns:a16="http://schemas.microsoft.com/office/drawing/2014/main" id="{F80A7FA4-E9EA-826A-91D1-2985D440A973}"/>
              </a:ext>
            </a:extLst>
          </p:cNvPr>
          <p:cNvGrpSpPr/>
          <p:nvPr/>
        </p:nvGrpSpPr>
        <p:grpSpPr>
          <a:xfrm>
            <a:off x="4235170" y="2785711"/>
            <a:ext cx="4538759" cy="2766002"/>
            <a:chOff x="7358432" y="2649902"/>
            <a:chExt cx="4538759" cy="2766002"/>
          </a:xfrm>
        </p:grpSpPr>
        <p:pic>
          <p:nvPicPr>
            <p:cNvPr id="3080" name="Picture 8">
              <a:extLst>
                <a:ext uri="{FF2B5EF4-FFF2-40B4-BE49-F238E27FC236}">
                  <a16:creationId xmlns:a16="http://schemas.microsoft.com/office/drawing/2014/main" id="{B5E6AE03-63A9-0815-94E4-ED761FAAA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871" y="2649902"/>
              <a:ext cx="2493883" cy="202503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DEC755B-6607-59A2-2F4E-A52C66EFD982}"/>
                </a:ext>
              </a:extLst>
            </p:cNvPr>
            <p:cNvSpPr txBox="1"/>
            <p:nvPr/>
          </p:nvSpPr>
          <p:spPr>
            <a:xfrm>
              <a:off x="7358432" y="4892684"/>
              <a:ext cx="4538759" cy="523220"/>
            </a:xfrm>
            <a:prstGeom prst="rect">
              <a:avLst/>
            </a:prstGeom>
            <a:noFill/>
          </p:spPr>
          <p:txBody>
            <a:bodyPr wrap="square" rtlCol="0">
              <a:spAutoFit/>
            </a:bodyPr>
            <a:lstStyle/>
            <a:p>
              <a:pPr algn="ctr"/>
              <a:r>
                <a:rPr lang="en-US" sz="1400" dirty="0">
                  <a:latin typeface="+mj-lt"/>
                </a:rPr>
                <a:t>Task and rest in humans</a:t>
              </a:r>
            </a:p>
            <a:p>
              <a:pPr algn="ctr"/>
              <a:r>
                <a:rPr lang="en-US" sz="1400" dirty="0">
                  <a:latin typeface="+mj-lt"/>
                </a:rPr>
                <a:t>Murphy, 2014, Human Brain Mapp</a:t>
              </a:r>
              <a:endParaRPr lang="en-001" sz="1400" dirty="0">
                <a:latin typeface="+mj-lt"/>
              </a:endParaRPr>
            </a:p>
          </p:txBody>
        </p:sp>
      </p:grpSp>
      <p:grpSp>
        <p:nvGrpSpPr>
          <p:cNvPr id="28" name="Group 27">
            <a:extLst>
              <a:ext uri="{FF2B5EF4-FFF2-40B4-BE49-F238E27FC236}">
                <a16:creationId xmlns:a16="http://schemas.microsoft.com/office/drawing/2014/main" id="{7758FC4A-0B71-42BB-E68A-E5D2B05997C2}"/>
              </a:ext>
            </a:extLst>
          </p:cNvPr>
          <p:cNvGrpSpPr/>
          <p:nvPr/>
        </p:nvGrpSpPr>
        <p:grpSpPr>
          <a:xfrm>
            <a:off x="7720881" y="2608593"/>
            <a:ext cx="4538759" cy="2943120"/>
            <a:chOff x="7653241" y="2531552"/>
            <a:chExt cx="4538759" cy="2943120"/>
          </a:xfrm>
        </p:grpSpPr>
        <p:grpSp>
          <p:nvGrpSpPr>
            <p:cNvPr id="26" name="Group 25">
              <a:extLst>
                <a:ext uri="{FF2B5EF4-FFF2-40B4-BE49-F238E27FC236}">
                  <a16:creationId xmlns:a16="http://schemas.microsoft.com/office/drawing/2014/main" id="{6F8BA9C8-63BC-CB72-5D53-2D898497A5DA}"/>
                </a:ext>
              </a:extLst>
            </p:cNvPr>
            <p:cNvGrpSpPr/>
            <p:nvPr/>
          </p:nvGrpSpPr>
          <p:grpSpPr>
            <a:xfrm>
              <a:off x="7653241" y="2531552"/>
              <a:ext cx="4538759" cy="2943120"/>
              <a:chOff x="4079616" y="2636582"/>
              <a:chExt cx="4538759" cy="2943120"/>
            </a:xfrm>
          </p:grpSpPr>
          <p:sp>
            <p:nvSpPr>
              <p:cNvPr id="17" name="TextBox 16">
                <a:extLst>
                  <a:ext uri="{FF2B5EF4-FFF2-40B4-BE49-F238E27FC236}">
                    <a16:creationId xmlns:a16="http://schemas.microsoft.com/office/drawing/2014/main" id="{526D8121-2580-7389-FCD9-E129CAB823FC}"/>
                  </a:ext>
                </a:extLst>
              </p:cNvPr>
              <p:cNvSpPr txBox="1"/>
              <p:nvPr/>
            </p:nvSpPr>
            <p:spPr>
              <a:xfrm>
                <a:off x="4079616" y="5056482"/>
                <a:ext cx="4538759" cy="523220"/>
              </a:xfrm>
              <a:prstGeom prst="rect">
                <a:avLst/>
              </a:prstGeom>
              <a:noFill/>
            </p:spPr>
            <p:txBody>
              <a:bodyPr wrap="square" rtlCol="0">
                <a:spAutoFit/>
              </a:bodyPr>
              <a:lstStyle/>
              <a:p>
                <a:pPr algn="ctr"/>
                <a:r>
                  <a:rPr lang="en-US" sz="1400" dirty="0">
                    <a:latin typeface="+mj-lt"/>
                  </a:rPr>
                  <a:t>Spike rate during rest in animals</a:t>
                </a:r>
              </a:p>
              <a:p>
                <a:pPr algn="ctr"/>
                <a:r>
                  <a:rPr lang="en-US" sz="1400" dirty="0">
                    <a:latin typeface="+mj-lt"/>
                  </a:rPr>
                  <a:t>Joshi, 2016, Neuron</a:t>
                </a:r>
                <a:endParaRPr lang="en-001" sz="1400" dirty="0">
                  <a:latin typeface="+mj-lt"/>
                </a:endParaRPr>
              </a:p>
            </p:txBody>
          </p:sp>
          <p:grpSp>
            <p:nvGrpSpPr>
              <p:cNvPr id="20" name="Group 19">
                <a:extLst>
                  <a:ext uri="{FF2B5EF4-FFF2-40B4-BE49-F238E27FC236}">
                    <a16:creationId xmlns:a16="http://schemas.microsoft.com/office/drawing/2014/main" id="{5BFB8C57-1EEF-9550-6B91-80E76894C89B}"/>
                  </a:ext>
                </a:extLst>
              </p:cNvPr>
              <p:cNvGrpSpPr/>
              <p:nvPr/>
            </p:nvGrpSpPr>
            <p:grpSpPr>
              <a:xfrm>
                <a:off x="4623262" y="2636582"/>
                <a:ext cx="1390740" cy="1774661"/>
                <a:chOff x="5534025" y="1794809"/>
                <a:chExt cx="1354428" cy="1756383"/>
              </a:xfrm>
            </p:grpSpPr>
            <p:sp>
              <p:nvSpPr>
                <p:cNvPr id="18" name="Rectangle 17">
                  <a:extLst>
                    <a:ext uri="{FF2B5EF4-FFF2-40B4-BE49-F238E27FC236}">
                      <a16:creationId xmlns:a16="http://schemas.microsoft.com/office/drawing/2014/main" id="{8B408555-EDE9-9BB1-EC58-E681EE99D251}"/>
                    </a:ext>
                  </a:extLst>
                </p:cNvPr>
                <p:cNvSpPr/>
                <p:nvPr/>
              </p:nvSpPr>
              <p:spPr>
                <a:xfrm>
                  <a:off x="5534025" y="1794809"/>
                  <a:ext cx="561975" cy="1756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19" name="Rectangle 18">
                  <a:extLst>
                    <a:ext uri="{FF2B5EF4-FFF2-40B4-BE49-F238E27FC236}">
                      <a16:creationId xmlns:a16="http://schemas.microsoft.com/office/drawing/2014/main" id="{2AC459EA-848D-C7D4-399B-C7E3FB465D4A}"/>
                    </a:ext>
                  </a:extLst>
                </p:cNvPr>
                <p:cNvSpPr/>
                <p:nvPr/>
              </p:nvSpPr>
              <p:spPr>
                <a:xfrm>
                  <a:off x="6525208" y="1817420"/>
                  <a:ext cx="363245" cy="2144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grpSp>
        </p:grpSp>
        <p:pic>
          <p:nvPicPr>
            <p:cNvPr id="3084" name="Picture 12" descr="Figure thumbnail gr3">
              <a:extLst>
                <a:ext uri="{FF2B5EF4-FFF2-40B4-BE49-F238E27FC236}">
                  <a16:creationId xmlns:a16="http://schemas.microsoft.com/office/drawing/2014/main" id="{E40BB967-3692-0BAE-8E9E-F7E3F3A79A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011" r="75438" b="34443"/>
            <a:stretch/>
          </p:blipFill>
          <p:spPr bwMode="auto">
            <a:xfrm>
              <a:off x="9982200" y="3040915"/>
              <a:ext cx="1756762" cy="17731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Figure thumbnail gr3">
              <a:extLst>
                <a:ext uri="{FF2B5EF4-FFF2-40B4-BE49-F238E27FC236}">
                  <a16:creationId xmlns:a16="http://schemas.microsoft.com/office/drawing/2014/main" id="{ADA7776D-E948-DE2A-C341-14563187F9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438" b="66320"/>
            <a:stretch/>
          </p:blipFill>
          <p:spPr bwMode="auto">
            <a:xfrm>
              <a:off x="8208438" y="3066592"/>
              <a:ext cx="1648437" cy="17217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048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EF51C84-B231-B66C-EE0B-BAE8A68D2559}"/>
              </a:ext>
            </a:extLst>
          </p:cNvPr>
          <p:cNvSpPr txBox="1">
            <a:spLocks/>
          </p:cNvSpPr>
          <p:nvPr/>
        </p:nvSpPr>
        <p:spPr>
          <a:xfrm>
            <a:off x="838200" y="681037"/>
            <a:ext cx="10515600" cy="1009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4000" dirty="0"/>
            </a:br>
            <a:r>
              <a:rPr lang="en-US" sz="4000" spc="-1" dirty="0">
                <a:solidFill>
                  <a:srgbClr val="000000"/>
                </a:solidFill>
              </a:rPr>
              <a:t>Mental life has blindspots</a:t>
            </a:r>
            <a:br>
              <a:rPr lang="en-US" sz="4000" dirty="0"/>
            </a:br>
            <a:endParaRPr lang="en-BE" sz="4000" dirty="0"/>
          </a:p>
        </p:txBody>
      </p:sp>
      <p:sp>
        <p:nvSpPr>
          <p:cNvPr id="7" name="TextBox 7">
            <a:extLst>
              <a:ext uri="{FF2B5EF4-FFF2-40B4-BE49-F238E27FC236}">
                <a16:creationId xmlns:a16="http://schemas.microsoft.com/office/drawing/2014/main" id="{21D671A1-24BF-82B5-CAED-CC67C9918E7D}"/>
              </a:ext>
            </a:extLst>
          </p:cNvPr>
          <p:cNvSpPr/>
          <p:nvPr/>
        </p:nvSpPr>
        <p:spPr>
          <a:xfrm>
            <a:off x="1282487" y="1566648"/>
            <a:ext cx="9732723" cy="10142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2000" b="0" i="1" strike="noStrike" spc="-1" dirty="0">
                <a:solidFill>
                  <a:srgbClr val="222222"/>
                </a:solidFill>
                <a:latin typeface="Calibri Light"/>
              </a:rPr>
              <a:t> “ a transient </a:t>
            </a:r>
            <a:r>
              <a:rPr lang="en-US" sz="2000" b="1" i="1" strike="noStrike" spc="-1" dirty="0">
                <a:solidFill>
                  <a:srgbClr val="222222"/>
                </a:solidFill>
                <a:latin typeface="Calibri Light"/>
              </a:rPr>
              <a:t>cognitive or emotional state </a:t>
            </a:r>
            <a:r>
              <a:rPr lang="en-US" sz="2000" b="0" i="1" strike="noStrike" spc="-1" dirty="0">
                <a:solidFill>
                  <a:srgbClr val="222222"/>
                </a:solidFill>
                <a:latin typeface="Calibri Light"/>
              </a:rPr>
              <a:t>of the organism that can be described in terms of its </a:t>
            </a:r>
            <a:r>
              <a:rPr lang="en-US" sz="2000" b="1" i="1" strike="noStrike" spc="-1" dirty="0">
                <a:solidFill>
                  <a:srgbClr val="222222"/>
                </a:solidFill>
                <a:latin typeface="Calibri Light"/>
              </a:rPr>
              <a:t>contents</a:t>
            </a:r>
            <a:r>
              <a:rPr lang="en-US" sz="2000" b="0" i="1" strike="noStrike" spc="-1" dirty="0">
                <a:solidFill>
                  <a:srgbClr val="222222"/>
                </a:solidFill>
                <a:latin typeface="Calibri Light"/>
              </a:rPr>
              <a:t> (what the state is 'about') and </a:t>
            </a:r>
            <a:r>
              <a:rPr lang="en-US" sz="2000" b="1" i="1" strike="noStrike" spc="-1" dirty="0">
                <a:solidFill>
                  <a:srgbClr val="222222"/>
                </a:solidFill>
                <a:latin typeface="Calibri Light"/>
              </a:rPr>
              <a:t>the relationship that the subject bears to the contents </a:t>
            </a:r>
            <a:r>
              <a:rPr lang="en-US" sz="2000" b="0" i="1" strike="noStrike" spc="-1" dirty="0">
                <a:solidFill>
                  <a:srgbClr val="222222"/>
                </a:solidFill>
                <a:latin typeface="Calibri Light"/>
              </a:rPr>
              <a:t>(for example, perceiving, believing, fearing, imagining or remembering)”</a:t>
            </a:r>
            <a:endParaRPr lang="en-US" sz="2000" b="0" strike="noStrike" spc="-1" dirty="0">
              <a:latin typeface="Arial"/>
            </a:endParaRPr>
          </a:p>
        </p:txBody>
      </p:sp>
      <p:pic>
        <p:nvPicPr>
          <p:cNvPr id="8" name="Picture 2" descr="Man Head Silhouette - Free vector graphic on Pixabay">
            <a:extLst>
              <a:ext uri="{FF2B5EF4-FFF2-40B4-BE49-F238E27FC236}">
                <a16:creationId xmlns:a16="http://schemas.microsoft.com/office/drawing/2014/main" id="{9D47C667-2276-6EDA-0A7C-DCD912D75713}"/>
              </a:ext>
            </a:extLst>
          </p:cNvPr>
          <p:cNvPicPr/>
          <p:nvPr/>
        </p:nvPicPr>
        <p:blipFill>
          <a:blip r:embed="rId3"/>
          <a:stretch/>
        </p:blipFill>
        <p:spPr>
          <a:xfrm flipH="1">
            <a:off x="3217566" y="3984408"/>
            <a:ext cx="1314720" cy="1753200"/>
          </a:xfrm>
          <a:prstGeom prst="rect">
            <a:avLst/>
          </a:prstGeom>
          <a:ln w="0">
            <a:noFill/>
          </a:ln>
        </p:spPr>
      </p:pic>
      <p:pic>
        <p:nvPicPr>
          <p:cNvPr id="9" name="Picture 2" descr="Man Head Silhouette - Free vector graphic on Pixabay">
            <a:extLst>
              <a:ext uri="{FF2B5EF4-FFF2-40B4-BE49-F238E27FC236}">
                <a16:creationId xmlns:a16="http://schemas.microsoft.com/office/drawing/2014/main" id="{F25FB716-CE29-F87E-55E1-A5979825EC25}"/>
              </a:ext>
            </a:extLst>
          </p:cNvPr>
          <p:cNvPicPr/>
          <p:nvPr/>
        </p:nvPicPr>
        <p:blipFill>
          <a:blip r:embed="rId3"/>
          <a:stretch/>
        </p:blipFill>
        <p:spPr>
          <a:xfrm flipH="1">
            <a:off x="5449926" y="4012488"/>
            <a:ext cx="1314720" cy="1753200"/>
          </a:xfrm>
          <a:prstGeom prst="rect">
            <a:avLst/>
          </a:prstGeom>
          <a:ln w="0">
            <a:noFill/>
          </a:ln>
        </p:spPr>
      </p:pic>
      <p:pic>
        <p:nvPicPr>
          <p:cNvPr id="10" name="Picture 2" descr="Man Head Silhouette - Free vector graphic on Pixabay">
            <a:extLst>
              <a:ext uri="{FF2B5EF4-FFF2-40B4-BE49-F238E27FC236}">
                <a16:creationId xmlns:a16="http://schemas.microsoft.com/office/drawing/2014/main" id="{09CD770E-D383-7B64-F8D1-190B5256B2F7}"/>
              </a:ext>
            </a:extLst>
          </p:cNvPr>
          <p:cNvPicPr/>
          <p:nvPr/>
        </p:nvPicPr>
        <p:blipFill>
          <a:blip r:embed="rId3"/>
          <a:stretch/>
        </p:blipFill>
        <p:spPr>
          <a:xfrm flipH="1">
            <a:off x="7682286" y="4012488"/>
            <a:ext cx="1314720" cy="1753200"/>
          </a:xfrm>
          <a:prstGeom prst="rect">
            <a:avLst/>
          </a:prstGeom>
          <a:ln w="0">
            <a:noFill/>
          </a:ln>
        </p:spPr>
      </p:pic>
      <p:sp>
        <p:nvSpPr>
          <p:cNvPr id="11" name="Cloud 13">
            <a:extLst>
              <a:ext uri="{FF2B5EF4-FFF2-40B4-BE49-F238E27FC236}">
                <a16:creationId xmlns:a16="http://schemas.microsoft.com/office/drawing/2014/main" id="{7799B1D5-43C4-0689-0863-6E86AC8FD65B}"/>
              </a:ext>
            </a:extLst>
          </p:cNvPr>
          <p:cNvSpPr/>
          <p:nvPr/>
        </p:nvSpPr>
        <p:spPr>
          <a:xfrm>
            <a:off x="5199726" y="2769768"/>
            <a:ext cx="2122200" cy="1133280"/>
          </a:xfrm>
          <a:prstGeom prst="cloud">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001"/>
          </a:p>
        </p:txBody>
      </p:sp>
      <p:sp>
        <p:nvSpPr>
          <p:cNvPr id="12" name="Cloud 15">
            <a:extLst>
              <a:ext uri="{FF2B5EF4-FFF2-40B4-BE49-F238E27FC236}">
                <a16:creationId xmlns:a16="http://schemas.microsoft.com/office/drawing/2014/main" id="{7407A810-1ADA-F73A-061D-1823336C24F6}"/>
              </a:ext>
            </a:extLst>
          </p:cNvPr>
          <p:cNvSpPr/>
          <p:nvPr/>
        </p:nvSpPr>
        <p:spPr>
          <a:xfrm>
            <a:off x="7511324" y="2668608"/>
            <a:ext cx="2122200" cy="1133280"/>
          </a:xfrm>
          <a:prstGeom prst="cloud">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001"/>
          </a:p>
        </p:txBody>
      </p:sp>
      <p:pic>
        <p:nvPicPr>
          <p:cNvPr id="13" name="Picture 2" descr="Free Clipart Palm Tree Beach Clip Art Free Stock Sea - Coconut Tree On Beach  Png Transparent Png (#4999371) - PinClipart">
            <a:extLst>
              <a:ext uri="{FF2B5EF4-FFF2-40B4-BE49-F238E27FC236}">
                <a16:creationId xmlns:a16="http://schemas.microsoft.com/office/drawing/2014/main" id="{72809559-D926-E4C4-79BD-5BA505486A4A}"/>
              </a:ext>
            </a:extLst>
          </p:cNvPr>
          <p:cNvPicPr/>
          <p:nvPr/>
        </p:nvPicPr>
        <p:blipFill>
          <a:blip r:embed="rId4"/>
          <a:stretch/>
        </p:blipFill>
        <p:spPr>
          <a:xfrm>
            <a:off x="5841966" y="2969208"/>
            <a:ext cx="922680" cy="765360"/>
          </a:xfrm>
          <a:prstGeom prst="rect">
            <a:avLst/>
          </a:prstGeom>
          <a:ln w="0">
            <a:noFill/>
          </a:ln>
        </p:spPr>
      </p:pic>
      <p:sp>
        <p:nvSpPr>
          <p:cNvPr id="14" name="Straight Arrow Connector 18">
            <a:extLst>
              <a:ext uri="{FF2B5EF4-FFF2-40B4-BE49-F238E27FC236}">
                <a16:creationId xmlns:a16="http://schemas.microsoft.com/office/drawing/2014/main" id="{F75AF66C-E859-6F81-84A6-424B0E745C2A}"/>
              </a:ext>
            </a:extLst>
          </p:cNvPr>
          <p:cNvSpPr/>
          <p:nvPr/>
        </p:nvSpPr>
        <p:spPr>
          <a:xfrm>
            <a:off x="4738566" y="5005728"/>
            <a:ext cx="460800" cy="360"/>
          </a:xfrm>
          <a:custGeom>
            <a:avLst/>
            <a:gdLst/>
            <a:ahLst/>
            <a:cxnLst/>
            <a:rect l="l" t="t" r="r" b="b"/>
            <a:pathLst>
              <a:path w="21600" h="21600">
                <a:moveTo>
                  <a:pt x="0" y="0"/>
                </a:moveTo>
                <a:lnTo>
                  <a:pt x="21600" y="21600"/>
                </a:lnTo>
              </a:path>
            </a:pathLst>
          </a:custGeom>
          <a:noFill/>
          <a:ln w="38100">
            <a:solidFill>
              <a:srgbClr val="000000"/>
            </a:solidFill>
            <a:tailEnd type="triangle" w="med" len="med"/>
          </a:ln>
        </p:spPr>
        <p:style>
          <a:lnRef idx="1">
            <a:schemeClr val="accent1"/>
          </a:lnRef>
          <a:fillRef idx="0">
            <a:schemeClr val="accent1"/>
          </a:fillRef>
          <a:effectRef idx="0">
            <a:schemeClr val="accent1"/>
          </a:effectRef>
          <a:fontRef idx="minor"/>
        </p:style>
        <p:txBody>
          <a:bodyPr/>
          <a:lstStyle/>
          <a:p>
            <a:endParaRPr lang="en-001"/>
          </a:p>
        </p:txBody>
      </p:sp>
      <p:sp>
        <p:nvSpPr>
          <p:cNvPr id="15" name="Straight Arrow Connector 32">
            <a:extLst>
              <a:ext uri="{FF2B5EF4-FFF2-40B4-BE49-F238E27FC236}">
                <a16:creationId xmlns:a16="http://schemas.microsoft.com/office/drawing/2014/main" id="{BA5340C4-5579-7C73-6081-B47D71B3E052}"/>
              </a:ext>
            </a:extLst>
          </p:cNvPr>
          <p:cNvSpPr/>
          <p:nvPr/>
        </p:nvSpPr>
        <p:spPr>
          <a:xfrm>
            <a:off x="6947526" y="5005728"/>
            <a:ext cx="460800" cy="360"/>
          </a:xfrm>
          <a:custGeom>
            <a:avLst/>
            <a:gdLst/>
            <a:ahLst/>
            <a:cxnLst/>
            <a:rect l="l" t="t" r="r" b="b"/>
            <a:pathLst>
              <a:path w="21600" h="21600">
                <a:moveTo>
                  <a:pt x="0" y="0"/>
                </a:moveTo>
                <a:lnTo>
                  <a:pt x="21600" y="21600"/>
                </a:lnTo>
              </a:path>
            </a:pathLst>
          </a:custGeom>
          <a:noFill/>
          <a:ln w="38100">
            <a:solidFill>
              <a:srgbClr val="000000"/>
            </a:solidFill>
            <a:tailEnd type="triangle" w="med" len="med"/>
          </a:ln>
        </p:spPr>
        <p:style>
          <a:lnRef idx="1">
            <a:schemeClr val="accent1"/>
          </a:lnRef>
          <a:fillRef idx="0">
            <a:schemeClr val="accent1"/>
          </a:fillRef>
          <a:effectRef idx="0">
            <a:schemeClr val="accent1"/>
          </a:effectRef>
          <a:fontRef idx="minor"/>
        </p:style>
        <p:txBody>
          <a:bodyPr/>
          <a:lstStyle/>
          <a:p>
            <a:endParaRPr lang="en-001"/>
          </a:p>
        </p:txBody>
      </p:sp>
      <p:sp>
        <p:nvSpPr>
          <p:cNvPr id="16" name="Cloud 34">
            <a:extLst>
              <a:ext uri="{FF2B5EF4-FFF2-40B4-BE49-F238E27FC236}">
                <a16:creationId xmlns:a16="http://schemas.microsoft.com/office/drawing/2014/main" id="{6FE3A4AD-0921-717C-95DA-3F71A44C59BC}"/>
              </a:ext>
            </a:extLst>
          </p:cNvPr>
          <p:cNvSpPr/>
          <p:nvPr/>
        </p:nvSpPr>
        <p:spPr>
          <a:xfrm>
            <a:off x="2616006" y="2769768"/>
            <a:ext cx="2122200" cy="1133280"/>
          </a:xfrm>
          <a:prstGeom prst="cloud">
            <a:avLst/>
          </a:prstGeom>
          <a:noFill/>
          <a:ln>
            <a:solidFill>
              <a:srgbClr val="325490"/>
            </a:solidFill>
          </a:ln>
        </p:spPr>
        <p:style>
          <a:lnRef idx="2">
            <a:schemeClr val="accent1">
              <a:shade val="50000"/>
            </a:schemeClr>
          </a:lnRef>
          <a:fillRef idx="1">
            <a:schemeClr val="accent1"/>
          </a:fillRef>
          <a:effectRef idx="0">
            <a:schemeClr val="accent1"/>
          </a:effectRef>
          <a:fontRef idx="minor"/>
        </p:style>
        <p:txBody>
          <a:bodyPr/>
          <a:lstStyle/>
          <a:p>
            <a:endParaRPr lang="en-001"/>
          </a:p>
        </p:txBody>
      </p:sp>
      <p:pic>
        <p:nvPicPr>
          <p:cNvPr id="17" name="Picture 4" descr="Car On Road Clipart - Png Download (#5650569) - PinClipart">
            <a:extLst>
              <a:ext uri="{FF2B5EF4-FFF2-40B4-BE49-F238E27FC236}">
                <a16:creationId xmlns:a16="http://schemas.microsoft.com/office/drawing/2014/main" id="{C78AAF77-EC90-0C63-A154-8A42B956E140}"/>
              </a:ext>
            </a:extLst>
          </p:cNvPr>
          <p:cNvPicPr/>
          <p:nvPr/>
        </p:nvPicPr>
        <p:blipFill>
          <a:blip r:embed="rId5">
            <a:extLst>
              <a:ext uri="{BEBA8EAE-BF5A-486C-A8C5-ECC9F3942E4B}">
                <a14:imgProps xmlns:a14="http://schemas.microsoft.com/office/drawing/2010/main">
                  <a14:imgLayer r:embed="rId6">
                    <a14:imgEffect>
                      <a14:artisticPaintStrokes/>
                    </a14:imgEffect>
                  </a14:imgLayer>
                </a14:imgProps>
              </a:ext>
            </a:extLst>
          </a:blip>
          <a:stretch/>
        </p:blipFill>
        <p:spPr>
          <a:xfrm>
            <a:off x="3112446" y="2969208"/>
            <a:ext cx="1138680" cy="666360"/>
          </a:xfrm>
          <a:prstGeom prst="rect">
            <a:avLst/>
          </a:prstGeom>
          <a:ln w="0">
            <a:noFill/>
          </a:ln>
        </p:spPr>
      </p:pic>
      <p:sp>
        <p:nvSpPr>
          <p:cNvPr id="18" name="TextBox 22">
            <a:extLst>
              <a:ext uri="{FF2B5EF4-FFF2-40B4-BE49-F238E27FC236}">
                <a16:creationId xmlns:a16="http://schemas.microsoft.com/office/drawing/2014/main" id="{945DF1CA-A281-1EAE-C3BE-C6CC1F8545B6}"/>
              </a:ext>
            </a:extLst>
          </p:cNvPr>
          <p:cNvSpPr/>
          <p:nvPr/>
        </p:nvSpPr>
        <p:spPr>
          <a:xfrm>
            <a:off x="1091586" y="5729513"/>
            <a:ext cx="425196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28600" indent="-228600">
              <a:lnSpc>
                <a:spcPct val="100000"/>
              </a:lnSpc>
              <a:buClr>
                <a:srgbClr val="000000"/>
              </a:buClr>
              <a:buFont typeface="StarSymbol"/>
              <a:buAutoNum type="arabicPeriod"/>
            </a:pPr>
            <a:r>
              <a:rPr lang="en-US" sz="1400" b="0" strike="noStrike" spc="-1" dirty="0">
                <a:solidFill>
                  <a:srgbClr val="000000"/>
                </a:solidFill>
                <a:latin typeface="+mj-lt"/>
              </a:rPr>
              <a:t>Ward and Wegner. 2013. Front Psychol</a:t>
            </a:r>
            <a:endParaRPr lang="en-US" sz="1400" b="0" strike="noStrike" spc="-1" dirty="0">
              <a:latin typeface="+mj-lt"/>
            </a:endParaRPr>
          </a:p>
          <a:p>
            <a:pPr marL="228600" indent="-228600">
              <a:lnSpc>
                <a:spcPct val="100000"/>
              </a:lnSpc>
              <a:buClr>
                <a:srgbClr val="000000"/>
              </a:buClr>
              <a:buFont typeface="StarSymbol"/>
              <a:buAutoNum type="arabicPeriod"/>
            </a:pPr>
            <a:r>
              <a:rPr lang="en-US" sz="1400" spc="-1" dirty="0">
                <a:solidFill>
                  <a:srgbClr val="000000"/>
                </a:solidFill>
                <a:latin typeface="+mj-lt"/>
              </a:rPr>
              <a:t>Christoff</a:t>
            </a:r>
            <a:r>
              <a:rPr lang="en-US" sz="1400" b="0" strike="noStrike" spc="-1" dirty="0">
                <a:solidFill>
                  <a:srgbClr val="000000"/>
                </a:solidFill>
                <a:latin typeface="+mj-lt"/>
              </a:rPr>
              <a:t> et al. 2016. Nat Rev </a:t>
            </a:r>
            <a:r>
              <a:rPr lang="en-US" sz="1400" b="0" strike="noStrike" spc="-1" dirty="0" err="1">
                <a:solidFill>
                  <a:srgbClr val="000000"/>
                </a:solidFill>
                <a:latin typeface="+mj-lt"/>
              </a:rPr>
              <a:t>Neurosci</a:t>
            </a:r>
            <a:endParaRPr lang="en-US" sz="1400" b="0" strike="noStrike" spc="-1" dirty="0">
              <a:latin typeface="+mj-lt"/>
            </a:endParaRPr>
          </a:p>
        </p:txBody>
      </p:sp>
      <p:sp>
        <p:nvSpPr>
          <p:cNvPr id="21" name="Slide Number Placeholder 20">
            <a:extLst>
              <a:ext uri="{FF2B5EF4-FFF2-40B4-BE49-F238E27FC236}">
                <a16:creationId xmlns:a16="http://schemas.microsoft.com/office/drawing/2014/main" id="{E09FF23B-E289-1AC9-B7B4-1D7F3D73F620}"/>
              </a:ext>
            </a:extLst>
          </p:cNvPr>
          <p:cNvSpPr>
            <a:spLocks noGrp="1"/>
          </p:cNvSpPr>
          <p:nvPr>
            <p:ph type="sldNum" sz="quarter" idx="12"/>
          </p:nvPr>
        </p:nvSpPr>
        <p:spPr/>
        <p:txBody>
          <a:bodyPr/>
          <a:lstStyle/>
          <a:p>
            <a:fld id="{F8EF8242-8DA1-4871-8CAD-DDA76A60AEF8}" type="slidenum">
              <a:rPr lang="en-BE" smtClean="0"/>
              <a:t>2</a:t>
            </a:fld>
            <a:endParaRPr lang="en-BE"/>
          </a:p>
        </p:txBody>
      </p:sp>
    </p:spTree>
    <p:extLst>
      <p:ext uri="{BB962C8B-B14F-4D97-AF65-F5344CB8AC3E}">
        <p14:creationId xmlns:p14="http://schemas.microsoft.com/office/powerpoint/2010/main" val="341158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3EF1-82A1-9FCF-0B8F-8D7D074DB292}"/>
              </a:ext>
            </a:extLst>
          </p:cNvPr>
          <p:cNvSpPr>
            <a:spLocks noGrp="1"/>
          </p:cNvSpPr>
          <p:nvPr>
            <p:ph type="title"/>
          </p:nvPr>
        </p:nvSpPr>
        <p:spPr/>
        <p:txBody>
          <a:bodyPr/>
          <a:lstStyle/>
          <a:p>
            <a:pPr algn="ctr"/>
            <a:r>
              <a:rPr lang="en-US" dirty="0"/>
              <a:t>Supplementary 7</a:t>
            </a:r>
            <a:br>
              <a:rPr lang="en-US" dirty="0"/>
            </a:br>
            <a:r>
              <a:rPr lang="en-US" dirty="0"/>
              <a:t>Altered arousal in seniors</a:t>
            </a:r>
            <a:endParaRPr lang="en-001" dirty="0"/>
          </a:p>
        </p:txBody>
      </p:sp>
      <p:graphicFrame>
        <p:nvGraphicFramePr>
          <p:cNvPr id="5" name="Diagram 4">
            <a:extLst>
              <a:ext uri="{FF2B5EF4-FFF2-40B4-BE49-F238E27FC236}">
                <a16:creationId xmlns:a16="http://schemas.microsoft.com/office/drawing/2014/main" id="{0367240A-609F-1075-1661-17EF7EA5E3D9}"/>
              </a:ext>
            </a:extLst>
          </p:cNvPr>
          <p:cNvGraphicFramePr/>
          <p:nvPr>
            <p:extLst>
              <p:ext uri="{D42A27DB-BD31-4B8C-83A1-F6EECF244321}">
                <p14:modId xmlns:p14="http://schemas.microsoft.com/office/powerpoint/2010/main" val="4066300109"/>
              </p:ext>
            </p:extLst>
          </p:nvPr>
        </p:nvGraphicFramePr>
        <p:xfrm>
          <a:off x="429209" y="2137098"/>
          <a:ext cx="5206482" cy="3675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59093C74-20CE-65E0-B165-7B62AA84C326}"/>
              </a:ext>
            </a:extLst>
          </p:cNvPr>
          <p:cNvSpPr txBox="1"/>
          <p:nvPr/>
        </p:nvSpPr>
        <p:spPr>
          <a:xfrm>
            <a:off x="1296178" y="6033184"/>
            <a:ext cx="3472543" cy="646331"/>
          </a:xfrm>
          <a:prstGeom prst="rect">
            <a:avLst/>
          </a:prstGeom>
          <a:noFill/>
        </p:spPr>
        <p:txBody>
          <a:bodyPr wrap="square" rtlCol="0">
            <a:spAutoFit/>
          </a:bodyPr>
          <a:lstStyle/>
          <a:p>
            <a:pPr algn="ctr"/>
            <a:r>
              <a:rPr lang="en-US" dirty="0">
                <a:latin typeface="+mj-lt"/>
              </a:rPr>
              <a:t>More physiologically reactive pending task demands ? </a:t>
            </a:r>
            <a:endParaRPr lang="en-001" dirty="0">
              <a:latin typeface="+mj-lt"/>
            </a:endParaRPr>
          </a:p>
        </p:txBody>
      </p:sp>
      <p:grpSp>
        <p:nvGrpSpPr>
          <p:cNvPr id="21" name="Group 20">
            <a:extLst>
              <a:ext uri="{FF2B5EF4-FFF2-40B4-BE49-F238E27FC236}">
                <a16:creationId xmlns:a16="http://schemas.microsoft.com/office/drawing/2014/main" id="{D9274FC6-9365-D24D-9FAD-176C617723B5}"/>
              </a:ext>
            </a:extLst>
          </p:cNvPr>
          <p:cNvGrpSpPr/>
          <p:nvPr/>
        </p:nvGrpSpPr>
        <p:grpSpPr>
          <a:xfrm>
            <a:off x="5978655" y="4427162"/>
            <a:ext cx="3155950" cy="2430838"/>
            <a:chOff x="6076950" y="4427162"/>
            <a:chExt cx="3155950" cy="2430838"/>
          </a:xfrm>
        </p:grpSpPr>
        <p:pic>
          <p:nvPicPr>
            <p:cNvPr id="4098" name="Picture 2" descr="figure 1">
              <a:extLst>
                <a:ext uri="{FF2B5EF4-FFF2-40B4-BE49-F238E27FC236}">
                  <a16:creationId xmlns:a16="http://schemas.microsoft.com/office/drawing/2014/main" id="{DF13AFAA-CDF9-A6B9-D91A-036B154F14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9979" y="4427162"/>
              <a:ext cx="2640085" cy="180373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7E6CFE4-E986-63C7-1ABE-E34C76E73C0B}"/>
                </a:ext>
              </a:extLst>
            </p:cNvPr>
            <p:cNvSpPr txBox="1"/>
            <p:nvPr/>
          </p:nvSpPr>
          <p:spPr>
            <a:xfrm>
              <a:off x="6076950" y="6211669"/>
              <a:ext cx="3155950" cy="646331"/>
            </a:xfrm>
            <a:prstGeom prst="rect">
              <a:avLst/>
            </a:prstGeom>
            <a:noFill/>
          </p:spPr>
          <p:txBody>
            <a:bodyPr wrap="square" rtlCol="0">
              <a:spAutoFit/>
            </a:bodyPr>
            <a:lstStyle/>
            <a:p>
              <a:pPr algn="ctr"/>
              <a:r>
                <a:rPr lang="en-US" sz="1200" dirty="0">
                  <a:latin typeface="+mj-lt"/>
                </a:rPr>
                <a:t>Seniors show reduced arousal related benefits in mnemonic </a:t>
              </a:r>
              <a:r>
                <a:rPr lang="en-US" sz="1200" i="0" dirty="0">
                  <a:solidFill>
                    <a:srgbClr val="222222"/>
                  </a:solidFill>
                  <a:effectLst/>
                  <a:latin typeface="+mj-lt"/>
                </a:rPr>
                <a:t>discriminability</a:t>
              </a:r>
            </a:p>
            <a:p>
              <a:pPr algn="ctr"/>
              <a:r>
                <a:rPr lang="en-US" sz="1200" dirty="0">
                  <a:solidFill>
                    <a:srgbClr val="222222"/>
                  </a:solidFill>
                  <a:latin typeface="+mj-lt"/>
                </a:rPr>
                <a:t>Lee, 2023, Sci Rep</a:t>
              </a:r>
              <a:r>
                <a:rPr lang="en-US" sz="1200" b="1" i="0" dirty="0">
                  <a:solidFill>
                    <a:srgbClr val="222222"/>
                  </a:solidFill>
                  <a:effectLst/>
                  <a:latin typeface="+mj-lt"/>
                </a:rPr>
                <a:t> </a:t>
              </a:r>
              <a:r>
                <a:rPr lang="en-US" sz="1200" dirty="0">
                  <a:latin typeface="+mj-lt"/>
                </a:rPr>
                <a:t> </a:t>
              </a:r>
              <a:endParaRPr lang="en-001" sz="1200" dirty="0">
                <a:latin typeface="+mj-lt"/>
              </a:endParaRPr>
            </a:p>
          </p:txBody>
        </p:sp>
      </p:grpSp>
      <p:grpSp>
        <p:nvGrpSpPr>
          <p:cNvPr id="20" name="Group 19">
            <a:extLst>
              <a:ext uri="{FF2B5EF4-FFF2-40B4-BE49-F238E27FC236}">
                <a16:creationId xmlns:a16="http://schemas.microsoft.com/office/drawing/2014/main" id="{9A56C4EF-ED1F-CE31-9EA9-D228FF9A35EE}"/>
              </a:ext>
            </a:extLst>
          </p:cNvPr>
          <p:cNvGrpSpPr/>
          <p:nvPr/>
        </p:nvGrpSpPr>
        <p:grpSpPr>
          <a:xfrm>
            <a:off x="5523077" y="1675433"/>
            <a:ext cx="6361659" cy="2697247"/>
            <a:chOff x="5400205" y="1657872"/>
            <a:chExt cx="6361659" cy="2697247"/>
          </a:xfrm>
        </p:grpSpPr>
        <p:pic>
          <p:nvPicPr>
            <p:cNvPr id="13" name="Picture 12">
              <a:extLst>
                <a:ext uri="{FF2B5EF4-FFF2-40B4-BE49-F238E27FC236}">
                  <a16:creationId xmlns:a16="http://schemas.microsoft.com/office/drawing/2014/main" id="{0E38129A-F521-F766-AA4F-0E8DEC83A686}"/>
                </a:ext>
              </a:extLst>
            </p:cNvPr>
            <p:cNvPicPr>
              <a:picLocks noChangeAspect="1"/>
            </p:cNvPicPr>
            <p:nvPr/>
          </p:nvPicPr>
          <p:blipFill>
            <a:blip r:embed="rId8"/>
            <a:stretch>
              <a:fillRect/>
            </a:stretch>
          </p:blipFill>
          <p:spPr>
            <a:xfrm>
              <a:off x="5400205" y="1886614"/>
              <a:ext cx="3210395" cy="2005360"/>
            </a:xfrm>
            <a:prstGeom prst="rect">
              <a:avLst/>
            </a:prstGeom>
          </p:spPr>
        </p:pic>
        <p:pic>
          <p:nvPicPr>
            <p:cNvPr id="15" name="Picture 14">
              <a:extLst>
                <a:ext uri="{FF2B5EF4-FFF2-40B4-BE49-F238E27FC236}">
                  <a16:creationId xmlns:a16="http://schemas.microsoft.com/office/drawing/2014/main" id="{94E13789-3022-086A-A5DE-BFA9C2F801E9}"/>
                </a:ext>
              </a:extLst>
            </p:cNvPr>
            <p:cNvPicPr>
              <a:picLocks noChangeAspect="1"/>
            </p:cNvPicPr>
            <p:nvPr/>
          </p:nvPicPr>
          <p:blipFill>
            <a:blip r:embed="rId9"/>
            <a:stretch>
              <a:fillRect/>
            </a:stretch>
          </p:blipFill>
          <p:spPr>
            <a:xfrm>
              <a:off x="8925027" y="1886614"/>
              <a:ext cx="2114346" cy="2005360"/>
            </a:xfrm>
            <a:prstGeom prst="rect">
              <a:avLst/>
            </a:prstGeom>
          </p:spPr>
        </p:pic>
        <p:sp>
          <p:nvSpPr>
            <p:cNvPr id="16" name="TextBox 15">
              <a:extLst>
                <a:ext uri="{FF2B5EF4-FFF2-40B4-BE49-F238E27FC236}">
                  <a16:creationId xmlns:a16="http://schemas.microsoft.com/office/drawing/2014/main" id="{127AA30F-B612-B1DA-709D-54452F649B7B}"/>
                </a:ext>
              </a:extLst>
            </p:cNvPr>
            <p:cNvSpPr txBox="1"/>
            <p:nvPr/>
          </p:nvSpPr>
          <p:spPr>
            <a:xfrm>
              <a:off x="8807171" y="3860210"/>
              <a:ext cx="2954693" cy="461665"/>
            </a:xfrm>
            <a:prstGeom prst="rect">
              <a:avLst/>
            </a:prstGeom>
            <a:noFill/>
          </p:spPr>
          <p:txBody>
            <a:bodyPr wrap="square" rtlCol="0">
              <a:spAutoFit/>
            </a:bodyPr>
            <a:lstStyle/>
            <a:p>
              <a:pPr algn="ctr"/>
              <a:r>
                <a:rPr lang="en-US" sz="1200" dirty="0">
                  <a:latin typeface="+mj-lt"/>
                </a:rPr>
                <a:t>Younger adults show higher HR increase in exercise</a:t>
              </a:r>
              <a:endParaRPr lang="en-001" sz="1200" dirty="0">
                <a:latin typeface="+mj-lt"/>
              </a:endParaRPr>
            </a:p>
          </p:txBody>
        </p:sp>
        <p:sp>
          <p:nvSpPr>
            <p:cNvPr id="17" name="TextBox 16">
              <a:extLst>
                <a:ext uri="{FF2B5EF4-FFF2-40B4-BE49-F238E27FC236}">
                  <a16:creationId xmlns:a16="http://schemas.microsoft.com/office/drawing/2014/main" id="{5E94927A-CA5D-3D05-B00A-B8492F53183C}"/>
                </a:ext>
              </a:extLst>
            </p:cNvPr>
            <p:cNvSpPr txBox="1"/>
            <p:nvPr/>
          </p:nvSpPr>
          <p:spPr>
            <a:xfrm>
              <a:off x="5965371" y="3893454"/>
              <a:ext cx="2954693" cy="461665"/>
            </a:xfrm>
            <a:prstGeom prst="rect">
              <a:avLst/>
            </a:prstGeom>
            <a:noFill/>
          </p:spPr>
          <p:txBody>
            <a:bodyPr wrap="square" rtlCol="0">
              <a:spAutoFit/>
            </a:bodyPr>
            <a:lstStyle/>
            <a:p>
              <a:pPr algn="ctr"/>
              <a:r>
                <a:rPr lang="en-US" sz="1200" dirty="0">
                  <a:latin typeface="+mj-lt"/>
                </a:rPr>
                <a:t>Seniors show increased norepinephrine concentrations</a:t>
              </a:r>
              <a:endParaRPr lang="en-001" sz="1200" dirty="0">
                <a:latin typeface="+mj-lt"/>
              </a:endParaRPr>
            </a:p>
          </p:txBody>
        </p:sp>
        <p:sp>
          <p:nvSpPr>
            <p:cNvPr id="19" name="TextBox 18">
              <a:extLst>
                <a:ext uri="{FF2B5EF4-FFF2-40B4-BE49-F238E27FC236}">
                  <a16:creationId xmlns:a16="http://schemas.microsoft.com/office/drawing/2014/main" id="{70E8A1CE-7263-6014-794B-8678A80E46AB}"/>
                </a:ext>
              </a:extLst>
            </p:cNvPr>
            <p:cNvSpPr txBox="1"/>
            <p:nvPr/>
          </p:nvSpPr>
          <p:spPr>
            <a:xfrm>
              <a:off x="7705306" y="1657872"/>
              <a:ext cx="2203729" cy="276999"/>
            </a:xfrm>
            <a:prstGeom prst="rect">
              <a:avLst/>
            </a:prstGeom>
            <a:noFill/>
          </p:spPr>
          <p:txBody>
            <a:bodyPr wrap="square" rtlCol="0">
              <a:spAutoFit/>
            </a:bodyPr>
            <a:lstStyle/>
            <a:p>
              <a:pPr algn="ctr"/>
              <a:r>
                <a:rPr lang="en-US" sz="1200" dirty="0" err="1">
                  <a:latin typeface="+mj-lt"/>
                </a:rPr>
                <a:t>Bartel</a:t>
              </a:r>
              <a:r>
                <a:rPr lang="en-US" sz="1200" dirty="0">
                  <a:latin typeface="+mj-lt"/>
                </a:rPr>
                <a:t>, 1980, Hypertension</a:t>
              </a:r>
              <a:endParaRPr lang="en-001" sz="1200" dirty="0">
                <a:latin typeface="+mj-lt"/>
              </a:endParaRPr>
            </a:p>
          </p:txBody>
        </p:sp>
      </p:grpSp>
      <p:pic>
        <p:nvPicPr>
          <p:cNvPr id="23" name="Picture 22">
            <a:extLst>
              <a:ext uri="{FF2B5EF4-FFF2-40B4-BE49-F238E27FC236}">
                <a16:creationId xmlns:a16="http://schemas.microsoft.com/office/drawing/2014/main" id="{E4A55133-4F41-9EED-E66A-76912ED87E3B}"/>
              </a:ext>
            </a:extLst>
          </p:cNvPr>
          <p:cNvPicPr>
            <a:picLocks noChangeAspect="1"/>
          </p:cNvPicPr>
          <p:nvPr/>
        </p:nvPicPr>
        <p:blipFill>
          <a:blip r:embed="rId10"/>
          <a:stretch>
            <a:fillRect/>
          </a:stretch>
        </p:blipFill>
        <p:spPr>
          <a:xfrm>
            <a:off x="9272521" y="4309770"/>
            <a:ext cx="2196015" cy="1898323"/>
          </a:xfrm>
          <a:prstGeom prst="rect">
            <a:avLst/>
          </a:prstGeom>
        </p:spPr>
      </p:pic>
      <p:sp>
        <p:nvSpPr>
          <p:cNvPr id="24" name="TextBox 23">
            <a:extLst>
              <a:ext uri="{FF2B5EF4-FFF2-40B4-BE49-F238E27FC236}">
                <a16:creationId xmlns:a16="http://schemas.microsoft.com/office/drawing/2014/main" id="{72D2B206-7945-47CD-C520-F2FD405FA0A4}"/>
              </a:ext>
            </a:extLst>
          </p:cNvPr>
          <p:cNvSpPr txBox="1"/>
          <p:nvPr/>
        </p:nvSpPr>
        <p:spPr>
          <a:xfrm>
            <a:off x="8836735" y="6208093"/>
            <a:ext cx="3155950" cy="461665"/>
          </a:xfrm>
          <a:prstGeom prst="rect">
            <a:avLst/>
          </a:prstGeom>
          <a:noFill/>
        </p:spPr>
        <p:txBody>
          <a:bodyPr wrap="square" rtlCol="0">
            <a:spAutoFit/>
          </a:bodyPr>
          <a:lstStyle/>
          <a:p>
            <a:pPr algn="ctr"/>
            <a:r>
              <a:rPr lang="en-US" sz="1200" dirty="0">
                <a:latin typeface="+mj-lt"/>
              </a:rPr>
              <a:t>Seniors show reduced reactivity to stimuli</a:t>
            </a:r>
            <a:endParaRPr lang="en-US" sz="1200" i="0" dirty="0">
              <a:solidFill>
                <a:srgbClr val="222222"/>
              </a:solidFill>
              <a:effectLst/>
              <a:latin typeface="+mj-lt"/>
            </a:endParaRPr>
          </a:p>
          <a:p>
            <a:pPr algn="ctr"/>
            <a:r>
              <a:rPr lang="en-US" sz="1200" dirty="0">
                <a:solidFill>
                  <a:srgbClr val="222222"/>
                </a:solidFill>
                <a:latin typeface="+mj-lt"/>
              </a:rPr>
              <a:t>Smith, 2005, J </a:t>
            </a:r>
            <a:r>
              <a:rPr lang="en-US" sz="1200" dirty="0" err="1">
                <a:solidFill>
                  <a:srgbClr val="222222"/>
                </a:solidFill>
                <a:latin typeface="+mj-lt"/>
              </a:rPr>
              <a:t>Genont</a:t>
            </a:r>
            <a:r>
              <a:rPr lang="en-US" sz="1200" dirty="0">
                <a:solidFill>
                  <a:srgbClr val="222222"/>
                </a:solidFill>
                <a:latin typeface="+mj-lt"/>
              </a:rPr>
              <a:t> Sci: Psychol Sci</a:t>
            </a:r>
            <a:r>
              <a:rPr lang="en-US" sz="1200" b="1" i="0" dirty="0">
                <a:solidFill>
                  <a:srgbClr val="222222"/>
                </a:solidFill>
                <a:effectLst/>
                <a:latin typeface="+mj-lt"/>
              </a:rPr>
              <a:t> </a:t>
            </a:r>
            <a:r>
              <a:rPr lang="en-US" sz="1200" dirty="0">
                <a:latin typeface="+mj-lt"/>
              </a:rPr>
              <a:t> </a:t>
            </a:r>
            <a:endParaRPr lang="en-001" sz="1200" dirty="0">
              <a:latin typeface="+mj-lt"/>
            </a:endParaRPr>
          </a:p>
        </p:txBody>
      </p:sp>
    </p:spTree>
    <p:extLst>
      <p:ext uri="{BB962C8B-B14F-4D97-AF65-F5344CB8AC3E}">
        <p14:creationId xmlns:p14="http://schemas.microsoft.com/office/powerpoint/2010/main" val="161479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908E-B56B-DABB-FF76-7D89E3EAC770}"/>
              </a:ext>
            </a:extLst>
          </p:cNvPr>
          <p:cNvSpPr>
            <a:spLocks noGrp="1"/>
          </p:cNvSpPr>
          <p:nvPr>
            <p:ph type="title"/>
          </p:nvPr>
        </p:nvSpPr>
        <p:spPr>
          <a:xfrm>
            <a:off x="838200" y="593347"/>
            <a:ext cx="10515600" cy="1325563"/>
          </a:xfrm>
        </p:spPr>
        <p:txBody>
          <a:bodyPr>
            <a:normAutofit/>
          </a:bodyPr>
          <a:lstStyle/>
          <a:p>
            <a:pPr algn="ctr"/>
            <a:r>
              <a:rPr lang="en-US" sz="4000" dirty="0"/>
              <a:t>Mind-blanking has distinct neurophysiological correlates</a:t>
            </a:r>
            <a:endParaRPr lang="en-BE" sz="4000" dirty="0"/>
          </a:p>
        </p:txBody>
      </p:sp>
      <p:sp>
        <p:nvSpPr>
          <p:cNvPr id="5" name="Slide Number Placeholder 4">
            <a:extLst>
              <a:ext uri="{FF2B5EF4-FFF2-40B4-BE49-F238E27FC236}">
                <a16:creationId xmlns:a16="http://schemas.microsoft.com/office/drawing/2014/main" id="{F5183A98-61DD-9AA6-5AA7-6157B6E5CFB4}"/>
              </a:ext>
            </a:extLst>
          </p:cNvPr>
          <p:cNvSpPr>
            <a:spLocks noGrp="1"/>
          </p:cNvSpPr>
          <p:nvPr>
            <p:ph type="sldNum" sz="quarter" idx="12"/>
          </p:nvPr>
        </p:nvSpPr>
        <p:spPr/>
        <p:txBody>
          <a:bodyPr/>
          <a:lstStyle/>
          <a:p>
            <a:fld id="{F8EF8242-8DA1-4871-8CAD-DDA76A60AEF8}" type="slidenum">
              <a:rPr lang="en-BE" smtClean="0"/>
              <a:t>3</a:t>
            </a:fld>
            <a:endParaRPr lang="en-BE"/>
          </a:p>
        </p:txBody>
      </p:sp>
      <p:grpSp>
        <p:nvGrpSpPr>
          <p:cNvPr id="19" name="Group 18">
            <a:extLst>
              <a:ext uri="{FF2B5EF4-FFF2-40B4-BE49-F238E27FC236}">
                <a16:creationId xmlns:a16="http://schemas.microsoft.com/office/drawing/2014/main" id="{8C46C5B8-5706-6C45-CAC8-22B4A43A0B4E}"/>
              </a:ext>
            </a:extLst>
          </p:cNvPr>
          <p:cNvGrpSpPr/>
          <p:nvPr/>
        </p:nvGrpSpPr>
        <p:grpSpPr>
          <a:xfrm>
            <a:off x="2225040" y="4382317"/>
            <a:ext cx="3557612" cy="1843344"/>
            <a:chOff x="2225040" y="4382317"/>
            <a:chExt cx="3557612" cy="1843344"/>
          </a:xfrm>
        </p:grpSpPr>
        <p:grpSp>
          <p:nvGrpSpPr>
            <p:cNvPr id="15" name="Group 14">
              <a:extLst>
                <a:ext uri="{FF2B5EF4-FFF2-40B4-BE49-F238E27FC236}">
                  <a16:creationId xmlns:a16="http://schemas.microsoft.com/office/drawing/2014/main" id="{F4F7B284-A7D6-F5E8-44C4-48B64ADC7D3E}"/>
                </a:ext>
              </a:extLst>
            </p:cNvPr>
            <p:cNvGrpSpPr/>
            <p:nvPr/>
          </p:nvGrpSpPr>
          <p:grpSpPr>
            <a:xfrm>
              <a:off x="2225040" y="4382317"/>
              <a:ext cx="3557612" cy="1843344"/>
              <a:chOff x="2053437" y="4382317"/>
              <a:chExt cx="3557612" cy="1843344"/>
            </a:xfrm>
          </p:grpSpPr>
          <p:grpSp>
            <p:nvGrpSpPr>
              <p:cNvPr id="12" name="Group 11">
                <a:extLst>
                  <a:ext uri="{FF2B5EF4-FFF2-40B4-BE49-F238E27FC236}">
                    <a16:creationId xmlns:a16="http://schemas.microsoft.com/office/drawing/2014/main" id="{7075A566-A935-7D88-D42E-BAFED143A4D9}"/>
                  </a:ext>
                </a:extLst>
              </p:cNvPr>
              <p:cNvGrpSpPr/>
              <p:nvPr/>
            </p:nvGrpSpPr>
            <p:grpSpPr>
              <a:xfrm>
                <a:off x="2508675" y="4382317"/>
                <a:ext cx="3102374" cy="1325564"/>
                <a:chOff x="6816771" y="5954883"/>
                <a:chExt cx="3102374" cy="1325564"/>
              </a:xfrm>
            </p:grpSpPr>
            <p:pic>
              <p:nvPicPr>
                <p:cNvPr id="2056" name="Picture 8" descr="figure 4">
                  <a:extLst>
                    <a:ext uri="{FF2B5EF4-FFF2-40B4-BE49-F238E27FC236}">
                      <a16:creationId xmlns:a16="http://schemas.microsoft.com/office/drawing/2014/main" id="{1DFFC21B-5DC4-4D54-AD25-105B8142E3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53" t="69211" r="49108"/>
                <a:stretch/>
              </p:blipFill>
              <p:spPr bwMode="auto">
                <a:xfrm>
                  <a:off x="6816771" y="5954883"/>
                  <a:ext cx="1516289"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igure 4">
                  <a:extLst>
                    <a:ext uri="{FF2B5EF4-FFF2-40B4-BE49-F238E27FC236}">
                      <a16:creationId xmlns:a16="http://schemas.microsoft.com/office/drawing/2014/main" id="{3E0580E0-6822-EF4A-FDE3-CBA5529D1A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175" t="69211"/>
                <a:stretch/>
              </p:blipFill>
              <p:spPr bwMode="auto">
                <a:xfrm>
                  <a:off x="8234143" y="5954883"/>
                  <a:ext cx="1685002" cy="1325564"/>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8" descr="figure 4">
                <a:extLst>
                  <a:ext uri="{FF2B5EF4-FFF2-40B4-BE49-F238E27FC236}">
                    <a16:creationId xmlns:a16="http://schemas.microsoft.com/office/drawing/2014/main" id="{EF5FB4DC-9BE9-AB33-7679-1CB635777D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211" r="94555"/>
              <a:stretch/>
            </p:blipFill>
            <p:spPr bwMode="auto">
              <a:xfrm>
                <a:off x="2053437" y="4415830"/>
                <a:ext cx="355249" cy="13255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4ADB23-1CC8-B2A1-70AC-79759652955D}"/>
                  </a:ext>
                </a:extLst>
              </p:cNvPr>
              <p:cNvSpPr txBox="1"/>
              <p:nvPr/>
            </p:nvSpPr>
            <p:spPr>
              <a:xfrm>
                <a:off x="2636063" y="5917884"/>
                <a:ext cx="2269964" cy="307777"/>
              </a:xfrm>
              <a:prstGeom prst="rect">
                <a:avLst/>
              </a:prstGeom>
              <a:noFill/>
            </p:spPr>
            <p:txBody>
              <a:bodyPr wrap="square" rtlCol="0">
                <a:spAutoFit/>
              </a:bodyPr>
              <a:lstStyle/>
              <a:p>
                <a:r>
                  <a:rPr lang="en-US" sz="1400" dirty="0">
                    <a:latin typeface="+mj-lt"/>
                  </a:rPr>
                  <a:t>Andrillon 2021, Nat Comm.</a:t>
                </a:r>
              </a:p>
            </p:txBody>
          </p:sp>
        </p:grpSp>
        <p:sp>
          <p:nvSpPr>
            <p:cNvPr id="7" name="Rectangle 6">
              <a:extLst>
                <a:ext uri="{FF2B5EF4-FFF2-40B4-BE49-F238E27FC236}">
                  <a16:creationId xmlns:a16="http://schemas.microsoft.com/office/drawing/2014/main" id="{FA232EE8-8DD1-68E4-9042-D455E435D399}"/>
                </a:ext>
              </a:extLst>
            </p:cNvPr>
            <p:cNvSpPr/>
            <p:nvPr/>
          </p:nvSpPr>
          <p:spPr>
            <a:xfrm>
              <a:off x="2225040" y="4415830"/>
              <a:ext cx="162384" cy="1683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28" name="Group 27">
            <a:extLst>
              <a:ext uri="{FF2B5EF4-FFF2-40B4-BE49-F238E27FC236}">
                <a16:creationId xmlns:a16="http://schemas.microsoft.com/office/drawing/2014/main" id="{3D447F11-4BA4-93DE-F7F3-430886D7F3A1}"/>
              </a:ext>
            </a:extLst>
          </p:cNvPr>
          <p:cNvGrpSpPr/>
          <p:nvPr/>
        </p:nvGrpSpPr>
        <p:grpSpPr>
          <a:xfrm>
            <a:off x="1847850" y="1808424"/>
            <a:ext cx="7749664" cy="2502404"/>
            <a:chOff x="1847850" y="1808424"/>
            <a:chExt cx="7749664" cy="2502404"/>
          </a:xfrm>
        </p:grpSpPr>
        <p:grpSp>
          <p:nvGrpSpPr>
            <p:cNvPr id="14" name="Group 13">
              <a:extLst>
                <a:ext uri="{FF2B5EF4-FFF2-40B4-BE49-F238E27FC236}">
                  <a16:creationId xmlns:a16="http://schemas.microsoft.com/office/drawing/2014/main" id="{EFF45E1F-BA86-AC39-AB62-E702B641E677}"/>
                </a:ext>
              </a:extLst>
            </p:cNvPr>
            <p:cNvGrpSpPr/>
            <p:nvPr/>
          </p:nvGrpSpPr>
          <p:grpSpPr>
            <a:xfrm>
              <a:off x="4314391" y="1808424"/>
              <a:ext cx="5283123" cy="2322825"/>
              <a:chOff x="4314391" y="1808424"/>
              <a:chExt cx="5283123" cy="2322825"/>
            </a:xfrm>
          </p:grpSpPr>
          <p:grpSp>
            <p:nvGrpSpPr>
              <p:cNvPr id="10" name="Group 9">
                <a:extLst>
                  <a:ext uri="{FF2B5EF4-FFF2-40B4-BE49-F238E27FC236}">
                    <a16:creationId xmlns:a16="http://schemas.microsoft.com/office/drawing/2014/main" id="{69C34495-E9E4-5C57-9898-DE123F0B2E66}"/>
                  </a:ext>
                </a:extLst>
              </p:cNvPr>
              <p:cNvGrpSpPr/>
              <p:nvPr/>
            </p:nvGrpSpPr>
            <p:grpSpPr>
              <a:xfrm>
                <a:off x="4314391" y="2085662"/>
                <a:ext cx="5283123" cy="2045587"/>
                <a:chOff x="1865807" y="2365961"/>
                <a:chExt cx="4569414" cy="1696860"/>
              </a:xfrm>
            </p:grpSpPr>
            <p:pic>
              <p:nvPicPr>
                <p:cNvPr id="2052" name="Picture 4">
                  <a:extLst>
                    <a:ext uri="{FF2B5EF4-FFF2-40B4-BE49-F238E27FC236}">
                      <a16:creationId xmlns:a16="http://schemas.microsoft.com/office/drawing/2014/main" id="{F655388F-6353-C8C9-9E57-2F412BF66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340" y="2390113"/>
                  <a:ext cx="2677881" cy="16727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C1A661-67B6-8B02-F93B-5848519E79B2}"/>
                    </a:ext>
                  </a:extLst>
                </p:cNvPr>
                <p:cNvPicPr>
                  <a:picLocks noChangeAspect="1"/>
                </p:cNvPicPr>
                <p:nvPr/>
              </p:nvPicPr>
              <p:blipFill>
                <a:blip r:embed="rId5"/>
                <a:stretch>
                  <a:fillRect/>
                </a:stretch>
              </p:blipFill>
              <p:spPr>
                <a:xfrm>
                  <a:off x="1865807" y="2365961"/>
                  <a:ext cx="1714500" cy="1695678"/>
                </a:xfrm>
                <a:prstGeom prst="rect">
                  <a:avLst/>
                </a:prstGeom>
              </p:spPr>
            </p:pic>
          </p:grpSp>
          <p:sp>
            <p:nvSpPr>
              <p:cNvPr id="13" name="TextBox 12">
                <a:extLst>
                  <a:ext uri="{FF2B5EF4-FFF2-40B4-BE49-F238E27FC236}">
                    <a16:creationId xmlns:a16="http://schemas.microsoft.com/office/drawing/2014/main" id="{EE78C39E-0B96-7B65-00AC-8B3D4EC661F4}"/>
                  </a:ext>
                </a:extLst>
              </p:cNvPr>
              <p:cNvSpPr txBox="1"/>
              <p:nvPr/>
            </p:nvSpPr>
            <p:spPr>
              <a:xfrm>
                <a:off x="5349977" y="1808424"/>
                <a:ext cx="1879460" cy="307777"/>
              </a:xfrm>
              <a:prstGeom prst="rect">
                <a:avLst/>
              </a:prstGeom>
              <a:noFill/>
            </p:spPr>
            <p:txBody>
              <a:bodyPr wrap="square" rtlCol="0">
                <a:spAutoFit/>
              </a:bodyPr>
              <a:lstStyle/>
              <a:p>
                <a:r>
                  <a:rPr lang="en-US" sz="1400" dirty="0">
                    <a:latin typeface="+mj-lt"/>
                  </a:rPr>
                  <a:t>Mortaheb 2022, PNAS</a:t>
                </a:r>
              </a:p>
            </p:txBody>
          </p:sp>
        </p:grpSp>
        <p:grpSp>
          <p:nvGrpSpPr>
            <p:cNvPr id="25" name="Group 24">
              <a:extLst>
                <a:ext uri="{FF2B5EF4-FFF2-40B4-BE49-F238E27FC236}">
                  <a16:creationId xmlns:a16="http://schemas.microsoft.com/office/drawing/2014/main" id="{E2C7931D-56C5-16AF-05D2-5271A3F98E02}"/>
                </a:ext>
              </a:extLst>
            </p:cNvPr>
            <p:cNvGrpSpPr/>
            <p:nvPr/>
          </p:nvGrpSpPr>
          <p:grpSpPr>
            <a:xfrm>
              <a:off x="1965960" y="1928523"/>
              <a:ext cx="2348431" cy="2382305"/>
              <a:chOff x="9767001" y="2586380"/>
              <a:chExt cx="2151824" cy="2492231"/>
            </a:xfrm>
          </p:grpSpPr>
          <p:pic>
            <p:nvPicPr>
              <p:cNvPr id="21" name="Picture 8">
                <a:extLst>
                  <a:ext uri="{FF2B5EF4-FFF2-40B4-BE49-F238E27FC236}">
                    <a16:creationId xmlns:a16="http://schemas.microsoft.com/office/drawing/2014/main" id="{D8140299-08BA-C520-FFD3-0E4F7D7F5A87}"/>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2513" r="19641" b="56731"/>
              <a:stretch/>
            </p:blipFill>
            <p:spPr bwMode="auto">
              <a:xfrm>
                <a:off x="10955483" y="3753048"/>
                <a:ext cx="963342"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626DDF27-D19E-704D-D5E8-404EDBD614F4}"/>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2643" r="38812" b="57520"/>
              <a:stretch/>
            </p:blipFill>
            <p:spPr bwMode="auto">
              <a:xfrm>
                <a:off x="10898959" y="2586380"/>
                <a:ext cx="1001084" cy="13013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77CEFE05-1400-EDB9-6FCC-28A397483461}"/>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2836" r="58342" b="58858"/>
              <a:stretch/>
            </p:blipFill>
            <p:spPr bwMode="auto">
              <a:xfrm>
                <a:off x="9928392" y="3752117"/>
                <a:ext cx="1016000" cy="1260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CC4AC7F3-BE6D-B3D3-A7BB-391FE94DC74B}"/>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7635" b="62287"/>
              <a:stretch/>
            </p:blipFill>
            <p:spPr bwMode="auto">
              <a:xfrm>
                <a:off x="9767001" y="2591299"/>
                <a:ext cx="1207264" cy="1155327"/>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a:extLst>
                <a:ext uri="{FF2B5EF4-FFF2-40B4-BE49-F238E27FC236}">
                  <a16:creationId xmlns:a16="http://schemas.microsoft.com/office/drawing/2014/main" id="{CE2B3A0B-7731-C141-ACA9-28DEC9777FC6}"/>
                </a:ext>
              </a:extLst>
            </p:cNvPr>
            <p:cNvSpPr/>
            <p:nvPr/>
          </p:nvSpPr>
          <p:spPr>
            <a:xfrm>
              <a:off x="1847850" y="1808424"/>
              <a:ext cx="294247" cy="3063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grpSp>
      <p:sp>
        <p:nvSpPr>
          <p:cNvPr id="29" name="Rectangle 28">
            <a:extLst>
              <a:ext uri="{FF2B5EF4-FFF2-40B4-BE49-F238E27FC236}">
                <a16:creationId xmlns:a16="http://schemas.microsoft.com/office/drawing/2014/main" id="{5142C0AB-CD5A-4C65-AD84-C4A064AB2832}"/>
              </a:ext>
            </a:extLst>
          </p:cNvPr>
          <p:cNvSpPr/>
          <p:nvPr/>
        </p:nvSpPr>
        <p:spPr>
          <a:xfrm>
            <a:off x="9417050" y="4939091"/>
            <a:ext cx="238125" cy="3077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grpSp>
        <p:nvGrpSpPr>
          <p:cNvPr id="33" name="Group 32">
            <a:extLst>
              <a:ext uri="{FF2B5EF4-FFF2-40B4-BE49-F238E27FC236}">
                <a16:creationId xmlns:a16="http://schemas.microsoft.com/office/drawing/2014/main" id="{3879E2BA-44A6-8E9A-76DC-1B6805BEC092}"/>
              </a:ext>
            </a:extLst>
          </p:cNvPr>
          <p:cNvGrpSpPr/>
          <p:nvPr/>
        </p:nvGrpSpPr>
        <p:grpSpPr>
          <a:xfrm>
            <a:off x="5552261" y="4240342"/>
            <a:ext cx="4461221" cy="2005490"/>
            <a:chOff x="5552261" y="4240342"/>
            <a:chExt cx="4461221" cy="2005490"/>
          </a:xfrm>
        </p:grpSpPr>
        <p:sp>
          <p:nvSpPr>
            <p:cNvPr id="17" name="TextBox 16">
              <a:extLst>
                <a:ext uri="{FF2B5EF4-FFF2-40B4-BE49-F238E27FC236}">
                  <a16:creationId xmlns:a16="http://schemas.microsoft.com/office/drawing/2014/main" id="{462593DF-398F-A4BF-2064-9B78206C4F42}"/>
                </a:ext>
              </a:extLst>
            </p:cNvPr>
            <p:cNvSpPr txBox="1"/>
            <p:nvPr/>
          </p:nvSpPr>
          <p:spPr>
            <a:xfrm>
              <a:off x="5552261" y="5938055"/>
              <a:ext cx="4461221" cy="307777"/>
            </a:xfrm>
            <a:prstGeom prst="rect">
              <a:avLst/>
            </a:prstGeom>
            <a:noFill/>
          </p:spPr>
          <p:txBody>
            <a:bodyPr wrap="none" rtlCol="0">
              <a:spAutoFit/>
            </a:bodyPr>
            <a:lstStyle/>
            <a:p>
              <a:r>
                <a:rPr lang="en-US" sz="1400" dirty="0">
                  <a:latin typeface="+mj-lt"/>
                </a:rPr>
                <a:t>Unsworth and Robinson, 2018, </a:t>
              </a:r>
              <a:r>
                <a:rPr lang="en-US" sz="1400" dirty="0" err="1">
                  <a:latin typeface="+mj-lt"/>
                </a:rPr>
                <a:t>Cogn</a:t>
              </a:r>
              <a:r>
                <a:rPr lang="en-US" sz="1400" dirty="0">
                  <a:latin typeface="+mj-lt"/>
                </a:rPr>
                <a:t> Affect </a:t>
              </a:r>
              <a:r>
                <a:rPr lang="en-US" sz="1400" dirty="0" err="1">
                  <a:latin typeface="+mj-lt"/>
                </a:rPr>
                <a:t>Behav</a:t>
              </a:r>
              <a:r>
                <a:rPr lang="en-US" sz="1400" dirty="0">
                  <a:latin typeface="+mj-lt"/>
                </a:rPr>
                <a:t> </a:t>
              </a:r>
              <a:r>
                <a:rPr lang="en-US" sz="1400" dirty="0" err="1">
                  <a:latin typeface="+mj-lt"/>
                </a:rPr>
                <a:t>Neurosci</a:t>
              </a:r>
              <a:r>
                <a:rPr lang="en-US" sz="1400" dirty="0">
                  <a:latin typeface="+mj-lt"/>
                </a:rPr>
                <a:t> </a:t>
              </a:r>
              <a:endParaRPr lang="en-001" sz="1400" dirty="0"/>
            </a:p>
          </p:txBody>
        </p:sp>
        <p:grpSp>
          <p:nvGrpSpPr>
            <p:cNvPr id="32" name="Group 31">
              <a:extLst>
                <a:ext uri="{FF2B5EF4-FFF2-40B4-BE49-F238E27FC236}">
                  <a16:creationId xmlns:a16="http://schemas.microsoft.com/office/drawing/2014/main" id="{2EF00014-CBB6-1213-7738-D9207545EA6F}"/>
                </a:ext>
              </a:extLst>
            </p:cNvPr>
            <p:cNvGrpSpPr/>
            <p:nvPr/>
          </p:nvGrpSpPr>
          <p:grpSpPr>
            <a:xfrm>
              <a:off x="5842032" y="4240342"/>
              <a:ext cx="3881677" cy="1736384"/>
              <a:chOff x="5842032" y="4240342"/>
              <a:chExt cx="3881677" cy="1736384"/>
            </a:xfrm>
          </p:grpSpPr>
          <p:pic>
            <p:nvPicPr>
              <p:cNvPr id="4" name="Picture 3">
                <a:extLst>
                  <a:ext uri="{FF2B5EF4-FFF2-40B4-BE49-F238E27FC236}">
                    <a16:creationId xmlns:a16="http://schemas.microsoft.com/office/drawing/2014/main" id="{E8479E2D-DFF0-7D42-1D25-A4668BA22A93}"/>
                  </a:ext>
                </a:extLst>
              </p:cNvPr>
              <p:cNvPicPr>
                <a:picLocks noChangeAspect="1"/>
              </p:cNvPicPr>
              <p:nvPr/>
            </p:nvPicPr>
            <p:blipFill>
              <a:blip r:embed="rId7"/>
              <a:stretch>
                <a:fillRect/>
              </a:stretch>
            </p:blipFill>
            <p:spPr>
              <a:xfrm>
                <a:off x="5842032" y="4240342"/>
                <a:ext cx="3881677" cy="1736384"/>
              </a:xfrm>
              <a:prstGeom prst="rect">
                <a:avLst/>
              </a:prstGeom>
            </p:spPr>
          </p:pic>
          <p:sp>
            <p:nvSpPr>
              <p:cNvPr id="30" name="TextBox 29">
                <a:extLst>
                  <a:ext uri="{FF2B5EF4-FFF2-40B4-BE49-F238E27FC236}">
                    <a16:creationId xmlns:a16="http://schemas.microsoft.com/office/drawing/2014/main" id="{E01390D5-7F49-C21A-7902-9560B7E6A863}"/>
                  </a:ext>
                </a:extLst>
              </p:cNvPr>
              <p:cNvSpPr txBox="1"/>
              <p:nvPr/>
            </p:nvSpPr>
            <p:spPr>
              <a:xfrm>
                <a:off x="8135381" y="4240342"/>
                <a:ext cx="1130301" cy="307777"/>
              </a:xfrm>
              <a:prstGeom prst="rect">
                <a:avLst/>
              </a:prstGeom>
              <a:noFill/>
            </p:spPr>
            <p:txBody>
              <a:bodyPr wrap="square" rtlCol="0">
                <a:spAutoFit/>
              </a:bodyPr>
              <a:lstStyle/>
              <a:p>
                <a:r>
                  <a:rPr lang="en-US" sz="1400" dirty="0">
                    <a:latin typeface="+mj-lt"/>
                  </a:rPr>
                  <a:t>MW      MB</a:t>
                </a:r>
                <a:endParaRPr lang="en-001" sz="1400" dirty="0">
                  <a:latin typeface="+mj-lt"/>
                </a:endParaRPr>
              </a:p>
            </p:txBody>
          </p:sp>
          <p:sp>
            <p:nvSpPr>
              <p:cNvPr id="31" name="TextBox 30">
                <a:extLst>
                  <a:ext uri="{FF2B5EF4-FFF2-40B4-BE49-F238E27FC236}">
                    <a16:creationId xmlns:a16="http://schemas.microsoft.com/office/drawing/2014/main" id="{F445666B-33E8-54BE-8D60-C4C14A3E8AEA}"/>
                  </a:ext>
                </a:extLst>
              </p:cNvPr>
              <p:cNvSpPr txBox="1"/>
              <p:nvPr/>
            </p:nvSpPr>
            <p:spPr>
              <a:xfrm>
                <a:off x="6547054" y="4276415"/>
                <a:ext cx="1130301" cy="307777"/>
              </a:xfrm>
              <a:prstGeom prst="rect">
                <a:avLst/>
              </a:prstGeom>
              <a:noFill/>
            </p:spPr>
            <p:txBody>
              <a:bodyPr wrap="square" rtlCol="0">
                <a:spAutoFit/>
              </a:bodyPr>
              <a:lstStyle/>
              <a:p>
                <a:r>
                  <a:rPr lang="en-US" sz="1400" dirty="0">
                    <a:latin typeface="+mj-lt"/>
                  </a:rPr>
                  <a:t>MW      MB</a:t>
                </a:r>
                <a:endParaRPr lang="en-001" sz="1400" dirty="0">
                  <a:latin typeface="+mj-lt"/>
                </a:endParaRPr>
              </a:p>
            </p:txBody>
          </p:sp>
        </p:grpSp>
      </p:grpSp>
    </p:spTree>
    <p:extLst>
      <p:ext uri="{BB962C8B-B14F-4D97-AF65-F5344CB8AC3E}">
        <p14:creationId xmlns:p14="http://schemas.microsoft.com/office/powerpoint/2010/main" val="27738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7FC7-1360-ABA7-3E6F-9B07E54CC70C}"/>
              </a:ext>
            </a:extLst>
          </p:cNvPr>
          <p:cNvSpPr>
            <a:spLocks noGrp="1"/>
          </p:cNvSpPr>
          <p:nvPr>
            <p:ph type="title"/>
          </p:nvPr>
        </p:nvSpPr>
        <p:spPr>
          <a:xfrm>
            <a:off x="838200" y="560434"/>
            <a:ext cx="10515600" cy="1325563"/>
          </a:xfrm>
        </p:spPr>
        <p:txBody>
          <a:bodyPr/>
          <a:lstStyle/>
          <a:p>
            <a:pPr algn="ctr"/>
            <a:r>
              <a:rPr lang="en-US" dirty="0"/>
              <a:t> </a:t>
            </a:r>
            <a:r>
              <a:rPr lang="en-US" sz="4000" dirty="0"/>
              <a:t>Arousal variations can index thought dynamics</a:t>
            </a:r>
            <a:endParaRPr lang="en-BE" dirty="0"/>
          </a:p>
        </p:txBody>
      </p:sp>
      <p:grpSp>
        <p:nvGrpSpPr>
          <p:cNvPr id="11" name="Group 10">
            <a:extLst>
              <a:ext uri="{FF2B5EF4-FFF2-40B4-BE49-F238E27FC236}">
                <a16:creationId xmlns:a16="http://schemas.microsoft.com/office/drawing/2014/main" id="{D9D98776-6544-7390-F2BF-DFF9040DCC4F}"/>
              </a:ext>
            </a:extLst>
          </p:cNvPr>
          <p:cNvGrpSpPr/>
          <p:nvPr/>
        </p:nvGrpSpPr>
        <p:grpSpPr>
          <a:xfrm>
            <a:off x="6799847" y="4224305"/>
            <a:ext cx="4355073" cy="2227149"/>
            <a:chOff x="6799847" y="4224305"/>
            <a:chExt cx="4355073" cy="2227149"/>
          </a:xfrm>
        </p:grpSpPr>
        <p:pic>
          <p:nvPicPr>
            <p:cNvPr id="1028" name="Picture 4" descr="Fig. 4">
              <a:extLst>
                <a:ext uri="{FF2B5EF4-FFF2-40B4-BE49-F238E27FC236}">
                  <a16:creationId xmlns:a16="http://schemas.microsoft.com/office/drawing/2014/main" id="{51FFD317-9C08-8D21-924F-8960FF710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847" y="4224305"/>
              <a:ext cx="4248923" cy="1897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631B97-01A6-43DF-FD10-89719C9ED19C}"/>
                </a:ext>
              </a:extLst>
            </p:cNvPr>
            <p:cNvSpPr txBox="1"/>
            <p:nvPr/>
          </p:nvSpPr>
          <p:spPr>
            <a:xfrm>
              <a:off x="7250717" y="6143677"/>
              <a:ext cx="3904203" cy="307777"/>
            </a:xfrm>
            <a:prstGeom prst="rect">
              <a:avLst/>
            </a:prstGeom>
            <a:noFill/>
          </p:spPr>
          <p:txBody>
            <a:bodyPr wrap="square" rtlCol="0">
              <a:spAutoFit/>
            </a:bodyPr>
            <a:lstStyle/>
            <a:p>
              <a:r>
                <a:rPr lang="en-US" sz="1400" dirty="0" err="1">
                  <a:latin typeface="+mj-lt"/>
                </a:rPr>
                <a:t>Jubera</a:t>
              </a:r>
              <a:r>
                <a:rPr lang="en-US" sz="1400" dirty="0">
                  <a:latin typeface="+mj-lt"/>
                </a:rPr>
                <a:t>-Garcia, 2020, Atten Percept </a:t>
              </a:r>
              <a:r>
                <a:rPr lang="en-US" sz="1400" dirty="0" err="1">
                  <a:latin typeface="+mj-lt"/>
                </a:rPr>
                <a:t>Psychophys</a:t>
              </a:r>
              <a:r>
                <a:rPr lang="en-US" sz="1400" dirty="0">
                  <a:latin typeface="+mj-lt"/>
                </a:rPr>
                <a:t>.</a:t>
              </a:r>
              <a:endParaRPr lang="en-001" sz="1400" dirty="0">
                <a:latin typeface="+mj-lt"/>
              </a:endParaRPr>
            </a:p>
          </p:txBody>
        </p:sp>
      </p:grpSp>
      <p:sp>
        <p:nvSpPr>
          <p:cNvPr id="6" name="Slide Number Placeholder 5">
            <a:extLst>
              <a:ext uri="{FF2B5EF4-FFF2-40B4-BE49-F238E27FC236}">
                <a16:creationId xmlns:a16="http://schemas.microsoft.com/office/drawing/2014/main" id="{6C8C1481-4AD7-6CCE-D8DE-8602D641964D}"/>
              </a:ext>
            </a:extLst>
          </p:cNvPr>
          <p:cNvSpPr>
            <a:spLocks noGrp="1"/>
          </p:cNvSpPr>
          <p:nvPr>
            <p:ph type="sldNum" sz="quarter" idx="12"/>
          </p:nvPr>
        </p:nvSpPr>
        <p:spPr/>
        <p:txBody>
          <a:bodyPr/>
          <a:lstStyle/>
          <a:p>
            <a:fld id="{F8EF8242-8DA1-4871-8CAD-DDA76A60AEF8}" type="slidenum">
              <a:rPr lang="en-BE" smtClean="0"/>
              <a:t>4</a:t>
            </a:fld>
            <a:endParaRPr lang="en-BE"/>
          </a:p>
        </p:txBody>
      </p:sp>
      <p:grpSp>
        <p:nvGrpSpPr>
          <p:cNvPr id="9" name="Group 8">
            <a:extLst>
              <a:ext uri="{FF2B5EF4-FFF2-40B4-BE49-F238E27FC236}">
                <a16:creationId xmlns:a16="http://schemas.microsoft.com/office/drawing/2014/main" id="{FA076282-101C-85EE-F3A6-7F6CE369C617}"/>
              </a:ext>
            </a:extLst>
          </p:cNvPr>
          <p:cNvGrpSpPr/>
          <p:nvPr/>
        </p:nvGrpSpPr>
        <p:grpSpPr>
          <a:xfrm>
            <a:off x="614214" y="1885997"/>
            <a:ext cx="5391794" cy="4167196"/>
            <a:chOff x="380948" y="1891540"/>
            <a:chExt cx="5391794" cy="4167196"/>
          </a:xfrm>
        </p:grpSpPr>
        <p:pic>
          <p:nvPicPr>
            <p:cNvPr id="1026" name="Picture 2">
              <a:extLst>
                <a:ext uri="{FF2B5EF4-FFF2-40B4-BE49-F238E27FC236}">
                  <a16:creationId xmlns:a16="http://schemas.microsoft.com/office/drawing/2014/main" id="{C8DDE61D-44FF-B5B2-1C57-30451D9A03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492"/>
            <a:stretch/>
          </p:blipFill>
          <p:spPr bwMode="auto">
            <a:xfrm>
              <a:off x="380948" y="1891540"/>
              <a:ext cx="5391794" cy="3943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8F2665-DF1D-F629-8D87-4E67B85E5F58}"/>
                </a:ext>
              </a:extLst>
            </p:cNvPr>
            <p:cNvSpPr txBox="1"/>
            <p:nvPr/>
          </p:nvSpPr>
          <p:spPr>
            <a:xfrm>
              <a:off x="2539194" y="5750959"/>
              <a:ext cx="2418739" cy="307777"/>
            </a:xfrm>
            <a:prstGeom prst="rect">
              <a:avLst/>
            </a:prstGeom>
            <a:noFill/>
          </p:spPr>
          <p:txBody>
            <a:bodyPr wrap="none" rtlCol="0">
              <a:spAutoFit/>
            </a:bodyPr>
            <a:lstStyle/>
            <a:p>
              <a:r>
                <a:rPr lang="en-US" sz="1400" dirty="0" err="1">
                  <a:latin typeface="+mj-lt"/>
                </a:rPr>
                <a:t>Mittner</a:t>
              </a:r>
              <a:r>
                <a:rPr lang="en-US" sz="1400" dirty="0">
                  <a:latin typeface="+mj-lt"/>
                </a:rPr>
                <a:t>, 2016, Trends </a:t>
              </a:r>
              <a:r>
                <a:rPr lang="en-US" sz="1400" dirty="0" err="1">
                  <a:latin typeface="+mj-lt"/>
                </a:rPr>
                <a:t>Cogn</a:t>
              </a:r>
              <a:r>
                <a:rPr lang="en-US" sz="1400" dirty="0">
                  <a:latin typeface="+mj-lt"/>
                </a:rPr>
                <a:t>. Sci</a:t>
              </a:r>
              <a:endParaRPr lang="en-001" sz="1400" dirty="0"/>
            </a:p>
          </p:txBody>
        </p:sp>
      </p:grpSp>
      <p:grpSp>
        <p:nvGrpSpPr>
          <p:cNvPr id="10" name="Group 9">
            <a:extLst>
              <a:ext uri="{FF2B5EF4-FFF2-40B4-BE49-F238E27FC236}">
                <a16:creationId xmlns:a16="http://schemas.microsoft.com/office/drawing/2014/main" id="{54A1D403-F00E-F72C-D4DF-ACDCB82137A6}"/>
              </a:ext>
            </a:extLst>
          </p:cNvPr>
          <p:cNvGrpSpPr/>
          <p:nvPr/>
        </p:nvGrpSpPr>
        <p:grpSpPr>
          <a:xfrm>
            <a:off x="6693699" y="1636661"/>
            <a:ext cx="4643157" cy="2528344"/>
            <a:chOff x="6693699" y="1636661"/>
            <a:chExt cx="4643157" cy="2528344"/>
          </a:xfrm>
        </p:grpSpPr>
        <p:pic>
          <p:nvPicPr>
            <p:cNvPr id="1030" name="Picture 6" descr="Fig. 2">
              <a:extLst>
                <a:ext uri="{FF2B5EF4-FFF2-40B4-BE49-F238E27FC236}">
                  <a16:creationId xmlns:a16="http://schemas.microsoft.com/office/drawing/2014/main" id="{DE8CBA9A-F326-D881-A9A0-148C785F6E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3333"/>
            <a:stretch/>
          </p:blipFill>
          <p:spPr bwMode="auto">
            <a:xfrm>
              <a:off x="6693699" y="1636661"/>
              <a:ext cx="4643157" cy="21718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D25F27-0E12-8A63-5FD5-EBCDB780A0CC}"/>
                </a:ext>
              </a:extLst>
            </p:cNvPr>
            <p:cNvSpPr txBox="1"/>
            <p:nvPr/>
          </p:nvSpPr>
          <p:spPr>
            <a:xfrm>
              <a:off x="6693699" y="3857228"/>
              <a:ext cx="4461221" cy="307777"/>
            </a:xfrm>
            <a:prstGeom prst="rect">
              <a:avLst/>
            </a:prstGeom>
            <a:noFill/>
          </p:spPr>
          <p:txBody>
            <a:bodyPr wrap="none" rtlCol="0">
              <a:spAutoFit/>
            </a:bodyPr>
            <a:lstStyle/>
            <a:p>
              <a:r>
                <a:rPr lang="en-US" sz="1400" dirty="0">
                  <a:latin typeface="+mj-lt"/>
                </a:rPr>
                <a:t>Unsworth and Robinson, 2018, </a:t>
              </a:r>
              <a:r>
                <a:rPr lang="en-US" sz="1400" dirty="0" err="1">
                  <a:latin typeface="+mj-lt"/>
                </a:rPr>
                <a:t>Cogn</a:t>
              </a:r>
              <a:r>
                <a:rPr lang="en-US" sz="1400" dirty="0">
                  <a:latin typeface="+mj-lt"/>
                </a:rPr>
                <a:t> Affect </a:t>
              </a:r>
              <a:r>
                <a:rPr lang="en-US" sz="1400" dirty="0" err="1">
                  <a:latin typeface="+mj-lt"/>
                </a:rPr>
                <a:t>Behav</a:t>
              </a:r>
              <a:r>
                <a:rPr lang="en-US" sz="1400" dirty="0">
                  <a:latin typeface="+mj-lt"/>
                </a:rPr>
                <a:t> </a:t>
              </a:r>
              <a:r>
                <a:rPr lang="en-US" sz="1400" dirty="0" err="1">
                  <a:latin typeface="+mj-lt"/>
                </a:rPr>
                <a:t>Neurosci</a:t>
              </a:r>
              <a:r>
                <a:rPr lang="en-US" sz="1400" dirty="0">
                  <a:latin typeface="+mj-lt"/>
                </a:rPr>
                <a:t> </a:t>
              </a:r>
              <a:endParaRPr lang="en-001" sz="1400" dirty="0"/>
            </a:p>
          </p:txBody>
        </p:sp>
      </p:grpSp>
    </p:spTree>
    <p:extLst>
      <p:ext uri="{BB962C8B-B14F-4D97-AF65-F5344CB8AC3E}">
        <p14:creationId xmlns:p14="http://schemas.microsoft.com/office/powerpoint/2010/main" val="159511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679642A-ABC9-294B-F132-56A1F9F3AACF}"/>
              </a:ext>
            </a:extLst>
          </p:cNvPr>
          <p:cNvGrpSpPr/>
          <p:nvPr/>
        </p:nvGrpSpPr>
        <p:grpSpPr>
          <a:xfrm>
            <a:off x="952499" y="1998617"/>
            <a:ext cx="5591991" cy="4124954"/>
            <a:chOff x="952500" y="1878580"/>
            <a:chExt cx="5257800" cy="3897202"/>
          </a:xfrm>
        </p:grpSpPr>
        <p:pic>
          <p:nvPicPr>
            <p:cNvPr id="8" name="Picture 6">
              <a:extLst>
                <a:ext uri="{FF2B5EF4-FFF2-40B4-BE49-F238E27FC236}">
                  <a16:creationId xmlns:a16="http://schemas.microsoft.com/office/drawing/2014/main" id="{9DDA5EC8-FA66-9AAF-E46F-CF27F9AFCB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312"/>
            <a:stretch/>
          </p:blipFill>
          <p:spPr bwMode="auto">
            <a:xfrm>
              <a:off x="952500" y="1878580"/>
              <a:ext cx="5257800" cy="34490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D669691-5904-14A9-558B-8BB9FB6929CE}"/>
                </a:ext>
              </a:extLst>
            </p:cNvPr>
            <p:cNvSpPr txBox="1"/>
            <p:nvPr/>
          </p:nvSpPr>
          <p:spPr>
            <a:xfrm>
              <a:off x="2299041" y="5468005"/>
              <a:ext cx="3050066" cy="307777"/>
            </a:xfrm>
            <a:prstGeom prst="rect">
              <a:avLst/>
            </a:prstGeom>
            <a:noFill/>
          </p:spPr>
          <p:txBody>
            <a:bodyPr wrap="none" rtlCol="0">
              <a:spAutoFit/>
            </a:bodyPr>
            <a:lstStyle/>
            <a:p>
              <a:r>
                <a:rPr lang="en-US" sz="1400" dirty="0">
                  <a:latin typeface="+mj-lt"/>
                </a:rPr>
                <a:t>Jackson and </a:t>
              </a:r>
              <a:r>
                <a:rPr lang="en-US" sz="1400" dirty="0" err="1">
                  <a:latin typeface="+mj-lt"/>
                </a:rPr>
                <a:t>Balota</a:t>
              </a:r>
              <a:r>
                <a:rPr lang="en-US" sz="1400" dirty="0">
                  <a:latin typeface="+mj-lt"/>
                </a:rPr>
                <a:t>, 2012, Psychol Aging</a:t>
              </a:r>
            </a:p>
          </p:txBody>
        </p:sp>
      </p:grpSp>
      <p:sp>
        <p:nvSpPr>
          <p:cNvPr id="2" name="Title 1">
            <a:extLst>
              <a:ext uri="{FF2B5EF4-FFF2-40B4-BE49-F238E27FC236}">
                <a16:creationId xmlns:a16="http://schemas.microsoft.com/office/drawing/2014/main" id="{6BA4E364-82D7-E436-54AD-A25642F8298B}"/>
              </a:ext>
            </a:extLst>
          </p:cNvPr>
          <p:cNvSpPr>
            <a:spLocks noGrp="1"/>
          </p:cNvSpPr>
          <p:nvPr>
            <p:ph type="title"/>
          </p:nvPr>
        </p:nvSpPr>
        <p:spPr>
          <a:xfrm>
            <a:off x="838200" y="734429"/>
            <a:ext cx="10515600" cy="1067993"/>
          </a:xfrm>
        </p:spPr>
        <p:txBody>
          <a:bodyPr>
            <a:normAutofit fontScale="90000"/>
          </a:bodyPr>
          <a:lstStyle/>
          <a:p>
            <a:pPr algn="ctr"/>
            <a:r>
              <a:rPr lang="en-US" sz="4000" dirty="0"/>
              <a:t>Thought dynamics and attention varies with ageing</a:t>
            </a:r>
            <a:endParaRPr lang="en-BE" sz="4000" dirty="0"/>
          </a:p>
        </p:txBody>
      </p:sp>
      <p:pic>
        <p:nvPicPr>
          <p:cNvPr id="3078" name="Picture 6">
            <a:extLst>
              <a:ext uri="{FF2B5EF4-FFF2-40B4-BE49-F238E27FC236}">
                <a16:creationId xmlns:a16="http://schemas.microsoft.com/office/drawing/2014/main" id="{E8FD060B-3355-BD7E-BCE4-D26F6268611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2172" t="39015" b="36884"/>
          <a:stretch/>
        </p:blipFill>
        <p:spPr bwMode="auto">
          <a:xfrm>
            <a:off x="4962424" y="2397767"/>
            <a:ext cx="1133576" cy="83127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7221AF7-DCA1-5EDE-83C4-45DF06FBDEC1}"/>
              </a:ext>
            </a:extLst>
          </p:cNvPr>
          <p:cNvGrpSpPr/>
          <p:nvPr/>
        </p:nvGrpSpPr>
        <p:grpSpPr>
          <a:xfrm>
            <a:off x="7573359" y="1538502"/>
            <a:ext cx="2788347" cy="4675483"/>
            <a:chOff x="7782365" y="1564628"/>
            <a:chExt cx="2788347" cy="4675483"/>
          </a:xfrm>
        </p:grpSpPr>
        <p:sp>
          <p:nvSpPr>
            <p:cNvPr id="5" name="TextBox 4">
              <a:extLst>
                <a:ext uri="{FF2B5EF4-FFF2-40B4-BE49-F238E27FC236}">
                  <a16:creationId xmlns:a16="http://schemas.microsoft.com/office/drawing/2014/main" id="{516F8E1F-B31A-B39A-3DAE-FBEBB21FFF8C}"/>
                </a:ext>
              </a:extLst>
            </p:cNvPr>
            <p:cNvSpPr txBox="1"/>
            <p:nvPr/>
          </p:nvSpPr>
          <p:spPr>
            <a:xfrm>
              <a:off x="7873043" y="5932334"/>
              <a:ext cx="2697669" cy="307777"/>
            </a:xfrm>
            <a:prstGeom prst="rect">
              <a:avLst/>
            </a:prstGeom>
            <a:noFill/>
          </p:spPr>
          <p:txBody>
            <a:bodyPr wrap="square" rtlCol="0">
              <a:spAutoFit/>
            </a:bodyPr>
            <a:lstStyle/>
            <a:p>
              <a:r>
                <a:rPr lang="en-US" sz="1400" dirty="0" err="1">
                  <a:latin typeface="+mj-lt"/>
                </a:rPr>
                <a:t>Vallesi</a:t>
              </a:r>
              <a:r>
                <a:rPr lang="en-US" sz="1400" dirty="0">
                  <a:latin typeface="+mj-lt"/>
                </a:rPr>
                <a:t>, 2021, </a:t>
              </a:r>
              <a:r>
                <a:rPr lang="en-US" sz="1400" dirty="0" err="1">
                  <a:latin typeface="+mj-lt"/>
                </a:rPr>
                <a:t>Psychon</a:t>
              </a:r>
              <a:r>
                <a:rPr lang="en-US" sz="1400" dirty="0">
                  <a:latin typeface="+mj-lt"/>
                </a:rPr>
                <a:t> Bull Rev.</a:t>
              </a:r>
            </a:p>
          </p:txBody>
        </p:sp>
        <p:pic>
          <p:nvPicPr>
            <p:cNvPr id="7" name="Picture 6">
              <a:extLst>
                <a:ext uri="{FF2B5EF4-FFF2-40B4-BE49-F238E27FC236}">
                  <a16:creationId xmlns:a16="http://schemas.microsoft.com/office/drawing/2014/main" id="{2DC7BE67-1D89-2198-4316-93642292BB63}"/>
                </a:ext>
              </a:extLst>
            </p:cNvPr>
            <p:cNvPicPr>
              <a:picLocks noChangeAspect="1"/>
            </p:cNvPicPr>
            <p:nvPr/>
          </p:nvPicPr>
          <p:blipFill>
            <a:blip r:embed="rId4"/>
            <a:stretch>
              <a:fillRect/>
            </a:stretch>
          </p:blipFill>
          <p:spPr>
            <a:xfrm>
              <a:off x="7782365" y="4030659"/>
              <a:ext cx="2697669" cy="1745123"/>
            </a:xfrm>
            <a:prstGeom prst="rect">
              <a:avLst/>
            </a:prstGeom>
          </p:spPr>
        </p:pic>
        <p:pic>
          <p:nvPicPr>
            <p:cNvPr id="14" name="Picture 13">
              <a:extLst>
                <a:ext uri="{FF2B5EF4-FFF2-40B4-BE49-F238E27FC236}">
                  <a16:creationId xmlns:a16="http://schemas.microsoft.com/office/drawing/2014/main" id="{DBCCC3BF-D4FC-F20D-43A5-54604F1754DD}"/>
                </a:ext>
              </a:extLst>
            </p:cNvPr>
            <p:cNvPicPr>
              <a:picLocks noChangeAspect="1"/>
            </p:cNvPicPr>
            <p:nvPr/>
          </p:nvPicPr>
          <p:blipFill>
            <a:blip r:embed="rId5"/>
            <a:stretch>
              <a:fillRect/>
            </a:stretch>
          </p:blipFill>
          <p:spPr>
            <a:xfrm>
              <a:off x="7782365" y="1872405"/>
              <a:ext cx="2717218" cy="1693925"/>
            </a:xfrm>
            <a:prstGeom prst="rect">
              <a:avLst/>
            </a:prstGeom>
          </p:spPr>
        </p:pic>
        <p:sp>
          <p:nvSpPr>
            <p:cNvPr id="15" name="TextBox 14">
              <a:extLst>
                <a:ext uri="{FF2B5EF4-FFF2-40B4-BE49-F238E27FC236}">
                  <a16:creationId xmlns:a16="http://schemas.microsoft.com/office/drawing/2014/main" id="{2F72D327-6F9E-D52F-6DF2-2B6D94D06ECF}"/>
                </a:ext>
              </a:extLst>
            </p:cNvPr>
            <p:cNvSpPr txBox="1"/>
            <p:nvPr/>
          </p:nvSpPr>
          <p:spPr>
            <a:xfrm>
              <a:off x="8440228" y="1564628"/>
              <a:ext cx="1520644" cy="307777"/>
            </a:xfrm>
            <a:prstGeom prst="rect">
              <a:avLst/>
            </a:prstGeom>
            <a:noFill/>
          </p:spPr>
          <p:txBody>
            <a:bodyPr wrap="square" rtlCol="0">
              <a:spAutoFit/>
            </a:bodyPr>
            <a:lstStyle/>
            <a:p>
              <a:r>
                <a:rPr lang="en-US" sz="1400" dirty="0">
                  <a:latin typeface="+mj-lt"/>
                </a:rPr>
                <a:t>Slower Responses</a:t>
              </a:r>
              <a:endParaRPr lang="en-001" sz="1400" dirty="0">
                <a:latin typeface="+mj-lt"/>
              </a:endParaRPr>
            </a:p>
          </p:txBody>
        </p:sp>
        <p:sp>
          <p:nvSpPr>
            <p:cNvPr id="16" name="TextBox 15">
              <a:extLst>
                <a:ext uri="{FF2B5EF4-FFF2-40B4-BE49-F238E27FC236}">
                  <a16:creationId xmlns:a16="http://schemas.microsoft.com/office/drawing/2014/main" id="{15839A3D-789A-1460-9B2F-CCA008E57F00}"/>
                </a:ext>
              </a:extLst>
            </p:cNvPr>
            <p:cNvSpPr txBox="1"/>
            <p:nvPr/>
          </p:nvSpPr>
          <p:spPr>
            <a:xfrm>
              <a:off x="8301526" y="3708695"/>
              <a:ext cx="1659346" cy="307777"/>
            </a:xfrm>
            <a:prstGeom prst="rect">
              <a:avLst/>
            </a:prstGeom>
            <a:noFill/>
          </p:spPr>
          <p:txBody>
            <a:bodyPr wrap="square" rtlCol="0">
              <a:spAutoFit/>
            </a:bodyPr>
            <a:lstStyle/>
            <a:p>
              <a:r>
                <a:rPr lang="en-US" sz="1400" dirty="0">
                  <a:latin typeface="+mj-lt"/>
                </a:rPr>
                <a:t>Better Performance</a:t>
              </a:r>
              <a:endParaRPr lang="en-001" sz="1400" dirty="0">
                <a:latin typeface="+mj-lt"/>
              </a:endParaRPr>
            </a:p>
          </p:txBody>
        </p:sp>
      </p:grpSp>
      <p:sp>
        <p:nvSpPr>
          <p:cNvPr id="6" name="Slide Number Placeholder 5">
            <a:extLst>
              <a:ext uri="{FF2B5EF4-FFF2-40B4-BE49-F238E27FC236}">
                <a16:creationId xmlns:a16="http://schemas.microsoft.com/office/drawing/2014/main" id="{0AA120ED-BA60-F7EF-5AE8-8B9905624F70}"/>
              </a:ext>
            </a:extLst>
          </p:cNvPr>
          <p:cNvSpPr>
            <a:spLocks noGrp="1"/>
          </p:cNvSpPr>
          <p:nvPr>
            <p:ph type="sldNum" sz="quarter" idx="12"/>
          </p:nvPr>
        </p:nvSpPr>
        <p:spPr/>
        <p:txBody>
          <a:bodyPr/>
          <a:lstStyle/>
          <a:p>
            <a:fld id="{F8EF8242-8DA1-4871-8CAD-DDA76A60AEF8}" type="slidenum">
              <a:rPr lang="en-BE" smtClean="0"/>
              <a:t>5</a:t>
            </a:fld>
            <a:endParaRPr lang="en-BE" dirty="0"/>
          </a:p>
        </p:txBody>
      </p:sp>
    </p:spTree>
    <p:extLst>
      <p:ext uri="{BB962C8B-B14F-4D97-AF65-F5344CB8AC3E}">
        <p14:creationId xmlns:p14="http://schemas.microsoft.com/office/powerpoint/2010/main" val="315005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CDF5-C67B-D127-2FC8-574C07A95054}"/>
              </a:ext>
            </a:extLst>
          </p:cNvPr>
          <p:cNvSpPr>
            <a:spLocks noGrp="1"/>
          </p:cNvSpPr>
          <p:nvPr>
            <p:ph type="title"/>
          </p:nvPr>
        </p:nvSpPr>
        <p:spPr>
          <a:xfrm>
            <a:off x="628708" y="508940"/>
            <a:ext cx="11194869" cy="1325563"/>
          </a:xfrm>
        </p:spPr>
        <p:txBody>
          <a:bodyPr>
            <a:normAutofit/>
          </a:bodyPr>
          <a:lstStyle/>
          <a:p>
            <a:pPr algn="ctr"/>
            <a:r>
              <a:rPr lang="en-US" sz="4000" dirty="0"/>
              <a:t>RQ: How does ageing affect ongoing thinking ?</a:t>
            </a:r>
            <a:endParaRPr lang="en-BE" sz="4000" dirty="0"/>
          </a:p>
        </p:txBody>
      </p:sp>
      <p:graphicFrame>
        <p:nvGraphicFramePr>
          <p:cNvPr id="5" name="Content Placeholder 4">
            <a:extLst>
              <a:ext uri="{FF2B5EF4-FFF2-40B4-BE49-F238E27FC236}">
                <a16:creationId xmlns:a16="http://schemas.microsoft.com/office/drawing/2014/main" id="{A8D261BA-DE3A-CAD5-5CD8-98D167C31D67}"/>
              </a:ext>
            </a:extLst>
          </p:cNvPr>
          <p:cNvGraphicFramePr>
            <a:graphicFrameLocks noGrp="1"/>
          </p:cNvGraphicFramePr>
          <p:nvPr>
            <p:ph idx="1"/>
            <p:extLst>
              <p:ext uri="{D42A27DB-BD31-4B8C-83A1-F6EECF244321}">
                <p14:modId xmlns:p14="http://schemas.microsoft.com/office/powerpoint/2010/main" val="28592067"/>
              </p:ext>
            </p:extLst>
          </p:nvPr>
        </p:nvGraphicFramePr>
        <p:xfrm>
          <a:off x="481635" y="167629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6254E02-173C-F456-1ED6-4FAF202668E9}"/>
              </a:ext>
            </a:extLst>
          </p:cNvPr>
          <p:cNvSpPr txBox="1"/>
          <p:nvPr/>
        </p:nvSpPr>
        <p:spPr>
          <a:xfrm>
            <a:off x="5480834" y="2521418"/>
            <a:ext cx="6342743" cy="2677656"/>
          </a:xfrm>
          <a:prstGeom prst="rect">
            <a:avLst/>
          </a:prstGeom>
          <a:noFill/>
        </p:spPr>
        <p:txBody>
          <a:bodyPr wrap="square" rtlCol="0">
            <a:spAutoFit/>
          </a:bodyPr>
          <a:lstStyle/>
          <a:p>
            <a:r>
              <a:rPr lang="en-US" sz="2400" dirty="0">
                <a:latin typeface="+mj-lt"/>
                <a:cs typeface="HELVETICA" panose="020B0604020202020204" pitchFamily="34" charset="0"/>
              </a:rPr>
              <a:t>H1: Seniors -&gt; lower rates of MW</a:t>
            </a:r>
          </a:p>
          <a:p>
            <a:r>
              <a:rPr lang="en-US" sz="2400" dirty="0">
                <a:latin typeface="+mj-lt"/>
                <a:cs typeface="HELVETICA" panose="020B0604020202020204" pitchFamily="34" charset="0"/>
              </a:rPr>
              <a:t>	            higher rates of MB</a:t>
            </a:r>
          </a:p>
          <a:p>
            <a:endParaRPr lang="en-US" sz="2400" dirty="0">
              <a:latin typeface="+mj-lt"/>
              <a:cs typeface="HELVETICA" panose="020B0604020202020204" pitchFamily="34" charset="0"/>
            </a:endParaRPr>
          </a:p>
          <a:p>
            <a:r>
              <a:rPr lang="en-US" sz="2400" dirty="0">
                <a:latin typeface="+mj-lt"/>
                <a:cs typeface="HELVETICA" panose="020B0604020202020204" pitchFamily="34" charset="0"/>
              </a:rPr>
              <a:t>H2: MB will increase in lower arousal </a:t>
            </a:r>
          </a:p>
          <a:p>
            <a:r>
              <a:rPr lang="en-US" sz="2400" dirty="0">
                <a:latin typeface="+mj-lt"/>
                <a:cs typeface="HELVETICA" panose="020B0604020202020204" pitchFamily="34" charset="0"/>
              </a:rPr>
              <a:t>(smaller pupil size).</a:t>
            </a:r>
          </a:p>
          <a:p>
            <a:endParaRPr lang="en-US" sz="2400" dirty="0">
              <a:latin typeface="+mj-lt"/>
              <a:cs typeface="HELVETICA" panose="020B0604020202020204" pitchFamily="34" charset="0"/>
            </a:endParaRPr>
          </a:p>
          <a:p>
            <a:r>
              <a:rPr lang="en-US" sz="2400" dirty="0">
                <a:latin typeface="+mj-lt"/>
                <a:cs typeface="HELVETICA" panose="020B0604020202020204" pitchFamily="34" charset="0"/>
              </a:rPr>
              <a:t>H3: Mental states is mediated by attentional style.</a:t>
            </a:r>
            <a:endParaRPr lang="en-BE" sz="2400" dirty="0">
              <a:latin typeface="+mj-lt"/>
              <a:cs typeface="HELVETICA" panose="020B0604020202020204" pitchFamily="34" charset="0"/>
            </a:endParaRPr>
          </a:p>
        </p:txBody>
      </p:sp>
      <p:sp>
        <p:nvSpPr>
          <p:cNvPr id="7" name="Slide Number Placeholder 6">
            <a:extLst>
              <a:ext uri="{FF2B5EF4-FFF2-40B4-BE49-F238E27FC236}">
                <a16:creationId xmlns:a16="http://schemas.microsoft.com/office/drawing/2014/main" id="{28994246-4848-02CF-6CFC-1E1738335EE6}"/>
              </a:ext>
            </a:extLst>
          </p:cNvPr>
          <p:cNvSpPr>
            <a:spLocks noGrp="1"/>
          </p:cNvSpPr>
          <p:nvPr>
            <p:ph type="sldNum" sz="quarter" idx="12"/>
          </p:nvPr>
        </p:nvSpPr>
        <p:spPr>
          <a:xfrm>
            <a:off x="8581572" y="6349060"/>
            <a:ext cx="2743200" cy="365125"/>
          </a:xfrm>
        </p:spPr>
        <p:txBody>
          <a:bodyPr/>
          <a:lstStyle/>
          <a:p>
            <a:fld id="{F8EF8242-8DA1-4871-8CAD-DDA76A60AEF8}" type="slidenum">
              <a:rPr lang="en-BE" smtClean="0"/>
              <a:t>6</a:t>
            </a:fld>
            <a:endParaRPr lang="en-BE"/>
          </a:p>
        </p:txBody>
      </p:sp>
    </p:spTree>
    <p:extLst>
      <p:ext uri="{BB962C8B-B14F-4D97-AF65-F5344CB8AC3E}">
        <p14:creationId xmlns:p14="http://schemas.microsoft.com/office/powerpoint/2010/main" val="167411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4585B7-62E7-5033-2DE6-3AA99F3D006A}"/>
              </a:ext>
            </a:extLst>
          </p:cNvPr>
          <p:cNvSpPr>
            <a:spLocks noGrp="1"/>
          </p:cNvSpPr>
          <p:nvPr>
            <p:ph type="title"/>
          </p:nvPr>
        </p:nvSpPr>
        <p:spPr>
          <a:xfrm>
            <a:off x="838200" y="535061"/>
            <a:ext cx="10515600" cy="1325563"/>
          </a:xfrm>
        </p:spPr>
        <p:txBody>
          <a:bodyPr/>
          <a:lstStyle/>
          <a:p>
            <a:pPr algn="ctr"/>
            <a:r>
              <a:rPr lang="en-US" dirty="0"/>
              <a:t>Spontaneous thought experience-sampling</a:t>
            </a:r>
            <a:endParaRPr lang="en-BE" dirty="0"/>
          </a:p>
        </p:txBody>
      </p:sp>
      <p:pic>
        <p:nvPicPr>
          <p:cNvPr id="11" name="Picture 10">
            <a:extLst>
              <a:ext uri="{FF2B5EF4-FFF2-40B4-BE49-F238E27FC236}">
                <a16:creationId xmlns:a16="http://schemas.microsoft.com/office/drawing/2014/main" id="{0ACA6EE9-F1C1-B439-D95D-675DA3D6F775}"/>
              </a:ext>
            </a:extLst>
          </p:cNvPr>
          <p:cNvPicPr>
            <a:picLocks noChangeAspect="1"/>
          </p:cNvPicPr>
          <p:nvPr/>
        </p:nvPicPr>
        <p:blipFill>
          <a:blip r:embed="rId3"/>
          <a:stretch>
            <a:fillRect/>
          </a:stretch>
        </p:blipFill>
        <p:spPr>
          <a:xfrm>
            <a:off x="444084" y="2111730"/>
            <a:ext cx="6625709" cy="3330064"/>
          </a:xfrm>
          <a:prstGeom prst="rect">
            <a:avLst/>
          </a:prstGeom>
        </p:spPr>
      </p:pic>
      <p:sp>
        <p:nvSpPr>
          <p:cNvPr id="2" name="TextBox 1">
            <a:extLst>
              <a:ext uri="{FF2B5EF4-FFF2-40B4-BE49-F238E27FC236}">
                <a16:creationId xmlns:a16="http://schemas.microsoft.com/office/drawing/2014/main" id="{A3D6A43F-B268-5AB8-E991-DB242C8AFB0E}"/>
              </a:ext>
            </a:extLst>
          </p:cNvPr>
          <p:cNvSpPr txBox="1"/>
          <p:nvPr/>
        </p:nvSpPr>
        <p:spPr>
          <a:xfrm>
            <a:off x="7167446" y="3011040"/>
            <a:ext cx="5425998" cy="1531445"/>
          </a:xfrm>
          <a:prstGeom prst="rect">
            <a:avLst/>
          </a:prstGeom>
          <a:noFill/>
        </p:spPr>
        <p:txBody>
          <a:bodyPr wrap="square" rtlCol="0">
            <a:spAutoFit/>
          </a:bodyPr>
          <a:lstStyle/>
          <a:p>
            <a:pPr marL="144000" indent="-108000">
              <a:lnSpc>
                <a:spcPct val="150000"/>
              </a:lnSpc>
              <a:buFont typeface="Arial" panose="020B0604020202020204" pitchFamily="34" charset="0"/>
              <a:buChar char="•"/>
            </a:pPr>
            <a:r>
              <a:rPr lang="en-US" sz="1600" dirty="0">
                <a:latin typeface="+mj-lt"/>
              </a:rPr>
              <a:t>20 Senior (65-75) vs. 20 Young (20-30)</a:t>
            </a:r>
          </a:p>
          <a:p>
            <a:pPr marL="144000" indent="-108000">
              <a:lnSpc>
                <a:spcPct val="150000"/>
              </a:lnSpc>
              <a:buFont typeface="Arial" panose="020B0604020202020204" pitchFamily="34" charset="0"/>
              <a:buChar char="•"/>
            </a:pPr>
            <a:r>
              <a:rPr lang="en-US" sz="1600" dirty="0">
                <a:latin typeface="+mj-lt"/>
              </a:rPr>
              <a:t>40 trials, resting period ~40s</a:t>
            </a:r>
          </a:p>
          <a:p>
            <a:pPr marL="144000" indent="-108000">
              <a:lnSpc>
                <a:spcPct val="150000"/>
              </a:lnSpc>
              <a:buFont typeface="Arial" panose="020B0604020202020204" pitchFamily="34" charset="0"/>
              <a:buChar char="•"/>
            </a:pPr>
            <a:r>
              <a:rPr lang="en-US" sz="1600" dirty="0">
                <a:latin typeface="+mj-lt"/>
              </a:rPr>
              <a:t>Arousal: Pupillometry</a:t>
            </a:r>
          </a:p>
          <a:p>
            <a:pPr marL="144000" indent="-108000">
              <a:lnSpc>
                <a:spcPct val="150000"/>
              </a:lnSpc>
              <a:buFont typeface="Arial" panose="020B0604020202020204" pitchFamily="34" charset="0"/>
              <a:buChar char="•"/>
            </a:pPr>
            <a:r>
              <a:rPr lang="en-US" sz="1600" dirty="0">
                <a:latin typeface="+mj-lt"/>
              </a:rPr>
              <a:t>Attentional Style: Attentional Style Questionnaire</a:t>
            </a:r>
          </a:p>
        </p:txBody>
      </p:sp>
      <p:sp>
        <p:nvSpPr>
          <p:cNvPr id="5" name="Slide Number Placeholder 4">
            <a:extLst>
              <a:ext uri="{FF2B5EF4-FFF2-40B4-BE49-F238E27FC236}">
                <a16:creationId xmlns:a16="http://schemas.microsoft.com/office/drawing/2014/main" id="{8311F697-AE8F-9F59-90D3-C1B712E48E66}"/>
              </a:ext>
            </a:extLst>
          </p:cNvPr>
          <p:cNvSpPr>
            <a:spLocks noGrp="1"/>
          </p:cNvSpPr>
          <p:nvPr>
            <p:ph type="sldNum" sz="quarter" idx="12"/>
          </p:nvPr>
        </p:nvSpPr>
        <p:spPr/>
        <p:txBody>
          <a:bodyPr/>
          <a:lstStyle/>
          <a:p>
            <a:fld id="{F8EF8242-8DA1-4871-8CAD-DDA76A60AEF8}" type="slidenum">
              <a:rPr lang="en-BE" smtClean="0"/>
              <a:t>7</a:t>
            </a:fld>
            <a:endParaRPr lang="en-BE"/>
          </a:p>
        </p:txBody>
      </p:sp>
    </p:spTree>
    <p:extLst>
      <p:ext uri="{BB962C8B-B14F-4D97-AF65-F5344CB8AC3E}">
        <p14:creationId xmlns:p14="http://schemas.microsoft.com/office/powerpoint/2010/main" val="140341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B16F-785B-C54F-7B8F-455B49AF7532}"/>
              </a:ext>
            </a:extLst>
          </p:cNvPr>
          <p:cNvSpPr>
            <a:spLocks noGrp="1"/>
          </p:cNvSpPr>
          <p:nvPr>
            <p:ph type="title"/>
          </p:nvPr>
        </p:nvSpPr>
        <p:spPr>
          <a:xfrm>
            <a:off x="260320" y="542296"/>
            <a:ext cx="11241833" cy="1325563"/>
          </a:xfrm>
        </p:spPr>
        <p:txBody>
          <a:bodyPr>
            <a:normAutofit/>
          </a:bodyPr>
          <a:lstStyle/>
          <a:p>
            <a:pPr algn="ctr"/>
            <a:r>
              <a:rPr lang="en-US" sz="3600" dirty="0"/>
              <a:t>	M</a:t>
            </a:r>
            <a:r>
              <a:rPr lang="en-US" sz="3600" b="0" i="0" dirty="0">
                <a:effectLst/>
              </a:rPr>
              <a:t>ental states are reported similarly in both age groups</a:t>
            </a:r>
          </a:p>
        </p:txBody>
      </p:sp>
      <p:sp>
        <p:nvSpPr>
          <p:cNvPr id="4" name="Content Placeholder 3">
            <a:extLst>
              <a:ext uri="{FF2B5EF4-FFF2-40B4-BE49-F238E27FC236}">
                <a16:creationId xmlns:a16="http://schemas.microsoft.com/office/drawing/2014/main" id="{31AB00CC-1865-61B6-D576-2AE7B8585548}"/>
              </a:ext>
            </a:extLst>
          </p:cNvPr>
          <p:cNvSpPr>
            <a:spLocks noGrp="1"/>
          </p:cNvSpPr>
          <p:nvPr>
            <p:ph idx="1"/>
          </p:nvPr>
        </p:nvSpPr>
        <p:spPr/>
        <p:txBody>
          <a:bodyPr/>
          <a:lstStyle/>
          <a:p>
            <a:endParaRPr lang="en-001"/>
          </a:p>
        </p:txBody>
      </p:sp>
      <p:sp>
        <p:nvSpPr>
          <p:cNvPr id="5" name="Slide Number Placeholder 4">
            <a:extLst>
              <a:ext uri="{FF2B5EF4-FFF2-40B4-BE49-F238E27FC236}">
                <a16:creationId xmlns:a16="http://schemas.microsoft.com/office/drawing/2014/main" id="{469BC5F8-9D6D-29BE-7614-D60CCF42C18D}"/>
              </a:ext>
            </a:extLst>
          </p:cNvPr>
          <p:cNvSpPr>
            <a:spLocks noGrp="1"/>
          </p:cNvSpPr>
          <p:nvPr>
            <p:ph type="sldNum" sz="quarter" idx="12"/>
          </p:nvPr>
        </p:nvSpPr>
        <p:spPr/>
        <p:txBody>
          <a:bodyPr/>
          <a:lstStyle/>
          <a:p>
            <a:fld id="{F8EF8242-8DA1-4871-8CAD-DDA76A60AEF8}" type="slidenum">
              <a:rPr lang="en-BE" smtClean="0"/>
              <a:t>8</a:t>
            </a:fld>
            <a:endParaRPr lang="en-BE"/>
          </a:p>
        </p:txBody>
      </p:sp>
      <p:pic>
        <p:nvPicPr>
          <p:cNvPr id="1028" name="Picture 4">
            <a:extLst>
              <a:ext uri="{FF2B5EF4-FFF2-40B4-BE49-F238E27FC236}">
                <a16:creationId xmlns:a16="http://schemas.microsoft.com/office/drawing/2014/main" id="{19F6F2B2-95EB-C6BA-EDF7-663F3342C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97" y="1910094"/>
            <a:ext cx="3286556" cy="453607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D67A0103-45B2-3837-6AE2-30CAF6AAB9A2}"/>
              </a:ext>
            </a:extLst>
          </p:cNvPr>
          <p:cNvGrpSpPr/>
          <p:nvPr/>
        </p:nvGrpSpPr>
        <p:grpSpPr>
          <a:xfrm>
            <a:off x="4267200" y="2180770"/>
            <a:ext cx="3657600" cy="4092699"/>
            <a:chOff x="4267200" y="2180770"/>
            <a:chExt cx="3657600" cy="4092699"/>
          </a:xfrm>
        </p:grpSpPr>
        <p:pic>
          <p:nvPicPr>
            <p:cNvPr id="1030" name="Picture 6">
              <a:extLst>
                <a:ext uri="{FF2B5EF4-FFF2-40B4-BE49-F238E27FC236}">
                  <a16:creationId xmlns:a16="http://schemas.microsoft.com/office/drawing/2014/main" id="{610A1741-6159-861B-3589-EC3F5FA28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520619"/>
              <a:ext cx="3657600" cy="3752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46E246-1750-9F75-86A4-E92398ED8520}"/>
                </a:ext>
              </a:extLst>
            </p:cNvPr>
            <p:cNvSpPr txBox="1"/>
            <p:nvPr/>
          </p:nvSpPr>
          <p:spPr>
            <a:xfrm>
              <a:off x="5881237" y="2180770"/>
              <a:ext cx="868379" cy="369332"/>
            </a:xfrm>
            <a:prstGeom prst="rect">
              <a:avLst/>
            </a:prstGeom>
            <a:noFill/>
          </p:spPr>
          <p:txBody>
            <a:bodyPr wrap="none" rtlCol="0">
              <a:spAutoFit/>
            </a:bodyPr>
            <a:lstStyle/>
            <a:p>
              <a:r>
                <a:rPr lang="en-US" dirty="0"/>
                <a:t>Seniors</a:t>
              </a:r>
              <a:endParaRPr lang="en-001" dirty="0"/>
            </a:p>
          </p:txBody>
        </p:sp>
      </p:grpSp>
      <p:grpSp>
        <p:nvGrpSpPr>
          <p:cNvPr id="9" name="Group 8">
            <a:extLst>
              <a:ext uri="{FF2B5EF4-FFF2-40B4-BE49-F238E27FC236}">
                <a16:creationId xmlns:a16="http://schemas.microsoft.com/office/drawing/2014/main" id="{DD95D25C-F863-F82D-B7E0-6BE11ED97832}"/>
              </a:ext>
            </a:extLst>
          </p:cNvPr>
          <p:cNvGrpSpPr/>
          <p:nvPr/>
        </p:nvGrpSpPr>
        <p:grpSpPr>
          <a:xfrm>
            <a:off x="8104566" y="2180770"/>
            <a:ext cx="3657600" cy="4092699"/>
            <a:chOff x="8067244" y="2180770"/>
            <a:chExt cx="3657600" cy="4092699"/>
          </a:xfrm>
        </p:grpSpPr>
        <p:pic>
          <p:nvPicPr>
            <p:cNvPr id="1032" name="Picture 8">
              <a:extLst>
                <a:ext uri="{FF2B5EF4-FFF2-40B4-BE49-F238E27FC236}">
                  <a16:creationId xmlns:a16="http://schemas.microsoft.com/office/drawing/2014/main" id="{B055F5AD-9647-70A7-2C8E-4E369C8AD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7244" y="2520619"/>
              <a:ext cx="3657600" cy="3752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5ADECD-6DC9-3C79-BAF2-25D7B06DC10D}"/>
                </a:ext>
              </a:extLst>
            </p:cNvPr>
            <p:cNvSpPr txBox="1"/>
            <p:nvPr/>
          </p:nvSpPr>
          <p:spPr>
            <a:xfrm>
              <a:off x="9372600" y="2180770"/>
              <a:ext cx="1403333" cy="369332"/>
            </a:xfrm>
            <a:prstGeom prst="rect">
              <a:avLst/>
            </a:prstGeom>
            <a:noFill/>
          </p:spPr>
          <p:txBody>
            <a:bodyPr wrap="none" rtlCol="0">
              <a:spAutoFit/>
            </a:bodyPr>
            <a:lstStyle/>
            <a:p>
              <a:r>
                <a:rPr lang="en-US" dirty="0"/>
                <a:t>Young Adults</a:t>
              </a:r>
              <a:endParaRPr lang="en-001" dirty="0"/>
            </a:p>
          </p:txBody>
        </p:sp>
      </p:grpSp>
    </p:spTree>
    <p:extLst>
      <p:ext uri="{BB962C8B-B14F-4D97-AF65-F5344CB8AC3E}">
        <p14:creationId xmlns:p14="http://schemas.microsoft.com/office/powerpoint/2010/main" val="38191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4C44-1264-D0AF-C9B0-C50564F0E45B}"/>
              </a:ext>
            </a:extLst>
          </p:cNvPr>
          <p:cNvSpPr>
            <a:spLocks noGrp="1"/>
          </p:cNvSpPr>
          <p:nvPr>
            <p:ph type="title"/>
          </p:nvPr>
        </p:nvSpPr>
        <p:spPr>
          <a:xfrm>
            <a:off x="838200" y="530837"/>
            <a:ext cx="10515600" cy="1325563"/>
          </a:xfrm>
        </p:spPr>
        <p:txBody>
          <a:bodyPr>
            <a:normAutofit/>
          </a:bodyPr>
          <a:lstStyle/>
          <a:p>
            <a:pPr algn="ctr"/>
            <a:r>
              <a:rPr lang="en-US" sz="3600" dirty="0"/>
              <a:t>Age reverses the effect of attentional style </a:t>
            </a:r>
            <a:br>
              <a:rPr lang="en-US" sz="3600" dirty="0"/>
            </a:br>
            <a:r>
              <a:rPr lang="en-US" sz="3600" dirty="0"/>
              <a:t>on mental states</a:t>
            </a:r>
            <a:endParaRPr lang="en-BE" sz="3600" dirty="0"/>
          </a:p>
        </p:txBody>
      </p:sp>
      <p:pic>
        <p:nvPicPr>
          <p:cNvPr id="2050" name="Picture 2">
            <a:extLst>
              <a:ext uri="{FF2B5EF4-FFF2-40B4-BE49-F238E27FC236}">
                <a16:creationId xmlns:a16="http://schemas.microsoft.com/office/drawing/2014/main" id="{EC72FA09-5B4E-7604-8BCB-0E75E7CDFF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28705" y="1952525"/>
            <a:ext cx="3254847"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358E8F9-375B-CE0B-043B-632344674479}"/>
              </a:ext>
            </a:extLst>
          </p:cNvPr>
          <p:cNvSpPr>
            <a:spLocks noGrp="1"/>
          </p:cNvSpPr>
          <p:nvPr>
            <p:ph type="sldNum" sz="quarter" idx="12"/>
          </p:nvPr>
        </p:nvSpPr>
        <p:spPr/>
        <p:txBody>
          <a:bodyPr/>
          <a:lstStyle/>
          <a:p>
            <a:fld id="{F8EF8242-8DA1-4871-8CAD-DDA76A60AEF8}" type="slidenum">
              <a:rPr lang="en-BE" smtClean="0"/>
              <a:t>9</a:t>
            </a:fld>
            <a:endParaRPr lang="en-BE"/>
          </a:p>
        </p:txBody>
      </p:sp>
      <p:grpSp>
        <p:nvGrpSpPr>
          <p:cNvPr id="12" name="Group 11">
            <a:extLst>
              <a:ext uri="{FF2B5EF4-FFF2-40B4-BE49-F238E27FC236}">
                <a16:creationId xmlns:a16="http://schemas.microsoft.com/office/drawing/2014/main" id="{4C58183E-0FC8-7E6A-0EA0-74F0A32224D0}"/>
              </a:ext>
            </a:extLst>
          </p:cNvPr>
          <p:cNvGrpSpPr/>
          <p:nvPr/>
        </p:nvGrpSpPr>
        <p:grpSpPr>
          <a:xfrm>
            <a:off x="4953980" y="2414070"/>
            <a:ext cx="6880424" cy="3552301"/>
            <a:chOff x="4953980" y="2414070"/>
            <a:chExt cx="6880424" cy="3552301"/>
          </a:xfrm>
        </p:grpSpPr>
        <p:pic>
          <p:nvPicPr>
            <p:cNvPr id="2052" name="Picture 4">
              <a:extLst>
                <a:ext uri="{FF2B5EF4-FFF2-40B4-BE49-F238E27FC236}">
                  <a16:creationId xmlns:a16="http://schemas.microsoft.com/office/drawing/2014/main" id="{9D0A57B5-594F-1BB9-1EEC-54559C8EE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112" y="2414070"/>
              <a:ext cx="3382292" cy="35523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3ECAA87-B72F-48D2-DC76-07199F6BEE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980" y="2414070"/>
              <a:ext cx="3348552" cy="355230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FC0EFFB0-160D-6C4A-3AB9-4253A4199093}"/>
              </a:ext>
            </a:extLst>
          </p:cNvPr>
          <p:cNvSpPr txBox="1"/>
          <p:nvPr/>
        </p:nvSpPr>
        <p:spPr>
          <a:xfrm>
            <a:off x="611822" y="5237839"/>
            <a:ext cx="1326004" cy="338554"/>
          </a:xfrm>
          <a:prstGeom prst="rect">
            <a:avLst/>
          </a:prstGeom>
          <a:noFill/>
        </p:spPr>
        <p:txBody>
          <a:bodyPr wrap="none" rtlCol="0">
            <a:spAutoFit/>
          </a:bodyPr>
          <a:lstStyle/>
          <a:p>
            <a:r>
              <a:rPr lang="en-US" sz="1600" dirty="0">
                <a:latin typeface="+mj-lt"/>
              </a:rPr>
              <a:t>More focused</a:t>
            </a:r>
            <a:endParaRPr lang="en-001" sz="1600" dirty="0">
              <a:latin typeface="+mj-lt"/>
            </a:endParaRPr>
          </a:p>
        </p:txBody>
      </p:sp>
      <p:sp>
        <p:nvSpPr>
          <p:cNvPr id="7" name="TextBox 6">
            <a:extLst>
              <a:ext uri="{FF2B5EF4-FFF2-40B4-BE49-F238E27FC236}">
                <a16:creationId xmlns:a16="http://schemas.microsoft.com/office/drawing/2014/main" id="{525818A0-028D-0339-925F-1F37B531C04B}"/>
              </a:ext>
            </a:extLst>
          </p:cNvPr>
          <p:cNvSpPr txBox="1"/>
          <p:nvPr/>
        </p:nvSpPr>
        <p:spPr>
          <a:xfrm>
            <a:off x="713004" y="2550102"/>
            <a:ext cx="1224822" cy="338554"/>
          </a:xfrm>
          <a:prstGeom prst="rect">
            <a:avLst/>
          </a:prstGeom>
          <a:noFill/>
        </p:spPr>
        <p:txBody>
          <a:bodyPr wrap="none" rtlCol="0">
            <a:spAutoFit/>
          </a:bodyPr>
          <a:lstStyle/>
          <a:p>
            <a:r>
              <a:rPr lang="en-US" sz="1600" dirty="0">
                <a:latin typeface="+mj-lt"/>
              </a:rPr>
              <a:t>Less focused</a:t>
            </a:r>
            <a:endParaRPr lang="en-001" sz="1600" dirty="0">
              <a:latin typeface="+mj-lt"/>
            </a:endParaRPr>
          </a:p>
        </p:txBody>
      </p:sp>
      <p:sp>
        <p:nvSpPr>
          <p:cNvPr id="57" name="TextBox 56">
            <a:extLst>
              <a:ext uri="{FF2B5EF4-FFF2-40B4-BE49-F238E27FC236}">
                <a16:creationId xmlns:a16="http://schemas.microsoft.com/office/drawing/2014/main" id="{57E72563-CB1C-E007-4ECF-2DAF546C4723}"/>
              </a:ext>
            </a:extLst>
          </p:cNvPr>
          <p:cNvSpPr txBox="1"/>
          <p:nvPr/>
        </p:nvSpPr>
        <p:spPr>
          <a:xfrm>
            <a:off x="10052156" y="2180769"/>
            <a:ext cx="868379" cy="369332"/>
          </a:xfrm>
          <a:prstGeom prst="rect">
            <a:avLst/>
          </a:prstGeom>
          <a:noFill/>
        </p:spPr>
        <p:txBody>
          <a:bodyPr wrap="none" rtlCol="0">
            <a:spAutoFit/>
          </a:bodyPr>
          <a:lstStyle/>
          <a:p>
            <a:r>
              <a:rPr lang="en-US" dirty="0"/>
              <a:t>Seniors</a:t>
            </a:r>
            <a:endParaRPr lang="en-001" dirty="0"/>
          </a:p>
        </p:txBody>
      </p:sp>
      <p:sp>
        <p:nvSpPr>
          <p:cNvPr id="58" name="TextBox 57">
            <a:extLst>
              <a:ext uri="{FF2B5EF4-FFF2-40B4-BE49-F238E27FC236}">
                <a16:creationId xmlns:a16="http://schemas.microsoft.com/office/drawing/2014/main" id="{13D58F4A-2C40-02B9-BDD8-574C68E99CB0}"/>
              </a:ext>
            </a:extLst>
          </p:cNvPr>
          <p:cNvSpPr txBox="1"/>
          <p:nvPr/>
        </p:nvSpPr>
        <p:spPr>
          <a:xfrm>
            <a:off x="6321332" y="2180770"/>
            <a:ext cx="1403333" cy="369332"/>
          </a:xfrm>
          <a:prstGeom prst="rect">
            <a:avLst/>
          </a:prstGeom>
          <a:noFill/>
        </p:spPr>
        <p:txBody>
          <a:bodyPr wrap="none" rtlCol="0">
            <a:spAutoFit/>
          </a:bodyPr>
          <a:lstStyle/>
          <a:p>
            <a:r>
              <a:rPr lang="en-US" dirty="0"/>
              <a:t>Young Adults</a:t>
            </a:r>
            <a:endParaRPr lang="en-001" dirty="0"/>
          </a:p>
        </p:txBody>
      </p:sp>
      <p:grpSp>
        <p:nvGrpSpPr>
          <p:cNvPr id="27" name="Group 26">
            <a:extLst>
              <a:ext uri="{FF2B5EF4-FFF2-40B4-BE49-F238E27FC236}">
                <a16:creationId xmlns:a16="http://schemas.microsoft.com/office/drawing/2014/main" id="{C7563711-F503-7AFF-53E2-A507E231CF08}"/>
              </a:ext>
            </a:extLst>
          </p:cNvPr>
          <p:cNvGrpSpPr/>
          <p:nvPr/>
        </p:nvGrpSpPr>
        <p:grpSpPr>
          <a:xfrm>
            <a:off x="5796942" y="2622173"/>
            <a:ext cx="876477" cy="436186"/>
            <a:chOff x="4660292" y="5886595"/>
            <a:chExt cx="876477" cy="436186"/>
          </a:xfrm>
        </p:grpSpPr>
        <p:grpSp>
          <p:nvGrpSpPr>
            <p:cNvPr id="20" name="Group 19">
              <a:extLst>
                <a:ext uri="{FF2B5EF4-FFF2-40B4-BE49-F238E27FC236}">
                  <a16:creationId xmlns:a16="http://schemas.microsoft.com/office/drawing/2014/main" id="{297B29B5-50F7-3EED-2786-A4271CFC302A}"/>
                </a:ext>
              </a:extLst>
            </p:cNvPr>
            <p:cNvGrpSpPr/>
            <p:nvPr/>
          </p:nvGrpSpPr>
          <p:grpSpPr>
            <a:xfrm>
              <a:off x="4660292" y="5886595"/>
              <a:ext cx="876477" cy="436186"/>
              <a:chOff x="573882" y="1858820"/>
              <a:chExt cx="876477" cy="436186"/>
            </a:xfrm>
          </p:grpSpPr>
          <p:cxnSp>
            <p:nvCxnSpPr>
              <p:cNvPr id="21" name="Straight Arrow Connector 20">
                <a:extLst>
                  <a:ext uri="{FF2B5EF4-FFF2-40B4-BE49-F238E27FC236}">
                    <a16:creationId xmlns:a16="http://schemas.microsoft.com/office/drawing/2014/main" id="{D394439E-80F1-E393-817F-24F49B047952}"/>
                  </a:ext>
                </a:extLst>
              </p:cNvPr>
              <p:cNvCxnSpPr>
                <a:cxnSpLocks/>
              </p:cNvCxnSpPr>
              <p:nvPr/>
            </p:nvCxnSpPr>
            <p:spPr>
              <a:xfrm>
                <a:off x="611822" y="1964532"/>
                <a:ext cx="374017" cy="0"/>
              </a:xfrm>
              <a:prstGeom prst="straightConnector1">
                <a:avLst/>
              </a:prstGeom>
              <a:ln w="19050">
                <a:solidFill>
                  <a:srgbClr val="FF811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9BF4DDF-8A49-7E43-9C78-075E991E166E}"/>
                  </a:ext>
                </a:extLst>
              </p:cNvPr>
              <p:cNvCxnSpPr>
                <a:cxnSpLocks/>
              </p:cNvCxnSpPr>
              <p:nvPr/>
            </p:nvCxnSpPr>
            <p:spPr>
              <a:xfrm>
                <a:off x="611822" y="2076450"/>
                <a:ext cx="374017" cy="0"/>
              </a:xfrm>
              <a:prstGeom prst="straightConnector1">
                <a:avLst/>
              </a:prstGeom>
              <a:ln w="1905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A10BFE1-D16B-33AD-3A3F-92D4BE6FE5C9}"/>
                  </a:ext>
                </a:extLst>
              </p:cNvPr>
              <p:cNvSpPr/>
              <p:nvPr/>
            </p:nvSpPr>
            <p:spPr>
              <a:xfrm>
                <a:off x="573882" y="1885949"/>
                <a:ext cx="711808" cy="35801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24" name="TextBox 23">
                <a:extLst>
                  <a:ext uri="{FF2B5EF4-FFF2-40B4-BE49-F238E27FC236}">
                    <a16:creationId xmlns:a16="http://schemas.microsoft.com/office/drawing/2014/main" id="{E8518C2A-AF87-D0BF-0CD9-904D31EC2E48}"/>
                  </a:ext>
                </a:extLst>
              </p:cNvPr>
              <p:cNvSpPr txBox="1"/>
              <p:nvPr/>
            </p:nvSpPr>
            <p:spPr>
              <a:xfrm>
                <a:off x="956081" y="1858820"/>
                <a:ext cx="457200" cy="215444"/>
              </a:xfrm>
              <a:prstGeom prst="rect">
                <a:avLst/>
              </a:prstGeom>
              <a:noFill/>
            </p:spPr>
            <p:txBody>
              <a:bodyPr wrap="square">
                <a:spAutoFit/>
              </a:bodyPr>
              <a:lstStyle/>
              <a:p>
                <a:r>
                  <a:rPr lang="en-US" sz="800" dirty="0">
                    <a:solidFill>
                      <a:srgbClr val="FF8113"/>
                    </a:solidFill>
                  </a:rPr>
                  <a:t>MW</a:t>
                </a:r>
                <a:endParaRPr lang="en-001" sz="1800" dirty="0">
                  <a:solidFill>
                    <a:srgbClr val="FF8113"/>
                  </a:solidFill>
                </a:endParaRPr>
              </a:p>
            </p:txBody>
          </p:sp>
          <p:sp>
            <p:nvSpPr>
              <p:cNvPr id="25" name="TextBox 24">
                <a:extLst>
                  <a:ext uri="{FF2B5EF4-FFF2-40B4-BE49-F238E27FC236}">
                    <a16:creationId xmlns:a16="http://schemas.microsoft.com/office/drawing/2014/main" id="{307DE7E1-89AE-FAA2-AFF3-0558F502F768}"/>
                  </a:ext>
                </a:extLst>
              </p:cNvPr>
              <p:cNvSpPr txBox="1"/>
              <p:nvPr/>
            </p:nvSpPr>
            <p:spPr>
              <a:xfrm>
                <a:off x="951337" y="1956452"/>
                <a:ext cx="499022" cy="338554"/>
              </a:xfrm>
              <a:prstGeom prst="rect">
                <a:avLst/>
              </a:prstGeom>
              <a:noFill/>
            </p:spPr>
            <p:txBody>
              <a:bodyPr wrap="square">
                <a:spAutoFit/>
              </a:bodyPr>
              <a:lstStyle/>
              <a:p>
                <a:r>
                  <a:rPr lang="en-US" sz="800" dirty="0">
                    <a:solidFill>
                      <a:srgbClr val="FF0000"/>
                    </a:solidFill>
                  </a:rPr>
                  <a:t>SENS</a:t>
                </a:r>
              </a:p>
              <a:p>
                <a:r>
                  <a:rPr lang="en-US" sz="800" dirty="0">
                    <a:solidFill>
                      <a:srgbClr val="0070C0"/>
                    </a:solidFill>
                  </a:rPr>
                  <a:t>MB</a:t>
                </a:r>
                <a:endParaRPr lang="en-001" sz="1800" dirty="0">
                  <a:solidFill>
                    <a:srgbClr val="0070C0"/>
                  </a:solidFill>
                </a:endParaRPr>
              </a:p>
            </p:txBody>
          </p:sp>
        </p:grpSp>
        <p:cxnSp>
          <p:nvCxnSpPr>
            <p:cNvPr id="26" name="Straight Arrow Connector 25">
              <a:extLst>
                <a:ext uri="{FF2B5EF4-FFF2-40B4-BE49-F238E27FC236}">
                  <a16:creationId xmlns:a16="http://schemas.microsoft.com/office/drawing/2014/main" id="{34D12C52-75D8-A51D-F029-560B902C0B53}"/>
                </a:ext>
              </a:extLst>
            </p:cNvPr>
            <p:cNvCxnSpPr>
              <a:cxnSpLocks/>
            </p:cNvCxnSpPr>
            <p:nvPr/>
          </p:nvCxnSpPr>
          <p:spPr>
            <a:xfrm>
              <a:off x="4698232" y="6214246"/>
              <a:ext cx="374017" cy="0"/>
            </a:xfrm>
            <a:prstGeom prst="straightConnector1">
              <a:avLst/>
            </a:prstGeom>
            <a:ln w="19050">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C8AD1B9-BE7B-1DF0-FC22-CDB0A884B19E}"/>
              </a:ext>
            </a:extLst>
          </p:cNvPr>
          <p:cNvGrpSpPr/>
          <p:nvPr/>
        </p:nvGrpSpPr>
        <p:grpSpPr>
          <a:xfrm>
            <a:off x="10824577" y="2789227"/>
            <a:ext cx="876477" cy="436186"/>
            <a:chOff x="573882" y="1858820"/>
            <a:chExt cx="876477" cy="436186"/>
          </a:xfrm>
        </p:grpSpPr>
        <p:cxnSp>
          <p:nvCxnSpPr>
            <p:cNvPr id="29" name="Straight Arrow Connector 28">
              <a:extLst>
                <a:ext uri="{FF2B5EF4-FFF2-40B4-BE49-F238E27FC236}">
                  <a16:creationId xmlns:a16="http://schemas.microsoft.com/office/drawing/2014/main" id="{1B30A756-533C-7E1A-793B-FA7F93AEE173}"/>
                </a:ext>
              </a:extLst>
            </p:cNvPr>
            <p:cNvCxnSpPr>
              <a:cxnSpLocks/>
            </p:cNvCxnSpPr>
            <p:nvPr/>
          </p:nvCxnSpPr>
          <p:spPr>
            <a:xfrm>
              <a:off x="611822" y="1964532"/>
              <a:ext cx="374017" cy="0"/>
            </a:xfrm>
            <a:prstGeom prst="straightConnector1">
              <a:avLst/>
            </a:prstGeom>
            <a:ln w="19050">
              <a:solidFill>
                <a:srgbClr val="FF811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4876144-507B-9093-2E0C-D821147725D6}"/>
                </a:ext>
              </a:extLst>
            </p:cNvPr>
            <p:cNvCxnSpPr>
              <a:cxnSpLocks/>
            </p:cNvCxnSpPr>
            <p:nvPr/>
          </p:nvCxnSpPr>
          <p:spPr>
            <a:xfrm>
              <a:off x="611822" y="2076450"/>
              <a:ext cx="374017" cy="0"/>
            </a:xfrm>
            <a:prstGeom prst="straightConnector1">
              <a:avLst/>
            </a:prstGeom>
            <a:ln w="1905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C1401A2-0225-AB04-1F92-A45AFDEF353F}"/>
                </a:ext>
              </a:extLst>
            </p:cNvPr>
            <p:cNvSpPr/>
            <p:nvPr/>
          </p:nvSpPr>
          <p:spPr>
            <a:xfrm>
              <a:off x="573882" y="1885949"/>
              <a:ext cx="711808" cy="35801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
          <p:nvSpPr>
            <p:cNvPr id="32" name="TextBox 31">
              <a:extLst>
                <a:ext uri="{FF2B5EF4-FFF2-40B4-BE49-F238E27FC236}">
                  <a16:creationId xmlns:a16="http://schemas.microsoft.com/office/drawing/2014/main" id="{87E05AA8-4389-576B-4DF9-54DD9A357C16}"/>
                </a:ext>
              </a:extLst>
            </p:cNvPr>
            <p:cNvSpPr txBox="1"/>
            <p:nvPr/>
          </p:nvSpPr>
          <p:spPr>
            <a:xfrm>
              <a:off x="956081" y="1858820"/>
              <a:ext cx="457200" cy="215444"/>
            </a:xfrm>
            <a:prstGeom prst="rect">
              <a:avLst/>
            </a:prstGeom>
            <a:noFill/>
          </p:spPr>
          <p:txBody>
            <a:bodyPr wrap="square">
              <a:spAutoFit/>
            </a:bodyPr>
            <a:lstStyle/>
            <a:p>
              <a:r>
                <a:rPr lang="en-US" sz="800" dirty="0">
                  <a:solidFill>
                    <a:srgbClr val="FF8113"/>
                  </a:solidFill>
                </a:rPr>
                <a:t>MW</a:t>
              </a:r>
              <a:endParaRPr lang="en-001" sz="1800" dirty="0">
                <a:solidFill>
                  <a:srgbClr val="FF8113"/>
                </a:solidFill>
              </a:endParaRPr>
            </a:p>
          </p:txBody>
        </p:sp>
        <p:sp>
          <p:nvSpPr>
            <p:cNvPr id="33" name="TextBox 32">
              <a:extLst>
                <a:ext uri="{FF2B5EF4-FFF2-40B4-BE49-F238E27FC236}">
                  <a16:creationId xmlns:a16="http://schemas.microsoft.com/office/drawing/2014/main" id="{8B1054D9-C796-655C-FE45-4F888942CD2B}"/>
                </a:ext>
              </a:extLst>
            </p:cNvPr>
            <p:cNvSpPr txBox="1"/>
            <p:nvPr/>
          </p:nvSpPr>
          <p:spPr>
            <a:xfrm>
              <a:off x="951337" y="1956452"/>
              <a:ext cx="499022" cy="338554"/>
            </a:xfrm>
            <a:prstGeom prst="rect">
              <a:avLst/>
            </a:prstGeom>
            <a:noFill/>
          </p:spPr>
          <p:txBody>
            <a:bodyPr wrap="square">
              <a:spAutoFit/>
            </a:bodyPr>
            <a:lstStyle/>
            <a:p>
              <a:r>
                <a:rPr lang="en-US" sz="800" dirty="0">
                  <a:solidFill>
                    <a:srgbClr val="FF0000"/>
                  </a:solidFill>
                </a:rPr>
                <a:t>SENS</a:t>
              </a:r>
            </a:p>
            <a:p>
              <a:r>
                <a:rPr lang="en-US" sz="800" dirty="0">
                  <a:solidFill>
                    <a:srgbClr val="0070C0"/>
                  </a:solidFill>
                </a:rPr>
                <a:t>MB</a:t>
              </a:r>
              <a:endParaRPr lang="en-001" sz="1800" dirty="0">
                <a:solidFill>
                  <a:srgbClr val="0070C0"/>
                </a:solidFill>
              </a:endParaRPr>
            </a:p>
          </p:txBody>
        </p:sp>
      </p:grpSp>
      <p:cxnSp>
        <p:nvCxnSpPr>
          <p:cNvPr id="34" name="Straight Arrow Connector 33">
            <a:extLst>
              <a:ext uri="{FF2B5EF4-FFF2-40B4-BE49-F238E27FC236}">
                <a16:creationId xmlns:a16="http://schemas.microsoft.com/office/drawing/2014/main" id="{E0AABF30-C1F1-DA61-8ADA-39A6ABA4108E}"/>
              </a:ext>
            </a:extLst>
          </p:cNvPr>
          <p:cNvCxnSpPr>
            <a:cxnSpLocks/>
          </p:cNvCxnSpPr>
          <p:nvPr/>
        </p:nvCxnSpPr>
        <p:spPr>
          <a:xfrm>
            <a:off x="10862517" y="3116878"/>
            <a:ext cx="374017" cy="0"/>
          </a:xfrm>
          <a:prstGeom prst="straightConnector1">
            <a:avLst/>
          </a:prstGeom>
          <a:ln w="19050">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5259C95-1F45-325E-66B2-FF55B2F9172D}"/>
              </a:ext>
            </a:extLst>
          </p:cNvPr>
          <p:cNvSpPr/>
          <p:nvPr/>
        </p:nvSpPr>
        <p:spPr>
          <a:xfrm>
            <a:off x="5244029" y="2108699"/>
            <a:ext cx="6590375" cy="2022627"/>
          </a:xfrm>
          <a:prstGeom prst="rect">
            <a:avLst/>
          </a:prstGeom>
          <a:no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001"/>
          </a:p>
        </p:txBody>
      </p:sp>
    </p:spTree>
    <p:extLst>
      <p:ext uri="{BB962C8B-B14F-4D97-AF65-F5344CB8AC3E}">
        <p14:creationId xmlns:p14="http://schemas.microsoft.com/office/powerpoint/2010/main" val="245180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7" grpId="0"/>
      <p:bldP spid="58"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r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tho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scus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esul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1789</Words>
  <Application>Microsoft Office PowerPoint</Application>
  <PresentationFormat>Widescreen</PresentationFormat>
  <Paragraphs>169</Paragraphs>
  <Slides>20</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arial</vt:lpstr>
      <vt:lpstr>arial</vt:lpstr>
      <vt:lpstr>Calibri</vt:lpstr>
      <vt:lpstr>Calibri Light</vt:lpstr>
      <vt:lpstr>StarSymbol</vt:lpstr>
      <vt:lpstr>Times New Roman</vt:lpstr>
      <vt:lpstr>Office Theme</vt:lpstr>
      <vt:lpstr>Intro</vt:lpstr>
      <vt:lpstr>Methods</vt:lpstr>
      <vt:lpstr>Discussion\</vt:lpstr>
      <vt:lpstr>Results</vt:lpstr>
      <vt:lpstr>Age-dependent attentional style and arousal regulate the reportability of spontaneous mental states</vt:lpstr>
      <vt:lpstr>PowerPoint Presentation</vt:lpstr>
      <vt:lpstr>Mind-blanking has distinct neurophysiological correlates</vt:lpstr>
      <vt:lpstr> Arousal variations can index thought dynamics</vt:lpstr>
      <vt:lpstr>Thought dynamics and attention varies with ageing</vt:lpstr>
      <vt:lpstr>RQ: How does ageing affect ongoing thinking ?</vt:lpstr>
      <vt:lpstr>Spontaneous thought experience-sampling</vt:lpstr>
      <vt:lpstr> Mental states are reported similarly in both age groups</vt:lpstr>
      <vt:lpstr>Age reverses the effect of attentional style  on mental states</vt:lpstr>
      <vt:lpstr>Arousal differentiates mental states only in seniors</vt:lpstr>
      <vt:lpstr>PowerPoint Presentation</vt:lpstr>
      <vt:lpstr>How does ageing affect ongoing thinking ?</vt:lpstr>
      <vt:lpstr>PowerPoint Presentation</vt:lpstr>
      <vt:lpstr>Supplementary 1 Mental states do not differ in their time course</vt:lpstr>
      <vt:lpstr>Supplementary 2 No significant interaction between GAD and mental state reports</vt:lpstr>
      <vt:lpstr>Supplementary 3 MB is a sparse mental state </vt:lpstr>
      <vt:lpstr>Supplementary 4 The GSA is correlated to cortical arousal</vt:lpstr>
      <vt:lpstr>Supplementary 5 Anticorrelations support mental states with thoughts</vt:lpstr>
      <vt:lpstr>PowerPoint Presentation</vt:lpstr>
      <vt:lpstr>Supplementary 7 Altered arousal in seniors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Age-dependent attentional style and arousal regulate the reportability of spontaneous mental states</dc:title>
  <dc:creator>boulakispar@gmail.com</dc:creator>
  <cp:lastModifiedBy>boulakispar@gmail.com</cp:lastModifiedBy>
  <cp:revision>19</cp:revision>
  <dcterms:created xsi:type="dcterms:W3CDTF">2023-11-13T13:15:02Z</dcterms:created>
  <dcterms:modified xsi:type="dcterms:W3CDTF">2023-11-22T09:57:05Z</dcterms:modified>
</cp:coreProperties>
</file>