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 id="256" r:id="rId3"/>
    <p:sldId id="263" r:id="rId4"/>
    <p:sldId id="257" r:id="rId5"/>
    <p:sldId id="267" r:id="rId6"/>
    <p:sldId id="258" r:id="rId7"/>
    <p:sldId id="268" r:id="rId8"/>
    <p:sldId id="259" r:id="rId9"/>
    <p:sldId id="269" r:id="rId10"/>
    <p:sldId id="264" r:id="rId11"/>
    <p:sldId id="265" r:id="rId12"/>
    <p:sldId id="266" r:id="rId13"/>
    <p:sldId id="260" r:id="rId14"/>
    <p:sldId id="270" r:id="rId15"/>
    <p:sldId id="261" r:id="rId1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82" autoAdjust="0"/>
    <p:restoredTop sz="94660"/>
  </p:normalViewPr>
  <p:slideViewPr>
    <p:cSldViewPr snapToGrid="0">
      <p:cViewPr varScale="1">
        <p:scale>
          <a:sx n="74" d="100"/>
          <a:sy n="74" d="100"/>
        </p:scale>
        <p:origin x="54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smtClean="0"/>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C7082A9-8B3F-41DA-BA63-843B41534C78}" type="datetimeFigureOut">
              <a:rPr lang="fr-FR" smtClean="0"/>
              <a:t>27/01/2023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112BE1-E82F-4424-8E5D-3DAA83AC7F52}" type="slidenum">
              <a:rPr lang="fr-FR" smtClean="0"/>
              <a:t>‹N°›</a:t>
            </a:fld>
            <a:endParaRPr lang="fr-FR"/>
          </a:p>
        </p:txBody>
      </p:sp>
    </p:spTree>
    <p:extLst>
      <p:ext uri="{BB962C8B-B14F-4D97-AF65-F5344CB8AC3E}">
        <p14:creationId xmlns:p14="http://schemas.microsoft.com/office/powerpoint/2010/main" val="37763934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C7082A9-8B3F-41DA-BA63-843B41534C78}" type="datetimeFigureOut">
              <a:rPr lang="fr-FR" smtClean="0"/>
              <a:t>27/01/2023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F112BE1-E82F-4424-8E5D-3DAA83AC7F52}" type="slidenum">
              <a:rPr lang="fr-FR" smtClean="0"/>
              <a:t>‹N°›</a:t>
            </a:fld>
            <a:endParaRPr lang="fr-FR"/>
          </a:p>
        </p:txBody>
      </p:sp>
    </p:spTree>
    <p:extLst>
      <p:ext uri="{BB962C8B-B14F-4D97-AF65-F5344CB8AC3E}">
        <p14:creationId xmlns:p14="http://schemas.microsoft.com/office/powerpoint/2010/main" val="3118900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C7082A9-8B3F-41DA-BA63-843B41534C78}" type="datetimeFigureOut">
              <a:rPr lang="fr-FR" smtClean="0"/>
              <a:t>27/01/2023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112BE1-E82F-4424-8E5D-3DAA83AC7F52}" type="slidenum">
              <a:rPr lang="fr-FR" smtClean="0"/>
              <a:t>‹N°›</a:t>
            </a:fld>
            <a:endParaRPr lang="fr-FR"/>
          </a:p>
        </p:txBody>
      </p:sp>
    </p:spTree>
    <p:extLst>
      <p:ext uri="{BB962C8B-B14F-4D97-AF65-F5344CB8AC3E}">
        <p14:creationId xmlns:p14="http://schemas.microsoft.com/office/powerpoint/2010/main" val="39401657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smtClean="0"/>
              <a:t>Modifiez le style du titre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smtClean="0"/>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C7082A9-8B3F-41DA-BA63-843B41534C78}" type="datetimeFigureOut">
              <a:rPr lang="fr-FR" smtClean="0"/>
              <a:t>27/01/2023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112BE1-E82F-4424-8E5D-3DAA83AC7F52}" type="slidenum">
              <a:rPr lang="fr-FR" smtClean="0"/>
              <a:t>‹N°›</a:t>
            </a:fld>
            <a:endParaRPr lang="fr-F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4853496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C7082A9-8B3F-41DA-BA63-843B41534C78}" type="datetimeFigureOut">
              <a:rPr lang="fr-FR" smtClean="0"/>
              <a:t>27/01/2023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112BE1-E82F-4424-8E5D-3DAA83AC7F52}" type="slidenum">
              <a:rPr lang="fr-FR" smtClean="0"/>
              <a:t>‹N°›</a:t>
            </a:fld>
            <a:endParaRPr lang="fr-FR"/>
          </a:p>
        </p:txBody>
      </p:sp>
    </p:spTree>
    <p:extLst>
      <p:ext uri="{BB962C8B-B14F-4D97-AF65-F5344CB8AC3E}">
        <p14:creationId xmlns:p14="http://schemas.microsoft.com/office/powerpoint/2010/main" val="12789181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C7082A9-8B3F-41DA-BA63-843B41534C78}" type="datetimeFigureOut">
              <a:rPr lang="fr-FR" smtClean="0"/>
              <a:t>27/01/2023</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112BE1-E82F-4424-8E5D-3DAA83AC7F52}" type="slidenum">
              <a:rPr lang="fr-FR" smtClean="0"/>
              <a:t>‹N°›</a:t>
            </a:fld>
            <a:endParaRPr lang="fr-FR"/>
          </a:p>
        </p:txBody>
      </p:sp>
    </p:spTree>
    <p:extLst>
      <p:ext uri="{BB962C8B-B14F-4D97-AF65-F5344CB8AC3E}">
        <p14:creationId xmlns:p14="http://schemas.microsoft.com/office/powerpoint/2010/main" val="19506538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C7082A9-8B3F-41DA-BA63-843B41534C78}" type="datetimeFigureOut">
              <a:rPr lang="fr-FR" smtClean="0"/>
              <a:t>27/01/2023</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112BE1-E82F-4424-8E5D-3DAA83AC7F52}" type="slidenum">
              <a:rPr lang="fr-FR" smtClean="0"/>
              <a:t>‹N°›</a:t>
            </a:fld>
            <a:endParaRPr lang="fr-FR"/>
          </a:p>
        </p:txBody>
      </p:sp>
    </p:spTree>
    <p:extLst>
      <p:ext uri="{BB962C8B-B14F-4D97-AF65-F5344CB8AC3E}">
        <p14:creationId xmlns:p14="http://schemas.microsoft.com/office/powerpoint/2010/main" val="5365898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C7082A9-8B3F-41DA-BA63-843B41534C78}" type="datetimeFigureOut">
              <a:rPr lang="fr-FR" smtClean="0"/>
              <a:t>27/01/2023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112BE1-E82F-4424-8E5D-3DAA83AC7F52}" type="slidenum">
              <a:rPr lang="fr-FR" smtClean="0"/>
              <a:t>‹N°›</a:t>
            </a:fld>
            <a:endParaRPr lang="fr-FR"/>
          </a:p>
        </p:txBody>
      </p:sp>
    </p:spTree>
    <p:extLst>
      <p:ext uri="{BB962C8B-B14F-4D97-AF65-F5344CB8AC3E}">
        <p14:creationId xmlns:p14="http://schemas.microsoft.com/office/powerpoint/2010/main" val="40719757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C7082A9-8B3F-41DA-BA63-843B41534C78}" type="datetimeFigureOut">
              <a:rPr lang="fr-FR" smtClean="0"/>
              <a:t>27/01/2023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112BE1-E82F-4424-8E5D-3DAA83AC7F52}" type="slidenum">
              <a:rPr lang="fr-FR" smtClean="0"/>
              <a:t>‹N°›</a:t>
            </a:fld>
            <a:endParaRPr lang="fr-FR"/>
          </a:p>
        </p:txBody>
      </p:sp>
    </p:spTree>
    <p:extLst>
      <p:ext uri="{BB962C8B-B14F-4D97-AF65-F5344CB8AC3E}">
        <p14:creationId xmlns:p14="http://schemas.microsoft.com/office/powerpoint/2010/main" val="3518732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3"/>
          <p:cNvSpPr>
            <a:spLocks noGrp="1"/>
          </p:cNvSpPr>
          <p:nvPr>
            <p:ph type="dt" sz="half" idx="10"/>
          </p:nvPr>
        </p:nvSpPr>
        <p:spPr/>
        <p:txBody>
          <a:bodyPr/>
          <a:lstStyle/>
          <a:p>
            <a:fld id="{BC7082A9-8B3F-41DA-BA63-843B41534C78}" type="datetimeFigureOut">
              <a:rPr lang="fr-FR" smtClean="0"/>
              <a:t>27/01/2023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112BE1-E82F-4424-8E5D-3DAA83AC7F52}" type="slidenum">
              <a:rPr lang="fr-FR" smtClean="0"/>
              <a:t>‹N°›</a:t>
            </a:fld>
            <a:endParaRPr lang="fr-FR"/>
          </a:p>
        </p:txBody>
      </p:sp>
    </p:spTree>
    <p:extLst>
      <p:ext uri="{BB962C8B-B14F-4D97-AF65-F5344CB8AC3E}">
        <p14:creationId xmlns:p14="http://schemas.microsoft.com/office/powerpoint/2010/main" val="3229695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C7082A9-8B3F-41DA-BA63-843B41534C78}" type="datetimeFigureOut">
              <a:rPr lang="fr-FR" smtClean="0"/>
              <a:t>27/01/2023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112BE1-E82F-4424-8E5D-3DAA83AC7F52}" type="slidenum">
              <a:rPr lang="fr-FR" smtClean="0"/>
              <a:t>‹N°›</a:t>
            </a:fld>
            <a:endParaRPr lang="fr-FR"/>
          </a:p>
        </p:txBody>
      </p:sp>
    </p:spTree>
    <p:extLst>
      <p:ext uri="{BB962C8B-B14F-4D97-AF65-F5344CB8AC3E}">
        <p14:creationId xmlns:p14="http://schemas.microsoft.com/office/powerpoint/2010/main" val="2697112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C7082A9-8B3F-41DA-BA63-843B41534C78}" type="datetimeFigureOut">
              <a:rPr lang="fr-FR" smtClean="0"/>
              <a:t>27/01/2023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F112BE1-E82F-4424-8E5D-3DAA83AC7F52}" type="slidenum">
              <a:rPr lang="fr-FR" smtClean="0"/>
              <a:t>‹N°›</a:t>
            </a:fld>
            <a:endParaRPr lang="fr-FR"/>
          </a:p>
        </p:txBody>
      </p:sp>
    </p:spTree>
    <p:extLst>
      <p:ext uri="{BB962C8B-B14F-4D97-AF65-F5344CB8AC3E}">
        <p14:creationId xmlns:p14="http://schemas.microsoft.com/office/powerpoint/2010/main" val="1992009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C7082A9-8B3F-41DA-BA63-843B41534C78}" type="datetimeFigureOut">
              <a:rPr lang="fr-FR" smtClean="0"/>
              <a:t>27/01/2023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CF112BE1-E82F-4424-8E5D-3DAA83AC7F52}" type="slidenum">
              <a:rPr lang="fr-FR" smtClean="0"/>
              <a:t>‹N°›</a:t>
            </a:fld>
            <a:endParaRPr lang="fr-FR"/>
          </a:p>
        </p:txBody>
      </p:sp>
    </p:spTree>
    <p:extLst>
      <p:ext uri="{BB962C8B-B14F-4D97-AF65-F5344CB8AC3E}">
        <p14:creationId xmlns:p14="http://schemas.microsoft.com/office/powerpoint/2010/main" val="2834580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7" name="Date Placeholder 2"/>
          <p:cNvSpPr>
            <a:spLocks noGrp="1"/>
          </p:cNvSpPr>
          <p:nvPr>
            <p:ph type="dt" sz="half" idx="10"/>
          </p:nvPr>
        </p:nvSpPr>
        <p:spPr/>
        <p:txBody>
          <a:bodyPr/>
          <a:lstStyle/>
          <a:p>
            <a:fld id="{BC7082A9-8B3F-41DA-BA63-843B41534C78}" type="datetimeFigureOut">
              <a:rPr lang="fr-FR" smtClean="0"/>
              <a:t>27/01/2023</a:t>
            </a:fld>
            <a:endParaRPr lang="fr-FR"/>
          </a:p>
        </p:txBody>
      </p:sp>
      <p:sp>
        <p:nvSpPr>
          <p:cNvPr id="5" name="Footer Placeholder 3"/>
          <p:cNvSpPr>
            <a:spLocks noGrp="1"/>
          </p:cNvSpPr>
          <p:nvPr>
            <p:ph type="ftr" sz="quarter" idx="11"/>
          </p:nvPr>
        </p:nvSpPr>
        <p:spPr/>
        <p:txBody>
          <a:bodyPr/>
          <a:lstStyle/>
          <a:p>
            <a:endParaRPr lang="fr-FR"/>
          </a:p>
        </p:txBody>
      </p:sp>
      <p:sp>
        <p:nvSpPr>
          <p:cNvPr id="6" name="Slide Number Placeholder 4"/>
          <p:cNvSpPr>
            <a:spLocks noGrp="1"/>
          </p:cNvSpPr>
          <p:nvPr>
            <p:ph type="sldNum" sz="quarter" idx="12"/>
          </p:nvPr>
        </p:nvSpPr>
        <p:spPr/>
        <p:txBody>
          <a:bodyPr/>
          <a:lstStyle/>
          <a:p>
            <a:fld id="{CF112BE1-E82F-4424-8E5D-3DAA83AC7F52}" type="slidenum">
              <a:rPr lang="fr-FR" smtClean="0"/>
              <a:t>‹N°›</a:t>
            </a:fld>
            <a:endParaRPr lang="fr-FR"/>
          </a:p>
        </p:txBody>
      </p:sp>
    </p:spTree>
    <p:extLst>
      <p:ext uri="{BB962C8B-B14F-4D97-AF65-F5344CB8AC3E}">
        <p14:creationId xmlns:p14="http://schemas.microsoft.com/office/powerpoint/2010/main" val="3708486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C7082A9-8B3F-41DA-BA63-843B41534C78}" type="datetimeFigureOut">
              <a:rPr lang="fr-FR" smtClean="0"/>
              <a:t>27/01/2023</a:t>
            </a:fld>
            <a:endParaRPr lang="fr-FR"/>
          </a:p>
        </p:txBody>
      </p:sp>
      <p:sp>
        <p:nvSpPr>
          <p:cNvPr id="5" name="Footer Placeholder 2"/>
          <p:cNvSpPr>
            <a:spLocks noGrp="1"/>
          </p:cNvSpPr>
          <p:nvPr>
            <p:ph type="ftr" sz="quarter" idx="11"/>
          </p:nvPr>
        </p:nvSpPr>
        <p:spPr/>
        <p:txBody>
          <a:bodyPr/>
          <a:lstStyle/>
          <a:p>
            <a:endParaRPr lang="fr-FR"/>
          </a:p>
        </p:txBody>
      </p:sp>
      <p:sp>
        <p:nvSpPr>
          <p:cNvPr id="6" name="Slide Number Placeholder 3"/>
          <p:cNvSpPr>
            <a:spLocks noGrp="1"/>
          </p:cNvSpPr>
          <p:nvPr>
            <p:ph type="sldNum" sz="quarter" idx="12"/>
          </p:nvPr>
        </p:nvSpPr>
        <p:spPr/>
        <p:txBody>
          <a:bodyPr/>
          <a:lstStyle/>
          <a:p>
            <a:fld id="{CF112BE1-E82F-4424-8E5D-3DAA83AC7F52}" type="slidenum">
              <a:rPr lang="fr-FR" smtClean="0"/>
              <a:t>‹N°›</a:t>
            </a:fld>
            <a:endParaRPr lang="fr-FR"/>
          </a:p>
        </p:txBody>
      </p:sp>
    </p:spTree>
    <p:extLst>
      <p:ext uri="{BB962C8B-B14F-4D97-AF65-F5344CB8AC3E}">
        <p14:creationId xmlns:p14="http://schemas.microsoft.com/office/powerpoint/2010/main" val="6981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7" name="Date Placeholder 4"/>
          <p:cNvSpPr>
            <a:spLocks noGrp="1"/>
          </p:cNvSpPr>
          <p:nvPr>
            <p:ph type="dt" sz="half" idx="10"/>
          </p:nvPr>
        </p:nvSpPr>
        <p:spPr/>
        <p:txBody>
          <a:bodyPr/>
          <a:lstStyle/>
          <a:p>
            <a:fld id="{BC7082A9-8B3F-41DA-BA63-843B41534C78}" type="datetimeFigureOut">
              <a:rPr lang="fr-FR" smtClean="0"/>
              <a:t>27/01/2023</a:t>
            </a:fld>
            <a:endParaRPr lang="fr-FR"/>
          </a:p>
        </p:txBody>
      </p:sp>
      <p:sp>
        <p:nvSpPr>
          <p:cNvPr id="5" name="Footer Placeholder 5"/>
          <p:cNvSpPr>
            <a:spLocks noGrp="1"/>
          </p:cNvSpPr>
          <p:nvPr>
            <p:ph type="ftr" sz="quarter" idx="11"/>
          </p:nvPr>
        </p:nvSpPr>
        <p:spPr/>
        <p:txBody>
          <a:bodyPr/>
          <a:lstStyle/>
          <a:p>
            <a:endParaRPr lang="fr-FR"/>
          </a:p>
        </p:txBody>
      </p:sp>
      <p:sp>
        <p:nvSpPr>
          <p:cNvPr id="6" name="Slide Number Placeholder 6"/>
          <p:cNvSpPr>
            <a:spLocks noGrp="1"/>
          </p:cNvSpPr>
          <p:nvPr>
            <p:ph type="sldNum" sz="quarter" idx="12"/>
          </p:nvPr>
        </p:nvSpPr>
        <p:spPr/>
        <p:txBody>
          <a:bodyPr/>
          <a:lstStyle/>
          <a:p>
            <a:fld id="{CF112BE1-E82F-4424-8E5D-3DAA83AC7F52}" type="slidenum">
              <a:rPr lang="fr-FR" smtClean="0"/>
              <a:t>‹N°›</a:t>
            </a:fld>
            <a:endParaRPr lang="fr-FR"/>
          </a:p>
        </p:txBody>
      </p:sp>
    </p:spTree>
    <p:extLst>
      <p:ext uri="{BB962C8B-B14F-4D97-AF65-F5344CB8AC3E}">
        <p14:creationId xmlns:p14="http://schemas.microsoft.com/office/powerpoint/2010/main" val="846358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C7082A9-8B3F-41DA-BA63-843B41534C78}" type="datetimeFigureOut">
              <a:rPr lang="fr-FR" smtClean="0"/>
              <a:t>27/01/2023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F112BE1-E82F-4424-8E5D-3DAA83AC7F52}" type="slidenum">
              <a:rPr lang="fr-FR" smtClean="0"/>
              <a:t>‹N°›</a:t>
            </a:fld>
            <a:endParaRPr lang="fr-FR"/>
          </a:p>
        </p:txBody>
      </p:sp>
    </p:spTree>
    <p:extLst>
      <p:ext uri="{BB962C8B-B14F-4D97-AF65-F5344CB8AC3E}">
        <p14:creationId xmlns:p14="http://schemas.microsoft.com/office/powerpoint/2010/main" val="930719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smtClean="0"/>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C7082A9-8B3F-41DA-BA63-843B41534C78}" type="datetimeFigureOut">
              <a:rPr lang="fr-FR" smtClean="0"/>
              <a:t>27/01/2023</a:t>
            </a:fld>
            <a:endParaRPr lang="fr-F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fr-FR"/>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F112BE1-E82F-4424-8E5D-3DAA83AC7F52}" type="slidenum">
              <a:rPr lang="fr-FR" smtClean="0"/>
              <a:t>‹N°›</a:t>
            </a:fld>
            <a:endParaRPr lang="fr-FR"/>
          </a:p>
        </p:txBody>
      </p:sp>
    </p:spTree>
    <p:extLst>
      <p:ext uri="{BB962C8B-B14F-4D97-AF65-F5344CB8AC3E}">
        <p14:creationId xmlns:p14="http://schemas.microsoft.com/office/powerpoint/2010/main" val="384727870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1AC0AAD-DA62-12A7-169E-D996928E3B23}"/>
              </a:ext>
            </a:extLst>
          </p:cNvPr>
          <p:cNvSpPr>
            <a:spLocks noGrp="1"/>
          </p:cNvSpPr>
          <p:nvPr>
            <p:ph type="ctrTitle"/>
          </p:nvPr>
        </p:nvSpPr>
        <p:spPr>
          <a:xfrm>
            <a:off x="137144" y="3111577"/>
            <a:ext cx="12054856" cy="3155324"/>
          </a:xfrm>
        </p:spPr>
        <p:txBody>
          <a:bodyPr>
            <a:noAutofit/>
          </a:bodyPr>
          <a:lstStyle/>
          <a:p>
            <a:pPr lvl="0" algn="l">
              <a:spcBef>
                <a:spcPts val="1000"/>
              </a:spcBef>
            </a:pPr>
            <a:r>
              <a:rPr lang="fr-FR" sz="2000" dirty="0" smtClean="0">
                <a:solidFill>
                  <a:prstClr val="black"/>
                </a:solidFill>
                <a:latin typeface="Trebuchet MS" panose="020B0603020202020204" pitchFamily="34" charset="0"/>
                <a:cs typeface="Times New Roman" panose="02020603050405020304" pitchFamily="18" charset="0"/>
              </a:rPr>
              <a:t>           BELOUNIS AMINA*</a:t>
            </a:r>
            <a:r>
              <a:rPr lang="fr-FR" sz="1400" dirty="0" smtClean="0">
                <a:solidFill>
                  <a:prstClr val="black"/>
                </a:solidFill>
                <a:latin typeface="Trebuchet MS" panose="020B0603020202020204" pitchFamily="34" charset="0"/>
                <a:cs typeface="Times New Roman" panose="02020603050405020304" pitchFamily="18" charset="0"/>
              </a:rPr>
              <a:t> </a:t>
            </a:r>
            <a:r>
              <a:rPr lang="fr-FR" sz="1400" dirty="0">
                <a:solidFill>
                  <a:prstClr val="black"/>
                </a:solidFill>
                <a:latin typeface="Trebuchet MS" panose="020B0603020202020204" pitchFamily="34" charset="0"/>
                <a:cs typeface="Times New Roman" panose="02020603050405020304" pitchFamily="18" charset="0"/>
              </a:rPr>
              <a:t>(</a:t>
            </a:r>
            <a:r>
              <a:rPr lang="fr-FR" sz="1400" dirty="0" smtClean="0">
                <a:solidFill>
                  <a:prstClr val="black"/>
                </a:solidFill>
                <a:latin typeface="Trebuchet MS" panose="020B0603020202020204" pitchFamily="34" charset="0"/>
                <a:cs typeface="Times New Roman" panose="02020603050405020304" pitchFamily="18" charset="0"/>
              </a:rPr>
              <a:t>1,2</a:t>
            </a:r>
            <a:r>
              <a:rPr lang="fr-FR" sz="1600" dirty="0" smtClean="0">
                <a:solidFill>
                  <a:prstClr val="black"/>
                </a:solidFill>
                <a:latin typeface="Trebuchet MS" panose="020B0603020202020204" pitchFamily="34" charset="0"/>
                <a:cs typeface="Times New Roman" panose="02020603050405020304" pitchFamily="18" charset="0"/>
              </a:rPr>
              <a:t>)</a:t>
            </a:r>
            <a:r>
              <a:rPr lang="fr-FR" sz="2000" dirty="0" smtClean="0">
                <a:solidFill>
                  <a:prstClr val="black"/>
                </a:solidFill>
                <a:latin typeface="Trebuchet MS" panose="020B0603020202020204" pitchFamily="34" charset="0"/>
                <a:cs typeface="Times New Roman" panose="02020603050405020304" pitchFamily="18" charset="0"/>
              </a:rPr>
              <a:t>,SI </a:t>
            </a:r>
            <a:r>
              <a:rPr lang="fr-FR" sz="2000" dirty="0">
                <a:solidFill>
                  <a:prstClr val="black"/>
                </a:solidFill>
                <a:latin typeface="Trebuchet MS" panose="020B0603020202020204" pitchFamily="34" charset="0"/>
                <a:cs typeface="Times New Roman" panose="02020603050405020304" pitchFamily="18" charset="0"/>
              </a:rPr>
              <a:t>SMAIL </a:t>
            </a:r>
            <a:r>
              <a:rPr lang="fr-FR" sz="2000" dirty="0" smtClean="0">
                <a:solidFill>
                  <a:prstClr val="black"/>
                </a:solidFill>
                <a:latin typeface="Trebuchet MS" panose="020B0603020202020204" pitchFamily="34" charset="0"/>
                <a:cs typeface="Times New Roman" panose="02020603050405020304" pitchFamily="18" charset="0"/>
              </a:rPr>
              <a:t>SELMA </a:t>
            </a:r>
            <a:r>
              <a:rPr lang="fr-FR" sz="1400" dirty="0">
                <a:solidFill>
                  <a:prstClr val="black"/>
                </a:solidFill>
                <a:latin typeface="Trebuchet MS" panose="020B0603020202020204" pitchFamily="34" charset="0"/>
                <a:cs typeface="Times New Roman" panose="02020603050405020304" pitchFamily="18" charset="0"/>
              </a:rPr>
              <a:t>(1</a:t>
            </a:r>
            <a:r>
              <a:rPr lang="fr-FR" sz="1600" dirty="0">
                <a:solidFill>
                  <a:prstClr val="black"/>
                </a:solidFill>
                <a:latin typeface="Trebuchet MS" panose="020B0603020202020204" pitchFamily="34" charset="0"/>
                <a:cs typeface="Times New Roman" panose="02020603050405020304" pitchFamily="18" charset="0"/>
              </a:rPr>
              <a:t>) </a:t>
            </a:r>
            <a:r>
              <a:rPr lang="fr-FR" sz="2000" dirty="0" smtClean="0">
                <a:solidFill>
                  <a:prstClr val="black"/>
                </a:solidFill>
                <a:latin typeface="Trebuchet MS" panose="020B0603020202020204" pitchFamily="34" charset="0"/>
                <a:cs typeface="Times New Roman" panose="02020603050405020304" pitchFamily="18" charset="0"/>
              </a:rPr>
              <a:t>,BENOUADAH ALI </a:t>
            </a:r>
            <a:r>
              <a:rPr lang="fr-FR" sz="1400" dirty="0" smtClean="0">
                <a:solidFill>
                  <a:prstClr val="black"/>
                </a:solidFill>
                <a:latin typeface="Trebuchet MS" panose="020B0603020202020204" pitchFamily="34" charset="0"/>
                <a:cs typeface="Times New Roman" panose="02020603050405020304" pitchFamily="18" charset="0"/>
              </a:rPr>
              <a:t>(1</a:t>
            </a:r>
            <a:r>
              <a:rPr lang="fr-FR" sz="1600" dirty="0" smtClean="0">
                <a:solidFill>
                  <a:prstClr val="black"/>
                </a:solidFill>
                <a:latin typeface="Trebuchet MS" panose="020B0603020202020204" pitchFamily="34" charset="0"/>
                <a:cs typeface="Times New Roman" panose="02020603050405020304" pitchFamily="18" charset="0"/>
              </a:rPr>
              <a:t>) </a:t>
            </a:r>
            <a:r>
              <a:rPr lang="fr-FR" sz="2000" dirty="0" smtClean="0">
                <a:solidFill>
                  <a:prstClr val="black"/>
                </a:solidFill>
                <a:latin typeface="Trebuchet MS" panose="020B0603020202020204" pitchFamily="34" charset="0"/>
                <a:cs typeface="Times New Roman" panose="02020603050405020304" pitchFamily="18" charset="0"/>
              </a:rPr>
              <a:t>,HAMITOUCHE  ADHYA-EDDINE </a:t>
            </a:r>
            <a:r>
              <a:rPr lang="fr-FR" sz="1400" dirty="0" smtClean="0">
                <a:solidFill>
                  <a:prstClr val="black"/>
                </a:solidFill>
                <a:latin typeface="Trebuchet MS" panose="020B0603020202020204" pitchFamily="34" charset="0"/>
                <a:cs typeface="Times New Roman" panose="02020603050405020304" pitchFamily="18" charset="0"/>
              </a:rPr>
              <a:t>(2</a:t>
            </a:r>
            <a:r>
              <a:rPr lang="fr-FR" sz="1600" dirty="0" smtClean="0">
                <a:solidFill>
                  <a:prstClr val="black"/>
                </a:solidFill>
                <a:latin typeface="Trebuchet MS" panose="020B0603020202020204" pitchFamily="34" charset="0"/>
                <a:cs typeface="Times New Roman" panose="02020603050405020304" pitchFamily="18" charset="0"/>
              </a:rPr>
              <a:t>) </a:t>
            </a:r>
            <a:r>
              <a:rPr lang="fr-FR" sz="800" dirty="0">
                <a:solidFill>
                  <a:prstClr val="black"/>
                </a:solidFill>
                <a:latin typeface="Times New Roman" panose="02020603050405020304" pitchFamily="18" charset="0"/>
                <a:cs typeface="Times New Roman" panose="02020603050405020304" pitchFamily="18" charset="0"/>
              </a:rPr>
              <a:t/>
            </a:r>
            <a:br>
              <a:rPr lang="fr-FR" sz="800" dirty="0">
                <a:solidFill>
                  <a:prstClr val="black"/>
                </a:solidFill>
                <a:latin typeface="Times New Roman" panose="02020603050405020304" pitchFamily="18" charset="0"/>
                <a:cs typeface="Times New Roman" panose="02020603050405020304" pitchFamily="18" charset="0"/>
              </a:rPr>
            </a:br>
            <a:r>
              <a:rPr lang="fr-FR" sz="4000" dirty="0">
                <a:effectLst/>
                <a:latin typeface="Calibri" panose="020F0502020204030204" pitchFamily="34" charset="0"/>
                <a:ea typeface="Calibri" panose="020F0502020204030204" pitchFamily="34" charset="0"/>
                <a:cs typeface="Arial" panose="020B0604020202020204" pitchFamily="34" charset="0"/>
              </a:rPr>
              <a:t/>
            </a:r>
            <a:br>
              <a:rPr lang="fr-FR" sz="4000" dirty="0">
                <a:effectLst/>
                <a:latin typeface="Calibri" panose="020F0502020204030204" pitchFamily="34" charset="0"/>
                <a:ea typeface="Calibri" panose="020F0502020204030204" pitchFamily="34" charset="0"/>
                <a:cs typeface="Arial" panose="020B0604020202020204" pitchFamily="34" charset="0"/>
              </a:rPr>
            </a:br>
            <a:r>
              <a:rPr lang="fr-FR" sz="1800" dirty="0">
                <a:solidFill>
                  <a:prstClr val="black"/>
                </a:solidFill>
                <a:latin typeface="Calibri" panose="020F0502020204030204" pitchFamily="34" charset="0"/>
                <a:cs typeface="Arial" panose="020B0604020202020204" pitchFamily="34" charset="0"/>
              </a:rPr>
              <a:t> </a:t>
            </a:r>
            <a:r>
              <a:rPr lang="fr-FR" sz="2300" dirty="0" smtClean="0">
                <a:solidFill>
                  <a:prstClr val="black"/>
                </a:solidFill>
                <a:latin typeface="Georgia" panose="02040502050405020303" pitchFamily="18" charset="0"/>
                <a:cs typeface="Arial" panose="020B0604020202020204" pitchFamily="34" charset="0"/>
              </a:rPr>
              <a:t>(1)</a:t>
            </a:r>
            <a:r>
              <a:rPr lang="en-US" altLang="fr-FR" sz="2300" dirty="0" smtClean="0">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Research </a:t>
            </a:r>
            <a:r>
              <a:rPr lang="en-US" altLang="fr-FR" sz="2300" dirty="0">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Unit </a:t>
            </a:r>
            <a:r>
              <a:rPr lang="en-US" altLang="fr-FR" sz="2300" dirty="0" err="1">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UR_MPE_FSI_UMBB,Algeirs</a:t>
            </a:r>
            <a:r>
              <a:rPr lang="en-US" altLang="fr-FR" sz="2300" dirty="0">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 </a:t>
            </a:r>
            <a:r>
              <a:rPr lang="en-US" altLang="fr-FR" sz="2300" dirty="0">
                <a:solidFill>
                  <a:srgbClr val="000000"/>
                </a:solidFill>
                <a:latin typeface="Times New Roman" panose="02020603050405020304" pitchFamily="18" charset="0"/>
                <a:ea typeface="Microsoft YaHei" panose="020B0503020204020204" pitchFamily="34" charset="-122"/>
                <a:cs typeface="Times New Roman" panose="02020603050405020304" pitchFamily="18" charset="0"/>
              </a:rPr>
              <a:t>1 University Ben </a:t>
            </a:r>
            <a:r>
              <a:rPr lang="en-US" altLang="fr-FR" sz="2300" dirty="0" err="1">
                <a:solidFill>
                  <a:srgbClr val="000000"/>
                </a:solidFill>
                <a:latin typeface="Times New Roman" panose="02020603050405020304" pitchFamily="18" charset="0"/>
                <a:ea typeface="Microsoft YaHei" panose="020B0503020204020204" pitchFamily="34" charset="-122"/>
                <a:cs typeface="Times New Roman" panose="02020603050405020304" pitchFamily="18" charset="0"/>
              </a:rPr>
              <a:t>Youcef</a:t>
            </a:r>
            <a:r>
              <a:rPr lang="en-US" altLang="fr-FR" sz="2300" dirty="0">
                <a:solidFill>
                  <a:srgbClr val="000000"/>
                </a:solidFill>
                <a:latin typeface="Times New Roman" panose="02020603050405020304" pitchFamily="18" charset="0"/>
                <a:ea typeface="Microsoft YaHei" panose="020B0503020204020204" pitchFamily="34" charset="-122"/>
                <a:cs typeface="Times New Roman" panose="02020603050405020304" pitchFamily="18" charset="0"/>
              </a:rPr>
              <a:t> Ben </a:t>
            </a:r>
            <a:r>
              <a:rPr lang="en-US" altLang="fr-FR" sz="2300" dirty="0" err="1">
                <a:solidFill>
                  <a:srgbClr val="000000"/>
                </a:solidFill>
                <a:latin typeface="Times New Roman" panose="02020603050405020304" pitchFamily="18" charset="0"/>
                <a:ea typeface="Microsoft YaHei" panose="020B0503020204020204" pitchFamily="34" charset="-122"/>
                <a:cs typeface="Times New Roman" panose="02020603050405020304" pitchFamily="18" charset="0"/>
              </a:rPr>
              <a:t>Khedda</a:t>
            </a:r>
            <a:r>
              <a:rPr lang="en-US" altLang="fr-FR" sz="2300" dirty="0">
                <a:solidFill>
                  <a:srgbClr val="000000"/>
                </a:solidFill>
                <a:latin typeface="Times New Roman" panose="02020603050405020304" pitchFamily="18" charset="0"/>
                <a:ea typeface="Microsoft YaHei" panose="020B0503020204020204" pitchFamily="34" charset="-122"/>
                <a:cs typeface="Times New Roman" panose="02020603050405020304" pitchFamily="18" charset="0"/>
              </a:rPr>
              <a:t> </a:t>
            </a:r>
            <a:r>
              <a:rPr lang="en-US" altLang="fr-FR" sz="2300" dirty="0">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
            </a:r>
            <a:br>
              <a:rPr lang="en-US" altLang="fr-FR" sz="2300" dirty="0">
                <a:solidFill>
                  <a:srgbClr val="000000"/>
                </a:solidFill>
                <a:latin typeface="Georgia" panose="02040502050405020303" pitchFamily="18" charset="0"/>
                <a:ea typeface="Microsoft YaHei" panose="020B0503020204020204" pitchFamily="34" charset="-122"/>
                <a:cs typeface="Times New Roman" panose="02020603050405020304" pitchFamily="18" charset="0"/>
              </a:rPr>
            </a:br>
            <a:r>
              <a:rPr lang="en-US" altLang="fr-FR" sz="2300" dirty="0">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Algeria </a:t>
            </a:r>
            <a:br>
              <a:rPr lang="en-US" altLang="fr-FR" sz="2300" dirty="0">
                <a:solidFill>
                  <a:srgbClr val="000000"/>
                </a:solidFill>
                <a:latin typeface="Georgia" panose="02040502050405020303" pitchFamily="18" charset="0"/>
                <a:ea typeface="Microsoft YaHei" panose="020B0503020204020204" pitchFamily="34" charset="-122"/>
                <a:cs typeface="Times New Roman" panose="02020603050405020304" pitchFamily="18" charset="0"/>
              </a:rPr>
            </a:br>
            <a:r>
              <a:rPr lang="en-US" altLang="fr-FR" sz="2300" dirty="0">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a:t>
            </a:r>
            <a:r>
              <a:rPr lang="en-US" altLang="fr-FR" sz="2300" dirty="0" smtClean="0">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2) </a:t>
            </a:r>
            <a:r>
              <a:rPr lang="en-US" altLang="fr-FR" sz="2300" dirty="0" err="1" smtClean="0">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Physico</a:t>
            </a:r>
            <a:r>
              <a:rPr lang="en-US" altLang="fr-FR" sz="2300" dirty="0" smtClean="0">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-chemical analysis research center (</a:t>
            </a:r>
            <a:r>
              <a:rPr lang="en-US" altLang="fr-FR" sz="2300" dirty="0" err="1" smtClean="0">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crapc</a:t>
            </a:r>
            <a:r>
              <a:rPr lang="en-US" altLang="fr-FR" sz="2300" dirty="0" smtClean="0">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a:t>
            </a:r>
            <a:r>
              <a:rPr lang="en-US" altLang="fr-FR" sz="2300" dirty="0" err="1" smtClean="0">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Bousmail</a:t>
            </a:r>
            <a:r>
              <a:rPr lang="en-US" altLang="fr-FR" sz="2300" dirty="0" smtClean="0">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 </a:t>
            </a:r>
            <a:r>
              <a:rPr lang="en-US" altLang="fr-FR" sz="2300" dirty="0" err="1" smtClean="0">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Algers</a:t>
            </a:r>
            <a:r>
              <a:rPr lang="en-US" altLang="fr-FR" sz="2300" dirty="0" smtClean="0">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 Algeria </a:t>
            </a:r>
            <a:r>
              <a:rPr lang="en-US" altLang="fr-FR" sz="2300" dirty="0">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
            </a:r>
            <a:br>
              <a:rPr lang="en-US" altLang="fr-FR" sz="2300" dirty="0">
                <a:solidFill>
                  <a:srgbClr val="000000"/>
                </a:solidFill>
                <a:latin typeface="Georgia" panose="02040502050405020303" pitchFamily="18" charset="0"/>
                <a:ea typeface="Microsoft YaHei" panose="020B0503020204020204" pitchFamily="34" charset="-122"/>
                <a:cs typeface="Times New Roman" panose="02020603050405020304" pitchFamily="18" charset="0"/>
              </a:rPr>
            </a:br>
            <a:endParaRPr lang="fr-FR" sz="4000" dirty="0"/>
          </a:p>
        </p:txBody>
      </p:sp>
      <p:sp>
        <p:nvSpPr>
          <p:cNvPr id="4" name="Titre 1">
            <a:extLst>
              <a:ext uri="{FF2B5EF4-FFF2-40B4-BE49-F238E27FC236}">
                <a16:creationId xmlns:a16="http://schemas.microsoft.com/office/drawing/2014/main" xmlns="" id="{9A068946-0C52-F128-2C56-F56A437B6775}"/>
              </a:ext>
            </a:extLst>
          </p:cNvPr>
          <p:cNvSpPr txBox="1">
            <a:spLocks/>
          </p:cNvSpPr>
          <p:nvPr/>
        </p:nvSpPr>
        <p:spPr>
          <a:xfrm>
            <a:off x="2768957" y="2046037"/>
            <a:ext cx="8268236" cy="98271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fr-FR" sz="4000" dirty="0">
                <a:latin typeface="Calibri" panose="020F0502020204030204" pitchFamily="34" charset="0"/>
                <a:ea typeface="Calibri" panose="020F0502020204030204" pitchFamily="34" charset="0"/>
                <a:cs typeface="Arial" panose="020B0604020202020204" pitchFamily="34" charset="0"/>
              </a:rPr>
              <a:t/>
            </a:r>
            <a:br>
              <a:rPr lang="fr-FR" sz="4000" dirty="0">
                <a:latin typeface="Calibri" panose="020F0502020204030204" pitchFamily="34" charset="0"/>
                <a:ea typeface="Calibri" panose="020F0502020204030204" pitchFamily="34" charset="0"/>
                <a:cs typeface="Arial" panose="020B0604020202020204" pitchFamily="34" charset="0"/>
              </a:rPr>
            </a:br>
            <a:endParaRPr lang="fr-FR" sz="4000" dirty="0"/>
          </a:p>
        </p:txBody>
      </p:sp>
      <p:pic>
        <p:nvPicPr>
          <p:cNvPr id="5" name="Resim 4">
            <a:extLst>
              <a:ext uri="{FF2B5EF4-FFF2-40B4-BE49-F238E27FC236}">
                <a16:creationId xmlns:a16="http://schemas.microsoft.com/office/drawing/2014/main" xmlns="" id="{42548043-E3AD-D4E4-9EB8-A5024B49A5A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7807" y="133049"/>
            <a:ext cx="1459007" cy="988957"/>
          </a:xfrm>
          <a:prstGeom prst="rect">
            <a:avLst/>
          </a:prstGeom>
          <a:noFill/>
          <a:ln>
            <a:noFill/>
          </a:ln>
        </p:spPr>
      </p:pic>
      <p:sp>
        <p:nvSpPr>
          <p:cNvPr id="7" name="ZoneTexte 6">
            <a:extLst>
              <a:ext uri="{FF2B5EF4-FFF2-40B4-BE49-F238E27FC236}">
                <a16:creationId xmlns:a16="http://schemas.microsoft.com/office/drawing/2014/main" xmlns="" id="{C6475833-7AB0-C5BD-7C54-FB9C8C018B98}"/>
              </a:ext>
            </a:extLst>
          </p:cNvPr>
          <p:cNvSpPr txBox="1"/>
          <p:nvPr/>
        </p:nvSpPr>
        <p:spPr>
          <a:xfrm>
            <a:off x="5238093" y="319224"/>
            <a:ext cx="6953907" cy="369332"/>
          </a:xfrm>
          <a:prstGeom prst="rect">
            <a:avLst/>
          </a:prstGeom>
          <a:noFill/>
        </p:spPr>
        <p:txBody>
          <a:bodyPr wrap="square">
            <a:spAutoFit/>
          </a:bodyPr>
          <a:lstStyle/>
          <a:p>
            <a:r>
              <a:rPr lang="tr-TR" sz="1800" dirty="0">
                <a:effectLst/>
                <a:latin typeface="Times New Roman" panose="02020603050405020304" pitchFamily="18" charset="0"/>
                <a:ea typeface="Calibri" panose="020F0502020204030204" pitchFamily="34" charset="0"/>
              </a:rPr>
              <a:t>2nd International Conference on Innovative Academic Studies</a:t>
            </a:r>
            <a:endParaRPr lang="fr-FR" dirty="0"/>
          </a:p>
        </p:txBody>
      </p:sp>
      <p:sp>
        <p:nvSpPr>
          <p:cNvPr id="9" name="ZoneTexte 8">
            <a:extLst>
              <a:ext uri="{FF2B5EF4-FFF2-40B4-BE49-F238E27FC236}">
                <a16:creationId xmlns:a16="http://schemas.microsoft.com/office/drawing/2014/main" xmlns="" id="{71B29D0C-323F-BFBE-BA42-8C07215B75EB}"/>
              </a:ext>
            </a:extLst>
          </p:cNvPr>
          <p:cNvSpPr txBox="1"/>
          <p:nvPr/>
        </p:nvSpPr>
        <p:spPr>
          <a:xfrm>
            <a:off x="5907338" y="718066"/>
            <a:ext cx="5948331" cy="369332"/>
          </a:xfrm>
          <a:prstGeom prst="rect">
            <a:avLst/>
          </a:prstGeom>
          <a:noFill/>
        </p:spPr>
        <p:txBody>
          <a:bodyPr wrap="square">
            <a:spAutoFit/>
          </a:bodyPr>
          <a:lstStyle/>
          <a:p>
            <a:pPr algn="ctr"/>
            <a:r>
              <a:rPr lang="en-US" sz="1800" dirty="0">
                <a:solidFill>
                  <a:srgbClr val="7A8A9E"/>
                </a:solidFill>
                <a:effectLst/>
                <a:latin typeface="Adobe Caslon Pro"/>
                <a:ea typeface="Calibri" panose="020F0502020204030204" pitchFamily="34" charset="0"/>
                <a:cs typeface="Times New Roman" panose="02020603050405020304" pitchFamily="18" charset="0"/>
              </a:rPr>
              <a:t>January 28 - 31, 2023, Konya, Turkey</a:t>
            </a:r>
            <a:endParaRPr lang="fr-FR" dirty="0"/>
          </a:p>
        </p:txBody>
      </p:sp>
      <p:pic>
        <p:nvPicPr>
          <p:cNvPr id="14" name="Image 1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7144" y="1324498"/>
            <a:ext cx="2298309" cy="13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2768957" y="1911248"/>
            <a:ext cx="8809149" cy="923330"/>
          </a:xfrm>
          <a:prstGeom prst="rect">
            <a:avLst/>
          </a:prstGeom>
        </p:spPr>
        <p:txBody>
          <a:bodyPr wrap="square">
            <a:spAutoFit/>
          </a:bodyPr>
          <a:lstStyle/>
          <a:p>
            <a:pPr algn="ctr"/>
            <a:r>
              <a:rPr lang="fr-FR" sz="3600" b="1" dirty="0">
                <a:solidFill>
                  <a:prstClr val="black"/>
                </a:solidFill>
                <a:latin typeface="Times New Roman" panose="02020603050405020304" pitchFamily="18" charset="0"/>
                <a:ea typeface="Calibri" panose="020F0502020204030204" pitchFamily="34" charset="0"/>
                <a:cs typeface="Arial" panose="020B0604020202020204" pitchFamily="34" charset="0"/>
              </a:rPr>
              <a:t/>
            </a:r>
            <a:br>
              <a:rPr lang="fr-FR" sz="3600" b="1" dirty="0">
                <a:solidFill>
                  <a:prstClr val="black"/>
                </a:solidFill>
                <a:latin typeface="Times New Roman" panose="02020603050405020304" pitchFamily="18" charset="0"/>
                <a:ea typeface="Calibri" panose="020F0502020204030204" pitchFamily="34" charset="0"/>
                <a:cs typeface="Arial" panose="020B0604020202020204" pitchFamily="34" charset="0"/>
              </a:rPr>
            </a:br>
            <a:endParaRPr lang="fr-FR" dirty="0"/>
          </a:p>
        </p:txBody>
      </p:sp>
      <p:sp>
        <p:nvSpPr>
          <p:cNvPr id="8" name="Rectangle 7"/>
          <p:cNvSpPr/>
          <p:nvPr/>
        </p:nvSpPr>
        <p:spPr>
          <a:xfrm>
            <a:off x="927279" y="2511412"/>
            <a:ext cx="9548870" cy="1200329"/>
          </a:xfrm>
          <a:prstGeom prst="rect">
            <a:avLst/>
          </a:prstGeom>
        </p:spPr>
        <p:txBody>
          <a:bodyPr wrap="square">
            <a:spAutoFit/>
          </a:bodyPr>
          <a:lstStyle/>
          <a:p>
            <a:pPr algn="ctr"/>
            <a:r>
              <a:rPr lang="fr-FR" sz="3600" b="1" dirty="0">
                <a:solidFill>
                  <a:prstClr val="black"/>
                </a:solidFill>
                <a:latin typeface="Times New Roman" panose="02020603050405020304" pitchFamily="18" charset="0"/>
                <a:ea typeface="Calibri" panose="020F0502020204030204" pitchFamily="34" charset="0"/>
                <a:cs typeface="Arial" panose="020B0604020202020204" pitchFamily="34" charset="0"/>
              </a:rPr>
              <a:t>Elaboration of hydroxyapatite </a:t>
            </a:r>
            <a:r>
              <a:rPr lang="fr-FR" sz="3600" b="1" dirty="0" err="1">
                <a:solidFill>
                  <a:prstClr val="black"/>
                </a:solidFill>
                <a:latin typeface="Times New Roman" panose="02020603050405020304" pitchFamily="18" charset="0"/>
                <a:ea typeface="Calibri" panose="020F0502020204030204" pitchFamily="34" charset="0"/>
                <a:cs typeface="Arial" panose="020B0604020202020204" pitchFamily="34" charset="0"/>
              </a:rPr>
              <a:t>from</a:t>
            </a:r>
            <a:r>
              <a:rPr lang="fr-FR" sz="3600" b="1" dirty="0">
                <a:solidFill>
                  <a:prstClr val="black"/>
                </a:solidFill>
                <a:latin typeface="Times New Roman" panose="02020603050405020304" pitchFamily="18" charset="0"/>
                <a:ea typeface="Calibri" panose="020F0502020204030204" pitchFamily="34" charset="0"/>
                <a:cs typeface="Arial" panose="020B0604020202020204" pitchFamily="34" charset="0"/>
              </a:rPr>
              <a:t> </a:t>
            </a:r>
            <a:r>
              <a:rPr lang="fr-FR" sz="3600" b="1" dirty="0" err="1">
                <a:solidFill>
                  <a:prstClr val="black"/>
                </a:solidFill>
                <a:latin typeface="Times New Roman" panose="02020603050405020304" pitchFamily="18" charset="0"/>
                <a:ea typeface="Calibri" panose="020F0502020204030204" pitchFamily="34" charset="0"/>
                <a:cs typeface="Arial" panose="020B0604020202020204" pitchFamily="34" charset="0"/>
              </a:rPr>
              <a:t>camel</a:t>
            </a:r>
            <a:r>
              <a:rPr lang="fr-FR" sz="3600" b="1" dirty="0">
                <a:solidFill>
                  <a:prstClr val="black"/>
                </a:solidFill>
                <a:latin typeface="Times New Roman" panose="02020603050405020304" pitchFamily="18" charset="0"/>
                <a:ea typeface="Calibri" panose="020F0502020204030204" pitchFamily="34" charset="0"/>
                <a:cs typeface="Arial" panose="020B0604020202020204" pitchFamily="34" charset="0"/>
              </a:rPr>
              <a:t> </a:t>
            </a:r>
            <a:r>
              <a:rPr lang="fr-FR" sz="3600" b="1" dirty="0" err="1">
                <a:solidFill>
                  <a:prstClr val="black"/>
                </a:solidFill>
                <a:latin typeface="Times New Roman" panose="02020603050405020304" pitchFamily="18" charset="0"/>
                <a:ea typeface="Calibri" panose="020F0502020204030204" pitchFamily="34" charset="0"/>
                <a:cs typeface="Arial" panose="020B0604020202020204" pitchFamily="34" charset="0"/>
              </a:rPr>
              <a:t>bone</a:t>
            </a:r>
            <a:r>
              <a:rPr lang="fr-FR" sz="3600" b="1" dirty="0">
                <a:solidFill>
                  <a:prstClr val="black"/>
                </a:solidFill>
                <a:latin typeface="Times New Roman" panose="02020603050405020304" pitchFamily="18" charset="0"/>
                <a:ea typeface="Calibri" panose="020F0502020204030204" pitchFamily="34" charset="0"/>
                <a:cs typeface="Arial" panose="020B0604020202020204" pitchFamily="34" charset="0"/>
              </a:rPr>
              <a:t> by </a:t>
            </a:r>
            <a:r>
              <a:rPr lang="fr-FR" sz="3600" b="1" dirty="0" err="1">
                <a:solidFill>
                  <a:prstClr val="black"/>
                </a:solidFill>
                <a:latin typeface="Times New Roman" panose="02020603050405020304" pitchFamily="18" charset="0"/>
                <a:ea typeface="Calibri" panose="020F0502020204030204" pitchFamily="34" charset="0"/>
                <a:cs typeface="Arial" panose="020B0604020202020204" pitchFamily="34" charset="0"/>
              </a:rPr>
              <a:t>heat</a:t>
            </a:r>
            <a:r>
              <a:rPr lang="fr-FR" sz="3600" b="1" dirty="0">
                <a:solidFill>
                  <a:prstClr val="black"/>
                </a:solidFill>
                <a:latin typeface="Times New Roman" panose="02020603050405020304" pitchFamily="18" charset="0"/>
                <a:ea typeface="Calibri" panose="020F0502020204030204" pitchFamily="34" charset="0"/>
                <a:cs typeface="Arial" panose="020B0604020202020204" pitchFamily="34" charset="0"/>
              </a:rPr>
              <a:t> </a:t>
            </a:r>
            <a:r>
              <a:rPr lang="fr-FR" sz="3600" b="1" dirty="0" err="1">
                <a:solidFill>
                  <a:prstClr val="black"/>
                </a:solidFill>
                <a:latin typeface="Times New Roman" panose="02020603050405020304" pitchFamily="18" charset="0"/>
                <a:ea typeface="Calibri" panose="020F0502020204030204" pitchFamily="34" charset="0"/>
                <a:cs typeface="Arial" panose="020B0604020202020204" pitchFamily="34" charset="0"/>
              </a:rPr>
              <a:t>treatment</a:t>
            </a:r>
            <a:endParaRPr lang="fr-FR" sz="3600" dirty="0"/>
          </a:p>
        </p:txBody>
      </p:sp>
      <p:sp>
        <p:nvSpPr>
          <p:cNvPr id="17" name="AutoShape 4" descr="Home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18" name="Image 17"/>
          <p:cNvPicPr>
            <a:picLocks noChangeAspect="1"/>
          </p:cNvPicPr>
          <p:nvPr/>
        </p:nvPicPr>
        <p:blipFill>
          <a:blip r:embed="rId4"/>
          <a:stretch>
            <a:fillRect/>
          </a:stretch>
        </p:blipFill>
        <p:spPr>
          <a:xfrm>
            <a:off x="4700683" y="1220839"/>
            <a:ext cx="2002062" cy="1334985"/>
          </a:xfrm>
          <a:prstGeom prst="rect">
            <a:avLst/>
          </a:prstGeom>
        </p:spPr>
      </p:pic>
      <p:pic>
        <p:nvPicPr>
          <p:cNvPr id="19" name="Image 18"/>
          <p:cNvPicPr>
            <a:picLocks noChangeAspect="1"/>
          </p:cNvPicPr>
          <p:nvPr/>
        </p:nvPicPr>
        <p:blipFill>
          <a:blip r:embed="rId5"/>
          <a:stretch>
            <a:fillRect/>
          </a:stretch>
        </p:blipFill>
        <p:spPr>
          <a:xfrm>
            <a:off x="8967975" y="1148520"/>
            <a:ext cx="2377646" cy="1518036"/>
          </a:xfrm>
          <a:prstGeom prst="rect">
            <a:avLst/>
          </a:prstGeom>
        </p:spPr>
      </p:pic>
    </p:spTree>
    <p:extLst>
      <p:ext uri="{BB962C8B-B14F-4D97-AF65-F5344CB8AC3E}">
        <p14:creationId xmlns:p14="http://schemas.microsoft.com/office/powerpoint/2010/main" val="27065311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4201E5C-077C-2699-C9F7-6D6BD594C2B0}"/>
              </a:ext>
            </a:extLst>
          </p:cNvPr>
          <p:cNvSpPr>
            <a:spLocks noGrp="1"/>
          </p:cNvSpPr>
          <p:nvPr>
            <p:ph type="title"/>
          </p:nvPr>
        </p:nvSpPr>
        <p:spPr>
          <a:xfrm>
            <a:off x="103031" y="5415123"/>
            <a:ext cx="12192000" cy="1690688"/>
          </a:xfrm>
        </p:spPr>
        <p:txBody>
          <a:bodyPr>
            <a:normAutofit fontScale="90000"/>
          </a:bodyPr>
          <a:lstStyle/>
          <a:p>
            <a:r>
              <a:rPr lang="fr-FR" b="1" dirty="0">
                <a:latin typeface="Times New Roman" panose="02020603050405020304" pitchFamily="18" charset="0"/>
                <a:cs typeface="Times New Roman" panose="02020603050405020304" pitchFamily="18" charset="0"/>
              </a:rPr>
              <a:t>Figure I</a:t>
            </a:r>
            <a:r>
              <a:rPr lang="fr-F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FTIR spectra of camel bone heat treated at different temperature</a:t>
            </a:r>
            <a:r>
              <a:rPr lang="fr-FR" dirty="0">
                <a:latin typeface="Times New Roman" panose="02020603050405020304" pitchFamily="18" charset="0"/>
                <a:cs typeface="Times New Roman" panose="02020603050405020304" pitchFamily="18" charset="0"/>
              </a:rPr>
              <a:t/>
            </a:r>
            <a:br>
              <a:rPr lang="fr-FR" dirty="0">
                <a:latin typeface="Times New Roman" panose="02020603050405020304" pitchFamily="18" charset="0"/>
                <a:cs typeface="Times New Roman" panose="02020603050405020304" pitchFamily="18" charset="0"/>
              </a:rPr>
            </a:br>
            <a:endParaRPr lang="fr-FR" dirty="0">
              <a:latin typeface="Times New Roman" panose="02020603050405020304" pitchFamily="18" charset="0"/>
              <a:cs typeface="Times New Roman" panose="02020603050405020304" pitchFamily="18" charset="0"/>
            </a:endParaRPr>
          </a:p>
        </p:txBody>
      </p:sp>
      <p:pic>
        <p:nvPicPr>
          <p:cNvPr id="4" name="Espace réservé du contenu 3">
            <a:extLst>
              <a:ext uri="{FF2B5EF4-FFF2-40B4-BE49-F238E27FC236}">
                <a16:creationId xmlns:a16="http://schemas.microsoft.com/office/drawing/2014/main" xmlns="" id="{15BA7452-B1FF-8EA5-4509-0C8006182901}"/>
              </a:ext>
            </a:extLst>
          </p:cNvPr>
          <p:cNvPicPr>
            <a:picLocks noGrp="1" noChangeAspect="1"/>
          </p:cNvPicPr>
          <p:nvPr>
            <p:ph idx="1"/>
          </p:nvPr>
        </p:nvPicPr>
        <p:blipFill>
          <a:blip r:embed="rId2"/>
          <a:stretch>
            <a:fillRect/>
          </a:stretch>
        </p:blipFill>
        <p:spPr>
          <a:xfrm>
            <a:off x="927279" y="1366051"/>
            <a:ext cx="9298545" cy="3948756"/>
          </a:xfrm>
          <a:prstGeom prst="rect">
            <a:avLst/>
          </a:prstGeom>
        </p:spPr>
      </p:pic>
      <p:sp>
        <p:nvSpPr>
          <p:cNvPr id="3" name="ZoneTexte 2"/>
          <p:cNvSpPr txBox="1"/>
          <p:nvPr/>
        </p:nvSpPr>
        <p:spPr>
          <a:xfrm>
            <a:off x="103031" y="206061"/>
            <a:ext cx="8075054" cy="707886"/>
          </a:xfrm>
          <a:prstGeom prst="rect">
            <a:avLst/>
          </a:prstGeom>
          <a:noFill/>
        </p:spPr>
        <p:txBody>
          <a:bodyPr wrap="square" rtlCol="0">
            <a:spAutoFit/>
          </a:bodyPr>
          <a:lstStyle/>
          <a:p>
            <a:r>
              <a:rPr lang="fr-FR" sz="4000" b="1" dirty="0" smtClean="0">
                <a:latin typeface="Times New Roman" panose="02020603050405020304" pitchFamily="18" charset="0"/>
                <a:cs typeface="Times New Roman" panose="02020603050405020304" pitchFamily="18" charset="0"/>
              </a:rPr>
              <a:t>Results</a:t>
            </a:r>
            <a:endParaRPr lang="fr-F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98927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B8F5650-41E9-EF6C-C7A9-F0A2563B8D91}"/>
              </a:ext>
            </a:extLst>
          </p:cNvPr>
          <p:cNvSpPr>
            <a:spLocks noGrp="1"/>
          </p:cNvSpPr>
          <p:nvPr>
            <p:ph type="title"/>
          </p:nvPr>
        </p:nvSpPr>
        <p:spPr>
          <a:xfrm>
            <a:off x="236483" y="5091002"/>
            <a:ext cx="11955517" cy="1325563"/>
          </a:xfrm>
        </p:spPr>
        <p:txBody>
          <a:bodyPr>
            <a:normAutofit fontScale="90000"/>
          </a:bodyPr>
          <a:lstStyle/>
          <a:p>
            <a:r>
              <a:rPr lang="en-US" dirty="0">
                <a:latin typeface="Times New Roman" panose="02020603050405020304" pitchFamily="18" charset="0"/>
                <a:cs typeface="Times New Roman" panose="02020603050405020304" pitchFamily="18" charset="0"/>
              </a:rPr>
              <a:t>Figure II: ATG/ATD curves of hydroxyapatite powder prepared from camel bone</a:t>
            </a:r>
            <a:endParaRPr lang="fr-FR" dirty="0">
              <a:latin typeface="Times New Roman" panose="02020603050405020304" pitchFamily="18" charset="0"/>
              <a:cs typeface="Times New Roman" panose="02020603050405020304" pitchFamily="18" charset="0"/>
            </a:endParaRPr>
          </a:p>
        </p:txBody>
      </p:sp>
      <p:pic>
        <p:nvPicPr>
          <p:cNvPr id="4" name="Espace réservé du contenu 3">
            <a:extLst>
              <a:ext uri="{FF2B5EF4-FFF2-40B4-BE49-F238E27FC236}">
                <a16:creationId xmlns:a16="http://schemas.microsoft.com/office/drawing/2014/main" xmlns="" id="{2D25FC73-9E2B-C77F-9CAA-F3198A63EF96}"/>
              </a:ext>
            </a:extLst>
          </p:cNvPr>
          <p:cNvPicPr>
            <a:picLocks noGrp="1" noChangeAspect="1"/>
          </p:cNvPicPr>
          <p:nvPr>
            <p:ph idx="1"/>
          </p:nvPr>
        </p:nvPicPr>
        <p:blipFill>
          <a:blip r:embed="rId2"/>
          <a:stretch>
            <a:fillRect/>
          </a:stretch>
        </p:blipFill>
        <p:spPr>
          <a:xfrm>
            <a:off x="927279" y="662152"/>
            <a:ext cx="9736428" cy="4130565"/>
          </a:xfrm>
          <a:prstGeom prst="rect">
            <a:avLst/>
          </a:prstGeom>
        </p:spPr>
      </p:pic>
    </p:spTree>
    <p:extLst>
      <p:ext uri="{BB962C8B-B14F-4D97-AF65-F5344CB8AC3E}">
        <p14:creationId xmlns:p14="http://schemas.microsoft.com/office/powerpoint/2010/main" val="13286603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AF6630FB-0334-D565-BE30-E39A3BF33366}"/>
              </a:ext>
            </a:extLst>
          </p:cNvPr>
          <p:cNvSpPr>
            <a:spLocks noGrp="1"/>
          </p:cNvSpPr>
          <p:nvPr>
            <p:ph type="title"/>
          </p:nvPr>
        </p:nvSpPr>
        <p:spPr>
          <a:xfrm>
            <a:off x="0" y="365125"/>
            <a:ext cx="11974118" cy="1637096"/>
          </a:xfrm>
        </p:spPr>
        <p:txBody>
          <a:bodyPr>
            <a:normAutofit/>
          </a:bodyPr>
          <a:lstStyle/>
          <a:p>
            <a:r>
              <a:rPr lang="en-US" b="1" dirty="0">
                <a:latin typeface="Times New Roman" panose="02020603050405020304" pitchFamily="18" charset="0"/>
                <a:cs typeface="Times New Roman" panose="02020603050405020304" pitchFamily="18" charset="0"/>
              </a:rPr>
              <a:t>Table I: Main inorganic constituents (% by weight) of hydroxyapatite extracted from camel </a:t>
            </a:r>
            <a:endParaRPr lang="fr-FR" dirty="0">
              <a:latin typeface="Times New Roman" panose="02020603050405020304" pitchFamily="18" charset="0"/>
              <a:cs typeface="Times New Roman" panose="02020603050405020304" pitchFamily="18" charset="0"/>
            </a:endParaRPr>
          </a:p>
        </p:txBody>
      </p:sp>
      <p:pic>
        <p:nvPicPr>
          <p:cNvPr id="4" name="Espace réservé du contenu 3">
            <a:extLst>
              <a:ext uri="{FF2B5EF4-FFF2-40B4-BE49-F238E27FC236}">
                <a16:creationId xmlns:a16="http://schemas.microsoft.com/office/drawing/2014/main" xmlns="" id="{49E29F48-9906-6EB4-C830-31058DE3A66D}"/>
              </a:ext>
            </a:extLst>
          </p:cNvPr>
          <p:cNvPicPr>
            <a:picLocks noGrp="1" noChangeAspect="1"/>
          </p:cNvPicPr>
          <p:nvPr>
            <p:ph idx="1"/>
          </p:nvPr>
        </p:nvPicPr>
        <p:blipFill>
          <a:blip r:embed="rId2"/>
          <a:stretch>
            <a:fillRect/>
          </a:stretch>
        </p:blipFill>
        <p:spPr>
          <a:xfrm>
            <a:off x="141890" y="2364828"/>
            <a:ext cx="11974118" cy="2578379"/>
          </a:xfrm>
          <a:prstGeom prst="rect">
            <a:avLst/>
          </a:prstGeom>
        </p:spPr>
      </p:pic>
    </p:spTree>
    <p:extLst>
      <p:ext uri="{BB962C8B-B14F-4D97-AF65-F5344CB8AC3E}">
        <p14:creationId xmlns:p14="http://schemas.microsoft.com/office/powerpoint/2010/main" val="11406478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057832A9-47A1-DC22-3379-1636490B2955}"/>
              </a:ext>
            </a:extLst>
          </p:cNvPr>
          <p:cNvSpPr>
            <a:spLocks noGrp="1"/>
          </p:cNvSpPr>
          <p:nvPr>
            <p:ph idx="1"/>
          </p:nvPr>
        </p:nvSpPr>
        <p:spPr>
          <a:xfrm>
            <a:off x="0" y="0"/>
            <a:ext cx="12044855" cy="6858000"/>
          </a:xfrm>
        </p:spPr>
        <p:txBody>
          <a:bodyPr>
            <a:normAutofit/>
          </a:bodyPr>
          <a:lstStyle/>
          <a:p>
            <a:pPr marL="0" indent="0" algn="just">
              <a:buNone/>
            </a:pPr>
            <a:endParaRPr lang="en-US" sz="2000" b="1" dirty="0" smtClean="0">
              <a:latin typeface="Times New Roman" panose="02020603050405020304" pitchFamily="18" charset="0"/>
              <a:cs typeface="Times New Roman" panose="02020603050405020304" pitchFamily="18" charset="0"/>
            </a:endParaRPr>
          </a:p>
          <a:p>
            <a:pPr marL="0" indent="0" algn="just">
              <a:buNone/>
            </a:pPr>
            <a:r>
              <a:rPr lang="en-US" sz="4000" b="1" dirty="0" smtClean="0">
                <a:latin typeface="Times New Roman" panose="02020603050405020304" pitchFamily="18" charset="0"/>
                <a:cs typeface="Times New Roman" panose="02020603050405020304" pitchFamily="18" charset="0"/>
              </a:rPr>
              <a:t>Discussion </a:t>
            </a:r>
            <a:endParaRPr lang="en-US" sz="4000" b="1" dirty="0">
              <a:latin typeface="Times New Roman" panose="02020603050405020304" pitchFamily="18" charset="0"/>
              <a:cs typeface="Times New Roman" panose="02020603050405020304" pitchFamily="18" charset="0"/>
            </a:endParaRPr>
          </a:p>
          <a:p>
            <a:pPr marL="0" indent="0" algn="just">
              <a:buNone/>
            </a:pPr>
            <a:endParaRPr lang="en-US" sz="2000" b="1" dirty="0" smtClean="0">
              <a:latin typeface="Times New Roman" panose="02020603050405020304" pitchFamily="18" charset="0"/>
              <a:cs typeface="Times New Roman" panose="02020603050405020304" pitchFamily="18" charset="0"/>
            </a:endParaRPr>
          </a:p>
          <a:p>
            <a:pPr marL="0" indent="0" algn="just">
              <a:buNone/>
            </a:pPr>
            <a:r>
              <a:rPr lang="en-US" sz="2000" b="1" dirty="0" smtClean="0">
                <a:latin typeface="Times New Roman" panose="02020603050405020304" pitchFamily="18" charset="0"/>
                <a:cs typeface="Times New Roman" panose="02020603050405020304" pitchFamily="18" charset="0"/>
              </a:rPr>
              <a:t>Figure </a:t>
            </a:r>
            <a:r>
              <a:rPr lang="en-US" sz="2000" b="1" dirty="0">
                <a:latin typeface="Times New Roman" panose="02020603050405020304" pitchFamily="18" charset="0"/>
                <a:cs typeface="Times New Roman" panose="02020603050405020304" pitchFamily="18" charset="0"/>
              </a:rPr>
              <a:t>I</a:t>
            </a:r>
            <a:r>
              <a:rPr lang="en-US" sz="2000" dirty="0">
                <a:latin typeface="Times New Roman" panose="02020603050405020304" pitchFamily="18" charset="0"/>
                <a:cs typeface="Times New Roman" panose="02020603050405020304" pitchFamily="18" charset="0"/>
              </a:rPr>
              <a:t>: Fourier Transform Infrared analysis(FTIR° showed that the organic matter was eliminated at a temperature of 650°Cand the formation of inorganic matter (HAP )at the same temperature which was confirmed by the appearance of phosphate and hydroxyl bands. </a:t>
            </a:r>
          </a:p>
          <a:p>
            <a:pPr marL="0" indent="0" algn="just">
              <a:buNone/>
            </a:pPr>
            <a:endParaRPr lang="en-US" sz="2000" dirty="0">
              <a:latin typeface="Times New Roman" panose="02020603050405020304" pitchFamily="18" charset="0"/>
              <a:cs typeface="Times New Roman" panose="02020603050405020304" pitchFamily="18" charset="0"/>
            </a:endParaRPr>
          </a:p>
          <a:p>
            <a:pPr marL="0" indent="0" algn="just">
              <a:buNone/>
            </a:pPr>
            <a:r>
              <a:rPr lang="en-US" sz="2000" b="1" dirty="0">
                <a:latin typeface="Times New Roman" panose="02020603050405020304" pitchFamily="18" charset="0"/>
                <a:ea typeface="Times New Roman" panose="02020603050405020304" pitchFamily="18" charset="0"/>
                <a:cs typeface="Times New Roman" panose="02020603050405020304" pitchFamily="18" charset="0"/>
              </a:rPr>
              <a:t>Figure II</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The thermogravimetric analysis of the powder obtained indicated the high thermal stability of the samples. These results are in good agreement with the FTIR spectra which showed the presence of very weak bands relating to the carbonate groups.</a:t>
            </a:r>
          </a:p>
          <a:p>
            <a:pPr marL="0" indent="0" algn="just">
              <a:buNone/>
            </a:pPr>
            <a:endParaRPr lang="en-US" sz="2000" dirty="0">
              <a:latin typeface="Times New Roman" panose="02020603050405020304" pitchFamily="18" charset="0"/>
              <a:cs typeface="Times New Roman" panose="02020603050405020304" pitchFamily="18" charset="0"/>
            </a:endParaRPr>
          </a:p>
          <a:p>
            <a:pPr marL="0" indent="0" algn="just">
              <a:buNone/>
            </a:pPr>
            <a:r>
              <a:rPr lang="en-US" sz="2000" b="1" dirty="0">
                <a:latin typeface="Times New Roman" panose="02020603050405020304" pitchFamily="18" charset="0"/>
                <a:cs typeface="Times New Roman" panose="02020603050405020304" pitchFamily="18" charset="0"/>
              </a:rPr>
              <a:t>Tableau I</a:t>
            </a:r>
            <a:r>
              <a:rPr lang="en-US" sz="2000" dirty="0">
                <a:latin typeface="Times New Roman" panose="02020603050405020304" pitchFamily="18" charset="0"/>
                <a:cs typeface="Times New Roman" panose="02020603050405020304" pitchFamily="18" charset="0"/>
              </a:rPr>
              <a:t>: Chemical analysis (XRF) of the calcined powder shows the presence of the major elements calcium and phosphorus with an atomic ratio Ca/P = 1.63, perfectly suited for use in hard tissue repairs. The powder also contains trace ions such as aluminum, fer, zinc and strontium</a:t>
            </a:r>
            <a:r>
              <a:rPr lang="fr-FR"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which plays a very important role in the biocompatibility of HAP</a:t>
            </a:r>
            <a:endParaRPr lang="fr-F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fr-FR" sz="20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0" indent="0">
              <a:buNone/>
            </a:pP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2830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1113" y="2345912"/>
            <a:ext cx="9404723" cy="1400530"/>
          </a:xfrm>
        </p:spPr>
        <p:txBody>
          <a:bodyPr/>
          <a:lstStyle/>
          <a:p>
            <a:pPr algn="ctr"/>
            <a:r>
              <a:rPr lang="fr-FR" sz="6600" b="1" dirty="0">
                <a:solidFill>
                  <a:srgbClr val="EBEBEB"/>
                </a:solidFill>
                <a:latin typeface="Times New Roman" panose="02020603050405020304" pitchFamily="18" charset="0"/>
                <a:cs typeface="Times New Roman" panose="02020603050405020304" pitchFamily="18" charset="0"/>
              </a:rPr>
              <a:t>Conclusion</a:t>
            </a:r>
            <a:endParaRPr lang="fr-FR" sz="6600" b="1" dirty="0"/>
          </a:p>
        </p:txBody>
      </p:sp>
    </p:spTree>
    <p:extLst>
      <p:ext uri="{BB962C8B-B14F-4D97-AF65-F5344CB8AC3E}">
        <p14:creationId xmlns:p14="http://schemas.microsoft.com/office/powerpoint/2010/main" val="23907976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CCCAD5EB-8ABD-7846-A35E-E256ADD60F7D}"/>
              </a:ext>
            </a:extLst>
          </p:cNvPr>
          <p:cNvSpPr>
            <a:spLocks noGrp="1"/>
          </p:cNvSpPr>
          <p:nvPr>
            <p:ph idx="1"/>
          </p:nvPr>
        </p:nvSpPr>
        <p:spPr>
          <a:xfrm>
            <a:off x="168165" y="1677140"/>
            <a:ext cx="11855669" cy="5496391"/>
          </a:xfrm>
        </p:spPr>
        <p:txBody>
          <a:bodyPr>
            <a:normAutofit/>
          </a:bodyPr>
          <a:lstStyle/>
          <a:p>
            <a:pPr marL="0" indent="0">
              <a:buNone/>
            </a:pPr>
            <a:r>
              <a:rPr lang="en-US" sz="4000" dirty="0">
                <a:latin typeface="Times New Roman" panose="02020603050405020304" pitchFamily="18" charset="0"/>
                <a:cs typeface="Times New Roman" panose="02020603050405020304" pitchFamily="18" charset="0"/>
              </a:rPr>
              <a:t>Thermal decomposition is a simple and affordable way to extract HAP from natural resources; Due to its biocompatibility properties and bioactivity, the prepared HAP can be considered as a valuable resource of hydroxyapatite for bone implants</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fr-FR" sz="2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830087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1DE2DF7-E81F-576A-7148-85232ED473CE}"/>
              </a:ext>
            </a:extLst>
          </p:cNvPr>
          <p:cNvSpPr>
            <a:spLocks noGrp="1"/>
          </p:cNvSpPr>
          <p:nvPr>
            <p:ph type="ctrTitle"/>
          </p:nvPr>
        </p:nvSpPr>
        <p:spPr>
          <a:xfrm>
            <a:off x="0" y="176432"/>
            <a:ext cx="9144000" cy="895623"/>
          </a:xfrm>
        </p:spPr>
        <p:txBody>
          <a:bodyPr>
            <a:normAutofit fontScale="90000"/>
          </a:bodyPr>
          <a:lstStyle/>
          <a:p>
            <a:pPr algn="l"/>
            <a:r>
              <a:rPr lang="fr-FR" dirty="0"/>
              <a:t>P</a:t>
            </a:r>
            <a:r>
              <a:rPr lang="fr-FR" dirty="0" smtClean="0"/>
              <a:t>lan</a:t>
            </a:r>
            <a:endParaRPr lang="fr-FR" dirty="0"/>
          </a:p>
        </p:txBody>
      </p:sp>
      <p:sp>
        <p:nvSpPr>
          <p:cNvPr id="3" name="Sous-titre 2">
            <a:extLst>
              <a:ext uri="{FF2B5EF4-FFF2-40B4-BE49-F238E27FC236}">
                <a16:creationId xmlns:a16="http://schemas.microsoft.com/office/drawing/2014/main" xmlns="" id="{BF82AAFC-0723-57B2-3973-4E91C0455F00}"/>
              </a:ext>
            </a:extLst>
          </p:cNvPr>
          <p:cNvSpPr>
            <a:spLocks noGrp="1"/>
          </p:cNvSpPr>
          <p:nvPr>
            <p:ph type="subTitle" idx="1"/>
          </p:nvPr>
        </p:nvSpPr>
        <p:spPr>
          <a:xfrm>
            <a:off x="236483" y="1072055"/>
            <a:ext cx="10431517" cy="5139559"/>
          </a:xfrm>
        </p:spPr>
        <p:txBody>
          <a:bodyPr/>
          <a:lstStyle/>
          <a:p>
            <a:pPr marL="342900" indent="-342900" algn="l">
              <a:buFont typeface="Arial" panose="020B0604020202020204" pitchFamily="34" charset="0"/>
              <a:buChar char="•"/>
            </a:pPr>
            <a:r>
              <a:rPr lang="fr-FR" dirty="0" smtClean="0"/>
              <a:t>Introduction</a:t>
            </a:r>
          </a:p>
          <a:p>
            <a:pPr algn="l"/>
            <a:endParaRPr lang="fr-FR" dirty="0"/>
          </a:p>
          <a:p>
            <a:pPr marL="342900" indent="-342900" algn="l">
              <a:buFont typeface="Arial" panose="020B0604020202020204" pitchFamily="34" charset="0"/>
              <a:buChar char="•"/>
            </a:pPr>
            <a:r>
              <a:rPr lang="fr-FR" dirty="0" smtClean="0"/>
              <a:t>Objective</a:t>
            </a:r>
          </a:p>
          <a:p>
            <a:pPr algn="l"/>
            <a:endParaRPr lang="fr-FR" dirty="0"/>
          </a:p>
          <a:p>
            <a:pPr marL="342900" indent="-342900" algn="l">
              <a:buFont typeface="Arial" panose="020B0604020202020204" pitchFamily="34" charset="0"/>
              <a:buChar char="•"/>
            </a:pPr>
            <a:r>
              <a:rPr lang="fr-FR" dirty="0">
                <a:latin typeface="Times New Roman" panose="02020603050405020304" pitchFamily="18" charset="0"/>
                <a:cs typeface="Times New Roman" panose="02020603050405020304" pitchFamily="18" charset="0"/>
              </a:rPr>
              <a:t>Materials and </a:t>
            </a:r>
            <a:r>
              <a:rPr lang="fr-FR" dirty="0" err="1" smtClean="0">
                <a:latin typeface="Times New Roman" panose="02020603050405020304" pitchFamily="18" charset="0"/>
                <a:cs typeface="Times New Roman" panose="02020603050405020304" pitchFamily="18" charset="0"/>
              </a:rPr>
              <a:t>Methods</a:t>
            </a:r>
            <a:endParaRPr lang="fr-FR" dirty="0" smtClean="0">
              <a:latin typeface="Times New Roman" panose="02020603050405020304" pitchFamily="18" charset="0"/>
              <a:cs typeface="Times New Roman" panose="02020603050405020304" pitchFamily="18" charset="0"/>
            </a:endParaRPr>
          </a:p>
          <a:p>
            <a:pPr algn="l"/>
            <a:endParaRPr lang="fr-FR" dirty="0" smtClean="0"/>
          </a:p>
          <a:p>
            <a:pPr marL="342900" indent="-342900" algn="l">
              <a:buFont typeface="Arial" panose="020B0604020202020204" pitchFamily="34" charset="0"/>
              <a:buChar char="•"/>
            </a:pPr>
            <a:r>
              <a:rPr lang="fr-FR" dirty="0" err="1" smtClean="0"/>
              <a:t>REsults</a:t>
            </a:r>
            <a:r>
              <a:rPr lang="fr-FR" dirty="0" smtClean="0"/>
              <a:t> and  discussion</a:t>
            </a:r>
          </a:p>
          <a:p>
            <a:pPr algn="l"/>
            <a:endParaRPr lang="fr-FR" dirty="0"/>
          </a:p>
          <a:p>
            <a:pPr marL="342900" indent="-342900" algn="l">
              <a:buFont typeface="Arial" panose="020B0604020202020204" pitchFamily="34" charset="0"/>
              <a:buChar char="•"/>
            </a:pPr>
            <a:r>
              <a:rPr lang="fr-FR" dirty="0" smtClean="0"/>
              <a:t>Conclusion</a:t>
            </a:r>
            <a:endParaRPr lang="fr-FR" dirty="0"/>
          </a:p>
        </p:txBody>
      </p:sp>
    </p:spTree>
    <p:extLst>
      <p:ext uri="{BB962C8B-B14F-4D97-AF65-F5344CB8AC3E}">
        <p14:creationId xmlns:p14="http://schemas.microsoft.com/office/powerpoint/2010/main" val="8228161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D7524B5-AC1D-D436-7DD4-90269ABCC090}"/>
              </a:ext>
            </a:extLst>
          </p:cNvPr>
          <p:cNvSpPr>
            <a:spLocks noGrp="1"/>
          </p:cNvSpPr>
          <p:nvPr>
            <p:ph type="title"/>
          </p:nvPr>
        </p:nvSpPr>
        <p:spPr>
          <a:xfrm>
            <a:off x="432237" y="2469472"/>
            <a:ext cx="11117317" cy="1325563"/>
          </a:xfrm>
        </p:spPr>
        <p:txBody>
          <a:bodyPr/>
          <a:lstStyle/>
          <a:p>
            <a:pPr algn="ctr"/>
            <a:r>
              <a:rPr lang="fr-FR" sz="6600" b="1" dirty="0" smtClean="0">
                <a:latin typeface="Times New Roman" panose="02020603050405020304" pitchFamily="18" charset="0"/>
                <a:cs typeface="Times New Roman" panose="02020603050405020304" pitchFamily="18" charset="0"/>
              </a:rPr>
              <a:t>Introduction </a:t>
            </a:r>
            <a:endParaRPr lang="fr-FR" sz="6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48949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541A95EA-2745-8589-7AC7-4C997D4B2D66}"/>
              </a:ext>
            </a:extLst>
          </p:cNvPr>
          <p:cNvSpPr>
            <a:spLocks noGrp="1"/>
          </p:cNvSpPr>
          <p:nvPr>
            <p:ph idx="1"/>
          </p:nvPr>
        </p:nvSpPr>
        <p:spPr>
          <a:xfrm>
            <a:off x="86710" y="1"/>
            <a:ext cx="12018579" cy="6709892"/>
          </a:xfrm>
        </p:spPr>
        <p:txBody>
          <a:bodyPr>
            <a:normAutofit/>
          </a:bodyPr>
          <a:lstStyle/>
          <a:p>
            <a:pPr marL="0" indent="0" algn="just">
              <a:buNone/>
            </a:pPr>
            <a:r>
              <a:rPr lang="fr-FR" sz="2800" dirty="0">
                <a:latin typeface="Times New Roman" panose="02020603050405020304" pitchFamily="18" charset="0"/>
                <a:cs typeface="Times New Roman" panose="02020603050405020304" pitchFamily="18" charset="0"/>
              </a:rPr>
              <a:t>Hydroxyapatite [Cadix(PO4)</a:t>
            </a:r>
            <a:r>
              <a:rPr lang="fr-FR" sz="2800" baseline="-25000" dirty="0">
                <a:latin typeface="Times New Roman" panose="02020603050405020304" pitchFamily="18" charset="0"/>
                <a:cs typeface="Times New Roman" panose="02020603050405020304" pitchFamily="18" charset="0"/>
              </a:rPr>
              <a:t>6</a:t>
            </a:r>
            <a:r>
              <a:rPr lang="fr-FR" sz="2800" dirty="0">
                <a:latin typeface="Times New Roman" panose="02020603050405020304" pitchFamily="18" charset="0"/>
                <a:cs typeface="Times New Roman" panose="02020603050405020304" pitchFamily="18" charset="0"/>
              </a:rPr>
              <a:t>(OH)</a:t>
            </a:r>
            <a:r>
              <a:rPr lang="fr-FR" sz="2800" baseline="-25000" dirty="0">
                <a:latin typeface="Times New Roman" panose="02020603050405020304" pitchFamily="18" charset="0"/>
                <a:cs typeface="Times New Roman" panose="02020603050405020304" pitchFamily="18" charset="0"/>
              </a:rPr>
              <a:t>2</a:t>
            </a:r>
            <a:r>
              <a:rPr lang="fr-FR" sz="28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is a calcium phosphate compound classified as a </a:t>
            </a:r>
            <a:r>
              <a:rPr lang="en-US" sz="2800" dirty="0" err="1">
                <a:latin typeface="Times New Roman" panose="02020603050405020304" pitchFamily="18" charset="0"/>
                <a:cs typeface="Times New Roman" panose="02020603050405020304" pitchFamily="18" charset="0"/>
              </a:rPr>
              <a:t>bioceramic</a:t>
            </a:r>
            <a:r>
              <a:rPr lang="en-US" sz="2800" dirty="0">
                <a:latin typeface="Times New Roman" panose="02020603050405020304" pitchFamily="18" charset="0"/>
                <a:cs typeface="Times New Roman" panose="02020603050405020304" pitchFamily="18" charset="0"/>
              </a:rPr>
              <a:t>. </a:t>
            </a:r>
            <a:endParaRPr lang="en-US" sz="2800" dirty="0" smtClean="0">
              <a:latin typeface="Times New Roman" panose="02020603050405020304" pitchFamily="18" charset="0"/>
              <a:cs typeface="Times New Roman" panose="02020603050405020304" pitchFamily="18" charset="0"/>
            </a:endParaRPr>
          </a:p>
          <a:p>
            <a:pPr marL="0" indent="0" algn="just">
              <a:buNone/>
            </a:pPr>
            <a:r>
              <a:rPr lang="en-US" sz="2800" dirty="0" smtClean="0">
                <a:latin typeface="Times New Roman" panose="02020603050405020304" pitchFamily="18" charset="0"/>
                <a:cs typeface="Times New Roman" panose="02020603050405020304" pitchFamily="18" charset="0"/>
              </a:rPr>
              <a:t>HAP </a:t>
            </a:r>
            <a:r>
              <a:rPr lang="en-US" sz="2800" dirty="0">
                <a:latin typeface="Times New Roman" panose="02020603050405020304" pitchFamily="18" charset="0"/>
                <a:cs typeface="Times New Roman" panose="02020603050405020304" pitchFamily="18" charset="0"/>
              </a:rPr>
              <a:t>has attracted attention largely due to its biocompatibility and status as the main inorganic component of teeth and bones</a:t>
            </a:r>
            <a:r>
              <a:rPr lang="fr-FR" sz="28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It is generally accepted that human bone is composed of 70% mineral compounds and 30% organic compounds, where 95% of the mineral phase is stoichiometric, HAP is essentially composed of calcium and phosphorus with an equal Ca/P molar ratio at 1.67</a:t>
            </a:r>
            <a:r>
              <a:rPr lang="fr-FR" sz="2800" dirty="0">
                <a:latin typeface="Times New Roman" panose="02020603050405020304" pitchFamily="18" charset="0"/>
                <a:cs typeface="Times New Roman" panose="02020603050405020304" pitchFamily="18" charset="0"/>
              </a:rPr>
              <a:t>. </a:t>
            </a:r>
            <a:endParaRPr lang="fr-FR" sz="2800" dirty="0" smtClean="0">
              <a:latin typeface="Times New Roman" panose="02020603050405020304" pitchFamily="18" charset="0"/>
              <a:cs typeface="Times New Roman" panose="02020603050405020304" pitchFamily="18" charset="0"/>
            </a:endParaRPr>
          </a:p>
          <a:p>
            <a:pPr marL="0" indent="0" algn="just">
              <a:buNone/>
            </a:pPr>
            <a:r>
              <a:rPr lang="en-US" sz="2800" dirty="0" smtClean="0">
                <a:latin typeface="Times New Roman" panose="02020603050405020304" pitchFamily="18" charset="0"/>
                <a:cs typeface="Times New Roman" panose="02020603050405020304" pitchFamily="18" charset="0"/>
              </a:rPr>
              <a:t>This </a:t>
            </a:r>
            <a:r>
              <a:rPr lang="en-US" sz="2800" dirty="0">
                <a:latin typeface="Times New Roman" panose="02020603050405020304" pitchFamily="18" charset="0"/>
                <a:cs typeface="Times New Roman" panose="02020603050405020304" pitchFamily="18" charset="0"/>
              </a:rPr>
              <a:t>ratio has been shown to be the most effective in promoting bone regeneration. Natural HAP is not stoichiometric and is either deficient in calcium or phosphorus</a:t>
            </a:r>
            <a:endParaRPr lang="fr-FR" sz="2800" dirty="0">
              <a:latin typeface="Times New Roman" panose="02020603050405020304" pitchFamily="18" charset="0"/>
              <a:cs typeface="Times New Roman" panose="02020603050405020304" pitchFamily="18" charset="0"/>
            </a:endParaRPr>
          </a:p>
          <a:p>
            <a:pPr marL="0" indent="0" algn="just">
              <a:buNone/>
            </a:pPr>
            <a:r>
              <a:rPr lang="en-US" sz="2800" dirty="0">
                <a:latin typeface="Times New Roman" panose="02020603050405020304" pitchFamily="18" charset="0"/>
                <a:cs typeface="Times New Roman" panose="02020603050405020304" pitchFamily="18" charset="0"/>
              </a:rPr>
              <a:t>Camels produce a very large amount of bone due to their morphology, making them an important source for hydroxyapatite production and mining. It is for this reason, we propose this new source of hydroxyapatite, whose use can be extended to environmental depollution and in the biomedical field.</a:t>
            </a:r>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78388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1972" y="2448942"/>
            <a:ext cx="11372045" cy="1981389"/>
          </a:xfrm>
        </p:spPr>
        <p:txBody>
          <a:bodyPr/>
          <a:lstStyle/>
          <a:p>
            <a:pPr algn="ctr"/>
            <a:r>
              <a:rPr lang="fr-FR" sz="6600" b="1" dirty="0">
                <a:solidFill>
                  <a:srgbClr val="EBEBEB"/>
                </a:solidFill>
                <a:latin typeface="Times New Roman" panose="02020603050405020304" pitchFamily="18" charset="0"/>
                <a:cs typeface="Times New Roman" panose="02020603050405020304" pitchFamily="18" charset="0"/>
              </a:rPr>
              <a:t>Objective</a:t>
            </a:r>
            <a:endParaRPr lang="fr-FR" sz="6600" b="1" dirty="0"/>
          </a:p>
        </p:txBody>
      </p:sp>
    </p:spTree>
    <p:extLst>
      <p:ext uri="{BB962C8B-B14F-4D97-AF65-F5344CB8AC3E}">
        <p14:creationId xmlns:p14="http://schemas.microsoft.com/office/powerpoint/2010/main" val="35139153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023AB96C-6F0B-189E-1A0D-EC3867838ED9}"/>
              </a:ext>
            </a:extLst>
          </p:cNvPr>
          <p:cNvSpPr>
            <a:spLocks noGrp="1"/>
          </p:cNvSpPr>
          <p:nvPr>
            <p:ph idx="1"/>
          </p:nvPr>
        </p:nvSpPr>
        <p:spPr>
          <a:xfrm>
            <a:off x="0" y="103031"/>
            <a:ext cx="12028868" cy="6593983"/>
          </a:xfrm>
        </p:spPr>
        <p:txBody>
          <a:bodyPr>
            <a:normAutofit/>
          </a:bodyPr>
          <a:lstStyle/>
          <a:p>
            <a:pPr marL="0" lvl="0" indent="0">
              <a:buClr>
                <a:srgbClr val="1E5155">
                  <a:lumMod val="40000"/>
                  <a:lumOff val="60000"/>
                </a:srgbClr>
              </a:buClr>
              <a:buNone/>
            </a:pPr>
            <a:r>
              <a:rPr lang="en-US" sz="2800" dirty="0">
                <a:solidFill>
                  <a:prstClr val="white"/>
                </a:solidFill>
                <a:latin typeface="Times New Roman" panose="02020603050405020304" pitchFamily="18" charset="0"/>
                <a:cs typeface="Times New Roman" panose="02020603050405020304" pitchFamily="18" charset="0"/>
              </a:rPr>
              <a:t>The objective of our research concerns the preparation, the </a:t>
            </a:r>
            <a:r>
              <a:rPr lang="en-US" sz="2800" dirty="0" err="1">
                <a:solidFill>
                  <a:prstClr val="white"/>
                </a:solidFill>
                <a:latin typeface="Times New Roman" panose="02020603050405020304" pitchFamily="18" charset="0"/>
                <a:cs typeface="Times New Roman" panose="02020603050405020304" pitchFamily="18" charset="0"/>
              </a:rPr>
              <a:t>physico</a:t>
            </a:r>
            <a:r>
              <a:rPr lang="en-US" sz="2800" dirty="0">
                <a:solidFill>
                  <a:prstClr val="white"/>
                </a:solidFill>
                <a:latin typeface="Times New Roman" panose="02020603050405020304" pitchFamily="18" charset="0"/>
                <a:cs typeface="Times New Roman" panose="02020603050405020304" pitchFamily="18" charset="0"/>
              </a:rPr>
              <a:t>-chemical characterization of hydroxyapatite extracted from camel bone by heat treatment. The hydroxyapatite powder obtained is applied on the one hand, in the biomedical field as a coating for dental implants and on the other hand, in the environmental field as a bio-adsorbent used for decontamination of polluted waters. The treatment was carried out at temperatures up to 1000°C and the resulting powders were characterized by Fourier Transform Infrared Spectroscopy (FTIR), X-Ray Fluorescence Spectrometry (FRX) and </a:t>
            </a:r>
            <a:r>
              <a:rPr lang="en-US" sz="2800" dirty="0" err="1">
                <a:solidFill>
                  <a:prstClr val="white"/>
                </a:solidFill>
                <a:latin typeface="Times New Roman" panose="02020603050405020304" pitchFamily="18" charset="0"/>
                <a:cs typeface="Times New Roman" panose="02020603050405020304" pitchFamily="18" charset="0"/>
              </a:rPr>
              <a:t>Thermogravimetric</a:t>
            </a:r>
            <a:r>
              <a:rPr lang="en-US" sz="2800" dirty="0">
                <a:solidFill>
                  <a:prstClr val="white"/>
                </a:solidFill>
                <a:latin typeface="Times New Roman" panose="02020603050405020304" pitchFamily="18" charset="0"/>
                <a:cs typeface="Times New Roman" panose="02020603050405020304" pitchFamily="18" charset="0"/>
              </a:rPr>
              <a:t> Analysis (TGA</a:t>
            </a:r>
            <a:r>
              <a:rPr lang="en-US" sz="2800" dirty="0" smtClean="0">
                <a:solidFill>
                  <a:prstClr val="white"/>
                </a:solidFill>
                <a:latin typeface="Times New Roman" panose="02020603050405020304" pitchFamily="18" charset="0"/>
                <a:cs typeface="Times New Roman" panose="02020603050405020304" pitchFamily="18" charset="0"/>
              </a:rPr>
              <a:t>).</a:t>
            </a:r>
          </a:p>
          <a:p>
            <a:pPr marL="0" lvl="0" indent="0">
              <a:buClr>
                <a:srgbClr val="1E5155">
                  <a:lumMod val="40000"/>
                  <a:lumOff val="60000"/>
                </a:srgbClr>
              </a:buClr>
              <a:buNone/>
            </a:pPr>
            <a:endParaRPr lang="en-US" sz="2800" dirty="0" smtClean="0">
              <a:latin typeface="Times New Roman" panose="02020603050405020304" pitchFamily="18" charset="0"/>
              <a:cs typeface="Times New Roman" panose="02020603050405020304" pitchFamily="18" charset="0"/>
            </a:endParaRPr>
          </a:p>
          <a:p>
            <a:pPr marL="0" indent="0" algn="just">
              <a:buNone/>
            </a:pPr>
            <a:r>
              <a:rPr lang="en-US" sz="2800" dirty="0" smtClean="0">
                <a:latin typeface="Times New Roman" panose="02020603050405020304" pitchFamily="18" charset="0"/>
                <a:cs typeface="Times New Roman" panose="02020603050405020304" pitchFamily="18" charset="0"/>
              </a:rPr>
              <a:t>In </a:t>
            </a:r>
            <a:r>
              <a:rPr lang="en-US" sz="2800" dirty="0">
                <a:latin typeface="Times New Roman" panose="02020603050405020304" pitchFamily="18" charset="0"/>
                <a:cs typeface="Times New Roman" panose="02020603050405020304" pitchFamily="18" charset="0"/>
              </a:rPr>
              <a:t>the present study, we chose a heat treatment method as a simple, cost-effective and higher biosafety technique than other methods for the extraction of natural HAP from camel femur bone.</a:t>
            </a:r>
          </a:p>
          <a:p>
            <a:pPr marL="0" indent="0" algn="just">
              <a:buNone/>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48050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1722" y="2616369"/>
            <a:ext cx="9404723" cy="1400530"/>
          </a:xfrm>
        </p:spPr>
        <p:txBody>
          <a:bodyPr/>
          <a:lstStyle/>
          <a:p>
            <a:pPr algn="ctr"/>
            <a:r>
              <a:rPr lang="fr-FR" sz="6600" b="1" dirty="0" err="1">
                <a:solidFill>
                  <a:srgbClr val="EBEBEB"/>
                </a:solidFill>
                <a:latin typeface="Times New Roman" panose="02020603050405020304" pitchFamily="18" charset="0"/>
                <a:cs typeface="Times New Roman" panose="02020603050405020304" pitchFamily="18" charset="0"/>
              </a:rPr>
              <a:t>Materials</a:t>
            </a:r>
            <a:r>
              <a:rPr lang="fr-FR" sz="6600" b="1" dirty="0">
                <a:solidFill>
                  <a:srgbClr val="EBEBEB"/>
                </a:solidFill>
                <a:latin typeface="Times New Roman" panose="02020603050405020304" pitchFamily="18" charset="0"/>
                <a:cs typeface="Times New Roman" panose="02020603050405020304" pitchFamily="18" charset="0"/>
              </a:rPr>
              <a:t> and </a:t>
            </a:r>
            <a:r>
              <a:rPr lang="fr-FR" sz="6600" b="1" dirty="0" err="1">
                <a:solidFill>
                  <a:srgbClr val="EBEBEB"/>
                </a:solidFill>
                <a:latin typeface="Times New Roman" panose="02020603050405020304" pitchFamily="18" charset="0"/>
                <a:cs typeface="Times New Roman" panose="02020603050405020304" pitchFamily="18" charset="0"/>
              </a:rPr>
              <a:t>Methods</a:t>
            </a:r>
            <a:endParaRPr lang="fr-FR" sz="6600" dirty="0"/>
          </a:p>
        </p:txBody>
      </p:sp>
    </p:spTree>
    <p:extLst>
      <p:ext uri="{BB962C8B-B14F-4D97-AF65-F5344CB8AC3E}">
        <p14:creationId xmlns:p14="http://schemas.microsoft.com/office/powerpoint/2010/main" val="41841028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67965304-4F01-B50B-03EC-42E7A4D49D7B}"/>
              </a:ext>
            </a:extLst>
          </p:cNvPr>
          <p:cNvSpPr>
            <a:spLocks noGrp="1"/>
          </p:cNvSpPr>
          <p:nvPr>
            <p:ph idx="1"/>
          </p:nvPr>
        </p:nvSpPr>
        <p:spPr>
          <a:xfrm>
            <a:off x="0" y="1"/>
            <a:ext cx="12076386" cy="6745122"/>
          </a:xfrm>
        </p:spPr>
        <p:txBody>
          <a:bodyPr>
            <a:normAutofit/>
          </a:bodyPr>
          <a:lstStyle/>
          <a:p>
            <a:pPr marL="0" indent="0" algn="just">
              <a:buNone/>
            </a:pPr>
            <a:r>
              <a:rPr lang="en-US" sz="3200" b="1" dirty="0">
                <a:latin typeface="Times New Roman" panose="02020603050405020304" pitchFamily="18" charset="0"/>
                <a:cs typeface="Times New Roman" panose="02020603050405020304" pitchFamily="18" charset="0"/>
              </a:rPr>
              <a:t>Synthesis </a:t>
            </a:r>
            <a:r>
              <a:rPr lang="fr-FR" sz="3200" b="1" dirty="0"/>
              <a:t>of Natural Hydroxyapatite</a:t>
            </a:r>
          </a:p>
          <a:p>
            <a:pPr marL="0" indent="0" algn="just">
              <a:buNone/>
            </a:pPr>
            <a:r>
              <a:rPr lang="en-US" sz="2000" dirty="0">
                <a:latin typeface="Times New Roman" panose="02020603050405020304" pitchFamily="18" charset="0"/>
                <a:cs typeface="Times New Roman" panose="02020603050405020304" pitchFamily="18" charset="0"/>
              </a:rPr>
              <a:t>In this experiment, to extract the HAP bio-ceramics, the bone samples were first cleaned, degreased with distilled water, dried and ground into fine particles</a:t>
            </a:r>
            <a:r>
              <a:rPr lang="fr-FR"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The prepared powders were calcined at temperatures ranging from 650°C to 1000°C for 6 hours</a:t>
            </a:r>
          </a:p>
          <a:p>
            <a:pPr marL="0" indent="0" algn="just">
              <a:buNone/>
            </a:pPr>
            <a:r>
              <a:rPr lang="fr-FR" sz="3200" b="1" dirty="0">
                <a:latin typeface="Times New Roman" panose="02020603050405020304" pitchFamily="18" charset="0"/>
                <a:cs typeface="Times New Roman" panose="02020603050405020304" pitchFamily="18" charset="0"/>
              </a:rPr>
              <a:t>Physico-</a:t>
            </a:r>
            <a:r>
              <a:rPr lang="fr-FR" sz="3200" b="1" dirty="0" err="1">
                <a:latin typeface="Times New Roman" panose="02020603050405020304" pitchFamily="18" charset="0"/>
                <a:cs typeface="Times New Roman" panose="02020603050405020304" pitchFamily="18" charset="0"/>
              </a:rPr>
              <a:t>chemical</a:t>
            </a:r>
            <a:r>
              <a:rPr lang="fr-FR" sz="3200" b="1" dirty="0">
                <a:latin typeface="Times New Roman" panose="02020603050405020304" pitchFamily="18" charset="0"/>
                <a:cs typeface="Times New Roman" panose="02020603050405020304" pitchFamily="18" charset="0"/>
              </a:rPr>
              <a:t> characterization</a:t>
            </a:r>
            <a:r>
              <a:rPr lang="en-US" sz="2000" dirty="0">
                <a:latin typeface="Times New Roman" panose="02020603050405020304" pitchFamily="18" charset="0"/>
                <a:cs typeface="Times New Roman" panose="02020603050405020304" pitchFamily="18" charset="0"/>
              </a:rPr>
              <a:t>. </a:t>
            </a:r>
          </a:p>
          <a:p>
            <a:pPr marL="0" indent="0" algn="just">
              <a:buNone/>
            </a:pPr>
            <a:r>
              <a:rPr lang="en-US" sz="2000" dirty="0">
                <a:latin typeface="Times New Roman" panose="02020603050405020304" pitchFamily="18" charset="0"/>
                <a:cs typeface="Times New Roman" panose="02020603050405020304" pitchFamily="18" charset="0"/>
              </a:rPr>
              <a:t>The HAP powder obtained were characterized physio-chemically by Fourier transform infrared spectroscopy (FTIR), X-ray fluorescence spectrometry and thermogravimetric analysis (ATG)</a:t>
            </a:r>
          </a:p>
          <a:p>
            <a:pPr marL="0" indent="0" algn="just">
              <a:buNone/>
            </a:pPr>
            <a:endParaRPr lang="fr-FR" sz="20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fr-FR" sz="2000" b="1" dirty="0">
                <a:latin typeface="Times New Roman" panose="02020603050405020304" pitchFamily="18" charset="0"/>
                <a:cs typeface="Times New Roman" panose="02020603050405020304" pitchFamily="18" charset="0"/>
              </a:rPr>
              <a:t>Fourier Transform Infrared (FTIR)</a:t>
            </a:r>
          </a:p>
          <a:p>
            <a:pPr marL="0" indent="0" algn="just">
              <a:buNone/>
            </a:pPr>
            <a:r>
              <a:rPr lang="en-US" sz="2000" dirty="0">
                <a:latin typeface="Times New Roman" panose="02020603050405020304" pitchFamily="18" charset="0"/>
                <a:cs typeface="Times New Roman" panose="02020603050405020304" pitchFamily="18" charset="0"/>
              </a:rPr>
              <a:t>The FTIR method is used for analysis of samples in the 400–4000 cm−1 range wave lengths to determine temperature optimal for the extraction of pure hydroxyapatite.</a:t>
            </a:r>
          </a:p>
          <a:p>
            <a:pPr algn="just">
              <a:buFont typeface="Wingdings" panose="05000000000000000000" pitchFamily="2" charset="2"/>
              <a:buChar char="Ø"/>
            </a:pPr>
            <a:r>
              <a:rPr lang="fr-FR" sz="2000" b="1" dirty="0">
                <a:latin typeface="Times New Roman" panose="02020603050405020304" pitchFamily="18" charset="0"/>
                <a:cs typeface="Times New Roman" panose="02020603050405020304" pitchFamily="18" charset="0"/>
              </a:rPr>
              <a:t>X-ray fluorescence spectrometer (FRX)</a:t>
            </a:r>
          </a:p>
          <a:p>
            <a:pPr marL="0" indent="0" algn="just">
              <a:buNone/>
            </a:pPr>
            <a:r>
              <a:rPr lang="en-US" sz="2000" dirty="0">
                <a:latin typeface="Times New Roman" panose="02020603050405020304" pitchFamily="18" charset="0"/>
                <a:cs typeface="Times New Roman" panose="02020603050405020304" pitchFamily="18" charset="0"/>
              </a:rPr>
              <a:t>The oxide elements present in the sample are analyzed by X-ray fluorescence spectrometer</a:t>
            </a:r>
          </a:p>
          <a:p>
            <a:pPr algn="just">
              <a:buFont typeface="Wingdings" panose="05000000000000000000" pitchFamily="2" charset="2"/>
              <a:buChar char="Ø"/>
            </a:pPr>
            <a:r>
              <a:rPr lang="en-US" sz="2000" b="1" dirty="0">
                <a:latin typeface="Times New Roman" panose="02020603050405020304" pitchFamily="18" charset="0"/>
                <a:cs typeface="Times New Roman" panose="02020603050405020304" pitchFamily="18" charset="0"/>
              </a:rPr>
              <a:t>Thermogravimetric analysis (ATG)</a:t>
            </a:r>
            <a:endParaRPr lang="en-US" sz="2000" dirty="0">
              <a:latin typeface="Times New Roman" panose="02020603050405020304" pitchFamily="18" charset="0"/>
              <a:cs typeface="Times New Roman" panose="02020603050405020304" pitchFamily="18" charset="0"/>
            </a:endParaRPr>
          </a:p>
          <a:p>
            <a:pPr marL="0" indent="0" algn="just">
              <a:buNone/>
            </a:pPr>
            <a:r>
              <a:rPr lang="en-US" sz="2000" dirty="0">
                <a:latin typeface="Times New Roman" panose="02020603050405020304" pitchFamily="18" charset="0"/>
                <a:cs typeface="Times New Roman" panose="02020603050405020304" pitchFamily="18" charset="0"/>
              </a:rPr>
              <a:t>The mass loss as a function of time of the prepared HAP powder was determined by thermogravimetric</a:t>
            </a:r>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4032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77176" y="2461822"/>
            <a:ext cx="9404723" cy="1400530"/>
          </a:xfrm>
        </p:spPr>
        <p:txBody>
          <a:bodyPr/>
          <a:lstStyle/>
          <a:p>
            <a:pPr algn="ctr"/>
            <a:r>
              <a:rPr lang="fr-FR" sz="6600" b="1" dirty="0">
                <a:solidFill>
                  <a:srgbClr val="EBEBEB"/>
                </a:solidFill>
                <a:latin typeface="Times New Roman" panose="02020603050405020304" pitchFamily="18" charset="0"/>
                <a:cs typeface="Times New Roman" panose="02020603050405020304" pitchFamily="18" charset="0"/>
              </a:rPr>
              <a:t>Results and Discussion</a:t>
            </a:r>
            <a:endParaRPr lang="fr-FR" sz="6600" b="1" dirty="0"/>
          </a:p>
        </p:txBody>
      </p:sp>
    </p:spTree>
    <p:extLst>
      <p:ext uri="{BB962C8B-B14F-4D97-AF65-F5344CB8AC3E}">
        <p14:creationId xmlns:p14="http://schemas.microsoft.com/office/powerpoint/2010/main" val="8819310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TM02836342[[fn=Ion]]</Template>
  <TotalTime>230</TotalTime>
  <Words>750</Words>
  <Application>Microsoft Office PowerPoint</Application>
  <PresentationFormat>Grand écran</PresentationFormat>
  <Paragraphs>56</Paragraphs>
  <Slides>15</Slides>
  <Notes>0</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15</vt:i4>
      </vt:variant>
    </vt:vector>
  </HeadingPairs>
  <TitlesOfParts>
    <vt:vector size="26" baseType="lpstr">
      <vt:lpstr>Microsoft YaHei</vt:lpstr>
      <vt:lpstr>Adobe Caslon Pro</vt:lpstr>
      <vt:lpstr>Arial</vt:lpstr>
      <vt:lpstr>Calibri</vt:lpstr>
      <vt:lpstr>Century Gothic</vt:lpstr>
      <vt:lpstr>Georgia</vt:lpstr>
      <vt:lpstr>Times New Roman</vt:lpstr>
      <vt:lpstr>Trebuchet MS</vt:lpstr>
      <vt:lpstr>Wingdings</vt:lpstr>
      <vt:lpstr>Wingdings 3</vt:lpstr>
      <vt:lpstr>Ion</vt:lpstr>
      <vt:lpstr>           BELOUNIS AMINA* (1,2),SI SMAIL SELMA (1) ,BENOUADAH ALI (1) ,HAMITOUCHE  ADHYA-EDDINE (2)    (1)Research Unit UR_MPE_FSI_UMBB,Algeirs 1 University Ben Youcef Ben Khedda  Algeria  (2) Physico-chemical analysis research center (crapc),Bousmail Algers, Algeria  </vt:lpstr>
      <vt:lpstr>Plan</vt:lpstr>
      <vt:lpstr>Introduction </vt:lpstr>
      <vt:lpstr>Présentation PowerPoint</vt:lpstr>
      <vt:lpstr>Objective</vt:lpstr>
      <vt:lpstr>Présentation PowerPoint</vt:lpstr>
      <vt:lpstr>Materials and Methods</vt:lpstr>
      <vt:lpstr>Présentation PowerPoint</vt:lpstr>
      <vt:lpstr>Results and Discussion</vt:lpstr>
      <vt:lpstr>Figure I: FTIR spectra of camel bone heat treated at different temperature </vt:lpstr>
      <vt:lpstr>Figure II: ATG/ATD curves of hydroxyapatite powder prepared from camel bone</vt:lpstr>
      <vt:lpstr>Table I: Main inorganic constituents (% by weight) of hydroxyapatite extracted from camel </vt:lpstr>
      <vt:lpstr>Présentation PowerPoint</vt:lpstr>
      <vt:lpstr>Conclusion</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 de travail</dc:title>
  <dc:creator>user</dc:creator>
  <cp:lastModifiedBy>acer</cp:lastModifiedBy>
  <cp:revision>60</cp:revision>
  <dcterms:created xsi:type="dcterms:W3CDTF">2023-01-17T07:02:48Z</dcterms:created>
  <dcterms:modified xsi:type="dcterms:W3CDTF">2023-01-27T18:13:45Z</dcterms:modified>
</cp:coreProperties>
</file>