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1"/>
  </p:notesMasterIdLst>
  <p:sldIdLst>
    <p:sldId id="262" r:id="rId2"/>
    <p:sldId id="256" r:id="rId3"/>
    <p:sldId id="263" r:id="rId4"/>
    <p:sldId id="257" r:id="rId5"/>
    <p:sldId id="267" r:id="rId6"/>
    <p:sldId id="258" r:id="rId7"/>
    <p:sldId id="268" r:id="rId8"/>
    <p:sldId id="259" r:id="rId9"/>
    <p:sldId id="271" r:id="rId10"/>
    <p:sldId id="272" r:id="rId11"/>
    <p:sldId id="269" r:id="rId12"/>
    <p:sldId id="264" r:id="rId13"/>
    <p:sldId id="273" r:id="rId14"/>
    <p:sldId id="266" r:id="rId15"/>
    <p:sldId id="274" r:id="rId16"/>
    <p:sldId id="260" r:id="rId17"/>
    <p:sldId id="270" r:id="rId18"/>
    <p:sldId id="261"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50" autoAdjust="0"/>
    <p:restoredTop sz="90798" autoAdjust="0"/>
  </p:normalViewPr>
  <p:slideViewPr>
    <p:cSldViewPr snapToGrid="0">
      <p:cViewPr varScale="1">
        <p:scale>
          <a:sx n="68" d="100"/>
          <a:sy n="68" d="100"/>
        </p:scale>
        <p:origin x="2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8FF13-9DE6-4FF5-9A02-432EB9E1668B}" type="datetimeFigureOut">
              <a:rPr lang="fr-FR" smtClean="0"/>
              <a:t>04/02/2023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A1A42-2B62-4982-9700-3A0199D5711E}" type="slidenum">
              <a:rPr lang="fr-FR" smtClean="0"/>
              <a:t>‹N°›</a:t>
            </a:fld>
            <a:endParaRPr lang="fr-FR"/>
          </a:p>
        </p:txBody>
      </p:sp>
    </p:spTree>
    <p:extLst>
      <p:ext uri="{BB962C8B-B14F-4D97-AF65-F5344CB8AC3E}">
        <p14:creationId xmlns:p14="http://schemas.microsoft.com/office/powerpoint/2010/main" val="157603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4AA1A42-2B62-4982-9700-3A0199D5711E}" type="slidenum">
              <a:rPr lang="fr-FR" smtClean="0"/>
              <a:t>12</a:t>
            </a:fld>
            <a:endParaRPr lang="fr-FR"/>
          </a:p>
        </p:txBody>
      </p:sp>
    </p:spTree>
    <p:extLst>
      <p:ext uri="{BB962C8B-B14F-4D97-AF65-F5344CB8AC3E}">
        <p14:creationId xmlns:p14="http://schemas.microsoft.com/office/powerpoint/2010/main" val="61679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4AA1A42-2B62-4982-9700-3A0199D5711E}" type="slidenum">
              <a:rPr lang="fr-FR" smtClean="0"/>
              <a:t>13</a:t>
            </a:fld>
            <a:endParaRPr lang="fr-FR"/>
          </a:p>
        </p:txBody>
      </p:sp>
    </p:spTree>
    <p:extLst>
      <p:ext uri="{BB962C8B-B14F-4D97-AF65-F5344CB8AC3E}">
        <p14:creationId xmlns:p14="http://schemas.microsoft.com/office/powerpoint/2010/main" val="388740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4AA1A42-2B62-4982-9700-3A0199D5711E}" type="slidenum">
              <a:rPr lang="fr-FR" smtClean="0"/>
              <a:t>14</a:t>
            </a:fld>
            <a:endParaRPr lang="fr-FR"/>
          </a:p>
        </p:txBody>
      </p:sp>
    </p:spTree>
    <p:extLst>
      <p:ext uri="{BB962C8B-B14F-4D97-AF65-F5344CB8AC3E}">
        <p14:creationId xmlns:p14="http://schemas.microsoft.com/office/powerpoint/2010/main" val="150589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183245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C7082A9-8B3F-41DA-BA63-843B41534C78}" type="datetimeFigureOut">
              <a:rPr lang="fr-FR" smtClean="0"/>
              <a:t>04/02/2023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266809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153895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7625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926052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222452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77430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64732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328165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238486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218762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C7082A9-8B3F-41DA-BA63-843B41534C78}" type="datetimeFigureOut">
              <a:rPr lang="fr-FR" smtClean="0"/>
              <a:t>04/02/2023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262082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C7082A9-8B3F-41DA-BA63-843B41534C78}" type="datetimeFigureOut">
              <a:rPr lang="fr-FR" smtClean="0"/>
              <a:t>04/02/2023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195931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302053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249205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BC7082A9-8B3F-41DA-BA63-843B41534C78}" type="datetimeFigureOut">
              <a:rPr lang="fr-FR" smtClean="0"/>
              <a:t>04/02/2023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91634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C7082A9-8B3F-41DA-BA63-843B41534C78}" type="datetimeFigureOut">
              <a:rPr lang="fr-FR" smtClean="0"/>
              <a:t>04/02/2023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112BE1-E82F-4424-8E5D-3DAA83AC7F52}" type="slidenum">
              <a:rPr lang="fr-FR" smtClean="0"/>
              <a:t>‹N°›</a:t>
            </a:fld>
            <a:endParaRPr lang="fr-FR"/>
          </a:p>
        </p:txBody>
      </p:sp>
    </p:spTree>
    <p:extLst>
      <p:ext uri="{BB962C8B-B14F-4D97-AF65-F5344CB8AC3E}">
        <p14:creationId xmlns:p14="http://schemas.microsoft.com/office/powerpoint/2010/main" val="154554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C7082A9-8B3F-41DA-BA63-843B41534C78}" type="datetimeFigureOut">
              <a:rPr lang="fr-FR" smtClean="0"/>
              <a:t>04/02/2023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112BE1-E82F-4424-8E5D-3DAA83AC7F52}" type="slidenum">
              <a:rPr lang="fr-FR" smtClean="0"/>
              <a:t>‹N°›</a:t>
            </a:fld>
            <a:endParaRPr lang="fr-FR"/>
          </a:p>
        </p:txBody>
      </p:sp>
    </p:spTree>
    <p:extLst>
      <p:ext uri="{BB962C8B-B14F-4D97-AF65-F5344CB8AC3E}">
        <p14:creationId xmlns:p14="http://schemas.microsoft.com/office/powerpoint/2010/main" val="658685804"/>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AC0AAD-DA62-12A7-169E-D996928E3B23}"/>
              </a:ext>
            </a:extLst>
          </p:cNvPr>
          <p:cNvSpPr>
            <a:spLocks noGrp="1"/>
          </p:cNvSpPr>
          <p:nvPr>
            <p:ph type="ctrTitle"/>
          </p:nvPr>
        </p:nvSpPr>
        <p:spPr>
          <a:xfrm>
            <a:off x="137144" y="3028748"/>
            <a:ext cx="12054856" cy="3155324"/>
          </a:xfrm>
        </p:spPr>
        <p:txBody>
          <a:bodyPr>
            <a:noAutofit/>
          </a:bodyPr>
          <a:lstStyle/>
          <a:p>
            <a:pPr algn="ctr">
              <a:spcBef>
                <a:spcPts val="1000"/>
              </a:spcBef>
            </a:pPr>
            <a:r>
              <a:rPr lang="fr-CA" sz="1800" b="1" dirty="0">
                <a:effectLst/>
                <a:latin typeface="Times New Roman" panose="02020603050405020304" pitchFamily="18" charset="0"/>
                <a:ea typeface="Calibri" panose="020F0502020204030204" pitchFamily="34" charset="0"/>
                <a:cs typeface="Times New Roman" panose="02020603050405020304" pitchFamily="18" charset="0"/>
              </a:rPr>
              <a:t>Amina Belounis</a:t>
            </a:r>
            <a:r>
              <a:rPr lang="fr-CA" sz="1800" b="1" baseline="30000" dirty="0">
                <a:effectLst/>
                <a:latin typeface="Times New Roman" panose="02020603050405020304" pitchFamily="18" charset="0"/>
                <a:ea typeface="Calibri" panose="020F0502020204030204" pitchFamily="34" charset="0"/>
                <a:cs typeface="Times New Roman" panose="02020603050405020304" pitchFamily="18" charset="0"/>
              </a:rPr>
              <a:t>1,2*</a:t>
            </a:r>
            <a:r>
              <a:rPr lang="fr-CA" sz="1800" b="1" dirty="0">
                <a:effectLst/>
                <a:latin typeface="Times New Roman" panose="02020603050405020304" pitchFamily="18" charset="0"/>
                <a:ea typeface="Calibri" panose="020F0502020204030204" pitchFamily="34" charset="0"/>
                <a:cs typeface="Times New Roman" panose="02020603050405020304" pitchFamily="18" charset="0"/>
              </a:rPr>
              <a:t>, Ali </a:t>
            </a:r>
            <a:r>
              <a:rPr lang="fr-CA" sz="1800" b="1" dirty="0" err="1">
                <a:effectLst/>
                <a:latin typeface="Times New Roman" panose="02020603050405020304" pitchFamily="18" charset="0"/>
                <a:ea typeface="Calibri" panose="020F0502020204030204" pitchFamily="34" charset="0"/>
                <a:cs typeface="Times New Roman" panose="02020603050405020304" pitchFamily="18" charset="0"/>
              </a:rPr>
              <a:t>Benouadah</a:t>
            </a:r>
            <a:r>
              <a:rPr lang="fr-C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18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fr-C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1800" b="1" dirty="0" err="1">
                <a:effectLst/>
                <a:latin typeface="Times New Roman" panose="02020603050405020304" pitchFamily="18" charset="0"/>
                <a:ea typeface="Calibri" panose="020F0502020204030204" pitchFamily="34" charset="0"/>
                <a:cs typeface="Times New Roman" panose="02020603050405020304" pitchFamily="18" charset="0"/>
              </a:rPr>
              <a:t>Adhya-eddine</a:t>
            </a:r>
            <a:r>
              <a:rPr lang="fr-CA" sz="1800" b="1" dirty="0">
                <a:effectLst/>
                <a:latin typeface="Times New Roman" panose="02020603050405020304" pitchFamily="18" charset="0"/>
                <a:ea typeface="Calibri" panose="020F0502020204030204" pitchFamily="34" charset="0"/>
                <a:cs typeface="Times New Roman" panose="02020603050405020304" pitchFamily="18" charset="0"/>
              </a:rPr>
              <a:t> Hamitouche</a:t>
            </a:r>
            <a:r>
              <a:rPr lang="fr-CA" sz="18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fr-CA" sz="1800" b="1" dirty="0">
                <a:effectLst/>
                <a:latin typeface="Times New Roman" panose="02020603050405020304" pitchFamily="18" charset="0"/>
                <a:ea typeface="Calibri" panose="020F0502020204030204" pitchFamily="34" charset="0"/>
                <a:cs typeface="Times New Roman" panose="02020603050405020304" pitchFamily="18" charset="0"/>
              </a:rPr>
              <a:t> et Selma Si Smail</a:t>
            </a:r>
            <a:r>
              <a:rPr lang="fr-CA" sz="18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r>
            <a:br>
              <a:rPr lang="fr-FR" sz="1800" b="1" dirty="0">
                <a:effectLst/>
                <a:latin typeface="Calibri" panose="020F0502020204030204" pitchFamily="34" charset="0"/>
                <a:ea typeface="Calibri" panose="020F0502020204030204" pitchFamily="34" charset="0"/>
                <a:cs typeface="Times New Roman" panose="02020603050405020304" pitchFamily="18" charset="0"/>
              </a:rPr>
            </a:br>
            <a:r>
              <a:rPr lang="fr-FR" sz="4000" dirty="0">
                <a:effectLst/>
                <a:latin typeface="Calibri" panose="020F0502020204030204" pitchFamily="34" charset="0"/>
                <a:ea typeface="Calibri" panose="020F0502020204030204" pitchFamily="34" charset="0"/>
                <a:cs typeface="Arial" panose="020B0604020202020204" pitchFamily="34" charset="0"/>
              </a:rPr>
              <a:t/>
            </a:r>
            <a:br>
              <a:rPr lang="fr-FR" sz="4000" dirty="0">
                <a:effectLst/>
                <a:latin typeface="Calibri" panose="020F0502020204030204" pitchFamily="34" charset="0"/>
                <a:ea typeface="Calibri" panose="020F0502020204030204" pitchFamily="34" charset="0"/>
                <a:cs typeface="Arial" panose="020B0604020202020204" pitchFamily="34" charset="0"/>
              </a:rPr>
            </a:br>
            <a:r>
              <a:rPr lang="fr-FR" sz="1800" dirty="0">
                <a:solidFill>
                  <a:prstClr val="black"/>
                </a:solidFill>
                <a:latin typeface="Calibri" panose="020F0502020204030204" pitchFamily="34" charset="0"/>
                <a:cs typeface="Arial" panose="020B0604020202020204" pitchFamily="34" charset="0"/>
              </a:rPr>
              <a:t> </a:t>
            </a:r>
            <a:r>
              <a:rPr lang="fr-CA" sz="1800" i="1" baseline="30000" dirty="0">
                <a:effectLst/>
                <a:latin typeface="Times New Roman" panose="02020603050405020304" pitchFamily="18" charset="0"/>
                <a:ea typeface="SimSun" panose="02010600030101010101" pitchFamily="2" charset="-122"/>
              </a:rPr>
              <a:t>1 </a:t>
            </a:r>
            <a:r>
              <a:rPr lang="fr-CA" sz="1800" i="1" dirty="0">
                <a:effectLst/>
                <a:latin typeface="Times New Roman" panose="02020603050405020304" pitchFamily="18" charset="0"/>
                <a:ea typeface="SimSun" panose="02010600030101010101" pitchFamily="2" charset="-122"/>
              </a:rPr>
              <a:t>Département Science de la Matière, Faculté Chimie, Université d’Alger1 Ben Youcef </a:t>
            </a:r>
            <a:r>
              <a:rPr lang="fr-CA" sz="1800" i="1" dirty="0" err="1">
                <a:effectLst/>
                <a:latin typeface="Times New Roman" panose="02020603050405020304" pitchFamily="18" charset="0"/>
                <a:ea typeface="SimSun" panose="02010600030101010101" pitchFamily="2" charset="-122"/>
              </a:rPr>
              <a:t>Benkhedda</a:t>
            </a:r>
            <a:r>
              <a:rPr lang="fr-CA" sz="1800" i="1" dirty="0">
                <a:effectLst/>
                <a:latin typeface="Times New Roman" panose="02020603050405020304" pitchFamily="18" charset="0"/>
                <a:ea typeface="SimSun" panose="02010600030101010101" pitchFamily="2" charset="-122"/>
              </a:rPr>
              <a:t>, Alger,16000, Algérie</a:t>
            </a:r>
            <a:r>
              <a:rPr lang="en-US" sz="2300" i="1" dirty="0">
                <a:solidFill>
                  <a:srgbClr val="000000"/>
                </a:solidFill>
                <a:effectLst/>
                <a:latin typeface="Georgia" panose="02040502050405020303" pitchFamily="18" charset="0"/>
                <a:ea typeface="Microsoft YaHei" panose="020B0503020204020204" pitchFamily="34" charset="-122"/>
                <a:cs typeface="Times New Roman" panose="02020603050405020304" pitchFamily="18" charset="0"/>
              </a:rPr>
              <a:t/>
            </a:r>
            <a:br>
              <a:rPr lang="en-US" sz="2300" i="1" dirty="0">
                <a:solidFill>
                  <a:srgbClr val="000000"/>
                </a:solidFill>
                <a:effectLst/>
                <a:latin typeface="Georgia" panose="02040502050405020303" pitchFamily="18" charset="0"/>
                <a:ea typeface="Microsoft YaHei" panose="020B0503020204020204" pitchFamily="34" charset="-122"/>
                <a:cs typeface="Times New Roman" panose="02020603050405020304" pitchFamily="18" charset="0"/>
              </a:rPr>
            </a:br>
            <a:r>
              <a:rPr lang="fr-CA" sz="1800" i="1" baseline="30000" dirty="0">
                <a:effectLst/>
                <a:latin typeface="Times New Roman" panose="02020603050405020304" pitchFamily="18" charset="0"/>
                <a:ea typeface="Calibri" panose="020F0502020204030204" pitchFamily="34" charset="0"/>
                <a:cs typeface="Times New Roman" panose="02020603050405020304" pitchFamily="18" charset="0"/>
              </a:rPr>
              <a:t> 2</a:t>
            </a:r>
            <a:r>
              <a:rPr lang="fr-CA" sz="1800" i="1" dirty="0">
                <a:effectLst/>
                <a:latin typeface="Times New Roman" panose="02020603050405020304" pitchFamily="18" charset="0"/>
                <a:ea typeface="Calibri" panose="020F0502020204030204" pitchFamily="34" charset="0"/>
              </a:rPr>
              <a:t>Centre scientifique et technique en analyse physico-chimique</a:t>
            </a:r>
            <a:r>
              <a:rPr lang="fr-CA" sz="1800" i="1" dirty="0">
                <a:effectLst/>
                <a:latin typeface="Times New Roman" panose="02020603050405020304" pitchFamily="18" charset="0"/>
                <a:ea typeface="Calibri" panose="020F0502020204030204" pitchFamily="34" charset="0"/>
                <a:cs typeface="Times New Roman" panose="02020603050405020304" pitchFamily="18" charset="0"/>
              </a:rPr>
              <a:t>, Bousmail,42004</a:t>
            </a:r>
            <a:r>
              <a:rPr lang="fr-CA" sz="1800" i="1" dirty="0">
                <a:effectLst/>
                <a:latin typeface="Times New Roman" panose="02020603050405020304" pitchFamily="18" charset="0"/>
                <a:ea typeface="Calibri" panose="020F0502020204030204" pitchFamily="34" charset="0"/>
              </a:rPr>
              <a:t>, Algérie.</a:t>
            </a:r>
            <a:r>
              <a:rPr lang="fr-FR" sz="1800" dirty="0">
                <a:effectLst/>
                <a:latin typeface="Times New Roman" panose="02020603050405020304" pitchFamily="18" charset="0"/>
                <a:ea typeface="Calibri" panose="020F0502020204030204" pitchFamily="34" charset="0"/>
              </a:rPr>
              <a:t/>
            </a:r>
            <a:br>
              <a:rPr lang="fr-FR" sz="1800" dirty="0">
                <a:effectLst/>
                <a:latin typeface="Times New Roman" panose="02020603050405020304" pitchFamily="18" charset="0"/>
                <a:ea typeface="Calibri" panose="020F0502020204030204" pitchFamily="34" charset="0"/>
              </a:rPr>
            </a:br>
            <a:endParaRPr lang="fr-FR" sz="4000" dirty="0"/>
          </a:p>
        </p:txBody>
      </p:sp>
      <p:sp>
        <p:nvSpPr>
          <p:cNvPr id="4" name="Titre 1">
            <a:extLst>
              <a:ext uri="{FF2B5EF4-FFF2-40B4-BE49-F238E27FC236}">
                <a16:creationId xmlns:a16="http://schemas.microsoft.com/office/drawing/2014/main" xmlns="" id="{9A068946-0C52-F128-2C56-F56A437B6775}"/>
              </a:ext>
            </a:extLst>
          </p:cNvPr>
          <p:cNvSpPr txBox="1">
            <a:spLocks/>
          </p:cNvSpPr>
          <p:nvPr/>
        </p:nvSpPr>
        <p:spPr>
          <a:xfrm>
            <a:off x="2768957" y="2046037"/>
            <a:ext cx="8268236" cy="9827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latin typeface="Calibri" panose="020F0502020204030204" pitchFamily="34" charset="0"/>
                <a:ea typeface="Calibri" panose="020F0502020204030204" pitchFamily="34" charset="0"/>
                <a:cs typeface="Arial" panose="020B0604020202020204" pitchFamily="34" charset="0"/>
              </a:rPr>
              <a:t/>
            </a:r>
            <a:br>
              <a:rPr lang="fr-FR" sz="4000" dirty="0">
                <a:latin typeface="Calibri" panose="020F0502020204030204" pitchFamily="34" charset="0"/>
                <a:ea typeface="Calibri" panose="020F0502020204030204" pitchFamily="34" charset="0"/>
                <a:cs typeface="Arial" panose="020B0604020202020204" pitchFamily="34" charset="0"/>
              </a:rPr>
            </a:br>
            <a:endParaRPr lang="fr-FR" sz="4000" dirty="0"/>
          </a:p>
        </p:txBody>
      </p:sp>
      <p:pic>
        <p:nvPicPr>
          <p:cNvPr id="14" name="Imag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44" y="1459534"/>
            <a:ext cx="2002062" cy="113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969367"/>
            <a:ext cx="11477179" cy="863250"/>
          </a:xfrm>
          <a:prstGeom prst="rect">
            <a:avLst/>
          </a:prstGeom>
        </p:spPr>
        <p:txBody>
          <a:bodyPr wrap="square">
            <a:spAutoFit/>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Valorisation et exploitation d’une biocéramique extraite biologiquement et économiquement à partir de déchets naturels : étude physicochimique et mécanique</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AutoShape 4" descr="Hom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8" name="Image 17"/>
          <p:cNvPicPr>
            <a:picLocks noChangeAspect="1"/>
          </p:cNvPicPr>
          <p:nvPr/>
        </p:nvPicPr>
        <p:blipFill>
          <a:blip r:embed="rId3"/>
          <a:stretch>
            <a:fillRect/>
          </a:stretch>
        </p:blipFill>
        <p:spPr>
          <a:xfrm>
            <a:off x="10189938" y="1257650"/>
            <a:ext cx="2002062" cy="1334985"/>
          </a:xfrm>
          <a:prstGeom prst="rect">
            <a:avLst/>
          </a:prstGeom>
        </p:spPr>
      </p:pic>
      <p:pic>
        <p:nvPicPr>
          <p:cNvPr id="10" name="Image 9">
            <a:extLst>
              <a:ext uri="{FF2B5EF4-FFF2-40B4-BE49-F238E27FC236}">
                <a16:creationId xmlns:a16="http://schemas.microsoft.com/office/drawing/2014/main" xmlns="" id="{2F9CC651-77FF-7C8C-BDAE-D244B6FE1DB7}"/>
              </a:ext>
            </a:extLst>
          </p:cNvPr>
          <p:cNvPicPr>
            <a:picLocks noChangeAspect="1"/>
          </p:cNvPicPr>
          <p:nvPr/>
        </p:nvPicPr>
        <p:blipFill>
          <a:blip r:embed="rId4"/>
          <a:stretch>
            <a:fillRect/>
          </a:stretch>
        </p:blipFill>
        <p:spPr>
          <a:xfrm>
            <a:off x="8686801" y="160338"/>
            <a:ext cx="1499750" cy="1085515"/>
          </a:xfrm>
          <a:prstGeom prst="rect">
            <a:avLst/>
          </a:prstGeom>
        </p:spPr>
      </p:pic>
      <p:sp>
        <p:nvSpPr>
          <p:cNvPr id="12" name="ZoneTexte 11">
            <a:extLst>
              <a:ext uri="{FF2B5EF4-FFF2-40B4-BE49-F238E27FC236}">
                <a16:creationId xmlns:a16="http://schemas.microsoft.com/office/drawing/2014/main" xmlns="" id="{748DFC5D-85C3-0DEF-15B5-A9415F7D8FF3}"/>
              </a:ext>
            </a:extLst>
          </p:cNvPr>
          <p:cNvSpPr txBox="1"/>
          <p:nvPr/>
        </p:nvSpPr>
        <p:spPr>
          <a:xfrm>
            <a:off x="137144" y="188420"/>
            <a:ext cx="8809149" cy="369332"/>
          </a:xfrm>
          <a:prstGeom prst="rect">
            <a:avLst/>
          </a:prstGeom>
          <a:noFill/>
        </p:spPr>
        <p:txBody>
          <a:bodyPr wrap="square">
            <a:spAutoFit/>
          </a:bodyPr>
          <a:lstStyle/>
          <a:p>
            <a:r>
              <a:rPr lang="fr-FR" dirty="0"/>
              <a:t>Séminaire National de la  Physique, Chimie et leurs applications (NSPCA’23)</a:t>
            </a:r>
          </a:p>
        </p:txBody>
      </p:sp>
      <p:sp>
        <p:nvSpPr>
          <p:cNvPr id="15" name="ZoneTexte 14">
            <a:extLst>
              <a:ext uri="{FF2B5EF4-FFF2-40B4-BE49-F238E27FC236}">
                <a16:creationId xmlns:a16="http://schemas.microsoft.com/office/drawing/2014/main" xmlns="" id="{7634C6DC-84FD-AC95-AFCD-868BF88B6669}"/>
              </a:ext>
            </a:extLst>
          </p:cNvPr>
          <p:cNvSpPr txBox="1"/>
          <p:nvPr/>
        </p:nvSpPr>
        <p:spPr>
          <a:xfrm>
            <a:off x="366234" y="703438"/>
            <a:ext cx="7138151" cy="579646"/>
          </a:xfrm>
          <a:prstGeom prst="rect">
            <a:avLst/>
          </a:prstGeom>
          <a:noFill/>
        </p:spPr>
        <p:txBody>
          <a:bodyPr wrap="square">
            <a:spAutoFit/>
          </a:bodyPr>
          <a:lstStyle/>
          <a:p>
            <a:pPr>
              <a:lnSpc>
                <a:spcPts val="1000"/>
              </a:lnSpc>
              <a:spcAft>
                <a:spcPts val="400"/>
              </a:spcAft>
              <a:tabLst>
                <a:tab pos="2988310" algn="ctr"/>
                <a:tab pos="5941060" algn="r"/>
              </a:tabLst>
            </a:pPr>
            <a:r>
              <a:rPr lang="fr-CA" sz="1800" b="1" dirty="0">
                <a:solidFill>
                  <a:srgbClr val="002060"/>
                </a:solidFill>
                <a:effectLst/>
                <a:latin typeface="Cambria" panose="02040503050406030204" pitchFamily="18" charset="0"/>
                <a:ea typeface="SimSun" panose="02010600030101010101" pitchFamily="2" charset="-122"/>
              </a:rPr>
              <a:t>Université Mohamed El Bachir El </a:t>
            </a:r>
            <a:r>
              <a:rPr lang="fr-CA" sz="1800" b="1" dirty="0" err="1">
                <a:solidFill>
                  <a:srgbClr val="002060"/>
                </a:solidFill>
                <a:effectLst/>
                <a:latin typeface="Cambria" panose="02040503050406030204" pitchFamily="18" charset="0"/>
                <a:ea typeface="SimSun" panose="02010600030101010101" pitchFamily="2" charset="-122"/>
              </a:rPr>
              <a:t>Ibrahimi</a:t>
            </a:r>
            <a:r>
              <a:rPr lang="fr-CA" sz="1800" b="1" dirty="0">
                <a:solidFill>
                  <a:srgbClr val="002060"/>
                </a:solidFill>
                <a:effectLst/>
                <a:latin typeface="Cambria" panose="02040503050406030204" pitchFamily="18" charset="0"/>
                <a:ea typeface="SimSun" panose="02010600030101010101" pitchFamily="2" charset="-122"/>
              </a:rPr>
              <a:t>, </a:t>
            </a:r>
            <a:endParaRPr lang="fr-FR" sz="800" dirty="0">
              <a:effectLst/>
              <a:latin typeface="Times New Roman" panose="02020603050405020304" pitchFamily="18" charset="0"/>
              <a:ea typeface="SimSun" panose="02010600030101010101" pitchFamily="2" charset="-122"/>
            </a:endParaRPr>
          </a:p>
          <a:p>
            <a:r>
              <a:rPr lang="fr-FR" sz="1800" b="1" dirty="0">
                <a:solidFill>
                  <a:srgbClr val="002060"/>
                </a:solidFill>
                <a:effectLst/>
                <a:latin typeface="Cambria" panose="02040503050406030204" pitchFamily="18" charset="0"/>
                <a:ea typeface="SimSun" panose="02010600030101010101" pitchFamily="2" charset="-122"/>
                <a:cs typeface="Times New Roman" panose="02020603050405020304" pitchFamily="18" charset="0"/>
              </a:rPr>
              <a:t>Bordj-Bou-Arreridj, 6-7 Mars 2023</a:t>
            </a:r>
            <a:r>
              <a:rPr lang="fr-FR" sz="2000" b="1" dirty="0">
                <a:effectLst/>
                <a:latin typeface="Times New Roman" panose="02020603050405020304" pitchFamily="18" charset="0"/>
                <a:ea typeface="SimSun" panose="02010600030101010101" pitchFamily="2" charset="-122"/>
              </a:rPr>
              <a:t> </a:t>
            </a:r>
            <a:endParaRPr lang="fr-FR" dirty="0"/>
          </a:p>
        </p:txBody>
      </p:sp>
    </p:spTree>
    <p:extLst>
      <p:ext uri="{BB962C8B-B14F-4D97-AF65-F5344CB8AC3E}">
        <p14:creationId xmlns:p14="http://schemas.microsoft.com/office/powerpoint/2010/main" val="2706531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ABCA72-E8F4-F375-148B-5751001D9DE3}"/>
              </a:ext>
            </a:extLst>
          </p:cNvPr>
          <p:cNvSpPr>
            <a:spLocks noGrp="1"/>
          </p:cNvSpPr>
          <p:nvPr>
            <p:ph type="title"/>
          </p:nvPr>
        </p:nvSpPr>
        <p:spPr/>
        <p:txBody>
          <a:bodyPr/>
          <a:lstStyle/>
          <a:p>
            <a:r>
              <a:rPr lang="fr-FR" dirty="0"/>
              <a:t>Caractérisation mécanique</a:t>
            </a:r>
          </a:p>
        </p:txBody>
      </p:sp>
      <p:sp>
        <p:nvSpPr>
          <p:cNvPr id="3" name="Espace réservé du contenu 2">
            <a:extLst>
              <a:ext uri="{FF2B5EF4-FFF2-40B4-BE49-F238E27FC236}">
                <a16:creationId xmlns:a16="http://schemas.microsoft.com/office/drawing/2014/main" xmlns="" id="{D82D4D15-49FA-EEB7-3677-E2AB991E84FE}"/>
              </a:ext>
            </a:extLst>
          </p:cNvPr>
          <p:cNvSpPr>
            <a:spLocks noGrp="1"/>
          </p:cNvSpPr>
          <p:nvPr>
            <p:ph idx="1"/>
          </p:nvPr>
        </p:nvSpPr>
        <p:spPr>
          <a:xfrm>
            <a:off x="504498" y="1292772"/>
            <a:ext cx="9545356" cy="4955627"/>
          </a:xfrm>
        </p:spPr>
        <p:txBody>
          <a:bodyPr>
            <a:normAutofit/>
          </a:bodyPr>
          <a:lstStyle/>
          <a:p>
            <a:r>
              <a:rPr lang="fr-FR" sz="3600" dirty="0"/>
              <a:t>Micro-Dureté: C'est parmi les propriétés mécaniques cruciales ,il indique la résistance du matériau aux rayures.  l'appareil de Vickers a été utiliser pour mesurer la micro-dureté d’hydroxyapatite fritté.</a:t>
            </a:r>
          </a:p>
        </p:txBody>
      </p:sp>
    </p:spTree>
    <p:extLst>
      <p:ext uri="{BB962C8B-B14F-4D97-AF65-F5344CB8AC3E}">
        <p14:creationId xmlns:p14="http://schemas.microsoft.com/office/powerpoint/2010/main" val="277778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176" y="2461822"/>
            <a:ext cx="9404723" cy="1400530"/>
          </a:xfrm>
        </p:spPr>
        <p:txBody>
          <a:bodyPr>
            <a:normAutofit/>
          </a:bodyPr>
          <a:lstStyle/>
          <a:p>
            <a:pPr algn="ctr"/>
            <a:r>
              <a:rPr lang="fr-FR" sz="6600" b="1" dirty="0">
                <a:solidFill>
                  <a:srgbClr val="EBEBEB"/>
                </a:solidFill>
                <a:latin typeface="Times New Roman" panose="02020603050405020304" pitchFamily="18" charset="0"/>
                <a:cs typeface="Times New Roman" panose="02020603050405020304" pitchFamily="18" charset="0"/>
              </a:rPr>
              <a:t>Résultats and Discussion</a:t>
            </a:r>
            <a:endParaRPr lang="fr-FR" sz="6600" b="1" dirty="0"/>
          </a:p>
        </p:txBody>
      </p:sp>
    </p:spTree>
    <p:extLst>
      <p:ext uri="{BB962C8B-B14F-4D97-AF65-F5344CB8AC3E}">
        <p14:creationId xmlns:p14="http://schemas.microsoft.com/office/powerpoint/2010/main" val="8819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201E5C-077C-2699-C9F7-6D6BD594C2B0}"/>
              </a:ext>
            </a:extLst>
          </p:cNvPr>
          <p:cNvSpPr>
            <a:spLocks noGrp="1"/>
          </p:cNvSpPr>
          <p:nvPr>
            <p:ph type="title"/>
          </p:nvPr>
        </p:nvSpPr>
        <p:spPr>
          <a:xfrm>
            <a:off x="103031" y="5415123"/>
            <a:ext cx="12192000" cy="1236816"/>
          </a:xfrm>
        </p:spPr>
        <p:txBody>
          <a:bodyPr>
            <a:normAutofit fontScale="90000"/>
          </a:bodyPr>
          <a:lstStyle/>
          <a:p>
            <a:r>
              <a:rPr lang="fr-FR" b="1" dirty="0">
                <a:latin typeface="Times New Roman" panose="02020603050405020304" pitchFamily="18" charset="0"/>
                <a:cs typeface="Times New Roman" panose="02020603050405020304" pitchFamily="18" charset="0"/>
              </a:rPr>
              <a:t>Figure I</a:t>
            </a:r>
            <a:r>
              <a:rPr lang="fr-F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Spectre FTIR du biomatériau  traité a 650°C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ZoneTexte 2"/>
          <p:cNvSpPr txBox="1"/>
          <p:nvPr/>
        </p:nvSpPr>
        <p:spPr>
          <a:xfrm>
            <a:off x="103031" y="206061"/>
            <a:ext cx="8075054" cy="707886"/>
          </a:xfrm>
          <a:prstGeom prst="rect">
            <a:avLst/>
          </a:prstGeom>
          <a:noFill/>
        </p:spPr>
        <p:txBody>
          <a:bodyPr wrap="square" rtlCol="0">
            <a:spAutoFit/>
          </a:bodyPr>
          <a:lstStyle/>
          <a:p>
            <a:r>
              <a:rPr lang="fr-FR" sz="4000" b="1" dirty="0">
                <a:latin typeface="Times New Roman" panose="02020603050405020304" pitchFamily="18" charset="0"/>
                <a:cs typeface="Times New Roman" panose="02020603050405020304" pitchFamily="18" charset="0"/>
              </a:rPr>
              <a:t>Résultats</a:t>
            </a:r>
          </a:p>
        </p:txBody>
      </p:sp>
      <p:pic>
        <p:nvPicPr>
          <p:cNvPr id="15" name="Image 14">
            <a:extLst>
              <a:ext uri="{FF2B5EF4-FFF2-40B4-BE49-F238E27FC236}">
                <a16:creationId xmlns:a16="http://schemas.microsoft.com/office/drawing/2014/main" xmlns="" id="{9FB7DB6C-9FD8-B12B-17CA-C592293C9A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7108" y="809795"/>
            <a:ext cx="9777045" cy="4342497"/>
          </a:xfrm>
          <a:prstGeom prst="rect">
            <a:avLst/>
          </a:prstGeom>
          <a:noFill/>
          <a:ln>
            <a:noFill/>
          </a:ln>
        </p:spPr>
      </p:pic>
    </p:spTree>
    <p:extLst>
      <p:ext uri="{BB962C8B-B14F-4D97-AF65-F5344CB8AC3E}">
        <p14:creationId xmlns:p14="http://schemas.microsoft.com/office/powerpoint/2010/main" val="294989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xmlns="" id="{DA2A0DF6-B91C-A3A2-4E01-75C869DD174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00363" y="1257813"/>
            <a:ext cx="3177623" cy="2944931"/>
          </a:xfrm>
        </p:spPr>
      </p:pic>
      <p:sp>
        <p:nvSpPr>
          <p:cNvPr id="4" name="Titre 1">
            <a:extLst>
              <a:ext uri="{FF2B5EF4-FFF2-40B4-BE49-F238E27FC236}">
                <a16:creationId xmlns:a16="http://schemas.microsoft.com/office/drawing/2014/main" xmlns="" id="{365FCF05-E000-25F1-2105-87193CADA0E9}"/>
              </a:ext>
            </a:extLst>
          </p:cNvPr>
          <p:cNvSpPr>
            <a:spLocks noGrp="1"/>
          </p:cNvSpPr>
          <p:nvPr>
            <p:ph type="title"/>
          </p:nvPr>
        </p:nvSpPr>
        <p:spPr>
          <a:xfrm>
            <a:off x="0" y="5129946"/>
            <a:ext cx="11905861" cy="2035964"/>
          </a:xfrm>
        </p:spPr>
        <p:txBody>
          <a:bodyPr>
            <a:normAutofit fontScale="90000"/>
          </a:bodyPr>
          <a:lstStyle/>
          <a:p>
            <a:r>
              <a:rPr lang="fr-FR" b="1" dirty="0">
                <a:latin typeface="Times New Roman" panose="02020603050405020304" pitchFamily="18" charset="0"/>
                <a:cs typeface="Times New Roman" panose="02020603050405020304" pitchFamily="18" charset="0"/>
              </a:rPr>
              <a:t>Figure II</a:t>
            </a:r>
            <a:r>
              <a:rPr lang="fr-F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Morphologie de surface de la poudre brute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,(B) </a:t>
            </a:r>
            <a:r>
              <a:rPr lang="en-US" dirty="0">
                <a:latin typeface="Times New Roman" panose="02020603050405020304" pitchFamily="18" charset="0"/>
                <a:cs typeface="Times New Roman" panose="02020603050405020304" pitchFamily="18" charset="0"/>
              </a:rPr>
              <a:t>hydroxyapatite obtenu a 650°C et </a:t>
            </a:r>
            <a:r>
              <a:rPr lang="en-US" dirty="0" smtClean="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hydroxyapatite </a:t>
            </a:r>
            <a:r>
              <a:rPr lang="en-US" dirty="0" err="1">
                <a:latin typeface="Times New Roman" panose="02020603050405020304" pitchFamily="18" charset="0"/>
                <a:cs typeface="Times New Roman" panose="02020603050405020304" pitchFamily="18" charset="0"/>
              </a:rPr>
              <a:t>frittée</a:t>
            </a:r>
            <a:r>
              <a:rPr lang="en-US" dirty="0">
                <a:latin typeface="Times New Roman" panose="02020603050405020304" pitchFamily="18" charset="0"/>
                <a:cs typeface="Times New Roman" panose="02020603050405020304" pitchFamily="18" charset="0"/>
              </a:rPr>
              <a:t> a 1100°C</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xmlns="" id="{EC72BA37-AD40-B7C3-5609-724D8A2F1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020" y="1278853"/>
            <a:ext cx="3177623" cy="2902850"/>
          </a:xfrm>
          <a:prstGeom prst="rect">
            <a:avLst/>
          </a:prstGeom>
        </p:spPr>
      </p:pic>
      <p:sp>
        <p:nvSpPr>
          <p:cNvPr id="9" name="ZoneTexte 8">
            <a:extLst>
              <a:ext uri="{FF2B5EF4-FFF2-40B4-BE49-F238E27FC236}">
                <a16:creationId xmlns:a16="http://schemas.microsoft.com/office/drawing/2014/main" xmlns="" id="{AF26E681-F751-25EC-88DE-8E7AAD3882BE}"/>
              </a:ext>
            </a:extLst>
          </p:cNvPr>
          <p:cNvSpPr txBox="1"/>
          <p:nvPr/>
        </p:nvSpPr>
        <p:spPr>
          <a:xfrm>
            <a:off x="2052206" y="4320190"/>
            <a:ext cx="1688123" cy="369332"/>
          </a:xfrm>
          <a:prstGeom prst="rect">
            <a:avLst/>
          </a:prstGeom>
          <a:noFill/>
        </p:spPr>
        <p:txBody>
          <a:bodyPr wrap="square" rtlCol="0">
            <a:spAutoFit/>
          </a:bodyPr>
          <a:lstStyle/>
          <a:p>
            <a:r>
              <a:rPr lang="fr-FR" dirty="0"/>
              <a:t>A</a:t>
            </a:r>
            <a:endParaRPr lang="fr-FR" dirty="0"/>
          </a:p>
        </p:txBody>
      </p:sp>
      <p:sp>
        <p:nvSpPr>
          <p:cNvPr id="12" name="ZoneTexte 11">
            <a:extLst>
              <a:ext uri="{FF2B5EF4-FFF2-40B4-BE49-F238E27FC236}">
                <a16:creationId xmlns:a16="http://schemas.microsoft.com/office/drawing/2014/main" xmlns="" id="{8B0BD756-51AC-7625-5AD6-61A562CF8198}"/>
              </a:ext>
            </a:extLst>
          </p:cNvPr>
          <p:cNvSpPr txBox="1"/>
          <p:nvPr/>
        </p:nvSpPr>
        <p:spPr>
          <a:xfrm>
            <a:off x="5251938" y="4341346"/>
            <a:ext cx="1688123" cy="369332"/>
          </a:xfrm>
          <a:prstGeom prst="rect">
            <a:avLst/>
          </a:prstGeom>
          <a:noFill/>
        </p:spPr>
        <p:txBody>
          <a:bodyPr wrap="square" rtlCol="0">
            <a:spAutoFit/>
          </a:bodyPr>
          <a:lstStyle/>
          <a:p>
            <a:r>
              <a:rPr lang="fr-FR" dirty="0"/>
              <a:t>B</a:t>
            </a:r>
            <a:endParaRPr lang="fr-FR" dirty="0"/>
          </a:p>
        </p:txBody>
      </p:sp>
      <p:pic>
        <p:nvPicPr>
          <p:cNvPr id="14" name="Image 13">
            <a:extLst>
              <a:ext uri="{FF2B5EF4-FFF2-40B4-BE49-F238E27FC236}">
                <a16:creationId xmlns:a16="http://schemas.microsoft.com/office/drawing/2014/main" xmlns="" id="{F249D535-B8C8-1440-6834-E81FF8C772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06" y="1257813"/>
            <a:ext cx="3177623" cy="2944930"/>
          </a:xfrm>
          <a:prstGeom prst="rect">
            <a:avLst/>
          </a:prstGeom>
        </p:spPr>
      </p:pic>
      <p:sp>
        <p:nvSpPr>
          <p:cNvPr id="2" name="ZoneTexte 1"/>
          <p:cNvSpPr txBox="1"/>
          <p:nvPr/>
        </p:nvSpPr>
        <p:spPr>
          <a:xfrm>
            <a:off x="7948246" y="4341346"/>
            <a:ext cx="1561514" cy="369332"/>
          </a:xfrm>
          <a:prstGeom prst="rect">
            <a:avLst/>
          </a:prstGeom>
          <a:noFill/>
        </p:spPr>
        <p:txBody>
          <a:bodyPr wrap="square" rtlCol="0">
            <a:spAutoFit/>
          </a:bodyPr>
          <a:lstStyle/>
          <a:p>
            <a:r>
              <a:rPr lang="fr-FR" dirty="0" smtClean="0"/>
              <a:t>C</a:t>
            </a:r>
            <a:endParaRPr lang="fr-FR" dirty="0"/>
          </a:p>
        </p:txBody>
      </p:sp>
    </p:spTree>
    <p:extLst>
      <p:ext uri="{BB962C8B-B14F-4D97-AF65-F5344CB8AC3E}">
        <p14:creationId xmlns:p14="http://schemas.microsoft.com/office/powerpoint/2010/main" val="327355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6630FB-0334-D565-BE30-E39A3BF33366}"/>
              </a:ext>
            </a:extLst>
          </p:cNvPr>
          <p:cNvSpPr>
            <a:spLocks noGrp="1"/>
          </p:cNvSpPr>
          <p:nvPr>
            <p:ph type="title"/>
          </p:nvPr>
        </p:nvSpPr>
        <p:spPr>
          <a:xfrm>
            <a:off x="0" y="365125"/>
            <a:ext cx="12192000" cy="1637096"/>
          </a:xfrm>
        </p:spPr>
        <p:txBody>
          <a:bodyPr>
            <a:normAutofit/>
          </a:bodyPr>
          <a:lstStyle/>
          <a:p>
            <a:r>
              <a:rPr lang="en-US" b="1" dirty="0">
                <a:latin typeface="Times New Roman" panose="02020603050405020304" pitchFamily="18" charset="0"/>
                <a:cs typeface="Times New Roman" panose="02020603050405020304" pitchFamily="18" charset="0"/>
              </a:rPr>
              <a:t>Tableau I:</a:t>
            </a:r>
            <a:r>
              <a:rPr lang="fr-FR" b="1" dirty="0">
                <a:latin typeface="Times New Roman" panose="02020603050405020304" pitchFamily="18" charset="0"/>
                <a:cs typeface="Times New Roman" panose="02020603050405020304" pitchFamily="18" charset="0"/>
              </a:rPr>
              <a:t>Principaux constituants inorganiques (% en poids) de l'hydroxyapatite obtenue a 650°C</a:t>
            </a:r>
            <a:endParaRPr lang="fr-FR" dirty="0">
              <a:latin typeface="Times New Roman" panose="02020603050405020304" pitchFamily="18" charset="0"/>
              <a:cs typeface="Times New Roman" panose="02020603050405020304" pitchFamily="18" charset="0"/>
            </a:endParaRPr>
          </a:p>
        </p:txBody>
      </p:sp>
      <p:graphicFrame>
        <p:nvGraphicFramePr>
          <p:cNvPr id="3" name="Tableau 4">
            <a:extLst>
              <a:ext uri="{FF2B5EF4-FFF2-40B4-BE49-F238E27FC236}">
                <a16:creationId xmlns:a16="http://schemas.microsoft.com/office/drawing/2014/main" xmlns="" id="{3F5F79BE-2ED6-48D0-34E1-159592EDB3E6}"/>
              </a:ext>
            </a:extLst>
          </p:cNvPr>
          <p:cNvGraphicFramePr>
            <a:graphicFrameLocks noGrp="1"/>
          </p:cNvGraphicFramePr>
          <p:nvPr>
            <p:extLst>
              <p:ext uri="{D42A27DB-BD31-4B8C-83A1-F6EECF244321}">
                <p14:modId xmlns:p14="http://schemas.microsoft.com/office/powerpoint/2010/main" val="3157572781"/>
              </p:ext>
            </p:extLst>
          </p:nvPr>
        </p:nvGraphicFramePr>
        <p:xfrm>
          <a:off x="1301262" y="2221132"/>
          <a:ext cx="8735646" cy="1507695"/>
        </p:xfrm>
        <a:graphic>
          <a:graphicData uri="http://schemas.openxmlformats.org/drawingml/2006/table">
            <a:tbl>
              <a:tblPr firstRow="1" bandRow="1">
                <a:tableStyleId>{D27102A9-8310-4765-A935-A1911B00CA55}</a:tableStyleId>
              </a:tblPr>
              <a:tblGrid>
                <a:gridCol w="1793630">
                  <a:extLst>
                    <a:ext uri="{9D8B030D-6E8A-4147-A177-3AD203B41FA5}">
                      <a16:colId xmlns:a16="http://schemas.microsoft.com/office/drawing/2014/main" xmlns="" val="2800425062"/>
                    </a:ext>
                  </a:extLst>
                </a:gridCol>
                <a:gridCol w="1118252">
                  <a:extLst>
                    <a:ext uri="{9D8B030D-6E8A-4147-A177-3AD203B41FA5}">
                      <a16:colId xmlns:a16="http://schemas.microsoft.com/office/drawing/2014/main" xmlns="" val="2268663248"/>
                    </a:ext>
                  </a:extLst>
                </a:gridCol>
                <a:gridCol w="1455941">
                  <a:extLst>
                    <a:ext uri="{9D8B030D-6E8A-4147-A177-3AD203B41FA5}">
                      <a16:colId xmlns:a16="http://schemas.microsoft.com/office/drawing/2014/main" xmlns="" val="437687761"/>
                    </a:ext>
                  </a:extLst>
                </a:gridCol>
                <a:gridCol w="1455941">
                  <a:extLst>
                    <a:ext uri="{9D8B030D-6E8A-4147-A177-3AD203B41FA5}">
                      <a16:colId xmlns:a16="http://schemas.microsoft.com/office/drawing/2014/main" xmlns="" val="4154316888"/>
                    </a:ext>
                  </a:extLst>
                </a:gridCol>
                <a:gridCol w="1455941">
                  <a:extLst>
                    <a:ext uri="{9D8B030D-6E8A-4147-A177-3AD203B41FA5}">
                      <a16:colId xmlns:a16="http://schemas.microsoft.com/office/drawing/2014/main" xmlns="" val="3801841217"/>
                    </a:ext>
                  </a:extLst>
                </a:gridCol>
                <a:gridCol w="1455941">
                  <a:extLst>
                    <a:ext uri="{9D8B030D-6E8A-4147-A177-3AD203B41FA5}">
                      <a16:colId xmlns:a16="http://schemas.microsoft.com/office/drawing/2014/main" xmlns="" val="1525465001"/>
                    </a:ext>
                  </a:extLst>
                </a:gridCol>
              </a:tblGrid>
              <a:tr h="867615">
                <a:tc>
                  <a:txBody>
                    <a:bodyPr/>
                    <a:lstStyle/>
                    <a:p>
                      <a:r>
                        <a:rPr lang="fr-FR" dirty="0"/>
                        <a:t>Elément chimique</a:t>
                      </a:r>
                    </a:p>
                  </a:txBody>
                  <a:tcPr/>
                </a:tc>
                <a:tc>
                  <a:txBody>
                    <a:bodyPr/>
                    <a:lstStyle/>
                    <a:p>
                      <a:r>
                        <a:rPr lang="fr-FR" dirty="0"/>
                        <a:t>Ca/P</a:t>
                      </a:r>
                    </a:p>
                  </a:txBody>
                  <a:tcPr/>
                </a:tc>
                <a:tc>
                  <a:txBody>
                    <a:bodyPr/>
                    <a:lstStyle/>
                    <a:p>
                      <a:r>
                        <a:rPr lang="fr-FR" dirty="0"/>
                        <a:t>Sr</a:t>
                      </a:r>
                    </a:p>
                  </a:txBody>
                  <a:tcPr/>
                </a:tc>
                <a:tc>
                  <a:txBody>
                    <a:bodyPr/>
                    <a:lstStyle/>
                    <a:p>
                      <a:r>
                        <a:rPr lang="fr-FR" dirty="0"/>
                        <a:t>Fe</a:t>
                      </a:r>
                    </a:p>
                  </a:txBody>
                  <a:tcPr/>
                </a:tc>
                <a:tc>
                  <a:txBody>
                    <a:bodyPr/>
                    <a:lstStyle/>
                    <a:p>
                      <a:r>
                        <a:rPr lang="fr-FR" dirty="0"/>
                        <a:t>Zn</a:t>
                      </a:r>
                    </a:p>
                  </a:txBody>
                  <a:tcPr/>
                </a:tc>
                <a:tc>
                  <a:txBody>
                    <a:bodyPr/>
                    <a:lstStyle/>
                    <a:p>
                      <a:r>
                        <a:rPr lang="fr-FR" dirty="0"/>
                        <a:t>Al</a:t>
                      </a:r>
                    </a:p>
                  </a:txBody>
                  <a:tcPr/>
                </a:tc>
                <a:extLst>
                  <a:ext uri="{0D108BD9-81ED-4DB2-BD59-A6C34878D82A}">
                    <a16:rowId xmlns:a16="http://schemas.microsoft.com/office/drawing/2014/main" xmlns="" val="4199734116"/>
                  </a:ext>
                </a:extLst>
              </a:tr>
              <a:tr h="502666">
                <a:tc>
                  <a:txBody>
                    <a:bodyPr/>
                    <a:lstStyle/>
                    <a:p>
                      <a:r>
                        <a:rPr lang="fr-FR" dirty="0"/>
                        <a:t>Pourcentage massique</a:t>
                      </a:r>
                    </a:p>
                  </a:txBody>
                  <a:tcPr/>
                </a:tc>
                <a:tc>
                  <a:txBody>
                    <a:bodyPr/>
                    <a:lstStyle/>
                    <a:p>
                      <a:r>
                        <a:rPr lang="fr-FR" dirty="0"/>
                        <a:t>1,63</a:t>
                      </a:r>
                    </a:p>
                  </a:txBody>
                  <a:tcPr/>
                </a:tc>
                <a:tc>
                  <a:txBody>
                    <a:bodyPr/>
                    <a:lstStyle/>
                    <a:p>
                      <a:r>
                        <a:rPr lang="fr-FR" dirty="0"/>
                        <a:t>0,11</a:t>
                      </a:r>
                    </a:p>
                  </a:txBody>
                  <a:tcPr/>
                </a:tc>
                <a:tc>
                  <a:txBody>
                    <a:bodyPr/>
                    <a:lstStyle/>
                    <a:p>
                      <a:r>
                        <a:rPr lang="fr-FR" dirty="0"/>
                        <a:t>0,06</a:t>
                      </a:r>
                    </a:p>
                  </a:txBody>
                  <a:tcPr/>
                </a:tc>
                <a:tc>
                  <a:txBody>
                    <a:bodyPr/>
                    <a:lstStyle/>
                    <a:p>
                      <a:r>
                        <a:rPr lang="fr-FR" dirty="0"/>
                        <a:t>0,03</a:t>
                      </a:r>
                    </a:p>
                  </a:txBody>
                  <a:tcPr/>
                </a:tc>
                <a:tc>
                  <a:txBody>
                    <a:bodyPr/>
                    <a:lstStyle/>
                    <a:p>
                      <a:r>
                        <a:rPr lang="fr-FR" dirty="0"/>
                        <a:t>4,85</a:t>
                      </a:r>
                    </a:p>
                  </a:txBody>
                  <a:tcPr/>
                </a:tc>
                <a:extLst>
                  <a:ext uri="{0D108BD9-81ED-4DB2-BD59-A6C34878D82A}">
                    <a16:rowId xmlns:a16="http://schemas.microsoft.com/office/drawing/2014/main" xmlns="" val="3002081057"/>
                  </a:ext>
                </a:extLst>
              </a:tr>
            </a:tbl>
          </a:graphicData>
        </a:graphic>
      </p:graphicFrame>
    </p:spTree>
    <p:extLst>
      <p:ext uri="{BB962C8B-B14F-4D97-AF65-F5344CB8AC3E}">
        <p14:creationId xmlns:p14="http://schemas.microsoft.com/office/powerpoint/2010/main" val="114064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89E727-E323-FB18-D761-E8B973E0E84A}"/>
              </a:ext>
            </a:extLst>
          </p:cNvPr>
          <p:cNvSpPr>
            <a:spLocks noGrp="1"/>
          </p:cNvSpPr>
          <p:nvPr>
            <p:ph type="title"/>
          </p:nvPr>
        </p:nvSpPr>
        <p:spPr>
          <a:xfrm>
            <a:off x="298939" y="452718"/>
            <a:ext cx="11606922" cy="1400530"/>
          </a:xfrm>
        </p:spPr>
        <p:txBody>
          <a:bodyPr/>
          <a:lstStyle/>
          <a:p>
            <a:r>
              <a:rPr lang="en-US" b="1" dirty="0">
                <a:latin typeface="Times New Roman" panose="02020603050405020304" pitchFamily="18" charset="0"/>
                <a:cs typeface="Times New Roman" panose="02020603050405020304" pitchFamily="18" charset="0"/>
              </a:rPr>
              <a:t>Tableau II:</a:t>
            </a:r>
            <a:r>
              <a:rPr lang="fr-FR" b="1" dirty="0">
                <a:latin typeface="Times New Roman" panose="02020603050405020304" pitchFamily="18" charset="0"/>
                <a:cs typeface="Times New Roman" panose="02020603050405020304" pitchFamily="18" charset="0"/>
              </a:rPr>
              <a:t>Valeur de micro-dureté de l’hydroxyapatite fritté a 1100°C pendant 3h</a:t>
            </a:r>
            <a:endParaRPr lang="fr-FR" dirty="0"/>
          </a:p>
        </p:txBody>
      </p:sp>
      <p:graphicFrame>
        <p:nvGraphicFramePr>
          <p:cNvPr id="4" name="Tableau 4">
            <a:extLst>
              <a:ext uri="{FF2B5EF4-FFF2-40B4-BE49-F238E27FC236}">
                <a16:creationId xmlns:a16="http://schemas.microsoft.com/office/drawing/2014/main" xmlns="" id="{DEA79382-7480-D4AB-E177-893C21D54519}"/>
              </a:ext>
            </a:extLst>
          </p:cNvPr>
          <p:cNvGraphicFramePr>
            <a:graphicFrameLocks noGrp="1"/>
          </p:cNvGraphicFramePr>
          <p:nvPr>
            <p:ph idx="1"/>
            <p:extLst>
              <p:ext uri="{D42A27DB-BD31-4B8C-83A1-F6EECF244321}">
                <p14:modId xmlns:p14="http://schemas.microsoft.com/office/powerpoint/2010/main" val="934976301"/>
              </p:ext>
            </p:extLst>
          </p:nvPr>
        </p:nvGraphicFramePr>
        <p:xfrm>
          <a:off x="1279519" y="2322508"/>
          <a:ext cx="4542161" cy="741680"/>
        </p:xfrm>
        <a:graphic>
          <a:graphicData uri="http://schemas.openxmlformats.org/drawingml/2006/table">
            <a:tbl>
              <a:tblPr firstRow="1" bandRow="1">
                <a:tableStyleId>{D27102A9-8310-4765-A935-A1911B00CA55}</a:tableStyleId>
              </a:tblPr>
              <a:tblGrid>
                <a:gridCol w="1920488">
                  <a:extLst>
                    <a:ext uri="{9D8B030D-6E8A-4147-A177-3AD203B41FA5}">
                      <a16:colId xmlns:a16="http://schemas.microsoft.com/office/drawing/2014/main" xmlns="" val="2316512491"/>
                    </a:ext>
                  </a:extLst>
                </a:gridCol>
                <a:gridCol w="2621673">
                  <a:extLst>
                    <a:ext uri="{9D8B030D-6E8A-4147-A177-3AD203B41FA5}">
                      <a16:colId xmlns:a16="http://schemas.microsoft.com/office/drawing/2014/main" xmlns="" val="1926909504"/>
                    </a:ext>
                  </a:extLst>
                </a:gridCol>
              </a:tblGrid>
              <a:tr h="370840">
                <a:tc>
                  <a:txBody>
                    <a:bodyPr/>
                    <a:lstStyle/>
                    <a:p>
                      <a:r>
                        <a:rPr lang="fr-FR" b="1" dirty="0"/>
                        <a:t>Paramètre </a:t>
                      </a:r>
                    </a:p>
                  </a:txBody>
                  <a:tcPr/>
                </a:tc>
                <a:tc>
                  <a:txBody>
                    <a:bodyPr/>
                    <a:lstStyle/>
                    <a:p>
                      <a:r>
                        <a:rPr lang="fr-FR" dirty="0"/>
                        <a:t>Valeur en (MPA)</a:t>
                      </a:r>
                    </a:p>
                  </a:txBody>
                  <a:tcPr/>
                </a:tc>
                <a:extLst>
                  <a:ext uri="{0D108BD9-81ED-4DB2-BD59-A6C34878D82A}">
                    <a16:rowId xmlns:a16="http://schemas.microsoft.com/office/drawing/2014/main" xmlns="" val="605773264"/>
                  </a:ext>
                </a:extLst>
              </a:tr>
              <a:tr h="370840">
                <a:tc>
                  <a:txBody>
                    <a:bodyPr/>
                    <a:lstStyle/>
                    <a:p>
                      <a:r>
                        <a:rPr lang="fr-FR" b="1" dirty="0"/>
                        <a:t>Micro-</a:t>
                      </a:r>
                      <a:r>
                        <a:rPr lang="fr-FR" b="1" dirty="0" err="1"/>
                        <a:t>durté</a:t>
                      </a:r>
                      <a:endParaRPr lang="fr-FR" b="1" dirty="0"/>
                    </a:p>
                  </a:txBody>
                  <a:tcPr/>
                </a:tc>
                <a:tc>
                  <a:txBody>
                    <a:bodyPr/>
                    <a:lstStyle/>
                    <a:p>
                      <a:r>
                        <a:rPr lang="fr-FR" dirty="0"/>
                        <a:t>408,43</a:t>
                      </a:r>
                    </a:p>
                  </a:txBody>
                  <a:tcPr/>
                </a:tc>
                <a:extLst>
                  <a:ext uri="{0D108BD9-81ED-4DB2-BD59-A6C34878D82A}">
                    <a16:rowId xmlns:a16="http://schemas.microsoft.com/office/drawing/2014/main" xmlns="" val="653330304"/>
                  </a:ext>
                </a:extLst>
              </a:tr>
            </a:tbl>
          </a:graphicData>
        </a:graphic>
      </p:graphicFrame>
    </p:spTree>
    <p:extLst>
      <p:ext uri="{BB962C8B-B14F-4D97-AF65-F5344CB8AC3E}">
        <p14:creationId xmlns:p14="http://schemas.microsoft.com/office/powerpoint/2010/main" val="243991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57832A9-47A1-DC22-3379-1636490B2955}"/>
              </a:ext>
            </a:extLst>
          </p:cNvPr>
          <p:cNvSpPr>
            <a:spLocks noGrp="1"/>
          </p:cNvSpPr>
          <p:nvPr>
            <p:ph idx="1"/>
          </p:nvPr>
        </p:nvSpPr>
        <p:spPr>
          <a:xfrm>
            <a:off x="0" y="0"/>
            <a:ext cx="12044855" cy="6858000"/>
          </a:xfrm>
        </p:spPr>
        <p:txBody>
          <a:bodyPr>
            <a:normAutofit fontScale="62500" lnSpcReduction="20000"/>
          </a:bodyPr>
          <a:lstStyle/>
          <a:p>
            <a:pPr marL="0" indent="0" algn="just">
              <a:buNone/>
            </a:pPr>
            <a:endParaRPr lang="en-US" sz="2000" b="1" dirty="0">
              <a:latin typeface="Times New Roman" panose="02020603050405020304" pitchFamily="18" charset="0"/>
              <a:cs typeface="Times New Roman" panose="02020603050405020304" pitchFamily="18" charset="0"/>
            </a:endParaRPr>
          </a:p>
          <a:p>
            <a:pPr marL="0" indent="0" algn="just">
              <a:buNone/>
            </a:pPr>
            <a:r>
              <a:rPr lang="en-US" sz="4000" b="1" dirty="0">
                <a:latin typeface="Times New Roman" panose="02020603050405020304" pitchFamily="18" charset="0"/>
                <a:cs typeface="Times New Roman" panose="02020603050405020304" pitchFamily="18" charset="0"/>
              </a:rPr>
              <a:t>Discussion </a:t>
            </a:r>
          </a:p>
          <a:p>
            <a:pPr marL="0" indent="0" algn="just">
              <a:buNone/>
            </a:pPr>
            <a:endParaRPr lang="en-US" sz="2000" b="1" dirty="0">
              <a:latin typeface="Times New Roman" panose="02020603050405020304" pitchFamily="18" charset="0"/>
              <a:cs typeface="Times New Roman" panose="02020603050405020304" pitchFamily="18" charset="0"/>
            </a:endParaRPr>
          </a:p>
          <a:p>
            <a:pPr marL="0" indent="0" algn="just">
              <a:buNone/>
            </a:pPr>
            <a:r>
              <a:rPr lang="en-US" sz="2900" b="1" dirty="0">
                <a:latin typeface="Times New Roman" panose="02020603050405020304" pitchFamily="18" charset="0"/>
                <a:cs typeface="Times New Roman" panose="02020603050405020304" pitchFamily="18" charset="0"/>
              </a:rPr>
              <a:t>Figure I</a:t>
            </a:r>
          </a:p>
          <a:p>
            <a:pPr marL="0" indent="0" algn="just">
              <a:buNone/>
            </a:pPr>
            <a:r>
              <a:rPr lang="fr-FR" sz="2900" b="1" dirty="0">
                <a:latin typeface="Times New Roman" panose="02020603050405020304" pitchFamily="18" charset="0"/>
                <a:cs typeface="Times New Roman" panose="02020603050405020304" pitchFamily="18" charset="0"/>
              </a:rPr>
              <a:t>L'analyse infrarouge à transformée de Fourier (FTIR) a montré que la matière organique était éliminée à une température de 650°C ,cela été confirmer par  la disparition des bandes amide et carbonates,  à la même température nous avons remarquer l'apparition des bandes de phosphate et d'hydroxyde caractéristiques a l’hydroxyapatite. Cela peut également être confirmé par observation visuelle, car la couleur passe du brun jaunâtre au blanc.</a:t>
            </a:r>
          </a:p>
          <a:p>
            <a:pPr marL="0" indent="0" algn="just">
              <a:buNone/>
            </a:pPr>
            <a:r>
              <a:rPr lang="fr-FR" sz="2900" b="1" dirty="0">
                <a:latin typeface="Times New Roman" panose="02020603050405020304" pitchFamily="18" charset="0"/>
                <a:cs typeface="Times New Roman" panose="02020603050405020304" pitchFamily="18" charset="0"/>
              </a:rPr>
              <a:t>Figue II</a:t>
            </a:r>
          </a:p>
          <a:p>
            <a:pPr marL="0" indent="0" algn="just">
              <a:buNone/>
            </a:pPr>
            <a:r>
              <a:rPr lang="fr-FR" sz="2900" b="1" dirty="0">
                <a:latin typeface="Times New Roman" panose="02020603050405020304" pitchFamily="18" charset="0"/>
                <a:cs typeface="Times New Roman" panose="02020603050405020304" pitchFamily="18" charset="0"/>
              </a:rPr>
              <a:t>Les micrographies de surface est présenté dans </a:t>
            </a:r>
            <a:r>
              <a:rPr lang="fr-FR" sz="2900" b="1" dirty="0" smtClean="0">
                <a:latin typeface="Times New Roman" panose="02020603050405020304" pitchFamily="18" charset="0"/>
                <a:cs typeface="Times New Roman" panose="02020603050405020304" pitchFamily="18" charset="0"/>
              </a:rPr>
              <a:t> </a:t>
            </a:r>
            <a:r>
              <a:rPr lang="fr-FR" sz="2900" b="1" dirty="0">
                <a:latin typeface="Times New Roman" panose="02020603050405020304" pitchFamily="18" charset="0"/>
                <a:cs typeface="Times New Roman" panose="02020603050405020304" pitchFamily="18" charset="0"/>
              </a:rPr>
              <a:t>la figure II </a:t>
            </a:r>
            <a:r>
              <a:rPr lang="fr-FR" sz="2900" b="1" dirty="0" smtClean="0">
                <a:latin typeface="Times New Roman" panose="02020603050405020304" pitchFamily="18" charset="0"/>
                <a:cs typeface="Times New Roman" panose="02020603050405020304" pitchFamily="18" charset="0"/>
              </a:rPr>
              <a:t>(A),(B) et (C), </a:t>
            </a:r>
            <a:r>
              <a:rPr lang="fr-FR" sz="2900" b="1" dirty="0">
                <a:latin typeface="Times New Roman" panose="02020603050405020304" pitchFamily="18" charset="0"/>
                <a:cs typeface="Times New Roman" panose="02020603050405020304" pitchFamily="18" charset="0"/>
              </a:rPr>
              <a:t>les images illustrent les changements de morphologie de surface en fonction de la température de calcination . La poudre  hydroxyapatite </a:t>
            </a:r>
            <a:r>
              <a:rPr lang="fr-FR" sz="2900" b="1" dirty="0" smtClean="0">
                <a:latin typeface="Times New Roman" panose="02020603050405020304" pitchFamily="18" charset="0"/>
                <a:cs typeface="Times New Roman" panose="02020603050405020304" pitchFamily="18" charset="0"/>
              </a:rPr>
              <a:t>(B) </a:t>
            </a:r>
            <a:r>
              <a:rPr lang="fr-FR" sz="2900" b="1" dirty="0">
                <a:latin typeface="Times New Roman" panose="02020603050405020304" pitchFamily="18" charset="0"/>
                <a:cs typeface="Times New Roman" panose="02020603050405020304" pitchFamily="18" charset="0"/>
              </a:rPr>
              <a:t>chauffée   a 650°C contient de multiples pores créés par </a:t>
            </a:r>
            <a:r>
              <a:rPr lang="fr-FR" sz="2900" b="1" dirty="0" smtClean="0">
                <a:latin typeface="Times New Roman" panose="02020603050405020304" pitchFamily="18" charset="0"/>
                <a:cs typeface="Times New Roman" panose="02020603050405020304" pitchFamily="18" charset="0"/>
              </a:rPr>
              <a:t>l’élimination </a:t>
            </a:r>
            <a:r>
              <a:rPr lang="fr-FR" sz="2900" b="1" dirty="0">
                <a:latin typeface="Times New Roman" panose="02020603050405020304" pitchFamily="18" charset="0"/>
                <a:cs typeface="Times New Roman" panose="02020603050405020304" pitchFamily="18" charset="0"/>
              </a:rPr>
              <a:t>de la matière  organique contrairement à la poudre brute </a:t>
            </a:r>
            <a:r>
              <a:rPr lang="fr-FR" sz="2900" b="1" dirty="0" smtClean="0">
                <a:latin typeface="Times New Roman" panose="02020603050405020304" pitchFamily="18" charset="0"/>
                <a:cs typeface="Times New Roman" panose="02020603050405020304" pitchFamily="18" charset="0"/>
              </a:rPr>
              <a:t>(A) </a:t>
            </a:r>
            <a:r>
              <a:rPr lang="fr-FR" sz="2900" b="1" dirty="0">
                <a:latin typeface="Times New Roman" panose="02020603050405020304" pitchFamily="18" charset="0"/>
                <a:cs typeface="Times New Roman" panose="02020603050405020304" pitchFamily="18" charset="0"/>
              </a:rPr>
              <a:t>avec une micro surface compactée, de plus la taille des grains augmentent avec l’</a:t>
            </a:r>
            <a:r>
              <a:rPr lang="fr-FR" sz="2900" b="1" dirty="0" err="1">
                <a:latin typeface="Times New Roman" panose="02020603050405020304" pitchFamily="18" charset="0"/>
                <a:cs typeface="Times New Roman" panose="02020603050405020304" pitchFamily="18" charset="0"/>
              </a:rPr>
              <a:t>augmenation</a:t>
            </a:r>
            <a:r>
              <a:rPr lang="fr-FR" sz="2900" b="1" dirty="0">
                <a:latin typeface="Times New Roman" panose="02020603050405020304" pitchFamily="18" charset="0"/>
                <a:cs typeface="Times New Roman" panose="02020603050405020304" pitchFamily="18" charset="0"/>
              </a:rPr>
              <a:t> de la température ce qui a été observé dans la figure II </a:t>
            </a:r>
            <a:r>
              <a:rPr lang="fr-FR" sz="2900" b="1" dirty="0" smtClean="0">
                <a:latin typeface="Times New Roman" panose="02020603050405020304" pitchFamily="18" charset="0"/>
                <a:cs typeface="Times New Roman" panose="02020603050405020304" pitchFamily="18" charset="0"/>
              </a:rPr>
              <a:t>(C) </a:t>
            </a:r>
            <a:r>
              <a:rPr lang="fr-FR" sz="2900" b="1" dirty="0">
                <a:latin typeface="Times New Roman" panose="02020603050405020304" pitchFamily="18" charset="0"/>
                <a:cs typeface="Times New Roman" panose="02020603050405020304" pitchFamily="18" charset="0"/>
              </a:rPr>
              <a:t>des échantillons fritté ,cela indique que la croissance des grains  peut être liée au taux d'absorption de l'énergie thermique par les particules</a:t>
            </a:r>
          </a:p>
          <a:p>
            <a:pPr marL="0" indent="0" algn="just">
              <a:buNone/>
            </a:pPr>
            <a:r>
              <a:rPr lang="en-US" sz="2900" b="1" dirty="0">
                <a:latin typeface="Times New Roman" panose="02020603050405020304" pitchFamily="18" charset="0"/>
                <a:cs typeface="Times New Roman" panose="02020603050405020304" pitchFamily="18" charset="0"/>
              </a:rPr>
              <a:t>Tableau I</a:t>
            </a:r>
            <a:r>
              <a:rPr lang="en-US" sz="2900" dirty="0">
                <a:latin typeface="Times New Roman" panose="02020603050405020304" pitchFamily="18" charset="0"/>
                <a:cs typeface="Times New Roman" panose="02020603050405020304" pitchFamily="18" charset="0"/>
              </a:rPr>
              <a:t>: </a:t>
            </a:r>
            <a:r>
              <a:rPr lang="fr-FR" sz="2900" dirty="0">
                <a:latin typeface="Times New Roman" panose="02020603050405020304" pitchFamily="18" charset="0"/>
                <a:cs typeface="Times New Roman" panose="02020603050405020304" pitchFamily="18" charset="0"/>
              </a:rPr>
              <a:t>L'analyse chimique (XRF) de la poudre calcinée a 650°C montre la présence des éléments majeurs calcium et phosphore avec un rapport atomique Ca/P = 1,63, parfaitement adaptés à une utilisation dans les réparations des tissus durs. La poudre contient également des traces d'ions tels que l'aluminium, le fer, le zinc et le strontium qui jouent un rôle très important dans la biocompatibilité des biocéramiques</a:t>
            </a:r>
          </a:p>
          <a:p>
            <a:pPr marL="0" indent="0" algn="just">
              <a:buNone/>
            </a:pPr>
            <a:r>
              <a:rPr lang="fr-FR" sz="2900" b="1" dirty="0">
                <a:latin typeface="Times New Roman" panose="02020603050405020304" pitchFamily="18" charset="0"/>
                <a:cs typeface="Times New Roman" panose="02020603050405020304" pitchFamily="18" charset="0"/>
              </a:rPr>
              <a:t>Tableau II les résultats illustrés dans le tableau II montre que L'hydroxyapatite obtenue après le processus de frittage  effectué à une température de 1100°C pendant 3h présente de  mauvaises propriétés mécaniques, qui peut être du a la faible densification du </a:t>
            </a:r>
            <a:r>
              <a:rPr lang="fr-FR" sz="2900" b="1" dirty="0" smtClean="0">
                <a:latin typeface="Times New Roman" panose="02020603050405020304" pitchFamily="18" charset="0"/>
                <a:cs typeface="Times New Roman" panose="02020603050405020304" pitchFamily="18" charset="0"/>
              </a:rPr>
              <a:t>biomatériau </a:t>
            </a:r>
            <a:r>
              <a:rPr lang="fr-FR" sz="2900" b="1" dirty="0">
                <a:latin typeface="Times New Roman" panose="02020603050405020304" pitchFamily="18" charset="0"/>
                <a:cs typeface="Times New Roman" panose="02020603050405020304" pitchFamily="18" charset="0"/>
              </a:rPr>
              <a:t>obtenu. </a:t>
            </a:r>
            <a:r>
              <a:rPr lang="fr-FR" sz="2900" b="1" dirty="0" smtClean="0">
                <a:latin typeface="Times New Roman" panose="02020603050405020304" pitchFamily="18" charset="0"/>
                <a:cs typeface="Times New Roman" panose="02020603050405020304" pitchFamily="18" charset="0"/>
              </a:rPr>
              <a:t>Par </a:t>
            </a:r>
            <a:r>
              <a:rPr lang="fr-FR" sz="2900" b="1" dirty="0">
                <a:latin typeface="Times New Roman" panose="02020603050405020304" pitchFamily="18" charset="0"/>
                <a:cs typeface="Times New Roman" panose="02020603050405020304" pitchFamily="18" charset="0"/>
              </a:rPr>
              <a:t>ailleurs le processus de frittage  est considéré comme facteur crucial pour  la fabrication des biocéramiques avec des propriétés mécaniques appropriés. On se basant sur  les recherches précédentes des essais mécaniques  effectués sur l’hydroxyapatite , on peux déduire  que la dureté dépend de la porosité  la densité du biomatériau cette dernière augmente avec l’augmentation de température</a:t>
            </a:r>
          </a:p>
          <a:p>
            <a:pPr marL="0" indent="0" algn="just">
              <a:buNone/>
            </a:pP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8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113" y="2345912"/>
            <a:ext cx="9404723" cy="1400530"/>
          </a:xfrm>
        </p:spPr>
        <p:txBody>
          <a:bodyPr/>
          <a:lstStyle/>
          <a:p>
            <a:pPr algn="ctr"/>
            <a:r>
              <a:rPr lang="fr-FR" sz="6600" b="1" dirty="0">
                <a:solidFill>
                  <a:srgbClr val="EBEBEB"/>
                </a:solidFill>
                <a:latin typeface="Times New Roman" panose="02020603050405020304" pitchFamily="18" charset="0"/>
                <a:cs typeface="Times New Roman" panose="02020603050405020304" pitchFamily="18" charset="0"/>
              </a:rPr>
              <a:t>Conclusion</a:t>
            </a:r>
            <a:endParaRPr lang="fr-FR" sz="6600" b="1" dirty="0"/>
          </a:p>
        </p:txBody>
      </p:sp>
    </p:spTree>
    <p:extLst>
      <p:ext uri="{BB962C8B-B14F-4D97-AF65-F5344CB8AC3E}">
        <p14:creationId xmlns:p14="http://schemas.microsoft.com/office/powerpoint/2010/main" val="239079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CCAD5EB-8ABD-7846-A35E-E256ADD60F7D}"/>
              </a:ext>
            </a:extLst>
          </p:cNvPr>
          <p:cNvSpPr>
            <a:spLocks noGrp="1"/>
          </p:cNvSpPr>
          <p:nvPr>
            <p:ph idx="1"/>
          </p:nvPr>
        </p:nvSpPr>
        <p:spPr>
          <a:xfrm>
            <a:off x="121921" y="182880"/>
            <a:ext cx="11901914" cy="5839769"/>
          </a:xfrm>
        </p:spPr>
        <p:txBody>
          <a:bodyPr>
            <a:normAutofit/>
          </a:bodyPr>
          <a:lstStyle/>
          <a:p>
            <a:pPr marL="0" indent="0" algn="just">
              <a:lnSpc>
                <a:spcPct val="80000"/>
              </a:lnSpc>
              <a:buNone/>
            </a:pPr>
            <a:r>
              <a:rPr lang="fr-FR" sz="3200" b="1" dirty="0">
                <a:latin typeface="Times New Roman" panose="02020603050405020304" pitchFamily="18" charset="0"/>
                <a:cs typeface="Times New Roman" panose="02020603050405020304" pitchFamily="18" charset="0"/>
              </a:rPr>
              <a:t>Les résultats ont montré que </a:t>
            </a:r>
            <a:r>
              <a:rPr lang="fr-FR" sz="3200" b="1" dirty="0" smtClean="0">
                <a:latin typeface="Times New Roman" panose="02020603050405020304" pitchFamily="18" charset="0"/>
                <a:cs typeface="Times New Roman" panose="02020603050405020304" pitchFamily="18" charset="0"/>
              </a:rPr>
              <a:t>l'hydroxyapatite obtenue </a:t>
            </a:r>
            <a:r>
              <a:rPr lang="fr-FR" sz="3200" b="1" dirty="0">
                <a:latin typeface="Times New Roman" panose="02020603050405020304" pitchFamily="18" charset="0"/>
                <a:cs typeface="Times New Roman" panose="02020603050405020304" pitchFamily="18" charset="0"/>
              </a:rPr>
              <a:t>par la méthode de décomposition thermique à  une température de  650°C pendant 6 h a partir de déchets naturels animal,  présente de bonnes caractéristiques physicochimiques ce qui les rend utile pour  application biomédicale</a:t>
            </a:r>
            <a:r>
              <a:rPr lang="fr-FR" sz="3200" b="1" dirty="0" smtClean="0">
                <a:latin typeface="Times New Roman" panose="02020603050405020304" pitchFamily="18" charset="0"/>
                <a:cs typeface="Times New Roman" panose="02020603050405020304" pitchFamily="18" charset="0"/>
              </a:rPr>
              <a:t>.</a:t>
            </a:r>
          </a:p>
          <a:p>
            <a:pPr marL="0" indent="0" algn="just">
              <a:lnSpc>
                <a:spcPct val="80000"/>
              </a:lnSpc>
              <a:buNone/>
            </a:pPr>
            <a:r>
              <a:rPr lang="fr-FR" sz="3200" b="1" dirty="0">
                <a:latin typeface="Times New Roman" panose="02020603050405020304" pitchFamily="18" charset="0"/>
                <a:cs typeface="Times New Roman" panose="02020603050405020304" pitchFamily="18" charset="0"/>
              </a:rPr>
              <a:t>D</a:t>
            </a:r>
            <a:r>
              <a:rPr lang="fr-FR" sz="3200" b="1" dirty="0" smtClean="0">
                <a:latin typeface="Times New Roman" panose="02020603050405020304" pitchFamily="18" charset="0"/>
                <a:cs typeface="Times New Roman" panose="02020603050405020304" pitchFamily="18" charset="0"/>
              </a:rPr>
              <a:t>e </a:t>
            </a:r>
            <a:r>
              <a:rPr lang="fr-FR" sz="3200" b="1" dirty="0">
                <a:latin typeface="Times New Roman" panose="02020603050405020304" pitchFamily="18" charset="0"/>
                <a:cs typeface="Times New Roman" panose="02020603050405020304" pitchFamily="18" charset="0"/>
              </a:rPr>
              <a:t>même  l'hydroxyapatite obtenu après le processus de frittage  effectué à une température de 1100°C pendant 3h présente de  mauvaises propriétés mécaniques ceci est du </a:t>
            </a:r>
            <a:r>
              <a:rPr lang="fr-FR" sz="3200" b="1" dirty="0" smtClean="0">
                <a:latin typeface="Times New Roman" panose="02020603050405020304" pitchFamily="18" charset="0"/>
                <a:cs typeface="Times New Roman" panose="02020603050405020304" pitchFamily="18" charset="0"/>
              </a:rPr>
              <a:t>a la </a:t>
            </a:r>
            <a:r>
              <a:rPr lang="fr-FR" sz="3200" b="1" dirty="0">
                <a:latin typeface="Times New Roman" panose="02020603050405020304" pitchFamily="18" charset="0"/>
                <a:cs typeface="Times New Roman" panose="02020603050405020304" pitchFamily="18" charset="0"/>
              </a:rPr>
              <a:t>faible densification du matériau pour cela il frauderai soit  augmenter la température de frittage au delà de 1100°C ou bien augmenter  le temps de chauffage  pour obtenir les propriétés mécaniques requises; de ce fait on peut déduire que la température et le temps de chauffage sont des paramètres clés pour obtenir le biomatériaux  avec les propriétés souhaitées .</a:t>
            </a:r>
          </a:p>
          <a:p>
            <a:pPr marL="0" indent="0">
              <a:buNone/>
            </a:pP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0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945" y="1451524"/>
            <a:ext cx="11128547" cy="4836734"/>
          </a:xfrm>
        </p:spPr>
        <p:txBody>
          <a:bodyPr/>
          <a:lstStyle/>
          <a:p>
            <a:pPr algn="ctr"/>
            <a:r>
              <a:rPr lang="fr-FR" sz="9600" b="1" dirty="0" smtClean="0">
                <a:latin typeface="Algerian" panose="04020705040A02060702" pitchFamily="82" charset="0"/>
              </a:rPr>
              <a:t>Merci pour votre attention </a:t>
            </a:r>
            <a:endParaRPr lang="fr-FR" sz="9600" b="1" dirty="0">
              <a:latin typeface="Algerian" panose="04020705040A02060702" pitchFamily="82" charset="0"/>
            </a:endParaRPr>
          </a:p>
        </p:txBody>
      </p:sp>
    </p:spTree>
    <p:extLst>
      <p:ext uri="{BB962C8B-B14F-4D97-AF65-F5344CB8AC3E}">
        <p14:creationId xmlns:p14="http://schemas.microsoft.com/office/powerpoint/2010/main" val="254798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1DE2DF7-E81F-576A-7148-85232ED473CE}"/>
              </a:ext>
            </a:extLst>
          </p:cNvPr>
          <p:cNvSpPr>
            <a:spLocks noGrp="1"/>
          </p:cNvSpPr>
          <p:nvPr>
            <p:ph type="ctrTitle"/>
          </p:nvPr>
        </p:nvSpPr>
        <p:spPr>
          <a:xfrm>
            <a:off x="0" y="176432"/>
            <a:ext cx="9144000" cy="895623"/>
          </a:xfrm>
        </p:spPr>
        <p:txBody>
          <a:bodyPr>
            <a:normAutofit fontScale="90000"/>
          </a:bodyPr>
          <a:lstStyle/>
          <a:p>
            <a:pPr algn="l"/>
            <a:r>
              <a:rPr lang="fr-FR" dirty="0"/>
              <a:t>Plan</a:t>
            </a:r>
          </a:p>
        </p:txBody>
      </p:sp>
      <p:sp>
        <p:nvSpPr>
          <p:cNvPr id="3" name="Sous-titre 2">
            <a:extLst>
              <a:ext uri="{FF2B5EF4-FFF2-40B4-BE49-F238E27FC236}">
                <a16:creationId xmlns:a16="http://schemas.microsoft.com/office/drawing/2014/main" xmlns="" id="{BF82AAFC-0723-57B2-3973-4E91C0455F00}"/>
              </a:ext>
            </a:extLst>
          </p:cNvPr>
          <p:cNvSpPr>
            <a:spLocks noGrp="1"/>
          </p:cNvSpPr>
          <p:nvPr>
            <p:ph type="subTitle" idx="1"/>
          </p:nvPr>
        </p:nvSpPr>
        <p:spPr>
          <a:xfrm>
            <a:off x="236483" y="1072055"/>
            <a:ext cx="10431517" cy="5139559"/>
          </a:xfrm>
        </p:spPr>
        <p:txBody>
          <a:bodyPr/>
          <a:lstStyle/>
          <a:p>
            <a:pPr marL="342900" indent="-342900" algn="l">
              <a:buFont typeface="Arial" panose="020B0604020202020204" pitchFamily="34" charset="0"/>
              <a:buChar char="•"/>
            </a:pPr>
            <a:r>
              <a:rPr lang="fr-FR" dirty="0"/>
              <a:t>Introduction</a:t>
            </a:r>
          </a:p>
          <a:p>
            <a:pPr algn="l"/>
            <a:endParaRPr lang="fr-FR" dirty="0"/>
          </a:p>
          <a:p>
            <a:pPr marL="342900" indent="-342900" algn="l">
              <a:buFont typeface="Arial" panose="020B0604020202020204" pitchFamily="34" charset="0"/>
              <a:buChar char="•"/>
            </a:pPr>
            <a:r>
              <a:rPr lang="fr-FR" dirty="0"/>
              <a:t>Objectif</a:t>
            </a:r>
          </a:p>
          <a:p>
            <a:pPr algn="l"/>
            <a:endParaRPr lang="fr-FR" dirty="0"/>
          </a:p>
          <a:p>
            <a:pPr marL="342900" indent="-342900" algn="l">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Matériels et méthodes</a:t>
            </a:r>
          </a:p>
          <a:p>
            <a:pPr algn="l"/>
            <a:endParaRPr lang="fr-FR" dirty="0"/>
          </a:p>
          <a:p>
            <a:pPr marL="342900" indent="-342900" algn="l">
              <a:buFont typeface="Arial" panose="020B0604020202020204" pitchFamily="34" charset="0"/>
              <a:buChar char="•"/>
            </a:pPr>
            <a:r>
              <a:rPr lang="fr-FR" dirty="0"/>
              <a:t>résultats et discussions</a:t>
            </a:r>
          </a:p>
          <a:p>
            <a:pPr algn="l"/>
            <a:endParaRPr lang="fr-FR" dirty="0"/>
          </a:p>
          <a:p>
            <a:pPr marL="342900" indent="-342900" algn="l">
              <a:buFont typeface="Arial" panose="020B0604020202020204" pitchFamily="34" charset="0"/>
              <a:buChar char="•"/>
            </a:pPr>
            <a:r>
              <a:rPr lang="fr-FR" dirty="0"/>
              <a:t>Conclusion</a:t>
            </a:r>
          </a:p>
        </p:txBody>
      </p:sp>
    </p:spTree>
    <p:extLst>
      <p:ext uri="{BB962C8B-B14F-4D97-AF65-F5344CB8AC3E}">
        <p14:creationId xmlns:p14="http://schemas.microsoft.com/office/powerpoint/2010/main" val="822816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7524B5-AC1D-D436-7DD4-90269ABCC090}"/>
              </a:ext>
            </a:extLst>
          </p:cNvPr>
          <p:cNvSpPr>
            <a:spLocks noGrp="1"/>
          </p:cNvSpPr>
          <p:nvPr>
            <p:ph type="title"/>
          </p:nvPr>
        </p:nvSpPr>
        <p:spPr>
          <a:xfrm>
            <a:off x="432237" y="2469472"/>
            <a:ext cx="11117317" cy="1325563"/>
          </a:xfrm>
        </p:spPr>
        <p:txBody>
          <a:bodyPr/>
          <a:lstStyle/>
          <a:p>
            <a:pPr algn="ctr"/>
            <a:r>
              <a:rPr lang="fr-FR" sz="6600" b="1" dirty="0">
                <a:latin typeface="Times New Roman" panose="02020603050405020304" pitchFamily="18" charset="0"/>
                <a:cs typeface="Times New Roman" panose="02020603050405020304" pitchFamily="18" charset="0"/>
              </a:rPr>
              <a:t>Introduction </a:t>
            </a:r>
          </a:p>
        </p:txBody>
      </p:sp>
    </p:spTree>
    <p:extLst>
      <p:ext uri="{BB962C8B-B14F-4D97-AF65-F5344CB8AC3E}">
        <p14:creationId xmlns:p14="http://schemas.microsoft.com/office/powerpoint/2010/main" val="584894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541A95EA-2745-8589-7AC7-4C997D4B2D66}"/>
              </a:ext>
            </a:extLst>
          </p:cNvPr>
          <p:cNvSpPr>
            <a:spLocks noGrp="1"/>
          </p:cNvSpPr>
          <p:nvPr>
            <p:ph idx="1"/>
          </p:nvPr>
        </p:nvSpPr>
        <p:spPr>
          <a:xfrm>
            <a:off x="86710" y="1"/>
            <a:ext cx="12018579" cy="6709892"/>
          </a:xfrm>
        </p:spPr>
        <p:txBody>
          <a:bodyPr>
            <a:normAutofit/>
          </a:bodyPr>
          <a:lstStyle/>
          <a:p>
            <a:pPr marL="0" indent="0" algn="just">
              <a:buNone/>
            </a:pPr>
            <a:endParaRPr lang="fr-FR" sz="2800" dirty="0">
              <a:latin typeface="Times New Roman" panose="02020603050405020304" pitchFamily="18" charset="0"/>
              <a:cs typeface="Times New Roman" panose="02020603050405020304" pitchFamily="18" charset="0"/>
            </a:endParaRPr>
          </a:p>
          <a:p>
            <a:pPr marL="0" indent="0" algn="just">
              <a:buNone/>
            </a:pPr>
            <a:r>
              <a:rPr lang="fr-FR" sz="2800" dirty="0">
                <a:latin typeface="Times New Roman" panose="02020603050405020304" pitchFamily="18" charset="0"/>
                <a:cs typeface="Times New Roman" panose="02020603050405020304" pitchFamily="18" charset="0"/>
              </a:rPr>
              <a:t>L’Hydroxyapatite en tant que </a:t>
            </a:r>
            <a:r>
              <a:rPr lang="fr-FR" sz="2800" dirty="0" smtClean="0">
                <a:latin typeface="Times New Roman" panose="02020603050405020304" pitchFamily="18" charset="0"/>
                <a:cs typeface="Times New Roman" panose="02020603050405020304" pitchFamily="18" charset="0"/>
              </a:rPr>
              <a:t>membre </a:t>
            </a:r>
            <a:r>
              <a:rPr lang="fr-FR" sz="2800" dirty="0">
                <a:latin typeface="Times New Roman" panose="02020603050405020304" pitchFamily="18" charset="0"/>
                <a:cs typeface="Times New Roman" panose="02020603050405020304" pitchFamily="18" charset="0"/>
              </a:rPr>
              <a:t>de la famille Phosphate de calcium est une substance hautement cristalline composée principalement de calcium et de phosphate qui est à la base de toutes les formes d'apatite biologique peut être lié chimiquement au tissu osseux ce qui lui rend bioactif et biocompatible. En raison de ces propriétés, l’Hydroxyapatite est utilisé depuis des décennies comme biomatériau alternatif pour la greffe osseuse. En fait, l’Hydroxyapatite peut être soit synthétisé à partir de réactions chimiques, soit dérivé de sources naturelle . </a:t>
            </a:r>
            <a:endParaRPr lang="fr-FR" sz="2800" dirty="0" smtClean="0">
              <a:latin typeface="Times New Roman" panose="02020603050405020304" pitchFamily="18" charset="0"/>
              <a:cs typeface="Times New Roman" panose="02020603050405020304" pitchFamily="18" charset="0"/>
            </a:endParaRPr>
          </a:p>
          <a:p>
            <a:pPr marL="0" indent="0" algn="just">
              <a:buNone/>
            </a:pPr>
            <a:r>
              <a:rPr lang="fr-FR" sz="2800" dirty="0" smtClean="0">
                <a:latin typeface="Times New Roman" panose="02020603050405020304" pitchFamily="18" charset="0"/>
                <a:cs typeface="Times New Roman" panose="02020603050405020304" pitchFamily="18" charset="0"/>
              </a:rPr>
              <a:t>Il </a:t>
            </a:r>
            <a:r>
              <a:rPr lang="fr-FR" sz="2800" dirty="0">
                <a:latin typeface="Times New Roman" panose="02020603050405020304" pitchFamily="18" charset="0"/>
                <a:cs typeface="Times New Roman" panose="02020603050405020304" pitchFamily="18" charset="0"/>
              </a:rPr>
              <a:t>convient de noter que les propriétés structurelles et mécaniques de l’hydroxyapatite synthétique peuvent être modifiées en faisant varier la méthode de traitement. </a:t>
            </a:r>
            <a:endParaRPr lang="fr-FR" sz="2800" dirty="0" smtClean="0">
              <a:latin typeface="Times New Roman" panose="02020603050405020304" pitchFamily="18" charset="0"/>
              <a:cs typeface="Times New Roman" panose="02020603050405020304" pitchFamily="18" charset="0"/>
            </a:endParaRPr>
          </a:p>
          <a:p>
            <a:pPr marL="0" indent="0" algn="just">
              <a:buNone/>
            </a:pPr>
            <a:r>
              <a:rPr lang="fr-FR" sz="2800" dirty="0" smtClean="0">
                <a:latin typeface="Times New Roman" panose="02020603050405020304" pitchFamily="18" charset="0"/>
                <a:cs typeface="Times New Roman" panose="02020603050405020304" pitchFamily="18" charset="0"/>
              </a:rPr>
              <a:t>Par </a:t>
            </a:r>
            <a:r>
              <a:rPr lang="fr-FR" sz="2800" dirty="0">
                <a:latin typeface="Times New Roman" panose="02020603050405020304" pitchFamily="18" charset="0"/>
                <a:cs typeface="Times New Roman" panose="02020603050405020304" pitchFamily="18" charset="0"/>
              </a:rPr>
              <a:t>conséquent, l'étape de fabrication de hydroxyapatite à partir de diverses sources et ses propriétés de poudre finales ont été étudiées comme des facteurs cruciaux pour produire les biomatériaux souhaités.</a:t>
            </a:r>
          </a:p>
          <a:p>
            <a:pPr marL="0" indent="0" algn="just">
              <a:buNone/>
            </a:pP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83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972" y="2448942"/>
            <a:ext cx="11372045" cy="1981389"/>
          </a:xfrm>
        </p:spPr>
        <p:txBody>
          <a:bodyPr/>
          <a:lstStyle/>
          <a:p>
            <a:pPr algn="ctr"/>
            <a:r>
              <a:rPr lang="fr-FR" sz="6600" b="1" dirty="0">
                <a:solidFill>
                  <a:srgbClr val="EBEBEB"/>
                </a:solidFill>
                <a:latin typeface="Times New Roman" panose="02020603050405020304" pitchFamily="18" charset="0"/>
                <a:cs typeface="Times New Roman" panose="02020603050405020304" pitchFamily="18" charset="0"/>
              </a:rPr>
              <a:t>Objectif</a:t>
            </a:r>
            <a:endParaRPr lang="fr-FR" sz="6600" b="1" dirty="0"/>
          </a:p>
        </p:txBody>
      </p:sp>
    </p:spTree>
    <p:extLst>
      <p:ext uri="{BB962C8B-B14F-4D97-AF65-F5344CB8AC3E}">
        <p14:creationId xmlns:p14="http://schemas.microsoft.com/office/powerpoint/2010/main" val="3513915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23AB96C-6F0B-189E-1A0D-EC3867838ED9}"/>
              </a:ext>
            </a:extLst>
          </p:cNvPr>
          <p:cNvSpPr>
            <a:spLocks noGrp="1"/>
          </p:cNvSpPr>
          <p:nvPr>
            <p:ph idx="1"/>
          </p:nvPr>
        </p:nvSpPr>
        <p:spPr>
          <a:xfrm>
            <a:off x="0" y="103031"/>
            <a:ext cx="12028868" cy="6593983"/>
          </a:xfrm>
        </p:spPr>
        <p:txBody>
          <a:bodyPr>
            <a:normAutofit/>
          </a:bodyPr>
          <a:lstStyle/>
          <a:p>
            <a:pPr marL="0" indent="0" algn="just">
              <a:buNone/>
            </a:pPr>
            <a:endParaRPr lang="fr-FR" sz="4400" dirty="0" smtClean="0">
              <a:latin typeface="Times New Roman" panose="02020603050405020304" pitchFamily="18" charset="0"/>
              <a:cs typeface="Times New Roman" panose="02020603050405020304" pitchFamily="18" charset="0"/>
            </a:endParaRPr>
          </a:p>
          <a:p>
            <a:pPr marL="0" indent="0" algn="just">
              <a:buNone/>
            </a:pPr>
            <a:endParaRPr lang="fr-FR" sz="4400" dirty="0">
              <a:latin typeface="Times New Roman" panose="02020603050405020304" pitchFamily="18" charset="0"/>
              <a:cs typeface="Times New Roman" panose="02020603050405020304" pitchFamily="18" charset="0"/>
            </a:endParaRPr>
          </a:p>
          <a:p>
            <a:pPr marL="0" indent="0" algn="just">
              <a:buNone/>
            </a:pPr>
            <a:r>
              <a:rPr lang="fr-FR" sz="4400" dirty="0" smtClean="0">
                <a:latin typeface="Times New Roman" panose="02020603050405020304" pitchFamily="18" charset="0"/>
                <a:cs typeface="Times New Roman" panose="02020603050405020304" pitchFamily="18" charset="0"/>
              </a:rPr>
              <a:t>L’objectif de </a:t>
            </a:r>
            <a:r>
              <a:rPr lang="en-US" sz="4400" dirty="0" err="1" smtClean="0">
                <a:latin typeface="Times New Roman" panose="02020603050405020304" pitchFamily="18" charset="0"/>
                <a:cs typeface="Times New Roman" panose="02020603050405020304" pitchFamily="18" charset="0"/>
              </a:rPr>
              <a:t>cette</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é</a:t>
            </a:r>
            <a:r>
              <a:rPr lang="en-US" sz="4400" dirty="0" err="1" smtClean="0">
                <a:latin typeface="Times New Roman" panose="02020603050405020304" pitchFamily="18" charset="0"/>
                <a:cs typeface="Times New Roman" panose="02020603050405020304" pitchFamily="18" charset="0"/>
              </a:rPr>
              <a:t>tude</a:t>
            </a:r>
            <a:r>
              <a:rPr lang="en-US" sz="4400" dirty="0" smtClean="0">
                <a:latin typeface="Times New Roman" panose="02020603050405020304" pitchFamily="18" charset="0"/>
                <a:cs typeface="Times New Roman" panose="02020603050405020304" pitchFamily="18" charset="0"/>
              </a:rPr>
              <a:t> </a:t>
            </a:r>
            <a:r>
              <a:rPr lang="fr-FR" sz="4400" dirty="0">
                <a:latin typeface="Times New Roman" panose="02020603050405020304" pitchFamily="18" charset="0"/>
                <a:cs typeface="Times New Roman" panose="02020603050405020304" pitchFamily="18" charset="0"/>
              </a:rPr>
              <a:t>porte sur la préparation, la caractérisation physico- chimique et la valorisation </a:t>
            </a:r>
            <a:r>
              <a:rPr lang="fr-FR" sz="4400" dirty="0" smtClean="0">
                <a:latin typeface="Times New Roman" panose="02020603050405020304" pitchFamily="18" charset="0"/>
                <a:cs typeface="Times New Roman" panose="02020603050405020304" pitchFamily="18" charset="0"/>
              </a:rPr>
              <a:t> </a:t>
            </a:r>
            <a:r>
              <a:rPr lang="fr-FR" sz="4400" dirty="0">
                <a:latin typeface="Times New Roman" panose="02020603050405020304" pitchFamily="18" charset="0"/>
                <a:cs typeface="Times New Roman" panose="02020603050405020304" pitchFamily="18" charset="0"/>
              </a:rPr>
              <a:t>d’une biocéramique (hydroxyapatite) extraite à partir</a:t>
            </a:r>
            <a:r>
              <a:rPr lang="en-US" sz="4400" dirty="0">
                <a:latin typeface="Times New Roman" panose="02020603050405020304" pitchFamily="18" charset="0"/>
                <a:cs typeface="Times New Roman" panose="02020603050405020304" pitchFamily="18" charset="0"/>
              </a:rPr>
              <a:t>  de déchet animal (Os mamifaire</a:t>
            </a:r>
            <a:r>
              <a:rPr lang="fr-FR"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par </a:t>
            </a:r>
            <a:r>
              <a:rPr lang="en-US" sz="4400" dirty="0" err="1">
                <a:latin typeface="Times New Roman" panose="02020603050405020304" pitchFamily="18" charset="0"/>
                <a:cs typeface="Times New Roman" panose="02020603050405020304" pitchFamily="18" charset="0"/>
              </a:rPr>
              <a:t>une</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methode</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simple, naturelle et économique.</a:t>
            </a:r>
          </a:p>
        </p:txBody>
      </p:sp>
    </p:spTree>
    <p:extLst>
      <p:ext uri="{BB962C8B-B14F-4D97-AF65-F5344CB8AC3E}">
        <p14:creationId xmlns:p14="http://schemas.microsoft.com/office/powerpoint/2010/main" val="396480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1722" y="2616369"/>
            <a:ext cx="9404723" cy="1400530"/>
          </a:xfrm>
        </p:spPr>
        <p:txBody>
          <a:bodyPr>
            <a:normAutofit/>
          </a:bodyPr>
          <a:lstStyle/>
          <a:p>
            <a:pPr algn="ctr"/>
            <a:r>
              <a:rPr lang="fr-FR" sz="6600" b="1" dirty="0">
                <a:solidFill>
                  <a:srgbClr val="EBEBEB"/>
                </a:solidFill>
                <a:latin typeface="Times New Roman" panose="02020603050405020304" pitchFamily="18" charset="0"/>
                <a:cs typeface="Times New Roman" panose="02020603050405020304" pitchFamily="18" charset="0"/>
              </a:rPr>
              <a:t>Matériels et Méthodes</a:t>
            </a:r>
            <a:endParaRPr lang="fr-FR" sz="6600" dirty="0"/>
          </a:p>
        </p:txBody>
      </p:sp>
    </p:spTree>
    <p:extLst>
      <p:ext uri="{BB962C8B-B14F-4D97-AF65-F5344CB8AC3E}">
        <p14:creationId xmlns:p14="http://schemas.microsoft.com/office/powerpoint/2010/main" val="418410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7965304-4F01-B50B-03EC-42E7A4D49D7B}"/>
              </a:ext>
            </a:extLst>
          </p:cNvPr>
          <p:cNvSpPr>
            <a:spLocks noGrp="1"/>
          </p:cNvSpPr>
          <p:nvPr>
            <p:ph idx="1"/>
          </p:nvPr>
        </p:nvSpPr>
        <p:spPr>
          <a:xfrm>
            <a:off x="0" y="1"/>
            <a:ext cx="12076386" cy="6745122"/>
          </a:xfrm>
        </p:spPr>
        <p:txBody>
          <a:bodyPr>
            <a:normAutofit lnSpcReduction="10000"/>
          </a:bodyPr>
          <a:lstStyle/>
          <a:p>
            <a:pPr marL="0" indent="0" algn="just">
              <a:buNone/>
            </a:pPr>
            <a:r>
              <a:rPr lang="fr-FR" sz="3200" b="1" dirty="0">
                <a:latin typeface="Times New Roman" panose="02020603050405020304" pitchFamily="18" charset="0"/>
                <a:cs typeface="Times New Roman" panose="02020603050405020304" pitchFamily="18" charset="0"/>
              </a:rPr>
              <a:t>Méthode de Synthèse </a:t>
            </a:r>
          </a:p>
          <a:p>
            <a:pPr algn="just">
              <a:buFont typeface="Wingdings" panose="05000000000000000000" pitchFamily="2" charset="2"/>
              <a:buChar char="Ø"/>
            </a:pPr>
            <a:r>
              <a:rPr lang="fr-FR" sz="2800" dirty="0">
                <a:latin typeface="Times New Roman" panose="02020603050405020304" pitchFamily="18" charset="0"/>
                <a:cs typeface="Times New Roman" panose="02020603050405020304" pitchFamily="18" charset="0"/>
              </a:rPr>
              <a:t>Préparation de la poudre d’hydroxyapatite</a:t>
            </a:r>
          </a:p>
          <a:p>
            <a:pPr marL="0" indent="0" algn="just">
              <a:buNone/>
            </a:pPr>
            <a:r>
              <a:rPr lang="fr-FR" sz="2800" dirty="0">
                <a:latin typeface="Times New Roman" panose="02020603050405020304" pitchFamily="18" charset="0"/>
                <a:cs typeface="Times New Roman" panose="02020603050405020304" pitchFamily="18" charset="0"/>
              </a:rPr>
              <a:t>Dans cette expérience, pour extraire la biocéramique (hydroxyapatite), les échantillons d'os ont d'abord été nettoyés, dégraissés avec de l'eau distillée, séchés et broyés a l’aide d’un broyeur  a haute énergie en fines particules. Les poudres préparées ont été calcinées à des températures  de 650°C  pendant 6 heures dans un four a moufle.</a:t>
            </a:r>
          </a:p>
          <a:p>
            <a:pPr marL="0" indent="0" algn="just">
              <a:buNone/>
            </a:pPr>
            <a:endParaRPr lang="fr-FR"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2800" dirty="0">
                <a:latin typeface="Times New Roman" panose="02020603050405020304" pitchFamily="18" charset="0"/>
                <a:cs typeface="Times New Roman" panose="02020603050405020304" pitchFamily="18" charset="0"/>
              </a:rPr>
              <a:t>Préparation des échantillons frittés</a:t>
            </a:r>
          </a:p>
          <a:p>
            <a:pPr marL="0" indent="0" algn="just">
              <a:buNone/>
            </a:pPr>
            <a:r>
              <a:rPr lang="fr-FR" sz="2800" dirty="0">
                <a:effectLst/>
                <a:latin typeface="Times New Roman" panose="02020603050405020304" pitchFamily="18" charset="0"/>
                <a:ea typeface="Calibri" panose="020F0502020204030204" pitchFamily="34" charset="0"/>
              </a:rPr>
              <a:t>La poudre </a:t>
            </a:r>
            <a:r>
              <a:rPr lang="fr-FR" sz="2800" dirty="0">
                <a:latin typeface="Times New Roman" panose="02020603050405020304" pitchFamily="18" charset="0"/>
                <a:ea typeface="Calibri" panose="020F0502020204030204" pitchFamily="34" charset="0"/>
              </a:rPr>
              <a:t>d’hydroxyapatite </a:t>
            </a:r>
            <a:r>
              <a:rPr lang="fr-FR" sz="2800" dirty="0">
                <a:effectLst/>
                <a:latin typeface="Times New Roman" panose="02020603050405020304" pitchFamily="18" charset="0"/>
                <a:ea typeface="Calibri" panose="020F0502020204030204" pitchFamily="34" charset="0"/>
              </a:rPr>
              <a:t>telle que préparée été mélanger avec un agent liant pour obtenir une bonne  densité, puis les échantillons ont été pressés dans un moule en acier </a:t>
            </a:r>
            <a:r>
              <a:rPr lang="fr-FR" sz="2800" dirty="0">
                <a:latin typeface="Times New Roman" panose="02020603050405020304" pitchFamily="18" charset="0"/>
                <a:ea typeface="Calibri" panose="020F0502020204030204" pitchFamily="34" charset="0"/>
              </a:rPr>
              <a:t>inoxydable sous la forme de disques circulaires (diamètre 3 mm et hauteur 0,5 mm)  </a:t>
            </a:r>
            <a:r>
              <a:rPr lang="fr-FR" sz="2800" dirty="0">
                <a:effectLst/>
                <a:latin typeface="Times New Roman" panose="02020603050405020304" pitchFamily="18" charset="0"/>
                <a:ea typeface="Calibri" panose="020F0502020204030204" pitchFamily="34" charset="0"/>
              </a:rPr>
              <a:t>à l’aide presse </a:t>
            </a:r>
            <a:r>
              <a:rPr lang="fr-FR" sz="2800" dirty="0">
                <a:latin typeface="Times New Roman" panose="02020603050405020304" pitchFamily="18" charset="0"/>
                <a:ea typeface="Calibri" panose="020F0502020204030204" pitchFamily="34" charset="0"/>
              </a:rPr>
              <a:t>manuelle</a:t>
            </a:r>
            <a:r>
              <a:rPr lang="fr-FR" sz="2800" dirty="0">
                <a:effectLst/>
                <a:latin typeface="Times New Roman" panose="02020603050405020304" pitchFamily="18" charset="0"/>
                <a:ea typeface="Calibri" panose="020F0502020204030204" pitchFamily="34" charset="0"/>
              </a:rPr>
              <a:t> </a:t>
            </a:r>
            <a:r>
              <a:rPr lang="fr-FR" sz="2800" b="1" dirty="0">
                <a:effectLst/>
                <a:latin typeface="Times New Roman" panose="02020603050405020304" pitchFamily="18" charset="0"/>
                <a:ea typeface="Calibri" panose="020F0502020204030204" pitchFamily="34" charset="0"/>
              </a:rPr>
              <a:t>.</a:t>
            </a:r>
            <a:r>
              <a:rPr lang="fr-FR" sz="2800" dirty="0">
                <a:effectLst/>
                <a:latin typeface="Times New Roman" panose="02020603050405020304" pitchFamily="18" charset="0"/>
                <a:ea typeface="Calibri" panose="020F0502020204030204" pitchFamily="34" charset="0"/>
              </a:rPr>
              <a:t> puis frittées à une température de  1100°C pendant 3h à une vitesse de 10°/min</a:t>
            </a:r>
            <a:r>
              <a:rPr lang="fr-FR" sz="2800" b="1" dirty="0">
                <a:effectLst/>
                <a:latin typeface="Times New Roman" panose="02020603050405020304" pitchFamily="18" charset="0"/>
                <a:ea typeface="Calibri" panose="020F0502020204030204" pitchFamily="34" charset="0"/>
              </a:rPr>
              <a:t>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0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BB3BCD1-1EB1-DA9C-357D-54A95FFE49A9}"/>
              </a:ext>
            </a:extLst>
          </p:cNvPr>
          <p:cNvSpPr>
            <a:spLocks noGrp="1"/>
          </p:cNvSpPr>
          <p:nvPr>
            <p:ph idx="1"/>
          </p:nvPr>
        </p:nvSpPr>
        <p:spPr>
          <a:xfrm>
            <a:off x="252248" y="425670"/>
            <a:ext cx="11445766" cy="5822730"/>
          </a:xfrm>
        </p:spPr>
        <p:txBody>
          <a:bodyPr>
            <a:normAutofit/>
          </a:bodyPr>
          <a:lstStyle/>
          <a:p>
            <a:pPr marL="0" indent="0" algn="just">
              <a:buNone/>
            </a:pPr>
            <a:r>
              <a:rPr lang="fr-FR" sz="3200" b="1" dirty="0">
                <a:latin typeface="Times New Roman" panose="02020603050405020304" pitchFamily="18" charset="0"/>
                <a:cs typeface="Times New Roman" panose="02020603050405020304" pitchFamily="18" charset="0"/>
              </a:rPr>
              <a:t>Caractérisation physico chimique</a:t>
            </a:r>
          </a:p>
          <a:p>
            <a:pPr marL="0" indent="0">
              <a:buNone/>
            </a:pPr>
            <a:r>
              <a:rPr lang="fr-FR" dirty="0"/>
              <a:t>La poudre HAP obtenue a été caractérisée physico-chimiquement par spectroscopie infrarouge à transformée de Fourier (FTIR), spectrométrie de fluorescence X (FRX)et microscope électronique a balayage (MEB).</a:t>
            </a:r>
          </a:p>
          <a:p>
            <a:r>
              <a:rPr lang="fr-FR" dirty="0"/>
              <a:t>spectroscopie infrarouge à transformée de Fourier (FTIR)</a:t>
            </a:r>
          </a:p>
          <a:p>
            <a:pPr marL="0" indent="0">
              <a:buNone/>
            </a:pPr>
            <a:r>
              <a:rPr lang="fr-FR" dirty="0"/>
              <a:t>La méthode FTIR est utilisée pour l'analyse d'échantillon dans la plage de longueurs d'onde de 400 à 4000 cm-1 ,afin de déterminer les liaisons chimiques et des groupements fonctionnels présents dans </a:t>
            </a:r>
            <a:r>
              <a:rPr lang="fr-FR" dirty="0" smtClean="0"/>
              <a:t>le </a:t>
            </a:r>
            <a:r>
              <a:rPr lang="fr-FR" dirty="0"/>
              <a:t>matériau </a:t>
            </a:r>
            <a:r>
              <a:rPr lang="fr-FR" dirty="0" smtClean="0"/>
              <a:t>analyser.</a:t>
            </a:r>
            <a:r>
              <a:rPr lang="fr-FR" dirty="0" smtClean="0"/>
              <a:t> </a:t>
            </a:r>
            <a:endParaRPr lang="fr-FR" dirty="0"/>
          </a:p>
          <a:p>
            <a:r>
              <a:rPr lang="fr-FR" dirty="0"/>
              <a:t>Spectrométrie de fluorescence au rayon X(FRX)</a:t>
            </a:r>
          </a:p>
          <a:p>
            <a:pPr marL="0" indent="0">
              <a:buNone/>
            </a:pPr>
            <a:r>
              <a:rPr lang="fr-FR" dirty="0"/>
              <a:t>Les éléments chimiques présents dans l'échantillon sont analysés par spectromètre à fluorescence X</a:t>
            </a:r>
          </a:p>
          <a:p>
            <a:r>
              <a:rPr lang="fr-FR" dirty="0"/>
              <a:t>Microscope électronique a balayage (MEB)</a:t>
            </a:r>
          </a:p>
          <a:p>
            <a:pPr marL="0" indent="0">
              <a:buNone/>
            </a:pPr>
            <a:r>
              <a:rPr lang="fr-FR" dirty="0"/>
              <a:t>La morphologie de surface de la poudre hydroxyapatite obtenue a été étudier a l’aide de microscope électronique a balayage</a:t>
            </a:r>
          </a:p>
        </p:txBody>
      </p:sp>
    </p:spTree>
    <p:extLst>
      <p:ext uri="{BB962C8B-B14F-4D97-AF65-F5344CB8AC3E}">
        <p14:creationId xmlns:p14="http://schemas.microsoft.com/office/powerpoint/2010/main" val="3819566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554</TotalTime>
  <Words>1149</Words>
  <Application>Microsoft Office PowerPoint</Application>
  <PresentationFormat>Grand écran</PresentationFormat>
  <Paragraphs>83</Paragraphs>
  <Slides>19</Slides>
  <Notes>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19</vt:i4>
      </vt:variant>
    </vt:vector>
  </HeadingPairs>
  <TitlesOfParts>
    <vt:vector size="31" baseType="lpstr">
      <vt:lpstr>Microsoft YaHei</vt:lpstr>
      <vt:lpstr>SimSun</vt:lpstr>
      <vt:lpstr>Algerian</vt:lpstr>
      <vt:lpstr>Arial</vt:lpstr>
      <vt:lpstr>Calibri</vt:lpstr>
      <vt:lpstr>Cambria</vt:lpstr>
      <vt:lpstr>Century Gothic</vt:lpstr>
      <vt:lpstr>Georgia</vt:lpstr>
      <vt:lpstr>Times New Roman</vt:lpstr>
      <vt:lpstr>Wingdings</vt:lpstr>
      <vt:lpstr>Wingdings 3</vt:lpstr>
      <vt:lpstr>Ion</vt:lpstr>
      <vt:lpstr>Amina Belounis1,2*, Ali Benouadah 1, Adhya-eddine Hamitouche2 et Selma Si Smail1   1 Département Science de la Matière, Faculté Chimie, Université d’Alger1 Ben Youcef Benkhedda, Alger,16000, Algérie  2Centre scientifique et technique en analyse physico-chimique, Bousmail,42004, Algérie. </vt:lpstr>
      <vt:lpstr>Plan</vt:lpstr>
      <vt:lpstr>Introduction </vt:lpstr>
      <vt:lpstr>Présentation PowerPoint</vt:lpstr>
      <vt:lpstr>Objectif</vt:lpstr>
      <vt:lpstr>Présentation PowerPoint</vt:lpstr>
      <vt:lpstr>Matériels et Méthodes</vt:lpstr>
      <vt:lpstr>Présentation PowerPoint</vt:lpstr>
      <vt:lpstr>Présentation PowerPoint</vt:lpstr>
      <vt:lpstr>Caractérisation mécanique</vt:lpstr>
      <vt:lpstr>Résultats and Discussion</vt:lpstr>
      <vt:lpstr>Figure I: Spectre FTIR du biomatériau  traité a 650°C  </vt:lpstr>
      <vt:lpstr>Figure II: Morphologie de surface de la poudre brute (A) ,(B) hydroxyapatite obtenu a 650°C et (C) hydroxyapatite frittée a 1100°C </vt:lpstr>
      <vt:lpstr>Tableau I:Principaux constituants inorganiques (% en poids) de l'hydroxyapatite obtenue a 650°C</vt:lpstr>
      <vt:lpstr>Tableau II:Valeur de micro-dureté de l’hydroxyapatite fritté a 1100°C pendant 3h</vt:lpstr>
      <vt:lpstr>Présentation PowerPoint</vt:lpstr>
      <vt:lpstr>Conclusion</vt:lpstr>
      <vt:lpstr>Présentation PowerPoint</vt:lpstr>
      <vt:lpstr>Merci pour votre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travail</dc:title>
  <dc:creator>user</dc:creator>
  <cp:lastModifiedBy>acer</cp:lastModifiedBy>
  <cp:revision>164</cp:revision>
  <dcterms:created xsi:type="dcterms:W3CDTF">2023-01-17T07:02:48Z</dcterms:created>
  <dcterms:modified xsi:type="dcterms:W3CDTF">2023-02-04T19:58:40Z</dcterms:modified>
</cp:coreProperties>
</file>