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49" r:id="rId2"/>
    <p:sldMasterId id="2147483650" r:id="rId3"/>
  </p:sldMasterIdLst>
  <p:notesMasterIdLst>
    <p:notesMasterId r:id="rId21"/>
  </p:notesMasterIdLst>
  <p:handoutMasterIdLst>
    <p:handoutMasterId r:id="rId22"/>
  </p:handoutMasterIdLst>
  <p:sldIdLst>
    <p:sldId id="314" r:id="rId4"/>
    <p:sldId id="374" r:id="rId5"/>
    <p:sldId id="376" r:id="rId6"/>
    <p:sldId id="395" r:id="rId7"/>
    <p:sldId id="397" r:id="rId8"/>
    <p:sldId id="398" r:id="rId9"/>
    <p:sldId id="399" r:id="rId10"/>
    <p:sldId id="400" r:id="rId11"/>
    <p:sldId id="401" r:id="rId12"/>
    <p:sldId id="402" r:id="rId13"/>
    <p:sldId id="403" r:id="rId14"/>
    <p:sldId id="404" r:id="rId15"/>
    <p:sldId id="405" r:id="rId16"/>
    <p:sldId id="407" r:id="rId17"/>
    <p:sldId id="408" r:id="rId18"/>
    <p:sldId id="390" r:id="rId19"/>
    <p:sldId id="393" r:id="rId20"/>
  </p:sldIdLst>
  <p:sldSz cx="9144000" cy="6858000" type="screen4x3"/>
  <p:notesSz cx="6797675" cy="9928225"/>
  <p:custDataLst>
    <p:tags r:id="rId23"/>
  </p:custDataLst>
  <p:defaultTextStyle>
    <a:defPPr>
      <a:defRPr lang="fr-FR"/>
    </a:defPPr>
    <a:lvl1pPr algn="l" rtl="0" fontAlgn="base">
      <a:lnSpc>
        <a:spcPct val="12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lnSpc>
        <a:spcPct val="12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lnSpc>
        <a:spcPct val="12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lnSpc>
        <a:spcPct val="12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lnSpc>
        <a:spcPct val="12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80"/>
    <a:srgbClr val="FF0000"/>
    <a:srgbClr val="FF9900"/>
    <a:srgbClr val="339933"/>
    <a:srgbClr val="00CC00"/>
    <a:srgbClr val="00FF00"/>
    <a:srgbClr val="000050"/>
    <a:srgbClr val="00003C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5469" autoAdjust="0"/>
  </p:normalViewPr>
  <p:slideViewPr>
    <p:cSldViewPr snapToGrid="0">
      <p:cViewPr varScale="1">
        <p:scale>
          <a:sx n="74" d="100"/>
          <a:sy n="74" d="100"/>
        </p:scale>
        <p:origin x="171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-2742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47" tIns="47774" rIns="95547" bIns="47774" numCol="1" anchor="t" anchorCtr="0" compatLnSpc="1">
            <a:prstTxWarp prst="textNoShape">
              <a:avLst/>
            </a:prstTxWarp>
          </a:bodyPr>
          <a:lstStyle>
            <a:lvl1pPr defTabSz="955667">
              <a:lnSpc>
                <a:spcPct val="100000"/>
              </a:lnSpc>
              <a:defRPr sz="13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94" y="1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47" tIns="47774" rIns="95547" bIns="47774" numCol="1" anchor="t" anchorCtr="0" compatLnSpc="1">
            <a:prstTxWarp prst="textNoShape">
              <a:avLst/>
            </a:prstTxWarp>
          </a:bodyPr>
          <a:lstStyle>
            <a:lvl1pPr algn="r" defTabSz="955667">
              <a:lnSpc>
                <a:spcPct val="100000"/>
              </a:lnSpc>
              <a:defRPr sz="13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813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47" tIns="47774" rIns="95547" bIns="47774" numCol="1" anchor="b" anchorCtr="0" compatLnSpc="1">
            <a:prstTxWarp prst="textNoShape">
              <a:avLst/>
            </a:prstTxWarp>
          </a:bodyPr>
          <a:lstStyle>
            <a:lvl1pPr defTabSz="955667">
              <a:lnSpc>
                <a:spcPct val="100000"/>
              </a:lnSpc>
              <a:defRPr sz="13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94" y="9430813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47" tIns="47774" rIns="95547" bIns="47774" numCol="1" anchor="b" anchorCtr="0" compatLnSpc="1">
            <a:prstTxWarp prst="textNoShape">
              <a:avLst/>
            </a:prstTxWarp>
          </a:bodyPr>
          <a:lstStyle>
            <a:lvl1pPr algn="r" defTabSz="955667">
              <a:lnSpc>
                <a:spcPct val="100000"/>
              </a:lnSpc>
              <a:defRPr sz="1300">
                <a:cs typeface="+mn-cs"/>
              </a:defRPr>
            </a:lvl1pPr>
          </a:lstStyle>
          <a:p>
            <a:pPr>
              <a:defRPr/>
            </a:pPr>
            <a:fld id="{142D8305-5EBB-4C6F-B9D1-9FA1FF8D568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4521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47" tIns="47774" rIns="95547" bIns="47774" numCol="1" anchor="t" anchorCtr="0" compatLnSpc="1">
            <a:prstTxWarp prst="textNoShape">
              <a:avLst/>
            </a:prstTxWarp>
          </a:bodyPr>
          <a:lstStyle>
            <a:lvl1pPr defTabSz="955667">
              <a:lnSpc>
                <a:spcPct val="100000"/>
              </a:lnSpc>
              <a:defRPr sz="13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94" y="1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47" tIns="47774" rIns="95547" bIns="47774" numCol="1" anchor="t" anchorCtr="0" compatLnSpc="1">
            <a:prstTxWarp prst="textNoShape">
              <a:avLst/>
            </a:prstTxWarp>
          </a:bodyPr>
          <a:lstStyle>
            <a:lvl1pPr algn="r" defTabSz="955667">
              <a:lnSpc>
                <a:spcPct val="100000"/>
              </a:lnSpc>
              <a:defRPr sz="13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64" y="4715406"/>
            <a:ext cx="5438748" cy="4467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47" tIns="47774" rIns="95547" bIns="477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813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47" tIns="47774" rIns="95547" bIns="47774" numCol="1" anchor="b" anchorCtr="0" compatLnSpc="1">
            <a:prstTxWarp prst="textNoShape">
              <a:avLst/>
            </a:prstTxWarp>
          </a:bodyPr>
          <a:lstStyle>
            <a:lvl1pPr defTabSz="955667">
              <a:lnSpc>
                <a:spcPct val="100000"/>
              </a:lnSpc>
              <a:defRPr sz="13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94" y="9430813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47" tIns="47774" rIns="95547" bIns="47774" numCol="1" anchor="b" anchorCtr="0" compatLnSpc="1">
            <a:prstTxWarp prst="textNoShape">
              <a:avLst/>
            </a:prstTxWarp>
          </a:bodyPr>
          <a:lstStyle>
            <a:lvl1pPr algn="r" defTabSz="955667">
              <a:lnSpc>
                <a:spcPct val="100000"/>
              </a:lnSpc>
              <a:defRPr sz="1300">
                <a:cs typeface="+mn-cs"/>
              </a:defRPr>
            </a:lvl1pPr>
          </a:lstStyle>
          <a:p>
            <a:pPr>
              <a:defRPr/>
            </a:pPr>
            <a:fld id="{6E5966B0-B719-455D-A955-77A11EFA26E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63968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0"/>
            <a:ext cx="8280400" cy="2720975"/>
          </a:xfrm>
        </p:spPr>
        <p:txBody>
          <a:bodyPr/>
          <a:lstStyle>
            <a:lvl1pPr algn="ctr">
              <a:lnSpc>
                <a:spcPct val="130000"/>
              </a:lnSpc>
              <a:defRPr sz="3200" b="1">
                <a:solidFill>
                  <a:srgbClr val="000080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3284538"/>
            <a:ext cx="7416800" cy="29527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/>
            </a:lvl1pPr>
          </a:lstStyle>
          <a:p>
            <a:r>
              <a:rPr lang="fr-FR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185875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74015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24675" y="0"/>
            <a:ext cx="2219325" cy="65246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66700" y="0"/>
            <a:ext cx="6505575" cy="65246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9465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5D2EF-F185-44F4-9F6A-A512183B7E0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9539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5E117-C665-419D-ACF6-FCFA86F957D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8180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5CA20-9EDB-4C83-9183-F26570D53F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3581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59E27-82CF-4BAB-957D-C1C6754CD0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379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ECFEA-4630-43EE-8F8C-9008966FED3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6204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7712F-23B3-48A2-8F41-BC4708A8FE9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40816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29ABE-1853-4BBC-B02F-9FCEEC300E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4904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8EC42-ED4D-41BC-A78B-F049B5CFA34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0828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0080"/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3pPr>
              <a:defRPr sz="1800">
                <a:latin typeface="+mn-lt"/>
              </a:defRPr>
            </a:lvl3pPr>
            <a:lvl4pPr>
              <a:defRPr sz="1600">
                <a:solidFill>
                  <a:schemeClr val="tx1"/>
                </a:solidFill>
                <a:latin typeface="+mn-lt"/>
              </a:defRPr>
            </a:lvl4pPr>
            <a:lvl5pPr>
              <a:defRPr sz="1600">
                <a:latin typeface="+mn-lt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BE" dirty="0"/>
          </a:p>
        </p:txBody>
      </p:sp>
      <p:sp>
        <p:nvSpPr>
          <p:cNvPr id="4" name="Text Box 16"/>
          <p:cNvSpPr txBox="1">
            <a:spLocks noChangeArrowheads="1"/>
          </p:cNvSpPr>
          <p:nvPr userDrawn="1"/>
        </p:nvSpPr>
        <p:spPr bwMode="auto">
          <a:xfrm>
            <a:off x="8561231" y="6575425"/>
            <a:ext cx="639919" cy="31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de-DE" sz="1200" b="1" dirty="0" smtClean="0">
                <a:solidFill>
                  <a:schemeClr val="bg2"/>
                </a:solidFill>
                <a:cs typeface="+mn-cs"/>
              </a:rPr>
              <a:t>p </a:t>
            </a:r>
            <a:fld id="{7C72F98E-93EF-49F7-8AED-A0E3163EDB94}" type="slidenum">
              <a:rPr lang="fr-FR" sz="1200" b="1">
                <a:solidFill>
                  <a:schemeClr val="bg2"/>
                </a:solidFill>
                <a:cs typeface="+mn-cs"/>
              </a:rPr>
              <a:pPr algn="r">
                <a:defRPr/>
              </a:pPr>
              <a:t>‹N°›</a:t>
            </a:fld>
            <a:r>
              <a:rPr lang="de-DE" sz="1200" b="1" dirty="0">
                <a:solidFill>
                  <a:schemeClr val="bg2"/>
                </a:solidFill>
                <a:cs typeface="+mn-cs"/>
              </a:rPr>
              <a:t> </a:t>
            </a:r>
            <a:endParaRPr lang="fr-BE" sz="1200" b="1" dirty="0">
              <a:solidFill>
                <a:schemeClr val="bg2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090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F3DD3-CFBB-432E-A6F6-91598AB1057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04367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C7EDC-7383-4F96-8BFA-5AB409EC96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7135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C59AB-0FAE-436D-8E9E-D07D35532F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31807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F037F-1536-4E92-A4E0-25126401B21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09774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3B805-83B3-458D-A53C-448B03D485B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05468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8A448-F03D-4658-B448-C19053E4A3D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2379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3757D-E9C3-4E1E-B00C-3EA3B4D1FD7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90187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604D8-7A32-4520-B0ED-0B3ADD7AB07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4546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4DC90-DC10-49AB-BD02-14FFAF9728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8480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502BE-631E-4E20-8DFD-632F25C38BB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510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882020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21962-20D4-4730-B12B-20C9E8906BB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00325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4A5A2-24C2-4D92-9659-A3C43A58FB1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97275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D77EC-97AD-445A-B934-7E842F028BF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48286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8DCBFC-9E92-4CC8-A966-479DF4096B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9667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55650" y="981075"/>
            <a:ext cx="3894138" cy="5543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02188" y="981075"/>
            <a:ext cx="3895725" cy="5543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717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6140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37948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4583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14598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74123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6700" y="0"/>
            <a:ext cx="88773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1061" y="981075"/>
            <a:ext cx="8405768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2"/>
            <a:endParaRPr lang="fr-FR" dirty="0" smtClean="0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711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fr-BE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3" r:id="rId1"/>
    <p:sldLayoutId id="2147484331" r:id="rId2"/>
    <p:sldLayoutId id="2147484332" r:id="rId3"/>
    <p:sldLayoutId id="2147484333" r:id="rId4"/>
    <p:sldLayoutId id="2147484334" r:id="rId5"/>
    <p:sldLayoutId id="2147484335" r:id="rId6"/>
    <p:sldLayoutId id="2147484336" r:id="rId7"/>
    <p:sldLayoutId id="2147484337" r:id="rId8"/>
    <p:sldLayoutId id="2147484338" r:id="rId9"/>
    <p:sldLayoutId id="2147484339" r:id="rId10"/>
    <p:sldLayoutId id="214748434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fr-FR" sz="3400" b="1" smtClean="0">
          <a:solidFill>
            <a:srgbClr val="0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0" indent="0" algn="l" rtl="0" eaLnBrk="0" fontAlgn="base" hangingPunct="0">
        <a:spcBef>
          <a:spcPct val="50000"/>
        </a:spcBef>
        <a:spcAft>
          <a:spcPct val="0"/>
        </a:spcAft>
        <a:buFont typeface="Wingdings" pitchFamily="2" charset="2"/>
        <a:buNone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Verdana" pitchFamily="34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4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sz="14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>
                <a:cs typeface="+mn-cs"/>
              </a:defRPr>
            </a:lvl1pPr>
          </a:lstStyle>
          <a:p>
            <a:pPr>
              <a:defRPr/>
            </a:pPr>
            <a:fld id="{E1EC9812-6024-40BE-8A35-B6BB449BBC0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1" r:id="rId1"/>
    <p:sldLayoutId id="2147484342" r:id="rId2"/>
    <p:sldLayoutId id="2147484343" r:id="rId3"/>
    <p:sldLayoutId id="2147484344" r:id="rId4"/>
    <p:sldLayoutId id="2147484345" r:id="rId5"/>
    <p:sldLayoutId id="2147484346" r:id="rId6"/>
    <p:sldLayoutId id="2147484347" r:id="rId7"/>
    <p:sldLayoutId id="2147484348" r:id="rId8"/>
    <p:sldLayoutId id="2147484349" r:id="rId9"/>
    <p:sldLayoutId id="2147484350" r:id="rId10"/>
    <p:sldLayoutId id="214748435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4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sz="14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>
                <a:cs typeface="+mn-cs"/>
              </a:defRPr>
            </a:lvl1pPr>
          </a:lstStyle>
          <a:p>
            <a:pPr>
              <a:defRPr/>
            </a:pPr>
            <a:fld id="{5C39F26F-1067-4FC4-B6DF-AF06C8DAC0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2" r:id="rId1"/>
    <p:sldLayoutId id="2147484353" r:id="rId2"/>
    <p:sldLayoutId id="2147484354" r:id="rId3"/>
    <p:sldLayoutId id="2147484355" r:id="rId4"/>
    <p:sldLayoutId id="2147484356" r:id="rId5"/>
    <p:sldLayoutId id="2147484357" r:id="rId6"/>
    <p:sldLayoutId id="2147484358" r:id="rId7"/>
    <p:sldLayoutId id="2147484359" r:id="rId8"/>
    <p:sldLayoutId id="2147484360" r:id="rId9"/>
    <p:sldLayoutId id="2147484361" r:id="rId10"/>
    <p:sldLayoutId id="214748436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8313" y="834480"/>
            <a:ext cx="8280400" cy="2720975"/>
          </a:xfrm>
        </p:spPr>
        <p:txBody>
          <a:bodyPr/>
          <a:lstStyle/>
          <a:p>
            <a:r>
              <a:rPr lang="en-US" sz="2800" dirty="0" smtClean="0"/>
              <a:t>Simulation-based Bayesian inference</a:t>
            </a:r>
            <a:br>
              <a:rPr lang="en-US" sz="2800" dirty="0" smtClean="0"/>
            </a:br>
            <a:r>
              <a:rPr lang="en-US" sz="2800" dirty="0" smtClean="0"/>
              <a:t> for general robotic grasping</a:t>
            </a:r>
            <a:endParaRPr lang="en-US" sz="2400" b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05479" y="3578703"/>
            <a:ext cx="6081373" cy="2121057"/>
          </a:xfrm>
        </p:spPr>
        <p:txBody>
          <a:bodyPr/>
          <a:lstStyle/>
          <a:p>
            <a:r>
              <a:rPr lang="en-US" dirty="0" smtClean="0"/>
              <a:t>Norman Marlier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Aerospace &amp; </a:t>
            </a:r>
            <a:r>
              <a:rPr lang="en-US" dirty="0"/>
              <a:t>Mechanical </a:t>
            </a:r>
            <a:r>
              <a:rPr lang="en-US" dirty="0" smtClean="0"/>
              <a:t>Engineering Department,</a:t>
            </a:r>
          </a:p>
          <a:p>
            <a:r>
              <a:rPr lang="en-US" dirty="0" smtClean="0"/>
              <a:t>Electrical Engineering and Computer Science Department</a:t>
            </a:r>
          </a:p>
          <a:p>
            <a:r>
              <a:rPr lang="en-US" dirty="0" smtClean="0"/>
              <a:t> </a:t>
            </a:r>
            <a:r>
              <a:rPr lang="en-US" dirty="0"/>
              <a:t>University of Liège, </a:t>
            </a:r>
            <a:r>
              <a:rPr lang="en-US" dirty="0" smtClean="0"/>
              <a:t>Belgium</a:t>
            </a:r>
            <a:endParaRPr lang="en-US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192" y="6001293"/>
            <a:ext cx="1709097" cy="82961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30" y="6001293"/>
            <a:ext cx="1335596" cy="68122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5046" y="267491"/>
            <a:ext cx="1312817" cy="8324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Simulation-based </a:t>
            </a:r>
            <a:r>
              <a:rPr lang="fr-BE" dirty="0" err="1" smtClean="0"/>
              <a:t>inference</a:t>
            </a:r>
            <a:endParaRPr lang="fr-BE" dirty="0"/>
          </a:p>
        </p:txBody>
      </p:sp>
      <p:sp>
        <p:nvSpPr>
          <p:cNvPr id="4" name="Rectangle 3"/>
          <p:cNvSpPr/>
          <p:nvPr/>
        </p:nvSpPr>
        <p:spPr>
          <a:xfrm>
            <a:off x="3153506" y="2316960"/>
            <a:ext cx="3103685" cy="21365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z</a:t>
            </a:r>
            <a:endParaRPr lang="fr-BE" dirty="0"/>
          </a:p>
        </p:txBody>
      </p:sp>
      <p:cxnSp>
        <p:nvCxnSpPr>
          <p:cNvPr id="5" name="Connecteur droit avec flèche 4"/>
          <p:cNvCxnSpPr>
            <a:endCxn id="4" idx="1"/>
          </p:cNvCxnSpPr>
          <p:nvPr/>
        </p:nvCxnSpPr>
        <p:spPr>
          <a:xfrm flipV="1">
            <a:off x="2536316" y="3385226"/>
            <a:ext cx="617190" cy="4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/>
              <p:cNvSpPr txBox="1"/>
              <p:nvPr/>
            </p:nvSpPr>
            <p:spPr>
              <a:xfrm>
                <a:off x="396486" y="2717484"/>
                <a:ext cx="2392240" cy="9787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BE" dirty="0" err="1">
                    <a:ea typeface="Cambria Math" panose="02040503050406030204" pitchFamily="18" charset="0"/>
                  </a:rPr>
                  <a:t>P</a:t>
                </a:r>
                <a:r>
                  <a:rPr lang="fr-BE" dirty="0" err="1" smtClean="0">
                    <a:ea typeface="Cambria Math" panose="02040503050406030204" pitchFamily="18" charset="0"/>
                  </a:rPr>
                  <a:t>arameters</a:t>
                </a:r>
                <a:endParaRPr lang="fr-BE" dirty="0" smtClean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fr-BE" dirty="0"/>
              </a:p>
            </p:txBody>
          </p:sp>
        </mc:Choice>
        <mc:Fallback xmlns=""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486" y="2717484"/>
                <a:ext cx="2392240" cy="978729"/>
              </a:xfrm>
              <a:prstGeom prst="rect">
                <a:avLst/>
              </a:prstGeom>
              <a:blipFill>
                <a:blip r:embed="rId2"/>
                <a:stretch>
                  <a:fillRect t="-1250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6371491" y="2712550"/>
                <a:ext cx="2654347" cy="9787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BE" b="0" dirty="0" smtClean="0"/>
                  <a:t>Observables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fr-BE" dirty="0"/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1491" y="2712550"/>
                <a:ext cx="2654347" cy="978729"/>
              </a:xfrm>
              <a:prstGeom prst="rect">
                <a:avLst/>
              </a:prstGeom>
              <a:blipFill>
                <a:blip r:embed="rId3"/>
                <a:stretch>
                  <a:fillRect t="-1242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ZoneTexte 8"/>
          <p:cNvSpPr txBox="1"/>
          <p:nvPr/>
        </p:nvSpPr>
        <p:spPr>
          <a:xfrm>
            <a:off x="3153506" y="1781429"/>
            <a:ext cx="3103685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err="1" smtClean="0"/>
              <a:t>Stochastic</a:t>
            </a:r>
            <a:r>
              <a:rPr lang="fr-BE" dirty="0" smtClean="0"/>
              <a:t> simulator</a:t>
            </a:r>
            <a:endParaRPr lang="fr-B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2179988" y="5253990"/>
                <a:ext cx="5050719" cy="5355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sz="2400" dirty="0" smtClean="0"/>
                  <a:t>Define an </a:t>
                </a:r>
                <a:r>
                  <a:rPr lang="fr-BE" sz="2400" dirty="0" err="1" smtClean="0"/>
                  <a:t>implicit</a:t>
                </a:r>
                <a:r>
                  <a:rPr lang="fr-BE" sz="2400" dirty="0" smtClean="0"/>
                  <a:t> </a:t>
                </a:r>
                <a:r>
                  <a:rPr lang="fr-BE" sz="2400" dirty="0" err="1" smtClean="0"/>
                  <a:t>likelihood</a:t>
                </a:r>
                <a:r>
                  <a:rPr lang="fr-BE" sz="2400" dirty="0" smtClean="0"/>
                  <a:t> </a:t>
                </a:r>
                <a14:m>
                  <m:oMath xmlns:m="http://schemas.openxmlformats.org/officeDocument/2006/math">
                    <m:r>
                      <a:rPr lang="fr-BE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fr-BE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BE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r-BE" sz="2400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fr-B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fr-B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fr-BE" sz="2400" dirty="0"/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9988" y="5253990"/>
                <a:ext cx="5050719" cy="535531"/>
              </a:xfrm>
              <a:prstGeom prst="rect">
                <a:avLst/>
              </a:prstGeom>
              <a:blipFill>
                <a:blip r:embed="rId4"/>
                <a:stretch>
                  <a:fillRect l="-1932" t="-2273" b="-18182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Connecteur droit avec flèche 14"/>
          <p:cNvCxnSpPr/>
          <p:nvPr/>
        </p:nvCxnSpPr>
        <p:spPr>
          <a:xfrm flipV="1">
            <a:off x="6257191" y="3385225"/>
            <a:ext cx="617190" cy="4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996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Likelihood</a:t>
            </a:r>
            <a:r>
              <a:rPr lang="fr-BE" dirty="0" smtClean="0"/>
              <a:t>-to-</a:t>
            </a:r>
            <a:r>
              <a:rPr lang="fr-BE" dirty="0" err="1" smtClean="0"/>
              <a:t>evidence</a:t>
            </a:r>
            <a:r>
              <a:rPr lang="fr-BE" dirty="0" smtClean="0"/>
              <a:t> ratio</a:t>
            </a:r>
            <a:endParaRPr lang="fr-B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fr-BE" sz="2800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sz="2800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fr-BE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B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e>
                          <m:r>
                            <a:rPr lang="fr-B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fr-B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r-B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B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endChr m:val="|"/>
                              <m:ctrlPr>
                                <a:rPr lang="fr-B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B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fr-B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fr-B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fr-B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fr-B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  <m:r>
                        <a:rPr lang="fr-B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fr-B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B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</m:oMath>
                  </m:oMathPara>
                </a14:m>
                <a:endParaRPr lang="fr-BE" sz="2800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fr-BE" sz="2800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r-BE" sz="2800" b="0" dirty="0" smtClean="0">
                    <a:ea typeface="Cambria Math" panose="02040503050406030204" pitchFamily="18" charset="0"/>
                  </a:rPr>
                  <a:t> 			        </a:t>
                </a:r>
                <a14:m>
                  <m:oMath xmlns:m="http://schemas.openxmlformats.org/officeDocument/2006/math">
                    <m:r>
                      <a:rPr lang="fr-B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r-B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</m:t>
                    </m:r>
                    <m:d>
                      <m:dPr>
                        <m:ctrlPr>
                          <a:rPr lang="fr-B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B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e>
                        <m:r>
                          <a:rPr lang="fr-B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fr-B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fr-B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fr-B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fr-B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fr-BE" sz="2800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fr-BE" sz="280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r-BE" sz="2800" b="0" dirty="0" smtClean="0">
                    <a:ea typeface="Cambria Math" panose="02040503050406030204" pitchFamily="18" charset="0"/>
                  </a:rPr>
                  <a:t> 			        </a:t>
                </a:r>
                <a14:m>
                  <m:oMath xmlns:m="http://schemas.openxmlformats.org/officeDocument/2006/math">
                    <m:r>
                      <a:rPr lang="fr-B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acc>
                      <m:accPr>
                        <m:chr m:val="̂"/>
                        <m:ctrlPr>
                          <a:rPr lang="fr-B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B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</m:acc>
                    <m:d>
                      <m:dPr>
                        <m:ctrlPr>
                          <a:rPr lang="fr-B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B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e>
                        <m:r>
                          <a:rPr lang="fr-B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fr-B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fr-B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fr-B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fr-B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fr-BE" sz="2800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fr-BE" sz="280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r-BE" dirty="0">
                    <a:ea typeface="Cambria Math" panose="02040503050406030204" pitchFamily="18" charset="0"/>
                  </a:rPr>
                  <a:t> </a:t>
                </a:r>
                <a:r>
                  <a:rPr lang="fr-BE" dirty="0" err="1" smtClean="0">
                    <a:ea typeface="Cambria Math" panose="02040503050406030204" pitchFamily="18" charset="0"/>
                  </a:rPr>
                  <a:t>where</a:t>
                </a:r>
                <a:r>
                  <a:rPr lang="fr-BE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</m:t>
                    </m:r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|</m:t>
                    </m:r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BE" b="0" dirty="0" smtClean="0">
                    <a:ea typeface="Cambria Math" panose="02040503050406030204" pitchFamily="18" charset="0"/>
                  </a:rPr>
                  <a:t> </a:t>
                </a:r>
                <a:r>
                  <a:rPr lang="fr-BE" b="0" dirty="0" err="1" smtClean="0">
                    <a:ea typeface="Cambria Math" panose="02040503050406030204" pitchFamily="18" charset="0"/>
                  </a:rPr>
                  <a:t>is</a:t>
                </a:r>
                <a:r>
                  <a:rPr lang="fr-BE" b="0" dirty="0" smtClean="0">
                    <a:ea typeface="Cambria Math" panose="02040503050406030204" pitchFamily="18" charset="0"/>
                  </a:rPr>
                  <a:t> the </a:t>
                </a:r>
                <a:r>
                  <a:rPr lang="fr-BE" b="0" dirty="0" err="1" smtClean="0">
                    <a:ea typeface="Cambria Math" panose="02040503050406030204" pitchFamily="18" charset="0"/>
                  </a:rPr>
                  <a:t>likelihood</a:t>
                </a:r>
                <a:r>
                  <a:rPr lang="fr-BE" b="0" dirty="0" smtClean="0">
                    <a:ea typeface="Cambria Math" panose="02040503050406030204" pitchFamily="18" charset="0"/>
                  </a:rPr>
                  <a:t>-to-</a:t>
                </a:r>
                <a:r>
                  <a:rPr lang="fr-BE" b="0" dirty="0" err="1" smtClean="0">
                    <a:ea typeface="Cambria Math" panose="02040503050406030204" pitchFamily="18" charset="0"/>
                  </a:rPr>
                  <a:t>evidence</a:t>
                </a:r>
                <a:r>
                  <a:rPr lang="fr-BE" b="0" dirty="0" smtClean="0">
                    <a:ea typeface="Cambria Math" panose="02040503050406030204" pitchFamily="18" charset="0"/>
                  </a:rPr>
                  <a:t> ratio</a:t>
                </a:r>
                <a:br>
                  <a:rPr lang="fr-BE" b="0" dirty="0" smtClean="0">
                    <a:ea typeface="Cambria Math" panose="02040503050406030204" pitchFamily="18" charset="0"/>
                  </a:rPr>
                </a:br>
                <a:endParaRPr lang="fr-BE" b="0" dirty="0" smtClean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052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The </a:t>
            </a:r>
            <a:r>
              <a:rPr lang="fr-BE" dirty="0" err="1" smtClean="0"/>
              <a:t>likelihood</a:t>
            </a:r>
            <a:r>
              <a:rPr lang="fr-BE" dirty="0" smtClean="0"/>
              <a:t> ratio trick</a:t>
            </a:r>
            <a:endParaRPr lang="fr-B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311727" y="2048608"/>
                <a:ext cx="2563358" cy="9787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~ 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fr-B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B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e>
                          <m:r>
                            <a:rPr lang="fr-B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BE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fr-BE" dirty="0"/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727" y="2048608"/>
                <a:ext cx="2563358" cy="97872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/>
              <p:cNvSpPr txBox="1"/>
              <p:nvPr/>
            </p:nvSpPr>
            <p:spPr>
              <a:xfrm>
                <a:off x="311727" y="4275381"/>
                <a:ext cx="2241240" cy="9787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~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fr-B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B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BE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fr-BE" dirty="0"/>
              </a:p>
            </p:txBody>
          </p:sp>
        </mc:Choice>
        <mc:Fallback xmlns=""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727" y="4275381"/>
                <a:ext cx="2241240" cy="9787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967" y="2291474"/>
            <a:ext cx="3940147" cy="262727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6675423" y="3306995"/>
                <a:ext cx="106972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BE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423" y="3306995"/>
                <a:ext cx="1069729" cy="369332"/>
              </a:xfrm>
              <a:prstGeom prst="rect">
                <a:avLst/>
              </a:prstGeom>
              <a:blipFill>
                <a:blip r:embed="rId5"/>
                <a:stretch>
                  <a:fillRect b="-21311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ZoneTexte 9"/>
          <p:cNvSpPr txBox="1"/>
          <p:nvPr/>
        </p:nvSpPr>
        <p:spPr>
          <a:xfrm>
            <a:off x="2547404" y="5161618"/>
            <a:ext cx="3951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dirty="0" smtClean="0"/>
              <a:t>Classifier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10697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Neural ratio </a:t>
            </a:r>
            <a:r>
              <a:rPr lang="fr-BE" dirty="0" err="1" smtClean="0"/>
              <a:t>estimator</a:t>
            </a:r>
            <a:r>
              <a:rPr lang="fr-BE" dirty="0" smtClean="0"/>
              <a:t> (NRE)</a:t>
            </a:r>
            <a:endParaRPr lang="fr-B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r-BE" sz="2400" dirty="0" smtClean="0"/>
                  <a:t>The solution </a:t>
                </a:r>
                <a14:m>
                  <m:oMath xmlns:m="http://schemas.openxmlformats.org/officeDocument/2006/math">
                    <m:r>
                      <a:rPr lang="fr-BE" sz="24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fr-BE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BE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r-BE" sz="24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fr-B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fr-B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BE" sz="2400" dirty="0" smtClean="0"/>
                  <a:t> found </a:t>
                </a:r>
                <a:r>
                  <a:rPr lang="fr-BE" sz="2400" dirty="0" err="1" smtClean="0"/>
                  <a:t>after</a:t>
                </a:r>
                <a:r>
                  <a:rPr lang="fr-BE" sz="2400" dirty="0" smtClean="0"/>
                  <a:t> training </a:t>
                </a:r>
                <a:r>
                  <a:rPr lang="fr-BE" sz="2400" dirty="0" err="1" smtClean="0"/>
                  <a:t>approximates</a:t>
                </a:r>
                <a:r>
                  <a:rPr lang="fr-BE" sz="2400" dirty="0" smtClean="0"/>
                  <a:t> the optimal classifier</a:t>
                </a:r>
              </a:p>
              <a:p>
                <a:pPr marL="0" indent="0">
                  <a:buNone/>
                </a:pPr>
                <a:endParaRPr lang="fr-BE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fr-BE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BE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fr-B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p>
                        <m:sSupPr>
                          <m:ctrlP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d>
                        <m:dPr>
                          <m:ctrlP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fr-B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fr-BE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)+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fr-BE" sz="2400" dirty="0" smtClean="0"/>
              </a:p>
              <a:p>
                <a:pPr marL="0" indent="0">
                  <a:buNone/>
                </a:pPr>
                <a:endParaRPr lang="fr-BE" sz="2400" dirty="0"/>
              </a:p>
              <a:p>
                <a:pPr marL="0" indent="0">
                  <a:buNone/>
                </a:pPr>
                <a:r>
                  <a:rPr lang="fr-BE" sz="2400" dirty="0" err="1" smtClean="0"/>
                  <a:t>Therefore</a:t>
                </a:r>
                <a:r>
                  <a:rPr lang="fr-BE" sz="2400" dirty="0" smtClean="0"/>
                  <a:t>,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d>
                        <m:dPr>
                          <m:ctrlPr>
                            <a:rPr lang="fr-BE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BE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e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fr-B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fr-B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fr-BE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fr-B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d>
                            <m:dPr>
                              <m:ctrlPr>
                                <a:rPr lang="fr-BE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BE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BE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num>
                        <m:den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d>
                            <m:dPr>
                              <m:ctrlPr>
                                <a:rPr lang="fr-BE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BE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BE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den>
                      </m:f>
                      <m:r>
                        <a:rPr lang="fr-B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B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</m:acc>
                      <m:r>
                        <a:rPr lang="fr-BE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BE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BE" sz="2400" b="0" i="1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fr-B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fr-B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BE" sz="2400" dirty="0"/>
              </a:p>
            </p:txBody>
          </p:sp>
        </mc:Choice>
        <mc:Fallback xmlns="">
          <p:sp>
            <p:nvSpPr>
              <p:cNvPr id="4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8" t="-770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180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Bayesian</a:t>
            </a:r>
            <a:r>
              <a:rPr lang="fr-BE" dirty="0" smtClean="0"/>
              <a:t> </a:t>
            </a:r>
            <a:r>
              <a:rPr lang="fr-BE" dirty="0" err="1" smtClean="0"/>
              <a:t>Inference</a:t>
            </a:r>
            <a:r>
              <a:rPr lang="fr-BE" dirty="0" smtClean="0"/>
              <a:t> for robotic grasping</a:t>
            </a:r>
            <a:endParaRPr lang="fr-B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fr-BE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fr-B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BE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e>
                          <m:r>
                            <a:rPr lang="fr-B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  <m:r>
                            <a:rPr lang="fr-B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fr-B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B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B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fr-B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e>
                              <m:r>
                                <a:rPr lang="fr-B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fr-B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fr-B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</m:d>
                        </m:num>
                        <m:den>
                          <m:r>
                            <a:rPr lang="fr-B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fr-B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fr-B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fr-B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</m:d>
                        </m:den>
                      </m:f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|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BE" dirty="0" smtClean="0"/>
              </a:p>
              <a:p>
                <a:endParaRPr lang="fr-BE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r-BE" i="1" dirty="0" smtClean="0"/>
                  <a:t>h</a:t>
                </a:r>
                <a:r>
                  <a:rPr lang="fr-BE" dirty="0" smtClean="0"/>
                  <a:t> </a:t>
                </a:r>
                <a:r>
                  <a:rPr lang="fr-BE" dirty="0" err="1" smtClean="0"/>
                  <a:t>is</a:t>
                </a:r>
                <a:r>
                  <a:rPr lang="fr-BE" dirty="0" smtClean="0"/>
                  <a:t> the hand configuration</a:t>
                </a:r>
              </a:p>
              <a:p>
                <a:pPr marL="1085850" lvl="1" indent="-342900">
                  <a:buFont typeface="Arial" panose="020B0604020202020204" pitchFamily="34" charset="0"/>
                  <a:buChar char="•"/>
                </a:pPr>
                <a:r>
                  <a:rPr lang="fr-BE" dirty="0" smtClean="0"/>
                  <a:t>The position of the hand</a:t>
                </a:r>
                <a:r>
                  <a:rPr lang="fr-BE" b="1" dirty="0" smtClean="0"/>
                  <a:t> </a:t>
                </a:r>
                <a14:m>
                  <m:oMath xmlns:m="http://schemas.openxmlformats.org/officeDocument/2006/math">
                    <m:r>
                      <a:rPr lang="fr-BE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fr-B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fr-B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BE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𝐑</m:t>
                        </m:r>
                      </m:e>
                      <m:sup>
                        <m:r>
                          <a:rPr lang="fr-B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fr-BE" b="1" dirty="0" smtClean="0"/>
              </a:p>
              <a:p>
                <a:pPr marL="1085850" lvl="1" indent="-342900">
                  <a:buFont typeface="Arial" panose="020B0604020202020204" pitchFamily="34" charset="0"/>
                  <a:buChar char="•"/>
                </a:pPr>
                <a:r>
                  <a:rPr lang="fr-BE" dirty="0" smtClean="0"/>
                  <a:t>The orientation of the hand </a:t>
                </a:r>
                <a14:m>
                  <m:oMath xmlns:m="http://schemas.openxmlformats.org/officeDocument/2006/math">
                    <m:r>
                      <a:rPr lang="fr-BE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𝑆𝑂</m:t>
                    </m:r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(3)</m:t>
                    </m:r>
                  </m:oMath>
                </a14:m>
                <a:endParaRPr lang="fr-BE" b="1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r-BE" i="1" dirty="0"/>
                  <a:t>V</a:t>
                </a:r>
                <a:r>
                  <a:rPr lang="fr-BE" b="1" dirty="0" smtClean="0"/>
                  <a:t> </a:t>
                </a:r>
                <a:r>
                  <a:rPr lang="fr-BE" dirty="0" err="1" smtClean="0"/>
                  <a:t>is</a:t>
                </a:r>
                <a:r>
                  <a:rPr lang="fr-BE" dirty="0" smtClean="0"/>
                  <a:t> the observation (</a:t>
                </a:r>
                <a:r>
                  <a:rPr lang="fr-BE" dirty="0" err="1" smtClean="0"/>
                  <a:t>voxel</a:t>
                </a:r>
                <a:r>
                  <a:rPr lang="fr-BE" dirty="0" smtClean="0"/>
                  <a:t> </a:t>
                </a:r>
                <a:r>
                  <a:rPr lang="fr-BE" dirty="0" err="1" smtClean="0"/>
                  <a:t>grid</a:t>
                </a:r>
                <a:r>
                  <a:rPr lang="fr-BE" dirty="0" smtClean="0"/>
                  <a:t> from the TSDF)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r-BE" i="1" dirty="0" smtClean="0"/>
                  <a:t>S</a:t>
                </a:r>
                <a:r>
                  <a:rPr lang="fr-BE" dirty="0" smtClean="0"/>
                  <a:t> </a:t>
                </a:r>
                <a:r>
                  <a:rPr lang="fr-BE" dirty="0" err="1" smtClean="0"/>
                  <a:t>is</a:t>
                </a:r>
                <a:r>
                  <a:rPr lang="fr-BE" dirty="0" smtClean="0"/>
                  <a:t> a </a:t>
                </a:r>
                <a:r>
                  <a:rPr lang="fr-BE" dirty="0" err="1" smtClean="0"/>
                  <a:t>binary</a:t>
                </a:r>
                <a:r>
                  <a:rPr lang="fr-BE" dirty="0" smtClean="0"/>
                  <a:t> </a:t>
                </a:r>
                <a:r>
                  <a:rPr lang="fr-BE" dirty="0" err="1" smtClean="0"/>
                  <a:t>succes</a:t>
                </a:r>
                <a:r>
                  <a:rPr lang="fr-BE" dirty="0"/>
                  <a:t> </a:t>
                </a:r>
                <a:r>
                  <a:rPr lang="fr-BE" dirty="0" err="1" smtClean="0"/>
                  <a:t>metric</a:t>
                </a:r>
                <a:r>
                  <a:rPr lang="fr-BE" dirty="0"/>
                  <a:t> </a:t>
                </a:r>
                <a:r>
                  <a:rPr lang="fr-BE" dirty="0" smtClean="0"/>
                  <a:t>(</a:t>
                </a:r>
                <a14:m>
                  <m:oMath xmlns:m="http://schemas.openxmlformats.org/officeDocument/2006/math">
                    <m:r>
                      <a:rPr lang="fr-BE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fr-BE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fr-BE" dirty="0" smtClean="0"/>
                  <a:t> </a:t>
                </a:r>
                <a:r>
                  <a:rPr lang="fr-BE" dirty="0" err="1" smtClean="0"/>
                  <a:t>means</a:t>
                </a:r>
                <a:r>
                  <a:rPr lang="fr-BE" dirty="0" smtClean="0"/>
                  <a:t> a </a:t>
                </a:r>
                <a:r>
                  <a:rPr lang="fr-BE" dirty="0" err="1" smtClean="0"/>
                  <a:t>successful</a:t>
                </a:r>
                <a:r>
                  <a:rPr lang="fr-BE" dirty="0" smtClean="0"/>
                  <a:t> grasping)</a:t>
                </a:r>
              </a:p>
              <a:p>
                <a:r>
                  <a:rPr lang="fr-BE" b="1" dirty="0" smtClean="0"/>
                  <a:t>Maximum a posteriori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B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B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fr-B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fr-B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B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BE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argmax</m:t>
                          </m:r>
                        </m:e>
                        <m:sub>
                          <m:r>
                            <a:rPr lang="fr-B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sub>
                      </m:sSub>
                      <m:r>
                        <a:rPr lang="fr-B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B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fr-B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r-B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fr-B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|</m:t>
                      </m:r>
                      <m:r>
                        <a:rPr lang="fr-B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a:rPr lang="fr-B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=1,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fr-B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BE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BE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BE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fr-BE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fr-B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fr-B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BE" b="0" i="0" smtClean="0">
                              <a:latin typeface="Cambria Math" panose="02040503050406030204" pitchFamily="18" charset="0"/>
                            </a:rPr>
                            <m:t>argmax</m:t>
                          </m:r>
                        </m:e>
                        <m:sub>
                          <m:r>
                            <a:rPr lang="fr-BE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fr-BE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B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acc>
                      <m:d>
                        <m:dPr>
                          <m:ctrlPr>
                            <a:rPr lang="fr-B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BE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fr-BE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fr-BE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fr-BE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BE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BE" dirty="0"/>
              </a:p>
              <a:p>
                <a:r>
                  <a:rPr lang="fr-BE" dirty="0"/>
                  <a:t> </a:t>
                </a:r>
                <a:r>
                  <a:rPr lang="fr-BE" dirty="0" err="1" smtClean="0"/>
                  <a:t>which</a:t>
                </a:r>
                <a:r>
                  <a:rPr lang="fr-BE" dirty="0" smtClean="0"/>
                  <a:t> </a:t>
                </a:r>
                <a:r>
                  <a:rPr lang="fr-BE" dirty="0" err="1" smtClean="0"/>
                  <a:t>can</a:t>
                </a:r>
                <a:r>
                  <a:rPr lang="fr-BE" dirty="0" smtClean="0"/>
                  <a:t> </a:t>
                </a:r>
                <a:r>
                  <a:rPr lang="fr-BE" dirty="0" err="1" smtClean="0"/>
                  <a:t>be</a:t>
                </a:r>
                <a:r>
                  <a:rPr lang="fr-BE" dirty="0" smtClean="0"/>
                  <a:t> </a:t>
                </a:r>
                <a:r>
                  <a:rPr lang="fr-BE" dirty="0" err="1" smtClean="0"/>
                  <a:t>solved</a:t>
                </a:r>
                <a:r>
                  <a:rPr lang="fr-BE" dirty="0" smtClean="0"/>
                  <a:t> by gradient </a:t>
                </a:r>
                <a:r>
                  <a:rPr lang="fr-BE" dirty="0" err="1" smtClean="0"/>
                  <a:t>descent</a:t>
                </a:r>
                <a:endParaRPr lang="fr-BE" dirty="0" smtClean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25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79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Manifold </a:t>
            </a:r>
            <a:r>
              <a:rPr lang="fr-BE" dirty="0" err="1" smtClean="0"/>
              <a:t>optimization</a:t>
            </a:r>
            <a:endParaRPr lang="fr-B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BE" dirty="0" smtClean="0"/>
                  <a:t>However, the orientation </a:t>
                </a:r>
                <a14:m>
                  <m:oMath xmlns:m="http://schemas.openxmlformats.org/officeDocument/2006/math">
                    <m:r>
                      <a:rPr lang="fr-BE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𝑆𝑂</m:t>
                    </m:r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(3)</m:t>
                    </m:r>
                  </m:oMath>
                </a14:m>
                <a:r>
                  <a:rPr lang="fr-BE" dirty="0" smtClean="0"/>
                  <a:t> </a:t>
                </a:r>
                <a:r>
                  <a:rPr lang="fr-BE" dirty="0" err="1" smtClean="0"/>
                  <a:t>which</a:t>
                </a:r>
                <a:r>
                  <a:rPr lang="fr-BE" dirty="0" smtClean="0"/>
                  <a:t> </a:t>
                </a:r>
                <a:r>
                  <a:rPr lang="fr-BE" dirty="0" err="1" smtClean="0"/>
                  <a:t>makes</a:t>
                </a:r>
                <a:r>
                  <a:rPr lang="fr-BE" dirty="0" smtClean="0"/>
                  <a:t> gradient </a:t>
                </a:r>
                <a:r>
                  <a:rPr lang="fr-BE" dirty="0" err="1" smtClean="0"/>
                  <a:t>descent</a:t>
                </a:r>
                <a:r>
                  <a:rPr lang="fr-BE" dirty="0" smtClean="0"/>
                  <a:t> more </a:t>
                </a:r>
                <a:r>
                  <a:rPr lang="fr-BE" dirty="0" err="1" smtClean="0"/>
                  <a:t>tricky</a:t>
                </a:r>
                <a:r>
                  <a:rPr lang="fr-BE" dirty="0" smtClean="0"/>
                  <a:t>.</a:t>
                </a:r>
              </a:p>
              <a:p>
                <a:r>
                  <a:rPr lang="fr-BE" dirty="0" err="1" smtClean="0"/>
                  <a:t>Thus</a:t>
                </a:r>
                <a:r>
                  <a:rPr lang="fr-BE" dirty="0" smtClean="0"/>
                  <a:t>, </a:t>
                </a:r>
                <a:r>
                  <a:rPr lang="fr-BE" dirty="0" err="1" smtClean="0"/>
                  <a:t>we</a:t>
                </a:r>
                <a:r>
                  <a:rPr lang="fr-BE" dirty="0" smtClean="0"/>
                  <a:t> </a:t>
                </a:r>
                <a:r>
                  <a:rPr lang="fr-BE" dirty="0" err="1" smtClean="0"/>
                  <a:t>rely</a:t>
                </a:r>
                <a:r>
                  <a:rPr lang="fr-BE" dirty="0" smtClean="0"/>
                  <a:t> on </a:t>
                </a:r>
                <a:r>
                  <a:rPr lang="fr-BE" dirty="0" err="1" smtClean="0"/>
                  <a:t>Riemannian</a:t>
                </a:r>
                <a:r>
                  <a:rPr lang="fr-BE" dirty="0" smtClean="0"/>
                  <a:t> gradient </a:t>
                </a:r>
                <a:r>
                  <a:rPr lang="fr-BE" dirty="0" err="1" smtClean="0"/>
                  <a:t>descent</a:t>
                </a:r>
                <a:r>
                  <a:rPr lang="fr-BE" dirty="0" smtClean="0"/>
                  <a:t>.</a:t>
                </a:r>
              </a:p>
              <a:p>
                <a:r>
                  <a:rPr lang="fr-BE" dirty="0" err="1" smtClean="0"/>
                  <a:t>Idea</a:t>
                </a:r>
                <a:r>
                  <a:rPr lang="fr-BE" dirty="0" smtClean="0"/>
                  <a:t>: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fr-BE" dirty="0" smtClean="0"/>
                  <a:t>Project </a:t>
                </a:r>
                <a:r>
                  <a:rPr lang="fr-BE" dirty="0" err="1" smtClean="0"/>
                  <a:t>your</a:t>
                </a:r>
                <a:r>
                  <a:rPr lang="fr-BE" dirty="0" smtClean="0"/>
                  <a:t> </a:t>
                </a:r>
                <a:r>
                  <a:rPr lang="fr-BE" dirty="0" err="1" smtClean="0"/>
                  <a:t>Euclidean</a:t>
                </a:r>
                <a:r>
                  <a:rPr lang="fr-BE" dirty="0" smtClean="0"/>
                  <a:t> gradients to the tangent plane</a:t>
                </a:r>
              </a:p>
              <a:p>
                <a:endParaRPr lang="fr-BE" sz="2000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BE" sz="2000">
                          <a:latin typeface="Cambria Math" panose="02040503050406030204" pitchFamily="18" charset="0"/>
                        </a:rPr>
                        <m:t>grad</m:t>
                      </m:r>
                      <m:r>
                        <a:rPr lang="fr-BE" sz="20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fr-B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BE" sz="2000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</m:d>
                      <m:r>
                        <a:rPr lang="fr-BE" sz="20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BE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BE" sz="2000" b="1">
                              <a:latin typeface="Cambria Math" panose="02040503050406030204" pitchFamily="18" charset="0"/>
                            </a:rPr>
                            <m:t>𝐏</m:t>
                          </m:r>
                        </m:e>
                        <m:sub>
                          <m:r>
                            <a:rPr lang="fr-BE" sz="2000" i="1">
                              <a:latin typeface="Cambria Math" panose="02040503050406030204" pitchFamily="18" charset="0"/>
                            </a:rPr>
                            <m:t>h</m:t>
                          </m:r>
                        </m:sub>
                      </m:sSub>
                      <m:r>
                        <a:rPr lang="fr-BE" sz="20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BE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𝛻</m:t>
                      </m:r>
                      <m:r>
                        <a:rPr lang="fr-BE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fr-BE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BE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e>
                      </m:d>
                      <m:r>
                        <a:rPr lang="fr-BE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BE" sz="2000" dirty="0" smtClean="0"/>
              </a:p>
              <a:p>
                <a:pPr marL="1371600" lvl="3" indent="0">
                  <a:buNone/>
                </a:pPr>
                <a:endParaRPr lang="fr-BE" sz="2000" dirty="0"/>
              </a:p>
              <a:p>
                <a:pPr marL="457200" indent="-457200">
                  <a:buFont typeface="+mj-lt"/>
                  <a:buAutoNum type="arabicPeriod" startAt="2"/>
                </a:pPr>
                <a:r>
                  <a:rPr lang="fr-BE" dirty="0" err="1" smtClean="0"/>
                  <a:t>Follow</a:t>
                </a:r>
                <a:r>
                  <a:rPr lang="fr-BE" dirty="0" smtClean="0"/>
                  <a:t> the </a:t>
                </a:r>
                <a:r>
                  <a:rPr lang="fr-BE" dirty="0" err="1" smtClean="0"/>
                  <a:t>geodesic</a:t>
                </a:r>
                <a:r>
                  <a:rPr lang="fr-BE" dirty="0" smtClean="0"/>
                  <a:t> </a:t>
                </a:r>
                <a:r>
                  <a:rPr lang="fr-BE" dirty="0" err="1" smtClean="0"/>
                  <a:t>curve</a:t>
                </a:r>
                <a:r>
                  <a:rPr lang="fr-BE" dirty="0" smtClean="0"/>
                  <a:t> </a:t>
                </a:r>
                <a:r>
                  <a:rPr lang="fr-BE" dirty="0" err="1" smtClean="0"/>
                  <a:t>through</a:t>
                </a:r>
                <a:r>
                  <a:rPr lang="fr-BE" dirty="0" smtClean="0"/>
                  <a:t> the </a:t>
                </a:r>
                <a:r>
                  <a:rPr lang="fr-BE" dirty="0" err="1" smtClean="0"/>
                  <a:t>exponential</a:t>
                </a:r>
                <a:r>
                  <a:rPr lang="fr-BE" dirty="0" smtClean="0"/>
                  <a:t> </a:t>
                </a:r>
                <a:r>
                  <a:rPr lang="fr-BE" dirty="0" err="1" smtClean="0"/>
                  <a:t>map</a:t>
                </a:r>
                <a:endParaRPr lang="fr-BE" dirty="0"/>
              </a:p>
              <a:p>
                <a:endParaRPr lang="fr-BE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B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BE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fr-BE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fr-BE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B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BE">
                              <a:latin typeface="Cambria Math" panose="02040503050406030204" pitchFamily="18" charset="0"/>
                            </a:rPr>
                            <m:t>exp</m:t>
                          </m:r>
                        </m:e>
                        <m:sub>
                          <m:sSub>
                            <m:sSubPr>
                              <m:ctrlPr>
                                <a:rPr lang="fr-B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fr-BE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sub>
                      </m:sSub>
                      <m:r>
                        <a:rPr lang="fr-BE" b="0" i="1" smtClean="0">
                          <a:latin typeface="Cambria Math" panose="02040503050406030204" pitchFamily="18" charset="0"/>
                        </a:rPr>
                        <m:t>⁡(−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fr-BE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BE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grad</m:t>
                      </m:r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fr-B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B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fr-B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d>
                      <m:r>
                        <a:rPr lang="fr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BE" dirty="0"/>
              </a:p>
              <a:p>
                <a:endParaRPr lang="fr-BE" dirty="0"/>
              </a:p>
              <a:p>
                <a:pPr marL="457200" indent="-457200">
                  <a:buFont typeface="+mj-lt"/>
                  <a:buAutoNum type="arabicPeriod"/>
                </a:pPr>
                <a:endParaRPr lang="fr-BE" dirty="0" smtClean="0"/>
              </a:p>
              <a:p>
                <a:pPr marL="457200" indent="-457200">
                  <a:buFont typeface="+mj-lt"/>
                  <a:buAutoNum type="arabicPeriod"/>
                </a:pPr>
                <a:endParaRPr lang="fr-BE" dirty="0" smtClean="0"/>
              </a:p>
              <a:p>
                <a:pPr algn="ctr"/>
                <a:endParaRPr lang="fr-BE" dirty="0"/>
              </a:p>
              <a:p>
                <a:endParaRPr lang="fr-BE" dirty="0" smtClean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25" t="-550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684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Manifold </a:t>
            </a:r>
            <a:r>
              <a:rPr lang="fr-BE" dirty="0" err="1" smtClean="0"/>
              <a:t>optimization</a:t>
            </a:r>
            <a:endParaRPr lang="fr-BE" dirty="0"/>
          </a:p>
        </p:txBody>
      </p:sp>
      <p:pic>
        <p:nvPicPr>
          <p:cNvPr id="6" name="Espace réservé du contenu 5" descr="Capture d’écran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394" y="1012658"/>
            <a:ext cx="4385912" cy="4463677"/>
          </a:xfrm>
        </p:spPr>
      </p:pic>
    </p:spTree>
    <p:extLst>
      <p:ext uri="{BB962C8B-B14F-4D97-AF65-F5344CB8AC3E}">
        <p14:creationId xmlns:p14="http://schemas.microsoft.com/office/powerpoint/2010/main" val="88435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Sbi</a:t>
            </a:r>
            <a:r>
              <a:rPr lang="fr-BE" dirty="0" smtClean="0"/>
              <a:t> for robotic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err="1" smtClean="0"/>
              <a:t>Advantages</a:t>
            </a:r>
            <a:endParaRPr lang="fr-BE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 err="1" smtClean="0"/>
              <a:t>Only</a:t>
            </a:r>
            <a:r>
              <a:rPr lang="fr-BE" dirty="0" smtClean="0"/>
              <a:t> </a:t>
            </a:r>
            <a:r>
              <a:rPr lang="fr-BE" dirty="0" err="1" smtClean="0"/>
              <a:t>needs</a:t>
            </a:r>
            <a:r>
              <a:rPr lang="fr-BE" dirty="0" smtClean="0"/>
              <a:t> simulator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 smtClean="0"/>
              <a:t>Full </a:t>
            </a:r>
            <a:r>
              <a:rPr lang="fr-BE" dirty="0" err="1" smtClean="0"/>
              <a:t>posterior</a:t>
            </a:r>
            <a:r>
              <a:rPr lang="fr-BE" dirty="0" smtClean="0"/>
              <a:t> distribution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 smtClean="0"/>
              <a:t>Deal with </a:t>
            </a:r>
            <a:r>
              <a:rPr lang="fr-BE" dirty="0" err="1" smtClean="0"/>
              <a:t>nonlinear</a:t>
            </a:r>
            <a:r>
              <a:rPr lang="fr-BE" dirty="0" smtClean="0"/>
              <a:t> </a:t>
            </a:r>
            <a:r>
              <a:rPr lang="fr-BE" dirty="0" err="1" smtClean="0"/>
              <a:t>space</a:t>
            </a:r>
            <a:r>
              <a:rPr lang="fr-BE" dirty="0" smtClean="0"/>
              <a:t> of rotation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 err="1" smtClean="0"/>
              <a:t>Work</a:t>
            </a:r>
            <a:r>
              <a:rPr lang="fr-BE" dirty="0" smtClean="0"/>
              <a:t> with </a:t>
            </a:r>
            <a:r>
              <a:rPr lang="fr-BE" dirty="0" err="1" smtClean="0"/>
              <a:t>any</a:t>
            </a:r>
            <a:r>
              <a:rPr lang="fr-BE" dirty="0" smtClean="0"/>
              <a:t> </a:t>
            </a:r>
            <a:r>
              <a:rPr lang="fr-BE" dirty="0" err="1" smtClean="0"/>
              <a:t>sensor</a:t>
            </a:r>
            <a:endParaRPr lang="fr-B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 smtClean="0"/>
              <a:t>As good as the simulator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B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BE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BE" dirty="0" smtClean="0"/>
              <a:t>Drawbacks</a:t>
            </a:r>
            <a:endParaRPr lang="fr-BE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 err="1" smtClean="0"/>
              <a:t>Needs</a:t>
            </a:r>
            <a:r>
              <a:rPr lang="fr-BE" dirty="0" smtClean="0"/>
              <a:t> lots of </a:t>
            </a:r>
            <a:r>
              <a:rPr lang="fr-BE" dirty="0" err="1" smtClean="0"/>
              <a:t>samples</a:t>
            </a:r>
            <a:endParaRPr lang="fr-B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 err="1" smtClean="0"/>
              <a:t>Difficult</a:t>
            </a:r>
            <a:r>
              <a:rPr lang="fr-BE" dirty="0" smtClean="0"/>
              <a:t> to deal large </a:t>
            </a:r>
            <a:r>
              <a:rPr lang="fr-BE" dirty="0" err="1" smtClean="0"/>
              <a:t>parameter</a:t>
            </a:r>
            <a:r>
              <a:rPr lang="fr-BE" dirty="0" smtClean="0"/>
              <a:t> </a:t>
            </a:r>
            <a:r>
              <a:rPr lang="fr-BE" dirty="0" err="1" smtClean="0"/>
              <a:t>space</a:t>
            </a:r>
            <a:endParaRPr lang="fr-B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 smtClean="0"/>
              <a:t>As good as the simulator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5196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 smtClean="0"/>
              <a:t>Automate</a:t>
            </a:r>
            <a:r>
              <a:rPr lang="en-US" dirty="0" smtClean="0"/>
              <a:t> the grasping by computing robotic </a:t>
            </a:r>
            <a:r>
              <a:rPr lang="en-US" b="1" dirty="0" smtClean="0"/>
              <a:t>commands</a:t>
            </a:r>
          </a:p>
          <a:p>
            <a:pPr algn="ctr"/>
            <a:r>
              <a:rPr lang="en-US" dirty="0" smtClean="0"/>
              <a:t> from </a:t>
            </a:r>
            <a:r>
              <a:rPr lang="en-US" b="1" dirty="0" smtClean="0"/>
              <a:t>raw</a:t>
            </a:r>
            <a:r>
              <a:rPr lang="en-US" dirty="0" smtClean="0"/>
              <a:t> sensor data in a </a:t>
            </a:r>
            <a:r>
              <a:rPr lang="en-US" b="1" dirty="0" smtClean="0"/>
              <a:t>unstructured</a:t>
            </a:r>
            <a:r>
              <a:rPr lang="en-US" dirty="0" smtClean="0"/>
              <a:t> environment</a:t>
            </a:r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630" y="2071158"/>
            <a:ext cx="5933440" cy="3955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06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Real world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fr-BE" dirty="0" smtClean="0"/>
              <a:t>Real world </a:t>
            </a:r>
            <a:r>
              <a:rPr lang="fr-BE" dirty="0" err="1" smtClean="0"/>
              <a:t>is</a:t>
            </a:r>
            <a:r>
              <a:rPr lang="fr-BE" dirty="0" smtClean="0"/>
              <a:t> </a:t>
            </a:r>
            <a:r>
              <a:rPr lang="fr-BE" dirty="0" err="1" smtClean="0"/>
              <a:t>very</a:t>
            </a:r>
            <a:r>
              <a:rPr lang="fr-BE" dirty="0" smtClean="0"/>
              <a:t> </a:t>
            </a:r>
            <a:r>
              <a:rPr lang="fr-BE" b="1" dirty="0" err="1" smtClean="0"/>
              <a:t>complex</a:t>
            </a:r>
            <a:r>
              <a:rPr lang="fr-BE" dirty="0" smtClean="0"/>
              <a:t> and hard to </a:t>
            </a:r>
            <a:r>
              <a:rPr lang="fr-BE" dirty="0" err="1" smtClean="0"/>
              <a:t>predict</a:t>
            </a:r>
            <a:r>
              <a:rPr lang="fr-BE" dirty="0" smtClean="0"/>
              <a:t>. </a:t>
            </a:r>
            <a:r>
              <a:rPr lang="fr-BE" dirty="0" err="1" smtClean="0"/>
              <a:t>We</a:t>
            </a:r>
            <a:r>
              <a:rPr lang="fr-BE" dirty="0" smtClean="0"/>
              <a:t> </a:t>
            </a:r>
            <a:r>
              <a:rPr lang="fr-BE" dirty="0" err="1" smtClean="0"/>
              <a:t>often</a:t>
            </a:r>
            <a:r>
              <a:rPr lang="fr-BE" dirty="0" smtClean="0"/>
              <a:t> have </a:t>
            </a:r>
            <a:r>
              <a:rPr lang="fr-BE" dirty="0" err="1" smtClean="0"/>
              <a:t>only</a:t>
            </a:r>
            <a:r>
              <a:rPr lang="fr-BE" dirty="0" smtClean="0"/>
              <a:t> a </a:t>
            </a:r>
            <a:r>
              <a:rPr lang="fr-BE" dirty="0" err="1" smtClean="0"/>
              <a:t>blur</a:t>
            </a:r>
            <a:r>
              <a:rPr lang="fr-BE" dirty="0" smtClean="0"/>
              <a:t> </a:t>
            </a:r>
            <a:r>
              <a:rPr lang="fr-BE" dirty="0" err="1" smtClean="0"/>
              <a:t>picture</a:t>
            </a:r>
            <a:r>
              <a:rPr lang="fr-BE" dirty="0" smtClean="0"/>
              <a:t> of </a:t>
            </a:r>
            <a:r>
              <a:rPr lang="fr-BE" dirty="0" err="1" smtClean="0"/>
              <a:t>it</a:t>
            </a:r>
            <a:r>
              <a:rPr lang="fr-BE" dirty="0" smtClean="0"/>
              <a:t>.</a:t>
            </a:r>
          </a:p>
          <a:p>
            <a:endParaRPr lang="fr-BE" dirty="0" smtClean="0"/>
          </a:p>
          <a:p>
            <a:pPr algn="ctr"/>
            <a:r>
              <a:rPr lang="fr-BE" dirty="0" err="1" smtClean="0"/>
              <a:t>Sensors</a:t>
            </a:r>
            <a:r>
              <a:rPr lang="fr-BE" dirty="0" smtClean="0"/>
              <a:t> </a:t>
            </a:r>
            <a:r>
              <a:rPr lang="fr-BE" dirty="0" err="1" smtClean="0"/>
              <a:t>give</a:t>
            </a:r>
            <a:r>
              <a:rPr lang="fr-BE" dirty="0" smtClean="0"/>
              <a:t> us </a:t>
            </a:r>
            <a:r>
              <a:rPr lang="fr-BE" dirty="0" err="1" smtClean="0"/>
              <a:t>raw</a:t>
            </a:r>
            <a:r>
              <a:rPr lang="fr-BE" dirty="0" smtClean="0"/>
              <a:t> data with lots of </a:t>
            </a:r>
            <a:r>
              <a:rPr lang="fr-BE" b="1" u="sng" dirty="0" smtClean="0"/>
              <a:t>NOISE</a:t>
            </a:r>
          </a:p>
          <a:p>
            <a:endParaRPr lang="fr-BE" b="1" u="sng" dirty="0"/>
          </a:p>
          <a:p>
            <a:pPr algn="ctr"/>
            <a:r>
              <a:rPr lang="fr-BE" dirty="0" err="1" smtClean="0"/>
              <a:t>We</a:t>
            </a:r>
            <a:r>
              <a:rPr lang="fr-BE" dirty="0" smtClean="0"/>
              <a:t> have to </a:t>
            </a:r>
            <a:r>
              <a:rPr lang="fr-BE" dirty="0" err="1" smtClean="0"/>
              <a:t>make</a:t>
            </a:r>
            <a:r>
              <a:rPr lang="fr-BE" dirty="0" smtClean="0"/>
              <a:t> </a:t>
            </a:r>
            <a:r>
              <a:rPr lang="fr-BE" dirty="0" err="1" smtClean="0"/>
              <a:t>decision</a:t>
            </a:r>
            <a:r>
              <a:rPr lang="fr-BE" dirty="0" smtClean="0"/>
              <a:t> </a:t>
            </a:r>
            <a:r>
              <a:rPr lang="fr-BE" dirty="0" err="1" smtClean="0"/>
              <a:t>under</a:t>
            </a:r>
            <a:r>
              <a:rPr lang="fr-BE" dirty="0" smtClean="0"/>
              <a:t> </a:t>
            </a:r>
            <a:r>
              <a:rPr lang="fr-BE" b="1" u="sng" dirty="0" err="1" smtClean="0"/>
              <a:t>uncertainties</a:t>
            </a:r>
            <a:endParaRPr lang="fr-BE" b="1" u="sng" dirty="0" smtClean="0"/>
          </a:p>
          <a:p>
            <a:pPr algn="ctr"/>
            <a:endParaRPr lang="fr-BE" b="1" u="sng" dirty="0"/>
          </a:p>
          <a:p>
            <a:r>
              <a:rPr lang="fr-BE" dirty="0" err="1" smtClean="0"/>
              <a:t>We</a:t>
            </a:r>
            <a:r>
              <a:rPr lang="fr-BE" dirty="0" smtClean="0"/>
              <a:t> </a:t>
            </a:r>
            <a:r>
              <a:rPr lang="fr-BE" dirty="0" err="1" smtClean="0"/>
              <a:t>will</a:t>
            </a:r>
            <a:r>
              <a:rPr lang="fr-BE" dirty="0" smtClean="0"/>
              <a:t> use the </a:t>
            </a:r>
            <a:r>
              <a:rPr lang="fr-BE" dirty="0" err="1" smtClean="0"/>
              <a:t>theory</a:t>
            </a:r>
            <a:r>
              <a:rPr lang="fr-BE" dirty="0" smtClean="0"/>
              <a:t> of </a:t>
            </a:r>
            <a:r>
              <a:rPr lang="fr-BE" dirty="0" err="1" smtClean="0"/>
              <a:t>probabilities</a:t>
            </a:r>
            <a:r>
              <a:rPr lang="fr-BE" dirty="0" smtClean="0"/>
              <a:t> to </a:t>
            </a:r>
            <a:r>
              <a:rPr lang="fr-BE" dirty="0" err="1" smtClean="0"/>
              <a:t>take</a:t>
            </a:r>
            <a:r>
              <a:rPr lang="fr-BE" dirty="0" smtClean="0"/>
              <a:t> </a:t>
            </a:r>
            <a:r>
              <a:rPr lang="fr-BE" dirty="0" err="1" smtClean="0"/>
              <a:t>into</a:t>
            </a:r>
            <a:r>
              <a:rPr lang="fr-BE" dirty="0" smtClean="0"/>
              <a:t> </a:t>
            </a:r>
            <a:r>
              <a:rPr lang="fr-BE" dirty="0" err="1" smtClean="0"/>
              <a:t>account</a:t>
            </a:r>
            <a:r>
              <a:rPr lang="fr-BE" dirty="0" smtClean="0"/>
              <a:t> these </a:t>
            </a:r>
            <a:r>
              <a:rPr lang="fr-BE" dirty="0" err="1" smtClean="0"/>
              <a:t>uncertainties</a:t>
            </a:r>
            <a:r>
              <a:rPr lang="fr-BE" dirty="0" smtClean="0"/>
              <a:t> </a:t>
            </a:r>
            <a:r>
              <a:rPr lang="fr-BE" dirty="0" err="1" smtClean="0"/>
              <a:t>when</a:t>
            </a:r>
            <a:r>
              <a:rPr lang="fr-BE" dirty="0" smtClean="0"/>
              <a:t> </a:t>
            </a:r>
            <a:r>
              <a:rPr lang="fr-BE" dirty="0" err="1" smtClean="0"/>
              <a:t>deciding</a:t>
            </a:r>
            <a:r>
              <a:rPr lang="fr-BE" dirty="0" smtClean="0"/>
              <a:t> </a:t>
            </a:r>
            <a:r>
              <a:rPr lang="fr-BE" dirty="0" err="1" smtClean="0"/>
              <a:t>which</a:t>
            </a:r>
            <a:r>
              <a:rPr lang="fr-BE" dirty="0" smtClean="0"/>
              <a:t> command to </a:t>
            </a:r>
            <a:r>
              <a:rPr lang="fr-BE" dirty="0" err="1" smtClean="0"/>
              <a:t>send</a:t>
            </a:r>
            <a:r>
              <a:rPr lang="fr-BE" dirty="0" smtClean="0"/>
              <a:t>.</a:t>
            </a:r>
          </a:p>
          <a:p>
            <a:endParaRPr lang="fr-BE" dirty="0"/>
          </a:p>
          <a:p>
            <a:endParaRPr lang="fr-BE" dirty="0" smtClean="0"/>
          </a:p>
        </p:txBody>
      </p:sp>
      <p:sp>
        <p:nvSpPr>
          <p:cNvPr id="4" name="Flèche droite 3"/>
          <p:cNvSpPr/>
          <p:nvPr/>
        </p:nvSpPr>
        <p:spPr bwMode="auto">
          <a:xfrm>
            <a:off x="619760" y="2021840"/>
            <a:ext cx="924560" cy="579120"/>
          </a:xfrm>
          <a:prstGeom prst="rightArrow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Flèche droite 6"/>
          <p:cNvSpPr/>
          <p:nvPr/>
        </p:nvSpPr>
        <p:spPr bwMode="auto">
          <a:xfrm rot="5400000">
            <a:off x="4435510" y="2647315"/>
            <a:ext cx="356870" cy="467360"/>
          </a:xfrm>
          <a:prstGeom prst="rightArrow">
            <a:avLst/>
          </a:prstGeom>
          <a:solidFill>
            <a:schemeClr val="tx1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65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Bayesian</a:t>
            </a:r>
            <a:r>
              <a:rPr lang="fr-BE" dirty="0" smtClean="0"/>
              <a:t> </a:t>
            </a:r>
            <a:r>
              <a:rPr lang="fr-BE" dirty="0" err="1" smtClean="0"/>
              <a:t>inference</a:t>
            </a:r>
            <a:endParaRPr lang="fr-B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fr-BE" sz="4000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sz="4400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fr-BE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e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e>
                              <m: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num>
                        <m:den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BE" sz="4400" dirty="0" smtClean="0"/>
              </a:p>
              <a:p>
                <a:pPr marL="0" indent="0">
                  <a:buNone/>
                </a:pPr>
                <a:endParaRPr lang="fr-BE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r-B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fr-BE" dirty="0" smtClean="0"/>
                  <a:t> </a:t>
                </a:r>
                <a:r>
                  <a:rPr lang="el-GR" dirty="0" smtClean="0"/>
                  <a:t>Θ</a:t>
                </a:r>
                <a:r>
                  <a:rPr lang="fr-BE" dirty="0" smtClean="0"/>
                  <a:t> are the </a:t>
                </a:r>
                <a:r>
                  <a:rPr lang="fr-BE" dirty="0" err="1" smtClean="0"/>
                  <a:t>parameters</a:t>
                </a:r>
                <a:endParaRPr lang="fr-BE" dirty="0" smtClean="0"/>
              </a:p>
              <a:p>
                <a:pPr marL="0" indent="0">
                  <a:buNone/>
                </a:pPr>
                <a:r>
                  <a:rPr lang="fr-BE" dirty="0"/>
                  <a:t> </a:t>
                </a:r>
                <a14:m>
                  <m:oMath xmlns:m="http://schemas.openxmlformats.org/officeDocument/2006/math">
                    <m:r>
                      <a:rPr lang="fr-B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r-BE" b="0" i="1" smtClean="0">
                        <a:latin typeface="Cambria Math" panose="02040503050406030204" pitchFamily="18" charset="0"/>
                      </a:rPr>
                      <m:t> ∈</m:t>
                    </m:r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fr-BE" dirty="0" smtClean="0"/>
                  <a:t> are the observations</a:t>
                </a:r>
                <a:endParaRPr lang="fr-BE" dirty="0"/>
              </a:p>
            </p:txBody>
          </p:sp>
        </mc:Choice>
        <mc:Fallback xmlns="">
          <p:sp>
            <p:nvSpPr>
              <p:cNvPr id="4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426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Bayesian</a:t>
            </a:r>
            <a:r>
              <a:rPr lang="fr-BE" dirty="0" smtClean="0"/>
              <a:t> </a:t>
            </a:r>
            <a:r>
              <a:rPr lang="fr-BE" dirty="0" err="1" smtClean="0"/>
              <a:t>inference</a:t>
            </a:r>
            <a:endParaRPr lang="fr-B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fr-BE" sz="4000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sz="4400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fr-BE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e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e>
                              <m: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num>
                        <m:den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BE" sz="4400" dirty="0" smtClean="0"/>
              </a:p>
              <a:p>
                <a:pPr marL="0" indent="0">
                  <a:buNone/>
                </a:pPr>
                <a:endParaRPr lang="fr-BE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r-B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fr-BE" dirty="0" smtClean="0"/>
                  <a:t> </a:t>
                </a:r>
                <a:r>
                  <a:rPr lang="el-GR" dirty="0" smtClean="0"/>
                  <a:t>Θ</a:t>
                </a:r>
                <a:r>
                  <a:rPr lang="fr-BE" dirty="0" smtClean="0"/>
                  <a:t> are the </a:t>
                </a:r>
                <a:r>
                  <a:rPr lang="fr-BE" dirty="0" err="1" smtClean="0"/>
                  <a:t>parameters</a:t>
                </a:r>
                <a:endParaRPr lang="fr-BE" dirty="0" smtClean="0"/>
              </a:p>
              <a:p>
                <a:pPr marL="0" indent="0">
                  <a:buNone/>
                </a:pPr>
                <a:r>
                  <a:rPr lang="fr-BE" dirty="0"/>
                  <a:t> </a:t>
                </a:r>
                <a14:m>
                  <m:oMath xmlns:m="http://schemas.openxmlformats.org/officeDocument/2006/math">
                    <m:r>
                      <a:rPr lang="fr-B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r-BE" b="0" i="1" smtClean="0">
                        <a:latin typeface="Cambria Math" panose="02040503050406030204" pitchFamily="18" charset="0"/>
                      </a:rPr>
                      <m:t> ∈</m:t>
                    </m:r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fr-BE" dirty="0" smtClean="0"/>
                  <a:t> are the observations</a:t>
                </a:r>
                <a:endParaRPr lang="fr-BE" dirty="0"/>
              </a:p>
            </p:txBody>
          </p:sp>
        </mc:Choice>
        <mc:Fallback xmlns="">
          <p:sp>
            <p:nvSpPr>
              <p:cNvPr id="4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6030723" y="1923917"/>
            <a:ext cx="1283677" cy="107266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ZoneTexte 8"/>
          <p:cNvSpPr txBox="1"/>
          <p:nvPr/>
        </p:nvSpPr>
        <p:spPr>
          <a:xfrm>
            <a:off x="4242953" y="3214241"/>
            <a:ext cx="24296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1" u="sng" dirty="0" smtClean="0"/>
              <a:t>Prior</a:t>
            </a:r>
          </a:p>
          <a:p>
            <a:r>
              <a:rPr lang="fr-BE" dirty="0" err="1" smtClean="0"/>
              <a:t>Expressed</a:t>
            </a:r>
            <a:r>
              <a:rPr lang="fr-BE" dirty="0" smtClean="0"/>
              <a:t> </a:t>
            </a:r>
            <a:r>
              <a:rPr lang="fr-BE" dirty="0" err="1" smtClean="0">
                <a:solidFill>
                  <a:srgbClr val="C00000"/>
                </a:solidFill>
              </a:rPr>
              <a:t>beliefs</a:t>
            </a:r>
            <a:r>
              <a:rPr lang="fr-BE" dirty="0" smtClean="0"/>
              <a:t> about the </a:t>
            </a:r>
            <a:r>
              <a:rPr lang="fr-BE" dirty="0" err="1" smtClean="0"/>
              <a:t>parameters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5587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Bayesian</a:t>
            </a:r>
            <a:r>
              <a:rPr lang="fr-BE" dirty="0" smtClean="0"/>
              <a:t> </a:t>
            </a:r>
            <a:r>
              <a:rPr lang="fr-BE" dirty="0" err="1" smtClean="0"/>
              <a:t>inference</a:t>
            </a:r>
            <a:endParaRPr lang="fr-B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fr-BE" sz="4000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sz="4400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fr-BE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e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e>
                              <m: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num>
                        <m:den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BE" sz="4400" dirty="0" smtClean="0"/>
              </a:p>
              <a:p>
                <a:pPr marL="0" indent="0">
                  <a:buNone/>
                </a:pPr>
                <a:endParaRPr lang="fr-BE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r-B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fr-BE" dirty="0" smtClean="0"/>
                  <a:t> </a:t>
                </a:r>
                <a:r>
                  <a:rPr lang="el-GR" dirty="0" smtClean="0"/>
                  <a:t>Θ</a:t>
                </a:r>
                <a:r>
                  <a:rPr lang="fr-BE" dirty="0" smtClean="0"/>
                  <a:t> are the </a:t>
                </a:r>
                <a:r>
                  <a:rPr lang="fr-BE" dirty="0" err="1" smtClean="0"/>
                  <a:t>parameters</a:t>
                </a:r>
                <a:endParaRPr lang="fr-BE" dirty="0" smtClean="0"/>
              </a:p>
              <a:p>
                <a:pPr marL="0" indent="0">
                  <a:buNone/>
                </a:pPr>
                <a:r>
                  <a:rPr lang="fr-BE" dirty="0"/>
                  <a:t> </a:t>
                </a:r>
                <a14:m>
                  <m:oMath xmlns:m="http://schemas.openxmlformats.org/officeDocument/2006/math">
                    <m:r>
                      <a:rPr lang="fr-B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r-BE" b="0" i="1" smtClean="0">
                        <a:latin typeface="Cambria Math" panose="02040503050406030204" pitchFamily="18" charset="0"/>
                      </a:rPr>
                      <m:t> ∈</m:t>
                    </m:r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fr-BE" dirty="0" smtClean="0"/>
                  <a:t> are the observations</a:t>
                </a:r>
                <a:endParaRPr lang="fr-BE" dirty="0"/>
              </a:p>
            </p:txBody>
          </p:sp>
        </mc:Choice>
        <mc:Fallback xmlns="">
          <p:sp>
            <p:nvSpPr>
              <p:cNvPr id="4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4249882" y="1496291"/>
            <a:ext cx="1756063" cy="86403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4249882" y="3214241"/>
            <a:ext cx="45016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1" u="sng" dirty="0" err="1" smtClean="0"/>
              <a:t>Likelihood</a:t>
            </a:r>
            <a:r>
              <a:rPr lang="fr-BE" sz="2800" b="1" u="sng" dirty="0" smtClean="0"/>
              <a:t> (</a:t>
            </a:r>
            <a:r>
              <a:rPr lang="fr-BE" sz="2800" b="1" u="sng" dirty="0" err="1" smtClean="0"/>
              <a:t>intractable</a:t>
            </a:r>
            <a:r>
              <a:rPr lang="fr-BE" sz="2800" b="1" u="sng" dirty="0" smtClean="0"/>
              <a:t>)</a:t>
            </a:r>
            <a:endParaRPr lang="fr-BE" sz="2800" b="1" u="sng" dirty="0"/>
          </a:p>
          <a:p>
            <a:r>
              <a:rPr lang="en-US" dirty="0" smtClean="0"/>
              <a:t>amount </a:t>
            </a:r>
            <a:r>
              <a:rPr lang="en-US" dirty="0"/>
              <a:t>of </a:t>
            </a:r>
            <a:r>
              <a:rPr lang="en-US" dirty="0">
                <a:solidFill>
                  <a:srgbClr val="C00000"/>
                </a:solidFill>
              </a:rPr>
              <a:t>information</a:t>
            </a:r>
            <a:r>
              <a:rPr lang="en-US" dirty="0"/>
              <a:t> brought by the data about the parameter value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14142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Bayesian</a:t>
            </a:r>
            <a:r>
              <a:rPr lang="fr-BE" dirty="0" smtClean="0"/>
              <a:t> </a:t>
            </a:r>
            <a:r>
              <a:rPr lang="fr-BE" dirty="0" err="1" smtClean="0"/>
              <a:t>inference</a:t>
            </a:r>
            <a:endParaRPr lang="fr-B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fr-BE" sz="4000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sz="4400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fr-BE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e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e>
                              <m: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num>
                        <m:den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BE" sz="4400" dirty="0" smtClean="0"/>
              </a:p>
              <a:p>
                <a:pPr marL="0" indent="0">
                  <a:buNone/>
                </a:pPr>
                <a:endParaRPr lang="fr-BE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r-B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fr-BE" dirty="0" smtClean="0"/>
                  <a:t> </a:t>
                </a:r>
                <a:r>
                  <a:rPr lang="el-GR" dirty="0" smtClean="0"/>
                  <a:t>Θ</a:t>
                </a:r>
                <a:r>
                  <a:rPr lang="fr-BE" dirty="0" smtClean="0"/>
                  <a:t> are the </a:t>
                </a:r>
                <a:r>
                  <a:rPr lang="fr-BE" dirty="0" err="1" smtClean="0"/>
                  <a:t>parameters</a:t>
                </a:r>
                <a:endParaRPr lang="fr-BE" dirty="0" smtClean="0"/>
              </a:p>
              <a:p>
                <a:pPr marL="0" indent="0">
                  <a:buNone/>
                </a:pPr>
                <a:r>
                  <a:rPr lang="fr-BE" dirty="0"/>
                  <a:t> </a:t>
                </a:r>
                <a14:m>
                  <m:oMath xmlns:m="http://schemas.openxmlformats.org/officeDocument/2006/math">
                    <m:r>
                      <a:rPr lang="fr-B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r-BE" b="0" i="1" smtClean="0">
                        <a:latin typeface="Cambria Math" panose="02040503050406030204" pitchFamily="18" charset="0"/>
                      </a:rPr>
                      <m:t> ∈</m:t>
                    </m:r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fr-BE" dirty="0" smtClean="0"/>
                  <a:t> are the observations</a:t>
                </a:r>
                <a:endParaRPr lang="fr-BE" dirty="0"/>
              </a:p>
            </p:txBody>
          </p:sp>
        </mc:Choice>
        <mc:Fallback xmlns="">
          <p:sp>
            <p:nvSpPr>
              <p:cNvPr id="4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4504060" y="2460241"/>
            <a:ext cx="1283677" cy="75055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4260271" y="3226552"/>
                <a:ext cx="4177147" cy="10525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sz="2800" b="1" u="sng" dirty="0" smtClean="0"/>
                  <a:t>Evidence (</a:t>
                </a:r>
                <a:r>
                  <a:rPr lang="fr-BE" sz="2800" b="1" u="sng" dirty="0" err="1" smtClean="0"/>
                  <a:t>intractable</a:t>
                </a:r>
                <a:r>
                  <a:rPr lang="fr-BE" sz="2800" b="1" u="sng" dirty="0" smtClean="0"/>
                  <a:t>)</a:t>
                </a:r>
              </a:p>
              <a:p>
                <a:r>
                  <a:rPr lang="fr-BE" dirty="0" err="1" smtClean="0"/>
                  <a:t>Probability</a:t>
                </a:r>
                <a:r>
                  <a:rPr lang="fr-BE" dirty="0" smtClean="0"/>
                  <a:t> to observe </a:t>
                </a:r>
                <a14:m>
                  <m:oMath xmlns:m="http://schemas.openxmlformats.org/officeDocument/2006/math">
                    <m:r>
                      <a:rPr lang="fr-BE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fr-BE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271" y="3226552"/>
                <a:ext cx="4177147" cy="1052596"/>
              </a:xfrm>
              <a:prstGeom prst="rect">
                <a:avLst/>
              </a:prstGeom>
              <a:blipFill>
                <a:blip r:embed="rId3"/>
                <a:stretch>
                  <a:fillRect l="-3066" t="-2312" b="-8671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073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Bayesian</a:t>
            </a:r>
            <a:r>
              <a:rPr lang="fr-BE" dirty="0" smtClean="0"/>
              <a:t> </a:t>
            </a:r>
            <a:r>
              <a:rPr lang="fr-BE" dirty="0" err="1" smtClean="0"/>
              <a:t>inference</a:t>
            </a:r>
            <a:endParaRPr lang="fr-B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fr-BE" sz="4000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sz="4400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fr-BE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e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e>
                              <m: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num>
                        <m:den>
                          <m:r>
                            <a:rPr lang="fr-BE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BE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fr-BE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BE" sz="4400" dirty="0" smtClean="0"/>
              </a:p>
              <a:p>
                <a:pPr marL="0" indent="0">
                  <a:buNone/>
                </a:pPr>
                <a:endParaRPr lang="fr-BE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r-B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fr-BE" dirty="0" smtClean="0"/>
                  <a:t> </a:t>
                </a:r>
                <a:r>
                  <a:rPr lang="el-GR" dirty="0" smtClean="0"/>
                  <a:t>Θ</a:t>
                </a:r>
                <a:r>
                  <a:rPr lang="fr-BE" dirty="0" smtClean="0"/>
                  <a:t> are the </a:t>
                </a:r>
                <a:r>
                  <a:rPr lang="fr-BE" dirty="0" err="1" smtClean="0"/>
                  <a:t>parameters</a:t>
                </a:r>
                <a:endParaRPr lang="fr-BE" dirty="0" smtClean="0"/>
              </a:p>
              <a:p>
                <a:pPr marL="0" indent="0">
                  <a:buNone/>
                </a:pPr>
                <a:r>
                  <a:rPr lang="fr-BE" dirty="0"/>
                  <a:t> </a:t>
                </a:r>
                <a14:m>
                  <m:oMath xmlns:m="http://schemas.openxmlformats.org/officeDocument/2006/math">
                    <m:r>
                      <a:rPr lang="fr-B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r-BE" b="0" i="1" smtClean="0">
                        <a:latin typeface="Cambria Math" panose="02040503050406030204" pitchFamily="18" charset="0"/>
                      </a:rPr>
                      <m:t> ∈</m:t>
                    </m:r>
                    <m:r>
                      <a:rPr lang="fr-B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fr-BE" dirty="0" smtClean="0"/>
                  <a:t> are the observations</a:t>
                </a:r>
                <a:endParaRPr lang="fr-BE" dirty="0"/>
              </a:p>
            </p:txBody>
          </p:sp>
        </mc:Choice>
        <mc:Fallback xmlns="">
          <p:sp>
            <p:nvSpPr>
              <p:cNvPr id="4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1859174" y="1952692"/>
            <a:ext cx="1846385" cy="107266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4270664" y="3324292"/>
                <a:ext cx="2576146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sz="2800" b="1" u="sng" dirty="0" smtClean="0"/>
                  <a:t>Posterior</a:t>
                </a:r>
              </a:p>
              <a:p>
                <a:r>
                  <a:rPr lang="fr-BE" dirty="0" err="1" smtClean="0"/>
                  <a:t>Updated</a:t>
                </a:r>
                <a:r>
                  <a:rPr lang="fr-BE" dirty="0" smtClean="0"/>
                  <a:t> </a:t>
                </a:r>
                <a:r>
                  <a:rPr lang="fr-BE" dirty="0" err="1" smtClean="0"/>
                  <a:t>beliefs</a:t>
                </a:r>
                <a:r>
                  <a:rPr lang="fr-BE" dirty="0" smtClean="0"/>
                  <a:t> </a:t>
                </a:r>
                <a:r>
                  <a:rPr lang="fr-BE" dirty="0" err="1" smtClean="0"/>
                  <a:t>given</a:t>
                </a:r>
                <a:r>
                  <a:rPr lang="fr-BE" dirty="0" smtClean="0"/>
                  <a:t> an observation </a:t>
                </a:r>
                <a14:m>
                  <m:oMath xmlns:m="http://schemas.openxmlformats.org/officeDocument/2006/math">
                    <m:r>
                      <a:rPr lang="fr-BE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fr-BE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0664" y="3324292"/>
                <a:ext cx="2576146" cy="1077218"/>
              </a:xfrm>
              <a:prstGeom prst="rect">
                <a:avLst/>
              </a:prstGeom>
              <a:blipFill>
                <a:blip r:embed="rId3"/>
                <a:stretch>
                  <a:fillRect l="-4976" t="-2260" b="-87571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679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6700" y="2047009"/>
            <a:ext cx="8555182" cy="1984664"/>
          </a:xfrm>
        </p:spPr>
        <p:txBody>
          <a:bodyPr/>
          <a:lstStyle/>
          <a:p>
            <a:pPr algn="ctr"/>
            <a:r>
              <a:rPr lang="fr-BE" sz="3600" dirty="0" err="1"/>
              <a:t>Since</a:t>
            </a:r>
            <a:r>
              <a:rPr lang="fr-BE" sz="3600" dirty="0"/>
              <a:t> the </a:t>
            </a:r>
            <a:r>
              <a:rPr lang="fr-BE" sz="3600" dirty="0" err="1"/>
              <a:t>likelihood</a:t>
            </a:r>
            <a:r>
              <a:rPr lang="fr-BE" sz="3600" dirty="0"/>
              <a:t> and the </a:t>
            </a:r>
            <a:r>
              <a:rPr lang="fr-BE" sz="3600" dirty="0" err="1"/>
              <a:t>evidence</a:t>
            </a:r>
            <a:r>
              <a:rPr lang="fr-BE" sz="3600" dirty="0"/>
              <a:t> are </a:t>
            </a:r>
            <a:r>
              <a:rPr lang="fr-BE" sz="3600" dirty="0" err="1">
                <a:solidFill>
                  <a:srgbClr val="C00000"/>
                </a:solidFill>
              </a:rPr>
              <a:t>intractable</a:t>
            </a:r>
            <a:r>
              <a:rPr lang="fr-BE" sz="3600" dirty="0"/>
              <a:t>, how </a:t>
            </a:r>
            <a:r>
              <a:rPr lang="fr-BE" sz="3600" dirty="0" err="1"/>
              <a:t>can</a:t>
            </a:r>
            <a:r>
              <a:rPr lang="fr-BE" sz="3600" dirty="0"/>
              <a:t> </a:t>
            </a:r>
            <a:r>
              <a:rPr lang="fr-BE" sz="3600" dirty="0" err="1"/>
              <a:t>we</a:t>
            </a:r>
            <a:r>
              <a:rPr lang="fr-BE" sz="3600" dirty="0"/>
              <a:t> </a:t>
            </a:r>
            <a:r>
              <a:rPr lang="fr-BE" sz="3600" dirty="0" err="1"/>
              <a:t>perform</a:t>
            </a:r>
            <a:r>
              <a:rPr lang="fr-BE" sz="3600" dirty="0"/>
              <a:t> </a:t>
            </a:r>
            <a:r>
              <a:rPr lang="fr-BE" sz="3600" dirty="0" err="1"/>
              <a:t>Bayesian</a:t>
            </a:r>
            <a:r>
              <a:rPr lang="fr-BE" sz="3600" dirty="0"/>
              <a:t> </a:t>
            </a:r>
            <a:r>
              <a:rPr lang="fr-BE" sz="3600" dirty="0" err="1"/>
              <a:t>inference</a:t>
            </a:r>
            <a:r>
              <a:rPr lang="fr-BE" sz="3600" dirty="0"/>
              <a:t> ?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1328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48"/>
  <p:tag name="DEFAULTHEIGHT" val="200"/>
  <p:tag name="PREAMBLE" val="\documentclass{article}&#10;\pagestyle{empty}&#10;\usepackage{xspace,amssymb,amsfonts,amsmath}&#10;\usepackage{color}&#10;\usepackage{TeX4PPT}&#10;&#10;\newcommand  {\matrixfont}[1]{\ensuremath{\mathbf{#1}}}&#10;\newcommand  {\vectorfont}[1]{\ensuremath{\mathbf{#1}}}&#10;\newcommand  {\greekvectorfont}[1]{\ensuremath{\boldsymbol{#1}}}&#10;\newcommand  {\parder}[2]{\frac{\partial#1}{\partial#2}}&#10;&#10;\newcommand   {\Real}       {\mathbb{R}}&#10;\newcommand   {\Complex}    {\mathbb{C}}&#10;&#10;\newcommand   {\Lagrangian} {\mathcal L}&#10;\newcommand   {\Kinetics}   {\mathcal K}&#10;\newcommand   {\Potential}  {\mathcal V}&#10;\newcommand   {\Work}       {\mathcal W}&#10;&#10;\newcommand   {\til}    {\widetilde}&#10;&#10;\newcommand   {\0}     {\vectorfont{0}}&#10;\newcommand   {\I}     {\matrixfont{I}}&#10;\newcommand   {\Order} {\mathcal{O}}&#10;&#10;\newcommand   {\la}         {{\greekvectorfont{\lambda}}}&#10;\newcommand   {\f}          {\vectorfont{f}}&#10;\newcommand   {\g}          {\vectorfont{g}}&#10;\newcommand   {\p}          {\vectorfont{p}}&#10;\renewcommand {\r}          {\vectorfont{r}}&#10;\newcommand   {\x}          {\vectorfont{x}}&#10;\newcommand   {\dx}         {\vectorfont{\dot{x}}}&#10;\newcommand   {\ddx}        {\vectorfont{\ddot{x}}}&#10;\newcommand   {\q}          {\vectorfont{q}}&#10;\newcommand   {\dq}         {\vectorfont{\dot{q}}}&#10;\newcommand   {\ddq}        {\vectorfont{\ddot{q}}}&#10;\renewcommand {\a}          {\vectorfont{a}}&#10;\renewcommand {\v}          {\vectorfont{v}}&#10;\renewcommand {\u}          {\vectorfont{u}}&#10;\renewcommand {\n}          {\vectorfont{n}}&#10;\renewcommand {\e}          {\vectorfont{e}}&#10;&#10;\newcommand   {\X}          {\matrixfont{X}}&#10;\newcommand   {\K}          {\matrixfont{K}}&#10;\newcommand   {\C}          {\matrixfont{C}}&#10;\newcommand   {\J}          {\matrixfont{J}}&#10;\renewcommand {\S}          {\matrixfont{S}}&#10;\newcommand   {\G}          {\matrixfont{G}}&#10;\newcommand   {\W}          {\matrixfont{W}}&#10;\newcommand   {\M}          {\matrixfont{M}}&#10;\newcommand   {\A}          {\matrixfont{A}}&#10;\newcommand   {\D}          {\matrixfont{D}}&#10;&#10;\newcommand  {\F}   {\vectorfont{\Phi}}&#10;\newcommand  {\R}   {\matrixfont{R}}&#10;\newcommand  {\dR}  {\matrixfont{\dot{R}}}&#10;&#10;\renewcommand{\c}   {\vectorfont{c}}&#10;\newcommand  {\dc}  {\vectorfont{\dot{c}}}&#10;\newcommand  {\ddc} {\vectorfont{\ddot{c}}}&#10;\newcommand  {\ph}  {\greekvectorfont{\phi}}&#10;\newcommand  {\dph} {\greekvectorfont{\dot{\phi}}}&#10;\newcommand  {\ddph}{\greekvectorfont{\ddot{\phi}}}&#10;\newcommand  {\ps}  {{\greekvectorfont{\psi}}}&#10;\newcommand  {\dps} {\greekvectorfont{\dot{\psi}}}&#10;\newcommand  {\ddps}{\greekvectorfont{\ddot{\psi}}}&#10;\renewcommand{\th}  {\greekvectorfont{\theta}}&#10;\newcommand  {\dth} {\greekvectorfont{\dot{\theta}}}&#10;\newcommand  {\ddth}{\greekvectorfont{\ddot{\theta}}}&#10;\newcommand  {\om}  {{\greekvectorfont{\omega}}}&#10;\newcommand  {\dom} {\greekvectorfont{\dot{\omega}}}&#10;\newcommand  {\Th}  {\greekvectorfont{\Theta}}&#10;\newcommand  {\dTh} {\greekvectorfont{\dot{\Theta}}}&#10;\newcommand  {\ddTh}{\greekvectorfont{\ddot{\Theta}}}&#10;\newcommand  {\Om}  {{\greekvectorfont{\Omega}}}&#10;\newcommand  {\dOm} {\greekvectorfont{\dot{\Omega}}}&#10;\newcommand  {\T}   {\matrixfont{T}}&#10;\newcommand  {\dT}  {\matrixfont{\dot{T}}}&#10;\newcommand  {\ddT} {\matrixfont{\ddot{T}}}&#10;\newcommand  {\alf}  {\greekvectorfont{\alpha}}&#10;\renewcommand  {\L}   {\matrixfont{L}}&#10;\newcommand  {\B}   {\matrixfont{B}}&#10;\newcommand  {\eps}  {\greekvectorfont{\epsilon}}&#10;\newcommand  {\sig}  {\greekvectorfont{\sigma}}&#10;"/>
  <p:tag name="MAGPC" val="300"/>
  <p:tag name="FONTSIZE" val="20"/>
</p:tagLst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defRPr sz="2000" dirty="0" smtClean="0"/>
        </a:defPPr>
      </a:lstStyle>
    </a:tx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onception personnalisée">
  <a:themeElements>
    <a:clrScheme name="1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24754</TotalTime>
  <Words>319</Words>
  <Application>Microsoft Office PowerPoint</Application>
  <PresentationFormat>Affichage à l'écran (4:3)</PresentationFormat>
  <Paragraphs>126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Arial</vt:lpstr>
      <vt:lpstr>Cambria Math</vt:lpstr>
      <vt:lpstr>Verdana</vt:lpstr>
      <vt:lpstr>Wingdings</vt:lpstr>
      <vt:lpstr>Modèle par défaut</vt:lpstr>
      <vt:lpstr>Conception personnalisée</vt:lpstr>
      <vt:lpstr>1_Conception personnalisée</vt:lpstr>
      <vt:lpstr>Simulation-based Bayesian inference  for general robotic grasping</vt:lpstr>
      <vt:lpstr>Introduction</vt:lpstr>
      <vt:lpstr>Real world</vt:lpstr>
      <vt:lpstr>Bayesian inference</vt:lpstr>
      <vt:lpstr>Bayesian inference</vt:lpstr>
      <vt:lpstr>Bayesian inference</vt:lpstr>
      <vt:lpstr>Bayesian inference</vt:lpstr>
      <vt:lpstr>Bayesian inference</vt:lpstr>
      <vt:lpstr>Since the likelihood and the evidence are intractable, how can we perform Bayesian inference ?</vt:lpstr>
      <vt:lpstr>Simulation-based inference</vt:lpstr>
      <vt:lpstr>Likelihood-to-evidence ratio</vt:lpstr>
      <vt:lpstr>The likelihood ratio trick</vt:lpstr>
      <vt:lpstr>Neural ratio estimator (NRE)</vt:lpstr>
      <vt:lpstr>Bayesian Inference for robotic grasping</vt:lpstr>
      <vt:lpstr>Manifold optimization</vt:lpstr>
      <vt:lpstr>Manifold optimization</vt:lpstr>
      <vt:lpstr>Sbi for robotic</vt:lpstr>
    </vt:vector>
  </TitlesOfParts>
  <Company>ULg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Olivier</dc:creator>
  <cp:lastModifiedBy>Norman Marlier</cp:lastModifiedBy>
  <cp:revision>5872</cp:revision>
  <dcterms:created xsi:type="dcterms:W3CDTF">2005-03-25T10:05:29Z</dcterms:created>
  <dcterms:modified xsi:type="dcterms:W3CDTF">2022-09-27T14:02:59Z</dcterms:modified>
</cp:coreProperties>
</file>