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3" r:id="rId6"/>
    <p:sldId id="261" r:id="rId7"/>
    <p:sldId id="264" r:id="rId8"/>
    <p:sldId id="262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B2BF"/>
    <a:srgbClr val="0E3B40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595EF-780D-7D48-93BC-44B8060B86A9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7E109-7D0A-594F-AF69-E2CB5E778B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37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8E050F-3B8D-C8AF-9BEB-F685854A0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05E1E46-A8D8-F819-6C8B-E1DA097AF8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A9FD23-965F-3B9A-4F87-0B51F3D9D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52A3A1-F258-CFB8-3872-7C80E2CBE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C6A2FC-7C2F-4099-6811-95A26C6B4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18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BDEE8-25D9-3091-006F-EBAD57EB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3D316B1-C053-9D0D-CA0A-C002529BA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4BFE4F-075C-FB35-B3D2-B14F0E886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601049-B093-7194-0753-FE496D84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573B72-5C02-6EA7-047E-F5E3FF4F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458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56C916B-9044-4154-F10C-FE68101BF0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790147-BB8B-4B15-7461-7661D6F98D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BEC563-831A-4625-23BA-B62CF8AA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3A2C1B-CDD7-8214-2EFE-E51B005C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D4B297-6C8B-6DA0-8629-403408ED8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43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8811EC-1AFE-93D4-B3E6-8F3575285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438A59-905B-9529-04E7-1F6EBEA6F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5ED55A-5A4D-83C8-ADFF-C1AC0367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3C6690-B1E8-29D2-7C19-1AB296DD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8905C79-1B1C-B8DB-5ACC-6B48E31468F5}"/>
              </a:ext>
            </a:extLst>
          </p:cNvPr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 w="12700">
            <a:solidFill>
              <a:srgbClr val="0E3B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E402752C-E0B1-1C5A-CBC7-4D787A1B9AAC}"/>
              </a:ext>
            </a:extLst>
          </p:cNvPr>
          <p:cNvSpPr txBox="1"/>
          <p:nvPr userDrawn="1"/>
        </p:nvSpPr>
        <p:spPr>
          <a:xfrm>
            <a:off x="9975272" y="6400412"/>
            <a:ext cx="2410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rgbClr val="0E3B40"/>
                </a:solidFill>
              </a:rPr>
              <a:t>8-10 </a:t>
            </a:r>
            <a:r>
              <a:rPr lang="fr-FR" sz="1200" b="1" err="1">
                <a:solidFill>
                  <a:srgbClr val="0E3B40"/>
                </a:solidFill>
              </a:rPr>
              <a:t>November</a:t>
            </a:r>
            <a:r>
              <a:rPr lang="fr-FR" sz="1200" b="1">
                <a:solidFill>
                  <a:srgbClr val="0E3B40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43713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C0179E-30A1-3576-9600-C16F628C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DB650D-093E-815E-ED73-27B8A293F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BE3E95-54F4-89B9-91BD-D5F595848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2696FB-EC56-0476-EB21-DAEA7C7DD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4E835A-75E3-C3BE-28D2-C6C82CA4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828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375537-B2BB-A9D4-5800-1C0449FF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B4E598-4CA7-3020-2BBC-430A67D32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ECDAF4-403D-79A3-3C5B-503D40165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778C6C-66CA-11FE-9DF1-1E569302C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4980B8-E4E3-14C5-9640-1AEE3FCE7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8F8736-754E-5AC2-3D39-36526BA8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21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415A2C-17EB-C770-92F4-448B85A9A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1E45849-94F6-2E6E-4B4E-FC6CAF6DA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F7802BC-B685-1990-B55D-5DB564D42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B44954-8281-75F7-0C70-8B78F3B4F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726FF90-5039-4026-26AC-4F9D955D9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261077E-F466-7E11-5136-45161E6CA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7BD023E-30E0-8DF4-3837-B5FFF1EBA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B76B61D-731B-A5F2-3020-B848181F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27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156B3-8E0A-7494-AC67-9D4062C8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6FFCBF-572F-ADA0-632E-9332ABC65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0BE3AA-8AB0-CFF5-CF0B-338658D1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AF5039-A5BE-A109-54AE-AFE3FFA2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54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9A4CB88-F101-1E61-7E0A-437FA1E19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DD0D10A-E429-F3F0-715C-E319E265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A8761E-63B7-F231-3877-87A330AFB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45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8C101C-E0C7-EBD1-60BD-3E4B26CE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5ED46EA-E627-3661-AFFF-18CB2E3AE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B986AC-EBDE-FCA2-5BF3-D282E082D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903F791-5DCD-0947-FB3F-26C6F8976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B424F0-6313-9C88-0100-1376C825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AC4EEB-64FA-5541-3FA4-B645E1CA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00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F4B60-6B3C-1FD6-15AC-6172FD21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9BDFF01-F67A-FC8B-12E5-8E9FAA215F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EF6444-1D1E-1793-A724-0BE15344E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CBE551-AD03-9E57-C512-90D4CC47F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9DB3-66A4-4C4E-8687-422B22E6ACFA}" type="datetimeFigureOut">
              <a:rPr lang="fr-FR" smtClean="0"/>
              <a:t>08/11/2023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3F02B9-2060-EDAC-8CEB-371D4D24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7149C8-2DE2-960C-8C3F-D53435AC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9CAFC-25AF-0F4B-BEF2-D4EBD435FD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53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2F4D414-9A46-9E01-4704-1A888A3FC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13E2DD-3A03-05AF-69F6-812AF0831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344909-0DEC-BFF3-9080-C26FE9491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CF7946-0E5C-72B6-3180-8F648A277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8D548D-1F98-47BA-2D0C-C151E020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8-10 </a:t>
            </a:r>
            <a:r>
              <a:rPr lang="fr-FR" err="1"/>
              <a:t>November</a:t>
            </a:r>
            <a:r>
              <a:rPr lang="fr-FR"/>
              <a:t> 2023</a:t>
            </a:r>
          </a:p>
        </p:txBody>
      </p:sp>
      <p:pic>
        <p:nvPicPr>
          <p:cNvPr id="8" name="Image 7" descr="Une image contenant Graphique, Police, graphisme, cercle&#10;&#10;Description générée automatiquement">
            <a:extLst>
              <a:ext uri="{FF2B5EF4-FFF2-40B4-BE49-F238E27FC236}">
                <a16:creationId xmlns:a16="http://schemas.microsoft.com/office/drawing/2014/main" id="{914F7DE5-25DD-B1DC-556A-1DCAA3F4F65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75028" y="6227976"/>
            <a:ext cx="1479550" cy="4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8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iel, plein air, bâtiment, repère&#10;&#10;Description générée automatiquement">
            <a:extLst>
              <a:ext uri="{FF2B5EF4-FFF2-40B4-BE49-F238E27FC236}">
                <a16:creationId xmlns:a16="http://schemas.microsoft.com/office/drawing/2014/main" id="{70B48094-FD30-CC3D-647C-D951266FD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81" r="1371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EFDED7D-6808-EDBF-1D7D-E1CE42F140E7}"/>
              </a:ext>
            </a:extLst>
          </p:cNvPr>
          <p:cNvSpPr/>
          <p:nvPr/>
        </p:nvSpPr>
        <p:spPr>
          <a:xfrm>
            <a:off x="1520951" y="1220426"/>
            <a:ext cx="9144000" cy="5136498"/>
          </a:xfrm>
          <a:prstGeom prst="roundRect">
            <a:avLst/>
          </a:prstGeom>
          <a:solidFill>
            <a:schemeClr val="bg1">
              <a:alpha val="4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Une image contenant Graphique, graphisme, cercle, Police&#10;&#10;Description générée automatiquement">
            <a:extLst>
              <a:ext uri="{FF2B5EF4-FFF2-40B4-BE49-F238E27FC236}">
                <a16:creationId xmlns:a16="http://schemas.microsoft.com/office/drawing/2014/main" id="{03946D41-9326-AD72-5EA0-E5616D948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189" y="112855"/>
            <a:ext cx="3586911" cy="358691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7ACACAC-BCB0-55CC-A13F-C7D87D5FC1E2}"/>
              </a:ext>
            </a:extLst>
          </p:cNvPr>
          <p:cNvSpPr txBox="1"/>
          <p:nvPr/>
        </p:nvSpPr>
        <p:spPr>
          <a:xfrm>
            <a:off x="5705333" y="1605018"/>
            <a:ext cx="46713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>
                <a:solidFill>
                  <a:srgbClr val="0E3B40"/>
                </a:solidFill>
              </a:rPr>
              <a:t>8th – 10th </a:t>
            </a:r>
            <a:r>
              <a:rPr lang="fr-FR" sz="2400" i="1" err="1">
                <a:solidFill>
                  <a:srgbClr val="0E3B40"/>
                </a:solidFill>
              </a:rPr>
              <a:t>November</a:t>
            </a:r>
            <a:r>
              <a:rPr lang="fr-FR" sz="2400" i="1">
                <a:solidFill>
                  <a:srgbClr val="0E3B40"/>
                </a:solidFill>
              </a:rPr>
              <a:t> 2023</a:t>
            </a:r>
          </a:p>
          <a:p>
            <a:pPr algn="ctr"/>
            <a:r>
              <a:rPr lang="fr-FR" sz="2400" i="1">
                <a:solidFill>
                  <a:srgbClr val="0E3B40"/>
                </a:solidFill>
              </a:rPr>
              <a:t>Paris, Carrousel du Louvre</a:t>
            </a:r>
          </a:p>
          <a:p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0BFFE6-7C06-F0F7-2BA1-99010D89D9A0}"/>
              </a:ext>
            </a:extLst>
          </p:cNvPr>
          <p:cNvSpPr/>
          <p:nvPr/>
        </p:nvSpPr>
        <p:spPr>
          <a:xfrm>
            <a:off x="1982678" y="2848755"/>
            <a:ext cx="8220547" cy="2951970"/>
          </a:xfrm>
          <a:prstGeom prst="rect">
            <a:avLst/>
          </a:prstGeom>
          <a:solidFill>
            <a:srgbClr val="0E3B4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err="1">
                <a:cs typeface="Times New Roman" panose="02020603050405020304" pitchFamily="18" charset="0"/>
              </a:rPr>
              <a:t>Rotational</a:t>
            </a:r>
            <a:r>
              <a:rPr lang="fr-FR" sz="4000" b="1" dirty="0"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cs typeface="Times New Roman" panose="02020603050405020304" pitchFamily="18" charset="0"/>
              </a:rPr>
              <a:t>atherectomy</a:t>
            </a:r>
            <a:r>
              <a:rPr lang="fr-FR" sz="4000" b="1" dirty="0">
                <a:cs typeface="Times New Roman" panose="02020603050405020304" pitchFamily="18" charset="0"/>
              </a:rPr>
              <a:t> for </a:t>
            </a:r>
            <a:r>
              <a:rPr lang="fr-FR" sz="4000" b="1" dirty="0" err="1">
                <a:cs typeface="Times New Roman" panose="02020603050405020304" pitchFamily="18" charset="0"/>
              </a:rPr>
              <a:t>left</a:t>
            </a:r>
            <a:r>
              <a:rPr lang="fr-FR" sz="4000" b="1" dirty="0"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cs typeface="Times New Roman" panose="02020603050405020304" pitchFamily="18" charset="0"/>
              </a:rPr>
              <a:t>subclavian</a:t>
            </a:r>
            <a:r>
              <a:rPr lang="fr-FR" sz="4000" b="1" dirty="0"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cs typeface="Times New Roman" panose="02020603050405020304" pitchFamily="18" charset="0"/>
              </a:rPr>
              <a:t>artery</a:t>
            </a:r>
            <a:r>
              <a:rPr lang="fr-FR" sz="4000" b="1" dirty="0">
                <a:cs typeface="Times New Roman" panose="02020603050405020304" pitchFamily="18" charset="0"/>
              </a:rPr>
              <a:t> in-stent occlusions</a:t>
            </a:r>
          </a:p>
          <a:p>
            <a:pPr algn="ctr"/>
            <a:endParaRPr lang="fr-FR" sz="2000" u="sng" dirty="0"/>
          </a:p>
          <a:p>
            <a:pPr algn="ctr"/>
            <a:r>
              <a:rPr lang="fr-FR" i="1" u="sng" dirty="0">
                <a:cs typeface="Times New Roman" panose="02020603050405020304" pitchFamily="18" charset="0"/>
              </a:rPr>
              <a:t>Arnaud Kerzmann, MD</a:t>
            </a:r>
            <a:r>
              <a:rPr lang="fr-FR" i="1" dirty="0">
                <a:cs typeface="Times New Roman" panose="02020603050405020304" pitchFamily="18" charset="0"/>
              </a:rPr>
              <a:t>, S. Madani, V. </a:t>
            </a:r>
            <a:r>
              <a:rPr lang="fr-FR" i="1" dirty="0" err="1">
                <a:cs typeface="Times New Roman" panose="02020603050405020304" pitchFamily="18" charset="0"/>
              </a:rPr>
              <a:t>Demesmaker</a:t>
            </a:r>
            <a:r>
              <a:rPr lang="fr-FR" i="1" dirty="0">
                <a:cs typeface="Times New Roman" panose="02020603050405020304" pitchFamily="18" charset="0"/>
              </a:rPr>
              <a:t>, E. </a:t>
            </a:r>
            <a:r>
              <a:rPr lang="fr-FR" i="1" dirty="0" err="1">
                <a:cs typeface="Times New Roman" panose="02020603050405020304" pitchFamily="18" charset="0"/>
              </a:rPr>
              <a:t>Boesmans</a:t>
            </a:r>
            <a:r>
              <a:rPr lang="fr-FR" i="1" dirty="0">
                <a:cs typeface="Times New Roman" panose="02020603050405020304" pitchFamily="18" charset="0"/>
              </a:rPr>
              <a:t>, C. </a:t>
            </a:r>
            <a:r>
              <a:rPr lang="fr-FR" i="1" dirty="0" err="1">
                <a:cs typeface="Times New Roman" panose="02020603050405020304" pitchFamily="18" charset="0"/>
              </a:rPr>
              <a:t>Holemans</a:t>
            </a:r>
            <a:r>
              <a:rPr lang="fr-FR" i="1" dirty="0"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fr-FR" i="1" dirty="0">
                <a:cs typeface="Times New Roman" panose="02020603050405020304" pitchFamily="18" charset="0"/>
              </a:rPr>
              <a:t>D. </a:t>
            </a:r>
            <a:r>
              <a:rPr lang="fr-FR" i="1" dirty="0" err="1">
                <a:cs typeface="Times New Roman" panose="02020603050405020304" pitchFamily="18" charset="0"/>
              </a:rPr>
              <a:t>Szecel</a:t>
            </a:r>
            <a:r>
              <a:rPr lang="fr-FR" i="1" dirty="0">
                <a:cs typeface="Times New Roman" panose="02020603050405020304" pitchFamily="18" charset="0"/>
              </a:rPr>
              <a:t>, V.A. </a:t>
            </a:r>
            <a:r>
              <a:rPr lang="fr-FR" i="1" dirty="0" err="1">
                <a:cs typeface="Times New Roman" panose="02020603050405020304" pitchFamily="18" charset="0"/>
              </a:rPr>
              <a:t>Alexandrescu</a:t>
            </a:r>
            <a:r>
              <a:rPr lang="fr-FR" i="1" dirty="0">
                <a:cs typeface="Times New Roman" panose="02020603050405020304" pitchFamily="18" charset="0"/>
              </a:rPr>
              <a:t>, J.O. </a:t>
            </a:r>
            <a:r>
              <a:rPr lang="fr-FR" i="1" dirty="0" err="1">
                <a:cs typeface="Times New Roman" panose="02020603050405020304" pitchFamily="18" charset="0"/>
              </a:rPr>
              <a:t>Defraigne</a:t>
            </a:r>
            <a:endParaRPr lang="fr-FR" i="1" dirty="0">
              <a:cs typeface="Times New Roman" panose="02020603050405020304" pitchFamily="18" charset="0"/>
            </a:endParaRPr>
          </a:p>
          <a:p>
            <a:pPr algn="ctr"/>
            <a:endParaRPr lang="fr-FR" sz="1600" i="1" dirty="0">
              <a:cs typeface="Times New Roman" panose="02020603050405020304" pitchFamily="18" charset="0"/>
            </a:endParaRPr>
          </a:p>
          <a:p>
            <a:pPr algn="ctr"/>
            <a:r>
              <a:rPr lang="fr-FR" sz="1600" i="1" dirty="0">
                <a:cs typeface="Times New Roman" panose="02020603050405020304" pitchFamily="18" charset="0"/>
              </a:rPr>
              <a:t>CHU de Liège, </a:t>
            </a:r>
            <a:r>
              <a:rPr lang="fr-FR" sz="1600" i="1" dirty="0" err="1">
                <a:cs typeface="Times New Roman" panose="02020603050405020304" pitchFamily="18" charset="0"/>
              </a:rPr>
              <a:t>Belgium</a:t>
            </a:r>
            <a:endParaRPr lang="fr-FR" sz="1600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751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24553-4D43-C62D-3093-683FD5FC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559" y="373323"/>
            <a:ext cx="9230139" cy="795338"/>
          </a:xfrm>
        </p:spPr>
        <p:txBody>
          <a:bodyPr>
            <a:normAutofit/>
          </a:bodyPr>
          <a:lstStyle/>
          <a:p>
            <a:pPr algn="ctr"/>
            <a:r>
              <a:rPr lang="fr-FR" sz="4000" b="1" err="1">
                <a:solidFill>
                  <a:srgbClr val="0E3B40"/>
                </a:solidFill>
              </a:rPr>
              <a:t>Statement</a:t>
            </a:r>
            <a:r>
              <a:rPr lang="fr-FR" sz="4000" b="1">
                <a:solidFill>
                  <a:srgbClr val="0E3B40"/>
                </a:solidFill>
              </a:rPr>
              <a:t> of </a:t>
            </a:r>
            <a:r>
              <a:rPr lang="fr-FR" sz="4000" b="1" err="1">
                <a:solidFill>
                  <a:srgbClr val="0E3B40"/>
                </a:solidFill>
              </a:rPr>
              <a:t>financial</a:t>
            </a:r>
            <a:r>
              <a:rPr lang="fr-FR" sz="4000" b="1">
                <a:solidFill>
                  <a:srgbClr val="0E3B40"/>
                </a:solidFill>
              </a:rPr>
              <a:t> </a:t>
            </a:r>
            <a:r>
              <a:rPr lang="fr-FR" sz="4000" b="1" err="1">
                <a:solidFill>
                  <a:srgbClr val="0E3B40"/>
                </a:solidFill>
              </a:rPr>
              <a:t>interest</a:t>
            </a:r>
            <a:r>
              <a:rPr lang="fr-FR" sz="4000" b="1">
                <a:solidFill>
                  <a:srgbClr val="0E3B40"/>
                </a:solidFill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3B060B-4C3B-82FF-C99D-5854047659DB}"/>
              </a:ext>
            </a:extLst>
          </p:cNvPr>
          <p:cNvSpPr/>
          <p:nvPr/>
        </p:nvSpPr>
        <p:spPr>
          <a:xfrm>
            <a:off x="383008" y="1573912"/>
            <a:ext cx="11111243" cy="913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</a:rPr>
              <a:t>I currently have, or have had over the last two years, an affiliation or financial interests or interests of any order with a company or I receive compensation or fees or research grants with a commercial company :</a:t>
            </a: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426FBE5-E306-AB5D-0421-F6AF77E51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5704"/>
            <a:ext cx="10515600" cy="4351338"/>
          </a:xfrm>
        </p:spPr>
        <p:txBody>
          <a:bodyPr/>
          <a:lstStyle/>
          <a:p>
            <a:r>
              <a:rPr lang="fr-FR" dirty="0"/>
              <a:t>BD (</a:t>
            </a:r>
            <a:r>
              <a:rPr lang="fr-FR" dirty="0" err="1"/>
              <a:t>Becton</a:t>
            </a:r>
            <a:r>
              <a:rPr lang="fr-FR" dirty="0"/>
              <a:t> Dickinson)</a:t>
            </a:r>
          </a:p>
          <a:p>
            <a:r>
              <a:rPr lang="fr-FR" dirty="0"/>
              <a:t>Boston Scientific</a:t>
            </a:r>
          </a:p>
          <a:p>
            <a:r>
              <a:rPr lang="fr-FR" dirty="0" err="1"/>
              <a:t>Medicor</a:t>
            </a:r>
            <a:endParaRPr lang="fr-FR" dirty="0"/>
          </a:p>
          <a:p>
            <a:r>
              <a:rPr lang="fr-FR" dirty="0" err="1"/>
              <a:t>iVascular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2725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24553-4D43-C62D-3093-683FD5FC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b="1"/>
              <a:t>Introduction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9A838D2E-AB52-0654-92F6-C975A6996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1997"/>
            <a:ext cx="11284390" cy="5012968"/>
          </a:xfrm>
        </p:spPr>
        <p:txBody>
          <a:bodyPr>
            <a:normAutofit fontScale="92500" lnSpcReduction="20000"/>
          </a:bodyPr>
          <a:lstStyle/>
          <a:p>
            <a:r>
              <a:rPr lang="fr-FR" sz="3000" dirty="0" err="1"/>
              <a:t>Endovascular</a:t>
            </a:r>
            <a:r>
              <a:rPr lang="fr-FR" sz="3000" dirty="0"/>
              <a:t> </a:t>
            </a:r>
            <a:r>
              <a:rPr lang="fr-FR" sz="3000" dirty="0" err="1"/>
              <a:t>treatment</a:t>
            </a:r>
            <a:r>
              <a:rPr lang="fr-FR" sz="3000" dirty="0"/>
              <a:t> </a:t>
            </a:r>
            <a:r>
              <a:rPr lang="fr-FR" sz="3000" dirty="0" err="1"/>
              <a:t>with</a:t>
            </a:r>
            <a:r>
              <a:rPr lang="fr-FR" sz="3000" dirty="0"/>
              <a:t> </a:t>
            </a:r>
            <a:r>
              <a:rPr lang="fr-FR" sz="3000" b="1" dirty="0" err="1">
                <a:solidFill>
                  <a:srgbClr val="31B2BF"/>
                </a:solidFill>
              </a:rPr>
              <a:t>stenting</a:t>
            </a:r>
            <a:r>
              <a:rPr lang="fr-FR" sz="3000" dirty="0"/>
              <a:t> </a:t>
            </a:r>
            <a:r>
              <a:rPr lang="fr-FR" sz="3000" dirty="0" err="1"/>
              <a:t>is</a:t>
            </a:r>
            <a:r>
              <a:rPr lang="fr-FR" sz="3000" dirty="0"/>
              <a:t> the </a:t>
            </a:r>
            <a:r>
              <a:rPr lang="fr-FR" sz="3000" dirty="0" err="1"/>
              <a:t>preferred</a:t>
            </a:r>
            <a:r>
              <a:rPr lang="fr-FR" sz="3000" dirty="0"/>
              <a:t> </a:t>
            </a:r>
            <a:r>
              <a:rPr lang="fr-FR" sz="3000" dirty="0" err="1"/>
              <a:t>therapy</a:t>
            </a:r>
            <a:r>
              <a:rPr lang="fr-FR" sz="3000" dirty="0"/>
              <a:t> for </a:t>
            </a:r>
            <a:r>
              <a:rPr lang="fr-FR" sz="3000" dirty="0" err="1"/>
              <a:t>subclavian</a:t>
            </a:r>
            <a:r>
              <a:rPr lang="fr-FR" sz="3000" dirty="0"/>
              <a:t> </a:t>
            </a:r>
            <a:r>
              <a:rPr lang="fr-FR" sz="3000" dirty="0" err="1"/>
              <a:t>artery</a:t>
            </a:r>
            <a:r>
              <a:rPr lang="fr-FR" sz="3000" dirty="0"/>
              <a:t> </a:t>
            </a:r>
            <a:r>
              <a:rPr lang="fr-FR" sz="3000" dirty="0" err="1"/>
              <a:t>atherosclerotic</a:t>
            </a:r>
            <a:r>
              <a:rPr lang="fr-FR" sz="3000" dirty="0"/>
              <a:t> </a:t>
            </a:r>
            <a:r>
              <a:rPr lang="fr-FR" sz="3000" dirty="0" err="1"/>
              <a:t>disease</a:t>
            </a:r>
            <a:r>
              <a:rPr lang="fr-FR" sz="3000" dirty="0"/>
              <a:t> </a:t>
            </a:r>
            <a:r>
              <a:rPr lang="fr-FR" sz="3000" dirty="0" err="1"/>
              <a:t>because</a:t>
            </a:r>
            <a:r>
              <a:rPr lang="fr-FR" sz="3000" dirty="0"/>
              <a:t> </a:t>
            </a:r>
            <a:r>
              <a:rPr lang="fr-FR" sz="3000" dirty="0" err="1"/>
              <a:t>it</a:t>
            </a:r>
            <a:r>
              <a:rPr lang="fr-FR" sz="3000" dirty="0"/>
              <a:t> </a:t>
            </a:r>
            <a:r>
              <a:rPr lang="fr-FR" sz="3000" dirty="0" err="1"/>
              <a:t>is</a:t>
            </a:r>
            <a:r>
              <a:rPr lang="fr-FR" sz="3000" dirty="0"/>
              <a:t> </a:t>
            </a:r>
            <a:r>
              <a:rPr lang="fr-FR" sz="3000" dirty="0" err="1"/>
              <a:t>less</a:t>
            </a:r>
            <a:r>
              <a:rPr lang="fr-FR" sz="3000" dirty="0"/>
              <a:t> invasive.</a:t>
            </a:r>
            <a:r>
              <a:rPr lang="fr-FR" sz="3000" baseline="30000" dirty="0"/>
              <a:t>1,2</a:t>
            </a:r>
          </a:p>
          <a:p>
            <a:pPr marL="0" indent="0">
              <a:buNone/>
            </a:pPr>
            <a:endParaRPr lang="fr-FR" sz="3000" baseline="30000" dirty="0"/>
          </a:p>
          <a:p>
            <a:r>
              <a:rPr lang="fr-FR" sz="3000" dirty="0" err="1"/>
              <a:t>Rotational</a:t>
            </a:r>
            <a:r>
              <a:rPr lang="fr-FR" sz="3000" dirty="0"/>
              <a:t> </a:t>
            </a:r>
            <a:r>
              <a:rPr lang="fr-FR" sz="3000" dirty="0" err="1"/>
              <a:t>atherectomy</a:t>
            </a:r>
            <a:r>
              <a:rPr lang="fr-FR" sz="3000" dirty="0"/>
              <a:t> and </a:t>
            </a:r>
            <a:r>
              <a:rPr lang="fr-FR" sz="3000" dirty="0" err="1"/>
              <a:t>thrombectomy</a:t>
            </a:r>
            <a:r>
              <a:rPr lang="fr-FR" sz="3000" dirty="0"/>
              <a:t> </a:t>
            </a:r>
            <a:r>
              <a:rPr lang="fr-FR" sz="3000" b="1" dirty="0" err="1">
                <a:solidFill>
                  <a:srgbClr val="31B2BF"/>
                </a:solidFill>
              </a:rPr>
              <a:t>Rotarex</a:t>
            </a:r>
            <a:r>
              <a:rPr lang="fr-FR" sz="3000" b="1" dirty="0">
                <a:solidFill>
                  <a:srgbClr val="31B2BF"/>
                </a:solidFill>
              </a:rPr>
              <a:t>™</a:t>
            </a:r>
            <a:r>
              <a:rPr lang="fr-FR" sz="3000" dirty="0">
                <a:solidFill>
                  <a:srgbClr val="31B2BF"/>
                </a:solidFill>
              </a:rPr>
              <a:t> </a:t>
            </a:r>
            <a:r>
              <a:rPr lang="fr-FR" sz="3000" dirty="0" err="1"/>
              <a:t>device</a:t>
            </a:r>
            <a:r>
              <a:rPr lang="fr-FR" sz="3000" dirty="0"/>
              <a:t> </a:t>
            </a:r>
            <a:r>
              <a:rPr lang="fr-FR" sz="3000" dirty="0" err="1"/>
              <a:t>proved</a:t>
            </a:r>
            <a:r>
              <a:rPr lang="fr-FR" sz="3000" dirty="0"/>
              <a:t> </a:t>
            </a:r>
            <a:r>
              <a:rPr lang="fr-FR" sz="3000" dirty="0" err="1"/>
              <a:t>its</a:t>
            </a:r>
            <a:r>
              <a:rPr lang="fr-FR" sz="3000" dirty="0"/>
              <a:t> </a:t>
            </a:r>
            <a:r>
              <a:rPr lang="fr-FR" sz="3000" dirty="0" err="1"/>
              <a:t>safety</a:t>
            </a:r>
            <a:r>
              <a:rPr lang="fr-FR" sz="3000" dirty="0"/>
              <a:t> and </a:t>
            </a:r>
            <a:r>
              <a:rPr lang="fr-FR" sz="3000" dirty="0" err="1"/>
              <a:t>efficacy</a:t>
            </a:r>
            <a:r>
              <a:rPr lang="fr-FR" sz="3000" dirty="0"/>
              <a:t> to </a:t>
            </a:r>
            <a:r>
              <a:rPr lang="fr-FR" sz="3000" dirty="0" err="1"/>
              <a:t>treat</a:t>
            </a:r>
            <a:r>
              <a:rPr lang="fr-FR" sz="3000" dirty="0"/>
              <a:t> </a:t>
            </a:r>
            <a:r>
              <a:rPr lang="fr-FR" sz="3000" dirty="0" err="1"/>
              <a:t>lower</a:t>
            </a:r>
            <a:r>
              <a:rPr lang="fr-FR" sz="3000" dirty="0"/>
              <a:t> </a:t>
            </a:r>
            <a:r>
              <a:rPr lang="fr-FR" sz="3000" dirty="0" err="1"/>
              <a:t>limbs</a:t>
            </a:r>
            <a:r>
              <a:rPr lang="fr-FR" sz="3000" dirty="0"/>
              <a:t> </a:t>
            </a:r>
            <a:r>
              <a:rPr lang="fr-FR" sz="3000" dirty="0" err="1"/>
              <a:t>arteries</a:t>
            </a:r>
            <a:r>
              <a:rPr lang="fr-FR" sz="3000" dirty="0"/>
              <a:t> in-stent occlusions. </a:t>
            </a:r>
            <a:r>
              <a:rPr lang="fr-FR" sz="3000" b="1" dirty="0" err="1">
                <a:solidFill>
                  <a:srgbClr val="31B2BF"/>
                </a:solidFill>
              </a:rPr>
              <a:t>Adjunctive</a:t>
            </a:r>
            <a:r>
              <a:rPr lang="fr-FR" sz="3000" dirty="0"/>
              <a:t> </a:t>
            </a:r>
            <a:r>
              <a:rPr lang="fr-FR" sz="3000" dirty="0" err="1"/>
              <a:t>angioplasty</a:t>
            </a:r>
            <a:r>
              <a:rPr lang="fr-FR" sz="3000" dirty="0"/>
              <a:t> </a:t>
            </a:r>
            <a:r>
              <a:rPr lang="fr-FR" sz="3000" dirty="0" err="1"/>
              <a:t>is</a:t>
            </a:r>
            <a:r>
              <a:rPr lang="fr-FR" sz="3000" dirty="0"/>
              <a:t> </a:t>
            </a:r>
            <a:r>
              <a:rPr lang="fr-FR" sz="3000" dirty="0" err="1"/>
              <a:t>often</a:t>
            </a:r>
            <a:r>
              <a:rPr lang="fr-FR" sz="3000" dirty="0"/>
              <a:t> necessary.</a:t>
            </a:r>
            <a:r>
              <a:rPr lang="fr-FR" sz="3000" baseline="30000" dirty="0"/>
              <a:t>3,4</a:t>
            </a:r>
          </a:p>
          <a:p>
            <a:pPr marL="0" indent="0">
              <a:buNone/>
            </a:pPr>
            <a:endParaRPr lang="fr-FR" sz="3000" baseline="30000" dirty="0"/>
          </a:p>
          <a:p>
            <a:r>
              <a:rPr lang="fr-FR" sz="3000" dirty="0" err="1"/>
              <a:t>We</a:t>
            </a:r>
            <a:r>
              <a:rPr lang="fr-FR" sz="3000" dirty="0"/>
              <a:t> report 2 cases of </a:t>
            </a:r>
            <a:r>
              <a:rPr lang="fr-FR" sz="3000" dirty="0" err="1"/>
              <a:t>symptomatic</a:t>
            </a:r>
            <a:r>
              <a:rPr lang="fr-FR" sz="3000" dirty="0"/>
              <a:t> </a:t>
            </a:r>
            <a:r>
              <a:rPr lang="fr-FR" sz="3000" dirty="0" err="1"/>
              <a:t>left</a:t>
            </a:r>
            <a:r>
              <a:rPr lang="fr-FR" sz="3000" dirty="0"/>
              <a:t> </a:t>
            </a:r>
            <a:r>
              <a:rPr lang="fr-FR" sz="3000" dirty="0" err="1"/>
              <a:t>subclavian</a:t>
            </a:r>
            <a:r>
              <a:rPr lang="fr-FR" sz="3000" dirty="0"/>
              <a:t> </a:t>
            </a:r>
            <a:r>
              <a:rPr lang="fr-FR" sz="3000" dirty="0" err="1"/>
              <a:t>artery</a:t>
            </a:r>
            <a:r>
              <a:rPr lang="fr-FR" sz="3000" dirty="0"/>
              <a:t> (LSA) in-stent occlusion </a:t>
            </a:r>
            <a:r>
              <a:rPr lang="fr-FR" sz="3000" dirty="0" err="1"/>
              <a:t>that</a:t>
            </a:r>
            <a:r>
              <a:rPr lang="fr-FR" sz="3000" dirty="0"/>
              <a:t> </a:t>
            </a:r>
            <a:r>
              <a:rPr lang="fr-FR" sz="3000" dirty="0" err="1"/>
              <a:t>we</a:t>
            </a:r>
            <a:r>
              <a:rPr lang="fr-FR" sz="3000" dirty="0"/>
              <a:t> </a:t>
            </a:r>
            <a:r>
              <a:rPr lang="fr-FR" sz="3000" dirty="0" err="1"/>
              <a:t>treated</a:t>
            </a:r>
            <a:r>
              <a:rPr lang="fr-FR" sz="3000" dirty="0"/>
              <a:t> </a:t>
            </a:r>
            <a:r>
              <a:rPr lang="fr-FR" sz="3000" dirty="0" err="1"/>
              <a:t>percutaneously</a:t>
            </a:r>
            <a:r>
              <a:rPr lang="fr-FR" sz="3000" dirty="0"/>
              <a:t> </a:t>
            </a:r>
            <a:r>
              <a:rPr lang="fr-FR" sz="3000" dirty="0" err="1"/>
              <a:t>with</a:t>
            </a:r>
            <a:r>
              <a:rPr lang="fr-FR" sz="3000" dirty="0"/>
              <a:t> </a:t>
            </a:r>
            <a:r>
              <a:rPr lang="fr-FR" sz="3000" dirty="0" err="1"/>
              <a:t>Rotarex</a:t>
            </a:r>
            <a:r>
              <a:rPr lang="fr-FR" sz="3000" dirty="0"/>
              <a:t>™ </a:t>
            </a:r>
            <a:r>
              <a:rPr lang="fr-FR" sz="3000" dirty="0" err="1"/>
              <a:t>device</a:t>
            </a:r>
            <a:r>
              <a:rPr lang="fr-FR" sz="3000" dirty="0"/>
              <a:t> and </a:t>
            </a:r>
            <a:r>
              <a:rPr lang="fr-FR" sz="3000" dirty="0" err="1"/>
              <a:t>drug-coated</a:t>
            </a:r>
            <a:r>
              <a:rPr lang="fr-FR" sz="3000" dirty="0"/>
              <a:t> </a:t>
            </a:r>
            <a:r>
              <a:rPr lang="fr-FR" sz="3000" dirty="0" err="1"/>
              <a:t>balloon</a:t>
            </a:r>
            <a:r>
              <a:rPr lang="fr-FR" sz="3000" dirty="0"/>
              <a:t> (DCB) </a:t>
            </a:r>
            <a:r>
              <a:rPr lang="fr-FR" sz="3000" dirty="0" err="1"/>
              <a:t>angioplasty</a:t>
            </a:r>
            <a:r>
              <a:rPr lang="fr-FR" sz="3000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1000" baseline="30000" dirty="0"/>
              <a:t>1</a:t>
            </a:r>
            <a:r>
              <a:rPr lang="fr-FR" sz="1000" dirty="0"/>
              <a:t> </a:t>
            </a:r>
            <a:r>
              <a:rPr lang="fr-FR" sz="1000" dirty="0" err="1"/>
              <a:t>Galyfos</a:t>
            </a:r>
            <a:r>
              <a:rPr lang="fr-FR" sz="1000" dirty="0"/>
              <a:t> GC, </a:t>
            </a:r>
            <a:r>
              <a:rPr lang="fr-FR" sz="1000" dirty="0" err="1"/>
              <a:t>Kakisis</a:t>
            </a:r>
            <a:r>
              <a:rPr lang="fr-FR" sz="1000" dirty="0"/>
              <a:t> I, </a:t>
            </a:r>
            <a:r>
              <a:rPr lang="fr-FR" sz="1000" dirty="0" err="1"/>
              <a:t>Maltezos</a:t>
            </a:r>
            <a:r>
              <a:rPr lang="fr-FR" sz="1000" dirty="0"/>
              <a:t> C, et al. Open versus </a:t>
            </a:r>
            <a:r>
              <a:rPr lang="fr-FR" sz="1000" dirty="0" err="1"/>
              <a:t>endovascular</a:t>
            </a:r>
            <a:r>
              <a:rPr lang="fr-FR" sz="1000" dirty="0"/>
              <a:t> </a:t>
            </a:r>
            <a:r>
              <a:rPr lang="fr-FR" sz="1000" dirty="0" err="1"/>
              <a:t>treatment</a:t>
            </a:r>
            <a:r>
              <a:rPr lang="fr-FR" sz="1000" dirty="0"/>
              <a:t> of </a:t>
            </a:r>
            <a:r>
              <a:rPr lang="fr-FR" sz="1000" dirty="0" err="1"/>
              <a:t>subclavian</a:t>
            </a:r>
            <a:r>
              <a:rPr lang="fr-FR" sz="1000" dirty="0"/>
              <a:t> </a:t>
            </a:r>
            <a:r>
              <a:rPr lang="fr-FR" sz="1000" dirty="0" err="1"/>
              <a:t>artery</a:t>
            </a:r>
            <a:r>
              <a:rPr lang="fr-FR" sz="1000" dirty="0"/>
              <a:t> </a:t>
            </a:r>
            <a:r>
              <a:rPr lang="fr-FR" sz="1000" dirty="0" err="1"/>
              <a:t>atherosclerotic</a:t>
            </a:r>
            <a:r>
              <a:rPr lang="fr-FR" sz="1000" dirty="0"/>
              <a:t> </a:t>
            </a:r>
            <a:r>
              <a:rPr lang="fr-FR" sz="1000" dirty="0" err="1"/>
              <a:t>disease</a:t>
            </a:r>
            <a:r>
              <a:rPr lang="fr-FR" sz="1000" dirty="0"/>
              <a:t>. J </a:t>
            </a:r>
            <a:r>
              <a:rPr lang="fr-FR" sz="1000" dirty="0" err="1"/>
              <a:t>Vasc</a:t>
            </a:r>
            <a:r>
              <a:rPr lang="fr-FR" sz="1000" dirty="0"/>
              <a:t> </a:t>
            </a:r>
            <a:r>
              <a:rPr lang="fr-FR" sz="1000" dirty="0" err="1"/>
              <a:t>Surg</a:t>
            </a:r>
            <a:r>
              <a:rPr lang="fr-FR" sz="1000" dirty="0"/>
              <a:t>. 2019;69(1):269-279</a:t>
            </a:r>
          </a:p>
          <a:p>
            <a:pPr marL="0" indent="0">
              <a:buNone/>
            </a:pPr>
            <a:r>
              <a:rPr lang="fr-FR" sz="1000" baseline="30000" dirty="0"/>
              <a:t>2</a:t>
            </a:r>
            <a:r>
              <a:rPr lang="fr-FR" sz="1000" dirty="0"/>
              <a:t> Chatterjee S, </a:t>
            </a:r>
            <a:r>
              <a:rPr lang="fr-FR" sz="1000" dirty="0" err="1"/>
              <a:t>Nerella</a:t>
            </a:r>
            <a:r>
              <a:rPr lang="fr-FR" sz="1000" dirty="0"/>
              <a:t> N, </a:t>
            </a:r>
            <a:r>
              <a:rPr lang="fr-FR" sz="1000" dirty="0" err="1"/>
              <a:t>Chakravarty</a:t>
            </a:r>
            <a:r>
              <a:rPr lang="fr-FR" sz="1000" dirty="0"/>
              <a:t> S, et al. </a:t>
            </a:r>
            <a:r>
              <a:rPr lang="fr-FR" sz="1000" dirty="0" err="1"/>
              <a:t>Angioplasty</a:t>
            </a:r>
            <a:r>
              <a:rPr lang="fr-FR" sz="1000" dirty="0"/>
              <a:t> </a:t>
            </a:r>
            <a:r>
              <a:rPr lang="fr-FR" sz="1000" dirty="0" err="1"/>
              <a:t>alone</a:t>
            </a:r>
            <a:r>
              <a:rPr lang="fr-FR" sz="1000" dirty="0"/>
              <a:t> versus </a:t>
            </a:r>
            <a:r>
              <a:rPr lang="fr-FR" sz="1000" dirty="0" err="1"/>
              <a:t>angioplasty</a:t>
            </a:r>
            <a:r>
              <a:rPr lang="fr-FR" sz="1000" dirty="0"/>
              <a:t> and </a:t>
            </a:r>
            <a:r>
              <a:rPr lang="fr-FR" sz="1000" dirty="0" err="1"/>
              <a:t>stenting</a:t>
            </a:r>
            <a:r>
              <a:rPr lang="fr-FR" sz="1000" dirty="0"/>
              <a:t> for </a:t>
            </a:r>
            <a:r>
              <a:rPr lang="fr-FR" sz="1000" dirty="0" err="1"/>
              <a:t>subclavian</a:t>
            </a:r>
            <a:r>
              <a:rPr lang="fr-FR" sz="1000" dirty="0"/>
              <a:t> </a:t>
            </a:r>
            <a:r>
              <a:rPr lang="fr-FR" sz="1000" dirty="0" err="1"/>
              <a:t>artery</a:t>
            </a:r>
            <a:r>
              <a:rPr lang="fr-FR" sz="1000" dirty="0"/>
              <a:t> </a:t>
            </a:r>
            <a:r>
              <a:rPr lang="fr-FR" sz="1000" dirty="0" err="1"/>
              <a:t>stenosis</a:t>
            </a:r>
            <a:r>
              <a:rPr lang="fr-FR" sz="1000" dirty="0"/>
              <a:t>--a </a:t>
            </a:r>
            <a:r>
              <a:rPr lang="fr-FR" sz="1000" dirty="0" err="1"/>
              <a:t>systematic</a:t>
            </a:r>
            <a:r>
              <a:rPr lang="fr-FR" sz="1000" dirty="0"/>
              <a:t> </a:t>
            </a:r>
            <a:r>
              <a:rPr lang="fr-FR" sz="1000" dirty="0" err="1"/>
              <a:t>review</a:t>
            </a:r>
            <a:r>
              <a:rPr lang="fr-FR" sz="1000" dirty="0"/>
              <a:t> and </a:t>
            </a:r>
            <a:r>
              <a:rPr lang="fr-FR" sz="1000" dirty="0" err="1"/>
              <a:t>meta-analysis</a:t>
            </a:r>
            <a:r>
              <a:rPr lang="fr-FR" sz="1000" dirty="0"/>
              <a:t>. Am J </a:t>
            </a:r>
            <a:r>
              <a:rPr lang="fr-FR" sz="1000" dirty="0" err="1"/>
              <a:t>Ther</a:t>
            </a:r>
            <a:r>
              <a:rPr lang="fr-FR" sz="1000" dirty="0"/>
              <a:t>. 2013;20(5):520-3</a:t>
            </a:r>
          </a:p>
          <a:p>
            <a:pPr marL="0" indent="0">
              <a:buNone/>
            </a:pPr>
            <a:r>
              <a:rPr lang="fr-FR" sz="1000" baseline="30000" dirty="0"/>
              <a:t>3</a:t>
            </a:r>
            <a:r>
              <a:rPr lang="fr-FR" sz="1000" dirty="0"/>
              <a:t> </a:t>
            </a:r>
            <a:r>
              <a:rPr lang="fr-FR" sz="1000" dirty="0" err="1"/>
              <a:t>Milnerowicz</a:t>
            </a:r>
            <a:r>
              <a:rPr lang="fr-FR" sz="1000" dirty="0"/>
              <a:t> A, </a:t>
            </a:r>
            <a:r>
              <a:rPr lang="fr-FR" sz="1000" dirty="0" err="1"/>
              <a:t>Milnerowicz</a:t>
            </a:r>
            <a:r>
              <a:rPr lang="fr-FR" sz="1000" dirty="0"/>
              <a:t> A, </a:t>
            </a:r>
            <a:r>
              <a:rPr lang="fr-FR" sz="1000" dirty="0" err="1"/>
              <a:t>Kuliczkowski</a:t>
            </a:r>
            <a:r>
              <a:rPr lang="fr-FR" sz="1000" dirty="0"/>
              <a:t> W, et al. </a:t>
            </a:r>
            <a:r>
              <a:rPr lang="fr-FR" sz="1000" dirty="0" err="1"/>
              <a:t>Rotational</a:t>
            </a:r>
            <a:r>
              <a:rPr lang="fr-FR" sz="1000" dirty="0"/>
              <a:t> </a:t>
            </a:r>
            <a:r>
              <a:rPr lang="fr-FR" sz="1000" dirty="0" err="1"/>
              <a:t>Atherectomy</a:t>
            </a:r>
            <a:r>
              <a:rPr lang="fr-FR" sz="1000" dirty="0"/>
              <a:t> Plus Drug-</a:t>
            </a:r>
            <a:r>
              <a:rPr lang="fr-FR" sz="1000" dirty="0" err="1"/>
              <a:t>Coated</a:t>
            </a:r>
            <a:r>
              <a:rPr lang="fr-FR" sz="1000" dirty="0"/>
              <a:t> </a:t>
            </a:r>
            <a:r>
              <a:rPr lang="fr-FR" sz="1000" dirty="0" err="1"/>
              <a:t>Balloon</a:t>
            </a:r>
            <a:r>
              <a:rPr lang="fr-FR" sz="1000" dirty="0"/>
              <a:t> </a:t>
            </a:r>
            <a:r>
              <a:rPr lang="fr-FR" sz="1000" dirty="0" err="1"/>
              <a:t>Angioplasty</a:t>
            </a:r>
            <a:r>
              <a:rPr lang="fr-FR" sz="1000" dirty="0"/>
              <a:t> for the </a:t>
            </a:r>
            <a:r>
              <a:rPr lang="fr-FR" sz="1000" dirty="0" err="1"/>
              <a:t>Treatment</a:t>
            </a:r>
            <a:r>
              <a:rPr lang="fr-FR" sz="1000" dirty="0"/>
              <a:t> of Total In-Stent Occlusions in </a:t>
            </a:r>
            <a:r>
              <a:rPr lang="fr-FR" sz="1000" dirty="0" err="1"/>
              <a:t>Iliac</a:t>
            </a:r>
            <a:r>
              <a:rPr lang="fr-FR" sz="1000" dirty="0"/>
              <a:t> and </a:t>
            </a:r>
            <a:r>
              <a:rPr lang="fr-FR" sz="1000" dirty="0" err="1"/>
              <a:t>Infrainguinal</a:t>
            </a:r>
            <a:r>
              <a:rPr lang="fr-FR" sz="1000" dirty="0"/>
              <a:t> </a:t>
            </a:r>
            <a:r>
              <a:rPr lang="fr-FR" sz="1000" dirty="0" err="1"/>
              <a:t>Arteries</a:t>
            </a:r>
            <a:r>
              <a:rPr lang="fr-FR" sz="1000" dirty="0"/>
              <a:t>. J </a:t>
            </a:r>
            <a:r>
              <a:rPr lang="fr-FR" sz="1000" dirty="0" err="1"/>
              <a:t>Endovasc</a:t>
            </a:r>
            <a:r>
              <a:rPr lang="fr-FR" sz="1000" dirty="0"/>
              <a:t> </a:t>
            </a:r>
            <a:r>
              <a:rPr lang="fr-FR" sz="1000" dirty="0" err="1"/>
              <a:t>Ther</a:t>
            </a:r>
            <a:r>
              <a:rPr lang="fr-FR" sz="1000" dirty="0"/>
              <a:t>. 2019;26(3):316-321</a:t>
            </a:r>
          </a:p>
          <a:p>
            <a:pPr marL="0" indent="0">
              <a:buNone/>
            </a:pPr>
            <a:r>
              <a:rPr lang="fr-FR" sz="1000" baseline="30000" dirty="0"/>
              <a:t>4</a:t>
            </a:r>
            <a:r>
              <a:rPr lang="fr-FR" sz="1000" dirty="0"/>
              <a:t> </a:t>
            </a:r>
            <a:r>
              <a:rPr lang="fr-FR" sz="1000" dirty="0" err="1"/>
              <a:t>Loffroy</a:t>
            </a:r>
            <a:r>
              <a:rPr lang="fr-FR" sz="1000" dirty="0"/>
              <a:t> R, </a:t>
            </a:r>
            <a:r>
              <a:rPr lang="fr-FR" sz="1000" dirty="0" err="1"/>
              <a:t>Edriss</a:t>
            </a:r>
            <a:r>
              <a:rPr lang="fr-FR" sz="1000" dirty="0"/>
              <a:t> N, </a:t>
            </a:r>
            <a:r>
              <a:rPr lang="fr-FR" sz="1000" dirty="0" err="1"/>
              <a:t>Goyault</a:t>
            </a:r>
            <a:r>
              <a:rPr lang="fr-FR" sz="1000" dirty="0"/>
              <a:t> G, et al. </a:t>
            </a:r>
            <a:r>
              <a:rPr lang="fr-FR" sz="1000" dirty="0" err="1"/>
              <a:t>Percutaneous</a:t>
            </a:r>
            <a:r>
              <a:rPr lang="fr-FR" sz="1000" dirty="0"/>
              <a:t> </a:t>
            </a:r>
            <a:r>
              <a:rPr lang="fr-FR" sz="1000" dirty="0" err="1"/>
              <a:t>mechanical</a:t>
            </a:r>
            <a:r>
              <a:rPr lang="fr-FR" sz="1000" dirty="0"/>
              <a:t> </a:t>
            </a:r>
            <a:r>
              <a:rPr lang="fr-FR" sz="1000" dirty="0" err="1"/>
              <a:t>atherothrombectomy</a:t>
            </a:r>
            <a:r>
              <a:rPr lang="fr-FR" sz="1000" dirty="0"/>
              <a:t> </a:t>
            </a:r>
            <a:r>
              <a:rPr lang="fr-FR" sz="1000" dirty="0" err="1"/>
              <a:t>using</a:t>
            </a:r>
            <a:r>
              <a:rPr lang="fr-FR" sz="1000" dirty="0"/>
              <a:t> the </a:t>
            </a:r>
            <a:r>
              <a:rPr lang="fr-FR" sz="1000" dirty="0" err="1"/>
              <a:t>Rotarex®S</a:t>
            </a:r>
            <a:r>
              <a:rPr lang="fr-FR" sz="1000" dirty="0"/>
              <a:t> </a:t>
            </a:r>
            <a:r>
              <a:rPr lang="fr-FR" sz="1000" dirty="0" err="1"/>
              <a:t>device</a:t>
            </a:r>
            <a:r>
              <a:rPr lang="fr-FR" sz="1000" dirty="0"/>
              <a:t> in </a:t>
            </a:r>
            <a:r>
              <a:rPr lang="fr-FR" sz="1000" dirty="0" err="1"/>
              <a:t>peripheral</a:t>
            </a:r>
            <a:r>
              <a:rPr lang="fr-FR" sz="1000" dirty="0"/>
              <a:t> </a:t>
            </a:r>
            <a:r>
              <a:rPr lang="fr-FR" sz="1000" dirty="0" err="1"/>
              <a:t>artery</a:t>
            </a:r>
            <a:r>
              <a:rPr lang="fr-FR" sz="1000" dirty="0"/>
              <a:t> in-stent </a:t>
            </a:r>
            <a:r>
              <a:rPr lang="fr-FR" sz="1000" dirty="0" err="1"/>
              <a:t>restenosis</a:t>
            </a:r>
            <a:r>
              <a:rPr lang="fr-FR" sz="1000" dirty="0"/>
              <a:t> or occlusion: a French </a:t>
            </a:r>
            <a:r>
              <a:rPr lang="fr-FR" sz="1000" dirty="0" err="1"/>
              <a:t>retrospective</a:t>
            </a:r>
            <a:r>
              <a:rPr lang="fr-FR" sz="1000" dirty="0"/>
              <a:t> </a:t>
            </a:r>
            <a:r>
              <a:rPr lang="fr-FR" sz="1000" dirty="0" err="1"/>
              <a:t>multicenter</a:t>
            </a:r>
            <a:r>
              <a:rPr lang="fr-FR" sz="1000" dirty="0"/>
              <a:t> </a:t>
            </a:r>
            <a:r>
              <a:rPr lang="fr-FR" sz="1000" dirty="0" err="1"/>
              <a:t>study</a:t>
            </a:r>
            <a:r>
              <a:rPr lang="fr-FR" sz="1000" dirty="0"/>
              <a:t> on 128 patients. </a:t>
            </a:r>
          </a:p>
          <a:p>
            <a:pPr marL="0" indent="0">
              <a:buNone/>
            </a:pPr>
            <a:r>
              <a:rPr lang="fr-FR" sz="1000" dirty="0"/>
              <a:t>  Quant Imaging Med </a:t>
            </a:r>
            <a:r>
              <a:rPr lang="fr-FR" sz="1000" dirty="0" err="1"/>
              <a:t>Surg</a:t>
            </a:r>
            <a:r>
              <a:rPr lang="fr-FR" sz="1000" dirty="0"/>
              <a:t>. 2020;10(1):283-293</a:t>
            </a:r>
          </a:p>
        </p:txBody>
      </p:sp>
    </p:spTree>
    <p:extLst>
      <p:ext uri="{BB962C8B-B14F-4D97-AF65-F5344CB8AC3E}">
        <p14:creationId xmlns:p14="http://schemas.microsoft.com/office/powerpoint/2010/main" val="190396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24553-4D43-C62D-3093-683FD5FC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691"/>
            <a:ext cx="10515600" cy="1325563"/>
          </a:xfrm>
        </p:spPr>
        <p:txBody>
          <a:bodyPr/>
          <a:lstStyle/>
          <a:p>
            <a:r>
              <a:rPr lang="fr-FR" b="1" dirty="0"/>
              <a:t>Case report 1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9A838D2E-AB52-0654-92F6-C975A6996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6854"/>
            <a:ext cx="5807045" cy="4579935"/>
          </a:xfrm>
        </p:spPr>
        <p:txBody>
          <a:bodyPr/>
          <a:lstStyle/>
          <a:p>
            <a:r>
              <a:rPr lang="fr-FR" dirty="0"/>
              <a:t>57-year-old man </a:t>
            </a:r>
          </a:p>
          <a:p>
            <a:r>
              <a:rPr lang="fr-FR" dirty="0" err="1"/>
              <a:t>guitar</a:t>
            </a:r>
            <a:r>
              <a:rPr lang="fr-FR" dirty="0"/>
              <a:t> </a:t>
            </a:r>
            <a:r>
              <a:rPr lang="fr-FR" dirty="0" err="1"/>
              <a:t>player</a:t>
            </a:r>
            <a:r>
              <a:rPr lang="fr-FR" dirty="0"/>
              <a:t>, </a:t>
            </a:r>
            <a:r>
              <a:rPr lang="fr-FR" dirty="0" err="1"/>
              <a:t>reccurence</a:t>
            </a:r>
            <a:r>
              <a:rPr lang="fr-FR" dirty="0"/>
              <a:t> of </a:t>
            </a:r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 err="1"/>
              <a:t>upper</a:t>
            </a:r>
            <a:r>
              <a:rPr lang="fr-FR" dirty="0"/>
              <a:t> </a:t>
            </a:r>
            <a:r>
              <a:rPr lang="fr-FR" dirty="0" err="1"/>
              <a:t>limb</a:t>
            </a:r>
            <a:r>
              <a:rPr lang="fr-FR" dirty="0"/>
              <a:t> </a:t>
            </a:r>
            <a:r>
              <a:rPr lang="fr-FR" dirty="0" err="1"/>
              <a:t>weakness</a:t>
            </a:r>
            <a:r>
              <a:rPr lang="fr-FR" dirty="0"/>
              <a:t> and pain </a:t>
            </a:r>
            <a:r>
              <a:rPr lang="fr-FR" dirty="0" err="1"/>
              <a:t>since</a:t>
            </a:r>
            <a:r>
              <a:rPr lang="fr-FR" dirty="0"/>
              <a:t> 3 </a:t>
            </a:r>
            <a:r>
              <a:rPr lang="fr-FR" dirty="0" err="1"/>
              <a:t>months</a:t>
            </a:r>
            <a:endParaRPr lang="fr-FR" dirty="0"/>
          </a:p>
          <a:p>
            <a:r>
              <a:rPr lang="fr-FR" dirty="0"/>
              <a:t>smoking, </a:t>
            </a:r>
            <a:r>
              <a:rPr lang="fr-FR" dirty="0" err="1"/>
              <a:t>dyslipidemia</a:t>
            </a:r>
            <a:endParaRPr lang="fr-FR" dirty="0"/>
          </a:p>
          <a:p>
            <a:r>
              <a:rPr lang="fr-FR" dirty="0"/>
              <a:t>LSA </a:t>
            </a:r>
            <a:r>
              <a:rPr lang="fr-FR" dirty="0" err="1"/>
              <a:t>stenting</a:t>
            </a:r>
            <a:r>
              <a:rPr lang="fr-FR" dirty="0"/>
              <a:t> 31 </a:t>
            </a:r>
            <a:r>
              <a:rPr lang="fr-FR" dirty="0" err="1"/>
              <a:t>months</a:t>
            </a:r>
            <a:r>
              <a:rPr lang="fr-FR" dirty="0"/>
              <a:t> </a:t>
            </a:r>
            <a:r>
              <a:rPr lang="fr-FR" dirty="0" err="1"/>
              <a:t>earlier</a:t>
            </a:r>
            <a:r>
              <a:rPr lang="fr-FR" dirty="0"/>
              <a:t> and </a:t>
            </a:r>
            <a:r>
              <a:rPr lang="fr-FR" dirty="0" err="1"/>
              <a:t>covered</a:t>
            </a:r>
            <a:r>
              <a:rPr lang="fr-FR" dirty="0"/>
              <a:t> </a:t>
            </a:r>
            <a:r>
              <a:rPr lang="fr-FR" dirty="0" err="1"/>
              <a:t>stenting</a:t>
            </a:r>
            <a:r>
              <a:rPr lang="fr-FR" dirty="0"/>
              <a:t> for ISR 5 </a:t>
            </a:r>
            <a:r>
              <a:rPr lang="fr-FR" dirty="0" err="1"/>
              <a:t>months</a:t>
            </a:r>
            <a:r>
              <a:rPr lang="fr-FR" dirty="0"/>
              <a:t> </a:t>
            </a:r>
            <a:r>
              <a:rPr lang="fr-FR" dirty="0" err="1"/>
              <a:t>earlier</a:t>
            </a:r>
            <a:endParaRPr lang="fr-FR" dirty="0"/>
          </a:p>
          <a:p>
            <a:r>
              <a:rPr lang="fr-FR" dirty="0"/>
              <a:t>CT </a:t>
            </a:r>
            <a:r>
              <a:rPr lang="fr-FR" dirty="0" err="1"/>
              <a:t>angiography</a:t>
            </a:r>
            <a:r>
              <a:rPr lang="fr-FR" dirty="0"/>
              <a:t>: proximal LSA 7 mm stent occlusion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4C5335-EA93-49A9-784C-C506DFBAF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974" y="488888"/>
            <a:ext cx="4527767" cy="223394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044D049-FA5C-8331-5416-84B05FB31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974" y="2856898"/>
            <a:ext cx="4527767" cy="32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6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D06653-3F02-142A-B2C9-5422540F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610"/>
            <a:ext cx="10515600" cy="1325563"/>
          </a:xfrm>
        </p:spPr>
        <p:txBody>
          <a:bodyPr/>
          <a:lstStyle/>
          <a:p>
            <a:r>
              <a:rPr lang="fr-BE" b="1"/>
              <a:t>Case report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FCAAF9-4DC8-1068-8E1D-FEBA26F23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9913"/>
            <a:ext cx="7183170" cy="4713695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general</a:t>
            </a:r>
            <a:r>
              <a:rPr lang="de-DE" dirty="0"/>
              <a:t> </a:t>
            </a:r>
            <a:r>
              <a:rPr lang="de-DE" dirty="0" err="1"/>
              <a:t>anesthesia</a:t>
            </a:r>
            <a:endParaRPr lang="de-DE" dirty="0"/>
          </a:p>
          <a:p>
            <a:r>
              <a:rPr lang="de-DE" dirty="0"/>
              <a:t>9F </a:t>
            </a:r>
            <a:r>
              <a:rPr lang="de-DE" dirty="0" err="1"/>
              <a:t>sheath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axillary</a:t>
            </a:r>
            <a:r>
              <a:rPr lang="de-DE" dirty="0"/>
              <a:t> </a:t>
            </a:r>
            <a:r>
              <a:rPr lang="de-DE" dirty="0" err="1"/>
              <a:t>artery</a:t>
            </a:r>
            <a:endParaRPr lang="de-DE" dirty="0"/>
          </a:p>
          <a:p>
            <a:r>
              <a:rPr lang="de-DE" dirty="0" err="1"/>
              <a:t>heparin</a:t>
            </a:r>
            <a:r>
              <a:rPr lang="de-DE" dirty="0"/>
              <a:t> 100 IU/kg</a:t>
            </a:r>
          </a:p>
          <a:p>
            <a:r>
              <a:rPr lang="de-DE" dirty="0"/>
              <a:t>retrograde </a:t>
            </a:r>
            <a:r>
              <a:rPr lang="de-DE" dirty="0" err="1"/>
              <a:t>recanalization</a:t>
            </a:r>
            <a:endParaRPr lang="de-DE" dirty="0"/>
          </a:p>
          <a:p>
            <a:r>
              <a:rPr lang="de-DE" dirty="0"/>
              <a:t>8F </a:t>
            </a:r>
            <a:r>
              <a:rPr lang="de-DE" dirty="0" err="1"/>
              <a:t>Rotarex</a:t>
            </a:r>
            <a:r>
              <a:rPr lang="de-DE" dirty="0"/>
              <a:t>™ </a:t>
            </a:r>
            <a:r>
              <a:rPr lang="de-DE" dirty="0" err="1"/>
              <a:t>device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sheath‘s</a:t>
            </a:r>
            <a:r>
              <a:rPr lang="de-DE" dirty="0"/>
              <a:t> </a:t>
            </a:r>
            <a:r>
              <a:rPr lang="de-DE" dirty="0" err="1"/>
              <a:t>perfusion</a:t>
            </a:r>
            <a:endParaRPr lang="de-DE" dirty="0"/>
          </a:p>
          <a:p>
            <a:r>
              <a:rPr lang="fr-BE" dirty="0"/>
              <a:t>8 mm DCB </a:t>
            </a:r>
            <a:r>
              <a:rPr lang="fr-BE" dirty="0" err="1"/>
              <a:t>angioplasty</a:t>
            </a:r>
            <a:endParaRPr lang="fr-BE" dirty="0"/>
          </a:p>
          <a:p>
            <a:r>
              <a:rPr lang="fr-BE" dirty="0" err="1"/>
              <a:t>closure</a:t>
            </a:r>
            <a:r>
              <a:rPr lang="fr-BE" dirty="0"/>
              <a:t> </a:t>
            </a:r>
            <a:r>
              <a:rPr lang="fr-BE" dirty="0" err="1"/>
              <a:t>device</a:t>
            </a:r>
            <a:endParaRPr lang="fr-BE" dirty="0"/>
          </a:p>
          <a:p>
            <a:r>
              <a:rPr lang="fr-BE" dirty="0" err="1"/>
              <a:t>Aspirin</a:t>
            </a:r>
            <a:r>
              <a:rPr lang="fr-BE" dirty="0"/>
              <a:t> + Clopidogrel 3 </a:t>
            </a:r>
            <a:r>
              <a:rPr lang="fr-BE" dirty="0" err="1"/>
              <a:t>months</a:t>
            </a:r>
            <a:endParaRPr lang="fr-BE" dirty="0"/>
          </a:p>
          <a:p>
            <a:r>
              <a:rPr lang="fr-BE" dirty="0" err="1"/>
              <a:t>After</a:t>
            </a:r>
            <a:r>
              <a:rPr lang="fr-BE" dirty="0"/>
              <a:t> 9 </a:t>
            </a:r>
            <a:r>
              <a:rPr lang="fr-BE" dirty="0" err="1"/>
              <a:t>months</a:t>
            </a:r>
            <a:r>
              <a:rPr lang="fr-BE" dirty="0"/>
              <a:t> follow-up, stent patent at duplex scan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15110E-BB40-08D8-7ABB-C9DAF535B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312" y="963945"/>
            <a:ext cx="1802801" cy="21606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CB7105-D521-8F80-B420-D4D51C3B3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680" y="963945"/>
            <a:ext cx="2462542" cy="216061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97F813-12D2-3F34-5A13-D8017A10D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312" y="3946896"/>
            <a:ext cx="2363368" cy="176659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7ECE8C-315B-8F4F-B797-CB7E10E4D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854" y="3946896"/>
            <a:ext cx="2363368" cy="17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7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24553-4D43-C62D-3093-683FD5FC9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/>
              <a:t>Case report 2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9A838D2E-AB52-0654-92F6-C975A6996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680295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35-year-old </a:t>
            </a:r>
            <a:r>
              <a:rPr lang="fr-FR" dirty="0" err="1"/>
              <a:t>African</a:t>
            </a:r>
            <a:r>
              <a:rPr lang="fr-FR" dirty="0"/>
              <a:t> </a:t>
            </a:r>
            <a:r>
              <a:rPr lang="fr-FR" dirty="0" err="1"/>
              <a:t>woman</a:t>
            </a:r>
            <a:endParaRPr lang="fr-FR" dirty="0"/>
          </a:p>
          <a:p>
            <a:r>
              <a:rPr lang="fr-FR" dirty="0" err="1"/>
              <a:t>left</a:t>
            </a:r>
            <a:r>
              <a:rPr lang="fr-FR" dirty="0"/>
              <a:t> </a:t>
            </a:r>
            <a:r>
              <a:rPr lang="fr-FR" dirty="0" err="1"/>
              <a:t>upper</a:t>
            </a:r>
            <a:r>
              <a:rPr lang="fr-FR" dirty="0"/>
              <a:t> </a:t>
            </a:r>
            <a:r>
              <a:rPr lang="fr-FR" dirty="0" err="1"/>
              <a:t>limb</a:t>
            </a:r>
            <a:r>
              <a:rPr lang="fr-FR" dirty="0"/>
              <a:t> pain and </a:t>
            </a:r>
            <a:r>
              <a:rPr lang="fr-FR" dirty="0" err="1"/>
              <a:t>weakness</a:t>
            </a:r>
            <a:endParaRPr lang="fr-FR" dirty="0"/>
          </a:p>
          <a:p>
            <a:r>
              <a:rPr lang="fr-FR" dirty="0" err="1"/>
              <a:t>systemic</a:t>
            </a:r>
            <a:r>
              <a:rPr lang="fr-FR" dirty="0"/>
              <a:t> lupus </a:t>
            </a:r>
            <a:r>
              <a:rPr lang="fr-FR" dirty="0" err="1"/>
              <a:t>erythematosus</a:t>
            </a:r>
            <a:r>
              <a:rPr lang="fr-FR" dirty="0"/>
              <a:t>, </a:t>
            </a:r>
            <a:r>
              <a:rPr lang="fr-FR" dirty="0" err="1"/>
              <a:t>antiphospholipid</a:t>
            </a:r>
            <a:r>
              <a:rPr lang="fr-FR" dirty="0"/>
              <a:t> syndrome, AHT, type 2 </a:t>
            </a:r>
            <a:r>
              <a:rPr lang="fr-FR" dirty="0" err="1"/>
              <a:t>diabetes</a:t>
            </a:r>
            <a:endParaRPr lang="fr-FR" dirty="0"/>
          </a:p>
          <a:p>
            <a:r>
              <a:rPr lang="fr-FR" dirty="0"/>
              <a:t>LSA double </a:t>
            </a:r>
            <a:r>
              <a:rPr lang="fr-FR" dirty="0" err="1"/>
              <a:t>covered</a:t>
            </a:r>
            <a:r>
              <a:rPr lang="fr-FR" dirty="0"/>
              <a:t> </a:t>
            </a:r>
            <a:r>
              <a:rPr lang="fr-FR" dirty="0" err="1"/>
              <a:t>stenting</a:t>
            </a:r>
            <a:r>
              <a:rPr lang="fr-FR" dirty="0"/>
              <a:t> 5 </a:t>
            </a:r>
            <a:r>
              <a:rPr lang="fr-FR" dirty="0" err="1"/>
              <a:t>months</a:t>
            </a:r>
            <a:r>
              <a:rPr lang="fr-FR" dirty="0"/>
              <a:t> </a:t>
            </a:r>
            <a:r>
              <a:rPr lang="fr-FR" dirty="0" err="1"/>
              <a:t>earlier</a:t>
            </a:r>
            <a:r>
              <a:rPr lang="fr-FR" dirty="0"/>
              <a:t> for non-</a:t>
            </a:r>
            <a:r>
              <a:rPr lang="fr-FR" dirty="0" err="1"/>
              <a:t>infectious</a:t>
            </a:r>
            <a:r>
              <a:rPr lang="fr-FR" dirty="0"/>
              <a:t> </a:t>
            </a:r>
            <a:r>
              <a:rPr lang="fr-FR" dirty="0" err="1"/>
              <a:t>saccular</a:t>
            </a:r>
            <a:r>
              <a:rPr lang="fr-FR" dirty="0"/>
              <a:t> </a:t>
            </a:r>
            <a:r>
              <a:rPr lang="fr-FR" dirty="0" err="1"/>
              <a:t>aneurysm</a:t>
            </a:r>
            <a:endParaRPr lang="fr-FR" dirty="0"/>
          </a:p>
          <a:p>
            <a:r>
              <a:rPr lang="fr-FR" dirty="0"/>
              <a:t>CT </a:t>
            </a:r>
            <a:r>
              <a:rPr lang="fr-FR" dirty="0" err="1"/>
              <a:t>angiography</a:t>
            </a:r>
            <a:r>
              <a:rPr lang="fr-FR" dirty="0"/>
              <a:t>: post-</a:t>
            </a:r>
            <a:r>
              <a:rPr lang="fr-FR" dirty="0" err="1"/>
              <a:t>vertebral</a:t>
            </a:r>
            <a:r>
              <a:rPr lang="fr-FR" dirty="0"/>
              <a:t> 7 and 6 mm stents occlusion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6188AA-2E13-A101-EDF2-AB74EB60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778" y="491992"/>
            <a:ext cx="3567631" cy="199053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584626-5E3E-E0B1-75E1-BA6556481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218" y="2811462"/>
            <a:ext cx="3567631" cy="32648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8B7F786-58A1-7EB2-7DC4-95DC3DA96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73" y="365125"/>
            <a:ext cx="2146614" cy="237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0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BBFFD-2EE3-6E62-EF28-2C61BAA92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5"/>
            <a:ext cx="10515600" cy="1325563"/>
          </a:xfrm>
        </p:spPr>
        <p:txBody>
          <a:bodyPr/>
          <a:lstStyle/>
          <a:p>
            <a:r>
              <a:rPr lang="fr-BE" b="1"/>
              <a:t>Case report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4E110A-2E2F-7E79-47A7-A4541C43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8311"/>
            <a:ext cx="6277824" cy="5278168"/>
          </a:xfrm>
        </p:spPr>
        <p:txBody>
          <a:bodyPr>
            <a:normAutofit fontScale="85000" lnSpcReduction="20000"/>
          </a:bodyPr>
          <a:lstStyle/>
          <a:p>
            <a:r>
              <a:rPr lang="de-DE" sz="3300" dirty="0" err="1"/>
              <a:t>general</a:t>
            </a:r>
            <a:r>
              <a:rPr lang="de-DE" sz="3300" dirty="0"/>
              <a:t> </a:t>
            </a:r>
            <a:r>
              <a:rPr lang="de-DE" sz="3300" dirty="0" err="1"/>
              <a:t>anesthesia</a:t>
            </a:r>
            <a:endParaRPr lang="de-DE" sz="3300" dirty="0"/>
          </a:p>
          <a:p>
            <a:r>
              <a:rPr lang="de-DE" sz="3300" dirty="0"/>
              <a:t>7F </a:t>
            </a:r>
            <a:r>
              <a:rPr lang="de-DE" sz="3300" dirty="0" err="1"/>
              <a:t>long</a:t>
            </a:r>
            <a:r>
              <a:rPr lang="de-DE" sz="3300" dirty="0"/>
              <a:t> </a:t>
            </a:r>
            <a:r>
              <a:rPr lang="de-DE" sz="3300" dirty="0" err="1"/>
              <a:t>sheath</a:t>
            </a:r>
            <a:r>
              <a:rPr lang="de-DE" sz="3300" dirty="0"/>
              <a:t> </a:t>
            </a:r>
            <a:r>
              <a:rPr lang="de-DE" sz="3300" dirty="0" err="1"/>
              <a:t>into</a:t>
            </a:r>
            <a:r>
              <a:rPr lang="de-DE" sz="3300" dirty="0"/>
              <a:t> </a:t>
            </a:r>
            <a:r>
              <a:rPr lang="de-DE" sz="3300" dirty="0" err="1"/>
              <a:t>the</a:t>
            </a:r>
            <a:r>
              <a:rPr lang="de-DE" sz="3300" dirty="0"/>
              <a:t> </a:t>
            </a:r>
            <a:r>
              <a:rPr lang="de-DE" sz="3300" dirty="0" err="1"/>
              <a:t>right</a:t>
            </a:r>
            <a:r>
              <a:rPr lang="de-DE" sz="3300" dirty="0"/>
              <a:t> </a:t>
            </a:r>
            <a:r>
              <a:rPr lang="de-DE" sz="3300" dirty="0" err="1"/>
              <a:t>common</a:t>
            </a:r>
            <a:r>
              <a:rPr lang="de-DE" sz="3300" dirty="0"/>
              <a:t> femoral </a:t>
            </a:r>
            <a:r>
              <a:rPr lang="de-DE" sz="3300" dirty="0" err="1"/>
              <a:t>artery</a:t>
            </a:r>
            <a:endParaRPr lang="de-DE" sz="3300" dirty="0"/>
          </a:p>
          <a:p>
            <a:r>
              <a:rPr lang="de-DE" sz="3300" dirty="0" err="1"/>
              <a:t>heparin</a:t>
            </a:r>
            <a:r>
              <a:rPr lang="de-DE" sz="3300" dirty="0"/>
              <a:t> 100 IU/kg</a:t>
            </a:r>
          </a:p>
          <a:p>
            <a:r>
              <a:rPr lang="de-DE" sz="3300" dirty="0"/>
              <a:t>anterograde </a:t>
            </a:r>
            <a:r>
              <a:rPr lang="de-DE" sz="3300" dirty="0" err="1"/>
              <a:t>recanalization</a:t>
            </a:r>
            <a:endParaRPr lang="de-DE" sz="3300" dirty="0"/>
          </a:p>
          <a:p>
            <a:r>
              <a:rPr lang="de-DE" sz="3300" dirty="0" err="1"/>
              <a:t>predilation</a:t>
            </a:r>
            <a:r>
              <a:rPr lang="de-DE" sz="3300" dirty="0"/>
              <a:t> </a:t>
            </a:r>
            <a:r>
              <a:rPr lang="de-DE" sz="3300" dirty="0" err="1"/>
              <a:t>with</a:t>
            </a:r>
            <a:r>
              <a:rPr lang="de-DE" sz="3300" dirty="0"/>
              <a:t> 5 mm </a:t>
            </a:r>
            <a:r>
              <a:rPr lang="de-DE" sz="3300" dirty="0" err="1"/>
              <a:t>balloon</a:t>
            </a:r>
            <a:endParaRPr lang="de-DE" sz="3300" dirty="0"/>
          </a:p>
          <a:p>
            <a:r>
              <a:rPr lang="de-DE" sz="3300" dirty="0"/>
              <a:t>6F </a:t>
            </a:r>
            <a:r>
              <a:rPr lang="de-DE" sz="3300" dirty="0" err="1"/>
              <a:t>Rotarex</a:t>
            </a:r>
            <a:r>
              <a:rPr lang="de-DE" sz="3300" dirty="0"/>
              <a:t>™ </a:t>
            </a:r>
            <a:r>
              <a:rPr lang="de-DE" sz="3300" dirty="0" err="1"/>
              <a:t>device</a:t>
            </a:r>
            <a:endParaRPr lang="de-DE" sz="3300" dirty="0"/>
          </a:p>
          <a:p>
            <a:r>
              <a:rPr lang="en-US" sz="3300" dirty="0"/>
              <a:t>7 mm DCB angioplasty</a:t>
            </a:r>
          </a:p>
          <a:p>
            <a:r>
              <a:rPr lang="en-US" sz="3300" dirty="0"/>
              <a:t>closure device</a:t>
            </a:r>
          </a:p>
          <a:p>
            <a:r>
              <a:rPr lang="en-US" sz="3300" dirty="0"/>
              <a:t>LMWH 10 days + Aspirin + Clopidogrel 3 months </a:t>
            </a:r>
          </a:p>
          <a:p>
            <a:r>
              <a:rPr lang="en-US" sz="3300" dirty="0"/>
              <a:t>after 3 months follow-up, stent thrombosis at duplex scan, no treatment</a:t>
            </a:r>
            <a:endParaRPr lang="de-DE" sz="3300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FA9AC6-A21F-9320-5079-36C2654DE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978" y="1330858"/>
            <a:ext cx="2399168" cy="21456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E99FFA-2860-DC0D-840C-CF913537C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101" y="1330858"/>
            <a:ext cx="2399168" cy="214567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5877240-F588-857B-36C0-9B6F1ABBB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978" y="3843194"/>
            <a:ext cx="2399168" cy="214567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A3E107-2638-E96B-478A-03DD96CE6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9101" y="3843194"/>
            <a:ext cx="2399168" cy="21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4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024553-4D43-C62D-3093-683FD5FC9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/>
              <a:t>Discussion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9A838D2E-AB52-0654-92F6-C975A6996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6372"/>
            <a:ext cx="10515600" cy="435471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One case report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published</a:t>
            </a:r>
            <a:r>
              <a:rPr lang="fr-FR" dirty="0"/>
              <a:t> in 2014.</a:t>
            </a:r>
            <a:r>
              <a:rPr lang="fr-FR" baseline="30000" dirty="0"/>
              <a:t>5</a:t>
            </a:r>
          </a:p>
          <a:p>
            <a:r>
              <a:rPr lang="fr-FR" dirty="0" err="1"/>
              <a:t>Rotational</a:t>
            </a:r>
            <a:r>
              <a:rPr lang="fr-FR" dirty="0"/>
              <a:t> </a:t>
            </a:r>
            <a:r>
              <a:rPr lang="fr-FR" dirty="0" err="1"/>
              <a:t>atherectomy</a:t>
            </a:r>
            <a:r>
              <a:rPr lang="fr-FR" dirty="0"/>
              <a:t> and </a:t>
            </a:r>
            <a:r>
              <a:rPr lang="fr-FR" dirty="0" err="1"/>
              <a:t>thrombectomy</a:t>
            </a:r>
            <a:r>
              <a:rPr lang="fr-FR" dirty="0"/>
              <a:t> </a:t>
            </a:r>
            <a:r>
              <a:rPr lang="fr-FR" dirty="0" err="1"/>
              <a:t>Rotarex</a:t>
            </a:r>
            <a:r>
              <a:rPr lang="fr-FR" dirty="0"/>
              <a:t>™ </a:t>
            </a:r>
            <a:r>
              <a:rPr lang="fr-FR" dirty="0" err="1"/>
              <a:t>device</a:t>
            </a:r>
            <a:r>
              <a:rPr lang="fr-FR" dirty="0"/>
              <a:t> for LSA in-stent occlusion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b="1" dirty="0" err="1">
                <a:solidFill>
                  <a:srgbClr val="31B2BF"/>
                </a:solidFill>
              </a:rPr>
              <a:t>feasible</a:t>
            </a:r>
            <a:r>
              <a:rPr lang="fr-FR" dirty="0"/>
              <a:t> and </a:t>
            </a:r>
            <a:r>
              <a:rPr lang="fr-FR" b="1" dirty="0" err="1">
                <a:solidFill>
                  <a:srgbClr val="31B2BF"/>
                </a:solidFill>
              </a:rPr>
              <a:t>safe</a:t>
            </a:r>
            <a:r>
              <a:rPr lang="fr-FR" dirty="0"/>
              <a:t>.</a:t>
            </a:r>
          </a:p>
          <a:p>
            <a:r>
              <a:rPr lang="fr-FR" dirty="0"/>
              <a:t>It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b="1" dirty="0" err="1">
                <a:solidFill>
                  <a:srgbClr val="31B2BF"/>
                </a:solidFill>
              </a:rPr>
              <a:t>anterograde</a:t>
            </a:r>
            <a:r>
              <a:rPr lang="fr-FR" b="1" dirty="0">
                <a:solidFill>
                  <a:srgbClr val="31B2BF"/>
                </a:solidFill>
              </a:rPr>
              <a:t> or </a:t>
            </a:r>
            <a:r>
              <a:rPr lang="fr-FR" b="1" dirty="0" err="1">
                <a:solidFill>
                  <a:srgbClr val="31B2BF"/>
                </a:solidFill>
              </a:rPr>
              <a:t>retrograde</a:t>
            </a:r>
            <a:r>
              <a:rPr lang="fr-FR" b="1" dirty="0">
                <a:solidFill>
                  <a:srgbClr val="31B2BF"/>
                </a:solidFill>
              </a:rPr>
              <a:t> </a:t>
            </a:r>
            <a:r>
              <a:rPr lang="fr-FR" dirty="0" err="1"/>
              <a:t>way</a:t>
            </a:r>
            <a:r>
              <a:rPr lang="fr-FR" dirty="0"/>
              <a:t>.</a:t>
            </a:r>
          </a:p>
          <a:p>
            <a:r>
              <a:rPr lang="fr-FR" b="1" dirty="0" err="1">
                <a:solidFill>
                  <a:srgbClr val="31B2BF"/>
                </a:solidFill>
              </a:rPr>
              <a:t>Adjunctive</a:t>
            </a:r>
            <a:r>
              <a:rPr lang="fr-FR" dirty="0"/>
              <a:t> </a:t>
            </a:r>
            <a:r>
              <a:rPr lang="fr-FR" dirty="0" err="1"/>
              <a:t>angioplasty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necessary</a:t>
            </a:r>
            <a:r>
              <a:rPr lang="fr-FR" dirty="0"/>
              <a:t>.</a:t>
            </a:r>
          </a:p>
          <a:p>
            <a:r>
              <a:rPr lang="fr-FR" b="1" dirty="0">
                <a:solidFill>
                  <a:srgbClr val="31B2BF"/>
                </a:solidFill>
              </a:rPr>
              <a:t>8F</a:t>
            </a:r>
            <a:r>
              <a:rPr lang="fr-FR" dirty="0"/>
              <a:t> </a:t>
            </a:r>
            <a:r>
              <a:rPr lang="fr-FR" dirty="0" err="1"/>
              <a:t>Rotarex</a:t>
            </a:r>
            <a:r>
              <a:rPr lang="fr-FR" dirty="0"/>
              <a:t>™ </a:t>
            </a:r>
            <a:r>
              <a:rPr lang="fr-FR" dirty="0" err="1"/>
              <a:t>device</a:t>
            </a:r>
            <a:r>
              <a:rPr lang="fr-FR" dirty="0"/>
              <a:t> and oral anticoagulation </a:t>
            </a:r>
            <a:r>
              <a:rPr lang="fr-FR" dirty="0" err="1"/>
              <a:t>could</a:t>
            </a:r>
            <a:r>
              <a:rPr lang="fr-FR" dirty="0"/>
              <a:t> have been </a:t>
            </a:r>
            <a:r>
              <a:rPr lang="fr-FR" dirty="0" err="1"/>
              <a:t>better</a:t>
            </a:r>
            <a:r>
              <a:rPr lang="fr-FR" dirty="0"/>
              <a:t> options for case report 2. </a:t>
            </a:r>
            <a:endParaRPr lang="fr-FR" baseline="30000" dirty="0"/>
          </a:p>
          <a:p>
            <a:r>
              <a:rPr lang="fr-FR" dirty="0"/>
              <a:t>Limitations: case reports and short follow-up.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900" baseline="30000" dirty="0"/>
              <a:t>5</a:t>
            </a:r>
            <a:r>
              <a:rPr lang="fr-FR" sz="900" dirty="0"/>
              <a:t> </a:t>
            </a:r>
            <a:r>
              <a:rPr lang="fr-FR" sz="900" dirty="0" err="1"/>
              <a:t>Silingardi</a:t>
            </a:r>
            <a:r>
              <a:rPr lang="fr-FR" sz="900" dirty="0"/>
              <a:t> R, </a:t>
            </a:r>
            <a:r>
              <a:rPr lang="fr-FR" sz="900" dirty="0" err="1"/>
              <a:t>Lauricella</a:t>
            </a:r>
            <a:r>
              <a:rPr lang="fr-FR" sz="900" dirty="0"/>
              <a:t> A, </a:t>
            </a:r>
            <a:r>
              <a:rPr lang="fr-FR" sz="900" dirty="0" err="1"/>
              <a:t>Cataldi</a:t>
            </a:r>
            <a:r>
              <a:rPr lang="fr-FR" sz="900" dirty="0"/>
              <a:t> V, et al. </a:t>
            </a:r>
            <a:r>
              <a:rPr lang="fr-FR" sz="900" dirty="0" err="1"/>
              <a:t>Mechanical</a:t>
            </a:r>
            <a:r>
              <a:rPr lang="fr-FR" sz="900" dirty="0"/>
              <a:t> </a:t>
            </a:r>
            <a:r>
              <a:rPr lang="fr-FR" sz="900" dirty="0" err="1"/>
              <a:t>thrombectomy</a:t>
            </a:r>
            <a:r>
              <a:rPr lang="fr-FR" sz="900" dirty="0"/>
              <a:t> in proximal </a:t>
            </a:r>
            <a:r>
              <a:rPr lang="fr-FR" sz="900" dirty="0" err="1"/>
              <a:t>subclavian</a:t>
            </a:r>
            <a:r>
              <a:rPr lang="fr-FR" sz="900" dirty="0"/>
              <a:t> </a:t>
            </a:r>
            <a:r>
              <a:rPr lang="fr-FR" sz="900" dirty="0" err="1"/>
              <a:t>artery</a:t>
            </a:r>
            <a:r>
              <a:rPr lang="fr-FR" sz="900" dirty="0"/>
              <a:t> in-stent occlusion. </a:t>
            </a:r>
            <a:r>
              <a:rPr lang="fr-FR" sz="900" dirty="0" err="1"/>
              <a:t>Cardiovasc</a:t>
            </a:r>
            <a:r>
              <a:rPr lang="fr-FR" sz="900" dirty="0"/>
              <a:t> </a:t>
            </a:r>
            <a:r>
              <a:rPr lang="fr-FR" sz="900" dirty="0" err="1"/>
              <a:t>Interv</a:t>
            </a:r>
            <a:r>
              <a:rPr lang="fr-FR" sz="900" dirty="0"/>
              <a:t> </a:t>
            </a:r>
            <a:r>
              <a:rPr lang="fr-FR" sz="900" dirty="0" err="1"/>
              <a:t>Ther</a:t>
            </a:r>
            <a:r>
              <a:rPr lang="fr-FR" sz="900" dirty="0"/>
              <a:t>. 2014;29(2):140-5</a:t>
            </a:r>
          </a:p>
        </p:txBody>
      </p:sp>
    </p:spTree>
    <p:extLst>
      <p:ext uri="{BB962C8B-B14F-4D97-AF65-F5344CB8AC3E}">
        <p14:creationId xmlns:p14="http://schemas.microsoft.com/office/powerpoint/2010/main" val="18053473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633</Words>
  <Application>Microsoft Office PowerPoint</Application>
  <PresentationFormat>Grand écran</PresentationFormat>
  <Paragraphs>70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Statement of financial interest </vt:lpstr>
      <vt:lpstr>Introduction</vt:lpstr>
      <vt:lpstr>Case report 1</vt:lpstr>
      <vt:lpstr>Case report 1</vt:lpstr>
      <vt:lpstr>Case report 2</vt:lpstr>
      <vt:lpstr>Case report 2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Sarah BERGOGLIO</dc:creator>
  <cp:lastModifiedBy>Arnaud Kerzmann</cp:lastModifiedBy>
  <cp:revision>5</cp:revision>
  <dcterms:created xsi:type="dcterms:W3CDTF">2023-06-06T08:36:06Z</dcterms:created>
  <dcterms:modified xsi:type="dcterms:W3CDTF">2023-11-08T21:27:40Z</dcterms:modified>
</cp:coreProperties>
</file>