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6" r:id="rId2"/>
    <p:sldId id="318" r:id="rId3"/>
    <p:sldId id="322" r:id="rId4"/>
    <p:sldId id="323" r:id="rId5"/>
    <p:sldId id="324" r:id="rId6"/>
    <p:sldId id="320" r:id="rId7"/>
    <p:sldId id="325" r:id="rId8"/>
    <p:sldId id="326" r:id="rId9"/>
    <p:sldId id="327" r:id="rId10"/>
    <p:sldId id="328" r:id="rId11"/>
    <p:sldId id="329" r:id="rId12"/>
    <p:sldId id="330" r:id="rId13"/>
    <p:sldId id="331" r:id="rId14"/>
    <p:sldId id="332" r:id="rId15"/>
    <p:sldId id="279" r:id="rId16"/>
    <p:sldId id="315" r:id="rId17"/>
    <p:sldId id="313" r:id="rId18"/>
    <p:sldId id="333" r:id="rId19"/>
    <p:sldId id="335" r:id="rId20"/>
    <p:sldId id="334" r:id="rId21"/>
    <p:sldId id="338" r:id="rId22"/>
    <p:sldId id="336" r:id="rId23"/>
    <p:sldId id="337" r:id="rId24"/>
    <p:sldId id="339" r:id="rId25"/>
    <p:sldId id="309" r:id="rId26"/>
    <p:sldId id="344" r:id="rId27"/>
    <p:sldId id="341" r:id="rId28"/>
    <p:sldId id="340" r:id="rId29"/>
    <p:sldId id="342" r:id="rId30"/>
    <p:sldId id="343" r:id="rId31"/>
    <p:sldId id="305"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çois Wang" initials="FW" lastIdx="1" clrIdx="0">
    <p:extLst>
      <p:ext uri="{19B8F6BF-5375-455C-9EA6-DF929625EA0E}">
        <p15:presenceInfo xmlns:p15="http://schemas.microsoft.com/office/powerpoint/2012/main" userId="72fdfd5a052407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832CB"/>
    <a:srgbClr val="8F42CB"/>
    <a:srgbClr val="CFD5EA"/>
    <a:srgbClr val="4472C4"/>
    <a:srgbClr val="CB6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4"/>
    <p:restoredTop sz="80493"/>
  </p:normalViewPr>
  <p:slideViewPr>
    <p:cSldViewPr snapToGrid="0">
      <p:cViewPr varScale="1">
        <p:scale>
          <a:sx n="100" d="100"/>
          <a:sy n="100" d="100"/>
        </p:scale>
        <p:origin x="1024" y="160"/>
      </p:cViewPr>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francoiswang:Documents:MUNIXr&#233;vis&#23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11"/>
            <c:spPr>
              <a:solidFill>
                <a:srgbClr val="00B050"/>
              </a:solidFill>
            </c:spPr>
          </c:marker>
          <c:trendline>
            <c:spPr>
              <a:ln w="19050">
                <a:solidFill>
                  <a:srgbClr val="FF0000"/>
                </a:solidFill>
              </a:ln>
            </c:spPr>
            <c:trendlineType val="power"/>
            <c:dispRSqr val="0"/>
            <c:dispEq val="1"/>
            <c:trendlineLbl>
              <c:layout>
                <c:manualLayout>
                  <c:x val="7.0769725212919798E-2"/>
                  <c:y val="-0.52112782091614995"/>
                </c:manualLayout>
              </c:layout>
              <c:numFmt formatCode="General" sourceLinked="0"/>
              <c:txPr>
                <a:bodyPr/>
                <a:lstStyle/>
                <a:p>
                  <a:pPr>
                    <a:defRPr sz="3200">
                      <a:solidFill>
                        <a:schemeClr val="bg1"/>
                      </a:solidFill>
                    </a:defRPr>
                  </a:pPr>
                  <a:endParaRPr lang="fr-FR"/>
                </a:p>
              </c:txPr>
            </c:trendlineLbl>
          </c:trendline>
          <c:xVal>
            <c:numRef>
              <c:f>'N8'!$B$4:$B$13</c:f>
              <c:numCache>
                <c:formatCode>0</c:formatCode>
                <c:ptCount val="10"/>
                <c:pt idx="0">
                  <c:v>58.866666666666568</c:v>
                </c:pt>
                <c:pt idx="1">
                  <c:v>137.9</c:v>
                </c:pt>
                <c:pt idx="2">
                  <c:v>286.7</c:v>
                </c:pt>
                <c:pt idx="3">
                  <c:v>445.33333333333331</c:v>
                </c:pt>
                <c:pt idx="4">
                  <c:v>950.33333333333337</c:v>
                </c:pt>
                <c:pt idx="5">
                  <c:v>83.9</c:v>
                </c:pt>
                <c:pt idx="6">
                  <c:v>153.9666666666667</c:v>
                </c:pt>
                <c:pt idx="7">
                  <c:v>400</c:v>
                </c:pt>
                <c:pt idx="8">
                  <c:v>587.66666666666674</c:v>
                </c:pt>
                <c:pt idx="9">
                  <c:v>687.33333333333326</c:v>
                </c:pt>
              </c:numCache>
            </c:numRef>
          </c:xVal>
          <c:yVal>
            <c:numRef>
              <c:f>'N8'!$C$4:$C$13</c:f>
              <c:numCache>
                <c:formatCode>0</c:formatCode>
                <c:ptCount val="10"/>
                <c:pt idx="0">
                  <c:v>104.50170673273681</c:v>
                </c:pt>
                <c:pt idx="1">
                  <c:v>55.04792220557124</c:v>
                </c:pt>
                <c:pt idx="2">
                  <c:v>21.255747601318181</c:v>
                </c:pt>
                <c:pt idx="3">
                  <c:v>16.529838991401551</c:v>
                </c:pt>
                <c:pt idx="4">
                  <c:v>6.87526970794333</c:v>
                </c:pt>
                <c:pt idx="5">
                  <c:v>65.283029770961335</c:v>
                </c:pt>
                <c:pt idx="6">
                  <c:v>39.001203590571222</c:v>
                </c:pt>
                <c:pt idx="7">
                  <c:v>11.04527053315436</c:v>
                </c:pt>
                <c:pt idx="8">
                  <c:v>10.63088880031885</c:v>
                </c:pt>
                <c:pt idx="9">
                  <c:v>10.88825720784075</c:v>
                </c:pt>
              </c:numCache>
            </c:numRef>
          </c:yVal>
          <c:smooth val="0"/>
          <c:extLst>
            <c:ext xmlns:c16="http://schemas.microsoft.com/office/drawing/2014/chart" uri="{C3380CC4-5D6E-409C-BE32-E72D297353CC}">
              <c16:uniqueId val="{00000001-86BA-094E-8EE3-2B1F61892498}"/>
            </c:ext>
          </c:extLst>
        </c:ser>
        <c:dLbls>
          <c:showLegendKey val="0"/>
          <c:showVal val="0"/>
          <c:showCatName val="0"/>
          <c:showSerName val="0"/>
          <c:showPercent val="0"/>
          <c:showBubbleSize val="0"/>
        </c:dLbls>
        <c:axId val="224646712"/>
        <c:axId val="224649896"/>
      </c:scatterChart>
      <c:valAx>
        <c:axId val="224646712"/>
        <c:scaling>
          <c:orientation val="minMax"/>
          <c:max val="1200"/>
        </c:scaling>
        <c:delete val="0"/>
        <c:axPos val="b"/>
        <c:numFmt formatCode="0" sourceLinked="1"/>
        <c:majorTickMark val="out"/>
        <c:minorTickMark val="none"/>
        <c:tickLblPos val="nextTo"/>
        <c:txPr>
          <a:bodyPr/>
          <a:lstStyle/>
          <a:p>
            <a:pPr>
              <a:defRPr sz="2000">
                <a:solidFill>
                  <a:schemeClr val="bg1"/>
                </a:solidFill>
              </a:defRPr>
            </a:pPr>
            <a:endParaRPr lang="fr-FR"/>
          </a:p>
        </c:txPr>
        <c:crossAx val="224649896"/>
        <c:crosses val="autoZero"/>
        <c:crossBetween val="midCat"/>
        <c:minorUnit val="20"/>
      </c:valAx>
      <c:valAx>
        <c:axId val="224649896"/>
        <c:scaling>
          <c:orientation val="minMax"/>
          <c:max val="120"/>
          <c:min val="0"/>
        </c:scaling>
        <c:delete val="0"/>
        <c:axPos val="l"/>
        <c:majorGridlines/>
        <c:numFmt formatCode="0" sourceLinked="1"/>
        <c:majorTickMark val="out"/>
        <c:minorTickMark val="none"/>
        <c:tickLblPos val="nextTo"/>
        <c:txPr>
          <a:bodyPr/>
          <a:lstStyle/>
          <a:p>
            <a:pPr>
              <a:defRPr sz="2000">
                <a:solidFill>
                  <a:schemeClr val="bg1"/>
                </a:solidFill>
              </a:defRPr>
            </a:pPr>
            <a:endParaRPr lang="fr-FR"/>
          </a:p>
        </c:txPr>
        <c:crossAx val="224646712"/>
        <c:crosses val="autoZero"/>
        <c:crossBetween val="midCat"/>
        <c:majorUnit val="20"/>
      </c:valAx>
    </c:plotArea>
    <c:plotVisOnly val="1"/>
    <c:dispBlanksAs val="gap"/>
    <c:showDLblsOverMax val="0"/>
  </c:chart>
  <c:spPr>
    <a:no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CBA8B-3647-C345-B795-B63C280AF42F}" type="datetimeFigureOut">
              <a:rPr lang="fr-FR" smtClean="0"/>
              <a:t>08/12/2023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D2472-85AA-C842-A4BA-95E540C0D58F}" type="slidenum">
              <a:rPr lang="fr-FR" smtClean="0"/>
              <a:t>‹N°›</a:t>
            </a:fld>
            <a:endParaRPr lang="fr-FR"/>
          </a:p>
        </p:txBody>
      </p:sp>
    </p:spTree>
    <p:extLst>
      <p:ext uri="{BB962C8B-B14F-4D97-AF65-F5344CB8AC3E}">
        <p14:creationId xmlns:p14="http://schemas.microsoft.com/office/powerpoint/2010/main" val="311295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Ladies and gentlemen, dear colleagues, dear friends, Firstly, thank you for this invitation. It's a real honor to be here with you, even if my English is terrible, but I'm too old to improve it.</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en-US" sz="1400" noProof="0" dirty="0"/>
            </a:br>
            <a:endParaRPr lang="en-US" sz="14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a:t>
            </a:fld>
            <a:endParaRPr lang="fr-FR"/>
          </a:p>
        </p:txBody>
      </p:sp>
    </p:spTree>
    <p:extLst>
      <p:ext uri="{BB962C8B-B14F-4D97-AF65-F5344CB8AC3E}">
        <p14:creationId xmlns:p14="http://schemas.microsoft.com/office/powerpoint/2010/main" val="237662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6 mA, on the other hand, it's either motor unit 3,</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10</a:t>
            </a:fld>
            <a:endParaRPr lang="fr-FR"/>
          </a:p>
        </p:txBody>
      </p:sp>
    </p:spTree>
    <p:extLst>
      <p:ext uri="{BB962C8B-B14F-4D97-AF65-F5344CB8AC3E}">
        <p14:creationId xmlns:p14="http://schemas.microsoft.com/office/powerpoint/2010/main" val="287906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 motor unit 4,</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11</a:t>
            </a:fld>
            <a:endParaRPr lang="fr-FR"/>
          </a:p>
        </p:txBody>
      </p:sp>
    </p:spTree>
    <p:extLst>
      <p:ext uri="{BB962C8B-B14F-4D97-AF65-F5344CB8AC3E}">
        <p14:creationId xmlns:p14="http://schemas.microsoft.com/office/powerpoint/2010/main" val="265140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 motor units 3 and 4 that are activated together with MU 1 &amp; 2</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12</a:t>
            </a:fld>
            <a:endParaRPr lang="fr-FR"/>
          </a:p>
        </p:txBody>
      </p:sp>
    </p:spTree>
    <p:extLst>
      <p:ext uri="{BB962C8B-B14F-4D97-AF65-F5344CB8AC3E}">
        <p14:creationId xmlns:p14="http://schemas.microsoft.com/office/powerpoint/2010/main" val="338545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BE" sz="1400" dirty="0"/>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Finally, at 9 mA, motor units 1 to 5 are systematically activated. In total, we have 5 motor units activated by incremental stimulation, but 6 distinct motor responses are recorded. This leads to an underestimation of the average motor unit size and an overestimation of the motor unit number.</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13</a:t>
            </a:fld>
            <a:endParaRPr lang="fr-FR"/>
          </a:p>
        </p:txBody>
      </p:sp>
    </p:spTree>
    <p:extLst>
      <p:ext uri="{BB962C8B-B14F-4D97-AF65-F5344CB8AC3E}">
        <p14:creationId xmlns:p14="http://schemas.microsoft.com/office/powerpoint/2010/main" val="369683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To eliminate the bias associated with alternation, Brown &amp; Milner-Brown, and later Doherty, proposed the multiple-point stimulation method. In this method, the nerve is stimulated at 10 distinct points, and at each stimulation point, only one motor unit is activated. The challenge with this technique is that, it's not easy to locate 10 stimulation points along the nerve course to evoke 10 different motor units, especially in pathology, when the motor unit number is reduced. This led us to develop and validate an intermediate technique between incremental stimulation and the multiple-point stimulation method, which we have called the adapted multiple-point stimulation method (AMPS). With this technique, 4 stimulation sites are typically sufficient, 3 at the distal forearm region, and one at the elbow, with 2 or 3 units recruited at each point by incremental stimulation. To minimize alternation, motor unit potentials must be activated in an all-or-nothing manner and motor axons recruited with distinct thresholds, in an orderly and reproducible manner, without any fractionation of the motor response to successive stimuli.</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14</a:t>
            </a:fld>
            <a:endParaRPr lang="fr-FR"/>
          </a:p>
        </p:txBody>
      </p:sp>
    </p:spTree>
    <p:extLst>
      <p:ext uri="{BB962C8B-B14F-4D97-AF65-F5344CB8AC3E}">
        <p14:creationId xmlns:p14="http://schemas.microsoft.com/office/powerpoint/2010/main" val="351680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Here is an example of the recorded responses at a stimulation point using incremental stimulation with 3 motor units successively activated with, as you can see, distinct thresholds and in an all or nothing manner. Here, you have the recorded responses at the 4 stimulation points. To ensure that the motor units activated at different stimulation points are distinct from each other, the morphology of each motor unit potential is reconstructed using a trace subtraction program. By adding the amplitude of the 4 maximal motor responses obtained at the 4 stimulation points and dividing this sum by 10, you obtain the estimate of the average motor unit size. Dividing the maximal CMAP size by this value gives you the Motor Unit Number Estimation (or MUNE).</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15</a:t>
            </a:fld>
            <a:endParaRPr lang="fr-FR"/>
          </a:p>
        </p:txBody>
      </p:sp>
    </p:spTree>
    <p:extLst>
      <p:ext uri="{BB962C8B-B14F-4D97-AF65-F5344CB8AC3E}">
        <p14:creationId xmlns:p14="http://schemas.microsoft.com/office/powerpoint/2010/main" val="3788402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To validate AMPS, we compared results obtained using it, with those obtained from an already validated method, the F-response procedure, in 54 control subjects. As you can see, the correlation was very high. Here you can see a single MU F-wave recorded from isolated MU (the morphology of direct response and late response is absolutely identical). The F-response method consisted to record 10 distinct single MU F-Wave to estimate the average MU size and subsequently the MUNE value. We also assessed the test-retest reliability, which proved to be excellent. Following this, we established normative values in a sample of 59 healthy subjects based on age. We calculated a loss of 1.4% of motor units per year.</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16</a:t>
            </a:fld>
            <a:endParaRPr lang="fr-FR"/>
          </a:p>
        </p:txBody>
      </p:sp>
    </p:spTree>
    <p:extLst>
      <p:ext uri="{BB962C8B-B14F-4D97-AF65-F5344CB8AC3E}">
        <p14:creationId xmlns:p14="http://schemas.microsoft.com/office/powerpoint/2010/main" val="316755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BE" sz="1400" dirty="0"/>
            </a:br>
            <a:r>
              <a:rPr lang="en-US" sz="1400" dirty="0">
                <a:effectLst/>
                <a:latin typeface="Times New Roman" panose="02020603050405020304" pitchFamily="18" charset="0"/>
                <a:cs typeface="Times New Roman" panose="02020603050405020304" pitchFamily="18" charset="0"/>
              </a:rPr>
              <a:t>After that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we applied our technique to patients with amyotrophic lateral sclerosis (ALS). We observed a reduction, often significant, in the motor unit number in most of our patients, and in the same time an increase in the average motor unit size, which we attributed to collateral reinnervation. As a consequence, the reduction in the size of the supramaximal motor response was often less pronounced, and the values frequently remained within the limits of normal. We also showed a negative correlation between the motor unit number and the average motor unit size, once again linked to collateral reinnervation, except in 4 patients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whose disease progression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was particularly rapid, indicating the failure of collateral reinnervation in these patients.</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17</a:t>
            </a:fld>
            <a:endParaRPr lang="fr-FR"/>
          </a:p>
        </p:txBody>
      </p:sp>
    </p:spTree>
    <p:extLst>
      <p:ext uri="{BB962C8B-B14F-4D97-AF65-F5344CB8AC3E}">
        <p14:creationId xmlns:p14="http://schemas.microsoft.com/office/powerpoint/2010/main" val="2452123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noProof="0" dirty="0"/>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Since we used the F-response method to validate our counting technique, it was possible to study the conduction velocity of individual motor units. We confirmed that the conduction velocity of motor units decreased with age. We also demonstrated a prominent loss with age of larger, fast-conducting motor units.</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18</a:t>
            </a:fld>
            <a:endParaRPr lang="fr-FR"/>
          </a:p>
        </p:txBody>
      </p:sp>
    </p:spTree>
    <p:extLst>
      <p:ext uri="{BB962C8B-B14F-4D97-AF65-F5344CB8AC3E}">
        <p14:creationId xmlns:p14="http://schemas.microsoft.com/office/powerpoint/2010/main" val="358438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This result was confirmed 3 years later by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Alain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 team, using transcranial electrical stimulation.</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19</a:t>
            </a:fld>
            <a:endParaRPr lang="fr-FR"/>
          </a:p>
        </p:txBody>
      </p:sp>
    </p:spTree>
    <p:extLst>
      <p:ext uri="{BB962C8B-B14F-4D97-AF65-F5344CB8AC3E}">
        <p14:creationId xmlns:p14="http://schemas.microsoft.com/office/powerpoint/2010/main" val="231852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1991, in agreement with Professor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Crielaard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I undertook a thesis in electrophysiology and I chose Professor Delwaide as my thesis director. And it was a good choice.</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a:t>
            </a:fld>
            <a:endParaRPr lang="fr-FR"/>
          </a:p>
        </p:txBody>
      </p:sp>
    </p:spTree>
    <p:extLst>
      <p:ext uri="{BB962C8B-B14F-4D97-AF65-F5344CB8AC3E}">
        <p14:creationId xmlns:p14="http://schemas.microsoft.com/office/powerpoint/2010/main" val="3869703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When measuring the motor unit number in patients with amyotrophic lateral sclerosis (ALS), we observed that some changes in the size of motor responses were related to the stimulation frequency. Consequently, we measured decrements during repetitive nerve stimulation at 3 Hz in these patients. Approximately half of the patients exhibited a decrement greater than 10%, with a maximum value of 35%. We also demonstrated that the decrement may be used as predictor of further drop in CMAP size. </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We concluded that the decrement was associated with collateral reinnervation immaturity or terminal degeneration of motor units  particularly in patients with rapid disease progression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20</a:t>
            </a:fld>
            <a:endParaRPr lang="fr-FR"/>
          </a:p>
        </p:txBody>
      </p:sp>
    </p:spTree>
    <p:extLst>
      <p:ext uri="{BB962C8B-B14F-4D97-AF65-F5344CB8AC3E}">
        <p14:creationId xmlns:p14="http://schemas.microsoft.com/office/powerpoint/2010/main" val="354013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Later, still among patients with amyotrophic lateral sclerosis (ALS), we demonstrated that </a:t>
            </a: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percent change of MUNE at T4, compared to T0 may be used as predictor of percent change of MUNE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T12, compared to T0. Thus, il percent change at T4, compared to T0 is more than 20%, percent change of MUNE at T12, compared to T0 will be more than 50%.</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This allowed us to distinguish patients with rapid disease progression from those with slower progression, what could be of interest in the context of the use of the MUNE technique in therapeutic trials.</a:t>
            </a:r>
            <a:endParaRPr lang="fr-BE" sz="1400"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21</a:t>
            </a:fld>
            <a:endParaRPr lang="fr-FR"/>
          </a:p>
        </p:txBody>
      </p:sp>
    </p:spTree>
    <p:extLst>
      <p:ext uri="{BB962C8B-B14F-4D97-AF65-F5344CB8AC3E}">
        <p14:creationId xmlns:p14="http://schemas.microsoft.com/office/powerpoint/2010/main" val="198809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2004, with Alain Mertens de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Noordhout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I organized ‘les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14èmes </a:t>
            </a:r>
            <a:r>
              <a:rPr lang="en-US" sz="1400" u="sng" dirty="0" err="1">
                <a:effectLst/>
                <a:latin typeface="Times New Roman" panose="02020603050405020304" pitchFamily="18" charset="0"/>
                <a:ea typeface="Times New Roman" panose="02020603050405020304" pitchFamily="18" charset="0"/>
                <a:cs typeface="Times New Roman" panose="02020603050405020304" pitchFamily="18" charset="0"/>
              </a:rPr>
              <a:t>Journées</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 Francophones </a:t>
            </a:r>
            <a:r>
              <a:rPr lang="en-US" sz="1400" u="sng" dirty="0" err="1">
                <a:effectLst/>
                <a:latin typeface="Times New Roman" panose="02020603050405020304" pitchFamily="18" charset="0"/>
                <a:ea typeface="Times New Roman" panose="02020603050405020304" pitchFamily="18" charset="0"/>
                <a:cs typeface="Times New Roman" panose="02020603050405020304" pitchFamily="18" charset="0"/>
              </a:rPr>
              <a:t>d’ENMG</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dirty="0">
                <a:effectLst/>
                <a:latin typeface="Times New Roman" panose="02020603050405020304" pitchFamily="18" charset="0"/>
                <a:ea typeface="Times New Roman" panose="02020603050405020304" pitchFamily="18" charset="0"/>
                <a:cs typeface="Times New Roman" panose="02020603050405020304" pitchFamily="18" charset="0"/>
              </a:rPr>
              <a:t>to the Liège convention center</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It was a great success.</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22</a:t>
            </a:fld>
            <a:endParaRPr lang="fr-FR"/>
          </a:p>
        </p:txBody>
      </p:sp>
    </p:spTree>
    <p:extLst>
      <p:ext uri="{BB962C8B-B14F-4D97-AF65-F5344CB8AC3E}">
        <p14:creationId xmlns:p14="http://schemas.microsoft.com/office/powerpoint/2010/main" val="417338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BE" sz="1400" dirty="0"/>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It was also an opportunity for me to present a critical analysis of various counting methods.</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23</a:t>
            </a:fld>
            <a:endParaRPr lang="fr-FR"/>
          </a:p>
        </p:txBody>
      </p:sp>
    </p:spTree>
    <p:extLst>
      <p:ext uri="{BB962C8B-B14F-4D97-AF65-F5344CB8AC3E}">
        <p14:creationId xmlns:p14="http://schemas.microsoft.com/office/powerpoint/2010/main" val="2327919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BE" sz="1400" b="0" i="0" u="none" strike="noStrike" dirty="0">
                <a:solidFill>
                  <a:srgbClr val="D1D5DB"/>
                </a:solidFill>
                <a:effectLst/>
                <a:latin typeface="Söhne"/>
              </a:rPr>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Later on,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Pierre Bouche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opened the doors of his department at </a:t>
            </a:r>
            <a:r>
              <a:rPr lang="en-US" sz="1400" u="sng" dirty="0" err="1">
                <a:effectLst/>
                <a:latin typeface="Times New Roman" panose="02020603050405020304" pitchFamily="18" charset="0"/>
                <a:ea typeface="Times New Roman" panose="02020603050405020304" pitchFamily="18" charset="0"/>
                <a:cs typeface="Times New Roman" panose="02020603050405020304" pitchFamily="18" charset="0"/>
              </a:rPr>
              <a:t>Pitié-Salpêtrière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Hospital, allowing me to expand my patient recruitment among those suffering from motor neuron degeneration. We observed that ALS patients with a survival less than 3 years lost their motor units more rapidly than those with a survival more than 3 years.</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This period also provided an opportunity to apply our counting technique to patients with primary lateral sclerosis and patients with Kennedy's disease. A canonical discriminant analysis allowed us to distinguish quite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welle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the three groups of patients by introducing variables such as the decrement value during 3 Hz stimulation, the maximal thenar CMAP amplitude divided by disease duration, the CMAP area of the tibial anterior muscle, and the product of F-wave persistence and their maximal amplitude, which we named the F-index.</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1800" b="0" i="0" u="none" strike="noStrike" noProof="0" dirty="0">
              <a:solidFill>
                <a:srgbClr val="D1D5DB"/>
              </a:solidFill>
              <a:effectLst/>
              <a:latin typeface="Söhne"/>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24</a:t>
            </a:fld>
            <a:endParaRPr lang="fr-FR"/>
          </a:p>
        </p:txBody>
      </p:sp>
    </p:spTree>
    <p:extLst>
      <p:ext uri="{BB962C8B-B14F-4D97-AF65-F5344CB8AC3E}">
        <p14:creationId xmlns:p14="http://schemas.microsoft.com/office/powerpoint/2010/main" val="462227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We compared also AMPS results with those obtained using the statistical method, another motor unit counting technique developed by Jasper Daube. The statistical method is not based on incremental stimulation, but on alternation and Poisson distribution of the CMAP sizes elicited by submaximal stimulations. The correlation between the results of the two procedures was particularly high for MUNE values below 100. For values above 100, we observed that the statistical method underestimated the number of motor units, at least in comparison to our counting method.</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Additionally, </a:t>
            </a:r>
            <a:r>
              <a:rPr lang="fr-BE" sz="1400" b="0" i="0" u="none" strike="noStrike" dirty="0">
                <a:solidFill>
                  <a:srgbClr val="ECECF1"/>
                </a:solidFill>
                <a:effectLst/>
                <a:latin typeface="Söhne"/>
              </a:rPr>
              <a:t>the </a:t>
            </a:r>
            <a:r>
              <a:rPr lang="fr-BE" sz="1400" b="0" i="0" u="none" strike="noStrike" dirty="0" err="1">
                <a:solidFill>
                  <a:srgbClr val="ECECF1"/>
                </a:solidFill>
                <a:effectLst/>
                <a:latin typeface="Söhne"/>
              </a:rPr>
              <a:t>dropouts</a:t>
            </a:r>
            <a:r>
              <a:rPr lang="fr-BE" sz="1400" b="0" i="0" u="none" strike="noStrike" dirty="0">
                <a:solidFill>
                  <a:srgbClr val="ECECF1"/>
                </a:solidFill>
                <a:effectLst/>
                <a:latin typeface="Söhne"/>
              </a:rPr>
              <a:t> </a:t>
            </a:r>
            <a:r>
              <a:rPr lang="fr-BE" sz="1400" b="0" i="0" u="none" strike="noStrike" dirty="0" err="1">
                <a:solidFill>
                  <a:srgbClr val="ECECF1"/>
                </a:solidFill>
                <a:effectLst/>
                <a:latin typeface="Söhne"/>
              </a:rPr>
              <a:t>with</a:t>
            </a:r>
            <a:r>
              <a:rPr lang="fr-BE" sz="1400" b="0" i="0" u="none" strike="noStrike" dirty="0">
                <a:solidFill>
                  <a:srgbClr val="ECECF1"/>
                </a:solidFill>
                <a:effectLst/>
                <a:latin typeface="Söhne"/>
              </a:rPr>
              <a:t> the </a:t>
            </a:r>
            <a:r>
              <a:rPr lang="fr-BE" sz="1400" b="0" i="0" u="none" strike="noStrike" dirty="0" err="1">
                <a:solidFill>
                  <a:srgbClr val="ECECF1"/>
                </a:solidFill>
                <a:effectLst/>
                <a:latin typeface="Söhne"/>
              </a:rPr>
              <a:t>statistical</a:t>
            </a:r>
            <a:r>
              <a:rPr lang="fr-BE" sz="1400" b="0" i="0" u="none" strike="noStrike" dirty="0">
                <a:solidFill>
                  <a:srgbClr val="ECECF1"/>
                </a:solidFill>
                <a:effectLst/>
                <a:latin typeface="Söhne"/>
              </a:rPr>
              <a:t> </a:t>
            </a:r>
            <a:r>
              <a:rPr lang="fr-BE" sz="1400" b="0" i="0" u="none" strike="noStrike" dirty="0" err="1">
                <a:solidFill>
                  <a:srgbClr val="ECECF1"/>
                </a:solidFill>
                <a:effectLst/>
                <a:latin typeface="Söhne"/>
              </a:rPr>
              <a:t>method</a:t>
            </a:r>
            <a:r>
              <a:rPr lang="fr-BE" sz="1400" b="0" i="0" u="none" strike="noStrike" dirty="0">
                <a:solidFill>
                  <a:srgbClr val="ECECF1"/>
                </a:solidFill>
                <a:effectLst/>
                <a:latin typeface="Söhne"/>
              </a:rPr>
              <a:t> </a:t>
            </a:r>
            <a:r>
              <a:rPr lang="fr-BE" sz="1400" b="0" i="0" u="none" strike="noStrike" dirty="0" err="1">
                <a:solidFill>
                  <a:srgbClr val="ECECF1"/>
                </a:solidFill>
                <a:effectLst/>
                <a:latin typeface="Söhne"/>
              </a:rPr>
              <a:t>reached</a:t>
            </a:r>
            <a:r>
              <a:rPr lang="fr-BE" sz="1400" b="0" i="0" u="none" strike="noStrike" dirty="0">
                <a:solidFill>
                  <a:srgbClr val="ECECF1"/>
                </a:solidFill>
                <a:effectLst/>
                <a:latin typeface="Söhne"/>
              </a:rPr>
              <a:t> 15%</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either because technical conditions were not met, or because patients were not sufficiently relaxed., while there were no dropouts with the AMPS.</a:t>
            </a: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25</a:t>
            </a:fld>
            <a:endParaRPr lang="fr-FR"/>
          </a:p>
        </p:txBody>
      </p:sp>
    </p:spTree>
    <p:extLst>
      <p:ext uri="{BB962C8B-B14F-4D97-AF65-F5344CB8AC3E}">
        <p14:creationId xmlns:p14="http://schemas.microsoft.com/office/powerpoint/2010/main" val="3076387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Kaplan-Meier survival analysis confirmed that patients with a small reduction in MUNE between T4 and T0 or between T8 and T0 had significantly longer survival than patients with a MUNE reduction exceeding 30% at T4 or exceeding 40% at T8.</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26</a:t>
            </a:fld>
            <a:endParaRPr lang="fr-FR"/>
          </a:p>
        </p:txBody>
      </p:sp>
    </p:spTree>
    <p:extLst>
      <p:ext uri="{BB962C8B-B14F-4D97-AF65-F5344CB8AC3E}">
        <p14:creationId xmlns:p14="http://schemas.microsoft.com/office/powerpoint/2010/main" val="3001290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And then came the Motor Unit Number Index, MUNIX. In this method, the supramaximal CMAP is compared to the interference pattern detected by surface electrodes in terms of amplitude, area, and power</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27</a:t>
            </a:fld>
            <a:endParaRPr lang="fr-FR"/>
          </a:p>
        </p:txBody>
      </p:sp>
    </p:spTree>
    <p:extLst>
      <p:ext uri="{BB962C8B-B14F-4D97-AF65-F5344CB8AC3E}">
        <p14:creationId xmlns:p14="http://schemas.microsoft.com/office/powerpoint/2010/main" val="122732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order to derive an index of the motor unit number.</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28</a:t>
            </a:fld>
            <a:endParaRPr lang="fr-FR"/>
          </a:p>
        </p:txBody>
      </p:sp>
    </p:spTree>
    <p:extLst>
      <p:ext uri="{BB962C8B-B14F-4D97-AF65-F5344CB8AC3E}">
        <p14:creationId xmlns:p14="http://schemas.microsoft.com/office/powerpoint/2010/main" val="315393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BE" sz="1400" dirty="0"/>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After publishing a comparative study between our counting method and the MUNIX procedure, both in healthy subjects and patients with motor neuron degeneration,</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29</a:t>
            </a:fld>
            <a:endParaRPr lang="fr-FR"/>
          </a:p>
        </p:txBody>
      </p:sp>
    </p:spTree>
    <p:extLst>
      <p:ext uri="{BB962C8B-B14F-4D97-AF65-F5344CB8AC3E}">
        <p14:creationId xmlns:p14="http://schemas.microsoft.com/office/powerpoint/2010/main" val="160512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It was decided with Professor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Delwaide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that I would focus on the motor unit, more precisely on motor unit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counting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Indeed, in the early nineties, there was a renewed interest in these counting techniques, with the Macro EMG, the statistical method, the computerized version of the initial method proposed by McComas in 1971, the multiple point stimulation method (MPS), the STA technique, and the F-wave method.</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3</a:t>
            </a:fld>
            <a:endParaRPr lang="fr-FR"/>
          </a:p>
        </p:txBody>
      </p:sp>
    </p:spTree>
    <p:extLst>
      <p:ext uri="{BB962C8B-B14F-4D97-AF65-F5344CB8AC3E}">
        <p14:creationId xmlns:p14="http://schemas.microsoft.com/office/powerpoint/2010/main" val="4109181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had the pleasure of participating in a large multicenter study initiated by a particularly dynamic team from Marseille. This study demonstrated, among other things, that for the purpose of longitudinal patient follow-up, a change of more than 20% in the MUNIX sum score could be interpreted as a significant change.</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30</a:t>
            </a:fld>
            <a:endParaRPr lang="fr-FR"/>
          </a:p>
        </p:txBody>
      </p:sp>
    </p:spTree>
    <p:extLst>
      <p:ext uri="{BB962C8B-B14F-4D97-AF65-F5344CB8AC3E}">
        <p14:creationId xmlns:p14="http://schemas.microsoft.com/office/powerpoint/2010/main" val="162160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en-US" sz="1400" b="0" i="0" u="none" strike="noStrike" noProof="0" dirty="0">
                <a:solidFill>
                  <a:srgbClr val="D1D5DB"/>
                </a:solidFill>
                <a:effectLst/>
                <a:latin typeface="Söhne"/>
              </a:rPr>
            </a:b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conclusion, MUNE remains a relevant parameter and a hot topic, as evidenced by the year of these publications, for instance for assessing the effectiveness of new treatments in spinal muscular atrophy. </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Our counting technique, AMPS, has numerous advantages: it's non-invasive, reliable, fast, and applicable to any patient regardless of the reduction in number of motor units. </a:t>
            </a: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MUNIX also offers many benefits, but perhaps not enough, as its primary developer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Nandedkar</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continues to propose new procedures, STEPIX &amp; AMPIX.</a:t>
            </a:r>
          </a:p>
          <a:p>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There are also other techniques I haven't discussed that deserve attention, such as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400" u="sng" dirty="0" err="1">
                <a:effectLst/>
                <a:latin typeface="Times New Roman" panose="02020603050405020304" pitchFamily="18" charset="0"/>
                <a:ea typeface="Times New Roman" panose="02020603050405020304" pitchFamily="18" charset="0"/>
                <a:cs typeface="Times New Roman" panose="02020603050405020304" pitchFamily="18" charset="0"/>
              </a:rPr>
              <a:t>Scan</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Fit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MUNE from the Bostock team and the technique using High-Density Surface-EMG from van Dijk.</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31</a:t>
            </a:fld>
            <a:endParaRPr lang="fr-FR"/>
          </a:p>
        </p:txBody>
      </p:sp>
    </p:spTree>
    <p:extLst>
      <p:ext uri="{BB962C8B-B14F-4D97-AF65-F5344CB8AC3E}">
        <p14:creationId xmlns:p14="http://schemas.microsoft.com/office/powerpoint/2010/main" val="110577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The general principle of motor unit counting is quite simple. It involves,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first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estimating the average motor unit size from a sample of 10 to 20 motor unit potentials.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Then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the maximal CMAP size is divided by this value to obtain a motor unit number estimation or MUNE</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4</a:t>
            </a:fld>
            <a:endParaRPr lang="fr-FR"/>
          </a:p>
        </p:txBody>
      </p:sp>
    </p:spTree>
    <p:extLst>
      <p:ext uri="{BB962C8B-B14F-4D97-AF65-F5344CB8AC3E}">
        <p14:creationId xmlns:p14="http://schemas.microsoft.com/office/powerpoint/2010/main" val="291359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So, ultimately, most of the counting techniques distinguish themselves by the method used to estimate the average motor unit size. To achieve this, McComas was the first in 1971 when he proposed a new type of nerve stimulation, named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incremental stimulation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This method involves percutaneous nerve stimulation with a very short duration of 50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μs</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where the intensity is progressively increased in increments of 0.1 mA. This incremental stimulation allows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the individual and sequential activation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of motor axons. When incremental stimulation is applied in 0.1 mA increments at one single stimulation point, it becomes possible to obtain 10 successive increments of motor response amplitude, corresponding to the activation of 10 motor units. By dividing this maximal motor response by 10, this makes it possible to estimate the average motor unit size and, subsequently, the MUNE value.</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5</a:t>
            </a:fld>
            <a:endParaRPr lang="fr-FR"/>
          </a:p>
        </p:txBody>
      </p:sp>
    </p:spTree>
    <p:extLst>
      <p:ext uri="{BB962C8B-B14F-4D97-AF65-F5344CB8AC3E}">
        <p14:creationId xmlns:p14="http://schemas.microsoft.com/office/powerpoint/2010/main" val="61057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Professor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Delwaide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sent me to Canada to meet Alan McComas at McMaster University, near Niagara Falls, to learn about this technique and to start defining the design of my future experimentation.</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en-US" sz="1800" noProof="0" dirty="0"/>
            </a:br>
            <a:endParaRPr lang="en-US" sz="1800" noProof="0" dirty="0"/>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6</a:t>
            </a:fld>
            <a:endParaRPr lang="fr-FR"/>
          </a:p>
        </p:txBody>
      </p:sp>
    </p:spTree>
    <p:extLst>
      <p:ext uri="{BB962C8B-B14F-4D97-AF65-F5344CB8AC3E}">
        <p14:creationId xmlns:p14="http://schemas.microsoft.com/office/powerpoint/2010/main" val="2983357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Right from the beginning, McComas was aware that his technique was affected by a methodological bias he named himself "</a:t>
            </a:r>
            <a:r>
              <a:rPr lang="en-US" sz="1400" u="sng" dirty="0">
                <a:effectLst/>
                <a:latin typeface="Times New Roman" panose="02020603050405020304" pitchFamily="18" charset="0"/>
                <a:ea typeface="Times New Roman" panose="02020603050405020304" pitchFamily="18" charset="0"/>
                <a:cs typeface="Times New Roman" panose="02020603050405020304" pitchFamily="18" charset="0"/>
              </a:rPr>
              <a:t>alternation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Alternation is related to the fact that the activation of motor units, in response to percutaneous electrical stimulation, does not follow an all-or-nothing law. In fact, the probability of activation fluctuates from 0 to 100% </a:t>
            </a: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depending on stimulus intensity, following a sigmoid curve.</a:t>
            </a:r>
            <a:endParaRPr lang="fr-BE"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7</a:t>
            </a:fld>
            <a:endParaRPr lang="fr-FR"/>
          </a:p>
        </p:txBody>
      </p:sp>
    </p:spTree>
    <p:extLst>
      <p:ext uri="{BB962C8B-B14F-4D97-AF65-F5344CB8AC3E}">
        <p14:creationId xmlns:p14="http://schemas.microsoft.com/office/powerpoint/2010/main" val="121155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To illustrate the methodological bias associated with the motor unit counting technique related to incremental stimulation, let's imagine that we gradually increase the intensity of nerve stimulation (from the left to the right). At 3 mA, only one motor unit is consistently activated when the stimulation is repeated at this intensity. At 3 mA, we have 100% probability of activation of the MU1.</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8</a:t>
            </a:fld>
            <a:endParaRPr lang="fr-FR"/>
          </a:p>
        </p:txBody>
      </p:sp>
    </p:spTree>
    <p:extLst>
      <p:ext uri="{BB962C8B-B14F-4D97-AF65-F5344CB8AC3E}">
        <p14:creationId xmlns:p14="http://schemas.microsoft.com/office/powerpoint/2010/main" val="36886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5 mA, motor units 1 and 2 are systematically activated.</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18D2472-85AA-C842-A4BA-95E540C0D58F}" type="slidenum">
              <a:rPr lang="fr-FR" smtClean="0"/>
              <a:t>9</a:t>
            </a:fld>
            <a:endParaRPr lang="fr-FR"/>
          </a:p>
        </p:txBody>
      </p:sp>
    </p:spTree>
    <p:extLst>
      <p:ext uri="{BB962C8B-B14F-4D97-AF65-F5344CB8AC3E}">
        <p14:creationId xmlns:p14="http://schemas.microsoft.com/office/powerpoint/2010/main" val="2757207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67E3F-4186-9F2D-83DB-F33C30BD2F2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E37C8A-E6CA-CB09-E4B0-C2446B51B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6167414-7CCD-3677-63D6-9C06782DF873}"/>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7E4FEA75-63DB-ECCC-51A1-B7D92619B4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8EAE97-8428-CDFB-5BB4-BD8B9CC8198C}"/>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114331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3FB06-C735-0B33-3E33-4FD6DD9D1F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2782CFB-D941-1962-81D3-8904777C41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4B3E52-4909-9C46-657C-FF7E6230F0A9}"/>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81977EAB-B2E1-280C-FD13-BC7FB28D4A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D3501B-AE05-A8F9-0F97-594C3A90C736}"/>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2542755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4B7906-49D4-1677-ACA6-BAE06FFD72B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6EAB529-94F4-A431-B374-6D0467F93FC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3A6DFF-365C-0341-8F9C-2C897B01FE3F}"/>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9645A7C0-C965-DB3D-91D0-2D485291CA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868388-F21E-8DC1-3B94-F1C82E9E879A}"/>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309044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5BCD0-E20A-C4CE-0728-B1831EBE0C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7DA239-E8A2-0CE5-E483-56E38A645A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3A0A93-0C96-41DE-D29B-136284C3B10D}"/>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D91742FC-E663-57BF-BA6E-364B87A75F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446A41-3F40-7659-8367-7C21AAC7E1BE}"/>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48680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60FF5-C496-5A3F-B391-72934155E39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DF57D35-1465-8918-6A93-8DF47CADD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0CC9822-6AF1-01A3-2A43-4EF27F2525D7}"/>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AB7128B3-8649-DDDC-933D-879314DA57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C25F65-3C41-B65C-1FB6-7F176B1F5ED8}"/>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256273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CD71B-B149-3DF1-31A2-6921CA7B8A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97B5DD-AD0A-032D-B8D1-1CB14F03471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0C9E114-F25C-B1A6-8760-5990BC2953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CF7EDD8-CAB4-66D2-BC0E-AA060948B2B7}"/>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7071959C-0F4A-6AAE-17AD-BFCF51CAA20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D9691D-1053-B52C-44D4-E82749F14D68}"/>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252857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2AD75-6A3A-737C-D5CB-B1F23F5983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5C12CA-E375-D804-7C8A-3DF1B59DA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FEADFD8-E23D-AEFF-C3B9-F696B1DCE9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B96701-0849-7668-A184-978B24440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4FD0557-4155-3D19-030A-7BB01C46458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80D2FEA-2941-BA87-1AB7-0D234B1D4598}"/>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8" name="Espace réservé du pied de page 7">
            <a:extLst>
              <a:ext uri="{FF2B5EF4-FFF2-40B4-BE49-F238E27FC236}">
                <a16:creationId xmlns:a16="http://schemas.microsoft.com/office/drawing/2014/main" id="{89744311-7E71-B00B-9B4F-112C6CC8CB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BDAA0A5-970D-88FD-05D0-5126E5C246C3}"/>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159261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F837B-167F-3C86-77D4-BE1BB7F1E9F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E11CA-8693-F5D0-DEC5-40E5E2537906}"/>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4" name="Espace réservé du pied de page 3">
            <a:extLst>
              <a:ext uri="{FF2B5EF4-FFF2-40B4-BE49-F238E27FC236}">
                <a16:creationId xmlns:a16="http://schemas.microsoft.com/office/drawing/2014/main" id="{765B5798-97E4-3DD9-9C1D-A6E85B06E65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B0B6DC5-4B04-9EE0-A676-651D0809D5CE}"/>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111029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4C4AFC-F4B5-EECF-A37C-B0D422EF40F1}"/>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3" name="Espace réservé du pied de page 2">
            <a:extLst>
              <a:ext uri="{FF2B5EF4-FFF2-40B4-BE49-F238E27FC236}">
                <a16:creationId xmlns:a16="http://schemas.microsoft.com/office/drawing/2014/main" id="{620588D4-4812-5DBA-7FA5-9317AF7B213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6160ADC-CCAA-322F-4F3C-71B1EB7A68A6}"/>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83865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F4A66-9B3D-0CC1-E6D3-B2BCA82C94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78E53F4-D758-6342-36CD-2DBAE8A0A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08C3E73-749F-97A6-F698-6D853E86F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9E0FA0-A5BA-627C-3F37-3B55B021E9EC}"/>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C9C34439-E81B-0000-44D3-6B8AFA333F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18515C-B08B-9D87-01F5-93D9962D239A}"/>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414995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06E0A7-493A-8B14-E74D-E3F975977D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4F366BB-7550-D385-0A3F-7B51D5265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8B2CDB5-69BE-3B8A-4911-A46B5F4A4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33A7447-779A-74C0-92DD-F5AA038453FB}"/>
              </a:ext>
            </a:extLst>
          </p:cNvPr>
          <p:cNvSpPr>
            <a:spLocks noGrp="1"/>
          </p:cNvSpPr>
          <p:nvPr>
            <p:ph type="dt" sz="half" idx="10"/>
          </p:nvPr>
        </p:nvSpPr>
        <p:spPr/>
        <p:txBody>
          <a:bodyPr/>
          <a:lstStyle/>
          <a:p>
            <a:fld id="{01376B3A-64B2-B34A-96C4-E9293A6B5C06}"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D6055BAC-85AD-6F14-E570-CBD29128C9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D6C789-0299-7B70-96E5-96995FE3A04F}"/>
              </a:ext>
            </a:extLst>
          </p:cNvPr>
          <p:cNvSpPr>
            <a:spLocks noGrp="1"/>
          </p:cNvSpPr>
          <p:nvPr>
            <p:ph type="sldNum" sz="quarter" idx="12"/>
          </p:nvPr>
        </p:nvSpPr>
        <p:spPr/>
        <p:txBody>
          <a:bodyPr/>
          <a:lstStyle/>
          <a:p>
            <a:fld id="{EF9527A8-AFC0-C549-BB87-56106842F599}" type="slidenum">
              <a:rPr lang="fr-FR" smtClean="0"/>
              <a:t>‹N°›</a:t>
            </a:fld>
            <a:endParaRPr lang="fr-FR"/>
          </a:p>
        </p:txBody>
      </p:sp>
    </p:spTree>
    <p:extLst>
      <p:ext uri="{BB962C8B-B14F-4D97-AF65-F5344CB8AC3E}">
        <p14:creationId xmlns:p14="http://schemas.microsoft.com/office/powerpoint/2010/main" val="40061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4CD29F-D7EE-5128-8EEA-212906111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A39A17E-2232-0012-D077-E7F302FDC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92DA10-C372-34DD-8F40-24F883D64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76B3A-64B2-B34A-96C4-E9293A6B5C06}"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A198358C-344E-BCAF-FE4F-82CE9DBEE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08BAC85-AC2B-513C-259D-E46D020DC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27A8-AFC0-C549-BB87-56106842F599}" type="slidenum">
              <a:rPr lang="fr-FR" smtClean="0"/>
              <a:t>‹N°›</a:t>
            </a:fld>
            <a:endParaRPr lang="fr-FR"/>
          </a:p>
        </p:txBody>
      </p:sp>
    </p:spTree>
    <p:extLst>
      <p:ext uri="{BB962C8B-B14F-4D97-AF65-F5344CB8AC3E}">
        <p14:creationId xmlns:p14="http://schemas.microsoft.com/office/powerpoint/2010/main" val="188975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tiff"/><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47.emf"/><Relationship Id="rId9" Type="http://schemas.openxmlformats.org/officeDocument/2006/relationships/image" Target="../media/image50.emf"/></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2.pn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C67CDFD-2339-DBBF-556B-3856A6B7D18E}"/>
              </a:ext>
            </a:extLst>
          </p:cNvPr>
          <p:cNvSpPr txBox="1"/>
          <p:nvPr/>
        </p:nvSpPr>
        <p:spPr>
          <a:xfrm>
            <a:off x="394138" y="365760"/>
            <a:ext cx="11403724" cy="1323439"/>
          </a:xfrm>
          <a:prstGeom prst="rect">
            <a:avLst/>
          </a:prstGeom>
          <a:noFill/>
        </p:spPr>
        <p:txBody>
          <a:bodyPr wrap="square">
            <a:spAutoFit/>
          </a:bodyPr>
          <a:lstStyle/>
          <a:p>
            <a:r>
              <a:rPr lang="en-US" sz="4000" b="1" dirty="0">
                <a:solidFill>
                  <a:srgbClr val="00286B"/>
                </a:solidFill>
                <a:effectLst/>
                <a:latin typeface="Oscine"/>
              </a:rPr>
              <a:t>MUNE over the past 30 years : a personal experience </a:t>
            </a:r>
            <a:endParaRPr lang="en-US" sz="4000" dirty="0"/>
          </a:p>
          <a:p>
            <a:r>
              <a:rPr lang="en-US" sz="4000" b="0" i="1" dirty="0">
                <a:solidFill>
                  <a:srgbClr val="00286B"/>
                </a:solidFill>
                <a:effectLst/>
                <a:latin typeface="Oscine"/>
              </a:rPr>
              <a:t>F. Wang</a:t>
            </a:r>
            <a:endParaRPr lang="en-US" sz="4000" dirty="0"/>
          </a:p>
        </p:txBody>
      </p:sp>
      <p:grpSp>
        <p:nvGrpSpPr>
          <p:cNvPr id="5" name="Groupe 4">
            <a:extLst>
              <a:ext uri="{FF2B5EF4-FFF2-40B4-BE49-F238E27FC236}">
                <a16:creationId xmlns:a16="http://schemas.microsoft.com/office/drawing/2014/main" id="{6FAE3167-C000-2C84-8F7E-4BC6FB3D1FA7}"/>
              </a:ext>
            </a:extLst>
          </p:cNvPr>
          <p:cNvGrpSpPr/>
          <p:nvPr/>
        </p:nvGrpSpPr>
        <p:grpSpPr>
          <a:xfrm>
            <a:off x="6248400" y="1320800"/>
            <a:ext cx="5332277" cy="4978400"/>
            <a:chOff x="6004658" y="1397000"/>
            <a:chExt cx="5332277" cy="4978400"/>
          </a:xfrm>
          <a:effectLst/>
        </p:grpSpPr>
        <p:pic>
          <p:nvPicPr>
            <p:cNvPr id="2" name="Image 1">
              <a:extLst>
                <a:ext uri="{FF2B5EF4-FFF2-40B4-BE49-F238E27FC236}">
                  <a16:creationId xmlns:a16="http://schemas.microsoft.com/office/drawing/2014/main" id="{F375F1FA-7C88-BBD4-A133-104EC67EA934}"/>
                </a:ext>
              </a:extLst>
            </p:cNvPr>
            <p:cNvPicPr>
              <a:picLocks noChangeAspect="1"/>
            </p:cNvPicPr>
            <p:nvPr/>
          </p:nvPicPr>
          <p:blipFill>
            <a:blip r:embed="rId3"/>
            <a:stretch>
              <a:fillRect/>
            </a:stretch>
          </p:blipFill>
          <p:spPr>
            <a:xfrm>
              <a:off x="6004658" y="1397000"/>
              <a:ext cx="5332277" cy="4978400"/>
            </a:xfrm>
            <a:prstGeom prst="rect">
              <a:avLst/>
            </a:prstGeom>
          </p:spPr>
        </p:pic>
        <p:sp>
          <p:nvSpPr>
            <p:cNvPr id="3" name="Rectangle 2">
              <a:extLst>
                <a:ext uri="{FF2B5EF4-FFF2-40B4-BE49-F238E27FC236}">
                  <a16:creationId xmlns:a16="http://schemas.microsoft.com/office/drawing/2014/main" id="{E6383ECB-0D13-BECA-5DD5-9E71CEFD4C2A}"/>
                </a:ext>
              </a:extLst>
            </p:cNvPr>
            <p:cNvSpPr/>
            <p:nvPr/>
          </p:nvSpPr>
          <p:spPr>
            <a:xfrm>
              <a:off x="6004658" y="4394200"/>
              <a:ext cx="662842" cy="125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EA5EE6A6-3D78-E769-056A-DC3E7262494F}"/>
                </a:ext>
              </a:extLst>
            </p:cNvPr>
            <p:cNvSpPr/>
            <p:nvPr/>
          </p:nvSpPr>
          <p:spPr>
            <a:xfrm>
              <a:off x="11005514" y="5118100"/>
              <a:ext cx="331421" cy="125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a:extLst>
              <a:ext uri="{FF2B5EF4-FFF2-40B4-BE49-F238E27FC236}">
                <a16:creationId xmlns:a16="http://schemas.microsoft.com/office/drawing/2014/main" id="{196E022A-9DB6-30DC-8119-179C9E1248BD}"/>
              </a:ext>
            </a:extLst>
          </p:cNvPr>
          <p:cNvPicPr>
            <a:picLocks noChangeAspect="1"/>
          </p:cNvPicPr>
          <p:nvPr/>
        </p:nvPicPr>
        <p:blipFill>
          <a:blip r:embed="rId4"/>
          <a:stretch>
            <a:fillRect/>
          </a:stretch>
        </p:blipFill>
        <p:spPr>
          <a:xfrm>
            <a:off x="1910386" y="2536661"/>
            <a:ext cx="1888176" cy="2442894"/>
          </a:xfrm>
          <a:prstGeom prst="rect">
            <a:avLst/>
          </a:prstGeom>
        </p:spPr>
      </p:pic>
    </p:spTree>
    <p:extLst>
      <p:ext uri="{BB962C8B-B14F-4D97-AF65-F5344CB8AC3E}">
        <p14:creationId xmlns:p14="http://schemas.microsoft.com/office/powerpoint/2010/main" val="286459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pic>
        <p:nvPicPr>
          <p:cNvPr id="5" name="Picture 3">
            <a:extLst>
              <a:ext uri="{FF2B5EF4-FFF2-40B4-BE49-F238E27FC236}">
                <a16:creationId xmlns:a16="http://schemas.microsoft.com/office/drawing/2014/main" id="{A0FB19E7-46DD-AE75-5B87-6045943C9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B8052FC8-163D-49BB-6ABE-F06E4462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5">
            <a:extLst>
              <a:ext uri="{FF2B5EF4-FFF2-40B4-BE49-F238E27FC236}">
                <a16:creationId xmlns:a16="http://schemas.microsoft.com/office/drawing/2014/main" id="{10BD6F7D-FE86-64C9-14A5-E5A75DADDB91}"/>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2000" dirty="0">
                <a:solidFill>
                  <a:srgbClr val="CC3300"/>
                </a:solidFill>
                <a:latin typeface="Arial Black" panose="020B0604020202020204" pitchFamily="34" charset="0"/>
              </a:rPr>
              <a:t>6</a:t>
            </a:r>
            <a:r>
              <a:rPr lang="en-US" altLang="fr-FR" sz="2000" dirty="0">
                <a:latin typeface="Arial Black" panose="020B0604020202020204" pitchFamily="34" charset="0"/>
              </a:rPr>
              <a:t> mA</a:t>
            </a:r>
          </a:p>
        </p:txBody>
      </p:sp>
      <p:sp>
        <p:nvSpPr>
          <p:cNvPr id="11" name="Rectangle 16">
            <a:extLst>
              <a:ext uri="{FF2B5EF4-FFF2-40B4-BE49-F238E27FC236}">
                <a16:creationId xmlns:a16="http://schemas.microsoft.com/office/drawing/2014/main" id="{340AA464-D850-66EE-E70E-14375DBB19FA}"/>
              </a:ext>
            </a:extLst>
          </p:cNvPr>
          <p:cNvSpPr>
            <a:spLocks noChangeArrowheads="1"/>
          </p:cNvSpPr>
          <p:nvPr/>
        </p:nvSpPr>
        <p:spPr bwMode="auto">
          <a:xfrm>
            <a:off x="5211763" y="2346325"/>
            <a:ext cx="396875"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Line 17">
            <a:extLst>
              <a:ext uri="{FF2B5EF4-FFF2-40B4-BE49-F238E27FC236}">
                <a16:creationId xmlns:a16="http://schemas.microsoft.com/office/drawing/2014/main" id="{7A0E1B01-7796-0A59-B627-E48B8BD65CCC}"/>
              </a:ext>
            </a:extLst>
          </p:cNvPr>
          <p:cNvSpPr>
            <a:spLocks noChangeShapeType="1"/>
          </p:cNvSpPr>
          <p:nvPr/>
        </p:nvSpPr>
        <p:spPr bwMode="auto">
          <a:xfrm flipV="1">
            <a:off x="3533775" y="5176838"/>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19">
            <a:extLst>
              <a:ext uri="{FF2B5EF4-FFF2-40B4-BE49-F238E27FC236}">
                <a16:creationId xmlns:a16="http://schemas.microsoft.com/office/drawing/2014/main" id="{D3E4020D-4FAC-931E-B791-95A87147A0A4}"/>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100" dirty="0">
                <a:latin typeface="Arial Black" panose="020B0604020202020204" pitchFamily="34" charset="0"/>
              </a:rPr>
              <a:t>MU1+MU2+</a:t>
            </a:r>
            <a:r>
              <a:rPr lang="en-US" altLang="fr-FR" sz="1100" dirty="0">
                <a:solidFill>
                  <a:srgbClr val="CC3300"/>
                </a:solidFill>
                <a:latin typeface="Arial Black" panose="020B0604020202020204" pitchFamily="34" charset="0"/>
              </a:rPr>
              <a:t>MU3</a:t>
            </a:r>
          </a:p>
        </p:txBody>
      </p:sp>
      <p:sp>
        <p:nvSpPr>
          <p:cNvPr id="14" name="Freeform 20">
            <a:extLst>
              <a:ext uri="{FF2B5EF4-FFF2-40B4-BE49-F238E27FC236}">
                <a16:creationId xmlns:a16="http://schemas.microsoft.com/office/drawing/2014/main" id="{C5B46B98-8761-92DC-CC3B-92E72C321F0F}"/>
              </a:ext>
            </a:extLst>
          </p:cNvPr>
          <p:cNvSpPr>
            <a:spLocks/>
          </p:cNvSpPr>
          <p:nvPr/>
        </p:nvSpPr>
        <p:spPr bwMode="auto">
          <a:xfrm>
            <a:off x="3984625" y="4625975"/>
            <a:ext cx="2162175" cy="1196975"/>
          </a:xfrm>
          <a:custGeom>
            <a:avLst/>
            <a:gdLst>
              <a:gd name="T0" fmla="*/ 0 w 1362"/>
              <a:gd name="T1" fmla="*/ 0 h 754"/>
              <a:gd name="T2" fmla="*/ 5 w 1362"/>
              <a:gd name="T3" fmla="*/ 151 h 754"/>
              <a:gd name="T4" fmla="*/ 8 w 1362"/>
              <a:gd name="T5" fmla="*/ 283 h 754"/>
              <a:gd name="T6" fmla="*/ 12 w 1362"/>
              <a:gd name="T7" fmla="*/ 444 h 754"/>
              <a:gd name="T8" fmla="*/ 15 w 1362"/>
              <a:gd name="T9" fmla="*/ 559 h 754"/>
              <a:gd name="T10" fmla="*/ 17 w 1362"/>
              <a:gd name="T11" fmla="*/ 580 h 754"/>
              <a:gd name="T12" fmla="*/ 22 w 1362"/>
              <a:gd name="T13" fmla="*/ 595 h 754"/>
              <a:gd name="T14" fmla="*/ 34 w 1362"/>
              <a:gd name="T15" fmla="*/ 583 h 754"/>
              <a:gd name="T16" fmla="*/ 63 w 1362"/>
              <a:gd name="T17" fmla="*/ 573 h 754"/>
              <a:gd name="T18" fmla="*/ 104 w 1362"/>
              <a:gd name="T19" fmla="*/ 568 h 754"/>
              <a:gd name="T20" fmla="*/ 156 w 1362"/>
              <a:gd name="T21" fmla="*/ 571 h 754"/>
              <a:gd name="T22" fmla="*/ 197 w 1362"/>
              <a:gd name="T23" fmla="*/ 573 h 754"/>
              <a:gd name="T24" fmla="*/ 236 w 1362"/>
              <a:gd name="T25" fmla="*/ 573 h 754"/>
              <a:gd name="T26" fmla="*/ 274 w 1362"/>
              <a:gd name="T27" fmla="*/ 576 h 754"/>
              <a:gd name="T28" fmla="*/ 324 w 1362"/>
              <a:gd name="T29" fmla="*/ 573 h 754"/>
              <a:gd name="T30" fmla="*/ 360 w 1362"/>
              <a:gd name="T31" fmla="*/ 552 h 754"/>
              <a:gd name="T32" fmla="*/ 399 w 1362"/>
              <a:gd name="T33" fmla="*/ 496 h 754"/>
              <a:gd name="T34" fmla="*/ 447 w 1362"/>
              <a:gd name="T35" fmla="*/ 415 h 754"/>
              <a:gd name="T36" fmla="*/ 471 w 1362"/>
              <a:gd name="T37" fmla="*/ 372 h 754"/>
              <a:gd name="T38" fmla="*/ 497 w 1362"/>
              <a:gd name="T39" fmla="*/ 345 h 754"/>
              <a:gd name="T40" fmla="*/ 533 w 1362"/>
              <a:gd name="T41" fmla="*/ 340 h 754"/>
              <a:gd name="T42" fmla="*/ 548 w 1362"/>
              <a:gd name="T43" fmla="*/ 343 h 754"/>
              <a:gd name="T44" fmla="*/ 567 w 1362"/>
              <a:gd name="T45" fmla="*/ 357 h 754"/>
              <a:gd name="T46" fmla="*/ 591 w 1362"/>
              <a:gd name="T47" fmla="*/ 384 h 754"/>
              <a:gd name="T48" fmla="*/ 622 w 1362"/>
              <a:gd name="T49" fmla="*/ 434 h 754"/>
              <a:gd name="T50" fmla="*/ 639 w 1362"/>
              <a:gd name="T51" fmla="*/ 465 h 754"/>
              <a:gd name="T52" fmla="*/ 660 w 1362"/>
              <a:gd name="T53" fmla="*/ 516 h 754"/>
              <a:gd name="T54" fmla="*/ 680 w 1362"/>
              <a:gd name="T55" fmla="*/ 544 h 754"/>
              <a:gd name="T56" fmla="*/ 700 w 1362"/>
              <a:gd name="T57" fmla="*/ 563 h 754"/>
              <a:gd name="T58" fmla="*/ 719 w 1362"/>
              <a:gd name="T59" fmla="*/ 569 h 754"/>
              <a:gd name="T60" fmla="*/ 732 w 1362"/>
              <a:gd name="T61" fmla="*/ 580 h 754"/>
              <a:gd name="T62" fmla="*/ 749 w 1362"/>
              <a:gd name="T63" fmla="*/ 597 h 754"/>
              <a:gd name="T64" fmla="*/ 778 w 1362"/>
              <a:gd name="T65" fmla="*/ 619 h 754"/>
              <a:gd name="T66" fmla="*/ 807 w 1362"/>
              <a:gd name="T67" fmla="*/ 628 h 754"/>
              <a:gd name="T68" fmla="*/ 826 w 1362"/>
              <a:gd name="T69" fmla="*/ 633 h 754"/>
              <a:gd name="T70" fmla="*/ 850 w 1362"/>
              <a:gd name="T71" fmla="*/ 645 h 754"/>
              <a:gd name="T72" fmla="*/ 874 w 1362"/>
              <a:gd name="T73" fmla="*/ 652 h 754"/>
              <a:gd name="T74" fmla="*/ 908 w 1362"/>
              <a:gd name="T75" fmla="*/ 679 h 754"/>
              <a:gd name="T76" fmla="*/ 944 w 1362"/>
              <a:gd name="T77" fmla="*/ 715 h 754"/>
              <a:gd name="T78" fmla="*/ 972 w 1362"/>
              <a:gd name="T79" fmla="*/ 744 h 754"/>
              <a:gd name="T80" fmla="*/ 999 w 1362"/>
              <a:gd name="T81" fmla="*/ 753 h 754"/>
              <a:gd name="T82" fmla="*/ 1016 w 1362"/>
              <a:gd name="T83" fmla="*/ 751 h 754"/>
              <a:gd name="T84" fmla="*/ 1040 w 1362"/>
              <a:gd name="T85" fmla="*/ 732 h 754"/>
              <a:gd name="T86" fmla="*/ 1066 w 1362"/>
              <a:gd name="T87" fmla="*/ 693 h 754"/>
              <a:gd name="T88" fmla="*/ 1092 w 1362"/>
              <a:gd name="T89" fmla="*/ 667 h 754"/>
              <a:gd name="T90" fmla="*/ 1121 w 1362"/>
              <a:gd name="T91" fmla="*/ 648 h 754"/>
              <a:gd name="T92" fmla="*/ 1157 w 1362"/>
              <a:gd name="T93" fmla="*/ 628 h 754"/>
              <a:gd name="T94" fmla="*/ 1222 w 1362"/>
              <a:gd name="T95" fmla="*/ 616 h 754"/>
              <a:gd name="T96" fmla="*/ 1296 w 1362"/>
              <a:gd name="T97" fmla="*/ 602 h 754"/>
              <a:gd name="T98" fmla="*/ 1362 w 1362"/>
              <a:gd name="T99" fmla="*/ 59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2" h="754">
                <a:moveTo>
                  <a:pt x="0" y="0"/>
                </a:moveTo>
                <a:cubicBezTo>
                  <a:pt x="2" y="52"/>
                  <a:pt x="4" y="104"/>
                  <a:pt x="5" y="151"/>
                </a:cubicBezTo>
                <a:cubicBezTo>
                  <a:pt x="6" y="198"/>
                  <a:pt x="7" y="234"/>
                  <a:pt x="8" y="283"/>
                </a:cubicBezTo>
                <a:cubicBezTo>
                  <a:pt x="9" y="332"/>
                  <a:pt x="11" y="398"/>
                  <a:pt x="12" y="444"/>
                </a:cubicBezTo>
                <a:cubicBezTo>
                  <a:pt x="13" y="490"/>
                  <a:pt x="14" y="536"/>
                  <a:pt x="15" y="559"/>
                </a:cubicBezTo>
                <a:cubicBezTo>
                  <a:pt x="16" y="582"/>
                  <a:pt x="16" y="574"/>
                  <a:pt x="17" y="580"/>
                </a:cubicBezTo>
                <a:cubicBezTo>
                  <a:pt x="18" y="586"/>
                  <a:pt x="19" y="595"/>
                  <a:pt x="22" y="595"/>
                </a:cubicBezTo>
                <a:cubicBezTo>
                  <a:pt x="25" y="595"/>
                  <a:pt x="27" y="587"/>
                  <a:pt x="34" y="583"/>
                </a:cubicBezTo>
                <a:cubicBezTo>
                  <a:pt x="41" y="579"/>
                  <a:pt x="51" y="575"/>
                  <a:pt x="63" y="573"/>
                </a:cubicBezTo>
                <a:cubicBezTo>
                  <a:pt x="75" y="571"/>
                  <a:pt x="89" y="568"/>
                  <a:pt x="104" y="568"/>
                </a:cubicBezTo>
                <a:cubicBezTo>
                  <a:pt x="119" y="568"/>
                  <a:pt x="141" y="570"/>
                  <a:pt x="156" y="571"/>
                </a:cubicBezTo>
                <a:cubicBezTo>
                  <a:pt x="171" y="572"/>
                  <a:pt x="184" y="573"/>
                  <a:pt x="197" y="573"/>
                </a:cubicBezTo>
                <a:cubicBezTo>
                  <a:pt x="210" y="573"/>
                  <a:pt x="223" y="573"/>
                  <a:pt x="236" y="573"/>
                </a:cubicBezTo>
                <a:cubicBezTo>
                  <a:pt x="249" y="573"/>
                  <a:pt x="259" y="576"/>
                  <a:pt x="274" y="576"/>
                </a:cubicBezTo>
                <a:cubicBezTo>
                  <a:pt x="289" y="576"/>
                  <a:pt x="310" y="577"/>
                  <a:pt x="324" y="573"/>
                </a:cubicBezTo>
                <a:cubicBezTo>
                  <a:pt x="338" y="569"/>
                  <a:pt x="348" y="565"/>
                  <a:pt x="360" y="552"/>
                </a:cubicBezTo>
                <a:cubicBezTo>
                  <a:pt x="372" y="539"/>
                  <a:pt x="385" y="519"/>
                  <a:pt x="399" y="496"/>
                </a:cubicBezTo>
                <a:cubicBezTo>
                  <a:pt x="413" y="473"/>
                  <a:pt x="435" y="436"/>
                  <a:pt x="447" y="415"/>
                </a:cubicBezTo>
                <a:cubicBezTo>
                  <a:pt x="459" y="394"/>
                  <a:pt x="463" y="384"/>
                  <a:pt x="471" y="372"/>
                </a:cubicBezTo>
                <a:cubicBezTo>
                  <a:pt x="479" y="360"/>
                  <a:pt x="487" y="350"/>
                  <a:pt x="497" y="345"/>
                </a:cubicBezTo>
                <a:cubicBezTo>
                  <a:pt x="507" y="340"/>
                  <a:pt x="525" y="340"/>
                  <a:pt x="533" y="340"/>
                </a:cubicBezTo>
                <a:cubicBezTo>
                  <a:pt x="541" y="340"/>
                  <a:pt x="542" y="340"/>
                  <a:pt x="548" y="343"/>
                </a:cubicBezTo>
                <a:cubicBezTo>
                  <a:pt x="554" y="346"/>
                  <a:pt x="560" y="350"/>
                  <a:pt x="567" y="357"/>
                </a:cubicBezTo>
                <a:cubicBezTo>
                  <a:pt x="574" y="364"/>
                  <a:pt x="582" y="371"/>
                  <a:pt x="591" y="384"/>
                </a:cubicBezTo>
                <a:cubicBezTo>
                  <a:pt x="600" y="397"/>
                  <a:pt x="614" y="420"/>
                  <a:pt x="622" y="434"/>
                </a:cubicBezTo>
                <a:cubicBezTo>
                  <a:pt x="630" y="448"/>
                  <a:pt x="633" y="451"/>
                  <a:pt x="639" y="465"/>
                </a:cubicBezTo>
                <a:cubicBezTo>
                  <a:pt x="645" y="479"/>
                  <a:pt x="653" y="503"/>
                  <a:pt x="660" y="516"/>
                </a:cubicBezTo>
                <a:cubicBezTo>
                  <a:pt x="667" y="529"/>
                  <a:pt x="673" y="536"/>
                  <a:pt x="680" y="544"/>
                </a:cubicBezTo>
                <a:cubicBezTo>
                  <a:pt x="687" y="552"/>
                  <a:pt x="694" y="559"/>
                  <a:pt x="700" y="563"/>
                </a:cubicBezTo>
                <a:cubicBezTo>
                  <a:pt x="706" y="567"/>
                  <a:pt x="714" y="566"/>
                  <a:pt x="719" y="569"/>
                </a:cubicBezTo>
                <a:cubicBezTo>
                  <a:pt x="724" y="572"/>
                  <a:pt x="727" y="575"/>
                  <a:pt x="732" y="580"/>
                </a:cubicBezTo>
                <a:cubicBezTo>
                  <a:pt x="737" y="585"/>
                  <a:pt x="741" y="590"/>
                  <a:pt x="749" y="597"/>
                </a:cubicBezTo>
                <a:cubicBezTo>
                  <a:pt x="757" y="604"/>
                  <a:pt x="768" y="614"/>
                  <a:pt x="778" y="619"/>
                </a:cubicBezTo>
                <a:cubicBezTo>
                  <a:pt x="788" y="624"/>
                  <a:pt x="799" y="626"/>
                  <a:pt x="807" y="628"/>
                </a:cubicBezTo>
                <a:cubicBezTo>
                  <a:pt x="815" y="630"/>
                  <a:pt x="819" y="630"/>
                  <a:pt x="826" y="633"/>
                </a:cubicBezTo>
                <a:cubicBezTo>
                  <a:pt x="833" y="636"/>
                  <a:pt x="842" y="642"/>
                  <a:pt x="850" y="645"/>
                </a:cubicBezTo>
                <a:cubicBezTo>
                  <a:pt x="858" y="648"/>
                  <a:pt x="864" y="646"/>
                  <a:pt x="874" y="652"/>
                </a:cubicBezTo>
                <a:cubicBezTo>
                  <a:pt x="884" y="658"/>
                  <a:pt x="896" y="668"/>
                  <a:pt x="908" y="679"/>
                </a:cubicBezTo>
                <a:cubicBezTo>
                  <a:pt x="920" y="690"/>
                  <a:pt x="933" y="704"/>
                  <a:pt x="944" y="715"/>
                </a:cubicBezTo>
                <a:cubicBezTo>
                  <a:pt x="955" y="726"/>
                  <a:pt x="963" y="738"/>
                  <a:pt x="972" y="744"/>
                </a:cubicBezTo>
                <a:cubicBezTo>
                  <a:pt x="981" y="750"/>
                  <a:pt x="992" y="752"/>
                  <a:pt x="999" y="753"/>
                </a:cubicBezTo>
                <a:cubicBezTo>
                  <a:pt x="1006" y="754"/>
                  <a:pt x="1009" y="754"/>
                  <a:pt x="1016" y="751"/>
                </a:cubicBezTo>
                <a:cubicBezTo>
                  <a:pt x="1023" y="748"/>
                  <a:pt x="1032" y="742"/>
                  <a:pt x="1040" y="732"/>
                </a:cubicBezTo>
                <a:cubicBezTo>
                  <a:pt x="1048" y="722"/>
                  <a:pt x="1057" y="704"/>
                  <a:pt x="1066" y="693"/>
                </a:cubicBezTo>
                <a:cubicBezTo>
                  <a:pt x="1075" y="682"/>
                  <a:pt x="1083" y="675"/>
                  <a:pt x="1092" y="667"/>
                </a:cubicBezTo>
                <a:cubicBezTo>
                  <a:pt x="1101" y="659"/>
                  <a:pt x="1110" y="654"/>
                  <a:pt x="1121" y="648"/>
                </a:cubicBezTo>
                <a:cubicBezTo>
                  <a:pt x="1132" y="642"/>
                  <a:pt x="1140" y="633"/>
                  <a:pt x="1157" y="628"/>
                </a:cubicBezTo>
                <a:cubicBezTo>
                  <a:pt x="1174" y="623"/>
                  <a:pt x="1199" y="620"/>
                  <a:pt x="1222" y="616"/>
                </a:cubicBezTo>
                <a:cubicBezTo>
                  <a:pt x="1245" y="612"/>
                  <a:pt x="1273" y="606"/>
                  <a:pt x="1296" y="602"/>
                </a:cubicBezTo>
                <a:cubicBezTo>
                  <a:pt x="1319" y="598"/>
                  <a:pt x="1348" y="594"/>
                  <a:pt x="1362" y="592"/>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18">
            <a:extLst>
              <a:ext uri="{FF2B5EF4-FFF2-40B4-BE49-F238E27FC236}">
                <a16:creationId xmlns:a16="http://schemas.microsoft.com/office/drawing/2014/main" id="{62E8E7D5-6912-6FA6-E63B-1E0EB21B9A07}"/>
              </a:ext>
            </a:extLst>
          </p:cNvPr>
          <p:cNvSpPr>
            <a:spLocks noChangeShapeType="1"/>
          </p:cNvSpPr>
          <p:nvPr/>
        </p:nvSpPr>
        <p:spPr bwMode="auto">
          <a:xfrm flipV="1">
            <a:off x="5794375"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2855901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fr-FR" dirty="0">
                <a:solidFill>
                  <a:schemeClr val="bg1"/>
                </a:solidFill>
              </a:rPr>
              <a:t>Alan </a:t>
            </a:r>
            <a:r>
              <a:rPr lang="fr-FR" dirty="0" err="1">
                <a:solidFill>
                  <a:schemeClr val="bg1"/>
                </a:solidFill>
              </a:rPr>
              <a:t>McComas</a:t>
            </a:r>
            <a:endParaRPr lang="fr-FR" dirty="0">
              <a:solidFill>
                <a:schemeClr val="bg1"/>
              </a:solidFill>
            </a:endParaRP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fr-FR" sz="6000" b="1" dirty="0">
                <a:solidFill>
                  <a:srgbClr val="FF0000"/>
                </a:solidFill>
              </a:rPr>
              <a:t>Alternation</a:t>
            </a:r>
            <a:endParaRPr lang="fr-FR"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fr-BE" sz="1600" b="1" dirty="0">
                <a:solidFill>
                  <a:srgbClr val="FFFF00"/>
                </a:solidFill>
              </a:rPr>
              <a:t>The activation of MU </a:t>
            </a:r>
            <a:r>
              <a:rPr lang="fr-BE" sz="1600" b="1" dirty="0" err="1">
                <a:solidFill>
                  <a:srgbClr val="FFFF00"/>
                </a:solidFill>
              </a:rPr>
              <a:t>does</a:t>
            </a:r>
            <a:r>
              <a:rPr lang="fr-BE" sz="1600" b="1" dirty="0">
                <a:solidFill>
                  <a:srgbClr val="FFFF00"/>
                </a:solidFill>
              </a:rPr>
              <a:t> not </a:t>
            </a:r>
            <a:r>
              <a:rPr lang="fr-BE" sz="1600" b="1" dirty="0" err="1">
                <a:solidFill>
                  <a:srgbClr val="FFFF00"/>
                </a:solidFill>
              </a:rPr>
              <a:t>occur</a:t>
            </a:r>
            <a:r>
              <a:rPr lang="fr-BE" sz="1600" b="1" dirty="0">
                <a:solidFill>
                  <a:srgbClr val="FFFF00"/>
                </a:solidFill>
              </a:rPr>
              <a:t> in an all-or-</a:t>
            </a:r>
            <a:r>
              <a:rPr lang="fr-BE" sz="1600" b="1" dirty="0" err="1">
                <a:solidFill>
                  <a:srgbClr val="FFFF00"/>
                </a:solidFill>
              </a:rPr>
              <a:t>nothing</a:t>
            </a:r>
            <a:r>
              <a:rPr lang="fr-BE" sz="1600" b="1" dirty="0">
                <a:solidFill>
                  <a:srgbClr val="FFFF00"/>
                </a:solidFill>
              </a:rPr>
              <a:t> </a:t>
            </a:r>
            <a:r>
              <a:rPr lang="fr-BE" sz="1600" b="1" dirty="0" err="1">
                <a:solidFill>
                  <a:srgbClr val="FFFF00"/>
                </a:solidFill>
              </a:rPr>
              <a:t>manner</a:t>
            </a:r>
            <a:endParaRPr lang="fr-BE" sz="1600" b="1" dirty="0">
              <a:solidFill>
                <a:srgbClr val="FFFF00"/>
              </a:solidFill>
            </a:endParaRPr>
          </a:p>
          <a:p>
            <a:pPr marL="285750" indent="-285750">
              <a:buFont typeface="Arial" panose="020B0604020202020204" pitchFamily="34" charset="0"/>
              <a:buChar char="•"/>
            </a:pPr>
            <a:endParaRPr lang="fr-BE" sz="1600" b="1" dirty="0">
              <a:solidFill>
                <a:srgbClr val="FFFF00"/>
              </a:solidFill>
            </a:endParaRPr>
          </a:p>
          <a:p>
            <a:pPr marL="285750" indent="-285750">
              <a:buFont typeface="Arial" panose="020B0604020202020204" pitchFamily="34" charset="0"/>
              <a:buChar char="•"/>
            </a:pPr>
            <a:r>
              <a:rPr lang="fr-BE" sz="1600" b="1" dirty="0">
                <a:solidFill>
                  <a:srgbClr val="FFFF00"/>
                </a:solidFill>
              </a:rPr>
              <a:t>It </a:t>
            </a:r>
            <a:r>
              <a:rPr lang="fr-BE" sz="1600" b="1" dirty="0" err="1">
                <a:solidFill>
                  <a:srgbClr val="FFFF00"/>
                </a:solidFill>
              </a:rPr>
              <a:t>occurs</a:t>
            </a:r>
            <a:r>
              <a:rPr lang="fr-BE" sz="1600" b="1" dirty="0">
                <a:solidFill>
                  <a:srgbClr val="FFFF00"/>
                </a:solidFill>
              </a:rPr>
              <a:t> </a:t>
            </a:r>
            <a:r>
              <a:rPr lang="fr-BE" sz="1600" b="1" dirty="0" err="1">
                <a:solidFill>
                  <a:srgbClr val="FFFF00"/>
                </a:solidFill>
              </a:rPr>
              <a:t>with</a:t>
            </a:r>
            <a:r>
              <a:rPr lang="fr-BE" sz="1600" b="1" dirty="0">
                <a:solidFill>
                  <a:srgbClr val="FFFF00"/>
                </a:solidFill>
              </a:rPr>
              <a:t> a </a:t>
            </a:r>
            <a:r>
              <a:rPr lang="fr-BE" sz="1600" b="1" dirty="0" err="1">
                <a:solidFill>
                  <a:srgbClr val="FFFF00"/>
                </a:solidFill>
              </a:rPr>
              <a:t>probability</a:t>
            </a:r>
            <a:r>
              <a:rPr lang="fr-BE" sz="1600" b="1" dirty="0">
                <a:solidFill>
                  <a:srgbClr val="FFFF00"/>
                </a:solidFill>
              </a:rPr>
              <a:t> </a:t>
            </a:r>
            <a:r>
              <a:rPr lang="fr-BE" sz="1600" b="1" dirty="0" err="1">
                <a:solidFill>
                  <a:srgbClr val="FFFF00"/>
                </a:solidFill>
              </a:rPr>
              <a:t>ranging</a:t>
            </a:r>
            <a:r>
              <a:rPr lang="fr-BE" sz="1600" b="1" dirty="0">
                <a:solidFill>
                  <a:srgbClr val="FFFF00"/>
                </a:solidFill>
              </a:rPr>
              <a:t> </a:t>
            </a:r>
            <a:r>
              <a:rPr lang="fr-BE" sz="1600" b="1" dirty="0" err="1">
                <a:solidFill>
                  <a:srgbClr val="FFFF00"/>
                </a:solidFill>
              </a:rPr>
              <a:t>from</a:t>
            </a:r>
            <a:r>
              <a:rPr lang="fr-BE" sz="1600" b="1" dirty="0">
                <a:solidFill>
                  <a:srgbClr val="FFFF00"/>
                </a:solidFill>
              </a:rPr>
              <a:t> 0 to 100% </a:t>
            </a:r>
            <a:r>
              <a:rPr lang="fr-BE" sz="1600" b="1" dirty="0" err="1">
                <a:solidFill>
                  <a:srgbClr val="FFFF00"/>
                </a:solidFill>
              </a:rPr>
              <a:t>based</a:t>
            </a:r>
            <a:r>
              <a:rPr lang="fr-BE" sz="1600" b="1" dirty="0">
                <a:solidFill>
                  <a:srgbClr val="FFFF00"/>
                </a:solidFill>
              </a:rPr>
              <a:t> on the </a:t>
            </a:r>
            <a:r>
              <a:rPr lang="fr-BE" sz="1600" b="1" dirty="0" err="1">
                <a:solidFill>
                  <a:srgbClr val="FFFF00"/>
                </a:solidFill>
              </a:rPr>
              <a:t>intensity</a:t>
            </a:r>
            <a:r>
              <a:rPr lang="fr-BE" sz="1600" b="1" dirty="0">
                <a:solidFill>
                  <a:srgbClr val="FFFF00"/>
                </a:solidFill>
              </a:rPr>
              <a:t> of the stimulus</a:t>
            </a:r>
            <a:endParaRPr lang="fr-FR" sz="1600" b="1" dirty="0">
              <a:solidFill>
                <a:srgbClr val="FFFF00"/>
              </a:solidFill>
            </a:endParaRPr>
          </a:p>
        </p:txBody>
      </p:sp>
      <p:pic>
        <p:nvPicPr>
          <p:cNvPr id="2" name="Picture 3">
            <a:extLst>
              <a:ext uri="{FF2B5EF4-FFF2-40B4-BE49-F238E27FC236}">
                <a16:creationId xmlns:a16="http://schemas.microsoft.com/office/drawing/2014/main" id="{2869F51E-7B12-5B12-E3A2-F71EC56EB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5">
            <a:extLst>
              <a:ext uri="{FF2B5EF4-FFF2-40B4-BE49-F238E27FC236}">
                <a16:creationId xmlns:a16="http://schemas.microsoft.com/office/drawing/2014/main" id="{4B04B19F-11BE-1B9C-773B-0606BBFF5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a:extLst>
              <a:ext uri="{FF2B5EF4-FFF2-40B4-BE49-F238E27FC236}">
                <a16:creationId xmlns:a16="http://schemas.microsoft.com/office/drawing/2014/main" id="{5AA9200B-84B4-168F-2FA3-1085BB195AE3}"/>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2000">
                <a:latin typeface="Arial Black" panose="020B0604020202020204" pitchFamily="34" charset="0"/>
              </a:rPr>
              <a:t>6 mA</a:t>
            </a:r>
            <a:endParaRPr lang="fr-FR" altLang="fr-FR" sz="2000">
              <a:latin typeface="Arial Black" panose="020B0604020202020204" pitchFamily="34" charset="0"/>
            </a:endParaRPr>
          </a:p>
        </p:txBody>
      </p:sp>
      <p:sp>
        <p:nvSpPr>
          <p:cNvPr id="10" name="Rectangle 17">
            <a:extLst>
              <a:ext uri="{FF2B5EF4-FFF2-40B4-BE49-F238E27FC236}">
                <a16:creationId xmlns:a16="http://schemas.microsoft.com/office/drawing/2014/main" id="{9014F7AF-EFF9-1679-871B-600869A39B97}"/>
              </a:ext>
            </a:extLst>
          </p:cNvPr>
          <p:cNvSpPr>
            <a:spLocks noChangeArrowheads="1"/>
          </p:cNvSpPr>
          <p:nvPr/>
        </p:nvSpPr>
        <p:spPr bwMode="auto">
          <a:xfrm>
            <a:off x="5888038" y="2346325"/>
            <a:ext cx="396875"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 name="Line 18">
            <a:extLst>
              <a:ext uri="{FF2B5EF4-FFF2-40B4-BE49-F238E27FC236}">
                <a16:creationId xmlns:a16="http://schemas.microsoft.com/office/drawing/2014/main" id="{696A6929-F955-2F04-F387-0E69359ECA0C}"/>
              </a:ext>
            </a:extLst>
          </p:cNvPr>
          <p:cNvSpPr>
            <a:spLocks noChangeShapeType="1"/>
          </p:cNvSpPr>
          <p:nvPr/>
        </p:nvSpPr>
        <p:spPr bwMode="auto">
          <a:xfrm flipV="1">
            <a:off x="3533775" y="5043488"/>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9">
            <a:extLst>
              <a:ext uri="{FF2B5EF4-FFF2-40B4-BE49-F238E27FC236}">
                <a16:creationId xmlns:a16="http://schemas.microsoft.com/office/drawing/2014/main" id="{0BCEBAAD-5515-8DAF-EA65-681A0DDEE156}"/>
              </a:ext>
            </a:extLst>
          </p:cNvPr>
          <p:cNvSpPr>
            <a:spLocks noChangeShapeType="1"/>
          </p:cNvSpPr>
          <p:nvPr/>
        </p:nvSpPr>
        <p:spPr bwMode="auto">
          <a:xfrm flipV="1">
            <a:off x="5794375"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Text Box 20">
            <a:extLst>
              <a:ext uri="{FF2B5EF4-FFF2-40B4-BE49-F238E27FC236}">
                <a16:creationId xmlns:a16="http://schemas.microsoft.com/office/drawing/2014/main" id="{8881204E-3857-01AA-D936-64D594062F44}"/>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BE" altLang="fr-FR" sz="1100" dirty="0">
                <a:latin typeface="Arial Black" panose="020B0604020202020204" pitchFamily="34" charset="0"/>
              </a:rPr>
              <a:t>MU1+MU2+</a:t>
            </a:r>
            <a:r>
              <a:rPr lang="fr-BE" altLang="fr-FR" sz="1100" dirty="0">
                <a:solidFill>
                  <a:srgbClr val="CC3300"/>
                </a:solidFill>
                <a:latin typeface="Arial Black" panose="020B0604020202020204" pitchFamily="34" charset="0"/>
              </a:rPr>
              <a:t>MU4</a:t>
            </a:r>
            <a:endParaRPr lang="fr-FR" altLang="fr-FR" sz="1100" dirty="0">
              <a:solidFill>
                <a:srgbClr val="CC3300"/>
              </a:solidFill>
              <a:latin typeface="Arial Black" panose="020B0604020202020204" pitchFamily="34" charset="0"/>
            </a:endParaRPr>
          </a:p>
        </p:txBody>
      </p:sp>
      <p:sp>
        <p:nvSpPr>
          <p:cNvPr id="20" name="Freeform 21">
            <a:extLst>
              <a:ext uri="{FF2B5EF4-FFF2-40B4-BE49-F238E27FC236}">
                <a16:creationId xmlns:a16="http://schemas.microsoft.com/office/drawing/2014/main" id="{F31F350B-4158-7E5D-4CFE-5FAD24E28D72}"/>
              </a:ext>
            </a:extLst>
          </p:cNvPr>
          <p:cNvSpPr>
            <a:spLocks/>
          </p:cNvSpPr>
          <p:nvPr/>
        </p:nvSpPr>
        <p:spPr bwMode="auto">
          <a:xfrm>
            <a:off x="3989388" y="4686300"/>
            <a:ext cx="2157413" cy="1176338"/>
          </a:xfrm>
          <a:custGeom>
            <a:avLst/>
            <a:gdLst>
              <a:gd name="T0" fmla="*/ 0 w 1359"/>
              <a:gd name="T1" fmla="*/ 0 h 741"/>
              <a:gd name="T2" fmla="*/ 2 w 1359"/>
              <a:gd name="T3" fmla="*/ 82 h 741"/>
              <a:gd name="T4" fmla="*/ 2 w 1359"/>
              <a:gd name="T5" fmla="*/ 223 h 741"/>
              <a:gd name="T6" fmla="*/ 9 w 1359"/>
              <a:gd name="T7" fmla="*/ 425 h 741"/>
              <a:gd name="T8" fmla="*/ 9 w 1359"/>
              <a:gd name="T9" fmla="*/ 497 h 741"/>
              <a:gd name="T10" fmla="*/ 14 w 1359"/>
              <a:gd name="T11" fmla="*/ 540 h 741"/>
              <a:gd name="T12" fmla="*/ 17 w 1359"/>
              <a:gd name="T13" fmla="*/ 564 h 741"/>
              <a:gd name="T14" fmla="*/ 33 w 1359"/>
              <a:gd name="T15" fmla="*/ 552 h 741"/>
              <a:gd name="T16" fmla="*/ 57 w 1359"/>
              <a:gd name="T17" fmla="*/ 535 h 741"/>
              <a:gd name="T18" fmla="*/ 98 w 1359"/>
              <a:gd name="T19" fmla="*/ 533 h 741"/>
              <a:gd name="T20" fmla="*/ 149 w 1359"/>
              <a:gd name="T21" fmla="*/ 533 h 741"/>
              <a:gd name="T22" fmla="*/ 197 w 1359"/>
              <a:gd name="T23" fmla="*/ 533 h 741"/>
              <a:gd name="T24" fmla="*/ 254 w 1359"/>
              <a:gd name="T25" fmla="*/ 535 h 741"/>
              <a:gd name="T26" fmla="*/ 297 w 1359"/>
              <a:gd name="T27" fmla="*/ 538 h 741"/>
              <a:gd name="T28" fmla="*/ 331 w 1359"/>
              <a:gd name="T29" fmla="*/ 535 h 741"/>
              <a:gd name="T30" fmla="*/ 365 w 1359"/>
              <a:gd name="T31" fmla="*/ 514 h 741"/>
              <a:gd name="T32" fmla="*/ 405 w 1359"/>
              <a:gd name="T33" fmla="*/ 463 h 741"/>
              <a:gd name="T34" fmla="*/ 434 w 1359"/>
              <a:gd name="T35" fmla="*/ 410 h 741"/>
              <a:gd name="T36" fmla="*/ 463 w 1359"/>
              <a:gd name="T37" fmla="*/ 343 h 741"/>
              <a:gd name="T38" fmla="*/ 485 w 1359"/>
              <a:gd name="T39" fmla="*/ 298 h 741"/>
              <a:gd name="T40" fmla="*/ 497 w 1359"/>
              <a:gd name="T41" fmla="*/ 276 h 741"/>
              <a:gd name="T42" fmla="*/ 509 w 1359"/>
              <a:gd name="T43" fmla="*/ 259 h 741"/>
              <a:gd name="T44" fmla="*/ 525 w 1359"/>
              <a:gd name="T45" fmla="*/ 247 h 741"/>
              <a:gd name="T46" fmla="*/ 546 w 1359"/>
              <a:gd name="T47" fmla="*/ 232 h 741"/>
              <a:gd name="T48" fmla="*/ 561 w 1359"/>
              <a:gd name="T49" fmla="*/ 235 h 741"/>
              <a:gd name="T50" fmla="*/ 573 w 1359"/>
              <a:gd name="T51" fmla="*/ 247 h 741"/>
              <a:gd name="T52" fmla="*/ 594 w 1359"/>
              <a:gd name="T53" fmla="*/ 269 h 741"/>
              <a:gd name="T54" fmla="*/ 607 w 1359"/>
              <a:gd name="T55" fmla="*/ 296 h 741"/>
              <a:gd name="T56" fmla="*/ 626 w 1359"/>
              <a:gd name="T57" fmla="*/ 334 h 741"/>
              <a:gd name="T58" fmla="*/ 641 w 1359"/>
              <a:gd name="T59" fmla="*/ 370 h 741"/>
              <a:gd name="T60" fmla="*/ 657 w 1359"/>
              <a:gd name="T61" fmla="*/ 411 h 741"/>
              <a:gd name="T62" fmla="*/ 668 w 1359"/>
              <a:gd name="T63" fmla="*/ 438 h 741"/>
              <a:gd name="T64" fmla="*/ 682 w 1359"/>
              <a:gd name="T65" fmla="*/ 474 h 741"/>
              <a:gd name="T66" fmla="*/ 697 w 1359"/>
              <a:gd name="T67" fmla="*/ 514 h 741"/>
              <a:gd name="T68" fmla="*/ 708 w 1359"/>
              <a:gd name="T69" fmla="*/ 550 h 741"/>
              <a:gd name="T70" fmla="*/ 717 w 1359"/>
              <a:gd name="T71" fmla="*/ 586 h 741"/>
              <a:gd name="T72" fmla="*/ 732 w 1359"/>
              <a:gd name="T73" fmla="*/ 648 h 741"/>
              <a:gd name="T74" fmla="*/ 741 w 1359"/>
              <a:gd name="T75" fmla="*/ 686 h 741"/>
              <a:gd name="T76" fmla="*/ 753 w 1359"/>
              <a:gd name="T77" fmla="*/ 720 h 741"/>
              <a:gd name="T78" fmla="*/ 768 w 1359"/>
              <a:gd name="T79" fmla="*/ 739 h 741"/>
              <a:gd name="T80" fmla="*/ 785 w 1359"/>
              <a:gd name="T81" fmla="*/ 730 h 741"/>
              <a:gd name="T82" fmla="*/ 799 w 1359"/>
              <a:gd name="T83" fmla="*/ 710 h 741"/>
              <a:gd name="T84" fmla="*/ 816 w 1359"/>
              <a:gd name="T85" fmla="*/ 689 h 741"/>
              <a:gd name="T86" fmla="*/ 855 w 1359"/>
              <a:gd name="T87" fmla="*/ 669 h 741"/>
              <a:gd name="T88" fmla="*/ 881 w 1359"/>
              <a:gd name="T89" fmla="*/ 662 h 741"/>
              <a:gd name="T90" fmla="*/ 900 w 1359"/>
              <a:gd name="T91" fmla="*/ 660 h 741"/>
              <a:gd name="T92" fmla="*/ 926 w 1359"/>
              <a:gd name="T93" fmla="*/ 662 h 741"/>
              <a:gd name="T94" fmla="*/ 948 w 1359"/>
              <a:gd name="T95" fmla="*/ 667 h 741"/>
              <a:gd name="T96" fmla="*/ 974 w 1359"/>
              <a:gd name="T97" fmla="*/ 674 h 741"/>
              <a:gd name="T98" fmla="*/ 989 w 1359"/>
              <a:gd name="T99" fmla="*/ 677 h 741"/>
              <a:gd name="T100" fmla="*/ 1022 w 1359"/>
              <a:gd name="T101" fmla="*/ 670 h 741"/>
              <a:gd name="T102" fmla="*/ 1049 w 1359"/>
              <a:gd name="T103" fmla="*/ 643 h 741"/>
              <a:gd name="T104" fmla="*/ 1068 w 1359"/>
              <a:gd name="T105" fmla="*/ 616 h 741"/>
              <a:gd name="T106" fmla="*/ 1089 w 1359"/>
              <a:gd name="T107" fmla="*/ 600 h 741"/>
              <a:gd name="T108" fmla="*/ 1101 w 1359"/>
              <a:gd name="T109" fmla="*/ 588 h 741"/>
              <a:gd name="T110" fmla="*/ 1127 w 1359"/>
              <a:gd name="T111" fmla="*/ 578 h 741"/>
              <a:gd name="T112" fmla="*/ 1154 w 1359"/>
              <a:gd name="T113" fmla="*/ 568 h 741"/>
              <a:gd name="T114" fmla="*/ 1177 w 1359"/>
              <a:gd name="T115" fmla="*/ 563 h 741"/>
              <a:gd name="T116" fmla="*/ 1205 w 1359"/>
              <a:gd name="T117" fmla="*/ 564 h 741"/>
              <a:gd name="T118" fmla="*/ 1233 w 1359"/>
              <a:gd name="T119" fmla="*/ 558 h 741"/>
              <a:gd name="T120" fmla="*/ 1266 w 1359"/>
              <a:gd name="T121" fmla="*/ 558 h 741"/>
              <a:gd name="T122" fmla="*/ 1315 w 1359"/>
              <a:gd name="T123" fmla="*/ 559 h 741"/>
              <a:gd name="T124" fmla="*/ 1359 w 1359"/>
              <a:gd name="T125" fmla="*/ 558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59" h="741">
                <a:moveTo>
                  <a:pt x="0" y="0"/>
                </a:moveTo>
                <a:cubicBezTo>
                  <a:pt x="1" y="22"/>
                  <a:pt x="2" y="45"/>
                  <a:pt x="2" y="82"/>
                </a:cubicBezTo>
                <a:cubicBezTo>
                  <a:pt x="2" y="119"/>
                  <a:pt x="1" y="166"/>
                  <a:pt x="2" y="223"/>
                </a:cubicBezTo>
                <a:cubicBezTo>
                  <a:pt x="3" y="280"/>
                  <a:pt x="8" y="379"/>
                  <a:pt x="9" y="425"/>
                </a:cubicBezTo>
                <a:cubicBezTo>
                  <a:pt x="10" y="471"/>
                  <a:pt x="8" y="478"/>
                  <a:pt x="9" y="497"/>
                </a:cubicBezTo>
                <a:cubicBezTo>
                  <a:pt x="10" y="516"/>
                  <a:pt x="13" y="529"/>
                  <a:pt x="14" y="540"/>
                </a:cubicBezTo>
                <a:cubicBezTo>
                  <a:pt x="15" y="551"/>
                  <a:pt x="14" y="562"/>
                  <a:pt x="17" y="564"/>
                </a:cubicBezTo>
                <a:cubicBezTo>
                  <a:pt x="20" y="566"/>
                  <a:pt x="26" y="557"/>
                  <a:pt x="33" y="552"/>
                </a:cubicBezTo>
                <a:cubicBezTo>
                  <a:pt x="40" y="547"/>
                  <a:pt x="46" y="538"/>
                  <a:pt x="57" y="535"/>
                </a:cubicBezTo>
                <a:cubicBezTo>
                  <a:pt x="68" y="532"/>
                  <a:pt x="83" y="533"/>
                  <a:pt x="98" y="533"/>
                </a:cubicBezTo>
                <a:cubicBezTo>
                  <a:pt x="113" y="533"/>
                  <a:pt x="133" y="533"/>
                  <a:pt x="149" y="533"/>
                </a:cubicBezTo>
                <a:cubicBezTo>
                  <a:pt x="165" y="533"/>
                  <a:pt x="180" y="533"/>
                  <a:pt x="197" y="533"/>
                </a:cubicBezTo>
                <a:cubicBezTo>
                  <a:pt x="214" y="533"/>
                  <a:pt x="237" y="534"/>
                  <a:pt x="254" y="535"/>
                </a:cubicBezTo>
                <a:cubicBezTo>
                  <a:pt x="271" y="536"/>
                  <a:pt x="284" y="538"/>
                  <a:pt x="297" y="538"/>
                </a:cubicBezTo>
                <a:cubicBezTo>
                  <a:pt x="310" y="538"/>
                  <a:pt x="320" y="539"/>
                  <a:pt x="331" y="535"/>
                </a:cubicBezTo>
                <a:cubicBezTo>
                  <a:pt x="342" y="531"/>
                  <a:pt x="353" y="526"/>
                  <a:pt x="365" y="514"/>
                </a:cubicBezTo>
                <a:cubicBezTo>
                  <a:pt x="377" y="502"/>
                  <a:pt x="394" y="480"/>
                  <a:pt x="405" y="463"/>
                </a:cubicBezTo>
                <a:cubicBezTo>
                  <a:pt x="416" y="446"/>
                  <a:pt x="424" y="430"/>
                  <a:pt x="434" y="410"/>
                </a:cubicBezTo>
                <a:cubicBezTo>
                  <a:pt x="444" y="390"/>
                  <a:pt x="455" y="362"/>
                  <a:pt x="463" y="343"/>
                </a:cubicBezTo>
                <a:cubicBezTo>
                  <a:pt x="471" y="324"/>
                  <a:pt x="479" y="309"/>
                  <a:pt x="485" y="298"/>
                </a:cubicBezTo>
                <a:cubicBezTo>
                  <a:pt x="491" y="287"/>
                  <a:pt x="493" y="282"/>
                  <a:pt x="497" y="276"/>
                </a:cubicBezTo>
                <a:cubicBezTo>
                  <a:pt x="501" y="270"/>
                  <a:pt x="504" y="264"/>
                  <a:pt x="509" y="259"/>
                </a:cubicBezTo>
                <a:cubicBezTo>
                  <a:pt x="514" y="254"/>
                  <a:pt x="519" y="252"/>
                  <a:pt x="525" y="247"/>
                </a:cubicBezTo>
                <a:cubicBezTo>
                  <a:pt x="531" y="242"/>
                  <a:pt x="540" y="234"/>
                  <a:pt x="546" y="232"/>
                </a:cubicBezTo>
                <a:cubicBezTo>
                  <a:pt x="552" y="230"/>
                  <a:pt x="557" y="233"/>
                  <a:pt x="561" y="235"/>
                </a:cubicBezTo>
                <a:cubicBezTo>
                  <a:pt x="565" y="237"/>
                  <a:pt x="568" y="241"/>
                  <a:pt x="573" y="247"/>
                </a:cubicBezTo>
                <a:cubicBezTo>
                  <a:pt x="578" y="253"/>
                  <a:pt x="588" y="261"/>
                  <a:pt x="594" y="269"/>
                </a:cubicBezTo>
                <a:cubicBezTo>
                  <a:pt x="600" y="277"/>
                  <a:pt x="602" y="285"/>
                  <a:pt x="607" y="296"/>
                </a:cubicBezTo>
                <a:cubicBezTo>
                  <a:pt x="612" y="307"/>
                  <a:pt x="620" y="322"/>
                  <a:pt x="626" y="334"/>
                </a:cubicBezTo>
                <a:cubicBezTo>
                  <a:pt x="632" y="346"/>
                  <a:pt x="636" y="357"/>
                  <a:pt x="641" y="370"/>
                </a:cubicBezTo>
                <a:cubicBezTo>
                  <a:pt x="646" y="383"/>
                  <a:pt x="653" y="400"/>
                  <a:pt x="657" y="411"/>
                </a:cubicBezTo>
                <a:cubicBezTo>
                  <a:pt x="661" y="422"/>
                  <a:pt x="664" y="428"/>
                  <a:pt x="668" y="438"/>
                </a:cubicBezTo>
                <a:cubicBezTo>
                  <a:pt x="672" y="448"/>
                  <a:pt x="677" y="461"/>
                  <a:pt x="682" y="474"/>
                </a:cubicBezTo>
                <a:cubicBezTo>
                  <a:pt x="687" y="487"/>
                  <a:pt x="693" y="501"/>
                  <a:pt x="697" y="514"/>
                </a:cubicBezTo>
                <a:cubicBezTo>
                  <a:pt x="701" y="527"/>
                  <a:pt x="705" y="538"/>
                  <a:pt x="708" y="550"/>
                </a:cubicBezTo>
                <a:cubicBezTo>
                  <a:pt x="711" y="562"/>
                  <a:pt x="713" y="570"/>
                  <a:pt x="717" y="586"/>
                </a:cubicBezTo>
                <a:cubicBezTo>
                  <a:pt x="721" y="602"/>
                  <a:pt x="728" y="631"/>
                  <a:pt x="732" y="648"/>
                </a:cubicBezTo>
                <a:cubicBezTo>
                  <a:pt x="736" y="665"/>
                  <a:pt x="738" y="674"/>
                  <a:pt x="741" y="686"/>
                </a:cubicBezTo>
                <a:cubicBezTo>
                  <a:pt x="744" y="698"/>
                  <a:pt x="749" y="711"/>
                  <a:pt x="753" y="720"/>
                </a:cubicBezTo>
                <a:cubicBezTo>
                  <a:pt x="757" y="729"/>
                  <a:pt x="763" y="737"/>
                  <a:pt x="768" y="739"/>
                </a:cubicBezTo>
                <a:cubicBezTo>
                  <a:pt x="773" y="741"/>
                  <a:pt x="780" y="735"/>
                  <a:pt x="785" y="730"/>
                </a:cubicBezTo>
                <a:cubicBezTo>
                  <a:pt x="790" y="725"/>
                  <a:pt x="794" y="717"/>
                  <a:pt x="799" y="710"/>
                </a:cubicBezTo>
                <a:cubicBezTo>
                  <a:pt x="804" y="703"/>
                  <a:pt x="807" y="696"/>
                  <a:pt x="816" y="689"/>
                </a:cubicBezTo>
                <a:cubicBezTo>
                  <a:pt x="825" y="682"/>
                  <a:pt x="844" y="673"/>
                  <a:pt x="855" y="669"/>
                </a:cubicBezTo>
                <a:cubicBezTo>
                  <a:pt x="866" y="665"/>
                  <a:pt x="874" y="663"/>
                  <a:pt x="881" y="662"/>
                </a:cubicBezTo>
                <a:cubicBezTo>
                  <a:pt x="888" y="661"/>
                  <a:pt x="893" y="660"/>
                  <a:pt x="900" y="660"/>
                </a:cubicBezTo>
                <a:cubicBezTo>
                  <a:pt x="907" y="660"/>
                  <a:pt x="918" y="661"/>
                  <a:pt x="926" y="662"/>
                </a:cubicBezTo>
                <a:cubicBezTo>
                  <a:pt x="934" y="663"/>
                  <a:pt x="940" y="665"/>
                  <a:pt x="948" y="667"/>
                </a:cubicBezTo>
                <a:cubicBezTo>
                  <a:pt x="956" y="669"/>
                  <a:pt x="967" y="672"/>
                  <a:pt x="974" y="674"/>
                </a:cubicBezTo>
                <a:cubicBezTo>
                  <a:pt x="981" y="676"/>
                  <a:pt x="981" y="678"/>
                  <a:pt x="989" y="677"/>
                </a:cubicBezTo>
                <a:cubicBezTo>
                  <a:pt x="997" y="676"/>
                  <a:pt x="1012" y="676"/>
                  <a:pt x="1022" y="670"/>
                </a:cubicBezTo>
                <a:cubicBezTo>
                  <a:pt x="1032" y="664"/>
                  <a:pt x="1041" y="652"/>
                  <a:pt x="1049" y="643"/>
                </a:cubicBezTo>
                <a:cubicBezTo>
                  <a:pt x="1057" y="634"/>
                  <a:pt x="1061" y="623"/>
                  <a:pt x="1068" y="616"/>
                </a:cubicBezTo>
                <a:cubicBezTo>
                  <a:pt x="1075" y="609"/>
                  <a:pt x="1083" y="605"/>
                  <a:pt x="1089" y="600"/>
                </a:cubicBezTo>
                <a:cubicBezTo>
                  <a:pt x="1095" y="595"/>
                  <a:pt x="1095" y="592"/>
                  <a:pt x="1101" y="588"/>
                </a:cubicBezTo>
                <a:cubicBezTo>
                  <a:pt x="1107" y="584"/>
                  <a:pt x="1118" y="581"/>
                  <a:pt x="1127" y="578"/>
                </a:cubicBezTo>
                <a:cubicBezTo>
                  <a:pt x="1136" y="575"/>
                  <a:pt x="1146" y="570"/>
                  <a:pt x="1154" y="568"/>
                </a:cubicBezTo>
                <a:cubicBezTo>
                  <a:pt x="1162" y="566"/>
                  <a:pt x="1169" y="564"/>
                  <a:pt x="1177" y="563"/>
                </a:cubicBezTo>
                <a:cubicBezTo>
                  <a:pt x="1185" y="562"/>
                  <a:pt x="1196" y="565"/>
                  <a:pt x="1205" y="564"/>
                </a:cubicBezTo>
                <a:cubicBezTo>
                  <a:pt x="1214" y="563"/>
                  <a:pt x="1223" y="559"/>
                  <a:pt x="1233" y="558"/>
                </a:cubicBezTo>
                <a:cubicBezTo>
                  <a:pt x="1243" y="557"/>
                  <a:pt x="1252" y="558"/>
                  <a:pt x="1266" y="558"/>
                </a:cubicBezTo>
                <a:cubicBezTo>
                  <a:pt x="1280" y="558"/>
                  <a:pt x="1300" y="559"/>
                  <a:pt x="1315" y="559"/>
                </a:cubicBezTo>
                <a:cubicBezTo>
                  <a:pt x="1330" y="559"/>
                  <a:pt x="1350" y="558"/>
                  <a:pt x="1359" y="558"/>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96525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pic>
        <p:nvPicPr>
          <p:cNvPr id="5" name="Picture 3">
            <a:extLst>
              <a:ext uri="{FF2B5EF4-FFF2-40B4-BE49-F238E27FC236}">
                <a16:creationId xmlns:a16="http://schemas.microsoft.com/office/drawing/2014/main" id="{B587CA15-79A8-D26B-5C71-C6759DCDA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5">
            <a:extLst>
              <a:ext uri="{FF2B5EF4-FFF2-40B4-BE49-F238E27FC236}">
                <a16:creationId xmlns:a16="http://schemas.microsoft.com/office/drawing/2014/main" id="{7ED412F3-210B-0F4E-FEAC-9AF521C5A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6">
            <a:extLst>
              <a:ext uri="{FF2B5EF4-FFF2-40B4-BE49-F238E27FC236}">
                <a16:creationId xmlns:a16="http://schemas.microsoft.com/office/drawing/2014/main" id="{B7FDA425-0325-0DF1-E80D-5FB45BEEB60E}"/>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2000" dirty="0">
                <a:latin typeface="Arial Black" panose="020B0604020202020204" pitchFamily="34" charset="0"/>
              </a:rPr>
              <a:t>6 mA</a:t>
            </a:r>
          </a:p>
        </p:txBody>
      </p:sp>
      <p:sp>
        <p:nvSpPr>
          <p:cNvPr id="11" name="Rectangle 17">
            <a:extLst>
              <a:ext uri="{FF2B5EF4-FFF2-40B4-BE49-F238E27FC236}">
                <a16:creationId xmlns:a16="http://schemas.microsoft.com/office/drawing/2014/main" id="{E5CA23F4-A31E-3BB9-618E-B3F0E156AA03}"/>
              </a:ext>
            </a:extLst>
          </p:cNvPr>
          <p:cNvSpPr>
            <a:spLocks noChangeArrowheads="1"/>
          </p:cNvSpPr>
          <p:nvPr/>
        </p:nvSpPr>
        <p:spPr bwMode="auto">
          <a:xfrm>
            <a:off x="5186363" y="2346325"/>
            <a:ext cx="1098550"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Line 18">
            <a:extLst>
              <a:ext uri="{FF2B5EF4-FFF2-40B4-BE49-F238E27FC236}">
                <a16:creationId xmlns:a16="http://schemas.microsoft.com/office/drawing/2014/main" id="{6E699587-2C90-8626-5DE9-8138B2BF9B81}"/>
              </a:ext>
            </a:extLst>
          </p:cNvPr>
          <p:cNvSpPr>
            <a:spLocks noChangeShapeType="1"/>
          </p:cNvSpPr>
          <p:nvPr/>
        </p:nvSpPr>
        <p:spPr bwMode="auto">
          <a:xfrm flipV="1">
            <a:off x="3533775" y="4960938"/>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Line 19">
            <a:extLst>
              <a:ext uri="{FF2B5EF4-FFF2-40B4-BE49-F238E27FC236}">
                <a16:creationId xmlns:a16="http://schemas.microsoft.com/office/drawing/2014/main" id="{F09E7381-C114-75D0-95A6-3892F1088DBE}"/>
              </a:ext>
            </a:extLst>
          </p:cNvPr>
          <p:cNvSpPr>
            <a:spLocks noChangeShapeType="1"/>
          </p:cNvSpPr>
          <p:nvPr/>
        </p:nvSpPr>
        <p:spPr bwMode="auto">
          <a:xfrm flipV="1">
            <a:off x="5794375"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Text Box 20">
            <a:extLst>
              <a:ext uri="{FF2B5EF4-FFF2-40B4-BE49-F238E27FC236}">
                <a16:creationId xmlns:a16="http://schemas.microsoft.com/office/drawing/2014/main" id="{8D8FA5D0-3968-B411-E7D4-72C1DCC5336B}"/>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100" dirty="0">
                <a:latin typeface="Arial Black" panose="020B0604020202020204" pitchFamily="34" charset="0"/>
              </a:rPr>
              <a:t>MU1+MU2+</a:t>
            </a:r>
            <a:r>
              <a:rPr lang="en-US" altLang="fr-FR" sz="1100" dirty="0">
                <a:solidFill>
                  <a:srgbClr val="CC3300"/>
                </a:solidFill>
                <a:latin typeface="Arial Black" panose="020B0604020202020204" pitchFamily="34" charset="0"/>
              </a:rPr>
              <a:t>MU3+MU4</a:t>
            </a:r>
          </a:p>
        </p:txBody>
      </p:sp>
      <p:sp>
        <p:nvSpPr>
          <p:cNvPr id="21" name="Freeform 21">
            <a:extLst>
              <a:ext uri="{FF2B5EF4-FFF2-40B4-BE49-F238E27FC236}">
                <a16:creationId xmlns:a16="http://schemas.microsoft.com/office/drawing/2014/main" id="{F5429F01-171F-E4F6-DA40-230BC6C3F2F2}"/>
              </a:ext>
            </a:extLst>
          </p:cNvPr>
          <p:cNvSpPr>
            <a:spLocks/>
          </p:cNvSpPr>
          <p:nvPr/>
        </p:nvSpPr>
        <p:spPr bwMode="auto">
          <a:xfrm>
            <a:off x="3989388" y="4659313"/>
            <a:ext cx="2160588" cy="1203325"/>
          </a:xfrm>
          <a:custGeom>
            <a:avLst/>
            <a:gdLst>
              <a:gd name="T0" fmla="*/ 0 w 1361"/>
              <a:gd name="T1" fmla="*/ 0 h 758"/>
              <a:gd name="T2" fmla="*/ 2 w 1361"/>
              <a:gd name="T3" fmla="*/ 91 h 758"/>
              <a:gd name="T4" fmla="*/ 5 w 1361"/>
              <a:gd name="T5" fmla="*/ 214 h 758"/>
              <a:gd name="T6" fmla="*/ 5 w 1361"/>
              <a:gd name="T7" fmla="*/ 303 h 758"/>
              <a:gd name="T8" fmla="*/ 9 w 1361"/>
              <a:gd name="T9" fmla="*/ 396 h 758"/>
              <a:gd name="T10" fmla="*/ 12 w 1361"/>
              <a:gd name="T11" fmla="*/ 468 h 758"/>
              <a:gd name="T12" fmla="*/ 14 w 1361"/>
              <a:gd name="T13" fmla="*/ 545 h 758"/>
              <a:gd name="T14" fmla="*/ 18 w 1361"/>
              <a:gd name="T15" fmla="*/ 571 h 758"/>
              <a:gd name="T16" fmla="*/ 31 w 1361"/>
              <a:gd name="T17" fmla="*/ 557 h 758"/>
              <a:gd name="T18" fmla="*/ 69 w 1361"/>
              <a:gd name="T19" fmla="*/ 545 h 758"/>
              <a:gd name="T20" fmla="*/ 132 w 1361"/>
              <a:gd name="T21" fmla="*/ 543 h 758"/>
              <a:gd name="T22" fmla="*/ 197 w 1361"/>
              <a:gd name="T23" fmla="*/ 545 h 758"/>
              <a:gd name="T24" fmla="*/ 252 w 1361"/>
              <a:gd name="T25" fmla="*/ 547 h 758"/>
              <a:gd name="T26" fmla="*/ 300 w 1361"/>
              <a:gd name="T27" fmla="*/ 547 h 758"/>
              <a:gd name="T28" fmla="*/ 324 w 1361"/>
              <a:gd name="T29" fmla="*/ 547 h 758"/>
              <a:gd name="T30" fmla="*/ 341 w 1361"/>
              <a:gd name="T31" fmla="*/ 540 h 758"/>
              <a:gd name="T32" fmla="*/ 367 w 1361"/>
              <a:gd name="T33" fmla="*/ 514 h 758"/>
              <a:gd name="T34" fmla="*/ 413 w 1361"/>
              <a:gd name="T35" fmla="*/ 439 h 758"/>
              <a:gd name="T36" fmla="*/ 444 w 1361"/>
              <a:gd name="T37" fmla="*/ 360 h 758"/>
              <a:gd name="T38" fmla="*/ 470 w 1361"/>
              <a:gd name="T39" fmla="*/ 298 h 758"/>
              <a:gd name="T40" fmla="*/ 489 w 1361"/>
              <a:gd name="T41" fmla="*/ 250 h 758"/>
              <a:gd name="T42" fmla="*/ 504 w 1361"/>
              <a:gd name="T43" fmla="*/ 228 h 758"/>
              <a:gd name="T44" fmla="*/ 528 w 1361"/>
              <a:gd name="T45" fmla="*/ 204 h 758"/>
              <a:gd name="T46" fmla="*/ 553 w 1361"/>
              <a:gd name="T47" fmla="*/ 193 h 758"/>
              <a:gd name="T48" fmla="*/ 573 w 1361"/>
              <a:gd name="T49" fmla="*/ 199 h 758"/>
              <a:gd name="T50" fmla="*/ 590 w 1361"/>
              <a:gd name="T51" fmla="*/ 216 h 758"/>
              <a:gd name="T52" fmla="*/ 607 w 1361"/>
              <a:gd name="T53" fmla="*/ 245 h 758"/>
              <a:gd name="T54" fmla="*/ 624 w 1361"/>
              <a:gd name="T55" fmla="*/ 274 h 758"/>
              <a:gd name="T56" fmla="*/ 643 w 1361"/>
              <a:gd name="T57" fmla="*/ 317 h 758"/>
              <a:gd name="T58" fmla="*/ 665 w 1361"/>
              <a:gd name="T59" fmla="*/ 377 h 758"/>
              <a:gd name="T60" fmla="*/ 669 w 1361"/>
              <a:gd name="T61" fmla="*/ 401 h 758"/>
              <a:gd name="T62" fmla="*/ 674 w 1361"/>
              <a:gd name="T63" fmla="*/ 420 h 758"/>
              <a:gd name="T64" fmla="*/ 684 w 1361"/>
              <a:gd name="T65" fmla="*/ 444 h 758"/>
              <a:gd name="T66" fmla="*/ 698 w 1361"/>
              <a:gd name="T67" fmla="*/ 473 h 758"/>
              <a:gd name="T68" fmla="*/ 705 w 1361"/>
              <a:gd name="T69" fmla="*/ 495 h 758"/>
              <a:gd name="T70" fmla="*/ 715 w 1361"/>
              <a:gd name="T71" fmla="*/ 535 h 758"/>
              <a:gd name="T72" fmla="*/ 729 w 1361"/>
              <a:gd name="T73" fmla="*/ 598 h 758"/>
              <a:gd name="T74" fmla="*/ 746 w 1361"/>
              <a:gd name="T75" fmla="*/ 663 h 758"/>
              <a:gd name="T76" fmla="*/ 753 w 1361"/>
              <a:gd name="T77" fmla="*/ 713 h 758"/>
              <a:gd name="T78" fmla="*/ 768 w 1361"/>
              <a:gd name="T79" fmla="*/ 747 h 758"/>
              <a:gd name="T80" fmla="*/ 785 w 1361"/>
              <a:gd name="T81" fmla="*/ 756 h 758"/>
              <a:gd name="T82" fmla="*/ 801 w 1361"/>
              <a:gd name="T83" fmla="*/ 737 h 758"/>
              <a:gd name="T84" fmla="*/ 813 w 1361"/>
              <a:gd name="T85" fmla="*/ 730 h 758"/>
              <a:gd name="T86" fmla="*/ 828 w 1361"/>
              <a:gd name="T87" fmla="*/ 727 h 758"/>
              <a:gd name="T88" fmla="*/ 854 w 1361"/>
              <a:gd name="T89" fmla="*/ 727 h 758"/>
              <a:gd name="T90" fmla="*/ 873 w 1361"/>
              <a:gd name="T91" fmla="*/ 727 h 758"/>
              <a:gd name="T92" fmla="*/ 893 w 1361"/>
              <a:gd name="T93" fmla="*/ 735 h 758"/>
              <a:gd name="T94" fmla="*/ 912 w 1361"/>
              <a:gd name="T95" fmla="*/ 739 h 758"/>
              <a:gd name="T96" fmla="*/ 938 w 1361"/>
              <a:gd name="T97" fmla="*/ 744 h 758"/>
              <a:gd name="T98" fmla="*/ 964 w 1361"/>
              <a:gd name="T99" fmla="*/ 747 h 758"/>
              <a:gd name="T100" fmla="*/ 991 w 1361"/>
              <a:gd name="T101" fmla="*/ 751 h 758"/>
              <a:gd name="T102" fmla="*/ 1017 w 1361"/>
              <a:gd name="T103" fmla="*/ 744 h 758"/>
              <a:gd name="T104" fmla="*/ 1051 w 1361"/>
              <a:gd name="T105" fmla="*/ 711 h 758"/>
              <a:gd name="T106" fmla="*/ 1073 w 1361"/>
              <a:gd name="T107" fmla="*/ 670 h 758"/>
              <a:gd name="T108" fmla="*/ 1108 w 1361"/>
              <a:gd name="T109" fmla="*/ 641 h 758"/>
              <a:gd name="T110" fmla="*/ 1149 w 1361"/>
              <a:gd name="T111" fmla="*/ 615 h 758"/>
              <a:gd name="T112" fmla="*/ 1181 w 1361"/>
              <a:gd name="T113" fmla="*/ 603 h 758"/>
              <a:gd name="T114" fmla="*/ 1233 w 1361"/>
              <a:gd name="T115" fmla="*/ 593 h 758"/>
              <a:gd name="T116" fmla="*/ 1284 w 1361"/>
              <a:gd name="T117" fmla="*/ 579 h 758"/>
              <a:gd name="T118" fmla="*/ 1344 w 1361"/>
              <a:gd name="T119" fmla="*/ 574 h 758"/>
              <a:gd name="T120" fmla="*/ 1361 w 1361"/>
              <a:gd name="T121" fmla="*/ 571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1" h="758">
                <a:moveTo>
                  <a:pt x="0" y="0"/>
                </a:moveTo>
                <a:cubicBezTo>
                  <a:pt x="0" y="27"/>
                  <a:pt x="1" y="55"/>
                  <a:pt x="2" y="91"/>
                </a:cubicBezTo>
                <a:cubicBezTo>
                  <a:pt x="3" y="127"/>
                  <a:pt x="5" y="179"/>
                  <a:pt x="5" y="214"/>
                </a:cubicBezTo>
                <a:cubicBezTo>
                  <a:pt x="5" y="249"/>
                  <a:pt x="4" y="273"/>
                  <a:pt x="5" y="303"/>
                </a:cubicBezTo>
                <a:cubicBezTo>
                  <a:pt x="6" y="333"/>
                  <a:pt x="8" y="369"/>
                  <a:pt x="9" y="396"/>
                </a:cubicBezTo>
                <a:cubicBezTo>
                  <a:pt x="10" y="423"/>
                  <a:pt x="11" y="443"/>
                  <a:pt x="12" y="468"/>
                </a:cubicBezTo>
                <a:cubicBezTo>
                  <a:pt x="13" y="493"/>
                  <a:pt x="13" y="528"/>
                  <a:pt x="14" y="545"/>
                </a:cubicBezTo>
                <a:cubicBezTo>
                  <a:pt x="15" y="562"/>
                  <a:pt x="15" y="569"/>
                  <a:pt x="18" y="571"/>
                </a:cubicBezTo>
                <a:cubicBezTo>
                  <a:pt x="21" y="573"/>
                  <a:pt x="23" y="561"/>
                  <a:pt x="31" y="557"/>
                </a:cubicBezTo>
                <a:cubicBezTo>
                  <a:pt x="39" y="553"/>
                  <a:pt x="52" y="547"/>
                  <a:pt x="69" y="545"/>
                </a:cubicBezTo>
                <a:cubicBezTo>
                  <a:pt x="86" y="543"/>
                  <a:pt x="111" y="543"/>
                  <a:pt x="132" y="543"/>
                </a:cubicBezTo>
                <a:cubicBezTo>
                  <a:pt x="153" y="543"/>
                  <a:pt x="177" y="544"/>
                  <a:pt x="197" y="545"/>
                </a:cubicBezTo>
                <a:cubicBezTo>
                  <a:pt x="217" y="546"/>
                  <a:pt x="235" y="547"/>
                  <a:pt x="252" y="547"/>
                </a:cubicBezTo>
                <a:cubicBezTo>
                  <a:pt x="269" y="547"/>
                  <a:pt x="288" y="547"/>
                  <a:pt x="300" y="547"/>
                </a:cubicBezTo>
                <a:cubicBezTo>
                  <a:pt x="312" y="547"/>
                  <a:pt x="317" y="548"/>
                  <a:pt x="324" y="547"/>
                </a:cubicBezTo>
                <a:cubicBezTo>
                  <a:pt x="331" y="546"/>
                  <a:pt x="334" y="546"/>
                  <a:pt x="341" y="540"/>
                </a:cubicBezTo>
                <a:cubicBezTo>
                  <a:pt x="348" y="534"/>
                  <a:pt x="355" y="531"/>
                  <a:pt x="367" y="514"/>
                </a:cubicBezTo>
                <a:cubicBezTo>
                  <a:pt x="379" y="497"/>
                  <a:pt x="400" y="465"/>
                  <a:pt x="413" y="439"/>
                </a:cubicBezTo>
                <a:cubicBezTo>
                  <a:pt x="426" y="413"/>
                  <a:pt x="435" y="383"/>
                  <a:pt x="444" y="360"/>
                </a:cubicBezTo>
                <a:cubicBezTo>
                  <a:pt x="453" y="337"/>
                  <a:pt x="463" y="316"/>
                  <a:pt x="470" y="298"/>
                </a:cubicBezTo>
                <a:cubicBezTo>
                  <a:pt x="477" y="280"/>
                  <a:pt x="483" y="262"/>
                  <a:pt x="489" y="250"/>
                </a:cubicBezTo>
                <a:cubicBezTo>
                  <a:pt x="495" y="238"/>
                  <a:pt x="497" y="236"/>
                  <a:pt x="504" y="228"/>
                </a:cubicBezTo>
                <a:cubicBezTo>
                  <a:pt x="511" y="220"/>
                  <a:pt x="520" y="210"/>
                  <a:pt x="528" y="204"/>
                </a:cubicBezTo>
                <a:cubicBezTo>
                  <a:pt x="536" y="198"/>
                  <a:pt x="546" y="194"/>
                  <a:pt x="553" y="193"/>
                </a:cubicBezTo>
                <a:cubicBezTo>
                  <a:pt x="560" y="192"/>
                  <a:pt x="567" y="195"/>
                  <a:pt x="573" y="199"/>
                </a:cubicBezTo>
                <a:cubicBezTo>
                  <a:pt x="579" y="203"/>
                  <a:pt x="584" y="208"/>
                  <a:pt x="590" y="216"/>
                </a:cubicBezTo>
                <a:cubicBezTo>
                  <a:pt x="596" y="224"/>
                  <a:pt x="601" y="235"/>
                  <a:pt x="607" y="245"/>
                </a:cubicBezTo>
                <a:cubicBezTo>
                  <a:pt x="613" y="255"/>
                  <a:pt x="618" y="262"/>
                  <a:pt x="624" y="274"/>
                </a:cubicBezTo>
                <a:cubicBezTo>
                  <a:pt x="630" y="286"/>
                  <a:pt x="636" y="300"/>
                  <a:pt x="643" y="317"/>
                </a:cubicBezTo>
                <a:cubicBezTo>
                  <a:pt x="650" y="334"/>
                  <a:pt x="661" y="363"/>
                  <a:pt x="665" y="377"/>
                </a:cubicBezTo>
                <a:cubicBezTo>
                  <a:pt x="669" y="391"/>
                  <a:pt x="668" y="394"/>
                  <a:pt x="669" y="401"/>
                </a:cubicBezTo>
                <a:cubicBezTo>
                  <a:pt x="670" y="408"/>
                  <a:pt x="672" y="413"/>
                  <a:pt x="674" y="420"/>
                </a:cubicBezTo>
                <a:cubicBezTo>
                  <a:pt x="676" y="427"/>
                  <a:pt x="680" y="435"/>
                  <a:pt x="684" y="444"/>
                </a:cubicBezTo>
                <a:cubicBezTo>
                  <a:pt x="688" y="453"/>
                  <a:pt x="695" y="465"/>
                  <a:pt x="698" y="473"/>
                </a:cubicBezTo>
                <a:cubicBezTo>
                  <a:pt x="701" y="481"/>
                  <a:pt x="702" y="485"/>
                  <a:pt x="705" y="495"/>
                </a:cubicBezTo>
                <a:cubicBezTo>
                  <a:pt x="708" y="505"/>
                  <a:pt x="711" y="518"/>
                  <a:pt x="715" y="535"/>
                </a:cubicBezTo>
                <a:cubicBezTo>
                  <a:pt x="719" y="552"/>
                  <a:pt x="724" y="577"/>
                  <a:pt x="729" y="598"/>
                </a:cubicBezTo>
                <a:cubicBezTo>
                  <a:pt x="734" y="619"/>
                  <a:pt x="742" y="644"/>
                  <a:pt x="746" y="663"/>
                </a:cubicBezTo>
                <a:cubicBezTo>
                  <a:pt x="750" y="682"/>
                  <a:pt x="749" y="699"/>
                  <a:pt x="753" y="713"/>
                </a:cubicBezTo>
                <a:cubicBezTo>
                  <a:pt x="757" y="727"/>
                  <a:pt x="763" y="740"/>
                  <a:pt x="768" y="747"/>
                </a:cubicBezTo>
                <a:cubicBezTo>
                  <a:pt x="773" y="754"/>
                  <a:pt x="780" y="758"/>
                  <a:pt x="785" y="756"/>
                </a:cubicBezTo>
                <a:cubicBezTo>
                  <a:pt x="790" y="754"/>
                  <a:pt x="796" y="741"/>
                  <a:pt x="801" y="737"/>
                </a:cubicBezTo>
                <a:cubicBezTo>
                  <a:pt x="806" y="733"/>
                  <a:pt x="809" y="732"/>
                  <a:pt x="813" y="730"/>
                </a:cubicBezTo>
                <a:cubicBezTo>
                  <a:pt x="817" y="728"/>
                  <a:pt x="821" y="727"/>
                  <a:pt x="828" y="727"/>
                </a:cubicBezTo>
                <a:cubicBezTo>
                  <a:pt x="835" y="727"/>
                  <a:pt x="847" y="727"/>
                  <a:pt x="854" y="727"/>
                </a:cubicBezTo>
                <a:cubicBezTo>
                  <a:pt x="861" y="727"/>
                  <a:pt x="867" y="726"/>
                  <a:pt x="873" y="727"/>
                </a:cubicBezTo>
                <a:cubicBezTo>
                  <a:pt x="879" y="728"/>
                  <a:pt x="887" y="733"/>
                  <a:pt x="893" y="735"/>
                </a:cubicBezTo>
                <a:cubicBezTo>
                  <a:pt x="899" y="737"/>
                  <a:pt x="905" y="738"/>
                  <a:pt x="912" y="739"/>
                </a:cubicBezTo>
                <a:cubicBezTo>
                  <a:pt x="919" y="740"/>
                  <a:pt x="929" y="743"/>
                  <a:pt x="938" y="744"/>
                </a:cubicBezTo>
                <a:cubicBezTo>
                  <a:pt x="947" y="745"/>
                  <a:pt x="955" y="746"/>
                  <a:pt x="964" y="747"/>
                </a:cubicBezTo>
                <a:cubicBezTo>
                  <a:pt x="973" y="748"/>
                  <a:pt x="982" y="751"/>
                  <a:pt x="991" y="751"/>
                </a:cubicBezTo>
                <a:cubicBezTo>
                  <a:pt x="1000" y="751"/>
                  <a:pt x="1007" y="751"/>
                  <a:pt x="1017" y="744"/>
                </a:cubicBezTo>
                <a:cubicBezTo>
                  <a:pt x="1027" y="737"/>
                  <a:pt x="1042" y="723"/>
                  <a:pt x="1051" y="711"/>
                </a:cubicBezTo>
                <a:cubicBezTo>
                  <a:pt x="1060" y="699"/>
                  <a:pt x="1064" y="682"/>
                  <a:pt x="1073" y="670"/>
                </a:cubicBezTo>
                <a:cubicBezTo>
                  <a:pt x="1082" y="658"/>
                  <a:pt x="1095" y="650"/>
                  <a:pt x="1108" y="641"/>
                </a:cubicBezTo>
                <a:cubicBezTo>
                  <a:pt x="1121" y="632"/>
                  <a:pt x="1137" y="621"/>
                  <a:pt x="1149" y="615"/>
                </a:cubicBezTo>
                <a:cubicBezTo>
                  <a:pt x="1161" y="609"/>
                  <a:pt x="1167" y="607"/>
                  <a:pt x="1181" y="603"/>
                </a:cubicBezTo>
                <a:cubicBezTo>
                  <a:pt x="1195" y="599"/>
                  <a:pt x="1216" y="597"/>
                  <a:pt x="1233" y="593"/>
                </a:cubicBezTo>
                <a:cubicBezTo>
                  <a:pt x="1250" y="589"/>
                  <a:pt x="1266" y="582"/>
                  <a:pt x="1284" y="579"/>
                </a:cubicBezTo>
                <a:cubicBezTo>
                  <a:pt x="1302" y="576"/>
                  <a:pt x="1331" y="575"/>
                  <a:pt x="1344" y="574"/>
                </a:cubicBezTo>
                <a:cubicBezTo>
                  <a:pt x="1357" y="573"/>
                  <a:pt x="1359" y="572"/>
                  <a:pt x="1361" y="571"/>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470376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pic>
        <p:nvPicPr>
          <p:cNvPr id="2" name="Picture 3">
            <a:extLst>
              <a:ext uri="{FF2B5EF4-FFF2-40B4-BE49-F238E27FC236}">
                <a16:creationId xmlns:a16="http://schemas.microsoft.com/office/drawing/2014/main" id="{F55BD0F9-8314-26C6-049F-046052B51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5">
            <a:extLst>
              <a:ext uri="{FF2B5EF4-FFF2-40B4-BE49-F238E27FC236}">
                <a16:creationId xmlns:a16="http://schemas.microsoft.com/office/drawing/2014/main" id="{3BD5BCA6-CE4E-6EAE-40DF-BD3CDC982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a:extLst>
              <a:ext uri="{FF2B5EF4-FFF2-40B4-BE49-F238E27FC236}">
                <a16:creationId xmlns:a16="http://schemas.microsoft.com/office/drawing/2014/main" id="{FC9E1E87-633F-5ECF-E47D-A94F4615DE98}"/>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2000" dirty="0">
                <a:solidFill>
                  <a:srgbClr val="CC3300"/>
                </a:solidFill>
                <a:latin typeface="Arial Black" panose="020B0604020202020204" pitchFamily="34" charset="0"/>
              </a:rPr>
              <a:t>9</a:t>
            </a:r>
            <a:r>
              <a:rPr lang="en-US" altLang="fr-FR" sz="2000" dirty="0">
                <a:latin typeface="Arial Black" panose="020B0604020202020204" pitchFamily="34" charset="0"/>
              </a:rPr>
              <a:t> mA</a:t>
            </a:r>
          </a:p>
        </p:txBody>
      </p:sp>
      <p:sp>
        <p:nvSpPr>
          <p:cNvPr id="10" name="Rectangle 17">
            <a:extLst>
              <a:ext uri="{FF2B5EF4-FFF2-40B4-BE49-F238E27FC236}">
                <a16:creationId xmlns:a16="http://schemas.microsoft.com/office/drawing/2014/main" id="{0DEB6B51-21D9-2D2F-558E-5E9A18721B6A}"/>
              </a:ext>
            </a:extLst>
          </p:cNvPr>
          <p:cNvSpPr>
            <a:spLocks noChangeArrowheads="1"/>
          </p:cNvSpPr>
          <p:nvPr/>
        </p:nvSpPr>
        <p:spPr bwMode="auto">
          <a:xfrm>
            <a:off x="6545263" y="2346325"/>
            <a:ext cx="396875"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9">
            <a:extLst>
              <a:ext uri="{FF2B5EF4-FFF2-40B4-BE49-F238E27FC236}">
                <a16:creationId xmlns:a16="http://schemas.microsoft.com/office/drawing/2014/main" id="{C8F7D057-F6DD-76E6-BA97-D5AF0E160DD7}"/>
              </a:ext>
            </a:extLst>
          </p:cNvPr>
          <p:cNvSpPr>
            <a:spLocks noChangeShapeType="1"/>
          </p:cNvSpPr>
          <p:nvPr/>
        </p:nvSpPr>
        <p:spPr bwMode="auto">
          <a:xfrm flipV="1">
            <a:off x="7280275"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Text Box 20">
            <a:extLst>
              <a:ext uri="{FF2B5EF4-FFF2-40B4-BE49-F238E27FC236}">
                <a16:creationId xmlns:a16="http://schemas.microsoft.com/office/drawing/2014/main" id="{A0AA9E19-42BF-161E-1C49-224AD3341033}"/>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100" dirty="0">
                <a:latin typeface="Arial Black" panose="020B0604020202020204" pitchFamily="34" charset="0"/>
              </a:rPr>
              <a:t>MU1+MU2+MU3+MU4+</a:t>
            </a:r>
            <a:r>
              <a:rPr lang="en-US" altLang="fr-FR" sz="1100" dirty="0">
                <a:solidFill>
                  <a:srgbClr val="CC3300"/>
                </a:solidFill>
                <a:latin typeface="Arial Black" panose="020B0604020202020204" pitchFamily="34" charset="0"/>
              </a:rPr>
              <a:t>MU5</a:t>
            </a:r>
          </a:p>
        </p:txBody>
      </p:sp>
      <p:sp>
        <p:nvSpPr>
          <p:cNvPr id="18" name="Freeform 21">
            <a:extLst>
              <a:ext uri="{FF2B5EF4-FFF2-40B4-BE49-F238E27FC236}">
                <a16:creationId xmlns:a16="http://schemas.microsoft.com/office/drawing/2014/main" id="{9903EA0E-C61C-BB7F-A3E4-475381A78883}"/>
              </a:ext>
            </a:extLst>
          </p:cNvPr>
          <p:cNvSpPr>
            <a:spLocks/>
          </p:cNvSpPr>
          <p:nvPr/>
        </p:nvSpPr>
        <p:spPr bwMode="auto">
          <a:xfrm>
            <a:off x="3981450" y="4449763"/>
            <a:ext cx="1235075" cy="1643063"/>
          </a:xfrm>
          <a:custGeom>
            <a:avLst/>
            <a:gdLst>
              <a:gd name="T0" fmla="*/ 0 w 778"/>
              <a:gd name="T1" fmla="*/ 0 h 1035"/>
              <a:gd name="T2" fmla="*/ 10 w 778"/>
              <a:gd name="T3" fmla="*/ 413 h 1035"/>
              <a:gd name="T4" fmla="*/ 12 w 778"/>
              <a:gd name="T5" fmla="*/ 552 h 1035"/>
              <a:gd name="T6" fmla="*/ 17 w 778"/>
              <a:gd name="T7" fmla="*/ 653 h 1035"/>
              <a:gd name="T8" fmla="*/ 17 w 778"/>
              <a:gd name="T9" fmla="*/ 679 h 1035"/>
              <a:gd name="T10" fmla="*/ 22 w 778"/>
              <a:gd name="T11" fmla="*/ 701 h 1035"/>
              <a:gd name="T12" fmla="*/ 41 w 778"/>
              <a:gd name="T13" fmla="*/ 694 h 1035"/>
              <a:gd name="T14" fmla="*/ 58 w 778"/>
              <a:gd name="T15" fmla="*/ 682 h 1035"/>
              <a:gd name="T16" fmla="*/ 77 w 778"/>
              <a:gd name="T17" fmla="*/ 677 h 1035"/>
              <a:gd name="T18" fmla="*/ 115 w 778"/>
              <a:gd name="T19" fmla="*/ 679 h 1035"/>
              <a:gd name="T20" fmla="*/ 178 w 778"/>
              <a:gd name="T21" fmla="*/ 679 h 1035"/>
              <a:gd name="T22" fmla="*/ 221 w 778"/>
              <a:gd name="T23" fmla="*/ 682 h 1035"/>
              <a:gd name="T24" fmla="*/ 252 w 778"/>
              <a:gd name="T25" fmla="*/ 682 h 1035"/>
              <a:gd name="T26" fmla="*/ 302 w 778"/>
              <a:gd name="T27" fmla="*/ 682 h 1035"/>
              <a:gd name="T28" fmla="*/ 317 w 778"/>
              <a:gd name="T29" fmla="*/ 682 h 1035"/>
              <a:gd name="T30" fmla="*/ 338 w 778"/>
              <a:gd name="T31" fmla="*/ 675 h 1035"/>
              <a:gd name="T32" fmla="*/ 348 w 778"/>
              <a:gd name="T33" fmla="*/ 651 h 1035"/>
              <a:gd name="T34" fmla="*/ 377 w 778"/>
              <a:gd name="T35" fmla="*/ 586 h 1035"/>
              <a:gd name="T36" fmla="*/ 398 w 778"/>
              <a:gd name="T37" fmla="*/ 495 h 1035"/>
              <a:gd name="T38" fmla="*/ 425 w 778"/>
              <a:gd name="T39" fmla="*/ 370 h 1035"/>
              <a:gd name="T40" fmla="*/ 458 w 778"/>
              <a:gd name="T41" fmla="*/ 264 h 1035"/>
              <a:gd name="T42" fmla="*/ 478 w 778"/>
              <a:gd name="T43" fmla="*/ 204 h 1035"/>
              <a:gd name="T44" fmla="*/ 504 w 778"/>
              <a:gd name="T45" fmla="*/ 163 h 1035"/>
              <a:gd name="T46" fmla="*/ 523 w 778"/>
              <a:gd name="T47" fmla="*/ 159 h 1035"/>
              <a:gd name="T48" fmla="*/ 545 w 778"/>
              <a:gd name="T49" fmla="*/ 166 h 1035"/>
              <a:gd name="T50" fmla="*/ 569 w 778"/>
              <a:gd name="T51" fmla="*/ 199 h 1035"/>
              <a:gd name="T52" fmla="*/ 590 w 778"/>
              <a:gd name="T53" fmla="*/ 257 h 1035"/>
              <a:gd name="T54" fmla="*/ 619 w 778"/>
              <a:gd name="T55" fmla="*/ 334 h 1035"/>
              <a:gd name="T56" fmla="*/ 634 w 778"/>
              <a:gd name="T57" fmla="*/ 389 h 1035"/>
              <a:gd name="T58" fmla="*/ 648 w 778"/>
              <a:gd name="T59" fmla="*/ 451 h 1035"/>
              <a:gd name="T60" fmla="*/ 658 w 778"/>
              <a:gd name="T61" fmla="*/ 497 h 1035"/>
              <a:gd name="T62" fmla="*/ 667 w 778"/>
              <a:gd name="T63" fmla="*/ 545 h 1035"/>
              <a:gd name="T64" fmla="*/ 689 w 778"/>
              <a:gd name="T65" fmla="*/ 622 h 1035"/>
              <a:gd name="T66" fmla="*/ 701 w 778"/>
              <a:gd name="T67" fmla="*/ 660 h 1035"/>
              <a:gd name="T68" fmla="*/ 722 w 778"/>
              <a:gd name="T69" fmla="*/ 754 h 1035"/>
              <a:gd name="T70" fmla="*/ 739 w 778"/>
              <a:gd name="T71" fmla="*/ 850 h 1035"/>
              <a:gd name="T72" fmla="*/ 751 w 778"/>
              <a:gd name="T73" fmla="*/ 929 h 1035"/>
              <a:gd name="T74" fmla="*/ 768 w 778"/>
              <a:gd name="T75" fmla="*/ 999 h 1035"/>
              <a:gd name="T76" fmla="*/ 778 w 778"/>
              <a:gd name="T7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1035">
                <a:moveTo>
                  <a:pt x="0" y="0"/>
                </a:moveTo>
                <a:cubicBezTo>
                  <a:pt x="4" y="160"/>
                  <a:pt x="8" y="321"/>
                  <a:pt x="10" y="413"/>
                </a:cubicBezTo>
                <a:cubicBezTo>
                  <a:pt x="12" y="505"/>
                  <a:pt x="11" y="512"/>
                  <a:pt x="12" y="552"/>
                </a:cubicBezTo>
                <a:cubicBezTo>
                  <a:pt x="13" y="592"/>
                  <a:pt x="16" y="632"/>
                  <a:pt x="17" y="653"/>
                </a:cubicBezTo>
                <a:cubicBezTo>
                  <a:pt x="18" y="674"/>
                  <a:pt x="16" y="671"/>
                  <a:pt x="17" y="679"/>
                </a:cubicBezTo>
                <a:cubicBezTo>
                  <a:pt x="18" y="687"/>
                  <a:pt x="18" y="699"/>
                  <a:pt x="22" y="701"/>
                </a:cubicBezTo>
                <a:cubicBezTo>
                  <a:pt x="26" y="703"/>
                  <a:pt x="35" y="697"/>
                  <a:pt x="41" y="694"/>
                </a:cubicBezTo>
                <a:cubicBezTo>
                  <a:pt x="47" y="691"/>
                  <a:pt x="52" y="685"/>
                  <a:pt x="58" y="682"/>
                </a:cubicBezTo>
                <a:cubicBezTo>
                  <a:pt x="64" y="679"/>
                  <a:pt x="68" y="677"/>
                  <a:pt x="77" y="677"/>
                </a:cubicBezTo>
                <a:cubicBezTo>
                  <a:pt x="86" y="677"/>
                  <a:pt x="98" y="679"/>
                  <a:pt x="115" y="679"/>
                </a:cubicBezTo>
                <a:cubicBezTo>
                  <a:pt x="132" y="679"/>
                  <a:pt x="160" y="679"/>
                  <a:pt x="178" y="679"/>
                </a:cubicBezTo>
                <a:cubicBezTo>
                  <a:pt x="196" y="679"/>
                  <a:pt x="209" y="681"/>
                  <a:pt x="221" y="682"/>
                </a:cubicBezTo>
                <a:cubicBezTo>
                  <a:pt x="233" y="683"/>
                  <a:pt x="239" y="682"/>
                  <a:pt x="252" y="682"/>
                </a:cubicBezTo>
                <a:cubicBezTo>
                  <a:pt x="265" y="682"/>
                  <a:pt x="291" y="682"/>
                  <a:pt x="302" y="682"/>
                </a:cubicBezTo>
                <a:cubicBezTo>
                  <a:pt x="313" y="682"/>
                  <a:pt x="311" y="683"/>
                  <a:pt x="317" y="682"/>
                </a:cubicBezTo>
                <a:cubicBezTo>
                  <a:pt x="323" y="681"/>
                  <a:pt x="333" y="680"/>
                  <a:pt x="338" y="675"/>
                </a:cubicBezTo>
                <a:cubicBezTo>
                  <a:pt x="343" y="670"/>
                  <a:pt x="341" y="666"/>
                  <a:pt x="348" y="651"/>
                </a:cubicBezTo>
                <a:cubicBezTo>
                  <a:pt x="355" y="636"/>
                  <a:pt x="369" y="612"/>
                  <a:pt x="377" y="586"/>
                </a:cubicBezTo>
                <a:cubicBezTo>
                  <a:pt x="385" y="560"/>
                  <a:pt x="390" y="531"/>
                  <a:pt x="398" y="495"/>
                </a:cubicBezTo>
                <a:cubicBezTo>
                  <a:pt x="406" y="459"/>
                  <a:pt x="415" y="409"/>
                  <a:pt x="425" y="370"/>
                </a:cubicBezTo>
                <a:cubicBezTo>
                  <a:pt x="435" y="331"/>
                  <a:pt x="449" y="292"/>
                  <a:pt x="458" y="264"/>
                </a:cubicBezTo>
                <a:cubicBezTo>
                  <a:pt x="467" y="236"/>
                  <a:pt x="470" y="221"/>
                  <a:pt x="478" y="204"/>
                </a:cubicBezTo>
                <a:cubicBezTo>
                  <a:pt x="486" y="187"/>
                  <a:pt x="497" y="170"/>
                  <a:pt x="504" y="163"/>
                </a:cubicBezTo>
                <a:cubicBezTo>
                  <a:pt x="511" y="156"/>
                  <a:pt x="516" y="159"/>
                  <a:pt x="523" y="159"/>
                </a:cubicBezTo>
                <a:cubicBezTo>
                  <a:pt x="530" y="159"/>
                  <a:pt x="537" y="159"/>
                  <a:pt x="545" y="166"/>
                </a:cubicBezTo>
                <a:cubicBezTo>
                  <a:pt x="553" y="173"/>
                  <a:pt x="562" y="184"/>
                  <a:pt x="569" y="199"/>
                </a:cubicBezTo>
                <a:cubicBezTo>
                  <a:pt x="576" y="214"/>
                  <a:pt x="582" y="235"/>
                  <a:pt x="590" y="257"/>
                </a:cubicBezTo>
                <a:cubicBezTo>
                  <a:pt x="598" y="279"/>
                  <a:pt x="612" y="312"/>
                  <a:pt x="619" y="334"/>
                </a:cubicBezTo>
                <a:cubicBezTo>
                  <a:pt x="626" y="356"/>
                  <a:pt x="629" y="370"/>
                  <a:pt x="634" y="389"/>
                </a:cubicBezTo>
                <a:cubicBezTo>
                  <a:pt x="639" y="408"/>
                  <a:pt x="644" y="433"/>
                  <a:pt x="648" y="451"/>
                </a:cubicBezTo>
                <a:cubicBezTo>
                  <a:pt x="652" y="469"/>
                  <a:pt x="655" y="481"/>
                  <a:pt x="658" y="497"/>
                </a:cubicBezTo>
                <a:cubicBezTo>
                  <a:pt x="661" y="513"/>
                  <a:pt x="662" y="524"/>
                  <a:pt x="667" y="545"/>
                </a:cubicBezTo>
                <a:cubicBezTo>
                  <a:pt x="672" y="566"/>
                  <a:pt x="683" y="603"/>
                  <a:pt x="689" y="622"/>
                </a:cubicBezTo>
                <a:cubicBezTo>
                  <a:pt x="695" y="641"/>
                  <a:pt x="696" y="638"/>
                  <a:pt x="701" y="660"/>
                </a:cubicBezTo>
                <a:cubicBezTo>
                  <a:pt x="706" y="682"/>
                  <a:pt x="716" y="722"/>
                  <a:pt x="722" y="754"/>
                </a:cubicBezTo>
                <a:cubicBezTo>
                  <a:pt x="728" y="786"/>
                  <a:pt x="734" y="821"/>
                  <a:pt x="739" y="850"/>
                </a:cubicBezTo>
                <a:cubicBezTo>
                  <a:pt x="744" y="879"/>
                  <a:pt x="746" y="904"/>
                  <a:pt x="751" y="929"/>
                </a:cubicBezTo>
                <a:cubicBezTo>
                  <a:pt x="756" y="954"/>
                  <a:pt x="764" y="981"/>
                  <a:pt x="768" y="999"/>
                </a:cubicBezTo>
                <a:cubicBezTo>
                  <a:pt x="772" y="1017"/>
                  <a:pt x="777" y="1031"/>
                  <a:pt x="778" y="1035"/>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Line 18">
            <a:extLst>
              <a:ext uri="{FF2B5EF4-FFF2-40B4-BE49-F238E27FC236}">
                <a16:creationId xmlns:a16="http://schemas.microsoft.com/office/drawing/2014/main" id="{A542C84D-3C28-194F-7662-AF208F9A3E6D}"/>
              </a:ext>
            </a:extLst>
          </p:cNvPr>
          <p:cNvSpPr>
            <a:spLocks noChangeShapeType="1"/>
          </p:cNvSpPr>
          <p:nvPr/>
        </p:nvSpPr>
        <p:spPr bwMode="auto">
          <a:xfrm flipV="1">
            <a:off x="3533775" y="4694238"/>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ZoneTexte 21">
            <a:extLst>
              <a:ext uri="{FF2B5EF4-FFF2-40B4-BE49-F238E27FC236}">
                <a16:creationId xmlns:a16="http://schemas.microsoft.com/office/drawing/2014/main" id="{76D334D4-5F56-B89D-EABF-B96D41F33003}"/>
              </a:ext>
            </a:extLst>
          </p:cNvPr>
          <p:cNvSpPr txBox="1"/>
          <p:nvPr/>
        </p:nvSpPr>
        <p:spPr>
          <a:xfrm>
            <a:off x="97354" y="4395954"/>
            <a:ext cx="6293922" cy="1323439"/>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5 MU activated</a:t>
            </a:r>
          </a:p>
          <a:p>
            <a:pPr marL="285750" indent="-285750">
              <a:buFont typeface="Arial" panose="020B0604020202020204" pitchFamily="34" charset="0"/>
              <a:buChar char="•"/>
            </a:pPr>
            <a:r>
              <a:rPr lang="en-US" sz="1600" b="1" dirty="0">
                <a:solidFill>
                  <a:srgbClr val="FFFF00"/>
                </a:solidFill>
              </a:rPr>
              <a:t>6 distinct motor responses</a:t>
            </a:r>
          </a:p>
          <a:p>
            <a:pPr marL="285750" indent="-285750">
              <a:buFont typeface="Arial" panose="020B0604020202020204" pitchFamily="34" charset="0"/>
              <a:buChar char="•"/>
            </a:pPr>
            <a:endParaRPr lang="en-US" sz="1600" b="1" dirty="0">
              <a:solidFill>
                <a:srgbClr val="FFFF00"/>
              </a:solidFill>
            </a:endParaRPr>
          </a:p>
          <a:p>
            <a:r>
              <a:rPr lang="en-US" sz="1600" b="1" dirty="0">
                <a:solidFill>
                  <a:srgbClr val="FF0000"/>
                </a:solidFill>
              </a:rPr>
              <a:t>=&gt; underestimation of average MUP size</a:t>
            </a:r>
          </a:p>
          <a:p>
            <a:r>
              <a:rPr lang="en-US" sz="1600" b="1" dirty="0">
                <a:solidFill>
                  <a:srgbClr val="FF0000"/>
                </a:solidFill>
              </a:rPr>
              <a:t>=&gt; overestimation of MUNE</a:t>
            </a:r>
          </a:p>
        </p:txBody>
      </p:sp>
    </p:spTree>
    <p:extLst>
      <p:ext uri="{BB962C8B-B14F-4D97-AF65-F5344CB8AC3E}">
        <p14:creationId xmlns:p14="http://schemas.microsoft.com/office/powerpoint/2010/main" val="203631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5FF796-A906-1A15-70DE-E2FAED39F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801" y="272056"/>
            <a:ext cx="1769526" cy="136176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CB92D64-0588-19DA-100B-3380CEAA43FA}"/>
              </a:ext>
            </a:extLst>
          </p:cNvPr>
          <p:cNvSpPr txBox="1"/>
          <p:nvPr/>
        </p:nvSpPr>
        <p:spPr>
          <a:xfrm>
            <a:off x="5530442" y="462118"/>
            <a:ext cx="3065263" cy="707886"/>
          </a:xfrm>
          <a:prstGeom prst="rect">
            <a:avLst/>
          </a:prstGeom>
          <a:noFill/>
        </p:spPr>
        <p:txBody>
          <a:bodyPr wrap="none" rtlCol="0">
            <a:spAutoFit/>
          </a:bodyPr>
          <a:lstStyle/>
          <a:p>
            <a:r>
              <a:rPr lang="en-US" sz="4000" b="1" dirty="0">
                <a:solidFill>
                  <a:srgbClr val="FF0000"/>
                </a:solidFill>
              </a:rPr>
              <a:t>MPS -&gt; </a:t>
            </a:r>
            <a:r>
              <a:rPr lang="en-US" sz="4000" b="1" dirty="0">
                <a:solidFill>
                  <a:srgbClr val="FFFF00"/>
                </a:solidFill>
              </a:rPr>
              <a:t>AMPS</a:t>
            </a:r>
          </a:p>
        </p:txBody>
      </p:sp>
      <p:sp>
        <p:nvSpPr>
          <p:cNvPr id="10" name="ZoneTexte 9">
            <a:extLst>
              <a:ext uri="{FF2B5EF4-FFF2-40B4-BE49-F238E27FC236}">
                <a16:creationId xmlns:a16="http://schemas.microsoft.com/office/drawing/2014/main" id="{9DEF9D26-303F-1E34-70F7-96296836D790}"/>
              </a:ext>
            </a:extLst>
          </p:cNvPr>
          <p:cNvSpPr txBox="1"/>
          <p:nvPr/>
        </p:nvSpPr>
        <p:spPr>
          <a:xfrm>
            <a:off x="387927" y="834590"/>
            <a:ext cx="6602682" cy="1938992"/>
          </a:xfrm>
          <a:prstGeom prst="rect">
            <a:avLst/>
          </a:prstGeom>
          <a:noFill/>
        </p:spPr>
        <p:txBody>
          <a:bodyPr wrap="square">
            <a:spAutoFit/>
          </a:bodyPr>
          <a:lstStyle/>
          <a:p>
            <a:r>
              <a:rPr lang="en-US" sz="2400" b="1" dirty="0">
                <a:solidFill>
                  <a:srgbClr val="FF0000"/>
                </a:solidFill>
              </a:rPr>
              <a:t>Incremental stimulation</a:t>
            </a:r>
            <a:br>
              <a:rPr lang="en-US" sz="2400" b="1" dirty="0">
                <a:solidFill>
                  <a:srgbClr val="FF0000"/>
                </a:solidFill>
              </a:rPr>
            </a:br>
            <a:r>
              <a:rPr lang="en-US" sz="2400" dirty="0">
                <a:solidFill>
                  <a:schemeClr val="bg1"/>
                </a:solidFill>
              </a:rPr>
              <a:t>- percutaneous nerve stimulation</a:t>
            </a:r>
            <a:br>
              <a:rPr lang="en-US" sz="2400" dirty="0">
                <a:solidFill>
                  <a:schemeClr val="bg1"/>
                </a:solidFill>
              </a:rPr>
            </a:br>
            <a:r>
              <a:rPr lang="en-US" sz="2400" dirty="0">
                <a:solidFill>
                  <a:schemeClr val="bg1"/>
                </a:solidFill>
              </a:rPr>
              <a:t>- short stimulation duration : 0.05 </a:t>
            </a:r>
            <a:r>
              <a:rPr lang="en-US" sz="2400" dirty="0" err="1">
                <a:solidFill>
                  <a:schemeClr val="bg1"/>
                </a:solidFill>
              </a:rPr>
              <a:t>ms</a:t>
            </a:r>
            <a:br>
              <a:rPr lang="en-US" sz="2400" dirty="0">
                <a:solidFill>
                  <a:schemeClr val="bg1"/>
                </a:solidFill>
              </a:rPr>
            </a:br>
            <a:r>
              <a:rPr lang="en-US" sz="2400" dirty="0">
                <a:solidFill>
                  <a:schemeClr val="bg1"/>
                </a:solidFill>
              </a:rPr>
              <a:t>- increased by 0.1 mA increment</a:t>
            </a:r>
            <a:br>
              <a:rPr lang="en-US" sz="2400" dirty="0">
                <a:solidFill>
                  <a:schemeClr val="bg1"/>
                </a:solidFill>
              </a:rPr>
            </a:br>
            <a:endParaRPr lang="en-US" sz="2400" b="1" dirty="0">
              <a:solidFill>
                <a:srgbClr val="FFFF00"/>
              </a:solidFill>
            </a:endParaRPr>
          </a:p>
        </p:txBody>
      </p:sp>
      <p:sp>
        <p:nvSpPr>
          <p:cNvPr id="11" name="ZoneTexte 10">
            <a:extLst>
              <a:ext uri="{FF2B5EF4-FFF2-40B4-BE49-F238E27FC236}">
                <a16:creationId xmlns:a16="http://schemas.microsoft.com/office/drawing/2014/main" id="{6A2D8C77-9C23-8E25-4688-DD8930A4E0E4}"/>
              </a:ext>
            </a:extLst>
          </p:cNvPr>
          <p:cNvSpPr txBox="1"/>
          <p:nvPr/>
        </p:nvSpPr>
        <p:spPr>
          <a:xfrm>
            <a:off x="387927" y="2663908"/>
            <a:ext cx="11463647" cy="4524315"/>
          </a:xfrm>
          <a:prstGeom prst="rect">
            <a:avLst/>
          </a:prstGeom>
          <a:noFill/>
        </p:spPr>
        <p:txBody>
          <a:bodyPr wrap="square">
            <a:spAutoFit/>
          </a:bodyPr>
          <a:lstStyle/>
          <a:p>
            <a:r>
              <a:rPr lang="en-US" sz="2400" b="1" dirty="0">
                <a:solidFill>
                  <a:srgbClr val="FF0000"/>
                </a:solidFill>
              </a:rPr>
              <a:t>Multiple point stimulation method </a:t>
            </a:r>
            <a:r>
              <a:rPr lang="en-US" sz="2400" dirty="0">
                <a:solidFill>
                  <a:schemeClr val="bg1"/>
                </a:solidFill>
              </a:rPr>
              <a:t>(Brown &amp; Milner-Brown, 1976; Doherty et al, 1993)</a:t>
            </a:r>
            <a:br>
              <a:rPr lang="en-US" sz="2400" b="1" dirty="0">
                <a:solidFill>
                  <a:srgbClr val="FF0000"/>
                </a:solidFill>
              </a:rPr>
            </a:br>
            <a:r>
              <a:rPr lang="en-US" sz="2400" dirty="0">
                <a:solidFill>
                  <a:schemeClr val="bg1"/>
                </a:solidFill>
              </a:rPr>
              <a:t>- 10 stimulation sites/points along the course of the nerve </a:t>
            </a:r>
            <a:br>
              <a:rPr lang="en-US" sz="2400" dirty="0">
                <a:solidFill>
                  <a:schemeClr val="bg1"/>
                </a:solidFill>
              </a:rPr>
            </a:br>
            <a:r>
              <a:rPr lang="en-US" sz="2400" dirty="0">
                <a:solidFill>
                  <a:schemeClr val="bg1"/>
                </a:solidFill>
              </a:rPr>
              <a:t>- only 1 increment at each site</a:t>
            </a:r>
            <a:br>
              <a:rPr lang="en-US" sz="2400" dirty="0">
                <a:solidFill>
                  <a:schemeClr val="bg1"/>
                </a:solidFill>
              </a:rPr>
            </a:br>
            <a:r>
              <a:rPr lang="en-US" sz="2400" dirty="0">
                <a:solidFill>
                  <a:schemeClr val="bg1"/>
                </a:solidFill>
              </a:rPr>
              <a:t>- </a:t>
            </a:r>
            <a:r>
              <a:rPr lang="en-US" sz="2400" b="0" i="0" u="none" strike="noStrike" dirty="0">
                <a:solidFill>
                  <a:srgbClr val="D1D5DB"/>
                </a:solidFill>
                <a:effectLst/>
                <a:latin typeface="Söhne"/>
              </a:rPr>
              <a:t>Often difficult to evoke 10 distinct motor units at 10 different stimulation sites, particularly when the number of motor units is low</a:t>
            </a:r>
            <a:r>
              <a:rPr lang="en-US" sz="2400" dirty="0">
                <a:solidFill>
                  <a:srgbClr val="D1D5DB"/>
                </a:solidFill>
                <a:latin typeface="Söhne"/>
              </a:rPr>
              <a:t> =&gt;</a:t>
            </a:r>
          </a:p>
          <a:p>
            <a:endParaRPr lang="en-US" sz="2400" dirty="0">
              <a:solidFill>
                <a:srgbClr val="D1D5DB"/>
              </a:solidFill>
              <a:latin typeface="Söhne"/>
            </a:endParaRPr>
          </a:p>
          <a:p>
            <a:r>
              <a:rPr lang="en-US" sz="2400" b="1" dirty="0">
                <a:solidFill>
                  <a:srgbClr val="FF0000"/>
                </a:solidFill>
              </a:rPr>
              <a:t>Adapted multiple point stimulation method </a:t>
            </a:r>
            <a:br>
              <a:rPr lang="en-US" sz="2400" b="1" dirty="0">
                <a:solidFill>
                  <a:srgbClr val="FF0000"/>
                </a:solidFill>
              </a:rPr>
            </a:br>
            <a:r>
              <a:rPr lang="en-US" sz="2400" dirty="0">
                <a:solidFill>
                  <a:srgbClr val="D1D5DB"/>
                </a:solidFill>
                <a:latin typeface="Söhne"/>
              </a:rPr>
              <a:t>(</a:t>
            </a:r>
            <a:r>
              <a:rPr lang="en-US" sz="2400" dirty="0" err="1">
                <a:solidFill>
                  <a:srgbClr val="D1D5DB"/>
                </a:solidFill>
                <a:latin typeface="Söhne"/>
              </a:rPr>
              <a:t>Kadrie</a:t>
            </a:r>
            <a:r>
              <a:rPr lang="en-US" sz="2400" dirty="0">
                <a:solidFill>
                  <a:srgbClr val="D1D5DB"/>
                </a:solidFill>
                <a:latin typeface="Söhne"/>
              </a:rPr>
              <a:t> et al, 1976; validated by Wang &amp; Delwaide, 1995)</a:t>
            </a:r>
            <a:br>
              <a:rPr lang="en-US" sz="2400" dirty="0">
                <a:solidFill>
                  <a:srgbClr val="D1D5DB"/>
                </a:solidFill>
                <a:latin typeface="Söhne"/>
              </a:rPr>
            </a:br>
            <a:r>
              <a:rPr lang="en-US" sz="2400" b="1" dirty="0">
                <a:solidFill>
                  <a:srgbClr val="FFFF00"/>
                </a:solidFill>
                <a:latin typeface="Söhne"/>
              </a:rPr>
              <a:t>- 4-5 stimulation sites/point along the course of the nerve</a:t>
            </a:r>
            <a:br>
              <a:rPr lang="en-US" sz="2400" b="1" dirty="0">
                <a:solidFill>
                  <a:srgbClr val="FFFF00"/>
                </a:solidFill>
                <a:latin typeface="Söhne"/>
              </a:rPr>
            </a:br>
            <a:r>
              <a:rPr lang="en-US" sz="2400" b="1" dirty="0">
                <a:solidFill>
                  <a:srgbClr val="FFFF00"/>
                </a:solidFill>
                <a:latin typeface="Söhne"/>
              </a:rPr>
              <a:t>- 2-3 increments at each site, free of alternation (criteria)</a:t>
            </a:r>
            <a:br>
              <a:rPr lang="en-US" sz="2400" b="1" dirty="0">
                <a:solidFill>
                  <a:srgbClr val="FFFF00"/>
                </a:solidFill>
              </a:rPr>
            </a:br>
            <a:br>
              <a:rPr lang="en-US" sz="2400" dirty="0">
                <a:solidFill>
                  <a:schemeClr val="bg1"/>
                </a:solidFill>
              </a:rPr>
            </a:br>
            <a:endParaRPr lang="en-US" sz="2400" b="1" dirty="0">
              <a:solidFill>
                <a:srgbClr val="FF0000"/>
              </a:solidFill>
            </a:endParaRPr>
          </a:p>
        </p:txBody>
      </p:sp>
      <p:sp>
        <p:nvSpPr>
          <p:cNvPr id="8" name="ZoneTexte 7">
            <a:extLst>
              <a:ext uri="{FF2B5EF4-FFF2-40B4-BE49-F238E27FC236}">
                <a16:creationId xmlns:a16="http://schemas.microsoft.com/office/drawing/2014/main" id="{A6E715A5-383C-278E-EE09-966511657F9C}"/>
              </a:ext>
            </a:extLst>
          </p:cNvPr>
          <p:cNvSpPr txBox="1"/>
          <p:nvPr/>
        </p:nvSpPr>
        <p:spPr>
          <a:xfrm>
            <a:off x="7854436" y="4932170"/>
            <a:ext cx="4250377" cy="1754326"/>
          </a:xfrm>
          <a:prstGeom prst="rect">
            <a:avLst/>
          </a:prstGeom>
          <a:noFill/>
          <a:ln w="38100">
            <a:solidFill>
              <a:schemeClr val="bg1"/>
            </a:solidFill>
          </a:ln>
        </p:spPr>
        <p:txBody>
          <a:bodyPr wrap="square">
            <a:spAutoFit/>
          </a:bodyPr>
          <a:lstStyle/>
          <a:p>
            <a:r>
              <a:rPr lang="en-US" sz="1800" dirty="0">
                <a:solidFill>
                  <a:schemeClr val="bg1"/>
                </a:solidFill>
                <a:effectLst/>
                <a:latin typeface="TimesNewRomanPSMT"/>
              </a:rPr>
              <a:t>MUP activated in an all-or-nothing manner </a:t>
            </a:r>
          </a:p>
          <a:p>
            <a:r>
              <a:rPr lang="en-US" dirty="0">
                <a:solidFill>
                  <a:schemeClr val="bg1"/>
                </a:solidFill>
                <a:latin typeface="TimesNewRomanPSMT"/>
              </a:rPr>
              <a:t>M</a:t>
            </a:r>
            <a:r>
              <a:rPr lang="en-US" sz="1800" dirty="0">
                <a:solidFill>
                  <a:schemeClr val="bg1"/>
                </a:solidFill>
                <a:effectLst/>
                <a:latin typeface="TimesNewRomanPSMT"/>
              </a:rPr>
              <a:t>otor axons recruited </a:t>
            </a:r>
            <a:br>
              <a:rPr lang="en-US" sz="1800" dirty="0">
                <a:solidFill>
                  <a:schemeClr val="bg1"/>
                </a:solidFill>
                <a:effectLst/>
                <a:latin typeface="TimesNewRomanPSMT"/>
              </a:rPr>
            </a:br>
            <a:r>
              <a:rPr lang="en-US" sz="1800" dirty="0">
                <a:solidFill>
                  <a:schemeClr val="bg1"/>
                </a:solidFill>
                <a:effectLst/>
                <a:latin typeface="TimesNewRomanPSMT"/>
              </a:rPr>
              <a:t>- with distinct thresholds,</a:t>
            </a:r>
            <a:br>
              <a:rPr lang="en-US" sz="1800" dirty="0">
                <a:solidFill>
                  <a:schemeClr val="bg1"/>
                </a:solidFill>
                <a:effectLst/>
                <a:latin typeface="TimesNewRomanPSMT"/>
              </a:rPr>
            </a:br>
            <a:r>
              <a:rPr lang="en-US" sz="1800" dirty="0">
                <a:solidFill>
                  <a:schemeClr val="bg1"/>
                </a:solidFill>
                <a:effectLst/>
                <a:latin typeface="TimesNewRomanPSMT"/>
              </a:rPr>
              <a:t>- in an orderly and reproducible manner </a:t>
            </a:r>
            <a:br>
              <a:rPr lang="en-US" sz="1800" dirty="0">
                <a:solidFill>
                  <a:schemeClr val="bg1"/>
                </a:solidFill>
                <a:effectLst/>
                <a:latin typeface="TimesNewRomanPSMT"/>
              </a:rPr>
            </a:br>
            <a:r>
              <a:rPr lang="en-US" sz="1800" dirty="0">
                <a:solidFill>
                  <a:schemeClr val="bg1"/>
                </a:solidFill>
                <a:effectLst/>
                <a:latin typeface="TimesNewRomanPSMT"/>
              </a:rPr>
              <a:t>- without any fractionation of the motor </a:t>
            </a:r>
            <a:br>
              <a:rPr lang="en-US" sz="1800" dirty="0">
                <a:solidFill>
                  <a:schemeClr val="bg1"/>
                </a:solidFill>
                <a:effectLst/>
                <a:latin typeface="TimesNewRomanPSMT"/>
              </a:rPr>
            </a:br>
            <a:r>
              <a:rPr lang="en-US" sz="1800" dirty="0">
                <a:solidFill>
                  <a:schemeClr val="bg1"/>
                </a:solidFill>
                <a:effectLst/>
                <a:latin typeface="TimesNewRomanPSMT"/>
              </a:rPr>
              <a:t>response to successive stimuli. </a:t>
            </a:r>
            <a:endParaRPr lang="en-US" dirty="0">
              <a:solidFill>
                <a:schemeClr val="bg1"/>
              </a:solidFill>
              <a:effectLst/>
            </a:endParaRPr>
          </a:p>
        </p:txBody>
      </p:sp>
    </p:spTree>
    <p:extLst>
      <p:ext uri="{BB962C8B-B14F-4D97-AF65-F5344CB8AC3E}">
        <p14:creationId xmlns:p14="http://schemas.microsoft.com/office/powerpoint/2010/main" val="203235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EEC46F-C380-F880-0902-CF2ED32D9A7E}"/>
              </a:ext>
            </a:extLst>
          </p:cNvPr>
          <p:cNvPicPr>
            <a:picLocks noChangeAspect="1"/>
          </p:cNvPicPr>
          <p:nvPr/>
        </p:nvPicPr>
        <p:blipFill>
          <a:blip r:embed="rId3"/>
          <a:stretch>
            <a:fillRect/>
          </a:stretch>
        </p:blipFill>
        <p:spPr>
          <a:xfrm>
            <a:off x="139262" y="272934"/>
            <a:ext cx="7772400" cy="1897787"/>
          </a:xfrm>
          <a:prstGeom prst="rect">
            <a:avLst/>
          </a:prstGeom>
        </p:spPr>
      </p:pic>
      <p:pic>
        <p:nvPicPr>
          <p:cNvPr id="6" name="Image 5">
            <a:extLst>
              <a:ext uri="{FF2B5EF4-FFF2-40B4-BE49-F238E27FC236}">
                <a16:creationId xmlns:a16="http://schemas.microsoft.com/office/drawing/2014/main" id="{9E6363BA-60C6-5397-3CD8-E9B01C426D7E}"/>
              </a:ext>
            </a:extLst>
          </p:cNvPr>
          <p:cNvPicPr>
            <a:picLocks noChangeAspect="1"/>
          </p:cNvPicPr>
          <p:nvPr/>
        </p:nvPicPr>
        <p:blipFill>
          <a:blip r:embed="rId4"/>
          <a:stretch>
            <a:fillRect/>
          </a:stretch>
        </p:blipFill>
        <p:spPr>
          <a:xfrm>
            <a:off x="8787077" y="1179358"/>
            <a:ext cx="3404923" cy="5678642"/>
          </a:xfrm>
          <a:prstGeom prst="rect">
            <a:avLst/>
          </a:prstGeom>
        </p:spPr>
      </p:pic>
      <p:pic>
        <p:nvPicPr>
          <p:cNvPr id="7" name="Image 6">
            <a:extLst>
              <a:ext uri="{FF2B5EF4-FFF2-40B4-BE49-F238E27FC236}">
                <a16:creationId xmlns:a16="http://schemas.microsoft.com/office/drawing/2014/main" id="{DF1FC793-9CE4-876B-88E9-10CA546EC913}"/>
              </a:ext>
            </a:extLst>
          </p:cNvPr>
          <p:cNvPicPr>
            <a:picLocks noChangeAspect="1"/>
          </p:cNvPicPr>
          <p:nvPr/>
        </p:nvPicPr>
        <p:blipFill>
          <a:blip r:embed="rId5"/>
          <a:stretch>
            <a:fillRect/>
          </a:stretch>
        </p:blipFill>
        <p:spPr>
          <a:xfrm>
            <a:off x="224277" y="2793384"/>
            <a:ext cx="5206720" cy="4042983"/>
          </a:xfrm>
          <a:prstGeom prst="rect">
            <a:avLst/>
          </a:prstGeom>
        </p:spPr>
      </p:pic>
      <p:pic>
        <p:nvPicPr>
          <p:cNvPr id="8" name="Image 7">
            <a:extLst>
              <a:ext uri="{FF2B5EF4-FFF2-40B4-BE49-F238E27FC236}">
                <a16:creationId xmlns:a16="http://schemas.microsoft.com/office/drawing/2014/main" id="{BDD2F409-82E1-8D06-02DD-11D9EAF05CB9}"/>
              </a:ext>
            </a:extLst>
          </p:cNvPr>
          <p:cNvPicPr>
            <a:picLocks noChangeAspect="1"/>
          </p:cNvPicPr>
          <p:nvPr/>
        </p:nvPicPr>
        <p:blipFill>
          <a:blip r:embed="rId6"/>
          <a:stretch>
            <a:fillRect/>
          </a:stretch>
        </p:blipFill>
        <p:spPr>
          <a:xfrm>
            <a:off x="4808492" y="622167"/>
            <a:ext cx="1056280" cy="1507600"/>
          </a:xfrm>
          <a:prstGeom prst="rect">
            <a:avLst/>
          </a:prstGeom>
        </p:spPr>
      </p:pic>
      <p:sp>
        <p:nvSpPr>
          <p:cNvPr id="9" name="ZoneTexte 8">
            <a:extLst>
              <a:ext uri="{FF2B5EF4-FFF2-40B4-BE49-F238E27FC236}">
                <a16:creationId xmlns:a16="http://schemas.microsoft.com/office/drawing/2014/main" id="{692DDA7F-34E2-93A1-4235-E64E481072E8}"/>
              </a:ext>
            </a:extLst>
          </p:cNvPr>
          <p:cNvSpPr txBox="1"/>
          <p:nvPr/>
        </p:nvSpPr>
        <p:spPr>
          <a:xfrm>
            <a:off x="9498277" y="348361"/>
            <a:ext cx="2967420" cy="830997"/>
          </a:xfrm>
          <a:prstGeom prst="rect">
            <a:avLst/>
          </a:prstGeom>
          <a:noFill/>
        </p:spPr>
        <p:txBody>
          <a:bodyPr wrap="square">
            <a:spAutoFit/>
          </a:bodyPr>
          <a:lstStyle/>
          <a:p>
            <a:r>
              <a:rPr lang="fr-FR" sz="2400" b="1" dirty="0" err="1">
                <a:solidFill>
                  <a:srgbClr val="FF0000"/>
                </a:solidFill>
              </a:rPr>
              <a:t>Incremental</a:t>
            </a:r>
            <a:r>
              <a:rPr lang="fr-FR" sz="2400" b="1" dirty="0">
                <a:solidFill>
                  <a:srgbClr val="FF0000"/>
                </a:solidFill>
              </a:rPr>
              <a:t> stimulation</a:t>
            </a:r>
          </a:p>
        </p:txBody>
      </p:sp>
      <p:sp>
        <p:nvSpPr>
          <p:cNvPr id="10" name="ZoneTexte 9">
            <a:extLst>
              <a:ext uri="{FF2B5EF4-FFF2-40B4-BE49-F238E27FC236}">
                <a16:creationId xmlns:a16="http://schemas.microsoft.com/office/drawing/2014/main" id="{C2786D69-2988-A12E-DD72-9530754E8449}"/>
              </a:ext>
            </a:extLst>
          </p:cNvPr>
          <p:cNvSpPr txBox="1"/>
          <p:nvPr/>
        </p:nvSpPr>
        <p:spPr>
          <a:xfrm>
            <a:off x="224277" y="2270794"/>
            <a:ext cx="2967420" cy="461665"/>
          </a:xfrm>
          <a:prstGeom prst="rect">
            <a:avLst/>
          </a:prstGeom>
          <a:noFill/>
        </p:spPr>
        <p:txBody>
          <a:bodyPr wrap="square">
            <a:spAutoFit/>
          </a:bodyPr>
          <a:lstStyle/>
          <a:p>
            <a:r>
              <a:rPr lang="fr-FR" sz="2400" b="1" dirty="0">
                <a:solidFill>
                  <a:srgbClr val="FF0000"/>
                </a:solidFill>
              </a:rPr>
              <a:t>AMPS </a:t>
            </a:r>
            <a:r>
              <a:rPr lang="fr-FR" sz="2400" b="1" dirty="0" err="1">
                <a:solidFill>
                  <a:srgbClr val="FF0000"/>
                </a:solidFill>
              </a:rPr>
              <a:t>method</a:t>
            </a:r>
            <a:endParaRPr lang="fr-FR" sz="2400" b="1" dirty="0">
              <a:solidFill>
                <a:srgbClr val="FF0000"/>
              </a:solidFill>
            </a:endParaRPr>
          </a:p>
        </p:txBody>
      </p:sp>
      <p:grpSp>
        <p:nvGrpSpPr>
          <p:cNvPr id="2" name="Group 12">
            <a:extLst>
              <a:ext uri="{FF2B5EF4-FFF2-40B4-BE49-F238E27FC236}">
                <a16:creationId xmlns:a16="http://schemas.microsoft.com/office/drawing/2014/main" id="{8523FB6B-4469-28AB-564E-4BD63BBACBEF}"/>
              </a:ext>
            </a:extLst>
          </p:cNvPr>
          <p:cNvGrpSpPr>
            <a:grpSpLocks/>
          </p:cNvGrpSpPr>
          <p:nvPr/>
        </p:nvGrpSpPr>
        <p:grpSpPr bwMode="auto">
          <a:xfrm>
            <a:off x="5293489" y="3086374"/>
            <a:ext cx="1564511" cy="3749991"/>
            <a:chOff x="3601" y="600"/>
            <a:chExt cx="1654" cy="3272"/>
          </a:xfrm>
        </p:grpSpPr>
        <p:pic>
          <p:nvPicPr>
            <p:cNvPr id="3" name="Picture 6">
              <a:extLst>
                <a:ext uri="{FF2B5EF4-FFF2-40B4-BE49-F238E27FC236}">
                  <a16:creationId xmlns:a16="http://schemas.microsoft.com/office/drawing/2014/main" id="{CC57FC2D-2452-80ED-D47A-731903C991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 y="600"/>
              <a:ext cx="1654" cy="3272"/>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9157A322-C466-2E9E-DE3F-2F27B3DB6F43}"/>
                </a:ext>
              </a:extLst>
            </p:cNvPr>
            <p:cNvSpPr txBox="1">
              <a:spLocks noChangeArrowheads="1"/>
            </p:cNvSpPr>
            <p:nvPr/>
          </p:nvSpPr>
          <p:spPr bwMode="auto">
            <a:xfrm>
              <a:off x="4285" y="1823"/>
              <a:ext cx="679"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BE" altLang="fr-FR" sz="1200" b="1" dirty="0">
                  <a:solidFill>
                    <a:srgbClr val="CE0808"/>
                  </a:solidFill>
                  <a:latin typeface="Trebuchet MS" panose="020B0703020202090204" pitchFamily="34" charset="0"/>
                </a:rPr>
                <a:t>8 cm</a:t>
              </a:r>
              <a:endParaRPr lang="en-US" altLang="fr-FR" sz="1200" b="1" dirty="0">
                <a:solidFill>
                  <a:srgbClr val="CE0808"/>
                </a:solidFill>
                <a:latin typeface="Trebuchet MS" panose="020B0703020202090204" pitchFamily="34" charset="0"/>
              </a:endParaRPr>
            </a:p>
          </p:txBody>
        </p:sp>
        <p:grpSp>
          <p:nvGrpSpPr>
            <p:cNvPr id="11" name="Group 8">
              <a:extLst>
                <a:ext uri="{FF2B5EF4-FFF2-40B4-BE49-F238E27FC236}">
                  <a16:creationId xmlns:a16="http://schemas.microsoft.com/office/drawing/2014/main" id="{654C9E90-F962-32C7-66A8-48853423A2D4}"/>
                </a:ext>
              </a:extLst>
            </p:cNvPr>
            <p:cNvGrpSpPr>
              <a:grpSpLocks/>
            </p:cNvGrpSpPr>
            <p:nvPr/>
          </p:nvGrpSpPr>
          <p:grpSpPr bwMode="auto">
            <a:xfrm>
              <a:off x="4245" y="1662"/>
              <a:ext cx="264" cy="633"/>
              <a:chOff x="4245" y="1662"/>
              <a:chExt cx="264" cy="633"/>
            </a:xfrm>
          </p:grpSpPr>
          <p:sp>
            <p:nvSpPr>
              <p:cNvPr id="12" name="Line 9">
                <a:extLst>
                  <a:ext uri="{FF2B5EF4-FFF2-40B4-BE49-F238E27FC236}">
                    <a16:creationId xmlns:a16="http://schemas.microsoft.com/office/drawing/2014/main" id="{2CDABCF9-0EE9-5E4C-B30E-B59F1A593EFA}"/>
                  </a:ext>
                </a:extLst>
              </p:cNvPr>
              <p:cNvSpPr>
                <a:spLocks noChangeShapeType="1"/>
              </p:cNvSpPr>
              <p:nvPr/>
            </p:nvSpPr>
            <p:spPr bwMode="auto">
              <a:xfrm flipV="1">
                <a:off x="4245" y="2109"/>
                <a:ext cx="264" cy="186"/>
              </a:xfrm>
              <a:prstGeom prst="line">
                <a:avLst/>
              </a:prstGeom>
              <a:noFill/>
              <a:ln w="25400">
                <a:solidFill>
                  <a:srgbClr val="C6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0">
                <a:extLst>
                  <a:ext uri="{FF2B5EF4-FFF2-40B4-BE49-F238E27FC236}">
                    <a16:creationId xmlns:a16="http://schemas.microsoft.com/office/drawing/2014/main" id="{60D554A8-6892-AA63-8AF9-3619F657556D}"/>
                  </a:ext>
                </a:extLst>
              </p:cNvPr>
              <p:cNvSpPr>
                <a:spLocks noChangeShapeType="1"/>
              </p:cNvSpPr>
              <p:nvPr/>
            </p:nvSpPr>
            <p:spPr bwMode="auto">
              <a:xfrm flipV="1">
                <a:off x="4509" y="1662"/>
                <a:ext cx="0" cy="453"/>
              </a:xfrm>
              <a:prstGeom prst="line">
                <a:avLst/>
              </a:prstGeom>
              <a:noFill/>
              <a:ln w="25400">
                <a:solidFill>
                  <a:srgbClr val="C6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nvGrpSpPr>
          <p:cNvPr id="14" name="Group 13">
            <a:extLst>
              <a:ext uri="{FF2B5EF4-FFF2-40B4-BE49-F238E27FC236}">
                <a16:creationId xmlns:a16="http://schemas.microsoft.com/office/drawing/2014/main" id="{D7B5D4A6-F1F6-B78D-0AFF-7797AC00C31A}"/>
              </a:ext>
            </a:extLst>
          </p:cNvPr>
          <p:cNvGrpSpPr>
            <a:grpSpLocks/>
          </p:cNvGrpSpPr>
          <p:nvPr/>
        </p:nvGrpSpPr>
        <p:grpSpPr bwMode="auto">
          <a:xfrm rot="10800000">
            <a:off x="6873727" y="2941930"/>
            <a:ext cx="1917707" cy="4038877"/>
            <a:chOff x="0" y="768"/>
            <a:chExt cx="1440" cy="2832"/>
          </a:xfrm>
        </p:grpSpPr>
        <p:sp>
          <p:nvSpPr>
            <p:cNvPr id="15" name="Rectangle 14">
              <a:extLst>
                <a:ext uri="{FF2B5EF4-FFF2-40B4-BE49-F238E27FC236}">
                  <a16:creationId xmlns:a16="http://schemas.microsoft.com/office/drawing/2014/main" id="{7661B238-5415-2C19-9376-1E7755E26ED6}"/>
                </a:ext>
              </a:extLst>
            </p:cNvPr>
            <p:cNvSpPr>
              <a:spLocks noChangeArrowheads="1"/>
            </p:cNvSpPr>
            <p:nvPr/>
          </p:nvSpPr>
          <p:spPr bwMode="auto">
            <a:xfrm>
              <a:off x="0" y="768"/>
              <a:ext cx="1440" cy="28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6" name="Picture 15">
              <a:extLst>
                <a:ext uri="{FF2B5EF4-FFF2-40B4-BE49-F238E27FC236}">
                  <a16:creationId xmlns:a16="http://schemas.microsoft.com/office/drawing/2014/main" id="{A7371993-4130-830A-B300-42531F4637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912"/>
              <a:ext cx="1296"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a:extLst>
                <a:ext uri="{FF2B5EF4-FFF2-40B4-BE49-F238E27FC236}">
                  <a16:creationId xmlns:a16="http://schemas.microsoft.com/office/drawing/2014/main" id="{C9950AFE-C06A-2C9F-378A-AE1BA7F6C2E2}"/>
                </a:ext>
              </a:extLst>
            </p:cNvPr>
            <p:cNvSpPr txBox="1">
              <a:spLocks noChangeArrowheads="1"/>
            </p:cNvSpPr>
            <p:nvPr/>
          </p:nvSpPr>
          <p:spPr bwMode="auto">
            <a:xfrm rot="10800000">
              <a:off x="501" y="1897"/>
              <a:ext cx="4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fr-BE" altLang="fr-FR" sz="1200" b="1" dirty="0">
                  <a:solidFill>
                    <a:srgbClr val="333399"/>
                  </a:solidFill>
                  <a:latin typeface="Comic Sans MS" panose="030F0902030302020204" pitchFamily="66" charset="0"/>
                </a:rPr>
                <a:t>2</a:t>
              </a:r>
              <a:endParaRPr lang="fr-BE" altLang="fr-FR" sz="1200" dirty="0">
                <a:solidFill>
                  <a:srgbClr val="333399"/>
                </a:solidFill>
                <a:latin typeface="Comic Sans MS" panose="030F0902030302020204" pitchFamily="66" charset="0"/>
              </a:endParaRPr>
            </a:p>
          </p:txBody>
        </p:sp>
        <p:sp>
          <p:nvSpPr>
            <p:cNvPr id="18" name="Text Box 17">
              <a:extLst>
                <a:ext uri="{FF2B5EF4-FFF2-40B4-BE49-F238E27FC236}">
                  <a16:creationId xmlns:a16="http://schemas.microsoft.com/office/drawing/2014/main" id="{AB59CFF4-826B-B853-21B6-042C31CB104A}"/>
                </a:ext>
              </a:extLst>
            </p:cNvPr>
            <p:cNvSpPr txBox="1">
              <a:spLocks noChangeArrowheads="1"/>
            </p:cNvSpPr>
            <p:nvPr/>
          </p:nvSpPr>
          <p:spPr bwMode="auto">
            <a:xfrm rot="10800000">
              <a:off x="654" y="2016"/>
              <a:ext cx="4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fr-BE" altLang="fr-FR" sz="1200" b="1" dirty="0">
                  <a:solidFill>
                    <a:srgbClr val="333399"/>
                  </a:solidFill>
                  <a:latin typeface="Comic Sans MS" panose="030F0902030302020204" pitchFamily="66" charset="0"/>
                </a:rPr>
                <a:t>3</a:t>
              </a:r>
              <a:endParaRPr lang="fr-BE" altLang="fr-FR" sz="1200" dirty="0">
                <a:solidFill>
                  <a:srgbClr val="333399"/>
                </a:solidFill>
                <a:latin typeface="Comic Sans MS" panose="030F0902030302020204" pitchFamily="66" charset="0"/>
              </a:endParaRPr>
            </a:p>
          </p:txBody>
        </p:sp>
        <p:sp>
          <p:nvSpPr>
            <p:cNvPr id="19" name="Text Box 18">
              <a:extLst>
                <a:ext uri="{FF2B5EF4-FFF2-40B4-BE49-F238E27FC236}">
                  <a16:creationId xmlns:a16="http://schemas.microsoft.com/office/drawing/2014/main" id="{12A04EB1-7E50-8D2D-9C80-80196FDD09CD}"/>
                </a:ext>
              </a:extLst>
            </p:cNvPr>
            <p:cNvSpPr txBox="1">
              <a:spLocks noChangeArrowheads="1"/>
            </p:cNvSpPr>
            <p:nvPr/>
          </p:nvSpPr>
          <p:spPr bwMode="auto">
            <a:xfrm rot="10800000">
              <a:off x="479" y="2832"/>
              <a:ext cx="4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fr-BE" altLang="fr-FR" sz="1200" b="1" dirty="0">
                  <a:solidFill>
                    <a:srgbClr val="333399"/>
                  </a:solidFill>
                  <a:latin typeface="Comic Sans MS" panose="030F0902030302020204" pitchFamily="66" charset="0"/>
                </a:rPr>
                <a:t>4</a:t>
              </a:r>
              <a:endParaRPr lang="fr-BE" altLang="fr-FR" sz="1200" dirty="0">
                <a:solidFill>
                  <a:srgbClr val="333399"/>
                </a:solidFill>
                <a:latin typeface="Comic Sans MS" panose="030F0902030302020204" pitchFamily="66" charset="0"/>
              </a:endParaRPr>
            </a:p>
          </p:txBody>
        </p:sp>
        <p:sp>
          <p:nvSpPr>
            <p:cNvPr id="20" name="Text Box 19">
              <a:extLst>
                <a:ext uri="{FF2B5EF4-FFF2-40B4-BE49-F238E27FC236}">
                  <a16:creationId xmlns:a16="http://schemas.microsoft.com/office/drawing/2014/main" id="{FAF6E555-3662-A681-2020-9F5A13E00589}"/>
                </a:ext>
              </a:extLst>
            </p:cNvPr>
            <p:cNvSpPr txBox="1">
              <a:spLocks noChangeArrowheads="1"/>
            </p:cNvSpPr>
            <p:nvPr/>
          </p:nvSpPr>
          <p:spPr bwMode="auto">
            <a:xfrm rot="10800000">
              <a:off x="664" y="1776"/>
              <a:ext cx="4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fr-BE" altLang="fr-FR" sz="1200" b="1" dirty="0">
                  <a:solidFill>
                    <a:srgbClr val="333399"/>
                  </a:solidFill>
                  <a:latin typeface="Comic Sans MS" panose="030F0902030302020204" pitchFamily="66" charset="0"/>
                </a:rPr>
                <a:t>1</a:t>
              </a:r>
              <a:endParaRPr lang="fr-BE" altLang="fr-FR" sz="1200" dirty="0">
                <a:solidFill>
                  <a:srgbClr val="333399"/>
                </a:solidFill>
                <a:latin typeface="Comic Sans MS" panose="030F0902030302020204" pitchFamily="66" charset="0"/>
              </a:endParaRPr>
            </a:p>
          </p:txBody>
        </p:sp>
      </p:grpSp>
      <p:sp>
        <p:nvSpPr>
          <p:cNvPr id="21" name="ZoneTexte 20">
            <a:extLst>
              <a:ext uri="{FF2B5EF4-FFF2-40B4-BE49-F238E27FC236}">
                <a16:creationId xmlns:a16="http://schemas.microsoft.com/office/drawing/2014/main" id="{7FAD06F8-C135-DD3A-AE93-B6E00CB1D94A}"/>
              </a:ext>
            </a:extLst>
          </p:cNvPr>
          <p:cNvSpPr txBox="1"/>
          <p:nvPr/>
        </p:nvSpPr>
        <p:spPr>
          <a:xfrm>
            <a:off x="2596454" y="4396057"/>
            <a:ext cx="846450" cy="646331"/>
          </a:xfrm>
          <a:prstGeom prst="rect">
            <a:avLst/>
          </a:prstGeom>
          <a:solidFill>
            <a:schemeClr val="bg1"/>
          </a:solidFill>
        </p:spPr>
        <p:txBody>
          <a:bodyPr wrap="none" rtlCol="0">
            <a:spAutoFit/>
          </a:bodyPr>
          <a:lstStyle/>
          <a:p>
            <a:r>
              <a:rPr lang="fr-FR" sz="1200" b="1" dirty="0" err="1">
                <a:solidFill>
                  <a:srgbClr val="FF0000"/>
                </a:solidFill>
              </a:rPr>
              <a:t>Average</a:t>
            </a:r>
            <a:endParaRPr lang="fr-FR" sz="1200" b="1" dirty="0">
              <a:solidFill>
                <a:srgbClr val="FF0000"/>
              </a:solidFill>
            </a:endParaRPr>
          </a:p>
          <a:p>
            <a:r>
              <a:rPr lang="fr-FR" sz="1200" b="1" dirty="0">
                <a:solidFill>
                  <a:srgbClr val="FF0000"/>
                </a:solidFill>
              </a:rPr>
              <a:t>MU size</a:t>
            </a:r>
          </a:p>
          <a:p>
            <a:r>
              <a:rPr lang="fr-FR" sz="1200" b="1" dirty="0">
                <a:solidFill>
                  <a:srgbClr val="FF0000"/>
                </a:solidFill>
              </a:rPr>
              <a:t>125 </a:t>
            </a:r>
            <a:r>
              <a:rPr lang="fr-FR" sz="1200" b="1" dirty="0" err="1">
                <a:solidFill>
                  <a:srgbClr val="FF0000"/>
                </a:solidFill>
              </a:rPr>
              <a:t>μV.ms</a:t>
            </a:r>
            <a:endParaRPr lang="fr-FR" sz="1200" b="1" dirty="0">
              <a:solidFill>
                <a:srgbClr val="FF0000"/>
              </a:solidFill>
            </a:endParaRPr>
          </a:p>
        </p:txBody>
      </p:sp>
      <p:sp>
        <p:nvSpPr>
          <p:cNvPr id="22" name="ZoneTexte 21">
            <a:extLst>
              <a:ext uri="{FF2B5EF4-FFF2-40B4-BE49-F238E27FC236}">
                <a16:creationId xmlns:a16="http://schemas.microsoft.com/office/drawing/2014/main" id="{CDC92D38-E5C4-B80A-1805-38B1B119C81A}"/>
              </a:ext>
            </a:extLst>
          </p:cNvPr>
          <p:cNvSpPr txBox="1"/>
          <p:nvPr/>
        </p:nvSpPr>
        <p:spPr>
          <a:xfrm>
            <a:off x="2596454" y="6313777"/>
            <a:ext cx="1851854" cy="461665"/>
          </a:xfrm>
          <a:prstGeom prst="rect">
            <a:avLst/>
          </a:prstGeom>
          <a:solidFill>
            <a:schemeClr val="bg1"/>
          </a:solidFill>
        </p:spPr>
        <p:txBody>
          <a:bodyPr wrap="none" rtlCol="0">
            <a:spAutoFit/>
          </a:bodyPr>
          <a:lstStyle/>
          <a:p>
            <a:r>
              <a:rPr lang="fr-FR" sz="1200" b="1" dirty="0">
                <a:solidFill>
                  <a:srgbClr val="FF0000"/>
                </a:solidFill>
              </a:rPr>
              <a:t>CMAP size = 18,140 </a:t>
            </a:r>
            <a:r>
              <a:rPr lang="fr-FR" sz="1200" b="1" dirty="0" err="1">
                <a:solidFill>
                  <a:srgbClr val="FF0000"/>
                </a:solidFill>
              </a:rPr>
              <a:t>μV.ms</a:t>
            </a:r>
            <a:endParaRPr lang="fr-FR" sz="1200" b="1" dirty="0">
              <a:solidFill>
                <a:srgbClr val="FF0000"/>
              </a:solidFill>
            </a:endParaRPr>
          </a:p>
          <a:p>
            <a:r>
              <a:rPr lang="fr-FR" sz="1200" b="1" dirty="0">
                <a:solidFill>
                  <a:srgbClr val="FF0000"/>
                </a:solidFill>
              </a:rPr>
              <a:t>MUNE = 145 MU</a:t>
            </a:r>
          </a:p>
        </p:txBody>
      </p:sp>
      <p:sp>
        <p:nvSpPr>
          <p:cNvPr id="24" name="ZoneTexte 23">
            <a:extLst>
              <a:ext uri="{FF2B5EF4-FFF2-40B4-BE49-F238E27FC236}">
                <a16:creationId xmlns:a16="http://schemas.microsoft.com/office/drawing/2014/main" id="{762267D9-1FE2-52AA-5B7E-D2134CADF667}"/>
              </a:ext>
            </a:extLst>
          </p:cNvPr>
          <p:cNvSpPr txBox="1"/>
          <p:nvPr/>
        </p:nvSpPr>
        <p:spPr>
          <a:xfrm>
            <a:off x="5985414" y="611038"/>
            <a:ext cx="2731821" cy="2308324"/>
          </a:xfrm>
          <a:prstGeom prst="rect">
            <a:avLst/>
          </a:prstGeom>
          <a:noFill/>
          <a:ln w="25400">
            <a:solidFill>
              <a:srgbClr val="FF0000"/>
            </a:solidFill>
          </a:ln>
        </p:spPr>
        <p:txBody>
          <a:bodyPr wrap="square">
            <a:spAutoFit/>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To ensure that the motor units activated at different stimulation points are distinct from each other, the morphology of each motor unit potential is reconstructed using a trace subtraction program</a:t>
            </a:r>
            <a:endParaRPr lang="fr-FR" dirty="0"/>
          </a:p>
        </p:txBody>
      </p:sp>
      <p:cxnSp>
        <p:nvCxnSpPr>
          <p:cNvPr id="25" name="Connecteur droit avec flèche 24">
            <a:extLst>
              <a:ext uri="{FF2B5EF4-FFF2-40B4-BE49-F238E27FC236}">
                <a16:creationId xmlns:a16="http://schemas.microsoft.com/office/drawing/2014/main" id="{1262B996-8895-0421-D98B-18B03ACD39EE}"/>
              </a:ext>
            </a:extLst>
          </p:cNvPr>
          <p:cNvCxnSpPr>
            <a:cxnSpLocks/>
          </p:cNvCxnSpPr>
          <p:nvPr/>
        </p:nvCxnSpPr>
        <p:spPr>
          <a:xfrm flipH="1">
            <a:off x="4336143" y="2270794"/>
            <a:ext cx="1649271" cy="64856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18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EEC46F-C380-F880-0902-CF2ED32D9A7E}"/>
              </a:ext>
            </a:extLst>
          </p:cNvPr>
          <p:cNvPicPr>
            <a:picLocks noChangeAspect="1"/>
          </p:cNvPicPr>
          <p:nvPr/>
        </p:nvPicPr>
        <p:blipFill>
          <a:blip r:embed="rId3"/>
          <a:stretch>
            <a:fillRect/>
          </a:stretch>
        </p:blipFill>
        <p:spPr>
          <a:xfrm>
            <a:off x="4285960" y="130822"/>
            <a:ext cx="7772400" cy="1897787"/>
          </a:xfrm>
          <a:prstGeom prst="rect">
            <a:avLst/>
          </a:prstGeom>
        </p:spPr>
      </p:pic>
      <p:pic>
        <p:nvPicPr>
          <p:cNvPr id="2" name="Image 1">
            <a:extLst>
              <a:ext uri="{FF2B5EF4-FFF2-40B4-BE49-F238E27FC236}">
                <a16:creationId xmlns:a16="http://schemas.microsoft.com/office/drawing/2014/main" id="{ADB830FB-C998-D137-2707-F90CB0784708}"/>
              </a:ext>
            </a:extLst>
          </p:cNvPr>
          <p:cNvPicPr>
            <a:picLocks noChangeAspect="1"/>
          </p:cNvPicPr>
          <p:nvPr/>
        </p:nvPicPr>
        <p:blipFill>
          <a:blip r:embed="rId4"/>
          <a:stretch>
            <a:fillRect/>
          </a:stretch>
        </p:blipFill>
        <p:spPr>
          <a:xfrm>
            <a:off x="238235" y="3049958"/>
            <a:ext cx="4451911" cy="3820510"/>
          </a:xfrm>
          <a:prstGeom prst="rect">
            <a:avLst/>
          </a:prstGeom>
        </p:spPr>
      </p:pic>
      <p:sp>
        <p:nvSpPr>
          <p:cNvPr id="4" name="ZoneTexte 3">
            <a:extLst>
              <a:ext uri="{FF2B5EF4-FFF2-40B4-BE49-F238E27FC236}">
                <a16:creationId xmlns:a16="http://schemas.microsoft.com/office/drawing/2014/main" id="{14426CF1-D9C4-799F-D433-6A159FA9E85E}"/>
              </a:ext>
            </a:extLst>
          </p:cNvPr>
          <p:cNvSpPr txBox="1"/>
          <p:nvPr/>
        </p:nvSpPr>
        <p:spPr>
          <a:xfrm>
            <a:off x="238234" y="2402486"/>
            <a:ext cx="3785125" cy="461665"/>
          </a:xfrm>
          <a:prstGeom prst="rect">
            <a:avLst/>
          </a:prstGeom>
          <a:noFill/>
        </p:spPr>
        <p:txBody>
          <a:bodyPr wrap="square">
            <a:spAutoFit/>
          </a:bodyPr>
          <a:lstStyle/>
          <a:p>
            <a:r>
              <a:rPr lang="fr-FR" sz="2400" b="1" dirty="0">
                <a:solidFill>
                  <a:srgbClr val="FF0000"/>
                </a:solidFill>
              </a:rPr>
              <a:t>Convergent </a:t>
            </a:r>
            <a:r>
              <a:rPr lang="fr-FR" sz="2400" b="1" dirty="0" err="1">
                <a:solidFill>
                  <a:srgbClr val="FF0000"/>
                </a:solidFill>
              </a:rPr>
              <a:t>validity</a:t>
            </a:r>
            <a:r>
              <a:rPr lang="fr-FR" sz="2400" b="1" dirty="0">
                <a:solidFill>
                  <a:srgbClr val="FF0000"/>
                </a:solidFill>
              </a:rPr>
              <a:t> (n = 54)</a:t>
            </a:r>
          </a:p>
        </p:txBody>
      </p:sp>
      <p:pic>
        <p:nvPicPr>
          <p:cNvPr id="8" name="Image 7">
            <a:extLst>
              <a:ext uri="{FF2B5EF4-FFF2-40B4-BE49-F238E27FC236}">
                <a16:creationId xmlns:a16="http://schemas.microsoft.com/office/drawing/2014/main" id="{1AC71815-99D9-7021-1537-C357BC91D0E0}"/>
              </a:ext>
            </a:extLst>
          </p:cNvPr>
          <p:cNvPicPr>
            <a:picLocks noChangeAspect="1"/>
          </p:cNvPicPr>
          <p:nvPr/>
        </p:nvPicPr>
        <p:blipFill>
          <a:blip r:embed="rId5"/>
          <a:stretch>
            <a:fillRect/>
          </a:stretch>
        </p:blipFill>
        <p:spPr>
          <a:xfrm>
            <a:off x="4690146" y="2861965"/>
            <a:ext cx="4451911" cy="3996035"/>
          </a:xfrm>
          <a:prstGeom prst="rect">
            <a:avLst/>
          </a:prstGeom>
        </p:spPr>
      </p:pic>
      <p:sp>
        <p:nvSpPr>
          <p:cNvPr id="9" name="ZoneTexte 8">
            <a:extLst>
              <a:ext uri="{FF2B5EF4-FFF2-40B4-BE49-F238E27FC236}">
                <a16:creationId xmlns:a16="http://schemas.microsoft.com/office/drawing/2014/main" id="{D0FB3F03-1B81-90ED-0CF6-B1603A26EDBF}"/>
              </a:ext>
            </a:extLst>
          </p:cNvPr>
          <p:cNvSpPr txBox="1"/>
          <p:nvPr/>
        </p:nvSpPr>
        <p:spPr>
          <a:xfrm>
            <a:off x="4690145" y="2402486"/>
            <a:ext cx="3874377" cy="461665"/>
          </a:xfrm>
          <a:prstGeom prst="rect">
            <a:avLst/>
          </a:prstGeom>
          <a:noFill/>
        </p:spPr>
        <p:txBody>
          <a:bodyPr wrap="square">
            <a:spAutoFit/>
          </a:bodyPr>
          <a:lstStyle/>
          <a:p>
            <a:r>
              <a:rPr lang="fr-FR" sz="2400" b="1" dirty="0">
                <a:solidFill>
                  <a:srgbClr val="FF0000"/>
                </a:solidFill>
              </a:rPr>
              <a:t>Test-retest </a:t>
            </a:r>
            <a:r>
              <a:rPr lang="fr-FR" sz="2400" b="1" dirty="0" err="1">
                <a:solidFill>
                  <a:srgbClr val="FF0000"/>
                </a:solidFill>
              </a:rPr>
              <a:t>reliability</a:t>
            </a:r>
            <a:r>
              <a:rPr lang="fr-FR" sz="2400" b="1" dirty="0">
                <a:solidFill>
                  <a:srgbClr val="FF0000"/>
                </a:solidFill>
              </a:rPr>
              <a:t> (n = 10)</a:t>
            </a:r>
          </a:p>
        </p:txBody>
      </p:sp>
      <p:pic>
        <p:nvPicPr>
          <p:cNvPr id="10" name="Image 9">
            <a:extLst>
              <a:ext uri="{FF2B5EF4-FFF2-40B4-BE49-F238E27FC236}">
                <a16:creationId xmlns:a16="http://schemas.microsoft.com/office/drawing/2014/main" id="{97608D48-88DA-E7D6-5818-89F3C47D93E9}"/>
              </a:ext>
            </a:extLst>
          </p:cNvPr>
          <p:cNvPicPr>
            <a:picLocks noChangeAspect="1"/>
          </p:cNvPicPr>
          <p:nvPr/>
        </p:nvPicPr>
        <p:blipFill>
          <a:blip r:embed="rId6"/>
          <a:stretch>
            <a:fillRect/>
          </a:stretch>
        </p:blipFill>
        <p:spPr>
          <a:xfrm>
            <a:off x="9005422" y="3049957"/>
            <a:ext cx="2871268" cy="2772511"/>
          </a:xfrm>
          <a:prstGeom prst="rect">
            <a:avLst/>
          </a:prstGeom>
        </p:spPr>
      </p:pic>
      <p:sp>
        <p:nvSpPr>
          <p:cNvPr id="11" name="Rectangle 10">
            <a:extLst>
              <a:ext uri="{FF2B5EF4-FFF2-40B4-BE49-F238E27FC236}">
                <a16:creationId xmlns:a16="http://schemas.microsoft.com/office/drawing/2014/main" id="{40A71EE3-52CA-7667-1B8E-3A763369E3B5}"/>
              </a:ext>
            </a:extLst>
          </p:cNvPr>
          <p:cNvSpPr/>
          <p:nvPr/>
        </p:nvSpPr>
        <p:spPr>
          <a:xfrm>
            <a:off x="9250822" y="5717137"/>
            <a:ext cx="89731" cy="166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43080BD-4048-3C17-D8A3-3C6D57668DEC}"/>
              </a:ext>
            </a:extLst>
          </p:cNvPr>
          <p:cNvSpPr/>
          <p:nvPr/>
        </p:nvSpPr>
        <p:spPr>
          <a:xfrm>
            <a:off x="11753315" y="5730600"/>
            <a:ext cx="89731" cy="166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B007D887-5FAE-1CAF-15EB-2D03F188B244}"/>
              </a:ext>
            </a:extLst>
          </p:cNvPr>
          <p:cNvPicPr>
            <a:picLocks noChangeAspect="1"/>
          </p:cNvPicPr>
          <p:nvPr/>
        </p:nvPicPr>
        <p:blipFill>
          <a:blip r:embed="rId7"/>
          <a:stretch>
            <a:fillRect/>
          </a:stretch>
        </p:blipFill>
        <p:spPr>
          <a:xfrm>
            <a:off x="9453160" y="5777168"/>
            <a:ext cx="2266511" cy="280127"/>
          </a:xfrm>
          <a:prstGeom prst="rect">
            <a:avLst/>
          </a:prstGeom>
        </p:spPr>
      </p:pic>
      <p:sp>
        <p:nvSpPr>
          <p:cNvPr id="16" name="ZoneTexte 15">
            <a:extLst>
              <a:ext uri="{FF2B5EF4-FFF2-40B4-BE49-F238E27FC236}">
                <a16:creationId xmlns:a16="http://schemas.microsoft.com/office/drawing/2014/main" id="{B2B86859-E1C3-76C4-DF3A-1C02B26DA11A}"/>
              </a:ext>
            </a:extLst>
          </p:cNvPr>
          <p:cNvSpPr txBox="1"/>
          <p:nvPr/>
        </p:nvSpPr>
        <p:spPr>
          <a:xfrm>
            <a:off x="8875626" y="2398424"/>
            <a:ext cx="2967420" cy="461665"/>
          </a:xfrm>
          <a:prstGeom prst="rect">
            <a:avLst/>
          </a:prstGeom>
          <a:noFill/>
        </p:spPr>
        <p:txBody>
          <a:bodyPr wrap="square">
            <a:spAutoFit/>
          </a:bodyPr>
          <a:lstStyle/>
          <a:p>
            <a:r>
              <a:rPr lang="fr-FR" sz="2400" b="1" dirty="0">
                <a:solidFill>
                  <a:srgbClr val="FF0000"/>
                </a:solidFill>
              </a:rPr>
              <a:t>MUNE vs Age (n = 59)</a:t>
            </a:r>
          </a:p>
        </p:txBody>
      </p:sp>
      <p:pic>
        <p:nvPicPr>
          <p:cNvPr id="17" name="Image 16">
            <a:extLst>
              <a:ext uri="{FF2B5EF4-FFF2-40B4-BE49-F238E27FC236}">
                <a16:creationId xmlns:a16="http://schemas.microsoft.com/office/drawing/2014/main" id="{35298EE8-69DE-DCCA-8E4E-C6CB00BA7049}"/>
              </a:ext>
            </a:extLst>
          </p:cNvPr>
          <p:cNvPicPr>
            <a:picLocks noChangeAspect="1"/>
          </p:cNvPicPr>
          <p:nvPr/>
        </p:nvPicPr>
        <p:blipFill>
          <a:blip r:embed="rId8"/>
          <a:stretch>
            <a:fillRect/>
          </a:stretch>
        </p:blipFill>
        <p:spPr>
          <a:xfrm>
            <a:off x="8955190" y="480055"/>
            <a:ext cx="1056280" cy="1507600"/>
          </a:xfrm>
          <a:prstGeom prst="rect">
            <a:avLst/>
          </a:prstGeom>
        </p:spPr>
      </p:pic>
      <p:pic>
        <p:nvPicPr>
          <p:cNvPr id="3" name="Image 2">
            <a:extLst>
              <a:ext uri="{FF2B5EF4-FFF2-40B4-BE49-F238E27FC236}">
                <a16:creationId xmlns:a16="http://schemas.microsoft.com/office/drawing/2014/main" id="{60D052D3-9850-890A-B5FB-34E8D548D75F}"/>
              </a:ext>
            </a:extLst>
          </p:cNvPr>
          <p:cNvPicPr>
            <a:picLocks noChangeAspect="1"/>
          </p:cNvPicPr>
          <p:nvPr/>
        </p:nvPicPr>
        <p:blipFill>
          <a:blip r:embed="rId9"/>
          <a:stretch>
            <a:fillRect/>
          </a:stretch>
        </p:blipFill>
        <p:spPr>
          <a:xfrm>
            <a:off x="0" y="0"/>
            <a:ext cx="1807535" cy="2427262"/>
          </a:xfrm>
          <a:prstGeom prst="rect">
            <a:avLst/>
          </a:prstGeom>
        </p:spPr>
      </p:pic>
      <p:sp>
        <p:nvSpPr>
          <p:cNvPr id="6" name="ZoneTexte 5">
            <a:extLst>
              <a:ext uri="{FF2B5EF4-FFF2-40B4-BE49-F238E27FC236}">
                <a16:creationId xmlns:a16="http://schemas.microsoft.com/office/drawing/2014/main" id="{4867A0BB-D444-91B1-119E-02A530CA5167}"/>
              </a:ext>
            </a:extLst>
          </p:cNvPr>
          <p:cNvSpPr txBox="1"/>
          <p:nvPr/>
        </p:nvSpPr>
        <p:spPr>
          <a:xfrm>
            <a:off x="1924759" y="402858"/>
            <a:ext cx="3560390" cy="830997"/>
          </a:xfrm>
          <a:prstGeom prst="rect">
            <a:avLst/>
          </a:prstGeom>
          <a:noFill/>
        </p:spPr>
        <p:txBody>
          <a:bodyPr wrap="square">
            <a:spAutoFit/>
          </a:bodyPr>
          <a:lstStyle/>
          <a:p>
            <a:r>
              <a:rPr lang="fr-FR" sz="2400" b="1" dirty="0">
                <a:solidFill>
                  <a:srgbClr val="FF0000"/>
                </a:solidFill>
              </a:rPr>
              <a:t>Single MU </a:t>
            </a:r>
          </a:p>
          <a:p>
            <a:r>
              <a:rPr lang="fr-FR" sz="2400" b="1" dirty="0">
                <a:solidFill>
                  <a:srgbClr val="FF0000"/>
                </a:solidFill>
              </a:rPr>
              <a:t>F-</a:t>
            </a:r>
            <a:r>
              <a:rPr lang="fr-FR" sz="2400" b="1" dirty="0" err="1">
                <a:solidFill>
                  <a:srgbClr val="FF0000"/>
                </a:solidFill>
              </a:rPr>
              <a:t>wave</a:t>
            </a:r>
            <a:endParaRPr lang="fr-FR" sz="2400" b="1" dirty="0">
              <a:solidFill>
                <a:srgbClr val="FF0000"/>
              </a:solidFill>
            </a:endParaRPr>
          </a:p>
        </p:txBody>
      </p:sp>
      <p:sp>
        <p:nvSpPr>
          <p:cNvPr id="7" name="ZoneTexte 6">
            <a:extLst>
              <a:ext uri="{FF2B5EF4-FFF2-40B4-BE49-F238E27FC236}">
                <a16:creationId xmlns:a16="http://schemas.microsoft.com/office/drawing/2014/main" id="{580583EF-5A63-1008-785C-9BA2E29AD321}"/>
              </a:ext>
            </a:extLst>
          </p:cNvPr>
          <p:cNvSpPr txBox="1"/>
          <p:nvPr/>
        </p:nvSpPr>
        <p:spPr>
          <a:xfrm>
            <a:off x="9914573" y="6100946"/>
            <a:ext cx="1155957" cy="276999"/>
          </a:xfrm>
          <a:prstGeom prst="rect">
            <a:avLst/>
          </a:prstGeom>
          <a:solidFill>
            <a:schemeClr val="bg1"/>
          </a:solidFill>
        </p:spPr>
        <p:txBody>
          <a:bodyPr wrap="none" rtlCol="0">
            <a:spAutoFit/>
          </a:bodyPr>
          <a:lstStyle/>
          <a:p>
            <a:r>
              <a:rPr lang="fr-FR" sz="1200" b="1" dirty="0">
                <a:solidFill>
                  <a:srgbClr val="FF0000"/>
                </a:solidFill>
              </a:rPr>
              <a:t>-1.4% MU/</a:t>
            </a:r>
            <a:r>
              <a:rPr lang="fr-FR" sz="1200" b="1" dirty="0" err="1">
                <a:solidFill>
                  <a:srgbClr val="FF0000"/>
                </a:solidFill>
              </a:rPr>
              <a:t>year</a:t>
            </a:r>
            <a:endParaRPr lang="fr-FR" sz="1200" b="1" dirty="0">
              <a:solidFill>
                <a:srgbClr val="FF0000"/>
              </a:solidFill>
            </a:endParaRPr>
          </a:p>
        </p:txBody>
      </p:sp>
    </p:spTree>
    <p:extLst>
      <p:ext uri="{BB962C8B-B14F-4D97-AF65-F5344CB8AC3E}">
        <p14:creationId xmlns:p14="http://schemas.microsoft.com/office/powerpoint/2010/main" val="96683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5298EE8-69DE-DCCA-8E4E-C6CB00BA7049}"/>
              </a:ext>
            </a:extLst>
          </p:cNvPr>
          <p:cNvPicPr>
            <a:picLocks noChangeAspect="1"/>
          </p:cNvPicPr>
          <p:nvPr/>
        </p:nvPicPr>
        <p:blipFill>
          <a:blip r:embed="rId3"/>
          <a:stretch>
            <a:fillRect/>
          </a:stretch>
        </p:blipFill>
        <p:spPr>
          <a:xfrm>
            <a:off x="9351164" y="167022"/>
            <a:ext cx="1056280" cy="1507600"/>
          </a:xfrm>
          <a:prstGeom prst="rect">
            <a:avLst/>
          </a:prstGeom>
        </p:spPr>
      </p:pic>
      <p:pic>
        <p:nvPicPr>
          <p:cNvPr id="18" name="Image 17">
            <a:extLst>
              <a:ext uri="{FF2B5EF4-FFF2-40B4-BE49-F238E27FC236}">
                <a16:creationId xmlns:a16="http://schemas.microsoft.com/office/drawing/2014/main" id="{6FBAF58A-F58C-B644-7DD1-3FBD3BCEDFBA}"/>
              </a:ext>
            </a:extLst>
          </p:cNvPr>
          <p:cNvPicPr>
            <a:picLocks noChangeAspect="1"/>
          </p:cNvPicPr>
          <p:nvPr/>
        </p:nvPicPr>
        <p:blipFill>
          <a:blip r:embed="rId4"/>
          <a:stretch>
            <a:fillRect/>
          </a:stretch>
        </p:blipFill>
        <p:spPr>
          <a:xfrm>
            <a:off x="2312696" y="1"/>
            <a:ext cx="6878358" cy="2199828"/>
          </a:xfrm>
          <a:prstGeom prst="rect">
            <a:avLst/>
          </a:prstGeom>
        </p:spPr>
      </p:pic>
      <p:sp>
        <p:nvSpPr>
          <p:cNvPr id="19" name="Rectangle 18">
            <a:extLst>
              <a:ext uri="{FF2B5EF4-FFF2-40B4-BE49-F238E27FC236}">
                <a16:creationId xmlns:a16="http://schemas.microsoft.com/office/drawing/2014/main" id="{10515FB5-D201-3BA9-3369-0D16D2A7854A}"/>
              </a:ext>
            </a:extLst>
          </p:cNvPr>
          <p:cNvSpPr/>
          <p:nvPr/>
        </p:nvSpPr>
        <p:spPr>
          <a:xfrm>
            <a:off x="1849778" y="0"/>
            <a:ext cx="872359" cy="672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9ABDC48A-16DA-79A3-233A-8148FEA50E60}"/>
              </a:ext>
            </a:extLst>
          </p:cNvPr>
          <p:cNvPicPr>
            <a:picLocks noChangeAspect="1"/>
          </p:cNvPicPr>
          <p:nvPr/>
        </p:nvPicPr>
        <p:blipFill>
          <a:blip r:embed="rId5"/>
          <a:stretch>
            <a:fillRect/>
          </a:stretch>
        </p:blipFill>
        <p:spPr>
          <a:xfrm>
            <a:off x="84083" y="2301120"/>
            <a:ext cx="3216165" cy="4556879"/>
          </a:xfrm>
          <a:prstGeom prst="rect">
            <a:avLst/>
          </a:prstGeom>
        </p:spPr>
      </p:pic>
      <p:pic>
        <p:nvPicPr>
          <p:cNvPr id="21" name="Image 20">
            <a:extLst>
              <a:ext uri="{FF2B5EF4-FFF2-40B4-BE49-F238E27FC236}">
                <a16:creationId xmlns:a16="http://schemas.microsoft.com/office/drawing/2014/main" id="{8B95E11C-3F3F-88E3-37FA-D60B4F7FEF19}"/>
              </a:ext>
            </a:extLst>
          </p:cNvPr>
          <p:cNvPicPr>
            <a:picLocks noChangeAspect="1"/>
          </p:cNvPicPr>
          <p:nvPr/>
        </p:nvPicPr>
        <p:blipFill>
          <a:blip r:embed="rId6"/>
          <a:stretch>
            <a:fillRect/>
          </a:stretch>
        </p:blipFill>
        <p:spPr>
          <a:xfrm>
            <a:off x="4356588" y="2774731"/>
            <a:ext cx="6304262" cy="4083268"/>
          </a:xfrm>
          <a:prstGeom prst="rect">
            <a:avLst/>
          </a:prstGeom>
        </p:spPr>
      </p:pic>
      <p:sp>
        <p:nvSpPr>
          <p:cNvPr id="22" name="ZoneTexte 21">
            <a:extLst>
              <a:ext uri="{FF2B5EF4-FFF2-40B4-BE49-F238E27FC236}">
                <a16:creationId xmlns:a16="http://schemas.microsoft.com/office/drawing/2014/main" id="{979DC63F-D9A6-45BF-9E87-D5AA2BAD74A4}"/>
              </a:ext>
            </a:extLst>
          </p:cNvPr>
          <p:cNvSpPr txBox="1"/>
          <p:nvPr/>
        </p:nvSpPr>
        <p:spPr>
          <a:xfrm>
            <a:off x="84083" y="1539583"/>
            <a:ext cx="3560390" cy="830997"/>
          </a:xfrm>
          <a:prstGeom prst="rect">
            <a:avLst/>
          </a:prstGeom>
          <a:noFill/>
        </p:spPr>
        <p:txBody>
          <a:bodyPr wrap="square">
            <a:spAutoFit/>
          </a:bodyPr>
          <a:lstStyle/>
          <a:p>
            <a:r>
              <a:rPr lang="fr-FR" sz="2400" b="1" dirty="0">
                <a:solidFill>
                  <a:srgbClr val="FF0000"/>
                </a:solidFill>
              </a:rPr>
              <a:t>MUNE, MUP &amp; CMAP size in ALS patients (n = 22)</a:t>
            </a:r>
          </a:p>
        </p:txBody>
      </p:sp>
      <p:sp>
        <p:nvSpPr>
          <p:cNvPr id="23" name="ZoneTexte 22">
            <a:extLst>
              <a:ext uri="{FF2B5EF4-FFF2-40B4-BE49-F238E27FC236}">
                <a16:creationId xmlns:a16="http://schemas.microsoft.com/office/drawing/2014/main" id="{2362B789-A189-B9E7-4A00-E59742BF6E89}"/>
              </a:ext>
            </a:extLst>
          </p:cNvPr>
          <p:cNvSpPr txBox="1"/>
          <p:nvPr/>
        </p:nvSpPr>
        <p:spPr>
          <a:xfrm>
            <a:off x="4660619" y="2199829"/>
            <a:ext cx="5696200" cy="461665"/>
          </a:xfrm>
          <a:prstGeom prst="rect">
            <a:avLst/>
          </a:prstGeom>
          <a:noFill/>
        </p:spPr>
        <p:txBody>
          <a:bodyPr wrap="square">
            <a:spAutoFit/>
          </a:bodyPr>
          <a:lstStyle/>
          <a:p>
            <a:r>
              <a:rPr lang="fr-FR" sz="2400" b="1" dirty="0">
                <a:solidFill>
                  <a:srgbClr val="FF0000"/>
                </a:solidFill>
              </a:rPr>
              <a:t>MUNE vs MUP size in ALS patients (n = 22)</a:t>
            </a:r>
          </a:p>
        </p:txBody>
      </p:sp>
      <p:cxnSp>
        <p:nvCxnSpPr>
          <p:cNvPr id="25" name="Connecteur droit 24">
            <a:extLst>
              <a:ext uri="{FF2B5EF4-FFF2-40B4-BE49-F238E27FC236}">
                <a16:creationId xmlns:a16="http://schemas.microsoft.com/office/drawing/2014/main" id="{DA973A0A-BE88-26A9-DB62-AACCC4B4058A}"/>
              </a:ext>
            </a:extLst>
          </p:cNvPr>
          <p:cNvCxnSpPr/>
          <p:nvPr/>
        </p:nvCxnSpPr>
        <p:spPr>
          <a:xfrm>
            <a:off x="1995464" y="2405367"/>
            <a:ext cx="1027011" cy="162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6D35397-54F0-7249-A28A-17F7CF0935F6}"/>
              </a:ext>
            </a:extLst>
          </p:cNvPr>
          <p:cNvCxnSpPr>
            <a:cxnSpLocks/>
          </p:cNvCxnSpPr>
          <p:nvPr/>
        </p:nvCxnSpPr>
        <p:spPr>
          <a:xfrm>
            <a:off x="710951" y="2557893"/>
            <a:ext cx="2311524" cy="3429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F9A9C27-2F7C-826F-645C-3118B6E28C15}"/>
              </a:ext>
            </a:extLst>
          </p:cNvPr>
          <p:cNvCxnSpPr>
            <a:cxnSpLocks/>
          </p:cNvCxnSpPr>
          <p:nvPr/>
        </p:nvCxnSpPr>
        <p:spPr>
          <a:xfrm flipV="1">
            <a:off x="2163587" y="4963886"/>
            <a:ext cx="858888" cy="578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ACEEFE3-4625-102F-8721-E039D81CEF32}"/>
              </a:ext>
            </a:extLst>
          </p:cNvPr>
          <p:cNvCxnSpPr>
            <a:cxnSpLocks/>
          </p:cNvCxnSpPr>
          <p:nvPr/>
        </p:nvCxnSpPr>
        <p:spPr>
          <a:xfrm flipV="1">
            <a:off x="710951" y="4522451"/>
            <a:ext cx="2331966" cy="1464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3B9CDA0F-C8AC-89AA-7C3D-97BF1C353246}"/>
              </a:ext>
            </a:extLst>
          </p:cNvPr>
          <p:cNvCxnSpPr>
            <a:cxnSpLocks/>
          </p:cNvCxnSpPr>
          <p:nvPr/>
        </p:nvCxnSpPr>
        <p:spPr>
          <a:xfrm>
            <a:off x="719696" y="5066010"/>
            <a:ext cx="2323221" cy="56453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B110F69-9868-26CE-4CC8-AADCCEA158BA}"/>
              </a:ext>
            </a:extLst>
          </p:cNvPr>
          <p:cNvCxnSpPr>
            <a:cxnSpLocks/>
          </p:cNvCxnSpPr>
          <p:nvPr/>
        </p:nvCxnSpPr>
        <p:spPr>
          <a:xfrm>
            <a:off x="729152" y="5827547"/>
            <a:ext cx="2089671" cy="5011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3CCB925C-9ADC-4E0C-84E4-FD8E269B8080}"/>
              </a:ext>
            </a:extLst>
          </p:cNvPr>
          <p:cNvSpPr/>
          <p:nvPr/>
        </p:nvSpPr>
        <p:spPr>
          <a:xfrm>
            <a:off x="6334299" y="4760105"/>
            <a:ext cx="1095854" cy="11234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0419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5E5814-EF09-4B7A-EC13-0969D8FE463E}"/>
              </a:ext>
            </a:extLst>
          </p:cNvPr>
          <p:cNvPicPr>
            <a:picLocks noChangeAspect="1"/>
          </p:cNvPicPr>
          <p:nvPr/>
        </p:nvPicPr>
        <p:blipFill>
          <a:blip r:embed="rId3"/>
          <a:stretch>
            <a:fillRect/>
          </a:stretch>
        </p:blipFill>
        <p:spPr>
          <a:xfrm>
            <a:off x="0" y="10075"/>
            <a:ext cx="7772400" cy="1801905"/>
          </a:xfrm>
          <a:prstGeom prst="rect">
            <a:avLst/>
          </a:prstGeom>
        </p:spPr>
      </p:pic>
      <p:pic>
        <p:nvPicPr>
          <p:cNvPr id="17" name="Image 16">
            <a:extLst>
              <a:ext uri="{FF2B5EF4-FFF2-40B4-BE49-F238E27FC236}">
                <a16:creationId xmlns:a16="http://schemas.microsoft.com/office/drawing/2014/main" id="{35298EE8-69DE-DCCA-8E4E-C6CB00BA7049}"/>
              </a:ext>
            </a:extLst>
          </p:cNvPr>
          <p:cNvPicPr>
            <a:picLocks noChangeAspect="1"/>
          </p:cNvPicPr>
          <p:nvPr/>
        </p:nvPicPr>
        <p:blipFill>
          <a:blip r:embed="rId4"/>
          <a:stretch>
            <a:fillRect/>
          </a:stretch>
        </p:blipFill>
        <p:spPr>
          <a:xfrm>
            <a:off x="6634660" y="304380"/>
            <a:ext cx="1056280" cy="1507600"/>
          </a:xfrm>
          <a:prstGeom prst="rect">
            <a:avLst/>
          </a:prstGeom>
        </p:spPr>
      </p:pic>
      <p:pic>
        <p:nvPicPr>
          <p:cNvPr id="3" name="Image 2">
            <a:extLst>
              <a:ext uri="{FF2B5EF4-FFF2-40B4-BE49-F238E27FC236}">
                <a16:creationId xmlns:a16="http://schemas.microsoft.com/office/drawing/2014/main" id="{AF51A25D-64D4-E2C1-53C1-31ABD1FAD79F}"/>
              </a:ext>
            </a:extLst>
          </p:cNvPr>
          <p:cNvPicPr>
            <a:picLocks noChangeAspect="1"/>
          </p:cNvPicPr>
          <p:nvPr/>
        </p:nvPicPr>
        <p:blipFill>
          <a:blip r:embed="rId5"/>
          <a:stretch>
            <a:fillRect/>
          </a:stretch>
        </p:blipFill>
        <p:spPr>
          <a:xfrm>
            <a:off x="321896" y="2398529"/>
            <a:ext cx="3313380" cy="4449396"/>
          </a:xfrm>
          <a:prstGeom prst="rect">
            <a:avLst/>
          </a:prstGeom>
        </p:spPr>
      </p:pic>
      <p:sp>
        <p:nvSpPr>
          <p:cNvPr id="4" name="ZoneTexte 3">
            <a:extLst>
              <a:ext uri="{FF2B5EF4-FFF2-40B4-BE49-F238E27FC236}">
                <a16:creationId xmlns:a16="http://schemas.microsoft.com/office/drawing/2014/main" id="{53C749C6-3523-7CD4-1721-3229B61C1A6C}"/>
              </a:ext>
            </a:extLst>
          </p:cNvPr>
          <p:cNvSpPr txBox="1"/>
          <p:nvPr/>
        </p:nvSpPr>
        <p:spPr>
          <a:xfrm>
            <a:off x="325810" y="1936864"/>
            <a:ext cx="3560390" cy="461665"/>
          </a:xfrm>
          <a:prstGeom prst="rect">
            <a:avLst/>
          </a:prstGeom>
          <a:noFill/>
        </p:spPr>
        <p:txBody>
          <a:bodyPr wrap="square">
            <a:spAutoFit/>
          </a:bodyPr>
          <a:lstStyle/>
          <a:p>
            <a:r>
              <a:rPr lang="fr-FR" sz="2400" b="1" dirty="0">
                <a:solidFill>
                  <a:srgbClr val="FF0000"/>
                </a:solidFill>
              </a:rPr>
              <a:t>Single MU F-</a:t>
            </a:r>
            <a:r>
              <a:rPr lang="fr-FR" sz="2400" b="1" dirty="0" err="1">
                <a:solidFill>
                  <a:srgbClr val="FF0000"/>
                </a:solidFill>
              </a:rPr>
              <a:t>wave</a:t>
            </a:r>
            <a:endParaRPr lang="fr-FR" sz="2400" b="1" dirty="0">
              <a:solidFill>
                <a:srgbClr val="FF0000"/>
              </a:solidFill>
            </a:endParaRPr>
          </a:p>
        </p:txBody>
      </p:sp>
      <p:pic>
        <p:nvPicPr>
          <p:cNvPr id="5" name="Image 4">
            <a:extLst>
              <a:ext uri="{FF2B5EF4-FFF2-40B4-BE49-F238E27FC236}">
                <a16:creationId xmlns:a16="http://schemas.microsoft.com/office/drawing/2014/main" id="{C1D78A8A-3D07-14CE-D7F1-2C2180B3B419}"/>
              </a:ext>
            </a:extLst>
          </p:cNvPr>
          <p:cNvPicPr>
            <a:picLocks noChangeAspect="1"/>
          </p:cNvPicPr>
          <p:nvPr/>
        </p:nvPicPr>
        <p:blipFill>
          <a:blip r:embed="rId6"/>
          <a:stretch>
            <a:fillRect/>
          </a:stretch>
        </p:blipFill>
        <p:spPr>
          <a:xfrm>
            <a:off x="3722912" y="2603927"/>
            <a:ext cx="4622800" cy="4038600"/>
          </a:xfrm>
          <a:prstGeom prst="rect">
            <a:avLst/>
          </a:prstGeom>
        </p:spPr>
      </p:pic>
      <p:sp>
        <p:nvSpPr>
          <p:cNvPr id="6" name="ZoneTexte 5">
            <a:extLst>
              <a:ext uri="{FF2B5EF4-FFF2-40B4-BE49-F238E27FC236}">
                <a16:creationId xmlns:a16="http://schemas.microsoft.com/office/drawing/2014/main" id="{606CDA6F-B7B8-529B-BC5B-315542A2DEAF}"/>
              </a:ext>
            </a:extLst>
          </p:cNvPr>
          <p:cNvSpPr txBox="1"/>
          <p:nvPr/>
        </p:nvSpPr>
        <p:spPr>
          <a:xfrm>
            <a:off x="3759039" y="1977121"/>
            <a:ext cx="3963803" cy="461665"/>
          </a:xfrm>
          <a:prstGeom prst="rect">
            <a:avLst/>
          </a:prstGeom>
          <a:noFill/>
        </p:spPr>
        <p:txBody>
          <a:bodyPr wrap="square">
            <a:spAutoFit/>
          </a:bodyPr>
          <a:lstStyle/>
          <a:p>
            <a:r>
              <a:rPr lang="fr-FR" sz="2400" b="1" dirty="0">
                <a:solidFill>
                  <a:srgbClr val="FF0000"/>
                </a:solidFill>
              </a:rPr>
              <a:t>Single MU F-</a:t>
            </a:r>
            <a:r>
              <a:rPr lang="fr-FR" sz="2400" b="1" dirty="0" err="1">
                <a:solidFill>
                  <a:srgbClr val="FF0000"/>
                </a:solidFill>
              </a:rPr>
              <a:t>wave</a:t>
            </a:r>
            <a:r>
              <a:rPr lang="fr-FR" sz="2400" b="1" dirty="0">
                <a:solidFill>
                  <a:srgbClr val="FF0000"/>
                </a:solidFill>
              </a:rPr>
              <a:t> CV vs Age</a:t>
            </a:r>
          </a:p>
        </p:txBody>
      </p:sp>
      <p:pic>
        <p:nvPicPr>
          <p:cNvPr id="7" name="Image 6">
            <a:extLst>
              <a:ext uri="{FF2B5EF4-FFF2-40B4-BE49-F238E27FC236}">
                <a16:creationId xmlns:a16="http://schemas.microsoft.com/office/drawing/2014/main" id="{926BEE20-15EB-2347-6D7D-99CF925E8150}"/>
              </a:ext>
            </a:extLst>
          </p:cNvPr>
          <p:cNvPicPr>
            <a:picLocks noChangeAspect="1"/>
          </p:cNvPicPr>
          <p:nvPr/>
        </p:nvPicPr>
        <p:blipFill>
          <a:blip r:embed="rId7"/>
          <a:stretch>
            <a:fillRect/>
          </a:stretch>
        </p:blipFill>
        <p:spPr>
          <a:xfrm>
            <a:off x="8354157" y="2696180"/>
            <a:ext cx="3680069" cy="3452574"/>
          </a:xfrm>
          <a:prstGeom prst="rect">
            <a:avLst/>
          </a:prstGeom>
        </p:spPr>
      </p:pic>
      <p:pic>
        <p:nvPicPr>
          <p:cNvPr id="12" name="Image 11">
            <a:extLst>
              <a:ext uri="{FF2B5EF4-FFF2-40B4-BE49-F238E27FC236}">
                <a16:creationId xmlns:a16="http://schemas.microsoft.com/office/drawing/2014/main" id="{36E01D80-A06F-9E64-5310-5A8EEF1B00E3}"/>
              </a:ext>
            </a:extLst>
          </p:cNvPr>
          <p:cNvPicPr>
            <a:picLocks noChangeAspect="1"/>
          </p:cNvPicPr>
          <p:nvPr/>
        </p:nvPicPr>
        <p:blipFill>
          <a:blip r:embed="rId8"/>
          <a:stretch>
            <a:fillRect/>
          </a:stretch>
        </p:blipFill>
        <p:spPr>
          <a:xfrm>
            <a:off x="7320085" y="6068402"/>
            <a:ext cx="1739900" cy="571500"/>
          </a:xfrm>
          <a:prstGeom prst="rect">
            <a:avLst/>
          </a:prstGeom>
        </p:spPr>
      </p:pic>
      <p:sp>
        <p:nvSpPr>
          <p:cNvPr id="13" name="Rectangle 12">
            <a:extLst>
              <a:ext uri="{FF2B5EF4-FFF2-40B4-BE49-F238E27FC236}">
                <a16:creationId xmlns:a16="http://schemas.microsoft.com/office/drawing/2014/main" id="{8B44B018-8AE7-A78D-FFE3-2F432BB5A74D}"/>
              </a:ext>
            </a:extLst>
          </p:cNvPr>
          <p:cNvSpPr/>
          <p:nvPr/>
        </p:nvSpPr>
        <p:spPr>
          <a:xfrm>
            <a:off x="5641464" y="6109891"/>
            <a:ext cx="1521336" cy="493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DA6F4FCD-19FA-A493-867E-1D48A0273500}"/>
              </a:ext>
            </a:extLst>
          </p:cNvPr>
          <p:cNvSpPr txBox="1"/>
          <p:nvPr/>
        </p:nvSpPr>
        <p:spPr>
          <a:xfrm>
            <a:off x="8405111" y="1211815"/>
            <a:ext cx="3578160" cy="1200329"/>
          </a:xfrm>
          <a:prstGeom prst="rect">
            <a:avLst/>
          </a:prstGeom>
          <a:noFill/>
        </p:spPr>
        <p:txBody>
          <a:bodyPr wrap="square">
            <a:spAutoFit/>
          </a:bodyPr>
          <a:lstStyle/>
          <a:p>
            <a:r>
              <a:rPr lang="fr-BE" sz="2400" b="1" dirty="0" err="1">
                <a:solidFill>
                  <a:srgbClr val="FF0000"/>
                </a:solidFill>
              </a:rPr>
              <a:t>Prominent</a:t>
            </a:r>
            <a:r>
              <a:rPr lang="fr-BE" sz="2400" b="1" dirty="0">
                <a:solidFill>
                  <a:srgbClr val="FF0000"/>
                </a:solidFill>
              </a:rPr>
              <a:t> </a:t>
            </a:r>
            <a:r>
              <a:rPr lang="fr-BE" sz="2400" b="1" dirty="0" err="1">
                <a:solidFill>
                  <a:srgbClr val="FF0000"/>
                </a:solidFill>
              </a:rPr>
              <a:t>loss</a:t>
            </a:r>
            <a:r>
              <a:rPr lang="fr-BE" sz="2400" b="1" dirty="0">
                <a:solidFill>
                  <a:srgbClr val="FF0000"/>
                </a:solidFill>
              </a:rPr>
              <a:t> </a:t>
            </a:r>
            <a:r>
              <a:rPr lang="fr-BE" sz="2400" b="1" dirty="0" err="1">
                <a:solidFill>
                  <a:srgbClr val="FF0000"/>
                </a:solidFill>
              </a:rPr>
              <a:t>with</a:t>
            </a:r>
            <a:r>
              <a:rPr lang="fr-BE" sz="2400" b="1" dirty="0">
                <a:solidFill>
                  <a:srgbClr val="FF0000"/>
                </a:solidFill>
              </a:rPr>
              <a:t> </a:t>
            </a:r>
            <a:r>
              <a:rPr lang="fr-BE" sz="2400" b="1" dirty="0" err="1">
                <a:solidFill>
                  <a:srgbClr val="FF0000"/>
                </a:solidFill>
              </a:rPr>
              <a:t>age</a:t>
            </a:r>
            <a:br>
              <a:rPr lang="fr-BE" sz="2400" b="1" dirty="0">
                <a:solidFill>
                  <a:srgbClr val="FF0000"/>
                </a:solidFill>
              </a:rPr>
            </a:br>
            <a:r>
              <a:rPr lang="fr-BE" sz="2400" b="1" dirty="0">
                <a:solidFill>
                  <a:srgbClr val="FF0000"/>
                </a:solidFill>
              </a:rPr>
              <a:t>of the </a:t>
            </a:r>
            <a:r>
              <a:rPr lang="fr-BE" sz="2400" b="1" dirty="0" err="1">
                <a:solidFill>
                  <a:srgbClr val="FF0000"/>
                </a:solidFill>
              </a:rPr>
              <a:t>largest</a:t>
            </a:r>
            <a:r>
              <a:rPr lang="fr-BE" sz="2400" b="1" dirty="0">
                <a:solidFill>
                  <a:srgbClr val="FF0000"/>
                </a:solidFill>
              </a:rPr>
              <a:t> and </a:t>
            </a:r>
            <a:r>
              <a:rPr lang="fr-BE" sz="2400" b="1" dirty="0" err="1">
                <a:solidFill>
                  <a:srgbClr val="FF0000"/>
                </a:solidFill>
              </a:rPr>
              <a:t>fastest</a:t>
            </a:r>
            <a:r>
              <a:rPr lang="fr-BE" sz="2400" b="1" dirty="0">
                <a:solidFill>
                  <a:srgbClr val="FF0000"/>
                </a:solidFill>
              </a:rPr>
              <a:t> </a:t>
            </a:r>
            <a:r>
              <a:rPr lang="fr-BE" sz="2400" b="1" dirty="0" err="1">
                <a:solidFill>
                  <a:srgbClr val="FF0000"/>
                </a:solidFill>
              </a:rPr>
              <a:t>conducting</a:t>
            </a:r>
            <a:r>
              <a:rPr lang="fr-BE" sz="2400" b="1" dirty="0">
                <a:solidFill>
                  <a:srgbClr val="FF0000"/>
                </a:solidFill>
              </a:rPr>
              <a:t> MU</a:t>
            </a:r>
          </a:p>
        </p:txBody>
      </p:sp>
      <p:sp>
        <p:nvSpPr>
          <p:cNvPr id="9" name="ZoneTexte 8">
            <a:extLst>
              <a:ext uri="{FF2B5EF4-FFF2-40B4-BE49-F238E27FC236}">
                <a16:creationId xmlns:a16="http://schemas.microsoft.com/office/drawing/2014/main" id="{E7DDB349-B45D-A90B-2359-2BA90CFC2FAA}"/>
              </a:ext>
            </a:extLst>
          </p:cNvPr>
          <p:cNvSpPr txBox="1"/>
          <p:nvPr/>
        </p:nvSpPr>
        <p:spPr>
          <a:xfrm>
            <a:off x="3635276" y="6030986"/>
            <a:ext cx="6096000" cy="646331"/>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he conduction velocity of motor units</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decreased significantly with age</a:t>
            </a:r>
            <a:endParaRPr lang="fr-FR" dirty="0"/>
          </a:p>
        </p:txBody>
      </p:sp>
    </p:spTree>
    <p:extLst>
      <p:ext uri="{BB962C8B-B14F-4D97-AF65-F5344CB8AC3E}">
        <p14:creationId xmlns:p14="http://schemas.microsoft.com/office/powerpoint/2010/main" val="1158313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E9006A-C835-2115-E5F6-F6DEFE5A085C}"/>
              </a:ext>
            </a:extLst>
          </p:cNvPr>
          <p:cNvPicPr>
            <a:picLocks noChangeAspect="1"/>
          </p:cNvPicPr>
          <p:nvPr/>
        </p:nvPicPr>
        <p:blipFill>
          <a:blip r:embed="rId3"/>
          <a:stretch>
            <a:fillRect/>
          </a:stretch>
        </p:blipFill>
        <p:spPr>
          <a:xfrm>
            <a:off x="2209800" y="165977"/>
            <a:ext cx="7772400" cy="1977491"/>
          </a:xfrm>
          <a:prstGeom prst="rect">
            <a:avLst/>
          </a:prstGeom>
        </p:spPr>
      </p:pic>
      <p:sp>
        <p:nvSpPr>
          <p:cNvPr id="9" name="Rectangle 8">
            <a:extLst>
              <a:ext uri="{FF2B5EF4-FFF2-40B4-BE49-F238E27FC236}">
                <a16:creationId xmlns:a16="http://schemas.microsoft.com/office/drawing/2014/main" id="{0933754D-08AE-6348-A63A-1BE5C8B67A3F}"/>
              </a:ext>
            </a:extLst>
          </p:cNvPr>
          <p:cNvSpPr/>
          <p:nvPr/>
        </p:nvSpPr>
        <p:spPr>
          <a:xfrm>
            <a:off x="2209800" y="82062"/>
            <a:ext cx="955431" cy="633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17DAC04-E9D1-07E4-D58B-2F7C6390F820}"/>
              </a:ext>
            </a:extLst>
          </p:cNvPr>
          <p:cNvSpPr/>
          <p:nvPr/>
        </p:nvSpPr>
        <p:spPr>
          <a:xfrm>
            <a:off x="7965831" y="82062"/>
            <a:ext cx="2244969" cy="8594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2AD70AF-2C61-6A3B-B2D2-99A044415B72}"/>
              </a:ext>
            </a:extLst>
          </p:cNvPr>
          <p:cNvPicPr>
            <a:picLocks noChangeAspect="1"/>
          </p:cNvPicPr>
          <p:nvPr/>
        </p:nvPicPr>
        <p:blipFill>
          <a:blip r:embed="rId4"/>
          <a:stretch>
            <a:fillRect/>
          </a:stretch>
        </p:blipFill>
        <p:spPr>
          <a:xfrm>
            <a:off x="362099" y="165977"/>
            <a:ext cx="1619101" cy="2141391"/>
          </a:xfrm>
          <a:prstGeom prst="rect">
            <a:avLst/>
          </a:prstGeom>
        </p:spPr>
      </p:pic>
      <p:pic>
        <p:nvPicPr>
          <p:cNvPr id="14" name="Image 13">
            <a:extLst>
              <a:ext uri="{FF2B5EF4-FFF2-40B4-BE49-F238E27FC236}">
                <a16:creationId xmlns:a16="http://schemas.microsoft.com/office/drawing/2014/main" id="{3F4EBC5B-6D61-B2CC-D493-A9EF45EC76F5}"/>
              </a:ext>
            </a:extLst>
          </p:cNvPr>
          <p:cNvPicPr>
            <a:picLocks noChangeAspect="1"/>
          </p:cNvPicPr>
          <p:nvPr/>
        </p:nvPicPr>
        <p:blipFill>
          <a:blip r:embed="rId5"/>
          <a:stretch>
            <a:fillRect/>
          </a:stretch>
        </p:blipFill>
        <p:spPr>
          <a:xfrm>
            <a:off x="59018" y="3619241"/>
            <a:ext cx="12073963" cy="1132317"/>
          </a:xfrm>
          <a:prstGeom prst="rect">
            <a:avLst/>
          </a:prstGeom>
        </p:spPr>
      </p:pic>
    </p:spTree>
    <p:extLst>
      <p:ext uri="{BB962C8B-B14F-4D97-AF65-F5344CB8AC3E}">
        <p14:creationId xmlns:p14="http://schemas.microsoft.com/office/powerpoint/2010/main" val="293830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C67CDFD-2339-DBBF-556B-3856A6B7D18E}"/>
              </a:ext>
            </a:extLst>
          </p:cNvPr>
          <p:cNvSpPr txBox="1"/>
          <p:nvPr/>
        </p:nvSpPr>
        <p:spPr>
          <a:xfrm>
            <a:off x="394138" y="365760"/>
            <a:ext cx="11403724" cy="707886"/>
          </a:xfrm>
          <a:prstGeom prst="rect">
            <a:avLst/>
          </a:prstGeom>
          <a:noFill/>
        </p:spPr>
        <p:txBody>
          <a:bodyPr wrap="square">
            <a:spAutoFit/>
          </a:bodyPr>
          <a:lstStyle/>
          <a:p>
            <a:r>
              <a:rPr lang="en-US" sz="4000" b="1" dirty="0">
                <a:solidFill>
                  <a:srgbClr val="00286B"/>
                </a:solidFill>
                <a:effectLst/>
                <a:latin typeface="Oscine"/>
              </a:rPr>
              <a:t>In 1991</a:t>
            </a:r>
            <a:endParaRPr lang="en-US" sz="4000" dirty="0"/>
          </a:p>
        </p:txBody>
      </p:sp>
      <p:pic>
        <p:nvPicPr>
          <p:cNvPr id="11" name="Image 10">
            <a:extLst>
              <a:ext uri="{FF2B5EF4-FFF2-40B4-BE49-F238E27FC236}">
                <a16:creationId xmlns:a16="http://schemas.microsoft.com/office/drawing/2014/main" id="{0F78FBEC-F29B-A565-3AF7-F65A7BD9646B}"/>
              </a:ext>
            </a:extLst>
          </p:cNvPr>
          <p:cNvPicPr>
            <a:picLocks noChangeAspect="1"/>
          </p:cNvPicPr>
          <p:nvPr/>
        </p:nvPicPr>
        <p:blipFill>
          <a:blip r:embed="rId3"/>
          <a:stretch>
            <a:fillRect/>
          </a:stretch>
        </p:blipFill>
        <p:spPr>
          <a:xfrm>
            <a:off x="9901157" y="1309935"/>
            <a:ext cx="1484695" cy="2119065"/>
          </a:xfrm>
          <a:prstGeom prst="rect">
            <a:avLst/>
          </a:prstGeom>
        </p:spPr>
      </p:pic>
      <p:pic>
        <p:nvPicPr>
          <p:cNvPr id="13" name="Image 12">
            <a:extLst>
              <a:ext uri="{FF2B5EF4-FFF2-40B4-BE49-F238E27FC236}">
                <a16:creationId xmlns:a16="http://schemas.microsoft.com/office/drawing/2014/main" id="{12CF09CB-55A0-7F20-B99C-C290686386FD}"/>
              </a:ext>
            </a:extLst>
          </p:cNvPr>
          <p:cNvPicPr>
            <a:picLocks noChangeAspect="1"/>
          </p:cNvPicPr>
          <p:nvPr/>
        </p:nvPicPr>
        <p:blipFill>
          <a:blip r:embed="rId4"/>
          <a:stretch>
            <a:fillRect/>
          </a:stretch>
        </p:blipFill>
        <p:spPr>
          <a:xfrm>
            <a:off x="1592791" y="2369468"/>
            <a:ext cx="1389237" cy="2119066"/>
          </a:xfrm>
          <a:prstGeom prst="rect">
            <a:avLst/>
          </a:prstGeom>
        </p:spPr>
      </p:pic>
      <p:pic>
        <p:nvPicPr>
          <p:cNvPr id="2" name="Image 1">
            <a:extLst>
              <a:ext uri="{FF2B5EF4-FFF2-40B4-BE49-F238E27FC236}">
                <a16:creationId xmlns:a16="http://schemas.microsoft.com/office/drawing/2014/main" id="{609C4315-EC33-FE32-96C6-1FCB325DF077}"/>
              </a:ext>
            </a:extLst>
          </p:cNvPr>
          <p:cNvPicPr>
            <a:picLocks noChangeAspect="1"/>
          </p:cNvPicPr>
          <p:nvPr/>
        </p:nvPicPr>
        <p:blipFill>
          <a:blip r:embed="rId5"/>
          <a:stretch>
            <a:fillRect/>
          </a:stretch>
        </p:blipFill>
        <p:spPr>
          <a:xfrm>
            <a:off x="2982028" y="2369468"/>
            <a:ext cx="1391304" cy="2119063"/>
          </a:xfrm>
          <a:prstGeom prst="rect">
            <a:avLst/>
          </a:prstGeom>
        </p:spPr>
      </p:pic>
    </p:spTree>
    <p:extLst>
      <p:ext uri="{BB962C8B-B14F-4D97-AF65-F5344CB8AC3E}">
        <p14:creationId xmlns:p14="http://schemas.microsoft.com/office/powerpoint/2010/main" val="376624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1500"/>
                                        <p:tgtEl>
                                          <p:spTgt spid="2"/>
                                        </p:tgtEl>
                                      </p:cBhvr>
                                    </p:animEffect>
                                    <p:anim calcmode="lin" valueType="num">
                                      <p:cBhvr>
                                        <p:cTn id="7" dur="15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500"/>
                                        <p:tgtEl>
                                          <p:spTgt spid="2"/>
                                        </p:tgtEl>
                                        <p:attrNameLst>
                                          <p:attrName>ppt_h</p:attrName>
                                        </p:attrNameLst>
                                      </p:cBhvr>
                                      <p:tavLst>
                                        <p:tav tm="0">
                                          <p:val>
                                            <p:strVal val="ppt_h"/>
                                          </p:val>
                                        </p:tav>
                                        <p:tav tm="100000">
                                          <p:val>
                                            <p:strVal val="ppt_h"/>
                                          </p:val>
                                        </p:tav>
                                      </p:tavLst>
                                    </p:anim>
                                    <p:set>
                                      <p:cBhvr>
                                        <p:cTn id="9" dur="1" fill="hold">
                                          <p:stCondLst>
                                            <p:cond delay="1499"/>
                                          </p:stCondLst>
                                        </p:cTn>
                                        <p:tgtEl>
                                          <p:spTgt spid="2"/>
                                        </p:tgtEl>
                                        <p:attrNameLst>
                                          <p:attrName>style.visibility</p:attrName>
                                        </p:attrNameLst>
                                      </p:cBhvr>
                                      <p:to>
                                        <p:strVal val="hidden"/>
                                      </p:to>
                                    </p:set>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0.06875 0.01435 L 0.39648 0 " pathEditMode="relative" rAng="0" ptsTypes="AA">
                                      <p:cBhvr>
                                        <p:cTn id="12" dur="2000" fill="hold"/>
                                        <p:tgtEl>
                                          <p:spTgt spid="13"/>
                                        </p:tgtEl>
                                        <p:attrNameLst>
                                          <p:attrName>ppt_x</p:attrName>
                                          <p:attrName>ppt_y</p:attrName>
                                        </p:attrNameLst>
                                      </p:cBhvr>
                                      <p:rCtr x="16380" y="-718"/>
                                    </p:animMotion>
                                  </p:childTnLst>
                                </p:cTn>
                              </p:par>
                              <p:par>
                                <p:cTn id="13" presetID="0" presetClass="path" presetSubtype="0" accel="50000" decel="50000" fill="hold" nodeType="withEffect">
                                  <p:stCondLst>
                                    <p:cond delay="0"/>
                                  </p:stCondLst>
                                  <p:childTnLst>
                                    <p:animMotion origin="layout" path="M 3.33333E-6 -3.7037E-7 L -0.44349 0.15463 " pathEditMode="relative" rAng="0" ptsTypes="AA">
                                      <p:cBhvr>
                                        <p:cTn id="14" dur="2000" fill="hold"/>
                                        <p:tgtEl>
                                          <p:spTgt spid="11"/>
                                        </p:tgtEl>
                                        <p:attrNameLst>
                                          <p:attrName>ppt_x</p:attrName>
                                          <p:attrName>ppt_y</p:attrName>
                                        </p:attrNameLst>
                                      </p:cBhvr>
                                      <p:rCtr x="-22174" y="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5394D4-0E14-3CDB-5C00-FA5B7C831AFB}"/>
              </a:ext>
            </a:extLst>
          </p:cNvPr>
          <p:cNvPicPr>
            <a:picLocks noChangeAspect="1"/>
          </p:cNvPicPr>
          <p:nvPr/>
        </p:nvPicPr>
        <p:blipFill>
          <a:blip r:embed="rId3"/>
          <a:stretch>
            <a:fillRect/>
          </a:stretch>
        </p:blipFill>
        <p:spPr>
          <a:xfrm>
            <a:off x="2336800" y="0"/>
            <a:ext cx="7772400" cy="2272190"/>
          </a:xfrm>
          <a:prstGeom prst="rect">
            <a:avLst/>
          </a:prstGeom>
        </p:spPr>
      </p:pic>
      <p:pic>
        <p:nvPicPr>
          <p:cNvPr id="17" name="Image 16">
            <a:extLst>
              <a:ext uri="{FF2B5EF4-FFF2-40B4-BE49-F238E27FC236}">
                <a16:creationId xmlns:a16="http://schemas.microsoft.com/office/drawing/2014/main" id="{35298EE8-69DE-DCCA-8E4E-C6CB00BA7049}"/>
              </a:ext>
            </a:extLst>
          </p:cNvPr>
          <p:cNvPicPr>
            <a:picLocks noChangeAspect="1"/>
          </p:cNvPicPr>
          <p:nvPr/>
        </p:nvPicPr>
        <p:blipFill>
          <a:blip r:embed="rId4"/>
          <a:stretch>
            <a:fillRect/>
          </a:stretch>
        </p:blipFill>
        <p:spPr>
          <a:xfrm>
            <a:off x="1122859" y="131544"/>
            <a:ext cx="1056280" cy="1507600"/>
          </a:xfrm>
          <a:prstGeom prst="rect">
            <a:avLst/>
          </a:prstGeom>
        </p:spPr>
      </p:pic>
      <p:pic>
        <p:nvPicPr>
          <p:cNvPr id="9" name="Image 8">
            <a:extLst>
              <a:ext uri="{FF2B5EF4-FFF2-40B4-BE49-F238E27FC236}">
                <a16:creationId xmlns:a16="http://schemas.microsoft.com/office/drawing/2014/main" id="{62B705E7-EF67-4C79-8B80-7CBD62258069}"/>
              </a:ext>
            </a:extLst>
          </p:cNvPr>
          <p:cNvPicPr>
            <a:picLocks noChangeAspect="1"/>
          </p:cNvPicPr>
          <p:nvPr/>
        </p:nvPicPr>
        <p:blipFill>
          <a:blip r:embed="rId5"/>
          <a:stretch>
            <a:fillRect/>
          </a:stretch>
        </p:blipFill>
        <p:spPr>
          <a:xfrm>
            <a:off x="6223000" y="2781300"/>
            <a:ext cx="5969000" cy="4076700"/>
          </a:xfrm>
          <a:prstGeom prst="rect">
            <a:avLst/>
          </a:prstGeom>
        </p:spPr>
      </p:pic>
      <p:grpSp>
        <p:nvGrpSpPr>
          <p:cNvPr id="25" name="Groupe 24">
            <a:extLst>
              <a:ext uri="{FF2B5EF4-FFF2-40B4-BE49-F238E27FC236}">
                <a16:creationId xmlns:a16="http://schemas.microsoft.com/office/drawing/2014/main" id="{C939B185-AF51-961D-D917-DA54AA8CB54E}"/>
              </a:ext>
            </a:extLst>
          </p:cNvPr>
          <p:cNvGrpSpPr/>
          <p:nvPr/>
        </p:nvGrpSpPr>
        <p:grpSpPr>
          <a:xfrm>
            <a:off x="-169984" y="2353268"/>
            <a:ext cx="6265984" cy="4693580"/>
            <a:chOff x="-169984" y="1395046"/>
            <a:chExt cx="7086600" cy="5651801"/>
          </a:xfrm>
        </p:grpSpPr>
        <p:sp>
          <p:nvSpPr>
            <p:cNvPr id="11" name="Rectangle 10">
              <a:extLst>
                <a:ext uri="{FF2B5EF4-FFF2-40B4-BE49-F238E27FC236}">
                  <a16:creationId xmlns:a16="http://schemas.microsoft.com/office/drawing/2014/main" id="{E4013503-AC21-E889-7094-C3CA9B76331C}"/>
                </a:ext>
              </a:extLst>
            </p:cNvPr>
            <p:cNvSpPr/>
            <p:nvPr/>
          </p:nvSpPr>
          <p:spPr>
            <a:xfrm>
              <a:off x="187569" y="1395046"/>
              <a:ext cx="6412523" cy="52307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82">
              <a:extLst>
                <a:ext uri="{FF2B5EF4-FFF2-40B4-BE49-F238E27FC236}">
                  <a16:creationId xmlns:a16="http://schemas.microsoft.com/office/drawing/2014/main" id="{CA810EE6-4BF7-EDAE-CF99-4B93E16AF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84" y="1739834"/>
              <a:ext cx="7086600" cy="53070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4">
              <a:extLst>
                <a:ext uri="{FF2B5EF4-FFF2-40B4-BE49-F238E27FC236}">
                  <a16:creationId xmlns:a16="http://schemas.microsoft.com/office/drawing/2014/main" id="{85CED088-2BC7-A4F7-A7B0-52F1D6760194}"/>
                </a:ext>
              </a:extLst>
            </p:cNvPr>
            <p:cNvSpPr txBox="1">
              <a:spLocks noChangeArrowheads="1"/>
            </p:cNvSpPr>
            <p:nvPr/>
          </p:nvSpPr>
          <p:spPr bwMode="auto">
            <a:xfrm>
              <a:off x="1863969" y="5425446"/>
              <a:ext cx="63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dirty="0">
                  <a:solidFill>
                    <a:srgbClr val="000066"/>
                  </a:solidFill>
                  <a:latin typeface="Comic Sans MS" panose="030F0902030302020204" pitchFamily="66" charset="0"/>
                </a:rPr>
                <a:t>5,8</a:t>
              </a:r>
              <a:endParaRPr lang="en-US" altLang="fr-FR" dirty="0">
                <a:solidFill>
                  <a:srgbClr val="000066"/>
                </a:solidFill>
                <a:latin typeface="Comic Sans MS" panose="030F0902030302020204" pitchFamily="66" charset="0"/>
              </a:endParaRPr>
            </a:p>
          </p:txBody>
        </p:sp>
        <p:sp>
          <p:nvSpPr>
            <p:cNvPr id="16" name="Text Box 95">
              <a:extLst>
                <a:ext uri="{FF2B5EF4-FFF2-40B4-BE49-F238E27FC236}">
                  <a16:creationId xmlns:a16="http://schemas.microsoft.com/office/drawing/2014/main" id="{2FD4DC41-4C7D-FE75-871A-6688AC54DE58}"/>
                </a:ext>
              </a:extLst>
            </p:cNvPr>
            <p:cNvSpPr txBox="1">
              <a:spLocks noChangeArrowheads="1"/>
            </p:cNvSpPr>
            <p:nvPr/>
          </p:nvSpPr>
          <p:spPr bwMode="auto">
            <a:xfrm>
              <a:off x="4530969" y="5425446"/>
              <a:ext cx="776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a:solidFill>
                    <a:srgbClr val="000066"/>
                  </a:solidFill>
                  <a:latin typeface="Comic Sans MS" panose="030F0902030302020204" pitchFamily="66" charset="0"/>
                </a:rPr>
                <a:t>14,9</a:t>
              </a:r>
              <a:endParaRPr lang="en-US" altLang="fr-FR">
                <a:solidFill>
                  <a:srgbClr val="000066"/>
                </a:solidFill>
                <a:latin typeface="Comic Sans MS" panose="030F0902030302020204" pitchFamily="66" charset="0"/>
              </a:endParaRPr>
            </a:p>
          </p:txBody>
        </p:sp>
        <p:sp>
          <p:nvSpPr>
            <p:cNvPr id="18" name="Text Box 96">
              <a:extLst>
                <a:ext uri="{FF2B5EF4-FFF2-40B4-BE49-F238E27FC236}">
                  <a16:creationId xmlns:a16="http://schemas.microsoft.com/office/drawing/2014/main" id="{B3D177EF-2A3E-6E15-6DEE-315663791E63}"/>
                </a:ext>
              </a:extLst>
            </p:cNvPr>
            <p:cNvSpPr txBox="1">
              <a:spLocks noChangeArrowheads="1"/>
            </p:cNvSpPr>
            <p:nvPr/>
          </p:nvSpPr>
          <p:spPr bwMode="auto">
            <a:xfrm>
              <a:off x="416169" y="5654046"/>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a:solidFill>
                    <a:schemeClr val="bg1"/>
                  </a:solidFill>
                  <a:latin typeface="Comic Sans MS" panose="030F0902030302020204" pitchFamily="66" charset="0"/>
                </a:rPr>
                <a:t>0</a:t>
              </a:r>
              <a:endParaRPr lang="en-US" altLang="fr-FR">
                <a:solidFill>
                  <a:schemeClr val="bg1"/>
                </a:solidFill>
                <a:latin typeface="Comic Sans MS" panose="030F0902030302020204" pitchFamily="66" charset="0"/>
              </a:endParaRPr>
            </a:p>
          </p:txBody>
        </p:sp>
        <p:sp>
          <p:nvSpPr>
            <p:cNvPr id="19" name="Text Box 97">
              <a:extLst>
                <a:ext uri="{FF2B5EF4-FFF2-40B4-BE49-F238E27FC236}">
                  <a16:creationId xmlns:a16="http://schemas.microsoft.com/office/drawing/2014/main" id="{F760409A-1890-4C5B-3BEB-B481C84F6624}"/>
                </a:ext>
              </a:extLst>
            </p:cNvPr>
            <p:cNvSpPr txBox="1">
              <a:spLocks noChangeArrowheads="1"/>
            </p:cNvSpPr>
            <p:nvPr/>
          </p:nvSpPr>
          <p:spPr bwMode="auto">
            <a:xfrm>
              <a:off x="416169" y="5120646"/>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a:solidFill>
                    <a:schemeClr val="bg1"/>
                  </a:solidFill>
                  <a:latin typeface="Comic Sans MS" panose="030F0902030302020204" pitchFamily="66" charset="0"/>
                </a:rPr>
                <a:t>5</a:t>
              </a:r>
              <a:endParaRPr lang="en-US" altLang="fr-FR">
                <a:solidFill>
                  <a:schemeClr val="bg1"/>
                </a:solidFill>
                <a:latin typeface="Comic Sans MS" panose="030F0902030302020204" pitchFamily="66" charset="0"/>
              </a:endParaRPr>
            </a:p>
          </p:txBody>
        </p:sp>
        <p:sp>
          <p:nvSpPr>
            <p:cNvPr id="20" name="Text Box 98">
              <a:extLst>
                <a:ext uri="{FF2B5EF4-FFF2-40B4-BE49-F238E27FC236}">
                  <a16:creationId xmlns:a16="http://schemas.microsoft.com/office/drawing/2014/main" id="{0BFBFD68-4C8E-1F27-75DD-47627A1A2823}"/>
                </a:ext>
              </a:extLst>
            </p:cNvPr>
            <p:cNvSpPr txBox="1">
              <a:spLocks noChangeArrowheads="1"/>
            </p:cNvSpPr>
            <p:nvPr/>
          </p:nvSpPr>
          <p:spPr bwMode="auto">
            <a:xfrm>
              <a:off x="263769" y="4511046"/>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a:solidFill>
                    <a:srgbClr val="FF0000"/>
                  </a:solidFill>
                  <a:latin typeface="Comic Sans MS" panose="030F0902030302020204" pitchFamily="66" charset="0"/>
                </a:rPr>
                <a:t>10</a:t>
              </a:r>
              <a:endParaRPr lang="en-US" altLang="fr-FR">
                <a:solidFill>
                  <a:srgbClr val="FF0000"/>
                </a:solidFill>
                <a:latin typeface="Comic Sans MS" panose="030F0902030302020204" pitchFamily="66" charset="0"/>
              </a:endParaRPr>
            </a:p>
          </p:txBody>
        </p:sp>
        <p:sp>
          <p:nvSpPr>
            <p:cNvPr id="21" name="Text Box 99">
              <a:extLst>
                <a:ext uri="{FF2B5EF4-FFF2-40B4-BE49-F238E27FC236}">
                  <a16:creationId xmlns:a16="http://schemas.microsoft.com/office/drawing/2014/main" id="{B2903FF6-5E7B-47F4-356F-1801E90837B2}"/>
                </a:ext>
              </a:extLst>
            </p:cNvPr>
            <p:cNvSpPr txBox="1">
              <a:spLocks noChangeArrowheads="1"/>
            </p:cNvSpPr>
            <p:nvPr/>
          </p:nvSpPr>
          <p:spPr bwMode="auto">
            <a:xfrm>
              <a:off x="263769" y="3825246"/>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a:solidFill>
                    <a:schemeClr val="bg1"/>
                  </a:solidFill>
                  <a:latin typeface="Comic Sans MS" panose="030F0902030302020204" pitchFamily="66" charset="0"/>
                </a:rPr>
                <a:t>15</a:t>
              </a:r>
              <a:endParaRPr lang="en-US" altLang="fr-FR">
                <a:solidFill>
                  <a:schemeClr val="bg1"/>
                </a:solidFill>
                <a:latin typeface="Comic Sans MS" panose="030F0902030302020204" pitchFamily="66" charset="0"/>
              </a:endParaRPr>
            </a:p>
          </p:txBody>
        </p:sp>
        <p:sp>
          <p:nvSpPr>
            <p:cNvPr id="22" name="Text Box 100">
              <a:extLst>
                <a:ext uri="{FF2B5EF4-FFF2-40B4-BE49-F238E27FC236}">
                  <a16:creationId xmlns:a16="http://schemas.microsoft.com/office/drawing/2014/main" id="{14AC9BFB-92D7-2DCD-587D-2C7E7C792836}"/>
                </a:ext>
              </a:extLst>
            </p:cNvPr>
            <p:cNvSpPr txBox="1">
              <a:spLocks noChangeArrowheads="1"/>
            </p:cNvSpPr>
            <p:nvPr/>
          </p:nvSpPr>
          <p:spPr bwMode="auto">
            <a:xfrm>
              <a:off x="214557" y="3215646"/>
              <a:ext cx="55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dirty="0">
                  <a:solidFill>
                    <a:schemeClr val="bg1"/>
                  </a:solidFill>
                  <a:latin typeface="Comic Sans MS" panose="030F0902030302020204" pitchFamily="66" charset="0"/>
                </a:rPr>
                <a:t>20</a:t>
              </a:r>
              <a:endParaRPr lang="en-US" altLang="fr-FR" dirty="0">
                <a:solidFill>
                  <a:schemeClr val="bg1"/>
                </a:solidFill>
                <a:latin typeface="Comic Sans MS" panose="030F0902030302020204" pitchFamily="66" charset="0"/>
              </a:endParaRPr>
            </a:p>
          </p:txBody>
        </p:sp>
        <p:sp>
          <p:nvSpPr>
            <p:cNvPr id="23" name="Text Box 101">
              <a:extLst>
                <a:ext uri="{FF2B5EF4-FFF2-40B4-BE49-F238E27FC236}">
                  <a16:creationId xmlns:a16="http://schemas.microsoft.com/office/drawing/2014/main" id="{8CBE42BE-34A2-1391-FA53-BFB4AF20ADE7}"/>
                </a:ext>
              </a:extLst>
            </p:cNvPr>
            <p:cNvSpPr txBox="1">
              <a:spLocks noChangeArrowheads="1"/>
            </p:cNvSpPr>
            <p:nvPr/>
          </p:nvSpPr>
          <p:spPr bwMode="auto">
            <a:xfrm>
              <a:off x="187569" y="2606046"/>
              <a:ext cx="55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BE" altLang="fr-FR" dirty="0">
                  <a:solidFill>
                    <a:schemeClr val="bg1"/>
                  </a:solidFill>
                  <a:latin typeface="Comic Sans MS" panose="030F0902030302020204" pitchFamily="66" charset="0"/>
                </a:rPr>
                <a:t>25</a:t>
              </a:r>
              <a:endParaRPr lang="en-US" altLang="fr-FR" dirty="0">
                <a:solidFill>
                  <a:schemeClr val="bg1"/>
                </a:solidFill>
                <a:latin typeface="Comic Sans MS" panose="030F0902030302020204" pitchFamily="66" charset="0"/>
              </a:endParaRPr>
            </a:p>
          </p:txBody>
        </p:sp>
        <p:sp>
          <p:nvSpPr>
            <p:cNvPr id="24" name="Line 103">
              <a:extLst>
                <a:ext uri="{FF2B5EF4-FFF2-40B4-BE49-F238E27FC236}">
                  <a16:creationId xmlns:a16="http://schemas.microsoft.com/office/drawing/2014/main" id="{3AB4EEB1-711B-6D52-5966-2B03C41B1078}"/>
                </a:ext>
              </a:extLst>
            </p:cNvPr>
            <p:cNvSpPr>
              <a:spLocks noChangeShapeType="1"/>
            </p:cNvSpPr>
            <p:nvPr/>
          </p:nvSpPr>
          <p:spPr bwMode="auto">
            <a:xfrm>
              <a:off x="849923" y="4688603"/>
              <a:ext cx="5715000"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6" name="ZoneTexte 25">
            <a:extLst>
              <a:ext uri="{FF2B5EF4-FFF2-40B4-BE49-F238E27FC236}">
                <a16:creationId xmlns:a16="http://schemas.microsoft.com/office/drawing/2014/main" id="{7BFA4745-5DDA-364A-E4DE-AFFD1C067A1F}"/>
              </a:ext>
            </a:extLst>
          </p:cNvPr>
          <p:cNvSpPr txBox="1"/>
          <p:nvPr/>
        </p:nvSpPr>
        <p:spPr>
          <a:xfrm>
            <a:off x="1261103" y="6268294"/>
            <a:ext cx="1300356" cy="369332"/>
          </a:xfrm>
          <a:prstGeom prst="rect">
            <a:avLst/>
          </a:prstGeom>
          <a:noFill/>
        </p:spPr>
        <p:txBody>
          <a:bodyPr wrap="none" rtlCol="0">
            <a:spAutoFit/>
          </a:bodyPr>
          <a:lstStyle/>
          <a:p>
            <a:r>
              <a:rPr lang="fr-FR" b="1" dirty="0">
                <a:solidFill>
                  <a:schemeClr val="bg1"/>
                </a:solidFill>
              </a:rPr>
              <a:t>Ctrl (n = 15)</a:t>
            </a:r>
          </a:p>
        </p:txBody>
      </p:sp>
      <p:sp>
        <p:nvSpPr>
          <p:cNvPr id="27" name="ZoneTexte 26">
            <a:extLst>
              <a:ext uri="{FF2B5EF4-FFF2-40B4-BE49-F238E27FC236}">
                <a16:creationId xmlns:a16="http://schemas.microsoft.com/office/drawing/2014/main" id="{4880E81F-42E1-9726-CD5C-AD5495E65804}"/>
              </a:ext>
            </a:extLst>
          </p:cNvPr>
          <p:cNvSpPr txBox="1"/>
          <p:nvPr/>
        </p:nvSpPr>
        <p:spPr>
          <a:xfrm>
            <a:off x="3676397" y="6286248"/>
            <a:ext cx="1306768" cy="369332"/>
          </a:xfrm>
          <a:prstGeom prst="rect">
            <a:avLst/>
          </a:prstGeom>
          <a:noFill/>
        </p:spPr>
        <p:txBody>
          <a:bodyPr wrap="none" rtlCol="0">
            <a:spAutoFit/>
          </a:bodyPr>
          <a:lstStyle/>
          <a:p>
            <a:r>
              <a:rPr lang="fr-FR" b="1" dirty="0">
                <a:solidFill>
                  <a:schemeClr val="bg1"/>
                </a:solidFill>
              </a:rPr>
              <a:t>ALS (n = 15)</a:t>
            </a:r>
          </a:p>
        </p:txBody>
      </p:sp>
      <p:pic>
        <p:nvPicPr>
          <p:cNvPr id="28" name="Picture 89">
            <a:extLst>
              <a:ext uri="{FF2B5EF4-FFF2-40B4-BE49-F238E27FC236}">
                <a16:creationId xmlns:a16="http://schemas.microsoft.com/office/drawing/2014/main" id="{1E9F6F52-F9AD-DEC6-0D70-C152243B4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2239" y="243957"/>
            <a:ext cx="1250950" cy="1146175"/>
          </a:xfrm>
          <a:prstGeom prst="rect">
            <a:avLst/>
          </a:prstGeom>
          <a:noFill/>
          <a:ln w="635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F65FDB3F-3FDB-BFF7-5A76-E08079023A13}"/>
              </a:ext>
            </a:extLst>
          </p:cNvPr>
          <p:cNvSpPr txBox="1"/>
          <p:nvPr/>
        </p:nvSpPr>
        <p:spPr>
          <a:xfrm>
            <a:off x="1822055" y="3359660"/>
            <a:ext cx="2380780" cy="923330"/>
          </a:xfrm>
          <a:prstGeom prst="rect">
            <a:avLst/>
          </a:prstGeom>
          <a:noFill/>
        </p:spPr>
        <p:txBody>
          <a:bodyPr wrap="none" rtlCol="0">
            <a:spAutoFit/>
          </a:bodyPr>
          <a:lstStyle/>
          <a:p>
            <a:r>
              <a:rPr lang="fr-FR" b="1" dirty="0">
                <a:solidFill>
                  <a:schemeClr val="bg1"/>
                </a:solidFill>
              </a:rPr>
              <a:t>8 ALS/15 &gt; 10%</a:t>
            </a:r>
          </a:p>
          <a:p>
            <a:r>
              <a:rPr lang="fr-FR" b="1" dirty="0" err="1">
                <a:solidFill>
                  <a:schemeClr val="bg1"/>
                </a:solidFill>
              </a:rPr>
              <a:t>Decrement</a:t>
            </a:r>
            <a:r>
              <a:rPr lang="fr-FR" b="1" dirty="0">
                <a:solidFill>
                  <a:schemeClr val="bg1"/>
                </a:solidFill>
              </a:rPr>
              <a:t> max = 35 %</a:t>
            </a:r>
          </a:p>
          <a:p>
            <a:r>
              <a:rPr lang="fr-FR" b="1" dirty="0">
                <a:solidFill>
                  <a:schemeClr val="bg1"/>
                </a:solidFill>
              </a:rPr>
              <a:t>p &lt; 0.0005</a:t>
            </a:r>
          </a:p>
        </p:txBody>
      </p:sp>
      <p:sp>
        <p:nvSpPr>
          <p:cNvPr id="30" name="ZoneTexte 29">
            <a:extLst>
              <a:ext uri="{FF2B5EF4-FFF2-40B4-BE49-F238E27FC236}">
                <a16:creationId xmlns:a16="http://schemas.microsoft.com/office/drawing/2014/main" id="{994B4DA8-81CC-A9B0-A661-DB693A71C222}"/>
              </a:ext>
            </a:extLst>
          </p:cNvPr>
          <p:cNvSpPr txBox="1"/>
          <p:nvPr/>
        </p:nvSpPr>
        <p:spPr>
          <a:xfrm>
            <a:off x="275895" y="2353268"/>
            <a:ext cx="5473101" cy="830997"/>
          </a:xfrm>
          <a:prstGeom prst="rect">
            <a:avLst/>
          </a:prstGeom>
          <a:noFill/>
        </p:spPr>
        <p:txBody>
          <a:bodyPr wrap="none" rtlCol="0">
            <a:spAutoFit/>
          </a:bodyPr>
          <a:lstStyle/>
          <a:p>
            <a:r>
              <a:rPr lang="fr-FR" sz="2400" b="1" dirty="0" err="1">
                <a:solidFill>
                  <a:srgbClr val="FF0000"/>
                </a:solidFill>
              </a:rPr>
              <a:t>Decrements</a:t>
            </a:r>
            <a:r>
              <a:rPr lang="fr-FR" sz="2400" b="1" dirty="0">
                <a:solidFill>
                  <a:srgbClr val="FF0000"/>
                </a:solidFill>
              </a:rPr>
              <a:t> at the </a:t>
            </a:r>
            <a:r>
              <a:rPr lang="fr-FR" sz="2400" b="1" dirty="0" err="1">
                <a:solidFill>
                  <a:srgbClr val="FF0000"/>
                </a:solidFill>
              </a:rPr>
              <a:t>beginning</a:t>
            </a:r>
            <a:r>
              <a:rPr lang="fr-FR" sz="2400" b="1" dirty="0">
                <a:solidFill>
                  <a:srgbClr val="FF0000"/>
                </a:solidFill>
              </a:rPr>
              <a:t> of the </a:t>
            </a:r>
            <a:r>
              <a:rPr lang="fr-FR" sz="2400" b="1" dirty="0" err="1">
                <a:solidFill>
                  <a:srgbClr val="FF0000"/>
                </a:solidFill>
              </a:rPr>
              <a:t>study</a:t>
            </a:r>
            <a:br>
              <a:rPr lang="fr-FR" sz="2400" b="1" dirty="0">
                <a:solidFill>
                  <a:srgbClr val="FF0000"/>
                </a:solidFill>
              </a:rPr>
            </a:br>
            <a:r>
              <a:rPr lang="fr-FR" sz="2400" b="1" dirty="0">
                <a:solidFill>
                  <a:schemeClr val="bg1"/>
                </a:solidFill>
              </a:rPr>
              <a:t>(</a:t>
            </a:r>
            <a:r>
              <a:rPr lang="fr-FR" sz="2400" b="1" dirty="0" err="1">
                <a:solidFill>
                  <a:schemeClr val="bg1"/>
                </a:solidFill>
              </a:rPr>
              <a:t>median</a:t>
            </a:r>
            <a:r>
              <a:rPr lang="fr-FR" sz="2400" b="1" dirty="0">
                <a:solidFill>
                  <a:schemeClr val="bg1"/>
                </a:solidFill>
              </a:rPr>
              <a:t> nerve at the </a:t>
            </a:r>
            <a:r>
              <a:rPr lang="fr-FR" sz="2400" b="1" dirty="0" err="1">
                <a:solidFill>
                  <a:schemeClr val="bg1"/>
                </a:solidFill>
              </a:rPr>
              <a:t>wrist</a:t>
            </a:r>
            <a:r>
              <a:rPr lang="fr-FR" sz="2400" b="1" dirty="0">
                <a:solidFill>
                  <a:schemeClr val="bg1"/>
                </a:solidFill>
              </a:rPr>
              <a:t>)</a:t>
            </a:r>
          </a:p>
        </p:txBody>
      </p:sp>
      <p:sp>
        <p:nvSpPr>
          <p:cNvPr id="31" name="ZoneTexte 30">
            <a:extLst>
              <a:ext uri="{FF2B5EF4-FFF2-40B4-BE49-F238E27FC236}">
                <a16:creationId xmlns:a16="http://schemas.microsoft.com/office/drawing/2014/main" id="{DD0A454E-87A8-6CA4-7BC6-6D01A64445AC}"/>
              </a:ext>
            </a:extLst>
          </p:cNvPr>
          <p:cNvSpPr txBox="1"/>
          <p:nvPr/>
        </p:nvSpPr>
        <p:spPr>
          <a:xfrm>
            <a:off x="5831616" y="2411968"/>
            <a:ext cx="6446060" cy="369332"/>
          </a:xfrm>
          <a:prstGeom prst="rect">
            <a:avLst/>
          </a:prstGeom>
          <a:noFill/>
        </p:spPr>
        <p:txBody>
          <a:bodyPr wrap="none" rtlCol="0">
            <a:spAutoFit/>
          </a:bodyPr>
          <a:lstStyle/>
          <a:p>
            <a:r>
              <a:rPr lang="fr-FR" b="1" dirty="0" err="1">
                <a:solidFill>
                  <a:srgbClr val="FF0000"/>
                </a:solidFill>
              </a:rPr>
              <a:t>Decrement</a:t>
            </a:r>
            <a:r>
              <a:rPr lang="fr-FR" b="1" dirty="0">
                <a:solidFill>
                  <a:srgbClr val="FF0000"/>
                </a:solidFill>
              </a:rPr>
              <a:t> </a:t>
            </a:r>
            <a:r>
              <a:rPr lang="fr-FR" b="1" dirty="0" err="1">
                <a:solidFill>
                  <a:srgbClr val="FF0000"/>
                </a:solidFill>
              </a:rPr>
              <a:t>may</a:t>
            </a:r>
            <a:r>
              <a:rPr lang="fr-FR" b="1" dirty="0">
                <a:solidFill>
                  <a:srgbClr val="FF0000"/>
                </a:solidFill>
              </a:rPr>
              <a:t> </a:t>
            </a:r>
            <a:r>
              <a:rPr lang="fr-FR" b="1" dirty="0" err="1">
                <a:solidFill>
                  <a:srgbClr val="FF0000"/>
                </a:solidFill>
              </a:rPr>
              <a:t>be</a:t>
            </a:r>
            <a:r>
              <a:rPr lang="fr-FR" b="1" dirty="0">
                <a:solidFill>
                  <a:srgbClr val="FF0000"/>
                </a:solidFill>
              </a:rPr>
              <a:t> </a:t>
            </a:r>
            <a:r>
              <a:rPr lang="fr-FR" b="1" dirty="0" err="1">
                <a:solidFill>
                  <a:srgbClr val="FF0000"/>
                </a:solidFill>
              </a:rPr>
              <a:t>used</a:t>
            </a:r>
            <a:r>
              <a:rPr lang="fr-FR" b="1" dirty="0">
                <a:solidFill>
                  <a:srgbClr val="FF0000"/>
                </a:solidFill>
              </a:rPr>
              <a:t> as </a:t>
            </a:r>
            <a:r>
              <a:rPr lang="fr-FR" b="1" dirty="0" err="1">
                <a:solidFill>
                  <a:srgbClr val="FF0000"/>
                </a:solidFill>
              </a:rPr>
              <a:t>predictor</a:t>
            </a:r>
            <a:r>
              <a:rPr lang="fr-FR" b="1" dirty="0">
                <a:solidFill>
                  <a:srgbClr val="FF0000"/>
                </a:solidFill>
              </a:rPr>
              <a:t> of </a:t>
            </a:r>
            <a:r>
              <a:rPr lang="fr-FR" b="1" dirty="0" err="1">
                <a:solidFill>
                  <a:srgbClr val="FF0000"/>
                </a:solidFill>
              </a:rPr>
              <a:t>further</a:t>
            </a:r>
            <a:r>
              <a:rPr lang="fr-FR" b="1" dirty="0">
                <a:solidFill>
                  <a:srgbClr val="FF0000"/>
                </a:solidFill>
              </a:rPr>
              <a:t> drop in CMAP size</a:t>
            </a:r>
          </a:p>
        </p:txBody>
      </p:sp>
      <p:sp>
        <p:nvSpPr>
          <p:cNvPr id="32" name="Line 103">
            <a:extLst>
              <a:ext uri="{FF2B5EF4-FFF2-40B4-BE49-F238E27FC236}">
                <a16:creationId xmlns:a16="http://schemas.microsoft.com/office/drawing/2014/main" id="{36B14F31-0921-1BFD-74A6-44E82AE20CCD}"/>
              </a:ext>
            </a:extLst>
          </p:cNvPr>
          <p:cNvSpPr>
            <a:spLocks noChangeShapeType="1"/>
          </p:cNvSpPr>
          <p:nvPr/>
        </p:nvSpPr>
        <p:spPr bwMode="auto">
          <a:xfrm>
            <a:off x="7112412" y="4562312"/>
            <a:ext cx="4616528" cy="0"/>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 name="Line 103">
            <a:extLst>
              <a:ext uri="{FF2B5EF4-FFF2-40B4-BE49-F238E27FC236}">
                <a16:creationId xmlns:a16="http://schemas.microsoft.com/office/drawing/2014/main" id="{69DB8414-24E9-0357-4AE1-D9D40F7162F4}"/>
              </a:ext>
            </a:extLst>
          </p:cNvPr>
          <p:cNvSpPr>
            <a:spLocks noChangeShapeType="1"/>
          </p:cNvSpPr>
          <p:nvPr/>
        </p:nvSpPr>
        <p:spPr bwMode="auto">
          <a:xfrm flipH="1">
            <a:off x="9162468" y="3024555"/>
            <a:ext cx="16700" cy="2929873"/>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 name="Line 103">
            <a:extLst>
              <a:ext uri="{FF2B5EF4-FFF2-40B4-BE49-F238E27FC236}">
                <a16:creationId xmlns:a16="http://schemas.microsoft.com/office/drawing/2014/main" id="{D5DA5618-1702-CF12-98D8-C475E6DB67BB}"/>
              </a:ext>
            </a:extLst>
          </p:cNvPr>
          <p:cNvSpPr>
            <a:spLocks noChangeShapeType="1"/>
          </p:cNvSpPr>
          <p:nvPr/>
        </p:nvSpPr>
        <p:spPr bwMode="auto">
          <a:xfrm flipH="1">
            <a:off x="7112412" y="3263900"/>
            <a:ext cx="4616528" cy="227525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 name="Rectangle 34">
            <a:extLst>
              <a:ext uri="{FF2B5EF4-FFF2-40B4-BE49-F238E27FC236}">
                <a16:creationId xmlns:a16="http://schemas.microsoft.com/office/drawing/2014/main" id="{1B9BBA64-8369-2372-F332-BE17F1D59460}"/>
              </a:ext>
            </a:extLst>
          </p:cNvPr>
          <p:cNvSpPr/>
          <p:nvPr/>
        </p:nvSpPr>
        <p:spPr>
          <a:xfrm>
            <a:off x="9179168" y="3024555"/>
            <a:ext cx="2533072" cy="1512520"/>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B5C9157F-25BC-6F0C-776D-8129534B4B5E}"/>
              </a:ext>
            </a:extLst>
          </p:cNvPr>
          <p:cNvSpPr/>
          <p:nvPr/>
        </p:nvSpPr>
        <p:spPr>
          <a:xfrm>
            <a:off x="7112412" y="4587550"/>
            <a:ext cx="2033356" cy="1366875"/>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685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5298EE8-69DE-DCCA-8E4E-C6CB00BA7049}"/>
              </a:ext>
            </a:extLst>
          </p:cNvPr>
          <p:cNvPicPr>
            <a:picLocks noChangeAspect="1"/>
          </p:cNvPicPr>
          <p:nvPr/>
        </p:nvPicPr>
        <p:blipFill>
          <a:blip r:embed="rId3"/>
          <a:stretch>
            <a:fillRect/>
          </a:stretch>
        </p:blipFill>
        <p:spPr>
          <a:xfrm>
            <a:off x="9982200" y="752867"/>
            <a:ext cx="1056280" cy="1507600"/>
          </a:xfrm>
          <a:prstGeom prst="rect">
            <a:avLst/>
          </a:prstGeom>
        </p:spPr>
      </p:pic>
      <p:sp>
        <p:nvSpPr>
          <p:cNvPr id="26" name="ZoneTexte 25">
            <a:extLst>
              <a:ext uri="{FF2B5EF4-FFF2-40B4-BE49-F238E27FC236}">
                <a16:creationId xmlns:a16="http://schemas.microsoft.com/office/drawing/2014/main" id="{7BFA4745-5DDA-364A-E4DE-AFFD1C067A1F}"/>
              </a:ext>
            </a:extLst>
          </p:cNvPr>
          <p:cNvSpPr txBox="1"/>
          <p:nvPr/>
        </p:nvSpPr>
        <p:spPr>
          <a:xfrm>
            <a:off x="1261103" y="6268294"/>
            <a:ext cx="1300356" cy="369332"/>
          </a:xfrm>
          <a:prstGeom prst="rect">
            <a:avLst/>
          </a:prstGeom>
          <a:noFill/>
        </p:spPr>
        <p:txBody>
          <a:bodyPr wrap="none" rtlCol="0">
            <a:spAutoFit/>
          </a:bodyPr>
          <a:lstStyle/>
          <a:p>
            <a:r>
              <a:rPr lang="fr-FR" b="1" dirty="0">
                <a:solidFill>
                  <a:schemeClr val="bg1"/>
                </a:solidFill>
              </a:rPr>
              <a:t>Ctrl (n = 15)</a:t>
            </a:r>
          </a:p>
        </p:txBody>
      </p:sp>
      <p:sp>
        <p:nvSpPr>
          <p:cNvPr id="27" name="ZoneTexte 26">
            <a:extLst>
              <a:ext uri="{FF2B5EF4-FFF2-40B4-BE49-F238E27FC236}">
                <a16:creationId xmlns:a16="http://schemas.microsoft.com/office/drawing/2014/main" id="{4880E81F-42E1-9726-CD5C-AD5495E65804}"/>
              </a:ext>
            </a:extLst>
          </p:cNvPr>
          <p:cNvSpPr txBox="1"/>
          <p:nvPr/>
        </p:nvSpPr>
        <p:spPr>
          <a:xfrm>
            <a:off x="3676397" y="6286248"/>
            <a:ext cx="1306768" cy="369332"/>
          </a:xfrm>
          <a:prstGeom prst="rect">
            <a:avLst/>
          </a:prstGeom>
          <a:noFill/>
        </p:spPr>
        <p:txBody>
          <a:bodyPr wrap="none" rtlCol="0">
            <a:spAutoFit/>
          </a:bodyPr>
          <a:lstStyle/>
          <a:p>
            <a:r>
              <a:rPr lang="fr-FR" b="1" dirty="0">
                <a:solidFill>
                  <a:schemeClr val="bg1"/>
                </a:solidFill>
              </a:rPr>
              <a:t>ALS (n = 15)</a:t>
            </a:r>
          </a:p>
        </p:txBody>
      </p:sp>
      <p:sp>
        <p:nvSpPr>
          <p:cNvPr id="31" name="ZoneTexte 30">
            <a:extLst>
              <a:ext uri="{FF2B5EF4-FFF2-40B4-BE49-F238E27FC236}">
                <a16:creationId xmlns:a16="http://schemas.microsoft.com/office/drawing/2014/main" id="{DD0A454E-87A8-6CA4-7BC6-6D01A64445AC}"/>
              </a:ext>
            </a:extLst>
          </p:cNvPr>
          <p:cNvSpPr txBox="1"/>
          <p:nvPr/>
        </p:nvSpPr>
        <p:spPr>
          <a:xfrm>
            <a:off x="5549522" y="3751170"/>
            <a:ext cx="4706738" cy="923330"/>
          </a:xfrm>
          <a:prstGeom prst="rect">
            <a:avLst/>
          </a:prstGeom>
          <a:noFill/>
        </p:spPr>
        <p:txBody>
          <a:bodyPr wrap="none" rtlCol="0">
            <a:spAutoFit/>
          </a:bodyPr>
          <a:lstStyle/>
          <a:p>
            <a:r>
              <a:rPr lang="fr-FR" b="1" dirty="0">
                <a:solidFill>
                  <a:srgbClr val="FF0000"/>
                </a:solidFill>
              </a:rPr>
              <a:t>Percent change of MUNE at T4, </a:t>
            </a:r>
            <a:r>
              <a:rPr lang="fr-FR" b="1" dirty="0" err="1">
                <a:solidFill>
                  <a:srgbClr val="FF0000"/>
                </a:solidFill>
              </a:rPr>
              <a:t>compared</a:t>
            </a:r>
            <a:r>
              <a:rPr lang="fr-FR" b="1" dirty="0">
                <a:solidFill>
                  <a:srgbClr val="FF0000"/>
                </a:solidFill>
              </a:rPr>
              <a:t> to T0</a:t>
            </a:r>
            <a:br>
              <a:rPr lang="fr-FR" b="1" dirty="0">
                <a:solidFill>
                  <a:srgbClr val="FF0000"/>
                </a:solidFill>
              </a:rPr>
            </a:br>
            <a:r>
              <a:rPr lang="fr-FR" b="1" dirty="0" err="1">
                <a:solidFill>
                  <a:srgbClr val="FF0000"/>
                </a:solidFill>
              </a:rPr>
              <a:t>may</a:t>
            </a:r>
            <a:r>
              <a:rPr lang="fr-FR" b="1" dirty="0">
                <a:solidFill>
                  <a:srgbClr val="FF0000"/>
                </a:solidFill>
              </a:rPr>
              <a:t> </a:t>
            </a:r>
            <a:r>
              <a:rPr lang="fr-FR" b="1" dirty="0" err="1">
                <a:solidFill>
                  <a:srgbClr val="FF0000"/>
                </a:solidFill>
              </a:rPr>
              <a:t>be</a:t>
            </a:r>
            <a:r>
              <a:rPr lang="fr-FR" b="1" dirty="0">
                <a:solidFill>
                  <a:srgbClr val="FF0000"/>
                </a:solidFill>
              </a:rPr>
              <a:t> </a:t>
            </a:r>
            <a:r>
              <a:rPr lang="fr-FR" b="1" dirty="0" err="1">
                <a:solidFill>
                  <a:srgbClr val="FF0000"/>
                </a:solidFill>
              </a:rPr>
              <a:t>used</a:t>
            </a:r>
            <a:r>
              <a:rPr lang="fr-FR" b="1" dirty="0">
                <a:solidFill>
                  <a:srgbClr val="FF0000"/>
                </a:solidFill>
              </a:rPr>
              <a:t> as </a:t>
            </a:r>
            <a:r>
              <a:rPr lang="fr-FR" b="1" dirty="0" err="1">
                <a:solidFill>
                  <a:srgbClr val="FF0000"/>
                </a:solidFill>
              </a:rPr>
              <a:t>predictor</a:t>
            </a:r>
            <a:r>
              <a:rPr lang="fr-FR" b="1" dirty="0">
                <a:solidFill>
                  <a:srgbClr val="FF0000"/>
                </a:solidFill>
              </a:rPr>
              <a:t> of percent change of</a:t>
            </a:r>
          </a:p>
          <a:p>
            <a:r>
              <a:rPr lang="fr-FR" b="1" dirty="0">
                <a:solidFill>
                  <a:srgbClr val="FF0000"/>
                </a:solidFill>
              </a:rPr>
              <a:t>MUNE at T12, </a:t>
            </a:r>
            <a:r>
              <a:rPr lang="fr-FR" b="1" dirty="0" err="1">
                <a:solidFill>
                  <a:srgbClr val="FF0000"/>
                </a:solidFill>
              </a:rPr>
              <a:t>compared</a:t>
            </a:r>
            <a:r>
              <a:rPr lang="fr-FR" b="1" dirty="0">
                <a:solidFill>
                  <a:srgbClr val="FF0000"/>
                </a:solidFill>
              </a:rPr>
              <a:t> to T0</a:t>
            </a:r>
          </a:p>
        </p:txBody>
      </p:sp>
      <p:pic>
        <p:nvPicPr>
          <p:cNvPr id="2" name="Image 1">
            <a:extLst>
              <a:ext uri="{FF2B5EF4-FFF2-40B4-BE49-F238E27FC236}">
                <a16:creationId xmlns:a16="http://schemas.microsoft.com/office/drawing/2014/main" id="{23876205-36AA-2D90-8E34-360D75ACAC25}"/>
              </a:ext>
            </a:extLst>
          </p:cNvPr>
          <p:cNvPicPr>
            <a:picLocks noChangeAspect="1"/>
          </p:cNvPicPr>
          <p:nvPr/>
        </p:nvPicPr>
        <p:blipFill>
          <a:blip r:embed="rId4"/>
          <a:stretch>
            <a:fillRect/>
          </a:stretch>
        </p:blipFill>
        <p:spPr>
          <a:xfrm>
            <a:off x="2209800" y="0"/>
            <a:ext cx="7772400" cy="2778864"/>
          </a:xfrm>
          <a:prstGeom prst="rect">
            <a:avLst/>
          </a:prstGeom>
        </p:spPr>
      </p:pic>
      <p:pic>
        <p:nvPicPr>
          <p:cNvPr id="3" name="Image 2">
            <a:extLst>
              <a:ext uri="{FF2B5EF4-FFF2-40B4-BE49-F238E27FC236}">
                <a16:creationId xmlns:a16="http://schemas.microsoft.com/office/drawing/2014/main" id="{6893B728-98FD-46AC-8EE1-4283A04AF7EF}"/>
              </a:ext>
            </a:extLst>
          </p:cNvPr>
          <p:cNvPicPr>
            <a:picLocks noChangeAspect="1"/>
          </p:cNvPicPr>
          <p:nvPr/>
        </p:nvPicPr>
        <p:blipFill>
          <a:blip r:embed="rId5"/>
          <a:stretch>
            <a:fillRect/>
          </a:stretch>
        </p:blipFill>
        <p:spPr>
          <a:xfrm>
            <a:off x="160508" y="2817227"/>
            <a:ext cx="3731554" cy="4029737"/>
          </a:xfrm>
          <a:prstGeom prst="rect">
            <a:avLst/>
          </a:prstGeom>
        </p:spPr>
      </p:pic>
      <p:sp>
        <p:nvSpPr>
          <p:cNvPr id="4" name="Rectangle 3">
            <a:extLst>
              <a:ext uri="{FF2B5EF4-FFF2-40B4-BE49-F238E27FC236}">
                <a16:creationId xmlns:a16="http://schemas.microsoft.com/office/drawing/2014/main" id="{0A411125-A025-CDDE-0ED7-348C0A2962F4}"/>
              </a:ext>
            </a:extLst>
          </p:cNvPr>
          <p:cNvSpPr/>
          <p:nvPr/>
        </p:nvSpPr>
        <p:spPr>
          <a:xfrm>
            <a:off x="2769946" y="2980422"/>
            <a:ext cx="956977" cy="1690609"/>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FFDB787-F1DB-832A-CE08-786C4F038D06}"/>
              </a:ext>
            </a:extLst>
          </p:cNvPr>
          <p:cNvSpPr/>
          <p:nvPr/>
        </p:nvSpPr>
        <p:spPr>
          <a:xfrm>
            <a:off x="819557" y="4694942"/>
            <a:ext cx="1926944" cy="1690609"/>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6B9861F4-5B1F-10CC-7B55-31C5CDBB466C}"/>
              </a:ext>
            </a:extLst>
          </p:cNvPr>
          <p:cNvCxnSpPr>
            <a:cxnSpLocks/>
          </p:cNvCxnSpPr>
          <p:nvPr/>
        </p:nvCxnSpPr>
        <p:spPr>
          <a:xfrm flipH="1">
            <a:off x="819557" y="4238625"/>
            <a:ext cx="2907366" cy="2029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729246AB-49A6-A116-8EBC-F385E7D029EB}"/>
              </a:ext>
            </a:extLst>
          </p:cNvPr>
          <p:cNvSpPr txBox="1"/>
          <p:nvPr/>
        </p:nvSpPr>
        <p:spPr>
          <a:xfrm>
            <a:off x="5549522" y="5067965"/>
            <a:ext cx="5112297" cy="1200329"/>
          </a:xfrm>
          <a:prstGeom prst="rect">
            <a:avLst/>
          </a:prstGeom>
          <a:noFill/>
        </p:spPr>
        <p:txBody>
          <a:bodyPr wrap="none" rtlCol="0">
            <a:spAutoFit/>
          </a:bodyPr>
          <a:lstStyle/>
          <a:p>
            <a:r>
              <a:rPr lang="fr-FR" b="1" dirty="0">
                <a:solidFill>
                  <a:srgbClr val="FF0000"/>
                </a:solidFill>
              </a:rPr>
              <a:t>If percent change of MUNE at T4, </a:t>
            </a:r>
            <a:r>
              <a:rPr lang="fr-FR" b="1" dirty="0" err="1">
                <a:solidFill>
                  <a:srgbClr val="FF0000"/>
                </a:solidFill>
              </a:rPr>
              <a:t>compared</a:t>
            </a:r>
            <a:r>
              <a:rPr lang="fr-FR" b="1" dirty="0">
                <a:solidFill>
                  <a:srgbClr val="FF0000"/>
                </a:solidFill>
              </a:rPr>
              <a:t> to T0 </a:t>
            </a:r>
            <a:br>
              <a:rPr lang="fr-FR" b="1" dirty="0">
                <a:solidFill>
                  <a:srgbClr val="FF0000"/>
                </a:solidFill>
              </a:rPr>
            </a:br>
            <a:r>
              <a:rPr lang="fr-FR" b="1" dirty="0" err="1">
                <a:solidFill>
                  <a:srgbClr val="FF0000"/>
                </a:solidFill>
              </a:rPr>
              <a:t>is</a:t>
            </a:r>
            <a:r>
              <a:rPr lang="fr-FR" b="1" dirty="0">
                <a:solidFill>
                  <a:srgbClr val="FF0000"/>
                </a:solidFill>
              </a:rPr>
              <a:t> &gt; 20%</a:t>
            </a:r>
            <a:br>
              <a:rPr lang="fr-FR" b="1" dirty="0">
                <a:solidFill>
                  <a:srgbClr val="FF0000"/>
                </a:solidFill>
              </a:rPr>
            </a:br>
            <a:r>
              <a:rPr lang="fr-FR" b="1" dirty="0">
                <a:solidFill>
                  <a:srgbClr val="FF0000"/>
                </a:solidFill>
              </a:rPr>
              <a:t>=&gt; percent change of MUNE at T12, </a:t>
            </a:r>
            <a:r>
              <a:rPr lang="fr-FR" b="1" dirty="0" err="1">
                <a:solidFill>
                  <a:srgbClr val="FF0000"/>
                </a:solidFill>
              </a:rPr>
              <a:t>compared</a:t>
            </a:r>
            <a:r>
              <a:rPr lang="fr-FR" b="1" dirty="0">
                <a:solidFill>
                  <a:srgbClr val="FF0000"/>
                </a:solidFill>
              </a:rPr>
              <a:t> to T0</a:t>
            </a:r>
            <a:br>
              <a:rPr lang="fr-FR" b="1" dirty="0">
                <a:solidFill>
                  <a:srgbClr val="FF0000"/>
                </a:solidFill>
              </a:rPr>
            </a:br>
            <a:r>
              <a:rPr lang="fr-FR" b="1" dirty="0" err="1">
                <a:solidFill>
                  <a:srgbClr val="FF0000"/>
                </a:solidFill>
              </a:rPr>
              <a:t>will</a:t>
            </a:r>
            <a:r>
              <a:rPr lang="fr-FR" b="1" dirty="0">
                <a:solidFill>
                  <a:srgbClr val="FF0000"/>
                </a:solidFill>
              </a:rPr>
              <a:t> </a:t>
            </a:r>
            <a:r>
              <a:rPr lang="fr-FR" b="1" dirty="0" err="1">
                <a:solidFill>
                  <a:srgbClr val="FF0000"/>
                </a:solidFill>
              </a:rPr>
              <a:t>be</a:t>
            </a:r>
            <a:r>
              <a:rPr lang="fr-FR" b="1" dirty="0">
                <a:solidFill>
                  <a:srgbClr val="FF0000"/>
                </a:solidFill>
              </a:rPr>
              <a:t> &gt; 50%</a:t>
            </a:r>
          </a:p>
        </p:txBody>
      </p:sp>
      <p:sp>
        <p:nvSpPr>
          <p:cNvPr id="6" name="ZoneTexte 5">
            <a:extLst>
              <a:ext uri="{FF2B5EF4-FFF2-40B4-BE49-F238E27FC236}">
                <a16:creationId xmlns:a16="http://schemas.microsoft.com/office/drawing/2014/main" id="{19EE6C40-EF4A-961E-0099-83C6AA3CED66}"/>
              </a:ext>
            </a:extLst>
          </p:cNvPr>
          <p:cNvSpPr txBox="1"/>
          <p:nvPr/>
        </p:nvSpPr>
        <p:spPr>
          <a:xfrm>
            <a:off x="5549522" y="3172329"/>
            <a:ext cx="3085075" cy="369332"/>
          </a:xfrm>
          <a:prstGeom prst="rect">
            <a:avLst/>
          </a:prstGeom>
          <a:noFill/>
        </p:spPr>
        <p:txBody>
          <a:bodyPr wrap="none" rtlCol="0">
            <a:spAutoFit/>
          </a:bodyPr>
          <a:lstStyle/>
          <a:p>
            <a:r>
              <a:rPr lang="en-US" b="1" dirty="0">
                <a:solidFill>
                  <a:srgbClr val="00B050"/>
                </a:solidFill>
              </a:rPr>
              <a:t>Still among patients with ALS :</a:t>
            </a:r>
          </a:p>
        </p:txBody>
      </p:sp>
    </p:spTree>
    <p:extLst>
      <p:ext uri="{BB962C8B-B14F-4D97-AF65-F5344CB8AC3E}">
        <p14:creationId xmlns:p14="http://schemas.microsoft.com/office/powerpoint/2010/main" val="28043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7BFA4745-5DDA-364A-E4DE-AFFD1C067A1F}"/>
              </a:ext>
            </a:extLst>
          </p:cNvPr>
          <p:cNvSpPr txBox="1"/>
          <p:nvPr/>
        </p:nvSpPr>
        <p:spPr>
          <a:xfrm>
            <a:off x="1261103" y="6268294"/>
            <a:ext cx="1300356" cy="369332"/>
          </a:xfrm>
          <a:prstGeom prst="rect">
            <a:avLst/>
          </a:prstGeom>
          <a:noFill/>
        </p:spPr>
        <p:txBody>
          <a:bodyPr wrap="none" rtlCol="0">
            <a:spAutoFit/>
          </a:bodyPr>
          <a:lstStyle/>
          <a:p>
            <a:r>
              <a:rPr lang="fr-FR" b="1" dirty="0">
                <a:solidFill>
                  <a:schemeClr val="bg1"/>
                </a:solidFill>
              </a:rPr>
              <a:t>Ctrl (n = 15)</a:t>
            </a:r>
          </a:p>
        </p:txBody>
      </p:sp>
      <p:sp>
        <p:nvSpPr>
          <p:cNvPr id="27" name="ZoneTexte 26">
            <a:extLst>
              <a:ext uri="{FF2B5EF4-FFF2-40B4-BE49-F238E27FC236}">
                <a16:creationId xmlns:a16="http://schemas.microsoft.com/office/drawing/2014/main" id="{4880E81F-42E1-9726-CD5C-AD5495E65804}"/>
              </a:ext>
            </a:extLst>
          </p:cNvPr>
          <p:cNvSpPr txBox="1"/>
          <p:nvPr/>
        </p:nvSpPr>
        <p:spPr>
          <a:xfrm>
            <a:off x="3676397" y="6286248"/>
            <a:ext cx="1306768" cy="369332"/>
          </a:xfrm>
          <a:prstGeom prst="rect">
            <a:avLst/>
          </a:prstGeom>
          <a:noFill/>
        </p:spPr>
        <p:txBody>
          <a:bodyPr wrap="none" rtlCol="0">
            <a:spAutoFit/>
          </a:bodyPr>
          <a:lstStyle/>
          <a:p>
            <a:r>
              <a:rPr lang="fr-FR" b="1" dirty="0">
                <a:solidFill>
                  <a:schemeClr val="bg1"/>
                </a:solidFill>
              </a:rPr>
              <a:t>ALS (n = 15)</a:t>
            </a:r>
          </a:p>
        </p:txBody>
      </p:sp>
      <p:pic>
        <p:nvPicPr>
          <p:cNvPr id="2" name="Image 1">
            <a:extLst>
              <a:ext uri="{FF2B5EF4-FFF2-40B4-BE49-F238E27FC236}">
                <a16:creationId xmlns:a16="http://schemas.microsoft.com/office/drawing/2014/main" id="{7115BBBD-DE6D-71D2-CD2F-F05F69CE10FD}"/>
              </a:ext>
            </a:extLst>
          </p:cNvPr>
          <p:cNvPicPr>
            <a:picLocks noChangeAspect="1"/>
          </p:cNvPicPr>
          <p:nvPr/>
        </p:nvPicPr>
        <p:blipFill>
          <a:blip r:embed="rId3"/>
          <a:stretch>
            <a:fillRect/>
          </a:stretch>
        </p:blipFill>
        <p:spPr>
          <a:xfrm>
            <a:off x="1627261" y="717149"/>
            <a:ext cx="3606319" cy="4183330"/>
          </a:xfrm>
          <a:prstGeom prst="rect">
            <a:avLst/>
          </a:prstGeom>
        </p:spPr>
      </p:pic>
      <p:pic>
        <p:nvPicPr>
          <p:cNvPr id="3" name="Image 2">
            <a:extLst>
              <a:ext uri="{FF2B5EF4-FFF2-40B4-BE49-F238E27FC236}">
                <a16:creationId xmlns:a16="http://schemas.microsoft.com/office/drawing/2014/main" id="{90E240EA-438F-B0B8-A1F0-665689E611C5}"/>
              </a:ext>
            </a:extLst>
          </p:cNvPr>
          <p:cNvPicPr>
            <a:picLocks noChangeAspect="1"/>
          </p:cNvPicPr>
          <p:nvPr/>
        </p:nvPicPr>
        <p:blipFill>
          <a:blip r:embed="rId4"/>
          <a:stretch>
            <a:fillRect/>
          </a:stretch>
        </p:blipFill>
        <p:spPr>
          <a:xfrm>
            <a:off x="8196010" y="396641"/>
            <a:ext cx="1619101" cy="2141391"/>
          </a:xfrm>
          <a:prstGeom prst="rect">
            <a:avLst/>
          </a:prstGeom>
        </p:spPr>
      </p:pic>
      <p:pic>
        <p:nvPicPr>
          <p:cNvPr id="4" name="Image 3">
            <a:extLst>
              <a:ext uri="{FF2B5EF4-FFF2-40B4-BE49-F238E27FC236}">
                <a16:creationId xmlns:a16="http://schemas.microsoft.com/office/drawing/2014/main" id="{42BAB98D-DCAD-4AF2-0273-7F063027DC8A}"/>
              </a:ext>
            </a:extLst>
          </p:cNvPr>
          <p:cNvPicPr>
            <a:picLocks noChangeAspect="1"/>
          </p:cNvPicPr>
          <p:nvPr/>
        </p:nvPicPr>
        <p:blipFill>
          <a:blip r:embed="rId5"/>
          <a:stretch>
            <a:fillRect/>
          </a:stretch>
        </p:blipFill>
        <p:spPr>
          <a:xfrm flipH="1">
            <a:off x="9815111" y="396641"/>
            <a:ext cx="1517709" cy="2119064"/>
          </a:xfrm>
          <a:prstGeom prst="rect">
            <a:avLst/>
          </a:prstGeom>
        </p:spPr>
      </p:pic>
      <p:pic>
        <p:nvPicPr>
          <p:cNvPr id="5" name="Image 4">
            <a:extLst>
              <a:ext uri="{FF2B5EF4-FFF2-40B4-BE49-F238E27FC236}">
                <a16:creationId xmlns:a16="http://schemas.microsoft.com/office/drawing/2014/main" id="{8439D561-FD57-AE1E-8A91-C40E24D9F031}"/>
              </a:ext>
            </a:extLst>
          </p:cNvPr>
          <p:cNvPicPr>
            <a:picLocks noChangeAspect="1"/>
          </p:cNvPicPr>
          <p:nvPr/>
        </p:nvPicPr>
        <p:blipFill>
          <a:blip r:embed="rId6"/>
          <a:stretch>
            <a:fillRect/>
          </a:stretch>
        </p:blipFill>
        <p:spPr>
          <a:xfrm>
            <a:off x="8128067" y="2684585"/>
            <a:ext cx="3327356" cy="4173415"/>
          </a:xfrm>
          <a:prstGeom prst="rect">
            <a:avLst/>
          </a:prstGeom>
        </p:spPr>
      </p:pic>
      <p:sp>
        <p:nvSpPr>
          <p:cNvPr id="6" name="ZoneTexte 5">
            <a:extLst>
              <a:ext uri="{FF2B5EF4-FFF2-40B4-BE49-F238E27FC236}">
                <a16:creationId xmlns:a16="http://schemas.microsoft.com/office/drawing/2014/main" id="{B0B1096A-60C3-9490-04CE-C6CEBF4B30DA}"/>
              </a:ext>
            </a:extLst>
          </p:cNvPr>
          <p:cNvSpPr txBox="1"/>
          <p:nvPr/>
        </p:nvSpPr>
        <p:spPr>
          <a:xfrm>
            <a:off x="2559029" y="3458315"/>
            <a:ext cx="1742785" cy="1015663"/>
          </a:xfrm>
          <a:prstGeom prst="rect">
            <a:avLst/>
          </a:prstGeom>
          <a:noFill/>
        </p:spPr>
        <p:txBody>
          <a:bodyPr wrap="none" rtlCol="0">
            <a:spAutoFit/>
          </a:bodyPr>
          <a:lstStyle/>
          <a:p>
            <a:r>
              <a:rPr lang="fr-FR" sz="6000" b="1" dirty="0"/>
              <a:t>2004</a:t>
            </a:r>
          </a:p>
        </p:txBody>
      </p:sp>
      <p:pic>
        <p:nvPicPr>
          <p:cNvPr id="7" name="Image 6">
            <a:extLst>
              <a:ext uri="{FF2B5EF4-FFF2-40B4-BE49-F238E27FC236}">
                <a16:creationId xmlns:a16="http://schemas.microsoft.com/office/drawing/2014/main" id="{7A1683A5-1287-4E08-3DA3-EB2F2C07C19F}"/>
              </a:ext>
            </a:extLst>
          </p:cNvPr>
          <p:cNvPicPr>
            <a:picLocks noChangeAspect="1"/>
          </p:cNvPicPr>
          <p:nvPr/>
        </p:nvPicPr>
        <p:blipFill>
          <a:blip r:embed="rId7"/>
          <a:stretch>
            <a:fillRect/>
          </a:stretch>
        </p:blipFill>
        <p:spPr>
          <a:xfrm>
            <a:off x="318341" y="5041492"/>
            <a:ext cx="6716111" cy="1737147"/>
          </a:xfrm>
          <a:prstGeom prst="rect">
            <a:avLst/>
          </a:prstGeom>
        </p:spPr>
      </p:pic>
      <p:sp>
        <p:nvSpPr>
          <p:cNvPr id="9" name="ZoneTexte 8">
            <a:extLst>
              <a:ext uri="{FF2B5EF4-FFF2-40B4-BE49-F238E27FC236}">
                <a16:creationId xmlns:a16="http://schemas.microsoft.com/office/drawing/2014/main" id="{EE6EC517-18DB-523B-9DCE-782D3437DE2D}"/>
              </a:ext>
            </a:extLst>
          </p:cNvPr>
          <p:cNvSpPr txBox="1"/>
          <p:nvPr/>
        </p:nvSpPr>
        <p:spPr>
          <a:xfrm>
            <a:off x="1426450" y="103935"/>
            <a:ext cx="6098344" cy="584775"/>
          </a:xfrm>
          <a:prstGeom prst="rect">
            <a:avLst/>
          </a:prstGeom>
          <a:noFill/>
        </p:spPr>
        <p:txBody>
          <a:bodyPr wrap="square">
            <a:spAutoFit/>
          </a:bodyPr>
          <a:lstStyle/>
          <a:p>
            <a:r>
              <a:rPr lang="en-US" sz="3200" u="non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Liège convention center</a:t>
            </a:r>
            <a:endParaRPr lang="fr-FR" sz="3200" dirty="0">
              <a:solidFill>
                <a:srgbClr val="FF0000"/>
              </a:solidFill>
            </a:endParaRPr>
          </a:p>
        </p:txBody>
      </p:sp>
    </p:spTree>
    <p:extLst>
      <p:ext uri="{BB962C8B-B14F-4D97-AF65-F5344CB8AC3E}">
        <p14:creationId xmlns:p14="http://schemas.microsoft.com/office/powerpoint/2010/main" val="1790095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4880E81F-42E1-9726-CD5C-AD5495E65804}"/>
              </a:ext>
            </a:extLst>
          </p:cNvPr>
          <p:cNvSpPr txBox="1"/>
          <p:nvPr/>
        </p:nvSpPr>
        <p:spPr>
          <a:xfrm>
            <a:off x="3676397" y="6286248"/>
            <a:ext cx="1306768" cy="369332"/>
          </a:xfrm>
          <a:prstGeom prst="rect">
            <a:avLst/>
          </a:prstGeom>
          <a:noFill/>
        </p:spPr>
        <p:txBody>
          <a:bodyPr wrap="none" rtlCol="0">
            <a:spAutoFit/>
          </a:bodyPr>
          <a:lstStyle/>
          <a:p>
            <a:r>
              <a:rPr lang="fr-FR" b="1" dirty="0">
                <a:solidFill>
                  <a:schemeClr val="bg1"/>
                </a:solidFill>
              </a:rPr>
              <a:t>ALS (n = 15)</a:t>
            </a:r>
          </a:p>
        </p:txBody>
      </p:sp>
      <p:pic>
        <p:nvPicPr>
          <p:cNvPr id="8" name="Image 7">
            <a:extLst>
              <a:ext uri="{FF2B5EF4-FFF2-40B4-BE49-F238E27FC236}">
                <a16:creationId xmlns:a16="http://schemas.microsoft.com/office/drawing/2014/main" id="{D42EB779-FBC0-189A-0A31-DC3AA1176269}"/>
              </a:ext>
            </a:extLst>
          </p:cNvPr>
          <p:cNvPicPr>
            <a:picLocks noChangeAspect="1"/>
          </p:cNvPicPr>
          <p:nvPr/>
        </p:nvPicPr>
        <p:blipFill>
          <a:blip r:embed="rId3"/>
          <a:stretch>
            <a:fillRect/>
          </a:stretch>
        </p:blipFill>
        <p:spPr>
          <a:xfrm>
            <a:off x="2209800" y="101605"/>
            <a:ext cx="7772400" cy="1355960"/>
          </a:xfrm>
          <a:prstGeom prst="rect">
            <a:avLst/>
          </a:prstGeom>
        </p:spPr>
      </p:pic>
      <p:pic>
        <p:nvPicPr>
          <p:cNvPr id="9" name="Image 8">
            <a:extLst>
              <a:ext uri="{FF2B5EF4-FFF2-40B4-BE49-F238E27FC236}">
                <a16:creationId xmlns:a16="http://schemas.microsoft.com/office/drawing/2014/main" id="{CC1B531F-E07B-8DCB-77A9-F427DB2B0D68}"/>
              </a:ext>
            </a:extLst>
          </p:cNvPr>
          <p:cNvPicPr>
            <a:picLocks noChangeAspect="1"/>
          </p:cNvPicPr>
          <p:nvPr/>
        </p:nvPicPr>
        <p:blipFill>
          <a:blip r:embed="rId4"/>
          <a:stretch>
            <a:fillRect/>
          </a:stretch>
        </p:blipFill>
        <p:spPr>
          <a:xfrm>
            <a:off x="2209800" y="1589573"/>
            <a:ext cx="7772400" cy="5048053"/>
          </a:xfrm>
          <a:prstGeom prst="rect">
            <a:avLst/>
          </a:prstGeom>
        </p:spPr>
      </p:pic>
      <p:sp>
        <p:nvSpPr>
          <p:cNvPr id="3" name="ZoneTexte 2">
            <a:extLst>
              <a:ext uri="{FF2B5EF4-FFF2-40B4-BE49-F238E27FC236}">
                <a16:creationId xmlns:a16="http://schemas.microsoft.com/office/drawing/2014/main" id="{ED71667C-00A4-FF1B-8258-E77D8528B0D1}"/>
              </a:ext>
            </a:extLst>
          </p:cNvPr>
          <p:cNvSpPr txBox="1"/>
          <p:nvPr/>
        </p:nvSpPr>
        <p:spPr>
          <a:xfrm>
            <a:off x="2209800" y="6488668"/>
            <a:ext cx="6098344" cy="369332"/>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ritical analysis of various counting methods</a:t>
            </a:r>
            <a:endParaRPr lang="fr-FR" dirty="0"/>
          </a:p>
        </p:txBody>
      </p:sp>
    </p:spTree>
    <p:extLst>
      <p:ext uri="{BB962C8B-B14F-4D97-AF65-F5344CB8AC3E}">
        <p14:creationId xmlns:p14="http://schemas.microsoft.com/office/powerpoint/2010/main" val="160912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7BFA4745-5DDA-364A-E4DE-AFFD1C067A1F}"/>
              </a:ext>
            </a:extLst>
          </p:cNvPr>
          <p:cNvSpPr txBox="1"/>
          <p:nvPr/>
        </p:nvSpPr>
        <p:spPr>
          <a:xfrm>
            <a:off x="1261103" y="6268294"/>
            <a:ext cx="1176925" cy="338554"/>
          </a:xfrm>
          <a:prstGeom prst="rect">
            <a:avLst/>
          </a:prstGeom>
          <a:noFill/>
        </p:spPr>
        <p:txBody>
          <a:bodyPr wrap="none" rtlCol="0">
            <a:spAutoFit/>
          </a:bodyPr>
          <a:lstStyle/>
          <a:p>
            <a:r>
              <a:rPr lang="fr-FR" sz="1600" b="1" dirty="0">
                <a:solidFill>
                  <a:schemeClr val="bg1"/>
                </a:solidFill>
              </a:rPr>
              <a:t>Ctrl (n = 15)</a:t>
            </a:r>
          </a:p>
        </p:txBody>
      </p:sp>
      <p:sp>
        <p:nvSpPr>
          <p:cNvPr id="27" name="ZoneTexte 26">
            <a:extLst>
              <a:ext uri="{FF2B5EF4-FFF2-40B4-BE49-F238E27FC236}">
                <a16:creationId xmlns:a16="http://schemas.microsoft.com/office/drawing/2014/main" id="{4880E81F-42E1-9726-CD5C-AD5495E65804}"/>
              </a:ext>
            </a:extLst>
          </p:cNvPr>
          <p:cNvSpPr txBox="1"/>
          <p:nvPr/>
        </p:nvSpPr>
        <p:spPr>
          <a:xfrm>
            <a:off x="3676397" y="6286248"/>
            <a:ext cx="1183337" cy="338554"/>
          </a:xfrm>
          <a:prstGeom prst="rect">
            <a:avLst/>
          </a:prstGeom>
          <a:noFill/>
        </p:spPr>
        <p:txBody>
          <a:bodyPr wrap="none" rtlCol="0">
            <a:spAutoFit/>
          </a:bodyPr>
          <a:lstStyle/>
          <a:p>
            <a:r>
              <a:rPr lang="fr-FR" sz="1600" b="1" dirty="0">
                <a:solidFill>
                  <a:schemeClr val="bg1"/>
                </a:solidFill>
              </a:rPr>
              <a:t>ALS (n = 15)</a:t>
            </a:r>
          </a:p>
        </p:txBody>
      </p:sp>
      <p:pic>
        <p:nvPicPr>
          <p:cNvPr id="3" name="Image 2">
            <a:extLst>
              <a:ext uri="{FF2B5EF4-FFF2-40B4-BE49-F238E27FC236}">
                <a16:creationId xmlns:a16="http://schemas.microsoft.com/office/drawing/2014/main" id="{D7E23DCA-9C5B-F5D9-C3A8-9F093C2E4DCB}"/>
              </a:ext>
            </a:extLst>
          </p:cNvPr>
          <p:cNvPicPr>
            <a:picLocks noChangeAspect="1"/>
          </p:cNvPicPr>
          <p:nvPr/>
        </p:nvPicPr>
        <p:blipFill>
          <a:blip r:embed="rId3"/>
          <a:stretch>
            <a:fillRect/>
          </a:stretch>
        </p:blipFill>
        <p:spPr>
          <a:xfrm>
            <a:off x="72585" y="127613"/>
            <a:ext cx="5906626" cy="8996460"/>
          </a:xfrm>
          <a:prstGeom prst="rect">
            <a:avLst/>
          </a:prstGeom>
        </p:spPr>
      </p:pic>
      <p:pic>
        <p:nvPicPr>
          <p:cNvPr id="4" name="Image 3">
            <a:extLst>
              <a:ext uri="{FF2B5EF4-FFF2-40B4-BE49-F238E27FC236}">
                <a16:creationId xmlns:a16="http://schemas.microsoft.com/office/drawing/2014/main" id="{D2F7A8D8-CEB9-9C3B-2559-342F5950FE00}"/>
              </a:ext>
            </a:extLst>
          </p:cNvPr>
          <p:cNvPicPr>
            <a:picLocks noChangeAspect="1"/>
          </p:cNvPicPr>
          <p:nvPr/>
        </p:nvPicPr>
        <p:blipFill>
          <a:blip r:embed="rId4"/>
          <a:stretch>
            <a:fillRect/>
          </a:stretch>
        </p:blipFill>
        <p:spPr>
          <a:xfrm>
            <a:off x="5497158" y="-728227"/>
            <a:ext cx="7573381" cy="9852300"/>
          </a:xfrm>
          <a:prstGeom prst="rect">
            <a:avLst/>
          </a:prstGeom>
        </p:spPr>
      </p:pic>
      <p:sp>
        <p:nvSpPr>
          <p:cNvPr id="5" name="Rectangle 4">
            <a:extLst>
              <a:ext uri="{FF2B5EF4-FFF2-40B4-BE49-F238E27FC236}">
                <a16:creationId xmlns:a16="http://schemas.microsoft.com/office/drawing/2014/main" id="{16495A2F-607E-E794-7C82-284CEC510DFF}"/>
              </a:ext>
            </a:extLst>
          </p:cNvPr>
          <p:cNvSpPr/>
          <p:nvPr/>
        </p:nvSpPr>
        <p:spPr>
          <a:xfrm>
            <a:off x="-132678" y="2571078"/>
            <a:ext cx="12457355" cy="4539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B104D7FE-9BC0-647C-541C-8A5960A3F579}"/>
              </a:ext>
            </a:extLst>
          </p:cNvPr>
          <p:cNvPicPr>
            <a:picLocks noChangeAspect="1"/>
          </p:cNvPicPr>
          <p:nvPr/>
        </p:nvPicPr>
        <p:blipFill>
          <a:blip r:embed="rId5"/>
          <a:stretch>
            <a:fillRect/>
          </a:stretch>
        </p:blipFill>
        <p:spPr>
          <a:xfrm>
            <a:off x="5363234" y="1763835"/>
            <a:ext cx="1105570" cy="1462205"/>
          </a:xfrm>
          <a:prstGeom prst="rect">
            <a:avLst/>
          </a:prstGeom>
        </p:spPr>
      </p:pic>
      <p:pic>
        <p:nvPicPr>
          <p:cNvPr id="7" name="Image 6">
            <a:extLst>
              <a:ext uri="{FF2B5EF4-FFF2-40B4-BE49-F238E27FC236}">
                <a16:creationId xmlns:a16="http://schemas.microsoft.com/office/drawing/2014/main" id="{87A9692C-3071-64EF-0067-6FD9A1379DBF}"/>
              </a:ext>
            </a:extLst>
          </p:cNvPr>
          <p:cNvPicPr>
            <a:picLocks noChangeAspect="1"/>
          </p:cNvPicPr>
          <p:nvPr/>
        </p:nvPicPr>
        <p:blipFill>
          <a:blip r:embed="rId6"/>
          <a:stretch>
            <a:fillRect/>
          </a:stretch>
        </p:blipFill>
        <p:spPr>
          <a:xfrm>
            <a:off x="81845" y="1764254"/>
            <a:ext cx="1024475" cy="1462205"/>
          </a:xfrm>
          <a:prstGeom prst="rect">
            <a:avLst/>
          </a:prstGeom>
        </p:spPr>
      </p:pic>
      <p:pic>
        <p:nvPicPr>
          <p:cNvPr id="10" name="Image 9">
            <a:extLst>
              <a:ext uri="{FF2B5EF4-FFF2-40B4-BE49-F238E27FC236}">
                <a16:creationId xmlns:a16="http://schemas.microsoft.com/office/drawing/2014/main" id="{DDD1ED89-91DE-E33C-E0A5-5E5FB4EC4289}"/>
              </a:ext>
            </a:extLst>
          </p:cNvPr>
          <p:cNvPicPr>
            <a:picLocks noChangeAspect="1"/>
          </p:cNvPicPr>
          <p:nvPr/>
        </p:nvPicPr>
        <p:blipFill>
          <a:blip r:embed="rId7"/>
          <a:stretch>
            <a:fillRect/>
          </a:stretch>
        </p:blipFill>
        <p:spPr>
          <a:xfrm>
            <a:off x="5379905" y="-10036"/>
            <a:ext cx="1047255" cy="1462205"/>
          </a:xfrm>
          <a:prstGeom prst="rect">
            <a:avLst/>
          </a:prstGeom>
        </p:spPr>
      </p:pic>
      <p:pic>
        <p:nvPicPr>
          <p:cNvPr id="13" name="Image 12">
            <a:extLst>
              <a:ext uri="{FF2B5EF4-FFF2-40B4-BE49-F238E27FC236}">
                <a16:creationId xmlns:a16="http://schemas.microsoft.com/office/drawing/2014/main" id="{7948FCD8-D270-06A5-C907-9A9D1A6BF17C}"/>
              </a:ext>
            </a:extLst>
          </p:cNvPr>
          <p:cNvPicPr>
            <a:picLocks noChangeAspect="1"/>
          </p:cNvPicPr>
          <p:nvPr/>
        </p:nvPicPr>
        <p:blipFill>
          <a:blip r:embed="rId8"/>
          <a:stretch>
            <a:fillRect/>
          </a:stretch>
        </p:blipFill>
        <p:spPr>
          <a:xfrm>
            <a:off x="6582066" y="2550157"/>
            <a:ext cx="4971648" cy="4463825"/>
          </a:xfrm>
          <a:prstGeom prst="rect">
            <a:avLst/>
          </a:prstGeom>
        </p:spPr>
      </p:pic>
      <p:sp>
        <p:nvSpPr>
          <p:cNvPr id="14" name="ZoneTexte 13">
            <a:extLst>
              <a:ext uri="{FF2B5EF4-FFF2-40B4-BE49-F238E27FC236}">
                <a16:creationId xmlns:a16="http://schemas.microsoft.com/office/drawing/2014/main" id="{E80FE89D-A5F3-D111-ACA2-7D939C347A36}"/>
              </a:ext>
            </a:extLst>
          </p:cNvPr>
          <p:cNvSpPr txBox="1"/>
          <p:nvPr/>
        </p:nvSpPr>
        <p:spPr>
          <a:xfrm>
            <a:off x="1731779" y="2929853"/>
            <a:ext cx="2249639" cy="461665"/>
          </a:xfrm>
          <a:prstGeom prst="rect">
            <a:avLst/>
          </a:prstGeom>
          <a:noFill/>
        </p:spPr>
        <p:txBody>
          <a:bodyPr wrap="square">
            <a:spAutoFit/>
          </a:bodyPr>
          <a:lstStyle/>
          <a:p>
            <a:r>
              <a:rPr lang="fr-FR" sz="2400" b="1" dirty="0">
                <a:solidFill>
                  <a:srgbClr val="FF0000"/>
                </a:solidFill>
              </a:rPr>
              <a:t>Survival (n = 22)</a:t>
            </a:r>
          </a:p>
        </p:txBody>
      </p:sp>
      <p:sp>
        <p:nvSpPr>
          <p:cNvPr id="15" name="ZoneTexte 14">
            <a:extLst>
              <a:ext uri="{FF2B5EF4-FFF2-40B4-BE49-F238E27FC236}">
                <a16:creationId xmlns:a16="http://schemas.microsoft.com/office/drawing/2014/main" id="{06C89DBB-20B9-2DB7-8437-1D00B4D78546}"/>
              </a:ext>
            </a:extLst>
          </p:cNvPr>
          <p:cNvSpPr txBox="1"/>
          <p:nvPr/>
        </p:nvSpPr>
        <p:spPr>
          <a:xfrm>
            <a:off x="6902304" y="2929854"/>
            <a:ext cx="4785334" cy="461665"/>
          </a:xfrm>
          <a:prstGeom prst="rect">
            <a:avLst/>
          </a:prstGeom>
          <a:noFill/>
        </p:spPr>
        <p:txBody>
          <a:bodyPr wrap="square">
            <a:spAutoFit/>
          </a:bodyPr>
          <a:lstStyle/>
          <a:p>
            <a:r>
              <a:rPr lang="fr-FR" sz="2400" b="1" dirty="0">
                <a:solidFill>
                  <a:srgbClr val="FF0000"/>
                </a:solidFill>
              </a:rPr>
              <a:t>Canonical discriminant </a:t>
            </a:r>
            <a:r>
              <a:rPr lang="fr-FR" sz="2400" b="1" dirty="0" err="1">
                <a:solidFill>
                  <a:srgbClr val="FF0000"/>
                </a:solidFill>
              </a:rPr>
              <a:t>analysis</a:t>
            </a:r>
            <a:endParaRPr lang="fr-FR" sz="2400" b="1" dirty="0">
              <a:solidFill>
                <a:srgbClr val="FF0000"/>
              </a:solidFill>
            </a:endParaRPr>
          </a:p>
        </p:txBody>
      </p:sp>
      <p:sp>
        <p:nvSpPr>
          <p:cNvPr id="8" name="Rectangle 7">
            <a:extLst>
              <a:ext uri="{FF2B5EF4-FFF2-40B4-BE49-F238E27FC236}">
                <a16:creationId xmlns:a16="http://schemas.microsoft.com/office/drawing/2014/main" id="{D47C34DA-3B66-1BF7-6BFF-893FA03F6D6F}"/>
              </a:ext>
            </a:extLst>
          </p:cNvPr>
          <p:cNvSpPr/>
          <p:nvPr/>
        </p:nvSpPr>
        <p:spPr>
          <a:xfrm>
            <a:off x="6881643" y="3404141"/>
            <a:ext cx="4785333" cy="3121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2E40C5D-5BD1-B6EE-FE19-6802918BBF3F}"/>
              </a:ext>
            </a:extLst>
          </p:cNvPr>
          <p:cNvSpPr/>
          <p:nvPr/>
        </p:nvSpPr>
        <p:spPr>
          <a:xfrm>
            <a:off x="6982797" y="3391518"/>
            <a:ext cx="4815034" cy="313382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54">
            <a:extLst>
              <a:ext uri="{FF2B5EF4-FFF2-40B4-BE49-F238E27FC236}">
                <a16:creationId xmlns:a16="http://schemas.microsoft.com/office/drawing/2014/main" id="{E419FB2C-7C6E-8AC1-4CDE-6B3FCAF89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3532" y="2512019"/>
            <a:ext cx="5980028" cy="460233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AF8CE70-04C8-1F85-5869-8FB6B1567F24}"/>
              </a:ext>
            </a:extLst>
          </p:cNvPr>
          <p:cNvSpPr txBox="1"/>
          <p:nvPr/>
        </p:nvSpPr>
        <p:spPr>
          <a:xfrm>
            <a:off x="10779321" y="4139703"/>
            <a:ext cx="521297" cy="369332"/>
          </a:xfrm>
          <a:prstGeom prst="rect">
            <a:avLst/>
          </a:prstGeom>
          <a:solidFill>
            <a:schemeClr val="bg1">
              <a:lumMod val="85000"/>
            </a:schemeClr>
          </a:solidFill>
        </p:spPr>
        <p:txBody>
          <a:bodyPr wrap="none" rtlCol="0">
            <a:spAutoFit/>
          </a:bodyPr>
          <a:lstStyle/>
          <a:p>
            <a:r>
              <a:rPr lang="fr-FR" dirty="0"/>
              <a:t>ALS</a:t>
            </a:r>
          </a:p>
        </p:txBody>
      </p:sp>
      <p:sp>
        <p:nvSpPr>
          <p:cNvPr id="16" name="ZoneTexte 15">
            <a:extLst>
              <a:ext uri="{FF2B5EF4-FFF2-40B4-BE49-F238E27FC236}">
                <a16:creationId xmlns:a16="http://schemas.microsoft.com/office/drawing/2014/main" id="{4DD6C22D-C9DD-2662-648E-69AAF341A5A3}"/>
              </a:ext>
            </a:extLst>
          </p:cNvPr>
          <p:cNvSpPr txBox="1"/>
          <p:nvPr/>
        </p:nvSpPr>
        <p:spPr>
          <a:xfrm>
            <a:off x="10779321" y="4568094"/>
            <a:ext cx="521297" cy="369332"/>
          </a:xfrm>
          <a:prstGeom prst="rect">
            <a:avLst/>
          </a:prstGeom>
          <a:solidFill>
            <a:schemeClr val="bg1">
              <a:lumMod val="85000"/>
            </a:schemeClr>
          </a:solidFill>
        </p:spPr>
        <p:txBody>
          <a:bodyPr wrap="none" rtlCol="0">
            <a:spAutoFit/>
          </a:bodyPr>
          <a:lstStyle/>
          <a:p>
            <a:r>
              <a:rPr lang="fr-FR" dirty="0"/>
              <a:t>PLS</a:t>
            </a:r>
          </a:p>
        </p:txBody>
      </p:sp>
      <p:sp>
        <p:nvSpPr>
          <p:cNvPr id="17" name="ZoneTexte 16">
            <a:extLst>
              <a:ext uri="{FF2B5EF4-FFF2-40B4-BE49-F238E27FC236}">
                <a16:creationId xmlns:a16="http://schemas.microsoft.com/office/drawing/2014/main" id="{90E25C59-00CF-113F-60B7-B354253A5565}"/>
              </a:ext>
            </a:extLst>
          </p:cNvPr>
          <p:cNvSpPr txBox="1"/>
          <p:nvPr/>
        </p:nvSpPr>
        <p:spPr>
          <a:xfrm>
            <a:off x="10779321" y="4975515"/>
            <a:ext cx="1018510" cy="369332"/>
          </a:xfrm>
          <a:prstGeom prst="rect">
            <a:avLst/>
          </a:prstGeom>
          <a:solidFill>
            <a:schemeClr val="bg1">
              <a:lumMod val="85000"/>
            </a:schemeClr>
          </a:solidFill>
        </p:spPr>
        <p:txBody>
          <a:bodyPr wrap="square" rtlCol="0">
            <a:spAutoFit/>
          </a:bodyPr>
          <a:lstStyle/>
          <a:p>
            <a:r>
              <a:rPr lang="fr-FR" dirty="0"/>
              <a:t>Kennedy</a:t>
            </a:r>
          </a:p>
        </p:txBody>
      </p:sp>
      <p:grpSp>
        <p:nvGrpSpPr>
          <p:cNvPr id="18" name="Group 13">
            <a:extLst>
              <a:ext uri="{FF2B5EF4-FFF2-40B4-BE49-F238E27FC236}">
                <a16:creationId xmlns:a16="http://schemas.microsoft.com/office/drawing/2014/main" id="{74522D00-2191-1319-B35A-689950216E58}"/>
              </a:ext>
            </a:extLst>
          </p:cNvPr>
          <p:cNvGrpSpPr>
            <a:grpSpLocks/>
          </p:cNvGrpSpPr>
          <p:nvPr/>
        </p:nvGrpSpPr>
        <p:grpSpPr bwMode="auto">
          <a:xfrm>
            <a:off x="34285" y="3396516"/>
            <a:ext cx="5539401" cy="3469217"/>
            <a:chOff x="733" y="1272"/>
            <a:chExt cx="4013" cy="2591"/>
          </a:xfrm>
        </p:grpSpPr>
        <p:sp>
          <p:nvSpPr>
            <p:cNvPr id="19" name="Rectangle 14">
              <a:extLst>
                <a:ext uri="{FF2B5EF4-FFF2-40B4-BE49-F238E27FC236}">
                  <a16:creationId xmlns:a16="http://schemas.microsoft.com/office/drawing/2014/main" id="{4AAEFB22-3B48-29F8-2FB8-0A24FBA378EB}"/>
                </a:ext>
              </a:extLst>
            </p:cNvPr>
            <p:cNvSpPr>
              <a:spLocks noChangeArrowheads="1"/>
            </p:cNvSpPr>
            <p:nvPr/>
          </p:nvSpPr>
          <p:spPr bwMode="auto">
            <a:xfrm>
              <a:off x="1387" y="1349"/>
              <a:ext cx="3311" cy="20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1600"/>
            </a:p>
          </p:txBody>
        </p:sp>
        <p:sp>
          <p:nvSpPr>
            <p:cNvPr id="20" name="Line 15">
              <a:extLst>
                <a:ext uri="{FF2B5EF4-FFF2-40B4-BE49-F238E27FC236}">
                  <a16:creationId xmlns:a16="http://schemas.microsoft.com/office/drawing/2014/main" id="{A0C6E782-FB83-4FA8-58E3-05D12FA15957}"/>
                </a:ext>
              </a:extLst>
            </p:cNvPr>
            <p:cNvSpPr>
              <a:spLocks noChangeShapeType="1"/>
            </p:cNvSpPr>
            <p:nvPr/>
          </p:nvSpPr>
          <p:spPr bwMode="auto">
            <a:xfrm flipV="1">
              <a:off x="1740"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1" name="Line 16">
              <a:extLst>
                <a:ext uri="{FF2B5EF4-FFF2-40B4-BE49-F238E27FC236}">
                  <a16:creationId xmlns:a16="http://schemas.microsoft.com/office/drawing/2014/main" id="{A9CBCCA9-BF2E-612C-1708-657F09785D0C}"/>
                </a:ext>
              </a:extLst>
            </p:cNvPr>
            <p:cNvSpPr>
              <a:spLocks noChangeShapeType="1"/>
            </p:cNvSpPr>
            <p:nvPr/>
          </p:nvSpPr>
          <p:spPr bwMode="auto">
            <a:xfrm flipV="1">
              <a:off x="1998"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2" name="Line 17">
              <a:extLst>
                <a:ext uri="{FF2B5EF4-FFF2-40B4-BE49-F238E27FC236}">
                  <a16:creationId xmlns:a16="http://schemas.microsoft.com/office/drawing/2014/main" id="{4485B505-C4FB-C6C1-49D0-4667FB9FC7E5}"/>
                </a:ext>
              </a:extLst>
            </p:cNvPr>
            <p:cNvSpPr>
              <a:spLocks noChangeShapeType="1"/>
            </p:cNvSpPr>
            <p:nvPr/>
          </p:nvSpPr>
          <p:spPr bwMode="auto">
            <a:xfrm flipV="1">
              <a:off x="2256"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3" name="Line 18">
              <a:extLst>
                <a:ext uri="{FF2B5EF4-FFF2-40B4-BE49-F238E27FC236}">
                  <a16:creationId xmlns:a16="http://schemas.microsoft.com/office/drawing/2014/main" id="{DFC78889-D27F-627C-A05A-4DEB4A682F96}"/>
                </a:ext>
              </a:extLst>
            </p:cNvPr>
            <p:cNvSpPr>
              <a:spLocks noChangeShapeType="1"/>
            </p:cNvSpPr>
            <p:nvPr/>
          </p:nvSpPr>
          <p:spPr bwMode="auto">
            <a:xfrm flipV="1">
              <a:off x="2514"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4" name="Line 19">
              <a:extLst>
                <a:ext uri="{FF2B5EF4-FFF2-40B4-BE49-F238E27FC236}">
                  <a16:creationId xmlns:a16="http://schemas.microsoft.com/office/drawing/2014/main" id="{6ADAA463-4944-1483-5EF5-BBCEFFD5AC27}"/>
                </a:ext>
              </a:extLst>
            </p:cNvPr>
            <p:cNvSpPr>
              <a:spLocks noChangeShapeType="1"/>
            </p:cNvSpPr>
            <p:nvPr/>
          </p:nvSpPr>
          <p:spPr bwMode="auto">
            <a:xfrm flipV="1">
              <a:off x="2772"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5" name="Line 20">
              <a:extLst>
                <a:ext uri="{FF2B5EF4-FFF2-40B4-BE49-F238E27FC236}">
                  <a16:creationId xmlns:a16="http://schemas.microsoft.com/office/drawing/2014/main" id="{57D32971-BD50-C08E-C83E-90C2BB9886F9}"/>
                </a:ext>
              </a:extLst>
            </p:cNvPr>
            <p:cNvSpPr>
              <a:spLocks noChangeShapeType="1"/>
            </p:cNvSpPr>
            <p:nvPr/>
          </p:nvSpPr>
          <p:spPr bwMode="auto">
            <a:xfrm flipV="1">
              <a:off x="3030"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8" name="Line 21">
              <a:extLst>
                <a:ext uri="{FF2B5EF4-FFF2-40B4-BE49-F238E27FC236}">
                  <a16:creationId xmlns:a16="http://schemas.microsoft.com/office/drawing/2014/main" id="{2AAF2046-C6F1-8E51-CBC8-C0B4DC93A64C}"/>
                </a:ext>
              </a:extLst>
            </p:cNvPr>
            <p:cNvSpPr>
              <a:spLocks noChangeShapeType="1"/>
            </p:cNvSpPr>
            <p:nvPr/>
          </p:nvSpPr>
          <p:spPr bwMode="auto">
            <a:xfrm flipV="1">
              <a:off x="3288"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29" name="Line 22">
              <a:extLst>
                <a:ext uri="{FF2B5EF4-FFF2-40B4-BE49-F238E27FC236}">
                  <a16:creationId xmlns:a16="http://schemas.microsoft.com/office/drawing/2014/main" id="{A41EC687-F8C4-62C4-5D33-3057173116A3}"/>
                </a:ext>
              </a:extLst>
            </p:cNvPr>
            <p:cNvSpPr>
              <a:spLocks noChangeShapeType="1"/>
            </p:cNvSpPr>
            <p:nvPr/>
          </p:nvSpPr>
          <p:spPr bwMode="auto">
            <a:xfrm flipV="1">
              <a:off x="3546"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0" name="Line 23">
              <a:extLst>
                <a:ext uri="{FF2B5EF4-FFF2-40B4-BE49-F238E27FC236}">
                  <a16:creationId xmlns:a16="http://schemas.microsoft.com/office/drawing/2014/main" id="{B222E007-0308-0F40-2201-8830D6EDD043}"/>
                </a:ext>
              </a:extLst>
            </p:cNvPr>
            <p:cNvSpPr>
              <a:spLocks noChangeShapeType="1"/>
            </p:cNvSpPr>
            <p:nvPr/>
          </p:nvSpPr>
          <p:spPr bwMode="auto">
            <a:xfrm flipV="1">
              <a:off x="3805"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1" name="Line 24">
              <a:extLst>
                <a:ext uri="{FF2B5EF4-FFF2-40B4-BE49-F238E27FC236}">
                  <a16:creationId xmlns:a16="http://schemas.microsoft.com/office/drawing/2014/main" id="{973FFD94-577A-1AB5-4FD6-CEE7A438DBA9}"/>
                </a:ext>
              </a:extLst>
            </p:cNvPr>
            <p:cNvSpPr>
              <a:spLocks noChangeShapeType="1"/>
            </p:cNvSpPr>
            <p:nvPr/>
          </p:nvSpPr>
          <p:spPr bwMode="auto">
            <a:xfrm flipV="1">
              <a:off x="4063"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2" name="Line 25">
              <a:extLst>
                <a:ext uri="{FF2B5EF4-FFF2-40B4-BE49-F238E27FC236}">
                  <a16:creationId xmlns:a16="http://schemas.microsoft.com/office/drawing/2014/main" id="{5D80A59C-BDB2-3004-3053-560C58972100}"/>
                </a:ext>
              </a:extLst>
            </p:cNvPr>
            <p:cNvSpPr>
              <a:spLocks noChangeShapeType="1"/>
            </p:cNvSpPr>
            <p:nvPr/>
          </p:nvSpPr>
          <p:spPr bwMode="auto">
            <a:xfrm flipV="1">
              <a:off x="4321"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3" name="Line 26">
              <a:extLst>
                <a:ext uri="{FF2B5EF4-FFF2-40B4-BE49-F238E27FC236}">
                  <a16:creationId xmlns:a16="http://schemas.microsoft.com/office/drawing/2014/main" id="{74A02F72-4A7F-E4A3-8E1A-4ADB6978E75A}"/>
                </a:ext>
              </a:extLst>
            </p:cNvPr>
            <p:cNvSpPr>
              <a:spLocks noChangeShapeType="1"/>
            </p:cNvSpPr>
            <p:nvPr/>
          </p:nvSpPr>
          <p:spPr bwMode="auto">
            <a:xfrm flipV="1">
              <a:off x="4579" y="3280"/>
              <a:ext cx="1" cy="3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4" name="Line 27">
              <a:extLst>
                <a:ext uri="{FF2B5EF4-FFF2-40B4-BE49-F238E27FC236}">
                  <a16:creationId xmlns:a16="http://schemas.microsoft.com/office/drawing/2014/main" id="{F02D2FBD-F45D-AED0-3890-382FC865CA97}"/>
                </a:ext>
              </a:extLst>
            </p:cNvPr>
            <p:cNvSpPr>
              <a:spLocks noChangeShapeType="1"/>
            </p:cNvSpPr>
            <p:nvPr/>
          </p:nvSpPr>
          <p:spPr bwMode="auto">
            <a:xfrm>
              <a:off x="1481" y="3175"/>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5" name="Line 28">
              <a:extLst>
                <a:ext uri="{FF2B5EF4-FFF2-40B4-BE49-F238E27FC236}">
                  <a16:creationId xmlns:a16="http://schemas.microsoft.com/office/drawing/2014/main" id="{7B9BDE10-C435-EA0A-A08C-BC53CC89899D}"/>
                </a:ext>
              </a:extLst>
            </p:cNvPr>
            <p:cNvSpPr>
              <a:spLocks noChangeShapeType="1"/>
            </p:cNvSpPr>
            <p:nvPr/>
          </p:nvSpPr>
          <p:spPr bwMode="auto">
            <a:xfrm>
              <a:off x="1481" y="3073"/>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6" name="Line 29">
              <a:extLst>
                <a:ext uri="{FF2B5EF4-FFF2-40B4-BE49-F238E27FC236}">
                  <a16:creationId xmlns:a16="http://schemas.microsoft.com/office/drawing/2014/main" id="{B3E04A00-7ED6-4EC4-80A7-58E2E6EA1CA1}"/>
                </a:ext>
              </a:extLst>
            </p:cNvPr>
            <p:cNvSpPr>
              <a:spLocks noChangeShapeType="1"/>
            </p:cNvSpPr>
            <p:nvPr/>
          </p:nvSpPr>
          <p:spPr bwMode="auto">
            <a:xfrm>
              <a:off x="1481" y="2994"/>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7" name="Line 30">
              <a:extLst>
                <a:ext uri="{FF2B5EF4-FFF2-40B4-BE49-F238E27FC236}">
                  <a16:creationId xmlns:a16="http://schemas.microsoft.com/office/drawing/2014/main" id="{BE729BE7-AA10-A8C2-37C4-77F80237F450}"/>
                </a:ext>
              </a:extLst>
            </p:cNvPr>
            <p:cNvSpPr>
              <a:spLocks noChangeShapeType="1"/>
            </p:cNvSpPr>
            <p:nvPr/>
          </p:nvSpPr>
          <p:spPr bwMode="auto">
            <a:xfrm>
              <a:off x="1481" y="2930"/>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8" name="Line 31">
              <a:extLst>
                <a:ext uri="{FF2B5EF4-FFF2-40B4-BE49-F238E27FC236}">
                  <a16:creationId xmlns:a16="http://schemas.microsoft.com/office/drawing/2014/main" id="{221C4F9A-C0A7-BA60-E4F5-50CB03DF4ED9}"/>
                </a:ext>
              </a:extLst>
            </p:cNvPr>
            <p:cNvSpPr>
              <a:spLocks noChangeShapeType="1"/>
            </p:cNvSpPr>
            <p:nvPr/>
          </p:nvSpPr>
          <p:spPr bwMode="auto">
            <a:xfrm>
              <a:off x="1481" y="2875"/>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39" name="Line 32">
              <a:extLst>
                <a:ext uri="{FF2B5EF4-FFF2-40B4-BE49-F238E27FC236}">
                  <a16:creationId xmlns:a16="http://schemas.microsoft.com/office/drawing/2014/main" id="{DF09CD77-8F7B-94A8-B570-C16830B62A30}"/>
                </a:ext>
              </a:extLst>
            </p:cNvPr>
            <p:cNvSpPr>
              <a:spLocks noChangeShapeType="1"/>
            </p:cNvSpPr>
            <p:nvPr/>
          </p:nvSpPr>
          <p:spPr bwMode="auto">
            <a:xfrm>
              <a:off x="1481" y="2828"/>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0" name="Line 33">
              <a:extLst>
                <a:ext uri="{FF2B5EF4-FFF2-40B4-BE49-F238E27FC236}">
                  <a16:creationId xmlns:a16="http://schemas.microsoft.com/office/drawing/2014/main" id="{DCE24C0E-0910-EDEF-D74E-41BBA0F76898}"/>
                </a:ext>
              </a:extLst>
            </p:cNvPr>
            <p:cNvSpPr>
              <a:spLocks noChangeShapeType="1"/>
            </p:cNvSpPr>
            <p:nvPr/>
          </p:nvSpPr>
          <p:spPr bwMode="auto">
            <a:xfrm>
              <a:off x="1481" y="2786"/>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1" name="Line 34">
              <a:extLst>
                <a:ext uri="{FF2B5EF4-FFF2-40B4-BE49-F238E27FC236}">
                  <a16:creationId xmlns:a16="http://schemas.microsoft.com/office/drawing/2014/main" id="{FE78C576-93A0-0C8A-8DAE-13AE23A0C51F}"/>
                </a:ext>
              </a:extLst>
            </p:cNvPr>
            <p:cNvSpPr>
              <a:spLocks noChangeShapeType="1"/>
            </p:cNvSpPr>
            <p:nvPr/>
          </p:nvSpPr>
          <p:spPr bwMode="auto">
            <a:xfrm>
              <a:off x="1481" y="2749"/>
              <a:ext cx="39"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2" name="Line 35">
              <a:extLst>
                <a:ext uri="{FF2B5EF4-FFF2-40B4-BE49-F238E27FC236}">
                  <a16:creationId xmlns:a16="http://schemas.microsoft.com/office/drawing/2014/main" id="{2F8BD087-A3A7-A3D6-64EA-6A3BBEBEACCE}"/>
                </a:ext>
              </a:extLst>
            </p:cNvPr>
            <p:cNvSpPr>
              <a:spLocks noChangeShapeType="1"/>
            </p:cNvSpPr>
            <p:nvPr/>
          </p:nvSpPr>
          <p:spPr bwMode="auto">
            <a:xfrm>
              <a:off x="1481" y="2503"/>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3" name="Line 36">
              <a:extLst>
                <a:ext uri="{FF2B5EF4-FFF2-40B4-BE49-F238E27FC236}">
                  <a16:creationId xmlns:a16="http://schemas.microsoft.com/office/drawing/2014/main" id="{CA70588E-F0CB-9D9C-AD08-D65CEE50BAE8}"/>
                </a:ext>
              </a:extLst>
            </p:cNvPr>
            <p:cNvSpPr>
              <a:spLocks noChangeShapeType="1"/>
            </p:cNvSpPr>
            <p:nvPr/>
          </p:nvSpPr>
          <p:spPr bwMode="auto">
            <a:xfrm>
              <a:off x="1481" y="2360"/>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4" name="Line 37">
              <a:extLst>
                <a:ext uri="{FF2B5EF4-FFF2-40B4-BE49-F238E27FC236}">
                  <a16:creationId xmlns:a16="http://schemas.microsoft.com/office/drawing/2014/main" id="{13BFFC0B-9982-716C-49F9-F7A464032A57}"/>
                </a:ext>
              </a:extLst>
            </p:cNvPr>
            <p:cNvSpPr>
              <a:spLocks noChangeShapeType="1"/>
            </p:cNvSpPr>
            <p:nvPr/>
          </p:nvSpPr>
          <p:spPr bwMode="auto">
            <a:xfrm>
              <a:off x="1481" y="2258"/>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5" name="Line 38">
              <a:extLst>
                <a:ext uri="{FF2B5EF4-FFF2-40B4-BE49-F238E27FC236}">
                  <a16:creationId xmlns:a16="http://schemas.microsoft.com/office/drawing/2014/main" id="{B3441029-D10C-08AC-5AC1-1BDFD974E50D}"/>
                </a:ext>
              </a:extLst>
            </p:cNvPr>
            <p:cNvSpPr>
              <a:spLocks noChangeShapeType="1"/>
            </p:cNvSpPr>
            <p:nvPr/>
          </p:nvSpPr>
          <p:spPr bwMode="auto">
            <a:xfrm>
              <a:off x="1481" y="2179"/>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6" name="Line 39">
              <a:extLst>
                <a:ext uri="{FF2B5EF4-FFF2-40B4-BE49-F238E27FC236}">
                  <a16:creationId xmlns:a16="http://schemas.microsoft.com/office/drawing/2014/main" id="{053F4B3C-40B5-A2D8-2C85-F418C4C0F907}"/>
                </a:ext>
              </a:extLst>
            </p:cNvPr>
            <p:cNvSpPr>
              <a:spLocks noChangeShapeType="1"/>
            </p:cNvSpPr>
            <p:nvPr/>
          </p:nvSpPr>
          <p:spPr bwMode="auto">
            <a:xfrm>
              <a:off x="1481" y="2114"/>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7" name="Line 40">
              <a:extLst>
                <a:ext uri="{FF2B5EF4-FFF2-40B4-BE49-F238E27FC236}">
                  <a16:creationId xmlns:a16="http://schemas.microsoft.com/office/drawing/2014/main" id="{316EB0B8-9C1D-A2B9-675C-3E3BA1A6372F}"/>
                </a:ext>
              </a:extLst>
            </p:cNvPr>
            <p:cNvSpPr>
              <a:spLocks noChangeShapeType="1"/>
            </p:cNvSpPr>
            <p:nvPr/>
          </p:nvSpPr>
          <p:spPr bwMode="auto">
            <a:xfrm>
              <a:off x="1481" y="2060"/>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8" name="Line 41">
              <a:extLst>
                <a:ext uri="{FF2B5EF4-FFF2-40B4-BE49-F238E27FC236}">
                  <a16:creationId xmlns:a16="http://schemas.microsoft.com/office/drawing/2014/main" id="{319EB7C2-EE2C-215E-83C3-56D307E76EF0}"/>
                </a:ext>
              </a:extLst>
            </p:cNvPr>
            <p:cNvSpPr>
              <a:spLocks noChangeShapeType="1"/>
            </p:cNvSpPr>
            <p:nvPr/>
          </p:nvSpPr>
          <p:spPr bwMode="auto">
            <a:xfrm>
              <a:off x="1481" y="2013"/>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49" name="Line 42">
              <a:extLst>
                <a:ext uri="{FF2B5EF4-FFF2-40B4-BE49-F238E27FC236}">
                  <a16:creationId xmlns:a16="http://schemas.microsoft.com/office/drawing/2014/main" id="{8E804BA6-4533-1C0F-CE25-A8DF43884763}"/>
                </a:ext>
              </a:extLst>
            </p:cNvPr>
            <p:cNvSpPr>
              <a:spLocks noChangeShapeType="1"/>
            </p:cNvSpPr>
            <p:nvPr/>
          </p:nvSpPr>
          <p:spPr bwMode="auto">
            <a:xfrm>
              <a:off x="1481" y="1971"/>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50" name="Line 43">
              <a:extLst>
                <a:ext uri="{FF2B5EF4-FFF2-40B4-BE49-F238E27FC236}">
                  <a16:creationId xmlns:a16="http://schemas.microsoft.com/office/drawing/2014/main" id="{12ADB877-B0F8-ABF5-DE6B-3B53DE65BF55}"/>
                </a:ext>
              </a:extLst>
            </p:cNvPr>
            <p:cNvSpPr>
              <a:spLocks noChangeShapeType="1"/>
            </p:cNvSpPr>
            <p:nvPr/>
          </p:nvSpPr>
          <p:spPr bwMode="auto">
            <a:xfrm>
              <a:off x="1481" y="1933"/>
              <a:ext cx="39"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51" name="Line 44">
              <a:extLst>
                <a:ext uri="{FF2B5EF4-FFF2-40B4-BE49-F238E27FC236}">
                  <a16:creationId xmlns:a16="http://schemas.microsoft.com/office/drawing/2014/main" id="{2495B46D-8ADB-CF28-2928-28531E806480}"/>
                </a:ext>
              </a:extLst>
            </p:cNvPr>
            <p:cNvSpPr>
              <a:spLocks noChangeShapeType="1"/>
            </p:cNvSpPr>
            <p:nvPr/>
          </p:nvSpPr>
          <p:spPr bwMode="auto">
            <a:xfrm>
              <a:off x="1481" y="1688"/>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52" name="Line 45">
              <a:extLst>
                <a:ext uri="{FF2B5EF4-FFF2-40B4-BE49-F238E27FC236}">
                  <a16:creationId xmlns:a16="http://schemas.microsoft.com/office/drawing/2014/main" id="{5CFFD2C6-24CF-BD64-7309-C27889892CD4}"/>
                </a:ext>
              </a:extLst>
            </p:cNvPr>
            <p:cNvSpPr>
              <a:spLocks noChangeShapeType="1"/>
            </p:cNvSpPr>
            <p:nvPr/>
          </p:nvSpPr>
          <p:spPr bwMode="auto">
            <a:xfrm>
              <a:off x="1481" y="1545"/>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53" name="Line 46">
              <a:extLst>
                <a:ext uri="{FF2B5EF4-FFF2-40B4-BE49-F238E27FC236}">
                  <a16:creationId xmlns:a16="http://schemas.microsoft.com/office/drawing/2014/main" id="{3093BA9B-AA96-F029-8D57-8A18A04AFF93}"/>
                </a:ext>
              </a:extLst>
            </p:cNvPr>
            <p:cNvSpPr>
              <a:spLocks noChangeShapeType="1"/>
            </p:cNvSpPr>
            <p:nvPr/>
          </p:nvSpPr>
          <p:spPr bwMode="auto">
            <a:xfrm>
              <a:off x="1481" y="1443"/>
              <a:ext cx="23" cy="1"/>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54" name="Freeform 47">
              <a:extLst>
                <a:ext uri="{FF2B5EF4-FFF2-40B4-BE49-F238E27FC236}">
                  <a16:creationId xmlns:a16="http://schemas.microsoft.com/office/drawing/2014/main" id="{5B306F3E-F44D-B3C4-127E-B4EE4C00E195}"/>
                </a:ext>
              </a:extLst>
            </p:cNvPr>
            <p:cNvSpPr>
              <a:spLocks/>
            </p:cNvSpPr>
            <p:nvPr/>
          </p:nvSpPr>
          <p:spPr bwMode="auto">
            <a:xfrm>
              <a:off x="2386" y="1711"/>
              <a:ext cx="49" cy="49"/>
            </a:xfrm>
            <a:custGeom>
              <a:avLst/>
              <a:gdLst>
                <a:gd name="T0" fmla="*/ 195 w 195"/>
                <a:gd name="T1" fmla="*/ 97 h 194"/>
                <a:gd name="T2" fmla="*/ 182 w 195"/>
                <a:gd name="T3" fmla="*/ 48 h 194"/>
                <a:gd name="T4" fmla="*/ 146 w 195"/>
                <a:gd name="T5" fmla="*/ 13 h 194"/>
                <a:gd name="T6" fmla="*/ 97 w 195"/>
                <a:gd name="T7" fmla="*/ 0 h 194"/>
                <a:gd name="T8" fmla="*/ 48 w 195"/>
                <a:gd name="T9" fmla="*/ 13 h 194"/>
                <a:gd name="T10" fmla="*/ 13 w 195"/>
                <a:gd name="T11" fmla="*/ 48 h 194"/>
                <a:gd name="T12" fmla="*/ 0 w 195"/>
                <a:gd name="T13" fmla="*/ 97 h 194"/>
                <a:gd name="T14" fmla="*/ 13 w 195"/>
                <a:gd name="T15" fmla="*/ 145 h 194"/>
                <a:gd name="T16" fmla="*/ 48 w 195"/>
                <a:gd name="T17" fmla="*/ 179 h 194"/>
                <a:gd name="T18" fmla="*/ 97 w 195"/>
                <a:gd name="T19" fmla="*/ 194 h 194"/>
                <a:gd name="T20" fmla="*/ 146 w 195"/>
                <a:gd name="T21" fmla="*/ 179 h 194"/>
                <a:gd name="T22" fmla="*/ 181 w 195"/>
                <a:gd name="T23" fmla="*/ 145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8"/>
                  </a:lnTo>
                  <a:lnTo>
                    <a:pt x="146" y="13"/>
                  </a:lnTo>
                  <a:lnTo>
                    <a:pt x="97" y="0"/>
                  </a:lnTo>
                  <a:lnTo>
                    <a:pt x="48" y="13"/>
                  </a:lnTo>
                  <a:lnTo>
                    <a:pt x="13" y="48"/>
                  </a:lnTo>
                  <a:lnTo>
                    <a:pt x="0" y="97"/>
                  </a:lnTo>
                  <a:lnTo>
                    <a:pt x="13" y="145"/>
                  </a:lnTo>
                  <a:lnTo>
                    <a:pt x="48" y="179"/>
                  </a:lnTo>
                  <a:lnTo>
                    <a:pt x="97" y="194"/>
                  </a:lnTo>
                  <a:lnTo>
                    <a:pt x="146" y="179"/>
                  </a:lnTo>
                  <a:lnTo>
                    <a:pt x="181" y="145"/>
                  </a:lnTo>
                  <a:lnTo>
                    <a:pt x="195" y="97"/>
                  </a:lnTo>
                  <a:close/>
                </a:path>
              </a:pathLst>
            </a:custGeom>
            <a:solidFill>
              <a:srgbClr val="FFFFFF"/>
            </a:solidFill>
            <a:ln w="0">
              <a:solidFill>
                <a:srgbClr val="FFFFFF"/>
              </a:solidFill>
              <a:prstDash val="solid"/>
              <a:round/>
              <a:headEnd/>
              <a:tailEnd/>
            </a:ln>
          </p:spPr>
          <p:txBody>
            <a:bodyPr/>
            <a:lstStyle/>
            <a:p>
              <a:endParaRPr lang="fr-FR" sz="1600"/>
            </a:p>
          </p:txBody>
        </p:sp>
        <p:sp>
          <p:nvSpPr>
            <p:cNvPr id="55" name="Freeform 48">
              <a:extLst>
                <a:ext uri="{FF2B5EF4-FFF2-40B4-BE49-F238E27FC236}">
                  <a16:creationId xmlns:a16="http://schemas.microsoft.com/office/drawing/2014/main" id="{1F87FA14-E036-1646-4C9B-475AD971F431}"/>
                </a:ext>
              </a:extLst>
            </p:cNvPr>
            <p:cNvSpPr>
              <a:spLocks/>
            </p:cNvSpPr>
            <p:nvPr/>
          </p:nvSpPr>
          <p:spPr bwMode="auto">
            <a:xfrm>
              <a:off x="4555" y="2360"/>
              <a:ext cx="49" cy="48"/>
            </a:xfrm>
            <a:custGeom>
              <a:avLst/>
              <a:gdLst>
                <a:gd name="T0" fmla="*/ 196 w 196"/>
                <a:gd name="T1" fmla="*/ 97 h 194"/>
                <a:gd name="T2" fmla="*/ 181 w 196"/>
                <a:gd name="T3" fmla="*/ 48 h 194"/>
                <a:gd name="T4" fmla="*/ 147 w 196"/>
                <a:gd name="T5" fmla="*/ 14 h 194"/>
                <a:gd name="T6" fmla="*/ 98 w 196"/>
                <a:gd name="T7" fmla="*/ 0 h 194"/>
                <a:gd name="T8" fmla="*/ 49 w 196"/>
                <a:gd name="T9" fmla="*/ 14 h 194"/>
                <a:gd name="T10" fmla="*/ 14 w 196"/>
                <a:gd name="T11" fmla="*/ 48 h 194"/>
                <a:gd name="T12" fmla="*/ 0 w 196"/>
                <a:gd name="T13" fmla="*/ 97 h 194"/>
                <a:gd name="T14" fmla="*/ 14 w 196"/>
                <a:gd name="T15" fmla="*/ 145 h 194"/>
                <a:gd name="T16" fmla="*/ 49 w 196"/>
                <a:gd name="T17" fmla="*/ 180 h 194"/>
                <a:gd name="T18" fmla="*/ 98 w 196"/>
                <a:gd name="T19" fmla="*/ 194 h 194"/>
                <a:gd name="T20" fmla="*/ 147 w 196"/>
                <a:gd name="T21" fmla="*/ 180 h 194"/>
                <a:gd name="T22" fmla="*/ 181 w 196"/>
                <a:gd name="T23" fmla="*/ 145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1" y="48"/>
                  </a:lnTo>
                  <a:lnTo>
                    <a:pt x="147" y="14"/>
                  </a:lnTo>
                  <a:lnTo>
                    <a:pt x="98" y="0"/>
                  </a:lnTo>
                  <a:lnTo>
                    <a:pt x="49" y="14"/>
                  </a:lnTo>
                  <a:lnTo>
                    <a:pt x="14" y="48"/>
                  </a:lnTo>
                  <a:lnTo>
                    <a:pt x="0" y="97"/>
                  </a:lnTo>
                  <a:lnTo>
                    <a:pt x="14" y="145"/>
                  </a:lnTo>
                  <a:lnTo>
                    <a:pt x="49" y="180"/>
                  </a:lnTo>
                  <a:lnTo>
                    <a:pt x="98" y="194"/>
                  </a:lnTo>
                  <a:lnTo>
                    <a:pt x="147" y="180"/>
                  </a:lnTo>
                  <a:lnTo>
                    <a:pt x="181" y="145"/>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56" name="Freeform 49">
              <a:extLst>
                <a:ext uri="{FF2B5EF4-FFF2-40B4-BE49-F238E27FC236}">
                  <a16:creationId xmlns:a16="http://schemas.microsoft.com/office/drawing/2014/main" id="{0D58084C-90C2-F6CB-ADA3-E2C34AF02218}"/>
                </a:ext>
              </a:extLst>
            </p:cNvPr>
            <p:cNvSpPr>
              <a:spLocks/>
            </p:cNvSpPr>
            <p:nvPr/>
          </p:nvSpPr>
          <p:spPr bwMode="auto">
            <a:xfrm>
              <a:off x="2489" y="1739"/>
              <a:ext cx="49" cy="48"/>
            </a:xfrm>
            <a:custGeom>
              <a:avLst/>
              <a:gdLst>
                <a:gd name="T0" fmla="*/ 195 w 195"/>
                <a:gd name="T1" fmla="*/ 97 h 194"/>
                <a:gd name="T2" fmla="*/ 182 w 195"/>
                <a:gd name="T3" fmla="*/ 49 h 194"/>
                <a:gd name="T4" fmla="*/ 147 w 195"/>
                <a:gd name="T5" fmla="*/ 13 h 194"/>
                <a:gd name="T6" fmla="*/ 98 w 195"/>
                <a:gd name="T7" fmla="*/ 0 h 194"/>
                <a:gd name="T8" fmla="*/ 49 w 195"/>
                <a:gd name="T9" fmla="*/ 13 h 194"/>
                <a:gd name="T10" fmla="*/ 14 w 195"/>
                <a:gd name="T11" fmla="*/ 49 h 194"/>
                <a:gd name="T12" fmla="*/ 0 w 195"/>
                <a:gd name="T13" fmla="*/ 97 h 194"/>
                <a:gd name="T14" fmla="*/ 14 w 195"/>
                <a:gd name="T15" fmla="*/ 146 h 194"/>
                <a:gd name="T16" fmla="*/ 49 w 195"/>
                <a:gd name="T17" fmla="*/ 181 h 194"/>
                <a:gd name="T18" fmla="*/ 98 w 195"/>
                <a:gd name="T19" fmla="*/ 194 h 194"/>
                <a:gd name="T20" fmla="*/ 147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7" y="13"/>
                  </a:lnTo>
                  <a:lnTo>
                    <a:pt x="98" y="0"/>
                  </a:lnTo>
                  <a:lnTo>
                    <a:pt x="49" y="13"/>
                  </a:lnTo>
                  <a:lnTo>
                    <a:pt x="14" y="49"/>
                  </a:lnTo>
                  <a:lnTo>
                    <a:pt x="0" y="97"/>
                  </a:lnTo>
                  <a:lnTo>
                    <a:pt x="14" y="146"/>
                  </a:lnTo>
                  <a:lnTo>
                    <a:pt x="49" y="181"/>
                  </a:lnTo>
                  <a:lnTo>
                    <a:pt x="98" y="194"/>
                  </a:lnTo>
                  <a:lnTo>
                    <a:pt x="147" y="181"/>
                  </a:lnTo>
                  <a:lnTo>
                    <a:pt x="181" y="146"/>
                  </a:lnTo>
                  <a:lnTo>
                    <a:pt x="195" y="97"/>
                  </a:lnTo>
                  <a:close/>
                </a:path>
              </a:pathLst>
            </a:custGeom>
            <a:solidFill>
              <a:srgbClr val="FFFFFF"/>
            </a:solidFill>
            <a:ln w="0">
              <a:solidFill>
                <a:srgbClr val="FFFFFF"/>
              </a:solidFill>
              <a:prstDash val="solid"/>
              <a:round/>
              <a:headEnd/>
              <a:tailEnd/>
            </a:ln>
          </p:spPr>
          <p:txBody>
            <a:bodyPr/>
            <a:lstStyle/>
            <a:p>
              <a:endParaRPr lang="fr-FR" sz="1600"/>
            </a:p>
          </p:txBody>
        </p:sp>
        <p:sp>
          <p:nvSpPr>
            <p:cNvPr id="57" name="Freeform 50">
              <a:extLst>
                <a:ext uri="{FF2B5EF4-FFF2-40B4-BE49-F238E27FC236}">
                  <a16:creationId xmlns:a16="http://schemas.microsoft.com/office/drawing/2014/main" id="{EFC36183-EF24-5490-5521-83EE384CC8E1}"/>
                </a:ext>
              </a:extLst>
            </p:cNvPr>
            <p:cNvSpPr>
              <a:spLocks/>
            </p:cNvSpPr>
            <p:nvPr/>
          </p:nvSpPr>
          <p:spPr bwMode="auto">
            <a:xfrm>
              <a:off x="2799" y="2225"/>
              <a:ext cx="49" cy="49"/>
            </a:xfrm>
            <a:custGeom>
              <a:avLst/>
              <a:gdLst>
                <a:gd name="T0" fmla="*/ 196 w 196"/>
                <a:gd name="T1" fmla="*/ 97 h 194"/>
                <a:gd name="T2" fmla="*/ 182 w 196"/>
                <a:gd name="T3" fmla="*/ 49 h 194"/>
                <a:gd name="T4" fmla="*/ 147 w 196"/>
                <a:gd name="T5" fmla="*/ 13 h 194"/>
                <a:gd name="T6" fmla="*/ 98 w 196"/>
                <a:gd name="T7" fmla="*/ 0 h 194"/>
                <a:gd name="T8" fmla="*/ 49 w 196"/>
                <a:gd name="T9" fmla="*/ 13 h 194"/>
                <a:gd name="T10" fmla="*/ 13 w 196"/>
                <a:gd name="T11" fmla="*/ 49 h 194"/>
                <a:gd name="T12" fmla="*/ 0 w 196"/>
                <a:gd name="T13" fmla="*/ 97 h 194"/>
                <a:gd name="T14" fmla="*/ 13 w 196"/>
                <a:gd name="T15" fmla="*/ 146 h 194"/>
                <a:gd name="T16" fmla="*/ 49 w 196"/>
                <a:gd name="T17" fmla="*/ 181 h 194"/>
                <a:gd name="T18" fmla="*/ 98 w 196"/>
                <a:gd name="T19" fmla="*/ 194 h 194"/>
                <a:gd name="T20" fmla="*/ 147 w 196"/>
                <a:gd name="T21" fmla="*/ 181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3"/>
                  </a:lnTo>
                  <a:lnTo>
                    <a:pt x="98" y="0"/>
                  </a:lnTo>
                  <a:lnTo>
                    <a:pt x="49" y="13"/>
                  </a:lnTo>
                  <a:lnTo>
                    <a:pt x="13" y="49"/>
                  </a:lnTo>
                  <a:lnTo>
                    <a:pt x="0" y="97"/>
                  </a:lnTo>
                  <a:lnTo>
                    <a:pt x="13" y="146"/>
                  </a:lnTo>
                  <a:lnTo>
                    <a:pt x="49" y="181"/>
                  </a:lnTo>
                  <a:lnTo>
                    <a:pt x="98" y="194"/>
                  </a:lnTo>
                  <a:lnTo>
                    <a:pt x="147" y="181"/>
                  </a:lnTo>
                  <a:lnTo>
                    <a:pt x="181" y="146"/>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58" name="Freeform 51">
              <a:extLst>
                <a:ext uri="{FF2B5EF4-FFF2-40B4-BE49-F238E27FC236}">
                  <a16:creationId xmlns:a16="http://schemas.microsoft.com/office/drawing/2014/main" id="{23127224-9F2D-C08B-C979-D6A8844C579D}"/>
                </a:ext>
              </a:extLst>
            </p:cNvPr>
            <p:cNvSpPr>
              <a:spLocks/>
            </p:cNvSpPr>
            <p:nvPr/>
          </p:nvSpPr>
          <p:spPr bwMode="auto">
            <a:xfrm>
              <a:off x="3419" y="2234"/>
              <a:ext cx="49" cy="48"/>
            </a:xfrm>
            <a:custGeom>
              <a:avLst/>
              <a:gdLst>
                <a:gd name="T0" fmla="*/ 196 w 196"/>
                <a:gd name="T1" fmla="*/ 97 h 194"/>
                <a:gd name="T2" fmla="*/ 182 w 196"/>
                <a:gd name="T3" fmla="*/ 49 h 194"/>
                <a:gd name="T4" fmla="*/ 147 w 196"/>
                <a:gd name="T5" fmla="*/ 14 h 194"/>
                <a:gd name="T6" fmla="*/ 98 w 196"/>
                <a:gd name="T7" fmla="*/ 0 h 194"/>
                <a:gd name="T8" fmla="*/ 49 w 196"/>
                <a:gd name="T9" fmla="*/ 14 h 194"/>
                <a:gd name="T10" fmla="*/ 14 w 196"/>
                <a:gd name="T11" fmla="*/ 49 h 194"/>
                <a:gd name="T12" fmla="*/ 0 w 196"/>
                <a:gd name="T13" fmla="*/ 97 h 194"/>
                <a:gd name="T14" fmla="*/ 14 w 196"/>
                <a:gd name="T15" fmla="*/ 146 h 194"/>
                <a:gd name="T16" fmla="*/ 49 w 196"/>
                <a:gd name="T17" fmla="*/ 180 h 194"/>
                <a:gd name="T18" fmla="*/ 98 w 196"/>
                <a:gd name="T19" fmla="*/ 194 h 194"/>
                <a:gd name="T20" fmla="*/ 147 w 196"/>
                <a:gd name="T21" fmla="*/ 180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4"/>
                  </a:lnTo>
                  <a:lnTo>
                    <a:pt x="98" y="0"/>
                  </a:lnTo>
                  <a:lnTo>
                    <a:pt x="49" y="14"/>
                  </a:lnTo>
                  <a:lnTo>
                    <a:pt x="14" y="49"/>
                  </a:lnTo>
                  <a:lnTo>
                    <a:pt x="0" y="97"/>
                  </a:lnTo>
                  <a:lnTo>
                    <a:pt x="14" y="146"/>
                  </a:lnTo>
                  <a:lnTo>
                    <a:pt x="49" y="180"/>
                  </a:lnTo>
                  <a:lnTo>
                    <a:pt x="98" y="194"/>
                  </a:lnTo>
                  <a:lnTo>
                    <a:pt x="147" y="180"/>
                  </a:lnTo>
                  <a:lnTo>
                    <a:pt x="181" y="146"/>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59" name="Freeform 52">
              <a:extLst>
                <a:ext uri="{FF2B5EF4-FFF2-40B4-BE49-F238E27FC236}">
                  <a16:creationId xmlns:a16="http://schemas.microsoft.com/office/drawing/2014/main" id="{4CD2A8BD-C5DA-4D3D-5A62-76F1E7E821AE}"/>
                </a:ext>
              </a:extLst>
            </p:cNvPr>
            <p:cNvSpPr>
              <a:spLocks/>
            </p:cNvSpPr>
            <p:nvPr/>
          </p:nvSpPr>
          <p:spPr bwMode="auto">
            <a:xfrm>
              <a:off x="2386" y="2016"/>
              <a:ext cx="49" cy="48"/>
            </a:xfrm>
            <a:custGeom>
              <a:avLst/>
              <a:gdLst>
                <a:gd name="T0" fmla="*/ 195 w 195"/>
                <a:gd name="T1" fmla="*/ 97 h 194"/>
                <a:gd name="T2" fmla="*/ 182 w 195"/>
                <a:gd name="T3" fmla="*/ 49 h 194"/>
                <a:gd name="T4" fmla="*/ 146 w 195"/>
                <a:gd name="T5" fmla="*/ 14 h 194"/>
                <a:gd name="T6" fmla="*/ 97 w 195"/>
                <a:gd name="T7" fmla="*/ 0 h 194"/>
                <a:gd name="T8" fmla="*/ 48 w 195"/>
                <a:gd name="T9" fmla="*/ 14 h 194"/>
                <a:gd name="T10" fmla="*/ 13 w 195"/>
                <a:gd name="T11" fmla="*/ 49 h 194"/>
                <a:gd name="T12" fmla="*/ 0 w 195"/>
                <a:gd name="T13" fmla="*/ 97 h 194"/>
                <a:gd name="T14" fmla="*/ 13 w 195"/>
                <a:gd name="T15" fmla="*/ 146 h 194"/>
                <a:gd name="T16" fmla="*/ 48 w 195"/>
                <a:gd name="T17" fmla="*/ 181 h 194"/>
                <a:gd name="T18" fmla="*/ 97 w 195"/>
                <a:gd name="T19" fmla="*/ 194 h 194"/>
                <a:gd name="T20" fmla="*/ 146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6" y="14"/>
                  </a:lnTo>
                  <a:lnTo>
                    <a:pt x="97" y="0"/>
                  </a:lnTo>
                  <a:lnTo>
                    <a:pt x="48" y="14"/>
                  </a:lnTo>
                  <a:lnTo>
                    <a:pt x="13" y="49"/>
                  </a:lnTo>
                  <a:lnTo>
                    <a:pt x="0" y="97"/>
                  </a:lnTo>
                  <a:lnTo>
                    <a:pt x="13" y="146"/>
                  </a:lnTo>
                  <a:lnTo>
                    <a:pt x="48" y="181"/>
                  </a:lnTo>
                  <a:lnTo>
                    <a:pt x="97" y="194"/>
                  </a:lnTo>
                  <a:lnTo>
                    <a:pt x="146" y="181"/>
                  </a:lnTo>
                  <a:lnTo>
                    <a:pt x="181" y="146"/>
                  </a:lnTo>
                  <a:lnTo>
                    <a:pt x="195"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0" name="Freeform 53">
              <a:extLst>
                <a:ext uri="{FF2B5EF4-FFF2-40B4-BE49-F238E27FC236}">
                  <a16:creationId xmlns:a16="http://schemas.microsoft.com/office/drawing/2014/main" id="{E992B236-9636-A259-2EA0-9AC61C63BB08}"/>
                </a:ext>
              </a:extLst>
            </p:cNvPr>
            <p:cNvSpPr>
              <a:spLocks/>
            </p:cNvSpPr>
            <p:nvPr/>
          </p:nvSpPr>
          <p:spPr bwMode="auto">
            <a:xfrm>
              <a:off x="3315" y="2002"/>
              <a:ext cx="49" cy="48"/>
            </a:xfrm>
            <a:custGeom>
              <a:avLst/>
              <a:gdLst>
                <a:gd name="T0" fmla="*/ 195 w 195"/>
                <a:gd name="T1" fmla="*/ 97 h 194"/>
                <a:gd name="T2" fmla="*/ 182 w 195"/>
                <a:gd name="T3" fmla="*/ 48 h 194"/>
                <a:gd name="T4" fmla="*/ 147 w 195"/>
                <a:gd name="T5" fmla="*/ 13 h 194"/>
                <a:gd name="T6" fmla="*/ 98 w 195"/>
                <a:gd name="T7" fmla="*/ 0 h 194"/>
                <a:gd name="T8" fmla="*/ 49 w 195"/>
                <a:gd name="T9" fmla="*/ 13 h 194"/>
                <a:gd name="T10" fmla="*/ 13 w 195"/>
                <a:gd name="T11" fmla="*/ 48 h 194"/>
                <a:gd name="T12" fmla="*/ 0 w 195"/>
                <a:gd name="T13" fmla="*/ 97 h 194"/>
                <a:gd name="T14" fmla="*/ 13 w 195"/>
                <a:gd name="T15" fmla="*/ 145 h 194"/>
                <a:gd name="T16" fmla="*/ 49 w 195"/>
                <a:gd name="T17" fmla="*/ 180 h 194"/>
                <a:gd name="T18" fmla="*/ 98 w 195"/>
                <a:gd name="T19" fmla="*/ 194 h 194"/>
                <a:gd name="T20" fmla="*/ 147 w 195"/>
                <a:gd name="T21" fmla="*/ 180 h 194"/>
                <a:gd name="T22" fmla="*/ 181 w 195"/>
                <a:gd name="T23" fmla="*/ 145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8"/>
                  </a:lnTo>
                  <a:lnTo>
                    <a:pt x="147" y="13"/>
                  </a:lnTo>
                  <a:lnTo>
                    <a:pt x="98" y="0"/>
                  </a:lnTo>
                  <a:lnTo>
                    <a:pt x="49" y="13"/>
                  </a:lnTo>
                  <a:lnTo>
                    <a:pt x="13" y="48"/>
                  </a:lnTo>
                  <a:lnTo>
                    <a:pt x="0" y="97"/>
                  </a:lnTo>
                  <a:lnTo>
                    <a:pt x="13" y="145"/>
                  </a:lnTo>
                  <a:lnTo>
                    <a:pt x="49" y="180"/>
                  </a:lnTo>
                  <a:lnTo>
                    <a:pt x="98" y="194"/>
                  </a:lnTo>
                  <a:lnTo>
                    <a:pt x="147" y="180"/>
                  </a:lnTo>
                  <a:lnTo>
                    <a:pt x="181" y="145"/>
                  </a:lnTo>
                  <a:lnTo>
                    <a:pt x="195"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1" name="Freeform 54">
              <a:extLst>
                <a:ext uri="{FF2B5EF4-FFF2-40B4-BE49-F238E27FC236}">
                  <a16:creationId xmlns:a16="http://schemas.microsoft.com/office/drawing/2014/main" id="{6EC56634-7745-2D93-9247-504CF72B3017}"/>
                </a:ext>
              </a:extLst>
            </p:cNvPr>
            <p:cNvSpPr>
              <a:spLocks/>
            </p:cNvSpPr>
            <p:nvPr/>
          </p:nvSpPr>
          <p:spPr bwMode="auto">
            <a:xfrm>
              <a:off x="2903" y="2905"/>
              <a:ext cx="49" cy="49"/>
            </a:xfrm>
            <a:custGeom>
              <a:avLst/>
              <a:gdLst>
                <a:gd name="T0" fmla="*/ 196 w 196"/>
                <a:gd name="T1" fmla="*/ 97 h 194"/>
                <a:gd name="T2" fmla="*/ 183 w 196"/>
                <a:gd name="T3" fmla="*/ 48 h 194"/>
                <a:gd name="T4" fmla="*/ 147 w 196"/>
                <a:gd name="T5" fmla="*/ 13 h 194"/>
                <a:gd name="T6" fmla="*/ 98 w 196"/>
                <a:gd name="T7" fmla="*/ 0 h 194"/>
                <a:gd name="T8" fmla="*/ 49 w 196"/>
                <a:gd name="T9" fmla="*/ 13 h 194"/>
                <a:gd name="T10" fmla="*/ 14 w 196"/>
                <a:gd name="T11" fmla="*/ 48 h 194"/>
                <a:gd name="T12" fmla="*/ 0 w 196"/>
                <a:gd name="T13" fmla="*/ 97 h 194"/>
                <a:gd name="T14" fmla="*/ 14 w 196"/>
                <a:gd name="T15" fmla="*/ 145 h 194"/>
                <a:gd name="T16" fmla="*/ 49 w 196"/>
                <a:gd name="T17" fmla="*/ 181 h 194"/>
                <a:gd name="T18" fmla="*/ 98 w 196"/>
                <a:gd name="T19" fmla="*/ 194 h 194"/>
                <a:gd name="T20" fmla="*/ 147 w 196"/>
                <a:gd name="T21" fmla="*/ 181 h 194"/>
                <a:gd name="T22" fmla="*/ 181 w 196"/>
                <a:gd name="T23" fmla="*/ 145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3" y="48"/>
                  </a:lnTo>
                  <a:lnTo>
                    <a:pt x="147" y="13"/>
                  </a:lnTo>
                  <a:lnTo>
                    <a:pt x="98" y="0"/>
                  </a:lnTo>
                  <a:lnTo>
                    <a:pt x="49" y="13"/>
                  </a:lnTo>
                  <a:lnTo>
                    <a:pt x="14" y="48"/>
                  </a:lnTo>
                  <a:lnTo>
                    <a:pt x="0" y="97"/>
                  </a:lnTo>
                  <a:lnTo>
                    <a:pt x="14" y="145"/>
                  </a:lnTo>
                  <a:lnTo>
                    <a:pt x="49" y="181"/>
                  </a:lnTo>
                  <a:lnTo>
                    <a:pt x="98" y="194"/>
                  </a:lnTo>
                  <a:lnTo>
                    <a:pt x="147" y="181"/>
                  </a:lnTo>
                  <a:lnTo>
                    <a:pt x="181" y="145"/>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2" name="Freeform 55">
              <a:extLst>
                <a:ext uri="{FF2B5EF4-FFF2-40B4-BE49-F238E27FC236}">
                  <a16:creationId xmlns:a16="http://schemas.microsoft.com/office/drawing/2014/main" id="{B47C2FCA-BFFD-9580-4EAA-9B2639B1B045}"/>
                </a:ext>
              </a:extLst>
            </p:cNvPr>
            <p:cNvSpPr>
              <a:spLocks/>
            </p:cNvSpPr>
            <p:nvPr/>
          </p:nvSpPr>
          <p:spPr bwMode="auto">
            <a:xfrm>
              <a:off x="3419" y="2537"/>
              <a:ext cx="49" cy="48"/>
            </a:xfrm>
            <a:custGeom>
              <a:avLst/>
              <a:gdLst>
                <a:gd name="T0" fmla="*/ 196 w 196"/>
                <a:gd name="T1" fmla="*/ 97 h 194"/>
                <a:gd name="T2" fmla="*/ 182 w 196"/>
                <a:gd name="T3" fmla="*/ 49 h 194"/>
                <a:gd name="T4" fmla="*/ 147 w 196"/>
                <a:gd name="T5" fmla="*/ 14 h 194"/>
                <a:gd name="T6" fmla="*/ 98 w 196"/>
                <a:gd name="T7" fmla="*/ 0 h 194"/>
                <a:gd name="T8" fmla="*/ 49 w 196"/>
                <a:gd name="T9" fmla="*/ 14 h 194"/>
                <a:gd name="T10" fmla="*/ 14 w 196"/>
                <a:gd name="T11" fmla="*/ 49 h 194"/>
                <a:gd name="T12" fmla="*/ 0 w 196"/>
                <a:gd name="T13" fmla="*/ 97 h 194"/>
                <a:gd name="T14" fmla="*/ 14 w 196"/>
                <a:gd name="T15" fmla="*/ 146 h 194"/>
                <a:gd name="T16" fmla="*/ 49 w 196"/>
                <a:gd name="T17" fmla="*/ 181 h 194"/>
                <a:gd name="T18" fmla="*/ 98 w 196"/>
                <a:gd name="T19" fmla="*/ 194 h 194"/>
                <a:gd name="T20" fmla="*/ 147 w 196"/>
                <a:gd name="T21" fmla="*/ 181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4"/>
                  </a:lnTo>
                  <a:lnTo>
                    <a:pt x="98" y="0"/>
                  </a:lnTo>
                  <a:lnTo>
                    <a:pt x="49" y="14"/>
                  </a:lnTo>
                  <a:lnTo>
                    <a:pt x="14" y="49"/>
                  </a:lnTo>
                  <a:lnTo>
                    <a:pt x="0" y="97"/>
                  </a:lnTo>
                  <a:lnTo>
                    <a:pt x="14" y="146"/>
                  </a:lnTo>
                  <a:lnTo>
                    <a:pt x="49" y="181"/>
                  </a:lnTo>
                  <a:lnTo>
                    <a:pt x="98" y="194"/>
                  </a:lnTo>
                  <a:lnTo>
                    <a:pt x="147" y="181"/>
                  </a:lnTo>
                  <a:lnTo>
                    <a:pt x="181" y="146"/>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3" name="Freeform 56">
              <a:extLst>
                <a:ext uri="{FF2B5EF4-FFF2-40B4-BE49-F238E27FC236}">
                  <a16:creationId xmlns:a16="http://schemas.microsoft.com/office/drawing/2014/main" id="{8B78042C-16D9-2BA8-2E91-C92FF09B6B24}"/>
                </a:ext>
              </a:extLst>
            </p:cNvPr>
            <p:cNvSpPr>
              <a:spLocks/>
            </p:cNvSpPr>
            <p:nvPr/>
          </p:nvSpPr>
          <p:spPr bwMode="auto">
            <a:xfrm>
              <a:off x="3315" y="2516"/>
              <a:ext cx="49" cy="49"/>
            </a:xfrm>
            <a:custGeom>
              <a:avLst/>
              <a:gdLst>
                <a:gd name="T0" fmla="*/ 195 w 195"/>
                <a:gd name="T1" fmla="*/ 97 h 194"/>
                <a:gd name="T2" fmla="*/ 182 w 195"/>
                <a:gd name="T3" fmla="*/ 49 h 194"/>
                <a:gd name="T4" fmla="*/ 147 w 195"/>
                <a:gd name="T5" fmla="*/ 15 h 194"/>
                <a:gd name="T6" fmla="*/ 98 w 195"/>
                <a:gd name="T7" fmla="*/ 0 h 194"/>
                <a:gd name="T8" fmla="*/ 49 w 195"/>
                <a:gd name="T9" fmla="*/ 15 h 194"/>
                <a:gd name="T10" fmla="*/ 13 w 195"/>
                <a:gd name="T11" fmla="*/ 49 h 194"/>
                <a:gd name="T12" fmla="*/ 0 w 195"/>
                <a:gd name="T13" fmla="*/ 97 h 194"/>
                <a:gd name="T14" fmla="*/ 13 w 195"/>
                <a:gd name="T15" fmla="*/ 146 h 194"/>
                <a:gd name="T16" fmla="*/ 49 w 195"/>
                <a:gd name="T17" fmla="*/ 181 h 194"/>
                <a:gd name="T18" fmla="*/ 98 w 195"/>
                <a:gd name="T19" fmla="*/ 194 h 194"/>
                <a:gd name="T20" fmla="*/ 147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7" y="15"/>
                  </a:lnTo>
                  <a:lnTo>
                    <a:pt x="98" y="0"/>
                  </a:lnTo>
                  <a:lnTo>
                    <a:pt x="49" y="15"/>
                  </a:lnTo>
                  <a:lnTo>
                    <a:pt x="13" y="49"/>
                  </a:lnTo>
                  <a:lnTo>
                    <a:pt x="0" y="97"/>
                  </a:lnTo>
                  <a:lnTo>
                    <a:pt x="13" y="146"/>
                  </a:lnTo>
                  <a:lnTo>
                    <a:pt x="49" y="181"/>
                  </a:lnTo>
                  <a:lnTo>
                    <a:pt x="98" y="194"/>
                  </a:lnTo>
                  <a:lnTo>
                    <a:pt x="147" y="181"/>
                  </a:lnTo>
                  <a:lnTo>
                    <a:pt x="181" y="146"/>
                  </a:lnTo>
                  <a:lnTo>
                    <a:pt x="195"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4" name="Freeform 57">
              <a:extLst>
                <a:ext uri="{FF2B5EF4-FFF2-40B4-BE49-F238E27FC236}">
                  <a16:creationId xmlns:a16="http://schemas.microsoft.com/office/drawing/2014/main" id="{EE396824-25E7-4C5D-0786-1C41CDCEED15}"/>
                </a:ext>
              </a:extLst>
            </p:cNvPr>
            <p:cNvSpPr>
              <a:spLocks/>
            </p:cNvSpPr>
            <p:nvPr/>
          </p:nvSpPr>
          <p:spPr bwMode="auto">
            <a:xfrm>
              <a:off x="4038" y="2386"/>
              <a:ext cx="49" cy="49"/>
            </a:xfrm>
            <a:custGeom>
              <a:avLst/>
              <a:gdLst>
                <a:gd name="T0" fmla="*/ 196 w 196"/>
                <a:gd name="T1" fmla="*/ 97 h 194"/>
                <a:gd name="T2" fmla="*/ 182 w 196"/>
                <a:gd name="T3" fmla="*/ 49 h 194"/>
                <a:gd name="T4" fmla="*/ 147 w 196"/>
                <a:gd name="T5" fmla="*/ 13 h 194"/>
                <a:gd name="T6" fmla="*/ 98 w 196"/>
                <a:gd name="T7" fmla="*/ 0 h 194"/>
                <a:gd name="T8" fmla="*/ 49 w 196"/>
                <a:gd name="T9" fmla="*/ 13 h 194"/>
                <a:gd name="T10" fmla="*/ 14 w 196"/>
                <a:gd name="T11" fmla="*/ 49 h 194"/>
                <a:gd name="T12" fmla="*/ 0 w 196"/>
                <a:gd name="T13" fmla="*/ 97 h 194"/>
                <a:gd name="T14" fmla="*/ 14 w 196"/>
                <a:gd name="T15" fmla="*/ 146 h 194"/>
                <a:gd name="T16" fmla="*/ 49 w 196"/>
                <a:gd name="T17" fmla="*/ 181 h 194"/>
                <a:gd name="T18" fmla="*/ 98 w 196"/>
                <a:gd name="T19" fmla="*/ 194 h 194"/>
                <a:gd name="T20" fmla="*/ 147 w 196"/>
                <a:gd name="T21" fmla="*/ 181 h 194"/>
                <a:gd name="T22" fmla="*/ 182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3"/>
                  </a:lnTo>
                  <a:lnTo>
                    <a:pt x="98" y="0"/>
                  </a:lnTo>
                  <a:lnTo>
                    <a:pt x="49" y="13"/>
                  </a:lnTo>
                  <a:lnTo>
                    <a:pt x="14" y="49"/>
                  </a:lnTo>
                  <a:lnTo>
                    <a:pt x="0" y="97"/>
                  </a:lnTo>
                  <a:lnTo>
                    <a:pt x="14" y="146"/>
                  </a:lnTo>
                  <a:lnTo>
                    <a:pt x="49" y="181"/>
                  </a:lnTo>
                  <a:lnTo>
                    <a:pt x="98" y="194"/>
                  </a:lnTo>
                  <a:lnTo>
                    <a:pt x="147" y="181"/>
                  </a:lnTo>
                  <a:lnTo>
                    <a:pt x="182" y="146"/>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5" name="Freeform 58">
              <a:extLst>
                <a:ext uri="{FF2B5EF4-FFF2-40B4-BE49-F238E27FC236}">
                  <a16:creationId xmlns:a16="http://schemas.microsoft.com/office/drawing/2014/main" id="{DDD1094C-1A2D-B9A2-3075-41BDA0F00B20}"/>
                </a:ext>
              </a:extLst>
            </p:cNvPr>
            <p:cNvSpPr>
              <a:spLocks/>
            </p:cNvSpPr>
            <p:nvPr/>
          </p:nvSpPr>
          <p:spPr bwMode="auto">
            <a:xfrm>
              <a:off x="4555" y="2804"/>
              <a:ext cx="49" cy="48"/>
            </a:xfrm>
            <a:custGeom>
              <a:avLst/>
              <a:gdLst>
                <a:gd name="T0" fmla="*/ 196 w 196"/>
                <a:gd name="T1" fmla="*/ 97 h 194"/>
                <a:gd name="T2" fmla="*/ 181 w 196"/>
                <a:gd name="T3" fmla="*/ 48 h 194"/>
                <a:gd name="T4" fmla="*/ 147 w 196"/>
                <a:gd name="T5" fmla="*/ 13 h 194"/>
                <a:gd name="T6" fmla="*/ 98 w 196"/>
                <a:gd name="T7" fmla="*/ 0 h 194"/>
                <a:gd name="T8" fmla="*/ 49 w 196"/>
                <a:gd name="T9" fmla="*/ 13 h 194"/>
                <a:gd name="T10" fmla="*/ 14 w 196"/>
                <a:gd name="T11" fmla="*/ 48 h 194"/>
                <a:gd name="T12" fmla="*/ 0 w 196"/>
                <a:gd name="T13" fmla="*/ 97 h 194"/>
                <a:gd name="T14" fmla="*/ 14 w 196"/>
                <a:gd name="T15" fmla="*/ 145 h 194"/>
                <a:gd name="T16" fmla="*/ 49 w 196"/>
                <a:gd name="T17" fmla="*/ 180 h 194"/>
                <a:gd name="T18" fmla="*/ 98 w 196"/>
                <a:gd name="T19" fmla="*/ 194 h 194"/>
                <a:gd name="T20" fmla="*/ 147 w 196"/>
                <a:gd name="T21" fmla="*/ 180 h 194"/>
                <a:gd name="T22" fmla="*/ 181 w 196"/>
                <a:gd name="T23" fmla="*/ 145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1" y="48"/>
                  </a:lnTo>
                  <a:lnTo>
                    <a:pt x="147" y="13"/>
                  </a:lnTo>
                  <a:lnTo>
                    <a:pt x="98" y="0"/>
                  </a:lnTo>
                  <a:lnTo>
                    <a:pt x="49" y="13"/>
                  </a:lnTo>
                  <a:lnTo>
                    <a:pt x="14" y="48"/>
                  </a:lnTo>
                  <a:lnTo>
                    <a:pt x="0" y="97"/>
                  </a:lnTo>
                  <a:lnTo>
                    <a:pt x="14" y="145"/>
                  </a:lnTo>
                  <a:lnTo>
                    <a:pt x="49" y="180"/>
                  </a:lnTo>
                  <a:lnTo>
                    <a:pt x="98" y="194"/>
                  </a:lnTo>
                  <a:lnTo>
                    <a:pt x="147" y="180"/>
                  </a:lnTo>
                  <a:lnTo>
                    <a:pt x="181" y="145"/>
                  </a:lnTo>
                  <a:lnTo>
                    <a:pt x="196" y="97"/>
                  </a:lnTo>
                  <a:close/>
                </a:path>
              </a:pathLst>
            </a:custGeom>
            <a:solidFill>
              <a:srgbClr val="FFFFFF"/>
            </a:solidFill>
            <a:ln w="0">
              <a:solidFill>
                <a:srgbClr val="FFFFFF"/>
              </a:solidFill>
              <a:prstDash val="solid"/>
              <a:round/>
              <a:headEnd/>
              <a:tailEnd/>
            </a:ln>
          </p:spPr>
          <p:txBody>
            <a:bodyPr/>
            <a:lstStyle/>
            <a:p>
              <a:endParaRPr lang="fr-FR" sz="1600"/>
            </a:p>
          </p:txBody>
        </p:sp>
        <p:sp>
          <p:nvSpPr>
            <p:cNvPr id="66" name="Freeform 59">
              <a:extLst>
                <a:ext uri="{FF2B5EF4-FFF2-40B4-BE49-F238E27FC236}">
                  <a16:creationId xmlns:a16="http://schemas.microsoft.com/office/drawing/2014/main" id="{10EC70D8-989D-19A5-9233-7DA06AD0B94A}"/>
                </a:ext>
              </a:extLst>
            </p:cNvPr>
            <p:cNvSpPr>
              <a:spLocks/>
            </p:cNvSpPr>
            <p:nvPr/>
          </p:nvSpPr>
          <p:spPr bwMode="auto">
            <a:xfrm>
              <a:off x="1715" y="1927"/>
              <a:ext cx="49" cy="49"/>
            </a:xfrm>
            <a:custGeom>
              <a:avLst/>
              <a:gdLst>
                <a:gd name="T0" fmla="*/ 195 w 195"/>
                <a:gd name="T1" fmla="*/ 97 h 194"/>
                <a:gd name="T2" fmla="*/ 182 w 195"/>
                <a:gd name="T3" fmla="*/ 49 h 194"/>
                <a:gd name="T4" fmla="*/ 146 w 195"/>
                <a:gd name="T5" fmla="*/ 14 h 194"/>
                <a:gd name="T6" fmla="*/ 97 w 195"/>
                <a:gd name="T7" fmla="*/ 0 h 194"/>
                <a:gd name="T8" fmla="*/ 48 w 195"/>
                <a:gd name="T9" fmla="*/ 14 h 194"/>
                <a:gd name="T10" fmla="*/ 13 w 195"/>
                <a:gd name="T11" fmla="*/ 49 h 194"/>
                <a:gd name="T12" fmla="*/ 0 w 195"/>
                <a:gd name="T13" fmla="*/ 97 h 194"/>
                <a:gd name="T14" fmla="*/ 13 w 195"/>
                <a:gd name="T15" fmla="*/ 146 h 194"/>
                <a:gd name="T16" fmla="*/ 48 w 195"/>
                <a:gd name="T17" fmla="*/ 181 h 194"/>
                <a:gd name="T18" fmla="*/ 97 w 195"/>
                <a:gd name="T19" fmla="*/ 194 h 194"/>
                <a:gd name="T20" fmla="*/ 146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6" y="14"/>
                  </a:lnTo>
                  <a:lnTo>
                    <a:pt x="97" y="0"/>
                  </a:lnTo>
                  <a:lnTo>
                    <a:pt x="48" y="14"/>
                  </a:lnTo>
                  <a:lnTo>
                    <a:pt x="13" y="49"/>
                  </a:lnTo>
                  <a:lnTo>
                    <a:pt x="0" y="97"/>
                  </a:lnTo>
                  <a:lnTo>
                    <a:pt x="13" y="146"/>
                  </a:lnTo>
                  <a:lnTo>
                    <a:pt x="48" y="181"/>
                  </a:lnTo>
                  <a:lnTo>
                    <a:pt x="97" y="194"/>
                  </a:lnTo>
                  <a:lnTo>
                    <a:pt x="146" y="181"/>
                  </a:lnTo>
                  <a:lnTo>
                    <a:pt x="181" y="146"/>
                  </a:lnTo>
                  <a:lnTo>
                    <a:pt x="195" y="97"/>
                  </a:lnTo>
                  <a:close/>
                </a:path>
              </a:pathLst>
            </a:custGeom>
            <a:solidFill>
              <a:srgbClr val="FF7F00"/>
            </a:solidFill>
            <a:ln w="0">
              <a:solidFill>
                <a:srgbClr val="FF7F00"/>
              </a:solidFill>
              <a:prstDash val="solid"/>
              <a:round/>
              <a:headEnd/>
              <a:tailEnd/>
            </a:ln>
          </p:spPr>
          <p:txBody>
            <a:bodyPr/>
            <a:lstStyle/>
            <a:p>
              <a:endParaRPr lang="fr-FR" sz="1600"/>
            </a:p>
          </p:txBody>
        </p:sp>
        <p:sp>
          <p:nvSpPr>
            <p:cNvPr id="67" name="Freeform 60">
              <a:extLst>
                <a:ext uri="{FF2B5EF4-FFF2-40B4-BE49-F238E27FC236}">
                  <a16:creationId xmlns:a16="http://schemas.microsoft.com/office/drawing/2014/main" id="{8F18A140-E630-2290-CC8B-8BFA2D175ECC}"/>
                </a:ext>
              </a:extLst>
            </p:cNvPr>
            <p:cNvSpPr>
              <a:spLocks/>
            </p:cNvSpPr>
            <p:nvPr/>
          </p:nvSpPr>
          <p:spPr bwMode="auto">
            <a:xfrm>
              <a:off x="2489" y="2360"/>
              <a:ext cx="49" cy="48"/>
            </a:xfrm>
            <a:custGeom>
              <a:avLst/>
              <a:gdLst>
                <a:gd name="T0" fmla="*/ 195 w 195"/>
                <a:gd name="T1" fmla="*/ 97 h 194"/>
                <a:gd name="T2" fmla="*/ 182 w 195"/>
                <a:gd name="T3" fmla="*/ 48 h 194"/>
                <a:gd name="T4" fmla="*/ 147 w 195"/>
                <a:gd name="T5" fmla="*/ 14 h 194"/>
                <a:gd name="T6" fmla="*/ 98 w 195"/>
                <a:gd name="T7" fmla="*/ 0 h 194"/>
                <a:gd name="T8" fmla="*/ 49 w 195"/>
                <a:gd name="T9" fmla="*/ 14 h 194"/>
                <a:gd name="T10" fmla="*/ 14 w 195"/>
                <a:gd name="T11" fmla="*/ 48 h 194"/>
                <a:gd name="T12" fmla="*/ 0 w 195"/>
                <a:gd name="T13" fmla="*/ 97 h 194"/>
                <a:gd name="T14" fmla="*/ 14 w 195"/>
                <a:gd name="T15" fmla="*/ 145 h 194"/>
                <a:gd name="T16" fmla="*/ 49 w 195"/>
                <a:gd name="T17" fmla="*/ 180 h 194"/>
                <a:gd name="T18" fmla="*/ 98 w 195"/>
                <a:gd name="T19" fmla="*/ 194 h 194"/>
                <a:gd name="T20" fmla="*/ 147 w 195"/>
                <a:gd name="T21" fmla="*/ 180 h 194"/>
                <a:gd name="T22" fmla="*/ 181 w 195"/>
                <a:gd name="T23" fmla="*/ 145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8"/>
                  </a:lnTo>
                  <a:lnTo>
                    <a:pt x="147" y="14"/>
                  </a:lnTo>
                  <a:lnTo>
                    <a:pt x="98" y="0"/>
                  </a:lnTo>
                  <a:lnTo>
                    <a:pt x="49" y="14"/>
                  </a:lnTo>
                  <a:lnTo>
                    <a:pt x="14" y="48"/>
                  </a:lnTo>
                  <a:lnTo>
                    <a:pt x="0" y="97"/>
                  </a:lnTo>
                  <a:lnTo>
                    <a:pt x="14" y="145"/>
                  </a:lnTo>
                  <a:lnTo>
                    <a:pt x="49" y="180"/>
                  </a:lnTo>
                  <a:lnTo>
                    <a:pt x="98" y="194"/>
                  </a:lnTo>
                  <a:lnTo>
                    <a:pt x="147" y="180"/>
                  </a:lnTo>
                  <a:lnTo>
                    <a:pt x="181" y="145"/>
                  </a:lnTo>
                  <a:lnTo>
                    <a:pt x="195" y="97"/>
                  </a:lnTo>
                  <a:close/>
                </a:path>
              </a:pathLst>
            </a:custGeom>
            <a:solidFill>
              <a:srgbClr val="FF7F00"/>
            </a:solidFill>
            <a:ln w="0">
              <a:solidFill>
                <a:srgbClr val="FF7F00"/>
              </a:solidFill>
              <a:prstDash val="solid"/>
              <a:round/>
              <a:headEnd/>
              <a:tailEnd/>
            </a:ln>
          </p:spPr>
          <p:txBody>
            <a:bodyPr/>
            <a:lstStyle/>
            <a:p>
              <a:endParaRPr lang="fr-FR" sz="1600"/>
            </a:p>
          </p:txBody>
        </p:sp>
        <p:sp>
          <p:nvSpPr>
            <p:cNvPr id="68" name="Freeform 61">
              <a:extLst>
                <a:ext uri="{FF2B5EF4-FFF2-40B4-BE49-F238E27FC236}">
                  <a16:creationId xmlns:a16="http://schemas.microsoft.com/office/drawing/2014/main" id="{E630BD85-DF8B-C5CF-F402-4ABF6F676FF8}"/>
                </a:ext>
              </a:extLst>
            </p:cNvPr>
            <p:cNvSpPr>
              <a:spLocks/>
            </p:cNvSpPr>
            <p:nvPr/>
          </p:nvSpPr>
          <p:spPr bwMode="auto">
            <a:xfrm>
              <a:off x="1922" y="2026"/>
              <a:ext cx="48" cy="48"/>
            </a:xfrm>
            <a:custGeom>
              <a:avLst/>
              <a:gdLst>
                <a:gd name="T0" fmla="*/ 196 w 196"/>
                <a:gd name="T1" fmla="*/ 97 h 194"/>
                <a:gd name="T2" fmla="*/ 182 w 196"/>
                <a:gd name="T3" fmla="*/ 49 h 194"/>
                <a:gd name="T4" fmla="*/ 147 w 196"/>
                <a:gd name="T5" fmla="*/ 14 h 194"/>
                <a:gd name="T6" fmla="*/ 98 w 196"/>
                <a:gd name="T7" fmla="*/ 0 h 194"/>
                <a:gd name="T8" fmla="*/ 49 w 196"/>
                <a:gd name="T9" fmla="*/ 14 h 194"/>
                <a:gd name="T10" fmla="*/ 15 w 196"/>
                <a:gd name="T11" fmla="*/ 49 h 194"/>
                <a:gd name="T12" fmla="*/ 0 w 196"/>
                <a:gd name="T13" fmla="*/ 97 h 194"/>
                <a:gd name="T14" fmla="*/ 15 w 196"/>
                <a:gd name="T15" fmla="*/ 146 h 194"/>
                <a:gd name="T16" fmla="*/ 49 w 196"/>
                <a:gd name="T17" fmla="*/ 181 h 194"/>
                <a:gd name="T18" fmla="*/ 98 w 196"/>
                <a:gd name="T19" fmla="*/ 194 h 194"/>
                <a:gd name="T20" fmla="*/ 147 w 196"/>
                <a:gd name="T21" fmla="*/ 181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4"/>
                  </a:lnTo>
                  <a:lnTo>
                    <a:pt x="98" y="0"/>
                  </a:lnTo>
                  <a:lnTo>
                    <a:pt x="49" y="14"/>
                  </a:lnTo>
                  <a:lnTo>
                    <a:pt x="15" y="49"/>
                  </a:lnTo>
                  <a:lnTo>
                    <a:pt x="0" y="97"/>
                  </a:lnTo>
                  <a:lnTo>
                    <a:pt x="15" y="146"/>
                  </a:lnTo>
                  <a:lnTo>
                    <a:pt x="49" y="181"/>
                  </a:lnTo>
                  <a:lnTo>
                    <a:pt x="98" y="194"/>
                  </a:lnTo>
                  <a:lnTo>
                    <a:pt x="147" y="181"/>
                  </a:lnTo>
                  <a:lnTo>
                    <a:pt x="181" y="146"/>
                  </a:lnTo>
                  <a:lnTo>
                    <a:pt x="196" y="97"/>
                  </a:lnTo>
                  <a:close/>
                </a:path>
              </a:pathLst>
            </a:custGeom>
            <a:solidFill>
              <a:srgbClr val="FF7F00"/>
            </a:solidFill>
            <a:ln w="0">
              <a:solidFill>
                <a:srgbClr val="FF7F00"/>
              </a:solidFill>
              <a:prstDash val="solid"/>
              <a:round/>
              <a:headEnd/>
              <a:tailEnd/>
            </a:ln>
          </p:spPr>
          <p:txBody>
            <a:bodyPr/>
            <a:lstStyle/>
            <a:p>
              <a:endParaRPr lang="fr-FR" sz="1600"/>
            </a:p>
          </p:txBody>
        </p:sp>
        <p:sp>
          <p:nvSpPr>
            <p:cNvPr id="69" name="Freeform 62">
              <a:extLst>
                <a:ext uri="{FF2B5EF4-FFF2-40B4-BE49-F238E27FC236}">
                  <a16:creationId xmlns:a16="http://schemas.microsoft.com/office/drawing/2014/main" id="{8EF170F9-AF28-B27E-85B6-960CE49082F3}"/>
                </a:ext>
              </a:extLst>
            </p:cNvPr>
            <p:cNvSpPr>
              <a:spLocks/>
            </p:cNvSpPr>
            <p:nvPr/>
          </p:nvSpPr>
          <p:spPr bwMode="auto">
            <a:xfrm>
              <a:off x="2128" y="2497"/>
              <a:ext cx="49" cy="49"/>
            </a:xfrm>
            <a:custGeom>
              <a:avLst/>
              <a:gdLst>
                <a:gd name="T0" fmla="*/ 196 w 196"/>
                <a:gd name="T1" fmla="*/ 97 h 194"/>
                <a:gd name="T2" fmla="*/ 181 w 196"/>
                <a:gd name="T3" fmla="*/ 48 h 194"/>
                <a:gd name="T4" fmla="*/ 147 w 196"/>
                <a:gd name="T5" fmla="*/ 13 h 194"/>
                <a:gd name="T6" fmla="*/ 98 w 196"/>
                <a:gd name="T7" fmla="*/ 0 h 194"/>
                <a:gd name="T8" fmla="*/ 49 w 196"/>
                <a:gd name="T9" fmla="*/ 13 h 194"/>
                <a:gd name="T10" fmla="*/ 14 w 196"/>
                <a:gd name="T11" fmla="*/ 48 h 194"/>
                <a:gd name="T12" fmla="*/ 0 w 196"/>
                <a:gd name="T13" fmla="*/ 97 h 194"/>
                <a:gd name="T14" fmla="*/ 14 w 196"/>
                <a:gd name="T15" fmla="*/ 145 h 194"/>
                <a:gd name="T16" fmla="*/ 49 w 196"/>
                <a:gd name="T17" fmla="*/ 180 h 194"/>
                <a:gd name="T18" fmla="*/ 98 w 196"/>
                <a:gd name="T19" fmla="*/ 194 h 194"/>
                <a:gd name="T20" fmla="*/ 147 w 196"/>
                <a:gd name="T21" fmla="*/ 180 h 194"/>
                <a:gd name="T22" fmla="*/ 181 w 196"/>
                <a:gd name="T23" fmla="*/ 145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1" y="48"/>
                  </a:lnTo>
                  <a:lnTo>
                    <a:pt x="147" y="13"/>
                  </a:lnTo>
                  <a:lnTo>
                    <a:pt x="98" y="0"/>
                  </a:lnTo>
                  <a:lnTo>
                    <a:pt x="49" y="13"/>
                  </a:lnTo>
                  <a:lnTo>
                    <a:pt x="14" y="48"/>
                  </a:lnTo>
                  <a:lnTo>
                    <a:pt x="0" y="97"/>
                  </a:lnTo>
                  <a:lnTo>
                    <a:pt x="14" y="145"/>
                  </a:lnTo>
                  <a:lnTo>
                    <a:pt x="49" y="180"/>
                  </a:lnTo>
                  <a:lnTo>
                    <a:pt x="98" y="194"/>
                  </a:lnTo>
                  <a:lnTo>
                    <a:pt x="147" y="180"/>
                  </a:lnTo>
                  <a:lnTo>
                    <a:pt x="181" y="145"/>
                  </a:lnTo>
                  <a:lnTo>
                    <a:pt x="196"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0" name="Freeform 63">
              <a:extLst>
                <a:ext uri="{FF2B5EF4-FFF2-40B4-BE49-F238E27FC236}">
                  <a16:creationId xmlns:a16="http://schemas.microsoft.com/office/drawing/2014/main" id="{F5708AC3-254B-D8CC-0752-F0EC960E0C02}"/>
                </a:ext>
              </a:extLst>
            </p:cNvPr>
            <p:cNvSpPr>
              <a:spLocks/>
            </p:cNvSpPr>
            <p:nvPr/>
          </p:nvSpPr>
          <p:spPr bwMode="auto">
            <a:xfrm>
              <a:off x="1715" y="2225"/>
              <a:ext cx="49" cy="49"/>
            </a:xfrm>
            <a:custGeom>
              <a:avLst/>
              <a:gdLst>
                <a:gd name="T0" fmla="*/ 195 w 195"/>
                <a:gd name="T1" fmla="*/ 97 h 194"/>
                <a:gd name="T2" fmla="*/ 182 w 195"/>
                <a:gd name="T3" fmla="*/ 49 h 194"/>
                <a:gd name="T4" fmla="*/ 146 w 195"/>
                <a:gd name="T5" fmla="*/ 13 h 194"/>
                <a:gd name="T6" fmla="*/ 97 w 195"/>
                <a:gd name="T7" fmla="*/ 0 h 194"/>
                <a:gd name="T8" fmla="*/ 48 w 195"/>
                <a:gd name="T9" fmla="*/ 13 h 194"/>
                <a:gd name="T10" fmla="*/ 13 w 195"/>
                <a:gd name="T11" fmla="*/ 49 h 194"/>
                <a:gd name="T12" fmla="*/ 0 w 195"/>
                <a:gd name="T13" fmla="*/ 97 h 194"/>
                <a:gd name="T14" fmla="*/ 13 w 195"/>
                <a:gd name="T15" fmla="*/ 146 h 194"/>
                <a:gd name="T16" fmla="*/ 48 w 195"/>
                <a:gd name="T17" fmla="*/ 181 h 194"/>
                <a:gd name="T18" fmla="*/ 97 w 195"/>
                <a:gd name="T19" fmla="*/ 194 h 194"/>
                <a:gd name="T20" fmla="*/ 146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6" y="13"/>
                  </a:lnTo>
                  <a:lnTo>
                    <a:pt x="97" y="0"/>
                  </a:lnTo>
                  <a:lnTo>
                    <a:pt x="48" y="13"/>
                  </a:lnTo>
                  <a:lnTo>
                    <a:pt x="13" y="49"/>
                  </a:lnTo>
                  <a:lnTo>
                    <a:pt x="0" y="97"/>
                  </a:lnTo>
                  <a:lnTo>
                    <a:pt x="13" y="146"/>
                  </a:lnTo>
                  <a:lnTo>
                    <a:pt x="48" y="181"/>
                  </a:lnTo>
                  <a:lnTo>
                    <a:pt x="97" y="194"/>
                  </a:lnTo>
                  <a:lnTo>
                    <a:pt x="146" y="181"/>
                  </a:lnTo>
                  <a:lnTo>
                    <a:pt x="181" y="146"/>
                  </a:lnTo>
                  <a:lnTo>
                    <a:pt x="195"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1" name="Freeform 64">
              <a:extLst>
                <a:ext uri="{FF2B5EF4-FFF2-40B4-BE49-F238E27FC236}">
                  <a16:creationId xmlns:a16="http://schemas.microsoft.com/office/drawing/2014/main" id="{3E8E6F82-89BB-5197-C354-62FD3C29D0C8}"/>
                </a:ext>
              </a:extLst>
            </p:cNvPr>
            <p:cNvSpPr>
              <a:spLocks/>
            </p:cNvSpPr>
            <p:nvPr/>
          </p:nvSpPr>
          <p:spPr bwMode="auto">
            <a:xfrm>
              <a:off x="2644" y="2537"/>
              <a:ext cx="49" cy="48"/>
            </a:xfrm>
            <a:custGeom>
              <a:avLst/>
              <a:gdLst>
                <a:gd name="T0" fmla="*/ 196 w 196"/>
                <a:gd name="T1" fmla="*/ 97 h 194"/>
                <a:gd name="T2" fmla="*/ 182 w 196"/>
                <a:gd name="T3" fmla="*/ 49 h 194"/>
                <a:gd name="T4" fmla="*/ 147 w 196"/>
                <a:gd name="T5" fmla="*/ 14 h 194"/>
                <a:gd name="T6" fmla="*/ 98 w 196"/>
                <a:gd name="T7" fmla="*/ 0 h 194"/>
                <a:gd name="T8" fmla="*/ 49 w 196"/>
                <a:gd name="T9" fmla="*/ 14 h 194"/>
                <a:gd name="T10" fmla="*/ 13 w 196"/>
                <a:gd name="T11" fmla="*/ 49 h 194"/>
                <a:gd name="T12" fmla="*/ 0 w 196"/>
                <a:gd name="T13" fmla="*/ 97 h 194"/>
                <a:gd name="T14" fmla="*/ 13 w 196"/>
                <a:gd name="T15" fmla="*/ 146 h 194"/>
                <a:gd name="T16" fmla="*/ 49 w 196"/>
                <a:gd name="T17" fmla="*/ 181 h 194"/>
                <a:gd name="T18" fmla="*/ 98 w 196"/>
                <a:gd name="T19" fmla="*/ 194 h 194"/>
                <a:gd name="T20" fmla="*/ 147 w 196"/>
                <a:gd name="T21" fmla="*/ 181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9"/>
                  </a:lnTo>
                  <a:lnTo>
                    <a:pt x="147" y="14"/>
                  </a:lnTo>
                  <a:lnTo>
                    <a:pt x="98" y="0"/>
                  </a:lnTo>
                  <a:lnTo>
                    <a:pt x="49" y="14"/>
                  </a:lnTo>
                  <a:lnTo>
                    <a:pt x="13" y="49"/>
                  </a:lnTo>
                  <a:lnTo>
                    <a:pt x="0" y="97"/>
                  </a:lnTo>
                  <a:lnTo>
                    <a:pt x="13" y="146"/>
                  </a:lnTo>
                  <a:lnTo>
                    <a:pt x="49" y="181"/>
                  </a:lnTo>
                  <a:lnTo>
                    <a:pt x="98" y="194"/>
                  </a:lnTo>
                  <a:lnTo>
                    <a:pt x="147" y="181"/>
                  </a:lnTo>
                  <a:lnTo>
                    <a:pt x="181" y="146"/>
                  </a:lnTo>
                  <a:lnTo>
                    <a:pt x="196"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2" name="Freeform 65">
              <a:extLst>
                <a:ext uri="{FF2B5EF4-FFF2-40B4-BE49-F238E27FC236}">
                  <a16:creationId xmlns:a16="http://schemas.microsoft.com/office/drawing/2014/main" id="{BF02FC7B-944E-28EA-8ECC-F01F4A7132CA}"/>
                </a:ext>
              </a:extLst>
            </p:cNvPr>
            <p:cNvSpPr>
              <a:spLocks/>
            </p:cNvSpPr>
            <p:nvPr/>
          </p:nvSpPr>
          <p:spPr bwMode="auto">
            <a:xfrm>
              <a:off x="2903" y="2632"/>
              <a:ext cx="49" cy="48"/>
            </a:xfrm>
            <a:custGeom>
              <a:avLst/>
              <a:gdLst>
                <a:gd name="T0" fmla="*/ 196 w 196"/>
                <a:gd name="T1" fmla="*/ 97 h 194"/>
                <a:gd name="T2" fmla="*/ 183 w 196"/>
                <a:gd name="T3" fmla="*/ 49 h 194"/>
                <a:gd name="T4" fmla="*/ 147 w 196"/>
                <a:gd name="T5" fmla="*/ 13 h 194"/>
                <a:gd name="T6" fmla="*/ 98 w 196"/>
                <a:gd name="T7" fmla="*/ 0 h 194"/>
                <a:gd name="T8" fmla="*/ 49 w 196"/>
                <a:gd name="T9" fmla="*/ 13 h 194"/>
                <a:gd name="T10" fmla="*/ 14 w 196"/>
                <a:gd name="T11" fmla="*/ 49 h 194"/>
                <a:gd name="T12" fmla="*/ 0 w 196"/>
                <a:gd name="T13" fmla="*/ 97 h 194"/>
                <a:gd name="T14" fmla="*/ 14 w 196"/>
                <a:gd name="T15" fmla="*/ 146 h 194"/>
                <a:gd name="T16" fmla="*/ 49 w 196"/>
                <a:gd name="T17" fmla="*/ 180 h 194"/>
                <a:gd name="T18" fmla="*/ 98 w 196"/>
                <a:gd name="T19" fmla="*/ 194 h 194"/>
                <a:gd name="T20" fmla="*/ 147 w 196"/>
                <a:gd name="T21" fmla="*/ 180 h 194"/>
                <a:gd name="T22" fmla="*/ 181 w 196"/>
                <a:gd name="T23" fmla="*/ 146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3" y="49"/>
                  </a:lnTo>
                  <a:lnTo>
                    <a:pt x="147" y="13"/>
                  </a:lnTo>
                  <a:lnTo>
                    <a:pt x="98" y="0"/>
                  </a:lnTo>
                  <a:lnTo>
                    <a:pt x="49" y="13"/>
                  </a:lnTo>
                  <a:lnTo>
                    <a:pt x="14" y="49"/>
                  </a:lnTo>
                  <a:lnTo>
                    <a:pt x="0" y="97"/>
                  </a:lnTo>
                  <a:lnTo>
                    <a:pt x="14" y="146"/>
                  </a:lnTo>
                  <a:lnTo>
                    <a:pt x="49" y="180"/>
                  </a:lnTo>
                  <a:lnTo>
                    <a:pt x="98" y="194"/>
                  </a:lnTo>
                  <a:lnTo>
                    <a:pt x="147" y="180"/>
                  </a:lnTo>
                  <a:lnTo>
                    <a:pt x="181" y="146"/>
                  </a:lnTo>
                  <a:lnTo>
                    <a:pt x="196"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3" name="Freeform 66">
              <a:extLst>
                <a:ext uri="{FF2B5EF4-FFF2-40B4-BE49-F238E27FC236}">
                  <a16:creationId xmlns:a16="http://schemas.microsoft.com/office/drawing/2014/main" id="{996EB6AF-56D9-70D5-8C51-7A716F1DDFA6}"/>
                </a:ext>
              </a:extLst>
            </p:cNvPr>
            <p:cNvSpPr>
              <a:spLocks/>
            </p:cNvSpPr>
            <p:nvPr/>
          </p:nvSpPr>
          <p:spPr bwMode="auto">
            <a:xfrm>
              <a:off x="2696" y="2445"/>
              <a:ext cx="49" cy="49"/>
            </a:xfrm>
            <a:custGeom>
              <a:avLst/>
              <a:gdLst>
                <a:gd name="T0" fmla="*/ 195 w 195"/>
                <a:gd name="T1" fmla="*/ 97 h 194"/>
                <a:gd name="T2" fmla="*/ 181 w 195"/>
                <a:gd name="T3" fmla="*/ 49 h 194"/>
                <a:gd name="T4" fmla="*/ 146 w 195"/>
                <a:gd name="T5" fmla="*/ 14 h 194"/>
                <a:gd name="T6" fmla="*/ 98 w 195"/>
                <a:gd name="T7" fmla="*/ 0 h 194"/>
                <a:gd name="T8" fmla="*/ 49 w 195"/>
                <a:gd name="T9" fmla="*/ 14 h 194"/>
                <a:gd name="T10" fmla="*/ 13 w 195"/>
                <a:gd name="T11" fmla="*/ 49 h 194"/>
                <a:gd name="T12" fmla="*/ 0 w 195"/>
                <a:gd name="T13" fmla="*/ 97 h 194"/>
                <a:gd name="T14" fmla="*/ 13 w 195"/>
                <a:gd name="T15" fmla="*/ 146 h 194"/>
                <a:gd name="T16" fmla="*/ 49 w 195"/>
                <a:gd name="T17" fmla="*/ 181 h 194"/>
                <a:gd name="T18" fmla="*/ 98 w 195"/>
                <a:gd name="T19" fmla="*/ 194 h 194"/>
                <a:gd name="T20" fmla="*/ 146 w 195"/>
                <a:gd name="T21" fmla="*/ 181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1" y="49"/>
                  </a:lnTo>
                  <a:lnTo>
                    <a:pt x="146" y="14"/>
                  </a:lnTo>
                  <a:lnTo>
                    <a:pt x="98" y="0"/>
                  </a:lnTo>
                  <a:lnTo>
                    <a:pt x="49" y="14"/>
                  </a:lnTo>
                  <a:lnTo>
                    <a:pt x="13" y="49"/>
                  </a:lnTo>
                  <a:lnTo>
                    <a:pt x="0" y="97"/>
                  </a:lnTo>
                  <a:lnTo>
                    <a:pt x="13" y="146"/>
                  </a:lnTo>
                  <a:lnTo>
                    <a:pt x="49" y="181"/>
                  </a:lnTo>
                  <a:lnTo>
                    <a:pt x="98" y="194"/>
                  </a:lnTo>
                  <a:lnTo>
                    <a:pt x="146" y="181"/>
                  </a:lnTo>
                  <a:lnTo>
                    <a:pt x="181" y="146"/>
                  </a:lnTo>
                  <a:lnTo>
                    <a:pt x="195"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4" name="Freeform 67">
              <a:extLst>
                <a:ext uri="{FF2B5EF4-FFF2-40B4-BE49-F238E27FC236}">
                  <a16:creationId xmlns:a16="http://schemas.microsoft.com/office/drawing/2014/main" id="{8F273496-9848-51FD-9AA9-39727054510C}"/>
                </a:ext>
              </a:extLst>
            </p:cNvPr>
            <p:cNvSpPr>
              <a:spLocks/>
            </p:cNvSpPr>
            <p:nvPr/>
          </p:nvSpPr>
          <p:spPr bwMode="auto">
            <a:xfrm>
              <a:off x="1663" y="1625"/>
              <a:ext cx="49" cy="49"/>
            </a:xfrm>
            <a:custGeom>
              <a:avLst/>
              <a:gdLst>
                <a:gd name="T0" fmla="*/ 196 w 196"/>
                <a:gd name="T1" fmla="*/ 97 h 194"/>
                <a:gd name="T2" fmla="*/ 182 w 196"/>
                <a:gd name="T3" fmla="*/ 48 h 194"/>
                <a:gd name="T4" fmla="*/ 147 w 196"/>
                <a:gd name="T5" fmla="*/ 13 h 194"/>
                <a:gd name="T6" fmla="*/ 98 w 196"/>
                <a:gd name="T7" fmla="*/ 0 h 194"/>
                <a:gd name="T8" fmla="*/ 49 w 196"/>
                <a:gd name="T9" fmla="*/ 13 h 194"/>
                <a:gd name="T10" fmla="*/ 14 w 196"/>
                <a:gd name="T11" fmla="*/ 48 h 194"/>
                <a:gd name="T12" fmla="*/ 0 w 196"/>
                <a:gd name="T13" fmla="*/ 97 h 194"/>
                <a:gd name="T14" fmla="*/ 14 w 196"/>
                <a:gd name="T15" fmla="*/ 145 h 194"/>
                <a:gd name="T16" fmla="*/ 49 w 196"/>
                <a:gd name="T17" fmla="*/ 180 h 194"/>
                <a:gd name="T18" fmla="*/ 98 w 196"/>
                <a:gd name="T19" fmla="*/ 194 h 194"/>
                <a:gd name="T20" fmla="*/ 147 w 196"/>
                <a:gd name="T21" fmla="*/ 180 h 194"/>
                <a:gd name="T22" fmla="*/ 181 w 196"/>
                <a:gd name="T23" fmla="*/ 145 h 194"/>
                <a:gd name="T24" fmla="*/ 196 w 196"/>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94">
                  <a:moveTo>
                    <a:pt x="196" y="97"/>
                  </a:moveTo>
                  <a:lnTo>
                    <a:pt x="182" y="48"/>
                  </a:lnTo>
                  <a:lnTo>
                    <a:pt x="147" y="13"/>
                  </a:lnTo>
                  <a:lnTo>
                    <a:pt x="98" y="0"/>
                  </a:lnTo>
                  <a:lnTo>
                    <a:pt x="49" y="13"/>
                  </a:lnTo>
                  <a:lnTo>
                    <a:pt x="14" y="48"/>
                  </a:lnTo>
                  <a:lnTo>
                    <a:pt x="0" y="97"/>
                  </a:lnTo>
                  <a:lnTo>
                    <a:pt x="14" y="145"/>
                  </a:lnTo>
                  <a:lnTo>
                    <a:pt x="49" y="180"/>
                  </a:lnTo>
                  <a:lnTo>
                    <a:pt x="98" y="194"/>
                  </a:lnTo>
                  <a:lnTo>
                    <a:pt x="147" y="180"/>
                  </a:lnTo>
                  <a:lnTo>
                    <a:pt x="181" y="145"/>
                  </a:lnTo>
                  <a:lnTo>
                    <a:pt x="196"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5" name="Freeform 68">
              <a:extLst>
                <a:ext uri="{FF2B5EF4-FFF2-40B4-BE49-F238E27FC236}">
                  <a16:creationId xmlns:a16="http://schemas.microsoft.com/office/drawing/2014/main" id="{BC663183-0AC1-43ED-B8C7-6D96A20D828D}"/>
                </a:ext>
              </a:extLst>
            </p:cNvPr>
            <p:cNvSpPr>
              <a:spLocks/>
            </p:cNvSpPr>
            <p:nvPr/>
          </p:nvSpPr>
          <p:spPr bwMode="auto">
            <a:xfrm>
              <a:off x="2180" y="2970"/>
              <a:ext cx="49" cy="49"/>
            </a:xfrm>
            <a:custGeom>
              <a:avLst/>
              <a:gdLst>
                <a:gd name="T0" fmla="*/ 195 w 195"/>
                <a:gd name="T1" fmla="*/ 97 h 194"/>
                <a:gd name="T2" fmla="*/ 182 w 195"/>
                <a:gd name="T3" fmla="*/ 49 h 194"/>
                <a:gd name="T4" fmla="*/ 146 w 195"/>
                <a:gd name="T5" fmla="*/ 14 h 194"/>
                <a:gd name="T6" fmla="*/ 97 w 195"/>
                <a:gd name="T7" fmla="*/ 0 h 194"/>
                <a:gd name="T8" fmla="*/ 49 w 195"/>
                <a:gd name="T9" fmla="*/ 14 h 194"/>
                <a:gd name="T10" fmla="*/ 14 w 195"/>
                <a:gd name="T11" fmla="*/ 49 h 194"/>
                <a:gd name="T12" fmla="*/ 0 w 195"/>
                <a:gd name="T13" fmla="*/ 97 h 194"/>
                <a:gd name="T14" fmla="*/ 14 w 195"/>
                <a:gd name="T15" fmla="*/ 146 h 194"/>
                <a:gd name="T16" fmla="*/ 49 w 195"/>
                <a:gd name="T17" fmla="*/ 180 h 194"/>
                <a:gd name="T18" fmla="*/ 97 w 195"/>
                <a:gd name="T19" fmla="*/ 194 h 194"/>
                <a:gd name="T20" fmla="*/ 146 w 195"/>
                <a:gd name="T21" fmla="*/ 180 h 194"/>
                <a:gd name="T22" fmla="*/ 181 w 195"/>
                <a:gd name="T23" fmla="*/ 146 h 194"/>
                <a:gd name="T24" fmla="*/ 195 w 195"/>
                <a:gd name="T25"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4">
                  <a:moveTo>
                    <a:pt x="195" y="97"/>
                  </a:moveTo>
                  <a:lnTo>
                    <a:pt x="182" y="49"/>
                  </a:lnTo>
                  <a:lnTo>
                    <a:pt x="146" y="14"/>
                  </a:lnTo>
                  <a:lnTo>
                    <a:pt x="97" y="0"/>
                  </a:lnTo>
                  <a:lnTo>
                    <a:pt x="49" y="14"/>
                  </a:lnTo>
                  <a:lnTo>
                    <a:pt x="14" y="49"/>
                  </a:lnTo>
                  <a:lnTo>
                    <a:pt x="0" y="97"/>
                  </a:lnTo>
                  <a:lnTo>
                    <a:pt x="14" y="146"/>
                  </a:lnTo>
                  <a:lnTo>
                    <a:pt x="49" y="180"/>
                  </a:lnTo>
                  <a:lnTo>
                    <a:pt x="97" y="194"/>
                  </a:lnTo>
                  <a:lnTo>
                    <a:pt x="146" y="180"/>
                  </a:lnTo>
                  <a:lnTo>
                    <a:pt x="181" y="146"/>
                  </a:lnTo>
                  <a:lnTo>
                    <a:pt x="195" y="97"/>
                  </a:lnTo>
                  <a:close/>
                </a:path>
              </a:pathLst>
            </a:custGeom>
            <a:solidFill>
              <a:srgbClr val="FF7F00"/>
            </a:solidFill>
            <a:ln w="0">
              <a:solidFill>
                <a:srgbClr val="FF7F00"/>
              </a:solidFill>
              <a:prstDash val="solid"/>
              <a:round/>
              <a:headEnd/>
              <a:tailEnd/>
            </a:ln>
          </p:spPr>
          <p:txBody>
            <a:bodyPr/>
            <a:lstStyle/>
            <a:p>
              <a:endParaRPr lang="fr-FR" sz="1600"/>
            </a:p>
          </p:txBody>
        </p:sp>
        <p:sp>
          <p:nvSpPr>
            <p:cNvPr id="76" name="Line 69">
              <a:extLst>
                <a:ext uri="{FF2B5EF4-FFF2-40B4-BE49-F238E27FC236}">
                  <a16:creationId xmlns:a16="http://schemas.microsoft.com/office/drawing/2014/main" id="{DBCD8937-0F41-C5C6-F8C1-8FDA3CF8FEEA}"/>
                </a:ext>
              </a:extLst>
            </p:cNvPr>
            <p:cNvSpPr>
              <a:spLocks noChangeShapeType="1"/>
            </p:cNvSpPr>
            <p:nvPr/>
          </p:nvSpPr>
          <p:spPr bwMode="auto">
            <a:xfrm>
              <a:off x="1481" y="1925"/>
              <a:ext cx="2462" cy="1393"/>
            </a:xfrm>
            <a:prstGeom prst="line">
              <a:avLst/>
            </a:prstGeom>
            <a:noFill/>
            <a:ln w="20638">
              <a:solidFill>
                <a:srgbClr val="FF7F00"/>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77" name="Line 70">
              <a:extLst>
                <a:ext uri="{FF2B5EF4-FFF2-40B4-BE49-F238E27FC236}">
                  <a16:creationId xmlns:a16="http://schemas.microsoft.com/office/drawing/2014/main" id="{EC18B2C0-C74E-24AD-610C-8E6286E42987}"/>
                </a:ext>
              </a:extLst>
            </p:cNvPr>
            <p:cNvSpPr>
              <a:spLocks noChangeShapeType="1"/>
            </p:cNvSpPr>
            <p:nvPr/>
          </p:nvSpPr>
          <p:spPr bwMode="auto">
            <a:xfrm>
              <a:off x="1481" y="2086"/>
              <a:ext cx="3098" cy="557"/>
            </a:xfrm>
            <a:prstGeom prst="line">
              <a:avLst/>
            </a:prstGeom>
            <a:noFill/>
            <a:ln w="20701">
              <a:solidFill>
                <a:schemeClr val="bg1"/>
              </a:solidFill>
              <a:round/>
              <a:headEnd/>
              <a:tailEnd/>
            </a:ln>
            <a:extLst>
              <a:ext uri="{909E8E84-426E-40DD-AFC4-6F175D3DCCD1}">
                <a14:hiddenFill xmlns:a14="http://schemas.microsoft.com/office/drawing/2010/main">
                  <a:noFill/>
                </a14:hiddenFill>
              </a:ext>
            </a:extLst>
          </p:spPr>
          <p:txBody>
            <a:bodyPr/>
            <a:lstStyle/>
            <a:p>
              <a:endParaRPr lang="fr-FR" sz="1600"/>
            </a:p>
          </p:txBody>
        </p:sp>
        <p:sp>
          <p:nvSpPr>
            <p:cNvPr id="78" name="Freeform 71">
              <a:extLst>
                <a:ext uri="{FF2B5EF4-FFF2-40B4-BE49-F238E27FC236}">
                  <a16:creationId xmlns:a16="http://schemas.microsoft.com/office/drawing/2014/main" id="{957348A5-26BA-8AB1-A441-FF3AF1E4956F}"/>
                </a:ext>
              </a:extLst>
            </p:cNvPr>
            <p:cNvSpPr>
              <a:spLocks/>
            </p:cNvSpPr>
            <p:nvPr/>
          </p:nvSpPr>
          <p:spPr bwMode="auto">
            <a:xfrm>
              <a:off x="1481" y="1443"/>
              <a:ext cx="3098" cy="1875"/>
            </a:xfrm>
            <a:custGeom>
              <a:avLst/>
              <a:gdLst>
                <a:gd name="T0" fmla="*/ 12390 w 12390"/>
                <a:gd name="T1" fmla="*/ 7502 h 7502"/>
                <a:gd name="T2" fmla="*/ 0 w 12390"/>
                <a:gd name="T3" fmla="*/ 7502 h 7502"/>
                <a:gd name="T4" fmla="*/ 0 w 12390"/>
                <a:gd name="T5" fmla="*/ 0 h 7502"/>
              </a:gdLst>
              <a:ahLst/>
              <a:cxnLst>
                <a:cxn ang="0">
                  <a:pos x="T0" y="T1"/>
                </a:cxn>
                <a:cxn ang="0">
                  <a:pos x="T2" y="T3"/>
                </a:cxn>
                <a:cxn ang="0">
                  <a:pos x="T4" y="T5"/>
                </a:cxn>
              </a:cxnLst>
              <a:rect l="0" t="0" r="r" b="b"/>
              <a:pathLst>
                <a:path w="12390" h="7502">
                  <a:moveTo>
                    <a:pt x="12390" y="7502"/>
                  </a:moveTo>
                  <a:lnTo>
                    <a:pt x="0" y="7502"/>
                  </a:lnTo>
                  <a:lnTo>
                    <a:pt x="0" y="0"/>
                  </a:lnTo>
                </a:path>
              </a:pathLst>
            </a:custGeom>
            <a:noFill/>
            <a:ln w="20638">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600"/>
            </a:p>
          </p:txBody>
        </p:sp>
        <p:sp>
          <p:nvSpPr>
            <p:cNvPr id="79" name="Text Box 72">
              <a:extLst>
                <a:ext uri="{FF2B5EF4-FFF2-40B4-BE49-F238E27FC236}">
                  <a16:creationId xmlns:a16="http://schemas.microsoft.com/office/drawing/2014/main" id="{3F38D8DD-FD11-5AA2-A552-D12C70511651}"/>
                </a:ext>
              </a:extLst>
            </p:cNvPr>
            <p:cNvSpPr txBox="1">
              <a:spLocks noChangeArrowheads="1"/>
            </p:cNvSpPr>
            <p:nvPr/>
          </p:nvSpPr>
          <p:spPr bwMode="auto">
            <a:xfrm>
              <a:off x="1430" y="3610"/>
              <a:ext cx="3272"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BE" altLang="fr-FR" sz="1600" dirty="0" err="1">
                  <a:solidFill>
                    <a:srgbClr val="000066"/>
                  </a:solidFill>
                  <a:latin typeface="Comic Sans MS" panose="030F0902030302020204" pitchFamily="66" charset="0"/>
                </a:rPr>
                <a:t>Disease</a:t>
              </a:r>
              <a:r>
                <a:rPr lang="fr-BE" altLang="fr-FR" sz="1600" dirty="0">
                  <a:solidFill>
                    <a:srgbClr val="000066"/>
                  </a:solidFill>
                  <a:latin typeface="Comic Sans MS" panose="030F0902030302020204" pitchFamily="66" charset="0"/>
                </a:rPr>
                <a:t> duration (</a:t>
              </a:r>
              <a:r>
                <a:rPr lang="fr-BE" altLang="fr-FR" sz="1600" dirty="0" err="1">
                  <a:solidFill>
                    <a:srgbClr val="000066"/>
                  </a:solidFill>
                  <a:latin typeface="Comic Sans MS" panose="030F0902030302020204" pitchFamily="66" charset="0"/>
                </a:rPr>
                <a:t>months</a:t>
              </a:r>
              <a:r>
                <a:rPr lang="fr-BE" altLang="fr-FR" sz="1600" dirty="0">
                  <a:solidFill>
                    <a:srgbClr val="000066"/>
                  </a:solidFill>
                  <a:latin typeface="Comic Sans MS" panose="030F0902030302020204" pitchFamily="66" charset="0"/>
                </a:rPr>
                <a:t>)</a:t>
              </a:r>
              <a:endParaRPr lang="en-US" altLang="fr-FR" sz="1600" dirty="0">
                <a:solidFill>
                  <a:srgbClr val="000066"/>
                </a:solidFill>
                <a:latin typeface="Comic Sans MS" panose="030F0902030302020204" pitchFamily="66" charset="0"/>
              </a:endParaRPr>
            </a:p>
          </p:txBody>
        </p:sp>
        <p:sp>
          <p:nvSpPr>
            <p:cNvPr id="80" name="Text Box 73">
              <a:extLst>
                <a:ext uri="{FF2B5EF4-FFF2-40B4-BE49-F238E27FC236}">
                  <a16:creationId xmlns:a16="http://schemas.microsoft.com/office/drawing/2014/main" id="{0D2397C3-4A4C-C04D-90DB-7FA942B3B996}"/>
                </a:ext>
              </a:extLst>
            </p:cNvPr>
            <p:cNvSpPr txBox="1">
              <a:spLocks noChangeArrowheads="1"/>
            </p:cNvSpPr>
            <p:nvPr/>
          </p:nvSpPr>
          <p:spPr bwMode="auto">
            <a:xfrm flipV="1">
              <a:off x="733" y="1272"/>
              <a:ext cx="312" cy="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0" hangingPunct="0">
                <a:spcBef>
                  <a:spcPct val="50000"/>
                </a:spcBef>
              </a:pPr>
              <a:r>
                <a:rPr lang="fr-BE" altLang="fr-FR" sz="1600" dirty="0" err="1">
                  <a:solidFill>
                    <a:srgbClr val="000066"/>
                  </a:solidFill>
                  <a:latin typeface="Comic Sans MS" panose="030F0902030302020204" pitchFamily="66" charset="0"/>
                </a:rPr>
                <a:t>Thenar</a:t>
              </a:r>
              <a:r>
                <a:rPr lang="fr-BE" altLang="fr-FR" sz="1600" dirty="0">
                  <a:solidFill>
                    <a:srgbClr val="000066"/>
                  </a:solidFill>
                  <a:latin typeface="Comic Sans MS" panose="030F0902030302020204" pitchFamily="66" charset="0"/>
                </a:rPr>
                <a:t> MUNE</a:t>
              </a:r>
              <a:endParaRPr lang="en-US" altLang="fr-FR" sz="1600" dirty="0">
                <a:solidFill>
                  <a:srgbClr val="000066"/>
                </a:solidFill>
                <a:latin typeface="Comic Sans MS" panose="030F0902030302020204" pitchFamily="66" charset="0"/>
              </a:endParaRPr>
            </a:p>
          </p:txBody>
        </p:sp>
        <p:sp>
          <p:nvSpPr>
            <p:cNvPr id="81" name="Text Box 74">
              <a:extLst>
                <a:ext uri="{FF2B5EF4-FFF2-40B4-BE49-F238E27FC236}">
                  <a16:creationId xmlns:a16="http://schemas.microsoft.com/office/drawing/2014/main" id="{EEFAE9CD-32E8-0F87-4706-20C605947D64}"/>
                </a:ext>
              </a:extLst>
            </p:cNvPr>
            <p:cNvSpPr txBox="1">
              <a:spLocks noChangeArrowheads="1"/>
            </p:cNvSpPr>
            <p:nvPr/>
          </p:nvSpPr>
          <p:spPr bwMode="auto">
            <a:xfrm>
              <a:off x="1339" y="3394"/>
              <a:ext cx="27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0</a:t>
              </a:r>
            </a:p>
          </p:txBody>
        </p:sp>
        <p:sp>
          <p:nvSpPr>
            <p:cNvPr id="82" name="Text Box 75">
              <a:extLst>
                <a:ext uri="{FF2B5EF4-FFF2-40B4-BE49-F238E27FC236}">
                  <a16:creationId xmlns:a16="http://schemas.microsoft.com/office/drawing/2014/main" id="{BCE8DB5D-7385-E557-9B8A-DF508C23347F}"/>
                </a:ext>
              </a:extLst>
            </p:cNvPr>
            <p:cNvSpPr txBox="1">
              <a:spLocks noChangeArrowheads="1"/>
            </p:cNvSpPr>
            <p:nvPr/>
          </p:nvSpPr>
          <p:spPr bwMode="auto">
            <a:xfrm>
              <a:off x="1602" y="3394"/>
              <a:ext cx="27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5</a:t>
              </a:r>
            </a:p>
          </p:txBody>
        </p:sp>
        <p:sp>
          <p:nvSpPr>
            <p:cNvPr id="83" name="Text Box 76">
              <a:extLst>
                <a:ext uri="{FF2B5EF4-FFF2-40B4-BE49-F238E27FC236}">
                  <a16:creationId xmlns:a16="http://schemas.microsoft.com/office/drawing/2014/main" id="{901C8E73-5D15-3AED-4F9D-DD339A6D8C69}"/>
                </a:ext>
              </a:extLst>
            </p:cNvPr>
            <p:cNvSpPr txBox="1">
              <a:spLocks noChangeArrowheads="1"/>
            </p:cNvSpPr>
            <p:nvPr/>
          </p:nvSpPr>
          <p:spPr bwMode="auto">
            <a:xfrm>
              <a:off x="1858" y="3394"/>
              <a:ext cx="31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fr-FR" sz="1600" dirty="0">
                  <a:solidFill>
                    <a:srgbClr val="000066"/>
                  </a:solidFill>
                  <a:latin typeface="Comic Sans MS" panose="030F0902030302020204" pitchFamily="66" charset="0"/>
                </a:rPr>
                <a:t>10</a:t>
              </a:r>
            </a:p>
          </p:txBody>
        </p:sp>
        <p:sp>
          <p:nvSpPr>
            <p:cNvPr id="84" name="Text Box 77">
              <a:extLst>
                <a:ext uri="{FF2B5EF4-FFF2-40B4-BE49-F238E27FC236}">
                  <a16:creationId xmlns:a16="http://schemas.microsoft.com/office/drawing/2014/main" id="{71AE6A0C-DB5F-8A18-B4A6-C3A1B16FFD0A}"/>
                </a:ext>
              </a:extLst>
            </p:cNvPr>
            <p:cNvSpPr txBox="1">
              <a:spLocks noChangeArrowheads="1"/>
            </p:cNvSpPr>
            <p:nvPr/>
          </p:nvSpPr>
          <p:spPr bwMode="auto">
            <a:xfrm>
              <a:off x="2117" y="3394"/>
              <a:ext cx="35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fr-FR" sz="1600" dirty="0">
                  <a:solidFill>
                    <a:srgbClr val="000066"/>
                  </a:solidFill>
                  <a:latin typeface="Comic Sans MS" panose="030F0902030302020204" pitchFamily="66" charset="0"/>
                </a:rPr>
                <a:t>15</a:t>
              </a:r>
            </a:p>
          </p:txBody>
        </p:sp>
        <p:sp>
          <p:nvSpPr>
            <p:cNvPr id="85" name="Text Box 78">
              <a:extLst>
                <a:ext uri="{FF2B5EF4-FFF2-40B4-BE49-F238E27FC236}">
                  <a16:creationId xmlns:a16="http://schemas.microsoft.com/office/drawing/2014/main" id="{2D195B7F-BE6C-4D74-F7DE-08F62E266FFF}"/>
                </a:ext>
              </a:extLst>
            </p:cNvPr>
            <p:cNvSpPr txBox="1">
              <a:spLocks noChangeArrowheads="1"/>
            </p:cNvSpPr>
            <p:nvPr/>
          </p:nvSpPr>
          <p:spPr bwMode="auto">
            <a:xfrm>
              <a:off x="2344" y="3394"/>
              <a:ext cx="35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20</a:t>
              </a:r>
            </a:p>
          </p:txBody>
        </p:sp>
        <p:sp>
          <p:nvSpPr>
            <p:cNvPr id="86" name="Text Box 79">
              <a:extLst>
                <a:ext uri="{FF2B5EF4-FFF2-40B4-BE49-F238E27FC236}">
                  <a16:creationId xmlns:a16="http://schemas.microsoft.com/office/drawing/2014/main" id="{56FF6A02-AD43-CA2B-7FA3-6569778FC485}"/>
                </a:ext>
              </a:extLst>
            </p:cNvPr>
            <p:cNvSpPr txBox="1">
              <a:spLocks noChangeArrowheads="1"/>
            </p:cNvSpPr>
            <p:nvPr/>
          </p:nvSpPr>
          <p:spPr bwMode="auto">
            <a:xfrm>
              <a:off x="2576" y="3394"/>
              <a:ext cx="40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25</a:t>
              </a:r>
            </a:p>
          </p:txBody>
        </p:sp>
        <p:sp>
          <p:nvSpPr>
            <p:cNvPr id="87" name="Text Box 80">
              <a:extLst>
                <a:ext uri="{FF2B5EF4-FFF2-40B4-BE49-F238E27FC236}">
                  <a16:creationId xmlns:a16="http://schemas.microsoft.com/office/drawing/2014/main" id="{96E59702-1980-A393-7389-B84E4F4E6EC8}"/>
                </a:ext>
              </a:extLst>
            </p:cNvPr>
            <p:cNvSpPr txBox="1">
              <a:spLocks noChangeArrowheads="1"/>
            </p:cNvSpPr>
            <p:nvPr/>
          </p:nvSpPr>
          <p:spPr bwMode="auto">
            <a:xfrm>
              <a:off x="2867" y="3394"/>
              <a:ext cx="319"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30</a:t>
              </a:r>
            </a:p>
          </p:txBody>
        </p:sp>
        <p:sp>
          <p:nvSpPr>
            <p:cNvPr id="88" name="Text Box 81">
              <a:extLst>
                <a:ext uri="{FF2B5EF4-FFF2-40B4-BE49-F238E27FC236}">
                  <a16:creationId xmlns:a16="http://schemas.microsoft.com/office/drawing/2014/main" id="{B4DCEBB5-F22E-963E-8950-A2FE78274A8E}"/>
                </a:ext>
              </a:extLst>
            </p:cNvPr>
            <p:cNvSpPr txBox="1">
              <a:spLocks noChangeArrowheads="1"/>
            </p:cNvSpPr>
            <p:nvPr/>
          </p:nvSpPr>
          <p:spPr bwMode="auto">
            <a:xfrm>
              <a:off x="3110" y="3394"/>
              <a:ext cx="343"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35</a:t>
              </a:r>
            </a:p>
          </p:txBody>
        </p:sp>
        <p:sp>
          <p:nvSpPr>
            <p:cNvPr id="89" name="Text Box 82">
              <a:extLst>
                <a:ext uri="{FF2B5EF4-FFF2-40B4-BE49-F238E27FC236}">
                  <a16:creationId xmlns:a16="http://schemas.microsoft.com/office/drawing/2014/main" id="{83B8ACB8-8741-E688-109F-8F36AC84EBB6}"/>
                </a:ext>
              </a:extLst>
            </p:cNvPr>
            <p:cNvSpPr txBox="1">
              <a:spLocks noChangeArrowheads="1"/>
            </p:cNvSpPr>
            <p:nvPr/>
          </p:nvSpPr>
          <p:spPr bwMode="auto">
            <a:xfrm>
              <a:off x="1171" y="3192"/>
              <a:ext cx="194"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fr-FR" sz="1600">
                  <a:solidFill>
                    <a:srgbClr val="000066"/>
                  </a:solidFill>
                  <a:latin typeface="Comic Sans MS" panose="030F0902030302020204" pitchFamily="66" charset="0"/>
                </a:rPr>
                <a:t>2</a:t>
              </a:r>
            </a:p>
            <a:p>
              <a:pPr eaLnBrk="0" hangingPunct="0">
                <a:spcBef>
                  <a:spcPct val="50000"/>
                </a:spcBef>
              </a:pPr>
              <a:endParaRPr lang="en-US" altLang="fr-FR" sz="1600">
                <a:solidFill>
                  <a:srgbClr val="000066"/>
                </a:solidFill>
                <a:latin typeface="Comic Sans MS" panose="030F0902030302020204" pitchFamily="66" charset="0"/>
              </a:endParaRPr>
            </a:p>
          </p:txBody>
        </p:sp>
        <p:sp>
          <p:nvSpPr>
            <p:cNvPr id="90" name="Text Box 83">
              <a:extLst>
                <a:ext uri="{FF2B5EF4-FFF2-40B4-BE49-F238E27FC236}">
                  <a16:creationId xmlns:a16="http://schemas.microsoft.com/office/drawing/2014/main" id="{59519E21-6FAB-DC15-8186-B516F4C618CB}"/>
                </a:ext>
              </a:extLst>
            </p:cNvPr>
            <p:cNvSpPr txBox="1">
              <a:spLocks noChangeArrowheads="1"/>
            </p:cNvSpPr>
            <p:nvPr/>
          </p:nvSpPr>
          <p:spPr bwMode="auto">
            <a:xfrm>
              <a:off x="940" y="2616"/>
              <a:ext cx="42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fr-FR" sz="1600">
                  <a:solidFill>
                    <a:srgbClr val="000066"/>
                  </a:solidFill>
                  <a:latin typeface="Comic Sans MS" panose="030F0902030302020204" pitchFamily="66" charset="0"/>
                </a:rPr>
                <a:t>10</a:t>
              </a:r>
            </a:p>
          </p:txBody>
        </p:sp>
        <p:sp>
          <p:nvSpPr>
            <p:cNvPr id="91" name="Text Box 84">
              <a:extLst>
                <a:ext uri="{FF2B5EF4-FFF2-40B4-BE49-F238E27FC236}">
                  <a16:creationId xmlns:a16="http://schemas.microsoft.com/office/drawing/2014/main" id="{0FC2002F-CBC2-70D4-7978-74318B4D53EC}"/>
                </a:ext>
              </a:extLst>
            </p:cNvPr>
            <p:cNvSpPr txBox="1">
              <a:spLocks noChangeArrowheads="1"/>
            </p:cNvSpPr>
            <p:nvPr/>
          </p:nvSpPr>
          <p:spPr bwMode="auto">
            <a:xfrm>
              <a:off x="824" y="1310"/>
              <a:ext cx="54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fr-FR" sz="1600">
                  <a:solidFill>
                    <a:srgbClr val="000066"/>
                  </a:solidFill>
                  <a:latin typeface="Comic Sans MS" panose="030F0902030302020204" pitchFamily="66" charset="0"/>
                </a:rPr>
                <a:t>400</a:t>
              </a:r>
            </a:p>
          </p:txBody>
        </p:sp>
        <p:sp>
          <p:nvSpPr>
            <p:cNvPr id="92" name="Text Box 85">
              <a:extLst>
                <a:ext uri="{FF2B5EF4-FFF2-40B4-BE49-F238E27FC236}">
                  <a16:creationId xmlns:a16="http://schemas.microsoft.com/office/drawing/2014/main" id="{99D480F0-55C9-6AE6-6C2C-AE5DA21F2953}"/>
                </a:ext>
              </a:extLst>
            </p:cNvPr>
            <p:cNvSpPr txBox="1">
              <a:spLocks noChangeArrowheads="1"/>
            </p:cNvSpPr>
            <p:nvPr/>
          </p:nvSpPr>
          <p:spPr bwMode="auto">
            <a:xfrm>
              <a:off x="979" y="1848"/>
              <a:ext cx="38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fr-FR" sz="1600">
                  <a:solidFill>
                    <a:srgbClr val="000066"/>
                  </a:solidFill>
                  <a:latin typeface="Comic Sans MS" panose="030F0902030302020204" pitchFamily="66" charset="0"/>
                </a:rPr>
                <a:t>100</a:t>
              </a:r>
            </a:p>
          </p:txBody>
        </p:sp>
        <p:sp>
          <p:nvSpPr>
            <p:cNvPr id="93" name="Text Box 86">
              <a:extLst>
                <a:ext uri="{FF2B5EF4-FFF2-40B4-BE49-F238E27FC236}">
                  <a16:creationId xmlns:a16="http://schemas.microsoft.com/office/drawing/2014/main" id="{14059E4E-E886-3B5B-30BA-8A676D35F123}"/>
                </a:ext>
              </a:extLst>
            </p:cNvPr>
            <p:cNvSpPr txBox="1">
              <a:spLocks noChangeArrowheads="1"/>
            </p:cNvSpPr>
            <p:nvPr/>
          </p:nvSpPr>
          <p:spPr bwMode="auto">
            <a:xfrm>
              <a:off x="3386" y="3394"/>
              <a:ext cx="33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40</a:t>
              </a:r>
            </a:p>
          </p:txBody>
        </p:sp>
        <p:sp>
          <p:nvSpPr>
            <p:cNvPr id="94" name="Text Box 87">
              <a:extLst>
                <a:ext uri="{FF2B5EF4-FFF2-40B4-BE49-F238E27FC236}">
                  <a16:creationId xmlns:a16="http://schemas.microsoft.com/office/drawing/2014/main" id="{489FDE53-C54A-3DE2-D830-573BA4528152}"/>
                </a:ext>
              </a:extLst>
            </p:cNvPr>
            <p:cNvSpPr txBox="1">
              <a:spLocks noChangeArrowheads="1"/>
            </p:cNvSpPr>
            <p:nvPr/>
          </p:nvSpPr>
          <p:spPr bwMode="auto">
            <a:xfrm>
              <a:off x="3641" y="3394"/>
              <a:ext cx="33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45</a:t>
              </a:r>
            </a:p>
          </p:txBody>
        </p:sp>
        <p:sp>
          <p:nvSpPr>
            <p:cNvPr id="95" name="Text Box 88">
              <a:extLst>
                <a:ext uri="{FF2B5EF4-FFF2-40B4-BE49-F238E27FC236}">
                  <a16:creationId xmlns:a16="http://schemas.microsoft.com/office/drawing/2014/main" id="{3A2E9512-8665-412A-3370-FF39ED47063A}"/>
                </a:ext>
              </a:extLst>
            </p:cNvPr>
            <p:cNvSpPr txBox="1">
              <a:spLocks noChangeArrowheads="1"/>
            </p:cNvSpPr>
            <p:nvPr/>
          </p:nvSpPr>
          <p:spPr bwMode="auto">
            <a:xfrm>
              <a:off x="3896" y="3394"/>
              <a:ext cx="33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50</a:t>
              </a:r>
            </a:p>
          </p:txBody>
        </p:sp>
        <p:sp>
          <p:nvSpPr>
            <p:cNvPr id="96" name="Text Box 89">
              <a:extLst>
                <a:ext uri="{FF2B5EF4-FFF2-40B4-BE49-F238E27FC236}">
                  <a16:creationId xmlns:a16="http://schemas.microsoft.com/office/drawing/2014/main" id="{A06B3F79-590B-A17E-6A2D-A7C9153D56E6}"/>
                </a:ext>
              </a:extLst>
            </p:cNvPr>
            <p:cNvSpPr txBox="1">
              <a:spLocks noChangeArrowheads="1"/>
            </p:cNvSpPr>
            <p:nvPr/>
          </p:nvSpPr>
          <p:spPr bwMode="auto">
            <a:xfrm>
              <a:off x="4160" y="3394"/>
              <a:ext cx="318"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fr-FR" sz="1600">
                  <a:solidFill>
                    <a:srgbClr val="000066"/>
                  </a:solidFill>
                  <a:latin typeface="Comic Sans MS" panose="030F0902030302020204" pitchFamily="66" charset="0"/>
                </a:rPr>
                <a:t>55</a:t>
              </a:r>
            </a:p>
          </p:txBody>
        </p:sp>
        <p:sp>
          <p:nvSpPr>
            <p:cNvPr id="97" name="Text Box 90">
              <a:extLst>
                <a:ext uri="{FF2B5EF4-FFF2-40B4-BE49-F238E27FC236}">
                  <a16:creationId xmlns:a16="http://schemas.microsoft.com/office/drawing/2014/main" id="{4F2D9D05-FF97-727A-D575-3905221103E9}"/>
                </a:ext>
              </a:extLst>
            </p:cNvPr>
            <p:cNvSpPr txBox="1">
              <a:spLocks noChangeArrowheads="1"/>
            </p:cNvSpPr>
            <p:nvPr/>
          </p:nvSpPr>
          <p:spPr bwMode="auto">
            <a:xfrm>
              <a:off x="4415" y="3394"/>
              <a:ext cx="331"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fr-FR" sz="1600">
                  <a:solidFill>
                    <a:srgbClr val="000066"/>
                  </a:solidFill>
                  <a:latin typeface="Comic Sans MS" panose="030F0902030302020204" pitchFamily="66" charset="0"/>
                </a:rPr>
                <a:t>60</a:t>
              </a:r>
            </a:p>
          </p:txBody>
        </p:sp>
        <p:sp>
          <p:nvSpPr>
            <p:cNvPr id="98" name="Text Box 91">
              <a:extLst>
                <a:ext uri="{FF2B5EF4-FFF2-40B4-BE49-F238E27FC236}">
                  <a16:creationId xmlns:a16="http://schemas.microsoft.com/office/drawing/2014/main" id="{39562D86-7D72-3A3B-1ED0-3BB736026C54}"/>
                </a:ext>
              </a:extLst>
            </p:cNvPr>
            <p:cNvSpPr txBox="1">
              <a:spLocks noChangeArrowheads="1"/>
            </p:cNvSpPr>
            <p:nvPr/>
          </p:nvSpPr>
          <p:spPr bwMode="auto">
            <a:xfrm>
              <a:off x="3701" y="2732"/>
              <a:ext cx="918"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fr-FR" sz="1600" dirty="0">
                  <a:solidFill>
                    <a:schemeClr val="bg1"/>
                  </a:solidFill>
                  <a:latin typeface="Comic Sans MS" panose="030F0902030302020204" pitchFamily="66" charset="0"/>
                </a:rPr>
                <a:t>r = - 0</a:t>
              </a:r>
              <a:r>
                <a:rPr lang="fr-BE" altLang="fr-FR" sz="1600" dirty="0">
                  <a:solidFill>
                    <a:schemeClr val="bg1"/>
                  </a:solidFill>
                  <a:latin typeface="Comic Sans MS" panose="030F0902030302020204" pitchFamily="66" charset="0"/>
                </a:rPr>
                <a:t>,</a:t>
              </a:r>
              <a:r>
                <a:rPr lang="en-US" altLang="fr-FR" sz="1600" dirty="0">
                  <a:solidFill>
                    <a:schemeClr val="bg1"/>
                  </a:solidFill>
                  <a:latin typeface="Comic Sans MS" panose="030F0902030302020204" pitchFamily="66" charset="0"/>
                </a:rPr>
                <a:t>69</a:t>
              </a:r>
              <a:br>
                <a:rPr lang="en-US" altLang="fr-FR" sz="1600" dirty="0">
                  <a:solidFill>
                    <a:schemeClr val="bg1"/>
                  </a:solidFill>
                  <a:latin typeface="Comic Sans MS" panose="030F0902030302020204" pitchFamily="66" charset="0"/>
                </a:rPr>
              </a:br>
              <a:r>
                <a:rPr lang="en-US" altLang="fr-FR" sz="1600" dirty="0">
                  <a:solidFill>
                    <a:schemeClr val="bg1"/>
                  </a:solidFill>
                  <a:latin typeface="Comic Sans MS" panose="030F0902030302020204" pitchFamily="66" charset="0"/>
                </a:rPr>
                <a:t>p &lt; 0</a:t>
              </a:r>
              <a:r>
                <a:rPr lang="fr-BE" altLang="fr-FR" sz="1600" dirty="0">
                  <a:solidFill>
                    <a:schemeClr val="bg1"/>
                  </a:solidFill>
                  <a:latin typeface="Comic Sans MS" panose="030F0902030302020204" pitchFamily="66" charset="0"/>
                </a:rPr>
                <a:t>,</a:t>
              </a:r>
              <a:r>
                <a:rPr lang="en-US" altLang="fr-FR" sz="1600" dirty="0">
                  <a:solidFill>
                    <a:schemeClr val="bg1"/>
                  </a:solidFill>
                  <a:latin typeface="Comic Sans MS" panose="030F0902030302020204" pitchFamily="66" charset="0"/>
                </a:rPr>
                <a:t>05</a:t>
              </a:r>
            </a:p>
          </p:txBody>
        </p:sp>
        <p:sp>
          <p:nvSpPr>
            <p:cNvPr id="99" name="Text Box 92">
              <a:extLst>
                <a:ext uri="{FF2B5EF4-FFF2-40B4-BE49-F238E27FC236}">
                  <a16:creationId xmlns:a16="http://schemas.microsoft.com/office/drawing/2014/main" id="{36A27CB1-56D5-3C57-23E1-C9BE09006A45}"/>
                </a:ext>
              </a:extLst>
            </p:cNvPr>
            <p:cNvSpPr txBox="1">
              <a:spLocks noChangeArrowheads="1"/>
            </p:cNvSpPr>
            <p:nvPr/>
          </p:nvSpPr>
          <p:spPr bwMode="auto">
            <a:xfrm>
              <a:off x="3497" y="1586"/>
              <a:ext cx="862"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fr-FR" sz="1600" dirty="0">
                  <a:solidFill>
                    <a:schemeClr val="bg1"/>
                  </a:solidFill>
                  <a:latin typeface="Comic Sans MS" panose="030F0902030302020204" pitchFamily="66" charset="0"/>
                </a:rPr>
                <a:t>r = - 0</a:t>
              </a:r>
              <a:r>
                <a:rPr lang="fr-BE" altLang="fr-FR" sz="1600" dirty="0">
                  <a:solidFill>
                    <a:schemeClr val="bg1"/>
                  </a:solidFill>
                  <a:latin typeface="Comic Sans MS" panose="030F0902030302020204" pitchFamily="66" charset="0"/>
                </a:rPr>
                <a:t>,</a:t>
              </a:r>
              <a:r>
                <a:rPr lang="en-US" altLang="fr-FR" sz="1600" dirty="0">
                  <a:solidFill>
                    <a:schemeClr val="bg1"/>
                  </a:solidFill>
                  <a:latin typeface="Comic Sans MS" panose="030F0902030302020204" pitchFamily="66" charset="0"/>
                </a:rPr>
                <a:t>42</a:t>
              </a:r>
              <a:br>
                <a:rPr lang="en-US" altLang="fr-FR" sz="1600" dirty="0">
                  <a:solidFill>
                    <a:schemeClr val="bg1"/>
                  </a:solidFill>
                  <a:latin typeface="Comic Sans MS" panose="030F0902030302020204" pitchFamily="66" charset="0"/>
                </a:rPr>
              </a:br>
              <a:r>
                <a:rPr lang="en-US" altLang="fr-FR" sz="1600" dirty="0">
                  <a:solidFill>
                    <a:schemeClr val="bg1"/>
                  </a:solidFill>
                  <a:latin typeface="Comic Sans MS" panose="030F0902030302020204" pitchFamily="66" charset="0"/>
                </a:rPr>
                <a:t>p &lt; 0</a:t>
              </a:r>
              <a:r>
                <a:rPr lang="fr-BE" altLang="fr-FR" sz="1600" dirty="0">
                  <a:solidFill>
                    <a:schemeClr val="bg1"/>
                  </a:solidFill>
                  <a:latin typeface="Comic Sans MS" panose="030F0902030302020204" pitchFamily="66" charset="0"/>
                </a:rPr>
                <a:t>,</a:t>
              </a:r>
              <a:r>
                <a:rPr lang="en-US" altLang="fr-FR" sz="1600" dirty="0">
                  <a:solidFill>
                    <a:schemeClr val="bg1"/>
                  </a:solidFill>
                  <a:latin typeface="Comic Sans MS" panose="030F0902030302020204" pitchFamily="66" charset="0"/>
                </a:rPr>
                <a:t>05</a:t>
              </a:r>
            </a:p>
          </p:txBody>
        </p:sp>
      </p:grpSp>
      <p:grpSp>
        <p:nvGrpSpPr>
          <p:cNvPr id="100" name="Group 93">
            <a:extLst>
              <a:ext uri="{FF2B5EF4-FFF2-40B4-BE49-F238E27FC236}">
                <a16:creationId xmlns:a16="http://schemas.microsoft.com/office/drawing/2014/main" id="{EACBBDC6-69EE-9F74-F037-1D1C20A6C2D7}"/>
              </a:ext>
            </a:extLst>
          </p:cNvPr>
          <p:cNvGrpSpPr>
            <a:grpSpLocks/>
          </p:cNvGrpSpPr>
          <p:nvPr/>
        </p:nvGrpSpPr>
        <p:grpSpPr bwMode="auto">
          <a:xfrm>
            <a:off x="4034186" y="2674823"/>
            <a:ext cx="1189873" cy="772573"/>
            <a:chOff x="4910" y="1803"/>
            <a:chExt cx="862" cy="577"/>
          </a:xfrm>
        </p:grpSpPr>
        <p:sp>
          <p:nvSpPr>
            <p:cNvPr id="101" name="Rectangle 94">
              <a:extLst>
                <a:ext uri="{FF2B5EF4-FFF2-40B4-BE49-F238E27FC236}">
                  <a16:creationId xmlns:a16="http://schemas.microsoft.com/office/drawing/2014/main" id="{B8E9FB6C-AD8A-C256-7E1D-5C4B87FF7516}"/>
                </a:ext>
              </a:extLst>
            </p:cNvPr>
            <p:cNvSpPr>
              <a:spLocks noChangeArrowheads="1"/>
            </p:cNvSpPr>
            <p:nvPr/>
          </p:nvSpPr>
          <p:spPr bwMode="auto">
            <a:xfrm>
              <a:off x="4910" y="1803"/>
              <a:ext cx="862" cy="577"/>
            </a:xfrm>
            <a:prstGeom prst="rect">
              <a:avLst/>
            </a:prstGeom>
            <a:solidFill>
              <a:srgbClr val="333399"/>
            </a:solidFill>
            <a:ln>
              <a:noFill/>
            </a:ln>
            <a:effectLst/>
            <a:extLs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 name="Text Box 95">
              <a:extLst>
                <a:ext uri="{FF2B5EF4-FFF2-40B4-BE49-F238E27FC236}">
                  <a16:creationId xmlns:a16="http://schemas.microsoft.com/office/drawing/2014/main" id="{6BFD4C00-B11C-8E13-B851-0FBC6189BB40}"/>
                </a:ext>
              </a:extLst>
            </p:cNvPr>
            <p:cNvSpPr txBox="1">
              <a:spLocks noChangeArrowheads="1"/>
            </p:cNvSpPr>
            <p:nvPr/>
          </p:nvSpPr>
          <p:spPr bwMode="auto">
            <a:xfrm>
              <a:off x="4978" y="1810"/>
              <a:ext cx="7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fr-FR" sz="1800" dirty="0">
                  <a:solidFill>
                    <a:schemeClr val="bg1"/>
                  </a:solidFill>
                  <a:latin typeface="Comic Sans MS" panose="030F0902030302020204" pitchFamily="66" charset="0"/>
                </a:rPr>
                <a:t>&gt; 3 </a:t>
              </a:r>
              <a:r>
                <a:rPr lang="fr-BE" altLang="fr-FR" sz="1800" dirty="0">
                  <a:solidFill>
                    <a:schemeClr val="bg1"/>
                  </a:solidFill>
                  <a:latin typeface="Comic Sans MS" panose="030F0902030302020204" pitchFamily="66" charset="0"/>
                </a:rPr>
                <a:t>ans</a:t>
              </a:r>
              <a:endParaRPr lang="en-US" altLang="fr-FR" sz="1800" dirty="0">
                <a:solidFill>
                  <a:schemeClr val="bg1"/>
                </a:solidFill>
                <a:latin typeface="Comic Sans MS" panose="030F0902030302020204" pitchFamily="66" charset="0"/>
              </a:endParaRPr>
            </a:p>
          </p:txBody>
        </p:sp>
        <p:sp>
          <p:nvSpPr>
            <p:cNvPr id="103" name="Text Box 96">
              <a:extLst>
                <a:ext uri="{FF2B5EF4-FFF2-40B4-BE49-F238E27FC236}">
                  <a16:creationId xmlns:a16="http://schemas.microsoft.com/office/drawing/2014/main" id="{A80AFAB4-5725-9B2B-F493-8436A5295719}"/>
                </a:ext>
              </a:extLst>
            </p:cNvPr>
            <p:cNvSpPr txBox="1">
              <a:spLocks noChangeArrowheads="1"/>
            </p:cNvSpPr>
            <p:nvPr/>
          </p:nvSpPr>
          <p:spPr bwMode="auto">
            <a:xfrm>
              <a:off x="4978" y="2079"/>
              <a:ext cx="7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fr-FR" sz="1800" dirty="0">
                  <a:solidFill>
                    <a:srgbClr val="FF9900"/>
                  </a:solidFill>
                  <a:latin typeface="Comic Sans MS" panose="030F0902030302020204" pitchFamily="66" charset="0"/>
                </a:rPr>
                <a:t>&lt; 3 </a:t>
              </a:r>
              <a:r>
                <a:rPr lang="fr-BE" altLang="fr-FR" sz="1800" dirty="0">
                  <a:solidFill>
                    <a:srgbClr val="FF9900"/>
                  </a:solidFill>
                  <a:latin typeface="Comic Sans MS" panose="030F0902030302020204" pitchFamily="66" charset="0"/>
                </a:rPr>
                <a:t>ans</a:t>
              </a:r>
              <a:endParaRPr lang="en-US" altLang="fr-FR" sz="1800" dirty="0">
                <a:solidFill>
                  <a:srgbClr val="FF9900"/>
                </a:solidFill>
                <a:latin typeface="Comic Sans MS" panose="030F0902030302020204" pitchFamily="66" charset="0"/>
              </a:endParaRPr>
            </a:p>
          </p:txBody>
        </p:sp>
      </p:grpSp>
      <p:sp>
        <p:nvSpPr>
          <p:cNvPr id="105" name="Rectangle 14">
            <a:extLst>
              <a:ext uri="{FF2B5EF4-FFF2-40B4-BE49-F238E27FC236}">
                <a16:creationId xmlns:a16="http://schemas.microsoft.com/office/drawing/2014/main" id="{BA27AC00-D1EE-A84E-946C-C655671418D7}"/>
              </a:ext>
            </a:extLst>
          </p:cNvPr>
          <p:cNvSpPr>
            <a:spLocks noChangeArrowheads="1"/>
          </p:cNvSpPr>
          <p:nvPr/>
        </p:nvSpPr>
        <p:spPr bwMode="auto">
          <a:xfrm>
            <a:off x="10609125" y="5616836"/>
            <a:ext cx="1199367" cy="889411"/>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50000"/>
              </a:lnSpc>
            </a:pPr>
            <a:r>
              <a:rPr lang="fr-FR" altLang="fr-FR" sz="1200" b="1" dirty="0">
                <a:solidFill>
                  <a:schemeClr val="bg1"/>
                </a:solidFill>
                <a:effectLst>
                  <a:outerShdw blurRad="38100" dist="38100" dir="2700000" algn="tl">
                    <a:srgbClr val="000000"/>
                  </a:outerShdw>
                </a:effectLst>
                <a:latin typeface="Trebuchet MS" panose="020B0703020202090204" pitchFamily="34" charset="0"/>
              </a:rPr>
              <a:t>F-index =</a:t>
            </a:r>
          </a:p>
          <a:p>
            <a:pPr algn="ctr">
              <a:lnSpc>
                <a:spcPct val="150000"/>
              </a:lnSpc>
            </a:pPr>
            <a:r>
              <a:rPr lang="fr-FR" altLang="fr-FR" sz="1200" b="1" dirty="0">
                <a:solidFill>
                  <a:schemeClr val="bg1"/>
                </a:solidFill>
                <a:effectLst>
                  <a:outerShdw blurRad="38100" dist="38100" dir="2700000" algn="tl">
                    <a:srgbClr val="000000"/>
                  </a:outerShdw>
                </a:effectLst>
                <a:latin typeface="Trebuchet MS" panose="020B0703020202090204" pitchFamily="34" charset="0"/>
              </a:rPr>
              <a:t>F-persistance </a:t>
            </a:r>
            <a:br>
              <a:rPr lang="fr-FR" altLang="fr-FR" sz="1200" b="1" dirty="0">
                <a:solidFill>
                  <a:schemeClr val="bg1"/>
                </a:solidFill>
                <a:effectLst>
                  <a:outerShdw blurRad="38100" dist="38100" dir="2700000" algn="tl">
                    <a:srgbClr val="000000"/>
                  </a:outerShdw>
                </a:effectLst>
                <a:latin typeface="Trebuchet MS" panose="020B0703020202090204" pitchFamily="34" charset="0"/>
              </a:rPr>
            </a:br>
            <a:r>
              <a:rPr lang="fr-FR" altLang="fr-FR" sz="1200" b="1" dirty="0">
                <a:solidFill>
                  <a:schemeClr val="bg1"/>
                </a:solidFill>
                <a:effectLst>
                  <a:outerShdw blurRad="38100" dist="38100" dir="2700000" algn="tl">
                    <a:srgbClr val="000000"/>
                  </a:outerShdw>
                </a:effectLst>
                <a:latin typeface="Trebuchet MS" panose="020B0703020202090204" pitchFamily="34" charset="0"/>
              </a:rPr>
              <a:t>X F-amplitude</a:t>
            </a:r>
          </a:p>
        </p:txBody>
      </p:sp>
    </p:spTree>
    <p:extLst>
      <p:ext uri="{BB962C8B-B14F-4D97-AF65-F5344CB8AC3E}">
        <p14:creationId xmlns:p14="http://schemas.microsoft.com/office/powerpoint/2010/main" val="2002179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2" name="Image 351">
            <a:extLst>
              <a:ext uri="{FF2B5EF4-FFF2-40B4-BE49-F238E27FC236}">
                <a16:creationId xmlns:a16="http://schemas.microsoft.com/office/drawing/2014/main" id="{385F93F4-B5C0-9969-4C8C-95FA736D7EC7}"/>
              </a:ext>
            </a:extLst>
          </p:cNvPr>
          <p:cNvPicPr>
            <a:picLocks noChangeAspect="1"/>
          </p:cNvPicPr>
          <p:nvPr/>
        </p:nvPicPr>
        <p:blipFill>
          <a:blip r:embed="rId3"/>
          <a:stretch>
            <a:fillRect/>
          </a:stretch>
        </p:blipFill>
        <p:spPr>
          <a:xfrm>
            <a:off x="417275" y="190174"/>
            <a:ext cx="1619101" cy="2141391"/>
          </a:xfrm>
          <a:prstGeom prst="rect">
            <a:avLst/>
          </a:prstGeom>
        </p:spPr>
      </p:pic>
      <p:pic>
        <p:nvPicPr>
          <p:cNvPr id="353" name="Image 352">
            <a:extLst>
              <a:ext uri="{FF2B5EF4-FFF2-40B4-BE49-F238E27FC236}">
                <a16:creationId xmlns:a16="http://schemas.microsoft.com/office/drawing/2014/main" id="{5D7AA1E1-28FE-CA1F-FB29-8D4778920ECF}"/>
              </a:ext>
            </a:extLst>
          </p:cNvPr>
          <p:cNvPicPr>
            <a:picLocks noChangeAspect="1"/>
          </p:cNvPicPr>
          <p:nvPr/>
        </p:nvPicPr>
        <p:blipFill>
          <a:blip r:embed="rId4"/>
          <a:stretch>
            <a:fillRect/>
          </a:stretch>
        </p:blipFill>
        <p:spPr>
          <a:xfrm>
            <a:off x="2273529" y="190174"/>
            <a:ext cx="1517709" cy="2119065"/>
          </a:xfrm>
          <a:prstGeom prst="rect">
            <a:avLst/>
          </a:prstGeom>
        </p:spPr>
      </p:pic>
      <p:pic>
        <p:nvPicPr>
          <p:cNvPr id="2" name="Picture 7">
            <a:extLst>
              <a:ext uri="{FF2B5EF4-FFF2-40B4-BE49-F238E27FC236}">
                <a16:creationId xmlns:a16="http://schemas.microsoft.com/office/drawing/2014/main" id="{60401D05-F197-EB55-2B55-39EA23514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1" y="2704545"/>
            <a:ext cx="497522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8137E1F8-8148-E9ED-8457-4B45A36A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14" y="2733120"/>
            <a:ext cx="4975225" cy="4010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0">
            <a:extLst>
              <a:ext uri="{FF2B5EF4-FFF2-40B4-BE49-F238E27FC236}">
                <a16:creationId xmlns:a16="http://schemas.microsoft.com/office/drawing/2014/main" id="{81C248DB-8635-068C-D207-8E4AA0FA668D}"/>
              </a:ext>
            </a:extLst>
          </p:cNvPr>
          <p:cNvSpPr txBox="1">
            <a:spLocks noChangeArrowheads="1"/>
          </p:cNvSpPr>
          <p:nvPr/>
        </p:nvSpPr>
        <p:spPr bwMode="auto">
          <a:xfrm>
            <a:off x="4151075" y="6297981"/>
            <a:ext cx="1219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b="1" dirty="0">
                <a:effectLst>
                  <a:outerShdw blurRad="38100" dist="38100" dir="2700000" algn="tl">
                    <a:srgbClr val="FFFFFF"/>
                  </a:outerShdw>
                </a:effectLst>
                <a:latin typeface="Trebuchet MS" panose="020B0703020202090204" pitchFamily="34" charset="0"/>
              </a:rPr>
              <a:t>AMPS</a:t>
            </a:r>
          </a:p>
        </p:txBody>
      </p:sp>
      <p:sp>
        <p:nvSpPr>
          <p:cNvPr id="5" name="Text Box 10">
            <a:extLst>
              <a:ext uri="{FF2B5EF4-FFF2-40B4-BE49-F238E27FC236}">
                <a16:creationId xmlns:a16="http://schemas.microsoft.com/office/drawing/2014/main" id="{465C9E5B-9F3C-6628-B81E-E6908B6CAEB8}"/>
              </a:ext>
            </a:extLst>
          </p:cNvPr>
          <p:cNvSpPr txBox="1">
            <a:spLocks noChangeArrowheads="1"/>
          </p:cNvSpPr>
          <p:nvPr/>
        </p:nvSpPr>
        <p:spPr bwMode="auto">
          <a:xfrm rot="16200000">
            <a:off x="-655362" y="4447961"/>
            <a:ext cx="23172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b="1" dirty="0">
                <a:effectLst>
                  <a:outerShdw blurRad="38100" dist="38100" dir="2700000" algn="tl">
                    <a:srgbClr val="FFFFFF"/>
                  </a:outerShdw>
                </a:effectLst>
                <a:latin typeface="Trebuchet MS" panose="020B0703020202090204" pitchFamily="34" charset="0"/>
              </a:rPr>
              <a:t>Statistical method</a:t>
            </a:r>
          </a:p>
        </p:txBody>
      </p:sp>
      <p:sp>
        <p:nvSpPr>
          <p:cNvPr id="6" name="ZoneTexte 5">
            <a:extLst>
              <a:ext uri="{FF2B5EF4-FFF2-40B4-BE49-F238E27FC236}">
                <a16:creationId xmlns:a16="http://schemas.microsoft.com/office/drawing/2014/main" id="{5A23687F-6625-DC46-33C0-C231D0DE8E9F}"/>
              </a:ext>
            </a:extLst>
          </p:cNvPr>
          <p:cNvSpPr txBox="1"/>
          <p:nvPr/>
        </p:nvSpPr>
        <p:spPr>
          <a:xfrm>
            <a:off x="318593" y="2931101"/>
            <a:ext cx="4975225" cy="461665"/>
          </a:xfrm>
          <a:prstGeom prst="rect">
            <a:avLst/>
          </a:prstGeom>
          <a:noFill/>
        </p:spPr>
        <p:txBody>
          <a:bodyPr wrap="square">
            <a:spAutoFit/>
          </a:bodyPr>
          <a:lstStyle/>
          <a:p>
            <a:r>
              <a:rPr lang="en-US" sz="2400" b="1" dirty="0">
                <a:solidFill>
                  <a:srgbClr val="FF0000"/>
                </a:solidFill>
              </a:rPr>
              <a:t>AMPS vs Statistical method (n = 100)</a:t>
            </a:r>
          </a:p>
        </p:txBody>
      </p:sp>
      <p:pic>
        <p:nvPicPr>
          <p:cNvPr id="7" name="Picture 13">
            <a:extLst>
              <a:ext uri="{FF2B5EF4-FFF2-40B4-BE49-F238E27FC236}">
                <a16:creationId xmlns:a16="http://schemas.microsoft.com/office/drawing/2014/main" id="{297092A0-9BE7-FF7B-D284-97FFDC941C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3925" y="282348"/>
            <a:ext cx="286861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80"/>
                </a:solidFill>
                <a:miter lim="800000"/>
                <a:headEnd/>
                <a:tailEnd/>
              </a14:hiddenLine>
            </a:ext>
          </a:extLst>
        </p:spPr>
      </p:pic>
      <p:pic>
        <p:nvPicPr>
          <p:cNvPr id="8" name="Picture 14">
            <a:extLst>
              <a:ext uri="{FF2B5EF4-FFF2-40B4-BE49-F238E27FC236}">
                <a16:creationId xmlns:a16="http://schemas.microsoft.com/office/drawing/2014/main" id="{74C91B20-77C7-1849-00A4-E358FC7F4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284" y="252047"/>
            <a:ext cx="3200400" cy="1739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5">
            <a:extLst>
              <a:ext uri="{FF2B5EF4-FFF2-40B4-BE49-F238E27FC236}">
                <a16:creationId xmlns:a16="http://schemas.microsoft.com/office/drawing/2014/main" id="{6422CEB0-29A0-D15B-3573-36CD12DAC8FD}"/>
              </a:ext>
            </a:extLst>
          </p:cNvPr>
          <p:cNvSpPr txBox="1">
            <a:spLocks noChangeArrowheads="1"/>
          </p:cNvSpPr>
          <p:nvPr/>
        </p:nvSpPr>
        <p:spPr bwMode="auto">
          <a:xfrm>
            <a:off x="7919658" y="2413337"/>
            <a:ext cx="427234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1pPr>
            <a:lvl2pPr marL="476250">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2pPr>
            <a:lvl3pPr>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3pPr>
            <a:lvl4pPr>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4pPr>
            <a:lvl5pPr>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5pPr>
            <a:lvl6pPr fontAlgn="base">
              <a:spcBef>
                <a:spcPct val="0"/>
              </a:spcBef>
              <a:spcAft>
                <a:spcPct val="0"/>
              </a:spcAft>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6pPr>
            <a:lvl7pPr fontAlgn="base">
              <a:spcBef>
                <a:spcPct val="0"/>
              </a:spcBef>
              <a:spcAft>
                <a:spcPct val="0"/>
              </a:spcAft>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7pPr>
            <a:lvl8pPr fontAlgn="base">
              <a:spcBef>
                <a:spcPct val="0"/>
              </a:spcBef>
              <a:spcAft>
                <a:spcPct val="0"/>
              </a:spcAft>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8pPr>
            <a:lvl9pPr fontAlgn="base">
              <a:spcBef>
                <a:spcPct val="0"/>
              </a:spcBef>
              <a:spcAft>
                <a:spcPct val="0"/>
              </a:spcAft>
              <a:tabLst>
                <a:tab pos="381000" algn="l"/>
                <a:tab pos="952500" algn="l"/>
                <a:tab pos="1238250" algn="l"/>
              </a:tabLst>
              <a:defRPr sz="2400">
                <a:solidFill>
                  <a:schemeClr val="tx1"/>
                </a:solidFill>
                <a:latin typeface="Times New Roman" panose="02020603050405020304" pitchFamily="18" charset="0"/>
                <a:cs typeface="Times New Roman" panose="02020603050405020304" pitchFamily="18" charset="0"/>
              </a:defRPr>
            </a:lvl9pPr>
          </a:lstStyle>
          <a:p>
            <a:pPr>
              <a:buFontTx/>
              <a:buChar char="•"/>
            </a:pPr>
            <a:r>
              <a:rPr lang="en-US" altLang="fr-FR" sz="1800" dirty="0">
                <a:solidFill>
                  <a:srgbClr val="000066"/>
                </a:solidFill>
                <a:latin typeface="Comic Sans MS" panose="030F0902030302020204" pitchFamily="66" charset="0"/>
              </a:rPr>
              <a:t>	120-300 sub-maximal stimuli</a:t>
            </a:r>
          </a:p>
          <a:p>
            <a:pPr>
              <a:buFontTx/>
              <a:buChar char="•"/>
              <a:tabLst>
                <a:tab pos="381000" algn="l"/>
                <a:tab pos="790575" algn="l"/>
                <a:tab pos="922338" algn="l"/>
              </a:tabLst>
            </a:pPr>
            <a:r>
              <a:rPr lang="en-US" altLang="fr-FR" sz="1800" dirty="0">
                <a:solidFill>
                  <a:srgbClr val="000066"/>
                </a:solidFill>
                <a:latin typeface="Comic Sans MS" panose="030F0902030302020204" pitchFamily="66" charset="0"/>
              </a:rPr>
              <a:t>	</a:t>
            </a:r>
            <a:r>
              <a:rPr lang="en-US" altLang="fr-FR" sz="1800" dirty="0">
                <a:solidFill>
                  <a:srgbClr val="FF0000"/>
                </a:solidFill>
                <a:latin typeface="Comic Sans MS" panose="030F0902030302020204" pitchFamily="66" charset="0"/>
              </a:rPr>
              <a:t>If</a:t>
            </a:r>
            <a:r>
              <a:rPr lang="en-US" altLang="fr-FR" sz="1800" dirty="0">
                <a:solidFill>
                  <a:srgbClr val="000066"/>
                </a:solidFill>
                <a:latin typeface="Comic Sans MS" panose="030F0902030302020204" pitchFamily="66" charset="0"/>
              </a:rPr>
              <a:t>: - sub-maximal CMAP size 	distribution </a:t>
            </a:r>
            <a:r>
              <a:rPr lang="en-US" altLang="fr-FR" sz="1800" dirty="0">
                <a:solidFill>
                  <a:srgbClr val="FF0000"/>
                </a:solidFill>
                <a:latin typeface="Comic Sans MS" panose="030F0902030302020204" pitchFamily="66" charset="0"/>
              </a:rPr>
              <a:t>is Poisson</a:t>
            </a:r>
            <a:br>
              <a:rPr lang="en-US" altLang="fr-FR" sz="1800" dirty="0">
                <a:solidFill>
                  <a:srgbClr val="000066"/>
                </a:solidFill>
                <a:latin typeface="Comic Sans MS" panose="030F0902030302020204" pitchFamily="66" charset="0"/>
              </a:rPr>
            </a:br>
            <a:r>
              <a:rPr lang="en-US" altLang="fr-FR" sz="1800" dirty="0">
                <a:solidFill>
                  <a:srgbClr val="000066"/>
                </a:solidFill>
                <a:latin typeface="Comic Sans MS" panose="030F0902030302020204" pitchFamily="66" charset="0"/>
              </a:rPr>
              <a:t>		-	</a:t>
            </a:r>
            <a:r>
              <a:rPr lang="en-US" altLang="fr-FR" sz="1800" dirty="0">
                <a:solidFill>
                  <a:srgbClr val="FF0000"/>
                </a:solidFill>
                <a:latin typeface="Comic Sans MS" panose="030F0902030302020204" pitchFamily="66" charset="0"/>
              </a:rPr>
              <a:t>all MUP are identical in size</a:t>
            </a:r>
          </a:p>
          <a:p>
            <a:pPr>
              <a:buFontTx/>
              <a:buChar char="•"/>
            </a:pPr>
            <a:r>
              <a:rPr lang="en-US" altLang="fr-FR" sz="1800" dirty="0">
                <a:solidFill>
                  <a:srgbClr val="000066"/>
                </a:solidFill>
                <a:latin typeface="Comic Sans MS" panose="030F0902030302020204" pitchFamily="66" charset="0"/>
              </a:rPr>
              <a:t>	Variance = Mean		</a:t>
            </a:r>
          </a:p>
        </p:txBody>
      </p:sp>
      <p:sp>
        <p:nvSpPr>
          <p:cNvPr id="10" name="Rectangle 17">
            <a:extLst>
              <a:ext uri="{FF2B5EF4-FFF2-40B4-BE49-F238E27FC236}">
                <a16:creationId xmlns:a16="http://schemas.microsoft.com/office/drawing/2014/main" id="{00377787-D1C0-CEF2-8180-58950D162D31}"/>
              </a:ext>
            </a:extLst>
          </p:cNvPr>
          <p:cNvSpPr>
            <a:spLocks noChangeArrowheads="1"/>
          </p:cNvSpPr>
          <p:nvPr/>
        </p:nvSpPr>
        <p:spPr bwMode="auto">
          <a:xfrm>
            <a:off x="5486150" y="901473"/>
            <a:ext cx="227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1600" dirty="0" err="1">
                <a:solidFill>
                  <a:srgbClr val="000066"/>
                </a:solidFill>
                <a:latin typeface="Comic Sans MS" panose="030F0902030302020204" pitchFamily="66" charset="0"/>
              </a:rPr>
              <a:t>Réponses</a:t>
            </a:r>
            <a:r>
              <a:rPr lang="en-US" altLang="fr-FR" sz="1600" dirty="0">
                <a:solidFill>
                  <a:srgbClr val="000066"/>
                </a:solidFill>
                <a:latin typeface="Comic Sans MS" panose="030F0902030302020204" pitchFamily="66" charset="0"/>
              </a:rPr>
              <a:t> M sous-max.</a:t>
            </a:r>
          </a:p>
        </p:txBody>
      </p:sp>
      <p:sp>
        <p:nvSpPr>
          <p:cNvPr id="11" name="Rectangle 18">
            <a:extLst>
              <a:ext uri="{FF2B5EF4-FFF2-40B4-BE49-F238E27FC236}">
                <a16:creationId xmlns:a16="http://schemas.microsoft.com/office/drawing/2014/main" id="{88BECD99-B9BA-BD21-576B-C733BA6AC1CE}"/>
              </a:ext>
            </a:extLst>
          </p:cNvPr>
          <p:cNvSpPr>
            <a:spLocks noChangeArrowheads="1"/>
          </p:cNvSpPr>
          <p:nvPr/>
        </p:nvSpPr>
        <p:spPr bwMode="auto">
          <a:xfrm>
            <a:off x="5400425" y="247423"/>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1600" dirty="0" err="1">
                <a:solidFill>
                  <a:srgbClr val="000066"/>
                </a:solidFill>
                <a:latin typeface="Comic Sans MS" panose="030F0902030302020204" pitchFamily="66" charset="0"/>
              </a:rPr>
              <a:t>Réponse</a:t>
            </a:r>
            <a:r>
              <a:rPr lang="en-US" altLang="fr-FR" sz="1600" dirty="0">
                <a:solidFill>
                  <a:srgbClr val="000066"/>
                </a:solidFill>
                <a:latin typeface="Comic Sans MS" panose="030F0902030302020204" pitchFamily="66" charset="0"/>
              </a:rPr>
              <a:t> M max.</a:t>
            </a:r>
          </a:p>
        </p:txBody>
      </p:sp>
      <p:sp>
        <p:nvSpPr>
          <p:cNvPr id="12" name="Line 20">
            <a:extLst>
              <a:ext uri="{FF2B5EF4-FFF2-40B4-BE49-F238E27FC236}">
                <a16:creationId xmlns:a16="http://schemas.microsoft.com/office/drawing/2014/main" id="{1246EC77-1238-11BA-02BD-617AEE2D3CE8}"/>
              </a:ext>
            </a:extLst>
          </p:cNvPr>
          <p:cNvSpPr>
            <a:spLocks noChangeShapeType="1"/>
          </p:cNvSpPr>
          <p:nvPr/>
        </p:nvSpPr>
        <p:spPr bwMode="auto">
          <a:xfrm flipH="1">
            <a:off x="5059112" y="412523"/>
            <a:ext cx="433388" cy="8413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Rectangle 21">
            <a:extLst>
              <a:ext uri="{FF2B5EF4-FFF2-40B4-BE49-F238E27FC236}">
                <a16:creationId xmlns:a16="http://schemas.microsoft.com/office/drawing/2014/main" id="{0315C5AD-5123-D5E2-85C8-247BFD3A2B88}"/>
              </a:ext>
            </a:extLst>
          </p:cNvPr>
          <p:cNvSpPr>
            <a:spLocks noChangeArrowheads="1"/>
          </p:cNvSpPr>
          <p:nvPr/>
        </p:nvSpPr>
        <p:spPr bwMode="auto">
          <a:xfrm>
            <a:off x="9698372" y="561918"/>
            <a:ext cx="23606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fr-FR" sz="1400" dirty="0">
                <a:solidFill>
                  <a:srgbClr val="000066"/>
                </a:solidFill>
                <a:latin typeface="Comic Sans MS" panose="030F0902030302020204" pitchFamily="66" charset="0"/>
              </a:rPr>
              <a:t>Sub-maximal CMAP size</a:t>
            </a:r>
          </a:p>
          <a:p>
            <a:pPr algn="ctr"/>
            <a:r>
              <a:rPr lang="en-US" altLang="fr-FR" sz="1400" dirty="0">
                <a:solidFill>
                  <a:srgbClr val="000066"/>
                </a:solidFill>
                <a:latin typeface="Comic Sans MS" panose="030F0902030302020204" pitchFamily="66" charset="0"/>
              </a:rPr>
              <a:t>distribution</a:t>
            </a:r>
          </a:p>
        </p:txBody>
      </p:sp>
      <p:sp>
        <p:nvSpPr>
          <p:cNvPr id="14" name="Text Box 22">
            <a:extLst>
              <a:ext uri="{FF2B5EF4-FFF2-40B4-BE49-F238E27FC236}">
                <a16:creationId xmlns:a16="http://schemas.microsoft.com/office/drawing/2014/main" id="{F5F4208D-9BFA-50F3-CBEB-54F827B2169F}"/>
              </a:ext>
            </a:extLst>
          </p:cNvPr>
          <p:cNvSpPr txBox="1">
            <a:spLocks noChangeArrowheads="1"/>
          </p:cNvSpPr>
          <p:nvPr/>
        </p:nvSpPr>
        <p:spPr bwMode="auto">
          <a:xfrm>
            <a:off x="7764212" y="4365152"/>
            <a:ext cx="4475282" cy="830997"/>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714500" algn="l"/>
              </a:tabLst>
              <a:defRPr sz="2400">
                <a:solidFill>
                  <a:schemeClr val="tx1"/>
                </a:solidFill>
                <a:latin typeface="Times New Roman" panose="02020603050405020304" pitchFamily="18" charset="0"/>
                <a:cs typeface="Times New Roman" panose="02020603050405020304" pitchFamily="18" charset="0"/>
              </a:defRPr>
            </a:lvl1pPr>
            <a:lvl2pPr>
              <a:tabLst>
                <a:tab pos="1714500" algn="l"/>
              </a:tabLst>
              <a:defRPr sz="2400">
                <a:solidFill>
                  <a:schemeClr val="tx1"/>
                </a:solidFill>
                <a:latin typeface="Times New Roman" panose="02020603050405020304" pitchFamily="18" charset="0"/>
                <a:cs typeface="Times New Roman" panose="02020603050405020304" pitchFamily="18" charset="0"/>
              </a:defRPr>
            </a:lvl2pPr>
            <a:lvl3pPr>
              <a:tabLst>
                <a:tab pos="1714500" algn="l"/>
              </a:tabLst>
              <a:defRPr sz="2400">
                <a:solidFill>
                  <a:schemeClr val="tx1"/>
                </a:solidFill>
                <a:latin typeface="Times New Roman" panose="02020603050405020304" pitchFamily="18" charset="0"/>
                <a:cs typeface="Times New Roman" panose="02020603050405020304" pitchFamily="18" charset="0"/>
              </a:defRPr>
            </a:lvl3pPr>
            <a:lvl4pPr>
              <a:tabLst>
                <a:tab pos="1714500" algn="l"/>
              </a:tabLst>
              <a:defRPr sz="2400">
                <a:solidFill>
                  <a:schemeClr val="tx1"/>
                </a:solidFill>
                <a:latin typeface="Times New Roman" panose="02020603050405020304" pitchFamily="18" charset="0"/>
                <a:cs typeface="Times New Roman" panose="02020603050405020304" pitchFamily="18" charset="0"/>
              </a:defRPr>
            </a:lvl4pPr>
            <a:lvl5pPr>
              <a:tabLst>
                <a:tab pos="1714500" algn="l"/>
              </a:tabLst>
              <a:defRPr sz="2400">
                <a:solidFill>
                  <a:schemeClr val="tx1"/>
                </a:solidFill>
                <a:latin typeface="Times New Roman" panose="02020603050405020304" pitchFamily="18" charset="0"/>
                <a:cs typeface="Times New Roman" panose="02020603050405020304" pitchFamily="18" charset="0"/>
              </a:defRPr>
            </a:lvl5pPr>
            <a:lvl6pPr fontAlgn="base">
              <a:spcBef>
                <a:spcPct val="0"/>
              </a:spcBef>
              <a:spcAft>
                <a:spcPct val="0"/>
              </a:spcAft>
              <a:tabLst>
                <a:tab pos="1714500" algn="l"/>
              </a:tabLst>
              <a:defRPr sz="2400">
                <a:solidFill>
                  <a:schemeClr val="tx1"/>
                </a:solidFill>
                <a:latin typeface="Times New Roman" panose="02020603050405020304" pitchFamily="18" charset="0"/>
                <a:cs typeface="Times New Roman" panose="02020603050405020304" pitchFamily="18" charset="0"/>
              </a:defRPr>
            </a:lvl6pPr>
            <a:lvl7pPr fontAlgn="base">
              <a:spcBef>
                <a:spcPct val="0"/>
              </a:spcBef>
              <a:spcAft>
                <a:spcPct val="0"/>
              </a:spcAft>
              <a:tabLst>
                <a:tab pos="1714500" algn="l"/>
              </a:tabLst>
              <a:defRPr sz="2400">
                <a:solidFill>
                  <a:schemeClr val="tx1"/>
                </a:solidFill>
                <a:latin typeface="Times New Roman" panose="02020603050405020304" pitchFamily="18" charset="0"/>
                <a:cs typeface="Times New Roman" panose="02020603050405020304" pitchFamily="18" charset="0"/>
              </a:defRPr>
            </a:lvl7pPr>
            <a:lvl8pPr fontAlgn="base">
              <a:spcBef>
                <a:spcPct val="0"/>
              </a:spcBef>
              <a:spcAft>
                <a:spcPct val="0"/>
              </a:spcAft>
              <a:tabLst>
                <a:tab pos="1714500" algn="l"/>
              </a:tabLst>
              <a:defRPr sz="2400">
                <a:solidFill>
                  <a:schemeClr val="tx1"/>
                </a:solidFill>
                <a:latin typeface="Times New Roman" panose="02020603050405020304" pitchFamily="18" charset="0"/>
                <a:cs typeface="Times New Roman" panose="02020603050405020304" pitchFamily="18" charset="0"/>
              </a:defRPr>
            </a:lvl8pPr>
            <a:lvl9pPr fontAlgn="base">
              <a:spcBef>
                <a:spcPct val="0"/>
              </a:spcBef>
              <a:spcAft>
                <a:spcPct val="0"/>
              </a:spcAft>
              <a:tabLst>
                <a:tab pos="1714500" algn="l"/>
              </a:tabLst>
              <a:defRPr sz="2400">
                <a:solidFill>
                  <a:schemeClr val="tx1"/>
                </a:solidFill>
                <a:latin typeface="Times New Roman" panose="02020603050405020304" pitchFamily="18" charset="0"/>
                <a:cs typeface="Times New Roman" panose="02020603050405020304" pitchFamily="18" charset="0"/>
              </a:defRPr>
            </a:lvl9pPr>
          </a:lstStyle>
          <a:p>
            <a:pPr>
              <a:tabLst>
                <a:tab pos="969963" algn="l"/>
              </a:tabLst>
            </a:pPr>
            <a:r>
              <a:rPr lang="en-US" altLang="fr-FR" sz="1600" dirty="0">
                <a:solidFill>
                  <a:schemeClr val="bg1"/>
                </a:solidFill>
                <a:latin typeface="Comic Sans MS" panose="030F0902030302020204" pitchFamily="66" charset="0"/>
              </a:rPr>
              <a:t>	 sub-maximal CMAP size variance</a:t>
            </a:r>
          </a:p>
          <a:p>
            <a:pPr>
              <a:tabLst>
                <a:tab pos="885825" algn="l"/>
                <a:tab pos="1714500" algn="l"/>
              </a:tabLst>
            </a:pPr>
            <a:r>
              <a:rPr lang="en-US" altLang="fr-FR" sz="1600" dirty="0">
                <a:solidFill>
                  <a:schemeClr val="bg1"/>
                </a:solidFill>
                <a:latin typeface="Comic Sans MS" panose="030F0902030302020204" pitchFamily="66" charset="0"/>
              </a:rPr>
              <a:t>PUM size =</a:t>
            </a:r>
          </a:p>
          <a:p>
            <a:pPr>
              <a:tabLst>
                <a:tab pos="1065213" algn="l"/>
                <a:tab pos="1714500" algn="l"/>
              </a:tabLst>
            </a:pPr>
            <a:r>
              <a:rPr lang="en-US" altLang="fr-FR" sz="1600" dirty="0">
                <a:solidFill>
                  <a:schemeClr val="bg1"/>
                </a:solidFill>
                <a:latin typeface="Comic Sans MS" panose="030F0902030302020204" pitchFamily="66" charset="0"/>
              </a:rPr>
              <a:t>	mean – minimal (CMAP size)</a:t>
            </a:r>
          </a:p>
        </p:txBody>
      </p:sp>
      <p:sp>
        <p:nvSpPr>
          <p:cNvPr id="15" name="Text Box 24">
            <a:extLst>
              <a:ext uri="{FF2B5EF4-FFF2-40B4-BE49-F238E27FC236}">
                <a16:creationId xmlns:a16="http://schemas.microsoft.com/office/drawing/2014/main" id="{2756E4E0-914B-4C83-F5D8-4F1C3D4FF145}"/>
              </a:ext>
            </a:extLst>
          </p:cNvPr>
          <p:cNvSpPr txBox="1">
            <a:spLocks noChangeArrowheads="1"/>
          </p:cNvSpPr>
          <p:nvPr/>
        </p:nvSpPr>
        <p:spPr bwMode="auto">
          <a:xfrm>
            <a:off x="4321857" y="1906839"/>
            <a:ext cx="2717871" cy="36933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b="1" dirty="0">
                <a:solidFill>
                  <a:schemeClr val="bg1"/>
                </a:solidFill>
                <a:latin typeface="Comic Sans MS" panose="030F0902030302020204" pitchFamily="66" charset="0"/>
              </a:rPr>
              <a:t>Based on </a:t>
            </a:r>
            <a:r>
              <a:rPr lang="en-US" altLang="fr-FR" b="1" i="1" dirty="0">
                <a:solidFill>
                  <a:schemeClr val="bg1"/>
                </a:solidFill>
                <a:latin typeface="Comic Sans MS" panose="030F0902030302020204" pitchFamily="66" charset="0"/>
              </a:rPr>
              <a:t>alternation</a:t>
            </a:r>
            <a:endParaRPr lang="en-US" altLang="fr-FR" b="1" dirty="0">
              <a:solidFill>
                <a:schemeClr val="bg1"/>
              </a:solidFill>
              <a:latin typeface="Comic Sans MS" panose="030F0902030302020204" pitchFamily="66" charset="0"/>
            </a:endParaRPr>
          </a:p>
        </p:txBody>
      </p:sp>
      <p:sp>
        <p:nvSpPr>
          <p:cNvPr id="16" name="Text Box 24">
            <a:extLst>
              <a:ext uri="{FF2B5EF4-FFF2-40B4-BE49-F238E27FC236}">
                <a16:creationId xmlns:a16="http://schemas.microsoft.com/office/drawing/2014/main" id="{853A5338-4AA8-2750-9826-D4D631806B33}"/>
              </a:ext>
            </a:extLst>
          </p:cNvPr>
          <p:cNvSpPr txBox="1">
            <a:spLocks noChangeArrowheads="1"/>
          </p:cNvSpPr>
          <p:nvPr/>
        </p:nvSpPr>
        <p:spPr bwMode="auto">
          <a:xfrm>
            <a:off x="8350548" y="1906839"/>
            <a:ext cx="2717871" cy="36933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b="1" dirty="0">
                <a:solidFill>
                  <a:schemeClr val="bg1"/>
                </a:solidFill>
                <a:latin typeface="Comic Sans MS" panose="030F0902030302020204" pitchFamily="66" charset="0"/>
              </a:rPr>
              <a:t>Poisson distribution</a:t>
            </a:r>
          </a:p>
        </p:txBody>
      </p:sp>
      <p:sp>
        <p:nvSpPr>
          <p:cNvPr id="17" name="Line 23">
            <a:extLst>
              <a:ext uri="{FF2B5EF4-FFF2-40B4-BE49-F238E27FC236}">
                <a16:creationId xmlns:a16="http://schemas.microsoft.com/office/drawing/2014/main" id="{0C76DF24-6952-7F00-A9A6-32CA36F2F0E7}"/>
              </a:ext>
            </a:extLst>
          </p:cNvPr>
          <p:cNvSpPr>
            <a:spLocks noChangeShapeType="1"/>
          </p:cNvSpPr>
          <p:nvPr/>
        </p:nvSpPr>
        <p:spPr bwMode="auto">
          <a:xfrm>
            <a:off x="8951494" y="4788569"/>
            <a:ext cx="3287999" cy="16293"/>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19" name="Connecteur droit avec flèche 18">
            <a:extLst>
              <a:ext uri="{FF2B5EF4-FFF2-40B4-BE49-F238E27FC236}">
                <a16:creationId xmlns:a16="http://schemas.microsoft.com/office/drawing/2014/main" id="{58E4D3E5-8E63-4EC6-7419-B6F7704ED8F8}"/>
              </a:ext>
            </a:extLst>
          </p:cNvPr>
          <p:cNvCxnSpPr/>
          <p:nvPr/>
        </p:nvCxnSpPr>
        <p:spPr>
          <a:xfrm flipV="1">
            <a:off x="5031282" y="1238023"/>
            <a:ext cx="0" cy="13914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FC43E92-8FD4-FED0-6656-15879CF1785E}"/>
              </a:ext>
            </a:extLst>
          </p:cNvPr>
          <p:cNvCxnSpPr>
            <a:cxnSpLocks/>
          </p:cNvCxnSpPr>
          <p:nvPr/>
        </p:nvCxnSpPr>
        <p:spPr>
          <a:xfrm>
            <a:off x="5031282" y="1040566"/>
            <a:ext cx="0" cy="15213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10A6DA80-E117-39C5-62E2-F7FE5AFC35BE}"/>
              </a:ext>
            </a:extLst>
          </p:cNvPr>
          <p:cNvSpPr txBox="1"/>
          <p:nvPr/>
        </p:nvSpPr>
        <p:spPr>
          <a:xfrm>
            <a:off x="8016670" y="5670636"/>
            <a:ext cx="3940053" cy="646331"/>
          </a:xfrm>
          <a:prstGeom prst="rect">
            <a:avLst/>
          </a:prstGeom>
          <a:noFill/>
          <a:ln w="25400">
            <a:solidFill>
              <a:srgbClr val="FF0000"/>
            </a:solidFill>
          </a:ln>
        </p:spPr>
        <p:txBody>
          <a:bodyPr wrap="none" rtlCol="0">
            <a:spAutoFit/>
          </a:bodyPr>
          <a:lstStyle/>
          <a:p>
            <a:r>
              <a:rPr lang="en-US" dirty="0"/>
              <a:t>Dropouts by AMPS: 0%</a:t>
            </a:r>
          </a:p>
          <a:p>
            <a:r>
              <a:rPr lang="en-US" dirty="0"/>
              <a:t>Dropouts by the statistical method: </a:t>
            </a:r>
            <a:r>
              <a:rPr lang="en-US" b="1" dirty="0">
                <a:solidFill>
                  <a:srgbClr val="FF0000"/>
                </a:solidFill>
              </a:rPr>
              <a:t>15</a:t>
            </a:r>
            <a:r>
              <a:rPr lang="en-US"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2" name="Groupe 261">
            <a:extLst>
              <a:ext uri="{FF2B5EF4-FFF2-40B4-BE49-F238E27FC236}">
                <a16:creationId xmlns:a16="http://schemas.microsoft.com/office/drawing/2014/main" id="{B020E0D7-08B9-22FC-B6A7-A30E2F4B7EE2}"/>
              </a:ext>
            </a:extLst>
          </p:cNvPr>
          <p:cNvGrpSpPr/>
          <p:nvPr/>
        </p:nvGrpSpPr>
        <p:grpSpPr>
          <a:xfrm>
            <a:off x="328682" y="2543305"/>
            <a:ext cx="5254106" cy="3764473"/>
            <a:chOff x="-86029" y="1051766"/>
            <a:chExt cx="6558267" cy="4335935"/>
          </a:xfrm>
        </p:grpSpPr>
        <p:grpSp>
          <p:nvGrpSpPr>
            <p:cNvPr id="157" name="Group 2">
              <a:extLst>
                <a:ext uri="{FF2B5EF4-FFF2-40B4-BE49-F238E27FC236}">
                  <a16:creationId xmlns:a16="http://schemas.microsoft.com/office/drawing/2014/main" id="{178A2D43-5E1A-833D-68F1-74A48B6BDCE4}"/>
                </a:ext>
              </a:extLst>
            </p:cNvPr>
            <p:cNvGrpSpPr>
              <a:grpSpLocks/>
            </p:cNvGrpSpPr>
            <p:nvPr/>
          </p:nvGrpSpPr>
          <p:grpSpPr bwMode="auto">
            <a:xfrm>
              <a:off x="0" y="1051766"/>
              <a:ext cx="6472238" cy="4314825"/>
              <a:chOff x="1092" y="1101"/>
              <a:chExt cx="4077" cy="2718"/>
            </a:xfrm>
          </p:grpSpPr>
          <p:sp>
            <p:nvSpPr>
              <p:cNvPr id="158" name="Rectangle 3">
                <a:extLst>
                  <a:ext uri="{FF2B5EF4-FFF2-40B4-BE49-F238E27FC236}">
                    <a16:creationId xmlns:a16="http://schemas.microsoft.com/office/drawing/2014/main" id="{7D05EA49-C86E-E2A1-DF4C-3BE0D4A9625C}"/>
                  </a:ext>
                </a:extLst>
              </p:cNvPr>
              <p:cNvSpPr>
                <a:spLocks noChangeArrowheads="1"/>
              </p:cNvSpPr>
              <p:nvPr/>
            </p:nvSpPr>
            <p:spPr bwMode="auto">
              <a:xfrm>
                <a:off x="1092" y="1101"/>
                <a:ext cx="4077" cy="2718"/>
              </a:xfrm>
              <a:prstGeom prst="rect">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59" name="Group 4">
                <a:extLst>
                  <a:ext uri="{FF2B5EF4-FFF2-40B4-BE49-F238E27FC236}">
                    <a16:creationId xmlns:a16="http://schemas.microsoft.com/office/drawing/2014/main" id="{525B0A20-7DA7-6FDE-261A-F174B9AF9330}"/>
                  </a:ext>
                </a:extLst>
              </p:cNvPr>
              <p:cNvGrpSpPr>
                <a:grpSpLocks/>
              </p:cNvGrpSpPr>
              <p:nvPr/>
            </p:nvGrpSpPr>
            <p:grpSpPr bwMode="auto">
              <a:xfrm>
                <a:off x="1669" y="1396"/>
                <a:ext cx="3091" cy="1925"/>
                <a:chOff x="1677" y="1414"/>
                <a:chExt cx="3091" cy="1925"/>
              </a:xfrm>
            </p:grpSpPr>
            <p:sp>
              <p:nvSpPr>
                <p:cNvPr id="171" name="Rectangle 5">
                  <a:extLst>
                    <a:ext uri="{FF2B5EF4-FFF2-40B4-BE49-F238E27FC236}">
                      <a16:creationId xmlns:a16="http://schemas.microsoft.com/office/drawing/2014/main" id="{A454E342-A25D-165C-E8C4-58679DBD20BE}"/>
                    </a:ext>
                  </a:extLst>
                </p:cNvPr>
                <p:cNvSpPr>
                  <a:spLocks noChangeArrowheads="1"/>
                </p:cNvSpPr>
                <p:nvPr/>
              </p:nvSpPr>
              <p:spPr bwMode="auto">
                <a:xfrm>
                  <a:off x="1677" y="1414"/>
                  <a:ext cx="3091" cy="1925"/>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2" name="Line 6">
                  <a:extLst>
                    <a:ext uri="{FF2B5EF4-FFF2-40B4-BE49-F238E27FC236}">
                      <a16:creationId xmlns:a16="http://schemas.microsoft.com/office/drawing/2014/main" id="{05CCB50C-96EB-7EDF-7B7D-99BBF14ACF49}"/>
                    </a:ext>
                  </a:extLst>
                </p:cNvPr>
                <p:cNvSpPr>
                  <a:spLocks noChangeShapeType="1"/>
                </p:cNvSpPr>
                <p:nvPr/>
              </p:nvSpPr>
              <p:spPr bwMode="auto">
                <a:xfrm>
                  <a:off x="1677" y="2952"/>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3" name="Line 7">
                  <a:extLst>
                    <a:ext uri="{FF2B5EF4-FFF2-40B4-BE49-F238E27FC236}">
                      <a16:creationId xmlns:a16="http://schemas.microsoft.com/office/drawing/2014/main" id="{E60B7EF7-D598-3CCA-D26D-F75F0B486DCD}"/>
                    </a:ext>
                  </a:extLst>
                </p:cNvPr>
                <p:cNvSpPr>
                  <a:spLocks noChangeShapeType="1"/>
                </p:cNvSpPr>
                <p:nvPr/>
              </p:nvSpPr>
              <p:spPr bwMode="auto">
                <a:xfrm>
                  <a:off x="1677" y="2568"/>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4" name="Line 8">
                  <a:extLst>
                    <a:ext uri="{FF2B5EF4-FFF2-40B4-BE49-F238E27FC236}">
                      <a16:creationId xmlns:a16="http://schemas.microsoft.com/office/drawing/2014/main" id="{64A071A5-272E-187D-8C94-59C4ED530609}"/>
                    </a:ext>
                  </a:extLst>
                </p:cNvPr>
                <p:cNvSpPr>
                  <a:spLocks noChangeShapeType="1"/>
                </p:cNvSpPr>
                <p:nvPr/>
              </p:nvSpPr>
              <p:spPr bwMode="auto">
                <a:xfrm>
                  <a:off x="1677" y="2176"/>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5" name="Line 9">
                  <a:extLst>
                    <a:ext uri="{FF2B5EF4-FFF2-40B4-BE49-F238E27FC236}">
                      <a16:creationId xmlns:a16="http://schemas.microsoft.com/office/drawing/2014/main" id="{5001FD9C-6CDA-2C99-B54B-55C435E32283}"/>
                    </a:ext>
                  </a:extLst>
                </p:cNvPr>
                <p:cNvSpPr>
                  <a:spLocks noChangeShapeType="1"/>
                </p:cNvSpPr>
                <p:nvPr/>
              </p:nvSpPr>
              <p:spPr bwMode="auto">
                <a:xfrm>
                  <a:off x="1677" y="1796"/>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6" name="Line 10">
                  <a:extLst>
                    <a:ext uri="{FF2B5EF4-FFF2-40B4-BE49-F238E27FC236}">
                      <a16:creationId xmlns:a16="http://schemas.microsoft.com/office/drawing/2014/main" id="{E7555BCB-42EF-661F-39F5-1538894B3701}"/>
                    </a:ext>
                  </a:extLst>
                </p:cNvPr>
                <p:cNvSpPr>
                  <a:spLocks noChangeShapeType="1"/>
                </p:cNvSpPr>
                <p:nvPr/>
              </p:nvSpPr>
              <p:spPr bwMode="auto">
                <a:xfrm flipV="1">
                  <a:off x="2298"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7" name="Line 11">
                  <a:extLst>
                    <a:ext uri="{FF2B5EF4-FFF2-40B4-BE49-F238E27FC236}">
                      <a16:creationId xmlns:a16="http://schemas.microsoft.com/office/drawing/2014/main" id="{F9147E18-EF59-1BB7-5FFE-289AAED096C6}"/>
                    </a:ext>
                  </a:extLst>
                </p:cNvPr>
                <p:cNvSpPr>
                  <a:spLocks noChangeShapeType="1"/>
                </p:cNvSpPr>
                <p:nvPr/>
              </p:nvSpPr>
              <p:spPr bwMode="auto">
                <a:xfrm flipV="1">
                  <a:off x="2917"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8" name="Line 12">
                  <a:extLst>
                    <a:ext uri="{FF2B5EF4-FFF2-40B4-BE49-F238E27FC236}">
                      <a16:creationId xmlns:a16="http://schemas.microsoft.com/office/drawing/2014/main" id="{30C3A786-06E4-00CA-93DA-6ADF4BFFE8A0}"/>
                    </a:ext>
                  </a:extLst>
                </p:cNvPr>
                <p:cNvSpPr>
                  <a:spLocks noChangeShapeType="1"/>
                </p:cNvSpPr>
                <p:nvPr/>
              </p:nvSpPr>
              <p:spPr bwMode="auto">
                <a:xfrm flipV="1">
                  <a:off x="3534"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9" name="Line 13">
                  <a:extLst>
                    <a:ext uri="{FF2B5EF4-FFF2-40B4-BE49-F238E27FC236}">
                      <a16:creationId xmlns:a16="http://schemas.microsoft.com/office/drawing/2014/main" id="{79414753-A130-D69D-073A-B486C7C69B82}"/>
                    </a:ext>
                  </a:extLst>
                </p:cNvPr>
                <p:cNvSpPr>
                  <a:spLocks noChangeShapeType="1"/>
                </p:cNvSpPr>
                <p:nvPr/>
              </p:nvSpPr>
              <p:spPr bwMode="auto">
                <a:xfrm flipV="1">
                  <a:off x="4148"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60" name="Text Box 14">
                <a:extLst>
                  <a:ext uri="{FF2B5EF4-FFF2-40B4-BE49-F238E27FC236}">
                    <a16:creationId xmlns:a16="http://schemas.microsoft.com/office/drawing/2014/main" id="{9C006BA4-ED9F-6398-CF3D-0433B7A9C969}"/>
                  </a:ext>
                </a:extLst>
              </p:cNvPr>
              <p:cNvSpPr txBox="1">
                <a:spLocks noChangeArrowheads="1"/>
              </p:cNvSpPr>
              <p:nvPr/>
            </p:nvSpPr>
            <p:spPr bwMode="auto">
              <a:xfrm>
                <a:off x="1361" y="1307"/>
                <a:ext cx="309"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a:solidFill>
                      <a:schemeClr val="bg1"/>
                    </a:solidFill>
                    <a:latin typeface="Comic Sans MS" panose="030F0902030302020204" pitchFamily="66" charset="0"/>
                  </a:rPr>
                  <a:t>100</a:t>
                </a:r>
              </a:p>
            </p:txBody>
          </p:sp>
          <p:sp>
            <p:nvSpPr>
              <p:cNvPr id="161" name="Text Box 15">
                <a:extLst>
                  <a:ext uri="{FF2B5EF4-FFF2-40B4-BE49-F238E27FC236}">
                    <a16:creationId xmlns:a16="http://schemas.microsoft.com/office/drawing/2014/main" id="{2F7973BF-977D-1F7B-58FB-737D78CC6626}"/>
                  </a:ext>
                </a:extLst>
              </p:cNvPr>
              <p:cNvSpPr txBox="1">
                <a:spLocks noChangeArrowheads="1"/>
              </p:cNvSpPr>
              <p:nvPr/>
            </p:nvSpPr>
            <p:spPr bwMode="auto">
              <a:xfrm>
                <a:off x="1361" y="1673"/>
                <a:ext cx="309"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80</a:t>
                </a:r>
              </a:p>
            </p:txBody>
          </p:sp>
          <p:sp>
            <p:nvSpPr>
              <p:cNvPr id="162" name="Text Box 16">
                <a:extLst>
                  <a:ext uri="{FF2B5EF4-FFF2-40B4-BE49-F238E27FC236}">
                    <a16:creationId xmlns:a16="http://schemas.microsoft.com/office/drawing/2014/main" id="{7FE80F5D-03C7-7D5B-DE10-008E7AA217E4}"/>
                  </a:ext>
                </a:extLst>
              </p:cNvPr>
              <p:cNvSpPr txBox="1">
                <a:spLocks noChangeArrowheads="1"/>
              </p:cNvSpPr>
              <p:nvPr/>
            </p:nvSpPr>
            <p:spPr bwMode="auto">
              <a:xfrm>
                <a:off x="1361" y="2068"/>
                <a:ext cx="309"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60</a:t>
                </a:r>
              </a:p>
            </p:txBody>
          </p:sp>
          <p:sp>
            <p:nvSpPr>
              <p:cNvPr id="163" name="Text Box 17">
                <a:extLst>
                  <a:ext uri="{FF2B5EF4-FFF2-40B4-BE49-F238E27FC236}">
                    <a16:creationId xmlns:a16="http://schemas.microsoft.com/office/drawing/2014/main" id="{45E38602-0346-A31E-65DE-02EEB90DB11C}"/>
                  </a:ext>
                </a:extLst>
              </p:cNvPr>
              <p:cNvSpPr txBox="1">
                <a:spLocks noChangeArrowheads="1"/>
              </p:cNvSpPr>
              <p:nvPr/>
            </p:nvSpPr>
            <p:spPr bwMode="auto">
              <a:xfrm>
                <a:off x="1361" y="2452"/>
                <a:ext cx="309"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40</a:t>
                </a:r>
              </a:p>
            </p:txBody>
          </p:sp>
          <p:sp>
            <p:nvSpPr>
              <p:cNvPr id="164" name="Text Box 18">
                <a:extLst>
                  <a:ext uri="{FF2B5EF4-FFF2-40B4-BE49-F238E27FC236}">
                    <a16:creationId xmlns:a16="http://schemas.microsoft.com/office/drawing/2014/main" id="{3DBB84F8-D53D-B48B-B58A-4C0B31369BF3}"/>
                  </a:ext>
                </a:extLst>
              </p:cNvPr>
              <p:cNvSpPr txBox="1">
                <a:spLocks noChangeArrowheads="1"/>
              </p:cNvSpPr>
              <p:nvPr/>
            </p:nvSpPr>
            <p:spPr bwMode="auto">
              <a:xfrm>
                <a:off x="1361" y="2835"/>
                <a:ext cx="309"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20</a:t>
                </a:r>
              </a:p>
            </p:txBody>
          </p:sp>
          <p:sp>
            <p:nvSpPr>
              <p:cNvPr id="165" name="Text Box 19">
                <a:extLst>
                  <a:ext uri="{FF2B5EF4-FFF2-40B4-BE49-F238E27FC236}">
                    <a16:creationId xmlns:a16="http://schemas.microsoft.com/office/drawing/2014/main" id="{155ED755-B9BA-D29C-6FFE-193B465B1AE7}"/>
                  </a:ext>
                </a:extLst>
              </p:cNvPr>
              <p:cNvSpPr txBox="1">
                <a:spLocks noChangeArrowheads="1"/>
              </p:cNvSpPr>
              <p:nvPr/>
            </p:nvSpPr>
            <p:spPr bwMode="auto">
              <a:xfrm>
                <a:off x="1361" y="3211"/>
                <a:ext cx="309"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0</a:t>
                </a:r>
              </a:p>
            </p:txBody>
          </p:sp>
          <p:sp>
            <p:nvSpPr>
              <p:cNvPr id="166" name="Text Box 20">
                <a:extLst>
                  <a:ext uri="{FF2B5EF4-FFF2-40B4-BE49-F238E27FC236}">
                    <a16:creationId xmlns:a16="http://schemas.microsoft.com/office/drawing/2014/main" id="{7BCF7B2E-E071-A90F-609E-16F7A3A94B2E}"/>
                  </a:ext>
                </a:extLst>
              </p:cNvPr>
              <p:cNvSpPr txBox="1">
                <a:spLocks noChangeArrowheads="1"/>
              </p:cNvSpPr>
              <p:nvPr/>
            </p:nvSpPr>
            <p:spPr bwMode="auto">
              <a:xfrm>
                <a:off x="2131" y="3380"/>
                <a:ext cx="326"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8</a:t>
                </a:r>
              </a:p>
            </p:txBody>
          </p:sp>
          <p:sp>
            <p:nvSpPr>
              <p:cNvPr id="167" name="Text Box 21">
                <a:extLst>
                  <a:ext uri="{FF2B5EF4-FFF2-40B4-BE49-F238E27FC236}">
                    <a16:creationId xmlns:a16="http://schemas.microsoft.com/office/drawing/2014/main" id="{8809F4E6-A738-AB66-A434-9AA1A75B8A7C}"/>
                  </a:ext>
                </a:extLst>
              </p:cNvPr>
              <p:cNvSpPr txBox="1">
                <a:spLocks noChangeArrowheads="1"/>
              </p:cNvSpPr>
              <p:nvPr/>
            </p:nvSpPr>
            <p:spPr bwMode="auto">
              <a:xfrm>
                <a:off x="2741" y="3380"/>
                <a:ext cx="326"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16</a:t>
                </a:r>
              </a:p>
            </p:txBody>
          </p:sp>
          <p:sp>
            <p:nvSpPr>
              <p:cNvPr id="168" name="Text Box 22">
                <a:extLst>
                  <a:ext uri="{FF2B5EF4-FFF2-40B4-BE49-F238E27FC236}">
                    <a16:creationId xmlns:a16="http://schemas.microsoft.com/office/drawing/2014/main" id="{0A95CF1F-5D35-DD88-6381-613DD923912F}"/>
                  </a:ext>
                </a:extLst>
              </p:cNvPr>
              <p:cNvSpPr txBox="1">
                <a:spLocks noChangeArrowheads="1"/>
              </p:cNvSpPr>
              <p:nvPr/>
            </p:nvSpPr>
            <p:spPr bwMode="auto">
              <a:xfrm>
                <a:off x="3374" y="3380"/>
                <a:ext cx="326"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24</a:t>
                </a:r>
              </a:p>
            </p:txBody>
          </p:sp>
          <p:sp>
            <p:nvSpPr>
              <p:cNvPr id="169" name="Text Box 23">
                <a:extLst>
                  <a:ext uri="{FF2B5EF4-FFF2-40B4-BE49-F238E27FC236}">
                    <a16:creationId xmlns:a16="http://schemas.microsoft.com/office/drawing/2014/main" id="{ACBFA09F-4A89-198A-E9B0-160CDF7903AC}"/>
                  </a:ext>
                </a:extLst>
              </p:cNvPr>
              <p:cNvSpPr txBox="1">
                <a:spLocks noChangeArrowheads="1"/>
              </p:cNvSpPr>
              <p:nvPr/>
            </p:nvSpPr>
            <p:spPr bwMode="auto">
              <a:xfrm>
                <a:off x="3980" y="3380"/>
                <a:ext cx="326"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32</a:t>
                </a:r>
              </a:p>
            </p:txBody>
          </p:sp>
          <p:sp>
            <p:nvSpPr>
              <p:cNvPr id="170" name="Text Box 24">
                <a:extLst>
                  <a:ext uri="{FF2B5EF4-FFF2-40B4-BE49-F238E27FC236}">
                    <a16:creationId xmlns:a16="http://schemas.microsoft.com/office/drawing/2014/main" id="{DB84CE4E-88F2-AD29-697D-7FEFECAD0573}"/>
                  </a:ext>
                </a:extLst>
              </p:cNvPr>
              <p:cNvSpPr txBox="1">
                <a:spLocks noChangeArrowheads="1"/>
              </p:cNvSpPr>
              <p:nvPr/>
            </p:nvSpPr>
            <p:spPr bwMode="auto">
              <a:xfrm>
                <a:off x="4592" y="3380"/>
                <a:ext cx="326"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40</a:t>
                </a:r>
              </a:p>
            </p:txBody>
          </p:sp>
        </p:grpSp>
        <p:grpSp>
          <p:nvGrpSpPr>
            <p:cNvPr id="180" name="Group 25">
              <a:extLst>
                <a:ext uri="{FF2B5EF4-FFF2-40B4-BE49-F238E27FC236}">
                  <a16:creationId xmlns:a16="http://schemas.microsoft.com/office/drawing/2014/main" id="{486F5315-2CBA-5738-DC10-9B4A7A501C3B}"/>
                </a:ext>
              </a:extLst>
            </p:cNvPr>
            <p:cNvGrpSpPr>
              <a:grpSpLocks/>
            </p:cNvGrpSpPr>
            <p:nvPr/>
          </p:nvGrpSpPr>
          <p:grpSpPr bwMode="auto">
            <a:xfrm>
              <a:off x="866775" y="1469278"/>
              <a:ext cx="4999038" cy="3148013"/>
              <a:chOff x="1670" y="1366"/>
              <a:chExt cx="3149" cy="1983"/>
            </a:xfrm>
          </p:grpSpPr>
          <p:sp>
            <p:nvSpPr>
              <p:cNvPr id="181" name="Oval 26">
                <a:extLst>
                  <a:ext uri="{FF2B5EF4-FFF2-40B4-BE49-F238E27FC236}">
                    <a16:creationId xmlns:a16="http://schemas.microsoft.com/office/drawing/2014/main" id="{770A7FD8-0579-30A8-F9F4-6BE752768D7B}"/>
                  </a:ext>
                </a:extLst>
              </p:cNvPr>
              <p:cNvSpPr>
                <a:spLocks noChangeArrowheads="1"/>
              </p:cNvSpPr>
              <p:nvPr/>
            </p:nvSpPr>
            <p:spPr bwMode="auto">
              <a:xfrm>
                <a:off x="1670" y="1367"/>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2" name="Oval 27">
                <a:extLst>
                  <a:ext uri="{FF2B5EF4-FFF2-40B4-BE49-F238E27FC236}">
                    <a16:creationId xmlns:a16="http://schemas.microsoft.com/office/drawing/2014/main" id="{3DDE6702-F491-ABE9-37B2-083157F4BF41}"/>
                  </a:ext>
                </a:extLst>
              </p:cNvPr>
              <p:cNvSpPr>
                <a:spLocks noChangeArrowheads="1"/>
              </p:cNvSpPr>
              <p:nvPr/>
            </p:nvSpPr>
            <p:spPr bwMode="auto">
              <a:xfrm>
                <a:off x="1750" y="219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3" name="Oval 28">
                <a:extLst>
                  <a:ext uri="{FF2B5EF4-FFF2-40B4-BE49-F238E27FC236}">
                    <a16:creationId xmlns:a16="http://schemas.microsoft.com/office/drawing/2014/main" id="{2DED780D-D67C-CE00-E65B-C19A8CA226D7}"/>
                  </a:ext>
                </a:extLst>
              </p:cNvPr>
              <p:cNvSpPr>
                <a:spLocks noChangeArrowheads="1"/>
              </p:cNvSpPr>
              <p:nvPr/>
            </p:nvSpPr>
            <p:spPr bwMode="auto">
              <a:xfrm>
                <a:off x="1827" y="2198"/>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4" name="Oval 29">
                <a:extLst>
                  <a:ext uri="{FF2B5EF4-FFF2-40B4-BE49-F238E27FC236}">
                    <a16:creationId xmlns:a16="http://schemas.microsoft.com/office/drawing/2014/main" id="{8CDEC2F4-C933-4C3B-E10B-E09CB0A5B32E}"/>
                  </a:ext>
                </a:extLst>
              </p:cNvPr>
              <p:cNvSpPr>
                <a:spLocks noChangeArrowheads="1"/>
              </p:cNvSpPr>
              <p:nvPr/>
            </p:nvSpPr>
            <p:spPr bwMode="auto">
              <a:xfrm>
                <a:off x="1904" y="2195"/>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5" name="Oval 30">
                <a:extLst>
                  <a:ext uri="{FF2B5EF4-FFF2-40B4-BE49-F238E27FC236}">
                    <a16:creationId xmlns:a16="http://schemas.microsoft.com/office/drawing/2014/main" id="{ACC0B219-58DA-C361-F008-C5EE70362011}"/>
                  </a:ext>
                </a:extLst>
              </p:cNvPr>
              <p:cNvSpPr>
                <a:spLocks noChangeArrowheads="1"/>
              </p:cNvSpPr>
              <p:nvPr/>
            </p:nvSpPr>
            <p:spPr bwMode="auto">
              <a:xfrm>
                <a:off x="1983" y="219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6" name="Oval 31">
                <a:extLst>
                  <a:ext uri="{FF2B5EF4-FFF2-40B4-BE49-F238E27FC236}">
                    <a16:creationId xmlns:a16="http://schemas.microsoft.com/office/drawing/2014/main" id="{9F48BC92-8938-AE8D-E0BF-6EC3B85C7573}"/>
                  </a:ext>
                </a:extLst>
              </p:cNvPr>
              <p:cNvSpPr>
                <a:spLocks noChangeArrowheads="1"/>
              </p:cNvSpPr>
              <p:nvPr/>
            </p:nvSpPr>
            <p:spPr bwMode="auto">
              <a:xfrm>
                <a:off x="2062" y="219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7" name="Oval 32">
                <a:extLst>
                  <a:ext uri="{FF2B5EF4-FFF2-40B4-BE49-F238E27FC236}">
                    <a16:creationId xmlns:a16="http://schemas.microsoft.com/office/drawing/2014/main" id="{A5E9DFB2-F48B-F87D-40CD-E3EAC8FD4D2F}"/>
                  </a:ext>
                </a:extLst>
              </p:cNvPr>
              <p:cNvSpPr>
                <a:spLocks noChangeArrowheads="1"/>
              </p:cNvSpPr>
              <p:nvPr/>
            </p:nvSpPr>
            <p:spPr bwMode="auto">
              <a:xfrm>
                <a:off x="2139" y="2197"/>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8" name="Oval 33">
                <a:extLst>
                  <a:ext uri="{FF2B5EF4-FFF2-40B4-BE49-F238E27FC236}">
                    <a16:creationId xmlns:a16="http://schemas.microsoft.com/office/drawing/2014/main" id="{5214D998-87CC-6C78-2B81-D2E7C294AB27}"/>
                  </a:ext>
                </a:extLst>
              </p:cNvPr>
              <p:cNvSpPr>
                <a:spLocks noChangeArrowheads="1"/>
              </p:cNvSpPr>
              <p:nvPr/>
            </p:nvSpPr>
            <p:spPr bwMode="auto">
              <a:xfrm>
                <a:off x="2213" y="2197"/>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9" name="Oval 34">
                <a:extLst>
                  <a:ext uri="{FF2B5EF4-FFF2-40B4-BE49-F238E27FC236}">
                    <a16:creationId xmlns:a16="http://schemas.microsoft.com/office/drawing/2014/main" id="{2975DD67-9C51-5BE2-04C7-AD7DC051F24F}"/>
                  </a:ext>
                </a:extLst>
              </p:cNvPr>
              <p:cNvSpPr>
                <a:spLocks noChangeArrowheads="1"/>
              </p:cNvSpPr>
              <p:nvPr/>
            </p:nvSpPr>
            <p:spPr bwMode="auto">
              <a:xfrm>
                <a:off x="2292" y="2198"/>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0" name="Oval 35">
                <a:extLst>
                  <a:ext uri="{FF2B5EF4-FFF2-40B4-BE49-F238E27FC236}">
                    <a16:creationId xmlns:a16="http://schemas.microsoft.com/office/drawing/2014/main" id="{BB8C3137-98EB-3DF9-D2D9-CE05DDD03DA9}"/>
                  </a:ext>
                </a:extLst>
              </p:cNvPr>
              <p:cNvSpPr>
                <a:spLocks noChangeArrowheads="1"/>
              </p:cNvSpPr>
              <p:nvPr/>
            </p:nvSpPr>
            <p:spPr bwMode="auto">
              <a:xfrm>
                <a:off x="2369" y="219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1" name="Oval 36">
                <a:extLst>
                  <a:ext uri="{FF2B5EF4-FFF2-40B4-BE49-F238E27FC236}">
                    <a16:creationId xmlns:a16="http://schemas.microsoft.com/office/drawing/2014/main" id="{FB3C8D84-BD41-5AA3-B13C-2732862091C0}"/>
                  </a:ext>
                </a:extLst>
              </p:cNvPr>
              <p:cNvSpPr>
                <a:spLocks noChangeArrowheads="1"/>
              </p:cNvSpPr>
              <p:nvPr/>
            </p:nvSpPr>
            <p:spPr bwMode="auto">
              <a:xfrm>
                <a:off x="2447" y="2463"/>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2" name="Oval 37">
                <a:extLst>
                  <a:ext uri="{FF2B5EF4-FFF2-40B4-BE49-F238E27FC236}">
                    <a16:creationId xmlns:a16="http://schemas.microsoft.com/office/drawing/2014/main" id="{6298DF5A-5127-ED9F-694F-7FD9EE7FF1B5}"/>
                  </a:ext>
                </a:extLst>
              </p:cNvPr>
              <p:cNvSpPr>
                <a:spLocks noChangeArrowheads="1"/>
              </p:cNvSpPr>
              <p:nvPr/>
            </p:nvSpPr>
            <p:spPr bwMode="auto">
              <a:xfrm>
                <a:off x="2523" y="273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3" name="Oval 38">
                <a:extLst>
                  <a:ext uri="{FF2B5EF4-FFF2-40B4-BE49-F238E27FC236}">
                    <a16:creationId xmlns:a16="http://schemas.microsoft.com/office/drawing/2014/main" id="{D0113A16-9B6B-E896-E0D5-7F60D50FB10A}"/>
                  </a:ext>
                </a:extLst>
              </p:cNvPr>
              <p:cNvSpPr>
                <a:spLocks noChangeArrowheads="1"/>
              </p:cNvSpPr>
              <p:nvPr/>
            </p:nvSpPr>
            <p:spPr bwMode="auto">
              <a:xfrm>
                <a:off x="2599" y="2733"/>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4" name="Oval 39">
                <a:extLst>
                  <a:ext uri="{FF2B5EF4-FFF2-40B4-BE49-F238E27FC236}">
                    <a16:creationId xmlns:a16="http://schemas.microsoft.com/office/drawing/2014/main" id="{E8F33A5B-0F73-D757-AD1C-FAD22150F42F}"/>
                  </a:ext>
                </a:extLst>
              </p:cNvPr>
              <p:cNvSpPr>
                <a:spLocks noChangeArrowheads="1"/>
              </p:cNvSpPr>
              <p:nvPr/>
            </p:nvSpPr>
            <p:spPr bwMode="auto">
              <a:xfrm>
                <a:off x="2676" y="3024"/>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5" name="Oval 40">
                <a:extLst>
                  <a:ext uri="{FF2B5EF4-FFF2-40B4-BE49-F238E27FC236}">
                    <a16:creationId xmlns:a16="http://schemas.microsoft.com/office/drawing/2014/main" id="{76B2064E-4A75-67D0-4997-E17F5408788B}"/>
                  </a:ext>
                </a:extLst>
              </p:cNvPr>
              <p:cNvSpPr>
                <a:spLocks noChangeArrowheads="1"/>
              </p:cNvSpPr>
              <p:nvPr/>
            </p:nvSpPr>
            <p:spPr bwMode="auto">
              <a:xfrm>
                <a:off x="2756" y="3026"/>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6" name="Oval 41">
                <a:extLst>
                  <a:ext uri="{FF2B5EF4-FFF2-40B4-BE49-F238E27FC236}">
                    <a16:creationId xmlns:a16="http://schemas.microsoft.com/office/drawing/2014/main" id="{5EA23489-5106-9477-0CBF-F4CE2FC478BB}"/>
                  </a:ext>
                </a:extLst>
              </p:cNvPr>
              <p:cNvSpPr>
                <a:spLocks noChangeArrowheads="1"/>
              </p:cNvSpPr>
              <p:nvPr/>
            </p:nvSpPr>
            <p:spPr bwMode="auto">
              <a:xfrm>
                <a:off x="2830" y="3293"/>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7" name="Line 42">
                <a:extLst>
                  <a:ext uri="{FF2B5EF4-FFF2-40B4-BE49-F238E27FC236}">
                    <a16:creationId xmlns:a16="http://schemas.microsoft.com/office/drawing/2014/main" id="{D203C733-A064-0E79-33CF-2A1145D5BF97}"/>
                  </a:ext>
                </a:extLst>
              </p:cNvPr>
              <p:cNvSpPr>
                <a:spLocks noChangeShapeType="1"/>
              </p:cNvSpPr>
              <p:nvPr/>
            </p:nvSpPr>
            <p:spPr bwMode="auto">
              <a:xfrm flipH="1" flipV="1">
                <a:off x="2784" y="3050"/>
                <a:ext cx="75" cy="272"/>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8" name="Line 43">
                <a:extLst>
                  <a:ext uri="{FF2B5EF4-FFF2-40B4-BE49-F238E27FC236}">
                    <a16:creationId xmlns:a16="http://schemas.microsoft.com/office/drawing/2014/main" id="{263E7821-B67B-B0F6-0293-4A2ADFC9DABC}"/>
                  </a:ext>
                </a:extLst>
              </p:cNvPr>
              <p:cNvSpPr>
                <a:spLocks noChangeShapeType="1"/>
              </p:cNvSpPr>
              <p:nvPr/>
            </p:nvSpPr>
            <p:spPr bwMode="auto">
              <a:xfrm>
                <a:off x="2706" y="3050"/>
                <a:ext cx="76"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9" name="Line 44">
                <a:extLst>
                  <a:ext uri="{FF2B5EF4-FFF2-40B4-BE49-F238E27FC236}">
                    <a16:creationId xmlns:a16="http://schemas.microsoft.com/office/drawing/2014/main" id="{00EF9F8E-201B-2D80-BA5B-9F80E4953ED5}"/>
                  </a:ext>
                </a:extLst>
              </p:cNvPr>
              <p:cNvSpPr>
                <a:spLocks noChangeShapeType="1"/>
              </p:cNvSpPr>
              <p:nvPr/>
            </p:nvSpPr>
            <p:spPr bwMode="auto">
              <a:xfrm>
                <a:off x="2627" y="2758"/>
                <a:ext cx="80" cy="296"/>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0" name="Line 45">
                <a:extLst>
                  <a:ext uri="{FF2B5EF4-FFF2-40B4-BE49-F238E27FC236}">
                    <a16:creationId xmlns:a16="http://schemas.microsoft.com/office/drawing/2014/main" id="{F023D773-31C1-5AF6-0A52-D42646116920}"/>
                  </a:ext>
                </a:extLst>
              </p:cNvPr>
              <p:cNvSpPr>
                <a:spLocks noChangeShapeType="1"/>
              </p:cNvSpPr>
              <p:nvPr/>
            </p:nvSpPr>
            <p:spPr bwMode="auto">
              <a:xfrm flipV="1">
                <a:off x="2552" y="2758"/>
                <a:ext cx="77" cy="2"/>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1" name="Line 46">
                <a:extLst>
                  <a:ext uri="{FF2B5EF4-FFF2-40B4-BE49-F238E27FC236}">
                    <a16:creationId xmlns:a16="http://schemas.microsoft.com/office/drawing/2014/main" id="{7ED37CD9-1BB6-674A-3CE1-653AF6BFE94D}"/>
                  </a:ext>
                </a:extLst>
              </p:cNvPr>
              <p:cNvSpPr>
                <a:spLocks noChangeShapeType="1"/>
              </p:cNvSpPr>
              <p:nvPr/>
            </p:nvSpPr>
            <p:spPr bwMode="auto">
              <a:xfrm>
                <a:off x="2475" y="2488"/>
                <a:ext cx="79" cy="274"/>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2" name="Line 47">
                <a:extLst>
                  <a:ext uri="{FF2B5EF4-FFF2-40B4-BE49-F238E27FC236}">
                    <a16:creationId xmlns:a16="http://schemas.microsoft.com/office/drawing/2014/main" id="{1C62E5FC-3D99-5D91-51FB-3BF4C53DCFED}"/>
                  </a:ext>
                </a:extLst>
              </p:cNvPr>
              <p:cNvSpPr>
                <a:spLocks noChangeShapeType="1"/>
              </p:cNvSpPr>
              <p:nvPr/>
            </p:nvSpPr>
            <p:spPr bwMode="auto">
              <a:xfrm>
                <a:off x="2397" y="2222"/>
                <a:ext cx="78" cy="269"/>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3" name="Line 48">
                <a:extLst>
                  <a:ext uri="{FF2B5EF4-FFF2-40B4-BE49-F238E27FC236}">
                    <a16:creationId xmlns:a16="http://schemas.microsoft.com/office/drawing/2014/main" id="{3FB457D9-6351-32A4-7525-A1804D9823A9}"/>
                  </a:ext>
                </a:extLst>
              </p:cNvPr>
              <p:cNvSpPr>
                <a:spLocks noChangeShapeType="1"/>
              </p:cNvSpPr>
              <p:nvPr/>
            </p:nvSpPr>
            <p:spPr bwMode="auto">
              <a:xfrm flipH="1">
                <a:off x="1776" y="2222"/>
                <a:ext cx="621" cy="4"/>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 name="Line 49">
                <a:extLst>
                  <a:ext uri="{FF2B5EF4-FFF2-40B4-BE49-F238E27FC236}">
                    <a16:creationId xmlns:a16="http://schemas.microsoft.com/office/drawing/2014/main" id="{B37B5F2D-6F75-2E38-C60C-AC1FB54BEE99}"/>
                  </a:ext>
                </a:extLst>
              </p:cNvPr>
              <p:cNvSpPr>
                <a:spLocks noChangeShapeType="1"/>
              </p:cNvSpPr>
              <p:nvPr/>
            </p:nvSpPr>
            <p:spPr bwMode="auto">
              <a:xfrm>
                <a:off x="1697" y="1390"/>
                <a:ext cx="81" cy="835"/>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 name="Oval 50">
                <a:extLst>
                  <a:ext uri="{FF2B5EF4-FFF2-40B4-BE49-F238E27FC236}">
                    <a16:creationId xmlns:a16="http://schemas.microsoft.com/office/drawing/2014/main" id="{4D73F25D-E612-A6DD-A6E8-AC030F7D70B6}"/>
                  </a:ext>
                </a:extLst>
              </p:cNvPr>
              <p:cNvSpPr>
                <a:spLocks noChangeArrowheads="1"/>
              </p:cNvSpPr>
              <p:nvPr/>
            </p:nvSpPr>
            <p:spPr bwMode="auto">
              <a:xfrm>
                <a:off x="1750" y="136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6" name="Oval 51">
                <a:extLst>
                  <a:ext uri="{FF2B5EF4-FFF2-40B4-BE49-F238E27FC236}">
                    <a16:creationId xmlns:a16="http://schemas.microsoft.com/office/drawing/2014/main" id="{9A538A95-85BB-B47A-0FB5-6B0B2BD88849}"/>
                  </a:ext>
                </a:extLst>
              </p:cNvPr>
              <p:cNvSpPr>
                <a:spLocks noChangeArrowheads="1"/>
              </p:cNvSpPr>
              <p:nvPr/>
            </p:nvSpPr>
            <p:spPr bwMode="auto">
              <a:xfrm>
                <a:off x="1827" y="136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7" name="Oval 52">
                <a:extLst>
                  <a:ext uri="{FF2B5EF4-FFF2-40B4-BE49-F238E27FC236}">
                    <a16:creationId xmlns:a16="http://schemas.microsoft.com/office/drawing/2014/main" id="{7F96D2C3-2157-09B7-69CA-5A1190E89786}"/>
                  </a:ext>
                </a:extLst>
              </p:cNvPr>
              <p:cNvSpPr>
                <a:spLocks noChangeArrowheads="1"/>
              </p:cNvSpPr>
              <p:nvPr/>
            </p:nvSpPr>
            <p:spPr bwMode="auto">
              <a:xfrm>
                <a:off x="1905" y="13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8" name="Oval 53">
                <a:extLst>
                  <a:ext uri="{FF2B5EF4-FFF2-40B4-BE49-F238E27FC236}">
                    <a16:creationId xmlns:a16="http://schemas.microsoft.com/office/drawing/2014/main" id="{37564B03-C626-EF83-6856-D70E9FFF37E6}"/>
                  </a:ext>
                </a:extLst>
              </p:cNvPr>
              <p:cNvSpPr>
                <a:spLocks noChangeArrowheads="1"/>
              </p:cNvSpPr>
              <p:nvPr/>
            </p:nvSpPr>
            <p:spPr bwMode="auto">
              <a:xfrm>
                <a:off x="1982" y="1367"/>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9" name="Oval 54">
                <a:extLst>
                  <a:ext uri="{FF2B5EF4-FFF2-40B4-BE49-F238E27FC236}">
                    <a16:creationId xmlns:a16="http://schemas.microsoft.com/office/drawing/2014/main" id="{34A79C8F-B8E5-1AEE-0037-8B4D4590AC22}"/>
                  </a:ext>
                </a:extLst>
              </p:cNvPr>
              <p:cNvSpPr>
                <a:spLocks noChangeArrowheads="1"/>
              </p:cNvSpPr>
              <p:nvPr/>
            </p:nvSpPr>
            <p:spPr bwMode="auto">
              <a:xfrm>
                <a:off x="2060" y="13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0" name="Oval 55">
                <a:extLst>
                  <a:ext uri="{FF2B5EF4-FFF2-40B4-BE49-F238E27FC236}">
                    <a16:creationId xmlns:a16="http://schemas.microsoft.com/office/drawing/2014/main" id="{969636B4-DC0B-16AD-774B-941CDBC13AB8}"/>
                  </a:ext>
                </a:extLst>
              </p:cNvPr>
              <p:cNvSpPr>
                <a:spLocks noChangeArrowheads="1"/>
              </p:cNvSpPr>
              <p:nvPr/>
            </p:nvSpPr>
            <p:spPr bwMode="auto">
              <a:xfrm>
                <a:off x="2137" y="1367"/>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1" name="Oval 56">
                <a:extLst>
                  <a:ext uri="{FF2B5EF4-FFF2-40B4-BE49-F238E27FC236}">
                    <a16:creationId xmlns:a16="http://schemas.microsoft.com/office/drawing/2014/main" id="{C72DE02E-DFEA-5267-1216-6E8A2AB7AC26}"/>
                  </a:ext>
                </a:extLst>
              </p:cNvPr>
              <p:cNvSpPr>
                <a:spLocks noChangeArrowheads="1"/>
              </p:cNvSpPr>
              <p:nvPr/>
            </p:nvSpPr>
            <p:spPr bwMode="auto">
              <a:xfrm>
                <a:off x="2213" y="1367"/>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2" name="Oval 57">
                <a:extLst>
                  <a:ext uri="{FF2B5EF4-FFF2-40B4-BE49-F238E27FC236}">
                    <a16:creationId xmlns:a16="http://schemas.microsoft.com/office/drawing/2014/main" id="{77A73CF5-7608-345F-5E75-57E8F529C481}"/>
                  </a:ext>
                </a:extLst>
              </p:cNvPr>
              <p:cNvSpPr>
                <a:spLocks noChangeArrowheads="1"/>
              </p:cNvSpPr>
              <p:nvPr/>
            </p:nvSpPr>
            <p:spPr bwMode="auto">
              <a:xfrm>
                <a:off x="2291" y="13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3" name="Oval 58">
                <a:extLst>
                  <a:ext uri="{FF2B5EF4-FFF2-40B4-BE49-F238E27FC236}">
                    <a16:creationId xmlns:a16="http://schemas.microsoft.com/office/drawing/2014/main" id="{877EF285-737E-52B9-1B7A-F4AFE7F8DFA2}"/>
                  </a:ext>
                </a:extLst>
              </p:cNvPr>
              <p:cNvSpPr>
                <a:spLocks noChangeArrowheads="1"/>
              </p:cNvSpPr>
              <p:nvPr/>
            </p:nvSpPr>
            <p:spPr bwMode="auto">
              <a:xfrm>
                <a:off x="2370" y="159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4" name="Oval 59">
                <a:extLst>
                  <a:ext uri="{FF2B5EF4-FFF2-40B4-BE49-F238E27FC236}">
                    <a16:creationId xmlns:a16="http://schemas.microsoft.com/office/drawing/2014/main" id="{B49895EF-21E6-0752-12B9-A0F525467E87}"/>
                  </a:ext>
                </a:extLst>
              </p:cNvPr>
              <p:cNvSpPr>
                <a:spLocks noChangeArrowheads="1"/>
              </p:cNvSpPr>
              <p:nvPr/>
            </p:nvSpPr>
            <p:spPr bwMode="auto">
              <a:xfrm>
                <a:off x="2445" y="1849"/>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 name="Oval 60">
                <a:extLst>
                  <a:ext uri="{FF2B5EF4-FFF2-40B4-BE49-F238E27FC236}">
                    <a16:creationId xmlns:a16="http://schemas.microsoft.com/office/drawing/2014/main" id="{3B1E91A3-97F8-8138-2B56-EDC49D4B824A}"/>
                  </a:ext>
                </a:extLst>
              </p:cNvPr>
              <p:cNvSpPr>
                <a:spLocks noChangeArrowheads="1"/>
              </p:cNvSpPr>
              <p:nvPr/>
            </p:nvSpPr>
            <p:spPr bwMode="auto">
              <a:xfrm>
                <a:off x="2523" y="1849"/>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6" name="Oval 61">
                <a:extLst>
                  <a:ext uri="{FF2B5EF4-FFF2-40B4-BE49-F238E27FC236}">
                    <a16:creationId xmlns:a16="http://schemas.microsoft.com/office/drawing/2014/main" id="{72FD96F9-1D6F-41C3-5AFA-8FC26FC4A6DC}"/>
                  </a:ext>
                </a:extLst>
              </p:cNvPr>
              <p:cNvSpPr>
                <a:spLocks noChangeArrowheads="1"/>
              </p:cNvSpPr>
              <p:nvPr/>
            </p:nvSpPr>
            <p:spPr bwMode="auto">
              <a:xfrm>
                <a:off x="2600" y="208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7" name="Oval 62">
                <a:extLst>
                  <a:ext uri="{FF2B5EF4-FFF2-40B4-BE49-F238E27FC236}">
                    <a16:creationId xmlns:a16="http://schemas.microsoft.com/office/drawing/2014/main" id="{F0DC0ACE-B375-7048-8837-5E64D0028037}"/>
                  </a:ext>
                </a:extLst>
              </p:cNvPr>
              <p:cNvSpPr>
                <a:spLocks noChangeArrowheads="1"/>
              </p:cNvSpPr>
              <p:nvPr/>
            </p:nvSpPr>
            <p:spPr bwMode="auto">
              <a:xfrm>
                <a:off x="2676" y="207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8" name="Oval 63">
                <a:extLst>
                  <a:ext uri="{FF2B5EF4-FFF2-40B4-BE49-F238E27FC236}">
                    <a16:creationId xmlns:a16="http://schemas.microsoft.com/office/drawing/2014/main" id="{A1E7BCCA-8D13-C927-5B9F-6846B4AD6DDD}"/>
                  </a:ext>
                </a:extLst>
              </p:cNvPr>
              <p:cNvSpPr>
                <a:spLocks noChangeArrowheads="1"/>
              </p:cNvSpPr>
              <p:nvPr/>
            </p:nvSpPr>
            <p:spPr bwMode="auto">
              <a:xfrm>
                <a:off x="2755" y="208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9" name="Oval 64">
                <a:extLst>
                  <a:ext uri="{FF2B5EF4-FFF2-40B4-BE49-F238E27FC236}">
                    <a16:creationId xmlns:a16="http://schemas.microsoft.com/office/drawing/2014/main" id="{C68FFB40-8AA5-2BC8-1224-D9F39D00AD49}"/>
                  </a:ext>
                </a:extLst>
              </p:cNvPr>
              <p:cNvSpPr>
                <a:spLocks noChangeArrowheads="1"/>
              </p:cNvSpPr>
              <p:nvPr/>
            </p:nvSpPr>
            <p:spPr bwMode="auto">
              <a:xfrm>
                <a:off x="2830" y="208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0" name="Oval 65">
                <a:extLst>
                  <a:ext uri="{FF2B5EF4-FFF2-40B4-BE49-F238E27FC236}">
                    <a16:creationId xmlns:a16="http://schemas.microsoft.com/office/drawing/2014/main" id="{77FEA1EC-A8C9-5C20-272B-70BD69D82E50}"/>
                  </a:ext>
                </a:extLst>
              </p:cNvPr>
              <p:cNvSpPr>
                <a:spLocks noChangeArrowheads="1"/>
              </p:cNvSpPr>
              <p:nvPr/>
            </p:nvSpPr>
            <p:spPr bwMode="auto">
              <a:xfrm>
                <a:off x="2909" y="233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1" name="Oval 66">
                <a:extLst>
                  <a:ext uri="{FF2B5EF4-FFF2-40B4-BE49-F238E27FC236}">
                    <a16:creationId xmlns:a16="http://schemas.microsoft.com/office/drawing/2014/main" id="{D789F781-EE35-F84C-19E0-B93B94C0B196}"/>
                  </a:ext>
                </a:extLst>
              </p:cNvPr>
              <p:cNvSpPr>
                <a:spLocks noChangeArrowheads="1"/>
              </p:cNvSpPr>
              <p:nvPr/>
            </p:nvSpPr>
            <p:spPr bwMode="auto">
              <a:xfrm>
                <a:off x="2986" y="2329"/>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2" name="Oval 67">
                <a:extLst>
                  <a:ext uri="{FF2B5EF4-FFF2-40B4-BE49-F238E27FC236}">
                    <a16:creationId xmlns:a16="http://schemas.microsoft.com/office/drawing/2014/main" id="{45D7D5DB-1A61-F333-588C-1A4EB63FF87F}"/>
                  </a:ext>
                </a:extLst>
              </p:cNvPr>
              <p:cNvSpPr>
                <a:spLocks noChangeArrowheads="1"/>
              </p:cNvSpPr>
              <p:nvPr/>
            </p:nvSpPr>
            <p:spPr bwMode="auto">
              <a:xfrm>
                <a:off x="3065" y="2329"/>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3" name="Oval 68">
                <a:extLst>
                  <a:ext uri="{FF2B5EF4-FFF2-40B4-BE49-F238E27FC236}">
                    <a16:creationId xmlns:a16="http://schemas.microsoft.com/office/drawing/2014/main" id="{4C35CDE7-F36F-D3CC-8F69-F332B429000D}"/>
                  </a:ext>
                </a:extLst>
              </p:cNvPr>
              <p:cNvSpPr>
                <a:spLocks noChangeArrowheads="1"/>
              </p:cNvSpPr>
              <p:nvPr/>
            </p:nvSpPr>
            <p:spPr bwMode="auto">
              <a:xfrm>
                <a:off x="3141" y="233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4" name="Oval 69">
                <a:extLst>
                  <a:ext uri="{FF2B5EF4-FFF2-40B4-BE49-F238E27FC236}">
                    <a16:creationId xmlns:a16="http://schemas.microsoft.com/office/drawing/2014/main" id="{5F476A2F-D45C-C590-BBF3-201329E6CC5D}"/>
                  </a:ext>
                </a:extLst>
              </p:cNvPr>
              <p:cNvSpPr>
                <a:spLocks noChangeArrowheads="1"/>
              </p:cNvSpPr>
              <p:nvPr/>
            </p:nvSpPr>
            <p:spPr bwMode="auto">
              <a:xfrm>
                <a:off x="3219" y="256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 name="Oval 70">
                <a:extLst>
                  <a:ext uri="{FF2B5EF4-FFF2-40B4-BE49-F238E27FC236}">
                    <a16:creationId xmlns:a16="http://schemas.microsoft.com/office/drawing/2014/main" id="{B18E539B-F381-DBF9-C2C8-5E608B568199}"/>
                  </a:ext>
                </a:extLst>
              </p:cNvPr>
              <p:cNvSpPr>
                <a:spLocks noChangeArrowheads="1"/>
              </p:cNvSpPr>
              <p:nvPr/>
            </p:nvSpPr>
            <p:spPr bwMode="auto">
              <a:xfrm>
                <a:off x="3296" y="256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6" name="Oval 71">
                <a:extLst>
                  <a:ext uri="{FF2B5EF4-FFF2-40B4-BE49-F238E27FC236}">
                    <a16:creationId xmlns:a16="http://schemas.microsoft.com/office/drawing/2014/main" id="{90CDD20D-18E1-443F-4D75-A4B189E7EBB5}"/>
                  </a:ext>
                </a:extLst>
              </p:cNvPr>
              <p:cNvSpPr>
                <a:spLocks noChangeArrowheads="1"/>
              </p:cNvSpPr>
              <p:nvPr/>
            </p:nvSpPr>
            <p:spPr bwMode="auto">
              <a:xfrm>
                <a:off x="3374" y="256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7" name="Oval 72">
                <a:extLst>
                  <a:ext uri="{FF2B5EF4-FFF2-40B4-BE49-F238E27FC236}">
                    <a16:creationId xmlns:a16="http://schemas.microsoft.com/office/drawing/2014/main" id="{981D03E1-1AE1-E5A0-C4F6-4BD167AC46DA}"/>
                  </a:ext>
                </a:extLst>
              </p:cNvPr>
              <p:cNvSpPr>
                <a:spLocks noChangeArrowheads="1"/>
              </p:cNvSpPr>
              <p:nvPr/>
            </p:nvSpPr>
            <p:spPr bwMode="auto">
              <a:xfrm>
                <a:off x="3451"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8" name="Oval 73">
                <a:extLst>
                  <a:ext uri="{FF2B5EF4-FFF2-40B4-BE49-F238E27FC236}">
                    <a16:creationId xmlns:a16="http://schemas.microsoft.com/office/drawing/2014/main" id="{634189A4-1B1A-B5A6-8DE6-478B8FB2CC06}"/>
                  </a:ext>
                </a:extLst>
              </p:cNvPr>
              <p:cNvSpPr>
                <a:spLocks noChangeArrowheads="1"/>
              </p:cNvSpPr>
              <p:nvPr/>
            </p:nvSpPr>
            <p:spPr bwMode="auto">
              <a:xfrm>
                <a:off x="3528"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9" name="Oval 74">
                <a:extLst>
                  <a:ext uri="{FF2B5EF4-FFF2-40B4-BE49-F238E27FC236}">
                    <a16:creationId xmlns:a16="http://schemas.microsoft.com/office/drawing/2014/main" id="{22165ABF-CEE7-35F6-D93E-D59ED650F958}"/>
                  </a:ext>
                </a:extLst>
              </p:cNvPr>
              <p:cNvSpPr>
                <a:spLocks noChangeArrowheads="1"/>
              </p:cNvSpPr>
              <p:nvPr/>
            </p:nvSpPr>
            <p:spPr bwMode="auto">
              <a:xfrm>
                <a:off x="3604" y="2813"/>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0" name="Oval 75">
                <a:extLst>
                  <a:ext uri="{FF2B5EF4-FFF2-40B4-BE49-F238E27FC236}">
                    <a16:creationId xmlns:a16="http://schemas.microsoft.com/office/drawing/2014/main" id="{D330CD03-ED2E-4A24-E979-4EAF2EECD58A}"/>
                  </a:ext>
                </a:extLst>
              </p:cNvPr>
              <p:cNvSpPr>
                <a:spLocks noChangeArrowheads="1"/>
              </p:cNvSpPr>
              <p:nvPr/>
            </p:nvSpPr>
            <p:spPr bwMode="auto">
              <a:xfrm>
                <a:off x="3682" y="2813"/>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1" name="Oval 76">
                <a:extLst>
                  <a:ext uri="{FF2B5EF4-FFF2-40B4-BE49-F238E27FC236}">
                    <a16:creationId xmlns:a16="http://schemas.microsoft.com/office/drawing/2014/main" id="{3225E9F7-8FD6-0364-4BDA-DD6905406D8F}"/>
                  </a:ext>
                </a:extLst>
              </p:cNvPr>
              <p:cNvSpPr>
                <a:spLocks noChangeArrowheads="1"/>
              </p:cNvSpPr>
              <p:nvPr/>
            </p:nvSpPr>
            <p:spPr bwMode="auto">
              <a:xfrm>
                <a:off x="3759"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2" name="Oval 77">
                <a:extLst>
                  <a:ext uri="{FF2B5EF4-FFF2-40B4-BE49-F238E27FC236}">
                    <a16:creationId xmlns:a16="http://schemas.microsoft.com/office/drawing/2014/main" id="{289BCC40-489F-96C8-D368-B55A5E80ABE7}"/>
                  </a:ext>
                </a:extLst>
              </p:cNvPr>
              <p:cNvSpPr>
                <a:spLocks noChangeArrowheads="1"/>
              </p:cNvSpPr>
              <p:nvPr/>
            </p:nvSpPr>
            <p:spPr bwMode="auto">
              <a:xfrm>
                <a:off x="3837"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3" name="Oval 78">
                <a:extLst>
                  <a:ext uri="{FF2B5EF4-FFF2-40B4-BE49-F238E27FC236}">
                    <a16:creationId xmlns:a16="http://schemas.microsoft.com/office/drawing/2014/main" id="{446A5D32-DA61-F5FC-1D2A-14F7D996C50B}"/>
                  </a:ext>
                </a:extLst>
              </p:cNvPr>
              <p:cNvSpPr>
                <a:spLocks noChangeArrowheads="1"/>
              </p:cNvSpPr>
              <p:nvPr/>
            </p:nvSpPr>
            <p:spPr bwMode="auto">
              <a:xfrm>
                <a:off x="3914"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4" name="Oval 79">
                <a:extLst>
                  <a:ext uri="{FF2B5EF4-FFF2-40B4-BE49-F238E27FC236}">
                    <a16:creationId xmlns:a16="http://schemas.microsoft.com/office/drawing/2014/main" id="{E8D55A81-055D-35DD-0C22-F10267FFB547}"/>
                  </a:ext>
                </a:extLst>
              </p:cNvPr>
              <p:cNvSpPr>
                <a:spLocks noChangeArrowheads="1"/>
              </p:cNvSpPr>
              <p:nvPr/>
            </p:nvSpPr>
            <p:spPr bwMode="auto">
              <a:xfrm>
                <a:off x="3992" y="281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5" name="Oval 80">
                <a:extLst>
                  <a:ext uri="{FF2B5EF4-FFF2-40B4-BE49-F238E27FC236}">
                    <a16:creationId xmlns:a16="http://schemas.microsoft.com/office/drawing/2014/main" id="{FC9263F2-7913-0E34-FEE6-DFF162593FD4}"/>
                  </a:ext>
                </a:extLst>
              </p:cNvPr>
              <p:cNvSpPr>
                <a:spLocks noChangeArrowheads="1"/>
              </p:cNvSpPr>
              <p:nvPr/>
            </p:nvSpPr>
            <p:spPr bwMode="auto">
              <a:xfrm>
                <a:off x="4069" y="281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6" name="Oval 81">
                <a:extLst>
                  <a:ext uri="{FF2B5EF4-FFF2-40B4-BE49-F238E27FC236}">
                    <a16:creationId xmlns:a16="http://schemas.microsoft.com/office/drawing/2014/main" id="{BB2208D1-CB0D-F873-BB7E-BF0F25CEB273}"/>
                  </a:ext>
                </a:extLst>
              </p:cNvPr>
              <p:cNvSpPr>
                <a:spLocks noChangeArrowheads="1"/>
              </p:cNvSpPr>
              <p:nvPr/>
            </p:nvSpPr>
            <p:spPr bwMode="auto">
              <a:xfrm>
                <a:off x="4144"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7" name="Oval 82">
                <a:extLst>
                  <a:ext uri="{FF2B5EF4-FFF2-40B4-BE49-F238E27FC236}">
                    <a16:creationId xmlns:a16="http://schemas.microsoft.com/office/drawing/2014/main" id="{594E0AE6-0F90-0990-89B8-6033EC6F5B6A}"/>
                  </a:ext>
                </a:extLst>
              </p:cNvPr>
              <p:cNvSpPr>
                <a:spLocks noChangeArrowheads="1"/>
              </p:cNvSpPr>
              <p:nvPr/>
            </p:nvSpPr>
            <p:spPr bwMode="auto">
              <a:xfrm>
                <a:off x="4223"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8" name="Oval 83">
                <a:extLst>
                  <a:ext uri="{FF2B5EF4-FFF2-40B4-BE49-F238E27FC236}">
                    <a16:creationId xmlns:a16="http://schemas.microsoft.com/office/drawing/2014/main" id="{548F4C27-F40C-72CD-3334-4FEDD612A6F5}"/>
                  </a:ext>
                </a:extLst>
              </p:cNvPr>
              <p:cNvSpPr>
                <a:spLocks noChangeArrowheads="1"/>
              </p:cNvSpPr>
              <p:nvPr/>
            </p:nvSpPr>
            <p:spPr bwMode="auto">
              <a:xfrm>
                <a:off x="4299"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9" name="Oval 84">
                <a:extLst>
                  <a:ext uri="{FF2B5EF4-FFF2-40B4-BE49-F238E27FC236}">
                    <a16:creationId xmlns:a16="http://schemas.microsoft.com/office/drawing/2014/main" id="{6D3DB365-01B2-4848-F4F6-9CC337F38919}"/>
                  </a:ext>
                </a:extLst>
              </p:cNvPr>
              <p:cNvSpPr>
                <a:spLocks noChangeArrowheads="1"/>
              </p:cNvSpPr>
              <p:nvPr/>
            </p:nvSpPr>
            <p:spPr bwMode="auto">
              <a:xfrm>
                <a:off x="4377" y="305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0" name="Oval 85">
                <a:extLst>
                  <a:ext uri="{FF2B5EF4-FFF2-40B4-BE49-F238E27FC236}">
                    <a16:creationId xmlns:a16="http://schemas.microsoft.com/office/drawing/2014/main" id="{BDE97211-ED08-8CBE-1A76-CDE9CBCC33CB}"/>
                  </a:ext>
                </a:extLst>
              </p:cNvPr>
              <p:cNvSpPr>
                <a:spLocks noChangeArrowheads="1"/>
              </p:cNvSpPr>
              <p:nvPr/>
            </p:nvSpPr>
            <p:spPr bwMode="auto">
              <a:xfrm>
                <a:off x="4455"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1" name="Oval 86">
                <a:extLst>
                  <a:ext uri="{FF2B5EF4-FFF2-40B4-BE49-F238E27FC236}">
                    <a16:creationId xmlns:a16="http://schemas.microsoft.com/office/drawing/2014/main" id="{0CB16D0C-7A41-141D-7B6A-2AB36C30D98D}"/>
                  </a:ext>
                </a:extLst>
              </p:cNvPr>
              <p:cNvSpPr>
                <a:spLocks noChangeArrowheads="1"/>
              </p:cNvSpPr>
              <p:nvPr/>
            </p:nvSpPr>
            <p:spPr bwMode="auto">
              <a:xfrm>
                <a:off x="4532"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2" name="Oval 87">
                <a:extLst>
                  <a:ext uri="{FF2B5EF4-FFF2-40B4-BE49-F238E27FC236}">
                    <a16:creationId xmlns:a16="http://schemas.microsoft.com/office/drawing/2014/main" id="{74D7F780-B6D0-2B89-B6E7-AEC741B01FBD}"/>
                  </a:ext>
                </a:extLst>
              </p:cNvPr>
              <p:cNvSpPr>
                <a:spLocks noChangeArrowheads="1"/>
              </p:cNvSpPr>
              <p:nvPr/>
            </p:nvSpPr>
            <p:spPr bwMode="auto">
              <a:xfrm>
                <a:off x="4610" y="305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3" name="Oval 88">
                <a:extLst>
                  <a:ext uri="{FF2B5EF4-FFF2-40B4-BE49-F238E27FC236}">
                    <a16:creationId xmlns:a16="http://schemas.microsoft.com/office/drawing/2014/main" id="{23F52F81-0BED-DA06-43B8-BE4C38B98EB6}"/>
                  </a:ext>
                </a:extLst>
              </p:cNvPr>
              <p:cNvSpPr>
                <a:spLocks noChangeArrowheads="1"/>
              </p:cNvSpPr>
              <p:nvPr/>
            </p:nvSpPr>
            <p:spPr bwMode="auto">
              <a:xfrm>
                <a:off x="4687" y="3053"/>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4" name="Oval 89">
                <a:extLst>
                  <a:ext uri="{FF2B5EF4-FFF2-40B4-BE49-F238E27FC236}">
                    <a16:creationId xmlns:a16="http://schemas.microsoft.com/office/drawing/2014/main" id="{CB4D9FA3-19AE-F637-6CBD-2072967753AA}"/>
                  </a:ext>
                </a:extLst>
              </p:cNvPr>
              <p:cNvSpPr>
                <a:spLocks noChangeArrowheads="1"/>
              </p:cNvSpPr>
              <p:nvPr/>
            </p:nvSpPr>
            <p:spPr bwMode="auto">
              <a:xfrm>
                <a:off x="4763" y="329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5" name="Line 90">
                <a:extLst>
                  <a:ext uri="{FF2B5EF4-FFF2-40B4-BE49-F238E27FC236}">
                    <a16:creationId xmlns:a16="http://schemas.microsoft.com/office/drawing/2014/main" id="{95CD88A1-C241-28EE-0FE7-5C446C41358D}"/>
                  </a:ext>
                </a:extLst>
              </p:cNvPr>
              <p:cNvSpPr>
                <a:spLocks noChangeShapeType="1"/>
              </p:cNvSpPr>
              <p:nvPr/>
            </p:nvSpPr>
            <p:spPr bwMode="auto">
              <a:xfrm flipH="1" flipV="1">
                <a:off x="4714" y="3078"/>
                <a:ext cx="78" cy="239"/>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6" name="Line 91">
                <a:extLst>
                  <a:ext uri="{FF2B5EF4-FFF2-40B4-BE49-F238E27FC236}">
                    <a16:creationId xmlns:a16="http://schemas.microsoft.com/office/drawing/2014/main" id="{AAAF962A-D569-65F1-2489-4C83B3D559F1}"/>
                  </a:ext>
                </a:extLst>
              </p:cNvPr>
              <p:cNvSpPr>
                <a:spLocks noChangeShapeType="1"/>
              </p:cNvSpPr>
              <p:nvPr/>
            </p:nvSpPr>
            <p:spPr bwMode="auto">
              <a:xfrm flipH="1">
                <a:off x="4171" y="3078"/>
                <a:ext cx="54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7" name="Line 92">
                <a:extLst>
                  <a:ext uri="{FF2B5EF4-FFF2-40B4-BE49-F238E27FC236}">
                    <a16:creationId xmlns:a16="http://schemas.microsoft.com/office/drawing/2014/main" id="{9C176309-20DE-048A-DC7A-BA3A0DC7AA32}"/>
                  </a:ext>
                </a:extLst>
              </p:cNvPr>
              <p:cNvSpPr>
                <a:spLocks noChangeShapeType="1"/>
              </p:cNvSpPr>
              <p:nvPr/>
            </p:nvSpPr>
            <p:spPr bwMode="auto">
              <a:xfrm>
                <a:off x="4094" y="2837"/>
                <a:ext cx="79" cy="24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8" name="Line 93">
                <a:extLst>
                  <a:ext uri="{FF2B5EF4-FFF2-40B4-BE49-F238E27FC236}">
                    <a16:creationId xmlns:a16="http://schemas.microsoft.com/office/drawing/2014/main" id="{1CAC5B4B-EF23-F880-1FBA-0ADAB671ACDA}"/>
                  </a:ext>
                </a:extLst>
              </p:cNvPr>
              <p:cNvSpPr>
                <a:spLocks noChangeShapeType="1"/>
              </p:cNvSpPr>
              <p:nvPr/>
            </p:nvSpPr>
            <p:spPr bwMode="auto">
              <a:xfrm>
                <a:off x="3480" y="2840"/>
                <a:ext cx="61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9" name="Line 94">
                <a:extLst>
                  <a:ext uri="{FF2B5EF4-FFF2-40B4-BE49-F238E27FC236}">
                    <a16:creationId xmlns:a16="http://schemas.microsoft.com/office/drawing/2014/main" id="{34D8682F-E3AC-B66C-F078-AF29C1249F68}"/>
                  </a:ext>
                </a:extLst>
              </p:cNvPr>
              <p:cNvSpPr>
                <a:spLocks noChangeShapeType="1"/>
              </p:cNvSpPr>
              <p:nvPr/>
            </p:nvSpPr>
            <p:spPr bwMode="auto">
              <a:xfrm>
                <a:off x="3402" y="2589"/>
                <a:ext cx="78" cy="251"/>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0" name="Line 95">
                <a:extLst>
                  <a:ext uri="{FF2B5EF4-FFF2-40B4-BE49-F238E27FC236}">
                    <a16:creationId xmlns:a16="http://schemas.microsoft.com/office/drawing/2014/main" id="{0252D783-D9A2-0B28-AB38-467C65288C00}"/>
                  </a:ext>
                </a:extLst>
              </p:cNvPr>
              <p:cNvSpPr>
                <a:spLocks noChangeShapeType="1"/>
              </p:cNvSpPr>
              <p:nvPr/>
            </p:nvSpPr>
            <p:spPr bwMode="auto">
              <a:xfrm>
                <a:off x="3245" y="2590"/>
                <a:ext cx="15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1" name="Line 96">
                <a:extLst>
                  <a:ext uri="{FF2B5EF4-FFF2-40B4-BE49-F238E27FC236}">
                    <a16:creationId xmlns:a16="http://schemas.microsoft.com/office/drawing/2014/main" id="{CFFFF0CE-95E8-EA30-7E9B-189731A4DF1D}"/>
                  </a:ext>
                </a:extLst>
              </p:cNvPr>
              <p:cNvSpPr>
                <a:spLocks noChangeShapeType="1"/>
              </p:cNvSpPr>
              <p:nvPr/>
            </p:nvSpPr>
            <p:spPr bwMode="auto">
              <a:xfrm>
                <a:off x="3168" y="2358"/>
                <a:ext cx="75" cy="232"/>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2" name="Line 97">
                <a:extLst>
                  <a:ext uri="{FF2B5EF4-FFF2-40B4-BE49-F238E27FC236}">
                    <a16:creationId xmlns:a16="http://schemas.microsoft.com/office/drawing/2014/main" id="{8CBA89A2-CA9B-E8A2-AAC4-981C2551AF3C}"/>
                  </a:ext>
                </a:extLst>
              </p:cNvPr>
              <p:cNvSpPr>
                <a:spLocks noChangeShapeType="1"/>
              </p:cNvSpPr>
              <p:nvPr/>
            </p:nvSpPr>
            <p:spPr bwMode="auto">
              <a:xfrm>
                <a:off x="2934" y="2357"/>
                <a:ext cx="23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3" name="Line 98">
                <a:extLst>
                  <a:ext uri="{FF2B5EF4-FFF2-40B4-BE49-F238E27FC236}">
                    <a16:creationId xmlns:a16="http://schemas.microsoft.com/office/drawing/2014/main" id="{8E9638BB-4D50-CA89-AF71-C03AE989DFCB}"/>
                  </a:ext>
                </a:extLst>
              </p:cNvPr>
              <p:cNvSpPr>
                <a:spLocks noChangeShapeType="1"/>
              </p:cNvSpPr>
              <p:nvPr/>
            </p:nvSpPr>
            <p:spPr bwMode="auto">
              <a:xfrm>
                <a:off x="2859" y="2109"/>
                <a:ext cx="75" cy="24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4" name="Line 99">
                <a:extLst>
                  <a:ext uri="{FF2B5EF4-FFF2-40B4-BE49-F238E27FC236}">
                    <a16:creationId xmlns:a16="http://schemas.microsoft.com/office/drawing/2014/main" id="{31A0F146-7606-AF2F-B21C-D1184E15565C}"/>
                  </a:ext>
                </a:extLst>
              </p:cNvPr>
              <p:cNvSpPr>
                <a:spLocks noChangeShapeType="1"/>
              </p:cNvSpPr>
              <p:nvPr/>
            </p:nvSpPr>
            <p:spPr bwMode="auto">
              <a:xfrm>
                <a:off x="2626" y="2107"/>
                <a:ext cx="232"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5" name="Line 100">
                <a:extLst>
                  <a:ext uri="{FF2B5EF4-FFF2-40B4-BE49-F238E27FC236}">
                    <a16:creationId xmlns:a16="http://schemas.microsoft.com/office/drawing/2014/main" id="{4C4EDA34-2A9A-BB76-5338-CF308C5A327A}"/>
                  </a:ext>
                </a:extLst>
              </p:cNvPr>
              <p:cNvSpPr>
                <a:spLocks noChangeShapeType="1"/>
              </p:cNvSpPr>
              <p:nvPr/>
            </p:nvSpPr>
            <p:spPr bwMode="auto">
              <a:xfrm>
                <a:off x="2550" y="1872"/>
                <a:ext cx="76" cy="234"/>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 name="Line 101">
                <a:extLst>
                  <a:ext uri="{FF2B5EF4-FFF2-40B4-BE49-F238E27FC236}">
                    <a16:creationId xmlns:a16="http://schemas.microsoft.com/office/drawing/2014/main" id="{AD984963-B71E-50C4-A924-FCEA1500B268}"/>
                  </a:ext>
                </a:extLst>
              </p:cNvPr>
              <p:cNvSpPr>
                <a:spLocks noChangeShapeType="1"/>
              </p:cNvSpPr>
              <p:nvPr/>
            </p:nvSpPr>
            <p:spPr bwMode="auto">
              <a:xfrm>
                <a:off x="2472" y="1874"/>
                <a:ext cx="7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7" name="Line 102">
                <a:extLst>
                  <a:ext uri="{FF2B5EF4-FFF2-40B4-BE49-F238E27FC236}">
                    <a16:creationId xmlns:a16="http://schemas.microsoft.com/office/drawing/2014/main" id="{AB465836-15E2-E9ED-3811-55C44F07F297}"/>
                  </a:ext>
                </a:extLst>
              </p:cNvPr>
              <p:cNvSpPr>
                <a:spLocks noChangeShapeType="1"/>
              </p:cNvSpPr>
              <p:nvPr/>
            </p:nvSpPr>
            <p:spPr bwMode="auto">
              <a:xfrm>
                <a:off x="2317" y="1395"/>
                <a:ext cx="153" cy="479"/>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8" name="Line 103">
                <a:extLst>
                  <a:ext uri="{FF2B5EF4-FFF2-40B4-BE49-F238E27FC236}">
                    <a16:creationId xmlns:a16="http://schemas.microsoft.com/office/drawing/2014/main" id="{8064A2E3-D305-A835-AC48-8AF92242A080}"/>
                  </a:ext>
                </a:extLst>
              </p:cNvPr>
              <p:cNvSpPr>
                <a:spLocks noChangeShapeType="1"/>
              </p:cNvSpPr>
              <p:nvPr/>
            </p:nvSpPr>
            <p:spPr bwMode="auto">
              <a:xfrm>
                <a:off x="1731" y="1395"/>
                <a:ext cx="58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59" name="Text Box 118">
              <a:extLst>
                <a:ext uri="{FF2B5EF4-FFF2-40B4-BE49-F238E27FC236}">
                  <a16:creationId xmlns:a16="http://schemas.microsoft.com/office/drawing/2014/main" id="{244A2738-97B8-DF0D-A387-BDB5B0209113}"/>
                </a:ext>
              </a:extLst>
            </p:cNvPr>
            <p:cNvSpPr txBox="1">
              <a:spLocks noChangeArrowheads="1"/>
            </p:cNvSpPr>
            <p:nvPr/>
          </p:nvSpPr>
          <p:spPr bwMode="auto">
            <a:xfrm>
              <a:off x="2474913" y="4926853"/>
              <a:ext cx="2627312" cy="4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2000" b="1" dirty="0">
                  <a:solidFill>
                    <a:schemeClr val="bg1"/>
                  </a:solidFill>
                  <a:latin typeface="Comic Sans MS" panose="030F0902030302020204" pitchFamily="66" charset="0"/>
                </a:rPr>
                <a:t>Time (months)</a:t>
              </a:r>
            </a:p>
          </p:txBody>
        </p:sp>
        <p:sp>
          <p:nvSpPr>
            <p:cNvPr id="260" name="Text Box 119">
              <a:extLst>
                <a:ext uri="{FF2B5EF4-FFF2-40B4-BE49-F238E27FC236}">
                  <a16:creationId xmlns:a16="http://schemas.microsoft.com/office/drawing/2014/main" id="{60F7E581-0DF5-5260-C6E4-FDC0FCFFCB37}"/>
                </a:ext>
              </a:extLst>
            </p:cNvPr>
            <p:cNvSpPr txBox="1">
              <a:spLocks noChangeArrowheads="1"/>
            </p:cNvSpPr>
            <p:nvPr/>
          </p:nvSpPr>
          <p:spPr bwMode="auto">
            <a:xfrm flipH="1" flipV="1">
              <a:off x="-86029" y="1986803"/>
              <a:ext cx="614676"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US" altLang="fr-FR" sz="2000" b="1" dirty="0">
                  <a:solidFill>
                    <a:schemeClr val="bg1"/>
                  </a:solidFill>
                  <a:latin typeface="Comic Sans MS" panose="030F0902030302020204" pitchFamily="66" charset="0"/>
                </a:rPr>
                <a:t>Survival (%)</a:t>
              </a:r>
            </a:p>
          </p:txBody>
        </p:sp>
        <p:sp>
          <p:nvSpPr>
            <p:cNvPr id="261" name="Text Box 120">
              <a:extLst>
                <a:ext uri="{FF2B5EF4-FFF2-40B4-BE49-F238E27FC236}">
                  <a16:creationId xmlns:a16="http://schemas.microsoft.com/office/drawing/2014/main" id="{0DA37F26-D5AD-0041-A3DB-35B664BF4B04}"/>
                </a:ext>
              </a:extLst>
            </p:cNvPr>
            <p:cNvSpPr txBox="1">
              <a:spLocks noChangeArrowheads="1"/>
            </p:cNvSpPr>
            <p:nvPr/>
          </p:nvSpPr>
          <p:spPr bwMode="auto">
            <a:xfrm>
              <a:off x="3508374" y="1521666"/>
              <a:ext cx="2311400" cy="1382544"/>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b="1" dirty="0">
                  <a:solidFill>
                    <a:srgbClr val="FF6600"/>
                  </a:solidFill>
                  <a:latin typeface="Comic Sans MS" panose="030F0902030302020204" pitchFamily="66" charset="0"/>
                </a:rPr>
                <a:t>MUNE T0-T4 </a:t>
              </a:r>
              <a:br>
                <a:rPr lang="en-US" altLang="fr-FR" sz="1600" b="1" dirty="0">
                  <a:solidFill>
                    <a:srgbClr val="FF6600"/>
                  </a:solidFill>
                  <a:latin typeface="Comic Sans MS" panose="030F0902030302020204" pitchFamily="66" charset="0"/>
                </a:rPr>
              </a:br>
              <a:r>
                <a:rPr lang="en-US" altLang="fr-FR" sz="1600" b="1" dirty="0">
                  <a:solidFill>
                    <a:srgbClr val="FF6600"/>
                  </a:solidFill>
                  <a:latin typeface="Comic Sans MS" panose="030F0902030302020204" pitchFamily="66" charset="0"/>
                </a:rPr>
                <a:t>&gt; 30%</a:t>
              </a:r>
            </a:p>
            <a:p>
              <a:pPr algn="ctr">
                <a:spcBef>
                  <a:spcPct val="50000"/>
                </a:spcBef>
              </a:pPr>
              <a:r>
                <a:rPr lang="en-US" altLang="fr-FR" sz="1600" b="1" dirty="0">
                  <a:solidFill>
                    <a:schemeClr val="bg1"/>
                  </a:solidFill>
                  <a:latin typeface="Comic Sans MS" panose="030F0902030302020204" pitchFamily="66" charset="0"/>
                </a:rPr>
                <a:t>MUNE T0-T4 </a:t>
              </a:r>
              <a:br>
                <a:rPr lang="en-US" altLang="fr-FR" sz="1600" b="1" dirty="0">
                  <a:solidFill>
                    <a:schemeClr val="bg1"/>
                  </a:solidFill>
                  <a:latin typeface="Comic Sans MS" panose="030F0902030302020204" pitchFamily="66" charset="0"/>
                </a:rPr>
              </a:br>
              <a:r>
                <a:rPr lang="en-US" altLang="fr-FR" sz="1600" b="1" dirty="0">
                  <a:solidFill>
                    <a:schemeClr val="bg1"/>
                  </a:solidFill>
                  <a:latin typeface="Comic Sans MS" panose="030F0902030302020204" pitchFamily="66" charset="0"/>
                </a:rPr>
                <a:t>&lt; 30%</a:t>
              </a:r>
            </a:p>
          </p:txBody>
        </p:sp>
      </p:grpSp>
      <p:grpSp>
        <p:nvGrpSpPr>
          <p:cNvPr id="350" name="Groupe 349">
            <a:extLst>
              <a:ext uri="{FF2B5EF4-FFF2-40B4-BE49-F238E27FC236}">
                <a16:creationId xmlns:a16="http://schemas.microsoft.com/office/drawing/2014/main" id="{D56A16AB-3352-ADB8-2174-B6B8287B64C1}"/>
              </a:ext>
            </a:extLst>
          </p:cNvPr>
          <p:cNvGrpSpPr/>
          <p:nvPr/>
        </p:nvGrpSpPr>
        <p:grpSpPr>
          <a:xfrm>
            <a:off x="5940972" y="2541807"/>
            <a:ext cx="5809254" cy="3726635"/>
            <a:chOff x="1762501" y="1751013"/>
            <a:chExt cx="6494087" cy="4314825"/>
          </a:xfrm>
        </p:grpSpPr>
        <p:grpSp>
          <p:nvGrpSpPr>
            <p:cNvPr id="263" name="Group 2">
              <a:extLst>
                <a:ext uri="{FF2B5EF4-FFF2-40B4-BE49-F238E27FC236}">
                  <a16:creationId xmlns:a16="http://schemas.microsoft.com/office/drawing/2014/main" id="{E869EA84-575B-C6BD-3D82-E76243A33C11}"/>
                </a:ext>
              </a:extLst>
            </p:cNvPr>
            <p:cNvGrpSpPr>
              <a:grpSpLocks/>
            </p:cNvGrpSpPr>
            <p:nvPr/>
          </p:nvGrpSpPr>
          <p:grpSpPr bwMode="auto">
            <a:xfrm>
              <a:off x="1784350" y="1751013"/>
              <a:ext cx="6472238" cy="4314825"/>
              <a:chOff x="1092" y="1101"/>
              <a:chExt cx="4077" cy="2718"/>
            </a:xfrm>
          </p:grpSpPr>
          <p:sp>
            <p:nvSpPr>
              <p:cNvPr id="264" name="Rectangle 3">
                <a:extLst>
                  <a:ext uri="{FF2B5EF4-FFF2-40B4-BE49-F238E27FC236}">
                    <a16:creationId xmlns:a16="http://schemas.microsoft.com/office/drawing/2014/main" id="{9EDA490A-028C-014E-2684-920FF175B991}"/>
                  </a:ext>
                </a:extLst>
              </p:cNvPr>
              <p:cNvSpPr>
                <a:spLocks noChangeArrowheads="1"/>
              </p:cNvSpPr>
              <p:nvPr/>
            </p:nvSpPr>
            <p:spPr bwMode="auto">
              <a:xfrm>
                <a:off x="1092" y="1101"/>
                <a:ext cx="4077" cy="2718"/>
              </a:xfrm>
              <a:prstGeom prst="rect">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65" name="Group 4">
                <a:extLst>
                  <a:ext uri="{FF2B5EF4-FFF2-40B4-BE49-F238E27FC236}">
                    <a16:creationId xmlns:a16="http://schemas.microsoft.com/office/drawing/2014/main" id="{E7076473-0E53-5ABE-A7E9-9C7086026FDC}"/>
                  </a:ext>
                </a:extLst>
              </p:cNvPr>
              <p:cNvGrpSpPr>
                <a:grpSpLocks/>
              </p:cNvGrpSpPr>
              <p:nvPr/>
            </p:nvGrpSpPr>
            <p:grpSpPr bwMode="auto">
              <a:xfrm>
                <a:off x="1669" y="1396"/>
                <a:ext cx="3091" cy="1925"/>
                <a:chOff x="1677" y="1414"/>
                <a:chExt cx="3091" cy="1925"/>
              </a:xfrm>
            </p:grpSpPr>
            <p:sp>
              <p:nvSpPr>
                <p:cNvPr id="277" name="Rectangle 5">
                  <a:extLst>
                    <a:ext uri="{FF2B5EF4-FFF2-40B4-BE49-F238E27FC236}">
                      <a16:creationId xmlns:a16="http://schemas.microsoft.com/office/drawing/2014/main" id="{F3F5FA50-CAB2-E23B-B999-630AADCDE9FB}"/>
                    </a:ext>
                  </a:extLst>
                </p:cNvPr>
                <p:cNvSpPr>
                  <a:spLocks noChangeArrowheads="1"/>
                </p:cNvSpPr>
                <p:nvPr/>
              </p:nvSpPr>
              <p:spPr bwMode="auto">
                <a:xfrm>
                  <a:off x="1677" y="1414"/>
                  <a:ext cx="3091" cy="1925"/>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8" name="Line 6">
                  <a:extLst>
                    <a:ext uri="{FF2B5EF4-FFF2-40B4-BE49-F238E27FC236}">
                      <a16:creationId xmlns:a16="http://schemas.microsoft.com/office/drawing/2014/main" id="{16F3FE38-266A-1638-E2E5-B11938FA523F}"/>
                    </a:ext>
                  </a:extLst>
                </p:cNvPr>
                <p:cNvSpPr>
                  <a:spLocks noChangeShapeType="1"/>
                </p:cNvSpPr>
                <p:nvPr/>
              </p:nvSpPr>
              <p:spPr bwMode="auto">
                <a:xfrm>
                  <a:off x="1677" y="2952"/>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9" name="Line 7">
                  <a:extLst>
                    <a:ext uri="{FF2B5EF4-FFF2-40B4-BE49-F238E27FC236}">
                      <a16:creationId xmlns:a16="http://schemas.microsoft.com/office/drawing/2014/main" id="{35024EC5-2FB4-E0CB-1E8F-57BBB6E3F804}"/>
                    </a:ext>
                  </a:extLst>
                </p:cNvPr>
                <p:cNvSpPr>
                  <a:spLocks noChangeShapeType="1"/>
                </p:cNvSpPr>
                <p:nvPr/>
              </p:nvSpPr>
              <p:spPr bwMode="auto">
                <a:xfrm>
                  <a:off x="1677" y="2568"/>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0" name="Line 8">
                  <a:extLst>
                    <a:ext uri="{FF2B5EF4-FFF2-40B4-BE49-F238E27FC236}">
                      <a16:creationId xmlns:a16="http://schemas.microsoft.com/office/drawing/2014/main" id="{4A297273-FA22-DEFB-B37B-A2A0FAF992FB}"/>
                    </a:ext>
                  </a:extLst>
                </p:cNvPr>
                <p:cNvSpPr>
                  <a:spLocks noChangeShapeType="1"/>
                </p:cNvSpPr>
                <p:nvPr/>
              </p:nvSpPr>
              <p:spPr bwMode="auto">
                <a:xfrm>
                  <a:off x="1677" y="2176"/>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1" name="Line 9">
                  <a:extLst>
                    <a:ext uri="{FF2B5EF4-FFF2-40B4-BE49-F238E27FC236}">
                      <a16:creationId xmlns:a16="http://schemas.microsoft.com/office/drawing/2014/main" id="{8A2E71E7-3E76-461B-7E75-BAAC953662DF}"/>
                    </a:ext>
                  </a:extLst>
                </p:cNvPr>
                <p:cNvSpPr>
                  <a:spLocks noChangeShapeType="1"/>
                </p:cNvSpPr>
                <p:nvPr/>
              </p:nvSpPr>
              <p:spPr bwMode="auto">
                <a:xfrm>
                  <a:off x="1677" y="1796"/>
                  <a:ext cx="41"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2" name="Line 10">
                  <a:extLst>
                    <a:ext uri="{FF2B5EF4-FFF2-40B4-BE49-F238E27FC236}">
                      <a16:creationId xmlns:a16="http://schemas.microsoft.com/office/drawing/2014/main" id="{B653172E-3528-BFF2-514B-FD44F314E364}"/>
                    </a:ext>
                  </a:extLst>
                </p:cNvPr>
                <p:cNvSpPr>
                  <a:spLocks noChangeShapeType="1"/>
                </p:cNvSpPr>
                <p:nvPr/>
              </p:nvSpPr>
              <p:spPr bwMode="auto">
                <a:xfrm flipV="1">
                  <a:off x="2298"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3" name="Line 11">
                  <a:extLst>
                    <a:ext uri="{FF2B5EF4-FFF2-40B4-BE49-F238E27FC236}">
                      <a16:creationId xmlns:a16="http://schemas.microsoft.com/office/drawing/2014/main" id="{FAE0B096-7817-0AB7-01BA-923C69E1573D}"/>
                    </a:ext>
                  </a:extLst>
                </p:cNvPr>
                <p:cNvSpPr>
                  <a:spLocks noChangeShapeType="1"/>
                </p:cNvSpPr>
                <p:nvPr/>
              </p:nvSpPr>
              <p:spPr bwMode="auto">
                <a:xfrm flipV="1">
                  <a:off x="2917"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4" name="Line 12">
                  <a:extLst>
                    <a:ext uri="{FF2B5EF4-FFF2-40B4-BE49-F238E27FC236}">
                      <a16:creationId xmlns:a16="http://schemas.microsoft.com/office/drawing/2014/main" id="{0D1B9B17-F4BA-7058-A774-D46067AE3262}"/>
                    </a:ext>
                  </a:extLst>
                </p:cNvPr>
                <p:cNvSpPr>
                  <a:spLocks noChangeShapeType="1"/>
                </p:cNvSpPr>
                <p:nvPr/>
              </p:nvSpPr>
              <p:spPr bwMode="auto">
                <a:xfrm flipV="1">
                  <a:off x="3534"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5" name="Line 13">
                  <a:extLst>
                    <a:ext uri="{FF2B5EF4-FFF2-40B4-BE49-F238E27FC236}">
                      <a16:creationId xmlns:a16="http://schemas.microsoft.com/office/drawing/2014/main" id="{5DF1FABE-0368-106C-C937-25F212F339BB}"/>
                    </a:ext>
                  </a:extLst>
                </p:cNvPr>
                <p:cNvSpPr>
                  <a:spLocks noChangeShapeType="1"/>
                </p:cNvSpPr>
                <p:nvPr/>
              </p:nvSpPr>
              <p:spPr bwMode="auto">
                <a:xfrm flipV="1">
                  <a:off x="4148" y="3294"/>
                  <a:ext cx="0" cy="3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66" name="Text Box 14">
                <a:extLst>
                  <a:ext uri="{FF2B5EF4-FFF2-40B4-BE49-F238E27FC236}">
                    <a16:creationId xmlns:a16="http://schemas.microsoft.com/office/drawing/2014/main" id="{07CE5509-68DF-C3A5-6F3C-8E235C02DE8A}"/>
                  </a:ext>
                </a:extLst>
              </p:cNvPr>
              <p:cNvSpPr txBox="1">
                <a:spLocks noChangeArrowheads="1"/>
              </p:cNvSpPr>
              <p:nvPr/>
            </p:nvSpPr>
            <p:spPr bwMode="auto">
              <a:xfrm>
                <a:off x="1361" y="1307"/>
                <a:ext cx="309" cy="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a:solidFill>
                      <a:schemeClr val="bg1"/>
                    </a:solidFill>
                    <a:latin typeface="Comic Sans MS" panose="030F0902030302020204" pitchFamily="66" charset="0"/>
                  </a:rPr>
                  <a:t>100</a:t>
                </a:r>
              </a:p>
            </p:txBody>
          </p:sp>
          <p:sp>
            <p:nvSpPr>
              <p:cNvPr id="267" name="Text Box 15">
                <a:extLst>
                  <a:ext uri="{FF2B5EF4-FFF2-40B4-BE49-F238E27FC236}">
                    <a16:creationId xmlns:a16="http://schemas.microsoft.com/office/drawing/2014/main" id="{322851C6-680A-D4B7-35AF-18BEB2612D4C}"/>
                  </a:ext>
                </a:extLst>
              </p:cNvPr>
              <p:cNvSpPr txBox="1">
                <a:spLocks noChangeArrowheads="1"/>
              </p:cNvSpPr>
              <p:nvPr/>
            </p:nvSpPr>
            <p:spPr bwMode="auto">
              <a:xfrm>
                <a:off x="1361" y="1673"/>
                <a:ext cx="30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80</a:t>
                </a:r>
              </a:p>
            </p:txBody>
          </p:sp>
          <p:sp>
            <p:nvSpPr>
              <p:cNvPr id="268" name="Text Box 16">
                <a:extLst>
                  <a:ext uri="{FF2B5EF4-FFF2-40B4-BE49-F238E27FC236}">
                    <a16:creationId xmlns:a16="http://schemas.microsoft.com/office/drawing/2014/main" id="{4C4D7DE6-7713-FB52-965B-2D18C83EBC4D}"/>
                  </a:ext>
                </a:extLst>
              </p:cNvPr>
              <p:cNvSpPr txBox="1">
                <a:spLocks noChangeArrowheads="1"/>
              </p:cNvSpPr>
              <p:nvPr/>
            </p:nvSpPr>
            <p:spPr bwMode="auto">
              <a:xfrm>
                <a:off x="1361" y="2068"/>
                <a:ext cx="30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60</a:t>
                </a:r>
              </a:p>
            </p:txBody>
          </p:sp>
          <p:sp>
            <p:nvSpPr>
              <p:cNvPr id="269" name="Text Box 17">
                <a:extLst>
                  <a:ext uri="{FF2B5EF4-FFF2-40B4-BE49-F238E27FC236}">
                    <a16:creationId xmlns:a16="http://schemas.microsoft.com/office/drawing/2014/main" id="{3BCEFE68-9245-AAF5-E150-AA28E010FB97}"/>
                  </a:ext>
                </a:extLst>
              </p:cNvPr>
              <p:cNvSpPr txBox="1">
                <a:spLocks noChangeArrowheads="1"/>
              </p:cNvSpPr>
              <p:nvPr/>
            </p:nvSpPr>
            <p:spPr bwMode="auto">
              <a:xfrm>
                <a:off x="1361" y="2452"/>
                <a:ext cx="30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40</a:t>
                </a:r>
              </a:p>
            </p:txBody>
          </p:sp>
          <p:sp>
            <p:nvSpPr>
              <p:cNvPr id="270" name="Text Box 18">
                <a:extLst>
                  <a:ext uri="{FF2B5EF4-FFF2-40B4-BE49-F238E27FC236}">
                    <a16:creationId xmlns:a16="http://schemas.microsoft.com/office/drawing/2014/main" id="{8A4E8C9F-5D39-6334-5775-4BD7A1BBB88D}"/>
                  </a:ext>
                </a:extLst>
              </p:cNvPr>
              <p:cNvSpPr txBox="1">
                <a:spLocks noChangeArrowheads="1"/>
              </p:cNvSpPr>
              <p:nvPr/>
            </p:nvSpPr>
            <p:spPr bwMode="auto">
              <a:xfrm>
                <a:off x="1361" y="2835"/>
                <a:ext cx="30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20</a:t>
                </a:r>
              </a:p>
            </p:txBody>
          </p:sp>
          <p:sp>
            <p:nvSpPr>
              <p:cNvPr id="271" name="Text Box 19">
                <a:extLst>
                  <a:ext uri="{FF2B5EF4-FFF2-40B4-BE49-F238E27FC236}">
                    <a16:creationId xmlns:a16="http://schemas.microsoft.com/office/drawing/2014/main" id="{3CE01A72-71BA-AE70-E8C0-AC7C7002395E}"/>
                  </a:ext>
                </a:extLst>
              </p:cNvPr>
              <p:cNvSpPr txBox="1">
                <a:spLocks noChangeArrowheads="1"/>
              </p:cNvSpPr>
              <p:nvPr/>
            </p:nvSpPr>
            <p:spPr bwMode="auto">
              <a:xfrm>
                <a:off x="1361" y="3211"/>
                <a:ext cx="30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fr-FR" sz="1400" dirty="0">
                    <a:solidFill>
                      <a:schemeClr val="bg1"/>
                    </a:solidFill>
                    <a:latin typeface="Comic Sans MS" panose="030F0902030302020204" pitchFamily="66" charset="0"/>
                  </a:rPr>
                  <a:t>0</a:t>
                </a:r>
              </a:p>
            </p:txBody>
          </p:sp>
          <p:sp>
            <p:nvSpPr>
              <p:cNvPr id="272" name="Text Box 20">
                <a:extLst>
                  <a:ext uri="{FF2B5EF4-FFF2-40B4-BE49-F238E27FC236}">
                    <a16:creationId xmlns:a16="http://schemas.microsoft.com/office/drawing/2014/main" id="{3CEC820F-8987-C3FB-4CB4-1E93164348EA}"/>
                  </a:ext>
                </a:extLst>
              </p:cNvPr>
              <p:cNvSpPr txBox="1">
                <a:spLocks noChangeArrowheads="1"/>
              </p:cNvSpPr>
              <p:nvPr/>
            </p:nvSpPr>
            <p:spPr bwMode="auto">
              <a:xfrm>
                <a:off x="2131" y="3380"/>
                <a:ext cx="32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8</a:t>
                </a:r>
              </a:p>
            </p:txBody>
          </p:sp>
          <p:sp>
            <p:nvSpPr>
              <p:cNvPr id="273" name="Text Box 21">
                <a:extLst>
                  <a:ext uri="{FF2B5EF4-FFF2-40B4-BE49-F238E27FC236}">
                    <a16:creationId xmlns:a16="http://schemas.microsoft.com/office/drawing/2014/main" id="{9C8C4BD9-951C-402A-4689-E8694CB616A5}"/>
                  </a:ext>
                </a:extLst>
              </p:cNvPr>
              <p:cNvSpPr txBox="1">
                <a:spLocks noChangeArrowheads="1"/>
              </p:cNvSpPr>
              <p:nvPr/>
            </p:nvSpPr>
            <p:spPr bwMode="auto">
              <a:xfrm>
                <a:off x="2741" y="3380"/>
                <a:ext cx="32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16</a:t>
                </a:r>
              </a:p>
            </p:txBody>
          </p:sp>
          <p:sp>
            <p:nvSpPr>
              <p:cNvPr id="274" name="Text Box 22">
                <a:extLst>
                  <a:ext uri="{FF2B5EF4-FFF2-40B4-BE49-F238E27FC236}">
                    <a16:creationId xmlns:a16="http://schemas.microsoft.com/office/drawing/2014/main" id="{CADD04C5-3DE1-B44B-E74E-174F084B252D}"/>
                  </a:ext>
                </a:extLst>
              </p:cNvPr>
              <p:cNvSpPr txBox="1">
                <a:spLocks noChangeArrowheads="1"/>
              </p:cNvSpPr>
              <p:nvPr/>
            </p:nvSpPr>
            <p:spPr bwMode="auto">
              <a:xfrm>
                <a:off x="3374" y="3380"/>
                <a:ext cx="32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24</a:t>
                </a:r>
              </a:p>
            </p:txBody>
          </p:sp>
          <p:sp>
            <p:nvSpPr>
              <p:cNvPr id="275" name="Text Box 23">
                <a:extLst>
                  <a:ext uri="{FF2B5EF4-FFF2-40B4-BE49-F238E27FC236}">
                    <a16:creationId xmlns:a16="http://schemas.microsoft.com/office/drawing/2014/main" id="{1F0E9566-3448-6F18-9A22-7F5478B30B8C}"/>
                  </a:ext>
                </a:extLst>
              </p:cNvPr>
              <p:cNvSpPr txBox="1">
                <a:spLocks noChangeArrowheads="1"/>
              </p:cNvSpPr>
              <p:nvPr/>
            </p:nvSpPr>
            <p:spPr bwMode="auto">
              <a:xfrm>
                <a:off x="3980" y="3380"/>
                <a:ext cx="32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32</a:t>
                </a:r>
              </a:p>
            </p:txBody>
          </p:sp>
          <p:sp>
            <p:nvSpPr>
              <p:cNvPr id="276" name="Text Box 24">
                <a:extLst>
                  <a:ext uri="{FF2B5EF4-FFF2-40B4-BE49-F238E27FC236}">
                    <a16:creationId xmlns:a16="http://schemas.microsoft.com/office/drawing/2014/main" id="{2D749D2D-6646-5999-F310-2BBB08F88F13}"/>
                  </a:ext>
                </a:extLst>
              </p:cNvPr>
              <p:cNvSpPr txBox="1">
                <a:spLocks noChangeArrowheads="1"/>
              </p:cNvSpPr>
              <p:nvPr/>
            </p:nvSpPr>
            <p:spPr bwMode="auto">
              <a:xfrm>
                <a:off x="4592" y="3380"/>
                <a:ext cx="32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a:solidFill>
                      <a:schemeClr val="bg1"/>
                    </a:solidFill>
                    <a:latin typeface="Comic Sans MS" panose="030F0902030302020204" pitchFamily="66" charset="0"/>
                  </a:rPr>
                  <a:t>40</a:t>
                </a:r>
              </a:p>
            </p:txBody>
          </p:sp>
        </p:grpSp>
        <p:grpSp>
          <p:nvGrpSpPr>
            <p:cNvPr id="286" name="Group 37">
              <a:extLst>
                <a:ext uri="{FF2B5EF4-FFF2-40B4-BE49-F238E27FC236}">
                  <a16:creationId xmlns:a16="http://schemas.microsoft.com/office/drawing/2014/main" id="{98586C76-512F-93A0-D80C-96A65B13F089}"/>
                </a:ext>
              </a:extLst>
            </p:cNvPr>
            <p:cNvGrpSpPr>
              <a:grpSpLocks/>
            </p:cNvGrpSpPr>
            <p:nvPr/>
          </p:nvGrpSpPr>
          <p:grpSpPr bwMode="auto">
            <a:xfrm>
              <a:off x="2654300" y="2174875"/>
              <a:ext cx="4508500" cy="3143250"/>
              <a:chOff x="1672" y="1370"/>
              <a:chExt cx="2840" cy="1980"/>
            </a:xfrm>
          </p:grpSpPr>
          <p:sp>
            <p:nvSpPr>
              <p:cNvPr id="287" name="Oval 38">
                <a:extLst>
                  <a:ext uri="{FF2B5EF4-FFF2-40B4-BE49-F238E27FC236}">
                    <a16:creationId xmlns:a16="http://schemas.microsoft.com/office/drawing/2014/main" id="{70ABF76E-3B7D-2E0D-D388-B64CCC1C60D6}"/>
                  </a:ext>
                </a:extLst>
              </p:cNvPr>
              <p:cNvSpPr>
                <a:spLocks noChangeArrowheads="1"/>
              </p:cNvSpPr>
              <p:nvPr/>
            </p:nvSpPr>
            <p:spPr bwMode="auto">
              <a:xfrm>
                <a:off x="1672" y="1370"/>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8" name="Oval 39">
                <a:extLst>
                  <a:ext uri="{FF2B5EF4-FFF2-40B4-BE49-F238E27FC236}">
                    <a16:creationId xmlns:a16="http://schemas.microsoft.com/office/drawing/2014/main" id="{3587D8CB-43DB-83EC-1EE7-F3BE1B5CE373}"/>
                  </a:ext>
                </a:extLst>
              </p:cNvPr>
              <p:cNvSpPr>
                <a:spLocks noChangeArrowheads="1"/>
              </p:cNvSpPr>
              <p:nvPr/>
            </p:nvSpPr>
            <p:spPr bwMode="auto">
              <a:xfrm>
                <a:off x="1750" y="1371"/>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9" name="Oval 40">
                <a:extLst>
                  <a:ext uri="{FF2B5EF4-FFF2-40B4-BE49-F238E27FC236}">
                    <a16:creationId xmlns:a16="http://schemas.microsoft.com/office/drawing/2014/main" id="{86021916-5AF7-1947-1EF3-02FF748CB36E}"/>
                  </a:ext>
                </a:extLst>
              </p:cNvPr>
              <p:cNvSpPr>
                <a:spLocks noChangeArrowheads="1"/>
              </p:cNvSpPr>
              <p:nvPr/>
            </p:nvSpPr>
            <p:spPr bwMode="auto">
              <a:xfrm>
                <a:off x="1829" y="1371"/>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0" name="Oval 41">
                <a:extLst>
                  <a:ext uri="{FF2B5EF4-FFF2-40B4-BE49-F238E27FC236}">
                    <a16:creationId xmlns:a16="http://schemas.microsoft.com/office/drawing/2014/main" id="{2733ACF2-B219-B285-88EC-45C976F362BF}"/>
                  </a:ext>
                </a:extLst>
              </p:cNvPr>
              <p:cNvSpPr>
                <a:spLocks noChangeArrowheads="1"/>
              </p:cNvSpPr>
              <p:nvPr/>
            </p:nvSpPr>
            <p:spPr bwMode="auto">
              <a:xfrm>
                <a:off x="1904" y="1370"/>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1" name="Oval 42">
                <a:extLst>
                  <a:ext uri="{FF2B5EF4-FFF2-40B4-BE49-F238E27FC236}">
                    <a16:creationId xmlns:a16="http://schemas.microsoft.com/office/drawing/2014/main" id="{273A322B-9EC7-1A15-2A35-EB3D01D302BD}"/>
                  </a:ext>
                </a:extLst>
              </p:cNvPr>
              <p:cNvSpPr>
                <a:spLocks noChangeArrowheads="1"/>
              </p:cNvSpPr>
              <p:nvPr/>
            </p:nvSpPr>
            <p:spPr bwMode="auto">
              <a:xfrm>
                <a:off x="1983" y="1370"/>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2" name="Oval 43">
                <a:extLst>
                  <a:ext uri="{FF2B5EF4-FFF2-40B4-BE49-F238E27FC236}">
                    <a16:creationId xmlns:a16="http://schemas.microsoft.com/office/drawing/2014/main" id="{DB9FD342-5502-DD74-8C1F-D33C723A86C5}"/>
                  </a:ext>
                </a:extLst>
              </p:cNvPr>
              <p:cNvSpPr>
                <a:spLocks noChangeArrowheads="1"/>
              </p:cNvSpPr>
              <p:nvPr/>
            </p:nvSpPr>
            <p:spPr bwMode="auto">
              <a:xfrm>
                <a:off x="2061" y="1757"/>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3" name="Oval 44">
                <a:extLst>
                  <a:ext uri="{FF2B5EF4-FFF2-40B4-BE49-F238E27FC236}">
                    <a16:creationId xmlns:a16="http://schemas.microsoft.com/office/drawing/2014/main" id="{AEA5AF8C-D530-37CF-0D9B-26326E97935D}"/>
                  </a:ext>
                </a:extLst>
              </p:cNvPr>
              <p:cNvSpPr>
                <a:spLocks noChangeArrowheads="1"/>
              </p:cNvSpPr>
              <p:nvPr/>
            </p:nvSpPr>
            <p:spPr bwMode="auto">
              <a:xfrm>
                <a:off x="2136" y="2523"/>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4" name="Oval 45">
                <a:extLst>
                  <a:ext uri="{FF2B5EF4-FFF2-40B4-BE49-F238E27FC236}">
                    <a16:creationId xmlns:a16="http://schemas.microsoft.com/office/drawing/2014/main" id="{6619E5D9-22D1-51F6-1B82-3814E2E9D71D}"/>
                  </a:ext>
                </a:extLst>
              </p:cNvPr>
              <p:cNvSpPr>
                <a:spLocks noChangeArrowheads="1"/>
              </p:cNvSpPr>
              <p:nvPr/>
            </p:nvSpPr>
            <p:spPr bwMode="auto">
              <a:xfrm>
                <a:off x="2214" y="2908"/>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5" name="Oval 46">
                <a:extLst>
                  <a:ext uri="{FF2B5EF4-FFF2-40B4-BE49-F238E27FC236}">
                    <a16:creationId xmlns:a16="http://schemas.microsoft.com/office/drawing/2014/main" id="{A8348569-9849-6F1B-BBDC-E4D5F38D9A9E}"/>
                  </a:ext>
                </a:extLst>
              </p:cNvPr>
              <p:cNvSpPr>
                <a:spLocks noChangeArrowheads="1"/>
              </p:cNvSpPr>
              <p:nvPr/>
            </p:nvSpPr>
            <p:spPr bwMode="auto">
              <a:xfrm>
                <a:off x="2293" y="2910"/>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6" name="Oval 47">
                <a:extLst>
                  <a:ext uri="{FF2B5EF4-FFF2-40B4-BE49-F238E27FC236}">
                    <a16:creationId xmlns:a16="http://schemas.microsoft.com/office/drawing/2014/main" id="{93417F42-2668-3F9A-E565-F8325F1F9935}"/>
                  </a:ext>
                </a:extLst>
              </p:cNvPr>
              <p:cNvSpPr>
                <a:spLocks noChangeArrowheads="1"/>
              </p:cNvSpPr>
              <p:nvPr/>
            </p:nvSpPr>
            <p:spPr bwMode="auto">
              <a:xfrm>
                <a:off x="2369" y="3294"/>
                <a:ext cx="56" cy="5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7" name="Line 48">
                <a:extLst>
                  <a:ext uri="{FF2B5EF4-FFF2-40B4-BE49-F238E27FC236}">
                    <a16:creationId xmlns:a16="http://schemas.microsoft.com/office/drawing/2014/main" id="{B32880F5-5639-BF4B-5E28-43FAD7503A09}"/>
                  </a:ext>
                </a:extLst>
              </p:cNvPr>
              <p:cNvSpPr>
                <a:spLocks noChangeShapeType="1"/>
              </p:cNvSpPr>
              <p:nvPr/>
            </p:nvSpPr>
            <p:spPr bwMode="auto">
              <a:xfrm flipH="1" flipV="1">
                <a:off x="2322" y="2938"/>
                <a:ext cx="76" cy="387"/>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8" name="Line 49">
                <a:extLst>
                  <a:ext uri="{FF2B5EF4-FFF2-40B4-BE49-F238E27FC236}">
                    <a16:creationId xmlns:a16="http://schemas.microsoft.com/office/drawing/2014/main" id="{49814E7F-65B8-49C7-B459-0653362E03D9}"/>
                  </a:ext>
                </a:extLst>
              </p:cNvPr>
              <p:cNvSpPr>
                <a:spLocks noChangeShapeType="1"/>
              </p:cNvSpPr>
              <p:nvPr/>
            </p:nvSpPr>
            <p:spPr bwMode="auto">
              <a:xfrm>
                <a:off x="2242" y="2934"/>
                <a:ext cx="80"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9" name="Line 50">
                <a:extLst>
                  <a:ext uri="{FF2B5EF4-FFF2-40B4-BE49-F238E27FC236}">
                    <a16:creationId xmlns:a16="http://schemas.microsoft.com/office/drawing/2014/main" id="{5B32C4BC-CC9A-A8FD-CA46-D52C41683A2C}"/>
                  </a:ext>
                </a:extLst>
              </p:cNvPr>
              <p:cNvSpPr>
                <a:spLocks noChangeShapeType="1"/>
              </p:cNvSpPr>
              <p:nvPr/>
            </p:nvSpPr>
            <p:spPr bwMode="auto">
              <a:xfrm flipH="1" flipV="1">
                <a:off x="2165" y="2554"/>
                <a:ext cx="77" cy="38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0" name="Line 51">
                <a:extLst>
                  <a:ext uri="{FF2B5EF4-FFF2-40B4-BE49-F238E27FC236}">
                    <a16:creationId xmlns:a16="http://schemas.microsoft.com/office/drawing/2014/main" id="{EE7DBAE0-1162-C76A-C3FF-28EA7DDCEF99}"/>
                  </a:ext>
                </a:extLst>
              </p:cNvPr>
              <p:cNvSpPr>
                <a:spLocks noChangeShapeType="1"/>
              </p:cNvSpPr>
              <p:nvPr/>
            </p:nvSpPr>
            <p:spPr bwMode="auto">
              <a:xfrm flipH="1" flipV="1">
                <a:off x="2088" y="1782"/>
                <a:ext cx="77" cy="768"/>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1" name="Line 52">
                <a:extLst>
                  <a:ext uri="{FF2B5EF4-FFF2-40B4-BE49-F238E27FC236}">
                    <a16:creationId xmlns:a16="http://schemas.microsoft.com/office/drawing/2014/main" id="{2B8E7D23-8977-F124-5E54-1F5CA73193C6}"/>
                  </a:ext>
                </a:extLst>
              </p:cNvPr>
              <p:cNvSpPr>
                <a:spLocks noChangeShapeType="1"/>
              </p:cNvSpPr>
              <p:nvPr/>
            </p:nvSpPr>
            <p:spPr bwMode="auto">
              <a:xfrm flipH="1" flipV="1">
                <a:off x="2010" y="1397"/>
                <a:ext cx="78" cy="385"/>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2" name="Line 53">
                <a:extLst>
                  <a:ext uri="{FF2B5EF4-FFF2-40B4-BE49-F238E27FC236}">
                    <a16:creationId xmlns:a16="http://schemas.microsoft.com/office/drawing/2014/main" id="{CA47918E-CF77-C7D4-C035-6F674AE2C8E3}"/>
                  </a:ext>
                </a:extLst>
              </p:cNvPr>
              <p:cNvSpPr>
                <a:spLocks noChangeShapeType="1"/>
              </p:cNvSpPr>
              <p:nvPr/>
            </p:nvSpPr>
            <p:spPr bwMode="auto">
              <a:xfrm>
                <a:off x="1699" y="1395"/>
                <a:ext cx="309"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3" name="Oval 54">
                <a:extLst>
                  <a:ext uri="{FF2B5EF4-FFF2-40B4-BE49-F238E27FC236}">
                    <a16:creationId xmlns:a16="http://schemas.microsoft.com/office/drawing/2014/main" id="{D9CEC11C-93DD-0F1D-803C-CA276CE2C18D}"/>
                  </a:ext>
                </a:extLst>
              </p:cNvPr>
              <p:cNvSpPr>
                <a:spLocks noChangeArrowheads="1"/>
              </p:cNvSpPr>
              <p:nvPr/>
            </p:nvSpPr>
            <p:spPr bwMode="auto">
              <a:xfrm>
                <a:off x="2057" y="137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4" name="Oval 55">
                <a:extLst>
                  <a:ext uri="{FF2B5EF4-FFF2-40B4-BE49-F238E27FC236}">
                    <a16:creationId xmlns:a16="http://schemas.microsoft.com/office/drawing/2014/main" id="{47976E1C-C1BC-14F1-EA5B-4EBA96967372}"/>
                  </a:ext>
                </a:extLst>
              </p:cNvPr>
              <p:cNvSpPr>
                <a:spLocks noChangeArrowheads="1"/>
              </p:cNvSpPr>
              <p:nvPr/>
            </p:nvSpPr>
            <p:spPr bwMode="auto">
              <a:xfrm>
                <a:off x="2138" y="137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5" name="Oval 56">
                <a:extLst>
                  <a:ext uri="{FF2B5EF4-FFF2-40B4-BE49-F238E27FC236}">
                    <a16:creationId xmlns:a16="http://schemas.microsoft.com/office/drawing/2014/main" id="{6D32FC33-68D5-449B-A412-F6173C8EECA6}"/>
                  </a:ext>
                </a:extLst>
              </p:cNvPr>
              <p:cNvSpPr>
                <a:spLocks noChangeArrowheads="1"/>
              </p:cNvSpPr>
              <p:nvPr/>
            </p:nvSpPr>
            <p:spPr bwMode="auto">
              <a:xfrm>
                <a:off x="2212" y="137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6" name="Oval 57">
                <a:extLst>
                  <a:ext uri="{FF2B5EF4-FFF2-40B4-BE49-F238E27FC236}">
                    <a16:creationId xmlns:a16="http://schemas.microsoft.com/office/drawing/2014/main" id="{A375DF89-2B45-BD6C-729B-B7783865355F}"/>
                  </a:ext>
                </a:extLst>
              </p:cNvPr>
              <p:cNvSpPr>
                <a:spLocks noChangeArrowheads="1"/>
              </p:cNvSpPr>
              <p:nvPr/>
            </p:nvSpPr>
            <p:spPr bwMode="auto">
              <a:xfrm>
                <a:off x="2289" y="169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 name="Oval 58">
                <a:extLst>
                  <a:ext uri="{FF2B5EF4-FFF2-40B4-BE49-F238E27FC236}">
                    <a16:creationId xmlns:a16="http://schemas.microsoft.com/office/drawing/2014/main" id="{8CAF0423-A914-71B1-1505-4B1C50F29BBA}"/>
                  </a:ext>
                </a:extLst>
              </p:cNvPr>
              <p:cNvSpPr>
                <a:spLocks noChangeArrowheads="1"/>
              </p:cNvSpPr>
              <p:nvPr/>
            </p:nvSpPr>
            <p:spPr bwMode="auto">
              <a:xfrm>
                <a:off x="2367" y="169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8" name="Oval 59">
                <a:extLst>
                  <a:ext uri="{FF2B5EF4-FFF2-40B4-BE49-F238E27FC236}">
                    <a16:creationId xmlns:a16="http://schemas.microsoft.com/office/drawing/2014/main" id="{ABE09106-848E-E53E-99E2-590835C3A165}"/>
                  </a:ext>
                </a:extLst>
              </p:cNvPr>
              <p:cNvSpPr>
                <a:spLocks noChangeArrowheads="1"/>
              </p:cNvSpPr>
              <p:nvPr/>
            </p:nvSpPr>
            <p:spPr bwMode="auto">
              <a:xfrm>
                <a:off x="2446" y="169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9" name="Oval 60">
                <a:extLst>
                  <a:ext uri="{FF2B5EF4-FFF2-40B4-BE49-F238E27FC236}">
                    <a16:creationId xmlns:a16="http://schemas.microsoft.com/office/drawing/2014/main" id="{EEE00769-037D-2299-91F2-DD50F48AC3AD}"/>
                  </a:ext>
                </a:extLst>
              </p:cNvPr>
              <p:cNvSpPr>
                <a:spLocks noChangeArrowheads="1"/>
              </p:cNvSpPr>
              <p:nvPr/>
            </p:nvSpPr>
            <p:spPr bwMode="auto">
              <a:xfrm>
                <a:off x="2523" y="200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0" name="Oval 61">
                <a:extLst>
                  <a:ext uri="{FF2B5EF4-FFF2-40B4-BE49-F238E27FC236}">
                    <a16:creationId xmlns:a16="http://schemas.microsoft.com/office/drawing/2014/main" id="{0783D649-C523-0BBD-C14F-094300B2CBE7}"/>
                  </a:ext>
                </a:extLst>
              </p:cNvPr>
              <p:cNvSpPr>
                <a:spLocks noChangeArrowheads="1"/>
              </p:cNvSpPr>
              <p:nvPr/>
            </p:nvSpPr>
            <p:spPr bwMode="auto">
              <a:xfrm>
                <a:off x="2600" y="200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 name="Oval 62">
                <a:extLst>
                  <a:ext uri="{FF2B5EF4-FFF2-40B4-BE49-F238E27FC236}">
                    <a16:creationId xmlns:a16="http://schemas.microsoft.com/office/drawing/2014/main" id="{69BC8EB8-1456-57D1-DF62-11248C86469A}"/>
                  </a:ext>
                </a:extLst>
              </p:cNvPr>
              <p:cNvSpPr>
                <a:spLocks noChangeArrowheads="1"/>
              </p:cNvSpPr>
              <p:nvPr/>
            </p:nvSpPr>
            <p:spPr bwMode="auto">
              <a:xfrm>
                <a:off x="2677" y="200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2" name="Oval 63">
                <a:extLst>
                  <a:ext uri="{FF2B5EF4-FFF2-40B4-BE49-F238E27FC236}">
                    <a16:creationId xmlns:a16="http://schemas.microsoft.com/office/drawing/2014/main" id="{B38FC3C6-67B1-B496-394B-D52833CEF788}"/>
                  </a:ext>
                </a:extLst>
              </p:cNvPr>
              <p:cNvSpPr>
                <a:spLocks noChangeArrowheads="1"/>
              </p:cNvSpPr>
              <p:nvPr/>
            </p:nvSpPr>
            <p:spPr bwMode="auto">
              <a:xfrm>
                <a:off x="2754" y="200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3" name="Oval 64">
                <a:extLst>
                  <a:ext uri="{FF2B5EF4-FFF2-40B4-BE49-F238E27FC236}">
                    <a16:creationId xmlns:a16="http://schemas.microsoft.com/office/drawing/2014/main" id="{7951EAC5-7C8A-D9E8-9773-562E7288015D}"/>
                  </a:ext>
                </a:extLst>
              </p:cNvPr>
              <p:cNvSpPr>
                <a:spLocks noChangeArrowheads="1"/>
              </p:cNvSpPr>
              <p:nvPr/>
            </p:nvSpPr>
            <p:spPr bwMode="auto">
              <a:xfrm>
                <a:off x="2828" y="200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4" name="Oval 65">
                <a:extLst>
                  <a:ext uri="{FF2B5EF4-FFF2-40B4-BE49-F238E27FC236}">
                    <a16:creationId xmlns:a16="http://schemas.microsoft.com/office/drawing/2014/main" id="{1F35AE6D-C09C-A921-6A8B-D13F3CA491BE}"/>
                  </a:ext>
                </a:extLst>
              </p:cNvPr>
              <p:cNvSpPr>
                <a:spLocks noChangeArrowheads="1"/>
              </p:cNvSpPr>
              <p:nvPr/>
            </p:nvSpPr>
            <p:spPr bwMode="auto">
              <a:xfrm>
                <a:off x="2910" y="2333"/>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5" name="Oval 66">
                <a:extLst>
                  <a:ext uri="{FF2B5EF4-FFF2-40B4-BE49-F238E27FC236}">
                    <a16:creationId xmlns:a16="http://schemas.microsoft.com/office/drawing/2014/main" id="{E59ECE09-5E0E-B312-5E21-9A064F8F50CA}"/>
                  </a:ext>
                </a:extLst>
              </p:cNvPr>
              <p:cNvSpPr>
                <a:spLocks noChangeArrowheads="1"/>
              </p:cNvSpPr>
              <p:nvPr/>
            </p:nvSpPr>
            <p:spPr bwMode="auto">
              <a:xfrm>
                <a:off x="2985" y="233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6" name="Oval 67">
                <a:extLst>
                  <a:ext uri="{FF2B5EF4-FFF2-40B4-BE49-F238E27FC236}">
                    <a16:creationId xmlns:a16="http://schemas.microsoft.com/office/drawing/2014/main" id="{A440EEBB-FDB1-3741-CE0B-D59524296DD2}"/>
                  </a:ext>
                </a:extLst>
              </p:cNvPr>
              <p:cNvSpPr>
                <a:spLocks noChangeArrowheads="1"/>
              </p:cNvSpPr>
              <p:nvPr/>
            </p:nvSpPr>
            <p:spPr bwMode="auto">
              <a:xfrm>
                <a:off x="3063" y="233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7" name="Oval 68">
                <a:extLst>
                  <a:ext uri="{FF2B5EF4-FFF2-40B4-BE49-F238E27FC236}">
                    <a16:creationId xmlns:a16="http://schemas.microsoft.com/office/drawing/2014/main" id="{1ED007B6-9ECE-1471-4442-8BF635BEA17B}"/>
                  </a:ext>
                </a:extLst>
              </p:cNvPr>
              <p:cNvSpPr>
                <a:spLocks noChangeArrowheads="1"/>
              </p:cNvSpPr>
              <p:nvPr/>
            </p:nvSpPr>
            <p:spPr bwMode="auto">
              <a:xfrm>
                <a:off x="3140" y="266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8" name="Oval 69">
                <a:extLst>
                  <a:ext uri="{FF2B5EF4-FFF2-40B4-BE49-F238E27FC236}">
                    <a16:creationId xmlns:a16="http://schemas.microsoft.com/office/drawing/2014/main" id="{32EEB256-9C35-728F-1794-8378C2B2D28D}"/>
                  </a:ext>
                </a:extLst>
              </p:cNvPr>
              <p:cNvSpPr>
                <a:spLocks noChangeArrowheads="1"/>
              </p:cNvSpPr>
              <p:nvPr/>
            </p:nvSpPr>
            <p:spPr bwMode="auto">
              <a:xfrm>
                <a:off x="3218" y="266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9" name="Oval 70">
                <a:extLst>
                  <a:ext uri="{FF2B5EF4-FFF2-40B4-BE49-F238E27FC236}">
                    <a16:creationId xmlns:a16="http://schemas.microsoft.com/office/drawing/2014/main" id="{0FA8BE0A-53CF-7677-169F-64D7620925EB}"/>
                  </a:ext>
                </a:extLst>
              </p:cNvPr>
              <p:cNvSpPr>
                <a:spLocks noChangeArrowheads="1"/>
              </p:cNvSpPr>
              <p:nvPr/>
            </p:nvSpPr>
            <p:spPr bwMode="auto">
              <a:xfrm>
                <a:off x="3296" y="266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0" name="Oval 71">
                <a:extLst>
                  <a:ext uri="{FF2B5EF4-FFF2-40B4-BE49-F238E27FC236}">
                    <a16:creationId xmlns:a16="http://schemas.microsoft.com/office/drawing/2014/main" id="{F5BAEE9A-6253-E8B3-C292-8074B57E897D}"/>
                  </a:ext>
                </a:extLst>
              </p:cNvPr>
              <p:cNvSpPr>
                <a:spLocks noChangeArrowheads="1"/>
              </p:cNvSpPr>
              <p:nvPr/>
            </p:nvSpPr>
            <p:spPr bwMode="auto">
              <a:xfrm>
                <a:off x="3373" y="2661"/>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1" name="Oval 72">
                <a:extLst>
                  <a:ext uri="{FF2B5EF4-FFF2-40B4-BE49-F238E27FC236}">
                    <a16:creationId xmlns:a16="http://schemas.microsoft.com/office/drawing/2014/main" id="{F90065AA-31C8-E386-7949-CC516DF728A1}"/>
                  </a:ext>
                </a:extLst>
              </p:cNvPr>
              <p:cNvSpPr>
                <a:spLocks noChangeArrowheads="1"/>
              </p:cNvSpPr>
              <p:nvPr/>
            </p:nvSpPr>
            <p:spPr bwMode="auto">
              <a:xfrm>
                <a:off x="3681" y="266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2" name="Oval 73">
                <a:extLst>
                  <a:ext uri="{FF2B5EF4-FFF2-40B4-BE49-F238E27FC236}">
                    <a16:creationId xmlns:a16="http://schemas.microsoft.com/office/drawing/2014/main" id="{9212D160-A9C6-B6AB-80A4-00AC029C983B}"/>
                  </a:ext>
                </a:extLst>
              </p:cNvPr>
              <p:cNvSpPr>
                <a:spLocks noChangeArrowheads="1"/>
              </p:cNvSpPr>
              <p:nvPr/>
            </p:nvSpPr>
            <p:spPr bwMode="auto">
              <a:xfrm>
                <a:off x="3604" y="266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3" name="Oval 74">
                <a:extLst>
                  <a:ext uri="{FF2B5EF4-FFF2-40B4-BE49-F238E27FC236}">
                    <a16:creationId xmlns:a16="http://schemas.microsoft.com/office/drawing/2014/main" id="{E53E9648-AF3A-E14A-F9D3-CDDC9ADA9E99}"/>
                  </a:ext>
                </a:extLst>
              </p:cNvPr>
              <p:cNvSpPr>
                <a:spLocks noChangeArrowheads="1"/>
              </p:cNvSpPr>
              <p:nvPr/>
            </p:nvSpPr>
            <p:spPr bwMode="auto">
              <a:xfrm>
                <a:off x="3527" y="2660"/>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4" name="Oval 75">
                <a:extLst>
                  <a:ext uri="{FF2B5EF4-FFF2-40B4-BE49-F238E27FC236}">
                    <a16:creationId xmlns:a16="http://schemas.microsoft.com/office/drawing/2014/main" id="{F2C0116B-FDFC-2291-7133-D038AB2AE1F3}"/>
                  </a:ext>
                </a:extLst>
              </p:cNvPr>
              <p:cNvSpPr>
                <a:spLocks noChangeArrowheads="1"/>
              </p:cNvSpPr>
              <p:nvPr/>
            </p:nvSpPr>
            <p:spPr bwMode="auto">
              <a:xfrm>
                <a:off x="3451" y="2662"/>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5" name="Oval 76">
                <a:extLst>
                  <a:ext uri="{FF2B5EF4-FFF2-40B4-BE49-F238E27FC236}">
                    <a16:creationId xmlns:a16="http://schemas.microsoft.com/office/drawing/2014/main" id="{91EA53FB-6499-BA2A-13FA-03871717E8FA}"/>
                  </a:ext>
                </a:extLst>
              </p:cNvPr>
              <p:cNvSpPr>
                <a:spLocks noChangeArrowheads="1"/>
              </p:cNvSpPr>
              <p:nvPr/>
            </p:nvSpPr>
            <p:spPr bwMode="auto">
              <a:xfrm>
                <a:off x="3759" y="265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6" name="Oval 77">
                <a:extLst>
                  <a:ext uri="{FF2B5EF4-FFF2-40B4-BE49-F238E27FC236}">
                    <a16:creationId xmlns:a16="http://schemas.microsoft.com/office/drawing/2014/main" id="{3F62AB60-1B8D-B23F-5489-4E32D32178B2}"/>
                  </a:ext>
                </a:extLst>
              </p:cNvPr>
              <p:cNvSpPr>
                <a:spLocks noChangeArrowheads="1"/>
              </p:cNvSpPr>
              <p:nvPr/>
            </p:nvSpPr>
            <p:spPr bwMode="auto">
              <a:xfrm>
                <a:off x="3838" y="29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 name="Oval 78">
                <a:extLst>
                  <a:ext uri="{FF2B5EF4-FFF2-40B4-BE49-F238E27FC236}">
                    <a16:creationId xmlns:a16="http://schemas.microsoft.com/office/drawing/2014/main" id="{19F65610-DDCB-EF70-7B57-14235742B0A4}"/>
                  </a:ext>
                </a:extLst>
              </p:cNvPr>
              <p:cNvSpPr>
                <a:spLocks noChangeArrowheads="1"/>
              </p:cNvSpPr>
              <p:nvPr/>
            </p:nvSpPr>
            <p:spPr bwMode="auto">
              <a:xfrm>
                <a:off x="3990" y="29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8" name="Oval 79">
                <a:extLst>
                  <a:ext uri="{FF2B5EF4-FFF2-40B4-BE49-F238E27FC236}">
                    <a16:creationId xmlns:a16="http://schemas.microsoft.com/office/drawing/2014/main" id="{2EB8F305-10A1-77B8-D86E-93F67BB40897}"/>
                  </a:ext>
                </a:extLst>
              </p:cNvPr>
              <p:cNvSpPr>
                <a:spLocks noChangeArrowheads="1"/>
              </p:cNvSpPr>
              <p:nvPr/>
            </p:nvSpPr>
            <p:spPr bwMode="auto">
              <a:xfrm>
                <a:off x="4067" y="29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9" name="Oval 80">
                <a:extLst>
                  <a:ext uri="{FF2B5EF4-FFF2-40B4-BE49-F238E27FC236}">
                    <a16:creationId xmlns:a16="http://schemas.microsoft.com/office/drawing/2014/main" id="{29008DAC-6762-EDCA-9CE1-8A83E8704642}"/>
                  </a:ext>
                </a:extLst>
              </p:cNvPr>
              <p:cNvSpPr>
                <a:spLocks noChangeArrowheads="1"/>
              </p:cNvSpPr>
              <p:nvPr/>
            </p:nvSpPr>
            <p:spPr bwMode="auto">
              <a:xfrm>
                <a:off x="3911" y="2968"/>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0" name="Oval 81">
                <a:extLst>
                  <a:ext uri="{FF2B5EF4-FFF2-40B4-BE49-F238E27FC236}">
                    <a16:creationId xmlns:a16="http://schemas.microsoft.com/office/drawing/2014/main" id="{91E7B25C-EA17-C8C3-3C53-51CE0435DA73}"/>
                  </a:ext>
                </a:extLst>
              </p:cNvPr>
              <p:cNvSpPr>
                <a:spLocks noChangeArrowheads="1"/>
              </p:cNvSpPr>
              <p:nvPr/>
            </p:nvSpPr>
            <p:spPr bwMode="auto">
              <a:xfrm>
                <a:off x="4145" y="2965"/>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1" name="Oval 82">
                <a:extLst>
                  <a:ext uri="{FF2B5EF4-FFF2-40B4-BE49-F238E27FC236}">
                    <a16:creationId xmlns:a16="http://schemas.microsoft.com/office/drawing/2014/main" id="{3F70B435-B26D-64FC-8857-05041FFAF2DD}"/>
                  </a:ext>
                </a:extLst>
              </p:cNvPr>
              <p:cNvSpPr>
                <a:spLocks noChangeArrowheads="1"/>
              </p:cNvSpPr>
              <p:nvPr/>
            </p:nvSpPr>
            <p:spPr bwMode="auto">
              <a:xfrm>
                <a:off x="4456" y="3293"/>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2" name="Oval 83">
                <a:extLst>
                  <a:ext uri="{FF2B5EF4-FFF2-40B4-BE49-F238E27FC236}">
                    <a16:creationId xmlns:a16="http://schemas.microsoft.com/office/drawing/2014/main" id="{E3D1133D-9263-670E-95C5-C47A4CAB8177}"/>
                  </a:ext>
                </a:extLst>
              </p:cNvPr>
              <p:cNvSpPr>
                <a:spLocks noChangeArrowheads="1"/>
              </p:cNvSpPr>
              <p:nvPr/>
            </p:nvSpPr>
            <p:spPr bwMode="auto">
              <a:xfrm>
                <a:off x="4222" y="296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3" name="Oval 84">
                <a:extLst>
                  <a:ext uri="{FF2B5EF4-FFF2-40B4-BE49-F238E27FC236}">
                    <a16:creationId xmlns:a16="http://schemas.microsoft.com/office/drawing/2014/main" id="{3C7AB2FF-F9AB-4F00-3EE9-10C2EAAC9683}"/>
                  </a:ext>
                </a:extLst>
              </p:cNvPr>
              <p:cNvSpPr>
                <a:spLocks noChangeArrowheads="1"/>
              </p:cNvSpPr>
              <p:nvPr/>
            </p:nvSpPr>
            <p:spPr bwMode="auto">
              <a:xfrm>
                <a:off x="4299" y="296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4" name="Oval 85">
                <a:extLst>
                  <a:ext uri="{FF2B5EF4-FFF2-40B4-BE49-F238E27FC236}">
                    <a16:creationId xmlns:a16="http://schemas.microsoft.com/office/drawing/2014/main" id="{2110B14C-0CB0-C034-2A26-3FAA43885AA7}"/>
                  </a:ext>
                </a:extLst>
              </p:cNvPr>
              <p:cNvSpPr>
                <a:spLocks noChangeArrowheads="1"/>
              </p:cNvSpPr>
              <p:nvPr/>
            </p:nvSpPr>
            <p:spPr bwMode="auto">
              <a:xfrm>
                <a:off x="4377" y="2966"/>
                <a:ext cx="56" cy="5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5" name="Line 86">
                <a:extLst>
                  <a:ext uri="{FF2B5EF4-FFF2-40B4-BE49-F238E27FC236}">
                    <a16:creationId xmlns:a16="http://schemas.microsoft.com/office/drawing/2014/main" id="{9D3D1975-75BB-A96E-147C-F4EA95AF8066}"/>
                  </a:ext>
                </a:extLst>
              </p:cNvPr>
              <p:cNvSpPr>
                <a:spLocks noChangeShapeType="1"/>
              </p:cNvSpPr>
              <p:nvPr/>
            </p:nvSpPr>
            <p:spPr bwMode="auto">
              <a:xfrm flipH="1" flipV="1">
                <a:off x="4405" y="2994"/>
                <a:ext cx="77" cy="329"/>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6" name="Line 87">
                <a:extLst>
                  <a:ext uri="{FF2B5EF4-FFF2-40B4-BE49-F238E27FC236}">
                    <a16:creationId xmlns:a16="http://schemas.microsoft.com/office/drawing/2014/main" id="{CC127D36-CF05-E8FB-C28E-DC4F07FCC131}"/>
                  </a:ext>
                </a:extLst>
              </p:cNvPr>
              <p:cNvSpPr>
                <a:spLocks noChangeShapeType="1"/>
              </p:cNvSpPr>
              <p:nvPr/>
            </p:nvSpPr>
            <p:spPr bwMode="auto">
              <a:xfrm flipH="1">
                <a:off x="3862" y="2994"/>
                <a:ext cx="541" cy="1"/>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7" name="Line 88">
                <a:extLst>
                  <a:ext uri="{FF2B5EF4-FFF2-40B4-BE49-F238E27FC236}">
                    <a16:creationId xmlns:a16="http://schemas.microsoft.com/office/drawing/2014/main" id="{97650C84-2B4E-FD52-135A-2CFAC996ADCB}"/>
                  </a:ext>
                </a:extLst>
              </p:cNvPr>
              <p:cNvSpPr>
                <a:spLocks noChangeShapeType="1"/>
              </p:cNvSpPr>
              <p:nvPr/>
            </p:nvSpPr>
            <p:spPr bwMode="auto">
              <a:xfrm flipH="1" flipV="1">
                <a:off x="3786" y="2685"/>
                <a:ext cx="76" cy="31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8" name="Line 89">
                <a:extLst>
                  <a:ext uri="{FF2B5EF4-FFF2-40B4-BE49-F238E27FC236}">
                    <a16:creationId xmlns:a16="http://schemas.microsoft.com/office/drawing/2014/main" id="{F92AFAB8-B824-2120-3A09-AD202D5DD587}"/>
                  </a:ext>
                </a:extLst>
              </p:cNvPr>
              <p:cNvSpPr>
                <a:spLocks noChangeShapeType="1"/>
              </p:cNvSpPr>
              <p:nvPr/>
            </p:nvSpPr>
            <p:spPr bwMode="auto">
              <a:xfrm flipH="1">
                <a:off x="3166" y="2685"/>
                <a:ext cx="61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9" name="Line 90">
                <a:extLst>
                  <a:ext uri="{FF2B5EF4-FFF2-40B4-BE49-F238E27FC236}">
                    <a16:creationId xmlns:a16="http://schemas.microsoft.com/office/drawing/2014/main" id="{66800553-4701-3B78-59A8-1237A4215DF1}"/>
                  </a:ext>
                </a:extLst>
              </p:cNvPr>
              <p:cNvSpPr>
                <a:spLocks noChangeShapeType="1"/>
              </p:cNvSpPr>
              <p:nvPr/>
            </p:nvSpPr>
            <p:spPr bwMode="auto">
              <a:xfrm flipH="1" flipV="1">
                <a:off x="3090" y="2357"/>
                <a:ext cx="76" cy="32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0" name="Line 91">
                <a:extLst>
                  <a:ext uri="{FF2B5EF4-FFF2-40B4-BE49-F238E27FC236}">
                    <a16:creationId xmlns:a16="http://schemas.microsoft.com/office/drawing/2014/main" id="{87590B56-4B21-AAB1-A8B1-3659C3049428}"/>
                  </a:ext>
                </a:extLst>
              </p:cNvPr>
              <p:cNvSpPr>
                <a:spLocks noChangeShapeType="1"/>
              </p:cNvSpPr>
              <p:nvPr/>
            </p:nvSpPr>
            <p:spPr bwMode="auto">
              <a:xfrm flipH="1">
                <a:off x="2938" y="2359"/>
                <a:ext cx="15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1" name="Line 92">
                <a:extLst>
                  <a:ext uri="{FF2B5EF4-FFF2-40B4-BE49-F238E27FC236}">
                    <a16:creationId xmlns:a16="http://schemas.microsoft.com/office/drawing/2014/main" id="{019BBF61-6328-960B-21DF-B7C4279EE477}"/>
                  </a:ext>
                </a:extLst>
              </p:cNvPr>
              <p:cNvSpPr>
                <a:spLocks noChangeShapeType="1"/>
              </p:cNvSpPr>
              <p:nvPr/>
            </p:nvSpPr>
            <p:spPr bwMode="auto">
              <a:xfrm flipH="1" flipV="1">
                <a:off x="2858" y="2032"/>
                <a:ext cx="80" cy="326"/>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2" name="Line 93">
                <a:extLst>
                  <a:ext uri="{FF2B5EF4-FFF2-40B4-BE49-F238E27FC236}">
                    <a16:creationId xmlns:a16="http://schemas.microsoft.com/office/drawing/2014/main" id="{F7A120E9-8254-54EC-1543-BC986FC2AAA4}"/>
                  </a:ext>
                </a:extLst>
              </p:cNvPr>
              <p:cNvSpPr>
                <a:spLocks noChangeShapeType="1"/>
              </p:cNvSpPr>
              <p:nvPr/>
            </p:nvSpPr>
            <p:spPr bwMode="auto">
              <a:xfrm flipH="1">
                <a:off x="2550" y="2032"/>
                <a:ext cx="30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3" name="Line 94">
                <a:extLst>
                  <a:ext uri="{FF2B5EF4-FFF2-40B4-BE49-F238E27FC236}">
                    <a16:creationId xmlns:a16="http://schemas.microsoft.com/office/drawing/2014/main" id="{77A63626-5651-5240-0DE9-2B0F9D3B7F3F}"/>
                  </a:ext>
                </a:extLst>
              </p:cNvPr>
              <p:cNvSpPr>
                <a:spLocks noChangeShapeType="1"/>
              </p:cNvSpPr>
              <p:nvPr/>
            </p:nvSpPr>
            <p:spPr bwMode="auto">
              <a:xfrm flipH="1" flipV="1">
                <a:off x="2474" y="1728"/>
                <a:ext cx="76" cy="302"/>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4" name="Line 95">
                <a:extLst>
                  <a:ext uri="{FF2B5EF4-FFF2-40B4-BE49-F238E27FC236}">
                    <a16:creationId xmlns:a16="http://schemas.microsoft.com/office/drawing/2014/main" id="{BA310DFA-41A5-2BF4-37E7-27AD397A43F8}"/>
                  </a:ext>
                </a:extLst>
              </p:cNvPr>
              <p:cNvSpPr>
                <a:spLocks noChangeShapeType="1"/>
              </p:cNvSpPr>
              <p:nvPr/>
            </p:nvSpPr>
            <p:spPr bwMode="auto">
              <a:xfrm flipH="1">
                <a:off x="2317" y="1726"/>
                <a:ext cx="15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5" name="Line 96">
                <a:extLst>
                  <a:ext uri="{FF2B5EF4-FFF2-40B4-BE49-F238E27FC236}">
                    <a16:creationId xmlns:a16="http://schemas.microsoft.com/office/drawing/2014/main" id="{971CE8C3-884D-FFBD-01D4-8DF9C88582E8}"/>
                  </a:ext>
                </a:extLst>
              </p:cNvPr>
              <p:cNvSpPr>
                <a:spLocks noChangeShapeType="1"/>
              </p:cNvSpPr>
              <p:nvPr/>
            </p:nvSpPr>
            <p:spPr bwMode="auto">
              <a:xfrm flipH="1" flipV="1">
                <a:off x="2240" y="1398"/>
                <a:ext cx="75" cy="328"/>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6" name="Line 97">
                <a:extLst>
                  <a:ext uri="{FF2B5EF4-FFF2-40B4-BE49-F238E27FC236}">
                    <a16:creationId xmlns:a16="http://schemas.microsoft.com/office/drawing/2014/main" id="{A3F94319-965E-B130-6694-5BEB2F0B3C8E}"/>
                  </a:ext>
                </a:extLst>
              </p:cNvPr>
              <p:cNvSpPr>
                <a:spLocks noChangeShapeType="1"/>
              </p:cNvSpPr>
              <p:nvPr/>
            </p:nvSpPr>
            <p:spPr bwMode="auto">
              <a:xfrm flipH="1">
                <a:off x="2043" y="1397"/>
                <a:ext cx="197"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348" name="Text Box 101">
              <a:extLst>
                <a:ext uri="{FF2B5EF4-FFF2-40B4-BE49-F238E27FC236}">
                  <a16:creationId xmlns:a16="http://schemas.microsoft.com/office/drawing/2014/main" id="{B5CDC011-4B06-9471-05EC-0128EE5C57E7}"/>
                </a:ext>
              </a:extLst>
            </p:cNvPr>
            <p:cNvSpPr txBox="1">
              <a:spLocks noChangeArrowheads="1"/>
            </p:cNvSpPr>
            <p:nvPr/>
          </p:nvSpPr>
          <p:spPr bwMode="auto">
            <a:xfrm flipH="1" flipV="1">
              <a:off x="1762501" y="2686050"/>
              <a:ext cx="550495"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US" altLang="fr-FR" sz="2000" b="1" dirty="0">
                  <a:solidFill>
                    <a:schemeClr val="bg1"/>
                  </a:solidFill>
                  <a:latin typeface="Comic Sans MS" panose="030F0902030302020204" pitchFamily="66" charset="0"/>
                </a:rPr>
                <a:t>Survival (%)</a:t>
              </a:r>
            </a:p>
          </p:txBody>
        </p:sp>
        <p:sp>
          <p:nvSpPr>
            <p:cNvPr id="349" name="Text Box 102">
              <a:extLst>
                <a:ext uri="{FF2B5EF4-FFF2-40B4-BE49-F238E27FC236}">
                  <a16:creationId xmlns:a16="http://schemas.microsoft.com/office/drawing/2014/main" id="{1B6955C9-8236-DED4-4E68-148F2C6FE6D5}"/>
                </a:ext>
              </a:extLst>
            </p:cNvPr>
            <p:cNvSpPr txBox="1">
              <a:spLocks noChangeArrowheads="1"/>
            </p:cNvSpPr>
            <p:nvPr/>
          </p:nvSpPr>
          <p:spPr bwMode="auto">
            <a:xfrm>
              <a:off x="5292725" y="2220913"/>
              <a:ext cx="2311400" cy="1389782"/>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b="1" dirty="0">
                  <a:solidFill>
                    <a:srgbClr val="FF6600"/>
                  </a:solidFill>
                  <a:latin typeface="Comic Sans MS" panose="030F0902030302020204" pitchFamily="66" charset="0"/>
                </a:rPr>
                <a:t>MUNE T0-T8 </a:t>
              </a:r>
              <a:br>
                <a:rPr lang="en-US" altLang="fr-FR" sz="1600" b="1" dirty="0">
                  <a:solidFill>
                    <a:srgbClr val="FF6600"/>
                  </a:solidFill>
                  <a:latin typeface="Comic Sans MS" panose="030F0902030302020204" pitchFamily="66" charset="0"/>
                </a:rPr>
              </a:br>
              <a:r>
                <a:rPr lang="en-US" altLang="fr-FR" sz="1600" b="1" dirty="0">
                  <a:solidFill>
                    <a:srgbClr val="FF6600"/>
                  </a:solidFill>
                  <a:latin typeface="Comic Sans MS" panose="030F0902030302020204" pitchFamily="66" charset="0"/>
                </a:rPr>
                <a:t>&gt; 40%</a:t>
              </a:r>
            </a:p>
            <a:p>
              <a:pPr algn="ctr">
                <a:spcBef>
                  <a:spcPct val="50000"/>
                </a:spcBef>
              </a:pPr>
              <a:r>
                <a:rPr lang="en-US" altLang="fr-FR" sz="1600" b="1" dirty="0">
                  <a:solidFill>
                    <a:schemeClr val="bg1"/>
                  </a:solidFill>
                  <a:latin typeface="Comic Sans MS" panose="030F0902030302020204" pitchFamily="66" charset="0"/>
                </a:rPr>
                <a:t>MUNE T0-T8 </a:t>
              </a:r>
              <a:br>
                <a:rPr lang="en-US" altLang="fr-FR" sz="1600" b="1" dirty="0">
                  <a:solidFill>
                    <a:schemeClr val="bg1"/>
                  </a:solidFill>
                  <a:latin typeface="Comic Sans MS" panose="030F0902030302020204" pitchFamily="66" charset="0"/>
                </a:rPr>
              </a:br>
              <a:r>
                <a:rPr lang="en-US" altLang="fr-FR" sz="1600" b="1" dirty="0">
                  <a:solidFill>
                    <a:schemeClr val="bg1"/>
                  </a:solidFill>
                  <a:latin typeface="Comic Sans MS" panose="030F0902030302020204" pitchFamily="66" charset="0"/>
                </a:rPr>
                <a:t>&lt; 40%</a:t>
              </a:r>
            </a:p>
          </p:txBody>
        </p:sp>
      </p:grpSp>
      <p:sp>
        <p:nvSpPr>
          <p:cNvPr id="351" name="Text Box 118">
            <a:extLst>
              <a:ext uri="{FF2B5EF4-FFF2-40B4-BE49-F238E27FC236}">
                <a16:creationId xmlns:a16="http://schemas.microsoft.com/office/drawing/2014/main" id="{AF65917E-0A64-9CBF-03A5-9D4316F6A422}"/>
              </a:ext>
            </a:extLst>
          </p:cNvPr>
          <p:cNvSpPr txBox="1">
            <a:spLocks noChangeArrowheads="1"/>
          </p:cNvSpPr>
          <p:nvPr/>
        </p:nvSpPr>
        <p:spPr bwMode="auto">
          <a:xfrm>
            <a:off x="8216166" y="5903288"/>
            <a:ext cx="21048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2000" b="1" dirty="0">
                <a:solidFill>
                  <a:schemeClr val="bg1"/>
                </a:solidFill>
                <a:latin typeface="Comic Sans MS" panose="030F0902030302020204" pitchFamily="66" charset="0"/>
              </a:rPr>
              <a:t>Time (months)</a:t>
            </a:r>
          </a:p>
        </p:txBody>
      </p:sp>
      <p:pic>
        <p:nvPicPr>
          <p:cNvPr id="352" name="Image 351">
            <a:extLst>
              <a:ext uri="{FF2B5EF4-FFF2-40B4-BE49-F238E27FC236}">
                <a16:creationId xmlns:a16="http://schemas.microsoft.com/office/drawing/2014/main" id="{385F93F4-B5C0-9969-4C8C-95FA736D7EC7}"/>
              </a:ext>
            </a:extLst>
          </p:cNvPr>
          <p:cNvPicPr>
            <a:picLocks noChangeAspect="1"/>
          </p:cNvPicPr>
          <p:nvPr/>
        </p:nvPicPr>
        <p:blipFill>
          <a:blip r:embed="rId3"/>
          <a:stretch>
            <a:fillRect/>
          </a:stretch>
        </p:blipFill>
        <p:spPr>
          <a:xfrm>
            <a:off x="417275" y="190174"/>
            <a:ext cx="1619101" cy="2141391"/>
          </a:xfrm>
          <a:prstGeom prst="rect">
            <a:avLst/>
          </a:prstGeom>
        </p:spPr>
      </p:pic>
      <p:pic>
        <p:nvPicPr>
          <p:cNvPr id="353" name="Image 352">
            <a:extLst>
              <a:ext uri="{FF2B5EF4-FFF2-40B4-BE49-F238E27FC236}">
                <a16:creationId xmlns:a16="http://schemas.microsoft.com/office/drawing/2014/main" id="{5D7AA1E1-28FE-CA1F-FB29-8D4778920ECF}"/>
              </a:ext>
            </a:extLst>
          </p:cNvPr>
          <p:cNvPicPr>
            <a:picLocks noChangeAspect="1"/>
          </p:cNvPicPr>
          <p:nvPr/>
        </p:nvPicPr>
        <p:blipFill>
          <a:blip r:embed="rId4"/>
          <a:stretch>
            <a:fillRect/>
          </a:stretch>
        </p:blipFill>
        <p:spPr>
          <a:xfrm>
            <a:off x="2273529" y="190174"/>
            <a:ext cx="1517709" cy="2119065"/>
          </a:xfrm>
          <a:prstGeom prst="rect">
            <a:avLst/>
          </a:prstGeom>
        </p:spPr>
      </p:pic>
      <p:sp>
        <p:nvSpPr>
          <p:cNvPr id="354" name="ZoneTexte 353">
            <a:extLst>
              <a:ext uri="{FF2B5EF4-FFF2-40B4-BE49-F238E27FC236}">
                <a16:creationId xmlns:a16="http://schemas.microsoft.com/office/drawing/2014/main" id="{0753221A-0D23-EF41-B426-E018F8D798BE}"/>
              </a:ext>
            </a:extLst>
          </p:cNvPr>
          <p:cNvSpPr txBox="1"/>
          <p:nvPr/>
        </p:nvSpPr>
        <p:spPr>
          <a:xfrm>
            <a:off x="5035792" y="21434"/>
            <a:ext cx="5696944" cy="1015663"/>
          </a:xfrm>
          <a:prstGeom prst="rect">
            <a:avLst/>
          </a:prstGeom>
          <a:noFill/>
        </p:spPr>
        <p:txBody>
          <a:bodyPr wrap="none" rtlCol="0">
            <a:spAutoFit/>
          </a:bodyPr>
          <a:lstStyle/>
          <a:p>
            <a:r>
              <a:rPr lang="en-US" sz="6000" dirty="0">
                <a:solidFill>
                  <a:schemeClr val="bg1"/>
                </a:solidFill>
              </a:rPr>
              <a:t>Unpublished data</a:t>
            </a:r>
          </a:p>
        </p:txBody>
      </p:sp>
      <p:sp>
        <p:nvSpPr>
          <p:cNvPr id="3" name="ZoneTexte 2">
            <a:extLst>
              <a:ext uri="{FF2B5EF4-FFF2-40B4-BE49-F238E27FC236}">
                <a16:creationId xmlns:a16="http://schemas.microsoft.com/office/drawing/2014/main" id="{8CE4B124-35CE-2445-3ED9-50BE19EA80D0}"/>
              </a:ext>
            </a:extLst>
          </p:cNvPr>
          <p:cNvSpPr txBox="1"/>
          <p:nvPr/>
        </p:nvSpPr>
        <p:spPr>
          <a:xfrm>
            <a:off x="4835092" y="1048749"/>
            <a:ext cx="6098344" cy="1200329"/>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Patients with a small reduction in MUNE between the 4</a:t>
            </a:r>
            <a:r>
              <a:rPr lang="en-US" sz="18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or 8th month and the baseline evaluation had significantly longer survival than patients with a MUNE reduction exceeding 30% at the 4th month or exceeding 40% at the 8th month</a:t>
            </a:r>
            <a:endParaRPr lang="fr-FR" dirty="0">
              <a:solidFill>
                <a:schemeClr val="bg1"/>
              </a:solidFill>
            </a:endParaRPr>
          </a:p>
        </p:txBody>
      </p:sp>
      <p:sp>
        <p:nvSpPr>
          <p:cNvPr id="5" name="ZoneTexte 4">
            <a:extLst>
              <a:ext uri="{FF2B5EF4-FFF2-40B4-BE49-F238E27FC236}">
                <a16:creationId xmlns:a16="http://schemas.microsoft.com/office/drawing/2014/main" id="{231D2FC6-1E04-6076-41BD-634EAD3B042F}"/>
              </a:ext>
            </a:extLst>
          </p:cNvPr>
          <p:cNvSpPr txBox="1"/>
          <p:nvPr/>
        </p:nvSpPr>
        <p:spPr>
          <a:xfrm>
            <a:off x="343553" y="6384262"/>
            <a:ext cx="6098344" cy="369332"/>
          </a:xfrm>
          <a:prstGeom prst="rect">
            <a:avLst/>
          </a:prstGeom>
          <a:noFill/>
        </p:spPr>
        <p:txBody>
          <a:bodyPr wrap="square">
            <a:spAutoFit/>
          </a:bodyPr>
          <a:lstStyle/>
          <a:p>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 Kaplan-Meier survival analysis</a:t>
            </a:r>
            <a:endParaRPr lang="fr-FR" dirty="0">
              <a:solidFill>
                <a:srgbClr val="FFFF00"/>
              </a:solidFill>
            </a:endParaRPr>
          </a:p>
        </p:txBody>
      </p:sp>
    </p:spTree>
    <p:extLst>
      <p:ext uri="{BB962C8B-B14F-4D97-AF65-F5344CB8AC3E}">
        <p14:creationId xmlns:p14="http://schemas.microsoft.com/office/powerpoint/2010/main" val="2911819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riangle isocèle 5"/>
          <p:cNvSpPr/>
          <p:nvPr/>
        </p:nvSpPr>
        <p:spPr>
          <a:xfrm>
            <a:off x="897468" y="5610577"/>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riangle isocèle 7"/>
          <p:cNvSpPr/>
          <p:nvPr/>
        </p:nvSpPr>
        <p:spPr>
          <a:xfrm>
            <a:off x="897468" y="49276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riangle isocèle 9"/>
          <p:cNvSpPr/>
          <p:nvPr/>
        </p:nvSpPr>
        <p:spPr>
          <a:xfrm>
            <a:off x="897468" y="4250267"/>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riangle isocèle 13"/>
          <p:cNvSpPr/>
          <p:nvPr/>
        </p:nvSpPr>
        <p:spPr>
          <a:xfrm>
            <a:off x="3206049" y="4318000"/>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riangle isocèle 14"/>
          <p:cNvSpPr/>
          <p:nvPr/>
        </p:nvSpPr>
        <p:spPr>
          <a:xfrm>
            <a:off x="3787426" y="43180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riangle isocèle 15"/>
          <p:cNvSpPr/>
          <p:nvPr/>
        </p:nvSpPr>
        <p:spPr>
          <a:xfrm>
            <a:off x="4368804" y="4318000"/>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riangle isocèle 16"/>
          <p:cNvSpPr/>
          <p:nvPr/>
        </p:nvSpPr>
        <p:spPr>
          <a:xfrm>
            <a:off x="4984048" y="4318000"/>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isocèle 17"/>
          <p:cNvSpPr/>
          <p:nvPr/>
        </p:nvSpPr>
        <p:spPr>
          <a:xfrm>
            <a:off x="5565425" y="43180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Triangle isocèle 18"/>
          <p:cNvSpPr/>
          <p:nvPr/>
        </p:nvSpPr>
        <p:spPr>
          <a:xfrm>
            <a:off x="6146802" y="4318000"/>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riangle isocèle 19"/>
          <p:cNvSpPr/>
          <p:nvPr/>
        </p:nvSpPr>
        <p:spPr>
          <a:xfrm>
            <a:off x="6773338" y="4318000"/>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riangle isocèle 20"/>
          <p:cNvSpPr/>
          <p:nvPr/>
        </p:nvSpPr>
        <p:spPr>
          <a:xfrm>
            <a:off x="7354716" y="43180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Triangle isocèle 21"/>
          <p:cNvSpPr/>
          <p:nvPr/>
        </p:nvSpPr>
        <p:spPr>
          <a:xfrm>
            <a:off x="7936093" y="4318000"/>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riangle isocèle 22"/>
          <p:cNvSpPr/>
          <p:nvPr/>
        </p:nvSpPr>
        <p:spPr>
          <a:xfrm>
            <a:off x="8517470" y="4318000"/>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riangle isocèle 23"/>
          <p:cNvSpPr/>
          <p:nvPr/>
        </p:nvSpPr>
        <p:spPr>
          <a:xfrm>
            <a:off x="9098848" y="43180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riangle isocèle 24"/>
          <p:cNvSpPr/>
          <p:nvPr/>
        </p:nvSpPr>
        <p:spPr>
          <a:xfrm>
            <a:off x="9680225" y="4318000"/>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riangle isocèle 25"/>
          <p:cNvSpPr/>
          <p:nvPr/>
        </p:nvSpPr>
        <p:spPr>
          <a:xfrm>
            <a:off x="10261602" y="4318000"/>
            <a:ext cx="581377" cy="609600"/>
          </a:xfrm>
          <a:prstGeom prst="triangle">
            <a:avLst/>
          </a:prstGeom>
          <a:noFill/>
          <a:ln w="63500">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riangle isocèle 26"/>
          <p:cNvSpPr/>
          <p:nvPr/>
        </p:nvSpPr>
        <p:spPr>
          <a:xfrm>
            <a:off x="10842980" y="4318000"/>
            <a:ext cx="581377" cy="609600"/>
          </a:xfrm>
          <a:prstGeom prst="triangl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riangle isocèle 27"/>
          <p:cNvSpPr/>
          <p:nvPr/>
        </p:nvSpPr>
        <p:spPr>
          <a:xfrm>
            <a:off x="11424357" y="4318000"/>
            <a:ext cx="581377" cy="609600"/>
          </a:xfrm>
          <a:prstGeom prst="triangl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Image 28"/>
          <p:cNvPicPr>
            <a:picLocks noChangeAspect="1"/>
          </p:cNvPicPr>
          <p:nvPr/>
        </p:nvPicPr>
        <p:blipFill>
          <a:blip r:embed="rId3"/>
          <a:stretch>
            <a:fillRect/>
          </a:stretch>
        </p:blipFill>
        <p:spPr>
          <a:xfrm>
            <a:off x="158044" y="2220287"/>
            <a:ext cx="2641600" cy="1102687"/>
          </a:xfrm>
          <a:prstGeom prst="rect">
            <a:avLst/>
          </a:prstGeom>
        </p:spPr>
      </p:pic>
      <p:pic>
        <p:nvPicPr>
          <p:cNvPr id="30" name="Image 29"/>
          <p:cNvPicPr>
            <a:picLocks noChangeAspect="1"/>
          </p:cNvPicPr>
          <p:nvPr/>
        </p:nvPicPr>
        <p:blipFill>
          <a:blip r:embed="rId4"/>
          <a:stretch>
            <a:fillRect/>
          </a:stretch>
        </p:blipFill>
        <p:spPr>
          <a:xfrm>
            <a:off x="4408312" y="2220288"/>
            <a:ext cx="5599289" cy="1126685"/>
          </a:xfrm>
          <a:prstGeom prst="rect">
            <a:avLst/>
          </a:prstGeom>
        </p:spPr>
      </p:pic>
      <p:sp>
        <p:nvSpPr>
          <p:cNvPr id="31" name="Rectangle 30"/>
          <p:cNvSpPr/>
          <p:nvPr/>
        </p:nvSpPr>
        <p:spPr>
          <a:xfrm>
            <a:off x="4408311" y="1405468"/>
            <a:ext cx="5602816" cy="461665"/>
          </a:xfrm>
          <a:prstGeom prst="rect">
            <a:avLst/>
          </a:prstGeom>
        </p:spPr>
        <p:txBody>
          <a:bodyPr wrap="none">
            <a:spAutoFit/>
          </a:bodyPr>
          <a:lstStyle/>
          <a:p>
            <a:r>
              <a:rPr lang="en-US" sz="2400" dirty="0">
                <a:solidFill>
                  <a:schemeClr val="bg1"/>
                </a:solidFill>
                <a:ea typeface="Chalkboard" pitchFamily="-84" charset="0"/>
                <a:cs typeface="Chalkboard" pitchFamily="-84" charset="0"/>
              </a:rPr>
              <a:t>Interference pattern by surface EMG (S-SIP)</a:t>
            </a:r>
            <a:endParaRPr lang="en-US" sz="2400" dirty="0"/>
          </a:p>
        </p:txBody>
      </p:sp>
      <p:sp>
        <p:nvSpPr>
          <p:cNvPr id="32" name="Rectangle 31"/>
          <p:cNvSpPr/>
          <p:nvPr/>
        </p:nvSpPr>
        <p:spPr>
          <a:xfrm>
            <a:off x="158045" y="1036135"/>
            <a:ext cx="2826415" cy="830997"/>
          </a:xfrm>
          <a:prstGeom prst="rect">
            <a:avLst/>
          </a:prstGeom>
        </p:spPr>
        <p:txBody>
          <a:bodyPr wrap="none">
            <a:spAutoFit/>
          </a:bodyPr>
          <a:lstStyle/>
          <a:p>
            <a:r>
              <a:rPr lang="en-US" sz="2400">
                <a:solidFill>
                  <a:schemeClr val="bg1"/>
                </a:solidFill>
                <a:ea typeface="Chalkboard" pitchFamily="-84" charset="0"/>
                <a:cs typeface="Chalkboard" pitchFamily="-84" charset="0"/>
              </a:rPr>
              <a:t>CMAP (percutaneous</a:t>
            </a:r>
          </a:p>
          <a:p>
            <a:r>
              <a:rPr lang="en-US" sz="2400">
                <a:solidFill>
                  <a:schemeClr val="bg1"/>
                </a:solidFill>
                <a:ea typeface="Chalkboard" pitchFamily="-84" charset="0"/>
                <a:cs typeface="Chalkboard" pitchFamily="-84" charset="0"/>
              </a:rPr>
              <a:t>nerve stimulation)</a:t>
            </a:r>
            <a:endParaRPr lang="en-US" sz="2400"/>
          </a:p>
        </p:txBody>
      </p:sp>
      <p:sp>
        <p:nvSpPr>
          <p:cNvPr id="33" name="Rectangle 32"/>
          <p:cNvSpPr/>
          <p:nvPr/>
        </p:nvSpPr>
        <p:spPr>
          <a:xfrm>
            <a:off x="2023537" y="5189069"/>
            <a:ext cx="3954096" cy="1569660"/>
          </a:xfrm>
          <a:prstGeom prst="rect">
            <a:avLst/>
          </a:prstGeom>
        </p:spPr>
        <p:txBody>
          <a:bodyPr wrap="none">
            <a:spAutoFit/>
          </a:bodyPr>
          <a:lstStyle/>
          <a:p>
            <a:r>
              <a:rPr lang="en-US" sz="2400" dirty="0">
                <a:solidFill>
                  <a:schemeClr val="bg1"/>
                </a:solidFill>
                <a:ea typeface="Chalkboard" pitchFamily="-84" charset="0"/>
                <a:cs typeface="Chalkboard" pitchFamily="-84" charset="0"/>
              </a:rPr>
              <a:t>MUP number: </a:t>
            </a:r>
            <a:r>
              <a:rPr lang="en-US" sz="2400" b="1" dirty="0">
                <a:solidFill>
                  <a:srgbClr val="FFFF00"/>
                </a:solidFill>
                <a:ea typeface="Chalkboard" pitchFamily="-84" charset="0"/>
                <a:cs typeface="Chalkboard" pitchFamily="-84" charset="0"/>
              </a:rPr>
              <a:t>N</a:t>
            </a:r>
          </a:p>
          <a:p>
            <a:r>
              <a:rPr lang="en-US" sz="2400" dirty="0">
                <a:solidFill>
                  <a:schemeClr val="bg1"/>
                </a:solidFill>
                <a:ea typeface="Chalkboard" pitchFamily="-84" charset="0"/>
                <a:cs typeface="Chalkboard" pitchFamily="-84" charset="0"/>
              </a:rPr>
              <a:t>MUP amplitude: </a:t>
            </a:r>
            <a:r>
              <a:rPr lang="en-US" sz="2400" b="1" dirty="0">
                <a:solidFill>
                  <a:srgbClr val="FFFF00"/>
                </a:solidFill>
                <a:ea typeface="Chalkboard" pitchFamily="-84" charset="0"/>
                <a:cs typeface="Chalkboard" pitchFamily="-84" charset="0"/>
              </a:rPr>
              <a:t>A-PUM </a:t>
            </a:r>
            <a:r>
              <a:rPr lang="en-US" sz="2400" b="1" dirty="0">
                <a:solidFill>
                  <a:srgbClr val="FFFFFF"/>
                </a:solidFill>
                <a:ea typeface="Chalkboard" pitchFamily="-84" charset="0"/>
                <a:cs typeface="Chalkboard" pitchFamily="-84" charset="0"/>
              </a:rPr>
              <a:t>(mV)</a:t>
            </a:r>
          </a:p>
          <a:p>
            <a:r>
              <a:rPr lang="en-US" sz="2400" dirty="0">
                <a:solidFill>
                  <a:schemeClr val="bg1"/>
                </a:solidFill>
                <a:ea typeface="Chalkboard" pitchFamily="-84" charset="0"/>
                <a:cs typeface="Chalkboard" pitchFamily="-84" charset="0"/>
              </a:rPr>
              <a:t>MUP area: </a:t>
            </a:r>
            <a:r>
              <a:rPr lang="en-US" sz="2400" b="1" dirty="0">
                <a:solidFill>
                  <a:srgbClr val="FFFF00"/>
                </a:solidFill>
                <a:ea typeface="Chalkboard" pitchFamily="-84" charset="0"/>
                <a:cs typeface="Chalkboard" pitchFamily="-84" charset="0"/>
              </a:rPr>
              <a:t>S-PUM </a:t>
            </a:r>
            <a:r>
              <a:rPr lang="en-US" sz="2400" b="1" dirty="0">
                <a:solidFill>
                  <a:srgbClr val="FFFFFF"/>
                </a:solidFill>
                <a:ea typeface="Chalkboard" pitchFamily="-84" charset="0"/>
                <a:cs typeface="Chalkboard" pitchFamily="-84" charset="0"/>
              </a:rPr>
              <a:t>(</a:t>
            </a:r>
            <a:r>
              <a:rPr lang="en-US" sz="2400" b="1" dirty="0" err="1">
                <a:solidFill>
                  <a:srgbClr val="FFFFFF"/>
                </a:solidFill>
                <a:ea typeface="Chalkboard" pitchFamily="-84" charset="0"/>
                <a:cs typeface="Chalkboard" pitchFamily="-84" charset="0"/>
              </a:rPr>
              <a:t>ms.mV</a:t>
            </a:r>
            <a:r>
              <a:rPr lang="en-US" sz="2400" b="1" dirty="0">
                <a:solidFill>
                  <a:srgbClr val="FFFFFF"/>
                </a:solidFill>
                <a:ea typeface="Chalkboard" pitchFamily="-84" charset="0"/>
                <a:cs typeface="Chalkboard" pitchFamily="-84" charset="0"/>
              </a:rPr>
              <a:t>)</a:t>
            </a:r>
          </a:p>
          <a:p>
            <a:r>
              <a:rPr lang="en-US" sz="2400" dirty="0">
                <a:solidFill>
                  <a:schemeClr val="bg1"/>
                </a:solidFill>
                <a:ea typeface="Chalkboard" pitchFamily="-84" charset="0"/>
                <a:cs typeface="Chalkboard" pitchFamily="-84" charset="0"/>
              </a:rPr>
              <a:t>MUP power: </a:t>
            </a:r>
            <a:r>
              <a:rPr lang="en-US" sz="2400" b="1" dirty="0">
                <a:solidFill>
                  <a:srgbClr val="FFFF00"/>
                </a:solidFill>
                <a:ea typeface="Chalkboard" pitchFamily="-84" charset="0"/>
                <a:cs typeface="Chalkboard" pitchFamily="-84" charset="0"/>
              </a:rPr>
              <a:t>P-PUM </a:t>
            </a:r>
            <a:r>
              <a:rPr lang="en-US" sz="2400" b="1" dirty="0">
                <a:solidFill>
                  <a:srgbClr val="FFFFFF"/>
                </a:solidFill>
                <a:ea typeface="Chalkboard" pitchFamily="-84" charset="0"/>
                <a:cs typeface="Chalkboard" pitchFamily="-84" charset="0"/>
              </a:rPr>
              <a:t>(ms.mV</a:t>
            </a:r>
            <a:r>
              <a:rPr lang="en-US" sz="2400" b="1" baseline="30000" dirty="0">
                <a:solidFill>
                  <a:srgbClr val="FFFFFF"/>
                </a:solidFill>
                <a:ea typeface="Chalkboard" pitchFamily="-84" charset="0"/>
                <a:cs typeface="Chalkboard" pitchFamily="-84" charset="0"/>
              </a:rPr>
              <a:t>2</a:t>
            </a:r>
            <a:r>
              <a:rPr lang="en-US" sz="2400" b="1" dirty="0">
                <a:solidFill>
                  <a:srgbClr val="FFFFFF"/>
                </a:solidFill>
                <a:ea typeface="Chalkboard" pitchFamily="-84" charset="0"/>
                <a:cs typeface="Chalkboard" pitchFamily="-84" charset="0"/>
              </a:rPr>
              <a:t>)</a:t>
            </a:r>
            <a:endParaRPr lang="en-US" sz="2400" b="1" dirty="0">
              <a:solidFill>
                <a:srgbClr val="FFFFFF"/>
              </a:solidFill>
            </a:endParaRPr>
          </a:p>
        </p:txBody>
      </p:sp>
      <p:sp>
        <p:nvSpPr>
          <p:cNvPr id="4" name="Rectangle 1">
            <a:extLst>
              <a:ext uri="{FF2B5EF4-FFF2-40B4-BE49-F238E27FC236}">
                <a16:creationId xmlns:a16="http://schemas.microsoft.com/office/drawing/2014/main" id="{CD59F6F1-F340-5A2B-6F6F-AEEA45B14BC4}"/>
              </a:ext>
            </a:extLst>
          </p:cNvPr>
          <p:cNvSpPr txBox="1">
            <a:spLocks noChangeArrowheads="1"/>
          </p:cNvSpPr>
          <p:nvPr/>
        </p:nvSpPr>
        <p:spPr>
          <a:xfrm>
            <a:off x="3781014" y="-13833"/>
            <a:ext cx="6477000" cy="1231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MUNIX</a:t>
            </a:r>
          </a:p>
        </p:txBody>
      </p:sp>
    </p:spTree>
    <p:extLst>
      <p:ext uri="{BB962C8B-B14F-4D97-AF65-F5344CB8AC3E}">
        <p14:creationId xmlns:p14="http://schemas.microsoft.com/office/powerpoint/2010/main" val="1453496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1588F240-09D0-E311-129F-D5FAA3FF0A39}"/>
              </a:ext>
            </a:extLst>
          </p:cNvPr>
          <p:cNvGraphicFramePr/>
          <p:nvPr>
            <p:extLst>
              <p:ext uri="{D42A27DB-BD31-4B8C-83A1-F6EECF244321}">
                <p14:modId xmlns:p14="http://schemas.microsoft.com/office/powerpoint/2010/main" val="4094435376"/>
              </p:ext>
            </p:extLst>
          </p:nvPr>
        </p:nvGraphicFramePr>
        <p:xfrm>
          <a:off x="2173641" y="1044805"/>
          <a:ext cx="6655511" cy="394962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ED01C0D-45AD-58AB-5BAB-B20BEF90A7AD}"/>
              </a:ext>
            </a:extLst>
          </p:cNvPr>
          <p:cNvSpPr/>
          <p:nvPr/>
        </p:nvSpPr>
        <p:spPr>
          <a:xfrm>
            <a:off x="2173641" y="5533937"/>
            <a:ext cx="7438062" cy="1077218"/>
          </a:xfrm>
          <a:prstGeom prst="rect">
            <a:avLst/>
          </a:prstGeom>
        </p:spPr>
        <p:txBody>
          <a:bodyPr wrap="none">
            <a:spAutoFit/>
          </a:bodyPr>
          <a:lstStyle/>
          <a:p>
            <a:r>
              <a:rPr lang="en-US" sz="3200" dirty="0">
                <a:solidFill>
                  <a:schemeClr val="bg1"/>
                </a:solidFill>
                <a:ea typeface="Chalkboard" pitchFamily="-84" charset="0"/>
                <a:cs typeface="Chalkboard" pitchFamily="-84" charset="0"/>
              </a:rPr>
              <a:t>MUNIX = ICMUC when S-SIP (x) = 20 </a:t>
            </a:r>
            <a:r>
              <a:rPr lang="en-US" sz="3200" dirty="0" err="1">
                <a:solidFill>
                  <a:schemeClr val="bg1"/>
                </a:solidFill>
                <a:ea typeface="Chalkboard" pitchFamily="-84" charset="0"/>
                <a:cs typeface="Chalkboard" pitchFamily="-84" charset="0"/>
              </a:rPr>
              <a:t>ms.mV</a:t>
            </a:r>
            <a:endParaRPr lang="en-US" sz="3200" dirty="0">
              <a:solidFill>
                <a:schemeClr val="bg1"/>
              </a:solidFill>
              <a:ea typeface="Chalkboard" pitchFamily="-84" charset="0"/>
              <a:cs typeface="Chalkboard" pitchFamily="-84" charset="0"/>
            </a:endParaRPr>
          </a:p>
          <a:p>
            <a:r>
              <a:rPr lang="en-US" sz="3200" b="1" dirty="0">
                <a:solidFill>
                  <a:srgbClr val="FFFF00"/>
                </a:solidFill>
                <a:ea typeface="Chalkboard" pitchFamily="-84" charset="0"/>
                <a:cs typeface="Chalkboard" pitchFamily="-84" charset="0"/>
              </a:rPr>
              <a:t>MUNIX = 290 </a:t>
            </a:r>
            <a:endParaRPr lang="en-US" sz="3200" b="1" dirty="0">
              <a:solidFill>
                <a:srgbClr val="FFFF00"/>
              </a:solidFill>
            </a:endParaRPr>
          </a:p>
        </p:txBody>
      </p:sp>
      <p:sp>
        <p:nvSpPr>
          <p:cNvPr id="4" name="Rectangle 3">
            <a:extLst>
              <a:ext uri="{FF2B5EF4-FFF2-40B4-BE49-F238E27FC236}">
                <a16:creationId xmlns:a16="http://schemas.microsoft.com/office/drawing/2014/main" id="{6A0908A5-D68C-5BDD-B45B-6B42021E195E}"/>
              </a:ext>
            </a:extLst>
          </p:cNvPr>
          <p:cNvSpPr/>
          <p:nvPr/>
        </p:nvSpPr>
        <p:spPr>
          <a:xfrm>
            <a:off x="5657837" y="4790787"/>
            <a:ext cx="1128642" cy="646331"/>
          </a:xfrm>
          <a:prstGeom prst="rect">
            <a:avLst/>
          </a:prstGeom>
        </p:spPr>
        <p:txBody>
          <a:bodyPr wrap="none">
            <a:spAutoFit/>
          </a:bodyPr>
          <a:lstStyle/>
          <a:p>
            <a:r>
              <a:rPr lang="en-US" sz="3600" b="1" dirty="0">
                <a:solidFill>
                  <a:srgbClr val="FF0000"/>
                </a:solidFill>
                <a:ea typeface="Chalkboard" pitchFamily="-84" charset="0"/>
                <a:cs typeface="Chalkboard" pitchFamily="-84" charset="0"/>
              </a:rPr>
              <a:t>S-SIP</a:t>
            </a:r>
            <a:endParaRPr lang="en-US" sz="3600" b="1" dirty="0">
              <a:solidFill>
                <a:srgbClr val="FF0000"/>
              </a:solidFill>
            </a:endParaRPr>
          </a:p>
        </p:txBody>
      </p:sp>
      <p:sp>
        <p:nvSpPr>
          <p:cNvPr id="5" name="Rectangle 4">
            <a:extLst>
              <a:ext uri="{FF2B5EF4-FFF2-40B4-BE49-F238E27FC236}">
                <a16:creationId xmlns:a16="http://schemas.microsoft.com/office/drawing/2014/main" id="{FB671B9E-B3D9-1714-7CD5-0E7379BEB423}"/>
              </a:ext>
            </a:extLst>
          </p:cNvPr>
          <p:cNvSpPr/>
          <p:nvPr/>
        </p:nvSpPr>
        <p:spPr>
          <a:xfrm rot="16200000">
            <a:off x="623228" y="2973213"/>
            <a:ext cx="2099419" cy="646331"/>
          </a:xfrm>
          <a:prstGeom prst="rect">
            <a:avLst/>
          </a:prstGeom>
        </p:spPr>
        <p:txBody>
          <a:bodyPr wrap="square">
            <a:spAutoFit/>
          </a:bodyPr>
          <a:lstStyle/>
          <a:p>
            <a:pPr algn="ctr"/>
            <a:r>
              <a:rPr lang="en-US" sz="3600" b="1" dirty="0">
                <a:solidFill>
                  <a:srgbClr val="FF0000"/>
                </a:solidFill>
                <a:ea typeface="Chalkboard" pitchFamily="-84" charset="0"/>
                <a:cs typeface="Chalkboard" pitchFamily="-84" charset="0"/>
              </a:rPr>
              <a:t>ICMUC</a:t>
            </a:r>
            <a:endParaRPr lang="en-US" sz="3600" b="1" dirty="0">
              <a:solidFill>
                <a:srgbClr val="FF0000"/>
              </a:solidFill>
            </a:endParaRPr>
          </a:p>
        </p:txBody>
      </p:sp>
      <p:sp>
        <p:nvSpPr>
          <p:cNvPr id="12" name="Rectangle 1">
            <a:extLst>
              <a:ext uri="{FF2B5EF4-FFF2-40B4-BE49-F238E27FC236}">
                <a16:creationId xmlns:a16="http://schemas.microsoft.com/office/drawing/2014/main" id="{E0D7D6F7-B006-A450-18E2-CBFC001AB7C4}"/>
              </a:ext>
            </a:extLst>
          </p:cNvPr>
          <p:cNvSpPr txBox="1">
            <a:spLocks noChangeArrowheads="1"/>
          </p:cNvSpPr>
          <p:nvPr/>
        </p:nvSpPr>
        <p:spPr>
          <a:xfrm>
            <a:off x="3781014" y="-13833"/>
            <a:ext cx="6477000" cy="1231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MUNIX</a:t>
            </a:r>
          </a:p>
        </p:txBody>
      </p:sp>
    </p:spTree>
    <p:extLst>
      <p:ext uri="{BB962C8B-B14F-4D97-AF65-F5344CB8AC3E}">
        <p14:creationId xmlns:p14="http://schemas.microsoft.com/office/powerpoint/2010/main" val="375138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E39804-0D97-0A74-8314-E7E0DC24F134}"/>
              </a:ext>
            </a:extLst>
          </p:cNvPr>
          <p:cNvPicPr>
            <a:picLocks noChangeAspect="1"/>
          </p:cNvPicPr>
          <p:nvPr/>
        </p:nvPicPr>
        <p:blipFill>
          <a:blip r:embed="rId3"/>
          <a:stretch>
            <a:fillRect/>
          </a:stretch>
        </p:blipFill>
        <p:spPr>
          <a:xfrm>
            <a:off x="2209800" y="1"/>
            <a:ext cx="7772400" cy="2452744"/>
          </a:xfrm>
          <a:prstGeom prst="rect">
            <a:avLst/>
          </a:prstGeom>
        </p:spPr>
      </p:pic>
      <p:pic>
        <p:nvPicPr>
          <p:cNvPr id="8" name="Image 7">
            <a:extLst>
              <a:ext uri="{FF2B5EF4-FFF2-40B4-BE49-F238E27FC236}">
                <a16:creationId xmlns:a16="http://schemas.microsoft.com/office/drawing/2014/main" id="{AC771CBA-18C2-A289-C6E1-2E935957A332}"/>
              </a:ext>
            </a:extLst>
          </p:cNvPr>
          <p:cNvPicPr>
            <a:picLocks noChangeAspect="1"/>
          </p:cNvPicPr>
          <p:nvPr/>
        </p:nvPicPr>
        <p:blipFill>
          <a:blip r:embed="rId4"/>
          <a:stretch>
            <a:fillRect/>
          </a:stretch>
        </p:blipFill>
        <p:spPr>
          <a:xfrm>
            <a:off x="241301" y="3700570"/>
            <a:ext cx="4319942" cy="3804548"/>
          </a:xfrm>
          <a:prstGeom prst="rect">
            <a:avLst/>
          </a:prstGeom>
        </p:spPr>
      </p:pic>
      <p:sp>
        <p:nvSpPr>
          <p:cNvPr id="9" name="ZoneTexte 8">
            <a:extLst>
              <a:ext uri="{FF2B5EF4-FFF2-40B4-BE49-F238E27FC236}">
                <a16:creationId xmlns:a16="http://schemas.microsoft.com/office/drawing/2014/main" id="{BE217161-A27E-38C6-6009-BF9A18C4796B}"/>
              </a:ext>
            </a:extLst>
          </p:cNvPr>
          <p:cNvSpPr txBox="1"/>
          <p:nvPr/>
        </p:nvSpPr>
        <p:spPr>
          <a:xfrm>
            <a:off x="354800" y="3199084"/>
            <a:ext cx="2249639" cy="461665"/>
          </a:xfrm>
          <a:prstGeom prst="rect">
            <a:avLst/>
          </a:prstGeom>
          <a:noFill/>
        </p:spPr>
        <p:txBody>
          <a:bodyPr wrap="square">
            <a:spAutoFit/>
          </a:bodyPr>
          <a:lstStyle/>
          <a:p>
            <a:r>
              <a:rPr lang="fr-FR" sz="2400" b="1" dirty="0" err="1">
                <a:solidFill>
                  <a:srgbClr val="FF0000"/>
                </a:solidFill>
              </a:rPr>
              <a:t>Comparison</a:t>
            </a:r>
            <a:endParaRPr lang="fr-FR" sz="2400" b="1" dirty="0">
              <a:solidFill>
                <a:srgbClr val="FF0000"/>
              </a:solidFill>
            </a:endParaRPr>
          </a:p>
        </p:txBody>
      </p:sp>
      <p:pic>
        <p:nvPicPr>
          <p:cNvPr id="12" name="Image 11">
            <a:extLst>
              <a:ext uri="{FF2B5EF4-FFF2-40B4-BE49-F238E27FC236}">
                <a16:creationId xmlns:a16="http://schemas.microsoft.com/office/drawing/2014/main" id="{7B18066E-55DF-4323-67A0-6ACD0A018B72}"/>
              </a:ext>
            </a:extLst>
          </p:cNvPr>
          <p:cNvPicPr>
            <a:picLocks noChangeAspect="1"/>
          </p:cNvPicPr>
          <p:nvPr/>
        </p:nvPicPr>
        <p:blipFill>
          <a:blip r:embed="rId5"/>
          <a:stretch>
            <a:fillRect/>
          </a:stretch>
        </p:blipFill>
        <p:spPr>
          <a:xfrm>
            <a:off x="5866877" y="3771262"/>
            <a:ext cx="5245772" cy="3784207"/>
          </a:xfrm>
          <a:prstGeom prst="rect">
            <a:avLst/>
          </a:prstGeom>
        </p:spPr>
      </p:pic>
      <p:sp>
        <p:nvSpPr>
          <p:cNvPr id="16" name="ZoneTexte 15">
            <a:extLst>
              <a:ext uri="{FF2B5EF4-FFF2-40B4-BE49-F238E27FC236}">
                <a16:creationId xmlns:a16="http://schemas.microsoft.com/office/drawing/2014/main" id="{0ECC8EDD-1D52-90BF-C1B3-29C0BEF30B93}"/>
              </a:ext>
            </a:extLst>
          </p:cNvPr>
          <p:cNvSpPr txBox="1"/>
          <p:nvPr/>
        </p:nvSpPr>
        <p:spPr>
          <a:xfrm>
            <a:off x="6096000" y="3182627"/>
            <a:ext cx="2249639" cy="461665"/>
          </a:xfrm>
          <a:prstGeom prst="rect">
            <a:avLst/>
          </a:prstGeom>
          <a:noFill/>
        </p:spPr>
        <p:txBody>
          <a:bodyPr wrap="square">
            <a:spAutoFit/>
          </a:bodyPr>
          <a:lstStyle/>
          <a:p>
            <a:r>
              <a:rPr lang="fr-FR" sz="2400" b="1" dirty="0" err="1">
                <a:solidFill>
                  <a:srgbClr val="FF0000"/>
                </a:solidFill>
              </a:rPr>
              <a:t>Correlation</a:t>
            </a:r>
            <a:endParaRPr lang="fr-FR" sz="2400" b="1" dirty="0">
              <a:solidFill>
                <a:srgbClr val="FF0000"/>
              </a:solidFill>
            </a:endParaRPr>
          </a:p>
        </p:txBody>
      </p:sp>
      <p:sp>
        <p:nvSpPr>
          <p:cNvPr id="4" name="ZoneTexte 3">
            <a:extLst>
              <a:ext uri="{FF2B5EF4-FFF2-40B4-BE49-F238E27FC236}">
                <a16:creationId xmlns:a16="http://schemas.microsoft.com/office/drawing/2014/main" id="{C16724D8-DBA5-5061-8AF6-4CA1A31ACDFD}"/>
              </a:ext>
            </a:extLst>
          </p:cNvPr>
          <p:cNvSpPr txBox="1"/>
          <p:nvPr/>
        </p:nvSpPr>
        <p:spPr>
          <a:xfrm>
            <a:off x="354800" y="2458822"/>
            <a:ext cx="11918852" cy="830997"/>
          </a:xfrm>
          <a:prstGeom prst="rect">
            <a:avLst/>
          </a:prstGeom>
          <a:noFill/>
        </p:spPr>
        <p:txBody>
          <a:bodyPr wrap="square">
            <a:spAutoFit/>
          </a:bodyPr>
          <a:lstStyle/>
          <a:p>
            <a:r>
              <a:rPr lang="en-US" sz="2400" b="1" dirty="0">
                <a:solidFill>
                  <a:srgbClr val="00B050"/>
                </a:solidFill>
              </a:rPr>
              <a:t>Comparative study between our counting method and the MUNIX procedure, both in healthy subjects and patients with motor neuron degeneration</a:t>
            </a:r>
            <a:endParaRPr lang="fr-FR" sz="2400" b="1" dirty="0">
              <a:solidFill>
                <a:srgbClr val="00B050"/>
              </a:solidFill>
            </a:endParaRPr>
          </a:p>
        </p:txBody>
      </p:sp>
    </p:spTree>
    <p:extLst>
      <p:ext uri="{BB962C8B-B14F-4D97-AF65-F5344CB8AC3E}">
        <p14:creationId xmlns:p14="http://schemas.microsoft.com/office/powerpoint/2010/main" val="225914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5FF796-A906-1A15-70DE-E2FAED39F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84" y="619125"/>
            <a:ext cx="7302500" cy="5619750"/>
          </a:xfrm>
          <a:prstGeom prst="rect">
            <a:avLst/>
          </a:prstGeom>
          <a:noFill/>
          <a:ln w="63500">
            <a:solidFill>
              <a:srgbClr val="FF0000"/>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CB92D64-0588-19DA-100B-3380CEAA43FA}"/>
              </a:ext>
            </a:extLst>
          </p:cNvPr>
          <p:cNvSpPr txBox="1"/>
          <p:nvPr/>
        </p:nvSpPr>
        <p:spPr>
          <a:xfrm>
            <a:off x="9024258" y="619125"/>
            <a:ext cx="1579471" cy="461665"/>
          </a:xfrm>
          <a:prstGeom prst="rect">
            <a:avLst/>
          </a:prstGeom>
          <a:noFill/>
        </p:spPr>
        <p:txBody>
          <a:bodyPr wrap="none" rtlCol="0">
            <a:spAutoFit/>
          </a:bodyPr>
          <a:lstStyle/>
          <a:p>
            <a:r>
              <a:rPr lang="en-US" sz="2400" b="1" dirty="0">
                <a:solidFill>
                  <a:schemeClr val="bg1"/>
                </a:solidFill>
              </a:rPr>
              <a:t>Motor unit</a:t>
            </a:r>
          </a:p>
        </p:txBody>
      </p:sp>
      <p:sp>
        <p:nvSpPr>
          <p:cNvPr id="4" name="ZoneTexte 3">
            <a:extLst>
              <a:ext uri="{FF2B5EF4-FFF2-40B4-BE49-F238E27FC236}">
                <a16:creationId xmlns:a16="http://schemas.microsoft.com/office/drawing/2014/main" id="{74ADCCAA-B4DD-5EC4-125F-478B2DE9A5A7}"/>
              </a:ext>
            </a:extLst>
          </p:cNvPr>
          <p:cNvSpPr txBox="1"/>
          <p:nvPr/>
        </p:nvSpPr>
        <p:spPr>
          <a:xfrm>
            <a:off x="8411205" y="1172064"/>
            <a:ext cx="2805576" cy="461665"/>
          </a:xfrm>
          <a:prstGeom prst="rect">
            <a:avLst/>
          </a:prstGeom>
          <a:noFill/>
        </p:spPr>
        <p:txBody>
          <a:bodyPr wrap="none" rtlCol="0">
            <a:spAutoFit/>
          </a:bodyPr>
          <a:lstStyle/>
          <a:p>
            <a:r>
              <a:rPr lang="en-US" sz="2400" b="1" dirty="0">
                <a:solidFill>
                  <a:schemeClr val="bg1"/>
                </a:solidFill>
              </a:rPr>
              <a:t>Motor unit potential</a:t>
            </a:r>
          </a:p>
        </p:txBody>
      </p:sp>
      <p:sp>
        <p:nvSpPr>
          <p:cNvPr id="10" name="ZoneTexte 9">
            <a:extLst>
              <a:ext uri="{FF2B5EF4-FFF2-40B4-BE49-F238E27FC236}">
                <a16:creationId xmlns:a16="http://schemas.microsoft.com/office/drawing/2014/main" id="{2A3C4C2E-546C-7FD6-EF08-FF412CA8C57F}"/>
              </a:ext>
            </a:extLst>
          </p:cNvPr>
          <p:cNvSpPr txBox="1"/>
          <p:nvPr/>
        </p:nvSpPr>
        <p:spPr>
          <a:xfrm>
            <a:off x="7921294" y="1850592"/>
            <a:ext cx="3910045" cy="461665"/>
          </a:xfrm>
          <a:prstGeom prst="rect">
            <a:avLst/>
          </a:prstGeom>
          <a:noFill/>
        </p:spPr>
        <p:txBody>
          <a:bodyPr wrap="none" rtlCol="0">
            <a:spAutoFit/>
          </a:bodyPr>
          <a:lstStyle/>
          <a:p>
            <a:r>
              <a:rPr lang="en-US" sz="2400" b="1" dirty="0">
                <a:solidFill>
                  <a:srgbClr val="FF0000"/>
                </a:solidFill>
              </a:rPr>
              <a:t>M</a:t>
            </a:r>
            <a:r>
              <a:rPr lang="en-US" sz="2400" b="1" dirty="0">
                <a:solidFill>
                  <a:schemeClr val="bg1"/>
                </a:solidFill>
              </a:rPr>
              <a:t>otor </a:t>
            </a:r>
            <a:r>
              <a:rPr lang="en-US" sz="2400" b="1" dirty="0">
                <a:solidFill>
                  <a:srgbClr val="FF0000"/>
                </a:solidFill>
              </a:rPr>
              <a:t>U</a:t>
            </a:r>
            <a:r>
              <a:rPr lang="en-US" sz="2400" b="1" dirty="0">
                <a:solidFill>
                  <a:schemeClr val="bg1"/>
                </a:solidFill>
              </a:rPr>
              <a:t>nit </a:t>
            </a:r>
            <a:r>
              <a:rPr lang="en-US" sz="2400" b="1" dirty="0">
                <a:solidFill>
                  <a:srgbClr val="FF0000"/>
                </a:solidFill>
              </a:rPr>
              <a:t>N</a:t>
            </a:r>
            <a:r>
              <a:rPr lang="en-US" sz="2400" b="1" dirty="0">
                <a:solidFill>
                  <a:schemeClr val="bg1"/>
                </a:solidFill>
              </a:rPr>
              <a:t>umber </a:t>
            </a:r>
            <a:r>
              <a:rPr lang="en-US" sz="2400" b="1" dirty="0">
                <a:solidFill>
                  <a:srgbClr val="FF0000"/>
                </a:solidFill>
              </a:rPr>
              <a:t>E</a:t>
            </a:r>
            <a:r>
              <a:rPr lang="en-US" sz="2400" b="1" dirty="0">
                <a:solidFill>
                  <a:schemeClr val="bg1"/>
                </a:solidFill>
              </a:rPr>
              <a:t>stimate</a:t>
            </a:r>
          </a:p>
        </p:txBody>
      </p:sp>
      <p:sp>
        <p:nvSpPr>
          <p:cNvPr id="15" name="ZoneTexte 14">
            <a:extLst>
              <a:ext uri="{FF2B5EF4-FFF2-40B4-BE49-F238E27FC236}">
                <a16:creationId xmlns:a16="http://schemas.microsoft.com/office/drawing/2014/main" id="{E5F1AF17-4083-8D4E-B4AF-5BFF7D46ADBE}"/>
              </a:ext>
            </a:extLst>
          </p:cNvPr>
          <p:cNvSpPr txBox="1"/>
          <p:nvPr/>
        </p:nvSpPr>
        <p:spPr>
          <a:xfrm>
            <a:off x="8560188" y="2598003"/>
            <a:ext cx="2507610" cy="830997"/>
          </a:xfrm>
          <a:prstGeom prst="rect">
            <a:avLst/>
          </a:prstGeom>
          <a:solidFill>
            <a:srgbClr val="FF0000"/>
          </a:solidFill>
        </p:spPr>
        <p:txBody>
          <a:bodyPr wrap="square">
            <a:spAutoFit/>
          </a:bodyPr>
          <a:lstStyle/>
          <a:p>
            <a:r>
              <a:rPr lang="en-US" sz="2400" b="1" dirty="0">
                <a:solidFill>
                  <a:schemeClr val="bg1"/>
                </a:solidFill>
                <a:latin typeface="Söhne"/>
              </a:rPr>
              <a:t>R</a:t>
            </a:r>
            <a:r>
              <a:rPr lang="en-US" sz="2400" b="1" i="0" u="none" strike="noStrike" dirty="0">
                <a:solidFill>
                  <a:schemeClr val="bg1"/>
                </a:solidFill>
                <a:effectLst/>
                <a:latin typeface="Söhne"/>
              </a:rPr>
              <a:t>enewed interest</a:t>
            </a:r>
          </a:p>
          <a:p>
            <a:r>
              <a:rPr lang="en-US" sz="2400" b="1" dirty="0">
                <a:solidFill>
                  <a:schemeClr val="bg1"/>
                </a:solidFill>
                <a:latin typeface="Söhne"/>
              </a:rPr>
              <a:t>i</a:t>
            </a:r>
            <a:r>
              <a:rPr lang="en-US" sz="2400" b="1" i="0" u="none" strike="noStrike" dirty="0">
                <a:solidFill>
                  <a:schemeClr val="bg1"/>
                </a:solidFill>
                <a:effectLst/>
                <a:latin typeface="Söhne"/>
              </a:rPr>
              <a:t>n the early 1990s</a:t>
            </a:r>
            <a:endParaRPr lang="en-US" sz="2400" b="1" dirty="0">
              <a:solidFill>
                <a:schemeClr val="bg1"/>
              </a:solidFill>
            </a:endParaRPr>
          </a:p>
        </p:txBody>
      </p:sp>
      <p:sp>
        <p:nvSpPr>
          <p:cNvPr id="16" name="ZoneTexte 15">
            <a:extLst>
              <a:ext uri="{FF2B5EF4-FFF2-40B4-BE49-F238E27FC236}">
                <a16:creationId xmlns:a16="http://schemas.microsoft.com/office/drawing/2014/main" id="{582266FF-815D-A243-6C6B-910D698C55E7}"/>
              </a:ext>
            </a:extLst>
          </p:cNvPr>
          <p:cNvSpPr txBox="1"/>
          <p:nvPr/>
        </p:nvSpPr>
        <p:spPr>
          <a:xfrm>
            <a:off x="7947552" y="4061361"/>
            <a:ext cx="3857531" cy="2308324"/>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Initial MUNE : </a:t>
            </a:r>
            <a:r>
              <a:rPr lang="en-US" b="1" dirty="0">
                <a:solidFill>
                  <a:srgbClr val="FF0000"/>
                </a:solidFill>
              </a:rPr>
              <a:t>McComas</a:t>
            </a:r>
            <a:r>
              <a:rPr lang="en-US" dirty="0">
                <a:solidFill>
                  <a:schemeClr val="bg1"/>
                </a:solidFill>
              </a:rPr>
              <a:t> </a:t>
            </a:r>
            <a:r>
              <a:rPr lang="en-US" i="1" dirty="0">
                <a:solidFill>
                  <a:schemeClr val="bg1"/>
                </a:solidFill>
              </a:rPr>
              <a:t>et al </a:t>
            </a:r>
            <a:r>
              <a:rPr lang="en-US" dirty="0">
                <a:solidFill>
                  <a:schemeClr val="bg1"/>
                </a:solidFill>
              </a:rPr>
              <a:t>, 1971</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dirty="0">
                <a:solidFill>
                  <a:srgbClr val="FFFF00"/>
                </a:solidFill>
              </a:rPr>
              <a:t>Macro EMG </a:t>
            </a:r>
            <a:r>
              <a:rPr lang="en-US" dirty="0">
                <a:solidFill>
                  <a:schemeClr val="bg1"/>
                </a:solidFill>
              </a:rPr>
              <a:t>: de Koning </a:t>
            </a:r>
            <a:r>
              <a:rPr lang="en-US" i="1" dirty="0">
                <a:solidFill>
                  <a:schemeClr val="bg1"/>
                </a:solidFill>
              </a:rPr>
              <a:t>et al</a:t>
            </a:r>
            <a:r>
              <a:rPr lang="en-US" dirty="0">
                <a:solidFill>
                  <a:schemeClr val="bg1"/>
                </a:solidFill>
              </a:rPr>
              <a:t>, 1988</a:t>
            </a:r>
          </a:p>
          <a:p>
            <a:pPr marL="285750" indent="-285750">
              <a:buFont typeface="Arial" panose="020B0604020202020204" pitchFamily="34" charset="0"/>
              <a:buChar char="•"/>
            </a:pPr>
            <a:r>
              <a:rPr lang="en-US" dirty="0">
                <a:solidFill>
                  <a:srgbClr val="FFFF00"/>
                </a:solidFill>
              </a:rPr>
              <a:t>Statistical method </a:t>
            </a:r>
            <a:r>
              <a:rPr lang="en-US" dirty="0">
                <a:solidFill>
                  <a:schemeClr val="bg1"/>
                </a:solidFill>
              </a:rPr>
              <a:t>: Daube, 1988</a:t>
            </a:r>
          </a:p>
          <a:p>
            <a:pPr marL="285750" indent="-285750">
              <a:buFont typeface="Arial" panose="020B0604020202020204" pitchFamily="34" charset="0"/>
              <a:buChar char="•"/>
            </a:pPr>
            <a:r>
              <a:rPr lang="en-US" dirty="0">
                <a:solidFill>
                  <a:srgbClr val="FFFF00"/>
                </a:solidFill>
              </a:rPr>
              <a:t>Computer MUNE </a:t>
            </a:r>
            <a:r>
              <a:rPr lang="en-US" dirty="0">
                <a:solidFill>
                  <a:schemeClr val="bg1"/>
                </a:solidFill>
              </a:rPr>
              <a:t>: Galea </a:t>
            </a:r>
            <a:r>
              <a:rPr lang="en-US" i="1" dirty="0">
                <a:solidFill>
                  <a:schemeClr val="bg1"/>
                </a:solidFill>
              </a:rPr>
              <a:t>et al</a:t>
            </a:r>
            <a:r>
              <a:rPr lang="en-US" dirty="0">
                <a:solidFill>
                  <a:schemeClr val="bg1"/>
                </a:solidFill>
              </a:rPr>
              <a:t>, 1991</a:t>
            </a:r>
          </a:p>
          <a:p>
            <a:pPr marL="285750" indent="-285750">
              <a:buFont typeface="Arial" panose="020B0604020202020204" pitchFamily="34" charset="0"/>
              <a:buChar char="•"/>
            </a:pPr>
            <a:r>
              <a:rPr lang="en-US" dirty="0">
                <a:solidFill>
                  <a:srgbClr val="FFFF00"/>
                </a:solidFill>
              </a:rPr>
              <a:t>MPS</a:t>
            </a:r>
            <a:r>
              <a:rPr lang="en-US" dirty="0">
                <a:solidFill>
                  <a:schemeClr val="bg1"/>
                </a:solidFill>
              </a:rPr>
              <a:t> : Doherty </a:t>
            </a:r>
            <a:r>
              <a:rPr lang="en-US" i="1" dirty="0">
                <a:solidFill>
                  <a:schemeClr val="bg1"/>
                </a:solidFill>
              </a:rPr>
              <a:t>et al</a:t>
            </a:r>
            <a:r>
              <a:rPr lang="en-US" dirty="0">
                <a:solidFill>
                  <a:schemeClr val="bg1"/>
                </a:solidFill>
              </a:rPr>
              <a:t>, 1993</a:t>
            </a:r>
          </a:p>
          <a:p>
            <a:pPr marL="285750" indent="-285750">
              <a:buFont typeface="Arial" panose="020B0604020202020204" pitchFamily="34" charset="0"/>
              <a:buChar char="•"/>
            </a:pPr>
            <a:r>
              <a:rPr lang="en-US" dirty="0">
                <a:solidFill>
                  <a:srgbClr val="FFFF00"/>
                </a:solidFill>
              </a:rPr>
              <a:t>STA</a:t>
            </a:r>
            <a:r>
              <a:rPr lang="en-US" dirty="0">
                <a:solidFill>
                  <a:schemeClr val="bg1"/>
                </a:solidFill>
              </a:rPr>
              <a:t> : </a:t>
            </a:r>
            <a:r>
              <a:rPr lang="en-US" dirty="0" err="1">
                <a:solidFill>
                  <a:schemeClr val="bg1"/>
                </a:solidFill>
              </a:rPr>
              <a:t>Bomberg</a:t>
            </a:r>
            <a:r>
              <a:rPr lang="en-US" dirty="0">
                <a:solidFill>
                  <a:schemeClr val="bg1"/>
                </a:solidFill>
              </a:rPr>
              <a:t>, 1993</a:t>
            </a:r>
          </a:p>
          <a:p>
            <a:pPr marL="285750" indent="-285750">
              <a:buFont typeface="Arial" panose="020B0604020202020204" pitchFamily="34" charset="0"/>
              <a:buChar char="•"/>
            </a:pPr>
            <a:r>
              <a:rPr lang="en-US" dirty="0">
                <a:solidFill>
                  <a:srgbClr val="FFFF00"/>
                </a:solidFill>
              </a:rPr>
              <a:t>F-response </a:t>
            </a:r>
            <a:r>
              <a:rPr lang="en-US" dirty="0">
                <a:solidFill>
                  <a:schemeClr val="bg1"/>
                </a:solidFill>
              </a:rPr>
              <a:t>: </a:t>
            </a:r>
            <a:r>
              <a:rPr lang="en-US" dirty="0" err="1">
                <a:solidFill>
                  <a:schemeClr val="bg1"/>
                </a:solidFill>
              </a:rPr>
              <a:t>Stashuk</a:t>
            </a:r>
            <a:r>
              <a:rPr lang="en-US" dirty="0">
                <a:solidFill>
                  <a:schemeClr val="bg1"/>
                </a:solidFill>
              </a:rPr>
              <a:t> </a:t>
            </a:r>
            <a:r>
              <a:rPr lang="en-US" i="1" dirty="0">
                <a:solidFill>
                  <a:schemeClr val="bg1"/>
                </a:solidFill>
              </a:rPr>
              <a:t>et al</a:t>
            </a:r>
            <a:r>
              <a:rPr lang="en-US" dirty="0">
                <a:solidFill>
                  <a:schemeClr val="bg1"/>
                </a:solidFill>
              </a:rPr>
              <a:t>, 1994</a:t>
            </a:r>
          </a:p>
        </p:txBody>
      </p:sp>
    </p:spTree>
    <p:extLst>
      <p:ext uri="{BB962C8B-B14F-4D97-AF65-F5344CB8AC3E}">
        <p14:creationId xmlns:p14="http://schemas.microsoft.com/office/powerpoint/2010/main" val="2790965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F8FBF6D-4844-D0F1-0EDA-B21CD273B5B6}"/>
              </a:ext>
            </a:extLst>
          </p:cNvPr>
          <p:cNvPicPr>
            <a:picLocks noChangeAspect="1"/>
          </p:cNvPicPr>
          <p:nvPr/>
        </p:nvPicPr>
        <p:blipFill>
          <a:blip r:embed="rId3"/>
          <a:stretch>
            <a:fillRect/>
          </a:stretch>
        </p:blipFill>
        <p:spPr>
          <a:xfrm>
            <a:off x="-1841" y="2551093"/>
            <a:ext cx="3280618" cy="4306908"/>
          </a:xfrm>
          <a:prstGeom prst="rect">
            <a:avLst/>
          </a:prstGeom>
        </p:spPr>
      </p:pic>
      <p:pic>
        <p:nvPicPr>
          <p:cNvPr id="3" name="Image 2">
            <a:extLst>
              <a:ext uri="{FF2B5EF4-FFF2-40B4-BE49-F238E27FC236}">
                <a16:creationId xmlns:a16="http://schemas.microsoft.com/office/drawing/2014/main" id="{689DA7A0-80F0-EF69-7D1D-175EDAF01948}"/>
              </a:ext>
            </a:extLst>
          </p:cNvPr>
          <p:cNvPicPr>
            <a:picLocks noChangeAspect="1"/>
          </p:cNvPicPr>
          <p:nvPr/>
        </p:nvPicPr>
        <p:blipFill>
          <a:blip r:embed="rId4"/>
          <a:stretch>
            <a:fillRect/>
          </a:stretch>
        </p:blipFill>
        <p:spPr>
          <a:xfrm>
            <a:off x="2209800" y="0"/>
            <a:ext cx="7772400" cy="3038833"/>
          </a:xfrm>
          <a:prstGeom prst="rect">
            <a:avLst/>
          </a:prstGeom>
        </p:spPr>
      </p:pic>
      <p:sp>
        <p:nvSpPr>
          <p:cNvPr id="5" name="ZoneTexte 4">
            <a:extLst>
              <a:ext uri="{FF2B5EF4-FFF2-40B4-BE49-F238E27FC236}">
                <a16:creationId xmlns:a16="http://schemas.microsoft.com/office/drawing/2014/main" id="{C556CE4F-0D49-AE9F-6512-940BC0C99F5C}"/>
              </a:ext>
            </a:extLst>
          </p:cNvPr>
          <p:cNvSpPr txBox="1"/>
          <p:nvPr/>
        </p:nvSpPr>
        <p:spPr>
          <a:xfrm>
            <a:off x="3593678" y="3126670"/>
            <a:ext cx="7937809" cy="1384995"/>
          </a:xfrm>
          <a:prstGeom prst="rect">
            <a:avLst/>
          </a:prstGeom>
          <a:noFill/>
        </p:spPr>
        <p:txBody>
          <a:bodyPr wrap="square">
            <a:spAutoFit/>
          </a:bodyPr>
          <a:lstStyle/>
          <a:p>
            <a:r>
              <a:rPr lang="fr-FR" sz="2400" b="1" dirty="0">
                <a:solidFill>
                  <a:srgbClr val="FF0000"/>
                </a:solidFill>
              </a:rPr>
              <a:t>11 </a:t>
            </a:r>
            <a:r>
              <a:rPr lang="fr-FR" sz="2400" b="1" dirty="0" err="1">
                <a:solidFill>
                  <a:srgbClr val="FF0000"/>
                </a:solidFill>
              </a:rPr>
              <a:t>university</a:t>
            </a:r>
            <a:r>
              <a:rPr lang="fr-FR" sz="2400" b="1" dirty="0">
                <a:solidFill>
                  <a:srgbClr val="FF0000"/>
                </a:solidFill>
              </a:rPr>
              <a:t> </a:t>
            </a:r>
            <a:r>
              <a:rPr lang="fr-FR" sz="2400" b="1" dirty="0" err="1">
                <a:solidFill>
                  <a:srgbClr val="FF0000"/>
                </a:solidFill>
              </a:rPr>
              <a:t>departments</a:t>
            </a:r>
            <a:endParaRPr lang="fr-FR" sz="2400" b="1" dirty="0">
              <a:solidFill>
                <a:srgbClr val="FF0000"/>
              </a:solidFill>
            </a:endParaRPr>
          </a:p>
          <a:p>
            <a:r>
              <a:rPr lang="fr-BE" sz="1800" dirty="0">
                <a:effectLst/>
                <a:latin typeface="AdvGulliv"/>
              </a:rPr>
              <a:t>Five </a:t>
            </a:r>
            <a:r>
              <a:rPr lang="fr-BE" sz="1800" dirty="0" err="1">
                <a:effectLst/>
                <a:latin typeface="AdvGulliv"/>
              </a:rPr>
              <a:t>operators</a:t>
            </a:r>
            <a:r>
              <a:rPr lang="fr-BE" sz="1800" dirty="0">
                <a:effectLst/>
                <a:latin typeface="AdvGulliv"/>
              </a:rPr>
              <a:t> </a:t>
            </a:r>
            <a:r>
              <a:rPr lang="fr-BE" sz="1800" dirty="0" err="1">
                <a:effectLst/>
                <a:latin typeface="AdvGulliv"/>
              </a:rPr>
              <a:t>were</a:t>
            </a:r>
            <a:r>
              <a:rPr lang="fr-BE" sz="1800" dirty="0">
                <a:effectLst/>
                <a:latin typeface="AdvGulliv"/>
              </a:rPr>
              <a:t> </a:t>
            </a:r>
            <a:r>
              <a:rPr lang="fr-BE" sz="1800" dirty="0" err="1">
                <a:effectLst/>
                <a:latin typeface="AdvGulliv"/>
              </a:rPr>
              <a:t>considered</a:t>
            </a:r>
            <a:r>
              <a:rPr lang="fr-BE" sz="1800" dirty="0">
                <a:effectLst/>
                <a:latin typeface="AdvGulliv"/>
              </a:rPr>
              <a:t> </a:t>
            </a:r>
            <a:r>
              <a:rPr lang="fr-BE" sz="1800" dirty="0" err="1">
                <a:effectLst/>
                <a:latin typeface="AdvGulliv"/>
              </a:rPr>
              <a:t>experienced</a:t>
            </a:r>
            <a:r>
              <a:rPr lang="fr-BE" sz="1800" dirty="0">
                <a:effectLst/>
                <a:latin typeface="AdvGulliv"/>
              </a:rPr>
              <a:t> </a:t>
            </a:r>
            <a:r>
              <a:rPr lang="fr-BE" sz="1800" dirty="0" err="1">
                <a:effectLst/>
                <a:latin typeface="AdvGulliv"/>
              </a:rPr>
              <a:t>because</a:t>
            </a:r>
            <a:r>
              <a:rPr lang="fr-BE" sz="1800" dirty="0">
                <a:effectLst/>
                <a:latin typeface="AdvGulliv"/>
              </a:rPr>
              <a:t> </a:t>
            </a:r>
            <a:r>
              <a:rPr lang="fr-BE" sz="1800" dirty="0" err="1">
                <a:effectLst/>
                <a:latin typeface="AdvGulliv"/>
              </a:rPr>
              <a:t>they</a:t>
            </a:r>
            <a:r>
              <a:rPr lang="fr-BE" sz="1800" dirty="0">
                <a:effectLst/>
                <a:latin typeface="AdvGulliv"/>
              </a:rPr>
              <a:t> </a:t>
            </a:r>
            <a:r>
              <a:rPr lang="fr-BE" sz="1800" dirty="0" err="1">
                <a:effectLst/>
                <a:latin typeface="AdvGulliv"/>
              </a:rPr>
              <a:t>had</a:t>
            </a:r>
            <a:r>
              <a:rPr lang="fr-BE" sz="1800" dirty="0">
                <a:effectLst/>
                <a:latin typeface="AdvGulliv"/>
              </a:rPr>
              <a:t> been </a:t>
            </a:r>
            <a:r>
              <a:rPr lang="fr-BE" sz="1800" dirty="0" err="1">
                <a:effectLst/>
                <a:latin typeface="AdvGulliv"/>
              </a:rPr>
              <a:t>practicing</a:t>
            </a:r>
            <a:r>
              <a:rPr lang="fr-BE" sz="1800" dirty="0">
                <a:effectLst/>
                <a:latin typeface="AdvGulliv"/>
              </a:rPr>
              <a:t> the MUNIX technique </a:t>
            </a:r>
            <a:r>
              <a:rPr lang="fr-BE" sz="1800" dirty="0" err="1">
                <a:effectLst/>
                <a:latin typeface="AdvGulliv"/>
              </a:rPr>
              <a:t>several</a:t>
            </a:r>
            <a:r>
              <a:rPr lang="fr-BE" sz="1800" dirty="0">
                <a:effectLst/>
                <a:latin typeface="AdvGulliv"/>
              </a:rPr>
              <a:t> times a </a:t>
            </a:r>
            <a:r>
              <a:rPr lang="fr-BE" sz="1800" dirty="0" err="1">
                <a:effectLst/>
                <a:latin typeface="AdvGulliv"/>
              </a:rPr>
              <a:t>month</a:t>
            </a:r>
            <a:r>
              <a:rPr lang="fr-BE" sz="1800" dirty="0">
                <a:effectLst/>
                <a:latin typeface="AdvGulliv"/>
              </a:rPr>
              <a:t> for more </a:t>
            </a:r>
            <a:r>
              <a:rPr lang="fr-BE" sz="1800" dirty="0" err="1">
                <a:effectLst/>
                <a:latin typeface="AdvGulliv"/>
              </a:rPr>
              <a:t>than</a:t>
            </a:r>
            <a:r>
              <a:rPr lang="fr-BE" sz="1800" dirty="0">
                <a:effectLst/>
                <a:latin typeface="AdvGulliv"/>
              </a:rPr>
              <a:t> 3 </a:t>
            </a:r>
            <a:r>
              <a:rPr lang="fr-BE" sz="1800" dirty="0" err="1">
                <a:effectLst/>
                <a:latin typeface="AdvGulliv"/>
              </a:rPr>
              <a:t>years</a:t>
            </a:r>
            <a:r>
              <a:rPr lang="fr-BE" sz="1800" dirty="0">
                <a:effectLst/>
                <a:latin typeface="AdvGulliv"/>
              </a:rPr>
              <a:t> </a:t>
            </a:r>
            <a:endParaRPr lang="fr-FR" sz="2400" b="1" dirty="0">
              <a:solidFill>
                <a:srgbClr val="FF0000"/>
              </a:solidFill>
            </a:endParaRPr>
          </a:p>
          <a:p>
            <a:r>
              <a:rPr lang="fr-FR" sz="2400" b="1" dirty="0" err="1">
                <a:solidFill>
                  <a:srgbClr val="FF0000"/>
                </a:solidFill>
              </a:rPr>
              <a:t>Sum</a:t>
            </a:r>
            <a:r>
              <a:rPr lang="fr-FR" sz="2400" b="1" dirty="0">
                <a:solidFill>
                  <a:srgbClr val="FF0000"/>
                </a:solidFill>
              </a:rPr>
              <a:t> score = TA + ADM + APB + </a:t>
            </a:r>
            <a:r>
              <a:rPr lang="fr-FR" sz="2400" b="1" dirty="0" err="1">
                <a:solidFill>
                  <a:srgbClr val="FF0000"/>
                </a:solidFill>
              </a:rPr>
              <a:t>deltoïd</a:t>
            </a:r>
            <a:r>
              <a:rPr lang="fr-FR" sz="2400" b="1" dirty="0">
                <a:solidFill>
                  <a:srgbClr val="FF0000"/>
                </a:solidFill>
              </a:rPr>
              <a:t> </a:t>
            </a:r>
            <a:r>
              <a:rPr lang="fr-FR" sz="2400" b="1" dirty="0" err="1">
                <a:solidFill>
                  <a:srgbClr val="FF0000"/>
                </a:solidFill>
              </a:rPr>
              <a:t>results</a:t>
            </a:r>
            <a:endParaRPr lang="fr-FR" sz="2400" b="1" dirty="0">
              <a:solidFill>
                <a:srgbClr val="FF0000"/>
              </a:solidFill>
            </a:endParaRPr>
          </a:p>
        </p:txBody>
      </p:sp>
      <p:sp>
        <p:nvSpPr>
          <p:cNvPr id="6" name="Double flèche verticale 5">
            <a:extLst>
              <a:ext uri="{FF2B5EF4-FFF2-40B4-BE49-F238E27FC236}">
                <a16:creationId xmlns:a16="http://schemas.microsoft.com/office/drawing/2014/main" id="{4007DE91-1404-7006-9E48-3631B831A286}"/>
              </a:ext>
            </a:extLst>
          </p:cNvPr>
          <p:cNvSpPr/>
          <p:nvPr/>
        </p:nvSpPr>
        <p:spPr>
          <a:xfrm>
            <a:off x="2946516" y="3161406"/>
            <a:ext cx="114736" cy="657762"/>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Double flèche verticale 6">
            <a:extLst>
              <a:ext uri="{FF2B5EF4-FFF2-40B4-BE49-F238E27FC236}">
                <a16:creationId xmlns:a16="http://schemas.microsoft.com/office/drawing/2014/main" id="{E53A7FFD-67AC-B3B8-B048-2AA83211B6D3}"/>
              </a:ext>
            </a:extLst>
          </p:cNvPr>
          <p:cNvSpPr/>
          <p:nvPr/>
        </p:nvSpPr>
        <p:spPr>
          <a:xfrm>
            <a:off x="2951362" y="5489015"/>
            <a:ext cx="109890" cy="365133"/>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0B22450-F09C-2F2A-3596-B3F79E8CDD76}"/>
              </a:ext>
            </a:extLst>
          </p:cNvPr>
          <p:cNvSpPr txBox="1"/>
          <p:nvPr/>
        </p:nvSpPr>
        <p:spPr>
          <a:xfrm>
            <a:off x="844325" y="5169932"/>
            <a:ext cx="7937809" cy="1569660"/>
          </a:xfrm>
          <a:prstGeom prst="rect">
            <a:avLst/>
          </a:prstGeom>
          <a:noFill/>
        </p:spPr>
        <p:txBody>
          <a:bodyPr wrap="square">
            <a:spAutoFit/>
          </a:bodyPr>
          <a:lstStyle/>
          <a:p>
            <a:pPr lvl="6"/>
            <a:r>
              <a:rPr lang="fr-BE" sz="2400" b="1" dirty="0">
                <a:solidFill>
                  <a:srgbClr val="FF0000"/>
                </a:solidFill>
              </a:rPr>
              <a:t>A change in the MUNIX </a:t>
            </a:r>
            <a:r>
              <a:rPr lang="fr-BE" sz="2400" b="1" dirty="0" err="1">
                <a:solidFill>
                  <a:srgbClr val="FF0000"/>
                </a:solidFill>
              </a:rPr>
              <a:t>sum</a:t>
            </a:r>
            <a:r>
              <a:rPr lang="fr-BE" sz="2400" b="1" dirty="0">
                <a:solidFill>
                  <a:srgbClr val="FF0000"/>
                </a:solidFill>
              </a:rPr>
              <a:t> score more </a:t>
            </a:r>
            <a:r>
              <a:rPr lang="fr-BE" sz="2400" b="1" dirty="0" err="1">
                <a:solidFill>
                  <a:srgbClr val="FF0000"/>
                </a:solidFill>
              </a:rPr>
              <a:t>than</a:t>
            </a:r>
            <a:r>
              <a:rPr lang="fr-BE" sz="2400" b="1" dirty="0">
                <a:solidFill>
                  <a:srgbClr val="FF0000"/>
                </a:solidFill>
              </a:rPr>
              <a:t> 20% </a:t>
            </a:r>
            <a:r>
              <a:rPr lang="fr-BE" sz="2400" b="1" dirty="0" err="1">
                <a:solidFill>
                  <a:srgbClr val="FF0000"/>
                </a:solidFill>
              </a:rPr>
              <a:t>could</a:t>
            </a:r>
            <a:r>
              <a:rPr lang="fr-BE" sz="2400" b="1" dirty="0">
                <a:solidFill>
                  <a:srgbClr val="FF0000"/>
                </a:solidFill>
              </a:rPr>
              <a:t> </a:t>
            </a:r>
            <a:r>
              <a:rPr lang="fr-BE" sz="2400" b="1" dirty="0" err="1">
                <a:solidFill>
                  <a:srgbClr val="FF0000"/>
                </a:solidFill>
              </a:rPr>
              <a:t>be</a:t>
            </a:r>
            <a:r>
              <a:rPr lang="fr-BE" sz="2400" b="1" dirty="0">
                <a:solidFill>
                  <a:srgbClr val="FF0000"/>
                </a:solidFill>
              </a:rPr>
              <a:t> </a:t>
            </a:r>
            <a:r>
              <a:rPr lang="fr-BE" sz="2400" b="1" dirty="0" err="1">
                <a:solidFill>
                  <a:srgbClr val="FF0000"/>
                </a:solidFill>
              </a:rPr>
              <a:t>interpreted</a:t>
            </a:r>
            <a:r>
              <a:rPr lang="fr-BE" sz="2400" b="1" dirty="0">
                <a:solidFill>
                  <a:srgbClr val="FF0000"/>
                </a:solidFill>
              </a:rPr>
              <a:t> as a </a:t>
            </a:r>
            <a:r>
              <a:rPr lang="fr-BE" sz="2400" b="1" dirty="0" err="1">
                <a:solidFill>
                  <a:srgbClr val="FF0000"/>
                </a:solidFill>
              </a:rPr>
              <a:t>significant</a:t>
            </a:r>
            <a:r>
              <a:rPr lang="fr-BE" sz="2400" b="1" dirty="0">
                <a:solidFill>
                  <a:srgbClr val="FF0000"/>
                </a:solidFill>
              </a:rPr>
              <a:t> change of muscle innervation. </a:t>
            </a:r>
          </a:p>
        </p:txBody>
      </p:sp>
      <p:sp>
        <p:nvSpPr>
          <p:cNvPr id="14" name="ZoneTexte 13">
            <a:extLst>
              <a:ext uri="{FF2B5EF4-FFF2-40B4-BE49-F238E27FC236}">
                <a16:creationId xmlns:a16="http://schemas.microsoft.com/office/drawing/2014/main" id="{2C697946-DD9B-AFE5-2815-C65755673D08}"/>
              </a:ext>
            </a:extLst>
          </p:cNvPr>
          <p:cNvSpPr txBox="1"/>
          <p:nvPr/>
        </p:nvSpPr>
        <p:spPr>
          <a:xfrm>
            <a:off x="587078" y="4985266"/>
            <a:ext cx="2359437" cy="369332"/>
          </a:xfrm>
          <a:prstGeom prst="rect">
            <a:avLst/>
          </a:prstGeom>
          <a:solidFill>
            <a:schemeClr val="bg1"/>
          </a:solidFill>
        </p:spPr>
        <p:txBody>
          <a:bodyPr wrap="square">
            <a:spAutoFit/>
          </a:bodyPr>
          <a:lstStyle/>
          <a:p>
            <a:r>
              <a:rPr lang="fr-BE" dirty="0" err="1">
                <a:latin typeface="AdvGulliv"/>
              </a:rPr>
              <a:t>E</a:t>
            </a:r>
            <a:r>
              <a:rPr lang="fr-BE" sz="1800" dirty="0" err="1">
                <a:effectLst/>
                <a:latin typeface="AdvGulliv"/>
              </a:rPr>
              <a:t>xperienced</a:t>
            </a:r>
            <a:r>
              <a:rPr lang="fr-BE" sz="1800" dirty="0">
                <a:effectLst/>
                <a:latin typeface="AdvGulliv"/>
              </a:rPr>
              <a:t> </a:t>
            </a:r>
            <a:r>
              <a:rPr lang="fr-BE" sz="1800" dirty="0" err="1">
                <a:effectLst/>
                <a:latin typeface="AdvGulliv"/>
              </a:rPr>
              <a:t>raters</a:t>
            </a:r>
            <a:endParaRPr lang="fr-FR" dirty="0"/>
          </a:p>
        </p:txBody>
      </p:sp>
      <p:sp>
        <p:nvSpPr>
          <p:cNvPr id="15" name="ZoneTexte 14">
            <a:extLst>
              <a:ext uri="{FF2B5EF4-FFF2-40B4-BE49-F238E27FC236}">
                <a16:creationId xmlns:a16="http://schemas.microsoft.com/office/drawing/2014/main" id="{9B03E146-B3D9-FB57-D8CC-580989FC5D79}"/>
              </a:ext>
            </a:extLst>
          </p:cNvPr>
          <p:cNvSpPr txBox="1"/>
          <p:nvPr/>
        </p:nvSpPr>
        <p:spPr>
          <a:xfrm>
            <a:off x="587077" y="2745506"/>
            <a:ext cx="2359437" cy="369332"/>
          </a:xfrm>
          <a:prstGeom prst="rect">
            <a:avLst/>
          </a:prstGeom>
          <a:solidFill>
            <a:schemeClr val="bg1"/>
          </a:solidFill>
        </p:spPr>
        <p:txBody>
          <a:bodyPr wrap="square">
            <a:spAutoFit/>
          </a:bodyPr>
          <a:lstStyle/>
          <a:p>
            <a:r>
              <a:rPr lang="fr-BE" dirty="0">
                <a:latin typeface="AdvGulliv"/>
              </a:rPr>
              <a:t>All</a:t>
            </a:r>
            <a:r>
              <a:rPr lang="fr-BE" sz="1800" dirty="0">
                <a:effectLst/>
                <a:latin typeface="AdvGulliv"/>
              </a:rPr>
              <a:t> </a:t>
            </a:r>
            <a:r>
              <a:rPr lang="fr-BE" sz="1800" dirty="0" err="1">
                <a:effectLst/>
                <a:latin typeface="AdvGulliv"/>
              </a:rPr>
              <a:t>raters</a:t>
            </a:r>
            <a:endParaRPr lang="fr-FR" dirty="0"/>
          </a:p>
        </p:txBody>
      </p:sp>
      <p:pic>
        <p:nvPicPr>
          <p:cNvPr id="2" name="Image 1">
            <a:extLst>
              <a:ext uri="{FF2B5EF4-FFF2-40B4-BE49-F238E27FC236}">
                <a16:creationId xmlns:a16="http://schemas.microsoft.com/office/drawing/2014/main" id="{D8876FB1-0637-11E8-2D1E-1647486BB39E}"/>
              </a:ext>
            </a:extLst>
          </p:cNvPr>
          <p:cNvPicPr>
            <a:picLocks noChangeAspect="1"/>
          </p:cNvPicPr>
          <p:nvPr/>
        </p:nvPicPr>
        <p:blipFill>
          <a:blip r:embed="rId5"/>
          <a:stretch>
            <a:fillRect/>
          </a:stretch>
        </p:blipFill>
        <p:spPr>
          <a:xfrm>
            <a:off x="10425205" y="254059"/>
            <a:ext cx="1416148" cy="2154630"/>
          </a:xfrm>
          <a:prstGeom prst="rect">
            <a:avLst/>
          </a:prstGeom>
        </p:spPr>
      </p:pic>
      <p:pic>
        <p:nvPicPr>
          <p:cNvPr id="9" name="Image 8">
            <a:extLst>
              <a:ext uri="{FF2B5EF4-FFF2-40B4-BE49-F238E27FC236}">
                <a16:creationId xmlns:a16="http://schemas.microsoft.com/office/drawing/2014/main" id="{8EF7693B-C5A6-C92D-5566-2186AC9C0592}"/>
              </a:ext>
            </a:extLst>
          </p:cNvPr>
          <p:cNvPicPr>
            <a:picLocks noChangeAspect="1"/>
          </p:cNvPicPr>
          <p:nvPr/>
        </p:nvPicPr>
        <p:blipFill>
          <a:blip r:embed="rId6"/>
          <a:stretch>
            <a:fillRect/>
          </a:stretch>
        </p:blipFill>
        <p:spPr>
          <a:xfrm>
            <a:off x="321483" y="254059"/>
            <a:ext cx="1445312" cy="2119066"/>
          </a:xfrm>
          <a:prstGeom prst="rect">
            <a:avLst/>
          </a:prstGeom>
        </p:spPr>
      </p:pic>
      <p:sp>
        <p:nvSpPr>
          <p:cNvPr id="8" name="ZoneTexte 7">
            <a:extLst>
              <a:ext uri="{FF2B5EF4-FFF2-40B4-BE49-F238E27FC236}">
                <a16:creationId xmlns:a16="http://schemas.microsoft.com/office/drawing/2014/main" id="{A7BC86C4-501E-6C78-8E9B-230877BB4CA2}"/>
              </a:ext>
            </a:extLst>
          </p:cNvPr>
          <p:cNvSpPr txBox="1"/>
          <p:nvPr/>
        </p:nvSpPr>
        <p:spPr>
          <a:xfrm>
            <a:off x="3555504" y="4615934"/>
            <a:ext cx="6426696" cy="461665"/>
          </a:xfrm>
          <a:prstGeom prst="rect">
            <a:avLst/>
          </a:prstGeom>
          <a:noFill/>
        </p:spPr>
        <p:txBody>
          <a:bodyPr wrap="none" rtlCol="0">
            <a:spAutoFit/>
          </a:bodyPr>
          <a:lstStyle/>
          <a:p>
            <a:r>
              <a:rPr lang="en-US" sz="2400" b="1" dirty="0">
                <a:solidFill>
                  <a:srgbClr val="00B050"/>
                </a:solidFill>
              </a:rPr>
              <a:t>For the purpose of longitudinal patient follow-up</a:t>
            </a:r>
          </a:p>
        </p:txBody>
      </p:sp>
    </p:spTree>
    <p:extLst>
      <p:ext uri="{BB962C8B-B14F-4D97-AF65-F5344CB8AC3E}">
        <p14:creationId xmlns:p14="http://schemas.microsoft.com/office/powerpoint/2010/main" val="2070410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8E0927-61E1-2839-B749-D435B1DC228B}"/>
              </a:ext>
            </a:extLst>
          </p:cNvPr>
          <p:cNvSpPr txBox="1"/>
          <p:nvPr/>
        </p:nvSpPr>
        <p:spPr>
          <a:xfrm>
            <a:off x="169153" y="152400"/>
            <a:ext cx="3898824" cy="1015663"/>
          </a:xfrm>
          <a:prstGeom prst="rect">
            <a:avLst/>
          </a:prstGeom>
          <a:noFill/>
        </p:spPr>
        <p:txBody>
          <a:bodyPr wrap="none" rtlCol="0">
            <a:spAutoFit/>
          </a:bodyPr>
          <a:lstStyle/>
          <a:p>
            <a:r>
              <a:rPr lang="en-US" sz="6000"/>
              <a:t>Conclusions</a:t>
            </a:r>
          </a:p>
        </p:txBody>
      </p:sp>
      <p:sp>
        <p:nvSpPr>
          <p:cNvPr id="5" name="Titre 1">
            <a:extLst>
              <a:ext uri="{FF2B5EF4-FFF2-40B4-BE49-F238E27FC236}">
                <a16:creationId xmlns:a16="http://schemas.microsoft.com/office/drawing/2014/main" id="{FD4E1D0C-60CD-D8F8-B2CB-BBFF024BAF2F}"/>
              </a:ext>
            </a:extLst>
          </p:cNvPr>
          <p:cNvSpPr txBox="1">
            <a:spLocks/>
          </p:cNvSpPr>
          <p:nvPr/>
        </p:nvSpPr>
        <p:spPr>
          <a:xfrm>
            <a:off x="3699769" y="3300503"/>
            <a:ext cx="8492231" cy="35087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fontAlgn="base">
              <a:buFont typeface="Arial" panose="020B0604020202020204" pitchFamily="34" charset="0"/>
              <a:buChar char="•"/>
            </a:pPr>
            <a:r>
              <a:rPr lang="en-US" sz="2200" dirty="0"/>
              <a:t>MUNE is always a relevant parameter, for instance for assessing the effectiveness of new treatments in spinal muscular atrophy</a:t>
            </a:r>
          </a:p>
          <a:p>
            <a:pPr marL="571500" indent="-571500" fontAlgn="base">
              <a:buFont typeface="Arial" panose="020B0604020202020204" pitchFamily="34" charset="0"/>
              <a:buChar char="•"/>
            </a:pPr>
            <a:r>
              <a:rPr lang="en-US" sz="2200" dirty="0"/>
              <a:t>AMPS is non-invasive, reliable and fast MUNE technique, applicable to any patient regardless of the reduction in number of motor units</a:t>
            </a:r>
          </a:p>
          <a:p>
            <a:pPr marL="571500" indent="-571500" fontAlgn="base">
              <a:buFont typeface="Arial" panose="020B0604020202020204" pitchFamily="34" charset="0"/>
              <a:buChar char="•"/>
            </a:pPr>
            <a:r>
              <a:rPr lang="en-US" sz="2200" dirty="0"/>
              <a:t>MUNIX : offers many benefits, may best be applied for tracking over time (Mandeville </a:t>
            </a:r>
            <a:r>
              <a:rPr lang="en-US" sz="2200" i="1" dirty="0"/>
              <a:t>et al</a:t>
            </a:r>
            <a:r>
              <a:rPr lang="en-US" sz="2200" dirty="0"/>
              <a:t>, </a:t>
            </a:r>
            <a:r>
              <a:rPr lang="en-US" sz="2200" b="1" dirty="0">
                <a:solidFill>
                  <a:srgbClr val="FF0000"/>
                </a:solidFill>
                <a:latin typeface="MinionLT"/>
                <a:ea typeface="+mn-ea"/>
                <a:cs typeface="+mn-cs"/>
              </a:rPr>
              <a:t>2023</a:t>
            </a:r>
            <a:r>
              <a:rPr lang="en-US" sz="2200" dirty="0"/>
              <a:t>), but perhaps not enough benefits, as its primary developer continues to propose new procedures as STEPIX &amp; AMPIX </a:t>
            </a:r>
            <a:br>
              <a:rPr lang="en-US" sz="2200" dirty="0"/>
            </a:br>
            <a:r>
              <a:rPr lang="en-US" sz="2200" dirty="0"/>
              <a:t>(</a:t>
            </a:r>
            <a:r>
              <a:rPr lang="en-US" sz="2200" dirty="0" err="1"/>
              <a:t>Nandedkar</a:t>
            </a:r>
            <a:r>
              <a:rPr lang="en-US" sz="2200" dirty="0"/>
              <a:t> </a:t>
            </a:r>
            <a:r>
              <a:rPr lang="en-US" sz="2200" i="1" dirty="0"/>
              <a:t>et al</a:t>
            </a:r>
            <a:r>
              <a:rPr lang="en-US" sz="2200" dirty="0"/>
              <a:t>, </a:t>
            </a:r>
            <a:r>
              <a:rPr lang="en-US" sz="2200" b="1" dirty="0">
                <a:solidFill>
                  <a:srgbClr val="FF0000"/>
                </a:solidFill>
                <a:latin typeface="MinionLT"/>
                <a:ea typeface="+mn-ea"/>
                <a:cs typeface="+mn-cs"/>
              </a:rPr>
              <a:t>2022</a:t>
            </a:r>
            <a:r>
              <a:rPr lang="en-US" sz="2200" dirty="0"/>
              <a:t>)</a:t>
            </a:r>
          </a:p>
          <a:p>
            <a:pPr marL="571500" indent="-571500" fontAlgn="base">
              <a:buFont typeface="Arial" panose="020B0604020202020204" pitchFamily="34" charset="0"/>
              <a:buChar char="•"/>
            </a:pPr>
            <a:r>
              <a:rPr lang="en-US" sz="2200" dirty="0"/>
              <a:t>High-density S-EMG (van Dijk </a:t>
            </a:r>
            <a:r>
              <a:rPr lang="en-US" sz="2200" i="1" dirty="0"/>
              <a:t>et al</a:t>
            </a:r>
            <a:r>
              <a:rPr lang="en-US" sz="2200" dirty="0"/>
              <a:t>, 2008)</a:t>
            </a:r>
          </a:p>
          <a:p>
            <a:pPr marL="571500" indent="-571500" fontAlgn="base">
              <a:buFont typeface="Arial" panose="020B0604020202020204" pitchFamily="34" charset="0"/>
              <a:buChar char="•"/>
            </a:pPr>
            <a:r>
              <a:rPr lang="en-US" sz="2200" dirty="0" err="1"/>
              <a:t>MScanFit</a:t>
            </a:r>
            <a:r>
              <a:rPr lang="en-US" sz="2200" dirty="0"/>
              <a:t> MUNE (Bostock, 2016) </a:t>
            </a:r>
          </a:p>
        </p:txBody>
      </p:sp>
      <p:pic>
        <p:nvPicPr>
          <p:cNvPr id="8" name="Image 7">
            <a:extLst>
              <a:ext uri="{FF2B5EF4-FFF2-40B4-BE49-F238E27FC236}">
                <a16:creationId xmlns:a16="http://schemas.microsoft.com/office/drawing/2014/main" id="{0A903175-5565-822D-3DFF-8AB8F7B626C6}"/>
              </a:ext>
            </a:extLst>
          </p:cNvPr>
          <p:cNvPicPr>
            <a:picLocks noChangeAspect="1"/>
          </p:cNvPicPr>
          <p:nvPr/>
        </p:nvPicPr>
        <p:blipFill>
          <a:blip r:embed="rId3"/>
          <a:stretch>
            <a:fillRect/>
          </a:stretch>
        </p:blipFill>
        <p:spPr>
          <a:xfrm>
            <a:off x="5756642" y="11253"/>
            <a:ext cx="6292702" cy="2936044"/>
          </a:xfrm>
          <a:prstGeom prst="rect">
            <a:avLst/>
          </a:prstGeom>
        </p:spPr>
      </p:pic>
      <p:sp>
        <p:nvSpPr>
          <p:cNvPr id="10" name="ZoneTexte 9">
            <a:extLst>
              <a:ext uri="{FF2B5EF4-FFF2-40B4-BE49-F238E27FC236}">
                <a16:creationId xmlns:a16="http://schemas.microsoft.com/office/drawing/2014/main" id="{89B12697-7089-A8C4-E511-57D982F14828}"/>
              </a:ext>
            </a:extLst>
          </p:cNvPr>
          <p:cNvSpPr txBox="1"/>
          <p:nvPr/>
        </p:nvSpPr>
        <p:spPr>
          <a:xfrm>
            <a:off x="9641070" y="2716464"/>
            <a:ext cx="2557130" cy="461665"/>
          </a:xfrm>
          <a:prstGeom prst="rect">
            <a:avLst/>
          </a:prstGeom>
          <a:noFill/>
        </p:spPr>
        <p:txBody>
          <a:bodyPr wrap="square">
            <a:spAutoFit/>
          </a:bodyPr>
          <a:lstStyle/>
          <a:p>
            <a:r>
              <a:rPr lang="en-US" sz="1800">
                <a:effectLst/>
                <a:latin typeface="MinionLT"/>
              </a:rPr>
              <a:t>(Mandeville </a:t>
            </a:r>
            <a:r>
              <a:rPr lang="en-US" sz="1800" i="1">
                <a:effectLst/>
                <a:latin typeface="MinionLT"/>
              </a:rPr>
              <a:t>et al</a:t>
            </a:r>
            <a:r>
              <a:rPr lang="en-US" sz="1800">
                <a:effectLst/>
                <a:latin typeface="MinionLT"/>
              </a:rPr>
              <a:t>, </a:t>
            </a:r>
            <a:r>
              <a:rPr lang="en-US" sz="1800" b="1">
                <a:solidFill>
                  <a:srgbClr val="FF0000"/>
                </a:solidFill>
                <a:effectLst/>
                <a:latin typeface="MinionLT"/>
              </a:rPr>
              <a:t>2023</a:t>
            </a:r>
            <a:r>
              <a:rPr lang="en-US" sz="1800">
                <a:effectLst/>
                <a:latin typeface="MinionLT"/>
              </a:rPr>
              <a:t>)</a:t>
            </a:r>
            <a:r>
              <a:rPr lang="en-US" sz="2400"/>
              <a:t> </a:t>
            </a:r>
            <a:endParaRPr lang="en-US"/>
          </a:p>
        </p:txBody>
      </p:sp>
      <p:sp>
        <p:nvSpPr>
          <p:cNvPr id="11" name="ZoneTexte 10">
            <a:extLst>
              <a:ext uri="{FF2B5EF4-FFF2-40B4-BE49-F238E27FC236}">
                <a16:creationId xmlns:a16="http://schemas.microsoft.com/office/drawing/2014/main" id="{9A800AD9-D5E6-1AA2-C709-376FA6F7CEC4}"/>
              </a:ext>
            </a:extLst>
          </p:cNvPr>
          <p:cNvSpPr txBox="1"/>
          <p:nvPr/>
        </p:nvSpPr>
        <p:spPr>
          <a:xfrm>
            <a:off x="7026348" y="393036"/>
            <a:ext cx="2557130" cy="369332"/>
          </a:xfrm>
          <a:prstGeom prst="rect">
            <a:avLst/>
          </a:prstGeom>
          <a:noFill/>
        </p:spPr>
        <p:txBody>
          <a:bodyPr wrap="square">
            <a:spAutoFit/>
          </a:bodyPr>
          <a:lstStyle/>
          <a:p>
            <a:r>
              <a:rPr lang="en-US" sz="1800">
                <a:solidFill>
                  <a:srgbClr val="FFFF00"/>
                </a:solidFill>
                <a:effectLst/>
                <a:latin typeface="MinionLT"/>
              </a:rPr>
              <a:t>Healthy muscle</a:t>
            </a:r>
            <a:endParaRPr lang="en-US">
              <a:solidFill>
                <a:srgbClr val="FFFF00"/>
              </a:solidFill>
            </a:endParaRPr>
          </a:p>
        </p:txBody>
      </p:sp>
      <p:sp>
        <p:nvSpPr>
          <p:cNvPr id="12" name="ZoneTexte 11">
            <a:extLst>
              <a:ext uri="{FF2B5EF4-FFF2-40B4-BE49-F238E27FC236}">
                <a16:creationId xmlns:a16="http://schemas.microsoft.com/office/drawing/2014/main" id="{76CF47B2-18B6-A115-06D9-EF46A9134221}"/>
              </a:ext>
            </a:extLst>
          </p:cNvPr>
          <p:cNvSpPr txBox="1"/>
          <p:nvPr/>
        </p:nvSpPr>
        <p:spPr>
          <a:xfrm>
            <a:off x="9492214" y="364459"/>
            <a:ext cx="2557130" cy="369332"/>
          </a:xfrm>
          <a:prstGeom prst="rect">
            <a:avLst/>
          </a:prstGeom>
          <a:noFill/>
        </p:spPr>
        <p:txBody>
          <a:bodyPr wrap="square">
            <a:spAutoFit/>
          </a:bodyPr>
          <a:lstStyle/>
          <a:p>
            <a:r>
              <a:rPr lang="en-US" sz="1800">
                <a:solidFill>
                  <a:srgbClr val="FFFF00"/>
                </a:solidFill>
                <a:effectLst/>
                <a:latin typeface="MinionLT"/>
              </a:rPr>
              <a:t>Radiculopathy</a:t>
            </a:r>
            <a:endParaRPr lang="en-US">
              <a:solidFill>
                <a:srgbClr val="FFFF00"/>
              </a:solidFill>
            </a:endParaRPr>
          </a:p>
        </p:txBody>
      </p:sp>
      <p:pic>
        <p:nvPicPr>
          <p:cNvPr id="13" name="Image 12">
            <a:extLst>
              <a:ext uri="{FF2B5EF4-FFF2-40B4-BE49-F238E27FC236}">
                <a16:creationId xmlns:a16="http://schemas.microsoft.com/office/drawing/2014/main" id="{6E6A4E44-30BF-48A3-9F30-150566290E5E}"/>
              </a:ext>
            </a:extLst>
          </p:cNvPr>
          <p:cNvPicPr>
            <a:picLocks noChangeAspect="1"/>
          </p:cNvPicPr>
          <p:nvPr/>
        </p:nvPicPr>
        <p:blipFill>
          <a:blip r:embed="rId4"/>
          <a:stretch>
            <a:fillRect/>
          </a:stretch>
        </p:blipFill>
        <p:spPr>
          <a:xfrm>
            <a:off x="335812" y="999461"/>
            <a:ext cx="3363957" cy="5378302"/>
          </a:xfrm>
          <a:prstGeom prst="rect">
            <a:avLst/>
          </a:prstGeom>
        </p:spPr>
      </p:pic>
      <p:sp>
        <p:nvSpPr>
          <p:cNvPr id="14" name="ZoneTexte 13">
            <a:extLst>
              <a:ext uri="{FF2B5EF4-FFF2-40B4-BE49-F238E27FC236}">
                <a16:creationId xmlns:a16="http://schemas.microsoft.com/office/drawing/2014/main" id="{42C2ED82-7C53-CE7B-C169-93D3F42EE09E}"/>
              </a:ext>
            </a:extLst>
          </p:cNvPr>
          <p:cNvSpPr txBox="1"/>
          <p:nvPr/>
        </p:nvSpPr>
        <p:spPr>
          <a:xfrm>
            <a:off x="335812" y="6243935"/>
            <a:ext cx="2557130" cy="461665"/>
          </a:xfrm>
          <a:prstGeom prst="rect">
            <a:avLst/>
          </a:prstGeom>
          <a:noFill/>
        </p:spPr>
        <p:txBody>
          <a:bodyPr wrap="square">
            <a:spAutoFit/>
          </a:bodyPr>
          <a:lstStyle/>
          <a:p>
            <a:r>
              <a:rPr lang="en-US" sz="1800">
                <a:effectLst/>
                <a:latin typeface="MinionLT"/>
              </a:rPr>
              <a:t>(Sørensen </a:t>
            </a:r>
            <a:r>
              <a:rPr lang="en-US" sz="1800" i="1">
                <a:effectLst/>
                <a:latin typeface="MinionLT"/>
              </a:rPr>
              <a:t>et al</a:t>
            </a:r>
            <a:r>
              <a:rPr lang="en-US" sz="1800">
                <a:effectLst/>
                <a:latin typeface="MinionLT"/>
              </a:rPr>
              <a:t>, </a:t>
            </a:r>
            <a:r>
              <a:rPr lang="en-US" sz="1800" b="1">
                <a:solidFill>
                  <a:srgbClr val="FF0000"/>
                </a:solidFill>
                <a:effectLst/>
                <a:latin typeface="MinionLT"/>
              </a:rPr>
              <a:t>2023</a:t>
            </a:r>
            <a:r>
              <a:rPr lang="en-US" sz="1800">
                <a:effectLst/>
                <a:latin typeface="MinionLT"/>
              </a:rPr>
              <a:t>)</a:t>
            </a:r>
            <a:r>
              <a:rPr lang="en-US" sz="2400"/>
              <a:t> </a:t>
            </a:r>
            <a:endParaRPr lang="en-US"/>
          </a:p>
        </p:txBody>
      </p:sp>
    </p:spTree>
    <p:extLst>
      <p:ext uri="{BB962C8B-B14F-4D97-AF65-F5344CB8AC3E}">
        <p14:creationId xmlns:p14="http://schemas.microsoft.com/office/powerpoint/2010/main" val="15696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5FF796-A906-1A15-70DE-E2FAED39F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801" y="272056"/>
            <a:ext cx="1769526" cy="136176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CB92D64-0588-19DA-100B-3380CEAA43FA}"/>
              </a:ext>
            </a:extLst>
          </p:cNvPr>
          <p:cNvSpPr txBox="1"/>
          <p:nvPr/>
        </p:nvSpPr>
        <p:spPr>
          <a:xfrm>
            <a:off x="2549997" y="464178"/>
            <a:ext cx="5947462" cy="707886"/>
          </a:xfrm>
          <a:prstGeom prst="rect">
            <a:avLst/>
          </a:prstGeom>
          <a:noFill/>
        </p:spPr>
        <p:txBody>
          <a:bodyPr wrap="none" rtlCol="0">
            <a:spAutoFit/>
          </a:bodyPr>
          <a:lstStyle/>
          <a:p>
            <a:r>
              <a:rPr lang="en-US" sz="4000" b="1" dirty="0">
                <a:solidFill>
                  <a:schemeClr val="bg1"/>
                </a:solidFill>
              </a:rPr>
              <a:t>General principle in 2 steps</a:t>
            </a:r>
          </a:p>
        </p:txBody>
      </p:sp>
      <p:sp>
        <p:nvSpPr>
          <p:cNvPr id="4" name="ZoneTexte 3">
            <a:extLst>
              <a:ext uri="{FF2B5EF4-FFF2-40B4-BE49-F238E27FC236}">
                <a16:creationId xmlns:a16="http://schemas.microsoft.com/office/drawing/2014/main" id="{74ADCCAA-B4DD-5EC4-125F-478B2DE9A5A7}"/>
              </a:ext>
            </a:extLst>
          </p:cNvPr>
          <p:cNvSpPr txBox="1"/>
          <p:nvPr/>
        </p:nvSpPr>
        <p:spPr>
          <a:xfrm>
            <a:off x="794147" y="1980891"/>
            <a:ext cx="3948517" cy="461665"/>
          </a:xfrm>
          <a:prstGeom prst="rect">
            <a:avLst/>
          </a:prstGeom>
          <a:noFill/>
        </p:spPr>
        <p:txBody>
          <a:bodyPr wrap="none" rtlCol="0">
            <a:spAutoFit/>
          </a:bodyPr>
          <a:lstStyle/>
          <a:p>
            <a:r>
              <a:rPr lang="en-US" sz="2400" dirty="0">
                <a:solidFill>
                  <a:schemeClr val="bg1"/>
                </a:solidFill>
              </a:rPr>
              <a:t>1. Average MU size estimation</a:t>
            </a:r>
          </a:p>
        </p:txBody>
      </p:sp>
      <p:sp>
        <p:nvSpPr>
          <p:cNvPr id="15" name="ZoneTexte 14">
            <a:extLst>
              <a:ext uri="{FF2B5EF4-FFF2-40B4-BE49-F238E27FC236}">
                <a16:creationId xmlns:a16="http://schemas.microsoft.com/office/drawing/2014/main" id="{E5F1AF17-4083-8D4E-B4AF-5BFF7D46ADBE}"/>
              </a:ext>
            </a:extLst>
          </p:cNvPr>
          <p:cNvSpPr txBox="1"/>
          <p:nvPr/>
        </p:nvSpPr>
        <p:spPr>
          <a:xfrm>
            <a:off x="3382547" y="2785927"/>
            <a:ext cx="3362637" cy="461665"/>
          </a:xfrm>
          <a:prstGeom prst="rect">
            <a:avLst/>
          </a:prstGeom>
          <a:solidFill>
            <a:srgbClr val="FF0000"/>
          </a:solidFill>
        </p:spPr>
        <p:txBody>
          <a:bodyPr wrap="square">
            <a:spAutoFit/>
          </a:bodyPr>
          <a:lstStyle/>
          <a:p>
            <a:r>
              <a:rPr lang="en-US" sz="2400" b="1" dirty="0">
                <a:solidFill>
                  <a:schemeClr val="bg1"/>
                </a:solidFill>
                <a:latin typeface="Söhne"/>
              </a:rPr>
              <a:t>from a 10-20 MU sample</a:t>
            </a:r>
            <a:endParaRPr lang="en-US" sz="2400" b="1" dirty="0">
              <a:solidFill>
                <a:schemeClr val="bg1"/>
              </a:solidFill>
            </a:endParaRPr>
          </a:p>
        </p:txBody>
      </p:sp>
      <p:sp>
        <p:nvSpPr>
          <p:cNvPr id="5" name="Flèche vers le bas 4">
            <a:extLst>
              <a:ext uri="{FF2B5EF4-FFF2-40B4-BE49-F238E27FC236}">
                <a16:creationId xmlns:a16="http://schemas.microsoft.com/office/drawing/2014/main" id="{CB0B9AB9-360E-852F-7A13-2D62C4B93805}"/>
              </a:ext>
            </a:extLst>
          </p:cNvPr>
          <p:cNvSpPr/>
          <p:nvPr/>
        </p:nvSpPr>
        <p:spPr>
          <a:xfrm>
            <a:off x="3693226" y="3378518"/>
            <a:ext cx="325592" cy="822366"/>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ZoneTexte 6">
            <a:extLst>
              <a:ext uri="{FF2B5EF4-FFF2-40B4-BE49-F238E27FC236}">
                <a16:creationId xmlns:a16="http://schemas.microsoft.com/office/drawing/2014/main" id="{7039DC2D-101F-7B8C-AE39-3EFA0BF2B7CB}"/>
              </a:ext>
            </a:extLst>
          </p:cNvPr>
          <p:cNvSpPr txBox="1"/>
          <p:nvPr/>
        </p:nvSpPr>
        <p:spPr>
          <a:xfrm>
            <a:off x="3522028" y="4261951"/>
            <a:ext cx="993579" cy="461665"/>
          </a:xfrm>
          <a:prstGeom prst="rect">
            <a:avLst/>
          </a:prstGeom>
          <a:noFill/>
        </p:spPr>
        <p:txBody>
          <a:bodyPr wrap="square">
            <a:spAutoFit/>
          </a:bodyPr>
          <a:lstStyle/>
          <a:p>
            <a:r>
              <a:rPr lang="en-US" sz="2400" i="1" dirty="0">
                <a:solidFill>
                  <a:srgbClr val="FFFF00"/>
                </a:solidFill>
              </a:rPr>
              <a:t>Twitch</a:t>
            </a:r>
          </a:p>
        </p:txBody>
      </p:sp>
      <p:sp>
        <p:nvSpPr>
          <p:cNvPr id="8" name="Flèche vers le bas 7">
            <a:extLst>
              <a:ext uri="{FF2B5EF4-FFF2-40B4-BE49-F238E27FC236}">
                <a16:creationId xmlns:a16="http://schemas.microsoft.com/office/drawing/2014/main" id="{0406E282-E6D9-EBE2-1674-FC6EF846E583}"/>
              </a:ext>
            </a:extLst>
          </p:cNvPr>
          <p:cNvSpPr/>
          <p:nvPr/>
        </p:nvSpPr>
        <p:spPr>
          <a:xfrm>
            <a:off x="6185065" y="3378518"/>
            <a:ext cx="325592" cy="822366"/>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94159711-3D66-12AC-F9F5-63BBCCFD3E02}"/>
              </a:ext>
            </a:extLst>
          </p:cNvPr>
          <p:cNvSpPr txBox="1"/>
          <p:nvPr/>
        </p:nvSpPr>
        <p:spPr>
          <a:xfrm>
            <a:off x="6013867" y="4262168"/>
            <a:ext cx="993579" cy="461665"/>
          </a:xfrm>
          <a:prstGeom prst="rect">
            <a:avLst/>
          </a:prstGeom>
          <a:noFill/>
        </p:spPr>
        <p:txBody>
          <a:bodyPr wrap="square">
            <a:spAutoFit/>
          </a:bodyPr>
          <a:lstStyle/>
          <a:p>
            <a:r>
              <a:rPr lang="en-US" sz="2400" dirty="0">
                <a:solidFill>
                  <a:srgbClr val="FFFF00"/>
                </a:solidFill>
              </a:rPr>
              <a:t>MUP</a:t>
            </a:r>
          </a:p>
        </p:txBody>
      </p:sp>
      <p:sp>
        <p:nvSpPr>
          <p:cNvPr id="13" name="ZoneTexte 12">
            <a:extLst>
              <a:ext uri="{FF2B5EF4-FFF2-40B4-BE49-F238E27FC236}">
                <a16:creationId xmlns:a16="http://schemas.microsoft.com/office/drawing/2014/main" id="{38A29F1C-A8BA-5620-C47C-17CB6B402D07}"/>
              </a:ext>
            </a:extLst>
          </p:cNvPr>
          <p:cNvSpPr txBox="1"/>
          <p:nvPr/>
        </p:nvSpPr>
        <p:spPr>
          <a:xfrm>
            <a:off x="794147" y="4834241"/>
            <a:ext cx="6657913" cy="461665"/>
          </a:xfrm>
          <a:prstGeom prst="rect">
            <a:avLst/>
          </a:prstGeom>
          <a:noFill/>
        </p:spPr>
        <p:txBody>
          <a:bodyPr wrap="none" rtlCol="0">
            <a:spAutoFit/>
          </a:bodyPr>
          <a:lstStyle/>
          <a:p>
            <a:r>
              <a:rPr lang="en-US" sz="2400" dirty="0">
                <a:solidFill>
                  <a:schemeClr val="bg1"/>
                </a:solidFill>
              </a:rPr>
              <a:t>2. Supramaximal Twitch or CMAP size measurement</a:t>
            </a:r>
          </a:p>
        </p:txBody>
      </p:sp>
      <p:sp>
        <p:nvSpPr>
          <p:cNvPr id="14" name="ZoneTexte 13">
            <a:extLst>
              <a:ext uri="{FF2B5EF4-FFF2-40B4-BE49-F238E27FC236}">
                <a16:creationId xmlns:a16="http://schemas.microsoft.com/office/drawing/2014/main" id="{9BF4C65C-ED7D-E298-810E-D9E40E02EEE3}"/>
              </a:ext>
            </a:extLst>
          </p:cNvPr>
          <p:cNvSpPr txBox="1"/>
          <p:nvPr/>
        </p:nvSpPr>
        <p:spPr>
          <a:xfrm>
            <a:off x="3382547" y="5576906"/>
            <a:ext cx="2300852" cy="1015663"/>
          </a:xfrm>
          <a:prstGeom prst="rect">
            <a:avLst/>
          </a:prstGeom>
          <a:solidFill>
            <a:srgbClr val="FF0000"/>
          </a:solidFill>
        </p:spPr>
        <p:txBody>
          <a:bodyPr wrap="square">
            <a:spAutoFit/>
          </a:bodyPr>
          <a:lstStyle/>
          <a:p>
            <a:r>
              <a:rPr lang="en-US" sz="6000" b="1" dirty="0">
                <a:solidFill>
                  <a:schemeClr val="bg1"/>
                </a:solidFill>
                <a:latin typeface="Söhne"/>
              </a:rPr>
              <a:t>MUNE</a:t>
            </a:r>
            <a:endParaRPr lang="en-US" sz="6000" b="1" dirty="0">
              <a:solidFill>
                <a:schemeClr val="bg1"/>
              </a:solidFill>
            </a:endParaRPr>
          </a:p>
        </p:txBody>
      </p:sp>
      <p:sp>
        <p:nvSpPr>
          <p:cNvPr id="17" name="ZoneTexte 16">
            <a:extLst>
              <a:ext uri="{FF2B5EF4-FFF2-40B4-BE49-F238E27FC236}">
                <a16:creationId xmlns:a16="http://schemas.microsoft.com/office/drawing/2014/main" id="{22015F15-6D00-E3DD-C8B4-E80319723955}"/>
              </a:ext>
            </a:extLst>
          </p:cNvPr>
          <p:cNvSpPr txBox="1"/>
          <p:nvPr/>
        </p:nvSpPr>
        <p:spPr>
          <a:xfrm>
            <a:off x="5940819" y="5576906"/>
            <a:ext cx="567784" cy="1015663"/>
          </a:xfrm>
          <a:prstGeom prst="rect">
            <a:avLst/>
          </a:prstGeom>
          <a:noFill/>
        </p:spPr>
        <p:txBody>
          <a:bodyPr wrap="none" rtlCol="0">
            <a:spAutoFit/>
          </a:bodyPr>
          <a:lstStyle/>
          <a:p>
            <a:r>
              <a:rPr lang="en-US" sz="6000" dirty="0">
                <a:solidFill>
                  <a:schemeClr val="bg1"/>
                </a:solidFill>
              </a:rPr>
              <a:t>=</a:t>
            </a:r>
          </a:p>
        </p:txBody>
      </p:sp>
      <p:sp>
        <p:nvSpPr>
          <p:cNvPr id="18" name="ZoneTexte 17">
            <a:extLst>
              <a:ext uri="{FF2B5EF4-FFF2-40B4-BE49-F238E27FC236}">
                <a16:creationId xmlns:a16="http://schemas.microsoft.com/office/drawing/2014/main" id="{A46479F5-79C0-A174-C35A-5581CC33DB32}"/>
              </a:ext>
            </a:extLst>
          </p:cNvPr>
          <p:cNvSpPr txBox="1"/>
          <p:nvPr/>
        </p:nvSpPr>
        <p:spPr>
          <a:xfrm>
            <a:off x="6580939" y="5376362"/>
            <a:ext cx="444352" cy="707886"/>
          </a:xfrm>
          <a:prstGeom prst="rect">
            <a:avLst/>
          </a:prstGeom>
          <a:noFill/>
        </p:spPr>
        <p:txBody>
          <a:bodyPr wrap="none" rtlCol="0">
            <a:spAutoFit/>
          </a:bodyPr>
          <a:lstStyle/>
          <a:p>
            <a:r>
              <a:rPr lang="en-US" sz="4000" b="1" dirty="0">
                <a:solidFill>
                  <a:schemeClr val="bg1"/>
                </a:solidFill>
              </a:rPr>
              <a:t>2</a:t>
            </a:r>
          </a:p>
        </p:txBody>
      </p:sp>
      <p:sp>
        <p:nvSpPr>
          <p:cNvPr id="19" name="ZoneTexte 18">
            <a:extLst>
              <a:ext uri="{FF2B5EF4-FFF2-40B4-BE49-F238E27FC236}">
                <a16:creationId xmlns:a16="http://schemas.microsoft.com/office/drawing/2014/main" id="{F525C245-3336-57D4-1E33-1BCB9AFE0C35}"/>
              </a:ext>
            </a:extLst>
          </p:cNvPr>
          <p:cNvSpPr txBox="1"/>
          <p:nvPr/>
        </p:nvSpPr>
        <p:spPr>
          <a:xfrm>
            <a:off x="6580939" y="6017893"/>
            <a:ext cx="444352" cy="707886"/>
          </a:xfrm>
          <a:prstGeom prst="rect">
            <a:avLst/>
          </a:prstGeom>
          <a:noFill/>
        </p:spPr>
        <p:txBody>
          <a:bodyPr wrap="none" rtlCol="0">
            <a:spAutoFit/>
          </a:bodyPr>
          <a:lstStyle/>
          <a:p>
            <a:r>
              <a:rPr lang="en-US" sz="4000" b="1" dirty="0">
                <a:solidFill>
                  <a:schemeClr val="bg1"/>
                </a:solidFill>
              </a:rPr>
              <a:t>1</a:t>
            </a:r>
          </a:p>
        </p:txBody>
      </p:sp>
      <p:cxnSp>
        <p:nvCxnSpPr>
          <p:cNvPr id="21" name="Connecteur droit 20">
            <a:extLst>
              <a:ext uri="{FF2B5EF4-FFF2-40B4-BE49-F238E27FC236}">
                <a16:creationId xmlns:a16="http://schemas.microsoft.com/office/drawing/2014/main" id="{44B0BDD7-51D7-40B0-EEF8-73857629D1A4}"/>
              </a:ext>
            </a:extLst>
          </p:cNvPr>
          <p:cNvCxnSpPr/>
          <p:nvPr/>
        </p:nvCxnSpPr>
        <p:spPr>
          <a:xfrm>
            <a:off x="6577484" y="6084248"/>
            <a:ext cx="4037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14">
            <a:extLst>
              <a:ext uri="{FF2B5EF4-FFF2-40B4-BE49-F238E27FC236}">
                <a16:creationId xmlns:a16="http://schemas.microsoft.com/office/drawing/2014/main" id="{2B579B5C-AFC9-3188-02AA-67AF372F4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183" y="1980890"/>
            <a:ext cx="3630889" cy="4417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8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5FF796-A906-1A15-70DE-E2FAED39F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801" y="272056"/>
            <a:ext cx="1769526" cy="136176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CB92D64-0588-19DA-100B-3380CEAA43FA}"/>
              </a:ext>
            </a:extLst>
          </p:cNvPr>
          <p:cNvSpPr txBox="1"/>
          <p:nvPr/>
        </p:nvSpPr>
        <p:spPr>
          <a:xfrm>
            <a:off x="2549997" y="464178"/>
            <a:ext cx="7092006" cy="707886"/>
          </a:xfrm>
          <a:prstGeom prst="rect">
            <a:avLst/>
          </a:prstGeom>
          <a:noFill/>
        </p:spPr>
        <p:txBody>
          <a:bodyPr wrap="none" rtlCol="0">
            <a:spAutoFit/>
          </a:bodyPr>
          <a:lstStyle/>
          <a:p>
            <a:r>
              <a:rPr lang="en-US" sz="4000" b="1" dirty="0">
                <a:solidFill>
                  <a:schemeClr val="bg1"/>
                </a:solidFill>
              </a:rPr>
              <a:t>Fundamental principle in 2 steps</a:t>
            </a:r>
          </a:p>
        </p:txBody>
      </p:sp>
      <p:pic>
        <p:nvPicPr>
          <p:cNvPr id="22" name="Picture 14">
            <a:extLst>
              <a:ext uri="{FF2B5EF4-FFF2-40B4-BE49-F238E27FC236}">
                <a16:creationId xmlns:a16="http://schemas.microsoft.com/office/drawing/2014/main" id="{2B579B5C-AFC9-3188-02AA-67AF372F4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183" y="1980890"/>
            <a:ext cx="3630889" cy="441784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7704EA7-00F3-8721-B707-0BB1E6848A6E}"/>
              </a:ext>
            </a:extLst>
          </p:cNvPr>
          <p:cNvPicPr>
            <a:picLocks noChangeAspect="1"/>
          </p:cNvPicPr>
          <p:nvPr/>
        </p:nvPicPr>
        <p:blipFill>
          <a:blip r:embed="rId5"/>
          <a:stretch>
            <a:fillRect/>
          </a:stretch>
        </p:blipFill>
        <p:spPr>
          <a:xfrm>
            <a:off x="302074" y="254280"/>
            <a:ext cx="1389237" cy="2119066"/>
          </a:xfrm>
          <a:prstGeom prst="rect">
            <a:avLst/>
          </a:prstGeom>
        </p:spPr>
      </p:pic>
      <p:sp>
        <p:nvSpPr>
          <p:cNvPr id="9" name="ZoneTexte 8">
            <a:extLst>
              <a:ext uri="{FF2B5EF4-FFF2-40B4-BE49-F238E27FC236}">
                <a16:creationId xmlns:a16="http://schemas.microsoft.com/office/drawing/2014/main" id="{1CC4239C-8A6C-138B-8C14-10C915775363}"/>
              </a:ext>
            </a:extLst>
          </p:cNvPr>
          <p:cNvSpPr txBox="1"/>
          <p:nvPr/>
        </p:nvSpPr>
        <p:spPr>
          <a:xfrm>
            <a:off x="212901" y="2373346"/>
            <a:ext cx="1633781" cy="369332"/>
          </a:xfrm>
          <a:prstGeom prst="rect">
            <a:avLst/>
          </a:prstGeom>
          <a:noFill/>
        </p:spPr>
        <p:txBody>
          <a:bodyPr wrap="none" rtlCol="0">
            <a:spAutoFit/>
          </a:bodyPr>
          <a:lstStyle/>
          <a:p>
            <a:r>
              <a:rPr lang="en-US" dirty="0">
                <a:solidFill>
                  <a:schemeClr val="bg1"/>
                </a:solidFill>
              </a:rPr>
              <a:t>Alan McComas</a:t>
            </a:r>
          </a:p>
        </p:txBody>
      </p:sp>
      <p:sp>
        <p:nvSpPr>
          <p:cNvPr id="10" name="ZoneTexte 9">
            <a:extLst>
              <a:ext uri="{FF2B5EF4-FFF2-40B4-BE49-F238E27FC236}">
                <a16:creationId xmlns:a16="http://schemas.microsoft.com/office/drawing/2014/main" id="{9DEF9D26-303F-1E34-70F7-96296836D790}"/>
              </a:ext>
            </a:extLst>
          </p:cNvPr>
          <p:cNvSpPr txBox="1"/>
          <p:nvPr/>
        </p:nvSpPr>
        <p:spPr>
          <a:xfrm>
            <a:off x="2125682" y="1565391"/>
            <a:ext cx="6602682" cy="2308324"/>
          </a:xfrm>
          <a:prstGeom prst="rect">
            <a:avLst/>
          </a:prstGeom>
          <a:noFill/>
        </p:spPr>
        <p:txBody>
          <a:bodyPr wrap="square">
            <a:spAutoFit/>
          </a:bodyPr>
          <a:lstStyle/>
          <a:p>
            <a:r>
              <a:rPr lang="en-US" sz="2400" b="1" dirty="0">
                <a:solidFill>
                  <a:srgbClr val="FF0000"/>
                </a:solidFill>
              </a:rPr>
              <a:t>Incremental stimulation</a:t>
            </a:r>
            <a:br>
              <a:rPr lang="en-US" sz="2400" b="1" dirty="0">
                <a:solidFill>
                  <a:srgbClr val="FF0000"/>
                </a:solidFill>
              </a:rPr>
            </a:br>
            <a:r>
              <a:rPr lang="en-US" sz="2400" dirty="0">
                <a:solidFill>
                  <a:schemeClr val="bg1"/>
                </a:solidFill>
              </a:rPr>
              <a:t>- percutaneous nerve stimulation</a:t>
            </a:r>
            <a:br>
              <a:rPr lang="en-US" sz="2400" dirty="0">
                <a:solidFill>
                  <a:schemeClr val="bg1"/>
                </a:solidFill>
              </a:rPr>
            </a:br>
            <a:r>
              <a:rPr lang="en-US" sz="2400" dirty="0">
                <a:solidFill>
                  <a:schemeClr val="bg1"/>
                </a:solidFill>
              </a:rPr>
              <a:t>- short stimulation duration : 0.05 </a:t>
            </a:r>
            <a:r>
              <a:rPr lang="en-US" sz="2400" dirty="0" err="1">
                <a:solidFill>
                  <a:schemeClr val="bg1"/>
                </a:solidFill>
              </a:rPr>
              <a:t>ms</a:t>
            </a:r>
            <a:br>
              <a:rPr lang="en-US" sz="2400" dirty="0">
                <a:solidFill>
                  <a:schemeClr val="bg1"/>
                </a:solidFill>
              </a:rPr>
            </a:br>
            <a:r>
              <a:rPr lang="en-US" sz="2400" dirty="0">
                <a:solidFill>
                  <a:schemeClr val="bg1"/>
                </a:solidFill>
              </a:rPr>
              <a:t>- increased by 0.1 mA increment</a:t>
            </a:r>
            <a:br>
              <a:rPr lang="en-US" sz="2400" dirty="0">
                <a:solidFill>
                  <a:schemeClr val="bg1"/>
                </a:solidFill>
              </a:rPr>
            </a:br>
            <a:br>
              <a:rPr lang="en-US" sz="2400" dirty="0">
                <a:solidFill>
                  <a:schemeClr val="bg1"/>
                </a:solidFill>
              </a:rPr>
            </a:br>
            <a:r>
              <a:rPr lang="en-US" sz="2400" b="1" dirty="0">
                <a:solidFill>
                  <a:srgbClr val="FFFF00"/>
                </a:solidFill>
              </a:rPr>
              <a:t>=&gt; individual &amp; </a:t>
            </a:r>
            <a:r>
              <a:rPr lang="en-US" sz="2400" b="1" dirty="0" err="1">
                <a:solidFill>
                  <a:srgbClr val="FFFF00"/>
                </a:solidFill>
              </a:rPr>
              <a:t>sequencial</a:t>
            </a:r>
            <a:r>
              <a:rPr lang="en-US" sz="2400" b="1" dirty="0">
                <a:solidFill>
                  <a:srgbClr val="FFFF00"/>
                </a:solidFill>
              </a:rPr>
              <a:t> motor axon activation</a:t>
            </a:r>
          </a:p>
        </p:txBody>
      </p:sp>
      <p:sp>
        <p:nvSpPr>
          <p:cNvPr id="11" name="ZoneTexte 10">
            <a:extLst>
              <a:ext uri="{FF2B5EF4-FFF2-40B4-BE49-F238E27FC236}">
                <a16:creationId xmlns:a16="http://schemas.microsoft.com/office/drawing/2014/main" id="{6A2D8C77-9C23-8E25-4688-DD8930A4E0E4}"/>
              </a:ext>
            </a:extLst>
          </p:cNvPr>
          <p:cNvSpPr txBox="1"/>
          <p:nvPr/>
        </p:nvSpPr>
        <p:spPr>
          <a:xfrm>
            <a:off x="387927" y="3982061"/>
            <a:ext cx="7785255" cy="2308324"/>
          </a:xfrm>
          <a:prstGeom prst="rect">
            <a:avLst/>
          </a:prstGeom>
          <a:noFill/>
        </p:spPr>
        <p:txBody>
          <a:bodyPr wrap="square">
            <a:spAutoFit/>
          </a:bodyPr>
          <a:lstStyle/>
          <a:p>
            <a:r>
              <a:rPr lang="en-US" sz="2400" b="1" dirty="0">
                <a:solidFill>
                  <a:srgbClr val="FF0000"/>
                </a:solidFill>
              </a:rPr>
              <a:t>Initial MUNE technique based on incremental stimulation</a:t>
            </a:r>
            <a:br>
              <a:rPr lang="en-US" sz="2400" b="1" dirty="0">
                <a:solidFill>
                  <a:srgbClr val="FF0000"/>
                </a:solidFill>
              </a:rPr>
            </a:br>
            <a:r>
              <a:rPr lang="en-US" sz="2400" dirty="0">
                <a:solidFill>
                  <a:schemeClr val="bg1"/>
                </a:solidFill>
              </a:rPr>
              <a:t>- only 1 stimulation site/point </a:t>
            </a:r>
            <a:br>
              <a:rPr lang="en-US" sz="2400" dirty="0">
                <a:solidFill>
                  <a:schemeClr val="bg1"/>
                </a:solidFill>
              </a:rPr>
            </a:br>
            <a:r>
              <a:rPr lang="en-US" sz="2400" dirty="0">
                <a:solidFill>
                  <a:schemeClr val="bg1"/>
                </a:solidFill>
              </a:rPr>
              <a:t>- 10 </a:t>
            </a:r>
            <a:r>
              <a:rPr lang="en-US" sz="2400" dirty="0" err="1">
                <a:solidFill>
                  <a:schemeClr val="bg1"/>
                </a:solidFill>
              </a:rPr>
              <a:t>succesive</a:t>
            </a:r>
            <a:r>
              <a:rPr lang="en-US" sz="2400" dirty="0">
                <a:solidFill>
                  <a:schemeClr val="bg1"/>
                </a:solidFill>
              </a:rPr>
              <a:t> increments </a:t>
            </a:r>
            <a:br>
              <a:rPr lang="en-US" sz="2400" dirty="0">
                <a:solidFill>
                  <a:schemeClr val="bg1"/>
                </a:solidFill>
              </a:rPr>
            </a:br>
            <a:br>
              <a:rPr lang="en-US" sz="2400" dirty="0">
                <a:solidFill>
                  <a:schemeClr val="bg1"/>
                </a:solidFill>
              </a:rPr>
            </a:br>
            <a:r>
              <a:rPr lang="en-US" sz="2400" b="1" dirty="0">
                <a:solidFill>
                  <a:srgbClr val="FFFF00"/>
                </a:solidFill>
              </a:rPr>
              <a:t>=&gt; average MUP size</a:t>
            </a:r>
            <a:br>
              <a:rPr lang="en-US" sz="2400" b="1" dirty="0">
                <a:solidFill>
                  <a:srgbClr val="FFFF00"/>
                </a:solidFill>
              </a:rPr>
            </a:br>
            <a:r>
              <a:rPr lang="en-US" sz="2400" b="1" dirty="0">
                <a:solidFill>
                  <a:srgbClr val="FFFF00"/>
                </a:solidFill>
              </a:rPr>
              <a:t>=&gt; supramaximal CMAP size/average MUP size = </a:t>
            </a:r>
            <a:r>
              <a:rPr lang="en-US" sz="2400" b="1" dirty="0">
                <a:solidFill>
                  <a:srgbClr val="FF0000"/>
                </a:solidFill>
              </a:rPr>
              <a:t>MUNE</a:t>
            </a:r>
          </a:p>
        </p:txBody>
      </p:sp>
    </p:spTree>
    <p:extLst>
      <p:ext uri="{BB962C8B-B14F-4D97-AF65-F5344CB8AC3E}">
        <p14:creationId xmlns:p14="http://schemas.microsoft.com/office/powerpoint/2010/main" val="226600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1B1AEFD-7432-39A6-E83E-D8E418497FF9}"/>
              </a:ext>
            </a:extLst>
          </p:cNvPr>
          <p:cNvPicPr>
            <a:picLocks noChangeAspect="1"/>
          </p:cNvPicPr>
          <p:nvPr/>
        </p:nvPicPr>
        <p:blipFill>
          <a:blip r:embed="rId3"/>
          <a:stretch>
            <a:fillRect/>
          </a:stretch>
        </p:blipFill>
        <p:spPr>
          <a:xfrm>
            <a:off x="2656115" y="254280"/>
            <a:ext cx="8076946" cy="5300495"/>
          </a:xfrm>
          <a:prstGeom prst="rect">
            <a:avLst/>
          </a:prstGeom>
        </p:spPr>
      </p:pic>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4"/>
          <a:stretch>
            <a:fillRect/>
          </a:stretch>
        </p:blipFill>
        <p:spPr>
          <a:xfrm>
            <a:off x="302074" y="254280"/>
            <a:ext cx="1389237" cy="2119066"/>
          </a:xfrm>
          <a:prstGeom prst="rect">
            <a:avLst/>
          </a:prstGeom>
        </p:spPr>
      </p:pic>
      <p:sp>
        <p:nvSpPr>
          <p:cNvPr id="7" name="ZoneTexte 6">
            <a:extLst>
              <a:ext uri="{FF2B5EF4-FFF2-40B4-BE49-F238E27FC236}">
                <a16:creationId xmlns:a16="http://schemas.microsoft.com/office/drawing/2014/main" id="{39CDEBB6-8D7C-EA6B-5AFB-D6519E360F13}"/>
              </a:ext>
            </a:extLst>
          </p:cNvPr>
          <p:cNvSpPr txBox="1"/>
          <p:nvPr/>
        </p:nvSpPr>
        <p:spPr>
          <a:xfrm>
            <a:off x="6977742" y="5980845"/>
            <a:ext cx="5059398" cy="584775"/>
          </a:xfrm>
          <a:prstGeom prst="rect">
            <a:avLst/>
          </a:prstGeom>
          <a:solidFill>
            <a:schemeClr val="tx1"/>
          </a:solidFill>
        </p:spPr>
        <p:txBody>
          <a:bodyPr wrap="none" rtlCol="0">
            <a:spAutoFit/>
          </a:bodyPr>
          <a:lstStyle/>
          <a:p>
            <a:r>
              <a:rPr lang="en-US" sz="3200" b="1" dirty="0">
                <a:solidFill>
                  <a:schemeClr val="bg1"/>
                </a:solidFill>
              </a:rPr>
              <a:t>Motor unit number estimate</a:t>
            </a:r>
          </a:p>
        </p:txBody>
      </p:sp>
      <p:sp>
        <p:nvSpPr>
          <p:cNvPr id="8" name="ZoneTexte 7">
            <a:extLst>
              <a:ext uri="{FF2B5EF4-FFF2-40B4-BE49-F238E27FC236}">
                <a16:creationId xmlns:a16="http://schemas.microsoft.com/office/drawing/2014/main" id="{0E86C20A-9E77-7BC0-58A8-ED38DCDDF3E6}"/>
              </a:ext>
            </a:extLst>
          </p:cNvPr>
          <p:cNvSpPr txBox="1"/>
          <p:nvPr/>
        </p:nvSpPr>
        <p:spPr>
          <a:xfrm>
            <a:off x="2764972" y="5061856"/>
            <a:ext cx="2215671" cy="369332"/>
          </a:xfrm>
          <a:prstGeom prst="rect">
            <a:avLst/>
          </a:prstGeom>
          <a:noFill/>
        </p:spPr>
        <p:txBody>
          <a:bodyPr wrap="none" rtlCol="0">
            <a:spAutoFit/>
          </a:bodyPr>
          <a:lstStyle/>
          <a:p>
            <a:r>
              <a:rPr lang="en-US" dirty="0"/>
              <a:t>Niagara falls (Canada)</a:t>
            </a:r>
          </a:p>
        </p:txBody>
      </p:sp>
      <p:sp>
        <p:nvSpPr>
          <p:cNvPr id="9" name="ZoneTexte 8">
            <a:extLst>
              <a:ext uri="{FF2B5EF4-FFF2-40B4-BE49-F238E27FC236}">
                <a16:creationId xmlns:a16="http://schemas.microsoft.com/office/drawing/2014/main" id="{652C70A1-D6C4-1966-B079-DB4649CEB789}"/>
              </a:ext>
            </a:extLst>
          </p:cNvPr>
          <p:cNvSpPr txBox="1"/>
          <p:nvPr/>
        </p:nvSpPr>
        <p:spPr>
          <a:xfrm>
            <a:off x="212901" y="2373346"/>
            <a:ext cx="1633781" cy="369332"/>
          </a:xfrm>
          <a:prstGeom prst="rect">
            <a:avLst/>
          </a:prstGeom>
          <a:noFill/>
        </p:spPr>
        <p:txBody>
          <a:bodyPr wrap="none" rtlCol="0">
            <a:spAutoFit/>
          </a:bodyPr>
          <a:lstStyle/>
          <a:p>
            <a:r>
              <a:rPr lang="en-US" dirty="0">
                <a:solidFill>
                  <a:schemeClr val="bg1"/>
                </a:solidFill>
              </a:rPr>
              <a:t>Alan McComas</a:t>
            </a:r>
          </a:p>
        </p:txBody>
      </p:sp>
      <p:pic>
        <p:nvPicPr>
          <p:cNvPr id="11" name="Image 10">
            <a:extLst>
              <a:ext uri="{FF2B5EF4-FFF2-40B4-BE49-F238E27FC236}">
                <a16:creationId xmlns:a16="http://schemas.microsoft.com/office/drawing/2014/main" id="{5ECCE792-FF9A-FE36-4309-57B75F233C44}"/>
              </a:ext>
            </a:extLst>
          </p:cNvPr>
          <p:cNvPicPr>
            <a:picLocks noChangeAspect="1"/>
          </p:cNvPicPr>
          <p:nvPr/>
        </p:nvPicPr>
        <p:blipFill>
          <a:blip r:embed="rId5"/>
          <a:stretch>
            <a:fillRect/>
          </a:stretch>
        </p:blipFill>
        <p:spPr>
          <a:xfrm>
            <a:off x="212901" y="5850957"/>
            <a:ext cx="1504950" cy="844550"/>
          </a:xfrm>
          <a:prstGeom prst="rect">
            <a:avLst/>
          </a:prstGeom>
        </p:spPr>
      </p:pic>
      <p:pic>
        <p:nvPicPr>
          <p:cNvPr id="13" name="Image 12">
            <a:extLst>
              <a:ext uri="{FF2B5EF4-FFF2-40B4-BE49-F238E27FC236}">
                <a16:creationId xmlns:a16="http://schemas.microsoft.com/office/drawing/2014/main" id="{EF48647E-86B5-511C-80DD-445C9CADEF67}"/>
              </a:ext>
            </a:extLst>
          </p:cNvPr>
          <p:cNvPicPr>
            <a:picLocks noChangeAspect="1"/>
          </p:cNvPicPr>
          <p:nvPr/>
        </p:nvPicPr>
        <p:blipFill>
          <a:blip r:embed="rId6"/>
          <a:stretch>
            <a:fillRect/>
          </a:stretch>
        </p:blipFill>
        <p:spPr>
          <a:xfrm>
            <a:off x="1717851" y="5853103"/>
            <a:ext cx="1820006" cy="842403"/>
          </a:xfrm>
          <a:prstGeom prst="rect">
            <a:avLst/>
          </a:prstGeom>
        </p:spPr>
      </p:pic>
      <p:pic>
        <p:nvPicPr>
          <p:cNvPr id="14" name="Image 13">
            <a:extLst>
              <a:ext uri="{FF2B5EF4-FFF2-40B4-BE49-F238E27FC236}">
                <a16:creationId xmlns:a16="http://schemas.microsoft.com/office/drawing/2014/main" id="{CED7C362-B6FF-1C69-CDBC-E27B9D30ACB9}"/>
              </a:ext>
            </a:extLst>
          </p:cNvPr>
          <p:cNvPicPr>
            <a:picLocks noChangeAspect="1"/>
          </p:cNvPicPr>
          <p:nvPr/>
        </p:nvPicPr>
        <p:blipFill>
          <a:blip r:embed="rId7"/>
          <a:stretch>
            <a:fillRect/>
          </a:stretch>
        </p:blipFill>
        <p:spPr>
          <a:xfrm>
            <a:off x="54428" y="2841595"/>
            <a:ext cx="2247900" cy="2908300"/>
          </a:xfrm>
          <a:prstGeom prst="rect">
            <a:avLst/>
          </a:prstGeom>
        </p:spPr>
      </p:pic>
    </p:spTree>
    <p:extLst>
      <p:ext uri="{BB962C8B-B14F-4D97-AF65-F5344CB8AC3E}">
        <p14:creationId xmlns:p14="http://schemas.microsoft.com/office/powerpoint/2010/main" val="272496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pic>
        <p:nvPicPr>
          <p:cNvPr id="4" name="Picture 2">
            <a:extLst>
              <a:ext uri="{FF2B5EF4-FFF2-40B4-BE49-F238E27FC236}">
                <a16:creationId xmlns:a16="http://schemas.microsoft.com/office/drawing/2014/main" id="{29D2B52F-2809-5EAC-9198-9C19AF21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7" cy="2005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7CE86EBC-53A1-FC81-E347-60DCD1D18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2" cy="276225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spTree>
    <p:extLst>
      <p:ext uri="{BB962C8B-B14F-4D97-AF65-F5344CB8AC3E}">
        <p14:creationId xmlns:p14="http://schemas.microsoft.com/office/powerpoint/2010/main" val="426149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pic>
        <p:nvPicPr>
          <p:cNvPr id="5" name="Picture 3">
            <a:extLst>
              <a:ext uri="{FF2B5EF4-FFF2-40B4-BE49-F238E27FC236}">
                <a16:creationId xmlns:a16="http://schemas.microsoft.com/office/drawing/2014/main" id="{C20A600C-F31B-2122-412F-B0A5930D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5">
            <a:extLst>
              <a:ext uri="{FF2B5EF4-FFF2-40B4-BE49-F238E27FC236}">
                <a16:creationId xmlns:a16="http://schemas.microsoft.com/office/drawing/2014/main" id="{450F0A4D-854C-1F5A-F3EF-18A0ADA37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6">
            <a:extLst>
              <a:ext uri="{FF2B5EF4-FFF2-40B4-BE49-F238E27FC236}">
                <a16:creationId xmlns:a16="http://schemas.microsoft.com/office/drawing/2014/main" id="{DD88720E-48A4-8316-1EFA-98837CC50D68}"/>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2000" dirty="0">
                <a:solidFill>
                  <a:srgbClr val="CC3300"/>
                </a:solidFill>
                <a:latin typeface="Arial Black" panose="020B0604020202020204" pitchFamily="34" charset="0"/>
              </a:rPr>
              <a:t>3</a:t>
            </a:r>
            <a:r>
              <a:rPr lang="en-US" altLang="fr-FR" sz="2000" dirty="0">
                <a:latin typeface="Arial Black" panose="020B0604020202020204" pitchFamily="34" charset="0"/>
              </a:rPr>
              <a:t> mA</a:t>
            </a:r>
          </a:p>
        </p:txBody>
      </p:sp>
      <p:sp>
        <p:nvSpPr>
          <p:cNvPr id="11" name="Rectangle 17">
            <a:extLst>
              <a:ext uri="{FF2B5EF4-FFF2-40B4-BE49-F238E27FC236}">
                <a16:creationId xmlns:a16="http://schemas.microsoft.com/office/drawing/2014/main" id="{C1857D1E-ACAC-9F97-C3BF-8E695344EDEA}"/>
              </a:ext>
            </a:extLst>
          </p:cNvPr>
          <p:cNvSpPr>
            <a:spLocks noChangeArrowheads="1"/>
          </p:cNvSpPr>
          <p:nvPr/>
        </p:nvSpPr>
        <p:spPr bwMode="auto">
          <a:xfrm>
            <a:off x="3078163" y="2346325"/>
            <a:ext cx="396875"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Line 18">
            <a:extLst>
              <a:ext uri="{FF2B5EF4-FFF2-40B4-BE49-F238E27FC236}">
                <a16:creationId xmlns:a16="http://schemas.microsoft.com/office/drawing/2014/main" id="{582163A2-C13A-C614-93CF-43B9F9FF4748}"/>
              </a:ext>
            </a:extLst>
          </p:cNvPr>
          <p:cNvSpPr>
            <a:spLocks noChangeShapeType="1"/>
          </p:cNvSpPr>
          <p:nvPr/>
        </p:nvSpPr>
        <p:spPr bwMode="auto">
          <a:xfrm flipV="1">
            <a:off x="4013200"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19">
            <a:extLst>
              <a:ext uri="{FF2B5EF4-FFF2-40B4-BE49-F238E27FC236}">
                <a16:creationId xmlns:a16="http://schemas.microsoft.com/office/drawing/2014/main" id="{B24E312E-232C-B247-7D7F-C1997EA6353E}"/>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100" dirty="0">
                <a:solidFill>
                  <a:srgbClr val="CC3300"/>
                </a:solidFill>
                <a:latin typeface="Arial Black" panose="020B0604020202020204" pitchFamily="34" charset="0"/>
              </a:rPr>
              <a:t>MU1</a:t>
            </a:r>
          </a:p>
        </p:txBody>
      </p:sp>
      <p:sp>
        <p:nvSpPr>
          <p:cNvPr id="14" name="Line 20">
            <a:extLst>
              <a:ext uri="{FF2B5EF4-FFF2-40B4-BE49-F238E27FC236}">
                <a16:creationId xmlns:a16="http://schemas.microsoft.com/office/drawing/2014/main" id="{5A0A961B-3DD4-DA0A-C922-569188C311C7}"/>
              </a:ext>
            </a:extLst>
          </p:cNvPr>
          <p:cNvSpPr>
            <a:spLocks noChangeShapeType="1"/>
          </p:cNvSpPr>
          <p:nvPr/>
        </p:nvSpPr>
        <p:spPr bwMode="auto">
          <a:xfrm flipV="1">
            <a:off x="3533775" y="5275263"/>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Freeform 21">
            <a:extLst>
              <a:ext uri="{FF2B5EF4-FFF2-40B4-BE49-F238E27FC236}">
                <a16:creationId xmlns:a16="http://schemas.microsoft.com/office/drawing/2014/main" id="{2022322A-4D3F-3337-6303-A6E07E9C2D48}"/>
              </a:ext>
            </a:extLst>
          </p:cNvPr>
          <p:cNvSpPr>
            <a:spLocks/>
          </p:cNvSpPr>
          <p:nvPr/>
        </p:nvSpPr>
        <p:spPr bwMode="auto">
          <a:xfrm>
            <a:off x="3981450" y="4697413"/>
            <a:ext cx="2155825" cy="1060450"/>
          </a:xfrm>
          <a:custGeom>
            <a:avLst/>
            <a:gdLst>
              <a:gd name="T0" fmla="*/ 0 w 1358"/>
              <a:gd name="T1" fmla="*/ 0 h 668"/>
              <a:gd name="T2" fmla="*/ 7 w 1358"/>
              <a:gd name="T3" fmla="*/ 63 h 668"/>
              <a:gd name="T4" fmla="*/ 10 w 1358"/>
              <a:gd name="T5" fmla="*/ 303 h 668"/>
              <a:gd name="T6" fmla="*/ 19 w 1358"/>
              <a:gd name="T7" fmla="*/ 533 h 668"/>
              <a:gd name="T8" fmla="*/ 31 w 1358"/>
              <a:gd name="T9" fmla="*/ 543 h 668"/>
              <a:gd name="T10" fmla="*/ 62 w 1358"/>
              <a:gd name="T11" fmla="*/ 523 h 668"/>
              <a:gd name="T12" fmla="*/ 154 w 1358"/>
              <a:gd name="T13" fmla="*/ 519 h 668"/>
              <a:gd name="T14" fmla="*/ 247 w 1358"/>
              <a:gd name="T15" fmla="*/ 523 h 668"/>
              <a:gd name="T16" fmla="*/ 326 w 1358"/>
              <a:gd name="T17" fmla="*/ 523 h 668"/>
              <a:gd name="T18" fmla="*/ 356 w 1358"/>
              <a:gd name="T19" fmla="*/ 524 h 668"/>
              <a:gd name="T20" fmla="*/ 379 w 1358"/>
              <a:gd name="T21" fmla="*/ 516 h 668"/>
              <a:gd name="T22" fmla="*/ 420 w 1358"/>
              <a:gd name="T23" fmla="*/ 473 h 668"/>
              <a:gd name="T24" fmla="*/ 454 w 1358"/>
              <a:gd name="T25" fmla="*/ 423 h 668"/>
              <a:gd name="T26" fmla="*/ 490 w 1358"/>
              <a:gd name="T27" fmla="*/ 375 h 668"/>
              <a:gd name="T28" fmla="*/ 506 w 1358"/>
              <a:gd name="T29" fmla="*/ 367 h 668"/>
              <a:gd name="T30" fmla="*/ 532 w 1358"/>
              <a:gd name="T31" fmla="*/ 366 h 668"/>
              <a:gd name="T32" fmla="*/ 552 w 1358"/>
              <a:gd name="T33" fmla="*/ 367 h 668"/>
              <a:gd name="T34" fmla="*/ 571 w 1358"/>
              <a:gd name="T35" fmla="*/ 384 h 668"/>
              <a:gd name="T36" fmla="*/ 602 w 1358"/>
              <a:gd name="T37" fmla="*/ 437 h 668"/>
              <a:gd name="T38" fmla="*/ 643 w 1358"/>
              <a:gd name="T39" fmla="*/ 550 h 668"/>
              <a:gd name="T40" fmla="*/ 679 w 1358"/>
              <a:gd name="T41" fmla="*/ 636 h 668"/>
              <a:gd name="T42" fmla="*/ 694 w 1358"/>
              <a:gd name="T43" fmla="*/ 660 h 668"/>
              <a:gd name="T44" fmla="*/ 715 w 1358"/>
              <a:gd name="T45" fmla="*/ 663 h 668"/>
              <a:gd name="T46" fmla="*/ 737 w 1358"/>
              <a:gd name="T47" fmla="*/ 663 h 668"/>
              <a:gd name="T48" fmla="*/ 758 w 1358"/>
              <a:gd name="T49" fmla="*/ 660 h 668"/>
              <a:gd name="T50" fmla="*/ 802 w 1358"/>
              <a:gd name="T51" fmla="*/ 617 h 668"/>
              <a:gd name="T52" fmla="*/ 821 w 1358"/>
              <a:gd name="T53" fmla="*/ 595 h 668"/>
              <a:gd name="T54" fmla="*/ 854 w 1358"/>
              <a:gd name="T55" fmla="*/ 567 h 668"/>
              <a:gd name="T56" fmla="*/ 895 w 1358"/>
              <a:gd name="T57" fmla="*/ 545 h 668"/>
              <a:gd name="T58" fmla="*/ 950 w 1358"/>
              <a:gd name="T59" fmla="*/ 533 h 668"/>
              <a:gd name="T60" fmla="*/ 1130 w 1358"/>
              <a:gd name="T61" fmla="*/ 528 h 668"/>
              <a:gd name="T62" fmla="*/ 1358 w 1358"/>
              <a:gd name="T63" fmla="*/ 52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8" h="668">
                <a:moveTo>
                  <a:pt x="0" y="0"/>
                </a:moveTo>
                <a:cubicBezTo>
                  <a:pt x="2" y="6"/>
                  <a:pt x="5" y="13"/>
                  <a:pt x="7" y="63"/>
                </a:cubicBezTo>
                <a:cubicBezTo>
                  <a:pt x="9" y="113"/>
                  <a:pt x="8" y="225"/>
                  <a:pt x="10" y="303"/>
                </a:cubicBezTo>
                <a:cubicBezTo>
                  <a:pt x="12" y="381"/>
                  <a:pt x="16" y="493"/>
                  <a:pt x="19" y="533"/>
                </a:cubicBezTo>
                <a:cubicBezTo>
                  <a:pt x="22" y="573"/>
                  <a:pt x="24" y="545"/>
                  <a:pt x="31" y="543"/>
                </a:cubicBezTo>
                <a:cubicBezTo>
                  <a:pt x="38" y="541"/>
                  <a:pt x="42" y="527"/>
                  <a:pt x="62" y="523"/>
                </a:cubicBezTo>
                <a:cubicBezTo>
                  <a:pt x="82" y="519"/>
                  <a:pt x="123" y="519"/>
                  <a:pt x="154" y="519"/>
                </a:cubicBezTo>
                <a:cubicBezTo>
                  <a:pt x="185" y="519"/>
                  <a:pt x="218" y="522"/>
                  <a:pt x="247" y="523"/>
                </a:cubicBezTo>
                <a:cubicBezTo>
                  <a:pt x="276" y="524"/>
                  <a:pt x="308" y="523"/>
                  <a:pt x="326" y="523"/>
                </a:cubicBezTo>
                <a:cubicBezTo>
                  <a:pt x="344" y="523"/>
                  <a:pt x="347" y="525"/>
                  <a:pt x="356" y="524"/>
                </a:cubicBezTo>
                <a:cubicBezTo>
                  <a:pt x="365" y="523"/>
                  <a:pt x="368" y="524"/>
                  <a:pt x="379" y="516"/>
                </a:cubicBezTo>
                <a:cubicBezTo>
                  <a:pt x="390" y="508"/>
                  <a:pt x="408" y="489"/>
                  <a:pt x="420" y="473"/>
                </a:cubicBezTo>
                <a:cubicBezTo>
                  <a:pt x="432" y="457"/>
                  <a:pt x="442" y="439"/>
                  <a:pt x="454" y="423"/>
                </a:cubicBezTo>
                <a:cubicBezTo>
                  <a:pt x="466" y="407"/>
                  <a:pt x="481" y="384"/>
                  <a:pt x="490" y="375"/>
                </a:cubicBezTo>
                <a:cubicBezTo>
                  <a:pt x="499" y="366"/>
                  <a:pt x="499" y="368"/>
                  <a:pt x="506" y="367"/>
                </a:cubicBezTo>
                <a:cubicBezTo>
                  <a:pt x="513" y="366"/>
                  <a:pt x="524" y="366"/>
                  <a:pt x="532" y="366"/>
                </a:cubicBezTo>
                <a:cubicBezTo>
                  <a:pt x="540" y="366"/>
                  <a:pt x="546" y="364"/>
                  <a:pt x="552" y="367"/>
                </a:cubicBezTo>
                <a:cubicBezTo>
                  <a:pt x="558" y="370"/>
                  <a:pt x="563" y="372"/>
                  <a:pt x="571" y="384"/>
                </a:cubicBezTo>
                <a:cubicBezTo>
                  <a:pt x="579" y="396"/>
                  <a:pt x="590" y="409"/>
                  <a:pt x="602" y="437"/>
                </a:cubicBezTo>
                <a:cubicBezTo>
                  <a:pt x="614" y="465"/>
                  <a:pt x="630" y="517"/>
                  <a:pt x="643" y="550"/>
                </a:cubicBezTo>
                <a:cubicBezTo>
                  <a:pt x="656" y="583"/>
                  <a:pt x="671" y="618"/>
                  <a:pt x="679" y="636"/>
                </a:cubicBezTo>
                <a:cubicBezTo>
                  <a:pt x="687" y="654"/>
                  <a:pt x="688" y="655"/>
                  <a:pt x="694" y="660"/>
                </a:cubicBezTo>
                <a:cubicBezTo>
                  <a:pt x="700" y="665"/>
                  <a:pt x="708" y="663"/>
                  <a:pt x="715" y="663"/>
                </a:cubicBezTo>
                <a:cubicBezTo>
                  <a:pt x="722" y="663"/>
                  <a:pt x="730" y="663"/>
                  <a:pt x="737" y="663"/>
                </a:cubicBezTo>
                <a:cubicBezTo>
                  <a:pt x="744" y="663"/>
                  <a:pt x="747" y="668"/>
                  <a:pt x="758" y="660"/>
                </a:cubicBezTo>
                <a:cubicBezTo>
                  <a:pt x="769" y="652"/>
                  <a:pt x="792" y="628"/>
                  <a:pt x="802" y="617"/>
                </a:cubicBezTo>
                <a:cubicBezTo>
                  <a:pt x="812" y="606"/>
                  <a:pt x="812" y="603"/>
                  <a:pt x="821" y="595"/>
                </a:cubicBezTo>
                <a:cubicBezTo>
                  <a:pt x="830" y="587"/>
                  <a:pt x="842" y="575"/>
                  <a:pt x="854" y="567"/>
                </a:cubicBezTo>
                <a:cubicBezTo>
                  <a:pt x="866" y="559"/>
                  <a:pt x="879" y="551"/>
                  <a:pt x="895" y="545"/>
                </a:cubicBezTo>
                <a:cubicBezTo>
                  <a:pt x="911" y="539"/>
                  <a:pt x="911" y="536"/>
                  <a:pt x="950" y="533"/>
                </a:cubicBezTo>
                <a:cubicBezTo>
                  <a:pt x="989" y="530"/>
                  <a:pt x="1062" y="529"/>
                  <a:pt x="1130" y="528"/>
                </a:cubicBezTo>
                <a:cubicBezTo>
                  <a:pt x="1198" y="527"/>
                  <a:pt x="1320" y="526"/>
                  <a:pt x="1358" y="526"/>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426130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DA1024F-6FC5-88DB-8E9B-1A7B129BEA5D}"/>
              </a:ext>
            </a:extLst>
          </p:cNvPr>
          <p:cNvPicPr>
            <a:picLocks noChangeAspect="1"/>
          </p:cNvPicPr>
          <p:nvPr/>
        </p:nvPicPr>
        <p:blipFill>
          <a:blip r:embed="rId3"/>
          <a:stretch>
            <a:fillRect/>
          </a:stretch>
        </p:blipFill>
        <p:spPr>
          <a:xfrm>
            <a:off x="10514853" y="250155"/>
            <a:ext cx="1389237" cy="2119066"/>
          </a:xfrm>
          <a:prstGeom prst="rect">
            <a:avLst/>
          </a:prstGeom>
        </p:spPr>
      </p:pic>
      <p:sp>
        <p:nvSpPr>
          <p:cNvPr id="9" name="ZoneTexte 8">
            <a:extLst>
              <a:ext uri="{FF2B5EF4-FFF2-40B4-BE49-F238E27FC236}">
                <a16:creationId xmlns:a16="http://schemas.microsoft.com/office/drawing/2014/main" id="{652C70A1-D6C4-1966-B079-DB4649CEB789}"/>
              </a:ext>
            </a:extLst>
          </p:cNvPr>
          <p:cNvSpPr txBox="1"/>
          <p:nvPr/>
        </p:nvSpPr>
        <p:spPr>
          <a:xfrm>
            <a:off x="10425680" y="2369221"/>
            <a:ext cx="1633781" cy="369332"/>
          </a:xfrm>
          <a:prstGeom prst="rect">
            <a:avLst/>
          </a:prstGeom>
          <a:noFill/>
        </p:spPr>
        <p:txBody>
          <a:bodyPr wrap="none" rtlCol="0">
            <a:spAutoFit/>
          </a:bodyPr>
          <a:lstStyle/>
          <a:p>
            <a:r>
              <a:rPr lang="en-US" dirty="0">
                <a:solidFill>
                  <a:schemeClr val="bg1"/>
                </a:solidFill>
              </a:rPr>
              <a:t>Alan McComas</a:t>
            </a:r>
          </a:p>
        </p:txBody>
      </p:sp>
      <p:sp>
        <p:nvSpPr>
          <p:cNvPr id="15" name="ZoneTexte 14">
            <a:extLst>
              <a:ext uri="{FF2B5EF4-FFF2-40B4-BE49-F238E27FC236}">
                <a16:creationId xmlns:a16="http://schemas.microsoft.com/office/drawing/2014/main" id="{708CC146-BC1B-6120-5D60-FEAC4267A89B}"/>
              </a:ext>
            </a:extLst>
          </p:cNvPr>
          <p:cNvSpPr txBox="1"/>
          <p:nvPr/>
        </p:nvSpPr>
        <p:spPr>
          <a:xfrm>
            <a:off x="3047011" y="124162"/>
            <a:ext cx="6097978" cy="1015663"/>
          </a:xfrm>
          <a:prstGeom prst="rect">
            <a:avLst/>
          </a:prstGeom>
          <a:noFill/>
        </p:spPr>
        <p:txBody>
          <a:bodyPr wrap="square">
            <a:spAutoFit/>
          </a:bodyPr>
          <a:lstStyle/>
          <a:p>
            <a:r>
              <a:rPr lang="en-US" sz="6000" b="1" dirty="0">
                <a:solidFill>
                  <a:srgbClr val="FF0000"/>
                </a:solidFill>
              </a:rPr>
              <a:t>Alternation</a:t>
            </a:r>
            <a:endParaRPr lang="en-US" sz="6000" dirty="0"/>
          </a:p>
        </p:txBody>
      </p:sp>
      <p:sp>
        <p:nvSpPr>
          <p:cNvPr id="19" name="ZoneTexte 18">
            <a:extLst>
              <a:ext uri="{FF2B5EF4-FFF2-40B4-BE49-F238E27FC236}">
                <a16:creationId xmlns:a16="http://schemas.microsoft.com/office/drawing/2014/main" id="{8EB071B8-78E3-93BF-FFDF-963A12FEBE69}"/>
              </a:ext>
            </a:extLst>
          </p:cNvPr>
          <p:cNvSpPr txBox="1"/>
          <p:nvPr/>
        </p:nvSpPr>
        <p:spPr>
          <a:xfrm>
            <a:off x="6233691" y="4395954"/>
            <a:ext cx="6293922"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FFFF00"/>
                </a:solidFill>
              </a:rPr>
              <a:t>The activation of MU does not occur in an all-or-nothing manner</a:t>
            </a:r>
          </a:p>
          <a:p>
            <a:pPr marL="285750" indent="-285750">
              <a:buFont typeface="Arial" panose="020B0604020202020204" pitchFamily="34" charset="0"/>
              <a:buChar char="•"/>
            </a:pPr>
            <a:endParaRPr lang="en-US" sz="1600" b="1" dirty="0">
              <a:solidFill>
                <a:srgbClr val="FFFF00"/>
              </a:solidFill>
            </a:endParaRPr>
          </a:p>
          <a:p>
            <a:pPr marL="285750" indent="-285750">
              <a:buFont typeface="Arial" panose="020B0604020202020204" pitchFamily="34" charset="0"/>
              <a:buChar char="•"/>
            </a:pPr>
            <a:r>
              <a:rPr lang="en-US" sz="1600" b="1" dirty="0">
                <a:solidFill>
                  <a:srgbClr val="FFFF00"/>
                </a:solidFill>
              </a:rPr>
              <a:t>It occurs with a probability ranging from 0 to 100% based on the intensity of the stimulus</a:t>
            </a:r>
          </a:p>
        </p:txBody>
      </p:sp>
      <p:pic>
        <p:nvPicPr>
          <p:cNvPr id="2" name="Picture 3">
            <a:extLst>
              <a:ext uri="{FF2B5EF4-FFF2-40B4-BE49-F238E27FC236}">
                <a16:creationId xmlns:a16="http://schemas.microsoft.com/office/drawing/2014/main" id="{037320AB-4BE7-362E-EB27-E3BA667ED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4411663"/>
            <a:ext cx="2160588" cy="2005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5">
            <a:extLst>
              <a:ext uri="{FF2B5EF4-FFF2-40B4-BE49-F238E27FC236}">
                <a16:creationId xmlns:a16="http://schemas.microsoft.com/office/drawing/2014/main" id="{C8DA0001-949C-92DF-D5A7-53739C89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309688"/>
            <a:ext cx="66849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a:extLst>
              <a:ext uri="{FF2B5EF4-FFF2-40B4-BE49-F238E27FC236}">
                <a16:creationId xmlns:a16="http://schemas.microsoft.com/office/drawing/2014/main" id="{B2E56BB5-65C3-B778-A3CC-F6424FDBA1A7}"/>
              </a:ext>
            </a:extLst>
          </p:cNvPr>
          <p:cNvSpPr txBox="1">
            <a:spLocks noChangeArrowheads="1"/>
          </p:cNvSpPr>
          <p:nvPr/>
        </p:nvSpPr>
        <p:spPr bwMode="auto">
          <a:xfrm>
            <a:off x="5187950" y="44418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2000" dirty="0">
                <a:solidFill>
                  <a:srgbClr val="CC3300"/>
                </a:solidFill>
                <a:latin typeface="Arial Black" panose="020B0604020202020204" pitchFamily="34" charset="0"/>
              </a:rPr>
              <a:t>5</a:t>
            </a:r>
            <a:r>
              <a:rPr lang="en-US" altLang="fr-FR" sz="2000" dirty="0">
                <a:latin typeface="Arial Black" panose="020B0604020202020204" pitchFamily="34" charset="0"/>
              </a:rPr>
              <a:t> mA</a:t>
            </a:r>
          </a:p>
        </p:txBody>
      </p:sp>
      <p:sp>
        <p:nvSpPr>
          <p:cNvPr id="10" name="Rectangle 17">
            <a:extLst>
              <a:ext uri="{FF2B5EF4-FFF2-40B4-BE49-F238E27FC236}">
                <a16:creationId xmlns:a16="http://schemas.microsoft.com/office/drawing/2014/main" id="{56C89AD0-0996-86F5-ECE3-A5CF4645FD58}"/>
              </a:ext>
            </a:extLst>
          </p:cNvPr>
          <p:cNvSpPr>
            <a:spLocks noChangeArrowheads="1"/>
          </p:cNvSpPr>
          <p:nvPr/>
        </p:nvSpPr>
        <p:spPr bwMode="auto">
          <a:xfrm>
            <a:off x="4278313" y="2346325"/>
            <a:ext cx="396875" cy="325438"/>
          </a:xfrm>
          <a:prstGeom prst="rect">
            <a:avLst/>
          </a:prstGeom>
          <a:noFill/>
          <a:ln w="254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8">
            <a:extLst>
              <a:ext uri="{FF2B5EF4-FFF2-40B4-BE49-F238E27FC236}">
                <a16:creationId xmlns:a16="http://schemas.microsoft.com/office/drawing/2014/main" id="{C67E1B7C-1283-02E4-82AF-77FD3F4835AD}"/>
              </a:ext>
            </a:extLst>
          </p:cNvPr>
          <p:cNvSpPr>
            <a:spLocks noChangeShapeType="1"/>
          </p:cNvSpPr>
          <p:nvPr/>
        </p:nvSpPr>
        <p:spPr bwMode="auto">
          <a:xfrm flipV="1">
            <a:off x="3533775" y="5202238"/>
            <a:ext cx="355600" cy="3175"/>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Line 19">
            <a:extLst>
              <a:ext uri="{FF2B5EF4-FFF2-40B4-BE49-F238E27FC236}">
                <a16:creationId xmlns:a16="http://schemas.microsoft.com/office/drawing/2014/main" id="{80019CA2-018C-9DE6-9F74-F800E8F9D0E3}"/>
              </a:ext>
            </a:extLst>
          </p:cNvPr>
          <p:cNvSpPr>
            <a:spLocks noChangeShapeType="1"/>
          </p:cNvSpPr>
          <p:nvPr/>
        </p:nvSpPr>
        <p:spPr bwMode="auto">
          <a:xfrm flipV="1">
            <a:off x="5146675" y="3390900"/>
            <a:ext cx="0" cy="280988"/>
          </a:xfrm>
          <a:prstGeom prst="line">
            <a:avLst/>
          </a:prstGeom>
          <a:noFill/>
          <a:ln w="254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Text Box 20">
            <a:extLst>
              <a:ext uri="{FF2B5EF4-FFF2-40B4-BE49-F238E27FC236}">
                <a16:creationId xmlns:a16="http://schemas.microsoft.com/office/drawing/2014/main" id="{2ECA90E0-27FC-9377-CE31-AD3F9A3568E9}"/>
              </a:ext>
            </a:extLst>
          </p:cNvPr>
          <p:cNvSpPr txBox="1">
            <a:spLocks noChangeArrowheads="1"/>
          </p:cNvSpPr>
          <p:nvPr/>
        </p:nvSpPr>
        <p:spPr bwMode="auto">
          <a:xfrm>
            <a:off x="3935413" y="6142038"/>
            <a:ext cx="24558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100" dirty="0">
                <a:latin typeface="Arial Black" panose="020B0604020202020204" pitchFamily="34" charset="0"/>
              </a:rPr>
              <a:t>MU1+</a:t>
            </a:r>
            <a:r>
              <a:rPr lang="en-US" altLang="fr-FR" sz="1100" dirty="0">
                <a:solidFill>
                  <a:srgbClr val="CC3300"/>
                </a:solidFill>
                <a:latin typeface="Arial Black" panose="020B0604020202020204" pitchFamily="34" charset="0"/>
              </a:rPr>
              <a:t>MU2</a:t>
            </a:r>
          </a:p>
        </p:txBody>
      </p:sp>
      <p:sp>
        <p:nvSpPr>
          <p:cNvPr id="21" name="Freeform 21">
            <a:extLst>
              <a:ext uri="{FF2B5EF4-FFF2-40B4-BE49-F238E27FC236}">
                <a16:creationId xmlns:a16="http://schemas.microsoft.com/office/drawing/2014/main" id="{65909D18-D0F9-B6B6-BEC0-7C39BB71B847}"/>
              </a:ext>
            </a:extLst>
          </p:cNvPr>
          <p:cNvSpPr>
            <a:spLocks/>
          </p:cNvSpPr>
          <p:nvPr/>
        </p:nvSpPr>
        <p:spPr bwMode="auto">
          <a:xfrm>
            <a:off x="3989388" y="4651375"/>
            <a:ext cx="2152650" cy="1060450"/>
          </a:xfrm>
          <a:custGeom>
            <a:avLst/>
            <a:gdLst>
              <a:gd name="T0" fmla="*/ 0 w 1356"/>
              <a:gd name="T1" fmla="*/ 0 h 668"/>
              <a:gd name="T2" fmla="*/ 5 w 1356"/>
              <a:gd name="T3" fmla="*/ 286 h 668"/>
              <a:gd name="T4" fmla="*/ 9 w 1356"/>
              <a:gd name="T5" fmla="*/ 444 h 668"/>
              <a:gd name="T6" fmla="*/ 14 w 1356"/>
              <a:gd name="T7" fmla="*/ 567 h 668"/>
              <a:gd name="T8" fmla="*/ 45 w 1356"/>
              <a:gd name="T9" fmla="*/ 557 h 668"/>
              <a:gd name="T10" fmla="*/ 79 w 1356"/>
              <a:gd name="T11" fmla="*/ 552 h 668"/>
              <a:gd name="T12" fmla="*/ 141 w 1356"/>
              <a:gd name="T13" fmla="*/ 550 h 668"/>
              <a:gd name="T14" fmla="*/ 225 w 1356"/>
              <a:gd name="T15" fmla="*/ 552 h 668"/>
              <a:gd name="T16" fmla="*/ 305 w 1356"/>
              <a:gd name="T17" fmla="*/ 552 h 668"/>
              <a:gd name="T18" fmla="*/ 331 w 1356"/>
              <a:gd name="T19" fmla="*/ 552 h 668"/>
              <a:gd name="T20" fmla="*/ 350 w 1356"/>
              <a:gd name="T21" fmla="*/ 543 h 668"/>
              <a:gd name="T22" fmla="*/ 384 w 1356"/>
              <a:gd name="T23" fmla="*/ 514 h 668"/>
              <a:gd name="T24" fmla="*/ 427 w 1356"/>
              <a:gd name="T25" fmla="*/ 452 h 668"/>
              <a:gd name="T26" fmla="*/ 465 w 1356"/>
              <a:gd name="T27" fmla="*/ 384 h 668"/>
              <a:gd name="T28" fmla="*/ 501 w 1356"/>
              <a:gd name="T29" fmla="*/ 346 h 668"/>
              <a:gd name="T30" fmla="*/ 523 w 1356"/>
              <a:gd name="T31" fmla="*/ 344 h 668"/>
              <a:gd name="T32" fmla="*/ 549 w 1356"/>
              <a:gd name="T33" fmla="*/ 348 h 668"/>
              <a:gd name="T34" fmla="*/ 570 w 1356"/>
              <a:gd name="T35" fmla="*/ 372 h 668"/>
              <a:gd name="T36" fmla="*/ 593 w 1356"/>
              <a:gd name="T37" fmla="*/ 413 h 668"/>
              <a:gd name="T38" fmla="*/ 610 w 1356"/>
              <a:gd name="T39" fmla="*/ 464 h 668"/>
              <a:gd name="T40" fmla="*/ 648 w 1356"/>
              <a:gd name="T41" fmla="*/ 557 h 668"/>
              <a:gd name="T42" fmla="*/ 672 w 1356"/>
              <a:gd name="T43" fmla="*/ 610 h 668"/>
              <a:gd name="T44" fmla="*/ 701 w 1356"/>
              <a:gd name="T45" fmla="*/ 629 h 668"/>
              <a:gd name="T46" fmla="*/ 751 w 1356"/>
              <a:gd name="T47" fmla="*/ 639 h 668"/>
              <a:gd name="T48" fmla="*/ 773 w 1356"/>
              <a:gd name="T49" fmla="*/ 632 h 668"/>
              <a:gd name="T50" fmla="*/ 813 w 1356"/>
              <a:gd name="T51" fmla="*/ 593 h 668"/>
              <a:gd name="T52" fmla="*/ 866 w 1356"/>
              <a:gd name="T53" fmla="*/ 579 h 668"/>
              <a:gd name="T54" fmla="*/ 893 w 1356"/>
              <a:gd name="T55" fmla="*/ 584 h 668"/>
              <a:gd name="T56" fmla="*/ 936 w 1356"/>
              <a:gd name="T57" fmla="*/ 615 h 668"/>
              <a:gd name="T58" fmla="*/ 972 w 1356"/>
              <a:gd name="T59" fmla="*/ 644 h 668"/>
              <a:gd name="T60" fmla="*/ 1003 w 1356"/>
              <a:gd name="T61" fmla="*/ 665 h 668"/>
              <a:gd name="T62" fmla="*/ 1020 w 1356"/>
              <a:gd name="T63" fmla="*/ 665 h 668"/>
              <a:gd name="T64" fmla="*/ 1046 w 1356"/>
              <a:gd name="T65" fmla="*/ 658 h 668"/>
              <a:gd name="T66" fmla="*/ 1063 w 1356"/>
              <a:gd name="T67" fmla="*/ 636 h 668"/>
              <a:gd name="T68" fmla="*/ 1094 w 1356"/>
              <a:gd name="T69" fmla="*/ 610 h 668"/>
              <a:gd name="T70" fmla="*/ 1128 w 1356"/>
              <a:gd name="T71" fmla="*/ 588 h 668"/>
              <a:gd name="T72" fmla="*/ 1185 w 1356"/>
              <a:gd name="T73" fmla="*/ 579 h 668"/>
              <a:gd name="T74" fmla="*/ 1248 w 1356"/>
              <a:gd name="T75" fmla="*/ 579 h 668"/>
              <a:gd name="T76" fmla="*/ 1284 w 1356"/>
              <a:gd name="T77" fmla="*/ 579 h 668"/>
              <a:gd name="T78" fmla="*/ 1356 w 1356"/>
              <a:gd name="T79" fmla="*/ 56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56" h="668">
                <a:moveTo>
                  <a:pt x="0" y="0"/>
                </a:moveTo>
                <a:cubicBezTo>
                  <a:pt x="1" y="106"/>
                  <a:pt x="3" y="212"/>
                  <a:pt x="5" y="286"/>
                </a:cubicBezTo>
                <a:cubicBezTo>
                  <a:pt x="7" y="360"/>
                  <a:pt x="8" y="397"/>
                  <a:pt x="9" y="444"/>
                </a:cubicBezTo>
                <a:cubicBezTo>
                  <a:pt x="10" y="491"/>
                  <a:pt x="8" y="548"/>
                  <a:pt x="14" y="567"/>
                </a:cubicBezTo>
                <a:cubicBezTo>
                  <a:pt x="20" y="586"/>
                  <a:pt x="34" y="559"/>
                  <a:pt x="45" y="557"/>
                </a:cubicBezTo>
                <a:cubicBezTo>
                  <a:pt x="56" y="555"/>
                  <a:pt x="63" y="553"/>
                  <a:pt x="79" y="552"/>
                </a:cubicBezTo>
                <a:cubicBezTo>
                  <a:pt x="95" y="551"/>
                  <a:pt x="117" y="550"/>
                  <a:pt x="141" y="550"/>
                </a:cubicBezTo>
                <a:cubicBezTo>
                  <a:pt x="165" y="550"/>
                  <a:pt x="198" y="552"/>
                  <a:pt x="225" y="552"/>
                </a:cubicBezTo>
                <a:cubicBezTo>
                  <a:pt x="252" y="552"/>
                  <a:pt x="287" y="552"/>
                  <a:pt x="305" y="552"/>
                </a:cubicBezTo>
                <a:cubicBezTo>
                  <a:pt x="323" y="552"/>
                  <a:pt x="324" y="553"/>
                  <a:pt x="331" y="552"/>
                </a:cubicBezTo>
                <a:cubicBezTo>
                  <a:pt x="338" y="551"/>
                  <a:pt x="341" y="549"/>
                  <a:pt x="350" y="543"/>
                </a:cubicBezTo>
                <a:cubicBezTo>
                  <a:pt x="359" y="537"/>
                  <a:pt x="371" y="529"/>
                  <a:pt x="384" y="514"/>
                </a:cubicBezTo>
                <a:cubicBezTo>
                  <a:pt x="397" y="499"/>
                  <a:pt x="414" y="474"/>
                  <a:pt x="427" y="452"/>
                </a:cubicBezTo>
                <a:cubicBezTo>
                  <a:pt x="440" y="430"/>
                  <a:pt x="453" y="402"/>
                  <a:pt x="465" y="384"/>
                </a:cubicBezTo>
                <a:cubicBezTo>
                  <a:pt x="477" y="366"/>
                  <a:pt x="491" y="353"/>
                  <a:pt x="501" y="346"/>
                </a:cubicBezTo>
                <a:cubicBezTo>
                  <a:pt x="511" y="339"/>
                  <a:pt x="515" y="344"/>
                  <a:pt x="523" y="344"/>
                </a:cubicBezTo>
                <a:cubicBezTo>
                  <a:pt x="531" y="344"/>
                  <a:pt x="541" y="343"/>
                  <a:pt x="549" y="348"/>
                </a:cubicBezTo>
                <a:cubicBezTo>
                  <a:pt x="557" y="353"/>
                  <a:pt x="563" y="361"/>
                  <a:pt x="570" y="372"/>
                </a:cubicBezTo>
                <a:cubicBezTo>
                  <a:pt x="577" y="383"/>
                  <a:pt x="586" y="398"/>
                  <a:pt x="593" y="413"/>
                </a:cubicBezTo>
                <a:cubicBezTo>
                  <a:pt x="600" y="428"/>
                  <a:pt x="601" y="440"/>
                  <a:pt x="610" y="464"/>
                </a:cubicBezTo>
                <a:cubicBezTo>
                  <a:pt x="619" y="488"/>
                  <a:pt x="638" y="533"/>
                  <a:pt x="648" y="557"/>
                </a:cubicBezTo>
                <a:cubicBezTo>
                  <a:pt x="658" y="581"/>
                  <a:pt x="663" y="598"/>
                  <a:pt x="672" y="610"/>
                </a:cubicBezTo>
                <a:cubicBezTo>
                  <a:pt x="681" y="622"/>
                  <a:pt x="688" y="624"/>
                  <a:pt x="701" y="629"/>
                </a:cubicBezTo>
                <a:cubicBezTo>
                  <a:pt x="714" y="634"/>
                  <a:pt x="739" y="638"/>
                  <a:pt x="751" y="639"/>
                </a:cubicBezTo>
                <a:cubicBezTo>
                  <a:pt x="763" y="640"/>
                  <a:pt x="763" y="640"/>
                  <a:pt x="773" y="632"/>
                </a:cubicBezTo>
                <a:cubicBezTo>
                  <a:pt x="783" y="624"/>
                  <a:pt x="798" y="602"/>
                  <a:pt x="813" y="593"/>
                </a:cubicBezTo>
                <a:cubicBezTo>
                  <a:pt x="828" y="584"/>
                  <a:pt x="853" y="580"/>
                  <a:pt x="866" y="579"/>
                </a:cubicBezTo>
                <a:cubicBezTo>
                  <a:pt x="879" y="578"/>
                  <a:pt x="881" y="578"/>
                  <a:pt x="893" y="584"/>
                </a:cubicBezTo>
                <a:cubicBezTo>
                  <a:pt x="905" y="590"/>
                  <a:pt x="923" y="605"/>
                  <a:pt x="936" y="615"/>
                </a:cubicBezTo>
                <a:cubicBezTo>
                  <a:pt x="949" y="625"/>
                  <a:pt x="961" y="636"/>
                  <a:pt x="972" y="644"/>
                </a:cubicBezTo>
                <a:cubicBezTo>
                  <a:pt x="983" y="652"/>
                  <a:pt x="995" y="662"/>
                  <a:pt x="1003" y="665"/>
                </a:cubicBezTo>
                <a:cubicBezTo>
                  <a:pt x="1011" y="668"/>
                  <a:pt x="1013" y="666"/>
                  <a:pt x="1020" y="665"/>
                </a:cubicBezTo>
                <a:cubicBezTo>
                  <a:pt x="1027" y="664"/>
                  <a:pt x="1039" y="663"/>
                  <a:pt x="1046" y="658"/>
                </a:cubicBezTo>
                <a:cubicBezTo>
                  <a:pt x="1053" y="653"/>
                  <a:pt x="1055" y="644"/>
                  <a:pt x="1063" y="636"/>
                </a:cubicBezTo>
                <a:cubicBezTo>
                  <a:pt x="1071" y="628"/>
                  <a:pt x="1083" y="618"/>
                  <a:pt x="1094" y="610"/>
                </a:cubicBezTo>
                <a:cubicBezTo>
                  <a:pt x="1105" y="602"/>
                  <a:pt x="1113" y="593"/>
                  <a:pt x="1128" y="588"/>
                </a:cubicBezTo>
                <a:cubicBezTo>
                  <a:pt x="1143" y="583"/>
                  <a:pt x="1165" y="580"/>
                  <a:pt x="1185" y="579"/>
                </a:cubicBezTo>
                <a:cubicBezTo>
                  <a:pt x="1205" y="578"/>
                  <a:pt x="1232" y="579"/>
                  <a:pt x="1248" y="579"/>
                </a:cubicBezTo>
                <a:cubicBezTo>
                  <a:pt x="1264" y="579"/>
                  <a:pt x="1266" y="581"/>
                  <a:pt x="1284" y="579"/>
                </a:cubicBezTo>
                <a:cubicBezTo>
                  <a:pt x="1302" y="577"/>
                  <a:pt x="1341" y="569"/>
                  <a:pt x="1356" y="567"/>
                </a:cubicBezTo>
              </a:path>
            </a:pathLst>
          </a:custGeom>
          <a:noFill/>
          <a:ln w="254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8224531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62258</TotalTime>
  <Words>3726</Words>
  <Application>Microsoft Macintosh PowerPoint</Application>
  <PresentationFormat>Grand écran</PresentationFormat>
  <Paragraphs>337</Paragraphs>
  <Slides>31</Slides>
  <Notes>31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31</vt:i4>
      </vt:variant>
    </vt:vector>
  </HeadingPairs>
  <TitlesOfParts>
    <vt:vector size="44" baseType="lpstr">
      <vt:lpstr>AdvGulliv</vt:lpstr>
      <vt:lpstr>Arial</vt:lpstr>
      <vt:lpstr>Arial Black</vt:lpstr>
      <vt:lpstr>Calibri</vt:lpstr>
      <vt:lpstr>Calibri Light</vt:lpstr>
      <vt:lpstr>Comic Sans MS</vt:lpstr>
      <vt:lpstr>MinionLT</vt:lpstr>
      <vt:lpstr>Oscine</vt:lpstr>
      <vt:lpstr>Söhne</vt:lpstr>
      <vt:lpstr>Times New Roman</vt:lpstr>
      <vt:lpstr>TimesNewRomanPSMT</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François Wang</cp:lastModifiedBy>
  <cp:revision>230</cp:revision>
  <cp:lastPrinted>2023-08-06T08:40:25Z</cp:lastPrinted>
  <dcterms:created xsi:type="dcterms:W3CDTF">2023-05-23T09:01:37Z</dcterms:created>
  <dcterms:modified xsi:type="dcterms:W3CDTF">2023-12-08T09:51:35Z</dcterms:modified>
</cp:coreProperties>
</file>