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17"/>
  </p:notesMasterIdLst>
  <p:sldIdLst>
    <p:sldId id="418" r:id="rId2"/>
    <p:sldId id="419" r:id="rId3"/>
    <p:sldId id="425" r:id="rId4"/>
    <p:sldId id="427" r:id="rId5"/>
    <p:sldId id="428" r:id="rId6"/>
    <p:sldId id="420" r:id="rId7"/>
    <p:sldId id="432" r:id="rId8"/>
    <p:sldId id="435" r:id="rId9"/>
    <p:sldId id="434" r:id="rId10"/>
    <p:sldId id="431" r:id="rId11"/>
    <p:sldId id="421" r:id="rId12"/>
    <p:sldId id="422" r:id="rId13"/>
    <p:sldId id="423" r:id="rId14"/>
    <p:sldId id="424" r:id="rId15"/>
    <p:sldId id="42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3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0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410CE-0F3A-40A6-B4C1-6D295A0BD11C}" type="datetimeFigureOut">
              <a:rPr lang="fr-BE" smtClean="0"/>
              <a:t>18-04-23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507BE-6D2D-478F-A9CB-648AEA34961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38417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4/18/2023</a:t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660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4/18/2023</a:t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23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4/18/2023</a:t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4672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4/18/2023</a:t>
            </a:fld>
            <a:endParaRPr lang="en-US" spc="5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559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4/18/2023</a:t>
            </a:fld>
            <a:endParaRPr lang="en-US" spc="5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3629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4/18/2023</a:t>
            </a:fld>
            <a:endParaRPr lang="en-US" spc="5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177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4/18/2023</a:t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868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4/18/2023</a:t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74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4/18/2023</a:t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398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4/18/2023</a:t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451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4/18/2023</a:t>
            </a:fld>
            <a:endParaRPr lang="en-US" spc="5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287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4/18/2023</a:t>
            </a:fld>
            <a:endParaRPr lang="en-US" spc="5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180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4/18/2023</a:t>
            </a:fld>
            <a:endParaRPr lang="en-US" spc="5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093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4/18/2023</a:t>
            </a:fld>
            <a:endParaRPr lang="en-US" spc="5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341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4/18/2023</a:t>
            </a:fld>
            <a:endParaRPr lang="en-US" spc="5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08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4/18/2023</a:t>
            </a:fld>
            <a:endParaRPr lang="en-US" spc="5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3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4/18/2023</a:t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69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D78D0A-78D9-4C8F-8275-350CAB409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04" y="397566"/>
            <a:ext cx="6993701" cy="3737348"/>
          </a:xfrm>
        </p:spPr>
        <p:txBody>
          <a:bodyPr anchor="b">
            <a:normAutofit/>
          </a:bodyPr>
          <a:lstStyle/>
          <a:p>
            <a:r>
              <a:rPr lang="en-US" sz="4800" b="1" dirty="0">
                <a:solidFill>
                  <a:schemeClr val="tx2">
                    <a:lumMod val="50000"/>
                  </a:schemeClr>
                </a:solidFill>
              </a:rPr>
              <a:t>Enhanced rehabilitation in liver surgery @ CHU Liege</a:t>
            </a:r>
            <a:br>
              <a:rPr lang="fr-FR" sz="75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fr-FR" sz="3300" b="1" dirty="0">
                <a:solidFill>
                  <a:schemeClr val="tx2">
                    <a:lumMod val="50000"/>
                  </a:schemeClr>
                </a:solidFill>
              </a:rPr>
              <a:t>                                         </a:t>
            </a:r>
            <a:br>
              <a:rPr lang="fr-FR" sz="3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fr-FR" sz="3300" b="1" dirty="0">
                <a:solidFill>
                  <a:schemeClr val="tx2">
                    <a:lumMod val="50000"/>
                  </a:schemeClr>
                </a:solidFill>
              </a:rPr>
              <a:t>                                   </a:t>
            </a:r>
            <a:r>
              <a:rPr lang="fr-FR" sz="4000" b="1" dirty="0">
                <a:solidFill>
                  <a:schemeClr val="tx2">
                    <a:lumMod val="50000"/>
                  </a:schemeClr>
                </a:solidFill>
              </a:rPr>
              <a:t>G. THIERRY</a:t>
            </a:r>
            <a:endParaRPr lang="fr-BE" sz="75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" name="Picture 3" descr="Arrière-plan texturisé en arc-en-ciel peint">
            <a:extLst>
              <a:ext uri="{FF2B5EF4-FFF2-40B4-BE49-F238E27FC236}">
                <a16:creationId xmlns:a16="http://schemas.microsoft.com/office/drawing/2014/main" id="{FA900609-221B-4D4F-95A8-53C4DF792B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48" r="11844" b="2"/>
          <a:stretch/>
        </p:blipFill>
        <p:spPr>
          <a:xfrm>
            <a:off x="7534655" y="10"/>
            <a:ext cx="4657345" cy="4206227"/>
          </a:xfrm>
          <a:prstGeom prst="rect">
            <a:avLst/>
          </a:prstGeom>
        </p:spPr>
      </p:pic>
      <p:pic>
        <p:nvPicPr>
          <p:cNvPr id="1028" name="Picture 4" descr="Covid-19 et maladie du foie : liaisons dangereuses">
            <a:extLst>
              <a:ext uri="{FF2B5EF4-FFF2-40B4-BE49-F238E27FC236}">
                <a16:creationId xmlns:a16="http://schemas.microsoft.com/office/drawing/2014/main" id="{B7E2C3FF-E7B0-4BC2-9A75-D896F7BF4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35" y="4206230"/>
            <a:ext cx="5303520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e CHU de Liège va créer un institut de cancérologie">
            <a:extLst>
              <a:ext uri="{FF2B5EF4-FFF2-40B4-BE49-F238E27FC236}">
                <a16:creationId xmlns:a16="http://schemas.microsoft.com/office/drawing/2014/main" id="{5A851B8F-8B00-4C09-9E94-4CF0BA6E5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806" y="4277553"/>
            <a:ext cx="4467041" cy="250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526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C6983DB3-76F9-6706-F32D-5F80B39CE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75" y="727586"/>
            <a:ext cx="8979618" cy="574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77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A4FDFF-8E73-89F1-3B90-FD4C5BF4D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92936"/>
            <a:ext cx="8911687" cy="1280890"/>
          </a:xfrm>
        </p:spPr>
        <p:txBody>
          <a:bodyPr/>
          <a:lstStyle/>
          <a:p>
            <a:r>
              <a:rPr lang="fr-FR" dirty="0"/>
              <a:t>Résultats 2022</a:t>
            </a:r>
            <a:endParaRPr lang="fr-BE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2BE9C47-7B3F-8FEC-F181-E7A7152EA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957" y="259923"/>
            <a:ext cx="5890770" cy="1615580"/>
          </a:xfrm>
          <a:prstGeom prst="rect">
            <a:avLst/>
          </a:prstGeom>
        </p:spPr>
      </p:pic>
      <p:pic>
        <p:nvPicPr>
          <p:cNvPr id="9" name="Image 8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D1E2855B-2F9C-8753-77CD-3363E4F05A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24" y="2070322"/>
            <a:ext cx="5042533" cy="4429432"/>
          </a:xfrm>
          <a:prstGeom prst="rect">
            <a:avLst/>
          </a:prstGeom>
        </p:spPr>
      </p:pic>
      <p:pic>
        <p:nvPicPr>
          <p:cNvPr id="11" name="Image 10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2E212662-21CB-811B-958B-4B22575C53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598" y="2556386"/>
            <a:ext cx="4895129" cy="376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95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6B4A37BF-3DA7-C6DB-E677-2454A81E5E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355" y="2617633"/>
            <a:ext cx="6009663" cy="3955259"/>
          </a:xfr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3D90C02F-EB76-CDE7-F2F2-E2F6129F9AFD}"/>
              </a:ext>
            </a:extLst>
          </p:cNvPr>
          <p:cNvSpPr txBox="1">
            <a:spLocks/>
          </p:cNvSpPr>
          <p:nvPr/>
        </p:nvSpPr>
        <p:spPr>
          <a:xfrm>
            <a:off x="1640156" y="692936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Résultats : Morbidités</a:t>
            </a:r>
            <a:endParaRPr lang="fr-BE" dirty="0"/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538FC7D1-D261-E98A-959A-A0FD735A4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303" y="184152"/>
            <a:ext cx="5338963" cy="231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39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C0002AE6-DDA1-7B9B-EF82-CF3EAD09A9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39887" y="643553"/>
            <a:ext cx="8912225" cy="12811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Résultats : </a:t>
            </a:r>
            <a:br>
              <a:rPr lang="fr-FR" dirty="0"/>
            </a:br>
            <a:r>
              <a:rPr lang="fr-FR" dirty="0"/>
              <a:t>Durées de séjour</a:t>
            </a:r>
            <a:endParaRPr lang="fr-BE" dirty="0"/>
          </a:p>
        </p:txBody>
      </p:sp>
      <p:pic>
        <p:nvPicPr>
          <p:cNvPr id="5" name="Espace réservé du contenu 4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ADC1F000-FB94-54DA-F436-89D540F0AC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254" y="2293894"/>
            <a:ext cx="5550613" cy="4264437"/>
          </a:xfrm>
        </p:spPr>
      </p:pic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B5742CDA-9D76-263F-3013-8CE01A5C9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561" y="274324"/>
            <a:ext cx="6082020" cy="17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35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078EB9-345A-4D72-515C-816EF228E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53607"/>
            <a:ext cx="8911687" cy="1280890"/>
          </a:xfrm>
        </p:spPr>
        <p:txBody>
          <a:bodyPr/>
          <a:lstStyle/>
          <a:p>
            <a:r>
              <a:rPr lang="fr-FR" dirty="0"/>
              <a:t>Projet : protocole ERAS en transplantation hépatique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A747F3-F268-0E5C-EA8C-9D7F50536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985" y="3067665"/>
            <a:ext cx="5365084" cy="27427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MELD &lt; 25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First liver transplant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Surgery defined as “simple” by surgeon at end of procedure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Intraoperative transfusion &lt; 6 units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DBD &amp; DCD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Not multi-organ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Not fulminant liver failure</a:t>
            </a:r>
            <a:endParaRPr lang="fr-BE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 </a:t>
            </a:r>
            <a:r>
              <a:rPr lang="fr-BE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pulmonary</a:t>
            </a:r>
            <a:r>
              <a:rPr lang="fr-B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HT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 preoperative TACE or RFA</a:t>
            </a:r>
          </a:p>
        </p:txBody>
      </p:sp>
      <p:pic>
        <p:nvPicPr>
          <p:cNvPr id="5" name="Image 4" descr="Une image contenant table&#10;&#10;Description générée automatiquement">
            <a:extLst>
              <a:ext uri="{FF2B5EF4-FFF2-40B4-BE49-F238E27FC236}">
                <a16:creationId xmlns:a16="http://schemas.microsoft.com/office/drawing/2014/main" id="{255B244C-5C1B-B8EE-31C8-D65FA3239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28" y="2236547"/>
            <a:ext cx="1790855" cy="4252328"/>
          </a:xfrm>
          <a:prstGeom prst="rect">
            <a:avLst/>
          </a:prstGeom>
        </p:spPr>
      </p:pic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CCB75E1E-C4BB-D3D9-ECA0-0B984437D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029" y="653607"/>
            <a:ext cx="4121008" cy="1849853"/>
          </a:xfrm>
          <a:prstGeom prst="rect">
            <a:avLst/>
          </a:prstGeom>
        </p:spPr>
      </p:pic>
      <p:pic>
        <p:nvPicPr>
          <p:cNvPr id="9" name="Image 8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1C641522-F682-55F5-6190-ED48D1E8E8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471" y="3664429"/>
            <a:ext cx="2725272" cy="190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69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9524AB-8508-5139-789B-CE05EBBB8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33943"/>
            <a:ext cx="8911687" cy="1280890"/>
          </a:xfrm>
        </p:spPr>
        <p:txBody>
          <a:bodyPr/>
          <a:lstStyle/>
          <a:p>
            <a:r>
              <a:rPr lang="fr-FR" dirty="0"/>
              <a:t>Merci</a:t>
            </a:r>
            <a:endParaRPr lang="fr-BE" dirty="0"/>
          </a:p>
        </p:txBody>
      </p:sp>
      <p:pic>
        <p:nvPicPr>
          <p:cNvPr id="2050" name="Picture 2" descr="Le Foie Va Au Personnage De Dessin Animé De Vecteur D'école | Vecteur  Premium">
            <a:extLst>
              <a:ext uri="{FF2B5EF4-FFF2-40B4-BE49-F238E27FC236}">
                <a16:creationId xmlns:a16="http://schemas.microsoft.com/office/drawing/2014/main" id="{C32873A5-63AC-73ED-1F5B-6BDB4BF70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528" y="633943"/>
            <a:ext cx="5020425" cy="506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37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A10D49-B605-E461-6B87-84B8EB3D5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24110"/>
            <a:ext cx="8911687" cy="1280890"/>
          </a:xfrm>
        </p:spPr>
        <p:txBody>
          <a:bodyPr/>
          <a:lstStyle/>
          <a:p>
            <a:r>
              <a:rPr lang="fr-FR" dirty="0"/>
              <a:t>Principes de la réhabilitation améliorée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5ABBB5-DF2E-8F0B-37ED-0E46897E8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321" y="1450291"/>
            <a:ext cx="8915400" cy="5279923"/>
          </a:xfrm>
        </p:spPr>
        <p:txBody>
          <a:bodyPr>
            <a:normAutofit/>
          </a:bodyPr>
          <a:lstStyle/>
          <a:p>
            <a:r>
              <a:rPr lang="fr-FR" dirty="0"/>
              <a:t>Concept 1997 chirurgie colorectale Danemark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5F5C61DB-A569-5860-ADCA-85D35DE11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077" y="1900051"/>
            <a:ext cx="5874722" cy="483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13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0A4AAB6C-08F4-1C6E-A0DB-75BCA92E9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608" y="3003666"/>
            <a:ext cx="9204373" cy="321056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7FA37CB-233D-B411-A085-AEA460648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43774"/>
            <a:ext cx="8911687" cy="1280890"/>
          </a:xfrm>
        </p:spPr>
        <p:txBody>
          <a:bodyPr/>
          <a:lstStyle/>
          <a:p>
            <a:r>
              <a:rPr lang="fr-FR" dirty="0"/>
              <a:t>Un travail d’équipe</a:t>
            </a:r>
            <a:endParaRPr lang="fr-BE" dirty="0"/>
          </a:p>
        </p:txBody>
      </p:sp>
      <p:pic>
        <p:nvPicPr>
          <p:cNvPr id="6" name="Picture 4" descr="Quelle place pour les infirmières dans la médecine du travail ? | Espace  Infirmier">
            <a:extLst>
              <a:ext uri="{FF2B5EF4-FFF2-40B4-BE49-F238E27FC236}">
                <a16:creationId xmlns:a16="http://schemas.microsoft.com/office/drawing/2014/main" id="{BA32EFCA-70D9-FB48-6844-C90D89D65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690" y="484218"/>
            <a:ext cx="3776950" cy="2519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1810B3A-7900-0609-FFE9-A6226F858F97}"/>
              </a:ext>
            </a:extLst>
          </p:cNvPr>
          <p:cNvSpPr txBox="1"/>
          <p:nvPr/>
        </p:nvSpPr>
        <p:spPr>
          <a:xfrm>
            <a:off x="3244645" y="6373782"/>
            <a:ext cx="7188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+ Equipes infirmières + Nutritionnistes + Kinésithérapeutes</a:t>
            </a:r>
            <a:endParaRPr lang="fr-BE" sz="2000" b="1" dirty="0"/>
          </a:p>
        </p:txBody>
      </p:sp>
    </p:spTree>
    <p:extLst>
      <p:ext uri="{BB962C8B-B14F-4D97-AF65-F5344CB8AC3E}">
        <p14:creationId xmlns:p14="http://schemas.microsoft.com/office/powerpoint/2010/main" val="574635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98F73A-2EF9-61E5-AF01-7B12C3FC9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13950"/>
            <a:ext cx="8911687" cy="1280890"/>
          </a:xfrm>
        </p:spPr>
        <p:txBody>
          <a:bodyPr/>
          <a:lstStyle/>
          <a:p>
            <a:r>
              <a:rPr lang="fr-FR" dirty="0"/>
              <a:t>Un peu d’histoire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C8F6EE-723A-ABB4-66C0-E6D547396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1612" y="1625600"/>
            <a:ext cx="8915400" cy="377762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r-FR" sz="2000" dirty="0"/>
              <a:t>Instauration protocole institutionnel en colorectale CHU Liège 2015 </a:t>
            </a:r>
          </a:p>
          <a:p>
            <a:pPr>
              <a:lnSpc>
                <a:spcPct val="200000"/>
              </a:lnSpc>
            </a:pPr>
            <a:r>
              <a:rPr lang="fr-FR" sz="2000" dirty="0"/>
              <a:t>Label GRACE 2016 en chirurgie colorectale</a:t>
            </a:r>
          </a:p>
          <a:p>
            <a:pPr>
              <a:lnSpc>
                <a:spcPct val="200000"/>
              </a:lnSpc>
            </a:pPr>
            <a:r>
              <a:rPr lang="fr-FR" sz="2000" b="1" dirty="0"/>
              <a:t>Instauration protocole institutionnel en hépatique CHU Liège 2020</a:t>
            </a:r>
          </a:p>
          <a:p>
            <a:pPr>
              <a:lnSpc>
                <a:spcPct val="200000"/>
              </a:lnSpc>
            </a:pPr>
            <a:r>
              <a:rPr lang="fr-FR" sz="2000" b="1" dirty="0"/>
              <a:t>Label GRACE 2021 en chirurgie hépatique</a:t>
            </a:r>
          </a:p>
        </p:txBody>
      </p:sp>
      <p:pic>
        <p:nvPicPr>
          <p:cNvPr id="4" name="Picture 2" descr="GRACE (Groupe de Réhabilitation Améliorée après Chirurgie) - La SFAR">
            <a:extLst>
              <a:ext uri="{FF2B5EF4-FFF2-40B4-BE49-F238E27FC236}">
                <a16:creationId xmlns:a16="http://schemas.microsoft.com/office/drawing/2014/main" id="{044B2423-5FB6-CB81-D578-A477A1618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79" b="89791" l="8879" r="90169">
                        <a14:foregroundMark x1="34038" y1="41054" x2="34038" y2="41054"/>
                        <a14:foregroundMark x1="40063" y1="40834" x2="40063" y2="40834"/>
                        <a14:foregroundMark x1="51480" y1="40944" x2="51480" y2="40944"/>
                        <a14:foregroundMark x1="50951" y1="42371" x2="50951" y2="42371"/>
                        <a14:foregroundMark x1="60782" y1="41273" x2="60782" y2="41273"/>
                        <a14:foregroundMark x1="68605" y1="42261" x2="68605" y2="42261"/>
                        <a14:foregroundMark x1="10254" y1="80790" x2="10254" y2="80790"/>
                        <a14:foregroundMark x1="8985" y1="81998" x2="8985" y2="81998"/>
                        <a14:foregroundMark x1="9302" y1="82217" x2="9302" y2="82217"/>
                        <a14:foregroundMark x1="12791" y1="82108" x2="12791" y2="82108"/>
                        <a14:foregroundMark x1="14905" y1="81888" x2="14905" y2="81888"/>
                        <a14:foregroundMark x1="17336" y1="82876" x2="17336" y2="82876"/>
                        <a14:foregroundMark x1="20296" y1="82656" x2="20296" y2="82656"/>
                        <a14:foregroundMark x1="22939" y1="82656" x2="22939" y2="82656"/>
                        <a14:foregroundMark x1="26956" y1="81998" x2="26956" y2="81998"/>
                        <a14:foregroundMark x1="32664" y1="82437" x2="32664" y2="82437"/>
                        <a14:foregroundMark x1="35095" y1="82437" x2="35095" y2="82437"/>
                        <a14:foregroundMark x1="40275" y1="82217" x2="40275" y2="82217"/>
                        <a14:foregroundMark x1="43235" y1="81888" x2="43235" y2="81888"/>
                        <a14:foregroundMark x1="45666" y1="81778" x2="45666" y2="81778"/>
                        <a14:foregroundMark x1="48626" y1="82437" x2="48626" y2="82437"/>
                        <a14:foregroundMark x1="51586" y1="82327" x2="51586" y2="82327"/>
                        <a14:foregroundMark x1="53700" y1="82656" x2="78964" y2="82656"/>
                        <a14:foregroundMark x1="78964" y1="82656" x2="90169" y2="82656"/>
                        <a14:foregroundMark x1="65222" y1="80900" x2="65222" y2="80900"/>
                        <a14:foregroundMark x1="75053" y1="80790" x2="75053" y2="80790"/>
                        <a14:foregroundMark x1="77801" y1="81010" x2="77801" y2="81010"/>
                        <a14:foregroundMark x1="84884" y1="80681" x2="84884" y2="80681"/>
                        <a14:foregroundMark x1="81395" y1="88364" x2="21353" y2="86389"/>
                        <a14:foregroundMark x1="21353" y1="86389" x2="74101" y2="89462"/>
                        <a14:foregroundMark x1="74101" y1="89462" x2="73256" y2="86828"/>
                        <a14:foregroundMark x1="54334" y1="86279" x2="54334" y2="86279"/>
                        <a14:foregroundMark x1="40803" y1="86169" x2="40803" y2="86169"/>
                        <a14:foregroundMark x1="44292" y1="42261" x2="44292" y2="42261"/>
                        <a14:foregroundMark x1="44292" y1="42261" x2="44292" y2="42261"/>
                        <a14:foregroundMark x1="43763" y1="43249" x2="43763" y2="43249"/>
                        <a14:foregroundMark x1="43552" y1="44896" x2="43552" y2="44896"/>
                        <a14:foregroundMark x1="41755" y1="40615" x2="41755" y2="40615"/>
                        <a14:foregroundMark x1="38584" y1="41603" x2="38584" y2="41603"/>
                        <a14:foregroundMark x1="38901" y1="44786" x2="38901" y2="44786"/>
                        <a14:foregroundMark x1="38689" y1="47530" x2="38689" y2="47530"/>
                        <a14:foregroundMark x1="41226" y1="46542" x2="41226" y2="46542"/>
                        <a14:foregroundMark x1="44186" y1="49835" x2="44186" y2="49835"/>
                        <a14:foregroundMark x1="39112" y1="51262" x2="39112" y2="51262"/>
                        <a14:foregroundMark x1="38795" y1="51701" x2="38795" y2="51701"/>
                        <a14:foregroundMark x1="37949" y1="51153" x2="37949" y2="51153"/>
                        <a14:foregroundMark x1="38795" y1="51592" x2="38795" y2="51592"/>
                        <a14:foregroundMark x1="39535" y1="51592" x2="39535" y2="51592"/>
                        <a14:foregroundMark x1="45349" y1="51921" x2="45349" y2="51921"/>
                        <a14:foregroundMark x1="39006" y1="82327" x2="39006" y2="823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991" y="3889382"/>
            <a:ext cx="3144021" cy="302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185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224A52A-B340-12E4-7EDC-E73BC4F7B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768" y="871753"/>
            <a:ext cx="8435592" cy="5114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618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3D4C8C-5D1D-3512-7181-E5777EAB1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53607"/>
            <a:ext cx="8911687" cy="1280890"/>
          </a:xfrm>
        </p:spPr>
        <p:txBody>
          <a:bodyPr/>
          <a:lstStyle/>
          <a:p>
            <a:r>
              <a:rPr lang="fr-FR" dirty="0"/>
              <a:t>Notre protocole</a:t>
            </a:r>
            <a:endParaRPr lang="fr-B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FDC09AC-DCB3-354C-8E95-FC77225D36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56"/>
          <a:stretch/>
        </p:blipFill>
        <p:spPr>
          <a:xfrm>
            <a:off x="653226" y="2191313"/>
            <a:ext cx="5381226" cy="345240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3E95846-E0D5-3FB2-D697-5E06BD540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550" y="2446951"/>
            <a:ext cx="5799323" cy="2872989"/>
          </a:xfrm>
          <a:prstGeom prst="rect">
            <a:avLst/>
          </a:prstGeom>
        </p:spPr>
      </p:pic>
      <p:pic>
        <p:nvPicPr>
          <p:cNvPr id="8" name="Picture 8" descr="Le CHU de Liège va créer un institut de cancérologie">
            <a:extLst>
              <a:ext uri="{FF2B5EF4-FFF2-40B4-BE49-F238E27FC236}">
                <a16:creationId xmlns:a16="http://schemas.microsoft.com/office/drawing/2014/main" id="{3D20E307-EE1D-40D6-4A0E-D205217CE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936" y="291564"/>
            <a:ext cx="2618550" cy="147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36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0B64B05B-EC41-278A-BEDA-17A1B5EFE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71" y="521108"/>
            <a:ext cx="9455868" cy="605175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6E506C8-B1B1-39A7-955C-2D559FCB405F}"/>
              </a:ext>
            </a:extLst>
          </p:cNvPr>
          <p:cNvSpPr txBox="1"/>
          <p:nvPr/>
        </p:nvSpPr>
        <p:spPr>
          <a:xfrm>
            <a:off x="9736297" y="2276635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&lt; 0,001</a:t>
            </a:r>
            <a:endParaRPr lang="fr-B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94D56CA-B699-FE2E-03E9-ED70374747D2}"/>
              </a:ext>
            </a:extLst>
          </p:cNvPr>
          <p:cNvSpPr txBox="1"/>
          <p:nvPr/>
        </p:nvSpPr>
        <p:spPr>
          <a:xfrm>
            <a:off x="10236595" y="2944477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&lt; 0,001 </a:t>
            </a:r>
            <a:endParaRPr lang="fr-B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A1A19D5-0DE1-CDDD-F7DC-4B47A876B8D3}"/>
              </a:ext>
            </a:extLst>
          </p:cNvPr>
          <p:cNvSpPr txBox="1"/>
          <p:nvPr/>
        </p:nvSpPr>
        <p:spPr>
          <a:xfrm>
            <a:off x="10331214" y="3623700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&lt; 0,001 </a:t>
            </a:r>
            <a:endParaRPr lang="fr-B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46B8BA5-F92E-2D4B-A5BE-09C63C9E7841}"/>
              </a:ext>
            </a:extLst>
          </p:cNvPr>
          <p:cNvSpPr txBox="1"/>
          <p:nvPr/>
        </p:nvSpPr>
        <p:spPr>
          <a:xfrm>
            <a:off x="9708353" y="4302923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&lt; 0,001 </a:t>
            </a:r>
            <a:endParaRPr lang="fr-B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868CA08-19FA-2765-5E47-11E4554EBFEF}"/>
              </a:ext>
            </a:extLst>
          </p:cNvPr>
          <p:cNvSpPr txBox="1"/>
          <p:nvPr/>
        </p:nvSpPr>
        <p:spPr>
          <a:xfrm>
            <a:off x="8787733" y="5629725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= 0,03 </a:t>
            </a:r>
            <a:endParaRPr lang="fr-B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6D137B3-C5C2-45F2-8107-3087F9E3C68F}"/>
              </a:ext>
            </a:extLst>
          </p:cNvPr>
          <p:cNvSpPr txBox="1"/>
          <p:nvPr/>
        </p:nvSpPr>
        <p:spPr>
          <a:xfrm>
            <a:off x="8577645" y="4915633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= 0,0067 </a:t>
            </a:r>
            <a:endParaRPr lang="fr-B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711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7BB5002-AD53-F38E-A602-77DA425C5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383" y="1067652"/>
            <a:ext cx="8602438" cy="472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45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DF0DE97-CE18-960A-AAD1-9EF379694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330" y="369976"/>
            <a:ext cx="7917147" cy="612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36411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1543</TotalTime>
  <Words>145</Words>
  <Application>Microsoft Office PowerPoint</Application>
  <PresentationFormat>Grand écran</PresentationFormat>
  <Paragraphs>38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Open Sans</vt:lpstr>
      <vt:lpstr>Wingdings 3</vt:lpstr>
      <vt:lpstr>Brin</vt:lpstr>
      <vt:lpstr>Enhanced rehabilitation in liver surgery @ CHU Liege                                                                              G. THIERRY</vt:lpstr>
      <vt:lpstr>Principes de la réhabilitation améliorée</vt:lpstr>
      <vt:lpstr>Un travail d’équipe</vt:lpstr>
      <vt:lpstr>Un peu d’histoire</vt:lpstr>
      <vt:lpstr>Présentation PowerPoint</vt:lpstr>
      <vt:lpstr>Notre protocole</vt:lpstr>
      <vt:lpstr>Présentation PowerPoint</vt:lpstr>
      <vt:lpstr>Présentation PowerPoint</vt:lpstr>
      <vt:lpstr>Présentation PowerPoint</vt:lpstr>
      <vt:lpstr>Présentation PowerPoint</vt:lpstr>
      <vt:lpstr>Résultats 2022</vt:lpstr>
      <vt:lpstr>Présentation PowerPoint</vt:lpstr>
      <vt:lpstr>Résultats :  Durées de séjour</vt:lpstr>
      <vt:lpstr>Projet : protocole ERAS en transplantation hépatique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Anesthésie  et Hépatopathie</dc:title>
  <dc:creator>Gabriel THIERRY</dc:creator>
  <cp:lastModifiedBy>Gabriel THIERRY</cp:lastModifiedBy>
  <cp:revision>32</cp:revision>
  <dcterms:created xsi:type="dcterms:W3CDTF">2022-02-18T12:20:24Z</dcterms:created>
  <dcterms:modified xsi:type="dcterms:W3CDTF">2023-04-18T11:25:28Z</dcterms:modified>
</cp:coreProperties>
</file>