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comments/modernComment_100_D08FD8DB.xml" ContentType="application/vnd.ms-powerpoint.comments+xml"/>
  <Override PartName="/ppt/authors.xml" ContentType="application/vnd.ms-powerpoint.author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327" r:id="rId3"/>
    <p:sldId id="328" r:id="rId4"/>
    <p:sldId id="333" r:id="rId5"/>
    <p:sldId id="334" r:id="rId6"/>
    <p:sldId id="343" r:id="rId7"/>
    <p:sldId id="346" r:id="rId8"/>
    <p:sldId id="347" r:id="rId9"/>
    <p:sldId id="335" r:id="rId10"/>
    <p:sldId id="308" r:id="rId11"/>
    <p:sldId id="307" r:id="rId12"/>
    <p:sldId id="313" r:id="rId13"/>
    <p:sldId id="314" r:id="rId14"/>
    <p:sldId id="336" r:id="rId15"/>
    <p:sldId id="330" r:id="rId16"/>
    <p:sldId id="332" r:id="rId17"/>
    <p:sldId id="322" r:id="rId18"/>
    <p:sldId id="331" r:id="rId19"/>
    <p:sldId id="329" r:id="rId20"/>
  </p:sldIdLst>
  <p:sldSz cx="12192000" cy="6858000"/>
  <p:notesSz cx="7104063" cy="102346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E605D9B-A469-47D8-DA2B-1BB89B8D719D}" name="David Dundas" initials="DD" userId="82ff0737e9edc7f4"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David Dundas" initials="DD" lastIdx="9" clrIdx="0">
    <p:extLst>
      <p:ext uri="{19B8F6BF-5375-455C-9EA6-DF929625EA0E}">
        <p15:presenceInfo xmlns:p15="http://schemas.microsoft.com/office/powerpoint/2012/main" userId="82ff0737e9edc7f4" providerId="Windows Live"/>
      </p:ext>
    </p:extLst>
  </p:cmAuthor>
  <p:cmAuthor id="2" name="Damien" initials="D" lastIdx="3" clrIdx="1">
    <p:extLst>
      <p:ext uri="{19B8F6BF-5375-455C-9EA6-DF929625EA0E}">
        <p15:presenceInfo xmlns:p15="http://schemas.microsoft.com/office/powerpoint/2012/main" userId="Damie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618" autoAdjust="0"/>
    <p:restoredTop sz="95308" autoAdjust="0"/>
  </p:normalViewPr>
  <p:slideViewPr>
    <p:cSldViewPr snapToGrid="0">
      <p:cViewPr varScale="1">
        <p:scale>
          <a:sx n="55" d="100"/>
          <a:sy n="55" d="100"/>
        </p:scale>
        <p:origin x="412"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 Id="rId27" Type="http://schemas.microsoft.com/office/2018/10/relationships/authors" Target="authors.xml"/></Relationships>
</file>

<file path=ppt/comments/modernComment_100_D08FD8DB.xml><?xml version="1.0" encoding="utf-8"?>
<p188:cmLst xmlns:a="http://schemas.openxmlformats.org/drawingml/2006/main" xmlns:r="http://schemas.openxmlformats.org/officeDocument/2006/relationships" xmlns:p188="http://schemas.microsoft.com/office/powerpoint/2018/8/main">
  <p188:cm id="{7CF7AE8D-B254-4CDE-B5A4-1E572E08488A}" authorId="{1E605D9B-A469-47D8-DA2B-1BB89B8D719D}" created="2023-09-28T08:02:23.465">
    <ac:txMkLst xmlns:ac="http://schemas.microsoft.com/office/drawing/2013/main/command">
      <pc:docMk xmlns:pc="http://schemas.microsoft.com/office/powerpoint/2013/main/command"/>
      <pc:sldMk xmlns:pc="http://schemas.microsoft.com/office/powerpoint/2013/main/command" cId="3499088091" sldId="256"/>
      <ac:spMk id="2" creationId="{00000000-0000-0000-0000-000000000000}"/>
      <ac:txMk cp="0" len="13">
        <ac:context len="115" hash="3524256792"/>
      </ac:txMk>
    </ac:txMkLst>
    <p188:pos x="4338514" y="570861"/>
    <p188:txBody>
      <a:bodyPr/>
      <a:lstStyle/>
      <a:p>
        <a:r>
          <a:rPr lang="en-GB"/>
          <a:t>This may be set in stone and not changeable, but it ought to be 'Second-generation Platforms for Retailers and G2PFR becomes SGPFR 😊</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9A0F915F-D3FE-49DF-9827-5A1B5CC09A6D}" type="datetimeFigureOut">
              <a:rPr lang="en-US" smtClean="0"/>
              <a:t>11/29/2023</a:t>
            </a:fld>
            <a:endParaRPr lang="en-US"/>
          </a:p>
        </p:txBody>
      </p:sp>
      <p:sp>
        <p:nvSpPr>
          <p:cNvPr id="4" name="Espace réservé de l'image des diapositives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notes 4"/>
          <p:cNvSpPr>
            <a:spLocks noGrp="1"/>
          </p:cNvSpPr>
          <p:nvPr>
            <p:ph type="body" sz="quarter" idx="3"/>
          </p:nvPr>
        </p:nvSpPr>
        <p:spPr>
          <a:xfrm>
            <a:off x="711200" y="4926013"/>
            <a:ext cx="5683250" cy="4029075"/>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6" name="Espace réservé du pied de page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D0608E6F-1108-4A80-814D-3697EB93DF99}" type="slidenum">
              <a:rPr lang="en-US" smtClean="0"/>
              <a:t>‹N°›</a:t>
            </a:fld>
            <a:endParaRPr lang="en-US"/>
          </a:p>
        </p:txBody>
      </p:sp>
    </p:spTree>
    <p:extLst>
      <p:ext uri="{BB962C8B-B14F-4D97-AF65-F5344CB8AC3E}">
        <p14:creationId xmlns:p14="http://schemas.microsoft.com/office/powerpoint/2010/main" val="3479139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BE"/>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BE"/>
          </a:p>
        </p:txBody>
      </p:sp>
      <p:sp>
        <p:nvSpPr>
          <p:cNvPr id="4" name="Espace réservé de la date 3"/>
          <p:cNvSpPr>
            <a:spLocks noGrp="1"/>
          </p:cNvSpPr>
          <p:nvPr>
            <p:ph type="dt" sz="half" idx="10"/>
          </p:nvPr>
        </p:nvSpPr>
        <p:spPr/>
        <p:txBody>
          <a:bodyPr/>
          <a:lstStyle/>
          <a:p>
            <a:fld id="{438515E2-FEB9-48D5-9612-265AB5515055}" type="datetimeFigureOut">
              <a:rPr lang="fr-BE" smtClean="0"/>
              <a:t>29-11-23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F6674B47-9310-47D3-9416-09900C906C9B}" type="slidenum">
              <a:rPr lang="fr-BE" smtClean="0"/>
              <a:t>‹N°›</a:t>
            </a:fld>
            <a:endParaRPr lang="fr-BE"/>
          </a:p>
        </p:txBody>
      </p:sp>
    </p:spTree>
    <p:extLst>
      <p:ext uri="{BB962C8B-B14F-4D97-AF65-F5344CB8AC3E}">
        <p14:creationId xmlns:p14="http://schemas.microsoft.com/office/powerpoint/2010/main" val="1052443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438515E2-FEB9-48D5-9612-265AB5515055}" type="datetimeFigureOut">
              <a:rPr lang="fr-BE" smtClean="0"/>
              <a:t>29-11-23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F6674B47-9310-47D3-9416-09900C906C9B}" type="slidenum">
              <a:rPr lang="fr-BE" smtClean="0"/>
              <a:t>‹N°›</a:t>
            </a:fld>
            <a:endParaRPr lang="fr-BE"/>
          </a:p>
        </p:txBody>
      </p:sp>
    </p:spTree>
    <p:extLst>
      <p:ext uri="{BB962C8B-B14F-4D97-AF65-F5344CB8AC3E}">
        <p14:creationId xmlns:p14="http://schemas.microsoft.com/office/powerpoint/2010/main" val="153995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endParaRPr lang="fr-BE"/>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438515E2-FEB9-48D5-9612-265AB5515055}" type="datetimeFigureOut">
              <a:rPr lang="fr-BE" smtClean="0"/>
              <a:t>29-11-23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F6674B47-9310-47D3-9416-09900C906C9B}" type="slidenum">
              <a:rPr lang="fr-BE" smtClean="0"/>
              <a:t>‹N°›</a:t>
            </a:fld>
            <a:endParaRPr lang="fr-BE"/>
          </a:p>
        </p:txBody>
      </p:sp>
    </p:spTree>
    <p:extLst>
      <p:ext uri="{BB962C8B-B14F-4D97-AF65-F5344CB8AC3E}">
        <p14:creationId xmlns:p14="http://schemas.microsoft.com/office/powerpoint/2010/main" val="13879275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BE"/>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438515E2-FEB9-48D5-9612-265AB5515055}" type="datetimeFigureOut">
              <a:rPr lang="fr-BE" smtClean="0"/>
              <a:t>29-11-23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F6674B47-9310-47D3-9416-09900C906C9B}" type="slidenum">
              <a:rPr lang="fr-BE" smtClean="0"/>
              <a:t>‹N°›</a:t>
            </a:fld>
            <a:endParaRPr lang="fr-BE"/>
          </a:p>
        </p:txBody>
      </p:sp>
    </p:spTree>
    <p:extLst>
      <p:ext uri="{BB962C8B-B14F-4D97-AF65-F5344CB8AC3E}">
        <p14:creationId xmlns:p14="http://schemas.microsoft.com/office/powerpoint/2010/main" val="3096119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BE"/>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438515E2-FEB9-48D5-9612-265AB5515055}" type="datetimeFigureOut">
              <a:rPr lang="fr-BE" smtClean="0"/>
              <a:t>29-11-23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F6674B47-9310-47D3-9416-09900C906C9B}" type="slidenum">
              <a:rPr lang="fr-BE" smtClean="0"/>
              <a:t>‹N°›</a:t>
            </a:fld>
            <a:endParaRPr lang="fr-BE"/>
          </a:p>
        </p:txBody>
      </p:sp>
    </p:spTree>
    <p:extLst>
      <p:ext uri="{BB962C8B-B14F-4D97-AF65-F5344CB8AC3E}">
        <p14:creationId xmlns:p14="http://schemas.microsoft.com/office/powerpoint/2010/main" val="125430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BE"/>
          </a:p>
        </p:txBody>
      </p:sp>
      <p:sp>
        <p:nvSpPr>
          <p:cNvPr id="3" name="Espace réservé du contenu 2"/>
          <p:cNvSpPr>
            <a:spLocks noGrp="1"/>
          </p:cNvSpPr>
          <p:nvPr>
            <p:ph sz="half" idx="1"/>
          </p:nvPr>
        </p:nvSpPr>
        <p:spPr>
          <a:xfrm>
            <a:off x="838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e la date 4"/>
          <p:cNvSpPr>
            <a:spLocks noGrp="1"/>
          </p:cNvSpPr>
          <p:nvPr>
            <p:ph type="dt" sz="half" idx="10"/>
          </p:nvPr>
        </p:nvSpPr>
        <p:spPr/>
        <p:txBody>
          <a:bodyPr/>
          <a:lstStyle/>
          <a:p>
            <a:fld id="{438515E2-FEB9-48D5-9612-265AB5515055}" type="datetimeFigureOut">
              <a:rPr lang="fr-BE" smtClean="0"/>
              <a:t>29-11-23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F6674B47-9310-47D3-9416-09900C906C9B}" type="slidenum">
              <a:rPr lang="fr-BE" smtClean="0"/>
              <a:t>‹N°›</a:t>
            </a:fld>
            <a:endParaRPr lang="fr-BE"/>
          </a:p>
        </p:txBody>
      </p:sp>
    </p:spTree>
    <p:extLst>
      <p:ext uri="{BB962C8B-B14F-4D97-AF65-F5344CB8AC3E}">
        <p14:creationId xmlns:p14="http://schemas.microsoft.com/office/powerpoint/2010/main" val="26209232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endParaRPr lang="fr-BE"/>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7" name="Espace réservé de la date 6"/>
          <p:cNvSpPr>
            <a:spLocks noGrp="1"/>
          </p:cNvSpPr>
          <p:nvPr>
            <p:ph type="dt" sz="half" idx="10"/>
          </p:nvPr>
        </p:nvSpPr>
        <p:spPr/>
        <p:txBody>
          <a:bodyPr/>
          <a:lstStyle/>
          <a:p>
            <a:fld id="{438515E2-FEB9-48D5-9612-265AB5515055}" type="datetimeFigureOut">
              <a:rPr lang="fr-BE" smtClean="0"/>
              <a:t>29-11-23</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F6674B47-9310-47D3-9416-09900C906C9B}" type="slidenum">
              <a:rPr lang="fr-BE" smtClean="0"/>
              <a:t>‹N°›</a:t>
            </a:fld>
            <a:endParaRPr lang="fr-BE"/>
          </a:p>
        </p:txBody>
      </p:sp>
    </p:spTree>
    <p:extLst>
      <p:ext uri="{BB962C8B-B14F-4D97-AF65-F5344CB8AC3E}">
        <p14:creationId xmlns:p14="http://schemas.microsoft.com/office/powerpoint/2010/main" val="30924314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BE"/>
          </a:p>
        </p:txBody>
      </p:sp>
      <p:sp>
        <p:nvSpPr>
          <p:cNvPr id="3" name="Espace réservé de la date 2"/>
          <p:cNvSpPr>
            <a:spLocks noGrp="1"/>
          </p:cNvSpPr>
          <p:nvPr>
            <p:ph type="dt" sz="half" idx="10"/>
          </p:nvPr>
        </p:nvSpPr>
        <p:spPr/>
        <p:txBody>
          <a:bodyPr/>
          <a:lstStyle/>
          <a:p>
            <a:fld id="{438515E2-FEB9-48D5-9612-265AB5515055}" type="datetimeFigureOut">
              <a:rPr lang="fr-BE" smtClean="0"/>
              <a:t>29-11-23</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F6674B47-9310-47D3-9416-09900C906C9B}" type="slidenum">
              <a:rPr lang="fr-BE" smtClean="0"/>
              <a:t>‹N°›</a:t>
            </a:fld>
            <a:endParaRPr lang="fr-BE"/>
          </a:p>
        </p:txBody>
      </p:sp>
    </p:spTree>
    <p:extLst>
      <p:ext uri="{BB962C8B-B14F-4D97-AF65-F5344CB8AC3E}">
        <p14:creationId xmlns:p14="http://schemas.microsoft.com/office/powerpoint/2010/main" val="8792836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38515E2-FEB9-48D5-9612-265AB5515055}" type="datetimeFigureOut">
              <a:rPr lang="fr-BE" smtClean="0"/>
              <a:t>29-11-23</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F6674B47-9310-47D3-9416-09900C906C9B}" type="slidenum">
              <a:rPr lang="fr-BE" smtClean="0"/>
              <a:t>‹N°›</a:t>
            </a:fld>
            <a:endParaRPr lang="fr-BE"/>
          </a:p>
        </p:txBody>
      </p:sp>
    </p:spTree>
    <p:extLst>
      <p:ext uri="{BB962C8B-B14F-4D97-AF65-F5344CB8AC3E}">
        <p14:creationId xmlns:p14="http://schemas.microsoft.com/office/powerpoint/2010/main" val="30561152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438515E2-FEB9-48D5-9612-265AB5515055}" type="datetimeFigureOut">
              <a:rPr lang="fr-BE" smtClean="0"/>
              <a:t>29-11-23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F6674B47-9310-47D3-9416-09900C906C9B}" type="slidenum">
              <a:rPr lang="fr-BE" smtClean="0"/>
              <a:t>‹N°›</a:t>
            </a:fld>
            <a:endParaRPr lang="fr-BE"/>
          </a:p>
        </p:txBody>
      </p:sp>
    </p:spTree>
    <p:extLst>
      <p:ext uri="{BB962C8B-B14F-4D97-AF65-F5344CB8AC3E}">
        <p14:creationId xmlns:p14="http://schemas.microsoft.com/office/powerpoint/2010/main" val="1644387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438515E2-FEB9-48D5-9612-265AB5515055}" type="datetimeFigureOut">
              <a:rPr lang="fr-BE" smtClean="0"/>
              <a:t>29-11-23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F6674B47-9310-47D3-9416-09900C906C9B}" type="slidenum">
              <a:rPr lang="fr-BE" smtClean="0"/>
              <a:t>‹N°›</a:t>
            </a:fld>
            <a:endParaRPr lang="fr-BE"/>
          </a:p>
        </p:txBody>
      </p:sp>
    </p:spTree>
    <p:extLst>
      <p:ext uri="{BB962C8B-B14F-4D97-AF65-F5344CB8AC3E}">
        <p14:creationId xmlns:p14="http://schemas.microsoft.com/office/powerpoint/2010/main" val="5058176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BE"/>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8515E2-FEB9-48D5-9612-265AB5515055}" type="datetimeFigureOut">
              <a:rPr lang="fr-BE" smtClean="0"/>
              <a:t>29-11-23</a:t>
            </a:fld>
            <a:endParaRPr lang="fr-BE"/>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674B47-9310-47D3-9416-09900C906C9B}" type="slidenum">
              <a:rPr lang="fr-BE" smtClean="0"/>
              <a:t>‹N°›</a:t>
            </a:fld>
            <a:endParaRPr lang="fr-BE"/>
          </a:p>
        </p:txBody>
      </p:sp>
    </p:spTree>
    <p:extLst>
      <p:ext uri="{BB962C8B-B14F-4D97-AF65-F5344CB8AC3E}">
        <p14:creationId xmlns:p14="http://schemas.microsoft.com/office/powerpoint/2010/main" val="41846898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microsoft.com/office/2018/10/relationships/comments" Target="../comments/modernComment_100_D08FD8DB.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04080" y="317743"/>
            <a:ext cx="12648825" cy="2387600"/>
          </a:xfrm>
        </p:spPr>
        <p:txBody>
          <a:bodyPr>
            <a:normAutofit fontScale="90000"/>
          </a:bodyPr>
          <a:lstStyle/>
          <a:p>
            <a:r>
              <a:rPr lang="en-US" sz="7300" b="1" dirty="0">
                <a:latin typeface="+mn-lt"/>
              </a:rPr>
              <a:t>Rethinking electricity retail contracts for leveraging flexibility</a:t>
            </a:r>
            <a:r>
              <a:rPr lang="en-US" b="1" dirty="0">
                <a:latin typeface="+mn-lt"/>
              </a:rPr>
              <a:t> </a:t>
            </a:r>
            <a:endParaRPr lang="en-GB" sz="4800" b="1" dirty="0">
              <a:latin typeface="+mn-lt"/>
            </a:endParaRPr>
          </a:p>
        </p:txBody>
      </p:sp>
      <p:sp>
        <p:nvSpPr>
          <p:cNvPr id="3" name="Sous-titre 2"/>
          <p:cNvSpPr>
            <a:spLocks noGrp="1"/>
          </p:cNvSpPr>
          <p:nvPr>
            <p:ph type="subTitle" idx="1"/>
          </p:nvPr>
        </p:nvSpPr>
        <p:spPr>
          <a:xfrm>
            <a:off x="1729096" y="3644135"/>
            <a:ext cx="8982471" cy="3466617"/>
          </a:xfrm>
        </p:spPr>
        <p:txBody>
          <a:bodyPr>
            <a:normAutofit/>
          </a:bodyPr>
          <a:lstStyle/>
          <a:p>
            <a:r>
              <a:rPr lang="en-GB" sz="3000" b="1" dirty="0" err="1"/>
              <a:t>Prof.</a:t>
            </a:r>
            <a:r>
              <a:rPr lang="en-GB" sz="3000" b="1" dirty="0"/>
              <a:t> </a:t>
            </a:r>
            <a:r>
              <a:rPr lang="en-GB" sz="3000" b="1" dirty="0" err="1"/>
              <a:t>Dr.</a:t>
            </a:r>
            <a:r>
              <a:rPr lang="en-GB" sz="3000" b="1" dirty="0"/>
              <a:t> Ir. Damien ERNST and </a:t>
            </a:r>
            <a:r>
              <a:rPr lang="en-GB" sz="3000" b="1" dirty="0" err="1"/>
              <a:t>Dr.</a:t>
            </a:r>
            <a:r>
              <a:rPr lang="en-GB" sz="3000" b="1" dirty="0"/>
              <a:t> Ir. Antonio </a:t>
            </a:r>
            <a:r>
              <a:rPr lang="en-GB" sz="3000" b="1" dirty="0" err="1"/>
              <a:t>Sutera</a:t>
            </a:r>
            <a:endParaRPr lang="en-GB" sz="3000" b="1" dirty="0"/>
          </a:p>
          <a:p>
            <a:endParaRPr lang="en-GB" sz="4400" dirty="0"/>
          </a:p>
          <a:p>
            <a:endParaRPr lang="en-GB" sz="4400" dirty="0"/>
          </a:p>
        </p:txBody>
      </p:sp>
      <p:pic>
        <p:nvPicPr>
          <p:cNvPr id="5" name="Picture 2" descr="Résultat de recherche d'images pour &quot;logo universite de Liège&qu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1030" y="4321317"/>
            <a:ext cx="1910145" cy="927785"/>
          </a:xfrm>
          <a:prstGeom prst="rect">
            <a:avLst/>
          </a:prstGeom>
          <a:noFill/>
          <a:extLst>
            <a:ext uri="{909E8E84-426E-40DD-AFC4-6F175D3DCCD1}">
              <a14:hiddenFill xmlns:a14="http://schemas.microsoft.com/office/drawing/2010/main">
                <a:solidFill>
                  <a:srgbClr val="FFFFFF"/>
                </a:solidFill>
              </a14:hiddenFill>
            </a:ext>
          </a:extLst>
        </p:spPr>
      </p:pic>
      <p:sp>
        <p:nvSpPr>
          <p:cNvPr id="6" name="Sous-titre 2"/>
          <p:cNvSpPr txBox="1">
            <a:spLocks/>
          </p:cNvSpPr>
          <p:nvPr/>
        </p:nvSpPr>
        <p:spPr>
          <a:xfrm>
            <a:off x="2532924" y="3159415"/>
            <a:ext cx="3939250" cy="96944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GB" sz="3200" dirty="0"/>
          </a:p>
        </p:txBody>
      </p:sp>
      <p:sp>
        <p:nvSpPr>
          <p:cNvPr id="7" name="Rectangle 6"/>
          <p:cNvSpPr/>
          <p:nvPr/>
        </p:nvSpPr>
        <p:spPr>
          <a:xfrm>
            <a:off x="3189823" y="5565024"/>
            <a:ext cx="6061018" cy="369332"/>
          </a:xfrm>
          <a:prstGeom prst="rect">
            <a:avLst/>
          </a:prstGeom>
        </p:spPr>
        <p:txBody>
          <a:bodyPr wrap="none">
            <a:spAutoFit/>
          </a:bodyPr>
          <a:lstStyle/>
          <a:p>
            <a:r>
              <a:rPr lang="en-US" b="1" dirty="0">
                <a:solidFill>
                  <a:srgbClr val="1E0A3C"/>
                </a:solidFill>
              </a:rPr>
              <a:t>Workshop </a:t>
            </a:r>
            <a:r>
              <a:rPr lang="en-US" b="1" dirty="0" smtClean="0">
                <a:solidFill>
                  <a:srgbClr val="1E0A3C"/>
                </a:solidFill>
              </a:rPr>
              <a:t>on </a:t>
            </a:r>
            <a:r>
              <a:rPr lang="en-US" b="1" dirty="0">
                <a:solidFill>
                  <a:srgbClr val="1E0A3C"/>
                </a:solidFill>
              </a:rPr>
              <a:t>Electrical Load Flexibility in </a:t>
            </a:r>
            <a:r>
              <a:rPr lang="en-US" b="1" dirty="0" smtClean="0">
                <a:solidFill>
                  <a:srgbClr val="1E0A3C"/>
                </a:solidFill>
              </a:rPr>
              <a:t>Retail </a:t>
            </a:r>
            <a:r>
              <a:rPr lang="en-US" b="1" dirty="0">
                <a:solidFill>
                  <a:srgbClr val="1E0A3C"/>
                </a:solidFill>
              </a:rPr>
              <a:t>by KBVE-SRBE</a:t>
            </a:r>
            <a:endParaRPr lang="en-US" b="1" i="0" dirty="0">
              <a:solidFill>
                <a:srgbClr val="1E0A3C"/>
              </a:solidFill>
              <a:effectLst/>
            </a:endParaRPr>
          </a:p>
        </p:txBody>
      </p:sp>
      <p:pic>
        <p:nvPicPr>
          <p:cNvPr id="8" name="Google Shape;379;p1"/>
          <p:cNvPicPr/>
          <p:nvPr/>
        </p:nvPicPr>
        <p:blipFill rotWithShape="1">
          <a:blip r:embed="rId3">
            <a:alphaModFix/>
          </a:blip>
          <a:srcRect/>
          <a:stretch/>
        </p:blipFill>
        <p:spPr>
          <a:xfrm>
            <a:off x="5894752" y="4396797"/>
            <a:ext cx="2874570" cy="752587"/>
          </a:xfrm>
          <a:prstGeom prst="rect">
            <a:avLst/>
          </a:prstGeom>
          <a:noFill/>
          <a:ln>
            <a:noFill/>
          </a:ln>
        </p:spPr>
      </p:pic>
    </p:spTree>
    <p:extLst>
      <p:ext uri="{BB962C8B-B14F-4D97-AF65-F5344CB8AC3E}">
        <p14:creationId xmlns:p14="http://schemas.microsoft.com/office/powerpoint/2010/main" val="3499088091"/>
      </p:ext>
    </p:extLst>
  </p:cSld>
  <p:clrMapOvr>
    <a:masterClrMapping/>
  </p:clrMapOvr>
  <p:transition spd="slow">
    <p:randomBar dir="vert"/>
  </p:transition>
  <p:extLst mod="1">
    <p:ext uri="{6950BFC3-D8DA-4A85-94F7-54DA5524770B}">
      <p188:commentRel xmlns:p188="http://schemas.microsoft.com/office/powerpoint/2018/8/main" xmlns="" r:id="rId4"/>
    </p:ext>
  </p:extLs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62560" y="1567544"/>
            <a:ext cx="10515600" cy="30075682"/>
          </a:xfrm>
        </p:spPr>
        <p:txBody>
          <a:bodyPr/>
          <a:lstStyle/>
          <a:p>
            <a:pPr marL="0" indent="0">
              <a:buNone/>
            </a:pPr>
            <a:r>
              <a:rPr lang="en-US" dirty="0"/>
              <a:t>The three constitutive elements are electricity contracts are:</a:t>
            </a:r>
          </a:p>
          <a:p>
            <a:pPr marL="0" indent="0">
              <a:buNone/>
            </a:pPr>
            <a:r>
              <a:rPr lang="en-US" b="1" dirty="0">
                <a:solidFill>
                  <a:srgbClr val="FF0000"/>
                </a:solidFill>
              </a:rPr>
              <a:t>1. Electricity supply products;</a:t>
            </a:r>
          </a:p>
          <a:p>
            <a:pPr marL="0" indent="0">
              <a:buNone/>
            </a:pPr>
            <a:r>
              <a:rPr lang="en-US" b="1" dirty="0">
                <a:solidFill>
                  <a:srgbClr val="FF0000"/>
                </a:solidFill>
              </a:rPr>
              <a:t>2. Marketplaces;</a:t>
            </a:r>
          </a:p>
          <a:p>
            <a:pPr marL="0" indent="0">
              <a:buNone/>
            </a:pPr>
            <a:r>
              <a:rPr lang="en-US" b="1" dirty="0">
                <a:solidFill>
                  <a:srgbClr val="FF0000"/>
                </a:solidFill>
              </a:rPr>
              <a:t>3. Decision support tools.</a:t>
            </a:r>
          </a:p>
          <a:p>
            <a:pPr marL="0" indent="0">
              <a:buNone/>
            </a:pPr>
            <a:endParaRPr lang="en-US" dirty="0"/>
          </a:p>
          <a:p>
            <a:pPr marL="0" indent="0">
              <a:buNone/>
            </a:pPr>
            <a:r>
              <a:rPr lang="en-US" dirty="0"/>
              <a:t>Other elements - such as the user interface - also participate in the definition of electricity contracts but we are choosing to focus only on these three elements. By defining these elements the correct way, and combining them, it is possible to create new types of retail electricity contracts.</a:t>
            </a:r>
            <a:endParaRPr lang="fr-FR" dirty="0"/>
          </a:p>
        </p:txBody>
      </p:sp>
      <p:sp>
        <p:nvSpPr>
          <p:cNvPr id="6" name="Titre 1"/>
          <p:cNvSpPr>
            <a:spLocks noGrp="1"/>
          </p:cNvSpPr>
          <p:nvPr>
            <p:ph type="title"/>
          </p:nvPr>
        </p:nvSpPr>
        <p:spPr>
          <a:xfrm>
            <a:off x="1936473" y="0"/>
            <a:ext cx="11729831" cy="1325563"/>
          </a:xfrm>
        </p:spPr>
        <p:txBody>
          <a:bodyPr/>
          <a:lstStyle/>
          <a:p>
            <a:r>
              <a:rPr lang="en-US" b="1" dirty="0">
                <a:latin typeface="+mn-lt"/>
              </a:rPr>
              <a:t>Three main constitutive elements</a:t>
            </a:r>
          </a:p>
        </p:txBody>
      </p:sp>
    </p:spTree>
    <p:extLst>
      <p:ext uri="{BB962C8B-B14F-4D97-AF65-F5344CB8AC3E}">
        <p14:creationId xmlns:p14="http://schemas.microsoft.com/office/powerpoint/2010/main" val="1637208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84951" y="0"/>
            <a:ext cx="11729831" cy="1325563"/>
          </a:xfrm>
        </p:spPr>
        <p:txBody>
          <a:bodyPr/>
          <a:lstStyle/>
          <a:p>
            <a:r>
              <a:rPr lang="en-US" b="1" dirty="0">
                <a:latin typeface="+mn-lt"/>
              </a:rPr>
              <a:t>1. Electricity supply products</a:t>
            </a:r>
          </a:p>
        </p:txBody>
      </p:sp>
      <p:sp>
        <p:nvSpPr>
          <p:cNvPr id="3" name="Espace réservé du contenu 2"/>
          <p:cNvSpPr>
            <a:spLocks noGrp="1"/>
          </p:cNvSpPr>
          <p:nvPr>
            <p:ph idx="1"/>
          </p:nvPr>
        </p:nvSpPr>
        <p:spPr>
          <a:xfrm>
            <a:off x="531743" y="1236456"/>
            <a:ext cx="10515600" cy="32585909"/>
          </a:xfrm>
        </p:spPr>
        <p:txBody>
          <a:bodyPr/>
          <a:lstStyle/>
          <a:p>
            <a:pPr marL="0" indent="0">
              <a:buNone/>
            </a:pPr>
            <a:endParaRPr lang="fr-FR" dirty="0"/>
          </a:p>
          <a:p>
            <a:pPr marL="0" indent="0">
              <a:buNone/>
            </a:pPr>
            <a:r>
              <a:rPr lang="fr-FR" u="sng" dirty="0" err="1"/>
              <a:t>Three</a:t>
            </a:r>
            <a:r>
              <a:rPr lang="fr-FR" u="sng" dirty="0"/>
              <a:t> main types of </a:t>
            </a:r>
            <a:r>
              <a:rPr lang="fr-FR" u="sng" dirty="0" err="1"/>
              <a:t>product</a:t>
            </a:r>
            <a:r>
              <a:rPr lang="fr-FR" u="sng" dirty="0"/>
              <a:t>:</a:t>
            </a:r>
          </a:p>
          <a:p>
            <a:pPr marL="0" indent="0">
              <a:buNone/>
            </a:pPr>
            <a:endParaRPr lang="fr-FR" dirty="0"/>
          </a:p>
          <a:p>
            <a:pPr marL="0" indent="0">
              <a:buNone/>
            </a:pPr>
            <a:r>
              <a:rPr lang="fr-FR" i="1" dirty="0"/>
              <a:t>P1. </a:t>
            </a:r>
            <a:r>
              <a:rPr lang="fr-FR" i="1" dirty="0" err="1"/>
              <a:t>Products</a:t>
            </a:r>
            <a:r>
              <a:rPr lang="fr-FR" i="1" dirty="0"/>
              <a:t> not </a:t>
            </a:r>
            <a:r>
              <a:rPr lang="fr-FR" i="1" dirty="0" err="1"/>
              <a:t>related</a:t>
            </a:r>
            <a:r>
              <a:rPr lang="fr-FR" i="1" dirty="0"/>
              <a:t> to the </a:t>
            </a:r>
            <a:r>
              <a:rPr lang="fr-FR" i="1" dirty="0" err="1"/>
              <a:t>consumption</a:t>
            </a:r>
            <a:r>
              <a:rPr lang="fr-FR" dirty="0"/>
              <a:t> (</a:t>
            </a:r>
            <a:r>
              <a:rPr lang="fr-FR" dirty="0" err="1"/>
              <a:t>e.g</a:t>
            </a:r>
            <a:r>
              <a:rPr lang="fr-FR" dirty="0"/>
              <a:t>., </a:t>
            </a:r>
            <a:r>
              <a:rPr lang="fr-FR" dirty="0" err="1"/>
              <a:t>calender</a:t>
            </a:r>
            <a:r>
              <a:rPr lang="fr-FR" dirty="0"/>
              <a:t> </a:t>
            </a:r>
            <a:r>
              <a:rPr lang="fr-FR" dirty="0" err="1"/>
              <a:t>product</a:t>
            </a:r>
            <a:r>
              <a:rPr lang="fr-FR" dirty="0"/>
              <a:t>, PPA, etc. );</a:t>
            </a:r>
          </a:p>
          <a:p>
            <a:pPr marL="0" indent="0">
              <a:buNone/>
            </a:pPr>
            <a:r>
              <a:rPr lang="fr-FR" i="1" dirty="0"/>
              <a:t>P2. </a:t>
            </a:r>
            <a:r>
              <a:rPr lang="fr-FR" i="1" dirty="0" err="1"/>
              <a:t>Products</a:t>
            </a:r>
            <a:r>
              <a:rPr lang="fr-FR" i="1" dirty="0"/>
              <a:t> </a:t>
            </a:r>
            <a:r>
              <a:rPr lang="fr-FR" i="1" dirty="0" err="1"/>
              <a:t>related</a:t>
            </a:r>
            <a:r>
              <a:rPr lang="fr-FR" i="1" dirty="0"/>
              <a:t> to </a:t>
            </a:r>
            <a:r>
              <a:rPr lang="fr-FR" i="1" dirty="0" err="1"/>
              <a:t>consumption</a:t>
            </a:r>
            <a:r>
              <a:rPr lang="fr-FR" i="1" dirty="0"/>
              <a:t> </a:t>
            </a:r>
            <a:r>
              <a:rPr lang="fr-FR" dirty="0"/>
              <a:t>(e.g., 80% of the volume </a:t>
            </a:r>
            <a:r>
              <a:rPr lang="fr-FR" dirty="0" err="1"/>
              <a:t>consumed</a:t>
            </a:r>
            <a:r>
              <a:rPr lang="fr-FR" dirty="0"/>
              <a:t> for </a:t>
            </a:r>
            <a:r>
              <a:rPr lang="fr-FR" dirty="0" err="1"/>
              <a:t>every</a:t>
            </a:r>
            <a:r>
              <a:rPr lang="fr-FR" dirty="0"/>
              <a:t> </a:t>
            </a:r>
            <a:r>
              <a:rPr lang="fr-FR" dirty="0" err="1"/>
              <a:t>market</a:t>
            </a:r>
            <a:r>
              <a:rPr lang="fr-FR" dirty="0"/>
              <a:t> </a:t>
            </a:r>
            <a:r>
              <a:rPr lang="fr-FR" dirty="0" err="1"/>
              <a:t>period</a:t>
            </a:r>
            <a:r>
              <a:rPr lang="fr-FR" dirty="0"/>
              <a:t> </a:t>
            </a:r>
            <a:r>
              <a:rPr lang="fr-FR" dirty="0" err="1"/>
              <a:t>is</a:t>
            </a:r>
            <a:r>
              <a:rPr lang="fr-FR" dirty="0"/>
              <a:t> </a:t>
            </a:r>
            <a:r>
              <a:rPr lang="fr-FR" dirty="0" err="1"/>
              <a:t>bought</a:t>
            </a:r>
            <a:r>
              <a:rPr lang="fr-FR" dirty="0"/>
              <a:t> at a </a:t>
            </a:r>
            <a:r>
              <a:rPr lang="fr-FR" dirty="0" err="1"/>
              <a:t>fixed</a:t>
            </a:r>
            <a:r>
              <a:rPr lang="fr-FR" dirty="0"/>
              <a:t> </a:t>
            </a:r>
            <a:r>
              <a:rPr lang="fr-FR" dirty="0" err="1"/>
              <a:t>price</a:t>
            </a:r>
            <a:r>
              <a:rPr lang="fr-FR" dirty="0"/>
              <a:t>);</a:t>
            </a:r>
          </a:p>
          <a:p>
            <a:pPr marL="0" indent="0">
              <a:buNone/>
            </a:pPr>
            <a:r>
              <a:rPr lang="fr-FR" i="1" dirty="0"/>
              <a:t>P3. </a:t>
            </a:r>
            <a:r>
              <a:rPr lang="fr-FR" i="1" dirty="0" err="1"/>
              <a:t>Residual</a:t>
            </a:r>
            <a:r>
              <a:rPr lang="fr-FR" i="1" dirty="0"/>
              <a:t> </a:t>
            </a:r>
            <a:r>
              <a:rPr lang="fr-FR" i="1" dirty="0" err="1"/>
              <a:t>products</a:t>
            </a:r>
            <a:r>
              <a:rPr lang="fr-FR" i="1" dirty="0"/>
              <a:t> </a:t>
            </a:r>
            <a:r>
              <a:rPr lang="fr-FR" dirty="0"/>
              <a:t>(e.g., volumes not </a:t>
            </a:r>
            <a:r>
              <a:rPr lang="fr-FR" dirty="0" err="1"/>
              <a:t>covered</a:t>
            </a:r>
            <a:r>
              <a:rPr lang="fr-FR" dirty="0"/>
              <a:t> by P1 and P2 are </a:t>
            </a:r>
            <a:r>
              <a:rPr lang="fr-FR" dirty="0" err="1"/>
              <a:t>charged</a:t>
            </a:r>
            <a:r>
              <a:rPr lang="fr-FR" dirty="0"/>
              <a:t> at the </a:t>
            </a:r>
            <a:r>
              <a:rPr lang="fr-FR" dirty="0" err="1"/>
              <a:t>imbalance</a:t>
            </a:r>
            <a:r>
              <a:rPr lang="fr-FR" dirty="0"/>
              <a:t> or </a:t>
            </a:r>
            <a:r>
              <a:rPr lang="fr-FR" dirty="0" err="1"/>
              <a:t>day-ahead</a:t>
            </a:r>
            <a:r>
              <a:rPr lang="fr-FR" dirty="0"/>
              <a:t> </a:t>
            </a:r>
            <a:r>
              <a:rPr lang="fr-FR" dirty="0" err="1"/>
              <a:t>price</a:t>
            </a:r>
            <a:r>
              <a:rPr lang="fr-FR" dirty="0"/>
              <a:t> plus </a:t>
            </a:r>
            <a:r>
              <a:rPr lang="fr-FR" dirty="0" err="1"/>
              <a:t>any</a:t>
            </a:r>
            <a:r>
              <a:rPr lang="fr-FR" dirty="0"/>
              <a:t> </a:t>
            </a:r>
            <a:r>
              <a:rPr lang="fr-FR" dirty="0" err="1"/>
              <a:t>associated</a:t>
            </a:r>
            <a:r>
              <a:rPr lang="fr-FR" dirty="0"/>
              <a:t> </a:t>
            </a:r>
            <a:r>
              <a:rPr lang="fr-FR" dirty="0" err="1"/>
              <a:t>fee</a:t>
            </a:r>
            <a:r>
              <a:rPr lang="fr-FR" dirty="0"/>
              <a:t>).</a:t>
            </a:r>
          </a:p>
        </p:txBody>
      </p:sp>
    </p:spTree>
    <p:extLst>
      <p:ext uri="{BB962C8B-B14F-4D97-AF65-F5344CB8AC3E}">
        <p14:creationId xmlns:p14="http://schemas.microsoft.com/office/powerpoint/2010/main" val="27607590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899451" y="152193"/>
            <a:ext cx="11729831" cy="1325563"/>
          </a:xfrm>
        </p:spPr>
        <p:txBody>
          <a:bodyPr/>
          <a:lstStyle/>
          <a:p>
            <a:r>
              <a:rPr lang="en-US" b="1" dirty="0">
                <a:latin typeface="+mn-lt"/>
              </a:rPr>
              <a:t>2. Market place </a:t>
            </a:r>
          </a:p>
        </p:txBody>
      </p:sp>
      <p:sp>
        <p:nvSpPr>
          <p:cNvPr id="3" name="Espace réservé du contenu 2"/>
          <p:cNvSpPr>
            <a:spLocks noGrp="1"/>
          </p:cNvSpPr>
          <p:nvPr>
            <p:ph idx="1"/>
          </p:nvPr>
        </p:nvSpPr>
        <p:spPr>
          <a:xfrm>
            <a:off x="569843" y="1477756"/>
            <a:ext cx="10515600" cy="5061267"/>
          </a:xfrm>
        </p:spPr>
        <p:txBody>
          <a:bodyPr/>
          <a:lstStyle/>
          <a:p>
            <a:pPr marL="0" indent="0">
              <a:buNone/>
            </a:pPr>
            <a:endParaRPr lang="en-US" dirty="0"/>
          </a:p>
          <a:p>
            <a:pPr marL="0" indent="0">
              <a:buNone/>
            </a:pPr>
            <a:r>
              <a:rPr lang="en-US" dirty="0"/>
              <a:t>Each electricity supply product participating in the definition of an electricity contract is associated with a marketplace. A marketplace is defined as that place where the consumer can obtain a specific supplied product.</a:t>
            </a:r>
          </a:p>
          <a:p>
            <a:pPr marL="0" indent="0">
              <a:buNone/>
            </a:pPr>
            <a:r>
              <a:rPr lang="en-US" dirty="0"/>
              <a:t> </a:t>
            </a:r>
          </a:p>
          <a:p>
            <a:pPr marL="0" indent="0">
              <a:buNone/>
            </a:pPr>
            <a:endParaRPr lang="en-US" dirty="0"/>
          </a:p>
          <a:p>
            <a:pPr marL="0" indent="0">
              <a:buNone/>
            </a:pPr>
            <a:r>
              <a:rPr lang="en-US" u="sng" dirty="0"/>
              <a:t>Example for a PPA supply product:</a:t>
            </a:r>
            <a:r>
              <a:rPr lang="en-US" dirty="0"/>
              <a:t> The marketplace could consist of a simple list of PPA contracts to which the consumer has access and a mechanism allowing them to select one of these PPAs (a one-sided market).</a:t>
            </a:r>
          </a:p>
          <a:p>
            <a:pPr marL="0" indent="0">
              <a:buNone/>
            </a:pPr>
            <a:endParaRPr lang="fr-FR" dirty="0"/>
          </a:p>
        </p:txBody>
      </p:sp>
    </p:spTree>
    <p:extLst>
      <p:ext uri="{BB962C8B-B14F-4D97-AF65-F5344CB8AC3E}">
        <p14:creationId xmlns:p14="http://schemas.microsoft.com/office/powerpoint/2010/main" val="41453322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32651" y="185116"/>
            <a:ext cx="11729831" cy="1325563"/>
          </a:xfrm>
        </p:spPr>
        <p:txBody>
          <a:bodyPr/>
          <a:lstStyle/>
          <a:p>
            <a:r>
              <a:rPr lang="en-US" b="1" dirty="0">
                <a:latin typeface="+mn-lt"/>
              </a:rPr>
              <a:t>3. Decision support tools</a:t>
            </a:r>
          </a:p>
        </p:txBody>
      </p:sp>
      <p:sp>
        <p:nvSpPr>
          <p:cNvPr id="3" name="Espace réservé du contenu 2"/>
          <p:cNvSpPr>
            <a:spLocks noGrp="1"/>
          </p:cNvSpPr>
          <p:nvPr>
            <p:ph idx="1"/>
          </p:nvPr>
        </p:nvSpPr>
        <p:spPr>
          <a:xfrm>
            <a:off x="889551" y="2083812"/>
            <a:ext cx="10515600" cy="5061267"/>
          </a:xfrm>
        </p:spPr>
        <p:txBody>
          <a:bodyPr/>
          <a:lstStyle/>
          <a:p>
            <a:pPr marL="0" indent="0">
              <a:buNone/>
            </a:pPr>
            <a:r>
              <a:rPr lang="en-US" u="sng" dirty="0"/>
              <a:t>There are three types of decision support tools:</a:t>
            </a:r>
          </a:p>
          <a:p>
            <a:pPr marL="0" indent="0">
              <a:buNone/>
            </a:pPr>
            <a:endParaRPr lang="en-US" dirty="0"/>
          </a:p>
          <a:p>
            <a:pPr marL="0" indent="0">
              <a:buNone/>
            </a:pPr>
            <a:r>
              <a:rPr lang="en-US" i="1" dirty="0"/>
              <a:t>T1. Tools to help with the purchase of market products</a:t>
            </a:r>
            <a:r>
              <a:rPr lang="en-US" dirty="0"/>
              <a:t>;</a:t>
            </a:r>
          </a:p>
          <a:p>
            <a:pPr marL="0" indent="0">
              <a:buNone/>
            </a:pPr>
            <a:r>
              <a:rPr lang="en-US" i="1" dirty="0"/>
              <a:t>T2. Tools for dynamic load management</a:t>
            </a:r>
            <a:r>
              <a:rPr lang="en-US" dirty="0"/>
              <a:t>;</a:t>
            </a:r>
          </a:p>
          <a:p>
            <a:pPr marL="0" indent="0">
              <a:buNone/>
            </a:pPr>
            <a:r>
              <a:rPr lang="en-US" i="1" dirty="0"/>
              <a:t>T3. Support tools for off-platform investments </a:t>
            </a:r>
            <a:r>
              <a:rPr lang="en-US" dirty="0"/>
              <a:t>(e.g., a tool that gives recommendations about the optimal size of the PV installation and battery in which to  invest to minimize the energy bill). </a:t>
            </a:r>
            <a:endParaRPr lang="fr-FR" dirty="0"/>
          </a:p>
        </p:txBody>
      </p:sp>
    </p:spTree>
    <p:extLst>
      <p:ext uri="{BB962C8B-B14F-4D97-AF65-F5344CB8AC3E}">
        <p14:creationId xmlns:p14="http://schemas.microsoft.com/office/powerpoint/2010/main" val="2407389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2169" y="3095319"/>
            <a:ext cx="11729831" cy="1325563"/>
          </a:xfrm>
        </p:spPr>
        <p:txBody>
          <a:bodyPr>
            <a:noAutofit/>
          </a:bodyPr>
          <a:lstStyle/>
          <a:p>
            <a:r>
              <a:rPr lang="en-US" sz="6000" b="1" dirty="0">
                <a:latin typeface="+mn-lt"/>
              </a:rPr>
              <a:t>3. A few examples of innovative electricity contracts that, among others, leverage domestic flexibility. </a:t>
            </a:r>
            <a:r>
              <a:rPr lang="en-US" sz="6000" dirty="0">
                <a:latin typeface="+mn-lt"/>
              </a:rPr>
              <a:t/>
            </a:r>
            <a:br>
              <a:rPr lang="en-US" sz="6000" dirty="0">
                <a:latin typeface="+mn-lt"/>
              </a:rPr>
            </a:br>
            <a:endParaRPr lang="en-US" sz="6000" b="1" dirty="0">
              <a:latin typeface="+mn-lt"/>
            </a:endParaRPr>
          </a:p>
        </p:txBody>
      </p:sp>
    </p:spTree>
    <p:extLst>
      <p:ext uri="{BB962C8B-B14F-4D97-AF65-F5344CB8AC3E}">
        <p14:creationId xmlns:p14="http://schemas.microsoft.com/office/powerpoint/2010/main" val="22018003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5"/>
            <a:ext cx="11252200" cy="1325563"/>
          </a:xfrm>
        </p:spPr>
        <p:txBody>
          <a:bodyPr/>
          <a:lstStyle/>
          <a:p>
            <a:r>
              <a:rPr lang="en-US" b="1" dirty="0">
                <a:latin typeface="+mn-lt"/>
              </a:rPr>
              <a:t>Building a retail electricity contract using these 			three constitutive elements</a:t>
            </a:r>
          </a:p>
        </p:txBody>
      </p:sp>
      <p:sp>
        <p:nvSpPr>
          <p:cNvPr id="3" name="Espace réservé du contenu 2"/>
          <p:cNvSpPr>
            <a:spLocks noGrp="1"/>
          </p:cNvSpPr>
          <p:nvPr>
            <p:ph idx="1"/>
          </p:nvPr>
        </p:nvSpPr>
        <p:spPr>
          <a:xfrm>
            <a:off x="838200" y="1952625"/>
            <a:ext cx="10515600" cy="4351338"/>
          </a:xfrm>
        </p:spPr>
        <p:txBody>
          <a:bodyPr>
            <a:normAutofit/>
          </a:bodyPr>
          <a:lstStyle/>
          <a:p>
            <a:pPr marL="0" indent="0">
              <a:buNone/>
            </a:pPr>
            <a:r>
              <a:rPr lang="en-US" dirty="0"/>
              <a:t>Designing an electricity contract “amounts” to specifying its three main constitutive elements.</a:t>
            </a:r>
          </a:p>
          <a:p>
            <a:pPr marL="0" indent="0">
              <a:buNone/>
            </a:pPr>
            <a:endParaRPr lang="en-US" dirty="0"/>
          </a:p>
          <a:p>
            <a:pPr marL="0" indent="0">
              <a:buNone/>
            </a:pPr>
            <a:r>
              <a:rPr lang="en-US" dirty="0"/>
              <a:t>We will now, by way of example, define three new contracts for EV users that we call: </a:t>
            </a:r>
          </a:p>
          <a:p>
            <a:pPr>
              <a:buFontTx/>
              <a:buChar char="-"/>
            </a:pPr>
            <a:r>
              <a:rPr lang="en-US" dirty="0"/>
              <a:t>The dynamic price EV contract;</a:t>
            </a:r>
          </a:p>
          <a:p>
            <a:pPr>
              <a:buFontTx/>
              <a:buChar char="-"/>
            </a:pPr>
            <a:r>
              <a:rPr lang="en-US" dirty="0"/>
              <a:t>The dynamic price EV contract with domestic PPA and smart charging;</a:t>
            </a:r>
          </a:p>
          <a:p>
            <a:pPr>
              <a:buFontTx/>
              <a:buChar char="-"/>
            </a:pPr>
            <a:r>
              <a:rPr lang="en-US" dirty="0"/>
              <a:t>The dynamic price contract for EVs with community energy exchange.</a:t>
            </a:r>
          </a:p>
          <a:p>
            <a:pPr>
              <a:buFontTx/>
              <a:buChar char="-"/>
            </a:pPr>
            <a:endParaRPr lang="en-US" dirty="0"/>
          </a:p>
          <a:p>
            <a:pPr>
              <a:buFontTx/>
              <a:buChar char="-"/>
            </a:pPr>
            <a:endParaRPr lang="fr-FR" dirty="0"/>
          </a:p>
          <a:p>
            <a:pPr marL="0" indent="0">
              <a:buNone/>
            </a:pPr>
            <a:endParaRPr lang="en-US" dirty="0"/>
          </a:p>
        </p:txBody>
      </p:sp>
    </p:spTree>
    <p:extLst>
      <p:ext uri="{BB962C8B-B14F-4D97-AF65-F5344CB8AC3E}">
        <p14:creationId xmlns:p14="http://schemas.microsoft.com/office/powerpoint/2010/main" val="21915183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33586" y="118957"/>
            <a:ext cx="12174340" cy="2369062"/>
          </a:xfrm>
        </p:spPr>
        <p:txBody>
          <a:bodyPr>
            <a:normAutofit/>
          </a:bodyPr>
          <a:lstStyle/>
          <a:p>
            <a:r>
              <a:rPr lang="fr-FR" b="1" dirty="0">
                <a:latin typeface="+mn-lt"/>
              </a:rPr>
              <a:t/>
            </a:r>
            <a:br>
              <a:rPr lang="fr-FR" b="1" dirty="0">
                <a:latin typeface="+mn-lt"/>
              </a:rPr>
            </a:br>
            <a:endParaRPr lang="en-US" b="1" dirty="0">
              <a:latin typeface="+mn-lt"/>
            </a:endParaRPr>
          </a:p>
        </p:txBody>
      </p:sp>
      <p:sp>
        <p:nvSpPr>
          <p:cNvPr id="3" name="Espace réservé du contenu 2"/>
          <p:cNvSpPr>
            <a:spLocks noGrp="1"/>
          </p:cNvSpPr>
          <p:nvPr>
            <p:ph idx="1"/>
          </p:nvPr>
        </p:nvSpPr>
        <p:spPr>
          <a:xfrm>
            <a:off x="439838" y="983847"/>
            <a:ext cx="11523002" cy="5661737"/>
          </a:xfrm>
        </p:spPr>
        <p:txBody>
          <a:bodyPr>
            <a:normAutofit fontScale="92500" lnSpcReduction="20000"/>
          </a:bodyPr>
          <a:lstStyle/>
          <a:p>
            <a:pPr marL="0" indent="0">
              <a:buNone/>
            </a:pPr>
            <a:r>
              <a:rPr lang="en-US" sz="2400" b="1" dirty="0"/>
              <a:t>Main description: </a:t>
            </a:r>
            <a:r>
              <a:rPr lang="fr-FR" sz="2400" dirty="0"/>
              <a:t>The EV user pays for </a:t>
            </a:r>
            <a:r>
              <a:rPr lang="fr-FR" sz="2400" dirty="0" err="1"/>
              <a:t>electricity</a:t>
            </a:r>
            <a:r>
              <a:rPr lang="fr-FR" sz="2400" dirty="0"/>
              <a:t> at the </a:t>
            </a:r>
            <a:r>
              <a:rPr lang="fr-FR" sz="2400" dirty="0" err="1"/>
              <a:t>day-ahead</a:t>
            </a:r>
            <a:r>
              <a:rPr lang="fr-FR" sz="2400" dirty="0"/>
              <a:t> </a:t>
            </a:r>
            <a:r>
              <a:rPr lang="fr-FR" sz="2400" dirty="0" err="1"/>
              <a:t>market</a:t>
            </a:r>
            <a:r>
              <a:rPr lang="fr-FR" sz="2400" dirty="0"/>
              <a:t> </a:t>
            </a:r>
            <a:r>
              <a:rPr lang="fr-FR" sz="2400" dirty="0" err="1"/>
              <a:t>price</a:t>
            </a:r>
            <a:r>
              <a:rPr lang="fr-FR" sz="2400" dirty="0"/>
              <a:t>.  </a:t>
            </a:r>
            <a:r>
              <a:rPr lang="fr-FR" sz="2400" dirty="0" err="1"/>
              <a:t>They</a:t>
            </a:r>
            <a:r>
              <a:rPr lang="fr-FR" sz="2400" dirty="0"/>
              <a:t> are also </a:t>
            </a:r>
            <a:r>
              <a:rPr lang="fr-FR" sz="2400" dirty="0" err="1"/>
              <a:t>given</a:t>
            </a:r>
            <a:r>
              <a:rPr lang="fr-FR" sz="2400" dirty="0"/>
              <a:t> </a:t>
            </a:r>
            <a:r>
              <a:rPr lang="fr-FR" sz="2400" dirty="0" err="1"/>
              <a:t>advice</a:t>
            </a:r>
            <a:r>
              <a:rPr lang="fr-FR" sz="2400" dirty="0"/>
              <a:t> about </a:t>
            </a:r>
            <a:r>
              <a:rPr lang="fr-FR" sz="2400" dirty="0" err="1"/>
              <a:t>when</a:t>
            </a:r>
            <a:r>
              <a:rPr lang="fr-FR" sz="2400" dirty="0"/>
              <a:t> to charge </a:t>
            </a:r>
            <a:r>
              <a:rPr lang="fr-FR" sz="2400" dirty="0" err="1"/>
              <a:t>their</a:t>
            </a:r>
            <a:r>
              <a:rPr lang="fr-FR" sz="2400" dirty="0"/>
              <a:t> car and on possible </a:t>
            </a:r>
            <a:r>
              <a:rPr lang="fr-FR" sz="2400" dirty="0" err="1"/>
              <a:t>investment</a:t>
            </a:r>
            <a:r>
              <a:rPr lang="fr-FR" sz="2400" dirty="0"/>
              <a:t> </a:t>
            </a:r>
            <a:r>
              <a:rPr lang="fr-FR" sz="2400" dirty="0" err="1"/>
              <a:t>opportunities</a:t>
            </a:r>
            <a:r>
              <a:rPr lang="fr-FR" sz="2400" dirty="0"/>
              <a:t> in </a:t>
            </a:r>
            <a:r>
              <a:rPr lang="fr-FR" sz="2400" dirty="0" err="1"/>
              <a:t>renewable</a:t>
            </a:r>
            <a:r>
              <a:rPr lang="fr-FR" sz="2400" dirty="0"/>
              <a:t> </a:t>
            </a:r>
            <a:r>
              <a:rPr lang="fr-FR" sz="2400" dirty="0" err="1"/>
              <a:t>energy</a:t>
            </a:r>
            <a:r>
              <a:rPr lang="fr-FR" sz="2400" dirty="0"/>
              <a:t> and </a:t>
            </a:r>
            <a:r>
              <a:rPr lang="fr-FR" sz="2400" dirty="0" err="1"/>
              <a:t>storage</a:t>
            </a:r>
            <a:r>
              <a:rPr lang="fr-FR" sz="2400" dirty="0"/>
              <a:t>.  </a:t>
            </a:r>
          </a:p>
          <a:p>
            <a:pPr marL="0" indent="0">
              <a:buNone/>
            </a:pPr>
            <a:endParaRPr lang="fr-FR" sz="2400" dirty="0"/>
          </a:p>
          <a:p>
            <a:pPr marL="0" indent="0">
              <a:buNone/>
            </a:pPr>
            <a:r>
              <a:rPr lang="fr-FR" sz="2400" b="1" dirty="0"/>
              <a:t>1. </a:t>
            </a:r>
            <a:r>
              <a:rPr lang="fr-FR" sz="2400" b="1" dirty="0" err="1"/>
              <a:t>Electricity</a:t>
            </a:r>
            <a:r>
              <a:rPr lang="fr-FR" sz="2400" b="1" dirty="0"/>
              <a:t> </a:t>
            </a:r>
            <a:r>
              <a:rPr lang="fr-FR" sz="2400" b="1" dirty="0" err="1"/>
              <a:t>supply</a:t>
            </a:r>
            <a:r>
              <a:rPr lang="fr-FR" sz="2400" b="1" dirty="0"/>
              <a:t> </a:t>
            </a:r>
            <a:r>
              <a:rPr lang="fr-FR" sz="2400" b="1" dirty="0" err="1"/>
              <a:t>products</a:t>
            </a:r>
            <a:r>
              <a:rPr lang="fr-FR" sz="2400" b="1" dirty="0"/>
              <a:t>: </a:t>
            </a:r>
          </a:p>
          <a:p>
            <a:pPr marL="457200" lvl="1" indent="0">
              <a:buNone/>
            </a:pPr>
            <a:r>
              <a:rPr lang="fr-FR" dirty="0"/>
              <a:t>	</a:t>
            </a:r>
            <a:r>
              <a:rPr lang="fr-FR" i="1" dirty="0"/>
              <a:t>P1. </a:t>
            </a:r>
            <a:r>
              <a:rPr lang="fr-FR" i="1" dirty="0" err="1"/>
              <a:t>Products</a:t>
            </a:r>
            <a:r>
              <a:rPr lang="fr-FR" i="1" dirty="0"/>
              <a:t> not </a:t>
            </a:r>
            <a:r>
              <a:rPr lang="fr-FR" i="1" dirty="0" err="1"/>
              <a:t>related</a:t>
            </a:r>
            <a:r>
              <a:rPr lang="fr-FR" i="1" dirty="0"/>
              <a:t> to </a:t>
            </a:r>
            <a:r>
              <a:rPr lang="fr-FR" i="1" dirty="0" err="1"/>
              <a:t>consumption</a:t>
            </a:r>
            <a:r>
              <a:rPr lang="fr-FR" dirty="0"/>
              <a:t>: None;</a:t>
            </a:r>
          </a:p>
          <a:p>
            <a:pPr marL="457200" lvl="1" indent="0">
              <a:buNone/>
            </a:pPr>
            <a:r>
              <a:rPr lang="fr-FR" dirty="0"/>
              <a:t>	</a:t>
            </a:r>
            <a:r>
              <a:rPr lang="fr-FR" i="1" dirty="0"/>
              <a:t>P2. </a:t>
            </a:r>
            <a:r>
              <a:rPr lang="fr-FR" i="1" dirty="0" err="1"/>
              <a:t>Products</a:t>
            </a:r>
            <a:r>
              <a:rPr lang="fr-FR" i="1" dirty="0"/>
              <a:t> </a:t>
            </a:r>
            <a:r>
              <a:rPr lang="fr-FR" i="1" dirty="0" err="1"/>
              <a:t>related</a:t>
            </a:r>
            <a:r>
              <a:rPr lang="fr-FR" i="1" dirty="0"/>
              <a:t> to </a:t>
            </a:r>
            <a:r>
              <a:rPr lang="fr-FR" i="1" dirty="0" err="1"/>
              <a:t>consumption</a:t>
            </a:r>
            <a:r>
              <a:rPr lang="fr-FR" dirty="0"/>
              <a:t>: The whole volume </a:t>
            </a:r>
            <a:r>
              <a:rPr lang="fr-FR" dirty="0" err="1"/>
              <a:t>is</a:t>
            </a:r>
            <a:r>
              <a:rPr lang="fr-FR" dirty="0"/>
              <a:t> </a:t>
            </a:r>
            <a:r>
              <a:rPr lang="fr-FR" dirty="0" err="1"/>
              <a:t>bought</a:t>
            </a:r>
            <a:r>
              <a:rPr lang="fr-FR" dirty="0"/>
              <a:t> at the </a:t>
            </a:r>
            <a:r>
              <a:rPr lang="fr-FR" dirty="0" err="1"/>
              <a:t>day-ahead</a:t>
            </a:r>
            <a:r>
              <a:rPr lang="fr-FR" dirty="0"/>
              <a:t>	</a:t>
            </a:r>
            <a:r>
              <a:rPr lang="fr-FR" dirty="0" err="1"/>
              <a:t>market</a:t>
            </a:r>
            <a:r>
              <a:rPr lang="fr-FR" dirty="0"/>
              <a:t> </a:t>
            </a:r>
            <a:r>
              <a:rPr lang="fr-FR" dirty="0" err="1"/>
              <a:t>price</a:t>
            </a:r>
            <a:r>
              <a:rPr lang="fr-FR" dirty="0"/>
              <a:t> plus a </a:t>
            </a:r>
            <a:r>
              <a:rPr lang="fr-FR" dirty="0" err="1"/>
              <a:t>fee</a:t>
            </a:r>
            <a:r>
              <a:rPr lang="fr-FR" dirty="0"/>
              <a:t> for the </a:t>
            </a:r>
            <a:r>
              <a:rPr lang="fr-FR" dirty="0" err="1"/>
              <a:t>retailer</a:t>
            </a:r>
            <a:r>
              <a:rPr lang="fr-FR" dirty="0"/>
              <a:t>;</a:t>
            </a:r>
          </a:p>
          <a:p>
            <a:pPr marL="457200" lvl="1" indent="0">
              <a:buNone/>
            </a:pPr>
            <a:r>
              <a:rPr lang="fr-FR" dirty="0"/>
              <a:t>	</a:t>
            </a:r>
            <a:r>
              <a:rPr lang="fr-FR" i="1" dirty="0"/>
              <a:t>P3. </a:t>
            </a:r>
            <a:r>
              <a:rPr lang="fr-FR" i="1" dirty="0" err="1"/>
              <a:t>Residual</a:t>
            </a:r>
            <a:r>
              <a:rPr lang="fr-FR" i="1" dirty="0"/>
              <a:t> </a:t>
            </a:r>
            <a:r>
              <a:rPr lang="fr-FR" i="1" dirty="0" err="1"/>
              <a:t>products</a:t>
            </a:r>
            <a:r>
              <a:rPr lang="fr-FR" dirty="0"/>
              <a:t>: None.</a:t>
            </a:r>
          </a:p>
          <a:p>
            <a:pPr marL="0" indent="0">
              <a:buNone/>
            </a:pPr>
            <a:r>
              <a:rPr lang="fr-FR" sz="2400" b="1" dirty="0"/>
              <a:t>2. </a:t>
            </a:r>
            <a:r>
              <a:rPr lang="fr-FR" sz="2400" b="1" dirty="0" err="1"/>
              <a:t>Market</a:t>
            </a:r>
            <a:r>
              <a:rPr lang="fr-FR" sz="2400" b="1" dirty="0"/>
              <a:t> places: </a:t>
            </a:r>
          </a:p>
          <a:p>
            <a:pPr marL="457200" lvl="1" indent="0">
              <a:buNone/>
            </a:pPr>
            <a:r>
              <a:rPr lang="fr-FR" dirty="0"/>
              <a:t>	The </a:t>
            </a:r>
            <a:r>
              <a:rPr lang="fr-FR" dirty="0" err="1"/>
              <a:t>consumers</a:t>
            </a:r>
            <a:r>
              <a:rPr lang="fr-FR" dirty="0"/>
              <a:t> </a:t>
            </a:r>
            <a:r>
              <a:rPr lang="fr-FR" dirty="0" err="1"/>
              <a:t>gets</a:t>
            </a:r>
            <a:r>
              <a:rPr lang="fr-FR" dirty="0"/>
              <a:t> direct </a:t>
            </a:r>
            <a:r>
              <a:rPr lang="fr-FR" dirty="0" err="1"/>
              <a:t>access</a:t>
            </a:r>
            <a:r>
              <a:rPr lang="fr-FR" dirty="0"/>
              <a:t> to P2 by </a:t>
            </a:r>
            <a:r>
              <a:rPr lang="fr-FR" dirty="0" err="1"/>
              <a:t>signing</a:t>
            </a:r>
            <a:r>
              <a:rPr lang="fr-FR" dirty="0"/>
              <a:t> </a:t>
            </a:r>
            <a:r>
              <a:rPr lang="fr-FR" dirty="0" err="1"/>
              <a:t>their</a:t>
            </a:r>
            <a:r>
              <a:rPr lang="fr-FR" dirty="0"/>
              <a:t> </a:t>
            </a:r>
            <a:r>
              <a:rPr lang="fr-FR" dirty="0" err="1"/>
              <a:t>contract</a:t>
            </a:r>
            <a:r>
              <a:rPr lang="fr-FR" dirty="0"/>
              <a:t>.</a:t>
            </a:r>
          </a:p>
          <a:p>
            <a:pPr marL="0" indent="0">
              <a:buNone/>
            </a:pPr>
            <a:r>
              <a:rPr lang="en-US" sz="2400" b="1" dirty="0"/>
              <a:t>3. Decision support tools: </a:t>
            </a:r>
          </a:p>
          <a:p>
            <a:pPr marL="0" indent="0">
              <a:buNone/>
            </a:pPr>
            <a:r>
              <a:rPr lang="en-US" sz="2400" dirty="0"/>
              <a:t>	</a:t>
            </a:r>
            <a:r>
              <a:rPr lang="en-US" sz="2400" i="1" dirty="0"/>
              <a:t>T1. Tools to help purchase market products</a:t>
            </a:r>
            <a:r>
              <a:rPr lang="en-US" sz="2400" dirty="0"/>
              <a:t>: None;</a:t>
            </a:r>
          </a:p>
          <a:p>
            <a:pPr marL="0" indent="0">
              <a:buNone/>
            </a:pPr>
            <a:r>
              <a:rPr lang="en-US" sz="2400" dirty="0"/>
              <a:t>	</a:t>
            </a:r>
            <a:r>
              <a:rPr lang="en-US" sz="2400" i="1" dirty="0"/>
              <a:t>T2. Tools for dynamic load management</a:t>
            </a:r>
            <a:r>
              <a:rPr lang="en-US" sz="2400" dirty="0"/>
              <a:t>: An app that indicates after the clearing of the day-	ahead market the 24 price options for electricity for the next day; </a:t>
            </a:r>
          </a:p>
          <a:p>
            <a:pPr marL="0" indent="0">
              <a:buNone/>
            </a:pPr>
            <a:r>
              <a:rPr lang="en-US" sz="2400" dirty="0"/>
              <a:t>	</a:t>
            </a:r>
            <a:r>
              <a:rPr lang="en-US" sz="2400" i="1" dirty="0"/>
              <a:t>T3. Support tools for off-platform investments</a:t>
            </a:r>
            <a:r>
              <a:rPr lang="en-US" sz="2400" dirty="0"/>
              <a:t>. An email sent to the customers once per 	year with a report describing the different possibilities they would have for reducing their 	electricity bill by investing in PV and  batteries. </a:t>
            </a:r>
            <a:endParaRPr lang="fr-FR" sz="2400" dirty="0"/>
          </a:p>
          <a:p>
            <a:pPr marL="0" indent="0">
              <a:buNone/>
            </a:pPr>
            <a:endParaRPr lang="fr-FR" dirty="0"/>
          </a:p>
          <a:p>
            <a:pPr marL="0" indent="0">
              <a:buNone/>
            </a:pPr>
            <a:endParaRPr lang="en-US" dirty="0"/>
          </a:p>
          <a:p>
            <a:pPr marL="0" indent="0">
              <a:buNone/>
            </a:pPr>
            <a:endParaRPr lang="fr-FR" dirty="0"/>
          </a:p>
          <a:p>
            <a:pPr marL="0" indent="0">
              <a:buNone/>
            </a:pPr>
            <a:endParaRPr lang="en-US" b="1" dirty="0"/>
          </a:p>
          <a:p>
            <a:pPr marL="0" indent="0">
              <a:buNone/>
            </a:pPr>
            <a:endParaRPr lang="fr-FR" dirty="0"/>
          </a:p>
          <a:p>
            <a:pPr marL="0" indent="0">
              <a:buNone/>
            </a:pPr>
            <a:endParaRPr lang="en-US" b="1" dirty="0"/>
          </a:p>
        </p:txBody>
      </p:sp>
      <p:sp>
        <p:nvSpPr>
          <p:cNvPr id="4" name="Titre 1"/>
          <p:cNvSpPr txBox="1">
            <a:spLocks/>
          </p:cNvSpPr>
          <p:nvPr/>
        </p:nvSpPr>
        <p:spPr>
          <a:xfrm>
            <a:off x="2243881" y="-224060"/>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latin typeface="+mn-lt"/>
              </a:rPr>
              <a:t>The dynamic price EV contract</a:t>
            </a:r>
          </a:p>
        </p:txBody>
      </p:sp>
    </p:spTree>
    <p:extLst>
      <p:ext uri="{BB962C8B-B14F-4D97-AF65-F5344CB8AC3E}">
        <p14:creationId xmlns:p14="http://schemas.microsoft.com/office/powerpoint/2010/main" val="16842405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53693" y="259989"/>
            <a:ext cx="12174340" cy="2369062"/>
          </a:xfrm>
        </p:spPr>
        <p:txBody>
          <a:bodyPr>
            <a:normAutofit/>
          </a:bodyPr>
          <a:lstStyle/>
          <a:p>
            <a:r>
              <a:rPr lang="fr-FR" b="1" dirty="0">
                <a:latin typeface="+mn-lt"/>
              </a:rPr>
              <a:t/>
            </a:r>
            <a:br>
              <a:rPr lang="fr-FR" b="1" dirty="0">
                <a:latin typeface="+mn-lt"/>
              </a:rPr>
            </a:br>
            <a:endParaRPr lang="en-US" b="1" dirty="0">
              <a:latin typeface="+mn-lt"/>
            </a:endParaRPr>
          </a:p>
        </p:txBody>
      </p:sp>
      <p:sp>
        <p:nvSpPr>
          <p:cNvPr id="3" name="Espace réservé du contenu 2"/>
          <p:cNvSpPr>
            <a:spLocks noGrp="1"/>
          </p:cNvSpPr>
          <p:nvPr>
            <p:ph idx="1"/>
          </p:nvPr>
        </p:nvSpPr>
        <p:spPr>
          <a:xfrm>
            <a:off x="451413" y="1444520"/>
            <a:ext cx="11523002" cy="5661737"/>
          </a:xfrm>
        </p:spPr>
        <p:txBody>
          <a:bodyPr>
            <a:normAutofit fontScale="92500" lnSpcReduction="20000"/>
          </a:bodyPr>
          <a:lstStyle/>
          <a:p>
            <a:pPr marL="0" indent="0">
              <a:buNone/>
            </a:pPr>
            <a:r>
              <a:rPr lang="en-US" sz="2400" b="1" dirty="0"/>
              <a:t>Main description: </a:t>
            </a:r>
            <a:r>
              <a:rPr lang="fr-FR" sz="2400" dirty="0"/>
              <a:t>The EV user pays for </a:t>
            </a:r>
            <a:r>
              <a:rPr lang="fr-FR" sz="2400" dirty="0" err="1"/>
              <a:t>their</a:t>
            </a:r>
            <a:r>
              <a:rPr lang="fr-FR" sz="2400" dirty="0"/>
              <a:t> </a:t>
            </a:r>
            <a:r>
              <a:rPr lang="fr-FR" sz="2400" dirty="0" err="1"/>
              <a:t>electricity</a:t>
            </a:r>
            <a:r>
              <a:rPr lang="fr-FR" sz="2400" dirty="0"/>
              <a:t> at the </a:t>
            </a:r>
            <a:r>
              <a:rPr lang="fr-FR" sz="2400" dirty="0" err="1"/>
              <a:t>day-ahead</a:t>
            </a:r>
            <a:r>
              <a:rPr lang="fr-FR" sz="2400" dirty="0"/>
              <a:t> </a:t>
            </a:r>
            <a:r>
              <a:rPr lang="fr-FR" sz="2400" dirty="0" err="1"/>
              <a:t>market</a:t>
            </a:r>
            <a:r>
              <a:rPr lang="fr-FR" sz="2400" dirty="0"/>
              <a:t> </a:t>
            </a:r>
            <a:r>
              <a:rPr lang="fr-FR" sz="2400" dirty="0" err="1"/>
              <a:t>price</a:t>
            </a:r>
            <a:r>
              <a:rPr lang="fr-FR" sz="2400" dirty="0"/>
              <a:t>.  </a:t>
            </a:r>
            <a:r>
              <a:rPr lang="fr-FR" sz="2400" dirty="0" err="1"/>
              <a:t>They</a:t>
            </a:r>
            <a:r>
              <a:rPr lang="fr-FR" sz="2400" dirty="0"/>
              <a:t> also have </a:t>
            </a:r>
            <a:r>
              <a:rPr lang="fr-FR" sz="2400" dirty="0" err="1"/>
              <a:t>access</a:t>
            </a:r>
            <a:r>
              <a:rPr lang="fr-FR" sz="2400" dirty="0"/>
              <a:t> to </a:t>
            </a:r>
            <a:r>
              <a:rPr lang="fr-FR" sz="2400" dirty="0" err="1"/>
              <a:t>domestic</a:t>
            </a:r>
            <a:r>
              <a:rPr lang="fr-FR" sz="2400" dirty="0"/>
              <a:t> </a:t>
            </a:r>
            <a:r>
              <a:rPr lang="fr-FR" sz="2400" dirty="0" err="1"/>
              <a:t>PPAs</a:t>
            </a:r>
            <a:r>
              <a:rPr lang="fr-FR" sz="2400" dirty="0"/>
              <a:t>. </a:t>
            </a:r>
            <a:r>
              <a:rPr lang="fr-FR" sz="2400" dirty="0" err="1"/>
              <a:t>When</a:t>
            </a:r>
            <a:r>
              <a:rPr lang="fr-FR" sz="2400" dirty="0"/>
              <a:t> </a:t>
            </a:r>
            <a:r>
              <a:rPr lang="fr-FR" sz="2400" dirty="0" err="1"/>
              <a:t>their</a:t>
            </a:r>
            <a:r>
              <a:rPr lang="fr-FR" sz="2400" dirty="0"/>
              <a:t> EV </a:t>
            </a:r>
            <a:r>
              <a:rPr lang="fr-FR" sz="2400" dirty="0" err="1"/>
              <a:t>is</a:t>
            </a:r>
            <a:r>
              <a:rPr lang="fr-FR" sz="2400" dirty="0"/>
              <a:t> </a:t>
            </a:r>
            <a:r>
              <a:rPr lang="fr-FR" sz="2400" dirty="0" err="1"/>
              <a:t>plugged</a:t>
            </a:r>
            <a:r>
              <a:rPr lang="fr-FR" sz="2400" dirty="0"/>
              <a:t> in, </a:t>
            </a:r>
            <a:r>
              <a:rPr lang="fr-FR" sz="2400" dirty="0" err="1"/>
              <a:t>it</a:t>
            </a:r>
            <a:r>
              <a:rPr lang="fr-FR" sz="2400" dirty="0"/>
              <a:t> </a:t>
            </a:r>
            <a:r>
              <a:rPr lang="fr-FR" sz="2400" dirty="0" err="1"/>
              <a:t>is</a:t>
            </a:r>
            <a:r>
              <a:rPr lang="fr-FR" sz="2400" dirty="0"/>
              <a:t> </a:t>
            </a:r>
            <a:r>
              <a:rPr lang="fr-FR" sz="2400" dirty="0" err="1"/>
              <a:t>charged</a:t>
            </a:r>
            <a:r>
              <a:rPr lang="fr-FR" sz="2400" dirty="0"/>
              <a:t> in a smart </a:t>
            </a:r>
            <a:r>
              <a:rPr lang="fr-FR" sz="2400" dirty="0" err="1"/>
              <a:t>way</a:t>
            </a:r>
            <a:r>
              <a:rPr lang="fr-FR" sz="2400" dirty="0"/>
              <a:t> </a:t>
            </a:r>
            <a:r>
              <a:rPr lang="fr-FR" sz="2400" dirty="0" err="1"/>
              <a:t>so</a:t>
            </a:r>
            <a:r>
              <a:rPr lang="fr-FR" sz="2400" dirty="0"/>
              <a:t> as to </a:t>
            </a:r>
            <a:r>
              <a:rPr lang="fr-FR" sz="2400" dirty="0" err="1"/>
              <a:t>minimize</a:t>
            </a:r>
            <a:r>
              <a:rPr lang="fr-FR" sz="2400" dirty="0"/>
              <a:t> the CO2 </a:t>
            </a:r>
            <a:r>
              <a:rPr lang="fr-FR" sz="2400" dirty="0" err="1"/>
              <a:t>emissions</a:t>
            </a:r>
            <a:r>
              <a:rPr lang="fr-FR" sz="2400" dirty="0"/>
              <a:t> </a:t>
            </a:r>
            <a:r>
              <a:rPr lang="fr-FR" sz="2400" dirty="0" err="1"/>
              <a:t>related</a:t>
            </a:r>
            <a:r>
              <a:rPr lang="fr-FR" sz="2400" dirty="0"/>
              <a:t> to </a:t>
            </a:r>
            <a:r>
              <a:rPr lang="fr-FR" sz="2400" dirty="0" err="1"/>
              <a:t>its</a:t>
            </a:r>
            <a:r>
              <a:rPr lang="fr-FR" sz="2400" dirty="0"/>
              <a:t> </a:t>
            </a:r>
            <a:r>
              <a:rPr lang="fr-FR" sz="2400" dirty="0" err="1"/>
              <a:t>electricity</a:t>
            </a:r>
            <a:r>
              <a:rPr lang="fr-FR" sz="2400" dirty="0"/>
              <a:t> </a:t>
            </a:r>
            <a:r>
              <a:rPr lang="fr-FR" sz="2400" dirty="0" err="1"/>
              <a:t>consumption</a:t>
            </a:r>
            <a:r>
              <a:rPr lang="fr-FR" sz="2400" dirty="0"/>
              <a:t>. </a:t>
            </a:r>
          </a:p>
          <a:p>
            <a:pPr marL="0" indent="0">
              <a:buNone/>
            </a:pPr>
            <a:endParaRPr lang="fr-FR" sz="2400" dirty="0"/>
          </a:p>
          <a:p>
            <a:pPr marL="0" indent="0">
              <a:buNone/>
            </a:pPr>
            <a:r>
              <a:rPr lang="fr-FR" sz="2400" b="1" dirty="0"/>
              <a:t>1. </a:t>
            </a:r>
            <a:r>
              <a:rPr lang="fr-FR" sz="2400" b="1" dirty="0" err="1"/>
              <a:t>Electricity</a:t>
            </a:r>
            <a:r>
              <a:rPr lang="fr-FR" sz="2400" b="1" dirty="0"/>
              <a:t> </a:t>
            </a:r>
            <a:r>
              <a:rPr lang="fr-FR" sz="2400" b="1" dirty="0" err="1"/>
              <a:t>supply</a:t>
            </a:r>
            <a:r>
              <a:rPr lang="fr-FR" sz="2400" b="1" dirty="0"/>
              <a:t> </a:t>
            </a:r>
            <a:r>
              <a:rPr lang="fr-FR" sz="2400" b="1" dirty="0" err="1"/>
              <a:t>products</a:t>
            </a:r>
            <a:r>
              <a:rPr lang="fr-FR" sz="2400" b="1" dirty="0"/>
              <a:t>: </a:t>
            </a:r>
          </a:p>
          <a:p>
            <a:pPr marL="457200" lvl="1" indent="0">
              <a:buNone/>
            </a:pPr>
            <a:r>
              <a:rPr lang="fr-FR" dirty="0"/>
              <a:t>	</a:t>
            </a:r>
            <a:r>
              <a:rPr lang="fr-FR" i="1" dirty="0"/>
              <a:t>P1. </a:t>
            </a:r>
            <a:r>
              <a:rPr lang="fr-FR" i="1" dirty="0" err="1"/>
              <a:t>Products</a:t>
            </a:r>
            <a:r>
              <a:rPr lang="fr-FR" i="1" dirty="0"/>
              <a:t> not </a:t>
            </a:r>
            <a:r>
              <a:rPr lang="fr-FR" i="1" dirty="0" err="1"/>
              <a:t>related</a:t>
            </a:r>
            <a:r>
              <a:rPr lang="fr-FR" i="1" dirty="0"/>
              <a:t> to the </a:t>
            </a:r>
            <a:r>
              <a:rPr lang="fr-FR" i="1" dirty="0" err="1"/>
              <a:t>consumption</a:t>
            </a:r>
            <a:r>
              <a:rPr lang="fr-FR" dirty="0"/>
              <a:t>: None;</a:t>
            </a:r>
          </a:p>
          <a:p>
            <a:pPr marL="457200" lvl="1" indent="0">
              <a:buNone/>
            </a:pPr>
            <a:r>
              <a:rPr lang="fr-FR" dirty="0"/>
              <a:t>	</a:t>
            </a:r>
            <a:r>
              <a:rPr lang="fr-FR" i="1" dirty="0"/>
              <a:t>P2. </a:t>
            </a:r>
            <a:r>
              <a:rPr lang="fr-FR" i="1" dirty="0" err="1"/>
              <a:t>Products</a:t>
            </a:r>
            <a:r>
              <a:rPr lang="fr-FR" i="1" dirty="0"/>
              <a:t> </a:t>
            </a:r>
            <a:r>
              <a:rPr lang="fr-FR" i="1" dirty="0" err="1"/>
              <a:t>related</a:t>
            </a:r>
            <a:r>
              <a:rPr lang="fr-FR" i="1" dirty="0"/>
              <a:t> to </a:t>
            </a:r>
            <a:r>
              <a:rPr lang="fr-FR" i="1" dirty="0" err="1"/>
              <a:t>energy</a:t>
            </a:r>
            <a:r>
              <a:rPr lang="fr-FR" i="1" dirty="0"/>
              <a:t> </a:t>
            </a:r>
            <a:r>
              <a:rPr lang="fr-FR" i="1" dirty="0" err="1"/>
              <a:t>consumption</a:t>
            </a:r>
            <a:r>
              <a:rPr lang="fr-FR" dirty="0"/>
              <a:t>: </a:t>
            </a:r>
            <a:r>
              <a:rPr lang="fr-FR" dirty="0" err="1"/>
              <a:t>Domestic</a:t>
            </a:r>
            <a:r>
              <a:rPr lang="fr-FR" dirty="0"/>
              <a:t> </a:t>
            </a:r>
            <a:r>
              <a:rPr lang="fr-FR" dirty="0" err="1"/>
              <a:t>PPAs</a:t>
            </a:r>
            <a:r>
              <a:rPr lang="fr-FR" dirty="0"/>
              <a:t>;</a:t>
            </a:r>
          </a:p>
          <a:p>
            <a:pPr marL="457200" lvl="1" indent="0">
              <a:buNone/>
            </a:pPr>
            <a:r>
              <a:rPr lang="fr-FR" dirty="0"/>
              <a:t>	</a:t>
            </a:r>
            <a:r>
              <a:rPr lang="fr-FR" i="1" dirty="0"/>
              <a:t>P3. </a:t>
            </a:r>
            <a:r>
              <a:rPr lang="fr-FR" i="1" dirty="0" err="1"/>
              <a:t>Residual</a:t>
            </a:r>
            <a:r>
              <a:rPr lang="fr-FR" i="1" dirty="0"/>
              <a:t> </a:t>
            </a:r>
            <a:r>
              <a:rPr lang="fr-FR" i="1" dirty="0" err="1"/>
              <a:t>products</a:t>
            </a:r>
            <a:r>
              <a:rPr lang="fr-FR" dirty="0"/>
              <a:t>: </a:t>
            </a:r>
            <a:r>
              <a:rPr lang="fr-FR" dirty="0" err="1"/>
              <a:t>Residual</a:t>
            </a:r>
            <a:r>
              <a:rPr lang="fr-FR" dirty="0"/>
              <a:t> </a:t>
            </a:r>
            <a:r>
              <a:rPr lang="fr-FR" dirty="0" err="1"/>
              <a:t>is</a:t>
            </a:r>
            <a:r>
              <a:rPr lang="fr-FR" dirty="0"/>
              <a:t> </a:t>
            </a:r>
            <a:r>
              <a:rPr lang="fr-FR" dirty="0" err="1"/>
              <a:t>priced</a:t>
            </a:r>
            <a:r>
              <a:rPr lang="fr-FR" dirty="0"/>
              <a:t> at the </a:t>
            </a:r>
            <a:r>
              <a:rPr lang="fr-FR" dirty="0" err="1"/>
              <a:t>day-ahead</a:t>
            </a:r>
            <a:r>
              <a:rPr lang="fr-FR" dirty="0"/>
              <a:t> </a:t>
            </a:r>
            <a:r>
              <a:rPr lang="fr-FR" dirty="0" err="1"/>
              <a:t>market</a:t>
            </a:r>
            <a:r>
              <a:rPr lang="fr-FR" dirty="0"/>
              <a:t> </a:t>
            </a:r>
            <a:r>
              <a:rPr lang="fr-FR" dirty="0" err="1"/>
              <a:t>price</a:t>
            </a:r>
            <a:r>
              <a:rPr lang="fr-FR" dirty="0"/>
              <a:t> plus a </a:t>
            </a:r>
            <a:r>
              <a:rPr lang="fr-FR" dirty="0" err="1"/>
              <a:t>fee</a:t>
            </a:r>
            <a:r>
              <a:rPr lang="fr-FR" dirty="0"/>
              <a:t> for the 	</a:t>
            </a:r>
            <a:r>
              <a:rPr lang="fr-FR" dirty="0" err="1"/>
              <a:t>retailer</a:t>
            </a:r>
            <a:r>
              <a:rPr lang="fr-FR" dirty="0"/>
              <a:t>.</a:t>
            </a:r>
          </a:p>
          <a:p>
            <a:pPr marL="0" indent="0">
              <a:buNone/>
            </a:pPr>
            <a:r>
              <a:rPr lang="fr-FR" sz="2400" b="1" dirty="0"/>
              <a:t>2. </a:t>
            </a:r>
            <a:r>
              <a:rPr lang="fr-FR" sz="2400" b="1" dirty="0" err="1"/>
              <a:t>Market</a:t>
            </a:r>
            <a:r>
              <a:rPr lang="fr-FR" sz="2400" b="1" dirty="0"/>
              <a:t> places: </a:t>
            </a:r>
          </a:p>
          <a:p>
            <a:pPr marL="457200" lvl="1" indent="0">
              <a:buNone/>
            </a:pPr>
            <a:r>
              <a:rPr lang="fr-FR" dirty="0"/>
              <a:t>	The consumer has </a:t>
            </a:r>
            <a:r>
              <a:rPr lang="fr-FR" dirty="0" err="1"/>
              <a:t>access</a:t>
            </a:r>
            <a:r>
              <a:rPr lang="fr-FR" dirty="0"/>
              <a:t> to a one-</a:t>
            </a:r>
            <a:r>
              <a:rPr lang="fr-FR" dirty="0" err="1"/>
              <a:t>sided</a:t>
            </a:r>
            <a:r>
              <a:rPr lang="fr-FR" dirty="0"/>
              <a:t> </a:t>
            </a:r>
            <a:r>
              <a:rPr lang="fr-FR" dirty="0" err="1"/>
              <a:t>market</a:t>
            </a:r>
            <a:r>
              <a:rPr lang="fr-FR" dirty="0"/>
              <a:t> to select the </a:t>
            </a:r>
            <a:r>
              <a:rPr lang="fr-FR" dirty="0" err="1"/>
              <a:t>domestic</a:t>
            </a:r>
            <a:r>
              <a:rPr lang="fr-FR" dirty="0"/>
              <a:t> </a:t>
            </a:r>
            <a:r>
              <a:rPr lang="fr-FR" dirty="0" err="1"/>
              <a:t>PPAs</a:t>
            </a:r>
            <a:r>
              <a:rPr lang="fr-FR" dirty="0"/>
              <a:t> </a:t>
            </a:r>
            <a:r>
              <a:rPr lang="fr-FR" dirty="0" err="1"/>
              <a:t>they</a:t>
            </a:r>
            <a:r>
              <a:rPr lang="fr-FR" dirty="0"/>
              <a:t> </a:t>
            </a:r>
            <a:r>
              <a:rPr lang="fr-FR" dirty="0" err="1"/>
              <a:t>want</a:t>
            </a:r>
            <a:r>
              <a:rPr lang="fr-FR" dirty="0"/>
              <a:t> to 	</a:t>
            </a:r>
            <a:r>
              <a:rPr lang="fr-FR" dirty="0" err="1"/>
              <a:t>buy</a:t>
            </a:r>
            <a:r>
              <a:rPr lang="fr-FR" dirty="0"/>
              <a:t>.</a:t>
            </a:r>
          </a:p>
          <a:p>
            <a:pPr marL="0" indent="0">
              <a:buNone/>
            </a:pPr>
            <a:r>
              <a:rPr lang="en-US" sz="2400" b="1" dirty="0"/>
              <a:t>3. Decision support tools: </a:t>
            </a:r>
          </a:p>
          <a:p>
            <a:pPr marL="0" indent="0">
              <a:buNone/>
            </a:pPr>
            <a:r>
              <a:rPr lang="en-US" sz="2400" dirty="0"/>
              <a:t>	</a:t>
            </a:r>
            <a:r>
              <a:rPr lang="en-US" sz="2400" i="1" dirty="0"/>
              <a:t>T1. Tools to help with the purchase of market products</a:t>
            </a:r>
            <a:r>
              <a:rPr lang="en-US" sz="2400" dirty="0"/>
              <a:t>: A tool that advises the user about 	which PPAs they should buy to cover a high-percentage of its electricity with green energy;</a:t>
            </a:r>
          </a:p>
          <a:p>
            <a:pPr marL="0" indent="0">
              <a:buNone/>
            </a:pPr>
            <a:r>
              <a:rPr lang="en-US" sz="2400" dirty="0"/>
              <a:t>	</a:t>
            </a:r>
            <a:r>
              <a:rPr lang="en-US" sz="2400" i="1" dirty="0"/>
              <a:t>T2. Tools for dynamic load management</a:t>
            </a:r>
            <a:r>
              <a:rPr lang="en-US" sz="2400" dirty="0"/>
              <a:t>:  Control the charging of their EV to </a:t>
            </a:r>
            <a:r>
              <a:rPr lang="en-US" sz="2400" dirty="0" err="1"/>
              <a:t>minimise</a:t>
            </a:r>
            <a:r>
              <a:rPr lang="en-US" sz="2400" dirty="0"/>
              <a:t> their 	CO2 emissions;</a:t>
            </a:r>
          </a:p>
          <a:p>
            <a:pPr marL="0" indent="0">
              <a:buNone/>
            </a:pPr>
            <a:r>
              <a:rPr lang="en-US" sz="2400" dirty="0"/>
              <a:t>	</a:t>
            </a:r>
            <a:r>
              <a:rPr lang="en-US" sz="2400" i="1" dirty="0"/>
              <a:t>T3. Support tools for off-platform investments</a:t>
            </a:r>
            <a:r>
              <a:rPr lang="en-US" sz="2400" dirty="0"/>
              <a:t>. None.</a:t>
            </a:r>
            <a:endParaRPr lang="fr-FR" dirty="0"/>
          </a:p>
          <a:p>
            <a:pPr marL="0" indent="0">
              <a:buNone/>
            </a:pPr>
            <a:endParaRPr lang="en-US" dirty="0"/>
          </a:p>
          <a:p>
            <a:pPr marL="0" indent="0">
              <a:buNone/>
            </a:pPr>
            <a:endParaRPr lang="fr-FR" dirty="0"/>
          </a:p>
          <a:p>
            <a:pPr marL="0" indent="0">
              <a:buNone/>
            </a:pPr>
            <a:endParaRPr lang="en-US" b="1" dirty="0"/>
          </a:p>
          <a:p>
            <a:pPr marL="0" indent="0">
              <a:buNone/>
            </a:pPr>
            <a:endParaRPr lang="fr-FR" dirty="0"/>
          </a:p>
          <a:p>
            <a:pPr marL="0" indent="0">
              <a:buNone/>
            </a:pPr>
            <a:endParaRPr lang="en-US" b="1" dirty="0"/>
          </a:p>
        </p:txBody>
      </p:sp>
      <p:sp>
        <p:nvSpPr>
          <p:cNvPr id="4" name="Titre 1"/>
          <p:cNvSpPr txBox="1">
            <a:spLocks/>
          </p:cNvSpPr>
          <p:nvPr/>
        </p:nvSpPr>
        <p:spPr>
          <a:xfrm>
            <a:off x="336108" y="24373"/>
            <a:ext cx="11638307"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a:latin typeface="+mn-lt"/>
              </a:rPr>
              <a:t>The dynamic-price EV contract with domestic PPA and smart charging</a:t>
            </a:r>
          </a:p>
        </p:txBody>
      </p:sp>
    </p:spTree>
    <p:extLst>
      <p:ext uri="{BB962C8B-B14F-4D97-AF65-F5344CB8AC3E}">
        <p14:creationId xmlns:p14="http://schemas.microsoft.com/office/powerpoint/2010/main" val="35470424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74886" y="-22075"/>
            <a:ext cx="12174340" cy="2369062"/>
          </a:xfrm>
        </p:spPr>
        <p:txBody>
          <a:bodyPr>
            <a:normAutofit/>
          </a:bodyPr>
          <a:lstStyle/>
          <a:p>
            <a:r>
              <a:rPr lang="fr-FR" b="1" dirty="0">
                <a:latin typeface="+mn-lt"/>
              </a:rPr>
              <a:t/>
            </a:r>
            <a:br>
              <a:rPr lang="fr-FR" b="1" dirty="0">
                <a:latin typeface="+mn-lt"/>
              </a:rPr>
            </a:br>
            <a:endParaRPr lang="en-US" b="1" dirty="0">
              <a:latin typeface="+mn-lt"/>
            </a:endParaRPr>
          </a:p>
        </p:txBody>
      </p:sp>
      <p:sp>
        <p:nvSpPr>
          <p:cNvPr id="3" name="Espace réservé du contenu 2"/>
          <p:cNvSpPr>
            <a:spLocks noGrp="1"/>
          </p:cNvSpPr>
          <p:nvPr>
            <p:ph idx="1"/>
          </p:nvPr>
        </p:nvSpPr>
        <p:spPr>
          <a:xfrm>
            <a:off x="363638" y="1290788"/>
            <a:ext cx="11523002" cy="5915737"/>
          </a:xfrm>
        </p:spPr>
        <p:txBody>
          <a:bodyPr>
            <a:normAutofit fontScale="40000" lnSpcReduction="20000"/>
          </a:bodyPr>
          <a:lstStyle/>
          <a:p>
            <a:pPr marL="0" indent="0">
              <a:buNone/>
            </a:pPr>
            <a:r>
              <a:rPr lang="en-US" sz="5000" b="1" dirty="0"/>
              <a:t>Main description: </a:t>
            </a:r>
            <a:r>
              <a:rPr lang="fr-FR" sz="5000" dirty="0"/>
              <a:t>The EV </a:t>
            </a:r>
            <a:r>
              <a:rPr lang="fr-FR" sz="5000" dirty="0" err="1"/>
              <a:t>is</a:t>
            </a:r>
            <a:r>
              <a:rPr lang="fr-FR" sz="5000" dirty="0"/>
              <a:t> part of a </a:t>
            </a:r>
            <a:r>
              <a:rPr lang="fr-FR" sz="5000" dirty="0" err="1"/>
              <a:t>community</a:t>
            </a:r>
            <a:r>
              <a:rPr lang="fr-FR" sz="5000" dirty="0"/>
              <a:t> of </a:t>
            </a:r>
            <a:r>
              <a:rPr lang="fr-FR" sz="5000" dirty="0" err="1"/>
              <a:t>consumers</a:t>
            </a:r>
            <a:r>
              <a:rPr lang="fr-FR" sz="5000" dirty="0"/>
              <a:t> </a:t>
            </a:r>
            <a:r>
              <a:rPr lang="fr-FR" sz="5000" dirty="0" err="1"/>
              <a:t>having</a:t>
            </a:r>
            <a:r>
              <a:rPr lang="fr-FR" sz="5000" dirty="0"/>
              <a:t> an EV and/or PV panels. </a:t>
            </a:r>
            <a:r>
              <a:rPr lang="fr-FR" sz="5000" dirty="0" err="1"/>
              <a:t>They</a:t>
            </a:r>
            <a:r>
              <a:rPr lang="fr-FR" sz="5000" dirty="0"/>
              <a:t> </a:t>
            </a:r>
            <a:r>
              <a:rPr lang="fr-FR" sz="5000" dirty="0" err="1"/>
              <a:t>buy</a:t>
            </a:r>
            <a:r>
              <a:rPr lang="fr-FR" sz="5000" dirty="0"/>
              <a:t>/</a:t>
            </a:r>
            <a:r>
              <a:rPr lang="fr-FR" sz="5000" dirty="0" err="1"/>
              <a:t>sell</a:t>
            </a:r>
            <a:r>
              <a:rPr lang="fr-FR" sz="5000" dirty="0"/>
              <a:t> </a:t>
            </a:r>
            <a:r>
              <a:rPr lang="fr-FR" sz="5000" dirty="0" err="1"/>
              <a:t>electricity</a:t>
            </a:r>
            <a:r>
              <a:rPr lang="fr-FR" sz="5000" dirty="0"/>
              <a:t> to the </a:t>
            </a:r>
            <a:r>
              <a:rPr lang="fr-FR" sz="5000" dirty="0" err="1"/>
              <a:t>community</a:t>
            </a:r>
            <a:r>
              <a:rPr lang="fr-FR" sz="5000" dirty="0"/>
              <a:t> and </a:t>
            </a:r>
            <a:r>
              <a:rPr lang="fr-FR" sz="5000" dirty="0" err="1"/>
              <a:t>their</a:t>
            </a:r>
            <a:r>
              <a:rPr lang="fr-FR" sz="5000" dirty="0"/>
              <a:t> </a:t>
            </a:r>
            <a:r>
              <a:rPr lang="fr-FR" sz="5000" dirty="0" err="1"/>
              <a:t>residual</a:t>
            </a:r>
            <a:r>
              <a:rPr lang="fr-FR" sz="5000" dirty="0"/>
              <a:t> on the </a:t>
            </a:r>
            <a:r>
              <a:rPr lang="fr-FR" sz="5000" dirty="0" err="1"/>
              <a:t>day-head</a:t>
            </a:r>
            <a:r>
              <a:rPr lang="fr-FR" sz="5000" dirty="0"/>
              <a:t> </a:t>
            </a:r>
            <a:r>
              <a:rPr lang="fr-FR" sz="5000" dirty="0" err="1"/>
              <a:t>market</a:t>
            </a:r>
            <a:r>
              <a:rPr lang="fr-FR" sz="5000" dirty="0"/>
              <a:t>.  </a:t>
            </a:r>
            <a:r>
              <a:rPr lang="fr-FR" sz="5000" dirty="0" err="1"/>
              <a:t>Their</a:t>
            </a:r>
            <a:r>
              <a:rPr lang="fr-FR" sz="5000" dirty="0"/>
              <a:t> car </a:t>
            </a:r>
            <a:r>
              <a:rPr lang="fr-FR" sz="5000" dirty="0" err="1"/>
              <a:t>is</a:t>
            </a:r>
            <a:r>
              <a:rPr lang="fr-FR" sz="5000" dirty="0"/>
              <a:t> </a:t>
            </a:r>
            <a:r>
              <a:rPr lang="fr-FR" sz="5000" dirty="0" err="1"/>
              <a:t>charged</a:t>
            </a:r>
            <a:r>
              <a:rPr lang="fr-FR" sz="5000" dirty="0"/>
              <a:t> to minimise </a:t>
            </a:r>
            <a:r>
              <a:rPr lang="fr-FR" sz="5000" dirty="0" err="1"/>
              <a:t>their</a:t>
            </a:r>
            <a:r>
              <a:rPr lang="fr-FR" sz="5000" dirty="0"/>
              <a:t> </a:t>
            </a:r>
            <a:r>
              <a:rPr lang="fr-FR" sz="5000" dirty="0" err="1"/>
              <a:t>electricity</a:t>
            </a:r>
            <a:r>
              <a:rPr lang="fr-FR" sz="5000" dirty="0"/>
              <a:t> bill. </a:t>
            </a:r>
          </a:p>
          <a:p>
            <a:pPr marL="0" indent="0">
              <a:buNone/>
            </a:pPr>
            <a:r>
              <a:rPr lang="fr-FR" sz="5000" b="1" dirty="0"/>
              <a:t>1. </a:t>
            </a:r>
            <a:r>
              <a:rPr lang="fr-FR" sz="5000" b="1" dirty="0" err="1"/>
              <a:t>Electricity</a:t>
            </a:r>
            <a:r>
              <a:rPr lang="fr-FR" sz="5000" b="1" dirty="0"/>
              <a:t> </a:t>
            </a:r>
            <a:r>
              <a:rPr lang="fr-FR" sz="5000" b="1" dirty="0" err="1"/>
              <a:t>supply</a:t>
            </a:r>
            <a:r>
              <a:rPr lang="fr-FR" sz="5000" b="1" dirty="0"/>
              <a:t> </a:t>
            </a:r>
            <a:r>
              <a:rPr lang="fr-FR" sz="5000" b="1" dirty="0" err="1"/>
              <a:t>products</a:t>
            </a:r>
            <a:r>
              <a:rPr lang="fr-FR" sz="5000" b="1" dirty="0"/>
              <a:t>: </a:t>
            </a:r>
          </a:p>
          <a:p>
            <a:pPr marL="457200" lvl="1" indent="0">
              <a:buNone/>
            </a:pPr>
            <a:r>
              <a:rPr lang="fr-FR" sz="5000" dirty="0"/>
              <a:t>	</a:t>
            </a:r>
            <a:r>
              <a:rPr lang="fr-FR" sz="5000" i="1" dirty="0"/>
              <a:t>P1. </a:t>
            </a:r>
            <a:r>
              <a:rPr lang="fr-FR" sz="5000" i="1" dirty="0" err="1"/>
              <a:t>Products</a:t>
            </a:r>
            <a:r>
              <a:rPr lang="fr-FR" sz="5000" i="1" dirty="0"/>
              <a:t> not </a:t>
            </a:r>
            <a:r>
              <a:rPr lang="fr-FR" sz="5000" i="1" dirty="0" err="1"/>
              <a:t>related</a:t>
            </a:r>
            <a:r>
              <a:rPr lang="fr-FR" sz="5000" i="1" dirty="0"/>
              <a:t> to the </a:t>
            </a:r>
            <a:r>
              <a:rPr lang="fr-FR" sz="5000" i="1" dirty="0" err="1"/>
              <a:t>consumption</a:t>
            </a:r>
            <a:r>
              <a:rPr lang="fr-FR" sz="5000" dirty="0"/>
              <a:t>: None;</a:t>
            </a:r>
          </a:p>
          <a:p>
            <a:pPr marL="457200" lvl="1" indent="0">
              <a:buNone/>
            </a:pPr>
            <a:r>
              <a:rPr lang="fr-FR" sz="5000" dirty="0"/>
              <a:t>	</a:t>
            </a:r>
            <a:r>
              <a:rPr lang="fr-FR" sz="5000" i="1" dirty="0"/>
              <a:t>P2. </a:t>
            </a:r>
            <a:r>
              <a:rPr lang="fr-FR" sz="5000" i="1" dirty="0" err="1"/>
              <a:t>Products</a:t>
            </a:r>
            <a:r>
              <a:rPr lang="fr-FR" sz="5000" i="1" dirty="0"/>
              <a:t> </a:t>
            </a:r>
            <a:r>
              <a:rPr lang="fr-FR" sz="5000" i="1" dirty="0" err="1"/>
              <a:t>related</a:t>
            </a:r>
            <a:r>
              <a:rPr lang="fr-FR" sz="5000" i="1" dirty="0"/>
              <a:t> to </a:t>
            </a:r>
            <a:r>
              <a:rPr lang="fr-FR" sz="5000" i="1" dirty="0" err="1"/>
              <a:t>energy</a:t>
            </a:r>
            <a:r>
              <a:rPr lang="fr-FR" sz="5000" i="1" dirty="0"/>
              <a:t> </a:t>
            </a:r>
            <a:r>
              <a:rPr lang="fr-FR" sz="5000" i="1" dirty="0" err="1"/>
              <a:t>consumption</a:t>
            </a:r>
            <a:r>
              <a:rPr lang="fr-FR" sz="5000" dirty="0"/>
              <a:t>: </a:t>
            </a:r>
            <a:r>
              <a:rPr lang="en-US" sz="5000" dirty="0"/>
              <a:t>PV electricity sold/bought to/by the community. Volumes exchanged are computed according to a system of repartition keys, similar to those used in 	Renewable Energy Communities. Prices for the electricity bought are higher than the price of the 	electricity sold. Prices are fixed;</a:t>
            </a:r>
          </a:p>
          <a:p>
            <a:pPr marL="457200" lvl="1" indent="0">
              <a:buNone/>
            </a:pPr>
            <a:r>
              <a:rPr lang="fr-FR" sz="5000" dirty="0"/>
              <a:t>	</a:t>
            </a:r>
            <a:r>
              <a:rPr lang="fr-FR" sz="5000" i="1" dirty="0"/>
              <a:t>P3. </a:t>
            </a:r>
            <a:r>
              <a:rPr lang="fr-FR" sz="5000" i="1" dirty="0" err="1"/>
              <a:t>Residual</a:t>
            </a:r>
            <a:r>
              <a:rPr lang="fr-FR" sz="5000" i="1" dirty="0"/>
              <a:t> </a:t>
            </a:r>
            <a:r>
              <a:rPr lang="fr-FR" sz="5000" i="1" dirty="0" err="1"/>
              <a:t>products</a:t>
            </a:r>
            <a:r>
              <a:rPr lang="fr-FR" sz="5000" dirty="0"/>
              <a:t>: </a:t>
            </a:r>
            <a:r>
              <a:rPr lang="fr-FR" sz="5000" dirty="0" err="1"/>
              <a:t>Residual</a:t>
            </a:r>
            <a:r>
              <a:rPr lang="fr-FR" sz="5000" dirty="0"/>
              <a:t> </a:t>
            </a:r>
            <a:r>
              <a:rPr lang="fr-FR" sz="5000" dirty="0" err="1"/>
              <a:t>is</a:t>
            </a:r>
            <a:r>
              <a:rPr lang="fr-FR" sz="5000" dirty="0"/>
              <a:t> </a:t>
            </a:r>
            <a:r>
              <a:rPr lang="fr-FR" sz="5000" dirty="0" err="1"/>
              <a:t>priced</a:t>
            </a:r>
            <a:r>
              <a:rPr lang="fr-FR" sz="5000" dirty="0"/>
              <a:t> at the </a:t>
            </a:r>
            <a:r>
              <a:rPr lang="fr-FR" sz="5000" dirty="0" err="1"/>
              <a:t>day-ahead</a:t>
            </a:r>
            <a:r>
              <a:rPr lang="fr-FR" sz="5000" dirty="0"/>
              <a:t> </a:t>
            </a:r>
            <a:r>
              <a:rPr lang="fr-FR" sz="5000" dirty="0" err="1"/>
              <a:t>market</a:t>
            </a:r>
            <a:r>
              <a:rPr lang="fr-FR" sz="5000" dirty="0"/>
              <a:t> </a:t>
            </a:r>
            <a:r>
              <a:rPr lang="fr-FR" sz="5000" dirty="0" err="1"/>
              <a:t>price</a:t>
            </a:r>
            <a:r>
              <a:rPr lang="fr-FR" sz="5000" dirty="0"/>
              <a:t> plus a </a:t>
            </a:r>
            <a:r>
              <a:rPr lang="fr-FR" sz="5000" dirty="0" err="1"/>
              <a:t>fee</a:t>
            </a:r>
            <a:r>
              <a:rPr lang="fr-FR" sz="5000" dirty="0"/>
              <a:t> for the 	</a:t>
            </a:r>
            <a:r>
              <a:rPr lang="fr-FR" sz="5000" dirty="0" err="1"/>
              <a:t>retailer</a:t>
            </a:r>
            <a:r>
              <a:rPr lang="fr-FR" sz="5000" dirty="0"/>
              <a:t>. </a:t>
            </a:r>
          </a:p>
          <a:p>
            <a:pPr marL="0" indent="0">
              <a:buNone/>
            </a:pPr>
            <a:r>
              <a:rPr lang="fr-FR" sz="5000" b="1" dirty="0"/>
              <a:t>2. </a:t>
            </a:r>
            <a:r>
              <a:rPr lang="fr-FR" sz="5000" b="1" dirty="0" err="1"/>
              <a:t>Market</a:t>
            </a:r>
            <a:r>
              <a:rPr lang="fr-FR" sz="5000" b="1" dirty="0"/>
              <a:t> places: </a:t>
            </a:r>
          </a:p>
          <a:p>
            <a:pPr marL="457200" lvl="1" indent="0">
              <a:buNone/>
            </a:pPr>
            <a:r>
              <a:rPr lang="fr-FR" sz="5000" dirty="0"/>
              <a:t>The consumer has </a:t>
            </a:r>
            <a:r>
              <a:rPr lang="fr-FR" sz="5000" dirty="0" err="1"/>
              <a:t>access</a:t>
            </a:r>
            <a:r>
              <a:rPr lang="fr-FR" sz="5000" dirty="0"/>
              <a:t> to a </a:t>
            </a:r>
            <a:r>
              <a:rPr lang="fr-FR" sz="5000" dirty="0" err="1"/>
              <a:t>list</a:t>
            </a:r>
            <a:r>
              <a:rPr lang="fr-FR" sz="5000" dirty="0"/>
              <a:t> of </a:t>
            </a:r>
            <a:r>
              <a:rPr lang="fr-FR" sz="5000" dirty="0" err="1"/>
              <a:t>communities</a:t>
            </a:r>
            <a:r>
              <a:rPr lang="fr-FR" sz="5000" dirty="0"/>
              <a:t> </a:t>
            </a:r>
            <a:r>
              <a:rPr lang="fr-FR" sz="5000" dirty="0" err="1"/>
              <a:t>they</a:t>
            </a:r>
            <a:r>
              <a:rPr lang="fr-FR" sz="5000" dirty="0"/>
              <a:t> </a:t>
            </a:r>
            <a:r>
              <a:rPr lang="fr-FR" sz="5000" dirty="0" err="1"/>
              <a:t>may</a:t>
            </a:r>
            <a:r>
              <a:rPr lang="fr-FR" sz="5000" dirty="0"/>
              <a:t> </a:t>
            </a:r>
            <a:r>
              <a:rPr lang="fr-FR" sz="5000" dirty="0" err="1"/>
              <a:t>want</a:t>
            </a:r>
            <a:r>
              <a:rPr lang="fr-FR" sz="5000" dirty="0"/>
              <a:t> to </a:t>
            </a:r>
            <a:r>
              <a:rPr lang="fr-FR" sz="5000" dirty="0" err="1"/>
              <a:t>join</a:t>
            </a:r>
            <a:r>
              <a:rPr lang="fr-FR" sz="5000" dirty="0"/>
              <a:t>. Once </a:t>
            </a:r>
            <a:r>
              <a:rPr lang="fr-FR" sz="5000" dirty="0" err="1"/>
              <a:t>they</a:t>
            </a:r>
            <a:r>
              <a:rPr lang="fr-FR" sz="5000" dirty="0"/>
              <a:t> </a:t>
            </a:r>
            <a:r>
              <a:rPr lang="fr-FR" sz="5000" dirty="0" err="1"/>
              <a:t>join</a:t>
            </a:r>
            <a:r>
              <a:rPr lang="fr-FR" sz="5000" dirty="0"/>
              <a:t> a </a:t>
            </a:r>
            <a:r>
              <a:rPr lang="fr-FR" sz="5000" dirty="0" err="1"/>
              <a:t>community</a:t>
            </a:r>
            <a:r>
              <a:rPr lang="fr-FR" sz="5000" dirty="0"/>
              <a:t>, </a:t>
            </a:r>
            <a:r>
              <a:rPr lang="fr-FR" sz="5000" dirty="0" err="1"/>
              <a:t>they</a:t>
            </a:r>
            <a:r>
              <a:rPr lang="fr-FR" sz="5000" dirty="0"/>
              <a:t> </a:t>
            </a:r>
            <a:r>
              <a:rPr lang="fr-FR" sz="5000" dirty="0" err="1"/>
              <a:t>will</a:t>
            </a:r>
            <a:r>
              <a:rPr lang="fr-FR" sz="5000" dirty="0"/>
              <a:t> </a:t>
            </a:r>
            <a:r>
              <a:rPr lang="fr-FR" sz="5000" dirty="0" err="1"/>
              <a:t>automatically</a:t>
            </a:r>
            <a:r>
              <a:rPr lang="fr-FR" sz="5000" dirty="0"/>
              <a:t> </a:t>
            </a:r>
            <a:r>
              <a:rPr lang="fr-FR" sz="5000" dirty="0" err="1"/>
              <a:t>benefit</a:t>
            </a:r>
            <a:r>
              <a:rPr lang="fr-FR" sz="5000" dirty="0"/>
              <a:t> </a:t>
            </a:r>
            <a:r>
              <a:rPr lang="fr-FR" sz="5000" dirty="0" err="1"/>
              <a:t>from</a:t>
            </a:r>
            <a:r>
              <a:rPr lang="fr-FR" sz="5000" dirty="0"/>
              <a:t> the </a:t>
            </a:r>
            <a:r>
              <a:rPr lang="fr-FR" sz="5000" dirty="0" err="1"/>
              <a:t>electricity</a:t>
            </a:r>
            <a:r>
              <a:rPr lang="fr-FR" sz="5000" dirty="0"/>
              <a:t> </a:t>
            </a:r>
            <a:r>
              <a:rPr lang="fr-FR" sz="5000" dirty="0" err="1"/>
              <a:t>product</a:t>
            </a:r>
            <a:r>
              <a:rPr lang="fr-FR" sz="5000" dirty="0"/>
              <a:t> P2. Product P2 </a:t>
            </a:r>
            <a:r>
              <a:rPr lang="fr-FR" sz="5000" dirty="0" err="1"/>
              <a:t>may</a:t>
            </a:r>
            <a:r>
              <a:rPr lang="fr-FR" sz="5000" dirty="0"/>
              <a:t> change </a:t>
            </a:r>
            <a:r>
              <a:rPr lang="fr-FR" sz="5000" dirty="0" err="1"/>
              <a:t>from</a:t>
            </a:r>
            <a:r>
              <a:rPr lang="fr-FR" sz="5000" dirty="0"/>
              <a:t> one </a:t>
            </a:r>
            <a:r>
              <a:rPr lang="fr-FR" sz="5000" dirty="0" err="1"/>
              <a:t>community</a:t>
            </a:r>
            <a:r>
              <a:rPr lang="fr-FR" sz="5000" dirty="0"/>
              <a:t> to </a:t>
            </a:r>
            <a:r>
              <a:rPr lang="fr-FR" sz="5000" dirty="0" err="1"/>
              <a:t>another</a:t>
            </a:r>
            <a:r>
              <a:rPr lang="fr-FR" sz="5000" dirty="0"/>
              <a:t>.</a:t>
            </a:r>
            <a:endParaRPr lang="en-US" sz="5000" b="1" dirty="0"/>
          </a:p>
          <a:p>
            <a:pPr marL="0" indent="0">
              <a:buNone/>
            </a:pPr>
            <a:r>
              <a:rPr lang="en-US" sz="5000" b="1" dirty="0"/>
              <a:t>3. Decision support tools: </a:t>
            </a:r>
          </a:p>
          <a:p>
            <a:pPr marL="0" indent="0">
              <a:buNone/>
            </a:pPr>
            <a:r>
              <a:rPr lang="en-US" sz="5000" dirty="0"/>
              <a:t>	</a:t>
            </a:r>
            <a:r>
              <a:rPr lang="en-US" sz="5000" i="1" dirty="0"/>
              <a:t>T1. Tools to help to purchase market products</a:t>
            </a:r>
            <a:r>
              <a:rPr lang="en-US" sz="5000" dirty="0"/>
              <a:t>: None;</a:t>
            </a:r>
          </a:p>
          <a:p>
            <a:pPr marL="0" indent="0">
              <a:buNone/>
            </a:pPr>
            <a:r>
              <a:rPr lang="en-US" sz="5000" dirty="0"/>
              <a:t>	</a:t>
            </a:r>
            <a:r>
              <a:rPr lang="en-US" sz="5000" i="1" dirty="0"/>
              <a:t>T2. Tools for dynamic load management</a:t>
            </a:r>
            <a:r>
              <a:rPr lang="en-US" sz="5000" dirty="0"/>
              <a:t>: Control of  the charging of their EV to </a:t>
            </a:r>
            <a:r>
              <a:rPr lang="en-US" sz="5000" dirty="0" err="1"/>
              <a:t>minimise</a:t>
            </a:r>
            <a:r>
              <a:rPr lang="en-US" sz="5000" dirty="0"/>
              <a:t> the 	electricity bill;</a:t>
            </a:r>
          </a:p>
          <a:p>
            <a:pPr marL="0" indent="0">
              <a:buNone/>
            </a:pPr>
            <a:r>
              <a:rPr lang="en-US" sz="5000" dirty="0"/>
              <a:t>	</a:t>
            </a:r>
            <a:r>
              <a:rPr lang="en-US" sz="5000" i="1" dirty="0"/>
              <a:t>T3. Support tools for off-platform investments</a:t>
            </a:r>
            <a:r>
              <a:rPr lang="en-US" sz="5000" dirty="0"/>
              <a:t>. None.</a:t>
            </a:r>
            <a:endParaRPr lang="fr-FR" sz="5000" dirty="0"/>
          </a:p>
          <a:p>
            <a:pPr marL="0" indent="0">
              <a:buNone/>
            </a:pPr>
            <a:endParaRPr lang="fr-FR" dirty="0"/>
          </a:p>
          <a:p>
            <a:pPr marL="0" indent="0">
              <a:buNone/>
            </a:pPr>
            <a:endParaRPr lang="en-US" b="1" dirty="0"/>
          </a:p>
          <a:p>
            <a:pPr marL="0" indent="0">
              <a:buNone/>
            </a:pPr>
            <a:endParaRPr lang="fr-FR" dirty="0"/>
          </a:p>
          <a:p>
            <a:pPr marL="0" indent="0">
              <a:buNone/>
            </a:pPr>
            <a:endParaRPr lang="en-US" b="1" dirty="0"/>
          </a:p>
        </p:txBody>
      </p:sp>
      <p:sp>
        <p:nvSpPr>
          <p:cNvPr id="4" name="Titre 1"/>
          <p:cNvSpPr txBox="1">
            <a:spLocks/>
          </p:cNvSpPr>
          <p:nvPr/>
        </p:nvSpPr>
        <p:spPr>
          <a:xfrm>
            <a:off x="1113581" y="-3477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latin typeface="+mn-lt"/>
              </a:rPr>
              <a:t>The dynamic-price contract for EVs with 		    community energy exchange </a:t>
            </a:r>
          </a:p>
        </p:txBody>
      </p:sp>
    </p:spTree>
    <p:extLst>
      <p:ext uri="{BB962C8B-B14F-4D97-AF65-F5344CB8AC3E}">
        <p14:creationId xmlns:p14="http://schemas.microsoft.com/office/powerpoint/2010/main" val="41553848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43724" y="2206625"/>
            <a:ext cx="10515600" cy="4351338"/>
          </a:xfrm>
        </p:spPr>
        <p:txBody>
          <a:bodyPr>
            <a:normAutofit fontScale="85000" lnSpcReduction="20000"/>
          </a:bodyPr>
          <a:lstStyle/>
          <a:p>
            <a:endParaRPr lang="en-US" dirty="0"/>
          </a:p>
          <a:p>
            <a:endParaRPr lang="en-US" dirty="0"/>
          </a:p>
          <a:p>
            <a:endParaRPr lang="en-US" dirty="0"/>
          </a:p>
          <a:p>
            <a:pPr marL="0" indent="0">
              <a:buNone/>
            </a:pPr>
            <a:r>
              <a:rPr lang="en-US" dirty="0" err="1"/>
              <a:t>Haulogy</a:t>
            </a:r>
            <a:r>
              <a:rPr lang="en-US" dirty="0"/>
              <a:t> is a software company that has developed an advanced generic software platform for retailers</a:t>
            </a:r>
            <a:r>
              <a:rPr lang="en-GB" dirty="0"/>
              <a:t>.</a:t>
            </a:r>
          </a:p>
          <a:p>
            <a:pPr marL="0" indent="0">
              <a:buNone/>
            </a:pPr>
            <a:endParaRPr lang="en-GB" b="1" dirty="0"/>
          </a:p>
          <a:p>
            <a:pPr marL="0" indent="0">
              <a:buNone/>
            </a:pPr>
            <a:r>
              <a:rPr lang="en-GB" dirty="0"/>
              <a:t>It can accommodate a large class of </a:t>
            </a:r>
            <a:r>
              <a:rPr lang="en-US" dirty="0"/>
              <a:t>electricity supply products, marketplaces and decision support tools that define retail electricity contracts.</a:t>
            </a:r>
          </a:p>
          <a:p>
            <a:pPr marL="0" indent="0">
              <a:buNone/>
            </a:pPr>
            <a:r>
              <a:rPr lang="en-US" dirty="0"/>
              <a:t/>
            </a:r>
            <a:br>
              <a:rPr lang="en-US" dirty="0"/>
            </a:br>
            <a:r>
              <a:rPr lang="en-US" dirty="0"/>
              <a:t>With this platform, retailers can now easily design new electricity contracts to  meet the different needs of their customers (among others, electric vehicle (EV) owners) and improve their brand image.</a:t>
            </a:r>
          </a:p>
          <a:p>
            <a:pPr marL="0" indent="0">
              <a:buNone/>
            </a:pPr>
            <a:endParaRPr lang="en-US" b="1" dirty="0"/>
          </a:p>
        </p:txBody>
      </p:sp>
      <p:pic>
        <p:nvPicPr>
          <p:cNvPr id="5" name="Google Shape;379;p1"/>
          <p:cNvPicPr preferRelativeResize="0"/>
          <p:nvPr/>
        </p:nvPicPr>
        <p:blipFill rotWithShape="1">
          <a:blip r:embed="rId2">
            <a:alphaModFix/>
          </a:blip>
          <a:srcRect/>
          <a:stretch/>
        </p:blipFill>
        <p:spPr>
          <a:xfrm>
            <a:off x="1501887" y="564638"/>
            <a:ext cx="9031758" cy="2517202"/>
          </a:xfrm>
          <a:prstGeom prst="rect">
            <a:avLst/>
          </a:prstGeom>
          <a:noFill/>
          <a:ln>
            <a:noFill/>
          </a:ln>
        </p:spPr>
      </p:pic>
    </p:spTree>
    <p:extLst>
      <p:ext uri="{BB962C8B-B14F-4D97-AF65-F5344CB8AC3E}">
        <p14:creationId xmlns:p14="http://schemas.microsoft.com/office/powerpoint/2010/main" val="20706133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939487" y="-88900"/>
            <a:ext cx="12360928" cy="1325563"/>
          </a:xfrm>
        </p:spPr>
        <p:txBody>
          <a:bodyPr/>
          <a:lstStyle/>
          <a:p>
            <a:r>
              <a:rPr lang="en-US" b="1" dirty="0">
                <a:latin typeface="+mn-lt"/>
              </a:rPr>
              <a:t>Retailers of electricity</a:t>
            </a:r>
          </a:p>
        </p:txBody>
      </p:sp>
      <p:sp>
        <p:nvSpPr>
          <p:cNvPr id="3" name="Espace réservé du contenu 2"/>
          <p:cNvSpPr>
            <a:spLocks noGrp="1"/>
          </p:cNvSpPr>
          <p:nvPr>
            <p:ph idx="1"/>
          </p:nvPr>
        </p:nvSpPr>
        <p:spPr>
          <a:xfrm>
            <a:off x="569843" y="1477756"/>
            <a:ext cx="10515600" cy="32585909"/>
          </a:xfrm>
        </p:spPr>
        <p:txBody>
          <a:bodyPr/>
          <a:lstStyle/>
          <a:p>
            <a:pPr marL="0" indent="0">
              <a:buNone/>
            </a:pPr>
            <a:r>
              <a:rPr lang="en-US" dirty="0"/>
              <a:t>Retailers are the bridge between the electricity markets and end consumers. </a:t>
            </a:r>
          </a:p>
          <a:p>
            <a:pPr marL="0" indent="0">
              <a:buNone/>
            </a:pPr>
            <a:endParaRPr lang="en-US" dirty="0"/>
          </a:p>
          <a:p>
            <a:pPr marL="0" indent="0">
              <a:buNone/>
            </a:pPr>
            <a:r>
              <a:rPr lang="en-US" dirty="0"/>
              <a:t>Most retail electricity contracts are either fixed-price contracts or variable-price contracts. For variable-price contracts, the price per kwh is generally updated month by month, based on a weighted average of the prices observed on the spot market.</a:t>
            </a:r>
          </a:p>
          <a:p>
            <a:pPr marL="0" indent="0">
              <a:buNone/>
            </a:pPr>
            <a:endParaRPr lang="en-US" dirty="0"/>
          </a:p>
          <a:p>
            <a:pPr marL="0" indent="0">
              <a:buNone/>
            </a:pPr>
            <a:r>
              <a:rPr lang="en-US" dirty="0"/>
              <a:t>Very few retail contracts charge for electricity by multiplying the quantity consumed per market period with the spot price per market period (a dynamic price tariff).</a:t>
            </a:r>
          </a:p>
          <a:p>
            <a:pPr marL="0" indent="0">
              <a:buNone/>
            </a:pPr>
            <a:endParaRPr lang="en-US" dirty="0"/>
          </a:p>
        </p:txBody>
      </p:sp>
    </p:spTree>
    <p:extLst>
      <p:ext uri="{BB962C8B-B14F-4D97-AF65-F5344CB8AC3E}">
        <p14:creationId xmlns:p14="http://schemas.microsoft.com/office/powerpoint/2010/main" val="32202478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67887" y="0"/>
            <a:ext cx="12360928" cy="1325563"/>
          </a:xfrm>
        </p:spPr>
        <p:txBody>
          <a:bodyPr/>
          <a:lstStyle/>
          <a:p>
            <a:r>
              <a:rPr lang="en-US" b="1" dirty="0">
                <a:latin typeface="+mn-lt"/>
              </a:rPr>
              <a:t>The problems with existing contracts </a:t>
            </a:r>
            <a:br>
              <a:rPr lang="en-US" b="1" dirty="0">
                <a:latin typeface="+mn-lt"/>
              </a:rPr>
            </a:br>
            <a:r>
              <a:rPr lang="en-US" b="1" dirty="0">
                <a:latin typeface="+mn-lt"/>
              </a:rPr>
              <a:t>	</a:t>
            </a:r>
          </a:p>
        </p:txBody>
      </p:sp>
      <p:sp>
        <p:nvSpPr>
          <p:cNvPr id="3" name="Espace réservé du contenu 2"/>
          <p:cNvSpPr>
            <a:spLocks noGrp="1"/>
          </p:cNvSpPr>
          <p:nvPr>
            <p:ph idx="1"/>
          </p:nvPr>
        </p:nvSpPr>
        <p:spPr>
          <a:xfrm>
            <a:off x="945535" y="740393"/>
            <a:ext cx="10515600" cy="6117607"/>
          </a:xfrm>
        </p:spPr>
        <p:txBody>
          <a:bodyPr/>
          <a:lstStyle/>
          <a:p>
            <a:pPr marL="0" indent="0">
              <a:buNone/>
            </a:pPr>
            <a:r>
              <a:rPr lang="en-US" dirty="0"/>
              <a:t>Most of the existing contracts do not offer incentives for consuming at the “right moment”. </a:t>
            </a:r>
          </a:p>
          <a:p>
            <a:pPr marL="0" indent="0">
              <a:buNone/>
            </a:pPr>
            <a:endParaRPr lang="en-US" dirty="0"/>
          </a:p>
          <a:p>
            <a:pPr marL="0" indent="0">
              <a:buNone/>
            </a:pPr>
            <a:r>
              <a:rPr lang="en-US" dirty="0"/>
              <a:t>And even when they do, these contracts are very basic and do not reach the full potential of what retailers could propose to their customers who are more and more caring about a sustainable future. They know that green electricity contracts are just “</a:t>
            </a:r>
            <a:r>
              <a:rPr lang="en-US" i="1" dirty="0"/>
              <a:t>green washing</a:t>
            </a:r>
            <a:r>
              <a:rPr lang="en-US" dirty="0"/>
              <a:t>”. They would like to have electricity contracts allowing them to </a:t>
            </a:r>
            <a:r>
              <a:rPr lang="en-US" i="1" dirty="0"/>
              <a:t>better participate in energy transition</a:t>
            </a:r>
            <a:r>
              <a:rPr lang="en-US" dirty="0"/>
              <a:t>. </a:t>
            </a:r>
          </a:p>
          <a:p>
            <a:pPr marL="0" indent="0">
              <a:buNone/>
            </a:pPr>
            <a:endParaRPr lang="en-US" dirty="0"/>
          </a:p>
          <a:p>
            <a:pPr marL="0" indent="0">
              <a:buNone/>
            </a:pPr>
            <a:r>
              <a:rPr lang="en-US" dirty="0"/>
              <a:t>By offering virtually identical (“unsophisticated”) contracts, retailers mainly compete only on price. This leads to market consolidation, which in turn leads to less competition, and even less choice in terms of electricity contracts and higher prices. </a:t>
            </a:r>
          </a:p>
        </p:txBody>
      </p:sp>
    </p:spTree>
    <p:extLst>
      <p:ext uri="{BB962C8B-B14F-4D97-AF65-F5344CB8AC3E}">
        <p14:creationId xmlns:p14="http://schemas.microsoft.com/office/powerpoint/2010/main" val="11685558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75391" y="139148"/>
            <a:ext cx="12360928" cy="1325563"/>
          </a:xfrm>
        </p:spPr>
        <p:txBody>
          <a:bodyPr/>
          <a:lstStyle/>
          <a:p>
            <a:r>
              <a:rPr lang="en-US" b="1" dirty="0" err="1">
                <a:latin typeface="+mn-lt"/>
              </a:rPr>
              <a:t>Organisation</a:t>
            </a:r>
            <a:r>
              <a:rPr lang="en-US" b="1" dirty="0">
                <a:latin typeface="+mn-lt"/>
              </a:rPr>
              <a:t> of this presentation</a:t>
            </a:r>
            <a:br>
              <a:rPr lang="en-US" b="1" dirty="0">
                <a:latin typeface="+mn-lt"/>
              </a:rPr>
            </a:br>
            <a:r>
              <a:rPr lang="en-US" b="1" dirty="0">
                <a:latin typeface="+mn-lt"/>
              </a:rPr>
              <a:t>	</a:t>
            </a:r>
          </a:p>
        </p:txBody>
      </p:sp>
      <p:sp>
        <p:nvSpPr>
          <p:cNvPr id="3" name="Espace réservé du contenu 2"/>
          <p:cNvSpPr>
            <a:spLocks noGrp="1"/>
          </p:cNvSpPr>
          <p:nvPr>
            <p:ph idx="1"/>
          </p:nvPr>
        </p:nvSpPr>
        <p:spPr>
          <a:xfrm>
            <a:off x="1127752" y="1892008"/>
            <a:ext cx="10515600" cy="16950260"/>
          </a:xfrm>
        </p:spPr>
        <p:txBody>
          <a:bodyPr>
            <a:normAutofit/>
          </a:bodyPr>
          <a:lstStyle/>
          <a:p>
            <a:pPr marL="0" indent="0">
              <a:buNone/>
            </a:pPr>
            <a:r>
              <a:rPr lang="en-US" sz="3200" dirty="0"/>
              <a:t>1. Dynamic electricity prices work for domestic customers: return of experience from a </a:t>
            </a:r>
            <a:r>
              <a:rPr lang="en-US" sz="3200" dirty="0" err="1"/>
              <a:t>Haulogy</a:t>
            </a:r>
            <a:r>
              <a:rPr lang="en-US" sz="3200" dirty="0"/>
              <a:t> use case.</a:t>
            </a:r>
          </a:p>
          <a:p>
            <a:pPr marL="0" indent="0">
              <a:buNone/>
            </a:pPr>
            <a:endParaRPr lang="en-US" sz="3200" dirty="0"/>
          </a:p>
          <a:p>
            <a:pPr marL="0" indent="0">
              <a:buNone/>
            </a:pPr>
            <a:r>
              <a:rPr lang="en-US" sz="3200" dirty="0"/>
              <a:t>2. Generic constitutive elements for defining electricity retail contracts.</a:t>
            </a:r>
          </a:p>
          <a:p>
            <a:pPr marL="514350" indent="-514350">
              <a:buAutoNum type="arabicPeriod"/>
            </a:pPr>
            <a:endParaRPr lang="en-US" sz="3200" dirty="0"/>
          </a:p>
          <a:p>
            <a:pPr marL="0" indent="0">
              <a:buNone/>
            </a:pPr>
            <a:r>
              <a:rPr lang="en-US" sz="3200" dirty="0"/>
              <a:t>3. A few examples of innovative electricity contracts that, among others, leverage domestic flexibility. </a:t>
            </a:r>
          </a:p>
        </p:txBody>
      </p:sp>
    </p:spTree>
    <p:extLst>
      <p:ext uri="{BB962C8B-B14F-4D97-AF65-F5344CB8AC3E}">
        <p14:creationId xmlns:p14="http://schemas.microsoft.com/office/powerpoint/2010/main" val="13653478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2169" y="3075440"/>
            <a:ext cx="11729831" cy="1325563"/>
          </a:xfrm>
        </p:spPr>
        <p:txBody>
          <a:bodyPr>
            <a:noAutofit/>
          </a:bodyPr>
          <a:lstStyle/>
          <a:p>
            <a:r>
              <a:rPr lang="en-US" sz="6000" b="1" dirty="0">
                <a:latin typeface="+mn-lt"/>
              </a:rPr>
              <a:t>1. Dynamic electricity prices work for domestic customers: return of experience from a </a:t>
            </a:r>
            <a:r>
              <a:rPr lang="en-US" sz="6000" b="1" dirty="0" err="1">
                <a:latin typeface="+mn-lt"/>
              </a:rPr>
              <a:t>Haulogy</a:t>
            </a:r>
            <a:r>
              <a:rPr lang="en-US" sz="6000" b="1" dirty="0">
                <a:latin typeface="+mn-lt"/>
              </a:rPr>
              <a:t> use case.</a:t>
            </a:r>
            <a:br>
              <a:rPr lang="en-US" sz="6000" b="1" dirty="0">
                <a:latin typeface="+mn-lt"/>
              </a:rPr>
            </a:br>
            <a:endParaRPr lang="en-US" sz="6000" b="1" dirty="0">
              <a:latin typeface="+mn-lt"/>
            </a:endParaRPr>
          </a:p>
        </p:txBody>
      </p:sp>
    </p:spTree>
    <p:extLst>
      <p:ext uri="{BB962C8B-B14F-4D97-AF65-F5344CB8AC3E}">
        <p14:creationId xmlns:p14="http://schemas.microsoft.com/office/powerpoint/2010/main" val="14103628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62560" y="1567544"/>
            <a:ext cx="10515600" cy="30075682"/>
          </a:xfrm>
        </p:spPr>
        <p:txBody>
          <a:bodyPr/>
          <a:lstStyle/>
          <a:p>
            <a:pPr marL="342900" indent="-342900">
              <a:buFont typeface="Arial" panose="020B0604020202020204" pitchFamily="34" charset="0"/>
              <a:buAutoNum type="arabicPeriod"/>
            </a:pPr>
            <a:r>
              <a:rPr lang="en-GB" dirty="0">
                <a:latin typeface="Calibri" panose="020F0502020204030204" pitchFamily="34" charset="0"/>
                <a:cs typeface="Calibri" panose="020F0502020204030204" pitchFamily="34" charset="0"/>
              </a:rPr>
              <a:t> Two groups: one is made aware in advance of the hourly dynamic tariff while the other is not (= control group). Metering data of the two groups of consumers are collected and compared.</a:t>
            </a:r>
          </a:p>
          <a:p>
            <a:pPr marL="342900" indent="-342900">
              <a:buAutoNum type="arabicPeriod"/>
            </a:pPr>
            <a:r>
              <a:rPr lang="en-GB" dirty="0">
                <a:latin typeface="Calibri" panose="020F0502020204030204" pitchFamily="34" charset="0"/>
                <a:cs typeface="Calibri" panose="020F0502020204030204" pitchFamily="34" charset="0"/>
              </a:rPr>
              <a:t>Based on these hourly dynamic prices, customers decide by themselves how to steer </a:t>
            </a:r>
            <a:r>
              <a:rPr lang="en-GB" dirty="0" smtClean="0">
                <a:latin typeface="Calibri" panose="020F0502020204030204" pitchFamily="34" charset="0"/>
                <a:cs typeface="Calibri" panose="020F0502020204030204" pitchFamily="34" charset="0"/>
              </a:rPr>
              <a:t>their </a:t>
            </a:r>
            <a:r>
              <a:rPr lang="en-GB" dirty="0">
                <a:latin typeface="Calibri" panose="020F0502020204030204" pitchFamily="34" charset="0"/>
                <a:cs typeface="Calibri" panose="020F0502020204030204" pitchFamily="34" charset="0"/>
              </a:rPr>
              <a:t>demand, i.e., when they should reduce their consumption and when they should consume.</a:t>
            </a:r>
          </a:p>
          <a:p>
            <a:pPr marL="342900" indent="-342900">
              <a:buAutoNum type="arabicPeriod"/>
            </a:pPr>
            <a:r>
              <a:rPr lang="en-GB" dirty="0">
                <a:latin typeface="Calibri" panose="020F0502020204030204" pitchFamily="34" charset="0"/>
                <a:cs typeface="Calibri" panose="020F0502020204030204" pitchFamily="34" charset="0"/>
              </a:rPr>
              <a:t>Experiment carried out on approximately 300 consumers. </a:t>
            </a:r>
          </a:p>
          <a:p>
            <a:pPr marL="0" indent="0">
              <a:buNone/>
            </a:pPr>
            <a:endParaRPr lang="en-GB" dirty="0">
              <a:latin typeface="Calibri" panose="020F0502020204030204" pitchFamily="34" charset="0"/>
              <a:cs typeface="Calibri" panose="020F0502020204030204" pitchFamily="34" charset="0"/>
            </a:endParaRPr>
          </a:p>
          <a:p>
            <a:pPr marL="342900" indent="-342900">
              <a:buAutoNum type="arabicPeriod"/>
            </a:pPr>
            <a:endParaRPr lang="en-GB" dirty="0">
              <a:latin typeface="Calibri" panose="020F0502020204030204" pitchFamily="34" charset="0"/>
              <a:cs typeface="Calibri" panose="020F0502020204030204" pitchFamily="34" charset="0"/>
            </a:endParaRPr>
          </a:p>
          <a:p>
            <a:pPr marL="0" indent="0">
              <a:buNone/>
            </a:pPr>
            <a:r>
              <a:rPr lang="en-GB" u="sng" dirty="0">
                <a:latin typeface="Calibri" panose="020F0502020204030204" pitchFamily="34" charset="0"/>
                <a:cs typeface="Calibri" panose="020F0502020204030204" pitchFamily="34" charset="0"/>
              </a:rPr>
              <a:t>Note:</a:t>
            </a:r>
            <a:r>
              <a:rPr lang="en-GB" dirty="0">
                <a:latin typeface="Calibri" panose="020F0502020204030204" pitchFamily="34" charset="0"/>
                <a:cs typeface="Calibri" panose="020F0502020204030204" pitchFamily="34" charset="0"/>
              </a:rPr>
              <a:t> The retailer should </a:t>
            </a:r>
            <a:r>
              <a:rPr lang="en-GB" dirty="0" smtClean="0">
                <a:latin typeface="Calibri" panose="020F0502020204030204" pitchFamily="34" charset="0"/>
                <a:cs typeface="Calibri" panose="020F0502020204030204" pitchFamily="34" charset="0"/>
              </a:rPr>
              <a:t>take </a:t>
            </a:r>
            <a:r>
              <a:rPr lang="en-GB" dirty="0">
                <a:latin typeface="Calibri" panose="020F0502020204030204" pitchFamily="34" charset="0"/>
                <a:cs typeface="Calibri" panose="020F0502020204030204" pitchFamily="34" charset="0"/>
              </a:rPr>
              <a:t>into account this flexibility when nominating on commodity markets. </a:t>
            </a:r>
          </a:p>
          <a:p>
            <a:pPr marL="0" indent="0">
              <a:buNone/>
            </a:pPr>
            <a:endParaRPr lang="en-GB" dirty="0">
              <a:latin typeface="Calibri" panose="020F0502020204030204" pitchFamily="34" charset="0"/>
              <a:cs typeface="Calibri" panose="020F0502020204030204" pitchFamily="34" charset="0"/>
            </a:endParaRPr>
          </a:p>
          <a:p>
            <a:pPr marL="0" indent="0">
              <a:buNone/>
            </a:pPr>
            <a:endParaRPr lang="fr-FR" dirty="0"/>
          </a:p>
        </p:txBody>
      </p:sp>
      <p:sp>
        <p:nvSpPr>
          <p:cNvPr id="6" name="Titre 1"/>
          <p:cNvSpPr>
            <a:spLocks noGrp="1"/>
          </p:cNvSpPr>
          <p:nvPr>
            <p:ph type="title"/>
          </p:nvPr>
        </p:nvSpPr>
        <p:spPr>
          <a:xfrm>
            <a:off x="1936473" y="0"/>
            <a:ext cx="11729831" cy="1325563"/>
          </a:xfrm>
        </p:spPr>
        <p:txBody>
          <a:bodyPr/>
          <a:lstStyle/>
          <a:p>
            <a:r>
              <a:rPr lang="en-US" b="1" dirty="0">
                <a:latin typeface="+mn-lt"/>
              </a:rPr>
              <a:t>Description of the experience</a:t>
            </a:r>
          </a:p>
        </p:txBody>
      </p:sp>
    </p:spTree>
    <p:extLst>
      <p:ext uri="{BB962C8B-B14F-4D97-AF65-F5344CB8AC3E}">
        <p14:creationId xmlns:p14="http://schemas.microsoft.com/office/powerpoint/2010/main" val="4567026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p:cNvSpPr>
            <a:spLocks noGrp="1"/>
          </p:cNvSpPr>
          <p:nvPr>
            <p:ph type="title"/>
          </p:nvPr>
        </p:nvSpPr>
        <p:spPr>
          <a:xfrm>
            <a:off x="4914576" y="0"/>
            <a:ext cx="11729831" cy="1325563"/>
          </a:xfrm>
        </p:spPr>
        <p:txBody>
          <a:bodyPr/>
          <a:lstStyle/>
          <a:p>
            <a:r>
              <a:rPr lang="en-US" b="1" dirty="0">
                <a:latin typeface="+mn-lt"/>
              </a:rPr>
              <a:t>Results </a:t>
            </a:r>
          </a:p>
        </p:txBody>
      </p:sp>
      <p:pic>
        <p:nvPicPr>
          <p:cNvPr id="9" name="Image 8">
            <a:extLst>
              <a:ext uri="{FF2B5EF4-FFF2-40B4-BE49-F238E27FC236}">
                <a16:creationId xmlns:a16="http://schemas.microsoft.com/office/drawing/2014/main" id="{F11E4ECF-FDED-38DF-6FEC-8DAC1311B9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9931" y="1570990"/>
            <a:ext cx="11472138" cy="4555490"/>
          </a:xfrm>
          <a:prstGeom prst="rect">
            <a:avLst/>
          </a:prstGeom>
        </p:spPr>
      </p:pic>
      <p:sp>
        <p:nvSpPr>
          <p:cNvPr id="10" name="Flèche vers le bas 9">
            <a:extLst>
              <a:ext uri="{FF2B5EF4-FFF2-40B4-BE49-F238E27FC236}">
                <a16:creationId xmlns:a16="http://schemas.microsoft.com/office/drawing/2014/main" id="{BF59007B-75C9-735E-6E32-08B5F36952E1}"/>
              </a:ext>
            </a:extLst>
          </p:cNvPr>
          <p:cNvSpPr/>
          <p:nvPr/>
        </p:nvSpPr>
        <p:spPr>
          <a:xfrm>
            <a:off x="4121733" y="2179320"/>
            <a:ext cx="310338" cy="487680"/>
          </a:xfrm>
          <a:prstGeom prst="downArrow">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Flèche vers le bas 10">
            <a:extLst>
              <a:ext uri="{FF2B5EF4-FFF2-40B4-BE49-F238E27FC236}">
                <a16:creationId xmlns:a16="http://schemas.microsoft.com/office/drawing/2014/main" id="{004D70BE-DF3F-9E2F-FA1B-146F9868975B}"/>
              </a:ext>
            </a:extLst>
          </p:cNvPr>
          <p:cNvSpPr/>
          <p:nvPr/>
        </p:nvSpPr>
        <p:spPr>
          <a:xfrm>
            <a:off x="8942386" y="2075848"/>
            <a:ext cx="310338" cy="487680"/>
          </a:xfrm>
          <a:prstGeom prst="downArrow">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Flèche vers le bas 11">
            <a:extLst>
              <a:ext uri="{FF2B5EF4-FFF2-40B4-BE49-F238E27FC236}">
                <a16:creationId xmlns:a16="http://schemas.microsoft.com/office/drawing/2014/main" id="{ADEF5A0B-508D-9AA2-105F-0E8B02FF6570}"/>
              </a:ext>
            </a:extLst>
          </p:cNvPr>
          <p:cNvSpPr/>
          <p:nvPr/>
        </p:nvSpPr>
        <p:spPr>
          <a:xfrm rot="10800000">
            <a:off x="2252124" y="2047273"/>
            <a:ext cx="310338" cy="347312"/>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3" name="Flèche vers le bas 12">
            <a:extLst>
              <a:ext uri="{FF2B5EF4-FFF2-40B4-BE49-F238E27FC236}">
                <a16:creationId xmlns:a16="http://schemas.microsoft.com/office/drawing/2014/main" id="{C4563F33-B515-8E13-96EA-3CBC96315FA3}"/>
              </a:ext>
            </a:extLst>
          </p:cNvPr>
          <p:cNvSpPr/>
          <p:nvPr/>
        </p:nvSpPr>
        <p:spPr>
          <a:xfrm rot="10800000">
            <a:off x="6439829" y="3082925"/>
            <a:ext cx="256246" cy="170782"/>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32956305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6731" y="1915887"/>
            <a:ext cx="10515600" cy="30075682"/>
          </a:xfrm>
        </p:spPr>
        <p:txBody>
          <a:bodyPr/>
          <a:lstStyle/>
          <a:p>
            <a:pPr marL="0" indent="0">
              <a:buNone/>
            </a:pPr>
            <a:r>
              <a:rPr lang="en-GB" dirty="0">
                <a:latin typeface="Calibri" panose="020F0502020204030204" pitchFamily="34" charset="0"/>
                <a:cs typeface="Calibri" panose="020F0502020204030204" pitchFamily="34" charset="0"/>
              </a:rPr>
              <a:t>Significant modification of the behaviour of the customers as soon as they are exposed to a dynamic tariff, with respect to the control group. </a:t>
            </a:r>
          </a:p>
          <a:p>
            <a:pPr marL="0" indent="0">
              <a:buNone/>
            </a:pPr>
            <a:endParaRPr lang="en-GB" dirty="0">
              <a:latin typeface="Calibri" panose="020F0502020204030204" pitchFamily="34" charset="0"/>
              <a:cs typeface="Calibri" panose="020F0502020204030204" pitchFamily="34" charset="0"/>
            </a:endParaRPr>
          </a:p>
          <a:p>
            <a:pPr marL="0" indent="0">
              <a:buNone/>
            </a:pPr>
            <a:r>
              <a:rPr lang="en-GB" dirty="0">
                <a:latin typeface="Calibri" panose="020F0502020204030204" pitchFamily="34" charset="0"/>
                <a:cs typeface="Calibri" panose="020F0502020204030204" pitchFamily="34" charset="0"/>
              </a:rPr>
              <a:t>The consumption peaks are shifted towards the off-peak hours.</a:t>
            </a:r>
          </a:p>
          <a:p>
            <a:pPr marL="0" indent="0">
              <a:buNone/>
            </a:pPr>
            <a:endParaRPr lang="en-GB" dirty="0">
              <a:latin typeface="Calibri" panose="020F0502020204030204" pitchFamily="34" charset="0"/>
              <a:cs typeface="Calibri" panose="020F0502020204030204" pitchFamily="34" charset="0"/>
            </a:endParaRPr>
          </a:p>
          <a:p>
            <a:pPr marL="0" indent="0">
              <a:buNone/>
            </a:pPr>
            <a:r>
              <a:rPr lang="en-GB" dirty="0">
                <a:latin typeface="Calibri" panose="020F0502020204030204" pitchFamily="34" charset="0"/>
                <a:cs typeface="Calibri" panose="020F0502020204030204" pitchFamily="34" charset="0"/>
              </a:rPr>
              <a:t>Typical reduction in the price paid for commodity for a domestic customer exposed to dynamic price: </a:t>
            </a:r>
            <a:r>
              <a:rPr lang="en-GB" dirty="0" smtClean="0">
                <a:latin typeface="Calibri" panose="020F0502020204030204" pitchFamily="34" charset="0"/>
                <a:cs typeface="Calibri" panose="020F0502020204030204" pitchFamily="34" charset="0"/>
              </a:rPr>
              <a:t>around </a:t>
            </a:r>
            <a:r>
              <a:rPr lang="en-GB" dirty="0">
                <a:latin typeface="Calibri" panose="020F0502020204030204" pitchFamily="34" charset="0"/>
                <a:cs typeface="Calibri" panose="020F0502020204030204" pitchFamily="34" charset="0"/>
              </a:rPr>
              <a:t>20%. </a:t>
            </a:r>
          </a:p>
        </p:txBody>
      </p:sp>
      <p:sp>
        <p:nvSpPr>
          <p:cNvPr id="6" name="Titre 1"/>
          <p:cNvSpPr>
            <a:spLocks noGrp="1"/>
          </p:cNvSpPr>
          <p:nvPr>
            <p:ph type="title"/>
          </p:nvPr>
        </p:nvSpPr>
        <p:spPr>
          <a:xfrm>
            <a:off x="2763787" y="0"/>
            <a:ext cx="11729831" cy="1325563"/>
          </a:xfrm>
        </p:spPr>
        <p:txBody>
          <a:bodyPr/>
          <a:lstStyle/>
          <a:p>
            <a:r>
              <a:rPr lang="en-US" b="1" dirty="0">
                <a:latin typeface="+mn-lt"/>
              </a:rPr>
              <a:t>Three main observations</a:t>
            </a:r>
          </a:p>
        </p:txBody>
      </p:sp>
    </p:spTree>
    <p:extLst>
      <p:ext uri="{BB962C8B-B14F-4D97-AF65-F5344CB8AC3E}">
        <p14:creationId xmlns:p14="http://schemas.microsoft.com/office/powerpoint/2010/main" val="40162006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08724" y="2498971"/>
            <a:ext cx="11729831" cy="1325563"/>
          </a:xfrm>
        </p:spPr>
        <p:txBody>
          <a:bodyPr>
            <a:noAutofit/>
          </a:bodyPr>
          <a:lstStyle/>
          <a:p>
            <a:r>
              <a:rPr lang="en-US" sz="6000" b="1" dirty="0">
                <a:latin typeface="+mn-lt"/>
              </a:rPr>
              <a:t>2. Generic constitutive elements </a:t>
            </a:r>
            <a:br>
              <a:rPr lang="en-US" sz="6000" b="1" dirty="0">
                <a:latin typeface="+mn-lt"/>
              </a:rPr>
            </a:br>
            <a:r>
              <a:rPr lang="en-US" sz="6000" b="1" dirty="0">
                <a:latin typeface="+mn-lt"/>
              </a:rPr>
              <a:t>of electricity contracts.</a:t>
            </a:r>
          </a:p>
        </p:txBody>
      </p:sp>
    </p:spTree>
    <p:extLst>
      <p:ext uri="{BB962C8B-B14F-4D97-AF65-F5344CB8AC3E}">
        <p14:creationId xmlns:p14="http://schemas.microsoft.com/office/powerpoint/2010/main" val="255755853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26311</TotalTime>
  <Words>978</Words>
  <Application>Microsoft Office PowerPoint</Application>
  <PresentationFormat>Grand écran</PresentationFormat>
  <Paragraphs>129</Paragraphs>
  <Slides>19</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19</vt:i4>
      </vt:variant>
    </vt:vector>
  </HeadingPairs>
  <TitlesOfParts>
    <vt:vector size="23" baseType="lpstr">
      <vt:lpstr>Arial</vt:lpstr>
      <vt:lpstr>Calibri</vt:lpstr>
      <vt:lpstr>Calibri Light</vt:lpstr>
      <vt:lpstr>Thème Office</vt:lpstr>
      <vt:lpstr>Rethinking electricity retail contracts for leveraging flexibility </vt:lpstr>
      <vt:lpstr>Retailers of electricity</vt:lpstr>
      <vt:lpstr>The problems with existing contracts   </vt:lpstr>
      <vt:lpstr>Organisation of this presentation  </vt:lpstr>
      <vt:lpstr>1. Dynamic electricity prices work for domestic customers: return of experience from a Haulogy use case. </vt:lpstr>
      <vt:lpstr>Description of the experience</vt:lpstr>
      <vt:lpstr>Results </vt:lpstr>
      <vt:lpstr>Three main observations</vt:lpstr>
      <vt:lpstr>2. Generic constitutive elements  of electricity contracts.</vt:lpstr>
      <vt:lpstr>Three main constitutive elements</vt:lpstr>
      <vt:lpstr>1. Electricity supply products</vt:lpstr>
      <vt:lpstr>2. Market place </vt:lpstr>
      <vt:lpstr>3. Decision support tools</vt:lpstr>
      <vt:lpstr>3. A few examples of innovative electricity contracts that, among others, leverage domestic flexibility.  </vt:lpstr>
      <vt:lpstr>Building a retail electricity contract using these    three constitutive elements</vt:lpstr>
      <vt:lpstr> </vt:lpstr>
      <vt:lpstr> </vt:lpstr>
      <vt:lpstr> </vt:lpstr>
      <vt:lpstr>Présentation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COP21 and the electrical system(s?)</dc:title>
  <dc:creator>Damien</dc:creator>
  <cp:lastModifiedBy>Damien Ernst</cp:lastModifiedBy>
  <cp:revision>338</cp:revision>
  <cp:lastPrinted>2023-11-29T11:34:36Z</cp:lastPrinted>
  <dcterms:created xsi:type="dcterms:W3CDTF">2016-04-17T11:55:35Z</dcterms:created>
  <dcterms:modified xsi:type="dcterms:W3CDTF">2023-11-29T11:42:05Z</dcterms:modified>
</cp:coreProperties>
</file>