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0" r:id="rId3"/>
    <p:sldId id="272" r:id="rId4"/>
    <p:sldId id="261" r:id="rId5"/>
    <p:sldId id="260" r:id="rId6"/>
    <p:sldId id="267" r:id="rId7"/>
    <p:sldId id="268" r:id="rId8"/>
    <p:sldId id="257" r:id="rId9"/>
    <p:sldId id="277" r:id="rId10"/>
    <p:sldId id="273" r:id="rId11"/>
    <p:sldId id="274" r:id="rId12"/>
    <p:sldId id="275"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438" userDrawn="1">
          <p15:clr>
            <a:srgbClr val="A4A3A4"/>
          </p15:clr>
        </p15:guide>
        <p15:guide id="3" pos="7242" userDrawn="1">
          <p15:clr>
            <a:srgbClr val="A4A3A4"/>
          </p15:clr>
        </p15:guide>
        <p15:guide id="4" orient="horz" pos="3974" userDrawn="1">
          <p15:clr>
            <a:srgbClr val="A4A3A4"/>
          </p15:clr>
        </p15:guide>
        <p15:guide id="5" pos="74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A7E"/>
    <a:srgbClr val="303BC3"/>
    <a:srgbClr val="F97F6F"/>
    <a:srgbClr val="1C74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showGuides="1">
      <p:cViewPr varScale="1">
        <p:scale>
          <a:sx n="68" d="100"/>
          <a:sy n="68" d="100"/>
        </p:scale>
        <p:origin x="516" y="48"/>
      </p:cViewPr>
      <p:guideLst>
        <p:guide orient="horz" pos="346"/>
        <p:guide pos="438"/>
        <p:guide pos="7242"/>
        <p:guide orient="horz" pos="3974"/>
        <p:guide pos="7469"/>
      </p:guideLst>
    </p:cSldViewPr>
  </p:slideViewPr>
  <p:notesTextViewPr>
    <p:cViewPr>
      <p:scale>
        <a:sx n="1" d="1"/>
        <a:sy n="1" d="1"/>
      </p:scale>
      <p:origin x="0" y="0"/>
    </p:cViewPr>
  </p:notesTextViewPr>
  <p:notesViewPr>
    <p:cSldViewPr snapToGrid="0" showGuides="1">
      <p:cViewPr varScale="1">
        <p:scale>
          <a:sx n="80" d="100"/>
          <a:sy n="80" d="100"/>
        </p:scale>
        <p:origin x="19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err="1">
                <a:latin typeface="Bahnschrift Condensed" panose="020B0502040204020203" pitchFamily="34" charset="0"/>
                <a:ea typeface="Segoe UI Historic" panose="020B0502040204020203" pitchFamily="34" charset="0"/>
                <a:cs typeface="Segoe UI Historic" panose="020B0502040204020203" pitchFamily="34" charset="0"/>
              </a:rPr>
              <a:t>Nombre</a:t>
            </a:r>
            <a:r>
              <a:rPr lang="en-US" sz="1800" dirty="0">
                <a:latin typeface="Bahnschrift Condensed" panose="020B0502040204020203" pitchFamily="34" charset="0"/>
                <a:ea typeface="Segoe UI Historic" panose="020B0502040204020203" pitchFamily="34" charset="0"/>
                <a:cs typeface="Segoe UI Historic" panose="020B0502040204020203" pitchFamily="34" charset="0"/>
              </a:rPr>
              <a:t> de phrases par source</a:t>
            </a:r>
          </a:p>
        </c:rich>
      </c:tx>
      <c:layout>
        <c:manualLayout>
          <c:xMode val="edge"/>
          <c:yMode val="edge"/>
          <c:x val="0.14333757408343173"/>
          <c:y val="4.4062628299155561E-2"/>
        </c:manualLayout>
      </c:layout>
      <c:overlay val="0"/>
    </c:title>
    <c:autoTitleDeleted val="0"/>
    <c:plotArea>
      <c:layout>
        <c:manualLayout>
          <c:layoutTarget val="inner"/>
          <c:xMode val="edge"/>
          <c:yMode val="edge"/>
          <c:x val="0.15647539692451359"/>
          <c:y val="0.1160564986468817"/>
          <c:w val="0.79968859805740922"/>
          <c:h val="0.68025071071382837"/>
        </c:manualLayout>
      </c:layout>
      <c:barChart>
        <c:barDir val="col"/>
        <c:grouping val="stacked"/>
        <c:varyColors val="0"/>
        <c:ser>
          <c:idx val="0"/>
          <c:order val="0"/>
          <c:tx>
            <c:strRef>
              <c:f>Sheet1!$B$1</c:f>
              <c:strCache>
                <c:ptCount val="1"/>
                <c:pt idx="0">
                  <c:v>Series 1</c:v>
                </c:pt>
              </c:strCache>
            </c:strRef>
          </c:tx>
          <c:spPr>
            <a:solidFill>
              <a:srgbClr val="BA3C2E"/>
            </a:solidFill>
          </c:spPr>
          <c:invertIfNegative val="0"/>
          <c:dPt>
            <c:idx val="0"/>
            <c:invertIfNegative val="0"/>
            <c:bubble3D val="0"/>
            <c:spPr>
              <a:solidFill>
                <a:schemeClr val="accent1"/>
              </a:solidFill>
            </c:spPr>
            <c:extLst>
              <c:ext xmlns:c16="http://schemas.microsoft.com/office/drawing/2014/chart" uri="{C3380CC4-5D6E-409C-BE32-E72D297353CC}">
                <c16:uniqueId val="{00000001-7663-4DA1-A977-4CBE8E94D47A}"/>
              </c:ext>
            </c:extLst>
          </c:dPt>
          <c:dPt>
            <c:idx val="1"/>
            <c:invertIfNegative val="0"/>
            <c:bubble3D val="0"/>
            <c:spPr>
              <a:solidFill>
                <a:schemeClr val="accent2"/>
              </a:solidFill>
            </c:spPr>
            <c:extLst>
              <c:ext xmlns:c16="http://schemas.microsoft.com/office/drawing/2014/chart" uri="{C3380CC4-5D6E-409C-BE32-E72D297353CC}">
                <c16:uniqueId val="{00000003-7663-4DA1-A977-4CBE8E94D47A}"/>
              </c:ext>
            </c:extLst>
          </c:dPt>
          <c:dPt>
            <c:idx val="2"/>
            <c:invertIfNegative val="0"/>
            <c:bubble3D val="0"/>
            <c:spPr>
              <a:solidFill>
                <a:schemeClr val="accent3"/>
              </a:solidFill>
            </c:spPr>
            <c:extLst>
              <c:ext xmlns:c16="http://schemas.microsoft.com/office/drawing/2014/chart" uri="{C3380CC4-5D6E-409C-BE32-E72D297353CC}">
                <c16:uniqueId val="{00000005-7663-4DA1-A977-4CBE8E94D47A}"/>
              </c:ext>
            </c:extLst>
          </c:dPt>
          <c:dPt>
            <c:idx val="3"/>
            <c:invertIfNegative val="0"/>
            <c:bubble3D val="0"/>
            <c:spPr>
              <a:solidFill>
                <a:schemeClr val="accent4"/>
              </a:solidFill>
            </c:spPr>
            <c:extLst>
              <c:ext xmlns:c16="http://schemas.microsoft.com/office/drawing/2014/chart" uri="{C3380CC4-5D6E-409C-BE32-E72D297353CC}">
                <c16:uniqueId val="{00000007-7663-4DA1-A977-4CBE8E94D47A}"/>
              </c:ext>
            </c:extLst>
          </c:dPt>
          <c:cat>
            <c:strRef>
              <c:f>Sheet1!$A$2:$A$5</c:f>
              <c:strCache>
                <c:ptCount val="4"/>
                <c:pt idx="0">
                  <c:v>Machine Learning</c:v>
                </c:pt>
                <c:pt idx="1">
                  <c:v>Académique</c:v>
                </c:pt>
                <c:pt idx="2">
                  <c:v>Internet</c:v>
                </c:pt>
                <c:pt idx="3">
                  <c:v>Littérature</c:v>
                </c:pt>
              </c:strCache>
            </c:strRef>
          </c:cat>
          <c:val>
            <c:numRef>
              <c:f>Sheet1!$B$2:$B$5</c:f>
              <c:numCache>
                <c:formatCode>General</c:formatCode>
                <c:ptCount val="4"/>
                <c:pt idx="0">
                  <c:v>750</c:v>
                </c:pt>
                <c:pt idx="1">
                  <c:v>7838</c:v>
                </c:pt>
                <c:pt idx="2">
                  <c:v>15794</c:v>
                </c:pt>
                <c:pt idx="3">
                  <c:v>572</c:v>
                </c:pt>
              </c:numCache>
            </c:numRef>
          </c:val>
          <c:extLst>
            <c:ext xmlns:c16="http://schemas.microsoft.com/office/drawing/2014/chart" uri="{C3380CC4-5D6E-409C-BE32-E72D297353CC}">
              <c16:uniqueId val="{00000008-7663-4DA1-A977-4CBE8E94D47A}"/>
            </c:ext>
          </c:extLst>
        </c:ser>
        <c:dLbls>
          <c:showLegendKey val="0"/>
          <c:showVal val="0"/>
          <c:showCatName val="0"/>
          <c:showSerName val="0"/>
          <c:showPercent val="0"/>
          <c:showBubbleSize val="0"/>
        </c:dLbls>
        <c:gapWidth val="150"/>
        <c:overlap val="100"/>
        <c:axId val="225464912"/>
        <c:axId val="225465304"/>
      </c:barChart>
      <c:catAx>
        <c:axId val="225464912"/>
        <c:scaling>
          <c:orientation val="minMax"/>
        </c:scaling>
        <c:delete val="1"/>
        <c:axPos val="b"/>
        <c:numFmt formatCode="General" sourceLinked="0"/>
        <c:majorTickMark val="out"/>
        <c:minorTickMark val="none"/>
        <c:tickLblPos val="nextTo"/>
        <c:crossAx val="225465304"/>
        <c:crosses val="autoZero"/>
        <c:auto val="1"/>
        <c:lblAlgn val="ctr"/>
        <c:lblOffset val="100"/>
        <c:noMultiLvlLbl val="0"/>
      </c:catAx>
      <c:valAx>
        <c:axId val="225465304"/>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900">
                <a:solidFill>
                  <a:schemeClr val="tx1">
                    <a:lumMod val="75000"/>
                    <a:lumOff val="25000"/>
                  </a:schemeClr>
                </a:solidFill>
              </a:defRPr>
            </a:pPr>
            <a:endParaRPr lang="fr-FR"/>
          </a:p>
        </c:txPr>
        <c:crossAx val="225464912"/>
        <c:crosses val="autoZero"/>
        <c:crossBetween val="between"/>
      </c:valAx>
      <c:spPr>
        <a:ln>
          <a:noFill/>
        </a:ln>
      </c:spPr>
    </c:plotArea>
    <c:legend>
      <c:legendPos val="b"/>
      <c:layout>
        <c:manualLayout>
          <c:xMode val="edge"/>
          <c:yMode val="edge"/>
          <c:x val="0.32251940613980201"/>
          <c:y val="0.81732891965567689"/>
          <c:w val="0.55023066461910375"/>
          <c:h val="0.18092553346110035"/>
        </c:manualLayout>
      </c:layout>
      <c:overlay val="0"/>
      <c:txPr>
        <a:bodyPr/>
        <a:lstStyle/>
        <a:p>
          <a:pPr>
            <a:defRPr sz="1200" baseline="0">
              <a:latin typeface="Bahnschrift Light" panose="020B0502040204020203" pitchFamily="34" charset="0"/>
            </a:defRPr>
          </a:pPr>
          <a:endParaRPr lang="fr-FR"/>
        </a:p>
      </c:txPr>
    </c:legend>
    <c:plotVisOnly val="1"/>
    <c:dispBlanksAs val="gap"/>
    <c:showDLblsOverMax val="0"/>
  </c:chart>
  <c:txPr>
    <a:bodyPr/>
    <a:lstStyle/>
    <a:p>
      <a:pPr>
        <a:defRPr sz="11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452DD8-EC6B-400F-BD39-4B14622873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335DADBE-13A0-4307-B519-2DF4BF8D40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B66B49-4CD4-47CA-87D6-423D1F53C14F}" type="datetimeFigureOut">
              <a:rPr lang="en-ID" smtClean="0"/>
              <a:t>17/11/2023</a:t>
            </a:fld>
            <a:endParaRPr lang="en-ID"/>
          </a:p>
        </p:txBody>
      </p:sp>
      <p:sp>
        <p:nvSpPr>
          <p:cNvPr id="4" name="Footer Placeholder 3">
            <a:extLst>
              <a:ext uri="{FF2B5EF4-FFF2-40B4-BE49-F238E27FC236}">
                <a16:creationId xmlns:a16="http://schemas.microsoft.com/office/drawing/2014/main" id="{D5528CF0-7433-4079-A22C-EC8D61EF44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C1476406-3C67-4458-8FA8-D211A16F5F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6791C4-BA17-4E59-B496-E26D20257E62}" type="slidenum">
              <a:rPr lang="en-ID" smtClean="0"/>
              <a:t>‹#›</a:t>
            </a:fld>
            <a:endParaRPr lang="en-ID"/>
          </a:p>
        </p:txBody>
      </p:sp>
    </p:spTree>
    <p:extLst>
      <p:ext uri="{BB962C8B-B14F-4D97-AF65-F5344CB8AC3E}">
        <p14:creationId xmlns:p14="http://schemas.microsoft.com/office/powerpoint/2010/main" val="333321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88F66-9A1C-4D47-9257-8629A8613FEC}" type="datetimeFigureOut">
              <a:rPr lang="en-ID" smtClean="0"/>
              <a:t>17/11/2023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65833-A974-4525-A726-7355CD7BB5F4}" type="slidenum">
              <a:rPr lang="en-ID" smtClean="0"/>
              <a:t>‹#›</a:t>
            </a:fld>
            <a:endParaRPr lang="en-ID"/>
          </a:p>
        </p:txBody>
      </p:sp>
    </p:spTree>
    <p:extLst>
      <p:ext uri="{BB962C8B-B14F-4D97-AF65-F5344CB8AC3E}">
        <p14:creationId xmlns:p14="http://schemas.microsoft.com/office/powerpoint/2010/main" val="116530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6A9E768-8EFE-4FE4-B668-370896B1D1E8}" type="slidenum">
              <a:rPr lang="fr-BE" smtClean="0"/>
              <a:t>9</a:t>
            </a:fld>
            <a:endParaRPr lang="fr-BE"/>
          </a:p>
        </p:txBody>
      </p:sp>
    </p:spTree>
    <p:extLst>
      <p:ext uri="{BB962C8B-B14F-4D97-AF65-F5344CB8AC3E}">
        <p14:creationId xmlns:p14="http://schemas.microsoft.com/office/powerpoint/2010/main" val="374326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6A9E768-8EFE-4FE4-B668-370896B1D1E8}" type="slidenum">
              <a:rPr lang="fr-BE" smtClean="0"/>
              <a:t>10</a:t>
            </a:fld>
            <a:endParaRPr lang="fr-BE"/>
          </a:p>
        </p:txBody>
      </p:sp>
    </p:spTree>
    <p:extLst>
      <p:ext uri="{BB962C8B-B14F-4D97-AF65-F5344CB8AC3E}">
        <p14:creationId xmlns:p14="http://schemas.microsoft.com/office/powerpoint/2010/main" val="114838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6A9E768-8EFE-4FE4-B668-370896B1D1E8}" type="slidenum">
              <a:rPr lang="fr-BE" smtClean="0"/>
              <a:t>11</a:t>
            </a:fld>
            <a:endParaRPr lang="fr-BE"/>
          </a:p>
        </p:txBody>
      </p:sp>
    </p:spTree>
    <p:extLst>
      <p:ext uri="{BB962C8B-B14F-4D97-AF65-F5344CB8AC3E}">
        <p14:creationId xmlns:p14="http://schemas.microsoft.com/office/powerpoint/2010/main" val="545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6A9E768-8EFE-4FE4-B668-370896B1D1E8}" type="slidenum">
              <a:rPr lang="fr-BE" smtClean="0"/>
              <a:t>12</a:t>
            </a:fld>
            <a:endParaRPr lang="fr-BE"/>
          </a:p>
        </p:txBody>
      </p:sp>
    </p:spTree>
    <p:extLst>
      <p:ext uri="{BB962C8B-B14F-4D97-AF65-F5344CB8AC3E}">
        <p14:creationId xmlns:p14="http://schemas.microsoft.com/office/powerpoint/2010/main" val="21705920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9543650-1995-4425-B3F4-E6ECD8928F2C}"/>
              </a:ext>
            </a:extLst>
          </p:cNvPr>
          <p:cNvGrpSpPr/>
          <p:nvPr userDrawn="1"/>
        </p:nvGrpSpPr>
        <p:grpSpPr>
          <a:xfrm>
            <a:off x="11404996" y="3099991"/>
            <a:ext cx="183357" cy="658019"/>
            <a:chOff x="11404996" y="2428874"/>
            <a:chExt cx="183357" cy="658019"/>
          </a:xfrm>
        </p:grpSpPr>
        <p:sp>
          <p:nvSpPr>
            <p:cNvPr id="8" name="Multiplication Sign 7">
              <a:extLst>
                <a:ext uri="{FF2B5EF4-FFF2-40B4-BE49-F238E27FC236}">
                  <a16:creationId xmlns:a16="http://schemas.microsoft.com/office/drawing/2014/main" id="{668B2650-8755-4BDE-A5EF-707A600F608B}"/>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Multiplication Sign 8">
              <a:extLst>
                <a:ext uri="{FF2B5EF4-FFF2-40B4-BE49-F238E27FC236}">
                  <a16:creationId xmlns:a16="http://schemas.microsoft.com/office/drawing/2014/main" id="{54F617FE-4280-4505-892F-9073FC668C40}"/>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Multiplication Sign 9">
              <a:extLst>
                <a:ext uri="{FF2B5EF4-FFF2-40B4-BE49-F238E27FC236}">
                  <a16:creationId xmlns:a16="http://schemas.microsoft.com/office/drawing/2014/main" id="{69D747BE-A6D5-4EBC-84B4-90DBD0420953}"/>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pic>
        <p:nvPicPr>
          <p:cNvPr id="11" name="Picture 6" descr="woman holding silver iPhone 6">
            <a:extLst>
              <a:ext uri="{FF2B5EF4-FFF2-40B4-BE49-F238E27FC236}">
                <a16:creationId xmlns:a16="http://schemas.microsoft.com/office/drawing/2014/main" id="{A79C5D99-76C3-4647-966A-D984E64611B1}"/>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16014"/>
          <a:stretch/>
        </p:blipFill>
        <p:spPr bwMode="auto">
          <a:xfrm>
            <a:off x="695325" y="1049064"/>
            <a:ext cx="4967164" cy="392707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Single Corner Rounded 11">
            <a:extLst>
              <a:ext uri="{FF2B5EF4-FFF2-40B4-BE49-F238E27FC236}">
                <a16:creationId xmlns:a16="http://schemas.microsoft.com/office/drawing/2014/main" id="{0338ED69-7398-4A00-9E37-79D52CC300FC}"/>
              </a:ext>
            </a:extLst>
          </p:cNvPr>
          <p:cNvSpPr/>
          <p:nvPr userDrawn="1"/>
        </p:nvSpPr>
        <p:spPr>
          <a:xfrm flipV="1">
            <a:off x="2175006" y="2120783"/>
            <a:ext cx="8796600" cy="3927079"/>
          </a:xfrm>
          <a:prstGeom prst="round1Rect">
            <a:avLst>
              <a:gd name="adj" fmla="val 8178"/>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4" name="Straight Connector 13">
            <a:extLst>
              <a:ext uri="{FF2B5EF4-FFF2-40B4-BE49-F238E27FC236}">
                <a16:creationId xmlns:a16="http://schemas.microsoft.com/office/drawing/2014/main" id="{08C6FA4E-7675-4ED1-AF5A-C6CF8E5808BB}"/>
              </a:ext>
            </a:extLst>
          </p:cNvPr>
          <p:cNvCxnSpPr>
            <a:cxnSpLocks/>
          </p:cNvCxnSpPr>
          <p:nvPr userDrawn="1"/>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EC3D08-B4DE-4DC5-8F10-6811CFBE1E3B}"/>
              </a:ext>
            </a:extLst>
          </p:cNvPr>
          <p:cNvCxnSpPr>
            <a:cxnSpLocks/>
          </p:cNvCxnSpPr>
          <p:nvPr userDrawn="1"/>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B6328BF0-1FDD-4AB7-9DC7-442C179DFEB8}"/>
              </a:ext>
            </a:extLst>
          </p:cNvPr>
          <p:cNvSpPr/>
          <p:nvPr userDrawn="1"/>
        </p:nvSpPr>
        <p:spPr>
          <a:xfrm rot="5400000">
            <a:off x="5510334" y="1731321"/>
            <a:ext cx="304311" cy="778924"/>
          </a:xfrm>
          <a:prstGeom prst="roundRect">
            <a:avLst>
              <a:gd name="adj" fmla="val 0"/>
            </a:avLst>
          </a:prstGeom>
          <a:solidFill>
            <a:srgbClr val="01BA7E">
              <a:alpha val="80000"/>
            </a:srgbClr>
          </a:solidFill>
          <a:ln>
            <a:noFill/>
          </a:ln>
          <a:effectLst>
            <a:outerShdw blurRad="139700" sx="102000" sy="102000" algn="ctr" rotWithShape="0">
              <a:srgbClr val="FD1E5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7" name="Picture 25">
            <a:extLst>
              <a:ext uri="{FF2B5EF4-FFF2-40B4-BE49-F238E27FC236}">
                <a16:creationId xmlns:a16="http://schemas.microsoft.com/office/drawing/2014/main" id="{783E7CED-F5DA-4B8F-9CB1-4EB793DBE4C2}"/>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2368" y="496565"/>
            <a:ext cx="1169237" cy="411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237990-2998-47F1-A389-F878C6FAA415}"/>
              </a:ext>
            </a:extLst>
          </p:cNvPr>
          <p:cNvSpPr>
            <a:spLocks noGrp="1"/>
          </p:cNvSpPr>
          <p:nvPr>
            <p:ph type="ctrTitle" hasCustomPrompt="1"/>
          </p:nvPr>
        </p:nvSpPr>
        <p:spPr>
          <a:xfrm>
            <a:off x="6050099" y="3520678"/>
            <a:ext cx="4533897" cy="1455463"/>
          </a:xfrm>
        </p:spPr>
        <p:txBody>
          <a:bodyPr anchor="b"/>
          <a:lstStyle>
            <a:lvl1pPr algn="l">
              <a:defRPr lang="en-ID" sz="4400" b="1" kern="1200" dirty="0">
                <a:solidFill>
                  <a:schemeClr val="bg1"/>
                </a:solidFill>
                <a:latin typeface="+mn-lt"/>
                <a:ea typeface="+mn-ea"/>
                <a:cs typeface="+mn-cs"/>
              </a:defRPr>
            </a:lvl1pPr>
          </a:lstStyle>
          <a:p>
            <a:r>
              <a:rPr lang="en-US" dirty="0"/>
              <a:t>CLICK TO EDIT MASTER TITLE</a:t>
            </a:r>
            <a:endParaRPr lang="en-ID" dirty="0"/>
          </a:p>
        </p:txBody>
      </p:sp>
    </p:spTree>
    <p:extLst>
      <p:ext uri="{BB962C8B-B14F-4D97-AF65-F5344CB8AC3E}">
        <p14:creationId xmlns:p14="http://schemas.microsoft.com/office/powerpoint/2010/main" val="428569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AEF0-D0E4-4B15-87A8-0C82DBA75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2F25D51D-1A83-4DBA-A857-3A396711AD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5CE19E0-7189-48B5-A60A-0FC425A07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2C310-9B30-49B8-B9B1-C7819C45BDA8}"/>
              </a:ext>
            </a:extLst>
          </p:cNvPr>
          <p:cNvSpPr>
            <a:spLocks noGrp="1"/>
          </p:cNvSpPr>
          <p:nvPr>
            <p:ph type="dt" sz="half" idx="10"/>
          </p:nvPr>
        </p:nvSpPr>
        <p:spPr/>
        <p:txBody>
          <a:bodyPr/>
          <a:lstStyle/>
          <a:p>
            <a:endParaRPr lang="en-ID"/>
          </a:p>
        </p:txBody>
      </p:sp>
      <p:sp>
        <p:nvSpPr>
          <p:cNvPr id="6" name="Footer Placeholder 5">
            <a:extLst>
              <a:ext uri="{FF2B5EF4-FFF2-40B4-BE49-F238E27FC236}">
                <a16:creationId xmlns:a16="http://schemas.microsoft.com/office/drawing/2014/main" id="{1C47688E-37EE-4D73-B9C6-D8B72024204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AFEBBD6-19FD-4BE4-B07C-A8559DFB7E59}"/>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102855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CC0F-2C49-4C6F-BC9A-D91B3708E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525FF28-16B3-471D-A5E7-D2B5A40FE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4F4FBCC1-331D-41A7-9686-2B1F8289A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7AA87-D5D1-4CF9-B4BB-49BDA086F62B}"/>
              </a:ext>
            </a:extLst>
          </p:cNvPr>
          <p:cNvSpPr>
            <a:spLocks noGrp="1"/>
          </p:cNvSpPr>
          <p:nvPr>
            <p:ph type="dt" sz="half" idx="10"/>
          </p:nvPr>
        </p:nvSpPr>
        <p:spPr/>
        <p:txBody>
          <a:bodyPr/>
          <a:lstStyle/>
          <a:p>
            <a:endParaRPr lang="en-ID"/>
          </a:p>
        </p:txBody>
      </p:sp>
      <p:sp>
        <p:nvSpPr>
          <p:cNvPr id="6" name="Footer Placeholder 5">
            <a:extLst>
              <a:ext uri="{FF2B5EF4-FFF2-40B4-BE49-F238E27FC236}">
                <a16:creationId xmlns:a16="http://schemas.microsoft.com/office/drawing/2014/main" id="{AA0AD930-0034-4787-A1A7-F835B8934B2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098BEDA-8577-4C65-B4AD-BB577EE7BD86}"/>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1001037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4FC4-6922-48FC-80DB-5CBFA4C43624}"/>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786EAE2-D0BF-481A-9852-153A2A08F1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146437C-32DA-42A9-AE8D-10662FB50D3C}"/>
              </a:ext>
            </a:extLst>
          </p:cNvPr>
          <p:cNvSpPr>
            <a:spLocks noGrp="1"/>
          </p:cNvSpPr>
          <p:nvPr>
            <p:ph type="dt" sz="half" idx="10"/>
          </p:nvPr>
        </p:nvSpPr>
        <p:spPr/>
        <p:txBody>
          <a:bodyPr/>
          <a:lstStyle/>
          <a:p>
            <a:endParaRPr lang="en-ID"/>
          </a:p>
        </p:txBody>
      </p:sp>
      <p:sp>
        <p:nvSpPr>
          <p:cNvPr id="5" name="Footer Placeholder 4">
            <a:extLst>
              <a:ext uri="{FF2B5EF4-FFF2-40B4-BE49-F238E27FC236}">
                <a16:creationId xmlns:a16="http://schemas.microsoft.com/office/drawing/2014/main" id="{C5708333-0AC6-4689-88CF-A9732679B01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63FEDD7-34D1-459C-A059-34E0EC23FED4}"/>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315011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AEEEF-6AB7-45C5-B35C-098BEE41DA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66603E7-1683-435A-9DC6-9C4F91928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BD44164-B5ED-4DCE-86A3-92965EE30050}"/>
              </a:ext>
            </a:extLst>
          </p:cNvPr>
          <p:cNvSpPr>
            <a:spLocks noGrp="1"/>
          </p:cNvSpPr>
          <p:nvPr>
            <p:ph type="dt" sz="half" idx="10"/>
          </p:nvPr>
        </p:nvSpPr>
        <p:spPr/>
        <p:txBody>
          <a:bodyPr/>
          <a:lstStyle/>
          <a:p>
            <a:endParaRPr lang="en-ID"/>
          </a:p>
        </p:txBody>
      </p:sp>
      <p:sp>
        <p:nvSpPr>
          <p:cNvPr id="5" name="Footer Placeholder 4">
            <a:extLst>
              <a:ext uri="{FF2B5EF4-FFF2-40B4-BE49-F238E27FC236}">
                <a16:creationId xmlns:a16="http://schemas.microsoft.com/office/drawing/2014/main" id="{5A665899-2420-4D33-BFFE-21FA5520093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5C0B2DC-EA0B-4756-B22A-D8232522FDDA}"/>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6323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326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5607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124B-FD8C-4190-B36A-98398FD82DBE}"/>
              </a:ext>
            </a:extLst>
          </p:cNvPr>
          <p:cNvSpPr>
            <a:spLocks noGrp="1"/>
          </p:cNvSpPr>
          <p:nvPr>
            <p:ph type="title" hasCustomPrompt="1"/>
          </p:nvPr>
        </p:nvSpPr>
        <p:spPr>
          <a:xfrm>
            <a:off x="709919" y="908519"/>
            <a:ext cx="10786756" cy="782169"/>
          </a:xfrm>
        </p:spPr>
        <p:txBody>
          <a:bodyPr lIns="0" anchor="t" anchorCtr="0"/>
          <a:lstStyle>
            <a:lvl1pPr>
              <a:defRPr lang="en-ID" sz="2800" b="1" kern="1200" dirty="0">
                <a:solidFill>
                  <a:srgbClr val="271D42"/>
                </a:solidFill>
                <a:latin typeface="+mn-lt"/>
                <a:ea typeface="+mn-ea"/>
                <a:cs typeface="Segoe UI" panose="020B0502040204020203" pitchFamily="34" charset="0"/>
              </a:defRPr>
            </a:lvl1pPr>
          </a:lstStyle>
          <a:p>
            <a:r>
              <a:rPr lang="en-US" dirty="0"/>
              <a:t>CLICK TO EDIT MASTER TITLE STYLE</a:t>
            </a:r>
            <a:endParaRPr lang="en-ID" dirty="0"/>
          </a:p>
        </p:txBody>
      </p:sp>
      <p:sp>
        <p:nvSpPr>
          <p:cNvPr id="3" name="Content Placeholder 2">
            <a:extLst>
              <a:ext uri="{FF2B5EF4-FFF2-40B4-BE49-F238E27FC236}">
                <a16:creationId xmlns:a16="http://schemas.microsoft.com/office/drawing/2014/main" id="{C0ECDB78-C842-482B-8C51-C43ABD066C36}"/>
              </a:ext>
            </a:extLst>
          </p:cNvPr>
          <p:cNvSpPr>
            <a:spLocks noGrp="1"/>
          </p:cNvSpPr>
          <p:nvPr>
            <p:ph idx="1"/>
          </p:nvPr>
        </p:nvSpPr>
        <p:spPr>
          <a:xfrm>
            <a:off x="709919" y="1825625"/>
            <a:ext cx="10786756" cy="4351338"/>
          </a:xfrm>
        </p:spPr>
        <p:txBody>
          <a:bodyPr l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Slide Number Placeholder 5">
            <a:extLst>
              <a:ext uri="{FF2B5EF4-FFF2-40B4-BE49-F238E27FC236}">
                <a16:creationId xmlns:a16="http://schemas.microsoft.com/office/drawing/2014/main" id="{80996184-6C4C-42AF-8561-F6FB2A13A8CC}"/>
              </a:ext>
            </a:extLst>
          </p:cNvPr>
          <p:cNvSpPr>
            <a:spLocks noGrp="1"/>
          </p:cNvSpPr>
          <p:nvPr>
            <p:ph type="sldNum" sz="quarter" idx="12"/>
          </p:nvPr>
        </p:nvSpPr>
        <p:spPr>
          <a:xfrm>
            <a:off x="1059446" y="6415792"/>
            <a:ext cx="540146" cy="183358"/>
          </a:xfrm>
        </p:spPr>
        <p:txBody>
          <a:bodyPr lIns="0" tIns="0" rIns="0" bIns="0"/>
          <a:lstStyle>
            <a:lvl1pPr algn="l">
              <a:defRPr lang="en-ID" sz="1400" i="1" kern="1200" smtClean="0">
                <a:solidFill>
                  <a:srgbClr val="01BA7E"/>
                </a:solidFill>
                <a:latin typeface="+mn-lt"/>
                <a:ea typeface="+mn-ea"/>
                <a:cs typeface="+mn-cs"/>
              </a:defRPr>
            </a:lvl1pPr>
          </a:lstStyle>
          <a:p>
            <a:pPr algn="l"/>
            <a:fld id="{37CE7898-EE3A-4743-8F0E-8BEC76D3AF3F}" type="slidenum">
              <a:rPr lang="en-ID" smtClean="0"/>
              <a:pPr/>
              <a:t>‹#›</a:t>
            </a:fld>
            <a:endParaRPr lang="en-ID" dirty="0"/>
          </a:p>
        </p:txBody>
      </p:sp>
      <p:grpSp>
        <p:nvGrpSpPr>
          <p:cNvPr id="8" name="Group 7">
            <a:extLst>
              <a:ext uri="{FF2B5EF4-FFF2-40B4-BE49-F238E27FC236}">
                <a16:creationId xmlns:a16="http://schemas.microsoft.com/office/drawing/2014/main" id="{64EDF722-B814-489D-93B4-1F4CFBDCFF17}"/>
              </a:ext>
            </a:extLst>
          </p:cNvPr>
          <p:cNvGrpSpPr/>
          <p:nvPr userDrawn="1"/>
        </p:nvGrpSpPr>
        <p:grpSpPr>
          <a:xfrm rot="16200000">
            <a:off x="6004323" y="212723"/>
            <a:ext cx="183357" cy="12192003"/>
            <a:chOff x="11404996" y="-2667001"/>
            <a:chExt cx="183357" cy="12192003"/>
          </a:xfrm>
        </p:grpSpPr>
        <p:cxnSp>
          <p:nvCxnSpPr>
            <p:cNvPr id="9" name="Straight Connector 8">
              <a:extLst>
                <a:ext uri="{FF2B5EF4-FFF2-40B4-BE49-F238E27FC236}">
                  <a16:creationId xmlns:a16="http://schemas.microsoft.com/office/drawing/2014/main" id="{B2B494F6-86DD-4A85-BBC1-A0506F0D8270}"/>
                </a:ext>
              </a:extLst>
            </p:cNvPr>
            <p:cNvCxnSpPr>
              <a:cxnSpLocks/>
            </p:cNvCxnSpPr>
            <p:nvPr/>
          </p:nvCxnSpPr>
          <p:spPr>
            <a:xfrm rot="5400000">
              <a:off x="8776335" y="53340"/>
              <a:ext cx="544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BE7A576-A1C8-4264-8613-EA3727C1E71B}"/>
                </a:ext>
              </a:extLst>
            </p:cNvPr>
            <p:cNvGrpSpPr/>
            <p:nvPr/>
          </p:nvGrpSpPr>
          <p:grpSpPr>
            <a:xfrm>
              <a:off x="11404996" y="3099991"/>
              <a:ext cx="183357" cy="658019"/>
              <a:chOff x="11404996" y="2428874"/>
              <a:chExt cx="183357" cy="658019"/>
            </a:xfrm>
          </p:grpSpPr>
          <p:sp>
            <p:nvSpPr>
              <p:cNvPr id="12" name="Multiplication Sign 11">
                <a:extLst>
                  <a:ext uri="{FF2B5EF4-FFF2-40B4-BE49-F238E27FC236}">
                    <a16:creationId xmlns:a16="http://schemas.microsoft.com/office/drawing/2014/main" id="{C0971A97-D8CB-473E-990E-8202B2F81748}"/>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Multiplication Sign 12">
                <a:extLst>
                  <a:ext uri="{FF2B5EF4-FFF2-40B4-BE49-F238E27FC236}">
                    <a16:creationId xmlns:a16="http://schemas.microsoft.com/office/drawing/2014/main" id="{D80E6B29-A186-4597-B800-611DF692A63A}"/>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Multiplication Sign 13">
                <a:extLst>
                  <a:ext uri="{FF2B5EF4-FFF2-40B4-BE49-F238E27FC236}">
                    <a16:creationId xmlns:a16="http://schemas.microsoft.com/office/drawing/2014/main" id="{51E341B0-CD42-4905-8280-615420753B2F}"/>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1" name="Straight Connector 10">
              <a:extLst>
                <a:ext uri="{FF2B5EF4-FFF2-40B4-BE49-F238E27FC236}">
                  <a16:creationId xmlns:a16="http://schemas.microsoft.com/office/drawing/2014/main" id="{E5A86C2D-088D-40DA-97F2-C876BF7599C1}"/>
                </a:ext>
              </a:extLst>
            </p:cNvPr>
            <p:cNvCxnSpPr>
              <a:cxnSpLocks/>
            </p:cNvCxnSpPr>
            <p:nvPr/>
          </p:nvCxnSpPr>
          <p:spPr>
            <a:xfrm rot="5400000" flipV="1">
              <a:off x="8776336" y="6804662"/>
              <a:ext cx="544067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4758CAC-B742-467C-AB5A-E9BB4B3319E7}"/>
              </a:ext>
            </a:extLst>
          </p:cNvPr>
          <p:cNvSpPr txBox="1"/>
          <p:nvPr/>
        </p:nvSpPr>
        <p:spPr>
          <a:xfrm>
            <a:off x="695325" y="6415792"/>
            <a:ext cx="347574" cy="184666"/>
          </a:xfrm>
          <a:prstGeom prst="rect">
            <a:avLst/>
          </a:prstGeom>
          <a:noFill/>
        </p:spPr>
        <p:txBody>
          <a:bodyPr wrap="square" lIns="0" tIns="0" rIns="0" bIns="0" rtlCol="0">
            <a:spAutoFit/>
          </a:bodyPr>
          <a:lstStyle/>
          <a:p>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grpSp>
        <p:nvGrpSpPr>
          <p:cNvPr id="18" name="Group 17">
            <a:extLst>
              <a:ext uri="{FF2B5EF4-FFF2-40B4-BE49-F238E27FC236}">
                <a16:creationId xmlns:a16="http://schemas.microsoft.com/office/drawing/2014/main" id="{AF97C572-AF1F-49E1-8ACF-8DE47C1AA198}"/>
              </a:ext>
            </a:extLst>
          </p:cNvPr>
          <p:cNvGrpSpPr/>
          <p:nvPr userDrawn="1"/>
        </p:nvGrpSpPr>
        <p:grpSpPr>
          <a:xfrm>
            <a:off x="709919" y="549275"/>
            <a:ext cx="619600" cy="45719"/>
            <a:chOff x="709919" y="549275"/>
            <a:chExt cx="619600" cy="45719"/>
          </a:xfrm>
        </p:grpSpPr>
        <p:sp>
          <p:nvSpPr>
            <p:cNvPr id="19" name="TextBox 18">
              <a:extLst>
                <a:ext uri="{FF2B5EF4-FFF2-40B4-BE49-F238E27FC236}">
                  <a16:creationId xmlns:a16="http://schemas.microsoft.com/office/drawing/2014/main" id="{6572F469-5CFE-40DC-8E5A-24370FF251D6}"/>
                </a:ext>
              </a:extLst>
            </p:cNvPr>
            <p:cNvSpPr txBox="1"/>
            <p:nvPr/>
          </p:nvSpPr>
          <p:spPr>
            <a:xfrm>
              <a:off x="709919" y="549275"/>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20" name="TextBox 19">
              <a:extLst>
                <a:ext uri="{FF2B5EF4-FFF2-40B4-BE49-F238E27FC236}">
                  <a16:creationId xmlns:a16="http://schemas.microsoft.com/office/drawing/2014/main" id="{33768062-7B16-4577-9BDE-9B45A638D902}"/>
                </a:ext>
              </a:extLst>
            </p:cNvPr>
            <p:cNvSpPr txBox="1"/>
            <p:nvPr/>
          </p:nvSpPr>
          <p:spPr>
            <a:xfrm>
              <a:off x="1283800" y="549275"/>
              <a:ext cx="45719" cy="45719"/>
            </a:xfrm>
            <a:prstGeom prst="rect">
              <a:avLst/>
            </a:prstGeom>
            <a:solidFill>
              <a:srgbClr val="303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grpSp>
    </p:spTree>
    <p:extLst>
      <p:ext uri="{BB962C8B-B14F-4D97-AF65-F5344CB8AC3E}">
        <p14:creationId xmlns:p14="http://schemas.microsoft.com/office/powerpoint/2010/main" val="402617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man holding black Android smartphone">
            <a:extLst>
              <a:ext uri="{FF2B5EF4-FFF2-40B4-BE49-F238E27FC236}">
                <a16:creationId xmlns:a16="http://schemas.microsoft.com/office/drawing/2014/main" id="{209B8B14-EF75-444C-8191-6A56EFFD1B05}"/>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b="13187"/>
          <a:stretch>
            <a:fillRect/>
          </a:stretch>
        </p:blipFill>
        <p:spPr bwMode="auto">
          <a:xfrm>
            <a:off x="0" y="0"/>
            <a:ext cx="4927598" cy="6416673"/>
          </a:xfrm>
          <a:custGeom>
            <a:avLst/>
            <a:gdLst>
              <a:gd name="connsiteX0" fmla="*/ 0 w 4927598"/>
              <a:gd name="connsiteY0" fmla="*/ 0 h 6416673"/>
              <a:gd name="connsiteX1" fmla="*/ 4927598 w 4927598"/>
              <a:gd name="connsiteY1" fmla="*/ 0 h 6416673"/>
              <a:gd name="connsiteX2" fmla="*/ 4927598 w 4927598"/>
              <a:gd name="connsiteY2" fmla="*/ 6062694 h 6416673"/>
              <a:gd name="connsiteX3" fmla="*/ 4920408 w 4927598"/>
              <a:gd name="connsiteY3" fmla="*/ 6134017 h 6416673"/>
              <a:gd name="connsiteX4" fmla="*/ 4573600 w 4927598"/>
              <a:gd name="connsiteY4" fmla="*/ 6416673 h 6416673"/>
              <a:gd name="connsiteX5" fmla="*/ 0 w 4927598"/>
              <a:gd name="connsiteY5" fmla="*/ 6416673 h 641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7598" h="6416673">
                <a:moveTo>
                  <a:pt x="0" y="0"/>
                </a:moveTo>
                <a:lnTo>
                  <a:pt x="4927598" y="0"/>
                </a:lnTo>
                <a:lnTo>
                  <a:pt x="4927598" y="6062694"/>
                </a:lnTo>
                <a:lnTo>
                  <a:pt x="4920408" y="6134017"/>
                </a:lnTo>
                <a:cubicBezTo>
                  <a:pt x="4887398" y="6295329"/>
                  <a:pt x="4744670" y="6416673"/>
                  <a:pt x="4573600" y="6416673"/>
                </a:cubicBezTo>
                <a:lnTo>
                  <a:pt x="0" y="6416673"/>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60D1B1-9B80-4B7E-85D9-5AB58A4D0450}"/>
              </a:ext>
            </a:extLst>
          </p:cNvPr>
          <p:cNvSpPr txBox="1"/>
          <p:nvPr userDrawn="1"/>
        </p:nvSpPr>
        <p:spPr>
          <a:xfrm flipV="1">
            <a:off x="0" y="0"/>
            <a:ext cx="4927600" cy="6416675"/>
          </a:xfrm>
          <a:prstGeom prst="round1Rect">
            <a:avLst>
              <a:gd name="adj" fmla="val 7184"/>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en-ID" dirty="0">
              <a:sym typeface="Calibri" panose="020F0502020204030204" pitchFamily="34" charset="0"/>
            </a:endParaRPr>
          </a:p>
        </p:txBody>
      </p:sp>
      <p:sp>
        <p:nvSpPr>
          <p:cNvPr id="2" name="Title 1">
            <a:extLst>
              <a:ext uri="{FF2B5EF4-FFF2-40B4-BE49-F238E27FC236}">
                <a16:creationId xmlns:a16="http://schemas.microsoft.com/office/drawing/2014/main" id="{6007124B-FD8C-4190-B36A-98398FD82DBE}"/>
              </a:ext>
            </a:extLst>
          </p:cNvPr>
          <p:cNvSpPr>
            <a:spLocks noGrp="1"/>
          </p:cNvSpPr>
          <p:nvPr>
            <p:ph type="title" hasCustomPrompt="1"/>
          </p:nvPr>
        </p:nvSpPr>
        <p:spPr>
          <a:xfrm>
            <a:off x="709920" y="1669813"/>
            <a:ext cx="2410738" cy="1255728"/>
          </a:xfrm>
        </p:spPr>
        <p:txBody>
          <a:bodyPr anchor="b" anchorCtr="0">
            <a:spAutoFit/>
          </a:bodyPr>
          <a:lstStyle>
            <a:lvl1pPr algn="l">
              <a:defRPr lang="en-ID" sz="2800" b="1" kern="1200" dirty="0">
                <a:solidFill>
                  <a:schemeClr val="bg1"/>
                </a:solidFill>
                <a:latin typeface="+mn-lt"/>
                <a:ea typeface="+mn-ea"/>
                <a:cs typeface="Segoe UI" panose="020B0502040204020203" pitchFamily="34" charset="0"/>
              </a:defRPr>
            </a:lvl1pPr>
          </a:lstStyle>
          <a:p>
            <a:r>
              <a:rPr lang="en-US" dirty="0"/>
              <a:t>CLICK TO EDIT MASTER TITLE STYLE</a:t>
            </a:r>
            <a:endParaRPr lang="en-ID" dirty="0"/>
          </a:p>
        </p:txBody>
      </p:sp>
      <p:sp>
        <p:nvSpPr>
          <p:cNvPr id="3" name="Content Placeholder 2">
            <a:extLst>
              <a:ext uri="{FF2B5EF4-FFF2-40B4-BE49-F238E27FC236}">
                <a16:creationId xmlns:a16="http://schemas.microsoft.com/office/drawing/2014/main" id="{C0ECDB78-C842-482B-8C51-C43ABD066C36}"/>
              </a:ext>
            </a:extLst>
          </p:cNvPr>
          <p:cNvSpPr>
            <a:spLocks noGrp="1"/>
          </p:cNvSpPr>
          <p:nvPr>
            <p:ph idx="1"/>
          </p:nvPr>
        </p:nvSpPr>
        <p:spPr>
          <a:xfrm>
            <a:off x="5913599" y="778669"/>
            <a:ext cx="5163589" cy="539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Slide Number Placeholder 5">
            <a:extLst>
              <a:ext uri="{FF2B5EF4-FFF2-40B4-BE49-F238E27FC236}">
                <a16:creationId xmlns:a16="http://schemas.microsoft.com/office/drawing/2014/main" id="{80996184-6C4C-42AF-8561-F6FB2A13A8CC}"/>
              </a:ext>
            </a:extLst>
          </p:cNvPr>
          <p:cNvSpPr>
            <a:spLocks noGrp="1"/>
          </p:cNvSpPr>
          <p:nvPr>
            <p:ph type="sldNum" sz="quarter" idx="12"/>
          </p:nvPr>
        </p:nvSpPr>
        <p:spPr>
          <a:xfrm rot="16200000">
            <a:off x="11547000" y="393789"/>
            <a:ext cx="404634" cy="365125"/>
          </a:xfrm>
        </p:spPr>
        <p:txBody>
          <a:bodyPr/>
          <a:lstStyle>
            <a:lvl1pPr>
              <a:defRPr lang="en-ID" sz="1400" i="1" kern="1200" smtClean="0">
                <a:solidFill>
                  <a:srgbClr val="01BA7E"/>
                </a:solidFill>
                <a:latin typeface="+mn-lt"/>
                <a:ea typeface="+mn-ea"/>
                <a:cs typeface="+mn-cs"/>
              </a:defRPr>
            </a:lvl1pPr>
          </a:lstStyle>
          <a:p>
            <a:fld id="{37CE7898-EE3A-4743-8F0E-8BEC76D3AF3F}" type="slidenum">
              <a:rPr lang="en-ID" smtClean="0"/>
              <a:pPr/>
              <a:t>‹#›</a:t>
            </a:fld>
            <a:endParaRPr lang="en-ID" sz="1400" i="1" kern="1200" dirty="0">
              <a:solidFill>
                <a:srgbClr val="01BA7E"/>
              </a:solidFill>
              <a:latin typeface="+mn-lt"/>
              <a:ea typeface="+mn-ea"/>
              <a:cs typeface="+mn-cs"/>
            </a:endParaRPr>
          </a:p>
        </p:txBody>
      </p:sp>
      <p:grpSp>
        <p:nvGrpSpPr>
          <p:cNvPr id="18" name="Group 17">
            <a:extLst>
              <a:ext uri="{FF2B5EF4-FFF2-40B4-BE49-F238E27FC236}">
                <a16:creationId xmlns:a16="http://schemas.microsoft.com/office/drawing/2014/main" id="{AF97C572-AF1F-49E1-8ACF-8DE47C1AA198}"/>
              </a:ext>
            </a:extLst>
          </p:cNvPr>
          <p:cNvGrpSpPr/>
          <p:nvPr userDrawn="1"/>
        </p:nvGrpSpPr>
        <p:grpSpPr>
          <a:xfrm>
            <a:off x="709919" y="549275"/>
            <a:ext cx="619600" cy="45719"/>
            <a:chOff x="709919" y="549275"/>
            <a:chExt cx="619600" cy="45719"/>
          </a:xfrm>
        </p:grpSpPr>
        <p:sp>
          <p:nvSpPr>
            <p:cNvPr id="19" name="TextBox 18">
              <a:extLst>
                <a:ext uri="{FF2B5EF4-FFF2-40B4-BE49-F238E27FC236}">
                  <a16:creationId xmlns:a16="http://schemas.microsoft.com/office/drawing/2014/main" id="{6572F469-5CFE-40DC-8E5A-24370FF251D6}"/>
                </a:ext>
              </a:extLst>
            </p:cNvPr>
            <p:cNvSpPr txBox="1"/>
            <p:nvPr/>
          </p:nvSpPr>
          <p:spPr>
            <a:xfrm>
              <a:off x="709919" y="549275"/>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20" name="TextBox 19">
              <a:extLst>
                <a:ext uri="{FF2B5EF4-FFF2-40B4-BE49-F238E27FC236}">
                  <a16:creationId xmlns:a16="http://schemas.microsoft.com/office/drawing/2014/main" id="{33768062-7B16-4577-9BDE-9B45A638D902}"/>
                </a:ext>
              </a:extLst>
            </p:cNvPr>
            <p:cNvSpPr txBox="1"/>
            <p:nvPr/>
          </p:nvSpPr>
          <p:spPr>
            <a:xfrm>
              <a:off x="1283800" y="549275"/>
              <a:ext cx="45719" cy="45719"/>
            </a:xfrm>
            <a:prstGeom prst="rect">
              <a:avLst/>
            </a:prstGeom>
            <a:solidFill>
              <a:srgbClr val="303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grpSp>
      <p:grpSp>
        <p:nvGrpSpPr>
          <p:cNvPr id="17" name="Group 16">
            <a:extLst>
              <a:ext uri="{FF2B5EF4-FFF2-40B4-BE49-F238E27FC236}">
                <a16:creationId xmlns:a16="http://schemas.microsoft.com/office/drawing/2014/main" id="{B49E0CDF-FDCF-4092-9800-F4B0C7615E0A}"/>
              </a:ext>
            </a:extLst>
          </p:cNvPr>
          <p:cNvGrpSpPr/>
          <p:nvPr userDrawn="1"/>
        </p:nvGrpSpPr>
        <p:grpSpPr>
          <a:xfrm>
            <a:off x="11404996" y="0"/>
            <a:ext cx="183357" cy="6858000"/>
            <a:chOff x="11404996" y="0"/>
            <a:chExt cx="183357" cy="6858000"/>
          </a:xfrm>
        </p:grpSpPr>
        <p:cxnSp>
          <p:nvCxnSpPr>
            <p:cNvPr id="21" name="Straight Connector 20">
              <a:extLst>
                <a:ext uri="{FF2B5EF4-FFF2-40B4-BE49-F238E27FC236}">
                  <a16:creationId xmlns:a16="http://schemas.microsoft.com/office/drawing/2014/main" id="{8B3490CA-F3D3-479E-9B9C-CF64BCBE2619}"/>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35C3696-EB1F-4255-87C4-E1878D03E5F7}"/>
                </a:ext>
              </a:extLst>
            </p:cNvPr>
            <p:cNvGrpSpPr/>
            <p:nvPr/>
          </p:nvGrpSpPr>
          <p:grpSpPr>
            <a:xfrm>
              <a:off x="11404996" y="3099991"/>
              <a:ext cx="183357" cy="658019"/>
              <a:chOff x="11404996" y="2428874"/>
              <a:chExt cx="183357" cy="658019"/>
            </a:xfrm>
          </p:grpSpPr>
          <p:sp>
            <p:nvSpPr>
              <p:cNvPr id="24" name="Multiplication Sign 23">
                <a:extLst>
                  <a:ext uri="{FF2B5EF4-FFF2-40B4-BE49-F238E27FC236}">
                    <a16:creationId xmlns:a16="http://schemas.microsoft.com/office/drawing/2014/main" id="{F9322BE4-FF4A-4CD8-9250-95A333EC9F13}"/>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Multiplication Sign 24">
                <a:extLst>
                  <a:ext uri="{FF2B5EF4-FFF2-40B4-BE49-F238E27FC236}">
                    <a16:creationId xmlns:a16="http://schemas.microsoft.com/office/drawing/2014/main" id="{63C97122-194F-4659-9D80-50A9D48678BA}"/>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Multiplication Sign 25">
                <a:extLst>
                  <a:ext uri="{FF2B5EF4-FFF2-40B4-BE49-F238E27FC236}">
                    <a16:creationId xmlns:a16="http://schemas.microsoft.com/office/drawing/2014/main" id="{74BC775C-5972-41D7-929A-6F055C932865}"/>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23" name="Straight Connector 22">
              <a:extLst>
                <a:ext uri="{FF2B5EF4-FFF2-40B4-BE49-F238E27FC236}">
                  <a16:creationId xmlns:a16="http://schemas.microsoft.com/office/drawing/2014/main" id="{55DA6626-BBDC-419D-9431-217955E46629}"/>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6A43164A-BF09-4A22-AE48-EAAF4101B9B9}"/>
              </a:ext>
            </a:extLst>
          </p:cNvPr>
          <p:cNvSpPr txBox="1"/>
          <p:nvPr/>
        </p:nvSpPr>
        <p:spPr>
          <a:xfrm rot="16200000">
            <a:off x="11373564"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cxnSp>
        <p:nvCxnSpPr>
          <p:cNvPr id="34" name="Straight Connector 33">
            <a:extLst>
              <a:ext uri="{FF2B5EF4-FFF2-40B4-BE49-F238E27FC236}">
                <a16:creationId xmlns:a16="http://schemas.microsoft.com/office/drawing/2014/main" id="{FC042E7E-8FE6-4562-A010-4EB79C887FE3}"/>
              </a:ext>
            </a:extLst>
          </p:cNvPr>
          <p:cNvCxnSpPr>
            <a:cxnSpLocks/>
          </p:cNvCxnSpPr>
          <p:nvPr/>
        </p:nvCxnSpPr>
        <p:spPr>
          <a:xfrm>
            <a:off x="709920" y="3427505"/>
            <a:ext cx="2456455"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AFF50F13-6E1F-44FC-9E04-B90DFE5BAA3A}"/>
              </a:ext>
            </a:extLst>
          </p:cNvPr>
          <p:cNvSpPr>
            <a:spLocks noGrp="1"/>
          </p:cNvSpPr>
          <p:nvPr>
            <p:ph type="body" idx="13"/>
          </p:nvPr>
        </p:nvSpPr>
        <p:spPr>
          <a:xfrm>
            <a:off x="709921" y="3642392"/>
            <a:ext cx="2594754" cy="757130"/>
          </a:xfrm>
        </p:spPr>
        <p:txBody>
          <a:bodyPr wrap="square" anchor="t" anchorCtr="0">
            <a:spAutoFit/>
          </a:bodyPr>
          <a:lstStyle>
            <a:lvl1pPr marL="0" indent="0">
              <a:buNone/>
              <a:defRPr lang="en-US" sz="2400" i="1" kern="1200" dirty="0">
                <a:solidFill>
                  <a:schemeClr val="bg1"/>
                </a:solidFill>
                <a:latin typeface="+mn-lt"/>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20813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94DD-8E7E-4B8B-9456-22561C9C1D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4E10C5A-82F8-4C56-AAE1-7344E3D29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BE7B4-873E-4F4A-8DDD-BF388FE47C42}"/>
              </a:ext>
            </a:extLst>
          </p:cNvPr>
          <p:cNvSpPr>
            <a:spLocks noGrp="1"/>
          </p:cNvSpPr>
          <p:nvPr>
            <p:ph type="dt" sz="half" idx="10"/>
          </p:nvPr>
        </p:nvSpPr>
        <p:spPr/>
        <p:txBody>
          <a:bodyPr/>
          <a:lstStyle/>
          <a:p>
            <a:endParaRPr lang="en-ID"/>
          </a:p>
        </p:txBody>
      </p:sp>
      <p:sp>
        <p:nvSpPr>
          <p:cNvPr id="5" name="Footer Placeholder 4">
            <a:extLst>
              <a:ext uri="{FF2B5EF4-FFF2-40B4-BE49-F238E27FC236}">
                <a16:creationId xmlns:a16="http://schemas.microsoft.com/office/drawing/2014/main" id="{C3C67439-8B2F-4DEF-B36D-37E9F28C1C7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B99D0E3-BF40-43AC-A0BF-8BD33E13C5C1}"/>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290928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3A43-28BA-4FCC-A4B0-B67254DC587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258C962-9CCA-4BA4-90FA-9626F9347F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A223739A-08C5-4513-9199-6E0BC5811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EC8A405C-C611-4BC3-BB0C-77DBE5B2DD55}"/>
              </a:ext>
            </a:extLst>
          </p:cNvPr>
          <p:cNvSpPr>
            <a:spLocks noGrp="1"/>
          </p:cNvSpPr>
          <p:nvPr>
            <p:ph type="dt" sz="half" idx="10"/>
          </p:nvPr>
        </p:nvSpPr>
        <p:spPr/>
        <p:txBody>
          <a:bodyPr/>
          <a:lstStyle/>
          <a:p>
            <a:endParaRPr lang="en-ID"/>
          </a:p>
        </p:txBody>
      </p:sp>
      <p:sp>
        <p:nvSpPr>
          <p:cNvPr id="6" name="Footer Placeholder 5">
            <a:extLst>
              <a:ext uri="{FF2B5EF4-FFF2-40B4-BE49-F238E27FC236}">
                <a16:creationId xmlns:a16="http://schemas.microsoft.com/office/drawing/2014/main" id="{89EB6344-FCA7-4C94-B36A-CC77E6F5D14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CEB7E27-50AA-4002-8F9C-6E4B0F929444}"/>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84780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6A4F-A487-48E9-858D-ECD65EA4B3E1}"/>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9A6C174-31AF-48F2-A1A1-16DB2D074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EC17E-25AC-4722-BAAB-188F0AA95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3992CD9-3CFB-435E-86FB-803BF4B584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145484-A9E7-419D-A600-99FDC1751E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5713BDC2-BD4D-401F-96BA-6B05F573ABEA}"/>
              </a:ext>
            </a:extLst>
          </p:cNvPr>
          <p:cNvSpPr>
            <a:spLocks noGrp="1"/>
          </p:cNvSpPr>
          <p:nvPr>
            <p:ph type="dt" sz="half" idx="10"/>
          </p:nvPr>
        </p:nvSpPr>
        <p:spPr/>
        <p:txBody>
          <a:bodyPr/>
          <a:lstStyle/>
          <a:p>
            <a:endParaRPr lang="en-ID"/>
          </a:p>
        </p:txBody>
      </p:sp>
      <p:sp>
        <p:nvSpPr>
          <p:cNvPr id="8" name="Footer Placeholder 7">
            <a:extLst>
              <a:ext uri="{FF2B5EF4-FFF2-40B4-BE49-F238E27FC236}">
                <a16:creationId xmlns:a16="http://schemas.microsoft.com/office/drawing/2014/main" id="{62C47404-4884-4CE4-8543-4BDF1B20090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81A0DE83-6AC7-4AD8-9E94-BECE14846A18}"/>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314975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12E648-346C-4019-9BE1-331EDA9204B9}"/>
              </a:ext>
            </a:extLst>
          </p:cNvPr>
          <p:cNvGrpSpPr/>
          <p:nvPr userDrawn="1"/>
        </p:nvGrpSpPr>
        <p:grpSpPr>
          <a:xfrm>
            <a:off x="603646" y="0"/>
            <a:ext cx="183357" cy="6858000"/>
            <a:chOff x="11404996" y="0"/>
            <a:chExt cx="183357" cy="6858000"/>
          </a:xfrm>
        </p:grpSpPr>
        <p:grpSp>
          <p:nvGrpSpPr>
            <p:cNvPr id="7" name="Group 6">
              <a:extLst>
                <a:ext uri="{FF2B5EF4-FFF2-40B4-BE49-F238E27FC236}">
                  <a16:creationId xmlns:a16="http://schemas.microsoft.com/office/drawing/2014/main" id="{F9543650-1995-4425-B3F4-E6ECD8928F2C}"/>
                </a:ext>
              </a:extLst>
            </p:cNvPr>
            <p:cNvGrpSpPr/>
            <p:nvPr userDrawn="1"/>
          </p:nvGrpSpPr>
          <p:grpSpPr>
            <a:xfrm>
              <a:off x="11404996" y="3099991"/>
              <a:ext cx="183357" cy="658019"/>
              <a:chOff x="11404996" y="2428874"/>
              <a:chExt cx="183357" cy="658019"/>
            </a:xfrm>
          </p:grpSpPr>
          <p:sp>
            <p:nvSpPr>
              <p:cNvPr id="8" name="Multiplication Sign 7">
                <a:extLst>
                  <a:ext uri="{FF2B5EF4-FFF2-40B4-BE49-F238E27FC236}">
                    <a16:creationId xmlns:a16="http://schemas.microsoft.com/office/drawing/2014/main" id="{668B2650-8755-4BDE-A5EF-707A600F608B}"/>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Multiplication Sign 8">
                <a:extLst>
                  <a:ext uri="{FF2B5EF4-FFF2-40B4-BE49-F238E27FC236}">
                    <a16:creationId xmlns:a16="http://schemas.microsoft.com/office/drawing/2014/main" id="{54F617FE-4280-4505-892F-9073FC668C40}"/>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Multiplication Sign 9">
                <a:extLst>
                  <a:ext uri="{FF2B5EF4-FFF2-40B4-BE49-F238E27FC236}">
                    <a16:creationId xmlns:a16="http://schemas.microsoft.com/office/drawing/2014/main" id="{69D747BE-A6D5-4EBC-84B4-90DBD0420953}"/>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4" name="Straight Connector 13">
              <a:extLst>
                <a:ext uri="{FF2B5EF4-FFF2-40B4-BE49-F238E27FC236}">
                  <a16:creationId xmlns:a16="http://schemas.microsoft.com/office/drawing/2014/main" id="{08C6FA4E-7675-4ED1-AF5A-C6CF8E5808BB}"/>
                </a:ext>
              </a:extLst>
            </p:cNvPr>
            <p:cNvCxnSpPr>
              <a:cxnSpLocks/>
            </p:cNvCxnSpPr>
            <p:nvPr userDrawn="1"/>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EC3D08-B4DE-4DC5-8F10-6811CFBE1E3B}"/>
                </a:ext>
              </a:extLst>
            </p:cNvPr>
            <p:cNvCxnSpPr>
              <a:cxnSpLocks/>
            </p:cNvCxnSpPr>
            <p:nvPr userDrawn="1"/>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25">
            <a:extLst>
              <a:ext uri="{FF2B5EF4-FFF2-40B4-BE49-F238E27FC236}">
                <a16:creationId xmlns:a16="http://schemas.microsoft.com/office/drawing/2014/main" id="{783E7CED-F5DA-4B8F-9CB1-4EB793DBE4C2}"/>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7700" y="496565"/>
            <a:ext cx="1169237" cy="4113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ite samsung android smartphone on brown wooden table">
            <a:extLst>
              <a:ext uri="{FF2B5EF4-FFF2-40B4-BE49-F238E27FC236}">
                <a16:creationId xmlns:a16="http://schemas.microsoft.com/office/drawing/2014/main" id="{8158B526-47F2-469E-9464-EC8AA62F1AA4}"/>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b="12011"/>
          <a:stretch/>
        </p:blipFill>
        <p:spPr bwMode="auto">
          <a:xfrm>
            <a:off x="7129871" y="549275"/>
            <a:ext cx="4366804" cy="5759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A9C50E8-C9A6-438B-92A8-5B64E8431E96}"/>
              </a:ext>
            </a:extLst>
          </p:cNvPr>
          <p:cNvSpPr/>
          <p:nvPr userDrawn="1"/>
        </p:nvSpPr>
        <p:spPr>
          <a:xfrm rot="5400000">
            <a:off x="6977716" y="1731322"/>
            <a:ext cx="304311" cy="778924"/>
          </a:xfrm>
          <a:prstGeom prst="roundRect">
            <a:avLst>
              <a:gd name="adj" fmla="val 0"/>
            </a:avLst>
          </a:prstGeom>
          <a:solidFill>
            <a:srgbClr val="01BA7E">
              <a:alpha val="80000"/>
            </a:srgbClr>
          </a:solidFill>
          <a:ln>
            <a:noFill/>
          </a:ln>
          <a:effectLst>
            <a:outerShdw blurRad="139700" sx="102000" sy="102000" algn="ctr" rotWithShape="0">
              <a:srgbClr val="FD1E5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Single Corner Rounded 4">
            <a:extLst>
              <a:ext uri="{FF2B5EF4-FFF2-40B4-BE49-F238E27FC236}">
                <a16:creationId xmlns:a16="http://schemas.microsoft.com/office/drawing/2014/main" id="{B5AF3ECF-FAD7-4BF2-89A3-6B4E16108DF4}"/>
              </a:ext>
            </a:extLst>
          </p:cNvPr>
          <p:cNvSpPr/>
          <p:nvPr userDrawn="1"/>
        </p:nvSpPr>
        <p:spPr>
          <a:xfrm flipV="1">
            <a:off x="1697700" y="2120783"/>
            <a:ext cx="8796600" cy="3927079"/>
          </a:xfrm>
          <a:prstGeom prst="round1Rect">
            <a:avLst>
              <a:gd name="adj" fmla="val 8178"/>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EC237990-2998-47F1-A389-F878C6FAA415}"/>
              </a:ext>
            </a:extLst>
          </p:cNvPr>
          <p:cNvSpPr>
            <a:spLocks noGrp="1"/>
          </p:cNvSpPr>
          <p:nvPr>
            <p:ph type="ctrTitle" hasCustomPrompt="1"/>
          </p:nvPr>
        </p:nvSpPr>
        <p:spPr>
          <a:xfrm>
            <a:off x="2595973" y="3520678"/>
            <a:ext cx="4533897" cy="1455463"/>
          </a:xfrm>
        </p:spPr>
        <p:txBody>
          <a:bodyPr anchor="b"/>
          <a:lstStyle>
            <a:lvl1pPr algn="l">
              <a:defRPr lang="en-ID" sz="4400" b="1" kern="1200" dirty="0">
                <a:solidFill>
                  <a:schemeClr val="bg1"/>
                </a:solidFill>
                <a:latin typeface="+mn-lt"/>
                <a:ea typeface="+mn-ea"/>
                <a:cs typeface="+mn-cs"/>
              </a:defRPr>
            </a:lvl1pPr>
          </a:lstStyle>
          <a:p>
            <a:r>
              <a:rPr lang="en-US" dirty="0"/>
              <a:t>CLICK TO EDIT MASTER TITLE</a:t>
            </a:r>
            <a:endParaRPr lang="en-ID" dirty="0"/>
          </a:p>
        </p:txBody>
      </p:sp>
    </p:spTree>
    <p:extLst>
      <p:ext uri="{BB962C8B-B14F-4D97-AF65-F5344CB8AC3E}">
        <p14:creationId xmlns:p14="http://schemas.microsoft.com/office/powerpoint/2010/main" val="346432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CFB8-45BE-4BF4-B8EE-F2C5A362540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D541511-33DD-4902-A575-2618856CF6E7}"/>
              </a:ext>
            </a:extLst>
          </p:cNvPr>
          <p:cNvSpPr>
            <a:spLocks noGrp="1"/>
          </p:cNvSpPr>
          <p:nvPr>
            <p:ph type="dt" sz="half" idx="10"/>
          </p:nvPr>
        </p:nvSpPr>
        <p:spPr/>
        <p:txBody>
          <a:bodyPr/>
          <a:lstStyle/>
          <a:p>
            <a:endParaRPr lang="en-ID"/>
          </a:p>
        </p:txBody>
      </p:sp>
      <p:sp>
        <p:nvSpPr>
          <p:cNvPr id="4" name="Footer Placeholder 3">
            <a:extLst>
              <a:ext uri="{FF2B5EF4-FFF2-40B4-BE49-F238E27FC236}">
                <a16:creationId xmlns:a16="http://schemas.microsoft.com/office/drawing/2014/main" id="{2896DE86-40F7-4E2A-86B9-2C977A7C4C52}"/>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0A3C05F-8386-4271-8A1E-AA1ADD99A66C}"/>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11401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9DE48-5E40-4420-BDFC-67B00C46CF15}"/>
              </a:ext>
            </a:extLst>
          </p:cNvPr>
          <p:cNvSpPr>
            <a:spLocks noGrp="1"/>
          </p:cNvSpPr>
          <p:nvPr>
            <p:ph type="dt" sz="half" idx="10"/>
          </p:nvPr>
        </p:nvSpPr>
        <p:spPr/>
        <p:txBody>
          <a:bodyPr/>
          <a:lstStyle/>
          <a:p>
            <a:endParaRPr lang="en-ID"/>
          </a:p>
        </p:txBody>
      </p:sp>
      <p:sp>
        <p:nvSpPr>
          <p:cNvPr id="3" name="Footer Placeholder 2">
            <a:extLst>
              <a:ext uri="{FF2B5EF4-FFF2-40B4-BE49-F238E27FC236}">
                <a16:creationId xmlns:a16="http://schemas.microsoft.com/office/drawing/2014/main" id="{D9AA11B8-671C-482E-B4E1-098060879306}"/>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3A6E26AA-E8AC-4C11-BC87-7B90ACB786BE}"/>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321804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9E441-8727-4746-B9A2-249915943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A312A1F-127E-496D-933B-8C549EAE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C429389-302B-415E-A84D-4ED2C9CFB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D"/>
          </a:p>
        </p:txBody>
      </p:sp>
      <p:sp>
        <p:nvSpPr>
          <p:cNvPr id="5" name="Footer Placeholder 4">
            <a:extLst>
              <a:ext uri="{FF2B5EF4-FFF2-40B4-BE49-F238E27FC236}">
                <a16:creationId xmlns:a16="http://schemas.microsoft.com/office/drawing/2014/main" id="{EB0D9C3D-A9EC-4222-BB7B-213CE6075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636CDCC5-E9FD-44DC-AA9D-8CDF2D7D7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E7898-EE3A-4743-8F0E-8BEC76D3AF3F}" type="slidenum">
              <a:rPr lang="en-ID" smtClean="0"/>
              <a:t>‹#›</a:t>
            </a:fld>
            <a:endParaRPr lang="en-ID"/>
          </a:p>
        </p:txBody>
      </p:sp>
    </p:spTree>
    <p:extLst>
      <p:ext uri="{BB962C8B-B14F-4D97-AF65-F5344CB8AC3E}">
        <p14:creationId xmlns:p14="http://schemas.microsoft.com/office/powerpoint/2010/main" val="244449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61"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16E2AE2B-D499-404D-BD4F-C37DA6A855C3}"/>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B4626D7-9D3A-45BC-B55F-92A94F439A9B}"/>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79DCE606-7C77-4A7B-82B7-13BDF103913E}"/>
              </a:ext>
            </a:extLst>
          </p:cNvPr>
          <p:cNvSpPr>
            <a:spLocks noGrp="1"/>
          </p:cNvSpPr>
          <p:nvPr>
            <p:ph type="ctrTitle"/>
          </p:nvPr>
        </p:nvSpPr>
        <p:spPr>
          <a:xfrm>
            <a:off x="2438780" y="2413261"/>
            <a:ext cx="3000486" cy="2330879"/>
          </a:xfrm>
        </p:spPr>
        <p:txBody>
          <a:bodyPr>
            <a:noAutofit/>
          </a:bodyPr>
          <a:lstStyle/>
          <a:p>
            <a:r>
              <a:rPr lang="fr-BE" dirty="0"/>
              <a:t>PhD Scientific </a:t>
            </a:r>
            <a:r>
              <a:rPr lang="fr-BE" dirty="0" smtClean="0"/>
              <a:t>Day</a:t>
            </a:r>
            <a:br>
              <a:rPr lang="fr-BE" dirty="0" smtClean="0"/>
            </a:br>
            <a:r>
              <a:rPr lang="fr-BE" sz="2000" dirty="0"/>
              <a:t>ULiège-ULB-</a:t>
            </a:r>
            <a:r>
              <a:rPr lang="fr-BE" sz="2000" dirty="0" err="1"/>
              <a:t>UMons</a:t>
            </a:r>
            <a:endParaRPr lang="en-ID" sz="2000" dirty="0"/>
          </a:p>
        </p:txBody>
      </p:sp>
      <p:sp>
        <p:nvSpPr>
          <p:cNvPr id="4" name="Slide Number Placeholder 3">
            <a:extLst>
              <a:ext uri="{FF2B5EF4-FFF2-40B4-BE49-F238E27FC236}">
                <a16:creationId xmlns:a16="http://schemas.microsoft.com/office/drawing/2014/main" id="{4354C215-2BD9-4A46-97B4-1A91D57BB97F}"/>
              </a:ext>
            </a:extLst>
          </p:cNvPr>
          <p:cNvSpPr>
            <a:spLocks noGrp="1"/>
          </p:cNvSpPr>
          <p:nvPr>
            <p:ph type="sldNum" sz="quarter" idx="4294967295"/>
          </p:nvPr>
        </p:nvSpPr>
        <p:spPr>
          <a:xfrm>
            <a:off x="9448800" y="6356350"/>
            <a:ext cx="2743200" cy="365125"/>
          </a:xfrm>
        </p:spPr>
        <p:txBody>
          <a:bodyPr/>
          <a:lstStyle/>
          <a:p>
            <a:fld id="{37CE7898-EE3A-4743-8F0E-8BEC76D3AF3F}" type="slidenum">
              <a:rPr lang="en-ID" smtClean="0"/>
              <a:t>1</a:t>
            </a:fld>
            <a:endParaRPr lang="en-ID"/>
          </a:p>
        </p:txBody>
      </p:sp>
      <p:sp>
        <p:nvSpPr>
          <p:cNvPr id="2" name="Rectangle 1"/>
          <p:cNvSpPr/>
          <p:nvPr/>
        </p:nvSpPr>
        <p:spPr>
          <a:xfrm>
            <a:off x="9716655" y="471055"/>
            <a:ext cx="1413163" cy="461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683492" y="1052945"/>
            <a:ext cx="4987636" cy="39162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xtBox 9"/>
          <p:cNvSpPr txBox="1"/>
          <p:nvPr/>
        </p:nvSpPr>
        <p:spPr>
          <a:xfrm>
            <a:off x="6037985" y="2537729"/>
            <a:ext cx="4661765" cy="2062103"/>
          </a:xfrm>
          <a:prstGeom prst="rect">
            <a:avLst/>
          </a:prstGeom>
          <a:noFill/>
        </p:spPr>
        <p:txBody>
          <a:bodyPr wrap="square" rtlCol="0">
            <a:spAutoFit/>
          </a:bodyPr>
          <a:lstStyle/>
          <a:p>
            <a:pPr algn="ctr"/>
            <a:r>
              <a:rPr lang="en-US" sz="3200" dirty="0">
                <a:solidFill>
                  <a:schemeClr val="bg1"/>
                </a:solidFill>
                <a:latin typeface="Bahnschrift Light" panose="020B0502040204020203" pitchFamily="34" charset="0"/>
              </a:rPr>
              <a:t>Irrelevant Sentences Detection for Automated Business Process</a:t>
            </a:r>
          </a:p>
          <a:p>
            <a:pPr algn="ctr"/>
            <a:r>
              <a:rPr lang="en-US" sz="3200" dirty="0">
                <a:solidFill>
                  <a:schemeClr val="bg1"/>
                </a:solidFill>
                <a:latin typeface="Bahnschrift Light" panose="020B0502040204020203" pitchFamily="34" charset="0"/>
              </a:rPr>
              <a:t>Modeling</a:t>
            </a:r>
            <a:endParaRPr lang="en-US" sz="3200" dirty="0" smtClean="0">
              <a:solidFill>
                <a:schemeClr val="bg1"/>
              </a:solidFill>
              <a:latin typeface="Bahnschrift Light" panose="020B0502040204020203" pitchFamily="34" charset="0"/>
            </a:endParaRPr>
          </a:p>
        </p:txBody>
      </p:sp>
      <p:sp>
        <p:nvSpPr>
          <p:cNvPr id="11" name="TextBox 10"/>
          <p:cNvSpPr txBox="1"/>
          <p:nvPr/>
        </p:nvSpPr>
        <p:spPr>
          <a:xfrm>
            <a:off x="6524914" y="5585843"/>
            <a:ext cx="3782868" cy="338554"/>
          </a:xfrm>
          <a:prstGeom prst="rect">
            <a:avLst/>
          </a:prstGeom>
          <a:noFill/>
        </p:spPr>
        <p:txBody>
          <a:bodyPr wrap="square" rtlCol="0">
            <a:spAutoFit/>
          </a:bodyPr>
          <a:lstStyle/>
          <a:p>
            <a:r>
              <a:rPr lang="en-US" sz="1600" dirty="0" smtClean="0">
                <a:solidFill>
                  <a:schemeClr val="bg1"/>
                </a:solidFill>
                <a:latin typeface="Bahnschrift Light SemiCondensed" panose="020B0502040204020203" pitchFamily="34" charset="0"/>
              </a:rPr>
              <a:t>Julie JAMAR, PhD Candidate | November 2023</a:t>
            </a:r>
            <a:endParaRPr lang="fr-BE" sz="1600" dirty="0">
              <a:solidFill>
                <a:schemeClr val="bg1"/>
              </a:solidFill>
              <a:latin typeface="Bahnschrift Light SemiCondensed" panose="020B0502040204020203" pitchFamily="34" charset="0"/>
            </a:endParaRPr>
          </a:p>
        </p:txBody>
      </p:sp>
      <p:pic>
        <p:nvPicPr>
          <p:cNvPr id="18" name="Picture 2" descr="HEC Liège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36580" b="33683"/>
          <a:stretch/>
        </p:blipFill>
        <p:spPr bwMode="auto">
          <a:xfrm>
            <a:off x="7495227" y="471055"/>
            <a:ext cx="4087956" cy="121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0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408730-4EE8-459D-85ED-BBFA3310B3C7}"/>
              </a:ext>
            </a:extLst>
          </p:cNvPr>
          <p:cNvSpPr txBox="1"/>
          <p:nvPr/>
        </p:nvSpPr>
        <p:spPr>
          <a:xfrm>
            <a:off x="3619893" y="290834"/>
            <a:ext cx="4682317" cy="707886"/>
          </a:xfrm>
          <a:prstGeom prst="rect">
            <a:avLst/>
          </a:prstGeom>
          <a:noFill/>
        </p:spPr>
        <p:txBody>
          <a:bodyPr wrap="square" rtlCol="0">
            <a:spAutoFit/>
          </a:bodyPr>
          <a:lstStyle/>
          <a:p>
            <a:r>
              <a:rPr lang="en-US" altLang="ko-KR" sz="4000" b="1" dirty="0" smtClean="0">
                <a:solidFill>
                  <a:schemeClr val="accent3"/>
                </a:solidFill>
                <a:latin typeface="Bahnschrift SemiBold SemiConden" panose="020B0502040204020203" pitchFamily="34" charset="0"/>
                <a:cs typeface="Segoe UI Light" panose="020B0502040204020203" pitchFamily="34" charset="0"/>
              </a:rPr>
              <a:t>Initial methodology</a:t>
            </a:r>
            <a:endParaRPr lang="en-US" altLang="ko-KR" sz="3600" b="1" dirty="0">
              <a:solidFill>
                <a:schemeClr val="accent3"/>
              </a:solidFill>
              <a:latin typeface="Segoe UI Light" panose="020B0502040204020203" pitchFamily="34" charset="0"/>
              <a:cs typeface="Segoe UI Light" panose="020B0502040204020203" pitchFamily="34" charset="0"/>
            </a:endParaRPr>
          </a:p>
        </p:txBody>
      </p:sp>
      <p:sp>
        <p:nvSpPr>
          <p:cNvPr id="4" name="Rectangle 3"/>
          <p:cNvSpPr/>
          <p:nvPr/>
        </p:nvSpPr>
        <p:spPr>
          <a:xfrm>
            <a:off x="733870" y="1555403"/>
            <a:ext cx="10870526" cy="1092607"/>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latin typeface="Bahnschrift Light" panose="020B0502040204020203" pitchFamily="34" charset="0"/>
              </a:rPr>
              <a:t>Parallel learning on numerous randomly constructed decision trees trained on different subsets of data</a:t>
            </a:r>
            <a:r>
              <a:rPr lang="en-US" sz="2000" dirty="0" smtClean="0">
                <a:latin typeface="Bahnschrift Light" panose="020B0502040204020203" pitchFamily="34" charset="0"/>
              </a:rPr>
              <a:t>,</a:t>
            </a:r>
          </a:p>
          <a:p>
            <a:pPr marL="342900" indent="-342900">
              <a:spcAft>
                <a:spcPts val="600"/>
              </a:spcAft>
              <a:buFont typeface="Arial" panose="020B0604020202020204" pitchFamily="34" charset="0"/>
              <a:buChar char="•"/>
            </a:pPr>
            <a:r>
              <a:rPr lang="en-US" sz="2000" dirty="0" smtClean="0">
                <a:latin typeface="Bahnschrift Light" panose="020B0502040204020203" pitchFamily="34" charset="0"/>
              </a:rPr>
              <a:t>Reduces </a:t>
            </a:r>
            <a:r>
              <a:rPr lang="en-US" sz="2000" dirty="0">
                <a:latin typeface="Bahnschrift Light" panose="020B0502040204020203" pitchFamily="34" charset="0"/>
              </a:rPr>
              <a:t>the variance of predictions from a single decision tree, </a:t>
            </a:r>
          </a:p>
        </p:txBody>
      </p:sp>
      <p:sp>
        <p:nvSpPr>
          <p:cNvPr id="5" name="Rectangle 4"/>
          <p:cNvSpPr/>
          <p:nvPr/>
        </p:nvSpPr>
        <p:spPr>
          <a:xfrm>
            <a:off x="815227" y="3193352"/>
            <a:ext cx="11159059" cy="3477875"/>
          </a:xfrm>
          <a:prstGeom prst="rect">
            <a:avLst/>
          </a:prstGeom>
        </p:spPr>
        <p:txBody>
          <a:bodyPr wrap="square">
            <a:spAutoFit/>
          </a:bodyPr>
          <a:lstStyle/>
          <a:p>
            <a:r>
              <a:rPr lang="en-US" sz="2000" dirty="0">
                <a:latin typeface="Bahnschrift Light" panose="020B0502040204020203" pitchFamily="34" charset="0"/>
              </a:rPr>
              <a:t>In this case, the aim is to classify the sentences in the process descriptions as </a:t>
            </a:r>
            <a:r>
              <a:rPr lang="en-US" sz="2000" b="1" i="1" dirty="0">
                <a:latin typeface="Bahnschrift Light" panose="020B0502040204020203" pitchFamily="34" charset="0"/>
              </a:rPr>
              <a:t>'relevant</a:t>
            </a:r>
            <a:r>
              <a:rPr lang="en-US" sz="2000" dirty="0">
                <a:latin typeface="Bahnschrift Light" panose="020B0502040204020203" pitchFamily="34" charset="0"/>
              </a:rPr>
              <a:t>' or </a:t>
            </a:r>
            <a:r>
              <a:rPr lang="en-US" sz="2000" b="1" i="1" dirty="0">
                <a:latin typeface="Bahnschrift Light" panose="020B0502040204020203" pitchFamily="34" charset="0"/>
              </a:rPr>
              <a:t>'irrelevant</a:t>
            </a:r>
            <a:r>
              <a:rPr lang="en-US" sz="2000" dirty="0">
                <a:latin typeface="Bahnschrift Light" panose="020B0502040204020203" pitchFamily="34" charset="0"/>
              </a:rPr>
              <a:t>'. The main steps are described below</a:t>
            </a:r>
            <a:r>
              <a:rPr lang="en-US" sz="2000" dirty="0" smtClean="0">
                <a:latin typeface="Bahnschrift Light" panose="020B0502040204020203" pitchFamily="34" charset="0"/>
              </a:rPr>
              <a:t>:</a:t>
            </a:r>
          </a:p>
          <a:p>
            <a:pPr marL="457200" indent="-457200">
              <a:buAutoNum type="arabicParenR"/>
            </a:pPr>
            <a:r>
              <a:rPr lang="en-US" sz="2000" dirty="0" smtClean="0">
                <a:latin typeface="Bahnschrift Light" panose="020B0502040204020203" pitchFamily="34" charset="0"/>
              </a:rPr>
              <a:t>Manual </a:t>
            </a:r>
            <a:r>
              <a:rPr lang="en-US" sz="2000" dirty="0">
                <a:latin typeface="Bahnschrift Light" panose="020B0502040204020203" pitchFamily="34" charset="0"/>
              </a:rPr>
              <a:t>annotation of data ('relevante' or 'irrelevante' sentences) to form a gold standard</a:t>
            </a:r>
            <a:r>
              <a:rPr lang="en-US" sz="2000" dirty="0" smtClean="0">
                <a:latin typeface="Bahnschrift Light" panose="020B0502040204020203" pitchFamily="34" charset="0"/>
              </a:rPr>
              <a:t>.</a:t>
            </a:r>
          </a:p>
          <a:p>
            <a:pPr marL="457200" indent="-457200">
              <a:buAutoNum type="arabicParenR"/>
            </a:pPr>
            <a:r>
              <a:rPr lang="en-US" sz="2000" dirty="0" smtClean="0">
                <a:latin typeface="Bahnschrift Light" panose="020B0502040204020203" pitchFamily="34" charset="0"/>
              </a:rPr>
              <a:t>Data </a:t>
            </a:r>
            <a:r>
              <a:rPr lang="en-US" sz="2000" dirty="0">
                <a:latin typeface="Bahnschrift Light" panose="020B0502040204020203" pitchFamily="34" charset="0"/>
              </a:rPr>
              <a:t>pre-processing (removal of special characters, single characters, multiple spaces, etc</a:t>
            </a:r>
            <a:r>
              <a:rPr lang="en-US" sz="2000" dirty="0" smtClean="0">
                <a:latin typeface="Bahnschrift Light" panose="020B0502040204020203" pitchFamily="34" charset="0"/>
              </a:rPr>
              <a:t>.)</a:t>
            </a:r>
          </a:p>
          <a:p>
            <a:pPr marL="457200" indent="-457200">
              <a:buAutoNum type="arabicParenR"/>
            </a:pPr>
            <a:r>
              <a:rPr lang="en-US" sz="2000" dirty="0" smtClean="0">
                <a:latin typeface="Bahnschrift Light" panose="020B0502040204020203" pitchFamily="34" charset="0"/>
              </a:rPr>
              <a:t>Conversion </a:t>
            </a:r>
            <a:r>
              <a:rPr lang="en-US" sz="2000" dirty="0">
                <a:latin typeface="Bahnschrift Light" panose="020B0502040204020203" pitchFamily="34" charset="0"/>
              </a:rPr>
              <a:t>of data into TF-</a:t>
            </a:r>
            <a:r>
              <a:rPr lang="en-US" sz="2000" dirty="0" err="1">
                <a:latin typeface="Bahnschrift Light" panose="020B0502040204020203" pitchFamily="34" charset="0"/>
              </a:rPr>
              <a:t>iDF</a:t>
            </a:r>
            <a:r>
              <a:rPr lang="en-US" sz="2000" dirty="0">
                <a:latin typeface="Bahnschrift Light" panose="020B0502040204020203" pitchFamily="34" charset="0"/>
              </a:rPr>
              <a:t> matrix with </a:t>
            </a:r>
            <a:r>
              <a:rPr lang="en-US" sz="2000" dirty="0" err="1">
                <a:latin typeface="Bahnschrift Light" panose="020B0502040204020203" pitchFamily="34" charset="0"/>
              </a:rPr>
              <a:t>TfidfVectorizer</a:t>
            </a:r>
            <a:r>
              <a:rPr lang="en-US" sz="2000" dirty="0">
                <a:latin typeface="Bahnschrift Light" panose="020B0502040204020203" pitchFamily="34" charset="0"/>
              </a:rPr>
              <a:t>	</a:t>
            </a:r>
          </a:p>
          <a:p>
            <a:r>
              <a:rPr lang="en-US" sz="2000" dirty="0">
                <a:latin typeface="Bahnschrift Light" panose="020B0502040204020203" pitchFamily="34" charset="0"/>
              </a:rPr>
              <a:t>	</a:t>
            </a:r>
            <a:r>
              <a:rPr lang="en-US" sz="2000" dirty="0" smtClean="0">
                <a:latin typeface="Bahnschrift Light" panose="020B0502040204020203" pitchFamily="34" charset="0"/>
              </a:rPr>
              <a:t>Parameters </a:t>
            </a:r>
            <a:r>
              <a:rPr lang="en-US" sz="2000" dirty="0">
                <a:latin typeface="Bahnschrift Light" panose="020B0502040204020203" pitchFamily="34" charset="0"/>
              </a:rPr>
              <a:t>used: </a:t>
            </a:r>
            <a:r>
              <a:rPr lang="en-US" sz="2000" dirty="0" err="1">
                <a:latin typeface="Bahnschrift Light" panose="020B0502040204020203" pitchFamily="34" charset="0"/>
              </a:rPr>
              <a:t>max_features</a:t>
            </a:r>
            <a:r>
              <a:rPr lang="en-US" sz="2000" dirty="0">
                <a:latin typeface="Bahnschrift Light" panose="020B0502040204020203" pitchFamily="34" charset="0"/>
              </a:rPr>
              <a:t>=2000, </a:t>
            </a:r>
            <a:r>
              <a:rPr lang="en-US" sz="2000" dirty="0" err="1">
                <a:latin typeface="Bahnschrift Light" panose="020B0502040204020203" pitchFamily="34" charset="0"/>
              </a:rPr>
              <a:t>min_df</a:t>
            </a:r>
            <a:r>
              <a:rPr lang="en-US" sz="2000" dirty="0">
                <a:latin typeface="Bahnschrift Light" panose="020B0502040204020203" pitchFamily="34" charset="0"/>
              </a:rPr>
              <a:t>=7, </a:t>
            </a:r>
            <a:r>
              <a:rPr lang="en-US" sz="2000" dirty="0" err="1" smtClean="0">
                <a:latin typeface="Bahnschrift Light" panose="020B0502040204020203" pitchFamily="34" charset="0"/>
              </a:rPr>
              <a:t>max_df</a:t>
            </a:r>
            <a:r>
              <a:rPr lang="en-US" sz="2000" dirty="0" smtClean="0">
                <a:latin typeface="Bahnschrift Light" panose="020B0502040204020203" pitchFamily="34" charset="0"/>
              </a:rPr>
              <a:t>=0.8</a:t>
            </a:r>
          </a:p>
          <a:p>
            <a:pPr marL="457200" indent="-457200">
              <a:buAutoNum type="arabicParenR" startAt="4"/>
            </a:pPr>
            <a:r>
              <a:rPr lang="en-US" sz="2000" dirty="0" smtClean="0">
                <a:latin typeface="Bahnschrift Light" panose="020B0502040204020203" pitchFamily="34" charset="0"/>
              </a:rPr>
              <a:t>Feature extraction</a:t>
            </a:r>
          </a:p>
          <a:p>
            <a:pPr marL="457200" indent="-457200">
              <a:buAutoNum type="arabicParenR" startAt="4"/>
            </a:pPr>
            <a:r>
              <a:rPr lang="en-US" sz="2000" dirty="0" smtClean="0">
                <a:latin typeface="Bahnschrift Light" panose="020B0502040204020203" pitchFamily="34" charset="0"/>
              </a:rPr>
              <a:t>Separation </a:t>
            </a:r>
            <a:r>
              <a:rPr lang="en-US" sz="2000" dirty="0">
                <a:latin typeface="Bahnschrift Light" panose="020B0502040204020203" pitchFamily="34" charset="0"/>
              </a:rPr>
              <a:t>of matrices into 'train' and 'test' </a:t>
            </a:r>
            <a:r>
              <a:rPr lang="en-US" sz="2000" dirty="0" smtClean="0">
                <a:latin typeface="Bahnschrift Light" panose="020B0502040204020203" pitchFamily="34" charset="0"/>
              </a:rPr>
              <a:t>subsets</a:t>
            </a:r>
          </a:p>
          <a:p>
            <a:pPr marL="457200" indent="-457200">
              <a:buAutoNum type="arabicParenR" startAt="4"/>
            </a:pPr>
            <a:r>
              <a:rPr lang="en-US" sz="2000" dirty="0" smtClean="0">
                <a:latin typeface="Bahnschrift Light" panose="020B0502040204020203" pitchFamily="34" charset="0"/>
              </a:rPr>
              <a:t>Classification </a:t>
            </a:r>
            <a:r>
              <a:rPr lang="en-US" sz="2000" dirty="0">
                <a:latin typeface="Bahnschrift Light" panose="020B0502040204020203" pitchFamily="34" charset="0"/>
              </a:rPr>
              <a:t>of sentences using the 'Random forest tree classifier'.	</a:t>
            </a:r>
          </a:p>
          <a:p>
            <a:r>
              <a:rPr lang="en-US" sz="2000" dirty="0" smtClean="0">
                <a:latin typeface="Bahnschrift Light" panose="020B0502040204020203" pitchFamily="34" charset="0"/>
              </a:rPr>
              <a:t>	Parameters</a:t>
            </a:r>
            <a:r>
              <a:rPr lang="en-US" sz="2000" dirty="0">
                <a:latin typeface="Bahnschrift Light" panose="020B0502040204020203" pitchFamily="34" charset="0"/>
              </a:rPr>
              <a:t>: </a:t>
            </a:r>
            <a:r>
              <a:rPr lang="en-US" sz="2000" dirty="0" err="1">
                <a:latin typeface="Bahnschrift Light" panose="020B0502040204020203" pitchFamily="34" charset="0"/>
              </a:rPr>
              <a:t>n_estimators</a:t>
            </a:r>
            <a:r>
              <a:rPr lang="en-US" sz="2000" dirty="0">
                <a:latin typeface="Bahnschrift Light" panose="020B0502040204020203" pitchFamily="34" charset="0"/>
              </a:rPr>
              <a:t>=200, </a:t>
            </a:r>
            <a:r>
              <a:rPr lang="en-US" sz="2000" dirty="0" err="1">
                <a:latin typeface="Bahnschrift Light" panose="020B0502040204020203" pitchFamily="34" charset="0"/>
              </a:rPr>
              <a:t>random_state</a:t>
            </a:r>
            <a:r>
              <a:rPr lang="en-US" sz="2000" dirty="0">
                <a:latin typeface="Bahnschrift Light" panose="020B0502040204020203" pitchFamily="34" charset="0"/>
              </a:rPr>
              <a:t>=0</a:t>
            </a:r>
            <a:endParaRPr lang="fr-BE" dirty="0"/>
          </a:p>
        </p:txBody>
      </p:sp>
      <p:sp>
        <p:nvSpPr>
          <p:cNvPr id="6" name="Rectangle 5"/>
          <p:cNvSpPr/>
          <p:nvPr/>
        </p:nvSpPr>
        <p:spPr>
          <a:xfrm>
            <a:off x="733870" y="1093738"/>
            <a:ext cx="7244156" cy="461665"/>
          </a:xfrm>
          <a:prstGeom prst="rect">
            <a:avLst/>
          </a:prstGeom>
        </p:spPr>
        <p:txBody>
          <a:bodyPr wrap="square">
            <a:spAutoFit/>
          </a:bodyPr>
          <a:lstStyle/>
          <a:p>
            <a:r>
              <a:rPr lang="en-US" sz="2400" b="1" dirty="0" smtClean="0">
                <a:solidFill>
                  <a:schemeClr val="accent5">
                    <a:lumMod val="75000"/>
                  </a:schemeClr>
                </a:solidFill>
                <a:latin typeface="Bahnschrift SemiBold" panose="020B0502040204020203" pitchFamily="34" charset="0"/>
              </a:rPr>
              <a:t>Random Forest </a:t>
            </a:r>
            <a:r>
              <a:rPr lang="en-US" sz="2400" b="1" dirty="0" smtClean="0">
                <a:latin typeface="Bahnschrift SemiBold" panose="020B0502040204020203" pitchFamily="34" charset="0"/>
              </a:rPr>
              <a:t>classifier</a:t>
            </a:r>
            <a:endParaRPr lang="en-US" sz="2400" b="1" dirty="0" smtClean="0">
              <a:latin typeface="Bahnschrift SemiBold" panose="020B0502040204020203" pitchFamily="34" charset="0"/>
            </a:endParaRPr>
          </a:p>
        </p:txBody>
      </p:sp>
      <p:sp>
        <p:nvSpPr>
          <p:cNvPr id="7" name="Left Brace 6"/>
          <p:cNvSpPr/>
          <p:nvPr/>
        </p:nvSpPr>
        <p:spPr>
          <a:xfrm>
            <a:off x="685199" y="4597469"/>
            <a:ext cx="229201" cy="1926775"/>
          </a:xfrm>
          <a:prstGeom prst="leftBrace">
            <a:avLst>
              <a:gd name="adj1" fmla="val 57058"/>
              <a:gd name="adj2" fmla="val 48507"/>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8" name="Rectangle 7"/>
          <p:cNvSpPr/>
          <p:nvPr/>
        </p:nvSpPr>
        <p:spPr>
          <a:xfrm rot="16200000">
            <a:off x="-470134" y="5009379"/>
            <a:ext cx="1780529" cy="400110"/>
          </a:xfrm>
          <a:prstGeom prst="rect">
            <a:avLst/>
          </a:prstGeom>
        </p:spPr>
        <p:txBody>
          <a:bodyPr wrap="square">
            <a:spAutoFit/>
          </a:bodyPr>
          <a:lstStyle/>
          <a:p>
            <a:r>
              <a:rPr lang="fr-BE" sz="2000" b="1" dirty="0" err="1" smtClean="0">
                <a:solidFill>
                  <a:schemeClr val="accent5">
                    <a:lumMod val="75000"/>
                  </a:schemeClr>
                </a:solidFill>
                <a:latin typeface="Bahnschrift SemiBold" panose="020B0502040204020203" pitchFamily="34" charset="0"/>
              </a:rPr>
              <a:t>Algorithm</a:t>
            </a:r>
            <a:endParaRPr lang="fr-BE" sz="2000" b="1" dirty="0" smtClean="0">
              <a:solidFill>
                <a:schemeClr val="accent5">
                  <a:lumMod val="75000"/>
                </a:schemeClr>
              </a:solidFill>
              <a:latin typeface="Bahnschrift SemiBold" panose="020B0502040204020203" pitchFamily="34" charset="0"/>
            </a:endParaRPr>
          </a:p>
        </p:txBody>
      </p:sp>
    </p:spTree>
    <p:extLst>
      <p:ext uri="{BB962C8B-B14F-4D97-AF65-F5344CB8AC3E}">
        <p14:creationId xmlns:p14="http://schemas.microsoft.com/office/powerpoint/2010/main" val="1799696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408730-4EE8-459D-85ED-BBFA3310B3C7}"/>
              </a:ext>
            </a:extLst>
          </p:cNvPr>
          <p:cNvSpPr txBox="1"/>
          <p:nvPr/>
        </p:nvSpPr>
        <p:spPr>
          <a:xfrm>
            <a:off x="1715679" y="215419"/>
            <a:ext cx="8616099" cy="769441"/>
          </a:xfrm>
          <a:prstGeom prst="rect">
            <a:avLst/>
          </a:prstGeom>
          <a:noFill/>
        </p:spPr>
        <p:txBody>
          <a:bodyPr wrap="square" rtlCol="0">
            <a:spAutoFit/>
          </a:bodyPr>
          <a:lstStyle/>
          <a:p>
            <a:r>
              <a:rPr lang="fr-BE" altLang="ko-KR" sz="4400" b="1" dirty="0" err="1" smtClean="0">
                <a:solidFill>
                  <a:schemeClr val="accent3"/>
                </a:solidFill>
                <a:latin typeface="Bahnschrift SemiBold SemiConden" panose="020B0502040204020203" pitchFamily="34" charset="0"/>
                <a:cs typeface="Segoe UI Light" panose="020B0502040204020203" pitchFamily="34" charset="0"/>
              </a:rPr>
              <a:t>Comparison</a:t>
            </a:r>
            <a:r>
              <a:rPr lang="fr-BE" altLang="ko-KR" sz="4400" b="1" dirty="0" smtClean="0">
                <a:solidFill>
                  <a:schemeClr val="accent3"/>
                </a:solidFill>
                <a:latin typeface="Bahnschrift SemiBold SemiConden" panose="020B0502040204020203" pitchFamily="34" charset="0"/>
                <a:cs typeface="Segoe UI Light" panose="020B0502040204020203" pitchFamily="34" charset="0"/>
              </a:rPr>
              <a:t> </a:t>
            </a:r>
            <a:r>
              <a:rPr lang="fr-BE" altLang="ko-KR" sz="4400" b="1" dirty="0" err="1" smtClean="0">
                <a:solidFill>
                  <a:schemeClr val="accent3"/>
                </a:solidFill>
                <a:latin typeface="Bahnschrift SemiBold SemiConden" panose="020B0502040204020203" pitchFamily="34" charset="0"/>
                <a:cs typeface="Segoe UI Light" panose="020B0502040204020203" pitchFamily="34" charset="0"/>
              </a:rPr>
              <a:t>with</a:t>
            </a:r>
            <a:r>
              <a:rPr lang="fr-BE" altLang="ko-KR" sz="4400" b="1" dirty="0" smtClean="0">
                <a:solidFill>
                  <a:schemeClr val="accent3"/>
                </a:solidFill>
                <a:latin typeface="Bahnschrift SemiBold SemiConden" panose="020B0502040204020203" pitchFamily="34" charset="0"/>
                <a:cs typeface="Segoe UI Light" panose="020B0502040204020203" pitchFamily="34" charset="0"/>
              </a:rPr>
              <a:t> </a:t>
            </a:r>
            <a:r>
              <a:rPr lang="fr-BE" altLang="ko-KR" sz="4400" b="1" dirty="0" err="1" smtClean="0">
                <a:solidFill>
                  <a:schemeClr val="accent3"/>
                </a:solidFill>
                <a:latin typeface="Bahnschrift SemiBold SemiConden" panose="020B0502040204020203" pitchFamily="34" charset="0"/>
                <a:cs typeface="Segoe UI Light" panose="020B0502040204020203" pitchFamily="34" charset="0"/>
              </a:rPr>
              <a:t>other</a:t>
            </a:r>
            <a:r>
              <a:rPr lang="fr-BE" altLang="ko-KR" sz="4400" b="1" dirty="0" smtClean="0">
                <a:solidFill>
                  <a:schemeClr val="accent3"/>
                </a:solidFill>
                <a:latin typeface="Bahnschrift SemiBold SemiConden" panose="020B0502040204020203" pitchFamily="34" charset="0"/>
                <a:cs typeface="Segoe UI Light" panose="020B0502040204020203" pitchFamily="34" charset="0"/>
              </a:rPr>
              <a:t> </a:t>
            </a:r>
            <a:r>
              <a:rPr lang="fr-BE" altLang="ko-KR" sz="4400" b="1" dirty="0" err="1" smtClean="0">
                <a:solidFill>
                  <a:schemeClr val="accent3"/>
                </a:solidFill>
                <a:latin typeface="Bahnschrift SemiBold SemiConden" panose="020B0502040204020203" pitchFamily="34" charset="0"/>
                <a:cs typeface="Segoe UI Light" panose="020B0502040204020203" pitchFamily="34" charset="0"/>
              </a:rPr>
              <a:t>methods</a:t>
            </a:r>
            <a:endParaRPr lang="fr-BE" altLang="ko-KR" sz="4000" b="1" dirty="0">
              <a:solidFill>
                <a:schemeClr val="accent3"/>
              </a:solidFill>
              <a:latin typeface="Segoe UI Light" panose="020B0502040204020203" pitchFamily="34" charset="0"/>
              <a:cs typeface="Segoe UI Light" panose="020B0502040204020203" pitchFamily="34" charset="0"/>
            </a:endParaRPr>
          </a:p>
        </p:txBody>
      </p:sp>
      <p:sp>
        <p:nvSpPr>
          <p:cNvPr id="4" name="Rectangle 3"/>
          <p:cNvSpPr/>
          <p:nvPr/>
        </p:nvSpPr>
        <p:spPr>
          <a:xfrm>
            <a:off x="733870" y="1555403"/>
            <a:ext cx="9616761" cy="707886"/>
          </a:xfrm>
          <a:prstGeom prst="rect">
            <a:avLst/>
          </a:prstGeom>
        </p:spPr>
        <p:txBody>
          <a:bodyPr wrap="square">
            <a:spAutoFit/>
          </a:bodyPr>
          <a:lstStyle/>
          <a:p>
            <a:pPr>
              <a:spcAft>
                <a:spcPts val="600"/>
              </a:spcAft>
            </a:pPr>
            <a:r>
              <a:rPr lang="en-US" sz="2000" dirty="0">
                <a:latin typeface="Bahnschrift Light" panose="020B0502040204020203" pitchFamily="34" charset="0"/>
              </a:rPr>
              <a:t>Brings back a space classification problem in which the data are separated into several classes whose boundary is as far away as possible from the data </a:t>
            </a:r>
            <a:r>
              <a:rPr lang="en-US" sz="2000" dirty="0" smtClean="0">
                <a:latin typeface="Bahnschrift Light" panose="020B0502040204020203" pitchFamily="34" charset="0"/>
              </a:rPr>
              <a:t>points.</a:t>
            </a:r>
            <a:endParaRPr lang="fr-BE" sz="2000" dirty="0">
              <a:latin typeface="Bahnschrift Light" panose="020B0502040204020203" pitchFamily="34" charset="0"/>
            </a:endParaRPr>
          </a:p>
        </p:txBody>
      </p:sp>
      <p:sp>
        <p:nvSpPr>
          <p:cNvPr id="6" name="Rectangle 5"/>
          <p:cNvSpPr/>
          <p:nvPr/>
        </p:nvSpPr>
        <p:spPr>
          <a:xfrm>
            <a:off x="733870" y="1093738"/>
            <a:ext cx="7244156" cy="461665"/>
          </a:xfrm>
          <a:prstGeom prst="rect">
            <a:avLst/>
          </a:prstGeom>
        </p:spPr>
        <p:txBody>
          <a:bodyPr wrap="square">
            <a:spAutoFit/>
          </a:bodyPr>
          <a:lstStyle/>
          <a:p>
            <a:pPr marL="342900" indent="-342900">
              <a:buFont typeface="Arial" panose="020B0604020202020204" pitchFamily="34" charset="0"/>
              <a:buChar char="•"/>
            </a:pPr>
            <a:r>
              <a:rPr lang="fr-BE" sz="2400" dirty="0" smtClean="0">
                <a:latin typeface="Bahnschrift SemiBold" panose="020B0502040204020203" pitchFamily="34" charset="0"/>
              </a:rPr>
              <a:t>Support </a:t>
            </a:r>
            <a:r>
              <a:rPr lang="fr-BE" sz="2400" dirty="0" err="1">
                <a:latin typeface="Bahnschrift SemiBold" panose="020B0502040204020203" pitchFamily="34" charset="0"/>
              </a:rPr>
              <a:t>Vector</a:t>
            </a:r>
            <a:r>
              <a:rPr lang="fr-BE" sz="2400" dirty="0">
                <a:latin typeface="Bahnschrift SemiBold" panose="020B0502040204020203" pitchFamily="34" charset="0"/>
              </a:rPr>
              <a:t> Machine (SVM):</a:t>
            </a:r>
            <a:endParaRPr lang="fr-BE" sz="2400" b="1" dirty="0" smtClean="0">
              <a:solidFill>
                <a:schemeClr val="accent5">
                  <a:lumMod val="75000"/>
                </a:schemeClr>
              </a:solidFill>
              <a:latin typeface="Bahnschrift SemiBold" panose="020B0502040204020203" pitchFamily="34" charset="0"/>
            </a:endParaRPr>
          </a:p>
        </p:txBody>
      </p:sp>
      <p:sp>
        <p:nvSpPr>
          <p:cNvPr id="9" name="Rectangle 8"/>
          <p:cNvSpPr/>
          <p:nvPr/>
        </p:nvSpPr>
        <p:spPr>
          <a:xfrm>
            <a:off x="754293" y="2858121"/>
            <a:ext cx="10209079" cy="461665"/>
          </a:xfrm>
          <a:prstGeom prst="rect">
            <a:avLst/>
          </a:prstGeom>
        </p:spPr>
        <p:txBody>
          <a:bodyPr wrap="square">
            <a:spAutoFit/>
          </a:bodyPr>
          <a:lstStyle/>
          <a:p>
            <a:pPr marL="342900" indent="-342900">
              <a:buFont typeface="Arial" panose="020B0604020202020204" pitchFamily="34" charset="0"/>
              <a:buChar char="•"/>
            </a:pPr>
            <a:r>
              <a:rPr lang="fr-BE" sz="2400" dirty="0">
                <a:latin typeface="Bahnschrift SemiBold" panose="020B0502040204020203" pitchFamily="34" charset="0"/>
              </a:rPr>
              <a:t>BERT (</a:t>
            </a:r>
            <a:r>
              <a:rPr lang="fr-BE" sz="2400" dirty="0" err="1">
                <a:latin typeface="Bahnschrift SemiBold" panose="020B0502040204020203" pitchFamily="34" charset="0"/>
              </a:rPr>
              <a:t>Bidirectional</a:t>
            </a:r>
            <a:r>
              <a:rPr lang="fr-BE" sz="2400" dirty="0">
                <a:latin typeface="Bahnschrift SemiBold" panose="020B0502040204020203" pitchFamily="34" charset="0"/>
              </a:rPr>
              <a:t> Encoder </a:t>
            </a:r>
            <a:r>
              <a:rPr lang="fr-BE" sz="2400" dirty="0" err="1">
                <a:latin typeface="Bahnschrift SemiBold" panose="020B0502040204020203" pitchFamily="34" charset="0"/>
              </a:rPr>
              <a:t>Representations</a:t>
            </a:r>
            <a:r>
              <a:rPr lang="fr-BE" sz="2400" dirty="0">
                <a:latin typeface="Bahnschrift SemiBold" panose="020B0502040204020203" pitchFamily="34" charset="0"/>
              </a:rPr>
              <a:t> </a:t>
            </a:r>
            <a:r>
              <a:rPr lang="fr-BE" sz="2400" dirty="0" err="1">
                <a:latin typeface="Bahnschrift SemiBold" panose="020B0502040204020203" pitchFamily="34" charset="0"/>
              </a:rPr>
              <a:t>from</a:t>
            </a:r>
            <a:r>
              <a:rPr lang="fr-BE" sz="2400" dirty="0">
                <a:latin typeface="Bahnschrift SemiBold" panose="020B0502040204020203" pitchFamily="34" charset="0"/>
              </a:rPr>
              <a:t> </a:t>
            </a:r>
            <a:r>
              <a:rPr lang="fr-BE" sz="2400" dirty="0" smtClean="0">
                <a:latin typeface="Bahnschrift SemiBold" panose="020B0502040204020203" pitchFamily="34" charset="0"/>
              </a:rPr>
              <a:t>Transformers)</a:t>
            </a:r>
            <a:endParaRPr lang="fr-BE" sz="2400" b="1" dirty="0" smtClean="0">
              <a:solidFill>
                <a:schemeClr val="accent5">
                  <a:lumMod val="75000"/>
                </a:schemeClr>
              </a:solidFill>
              <a:latin typeface="Bahnschrift SemiBold" panose="020B0502040204020203" pitchFamily="34" charset="0"/>
            </a:endParaRPr>
          </a:p>
        </p:txBody>
      </p:sp>
      <p:sp>
        <p:nvSpPr>
          <p:cNvPr id="10" name="Rectangle 9"/>
          <p:cNvSpPr/>
          <p:nvPr/>
        </p:nvSpPr>
        <p:spPr>
          <a:xfrm>
            <a:off x="733870" y="3291508"/>
            <a:ext cx="10286064" cy="1169551"/>
          </a:xfrm>
          <a:prstGeom prst="rect">
            <a:avLst/>
          </a:prstGeom>
        </p:spPr>
        <p:txBody>
          <a:bodyPr wrap="square">
            <a:spAutoFit/>
          </a:bodyPr>
          <a:lstStyle/>
          <a:p>
            <a:pPr>
              <a:spcAft>
                <a:spcPts val="600"/>
              </a:spcAft>
            </a:pPr>
            <a:r>
              <a:rPr lang="en-US" sz="2000" dirty="0" smtClean="0">
                <a:latin typeface="Bahnschrift Light" panose="020B0502040204020203" pitchFamily="34" charset="0"/>
              </a:rPr>
              <a:t>Google's </a:t>
            </a:r>
            <a:r>
              <a:rPr lang="en-US" sz="2000" dirty="0">
                <a:latin typeface="Bahnschrift Light" panose="020B0502040204020203" pitchFamily="34" charset="0"/>
              </a:rPr>
              <a:t>machine learning model. </a:t>
            </a:r>
            <a:endParaRPr lang="en-US" sz="2000" dirty="0" smtClean="0">
              <a:latin typeface="Bahnschrift Light" panose="020B0502040204020203" pitchFamily="34" charset="0"/>
            </a:endParaRPr>
          </a:p>
          <a:p>
            <a:pPr>
              <a:spcAft>
                <a:spcPts val="600"/>
              </a:spcAft>
            </a:pPr>
            <a:r>
              <a:rPr lang="fr-BE" sz="2000" dirty="0" smtClean="0">
                <a:latin typeface="Bahnschrift Light" panose="020B0502040204020203" pitchFamily="34" charset="0"/>
                <a:sym typeface="Wingdings" panose="05000000000000000000" pitchFamily="2" charset="2"/>
              </a:rPr>
              <a:t>- </a:t>
            </a:r>
            <a:r>
              <a:rPr lang="fr-BE" sz="2000" dirty="0" err="1" smtClean="0">
                <a:latin typeface="Bahnschrift Light" panose="020B0502040204020203" pitchFamily="34" charset="0"/>
                <a:sym typeface="Wingdings" panose="05000000000000000000" pitchFamily="2" charset="2"/>
              </a:rPr>
              <a:t>BERT</a:t>
            </a:r>
            <a:r>
              <a:rPr lang="fr-BE" sz="2000" baseline="-25000" dirty="0" err="1" smtClean="0">
                <a:latin typeface="Bahnschrift Light" panose="020B0502040204020203" pitchFamily="34" charset="0"/>
                <a:sym typeface="Wingdings" panose="05000000000000000000" pitchFamily="2" charset="2"/>
              </a:rPr>
              <a:t>base</a:t>
            </a:r>
            <a:r>
              <a:rPr lang="fr-BE" sz="2000" dirty="0" smtClean="0">
                <a:latin typeface="Bahnschrift Light" panose="020B0502040204020203" pitchFamily="34" charset="0"/>
                <a:sym typeface="Wingdings" panose="05000000000000000000" pitchFamily="2" charset="2"/>
              </a:rPr>
              <a:t> : </a:t>
            </a:r>
            <a:r>
              <a:rPr lang="en-US" sz="2000" dirty="0" smtClean="0">
                <a:latin typeface="Bahnschrift Light" panose="020B0502040204020203" pitchFamily="34" charset="0"/>
                <a:sym typeface="Wingdings" panose="05000000000000000000" pitchFamily="2" charset="2"/>
              </a:rPr>
              <a:t>12 layers, 12 attention heads, and 110 million parameters.</a:t>
            </a:r>
            <a:endParaRPr lang="fr-BE" sz="2000" dirty="0" smtClean="0">
              <a:latin typeface="Bahnschrift Light" panose="020B0502040204020203" pitchFamily="34" charset="0"/>
              <a:sym typeface="Wingdings" panose="05000000000000000000" pitchFamily="2" charset="2"/>
            </a:endParaRPr>
          </a:p>
          <a:p>
            <a:pPr>
              <a:spcAft>
                <a:spcPts val="600"/>
              </a:spcAft>
            </a:pPr>
            <a:r>
              <a:rPr lang="fr-BE" sz="2000" dirty="0" smtClean="0">
                <a:latin typeface="Bahnschrift Light" panose="020B0502040204020203" pitchFamily="34" charset="0"/>
                <a:sym typeface="Wingdings" panose="05000000000000000000" pitchFamily="2" charset="2"/>
              </a:rPr>
              <a:t>- </a:t>
            </a:r>
            <a:r>
              <a:rPr lang="en-US" sz="2000" dirty="0" err="1" smtClean="0">
                <a:latin typeface="Bahnschrift Light" panose="020B0502040204020203" pitchFamily="34" charset="0"/>
                <a:sym typeface="Wingdings" panose="05000000000000000000" pitchFamily="2" charset="2"/>
              </a:rPr>
              <a:t>BERT</a:t>
            </a:r>
            <a:r>
              <a:rPr lang="en-US" sz="2000" baseline="-25000" dirty="0" err="1" smtClean="0">
                <a:latin typeface="Bahnschrift Light" panose="020B0502040204020203" pitchFamily="34" charset="0"/>
                <a:sym typeface="Wingdings" panose="05000000000000000000" pitchFamily="2" charset="2"/>
              </a:rPr>
              <a:t>large</a:t>
            </a:r>
            <a:r>
              <a:rPr lang="en-US" sz="2000" dirty="0">
                <a:latin typeface="Bahnschrift Light" panose="020B0502040204020203" pitchFamily="34" charset="0"/>
                <a:sym typeface="Wingdings" panose="05000000000000000000" pitchFamily="2" charset="2"/>
              </a:rPr>
              <a:t> : 24 layers, 16 attention heads and, 340 million parameters.</a:t>
            </a:r>
            <a:endParaRPr lang="fr-BE" sz="2000" dirty="0">
              <a:latin typeface="Bahnschrift Light" panose="020B0502040204020203" pitchFamily="34" charset="0"/>
            </a:endParaRPr>
          </a:p>
        </p:txBody>
      </p:sp>
    </p:spTree>
    <p:extLst>
      <p:ext uri="{BB962C8B-B14F-4D97-AF65-F5344CB8AC3E}">
        <p14:creationId xmlns:p14="http://schemas.microsoft.com/office/powerpoint/2010/main" val="2670604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1408730-4EE8-459D-85ED-BBFA3310B3C7}"/>
              </a:ext>
            </a:extLst>
          </p:cNvPr>
          <p:cNvSpPr txBox="1"/>
          <p:nvPr/>
        </p:nvSpPr>
        <p:spPr>
          <a:xfrm>
            <a:off x="2336897" y="307243"/>
            <a:ext cx="6957931" cy="1107996"/>
          </a:xfrm>
          <a:prstGeom prst="rect">
            <a:avLst/>
          </a:prstGeom>
          <a:noFill/>
        </p:spPr>
        <p:txBody>
          <a:bodyPr wrap="square" rtlCol="0">
            <a:spAutoFit/>
          </a:bodyPr>
          <a:lstStyle/>
          <a:p>
            <a:pPr algn="ctr"/>
            <a:r>
              <a:rPr lang="fr-BE" altLang="ko-KR" sz="6600" b="1" dirty="0" err="1" smtClean="0">
                <a:solidFill>
                  <a:schemeClr val="accent3"/>
                </a:solidFill>
                <a:latin typeface="Bahnschrift SemiBold SemiConden" panose="020B0502040204020203" pitchFamily="34" charset="0"/>
                <a:cs typeface="Segoe UI Light" panose="020B0502040204020203" pitchFamily="34" charset="0"/>
              </a:rPr>
              <a:t>Results</a:t>
            </a:r>
            <a:r>
              <a:rPr lang="fr-BE" altLang="ko-KR" sz="6600" b="1" dirty="0" smtClean="0">
                <a:solidFill>
                  <a:schemeClr val="accent3"/>
                </a:solidFill>
                <a:latin typeface="Bahnschrift SemiBold SemiConden" panose="020B0502040204020203" pitchFamily="34" charset="0"/>
                <a:cs typeface="Segoe UI Light" panose="020B0502040204020203" pitchFamily="34" charset="0"/>
              </a:rPr>
              <a:t> / Conclusion</a:t>
            </a:r>
            <a:endParaRPr lang="fr-BE" altLang="ko-KR" sz="3600" b="1" dirty="0">
              <a:solidFill>
                <a:schemeClr val="accent3"/>
              </a:solidFill>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3"/>
          <a:stretch>
            <a:fillRect/>
          </a:stretch>
        </p:blipFill>
        <p:spPr>
          <a:xfrm>
            <a:off x="1689628" y="1815727"/>
            <a:ext cx="7916284" cy="2663701"/>
          </a:xfrm>
          <a:prstGeom prst="rect">
            <a:avLst/>
          </a:prstGeom>
        </p:spPr>
      </p:pic>
      <p:sp>
        <p:nvSpPr>
          <p:cNvPr id="3" name="Rectangle 2"/>
          <p:cNvSpPr/>
          <p:nvPr/>
        </p:nvSpPr>
        <p:spPr>
          <a:xfrm>
            <a:off x="3167397" y="3037546"/>
            <a:ext cx="5052773" cy="30897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extBox 3"/>
          <p:cNvSpPr txBox="1"/>
          <p:nvPr/>
        </p:nvSpPr>
        <p:spPr>
          <a:xfrm>
            <a:off x="1423446" y="4883085"/>
            <a:ext cx="10086682"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Bahnschrift Light" panose="020B0502040204020203" pitchFamily="34" charset="0"/>
              </a:rPr>
              <a:t>We could improve those results by adding more and more data to the data set (planed)</a:t>
            </a:r>
          </a:p>
          <a:p>
            <a:pPr marL="285750" indent="-285750">
              <a:buFont typeface="Arial" panose="020B0604020202020204" pitchFamily="34" charset="0"/>
              <a:buChar char="•"/>
            </a:pPr>
            <a:r>
              <a:rPr lang="en-US" sz="2000" dirty="0">
                <a:latin typeface="Bahnschrift Light" panose="020B0502040204020203" pitchFamily="34" charset="0"/>
              </a:rPr>
              <a:t>This method could be adapted to other languages</a:t>
            </a:r>
          </a:p>
          <a:p>
            <a:pPr marL="285750" indent="-285750">
              <a:buFont typeface="Arial" panose="020B0604020202020204" pitchFamily="34" charset="0"/>
              <a:buChar char="•"/>
            </a:pPr>
            <a:r>
              <a:rPr lang="en-US" sz="2000" dirty="0">
                <a:latin typeface="Bahnschrift Light" panose="020B0502040204020203" pitchFamily="34" charset="0"/>
              </a:rPr>
              <a:t>We could consider partially-irrelevant sentences</a:t>
            </a:r>
            <a:endParaRPr lang="en-US" sz="2000" dirty="0">
              <a:latin typeface="Bahnschrift Light" panose="020B0502040204020203" pitchFamily="34" charset="0"/>
            </a:endParaRPr>
          </a:p>
        </p:txBody>
      </p:sp>
    </p:spTree>
    <p:extLst>
      <p:ext uri="{BB962C8B-B14F-4D97-AF65-F5344CB8AC3E}">
        <p14:creationId xmlns:p14="http://schemas.microsoft.com/office/powerpoint/2010/main" val="311868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C39213E-57FC-4377-B227-7CEADBF3D4D8}"/>
              </a:ext>
            </a:extLst>
          </p:cNvPr>
          <p:cNvSpPr/>
          <p:nvPr/>
        </p:nvSpPr>
        <p:spPr>
          <a:xfrm rot="5400000">
            <a:off x="6977716" y="1731322"/>
            <a:ext cx="304311" cy="778924"/>
          </a:xfrm>
          <a:prstGeom prst="roundRect">
            <a:avLst>
              <a:gd name="adj" fmla="val 0"/>
            </a:avLst>
          </a:prstGeom>
          <a:solidFill>
            <a:srgbClr val="01BA7E">
              <a:alpha val="80000"/>
            </a:srgbClr>
          </a:solidFill>
          <a:ln>
            <a:noFill/>
          </a:ln>
          <a:effectLst>
            <a:outerShdw blurRad="139700" sx="102000" sy="102000" algn="ctr" rotWithShape="0">
              <a:srgbClr val="FD1E5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 name="Group 12">
            <a:extLst>
              <a:ext uri="{FF2B5EF4-FFF2-40B4-BE49-F238E27FC236}">
                <a16:creationId xmlns:a16="http://schemas.microsoft.com/office/drawing/2014/main" id="{0280BE08-C81B-4380-B916-718F11F74335}"/>
              </a:ext>
            </a:extLst>
          </p:cNvPr>
          <p:cNvGrpSpPr/>
          <p:nvPr/>
        </p:nvGrpSpPr>
        <p:grpSpPr>
          <a:xfrm>
            <a:off x="603646" y="0"/>
            <a:ext cx="183357" cy="6858000"/>
            <a:chOff x="11404996" y="0"/>
            <a:chExt cx="183357" cy="6858000"/>
          </a:xfrm>
        </p:grpSpPr>
        <p:cxnSp>
          <p:nvCxnSpPr>
            <p:cNvPr id="14" name="Straight Connector 13">
              <a:extLst>
                <a:ext uri="{FF2B5EF4-FFF2-40B4-BE49-F238E27FC236}">
                  <a16:creationId xmlns:a16="http://schemas.microsoft.com/office/drawing/2014/main" id="{C1A5811A-9861-4823-A960-09FF8E0CD215}"/>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5A3A49D-4223-471D-A96F-C69B63E51FA4}"/>
                </a:ext>
              </a:extLst>
            </p:cNvPr>
            <p:cNvGrpSpPr/>
            <p:nvPr/>
          </p:nvGrpSpPr>
          <p:grpSpPr>
            <a:xfrm>
              <a:off x="11404996" y="3099991"/>
              <a:ext cx="183357" cy="658019"/>
              <a:chOff x="11404996" y="2428874"/>
              <a:chExt cx="183357" cy="658019"/>
            </a:xfrm>
          </p:grpSpPr>
          <p:sp>
            <p:nvSpPr>
              <p:cNvPr id="17" name="Multiplication Sign 16">
                <a:extLst>
                  <a:ext uri="{FF2B5EF4-FFF2-40B4-BE49-F238E27FC236}">
                    <a16:creationId xmlns:a16="http://schemas.microsoft.com/office/drawing/2014/main" id="{315511CC-CACB-466F-A225-F0811BBD53B6}"/>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Multiplication Sign 17">
                <a:extLst>
                  <a:ext uri="{FF2B5EF4-FFF2-40B4-BE49-F238E27FC236}">
                    <a16:creationId xmlns:a16="http://schemas.microsoft.com/office/drawing/2014/main" id="{1C8F6DD6-6FFE-4EB3-B5B6-AEE6A3EA6F9E}"/>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Multiplication Sign 18">
                <a:extLst>
                  <a:ext uri="{FF2B5EF4-FFF2-40B4-BE49-F238E27FC236}">
                    <a16:creationId xmlns:a16="http://schemas.microsoft.com/office/drawing/2014/main" id="{FA2397EA-D868-47D6-AF4F-88EEA9DB2DCF}"/>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6" name="Straight Connector 15">
              <a:extLst>
                <a:ext uri="{FF2B5EF4-FFF2-40B4-BE49-F238E27FC236}">
                  <a16:creationId xmlns:a16="http://schemas.microsoft.com/office/drawing/2014/main" id="{1729FDFC-E9F1-40AA-874A-ECF9857747B7}"/>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81458ADC-E478-4754-943A-117B0995ACE6}"/>
              </a:ext>
            </a:extLst>
          </p:cNvPr>
          <p:cNvSpPr>
            <a:spLocks noGrp="1"/>
          </p:cNvSpPr>
          <p:nvPr>
            <p:ph type="ctrTitle"/>
          </p:nvPr>
        </p:nvSpPr>
        <p:spPr>
          <a:xfrm>
            <a:off x="2456873" y="3337322"/>
            <a:ext cx="9070109" cy="1844938"/>
          </a:xfrm>
        </p:spPr>
        <p:txBody>
          <a:bodyPr>
            <a:noAutofit/>
          </a:bodyPr>
          <a:lstStyle/>
          <a:p>
            <a:r>
              <a:rPr lang="en-ID" sz="16600" dirty="0">
                <a:latin typeface="Bahnschrift Condensed" panose="020B0502040204020203" pitchFamily="34" charset="0"/>
              </a:rPr>
              <a:t>THANK </a:t>
            </a:r>
            <a:r>
              <a:rPr lang="en-ID" sz="16600" dirty="0" smtClean="0">
                <a:latin typeface="Bahnschrift Condensed" panose="020B0502040204020203" pitchFamily="34" charset="0"/>
              </a:rPr>
              <a:t>YOU</a:t>
            </a:r>
            <a:endParaRPr lang="en-ID" sz="16600" dirty="0">
              <a:latin typeface="Bahnschrift Condensed" panose="020B0502040204020203" pitchFamily="34" charset="0"/>
            </a:endParaRPr>
          </a:p>
        </p:txBody>
      </p:sp>
      <p:sp>
        <p:nvSpPr>
          <p:cNvPr id="20" name="Rectangle 19"/>
          <p:cNvSpPr/>
          <p:nvPr/>
        </p:nvSpPr>
        <p:spPr>
          <a:xfrm>
            <a:off x="1514764" y="480292"/>
            <a:ext cx="1413163" cy="461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074" name="Picture 2" descr="HEC Liège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36580" b="33683"/>
          <a:stretch/>
        </p:blipFill>
        <p:spPr bwMode="auto">
          <a:xfrm>
            <a:off x="695324" y="358517"/>
            <a:ext cx="3924976" cy="116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51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person using laptop computer beside aloe vera">
            <a:extLst>
              <a:ext uri="{FF2B5EF4-FFF2-40B4-BE49-F238E27FC236}">
                <a16:creationId xmlns:a16="http://schemas.microsoft.com/office/drawing/2014/main" id="{1C9FEAED-EB27-414B-834A-7AFF33B144A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013" t="1" r="43030" b="-1"/>
          <a:stretch/>
        </p:blipFill>
        <p:spPr bwMode="auto">
          <a:xfrm>
            <a:off x="8019988" y="1089891"/>
            <a:ext cx="4172012" cy="5768097"/>
          </a:xfrm>
          <a:custGeom>
            <a:avLst/>
            <a:gdLst>
              <a:gd name="connsiteX0" fmla="*/ 431827 w 4476750"/>
              <a:gd name="connsiteY0" fmla="*/ 0 h 5534014"/>
              <a:gd name="connsiteX1" fmla="*/ 4476750 w 4476750"/>
              <a:gd name="connsiteY1" fmla="*/ 0 h 5534014"/>
              <a:gd name="connsiteX2" fmla="*/ 4476750 w 4476750"/>
              <a:gd name="connsiteY2" fmla="*/ 5534014 h 5534014"/>
              <a:gd name="connsiteX3" fmla="*/ 0 w 4476750"/>
              <a:gd name="connsiteY3" fmla="*/ 5534014 h 5534014"/>
              <a:gd name="connsiteX4" fmla="*/ 0 w 4476750"/>
              <a:gd name="connsiteY4" fmla="*/ 431827 h 5534014"/>
              <a:gd name="connsiteX5" fmla="*/ 431827 w 4476750"/>
              <a:gd name="connsiteY5" fmla="*/ 0 h 553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0" h="5534014">
                <a:moveTo>
                  <a:pt x="431827" y="0"/>
                </a:moveTo>
                <a:lnTo>
                  <a:pt x="4476750" y="0"/>
                </a:lnTo>
                <a:lnTo>
                  <a:pt x="4476750" y="5534014"/>
                </a:lnTo>
                <a:lnTo>
                  <a:pt x="0" y="5534014"/>
                </a:lnTo>
                <a:lnTo>
                  <a:pt x="0" y="431827"/>
                </a:lnTo>
                <a:cubicBezTo>
                  <a:pt x="0" y="193336"/>
                  <a:pt x="193336" y="0"/>
                  <a:pt x="431827"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9BDDC9-2843-40A7-A385-C41A4DA42662}"/>
              </a:ext>
            </a:extLst>
          </p:cNvPr>
          <p:cNvSpPr txBox="1"/>
          <p:nvPr/>
        </p:nvSpPr>
        <p:spPr>
          <a:xfrm>
            <a:off x="706167" y="949324"/>
            <a:ext cx="7231201" cy="1538883"/>
          </a:xfrm>
          <a:prstGeom prst="rect">
            <a:avLst/>
          </a:prstGeom>
          <a:noFill/>
        </p:spPr>
        <p:txBody>
          <a:bodyPr wrap="square" lIns="0" tIns="0" rIns="0" bIns="0" rtlCol="0">
            <a:spAutoFit/>
          </a:bodyPr>
          <a:lstStyle/>
          <a:p>
            <a:r>
              <a:rPr lang="en-US" sz="2800" dirty="0">
                <a:latin typeface="Bahnschrift Light" panose="020B0502040204020203" pitchFamily="34" charset="0"/>
              </a:rPr>
              <a:t>Irrelevant Sentences Detection for Automated Business Process</a:t>
            </a:r>
          </a:p>
          <a:p>
            <a:pPr algn="ctr"/>
            <a:r>
              <a:rPr lang="en-US" sz="4400" dirty="0">
                <a:solidFill>
                  <a:schemeClr val="bg1"/>
                </a:solidFill>
                <a:latin typeface="Bahnschrift Light" panose="020B0502040204020203" pitchFamily="34" charset="0"/>
              </a:rPr>
              <a:t>Modeling</a:t>
            </a:r>
          </a:p>
        </p:txBody>
      </p:sp>
      <p:sp>
        <p:nvSpPr>
          <p:cNvPr id="7" name="TextBox 6">
            <a:extLst>
              <a:ext uri="{FF2B5EF4-FFF2-40B4-BE49-F238E27FC236}">
                <a16:creationId xmlns:a16="http://schemas.microsoft.com/office/drawing/2014/main" id="{F962424C-EDFC-46C5-8EF3-A5E9F2A80CD3}"/>
              </a:ext>
            </a:extLst>
          </p:cNvPr>
          <p:cNvSpPr txBox="1"/>
          <p:nvPr/>
        </p:nvSpPr>
        <p:spPr>
          <a:xfrm flipH="1">
            <a:off x="8012841" y="1097372"/>
            <a:ext cx="4172012" cy="5795811"/>
          </a:xfrm>
          <a:prstGeom prst="round1Rect">
            <a:avLst>
              <a:gd name="adj" fmla="val 9646"/>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en-ID">
              <a:latin typeface="+mn-lt"/>
              <a:sym typeface="Segoe UI Light" panose="020B0502040204020203" pitchFamily="34" charset="0"/>
            </a:endParaRPr>
          </a:p>
        </p:txBody>
      </p:sp>
      <p:sp>
        <p:nvSpPr>
          <p:cNvPr id="11" name="TextBox 10">
            <a:extLst>
              <a:ext uri="{FF2B5EF4-FFF2-40B4-BE49-F238E27FC236}">
                <a16:creationId xmlns:a16="http://schemas.microsoft.com/office/drawing/2014/main" id="{21508964-2159-4636-A5D1-55D0480A96AB}"/>
              </a:ext>
            </a:extLst>
          </p:cNvPr>
          <p:cNvSpPr txBox="1"/>
          <p:nvPr/>
        </p:nvSpPr>
        <p:spPr>
          <a:xfrm>
            <a:off x="8536775" y="2529037"/>
            <a:ext cx="3264956" cy="369332"/>
          </a:xfrm>
          <a:prstGeom prst="rect">
            <a:avLst/>
          </a:prstGeom>
          <a:noFill/>
        </p:spPr>
        <p:txBody>
          <a:bodyPr wrap="square" lIns="0" tIns="0" rIns="0" bIns="0" rtlCol="0">
            <a:spAutoFit/>
          </a:bodyPr>
          <a:lstStyle/>
          <a:p>
            <a:pPr>
              <a:spcAft>
                <a:spcPts val="600"/>
              </a:spcAft>
            </a:pPr>
            <a:r>
              <a:rPr lang="en-US" sz="2400" b="1" dirty="0" smtClean="0">
                <a:solidFill>
                  <a:schemeClr val="bg1"/>
                </a:solidFill>
                <a:latin typeface="Bahnschrift Condensed" panose="020B0502040204020203" pitchFamily="34" charset="0"/>
              </a:rPr>
              <a:t>Natural Language Processing </a:t>
            </a:r>
            <a:endParaRPr lang="en-US" sz="2400" b="1" dirty="0">
              <a:solidFill>
                <a:schemeClr val="bg1"/>
              </a:solidFill>
              <a:latin typeface="Bahnschrift Condensed" panose="020B0502040204020203" pitchFamily="34" charset="0"/>
            </a:endParaRPr>
          </a:p>
        </p:txBody>
      </p:sp>
      <p:sp>
        <p:nvSpPr>
          <p:cNvPr id="13" name="TextBox 12">
            <a:extLst>
              <a:ext uri="{FF2B5EF4-FFF2-40B4-BE49-F238E27FC236}">
                <a16:creationId xmlns:a16="http://schemas.microsoft.com/office/drawing/2014/main" id="{52BC7AF9-9B78-4F21-B107-615A569BD0BF}"/>
              </a:ext>
            </a:extLst>
          </p:cNvPr>
          <p:cNvSpPr txBox="1"/>
          <p:nvPr/>
        </p:nvSpPr>
        <p:spPr>
          <a:xfrm>
            <a:off x="8536775" y="3051205"/>
            <a:ext cx="3090867" cy="1877437"/>
          </a:xfrm>
          <a:prstGeom prst="rect">
            <a:avLst/>
          </a:prstGeom>
          <a:noFill/>
        </p:spPr>
        <p:txBody>
          <a:bodyPr wrap="square" lIns="0" tIns="0" rIns="0" bIns="0" rtlCol="0">
            <a:spAutoFit/>
          </a:bodyPr>
          <a:lstStyle/>
          <a:p>
            <a:pPr marL="285750" indent="-285750">
              <a:spcAft>
                <a:spcPts val="600"/>
              </a:spcAft>
              <a:buFont typeface="Wingdings" panose="05000000000000000000" pitchFamily="2" charset="2"/>
              <a:buChar char="§"/>
            </a:pPr>
            <a:r>
              <a:rPr lang="en-US" sz="1600" dirty="0">
                <a:solidFill>
                  <a:schemeClr val="bg1"/>
                </a:solidFill>
                <a:latin typeface="Bahnschrift Light" panose="020B0502040204020203" pitchFamily="34" charset="0"/>
              </a:rPr>
              <a:t>Subfield of </a:t>
            </a:r>
            <a:r>
              <a:rPr lang="en-US" sz="1600" dirty="0" smtClean="0">
                <a:solidFill>
                  <a:schemeClr val="bg1"/>
                </a:solidFill>
                <a:latin typeface="Bahnschrift Light" panose="020B0502040204020203" pitchFamily="34" charset="0"/>
              </a:rPr>
              <a:t>Artificial Intelligence </a:t>
            </a:r>
            <a:endParaRPr lang="en-US" sz="1600" dirty="0">
              <a:solidFill>
                <a:schemeClr val="bg1"/>
              </a:solidFill>
              <a:latin typeface="Bahnschrift Light" panose="020B0502040204020203" pitchFamily="34" charset="0"/>
            </a:endParaRPr>
          </a:p>
          <a:p>
            <a:pPr marL="285750" indent="-285750">
              <a:spcAft>
                <a:spcPts val="600"/>
              </a:spcAft>
              <a:buFont typeface="Wingdings" panose="05000000000000000000" pitchFamily="2" charset="2"/>
              <a:buChar char="§"/>
            </a:pPr>
            <a:r>
              <a:rPr lang="en-US" sz="1600" dirty="0" smtClean="0">
                <a:solidFill>
                  <a:schemeClr val="bg1"/>
                </a:solidFill>
                <a:latin typeface="Bahnschrift Light" panose="020B0502040204020203" pitchFamily="34" charset="0"/>
              </a:rPr>
              <a:t>Computers learning </a:t>
            </a:r>
            <a:r>
              <a:rPr lang="en-US" sz="1600" dirty="0">
                <a:solidFill>
                  <a:schemeClr val="bg1"/>
                </a:solidFill>
                <a:latin typeface="Bahnschrift Light" panose="020B0502040204020203" pitchFamily="34" charset="0"/>
              </a:rPr>
              <a:t>human </a:t>
            </a:r>
            <a:r>
              <a:rPr lang="en-US" sz="1600" dirty="0" smtClean="0">
                <a:solidFill>
                  <a:schemeClr val="bg1"/>
                </a:solidFill>
                <a:latin typeface="Bahnschrift Light" panose="020B0502040204020203" pitchFamily="34" charset="0"/>
              </a:rPr>
              <a:t>language </a:t>
            </a:r>
            <a:endParaRPr lang="en-US" sz="1600" dirty="0">
              <a:solidFill>
                <a:schemeClr val="bg1"/>
              </a:solidFill>
              <a:latin typeface="Bahnschrift Light" panose="020B0502040204020203" pitchFamily="34" charset="0"/>
            </a:endParaRPr>
          </a:p>
          <a:p>
            <a:pPr marL="285750" indent="-285750">
              <a:spcAft>
                <a:spcPts val="600"/>
              </a:spcAft>
              <a:buFont typeface="Wingdings" panose="05000000000000000000" pitchFamily="2" charset="2"/>
              <a:buChar char="§"/>
            </a:pPr>
            <a:r>
              <a:rPr lang="en-US" sz="1600" dirty="0" smtClean="0">
                <a:solidFill>
                  <a:schemeClr val="bg1"/>
                </a:solidFill>
                <a:latin typeface="Bahnschrift Light" panose="020B0502040204020203" pitchFamily="34" charset="0"/>
              </a:rPr>
              <a:t>Process </a:t>
            </a:r>
            <a:r>
              <a:rPr lang="en-US" sz="1600" dirty="0">
                <a:solidFill>
                  <a:schemeClr val="bg1"/>
                </a:solidFill>
                <a:latin typeface="Bahnschrift Light" panose="020B0502040204020203" pitchFamily="34" charset="0"/>
              </a:rPr>
              <a:t>and analyze large amounts of natural language </a:t>
            </a:r>
            <a:r>
              <a:rPr lang="en-US" sz="1600" dirty="0" smtClean="0">
                <a:solidFill>
                  <a:schemeClr val="bg1"/>
                </a:solidFill>
                <a:latin typeface="Bahnschrift Light" panose="020B0502040204020203" pitchFamily="34" charset="0"/>
              </a:rPr>
              <a:t>data</a:t>
            </a:r>
            <a:endParaRPr lang="en-US" sz="1600" dirty="0">
              <a:solidFill>
                <a:schemeClr val="bg1"/>
              </a:solidFill>
              <a:latin typeface="Bahnschrift Light" panose="020B0502040204020203" pitchFamily="34" charset="0"/>
            </a:endParaRPr>
          </a:p>
        </p:txBody>
      </p:sp>
      <p:grpSp>
        <p:nvGrpSpPr>
          <p:cNvPr id="14" name="Group 13">
            <a:extLst>
              <a:ext uri="{FF2B5EF4-FFF2-40B4-BE49-F238E27FC236}">
                <a16:creationId xmlns:a16="http://schemas.microsoft.com/office/drawing/2014/main" id="{596EB662-7EE3-43CE-92B0-30CB39216038}"/>
              </a:ext>
            </a:extLst>
          </p:cNvPr>
          <p:cNvGrpSpPr/>
          <p:nvPr/>
        </p:nvGrpSpPr>
        <p:grpSpPr>
          <a:xfrm rot="16200000">
            <a:off x="6004323" y="-5547748"/>
            <a:ext cx="183357" cy="12192003"/>
            <a:chOff x="11404996" y="-2667001"/>
            <a:chExt cx="183357" cy="12192003"/>
          </a:xfrm>
        </p:grpSpPr>
        <p:cxnSp>
          <p:nvCxnSpPr>
            <p:cNvPr id="15" name="Straight Connector 14">
              <a:extLst>
                <a:ext uri="{FF2B5EF4-FFF2-40B4-BE49-F238E27FC236}">
                  <a16:creationId xmlns:a16="http://schemas.microsoft.com/office/drawing/2014/main" id="{1E652C43-DF97-4272-B213-7C0117A2B60F}"/>
                </a:ext>
              </a:extLst>
            </p:cNvPr>
            <p:cNvCxnSpPr>
              <a:cxnSpLocks/>
            </p:cNvCxnSpPr>
            <p:nvPr/>
          </p:nvCxnSpPr>
          <p:spPr>
            <a:xfrm rot="5400000">
              <a:off x="8776335" y="53340"/>
              <a:ext cx="544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B384996-D637-4FF5-B96D-769EA34F5180}"/>
                </a:ext>
              </a:extLst>
            </p:cNvPr>
            <p:cNvGrpSpPr/>
            <p:nvPr/>
          </p:nvGrpSpPr>
          <p:grpSpPr>
            <a:xfrm>
              <a:off x="11404996" y="3099991"/>
              <a:ext cx="183357" cy="658019"/>
              <a:chOff x="11404996" y="2428874"/>
              <a:chExt cx="183357" cy="658019"/>
            </a:xfrm>
          </p:grpSpPr>
          <p:sp>
            <p:nvSpPr>
              <p:cNvPr id="18" name="Multiplication Sign 17">
                <a:extLst>
                  <a:ext uri="{FF2B5EF4-FFF2-40B4-BE49-F238E27FC236}">
                    <a16:creationId xmlns:a16="http://schemas.microsoft.com/office/drawing/2014/main" id="{9FA1A81E-34A8-4BD5-8A18-C87EC8646BA0}"/>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Multiplication Sign 18">
                <a:extLst>
                  <a:ext uri="{FF2B5EF4-FFF2-40B4-BE49-F238E27FC236}">
                    <a16:creationId xmlns:a16="http://schemas.microsoft.com/office/drawing/2014/main" id="{FA5301E0-E044-4609-AA79-80939B57BC6B}"/>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Multiplication Sign 19">
                <a:extLst>
                  <a:ext uri="{FF2B5EF4-FFF2-40B4-BE49-F238E27FC236}">
                    <a16:creationId xmlns:a16="http://schemas.microsoft.com/office/drawing/2014/main" id="{BA0CA215-952F-4A0F-B481-F1C97650EB9F}"/>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7" name="Straight Connector 16">
              <a:extLst>
                <a:ext uri="{FF2B5EF4-FFF2-40B4-BE49-F238E27FC236}">
                  <a16:creationId xmlns:a16="http://schemas.microsoft.com/office/drawing/2014/main" id="{8CF5D6F8-9412-4318-AAE0-EB84F8B87952}"/>
                </a:ext>
              </a:extLst>
            </p:cNvPr>
            <p:cNvCxnSpPr>
              <a:cxnSpLocks/>
            </p:cNvCxnSpPr>
            <p:nvPr/>
          </p:nvCxnSpPr>
          <p:spPr>
            <a:xfrm rot="5400000" flipV="1">
              <a:off x="8776336" y="6804662"/>
              <a:ext cx="544067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144C9B7C-F8E2-4A3A-8D03-2A6940EEBF62}"/>
              </a:ext>
            </a:extLst>
          </p:cNvPr>
          <p:cNvGrpSpPr/>
          <p:nvPr/>
        </p:nvGrpSpPr>
        <p:grpSpPr>
          <a:xfrm rot="5400000">
            <a:off x="11258867" y="-141596"/>
            <a:ext cx="215444" cy="980898"/>
            <a:chOff x="11665300" y="549273"/>
            <a:chExt cx="215444" cy="980898"/>
          </a:xfrm>
        </p:grpSpPr>
        <p:sp>
          <p:nvSpPr>
            <p:cNvPr id="22" name="TextBox 21">
              <a:extLst>
                <a:ext uri="{FF2B5EF4-FFF2-40B4-BE49-F238E27FC236}">
                  <a16:creationId xmlns:a16="http://schemas.microsoft.com/office/drawing/2014/main" id="{F984A56E-FAAC-49FC-ABAC-9C6B6E666928}"/>
                </a:ext>
              </a:extLst>
            </p:cNvPr>
            <p:cNvSpPr txBox="1"/>
            <p:nvPr/>
          </p:nvSpPr>
          <p:spPr>
            <a:xfrm rot="16200000">
              <a:off x="11397270"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sp>
          <p:nvSpPr>
            <p:cNvPr id="23" name="TextBox 22">
              <a:extLst>
                <a:ext uri="{FF2B5EF4-FFF2-40B4-BE49-F238E27FC236}">
                  <a16:creationId xmlns:a16="http://schemas.microsoft.com/office/drawing/2014/main" id="{2A01EE00-4392-4A6D-9D4B-59A06297EE84}"/>
                </a:ext>
              </a:extLst>
            </p:cNvPr>
            <p:cNvSpPr txBox="1"/>
            <p:nvPr/>
          </p:nvSpPr>
          <p:spPr>
            <a:xfrm rot="16200000">
              <a:off x="11658324" y="556249"/>
              <a:ext cx="229395" cy="215444"/>
            </a:xfrm>
            <a:prstGeom prst="rect">
              <a:avLst/>
            </a:prstGeom>
            <a:noFill/>
          </p:spPr>
          <p:txBody>
            <a:bodyPr wrap="square" lIns="0" tIns="0" rIns="0" bIns="0" rtlCol="0">
              <a:spAutoFit/>
            </a:bodyPr>
            <a:lstStyle/>
            <a:p>
              <a:pPr algn="r"/>
              <a:r>
                <a:rPr lang="en-US" sz="1400" i="1" dirty="0">
                  <a:solidFill>
                    <a:srgbClr val="01BA7E"/>
                  </a:solidFill>
                </a:rPr>
                <a:t>2</a:t>
              </a:r>
              <a:endParaRPr lang="en-ID" sz="1400" i="1" dirty="0">
                <a:solidFill>
                  <a:srgbClr val="01BA7E"/>
                </a:solidFill>
              </a:endParaRPr>
            </a:p>
          </p:txBody>
        </p:sp>
      </p:grpSp>
      <p:sp>
        <p:nvSpPr>
          <p:cNvPr id="36" name="Rectangle: Rounded Corners 35">
            <a:extLst>
              <a:ext uri="{FF2B5EF4-FFF2-40B4-BE49-F238E27FC236}">
                <a16:creationId xmlns:a16="http://schemas.microsoft.com/office/drawing/2014/main" id="{3F2CCE29-94CD-4E54-8C0D-06961DC8565C}"/>
              </a:ext>
            </a:extLst>
          </p:cNvPr>
          <p:cNvSpPr/>
          <p:nvPr/>
        </p:nvSpPr>
        <p:spPr>
          <a:xfrm rot="5400000">
            <a:off x="7439271" y="5845375"/>
            <a:ext cx="368214" cy="778924"/>
          </a:xfrm>
          <a:prstGeom prst="roundRect">
            <a:avLst>
              <a:gd name="adj" fmla="val 0"/>
            </a:avLst>
          </a:prstGeom>
          <a:solidFill>
            <a:srgbClr val="01BA7E">
              <a:alpha val="80000"/>
            </a:srgbClr>
          </a:solidFill>
          <a:ln>
            <a:noFill/>
          </a:ln>
          <a:effectLst>
            <a:outerShdw blurRad="139700" sx="102000" sy="102000" algn="ctr" rotWithShape="0">
              <a:srgbClr val="FD1E5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42B92B90-EB32-40B3-94A2-72183FBF6BEF}"/>
              </a:ext>
            </a:extLst>
          </p:cNvPr>
          <p:cNvGrpSpPr/>
          <p:nvPr/>
        </p:nvGrpSpPr>
        <p:grpSpPr>
          <a:xfrm>
            <a:off x="9853331" y="1499415"/>
            <a:ext cx="759623" cy="759623"/>
            <a:chOff x="5694361" y="1055608"/>
            <a:chExt cx="887639" cy="887639"/>
          </a:xfrm>
        </p:grpSpPr>
        <p:sp>
          <p:nvSpPr>
            <p:cNvPr id="38" name="Oval 37">
              <a:extLst>
                <a:ext uri="{FF2B5EF4-FFF2-40B4-BE49-F238E27FC236}">
                  <a16:creationId xmlns:a16="http://schemas.microsoft.com/office/drawing/2014/main" id="{5630C7B1-46C9-4FD7-8C45-8F4F10CF25F9}"/>
                </a:ext>
              </a:extLst>
            </p:cNvPr>
            <p:cNvSpPr/>
            <p:nvPr/>
          </p:nvSpPr>
          <p:spPr>
            <a:xfrm>
              <a:off x="5694361" y="1055608"/>
              <a:ext cx="887639" cy="8876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34C7884A-F3DE-4854-92D9-208702216A8D}"/>
                </a:ext>
              </a:extLst>
            </p:cNvPr>
            <p:cNvSpPr/>
            <p:nvPr/>
          </p:nvSpPr>
          <p:spPr>
            <a:xfrm>
              <a:off x="5804732" y="1165979"/>
              <a:ext cx="666896" cy="666896"/>
            </a:xfrm>
            <a:prstGeom prst="ellipse">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0" name="TextBox 39">
            <a:extLst>
              <a:ext uri="{FF2B5EF4-FFF2-40B4-BE49-F238E27FC236}">
                <a16:creationId xmlns:a16="http://schemas.microsoft.com/office/drawing/2014/main" id="{520E98A4-FB91-4288-B6B8-E5D896EC8778}"/>
              </a:ext>
            </a:extLst>
          </p:cNvPr>
          <p:cNvSpPr txBox="1"/>
          <p:nvPr/>
        </p:nvSpPr>
        <p:spPr>
          <a:xfrm>
            <a:off x="709919" y="743468"/>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45" name="TextBox 44">
            <a:extLst>
              <a:ext uri="{FF2B5EF4-FFF2-40B4-BE49-F238E27FC236}">
                <a16:creationId xmlns:a16="http://schemas.microsoft.com/office/drawing/2014/main" id="{BB199C7C-E67A-45D0-8352-A1E5EE04386C}"/>
              </a:ext>
            </a:extLst>
          </p:cNvPr>
          <p:cNvSpPr txBox="1"/>
          <p:nvPr/>
        </p:nvSpPr>
        <p:spPr>
          <a:xfrm>
            <a:off x="1283800" y="743468"/>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2" name="Slide Number Placeholder 1">
            <a:extLst>
              <a:ext uri="{FF2B5EF4-FFF2-40B4-BE49-F238E27FC236}">
                <a16:creationId xmlns:a16="http://schemas.microsoft.com/office/drawing/2014/main" id="{5280219A-3EF7-4B5E-8BFE-7A3EB3B388B5}"/>
              </a:ext>
            </a:extLst>
          </p:cNvPr>
          <p:cNvSpPr>
            <a:spLocks noGrp="1"/>
          </p:cNvSpPr>
          <p:nvPr>
            <p:ph type="sldNum" sz="quarter" idx="12"/>
          </p:nvPr>
        </p:nvSpPr>
        <p:spPr/>
        <p:txBody>
          <a:bodyPr/>
          <a:lstStyle/>
          <a:p>
            <a:fld id="{37CE7898-EE3A-4743-8F0E-8BEC76D3AF3F}" type="slidenum">
              <a:rPr lang="en-ID" smtClean="0"/>
              <a:t>2</a:t>
            </a:fld>
            <a:endParaRPr lang="en-ID"/>
          </a:p>
        </p:txBody>
      </p:sp>
      <p:sp>
        <p:nvSpPr>
          <p:cNvPr id="4" name="Rectangle 3"/>
          <p:cNvSpPr/>
          <p:nvPr/>
        </p:nvSpPr>
        <p:spPr>
          <a:xfrm>
            <a:off x="664752" y="1862194"/>
            <a:ext cx="6096000" cy="646331"/>
          </a:xfrm>
          <a:prstGeom prst="rect">
            <a:avLst/>
          </a:prstGeom>
        </p:spPr>
        <p:txBody>
          <a:bodyPr>
            <a:spAutoFit/>
          </a:bodyPr>
          <a:lstStyle/>
          <a:p>
            <a:r>
              <a:rPr lang="en-US" i="1" dirty="0">
                <a:latin typeface="Segoe UI Light" panose="020B0502040204020203" pitchFamily="34" charset="0"/>
              </a:rPr>
              <a:t>“Applying </a:t>
            </a:r>
            <a:r>
              <a:rPr lang="en-US" i="1" dirty="0" smtClean="0">
                <a:latin typeface="Segoe UI Light" panose="020B0502040204020203" pitchFamily="34" charset="0"/>
              </a:rPr>
              <a:t>NLP </a:t>
            </a:r>
            <a:r>
              <a:rPr lang="en-US" i="1" dirty="0">
                <a:latin typeface="Segoe UI Light" panose="020B0502040204020203" pitchFamily="34" charset="0"/>
              </a:rPr>
              <a:t>Techniques for Automating Business Process Model </a:t>
            </a:r>
            <a:r>
              <a:rPr lang="en-US" i="1" dirty="0" smtClean="0">
                <a:latin typeface="Segoe UI Light" panose="020B0502040204020203" pitchFamily="34" charset="0"/>
              </a:rPr>
              <a:t>Generation“</a:t>
            </a:r>
            <a:endParaRPr lang="en-US" i="1" dirty="0">
              <a:latin typeface="Segoe UI Light" panose="020B0502040204020203" pitchFamily="34" charset="0"/>
              <a:cs typeface="Segoe UI" panose="020B0502040204020203" pitchFamily="34" charset="0"/>
            </a:endParaRPr>
          </a:p>
        </p:txBody>
      </p:sp>
      <p:sp>
        <p:nvSpPr>
          <p:cNvPr id="6" name="Rectangle 5"/>
          <p:cNvSpPr/>
          <p:nvPr/>
        </p:nvSpPr>
        <p:spPr>
          <a:xfrm>
            <a:off x="640231" y="2601792"/>
            <a:ext cx="6789492" cy="1323439"/>
          </a:xfrm>
          <a:prstGeom prst="rect">
            <a:avLst/>
          </a:prstGeom>
        </p:spPr>
        <p:txBody>
          <a:bodyPr wrap="square">
            <a:spAutoFit/>
          </a:bodyPr>
          <a:lstStyle/>
          <a:p>
            <a:pPr algn="just"/>
            <a:r>
              <a:rPr lang="en-US" sz="1000" i="1" dirty="0">
                <a:solidFill>
                  <a:srgbClr val="000000"/>
                </a:solidFill>
                <a:latin typeface="Calibri" panose="020F0502020204030204" pitchFamily="34" charset="0"/>
              </a:rPr>
              <a:t>“A small company manufactures customized bicycles. Whenever the sales department receives an order, a new process instance is created. A member of the sales department can then reject or accept the order for a customized bike. In the former case, the process instance is finished. In the latter case, the storehouse and the engineering department are informed. The storehouse immediately processes the part list of the order and checks the required quantity of each part. If the part is available in-house, it is reserved. If it is not available, it is back-ordered. This procedure is repeated for each item on the part list. In the meantime, the engineering department prepares everything for the assembling of the ordered bicycle. If the storehouse has successfully reserved or back-ordered every item of the part list and the preparation activity has finished, the engineering department assembles the bicycle. Afterwards, the sales department ships the bicycle to the customer and finishes the process instance.” </a:t>
            </a:r>
            <a:endParaRPr lang="fr-BE" sz="1000" dirty="0"/>
          </a:p>
        </p:txBody>
      </p:sp>
      <p:pic>
        <p:nvPicPr>
          <p:cNvPr id="74" name="Picture 73"/>
          <p:cNvPicPr>
            <a:picLocks noChangeAspect="1"/>
          </p:cNvPicPr>
          <p:nvPr/>
        </p:nvPicPr>
        <p:blipFill>
          <a:blip r:embed="rId4"/>
          <a:stretch>
            <a:fillRect/>
          </a:stretch>
        </p:blipFill>
        <p:spPr>
          <a:xfrm>
            <a:off x="1623595" y="4485986"/>
            <a:ext cx="4378723" cy="1849834"/>
          </a:xfrm>
          <a:prstGeom prst="rect">
            <a:avLst/>
          </a:prstGeom>
        </p:spPr>
      </p:pic>
      <p:sp>
        <p:nvSpPr>
          <p:cNvPr id="8" name="Down Arrow 7"/>
          <p:cNvSpPr/>
          <p:nvPr/>
        </p:nvSpPr>
        <p:spPr>
          <a:xfrm>
            <a:off x="3480448" y="4010207"/>
            <a:ext cx="665018" cy="3538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5122" name="Picture 2" descr="Intelligence artificielle Icône"/>
          <p:cNvPicPr>
            <a:picLocks noChangeAspect="1" noChangeArrowheads="1"/>
          </p:cNvPicPr>
          <p:nvPr/>
        </p:nvPicPr>
        <p:blipFill>
          <a:blip r:embed="rId5" cstate="hqprint">
            <a:lum bright="70000" contrast="-70000"/>
            <a:extLst>
              <a:ext uri="{28A0092B-C50C-407E-A947-70E740481C1C}">
                <a14:useLocalDpi xmlns:a14="http://schemas.microsoft.com/office/drawing/2010/main" val="0"/>
              </a:ext>
            </a:extLst>
          </a:blip>
          <a:srcRect/>
          <a:stretch>
            <a:fillRect/>
          </a:stretch>
        </p:blipFill>
        <p:spPr bwMode="auto">
          <a:xfrm>
            <a:off x="9981378" y="1627462"/>
            <a:ext cx="503527" cy="50352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33084" y="2602452"/>
            <a:ext cx="6789492" cy="246221"/>
          </a:xfrm>
          <a:prstGeom prst="rect">
            <a:avLst/>
          </a:prstGeom>
        </p:spPr>
        <p:txBody>
          <a:bodyPr wrap="square">
            <a:spAutoFit/>
          </a:bodyPr>
          <a:lstStyle/>
          <a:p>
            <a:pPr algn="just"/>
            <a:endParaRPr lang="fr-BE" sz="1000" dirty="0"/>
          </a:p>
        </p:txBody>
      </p:sp>
      <p:pic>
        <p:nvPicPr>
          <p:cNvPr id="5" name="Picture 4"/>
          <p:cNvPicPr>
            <a:picLocks noChangeAspect="1"/>
          </p:cNvPicPr>
          <p:nvPr/>
        </p:nvPicPr>
        <p:blipFill>
          <a:blip r:embed="rId6"/>
          <a:stretch>
            <a:fillRect/>
          </a:stretch>
        </p:blipFill>
        <p:spPr>
          <a:xfrm>
            <a:off x="713315" y="2533684"/>
            <a:ext cx="6749462" cy="1383936"/>
          </a:xfrm>
          <a:prstGeom prst="rect">
            <a:avLst/>
          </a:prstGeom>
        </p:spPr>
      </p:pic>
    </p:spTree>
    <p:extLst>
      <p:ext uri="{BB962C8B-B14F-4D97-AF65-F5344CB8AC3E}">
        <p14:creationId xmlns:p14="http://schemas.microsoft.com/office/powerpoint/2010/main" val="316135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additive="base">
                                        <p:cTn id="16" dur="500" fill="hold"/>
                                        <p:tgtEl>
                                          <p:spTgt spid="74"/>
                                        </p:tgtEl>
                                        <p:attrNameLst>
                                          <p:attrName>ppt_x</p:attrName>
                                        </p:attrNameLst>
                                      </p:cBhvr>
                                      <p:tavLst>
                                        <p:tav tm="0">
                                          <p:val>
                                            <p:strVal val="#ppt_x"/>
                                          </p:val>
                                        </p:tav>
                                        <p:tav tm="100000">
                                          <p:val>
                                            <p:strVal val="#ppt_x"/>
                                          </p:val>
                                        </p:tav>
                                      </p:tavLst>
                                    </p:anim>
                                    <p:anim calcmode="lin" valueType="num">
                                      <p:cBhvr additive="base">
                                        <p:cTn id="17"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6437" y="1708592"/>
            <a:ext cx="11227377" cy="3772094"/>
          </a:xfrm>
          <a:prstGeom prst="rect">
            <a:avLst/>
          </a:prstGeom>
        </p:spPr>
      </p:pic>
      <p:sp>
        <p:nvSpPr>
          <p:cNvPr id="4" name="Multiply 3"/>
          <p:cNvSpPr/>
          <p:nvPr/>
        </p:nvSpPr>
        <p:spPr>
          <a:xfrm>
            <a:off x="3080659" y="2992213"/>
            <a:ext cx="391886" cy="394236"/>
          </a:xfrm>
          <a:prstGeom prst="mathMultiply">
            <a:avLst>
              <a:gd name="adj1" fmla="val 130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5" name="Multiply 4"/>
          <p:cNvSpPr/>
          <p:nvPr/>
        </p:nvSpPr>
        <p:spPr>
          <a:xfrm>
            <a:off x="4093030" y="2992213"/>
            <a:ext cx="391886" cy="394236"/>
          </a:xfrm>
          <a:prstGeom prst="mathMultiply">
            <a:avLst>
              <a:gd name="adj1" fmla="val 130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6" name="Multiply 5"/>
          <p:cNvSpPr/>
          <p:nvPr/>
        </p:nvSpPr>
        <p:spPr>
          <a:xfrm>
            <a:off x="4093030" y="2491470"/>
            <a:ext cx="391886" cy="394236"/>
          </a:xfrm>
          <a:prstGeom prst="mathMultiply">
            <a:avLst>
              <a:gd name="adj1" fmla="val 130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7" name="Multiply 6"/>
          <p:cNvSpPr/>
          <p:nvPr/>
        </p:nvSpPr>
        <p:spPr>
          <a:xfrm>
            <a:off x="9492344" y="4059013"/>
            <a:ext cx="391886" cy="394236"/>
          </a:xfrm>
          <a:prstGeom prst="mathMultiply">
            <a:avLst>
              <a:gd name="adj1" fmla="val 130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8" name="TextBox 7">
            <a:extLst>
              <a:ext uri="{FF2B5EF4-FFF2-40B4-BE49-F238E27FC236}">
                <a16:creationId xmlns:a16="http://schemas.microsoft.com/office/drawing/2014/main" id="{61408730-4EE8-459D-85ED-BBFA3310B3C7}"/>
              </a:ext>
            </a:extLst>
          </p:cNvPr>
          <p:cNvSpPr txBox="1"/>
          <p:nvPr/>
        </p:nvSpPr>
        <p:spPr>
          <a:xfrm>
            <a:off x="3686729" y="382297"/>
            <a:ext cx="5466698" cy="830997"/>
          </a:xfrm>
          <a:prstGeom prst="rect">
            <a:avLst/>
          </a:prstGeom>
          <a:noFill/>
        </p:spPr>
        <p:txBody>
          <a:bodyPr wrap="square" rtlCol="0">
            <a:spAutoFit/>
          </a:bodyPr>
          <a:lstStyle/>
          <a:p>
            <a:r>
              <a:rPr lang="fr-BE" altLang="ko-KR" sz="4800" b="1" dirty="0" err="1">
                <a:latin typeface="+mj-lt"/>
                <a:ea typeface="+mj-ea"/>
                <a:cs typeface="+mj-cs"/>
              </a:rPr>
              <a:t>Problem</a:t>
            </a:r>
            <a:r>
              <a:rPr lang="fr-BE" altLang="ko-KR" sz="4000" b="1" dirty="0" smtClean="0">
                <a:solidFill>
                  <a:schemeClr val="accent3"/>
                </a:solidFill>
                <a:latin typeface="Bahnschrift SemiBold SemiConden" panose="020B0502040204020203" pitchFamily="34" charset="0"/>
                <a:cs typeface="Segoe UI Light" panose="020B0502040204020203" pitchFamily="34" charset="0"/>
              </a:rPr>
              <a:t> </a:t>
            </a:r>
            <a:r>
              <a:rPr lang="fr-BE" altLang="ko-KR" sz="4800" b="1" dirty="0">
                <a:latin typeface="+mj-lt"/>
                <a:ea typeface="+mj-ea"/>
                <a:cs typeface="+mj-cs"/>
              </a:rPr>
              <a:t>illustration</a:t>
            </a:r>
          </a:p>
        </p:txBody>
      </p:sp>
      <p:sp>
        <p:nvSpPr>
          <p:cNvPr id="9" name="TextBox 8">
            <a:extLst>
              <a:ext uri="{FF2B5EF4-FFF2-40B4-BE49-F238E27FC236}">
                <a16:creationId xmlns:a16="http://schemas.microsoft.com/office/drawing/2014/main" id="{9F47E64B-52B0-4DA2-987E-4531671CD29F}"/>
              </a:ext>
            </a:extLst>
          </p:cNvPr>
          <p:cNvSpPr txBox="1"/>
          <p:nvPr/>
        </p:nvSpPr>
        <p:spPr>
          <a:xfrm>
            <a:off x="666088" y="1234040"/>
            <a:ext cx="7466999" cy="400110"/>
          </a:xfrm>
          <a:prstGeom prst="rect">
            <a:avLst/>
          </a:prstGeom>
          <a:noFill/>
        </p:spPr>
        <p:txBody>
          <a:bodyPr wrap="square" rtlCol="0">
            <a:spAutoFit/>
          </a:bodyPr>
          <a:lstStyle/>
          <a:p>
            <a:r>
              <a:rPr lang="fr-BE" altLang="ko-KR" sz="2000" dirty="0" smtClean="0">
                <a:solidFill>
                  <a:schemeClr val="tx1">
                    <a:lumMod val="75000"/>
                    <a:lumOff val="25000"/>
                  </a:schemeClr>
                </a:solidFill>
                <a:latin typeface="Bahnschrift Condensed" panose="020B0502040204020203" pitchFamily="34" charset="0"/>
                <a:cs typeface="Arial" pitchFamily="34" charset="0"/>
              </a:rPr>
              <a:t>State of the art </a:t>
            </a:r>
            <a:r>
              <a:rPr lang="fr-BE" altLang="ko-KR" sz="2000" dirty="0" err="1" smtClean="0">
                <a:solidFill>
                  <a:schemeClr val="tx1">
                    <a:lumMod val="75000"/>
                    <a:lumOff val="25000"/>
                  </a:schemeClr>
                </a:solidFill>
                <a:latin typeface="Bahnschrift Condensed" panose="020B0502040204020203" pitchFamily="34" charset="0"/>
                <a:cs typeface="Arial" pitchFamily="34" charset="0"/>
              </a:rPr>
              <a:t>algorithm</a:t>
            </a:r>
            <a:r>
              <a:rPr lang="fr-BE" altLang="ko-KR" sz="2000" dirty="0" smtClean="0">
                <a:solidFill>
                  <a:schemeClr val="tx1">
                    <a:lumMod val="75000"/>
                    <a:lumOff val="25000"/>
                  </a:schemeClr>
                </a:solidFill>
                <a:latin typeface="Bahnschrift Condensed" panose="020B0502040204020203" pitchFamily="34" charset="0"/>
                <a:cs typeface="Arial" pitchFamily="34" charset="0"/>
              </a:rPr>
              <a:t>* </a:t>
            </a:r>
            <a:r>
              <a:rPr lang="fr-BE" altLang="ko-KR" sz="2000" dirty="0" smtClean="0">
                <a:solidFill>
                  <a:schemeClr val="tx1">
                    <a:lumMod val="75000"/>
                    <a:lumOff val="25000"/>
                  </a:schemeClr>
                </a:solidFill>
                <a:latin typeface="Bahnschrift Condensed" panose="020B0502040204020203" pitchFamily="34" charset="0"/>
                <a:cs typeface="Arial" pitchFamily="34" charset="0"/>
              </a:rPr>
              <a:t>| </a:t>
            </a:r>
            <a:r>
              <a:rPr lang="fr-BE" altLang="ko-KR" sz="2000" dirty="0" err="1" smtClean="0">
                <a:solidFill>
                  <a:schemeClr val="tx1">
                    <a:lumMod val="75000"/>
                    <a:lumOff val="25000"/>
                  </a:schemeClr>
                </a:solidFill>
                <a:latin typeface="Bahnschrift Condensed" panose="020B0502040204020203" pitchFamily="34" charset="0"/>
                <a:cs typeface="Arial" pitchFamily="34" charset="0"/>
              </a:rPr>
              <a:t>results</a:t>
            </a:r>
            <a:r>
              <a:rPr lang="fr-BE" altLang="ko-KR" sz="2000" dirty="0" smtClean="0">
                <a:solidFill>
                  <a:schemeClr val="tx1">
                    <a:lumMod val="75000"/>
                    <a:lumOff val="25000"/>
                  </a:schemeClr>
                </a:solidFill>
                <a:latin typeface="Bahnschrift Condensed" panose="020B0502040204020203" pitchFamily="34" charset="0"/>
                <a:cs typeface="Arial" pitchFamily="34" charset="0"/>
              </a:rPr>
              <a:t>:</a:t>
            </a:r>
            <a:endParaRPr lang="fr-BE" altLang="ko-KR" sz="2000" dirty="0">
              <a:solidFill>
                <a:schemeClr val="tx1">
                  <a:lumMod val="75000"/>
                  <a:lumOff val="25000"/>
                </a:schemeClr>
              </a:solidFill>
              <a:latin typeface="Bahnschrift Condensed" panose="020B0502040204020203" pitchFamily="34" charset="0"/>
              <a:cs typeface="Arial" pitchFamily="34" charset="0"/>
            </a:endParaRPr>
          </a:p>
        </p:txBody>
      </p:sp>
      <p:sp>
        <p:nvSpPr>
          <p:cNvPr id="10" name="TextBox 9">
            <a:extLst>
              <a:ext uri="{FF2B5EF4-FFF2-40B4-BE49-F238E27FC236}">
                <a16:creationId xmlns:a16="http://schemas.microsoft.com/office/drawing/2014/main" id="{65979102-0D54-4D67-BA49-77478B00AE61}"/>
              </a:ext>
            </a:extLst>
          </p:cNvPr>
          <p:cNvSpPr txBox="1"/>
          <p:nvPr/>
        </p:nvSpPr>
        <p:spPr>
          <a:xfrm>
            <a:off x="559353" y="5614322"/>
            <a:ext cx="11164461" cy="954107"/>
          </a:xfrm>
          <a:prstGeom prst="rect">
            <a:avLst/>
          </a:prstGeom>
          <a:noFill/>
        </p:spPr>
        <p:txBody>
          <a:bodyPr wrap="square" rtlCol="0">
            <a:spAutoFit/>
          </a:bodyPr>
          <a:lstStyle/>
          <a:p>
            <a:r>
              <a:rPr lang="fr-BE" altLang="ko-KR" sz="1600" dirty="0" err="1" smtClean="0">
                <a:latin typeface="Bahnschrift Light" panose="020B0502040204020203" pitchFamily="34" charset="0"/>
                <a:cs typeface="Arial" pitchFamily="34" charset="0"/>
              </a:rPr>
              <a:t>Several</a:t>
            </a:r>
            <a:r>
              <a:rPr lang="fr-BE" altLang="ko-KR" sz="1600" dirty="0" smtClean="0">
                <a:latin typeface="Bahnschrift Light" panose="020B0502040204020203" pitchFamily="34" charset="0"/>
                <a:cs typeface="Arial" pitchFamily="34" charset="0"/>
              </a:rPr>
              <a:t> sentences </a:t>
            </a:r>
            <a:r>
              <a:rPr lang="fr-BE" altLang="ko-KR" sz="1600" dirty="0" err="1">
                <a:latin typeface="Bahnschrift Light" panose="020B0502040204020203" pitchFamily="34" charset="0"/>
                <a:cs typeface="Arial" pitchFamily="34" charset="0"/>
              </a:rPr>
              <a:t>appear</a:t>
            </a:r>
            <a:r>
              <a:rPr lang="fr-BE" altLang="ko-KR" sz="1600" dirty="0">
                <a:latin typeface="Bahnschrift Light" panose="020B0502040204020203" pitchFamily="34" charset="0"/>
                <a:cs typeface="Arial" pitchFamily="34" charset="0"/>
              </a:rPr>
              <a:t> in the model, </a:t>
            </a:r>
            <a:r>
              <a:rPr lang="fr-BE" altLang="ko-KR" sz="1600" dirty="0" err="1">
                <a:latin typeface="Bahnschrift Light" panose="020B0502040204020203" pitchFamily="34" charset="0"/>
                <a:cs typeface="Arial" pitchFamily="34" charset="0"/>
              </a:rPr>
              <a:t>while</a:t>
            </a:r>
            <a:r>
              <a:rPr lang="fr-BE" altLang="ko-KR" sz="1600" dirty="0">
                <a:latin typeface="Bahnschrift Light" panose="020B0502040204020203" pitchFamily="34" charset="0"/>
                <a:cs typeface="Arial" pitchFamily="34" charset="0"/>
              </a:rPr>
              <a:t> </a:t>
            </a:r>
            <a:r>
              <a:rPr lang="fr-BE" altLang="ko-KR" sz="1600" dirty="0" err="1">
                <a:latin typeface="Bahnschrift Light" panose="020B0502040204020203" pitchFamily="34" charset="0"/>
                <a:cs typeface="Arial" pitchFamily="34" charset="0"/>
              </a:rPr>
              <a:t>they</a:t>
            </a:r>
            <a:r>
              <a:rPr lang="fr-BE" altLang="ko-KR" sz="1600" dirty="0">
                <a:latin typeface="Bahnschrift Light" panose="020B0502040204020203" pitchFamily="34" charset="0"/>
                <a:cs typeface="Arial" pitchFamily="34" charset="0"/>
              </a:rPr>
              <a:t> </a:t>
            </a:r>
            <a:r>
              <a:rPr lang="fr-BE" altLang="ko-KR" sz="1600" dirty="0" err="1">
                <a:latin typeface="Bahnschrift Light" panose="020B0502040204020203" pitchFamily="34" charset="0"/>
                <a:cs typeface="Arial" pitchFamily="34" charset="0"/>
              </a:rPr>
              <a:t>shouldn’t</a:t>
            </a:r>
            <a:r>
              <a:rPr lang="fr-BE" altLang="ko-KR" sz="1600" dirty="0" smtClean="0">
                <a:latin typeface="Bahnschrift Light" panose="020B0502040204020203" pitchFamily="34" charset="0"/>
                <a:cs typeface="Arial" pitchFamily="34" charset="0"/>
              </a:rPr>
              <a:t>.</a:t>
            </a:r>
          </a:p>
          <a:p>
            <a:endParaRPr lang="fr-BE" altLang="ko-KR" sz="1600" dirty="0">
              <a:latin typeface="Bahnschrift Light" panose="020B0502040204020203" pitchFamily="34" charset="0"/>
              <a:cs typeface="Arial" pitchFamily="34" charset="0"/>
            </a:endParaRPr>
          </a:p>
          <a:p>
            <a:r>
              <a:rPr lang="fr-BE" sz="1200" b="1" dirty="0">
                <a:latin typeface="Bahnschrift Light" panose="020B0502040204020203" pitchFamily="34" charset="0"/>
                <a:cs typeface="Arial" pitchFamily="34" charset="0"/>
              </a:rPr>
              <a:t>*Friedrich</a:t>
            </a:r>
            <a:r>
              <a:rPr lang="fr-BE" sz="1200" b="1" dirty="0">
                <a:latin typeface="Bahnschrift Light" panose="020B0502040204020203" pitchFamily="34" charset="0"/>
                <a:cs typeface="Arial" pitchFamily="34" charset="0"/>
              </a:rPr>
              <a:t>, F., </a:t>
            </a:r>
            <a:r>
              <a:rPr lang="fr-BE" sz="1200" b="1" dirty="0" err="1">
                <a:latin typeface="Bahnschrift Light" panose="020B0502040204020203" pitchFamily="34" charset="0"/>
                <a:cs typeface="Arial" pitchFamily="34" charset="0"/>
              </a:rPr>
              <a:t>Mendling</a:t>
            </a:r>
            <a:r>
              <a:rPr lang="fr-BE" sz="1200" b="1" dirty="0">
                <a:latin typeface="Bahnschrift Light" panose="020B0502040204020203" pitchFamily="34" charset="0"/>
                <a:cs typeface="Arial" pitchFamily="34" charset="0"/>
              </a:rPr>
              <a:t>, J., &amp; </a:t>
            </a:r>
            <a:r>
              <a:rPr lang="fr-BE" sz="1200" b="1" dirty="0" err="1">
                <a:latin typeface="Bahnschrift Light" panose="020B0502040204020203" pitchFamily="34" charset="0"/>
                <a:cs typeface="Arial" pitchFamily="34" charset="0"/>
              </a:rPr>
              <a:t>Puhlmann</a:t>
            </a:r>
            <a:r>
              <a:rPr lang="fr-BE" sz="1200" b="1" dirty="0">
                <a:latin typeface="Bahnschrift Light" panose="020B0502040204020203" pitchFamily="34" charset="0"/>
                <a:cs typeface="Arial" pitchFamily="34" charset="0"/>
              </a:rPr>
              <a:t>, F. (2011).</a:t>
            </a:r>
            <a:r>
              <a:rPr lang="fr-BE" sz="1200" dirty="0">
                <a:latin typeface="Bahnschrift Light" panose="020B0502040204020203" pitchFamily="34" charset="0"/>
                <a:cs typeface="Arial" pitchFamily="34" charset="0"/>
              </a:rPr>
              <a:t> </a:t>
            </a:r>
            <a:r>
              <a:rPr lang="fr-BE" sz="1200" i="1" dirty="0">
                <a:latin typeface="Bahnschrift Light" panose="020B0502040204020203" pitchFamily="34" charset="0"/>
                <a:cs typeface="Arial" pitchFamily="34" charset="0"/>
              </a:rPr>
              <a:t>Process model </a:t>
            </a:r>
            <a:r>
              <a:rPr lang="fr-BE" sz="1200" i="1" dirty="0" err="1">
                <a:latin typeface="Bahnschrift Light" panose="020B0502040204020203" pitchFamily="34" charset="0"/>
                <a:cs typeface="Arial" pitchFamily="34" charset="0"/>
              </a:rPr>
              <a:t>generation</a:t>
            </a:r>
            <a:r>
              <a:rPr lang="fr-BE" sz="1200" i="1" dirty="0">
                <a:latin typeface="Bahnschrift Light" panose="020B0502040204020203" pitchFamily="34" charset="0"/>
                <a:cs typeface="Arial" pitchFamily="34" charset="0"/>
              </a:rPr>
              <a:t> </a:t>
            </a:r>
            <a:r>
              <a:rPr lang="fr-BE" sz="1200" i="1" dirty="0" err="1">
                <a:latin typeface="Bahnschrift Light" panose="020B0502040204020203" pitchFamily="34" charset="0"/>
                <a:cs typeface="Arial" pitchFamily="34" charset="0"/>
              </a:rPr>
              <a:t>from</a:t>
            </a:r>
            <a:r>
              <a:rPr lang="fr-BE" sz="1200" i="1" dirty="0">
                <a:latin typeface="Bahnschrift Light" panose="020B0502040204020203" pitchFamily="34" charset="0"/>
                <a:cs typeface="Arial" pitchFamily="34" charset="0"/>
              </a:rPr>
              <a:t> </a:t>
            </a:r>
            <a:r>
              <a:rPr lang="fr-BE" sz="1200" i="1" dirty="0" err="1">
                <a:latin typeface="Bahnschrift Light" panose="020B0502040204020203" pitchFamily="34" charset="0"/>
                <a:cs typeface="Arial" pitchFamily="34" charset="0"/>
              </a:rPr>
              <a:t>natural</a:t>
            </a:r>
            <a:r>
              <a:rPr lang="fr-BE" sz="1200" i="1" dirty="0">
                <a:latin typeface="Bahnschrift Light" panose="020B0502040204020203" pitchFamily="34" charset="0"/>
                <a:cs typeface="Arial" pitchFamily="34" charset="0"/>
              </a:rPr>
              <a:t> </a:t>
            </a:r>
            <a:r>
              <a:rPr lang="fr-BE" sz="1200" i="1" dirty="0" err="1">
                <a:latin typeface="Bahnschrift Light" panose="020B0502040204020203" pitchFamily="34" charset="0"/>
                <a:cs typeface="Arial" pitchFamily="34" charset="0"/>
              </a:rPr>
              <a:t>language</a:t>
            </a:r>
            <a:r>
              <a:rPr lang="fr-BE" sz="1200" i="1" dirty="0">
                <a:latin typeface="Bahnschrift Light" panose="020B0502040204020203" pitchFamily="34" charset="0"/>
                <a:cs typeface="Arial" pitchFamily="34" charset="0"/>
              </a:rPr>
              <a:t> </a:t>
            </a:r>
            <a:r>
              <a:rPr lang="fr-BE" sz="1200" i="1" dirty="0" err="1">
                <a:latin typeface="Bahnschrift Light" panose="020B0502040204020203" pitchFamily="34" charset="0"/>
                <a:cs typeface="Arial" pitchFamily="34" charset="0"/>
              </a:rPr>
              <a:t>text</a:t>
            </a:r>
            <a:r>
              <a:rPr lang="fr-BE" sz="1200" i="1" dirty="0">
                <a:latin typeface="Bahnschrift Light" panose="020B0502040204020203" pitchFamily="34" charset="0"/>
                <a:cs typeface="Arial" pitchFamily="34" charset="0"/>
              </a:rPr>
              <a:t>. In Advanced Information</a:t>
            </a:r>
            <a:r>
              <a:rPr lang="fr-BE" sz="1200" dirty="0">
                <a:latin typeface="Bahnschrift Light" panose="020B0502040204020203" pitchFamily="34" charset="0"/>
                <a:cs typeface="Arial" pitchFamily="34" charset="0"/>
              </a:rPr>
              <a:t> </a:t>
            </a:r>
            <a:r>
              <a:rPr lang="fr-BE" sz="1200" dirty="0" err="1">
                <a:latin typeface="Bahnschrift Light" panose="020B0502040204020203" pitchFamily="34" charset="0"/>
                <a:cs typeface="Arial" pitchFamily="34" charset="0"/>
              </a:rPr>
              <a:t>Systems</a:t>
            </a:r>
            <a:r>
              <a:rPr lang="fr-BE" sz="1200" dirty="0">
                <a:latin typeface="Bahnschrift Light" panose="020B0502040204020203" pitchFamily="34" charset="0"/>
                <a:cs typeface="Arial" pitchFamily="34" charset="0"/>
              </a:rPr>
              <a:t> Engineering: 23rd International </a:t>
            </a:r>
            <a:r>
              <a:rPr lang="fr-BE" sz="1200" dirty="0" err="1">
                <a:latin typeface="Bahnschrift Light" panose="020B0502040204020203" pitchFamily="34" charset="0"/>
                <a:cs typeface="Arial" pitchFamily="34" charset="0"/>
              </a:rPr>
              <a:t>Conference</a:t>
            </a:r>
            <a:r>
              <a:rPr lang="fr-BE" sz="1200" dirty="0">
                <a:latin typeface="Bahnschrift Light" panose="020B0502040204020203" pitchFamily="34" charset="0"/>
                <a:cs typeface="Arial" pitchFamily="34" charset="0"/>
              </a:rPr>
              <a:t>, </a:t>
            </a:r>
            <a:r>
              <a:rPr lang="fr-BE" sz="1200" dirty="0" err="1">
                <a:latin typeface="Bahnschrift Light" panose="020B0502040204020203" pitchFamily="34" charset="0"/>
                <a:cs typeface="Arial" pitchFamily="34" charset="0"/>
              </a:rPr>
              <a:t>CAiSE</a:t>
            </a:r>
            <a:r>
              <a:rPr lang="fr-BE" sz="1200" dirty="0">
                <a:latin typeface="Bahnschrift Light" panose="020B0502040204020203" pitchFamily="34" charset="0"/>
                <a:cs typeface="Arial" pitchFamily="34" charset="0"/>
              </a:rPr>
              <a:t> 2011, London, UK, </a:t>
            </a:r>
            <a:r>
              <a:rPr lang="fr-BE" sz="1200" dirty="0" err="1">
                <a:latin typeface="Bahnschrift Light" panose="020B0502040204020203" pitchFamily="34" charset="0"/>
                <a:cs typeface="Arial" pitchFamily="34" charset="0"/>
              </a:rPr>
              <a:t>June</a:t>
            </a:r>
            <a:r>
              <a:rPr lang="fr-BE" sz="1200" dirty="0">
                <a:latin typeface="Bahnschrift Light" panose="020B0502040204020203" pitchFamily="34" charset="0"/>
                <a:cs typeface="Arial" pitchFamily="34" charset="0"/>
              </a:rPr>
              <a:t> 20-24, 2011. </a:t>
            </a:r>
            <a:r>
              <a:rPr lang="fr-BE" sz="1200" dirty="0" err="1">
                <a:latin typeface="Bahnschrift Light" panose="020B0502040204020203" pitchFamily="34" charset="0"/>
                <a:cs typeface="Arial" pitchFamily="34" charset="0"/>
              </a:rPr>
              <a:t>Proceedings</a:t>
            </a:r>
            <a:r>
              <a:rPr lang="fr-BE" sz="1200" dirty="0">
                <a:latin typeface="Bahnschrift Light" panose="020B0502040204020203" pitchFamily="34" charset="0"/>
                <a:cs typeface="Arial" pitchFamily="34" charset="0"/>
              </a:rPr>
              <a:t> 23 (pp. 482-496). Springer Berlin Heidelberg.</a:t>
            </a:r>
            <a:endParaRPr lang="fr-BE" altLang="ko-KR" sz="1200" dirty="0">
              <a:latin typeface="Bahnschrift Light" panose="020B0502040204020203" pitchFamily="34" charset="0"/>
              <a:cs typeface="Arial" pitchFamily="34" charset="0"/>
            </a:endParaRPr>
          </a:p>
        </p:txBody>
      </p:sp>
      <p:sp>
        <p:nvSpPr>
          <p:cNvPr id="11" name="TextBox 10">
            <a:extLst>
              <a:ext uri="{FF2B5EF4-FFF2-40B4-BE49-F238E27FC236}">
                <a16:creationId xmlns:a16="http://schemas.microsoft.com/office/drawing/2014/main" id="{D2C0F450-7844-4633-BE17-E7FAFC502C78}"/>
              </a:ext>
            </a:extLst>
          </p:cNvPr>
          <p:cNvSpPr txBox="1"/>
          <p:nvPr/>
        </p:nvSpPr>
        <p:spPr>
          <a:xfrm>
            <a:off x="709919" y="549275"/>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12" name="TextBox 11">
            <a:extLst>
              <a:ext uri="{FF2B5EF4-FFF2-40B4-BE49-F238E27FC236}">
                <a16:creationId xmlns:a16="http://schemas.microsoft.com/office/drawing/2014/main" id="{E3BE3D23-3C33-4E6E-B226-9001264E2BDD}"/>
              </a:ext>
            </a:extLst>
          </p:cNvPr>
          <p:cNvSpPr txBox="1"/>
          <p:nvPr/>
        </p:nvSpPr>
        <p:spPr>
          <a:xfrm>
            <a:off x="1283800" y="549275"/>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Tree>
    <p:extLst>
      <p:ext uri="{BB962C8B-B14F-4D97-AF65-F5344CB8AC3E}">
        <p14:creationId xmlns:p14="http://schemas.microsoft.com/office/powerpoint/2010/main" val="357669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3A7127-4C02-4B0E-A976-2A539C743E5E}"/>
              </a:ext>
            </a:extLst>
          </p:cNvPr>
          <p:cNvSpPr/>
          <p:nvPr/>
        </p:nvSpPr>
        <p:spPr>
          <a:xfrm>
            <a:off x="621111" y="761629"/>
            <a:ext cx="10658475" cy="760413"/>
          </a:xfrm>
          <a:prstGeom prst="rect">
            <a:avLst/>
          </a:prstGeom>
        </p:spPr>
        <p:txBody>
          <a:bodyPr wrap="square" lIns="0" tIns="0" rIns="0" bIns="0">
            <a:noAutofit/>
          </a:bodyPr>
          <a:lstStyle/>
          <a:p>
            <a:r>
              <a:rPr lang="en-US" sz="3600" dirty="0" smtClean="0">
                <a:cs typeface="Segoe UI" panose="020B0502040204020203" pitchFamily="34" charset="0"/>
              </a:rPr>
              <a:t>Automatically </a:t>
            </a:r>
            <a:r>
              <a:rPr lang="en-US" sz="3600" dirty="0">
                <a:cs typeface="Segoe UI" panose="020B0502040204020203" pitchFamily="34" charset="0"/>
              </a:rPr>
              <a:t>detect irrelevant sentences, so that the modeling process can ignore them </a:t>
            </a:r>
            <a:r>
              <a:rPr lang="en-US" sz="3600" dirty="0" smtClean="0">
                <a:cs typeface="Segoe UI" panose="020B0502040204020203" pitchFamily="34" charset="0"/>
              </a:rPr>
              <a:t>:</a:t>
            </a:r>
            <a:endParaRPr lang="en-US" sz="3600" dirty="0">
              <a:cs typeface="Segoe UI" panose="020B0502040204020203" pitchFamily="34" charset="0"/>
            </a:endParaRPr>
          </a:p>
        </p:txBody>
      </p:sp>
      <p:grpSp>
        <p:nvGrpSpPr>
          <p:cNvPr id="59" name="Group 58">
            <a:extLst>
              <a:ext uri="{FF2B5EF4-FFF2-40B4-BE49-F238E27FC236}">
                <a16:creationId xmlns:a16="http://schemas.microsoft.com/office/drawing/2014/main" id="{A3BB4BAD-BA86-4236-9E08-744A0FE970F4}"/>
              </a:ext>
            </a:extLst>
          </p:cNvPr>
          <p:cNvGrpSpPr/>
          <p:nvPr/>
        </p:nvGrpSpPr>
        <p:grpSpPr>
          <a:xfrm rot="5400000">
            <a:off x="11450557" y="6209369"/>
            <a:ext cx="215444" cy="597517"/>
            <a:chOff x="11665300" y="549273"/>
            <a:chExt cx="215444" cy="597517"/>
          </a:xfrm>
        </p:grpSpPr>
        <p:sp>
          <p:nvSpPr>
            <p:cNvPr id="60" name="TextBox 59">
              <a:extLst>
                <a:ext uri="{FF2B5EF4-FFF2-40B4-BE49-F238E27FC236}">
                  <a16:creationId xmlns:a16="http://schemas.microsoft.com/office/drawing/2014/main" id="{577BEF89-8509-4621-968A-DF5DB48A2AE0}"/>
                </a:ext>
              </a:extLst>
            </p:cNvPr>
            <p:cNvSpPr txBox="1"/>
            <p:nvPr/>
          </p:nvSpPr>
          <p:spPr>
            <a:xfrm rot="16200000">
              <a:off x="11599234" y="880670"/>
              <a:ext cx="347574"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sp>
          <p:nvSpPr>
            <p:cNvPr id="61" name="TextBox 60">
              <a:extLst>
                <a:ext uri="{FF2B5EF4-FFF2-40B4-BE49-F238E27FC236}">
                  <a16:creationId xmlns:a16="http://schemas.microsoft.com/office/drawing/2014/main" id="{7A33E4AC-8017-425F-A810-B6C68F26A806}"/>
                </a:ext>
              </a:extLst>
            </p:cNvPr>
            <p:cNvSpPr txBox="1"/>
            <p:nvPr/>
          </p:nvSpPr>
          <p:spPr>
            <a:xfrm rot="16200000">
              <a:off x="11658324" y="556249"/>
              <a:ext cx="229395" cy="215444"/>
            </a:xfrm>
            <a:prstGeom prst="rect">
              <a:avLst/>
            </a:prstGeom>
            <a:noFill/>
          </p:spPr>
          <p:txBody>
            <a:bodyPr wrap="square" lIns="0" tIns="0" rIns="0" bIns="0" rtlCol="0">
              <a:spAutoFit/>
            </a:bodyPr>
            <a:lstStyle/>
            <a:p>
              <a:pPr algn="r"/>
              <a:r>
                <a:rPr lang="en-US" sz="1400" i="1" dirty="0">
                  <a:solidFill>
                    <a:srgbClr val="01BA7E"/>
                  </a:solidFill>
                </a:rPr>
                <a:t>06</a:t>
              </a:r>
              <a:endParaRPr lang="en-ID" sz="1400" i="1" dirty="0">
                <a:solidFill>
                  <a:srgbClr val="01BA7E"/>
                </a:solidFill>
              </a:endParaRPr>
            </a:p>
          </p:txBody>
        </p:sp>
      </p:grpSp>
      <p:sp>
        <p:nvSpPr>
          <p:cNvPr id="63" name="TextBox 62">
            <a:extLst>
              <a:ext uri="{FF2B5EF4-FFF2-40B4-BE49-F238E27FC236}">
                <a16:creationId xmlns:a16="http://schemas.microsoft.com/office/drawing/2014/main" id="{B67F3ECE-D41A-4B03-A2B8-9A954BA5ED7F}"/>
              </a:ext>
            </a:extLst>
          </p:cNvPr>
          <p:cNvSpPr txBox="1"/>
          <p:nvPr/>
        </p:nvSpPr>
        <p:spPr>
          <a:xfrm>
            <a:off x="709919" y="549275"/>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65" name="TextBox 64">
            <a:extLst>
              <a:ext uri="{FF2B5EF4-FFF2-40B4-BE49-F238E27FC236}">
                <a16:creationId xmlns:a16="http://schemas.microsoft.com/office/drawing/2014/main" id="{E442F80C-A0A6-4BC6-B3E4-54B4A4043559}"/>
              </a:ext>
            </a:extLst>
          </p:cNvPr>
          <p:cNvSpPr txBox="1"/>
          <p:nvPr/>
        </p:nvSpPr>
        <p:spPr>
          <a:xfrm>
            <a:off x="1283800" y="549275"/>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4" name="Slide Number Placeholder 3">
            <a:extLst>
              <a:ext uri="{FF2B5EF4-FFF2-40B4-BE49-F238E27FC236}">
                <a16:creationId xmlns:a16="http://schemas.microsoft.com/office/drawing/2014/main" id="{0CCF641E-23F0-4C11-B539-E6F7CBA23869}"/>
              </a:ext>
            </a:extLst>
          </p:cNvPr>
          <p:cNvSpPr>
            <a:spLocks noGrp="1"/>
          </p:cNvSpPr>
          <p:nvPr>
            <p:ph type="sldNum" sz="quarter" idx="12"/>
          </p:nvPr>
        </p:nvSpPr>
        <p:spPr/>
        <p:txBody>
          <a:bodyPr/>
          <a:lstStyle/>
          <a:p>
            <a:fld id="{37CE7898-EE3A-4743-8F0E-8BEC76D3AF3F}" type="slidenum">
              <a:rPr lang="en-ID" smtClean="0"/>
              <a:t>4</a:t>
            </a:fld>
            <a:endParaRPr lang="en-ID"/>
          </a:p>
        </p:txBody>
      </p:sp>
      <p:sp>
        <p:nvSpPr>
          <p:cNvPr id="77" name="Rectangle 76"/>
          <p:cNvSpPr/>
          <p:nvPr/>
        </p:nvSpPr>
        <p:spPr>
          <a:xfrm>
            <a:off x="617002" y="2911495"/>
            <a:ext cx="5011262" cy="1754326"/>
          </a:xfrm>
          <a:prstGeom prst="rect">
            <a:avLst/>
          </a:prstGeom>
        </p:spPr>
        <p:txBody>
          <a:bodyPr wrap="square">
            <a:spAutoFit/>
          </a:bodyPr>
          <a:lstStyle/>
          <a:p>
            <a:pPr>
              <a:lnSpc>
                <a:spcPct val="150000"/>
              </a:lnSpc>
            </a:pPr>
            <a:r>
              <a:rPr lang="en-US" dirty="0">
                <a:solidFill>
                  <a:schemeClr val="tx1">
                    <a:lumMod val="65000"/>
                    <a:lumOff val="35000"/>
                  </a:schemeClr>
                </a:solidFill>
                <a:latin typeface="+mj-lt"/>
              </a:rPr>
              <a:t>“</a:t>
            </a:r>
            <a:r>
              <a:rPr lang="en-US" b="1" dirty="0">
                <a:solidFill>
                  <a:srgbClr val="FF0000"/>
                </a:solidFill>
                <a:latin typeface="+mj-lt"/>
              </a:rPr>
              <a:t>A small company manufactures customized bicycles</a:t>
            </a:r>
            <a:r>
              <a:rPr lang="en-US" dirty="0">
                <a:solidFill>
                  <a:schemeClr val="tx1">
                    <a:lumMod val="65000"/>
                    <a:lumOff val="35000"/>
                  </a:schemeClr>
                </a:solidFill>
                <a:latin typeface="+mj-lt"/>
              </a:rPr>
              <a:t>. </a:t>
            </a:r>
            <a:r>
              <a:rPr lang="en-US" b="1" dirty="0">
                <a:solidFill>
                  <a:srgbClr val="01BA7E"/>
                </a:solidFill>
                <a:latin typeface="+mj-lt"/>
              </a:rPr>
              <a:t>Whenever the sales department receives</a:t>
            </a:r>
            <a:r>
              <a:rPr lang="en-US" b="1" dirty="0">
                <a:solidFill>
                  <a:schemeClr val="accent4"/>
                </a:solidFill>
                <a:latin typeface="+mj-lt"/>
              </a:rPr>
              <a:t> </a:t>
            </a:r>
            <a:r>
              <a:rPr lang="en-US" dirty="0">
                <a:solidFill>
                  <a:schemeClr val="tx1">
                    <a:lumMod val="65000"/>
                    <a:lumOff val="35000"/>
                  </a:schemeClr>
                </a:solidFill>
                <a:latin typeface="+mj-lt"/>
              </a:rPr>
              <a:t>an order, a new process instance is created. A member of the sales department can then […]”</a:t>
            </a:r>
          </a:p>
        </p:txBody>
      </p:sp>
      <p:pic>
        <p:nvPicPr>
          <p:cNvPr id="138" name="Picture 137"/>
          <p:cNvPicPr>
            <a:picLocks noChangeAspect="1"/>
          </p:cNvPicPr>
          <p:nvPr/>
        </p:nvPicPr>
        <p:blipFill rotWithShape="1">
          <a:blip r:embed="rId2"/>
          <a:srcRect b="15612"/>
          <a:stretch/>
        </p:blipFill>
        <p:spPr>
          <a:xfrm>
            <a:off x="7527635" y="2221924"/>
            <a:ext cx="3188701" cy="1781469"/>
          </a:xfrm>
          <a:prstGeom prst="rect">
            <a:avLst/>
          </a:prstGeom>
          <a:ln>
            <a:noFill/>
          </a:ln>
          <a:effectLst>
            <a:outerShdw blurRad="292100" dist="139700" dir="2700000" algn="tl" rotWithShape="0">
              <a:srgbClr val="333333">
                <a:alpha val="65000"/>
              </a:srgbClr>
            </a:outerShdw>
          </a:effectLst>
        </p:spPr>
      </p:pic>
      <p:sp>
        <p:nvSpPr>
          <p:cNvPr id="139" name="Oval 138"/>
          <p:cNvSpPr/>
          <p:nvPr/>
        </p:nvSpPr>
        <p:spPr>
          <a:xfrm>
            <a:off x="8665546" y="2389904"/>
            <a:ext cx="1806766" cy="1344058"/>
          </a:xfrm>
          <a:prstGeom prst="ellipse">
            <a:avLst/>
          </a:prstGeom>
          <a:noFill/>
          <a:ln w="28575">
            <a:solidFill>
              <a:srgbClr val="FF3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1" name="Picture 140"/>
          <p:cNvPicPr>
            <a:picLocks noChangeAspect="1"/>
          </p:cNvPicPr>
          <p:nvPr/>
        </p:nvPicPr>
        <p:blipFill rotWithShape="1">
          <a:blip r:embed="rId3"/>
          <a:srcRect r="81765" b="73686"/>
          <a:stretch/>
        </p:blipFill>
        <p:spPr>
          <a:xfrm>
            <a:off x="8130963" y="4267280"/>
            <a:ext cx="2165212" cy="1319966"/>
          </a:xfrm>
          <a:prstGeom prst="rect">
            <a:avLst/>
          </a:prstGeom>
          <a:ln>
            <a:noFill/>
          </a:ln>
          <a:effectLst>
            <a:outerShdw blurRad="292100" dist="139700" dir="2700000" algn="tl" rotWithShape="0">
              <a:srgbClr val="333333">
                <a:alpha val="65000"/>
              </a:srgbClr>
            </a:outerShdw>
          </a:effectLst>
        </p:spPr>
      </p:pic>
      <p:sp>
        <p:nvSpPr>
          <p:cNvPr id="104" name="Rectangle: Rounded Corners 1">
            <a:extLst>
              <a:ext uri="{FF2B5EF4-FFF2-40B4-BE49-F238E27FC236}">
                <a16:creationId xmlns:a16="http://schemas.microsoft.com/office/drawing/2014/main" id="{79E00949-E2C8-47F7-B30F-5FE6CBC32965}"/>
              </a:ext>
            </a:extLst>
          </p:cNvPr>
          <p:cNvSpPr/>
          <p:nvPr/>
        </p:nvSpPr>
        <p:spPr>
          <a:xfrm rot="5400000">
            <a:off x="427037" y="5768870"/>
            <a:ext cx="1216375" cy="961884"/>
          </a:xfrm>
          <a:prstGeom prst="roundRect">
            <a:avLst>
              <a:gd name="adj" fmla="val 0"/>
            </a:avLst>
          </a:prstGeom>
          <a:ln>
            <a:solidFill>
              <a:srgbClr val="01BA7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D"/>
          </a:p>
        </p:txBody>
      </p:sp>
      <p:grpSp>
        <p:nvGrpSpPr>
          <p:cNvPr id="52" name="Group 51">
            <a:extLst>
              <a:ext uri="{FF2B5EF4-FFF2-40B4-BE49-F238E27FC236}">
                <a16:creationId xmlns:a16="http://schemas.microsoft.com/office/drawing/2014/main" id="{677C3BE9-5865-4C34-AACF-5E836384555D}"/>
              </a:ext>
            </a:extLst>
          </p:cNvPr>
          <p:cNvGrpSpPr/>
          <p:nvPr/>
        </p:nvGrpSpPr>
        <p:grpSpPr>
          <a:xfrm rot="16200000">
            <a:off x="6004323" y="212723"/>
            <a:ext cx="183357" cy="12192003"/>
            <a:chOff x="11404996" y="-2667001"/>
            <a:chExt cx="183357" cy="12192003"/>
          </a:xfrm>
        </p:grpSpPr>
        <p:cxnSp>
          <p:nvCxnSpPr>
            <p:cNvPr id="53" name="Straight Connector 52">
              <a:extLst>
                <a:ext uri="{FF2B5EF4-FFF2-40B4-BE49-F238E27FC236}">
                  <a16:creationId xmlns:a16="http://schemas.microsoft.com/office/drawing/2014/main" id="{1DBAB23F-EBF9-4076-AFA5-404B9975D867}"/>
                </a:ext>
              </a:extLst>
            </p:cNvPr>
            <p:cNvCxnSpPr>
              <a:cxnSpLocks/>
            </p:cNvCxnSpPr>
            <p:nvPr/>
          </p:nvCxnSpPr>
          <p:spPr>
            <a:xfrm rot="5400000">
              <a:off x="8776335" y="53340"/>
              <a:ext cx="544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F901EF1-D23F-4954-B6CE-00E73A32F211}"/>
                </a:ext>
              </a:extLst>
            </p:cNvPr>
            <p:cNvGrpSpPr/>
            <p:nvPr/>
          </p:nvGrpSpPr>
          <p:grpSpPr>
            <a:xfrm>
              <a:off x="11404996" y="3099991"/>
              <a:ext cx="183357" cy="658019"/>
              <a:chOff x="11404996" y="2428874"/>
              <a:chExt cx="183357" cy="658019"/>
            </a:xfrm>
          </p:grpSpPr>
          <p:sp>
            <p:nvSpPr>
              <p:cNvPr id="56" name="Multiplication Sign 55">
                <a:extLst>
                  <a:ext uri="{FF2B5EF4-FFF2-40B4-BE49-F238E27FC236}">
                    <a16:creationId xmlns:a16="http://schemas.microsoft.com/office/drawing/2014/main" id="{02773A0C-CC74-441C-8076-7CAB772C1B5B}"/>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Multiplication Sign 56">
                <a:extLst>
                  <a:ext uri="{FF2B5EF4-FFF2-40B4-BE49-F238E27FC236}">
                    <a16:creationId xmlns:a16="http://schemas.microsoft.com/office/drawing/2014/main" id="{23F8F54C-7410-431E-BF25-DC10D4B17807}"/>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Multiplication Sign 57">
                <a:extLst>
                  <a:ext uri="{FF2B5EF4-FFF2-40B4-BE49-F238E27FC236}">
                    <a16:creationId xmlns:a16="http://schemas.microsoft.com/office/drawing/2014/main" id="{5310F32D-4FB9-41E8-A127-E2F29735A7EC}"/>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55" name="Straight Connector 54">
              <a:extLst>
                <a:ext uri="{FF2B5EF4-FFF2-40B4-BE49-F238E27FC236}">
                  <a16:creationId xmlns:a16="http://schemas.microsoft.com/office/drawing/2014/main" id="{A8D44B4A-D566-40CF-BC09-5CBDCC7F7C1F}"/>
                </a:ext>
              </a:extLst>
            </p:cNvPr>
            <p:cNvCxnSpPr>
              <a:cxnSpLocks/>
            </p:cNvCxnSpPr>
            <p:nvPr/>
          </p:nvCxnSpPr>
          <p:spPr>
            <a:xfrm rot="5400000" flipV="1">
              <a:off x="8776336" y="6804662"/>
              <a:ext cx="544067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 name="Multiply 5"/>
          <p:cNvSpPr/>
          <p:nvPr/>
        </p:nvSpPr>
        <p:spPr>
          <a:xfrm>
            <a:off x="7409683" y="1488897"/>
            <a:ext cx="3607772" cy="3197342"/>
          </a:xfrm>
          <a:prstGeom prst="mathMultiply">
            <a:avLst>
              <a:gd name="adj1" fmla="val 6607"/>
            </a:avLst>
          </a:prstGeom>
          <a:solidFill>
            <a:srgbClr val="F97F6F">
              <a:alpha val="38000"/>
            </a:srgbClr>
          </a:solidFill>
          <a:ln>
            <a:solidFill>
              <a:srgbClr val="F97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170" name="Picture 2" descr="Fonctionalité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57743" y="3767178"/>
            <a:ext cx="1360592" cy="136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59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descr="person holding black phone">
            <a:extLst>
              <a:ext uri="{FF2B5EF4-FFF2-40B4-BE49-F238E27FC236}">
                <a16:creationId xmlns:a16="http://schemas.microsoft.com/office/drawing/2014/main" id="{4833A631-8977-416D-B5CF-B7E50860B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12" t="12716" r="27296" b="15482"/>
          <a:stretch>
            <a:fillRect/>
          </a:stretch>
        </p:blipFill>
        <p:spPr bwMode="auto">
          <a:xfrm>
            <a:off x="4442228" y="2420732"/>
            <a:ext cx="3115712" cy="3115710"/>
          </a:xfrm>
          <a:custGeom>
            <a:avLst/>
            <a:gdLst>
              <a:gd name="connsiteX0" fmla="*/ 1557856 w 3115712"/>
              <a:gd name="connsiteY0" fmla="*/ 0 h 3115710"/>
              <a:gd name="connsiteX1" fmla="*/ 3115712 w 3115712"/>
              <a:gd name="connsiteY1" fmla="*/ 1557855 h 3115710"/>
              <a:gd name="connsiteX2" fmla="*/ 1557856 w 3115712"/>
              <a:gd name="connsiteY2" fmla="*/ 3115710 h 3115710"/>
              <a:gd name="connsiteX3" fmla="*/ 0 w 3115712"/>
              <a:gd name="connsiteY3" fmla="*/ 1557855 h 3115710"/>
              <a:gd name="connsiteX4" fmla="*/ 1557856 w 3115712"/>
              <a:gd name="connsiteY4" fmla="*/ 0 h 311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712" h="3115710">
                <a:moveTo>
                  <a:pt x="1557856" y="0"/>
                </a:moveTo>
                <a:cubicBezTo>
                  <a:pt x="2418236" y="0"/>
                  <a:pt x="3115712" y="697475"/>
                  <a:pt x="3115712" y="1557855"/>
                </a:cubicBezTo>
                <a:cubicBezTo>
                  <a:pt x="3115712" y="2418235"/>
                  <a:pt x="2418236" y="3115710"/>
                  <a:pt x="1557856" y="3115710"/>
                </a:cubicBezTo>
                <a:cubicBezTo>
                  <a:pt x="697476" y="3115710"/>
                  <a:pt x="0" y="2418235"/>
                  <a:pt x="0" y="1557855"/>
                </a:cubicBezTo>
                <a:cubicBezTo>
                  <a:pt x="0" y="697475"/>
                  <a:pt x="697476" y="0"/>
                  <a:pt x="1557856" y="0"/>
                </a:cubicBezTo>
                <a:close/>
              </a:path>
            </a:pathLst>
          </a:cu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E50E96B0-5660-41DA-85BB-8C9CB981F8B2}"/>
              </a:ext>
            </a:extLst>
          </p:cNvPr>
          <p:cNvSpPr txBox="1"/>
          <p:nvPr/>
        </p:nvSpPr>
        <p:spPr>
          <a:xfrm>
            <a:off x="3926578" y="1888183"/>
            <a:ext cx="4147012" cy="4147010"/>
          </a:xfrm>
          <a:prstGeom prst="ellipse">
            <a:avLst/>
          </a:prstGeom>
          <a:noFill/>
          <a:ln>
            <a:solidFill>
              <a:srgbClr val="01B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en-ID">
              <a:sym typeface="Segoe UI Light" panose="020B0502040204020203" pitchFamily="34" charset="0"/>
            </a:endParaRPr>
          </a:p>
        </p:txBody>
      </p:sp>
      <p:sp>
        <p:nvSpPr>
          <p:cNvPr id="22" name="TextBox 21">
            <a:extLst>
              <a:ext uri="{FF2B5EF4-FFF2-40B4-BE49-F238E27FC236}">
                <a16:creationId xmlns:a16="http://schemas.microsoft.com/office/drawing/2014/main" id="{E95E4E42-BDCF-4301-91BA-15D214F524FE}"/>
              </a:ext>
            </a:extLst>
          </p:cNvPr>
          <p:cNvSpPr txBox="1"/>
          <p:nvPr/>
        </p:nvSpPr>
        <p:spPr>
          <a:xfrm>
            <a:off x="4442228" y="2403833"/>
            <a:ext cx="3115712" cy="3115710"/>
          </a:xfrm>
          <a:prstGeom prst="ellipse">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en-ID">
              <a:sym typeface="Segoe UI Light" panose="020B0502040204020203" pitchFamily="34" charset="0"/>
            </a:endParaRPr>
          </a:p>
        </p:txBody>
      </p:sp>
      <p:sp>
        <p:nvSpPr>
          <p:cNvPr id="4" name="TextBox 3">
            <a:extLst>
              <a:ext uri="{FF2B5EF4-FFF2-40B4-BE49-F238E27FC236}">
                <a16:creationId xmlns:a16="http://schemas.microsoft.com/office/drawing/2014/main" id="{D2C0F450-7844-4633-BE17-E7FAFC502C78}"/>
              </a:ext>
            </a:extLst>
          </p:cNvPr>
          <p:cNvSpPr txBox="1"/>
          <p:nvPr/>
        </p:nvSpPr>
        <p:spPr>
          <a:xfrm>
            <a:off x="709919" y="549275"/>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5" name="TextBox 4">
            <a:extLst>
              <a:ext uri="{FF2B5EF4-FFF2-40B4-BE49-F238E27FC236}">
                <a16:creationId xmlns:a16="http://schemas.microsoft.com/office/drawing/2014/main" id="{E3BE3D23-3C33-4E6E-B226-9001264E2BDD}"/>
              </a:ext>
            </a:extLst>
          </p:cNvPr>
          <p:cNvSpPr txBox="1"/>
          <p:nvPr/>
        </p:nvSpPr>
        <p:spPr>
          <a:xfrm>
            <a:off x="1283800" y="549275"/>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grpSp>
        <p:nvGrpSpPr>
          <p:cNvPr id="37" name="Group 36">
            <a:extLst>
              <a:ext uri="{FF2B5EF4-FFF2-40B4-BE49-F238E27FC236}">
                <a16:creationId xmlns:a16="http://schemas.microsoft.com/office/drawing/2014/main" id="{F5FD52BC-18E2-40EE-B452-98F35A86E03C}"/>
              </a:ext>
            </a:extLst>
          </p:cNvPr>
          <p:cNvGrpSpPr/>
          <p:nvPr/>
        </p:nvGrpSpPr>
        <p:grpSpPr>
          <a:xfrm>
            <a:off x="11404996" y="0"/>
            <a:ext cx="183357" cy="6858000"/>
            <a:chOff x="11404996" y="0"/>
            <a:chExt cx="183357" cy="6858000"/>
          </a:xfrm>
        </p:grpSpPr>
        <p:cxnSp>
          <p:nvCxnSpPr>
            <p:cNvPr id="12" name="Straight Connector 11">
              <a:extLst>
                <a:ext uri="{FF2B5EF4-FFF2-40B4-BE49-F238E27FC236}">
                  <a16:creationId xmlns:a16="http://schemas.microsoft.com/office/drawing/2014/main" id="{B668FB8A-4996-4A83-8504-7DA5AF2EFCC7}"/>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CC557B7-8116-4488-A43F-2B032D9E7168}"/>
                </a:ext>
              </a:extLst>
            </p:cNvPr>
            <p:cNvGrpSpPr/>
            <p:nvPr/>
          </p:nvGrpSpPr>
          <p:grpSpPr>
            <a:xfrm>
              <a:off x="11404996" y="3099991"/>
              <a:ext cx="183357" cy="658019"/>
              <a:chOff x="11404996" y="2428874"/>
              <a:chExt cx="183357" cy="658019"/>
            </a:xfrm>
          </p:grpSpPr>
          <p:sp>
            <p:nvSpPr>
              <p:cNvPr id="14" name="Multiplication Sign 13">
                <a:extLst>
                  <a:ext uri="{FF2B5EF4-FFF2-40B4-BE49-F238E27FC236}">
                    <a16:creationId xmlns:a16="http://schemas.microsoft.com/office/drawing/2014/main" id="{17E66F33-6203-48FD-BF99-E7ADE1E0EC99}"/>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Multiplication Sign 14">
                <a:extLst>
                  <a:ext uri="{FF2B5EF4-FFF2-40B4-BE49-F238E27FC236}">
                    <a16:creationId xmlns:a16="http://schemas.microsoft.com/office/drawing/2014/main" id="{C4F1955E-C9DA-44E8-A4C1-ECBB04B487A2}"/>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Multiplication Sign 15">
                <a:extLst>
                  <a:ext uri="{FF2B5EF4-FFF2-40B4-BE49-F238E27FC236}">
                    <a16:creationId xmlns:a16="http://schemas.microsoft.com/office/drawing/2014/main" id="{8FF52715-538B-4C86-95F0-B1CD60846308}"/>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7" name="Straight Connector 16">
              <a:extLst>
                <a:ext uri="{FF2B5EF4-FFF2-40B4-BE49-F238E27FC236}">
                  <a16:creationId xmlns:a16="http://schemas.microsoft.com/office/drawing/2014/main" id="{76F73A27-CB33-41FF-87D8-2B4A9AFB3C08}"/>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0C4E5690-49EF-487A-9114-DE34306E8CAD}"/>
              </a:ext>
            </a:extLst>
          </p:cNvPr>
          <p:cNvGrpSpPr/>
          <p:nvPr/>
        </p:nvGrpSpPr>
        <p:grpSpPr>
          <a:xfrm>
            <a:off x="11641594" y="549273"/>
            <a:ext cx="215444" cy="980898"/>
            <a:chOff x="11665300" y="549273"/>
            <a:chExt cx="215444" cy="980898"/>
          </a:xfrm>
        </p:grpSpPr>
        <p:sp>
          <p:nvSpPr>
            <p:cNvPr id="10" name="TextBox 9">
              <a:extLst>
                <a:ext uri="{FF2B5EF4-FFF2-40B4-BE49-F238E27FC236}">
                  <a16:creationId xmlns:a16="http://schemas.microsoft.com/office/drawing/2014/main" id="{91A741D9-6CB9-4252-BED2-42B1F2C0734C}"/>
                </a:ext>
              </a:extLst>
            </p:cNvPr>
            <p:cNvSpPr txBox="1"/>
            <p:nvPr/>
          </p:nvSpPr>
          <p:spPr>
            <a:xfrm rot="16200000">
              <a:off x="11397270"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sp>
          <p:nvSpPr>
            <p:cNvPr id="19" name="TextBox 18">
              <a:extLst>
                <a:ext uri="{FF2B5EF4-FFF2-40B4-BE49-F238E27FC236}">
                  <a16:creationId xmlns:a16="http://schemas.microsoft.com/office/drawing/2014/main" id="{AE830279-BBFC-4D9D-B08D-CE0D15E5B39D}"/>
                </a:ext>
              </a:extLst>
            </p:cNvPr>
            <p:cNvSpPr txBox="1"/>
            <p:nvPr/>
          </p:nvSpPr>
          <p:spPr>
            <a:xfrm rot="16200000">
              <a:off x="11658324" y="556249"/>
              <a:ext cx="229395" cy="215444"/>
            </a:xfrm>
            <a:prstGeom prst="rect">
              <a:avLst/>
            </a:prstGeom>
            <a:noFill/>
          </p:spPr>
          <p:txBody>
            <a:bodyPr wrap="square" lIns="0" tIns="0" rIns="0" bIns="0" rtlCol="0">
              <a:spAutoFit/>
            </a:bodyPr>
            <a:lstStyle/>
            <a:p>
              <a:pPr algn="r"/>
              <a:r>
                <a:rPr lang="en-US" sz="1400" i="1" dirty="0">
                  <a:solidFill>
                    <a:srgbClr val="01BA7E"/>
                  </a:solidFill>
                </a:rPr>
                <a:t>5</a:t>
              </a:r>
              <a:endParaRPr lang="en-ID" sz="1400" i="1" dirty="0">
                <a:solidFill>
                  <a:srgbClr val="01BA7E"/>
                </a:solidFill>
              </a:endParaRPr>
            </a:p>
          </p:txBody>
        </p:sp>
      </p:grpSp>
      <p:grpSp>
        <p:nvGrpSpPr>
          <p:cNvPr id="51" name="Group 50">
            <a:extLst>
              <a:ext uri="{FF2B5EF4-FFF2-40B4-BE49-F238E27FC236}">
                <a16:creationId xmlns:a16="http://schemas.microsoft.com/office/drawing/2014/main" id="{68AAFFAC-0614-4079-83FE-AEB783986610}"/>
              </a:ext>
            </a:extLst>
          </p:cNvPr>
          <p:cNvGrpSpPr/>
          <p:nvPr/>
        </p:nvGrpSpPr>
        <p:grpSpPr>
          <a:xfrm>
            <a:off x="562617" y="2056059"/>
            <a:ext cx="2747520" cy="1451884"/>
            <a:chOff x="623888" y="1265102"/>
            <a:chExt cx="3100418" cy="1885950"/>
          </a:xfrm>
        </p:grpSpPr>
        <p:sp>
          <p:nvSpPr>
            <p:cNvPr id="44" name="TextBox 43">
              <a:extLst>
                <a:ext uri="{FF2B5EF4-FFF2-40B4-BE49-F238E27FC236}">
                  <a16:creationId xmlns:a16="http://schemas.microsoft.com/office/drawing/2014/main" id="{30F57DCE-DCE5-44F6-9652-1F70DA254182}"/>
                </a:ext>
              </a:extLst>
            </p:cNvPr>
            <p:cNvSpPr txBox="1"/>
            <p:nvPr/>
          </p:nvSpPr>
          <p:spPr>
            <a:xfrm>
              <a:off x="623888" y="1265102"/>
              <a:ext cx="3100418" cy="1885950"/>
            </a:xfrm>
            <a:prstGeom prst="roundRect">
              <a:avLst>
                <a:gd name="adj" fmla="val 5881"/>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Segoe UI Light" panose="020B0502040204020203" pitchFamily="34" charset="0"/>
                </a:defRPr>
              </a:lvl1pPr>
              <a:lvl2pPr marL="228600" lvl="1" indent="-228600" algn="ctr">
                <a:lnSpc>
                  <a:spcPct val="90000"/>
                </a:lnSpc>
                <a:spcBef>
                  <a:spcPts val="1000"/>
                </a:spcBef>
                <a:buSzPct val="100000"/>
                <a:buFont typeface="Arial" panose="020B0604020202020204" pitchFamily="34" charset="0"/>
                <a:buChar char="•"/>
                <a:defRPr>
                  <a:latin typeface="Segoe UI Light" panose="020B0502040204020203" pitchFamily="34" charset="0"/>
                </a:defRPr>
              </a:lvl2pPr>
              <a:lvl3pPr marL="685800" lvl="2"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3pPr>
              <a:lvl4pPr marL="1143000" lvl="3"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4pPr>
              <a:lvl5pPr marL="1600200" lvl="4"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Segoe UI Light" panose="020B0502040204020203" pitchFamily="34" charset="0"/>
              </a:endParaRPr>
            </a:p>
          </p:txBody>
        </p:sp>
        <p:grpSp>
          <p:nvGrpSpPr>
            <p:cNvPr id="45" name="Group 44">
              <a:extLst>
                <a:ext uri="{FF2B5EF4-FFF2-40B4-BE49-F238E27FC236}">
                  <a16:creationId xmlns:a16="http://schemas.microsoft.com/office/drawing/2014/main" id="{A3A3783A-57CB-491F-A5C8-3F8C0F44C4A5}"/>
                </a:ext>
              </a:extLst>
            </p:cNvPr>
            <p:cNvGrpSpPr/>
            <p:nvPr/>
          </p:nvGrpSpPr>
          <p:grpSpPr>
            <a:xfrm>
              <a:off x="851086" y="1536507"/>
              <a:ext cx="2671951" cy="1476556"/>
              <a:chOff x="851086" y="1681875"/>
              <a:chExt cx="2671951" cy="1476556"/>
            </a:xfrm>
          </p:grpSpPr>
          <p:sp>
            <p:nvSpPr>
              <p:cNvPr id="46" name="TextBox 45">
                <a:extLst>
                  <a:ext uri="{FF2B5EF4-FFF2-40B4-BE49-F238E27FC236}">
                    <a16:creationId xmlns:a16="http://schemas.microsoft.com/office/drawing/2014/main" id="{177CA79E-01E9-4840-9794-E34EEAE01230}"/>
                  </a:ext>
                </a:extLst>
              </p:cNvPr>
              <p:cNvSpPr txBox="1"/>
              <p:nvPr/>
            </p:nvSpPr>
            <p:spPr>
              <a:xfrm>
                <a:off x="871644" y="2039014"/>
                <a:ext cx="2622922" cy="1119417"/>
              </a:xfrm>
              <a:prstGeom prst="rect">
                <a:avLst/>
              </a:prstGeom>
              <a:noFill/>
            </p:spPr>
            <p:txBody>
              <a:bodyPr wrap="square" lIns="0" tIns="0" rIns="0" bIns="0" rtlCol="0">
                <a:spAutoFit/>
              </a:bodyPr>
              <a:lstStyle/>
              <a:p>
                <a:pPr>
                  <a:spcAft>
                    <a:spcPts val="600"/>
                  </a:spcAft>
                  <a:buClr>
                    <a:srgbClr val="336AA8"/>
                  </a:buClr>
                </a:pPr>
                <a:r>
                  <a:rPr lang="en-US" sz="1400" dirty="0" smtClean="0">
                    <a:latin typeface="Bahnschrift Light SemiCondensed" panose="020B0502040204020203" pitchFamily="34" charset="0"/>
                  </a:rPr>
                  <a:t>Typically in the beginning of the process, it introduces the latter. But shouldn’t be modeled and do not bring any information.</a:t>
                </a:r>
                <a:endParaRPr lang="en-US" sz="1400" dirty="0">
                  <a:latin typeface="Bahnschrift Light SemiCondensed" panose="020B0502040204020203" pitchFamily="34" charset="0"/>
                </a:endParaRPr>
              </a:p>
            </p:txBody>
          </p:sp>
          <p:sp>
            <p:nvSpPr>
              <p:cNvPr id="47" name="TextBox 46">
                <a:extLst>
                  <a:ext uri="{FF2B5EF4-FFF2-40B4-BE49-F238E27FC236}">
                    <a16:creationId xmlns:a16="http://schemas.microsoft.com/office/drawing/2014/main" id="{D73A694F-B7FD-402A-8DE3-68474F687DBD}"/>
                  </a:ext>
                </a:extLst>
              </p:cNvPr>
              <p:cNvSpPr txBox="1"/>
              <p:nvPr/>
            </p:nvSpPr>
            <p:spPr>
              <a:xfrm>
                <a:off x="851086" y="1681875"/>
                <a:ext cx="2671951" cy="276999"/>
              </a:xfrm>
              <a:prstGeom prst="rect">
                <a:avLst/>
              </a:prstGeom>
              <a:noFill/>
            </p:spPr>
            <p:txBody>
              <a:bodyPr wrap="square" lIns="0" tIns="0" rIns="0" bIns="0" rtlCol="0" anchor="t">
                <a:spAutoFit/>
              </a:bodyPr>
              <a:lstStyle/>
              <a:p>
                <a:pPr>
                  <a:spcAft>
                    <a:spcPts val="600"/>
                  </a:spcAft>
                </a:pPr>
                <a:r>
                  <a:rPr lang="fr-BE" b="1" dirty="0" smtClean="0">
                    <a:solidFill>
                      <a:srgbClr val="174A90"/>
                    </a:solidFill>
                    <a:latin typeface="Bahnschrift Light" panose="020B0502040204020203" pitchFamily="34" charset="0"/>
                  </a:rPr>
                  <a:t>Introductives Sentence</a:t>
                </a:r>
                <a:endParaRPr lang="en-US" b="1" dirty="0">
                  <a:solidFill>
                    <a:srgbClr val="174A90"/>
                  </a:solidFill>
                  <a:latin typeface="Bahnschrift Light" panose="020B0502040204020203" pitchFamily="34" charset="0"/>
                </a:endParaRPr>
              </a:p>
            </p:txBody>
          </p:sp>
        </p:grpSp>
      </p:grpSp>
      <p:sp>
        <p:nvSpPr>
          <p:cNvPr id="24" name="TextBox 23">
            <a:extLst>
              <a:ext uri="{FF2B5EF4-FFF2-40B4-BE49-F238E27FC236}">
                <a16:creationId xmlns:a16="http://schemas.microsoft.com/office/drawing/2014/main" id="{8A3147AC-84D7-468B-A3F5-1B4CCA3459E7}"/>
              </a:ext>
            </a:extLst>
          </p:cNvPr>
          <p:cNvSpPr txBox="1"/>
          <p:nvPr/>
        </p:nvSpPr>
        <p:spPr>
          <a:xfrm>
            <a:off x="5065273" y="3026878"/>
            <a:ext cx="1869623" cy="1869620"/>
          </a:xfrm>
          <a:prstGeom prst="ellipse">
            <a:avLst/>
          </a:prstGeom>
          <a:solidFill>
            <a:schemeClr val="bg1"/>
          </a:solidFill>
          <a:ln w="317500">
            <a:solidFill>
              <a:schemeClr val="bg1">
                <a:alpha val="20000"/>
              </a:schemeClr>
            </a:solidFill>
          </a:ln>
          <a:effectLst>
            <a:outerShdw blurRad="2540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indent="-457200" algn="ctr">
              <a:lnSpc>
                <a:spcPct val="90000"/>
              </a:lnSpc>
              <a:spcBef>
                <a:spcPts val="1000"/>
              </a:spcBef>
              <a:buSzPct val="100000"/>
              <a:defRPr>
                <a:latin typeface="Segoe UI Light" panose="020B0502040204020203" pitchFamily="34" charset="0"/>
              </a:defRPr>
            </a:lvl1pPr>
            <a:lvl2pPr marL="0" lvl="1" indent="0" algn="ctr">
              <a:lnSpc>
                <a:spcPct val="90000"/>
              </a:lnSpc>
              <a:spcBef>
                <a:spcPts val="1000"/>
              </a:spcBef>
              <a:buSzPct val="100000"/>
              <a:buFont typeface="Arial" panose="020B0604020202020204" pitchFamily="34" charset="0"/>
              <a:buNone/>
              <a:defRPr>
                <a:latin typeface="Segoe UI Light" panose="020B0502040204020203" pitchFamily="34" charset="0"/>
              </a:defRPr>
            </a:lvl2pPr>
            <a:lvl3pPr marL="685800" lvl="2"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3pPr>
            <a:lvl4pPr marL="1143000" lvl="3"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4pPr>
            <a:lvl5pPr marL="1600200" lvl="4"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en-ID">
              <a:sym typeface="Segoe UI Light" panose="020B0502040204020203" pitchFamily="34" charset="0"/>
            </a:endParaRPr>
          </a:p>
        </p:txBody>
      </p:sp>
      <p:sp>
        <p:nvSpPr>
          <p:cNvPr id="26" name="Rectangle 25">
            <a:extLst>
              <a:ext uri="{FF2B5EF4-FFF2-40B4-BE49-F238E27FC236}">
                <a16:creationId xmlns:a16="http://schemas.microsoft.com/office/drawing/2014/main" id="{351E791C-260C-40B3-856C-241AC8A432EF}"/>
              </a:ext>
            </a:extLst>
          </p:cNvPr>
          <p:cNvSpPr/>
          <p:nvPr/>
        </p:nvSpPr>
        <p:spPr>
          <a:xfrm>
            <a:off x="5083483" y="3469245"/>
            <a:ext cx="1858016" cy="984885"/>
          </a:xfrm>
          <a:prstGeom prst="rect">
            <a:avLst/>
          </a:prstGeom>
        </p:spPr>
        <p:txBody>
          <a:bodyPr wrap="square" lIns="0" tIns="0" rIns="0" bIns="0">
            <a:spAutoFit/>
          </a:bodyPr>
          <a:lstStyle/>
          <a:p>
            <a:pPr algn="ctr"/>
            <a:r>
              <a:rPr lang="da-DK" sz="3200" b="1" dirty="0" smtClean="0">
                <a:solidFill>
                  <a:srgbClr val="271D42"/>
                </a:solidFill>
                <a:latin typeface="Bahnschrift Light Condensed" panose="020B0502040204020203" pitchFamily="34" charset="0"/>
                <a:cs typeface="Segoe UI" panose="020B0502040204020203" pitchFamily="34" charset="0"/>
              </a:rPr>
              <a:t>Irrelevant</a:t>
            </a:r>
          </a:p>
          <a:p>
            <a:pPr algn="ctr"/>
            <a:r>
              <a:rPr lang="da-DK" sz="3200" b="1" dirty="0" smtClean="0">
                <a:solidFill>
                  <a:srgbClr val="271D42"/>
                </a:solidFill>
                <a:latin typeface="Bahnschrift Light Condensed" panose="020B0502040204020203" pitchFamily="34" charset="0"/>
                <a:cs typeface="Segoe UI" panose="020B0502040204020203" pitchFamily="34" charset="0"/>
              </a:rPr>
              <a:t>Sentence</a:t>
            </a:r>
            <a:endParaRPr lang="en-US" sz="3200" dirty="0">
              <a:solidFill>
                <a:srgbClr val="271D42"/>
              </a:solidFill>
              <a:latin typeface="Bahnschrift Light Condensed" panose="020B0502040204020203" pitchFamily="34" charset="0"/>
              <a:cs typeface="Segoe UI" panose="020B0502040204020203" pitchFamily="34" charset="0"/>
            </a:endParaRPr>
          </a:p>
        </p:txBody>
      </p:sp>
      <p:grpSp>
        <p:nvGrpSpPr>
          <p:cNvPr id="49" name="Group 48">
            <a:extLst>
              <a:ext uri="{FF2B5EF4-FFF2-40B4-BE49-F238E27FC236}">
                <a16:creationId xmlns:a16="http://schemas.microsoft.com/office/drawing/2014/main" id="{AD0B6F7E-9CCE-435B-A5EE-C158525E48EB}"/>
              </a:ext>
            </a:extLst>
          </p:cNvPr>
          <p:cNvGrpSpPr/>
          <p:nvPr/>
        </p:nvGrpSpPr>
        <p:grpSpPr>
          <a:xfrm>
            <a:off x="3898276" y="2814039"/>
            <a:ext cx="606269" cy="606269"/>
            <a:chOff x="5694361" y="1055608"/>
            <a:chExt cx="887639" cy="887639"/>
          </a:xfrm>
        </p:grpSpPr>
        <p:sp>
          <p:nvSpPr>
            <p:cNvPr id="28" name="Oval 27">
              <a:extLst>
                <a:ext uri="{FF2B5EF4-FFF2-40B4-BE49-F238E27FC236}">
                  <a16:creationId xmlns:a16="http://schemas.microsoft.com/office/drawing/2014/main" id="{0EEFB788-9755-4F60-BE0D-88599B95B598}"/>
                </a:ext>
              </a:extLst>
            </p:cNvPr>
            <p:cNvSpPr/>
            <p:nvPr/>
          </p:nvSpPr>
          <p:spPr>
            <a:xfrm>
              <a:off x="5694361" y="1055608"/>
              <a:ext cx="887639" cy="8876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FED1B1E7-3445-4D66-8242-A585D5147711}"/>
                </a:ext>
              </a:extLst>
            </p:cNvPr>
            <p:cNvSpPr/>
            <p:nvPr/>
          </p:nvSpPr>
          <p:spPr>
            <a:xfrm>
              <a:off x="5804732" y="1165979"/>
              <a:ext cx="666896" cy="666896"/>
            </a:xfrm>
            <a:prstGeom prst="ellipse">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7" name="Group 56">
            <a:extLst>
              <a:ext uri="{FF2B5EF4-FFF2-40B4-BE49-F238E27FC236}">
                <a16:creationId xmlns:a16="http://schemas.microsoft.com/office/drawing/2014/main" id="{11F60B66-4FB8-4BD1-866C-EB9175FA758A}"/>
              </a:ext>
            </a:extLst>
          </p:cNvPr>
          <p:cNvGrpSpPr/>
          <p:nvPr/>
        </p:nvGrpSpPr>
        <p:grpSpPr>
          <a:xfrm>
            <a:off x="3766301" y="4257330"/>
            <a:ext cx="606269" cy="606269"/>
            <a:chOff x="5694361" y="1055608"/>
            <a:chExt cx="887639" cy="887639"/>
          </a:xfrm>
        </p:grpSpPr>
        <p:sp>
          <p:nvSpPr>
            <p:cNvPr id="58" name="Oval 57">
              <a:extLst>
                <a:ext uri="{FF2B5EF4-FFF2-40B4-BE49-F238E27FC236}">
                  <a16:creationId xmlns:a16="http://schemas.microsoft.com/office/drawing/2014/main" id="{86B430DA-CA84-4939-877B-380DFD4993D9}"/>
                </a:ext>
              </a:extLst>
            </p:cNvPr>
            <p:cNvSpPr/>
            <p:nvPr/>
          </p:nvSpPr>
          <p:spPr>
            <a:xfrm>
              <a:off x="5694361" y="1055608"/>
              <a:ext cx="887639" cy="8876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316ED725-A45E-415D-9A34-A16FAC138947}"/>
                </a:ext>
              </a:extLst>
            </p:cNvPr>
            <p:cNvSpPr/>
            <p:nvPr/>
          </p:nvSpPr>
          <p:spPr>
            <a:xfrm>
              <a:off x="5804732" y="1165979"/>
              <a:ext cx="666896" cy="666896"/>
            </a:xfrm>
            <a:prstGeom prst="ellipse">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0" name="Group 59">
            <a:extLst>
              <a:ext uri="{FF2B5EF4-FFF2-40B4-BE49-F238E27FC236}">
                <a16:creationId xmlns:a16="http://schemas.microsoft.com/office/drawing/2014/main" id="{28E13EEF-7C9E-4A9E-A9B0-8271E7642C5B}"/>
              </a:ext>
            </a:extLst>
          </p:cNvPr>
          <p:cNvGrpSpPr/>
          <p:nvPr/>
        </p:nvGrpSpPr>
        <p:grpSpPr>
          <a:xfrm>
            <a:off x="7674456" y="3371210"/>
            <a:ext cx="606269" cy="606269"/>
            <a:chOff x="5694361" y="1055608"/>
            <a:chExt cx="887639" cy="887639"/>
          </a:xfrm>
        </p:grpSpPr>
        <p:sp>
          <p:nvSpPr>
            <p:cNvPr id="61" name="Oval 60">
              <a:extLst>
                <a:ext uri="{FF2B5EF4-FFF2-40B4-BE49-F238E27FC236}">
                  <a16:creationId xmlns:a16="http://schemas.microsoft.com/office/drawing/2014/main" id="{F0D19C58-7674-4293-AD28-F80EC7523AED}"/>
                </a:ext>
              </a:extLst>
            </p:cNvPr>
            <p:cNvSpPr/>
            <p:nvPr/>
          </p:nvSpPr>
          <p:spPr>
            <a:xfrm>
              <a:off x="5694361" y="1055608"/>
              <a:ext cx="887639" cy="8876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7FB7E489-5BE6-4298-A2A3-9F8C57899C5D}"/>
                </a:ext>
              </a:extLst>
            </p:cNvPr>
            <p:cNvSpPr/>
            <p:nvPr/>
          </p:nvSpPr>
          <p:spPr>
            <a:xfrm>
              <a:off x="5804732" y="1165979"/>
              <a:ext cx="666896" cy="666896"/>
            </a:xfrm>
            <a:prstGeom prst="ellipse">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75" name="TextBox 74">
            <a:extLst>
              <a:ext uri="{FF2B5EF4-FFF2-40B4-BE49-F238E27FC236}">
                <a16:creationId xmlns:a16="http://schemas.microsoft.com/office/drawing/2014/main" id="{29F3C720-473D-4602-BE41-98128310D465}"/>
              </a:ext>
            </a:extLst>
          </p:cNvPr>
          <p:cNvSpPr txBox="1"/>
          <p:nvPr/>
        </p:nvSpPr>
        <p:spPr>
          <a:xfrm>
            <a:off x="706821" y="4305644"/>
            <a:ext cx="2920516" cy="1914685"/>
          </a:xfrm>
          <a:prstGeom prst="roundRect">
            <a:avLst>
              <a:gd name="adj" fmla="val 5881"/>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Segoe UI Light" panose="020B0502040204020203" pitchFamily="34" charset="0"/>
              </a:defRPr>
            </a:lvl1pPr>
            <a:lvl2pPr marL="228600" lvl="1" indent="-228600" algn="ctr">
              <a:lnSpc>
                <a:spcPct val="90000"/>
              </a:lnSpc>
              <a:spcBef>
                <a:spcPts val="1000"/>
              </a:spcBef>
              <a:buSzPct val="100000"/>
              <a:buFont typeface="Arial" panose="020B0604020202020204" pitchFamily="34" charset="0"/>
              <a:buChar char="•"/>
              <a:defRPr>
                <a:latin typeface="Segoe UI Light" panose="020B0502040204020203" pitchFamily="34" charset="0"/>
              </a:defRPr>
            </a:lvl2pPr>
            <a:lvl3pPr marL="685800" lvl="2"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3pPr>
            <a:lvl4pPr marL="1143000" lvl="3"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4pPr>
            <a:lvl5pPr marL="1600200" lvl="4"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Segoe UI Light" panose="020B0502040204020203" pitchFamily="34" charset="0"/>
            </a:endParaRPr>
          </a:p>
        </p:txBody>
      </p:sp>
      <p:grpSp>
        <p:nvGrpSpPr>
          <p:cNvPr id="76" name="Group 75">
            <a:extLst>
              <a:ext uri="{FF2B5EF4-FFF2-40B4-BE49-F238E27FC236}">
                <a16:creationId xmlns:a16="http://schemas.microsoft.com/office/drawing/2014/main" id="{B4B7CF2E-2701-4562-9F5A-173FF992989C}"/>
              </a:ext>
            </a:extLst>
          </p:cNvPr>
          <p:cNvGrpSpPr/>
          <p:nvPr/>
        </p:nvGrpSpPr>
        <p:grpSpPr>
          <a:xfrm>
            <a:off x="1019605" y="4490050"/>
            <a:ext cx="2443372" cy="1615215"/>
            <a:chOff x="955939" y="1765555"/>
            <a:chExt cx="2593881" cy="1615215"/>
          </a:xfrm>
        </p:grpSpPr>
        <p:sp>
          <p:nvSpPr>
            <p:cNvPr id="77" name="TextBox 76">
              <a:extLst>
                <a:ext uri="{FF2B5EF4-FFF2-40B4-BE49-F238E27FC236}">
                  <a16:creationId xmlns:a16="http://schemas.microsoft.com/office/drawing/2014/main" id="{78A004E6-5367-4541-8CDE-3CCADACFA474}"/>
                </a:ext>
              </a:extLst>
            </p:cNvPr>
            <p:cNvSpPr txBox="1"/>
            <p:nvPr/>
          </p:nvSpPr>
          <p:spPr>
            <a:xfrm>
              <a:off x="955939" y="2088108"/>
              <a:ext cx="2593881" cy="1292662"/>
            </a:xfrm>
            <a:prstGeom prst="rect">
              <a:avLst/>
            </a:prstGeom>
            <a:noFill/>
          </p:spPr>
          <p:txBody>
            <a:bodyPr wrap="square" lIns="0" tIns="0" rIns="0" bIns="0" rtlCol="0">
              <a:spAutoFit/>
            </a:bodyPr>
            <a:lstStyle/>
            <a:p>
              <a:pPr>
                <a:spcAft>
                  <a:spcPts val="600"/>
                </a:spcAft>
                <a:buClr>
                  <a:srgbClr val="336AA8"/>
                </a:buClr>
              </a:pPr>
              <a:r>
                <a:rPr lang="en-US" sz="1400" dirty="0">
                  <a:latin typeface="Bahnschrift Light SemiCondensed" panose="020B0502040204020203" pitchFamily="34" charset="0"/>
                </a:rPr>
                <a:t>S</a:t>
              </a:r>
              <a:r>
                <a:rPr lang="en-US" sz="1400" dirty="0" smtClean="0">
                  <a:latin typeface="Bahnschrift Light SemiCondensed" panose="020B0502040204020203" pitchFamily="34" charset="0"/>
                </a:rPr>
                <a:t>entence </a:t>
              </a:r>
              <a:r>
                <a:rPr lang="en-US" sz="1400" dirty="0">
                  <a:latin typeface="Bahnschrift Light SemiCondensed" panose="020B0502040204020203" pitchFamily="34" charset="0"/>
                </a:rPr>
                <a:t>used when the author tries to create a more vivid text by using examples to clarify the abstract concepts. However, this information is unwanted within a process </a:t>
              </a:r>
              <a:r>
                <a:rPr lang="en-US" sz="1400" dirty="0" smtClean="0">
                  <a:latin typeface="Bahnschrift Light SemiCondensed" panose="020B0502040204020203" pitchFamily="34" charset="0"/>
                </a:rPr>
                <a:t>model.</a:t>
              </a:r>
              <a:endParaRPr lang="en-US" sz="1400" dirty="0">
                <a:latin typeface="Bahnschrift Light SemiCondensed" panose="020B0502040204020203" pitchFamily="34" charset="0"/>
              </a:endParaRPr>
            </a:p>
          </p:txBody>
        </p:sp>
        <p:sp>
          <p:nvSpPr>
            <p:cNvPr id="78" name="TextBox 77">
              <a:extLst>
                <a:ext uri="{FF2B5EF4-FFF2-40B4-BE49-F238E27FC236}">
                  <a16:creationId xmlns:a16="http://schemas.microsoft.com/office/drawing/2014/main" id="{7EF1EBAC-454E-42A4-B2A7-E6A8308ABC63}"/>
                </a:ext>
              </a:extLst>
            </p:cNvPr>
            <p:cNvSpPr txBox="1"/>
            <p:nvPr/>
          </p:nvSpPr>
          <p:spPr>
            <a:xfrm>
              <a:off x="955939" y="1765555"/>
              <a:ext cx="2462244" cy="276999"/>
            </a:xfrm>
            <a:prstGeom prst="rect">
              <a:avLst/>
            </a:prstGeom>
            <a:noFill/>
          </p:spPr>
          <p:txBody>
            <a:bodyPr wrap="square" lIns="0" tIns="0" rIns="0" bIns="0" rtlCol="0" anchor="t">
              <a:spAutoFit/>
            </a:bodyPr>
            <a:lstStyle/>
            <a:p>
              <a:pPr>
                <a:spcAft>
                  <a:spcPts val="600"/>
                </a:spcAft>
              </a:pPr>
              <a:r>
                <a:rPr lang="en-US" b="1" dirty="0">
                  <a:solidFill>
                    <a:srgbClr val="174A90"/>
                  </a:solidFill>
                  <a:latin typeface="Bahnschrift Light" panose="020B0502040204020203" pitchFamily="34" charset="0"/>
                </a:rPr>
                <a:t>Example sentence </a:t>
              </a:r>
            </a:p>
          </p:txBody>
        </p:sp>
      </p:grpSp>
      <p:sp>
        <p:nvSpPr>
          <p:cNvPr id="80" name="TextBox 79">
            <a:extLst>
              <a:ext uri="{FF2B5EF4-FFF2-40B4-BE49-F238E27FC236}">
                <a16:creationId xmlns:a16="http://schemas.microsoft.com/office/drawing/2014/main" id="{73D96EC9-92EA-4831-9E07-8F1646FAE1B5}"/>
              </a:ext>
            </a:extLst>
          </p:cNvPr>
          <p:cNvSpPr txBox="1"/>
          <p:nvPr/>
        </p:nvSpPr>
        <p:spPr>
          <a:xfrm>
            <a:off x="8485129" y="1929214"/>
            <a:ext cx="2148306" cy="2501384"/>
          </a:xfrm>
          <a:prstGeom prst="roundRect">
            <a:avLst>
              <a:gd name="adj" fmla="val 5881"/>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Segoe UI Light" panose="020B0502040204020203" pitchFamily="34" charset="0"/>
              </a:defRPr>
            </a:lvl1pPr>
            <a:lvl2pPr marL="228600" lvl="1" indent="-228600" algn="ctr">
              <a:lnSpc>
                <a:spcPct val="90000"/>
              </a:lnSpc>
              <a:spcBef>
                <a:spcPts val="1000"/>
              </a:spcBef>
              <a:buSzPct val="100000"/>
              <a:buFont typeface="Arial" panose="020B0604020202020204" pitchFamily="34" charset="0"/>
              <a:buChar char="•"/>
              <a:defRPr>
                <a:latin typeface="Segoe UI Light" panose="020B0502040204020203" pitchFamily="34" charset="0"/>
              </a:defRPr>
            </a:lvl2pPr>
            <a:lvl3pPr marL="685800" lvl="2"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3pPr>
            <a:lvl4pPr marL="1143000" lvl="3"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4pPr>
            <a:lvl5pPr marL="1600200" lvl="4"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Segoe UI Light" panose="020B0502040204020203" pitchFamily="34" charset="0"/>
            </a:endParaRPr>
          </a:p>
        </p:txBody>
      </p:sp>
      <p:grpSp>
        <p:nvGrpSpPr>
          <p:cNvPr id="81" name="Group 80">
            <a:extLst>
              <a:ext uri="{FF2B5EF4-FFF2-40B4-BE49-F238E27FC236}">
                <a16:creationId xmlns:a16="http://schemas.microsoft.com/office/drawing/2014/main" id="{177354F9-40C1-4027-B3D8-F837327C6BDC}"/>
              </a:ext>
            </a:extLst>
          </p:cNvPr>
          <p:cNvGrpSpPr/>
          <p:nvPr/>
        </p:nvGrpSpPr>
        <p:grpSpPr>
          <a:xfrm>
            <a:off x="8687468" y="2084735"/>
            <a:ext cx="2319372" cy="2036783"/>
            <a:chOff x="954376" y="1748250"/>
            <a:chExt cx="2462244" cy="2036783"/>
          </a:xfrm>
        </p:grpSpPr>
        <p:sp>
          <p:nvSpPr>
            <p:cNvPr id="82" name="TextBox 81">
              <a:extLst>
                <a:ext uri="{FF2B5EF4-FFF2-40B4-BE49-F238E27FC236}">
                  <a16:creationId xmlns:a16="http://schemas.microsoft.com/office/drawing/2014/main" id="{46D0C1D9-AF9C-444E-A416-D11CC89F2E67}"/>
                </a:ext>
              </a:extLst>
            </p:cNvPr>
            <p:cNvSpPr txBox="1"/>
            <p:nvPr/>
          </p:nvSpPr>
          <p:spPr>
            <a:xfrm>
              <a:off x="967638" y="2061484"/>
              <a:ext cx="1602239" cy="1723549"/>
            </a:xfrm>
            <a:prstGeom prst="rect">
              <a:avLst/>
            </a:prstGeom>
            <a:noFill/>
          </p:spPr>
          <p:txBody>
            <a:bodyPr wrap="square" lIns="0" tIns="0" rIns="0" bIns="0" rtlCol="0">
              <a:spAutoFit/>
            </a:bodyPr>
            <a:lstStyle/>
            <a:p>
              <a:pPr>
                <a:spcAft>
                  <a:spcPts val="600"/>
                </a:spcAft>
                <a:buClr>
                  <a:srgbClr val="336AA8"/>
                </a:buClr>
              </a:pPr>
              <a:r>
                <a:rPr lang="en-US" sz="1400" dirty="0" smtClean="0">
                  <a:latin typeface="Bahnschrift Light SemiCondensed" panose="020B0502040204020203" pitchFamily="34" charset="0"/>
                </a:rPr>
                <a:t>Sentence used to add precisions, details about machines, materials, components, etc. But shouldn’t be modeled and do not bring any information.</a:t>
              </a:r>
              <a:endParaRPr lang="en-US" sz="1400" dirty="0">
                <a:latin typeface="Bahnschrift Light SemiCondensed" panose="020B0502040204020203" pitchFamily="34" charset="0"/>
              </a:endParaRPr>
            </a:p>
          </p:txBody>
        </p:sp>
        <p:sp>
          <p:nvSpPr>
            <p:cNvPr id="83" name="TextBox 82">
              <a:extLst>
                <a:ext uri="{FF2B5EF4-FFF2-40B4-BE49-F238E27FC236}">
                  <a16:creationId xmlns:a16="http://schemas.microsoft.com/office/drawing/2014/main" id="{18115BBD-2441-4AD2-8D4B-29B078643F2A}"/>
                </a:ext>
              </a:extLst>
            </p:cNvPr>
            <p:cNvSpPr txBox="1"/>
            <p:nvPr/>
          </p:nvSpPr>
          <p:spPr>
            <a:xfrm>
              <a:off x="954376" y="1748250"/>
              <a:ext cx="2462244" cy="276999"/>
            </a:xfrm>
            <a:prstGeom prst="rect">
              <a:avLst/>
            </a:prstGeom>
            <a:noFill/>
          </p:spPr>
          <p:txBody>
            <a:bodyPr wrap="square" lIns="0" tIns="0" rIns="0" bIns="0" rtlCol="0" anchor="t">
              <a:spAutoFit/>
            </a:bodyPr>
            <a:lstStyle/>
            <a:p>
              <a:pPr>
                <a:spcAft>
                  <a:spcPts val="600"/>
                </a:spcAft>
              </a:pPr>
              <a:r>
                <a:rPr lang="fr-BE" b="1" dirty="0">
                  <a:solidFill>
                    <a:srgbClr val="174A90"/>
                  </a:solidFill>
                  <a:latin typeface="Bahnschrift Light" panose="020B0502040204020203" pitchFamily="34" charset="0"/>
                </a:rPr>
                <a:t>Détails / noise </a:t>
              </a:r>
              <a:endParaRPr lang="en-US" b="1" dirty="0">
                <a:solidFill>
                  <a:srgbClr val="174A90"/>
                </a:solidFill>
                <a:latin typeface="Bahnschrift Light" panose="020B0502040204020203" pitchFamily="34" charset="0"/>
              </a:endParaRPr>
            </a:p>
          </p:txBody>
        </p:sp>
      </p:grpSp>
      <p:cxnSp>
        <p:nvCxnSpPr>
          <p:cNvPr id="4096" name="Straight Connector 4095">
            <a:extLst>
              <a:ext uri="{FF2B5EF4-FFF2-40B4-BE49-F238E27FC236}">
                <a16:creationId xmlns:a16="http://schemas.microsoft.com/office/drawing/2014/main" id="{771C5868-8D79-40D3-9223-91CF45687C62}"/>
              </a:ext>
            </a:extLst>
          </p:cNvPr>
          <p:cNvCxnSpPr>
            <a:cxnSpLocks/>
            <a:stCxn id="42" idx="2"/>
            <a:endCxn id="44" idx="3"/>
          </p:cNvCxnSpPr>
          <p:nvPr/>
        </p:nvCxnSpPr>
        <p:spPr>
          <a:xfrm flipH="1" flipV="1">
            <a:off x="3310137" y="2782001"/>
            <a:ext cx="663524" cy="335173"/>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24D6EC7-191A-4592-9699-FE97EAF6D859}"/>
              </a:ext>
            </a:extLst>
          </p:cNvPr>
          <p:cNvCxnSpPr>
            <a:cxnSpLocks/>
            <a:stCxn id="59" idx="2"/>
            <a:endCxn id="75" idx="3"/>
          </p:cNvCxnSpPr>
          <p:nvPr/>
        </p:nvCxnSpPr>
        <p:spPr>
          <a:xfrm flipH="1">
            <a:off x="3627337" y="4560465"/>
            <a:ext cx="214349" cy="702522"/>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D8E11F5-4B67-4E26-B086-777603155B06}"/>
              </a:ext>
            </a:extLst>
          </p:cNvPr>
          <p:cNvCxnSpPr>
            <a:cxnSpLocks/>
            <a:stCxn id="80" idx="1"/>
            <a:endCxn id="62" idx="6"/>
          </p:cNvCxnSpPr>
          <p:nvPr/>
        </p:nvCxnSpPr>
        <p:spPr>
          <a:xfrm flipH="1">
            <a:off x="8205340" y="3179906"/>
            <a:ext cx="279789" cy="494439"/>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D4584461-C889-4615-AED9-ADE3D2F3DC5E}"/>
              </a:ext>
            </a:extLst>
          </p:cNvPr>
          <p:cNvGrpSpPr/>
          <p:nvPr/>
        </p:nvGrpSpPr>
        <p:grpSpPr>
          <a:xfrm>
            <a:off x="4256911" y="5176515"/>
            <a:ext cx="247216" cy="144211"/>
            <a:chOff x="3398838" y="2239963"/>
            <a:chExt cx="361950" cy="211138"/>
          </a:xfrm>
          <a:solidFill>
            <a:schemeClr val="bg1"/>
          </a:solidFill>
        </p:grpSpPr>
        <p:sp>
          <p:nvSpPr>
            <p:cNvPr id="85" name="Freeform 249">
              <a:extLst>
                <a:ext uri="{FF2B5EF4-FFF2-40B4-BE49-F238E27FC236}">
                  <a16:creationId xmlns:a16="http://schemas.microsoft.com/office/drawing/2014/main" id="{3BB01BC2-26B6-4FA3-97DB-0331134758FA}"/>
                </a:ext>
              </a:extLst>
            </p:cNvPr>
            <p:cNvSpPr>
              <a:spLocks noEditPoints="1"/>
            </p:cNvSpPr>
            <p:nvPr/>
          </p:nvSpPr>
          <p:spPr bwMode="auto">
            <a:xfrm>
              <a:off x="3398838" y="2239963"/>
              <a:ext cx="361950" cy="211138"/>
            </a:xfrm>
            <a:custGeom>
              <a:avLst/>
              <a:gdLst>
                <a:gd name="T0" fmla="*/ 143 w 1365"/>
                <a:gd name="T1" fmla="*/ 797 h 797"/>
                <a:gd name="T2" fmla="*/ 100 w 1365"/>
                <a:gd name="T3" fmla="*/ 790 h 797"/>
                <a:gd name="T4" fmla="*/ 63 w 1365"/>
                <a:gd name="T5" fmla="*/ 771 h 797"/>
                <a:gd name="T6" fmla="*/ 32 w 1365"/>
                <a:gd name="T7" fmla="*/ 744 h 797"/>
                <a:gd name="T8" fmla="*/ 11 w 1365"/>
                <a:gd name="T9" fmla="*/ 710 h 797"/>
                <a:gd name="T10" fmla="*/ 1 w 1365"/>
                <a:gd name="T11" fmla="*/ 668 h 797"/>
                <a:gd name="T12" fmla="*/ 0 w 1365"/>
                <a:gd name="T13" fmla="*/ 142 h 797"/>
                <a:gd name="T14" fmla="*/ 6 w 1365"/>
                <a:gd name="T15" fmla="*/ 100 h 797"/>
                <a:gd name="T16" fmla="*/ 24 w 1365"/>
                <a:gd name="T17" fmla="*/ 62 h 797"/>
                <a:gd name="T18" fmla="*/ 52 w 1365"/>
                <a:gd name="T19" fmla="*/ 32 h 797"/>
                <a:gd name="T20" fmla="*/ 87 w 1365"/>
                <a:gd name="T21" fmla="*/ 11 h 797"/>
                <a:gd name="T22" fmla="*/ 127 w 1365"/>
                <a:gd name="T23" fmla="*/ 1 h 797"/>
                <a:gd name="T24" fmla="*/ 1222 w 1365"/>
                <a:gd name="T25" fmla="*/ 0 h 797"/>
                <a:gd name="T26" fmla="*/ 1265 w 1365"/>
                <a:gd name="T27" fmla="*/ 7 h 797"/>
                <a:gd name="T28" fmla="*/ 1302 w 1365"/>
                <a:gd name="T29" fmla="*/ 24 h 797"/>
                <a:gd name="T30" fmla="*/ 1332 w 1365"/>
                <a:gd name="T31" fmla="*/ 52 h 797"/>
                <a:gd name="T32" fmla="*/ 1354 w 1365"/>
                <a:gd name="T33" fmla="*/ 87 h 797"/>
                <a:gd name="T34" fmla="*/ 1364 w 1365"/>
                <a:gd name="T35" fmla="*/ 128 h 797"/>
                <a:gd name="T36" fmla="*/ 1365 w 1365"/>
                <a:gd name="T37" fmla="*/ 654 h 797"/>
                <a:gd name="T38" fmla="*/ 1359 w 1365"/>
                <a:gd name="T39" fmla="*/ 697 h 797"/>
                <a:gd name="T40" fmla="*/ 1340 w 1365"/>
                <a:gd name="T41" fmla="*/ 733 h 797"/>
                <a:gd name="T42" fmla="*/ 1313 w 1365"/>
                <a:gd name="T43" fmla="*/ 763 h 797"/>
                <a:gd name="T44" fmla="*/ 1278 w 1365"/>
                <a:gd name="T45" fmla="*/ 785 h 797"/>
                <a:gd name="T46" fmla="*/ 1237 w 1365"/>
                <a:gd name="T47" fmla="*/ 796 h 797"/>
                <a:gd name="T48" fmla="*/ 143 w 1365"/>
                <a:gd name="T49" fmla="*/ 57 h 797"/>
                <a:gd name="T50" fmla="*/ 125 w 1365"/>
                <a:gd name="T51" fmla="*/ 58 h 797"/>
                <a:gd name="T52" fmla="*/ 101 w 1365"/>
                <a:gd name="T53" fmla="*/ 67 h 797"/>
                <a:gd name="T54" fmla="*/ 82 w 1365"/>
                <a:gd name="T55" fmla="*/ 82 h 797"/>
                <a:gd name="T56" fmla="*/ 67 w 1365"/>
                <a:gd name="T57" fmla="*/ 102 h 797"/>
                <a:gd name="T58" fmla="*/ 59 w 1365"/>
                <a:gd name="T59" fmla="*/ 125 h 797"/>
                <a:gd name="T60" fmla="*/ 57 w 1365"/>
                <a:gd name="T61" fmla="*/ 654 h 797"/>
                <a:gd name="T62" fmla="*/ 59 w 1365"/>
                <a:gd name="T63" fmla="*/ 671 h 797"/>
                <a:gd name="T64" fmla="*/ 67 w 1365"/>
                <a:gd name="T65" fmla="*/ 695 h 797"/>
                <a:gd name="T66" fmla="*/ 82 w 1365"/>
                <a:gd name="T67" fmla="*/ 714 h 797"/>
                <a:gd name="T68" fmla="*/ 101 w 1365"/>
                <a:gd name="T69" fmla="*/ 729 h 797"/>
                <a:gd name="T70" fmla="*/ 125 w 1365"/>
                <a:gd name="T71" fmla="*/ 737 h 797"/>
                <a:gd name="T72" fmla="*/ 1222 w 1365"/>
                <a:gd name="T73" fmla="*/ 739 h 797"/>
                <a:gd name="T74" fmla="*/ 1239 w 1365"/>
                <a:gd name="T75" fmla="*/ 737 h 797"/>
                <a:gd name="T76" fmla="*/ 1264 w 1365"/>
                <a:gd name="T77" fmla="*/ 729 h 797"/>
                <a:gd name="T78" fmla="*/ 1283 w 1365"/>
                <a:gd name="T79" fmla="*/ 714 h 797"/>
                <a:gd name="T80" fmla="*/ 1298 w 1365"/>
                <a:gd name="T81" fmla="*/ 695 h 797"/>
                <a:gd name="T82" fmla="*/ 1306 w 1365"/>
                <a:gd name="T83" fmla="*/ 671 h 797"/>
                <a:gd name="T84" fmla="*/ 1308 w 1365"/>
                <a:gd name="T85" fmla="*/ 142 h 797"/>
                <a:gd name="T86" fmla="*/ 1306 w 1365"/>
                <a:gd name="T87" fmla="*/ 125 h 797"/>
                <a:gd name="T88" fmla="*/ 1298 w 1365"/>
                <a:gd name="T89" fmla="*/ 102 h 797"/>
                <a:gd name="T90" fmla="*/ 1283 w 1365"/>
                <a:gd name="T91" fmla="*/ 82 h 797"/>
                <a:gd name="T92" fmla="*/ 1264 w 1365"/>
                <a:gd name="T93" fmla="*/ 67 h 797"/>
                <a:gd name="T94" fmla="*/ 1239 w 1365"/>
                <a:gd name="T95" fmla="*/ 58 h 797"/>
                <a:gd name="T96" fmla="*/ 143 w 1365"/>
                <a:gd name="T97" fmla="*/ 5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5" h="797">
                  <a:moveTo>
                    <a:pt x="1222" y="797"/>
                  </a:moveTo>
                  <a:lnTo>
                    <a:pt x="143" y="797"/>
                  </a:lnTo>
                  <a:lnTo>
                    <a:pt x="143" y="797"/>
                  </a:lnTo>
                  <a:lnTo>
                    <a:pt x="127" y="796"/>
                  </a:lnTo>
                  <a:lnTo>
                    <a:pt x="113" y="794"/>
                  </a:lnTo>
                  <a:lnTo>
                    <a:pt x="100" y="790"/>
                  </a:lnTo>
                  <a:lnTo>
                    <a:pt x="87" y="785"/>
                  </a:lnTo>
                  <a:lnTo>
                    <a:pt x="75" y="779"/>
                  </a:lnTo>
                  <a:lnTo>
                    <a:pt x="63" y="771"/>
                  </a:lnTo>
                  <a:lnTo>
                    <a:pt x="52" y="763"/>
                  </a:lnTo>
                  <a:lnTo>
                    <a:pt x="42" y="754"/>
                  </a:lnTo>
                  <a:lnTo>
                    <a:pt x="32" y="744"/>
                  </a:lnTo>
                  <a:lnTo>
                    <a:pt x="24" y="733"/>
                  </a:lnTo>
                  <a:lnTo>
                    <a:pt x="17" y="722"/>
                  </a:lnTo>
                  <a:lnTo>
                    <a:pt x="11" y="710"/>
                  </a:lnTo>
                  <a:lnTo>
                    <a:pt x="6" y="697"/>
                  </a:lnTo>
                  <a:lnTo>
                    <a:pt x="3" y="683"/>
                  </a:lnTo>
                  <a:lnTo>
                    <a:pt x="1" y="668"/>
                  </a:lnTo>
                  <a:lnTo>
                    <a:pt x="0" y="654"/>
                  </a:lnTo>
                  <a:lnTo>
                    <a:pt x="0" y="142"/>
                  </a:lnTo>
                  <a:lnTo>
                    <a:pt x="0" y="142"/>
                  </a:lnTo>
                  <a:lnTo>
                    <a:pt x="1" y="128"/>
                  </a:lnTo>
                  <a:lnTo>
                    <a:pt x="3" y="114"/>
                  </a:lnTo>
                  <a:lnTo>
                    <a:pt x="6" y="100"/>
                  </a:lnTo>
                  <a:lnTo>
                    <a:pt x="11" y="87"/>
                  </a:lnTo>
                  <a:lnTo>
                    <a:pt x="17" y="75"/>
                  </a:lnTo>
                  <a:lnTo>
                    <a:pt x="24" y="62"/>
                  </a:lnTo>
                  <a:lnTo>
                    <a:pt x="32" y="52"/>
                  </a:lnTo>
                  <a:lnTo>
                    <a:pt x="42" y="42"/>
                  </a:lnTo>
                  <a:lnTo>
                    <a:pt x="52" y="32"/>
                  </a:lnTo>
                  <a:lnTo>
                    <a:pt x="63" y="24"/>
                  </a:lnTo>
                  <a:lnTo>
                    <a:pt x="75" y="17"/>
                  </a:lnTo>
                  <a:lnTo>
                    <a:pt x="87" y="11"/>
                  </a:lnTo>
                  <a:lnTo>
                    <a:pt x="100" y="7"/>
                  </a:lnTo>
                  <a:lnTo>
                    <a:pt x="113" y="3"/>
                  </a:lnTo>
                  <a:lnTo>
                    <a:pt x="127" y="1"/>
                  </a:lnTo>
                  <a:lnTo>
                    <a:pt x="143" y="0"/>
                  </a:lnTo>
                  <a:lnTo>
                    <a:pt x="1222" y="0"/>
                  </a:lnTo>
                  <a:lnTo>
                    <a:pt x="1222" y="0"/>
                  </a:lnTo>
                  <a:lnTo>
                    <a:pt x="1237" y="1"/>
                  </a:lnTo>
                  <a:lnTo>
                    <a:pt x="1252" y="3"/>
                  </a:lnTo>
                  <a:lnTo>
                    <a:pt x="1265" y="7"/>
                  </a:lnTo>
                  <a:lnTo>
                    <a:pt x="1278" y="11"/>
                  </a:lnTo>
                  <a:lnTo>
                    <a:pt x="1290" y="17"/>
                  </a:lnTo>
                  <a:lnTo>
                    <a:pt x="1302" y="24"/>
                  </a:lnTo>
                  <a:lnTo>
                    <a:pt x="1313" y="32"/>
                  </a:lnTo>
                  <a:lnTo>
                    <a:pt x="1323" y="42"/>
                  </a:lnTo>
                  <a:lnTo>
                    <a:pt x="1332" y="52"/>
                  </a:lnTo>
                  <a:lnTo>
                    <a:pt x="1340" y="62"/>
                  </a:lnTo>
                  <a:lnTo>
                    <a:pt x="1348" y="75"/>
                  </a:lnTo>
                  <a:lnTo>
                    <a:pt x="1354" y="87"/>
                  </a:lnTo>
                  <a:lnTo>
                    <a:pt x="1359" y="100"/>
                  </a:lnTo>
                  <a:lnTo>
                    <a:pt x="1362" y="114"/>
                  </a:lnTo>
                  <a:lnTo>
                    <a:pt x="1364" y="128"/>
                  </a:lnTo>
                  <a:lnTo>
                    <a:pt x="1365" y="142"/>
                  </a:lnTo>
                  <a:lnTo>
                    <a:pt x="1365" y="654"/>
                  </a:lnTo>
                  <a:lnTo>
                    <a:pt x="1365" y="654"/>
                  </a:lnTo>
                  <a:lnTo>
                    <a:pt x="1364" y="668"/>
                  </a:lnTo>
                  <a:lnTo>
                    <a:pt x="1362" y="683"/>
                  </a:lnTo>
                  <a:lnTo>
                    <a:pt x="1359" y="697"/>
                  </a:lnTo>
                  <a:lnTo>
                    <a:pt x="1354" y="710"/>
                  </a:lnTo>
                  <a:lnTo>
                    <a:pt x="1348" y="722"/>
                  </a:lnTo>
                  <a:lnTo>
                    <a:pt x="1340" y="733"/>
                  </a:lnTo>
                  <a:lnTo>
                    <a:pt x="1332" y="744"/>
                  </a:lnTo>
                  <a:lnTo>
                    <a:pt x="1323" y="754"/>
                  </a:lnTo>
                  <a:lnTo>
                    <a:pt x="1313" y="763"/>
                  </a:lnTo>
                  <a:lnTo>
                    <a:pt x="1302" y="771"/>
                  </a:lnTo>
                  <a:lnTo>
                    <a:pt x="1290" y="779"/>
                  </a:lnTo>
                  <a:lnTo>
                    <a:pt x="1278" y="785"/>
                  </a:lnTo>
                  <a:lnTo>
                    <a:pt x="1265" y="790"/>
                  </a:lnTo>
                  <a:lnTo>
                    <a:pt x="1252" y="794"/>
                  </a:lnTo>
                  <a:lnTo>
                    <a:pt x="1237" y="796"/>
                  </a:lnTo>
                  <a:lnTo>
                    <a:pt x="1222" y="797"/>
                  </a:lnTo>
                  <a:lnTo>
                    <a:pt x="1222" y="797"/>
                  </a:lnTo>
                  <a:close/>
                  <a:moveTo>
                    <a:pt x="143" y="57"/>
                  </a:moveTo>
                  <a:lnTo>
                    <a:pt x="143" y="57"/>
                  </a:lnTo>
                  <a:lnTo>
                    <a:pt x="133" y="57"/>
                  </a:lnTo>
                  <a:lnTo>
                    <a:pt x="125" y="58"/>
                  </a:lnTo>
                  <a:lnTo>
                    <a:pt x="117" y="60"/>
                  </a:lnTo>
                  <a:lnTo>
                    <a:pt x="109" y="63"/>
                  </a:lnTo>
                  <a:lnTo>
                    <a:pt x="101" y="67"/>
                  </a:lnTo>
                  <a:lnTo>
                    <a:pt x="94" y="71"/>
                  </a:lnTo>
                  <a:lnTo>
                    <a:pt x="88" y="77"/>
                  </a:lnTo>
                  <a:lnTo>
                    <a:pt x="82" y="82"/>
                  </a:lnTo>
                  <a:lnTo>
                    <a:pt x="76" y="88"/>
                  </a:lnTo>
                  <a:lnTo>
                    <a:pt x="72" y="95"/>
                  </a:lnTo>
                  <a:lnTo>
                    <a:pt x="67" y="102"/>
                  </a:lnTo>
                  <a:lnTo>
                    <a:pt x="64" y="109"/>
                  </a:lnTo>
                  <a:lnTo>
                    <a:pt x="61" y="117"/>
                  </a:lnTo>
                  <a:lnTo>
                    <a:pt x="59" y="125"/>
                  </a:lnTo>
                  <a:lnTo>
                    <a:pt x="58" y="133"/>
                  </a:lnTo>
                  <a:lnTo>
                    <a:pt x="57" y="142"/>
                  </a:lnTo>
                  <a:lnTo>
                    <a:pt x="57" y="654"/>
                  </a:lnTo>
                  <a:lnTo>
                    <a:pt x="57" y="654"/>
                  </a:lnTo>
                  <a:lnTo>
                    <a:pt x="58" y="662"/>
                  </a:lnTo>
                  <a:lnTo>
                    <a:pt x="59" y="671"/>
                  </a:lnTo>
                  <a:lnTo>
                    <a:pt x="61" y="679"/>
                  </a:lnTo>
                  <a:lnTo>
                    <a:pt x="64" y="688"/>
                  </a:lnTo>
                  <a:lnTo>
                    <a:pt x="67" y="695"/>
                  </a:lnTo>
                  <a:lnTo>
                    <a:pt x="72" y="702"/>
                  </a:lnTo>
                  <a:lnTo>
                    <a:pt x="76" y="708"/>
                  </a:lnTo>
                  <a:lnTo>
                    <a:pt x="82" y="714"/>
                  </a:lnTo>
                  <a:lnTo>
                    <a:pt x="88" y="720"/>
                  </a:lnTo>
                  <a:lnTo>
                    <a:pt x="94" y="725"/>
                  </a:lnTo>
                  <a:lnTo>
                    <a:pt x="101" y="729"/>
                  </a:lnTo>
                  <a:lnTo>
                    <a:pt x="109" y="733"/>
                  </a:lnTo>
                  <a:lnTo>
                    <a:pt x="117" y="735"/>
                  </a:lnTo>
                  <a:lnTo>
                    <a:pt x="125" y="737"/>
                  </a:lnTo>
                  <a:lnTo>
                    <a:pt x="133" y="739"/>
                  </a:lnTo>
                  <a:lnTo>
                    <a:pt x="143" y="739"/>
                  </a:lnTo>
                  <a:lnTo>
                    <a:pt x="1222" y="739"/>
                  </a:lnTo>
                  <a:lnTo>
                    <a:pt x="1222" y="739"/>
                  </a:lnTo>
                  <a:lnTo>
                    <a:pt x="1231" y="739"/>
                  </a:lnTo>
                  <a:lnTo>
                    <a:pt x="1239" y="737"/>
                  </a:lnTo>
                  <a:lnTo>
                    <a:pt x="1248" y="735"/>
                  </a:lnTo>
                  <a:lnTo>
                    <a:pt x="1256" y="733"/>
                  </a:lnTo>
                  <a:lnTo>
                    <a:pt x="1264" y="729"/>
                  </a:lnTo>
                  <a:lnTo>
                    <a:pt x="1271" y="725"/>
                  </a:lnTo>
                  <a:lnTo>
                    <a:pt x="1277" y="720"/>
                  </a:lnTo>
                  <a:lnTo>
                    <a:pt x="1283" y="714"/>
                  </a:lnTo>
                  <a:lnTo>
                    <a:pt x="1288" y="708"/>
                  </a:lnTo>
                  <a:lnTo>
                    <a:pt x="1293" y="702"/>
                  </a:lnTo>
                  <a:lnTo>
                    <a:pt x="1298" y="695"/>
                  </a:lnTo>
                  <a:lnTo>
                    <a:pt x="1301" y="688"/>
                  </a:lnTo>
                  <a:lnTo>
                    <a:pt x="1304" y="679"/>
                  </a:lnTo>
                  <a:lnTo>
                    <a:pt x="1306" y="671"/>
                  </a:lnTo>
                  <a:lnTo>
                    <a:pt x="1307" y="662"/>
                  </a:lnTo>
                  <a:lnTo>
                    <a:pt x="1308" y="654"/>
                  </a:lnTo>
                  <a:lnTo>
                    <a:pt x="1308" y="142"/>
                  </a:lnTo>
                  <a:lnTo>
                    <a:pt x="1308" y="142"/>
                  </a:lnTo>
                  <a:lnTo>
                    <a:pt x="1307" y="133"/>
                  </a:lnTo>
                  <a:lnTo>
                    <a:pt x="1306" y="125"/>
                  </a:lnTo>
                  <a:lnTo>
                    <a:pt x="1304" y="117"/>
                  </a:lnTo>
                  <a:lnTo>
                    <a:pt x="1301" y="109"/>
                  </a:lnTo>
                  <a:lnTo>
                    <a:pt x="1298" y="102"/>
                  </a:lnTo>
                  <a:lnTo>
                    <a:pt x="1293" y="95"/>
                  </a:lnTo>
                  <a:lnTo>
                    <a:pt x="1288" y="88"/>
                  </a:lnTo>
                  <a:lnTo>
                    <a:pt x="1283" y="82"/>
                  </a:lnTo>
                  <a:lnTo>
                    <a:pt x="1277" y="77"/>
                  </a:lnTo>
                  <a:lnTo>
                    <a:pt x="1271" y="71"/>
                  </a:lnTo>
                  <a:lnTo>
                    <a:pt x="1264" y="67"/>
                  </a:lnTo>
                  <a:lnTo>
                    <a:pt x="1256" y="63"/>
                  </a:lnTo>
                  <a:lnTo>
                    <a:pt x="1248" y="60"/>
                  </a:lnTo>
                  <a:lnTo>
                    <a:pt x="1239" y="58"/>
                  </a:lnTo>
                  <a:lnTo>
                    <a:pt x="1231" y="57"/>
                  </a:lnTo>
                  <a:lnTo>
                    <a:pt x="1222" y="57"/>
                  </a:lnTo>
                  <a:lnTo>
                    <a:pt x="14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50">
              <a:extLst>
                <a:ext uri="{FF2B5EF4-FFF2-40B4-BE49-F238E27FC236}">
                  <a16:creationId xmlns:a16="http://schemas.microsoft.com/office/drawing/2014/main" id="{34BE7D0E-C342-4898-BFF7-E5784CC6A8BA}"/>
                </a:ext>
              </a:extLst>
            </p:cNvPr>
            <p:cNvSpPr>
              <a:spLocks/>
            </p:cNvSpPr>
            <p:nvPr/>
          </p:nvSpPr>
          <p:spPr bwMode="auto">
            <a:xfrm>
              <a:off x="3684588" y="2239963"/>
              <a:ext cx="15875" cy="211138"/>
            </a:xfrm>
            <a:custGeom>
              <a:avLst/>
              <a:gdLst>
                <a:gd name="T0" fmla="*/ 28 w 56"/>
                <a:gd name="T1" fmla="*/ 797 h 797"/>
                <a:gd name="T2" fmla="*/ 28 w 56"/>
                <a:gd name="T3" fmla="*/ 797 h 797"/>
                <a:gd name="T4" fmla="*/ 22 w 56"/>
                <a:gd name="T5" fmla="*/ 796 h 797"/>
                <a:gd name="T6" fmla="*/ 17 w 56"/>
                <a:gd name="T7" fmla="*/ 794 h 797"/>
                <a:gd name="T8" fmla="*/ 12 w 56"/>
                <a:gd name="T9" fmla="*/ 792 h 797"/>
                <a:gd name="T10" fmla="*/ 8 w 56"/>
                <a:gd name="T11" fmla="*/ 788 h 797"/>
                <a:gd name="T12" fmla="*/ 4 w 56"/>
                <a:gd name="T13" fmla="*/ 784 h 797"/>
                <a:gd name="T14" fmla="*/ 2 w 56"/>
                <a:gd name="T15" fmla="*/ 778 h 797"/>
                <a:gd name="T16" fmla="*/ 0 w 56"/>
                <a:gd name="T17" fmla="*/ 773 h 797"/>
                <a:gd name="T18" fmla="*/ 0 w 56"/>
                <a:gd name="T19" fmla="*/ 767 h 797"/>
                <a:gd name="T20" fmla="*/ 0 w 56"/>
                <a:gd name="T21" fmla="*/ 28 h 797"/>
                <a:gd name="T22" fmla="*/ 0 w 56"/>
                <a:gd name="T23" fmla="*/ 28 h 797"/>
                <a:gd name="T24" fmla="*/ 0 w 56"/>
                <a:gd name="T25" fmla="*/ 23 h 797"/>
                <a:gd name="T26" fmla="*/ 2 w 56"/>
                <a:gd name="T27" fmla="*/ 17 h 797"/>
                <a:gd name="T28" fmla="*/ 4 w 56"/>
                <a:gd name="T29" fmla="*/ 13 h 797"/>
                <a:gd name="T30" fmla="*/ 8 w 56"/>
                <a:gd name="T31" fmla="*/ 9 h 797"/>
                <a:gd name="T32" fmla="*/ 12 w 56"/>
                <a:gd name="T33" fmla="*/ 5 h 797"/>
                <a:gd name="T34" fmla="*/ 17 w 56"/>
                <a:gd name="T35" fmla="*/ 3 h 797"/>
                <a:gd name="T36" fmla="*/ 22 w 56"/>
                <a:gd name="T37" fmla="*/ 1 h 797"/>
                <a:gd name="T38" fmla="*/ 28 w 56"/>
                <a:gd name="T39" fmla="*/ 0 h 797"/>
                <a:gd name="T40" fmla="*/ 28 w 56"/>
                <a:gd name="T41" fmla="*/ 0 h 797"/>
                <a:gd name="T42" fmla="*/ 33 w 56"/>
                <a:gd name="T43" fmla="*/ 1 h 797"/>
                <a:gd name="T44" fmla="*/ 39 w 56"/>
                <a:gd name="T45" fmla="*/ 3 h 797"/>
                <a:gd name="T46" fmla="*/ 43 w 56"/>
                <a:gd name="T47" fmla="*/ 5 h 797"/>
                <a:gd name="T48" fmla="*/ 48 w 56"/>
                <a:gd name="T49" fmla="*/ 9 h 797"/>
                <a:gd name="T50" fmla="*/ 51 w 56"/>
                <a:gd name="T51" fmla="*/ 13 h 797"/>
                <a:gd name="T52" fmla="*/ 54 w 56"/>
                <a:gd name="T53" fmla="*/ 17 h 797"/>
                <a:gd name="T54" fmla="*/ 55 w 56"/>
                <a:gd name="T55" fmla="*/ 23 h 797"/>
                <a:gd name="T56" fmla="*/ 56 w 56"/>
                <a:gd name="T57" fmla="*/ 28 h 797"/>
                <a:gd name="T58" fmla="*/ 56 w 56"/>
                <a:gd name="T59" fmla="*/ 767 h 797"/>
                <a:gd name="T60" fmla="*/ 56 w 56"/>
                <a:gd name="T61" fmla="*/ 767 h 797"/>
                <a:gd name="T62" fmla="*/ 55 w 56"/>
                <a:gd name="T63" fmla="*/ 773 h 797"/>
                <a:gd name="T64" fmla="*/ 54 w 56"/>
                <a:gd name="T65" fmla="*/ 778 h 797"/>
                <a:gd name="T66" fmla="*/ 51 w 56"/>
                <a:gd name="T67" fmla="*/ 784 h 797"/>
                <a:gd name="T68" fmla="*/ 48 w 56"/>
                <a:gd name="T69" fmla="*/ 788 h 797"/>
                <a:gd name="T70" fmla="*/ 43 w 56"/>
                <a:gd name="T71" fmla="*/ 792 h 797"/>
                <a:gd name="T72" fmla="*/ 39 w 56"/>
                <a:gd name="T73" fmla="*/ 794 h 797"/>
                <a:gd name="T74" fmla="*/ 33 w 56"/>
                <a:gd name="T75" fmla="*/ 796 h 797"/>
                <a:gd name="T76" fmla="*/ 28 w 56"/>
                <a:gd name="T77" fmla="*/ 797 h 797"/>
                <a:gd name="T78" fmla="*/ 28 w 56"/>
                <a:gd name="T79"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797">
                  <a:moveTo>
                    <a:pt x="28" y="797"/>
                  </a:moveTo>
                  <a:lnTo>
                    <a:pt x="28" y="797"/>
                  </a:lnTo>
                  <a:lnTo>
                    <a:pt x="22" y="796"/>
                  </a:lnTo>
                  <a:lnTo>
                    <a:pt x="17" y="794"/>
                  </a:lnTo>
                  <a:lnTo>
                    <a:pt x="12" y="792"/>
                  </a:lnTo>
                  <a:lnTo>
                    <a:pt x="8" y="788"/>
                  </a:lnTo>
                  <a:lnTo>
                    <a:pt x="4" y="784"/>
                  </a:lnTo>
                  <a:lnTo>
                    <a:pt x="2" y="778"/>
                  </a:lnTo>
                  <a:lnTo>
                    <a:pt x="0" y="773"/>
                  </a:lnTo>
                  <a:lnTo>
                    <a:pt x="0" y="767"/>
                  </a:lnTo>
                  <a:lnTo>
                    <a:pt x="0" y="28"/>
                  </a:lnTo>
                  <a:lnTo>
                    <a:pt x="0" y="28"/>
                  </a:lnTo>
                  <a:lnTo>
                    <a:pt x="0" y="23"/>
                  </a:lnTo>
                  <a:lnTo>
                    <a:pt x="2" y="17"/>
                  </a:lnTo>
                  <a:lnTo>
                    <a:pt x="4" y="13"/>
                  </a:lnTo>
                  <a:lnTo>
                    <a:pt x="8" y="9"/>
                  </a:lnTo>
                  <a:lnTo>
                    <a:pt x="12" y="5"/>
                  </a:lnTo>
                  <a:lnTo>
                    <a:pt x="17" y="3"/>
                  </a:lnTo>
                  <a:lnTo>
                    <a:pt x="22" y="1"/>
                  </a:lnTo>
                  <a:lnTo>
                    <a:pt x="28" y="0"/>
                  </a:lnTo>
                  <a:lnTo>
                    <a:pt x="28" y="0"/>
                  </a:lnTo>
                  <a:lnTo>
                    <a:pt x="33" y="1"/>
                  </a:lnTo>
                  <a:lnTo>
                    <a:pt x="39" y="3"/>
                  </a:lnTo>
                  <a:lnTo>
                    <a:pt x="43" y="5"/>
                  </a:lnTo>
                  <a:lnTo>
                    <a:pt x="48" y="9"/>
                  </a:lnTo>
                  <a:lnTo>
                    <a:pt x="51" y="13"/>
                  </a:lnTo>
                  <a:lnTo>
                    <a:pt x="54" y="17"/>
                  </a:lnTo>
                  <a:lnTo>
                    <a:pt x="55" y="23"/>
                  </a:lnTo>
                  <a:lnTo>
                    <a:pt x="56" y="28"/>
                  </a:lnTo>
                  <a:lnTo>
                    <a:pt x="56" y="767"/>
                  </a:lnTo>
                  <a:lnTo>
                    <a:pt x="56" y="767"/>
                  </a:lnTo>
                  <a:lnTo>
                    <a:pt x="55" y="773"/>
                  </a:lnTo>
                  <a:lnTo>
                    <a:pt x="54" y="778"/>
                  </a:lnTo>
                  <a:lnTo>
                    <a:pt x="51" y="784"/>
                  </a:lnTo>
                  <a:lnTo>
                    <a:pt x="48" y="788"/>
                  </a:lnTo>
                  <a:lnTo>
                    <a:pt x="43" y="792"/>
                  </a:lnTo>
                  <a:lnTo>
                    <a:pt x="39" y="794"/>
                  </a:lnTo>
                  <a:lnTo>
                    <a:pt x="33" y="796"/>
                  </a:lnTo>
                  <a:lnTo>
                    <a:pt x="28" y="797"/>
                  </a:lnTo>
                  <a:lnTo>
                    <a:pt x="28" y="7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51">
              <a:extLst>
                <a:ext uri="{FF2B5EF4-FFF2-40B4-BE49-F238E27FC236}">
                  <a16:creationId xmlns:a16="http://schemas.microsoft.com/office/drawing/2014/main" id="{2E72984B-5D6E-4C2E-9A04-4F3F1670BB4B}"/>
                </a:ext>
              </a:extLst>
            </p:cNvPr>
            <p:cNvSpPr>
              <a:spLocks/>
            </p:cNvSpPr>
            <p:nvPr/>
          </p:nvSpPr>
          <p:spPr bwMode="auto">
            <a:xfrm>
              <a:off x="3459163" y="2239963"/>
              <a:ext cx="15875" cy="211138"/>
            </a:xfrm>
            <a:custGeom>
              <a:avLst/>
              <a:gdLst>
                <a:gd name="T0" fmla="*/ 29 w 57"/>
                <a:gd name="T1" fmla="*/ 797 h 797"/>
                <a:gd name="T2" fmla="*/ 29 w 57"/>
                <a:gd name="T3" fmla="*/ 797 h 797"/>
                <a:gd name="T4" fmla="*/ 24 w 57"/>
                <a:gd name="T5" fmla="*/ 796 h 797"/>
                <a:gd name="T6" fmla="*/ 18 w 57"/>
                <a:gd name="T7" fmla="*/ 794 h 797"/>
                <a:gd name="T8" fmla="*/ 13 w 57"/>
                <a:gd name="T9" fmla="*/ 792 h 797"/>
                <a:gd name="T10" fmla="*/ 9 w 57"/>
                <a:gd name="T11" fmla="*/ 788 h 797"/>
                <a:gd name="T12" fmla="*/ 5 w 57"/>
                <a:gd name="T13" fmla="*/ 784 h 797"/>
                <a:gd name="T14" fmla="*/ 2 w 57"/>
                <a:gd name="T15" fmla="*/ 778 h 797"/>
                <a:gd name="T16" fmla="*/ 1 w 57"/>
                <a:gd name="T17" fmla="*/ 773 h 797"/>
                <a:gd name="T18" fmla="*/ 0 w 57"/>
                <a:gd name="T19" fmla="*/ 767 h 797"/>
                <a:gd name="T20" fmla="*/ 0 w 57"/>
                <a:gd name="T21" fmla="*/ 28 h 797"/>
                <a:gd name="T22" fmla="*/ 0 w 57"/>
                <a:gd name="T23" fmla="*/ 28 h 797"/>
                <a:gd name="T24" fmla="*/ 1 w 57"/>
                <a:gd name="T25" fmla="*/ 23 h 797"/>
                <a:gd name="T26" fmla="*/ 2 w 57"/>
                <a:gd name="T27" fmla="*/ 17 h 797"/>
                <a:gd name="T28" fmla="*/ 5 w 57"/>
                <a:gd name="T29" fmla="*/ 13 h 797"/>
                <a:gd name="T30" fmla="*/ 9 w 57"/>
                <a:gd name="T31" fmla="*/ 9 h 797"/>
                <a:gd name="T32" fmla="*/ 13 w 57"/>
                <a:gd name="T33" fmla="*/ 5 h 797"/>
                <a:gd name="T34" fmla="*/ 18 w 57"/>
                <a:gd name="T35" fmla="*/ 3 h 797"/>
                <a:gd name="T36" fmla="*/ 24 w 57"/>
                <a:gd name="T37" fmla="*/ 1 h 797"/>
                <a:gd name="T38" fmla="*/ 29 w 57"/>
                <a:gd name="T39" fmla="*/ 0 h 797"/>
                <a:gd name="T40" fmla="*/ 29 w 57"/>
                <a:gd name="T41" fmla="*/ 0 h 797"/>
                <a:gd name="T42" fmla="*/ 35 w 57"/>
                <a:gd name="T43" fmla="*/ 1 h 797"/>
                <a:gd name="T44" fmla="*/ 40 w 57"/>
                <a:gd name="T45" fmla="*/ 3 h 797"/>
                <a:gd name="T46" fmla="*/ 45 w 57"/>
                <a:gd name="T47" fmla="*/ 5 h 797"/>
                <a:gd name="T48" fmla="*/ 49 w 57"/>
                <a:gd name="T49" fmla="*/ 9 h 797"/>
                <a:gd name="T50" fmla="*/ 53 w 57"/>
                <a:gd name="T51" fmla="*/ 13 h 797"/>
                <a:gd name="T52" fmla="*/ 55 w 57"/>
                <a:gd name="T53" fmla="*/ 17 h 797"/>
                <a:gd name="T54" fmla="*/ 57 w 57"/>
                <a:gd name="T55" fmla="*/ 23 h 797"/>
                <a:gd name="T56" fmla="*/ 57 w 57"/>
                <a:gd name="T57" fmla="*/ 28 h 797"/>
                <a:gd name="T58" fmla="*/ 57 w 57"/>
                <a:gd name="T59" fmla="*/ 767 h 797"/>
                <a:gd name="T60" fmla="*/ 57 w 57"/>
                <a:gd name="T61" fmla="*/ 767 h 797"/>
                <a:gd name="T62" fmla="*/ 57 w 57"/>
                <a:gd name="T63" fmla="*/ 773 h 797"/>
                <a:gd name="T64" fmla="*/ 55 w 57"/>
                <a:gd name="T65" fmla="*/ 778 h 797"/>
                <a:gd name="T66" fmla="*/ 53 w 57"/>
                <a:gd name="T67" fmla="*/ 784 h 797"/>
                <a:gd name="T68" fmla="*/ 49 w 57"/>
                <a:gd name="T69" fmla="*/ 788 h 797"/>
                <a:gd name="T70" fmla="*/ 45 w 57"/>
                <a:gd name="T71" fmla="*/ 792 h 797"/>
                <a:gd name="T72" fmla="*/ 40 w 57"/>
                <a:gd name="T73" fmla="*/ 794 h 797"/>
                <a:gd name="T74" fmla="*/ 35 w 57"/>
                <a:gd name="T75" fmla="*/ 796 h 797"/>
                <a:gd name="T76" fmla="*/ 29 w 57"/>
                <a:gd name="T77" fmla="*/ 797 h 797"/>
                <a:gd name="T78" fmla="*/ 29 w 57"/>
                <a:gd name="T79"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797">
                  <a:moveTo>
                    <a:pt x="29" y="797"/>
                  </a:moveTo>
                  <a:lnTo>
                    <a:pt x="29" y="797"/>
                  </a:lnTo>
                  <a:lnTo>
                    <a:pt x="24" y="796"/>
                  </a:lnTo>
                  <a:lnTo>
                    <a:pt x="18" y="794"/>
                  </a:lnTo>
                  <a:lnTo>
                    <a:pt x="13" y="792"/>
                  </a:lnTo>
                  <a:lnTo>
                    <a:pt x="9" y="788"/>
                  </a:lnTo>
                  <a:lnTo>
                    <a:pt x="5" y="784"/>
                  </a:lnTo>
                  <a:lnTo>
                    <a:pt x="2" y="778"/>
                  </a:lnTo>
                  <a:lnTo>
                    <a:pt x="1" y="773"/>
                  </a:lnTo>
                  <a:lnTo>
                    <a:pt x="0" y="767"/>
                  </a:lnTo>
                  <a:lnTo>
                    <a:pt x="0" y="28"/>
                  </a:lnTo>
                  <a:lnTo>
                    <a:pt x="0" y="28"/>
                  </a:lnTo>
                  <a:lnTo>
                    <a:pt x="1" y="23"/>
                  </a:lnTo>
                  <a:lnTo>
                    <a:pt x="2" y="17"/>
                  </a:lnTo>
                  <a:lnTo>
                    <a:pt x="5" y="13"/>
                  </a:lnTo>
                  <a:lnTo>
                    <a:pt x="9" y="9"/>
                  </a:lnTo>
                  <a:lnTo>
                    <a:pt x="13" y="5"/>
                  </a:lnTo>
                  <a:lnTo>
                    <a:pt x="18" y="3"/>
                  </a:lnTo>
                  <a:lnTo>
                    <a:pt x="24" y="1"/>
                  </a:lnTo>
                  <a:lnTo>
                    <a:pt x="29" y="0"/>
                  </a:lnTo>
                  <a:lnTo>
                    <a:pt x="29" y="0"/>
                  </a:lnTo>
                  <a:lnTo>
                    <a:pt x="35" y="1"/>
                  </a:lnTo>
                  <a:lnTo>
                    <a:pt x="40" y="3"/>
                  </a:lnTo>
                  <a:lnTo>
                    <a:pt x="45" y="5"/>
                  </a:lnTo>
                  <a:lnTo>
                    <a:pt x="49" y="9"/>
                  </a:lnTo>
                  <a:lnTo>
                    <a:pt x="53" y="13"/>
                  </a:lnTo>
                  <a:lnTo>
                    <a:pt x="55" y="17"/>
                  </a:lnTo>
                  <a:lnTo>
                    <a:pt x="57" y="23"/>
                  </a:lnTo>
                  <a:lnTo>
                    <a:pt x="57" y="28"/>
                  </a:lnTo>
                  <a:lnTo>
                    <a:pt x="57" y="767"/>
                  </a:lnTo>
                  <a:lnTo>
                    <a:pt x="57" y="767"/>
                  </a:lnTo>
                  <a:lnTo>
                    <a:pt x="57" y="773"/>
                  </a:lnTo>
                  <a:lnTo>
                    <a:pt x="55" y="778"/>
                  </a:lnTo>
                  <a:lnTo>
                    <a:pt x="53" y="784"/>
                  </a:lnTo>
                  <a:lnTo>
                    <a:pt x="49" y="788"/>
                  </a:lnTo>
                  <a:lnTo>
                    <a:pt x="45" y="792"/>
                  </a:lnTo>
                  <a:lnTo>
                    <a:pt x="40" y="794"/>
                  </a:lnTo>
                  <a:lnTo>
                    <a:pt x="35" y="796"/>
                  </a:lnTo>
                  <a:lnTo>
                    <a:pt x="29" y="797"/>
                  </a:lnTo>
                  <a:lnTo>
                    <a:pt x="29" y="7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52">
              <a:extLst>
                <a:ext uri="{FF2B5EF4-FFF2-40B4-BE49-F238E27FC236}">
                  <a16:creationId xmlns:a16="http://schemas.microsoft.com/office/drawing/2014/main" id="{F0205DF8-A857-468A-B816-96922CE34CC1}"/>
                </a:ext>
              </a:extLst>
            </p:cNvPr>
            <p:cNvSpPr>
              <a:spLocks/>
            </p:cNvSpPr>
            <p:nvPr/>
          </p:nvSpPr>
          <p:spPr bwMode="auto">
            <a:xfrm>
              <a:off x="3429000" y="2300288"/>
              <a:ext cx="15875" cy="90488"/>
            </a:xfrm>
            <a:custGeom>
              <a:avLst/>
              <a:gdLst>
                <a:gd name="T0" fmla="*/ 30 w 58"/>
                <a:gd name="T1" fmla="*/ 340 h 340"/>
                <a:gd name="T2" fmla="*/ 30 w 58"/>
                <a:gd name="T3" fmla="*/ 340 h 340"/>
                <a:gd name="T4" fmla="*/ 24 w 58"/>
                <a:gd name="T5" fmla="*/ 340 h 340"/>
                <a:gd name="T6" fmla="*/ 18 w 58"/>
                <a:gd name="T7" fmla="*/ 338 h 340"/>
                <a:gd name="T8" fmla="*/ 13 w 58"/>
                <a:gd name="T9" fmla="*/ 336 h 340"/>
                <a:gd name="T10" fmla="*/ 9 w 58"/>
                <a:gd name="T11" fmla="*/ 332 h 340"/>
                <a:gd name="T12" fmla="*/ 5 w 58"/>
                <a:gd name="T13" fmla="*/ 328 h 340"/>
                <a:gd name="T14" fmla="*/ 3 w 58"/>
                <a:gd name="T15" fmla="*/ 323 h 340"/>
                <a:gd name="T16" fmla="*/ 1 w 58"/>
                <a:gd name="T17" fmla="*/ 318 h 340"/>
                <a:gd name="T18" fmla="*/ 0 w 58"/>
                <a:gd name="T19" fmla="*/ 312 h 340"/>
                <a:gd name="T20" fmla="*/ 0 w 58"/>
                <a:gd name="T21" fmla="*/ 28 h 340"/>
                <a:gd name="T22" fmla="*/ 0 w 58"/>
                <a:gd name="T23" fmla="*/ 28 h 340"/>
                <a:gd name="T24" fmla="*/ 1 w 58"/>
                <a:gd name="T25" fmla="*/ 22 h 340"/>
                <a:gd name="T26" fmla="*/ 3 w 58"/>
                <a:gd name="T27" fmla="*/ 17 h 340"/>
                <a:gd name="T28" fmla="*/ 5 w 58"/>
                <a:gd name="T29" fmla="*/ 12 h 340"/>
                <a:gd name="T30" fmla="*/ 9 w 58"/>
                <a:gd name="T31" fmla="*/ 8 h 340"/>
                <a:gd name="T32" fmla="*/ 13 w 58"/>
                <a:gd name="T33" fmla="*/ 4 h 340"/>
                <a:gd name="T34" fmla="*/ 18 w 58"/>
                <a:gd name="T35" fmla="*/ 2 h 340"/>
                <a:gd name="T36" fmla="*/ 24 w 58"/>
                <a:gd name="T37" fmla="*/ 0 h 340"/>
                <a:gd name="T38" fmla="*/ 30 w 58"/>
                <a:gd name="T39" fmla="*/ 0 h 340"/>
                <a:gd name="T40" fmla="*/ 30 w 58"/>
                <a:gd name="T41" fmla="*/ 0 h 340"/>
                <a:gd name="T42" fmla="*/ 35 w 58"/>
                <a:gd name="T43" fmla="*/ 0 h 340"/>
                <a:gd name="T44" fmla="*/ 41 w 58"/>
                <a:gd name="T45" fmla="*/ 2 h 340"/>
                <a:gd name="T46" fmla="*/ 45 w 58"/>
                <a:gd name="T47" fmla="*/ 4 h 340"/>
                <a:gd name="T48" fmla="*/ 50 w 58"/>
                <a:gd name="T49" fmla="*/ 8 h 340"/>
                <a:gd name="T50" fmla="*/ 53 w 58"/>
                <a:gd name="T51" fmla="*/ 12 h 340"/>
                <a:gd name="T52" fmla="*/ 56 w 58"/>
                <a:gd name="T53" fmla="*/ 17 h 340"/>
                <a:gd name="T54" fmla="*/ 57 w 58"/>
                <a:gd name="T55" fmla="*/ 22 h 340"/>
                <a:gd name="T56" fmla="*/ 58 w 58"/>
                <a:gd name="T57" fmla="*/ 28 h 340"/>
                <a:gd name="T58" fmla="*/ 58 w 58"/>
                <a:gd name="T59" fmla="*/ 312 h 340"/>
                <a:gd name="T60" fmla="*/ 58 w 58"/>
                <a:gd name="T61" fmla="*/ 312 h 340"/>
                <a:gd name="T62" fmla="*/ 57 w 58"/>
                <a:gd name="T63" fmla="*/ 318 h 340"/>
                <a:gd name="T64" fmla="*/ 56 w 58"/>
                <a:gd name="T65" fmla="*/ 323 h 340"/>
                <a:gd name="T66" fmla="*/ 53 w 58"/>
                <a:gd name="T67" fmla="*/ 328 h 340"/>
                <a:gd name="T68" fmla="*/ 50 w 58"/>
                <a:gd name="T69" fmla="*/ 332 h 340"/>
                <a:gd name="T70" fmla="*/ 45 w 58"/>
                <a:gd name="T71" fmla="*/ 336 h 340"/>
                <a:gd name="T72" fmla="*/ 41 w 58"/>
                <a:gd name="T73" fmla="*/ 338 h 340"/>
                <a:gd name="T74" fmla="*/ 35 w 58"/>
                <a:gd name="T75" fmla="*/ 340 h 340"/>
                <a:gd name="T76" fmla="*/ 30 w 58"/>
                <a:gd name="T77" fmla="*/ 340 h 340"/>
                <a:gd name="T78" fmla="*/ 30 w 58"/>
                <a:gd name="T7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340">
                  <a:moveTo>
                    <a:pt x="30" y="340"/>
                  </a:moveTo>
                  <a:lnTo>
                    <a:pt x="30" y="340"/>
                  </a:lnTo>
                  <a:lnTo>
                    <a:pt x="24" y="340"/>
                  </a:lnTo>
                  <a:lnTo>
                    <a:pt x="18" y="338"/>
                  </a:lnTo>
                  <a:lnTo>
                    <a:pt x="13" y="336"/>
                  </a:lnTo>
                  <a:lnTo>
                    <a:pt x="9" y="332"/>
                  </a:lnTo>
                  <a:lnTo>
                    <a:pt x="5" y="328"/>
                  </a:lnTo>
                  <a:lnTo>
                    <a:pt x="3" y="323"/>
                  </a:lnTo>
                  <a:lnTo>
                    <a:pt x="1" y="318"/>
                  </a:lnTo>
                  <a:lnTo>
                    <a:pt x="0" y="312"/>
                  </a:lnTo>
                  <a:lnTo>
                    <a:pt x="0" y="28"/>
                  </a:lnTo>
                  <a:lnTo>
                    <a:pt x="0" y="28"/>
                  </a:lnTo>
                  <a:lnTo>
                    <a:pt x="1" y="22"/>
                  </a:lnTo>
                  <a:lnTo>
                    <a:pt x="3" y="17"/>
                  </a:lnTo>
                  <a:lnTo>
                    <a:pt x="5" y="12"/>
                  </a:lnTo>
                  <a:lnTo>
                    <a:pt x="9" y="8"/>
                  </a:lnTo>
                  <a:lnTo>
                    <a:pt x="13" y="4"/>
                  </a:lnTo>
                  <a:lnTo>
                    <a:pt x="18" y="2"/>
                  </a:lnTo>
                  <a:lnTo>
                    <a:pt x="24" y="0"/>
                  </a:lnTo>
                  <a:lnTo>
                    <a:pt x="30" y="0"/>
                  </a:lnTo>
                  <a:lnTo>
                    <a:pt x="30" y="0"/>
                  </a:lnTo>
                  <a:lnTo>
                    <a:pt x="35" y="0"/>
                  </a:lnTo>
                  <a:lnTo>
                    <a:pt x="41" y="2"/>
                  </a:lnTo>
                  <a:lnTo>
                    <a:pt x="45" y="4"/>
                  </a:lnTo>
                  <a:lnTo>
                    <a:pt x="50" y="8"/>
                  </a:lnTo>
                  <a:lnTo>
                    <a:pt x="53" y="12"/>
                  </a:lnTo>
                  <a:lnTo>
                    <a:pt x="56" y="17"/>
                  </a:lnTo>
                  <a:lnTo>
                    <a:pt x="57" y="22"/>
                  </a:lnTo>
                  <a:lnTo>
                    <a:pt x="58" y="28"/>
                  </a:lnTo>
                  <a:lnTo>
                    <a:pt x="58" y="312"/>
                  </a:lnTo>
                  <a:lnTo>
                    <a:pt x="58" y="312"/>
                  </a:lnTo>
                  <a:lnTo>
                    <a:pt x="57" y="318"/>
                  </a:lnTo>
                  <a:lnTo>
                    <a:pt x="56" y="323"/>
                  </a:lnTo>
                  <a:lnTo>
                    <a:pt x="53" y="328"/>
                  </a:lnTo>
                  <a:lnTo>
                    <a:pt x="50" y="332"/>
                  </a:lnTo>
                  <a:lnTo>
                    <a:pt x="45" y="336"/>
                  </a:lnTo>
                  <a:lnTo>
                    <a:pt x="41" y="338"/>
                  </a:lnTo>
                  <a:lnTo>
                    <a:pt x="35" y="340"/>
                  </a:lnTo>
                  <a:lnTo>
                    <a:pt x="30" y="340"/>
                  </a:lnTo>
                  <a:lnTo>
                    <a:pt x="30"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53">
              <a:extLst>
                <a:ext uri="{FF2B5EF4-FFF2-40B4-BE49-F238E27FC236}">
                  <a16:creationId xmlns:a16="http://schemas.microsoft.com/office/drawing/2014/main" id="{63E83A1E-EE1A-4524-ACD3-6C03CE65058B}"/>
                </a:ext>
              </a:extLst>
            </p:cNvPr>
            <p:cNvSpPr>
              <a:spLocks/>
            </p:cNvSpPr>
            <p:nvPr/>
          </p:nvSpPr>
          <p:spPr bwMode="auto">
            <a:xfrm>
              <a:off x="3708400" y="2330450"/>
              <a:ext cx="30163" cy="30163"/>
            </a:xfrm>
            <a:custGeom>
              <a:avLst/>
              <a:gdLst>
                <a:gd name="T0" fmla="*/ 56 w 114"/>
                <a:gd name="T1" fmla="*/ 114 h 114"/>
                <a:gd name="T2" fmla="*/ 56 w 114"/>
                <a:gd name="T3" fmla="*/ 114 h 114"/>
                <a:gd name="T4" fmla="*/ 45 w 114"/>
                <a:gd name="T5" fmla="*/ 113 h 114"/>
                <a:gd name="T6" fmla="*/ 34 w 114"/>
                <a:gd name="T7" fmla="*/ 109 h 114"/>
                <a:gd name="T8" fmla="*/ 25 w 114"/>
                <a:gd name="T9" fmla="*/ 104 h 114"/>
                <a:gd name="T10" fmla="*/ 17 w 114"/>
                <a:gd name="T11" fmla="*/ 97 h 114"/>
                <a:gd name="T12" fmla="*/ 10 w 114"/>
                <a:gd name="T13" fmla="*/ 89 h 114"/>
                <a:gd name="T14" fmla="*/ 4 w 114"/>
                <a:gd name="T15" fmla="*/ 79 h 114"/>
                <a:gd name="T16" fmla="*/ 1 w 114"/>
                <a:gd name="T17" fmla="*/ 69 h 114"/>
                <a:gd name="T18" fmla="*/ 0 w 114"/>
                <a:gd name="T19" fmla="*/ 57 h 114"/>
                <a:gd name="T20" fmla="*/ 0 w 114"/>
                <a:gd name="T21" fmla="*/ 57 h 114"/>
                <a:gd name="T22" fmla="*/ 1 w 114"/>
                <a:gd name="T23" fmla="*/ 46 h 114"/>
                <a:gd name="T24" fmla="*/ 4 w 114"/>
                <a:gd name="T25" fmla="*/ 35 h 114"/>
                <a:gd name="T26" fmla="*/ 10 w 114"/>
                <a:gd name="T27" fmla="*/ 25 h 114"/>
                <a:gd name="T28" fmla="*/ 17 w 114"/>
                <a:gd name="T29" fmla="*/ 17 h 114"/>
                <a:gd name="T30" fmla="*/ 25 w 114"/>
                <a:gd name="T31" fmla="*/ 10 h 114"/>
                <a:gd name="T32" fmla="*/ 34 w 114"/>
                <a:gd name="T33" fmla="*/ 5 h 114"/>
                <a:gd name="T34" fmla="*/ 45 w 114"/>
                <a:gd name="T35" fmla="*/ 1 h 114"/>
                <a:gd name="T36" fmla="*/ 56 w 114"/>
                <a:gd name="T37" fmla="*/ 0 h 114"/>
                <a:gd name="T38" fmla="*/ 56 w 114"/>
                <a:gd name="T39" fmla="*/ 0 h 114"/>
                <a:gd name="T40" fmla="*/ 68 w 114"/>
                <a:gd name="T41" fmla="*/ 1 h 114"/>
                <a:gd name="T42" fmla="*/ 79 w 114"/>
                <a:gd name="T43" fmla="*/ 5 h 114"/>
                <a:gd name="T44" fmla="*/ 89 w 114"/>
                <a:gd name="T45" fmla="*/ 10 h 114"/>
                <a:gd name="T46" fmla="*/ 97 w 114"/>
                <a:gd name="T47" fmla="*/ 17 h 114"/>
                <a:gd name="T48" fmla="*/ 104 w 114"/>
                <a:gd name="T49" fmla="*/ 25 h 114"/>
                <a:gd name="T50" fmla="*/ 109 w 114"/>
                <a:gd name="T51" fmla="*/ 35 h 114"/>
                <a:gd name="T52" fmla="*/ 112 w 114"/>
                <a:gd name="T53" fmla="*/ 46 h 114"/>
                <a:gd name="T54" fmla="*/ 114 w 114"/>
                <a:gd name="T55" fmla="*/ 57 h 114"/>
                <a:gd name="T56" fmla="*/ 114 w 114"/>
                <a:gd name="T57" fmla="*/ 57 h 114"/>
                <a:gd name="T58" fmla="*/ 112 w 114"/>
                <a:gd name="T59" fmla="*/ 69 h 114"/>
                <a:gd name="T60" fmla="*/ 109 w 114"/>
                <a:gd name="T61" fmla="*/ 79 h 114"/>
                <a:gd name="T62" fmla="*/ 104 w 114"/>
                <a:gd name="T63" fmla="*/ 89 h 114"/>
                <a:gd name="T64" fmla="*/ 97 w 114"/>
                <a:gd name="T65" fmla="*/ 97 h 114"/>
                <a:gd name="T66" fmla="*/ 89 w 114"/>
                <a:gd name="T67" fmla="*/ 104 h 114"/>
                <a:gd name="T68" fmla="*/ 79 w 114"/>
                <a:gd name="T69" fmla="*/ 109 h 114"/>
                <a:gd name="T70" fmla="*/ 68 w 114"/>
                <a:gd name="T71" fmla="*/ 113 h 114"/>
                <a:gd name="T72" fmla="*/ 56 w 114"/>
                <a:gd name="T73" fmla="*/ 114 h 114"/>
                <a:gd name="T74" fmla="*/ 56 w 114"/>
                <a:gd name="T7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4">
                  <a:moveTo>
                    <a:pt x="56" y="114"/>
                  </a:moveTo>
                  <a:lnTo>
                    <a:pt x="56" y="114"/>
                  </a:lnTo>
                  <a:lnTo>
                    <a:pt x="45" y="113"/>
                  </a:lnTo>
                  <a:lnTo>
                    <a:pt x="34" y="109"/>
                  </a:lnTo>
                  <a:lnTo>
                    <a:pt x="25" y="104"/>
                  </a:lnTo>
                  <a:lnTo>
                    <a:pt x="17" y="97"/>
                  </a:lnTo>
                  <a:lnTo>
                    <a:pt x="10" y="89"/>
                  </a:lnTo>
                  <a:lnTo>
                    <a:pt x="4" y="79"/>
                  </a:lnTo>
                  <a:lnTo>
                    <a:pt x="1" y="69"/>
                  </a:lnTo>
                  <a:lnTo>
                    <a:pt x="0" y="57"/>
                  </a:lnTo>
                  <a:lnTo>
                    <a:pt x="0" y="57"/>
                  </a:lnTo>
                  <a:lnTo>
                    <a:pt x="1" y="46"/>
                  </a:lnTo>
                  <a:lnTo>
                    <a:pt x="4" y="35"/>
                  </a:lnTo>
                  <a:lnTo>
                    <a:pt x="10" y="25"/>
                  </a:lnTo>
                  <a:lnTo>
                    <a:pt x="17" y="17"/>
                  </a:lnTo>
                  <a:lnTo>
                    <a:pt x="25" y="10"/>
                  </a:lnTo>
                  <a:lnTo>
                    <a:pt x="34" y="5"/>
                  </a:lnTo>
                  <a:lnTo>
                    <a:pt x="45" y="1"/>
                  </a:lnTo>
                  <a:lnTo>
                    <a:pt x="56" y="0"/>
                  </a:lnTo>
                  <a:lnTo>
                    <a:pt x="56" y="0"/>
                  </a:lnTo>
                  <a:lnTo>
                    <a:pt x="68" y="1"/>
                  </a:lnTo>
                  <a:lnTo>
                    <a:pt x="79" y="5"/>
                  </a:lnTo>
                  <a:lnTo>
                    <a:pt x="89" y="10"/>
                  </a:lnTo>
                  <a:lnTo>
                    <a:pt x="97" y="17"/>
                  </a:lnTo>
                  <a:lnTo>
                    <a:pt x="104" y="25"/>
                  </a:lnTo>
                  <a:lnTo>
                    <a:pt x="109" y="35"/>
                  </a:lnTo>
                  <a:lnTo>
                    <a:pt x="112" y="46"/>
                  </a:lnTo>
                  <a:lnTo>
                    <a:pt x="114" y="57"/>
                  </a:lnTo>
                  <a:lnTo>
                    <a:pt x="114" y="57"/>
                  </a:lnTo>
                  <a:lnTo>
                    <a:pt x="112" y="69"/>
                  </a:lnTo>
                  <a:lnTo>
                    <a:pt x="109" y="79"/>
                  </a:lnTo>
                  <a:lnTo>
                    <a:pt x="104" y="89"/>
                  </a:lnTo>
                  <a:lnTo>
                    <a:pt x="97" y="97"/>
                  </a:lnTo>
                  <a:lnTo>
                    <a:pt x="89" y="104"/>
                  </a:lnTo>
                  <a:lnTo>
                    <a:pt x="79" y="109"/>
                  </a:lnTo>
                  <a:lnTo>
                    <a:pt x="68" y="113"/>
                  </a:lnTo>
                  <a:lnTo>
                    <a:pt x="56" y="114"/>
                  </a:lnTo>
                  <a:lnTo>
                    <a:pt x="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a:extLst>
              <a:ext uri="{FF2B5EF4-FFF2-40B4-BE49-F238E27FC236}">
                <a16:creationId xmlns:a16="http://schemas.microsoft.com/office/drawing/2014/main" id="{5D0E87F1-A8FE-45C3-8837-E758DF3F8CFB}"/>
              </a:ext>
            </a:extLst>
          </p:cNvPr>
          <p:cNvGrpSpPr/>
          <p:nvPr/>
        </p:nvGrpSpPr>
        <p:grpSpPr>
          <a:xfrm>
            <a:off x="4308957" y="2551048"/>
            <a:ext cx="143125" cy="246133"/>
            <a:chOff x="2752725" y="2165350"/>
            <a:chExt cx="209550" cy="360363"/>
          </a:xfrm>
          <a:solidFill>
            <a:schemeClr val="bg1"/>
          </a:solidFill>
        </p:grpSpPr>
        <p:sp>
          <p:nvSpPr>
            <p:cNvPr id="93" name="Freeform 254">
              <a:extLst>
                <a:ext uri="{FF2B5EF4-FFF2-40B4-BE49-F238E27FC236}">
                  <a16:creationId xmlns:a16="http://schemas.microsoft.com/office/drawing/2014/main" id="{FABD7FAE-76DB-454C-82DA-4F6B31998362}"/>
                </a:ext>
              </a:extLst>
            </p:cNvPr>
            <p:cNvSpPr>
              <a:spLocks noEditPoints="1"/>
            </p:cNvSpPr>
            <p:nvPr/>
          </p:nvSpPr>
          <p:spPr bwMode="auto">
            <a:xfrm>
              <a:off x="2752725" y="2165350"/>
              <a:ext cx="209550" cy="360363"/>
            </a:xfrm>
            <a:custGeom>
              <a:avLst/>
              <a:gdLst>
                <a:gd name="T0" fmla="*/ 142 w 796"/>
                <a:gd name="T1" fmla="*/ 1364 h 1364"/>
                <a:gd name="T2" fmla="*/ 100 w 796"/>
                <a:gd name="T3" fmla="*/ 1358 h 1364"/>
                <a:gd name="T4" fmla="*/ 62 w 796"/>
                <a:gd name="T5" fmla="*/ 1340 h 1364"/>
                <a:gd name="T6" fmla="*/ 32 w 796"/>
                <a:gd name="T7" fmla="*/ 1313 h 1364"/>
                <a:gd name="T8" fmla="*/ 11 w 796"/>
                <a:gd name="T9" fmla="*/ 1278 h 1364"/>
                <a:gd name="T10" fmla="*/ 1 w 796"/>
                <a:gd name="T11" fmla="*/ 1237 h 1364"/>
                <a:gd name="T12" fmla="*/ 0 w 796"/>
                <a:gd name="T13" fmla="*/ 142 h 1364"/>
                <a:gd name="T14" fmla="*/ 6 w 796"/>
                <a:gd name="T15" fmla="*/ 100 h 1364"/>
                <a:gd name="T16" fmla="*/ 24 w 796"/>
                <a:gd name="T17" fmla="*/ 63 h 1364"/>
                <a:gd name="T18" fmla="*/ 51 w 796"/>
                <a:gd name="T19" fmla="*/ 32 h 1364"/>
                <a:gd name="T20" fmla="*/ 87 w 796"/>
                <a:gd name="T21" fmla="*/ 11 h 1364"/>
                <a:gd name="T22" fmla="*/ 127 w 796"/>
                <a:gd name="T23" fmla="*/ 1 h 1364"/>
                <a:gd name="T24" fmla="*/ 653 w 796"/>
                <a:gd name="T25" fmla="*/ 0 h 1364"/>
                <a:gd name="T26" fmla="*/ 696 w 796"/>
                <a:gd name="T27" fmla="*/ 6 h 1364"/>
                <a:gd name="T28" fmla="*/ 733 w 796"/>
                <a:gd name="T29" fmla="*/ 24 h 1364"/>
                <a:gd name="T30" fmla="*/ 763 w 796"/>
                <a:gd name="T31" fmla="*/ 52 h 1364"/>
                <a:gd name="T32" fmla="*/ 785 w 796"/>
                <a:gd name="T33" fmla="*/ 87 h 1364"/>
                <a:gd name="T34" fmla="*/ 795 w 796"/>
                <a:gd name="T35" fmla="*/ 127 h 1364"/>
                <a:gd name="T36" fmla="*/ 796 w 796"/>
                <a:gd name="T37" fmla="*/ 1222 h 1364"/>
                <a:gd name="T38" fmla="*/ 790 w 796"/>
                <a:gd name="T39" fmla="*/ 1264 h 1364"/>
                <a:gd name="T40" fmla="*/ 772 w 796"/>
                <a:gd name="T41" fmla="*/ 1302 h 1364"/>
                <a:gd name="T42" fmla="*/ 744 w 796"/>
                <a:gd name="T43" fmla="*/ 1332 h 1364"/>
                <a:gd name="T44" fmla="*/ 709 w 796"/>
                <a:gd name="T45" fmla="*/ 1353 h 1364"/>
                <a:gd name="T46" fmla="*/ 669 w 796"/>
                <a:gd name="T47" fmla="*/ 1363 h 1364"/>
                <a:gd name="T48" fmla="*/ 142 w 796"/>
                <a:gd name="T49" fmla="*/ 57 h 1364"/>
                <a:gd name="T50" fmla="*/ 125 w 796"/>
                <a:gd name="T51" fmla="*/ 59 h 1364"/>
                <a:gd name="T52" fmla="*/ 101 w 796"/>
                <a:gd name="T53" fmla="*/ 67 h 1364"/>
                <a:gd name="T54" fmla="*/ 82 w 796"/>
                <a:gd name="T55" fmla="*/ 82 h 1364"/>
                <a:gd name="T56" fmla="*/ 67 w 796"/>
                <a:gd name="T57" fmla="*/ 101 h 1364"/>
                <a:gd name="T58" fmla="*/ 58 w 796"/>
                <a:gd name="T59" fmla="*/ 125 h 1364"/>
                <a:gd name="T60" fmla="*/ 56 w 796"/>
                <a:gd name="T61" fmla="*/ 1222 h 1364"/>
                <a:gd name="T62" fmla="*/ 58 w 796"/>
                <a:gd name="T63" fmla="*/ 1239 h 1364"/>
                <a:gd name="T64" fmla="*/ 67 w 796"/>
                <a:gd name="T65" fmla="*/ 1262 h 1364"/>
                <a:gd name="T66" fmla="*/ 82 w 796"/>
                <a:gd name="T67" fmla="*/ 1283 h 1364"/>
                <a:gd name="T68" fmla="*/ 101 w 796"/>
                <a:gd name="T69" fmla="*/ 1298 h 1364"/>
                <a:gd name="T70" fmla="*/ 125 w 796"/>
                <a:gd name="T71" fmla="*/ 1306 h 1364"/>
                <a:gd name="T72" fmla="*/ 653 w 796"/>
                <a:gd name="T73" fmla="*/ 1308 h 1364"/>
                <a:gd name="T74" fmla="*/ 671 w 796"/>
                <a:gd name="T75" fmla="*/ 1306 h 1364"/>
                <a:gd name="T76" fmla="*/ 695 w 796"/>
                <a:gd name="T77" fmla="*/ 1298 h 1364"/>
                <a:gd name="T78" fmla="*/ 714 w 796"/>
                <a:gd name="T79" fmla="*/ 1283 h 1364"/>
                <a:gd name="T80" fmla="*/ 729 w 796"/>
                <a:gd name="T81" fmla="*/ 1262 h 1364"/>
                <a:gd name="T82" fmla="*/ 737 w 796"/>
                <a:gd name="T83" fmla="*/ 1239 h 1364"/>
                <a:gd name="T84" fmla="*/ 739 w 796"/>
                <a:gd name="T85" fmla="*/ 142 h 1364"/>
                <a:gd name="T86" fmla="*/ 737 w 796"/>
                <a:gd name="T87" fmla="*/ 125 h 1364"/>
                <a:gd name="T88" fmla="*/ 729 w 796"/>
                <a:gd name="T89" fmla="*/ 101 h 1364"/>
                <a:gd name="T90" fmla="*/ 714 w 796"/>
                <a:gd name="T91" fmla="*/ 82 h 1364"/>
                <a:gd name="T92" fmla="*/ 695 w 796"/>
                <a:gd name="T93" fmla="*/ 67 h 1364"/>
                <a:gd name="T94" fmla="*/ 671 w 796"/>
                <a:gd name="T95" fmla="*/ 59 h 1364"/>
                <a:gd name="T96" fmla="*/ 142 w 796"/>
                <a:gd name="T97" fmla="*/ 57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1364">
                  <a:moveTo>
                    <a:pt x="653" y="1364"/>
                  </a:moveTo>
                  <a:lnTo>
                    <a:pt x="142" y="1364"/>
                  </a:lnTo>
                  <a:lnTo>
                    <a:pt x="142" y="1364"/>
                  </a:lnTo>
                  <a:lnTo>
                    <a:pt x="127" y="1363"/>
                  </a:lnTo>
                  <a:lnTo>
                    <a:pt x="113" y="1361"/>
                  </a:lnTo>
                  <a:lnTo>
                    <a:pt x="100" y="1358"/>
                  </a:lnTo>
                  <a:lnTo>
                    <a:pt x="87" y="1353"/>
                  </a:lnTo>
                  <a:lnTo>
                    <a:pt x="75" y="1347"/>
                  </a:lnTo>
                  <a:lnTo>
                    <a:pt x="62" y="1340"/>
                  </a:lnTo>
                  <a:lnTo>
                    <a:pt x="51" y="1332"/>
                  </a:lnTo>
                  <a:lnTo>
                    <a:pt x="41" y="1323"/>
                  </a:lnTo>
                  <a:lnTo>
                    <a:pt x="32" y="1313"/>
                  </a:lnTo>
                  <a:lnTo>
                    <a:pt x="24" y="1302"/>
                  </a:lnTo>
                  <a:lnTo>
                    <a:pt x="17" y="1290"/>
                  </a:lnTo>
                  <a:lnTo>
                    <a:pt x="11" y="1278"/>
                  </a:lnTo>
                  <a:lnTo>
                    <a:pt x="6" y="1264"/>
                  </a:lnTo>
                  <a:lnTo>
                    <a:pt x="3" y="1251"/>
                  </a:lnTo>
                  <a:lnTo>
                    <a:pt x="1" y="1237"/>
                  </a:lnTo>
                  <a:lnTo>
                    <a:pt x="0" y="1222"/>
                  </a:lnTo>
                  <a:lnTo>
                    <a:pt x="0" y="142"/>
                  </a:lnTo>
                  <a:lnTo>
                    <a:pt x="0" y="142"/>
                  </a:lnTo>
                  <a:lnTo>
                    <a:pt x="1" y="127"/>
                  </a:lnTo>
                  <a:lnTo>
                    <a:pt x="3" y="113"/>
                  </a:lnTo>
                  <a:lnTo>
                    <a:pt x="6" y="100"/>
                  </a:lnTo>
                  <a:lnTo>
                    <a:pt x="11" y="87"/>
                  </a:lnTo>
                  <a:lnTo>
                    <a:pt x="17" y="75"/>
                  </a:lnTo>
                  <a:lnTo>
                    <a:pt x="24" y="63"/>
                  </a:lnTo>
                  <a:lnTo>
                    <a:pt x="32" y="52"/>
                  </a:lnTo>
                  <a:lnTo>
                    <a:pt x="41" y="41"/>
                  </a:lnTo>
                  <a:lnTo>
                    <a:pt x="51" y="32"/>
                  </a:lnTo>
                  <a:lnTo>
                    <a:pt x="62" y="24"/>
                  </a:lnTo>
                  <a:lnTo>
                    <a:pt x="75" y="17"/>
                  </a:lnTo>
                  <a:lnTo>
                    <a:pt x="87" y="11"/>
                  </a:lnTo>
                  <a:lnTo>
                    <a:pt x="100" y="6"/>
                  </a:lnTo>
                  <a:lnTo>
                    <a:pt x="113" y="3"/>
                  </a:lnTo>
                  <a:lnTo>
                    <a:pt x="127" y="1"/>
                  </a:lnTo>
                  <a:lnTo>
                    <a:pt x="142" y="0"/>
                  </a:lnTo>
                  <a:lnTo>
                    <a:pt x="653" y="0"/>
                  </a:lnTo>
                  <a:lnTo>
                    <a:pt x="653" y="0"/>
                  </a:lnTo>
                  <a:lnTo>
                    <a:pt x="669" y="1"/>
                  </a:lnTo>
                  <a:lnTo>
                    <a:pt x="683" y="3"/>
                  </a:lnTo>
                  <a:lnTo>
                    <a:pt x="696" y="6"/>
                  </a:lnTo>
                  <a:lnTo>
                    <a:pt x="709" y="11"/>
                  </a:lnTo>
                  <a:lnTo>
                    <a:pt x="721" y="17"/>
                  </a:lnTo>
                  <a:lnTo>
                    <a:pt x="733" y="24"/>
                  </a:lnTo>
                  <a:lnTo>
                    <a:pt x="744" y="32"/>
                  </a:lnTo>
                  <a:lnTo>
                    <a:pt x="754" y="41"/>
                  </a:lnTo>
                  <a:lnTo>
                    <a:pt x="763" y="52"/>
                  </a:lnTo>
                  <a:lnTo>
                    <a:pt x="772" y="63"/>
                  </a:lnTo>
                  <a:lnTo>
                    <a:pt x="779" y="75"/>
                  </a:lnTo>
                  <a:lnTo>
                    <a:pt x="785" y="87"/>
                  </a:lnTo>
                  <a:lnTo>
                    <a:pt x="790" y="100"/>
                  </a:lnTo>
                  <a:lnTo>
                    <a:pt x="793" y="113"/>
                  </a:lnTo>
                  <a:lnTo>
                    <a:pt x="795" y="127"/>
                  </a:lnTo>
                  <a:lnTo>
                    <a:pt x="796" y="142"/>
                  </a:lnTo>
                  <a:lnTo>
                    <a:pt x="796" y="1222"/>
                  </a:lnTo>
                  <a:lnTo>
                    <a:pt x="796" y="1222"/>
                  </a:lnTo>
                  <a:lnTo>
                    <a:pt x="795" y="1237"/>
                  </a:lnTo>
                  <a:lnTo>
                    <a:pt x="793" y="1251"/>
                  </a:lnTo>
                  <a:lnTo>
                    <a:pt x="790" y="1264"/>
                  </a:lnTo>
                  <a:lnTo>
                    <a:pt x="785" y="1278"/>
                  </a:lnTo>
                  <a:lnTo>
                    <a:pt x="779" y="1290"/>
                  </a:lnTo>
                  <a:lnTo>
                    <a:pt x="772" y="1302"/>
                  </a:lnTo>
                  <a:lnTo>
                    <a:pt x="763" y="1313"/>
                  </a:lnTo>
                  <a:lnTo>
                    <a:pt x="754" y="1323"/>
                  </a:lnTo>
                  <a:lnTo>
                    <a:pt x="744" y="1332"/>
                  </a:lnTo>
                  <a:lnTo>
                    <a:pt x="733" y="1340"/>
                  </a:lnTo>
                  <a:lnTo>
                    <a:pt x="721" y="1347"/>
                  </a:lnTo>
                  <a:lnTo>
                    <a:pt x="709" y="1353"/>
                  </a:lnTo>
                  <a:lnTo>
                    <a:pt x="696" y="1358"/>
                  </a:lnTo>
                  <a:lnTo>
                    <a:pt x="683" y="1361"/>
                  </a:lnTo>
                  <a:lnTo>
                    <a:pt x="669" y="1363"/>
                  </a:lnTo>
                  <a:lnTo>
                    <a:pt x="653" y="1364"/>
                  </a:lnTo>
                  <a:lnTo>
                    <a:pt x="653" y="1364"/>
                  </a:lnTo>
                  <a:close/>
                  <a:moveTo>
                    <a:pt x="142" y="57"/>
                  </a:moveTo>
                  <a:lnTo>
                    <a:pt x="142" y="57"/>
                  </a:lnTo>
                  <a:lnTo>
                    <a:pt x="133" y="58"/>
                  </a:lnTo>
                  <a:lnTo>
                    <a:pt x="125" y="59"/>
                  </a:lnTo>
                  <a:lnTo>
                    <a:pt x="117" y="61"/>
                  </a:lnTo>
                  <a:lnTo>
                    <a:pt x="109" y="64"/>
                  </a:lnTo>
                  <a:lnTo>
                    <a:pt x="101" y="67"/>
                  </a:lnTo>
                  <a:lnTo>
                    <a:pt x="94" y="72"/>
                  </a:lnTo>
                  <a:lnTo>
                    <a:pt x="88" y="76"/>
                  </a:lnTo>
                  <a:lnTo>
                    <a:pt x="82" y="82"/>
                  </a:lnTo>
                  <a:lnTo>
                    <a:pt x="77" y="88"/>
                  </a:lnTo>
                  <a:lnTo>
                    <a:pt x="72" y="94"/>
                  </a:lnTo>
                  <a:lnTo>
                    <a:pt x="67" y="101"/>
                  </a:lnTo>
                  <a:lnTo>
                    <a:pt x="63" y="109"/>
                  </a:lnTo>
                  <a:lnTo>
                    <a:pt x="60" y="116"/>
                  </a:lnTo>
                  <a:lnTo>
                    <a:pt x="58" y="125"/>
                  </a:lnTo>
                  <a:lnTo>
                    <a:pt x="57" y="133"/>
                  </a:lnTo>
                  <a:lnTo>
                    <a:pt x="56" y="142"/>
                  </a:lnTo>
                  <a:lnTo>
                    <a:pt x="56" y="1222"/>
                  </a:lnTo>
                  <a:lnTo>
                    <a:pt x="56" y="1222"/>
                  </a:lnTo>
                  <a:lnTo>
                    <a:pt x="57" y="1231"/>
                  </a:lnTo>
                  <a:lnTo>
                    <a:pt x="58" y="1239"/>
                  </a:lnTo>
                  <a:lnTo>
                    <a:pt x="60" y="1247"/>
                  </a:lnTo>
                  <a:lnTo>
                    <a:pt x="63" y="1255"/>
                  </a:lnTo>
                  <a:lnTo>
                    <a:pt x="67" y="1262"/>
                  </a:lnTo>
                  <a:lnTo>
                    <a:pt x="72" y="1269"/>
                  </a:lnTo>
                  <a:lnTo>
                    <a:pt x="77" y="1277"/>
                  </a:lnTo>
                  <a:lnTo>
                    <a:pt x="82" y="1283"/>
                  </a:lnTo>
                  <a:lnTo>
                    <a:pt x="88" y="1288"/>
                  </a:lnTo>
                  <a:lnTo>
                    <a:pt x="94" y="1293"/>
                  </a:lnTo>
                  <a:lnTo>
                    <a:pt x="101" y="1298"/>
                  </a:lnTo>
                  <a:lnTo>
                    <a:pt x="109" y="1301"/>
                  </a:lnTo>
                  <a:lnTo>
                    <a:pt x="117" y="1304"/>
                  </a:lnTo>
                  <a:lnTo>
                    <a:pt x="125" y="1306"/>
                  </a:lnTo>
                  <a:lnTo>
                    <a:pt x="133" y="1307"/>
                  </a:lnTo>
                  <a:lnTo>
                    <a:pt x="142" y="1308"/>
                  </a:lnTo>
                  <a:lnTo>
                    <a:pt x="653" y="1308"/>
                  </a:lnTo>
                  <a:lnTo>
                    <a:pt x="653" y="1308"/>
                  </a:lnTo>
                  <a:lnTo>
                    <a:pt x="662" y="1307"/>
                  </a:lnTo>
                  <a:lnTo>
                    <a:pt x="671" y="1306"/>
                  </a:lnTo>
                  <a:lnTo>
                    <a:pt x="679" y="1304"/>
                  </a:lnTo>
                  <a:lnTo>
                    <a:pt x="687" y="1301"/>
                  </a:lnTo>
                  <a:lnTo>
                    <a:pt x="695" y="1298"/>
                  </a:lnTo>
                  <a:lnTo>
                    <a:pt x="702" y="1293"/>
                  </a:lnTo>
                  <a:lnTo>
                    <a:pt x="708" y="1288"/>
                  </a:lnTo>
                  <a:lnTo>
                    <a:pt x="714" y="1283"/>
                  </a:lnTo>
                  <a:lnTo>
                    <a:pt x="720" y="1277"/>
                  </a:lnTo>
                  <a:lnTo>
                    <a:pt x="724" y="1269"/>
                  </a:lnTo>
                  <a:lnTo>
                    <a:pt x="729" y="1262"/>
                  </a:lnTo>
                  <a:lnTo>
                    <a:pt x="732" y="1255"/>
                  </a:lnTo>
                  <a:lnTo>
                    <a:pt x="735" y="1247"/>
                  </a:lnTo>
                  <a:lnTo>
                    <a:pt x="737" y="1239"/>
                  </a:lnTo>
                  <a:lnTo>
                    <a:pt x="738" y="1231"/>
                  </a:lnTo>
                  <a:lnTo>
                    <a:pt x="739" y="1222"/>
                  </a:lnTo>
                  <a:lnTo>
                    <a:pt x="739" y="142"/>
                  </a:lnTo>
                  <a:lnTo>
                    <a:pt x="739" y="142"/>
                  </a:lnTo>
                  <a:lnTo>
                    <a:pt x="738" y="133"/>
                  </a:lnTo>
                  <a:lnTo>
                    <a:pt x="737" y="125"/>
                  </a:lnTo>
                  <a:lnTo>
                    <a:pt x="735" y="116"/>
                  </a:lnTo>
                  <a:lnTo>
                    <a:pt x="732" y="109"/>
                  </a:lnTo>
                  <a:lnTo>
                    <a:pt x="729" y="101"/>
                  </a:lnTo>
                  <a:lnTo>
                    <a:pt x="724" y="94"/>
                  </a:lnTo>
                  <a:lnTo>
                    <a:pt x="720" y="88"/>
                  </a:lnTo>
                  <a:lnTo>
                    <a:pt x="714" y="82"/>
                  </a:lnTo>
                  <a:lnTo>
                    <a:pt x="708" y="76"/>
                  </a:lnTo>
                  <a:lnTo>
                    <a:pt x="702" y="72"/>
                  </a:lnTo>
                  <a:lnTo>
                    <a:pt x="695" y="67"/>
                  </a:lnTo>
                  <a:lnTo>
                    <a:pt x="687" y="64"/>
                  </a:lnTo>
                  <a:lnTo>
                    <a:pt x="679" y="61"/>
                  </a:lnTo>
                  <a:lnTo>
                    <a:pt x="671" y="59"/>
                  </a:lnTo>
                  <a:lnTo>
                    <a:pt x="662" y="58"/>
                  </a:lnTo>
                  <a:lnTo>
                    <a:pt x="653" y="57"/>
                  </a:lnTo>
                  <a:lnTo>
                    <a:pt x="14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55">
              <a:extLst>
                <a:ext uri="{FF2B5EF4-FFF2-40B4-BE49-F238E27FC236}">
                  <a16:creationId xmlns:a16="http://schemas.microsoft.com/office/drawing/2014/main" id="{3C9C4FDB-157A-4FF7-BCC5-978591CAD48F}"/>
                </a:ext>
              </a:extLst>
            </p:cNvPr>
            <p:cNvSpPr>
              <a:spLocks/>
            </p:cNvSpPr>
            <p:nvPr/>
          </p:nvSpPr>
          <p:spPr bwMode="auto">
            <a:xfrm>
              <a:off x="2752725" y="2225675"/>
              <a:ext cx="209550" cy="14288"/>
            </a:xfrm>
            <a:custGeom>
              <a:avLst/>
              <a:gdLst>
                <a:gd name="T0" fmla="*/ 767 w 796"/>
                <a:gd name="T1" fmla="*/ 57 h 57"/>
                <a:gd name="T2" fmla="*/ 28 w 796"/>
                <a:gd name="T3" fmla="*/ 57 h 57"/>
                <a:gd name="T4" fmla="*/ 28 w 796"/>
                <a:gd name="T5" fmla="*/ 57 h 57"/>
                <a:gd name="T6" fmla="*/ 22 w 796"/>
                <a:gd name="T7" fmla="*/ 57 h 57"/>
                <a:gd name="T8" fmla="*/ 17 w 796"/>
                <a:gd name="T9" fmla="*/ 55 h 57"/>
                <a:gd name="T10" fmla="*/ 12 w 796"/>
                <a:gd name="T11" fmla="*/ 52 h 57"/>
                <a:gd name="T12" fmla="*/ 8 w 796"/>
                <a:gd name="T13" fmla="*/ 49 h 57"/>
                <a:gd name="T14" fmla="*/ 5 w 796"/>
                <a:gd name="T15" fmla="*/ 45 h 57"/>
                <a:gd name="T16" fmla="*/ 2 w 796"/>
                <a:gd name="T17" fmla="*/ 40 h 57"/>
                <a:gd name="T18" fmla="*/ 0 w 796"/>
                <a:gd name="T19" fmla="*/ 35 h 57"/>
                <a:gd name="T20" fmla="*/ 0 w 796"/>
                <a:gd name="T21" fmla="*/ 29 h 57"/>
                <a:gd name="T22" fmla="*/ 0 w 796"/>
                <a:gd name="T23" fmla="*/ 29 h 57"/>
                <a:gd name="T24" fmla="*/ 0 w 796"/>
                <a:gd name="T25" fmla="*/ 22 h 57"/>
                <a:gd name="T26" fmla="*/ 2 w 796"/>
                <a:gd name="T27" fmla="*/ 17 h 57"/>
                <a:gd name="T28" fmla="*/ 5 w 796"/>
                <a:gd name="T29" fmla="*/ 12 h 57"/>
                <a:gd name="T30" fmla="*/ 8 w 796"/>
                <a:gd name="T31" fmla="*/ 8 h 57"/>
                <a:gd name="T32" fmla="*/ 12 w 796"/>
                <a:gd name="T33" fmla="*/ 5 h 57"/>
                <a:gd name="T34" fmla="*/ 17 w 796"/>
                <a:gd name="T35" fmla="*/ 2 h 57"/>
                <a:gd name="T36" fmla="*/ 22 w 796"/>
                <a:gd name="T37" fmla="*/ 1 h 57"/>
                <a:gd name="T38" fmla="*/ 28 w 796"/>
                <a:gd name="T39" fmla="*/ 0 h 57"/>
                <a:gd name="T40" fmla="*/ 767 w 796"/>
                <a:gd name="T41" fmla="*/ 0 h 57"/>
                <a:gd name="T42" fmla="*/ 767 w 796"/>
                <a:gd name="T43" fmla="*/ 0 h 57"/>
                <a:gd name="T44" fmla="*/ 774 w 796"/>
                <a:gd name="T45" fmla="*/ 1 h 57"/>
                <a:gd name="T46" fmla="*/ 779 w 796"/>
                <a:gd name="T47" fmla="*/ 2 h 57"/>
                <a:gd name="T48" fmla="*/ 784 w 796"/>
                <a:gd name="T49" fmla="*/ 5 h 57"/>
                <a:gd name="T50" fmla="*/ 788 w 796"/>
                <a:gd name="T51" fmla="*/ 8 h 57"/>
                <a:gd name="T52" fmla="*/ 791 w 796"/>
                <a:gd name="T53" fmla="*/ 12 h 57"/>
                <a:gd name="T54" fmla="*/ 794 w 796"/>
                <a:gd name="T55" fmla="*/ 17 h 57"/>
                <a:gd name="T56" fmla="*/ 796 w 796"/>
                <a:gd name="T57" fmla="*/ 22 h 57"/>
                <a:gd name="T58" fmla="*/ 796 w 796"/>
                <a:gd name="T59" fmla="*/ 29 h 57"/>
                <a:gd name="T60" fmla="*/ 796 w 796"/>
                <a:gd name="T61" fmla="*/ 29 h 57"/>
                <a:gd name="T62" fmla="*/ 796 w 796"/>
                <a:gd name="T63" fmla="*/ 35 h 57"/>
                <a:gd name="T64" fmla="*/ 794 w 796"/>
                <a:gd name="T65" fmla="*/ 40 h 57"/>
                <a:gd name="T66" fmla="*/ 791 w 796"/>
                <a:gd name="T67" fmla="*/ 45 h 57"/>
                <a:gd name="T68" fmla="*/ 788 w 796"/>
                <a:gd name="T69" fmla="*/ 49 h 57"/>
                <a:gd name="T70" fmla="*/ 784 w 796"/>
                <a:gd name="T71" fmla="*/ 52 h 57"/>
                <a:gd name="T72" fmla="*/ 779 w 796"/>
                <a:gd name="T73" fmla="*/ 55 h 57"/>
                <a:gd name="T74" fmla="*/ 774 w 796"/>
                <a:gd name="T75" fmla="*/ 57 h 57"/>
                <a:gd name="T76" fmla="*/ 767 w 796"/>
                <a:gd name="T77" fmla="*/ 57 h 57"/>
                <a:gd name="T78" fmla="*/ 767 w 796"/>
                <a:gd name="T7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57">
                  <a:moveTo>
                    <a:pt x="767" y="57"/>
                  </a:moveTo>
                  <a:lnTo>
                    <a:pt x="28" y="57"/>
                  </a:lnTo>
                  <a:lnTo>
                    <a:pt x="28" y="57"/>
                  </a:lnTo>
                  <a:lnTo>
                    <a:pt x="22" y="57"/>
                  </a:lnTo>
                  <a:lnTo>
                    <a:pt x="17" y="55"/>
                  </a:lnTo>
                  <a:lnTo>
                    <a:pt x="12" y="52"/>
                  </a:lnTo>
                  <a:lnTo>
                    <a:pt x="8" y="49"/>
                  </a:lnTo>
                  <a:lnTo>
                    <a:pt x="5" y="45"/>
                  </a:lnTo>
                  <a:lnTo>
                    <a:pt x="2" y="40"/>
                  </a:lnTo>
                  <a:lnTo>
                    <a:pt x="0" y="35"/>
                  </a:lnTo>
                  <a:lnTo>
                    <a:pt x="0" y="29"/>
                  </a:lnTo>
                  <a:lnTo>
                    <a:pt x="0" y="29"/>
                  </a:lnTo>
                  <a:lnTo>
                    <a:pt x="0" y="22"/>
                  </a:lnTo>
                  <a:lnTo>
                    <a:pt x="2" y="17"/>
                  </a:lnTo>
                  <a:lnTo>
                    <a:pt x="5" y="12"/>
                  </a:lnTo>
                  <a:lnTo>
                    <a:pt x="8" y="8"/>
                  </a:lnTo>
                  <a:lnTo>
                    <a:pt x="12" y="5"/>
                  </a:lnTo>
                  <a:lnTo>
                    <a:pt x="17" y="2"/>
                  </a:lnTo>
                  <a:lnTo>
                    <a:pt x="22" y="1"/>
                  </a:lnTo>
                  <a:lnTo>
                    <a:pt x="28" y="0"/>
                  </a:lnTo>
                  <a:lnTo>
                    <a:pt x="767" y="0"/>
                  </a:lnTo>
                  <a:lnTo>
                    <a:pt x="767" y="0"/>
                  </a:lnTo>
                  <a:lnTo>
                    <a:pt x="774" y="1"/>
                  </a:lnTo>
                  <a:lnTo>
                    <a:pt x="779" y="2"/>
                  </a:lnTo>
                  <a:lnTo>
                    <a:pt x="784" y="5"/>
                  </a:lnTo>
                  <a:lnTo>
                    <a:pt x="788" y="8"/>
                  </a:lnTo>
                  <a:lnTo>
                    <a:pt x="791" y="12"/>
                  </a:lnTo>
                  <a:lnTo>
                    <a:pt x="794" y="17"/>
                  </a:lnTo>
                  <a:lnTo>
                    <a:pt x="796" y="22"/>
                  </a:lnTo>
                  <a:lnTo>
                    <a:pt x="796" y="29"/>
                  </a:lnTo>
                  <a:lnTo>
                    <a:pt x="796" y="29"/>
                  </a:lnTo>
                  <a:lnTo>
                    <a:pt x="796" y="35"/>
                  </a:lnTo>
                  <a:lnTo>
                    <a:pt x="794" y="40"/>
                  </a:lnTo>
                  <a:lnTo>
                    <a:pt x="791" y="45"/>
                  </a:lnTo>
                  <a:lnTo>
                    <a:pt x="788" y="49"/>
                  </a:lnTo>
                  <a:lnTo>
                    <a:pt x="784" y="52"/>
                  </a:lnTo>
                  <a:lnTo>
                    <a:pt x="779" y="55"/>
                  </a:lnTo>
                  <a:lnTo>
                    <a:pt x="774" y="57"/>
                  </a:lnTo>
                  <a:lnTo>
                    <a:pt x="767" y="57"/>
                  </a:lnTo>
                  <a:lnTo>
                    <a:pt x="7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56">
              <a:extLst>
                <a:ext uri="{FF2B5EF4-FFF2-40B4-BE49-F238E27FC236}">
                  <a16:creationId xmlns:a16="http://schemas.microsoft.com/office/drawing/2014/main" id="{882E6037-6B06-4E98-A149-63CA1739B44C}"/>
                </a:ext>
              </a:extLst>
            </p:cNvPr>
            <p:cNvSpPr>
              <a:spLocks/>
            </p:cNvSpPr>
            <p:nvPr/>
          </p:nvSpPr>
          <p:spPr bwMode="auto">
            <a:xfrm>
              <a:off x="2752725" y="2451100"/>
              <a:ext cx="209550" cy="15875"/>
            </a:xfrm>
            <a:custGeom>
              <a:avLst/>
              <a:gdLst>
                <a:gd name="T0" fmla="*/ 767 w 796"/>
                <a:gd name="T1" fmla="*/ 56 h 56"/>
                <a:gd name="T2" fmla="*/ 28 w 796"/>
                <a:gd name="T3" fmla="*/ 56 h 56"/>
                <a:gd name="T4" fmla="*/ 28 w 796"/>
                <a:gd name="T5" fmla="*/ 56 h 56"/>
                <a:gd name="T6" fmla="*/ 22 w 796"/>
                <a:gd name="T7" fmla="*/ 55 h 56"/>
                <a:gd name="T8" fmla="*/ 17 w 796"/>
                <a:gd name="T9" fmla="*/ 54 h 56"/>
                <a:gd name="T10" fmla="*/ 12 w 796"/>
                <a:gd name="T11" fmla="*/ 51 h 56"/>
                <a:gd name="T12" fmla="*/ 8 w 796"/>
                <a:gd name="T13" fmla="*/ 48 h 56"/>
                <a:gd name="T14" fmla="*/ 5 w 796"/>
                <a:gd name="T15" fmla="*/ 43 h 56"/>
                <a:gd name="T16" fmla="*/ 2 w 796"/>
                <a:gd name="T17" fmla="*/ 39 h 56"/>
                <a:gd name="T18" fmla="*/ 0 w 796"/>
                <a:gd name="T19" fmla="*/ 33 h 56"/>
                <a:gd name="T20" fmla="*/ 0 w 796"/>
                <a:gd name="T21" fmla="*/ 28 h 56"/>
                <a:gd name="T22" fmla="*/ 0 w 796"/>
                <a:gd name="T23" fmla="*/ 28 h 56"/>
                <a:gd name="T24" fmla="*/ 0 w 796"/>
                <a:gd name="T25" fmla="*/ 22 h 56"/>
                <a:gd name="T26" fmla="*/ 2 w 796"/>
                <a:gd name="T27" fmla="*/ 17 h 56"/>
                <a:gd name="T28" fmla="*/ 5 w 796"/>
                <a:gd name="T29" fmla="*/ 12 h 56"/>
                <a:gd name="T30" fmla="*/ 8 w 796"/>
                <a:gd name="T31" fmla="*/ 8 h 56"/>
                <a:gd name="T32" fmla="*/ 12 w 796"/>
                <a:gd name="T33" fmla="*/ 4 h 56"/>
                <a:gd name="T34" fmla="*/ 17 w 796"/>
                <a:gd name="T35" fmla="*/ 2 h 56"/>
                <a:gd name="T36" fmla="*/ 22 w 796"/>
                <a:gd name="T37" fmla="*/ 0 h 56"/>
                <a:gd name="T38" fmla="*/ 28 w 796"/>
                <a:gd name="T39" fmla="*/ 0 h 56"/>
                <a:gd name="T40" fmla="*/ 767 w 796"/>
                <a:gd name="T41" fmla="*/ 0 h 56"/>
                <a:gd name="T42" fmla="*/ 767 w 796"/>
                <a:gd name="T43" fmla="*/ 0 h 56"/>
                <a:gd name="T44" fmla="*/ 774 w 796"/>
                <a:gd name="T45" fmla="*/ 0 h 56"/>
                <a:gd name="T46" fmla="*/ 779 w 796"/>
                <a:gd name="T47" fmla="*/ 2 h 56"/>
                <a:gd name="T48" fmla="*/ 784 w 796"/>
                <a:gd name="T49" fmla="*/ 4 h 56"/>
                <a:gd name="T50" fmla="*/ 788 w 796"/>
                <a:gd name="T51" fmla="*/ 8 h 56"/>
                <a:gd name="T52" fmla="*/ 791 w 796"/>
                <a:gd name="T53" fmla="*/ 12 h 56"/>
                <a:gd name="T54" fmla="*/ 794 w 796"/>
                <a:gd name="T55" fmla="*/ 17 h 56"/>
                <a:gd name="T56" fmla="*/ 796 w 796"/>
                <a:gd name="T57" fmla="*/ 22 h 56"/>
                <a:gd name="T58" fmla="*/ 796 w 796"/>
                <a:gd name="T59" fmla="*/ 28 h 56"/>
                <a:gd name="T60" fmla="*/ 796 w 796"/>
                <a:gd name="T61" fmla="*/ 28 h 56"/>
                <a:gd name="T62" fmla="*/ 796 w 796"/>
                <a:gd name="T63" fmla="*/ 33 h 56"/>
                <a:gd name="T64" fmla="*/ 794 w 796"/>
                <a:gd name="T65" fmla="*/ 39 h 56"/>
                <a:gd name="T66" fmla="*/ 791 w 796"/>
                <a:gd name="T67" fmla="*/ 43 h 56"/>
                <a:gd name="T68" fmla="*/ 788 w 796"/>
                <a:gd name="T69" fmla="*/ 48 h 56"/>
                <a:gd name="T70" fmla="*/ 784 w 796"/>
                <a:gd name="T71" fmla="*/ 51 h 56"/>
                <a:gd name="T72" fmla="*/ 779 w 796"/>
                <a:gd name="T73" fmla="*/ 54 h 56"/>
                <a:gd name="T74" fmla="*/ 774 w 796"/>
                <a:gd name="T75" fmla="*/ 55 h 56"/>
                <a:gd name="T76" fmla="*/ 767 w 796"/>
                <a:gd name="T77" fmla="*/ 56 h 56"/>
                <a:gd name="T78" fmla="*/ 767 w 796"/>
                <a:gd name="T7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56">
                  <a:moveTo>
                    <a:pt x="767" y="56"/>
                  </a:moveTo>
                  <a:lnTo>
                    <a:pt x="28" y="56"/>
                  </a:lnTo>
                  <a:lnTo>
                    <a:pt x="28" y="56"/>
                  </a:lnTo>
                  <a:lnTo>
                    <a:pt x="22" y="55"/>
                  </a:lnTo>
                  <a:lnTo>
                    <a:pt x="17" y="54"/>
                  </a:lnTo>
                  <a:lnTo>
                    <a:pt x="12" y="51"/>
                  </a:lnTo>
                  <a:lnTo>
                    <a:pt x="8" y="48"/>
                  </a:lnTo>
                  <a:lnTo>
                    <a:pt x="5" y="43"/>
                  </a:lnTo>
                  <a:lnTo>
                    <a:pt x="2" y="39"/>
                  </a:lnTo>
                  <a:lnTo>
                    <a:pt x="0" y="33"/>
                  </a:lnTo>
                  <a:lnTo>
                    <a:pt x="0" y="28"/>
                  </a:lnTo>
                  <a:lnTo>
                    <a:pt x="0" y="28"/>
                  </a:lnTo>
                  <a:lnTo>
                    <a:pt x="0" y="22"/>
                  </a:lnTo>
                  <a:lnTo>
                    <a:pt x="2" y="17"/>
                  </a:lnTo>
                  <a:lnTo>
                    <a:pt x="5" y="12"/>
                  </a:lnTo>
                  <a:lnTo>
                    <a:pt x="8" y="8"/>
                  </a:lnTo>
                  <a:lnTo>
                    <a:pt x="12" y="4"/>
                  </a:lnTo>
                  <a:lnTo>
                    <a:pt x="17" y="2"/>
                  </a:lnTo>
                  <a:lnTo>
                    <a:pt x="22" y="0"/>
                  </a:lnTo>
                  <a:lnTo>
                    <a:pt x="28" y="0"/>
                  </a:lnTo>
                  <a:lnTo>
                    <a:pt x="767" y="0"/>
                  </a:lnTo>
                  <a:lnTo>
                    <a:pt x="767" y="0"/>
                  </a:lnTo>
                  <a:lnTo>
                    <a:pt x="774" y="0"/>
                  </a:lnTo>
                  <a:lnTo>
                    <a:pt x="779" y="2"/>
                  </a:lnTo>
                  <a:lnTo>
                    <a:pt x="784" y="4"/>
                  </a:lnTo>
                  <a:lnTo>
                    <a:pt x="788" y="8"/>
                  </a:lnTo>
                  <a:lnTo>
                    <a:pt x="791" y="12"/>
                  </a:lnTo>
                  <a:lnTo>
                    <a:pt x="794" y="17"/>
                  </a:lnTo>
                  <a:lnTo>
                    <a:pt x="796" y="22"/>
                  </a:lnTo>
                  <a:lnTo>
                    <a:pt x="796" y="28"/>
                  </a:lnTo>
                  <a:lnTo>
                    <a:pt x="796" y="28"/>
                  </a:lnTo>
                  <a:lnTo>
                    <a:pt x="796" y="33"/>
                  </a:lnTo>
                  <a:lnTo>
                    <a:pt x="794" y="39"/>
                  </a:lnTo>
                  <a:lnTo>
                    <a:pt x="791" y="43"/>
                  </a:lnTo>
                  <a:lnTo>
                    <a:pt x="788" y="48"/>
                  </a:lnTo>
                  <a:lnTo>
                    <a:pt x="784" y="51"/>
                  </a:lnTo>
                  <a:lnTo>
                    <a:pt x="779" y="54"/>
                  </a:lnTo>
                  <a:lnTo>
                    <a:pt x="774" y="55"/>
                  </a:lnTo>
                  <a:lnTo>
                    <a:pt x="767" y="56"/>
                  </a:lnTo>
                  <a:lnTo>
                    <a:pt x="767"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57">
              <a:extLst>
                <a:ext uri="{FF2B5EF4-FFF2-40B4-BE49-F238E27FC236}">
                  <a16:creationId xmlns:a16="http://schemas.microsoft.com/office/drawing/2014/main" id="{BAAA65EC-E83B-4D1C-9CB8-14E58EC3A569}"/>
                </a:ext>
              </a:extLst>
            </p:cNvPr>
            <p:cNvSpPr>
              <a:spLocks/>
            </p:cNvSpPr>
            <p:nvPr/>
          </p:nvSpPr>
          <p:spPr bwMode="auto">
            <a:xfrm>
              <a:off x="2813050" y="2481263"/>
              <a:ext cx="90488" cy="14288"/>
            </a:xfrm>
            <a:custGeom>
              <a:avLst/>
              <a:gdLst>
                <a:gd name="T0" fmla="*/ 313 w 342"/>
                <a:gd name="T1" fmla="*/ 56 h 56"/>
                <a:gd name="T2" fmla="*/ 28 w 342"/>
                <a:gd name="T3" fmla="*/ 56 h 56"/>
                <a:gd name="T4" fmla="*/ 28 w 342"/>
                <a:gd name="T5" fmla="*/ 56 h 56"/>
                <a:gd name="T6" fmla="*/ 23 w 342"/>
                <a:gd name="T7" fmla="*/ 56 h 56"/>
                <a:gd name="T8" fmla="*/ 17 w 342"/>
                <a:gd name="T9" fmla="*/ 54 h 56"/>
                <a:gd name="T10" fmla="*/ 13 w 342"/>
                <a:gd name="T11" fmla="*/ 52 h 56"/>
                <a:gd name="T12" fmla="*/ 8 w 342"/>
                <a:gd name="T13" fmla="*/ 48 h 56"/>
                <a:gd name="T14" fmla="*/ 5 w 342"/>
                <a:gd name="T15" fmla="*/ 44 h 56"/>
                <a:gd name="T16" fmla="*/ 2 w 342"/>
                <a:gd name="T17" fmla="*/ 39 h 56"/>
                <a:gd name="T18" fmla="*/ 1 w 342"/>
                <a:gd name="T19" fmla="*/ 34 h 56"/>
                <a:gd name="T20" fmla="*/ 0 w 342"/>
                <a:gd name="T21" fmla="*/ 28 h 56"/>
                <a:gd name="T22" fmla="*/ 0 w 342"/>
                <a:gd name="T23" fmla="*/ 28 h 56"/>
                <a:gd name="T24" fmla="*/ 1 w 342"/>
                <a:gd name="T25" fmla="*/ 23 h 56"/>
                <a:gd name="T26" fmla="*/ 2 w 342"/>
                <a:gd name="T27" fmla="*/ 17 h 56"/>
                <a:gd name="T28" fmla="*/ 5 w 342"/>
                <a:gd name="T29" fmla="*/ 13 h 56"/>
                <a:gd name="T30" fmla="*/ 8 w 342"/>
                <a:gd name="T31" fmla="*/ 8 h 56"/>
                <a:gd name="T32" fmla="*/ 13 w 342"/>
                <a:gd name="T33" fmla="*/ 5 h 56"/>
                <a:gd name="T34" fmla="*/ 17 w 342"/>
                <a:gd name="T35" fmla="*/ 2 h 56"/>
                <a:gd name="T36" fmla="*/ 23 w 342"/>
                <a:gd name="T37" fmla="*/ 1 h 56"/>
                <a:gd name="T38" fmla="*/ 28 w 342"/>
                <a:gd name="T39" fmla="*/ 0 h 56"/>
                <a:gd name="T40" fmla="*/ 313 w 342"/>
                <a:gd name="T41" fmla="*/ 0 h 56"/>
                <a:gd name="T42" fmla="*/ 313 w 342"/>
                <a:gd name="T43" fmla="*/ 0 h 56"/>
                <a:gd name="T44" fmla="*/ 318 w 342"/>
                <a:gd name="T45" fmla="*/ 1 h 56"/>
                <a:gd name="T46" fmla="*/ 324 w 342"/>
                <a:gd name="T47" fmla="*/ 2 h 56"/>
                <a:gd name="T48" fmla="*/ 329 w 342"/>
                <a:gd name="T49" fmla="*/ 5 h 56"/>
                <a:gd name="T50" fmla="*/ 333 w 342"/>
                <a:gd name="T51" fmla="*/ 8 h 56"/>
                <a:gd name="T52" fmla="*/ 336 w 342"/>
                <a:gd name="T53" fmla="*/ 13 h 56"/>
                <a:gd name="T54" fmla="*/ 339 w 342"/>
                <a:gd name="T55" fmla="*/ 17 h 56"/>
                <a:gd name="T56" fmla="*/ 340 w 342"/>
                <a:gd name="T57" fmla="*/ 23 h 56"/>
                <a:gd name="T58" fmla="*/ 342 w 342"/>
                <a:gd name="T59" fmla="*/ 28 h 56"/>
                <a:gd name="T60" fmla="*/ 342 w 342"/>
                <a:gd name="T61" fmla="*/ 28 h 56"/>
                <a:gd name="T62" fmla="*/ 340 w 342"/>
                <a:gd name="T63" fmla="*/ 34 h 56"/>
                <a:gd name="T64" fmla="*/ 339 w 342"/>
                <a:gd name="T65" fmla="*/ 39 h 56"/>
                <a:gd name="T66" fmla="*/ 336 w 342"/>
                <a:gd name="T67" fmla="*/ 44 h 56"/>
                <a:gd name="T68" fmla="*/ 333 w 342"/>
                <a:gd name="T69" fmla="*/ 48 h 56"/>
                <a:gd name="T70" fmla="*/ 329 w 342"/>
                <a:gd name="T71" fmla="*/ 52 h 56"/>
                <a:gd name="T72" fmla="*/ 324 w 342"/>
                <a:gd name="T73" fmla="*/ 54 h 56"/>
                <a:gd name="T74" fmla="*/ 318 w 342"/>
                <a:gd name="T75" fmla="*/ 56 h 56"/>
                <a:gd name="T76" fmla="*/ 313 w 342"/>
                <a:gd name="T77" fmla="*/ 56 h 56"/>
                <a:gd name="T78" fmla="*/ 313 w 342"/>
                <a:gd name="T7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2" h="56">
                  <a:moveTo>
                    <a:pt x="313" y="56"/>
                  </a:moveTo>
                  <a:lnTo>
                    <a:pt x="28" y="56"/>
                  </a:lnTo>
                  <a:lnTo>
                    <a:pt x="28" y="56"/>
                  </a:lnTo>
                  <a:lnTo>
                    <a:pt x="23" y="56"/>
                  </a:lnTo>
                  <a:lnTo>
                    <a:pt x="17" y="54"/>
                  </a:lnTo>
                  <a:lnTo>
                    <a:pt x="13" y="52"/>
                  </a:lnTo>
                  <a:lnTo>
                    <a:pt x="8" y="48"/>
                  </a:lnTo>
                  <a:lnTo>
                    <a:pt x="5" y="44"/>
                  </a:lnTo>
                  <a:lnTo>
                    <a:pt x="2" y="39"/>
                  </a:lnTo>
                  <a:lnTo>
                    <a:pt x="1" y="34"/>
                  </a:lnTo>
                  <a:lnTo>
                    <a:pt x="0" y="28"/>
                  </a:lnTo>
                  <a:lnTo>
                    <a:pt x="0" y="28"/>
                  </a:lnTo>
                  <a:lnTo>
                    <a:pt x="1" y="23"/>
                  </a:lnTo>
                  <a:lnTo>
                    <a:pt x="2" y="17"/>
                  </a:lnTo>
                  <a:lnTo>
                    <a:pt x="5" y="13"/>
                  </a:lnTo>
                  <a:lnTo>
                    <a:pt x="8" y="8"/>
                  </a:lnTo>
                  <a:lnTo>
                    <a:pt x="13" y="5"/>
                  </a:lnTo>
                  <a:lnTo>
                    <a:pt x="17" y="2"/>
                  </a:lnTo>
                  <a:lnTo>
                    <a:pt x="23" y="1"/>
                  </a:lnTo>
                  <a:lnTo>
                    <a:pt x="28" y="0"/>
                  </a:lnTo>
                  <a:lnTo>
                    <a:pt x="313" y="0"/>
                  </a:lnTo>
                  <a:lnTo>
                    <a:pt x="313" y="0"/>
                  </a:lnTo>
                  <a:lnTo>
                    <a:pt x="318" y="1"/>
                  </a:lnTo>
                  <a:lnTo>
                    <a:pt x="324" y="2"/>
                  </a:lnTo>
                  <a:lnTo>
                    <a:pt x="329" y="5"/>
                  </a:lnTo>
                  <a:lnTo>
                    <a:pt x="333" y="8"/>
                  </a:lnTo>
                  <a:lnTo>
                    <a:pt x="336" y="13"/>
                  </a:lnTo>
                  <a:lnTo>
                    <a:pt x="339" y="17"/>
                  </a:lnTo>
                  <a:lnTo>
                    <a:pt x="340" y="23"/>
                  </a:lnTo>
                  <a:lnTo>
                    <a:pt x="342" y="28"/>
                  </a:lnTo>
                  <a:lnTo>
                    <a:pt x="342" y="28"/>
                  </a:lnTo>
                  <a:lnTo>
                    <a:pt x="340" y="34"/>
                  </a:lnTo>
                  <a:lnTo>
                    <a:pt x="339" y="39"/>
                  </a:lnTo>
                  <a:lnTo>
                    <a:pt x="336" y="44"/>
                  </a:lnTo>
                  <a:lnTo>
                    <a:pt x="333" y="48"/>
                  </a:lnTo>
                  <a:lnTo>
                    <a:pt x="329" y="52"/>
                  </a:lnTo>
                  <a:lnTo>
                    <a:pt x="324" y="54"/>
                  </a:lnTo>
                  <a:lnTo>
                    <a:pt x="318" y="56"/>
                  </a:lnTo>
                  <a:lnTo>
                    <a:pt x="313" y="56"/>
                  </a:lnTo>
                  <a:lnTo>
                    <a:pt x="3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58">
              <a:extLst>
                <a:ext uri="{FF2B5EF4-FFF2-40B4-BE49-F238E27FC236}">
                  <a16:creationId xmlns:a16="http://schemas.microsoft.com/office/drawing/2014/main" id="{0182A369-E58A-47B5-9191-09EE5458FD76}"/>
                </a:ext>
              </a:extLst>
            </p:cNvPr>
            <p:cNvSpPr>
              <a:spLocks/>
            </p:cNvSpPr>
            <p:nvPr/>
          </p:nvSpPr>
          <p:spPr bwMode="auto">
            <a:xfrm>
              <a:off x="2843213" y="2187575"/>
              <a:ext cx="30163" cy="30163"/>
            </a:xfrm>
            <a:custGeom>
              <a:avLst/>
              <a:gdLst>
                <a:gd name="T0" fmla="*/ 57 w 113"/>
                <a:gd name="T1" fmla="*/ 114 h 114"/>
                <a:gd name="T2" fmla="*/ 57 w 113"/>
                <a:gd name="T3" fmla="*/ 114 h 114"/>
                <a:gd name="T4" fmla="*/ 46 w 113"/>
                <a:gd name="T5" fmla="*/ 113 h 114"/>
                <a:gd name="T6" fmla="*/ 35 w 113"/>
                <a:gd name="T7" fmla="*/ 109 h 114"/>
                <a:gd name="T8" fmla="*/ 25 w 113"/>
                <a:gd name="T9" fmla="*/ 104 h 114"/>
                <a:gd name="T10" fmla="*/ 16 w 113"/>
                <a:gd name="T11" fmla="*/ 97 h 114"/>
                <a:gd name="T12" fmla="*/ 9 w 113"/>
                <a:gd name="T13" fmla="*/ 89 h 114"/>
                <a:gd name="T14" fmla="*/ 4 w 113"/>
                <a:gd name="T15" fmla="*/ 79 h 114"/>
                <a:gd name="T16" fmla="*/ 1 w 113"/>
                <a:gd name="T17" fmla="*/ 69 h 114"/>
                <a:gd name="T18" fmla="*/ 0 w 113"/>
                <a:gd name="T19" fmla="*/ 57 h 114"/>
                <a:gd name="T20" fmla="*/ 0 w 113"/>
                <a:gd name="T21" fmla="*/ 57 h 114"/>
                <a:gd name="T22" fmla="*/ 1 w 113"/>
                <a:gd name="T23" fmla="*/ 45 h 114"/>
                <a:gd name="T24" fmla="*/ 4 w 113"/>
                <a:gd name="T25" fmla="*/ 35 h 114"/>
                <a:gd name="T26" fmla="*/ 9 w 113"/>
                <a:gd name="T27" fmla="*/ 25 h 114"/>
                <a:gd name="T28" fmla="*/ 16 w 113"/>
                <a:gd name="T29" fmla="*/ 17 h 114"/>
                <a:gd name="T30" fmla="*/ 25 w 113"/>
                <a:gd name="T31" fmla="*/ 10 h 114"/>
                <a:gd name="T32" fmla="*/ 35 w 113"/>
                <a:gd name="T33" fmla="*/ 5 h 114"/>
                <a:gd name="T34" fmla="*/ 46 w 113"/>
                <a:gd name="T35" fmla="*/ 1 h 114"/>
                <a:gd name="T36" fmla="*/ 57 w 113"/>
                <a:gd name="T37" fmla="*/ 0 h 114"/>
                <a:gd name="T38" fmla="*/ 57 w 113"/>
                <a:gd name="T39" fmla="*/ 0 h 114"/>
                <a:gd name="T40" fmla="*/ 68 w 113"/>
                <a:gd name="T41" fmla="*/ 1 h 114"/>
                <a:gd name="T42" fmla="*/ 79 w 113"/>
                <a:gd name="T43" fmla="*/ 5 h 114"/>
                <a:gd name="T44" fmla="*/ 88 w 113"/>
                <a:gd name="T45" fmla="*/ 10 h 114"/>
                <a:gd name="T46" fmla="*/ 97 w 113"/>
                <a:gd name="T47" fmla="*/ 17 h 114"/>
                <a:gd name="T48" fmla="*/ 104 w 113"/>
                <a:gd name="T49" fmla="*/ 25 h 114"/>
                <a:gd name="T50" fmla="*/ 109 w 113"/>
                <a:gd name="T51" fmla="*/ 35 h 114"/>
                <a:gd name="T52" fmla="*/ 112 w 113"/>
                <a:gd name="T53" fmla="*/ 45 h 114"/>
                <a:gd name="T54" fmla="*/ 113 w 113"/>
                <a:gd name="T55" fmla="*/ 57 h 114"/>
                <a:gd name="T56" fmla="*/ 113 w 113"/>
                <a:gd name="T57" fmla="*/ 57 h 114"/>
                <a:gd name="T58" fmla="*/ 112 w 113"/>
                <a:gd name="T59" fmla="*/ 69 h 114"/>
                <a:gd name="T60" fmla="*/ 109 w 113"/>
                <a:gd name="T61" fmla="*/ 79 h 114"/>
                <a:gd name="T62" fmla="*/ 104 w 113"/>
                <a:gd name="T63" fmla="*/ 89 h 114"/>
                <a:gd name="T64" fmla="*/ 97 w 113"/>
                <a:gd name="T65" fmla="*/ 97 h 114"/>
                <a:gd name="T66" fmla="*/ 88 w 113"/>
                <a:gd name="T67" fmla="*/ 104 h 114"/>
                <a:gd name="T68" fmla="*/ 79 w 113"/>
                <a:gd name="T69" fmla="*/ 109 h 114"/>
                <a:gd name="T70" fmla="*/ 68 w 113"/>
                <a:gd name="T71" fmla="*/ 113 h 114"/>
                <a:gd name="T72" fmla="*/ 57 w 113"/>
                <a:gd name="T73" fmla="*/ 114 h 114"/>
                <a:gd name="T74" fmla="*/ 57 w 113"/>
                <a:gd name="T7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14">
                  <a:moveTo>
                    <a:pt x="57" y="114"/>
                  </a:moveTo>
                  <a:lnTo>
                    <a:pt x="57" y="114"/>
                  </a:lnTo>
                  <a:lnTo>
                    <a:pt x="46" y="113"/>
                  </a:lnTo>
                  <a:lnTo>
                    <a:pt x="35" y="109"/>
                  </a:lnTo>
                  <a:lnTo>
                    <a:pt x="25" y="104"/>
                  </a:lnTo>
                  <a:lnTo>
                    <a:pt x="16" y="97"/>
                  </a:lnTo>
                  <a:lnTo>
                    <a:pt x="9" y="89"/>
                  </a:lnTo>
                  <a:lnTo>
                    <a:pt x="4" y="79"/>
                  </a:lnTo>
                  <a:lnTo>
                    <a:pt x="1" y="69"/>
                  </a:lnTo>
                  <a:lnTo>
                    <a:pt x="0" y="57"/>
                  </a:lnTo>
                  <a:lnTo>
                    <a:pt x="0" y="57"/>
                  </a:lnTo>
                  <a:lnTo>
                    <a:pt x="1" y="45"/>
                  </a:lnTo>
                  <a:lnTo>
                    <a:pt x="4" y="35"/>
                  </a:lnTo>
                  <a:lnTo>
                    <a:pt x="9" y="25"/>
                  </a:lnTo>
                  <a:lnTo>
                    <a:pt x="16" y="17"/>
                  </a:lnTo>
                  <a:lnTo>
                    <a:pt x="25" y="10"/>
                  </a:lnTo>
                  <a:lnTo>
                    <a:pt x="35" y="5"/>
                  </a:lnTo>
                  <a:lnTo>
                    <a:pt x="46" y="1"/>
                  </a:lnTo>
                  <a:lnTo>
                    <a:pt x="57" y="0"/>
                  </a:lnTo>
                  <a:lnTo>
                    <a:pt x="57" y="0"/>
                  </a:lnTo>
                  <a:lnTo>
                    <a:pt x="68" y="1"/>
                  </a:lnTo>
                  <a:lnTo>
                    <a:pt x="79" y="5"/>
                  </a:lnTo>
                  <a:lnTo>
                    <a:pt x="88" y="10"/>
                  </a:lnTo>
                  <a:lnTo>
                    <a:pt x="97" y="17"/>
                  </a:lnTo>
                  <a:lnTo>
                    <a:pt x="104" y="25"/>
                  </a:lnTo>
                  <a:lnTo>
                    <a:pt x="109" y="35"/>
                  </a:lnTo>
                  <a:lnTo>
                    <a:pt x="112" y="45"/>
                  </a:lnTo>
                  <a:lnTo>
                    <a:pt x="113" y="57"/>
                  </a:lnTo>
                  <a:lnTo>
                    <a:pt x="113" y="57"/>
                  </a:lnTo>
                  <a:lnTo>
                    <a:pt x="112" y="69"/>
                  </a:lnTo>
                  <a:lnTo>
                    <a:pt x="109" y="79"/>
                  </a:lnTo>
                  <a:lnTo>
                    <a:pt x="104" y="89"/>
                  </a:lnTo>
                  <a:lnTo>
                    <a:pt x="97" y="97"/>
                  </a:lnTo>
                  <a:lnTo>
                    <a:pt x="88" y="104"/>
                  </a:lnTo>
                  <a:lnTo>
                    <a:pt x="79" y="109"/>
                  </a:lnTo>
                  <a:lnTo>
                    <a:pt x="68" y="113"/>
                  </a:lnTo>
                  <a:lnTo>
                    <a:pt x="57" y="114"/>
                  </a:lnTo>
                  <a:lnTo>
                    <a:pt x="5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99">
            <a:extLst>
              <a:ext uri="{FF2B5EF4-FFF2-40B4-BE49-F238E27FC236}">
                <a16:creationId xmlns:a16="http://schemas.microsoft.com/office/drawing/2014/main" id="{3C3B66D3-F03F-4367-B776-287B65E84C29}"/>
              </a:ext>
            </a:extLst>
          </p:cNvPr>
          <p:cNvGrpSpPr/>
          <p:nvPr/>
        </p:nvGrpSpPr>
        <p:grpSpPr>
          <a:xfrm>
            <a:off x="7585517" y="5125554"/>
            <a:ext cx="143125" cy="246133"/>
            <a:chOff x="4197350" y="3609975"/>
            <a:chExt cx="209550" cy="360363"/>
          </a:xfrm>
          <a:solidFill>
            <a:schemeClr val="bg1"/>
          </a:solidFill>
        </p:grpSpPr>
        <p:sp>
          <p:nvSpPr>
            <p:cNvPr id="101" name="Freeform 299">
              <a:extLst>
                <a:ext uri="{FF2B5EF4-FFF2-40B4-BE49-F238E27FC236}">
                  <a16:creationId xmlns:a16="http://schemas.microsoft.com/office/drawing/2014/main" id="{5C8D5680-5F47-47C8-A1FC-29194B6EA756}"/>
                </a:ext>
              </a:extLst>
            </p:cNvPr>
            <p:cNvSpPr>
              <a:spLocks noEditPoints="1"/>
            </p:cNvSpPr>
            <p:nvPr/>
          </p:nvSpPr>
          <p:spPr bwMode="auto">
            <a:xfrm>
              <a:off x="4197350" y="3609975"/>
              <a:ext cx="209550" cy="360363"/>
            </a:xfrm>
            <a:custGeom>
              <a:avLst/>
              <a:gdLst>
                <a:gd name="T0" fmla="*/ 143 w 796"/>
                <a:gd name="T1" fmla="*/ 1364 h 1364"/>
                <a:gd name="T2" fmla="*/ 100 w 796"/>
                <a:gd name="T3" fmla="*/ 1358 h 1364"/>
                <a:gd name="T4" fmla="*/ 63 w 796"/>
                <a:gd name="T5" fmla="*/ 1340 h 1364"/>
                <a:gd name="T6" fmla="*/ 32 w 796"/>
                <a:gd name="T7" fmla="*/ 1313 h 1364"/>
                <a:gd name="T8" fmla="*/ 11 w 796"/>
                <a:gd name="T9" fmla="*/ 1277 h 1364"/>
                <a:gd name="T10" fmla="*/ 1 w 796"/>
                <a:gd name="T11" fmla="*/ 1237 h 1364"/>
                <a:gd name="T12" fmla="*/ 0 w 796"/>
                <a:gd name="T13" fmla="*/ 141 h 1364"/>
                <a:gd name="T14" fmla="*/ 6 w 796"/>
                <a:gd name="T15" fmla="*/ 100 h 1364"/>
                <a:gd name="T16" fmla="*/ 24 w 796"/>
                <a:gd name="T17" fmla="*/ 62 h 1364"/>
                <a:gd name="T18" fmla="*/ 52 w 796"/>
                <a:gd name="T19" fmla="*/ 32 h 1364"/>
                <a:gd name="T20" fmla="*/ 87 w 796"/>
                <a:gd name="T21" fmla="*/ 11 h 1364"/>
                <a:gd name="T22" fmla="*/ 127 w 796"/>
                <a:gd name="T23" fmla="*/ 0 h 1364"/>
                <a:gd name="T24" fmla="*/ 654 w 796"/>
                <a:gd name="T25" fmla="*/ 0 h 1364"/>
                <a:gd name="T26" fmla="*/ 696 w 796"/>
                <a:gd name="T27" fmla="*/ 6 h 1364"/>
                <a:gd name="T28" fmla="*/ 733 w 796"/>
                <a:gd name="T29" fmla="*/ 24 h 1364"/>
                <a:gd name="T30" fmla="*/ 764 w 796"/>
                <a:gd name="T31" fmla="*/ 51 h 1364"/>
                <a:gd name="T32" fmla="*/ 785 w 796"/>
                <a:gd name="T33" fmla="*/ 87 h 1364"/>
                <a:gd name="T34" fmla="*/ 795 w 796"/>
                <a:gd name="T35" fmla="*/ 127 h 1364"/>
                <a:gd name="T36" fmla="*/ 796 w 796"/>
                <a:gd name="T37" fmla="*/ 1222 h 1364"/>
                <a:gd name="T38" fmla="*/ 790 w 796"/>
                <a:gd name="T39" fmla="*/ 1264 h 1364"/>
                <a:gd name="T40" fmla="*/ 772 w 796"/>
                <a:gd name="T41" fmla="*/ 1302 h 1364"/>
                <a:gd name="T42" fmla="*/ 745 w 796"/>
                <a:gd name="T43" fmla="*/ 1332 h 1364"/>
                <a:gd name="T44" fmla="*/ 709 w 796"/>
                <a:gd name="T45" fmla="*/ 1353 h 1364"/>
                <a:gd name="T46" fmla="*/ 669 w 796"/>
                <a:gd name="T47" fmla="*/ 1363 h 1364"/>
                <a:gd name="T48" fmla="*/ 143 w 796"/>
                <a:gd name="T49" fmla="*/ 56 h 1364"/>
                <a:gd name="T50" fmla="*/ 125 w 796"/>
                <a:gd name="T51" fmla="*/ 58 h 1364"/>
                <a:gd name="T52" fmla="*/ 101 w 796"/>
                <a:gd name="T53" fmla="*/ 66 h 1364"/>
                <a:gd name="T54" fmla="*/ 82 w 796"/>
                <a:gd name="T55" fmla="*/ 82 h 1364"/>
                <a:gd name="T56" fmla="*/ 67 w 796"/>
                <a:gd name="T57" fmla="*/ 101 h 1364"/>
                <a:gd name="T58" fmla="*/ 59 w 796"/>
                <a:gd name="T59" fmla="*/ 124 h 1364"/>
                <a:gd name="T60" fmla="*/ 57 w 796"/>
                <a:gd name="T61" fmla="*/ 1222 h 1364"/>
                <a:gd name="T62" fmla="*/ 59 w 796"/>
                <a:gd name="T63" fmla="*/ 1239 h 1364"/>
                <a:gd name="T64" fmla="*/ 67 w 796"/>
                <a:gd name="T65" fmla="*/ 1262 h 1364"/>
                <a:gd name="T66" fmla="*/ 82 w 796"/>
                <a:gd name="T67" fmla="*/ 1282 h 1364"/>
                <a:gd name="T68" fmla="*/ 101 w 796"/>
                <a:gd name="T69" fmla="*/ 1296 h 1364"/>
                <a:gd name="T70" fmla="*/ 125 w 796"/>
                <a:gd name="T71" fmla="*/ 1306 h 1364"/>
                <a:gd name="T72" fmla="*/ 654 w 796"/>
                <a:gd name="T73" fmla="*/ 1308 h 1364"/>
                <a:gd name="T74" fmla="*/ 671 w 796"/>
                <a:gd name="T75" fmla="*/ 1306 h 1364"/>
                <a:gd name="T76" fmla="*/ 694 w 796"/>
                <a:gd name="T77" fmla="*/ 1296 h 1364"/>
                <a:gd name="T78" fmla="*/ 714 w 796"/>
                <a:gd name="T79" fmla="*/ 1282 h 1364"/>
                <a:gd name="T80" fmla="*/ 729 w 796"/>
                <a:gd name="T81" fmla="*/ 1262 h 1364"/>
                <a:gd name="T82" fmla="*/ 737 w 796"/>
                <a:gd name="T83" fmla="*/ 1239 h 1364"/>
                <a:gd name="T84" fmla="*/ 739 w 796"/>
                <a:gd name="T85" fmla="*/ 141 h 1364"/>
                <a:gd name="T86" fmla="*/ 737 w 796"/>
                <a:gd name="T87" fmla="*/ 124 h 1364"/>
                <a:gd name="T88" fmla="*/ 729 w 796"/>
                <a:gd name="T89" fmla="*/ 101 h 1364"/>
                <a:gd name="T90" fmla="*/ 714 w 796"/>
                <a:gd name="T91" fmla="*/ 82 h 1364"/>
                <a:gd name="T92" fmla="*/ 694 w 796"/>
                <a:gd name="T93" fmla="*/ 66 h 1364"/>
                <a:gd name="T94" fmla="*/ 671 w 796"/>
                <a:gd name="T95" fmla="*/ 58 h 1364"/>
                <a:gd name="T96" fmla="*/ 143 w 796"/>
                <a:gd name="T97" fmla="*/ 56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1364">
                  <a:moveTo>
                    <a:pt x="654" y="1364"/>
                  </a:moveTo>
                  <a:lnTo>
                    <a:pt x="143" y="1364"/>
                  </a:lnTo>
                  <a:lnTo>
                    <a:pt x="143" y="1364"/>
                  </a:lnTo>
                  <a:lnTo>
                    <a:pt x="127" y="1363"/>
                  </a:lnTo>
                  <a:lnTo>
                    <a:pt x="113" y="1361"/>
                  </a:lnTo>
                  <a:lnTo>
                    <a:pt x="100" y="1358"/>
                  </a:lnTo>
                  <a:lnTo>
                    <a:pt x="87" y="1353"/>
                  </a:lnTo>
                  <a:lnTo>
                    <a:pt x="75" y="1347"/>
                  </a:lnTo>
                  <a:lnTo>
                    <a:pt x="63" y="1340"/>
                  </a:lnTo>
                  <a:lnTo>
                    <a:pt x="52" y="1332"/>
                  </a:lnTo>
                  <a:lnTo>
                    <a:pt x="42" y="1323"/>
                  </a:lnTo>
                  <a:lnTo>
                    <a:pt x="32" y="1313"/>
                  </a:lnTo>
                  <a:lnTo>
                    <a:pt x="24" y="1302"/>
                  </a:lnTo>
                  <a:lnTo>
                    <a:pt x="17" y="1289"/>
                  </a:lnTo>
                  <a:lnTo>
                    <a:pt x="11" y="1277"/>
                  </a:lnTo>
                  <a:lnTo>
                    <a:pt x="6" y="1264"/>
                  </a:lnTo>
                  <a:lnTo>
                    <a:pt x="3" y="1251"/>
                  </a:lnTo>
                  <a:lnTo>
                    <a:pt x="1" y="1237"/>
                  </a:lnTo>
                  <a:lnTo>
                    <a:pt x="0" y="1222"/>
                  </a:lnTo>
                  <a:lnTo>
                    <a:pt x="0" y="141"/>
                  </a:lnTo>
                  <a:lnTo>
                    <a:pt x="0" y="141"/>
                  </a:lnTo>
                  <a:lnTo>
                    <a:pt x="1" y="127"/>
                  </a:lnTo>
                  <a:lnTo>
                    <a:pt x="3" y="113"/>
                  </a:lnTo>
                  <a:lnTo>
                    <a:pt x="6" y="100"/>
                  </a:lnTo>
                  <a:lnTo>
                    <a:pt x="11" y="87"/>
                  </a:lnTo>
                  <a:lnTo>
                    <a:pt x="17" y="73"/>
                  </a:lnTo>
                  <a:lnTo>
                    <a:pt x="24" y="62"/>
                  </a:lnTo>
                  <a:lnTo>
                    <a:pt x="32" y="51"/>
                  </a:lnTo>
                  <a:lnTo>
                    <a:pt x="42" y="41"/>
                  </a:lnTo>
                  <a:lnTo>
                    <a:pt x="52" y="32"/>
                  </a:lnTo>
                  <a:lnTo>
                    <a:pt x="63" y="24"/>
                  </a:lnTo>
                  <a:lnTo>
                    <a:pt x="75" y="17"/>
                  </a:lnTo>
                  <a:lnTo>
                    <a:pt x="87" y="11"/>
                  </a:lnTo>
                  <a:lnTo>
                    <a:pt x="100" y="6"/>
                  </a:lnTo>
                  <a:lnTo>
                    <a:pt x="113" y="3"/>
                  </a:lnTo>
                  <a:lnTo>
                    <a:pt x="127" y="0"/>
                  </a:lnTo>
                  <a:lnTo>
                    <a:pt x="143" y="0"/>
                  </a:lnTo>
                  <a:lnTo>
                    <a:pt x="654" y="0"/>
                  </a:lnTo>
                  <a:lnTo>
                    <a:pt x="654" y="0"/>
                  </a:lnTo>
                  <a:lnTo>
                    <a:pt x="669" y="0"/>
                  </a:lnTo>
                  <a:lnTo>
                    <a:pt x="683" y="3"/>
                  </a:lnTo>
                  <a:lnTo>
                    <a:pt x="696" y="6"/>
                  </a:lnTo>
                  <a:lnTo>
                    <a:pt x="709" y="11"/>
                  </a:lnTo>
                  <a:lnTo>
                    <a:pt x="721" y="17"/>
                  </a:lnTo>
                  <a:lnTo>
                    <a:pt x="733" y="24"/>
                  </a:lnTo>
                  <a:lnTo>
                    <a:pt x="745" y="32"/>
                  </a:lnTo>
                  <a:lnTo>
                    <a:pt x="755" y="41"/>
                  </a:lnTo>
                  <a:lnTo>
                    <a:pt x="764" y="51"/>
                  </a:lnTo>
                  <a:lnTo>
                    <a:pt x="772" y="62"/>
                  </a:lnTo>
                  <a:lnTo>
                    <a:pt x="779" y="73"/>
                  </a:lnTo>
                  <a:lnTo>
                    <a:pt x="785" y="87"/>
                  </a:lnTo>
                  <a:lnTo>
                    <a:pt x="790" y="100"/>
                  </a:lnTo>
                  <a:lnTo>
                    <a:pt x="793" y="113"/>
                  </a:lnTo>
                  <a:lnTo>
                    <a:pt x="795" y="127"/>
                  </a:lnTo>
                  <a:lnTo>
                    <a:pt x="796" y="141"/>
                  </a:lnTo>
                  <a:lnTo>
                    <a:pt x="796" y="1222"/>
                  </a:lnTo>
                  <a:lnTo>
                    <a:pt x="796" y="1222"/>
                  </a:lnTo>
                  <a:lnTo>
                    <a:pt x="795" y="1237"/>
                  </a:lnTo>
                  <a:lnTo>
                    <a:pt x="793" y="1251"/>
                  </a:lnTo>
                  <a:lnTo>
                    <a:pt x="790" y="1264"/>
                  </a:lnTo>
                  <a:lnTo>
                    <a:pt x="785" y="1277"/>
                  </a:lnTo>
                  <a:lnTo>
                    <a:pt x="779" y="1289"/>
                  </a:lnTo>
                  <a:lnTo>
                    <a:pt x="772" y="1302"/>
                  </a:lnTo>
                  <a:lnTo>
                    <a:pt x="764" y="1313"/>
                  </a:lnTo>
                  <a:lnTo>
                    <a:pt x="755" y="1323"/>
                  </a:lnTo>
                  <a:lnTo>
                    <a:pt x="745" y="1332"/>
                  </a:lnTo>
                  <a:lnTo>
                    <a:pt x="733" y="1340"/>
                  </a:lnTo>
                  <a:lnTo>
                    <a:pt x="721" y="1347"/>
                  </a:lnTo>
                  <a:lnTo>
                    <a:pt x="709" y="1353"/>
                  </a:lnTo>
                  <a:lnTo>
                    <a:pt x="696" y="1358"/>
                  </a:lnTo>
                  <a:lnTo>
                    <a:pt x="683" y="1361"/>
                  </a:lnTo>
                  <a:lnTo>
                    <a:pt x="669" y="1363"/>
                  </a:lnTo>
                  <a:lnTo>
                    <a:pt x="654" y="1364"/>
                  </a:lnTo>
                  <a:lnTo>
                    <a:pt x="654" y="1364"/>
                  </a:lnTo>
                  <a:close/>
                  <a:moveTo>
                    <a:pt x="143" y="56"/>
                  </a:moveTo>
                  <a:lnTo>
                    <a:pt x="143" y="56"/>
                  </a:lnTo>
                  <a:lnTo>
                    <a:pt x="133" y="56"/>
                  </a:lnTo>
                  <a:lnTo>
                    <a:pt x="125" y="58"/>
                  </a:lnTo>
                  <a:lnTo>
                    <a:pt x="116" y="60"/>
                  </a:lnTo>
                  <a:lnTo>
                    <a:pt x="109" y="63"/>
                  </a:lnTo>
                  <a:lnTo>
                    <a:pt x="101" y="66"/>
                  </a:lnTo>
                  <a:lnTo>
                    <a:pt x="94" y="70"/>
                  </a:lnTo>
                  <a:lnTo>
                    <a:pt x="88" y="75"/>
                  </a:lnTo>
                  <a:lnTo>
                    <a:pt x="82" y="82"/>
                  </a:lnTo>
                  <a:lnTo>
                    <a:pt x="76" y="88"/>
                  </a:lnTo>
                  <a:lnTo>
                    <a:pt x="72" y="94"/>
                  </a:lnTo>
                  <a:lnTo>
                    <a:pt x="67" y="101"/>
                  </a:lnTo>
                  <a:lnTo>
                    <a:pt x="64" y="109"/>
                  </a:lnTo>
                  <a:lnTo>
                    <a:pt x="61" y="116"/>
                  </a:lnTo>
                  <a:lnTo>
                    <a:pt x="59" y="124"/>
                  </a:lnTo>
                  <a:lnTo>
                    <a:pt x="58" y="133"/>
                  </a:lnTo>
                  <a:lnTo>
                    <a:pt x="57" y="141"/>
                  </a:lnTo>
                  <a:lnTo>
                    <a:pt x="57" y="1222"/>
                  </a:lnTo>
                  <a:lnTo>
                    <a:pt x="57" y="1222"/>
                  </a:lnTo>
                  <a:lnTo>
                    <a:pt x="58" y="1231"/>
                  </a:lnTo>
                  <a:lnTo>
                    <a:pt x="59" y="1239"/>
                  </a:lnTo>
                  <a:lnTo>
                    <a:pt x="61" y="1247"/>
                  </a:lnTo>
                  <a:lnTo>
                    <a:pt x="64" y="1255"/>
                  </a:lnTo>
                  <a:lnTo>
                    <a:pt x="67" y="1262"/>
                  </a:lnTo>
                  <a:lnTo>
                    <a:pt x="72" y="1269"/>
                  </a:lnTo>
                  <a:lnTo>
                    <a:pt x="76" y="1276"/>
                  </a:lnTo>
                  <a:lnTo>
                    <a:pt x="82" y="1282"/>
                  </a:lnTo>
                  <a:lnTo>
                    <a:pt x="88" y="1287"/>
                  </a:lnTo>
                  <a:lnTo>
                    <a:pt x="94" y="1292"/>
                  </a:lnTo>
                  <a:lnTo>
                    <a:pt x="101" y="1296"/>
                  </a:lnTo>
                  <a:lnTo>
                    <a:pt x="109" y="1301"/>
                  </a:lnTo>
                  <a:lnTo>
                    <a:pt x="116" y="1304"/>
                  </a:lnTo>
                  <a:lnTo>
                    <a:pt x="125" y="1306"/>
                  </a:lnTo>
                  <a:lnTo>
                    <a:pt x="133" y="1307"/>
                  </a:lnTo>
                  <a:lnTo>
                    <a:pt x="143" y="1308"/>
                  </a:lnTo>
                  <a:lnTo>
                    <a:pt x="654" y="1308"/>
                  </a:lnTo>
                  <a:lnTo>
                    <a:pt x="654" y="1308"/>
                  </a:lnTo>
                  <a:lnTo>
                    <a:pt x="663" y="1307"/>
                  </a:lnTo>
                  <a:lnTo>
                    <a:pt x="671" y="1306"/>
                  </a:lnTo>
                  <a:lnTo>
                    <a:pt x="679" y="1304"/>
                  </a:lnTo>
                  <a:lnTo>
                    <a:pt x="687" y="1301"/>
                  </a:lnTo>
                  <a:lnTo>
                    <a:pt x="694" y="1296"/>
                  </a:lnTo>
                  <a:lnTo>
                    <a:pt x="701" y="1292"/>
                  </a:lnTo>
                  <a:lnTo>
                    <a:pt x="708" y="1287"/>
                  </a:lnTo>
                  <a:lnTo>
                    <a:pt x="714" y="1282"/>
                  </a:lnTo>
                  <a:lnTo>
                    <a:pt x="719" y="1276"/>
                  </a:lnTo>
                  <a:lnTo>
                    <a:pt x="724" y="1269"/>
                  </a:lnTo>
                  <a:lnTo>
                    <a:pt x="729" y="1262"/>
                  </a:lnTo>
                  <a:lnTo>
                    <a:pt x="732" y="1255"/>
                  </a:lnTo>
                  <a:lnTo>
                    <a:pt x="735" y="1247"/>
                  </a:lnTo>
                  <a:lnTo>
                    <a:pt x="737" y="1239"/>
                  </a:lnTo>
                  <a:lnTo>
                    <a:pt x="738" y="1231"/>
                  </a:lnTo>
                  <a:lnTo>
                    <a:pt x="739" y="1222"/>
                  </a:lnTo>
                  <a:lnTo>
                    <a:pt x="739" y="141"/>
                  </a:lnTo>
                  <a:lnTo>
                    <a:pt x="739" y="141"/>
                  </a:lnTo>
                  <a:lnTo>
                    <a:pt x="738" y="133"/>
                  </a:lnTo>
                  <a:lnTo>
                    <a:pt x="737" y="124"/>
                  </a:lnTo>
                  <a:lnTo>
                    <a:pt x="735" y="116"/>
                  </a:lnTo>
                  <a:lnTo>
                    <a:pt x="732" y="109"/>
                  </a:lnTo>
                  <a:lnTo>
                    <a:pt x="729" y="101"/>
                  </a:lnTo>
                  <a:lnTo>
                    <a:pt x="724" y="94"/>
                  </a:lnTo>
                  <a:lnTo>
                    <a:pt x="719" y="88"/>
                  </a:lnTo>
                  <a:lnTo>
                    <a:pt x="714" y="82"/>
                  </a:lnTo>
                  <a:lnTo>
                    <a:pt x="708" y="75"/>
                  </a:lnTo>
                  <a:lnTo>
                    <a:pt x="701" y="70"/>
                  </a:lnTo>
                  <a:lnTo>
                    <a:pt x="694" y="66"/>
                  </a:lnTo>
                  <a:lnTo>
                    <a:pt x="687" y="63"/>
                  </a:lnTo>
                  <a:lnTo>
                    <a:pt x="679" y="60"/>
                  </a:lnTo>
                  <a:lnTo>
                    <a:pt x="671" y="58"/>
                  </a:lnTo>
                  <a:lnTo>
                    <a:pt x="663" y="56"/>
                  </a:lnTo>
                  <a:lnTo>
                    <a:pt x="654" y="56"/>
                  </a:lnTo>
                  <a:lnTo>
                    <a:pt x="14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00">
              <a:extLst>
                <a:ext uri="{FF2B5EF4-FFF2-40B4-BE49-F238E27FC236}">
                  <a16:creationId xmlns:a16="http://schemas.microsoft.com/office/drawing/2014/main" id="{359B2374-0C8D-4442-BD83-658FAFCEDFC0}"/>
                </a:ext>
              </a:extLst>
            </p:cNvPr>
            <p:cNvSpPr>
              <a:spLocks/>
            </p:cNvSpPr>
            <p:nvPr/>
          </p:nvSpPr>
          <p:spPr bwMode="auto">
            <a:xfrm>
              <a:off x="4197350" y="3670300"/>
              <a:ext cx="209550" cy="14288"/>
            </a:xfrm>
            <a:custGeom>
              <a:avLst/>
              <a:gdLst>
                <a:gd name="T0" fmla="*/ 768 w 796"/>
                <a:gd name="T1" fmla="*/ 57 h 57"/>
                <a:gd name="T2" fmla="*/ 28 w 796"/>
                <a:gd name="T3" fmla="*/ 57 h 57"/>
                <a:gd name="T4" fmla="*/ 28 w 796"/>
                <a:gd name="T5" fmla="*/ 57 h 57"/>
                <a:gd name="T6" fmla="*/ 22 w 796"/>
                <a:gd name="T7" fmla="*/ 57 h 57"/>
                <a:gd name="T8" fmla="*/ 17 w 796"/>
                <a:gd name="T9" fmla="*/ 54 h 57"/>
                <a:gd name="T10" fmla="*/ 12 w 796"/>
                <a:gd name="T11" fmla="*/ 51 h 57"/>
                <a:gd name="T12" fmla="*/ 8 w 796"/>
                <a:gd name="T13" fmla="*/ 48 h 57"/>
                <a:gd name="T14" fmla="*/ 5 w 796"/>
                <a:gd name="T15" fmla="*/ 44 h 57"/>
                <a:gd name="T16" fmla="*/ 2 w 796"/>
                <a:gd name="T17" fmla="*/ 39 h 57"/>
                <a:gd name="T18" fmla="*/ 0 w 796"/>
                <a:gd name="T19" fmla="*/ 34 h 57"/>
                <a:gd name="T20" fmla="*/ 0 w 796"/>
                <a:gd name="T21" fmla="*/ 28 h 57"/>
                <a:gd name="T22" fmla="*/ 0 w 796"/>
                <a:gd name="T23" fmla="*/ 28 h 57"/>
                <a:gd name="T24" fmla="*/ 0 w 796"/>
                <a:gd name="T25" fmla="*/ 22 h 57"/>
                <a:gd name="T26" fmla="*/ 2 w 796"/>
                <a:gd name="T27" fmla="*/ 17 h 57"/>
                <a:gd name="T28" fmla="*/ 5 w 796"/>
                <a:gd name="T29" fmla="*/ 12 h 57"/>
                <a:gd name="T30" fmla="*/ 8 w 796"/>
                <a:gd name="T31" fmla="*/ 8 h 57"/>
                <a:gd name="T32" fmla="*/ 12 w 796"/>
                <a:gd name="T33" fmla="*/ 5 h 57"/>
                <a:gd name="T34" fmla="*/ 17 w 796"/>
                <a:gd name="T35" fmla="*/ 2 h 57"/>
                <a:gd name="T36" fmla="*/ 22 w 796"/>
                <a:gd name="T37" fmla="*/ 0 h 57"/>
                <a:gd name="T38" fmla="*/ 28 w 796"/>
                <a:gd name="T39" fmla="*/ 0 h 57"/>
                <a:gd name="T40" fmla="*/ 768 w 796"/>
                <a:gd name="T41" fmla="*/ 0 h 57"/>
                <a:gd name="T42" fmla="*/ 768 w 796"/>
                <a:gd name="T43" fmla="*/ 0 h 57"/>
                <a:gd name="T44" fmla="*/ 774 w 796"/>
                <a:gd name="T45" fmla="*/ 0 h 57"/>
                <a:gd name="T46" fmla="*/ 779 w 796"/>
                <a:gd name="T47" fmla="*/ 2 h 57"/>
                <a:gd name="T48" fmla="*/ 784 w 796"/>
                <a:gd name="T49" fmla="*/ 5 h 57"/>
                <a:gd name="T50" fmla="*/ 788 w 796"/>
                <a:gd name="T51" fmla="*/ 8 h 57"/>
                <a:gd name="T52" fmla="*/ 791 w 796"/>
                <a:gd name="T53" fmla="*/ 12 h 57"/>
                <a:gd name="T54" fmla="*/ 794 w 796"/>
                <a:gd name="T55" fmla="*/ 17 h 57"/>
                <a:gd name="T56" fmla="*/ 795 w 796"/>
                <a:gd name="T57" fmla="*/ 22 h 57"/>
                <a:gd name="T58" fmla="*/ 796 w 796"/>
                <a:gd name="T59" fmla="*/ 28 h 57"/>
                <a:gd name="T60" fmla="*/ 796 w 796"/>
                <a:gd name="T61" fmla="*/ 28 h 57"/>
                <a:gd name="T62" fmla="*/ 795 w 796"/>
                <a:gd name="T63" fmla="*/ 34 h 57"/>
                <a:gd name="T64" fmla="*/ 794 w 796"/>
                <a:gd name="T65" fmla="*/ 39 h 57"/>
                <a:gd name="T66" fmla="*/ 791 w 796"/>
                <a:gd name="T67" fmla="*/ 44 h 57"/>
                <a:gd name="T68" fmla="*/ 788 w 796"/>
                <a:gd name="T69" fmla="*/ 48 h 57"/>
                <a:gd name="T70" fmla="*/ 784 w 796"/>
                <a:gd name="T71" fmla="*/ 51 h 57"/>
                <a:gd name="T72" fmla="*/ 779 w 796"/>
                <a:gd name="T73" fmla="*/ 54 h 57"/>
                <a:gd name="T74" fmla="*/ 774 w 796"/>
                <a:gd name="T75" fmla="*/ 57 h 57"/>
                <a:gd name="T76" fmla="*/ 768 w 796"/>
                <a:gd name="T77" fmla="*/ 57 h 57"/>
                <a:gd name="T78" fmla="*/ 768 w 796"/>
                <a:gd name="T7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57">
                  <a:moveTo>
                    <a:pt x="768" y="57"/>
                  </a:moveTo>
                  <a:lnTo>
                    <a:pt x="28" y="57"/>
                  </a:lnTo>
                  <a:lnTo>
                    <a:pt x="28" y="57"/>
                  </a:lnTo>
                  <a:lnTo>
                    <a:pt x="22" y="57"/>
                  </a:lnTo>
                  <a:lnTo>
                    <a:pt x="17" y="54"/>
                  </a:lnTo>
                  <a:lnTo>
                    <a:pt x="12" y="51"/>
                  </a:lnTo>
                  <a:lnTo>
                    <a:pt x="8" y="48"/>
                  </a:lnTo>
                  <a:lnTo>
                    <a:pt x="5" y="44"/>
                  </a:lnTo>
                  <a:lnTo>
                    <a:pt x="2" y="39"/>
                  </a:lnTo>
                  <a:lnTo>
                    <a:pt x="0" y="34"/>
                  </a:lnTo>
                  <a:lnTo>
                    <a:pt x="0" y="28"/>
                  </a:lnTo>
                  <a:lnTo>
                    <a:pt x="0" y="28"/>
                  </a:lnTo>
                  <a:lnTo>
                    <a:pt x="0" y="22"/>
                  </a:lnTo>
                  <a:lnTo>
                    <a:pt x="2" y="17"/>
                  </a:lnTo>
                  <a:lnTo>
                    <a:pt x="5" y="12"/>
                  </a:lnTo>
                  <a:lnTo>
                    <a:pt x="8" y="8"/>
                  </a:lnTo>
                  <a:lnTo>
                    <a:pt x="12" y="5"/>
                  </a:lnTo>
                  <a:lnTo>
                    <a:pt x="17" y="2"/>
                  </a:lnTo>
                  <a:lnTo>
                    <a:pt x="22" y="0"/>
                  </a:lnTo>
                  <a:lnTo>
                    <a:pt x="28" y="0"/>
                  </a:lnTo>
                  <a:lnTo>
                    <a:pt x="768" y="0"/>
                  </a:lnTo>
                  <a:lnTo>
                    <a:pt x="768" y="0"/>
                  </a:lnTo>
                  <a:lnTo>
                    <a:pt x="774" y="0"/>
                  </a:lnTo>
                  <a:lnTo>
                    <a:pt x="779" y="2"/>
                  </a:lnTo>
                  <a:lnTo>
                    <a:pt x="784" y="5"/>
                  </a:lnTo>
                  <a:lnTo>
                    <a:pt x="788" y="8"/>
                  </a:lnTo>
                  <a:lnTo>
                    <a:pt x="791" y="12"/>
                  </a:lnTo>
                  <a:lnTo>
                    <a:pt x="794" y="17"/>
                  </a:lnTo>
                  <a:lnTo>
                    <a:pt x="795" y="22"/>
                  </a:lnTo>
                  <a:lnTo>
                    <a:pt x="796" y="28"/>
                  </a:lnTo>
                  <a:lnTo>
                    <a:pt x="796" y="28"/>
                  </a:lnTo>
                  <a:lnTo>
                    <a:pt x="795" y="34"/>
                  </a:lnTo>
                  <a:lnTo>
                    <a:pt x="794" y="39"/>
                  </a:lnTo>
                  <a:lnTo>
                    <a:pt x="791" y="44"/>
                  </a:lnTo>
                  <a:lnTo>
                    <a:pt x="788" y="48"/>
                  </a:lnTo>
                  <a:lnTo>
                    <a:pt x="784" y="51"/>
                  </a:lnTo>
                  <a:lnTo>
                    <a:pt x="779" y="54"/>
                  </a:lnTo>
                  <a:lnTo>
                    <a:pt x="774" y="57"/>
                  </a:lnTo>
                  <a:lnTo>
                    <a:pt x="768" y="57"/>
                  </a:lnTo>
                  <a:lnTo>
                    <a:pt x="76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01">
              <a:extLst>
                <a:ext uri="{FF2B5EF4-FFF2-40B4-BE49-F238E27FC236}">
                  <a16:creationId xmlns:a16="http://schemas.microsoft.com/office/drawing/2014/main" id="{EDB625E1-E241-4470-9313-99EA687894FD}"/>
                </a:ext>
              </a:extLst>
            </p:cNvPr>
            <p:cNvSpPr>
              <a:spLocks/>
            </p:cNvSpPr>
            <p:nvPr/>
          </p:nvSpPr>
          <p:spPr bwMode="auto">
            <a:xfrm>
              <a:off x="4197350" y="3895725"/>
              <a:ext cx="209550" cy="14288"/>
            </a:xfrm>
            <a:custGeom>
              <a:avLst/>
              <a:gdLst>
                <a:gd name="T0" fmla="*/ 768 w 796"/>
                <a:gd name="T1" fmla="*/ 58 h 58"/>
                <a:gd name="T2" fmla="*/ 28 w 796"/>
                <a:gd name="T3" fmla="*/ 58 h 58"/>
                <a:gd name="T4" fmla="*/ 28 w 796"/>
                <a:gd name="T5" fmla="*/ 58 h 58"/>
                <a:gd name="T6" fmla="*/ 22 w 796"/>
                <a:gd name="T7" fmla="*/ 57 h 58"/>
                <a:gd name="T8" fmla="*/ 17 w 796"/>
                <a:gd name="T9" fmla="*/ 56 h 58"/>
                <a:gd name="T10" fmla="*/ 12 w 796"/>
                <a:gd name="T11" fmla="*/ 53 h 58"/>
                <a:gd name="T12" fmla="*/ 8 w 796"/>
                <a:gd name="T13" fmla="*/ 49 h 58"/>
                <a:gd name="T14" fmla="*/ 5 w 796"/>
                <a:gd name="T15" fmla="*/ 45 h 58"/>
                <a:gd name="T16" fmla="*/ 2 w 796"/>
                <a:gd name="T17" fmla="*/ 41 h 58"/>
                <a:gd name="T18" fmla="*/ 0 w 796"/>
                <a:gd name="T19" fmla="*/ 35 h 58"/>
                <a:gd name="T20" fmla="*/ 0 w 796"/>
                <a:gd name="T21" fmla="*/ 30 h 58"/>
                <a:gd name="T22" fmla="*/ 0 w 796"/>
                <a:gd name="T23" fmla="*/ 30 h 58"/>
                <a:gd name="T24" fmla="*/ 0 w 796"/>
                <a:gd name="T25" fmla="*/ 24 h 58"/>
                <a:gd name="T26" fmla="*/ 2 w 796"/>
                <a:gd name="T27" fmla="*/ 19 h 58"/>
                <a:gd name="T28" fmla="*/ 5 w 796"/>
                <a:gd name="T29" fmla="*/ 13 h 58"/>
                <a:gd name="T30" fmla="*/ 8 w 796"/>
                <a:gd name="T31" fmla="*/ 9 h 58"/>
                <a:gd name="T32" fmla="*/ 12 w 796"/>
                <a:gd name="T33" fmla="*/ 5 h 58"/>
                <a:gd name="T34" fmla="*/ 17 w 796"/>
                <a:gd name="T35" fmla="*/ 3 h 58"/>
                <a:gd name="T36" fmla="*/ 22 w 796"/>
                <a:gd name="T37" fmla="*/ 1 h 58"/>
                <a:gd name="T38" fmla="*/ 28 w 796"/>
                <a:gd name="T39" fmla="*/ 0 h 58"/>
                <a:gd name="T40" fmla="*/ 768 w 796"/>
                <a:gd name="T41" fmla="*/ 0 h 58"/>
                <a:gd name="T42" fmla="*/ 768 w 796"/>
                <a:gd name="T43" fmla="*/ 0 h 58"/>
                <a:gd name="T44" fmla="*/ 774 w 796"/>
                <a:gd name="T45" fmla="*/ 1 h 58"/>
                <a:gd name="T46" fmla="*/ 779 w 796"/>
                <a:gd name="T47" fmla="*/ 3 h 58"/>
                <a:gd name="T48" fmla="*/ 784 w 796"/>
                <a:gd name="T49" fmla="*/ 5 h 58"/>
                <a:gd name="T50" fmla="*/ 788 w 796"/>
                <a:gd name="T51" fmla="*/ 9 h 58"/>
                <a:gd name="T52" fmla="*/ 791 w 796"/>
                <a:gd name="T53" fmla="*/ 13 h 58"/>
                <a:gd name="T54" fmla="*/ 794 w 796"/>
                <a:gd name="T55" fmla="*/ 19 h 58"/>
                <a:gd name="T56" fmla="*/ 795 w 796"/>
                <a:gd name="T57" fmla="*/ 24 h 58"/>
                <a:gd name="T58" fmla="*/ 796 w 796"/>
                <a:gd name="T59" fmla="*/ 30 h 58"/>
                <a:gd name="T60" fmla="*/ 796 w 796"/>
                <a:gd name="T61" fmla="*/ 30 h 58"/>
                <a:gd name="T62" fmla="*/ 795 w 796"/>
                <a:gd name="T63" fmla="*/ 35 h 58"/>
                <a:gd name="T64" fmla="*/ 794 w 796"/>
                <a:gd name="T65" fmla="*/ 41 h 58"/>
                <a:gd name="T66" fmla="*/ 791 w 796"/>
                <a:gd name="T67" fmla="*/ 45 h 58"/>
                <a:gd name="T68" fmla="*/ 788 w 796"/>
                <a:gd name="T69" fmla="*/ 49 h 58"/>
                <a:gd name="T70" fmla="*/ 784 w 796"/>
                <a:gd name="T71" fmla="*/ 53 h 58"/>
                <a:gd name="T72" fmla="*/ 779 w 796"/>
                <a:gd name="T73" fmla="*/ 56 h 58"/>
                <a:gd name="T74" fmla="*/ 774 w 796"/>
                <a:gd name="T75" fmla="*/ 57 h 58"/>
                <a:gd name="T76" fmla="*/ 768 w 796"/>
                <a:gd name="T77" fmla="*/ 58 h 58"/>
                <a:gd name="T78" fmla="*/ 768 w 796"/>
                <a:gd name="T7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58">
                  <a:moveTo>
                    <a:pt x="768" y="58"/>
                  </a:moveTo>
                  <a:lnTo>
                    <a:pt x="28" y="58"/>
                  </a:lnTo>
                  <a:lnTo>
                    <a:pt x="28" y="58"/>
                  </a:lnTo>
                  <a:lnTo>
                    <a:pt x="22" y="57"/>
                  </a:lnTo>
                  <a:lnTo>
                    <a:pt x="17" y="56"/>
                  </a:lnTo>
                  <a:lnTo>
                    <a:pt x="12" y="53"/>
                  </a:lnTo>
                  <a:lnTo>
                    <a:pt x="8" y="49"/>
                  </a:lnTo>
                  <a:lnTo>
                    <a:pt x="5" y="45"/>
                  </a:lnTo>
                  <a:lnTo>
                    <a:pt x="2" y="41"/>
                  </a:lnTo>
                  <a:lnTo>
                    <a:pt x="0" y="35"/>
                  </a:lnTo>
                  <a:lnTo>
                    <a:pt x="0" y="30"/>
                  </a:lnTo>
                  <a:lnTo>
                    <a:pt x="0" y="30"/>
                  </a:lnTo>
                  <a:lnTo>
                    <a:pt x="0" y="24"/>
                  </a:lnTo>
                  <a:lnTo>
                    <a:pt x="2" y="19"/>
                  </a:lnTo>
                  <a:lnTo>
                    <a:pt x="5" y="13"/>
                  </a:lnTo>
                  <a:lnTo>
                    <a:pt x="8" y="9"/>
                  </a:lnTo>
                  <a:lnTo>
                    <a:pt x="12" y="5"/>
                  </a:lnTo>
                  <a:lnTo>
                    <a:pt x="17" y="3"/>
                  </a:lnTo>
                  <a:lnTo>
                    <a:pt x="22" y="1"/>
                  </a:lnTo>
                  <a:lnTo>
                    <a:pt x="28" y="0"/>
                  </a:lnTo>
                  <a:lnTo>
                    <a:pt x="768" y="0"/>
                  </a:lnTo>
                  <a:lnTo>
                    <a:pt x="768" y="0"/>
                  </a:lnTo>
                  <a:lnTo>
                    <a:pt x="774" y="1"/>
                  </a:lnTo>
                  <a:lnTo>
                    <a:pt x="779" y="3"/>
                  </a:lnTo>
                  <a:lnTo>
                    <a:pt x="784" y="5"/>
                  </a:lnTo>
                  <a:lnTo>
                    <a:pt x="788" y="9"/>
                  </a:lnTo>
                  <a:lnTo>
                    <a:pt x="791" y="13"/>
                  </a:lnTo>
                  <a:lnTo>
                    <a:pt x="794" y="19"/>
                  </a:lnTo>
                  <a:lnTo>
                    <a:pt x="795" y="24"/>
                  </a:lnTo>
                  <a:lnTo>
                    <a:pt x="796" y="30"/>
                  </a:lnTo>
                  <a:lnTo>
                    <a:pt x="796" y="30"/>
                  </a:lnTo>
                  <a:lnTo>
                    <a:pt x="795" y="35"/>
                  </a:lnTo>
                  <a:lnTo>
                    <a:pt x="794" y="41"/>
                  </a:lnTo>
                  <a:lnTo>
                    <a:pt x="791" y="45"/>
                  </a:lnTo>
                  <a:lnTo>
                    <a:pt x="788" y="49"/>
                  </a:lnTo>
                  <a:lnTo>
                    <a:pt x="784" y="53"/>
                  </a:lnTo>
                  <a:lnTo>
                    <a:pt x="779" y="56"/>
                  </a:lnTo>
                  <a:lnTo>
                    <a:pt x="774" y="57"/>
                  </a:lnTo>
                  <a:lnTo>
                    <a:pt x="768" y="58"/>
                  </a:lnTo>
                  <a:lnTo>
                    <a:pt x="76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02">
              <a:extLst>
                <a:ext uri="{FF2B5EF4-FFF2-40B4-BE49-F238E27FC236}">
                  <a16:creationId xmlns:a16="http://schemas.microsoft.com/office/drawing/2014/main" id="{1296EABD-343C-4AA5-87EA-96ED7CC45860}"/>
                </a:ext>
              </a:extLst>
            </p:cNvPr>
            <p:cNvSpPr>
              <a:spLocks/>
            </p:cNvSpPr>
            <p:nvPr/>
          </p:nvSpPr>
          <p:spPr bwMode="auto">
            <a:xfrm>
              <a:off x="4257675" y="3640138"/>
              <a:ext cx="88900" cy="14288"/>
            </a:xfrm>
            <a:custGeom>
              <a:avLst/>
              <a:gdLst>
                <a:gd name="T0" fmla="*/ 314 w 342"/>
                <a:gd name="T1" fmla="*/ 57 h 57"/>
                <a:gd name="T2" fmla="*/ 29 w 342"/>
                <a:gd name="T3" fmla="*/ 57 h 57"/>
                <a:gd name="T4" fmla="*/ 29 w 342"/>
                <a:gd name="T5" fmla="*/ 57 h 57"/>
                <a:gd name="T6" fmla="*/ 23 w 342"/>
                <a:gd name="T7" fmla="*/ 56 h 57"/>
                <a:gd name="T8" fmla="*/ 18 w 342"/>
                <a:gd name="T9" fmla="*/ 54 h 57"/>
                <a:gd name="T10" fmla="*/ 13 w 342"/>
                <a:gd name="T11" fmla="*/ 52 h 57"/>
                <a:gd name="T12" fmla="*/ 8 w 342"/>
                <a:gd name="T13" fmla="*/ 48 h 57"/>
                <a:gd name="T14" fmla="*/ 5 w 342"/>
                <a:gd name="T15" fmla="*/ 44 h 57"/>
                <a:gd name="T16" fmla="*/ 2 w 342"/>
                <a:gd name="T17" fmla="*/ 39 h 57"/>
                <a:gd name="T18" fmla="*/ 1 w 342"/>
                <a:gd name="T19" fmla="*/ 34 h 57"/>
                <a:gd name="T20" fmla="*/ 0 w 342"/>
                <a:gd name="T21" fmla="*/ 28 h 57"/>
                <a:gd name="T22" fmla="*/ 0 w 342"/>
                <a:gd name="T23" fmla="*/ 28 h 57"/>
                <a:gd name="T24" fmla="*/ 1 w 342"/>
                <a:gd name="T25" fmla="*/ 23 h 57"/>
                <a:gd name="T26" fmla="*/ 2 w 342"/>
                <a:gd name="T27" fmla="*/ 17 h 57"/>
                <a:gd name="T28" fmla="*/ 5 w 342"/>
                <a:gd name="T29" fmla="*/ 13 h 57"/>
                <a:gd name="T30" fmla="*/ 8 w 342"/>
                <a:gd name="T31" fmla="*/ 9 h 57"/>
                <a:gd name="T32" fmla="*/ 13 w 342"/>
                <a:gd name="T33" fmla="*/ 5 h 57"/>
                <a:gd name="T34" fmla="*/ 18 w 342"/>
                <a:gd name="T35" fmla="*/ 3 h 57"/>
                <a:gd name="T36" fmla="*/ 23 w 342"/>
                <a:gd name="T37" fmla="*/ 1 h 57"/>
                <a:gd name="T38" fmla="*/ 29 w 342"/>
                <a:gd name="T39" fmla="*/ 0 h 57"/>
                <a:gd name="T40" fmla="*/ 314 w 342"/>
                <a:gd name="T41" fmla="*/ 0 h 57"/>
                <a:gd name="T42" fmla="*/ 314 w 342"/>
                <a:gd name="T43" fmla="*/ 0 h 57"/>
                <a:gd name="T44" fmla="*/ 319 w 342"/>
                <a:gd name="T45" fmla="*/ 1 h 57"/>
                <a:gd name="T46" fmla="*/ 325 w 342"/>
                <a:gd name="T47" fmla="*/ 3 h 57"/>
                <a:gd name="T48" fmla="*/ 329 w 342"/>
                <a:gd name="T49" fmla="*/ 5 h 57"/>
                <a:gd name="T50" fmla="*/ 334 w 342"/>
                <a:gd name="T51" fmla="*/ 9 h 57"/>
                <a:gd name="T52" fmla="*/ 337 w 342"/>
                <a:gd name="T53" fmla="*/ 13 h 57"/>
                <a:gd name="T54" fmla="*/ 340 w 342"/>
                <a:gd name="T55" fmla="*/ 17 h 57"/>
                <a:gd name="T56" fmla="*/ 341 w 342"/>
                <a:gd name="T57" fmla="*/ 23 h 57"/>
                <a:gd name="T58" fmla="*/ 342 w 342"/>
                <a:gd name="T59" fmla="*/ 28 h 57"/>
                <a:gd name="T60" fmla="*/ 342 w 342"/>
                <a:gd name="T61" fmla="*/ 28 h 57"/>
                <a:gd name="T62" fmla="*/ 341 w 342"/>
                <a:gd name="T63" fmla="*/ 34 h 57"/>
                <a:gd name="T64" fmla="*/ 340 w 342"/>
                <a:gd name="T65" fmla="*/ 39 h 57"/>
                <a:gd name="T66" fmla="*/ 337 w 342"/>
                <a:gd name="T67" fmla="*/ 44 h 57"/>
                <a:gd name="T68" fmla="*/ 334 w 342"/>
                <a:gd name="T69" fmla="*/ 48 h 57"/>
                <a:gd name="T70" fmla="*/ 329 w 342"/>
                <a:gd name="T71" fmla="*/ 52 h 57"/>
                <a:gd name="T72" fmla="*/ 325 w 342"/>
                <a:gd name="T73" fmla="*/ 54 h 57"/>
                <a:gd name="T74" fmla="*/ 319 w 342"/>
                <a:gd name="T75" fmla="*/ 56 h 57"/>
                <a:gd name="T76" fmla="*/ 314 w 342"/>
                <a:gd name="T77" fmla="*/ 57 h 57"/>
                <a:gd name="T78" fmla="*/ 314 w 342"/>
                <a:gd name="T7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2" h="57">
                  <a:moveTo>
                    <a:pt x="314" y="57"/>
                  </a:moveTo>
                  <a:lnTo>
                    <a:pt x="29" y="57"/>
                  </a:lnTo>
                  <a:lnTo>
                    <a:pt x="29" y="57"/>
                  </a:lnTo>
                  <a:lnTo>
                    <a:pt x="23" y="56"/>
                  </a:lnTo>
                  <a:lnTo>
                    <a:pt x="18" y="54"/>
                  </a:lnTo>
                  <a:lnTo>
                    <a:pt x="13" y="52"/>
                  </a:lnTo>
                  <a:lnTo>
                    <a:pt x="8" y="48"/>
                  </a:lnTo>
                  <a:lnTo>
                    <a:pt x="5" y="44"/>
                  </a:lnTo>
                  <a:lnTo>
                    <a:pt x="2" y="39"/>
                  </a:lnTo>
                  <a:lnTo>
                    <a:pt x="1" y="34"/>
                  </a:lnTo>
                  <a:lnTo>
                    <a:pt x="0" y="28"/>
                  </a:lnTo>
                  <a:lnTo>
                    <a:pt x="0" y="28"/>
                  </a:lnTo>
                  <a:lnTo>
                    <a:pt x="1" y="23"/>
                  </a:lnTo>
                  <a:lnTo>
                    <a:pt x="2" y="17"/>
                  </a:lnTo>
                  <a:lnTo>
                    <a:pt x="5" y="13"/>
                  </a:lnTo>
                  <a:lnTo>
                    <a:pt x="8" y="9"/>
                  </a:lnTo>
                  <a:lnTo>
                    <a:pt x="13" y="5"/>
                  </a:lnTo>
                  <a:lnTo>
                    <a:pt x="18" y="3"/>
                  </a:lnTo>
                  <a:lnTo>
                    <a:pt x="23" y="1"/>
                  </a:lnTo>
                  <a:lnTo>
                    <a:pt x="29" y="0"/>
                  </a:lnTo>
                  <a:lnTo>
                    <a:pt x="314" y="0"/>
                  </a:lnTo>
                  <a:lnTo>
                    <a:pt x="314" y="0"/>
                  </a:lnTo>
                  <a:lnTo>
                    <a:pt x="319" y="1"/>
                  </a:lnTo>
                  <a:lnTo>
                    <a:pt x="325" y="3"/>
                  </a:lnTo>
                  <a:lnTo>
                    <a:pt x="329" y="5"/>
                  </a:lnTo>
                  <a:lnTo>
                    <a:pt x="334" y="9"/>
                  </a:lnTo>
                  <a:lnTo>
                    <a:pt x="337" y="13"/>
                  </a:lnTo>
                  <a:lnTo>
                    <a:pt x="340" y="17"/>
                  </a:lnTo>
                  <a:lnTo>
                    <a:pt x="341" y="23"/>
                  </a:lnTo>
                  <a:lnTo>
                    <a:pt x="342" y="28"/>
                  </a:lnTo>
                  <a:lnTo>
                    <a:pt x="342" y="28"/>
                  </a:lnTo>
                  <a:lnTo>
                    <a:pt x="341" y="34"/>
                  </a:lnTo>
                  <a:lnTo>
                    <a:pt x="340" y="39"/>
                  </a:lnTo>
                  <a:lnTo>
                    <a:pt x="337" y="44"/>
                  </a:lnTo>
                  <a:lnTo>
                    <a:pt x="334" y="48"/>
                  </a:lnTo>
                  <a:lnTo>
                    <a:pt x="329" y="52"/>
                  </a:lnTo>
                  <a:lnTo>
                    <a:pt x="325" y="54"/>
                  </a:lnTo>
                  <a:lnTo>
                    <a:pt x="319" y="56"/>
                  </a:lnTo>
                  <a:lnTo>
                    <a:pt x="314" y="57"/>
                  </a:lnTo>
                  <a:lnTo>
                    <a:pt x="31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03">
              <a:extLst>
                <a:ext uri="{FF2B5EF4-FFF2-40B4-BE49-F238E27FC236}">
                  <a16:creationId xmlns:a16="http://schemas.microsoft.com/office/drawing/2014/main" id="{A1DAD7DC-4C8F-4613-82C0-005C21EF141F}"/>
                </a:ext>
              </a:extLst>
            </p:cNvPr>
            <p:cNvSpPr>
              <a:spLocks/>
            </p:cNvSpPr>
            <p:nvPr/>
          </p:nvSpPr>
          <p:spPr bwMode="auto">
            <a:xfrm>
              <a:off x="4287838" y="3917950"/>
              <a:ext cx="28575" cy="30163"/>
            </a:xfrm>
            <a:custGeom>
              <a:avLst/>
              <a:gdLst>
                <a:gd name="T0" fmla="*/ 56 w 113"/>
                <a:gd name="T1" fmla="*/ 113 h 113"/>
                <a:gd name="T2" fmla="*/ 56 w 113"/>
                <a:gd name="T3" fmla="*/ 113 h 113"/>
                <a:gd name="T4" fmla="*/ 45 w 113"/>
                <a:gd name="T5" fmla="*/ 112 h 113"/>
                <a:gd name="T6" fmla="*/ 34 w 113"/>
                <a:gd name="T7" fmla="*/ 109 h 113"/>
                <a:gd name="T8" fmla="*/ 24 w 113"/>
                <a:gd name="T9" fmla="*/ 104 h 113"/>
                <a:gd name="T10" fmla="*/ 16 w 113"/>
                <a:gd name="T11" fmla="*/ 97 h 113"/>
                <a:gd name="T12" fmla="*/ 9 w 113"/>
                <a:gd name="T13" fmla="*/ 89 h 113"/>
                <a:gd name="T14" fmla="*/ 4 w 113"/>
                <a:gd name="T15" fmla="*/ 79 h 113"/>
                <a:gd name="T16" fmla="*/ 1 w 113"/>
                <a:gd name="T17" fmla="*/ 69 h 113"/>
                <a:gd name="T18" fmla="*/ 0 w 113"/>
                <a:gd name="T19" fmla="*/ 57 h 113"/>
                <a:gd name="T20" fmla="*/ 0 w 113"/>
                <a:gd name="T21" fmla="*/ 57 h 113"/>
                <a:gd name="T22" fmla="*/ 1 w 113"/>
                <a:gd name="T23" fmla="*/ 46 h 113"/>
                <a:gd name="T24" fmla="*/ 4 w 113"/>
                <a:gd name="T25" fmla="*/ 35 h 113"/>
                <a:gd name="T26" fmla="*/ 9 w 113"/>
                <a:gd name="T27" fmla="*/ 25 h 113"/>
                <a:gd name="T28" fmla="*/ 16 w 113"/>
                <a:gd name="T29" fmla="*/ 16 h 113"/>
                <a:gd name="T30" fmla="*/ 24 w 113"/>
                <a:gd name="T31" fmla="*/ 9 h 113"/>
                <a:gd name="T32" fmla="*/ 34 w 113"/>
                <a:gd name="T33" fmla="*/ 4 h 113"/>
                <a:gd name="T34" fmla="*/ 45 w 113"/>
                <a:gd name="T35" fmla="*/ 1 h 113"/>
                <a:gd name="T36" fmla="*/ 56 w 113"/>
                <a:gd name="T37" fmla="*/ 0 h 113"/>
                <a:gd name="T38" fmla="*/ 56 w 113"/>
                <a:gd name="T39" fmla="*/ 0 h 113"/>
                <a:gd name="T40" fmla="*/ 67 w 113"/>
                <a:gd name="T41" fmla="*/ 1 h 113"/>
                <a:gd name="T42" fmla="*/ 78 w 113"/>
                <a:gd name="T43" fmla="*/ 4 h 113"/>
                <a:gd name="T44" fmla="*/ 87 w 113"/>
                <a:gd name="T45" fmla="*/ 9 h 113"/>
                <a:gd name="T46" fmla="*/ 96 w 113"/>
                <a:gd name="T47" fmla="*/ 16 h 113"/>
                <a:gd name="T48" fmla="*/ 104 w 113"/>
                <a:gd name="T49" fmla="*/ 25 h 113"/>
                <a:gd name="T50" fmla="*/ 109 w 113"/>
                <a:gd name="T51" fmla="*/ 35 h 113"/>
                <a:gd name="T52" fmla="*/ 112 w 113"/>
                <a:gd name="T53" fmla="*/ 46 h 113"/>
                <a:gd name="T54" fmla="*/ 113 w 113"/>
                <a:gd name="T55" fmla="*/ 57 h 113"/>
                <a:gd name="T56" fmla="*/ 113 w 113"/>
                <a:gd name="T57" fmla="*/ 57 h 113"/>
                <a:gd name="T58" fmla="*/ 112 w 113"/>
                <a:gd name="T59" fmla="*/ 69 h 113"/>
                <a:gd name="T60" fmla="*/ 109 w 113"/>
                <a:gd name="T61" fmla="*/ 79 h 113"/>
                <a:gd name="T62" fmla="*/ 104 w 113"/>
                <a:gd name="T63" fmla="*/ 89 h 113"/>
                <a:gd name="T64" fmla="*/ 96 w 113"/>
                <a:gd name="T65" fmla="*/ 97 h 113"/>
                <a:gd name="T66" fmla="*/ 87 w 113"/>
                <a:gd name="T67" fmla="*/ 104 h 113"/>
                <a:gd name="T68" fmla="*/ 78 w 113"/>
                <a:gd name="T69" fmla="*/ 109 h 113"/>
                <a:gd name="T70" fmla="*/ 67 w 113"/>
                <a:gd name="T71" fmla="*/ 112 h 113"/>
                <a:gd name="T72" fmla="*/ 56 w 113"/>
                <a:gd name="T73" fmla="*/ 113 h 113"/>
                <a:gd name="T74" fmla="*/ 56 w 113"/>
                <a:gd name="T7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13">
                  <a:moveTo>
                    <a:pt x="56" y="113"/>
                  </a:moveTo>
                  <a:lnTo>
                    <a:pt x="56" y="113"/>
                  </a:lnTo>
                  <a:lnTo>
                    <a:pt x="45" y="112"/>
                  </a:lnTo>
                  <a:lnTo>
                    <a:pt x="34" y="109"/>
                  </a:lnTo>
                  <a:lnTo>
                    <a:pt x="24" y="104"/>
                  </a:lnTo>
                  <a:lnTo>
                    <a:pt x="16" y="97"/>
                  </a:lnTo>
                  <a:lnTo>
                    <a:pt x="9" y="89"/>
                  </a:lnTo>
                  <a:lnTo>
                    <a:pt x="4" y="79"/>
                  </a:lnTo>
                  <a:lnTo>
                    <a:pt x="1" y="69"/>
                  </a:lnTo>
                  <a:lnTo>
                    <a:pt x="0" y="57"/>
                  </a:lnTo>
                  <a:lnTo>
                    <a:pt x="0" y="57"/>
                  </a:lnTo>
                  <a:lnTo>
                    <a:pt x="1" y="46"/>
                  </a:lnTo>
                  <a:lnTo>
                    <a:pt x="4" y="35"/>
                  </a:lnTo>
                  <a:lnTo>
                    <a:pt x="9" y="25"/>
                  </a:lnTo>
                  <a:lnTo>
                    <a:pt x="16" y="16"/>
                  </a:lnTo>
                  <a:lnTo>
                    <a:pt x="24" y="9"/>
                  </a:lnTo>
                  <a:lnTo>
                    <a:pt x="34" y="4"/>
                  </a:lnTo>
                  <a:lnTo>
                    <a:pt x="45" y="1"/>
                  </a:lnTo>
                  <a:lnTo>
                    <a:pt x="56" y="0"/>
                  </a:lnTo>
                  <a:lnTo>
                    <a:pt x="56" y="0"/>
                  </a:lnTo>
                  <a:lnTo>
                    <a:pt x="67" y="1"/>
                  </a:lnTo>
                  <a:lnTo>
                    <a:pt x="78" y="4"/>
                  </a:lnTo>
                  <a:lnTo>
                    <a:pt x="87" y="9"/>
                  </a:lnTo>
                  <a:lnTo>
                    <a:pt x="96" y="16"/>
                  </a:lnTo>
                  <a:lnTo>
                    <a:pt x="104" y="25"/>
                  </a:lnTo>
                  <a:lnTo>
                    <a:pt x="109" y="35"/>
                  </a:lnTo>
                  <a:lnTo>
                    <a:pt x="112" y="46"/>
                  </a:lnTo>
                  <a:lnTo>
                    <a:pt x="113" y="57"/>
                  </a:lnTo>
                  <a:lnTo>
                    <a:pt x="113" y="57"/>
                  </a:lnTo>
                  <a:lnTo>
                    <a:pt x="112" y="69"/>
                  </a:lnTo>
                  <a:lnTo>
                    <a:pt x="109" y="79"/>
                  </a:lnTo>
                  <a:lnTo>
                    <a:pt x="104" y="89"/>
                  </a:lnTo>
                  <a:lnTo>
                    <a:pt x="96" y="97"/>
                  </a:lnTo>
                  <a:lnTo>
                    <a:pt x="87" y="104"/>
                  </a:lnTo>
                  <a:lnTo>
                    <a:pt x="78" y="109"/>
                  </a:lnTo>
                  <a:lnTo>
                    <a:pt x="67" y="112"/>
                  </a:lnTo>
                  <a:lnTo>
                    <a:pt x="56" y="113"/>
                  </a:lnTo>
                  <a:lnTo>
                    <a:pt x="56"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04">
              <a:extLst>
                <a:ext uri="{FF2B5EF4-FFF2-40B4-BE49-F238E27FC236}">
                  <a16:creationId xmlns:a16="http://schemas.microsoft.com/office/drawing/2014/main" id="{D9396150-45A5-4DE4-8405-997098A204B0}"/>
                </a:ext>
              </a:extLst>
            </p:cNvPr>
            <p:cNvSpPr>
              <a:spLocks noEditPoints="1"/>
            </p:cNvSpPr>
            <p:nvPr/>
          </p:nvSpPr>
          <p:spPr bwMode="auto">
            <a:xfrm>
              <a:off x="4219575" y="3703638"/>
              <a:ext cx="165100" cy="165100"/>
            </a:xfrm>
            <a:custGeom>
              <a:avLst/>
              <a:gdLst>
                <a:gd name="T0" fmla="*/ 597 w 626"/>
                <a:gd name="T1" fmla="*/ 624 h 624"/>
                <a:gd name="T2" fmla="*/ 28 w 626"/>
                <a:gd name="T3" fmla="*/ 624 h 624"/>
                <a:gd name="T4" fmla="*/ 28 w 626"/>
                <a:gd name="T5" fmla="*/ 624 h 624"/>
                <a:gd name="T6" fmla="*/ 21 w 626"/>
                <a:gd name="T7" fmla="*/ 623 h 624"/>
                <a:gd name="T8" fmla="*/ 15 w 626"/>
                <a:gd name="T9" fmla="*/ 621 h 624"/>
                <a:gd name="T10" fmla="*/ 9 w 626"/>
                <a:gd name="T11" fmla="*/ 616 h 624"/>
                <a:gd name="T12" fmla="*/ 4 w 626"/>
                <a:gd name="T13" fmla="*/ 611 h 624"/>
                <a:gd name="T14" fmla="*/ 4 w 626"/>
                <a:gd name="T15" fmla="*/ 611 h 624"/>
                <a:gd name="T16" fmla="*/ 1 w 626"/>
                <a:gd name="T17" fmla="*/ 604 h 624"/>
                <a:gd name="T18" fmla="*/ 0 w 626"/>
                <a:gd name="T19" fmla="*/ 597 h 624"/>
                <a:gd name="T20" fmla="*/ 1 w 626"/>
                <a:gd name="T21" fmla="*/ 590 h 624"/>
                <a:gd name="T22" fmla="*/ 3 w 626"/>
                <a:gd name="T23" fmla="*/ 583 h 624"/>
                <a:gd name="T24" fmla="*/ 288 w 626"/>
                <a:gd name="T25" fmla="*/ 14 h 624"/>
                <a:gd name="T26" fmla="*/ 288 w 626"/>
                <a:gd name="T27" fmla="*/ 14 h 624"/>
                <a:gd name="T28" fmla="*/ 290 w 626"/>
                <a:gd name="T29" fmla="*/ 11 h 624"/>
                <a:gd name="T30" fmla="*/ 292 w 626"/>
                <a:gd name="T31" fmla="*/ 8 h 624"/>
                <a:gd name="T32" fmla="*/ 298 w 626"/>
                <a:gd name="T33" fmla="*/ 4 h 624"/>
                <a:gd name="T34" fmla="*/ 305 w 626"/>
                <a:gd name="T35" fmla="*/ 1 h 624"/>
                <a:gd name="T36" fmla="*/ 313 w 626"/>
                <a:gd name="T37" fmla="*/ 0 h 624"/>
                <a:gd name="T38" fmla="*/ 320 w 626"/>
                <a:gd name="T39" fmla="*/ 1 h 624"/>
                <a:gd name="T40" fmla="*/ 328 w 626"/>
                <a:gd name="T41" fmla="*/ 4 h 624"/>
                <a:gd name="T42" fmla="*/ 334 w 626"/>
                <a:gd name="T43" fmla="*/ 8 h 624"/>
                <a:gd name="T44" fmla="*/ 336 w 626"/>
                <a:gd name="T45" fmla="*/ 11 h 624"/>
                <a:gd name="T46" fmla="*/ 338 w 626"/>
                <a:gd name="T47" fmla="*/ 14 h 624"/>
                <a:gd name="T48" fmla="*/ 623 w 626"/>
                <a:gd name="T49" fmla="*/ 583 h 624"/>
                <a:gd name="T50" fmla="*/ 623 w 626"/>
                <a:gd name="T51" fmla="*/ 583 h 624"/>
                <a:gd name="T52" fmla="*/ 625 w 626"/>
                <a:gd name="T53" fmla="*/ 590 h 624"/>
                <a:gd name="T54" fmla="*/ 626 w 626"/>
                <a:gd name="T55" fmla="*/ 597 h 624"/>
                <a:gd name="T56" fmla="*/ 624 w 626"/>
                <a:gd name="T57" fmla="*/ 604 h 624"/>
                <a:gd name="T58" fmla="*/ 621 w 626"/>
                <a:gd name="T59" fmla="*/ 611 h 624"/>
                <a:gd name="T60" fmla="*/ 621 w 626"/>
                <a:gd name="T61" fmla="*/ 611 h 624"/>
                <a:gd name="T62" fmla="*/ 617 w 626"/>
                <a:gd name="T63" fmla="*/ 616 h 624"/>
                <a:gd name="T64" fmla="*/ 611 w 626"/>
                <a:gd name="T65" fmla="*/ 621 h 624"/>
                <a:gd name="T66" fmla="*/ 605 w 626"/>
                <a:gd name="T67" fmla="*/ 623 h 624"/>
                <a:gd name="T68" fmla="*/ 597 w 626"/>
                <a:gd name="T69" fmla="*/ 624 h 624"/>
                <a:gd name="T70" fmla="*/ 597 w 626"/>
                <a:gd name="T71" fmla="*/ 624 h 624"/>
                <a:gd name="T72" fmla="*/ 75 w 626"/>
                <a:gd name="T73" fmla="*/ 568 h 624"/>
                <a:gd name="T74" fmla="*/ 551 w 626"/>
                <a:gd name="T75" fmla="*/ 568 h 624"/>
                <a:gd name="T76" fmla="*/ 313 w 626"/>
                <a:gd name="T77" fmla="*/ 91 h 624"/>
                <a:gd name="T78" fmla="*/ 75 w 626"/>
                <a:gd name="T79" fmla="*/ 56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6" h="624">
                  <a:moveTo>
                    <a:pt x="597" y="624"/>
                  </a:moveTo>
                  <a:lnTo>
                    <a:pt x="28" y="624"/>
                  </a:lnTo>
                  <a:lnTo>
                    <a:pt x="28" y="624"/>
                  </a:lnTo>
                  <a:lnTo>
                    <a:pt x="21" y="623"/>
                  </a:lnTo>
                  <a:lnTo>
                    <a:pt x="15" y="621"/>
                  </a:lnTo>
                  <a:lnTo>
                    <a:pt x="9" y="616"/>
                  </a:lnTo>
                  <a:lnTo>
                    <a:pt x="4" y="611"/>
                  </a:lnTo>
                  <a:lnTo>
                    <a:pt x="4" y="611"/>
                  </a:lnTo>
                  <a:lnTo>
                    <a:pt x="1" y="604"/>
                  </a:lnTo>
                  <a:lnTo>
                    <a:pt x="0" y="597"/>
                  </a:lnTo>
                  <a:lnTo>
                    <a:pt x="1" y="590"/>
                  </a:lnTo>
                  <a:lnTo>
                    <a:pt x="3" y="583"/>
                  </a:lnTo>
                  <a:lnTo>
                    <a:pt x="288" y="14"/>
                  </a:lnTo>
                  <a:lnTo>
                    <a:pt x="288" y="14"/>
                  </a:lnTo>
                  <a:lnTo>
                    <a:pt x="290" y="11"/>
                  </a:lnTo>
                  <a:lnTo>
                    <a:pt x="292" y="8"/>
                  </a:lnTo>
                  <a:lnTo>
                    <a:pt x="298" y="4"/>
                  </a:lnTo>
                  <a:lnTo>
                    <a:pt x="305" y="1"/>
                  </a:lnTo>
                  <a:lnTo>
                    <a:pt x="313" y="0"/>
                  </a:lnTo>
                  <a:lnTo>
                    <a:pt x="320" y="1"/>
                  </a:lnTo>
                  <a:lnTo>
                    <a:pt x="328" y="4"/>
                  </a:lnTo>
                  <a:lnTo>
                    <a:pt x="334" y="8"/>
                  </a:lnTo>
                  <a:lnTo>
                    <a:pt x="336" y="11"/>
                  </a:lnTo>
                  <a:lnTo>
                    <a:pt x="338" y="14"/>
                  </a:lnTo>
                  <a:lnTo>
                    <a:pt x="623" y="583"/>
                  </a:lnTo>
                  <a:lnTo>
                    <a:pt x="623" y="583"/>
                  </a:lnTo>
                  <a:lnTo>
                    <a:pt x="625" y="590"/>
                  </a:lnTo>
                  <a:lnTo>
                    <a:pt x="626" y="597"/>
                  </a:lnTo>
                  <a:lnTo>
                    <a:pt x="624" y="604"/>
                  </a:lnTo>
                  <a:lnTo>
                    <a:pt x="621" y="611"/>
                  </a:lnTo>
                  <a:lnTo>
                    <a:pt x="621" y="611"/>
                  </a:lnTo>
                  <a:lnTo>
                    <a:pt x="617" y="616"/>
                  </a:lnTo>
                  <a:lnTo>
                    <a:pt x="611" y="621"/>
                  </a:lnTo>
                  <a:lnTo>
                    <a:pt x="605" y="623"/>
                  </a:lnTo>
                  <a:lnTo>
                    <a:pt x="597" y="624"/>
                  </a:lnTo>
                  <a:lnTo>
                    <a:pt x="597" y="624"/>
                  </a:lnTo>
                  <a:close/>
                  <a:moveTo>
                    <a:pt x="75" y="568"/>
                  </a:moveTo>
                  <a:lnTo>
                    <a:pt x="551" y="568"/>
                  </a:lnTo>
                  <a:lnTo>
                    <a:pt x="313" y="91"/>
                  </a:lnTo>
                  <a:lnTo>
                    <a:pt x="75" y="5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05">
              <a:extLst>
                <a:ext uri="{FF2B5EF4-FFF2-40B4-BE49-F238E27FC236}">
                  <a16:creationId xmlns:a16="http://schemas.microsoft.com/office/drawing/2014/main" id="{EACAF050-E484-41D8-971C-45D123643E6B}"/>
                </a:ext>
              </a:extLst>
            </p:cNvPr>
            <p:cNvSpPr>
              <a:spLocks/>
            </p:cNvSpPr>
            <p:nvPr/>
          </p:nvSpPr>
          <p:spPr bwMode="auto">
            <a:xfrm>
              <a:off x="4294188" y="3775075"/>
              <a:ext cx="15875" cy="44450"/>
            </a:xfrm>
            <a:custGeom>
              <a:avLst/>
              <a:gdLst>
                <a:gd name="T0" fmla="*/ 28 w 56"/>
                <a:gd name="T1" fmla="*/ 171 h 171"/>
                <a:gd name="T2" fmla="*/ 28 w 56"/>
                <a:gd name="T3" fmla="*/ 171 h 171"/>
                <a:gd name="T4" fmla="*/ 22 w 56"/>
                <a:gd name="T5" fmla="*/ 170 h 171"/>
                <a:gd name="T6" fmla="*/ 17 w 56"/>
                <a:gd name="T7" fmla="*/ 169 h 171"/>
                <a:gd name="T8" fmla="*/ 12 w 56"/>
                <a:gd name="T9" fmla="*/ 166 h 171"/>
                <a:gd name="T10" fmla="*/ 8 w 56"/>
                <a:gd name="T11" fmla="*/ 162 h 171"/>
                <a:gd name="T12" fmla="*/ 5 w 56"/>
                <a:gd name="T13" fmla="*/ 158 h 171"/>
                <a:gd name="T14" fmla="*/ 2 w 56"/>
                <a:gd name="T15" fmla="*/ 153 h 171"/>
                <a:gd name="T16" fmla="*/ 0 w 56"/>
                <a:gd name="T17" fmla="*/ 147 h 171"/>
                <a:gd name="T18" fmla="*/ 0 w 56"/>
                <a:gd name="T19" fmla="*/ 142 h 171"/>
                <a:gd name="T20" fmla="*/ 0 w 56"/>
                <a:gd name="T21" fmla="*/ 28 h 171"/>
                <a:gd name="T22" fmla="*/ 0 w 56"/>
                <a:gd name="T23" fmla="*/ 28 h 171"/>
                <a:gd name="T24" fmla="*/ 0 w 56"/>
                <a:gd name="T25" fmla="*/ 22 h 171"/>
                <a:gd name="T26" fmla="*/ 2 w 56"/>
                <a:gd name="T27" fmla="*/ 17 h 171"/>
                <a:gd name="T28" fmla="*/ 5 w 56"/>
                <a:gd name="T29" fmla="*/ 12 h 171"/>
                <a:gd name="T30" fmla="*/ 8 w 56"/>
                <a:gd name="T31" fmla="*/ 8 h 171"/>
                <a:gd name="T32" fmla="*/ 12 w 56"/>
                <a:gd name="T33" fmla="*/ 5 h 171"/>
                <a:gd name="T34" fmla="*/ 17 w 56"/>
                <a:gd name="T35" fmla="*/ 2 h 171"/>
                <a:gd name="T36" fmla="*/ 22 w 56"/>
                <a:gd name="T37" fmla="*/ 1 h 171"/>
                <a:gd name="T38" fmla="*/ 28 w 56"/>
                <a:gd name="T39" fmla="*/ 0 h 171"/>
                <a:gd name="T40" fmla="*/ 28 w 56"/>
                <a:gd name="T41" fmla="*/ 0 h 171"/>
                <a:gd name="T42" fmla="*/ 34 w 56"/>
                <a:gd name="T43" fmla="*/ 1 h 171"/>
                <a:gd name="T44" fmla="*/ 39 w 56"/>
                <a:gd name="T45" fmla="*/ 2 h 171"/>
                <a:gd name="T46" fmla="*/ 44 w 56"/>
                <a:gd name="T47" fmla="*/ 5 h 171"/>
                <a:gd name="T48" fmla="*/ 48 w 56"/>
                <a:gd name="T49" fmla="*/ 8 h 171"/>
                <a:gd name="T50" fmla="*/ 51 w 56"/>
                <a:gd name="T51" fmla="*/ 12 h 171"/>
                <a:gd name="T52" fmla="*/ 54 w 56"/>
                <a:gd name="T53" fmla="*/ 17 h 171"/>
                <a:gd name="T54" fmla="*/ 55 w 56"/>
                <a:gd name="T55" fmla="*/ 22 h 171"/>
                <a:gd name="T56" fmla="*/ 56 w 56"/>
                <a:gd name="T57" fmla="*/ 28 h 171"/>
                <a:gd name="T58" fmla="*/ 56 w 56"/>
                <a:gd name="T59" fmla="*/ 142 h 171"/>
                <a:gd name="T60" fmla="*/ 56 w 56"/>
                <a:gd name="T61" fmla="*/ 142 h 171"/>
                <a:gd name="T62" fmla="*/ 55 w 56"/>
                <a:gd name="T63" fmla="*/ 147 h 171"/>
                <a:gd name="T64" fmla="*/ 54 w 56"/>
                <a:gd name="T65" fmla="*/ 153 h 171"/>
                <a:gd name="T66" fmla="*/ 51 w 56"/>
                <a:gd name="T67" fmla="*/ 158 h 171"/>
                <a:gd name="T68" fmla="*/ 48 w 56"/>
                <a:gd name="T69" fmla="*/ 162 h 171"/>
                <a:gd name="T70" fmla="*/ 44 w 56"/>
                <a:gd name="T71" fmla="*/ 166 h 171"/>
                <a:gd name="T72" fmla="*/ 39 w 56"/>
                <a:gd name="T73" fmla="*/ 169 h 171"/>
                <a:gd name="T74" fmla="*/ 34 w 56"/>
                <a:gd name="T75" fmla="*/ 170 h 171"/>
                <a:gd name="T76" fmla="*/ 28 w 56"/>
                <a:gd name="T77" fmla="*/ 171 h 171"/>
                <a:gd name="T78" fmla="*/ 28 w 56"/>
                <a:gd name="T7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171">
                  <a:moveTo>
                    <a:pt x="28" y="171"/>
                  </a:moveTo>
                  <a:lnTo>
                    <a:pt x="28" y="171"/>
                  </a:lnTo>
                  <a:lnTo>
                    <a:pt x="22" y="170"/>
                  </a:lnTo>
                  <a:lnTo>
                    <a:pt x="17" y="169"/>
                  </a:lnTo>
                  <a:lnTo>
                    <a:pt x="12" y="166"/>
                  </a:lnTo>
                  <a:lnTo>
                    <a:pt x="8" y="162"/>
                  </a:lnTo>
                  <a:lnTo>
                    <a:pt x="5" y="158"/>
                  </a:lnTo>
                  <a:lnTo>
                    <a:pt x="2" y="153"/>
                  </a:lnTo>
                  <a:lnTo>
                    <a:pt x="0" y="147"/>
                  </a:lnTo>
                  <a:lnTo>
                    <a:pt x="0" y="142"/>
                  </a:lnTo>
                  <a:lnTo>
                    <a:pt x="0" y="28"/>
                  </a:lnTo>
                  <a:lnTo>
                    <a:pt x="0" y="28"/>
                  </a:lnTo>
                  <a:lnTo>
                    <a:pt x="0" y="22"/>
                  </a:lnTo>
                  <a:lnTo>
                    <a:pt x="2" y="17"/>
                  </a:lnTo>
                  <a:lnTo>
                    <a:pt x="5" y="12"/>
                  </a:lnTo>
                  <a:lnTo>
                    <a:pt x="8" y="8"/>
                  </a:lnTo>
                  <a:lnTo>
                    <a:pt x="12" y="5"/>
                  </a:lnTo>
                  <a:lnTo>
                    <a:pt x="17" y="2"/>
                  </a:lnTo>
                  <a:lnTo>
                    <a:pt x="22" y="1"/>
                  </a:lnTo>
                  <a:lnTo>
                    <a:pt x="28" y="0"/>
                  </a:lnTo>
                  <a:lnTo>
                    <a:pt x="28" y="0"/>
                  </a:lnTo>
                  <a:lnTo>
                    <a:pt x="34" y="1"/>
                  </a:lnTo>
                  <a:lnTo>
                    <a:pt x="39" y="2"/>
                  </a:lnTo>
                  <a:lnTo>
                    <a:pt x="44" y="5"/>
                  </a:lnTo>
                  <a:lnTo>
                    <a:pt x="48" y="8"/>
                  </a:lnTo>
                  <a:lnTo>
                    <a:pt x="51" y="12"/>
                  </a:lnTo>
                  <a:lnTo>
                    <a:pt x="54" y="17"/>
                  </a:lnTo>
                  <a:lnTo>
                    <a:pt x="55" y="22"/>
                  </a:lnTo>
                  <a:lnTo>
                    <a:pt x="56" y="28"/>
                  </a:lnTo>
                  <a:lnTo>
                    <a:pt x="56" y="142"/>
                  </a:lnTo>
                  <a:lnTo>
                    <a:pt x="56" y="142"/>
                  </a:lnTo>
                  <a:lnTo>
                    <a:pt x="55" y="147"/>
                  </a:lnTo>
                  <a:lnTo>
                    <a:pt x="54" y="153"/>
                  </a:lnTo>
                  <a:lnTo>
                    <a:pt x="51" y="158"/>
                  </a:lnTo>
                  <a:lnTo>
                    <a:pt x="48" y="162"/>
                  </a:lnTo>
                  <a:lnTo>
                    <a:pt x="44" y="166"/>
                  </a:lnTo>
                  <a:lnTo>
                    <a:pt x="39" y="169"/>
                  </a:lnTo>
                  <a:lnTo>
                    <a:pt x="34" y="170"/>
                  </a:lnTo>
                  <a:lnTo>
                    <a:pt x="28" y="171"/>
                  </a:lnTo>
                  <a:lnTo>
                    <a:pt x="28"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06">
              <a:extLst>
                <a:ext uri="{FF2B5EF4-FFF2-40B4-BE49-F238E27FC236}">
                  <a16:creationId xmlns:a16="http://schemas.microsoft.com/office/drawing/2014/main" id="{310EEC8D-D137-45B2-B60C-3AE383030D37}"/>
                </a:ext>
              </a:extLst>
            </p:cNvPr>
            <p:cNvSpPr>
              <a:spLocks/>
            </p:cNvSpPr>
            <p:nvPr/>
          </p:nvSpPr>
          <p:spPr bwMode="auto">
            <a:xfrm>
              <a:off x="4294188" y="3824288"/>
              <a:ext cx="15875" cy="15875"/>
            </a:xfrm>
            <a:custGeom>
              <a:avLst/>
              <a:gdLst>
                <a:gd name="T0" fmla="*/ 28 w 56"/>
                <a:gd name="T1" fmla="*/ 0 h 57"/>
                <a:gd name="T2" fmla="*/ 28 w 56"/>
                <a:gd name="T3" fmla="*/ 0 h 57"/>
                <a:gd name="T4" fmla="*/ 22 w 56"/>
                <a:gd name="T5" fmla="*/ 1 h 57"/>
                <a:gd name="T6" fmla="*/ 17 w 56"/>
                <a:gd name="T7" fmla="*/ 2 h 57"/>
                <a:gd name="T8" fmla="*/ 12 w 56"/>
                <a:gd name="T9" fmla="*/ 5 h 57"/>
                <a:gd name="T10" fmla="*/ 8 w 56"/>
                <a:gd name="T11" fmla="*/ 8 h 57"/>
                <a:gd name="T12" fmla="*/ 5 w 56"/>
                <a:gd name="T13" fmla="*/ 13 h 57"/>
                <a:gd name="T14" fmla="*/ 2 w 56"/>
                <a:gd name="T15" fmla="*/ 17 h 57"/>
                <a:gd name="T16" fmla="*/ 0 w 56"/>
                <a:gd name="T17" fmla="*/ 23 h 57"/>
                <a:gd name="T18" fmla="*/ 0 w 56"/>
                <a:gd name="T19" fmla="*/ 28 h 57"/>
                <a:gd name="T20" fmla="*/ 0 w 56"/>
                <a:gd name="T21" fmla="*/ 28 h 57"/>
                <a:gd name="T22" fmla="*/ 0 w 56"/>
                <a:gd name="T23" fmla="*/ 34 h 57"/>
                <a:gd name="T24" fmla="*/ 2 w 56"/>
                <a:gd name="T25" fmla="*/ 39 h 57"/>
                <a:gd name="T26" fmla="*/ 5 w 56"/>
                <a:gd name="T27" fmla="*/ 44 h 57"/>
                <a:gd name="T28" fmla="*/ 8 w 56"/>
                <a:gd name="T29" fmla="*/ 48 h 57"/>
                <a:gd name="T30" fmla="*/ 12 w 56"/>
                <a:gd name="T31" fmla="*/ 52 h 57"/>
                <a:gd name="T32" fmla="*/ 17 w 56"/>
                <a:gd name="T33" fmla="*/ 54 h 57"/>
                <a:gd name="T34" fmla="*/ 22 w 56"/>
                <a:gd name="T35" fmla="*/ 56 h 57"/>
                <a:gd name="T36" fmla="*/ 28 w 56"/>
                <a:gd name="T37" fmla="*/ 57 h 57"/>
                <a:gd name="T38" fmla="*/ 28 w 56"/>
                <a:gd name="T39" fmla="*/ 57 h 57"/>
                <a:gd name="T40" fmla="*/ 34 w 56"/>
                <a:gd name="T41" fmla="*/ 56 h 57"/>
                <a:gd name="T42" fmla="*/ 39 w 56"/>
                <a:gd name="T43" fmla="*/ 54 h 57"/>
                <a:gd name="T44" fmla="*/ 44 w 56"/>
                <a:gd name="T45" fmla="*/ 52 h 57"/>
                <a:gd name="T46" fmla="*/ 48 w 56"/>
                <a:gd name="T47" fmla="*/ 48 h 57"/>
                <a:gd name="T48" fmla="*/ 51 w 56"/>
                <a:gd name="T49" fmla="*/ 44 h 57"/>
                <a:gd name="T50" fmla="*/ 54 w 56"/>
                <a:gd name="T51" fmla="*/ 39 h 57"/>
                <a:gd name="T52" fmla="*/ 55 w 56"/>
                <a:gd name="T53" fmla="*/ 34 h 57"/>
                <a:gd name="T54" fmla="*/ 56 w 56"/>
                <a:gd name="T55" fmla="*/ 28 h 57"/>
                <a:gd name="T56" fmla="*/ 56 w 56"/>
                <a:gd name="T57" fmla="*/ 28 h 57"/>
                <a:gd name="T58" fmla="*/ 55 w 56"/>
                <a:gd name="T59" fmla="*/ 23 h 57"/>
                <a:gd name="T60" fmla="*/ 54 w 56"/>
                <a:gd name="T61" fmla="*/ 17 h 57"/>
                <a:gd name="T62" fmla="*/ 51 w 56"/>
                <a:gd name="T63" fmla="*/ 13 h 57"/>
                <a:gd name="T64" fmla="*/ 48 w 56"/>
                <a:gd name="T65" fmla="*/ 8 h 57"/>
                <a:gd name="T66" fmla="*/ 44 w 56"/>
                <a:gd name="T67" fmla="*/ 5 h 57"/>
                <a:gd name="T68" fmla="*/ 39 w 56"/>
                <a:gd name="T69" fmla="*/ 2 h 57"/>
                <a:gd name="T70" fmla="*/ 34 w 56"/>
                <a:gd name="T71" fmla="*/ 1 h 57"/>
                <a:gd name="T72" fmla="*/ 28 w 56"/>
                <a:gd name="T73" fmla="*/ 0 h 57"/>
                <a:gd name="T74" fmla="*/ 28 w 56"/>
                <a:gd name="T7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7">
                  <a:moveTo>
                    <a:pt x="28" y="0"/>
                  </a:moveTo>
                  <a:lnTo>
                    <a:pt x="28" y="0"/>
                  </a:lnTo>
                  <a:lnTo>
                    <a:pt x="22" y="1"/>
                  </a:lnTo>
                  <a:lnTo>
                    <a:pt x="17" y="2"/>
                  </a:lnTo>
                  <a:lnTo>
                    <a:pt x="12" y="5"/>
                  </a:lnTo>
                  <a:lnTo>
                    <a:pt x="8" y="8"/>
                  </a:lnTo>
                  <a:lnTo>
                    <a:pt x="5" y="13"/>
                  </a:lnTo>
                  <a:lnTo>
                    <a:pt x="2" y="17"/>
                  </a:lnTo>
                  <a:lnTo>
                    <a:pt x="0" y="23"/>
                  </a:lnTo>
                  <a:lnTo>
                    <a:pt x="0" y="28"/>
                  </a:lnTo>
                  <a:lnTo>
                    <a:pt x="0" y="28"/>
                  </a:lnTo>
                  <a:lnTo>
                    <a:pt x="0" y="34"/>
                  </a:lnTo>
                  <a:lnTo>
                    <a:pt x="2" y="39"/>
                  </a:lnTo>
                  <a:lnTo>
                    <a:pt x="5" y="44"/>
                  </a:lnTo>
                  <a:lnTo>
                    <a:pt x="8" y="48"/>
                  </a:lnTo>
                  <a:lnTo>
                    <a:pt x="12" y="52"/>
                  </a:lnTo>
                  <a:lnTo>
                    <a:pt x="17" y="54"/>
                  </a:lnTo>
                  <a:lnTo>
                    <a:pt x="22" y="56"/>
                  </a:lnTo>
                  <a:lnTo>
                    <a:pt x="28" y="57"/>
                  </a:lnTo>
                  <a:lnTo>
                    <a:pt x="28" y="57"/>
                  </a:lnTo>
                  <a:lnTo>
                    <a:pt x="34" y="56"/>
                  </a:lnTo>
                  <a:lnTo>
                    <a:pt x="39" y="54"/>
                  </a:lnTo>
                  <a:lnTo>
                    <a:pt x="44" y="52"/>
                  </a:lnTo>
                  <a:lnTo>
                    <a:pt x="48" y="48"/>
                  </a:lnTo>
                  <a:lnTo>
                    <a:pt x="51" y="44"/>
                  </a:lnTo>
                  <a:lnTo>
                    <a:pt x="54" y="39"/>
                  </a:lnTo>
                  <a:lnTo>
                    <a:pt x="55" y="34"/>
                  </a:lnTo>
                  <a:lnTo>
                    <a:pt x="56" y="28"/>
                  </a:lnTo>
                  <a:lnTo>
                    <a:pt x="56" y="28"/>
                  </a:lnTo>
                  <a:lnTo>
                    <a:pt x="55" y="23"/>
                  </a:lnTo>
                  <a:lnTo>
                    <a:pt x="54" y="17"/>
                  </a:lnTo>
                  <a:lnTo>
                    <a:pt x="51" y="13"/>
                  </a:lnTo>
                  <a:lnTo>
                    <a:pt x="48" y="8"/>
                  </a:lnTo>
                  <a:lnTo>
                    <a:pt x="44" y="5"/>
                  </a:lnTo>
                  <a:lnTo>
                    <a:pt x="39" y="2"/>
                  </a:lnTo>
                  <a:lnTo>
                    <a:pt x="34"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itle 12">
            <a:extLst>
              <a:ext uri="{FF2B5EF4-FFF2-40B4-BE49-F238E27FC236}">
                <a16:creationId xmlns:a16="http://schemas.microsoft.com/office/drawing/2014/main" id="{4A21ECD6-5AEA-4513-ADFF-9B69010AF330}"/>
              </a:ext>
            </a:extLst>
          </p:cNvPr>
          <p:cNvSpPr txBox="1">
            <a:spLocks/>
          </p:cNvSpPr>
          <p:nvPr/>
        </p:nvSpPr>
        <p:spPr>
          <a:xfrm>
            <a:off x="1819374" y="491262"/>
            <a:ext cx="7918516" cy="782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D" sz="4000" b="1" dirty="0" smtClean="0"/>
              <a:t>Different types of irrelevan</a:t>
            </a:r>
            <a:r>
              <a:rPr lang="en-ID" sz="4000" b="1" dirty="0" smtClean="0"/>
              <a:t>t sentences</a:t>
            </a:r>
            <a:endParaRPr lang="en-ID" sz="4000" b="1" dirty="0"/>
          </a:p>
        </p:txBody>
      </p:sp>
    </p:spTree>
    <p:extLst>
      <p:ext uri="{BB962C8B-B14F-4D97-AF65-F5344CB8AC3E}">
        <p14:creationId xmlns:p14="http://schemas.microsoft.com/office/powerpoint/2010/main" val="1380256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C4A344-AC59-4FF2-8E03-74AAF09B91FD}"/>
              </a:ext>
            </a:extLst>
          </p:cNvPr>
          <p:cNvSpPr/>
          <p:nvPr/>
        </p:nvSpPr>
        <p:spPr>
          <a:xfrm>
            <a:off x="693283" y="929429"/>
            <a:ext cx="10658475" cy="760413"/>
          </a:xfrm>
          <a:prstGeom prst="rect">
            <a:avLst/>
          </a:prstGeom>
        </p:spPr>
        <p:txBody>
          <a:bodyPr wrap="square" lIns="0" tIns="0" rIns="0" bIns="0">
            <a:noAutofit/>
          </a:bodyPr>
          <a:lstStyle/>
          <a:p>
            <a:endParaRPr lang="en-US" sz="2800" b="1" dirty="0">
              <a:solidFill>
                <a:srgbClr val="271D42"/>
              </a:solidFill>
              <a:cs typeface="Segoe UI" panose="020B0502040204020203" pitchFamily="34" charset="0"/>
            </a:endParaRPr>
          </a:p>
        </p:txBody>
      </p:sp>
      <p:sp>
        <p:nvSpPr>
          <p:cNvPr id="8" name="TextBox 7">
            <a:extLst>
              <a:ext uri="{FF2B5EF4-FFF2-40B4-BE49-F238E27FC236}">
                <a16:creationId xmlns:a16="http://schemas.microsoft.com/office/drawing/2014/main" id="{2FF3F254-3914-400B-AA3D-352615ABCA50}"/>
              </a:ext>
            </a:extLst>
          </p:cNvPr>
          <p:cNvSpPr txBox="1"/>
          <p:nvPr/>
        </p:nvSpPr>
        <p:spPr>
          <a:xfrm>
            <a:off x="494164" y="693111"/>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10" name="TextBox 9">
            <a:extLst>
              <a:ext uri="{FF2B5EF4-FFF2-40B4-BE49-F238E27FC236}">
                <a16:creationId xmlns:a16="http://schemas.microsoft.com/office/drawing/2014/main" id="{A8DA4411-1F01-44EF-9307-05165BE6D655}"/>
              </a:ext>
            </a:extLst>
          </p:cNvPr>
          <p:cNvSpPr txBox="1"/>
          <p:nvPr/>
        </p:nvSpPr>
        <p:spPr>
          <a:xfrm>
            <a:off x="1068045" y="693111"/>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grpSp>
        <p:nvGrpSpPr>
          <p:cNvPr id="32" name="Group 31">
            <a:extLst>
              <a:ext uri="{FF2B5EF4-FFF2-40B4-BE49-F238E27FC236}">
                <a16:creationId xmlns:a16="http://schemas.microsoft.com/office/drawing/2014/main" id="{579CBBEE-AA83-4607-B733-3062FA89DF45}"/>
              </a:ext>
            </a:extLst>
          </p:cNvPr>
          <p:cNvGrpSpPr/>
          <p:nvPr/>
        </p:nvGrpSpPr>
        <p:grpSpPr>
          <a:xfrm>
            <a:off x="11404996" y="0"/>
            <a:ext cx="183357" cy="6858000"/>
            <a:chOff x="11404996" y="0"/>
            <a:chExt cx="183357" cy="6858000"/>
          </a:xfrm>
        </p:grpSpPr>
        <p:cxnSp>
          <p:nvCxnSpPr>
            <p:cNvPr id="33" name="Straight Connector 32">
              <a:extLst>
                <a:ext uri="{FF2B5EF4-FFF2-40B4-BE49-F238E27FC236}">
                  <a16:creationId xmlns:a16="http://schemas.microsoft.com/office/drawing/2014/main" id="{680105AF-8129-441B-BC73-BE86FEEA3B19}"/>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BDEF00B-DE3A-42FE-98CC-33C5DF35DF65}"/>
                </a:ext>
              </a:extLst>
            </p:cNvPr>
            <p:cNvGrpSpPr/>
            <p:nvPr/>
          </p:nvGrpSpPr>
          <p:grpSpPr>
            <a:xfrm>
              <a:off x="11404996" y="3099991"/>
              <a:ext cx="183357" cy="658019"/>
              <a:chOff x="11404996" y="2428874"/>
              <a:chExt cx="183357" cy="658019"/>
            </a:xfrm>
          </p:grpSpPr>
          <p:sp>
            <p:nvSpPr>
              <p:cNvPr id="36" name="Multiplication Sign 35">
                <a:extLst>
                  <a:ext uri="{FF2B5EF4-FFF2-40B4-BE49-F238E27FC236}">
                    <a16:creationId xmlns:a16="http://schemas.microsoft.com/office/drawing/2014/main" id="{A823EE7A-EB46-49C4-8261-B26D9F4A99F3}"/>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Multiplication Sign 36">
                <a:extLst>
                  <a:ext uri="{FF2B5EF4-FFF2-40B4-BE49-F238E27FC236}">
                    <a16:creationId xmlns:a16="http://schemas.microsoft.com/office/drawing/2014/main" id="{7081AE7E-CADF-4A08-99D1-3BE23039379E}"/>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Multiplication Sign 37">
                <a:extLst>
                  <a:ext uri="{FF2B5EF4-FFF2-40B4-BE49-F238E27FC236}">
                    <a16:creationId xmlns:a16="http://schemas.microsoft.com/office/drawing/2014/main" id="{6FB10DE5-AD2F-490A-96DF-ADD991348623}"/>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5" name="Straight Connector 34">
              <a:extLst>
                <a:ext uri="{FF2B5EF4-FFF2-40B4-BE49-F238E27FC236}">
                  <a16:creationId xmlns:a16="http://schemas.microsoft.com/office/drawing/2014/main" id="{B247DD4E-83CA-4AA2-8663-CFD811CB046A}"/>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79C8F69-C0FB-4D0D-BDEF-DA71F061172F}"/>
              </a:ext>
            </a:extLst>
          </p:cNvPr>
          <p:cNvGrpSpPr/>
          <p:nvPr/>
        </p:nvGrpSpPr>
        <p:grpSpPr>
          <a:xfrm>
            <a:off x="11641594" y="549273"/>
            <a:ext cx="215444" cy="980898"/>
            <a:chOff x="11665300" y="549273"/>
            <a:chExt cx="215444" cy="980898"/>
          </a:xfrm>
        </p:grpSpPr>
        <p:sp>
          <p:nvSpPr>
            <p:cNvPr id="40" name="TextBox 39">
              <a:extLst>
                <a:ext uri="{FF2B5EF4-FFF2-40B4-BE49-F238E27FC236}">
                  <a16:creationId xmlns:a16="http://schemas.microsoft.com/office/drawing/2014/main" id="{89DB9DF6-0E50-4C63-92B2-1D159F0113AF}"/>
                </a:ext>
              </a:extLst>
            </p:cNvPr>
            <p:cNvSpPr txBox="1"/>
            <p:nvPr/>
          </p:nvSpPr>
          <p:spPr>
            <a:xfrm rot="16200000">
              <a:off x="11397270"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sp>
          <p:nvSpPr>
            <p:cNvPr id="41" name="TextBox 40">
              <a:extLst>
                <a:ext uri="{FF2B5EF4-FFF2-40B4-BE49-F238E27FC236}">
                  <a16:creationId xmlns:a16="http://schemas.microsoft.com/office/drawing/2014/main" id="{6FDCC744-264C-407F-8D4B-1B18CC42CF07}"/>
                </a:ext>
              </a:extLst>
            </p:cNvPr>
            <p:cNvSpPr txBox="1"/>
            <p:nvPr/>
          </p:nvSpPr>
          <p:spPr>
            <a:xfrm rot="16200000">
              <a:off x="11658324" y="556249"/>
              <a:ext cx="229395" cy="215444"/>
            </a:xfrm>
            <a:prstGeom prst="rect">
              <a:avLst/>
            </a:prstGeom>
            <a:noFill/>
          </p:spPr>
          <p:txBody>
            <a:bodyPr wrap="square" lIns="0" tIns="0" rIns="0" bIns="0" rtlCol="0">
              <a:spAutoFit/>
            </a:bodyPr>
            <a:lstStyle/>
            <a:p>
              <a:pPr algn="r"/>
              <a:r>
                <a:rPr lang="en-US" sz="1400" i="1" dirty="0">
                  <a:solidFill>
                    <a:srgbClr val="01BA7E"/>
                  </a:solidFill>
                </a:rPr>
                <a:t>8</a:t>
              </a:r>
              <a:endParaRPr lang="en-ID" sz="1400" i="1" dirty="0">
                <a:solidFill>
                  <a:srgbClr val="01BA7E"/>
                </a:solidFill>
              </a:endParaRPr>
            </a:p>
          </p:txBody>
        </p:sp>
      </p:grpSp>
      <p:pic>
        <p:nvPicPr>
          <p:cNvPr id="1026" name="Picture 2" descr="MacDonald's Drive-Thru - Photo de McDonald's Pretoria North - Tripadvisor"/>
          <p:cNvPicPr>
            <a:picLocks noChangeAspect="1" noChangeArrowheads="1"/>
          </p:cNvPicPr>
          <p:nvPr/>
        </p:nvPicPr>
        <p:blipFill rotWithShape="1">
          <a:blip r:embed="rId2">
            <a:extLst>
              <a:ext uri="{28A0092B-C50C-407E-A947-70E740481C1C}">
                <a14:useLocalDpi xmlns:a14="http://schemas.microsoft.com/office/drawing/2010/main" val="0"/>
              </a:ext>
            </a:extLst>
          </a:blip>
          <a:srcRect t="16205" b="8970"/>
          <a:stretch/>
        </p:blipFill>
        <p:spPr bwMode="auto">
          <a:xfrm rot="16200000">
            <a:off x="7500148" y="2164653"/>
            <a:ext cx="6855794" cy="2527912"/>
          </a:xfrm>
          <a:prstGeom prst="rect">
            <a:avLst/>
          </a:prstGeom>
          <a:gradFill>
            <a:gsLst>
              <a:gs pos="0">
                <a:srgbClr val="303BC3">
                  <a:alpha val="59000"/>
                </a:srgbClr>
              </a:gs>
              <a:gs pos="95000">
                <a:srgbClr val="1C74AB">
                  <a:alpha val="63000"/>
                </a:srgbClr>
              </a:gs>
            </a:gsLst>
            <a:lin ang="18900000" scaled="1"/>
          </a:gradFill>
        </p:spPr>
      </p:pic>
      <p:sp>
        <p:nvSpPr>
          <p:cNvPr id="42" name="Rectangle 41">
            <a:extLst>
              <a:ext uri="{FF2B5EF4-FFF2-40B4-BE49-F238E27FC236}">
                <a16:creationId xmlns:a16="http://schemas.microsoft.com/office/drawing/2014/main" id="{5C719534-8DC7-4342-AA82-772355C53D25}"/>
              </a:ext>
            </a:extLst>
          </p:cNvPr>
          <p:cNvSpPr/>
          <p:nvPr/>
        </p:nvSpPr>
        <p:spPr>
          <a:xfrm rot="16200000">
            <a:off x="7497531" y="2165044"/>
            <a:ext cx="6857999" cy="2527912"/>
          </a:xfrm>
          <a:prstGeom prst="rect">
            <a:avLst/>
          </a:prstGeom>
          <a:gradFill>
            <a:gsLst>
              <a:gs pos="0">
                <a:srgbClr val="303BC3">
                  <a:alpha val="58000"/>
                  <a:lumMod val="0"/>
                </a:srgbClr>
              </a:gs>
              <a:gs pos="0">
                <a:srgbClr val="1C74AB">
                  <a:alpha val="11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p:cNvSpPr/>
          <p:nvPr/>
        </p:nvSpPr>
        <p:spPr>
          <a:xfrm>
            <a:off x="635369" y="1210756"/>
            <a:ext cx="8156751" cy="4638193"/>
          </a:xfrm>
          <a:prstGeom prst="rect">
            <a:avLst/>
          </a:prstGeom>
        </p:spPr>
        <p:txBody>
          <a:bodyPr wrap="square">
            <a:spAutoFit/>
          </a:bodyPr>
          <a:lstStyle/>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 process starts when a customer </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stops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at the </a:t>
            </a:r>
            <a:r>
              <a:rPr lang="en-US" sz="2000" dirty="0" err="1">
                <a:latin typeface="Bahnschrift Light SemiCondensed" panose="020B0502040204020203" pitchFamily="34" charset="0"/>
                <a:ea typeface="Calibri" panose="020F0502020204030204" pitchFamily="34" charset="0"/>
                <a:cs typeface="Times New Roman" panose="02020603050405020304" pitchFamily="18" charset="0"/>
              </a:rPr>
              <a:t>McDrive</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 intercom.</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McDonalds employees are notified that a customer is waiting.</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An employee </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asks for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his order via the intercom.</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 customer communicates his order via the intercom.</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Then, the customer </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drives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to the payment terminal. </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 customer pays cash or pays by card.</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Meanwhile, McDonalds employees are preparing his order in the kitchen. </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Then the client </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drives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to the pickup window. </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A McDonalds employee supplies him with his order. </a:t>
            </a:r>
            <a:endParaRPr lang="fr-BE" sz="2000" dirty="0" smtClean="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The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customer </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takes the order and leaves the </a:t>
            </a:r>
            <a:r>
              <a:rPr lang="en-US" sz="2000" dirty="0" err="1" smtClean="0">
                <a:latin typeface="Bahnschrift Light SemiCondensed" panose="020B0502040204020203" pitchFamily="34" charset="0"/>
                <a:ea typeface="Calibri" panose="020F0502020204030204" pitchFamily="34" charset="0"/>
                <a:cs typeface="Times New Roman" panose="02020603050405020304" pitchFamily="18" charset="0"/>
              </a:rPr>
              <a:t>McDrive</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 process is finished.</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16157" y="409733"/>
            <a:ext cx="813287" cy="227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Title 43">
            <a:extLst>
              <a:ext uri="{FF2B5EF4-FFF2-40B4-BE49-F238E27FC236}">
                <a16:creationId xmlns:a16="http://schemas.microsoft.com/office/drawing/2014/main" id="{4E6CE5FE-9816-4D9A-A474-5A7BE294AD43}"/>
              </a:ext>
            </a:extLst>
          </p:cNvPr>
          <p:cNvSpPr>
            <a:spLocks noGrp="1"/>
          </p:cNvSpPr>
          <p:nvPr>
            <p:ph type="title"/>
          </p:nvPr>
        </p:nvSpPr>
        <p:spPr>
          <a:xfrm>
            <a:off x="1403731" y="401600"/>
            <a:ext cx="10786756" cy="782169"/>
          </a:xfrm>
        </p:spPr>
        <p:txBody>
          <a:bodyPr>
            <a:normAutofit/>
          </a:bodyPr>
          <a:lstStyle/>
          <a:p>
            <a:pPr>
              <a:tabLst>
                <a:tab pos="4937125" algn="l"/>
              </a:tabLst>
            </a:pPr>
            <a:r>
              <a:rPr lang="da-DK" sz="3600" dirty="0" smtClean="0"/>
              <a:t>Illustration : McDonalds DRIVE-IN process | </a:t>
            </a:r>
            <a:r>
              <a:rPr lang="da-DK" sz="3600" dirty="0" smtClean="0">
                <a:solidFill>
                  <a:schemeClr val="bg1"/>
                </a:solidFill>
              </a:rPr>
              <a:t>Description</a:t>
            </a:r>
            <a:endParaRPr lang="da-DK" sz="3600" dirty="0">
              <a:solidFill>
                <a:schemeClr val="bg1"/>
              </a:solidFill>
            </a:endParaRPr>
          </a:p>
        </p:txBody>
      </p:sp>
    </p:spTree>
    <p:extLst>
      <p:ext uri="{BB962C8B-B14F-4D97-AF65-F5344CB8AC3E}">
        <p14:creationId xmlns:p14="http://schemas.microsoft.com/office/powerpoint/2010/main" val="1557866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6CE5FE-9816-4D9A-A474-5A7BE294AD43}"/>
              </a:ext>
            </a:extLst>
          </p:cNvPr>
          <p:cNvSpPr>
            <a:spLocks noGrp="1"/>
          </p:cNvSpPr>
          <p:nvPr>
            <p:ph type="title"/>
          </p:nvPr>
        </p:nvSpPr>
        <p:spPr>
          <a:xfrm>
            <a:off x="1503205" y="483838"/>
            <a:ext cx="6804853" cy="782169"/>
          </a:xfrm>
        </p:spPr>
        <p:txBody>
          <a:bodyPr>
            <a:normAutofit/>
          </a:bodyPr>
          <a:lstStyle/>
          <a:p>
            <a:pPr>
              <a:tabLst>
                <a:tab pos="4937125" algn="l"/>
              </a:tabLst>
            </a:pPr>
            <a:r>
              <a:rPr lang="da-DK" sz="3600" dirty="0" smtClean="0"/>
              <a:t>Illustration: irrelevant sentences</a:t>
            </a:r>
            <a:endParaRPr lang="da-DK" sz="3600" dirty="0"/>
          </a:p>
        </p:txBody>
      </p:sp>
      <p:sp>
        <p:nvSpPr>
          <p:cNvPr id="6" name="Rectangle 5">
            <a:extLst>
              <a:ext uri="{FF2B5EF4-FFF2-40B4-BE49-F238E27FC236}">
                <a16:creationId xmlns:a16="http://schemas.microsoft.com/office/drawing/2014/main" id="{54C4A344-AC59-4FF2-8E03-74AAF09B91FD}"/>
              </a:ext>
            </a:extLst>
          </p:cNvPr>
          <p:cNvSpPr/>
          <p:nvPr/>
        </p:nvSpPr>
        <p:spPr>
          <a:xfrm>
            <a:off x="695325" y="908519"/>
            <a:ext cx="10658475" cy="760413"/>
          </a:xfrm>
          <a:prstGeom prst="rect">
            <a:avLst/>
          </a:prstGeom>
        </p:spPr>
        <p:txBody>
          <a:bodyPr wrap="square" lIns="0" tIns="0" rIns="0" bIns="0">
            <a:noAutofit/>
          </a:bodyPr>
          <a:lstStyle/>
          <a:p>
            <a:endParaRPr lang="en-US" sz="2800" b="1" dirty="0">
              <a:solidFill>
                <a:srgbClr val="271D42"/>
              </a:solidFill>
              <a:cs typeface="Segoe UI" panose="020B0502040204020203" pitchFamily="34" charset="0"/>
            </a:endParaRPr>
          </a:p>
        </p:txBody>
      </p:sp>
      <p:sp>
        <p:nvSpPr>
          <p:cNvPr id="8" name="TextBox 7">
            <a:extLst>
              <a:ext uri="{FF2B5EF4-FFF2-40B4-BE49-F238E27FC236}">
                <a16:creationId xmlns:a16="http://schemas.microsoft.com/office/drawing/2014/main" id="{2FF3F254-3914-400B-AA3D-352615ABCA50}"/>
              </a:ext>
            </a:extLst>
          </p:cNvPr>
          <p:cNvSpPr txBox="1"/>
          <p:nvPr/>
        </p:nvSpPr>
        <p:spPr>
          <a:xfrm>
            <a:off x="679097" y="713659"/>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10" name="TextBox 9">
            <a:extLst>
              <a:ext uri="{FF2B5EF4-FFF2-40B4-BE49-F238E27FC236}">
                <a16:creationId xmlns:a16="http://schemas.microsoft.com/office/drawing/2014/main" id="{A8DA4411-1F01-44EF-9307-05165BE6D655}"/>
              </a:ext>
            </a:extLst>
          </p:cNvPr>
          <p:cNvSpPr txBox="1"/>
          <p:nvPr/>
        </p:nvSpPr>
        <p:spPr>
          <a:xfrm>
            <a:off x="1252978" y="713659"/>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grpSp>
        <p:nvGrpSpPr>
          <p:cNvPr id="32" name="Group 31">
            <a:extLst>
              <a:ext uri="{FF2B5EF4-FFF2-40B4-BE49-F238E27FC236}">
                <a16:creationId xmlns:a16="http://schemas.microsoft.com/office/drawing/2014/main" id="{579CBBEE-AA83-4607-B733-3062FA89DF45}"/>
              </a:ext>
            </a:extLst>
          </p:cNvPr>
          <p:cNvGrpSpPr/>
          <p:nvPr/>
        </p:nvGrpSpPr>
        <p:grpSpPr>
          <a:xfrm>
            <a:off x="11404996" y="0"/>
            <a:ext cx="183357" cy="6858000"/>
            <a:chOff x="11404996" y="0"/>
            <a:chExt cx="183357" cy="6858000"/>
          </a:xfrm>
        </p:grpSpPr>
        <p:cxnSp>
          <p:nvCxnSpPr>
            <p:cNvPr id="33" name="Straight Connector 32">
              <a:extLst>
                <a:ext uri="{FF2B5EF4-FFF2-40B4-BE49-F238E27FC236}">
                  <a16:creationId xmlns:a16="http://schemas.microsoft.com/office/drawing/2014/main" id="{680105AF-8129-441B-BC73-BE86FEEA3B19}"/>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BDEF00B-DE3A-42FE-98CC-33C5DF35DF65}"/>
                </a:ext>
              </a:extLst>
            </p:cNvPr>
            <p:cNvGrpSpPr/>
            <p:nvPr/>
          </p:nvGrpSpPr>
          <p:grpSpPr>
            <a:xfrm>
              <a:off x="11404996" y="3099991"/>
              <a:ext cx="183357" cy="658019"/>
              <a:chOff x="11404996" y="2428874"/>
              <a:chExt cx="183357" cy="658019"/>
            </a:xfrm>
          </p:grpSpPr>
          <p:sp>
            <p:nvSpPr>
              <p:cNvPr id="36" name="Multiplication Sign 35">
                <a:extLst>
                  <a:ext uri="{FF2B5EF4-FFF2-40B4-BE49-F238E27FC236}">
                    <a16:creationId xmlns:a16="http://schemas.microsoft.com/office/drawing/2014/main" id="{A823EE7A-EB46-49C4-8261-B26D9F4A99F3}"/>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Multiplication Sign 36">
                <a:extLst>
                  <a:ext uri="{FF2B5EF4-FFF2-40B4-BE49-F238E27FC236}">
                    <a16:creationId xmlns:a16="http://schemas.microsoft.com/office/drawing/2014/main" id="{7081AE7E-CADF-4A08-99D1-3BE23039379E}"/>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Multiplication Sign 37">
                <a:extLst>
                  <a:ext uri="{FF2B5EF4-FFF2-40B4-BE49-F238E27FC236}">
                    <a16:creationId xmlns:a16="http://schemas.microsoft.com/office/drawing/2014/main" id="{6FB10DE5-AD2F-490A-96DF-ADD991348623}"/>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5" name="Straight Connector 34">
              <a:extLst>
                <a:ext uri="{FF2B5EF4-FFF2-40B4-BE49-F238E27FC236}">
                  <a16:creationId xmlns:a16="http://schemas.microsoft.com/office/drawing/2014/main" id="{B247DD4E-83CA-4AA2-8663-CFD811CB046A}"/>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79C8F69-C0FB-4D0D-BDEF-DA71F061172F}"/>
              </a:ext>
            </a:extLst>
          </p:cNvPr>
          <p:cNvGrpSpPr/>
          <p:nvPr/>
        </p:nvGrpSpPr>
        <p:grpSpPr>
          <a:xfrm>
            <a:off x="11641594" y="549273"/>
            <a:ext cx="215444" cy="980898"/>
            <a:chOff x="11665300" y="549273"/>
            <a:chExt cx="215444" cy="980898"/>
          </a:xfrm>
        </p:grpSpPr>
        <p:sp>
          <p:nvSpPr>
            <p:cNvPr id="40" name="TextBox 39">
              <a:extLst>
                <a:ext uri="{FF2B5EF4-FFF2-40B4-BE49-F238E27FC236}">
                  <a16:creationId xmlns:a16="http://schemas.microsoft.com/office/drawing/2014/main" id="{89DB9DF6-0E50-4C63-92B2-1D159F0113AF}"/>
                </a:ext>
              </a:extLst>
            </p:cNvPr>
            <p:cNvSpPr txBox="1"/>
            <p:nvPr/>
          </p:nvSpPr>
          <p:spPr>
            <a:xfrm rot="16200000">
              <a:off x="11397270"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sp>
          <p:nvSpPr>
            <p:cNvPr id="41" name="TextBox 40">
              <a:extLst>
                <a:ext uri="{FF2B5EF4-FFF2-40B4-BE49-F238E27FC236}">
                  <a16:creationId xmlns:a16="http://schemas.microsoft.com/office/drawing/2014/main" id="{6FDCC744-264C-407F-8D4B-1B18CC42CF07}"/>
                </a:ext>
              </a:extLst>
            </p:cNvPr>
            <p:cNvSpPr txBox="1"/>
            <p:nvPr/>
          </p:nvSpPr>
          <p:spPr>
            <a:xfrm rot="16200000">
              <a:off x="11658324" y="556249"/>
              <a:ext cx="229395" cy="215444"/>
            </a:xfrm>
            <a:prstGeom prst="rect">
              <a:avLst/>
            </a:prstGeom>
            <a:noFill/>
          </p:spPr>
          <p:txBody>
            <a:bodyPr wrap="square" lIns="0" tIns="0" rIns="0" bIns="0" rtlCol="0">
              <a:spAutoFit/>
            </a:bodyPr>
            <a:lstStyle/>
            <a:p>
              <a:pPr algn="r"/>
              <a:r>
                <a:rPr lang="en-US" sz="1400" i="1" dirty="0">
                  <a:solidFill>
                    <a:srgbClr val="01BA7E"/>
                  </a:solidFill>
                </a:rPr>
                <a:t>8</a:t>
              </a:r>
              <a:endParaRPr lang="en-ID" sz="1400" i="1" dirty="0">
                <a:solidFill>
                  <a:srgbClr val="01BA7E"/>
                </a:solidFill>
              </a:endParaRPr>
            </a:p>
          </p:txBody>
        </p:sp>
      </p:grpSp>
      <p:pic>
        <p:nvPicPr>
          <p:cNvPr id="1026" name="Picture 2" descr="MacDonald's Drive-Thru - Photo de McDonald's Pretoria North - Tripadvisor"/>
          <p:cNvPicPr>
            <a:picLocks noChangeAspect="1" noChangeArrowheads="1"/>
          </p:cNvPicPr>
          <p:nvPr/>
        </p:nvPicPr>
        <p:blipFill rotWithShape="1">
          <a:blip r:embed="rId2">
            <a:extLst>
              <a:ext uri="{28A0092B-C50C-407E-A947-70E740481C1C}">
                <a14:useLocalDpi xmlns:a14="http://schemas.microsoft.com/office/drawing/2010/main" val="0"/>
              </a:ext>
            </a:extLst>
          </a:blip>
          <a:srcRect t="16205" b="8970"/>
          <a:stretch/>
        </p:blipFill>
        <p:spPr bwMode="auto">
          <a:xfrm rot="16200000">
            <a:off x="7500148" y="2164653"/>
            <a:ext cx="6855794" cy="2527912"/>
          </a:xfrm>
          <a:prstGeom prst="rect">
            <a:avLst/>
          </a:prstGeom>
          <a:gradFill>
            <a:gsLst>
              <a:gs pos="0">
                <a:srgbClr val="303BC3">
                  <a:alpha val="59000"/>
                </a:srgbClr>
              </a:gs>
              <a:gs pos="95000">
                <a:srgbClr val="1C74AB">
                  <a:alpha val="63000"/>
                </a:srgbClr>
              </a:gs>
            </a:gsLst>
            <a:lin ang="18900000" scaled="1"/>
          </a:gradFill>
        </p:spPr>
      </p:pic>
      <p:sp>
        <p:nvSpPr>
          <p:cNvPr id="42" name="Rectangle 41">
            <a:extLst>
              <a:ext uri="{FF2B5EF4-FFF2-40B4-BE49-F238E27FC236}">
                <a16:creationId xmlns:a16="http://schemas.microsoft.com/office/drawing/2014/main" id="{5C719534-8DC7-4342-AA82-772355C53D25}"/>
              </a:ext>
            </a:extLst>
          </p:cNvPr>
          <p:cNvSpPr/>
          <p:nvPr/>
        </p:nvSpPr>
        <p:spPr>
          <a:xfrm rot="16200000">
            <a:off x="7497531" y="2165044"/>
            <a:ext cx="6857999" cy="2527912"/>
          </a:xfrm>
          <a:prstGeom prst="rect">
            <a:avLst/>
          </a:prstGeom>
          <a:gradFill>
            <a:gsLst>
              <a:gs pos="0">
                <a:srgbClr val="303BC3">
                  <a:alpha val="58000"/>
                  <a:lumMod val="0"/>
                </a:srgbClr>
              </a:gs>
              <a:gs pos="0">
                <a:srgbClr val="1C74AB">
                  <a:alpha val="11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p:cNvSpPr/>
          <p:nvPr/>
        </p:nvSpPr>
        <p:spPr>
          <a:xfrm>
            <a:off x="604539" y="690306"/>
            <a:ext cx="8826000" cy="5575116"/>
          </a:xfrm>
          <a:prstGeom prst="rect">
            <a:avLst/>
          </a:prstGeom>
        </p:spPr>
        <p:txBody>
          <a:bodyPr wrap="square">
            <a:spAutoFit/>
          </a:bodyPr>
          <a:lstStyle/>
          <a:p>
            <a:pPr>
              <a:lnSpc>
                <a:spcPct val="107000"/>
              </a:lnSpc>
              <a:spcAft>
                <a:spcPts val="800"/>
              </a:spcAft>
            </a:pPr>
            <a:endParaRPr lang="en-US" dirty="0" smtClean="0">
              <a:solidFill>
                <a:srgbClr val="303BC3"/>
              </a:solidFill>
            </a:endParaRPr>
          </a:p>
          <a:p>
            <a:pPr marL="342900" indent="-342900">
              <a:lnSpc>
                <a:spcPct val="107000"/>
              </a:lnSpc>
              <a:spcAft>
                <a:spcPts val="800"/>
              </a:spcAft>
              <a:buFont typeface="+mj-lt"/>
              <a:buAutoNum type="arabicPeriod"/>
            </a:pPr>
            <a:r>
              <a:rPr lang="en-US" dirty="0" smtClean="0">
                <a:solidFill>
                  <a:srgbClr val="303BC3"/>
                </a:solidFill>
                <a:latin typeface="Bahnschrift Light SemiCondensed" panose="020B0502040204020203" pitchFamily="34" charset="0"/>
              </a:rPr>
              <a:t>McDonalds </a:t>
            </a:r>
            <a:r>
              <a:rPr lang="en-US" dirty="0">
                <a:solidFill>
                  <a:srgbClr val="303BC3"/>
                </a:solidFill>
                <a:latin typeface="Bahnschrift Light SemiCondensed" panose="020B0502040204020203" pitchFamily="34" charset="0"/>
              </a:rPr>
              <a:t>is a fast food chain, which also offers a "</a:t>
            </a:r>
            <a:r>
              <a:rPr lang="en-US" dirty="0" err="1">
                <a:solidFill>
                  <a:srgbClr val="303BC3"/>
                </a:solidFill>
                <a:latin typeface="Bahnschrift Light SemiCondensed" panose="020B0502040204020203" pitchFamily="34" charset="0"/>
              </a:rPr>
              <a:t>Drive-IN</a:t>
            </a:r>
            <a:r>
              <a:rPr lang="en-US" dirty="0">
                <a:solidFill>
                  <a:srgbClr val="303BC3"/>
                </a:solidFill>
                <a:latin typeface="Bahnschrift Light SemiCondensed" panose="020B0502040204020203" pitchFamily="34" charset="0"/>
              </a:rPr>
              <a:t>" service</a:t>
            </a:r>
            <a:r>
              <a:rPr lang="en-US" dirty="0" smtClean="0">
                <a:solidFill>
                  <a:srgbClr val="303BC3"/>
                </a:solidFill>
                <a:latin typeface="Bahnschrift Light SemiCondensed" panose="020B0502040204020203" pitchFamily="34" charset="0"/>
              </a:rPr>
              <a:t>.</a:t>
            </a:r>
            <a:endParaRPr lang="en-US" dirty="0" smtClean="0">
              <a:solidFill>
                <a:srgbClr val="303BC3"/>
              </a:solidFill>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 process starts when a customer stops at the </a:t>
            </a:r>
            <a:r>
              <a:rPr lang="en-US" dirty="0" err="1">
                <a:latin typeface="Bahnschrift Light SemiCondensed" panose="020B0502040204020203" pitchFamily="34" charset="0"/>
                <a:ea typeface="Calibri" panose="020F0502020204030204" pitchFamily="34" charset="0"/>
                <a:cs typeface="Times New Roman" panose="02020603050405020304" pitchFamily="18" charset="0"/>
              </a:rPr>
              <a:t>McDrive</a:t>
            </a:r>
            <a:r>
              <a:rPr lang="en-US" dirty="0">
                <a:latin typeface="Bahnschrift Light SemiCondensed" panose="020B0502040204020203" pitchFamily="34" charset="0"/>
                <a:ea typeface="Calibri" panose="020F0502020204030204" pitchFamily="34" charset="0"/>
                <a:cs typeface="Times New Roman" panose="02020603050405020304" pitchFamily="18" charset="0"/>
              </a:rPr>
              <a:t> intercom.</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McDonalds employees are notified that a customer is waiting.</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An employee asks for his order via the intercom.</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 customer communicates his order via the intercom.</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smtClean="0">
                <a:solidFill>
                  <a:srgbClr val="303BC3"/>
                </a:solidFill>
                <a:latin typeface="Bahnschrift Light SemiCondensed" panose="020B0502040204020203" pitchFamily="34" charset="0"/>
              </a:rPr>
              <a:t>For </a:t>
            </a:r>
            <a:r>
              <a:rPr lang="en-US" dirty="0">
                <a:solidFill>
                  <a:srgbClr val="303BC3"/>
                </a:solidFill>
                <a:latin typeface="Bahnschrift Light SemiCondensed" panose="020B0502040204020203" pitchFamily="34" charset="0"/>
              </a:rPr>
              <a:t>example, a </a:t>
            </a:r>
            <a:r>
              <a:rPr lang="en-US" dirty="0" err="1">
                <a:solidFill>
                  <a:srgbClr val="303BC3"/>
                </a:solidFill>
                <a:latin typeface="Bahnschrift Light SemiCondensed" panose="020B0502040204020203" pitchFamily="34" charset="0"/>
              </a:rPr>
              <a:t>McMenu</a:t>
            </a:r>
            <a:r>
              <a:rPr lang="en-US" dirty="0">
                <a:solidFill>
                  <a:srgbClr val="303BC3"/>
                </a:solidFill>
                <a:latin typeface="Bahnschrift Light SemiCondensed" panose="020B0502040204020203" pitchFamily="34" charset="0"/>
              </a:rPr>
              <a:t> with Sprite and </a:t>
            </a:r>
            <a:r>
              <a:rPr lang="en-US" dirty="0" err="1">
                <a:solidFill>
                  <a:srgbClr val="303BC3"/>
                </a:solidFill>
                <a:latin typeface="Bahnschrift Light SemiCondensed" panose="020B0502040204020203" pitchFamily="34" charset="0"/>
              </a:rPr>
              <a:t>McFlurry</a:t>
            </a:r>
            <a:r>
              <a:rPr lang="en-US" dirty="0" smtClean="0">
                <a:solidFill>
                  <a:srgbClr val="303BC3"/>
                </a:solidFill>
                <a:latin typeface="Bahnschrift Light SemiCondensed" panose="020B0502040204020203" pitchFamily="34" charset="0"/>
              </a:rPr>
              <a:t>.</a:t>
            </a:r>
            <a:endParaRPr lang="fr-BE" dirty="0">
              <a:solidFill>
                <a:srgbClr val="303BC3"/>
              </a:solidFill>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Then, the customer drives to the payment terminal. </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 customer pays cash or pays by card.</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Meanwhile, McDonalds employees are preparing his order in the kitchen. </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smtClean="0">
                <a:solidFill>
                  <a:srgbClr val="303BC3"/>
                </a:solidFill>
                <a:latin typeface="Bahnschrift Light SemiCondensed" panose="020B0502040204020203" pitchFamily="34" charset="0"/>
              </a:rPr>
              <a:t>McDonald's </a:t>
            </a:r>
            <a:r>
              <a:rPr lang="en-US" dirty="0">
                <a:solidFill>
                  <a:srgbClr val="303BC3"/>
                </a:solidFill>
                <a:latin typeface="Bahnschrift Light SemiCondensed" panose="020B0502040204020203" pitchFamily="34" charset="0"/>
              </a:rPr>
              <a:t>kitchens contain all the equipment needed to cook burgers</a:t>
            </a:r>
            <a:r>
              <a:rPr lang="en-US" dirty="0" smtClean="0">
                <a:solidFill>
                  <a:srgbClr val="303BC3"/>
                </a:solidFill>
                <a:latin typeface="Bahnschrift Light SemiCondensed" panose="020B0502040204020203" pitchFamily="34" charset="0"/>
              </a:rPr>
              <a:t>.</a:t>
            </a:r>
            <a:endParaRPr lang="fr-BE" dirty="0">
              <a:solidFill>
                <a:srgbClr val="303BC3"/>
              </a:solidFill>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Then the client drives to the pickup window. </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A McDonalds employee supplies him with his order. </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 customer takes the order and leaves the </a:t>
            </a:r>
            <a:r>
              <a:rPr lang="en-US" dirty="0" err="1">
                <a:latin typeface="Bahnschrift Light SemiCondensed" panose="020B0502040204020203" pitchFamily="34" charset="0"/>
                <a:ea typeface="Calibri" panose="020F0502020204030204" pitchFamily="34" charset="0"/>
                <a:cs typeface="Times New Roman" panose="02020603050405020304" pitchFamily="18" charset="0"/>
              </a:rPr>
              <a:t>McDrive</a:t>
            </a:r>
            <a:r>
              <a:rPr lang="en-US" dirty="0">
                <a:latin typeface="Bahnschrift Light SemiCondensed" panose="020B0502040204020203" pitchFamily="34" charset="0"/>
                <a:ea typeface="Calibri" panose="020F0502020204030204" pitchFamily="34" charset="0"/>
                <a:cs typeface="Times New Roman" panose="02020603050405020304" pitchFamily="18" charset="0"/>
              </a:rPr>
              <a:t>, the process is finished</a:t>
            </a:r>
            <a:r>
              <a:rPr lang="en-US" dirty="0" smtClean="0">
                <a:latin typeface="Bahnschrift Light SemiCondensed" panose="020B0502040204020203" pitchFamily="34" charset="0"/>
                <a:ea typeface="Calibri" panose="020F0502020204030204" pitchFamily="34" charset="0"/>
                <a:cs typeface="Times New Roman" panose="02020603050405020304" pitchFamily="18" charset="0"/>
              </a:rPr>
              <a:t>..</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616157" y="409733"/>
            <a:ext cx="813287" cy="227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TextBox 23">
            <a:extLst>
              <a:ext uri="{FF2B5EF4-FFF2-40B4-BE49-F238E27FC236}">
                <a16:creationId xmlns:a16="http://schemas.microsoft.com/office/drawing/2014/main" id="{73D96EC9-92EA-4831-9E07-8F1646FAE1B5}"/>
              </a:ext>
            </a:extLst>
          </p:cNvPr>
          <p:cNvSpPr txBox="1"/>
          <p:nvPr/>
        </p:nvSpPr>
        <p:spPr>
          <a:xfrm>
            <a:off x="8921025" y="4235987"/>
            <a:ext cx="2920516" cy="1275342"/>
          </a:xfrm>
          <a:prstGeom prst="roundRect">
            <a:avLst>
              <a:gd name="adj" fmla="val 5881"/>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Segoe UI Light" panose="020B0502040204020203" pitchFamily="34" charset="0"/>
              </a:defRPr>
            </a:lvl1pPr>
            <a:lvl2pPr marL="228600" lvl="1" indent="-228600" algn="ctr">
              <a:lnSpc>
                <a:spcPct val="90000"/>
              </a:lnSpc>
              <a:spcBef>
                <a:spcPts val="1000"/>
              </a:spcBef>
              <a:buSzPct val="100000"/>
              <a:buFont typeface="Arial" panose="020B0604020202020204" pitchFamily="34" charset="0"/>
              <a:buChar char="•"/>
              <a:defRPr>
                <a:latin typeface="Segoe UI Light" panose="020B0502040204020203" pitchFamily="34" charset="0"/>
              </a:defRPr>
            </a:lvl2pPr>
            <a:lvl3pPr marL="685800" lvl="2"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3pPr>
            <a:lvl4pPr marL="1143000" lvl="3"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4pPr>
            <a:lvl5pPr marL="1600200" lvl="4"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Segoe UI Light" panose="020B0502040204020203" pitchFamily="34" charset="0"/>
            </a:endParaRPr>
          </a:p>
        </p:txBody>
      </p:sp>
      <p:grpSp>
        <p:nvGrpSpPr>
          <p:cNvPr id="25" name="Group 24">
            <a:extLst>
              <a:ext uri="{FF2B5EF4-FFF2-40B4-BE49-F238E27FC236}">
                <a16:creationId xmlns:a16="http://schemas.microsoft.com/office/drawing/2014/main" id="{177354F9-40C1-4027-B3D8-F837327C6BDC}"/>
              </a:ext>
            </a:extLst>
          </p:cNvPr>
          <p:cNvGrpSpPr/>
          <p:nvPr/>
        </p:nvGrpSpPr>
        <p:grpSpPr>
          <a:xfrm>
            <a:off x="9198778" y="4372654"/>
            <a:ext cx="2331864" cy="959565"/>
            <a:chOff x="954376" y="1748250"/>
            <a:chExt cx="2475505" cy="959565"/>
          </a:xfrm>
        </p:grpSpPr>
        <p:sp>
          <p:nvSpPr>
            <p:cNvPr id="26" name="TextBox 25">
              <a:extLst>
                <a:ext uri="{FF2B5EF4-FFF2-40B4-BE49-F238E27FC236}">
                  <a16:creationId xmlns:a16="http://schemas.microsoft.com/office/drawing/2014/main" id="{46D0C1D9-AF9C-444E-A416-D11CC89F2E67}"/>
                </a:ext>
              </a:extLst>
            </p:cNvPr>
            <p:cNvSpPr txBox="1"/>
            <p:nvPr/>
          </p:nvSpPr>
          <p:spPr>
            <a:xfrm>
              <a:off x="967637" y="2061484"/>
              <a:ext cx="2462244" cy="646331"/>
            </a:xfrm>
            <a:prstGeom prst="rect">
              <a:avLst/>
            </a:prstGeom>
            <a:noFill/>
          </p:spPr>
          <p:txBody>
            <a:bodyPr wrap="square" lIns="0" tIns="0" rIns="0" bIns="0" rtlCol="0">
              <a:spAutoFit/>
            </a:bodyPr>
            <a:lstStyle/>
            <a:p>
              <a:pPr>
                <a:spcAft>
                  <a:spcPts val="600"/>
                </a:spcAft>
                <a:buClr>
                  <a:srgbClr val="336AA8"/>
                </a:buClr>
              </a:pPr>
              <a:r>
                <a:rPr lang="en-US" sz="1400" dirty="0" smtClean="0">
                  <a:latin typeface="Bahnschrift Light SemiCondensed" panose="020B0502040204020203" pitchFamily="34" charset="0"/>
                </a:rPr>
                <a:t>Sentence used to add precisions, details about machines, materials, components, etc. </a:t>
              </a:r>
              <a:endParaRPr lang="en-US" sz="1400" dirty="0">
                <a:latin typeface="Bahnschrift Light SemiCondensed" panose="020B0502040204020203" pitchFamily="34" charset="0"/>
              </a:endParaRPr>
            </a:p>
          </p:txBody>
        </p:sp>
        <p:sp>
          <p:nvSpPr>
            <p:cNvPr id="27" name="TextBox 26">
              <a:extLst>
                <a:ext uri="{FF2B5EF4-FFF2-40B4-BE49-F238E27FC236}">
                  <a16:creationId xmlns:a16="http://schemas.microsoft.com/office/drawing/2014/main" id="{18115BBD-2441-4AD2-8D4B-29B078643F2A}"/>
                </a:ext>
              </a:extLst>
            </p:cNvPr>
            <p:cNvSpPr txBox="1"/>
            <p:nvPr/>
          </p:nvSpPr>
          <p:spPr>
            <a:xfrm>
              <a:off x="954376" y="1748250"/>
              <a:ext cx="2462244" cy="276999"/>
            </a:xfrm>
            <a:prstGeom prst="rect">
              <a:avLst/>
            </a:prstGeom>
            <a:noFill/>
          </p:spPr>
          <p:txBody>
            <a:bodyPr wrap="square" lIns="0" tIns="0" rIns="0" bIns="0" rtlCol="0" anchor="t">
              <a:spAutoFit/>
            </a:bodyPr>
            <a:lstStyle/>
            <a:p>
              <a:pPr>
                <a:spcAft>
                  <a:spcPts val="600"/>
                </a:spcAft>
              </a:pPr>
              <a:r>
                <a:rPr lang="fr-BE" b="1" dirty="0">
                  <a:solidFill>
                    <a:srgbClr val="174A90"/>
                  </a:solidFill>
                  <a:latin typeface="Bahnschrift Light" panose="020B0502040204020203" pitchFamily="34" charset="0"/>
                </a:rPr>
                <a:t>Détails / noise </a:t>
              </a:r>
              <a:endParaRPr lang="en-US" b="1" dirty="0">
                <a:solidFill>
                  <a:srgbClr val="174A90"/>
                </a:solidFill>
                <a:latin typeface="Bahnschrift Light" panose="020B0502040204020203" pitchFamily="34" charset="0"/>
              </a:endParaRPr>
            </a:p>
          </p:txBody>
        </p:sp>
      </p:grpSp>
      <p:cxnSp>
        <p:nvCxnSpPr>
          <p:cNvPr id="28" name="Straight Connector 27">
            <a:extLst>
              <a:ext uri="{FF2B5EF4-FFF2-40B4-BE49-F238E27FC236}">
                <a16:creationId xmlns:a16="http://schemas.microsoft.com/office/drawing/2014/main" id="{CD8E11F5-4B67-4E26-B086-777603155B06}"/>
              </a:ext>
            </a:extLst>
          </p:cNvPr>
          <p:cNvCxnSpPr>
            <a:cxnSpLocks/>
            <a:stCxn id="24" idx="1"/>
          </p:cNvCxnSpPr>
          <p:nvPr/>
        </p:nvCxnSpPr>
        <p:spPr>
          <a:xfrm flipH="1">
            <a:off x="7479587" y="4873658"/>
            <a:ext cx="1441438" cy="16841"/>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68AAFFAC-0614-4079-83FE-AEB783986610}"/>
              </a:ext>
            </a:extLst>
          </p:cNvPr>
          <p:cNvGrpSpPr/>
          <p:nvPr/>
        </p:nvGrpSpPr>
        <p:grpSpPr>
          <a:xfrm>
            <a:off x="8878683" y="790725"/>
            <a:ext cx="2747520" cy="1156055"/>
            <a:chOff x="623888" y="1265102"/>
            <a:chExt cx="3100418" cy="1459333"/>
          </a:xfrm>
        </p:grpSpPr>
        <p:sp>
          <p:nvSpPr>
            <p:cNvPr id="31" name="TextBox 30">
              <a:extLst>
                <a:ext uri="{FF2B5EF4-FFF2-40B4-BE49-F238E27FC236}">
                  <a16:creationId xmlns:a16="http://schemas.microsoft.com/office/drawing/2014/main" id="{30F57DCE-DCE5-44F6-9652-1F70DA254182}"/>
                </a:ext>
              </a:extLst>
            </p:cNvPr>
            <p:cNvSpPr txBox="1"/>
            <p:nvPr/>
          </p:nvSpPr>
          <p:spPr>
            <a:xfrm>
              <a:off x="623888" y="1265102"/>
              <a:ext cx="3100418" cy="1459333"/>
            </a:xfrm>
            <a:prstGeom prst="roundRect">
              <a:avLst>
                <a:gd name="adj" fmla="val 5881"/>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Segoe UI Light" panose="020B0502040204020203" pitchFamily="34" charset="0"/>
                </a:defRPr>
              </a:lvl1pPr>
              <a:lvl2pPr marL="228600" lvl="1" indent="-228600" algn="ctr">
                <a:lnSpc>
                  <a:spcPct val="90000"/>
                </a:lnSpc>
                <a:spcBef>
                  <a:spcPts val="1000"/>
                </a:spcBef>
                <a:buSzPct val="100000"/>
                <a:buFont typeface="Arial" panose="020B0604020202020204" pitchFamily="34" charset="0"/>
                <a:buChar char="•"/>
                <a:defRPr>
                  <a:latin typeface="Segoe UI Light" panose="020B0502040204020203" pitchFamily="34" charset="0"/>
                </a:defRPr>
              </a:lvl2pPr>
              <a:lvl3pPr marL="685800" lvl="2"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3pPr>
              <a:lvl4pPr marL="1143000" lvl="3"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4pPr>
              <a:lvl5pPr marL="1600200" lvl="4"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Segoe UI Light" panose="020B0502040204020203" pitchFamily="34" charset="0"/>
              </a:endParaRPr>
            </a:p>
          </p:txBody>
        </p:sp>
        <p:grpSp>
          <p:nvGrpSpPr>
            <p:cNvPr id="43" name="Group 42">
              <a:extLst>
                <a:ext uri="{FF2B5EF4-FFF2-40B4-BE49-F238E27FC236}">
                  <a16:creationId xmlns:a16="http://schemas.microsoft.com/office/drawing/2014/main" id="{A3A3783A-57CB-491F-A5C8-3F8C0F44C4A5}"/>
                </a:ext>
              </a:extLst>
            </p:cNvPr>
            <p:cNvGrpSpPr/>
            <p:nvPr/>
          </p:nvGrpSpPr>
          <p:grpSpPr>
            <a:xfrm>
              <a:off x="851086" y="1536507"/>
              <a:ext cx="2671951" cy="916847"/>
              <a:chOff x="851086" y="1681875"/>
              <a:chExt cx="2671951" cy="916847"/>
            </a:xfrm>
          </p:grpSpPr>
          <p:sp>
            <p:nvSpPr>
              <p:cNvPr id="45" name="TextBox 44">
                <a:extLst>
                  <a:ext uri="{FF2B5EF4-FFF2-40B4-BE49-F238E27FC236}">
                    <a16:creationId xmlns:a16="http://schemas.microsoft.com/office/drawing/2014/main" id="{177CA79E-01E9-4840-9794-E34EEAE01230}"/>
                  </a:ext>
                </a:extLst>
              </p:cNvPr>
              <p:cNvSpPr txBox="1"/>
              <p:nvPr/>
            </p:nvSpPr>
            <p:spPr>
              <a:xfrm>
                <a:off x="871644" y="2039014"/>
                <a:ext cx="2622922" cy="559708"/>
              </a:xfrm>
              <a:prstGeom prst="rect">
                <a:avLst/>
              </a:prstGeom>
              <a:noFill/>
            </p:spPr>
            <p:txBody>
              <a:bodyPr wrap="square" lIns="0" tIns="0" rIns="0" bIns="0" rtlCol="0">
                <a:spAutoFit/>
              </a:bodyPr>
              <a:lstStyle/>
              <a:p>
                <a:pPr>
                  <a:spcAft>
                    <a:spcPts val="600"/>
                  </a:spcAft>
                  <a:buClr>
                    <a:srgbClr val="336AA8"/>
                  </a:buClr>
                </a:pPr>
                <a:r>
                  <a:rPr lang="en-US" sz="1400" dirty="0" smtClean="0">
                    <a:latin typeface="Bahnschrift Light SemiCondensed" panose="020B0502040204020203" pitchFamily="34" charset="0"/>
                  </a:rPr>
                  <a:t>Typically in the beginning of the process, it introduces the latter..</a:t>
                </a:r>
                <a:endParaRPr lang="en-US" sz="1400" dirty="0">
                  <a:latin typeface="Bahnschrift Light SemiCondensed" panose="020B0502040204020203" pitchFamily="34" charset="0"/>
                </a:endParaRPr>
              </a:p>
            </p:txBody>
          </p:sp>
          <p:sp>
            <p:nvSpPr>
              <p:cNvPr id="46" name="TextBox 45">
                <a:extLst>
                  <a:ext uri="{FF2B5EF4-FFF2-40B4-BE49-F238E27FC236}">
                    <a16:creationId xmlns:a16="http://schemas.microsoft.com/office/drawing/2014/main" id="{D73A694F-B7FD-402A-8DE3-68474F687DBD}"/>
                  </a:ext>
                </a:extLst>
              </p:cNvPr>
              <p:cNvSpPr txBox="1"/>
              <p:nvPr/>
            </p:nvSpPr>
            <p:spPr>
              <a:xfrm>
                <a:off x="851086" y="1681875"/>
                <a:ext cx="2671951" cy="276999"/>
              </a:xfrm>
              <a:prstGeom prst="rect">
                <a:avLst/>
              </a:prstGeom>
              <a:noFill/>
            </p:spPr>
            <p:txBody>
              <a:bodyPr wrap="square" lIns="0" tIns="0" rIns="0" bIns="0" rtlCol="0" anchor="t">
                <a:spAutoFit/>
              </a:bodyPr>
              <a:lstStyle/>
              <a:p>
                <a:pPr>
                  <a:spcAft>
                    <a:spcPts val="600"/>
                  </a:spcAft>
                </a:pPr>
                <a:r>
                  <a:rPr lang="fr-BE" b="1" dirty="0" smtClean="0">
                    <a:solidFill>
                      <a:srgbClr val="174A90"/>
                    </a:solidFill>
                    <a:latin typeface="Bahnschrift Light" panose="020B0502040204020203" pitchFamily="34" charset="0"/>
                  </a:rPr>
                  <a:t>Introductives Sentence</a:t>
                </a:r>
                <a:endParaRPr lang="en-US" b="1" dirty="0">
                  <a:solidFill>
                    <a:srgbClr val="174A90"/>
                  </a:solidFill>
                  <a:latin typeface="Bahnschrift Light" panose="020B0502040204020203" pitchFamily="34" charset="0"/>
                </a:endParaRPr>
              </a:p>
            </p:txBody>
          </p:sp>
        </p:grpSp>
      </p:grpSp>
      <p:cxnSp>
        <p:nvCxnSpPr>
          <p:cNvPr id="47" name="Straight Connector 46">
            <a:extLst>
              <a:ext uri="{FF2B5EF4-FFF2-40B4-BE49-F238E27FC236}">
                <a16:creationId xmlns:a16="http://schemas.microsoft.com/office/drawing/2014/main" id="{771C5868-8D79-40D3-9223-91CF45687C62}"/>
              </a:ext>
            </a:extLst>
          </p:cNvPr>
          <p:cNvCxnSpPr>
            <a:cxnSpLocks/>
            <a:endCxn id="31" idx="1"/>
          </p:cNvCxnSpPr>
          <p:nvPr/>
        </p:nvCxnSpPr>
        <p:spPr>
          <a:xfrm>
            <a:off x="7315200" y="1319202"/>
            <a:ext cx="1563483" cy="49551"/>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9F3C720-473D-4602-BE41-98128310D465}"/>
              </a:ext>
            </a:extLst>
          </p:cNvPr>
          <p:cNvSpPr txBox="1"/>
          <p:nvPr/>
        </p:nvSpPr>
        <p:spPr>
          <a:xfrm>
            <a:off x="8878683" y="2432604"/>
            <a:ext cx="2920516" cy="1505303"/>
          </a:xfrm>
          <a:prstGeom prst="roundRect">
            <a:avLst>
              <a:gd name="adj" fmla="val 5881"/>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Segoe UI Light" panose="020B0502040204020203" pitchFamily="34" charset="0"/>
              </a:defRPr>
            </a:lvl1pPr>
            <a:lvl2pPr marL="228600" lvl="1" indent="-228600" algn="ctr">
              <a:lnSpc>
                <a:spcPct val="90000"/>
              </a:lnSpc>
              <a:spcBef>
                <a:spcPts val="1000"/>
              </a:spcBef>
              <a:buSzPct val="100000"/>
              <a:buFont typeface="Arial" panose="020B0604020202020204" pitchFamily="34" charset="0"/>
              <a:buChar char="•"/>
              <a:defRPr>
                <a:latin typeface="Segoe UI Light" panose="020B0502040204020203" pitchFamily="34" charset="0"/>
              </a:defRPr>
            </a:lvl2pPr>
            <a:lvl3pPr marL="685800" lvl="2"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3pPr>
            <a:lvl4pPr marL="1143000" lvl="3"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4pPr>
            <a:lvl5pPr marL="1600200" lvl="4"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Segoe UI Light" panose="020B0502040204020203" pitchFamily="34" charset="0"/>
            </a:endParaRPr>
          </a:p>
        </p:txBody>
      </p:sp>
      <p:grpSp>
        <p:nvGrpSpPr>
          <p:cNvPr id="49" name="Group 48">
            <a:extLst>
              <a:ext uri="{FF2B5EF4-FFF2-40B4-BE49-F238E27FC236}">
                <a16:creationId xmlns:a16="http://schemas.microsoft.com/office/drawing/2014/main" id="{B4B7CF2E-2701-4562-9F5A-173FF992989C}"/>
              </a:ext>
            </a:extLst>
          </p:cNvPr>
          <p:cNvGrpSpPr/>
          <p:nvPr/>
        </p:nvGrpSpPr>
        <p:grpSpPr>
          <a:xfrm>
            <a:off x="9191467" y="2617010"/>
            <a:ext cx="2443372" cy="1184327"/>
            <a:chOff x="955939" y="1765555"/>
            <a:chExt cx="2593881" cy="1184327"/>
          </a:xfrm>
        </p:grpSpPr>
        <p:sp>
          <p:nvSpPr>
            <p:cNvPr id="50" name="TextBox 49">
              <a:extLst>
                <a:ext uri="{FF2B5EF4-FFF2-40B4-BE49-F238E27FC236}">
                  <a16:creationId xmlns:a16="http://schemas.microsoft.com/office/drawing/2014/main" id="{78A004E6-5367-4541-8CDE-3CCADACFA474}"/>
                </a:ext>
              </a:extLst>
            </p:cNvPr>
            <p:cNvSpPr txBox="1"/>
            <p:nvPr/>
          </p:nvSpPr>
          <p:spPr>
            <a:xfrm>
              <a:off x="955939" y="2088108"/>
              <a:ext cx="2593881" cy="861774"/>
            </a:xfrm>
            <a:prstGeom prst="rect">
              <a:avLst/>
            </a:prstGeom>
            <a:noFill/>
          </p:spPr>
          <p:txBody>
            <a:bodyPr wrap="square" lIns="0" tIns="0" rIns="0" bIns="0" rtlCol="0">
              <a:spAutoFit/>
            </a:bodyPr>
            <a:lstStyle/>
            <a:p>
              <a:pPr>
                <a:spcAft>
                  <a:spcPts val="600"/>
                </a:spcAft>
                <a:buClr>
                  <a:srgbClr val="336AA8"/>
                </a:buClr>
              </a:pPr>
              <a:r>
                <a:rPr lang="en-US" sz="1400" dirty="0">
                  <a:latin typeface="Bahnschrift Light SemiCondensed" panose="020B0502040204020203" pitchFamily="34" charset="0"/>
                </a:rPr>
                <a:t>S</a:t>
              </a:r>
              <a:r>
                <a:rPr lang="en-US" sz="1400" dirty="0" smtClean="0">
                  <a:latin typeface="Bahnschrift Light SemiCondensed" panose="020B0502040204020203" pitchFamily="34" charset="0"/>
                </a:rPr>
                <a:t>entence </a:t>
              </a:r>
              <a:r>
                <a:rPr lang="en-US" sz="1400" dirty="0">
                  <a:latin typeface="Bahnschrift Light SemiCondensed" panose="020B0502040204020203" pitchFamily="34" charset="0"/>
                </a:rPr>
                <a:t>used when the author tries to create a more vivid text by using examples to clarify the abstract concepts. </a:t>
              </a:r>
            </a:p>
          </p:txBody>
        </p:sp>
        <p:sp>
          <p:nvSpPr>
            <p:cNvPr id="51" name="TextBox 50">
              <a:extLst>
                <a:ext uri="{FF2B5EF4-FFF2-40B4-BE49-F238E27FC236}">
                  <a16:creationId xmlns:a16="http://schemas.microsoft.com/office/drawing/2014/main" id="{7EF1EBAC-454E-42A4-B2A7-E6A8308ABC63}"/>
                </a:ext>
              </a:extLst>
            </p:cNvPr>
            <p:cNvSpPr txBox="1"/>
            <p:nvPr/>
          </p:nvSpPr>
          <p:spPr>
            <a:xfrm>
              <a:off x="955939" y="1765555"/>
              <a:ext cx="2462244" cy="276999"/>
            </a:xfrm>
            <a:prstGeom prst="rect">
              <a:avLst/>
            </a:prstGeom>
            <a:noFill/>
          </p:spPr>
          <p:txBody>
            <a:bodyPr wrap="square" lIns="0" tIns="0" rIns="0" bIns="0" rtlCol="0" anchor="t">
              <a:spAutoFit/>
            </a:bodyPr>
            <a:lstStyle/>
            <a:p>
              <a:pPr>
                <a:spcAft>
                  <a:spcPts val="600"/>
                </a:spcAft>
              </a:pPr>
              <a:r>
                <a:rPr lang="en-US" b="1" dirty="0">
                  <a:solidFill>
                    <a:srgbClr val="174A90"/>
                  </a:solidFill>
                  <a:latin typeface="Bahnschrift Light" panose="020B0502040204020203" pitchFamily="34" charset="0"/>
                </a:rPr>
                <a:t>Example sentence </a:t>
              </a:r>
            </a:p>
          </p:txBody>
        </p:sp>
      </p:grpSp>
      <p:cxnSp>
        <p:nvCxnSpPr>
          <p:cNvPr id="52" name="Straight Connector 51">
            <a:extLst>
              <a:ext uri="{FF2B5EF4-FFF2-40B4-BE49-F238E27FC236}">
                <a16:creationId xmlns:a16="http://schemas.microsoft.com/office/drawing/2014/main" id="{824D6EC7-191A-4592-9699-FE97EAF6D859}"/>
              </a:ext>
            </a:extLst>
          </p:cNvPr>
          <p:cNvCxnSpPr>
            <a:cxnSpLocks/>
            <a:endCxn id="48" idx="3"/>
          </p:cNvCxnSpPr>
          <p:nvPr/>
        </p:nvCxnSpPr>
        <p:spPr>
          <a:xfrm flipH="1" flipV="1">
            <a:off x="11799199" y="3185256"/>
            <a:ext cx="525434" cy="190326"/>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71C5868-8D79-40D3-9223-91CF45687C62}"/>
              </a:ext>
            </a:extLst>
          </p:cNvPr>
          <p:cNvCxnSpPr>
            <a:cxnSpLocks/>
            <a:endCxn id="48" idx="1"/>
          </p:cNvCxnSpPr>
          <p:nvPr/>
        </p:nvCxnSpPr>
        <p:spPr>
          <a:xfrm flipV="1">
            <a:off x="5582500" y="3185256"/>
            <a:ext cx="3296183" cy="95163"/>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4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2359EA-9B34-4F42-9C39-CDB9D7DE2FD4}"/>
              </a:ext>
            </a:extLst>
          </p:cNvPr>
          <p:cNvCxnSpPr>
            <a:cxnSpLocks/>
          </p:cNvCxnSpPr>
          <p:nvPr/>
        </p:nvCxnSpPr>
        <p:spPr>
          <a:xfrm>
            <a:off x="709919" y="3427505"/>
            <a:ext cx="410149" cy="0"/>
          </a:xfrm>
          <a:prstGeom prst="line">
            <a:avLst/>
          </a:prstGeom>
          <a:ln w="6350">
            <a:solidFill>
              <a:srgbClr val="01BA7E"/>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F5FD52BC-18E2-40EE-B452-98F35A86E03C}"/>
              </a:ext>
            </a:extLst>
          </p:cNvPr>
          <p:cNvGrpSpPr/>
          <p:nvPr/>
        </p:nvGrpSpPr>
        <p:grpSpPr>
          <a:xfrm>
            <a:off x="11404996" y="0"/>
            <a:ext cx="183357" cy="6858000"/>
            <a:chOff x="11404996" y="0"/>
            <a:chExt cx="183357" cy="6858000"/>
          </a:xfrm>
        </p:grpSpPr>
        <p:cxnSp>
          <p:nvCxnSpPr>
            <p:cNvPr id="12" name="Straight Connector 11">
              <a:extLst>
                <a:ext uri="{FF2B5EF4-FFF2-40B4-BE49-F238E27FC236}">
                  <a16:creationId xmlns:a16="http://schemas.microsoft.com/office/drawing/2014/main" id="{B668FB8A-4996-4A83-8504-7DA5AF2EFCC7}"/>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CC557B7-8116-4488-A43F-2B032D9E7168}"/>
                </a:ext>
              </a:extLst>
            </p:cNvPr>
            <p:cNvGrpSpPr/>
            <p:nvPr/>
          </p:nvGrpSpPr>
          <p:grpSpPr>
            <a:xfrm>
              <a:off x="11404996" y="3099991"/>
              <a:ext cx="183357" cy="658019"/>
              <a:chOff x="11404996" y="2428874"/>
              <a:chExt cx="183357" cy="658019"/>
            </a:xfrm>
          </p:grpSpPr>
          <p:sp>
            <p:nvSpPr>
              <p:cNvPr id="14" name="Multiplication Sign 13">
                <a:extLst>
                  <a:ext uri="{FF2B5EF4-FFF2-40B4-BE49-F238E27FC236}">
                    <a16:creationId xmlns:a16="http://schemas.microsoft.com/office/drawing/2014/main" id="{17E66F33-6203-48FD-BF99-E7ADE1E0EC99}"/>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Multiplication Sign 14">
                <a:extLst>
                  <a:ext uri="{FF2B5EF4-FFF2-40B4-BE49-F238E27FC236}">
                    <a16:creationId xmlns:a16="http://schemas.microsoft.com/office/drawing/2014/main" id="{C4F1955E-C9DA-44E8-A4C1-ECBB04B487A2}"/>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Multiplication Sign 15">
                <a:extLst>
                  <a:ext uri="{FF2B5EF4-FFF2-40B4-BE49-F238E27FC236}">
                    <a16:creationId xmlns:a16="http://schemas.microsoft.com/office/drawing/2014/main" id="{8FF52715-538B-4C86-95F0-B1CD60846308}"/>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7" name="Straight Connector 16">
              <a:extLst>
                <a:ext uri="{FF2B5EF4-FFF2-40B4-BE49-F238E27FC236}">
                  <a16:creationId xmlns:a16="http://schemas.microsoft.com/office/drawing/2014/main" id="{76F73A27-CB33-41FF-87D8-2B4A9AFB3C08}"/>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0C4E5690-49EF-487A-9114-DE34306E8CAD}"/>
              </a:ext>
            </a:extLst>
          </p:cNvPr>
          <p:cNvGrpSpPr/>
          <p:nvPr/>
        </p:nvGrpSpPr>
        <p:grpSpPr>
          <a:xfrm>
            <a:off x="11641594" y="549273"/>
            <a:ext cx="215444" cy="980898"/>
            <a:chOff x="11665300" y="549273"/>
            <a:chExt cx="215444" cy="980898"/>
          </a:xfrm>
        </p:grpSpPr>
        <p:sp>
          <p:nvSpPr>
            <p:cNvPr id="10" name="TextBox 9">
              <a:extLst>
                <a:ext uri="{FF2B5EF4-FFF2-40B4-BE49-F238E27FC236}">
                  <a16:creationId xmlns:a16="http://schemas.microsoft.com/office/drawing/2014/main" id="{91A741D9-6CB9-4252-BED2-42B1F2C0734C}"/>
                </a:ext>
              </a:extLst>
            </p:cNvPr>
            <p:cNvSpPr txBox="1"/>
            <p:nvPr/>
          </p:nvSpPr>
          <p:spPr>
            <a:xfrm rot="16200000">
              <a:off x="11397270"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sp>
          <p:nvSpPr>
            <p:cNvPr id="19" name="TextBox 18">
              <a:extLst>
                <a:ext uri="{FF2B5EF4-FFF2-40B4-BE49-F238E27FC236}">
                  <a16:creationId xmlns:a16="http://schemas.microsoft.com/office/drawing/2014/main" id="{AE830279-BBFC-4D9D-B08D-CE0D15E5B39D}"/>
                </a:ext>
              </a:extLst>
            </p:cNvPr>
            <p:cNvSpPr txBox="1"/>
            <p:nvPr/>
          </p:nvSpPr>
          <p:spPr>
            <a:xfrm rot="16200000">
              <a:off x="11658324" y="556249"/>
              <a:ext cx="229395" cy="215444"/>
            </a:xfrm>
            <a:prstGeom prst="rect">
              <a:avLst/>
            </a:prstGeom>
            <a:noFill/>
          </p:spPr>
          <p:txBody>
            <a:bodyPr wrap="square" lIns="0" tIns="0" rIns="0" bIns="0" rtlCol="0">
              <a:spAutoFit/>
            </a:bodyPr>
            <a:lstStyle/>
            <a:p>
              <a:pPr algn="r"/>
              <a:r>
                <a:rPr lang="en-US" sz="1400" i="1" dirty="0">
                  <a:solidFill>
                    <a:srgbClr val="01BA7E"/>
                  </a:solidFill>
                </a:rPr>
                <a:t>3</a:t>
              </a:r>
              <a:endParaRPr lang="en-ID" sz="1400" i="1" dirty="0">
                <a:solidFill>
                  <a:srgbClr val="01BA7E"/>
                </a:solidFill>
              </a:endParaRPr>
            </a:p>
          </p:txBody>
        </p:sp>
      </p:grpSp>
      <p:sp>
        <p:nvSpPr>
          <p:cNvPr id="25" name="Oval 24">
            <a:extLst>
              <a:ext uri="{FF2B5EF4-FFF2-40B4-BE49-F238E27FC236}">
                <a16:creationId xmlns:a16="http://schemas.microsoft.com/office/drawing/2014/main" id="{D652F606-63B1-4CAA-845B-EE4BD8E1E26C}"/>
              </a:ext>
            </a:extLst>
          </p:cNvPr>
          <p:cNvSpPr/>
          <p:nvPr/>
        </p:nvSpPr>
        <p:spPr>
          <a:xfrm>
            <a:off x="5694361" y="1055608"/>
            <a:ext cx="887639" cy="8876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CB2FEF72-3AE5-4888-9C24-B7E05ED3A3DE}"/>
              </a:ext>
            </a:extLst>
          </p:cNvPr>
          <p:cNvSpPr/>
          <p:nvPr/>
        </p:nvSpPr>
        <p:spPr>
          <a:xfrm>
            <a:off x="5804732" y="1165979"/>
            <a:ext cx="666896" cy="666896"/>
          </a:xfrm>
          <a:prstGeom prst="ellipse">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TextBox 26">
            <a:extLst>
              <a:ext uri="{FF2B5EF4-FFF2-40B4-BE49-F238E27FC236}">
                <a16:creationId xmlns:a16="http://schemas.microsoft.com/office/drawing/2014/main" id="{838FA20C-7527-4B55-85DF-03113C5EDFED}"/>
              </a:ext>
            </a:extLst>
          </p:cNvPr>
          <p:cNvSpPr txBox="1"/>
          <p:nvPr/>
        </p:nvSpPr>
        <p:spPr>
          <a:xfrm>
            <a:off x="6811527" y="925175"/>
            <a:ext cx="3811498" cy="923330"/>
          </a:xfrm>
          <a:prstGeom prst="rect">
            <a:avLst/>
          </a:prstGeom>
          <a:noFill/>
        </p:spPr>
        <p:txBody>
          <a:bodyPr wrap="square">
            <a:spAutoFit/>
          </a:bodyPr>
          <a:lstStyle/>
          <a:p>
            <a:pPr>
              <a:spcBef>
                <a:spcPts val="600"/>
              </a:spcBef>
            </a:pPr>
            <a:r>
              <a:rPr lang="en-US" dirty="0" smtClean="0">
                <a:solidFill>
                  <a:schemeClr val="tx1">
                    <a:lumMod val="85000"/>
                    <a:lumOff val="15000"/>
                  </a:schemeClr>
                </a:solidFill>
                <a:latin typeface="Bahnschrift Light" panose="020B0502040204020203" pitchFamily="34" charset="0"/>
                <a:cs typeface="Segoe UI Light" panose="020B0502040204020203" pitchFamily="34" charset="0"/>
              </a:rPr>
              <a:t>AI is a very promising technology, but most techniques </a:t>
            </a:r>
            <a:r>
              <a:rPr lang="en-US" b="1" dirty="0" smtClean="0">
                <a:solidFill>
                  <a:schemeClr val="tx1">
                    <a:lumMod val="85000"/>
                    <a:lumOff val="15000"/>
                  </a:schemeClr>
                </a:solidFill>
                <a:latin typeface="Bahnschrift Light" panose="020B0502040204020203" pitchFamily="34" charset="0"/>
                <a:cs typeface="Segoe UI Light" panose="020B0502040204020203" pitchFamily="34" charset="0"/>
              </a:rPr>
              <a:t>need a lot of data </a:t>
            </a:r>
            <a:r>
              <a:rPr lang="en-US" dirty="0" smtClean="0">
                <a:solidFill>
                  <a:schemeClr val="tx1">
                    <a:lumMod val="85000"/>
                    <a:lumOff val="15000"/>
                  </a:schemeClr>
                </a:solidFill>
                <a:latin typeface="Bahnschrift Light" panose="020B0502040204020203" pitchFamily="34" charset="0"/>
                <a:cs typeface="Segoe UI Light" panose="020B0502040204020203" pitchFamily="34" charset="0"/>
              </a:rPr>
              <a:t>to train the algorithms.</a:t>
            </a:r>
            <a:endParaRPr lang="en-US" b="0" dirty="0">
              <a:solidFill>
                <a:schemeClr val="tx1">
                  <a:lumMod val="85000"/>
                  <a:lumOff val="15000"/>
                </a:schemeClr>
              </a:solidFill>
              <a:effectLst/>
              <a:latin typeface="Bahnschrift Light" panose="020B0502040204020203" pitchFamily="34" charset="0"/>
              <a:cs typeface="Segoe UI Light" panose="020B0502040204020203" pitchFamily="34" charset="0"/>
            </a:endParaRPr>
          </a:p>
        </p:txBody>
      </p:sp>
      <p:sp>
        <p:nvSpPr>
          <p:cNvPr id="30" name="Oval 29">
            <a:extLst>
              <a:ext uri="{FF2B5EF4-FFF2-40B4-BE49-F238E27FC236}">
                <a16:creationId xmlns:a16="http://schemas.microsoft.com/office/drawing/2014/main" id="{B80D837B-2B3E-4A01-B538-EC291654E303}"/>
              </a:ext>
            </a:extLst>
          </p:cNvPr>
          <p:cNvSpPr/>
          <p:nvPr/>
        </p:nvSpPr>
        <p:spPr>
          <a:xfrm>
            <a:off x="5694361" y="2764516"/>
            <a:ext cx="887639" cy="8876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AA1B9526-378F-493F-9435-F97321FB45D7}"/>
              </a:ext>
            </a:extLst>
          </p:cNvPr>
          <p:cNvSpPr/>
          <p:nvPr/>
        </p:nvSpPr>
        <p:spPr>
          <a:xfrm>
            <a:off x="5804732" y="2874887"/>
            <a:ext cx="666896" cy="666896"/>
          </a:xfrm>
          <a:prstGeom prst="ellipse">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TextBox 31">
            <a:extLst>
              <a:ext uri="{FF2B5EF4-FFF2-40B4-BE49-F238E27FC236}">
                <a16:creationId xmlns:a16="http://schemas.microsoft.com/office/drawing/2014/main" id="{B896C6A6-AC5F-48EC-9590-DB7F645A44AC}"/>
              </a:ext>
            </a:extLst>
          </p:cNvPr>
          <p:cNvSpPr txBox="1"/>
          <p:nvPr/>
        </p:nvSpPr>
        <p:spPr>
          <a:xfrm>
            <a:off x="6811527" y="2585511"/>
            <a:ext cx="3935242" cy="1200329"/>
          </a:xfrm>
          <a:prstGeom prst="rect">
            <a:avLst/>
          </a:prstGeom>
          <a:noFill/>
        </p:spPr>
        <p:txBody>
          <a:bodyPr wrap="square">
            <a:spAutoFit/>
          </a:bodyPr>
          <a:lstStyle/>
          <a:p>
            <a:pPr>
              <a:spcBef>
                <a:spcPts val="600"/>
              </a:spcBef>
            </a:pPr>
            <a:r>
              <a:rPr lang="en-US" dirty="0">
                <a:solidFill>
                  <a:schemeClr val="tx1">
                    <a:lumMod val="85000"/>
                    <a:lumOff val="15000"/>
                  </a:schemeClr>
                </a:solidFill>
                <a:latin typeface="Bahnschrift Light" panose="020B0502040204020203" pitchFamily="34" charset="0"/>
                <a:cs typeface="Segoe UI Light" panose="020B0502040204020203" pitchFamily="34" charset="0"/>
              </a:rPr>
              <a:t>Business Processes descriptions contain very </a:t>
            </a:r>
            <a:r>
              <a:rPr lang="en-US" b="1" dirty="0">
                <a:solidFill>
                  <a:schemeClr val="tx1">
                    <a:lumMod val="85000"/>
                    <a:lumOff val="15000"/>
                  </a:schemeClr>
                </a:solidFill>
                <a:latin typeface="Bahnschrift Light" panose="020B0502040204020203" pitchFamily="34" charset="0"/>
                <a:cs typeface="Segoe UI Light" panose="020B0502040204020203" pitchFamily="34" charset="0"/>
              </a:rPr>
              <a:t>confidential</a:t>
            </a:r>
            <a:r>
              <a:rPr lang="en-US" dirty="0">
                <a:solidFill>
                  <a:schemeClr val="tx1">
                    <a:lumMod val="85000"/>
                    <a:lumOff val="15000"/>
                  </a:schemeClr>
                </a:solidFill>
                <a:latin typeface="Bahnschrift Light" panose="020B0502040204020203" pitchFamily="34" charset="0"/>
                <a:cs typeface="Segoe UI Light" panose="020B0502040204020203" pitchFamily="34" charset="0"/>
              </a:rPr>
              <a:t> information, that most company don’t want to share publicly</a:t>
            </a:r>
          </a:p>
        </p:txBody>
      </p:sp>
      <p:sp>
        <p:nvSpPr>
          <p:cNvPr id="34" name="Oval 33">
            <a:extLst>
              <a:ext uri="{FF2B5EF4-FFF2-40B4-BE49-F238E27FC236}">
                <a16:creationId xmlns:a16="http://schemas.microsoft.com/office/drawing/2014/main" id="{74594791-4825-4FCF-A2CC-FF3D5DCFDD82}"/>
              </a:ext>
            </a:extLst>
          </p:cNvPr>
          <p:cNvSpPr/>
          <p:nvPr/>
        </p:nvSpPr>
        <p:spPr>
          <a:xfrm>
            <a:off x="5694361" y="4473423"/>
            <a:ext cx="887639" cy="8876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0A1F4831-E416-4DDF-8391-32B626EF0AD1}"/>
              </a:ext>
            </a:extLst>
          </p:cNvPr>
          <p:cNvSpPr/>
          <p:nvPr/>
        </p:nvSpPr>
        <p:spPr>
          <a:xfrm>
            <a:off x="5804732" y="4583794"/>
            <a:ext cx="666896" cy="666896"/>
          </a:xfrm>
          <a:prstGeom prst="ellipse">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TextBox 35">
            <a:extLst>
              <a:ext uri="{FF2B5EF4-FFF2-40B4-BE49-F238E27FC236}">
                <a16:creationId xmlns:a16="http://schemas.microsoft.com/office/drawing/2014/main" id="{D813B6D1-B72C-4F8B-B6D9-94CA7E7A172C}"/>
              </a:ext>
            </a:extLst>
          </p:cNvPr>
          <p:cNvSpPr txBox="1"/>
          <p:nvPr/>
        </p:nvSpPr>
        <p:spPr>
          <a:xfrm>
            <a:off x="6811527" y="4317077"/>
            <a:ext cx="3935242" cy="1200329"/>
          </a:xfrm>
          <a:prstGeom prst="rect">
            <a:avLst/>
          </a:prstGeom>
          <a:noFill/>
        </p:spPr>
        <p:txBody>
          <a:bodyPr wrap="square">
            <a:spAutoFit/>
          </a:bodyPr>
          <a:lstStyle/>
          <a:p>
            <a:pPr>
              <a:spcBef>
                <a:spcPts val="600"/>
              </a:spcBef>
            </a:pPr>
            <a:r>
              <a:rPr lang="en-US" dirty="0" smtClean="0">
                <a:solidFill>
                  <a:schemeClr val="tx1">
                    <a:lumMod val="85000"/>
                    <a:lumOff val="15000"/>
                  </a:schemeClr>
                </a:solidFill>
                <a:latin typeface="Bahnschrift Light" panose="020B0502040204020203" pitchFamily="34" charset="0"/>
                <a:cs typeface="Segoe UI Light" panose="020B0502040204020203" pitchFamily="34" charset="0"/>
              </a:rPr>
              <a:t>We had to </a:t>
            </a:r>
            <a:r>
              <a:rPr lang="en-US" b="1" dirty="0" smtClean="0">
                <a:solidFill>
                  <a:schemeClr val="tx1">
                    <a:lumMod val="85000"/>
                    <a:lumOff val="15000"/>
                  </a:schemeClr>
                </a:solidFill>
                <a:latin typeface="Bahnschrift Light" panose="020B0502040204020203" pitchFamily="34" charset="0"/>
                <a:cs typeface="Segoe UI Light" panose="020B0502040204020203" pitchFamily="34" charset="0"/>
              </a:rPr>
              <a:t>create</a:t>
            </a:r>
            <a:r>
              <a:rPr lang="en-US" dirty="0" smtClean="0">
                <a:solidFill>
                  <a:schemeClr val="tx1">
                    <a:lumMod val="85000"/>
                    <a:lumOff val="15000"/>
                  </a:schemeClr>
                </a:solidFill>
                <a:latin typeface="Bahnschrift Light" panose="020B0502040204020203" pitchFamily="34" charset="0"/>
                <a:cs typeface="Segoe UI Light" panose="020B0502040204020203" pitchFamily="34" charset="0"/>
              </a:rPr>
              <a:t> Business Process descriptions by ourselves, collect some process from companies or internet. </a:t>
            </a:r>
            <a:endParaRPr lang="en-US" dirty="0">
              <a:solidFill>
                <a:schemeClr val="tx1">
                  <a:lumMod val="85000"/>
                  <a:lumOff val="15000"/>
                </a:schemeClr>
              </a:solidFill>
              <a:latin typeface="Bahnschrift Light" panose="020B0502040204020203" pitchFamily="34" charset="0"/>
              <a:cs typeface="Segoe UI Light" panose="020B0502040204020203" pitchFamily="34" charset="0"/>
            </a:endParaRPr>
          </a:p>
        </p:txBody>
      </p:sp>
      <p:sp>
        <p:nvSpPr>
          <p:cNvPr id="21" name="Title 20">
            <a:extLst>
              <a:ext uri="{FF2B5EF4-FFF2-40B4-BE49-F238E27FC236}">
                <a16:creationId xmlns:a16="http://schemas.microsoft.com/office/drawing/2014/main" id="{D050B267-22CA-441B-AAFA-F20562546618}"/>
              </a:ext>
            </a:extLst>
          </p:cNvPr>
          <p:cNvSpPr>
            <a:spLocks noGrp="1"/>
          </p:cNvSpPr>
          <p:nvPr>
            <p:ph type="title"/>
          </p:nvPr>
        </p:nvSpPr>
        <p:spPr>
          <a:xfrm>
            <a:off x="709918" y="2682444"/>
            <a:ext cx="2712721" cy="590931"/>
          </a:xfrm>
        </p:spPr>
        <p:txBody>
          <a:bodyPr/>
          <a:lstStyle/>
          <a:p>
            <a:r>
              <a:rPr lang="en-ID" sz="3600" dirty="0" smtClean="0"/>
              <a:t>DATA</a:t>
            </a:r>
            <a:endParaRPr lang="en-ID" sz="3600" dirty="0"/>
          </a:p>
        </p:txBody>
      </p:sp>
      <p:sp>
        <p:nvSpPr>
          <p:cNvPr id="20" name="Slide Number Placeholder 19">
            <a:extLst>
              <a:ext uri="{FF2B5EF4-FFF2-40B4-BE49-F238E27FC236}">
                <a16:creationId xmlns:a16="http://schemas.microsoft.com/office/drawing/2014/main" id="{1A060B8B-CF75-4B79-9CAA-E8589A9C4F5B}"/>
              </a:ext>
            </a:extLst>
          </p:cNvPr>
          <p:cNvSpPr>
            <a:spLocks noGrp="1"/>
          </p:cNvSpPr>
          <p:nvPr>
            <p:ph type="sldNum" sz="quarter" idx="12"/>
          </p:nvPr>
        </p:nvSpPr>
        <p:spPr/>
        <p:txBody>
          <a:bodyPr/>
          <a:lstStyle/>
          <a:p>
            <a:fld id="{37CE7898-EE3A-4743-8F0E-8BEC76D3AF3F}" type="slidenum">
              <a:rPr lang="en-ID" smtClean="0"/>
              <a:t>8</a:t>
            </a:fld>
            <a:endParaRPr lang="en-ID"/>
          </a:p>
        </p:txBody>
      </p:sp>
      <p:pic>
        <p:nvPicPr>
          <p:cNvPr id="4098" name="Picture 2" descr="Data icon - Free download on Iconfinder"/>
          <p:cNvPicPr>
            <a:picLocks noChangeAspect="1" noChangeArrowheads="1"/>
          </p:cNvPicPr>
          <p:nvPr/>
        </p:nvPicPr>
        <p:blipFill>
          <a:blip r:embed="rId2" cstate="hqprint">
            <a:lum bright="70000" contrast="-70000"/>
            <a:extLst>
              <a:ext uri="{28A0092B-C50C-407E-A947-70E740481C1C}">
                <a14:useLocalDpi xmlns:a14="http://schemas.microsoft.com/office/drawing/2010/main" val="0"/>
              </a:ext>
            </a:extLst>
          </a:blip>
          <a:srcRect/>
          <a:stretch>
            <a:fillRect/>
          </a:stretch>
        </p:blipFill>
        <p:spPr bwMode="auto">
          <a:xfrm>
            <a:off x="5940968" y="1308774"/>
            <a:ext cx="381305" cy="381305"/>
          </a:xfrm>
          <a:prstGeom prst="rect">
            <a:avLst/>
          </a:prstGeom>
          <a:noFill/>
        </p:spPr>
      </p:pic>
      <p:pic>
        <p:nvPicPr>
          <p:cNvPr id="4102" name="Picture 6" descr="creativity icon | Job promotion, Icon, Peace gesture"/>
          <p:cNvPicPr>
            <a:picLocks noChangeAspect="1" noChangeArrowheads="1"/>
          </p:cNvPicPr>
          <p:nvPr/>
        </p:nvPicPr>
        <p:blipFill>
          <a:blip r:embed="rId3" cstate="hqprint">
            <a:lum bright="70000" contrast="-70000"/>
            <a:extLst>
              <a:ext uri="{28A0092B-C50C-407E-A947-70E740481C1C}">
                <a14:useLocalDpi xmlns:a14="http://schemas.microsoft.com/office/drawing/2010/main" val="0"/>
              </a:ext>
            </a:extLst>
          </a:blip>
          <a:srcRect/>
          <a:stretch>
            <a:fillRect/>
          </a:stretch>
        </p:blipFill>
        <p:spPr bwMode="auto">
          <a:xfrm>
            <a:off x="5919487" y="4690432"/>
            <a:ext cx="453620" cy="4536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Symbole De Protection D'un Cadenas Fermé | Icons Gratuite"/>
          <p:cNvPicPr>
            <a:picLocks noChangeAspect="1" noChangeArrowheads="1"/>
          </p:cNvPicPr>
          <p:nvPr/>
        </p:nvPicPr>
        <p:blipFill>
          <a:blip r:embed="rId4" cstate="hqprint">
            <a:lum bright="70000" contrast="-70000"/>
            <a:extLst>
              <a:ext uri="{28A0092B-C50C-407E-A947-70E740481C1C}">
                <a14:useLocalDpi xmlns:a14="http://schemas.microsoft.com/office/drawing/2010/main" val="0"/>
              </a:ext>
            </a:extLst>
          </a:blip>
          <a:srcRect/>
          <a:stretch>
            <a:fillRect/>
          </a:stretch>
        </p:blipFill>
        <p:spPr bwMode="auto">
          <a:xfrm>
            <a:off x="5948587" y="2980963"/>
            <a:ext cx="409426" cy="40942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1">
            <a:extLst>
              <a:ext uri="{FF2B5EF4-FFF2-40B4-BE49-F238E27FC236}">
                <a16:creationId xmlns:a16="http://schemas.microsoft.com/office/drawing/2014/main" id="{79E00949-E2C8-47F7-B30F-5FE6CBC32965}"/>
              </a:ext>
            </a:extLst>
          </p:cNvPr>
          <p:cNvSpPr/>
          <p:nvPr/>
        </p:nvSpPr>
        <p:spPr>
          <a:xfrm rot="5400000">
            <a:off x="7423855" y="565597"/>
            <a:ext cx="1385454" cy="5260369"/>
          </a:xfrm>
          <a:prstGeom prst="roundRect">
            <a:avLst>
              <a:gd name="adj" fmla="val 0"/>
            </a:avLst>
          </a:prstGeom>
          <a:noFill/>
          <a:ln w="19050">
            <a:solidFill>
              <a:srgbClr val="01BA7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D"/>
          </a:p>
        </p:txBody>
      </p:sp>
    </p:spTree>
    <p:extLst>
      <p:ext uri="{BB962C8B-B14F-4D97-AF65-F5344CB8AC3E}">
        <p14:creationId xmlns:p14="http://schemas.microsoft.com/office/powerpoint/2010/main" val="188646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3863334" y="-1670959"/>
            <a:ext cx="1231500" cy="7827596"/>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3853293" y="-429296"/>
            <a:ext cx="1251577" cy="78276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3855393" y="811998"/>
            <a:ext cx="1247379" cy="782760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3856137" y="2057433"/>
            <a:ext cx="1245898" cy="782760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6" name="Oval 25">
            <a:extLst>
              <a:ext uri="{FF2B5EF4-FFF2-40B4-BE49-F238E27FC236}">
                <a16:creationId xmlns:a16="http://schemas.microsoft.com/office/drawing/2014/main" id="{346E05ED-7DA0-43EB-8EAE-56B1B6228928}"/>
              </a:ext>
            </a:extLst>
          </p:cNvPr>
          <p:cNvSpPr/>
          <p:nvPr/>
        </p:nvSpPr>
        <p:spPr>
          <a:xfrm>
            <a:off x="703410" y="1812344"/>
            <a:ext cx="864000" cy="86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7" name="Oval 26">
            <a:extLst>
              <a:ext uri="{FF2B5EF4-FFF2-40B4-BE49-F238E27FC236}">
                <a16:creationId xmlns:a16="http://schemas.microsoft.com/office/drawing/2014/main" id="{9FBD13E9-A172-4DAC-9631-430D98F55DB7}"/>
              </a:ext>
            </a:extLst>
          </p:cNvPr>
          <p:cNvSpPr/>
          <p:nvPr/>
        </p:nvSpPr>
        <p:spPr>
          <a:xfrm>
            <a:off x="702462" y="3059039"/>
            <a:ext cx="864000" cy="86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8" name="Oval 27">
            <a:extLst>
              <a:ext uri="{FF2B5EF4-FFF2-40B4-BE49-F238E27FC236}">
                <a16:creationId xmlns:a16="http://schemas.microsoft.com/office/drawing/2014/main" id="{175AC148-D905-4EA7-900B-6BED5651B17B}"/>
              </a:ext>
            </a:extLst>
          </p:cNvPr>
          <p:cNvSpPr/>
          <p:nvPr/>
        </p:nvSpPr>
        <p:spPr>
          <a:xfrm>
            <a:off x="702464" y="4302608"/>
            <a:ext cx="864000" cy="86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9" name="Oval 28">
            <a:extLst>
              <a:ext uri="{FF2B5EF4-FFF2-40B4-BE49-F238E27FC236}">
                <a16:creationId xmlns:a16="http://schemas.microsoft.com/office/drawing/2014/main" id="{8052613B-A7E9-4633-997A-755AB0C4A0FA}"/>
              </a:ext>
            </a:extLst>
          </p:cNvPr>
          <p:cNvSpPr/>
          <p:nvPr/>
        </p:nvSpPr>
        <p:spPr>
          <a:xfrm>
            <a:off x="685084" y="5541530"/>
            <a:ext cx="864000" cy="86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grpSp>
        <p:nvGrpSpPr>
          <p:cNvPr id="30" name="Group 29">
            <a:extLst>
              <a:ext uri="{FF2B5EF4-FFF2-40B4-BE49-F238E27FC236}">
                <a16:creationId xmlns:a16="http://schemas.microsoft.com/office/drawing/2014/main" id="{A36B4DA4-402E-40C2-92E9-5362D3DA8E4E}"/>
              </a:ext>
            </a:extLst>
          </p:cNvPr>
          <p:cNvGrpSpPr/>
          <p:nvPr/>
        </p:nvGrpSpPr>
        <p:grpSpPr>
          <a:xfrm>
            <a:off x="1695078" y="1637651"/>
            <a:ext cx="4561804" cy="1010945"/>
            <a:chOff x="1282014" y="1676702"/>
            <a:chExt cx="3206181" cy="1010945"/>
          </a:xfrm>
        </p:grpSpPr>
        <p:sp>
          <p:nvSpPr>
            <p:cNvPr id="31" name="TextBox 30">
              <a:extLst>
                <a:ext uri="{FF2B5EF4-FFF2-40B4-BE49-F238E27FC236}">
                  <a16:creationId xmlns:a16="http://schemas.microsoft.com/office/drawing/2014/main" id="{3A712D13-37DD-4556-920A-54980FE1A5C6}"/>
                </a:ext>
              </a:extLst>
            </p:cNvPr>
            <p:cNvSpPr txBox="1"/>
            <p:nvPr/>
          </p:nvSpPr>
          <p:spPr>
            <a:xfrm>
              <a:off x="1289364" y="1676702"/>
              <a:ext cx="3198831" cy="338554"/>
            </a:xfrm>
            <a:prstGeom prst="rect">
              <a:avLst/>
            </a:prstGeom>
            <a:noFill/>
          </p:spPr>
          <p:txBody>
            <a:bodyPr wrap="square" rtlCol="0" anchor="ctr">
              <a:spAutoFit/>
            </a:bodyPr>
            <a:lstStyle/>
            <a:p>
              <a:r>
                <a:rPr lang="fr-BE" altLang="ko-KR" sz="1600" b="1" dirty="0">
                  <a:solidFill>
                    <a:schemeClr val="bg1"/>
                  </a:solidFill>
                  <a:latin typeface="Bahnschrift SemiBold" panose="020B0502040204020203" pitchFamily="34" charset="0"/>
                  <a:cs typeface="Arial" pitchFamily="34" charset="0"/>
                </a:rPr>
                <a:t>Machine Learning</a:t>
              </a:r>
            </a:p>
          </p:txBody>
        </p:sp>
        <p:sp>
          <p:nvSpPr>
            <p:cNvPr id="32" name="TextBox 31">
              <a:extLst>
                <a:ext uri="{FF2B5EF4-FFF2-40B4-BE49-F238E27FC236}">
                  <a16:creationId xmlns:a16="http://schemas.microsoft.com/office/drawing/2014/main" id="{5EA1B638-5591-4B2E-9F22-6BE35BF4F5BF}"/>
                </a:ext>
              </a:extLst>
            </p:cNvPr>
            <p:cNvSpPr txBox="1"/>
            <p:nvPr/>
          </p:nvSpPr>
          <p:spPr>
            <a:xfrm>
              <a:off x="1282014" y="1948983"/>
              <a:ext cx="3047205" cy="738664"/>
            </a:xfrm>
            <a:prstGeom prst="rect">
              <a:avLst/>
            </a:prstGeom>
            <a:noFill/>
          </p:spPr>
          <p:txBody>
            <a:bodyPr wrap="square" rtlCol="0">
              <a:spAutoFit/>
            </a:bodyPr>
            <a:lstStyle/>
            <a:p>
              <a:r>
                <a:rPr lang="en-US" altLang="ko-KR" sz="1400" dirty="0">
                  <a:solidFill>
                    <a:schemeClr val="bg1"/>
                  </a:solidFill>
                  <a:latin typeface="Bahnschrift Light" panose="020B0502040204020203" pitchFamily="34" charset="0"/>
                  <a:cs typeface="Arial" pitchFamily="34" charset="0"/>
                </a:rPr>
                <a:t>Generate irrelevant phrases based on existing data: replace terms in a phrase with semantically related words to create new phrases.</a:t>
              </a:r>
              <a:endParaRPr lang="fr-BE" altLang="ko-KR" sz="1400" dirty="0">
                <a:solidFill>
                  <a:schemeClr val="bg1"/>
                </a:solidFill>
                <a:latin typeface="Bahnschrift Light" panose="020B0502040204020203" pitchFamily="34" charset="0"/>
                <a:cs typeface="Arial" pitchFamily="34" charset="0"/>
              </a:endParaRPr>
            </a:p>
          </p:txBody>
        </p:sp>
      </p:grpSp>
      <p:grpSp>
        <p:nvGrpSpPr>
          <p:cNvPr id="33" name="Group 32">
            <a:extLst>
              <a:ext uri="{FF2B5EF4-FFF2-40B4-BE49-F238E27FC236}">
                <a16:creationId xmlns:a16="http://schemas.microsoft.com/office/drawing/2014/main" id="{7884FC4D-974A-4C53-B175-ADA7D738C8C4}"/>
              </a:ext>
            </a:extLst>
          </p:cNvPr>
          <p:cNvGrpSpPr/>
          <p:nvPr/>
        </p:nvGrpSpPr>
        <p:grpSpPr>
          <a:xfrm>
            <a:off x="1672206" y="2865198"/>
            <a:ext cx="4568971" cy="1024124"/>
            <a:chOff x="1321831" y="2731052"/>
            <a:chExt cx="3207858" cy="1024124"/>
          </a:xfrm>
        </p:grpSpPr>
        <p:sp>
          <p:nvSpPr>
            <p:cNvPr id="34" name="TextBox 33">
              <a:extLst>
                <a:ext uri="{FF2B5EF4-FFF2-40B4-BE49-F238E27FC236}">
                  <a16:creationId xmlns:a16="http://schemas.microsoft.com/office/drawing/2014/main" id="{61C722C9-5673-4D24-8A34-3529EA329E1A}"/>
                </a:ext>
              </a:extLst>
            </p:cNvPr>
            <p:cNvSpPr txBox="1"/>
            <p:nvPr/>
          </p:nvSpPr>
          <p:spPr>
            <a:xfrm>
              <a:off x="1321831" y="2731052"/>
              <a:ext cx="3198831" cy="338554"/>
            </a:xfrm>
            <a:prstGeom prst="rect">
              <a:avLst/>
            </a:prstGeom>
            <a:noFill/>
          </p:spPr>
          <p:txBody>
            <a:bodyPr wrap="square" rtlCol="0" anchor="ctr">
              <a:spAutoFit/>
            </a:bodyPr>
            <a:lstStyle/>
            <a:p>
              <a:r>
                <a:rPr lang="fr-BE" altLang="ko-KR" sz="1600" b="1" dirty="0" err="1" smtClean="0">
                  <a:solidFill>
                    <a:schemeClr val="bg1"/>
                  </a:solidFill>
                  <a:latin typeface="Bahnschrift SemiBold" panose="020B0502040204020203" pitchFamily="34" charset="0"/>
                  <a:cs typeface="Arial" pitchFamily="34" charset="0"/>
                </a:rPr>
                <a:t>Academic</a:t>
              </a:r>
              <a:endParaRPr lang="fr-BE" altLang="ko-KR" sz="1600" b="1" dirty="0">
                <a:solidFill>
                  <a:schemeClr val="bg1"/>
                </a:solidFill>
                <a:latin typeface="Bahnschrift SemiBold" panose="020B0502040204020203" pitchFamily="34" charset="0"/>
                <a:cs typeface="Arial" pitchFamily="34" charset="0"/>
              </a:endParaRPr>
            </a:p>
          </p:txBody>
        </p:sp>
        <p:sp>
          <p:nvSpPr>
            <p:cNvPr id="35" name="TextBox 34">
              <a:extLst>
                <a:ext uri="{FF2B5EF4-FFF2-40B4-BE49-F238E27FC236}">
                  <a16:creationId xmlns:a16="http://schemas.microsoft.com/office/drawing/2014/main" id="{10DADEA8-50CF-4236-BD4D-8747A7593EF6}"/>
                </a:ext>
              </a:extLst>
            </p:cNvPr>
            <p:cNvSpPr txBox="1"/>
            <p:nvPr/>
          </p:nvSpPr>
          <p:spPr>
            <a:xfrm>
              <a:off x="1323238" y="3016512"/>
              <a:ext cx="3206451" cy="738664"/>
            </a:xfrm>
            <a:prstGeom prst="rect">
              <a:avLst/>
            </a:prstGeom>
            <a:noFill/>
          </p:spPr>
          <p:txBody>
            <a:bodyPr wrap="square" rtlCol="0">
              <a:spAutoFit/>
            </a:bodyPr>
            <a:lstStyle/>
            <a:p>
              <a:r>
                <a:rPr lang="en-US" altLang="ko-KR" sz="1400" dirty="0">
                  <a:solidFill>
                    <a:schemeClr val="bg1"/>
                  </a:solidFill>
                  <a:latin typeface="Bahnschrift Light" panose="020B0502040204020203" pitchFamily="34" charset="0"/>
                  <a:cs typeface="Arial" pitchFamily="34" charset="0"/>
                </a:rPr>
                <a:t>BONUS / non-mandatory assignment for MASTER and BAC3 </a:t>
              </a:r>
              <a:r>
                <a:rPr lang="en-US" altLang="ko-KR" sz="1400" dirty="0" smtClean="0">
                  <a:solidFill>
                    <a:schemeClr val="bg1"/>
                  </a:solidFill>
                  <a:latin typeface="Bahnschrift Light" panose="020B0502040204020203" pitchFamily="34" charset="0"/>
                  <a:cs typeface="Arial" pitchFamily="34" charset="0"/>
                </a:rPr>
                <a:t>students, consisting </a:t>
              </a:r>
              <a:r>
                <a:rPr lang="en-US" altLang="ko-KR" sz="1400" dirty="0">
                  <a:solidFill>
                    <a:schemeClr val="bg1"/>
                  </a:solidFill>
                  <a:latin typeface="Bahnschrift Light" panose="020B0502040204020203" pitchFamily="34" charset="0"/>
                  <a:cs typeface="Arial" pitchFamily="34" charset="0"/>
                </a:rPr>
                <a:t>of transcribing one or two process descriptions.</a:t>
              </a:r>
              <a:endParaRPr lang="fr-BE" altLang="ko-KR" sz="1400" dirty="0">
                <a:solidFill>
                  <a:schemeClr val="bg1"/>
                </a:solidFill>
                <a:latin typeface="Bahnschrift Light" panose="020B0502040204020203" pitchFamily="34" charset="0"/>
                <a:cs typeface="Arial" pitchFamily="34" charset="0"/>
              </a:endParaRPr>
            </a:p>
          </p:txBody>
        </p:sp>
      </p:grpSp>
      <p:grpSp>
        <p:nvGrpSpPr>
          <p:cNvPr id="36" name="Group 35">
            <a:extLst>
              <a:ext uri="{FF2B5EF4-FFF2-40B4-BE49-F238E27FC236}">
                <a16:creationId xmlns:a16="http://schemas.microsoft.com/office/drawing/2014/main" id="{34184F21-E74D-4C3C-B0E4-415839FC5E5F}"/>
              </a:ext>
            </a:extLst>
          </p:cNvPr>
          <p:cNvGrpSpPr/>
          <p:nvPr/>
        </p:nvGrpSpPr>
        <p:grpSpPr>
          <a:xfrm>
            <a:off x="1673699" y="4143176"/>
            <a:ext cx="4507275" cy="846523"/>
            <a:chOff x="1265727" y="3780939"/>
            <a:chExt cx="4025679" cy="846523"/>
          </a:xfrm>
        </p:grpSpPr>
        <p:sp>
          <p:nvSpPr>
            <p:cNvPr id="37" name="TextBox 36">
              <a:extLst>
                <a:ext uri="{FF2B5EF4-FFF2-40B4-BE49-F238E27FC236}">
                  <a16:creationId xmlns:a16="http://schemas.microsoft.com/office/drawing/2014/main" id="{F7FF512E-565E-45A3-8704-588E802B50AC}"/>
                </a:ext>
              </a:extLst>
            </p:cNvPr>
            <p:cNvSpPr txBox="1"/>
            <p:nvPr/>
          </p:nvSpPr>
          <p:spPr>
            <a:xfrm>
              <a:off x="1265727" y="3780939"/>
              <a:ext cx="3198831" cy="338554"/>
            </a:xfrm>
            <a:prstGeom prst="rect">
              <a:avLst/>
            </a:prstGeom>
            <a:noFill/>
          </p:spPr>
          <p:txBody>
            <a:bodyPr wrap="square" rtlCol="0" anchor="ctr">
              <a:spAutoFit/>
            </a:bodyPr>
            <a:lstStyle/>
            <a:p>
              <a:r>
                <a:rPr lang="fr-BE" altLang="ko-KR" sz="1600" b="1" dirty="0">
                  <a:solidFill>
                    <a:schemeClr val="bg1"/>
                  </a:solidFill>
                  <a:latin typeface="Bahnschrift SemiBold" panose="020B0502040204020203" pitchFamily="34" charset="0"/>
                  <a:cs typeface="Arial" pitchFamily="34" charset="0"/>
                </a:rPr>
                <a:t>Internet</a:t>
              </a:r>
            </a:p>
          </p:txBody>
        </p:sp>
        <p:sp>
          <p:nvSpPr>
            <p:cNvPr id="38" name="TextBox 37">
              <a:extLst>
                <a:ext uri="{FF2B5EF4-FFF2-40B4-BE49-F238E27FC236}">
                  <a16:creationId xmlns:a16="http://schemas.microsoft.com/office/drawing/2014/main" id="{978E6C7E-8E41-48CF-AA7A-4B8C70AF75AE}"/>
                </a:ext>
              </a:extLst>
            </p:cNvPr>
            <p:cNvSpPr txBox="1"/>
            <p:nvPr/>
          </p:nvSpPr>
          <p:spPr>
            <a:xfrm>
              <a:off x="1265730" y="4104242"/>
              <a:ext cx="4025676" cy="523220"/>
            </a:xfrm>
            <a:prstGeom prst="rect">
              <a:avLst/>
            </a:prstGeom>
            <a:noFill/>
          </p:spPr>
          <p:txBody>
            <a:bodyPr wrap="square" rtlCol="0">
              <a:spAutoFit/>
            </a:bodyPr>
            <a:lstStyle/>
            <a:p>
              <a:r>
                <a:rPr lang="en-US" altLang="ko-KR" sz="1400" dirty="0" smtClean="0">
                  <a:solidFill>
                    <a:schemeClr val="bg1"/>
                  </a:solidFill>
                  <a:latin typeface="Bahnschrift Light" panose="020B0502040204020203" pitchFamily="34" charset="0"/>
                  <a:cs typeface="Arial" pitchFamily="34" charset="0"/>
                </a:rPr>
                <a:t>Several </a:t>
              </a:r>
              <a:r>
                <a:rPr lang="en-US" altLang="ko-KR" sz="1400" dirty="0">
                  <a:solidFill>
                    <a:schemeClr val="bg1"/>
                  </a:solidFill>
                  <a:latin typeface="Bahnschrift Light" panose="020B0502040204020203" pitchFamily="34" charset="0"/>
                  <a:cs typeface="Arial" pitchFamily="34" charset="0"/>
                </a:rPr>
                <a:t>sites </a:t>
              </a:r>
              <a:r>
                <a:rPr lang="en-US" altLang="ko-KR" sz="1400" dirty="0" smtClean="0">
                  <a:solidFill>
                    <a:schemeClr val="bg1"/>
                  </a:solidFill>
                  <a:latin typeface="Bahnschrift Light" panose="020B0502040204020203" pitchFamily="34" charset="0"/>
                  <a:cs typeface="Arial" pitchFamily="34" charset="0"/>
                </a:rPr>
                <a:t>offer </a:t>
              </a:r>
              <a:r>
                <a:rPr lang="en-US" altLang="ko-KR" sz="1400" dirty="0">
                  <a:solidFill>
                    <a:schemeClr val="bg1"/>
                  </a:solidFill>
                  <a:latin typeface="Bahnschrift Light" panose="020B0502040204020203" pitchFamily="34" charset="0"/>
                  <a:cs typeface="Arial" pitchFamily="34" charset="0"/>
                </a:rPr>
                <a:t>process descriptions. Some had to be adapted.</a:t>
              </a:r>
              <a:endParaRPr lang="fr-BE" altLang="ko-KR" sz="1400" dirty="0">
                <a:solidFill>
                  <a:schemeClr val="bg1"/>
                </a:solidFill>
                <a:latin typeface="Bahnschrift Light" panose="020B0502040204020203" pitchFamily="34" charset="0"/>
                <a:cs typeface="Arial" pitchFamily="34" charset="0"/>
              </a:endParaRPr>
            </a:p>
          </p:txBody>
        </p:sp>
      </p:grpSp>
      <p:grpSp>
        <p:nvGrpSpPr>
          <p:cNvPr id="39" name="Group 38">
            <a:extLst>
              <a:ext uri="{FF2B5EF4-FFF2-40B4-BE49-F238E27FC236}">
                <a16:creationId xmlns:a16="http://schemas.microsoft.com/office/drawing/2014/main" id="{2BE21E8C-8A25-427D-8236-4D1A70AB0252}"/>
              </a:ext>
            </a:extLst>
          </p:cNvPr>
          <p:cNvGrpSpPr/>
          <p:nvPr/>
        </p:nvGrpSpPr>
        <p:grpSpPr>
          <a:xfrm>
            <a:off x="1693059" y="5385532"/>
            <a:ext cx="4473883" cy="861774"/>
            <a:chOff x="1258110" y="4545891"/>
            <a:chExt cx="4789299" cy="861774"/>
          </a:xfrm>
        </p:grpSpPr>
        <p:sp>
          <p:nvSpPr>
            <p:cNvPr id="40" name="TextBox 39">
              <a:extLst>
                <a:ext uri="{FF2B5EF4-FFF2-40B4-BE49-F238E27FC236}">
                  <a16:creationId xmlns:a16="http://schemas.microsoft.com/office/drawing/2014/main" id="{36798AF8-6463-4147-B73E-30F370060357}"/>
                </a:ext>
              </a:extLst>
            </p:cNvPr>
            <p:cNvSpPr txBox="1"/>
            <p:nvPr/>
          </p:nvSpPr>
          <p:spPr>
            <a:xfrm>
              <a:off x="1258110" y="4545891"/>
              <a:ext cx="3198831" cy="338554"/>
            </a:xfrm>
            <a:prstGeom prst="rect">
              <a:avLst/>
            </a:prstGeom>
            <a:noFill/>
          </p:spPr>
          <p:txBody>
            <a:bodyPr wrap="square" rtlCol="0" anchor="ctr">
              <a:spAutoFit/>
            </a:bodyPr>
            <a:lstStyle/>
            <a:p>
              <a:r>
                <a:rPr lang="fr-BE" altLang="ko-KR" sz="1600" b="1" dirty="0" err="1" smtClean="0">
                  <a:solidFill>
                    <a:schemeClr val="bg1"/>
                  </a:solidFill>
                  <a:latin typeface="Bahnschrift SemiBold" panose="020B0502040204020203" pitchFamily="34" charset="0"/>
                  <a:cs typeface="Arial" pitchFamily="34" charset="0"/>
                </a:rPr>
                <a:t>Existing</a:t>
              </a:r>
              <a:r>
                <a:rPr lang="fr-BE" altLang="ko-KR" sz="1600" b="1" dirty="0" smtClean="0">
                  <a:solidFill>
                    <a:schemeClr val="bg1"/>
                  </a:solidFill>
                  <a:latin typeface="Bahnschrift SemiBold" panose="020B0502040204020203" pitchFamily="34" charset="0"/>
                  <a:cs typeface="Arial" pitchFamily="34" charset="0"/>
                </a:rPr>
                <a:t> </a:t>
              </a:r>
              <a:r>
                <a:rPr lang="fr-BE" altLang="ko-KR" sz="1600" b="1" dirty="0" err="1" smtClean="0">
                  <a:solidFill>
                    <a:schemeClr val="bg1"/>
                  </a:solidFill>
                  <a:latin typeface="Bahnschrift SemiBold" panose="020B0502040204020203" pitchFamily="34" charset="0"/>
                  <a:cs typeface="Arial" pitchFamily="34" charset="0"/>
                </a:rPr>
                <a:t>literature</a:t>
              </a:r>
              <a:endParaRPr lang="fr-BE" altLang="ko-KR" sz="1600" b="1" dirty="0">
                <a:solidFill>
                  <a:schemeClr val="bg1"/>
                </a:solidFill>
                <a:latin typeface="Bahnschrift SemiBold" panose="020B0502040204020203" pitchFamily="34" charset="0"/>
                <a:cs typeface="Arial" pitchFamily="34" charset="0"/>
              </a:endParaRPr>
            </a:p>
          </p:txBody>
        </p:sp>
        <p:sp>
          <p:nvSpPr>
            <p:cNvPr id="41" name="TextBox 40">
              <a:extLst>
                <a:ext uri="{FF2B5EF4-FFF2-40B4-BE49-F238E27FC236}">
                  <a16:creationId xmlns:a16="http://schemas.microsoft.com/office/drawing/2014/main" id="{02796604-EDF1-4B38-903E-A11AA240F861}"/>
                </a:ext>
              </a:extLst>
            </p:cNvPr>
            <p:cNvSpPr txBox="1"/>
            <p:nvPr/>
          </p:nvSpPr>
          <p:spPr>
            <a:xfrm>
              <a:off x="1258110" y="4884445"/>
              <a:ext cx="4789299" cy="523220"/>
            </a:xfrm>
            <a:prstGeom prst="rect">
              <a:avLst/>
            </a:prstGeom>
            <a:noFill/>
          </p:spPr>
          <p:txBody>
            <a:bodyPr wrap="square" rtlCol="0">
              <a:spAutoFit/>
            </a:bodyPr>
            <a:lstStyle/>
            <a:p>
              <a:r>
                <a:rPr lang="en-US" altLang="ko-KR" sz="1400" dirty="0">
                  <a:solidFill>
                    <a:schemeClr val="bg1"/>
                  </a:solidFill>
                  <a:latin typeface="Bahnschrift Light" panose="020B0502040204020203" pitchFamily="34" charset="0"/>
                  <a:cs typeface="Arial" pitchFamily="34" charset="0"/>
                </a:rPr>
                <a:t>Process descriptions obtained from active researchers in the field, used in their research.</a:t>
              </a:r>
              <a:endParaRPr lang="fr-BE" altLang="ko-KR" sz="1400" dirty="0">
                <a:solidFill>
                  <a:schemeClr val="bg1"/>
                </a:solidFill>
                <a:latin typeface="Bahnschrift Light" panose="020B0502040204020203" pitchFamily="34" charset="0"/>
                <a:cs typeface="Arial" pitchFamily="34" charset="0"/>
              </a:endParaRPr>
            </a:p>
          </p:txBody>
        </p:sp>
      </p:grpSp>
      <p:graphicFrame>
        <p:nvGraphicFramePr>
          <p:cNvPr id="56" name="Chart 55">
            <a:extLst>
              <a:ext uri="{FF2B5EF4-FFF2-40B4-BE49-F238E27FC236}">
                <a16:creationId xmlns:a16="http://schemas.microsoft.com/office/drawing/2014/main" id="{57556158-AF45-4546-B432-1D9A5FC904E6}"/>
              </a:ext>
            </a:extLst>
          </p:cNvPr>
          <p:cNvGraphicFramePr/>
          <p:nvPr>
            <p:extLst/>
          </p:nvPr>
        </p:nvGraphicFramePr>
        <p:xfrm>
          <a:off x="8564397" y="1801072"/>
          <a:ext cx="3186878" cy="4552817"/>
        </p:xfrm>
        <a:graphic>
          <a:graphicData uri="http://schemas.openxmlformats.org/drawingml/2006/chart">
            <c:chart xmlns:c="http://schemas.openxmlformats.org/drawingml/2006/chart" xmlns:r="http://schemas.openxmlformats.org/officeDocument/2006/relationships" r:id="rId3"/>
          </a:graphicData>
        </a:graphic>
      </p:graphicFrame>
      <p:sp>
        <p:nvSpPr>
          <p:cNvPr id="46" name="Rectangle 9">
            <a:extLst>
              <a:ext uri="{FF2B5EF4-FFF2-40B4-BE49-F238E27FC236}">
                <a16:creationId xmlns:a16="http://schemas.microsoft.com/office/drawing/2014/main" id="{444E6227-4972-4DE6-BEB0-C3FC42991182}"/>
              </a:ext>
            </a:extLst>
          </p:cNvPr>
          <p:cNvSpPr/>
          <p:nvPr/>
        </p:nvSpPr>
        <p:spPr>
          <a:xfrm>
            <a:off x="849138" y="5746808"/>
            <a:ext cx="531614" cy="41776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0" dirty="0"/>
          </a:p>
        </p:txBody>
      </p:sp>
      <p:pic>
        <p:nvPicPr>
          <p:cNvPr id="3" name="Picture 2"/>
          <p:cNvPicPr>
            <a:picLocks noChangeAspect="1"/>
          </p:cNvPicPr>
          <p:nvPr/>
        </p:nvPicPr>
        <p:blipFill>
          <a:blip r:embed="rId4">
            <a:biLevel thresh="25000"/>
          </a:blip>
          <a:stretch>
            <a:fillRect/>
          </a:stretch>
        </p:blipFill>
        <p:spPr>
          <a:xfrm>
            <a:off x="872911" y="4461116"/>
            <a:ext cx="515696" cy="510209"/>
          </a:xfrm>
          <a:prstGeom prst="rect">
            <a:avLst/>
          </a:prstGeom>
          <a:ln>
            <a:noFill/>
          </a:ln>
        </p:spPr>
      </p:pic>
      <p:sp>
        <p:nvSpPr>
          <p:cNvPr id="47" name="Parallelogram 15">
            <a:extLst>
              <a:ext uri="{FF2B5EF4-FFF2-40B4-BE49-F238E27FC236}">
                <a16:creationId xmlns:a16="http://schemas.microsoft.com/office/drawing/2014/main" id="{24ABDD0B-564D-4579-ACF2-A3B23447A0E6}"/>
              </a:ext>
            </a:extLst>
          </p:cNvPr>
          <p:cNvSpPr/>
          <p:nvPr/>
        </p:nvSpPr>
        <p:spPr>
          <a:xfrm rot="16200000">
            <a:off x="924033" y="3231728"/>
            <a:ext cx="422976" cy="525219"/>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ltLang="ko-KR" sz="2700" dirty="0"/>
          </a:p>
        </p:txBody>
      </p:sp>
      <p:pic>
        <p:nvPicPr>
          <p:cNvPr id="2050" name="Picture 2" descr="File:Hey Machine Learning Logo.png - Wikipedia"/>
          <p:cNvPicPr>
            <a:picLocks noChangeAspect="1" noChangeArrowheads="1"/>
          </p:cNvPicPr>
          <p:nvPr/>
        </p:nvPicPr>
        <p:blipFill>
          <a:blip r:embed="rId5" cstate="hqprint">
            <a:biLevel thresh="25000"/>
            <a:extLst>
              <a:ext uri="{28A0092B-C50C-407E-A947-70E740481C1C}">
                <a14:useLocalDpi xmlns:a14="http://schemas.microsoft.com/office/drawing/2010/main" val="0"/>
              </a:ext>
            </a:extLst>
          </a:blip>
          <a:srcRect/>
          <a:stretch>
            <a:fillRect/>
          </a:stretch>
        </p:blipFill>
        <p:spPr bwMode="auto">
          <a:xfrm>
            <a:off x="849138" y="1959099"/>
            <a:ext cx="565133" cy="56513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8C94902-ECA6-4B88-B305-FD6F0A6F155F}"/>
              </a:ext>
            </a:extLst>
          </p:cNvPr>
          <p:cNvSpPr txBox="1"/>
          <p:nvPr/>
        </p:nvSpPr>
        <p:spPr>
          <a:xfrm>
            <a:off x="6473189" y="2057688"/>
            <a:ext cx="529937" cy="461665"/>
          </a:xfrm>
          <a:prstGeom prst="rect">
            <a:avLst/>
          </a:prstGeom>
          <a:noFill/>
        </p:spPr>
        <p:txBody>
          <a:bodyPr wrap="square" rtlCol="0">
            <a:spAutoFit/>
          </a:bodyPr>
          <a:lstStyle/>
          <a:p>
            <a:pPr algn="ctr"/>
            <a:r>
              <a:rPr lang="fr-BE" sz="2400" dirty="0">
                <a:solidFill>
                  <a:schemeClr val="bg1"/>
                </a:solidFill>
                <a:latin typeface="Bahnschrift Condensed" panose="020B0502040204020203" pitchFamily="34" charset="0"/>
              </a:rPr>
              <a:t>/</a:t>
            </a:r>
          </a:p>
        </p:txBody>
      </p:sp>
      <p:sp>
        <p:nvSpPr>
          <p:cNvPr id="5" name="ZoneTexte 4">
            <a:extLst>
              <a:ext uri="{FF2B5EF4-FFF2-40B4-BE49-F238E27FC236}">
                <a16:creationId xmlns:a16="http://schemas.microsoft.com/office/drawing/2014/main" id="{C3DDEAC0-C6DA-4ADE-840E-19778DE41A71}"/>
              </a:ext>
            </a:extLst>
          </p:cNvPr>
          <p:cNvSpPr txBox="1"/>
          <p:nvPr/>
        </p:nvSpPr>
        <p:spPr>
          <a:xfrm>
            <a:off x="7594544" y="2010832"/>
            <a:ext cx="675409" cy="461665"/>
          </a:xfrm>
          <a:prstGeom prst="rect">
            <a:avLst/>
          </a:prstGeom>
          <a:noFill/>
        </p:spPr>
        <p:txBody>
          <a:bodyPr wrap="square" rtlCol="0">
            <a:spAutoFit/>
          </a:bodyPr>
          <a:lstStyle/>
          <a:p>
            <a:r>
              <a:rPr lang="fr-BE" sz="2400" b="1" dirty="0">
                <a:solidFill>
                  <a:schemeClr val="bg1"/>
                </a:solidFill>
                <a:latin typeface="Bahnschrift Condensed" panose="020B0502040204020203" pitchFamily="34" charset="0"/>
                <a:cs typeface="Arial" pitchFamily="34" charset="0"/>
              </a:rPr>
              <a:t>750</a:t>
            </a:r>
          </a:p>
        </p:txBody>
      </p:sp>
      <p:sp>
        <p:nvSpPr>
          <p:cNvPr id="6" name="ZoneTexte 5">
            <a:extLst>
              <a:ext uri="{FF2B5EF4-FFF2-40B4-BE49-F238E27FC236}">
                <a16:creationId xmlns:a16="http://schemas.microsoft.com/office/drawing/2014/main" id="{A97CBA86-F2FE-401E-A834-334138253C2F}"/>
              </a:ext>
            </a:extLst>
          </p:cNvPr>
          <p:cNvSpPr txBox="1"/>
          <p:nvPr/>
        </p:nvSpPr>
        <p:spPr>
          <a:xfrm>
            <a:off x="6473188" y="3268518"/>
            <a:ext cx="678838" cy="461665"/>
          </a:xfrm>
          <a:prstGeom prst="rect">
            <a:avLst/>
          </a:prstGeom>
          <a:noFill/>
        </p:spPr>
        <p:txBody>
          <a:bodyPr wrap="square" rtlCol="0">
            <a:spAutoFit/>
          </a:bodyPr>
          <a:lstStyle/>
          <a:p>
            <a:r>
              <a:rPr lang="fr-BE" sz="2400" b="1" dirty="0" smtClean="0">
                <a:solidFill>
                  <a:schemeClr val="bg1"/>
                </a:solidFill>
                <a:latin typeface="Bahnschrift Condensed" panose="020B0502040204020203" pitchFamily="34" charset="0"/>
                <a:cs typeface="Arial" pitchFamily="34" charset="0"/>
              </a:rPr>
              <a:t>1078</a:t>
            </a:r>
            <a:endParaRPr lang="fr-BE" sz="2400" b="1" dirty="0">
              <a:solidFill>
                <a:schemeClr val="bg1"/>
              </a:solidFill>
              <a:latin typeface="Bahnschrift Condensed" panose="020B0502040204020203" pitchFamily="34" charset="0"/>
              <a:cs typeface="Arial" pitchFamily="34" charset="0"/>
            </a:endParaRPr>
          </a:p>
        </p:txBody>
      </p:sp>
      <p:sp>
        <p:nvSpPr>
          <p:cNvPr id="7" name="ZoneTexte 6">
            <a:extLst>
              <a:ext uri="{FF2B5EF4-FFF2-40B4-BE49-F238E27FC236}">
                <a16:creationId xmlns:a16="http://schemas.microsoft.com/office/drawing/2014/main" id="{7321F55E-3A60-44F8-85B3-195EE59851CD}"/>
              </a:ext>
            </a:extLst>
          </p:cNvPr>
          <p:cNvSpPr txBox="1"/>
          <p:nvPr/>
        </p:nvSpPr>
        <p:spPr>
          <a:xfrm>
            <a:off x="6501293" y="4501135"/>
            <a:ext cx="536933" cy="461665"/>
          </a:xfrm>
          <a:prstGeom prst="rect">
            <a:avLst/>
          </a:prstGeom>
          <a:noFill/>
        </p:spPr>
        <p:txBody>
          <a:bodyPr wrap="square" rtlCol="0">
            <a:spAutoFit/>
          </a:bodyPr>
          <a:lstStyle/>
          <a:p>
            <a:r>
              <a:rPr lang="fr-BE" sz="2400" b="1" dirty="0">
                <a:solidFill>
                  <a:schemeClr val="bg1"/>
                </a:solidFill>
                <a:latin typeface="Bahnschrift Condensed" panose="020B0502040204020203" pitchFamily="34" charset="0"/>
                <a:cs typeface="Arial" pitchFamily="34" charset="0"/>
              </a:rPr>
              <a:t>377</a:t>
            </a:r>
          </a:p>
        </p:txBody>
      </p:sp>
      <p:sp>
        <p:nvSpPr>
          <p:cNvPr id="8" name="ZoneTexte 7">
            <a:extLst>
              <a:ext uri="{FF2B5EF4-FFF2-40B4-BE49-F238E27FC236}">
                <a16:creationId xmlns:a16="http://schemas.microsoft.com/office/drawing/2014/main" id="{D786B518-2534-4B5C-B70C-D60B7C12B1C9}"/>
              </a:ext>
            </a:extLst>
          </p:cNvPr>
          <p:cNvSpPr txBox="1"/>
          <p:nvPr/>
        </p:nvSpPr>
        <p:spPr>
          <a:xfrm>
            <a:off x="6520093" y="5702912"/>
            <a:ext cx="516747" cy="461665"/>
          </a:xfrm>
          <a:prstGeom prst="rect">
            <a:avLst/>
          </a:prstGeom>
          <a:noFill/>
        </p:spPr>
        <p:txBody>
          <a:bodyPr wrap="square" rtlCol="0">
            <a:spAutoFit/>
          </a:bodyPr>
          <a:lstStyle/>
          <a:p>
            <a:r>
              <a:rPr lang="fr-BE" sz="2400" b="1" dirty="0">
                <a:solidFill>
                  <a:schemeClr val="bg1"/>
                </a:solidFill>
                <a:latin typeface="Bahnschrift Condensed" panose="020B0502040204020203" pitchFamily="34" charset="0"/>
                <a:cs typeface="Arial" pitchFamily="34" charset="0"/>
              </a:rPr>
              <a:t>56</a:t>
            </a:r>
          </a:p>
        </p:txBody>
      </p:sp>
      <p:sp>
        <p:nvSpPr>
          <p:cNvPr id="9" name="ZoneTexte 8">
            <a:extLst>
              <a:ext uri="{FF2B5EF4-FFF2-40B4-BE49-F238E27FC236}">
                <a16:creationId xmlns:a16="http://schemas.microsoft.com/office/drawing/2014/main" id="{847E8C36-54F3-4786-8768-F9853AEC9852}"/>
              </a:ext>
            </a:extLst>
          </p:cNvPr>
          <p:cNvSpPr txBox="1"/>
          <p:nvPr/>
        </p:nvSpPr>
        <p:spPr>
          <a:xfrm>
            <a:off x="7437749" y="3265236"/>
            <a:ext cx="788120" cy="461665"/>
          </a:xfrm>
          <a:prstGeom prst="rect">
            <a:avLst/>
          </a:prstGeom>
          <a:noFill/>
        </p:spPr>
        <p:txBody>
          <a:bodyPr wrap="square" rtlCol="0">
            <a:spAutoFit/>
          </a:bodyPr>
          <a:lstStyle/>
          <a:p>
            <a:r>
              <a:rPr lang="fr-BE" sz="2400" b="1" dirty="0" smtClean="0">
                <a:solidFill>
                  <a:schemeClr val="bg1"/>
                </a:solidFill>
                <a:latin typeface="Bahnschrift Condensed" panose="020B0502040204020203" pitchFamily="34" charset="0"/>
                <a:cs typeface="Arial" pitchFamily="34" charset="0"/>
              </a:rPr>
              <a:t>15794</a:t>
            </a:r>
            <a:endParaRPr lang="fr-BE" sz="2400" b="1" dirty="0">
              <a:solidFill>
                <a:schemeClr val="bg1"/>
              </a:solidFill>
              <a:latin typeface="Bahnschrift Condensed" panose="020B0502040204020203" pitchFamily="34" charset="0"/>
              <a:cs typeface="Arial" pitchFamily="34" charset="0"/>
            </a:endParaRPr>
          </a:p>
        </p:txBody>
      </p:sp>
      <p:sp>
        <p:nvSpPr>
          <p:cNvPr id="10" name="ZoneTexte 9">
            <a:extLst>
              <a:ext uri="{FF2B5EF4-FFF2-40B4-BE49-F238E27FC236}">
                <a16:creationId xmlns:a16="http://schemas.microsoft.com/office/drawing/2014/main" id="{613C64BC-8A0C-458B-9CC4-31B659D3DFD9}"/>
              </a:ext>
            </a:extLst>
          </p:cNvPr>
          <p:cNvSpPr txBox="1"/>
          <p:nvPr/>
        </p:nvSpPr>
        <p:spPr>
          <a:xfrm>
            <a:off x="7520514" y="4503775"/>
            <a:ext cx="823468" cy="461665"/>
          </a:xfrm>
          <a:prstGeom prst="rect">
            <a:avLst/>
          </a:prstGeom>
          <a:noFill/>
        </p:spPr>
        <p:txBody>
          <a:bodyPr wrap="square" rtlCol="0">
            <a:spAutoFit/>
          </a:bodyPr>
          <a:lstStyle/>
          <a:p>
            <a:r>
              <a:rPr lang="fr-BE" sz="2400" b="1" dirty="0">
                <a:solidFill>
                  <a:schemeClr val="bg1"/>
                </a:solidFill>
                <a:latin typeface="Bahnschrift Condensed" panose="020B0502040204020203" pitchFamily="34" charset="0"/>
                <a:cs typeface="Arial" pitchFamily="34" charset="0"/>
              </a:rPr>
              <a:t>12855</a:t>
            </a:r>
          </a:p>
        </p:txBody>
      </p:sp>
      <p:sp>
        <p:nvSpPr>
          <p:cNvPr id="11" name="ZoneTexte 10">
            <a:extLst>
              <a:ext uri="{FF2B5EF4-FFF2-40B4-BE49-F238E27FC236}">
                <a16:creationId xmlns:a16="http://schemas.microsoft.com/office/drawing/2014/main" id="{A1A9E2C0-CBD3-4153-9CDE-77FA17AB42FF}"/>
              </a:ext>
            </a:extLst>
          </p:cNvPr>
          <p:cNvSpPr txBox="1"/>
          <p:nvPr/>
        </p:nvSpPr>
        <p:spPr>
          <a:xfrm>
            <a:off x="7612943" y="5706778"/>
            <a:ext cx="555492" cy="461665"/>
          </a:xfrm>
          <a:prstGeom prst="rect">
            <a:avLst/>
          </a:prstGeom>
          <a:noFill/>
        </p:spPr>
        <p:txBody>
          <a:bodyPr wrap="square" rtlCol="0">
            <a:spAutoFit/>
          </a:bodyPr>
          <a:lstStyle/>
          <a:p>
            <a:r>
              <a:rPr lang="fr-BE" sz="2400" b="1" dirty="0">
                <a:solidFill>
                  <a:schemeClr val="bg1"/>
                </a:solidFill>
                <a:latin typeface="Bahnschrift Condensed" panose="020B0502040204020203" pitchFamily="34" charset="0"/>
                <a:cs typeface="Arial" pitchFamily="34" charset="0"/>
              </a:rPr>
              <a:t>572</a:t>
            </a:r>
          </a:p>
        </p:txBody>
      </p:sp>
      <p:sp>
        <p:nvSpPr>
          <p:cNvPr id="42" name="TextBox 41">
            <a:extLst>
              <a:ext uri="{FF2B5EF4-FFF2-40B4-BE49-F238E27FC236}">
                <a16:creationId xmlns:a16="http://schemas.microsoft.com/office/drawing/2014/main" id="{9F47E64B-52B0-4DA2-987E-4531671CD29F}"/>
              </a:ext>
            </a:extLst>
          </p:cNvPr>
          <p:cNvSpPr txBox="1"/>
          <p:nvPr/>
        </p:nvSpPr>
        <p:spPr>
          <a:xfrm>
            <a:off x="6206776" y="1217781"/>
            <a:ext cx="971578" cy="369332"/>
          </a:xfrm>
          <a:prstGeom prst="rect">
            <a:avLst/>
          </a:prstGeom>
          <a:noFill/>
        </p:spPr>
        <p:txBody>
          <a:bodyPr wrap="square" rtlCol="0">
            <a:spAutoFit/>
          </a:bodyPr>
          <a:lstStyle/>
          <a:p>
            <a:r>
              <a:rPr lang="en-US" altLang="ko-KR" dirty="0" smtClean="0">
                <a:solidFill>
                  <a:schemeClr val="tx1">
                    <a:lumMod val="75000"/>
                    <a:lumOff val="25000"/>
                  </a:schemeClr>
                </a:solidFill>
                <a:latin typeface="Bahnschrift Condensed" panose="020B0502040204020203" pitchFamily="34" charset="0"/>
                <a:cs typeface="Arial" pitchFamily="34" charset="0"/>
              </a:rPr>
              <a:t># Process</a:t>
            </a:r>
            <a:endParaRPr lang="fr-BE" altLang="ko-KR" dirty="0">
              <a:solidFill>
                <a:schemeClr val="tx1">
                  <a:lumMod val="75000"/>
                  <a:lumOff val="25000"/>
                </a:schemeClr>
              </a:solidFill>
              <a:latin typeface="Bahnschrift Condensed" panose="020B0502040204020203" pitchFamily="34" charset="0"/>
              <a:cs typeface="Arial" pitchFamily="34" charset="0"/>
            </a:endParaRPr>
          </a:p>
        </p:txBody>
      </p:sp>
      <p:sp>
        <p:nvSpPr>
          <p:cNvPr id="43" name="TextBox 42">
            <a:extLst>
              <a:ext uri="{FF2B5EF4-FFF2-40B4-BE49-F238E27FC236}">
                <a16:creationId xmlns:a16="http://schemas.microsoft.com/office/drawing/2014/main" id="{9F47E64B-52B0-4DA2-987E-4531671CD29F}"/>
              </a:ext>
            </a:extLst>
          </p:cNvPr>
          <p:cNvSpPr txBox="1"/>
          <p:nvPr/>
        </p:nvSpPr>
        <p:spPr>
          <a:xfrm>
            <a:off x="3464454" y="1217781"/>
            <a:ext cx="1085775" cy="369332"/>
          </a:xfrm>
          <a:prstGeom prst="rect">
            <a:avLst/>
          </a:prstGeom>
          <a:noFill/>
        </p:spPr>
        <p:txBody>
          <a:bodyPr wrap="square" rtlCol="0">
            <a:spAutoFit/>
          </a:bodyPr>
          <a:lstStyle/>
          <a:p>
            <a:r>
              <a:rPr lang="en-US" altLang="ko-KR" dirty="0" smtClean="0">
                <a:solidFill>
                  <a:schemeClr val="tx1">
                    <a:lumMod val="75000"/>
                    <a:lumOff val="25000"/>
                  </a:schemeClr>
                </a:solidFill>
                <a:latin typeface="Bahnschrift Condensed" panose="020B0502040204020203" pitchFamily="34" charset="0"/>
                <a:cs typeface="Arial" pitchFamily="34" charset="0"/>
              </a:rPr>
              <a:t>Source</a:t>
            </a:r>
            <a:endParaRPr lang="fr-BE" altLang="ko-KR" dirty="0">
              <a:solidFill>
                <a:schemeClr val="tx1">
                  <a:lumMod val="75000"/>
                  <a:lumOff val="25000"/>
                </a:schemeClr>
              </a:solidFill>
              <a:latin typeface="Bahnschrift Condensed" panose="020B0502040204020203" pitchFamily="34" charset="0"/>
              <a:cs typeface="Arial" pitchFamily="34" charset="0"/>
            </a:endParaRPr>
          </a:p>
        </p:txBody>
      </p:sp>
      <p:sp>
        <p:nvSpPr>
          <p:cNvPr id="44" name="TextBox 43">
            <a:extLst>
              <a:ext uri="{FF2B5EF4-FFF2-40B4-BE49-F238E27FC236}">
                <a16:creationId xmlns:a16="http://schemas.microsoft.com/office/drawing/2014/main" id="{9F47E64B-52B0-4DA2-987E-4531671CD29F}"/>
              </a:ext>
            </a:extLst>
          </p:cNvPr>
          <p:cNvSpPr txBox="1"/>
          <p:nvPr/>
        </p:nvSpPr>
        <p:spPr>
          <a:xfrm>
            <a:off x="7314484" y="1236635"/>
            <a:ext cx="1188494" cy="369332"/>
          </a:xfrm>
          <a:prstGeom prst="rect">
            <a:avLst/>
          </a:prstGeom>
          <a:noFill/>
        </p:spPr>
        <p:txBody>
          <a:bodyPr wrap="square" rtlCol="0">
            <a:spAutoFit/>
          </a:bodyPr>
          <a:lstStyle/>
          <a:p>
            <a:r>
              <a:rPr lang="en-US" altLang="ko-KR" dirty="0" smtClean="0">
                <a:solidFill>
                  <a:schemeClr val="tx1">
                    <a:lumMod val="75000"/>
                    <a:lumOff val="25000"/>
                  </a:schemeClr>
                </a:solidFill>
                <a:latin typeface="Bahnschrift Condensed" panose="020B0502040204020203" pitchFamily="34" charset="0"/>
                <a:cs typeface="Arial" pitchFamily="34" charset="0"/>
              </a:rPr>
              <a:t># </a:t>
            </a:r>
            <a:r>
              <a:rPr lang="en-US" altLang="ko-KR" dirty="0" smtClean="0">
                <a:solidFill>
                  <a:schemeClr val="tx1">
                    <a:lumMod val="75000"/>
                    <a:lumOff val="25000"/>
                  </a:schemeClr>
                </a:solidFill>
                <a:latin typeface="Bahnschrift Condensed" panose="020B0502040204020203" pitchFamily="34" charset="0"/>
                <a:cs typeface="Arial" pitchFamily="34" charset="0"/>
              </a:rPr>
              <a:t>Sentences</a:t>
            </a:r>
            <a:endParaRPr lang="fr-BE" altLang="ko-KR" dirty="0">
              <a:solidFill>
                <a:schemeClr val="tx1">
                  <a:lumMod val="75000"/>
                  <a:lumOff val="25000"/>
                </a:schemeClr>
              </a:solidFill>
              <a:latin typeface="Bahnschrift Condensed" panose="020B0502040204020203" pitchFamily="34" charset="0"/>
              <a:cs typeface="Arial" pitchFamily="34" charset="0"/>
            </a:endParaRPr>
          </a:p>
        </p:txBody>
      </p:sp>
      <p:sp>
        <p:nvSpPr>
          <p:cNvPr id="45" name="TextBox 44">
            <a:extLst>
              <a:ext uri="{FF2B5EF4-FFF2-40B4-BE49-F238E27FC236}">
                <a16:creationId xmlns:a16="http://schemas.microsoft.com/office/drawing/2014/main" id="{61408730-4EE8-459D-85ED-BBFA3310B3C7}"/>
              </a:ext>
            </a:extLst>
          </p:cNvPr>
          <p:cNvSpPr txBox="1"/>
          <p:nvPr/>
        </p:nvSpPr>
        <p:spPr>
          <a:xfrm>
            <a:off x="4165308" y="202801"/>
            <a:ext cx="4227574" cy="830997"/>
          </a:xfrm>
          <a:prstGeom prst="rect">
            <a:avLst/>
          </a:prstGeom>
          <a:noFill/>
        </p:spPr>
        <p:txBody>
          <a:bodyPr wrap="square" rtlCol="0">
            <a:spAutoFit/>
          </a:bodyPr>
          <a:lstStyle/>
          <a:p>
            <a:r>
              <a:rPr lang="fr-BE" altLang="ko-KR" sz="4800" b="1" dirty="0" smtClean="0">
                <a:solidFill>
                  <a:schemeClr val="accent3"/>
                </a:solidFill>
                <a:latin typeface="Bahnschrift SemiBold SemiConden" panose="020B0502040204020203" pitchFamily="34" charset="0"/>
                <a:cs typeface="Segoe UI Light" panose="020B0502040204020203" pitchFamily="34" charset="0"/>
              </a:rPr>
              <a:t>Data Base</a:t>
            </a:r>
            <a:endParaRPr lang="fr-BE" altLang="ko-KR" sz="4400" b="1" dirty="0">
              <a:solidFill>
                <a:schemeClr val="accent3"/>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79726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3722</TotalTime>
  <Words>1132</Words>
  <Application>Microsoft Office PowerPoint</Application>
  <PresentationFormat>Widescreen</PresentationFormat>
  <Paragraphs>131</Paragraphs>
  <Slides>13</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맑은 고딕</vt:lpstr>
      <vt:lpstr>Arial</vt:lpstr>
      <vt:lpstr>Bahnschrift Condensed</vt:lpstr>
      <vt:lpstr>Bahnschrift Light</vt:lpstr>
      <vt:lpstr>Bahnschrift Light Condensed</vt:lpstr>
      <vt:lpstr>Bahnschrift Light SemiCondensed</vt:lpstr>
      <vt:lpstr>Bahnschrift SemiBold</vt:lpstr>
      <vt:lpstr>Bahnschrift SemiBold SemiConden</vt:lpstr>
      <vt:lpstr>Calibri</vt:lpstr>
      <vt:lpstr>Calibri Light</vt:lpstr>
      <vt:lpstr>Segoe UI</vt:lpstr>
      <vt:lpstr>Segoe UI Historic</vt:lpstr>
      <vt:lpstr>Segoe UI Light</vt:lpstr>
      <vt:lpstr>Times New Roman</vt:lpstr>
      <vt:lpstr>Wingdings</vt:lpstr>
      <vt:lpstr>Office Theme</vt:lpstr>
      <vt:lpstr>PhD Scientific Day ULiège-ULB-UMons</vt:lpstr>
      <vt:lpstr>PowerPoint Presentation</vt:lpstr>
      <vt:lpstr>PowerPoint Presentation</vt:lpstr>
      <vt:lpstr>PowerPoint Presentation</vt:lpstr>
      <vt:lpstr>PowerPoint Presentation</vt:lpstr>
      <vt:lpstr>Illustration : McDonalds DRIVE-IN process | Description</vt:lpstr>
      <vt:lpstr>Illustration: irrelevant sentences</vt:lpstr>
      <vt:lpstr>DATA</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24slides8</dc:creator>
  <cp:lastModifiedBy>Julie</cp:lastModifiedBy>
  <cp:revision>93</cp:revision>
  <dcterms:created xsi:type="dcterms:W3CDTF">2020-11-12T06:53:01Z</dcterms:created>
  <dcterms:modified xsi:type="dcterms:W3CDTF">2023-11-17T10:50:30Z</dcterms:modified>
</cp:coreProperties>
</file>