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70" r:id="rId4"/>
    <p:sldId id="267" r:id="rId5"/>
    <p:sldId id="269" r:id="rId6"/>
    <p:sldId id="261" r:id="rId7"/>
    <p:sldId id="272" r:id="rId8"/>
    <p:sldId id="278" r:id="rId9"/>
    <p:sldId id="268" r:id="rId10"/>
    <p:sldId id="276" r:id="rId11"/>
    <p:sldId id="277" r:id="rId12"/>
    <p:sldId id="273" r:id="rId13"/>
    <p:sldId id="274" r:id="rId14"/>
    <p:sldId id="275"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438" userDrawn="1">
          <p15:clr>
            <a:srgbClr val="A4A3A4"/>
          </p15:clr>
        </p15:guide>
        <p15:guide id="3" pos="7242" userDrawn="1">
          <p15:clr>
            <a:srgbClr val="A4A3A4"/>
          </p15:clr>
        </p15:guide>
        <p15:guide id="4" orient="horz" pos="3974" userDrawn="1">
          <p15:clr>
            <a:srgbClr val="A4A3A4"/>
          </p15:clr>
        </p15:guide>
        <p15:guide id="5" pos="74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A7E"/>
    <a:srgbClr val="303BC3"/>
    <a:srgbClr val="F97F6F"/>
    <a:srgbClr val="1C74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showGuides="1">
      <p:cViewPr varScale="1">
        <p:scale>
          <a:sx n="68" d="100"/>
          <a:sy n="68" d="100"/>
        </p:scale>
        <p:origin x="516" y="48"/>
      </p:cViewPr>
      <p:guideLst>
        <p:guide orient="horz" pos="346"/>
        <p:guide pos="438"/>
        <p:guide pos="7242"/>
        <p:guide orient="horz" pos="3974"/>
        <p:guide pos="7469"/>
      </p:guideLst>
    </p:cSldViewPr>
  </p:slideViewPr>
  <p:notesTextViewPr>
    <p:cViewPr>
      <p:scale>
        <a:sx n="1" d="1"/>
        <a:sy n="1" d="1"/>
      </p:scale>
      <p:origin x="0" y="0"/>
    </p:cViewPr>
  </p:notesTextViewPr>
  <p:notesViewPr>
    <p:cSldViewPr snapToGrid="0" showGuides="1">
      <p:cViewPr varScale="1">
        <p:scale>
          <a:sx n="80" d="100"/>
          <a:sy n="80"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err="1">
                <a:latin typeface="Bahnschrift Condensed" panose="020B0502040204020203" pitchFamily="34" charset="0"/>
                <a:ea typeface="Segoe UI Historic" panose="020B0502040204020203" pitchFamily="34" charset="0"/>
                <a:cs typeface="Segoe UI Historic" panose="020B0502040204020203" pitchFamily="34" charset="0"/>
              </a:rPr>
              <a:t>Nombre</a:t>
            </a:r>
            <a:r>
              <a:rPr lang="en-US" sz="1800" dirty="0">
                <a:latin typeface="Bahnschrift Condensed" panose="020B0502040204020203" pitchFamily="34" charset="0"/>
                <a:ea typeface="Segoe UI Historic" panose="020B0502040204020203" pitchFamily="34" charset="0"/>
                <a:cs typeface="Segoe UI Historic" panose="020B0502040204020203" pitchFamily="34" charset="0"/>
              </a:rPr>
              <a:t> de phrases par source</a:t>
            </a:r>
          </a:p>
        </c:rich>
      </c:tx>
      <c:layout>
        <c:manualLayout>
          <c:xMode val="edge"/>
          <c:yMode val="edge"/>
          <c:x val="0.14333757408343173"/>
          <c:y val="4.4062628299155561E-2"/>
        </c:manualLayout>
      </c:layout>
      <c:overlay val="0"/>
    </c:title>
    <c:autoTitleDeleted val="0"/>
    <c:plotArea>
      <c:layout>
        <c:manualLayout>
          <c:layoutTarget val="inner"/>
          <c:xMode val="edge"/>
          <c:yMode val="edge"/>
          <c:x val="0.15647539692451359"/>
          <c:y val="0.1160564986468817"/>
          <c:w val="0.79968859805740922"/>
          <c:h val="0.68025071071382837"/>
        </c:manualLayout>
      </c:layout>
      <c:barChart>
        <c:barDir val="col"/>
        <c:grouping val="stacked"/>
        <c:varyColors val="0"/>
        <c:ser>
          <c:idx val="0"/>
          <c:order val="0"/>
          <c:tx>
            <c:strRef>
              <c:f>Sheet1!$B$1</c:f>
              <c:strCache>
                <c:ptCount val="1"/>
                <c:pt idx="0">
                  <c:v>Series 1</c:v>
                </c:pt>
              </c:strCache>
            </c:strRef>
          </c:tx>
          <c:spPr>
            <a:solidFill>
              <a:srgbClr val="BA3C2E"/>
            </a:solidFill>
          </c:spPr>
          <c:invertIfNegative val="0"/>
          <c:dPt>
            <c:idx val="0"/>
            <c:invertIfNegative val="0"/>
            <c:bubble3D val="0"/>
            <c:spPr>
              <a:solidFill>
                <a:schemeClr val="accent1"/>
              </a:solidFill>
            </c:spPr>
            <c:extLst>
              <c:ext xmlns:c16="http://schemas.microsoft.com/office/drawing/2014/chart" uri="{C3380CC4-5D6E-409C-BE32-E72D297353CC}">
                <c16:uniqueId val="{00000001-7663-4DA1-A977-4CBE8E94D47A}"/>
              </c:ext>
            </c:extLst>
          </c:dPt>
          <c:dPt>
            <c:idx val="1"/>
            <c:invertIfNegative val="0"/>
            <c:bubble3D val="0"/>
            <c:spPr>
              <a:solidFill>
                <a:schemeClr val="accent2"/>
              </a:solidFill>
            </c:spPr>
            <c:extLst>
              <c:ext xmlns:c16="http://schemas.microsoft.com/office/drawing/2014/chart" uri="{C3380CC4-5D6E-409C-BE32-E72D297353CC}">
                <c16:uniqueId val="{00000003-7663-4DA1-A977-4CBE8E94D47A}"/>
              </c:ext>
            </c:extLst>
          </c:dPt>
          <c:dPt>
            <c:idx val="2"/>
            <c:invertIfNegative val="0"/>
            <c:bubble3D val="0"/>
            <c:spPr>
              <a:solidFill>
                <a:schemeClr val="accent3"/>
              </a:solidFill>
            </c:spPr>
            <c:extLst>
              <c:ext xmlns:c16="http://schemas.microsoft.com/office/drawing/2014/chart" uri="{C3380CC4-5D6E-409C-BE32-E72D297353CC}">
                <c16:uniqueId val="{00000005-7663-4DA1-A977-4CBE8E94D47A}"/>
              </c:ext>
            </c:extLst>
          </c:dPt>
          <c:dPt>
            <c:idx val="3"/>
            <c:invertIfNegative val="0"/>
            <c:bubble3D val="0"/>
            <c:spPr>
              <a:solidFill>
                <a:schemeClr val="accent4"/>
              </a:solidFill>
            </c:spPr>
            <c:extLst>
              <c:ext xmlns:c16="http://schemas.microsoft.com/office/drawing/2014/chart" uri="{C3380CC4-5D6E-409C-BE32-E72D297353CC}">
                <c16:uniqueId val="{00000007-7663-4DA1-A977-4CBE8E94D47A}"/>
              </c:ext>
            </c:extLst>
          </c:dPt>
          <c:cat>
            <c:strRef>
              <c:f>Sheet1!$A$2:$A$5</c:f>
              <c:strCache>
                <c:ptCount val="4"/>
                <c:pt idx="0">
                  <c:v>Machine Learning</c:v>
                </c:pt>
                <c:pt idx="1">
                  <c:v>Académique</c:v>
                </c:pt>
                <c:pt idx="2">
                  <c:v>Internet</c:v>
                </c:pt>
                <c:pt idx="3">
                  <c:v>Littérature</c:v>
                </c:pt>
              </c:strCache>
            </c:strRef>
          </c:cat>
          <c:val>
            <c:numRef>
              <c:f>Sheet1!$B$2:$B$5</c:f>
              <c:numCache>
                <c:formatCode>General</c:formatCode>
                <c:ptCount val="4"/>
                <c:pt idx="0">
                  <c:v>750</c:v>
                </c:pt>
                <c:pt idx="1">
                  <c:v>7838</c:v>
                </c:pt>
                <c:pt idx="2">
                  <c:v>15794</c:v>
                </c:pt>
                <c:pt idx="3">
                  <c:v>572</c:v>
                </c:pt>
              </c:numCache>
            </c:numRef>
          </c:val>
          <c:extLst>
            <c:ext xmlns:c16="http://schemas.microsoft.com/office/drawing/2014/chart" uri="{C3380CC4-5D6E-409C-BE32-E72D297353CC}">
              <c16:uniqueId val="{00000008-7663-4DA1-A977-4CBE8E94D47A}"/>
            </c:ext>
          </c:extLst>
        </c:ser>
        <c:dLbls>
          <c:showLegendKey val="0"/>
          <c:showVal val="0"/>
          <c:showCatName val="0"/>
          <c:showSerName val="0"/>
          <c:showPercent val="0"/>
          <c:showBubbleSize val="0"/>
        </c:dLbls>
        <c:gapWidth val="150"/>
        <c:overlap val="100"/>
        <c:axId val="225464912"/>
        <c:axId val="225465304"/>
      </c:barChart>
      <c:catAx>
        <c:axId val="225464912"/>
        <c:scaling>
          <c:orientation val="minMax"/>
        </c:scaling>
        <c:delete val="1"/>
        <c:axPos val="b"/>
        <c:numFmt formatCode="General" sourceLinked="0"/>
        <c:majorTickMark val="out"/>
        <c:minorTickMark val="none"/>
        <c:tickLblPos val="nextTo"/>
        <c:crossAx val="225465304"/>
        <c:crosses val="autoZero"/>
        <c:auto val="1"/>
        <c:lblAlgn val="ctr"/>
        <c:lblOffset val="100"/>
        <c:noMultiLvlLbl val="0"/>
      </c:catAx>
      <c:valAx>
        <c:axId val="225465304"/>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900">
                <a:solidFill>
                  <a:schemeClr val="tx1">
                    <a:lumMod val="75000"/>
                    <a:lumOff val="25000"/>
                  </a:schemeClr>
                </a:solidFill>
              </a:defRPr>
            </a:pPr>
            <a:endParaRPr lang="fr-FR"/>
          </a:p>
        </c:txPr>
        <c:crossAx val="225464912"/>
        <c:crosses val="autoZero"/>
        <c:crossBetween val="between"/>
      </c:valAx>
      <c:spPr>
        <a:ln>
          <a:noFill/>
        </a:ln>
      </c:spPr>
    </c:plotArea>
    <c:legend>
      <c:legendPos val="b"/>
      <c:layout>
        <c:manualLayout>
          <c:xMode val="edge"/>
          <c:yMode val="edge"/>
          <c:x val="0.32251940613980201"/>
          <c:y val="0.81732891965567689"/>
          <c:w val="0.55023066461910375"/>
          <c:h val="0.18092553346110035"/>
        </c:manualLayout>
      </c:layout>
      <c:overlay val="0"/>
      <c:txPr>
        <a:bodyPr/>
        <a:lstStyle/>
        <a:p>
          <a:pPr>
            <a:defRPr sz="1200" baseline="0">
              <a:latin typeface="Bahnschrift Light" panose="020B0502040204020203" pitchFamily="34" charset="0"/>
            </a:defRPr>
          </a:pPr>
          <a:endParaRPr lang="fr-FR"/>
        </a:p>
      </c:txPr>
    </c:legend>
    <c:plotVisOnly val="1"/>
    <c:dispBlanksAs val="gap"/>
    <c:showDLblsOverMax val="0"/>
  </c:chart>
  <c:txPr>
    <a:bodyPr/>
    <a:lstStyle/>
    <a:p>
      <a:pPr>
        <a:defRPr sz="11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52DD8-EC6B-400F-BD39-4B14622873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335DADBE-13A0-4307-B519-2DF4BF8D40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B66B49-4CD4-47CA-87D6-423D1F53C14F}" type="datetimeFigureOut">
              <a:rPr lang="en-ID" smtClean="0"/>
              <a:t>10/10/2023</a:t>
            </a:fld>
            <a:endParaRPr lang="en-ID"/>
          </a:p>
        </p:txBody>
      </p:sp>
      <p:sp>
        <p:nvSpPr>
          <p:cNvPr id="4" name="Footer Placeholder 3">
            <a:extLst>
              <a:ext uri="{FF2B5EF4-FFF2-40B4-BE49-F238E27FC236}">
                <a16:creationId xmlns:a16="http://schemas.microsoft.com/office/drawing/2014/main" id="{D5528CF0-7433-4079-A22C-EC8D61EF44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C1476406-3C67-4458-8FA8-D211A16F5F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6791C4-BA17-4E59-B496-E26D20257E62}" type="slidenum">
              <a:rPr lang="en-ID" smtClean="0"/>
              <a:t>‹#›</a:t>
            </a:fld>
            <a:endParaRPr lang="en-ID"/>
          </a:p>
        </p:txBody>
      </p:sp>
    </p:spTree>
    <p:extLst>
      <p:ext uri="{BB962C8B-B14F-4D97-AF65-F5344CB8AC3E}">
        <p14:creationId xmlns:p14="http://schemas.microsoft.com/office/powerpoint/2010/main" val="33332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88F66-9A1C-4D47-9257-8629A8613FEC}" type="datetimeFigureOut">
              <a:rPr lang="en-ID" smtClean="0"/>
              <a:t>10/10/2023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65833-A974-4525-A726-7355CD7BB5F4}" type="slidenum">
              <a:rPr lang="en-ID" smtClean="0"/>
              <a:t>‹#›</a:t>
            </a:fld>
            <a:endParaRPr lang="en-ID"/>
          </a:p>
        </p:txBody>
      </p:sp>
    </p:spTree>
    <p:extLst>
      <p:ext uri="{BB962C8B-B14F-4D97-AF65-F5344CB8AC3E}">
        <p14:creationId xmlns:p14="http://schemas.microsoft.com/office/powerpoint/2010/main" val="116530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8</a:t>
            </a:fld>
            <a:endParaRPr lang="fr-BE"/>
          </a:p>
        </p:txBody>
      </p:sp>
    </p:spTree>
    <p:extLst>
      <p:ext uri="{BB962C8B-B14F-4D97-AF65-F5344CB8AC3E}">
        <p14:creationId xmlns:p14="http://schemas.microsoft.com/office/powerpoint/2010/main" val="368856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10</a:t>
            </a:fld>
            <a:endParaRPr lang="fr-BE"/>
          </a:p>
        </p:txBody>
      </p:sp>
    </p:spTree>
    <p:extLst>
      <p:ext uri="{BB962C8B-B14F-4D97-AF65-F5344CB8AC3E}">
        <p14:creationId xmlns:p14="http://schemas.microsoft.com/office/powerpoint/2010/main" val="201556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11</a:t>
            </a:fld>
            <a:endParaRPr lang="fr-BE"/>
          </a:p>
        </p:txBody>
      </p:sp>
    </p:spTree>
    <p:extLst>
      <p:ext uri="{BB962C8B-B14F-4D97-AF65-F5344CB8AC3E}">
        <p14:creationId xmlns:p14="http://schemas.microsoft.com/office/powerpoint/2010/main" val="374326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12</a:t>
            </a:fld>
            <a:endParaRPr lang="fr-BE"/>
          </a:p>
        </p:txBody>
      </p:sp>
    </p:spTree>
    <p:extLst>
      <p:ext uri="{BB962C8B-B14F-4D97-AF65-F5344CB8AC3E}">
        <p14:creationId xmlns:p14="http://schemas.microsoft.com/office/powerpoint/2010/main" val="114838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13</a:t>
            </a:fld>
            <a:endParaRPr lang="fr-BE"/>
          </a:p>
        </p:txBody>
      </p:sp>
    </p:spTree>
    <p:extLst>
      <p:ext uri="{BB962C8B-B14F-4D97-AF65-F5344CB8AC3E}">
        <p14:creationId xmlns:p14="http://schemas.microsoft.com/office/powerpoint/2010/main" val="5458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6A9E768-8EFE-4FE4-B668-370896B1D1E8}" type="slidenum">
              <a:rPr lang="fr-BE" smtClean="0"/>
              <a:t>14</a:t>
            </a:fld>
            <a:endParaRPr lang="fr-BE"/>
          </a:p>
        </p:txBody>
      </p:sp>
    </p:spTree>
    <p:extLst>
      <p:ext uri="{BB962C8B-B14F-4D97-AF65-F5344CB8AC3E}">
        <p14:creationId xmlns:p14="http://schemas.microsoft.com/office/powerpoint/2010/main" val="21705920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543650-1995-4425-B3F4-E6ECD8928F2C}"/>
              </a:ext>
            </a:extLst>
          </p:cNvPr>
          <p:cNvGrpSpPr/>
          <p:nvPr userDrawn="1"/>
        </p:nvGrpSpPr>
        <p:grpSpPr>
          <a:xfrm>
            <a:off x="11404996" y="3099991"/>
            <a:ext cx="183357" cy="658019"/>
            <a:chOff x="11404996" y="2428874"/>
            <a:chExt cx="183357" cy="658019"/>
          </a:xfrm>
        </p:grpSpPr>
        <p:sp>
          <p:nvSpPr>
            <p:cNvPr id="8" name="Multiplication Sign 7">
              <a:extLst>
                <a:ext uri="{FF2B5EF4-FFF2-40B4-BE49-F238E27FC236}">
                  <a16:creationId xmlns:a16="http://schemas.microsoft.com/office/drawing/2014/main" id="{668B2650-8755-4BDE-A5EF-707A600F608B}"/>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Multiplication Sign 8">
              <a:extLst>
                <a:ext uri="{FF2B5EF4-FFF2-40B4-BE49-F238E27FC236}">
                  <a16:creationId xmlns:a16="http://schemas.microsoft.com/office/drawing/2014/main" id="{54F617FE-4280-4505-892F-9073FC668C40}"/>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Multiplication Sign 9">
              <a:extLst>
                <a:ext uri="{FF2B5EF4-FFF2-40B4-BE49-F238E27FC236}">
                  <a16:creationId xmlns:a16="http://schemas.microsoft.com/office/drawing/2014/main" id="{69D747BE-A6D5-4EBC-84B4-90DBD042095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11" name="Picture 6" descr="woman holding silver iPhone 6">
            <a:extLst>
              <a:ext uri="{FF2B5EF4-FFF2-40B4-BE49-F238E27FC236}">
                <a16:creationId xmlns:a16="http://schemas.microsoft.com/office/drawing/2014/main" id="{A79C5D99-76C3-4647-966A-D984E64611B1}"/>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16014"/>
          <a:stretch/>
        </p:blipFill>
        <p:spPr bwMode="auto">
          <a:xfrm>
            <a:off x="695325" y="1049064"/>
            <a:ext cx="4967164" cy="392707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Single Corner Rounded 11">
            <a:extLst>
              <a:ext uri="{FF2B5EF4-FFF2-40B4-BE49-F238E27FC236}">
                <a16:creationId xmlns:a16="http://schemas.microsoft.com/office/drawing/2014/main" id="{0338ED69-7398-4A00-9E37-79D52CC300FC}"/>
              </a:ext>
            </a:extLst>
          </p:cNvPr>
          <p:cNvSpPr/>
          <p:nvPr userDrawn="1"/>
        </p:nvSpPr>
        <p:spPr>
          <a:xfrm flipV="1">
            <a:off x="2175006" y="2120783"/>
            <a:ext cx="8796600" cy="3927079"/>
          </a:xfrm>
          <a:prstGeom prst="round1Rect">
            <a:avLst>
              <a:gd name="adj" fmla="val 8178"/>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4" name="Straight Connector 13">
            <a:extLst>
              <a:ext uri="{FF2B5EF4-FFF2-40B4-BE49-F238E27FC236}">
                <a16:creationId xmlns:a16="http://schemas.microsoft.com/office/drawing/2014/main" id="{08C6FA4E-7675-4ED1-AF5A-C6CF8E5808BB}"/>
              </a:ext>
            </a:extLst>
          </p:cNvPr>
          <p:cNvCxnSpPr>
            <a:cxnSpLocks/>
          </p:cNvCxnSpPr>
          <p:nvPr userDrawn="1"/>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EC3D08-B4DE-4DC5-8F10-6811CFBE1E3B}"/>
              </a:ext>
            </a:extLst>
          </p:cNvPr>
          <p:cNvCxnSpPr>
            <a:cxnSpLocks/>
          </p:cNvCxnSpPr>
          <p:nvPr userDrawn="1"/>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6328BF0-1FDD-4AB7-9DC7-442C179DFEB8}"/>
              </a:ext>
            </a:extLst>
          </p:cNvPr>
          <p:cNvSpPr/>
          <p:nvPr userDrawn="1"/>
        </p:nvSpPr>
        <p:spPr>
          <a:xfrm rot="5400000">
            <a:off x="5510334" y="1731321"/>
            <a:ext cx="304311"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25">
            <a:extLst>
              <a:ext uri="{FF2B5EF4-FFF2-40B4-BE49-F238E27FC236}">
                <a16:creationId xmlns:a16="http://schemas.microsoft.com/office/drawing/2014/main" id="{783E7CED-F5DA-4B8F-9CB1-4EB793DBE4C2}"/>
              </a:ext>
            </a:extLst>
          </p:cNvPr>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02368" y="496565"/>
            <a:ext cx="1169237" cy="411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237990-2998-47F1-A389-F878C6FAA415}"/>
              </a:ext>
            </a:extLst>
          </p:cNvPr>
          <p:cNvSpPr>
            <a:spLocks noGrp="1"/>
          </p:cNvSpPr>
          <p:nvPr>
            <p:ph type="ctrTitle" hasCustomPrompt="1"/>
          </p:nvPr>
        </p:nvSpPr>
        <p:spPr>
          <a:xfrm>
            <a:off x="6050099" y="3520678"/>
            <a:ext cx="4533897" cy="1455463"/>
          </a:xfrm>
        </p:spPr>
        <p:txBody>
          <a:bodyPr anchor="b"/>
          <a:lstStyle>
            <a:lvl1pPr algn="l">
              <a:defRPr lang="en-ID" sz="4400" b="1" kern="1200" dirty="0">
                <a:solidFill>
                  <a:schemeClr val="bg1"/>
                </a:solidFill>
                <a:latin typeface="+mn-lt"/>
                <a:ea typeface="+mn-ea"/>
                <a:cs typeface="+mn-cs"/>
              </a:defRPr>
            </a:lvl1pPr>
          </a:lstStyle>
          <a:p>
            <a:r>
              <a:rPr lang="en-US" dirty="0"/>
              <a:t>CLICK TO EDIT MASTER TITLE</a:t>
            </a:r>
            <a:endParaRPr lang="en-ID" dirty="0"/>
          </a:p>
        </p:txBody>
      </p:sp>
    </p:spTree>
    <p:extLst>
      <p:ext uri="{BB962C8B-B14F-4D97-AF65-F5344CB8AC3E}">
        <p14:creationId xmlns:p14="http://schemas.microsoft.com/office/powerpoint/2010/main" val="428569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3AEF0-D0E4-4B15-87A8-0C82DBA75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F25D51D-1A83-4DBA-A857-3A396711A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5CE19E0-7189-48B5-A60A-0FC425A07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2C310-9B30-49B8-B9B1-C7819C45BDA8}"/>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1C47688E-37EE-4D73-B9C6-D8B72024204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AFEBBD6-19FD-4BE4-B07C-A8559DFB7E59}"/>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102855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CC0F-2C49-4C6F-BC9A-D91B3708E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525FF28-16B3-471D-A5E7-D2B5A40FE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4F4FBCC1-331D-41A7-9686-2B1F8289A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7AA87-D5D1-4CF9-B4BB-49BDA086F62B}"/>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AA0AD930-0034-4787-A1A7-F835B8934B2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098BEDA-8577-4C65-B4AD-BB577EE7BD86}"/>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100103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4FC4-6922-48FC-80DB-5CBFA4C43624}"/>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786EAE2-D0BF-481A-9852-153A2A08F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146437C-32DA-42A9-AE8D-10662FB50D3C}"/>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C5708333-0AC6-4689-88CF-A9732679B01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63FEDD7-34D1-459C-A059-34E0EC23FED4}"/>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315011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AEEEF-6AB7-45C5-B35C-098BEE41DA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66603E7-1683-435A-9DC6-9C4F91928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BD44164-B5ED-4DCE-86A3-92965EE30050}"/>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5A665899-2420-4D33-BFFE-21FA5520093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C0B2DC-EA0B-4756-B22A-D8232522FDDA}"/>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6323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326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5607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93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124B-FD8C-4190-B36A-98398FD82DBE}"/>
              </a:ext>
            </a:extLst>
          </p:cNvPr>
          <p:cNvSpPr>
            <a:spLocks noGrp="1"/>
          </p:cNvSpPr>
          <p:nvPr>
            <p:ph type="title" hasCustomPrompt="1"/>
          </p:nvPr>
        </p:nvSpPr>
        <p:spPr>
          <a:xfrm>
            <a:off x="709919" y="908519"/>
            <a:ext cx="10786756" cy="782169"/>
          </a:xfrm>
        </p:spPr>
        <p:txBody>
          <a:bodyPr lIns="0" anchor="t" anchorCtr="0"/>
          <a:lstStyle>
            <a:lvl1pPr>
              <a:defRPr lang="en-ID" sz="2800" b="1" kern="1200" dirty="0">
                <a:solidFill>
                  <a:srgbClr val="271D42"/>
                </a:solidFill>
                <a:latin typeface="+mn-lt"/>
                <a:ea typeface="+mn-ea"/>
                <a:cs typeface="Segoe UI" panose="020B0502040204020203" pitchFamily="34" charset="0"/>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C0ECDB78-C842-482B-8C51-C43ABD066C36}"/>
              </a:ext>
            </a:extLst>
          </p:cNvPr>
          <p:cNvSpPr>
            <a:spLocks noGrp="1"/>
          </p:cNvSpPr>
          <p:nvPr>
            <p:ph idx="1"/>
          </p:nvPr>
        </p:nvSpPr>
        <p:spPr>
          <a:xfrm>
            <a:off x="709919" y="1825625"/>
            <a:ext cx="10786756" cy="4351338"/>
          </a:xfrm>
        </p:spPr>
        <p:txBody>
          <a:bodyPr lIns="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Slide Number Placeholder 5">
            <a:extLst>
              <a:ext uri="{FF2B5EF4-FFF2-40B4-BE49-F238E27FC236}">
                <a16:creationId xmlns:a16="http://schemas.microsoft.com/office/drawing/2014/main" id="{80996184-6C4C-42AF-8561-F6FB2A13A8CC}"/>
              </a:ext>
            </a:extLst>
          </p:cNvPr>
          <p:cNvSpPr>
            <a:spLocks noGrp="1"/>
          </p:cNvSpPr>
          <p:nvPr>
            <p:ph type="sldNum" sz="quarter" idx="12"/>
          </p:nvPr>
        </p:nvSpPr>
        <p:spPr>
          <a:xfrm>
            <a:off x="1059446" y="6415792"/>
            <a:ext cx="540146" cy="183358"/>
          </a:xfrm>
        </p:spPr>
        <p:txBody>
          <a:bodyPr lIns="0" tIns="0" rIns="0" bIns="0"/>
          <a:lstStyle>
            <a:lvl1pPr algn="l">
              <a:defRPr lang="en-ID" sz="1400" i="1" kern="1200" smtClean="0">
                <a:solidFill>
                  <a:srgbClr val="01BA7E"/>
                </a:solidFill>
                <a:latin typeface="+mn-lt"/>
                <a:ea typeface="+mn-ea"/>
                <a:cs typeface="+mn-cs"/>
              </a:defRPr>
            </a:lvl1pPr>
          </a:lstStyle>
          <a:p>
            <a:pPr algn="l"/>
            <a:fld id="{37CE7898-EE3A-4743-8F0E-8BEC76D3AF3F}" type="slidenum">
              <a:rPr lang="en-ID" smtClean="0"/>
              <a:pPr/>
              <a:t>‹#›</a:t>
            </a:fld>
            <a:endParaRPr lang="en-ID" dirty="0"/>
          </a:p>
        </p:txBody>
      </p:sp>
      <p:grpSp>
        <p:nvGrpSpPr>
          <p:cNvPr id="8" name="Group 7">
            <a:extLst>
              <a:ext uri="{FF2B5EF4-FFF2-40B4-BE49-F238E27FC236}">
                <a16:creationId xmlns:a16="http://schemas.microsoft.com/office/drawing/2014/main" id="{64EDF722-B814-489D-93B4-1F4CFBDCFF17}"/>
              </a:ext>
            </a:extLst>
          </p:cNvPr>
          <p:cNvGrpSpPr/>
          <p:nvPr userDrawn="1"/>
        </p:nvGrpSpPr>
        <p:grpSpPr>
          <a:xfrm rot="16200000">
            <a:off x="6004323" y="212723"/>
            <a:ext cx="183357" cy="12192003"/>
            <a:chOff x="11404996" y="-2667001"/>
            <a:chExt cx="183357" cy="12192003"/>
          </a:xfrm>
        </p:grpSpPr>
        <p:cxnSp>
          <p:nvCxnSpPr>
            <p:cNvPr id="9" name="Straight Connector 8">
              <a:extLst>
                <a:ext uri="{FF2B5EF4-FFF2-40B4-BE49-F238E27FC236}">
                  <a16:creationId xmlns:a16="http://schemas.microsoft.com/office/drawing/2014/main" id="{B2B494F6-86DD-4A85-BBC1-A0506F0D8270}"/>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BE7A576-A1C8-4264-8613-EA3727C1E71B}"/>
                </a:ext>
              </a:extLst>
            </p:cNvPr>
            <p:cNvGrpSpPr/>
            <p:nvPr/>
          </p:nvGrpSpPr>
          <p:grpSpPr>
            <a:xfrm>
              <a:off x="11404996" y="3099991"/>
              <a:ext cx="183357" cy="658019"/>
              <a:chOff x="11404996" y="2428874"/>
              <a:chExt cx="183357" cy="658019"/>
            </a:xfrm>
          </p:grpSpPr>
          <p:sp>
            <p:nvSpPr>
              <p:cNvPr id="12" name="Multiplication Sign 11">
                <a:extLst>
                  <a:ext uri="{FF2B5EF4-FFF2-40B4-BE49-F238E27FC236}">
                    <a16:creationId xmlns:a16="http://schemas.microsoft.com/office/drawing/2014/main" id="{C0971A97-D8CB-473E-990E-8202B2F81748}"/>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Multiplication Sign 12">
                <a:extLst>
                  <a:ext uri="{FF2B5EF4-FFF2-40B4-BE49-F238E27FC236}">
                    <a16:creationId xmlns:a16="http://schemas.microsoft.com/office/drawing/2014/main" id="{D80E6B29-A186-4597-B800-611DF692A63A}"/>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Multiplication Sign 13">
                <a:extLst>
                  <a:ext uri="{FF2B5EF4-FFF2-40B4-BE49-F238E27FC236}">
                    <a16:creationId xmlns:a16="http://schemas.microsoft.com/office/drawing/2014/main" id="{51E341B0-CD42-4905-8280-615420753B2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1" name="Straight Connector 10">
              <a:extLst>
                <a:ext uri="{FF2B5EF4-FFF2-40B4-BE49-F238E27FC236}">
                  <a16:creationId xmlns:a16="http://schemas.microsoft.com/office/drawing/2014/main" id="{E5A86C2D-088D-40DA-97F2-C876BF7599C1}"/>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4758CAC-B742-467C-AB5A-E9BB4B3319E7}"/>
              </a:ext>
            </a:extLst>
          </p:cNvPr>
          <p:cNvSpPr txBox="1"/>
          <p:nvPr/>
        </p:nvSpPr>
        <p:spPr>
          <a:xfrm>
            <a:off x="695325" y="6415792"/>
            <a:ext cx="347574" cy="184666"/>
          </a:xfrm>
          <a:prstGeom prst="rect">
            <a:avLst/>
          </a:prstGeom>
          <a:noFill/>
        </p:spPr>
        <p:txBody>
          <a:bodyPr wrap="square" lIns="0" tIns="0" rIns="0" bIns="0" rtlCol="0">
            <a:spAutoFit/>
          </a:bodyPr>
          <a:lstStyle/>
          <a:p>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grpSp>
        <p:nvGrpSpPr>
          <p:cNvPr id="18" name="Group 17">
            <a:extLst>
              <a:ext uri="{FF2B5EF4-FFF2-40B4-BE49-F238E27FC236}">
                <a16:creationId xmlns:a16="http://schemas.microsoft.com/office/drawing/2014/main" id="{AF97C572-AF1F-49E1-8ACF-8DE47C1AA198}"/>
              </a:ext>
            </a:extLst>
          </p:cNvPr>
          <p:cNvGrpSpPr/>
          <p:nvPr userDrawn="1"/>
        </p:nvGrpSpPr>
        <p:grpSpPr>
          <a:xfrm>
            <a:off x="709919" y="549275"/>
            <a:ext cx="619600" cy="45719"/>
            <a:chOff x="709919" y="549275"/>
            <a:chExt cx="619600" cy="45719"/>
          </a:xfrm>
        </p:grpSpPr>
        <p:sp>
          <p:nvSpPr>
            <p:cNvPr id="19" name="TextBox 18">
              <a:extLst>
                <a:ext uri="{FF2B5EF4-FFF2-40B4-BE49-F238E27FC236}">
                  <a16:creationId xmlns:a16="http://schemas.microsoft.com/office/drawing/2014/main" id="{6572F469-5CFE-40DC-8E5A-24370FF251D6}"/>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0" name="TextBox 19">
              <a:extLst>
                <a:ext uri="{FF2B5EF4-FFF2-40B4-BE49-F238E27FC236}">
                  <a16:creationId xmlns:a16="http://schemas.microsoft.com/office/drawing/2014/main" id="{33768062-7B16-4577-9BDE-9B45A638D902}"/>
                </a:ext>
              </a:extLst>
            </p:cNvPr>
            <p:cNvSpPr txBox="1"/>
            <p:nvPr/>
          </p:nvSpPr>
          <p:spPr>
            <a:xfrm>
              <a:off x="1283800" y="549275"/>
              <a:ext cx="45719" cy="45719"/>
            </a:xfrm>
            <a:prstGeom prst="rect">
              <a:avLst/>
            </a:prstGeom>
            <a:solidFill>
              <a:srgbClr val="303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spTree>
    <p:extLst>
      <p:ext uri="{BB962C8B-B14F-4D97-AF65-F5344CB8AC3E}">
        <p14:creationId xmlns:p14="http://schemas.microsoft.com/office/powerpoint/2010/main" val="402617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man holding black Android smartphone">
            <a:extLst>
              <a:ext uri="{FF2B5EF4-FFF2-40B4-BE49-F238E27FC236}">
                <a16:creationId xmlns:a16="http://schemas.microsoft.com/office/drawing/2014/main" id="{209B8B14-EF75-444C-8191-6A56EFFD1B05}"/>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b="13187"/>
          <a:stretch>
            <a:fillRect/>
          </a:stretch>
        </p:blipFill>
        <p:spPr bwMode="auto">
          <a:xfrm>
            <a:off x="0" y="0"/>
            <a:ext cx="4927598" cy="6416673"/>
          </a:xfrm>
          <a:custGeom>
            <a:avLst/>
            <a:gdLst>
              <a:gd name="connsiteX0" fmla="*/ 0 w 4927598"/>
              <a:gd name="connsiteY0" fmla="*/ 0 h 6416673"/>
              <a:gd name="connsiteX1" fmla="*/ 4927598 w 4927598"/>
              <a:gd name="connsiteY1" fmla="*/ 0 h 6416673"/>
              <a:gd name="connsiteX2" fmla="*/ 4927598 w 4927598"/>
              <a:gd name="connsiteY2" fmla="*/ 6062694 h 6416673"/>
              <a:gd name="connsiteX3" fmla="*/ 4920408 w 4927598"/>
              <a:gd name="connsiteY3" fmla="*/ 6134017 h 6416673"/>
              <a:gd name="connsiteX4" fmla="*/ 4573600 w 4927598"/>
              <a:gd name="connsiteY4" fmla="*/ 6416673 h 6416673"/>
              <a:gd name="connsiteX5" fmla="*/ 0 w 4927598"/>
              <a:gd name="connsiteY5" fmla="*/ 6416673 h 641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7598" h="6416673">
                <a:moveTo>
                  <a:pt x="0" y="0"/>
                </a:moveTo>
                <a:lnTo>
                  <a:pt x="4927598" y="0"/>
                </a:lnTo>
                <a:lnTo>
                  <a:pt x="4927598" y="6062694"/>
                </a:lnTo>
                <a:lnTo>
                  <a:pt x="4920408" y="6134017"/>
                </a:lnTo>
                <a:cubicBezTo>
                  <a:pt x="4887398" y="6295329"/>
                  <a:pt x="4744670" y="6416673"/>
                  <a:pt x="4573600" y="6416673"/>
                </a:cubicBezTo>
                <a:lnTo>
                  <a:pt x="0" y="6416673"/>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60D1B1-9B80-4B7E-85D9-5AB58A4D0450}"/>
              </a:ext>
            </a:extLst>
          </p:cNvPr>
          <p:cNvSpPr txBox="1"/>
          <p:nvPr userDrawn="1"/>
        </p:nvSpPr>
        <p:spPr>
          <a:xfrm flipV="1">
            <a:off x="0" y="0"/>
            <a:ext cx="4927600" cy="6416675"/>
          </a:xfrm>
          <a:prstGeom prst="round1Rect">
            <a:avLst>
              <a:gd name="adj" fmla="val 7184"/>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dirty="0">
              <a:sym typeface="Calibri" panose="020F0502020204030204" pitchFamily="34" charset="0"/>
            </a:endParaRPr>
          </a:p>
        </p:txBody>
      </p:sp>
      <p:sp>
        <p:nvSpPr>
          <p:cNvPr id="2" name="Title 1">
            <a:extLst>
              <a:ext uri="{FF2B5EF4-FFF2-40B4-BE49-F238E27FC236}">
                <a16:creationId xmlns:a16="http://schemas.microsoft.com/office/drawing/2014/main" id="{6007124B-FD8C-4190-B36A-98398FD82DBE}"/>
              </a:ext>
            </a:extLst>
          </p:cNvPr>
          <p:cNvSpPr>
            <a:spLocks noGrp="1"/>
          </p:cNvSpPr>
          <p:nvPr>
            <p:ph type="title" hasCustomPrompt="1"/>
          </p:nvPr>
        </p:nvSpPr>
        <p:spPr>
          <a:xfrm>
            <a:off x="709920" y="1669813"/>
            <a:ext cx="2410738" cy="1255728"/>
          </a:xfrm>
        </p:spPr>
        <p:txBody>
          <a:bodyPr anchor="b" anchorCtr="0">
            <a:spAutoFit/>
          </a:bodyPr>
          <a:lstStyle>
            <a:lvl1pPr algn="l">
              <a:defRPr lang="en-ID" sz="2800" b="1" kern="1200" dirty="0">
                <a:solidFill>
                  <a:schemeClr val="bg1"/>
                </a:solidFill>
                <a:latin typeface="+mn-lt"/>
                <a:ea typeface="+mn-ea"/>
                <a:cs typeface="Segoe UI" panose="020B0502040204020203" pitchFamily="34" charset="0"/>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C0ECDB78-C842-482B-8C51-C43ABD066C36}"/>
              </a:ext>
            </a:extLst>
          </p:cNvPr>
          <p:cNvSpPr>
            <a:spLocks noGrp="1"/>
          </p:cNvSpPr>
          <p:nvPr>
            <p:ph idx="1"/>
          </p:nvPr>
        </p:nvSpPr>
        <p:spPr>
          <a:xfrm>
            <a:off x="5913599" y="778669"/>
            <a:ext cx="5163589" cy="5398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Slide Number Placeholder 5">
            <a:extLst>
              <a:ext uri="{FF2B5EF4-FFF2-40B4-BE49-F238E27FC236}">
                <a16:creationId xmlns:a16="http://schemas.microsoft.com/office/drawing/2014/main" id="{80996184-6C4C-42AF-8561-F6FB2A13A8CC}"/>
              </a:ext>
            </a:extLst>
          </p:cNvPr>
          <p:cNvSpPr>
            <a:spLocks noGrp="1"/>
          </p:cNvSpPr>
          <p:nvPr>
            <p:ph type="sldNum" sz="quarter" idx="12"/>
          </p:nvPr>
        </p:nvSpPr>
        <p:spPr>
          <a:xfrm rot="16200000">
            <a:off x="11547000" y="393789"/>
            <a:ext cx="404634" cy="365125"/>
          </a:xfrm>
        </p:spPr>
        <p:txBody>
          <a:bodyPr/>
          <a:lstStyle>
            <a:lvl1pPr>
              <a:defRPr lang="en-ID" sz="1400" i="1" kern="1200" smtClean="0">
                <a:solidFill>
                  <a:srgbClr val="01BA7E"/>
                </a:solidFill>
                <a:latin typeface="+mn-lt"/>
                <a:ea typeface="+mn-ea"/>
                <a:cs typeface="+mn-cs"/>
              </a:defRPr>
            </a:lvl1pPr>
          </a:lstStyle>
          <a:p>
            <a:fld id="{37CE7898-EE3A-4743-8F0E-8BEC76D3AF3F}" type="slidenum">
              <a:rPr lang="en-ID" smtClean="0"/>
              <a:pPr/>
              <a:t>‹#›</a:t>
            </a:fld>
            <a:endParaRPr lang="en-ID" sz="1400" i="1" kern="1200" dirty="0">
              <a:solidFill>
                <a:srgbClr val="01BA7E"/>
              </a:solidFill>
              <a:latin typeface="+mn-lt"/>
              <a:ea typeface="+mn-ea"/>
              <a:cs typeface="+mn-cs"/>
            </a:endParaRPr>
          </a:p>
        </p:txBody>
      </p:sp>
      <p:grpSp>
        <p:nvGrpSpPr>
          <p:cNvPr id="18" name="Group 17">
            <a:extLst>
              <a:ext uri="{FF2B5EF4-FFF2-40B4-BE49-F238E27FC236}">
                <a16:creationId xmlns:a16="http://schemas.microsoft.com/office/drawing/2014/main" id="{AF97C572-AF1F-49E1-8ACF-8DE47C1AA198}"/>
              </a:ext>
            </a:extLst>
          </p:cNvPr>
          <p:cNvGrpSpPr/>
          <p:nvPr userDrawn="1"/>
        </p:nvGrpSpPr>
        <p:grpSpPr>
          <a:xfrm>
            <a:off x="709919" y="549275"/>
            <a:ext cx="619600" cy="45719"/>
            <a:chOff x="709919" y="549275"/>
            <a:chExt cx="619600" cy="45719"/>
          </a:xfrm>
        </p:grpSpPr>
        <p:sp>
          <p:nvSpPr>
            <p:cNvPr id="19" name="TextBox 18">
              <a:extLst>
                <a:ext uri="{FF2B5EF4-FFF2-40B4-BE49-F238E27FC236}">
                  <a16:creationId xmlns:a16="http://schemas.microsoft.com/office/drawing/2014/main" id="{6572F469-5CFE-40DC-8E5A-24370FF251D6}"/>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0" name="TextBox 19">
              <a:extLst>
                <a:ext uri="{FF2B5EF4-FFF2-40B4-BE49-F238E27FC236}">
                  <a16:creationId xmlns:a16="http://schemas.microsoft.com/office/drawing/2014/main" id="{33768062-7B16-4577-9BDE-9B45A638D902}"/>
                </a:ext>
              </a:extLst>
            </p:cNvPr>
            <p:cNvSpPr txBox="1"/>
            <p:nvPr/>
          </p:nvSpPr>
          <p:spPr>
            <a:xfrm>
              <a:off x="1283800" y="549275"/>
              <a:ext cx="45719" cy="45719"/>
            </a:xfrm>
            <a:prstGeom prst="rect">
              <a:avLst/>
            </a:prstGeom>
            <a:solidFill>
              <a:srgbClr val="303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grpSp>
        <p:nvGrpSpPr>
          <p:cNvPr id="17" name="Group 16">
            <a:extLst>
              <a:ext uri="{FF2B5EF4-FFF2-40B4-BE49-F238E27FC236}">
                <a16:creationId xmlns:a16="http://schemas.microsoft.com/office/drawing/2014/main" id="{B49E0CDF-FDCF-4092-9800-F4B0C7615E0A}"/>
              </a:ext>
            </a:extLst>
          </p:cNvPr>
          <p:cNvGrpSpPr/>
          <p:nvPr userDrawn="1"/>
        </p:nvGrpSpPr>
        <p:grpSpPr>
          <a:xfrm>
            <a:off x="11404996" y="0"/>
            <a:ext cx="183357" cy="6858000"/>
            <a:chOff x="11404996" y="0"/>
            <a:chExt cx="183357" cy="6858000"/>
          </a:xfrm>
        </p:grpSpPr>
        <p:cxnSp>
          <p:nvCxnSpPr>
            <p:cNvPr id="21" name="Straight Connector 20">
              <a:extLst>
                <a:ext uri="{FF2B5EF4-FFF2-40B4-BE49-F238E27FC236}">
                  <a16:creationId xmlns:a16="http://schemas.microsoft.com/office/drawing/2014/main" id="{8B3490CA-F3D3-479E-9B9C-CF64BCBE26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35C3696-EB1F-4255-87C4-E1878D03E5F7}"/>
                </a:ext>
              </a:extLst>
            </p:cNvPr>
            <p:cNvGrpSpPr/>
            <p:nvPr/>
          </p:nvGrpSpPr>
          <p:grpSpPr>
            <a:xfrm>
              <a:off x="11404996" y="3099991"/>
              <a:ext cx="183357" cy="658019"/>
              <a:chOff x="11404996" y="2428874"/>
              <a:chExt cx="183357" cy="658019"/>
            </a:xfrm>
          </p:grpSpPr>
          <p:sp>
            <p:nvSpPr>
              <p:cNvPr id="24" name="Multiplication Sign 23">
                <a:extLst>
                  <a:ext uri="{FF2B5EF4-FFF2-40B4-BE49-F238E27FC236}">
                    <a16:creationId xmlns:a16="http://schemas.microsoft.com/office/drawing/2014/main" id="{F9322BE4-FF4A-4CD8-9250-95A333EC9F1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Multiplication Sign 24">
                <a:extLst>
                  <a:ext uri="{FF2B5EF4-FFF2-40B4-BE49-F238E27FC236}">
                    <a16:creationId xmlns:a16="http://schemas.microsoft.com/office/drawing/2014/main" id="{63C97122-194F-4659-9D80-50A9D48678BA}"/>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Multiplication Sign 25">
                <a:extLst>
                  <a:ext uri="{FF2B5EF4-FFF2-40B4-BE49-F238E27FC236}">
                    <a16:creationId xmlns:a16="http://schemas.microsoft.com/office/drawing/2014/main" id="{74BC775C-5972-41D7-929A-6F055C932865}"/>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23" name="Straight Connector 22">
              <a:extLst>
                <a:ext uri="{FF2B5EF4-FFF2-40B4-BE49-F238E27FC236}">
                  <a16:creationId xmlns:a16="http://schemas.microsoft.com/office/drawing/2014/main" id="{55DA6626-BBDC-419D-9431-217955E46629}"/>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6A43164A-BF09-4A22-AE48-EAAF4101B9B9}"/>
              </a:ext>
            </a:extLst>
          </p:cNvPr>
          <p:cNvSpPr txBox="1"/>
          <p:nvPr/>
        </p:nvSpPr>
        <p:spPr>
          <a:xfrm rot="16200000">
            <a:off x="11373564"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cxnSp>
        <p:nvCxnSpPr>
          <p:cNvPr id="34" name="Straight Connector 33">
            <a:extLst>
              <a:ext uri="{FF2B5EF4-FFF2-40B4-BE49-F238E27FC236}">
                <a16:creationId xmlns:a16="http://schemas.microsoft.com/office/drawing/2014/main" id="{FC042E7E-8FE6-4562-A010-4EB79C887FE3}"/>
              </a:ext>
            </a:extLst>
          </p:cNvPr>
          <p:cNvCxnSpPr>
            <a:cxnSpLocks/>
          </p:cNvCxnSpPr>
          <p:nvPr/>
        </p:nvCxnSpPr>
        <p:spPr>
          <a:xfrm>
            <a:off x="709920" y="3427505"/>
            <a:ext cx="2456455"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AFF50F13-6E1F-44FC-9E04-B90DFE5BAA3A}"/>
              </a:ext>
            </a:extLst>
          </p:cNvPr>
          <p:cNvSpPr>
            <a:spLocks noGrp="1"/>
          </p:cNvSpPr>
          <p:nvPr>
            <p:ph type="body" idx="13"/>
          </p:nvPr>
        </p:nvSpPr>
        <p:spPr>
          <a:xfrm>
            <a:off x="709921" y="3642392"/>
            <a:ext cx="2594754" cy="757130"/>
          </a:xfrm>
        </p:spPr>
        <p:txBody>
          <a:bodyPr wrap="square" anchor="t" anchorCtr="0">
            <a:spAutoFit/>
          </a:bodyPr>
          <a:lstStyle>
            <a:lvl1pPr marL="0" indent="0">
              <a:buNone/>
              <a:defRPr lang="en-US" sz="2400" i="1" kern="1200" dirty="0">
                <a:solidFill>
                  <a:schemeClr val="bg1"/>
                </a:solidFill>
                <a:latin typeface="+mn-lt"/>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0813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94DD-8E7E-4B8B-9456-22561C9C1D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4E10C5A-82F8-4C56-AAE1-7344E3D29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BE7B4-873E-4F4A-8DDD-BF388FE47C42}"/>
              </a:ext>
            </a:extLst>
          </p:cNvPr>
          <p:cNvSpPr>
            <a:spLocks noGrp="1"/>
          </p:cNvSpPr>
          <p:nvPr>
            <p:ph type="dt" sz="half" idx="10"/>
          </p:nvPr>
        </p:nvSpPr>
        <p:spPr/>
        <p:txBody>
          <a:bodyPr/>
          <a:lstStyle/>
          <a:p>
            <a:endParaRPr lang="en-ID"/>
          </a:p>
        </p:txBody>
      </p:sp>
      <p:sp>
        <p:nvSpPr>
          <p:cNvPr id="5" name="Footer Placeholder 4">
            <a:extLst>
              <a:ext uri="{FF2B5EF4-FFF2-40B4-BE49-F238E27FC236}">
                <a16:creationId xmlns:a16="http://schemas.microsoft.com/office/drawing/2014/main" id="{C3C67439-8B2F-4DEF-B36D-37E9F28C1C7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B99D0E3-BF40-43AC-A0BF-8BD33E13C5C1}"/>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290928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3A43-28BA-4FCC-A4B0-B67254DC587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258C962-9CCA-4BA4-90FA-9626F9347F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223739A-08C5-4513-9199-6E0BC5811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EC8A405C-C611-4BC3-BB0C-77DBE5B2DD55}"/>
              </a:ext>
            </a:extLst>
          </p:cNvPr>
          <p:cNvSpPr>
            <a:spLocks noGrp="1"/>
          </p:cNvSpPr>
          <p:nvPr>
            <p:ph type="dt" sz="half" idx="10"/>
          </p:nvPr>
        </p:nvSpPr>
        <p:spPr/>
        <p:txBody>
          <a:bodyPr/>
          <a:lstStyle/>
          <a:p>
            <a:endParaRPr lang="en-ID"/>
          </a:p>
        </p:txBody>
      </p:sp>
      <p:sp>
        <p:nvSpPr>
          <p:cNvPr id="6" name="Footer Placeholder 5">
            <a:extLst>
              <a:ext uri="{FF2B5EF4-FFF2-40B4-BE49-F238E27FC236}">
                <a16:creationId xmlns:a16="http://schemas.microsoft.com/office/drawing/2014/main" id="{89EB6344-FCA7-4C94-B36A-CC77E6F5D14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CEB7E27-50AA-4002-8F9C-6E4B0F929444}"/>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84780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6A4F-A487-48E9-858D-ECD65EA4B3E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9A6C174-31AF-48F2-A1A1-16DB2D074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EC17E-25AC-4722-BAAB-188F0AA95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3992CD9-3CFB-435E-86FB-803BF4B58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45484-A9E7-419D-A600-99FDC1751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5713BDC2-BD4D-401F-96BA-6B05F573ABEA}"/>
              </a:ext>
            </a:extLst>
          </p:cNvPr>
          <p:cNvSpPr>
            <a:spLocks noGrp="1"/>
          </p:cNvSpPr>
          <p:nvPr>
            <p:ph type="dt" sz="half" idx="10"/>
          </p:nvPr>
        </p:nvSpPr>
        <p:spPr/>
        <p:txBody>
          <a:bodyPr/>
          <a:lstStyle/>
          <a:p>
            <a:endParaRPr lang="en-ID"/>
          </a:p>
        </p:txBody>
      </p:sp>
      <p:sp>
        <p:nvSpPr>
          <p:cNvPr id="8" name="Footer Placeholder 7">
            <a:extLst>
              <a:ext uri="{FF2B5EF4-FFF2-40B4-BE49-F238E27FC236}">
                <a16:creationId xmlns:a16="http://schemas.microsoft.com/office/drawing/2014/main" id="{62C47404-4884-4CE4-8543-4BDF1B20090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81A0DE83-6AC7-4AD8-9E94-BECE14846A18}"/>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314975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612E648-346C-4019-9BE1-331EDA9204B9}"/>
              </a:ext>
            </a:extLst>
          </p:cNvPr>
          <p:cNvGrpSpPr/>
          <p:nvPr userDrawn="1"/>
        </p:nvGrpSpPr>
        <p:grpSpPr>
          <a:xfrm>
            <a:off x="603646" y="0"/>
            <a:ext cx="183357" cy="6858000"/>
            <a:chOff x="11404996" y="0"/>
            <a:chExt cx="183357" cy="6858000"/>
          </a:xfrm>
        </p:grpSpPr>
        <p:grpSp>
          <p:nvGrpSpPr>
            <p:cNvPr id="7" name="Group 6">
              <a:extLst>
                <a:ext uri="{FF2B5EF4-FFF2-40B4-BE49-F238E27FC236}">
                  <a16:creationId xmlns:a16="http://schemas.microsoft.com/office/drawing/2014/main" id="{F9543650-1995-4425-B3F4-E6ECD8928F2C}"/>
                </a:ext>
              </a:extLst>
            </p:cNvPr>
            <p:cNvGrpSpPr/>
            <p:nvPr userDrawn="1"/>
          </p:nvGrpSpPr>
          <p:grpSpPr>
            <a:xfrm>
              <a:off x="11404996" y="3099991"/>
              <a:ext cx="183357" cy="658019"/>
              <a:chOff x="11404996" y="2428874"/>
              <a:chExt cx="183357" cy="658019"/>
            </a:xfrm>
          </p:grpSpPr>
          <p:sp>
            <p:nvSpPr>
              <p:cNvPr id="8" name="Multiplication Sign 7">
                <a:extLst>
                  <a:ext uri="{FF2B5EF4-FFF2-40B4-BE49-F238E27FC236}">
                    <a16:creationId xmlns:a16="http://schemas.microsoft.com/office/drawing/2014/main" id="{668B2650-8755-4BDE-A5EF-707A600F608B}"/>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Multiplication Sign 8">
                <a:extLst>
                  <a:ext uri="{FF2B5EF4-FFF2-40B4-BE49-F238E27FC236}">
                    <a16:creationId xmlns:a16="http://schemas.microsoft.com/office/drawing/2014/main" id="{54F617FE-4280-4505-892F-9073FC668C40}"/>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Multiplication Sign 9">
                <a:extLst>
                  <a:ext uri="{FF2B5EF4-FFF2-40B4-BE49-F238E27FC236}">
                    <a16:creationId xmlns:a16="http://schemas.microsoft.com/office/drawing/2014/main" id="{69D747BE-A6D5-4EBC-84B4-90DBD042095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4" name="Straight Connector 13">
              <a:extLst>
                <a:ext uri="{FF2B5EF4-FFF2-40B4-BE49-F238E27FC236}">
                  <a16:creationId xmlns:a16="http://schemas.microsoft.com/office/drawing/2014/main" id="{08C6FA4E-7675-4ED1-AF5A-C6CF8E5808BB}"/>
                </a:ext>
              </a:extLst>
            </p:cNvPr>
            <p:cNvCxnSpPr>
              <a:cxnSpLocks/>
            </p:cNvCxnSpPr>
            <p:nvPr userDrawn="1"/>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EC3D08-B4DE-4DC5-8F10-6811CFBE1E3B}"/>
                </a:ext>
              </a:extLst>
            </p:cNvPr>
            <p:cNvCxnSpPr>
              <a:cxnSpLocks/>
            </p:cNvCxnSpPr>
            <p:nvPr userDrawn="1"/>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25">
            <a:extLst>
              <a:ext uri="{FF2B5EF4-FFF2-40B4-BE49-F238E27FC236}">
                <a16:creationId xmlns:a16="http://schemas.microsoft.com/office/drawing/2014/main" id="{783E7CED-F5DA-4B8F-9CB1-4EB793DBE4C2}"/>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7700" y="496565"/>
            <a:ext cx="1169237" cy="411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ite samsung android smartphone on brown wooden table">
            <a:extLst>
              <a:ext uri="{FF2B5EF4-FFF2-40B4-BE49-F238E27FC236}">
                <a16:creationId xmlns:a16="http://schemas.microsoft.com/office/drawing/2014/main" id="{8158B526-47F2-469E-9464-EC8AA62F1AA4}"/>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12011"/>
          <a:stretch/>
        </p:blipFill>
        <p:spPr bwMode="auto">
          <a:xfrm>
            <a:off x="7129871" y="549275"/>
            <a:ext cx="4366804" cy="5759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A9C50E8-C9A6-438B-92A8-5B64E8431E96}"/>
              </a:ext>
            </a:extLst>
          </p:cNvPr>
          <p:cNvSpPr/>
          <p:nvPr userDrawn="1"/>
        </p:nvSpPr>
        <p:spPr>
          <a:xfrm rot="5400000">
            <a:off x="6977716" y="1731322"/>
            <a:ext cx="304311"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Single Corner Rounded 4">
            <a:extLst>
              <a:ext uri="{FF2B5EF4-FFF2-40B4-BE49-F238E27FC236}">
                <a16:creationId xmlns:a16="http://schemas.microsoft.com/office/drawing/2014/main" id="{B5AF3ECF-FAD7-4BF2-89A3-6B4E16108DF4}"/>
              </a:ext>
            </a:extLst>
          </p:cNvPr>
          <p:cNvSpPr/>
          <p:nvPr userDrawn="1"/>
        </p:nvSpPr>
        <p:spPr>
          <a:xfrm flipV="1">
            <a:off x="1697700" y="2120783"/>
            <a:ext cx="8796600" cy="3927079"/>
          </a:xfrm>
          <a:prstGeom prst="round1Rect">
            <a:avLst>
              <a:gd name="adj" fmla="val 8178"/>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itle 1">
            <a:extLst>
              <a:ext uri="{FF2B5EF4-FFF2-40B4-BE49-F238E27FC236}">
                <a16:creationId xmlns:a16="http://schemas.microsoft.com/office/drawing/2014/main" id="{EC237990-2998-47F1-A389-F878C6FAA415}"/>
              </a:ext>
            </a:extLst>
          </p:cNvPr>
          <p:cNvSpPr>
            <a:spLocks noGrp="1"/>
          </p:cNvSpPr>
          <p:nvPr>
            <p:ph type="ctrTitle" hasCustomPrompt="1"/>
          </p:nvPr>
        </p:nvSpPr>
        <p:spPr>
          <a:xfrm>
            <a:off x="2595973" y="3520678"/>
            <a:ext cx="4533897" cy="1455463"/>
          </a:xfrm>
        </p:spPr>
        <p:txBody>
          <a:bodyPr anchor="b"/>
          <a:lstStyle>
            <a:lvl1pPr algn="l">
              <a:defRPr lang="en-ID" sz="4400" b="1" kern="1200" dirty="0">
                <a:solidFill>
                  <a:schemeClr val="bg1"/>
                </a:solidFill>
                <a:latin typeface="+mn-lt"/>
                <a:ea typeface="+mn-ea"/>
                <a:cs typeface="+mn-cs"/>
              </a:defRPr>
            </a:lvl1pPr>
          </a:lstStyle>
          <a:p>
            <a:r>
              <a:rPr lang="en-US" dirty="0"/>
              <a:t>CLICK TO EDIT MASTER TITLE</a:t>
            </a:r>
            <a:endParaRPr lang="en-ID" dirty="0"/>
          </a:p>
        </p:txBody>
      </p:sp>
    </p:spTree>
    <p:extLst>
      <p:ext uri="{BB962C8B-B14F-4D97-AF65-F5344CB8AC3E}">
        <p14:creationId xmlns:p14="http://schemas.microsoft.com/office/powerpoint/2010/main" val="346432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CFB8-45BE-4BF4-B8EE-F2C5A362540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D541511-33DD-4902-A575-2618856CF6E7}"/>
              </a:ext>
            </a:extLst>
          </p:cNvPr>
          <p:cNvSpPr>
            <a:spLocks noGrp="1"/>
          </p:cNvSpPr>
          <p:nvPr>
            <p:ph type="dt" sz="half" idx="10"/>
          </p:nvPr>
        </p:nvSpPr>
        <p:spPr/>
        <p:txBody>
          <a:bodyPr/>
          <a:lstStyle/>
          <a:p>
            <a:endParaRPr lang="en-ID"/>
          </a:p>
        </p:txBody>
      </p:sp>
      <p:sp>
        <p:nvSpPr>
          <p:cNvPr id="4" name="Footer Placeholder 3">
            <a:extLst>
              <a:ext uri="{FF2B5EF4-FFF2-40B4-BE49-F238E27FC236}">
                <a16:creationId xmlns:a16="http://schemas.microsoft.com/office/drawing/2014/main" id="{2896DE86-40F7-4E2A-86B9-2C977A7C4C52}"/>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0A3C05F-8386-4271-8A1E-AA1ADD99A66C}"/>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11401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9DE48-5E40-4420-BDFC-67B00C46CF15}"/>
              </a:ext>
            </a:extLst>
          </p:cNvPr>
          <p:cNvSpPr>
            <a:spLocks noGrp="1"/>
          </p:cNvSpPr>
          <p:nvPr>
            <p:ph type="dt" sz="half" idx="10"/>
          </p:nvPr>
        </p:nvSpPr>
        <p:spPr/>
        <p:txBody>
          <a:bodyPr/>
          <a:lstStyle/>
          <a:p>
            <a:endParaRPr lang="en-ID"/>
          </a:p>
        </p:txBody>
      </p:sp>
      <p:sp>
        <p:nvSpPr>
          <p:cNvPr id="3" name="Footer Placeholder 2">
            <a:extLst>
              <a:ext uri="{FF2B5EF4-FFF2-40B4-BE49-F238E27FC236}">
                <a16:creationId xmlns:a16="http://schemas.microsoft.com/office/drawing/2014/main" id="{D9AA11B8-671C-482E-B4E1-098060879306}"/>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A6E26AA-E8AC-4C11-BC87-7B90ACB786BE}"/>
              </a:ext>
            </a:extLst>
          </p:cNvPr>
          <p:cNvSpPr>
            <a:spLocks noGrp="1"/>
          </p:cNvSpPr>
          <p:nvPr>
            <p:ph type="sldNum" sz="quarter" idx="12"/>
          </p:nvPr>
        </p:nvSpPr>
        <p:spPr/>
        <p:txBody>
          <a:bodyPr/>
          <a:lstStyle/>
          <a:p>
            <a:fld id="{37CE7898-EE3A-4743-8F0E-8BEC76D3AF3F}" type="slidenum">
              <a:rPr lang="en-ID" smtClean="0"/>
              <a:t>‹#›</a:t>
            </a:fld>
            <a:endParaRPr lang="en-ID"/>
          </a:p>
        </p:txBody>
      </p:sp>
    </p:spTree>
    <p:extLst>
      <p:ext uri="{BB962C8B-B14F-4D97-AF65-F5344CB8AC3E}">
        <p14:creationId xmlns:p14="http://schemas.microsoft.com/office/powerpoint/2010/main" val="321804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9E441-8727-4746-B9A2-249915943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A312A1F-127E-496D-933B-8C549EAE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C429389-302B-415E-A84D-4ED2C9CFB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D"/>
          </a:p>
        </p:txBody>
      </p:sp>
      <p:sp>
        <p:nvSpPr>
          <p:cNvPr id="5" name="Footer Placeholder 4">
            <a:extLst>
              <a:ext uri="{FF2B5EF4-FFF2-40B4-BE49-F238E27FC236}">
                <a16:creationId xmlns:a16="http://schemas.microsoft.com/office/drawing/2014/main" id="{EB0D9C3D-A9EC-4222-BB7B-213CE6075F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36CDCC5-E9FD-44DC-AA9D-8CDF2D7D7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E7898-EE3A-4743-8F0E-8BEC76D3AF3F}" type="slidenum">
              <a:rPr lang="en-ID" smtClean="0"/>
              <a:t>‹#›</a:t>
            </a:fld>
            <a:endParaRPr lang="en-ID"/>
          </a:p>
        </p:txBody>
      </p:sp>
    </p:spTree>
    <p:extLst>
      <p:ext uri="{BB962C8B-B14F-4D97-AF65-F5344CB8AC3E}">
        <p14:creationId xmlns:p14="http://schemas.microsoft.com/office/powerpoint/2010/main" val="244449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1"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16E2AE2B-D499-404D-BD4F-C37DA6A855C3}"/>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4626D7-9D3A-45BC-B55F-92A94F439A9B}"/>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79DCE606-7C77-4A7B-82B7-13BDF103913E}"/>
              </a:ext>
            </a:extLst>
          </p:cNvPr>
          <p:cNvSpPr>
            <a:spLocks noGrp="1"/>
          </p:cNvSpPr>
          <p:nvPr>
            <p:ph type="ctrTitle"/>
          </p:nvPr>
        </p:nvSpPr>
        <p:spPr>
          <a:xfrm>
            <a:off x="2438780" y="2413261"/>
            <a:ext cx="3000486" cy="2330879"/>
          </a:xfrm>
        </p:spPr>
        <p:txBody>
          <a:bodyPr>
            <a:noAutofit/>
          </a:bodyPr>
          <a:lstStyle/>
          <a:p>
            <a:r>
              <a:rPr lang="en-US" sz="2000" dirty="0"/>
              <a:t>18TH DAY OF SCIENTIFIC COLLABORATION BETWEEN THE DOCTORAL SCHOOLS IN MANAGEMENT SCIENCE UNIVERSITÉ PARIS I PANTHÉON-SORBONNE AND </a:t>
            </a:r>
            <a:r>
              <a:rPr lang="en-US" sz="2000" dirty="0" smtClean="0"/>
              <a:t>ULB</a:t>
            </a:r>
            <a:endParaRPr lang="en-ID" sz="2000" dirty="0"/>
          </a:p>
        </p:txBody>
      </p:sp>
      <p:sp>
        <p:nvSpPr>
          <p:cNvPr id="4" name="Slide Number Placeholder 3">
            <a:extLst>
              <a:ext uri="{FF2B5EF4-FFF2-40B4-BE49-F238E27FC236}">
                <a16:creationId xmlns:a16="http://schemas.microsoft.com/office/drawing/2014/main" id="{4354C215-2BD9-4A46-97B4-1A91D57BB97F}"/>
              </a:ext>
            </a:extLst>
          </p:cNvPr>
          <p:cNvSpPr>
            <a:spLocks noGrp="1"/>
          </p:cNvSpPr>
          <p:nvPr>
            <p:ph type="sldNum" sz="quarter" idx="4294967295"/>
          </p:nvPr>
        </p:nvSpPr>
        <p:spPr>
          <a:xfrm>
            <a:off x="9448800" y="6356350"/>
            <a:ext cx="2743200" cy="365125"/>
          </a:xfrm>
        </p:spPr>
        <p:txBody>
          <a:bodyPr/>
          <a:lstStyle/>
          <a:p>
            <a:fld id="{37CE7898-EE3A-4743-8F0E-8BEC76D3AF3F}" type="slidenum">
              <a:rPr lang="en-ID" smtClean="0"/>
              <a:t>1</a:t>
            </a:fld>
            <a:endParaRPr lang="en-ID"/>
          </a:p>
        </p:txBody>
      </p:sp>
      <p:sp>
        <p:nvSpPr>
          <p:cNvPr id="2" name="Rectangle 1"/>
          <p:cNvSpPr/>
          <p:nvPr/>
        </p:nvSpPr>
        <p:spPr>
          <a:xfrm>
            <a:off x="9716655" y="471055"/>
            <a:ext cx="1413163" cy="461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683492" y="1052945"/>
            <a:ext cx="4987636" cy="39162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TextBox 9"/>
          <p:cNvSpPr txBox="1"/>
          <p:nvPr/>
        </p:nvSpPr>
        <p:spPr>
          <a:xfrm>
            <a:off x="6037985" y="2368046"/>
            <a:ext cx="4661765" cy="3046988"/>
          </a:xfrm>
          <a:prstGeom prst="rect">
            <a:avLst/>
          </a:prstGeom>
          <a:noFill/>
        </p:spPr>
        <p:txBody>
          <a:bodyPr wrap="square" rtlCol="0">
            <a:spAutoFit/>
          </a:bodyPr>
          <a:lstStyle/>
          <a:p>
            <a:pPr algn="ctr"/>
            <a:r>
              <a:rPr lang="fr-BE" sz="3200" dirty="0" smtClean="0">
                <a:solidFill>
                  <a:schemeClr val="bg1"/>
                </a:solidFill>
                <a:latin typeface="Bahnschrift Light" panose="020B0502040204020203" pitchFamily="34" charset="0"/>
              </a:rPr>
              <a:t>Détection des phrases irrelevantes dans le cadre de l’automatisation de la modélisation de processus</a:t>
            </a:r>
          </a:p>
        </p:txBody>
      </p:sp>
      <p:sp>
        <p:nvSpPr>
          <p:cNvPr id="11" name="TextBox 10"/>
          <p:cNvSpPr txBox="1"/>
          <p:nvPr/>
        </p:nvSpPr>
        <p:spPr>
          <a:xfrm>
            <a:off x="6524914" y="5585843"/>
            <a:ext cx="3782868" cy="338554"/>
          </a:xfrm>
          <a:prstGeom prst="rect">
            <a:avLst/>
          </a:prstGeom>
          <a:noFill/>
        </p:spPr>
        <p:txBody>
          <a:bodyPr wrap="square" rtlCol="0">
            <a:spAutoFit/>
          </a:bodyPr>
          <a:lstStyle/>
          <a:p>
            <a:r>
              <a:rPr lang="en-US" sz="1600" dirty="0" smtClean="0">
                <a:solidFill>
                  <a:schemeClr val="bg1"/>
                </a:solidFill>
                <a:latin typeface="Bahnschrift Light SemiCondensed" panose="020B0502040204020203" pitchFamily="34" charset="0"/>
              </a:rPr>
              <a:t>Julie JAMAR, </a:t>
            </a:r>
            <a:r>
              <a:rPr lang="en-US" sz="1600" dirty="0" err="1" smtClean="0">
                <a:solidFill>
                  <a:schemeClr val="bg1"/>
                </a:solidFill>
                <a:latin typeface="Bahnschrift Light SemiCondensed" panose="020B0502040204020203" pitchFamily="34" charset="0"/>
              </a:rPr>
              <a:t>doctorante</a:t>
            </a:r>
            <a:r>
              <a:rPr lang="en-US" sz="1600" dirty="0" smtClean="0">
                <a:solidFill>
                  <a:schemeClr val="bg1"/>
                </a:solidFill>
                <a:latin typeface="Bahnschrift Light SemiCondensed" panose="020B0502040204020203" pitchFamily="34" charset="0"/>
              </a:rPr>
              <a:t> | </a:t>
            </a:r>
            <a:r>
              <a:rPr lang="en-US" sz="1600" dirty="0" err="1" smtClean="0">
                <a:solidFill>
                  <a:schemeClr val="bg1"/>
                </a:solidFill>
                <a:latin typeface="Bahnschrift Light SemiCondensed" panose="020B0502040204020203" pitchFamily="34" charset="0"/>
              </a:rPr>
              <a:t>Octobre</a:t>
            </a:r>
            <a:r>
              <a:rPr lang="en-US" sz="1600" dirty="0" smtClean="0">
                <a:solidFill>
                  <a:schemeClr val="bg1"/>
                </a:solidFill>
                <a:latin typeface="Bahnschrift Light SemiCondensed" panose="020B0502040204020203" pitchFamily="34" charset="0"/>
              </a:rPr>
              <a:t> 2023</a:t>
            </a:r>
            <a:endParaRPr lang="fr-BE" sz="1600" dirty="0">
              <a:solidFill>
                <a:schemeClr val="bg1"/>
              </a:solidFill>
              <a:latin typeface="Bahnschrift Light SemiCondensed" panose="020B0502040204020203" pitchFamily="34" charset="0"/>
            </a:endParaRPr>
          </a:p>
        </p:txBody>
      </p:sp>
      <p:pic>
        <p:nvPicPr>
          <p:cNvPr id="18" name="Picture 2" descr="HEC Lièg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36580" b="33683"/>
          <a:stretch/>
        </p:blipFill>
        <p:spPr bwMode="auto">
          <a:xfrm>
            <a:off x="7495227" y="471055"/>
            <a:ext cx="4087956" cy="121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0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0B81192-FF30-494C-AE36-511FFA8CCA69}"/>
              </a:ext>
            </a:extLst>
          </p:cNvPr>
          <p:cNvGrpSpPr/>
          <p:nvPr/>
        </p:nvGrpSpPr>
        <p:grpSpPr>
          <a:xfrm>
            <a:off x="8077912" y="2632104"/>
            <a:ext cx="3214643" cy="3716680"/>
            <a:chOff x="4125210" y="1802423"/>
            <a:chExt cx="3954428" cy="4571999"/>
          </a:xfrm>
        </p:grpSpPr>
        <p:grpSp>
          <p:nvGrpSpPr>
            <p:cNvPr id="16" name="Group 15">
              <a:extLst>
                <a:ext uri="{FF2B5EF4-FFF2-40B4-BE49-F238E27FC236}">
                  <a16:creationId xmlns:a16="http://schemas.microsoft.com/office/drawing/2014/main" id="{4C1AD90B-E89A-4228-BB5D-32EF4BB96710}"/>
                </a:ext>
              </a:extLst>
            </p:cNvPr>
            <p:cNvGrpSpPr/>
            <p:nvPr/>
          </p:nvGrpSpPr>
          <p:grpSpPr>
            <a:xfrm>
              <a:off x="4125210" y="3947746"/>
              <a:ext cx="3954428" cy="2426676"/>
              <a:chOff x="4125210" y="3947746"/>
              <a:chExt cx="3954428" cy="2426676"/>
            </a:xfrm>
            <a:solidFill>
              <a:schemeClr val="accent4"/>
            </a:solidFill>
          </p:grpSpPr>
          <p:sp>
            <p:nvSpPr>
              <p:cNvPr id="10" name="Rectangle 9">
                <a:extLst>
                  <a:ext uri="{FF2B5EF4-FFF2-40B4-BE49-F238E27FC236}">
                    <a16:creationId xmlns:a16="http://schemas.microsoft.com/office/drawing/2014/main" id="{27609D28-DF4B-497D-BE9A-537960EDC953}"/>
                  </a:ext>
                </a:extLst>
              </p:cNvPr>
              <p:cNvSpPr/>
              <p:nvPr/>
            </p:nvSpPr>
            <p:spPr>
              <a:xfrm>
                <a:off x="5803486" y="3947746"/>
                <a:ext cx="597877" cy="11560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1" name="Oval 10">
                <a:extLst>
                  <a:ext uri="{FF2B5EF4-FFF2-40B4-BE49-F238E27FC236}">
                    <a16:creationId xmlns:a16="http://schemas.microsoft.com/office/drawing/2014/main" id="{526EC58B-864B-49B0-8567-850D52CCD139}"/>
                  </a:ext>
                </a:extLst>
              </p:cNvPr>
              <p:cNvSpPr/>
              <p:nvPr/>
            </p:nvSpPr>
            <p:spPr>
              <a:xfrm>
                <a:off x="4125210" y="4897315"/>
                <a:ext cx="3954428" cy="14771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7" name="Freeform: Shape 16">
              <a:extLst>
                <a:ext uri="{FF2B5EF4-FFF2-40B4-BE49-F238E27FC236}">
                  <a16:creationId xmlns:a16="http://schemas.microsoft.com/office/drawing/2014/main" id="{E2796397-C9F4-4DA8-B7A6-1349395E5117}"/>
                </a:ext>
              </a:extLst>
            </p:cNvPr>
            <p:cNvSpPr/>
            <p:nvPr/>
          </p:nvSpPr>
          <p:spPr>
            <a:xfrm>
              <a:off x="4580792" y="1802423"/>
              <a:ext cx="3047335" cy="2778367"/>
            </a:xfrm>
            <a:custGeom>
              <a:avLst/>
              <a:gdLst>
                <a:gd name="connsiteX0" fmla="*/ 2686434 w 3047335"/>
                <a:gd name="connsiteY0" fmla="*/ 649222 h 2778367"/>
                <a:gd name="connsiteX1" fmla="*/ 2480724 w 3047335"/>
                <a:gd name="connsiteY1" fmla="*/ 868916 h 2778367"/>
                <a:gd name="connsiteX2" fmla="*/ 2831980 w 3047335"/>
                <a:gd name="connsiteY2" fmla="*/ 868916 h 2778367"/>
                <a:gd name="connsiteX3" fmla="*/ 2831980 w 3047335"/>
                <a:gd name="connsiteY3" fmla="*/ 866747 h 2778367"/>
                <a:gd name="connsiteX4" fmla="*/ 2939658 w 3047335"/>
                <a:gd name="connsiteY4" fmla="*/ 759069 h 2778367"/>
                <a:gd name="connsiteX5" fmla="*/ 2831980 w 3047335"/>
                <a:gd name="connsiteY5" fmla="*/ 651391 h 2778367"/>
                <a:gd name="connsiteX6" fmla="*/ 2831980 w 3047335"/>
                <a:gd name="connsiteY6" fmla="*/ 649222 h 2778367"/>
                <a:gd name="connsiteX7" fmla="*/ 32816 w 3047335"/>
                <a:gd name="connsiteY7" fmla="*/ 0 h 2778367"/>
                <a:gd name="connsiteX8" fmla="*/ 2993848 w 3047335"/>
                <a:gd name="connsiteY8" fmla="*/ 0 h 2778367"/>
                <a:gd name="connsiteX9" fmla="*/ 3026664 w 3047335"/>
                <a:gd name="connsiteY9" fmla="*/ 32816 h 2778367"/>
                <a:gd name="connsiteX10" fmla="*/ 3026664 w 3047335"/>
                <a:gd name="connsiteY10" fmla="*/ 285864 h 2778367"/>
                <a:gd name="connsiteX11" fmla="*/ 3026664 w 3047335"/>
                <a:gd name="connsiteY11" fmla="*/ 290147 h 2778367"/>
                <a:gd name="connsiteX12" fmla="*/ 3022654 w 3047335"/>
                <a:gd name="connsiteY12" fmla="*/ 290147 h 2778367"/>
                <a:gd name="connsiteX13" fmla="*/ 2785226 w 3047335"/>
                <a:gd name="connsiteY13" fmla="*/ 543714 h 2778367"/>
                <a:gd name="connsiteX14" fmla="*/ 2831980 w 3047335"/>
                <a:gd name="connsiteY14" fmla="*/ 543714 h 2778367"/>
                <a:gd name="connsiteX15" fmla="*/ 2834863 w 3047335"/>
                <a:gd name="connsiteY15" fmla="*/ 543714 h 2778367"/>
                <a:gd name="connsiteX16" fmla="*/ 2834863 w 3047335"/>
                <a:gd name="connsiteY16" fmla="*/ 544005 h 2778367"/>
                <a:gd name="connsiteX17" fmla="*/ 2875382 w 3047335"/>
                <a:gd name="connsiteY17" fmla="*/ 548089 h 2778367"/>
                <a:gd name="connsiteX18" fmla="*/ 3047335 w 3047335"/>
                <a:gd name="connsiteY18" fmla="*/ 759069 h 2778367"/>
                <a:gd name="connsiteX19" fmla="*/ 2875382 w 3047335"/>
                <a:gd name="connsiteY19" fmla="*/ 970049 h 2778367"/>
                <a:gd name="connsiteX20" fmla="*/ 2834863 w 3047335"/>
                <a:gd name="connsiteY20" fmla="*/ 974134 h 2778367"/>
                <a:gd name="connsiteX21" fmla="*/ 2834863 w 3047335"/>
                <a:gd name="connsiteY21" fmla="*/ 974424 h 2778367"/>
                <a:gd name="connsiteX22" fmla="*/ 2831980 w 3047335"/>
                <a:gd name="connsiteY22" fmla="*/ 974424 h 2778367"/>
                <a:gd name="connsiteX23" fmla="*/ 2381931 w 3047335"/>
                <a:gd name="connsiteY23" fmla="*/ 974424 h 2778367"/>
                <a:gd name="connsiteX24" fmla="*/ 1891751 w 3047335"/>
                <a:gd name="connsiteY24" fmla="*/ 1497925 h 2778367"/>
                <a:gd name="connsiteX25" fmla="*/ 1891751 w 3047335"/>
                <a:gd name="connsiteY25" fmla="*/ 2250406 h 2778367"/>
                <a:gd name="connsiteX26" fmla="*/ 1142998 w 3047335"/>
                <a:gd name="connsiteY26" fmla="*/ 2778367 h 2778367"/>
                <a:gd name="connsiteX27" fmla="*/ 1142998 w 3047335"/>
                <a:gd name="connsiteY27" fmla="*/ 1506560 h 2778367"/>
                <a:gd name="connsiteX28" fmla="*/ 4010 w 3047335"/>
                <a:gd name="connsiteY28" fmla="*/ 290147 h 2778367"/>
                <a:gd name="connsiteX29" fmla="*/ 0 w 3047335"/>
                <a:gd name="connsiteY29" fmla="*/ 290147 h 2778367"/>
                <a:gd name="connsiteX30" fmla="*/ 0 w 3047335"/>
                <a:gd name="connsiteY30" fmla="*/ 285864 h 2778367"/>
                <a:gd name="connsiteX31" fmla="*/ 0 w 3047335"/>
                <a:gd name="connsiteY31" fmla="*/ 32816 h 2778367"/>
                <a:gd name="connsiteX32" fmla="*/ 32816 w 3047335"/>
                <a:gd name="connsiteY32" fmla="*/ 0 h 277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47335" h="2778367">
                  <a:moveTo>
                    <a:pt x="2686434" y="649222"/>
                  </a:moveTo>
                  <a:lnTo>
                    <a:pt x="2480724" y="868916"/>
                  </a:lnTo>
                  <a:lnTo>
                    <a:pt x="2831980" y="868916"/>
                  </a:lnTo>
                  <a:lnTo>
                    <a:pt x="2831980" y="866747"/>
                  </a:lnTo>
                  <a:cubicBezTo>
                    <a:pt x="2891449" y="866747"/>
                    <a:pt x="2939658" y="818538"/>
                    <a:pt x="2939658" y="759069"/>
                  </a:cubicBezTo>
                  <a:cubicBezTo>
                    <a:pt x="2939658" y="699600"/>
                    <a:pt x="2891449" y="651391"/>
                    <a:pt x="2831980" y="651391"/>
                  </a:cubicBezTo>
                  <a:lnTo>
                    <a:pt x="2831980" y="649222"/>
                  </a:lnTo>
                  <a:close/>
                  <a:moveTo>
                    <a:pt x="32816" y="0"/>
                  </a:moveTo>
                  <a:lnTo>
                    <a:pt x="2993848" y="0"/>
                  </a:lnTo>
                  <a:cubicBezTo>
                    <a:pt x="3011972" y="0"/>
                    <a:pt x="3026664" y="14692"/>
                    <a:pt x="3026664" y="32816"/>
                  </a:cubicBezTo>
                  <a:lnTo>
                    <a:pt x="3026664" y="285864"/>
                  </a:lnTo>
                  <a:lnTo>
                    <a:pt x="3026664" y="290147"/>
                  </a:lnTo>
                  <a:lnTo>
                    <a:pt x="3022654" y="290147"/>
                  </a:lnTo>
                  <a:lnTo>
                    <a:pt x="2785226" y="543714"/>
                  </a:lnTo>
                  <a:lnTo>
                    <a:pt x="2831980" y="543714"/>
                  </a:lnTo>
                  <a:lnTo>
                    <a:pt x="2834863" y="543714"/>
                  </a:lnTo>
                  <a:lnTo>
                    <a:pt x="2834863" y="544005"/>
                  </a:lnTo>
                  <a:lnTo>
                    <a:pt x="2875382" y="548089"/>
                  </a:lnTo>
                  <a:cubicBezTo>
                    <a:pt x="2973515" y="568170"/>
                    <a:pt x="3047335" y="654999"/>
                    <a:pt x="3047335" y="759069"/>
                  </a:cubicBezTo>
                  <a:cubicBezTo>
                    <a:pt x="3047335" y="863139"/>
                    <a:pt x="2973515" y="949968"/>
                    <a:pt x="2875382" y="970049"/>
                  </a:cubicBezTo>
                  <a:lnTo>
                    <a:pt x="2834863" y="974134"/>
                  </a:lnTo>
                  <a:lnTo>
                    <a:pt x="2834863" y="974424"/>
                  </a:lnTo>
                  <a:lnTo>
                    <a:pt x="2831980" y="974424"/>
                  </a:lnTo>
                  <a:lnTo>
                    <a:pt x="2381931" y="974424"/>
                  </a:lnTo>
                  <a:lnTo>
                    <a:pt x="1891751" y="1497925"/>
                  </a:lnTo>
                  <a:lnTo>
                    <a:pt x="1891751" y="2250406"/>
                  </a:lnTo>
                  <a:lnTo>
                    <a:pt x="1142998" y="2778367"/>
                  </a:lnTo>
                  <a:lnTo>
                    <a:pt x="1142998" y="1506560"/>
                  </a:lnTo>
                  <a:lnTo>
                    <a:pt x="4010" y="290147"/>
                  </a:lnTo>
                  <a:lnTo>
                    <a:pt x="0" y="290147"/>
                  </a:lnTo>
                  <a:lnTo>
                    <a:pt x="0" y="285864"/>
                  </a:lnTo>
                  <a:lnTo>
                    <a:pt x="0" y="32816"/>
                  </a:lnTo>
                  <a:cubicBezTo>
                    <a:pt x="0" y="14692"/>
                    <a:pt x="14692" y="0"/>
                    <a:pt x="3281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dirty="0"/>
            </a:p>
          </p:txBody>
        </p:sp>
        <p:sp>
          <p:nvSpPr>
            <p:cNvPr id="6" name="Rectangle 5">
              <a:extLst>
                <a:ext uri="{FF2B5EF4-FFF2-40B4-BE49-F238E27FC236}">
                  <a16:creationId xmlns:a16="http://schemas.microsoft.com/office/drawing/2014/main" id="{9F9FE859-E196-4C40-BDDE-310CA193082D}"/>
                </a:ext>
              </a:extLst>
            </p:cNvPr>
            <p:cNvSpPr/>
            <p:nvPr/>
          </p:nvSpPr>
          <p:spPr>
            <a:xfrm>
              <a:off x="4580792" y="1987062"/>
              <a:ext cx="3026664" cy="1055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9" name="TextBox 18">
            <a:extLst>
              <a:ext uri="{FF2B5EF4-FFF2-40B4-BE49-F238E27FC236}">
                <a16:creationId xmlns:a16="http://schemas.microsoft.com/office/drawing/2014/main" id="{FC18A593-ECF3-4E92-9EF2-602A60375A09}"/>
              </a:ext>
            </a:extLst>
          </p:cNvPr>
          <p:cNvSpPr txBox="1"/>
          <p:nvPr/>
        </p:nvSpPr>
        <p:spPr>
          <a:xfrm>
            <a:off x="8531550" y="0"/>
            <a:ext cx="2307366" cy="2677656"/>
          </a:xfrm>
          <a:prstGeom prst="rect">
            <a:avLst/>
          </a:prstGeom>
          <a:noFill/>
        </p:spPr>
        <p:txBody>
          <a:bodyPr wrap="square" rtlCol="0">
            <a:spAutoFit/>
          </a:bodyPr>
          <a:lstStyle/>
          <a:p>
            <a:pPr algn="dist"/>
            <a:r>
              <a:rPr lang="fr-BE" altLang="ko-KR" sz="1400" dirty="0" smtClean="0">
                <a:solidFill>
                  <a:schemeClr val="accent2"/>
                </a:solidFill>
                <a:cs typeface="Arial" pitchFamily="34" charset="0"/>
              </a:rPr>
              <a:t>10100110100100001010100111101110110110110101010000111001010110010101001110101000101010001011010110110110100010101110001010100010100010111010110001001101001101001000010101001111011101101101101010100001110010101100101010011101010001010100010110101101101101001</a:t>
            </a:r>
            <a:endParaRPr lang="fr-BE" altLang="ko-KR" sz="1400" dirty="0">
              <a:solidFill>
                <a:schemeClr val="accent2"/>
              </a:solidFill>
              <a:cs typeface="Arial" pitchFamily="34" charset="0"/>
            </a:endParaRPr>
          </a:p>
        </p:txBody>
      </p:sp>
      <p:sp>
        <p:nvSpPr>
          <p:cNvPr id="25" name="TextBox 24">
            <a:extLst>
              <a:ext uri="{FF2B5EF4-FFF2-40B4-BE49-F238E27FC236}">
                <a16:creationId xmlns:a16="http://schemas.microsoft.com/office/drawing/2014/main" id="{EC5897CB-6845-4EE8-BDC0-C73C7F25E6D9}"/>
              </a:ext>
            </a:extLst>
          </p:cNvPr>
          <p:cNvSpPr txBox="1"/>
          <p:nvPr/>
        </p:nvSpPr>
        <p:spPr>
          <a:xfrm>
            <a:off x="818653" y="1700538"/>
            <a:ext cx="6947458" cy="3046988"/>
          </a:xfrm>
          <a:prstGeom prst="rect">
            <a:avLst/>
          </a:prstGeom>
          <a:noFill/>
        </p:spPr>
        <p:txBody>
          <a:bodyPr wrap="square" rtlCol="0">
            <a:spAutoFit/>
          </a:bodyPr>
          <a:lstStyle/>
          <a:p>
            <a:r>
              <a:rPr lang="fr-BE" altLang="ko-KR" sz="2400" dirty="0" smtClean="0">
                <a:solidFill>
                  <a:schemeClr val="tx1">
                    <a:lumMod val="75000"/>
                    <a:lumOff val="25000"/>
                  </a:schemeClr>
                </a:solidFill>
                <a:latin typeface="Bahnschrift Light SemiCondensed" panose="020B0502040204020203" pitchFamily="34" charset="0"/>
                <a:cs typeface="Arial" pitchFamily="34" charset="0"/>
              </a:rPr>
              <a:t>Les descriptions de processus sont généralement des données confidentielles. Un gros travail de collecte a donc du être effectué. </a:t>
            </a:r>
          </a:p>
          <a:p>
            <a:r>
              <a:rPr lang="fr-BE" altLang="ko-KR" sz="2400" dirty="0" smtClean="0">
                <a:solidFill>
                  <a:schemeClr val="tx1">
                    <a:lumMod val="75000"/>
                    <a:lumOff val="25000"/>
                  </a:schemeClr>
                </a:solidFill>
                <a:latin typeface="Bahnschrift Light SemiCondensed" panose="020B0502040204020203" pitchFamily="34" charset="0"/>
                <a:cs typeface="Arial" pitchFamily="34" charset="0"/>
              </a:rPr>
              <a:t>En effet, sans données en suffisance, nous ne pourrons obtenir de résultats concluants en </a:t>
            </a:r>
            <a:r>
              <a:rPr lang="fr-BE" altLang="ko-KR" sz="2400" dirty="0">
                <a:solidFill>
                  <a:schemeClr val="tx1">
                    <a:lumMod val="75000"/>
                    <a:lumOff val="25000"/>
                  </a:schemeClr>
                </a:solidFill>
                <a:latin typeface="Bahnschrift Light SemiCondensed" panose="020B0502040204020203" pitchFamily="34" charset="0"/>
                <a:cs typeface="Arial" pitchFamily="34" charset="0"/>
              </a:rPr>
              <a:t>M</a:t>
            </a:r>
            <a:r>
              <a:rPr lang="fr-BE" altLang="ko-KR" sz="2400" dirty="0" smtClean="0">
                <a:solidFill>
                  <a:schemeClr val="tx1">
                    <a:lumMod val="75000"/>
                    <a:lumOff val="25000"/>
                  </a:schemeClr>
                </a:solidFill>
                <a:latin typeface="Bahnschrift Light SemiCondensed" panose="020B0502040204020203" pitchFamily="34" charset="0"/>
                <a:cs typeface="Arial" pitchFamily="34" charset="0"/>
              </a:rPr>
              <a:t>achine </a:t>
            </a:r>
            <a:r>
              <a:rPr lang="fr-BE" altLang="ko-KR" sz="2400" dirty="0">
                <a:solidFill>
                  <a:schemeClr val="tx1">
                    <a:lumMod val="75000"/>
                    <a:lumOff val="25000"/>
                  </a:schemeClr>
                </a:solidFill>
                <a:latin typeface="Bahnschrift Light SemiCondensed" panose="020B0502040204020203" pitchFamily="34" charset="0"/>
                <a:cs typeface="Arial" pitchFamily="34" charset="0"/>
              </a:rPr>
              <a:t>L</a:t>
            </a:r>
            <a:r>
              <a:rPr lang="fr-BE" altLang="ko-KR" sz="2400" dirty="0" smtClean="0">
                <a:solidFill>
                  <a:schemeClr val="tx1">
                    <a:lumMod val="75000"/>
                    <a:lumOff val="25000"/>
                  </a:schemeClr>
                </a:solidFill>
                <a:latin typeface="Bahnschrift Light SemiCondensed" panose="020B0502040204020203" pitchFamily="34" charset="0"/>
                <a:cs typeface="Arial" pitchFamily="34" charset="0"/>
              </a:rPr>
              <a:t>earning. </a:t>
            </a:r>
          </a:p>
          <a:p>
            <a:r>
              <a:rPr lang="fr-BE" altLang="ko-KR" sz="2400" dirty="0" smtClean="0">
                <a:solidFill>
                  <a:schemeClr val="tx1">
                    <a:lumMod val="75000"/>
                    <a:lumOff val="25000"/>
                  </a:schemeClr>
                </a:solidFill>
                <a:latin typeface="Bahnschrift Light SemiCondensed" panose="020B0502040204020203" pitchFamily="34" charset="0"/>
                <a:cs typeface="Arial" pitchFamily="34" charset="0"/>
              </a:rPr>
              <a:t>Pour ce faire, nous avons exploité d’autres sources de données, qui viennent compléter celles issues de la </a:t>
            </a:r>
            <a:r>
              <a:rPr lang="fr-BE" altLang="ko-KR" sz="2400" b="1" dirty="0">
                <a:solidFill>
                  <a:schemeClr val="accent4">
                    <a:lumMod val="75000"/>
                  </a:schemeClr>
                </a:solidFill>
                <a:latin typeface="Bahnschrift Light SemiCondensed" panose="020B0502040204020203" pitchFamily="34" charset="0"/>
                <a:cs typeface="Arial" pitchFamily="34" charset="0"/>
              </a:rPr>
              <a:t>L</a:t>
            </a:r>
            <a:r>
              <a:rPr lang="fr-BE" altLang="ko-KR" sz="2400" b="1" dirty="0" smtClean="0">
                <a:solidFill>
                  <a:schemeClr val="accent4">
                    <a:lumMod val="75000"/>
                  </a:schemeClr>
                </a:solidFill>
                <a:latin typeface="Bahnschrift Light SemiCondensed" panose="020B0502040204020203" pitchFamily="34" charset="0"/>
                <a:cs typeface="Arial" pitchFamily="34" charset="0"/>
              </a:rPr>
              <a:t>ittérature</a:t>
            </a:r>
            <a:r>
              <a:rPr lang="fr-BE" altLang="ko-KR" sz="2400" dirty="0" smtClean="0">
                <a:solidFill>
                  <a:schemeClr val="tx1">
                    <a:lumMod val="75000"/>
                    <a:lumOff val="25000"/>
                  </a:schemeClr>
                </a:solidFill>
                <a:latin typeface="Bahnschrift Light SemiCondensed" panose="020B0502040204020203" pitchFamily="34" charset="0"/>
                <a:cs typeface="Arial" pitchFamily="34" charset="0"/>
              </a:rPr>
              <a:t> : </a:t>
            </a:r>
            <a:endParaRPr lang="fr-BE" altLang="ko-KR" sz="2400" dirty="0">
              <a:solidFill>
                <a:schemeClr val="tx1">
                  <a:lumMod val="75000"/>
                  <a:lumOff val="25000"/>
                </a:schemeClr>
              </a:solidFill>
              <a:latin typeface="Bahnschrift Light SemiCondensed" panose="020B0502040204020203" pitchFamily="34" charset="0"/>
              <a:cs typeface="Arial" pitchFamily="34" charset="0"/>
            </a:endParaRPr>
          </a:p>
        </p:txBody>
      </p:sp>
      <p:sp>
        <p:nvSpPr>
          <p:cNvPr id="32" name="TextBox 31">
            <a:extLst>
              <a:ext uri="{FF2B5EF4-FFF2-40B4-BE49-F238E27FC236}">
                <a16:creationId xmlns:a16="http://schemas.microsoft.com/office/drawing/2014/main" id="{D3D5DD2F-03B9-4451-BD92-02FB72360C04}"/>
              </a:ext>
            </a:extLst>
          </p:cNvPr>
          <p:cNvSpPr txBox="1"/>
          <p:nvPr/>
        </p:nvSpPr>
        <p:spPr>
          <a:xfrm>
            <a:off x="8379672" y="5458461"/>
            <a:ext cx="2597628" cy="584775"/>
          </a:xfrm>
          <a:prstGeom prst="rect">
            <a:avLst/>
          </a:prstGeom>
          <a:noFill/>
        </p:spPr>
        <p:txBody>
          <a:bodyPr wrap="square" rtlCol="0">
            <a:spAutoFit/>
          </a:bodyPr>
          <a:lstStyle/>
          <a:p>
            <a:pPr algn="ctr"/>
            <a:r>
              <a:rPr lang="fr-BE" altLang="ko-KR" sz="3200" dirty="0" err="1" smtClean="0">
                <a:solidFill>
                  <a:schemeClr val="bg1"/>
                </a:solidFill>
                <a:latin typeface="Bahnschrift Condensed" panose="020B0502040204020203" pitchFamily="34" charset="0"/>
                <a:cs typeface="Arial" pitchFamily="34" charset="0"/>
              </a:rPr>
              <a:t>Dataset</a:t>
            </a:r>
            <a:endParaRPr lang="fr-BE" altLang="ko-KR" sz="3200" dirty="0">
              <a:solidFill>
                <a:schemeClr val="bg1"/>
              </a:solidFill>
              <a:latin typeface="Bahnschrift Condensed" panose="020B0502040204020203" pitchFamily="34" charset="0"/>
              <a:cs typeface="Arial" pitchFamily="34" charset="0"/>
            </a:endParaRPr>
          </a:p>
        </p:txBody>
      </p:sp>
      <p:sp>
        <p:nvSpPr>
          <p:cNvPr id="35" name="Text Placeholder 1">
            <a:extLst>
              <a:ext uri="{FF2B5EF4-FFF2-40B4-BE49-F238E27FC236}">
                <a16:creationId xmlns:a16="http://schemas.microsoft.com/office/drawing/2014/main" id="{206381AD-4C2B-4745-99B1-0BBCE6131A71}"/>
              </a:ext>
            </a:extLst>
          </p:cNvPr>
          <p:cNvSpPr txBox="1">
            <a:spLocks/>
          </p:cNvSpPr>
          <p:nvPr/>
        </p:nvSpPr>
        <p:spPr>
          <a:xfrm>
            <a:off x="679145" y="399743"/>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6000" dirty="0">
                <a:solidFill>
                  <a:schemeClr val="tx1">
                    <a:lumMod val="85000"/>
                    <a:lumOff val="15000"/>
                  </a:schemeClr>
                </a:solidFill>
              </a:rPr>
              <a:t>Données</a:t>
            </a:r>
          </a:p>
        </p:txBody>
      </p:sp>
      <p:sp>
        <p:nvSpPr>
          <p:cNvPr id="36" name="TextBox 35">
            <a:extLst>
              <a:ext uri="{FF2B5EF4-FFF2-40B4-BE49-F238E27FC236}">
                <a16:creationId xmlns:a16="http://schemas.microsoft.com/office/drawing/2014/main" id="{EC5897CB-6845-4EE8-BDC0-C73C7F25E6D9}"/>
              </a:ext>
            </a:extLst>
          </p:cNvPr>
          <p:cNvSpPr txBox="1"/>
          <p:nvPr/>
        </p:nvSpPr>
        <p:spPr>
          <a:xfrm>
            <a:off x="2918778" y="4596686"/>
            <a:ext cx="3794827" cy="1723549"/>
          </a:xfrm>
          <a:prstGeom prst="rect">
            <a:avLst/>
          </a:prstGeom>
          <a:noFill/>
        </p:spPr>
        <p:txBody>
          <a:bodyPr wrap="square" rtlCol="0">
            <a:spAutoFit/>
          </a:bodyPr>
          <a:lstStyle/>
          <a:p>
            <a:pPr>
              <a:spcAft>
                <a:spcPts val="600"/>
              </a:spcAft>
            </a:pPr>
            <a:r>
              <a:rPr lang="fr-BE" altLang="ko-KR" sz="2400" b="1" dirty="0" smtClean="0">
                <a:solidFill>
                  <a:schemeClr val="accent4">
                    <a:lumMod val="75000"/>
                  </a:schemeClr>
                </a:solidFill>
                <a:latin typeface="Bahnschrift Light SemiCondensed" panose="020B0502040204020203" pitchFamily="34" charset="0"/>
                <a:cs typeface="Arial" pitchFamily="34" charset="0"/>
              </a:rPr>
              <a:t>Internet</a:t>
            </a:r>
          </a:p>
          <a:p>
            <a:pPr>
              <a:spcAft>
                <a:spcPts val="600"/>
              </a:spcAft>
            </a:pPr>
            <a:r>
              <a:rPr lang="fr-BE" altLang="ko-KR" sz="2400" b="1" dirty="0" smtClean="0">
                <a:solidFill>
                  <a:schemeClr val="accent4">
                    <a:lumMod val="75000"/>
                  </a:schemeClr>
                </a:solidFill>
                <a:latin typeface="Bahnschrift Light SemiCondensed" panose="020B0502040204020203" pitchFamily="34" charset="0"/>
                <a:cs typeface="Arial" pitchFamily="34" charset="0"/>
              </a:rPr>
              <a:t>Académique</a:t>
            </a:r>
          </a:p>
          <a:p>
            <a:pPr>
              <a:spcAft>
                <a:spcPts val="600"/>
              </a:spcAft>
            </a:pPr>
            <a:r>
              <a:rPr lang="fr-BE" altLang="ko-KR" sz="2400" b="1" dirty="0" smtClean="0">
                <a:solidFill>
                  <a:schemeClr val="accent4">
                    <a:lumMod val="75000"/>
                  </a:schemeClr>
                </a:solidFill>
                <a:latin typeface="Bahnschrift Light SemiCondensed" panose="020B0502040204020203" pitchFamily="34" charset="0"/>
                <a:cs typeface="Arial" pitchFamily="34" charset="0"/>
              </a:rPr>
              <a:t>Machine </a:t>
            </a:r>
            <a:r>
              <a:rPr lang="fr-BE" altLang="ko-KR" sz="2400" b="1" dirty="0">
                <a:solidFill>
                  <a:schemeClr val="accent4">
                    <a:lumMod val="75000"/>
                  </a:schemeClr>
                </a:solidFill>
                <a:latin typeface="Bahnschrift Light SemiCondensed" panose="020B0502040204020203" pitchFamily="34" charset="0"/>
                <a:cs typeface="Arial" pitchFamily="34" charset="0"/>
              </a:rPr>
              <a:t>L</a:t>
            </a:r>
            <a:r>
              <a:rPr lang="fr-BE" altLang="ko-KR" sz="2400" b="1" dirty="0" smtClean="0">
                <a:solidFill>
                  <a:schemeClr val="accent4">
                    <a:lumMod val="75000"/>
                  </a:schemeClr>
                </a:solidFill>
                <a:latin typeface="Bahnschrift Light SemiCondensed" panose="020B0502040204020203" pitchFamily="34" charset="0"/>
                <a:cs typeface="Arial" pitchFamily="34" charset="0"/>
              </a:rPr>
              <a:t>earning / Génération automatique </a:t>
            </a:r>
            <a:endParaRPr lang="fr-BE" altLang="ko-KR" sz="2400" b="1" dirty="0">
              <a:solidFill>
                <a:schemeClr val="accent4">
                  <a:lumMod val="75000"/>
                </a:schemeClr>
              </a:solidFill>
              <a:latin typeface="Bahnschrift Light SemiCondensed" panose="020B0502040204020203" pitchFamily="34" charset="0"/>
              <a:cs typeface="Arial" pitchFamily="34" charset="0"/>
            </a:endParaRPr>
          </a:p>
        </p:txBody>
      </p:sp>
      <p:cxnSp>
        <p:nvCxnSpPr>
          <p:cNvPr id="4" name="Straight Arrow Connector 3"/>
          <p:cNvCxnSpPr/>
          <p:nvPr/>
        </p:nvCxnSpPr>
        <p:spPr>
          <a:xfrm flipV="1">
            <a:off x="1648387" y="4890245"/>
            <a:ext cx="1225160" cy="4338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648387" y="5324074"/>
            <a:ext cx="1240186" cy="143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648387" y="5609968"/>
            <a:ext cx="1208331" cy="3616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329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사각형: 둥근 위쪽 모서리 6">
            <a:extLst>
              <a:ext uri="{FF2B5EF4-FFF2-40B4-BE49-F238E27FC236}">
                <a16:creationId xmlns:a16="http://schemas.microsoft.com/office/drawing/2014/main" id="{3026C100-ED2A-40B3-BC3C-64457022A353}"/>
              </a:ext>
            </a:extLst>
          </p:cNvPr>
          <p:cNvSpPr/>
          <p:nvPr/>
        </p:nvSpPr>
        <p:spPr>
          <a:xfrm rot="16200000">
            <a:off x="3863334" y="-1670959"/>
            <a:ext cx="1231500" cy="7827596"/>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19" name="사각형: 둥근 위쪽 모서리 38">
            <a:extLst>
              <a:ext uri="{FF2B5EF4-FFF2-40B4-BE49-F238E27FC236}">
                <a16:creationId xmlns:a16="http://schemas.microsoft.com/office/drawing/2014/main" id="{51A5E2EF-2D4C-49B0-9A03-ABCBC3A7A7BF}"/>
              </a:ext>
            </a:extLst>
          </p:cNvPr>
          <p:cNvSpPr/>
          <p:nvPr/>
        </p:nvSpPr>
        <p:spPr>
          <a:xfrm rot="16200000">
            <a:off x="3853293" y="-429296"/>
            <a:ext cx="1251577" cy="78276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0" name="사각형: 둥근 위쪽 모서리 39">
            <a:extLst>
              <a:ext uri="{FF2B5EF4-FFF2-40B4-BE49-F238E27FC236}">
                <a16:creationId xmlns:a16="http://schemas.microsoft.com/office/drawing/2014/main" id="{DB470CCE-EA37-4123-8409-E0A59D87898A}"/>
              </a:ext>
            </a:extLst>
          </p:cNvPr>
          <p:cNvSpPr/>
          <p:nvPr/>
        </p:nvSpPr>
        <p:spPr>
          <a:xfrm rot="16200000">
            <a:off x="3855393" y="811998"/>
            <a:ext cx="1247379" cy="782760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1" name="사각형: 둥근 위쪽 모서리 40">
            <a:extLst>
              <a:ext uri="{FF2B5EF4-FFF2-40B4-BE49-F238E27FC236}">
                <a16:creationId xmlns:a16="http://schemas.microsoft.com/office/drawing/2014/main" id="{0F7F6B50-3FE2-49A2-8584-CBEC5019D9C8}"/>
              </a:ext>
            </a:extLst>
          </p:cNvPr>
          <p:cNvSpPr/>
          <p:nvPr/>
        </p:nvSpPr>
        <p:spPr>
          <a:xfrm rot="16200000">
            <a:off x="3856137" y="2057433"/>
            <a:ext cx="1245898" cy="782760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6" name="Oval 25">
            <a:extLst>
              <a:ext uri="{FF2B5EF4-FFF2-40B4-BE49-F238E27FC236}">
                <a16:creationId xmlns:a16="http://schemas.microsoft.com/office/drawing/2014/main" id="{346E05ED-7DA0-43EB-8EAE-56B1B6228928}"/>
              </a:ext>
            </a:extLst>
          </p:cNvPr>
          <p:cNvSpPr/>
          <p:nvPr/>
        </p:nvSpPr>
        <p:spPr>
          <a:xfrm>
            <a:off x="703410" y="1812344"/>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7" name="Oval 26">
            <a:extLst>
              <a:ext uri="{FF2B5EF4-FFF2-40B4-BE49-F238E27FC236}">
                <a16:creationId xmlns:a16="http://schemas.microsoft.com/office/drawing/2014/main" id="{9FBD13E9-A172-4DAC-9631-430D98F55DB7}"/>
              </a:ext>
            </a:extLst>
          </p:cNvPr>
          <p:cNvSpPr/>
          <p:nvPr/>
        </p:nvSpPr>
        <p:spPr>
          <a:xfrm>
            <a:off x="702462" y="3059039"/>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8" name="Oval 27">
            <a:extLst>
              <a:ext uri="{FF2B5EF4-FFF2-40B4-BE49-F238E27FC236}">
                <a16:creationId xmlns:a16="http://schemas.microsoft.com/office/drawing/2014/main" id="{175AC148-D905-4EA7-900B-6BED5651B17B}"/>
              </a:ext>
            </a:extLst>
          </p:cNvPr>
          <p:cNvSpPr/>
          <p:nvPr/>
        </p:nvSpPr>
        <p:spPr>
          <a:xfrm>
            <a:off x="702464" y="4302608"/>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sp>
        <p:nvSpPr>
          <p:cNvPr id="29" name="Oval 28">
            <a:extLst>
              <a:ext uri="{FF2B5EF4-FFF2-40B4-BE49-F238E27FC236}">
                <a16:creationId xmlns:a16="http://schemas.microsoft.com/office/drawing/2014/main" id="{8052613B-A7E9-4633-997A-755AB0C4A0FA}"/>
              </a:ext>
            </a:extLst>
          </p:cNvPr>
          <p:cNvSpPr/>
          <p:nvPr/>
        </p:nvSpPr>
        <p:spPr>
          <a:xfrm>
            <a:off x="685084" y="5541530"/>
            <a:ext cx="864000" cy="864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1" dirty="0"/>
          </a:p>
        </p:txBody>
      </p:sp>
      <p:grpSp>
        <p:nvGrpSpPr>
          <p:cNvPr id="30" name="Group 29">
            <a:extLst>
              <a:ext uri="{FF2B5EF4-FFF2-40B4-BE49-F238E27FC236}">
                <a16:creationId xmlns:a16="http://schemas.microsoft.com/office/drawing/2014/main" id="{A36B4DA4-402E-40C2-92E9-5362D3DA8E4E}"/>
              </a:ext>
            </a:extLst>
          </p:cNvPr>
          <p:cNvGrpSpPr/>
          <p:nvPr/>
        </p:nvGrpSpPr>
        <p:grpSpPr>
          <a:xfrm>
            <a:off x="1695078" y="1637651"/>
            <a:ext cx="4561804" cy="1226388"/>
            <a:chOff x="1282014" y="1676702"/>
            <a:chExt cx="3206181" cy="1226388"/>
          </a:xfrm>
        </p:grpSpPr>
        <p:sp>
          <p:nvSpPr>
            <p:cNvPr id="31" name="TextBox 30">
              <a:extLst>
                <a:ext uri="{FF2B5EF4-FFF2-40B4-BE49-F238E27FC236}">
                  <a16:creationId xmlns:a16="http://schemas.microsoft.com/office/drawing/2014/main" id="{3A712D13-37DD-4556-920A-54980FE1A5C6}"/>
                </a:ext>
              </a:extLst>
            </p:cNvPr>
            <p:cNvSpPr txBox="1"/>
            <p:nvPr/>
          </p:nvSpPr>
          <p:spPr>
            <a:xfrm>
              <a:off x="1289364" y="1676702"/>
              <a:ext cx="3198831" cy="338554"/>
            </a:xfrm>
            <a:prstGeom prst="rect">
              <a:avLst/>
            </a:prstGeom>
            <a:noFill/>
          </p:spPr>
          <p:txBody>
            <a:bodyPr wrap="square" rtlCol="0" anchor="ctr">
              <a:spAutoFit/>
            </a:bodyPr>
            <a:lstStyle/>
            <a:p>
              <a:r>
                <a:rPr lang="fr-BE" altLang="ko-KR" sz="1600" b="1" dirty="0">
                  <a:solidFill>
                    <a:schemeClr val="bg1"/>
                  </a:solidFill>
                  <a:latin typeface="Bahnschrift SemiBold" panose="020B0502040204020203" pitchFamily="34" charset="0"/>
                  <a:cs typeface="Arial" pitchFamily="34" charset="0"/>
                </a:rPr>
                <a:t>Machine Learning</a:t>
              </a:r>
            </a:p>
          </p:txBody>
        </p:sp>
        <p:sp>
          <p:nvSpPr>
            <p:cNvPr id="32" name="TextBox 31">
              <a:extLst>
                <a:ext uri="{FF2B5EF4-FFF2-40B4-BE49-F238E27FC236}">
                  <a16:creationId xmlns:a16="http://schemas.microsoft.com/office/drawing/2014/main" id="{5EA1B638-5591-4B2E-9F22-6BE35BF4F5BF}"/>
                </a:ext>
              </a:extLst>
            </p:cNvPr>
            <p:cNvSpPr txBox="1"/>
            <p:nvPr/>
          </p:nvSpPr>
          <p:spPr>
            <a:xfrm>
              <a:off x="1282014" y="1948983"/>
              <a:ext cx="3047205" cy="954107"/>
            </a:xfrm>
            <a:prstGeom prst="rect">
              <a:avLst/>
            </a:prstGeom>
            <a:noFill/>
          </p:spPr>
          <p:txBody>
            <a:bodyPr wrap="square" rtlCol="0">
              <a:spAutoFit/>
            </a:bodyPr>
            <a:lstStyle/>
            <a:p>
              <a:r>
                <a:rPr lang="fr-BE" altLang="ko-KR" sz="1400" dirty="0">
                  <a:solidFill>
                    <a:schemeClr val="bg1"/>
                  </a:solidFill>
                  <a:latin typeface="Bahnschrift Light" panose="020B0502040204020203" pitchFamily="34" charset="0"/>
                  <a:cs typeface="Arial" pitchFamily="34" charset="0"/>
                </a:rPr>
                <a:t>Génération </a:t>
              </a:r>
              <a:r>
                <a:rPr lang="fr-BE" altLang="ko-KR" sz="1400" dirty="0" smtClean="0">
                  <a:solidFill>
                    <a:schemeClr val="bg1"/>
                  </a:solidFill>
                  <a:latin typeface="Bahnschrift Light" panose="020B0502040204020203" pitchFamily="34" charset="0"/>
                  <a:cs typeface="Arial" pitchFamily="34" charset="0"/>
                </a:rPr>
                <a:t>de </a:t>
              </a:r>
              <a:r>
                <a:rPr lang="fr-BE" altLang="ko-KR" sz="1400" dirty="0">
                  <a:solidFill>
                    <a:schemeClr val="bg1"/>
                  </a:solidFill>
                  <a:latin typeface="Bahnschrift Light" panose="020B0502040204020203" pitchFamily="34" charset="0"/>
                  <a:cs typeface="Arial" pitchFamily="34" charset="0"/>
                </a:rPr>
                <a:t>phrases irrelevantes sur base des données existantes : remplacement des termes d’une phrase par des mots sémantiquement proches pour en créer de nouvelles. </a:t>
              </a:r>
            </a:p>
          </p:txBody>
        </p:sp>
      </p:grpSp>
      <p:grpSp>
        <p:nvGrpSpPr>
          <p:cNvPr id="33" name="Group 32">
            <a:extLst>
              <a:ext uri="{FF2B5EF4-FFF2-40B4-BE49-F238E27FC236}">
                <a16:creationId xmlns:a16="http://schemas.microsoft.com/office/drawing/2014/main" id="{7884FC4D-974A-4C53-B175-ADA7D738C8C4}"/>
              </a:ext>
            </a:extLst>
          </p:cNvPr>
          <p:cNvGrpSpPr/>
          <p:nvPr/>
        </p:nvGrpSpPr>
        <p:grpSpPr>
          <a:xfrm>
            <a:off x="1672206" y="2865198"/>
            <a:ext cx="4568971" cy="1239567"/>
            <a:chOff x="1321831" y="2731052"/>
            <a:chExt cx="3207858" cy="1239567"/>
          </a:xfrm>
        </p:grpSpPr>
        <p:sp>
          <p:nvSpPr>
            <p:cNvPr id="34" name="TextBox 33">
              <a:extLst>
                <a:ext uri="{FF2B5EF4-FFF2-40B4-BE49-F238E27FC236}">
                  <a16:creationId xmlns:a16="http://schemas.microsoft.com/office/drawing/2014/main" id="{61C722C9-5673-4D24-8A34-3529EA329E1A}"/>
                </a:ext>
              </a:extLst>
            </p:cNvPr>
            <p:cNvSpPr txBox="1"/>
            <p:nvPr/>
          </p:nvSpPr>
          <p:spPr>
            <a:xfrm>
              <a:off x="1321831" y="2731052"/>
              <a:ext cx="3198831" cy="338554"/>
            </a:xfrm>
            <a:prstGeom prst="rect">
              <a:avLst/>
            </a:prstGeom>
            <a:noFill/>
          </p:spPr>
          <p:txBody>
            <a:bodyPr wrap="square" rtlCol="0" anchor="ctr">
              <a:spAutoFit/>
            </a:bodyPr>
            <a:lstStyle/>
            <a:p>
              <a:r>
                <a:rPr lang="fr-BE" altLang="ko-KR" sz="1600" b="1" dirty="0" smtClean="0">
                  <a:solidFill>
                    <a:schemeClr val="bg1"/>
                  </a:solidFill>
                  <a:latin typeface="Bahnschrift SemiBold" panose="020B0502040204020203" pitchFamily="34" charset="0"/>
                  <a:cs typeface="Arial" pitchFamily="34" charset="0"/>
                </a:rPr>
                <a:t>Académique</a:t>
              </a:r>
              <a:endParaRPr lang="fr-BE" altLang="ko-KR" sz="1600" b="1" dirty="0">
                <a:solidFill>
                  <a:schemeClr val="bg1"/>
                </a:solidFill>
                <a:latin typeface="Bahnschrift SemiBold" panose="020B0502040204020203" pitchFamily="34" charset="0"/>
                <a:cs typeface="Arial" pitchFamily="34" charset="0"/>
              </a:endParaRPr>
            </a:p>
          </p:txBody>
        </p:sp>
        <p:sp>
          <p:nvSpPr>
            <p:cNvPr id="35" name="TextBox 34">
              <a:extLst>
                <a:ext uri="{FF2B5EF4-FFF2-40B4-BE49-F238E27FC236}">
                  <a16:creationId xmlns:a16="http://schemas.microsoft.com/office/drawing/2014/main" id="{10DADEA8-50CF-4236-BD4D-8747A7593EF6}"/>
                </a:ext>
              </a:extLst>
            </p:cNvPr>
            <p:cNvSpPr txBox="1"/>
            <p:nvPr/>
          </p:nvSpPr>
          <p:spPr>
            <a:xfrm>
              <a:off x="1323238" y="3016512"/>
              <a:ext cx="3206451" cy="954107"/>
            </a:xfrm>
            <a:prstGeom prst="rect">
              <a:avLst/>
            </a:prstGeom>
            <a:noFill/>
          </p:spPr>
          <p:txBody>
            <a:bodyPr wrap="square" rtlCol="0">
              <a:spAutoFit/>
            </a:bodyPr>
            <a:lstStyle/>
            <a:p>
              <a:r>
                <a:rPr lang="fr-BE" altLang="ko-KR" sz="1400" dirty="0">
                  <a:solidFill>
                    <a:schemeClr val="bg1"/>
                  </a:solidFill>
                  <a:latin typeface="Bahnschrift Light" panose="020B0502040204020203" pitchFamily="34" charset="0"/>
                  <a:cs typeface="Arial" pitchFamily="34" charset="0"/>
                </a:rPr>
                <a:t>Proposition de travail BONUS / non obligatoire pour les étudiants de </a:t>
              </a:r>
              <a:r>
                <a:rPr lang="fr-BE" altLang="ko-KR" sz="1400" dirty="0" smtClean="0">
                  <a:solidFill>
                    <a:schemeClr val="bg1"/>
                  </a:solidFill>
                  <a:latin typeface="Bahnschrift Light" panose="020B0502040204020203" pitchFamily="34" charset="0"/>
                  <a:cs typeface="Arial" pitchFamily="34" charset="0"/>
                </a:rPr>
                <a:t>MASTER et BAC3, </a:t>
              </a:r>
              <a:r>
                <a:rPr lang="fr-BE" altLang="ko-KR" sz="1400" dirty="0">
                  <a:solidFill>
                    <a:schemeClr val="bg1"/>
                  </a:solidFill>
                  <a:latin typeface="Bahnschrift Light" panose="020B0502040204020203" pitchFamily="34" charset="0"/>
                  <a:cs typeface="Arial" pitchFamily="34" charset="0"/>
                </a:rPr>
                <a:t>dans le cadre </a:t>
              </a:r>
              <a:r>
                <a:rPr lang="fr-BE" altLang="ko-KR" sz="1400" dirty="0" smtClean="0">
                  <a:solidFill>
                    <a:schemeClr val="bg1"/>
                  </a:solidFill>
                  <a:latin typeface="Bahnschrift Light" panose="020B0502040204020203" pitchFamily="34" charset="0"/>
                  <a:cs typeface="Arial" pitchFamily="34" charset="0"/>
                </a:rPr>
                <a:t>des </a:t>
              </a:r>
              <a:r>
                <a:rPr lang="fr-BE" altLang="ko-KR" sz="1400" dirty="0">
                  <a:solidFill>
                    <a:schemeClr val="bg1"/>
                  </a:solidFill>
                  <a:latin typeface="Bahnschrift Light" panose="020B0502040204020203" pitchFamily="34" charset="0"/>
                  <a:cs typeface="Arial" pitchFamily="34" charset="0"/>
                </a:rPr>
                <a:t>cours « INFO2039 </a:t>
              </a:r>
              <a:r>
                <a:rPr lang="fr-BE" altLang="ko-KR" sz="1400" dirty="0" smtClean="0">
                  <a:solidFill>
                    <a:schemeClr val="bg1"/>
                  </a:solidFill>
                  <a:latin typeface="Bahnschrift Light" panose="020B0502040204020203" pitchFamily="34" charset="0"/>
                  <a:cs typeface="Arial" pitchFamily="34" charset="0"/>
                </a:rPr>
                <a:t>» </a:t>
              </a:r>
              <a:r>
                <a:rPr lang="fr-BE" altLang="ko-KR" sz="1400" dirty="0">
                  <a:solidFill>
                    <a:schemeClr val="bg1"/>
                  </a:solidFill>
                  <a:latin typeface="Bahnschrift Light" panose="020B0502040204020203" pitchFamily="34" charset="0"/>
                  <a:cs typeface="Arial" pitchFamily="34" charset="0"/>
                </a:rPr>
                <a:t>et «</a:t>
              </a:r>
              <a:r>
                <a:rPr lang="fr-BE" altLang="ko-KR" sz="1400" dirty="0" smtClean="0">
                  <a:solidFill>
                    <a:schemeClr val="bg1"/>
                  </a:solidFill>
                  <a:latin typeface="Bahnschrift Light" panose="020B0502040204020203" pitchFamily="34" charset="0"/>
                  <a:cs typeface="Arial" pitchFamily="34" charset="0"/>
                </a:rPr>
                <a:t>INFO9001  », </a:t>
              </a:r>
              <a:r>
                <a:rPr lang="fr-BE" altLang="ko-KR" sz="1400" dirty="0">
                  <a:solidFill>
                    <a:schemeClr val="bg1"/>
                  </a:solidFill>
                  <a:latin typeface="Bahnschrift Light" panose="020B0502040204020203" pitchFamily="34" charset="0"/>
                  <a:cs typeface="Arial" pitchFamily="34" charset="0"/>
                </a:rPr>
                <a:t>consistant à </a:t>
              </a:r>
              <a:r>
                <a:rPr lang="fr-BE" altLang="ko-KR" sz="1400" dirty="0" smtClean="0">
                  <a:solidFill>
                    <a:schemeClr val="bg1"/>
                  </a:solidFill>
                  <a:latin typeface="Bahnschrift Light" panose="020B0502040204020203" pitchFamily="34" charset="0"/>
                  <a:cs typeface="Arial" pitchFamily="34" charset="0"/>
                </a:rPr>
                <a:t>retranscrire une  ou deux descriptions de process.</a:t>
              </a:r>
              <a:endParaRPr lang="fr-BE" altLang="ko-KR" sz="1400" dirty="0">
                <a:solidFill>
                  <a:schemeClr val="bg1"/>
                </a:solidFill>
                <a:latin typeface="Bahnschrift Light" panose="020B0502040204020203" pitchFamily="34" charset="0"/>
                <a:cs typeface="Arial" pitchFamily="34" charset="0"/>
              </a:endParaRPr>
            </a:p>
          </p:txBody>
        </p:sp>
      </p:grpSp>
      <p:grpSp>
        <p:nvGrpSpPr>
          <p:cNvPr id="36" name="Group 35">
            <a:extLst>
              <a:ext uri="{FF2B5EF4-FFF2-40B4-BE49-F238E27FC236}">
                <a16:creationId xmlns:a16="http://schemas.microsoft.com/office/drawing/2014/main" id="{34184F21-E74D-4C3C-B0E4-415839FC5E5F}"/>
              </a:ext>
            </a:extLst>
          </p:cNvPr>
          <p:cNvGrpSpPr/>
          <p:nvPr/>
        </p:nvGrpSpPr>
        <p:grpSpPr>
          <a:xfrm>
            <a:off x="1673699" y="4143176"/>
            <a:ext cx="4507275" cy="1061967"/>
            <a:chOff x="1265727" y="3780939"/>
            <a:chExt cx="4025679" cy="1061967"/>
          </a:xfrm>
        </p:grpSpPr>
        <p:sp>
          <p:nvSpPr>
            <p:cNvPr id="37" name="TextBox 36">
              <a:extLst>
                <a:ext uri="{FF2B5EF4-FFF2-40B4-BE49-F238E27FC236}">
                  <a16:creationId xmlns:a16="http://schemas.microsoft.com/office/drawing/2014/main" id="{F7FF512E-565E-45A3-8704-588E802B50AC}"/>
                </a:ext>
              </a:extLst>
            </p:cNvPr>
            <p:cNvSpPr txBox="1"/>
            <p:nvPr/>
          </p:nvSpPr>
          <p:spPr>
            <a:xfrm>
              <a:off x="1265727" y="3780939"/>
              <a:ext cx="3198831" cy="338554"/>
            </a:xfrm>
            <a:prstGeom prst="rect">
              <a:avLst/>
            </a:prstGeom>
            <a:noFill/>
          </p:spPr>
          <p:txBody>
            <a:bodyPr wrap="square" rtlCol="0" anchor="ctr">
              <a:spAutoFit/>
            </a:bodyPr>
            <a:lstStyle/>
            <a:p>
              <a:r>
                <a:rPr lang="fr-BE" altLang="ko-KR" sz="1600" b="1" dirty="0">
                  <a:solidFill>
                    <a:schemeClr val="bg1"/>
                  </a:solidFill>
                  <a:latin typeface="Bahnschrift SemiBold" panose="020B0502040204020203" pitchFamily="34" charset="0"/>
                  <a:cs typeface="Arial" pitchFamily="34" charset="0"/>
                </a:rPr>
                <a:t>Internet</a:t>
              </a:r>
            </a:p>
          </p:txBody>
        </p:sp>
        <p:sp>
          <p:nvSpPr>
            <p:cNvPr id="38" name="TextBox 37">
              <a:extLst>
                <a:ext uri="{FF2B5EF4-FFF2-40B4-BE49-F238E27FC236}">
                  <a16:creationId xmlns:a16="http://schemas.microsoft.com/office/drawing/2014/main" id="{978E6C7E-8E41-48CF-AA7A-4B8C70AF75AE}"/>
                </a:ext>
              </a:extLst>
            </p:cNvPr>
            <p:cNvSpPr txBox="1"/>
            <p:nvPr/>
          </p:nvSpPr>
          <p:spPr>
            <a:xfrm>
              <a:off x="1265730" y="4104242"/>
              <a:ext cx="4025676" cy="738664"/>
            </a:xfrm>
            <a:prstGeom prst="rect">
              <a:avLst/>
            </a:prstGeom>
            <a:noFill/>
          </p:spPr>
          <p:txBody>
            <a:bodyPr wrap="square" rtlCol="0">
              <a:spAutoFit/>
            </a:bodyPr>
            <a:lstStyle/>
            <a:p>
              <a:r>
                <a:rPr lang="fr-BE" altLang="ko-KR" sz="1400" dirty="0" smtClean="0">
                  <a:solidFill>
                    <a:schemeClr val="bg1"/>
                  </a:solidFill>
                  <a:latin typeface="Bahnschrift Light" panose="020B0502040204020203" pitchFamily="34" charset="0"/>
                  <a:cs typeface="Arial" pitchFamily="34" charset="0"/>
                </a:rPr>
                <a:t>Découverte, après de nombreuses recherches sur le net, de quelques </a:t>
              </a:r>
              <a:r>
                <a:rPr lang="fr-BE" altLang="ko-KR" sz="1400" dirty="0">
                  <a:solidFill>
                    <a:schemeClr val="bg1"/>
                  </a:solidFill>
                  <a:latin typeface="Bahnschrift Light" panose="020B0502040204020203" pitchFamily="34" charset="0"/>
                  <a:cs typeface="Arial" pitchFamily="34" charset="0"/>
                </a:rPr>
                <a:t>sites proposant des descriptions de process. Certaines ont </a:t>
              </a:r>
              <a:r>
                <a:rPr lang="fr-BE" altLang="ko-KR" sz="1400" dirty="0" smtClean="0">
                  <a:solidFill>
                    <a:schemeClr val="bg1"/>
                  </a:solidFill>
                  <a:latin typeface="Bahnschrift Light" panose="020B0502040204020203" pitchFamily="34" charset="0"/>
                  <a:cs typeface="Arial" pitchFamily="34" charset="0"/>
                </a:rPr>
                <a:t>dû </a:t>
              </a:r>
              <a:r>
                <a:rPr lang="fr-BE" altLang="ko-KR" sz="1400" dirty="0">
                  <a:solidFill>
                    <a:schemeClr val="bg1"/>
                  </a:solidFill>
                  <a:latin typeface="Bahnschrift Light" panose="020B0502040204020203" pitchFamily="34" charset="0"/>
                  <a:cs typeface="Arial" pitchFamily="34" charset="0"/>
                </a:rPr>
                <a:t>être adaptées.</a:t>
              </a:r>
            </a:p>
          </p:txBody>
        </p:sp>
      </p:grpSp>
      <p:grpSp>
        <p:nvGrpSpPr>
          <p:cNvPr id="39" name="Group 38">
            <a:extLst>
              <a:ext uri="{FF2B5EF4-FFF2-40B4-BE49-F238E27FC236}">
                <a16:creationId xmlns:a16="http://schemas.microsoft.com/office/drawing/2014/main" id="{2BE21E8C-8A25-427D-8236-4D1A70AB0252}"/>
              </a:ext>
            </a:extLst>
          </p:cNvPr>
          <p:cNvGrpSpPr/>
          <p:nvPr/>
        </p:nvGrpSpPr>
        <p:grpSpPr>
          <a:xfrm>
            <a:off x="1693059" y="5385532"/>
            <a:ext cx="4473883" cy="1077218"/>
            <a:chOff x="1258110" y="4545891"/>
            <a:chExt cx="4789299" cy="1077218"/>
          </a:xfrm>
        </p:grpSpPr>
        <p:sp>
          <p:nvSpPr>
            <p:cNvPr id="40" name="TextBox 39">
              <a:extLst>
                <a:ext uri="{FF2B5EF4-FFF2-40B4-BE49-F238E27FC236}">
                  <a16:creationId xmlns:a16="http://schemas.microsoft.com/office/drawing/2014/main" id="{36798AF8-6463-4147-B73E-30F370060357}"/>
                </a:ext>
              </a:extLst>
            </p:cNvPr>
            <p:cNvSpPr txBox="1"/>
            <p:nvPr/>
          </p:nvSpPr>
          <p:spPr>
            <a:xfrm>
              <a:off x="1258110" y="4545891"/>
              <a:ext cx="3198831" cy="338554"/>
            </a:xfrm>
            <a:prstGeom prst="rect">
              <a:avLst/>
            </a:prstGeom>
            <a:noFill/>
          </p:spPr>
          <p:txBody>
            <a:bodyPr wrap="square" rtlCol="0" anchor="ctr">
              <a:spAutoFit/>
            </a:bodyPr>
            <a:lstStyle/>
            <a:p>
              <a:r>
                <a:rPr lang="fr-BE" altLang="ko-KR" sz="1600" b="1" dirty="0">
                  <a:solidFill>
                    <a:schemeClr val="bg1"/>
                  </a:solidFill>
                  <a:latin typeface="Bahnschrift SemiBold" panose="020B0502040204020203" pitchFamily="34" charset="0"/>
                  <a:cs typeface="Arial" pitchFamily="34" charset="0"/>
                </a:rPr>
                <a:t>Littérature</a:t>
              </a:r>
              <a:r>
                <a:rPr lang="fr-BE" altLang="ko-KR" sz="1200" b="1" dirty="0">
                  <a:solidFill>
                    <a:schemeClr val="bg1"/>
                  </a:solidFill>
                  <a:cs typeface="Arial" pitchFamily="34" charset="0"/>
                </a:rPr>
                <a:t> </a:t>
              </a:r>
              <a:r>
                <a:rPr lang="fr-BE" altLang="ko-KR" sz="1600" b="1" dirty="0">
                  <a:solidFill>
                    <a:schemeClr val="bg1"/>
                  </a:solidFill>
                  <a:latin typeface="Bahnschrift SemiBold" panose="020B0502040204020203" pitchFamily="34" charset="0"/>
                  <a:cs typeface="Arial" pitchFamily="34" charset="0"/>
                </a:rPr>
                <a:t>existante</a:t>
              </a:r>
            </a:p>
          </p:txBody>
        </p:sp>
        <p:sp>
          <p:nvSpPr>
            <p:cNvPr id="41" name="TextBox 40">
              <a:extLst>
                <a:ext uri="{FF2B5EF4-FFF2-40B4-BE49-F238E27FC236}">
                  <a16:creationId xmlns:a16="http://schemas.microsoft.com/office/drawing/2014/main" id="{02796604-EDF1-4B38-903E-A11AA240F861}"/>
                </a:ext>
              </a:extLst>
            </p:cNvPr>
            <p:cNvSpPr txBox="1"/>
            <p:nvPr/>
          </p:nvSpPr>
          <p:spPr>
            <a:xfrm>
              <a:off x="1258110" y="4884445"/>
              <a:ext cx="4789299" cy="738664"/>
            </a:xfrm>
            <a:prstGeom prst="rect">
              <a:avLst/>
            </a:prstGeom>
            <a:noFill/>
          </p:spPr>
          <p:txBody>
            <a:bodyPr wrap="square" rtlCol="0">
              <a:spAutoFit/>
            </a:bodyPr>
            <a:lstStyle/>
            <a:p>
              <a:r>
                <a:rPr lang="fr-BE" altLang="ko-KR" sz="1400" dirty="0" smtClean="0">
                  <a:solidFill>
                    <a:schemeClr val="bg1"/>
                  </a:solidFill>
                  <a:latin typeface="Bahnschrift Light" panose="020B0502040204020203" pitchFamily="34" charset="0"/>
                  <a:cs typeface="Arial" pitchFamily="34" charset="0"/>
                </a:rPr>
                <a:t>Descriptions </a:t>
              </a:r>
              <a:r>
                <a:rPr lang="fr-BE" altLang="ko-KR" sz="1400" dirty="0">
                  <a:solidFill>
                    <a:schemeClr val="bg1"/>
                  </a:solidFill>
                  <a:latin typeface="Bahnschrift Light" panose="020B0502040204020203" pitchFamily="34" charset="0"/>
                  <a:cs typeface="Arial" pitchFamily="34" charset="0"/>
                </a:rPr>
                <a:t>de process obtenues par le biais de chercheurs actifs dans le domaine, utilisées dans leurs recherches.</a:t>
              </a:r>
            </a:p>
          </p:txBody>
        </p:sp>
      </p:grpSp>
      <p:graphicFrame>
        <p:nvGraphicFramePr>
          <p:cNvPr id="56" name="Chart 55">
            <a:extLst>
              <a:ext uri="{FF2B5EF4-FFF2-40B4-BE49-F238E27FC236}">
                <a16:creationId xmlns:a16="http://schemas.microsoft.com/office/drawing/2014/main" id="{57556158-AF45-4546-B432-1D9A5FC904E6}"/>
              </a:ext>
            </a:extLst>
          </p:cNvPr>
          <p:cNvGraphicFramePr/>
          <p:nvPr>
            <p:extLst/>
          </p:nvPr>
        </p:nvGraphicFramePr>
        <p:xfrm>
          <a:off x="8564397" y="1801072"/>
          <a:ext cx="3186878" cy="4552817"/>
        </p:xfrm>
        <a:graphic>
          <a:graphicData uri="http://schemas.openxmlformats.org/drawingml/2006/chart">
            <c:chart xmlns:c="http://schemas.openxmlformats.org/drawingml/2006/chart" xmlns:r="http://schemas.openxmlformats.org/officeDocument/2006/relationships" r:id="rId3"/>
          </a:graphicData>
        </a:graphic>
      </p:graphicFrame>
      <p:sp>
        <p:nvSpPr>
          <p:cNvPr id="46" name="Rectangle 9">
            <a:extLst>
              <a:ext uri="{FF2B5EF4-FFF2-40B4-BE49-F238E27FC236}">
                <a16:creationId xmlns:a16="http://schemas.microsoft.com/office/drawing/2014/main" id="{444E6227-4972-4DE6-BEB0-C3FC42991182}"/>
              </a:ext>
            </a:extLst>
          </p:cNvPr>
          <p:cNvSpPr/>
          <p:nvPr/>
        </p:nvSpPr>
        <p:spPr>
          <a:xfrm>
            <a:off x="849138" y="5746808"/>
            <a:ext cx="531614" cy="41776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pic>
        <p:nvPicPr>
          <p:cNvPr id="3" name="Picture 2"/>
          <p:cNvPicPr>
            <a:picLocks noChangeAspect="1"/>
          </p:cNvPicPr>
          <p:nvPr/>
        </p:nvPicPr>
        <p:blipFill>
          <a:blip r:embed="rId4">
            <a:biLevel thresh="25000"/>
          </a:blip>
          <a:stretch>
            <a:fillRect/>
          </a:stretch>
        </p:blipFill>
        <p:spPr>
          <a:xfrm>
            <a:off x="872911" y="4461116"/>
            <a:ext cx="515696" cy="510209"/>
          </a:xfrm>
          <a:prstGeom prst="rect">
            <a:avLst/>
          </a:prstGeom>
          <a:ln>
            <a:noFill/>
          </a:ln>
        </p:spPr>
      </p:pic>
      <p:sp>
        <p:nvSpPr>
          <p:cNvPr id="47" name="Parallelogram 15">
            <a:extLst>
              <a:ext uri="{FF2B5EF4-FFF2-40B4-BE49-F238E27FC236}">
                <a16:creationId xmlns:a16="http://schemas.microsoft.com/office/drawing/2014/main" id="{24ABDD0B-564D-4579-ACF2-A3B23447A0E6}"/>
              </a:ext>
            </a:extLst>
          </p:cNvPr>
          <p:cNvSpPr/>
          <p:nvPr/>
        </p:nvSpPr>
        <p:spPr>
          <a:xfrm rot="16200000">
            <a:off x="924033" y="3231728"/>
            <a:ext cx="422976" cy="525219"/>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BE" altLang="ko-KR" sz="2700" dirty="0"/>
          </a:p>
        </p:txBody>
      </p:sp>
      <p:pic>
        <p:nvPicPr>
          <p:cNvPr id="2050" name="Picture 2" descr="File:Hey Machine Learning Logo.png - Wikipedia"/>
          <p:cNvPicPr>
            <a:picLocks noChangeAspect="1" noChangeArrowheads="1"/>
          </p:cNvPicPr>
          <p:nvPr/>
        </p:nvPicPr>
        <p:blipFill>
          <a:blip r:embed="rId5" cstate="hqprint">
            <a:biLevel thresh="25000"/>
            <a:extLst>
              <a:ext uri="{28A0092B-C50C-407E-A947-70E740481C1C}">
                <a14:useLocalDpi xmlns:a14="http://schemas.microsoft.com/office/drawing/2010/main" val="0"/>
              </a:ext>
            </a:extLst>
          </a:blip>
          <a:srcRect/>
          <a:stretch>
            <a:fillRect/>
          </a:stretch>
        </p:blipFill>
        <p:spPr bwMode="auto">
          <a:xfrm>
            <a:off x="849138" y="1959099"/>
            <a:ext cx="565133" cy="56513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F8C94902-ECA6-4B88-B305-FD6F0A6F155F}"/>
              </a:ext>
            </a:extLst>
          </p:cNvPr>
          <p:cNvSpPr txBox="1"/>
          <p:nvPr/>
        </p:nvSpPr>
        <p:spPr>
          <a:xfrm>
            <a:off x="6473189" y="2057688"/>
            <a:ext cx="529937" cy="461665"/>
          </a:xfrm>
          <a:prstGeom prst="rect">
            <a:avLst/>
          </a:prstGeom>
          <a:noFill/>
        </p:spPr>
        <p:txBody>
          <a:bodyPr wrap="square" rtlCol="0">
            <a:spAutoFit/>
          </a:bodyPr>
          <a:lstStyle/>
          <a:p>
            <a:pPr algn="ctr"/>
            <a:r>
              <a:rPr lang="fr-BE" sz="2400" dirty="0">
                <a:solidFill>
                  <a:schemeClr val="bg1"/>
                </a:solidFill>
                <a:latin typeface="Bahnschrift Condensed" panose="020B0502040204020203" pitchFamily="34" charset="0"/>
              </a:rPr>
              <a:t>/</a:t>
            </a:r>
          </a:p>
        </p:txBody>
      </p:sp>
      <p:sp>
        <p:nvSpPr>
          <p:cNvPr id="5" name="ZoneTexte 4">
            <a:extLst>
              <a:ext uri="{FF2B5EF4-FFF2-40B4-BE49-F238E27FC236}">
                <a16:creationId xmlns:a16="http://schemas.microsoft.com/office/drawing/2014/main" id="{C3DDEAC0-C6DA-4ADE-840E-19778DE41A71}"/>
              </a:ext>
            </a:extLst>
          </p:cNvPr>
          <p:cNvSpPr txBox="1"/>
          <p:nvPr/>
        </p:nvSpPr>
        <p:spPr>
          <a:xfrm>
            <a:off x="7594544" y="2010832"/>
            <a:ext cx="675409"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750</a:t>
            </a:r>
          </a:p>
        </p:txBody>
      </p:sp>
      <p:sp>
        <p:nvSpPr>
          <p:cNvPr id="6" name="ZoneTexte 5">
            <a:extLst>
              <a:ext uri="{FF2B5EF4-FFF2-40B4-BE49-F238E27FC236}">
                <a16:creationId xmlns:a16="http://schemas.microsoft.com/office/drawing/2014/main" id="{A97CBA86-F2FE-401E-A834-334138253C2F}"/>
              </a:ext>
            </a:extLst>
          </p:cNvPr>
          <p:cNvSpPr txBox="1"/>
          <p:nvPr/>
        </p:nvSpPr>
        <p:spPr>
          <a:xfrm>
            <a:off x="6473188" y="3268518"/>
            <a:ext cx="678838" cy="461665"/>
          </a:xfrm>
          <a:prstGeom prst="rect">
            <a:avLst/>
          </a:prstGeom>
          <a:noFill/>
        </p:spPr>
        <p:txBody>
          <a:bodyPr wrap="square" rtlCol="0">
            <a:spAutoFit/>
          </a:bodyPr>
          <a:lstStyle/>
          <a:p>
            <a:r>
              <a:rPr lang="fr-BE" sz="2400" b="1" dirty="0" smtClean="0">
                <a:solidFill>
                  <a:schemeClr val="bg1"/>
                </a:solidFill>
                <a:latin typeface="Bahnschrift Condensed" panose="020B0502040204020203" pitchFamily="34" charset="0"/>
                <a:cs typeface="Arial" pitchFamily="34" charset="0"/>
              </a:rPr>
              <a:t>1078</a:t>
            </a:r>
            <a:endParaRPr lang="fr-BE" sz="2400" b="1" dirty="0">
              <a:solidFill>
                <a:schemeClr val="bg1"/>
              </a:solidFill>
              <a:latin typeface="Bahnschrift Condensed" panose="020B0502040204020203" pitchFamily="34" charset="0"/>
              <a:cs typeface="Arial" pitchFamily="34" charset="0"/>
            </a:endParaRPr>
          </a:p>
        </p:txBody>
      </p:sp>
      <p:sp>
        <p:nvSpPr>
          <p:cNvPr id="7" name="ZoneTexte 6">
            <a:extLst>
              <a:ext uri="{FF2B5EF4-FFF2-40B4-BE49-F238E27FC236}">
                <a16:creationId xmlns:a16="http://schemas.microsoft.com/office/drawing/2014/main" id="{7321F55E-3A60-44F8-85B3-195EE59851CD}"/>
              </a:ext>
            </a:extLst>
          </p:cNvPr>
          <p:cNvSpPr txBox="1"/>
          <p:nvPr/>
        </p:nvSpPr>
        <p:spPr>
          <a:xfrm>
            <a:off x="6501293" y="4501135"/>
            <a:ext cx="536933"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377</a:t>
            </a:r>
          </a:p>
        </p:txBody>
      </p:sp>
      <p:sp>
        <p:nvSpPr>
          <p:cNvPr id="8" name="ZoneTexte 7">
            <a:extLst>
              <a:ext uri="{FF2B5EF4-FFF2-40B4-BE49-F238E27FC236}">
                <a16:creationId xmlns:a16="http://schemas.microsoft.com/office/drawing/2014/main" id="{D786B518-2534-4B5C-B70C-D60B7C12B1C9}"/>
              </a:ext>
            </a:extLst>
          </p:cNvPr>
          <p:cNvSpPr txBox="1"/>
          <p:nvPr/>
        </p:nvSpPr>
        <p:spPr>
          <a:xfrm>
            <a:off x="6520093" y="5702912"/>
            <a:ext cx="516747"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56</a:t>
            </a:r>
          </a:p>
        </p:txBody>
      </p:sp>
      <p:sp>
        <p:nvSpPr>
          <p:cNvPr id="9" name="ZoneTexte 8">
            <a:extLst>
              <a:ext uri="{FF2B5EF4-FFF2-40B4-BE49-F238E27FC236}">
                <a16:creationId xmlns:a16="http://schemas.microsoft.com/office/drawing/2014/main" id="{847E8C36-54F3-4786-8768-F9853AEC9852}"/>
              </a:ext>
            </a:extLst>
          </p:cNvPr>
          <p:cNvSpPr txBox="1"/>
          <p:nvPr/>
        </p:nvSpPr>
        <p:spPr>
          <a:xfrm>
            <a:off x="7437749" y="3265236"/>
            <a:ext cx="788120" cy="461665"/>
          </a:xfrm>
          <a:prstGeom prst="rect">
            <a:avLst/>
          </a:prstGeom>
          <a:noFill/>
        </p:spPr>
        <p:txBody>
          <a:bodyPr wrap="square" rtlCol="0">
            <a:spAutoFit/>
          </a:bodyPr>
          <a:lstStyle/>
          <a:p>
            <a:r>
              <a:rPr lang="fr-BE" sz="2400" b="1" dirty="0" smtClean="0">
                <a:solidFill>
                  <a:schemeClr val="bg1"/>
                </a:solidFill>
                <a:latin typeface="Bahnschrift Condensed" panose="020B0502040204020203" pitchFamily="34" charset="0"/>
                <a:cs typeface="Arial" pitchFamily="34" charset="0"/>
              </a:rPr>
              <a:t>15794</a:t>
            </a:r>
            <a:endParaRPr lang="fr-BE" sz="2400" b="1" dirty="0">
              <a:solidFill>
                <a:schemeClr val="bg1"/>
              </a:solidFill>
              <a:latin typeface="Bahnschrift Condensed" panose="020B0502040204020203" pitchFamily="34" charset="0"/>
              <a:cs typeface="Arial" pitchFamily="34" charset="0"/>
            </a:endParaRPr>
          </a:p>
        </p:txBody>
      </p:sp>
      <p:sp>
        <p:nvSpPr>
          <p:cNvPr id="10" name="ZoneTexte 9">
            <a:extLst>
              <a:ext uri="{FF2B5EF4-FFF2-40B4-BE49-F238E27FC236}">
                <a16:creationId xmlns:a16="http://schemas.microsoft.com/office/drawing/2014/main" id="{613C64BC-8A0C-458B-9CC4-31B659D3DFD9}"/>
              </a:ext>
            </a:extLst>
          </p:cNvPr>
          <p:cNvSpPr txBox="1"/>
          <p:nvPr/>
        </p:nvSpPr>
        <p:spPr>
          <a:xfrm>
            <a:off x="7520514" y="4503775"/>
            <a:ext cx="823468"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12855</a:t>
            </a:r>
          </a:p>
        </p:txBody>
      </p:sp>
      <p:sp>
        <p:nvSpPr>
          <p:cNvPr id="11" name="ZoneTexte 10">
            <a:extLst>
              <a:ext uri="{FF2B5EF4-FFF2-40B4-BE49-F238E27FC236}">
                <a16:creationId xmlns:a16="http://schemas.microsoft.com/office/drawing/2014/main" id="{A1A9E2C0-CBD3-4153-9CDE-77FA17AB42FF}"/>
              </a:ext>
            </a:extLst>
          </p:cNvPr>
          <p:cNvSpPr txBox="1"/>
          <p:nvPr/>
        </p:nvSpPr>
        <p:spPr>
          <a:xfrm>
            <a:off x="7612943" y="5706778"/>
            <a:ext cx="555492" cy="461665"/>
          </a:xfrm>
          <a:prstGeom prst="rect">
            <a:avLst/>
          </a:prstGeom>
          <a:noFill/>
        </p:spPr>
        <p:txBody>
          <a:bodyPr wrap="square" rtlCol="0">
            <a:spAutoFit/>
          </a:bodyPr>
          <a:lstStyle/>
          <a:p>
            <a:r>
              <a:rPr lang="fr-BE" sz="2400" b="1" dirty="0">
                <a:solidFill>
                  <a:schemeClr val="bg1"/>
                </a:solidFill>
                <a:latin typeface="Bahnschrift Condensed" panose="020B0502040204020203" pitchFamily="34" charset="0"/>
                <a:cs typeface="Arial" pitchFamily="34" charset="0"/>
              </a:rPr>
              <a:t>572</a:t>
            </a:r>
          </a:p>
        </p:txBody>
      </p:sp>
      <p:sp>
        <p:nvSpPr>
          <p:cNvPr id="42" name="TextBox 41">
            <a:extLst>
              <a:ext uri="{FF2B5EF4-FFF2-40B4-BE49-F238E27FC236}">
                <a16:creationId xmlns:a16="http://schemas.microsoft.com/office/drawing/2014/main" id="{9F47E64B-52B0-4DA2-987E-4531671CD29F}"/>
              </a:ext>
            </a:extLst>
          </p:cNvPr>
          <p:cNvSpPr txBox="1"/>
          <p:nvPr/>
        </p:nvSpPr>
        <p:spPr>
          <a:xfrm>
            <a:off x="6206776" y="1217781"/>
            <a:ext cx="971578" cy="369332"/>
          </a:xfrm>
          <a:prstGeom prst="rect">
            <a:avLst/>
          </a:prstGeom>
          <a:noFill/>
        </p:spPr>
        <p:txBody>
          <a:bodyPr wrap="square" rtlCol="0">
            <a:spAutoFit/>
          </a:bodyPr>
          <a:lstStyle/>
          <a:p>
            <a:r>
              <a:rPr lang="en-US" altLang="ko-KR" dirty="0" smtClean="0">
                <a:solidFill>
                  <a:schemeClr val="tx1">
                    <a:lumMod val="75000"/>
                    <a:lumOff val="25000"/>
                  </a:schemeClr>
                </a:solidFill>
                <a:latin typeface="Bahnschrift Condensed" panose="020B0502040204020203" pitchFamily="34" charset="0"/>
                <a:cs typeface="Arial" pitchFamily="34" charset="0"/>
              </a:rPr>
              <a:t># Process</a:t>
            </a:r>
            <a:endParaRPr lang="fr-BE" altLang="ko-KR" dirty="0">
              <a:solidFill>
                <a:schemeClr val="tx1">
                  <a:lumMod val="75000"/>
                  <a:lumOff val="25000"/>
                </a:schemeClr>
              </a:solidFill>
              <a:latin typeface="Bahnschrift Condensed" panose="020B0502040204020203" pitchFamily="34" charset="0"/>
              <a:cs typeface="Arial" pitchFamily="34" charset="0"/>
            </a:endParaRPr>
          </a:p>
        </p:txBody>
      </p:sp>
      <p:sp>
        <p:nvSpPr>
          <p:cNvPr id="43" name="TextBox 42">
            <a:extLst>
              <a:ext uri="{FF2B5EF4-FFF2-40B4-BE49-F238E27FC236}">
                <a16:creationId xmlns:a16="http://schemas.microsoft.com/office/drawing/2014/main" id="{9F47E64B-52B0-4DA2-987E-4531671CD29F}"/>
              </a:ext>
            </a:extLst>
          </p:cNvPr>
          <p:cNvSpPr txBox="1"/>
          <p:nvPr/>
        </p:nvSpPr>
        <p:spPr>
          <a:xfrm>
            <a:off x="3464454" y="1217781"/>
            <a:ext cx="1085775" cy="369332"/>
          </a:xfrm>
          <a:prstGeom prst="rect">
            <a:avLst/>
          </a:prstGeom>
          <a:noFill/>
        </p:spPr>
        <p:txBody>
          <a:bodyPr wrap="square" rtlCol="0">
            <a:spAutoFit/>
          </a:bodyPr>
          <a:lstStyle/>
          <a:p>
            <a:r>
              <a:rPr lang="en-US" altLang="ko-KR" dirty="0" smtClean="0">
                <a:solidFill>
                  <a:schemeClr val="tx1">
                    <a:lumMod val="75000"/>
                    <a:lumOff val="25000"/>
                  </a:schemeClr>
                </a:solidFill>
                <a:latin typeface="Bahnschrift Condensed" panose="020B0502040204020203" pitchFamily="34" charset="0"/>
                <a:cs typeface="Arial" pitchFamily="34" charset="0"/>
              </a:rPr>
              <a:t>Source</a:t>
            </a:r>
            <a:endParaRPr lang="fr-BE" altLang="ko-KR" dirty="0">
              <a:solidFill>
                <a:schemeClr val="tx1">
                  <a:lumMod val="75000"/>
                  <a:lumOff val="25000"/>
                </a:schemeClr>
              </a:solidFill>
              <a:latin typeface="Bahnschrift Condensed" panose="020B0502040204020203" pitchFamily="34" charset="0"/>
              <a:cs typeface="Arial" pitchFamily="34" charset="0"/>
            </a:endParaRPr>
          </a:p>
        </p:txBody>
      </p:sp>
      <p:sp>
        <p:nvSpPr>
          <p:cNvPr id="44" name="TextBox 43">
            <a:extLst>
              <a:ext uri="{FF2B5EF4-FFF2-40B4-BE49-F238E27FC236}">
                <a16:creationId xmlns:a16="http://schemas.microsoft.com/office/drawing/2014/main" id="{9F47E64B-52B0-4DA2-987E-4531671CD29F}"/>
              </a:ext>
            </a:extLst>
          </p:cNvPr>
          <p:cNvSpPr txBox="1"/>
          <p:nvPr/>
        </p:nvSpPr>
        <p:spPr>
          <a:xfrm>
            <a:off x="7446459" y="1217781"/>
            <a:ext cx="971578" cy="369332"/>
          </a:xfrm>
          <a:prstGeom prst="rect">
            <a:avLst/>
          </a:prstGeom>
          <a:noFill/>
        </p:spPr>
        <p:txBody>
          <a:bodyPr wrap="square" rtlCol="0">
            <a:spAutoFit/>
          </a:bodyPr>
          <a:lstStyle/>
          <a:p>
            <a:r>
              <a:rPr lang="en-US" altLang="ko-KR" dirty="0" smtClean="0">
                <a:solidFill>
                  <a:schemeClr val="tx1">
                    <a:lumMod val="75000"/>
                    <a:lumOff val="25000"/>
                  </a:schemeClr>
                </a:solidFill>
                <a:latin typeface="Bahnschrift Condensed" panose="020B0502040204020203" pitchFamily="34" charset="0"/>
                <a:cs typeface="Arial" pitchFamily="34" charset="0"/>
              </a:rPr>
              <a:t># Phrases</a:t>
            </a:r>
            <a:endParaRPr lang="fr-BE" altLang="ko-KR" dirty="0">
              <a:solidFill>
                <a:schemeClr val="tx1">
                  <a:lumMod val="75000"/>
                  <a:lumOff val="25000"/>
                </a:schemeClr>
              </a:solidFill>
              <a:latin typeface="Bahnschrift Condensed" panose="020B0502040204020203" pitchFamily="34" charset="0"/>
              <a:cs typeface="Arial" pitchFamily="34" charset="0"/>
            </a:endParaRPr>
          </a:p>
        </p:txBody>
      </p:sp>
      <p:sp>
        <p:nvSpPr>
          <p:cNvPr id="45" name="TextBox 44">
            <a:extLst>
              <a:ext uri="{FF2B5EF4-FFF2-40B4-BE49-F238E27FC236}">
                <a16:creationId xmlns:a16="http://schemas.microsoft.com/office/drawing/2014/main" id="{61408730-4EE8-459D-85ED-BBFA3310B3C7}"/>
              </a:ext>
            </a:extLst>
          </p:cNvPr>
          <p:cNvSpPr txBox="1"/>
          <p:nvPr/>
        </p:nvSpPr>
        <p:spPr>
          <a:xfrm>
            <a:off x="3346516" y="259362"/>
            <a:ext cx="5410986" cy="830997"/>
          </a:xfrm>
          <a:prstGeom prst="rect">
            <a:avLst/>
          </a:prstGeom>
          <a:noFill/>
        </p:spPr>
        <p:txBody>
          <a:bodyPr wrap="square" rtlCol="0">
            <a:spAutoFit/>
          </a:bodyPr>
          <a:lstStyle/>
          <a:p>
            <a:r>
              <a:rPr lang="fr-BE" altLang="ko-KR" sz="4800" dirty="0">
                <a:solidFill>
                  <a:schemeClr val="tx1">
                    <a:lumMod val="85000"/>
                    <a:lumOff val="15000"/>
                  </a:schemeClr>
                </a:solidFill>
              </a:rPr>
              <a:t>Sources de données </a:t>
            </a:r>
          </a:p>
        </p:txBody>
      </p:sp>
    </p:spTree>
    <p:extLst>
      <p:ext uri="{BB962C8B-B14F-4D97-AF65-F5344CB8AC3E}">
        <p14:creationId xmlns:p14="http://schemas.microsoft.com/office/powerpoint/2010/main" val="797265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08730-4EE8-459D-85ED-BBFA3310B3C7}"/>
              </a:ext>
            </a:extLst>
          </p:cNvPr>
          <p:cNvSpPr txBox="1"/>
          <p:nvPr/>
        </p:nvSpPr>
        <p:spPr>
          <a:xfrm>
            <a:off x="4147794" y="215420"/>
            <a:ext cx="3921550" cy="830997"/>
          </a:xfrm>
          <a:prstGeom prst="rect">
            <a:avLst/>
          </a:prstGeom>
          <a:noFill/>
        </p:spPr>
        <p:txBody>
          <a:bodyPr wrap="square" rtlCol="0">
            <a:spAutoFit/>
          </a:bodyPr>
          <a:lstStyle/>
          <a:p>
            <a:r>
              <a:rPr lang="fr-BE" altLang="ko-KR" sz="4800" dirty="0">
                <a:solidFill>
                  <a:schemeClr val="tx1">
                    <a:lumMod val="85000"/>
                    <a:lumOff val="15000"/>
                  </a:schemeClr>
                </a:solidFill>
              </a:rPr>
              <a:t>Méthodologie</a:t>
            </a:r>
          </a:p>
        </p:txBody>
      </p:sp>
      <p:sp>
        <p:nvSpPr>
          <p:cNvPr id="4" name="Rectangle 3"/>
          <p:cNvSpPr/>
          <p:nvPr/>
        </p:nvSpPr>
        <p:spPr>
          <a:xfrm>
            <a:off x="733870" y="1555403"/>
            <a:ext cx="11458130" cy="1477328"/>
          </a:xfrm>
          <a:prstGeom prst="rect">
            <a:avLst/>
          </a:prstGeom>
        </p:spPr>
        <p:txBody>
          <a:bodyPr wrap="square">
            <a:spAutoFit/>
          </a:bodyPr>
          <a:lstStyle/>
          <a:p>
            <a:pPr marL="342900" indent="-342900">
              <a:spcAft>
                <a:spcPts val="600"/>
              </a:spcAft>
              <a:buFont typeface="Arial" panose="020B0604020202020204" pitchFamily="34" charset="0"/>
              <a:buChar char="•"/>
            </a:pPr>
            <a:r>
              <a:rPr lang="fr-BE" sz="2000" dirty="0" smtClean="0">
                <a:latin typeface="Bahnschrift Light" panose="020B0502040204020203" pitchFamily="34" charset="0"/>
              </a:rPr>
              <a:t>Apprentissage </a:t>
            </a:r>
            <a:r>
              <a:rPr lang="fr-BE" sz="2000" dirty="0">
                <a:latin typeface="Bahnschrift Light" panose="020B0502040204020203" pitchFamily="34" charset="0"/>
              </a:rPr>
              <a:t>en parallèle sur de </a:t>
            </a:r>
            <a:r>
              <a:rPr lang="fr-BE" sz="2000" dirty="0" smtClean="0">
                <a:latin typeface="Bahnschrift Light" panose="020B0502040204020203" pitchFamily="34" charset="0"/>
              </a:rPr>
              <a:t>nombreux </a:t>
            </a:r>
            <a:r>
              <a:rPr lang="fr-BE" sz="2000" dirty="0">
                <a:latin typeface="Bahnschrift Light" panose="020B0502040204020203" pitchFamily="34" charset="0"/>
              </a:rPr>
              <a:t>arbres de décision </a:t>
            </a:r>
            <a:r>
              <a:rPr lang="fr-BE" sz="2000" dirty="0" smtClean="0">
                <a:latin typeface="Bahnschrift Light" panose="020B0502040204020203" pitchFamily="34" charset="0"/>
              </a:rPr>
              <a:t>construits </a:t>
            </a:r>
            <a:r>
              <a:rPr lang="fr-BE" sz="2000" dirty="0">
                <a:latin typeface="Bahnschrift Light" panose="020B0502040204020203" pitchFamily="34" charset="0"/>
              </a:rPr>
              <a:t>aléatoirement et entraînés sur des sous-ensembles de données </a:t>
            </a:r>
            <a:r>
              <a:rPr lang="fr-BE" sz="2000" dirty="0" smtClean="0">
                <a:latin typeface="Bahnschrift Light" panose="020B0502040204020203" pitchFamily="34" charset="0"/>
              </a:rPr>
              <a:t>différents,</a:t>
            </a:r>
          </a:p>
          <a:p>
            <a:pPr marL="342900" indent="-342900">
              <a:spcAft>
                <a:spcPts val="600"/>
              </a:spcAft>
              <a:buFont typeface="Arial" panose="020B0604020202020204" pitchFamily="34" charset="0"/>
              <a:buChar char="•"/>
            </a:pPr>
            <a:r>
              <a:rPr lang="fr-BE" sz="2000" dirty="0">
                <a:latin typeface="Bahnschrift Light" panose="020B0502040204020203" pitchFamily="34" charset="0"/>
              </a:rPr>
              <a:t>R</a:t>
            </a:r>
            <a:r>
              <a:rPr lang="fr-BE" sz="2000" dirty="0" smtClean="0">
                <a:latin typeface="Bahnschrift Light" panose="020B0502040204020203" pitchFamily="34" charset="0"/>
              </a:rPr>
              <a:t>éduit </a:t>
            </a:r>
            <a:r>
              <a:rPr lang="fr-BE" sz="2000" dirty="0">
                <a:latin typeface="Bahnschrift Light" panose="020B0502040204020203" pitchFamily="34" charset="0"/>
              </a:rPr>
              <a:t>la variance des prévisions d'un arbre de décision seul, </a:t>
            </a:r>
            <a:endParaRPr lang="fr-BE" sz="2000" dirty="0" smtClean="0">
              <a:latin typeface="Bahnschrift Light" panose="020B0502040204020203" pitchFamily="34" charset="0"/>
            </a:endParaRPr>
          </a:p>
          <a:p>
            <a:pPr>
              <a:spcAft>
                <a:spcPts val="600"/>
              </a:spcAft>
            </a:pPr>
            <a:r>
              <a:rPr lang="fr-BE" sz="2000" dirty="0" smtClean="0">
                <a:latin typeface="Bahnschrift Light" panose="020B0502040204020203" pitchFamily="34" charset="0"/>
                <a:sym typeface="Wingdings" panose="05000000000000000000" pitchFamily="2" charset="2"/>
              </a:rPr>
              <a:t> Meilleure</a:t>
            </a:r>
            <a:r>
              <a:rPr lang="fr-BE" sz="2000" dirty="0" smtClean="0">
                <a:latin typeface="Bahnschrift Light" panose="020B0502040204020203" pitchFamily="34" charset="0"/>
              </a:rPr>
              <a:t>s </a:t>
            </a:r>
            <a:r>
              <a:rPr lang="fr-BE" sz="2000" dirty="0">
                <a:latin typeface="Bahnschrift Light" panose="020B0502040204020203" pitchFamily="34" charset="0"/>
              </a:rPr>
              <a:t>performances</a:t>
            </a:r>
            <a:r>
              <a:rPr lang="fr-BE" sz="2000" dirty="0" smtClean="0">
                <a:latin typeface="Bahnschrift Light" panose="020B0502040204020203" pitchFamily="34" charset="0"/>
              </a:rPr>
              <a:t>... </a:t>
            </a:r>
            <a:endParaRPr lang="fr-BE" sz="2000" dirty="0">
              <a:latin typeface="Bahnschrift Light" panose="020B0502040204020203" pitchFamily="34" charset="0"/>
            </a:endParaRPr>
          </a:p>
        </p:txBody>
      </p:sp>
      <p:sp>
        <p:nvSpPr>
          <p:cNvPr id="5" name="Rectangle 4"/>
          <p:cNvSpPr/>
          <p:nvPr/>
        </p:nvSpPr>
        <p:spPr>
          <a:xfrm>
            <a:off x="815227" y="3325327"/>
            <a:ext cx="11159059" cy="3754874"/>
          </a:xfrm>
          <a:prstGeom prst="rect">
            <a:avLst/>
          </a:prstGeom>
        </p:spPr>
        <p:txBody>
          <a:bodyPr wrap="square">
            <a:spAutoFit/>
          </a:bodyPr>
          <a:lstStyle/>
          <a:p>
            <a:r>
              <a:rPr lang="fr-BE" sz="2000" dirty="0" smtClean="0">
                <a:latin typeface="Bahnschrift Light" panose="020B0502040204020203" pitchFamily="34" charset="0"/>
              </a:rPr>
              <a:t>Dans le cas présent, le but est de classer les phrases des descriptions de process en ‘relevante’ ou ‘irrelevante’. Ci-dessous, les principales étapes :</a:t>
            </a:r>
          </a:p>
          <a:p>
            <a:pPr marL="342900" indent="-342900">
              <a:buFont typeface="+mj-lt"/>
              <a:buAutoNum type="arabicParenR"/>
            </a:pPr>
            <a:endParaRPr lang="fr-BE" sz="2000" dirty="0" smtClean="0">
              <a:latin typeface="Bahnschrift Light" panose="020B0502040204020203" pitchFamily="34" charset="0"/>
            </a:endParaRPr>
          </a:p>
          <a:p>
            <a:pPr marL="342900" indent="-342900">
              <a:buFont typeface="+mj-lt"/>
              <a:buAutoNum type="arabicParenR"/>
            </a:pPr>
            <a:r>
              <a:rPr lang="en-US" sz="2000" dirty="0" smtClean="0">
                <a:latin typeface="Bahnschrift Light" panose="020B0502040204020203" pitchFamily="34" charset="0"/>
              </a:rPr>
              <a:t>Annotation </a:t>
            </a:r>
            <a:r>
              <a:rPr lang="en-US" sz="2000" dirty="0" err="1" smtClean="0">
                <a:latin typeface="Bahnschrift Light" panose="020B0502040204020203" pitchFamily="34" charset="0"/>
              </a:rPr>
              <a:t>manuelle</a:t>
            </a:r>
            <a:r>
              <a:rPr lang="en-US" sz="2000" dirty="0" smtClean="0">
                <a:latin typeface="Bahnschrift Light" panose="020B0502040204020203" pitchFamily="34" charset="0"/>
              </a:rPr>
              <a:t> des </a:t>
            </a:r>
            <a:r>
              <a:rPr lang="en-US" sz="2000" dirty="0" err="1" smtClean="0">
                <a:latin typeface="Bahnschrift Light" panose="020B0502040204020203" pitchFamily="34" charset="0"/>
              </a:rPr>
              <a:t>données</a:t>
            </a:r>
            <a:r>
              <a:rPr lang="en-US" sz="2000" dirty="0" smtClean="0">
                <a:latin typeface="Bahnschrift Light" panose="020B0502040204020203" pitchFamily="34" charset="0"/>
              </a:rPr>
              <a:t> </a:t>
            </a:r>
            <a:r>
              <a:rPr lang="en-US" sz="1600" dirty="0" smtClean="0">
                <a:latin typeface="Bahnschrift Light" panose="020B0502040204020203" pitchFamily="34" charset="0"/>
              </a:rPr>
              <a:t>(phrase ‘relevante’ </a:t>
            </a:r>
            <a:r>
              <a:rPr lang="en-US" sz="1600" dirty="0" err="1" smtClean="0">
                <a:latin typeface="Bahnschrift Light" panose="020B0502040204020203" pitchFamily="34" charset="0"/>
              </a:rPr>
              <a:t>ou</a:t>
            </a:r>
            <a:r>
              <a:rPr lang="en-US" sz="1600" dirty="0" smtClean="0">
                <a:latin typeface="Bahnschrift Light" panose="020B0502040204020203" pitchFamily="34" charset="0"/>
              </a:rPr>
              <a:t> ‘irrelevante’) </a:t>
            </a:r>
            <a:r>
              <a:rPr lang="en-US" sz="2000" dirty="0" smtClean="0">
                <a:latin typeface="Bahnschrift Light" panose="020B0502040204020203" pitchFamily="34" charset="0"/>
              </a:rPr>
              <a:t>pour former un gold standard.</a:t>
            </a:r>
          </a:p>
          <a:p>
            <a:pPr marL="342900" indent="-342900">
              <a:buFont typeface="+mj-lt"/>
              <a:buAutoNum type="arabicParenR"/>
            </a:pPr>
            <a:r>
              <a:rPr lang="fr-BE" sz="2000" dirty="0">
                <a:latin typeface="Bahnschrift Light" panose="020B0502040204020203" pitchFamily="34" charset="0"/>
              </a:rPr>
              <a:t>Prétraitement des données </a:t>
            </a:r>
            <a:r>
              <a:rPr lang="fr-BE" sz="1600" dirty="0">
                <a:latin typeface="Bahnschrift Light" panose="020B0502040204020203" pitchFamily="34" charset="0"/>
              </a:rPr>
              <a:t>(retrait des caractères spéciaux, caractères seuls, espaces multiples,…</a:t>
            </a:r>
            <a:r>
              <a:rPr lang="fr-BE" dirty="0">
                <a:latin typeface="Bahnschrift Light" panose="020B0502040204020203" pitchFamily="34" charset="0"/>
              </a:rPr>
              <a:t>)</a:t>
            </a:r>
          </a:p>
          <a:p>
            <a:pPr marL="342900" indent="-342900">
              <a:buFont typeface="+mj-lt"/>
              <a:buAutoNum type="arabicParenR"/>
            </a:pPr>
            <a:r>
              <a:rPr lang="fr-BE" sz="2000" dirty="0" smtClean="0">
                <a:latin typeface="Bahnschrift Light" panose="020B0502040204020203" pitchFamily="34" charset="0"/>
              </a:rPr>
              <a:t>Conversion des données en matrice TF-</a:t>
            </a:r>
            <a:r>
              <a:rPr lang="fr-BE" sz="2000" dirty="0" err="1" smtClean="0">
                <a:latin typeface="Bahnschrift Light" panose="020B0502040204020203" pitchFamily="34" charset="0"/>
              </a:rPr>
              <a:t>iDF</a:t>
            </a:r>
            <a:r>
              <a:rPr lang="fr-BE" sz="2000" dirty="0" smtClean="0">
                <a:latin typeface="Bahnschrift Light" panose="020B0502040204020203" pitchFamily="34" charset="0"/>
              </a:rPr>
              <a:t> avec </a:t>
            </a:r>
            <a:r>
              <a:rPr lang="fr-BE" sz="2000" b="1" dirty="0" err="1" smtClean="0">
                <a:latin typeface="Bahnschrift SemiBold" panose="020B0502040204020203" pitchFamily="34" charset="0"/>
              </a:rPr>
              <a:t>TfidfVectorizer</a:t>
            </a:r>
            <a:endParaRPr lang="fr-BE" sz="2000" b="1" dirty="0" smtClean="0">
              <a:latin typeface="Bahnschrift SemiBold" panose="020B0502040204020203" pitchFamily="34" charset="0"/>
            </a:endParaRPr>
          </a:p>
          <a:p>
            <a:r>
              <a:rPr lang="fr-BE" sz="2000" dirty="0" smtClean="0">
                <a:latin typeface="Bahnschrift Light" panose="020B0502040204020203" pitchFamily="34" charset="0"/>
              </a:rPr>
              <a:t>	</a:t>
            </a:r>
            <a:r>
              <a:rPr lang="fr-BE" dirty="0" smtClean="0">
                <a:latin typeface="Bahnschrift Light" panose="020B0502040204020203" pitchFamily="34" charset="0"/>
                <a:sym typeface="Wingdings" panose="05000000000000000000" pitchFamily="2" charset="2"/>
              </a:rPr>
              <a:t> </a:t>
            </a:r>
            <a:r>
              <a:rPr lang="fr-BE" dirty="0" smtClean="0">
                <a:latin typeface="Bahnschrift Light" panose="020B0502040204020203" pitchFamily="34" charset="0"/>
              </a:rPr>
              <a:t>Paramètres utilisés : </a:t>
            </a:r>
            <a:r>
              <a:rPr lang="fr-BE" dirty="0" err="1" smtClean="0">
                <a:latin typeface="Bahnschrift Light" panose="020B0502040204020203" pitchFamily="34" charset="0"/>
              </a:rPr>
              <a:t>max_features</a:t>
            </a:r>
            <a:r>
              <a:rPr lang="fr-BE" dirty="0" smtClean="0">
                <a:latin typeface="Bahnschrift Light" panose="020B0502040204020203" pitchFamily="34" charset="0"/>
              </a:rPr>
              <a:t>=2000, </a:t>
            </a:r>
            <a:r>
              <a:rPr lang="fr-BE" dirty="0" err="1" smtClean="0">
                <a:latin typeface="Bahnschrift Light" panose="020B0502040204020203" pitchFamily="34" charset="0"/>
              </a:rPr>
              <a:t>min_df</a:t>
            </a:r>
            <a:r>
              <a:rPr lang="fr-BE" dirty="0" smtClean="0">
                <a:latin typeface="Bahnschrift Light" panose="020B0502040204020203" pitchFamily="34" charset="0"/>
              </a:rPr>
              <a:t>=7, </a:t>
            </a:r>
            <a:r>
              <a:rPr lang="fr-BE" dirty="0" err="1" smtClean="0">
                <a:latin typeface="Bahnschrift Light" panose="020B0502040204020203" pitchFamily="34" charset="0"/>
              </a:rPr>
              <a:t>max_df</a:t>
            </a:r>
            <a:r>
              <a:rPr lang="fr-BE" dirty="0" smtClean="0">
                <a:latin typeface="Bahnschrift Light" panose="020B0502040204020203" pitchFamily="34" charset="0"/>
              </a:rPr>
              <a:t>=0.8</a:t>
            </a:r>
          </a:p>
          <a:p>
            <a:r>
              <a:rPr lang="fr-BE" sz="2000" dirty="0">
                <a:latin typeface="Bahnschrift Light" panose="020B0502040204020203" pitchFamily="34" charset="0"/>
              </a:rPr>
              <a:t>4</a:t>
            </a:r>
            <a:r>
              <a:rPr lang="fr-BE" sz="2000" dirty="0" smtClean="0">
                <a:latin typeface="Bahnschrift Light" panose="020B0502040204020203" pitchFamily="34" charset="0"/>
              </a:rPr>
              <a:t>) Extraction des « </a:t>
            </a:r>
            <a:r>
              <a:rPr lang="fr-BE" sz="2000" dirty="0" err="1" smtClean="0">
                <a:latin typeface="Bahnschrift Light" panose="020B0502040204020203" pitchFamily="34" charset="0"/>
              </a:rPr>
              <a:t>features</a:t>
            </a:r>
            <a:r>
              <a:rPr lang="fr-BE" sz="2000" dirty="0" smtClean="0">
                <a:latin typeface="Bahnschrift Light" panose="020B0502040204020203" pitchFamily="34" charset="0"/>
              </a:rPr>
              <a:t> »</a:t>
            </a:r>
          </a:p>
          <a:p>
            <a:r>
              <a:rPr lang="en-US" sz="2000" dirty="0" smtClean="0">
                <a:latin typeface="Bahnschrift Light" panose="020B0502040204020203" pitchFamily="34" charset="0"/>
              </a:rPr>
              <a:t>5) </a:t>
            </a:r>
            <a:r>
              <a:rPr lang="en-US" sz="2000" dirty="0" err="1" smtClean="0">
                <a:latin typeface="Bahnschrift Light" panose="020B0502040204020203" pitchFamily="34" charset="0"/>
              </a:rPr>
              <a:t>Séparation</a:t>
            </a:r>
            <a:r>
              <a:rPr lang="en-US" sz="2000" dirty="0" smtClean="0">
                <a:latin typeface="Bahnschrift Light" panose="020B0502040204020203" pitchFamily="34" charset="0"/>
              </a:rPr>
              <a:t> des matrices </a:t>
            </a:r>
            <a:r>
              <a:rPr lang="en-US" sz="2000" dirty="0" err="1" smtClean="0">
                <a:latin typeface="Bahnschrift Light" panose="020B0502040204020203" pitchFamily="34" charset="0"/>
              </a:rPr>
              <a:t>en</a:t>
            </a:r>
            <a:r>
              <a:rPr lang="en-US" sz="2000" dirty="0" smtClean="0">
                <a:latin typeface="Bahnschrift Light" panose="020B0502040204020203" pitchFamily="34" charset="0"/>
              </a:rPr>
              <a:t> sous-ensembles de ‘train’ et ‘test’</a:t>
            </a:r>
            <a:endParaRPr lang="fr-BE" sz="2000" dirty="0" smtClean="0">
              <a:latin typeface="Bahnschrift Light" panose="020B0502040204020203" pitchFamily="34" charset="0"/>
            </a:endParaRPr>
          </a:p>
          <a:p>
            <a:r>
              <a:rPr lang="fr-BE" sz="2000" dirty="0">
                <a:latin typeface="Bahnschrift Light" panose="020B0502040204020203" pitchFamily="34" charset="0"/>
              </a:rPr>
              <a:t>6</a:t>
            </a:r>
            <a:r>
              <a:rPr lang="fr-BE" sz="2000" smtClean="0">
                <a:latin typeface="Bahnschrift Light" panose="020B0502040204020203" pitchFamily="34" charset="0"/>
              </a:rPr>
              <a:t>) </a:t>
            </a:r>
            <a:r>
              <a:rPr lang="fr-BE" sz="2000" dirty="0" smtClean="0">
                <a:latin typeface="Bahnschrift Light" panose="020B0502040204020203" pitchFamily="34" charset="0"/>
              </a:rPr>
              <a:t>Classification des phrases en utilisant le ‘</a:t>
            </a:r>
            <a:r>
              <a:rPr lang="fr-BE" sz="2000" dirty="0" err="1" smtClean="0">
                <a:latin typeface="Bahnschrift Light" panose="020B0502040204020203" pitchFamily="34" charset="0"/>
              </a:rPr>
              <a:t>Random</a:t>
            </a:r>
            <a:r>
              <a:rPr lang="fr-BE" sz="2000" dirty="0" smtClean="0">
                <a:latin typeface="Bahnschrift Light" panose="020B0502040204020203" pitchFamily="34" charset="0"/>
              </a:rPr>
              <a:t> </a:t>
            </a:r>
            <a:r>
              <a:rPr lang="fr-BE" sz="2000" dirty="0" err="1" smtClean="0">
                <a:latin typeface="Bahnschrift Light" panose="020B0502040204020203" pitchFamily="34" charset="0"/>
              </a:rPr>
              <a:t>forest</a:t>
            </a:r>
            <a:r>
              <a:rPr lang="fr-BE" sz="2000" dirty="0" smtClean="0">
                <a:latin typeface="Bahnschrift Light" panose="020B0502040204020203" pitchFamily="34" charset="0"/>
              </a:rPr>
              <a:t> </a:t>
            </a:r>
            <a:r>
              <a:rPr lang="fr-BE" sz="2000" dirty="0" err="1" smtClean="0">
                <a:latin typeface="Bahnschrift Light" panose="020B0502040204020203" pitchFamily="34" charset="0"/>
              </a:rPr>
              <a:t>tree</a:t>
            </a:r>
            <a:r>
              <a:rPr lang="fr-BE" sz="2000" dirty="0" smtClean="0">
                <a:latin typeface="Bahnschrift Light" panose="020B0502040204020203" pitchFamily="34" charset="0"/>
              </a:rPr>
              <a:t> classifier’.</a:t>
            </a:r>
          </a:p>
          <a:p>
            <a:r>
              <a:rPr lang="fr-BE" sz="2000" dirty="0" smtClean="0">
                <a:latin typeface="Bahnschrift Light" panose="020B0502040204020203" pitchFamily="34" charset="0"/>
              </a:rPr>
              <a:t>	</a:t>
            </a:r>
            <a:r>
              <a:rPr lang="fr-BE" sz="2000" dirty="0" smtClean="0">
                <a:latin typeface="Bahnschrift Light" panose="020B0502040204020203" pitchFamily="34" charset="0"/>
                <a:sym typeface="Wingdings" panose="05000000000000000000" pitchFamily="2" charset="2"/>
              </a:rPr>
              <a:t> </a:t>
            </a:r>
            <a:r>
              <a:rPr lang="fr-BE" dirty="0" smtClean="0">
                <a:latin typeface="Bahnschrift Light" panose="020B0502040204020203" pitchFamily="34" charset="0"/>
              </a:rPr>
              <a:t>Paramètres : </a:t>
            </a:r>
            <a:r>
              <a:rPr lang="fr-BE" dirty="0" err="1" smtClean="0">
                <a:latin typeface="Bahnschrift Light" panose="020B0502040204020203" pitchFamily="34" charset="0"/>
              </a:rPr>
              <a:t>n_estimators</a:t>
            </a:r>
            <a:r>
              <a:rPr lang="fr-BE" dirty="0" smtClean="0">
                <a:latin typeface="Bahnschrift Light" panose="020B0502040204020203" pitchFamily="34" charset="0"/>
              </a:rPr>
              <a:t>=200, </a:t>
            </a:r>
            <a:r>
              <a:rPr lang="fr-BE" dirty="0" err="1" smtClean="0">
                <a:latin typeface="Bahnschrift Light" panose="020B0502040204020203" pitchFamily="34" charset="0"/>
              </a:rPr>
              <a:t>random_state</a:t>
            </a:r>
            <a:r>
              <a:rPr lang="fr-BE" dirty="0" smtClean="0">
                <a:latin typeface="Bahnschrift Light" panose="020B0502040204020203" pitchFamily="34" charset="0"/>
              </a:rPr>
              <a:t>=0</a:t>
            </a:r>
          </a:p>
          <a:p>
            <a:pPr marL="342900" indent="-342900">
              <a:buFont typeface="+mj-lt"/>
              <a:buAutoNum type="arabicParenR"/>
            </a:pPr>
            <a:endParaRPr lang="fr-BE" dirty="0"/>
          </a:p>
        </p:txBody>
      </p:sp>
      <p:sp>
        <p:nvSpPr>
          <p:cNvPr id="6" name="Rectangle 5"/>
          <p:cNvSpPr/>
          <p:nvPr/>
        </p:nvSpPr>
        <p:spPr>
          <a:xfrm>
            <a:off x="733870" y="1093738"/>
            <a:ext cx="7244156" cy="461665"/>
          </a:xfrm>
          <a:prstGeom prst="rect">
            <a:avLst/>
          </a:prstGeom>
        </p:spPr>
        <p:txBody>
          <a:bodyPr wrap="square">
            <a:spAutoFit/>
          </a:bodyPr>
          <a:lstStyle/>
          <a:p>
            <a:r>
              <a:rPr lang="fr-BE" sz="2400" dirty="0" smtClean="0">
                <a:latin typeface="Bahnschrift SemiBold" panose="020B0502040204020203" pitchFamily="34" charset="0"/>
              </a:rPr>
              <a:t>Classificateur de texte utilisant un </a:t>
            </a:r>
            <a:r>
              <a:rPr lang="fr-BE" sz="2400" b="1" dirty="0" err="1" smtClean="0">
                <a:solidFill>
                  <a:schemeClr val="accent5">
                    <a:lumMod val="75000"/>
                  </a:schemeClr>
                </a:solidFill>
                <a:latin typeface="Bahnschrift SemiBold" panose="020B0502040204020203" pitchFamily="34" charset="0"/>
              </a:rPr>
              <a:t>Random</a:t>
            </a:r>
            <a:r>
              <a:rPr lang="fr-BE" sz="2400" b="1" dirty="0" smtClean="0">
                <a:solidFill>
                  <a:schemeClr val="accent5">
                    <a:lumMod val="75000"/>
                  </a:schemeClr>
                </a:solidFill>
                <a:latin typeface="Bahnschrift SemiBold" panose="020B0502040204020203" pitchFamily="34" charset="0"/>
              </a:rPr>
              <a:t> Forest</a:t>
            </a:r>
          </a:p>
        </p:txBody>
      </p:sp>
      <p:sp>
        <p:nvSpPr>
          <p:cNvPr id="7" name="Left Brace 6"/>
          <p:cNvSpPr/>
          <p:nvPr/>
        </p:nvSpPr>
        <p:spPr>
          <a:xfrm>
            <a:off x="685199" y="4597469"/>
            <a:ext cx="229201" cy="1926775"/>
          </a:xfrm>
          <a:prstGeom prst="leftBrace">
            <a:avLst>
              <a:gd name="adj1" fmla="val 57058"/>
              <a:gd name="adj2" fmla="val 48507"/>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 name="Rectangle 7"/>
          <p:cNvSpPr/>
          <p:nvPr/>
        </p:nvSpPr>
        <p:spPr>
          <a:xfrm rot="16200000">
            <a:off x="-470134" y="5009379"/>
            <a:ext cx="1780529" cy="400110"/>
          </a:xfrm>
          <a:prstGeom prst="rect">
            <a:avLst/>
          </a:prstGeom>
        </p:spPr>
        <p:txBody>
          <a:bodyPr wrap="square">
            <a:spAutoFit/>
          </a:bodyPr>
          <a:lstStyle/>
          <a:p>
            <a:r>
              <a:rPr lang="fr-BE" sz="2000" b="1" dirty="0" smtClean="0">
                <a:solidFill>
                  <a:schemeClr val="accent5">
                    <a:lumMod val="75000"/>
                  </a:schemeClr>
                </a:solidFill>
                <a:latin typeface="Bahnschrift SemiBold" panose="020B0502040204020203" pitchFamily="34" charset="0"/>
              </a:rPr>
              <a:t>Algorithme</a:t>
            </a:r>
          </a:p>
        </p:txBody>
      </p:sp>
    </p:spTree>
    <p:extLst>
      <p:ext uri="{BB962C8B-B14F-4D97-AF65-F5344CB8AC3E}">
        <p14:creationId xmlns:p14="http://schemas.microsoft.com/office/powerpoint/2010/main" val="1799696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08730-4EE8-459D-85ED-BBFA3310B3C7}"/>
              </a:ext>
            </a:extLst>
          </p:cNvPr>
          <p:cNvSpPr txBox="1"/>
          <p:nvPr/>
        </p:nvSpPr>
        <p:spPr>
          <a:xfrm>
            <a:off x="1508289" y="196566"/>
            <a:ext cx="9690754" cy="830997"/>
          </a:xfrm>
          <a:prstGeom prst="rect">
            <a:avLst/>
          </a:prstGeom>
          <a:noFill/>
        </p:spPr>
        <p:txBody>
          <a:bodyPr wrap="square" rtlCol="0">
            <a:spAutoFit/>
          </a:bodyPr>
          <a:lstStyle/>
          <a:p>
            <a:r>
              <a:rPr lang="fr-BE" altLang="ko-KR" sz="4800" dirty="0">
                <a:solidFill>
                  <a:schemeClr val="tx1">
                    <a:lumMod val="85000"/>
                    <a:lumOff val="15000"/>
                  </a:schemeClr>
                </a:solidFill>
              </a:rPr>
              <a:t>Comparaison avec d’autres méthodes</a:t>
            </a:r>
          </a:p>
        </p:txBody>
      </p:sp>
      <p:sp>
        <p:nvSpPr>
          <p:cNvPr id="4" name="Rectangle 3"/>
          <p:cNvSpPr/>
          <p:nvPr/>
        </p:nvSpPr>
        <p:spPr>
          <a:xfrm>
            <a:off x="733870" y="1791074"/>
            <a:ext cx="9616761" cy="1015663"/>
          </a:xfrm>
          <a:prstGeom prst="rect">
            <a:avLst/>
          </a:prstGeom>
        </p:spPr>
        <p:txBody>
          <a:bodyPr wrap="square">
            <a:spAutoFit/>
          </a:bodyPr>
          <a:lstStyle/>
          <a:p>
            <a:pPr>
              <a:spcAft>
                <a:spcPts val="600"/>
              </a:spcAft>
            </a:pPr>
            <a:r>
              <a:rPr lang="fr-BE" sz="2000" dirty="0" smtClean="0">
                <a:latin typeface="Bahnschrift Light" panose="020B0502040204020203" pitchFamily="34" charset="0"/>
              </a:rPr>
              <a:t>Ramène </a:t>
            </a:r>
            <a:r>
              <a:rPr lang="fr-BE" sz="2000" dirty="0">
                <a:latin typeface="Bahnschrift Light" panose="020B0502040204020203" pitchFamily="34" charset="0"/>
              </a:rPr>
              <a:t>un problème de classification </a:t>
            </a:r>
            <a:r>
              <a:rPr lang="fr-BE" sz="2000" dirty="0" smtClean="0">
                <a:latin typeface="Bahnschrift Light" panose="020B0502040204020203" pitchFamily="34" charset="0"/>
              </a:rPr>
              <a:t>dans </a:t>
            </a:r>
            <a:r>
              <a:rPr lang="fr-BE" sz="2000" dirty="0">
                <a:latin typeface="Bahnschrift Light" panose="020B0502040204020203" pitchFamily="34" charset="0"/>
              </a:rPr>
              <a:t>lequel les données sont séparées en plusieurs classes dont la frontière est la plus éloignée possible des points de </a:t>
            </a:r>
            <a:r>
              <a:rPr lang="fr-BE" sz="2000" dirty="0" smtClean="0">
                <a:latin typeface="Bahnschrift Light" panose="020B0502040204020203" pitchFamily="34" charset="0"/>
              </a:rPr>
              <a:t>donnée.</a:t>
            </a:r>
            <a:endParaRPr lang="fr-BE" sz="2000" dirty="0">
              <a:latin typeface="Bahnschrift Light" panose="020B0502040204020203" pitchFamily="34" charset="0"/>
            </a:endParaRPr>
          </a:p>
        </p:txBody>
      </p:sp>
      <p:sp>
        <p:nvSpPr>
          <p:cNvPr id="6" name="Rectangle 5"/>
          <p:cNvSpPr/>
          <p:nvPr/>
        </p:nvSpPr>
        <p:spPr>
          <a:xfrm>
            <a:off x="733870" y="1329409"/>
            <a:ext cx="7244156" cy="461665"/>
          </a:xfrm>
          <a:prstGeom prst="rect">
            <a:avLst/>
          </a:prstGeom>
        </p:spPr>
        <p:txBody>
          <a:bodyPr wrap="square">
            <a:spAutoFit/>
          </a:bodyPr>
          <a:lstStyle/>
          <a:p>
            <a:pPr marL="342900" indent="-342900">
              <a:buFont typeface="Arial" panose="020B0604020202020204" pitchFamily="34" charset="0"/>
              <a:buChar char="•"/>
            </a:pPr>
            <a:r>
              <a:rPr lang="fr-BE" sz="2400" dirty="0" smtClean="0">
                <a:latin typeface="Bahnschrift SemiBold" panose="020B0502040204020203" pitchFamily="34" charset="0"/>
              </a:rPr>
              <a:t>Support </a:t>
            </a:r>
            <a:r>
              <a:rPr lang="fr-BE" sz="2400" dirty="0" err="1">
                <a:latin typeface="Bahnschrift SemiBold" panose="020B0502040204020203" pitchFamily="34" charset="0"/>
              </a:rPr>
              <a:t>Vector</a:t>
            </a:r>
            <a:r>
              <a:rPr lang="fr-BE" sz="2400" dirty="0">
                <a:latin typeface="Bahnschrift SemiBold" panose="020B0502040204020203" pitchFamily="34" charset="0"/>
              </a:rPr>
              <a:t> Machine (SVM):</a:t>
            </a:r>
            <a:endParaRPr lang="fr-BE" sz="2400" b="1" dirty="0" smtClean="0">
              <a:solidFill>
                <a:schemeClr val="accent5">
                  <a:lumMod val="75000"/>
                </a:schemeClr>
              </a:solidFill>
              <a:latin typeface="Bahnschrift SemiBold" panose="020B0502040204020203" pitchFamily="34" charset="0"/>
            </a:endParaRPr>
          </a:p>
        </p:txBody>
      </p:sp>
      <p:sp>
        <p:nvSpPr>
          <p:cNvPr id="9" name="Rectangle 8"/>
          <p:cNvSpPr/>
          <p:nvPr/>
        </p:nvSpPr>
        <p:spPr>
          <a:xfrm>
            <a:off x="754293" y="3093792"/>
            <a:ext cx="10209079" cy="461665"/>
          </a:xfrm>
          <a:prstGeom prst="rect">
            <a:avLst/>
          </a:prstGeom>
        </p:spPr>
        <p:txBody>
          <a:bodyPr wrap="square">
            <a:spAutoFit/>
          </a:bodyPr>
          <a:lstStyle/>
          <a:p>
            <a:pPr marL="342900" indent="-342900">
              <a:buFont typeface="Arial" panose="020B0604020202020204" pitchFamily="34" charset="0"/>
              <a:buChar char="•"/>
            </a:pPr>
            <a:r>
              <a:rPr lang="fr-BE" sz="2400" dirty="0">
                <a:latin typeface="Bahnschrift SemiBold" panose="020B0502040204020203" pitchFamily="34" charset="0"/>
              </a:rPr>
              <a:t>BERT (</a:t>
            </a:r>
            <a:r>
              <a:rPr lang="fr-BE" sz="2400" dirty="0" err="1">
                <a:latin typeface="Bahnschrift SemiBold" panose="020B0502040204020203" pitchFamily="34" charset="0"/>
              </a:rPr>
              <a:t>Bidirectional</a:t>
            </a:r>
            <a:r>
              <a:rPr lang="fr-BE" sz="2400" dirty="0">
                <a:latin typeface="Bahnschrift SemiBold" panose="020B0502040204020203" pitchFamily="34" charset="0"/>
              </a:rPr>
              <a:t> Encoder </a:t>
            </a:r>
            <a:r>
              <a:rPr lang="fr-BE" sz="2400" dirty="0" err="1">
                <a:latin typeface="Bahnschrift SemiBold" panose="020B0502040204020203" pitchFamily="34" charset="0"/>
              </a:rPr>
              <a:t>Representations</a:t>
            </a:r>
            <a:r>
              <a:rPr lang="fr-BE" sz="2400" dirty="0">
                <a:latin typeface="Bahnschrift SemiBold" panose="020B0502040204020203" pitchFamily="34" charset="0"/>
              </a:rPr>
              <a:t> </a:t>
            </a:r>
            <a:r>
              <a:rPr lang="fr-BE" sz="2400" dirty="0" err="1">
                <a:latin typeface="Bahnschrift SemiBold" panose="020B0502040204020203" pitchFamily="34" charset="0"/>
              </a:rPr>
              <a:t>from</a:t>
            </a:r>
            <a:r>
              <a:rPr lang="fr-BE" sz="2400" dirty="0">
                <a:latin typeface="Bahnschrift SemiBold" panose="020B0502040204020203" pitchFamily="34" charset="0"/>
              </a:rPr>
              <a:t> </a:t>
            </a:r>
            <a:r>
              <a:rPr lang="fr-BE" sz="2400" dirty="0" smtClean="0">
                <a:latin typeface="Bahnschrift SemiBold" panose="020B0502040204020203" pitchFamily="34" charset="0"/>
              </a:rPr>
              <a:t>Transformers)</a:t>
            </a:r>
            <a:endParaRPr lang="fr-BE" sz="2400" b="1" dirty="0" smtClean="0">
              <a:solidFill>
                <a:schemeClr val="accent5">
                  <a:lumMod val="75000"/>
                </a:schemeClr>
              </a:solidFill>
              <a:latin typeface="Bahnschrift SemiBold" panose="020B0502040204020203" pitchFamily="34" charset="0"/>
            </a:endParaRPr>
          </a:p>
        </p:txBody>
      </p:sp>
      <p:sp>
        <p:nvSpPr>
          <p:cNvPr id="10" name="Rectangle 9"/>
          <p:cNvSpPr/>
          <p:nvPr/>
        </p:nvSpPr>
        <p:spPr>
          <a:xfrm>
            <a:off x="733870" y="3527179"/>
            <a:ext cx="10286064" cy="1785104"/>
          </a:xfrm>
          <a:prstGeom prst="rect">
            <a:avLst/>
          </a:prstGeom>
        </p:spPr>
        <p:txBody>
          <a:bodyPr wrap="square">
            <a:spAutoFit/>
          </a:bodyPr>
          <a:lstStyle/>
          <a:p>
            <a:pPr>
              <a:spcAft>
                <a:spcPts val="600"/>
              </a:spcAft>
            </a:pPr>
            <a:r>
              <a:rPr lang="fr-BE" sz="2000" dirty="0" smtClean="0">
                <a:latin typeface="Bahnschrift Light" panose="020B0502040204020203" pitchFamily="34" charset="0"/>
              </a:rPr>
              <a:t>BERT </a:t>
            </a:r>
            <a:r>
              <a:rPr lang="fr-BE" sz="2000" dirty="0" smtClean="0">
                <a:latin typeface="Bahnschrift Light" panose="020B0502040204020203" pitchFamily="34" charset="0"/>
              </a:rPr>
              <a:t>est le modèle d’apprentissage </a:t>
            </a:r>
            <a:r>
              <a:rPr lang="fr-BE" sz="2000" dirty="0">
                <a:latin typeface="Bahnschrift Light" panose="020B0502040204020203" pitchFamily="34" charset="0"/>
              </a:rPr>
              <a:t>automatique de </a:t>
            </a:r>
            <a:r>
              <a:rPr lang="fr-BE" sz="2000" dirty="0" smtClean="0">
                <a:latin typeface="Bahnschrift Light" panose="020B0502040204020203" pitchFamily="34" charset="0"/>
              </a:rPr>
              <a:t>Google. De </a:t>
            </a:r>
            <a:r>
              <a:rPr lang="fr-BE" sz="2000" dirty="0">
                <a:latin typeface="Bahnschrift Light" panose="020B0502040204020203" pitchFamily="34" charset="0"/>
              </a:rPr>
              <a:t>type </a:t>
            </a:r>
            <a:r>
              <a:rPr lang="fr-BE" sz="2000" dirty="0" smtClean="0">
                <a:latin typeface="Bahnschrift Light" panose="020B0502040204020203" pitchFamily="34" charset="0"/>
              </a:rPr>
              <a:t>Transformers (modèle </a:t>
            </a:r>
            <a:r>
              <a:rPr lang="fr-BE" sz="2000" dirty="0">
                <a:latin typeface="Bahnschrift Light" panose="020B0502040204020203" pitchFamily="34" charset="0"/>
              </a:rPr>
              <a:t>qui fonctionne en effectuant un petit nombre constant </a:t>
            </a:r>
            <a:r>
              <a:rPr lang="fr-BE" sz="2000" dirty="0" smtClean="0">
                <a:latin typeface="Bahnschrift Light" panose="020B0502040204020203" pitchFamily="34" charset="0"/>
              </a:rPr>
              <a:t>d’étapes), à chaque </a:t>
            </a:r>
            <a:r>
              <a:rPr lang="fr-BE" sz="2000" dirty="0">
                <a:latin typeface="Bahnschrift Light" panose="020B0502040204020203" pitchFamily="34" charset="0"/>
              </a:rPr>
              <a:t>étape, il applique un mécanisme </a:t>
            </a:r>
            <a:r>
              <a:rPr lang="fr-BE" sz="2000" dirty="0" smtClean="0">
                <a:latin typeface="Bahnschrift Light" panose="020B0502040204020203" pitchFamily="34" charset="0"/>
              </a:rPr>
              <a:t>d’attention.</a:t>
            </a:r>
          </a:p>
          <a:p>
            <a:pPr>
              <a:spcAft>
                <a:spcPts val="600"/>
              </a:spcAft>
            </a:pPr>
            <a:r>
              <a:rPr lang="fr-BE" sz="2000" dirty="0" smtClean="0">
                <a:latin typeface="Bahnschrift Light" panose="020B0502040204020203" pitchFamily="34" charset="0"/>
                <a:sym typeface="Wingdings" panose="05000000000000000000" pitchFamily="2" charset="2"/>
              </a:rPr>
              <a:t>- </a:t>
            </a:r>
            <a:r>
              <a:rPr lang="fr-BE" sz="2000" dirty="0" err="1" smtClean="0">
                <a:latin typeface="Bahnschrift Light" panose="020B0502040204020203" pitchFamily="34" charset="0"/>
                <a:sym typeface="Wingdings" panose="05000000000000000000" pitchFamily="2" charset="2"/>
              </a:rPr>
              <a:t>BERT</a:t>
            </a:r>
            <a:r>
              <a:rPr lang="fr-BE" sz="2000" baseline="-25000" dirty="0" err="1" smtClean="0">
                <a:latin typeface="Bahnschrift Light" panose="020B0502040204020203" pitchFamily="34" charset="0"/>
                <a:sym typeface="Wingdings" panose="05000000000000000000" pitchFamily="2" charset="2"/>
              </a:rPr>
              <a:t>base</a:t>
            </a:r>
            <a:r>
              <a:rPr lang="fr-BE" sz="2000" dirty="0" smtClean="0">
                <a:latin typeface="Bahnschrift Light" panose="020B0502040204020203" pitchFamily="34" charset="0"/>
                <a:sym typeface="Wingdings" panose="05000000000000000000" pitchFamily="2" charset="2"/>
              </a:rPr>
              <a:t> : </a:t>
            </a:r>
            <a:r>
              <a:rPr lang="en-US" sz="2000" dirty="0">
                <a:latin typeface="Bahnschrift Light" panose="020B0502040204020203" pitchFamily="34" charset="0"/>
                <a:sym typeface="Wingdings" panose="05000000000000000000" pitchFamily="2" charset="2"/>
              </a:rPr>
              <a:t>12 </a:t>
            </a:r>
            <a:r>
              <a:rPr lang="en-US" sz="2000" dirty="0" smtClean="0">
                <a:latin typeface="Bahnschrift Light" panose="020B0502040204020203" pitchFamily="34" charset="0"/>
                <a:sym typeface="Wingdings" panose="05000000000000000000" pitchFamily="2" charset="2"/>
              </a:rPr>
              <a:t>layers, 12 </a:t>
            </a:r>
            <a:r>
              <a:rPr lang="en-US" sz="2000" dirty="0">
                <a:latin typeface="Bahnschrift Light" panose="020B0502040204020203" pitchFamily="34" charset="0"/>
                <a:sym typeface="Wingdings" panose="05000000000000000000" pitchFamily="2" charset="2"/>
              </a:rPr>
              <a:t>attention heads, and 110 million parameters.</a:t>
            </a:r>
            <a:endParaRPr lang="fr-BE" sz="2000" dirty="0" smtClean="0">
              <a:latin typeface="Bahnschrift Light" panose="020B0502040204020203" pitchFamily="34" charset="0"/>
              <a:sym typeface="Wingdings" panose="05000000000000000000" pitchFamily="2" charset="2"/>
            </a:endParaRPr>
          </a:p>
          <a:p>
            <a:pPr>
              <a:spcAft>
                <a:spcPts val="600"/>
              </a:spcAft>
            </a:pPr>
            <a:r>
              <a:rPr lang="fr-BE" sz="2000" dirty="0" smtClean="0">
                <a:latin typeface="Bahnschrift Light" panose="020B0502040204020203" pitchFamily="34" charset="0"/>
                <a:sym typeface="Wingdings" panose="05000000000000000000" pitchFamily="2" charset="2"/>
              </a:rPr>
              <a:t>- </a:t>
            </a:r>
            <a:r>
              <a:rPr lang="en-US" sz="2000" dirty="0" err="1" smtClean="0">
                <a:latin typeface="Bahnschrift Light" panose="020B0502040204020203" pitchFamily="34" charset="0"/>
                <a:sym typeface="Wingdings" panose="05000000000000000000" pitchFamily="2" charset="2"/>
              </a:rPr>
              <a:t>BERT</a:t>
            </a:r>
            <a:r>
              <a:rPr lang="en-US" sz="2000" baseline="-25000" dirty="0" err="1" smtClean="0">
                <a:latin typeface="Bahnschrift Light" panose="020B0502040204020203" pitchFamily="34" charset="0"/>
                <a:sym typeface="Wingdings" panose="05000000000000000000" pitchFamily="2" charset="2"/>
              </a:rPr>
              <a:t>large</a:t>
            </a:r>
            <a:r>
              <a:rPr lang="en-US" sz="2000" dirty="0">
                <a:latin typeface="Bahnschrift Light" panose="020B0502040204020203" pitchFamily="34" charset="0"/>
                <a:sym typeface="Wingdings" panose="05000000000000000000" pitchFamily="2" charset="2"/>
              </a:rPr>
              <a:t> : 24 layers, 16 attention heads and, 340 million parameters.</a:t>
            </a:r>
            <a:endParaRPr lang="fr-BE" sz="2000" dirty="0">
              <a:latin typeface="Bahnschrift Light" panose="020B0502040204020203" pitchFamily="34" charset="0"/>
            </a:endParaRPr>
          </a:p>
        </p:txBody>
      </p:sp>
    </p:spTree>
    <p:extLst>
      <p:ext uri="{BB962C8B-B14F-4D97-AF65-F5344CB8AC3E}">
        <p14:creationId xmlns:p14="http://schemas.microsoft.com/office/powerpoint/2010/main" val="2670604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61408730-4EE8-459D-85ED-BBFA3310B3C7}"/>
              </a:ext>
            </a:extLst>
          </p:cNvPr>
          <p:cNvSpPr txBox="1"/>
          <p:nvPr/>
        </p:nvSpPr>
        <p:spPr>
          <a:xfrm>
            <a:off x="2949640" y="288389"/>
            <a:ext cx="6182735" cy="1015663"/>
          </a:xfrm>
          <a:prstGeom prst="rect">
            <a:avLst/>
          </a:prstGeom>
          <a:noFill/>
        </p:spPr>
        <p:txBody>
          <a:bodyPr wrap="square" rtlCol="0">
            <a:spAutoFit/>
          </a:bodyPr>
          <a:lstStyle/>
          <a:p>
            <a:pPr algn="ctr"/>
            <a:r>
              <a:rPr lang="fr-BE" altLang="ko-KR" sz="6000" dirty="0">
                <a:solidFill>
                  <a:schemeClr val="tx1">
                    <a:lumMod val="85000"/>
                    <a:lumOff val="15000"/>
                  </a:schemeClr>
                </a:solidFill>
              </a:rPr>
              <a:t>Résultats</a:t>
            </a:r>
            <a:endParaRPr lang="fr-BE" altLang="ko-KR" sz="4800" dirty="0">
              <a:solidFill>
                <a:schemeClr val="tx1">
                  <a:lumMod val="85000"/>
                  <a:lumOff val="15000"/>
                </a:schemeClr>
              </a:solidFill>
            </a:endParaRPr>
          </a:p>
        </p:txBody>
      </p:sp>
      <p:pic>
        <p:nvPicPr>
          <p:cNvPr id="2" name="Picture 1"/>
          <p:cNvPicPr>
            <a:picLocks noChangeAspect="1"/>
          </p:cNvPicPr>
          <p:nvPr/>
        </p:nvPicPr>
        <p:blipFill>
          <a:blip r:embed="rId3"/>
          <a:stretch>
            <a:fillRect/>
          </a:stretch>
        </p:blipFill>
        <p:spPr>
          <a:xfrm>
            <a:off x="2498443" y="1902281"/>
            <a:ext cx="6785508" cy="2283214"/>
          </a:xfrm>
          <a:prstGeom prst="rect">
            <a:avLst/>
          </a:prstGeom>
        </p:spPr>
      </p:pic>
      <p:sp>
        <p:nvSpPr>
          <p:cNvPr id="3" name="Rectangle 2"/>
          <p:cNvSpPr/>
          <p:nvPr/>
        </p:nvSpPr>
        <p:spPr>
          <a:xfrm>
            <a:off x="3761295" y="2950584"/>
            <a:ext cx="4477732" cy="2828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Rectangle 26"/>
          <p:cNvSpPr/>
          <p:nvPr/>
        </p:nvSpPr>
        <p:spPr>
          <a:xfrm>
            <a:off x="733870" y="4743234"/>
            <a:ext cx="11096769" cy="1015663"/>
          </a:xfrm>
          <a:prstGeom prst="rect">
            <a:avLst/>
          </a:prstGeom>
        </p:spPr>
        <p:txBody>
          <a:bodyPr wrap="square">
            <a:spAutoFit/>
          </a:bodyPr>
          <a:lstStyle/>
          <a:p>
            <a:pPr>
              <a:spcAft>
                <a:spcPts val="600"/>
              </a:spcAft>
            </a:pPr>
            <a:r>
              <a:rPr lang="fr-BE" sz="2000" dirty="0" smtClean="0">
                <a:latin typeface="Bahnschrift Light" panose="020B0502040204020203" pitchFamily="34" charset="0"/>
              </a:rPr>
              <a:t>En conclusion, c’est avec </a:t>
            </a:r>
            <a:r>
              <a:rPr lang="fr-BE" sz="2000" dirty="0" err="1" smtClean="0">
                <a:latin typeface="Bahnschrift Light" panose="020B0502040204020203" pitchFamily="34" charset="0"/>
              </a:rPr>
              <a:t>BERTbase</a:t>
            </a:r>
            <a:r>
              <a:rPr lang="fr-BE" sz="2000" dirty="0" smtClean="0">
                <a:latin typeface="Bahnschrift Light" panose="020B0502040204020203" pitchFamily="34" charset="0"/>
              </a:rPr>
              <a:t> que nous obtenons les meilleurs résultats. C’est donc ce modèle que nous intégrerons à l’algorithme de base afin de pouvoir ignorer les phrases irrelevantes dans le processus de modélisation automatique.</a:t>
            </a:r>
            <a:endParaRPr lang="fr-BE" sz="2000" dirty="0">
              <a:latin typeface="Bahnschrift Light" panose="020B0502040204020203" pitchFamily="34" charset="0"/>
            </a:endParaRPr>
          </a:p>
        </p:txBody>
      </p:sp>
    </p:spTree>
    <p:extLst>
      <p:ext uri="{BB962C8B-B14F-4D97-AF65-F5344CB8AC3E}">
        <p14:creationId xmlns:p14="http://schemas.microsoft.com/office/powerpoint/2010/main" val="311868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C39213E-57FC-4377-B227-7CEADBF3D4D8}"/>
              </a:ext>
            </a:extLst>
          </p:cNvPr>
          <p:cNvSpPr/>
          <p:nvPr/>
        </p:nvSpPr>
        <p:spPr>
          <a:xfrm rot="5400000">
            <a:off x="6977716" y="1731322"/>
            <a:ext cx="304311"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0280BE08-C81B-4380-B916-718F11F74335}"/>
              </a:ext>
            </a:extLst>
          </p:cNvPr>
          <p:cNvGrpSpPr/>
          <p:nvPr/>
        </p:nvGrpSpPr>
        <p:grpSpPr>
          <a:xfrm>
            <a:off x="603646" y="0"/>
            <a:ext cx="183357" cy="6858000"/>
            <a:chOff x="11404996" y="0"/>
            <a:chExt cx="183357" cy="6858000"/>
          </a:xfrm>
        </p:grpSpPr>
        <p:cxnSp>
          <p:nvCxnSpPr>
            <p:cNvPr id="14" name="Straight Connector 13">
              <a:extLst>
                <a:ext uri="{FF2B5EF4-FFF2-40B4-BE49-F238E27FC236}">
                  <a16:creationId xmlns:a16="http://schemas.microsoft.com/office/drawing/2014/main" id="{C1A5811A-9861-4823-A960-09FF8E0CD215}"/>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5A3A49D-4223-471D-A96F-C69B63E51FA4}"/>
                </a:ext>
              </a:extLst>
            </p:cNvPr>
            <p:cNvGrpSpPr/>
            <p:nvPr/>
          </p:nvGrpSpPr>
          <p:grpSpPr>
            <a:xfrm>
              <a:off x="11404996" y="3099991"/>
              <a:ext cx="183357" cy="658019"/>
              <a:chOff x="11404996" y="2428874"/>
              <a:chExt cx="183357" cy="658019"/>
            </a:xfrm>
          </p:grpSpPr>
          <p:sp>
            <p:nvSpPr>
              <p:cNvPr id="17" name="Multiplication Sign 16">
                <a:extLst>
                  <a:ext uri="{FF2B5EF4-FFF2-40B4-BE49-F238E27FC236}">
                    <a16:creationId xmlns:a16="http://schemas.microsoft.com/office/drawing/2014/main" id="{315511CC-CACB-466F-A225-F0811BBD53B6}"/>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Multiplication Sign 17">
                <a:extLst>
                  <a:ext uri="{FF2B5EF4-FFF2-40B4-BE49-F238E27FC236}">
                    <a16:creationId xmlns:a16="http://schemas.microsoft.com/office/drawing/2014/main" id="{1C8F6DD6-6FFE-4EB3-B5B6-AEE6A3EA6F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Multiplication Sign 18">
                <a:extLst>
                  <a:ext uri="{FF2B5EF4-FFF2-40B4-BE49-F238E27FC236}">
                    <a16:creationId xmlns:a16="http://schemas.microsoft.com/office/drawing/2014/main" id="{FA2397EA-D868-47D6-AF4F-88EEA9DB2DC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6" name="Straight Connector 15">
              <a:extLst>
                <a:ext uri="{FF2B5EF4-FFF2-40B4-BE49-F238E27FC236}">
                  <a16:creationId xmlns:a16="http://schemas.microsoft.com/office/drawing/2014/main" id="{1729FDFC-E9F1-40AA-874A-ECF9857747B7}"/>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81458ADC-E478-4754-943A-117B0995ACE6}"/>
              </a:ext>
            </a:extLst>
          </p:cNvPr>
          <p:cNvSpPr>
            <a:spLocks noGrp="1"/>
          </p:cNvSpPr>
          <p:nvPr>
            <p:ph type="ctrTitle"/>
          </p:nvPr>
        </p:nvSpPr>
        <p:spPr>
          <a:xfrm>
            <a:off x="2456873" y="3337322"/>
            <a:ext cx="9070109" cy="1844938"/>
          </a:xfrm>
        </p:spPr>
        <p:txBody>
          <a:bodyPr>
            <a:noAutofit/>
          </a:bodyPr>
          <a:lstStyle/>
          <a:p>
            <a:r>
              <a:rPr lang="en-ID" sz="16600" dirty="0" err="1" smtClean="0">
                <a:latin typeface="Bahnschrift Condensed" panose="020B0502040204020203" pitchFamily="34" charset="0"/>
              </a:rPr>
              <a:t>Merci</a:t>
            </a:r>
            <a:endParaRPr lang="en-ID" sz="16600" dirty="0">
              <a:latin typeface="Bahnschrift Condensed" panose="020B0502040204020203" pitchFamily="34" charset="0"/>
            </a:endParaRPr>
          </a:p>
        </p:txBody>
      </p:sp>
      <p:sp>
        <p:nvSpPr>
          <p:cNvPr id="20" name="Rectangle 19"/>
          <p:cNvSpPr/>
          <p:nvPr/>
        </p:nvSpPr>
        <p:spPr>
          <a:xfrm>
            <a:off x="1514764" y="480292"/>
            <a:ext cx="1413163" cy="461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074" name="Picture 2" descr="HEC Liège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36580" b="33683"/>
          <a:stretch/>
        </p:blipFill>
        <p:spPr bwMode="auto">
          <a:xfrm>
            <a:off x="695324" y="358517"/>
            <a:ext cx="3924976" cy="116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351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C9FEAED-EB27-414B-834A-7AFF33B144A4}"/>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23100" r="21993"/>
          <a:stretch/>
        </p:blipFill>
        <p:spPr bwMode="auto">
          <a:xfrm>
            <a:off x="7817545" y="1545996"/>
            <a:ext cx="4374456" cy="5312004"/>
          </a:xfrm>
          <a:custGeom>
            <a:avLst/>
            <a:gdLst>
              <a:gd name="connsiteX0" fmla="*/ 431827 w 4476750"/>
              <a:gd name="connsiteY0" fmla="*/ 0 h 5534014"/>
              <a:gd name="connsiteX1" fmla="*/ 4476750 w 4476750"/>
              <a:gd name="connsiteY1" fmla="*/ 0 h 5534014"/>
              <a:gd name="connsiteX2" fmla="*/ 4476750 w 4476750"/>
              <a:gd name="connsiteY2" fmla="*/ 5534014 h 5534014"/>
              <a:gd name="connsiteX3" fmla="*/ 0 w 4476750"/>
              <a:gd name="connsiteY3" fmla="*/ 5534014 h 5534014"/>
              <a:gd name="connsiteX4" fmla="*/ 0 w 4476750"/>
              <a:gd name="connsiteY4" fmla="*/ 431827 h 5534014"/>
              <a:gd name="connsiteX5" fmla="*/ 431827 w 4476750"/>
              <a:gd name="connsiteY5" fmla="*/ 0 h 553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0" h="5534014">
                <a:moveTo>
                  <a:pt x="431827" y="0"/>
                </a:moveTo>
                <a:lnTo>
                  <a:pt x="4476750" y="0"/>
                </a:lnTo>
                <a:lnTo>
                  <a:pt x="4476750" y="5534014"/>
                </a:lnTo>
                <a:lnTo>
                  <a:pt x="0" y="5534014"/>
                </a:lnTo>
                <a:lnTo>
                  <a:pt x="0" y="431827"/>
                </a:lnTo>
                <a:cubicBezTo>
                  <a:pt x="0" y="193336"/>
                  <a:pt x="193336" y="0"/>
                  <a:pt x="431827"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9BDDC9-2843-40A7-A385-C41A4DA42662}"/>
              </a:ext>
            </a:extLst>
          </p:cNvPr>
          <p:cNvSpPr txBox="1"/>
          <p:nvPr/>
        </p:nvSpPr>
        <p:spPr>
          <a:xfrm>
            <a:off x="706168" y="1071872"/>
            <a:ext cx="5535486" cy="738664"/>
          </a:xfrm>
          <a:prstGeom prst="rect">
            <a:avLst/>
          </a:prstGeom>
          <a:noFill/>
        </p:spPr>
        <p:txBody>
          <a:bodyPr wrap="square" lIns="0" tIns="0" rIns="0" bIns="0" rtlCol="0">
            <a:spAutoFit/>
          </a:bodyPr>
          <a:lstStyle/>
          <a:p>
            <a:r>
              <a:rPr lang="fr-BE" sz="4800" dirty="0" smtClean="0">
                <a:solidFill>
                  <a:schemeClr val="tx1">
                    <a:lumMod val="85000"/>
                    <a:lumOff val="15000"/>
                  </a:schemeClr>
                </a:solidFill>
              </a:rPr>
              <a:t>A propos de moi</a:t>
            </a:r>
            <a:endParaRPr lang="fr-BE" sz="4800" b="1" dirty="0">
              <a:solidFill>
                <a:schemeClr val="tx1">
                  <a:lumMod val="85000"/>
                  <a:lumOff val="15000"/>
                </a:schemeClr>
              </a:solidFill>
            </a:endParaRPr>
          </a:p>
        </p:txBody>
      </p:sp>
      <p:grpSp>
        <p:nvGrpSpPr>
          <p:cNvPr id="14" name="Group 13">
            <a:extLst>
              <a:ext uri="{FF2B5EF4-FFF2-40B4-BE49-F238E27FC236}">
                <a16:creationId xmlns:a16="http://schemas.microsoft.com/office/drawing/2014/main" id="{596EB662-7EE3-43CE-92B0-30CB39216038}"/>
              </a:ext>
            </a:extLst>
          </p:cNvPr>
          <p:cNvGrpSpPr/>
          <p:nvPr/>
        </p:nvGrpSpPr>
        <p:grpSpPr>
          <a:xfrm rot="16200000">
            <a:off x="6004323" y="-5547748"/>
            <a:ext cx="183357" cy="12192003"/>
            <a:chOff x="11404996" y="-2667001"/>
            <a:chExt cx="183357" cy="12192003"/>
          </a:xfrm>
        </p:grpSpPr>
        <p:cxnSp>
          <p:nvCxnSpPr>
            <p:cNvPr id="15" name="Straight Connector 14">
              <a:extLst>
                <a:ext uri="{FF2B5EF4-FFF2-40B4-BE49-F238E27FC236}">
                  <a16:creationId xmlns:a16="http://schemas.microsoft.com/office/drawing/2014/main" id="{1E652C43-DF97-4272-B213-7C0117A2B60F}"/>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B384996-D637-4FF5-B96D-769EA34F5180}"/>
                </a:ext>
              </a:extLst>
            </p:cNvPr>
            <p:cNvGrpSpPr/>
            <p:nvPr/>
          </p:nvGrpSpPr>
          <p:grpSpPr>
            <a:xfrm>
              <a:off x="11404996" y="3099991"/>
              <a:ext cx="183357" cy="658019"/>
              <a:chOff x="11404996" y="2428874"/>
              <a:chExt cx="183357" cy="658019"/>
            </a:xfrm>
          </p:grpSpPr>
          <p:sp>
            <p:nvSpPr>
              <p:cNvPr id="18" name="Multiplication Sign 17">
                <a:extLst>
                  <a:ext uri="{FF2B5EF4-FFF2-40B4-BE49-F238E27FC236}">
                    <a16:creationId xmlns:a16="http://schemas.microsoft.com/office/drawing/2014/main" id="{9FA1A81E-34A8-4BD5-8A18-C87EC8646BA0}"/>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Multiplication Sign 18">
                <a:extLst>
                  <a:ext uri="{FF2B5EF4-FFF2-40B4-BE49-F238E27FC236}">
                    <a16:creationId xmlns:a16="http://schemas.microsoft.com/office/drawing/2014/main" id="{FA5301E0-E044-4609-AA79-80939B57BC6B}"/>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Multiplication Sign 19">
                <a:extLst>
                  <a:ext uri="{FF2B5EF4-FFF2-40B4-BE49-F238E27FC236}">
                    <a16:creationId xmlns:a16="http://schemas.microsoft.com/office/drawing/2014/main" id="{BA0CA215-952F-4A0F-B481-F1C97650EB9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7" name="Straight Connector 16">
              <a:extLst>
                <a:ext uri="{FF2B5EF4-FFF2-40B4-BE49-F238E27FC236}">
                  <a16:creationId xmlns:a16="http://schemas.microsoft.com/office/drawing/2014/main" id="{8CF5D6F8-9412-4318-AAE0-EB84F8B87952}"/>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44C9B7C-F8E2-4A3A-8D03-2A6940EEBF62}"/>
              </a:ext>
            </a:extLst>
          </p:cNvPr>
          <p:cNvGrpSpPr/>
          <p:nvPr/>
        </p:nvGrpSpPr>
        <p:grpSpPr>
          <a:xfrm rot="5400000">
            <a:off x="11258867" y="-141596"/>
            <a:ext cx="215444" cy="980898"/>
            <a:chOff x="11665300" y="549273"/>
            <a:chExt cx="215444" cy="980898"/>
          </a:xfrm>
        </p:grpSpPr>
        <p:sp>
          <p:nvSpPr>
            <p:cNvPr id="22" name="TextBox 21">
              <a:extLst>
                <a:ext uri="{FF2B5EF4-FFF2-40B4-BE49-F238E27FC236}">
                  <a16:creationId xmlns:a16="http://schemas.microsoft.com/office/drawing/2014/main" id="{F984A56E-FAAC-49FC-ABAC-9C6B6E666928}"/>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23" name="TextBox 22">
              <a:extLst>
                <a:ext uri="{FF2B5EF4-FFF2-40B4-BE49-F238E27FC236}">
                  <a16:creationId xmlns:a16="http://schemas.microsoft.com/office/drawing/2014/main" id="{2A01EE00-4392-4A6D-9D4B-59A06297EE84}"/>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2</a:t>
              </a:r>
              <a:endParaRPr lang="en-ID" sz="1400" i="1" dirty="0">
                <a:solidFill>
                  <a:srgbClr val="01BA7E"/>
                </a:solidFill>
              </a:endParaRPr>
            </a:p>
          </p:txBody>
        </p:sp>
      </p:grpSp>
      <p:sp>
        <p:nvSpPr>
          <p:cNvPr id="36" name="Rectangle: Rounded Corners 35">
            <a:extLst>
              <a:ext uri="{FF2B5EF4-FFF2-40B4-BE49-F238E27FC236}">
                <a16:creationId xmlns:a16="http://schemas.microsoft.com/office/drawing/2014/main" id="{3F2CCE29-94CD-4E54-8C0D-06961DC8565C}"/>
              </a:ext>
            </a:extLst>
          </p:cNvPr>
          <p:cNvSpPr/>
          <p:nvPr/>
        </p:nvSpPr>
        <p:spPr>
          <a:xfrm rot="5400000">
            <a:off x="7439271" y="5845375"/>
            <a:ext cx="368214"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TextBox 39">
            <a:extLst>
              <a:ext uri="{FF2B5EF4-FFF2-40B4-BE49-F238E27FC236}">
                <a16:creationId xmlns:a16="http://schemas.microsoft.com/office/drawing/2014/main" id="{520E98A4-FB91-4288-B6B8-E5D896EC8778}"/>
              </a:ext>
            </a:extLst>
          </p:cNvPr>
          <p:cNvSpPr txBox="1"/>
          <p:nvPr/>
        </p:nvSpPr>
        <p:spPr>
          <a:xfrm>
            <a:off x="709919" y="828311"/>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45" name="TextBox 44">
            <a:extLst>
              <a:ext uri="{FF2B5EF4-FFF2-40B4-BE49-F238E27FC236}">
                <a16:creationId xmlns:a16="http://schemas.microsoft.com/office/drawing/2014/main" id="{BB199C7C-E67A-45D0-8352-A1E5EE04386C}"/>
              </a:ext>
            </a:extLst>
          </p:cNvPr>
          <p:cNvSpPr txBox="1"/>
          <p:nvPr/>
        </p:nvSpPr>
        <p:spPr>
          <a:xfrm>
            <a:off x="1283800" y="828311"/>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 name="Slide Number Placeholder 1">
            <a:extLst>
              <a:ext uri="{FF2B5EF4-FFF2-40B4-BE49-F238E27FC236}">
                <a16:creationId xmlns:a16="http://schemas.microsoft.com/office/drawing/2014/main" id="{5280219A-3EF7-4B5E-8BFE-7A3EB3B388B5}"/>
              </a:ext>
            </a:extLst>
          </p:cNvPr>
          <p:cNvSpPr>
            <a:spLocks noGrp="1"/>
          </p:cNvSpPr>
          <p:nvPr>
            <p:ph type="sldNum" sz="quarter" idx="12"/>
          </p:nvPr>
        </p:nvSpPr>
        <p:spPr/>
        <p:txBody>
          <a:bodyPr/>
          <a:lstStyle/>
          <a:p>
            <a:fld id="{37CE7898-EE3A-4743-8F0E-8BEC76D3AF3F}" type="slidenum">
              <a:rPr lang="en-ID" smtClean="0"/>
              <a:t>2</a:t>
            </a:fld>
            <a:endParaRPr lang="en-ID"/>
          </a:p>
        </p:txBody>
      </p:sp>
      <p:sp>
        <p:nvSpPr>
          <p:cNvPr id="4" name="Rectangle 3"/>
          <p:cNvSpPr/>
          <p:nvPr/>
        </p:nvSpPr>
        <p:spPr>
          <a:xfrm>
            <a:off x="655325" y="1965891"/>
            <a:ext cx="6096000" cy="1077218"/>
          </a:xfrm>
          <a:prstGeom prst="rect">
            <a:avLst/>
          </a:prstGeom>
        </p:spPr>
        <p:txBody>
          <a:bodyPr>
            <a:spAutoFit/>
          </a:bodyPr>
          <a:lstStyle/>
          <a:p>
            <a:r>
              <a:rPr lang="fr-BE" sz="2400" b="1" dirty="0" smtClean="0">
                <a:latin typeface="Segoe UI Light" panose="020B0502040204020203" pitchFamily="34" charset="0"/>
              </a:rPr>
              <a:t>Julie JAMAR</a:t>
            </a:r>
          </a:p>
          <a:p>
            <a:r>
              <a:rPr lang="fr-BE" sz="2000" i="1" dirty="0" smtClean="0">
                <a:latin typeface="Segoe UI Light" panose="020B0502040204020203" pitchFamily="34" charset="0"/>
                <a:cs typeface="Segoe UI" panose="020B0502040204020203" pitchFamily="34" charset="0"/>
              </a:rPr>
              <a:t>Ingénieur de Gestion | HEC-Liège </a:t>
            </a:r>
            <a:r>
              <a:rPr lang="fr-BE" sz="2000" i="1" dirty="0" err="1" smtClean="0">
                <a:latin typeface="Segoe UI Light" panose="020B0502040204020203" pitchFamily="34" charset="0"/>
                <a:cs typeface="Segoe UI" panose="020B0502040204020203" pitchFamily="34" charset="0"/>
              </a:rPr>
              <a:t>prom</a:t>
            </a:r>
            <a:r>
              <a:rPr lang="fr-BE" sz="2000" i="1" dirty="0" smtClean="0">
                <a:latin typeface="Segoe UI Light" panose="020B0502040204020203" pitchFamily="34" charset="0"/>
                <a:cs typeface="Segoe UI" panose="020B0502040204020203" pitchFamily="34" charset="0"/>
              </a:rPr>
              <a:t>. 2012-2017</a:t>
            </a:r>
          </a:p>
          <a:p>
            <a:r>
              <a:rPr lang="fr-BE" sz="2000" i="1" dirty="0" smtClean="0">
                <a:latin typeface="Segoe UI Light" panose="020B0502040204020203" pitchFamily="34" charset="0"/>
                <a:cs typeface="Segoe UI" panose="020B0502040204020203" pitchFamily="34" charset="0"/>
              </a:rPr>
              <a:t>Dernière année de doctorat (6) et assistante</a:t>
            </a:r>
          </a:p>
        </p:txBody>
      </p:sp>
      <p:sp>
        <p:nvSpPr>
          <p:cNvPr id="29" name="Rectangle 28"/>
          <p:cNvSpPr/>
          <p:nvPr/>
        </p:nvSpPr>
        <p:spPr>
          <a:xfrm>
            <a:off x="642511" y="2932390"/>
            <a:ext cx="6789492" cy="246221"/>
          </a:xfrm>
          <a:prstGeom prst="rect">
            <a:avLst/>
          </a:prstGeom>
        </p:spPr>
        <p:txBody>
          <a:bodyPr wrap="square">
            <a:spAutoFit/>
          </a:bodyPr>
          <a:lstStyle/>
          <a:p>
            <a:pPr algn="just"/>
            <a:endParaRPr lang="fr-BE" sz="1000" dirty="0"/>
          </a:p>
        </p:txBody>
      </p:sp>
      <p:sp>
        <p:nvSpPr>
          <p:cNvPr id="9" name="TextBox 8"/>
          <p:cNvSpPr txBox="1"/>
          <p:nvPr/>
        </p:nvSpPr>
        <p:spPr>
          <a:xfrm>
            <a:off x="772998" y="3214540"/>
            <a:ext cx="5184742" cy="1200329"/>
          </a:xfrm>
          <a:prstGeom prst="rect">
            <a:avLst/>
          </a:prstGeom>
          <a:noFill/>
        </p:spPr>
        <p:txBody>
          <a:bodyPr wrap="square" rtlCol="0">
            <a:spAutoFit/>
          </a:bodyPr>
          <a:lstStyle/>
          <a:p>
            <a:pPr marL="285750" indent="-285750">
              <a:buClr>
                <a:srgbClr val="01BA7E"/>
              </a:buClr>
              <a:buFont typeface="Wingdings" panose="05000000000000000000" pitchFamily="2" charset="2"/>
              <a:buChar char="§"/>
            </a:pPr>
            <a:r>
              <a:rPr lang="fr-FR" dirty="0">
                <a:latin typeface="Segoe UI Light" panose="020B0502040204020203" pitchFamily="34" charset="0"/>
                <a:cs typeface="Segoe UI" panose="020B0502040204020203" pitchFamily="34" charset="0"/>
              </a:rPr>
              <a:t>Intelligence artificielle</a:t>
            </a:r>
          </a:p>
          <a:p>
            <a:pPr marL="285750" indent="-285750">
              <a:buClr>
                <a:srgbClr val="01BA7E"/>
              </a:buClr>
              <a:buFont typeface="Wingdings" panose="05000000000000000000" pitchFamily="2" charset="2"/>
              <a:buChar char="§"/>
            </a:pPr>
            <a:r>
              <a:rPr lang="fr-FR" dirty="0">
                <a:latin typeface="Segoe UI Light" panose="020B0502040204020203" pitchFamily="34" charset="0"/>
                <a:cs typeface="Segoe UI" panose="020B0502040204020203" pitchFamily="34" charset="0"/>
              </a:rPr>
              <a:t>Optimisation de processus</a:t>
            </a:r>
          </a:p>
          <a:p>
            <a:pPr marL="285750" indent="-285750">
              <a:buClr>
                <a:srgbClr val="01BA7E"/>
              </a:buClr>
              <a:buFont typeface="Wingdings" panose="05000000000000000000" pitchFamily="2" charset="2"/>
              <a:buChar char="§"/>
            </a:pPr>
            <a:r>
              <a:rPr lang="fr-FR" dirty="0">
                <a:latin typeface="Segoe UI Light" panose="020B0502040204020203" pitchFamily="34" charset="0"/>
                <a:cs typeface="Segoe UI" panose="020B0502040204020203" pitchFamily="34" charset="0"/>
              </a:rPr>
              <a:t>Cloud </a:t>
            </a:r>
            <a:r>
              <a:rPr lang="fr-FR" dirty="0" err="1">
                <a:latin typeface="Segoe UI Light" panose="020B0502040204020203" pitchFamily="34" charset="0"/>
                <a:cs typeface="Segoe UI" panose="020B0502040204020203" pitchFamily="34" charset="0"/>
              </a:rPr>
              <a:t>Computing</a:t>
            </a:r>
            <a:endParaRPr lang="fr-FR" dirty="0">
              <a:latin typeface="Segoe UI Light" panose="020B0502040204020203" pitchFamily="34" charset="0"/>
              <a:cs typeface="Segoe UI" panose="020B0502040204020203" pitchFamily="34" charset="0"/>
            </a:endParaRPr>
          </a:p>
          <a:p>
            <a:pPr marL="285750" indent="-285750">
              <a:buClr>
                <a:srgbClr val="01BA7E"/>
              </a:buClr>
              <a:buFont typeface="Wingdings" panose="05000000000000000000" pitchFamily="2" charset="2"/>
              <a:buChar char="§"/>
            </a:pPr>
            <a:r>
              <a:rPr lang="fr-FR" dirty="0">
                <a:latin typeface="Segoe UI Light" panose="020B0502040204020203" pitchFamily="34" charset="0"/>
                <a:cs typeface="Segoe UI" panose="020B0502040204020203" pitchFamily="34" charset="0"/>
              </a:rPr>
              <a:t>Gestion de la performance</a:t>
            </a:r>
            <a:endParaRPr lang="fr-FR" dirty="0">
              <a:latin typeface="Segoe UI Light"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1711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person using laptop computer beside aloe vera">
            <a:extLst>
              <a:ext uri="{FF2B5EF4-FFF2-40B4-BE49-F238E27FC236}">
                <a16:creationId xmlns:a16="http://schemas.microsoft.com/office/drawing/2014/main" id="{1C9FEAED-EB27-414B-834A-7AFF33B144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013" t="1" r="43030" b="-1"/>
          <a:stretch/>
        </p:blipFill>
        <p:spPr bwMode="auto">
          <a:xfrm>
            <a:off x="8019988" y="1089891"/>
            <a:ext cx="4172012" cy="5768097"/>
          </a:xfrm>
          <a:custGeom>
            <a:avLst/>
            <a:gdLst>
              <a:gd name="connsiteX0" fmla="*/ 431827 w 4476750"/>
              <a:gd name="connsiteY0" fmla="*/ 0 h 5534014"/>
              <a:gd name="connsiteX1" fmla="*/ 4476750 w 4476750"/>
              <a:gd name="connsiteY1" fmla="*/ 0 h 5534014"/>
              <a:gd name="connsiteX2" fmla="*/ 4476750 w 4476750"/>
              <a:gd name="connsiteY2" fmla="*/ 5534014 h 5534014"/>
              <a:gd name="connsiteX3" fmla="*/ 0 w 4476750"/>
              <a:gd name="connsiteY3" fmla="*/ 5534014 h 5534014"/>
              <a:gd name="connsiteX4" fmla="*/ 0 w 4476750"/>
              <a:gd name="connsiteY4" fmla="*/ 431827 h 5534014"/>
              <a:gd name="connsiteX5" fmla="*/ 431827 w 4476750"/>
              <a:gd name="connsiteY5" fmla="*/ 0 h 553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0" h="5534014">
                <a:moveTo>
                  <a:pt x="431827" y="0"/>
                </a:moveTo>
                <a:lnTo>
                  <a:pt x="4476750" y="0"/>
                </a:lnTo>
                <a:lnTo>
                  <a:pt x="4476750" y="5534014"/>
                </a:lnTo>
                <a:lnTo>
                  <a:pt x="0" y="5534014"/>
                </a:lnTo>
                <a:lnTo>
                  <a:pt x="0" y="431827"/>
                </a:lnTo>
                <a:cubicBezTo>
                  <a:pt x="0" y="193336"/>
                  <a:pt x="193336" y="0"/>
                  <a:pt x="431827"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9BDDC9-2843-40A7-A385-C41A4DA42662}"/>
              </a:ext>
            </a:extLst>
          </p:cNvPr>
          <p:cNvSpPr txBox="1"/>
          <p:nvPr/>
        </p:nvSpPr>
        <p:spPr>
          <a:xfrm>
            <a:off x="706168" y="1071872"/>
            <a:ext cx="6731580" cy="677108"/>
          </a:xfrm>
          <a:prstGeom prst="rect">
            <a:avLst/>
          </a:prstGeom>
          <a:noFill/>
        </p:spPr>
        <p:txBody>
          <a:bodyPr wrap="square" lIns="0" tIns="0" rIns="0" bIns="0" rtlCol="0">
            <a:spAutoFit/>
          </a:bodyPr>
          <a:lstStyle/>
          <a:p>
            <a:r>
              <a:rPr lang="fr-FR" sz="4400" dirty="0" smtClean="0">
                <a:solidFill>
                  <a:schemeClr val="tx1">
                    <a:lumMod val="85000"/>
                    <a:lumOff val="15000"/>
                  </a:schemeClr>
                </a:solidFill>
              </a:rPr>
              <a:t>A propos de ma recherche</a:t>
            </a:r>
            <a:endParaRPr lang="fr-FR" sz="4400" b="1" dirty="0">
              <a:solidFill>
                <a:schemeClr val="tx1">
                  <a:lumMod val="85000"/>
                  <a:lumOff val="15000"/>
                </a:schemeClr>
              </a:solidFill>
            </a:endParaRPr>
          </a:p>
        </p:txBody>
      </p:sp>
      <p:sp>
        <p:nvSpPr>
          <p:cNvPr id="7" name="TextBox 6">
            <a:extLst>
              <a:ext uri="{FF2B5EF4-FFF2-40B4-BE49-F238E27FC236}">
                <a16:creationId xmlns:a16="http://schemas.microsoft.com/office/drawing/2014/main" id="{F962424C-EDFC-46C5-8EF3-A5E9F2A80CD3}"/>
              </a:ext>
            </a:extLst>
          </p:cNvPr>
          <p:cNvSpPr txBox="1"/>
          <p:nvPr/>
        </p:nvSpPr>
        <p:spPr>
          <a:xfrm flipH="1">
            <a:off x="8012841" y="1097372"/>
            <a:ext cx="4172012" cy="5795811"/>
          </a:xfrm>
          <a:prstGeom prst="round1Rect">
            <a:avLst>
              <a:gd name="adj" fmla="val 9646"/>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endParaRPr lang="en-ID">
              <a:latin typeface="+mn-lt"/>
              <a:sym typeface="Segoe UI Light" panose="020B0502040204020203" pitchFamily="34" charset="0"/>
            </a:endParaRPr>
          </a:p>
        </p:txBody>
      </p:sp>
      <p:sp>
        <p:nvSpPr>
          <p:cNvPr id="11" name="TextBox 10">
            <a:extLst>
              <a:ext uri="{FF2B5EF4-FFF2-40B4-BE49-F238E27FC236}">
                <a16:creationId xmlns:a16="http://schemas.microsoft.com/office/drawing/2014/main" id="{21508964-2159-4636-A5D1-55D0480A96AB}"/>
              </a:ext>
            </a:extLst>
          </p:cNvPr>
          <p:cNvSpPr txBox="1"/>
          <p:nvPr/>
        </p:nvSpPr>
        <p:spPr>
          <a:xfrm>
            <a:off x="8536775" y="2529037"/>
            <a:ext cx="3264956" cy="369332"/>
          </a:xfrm>
          <a:prstGeom prst="rect">
            <a:avLst/>
          </a:prstGeom>
          <a:noFill/>
        </p:spPr>
        <p:txBody>
          <a:bodyPr wrap="square" lIns="0" tIns="0" rIns="0" bIns="0" rtlCol="0">
            <a:spAutoFit/>
          </a:bodyPr>
          <a:lstStyle/>
          <a:p>
            <a:pPr>
              <a:spcAft>
                <a:spcPts val="600"/>
              </a:spcAft>
            </a:pPr>
            <a:r>
              <a:rPr lang="en-US" sz="2400" b="1" dirty="0" smtClean="0">
                <a:solidFill>
                  <a:schemeClr val="bg1"/>
                </a:solidFill>
                <a:latin typeface="Bahnschrift Condensed" panose="020B0502040204020203" pitchFamily="34" charset="0"/>
              </a:rPr>
              <a:t>Natural Language Processing </a:t>
            </a:r>
            <a:endParaRPr lang="en-US" sz="2400" b="1" dirty="0">
              <a:solidFill>
                <a:schemeClr val="bg1"/>
              </a:solidFill>
              <a:latin typeface="Bahnschrift Condensed" panose="020B0502040204020203" pitchFamily="34" charset="0"/>
            </a:endParaRPr>
          </a:p>
        </p:txBody>
      </p:sp>
      <p:sp>
        <p:nvSpPr>
          <p:cNvPr id="13" name="TextBox 12">
            <a:extLst>
              <a:ext uri="{FF2B5EF4-FFF2-40B4-BE49-F238E27FC236}">
                <a16:creationId xmlns:a16="http://schemas.microsoft.com/office/drawing/2014/main" id="{52BC7AF9-9B78-4F21-B107-615A569BD0BF}"/>
              </a:ext>
            </a:extLst>
          </p:cNvPr>
          <p:cNvSpPr txBox="1"/>
          <p:nvPr/>
        </p:nvSpPr>
        <p:spPr>
          <a:xfrm>
            <a:off x="8536775" y="3051205"/>
            <a:ext cx="3090867" cy="2769989"/>
          </a:xfrm>
          <a:prstGeom prst="rect">
            <a:avLst/>
          </a:prstGeom>
          <a:noFill/>
        </p:spPr>
        <p:txBody>
          <a:bodyPr wrap="square" lIns="0" tIns="0" rIns="0" bIns="0" rtlCol="0">
            <a:spAutoFit/>
          </a:bodyPr>
          <a:lstStyle/>
          <a:p>
            <a:pPr marL="285750" indent="-285750">
              <a:spcAft>
                <a:spcPts val="600"/>
              </a:spcAft>
              <a:buFont typeface="Wingdings" panose="05000000000000000000" pitchFamily="2" charset="2"/>
              <a:buChar char="§"/>
            </a:pPr>
            <a:r>
              <a:rPr lang="fr-BE" sz="1600" dirty="0" smtClean="0">
                <a:solidFill>
                  <a:schemeClr val="bg1"/>
                </a:solidFill>
                <a:latin typeface="Bahnschrift Light" panose="020B0502040204020203" pitchFamily="34" charset="0"/>
              </a:rPr>
              <a:t>Sous domaine de l’intelligence artificielle.</a:t>
            </a:r>
          </a:p>
          <a:p>
            <a:pPr marL="285750" indent="-285750">
              <a:spcAft>
                <a:spcPts val="600"/>
              </a:spcAft>
              <a:buFont typeface="Wingdings" panose="05000000000000000000" pitchFamily="2" charset="2"/>
              <a:buChar char="§"/>
            </a:pPr>
            <a:r>
              <a:rPr lang="fr-BE" sz="1600" dirty="0" smtClean="0">
                <a:solidFill>
                  <a:schemeClr val="bg1"/>
                </a:solidFill>
                <a:latin typeface="Bahnschrift Light" panose="020B0502040204020203" pitchFamily="34" charset="0"/>
              </a:rPr>
              <a:t>Analyse et compréhension du langage humain par une machine. </a:t>
            </a:r>
          </a:p>
          <a:p>
            <a:pPr marL="285750" indent="-285750">
              <a:spcAft>
                <a:spcPts val="600"/>
              </a:spcAft>
              <a:buFont typeface="Wingdings" panose="05000000000000000000" pitchFamily="2" charset="2"/>
              <a:buChar char="§"/>
            </a:pPr>
            <a:r>
              <a:rPr lang="fr-BE" sz="1600" dirty="0" smtClean="0">
                <a:solidFill>
                  <a:schemeClr val="bg1"/>
                </a:solidFill>
                <a:latin typeface="Bahnschrift Light" panose="020B0502040204020203" pitchFamily="34" charset="0"/>
              </a:rPr>
              <a:t>Analyse de données en masse.</a:t>
            </a:r>
          </a:p>
          <a:p>
            <a:pPr marL="285750" indent="-285750">
              <a:spcAft>
                <a:spcPts val="600"/>
              </a:spcAft>
              <a:buFont typeface="Wingdings" panose="05000000000000000000" pitchFamily="2" charset="2"/>
              <a:buChar char="§"/>
            </a:pPr>
            <a:r>
              <a:rPr lang="fr-BE" sz="1600" dirty="0" smtClean="0">
                <a:solidFill>
                  <a:schemeClr val="bg1"/>
                </a:solidFill>
                <a:latin typeface="Bahnschrift Light" panose="020B0502040204020203" pitchFamily="34" charset="0"/>
              </a:rPr>
              <a:t>Extraction d’informations et concepts.</a:t>
            </a:r>
          </a:p>
          <a:p>
            <a:pPr marL="285750" indent="-285750">
              <a:spcAft>
                <a:spcPts val="600"/>
              </a:spcAft>
              <a:buFont typeface="Wingdings" panose="05000000000000000000" pitchFamily="2" charset="2"/>
              <a:buChar char="§"/>
            </a:pPr>
            <a:r>
              <a:rPr lang="fr-BE" sz="1600" dirty="0" smtClean="0">
                <a:solidFill>
                  <a:schemeClr val="bg1"/>
                </a:solidFill>
                <a:latin typeface="Bahnschrift Light" panose="020B0502040204020203" pitchFamily="34" charset="0"/>
              </a:rPr>
              <a:t>Large spectre d’applications dans de nombreux domaines.</a:t>
            </a:r>
            <a:endParaRPr lang="fr-BE" sz="1400" dirty="0">
              <a:solidFill>
                <a:schemeClr val="bg1"/>
              </a:solidFill>
              <a:latin typeface="Bahnschrift Light" panose="020B0502040204020203" pitchFamily="34" charset="0"/>
            </a:endParaRPr>
          </a:p>
        </p:txBody>
      </p:sp>
      <p:grpSp>
        <p:nvGrpSpPr>
          <p:cNvPr id="14" name="Group 13">
            <a:extLst>
              <a:ext uri="{FF2B5EF4-FFF2-40B4-BE49-F238E27FC236}">
                <a16:creationId xmlns:a16="http://schemas.microsoft.com/office/drawing/2014/main" id="{596EB662-7EE3-43CE-92B0-30CB39216038}"/>
              </a:ext>
            </a:extLst>
          </p:cNvPr>
          <p:cNvGrpSpPr/>
          <p:nvPr/>
        </p:nvGrpSpPr>
        <p:grpSpPr>
          <a:xfrm rot="16200000">
            <a:off x="6004323" y="-5547748"/>
            <a:ext cx="183357" cy="12192003"/>
            <a:chOff x="11404996" y="-2667001"/>
            <a:chExt cx="183357" cy="12192003"/>
          </a:xfrm>
        </p:grpSpPr>
        <p:cxnSp>
          <p:nvCxnSpPr>
            <p:cNvPr id="15" name="Straight Connector 14">
              <a:extLst>
                <a:ext uri="{FF2B5EF4-FFF2-40B4-BE49-F238E27FC236}">
                  <a16:creationId xmlns:a16="http://schemas.microsoft.com/office/drawing/2014/main" id="{1E652C43-DF97-4272-B213-7C0117A2B60F}"/>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B384996-D637-4FF5-B96D-769EA34F5180}"/>
                </a:ext>
              </a:extLst>
            </p:cNvPr>
            <p:cNvGrpSpPr/>
            <p:nvPr/>
          </p:nvGrpSpPr>
          <p:grpSpPr>
            <a:xfrm>
              <a:off x="11404996" y="3099991"/>
              <a:ext cx="183357" cy="658019"/>
              <a:chOff x="11404996" y="2428874"/>
              <a:chExt cx="183357" cy="658019"/>
            </a:xfrm>
          </p:grpSpPr>
          <p:sp>
            <p:nvSpPr>
              <p:cNvPr id="18" name="Multiplication Sign 17">
                <a:extLst>
                  <a:ext uri="{FF2B5EF4-FFF2-40B4-BE49-F238E27FC236}">
                    <a16:creationId xmlns:a16="http://schemas.microsoft.com/office/drawing/2014/main" id="{9FA1A81E-34A8-4BD5-8A18-C87EC8646BA0}"/>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Multiplication Sign 18">
                <a:extLst>
                  <a:ext uri="{FF2B5EF4-FFF2-40B4-BE49-F238E27FC236}">
                    <a16:creationId xmlns:a16="http://schemas.microsoft.com/office/drawing/2014/main" id="{FA5301E0-E044-4609-AA79-80939B57BC6B}"/>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Multiplication Sign 19">
                <a:extLst>
                  <a:ext uri="{FF2B5EF4-FFF2-40B4-BE49-F238E27FC236}">
                    <a16:creationId xmlns:a16="http://schemas.microsoft.com/office/drawing/2014/main" id="{BA0CA215-952F-4A0F-B481-F1C97650EB9F}"/>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7" name="Straight Connector 16">
              <a:extLst>
                <a:ext uri="{FF2B5EF4-FFF2-40B4-BE49-F238E27FC236}">
                  <a16:creationId xmlns:a16="http://schemas.microsoft.com/office/drawing/2014/main" id="{8CF5D6F8-9412-4318-AAE0-EB84F8B87952}"/>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44C9B7C-F8E2-4A3A-8D03-2A6940EEBF62}"/>
              </a:ext>
            </a:extLst>
          </p:cNvPr>
          <p:cNvGrpSpPr/>
          <p:nvPr/>
        </p:nvGrpSpPr>
        <p:grpSpPr>
          <a:xfrm rot="5400000">
            <a:off x="11258867" y="-141596"/>
            <a:ext cx="215444" cy="980898"/>
            <a:chOff x="11665300" y="549273"/>
            <a:chExt cx="215444" cy="980898"/>
          </a:xfrm>
        </p:grpSpPr>
        <p:sp>
          <p:nvSpPr>
            <p:cNvPr id="22" name="TextBox 21">
              <a:extLst>
                <a:ext uri="{FF2B5EF4-FFF2-40B4-BE49-F238E27FC236}">
                  <a16:creationId xmlns:a16="http://schemas.microsoft.com/office/drawing/2014/main" id="{F984A56E-FAAC-49FC-ABAC-9C6B6E666928}"/>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23" name="TextBox 22">
              <a:extLst>
                <a:ext uri="{FF2B5EF4-FFF2-40B4-BE49-F238E27FC236}">
                  <a16:creationId xmlns:a16="http://schemas.microsoft.com/office/drawing/2014/main" id="{2A01EE00-4392-4A6D-9D4B-59A06297EE84}"/>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2</a:t>
              </a:r>
              <a:endParaRPr lang="en-ID" sz="1400" i="1" dirty="0">
                <a:solidFill>
                  <a:srgbClr val="01BA7E"/>
                </a:solidFill>
              </a:endParaRPr>
            </a:p>
          </p:txBody>
        </p:sp>
      </p:grpSp>
      <p:sp>
        <p:nvSpPr>
          <p:cNvPr id="36" name="Rectangle: Rounded Corners 35">
            <a:extLst>
              <a:ext uri="{FF2B5EF4-FFF2-40B4-BE49-F238E27FC236}">
                <a16:creationId xmlns:a16="http://schemas.microsoft.com/office/drawing/2014/main" id="{3F2CCE29-94CD-4E54-8C0D-06961DC8565C}"/>
              </a:ext>
            </a:extLst>
          </p:cNvPr>
          <p:cNvSpPr/>
          <p:nvPr/>
        </p:nvSpPr>
        <p:spPr>
          <a:xfrm rot="5400000">
            <a:off x="7439271" y="5845375"/>
            <a:ext cx="368214" cy="778924"/>
          </a:xfrm>
          <a:prstGeom prst="roundRect">
            <a:avLst>
              <a:gd name="adj" fmla="val 0"/>
            </a:avLst>
          </a:prstGeom>
          <a:solidFill>
            <a:srgbClr val="01BA7E">
              <a:alpha val="80000"/>
            </a:srgbClr>
          </a:solidFill>
          <a:ln>
            <a:noFill/>
          </a:ln>
          <a:effectLst>
            <a:outerShdw blurRad="139700" sx="102000" sy="102000" algn="ctr" rotWithShape="0">
              <a:srgbClr val="FD1E5F">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42B92B90-EB32-40B3-94A2-72183FBF6BEF}"/>
              </a:ext>
            </a:extLst>
          </p:cNvPr>
          <p:cNvGrpSpPr/>
          <p:nvPr/>
        </p:nvGrpSpPr>
        <p:grpSpPr>
          <a:xfrm>
            <a:off x="9853331" y="1499415"/>
            <a:ext cx="759623" cy="759623"/>
            <a:chOff x="5694361" y="1055608"/>
            <a:chExt cx="887639" cy="887639"/>
          </a:xfrm>
        </p:grpSpPr>
        <p:sp>
          <p:nvSpPr>
            <p:cNvPr id="38" name="Oval 37">
              <a:extLst>
                <a:ext uri="{FF2B5EF4-FFF2-40B4-BE49-F238E27FC236}">
                  <a16:creationId xmlns:a16="http://schemas.microsoft.com/office/drawing/2014/main" id="{5630C7B1-46C9-4FD7-8C45-8F4F10CF25F9}"/>
                </a:ext>
              </a:extLst>
            </p:cNvPr>
            <p:cNvSpPr/>
            <p:nvPr/>
          </p:nvSpPr>
          <p:spPr>
            <a:xfrm>
              <a:off x="5694361" y="1055608"/>
              <a:ext cx="887639" cy="88763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34C7884A-F3DE-4854-92D9-208702216A8D}"/>
                </a:ext>
              </a:extLst>
            </p:cNvPr>
            <p:cNvSpPr/>
            <p:nvPr/>
          </p:nvSpPr>
          <p:spPr>
            <a:xfrm>
              <a:off x="5804732" y="1165979"/>
              <a:ext cx="666896" cy="666896"/>
            </a:xfrm>
            <a:prstGeom prst="ellipse">
              <a:avLst/>
            </a:prstGeom>
            <a:gradFill>
              <a:gsLst>
                <a:gs pos="0">
                  <a:srgbClr val="303BC3">
                    <a:alpha val="80000"/>
                  </a:srgbClr>
                </a:gs>
                <a:gs pos="100000">
                  <a:srgbClr val="1C74AB">
                    <a:alpha val="8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0" name="TextBox 39">
            <a:extLst>
              <a:ext uri="{FF2B5EF4-FFF2-40B4-BE49-F238E27FC236}">
                <a16:creationId xmlns:a16="http://schemas.microsoft.com/office/drawing/2014/main" id="{520E98A4-FB91-4288-B6B8-E5D896EC8778}"/>
              </a:ext>
            </a:extLst>
          </p:cNvPr>
          <p:cNvSpPr txBox="1"/>
          <p:nvPr/>
        </p:nvSpPr>
        <p:spPr>
          <a:xfrm>
            <a:off x="709919" y="828311"/>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45" name="TextBox 44">
            <a:extLst>
              <a:ext uri="{FF2B5EF4-FFF2-40B4-BE49-F238E27FC236}">
                <a16:creationId xmlns:a16="http://schemas.microsoft.com/office/drawing/2014/main" id="{BB199C7C-E67A-45D0-8352-A1E5EE04386C}"/>
              </a:ext>
            </a:extLst>
          </p:cNvPr>
          <p:cNvSpPr txBox="1"/>
          <p:nvPr/>
        </p:nvSpPr>
        <p:spPr>
          <a:xfrm>
            <a:off x="1283800" y="828311"/>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2" name="Slide Number Placeholder 1">
            <a:extLst>
              <a:ext uri="{FF2B5EF4-FFF2-40B4-BE49-F238E27FC236}">
                <a16:creationId xmlns:a16="http://schemas.microsoft.com/office/drawing/2014/main" id="{5280219A-3EF7-4B5E-8BFE-7A3EB3B388B5}"/>
              </a:ext>
            </a:extLst>
          </p:cNvPr>
          <p:cNvSpPr>
            <a:spLocks noGrp="1"/>
          </p:cNvSpPr>
          <p:nvPr>
            <p:ph type="sldNum" sz="quarter" idx="12"/>
          </p:nvPr>
        </p:nvSpPr>
        <p:spPr/>
        <p:txBody>
          <a:bodyPr/>
          <a:lstStyle/>
          <a:p>
            <a:fld id="{37CE7898-EE3A-4743-8F0E-8BEC76D3AF3F}" type="slidenum">
              <a:rPr lang="en-ID" smtClean="0"/>
              <a:t>3</a:t>
            </a:fld>
            <a:endParaRPr lang="en-ID"/>
          </a:p>
        </p:txBody>
      </p:sp>
      <p:sp>
        <p:nvSpPr>
          <p:cNvPr id="4" name="Rectangle 3"/>
          <p:cNvSpPr/>
          <p:nvPr/>
        </p:nvSpPr>
        <p:spPr>
          <a:xfrm>
            <a:off x="655325" y="1805633"/>
            <a:ext cx="6096000" cy="646331"/>
          </a:xfrm>
          <a:prstGeom prst="rect">
            <a:avLst/>
          </a:prstGeom>
        </p:spPr>
        <p:txBody>
          <a:bodyPr>
            <a:spAutoFit/>
          </a:bodyPr>
          <a:lstStyle/>
          <a:p>
            <a:r>
              <a:rPr lang="fr-FR" i="1" dirty="0" smtClean="0">
                <a:latin typeface="Segoe UI Light" panose="020B0502040204020203" pitchFamily="34" charset="0"/>
              </a:rPr>
              <a:t>“Appliquer des techniques de NLP pour automatiser la modélisation de processus“</a:t>
            </a:r>
            <a:endParaRPr lang="fr-FR" i="1" dirty="0">
              <a:latin typeface="Segoe UI Light" panose="020B0502040204020203" pitchFamily="34" charset="0"/>
              <a:cs typeface="Segoe UI" panose="020B0502040204020203" pitchFamily="34" charset="0"/>
            </a:endParaRPr>
          </a:p>
        </p:txBody>
      </p:sp>
      <p:sp>
        <p:nvSpPr>
          <p:cNvPr id="6" name="Rectangle 5"/>
          <p:cNvSpPr/>
          <p:nvPr/>
        </p:nvSpPr>
        <p:spPr>
          <a:xfrm>
            <a:off x="640231" y="2601792"/>
            <a:ext cx="6789492" cy="1323439"/>
          </a:xfrm>
          <a:prstGeom prst="rect">
            <a:avLst/>
          </a:prstGeom>
        </p:spPr>
        <p:txBody>
          <a:bodyPr wrap="square">
            <a:spAutoFit/>
          </a:bodyPr>
          <a:lstStyle/>
          <a:p>
            <a:pPr algn="just"/>
            <a:r>
              <a:rPr lang="en-US" sz="1000" i="1" dirty="0">
                <a:solidFill>
                  <a:srgbClr val="000000"/>
                </a:solidFill>
                <a:latin typeface="Calibri" panose="020F0502020204030204" pitchFamily="34" charset="0"/>
              </a:rPr>
              <a:t>“A small company manufactures customized bicycles. Whenever the sales department receives an order, a new process instance is created. A member of the sales department can then reject or accept the order for a customized bike. In the former case, the process instance is finished. In the latter case, the storehouse and the engineering department are informed. The storehouse immediately processes the part list of the order and checks the required quantity of each part. If the part is available in-house, it is reserved. If it is not available, it is back-ordered. This procedure is repeated for each item on the part list. In the meantime, the engineering department prepares everything for the assembling of the ordered bicycle. If the storehouse has successfully reserved or back-ordered every item of the part list and the preparation activity has finished, the engineering department assembles the bicycle. Afterwards, the sales department ships the bicycle to the customer and finishes the process instance.” </a:t>
            </a:r>
            <a:endParaRPr lang="fr-BE" sz="1000" dirty="0"/>
          </a:p>
        </p:txBody>
      </p:sp>
      <p:pic>
        <p:nvPicPr>
          <p:cNvPr id="74" name="Picture 73"/>
          <p:cNvPicPr>
            <a:picLocks noChangeAspect="1"/>
          </p:cNvPicPr>
          <p:nvPr/>
        </p:nvPicPr>
        <p:blipFill>
          <a:blip r:embed="rId4"/>
          <a:stretch>
            <a:fillRect/>
          </a:stretch>
        </p:blipFill>
        <p:spPr>
          <a:xfrm>
            <a:off x="1623595" y="4485986"/>
            <a:ext cx="4378723" cy="1849834"/>
          </a:xfrm>
          <a:prstGeom prst="rect">
            <a:avLst/>
          </a:prstGeom>
        </p:spPr>
      </p:pic>
      <p:sp>
        <p:nvSpPr>
          <p:cNvPr id="8" name="Down Arrow 7"/>
          <p:cNvSpPr/>
          <p:nvPr/>
        </p:nvSpPr>
        <p:spPr>
          <a:xfrm>
            <a:off x="3480448" y="4010207"/>
            <a:ext cx="665018" cy="3538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5122" name="Picture 2" descr="Intelligence artificielle Icône"/>
          <p:cNvPicPr>
            <a:picLocks noChangeAspect="1" noChangeArrowheads="1"/>
          </p:cNvPicPr>
          <p:nvPr/>
        </p:nvPicPr>
        <p:blipFill>
          <a:blip r:embed="rId5" cstate="hqprint">
            <a:lum bright="70000" contrast="-70000"/>
            <a:extLst>
              <a:ext uri="{28A0092B-C50C-407E-A947-70E740481C1C}">
                <a14:useLocalDpi xmlns:a14="http://schemas.microsoft.com/office/drawing/2010/main" val="0"/>
              </a:ext>
            </a:extLst>
          </a:blip>
          <a:srcRect/>
          <a:stretch>
            <a:fillRect/>
          </a:stretch>
        </p:blipFill>
        <p:spPr bwMode="auto">
          <a:xfrm>
            <a:off x="9981378" y="1627462"/>
            <a:ext cx="503527" cy="50352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33084" y="2602452"/>
            <a:ext cx="6789492" cy="246221"/>
          </a:xfrm>
          <a:prstGeom prst="rect">
            <a:avLst/>
          </a:prstGeom>
        </p:spPr>
        <p:txBody>
          <a:bodyPr wrap="square">
            <a:spAutoFit/>
          </a:bodyPr>
          <a:lstStyle/>
          <a:p>
            <a:pPr algn="just"/>
            <a:endParaRPr lang="fr-BE" sz="1000" dirty="0"/>
          </a:p>
        </p:txBody>
      </p:sp>
      <p:pic>
        <p:nvPicPr>
          <p:cNvPr id="5" name="Picture 4"/>
          <p:cNvPicPr>
            <a:picLocks noChangeAspect="1"/>
          </p:cNvPicPr>
          <p:nvPr/>
        </p:nvPicPr>
        <p:blipFill>
          <a:blip r:embed="rId6"/>
          <a:stretch>
            <a:fillRect/>
          </a:stretch>
        </p:blipFill>
        <p:spPr>
          <a:xfrm>
            <a:off x="713315" y="2533684"/>
            <a:ext cx="6749462" cy="1383936"/>
          </a:xfrm>
          <a:prstGeom prst="rect">
            <a:avLst/>
          </a:prstGeom>
        </p:spPr>
      </p:pic>
    </p:spTree>
    <p:extLst>
      <p:ext uri="{BB962C8B-B14F-4D97-AF65-F5344CB8AC3E}">
        <p14:creationId xmlns:p14="http://schemas.microsoft.com/office/powerpoint/2010/main" val="316135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additive="base">
                                        <p:cTn id="16" dur="500" fill="hold"/>
                                        <p:tgtEl>
                                          <p:spTgt spid="74"/>
                                        </p:tgtEl>
                                        <p:attrNameLst>
                                          <p:attrName>ppt_x</p:attrName>
                                        </p:attrNameLst>
                                      </p:cBhvr>
                                      <p:tavLst>
                                        <p:tav tm="0">
                                          <p:val>
                                            <p:strVal val="#ppt_x"/>
                                          </p:val>
                                        </p:tav>
                                        <p:tav tm="100000">
                                          <p:val>
                                            <p:strVal val="#ppt_x"/>
                                          </p:val>
                                        </p:tav>
                                      </p:tavLst>
                                    </p:anim>
                                    <p:anim calcmode="lin" valueType="num">
                                      <p:cBhvr additive="base">
                                        <p:cTn id="17"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C4A344-AC59-4FF2-8E03-74AAF09B91FD}"/>
              </a:ext>
            </a:extLst>
          </p:cNvPr>
          <p:cNvSpPr/>
          <p:nvPr/>
        </p:nvSpPr>
        <p:spPr>
          <a:xfrm>
            <a:off x="693283" y="929429"/>
            <a:ext cx="10658475" cy="760413"/>
          </a:xfrm>
          <a:prstGeom prst="rect">
            <a:avLst/>
          </a:prstGeom>
        </p:spPr>
        <p:txBody>
          <a:bodyPr wrap="square" lIns="0" tIns="0" rIns="0" bIns="0">
            <a:noAutofit/>
          </a:bodyPr>
          <a:lstStyle/>
          <a:p>
            <a:endParaRPr lang="en-US" sz="2800" b="1" dirty="0">
              <a:solidFill>
                <a:srgbClr val="271D42"/>
              </a:solidFill>
              <a:cs typeface="Segoe UI" panose="020B0502040204020203" pitchFamily="34" charset="0"/>
            </a:endParaRPr>
          </a:p>
        </p:txBody>
      </p:sp>
      <p:sp>
        <p:nvSpPr>
          <p:cNvPr id="8" name="TextBox 7">
            <a:extLst>
              <a:ext uri="{FF2B5EF4-FFF2-40B4-BE49-F238E27FC236}">
                <a16:creationId xmlns:a16="http://schemas.microsoft.com/office/drawing/2014/main" id="{2FF3F254-3914-400B-AA3D-352615ABCA50}"/>
              </a:ext>
            </a:extLst>
          </p:cNvPr>
          <p:cNvSpPr txBox="1"/>
          <p:nvPr/>
        </p:nvSpPr>
        <p:spPr>
          <a:xfrm>
            <a:off x="494164" y="693111"/>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0" name="TextBox 9">
            <a:extLst>
              <a:ext uri="{FF2B5EF4-FFF2-40B4-BE49-F238E27FC236}">
                <a16:creationId xmlns:a16="http://schemas.microsoft.com/office/drawing/2014/main" id="{A8DA4411-1F01-44EF-9307-05165BE6D655}"/>
              </a:ext>
            </a:extLst>
          </p:cNvPr>
          <p:cNvSpPr txBox="1"/>
          <p:nvPr/>
        </p:nvSpPr>
        <p:spPr>
          <a:xfrm>
            <a:off x="1068045" y="693111"/>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nvGrpSpPr>
          <p:cNvPr id="32" name="Group 31">
            <a:extLst>
              <a:ext uri="{FF2B5EF4-FFF2-40B4-BE49-F238E27FC236}">
                <a16:creationId xmlns:a16="http://schemas.microsoft.com/office/drawing/2014/main" id="{579CBBEE-AA83-4607-B733-3062FA89DF45}"/>
              </a:ext>
            </a:extLst>
          </p:cNvPr>
          <p:cNvGrpSpPr/>
          <p:nvPr/>
        </p:nvGrpSpPr>
        <p:grpSpPr>
          <a:xfrm>
            <a:off x="11404996" y="0"/>
            <a:ext cx="183357" cy="6858000"/>
            <a:chOff x="11404996" y="0"/>
            <a:chExt cx="183357" cy="6858000"/>
          </a:xfrm>
        </p:grpSpPr>
        <p:cxnSp>
          <p:nvCxnSpPr>
            <p:cNvPr id="33" name="Straight Connector 32">
              <a:extLst>
                <a:ext uri="{FF2B5EF4-FFF2-40B4-BE49-F238E27FC236}">
                  <a16:creationId xmlns:a16="http://schemas.microsoft.com/office/drawing/2014/main" id="{680105AF-8129-441B-BC73-BE86FEEA3B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BDEF00B-DE3A-42FE-98CC-33C5DF35DF65}"/>
                </a:ext>
              </a:extLst>
            </p:cNvPr>
            <p:cNvGrpSpPr/>
            <p:nvPr/>
          </p:nvGrpSpPr>
          <p:grpSpPr>
            <a:xfrm>
              <a:off x="11404996" y="3099991"/>
              <a:ext cx="183357" cy="658019"/>
              <a:chOff x="11404996" y="2428874"/>
              <a:chExt cx="183357" cy="658019"/>
            </a:xfrm>
          </p:grpSpPr>
          <p:sp>
            <p:nvSpPr>
              <p:cNvPr id="36" name="Multiplication Sign 35">
                <a:extLst>
                  <a:ext uri="{FF2B5EF4-FFF2-40B4-BE49-F238E27FC236}">
                    <a16:creationId xmlns:a16="http://schemas.microsoft.com/office/drawing/2014/main" id="{A823EE7A-EB46-49C4-8261-B26D9F4A99F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Multiplication Sign 36">
                <a:extLst>
                  <a:ext uri="{FF2B5EF4-FFF2-40B4-BE49-F238E27FC236}">
                    <a16:creationId xmlns:a16="http://schemas.microsoft.com/office/drawing/2014/main" id="{7081AE7E-CADF-4A08-99D1-3BE2303937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Multiplication Sign 37">
                <a:extLst>
                  <a:ext uri="{FF2B5EF4-FFF2-40B4-BE49-F238E27FC236}">
                    <a16:creationId xmlns:a16="http://schemas.microsoft.com/office/drawing/2014/main" id="{6FB10DE5-AD2F-490A-96DF-ADD99134862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5" name="Straight Connector 34">
              <a:extLst>
                <a:ext uri="{FF2B5EF4-FFF2-40B4-BE49-F238E27FC236}">
                  <a16:creationId xmlns:a16="http://schemas.microsoft.com/office/drawing/2014/main" id="{B247DD4E-83CA-4AA2-8663-CFD811CB046A}"/>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79C8F69-C0FB-4D0D-BDEF-DA71F061172F}"/>
              </a:ext>
            </a:extLst>
          </p:cNvPr>
          <p:cNvGrpSpPr/>
          <p:nvPr/>
        </p:nvGrpSpPr>
        <p:grpSpPr>
          <a:xfrm>
            <a:off x="11641594" y="549273"/>
            <a:ext cx="215444" cy="980898"/>
            <a:chOff x="11665300" y="549273"/>
            <a:chExt cx="215444" cy="980898"/>
          </a:xfrm>
        </p:grpSpPr>
        <p:sp>
          <p:nvSpPr>
            <p:cNvPr id="40" name="TextBox 39">
              <a:extLst>
                <a:ext uri="{FF2B5EF4-FFF2-40B4-BE49-F238E27FC236}">
                  <a16:creationId xmlns:a16="http://schemas.microsoft.com/office/drawing/2014/main" id="{89DB9DF6-0E50-4C63-92B2-1D159F0113AF}"/>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41" name="TextBox 40">
              <a:extLst>
                <a:ext uri="{FF2B5EF4-FFF2-40B4-BE49-F238E27FC236}">
                  <a16:creationId xmlns:a16="http://schemas.microsoft.com/office/drawing/2014/main" id="{6FDCC744-264C-407F-8D4B-1B18CC42CF07}"/>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8</a:t>
              </a:r>
              <a:endParaRPr lang="en-ID" sz="1400" i="1" dirty="0">
                <a:solidFill>
                  <a:srgbClr val="01BA7E"/>
                </a:solidFill>
              </a:endParaRPr>
            </a:p>
          </p:txBody>
        </p:sp>
      </p:grpSp>
      <p:pic>
        <p:nvPicPr>
          <p:cNvPr id="1026" name="Picture 2" descr="MacDonald's Drive-Thru - Photo de McDonald's Pretoria North - Tripadvisor"/>
          <p:cNvPicPr>
            <a:picLocks noChangeAspect="1" noChangeArrowheads="1"/>
          </p:cNvPicPr>
          <p:nvPr/>
        </p:nvPicPr>
        <p:blipFill rotWithShape="1">
          <a:blip r:embed="rId2">
            <a:extLst>
              <a:ext uri="{28A0092B-C50C-407E-A947-70E740481C1C}">
                <a14:useLocalDpi xmlns:a14="http://schemas.microsoft.com/office/drawing/2010/main" val="0"/>
              </a:ext>
            </a:extLst>
          </a:blip>
          <a:srcRect t="16205" b="8970"/>
          <a:stretch/>
        </p:blipFill>
        <p:spPr bwMode="auto">
          <a:xfrm rot="16200000">
            <a:off x="7500148" y="2164653"/>
            <a:ext cx="6855794" cy="2527912"/>
          </a:xfrm>
          <a:prstGeom prst="rect">
            <a:avLst/>
          </a:prstGeom>
          <a:gradFill>
            <a:gsLst>
              <a:gs pos="0">
                <a:srgbClr val="303BC3">
                  <a:alpha val="59000"/>
                </a:srgbClr>
              </a:gs>
              <a:gs pos="95000">
                <a:srgbClr val="1C74AB">
                  <a:alpha val="63000"/>
                </a:srgbClr>
              </a:gs>
            </a:gsLst>
            <a:lin ang="18900000" scaled="1"/>
          </a:gradFill>
        </p:spPr>
      </p:pic>
      <p:sp>
        <p:nvSpPr>
          <p:cNvPr id="42" name="Rectangle 41">
            <a:extLst>
              <a:ext uri="{FF2B5EF4-FFF2-40B4-BE49-F238E27FC236}">
                <a16:creationId xmlns:a16="http://schemas.microsoft.com/office/drawing/2014/main" id="{5C719534-8DC7-4342-AA82-772355C53D25}"/>
              </a:ext>
            </a:extLst>
          </p:cNvPr>
          <p:cNvSpPr/>
          <p:nvPr/>
        </p:nvSpPr>
        <p:spPr>
          <a:xfrm rot="16200000">
            <a:off x="7497531" y="2165044"/>
            <a:ext cx="6857999" cy="2527912"/>
          </a:xfrm>
          <a:prstGeom prst="rect">
            <a:avLst/>
          </a:prstGeom>
          <a:gradFill>
            <a:gsLst>
              <a:gs pos="0">
                <a:srgbClr val="303BC3">
                  <a:alpha val="58000"/>
                  <a:lumMod val="0"/>
                </a:srgbClr>
              </a:gs>
              <a:gs pos="0">
                <a:srgbClr val="1C74AB">
                  <a:alpha val="11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p:cNvSpPr/>
          <p:nvPr/>
        </p:nvSpPr>
        <p:spPr>
          <a:xfrm>
            <a:off x="635369" y="1210756"/>
            <a:ext cx="8156751" cy="4638193"/>
          </a:xfrm>
          <a:prstGeom prst="rect">
            <a:avLst/>
          </a:prstGeom>
        </p:spPr>
        <p:txBody>
          <a:bodyPr wrap="square">
            <a:spAutoFit/>
          </a:bodyPr>
          <a:lstStyle/>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process starts when a customer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stops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at the </a:t>
            </a:r>
            <a:r>
              <a:rPr lang="en-US" sz="2000" dirty="0" err="1">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 intercom.</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McDonalds employees are notified that a customer is waiting.</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An employee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asks for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his order via the intercom.</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customer communicates his order via the intercom.</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Then, the customer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drives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to the payment terminal. </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customer pays cash or pays by card.</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Meanwhile, McDonalds employees are preparing his order in the kitchen. </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Then the client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drives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to the pickup window. </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A McDonalds employee supplies him with his order. </a:t>
            </a:r>
            <a:endParaRPr lang="fr-BE" sz="2000" dirty="0" smtClean="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The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customer </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takes the order and leaves the </a:t>
            </a:r>
            <a:r>
              <a:rPr lang="en-US" sz="2000" dirty="0" err="1" smtClean="0">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sz="2000" dirty="0" smtClean="0">
                <a:latin typeface="Bahnschrift Light SemiCondensed" panose="020B0502040204020203" pitchFamily="34" charset="0"/>
                <a:ea typeface="Calibri" panose="020F0502020204030204" pitchFamily="34" charset="0"/>
                <a:cs typeface="Times New Roman" panose="02020603050405020304" pitchFamily="18" charset="0"/>
              </a:rPr>
              <a:t>, </a:t>
            </a:r>
            <a:r>
              <a:rPr lang="en-US" sz="2000" dirty="0">
                <a:latin typeface="Bahnschrift Light SemiCondensed" panose="020B0502040204020203" pitchFamily="34" charset="0"/>
                <a:ea typeface="Calibri" panose="020F0502020204030204" pitchFamily="34" charset="0"/>
                <a:cs typeface="Times New Roman" panose="02020603050405020304" pitchFamily="18" charset="0"/>
              </a:rPr>
              <a:t>the process is finished.</a:t>
            </a:r>
            <a:endParaRPr lang="fr-BE" sz="2000"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16157" y="409733"/>
            <a:ext cx="813287" cy="227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Title 43">
            <a:extLst>
              <a:ext uri="{FF2B5EF4-FFF2-40B4-BE49-F238E27FC236}">
                <a16:creationId xmlns:a16="http://schemas.microsoft.com/office/drawing/2014/main" id="{4E6CE5FE-9816-4D9A-A474-5A7BE294AD43}"/>
              </a:ext>
            </a:extLst>
          </p:cNvPr>
          <p:cNvSpPr>
            <a:spLocks noGrp="1"/>
          </p:cNvSpPr>
          <p:nvPr>
            <p:ph type="title"/>
          </p:nvPr>
        </p:nvSpPr>
        <p:spPr>
          <a:xfrm>
            <a:off x="1403731" y="401600"/>
            <a:ext cx="10786756" cy="782169"/>
          </a:xfrm>
        </p:spPr>
        <p:txBody>
          <a:bodyPr>
            <a:normAutofit/>
          </a:bodyPr>
          <a:lstStyle/>
          <a:p>
            <a:pPr>
              <a:tabLst>
                <a:tab pos="4937125" algn="l"/>
              </a:tabLst>
            </a:pPr>
            <a:r>
              <a:rPr lang="da-DK" sz="3600" dirty="0" smtClean="0"/>
              <a:t>Illustration : McDonalds DRIVE-IN process | </a:t>
            </a:r>
            <a:r>
              <a:rPr lang="da-DK" sz="3600" dirty="0" smtClean="0">
                <a:solidFill>
                  <a:schemeClr val="bg1"/>
                </a:solidFill>
              </a:rPr>
              <a:t>Description</a:t>
            </a:r>
            <a:endParaRPr lang="da-DK" sz="3600" dirty="0">
              <a:solidFill>
                <a:schemeClr val="bg1"/>
              </a:solidFill>
            </a:endParaRPr>
          </a:p>
        </p:txBody>
      </p:sp>
    </p:spTree>
    <p:extLst>
      <p:ext uri="{BB962C8B-B14F-4D97-AF65-F5344CB8AC3E}">
        <p14:creationId xmlns:p14="http://schemas.microsoft.com/office/powerpoint/2010/main" val="1557866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6CE5FE-9816-4D9A-A474-5A7BE294AD43}"/>
              </a:ext>
            </a:extLst>
          </p:cNvPr>
          <p:cNvSpPr>
            <a:spLocks noGrp="1"/>
          </p:cNvSpPr>
          <p:nvPr>
            <p:ph type="title"/>
          </p:nvPr>
        </p:nvSpPr>
        <p:spPr>
          <a:xfrm>
            <a:off x="1403731" y="401600"/>
            <a:ext cx="10786756" cy="782169"/>
          </a:xfrm>
        </p:spPr>
        <p:txBody>
          <a:bodyPr>
            <a:normAutofit/>
          </a:bodyPr>
          <a:lstStyle/>
          <a:p>
            <a:pPr>
              <a:tabLst>
                <a:tab pos="4937125" algn="l"/>
              </a:tabLst>
            </a:pPr>
            <a:r>
              <a:rPr lang="da-DK" sz="3600" dirty="0" smtClean="0"/>
              <a:t>Illustration: McDonalds DRIVE-IN process | Model</a:t>
            </a:r>
            <a:endParaRPr lang="da-DK" sz="3600" dirty="0"/>
          </a:p>
        </p:txBody>
      </p:sp>
      <p:sp>
        <p:nvSpPr>
          <p:cNvPr id="6" name="Rectangle 5">
            <a:extLst>
              <a:ext uri="{FF2B5EF4-FFF2-40B4-BE49-F238E27FC236}">
                <a16:creationId xmlns:a16="http://schemas.microsoft.com/office/drawing/2014/main" id="{54C4A344-AC59-4FF2-8E03-74AAF09B91FD}"/>
              </a:ext>
            </a:extLst>
          </p:cNvPr>
          <p:cNvSpPr/>
          <p:nvPr/>
        </p:nvSpPr>
        <p:spPr>
          <a:xfrm>
            <a:off x="693283" y="929429"/>
            <a:ext cx="10658475" cy="760413"/>
          </a:xfrm>
          <a:prstGeom prst="rect">
            <a:avLst/>
          </a:prstGeom>
        </p:spPr>
        <p:txBody>
          <a:bodyPr wrap="square" lIns="0" tIns="0" rIns="0" bIns="0">
            <a:noAutofit/>
          </a:bodyPr>
          <a:lstStyle/>
          <a:p>
            <a:endParaRPr lang="en-US" sz="2800" b="1" dirty="0">
              <a:solidFill>
                <a:srgbClr val="271D42"/>
              </a:solidFill>
              <a:cs typeface="Segoe UI" panose="020B0502040204020203" pitchFamily="34" charset="0"/>
            </a:endParaRPr>
          </a:p>
        </p:txBody>
      </p:sp>
      <p:sp>
        <p:nvSpPr>
          <p:cNvPr id="8" name="TextBox 7">
            <a:extLst>
              <a:ext uri="{FF2B5EF4-FFF2-40B4-BE49-F238E27FC236}">
                <a16:creationId xmlns:a16="http://schemas.microsoft.com/office/drawing/2014/main" id="{2FF3F254-3914-400B-AA3D-352615ABCA50}"/>
              </a:ext>
            </a:extLst>
          </p:cNvPr>
          <p:cNvSpPr txBox="1"/>
          <p:nvPr/>
        </p:nvSpPr>
        <p:spPr>
          <a:xfrm>
            <a:off x="494164" y="693111"/>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0" name="TextBox 9">
            <a:extLst>
              <a:ext uri="{FF2B5EF4-FFF2-40B4-BE49-F238E27FC236}">
                <a16:creationId xmlns:a16="http://schemas.microsoft.com/office/drawing/2014/main" id="{A8DA4411-1F01-44EF-9307-05165BE6D655}"/>
              </a:ext>
            </a:extLst>
          </p:cNvPr>
          <p:cNvSpPr txBox="1"/>
          <p:nvPr/>
        </p:nvSpPr>
        <p:spPr>
          <a:xfrm>
            <a:off x="1068045" y="693111"/>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nvGrpSpPr>
          <p:cNvPr id="32" name="Group 31">
            <a:extLst>
              <a:ext uri="{FF2B5EF4-FFF2-40B4-BE49-F238E27FC236}">
                <a16:creationId xmlns:a16="http://schemas.microsoft.com/office/drawing/2014/main" id="{579CBBEE-AA83-4607-B733-3062FA89DF45}"/>
              </a:ext>
            </a:extLst>
          </p:cNvPr>
          <p:cNvGrpSpPr/>
          <p:nvPr/>
        </p:nvGrpSpPr>
        <p:grpSpPr>
          <a:xfrm>
            <a:off x="11404996" y="0"/>
            <a:ext cx="183357" cy="6858000"/>
            <a:chOff x="11404996" y="0"/>
            <a:chExt cx="183357" cy="6858000"/>
          </a:xfrm>
        </p:grpSpPr>
        <p:cxnSp>
          <p:nvCxnSpPr>
            <p:cNvPr id="33" name="Straight Connector 32">
              <a:extLst>
                <a:ext uri="{FF2B5EF4-FFF2-40B4-BE49-F238E27FC236}">
                  <a16:creationId xmlns:a16="http://schemas.microsoft.com/office/drawing/2014/main" id="{680105AF-8129-441B-BC73-BE86FEEA3B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BDEF00B-DE3A-42FE-98CC-33C5DF35DF65}"/>
                </a:ext>
              </a:extLst>
            </p:cNvPr>
            <p:cNvGrpSpPr/>
            <p:nvPr/>
          </p:nvGrpSpPr>
          <p:grpSpPr>
            <a:xfrm>
              <a:off x="11404996" y="3099991"/>
              <a:ext cx="183357" cy="658019"/>
              <a:chOff x="11404996" y="2428874"/>
              <a:chExt cx="183357" cy="658019"/>
            </a:xfrm>
          </p:grpSpPr>
          <p:sp>
            <p:nvSpPr>
              <p:cNvPr id="36" name="Multiplication Sign 35">
                <a:extLst>
                  <a:ext uri="{FF2B5EF4-FFF2-40B4-BE49-F238E27FC236}">
                    <a16:creationId xmlns:a16="http://schemas.microsoft.com/office/drawing/2014/main" id="{A823EE7A-EB46-49C4-8261-B26D9F4A99F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Multiplication Sign 36">
                <a:extLst>
                  <a:ext uri="{FF2B5EF4-FFF2-40B4-BE49-F238E27FC236}">
                    <a16:creationId xmlns:a16="http://schemas.microsoft.com/office/drawing/2014/main" id="{7081AE7E-CADF-4A08-99D1-3BE2303937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Multiplication Sign 37">
                <a:extLst>
                  <a:ext uri="{FF2B5EF4-FFF2-40B4-BE49-F238E27FC236}">
                    <a16:creationId xmlns:a16="http://schemas.microsoft.com/office/drawing/2014/main" id="{6FB10DE5-AD2F-490A-96DF-ADD99134862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5" name="Straight Connector 34">
              <a:extLst>
                <a:ext uri="{FF2B5EF4-FFF2-40B4-BE49-F238E27FC236}">
                  <a16:creationId xmlns:a16="http://schemas.microsoft.com/office/drawing/2014/main" id="{B247DD4E-83CA-4AA2-8663-CFD811CB046A}"/>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616157" y="465733"/>
            <a:ext cx="813287" cy="227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 name="Picture 3"/>
          <p:cNvPicPr>
            <a:picLocks noChangeAspect="1"/>
          </p:cNvPicPr>
          <p:nvPr/>
        </p:nvPicPr>
        <p:blipFill>
          <a:blip r:embed="rId2"/>
          <a:stretch>
            <a:fillRect/>
          </a:stretch>
        </p:blipFill>
        <p:spPr>
          <a:xfrm>
            <a:off x="240635" y="1711598"/>
            <a:ext cx="11164361" cy="3847083"/>
          </a:xfrm>
          <a:prstGeom prst="rect">
            <a:avLst/>
          </a:prstGeom>
        </p:spPr>
      </p:pic>
    </p:spTree>
    <p:extLst>
      <p:ext uri="{BB962C8B-B14F-4D97-AF65-F5344CB8AC3E}">
        <p14:creationId xmlns:p14="http://schemas.microsoft.com/office/powerpoint/2010/main" val="335026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3A7127-4C02-4B0E-A976-2A539C743E5E}"/>
              </a:ext>
            </a:extLst>
          </p:cNvPr>
          <p:cNvSpPr/>
          <p:nvPr/>
        </p:nvSpPr>
        <p:spPr>
          <a:xfrm>
            <a:off x="621111" y="761629"/>
            <a:ext cx="10658475" cy="760413"/>
          </a:xfrm>
          <a:prstGeom prst="rect">
            <a:avLst/>
          </a:prstGeom>
        </p:spPr>
        <p:txBody>
          <a:bodyPr wrap="square" lIns="0" tIns="0" rIns="0" bIns="0">
            <a:noAutofit/>
          </a:bodyPr>
          <a:lstStyle/>
          <a:p>
            <a:r>
              <a:rPr lang="da-DK" sz="3600" b="1" dirty="0" smtClean="0">
                <a:solidFill>
                  <a:srgbClr val="271D42"/>
                </a:solidFill>
                <a:cs typeface="Segoe UI" panose="020B0502040204020203" pitchFamily="34" charset="0"/>
              </a:rPr>
              <a:t>Sous-tâche de ce problème : </a:t>
            </a:r>
            <a:r>
              <a:rPr lang="da-DK" sz="3600" dirty="0" smtClean="0">
                <a:solidFill>
                  <a:srgbClr val="271D42"/>
                </a:solidFill>
                <a:cs typeface="Segoe UI" panose="020B0502040204020203" pitchFamily="34" charset="0"/>
              </a:rPr>
              <a:t>détecter de manière automatique les phrases irrelevantes afin qu’elles soient ignorées dans le processus de modélisation</a:t>
            </a:r>
            <a:endParaRPr lang="en-US" sz="3600" dirty="0">
              <a:cs typeface="Segoe UI" panose="020B0502040204020203" pitchFamily="34" charset="0"/>
            </a:endParaRPr>
          </a:p>
        </p:txBody>
      </p:sp>
      <p:sp>
        <p:nvSpPr>
          <p:cNvPr id="63" name="TextBox 62">
            <a:extLst>
              <a:ext uri="{FF2B5EF4-FFF2-40B4-BE49-F238E27FC236}">
                <a16:creationId xmlns:a16="http://schemas.microsoft.com/office/drawing/2014/main" id="{B67F3ECE-D41A-4B03-A2B8-9A954BA5ED7F}"/>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65" name="TextBox 64">
            <a:extLst>
              <a:ext uri="{FF2B5EF4-FFF2-40B4-BE49-F238E27FC236}">
                <a16:creationId xmlns:a16="http://schemas.microsoft.com/office/drawing/2014/main" id="{E442F80C-A0A6-4BC6-B3E4-54B4A4043559}"/>
              </a:ext>
            </a:extLst>
          </p:cNvPr>
          <p:cNvSpPr txBox="1"/>
          <p:nvPr/>
        </p:nvSpPr>
        <p:spPr>
          <a:xfrm>
            <a:off x="1283800" y="549275"/>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4" name="Slide Number Placeholder 3">
            <a:extLst>
              <a:ext uri="{FF2B5EF4-FFF2-40B4-BE49-F238E27FC236}">
                <a16:creationId xmlns:a16="http://schemas.microsoft.com/office/drawing/2014/main" id="{0CCF641E-23F0-4C11-B539-E6F7CBA23869}"/>
              </a:ext>
            </a:extLst>
          </p:cNvPr>
          <p:cNvSpPr>
            <a:spLocks noGrp="1"/>
          </p:cNvSpPr>
          <p:nvPr>
            <p:ph type="sldNum" sz="quarter" idx="12"/>
          </p:nvPr>
        </p:nvSpPr>
        <p:spPr/>
        <p:txBody>
          <a:bodyPr/>
          <a:lstStyle/>
          <a:p>
            <a:fld id="{37CE7898-EE3A-4743-8F0E-8BEC76D3AF3F}" type="slidenum">
              <a:rPr lang="en-ID" smtClean="0"/>
              <a:t>6</a:t>
            </a:fld>
            <a:endParaRPr lang="en-ID"/>
          </a:p>
        </p:txBody>
      </p:sp>
      <p:sp>
        <p:nvSpPr>
          <p:cNvPr id="77" name="Rectangle 76"/>
          <p:cNvSpPr/>
          <p:nvPr/>
        </p:nvSpPr>
        <p:spPr>
          <a:xfrm>
            <a:off x="617002" y="2911495"/>
            <a:ext cx="5011262" cy="1754326"/>
          </a:xfrm>
          <a:prstGeom prst="rect">
            <a:avLst/>
          </a:prstGeom>
        </p:spPr>
        <p:txBody>
          <a:bodyPr wrap="square">
            <a:spAutoFit/>
          </a:bodyPr>
          <a:lstStyle/>
          <a:p>
            <a:pPr>
              <a:lnSpc>
                <a:spcPct val="150000"/>
              </a:lnSpc>
            </a:pPr>
            <a:r>
              <a:rPr lang="en-US" dirty="0">
                <a:solidFill>
                  <a:schemeClr val="tx1">
                    <a:lumMod val="65000"/>
                    <a:lumOff val="35000"/>
                  </a:schemeClr>
                </a:solidFill>
                <a:latin typeface="+mj-lt"/>
              </a:rPr>
              <a:t>“</a:t>
            </a:r>
            <a:r>
              <a:rPr lang="en-US" b="1" dirty="0">
                <a:solidFill>
                  <a:srgbClr val="FF0000"/>
                </a:solidFill>
                <a:latin typeface="+mj-lt"/>
              </a:rPr>
              <a:t>A small company manufactures customized bicycles</a:t>
            </a:r>
            <a:r>
              <a:rPr lang="en-US" dirty="0">
                <a:solidFill>
                  <a:schemeClr val="tx1">
                    <a:lumMod val="65000"/>
                    <a:lumOff val="35000"/>
                  </a:schemeClr>
                </a:solidFill>
                <a:latin typeface="+mj-lt"/>
              </a:rPr>
              <a:t>. </a:t>
            </a:r>
            <a:r>
              <a:rPr lang="en-US" b="1" dirty="0">
                <a:solidFill>
                  <a:srgbClr val="01BA7E"/>
                </a:solidFill>
                <a:latin typeface="+mj-lt"/>
              </a:rPr>
              <a:t>Whenever the sales department receives</a:t>
            </a:r>
            <a:r>
              <a:rPr lang="en-US" b="1" dirty="0">
                <a:solidFill>
                  <a:schemeClr val="accent4"/>
                </a:solidFill>
                <a:latin typeface="+mj-lt"/>
              </a:rPr>
              <a:t> </a:t>
            </a:r>
            <a:r>
              <a:rPr lang="en-US" dirty="0">
                <a:solidFill>
                  <a:schemeClr val="tx1">
                    <a:lumMod val="65000"/>
                    <a:lumOff val="35000"/>
                  </a:schemeClr>
                </a:solidFill>
                <a:latin typeface="+mj-lt"/>
              </a:rPr>
              <a:t>an order, a new process instance is created. A member of the sales department can then […]”</a:t>
            </a:r>
          </a:p>
        </p:txBody>
      </p:sp>
      <p:pic>
        <p:nvPicPr>
          <p:cNvPr id="138" name="Picture 137"/>
          <p:cNvPicPr>
            <a:picLocks noChangeAspect="1"/>
          </p:cNvPicPr>
          <p:nvPr/>
        </p:nvPicPr>
        <p:blipFill rotWithShape="1">
          <a:blip r:embed="rId2"/>
          <a:srcRect b="15612"/>
          <a:stretch/>
        </p:blipFill>
        <p:spPr>
          <a:xfrm>
            <a:off x="7744456" y="2683839"/>
            <a:ext cx="3188701" cy="1781469"/>
          </a:xfrm>
          <a:prstGeom prst="rect">
            <a:avLst/>
          </a:prstGeom>
          <a:ln>
            <a:noFill/>
          </a:ln>
          <a:effectLst>
            <a:outerShdw blurRad="292100" dist="139700" dir="2700000" algn="tl" rotWithShape="0">
              <a:srgbClr val="333333">
                <a:alpha val="65000"/>
              </a:srgbClr>
            </a:outerShdw>
          </a:effectLst>
        </p:spPr>
      </p:pic>
      <p:sp>
        <p:nvSpPr>
          <p:cNvPr id="139" name="Oval 138"/>
          <p:cNvSpPr/>
          <p:nvPr/>
        </p:nvSpPr>
        <p:spPr>
          <a:xfrm>
            <a:off x="8882367" y="2851819"/>
            <a:ext cx="1806766" cy="1344058"/>
          </a:xfrm>
          <a:prstGeom prst="ellipse">
            <a:avLst/>
          </a:prstGeom>
          <a:noFill/>
          <a:ln w="28575">
            <a:solidFill>
              <a:srgbClr val="FF3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1" name="Picture 140"/>
          <p:cNvPicPr>
            <a:picLocks noChangeAspect="1"/>
          </p:cNvPicPr>
          <p:nvPr/>
        </p:nvPicPr>
        <p:blipFill rotWithShape="1">
          <a:blip r:embed="rId3"/>
          <a:srcRect r="81765" b="73686"/>
          <a:stretch/>
        </p:blipFill>
        <p:spPr>
          <a:xfrm>
            <a:off x="8347784" y="4729195"/>
            <a:ext cx="2165212" cy="1319966"/>
          </a:xfrm>
          <a:prstGeom prst="rect">
            <a:avLst/>
          </a:prstGeom>
          <a:ln>
            <a:noFill/>
          </a:ln>
          <a:effectLst>
            <a:outerShdw blurRad="292100" dist="139700" dir="2700000" algn="tl" rotWithShape="0">
              <a:srgbClr val="333333">
                <a:alpha val="65000"/>
              </a:srgbClr>
            </a:outerShdw>
          </a:effectLst>
        </p:spPr>
      </p:pic>
      <p:sp>
        <p:nvSpPr>
          <p:cNvPr id="104" name="Rectangle: Rounded Corners 1">
            <a:extLst>
              <a:ext uri="{FF2B5EF4-FFF2-40B4-BE49-F238E27FC236}">
                <a16:creationId xmlns:a16="http://schemas.microsoft.com/office/drawing/2014/main" id="{79E00949-E2C8-47F7-B30F-5FE6CBC32965}"/>
              </a:ext>
            </a:extLst>
          </p:cNvPr>
          <p:cNvSpPr/>
          <p:nvPr/>
        </p:nvSpPr>
        <p:spPr>
          <a:xfrm rot="5400000">
            <a:off x="427037" y="5768870"/>
            <a:ext cx="1216375" cy="961884"/>
          </a:xfrm>
          <a:prstGeom prst="roundRect">
            <a:avLst>
              <a:gd name="adj" fmla="val 0"/>
            </a:avLst>
          </a:prstGeom>
          <a:ln>
            <a:solidFill>
              <a:srgbClr val="01BA7E"/>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D"/>
          </a:p>
        </p:txBody>
      </p:sp>
      <p:grpSp>
        <p:nvGrpSpPr>
          <p:cNvPr id="52" name="Group 51">
            <a:extLst>
              <a:ext uri="{FF2B5EF4-FFF2-40B4-BE49-F238E27FC236}">
                <a16:creationId xmlns:a16="http://schemas.microsoft.com/office/drawing/2014/main" id="{677C3BE9-5865-4C34-AACF-5E836384555D}"/>
              </a:ext>
            </a:extLst>
          </p:cNvPr>
          <p:cNvGrpSpPr/>
          <p:nvPr/>
        </p:nvGrpSpPr>
        <p:grpSpPr>
          <a:xfrm rot="16200000">
            <a:off x="6004323" y="212723"/>
            <a:ext cx="183357" cy="12192003"/>
            <a:chOff x="11404996" y="-2667001"/>
            <a:chExt cx="183357" cy="12192003"/>
          </a:xfrm>
        </p:grpSpPr>
        <p:cxnSp>
          <p:nvCxnSpPr>
            <p:cNvPr id="53" name="Straight Connector 52">
              <a:extLst>
                <a:ext uri="{FF2B5EF4-FFF2-40B4-BE49-F238E27FC236}">
                  <a16:creationId xmlns:a16="http://schemas.microsoft.com/office/drawing/2014/main" id="{1DBAB23F-EBF9-4076-AFA5-404B9975D867}"/>
                </a:ext>
              </a:extLst>
            </p:cNvPr>
            <p:cNvCxnSpPr>
              <a:cxnSpLocks/>
            </p:cNvCxnSpPr>
            <p:nvPr/>
          </p:nvCxnSpPr>
          <p:spPr>
            <a:xfrm rot="5400000">
              <a:off x="8776335" y="53340"/>
              <a:ext cx="54406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F901EF1-D23F-4954-B6CE-00E73A32F211}"/>
                </a:ext>
              </a:extLst>
            </p:cNvPr>
            <p:cNvGrpSpPr/>
            <p:nvPr/>
          </p:nvGrpSpPr>
          <p:grpSpPr>
            <a:xfrm>
              <a:off x="11404996" y="3099991"/>
              <a:ext cx="183357" cy="658019"/>
              <a:chOff x="11404996" y="2428874"/>
              <a:chExt cx="183357" cy="658019"/>
            </a:xfrm>
          </p:grpSpPr>
          <p:sp>
            <p:nvSpPr>
              <p:cNvPr id="56" name="Multiplication Sign 55">
                <a:extLst>
                  <a:ext uri="{FF2B5EF4-FFF2-40B4-BE49-F238E27FC236}">
                    <a16:creationId xmlns:a16="http://schemas.microsoft.com/office/drawing/2014/main" id="{02773A0C-CC74-441C-8076-7CAB772C1B5B}"/>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Multiplication Sign 56">
                <a:extLst>
                  <a:ext uri="{FF2B5EF4-FFF2-40B4-BE49-F238E27FC236}">
                    <a16:creationId xmlns:a16="http://schemas.microsoft.com/office/drawing/2014/main" id="{23F8F54C-7410-431E-BF25-DC10D4B17807}"/>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Multiplication Sign 57">
                <a:extLst>
                  <a:ext uri="{FF2B5EF4-FFF2-40B4-BE49-F238E27FC236}">
                    <a16:creationId xmlns:a16="http://schemas.microsoft.com/office/drawing/2014/main" id="{5310F32D-4FB9-41E8-A127-E2F29735A7EC}"/>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55" name="Straight Connector 54">
              <a:extLst>
                <a:ext uri="{FF2B5EF4-FFF2-40B4-BE49-F238E27FC236}">
                  <a16:creationId xmlns:a16="http://schemas.microsoft.com/office/drawing/2014/main" id="{A8D44B4A-D566-40CF-BC09-5CBDCC7F7C1F}"/>
                </a:ext>
              </a:extLst>
            </p:cNvPr>
            <p:cNvCxnSpPr>
              <a:cxnSpLocks/>
            </p:cNvCxnSpPr>
            <p:nvPr/>
          </p:nvCxnSpPr>
          <p:spPr>
            <a:xfrm rot="5400000" flipV="1">
              <a:off x="8776336" y="6804662"/>
              <a:ext cx="5440678"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 name="Multiply 5"/>
          <p:cNvSpPr/>
          <p:nvPr/>
        </p:nvSpPr>
        <p:spPr>
          <a:xfrm>
            <a:off x="7626504" y="1950812"/>
            <a:ext cx="3607772" cy="3197342"/>
          </a:xfrm>
          <a:prstGeom prst="mathMultiply">
            <a:avLst>
              <a:gd name="adj1" fmla="val 6607"/>
            </a:avLst>
          </a:prstGeom>
          <a:solidFill>
            <a:srgbClr val="F97F6F">
              <a:alpha val="38000"/>
            </a:srgbClr>
          </a:solidFill>
          <a:ln>
            <a:solidFill>
              <a:srgbClr val="F97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170" name="Picture 2" descr="Fonctionalité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74564" y="4229093"/>
            <a:ext cx="1360592" cy="136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6437" y="1934840"/>
            <a:ext cx="11227377" cy="3772094"/>
          </a:xfrm>
          <a:prstGeom prst="rect">
            <a:avLst/>
          </a:prstGeom>
        </p:spPr>
      </p:pic>
      <p:sp>
        <p:nvSpPr>
          <p:cNvPr id="4" name="Multiply 3"/>
          <p:cNvSpPr/>
          <p:nvPr/>
        </p:nvSpPr>
        <p:spPr>
          <a:xfrm>
            <a:off x="3080659" y="3218461"/>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5" name="Multiply 4"/>
          <p:cNvSpPr/>
          <p:nvPr/>
        </p:nvSpPr>
        <p:spPr>
          <a:xfrm>
            <a:off x="4093030" y="3218461"/>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6" name="Multiply 5"/>
          <p:cNvSpPr/>
          <p:nvPr/>
        </p:nvSpPr>
        <p:spPr>
          <a:xfrm>
            <a:off x="4093030" y="2717718"/>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7" name="Multiply 6"/>
          <p:cNvSpPr/>
          <p:nvPr/>
        </p:nvSpPr>
        <p:spPr>
          <a:xfrm>
            <a:off x="9492344" y="4285261"/>
            <a:ext cx="391886" cy="394236"/>
          </a:xfrm>
          <a:prstGeom prst="mathMultiply">
            <a:avLst>
              <a:gd name="adj1" fmla="val 130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8" name="TextBox 7">
            <a:extLst>
              <a:ext uri="{FF2B5EF4-FFF2-40B4-BE49-F238E27FC236}">
                <a16:creationId xmlns:a16="http://schemas.microsoft.com/office/drawing/2014/main" id="{61408730-4EE8-459D-85ED-BBFA3310B3C7}"/>
              </a:ext>
            </a:extLst>
          </p:cNvPr>
          <p:cNvSpPr txBox="1"/>
          <p:nvPr/>
        </p:nvSpPr>
        <p:spPr>
          <a:xfrm>
            <a:off x="3091992" y="382297"/>
            <a:ext cx="6391373" cy="830997"/>
          </a:xfrm>
          <a:prstGeom prst="rect">
            <a:avLst/>
          </a:prstGeom>
          <a:noFill/>
        </p:spPr>
        <p:txBody>
          <a:bodyPr wrap="square" rtlCol="0">
            <a:spAutoFit/>
          </a:bodyPr>
          <a:lstStyle/>
          <a:p>
            <a:r>
              <a:rPr lang="fr-BE" altLang="ko-KR" sz="4800" dirty="0">
                <a:solidFill>
                  <a:schemeClr val="tx1">
                    <a:lumMod val="85000"/>
                    <a:lumOff val="15000"/>
                  </a:schemeClr>
                </a:solidFill>
              </a:rPr>
              <a:t>Illustration du problème</a:t>
            </a:r>
          </a:p>
        </p:txBody>
      </p:sp>
      <p:sp>
        <p:nvSpPr>
          <p:cNvPr id="9" name="TextBox 8">
            <a:extLst>
              <a:ext uri="{FF2B5EF4-FFF2-40B4-BE49-F238E27FC236}">
                <a16:creationId xmlns:a16="http://schemas.microsoft.com/office/drawing/2014/main" id="{9F47E64B-52B0-4DA2-987E-4531671CD29F}"/>
              </a:ext>
            </a:extLst>
          </p:cNvPr>
          <p:cNvSpPr txBox="1"/>
          <p:nvPr/>
        </p:nvSpPr>
        <p:spPr>
          <a:xfrm>
            <a:off x="666088" y="1460288"/>
            <a:ext cx="7466999" cy="400110"/>
          </a:xfrm>
          <a:prstGeom prst="rect">
            <a:avLst/>
          </a:prstGeom>
          <a:noFill/>
        </p:spPr>
        <p:txBody>
          <a:bodyPr wrap="square" rtlCol="0">
            <a:spAutoFit/>
          </a:bodyPr>
          <a:lstStyle/>
          <a:p>
            <a:r>
              <a:rPr lang="fr-BE" altLang="ko-KR" sz="2000" dirty="0" smtClean="0">
                <a:solidFill>
                  <a:schemeClr val="tx1">
                    <a:lumMod val="75000"/>
                    <a:lumOff val="25000"/>
                  </a:schemeClr>
                </a:solidFill>
                <a:latin typeface="Bahnschrift Condensed" panose="020B0502040204020203" pitchFamily="34" charset="0"/>
                <a:cs typeface="Arial" pitchFamily="34" charset="0"/>
              </a:rPr>
              <a:t>State of the art </a:t>
            </a:r>
            <a:r>
              <a:rPr lang="fr-BE" altLang="ko-KR" sz="2000" dirty="0" err="1" smtClean="0">
                <a:solidFill>
                  <a:schemeClr val="tx1">
                    <a:lumMod val="75000"/>
                    <a:lumOff val="25000"/>
                  </a:schemeClr>
                </a:solidFill>
                <a:latin typeface="Bahnschrift Condensed" panose="020B0502040204020203" pitchFamily="34" charset="0"/>
                <a:cs typeface="Arial" pitchFamily="34" charset="0"/>
              </a:rPr>
              <a:t>algorithm</a:t>
            </a:r>
            <a:r>
              <a:rPr lang="fr-BE" altLang="ko-KR" sz="2000" dirty="0">
                <a:solidFill>
                  <a:schemeClr val="tx1">
                    <a:lumMod val="75000"/>
                    <a:lumOff val="25000"/>
                  </a:schemeClr>
                </a:solidFill>
                <a:latin typeface="Bahnschrift Condensed" panose="020B0502040204020203" pitchFamily="34" charset="0"/>
                <a:cs typeface="Arial" pitchFamily="34" charset="0"/>
              </a:rPr>
              <a:t> </a:t>
            </a:r>
            <a:r>
              <a:rPr lang="fr-BE" altLang="ko-KR" sz="2000" dirty="0" smtClean="0">
                <a:solidFill>
                  <a:schemeClr val="tx1">
                    <a:lumMod val="75000"/>
                    <a:lumOff val="25000"/>
                  </a:schemeClr>
                </a:solidFill>
                <a:latin typeface="Bahnschrift Condensed" panose="020B0502040204020203" pitchFamily="34" charset="0"/>
                <a:cs typeface="Arial" pitchFamily="34" charset="0"/>
              </a:rPr>
              <a:t>| résultats :</a:t>
            </a:r>
            <a:endParaRPr lang="fr-BE" altLang="ko-KR" sz="2000" dirty="0">
              <a:solidFill>
                <a:schemeClr val="tx1">
                  <a:lumMod val="75000"/>
                  <a:lumOff val="25000"/>
                </a:schemeClr>
              </a:solidFill>
              <a:latin typeface="Bahnschrift Condensed" panose="020B0502040204020203" pitchFamily="34" charset="0"/>
              <a:cs typeface="Arial" pitchFamily="34" charset="0"/>
            </a:endParaRPr>
          </a:p>
        </p:txBody>
      </p:sp>
      <p:sp>
        <p:nvSpPr>
          <p:cNvPr id="10" name="TextBox 9">
            <a:extLst>
              <a:ext uri="{FF2B5EF4-FFF2-40B4-BE49-F238E27FC236}">
                <a16:creationId xmlns:a16="http://schemas.microsoft.com/office/drawing/2014/main" id="{65979102-0D54-4D67-BA49-77478B00AE61}"/>
              </a:ext>
            </a:extLst>
          </p:cNvPr>
          <p:cNvSpPr txBox="1"/>
          <p:nvPr/>
        </p:nvSpPr>
        <p:spPr>
          <a:xfrm>
            <a:off x="559353" y="5963118"/>
            <a:ext cx="11164461" cy="338554"/>
          </a:xfrm>
          <a:prstGeom prst="rect">
            <a:avLst/>
          </a:prstGeom>
          <a:noFill/>
        </p:spPr>
        <p:txBody>
          <a:bodyPr wrap="square" rtlCol="0">
            <a:spAutoFit/>
          </a:bodyPr>
          <a:lstStyle/>
          <a:p>
            <a:r>
              <a:rPr lang="fr-BE" altLang="ko-KR" sz="1600" dirty="0" smtClean="0">
                <a:latin typeface="Bahnschrift Light" panose="020B0502040204020203" pitchFamily="34" charset="0"/>
                <a:cs typeface="Arial" pitchFamily="34" charset="0"/>
                <a:sym typeface="Wingdings" panose="05000000000000000000" pitchFamily="2" charset="2"/>
              </a:rPr>
              <a:t> </a:t>
            </a:r>
            <a:r>
              <a:rPr lang="fr-BE" altLang="ko-KR" sz="1600" dirty="0" smtClean="0">
                <a:latin typeface="Bahnschrift Light" panose="020B0502040204020203" pitchFamily="34" charset="0"/>
                <a:cs typeface="Arial" pitchFamily="34" charset="0"/>
              </a:rPr>
              <a:t>plusieurs </a:t>
            </a:r>
            <a:r>
              <a:rPr lang="fr-BE" altLang="ko-KR" sz="1600" dirty="0" smtClean="0">
                <a:latin typeface="Bahnschrift Light" panose="020B0502040204020203" pitchFamily="34" charset="0"/>
                <a:cs typeface="Arial" pitchFamily="34" charset="0"/>
              </a:rPr>
              <a:t>phrases apparaissent dans le modèle alors qu’elles ne devraient pas y figurer.</a:t>
            </a:r>
            <a:endParaRPr lang="fr-BE" altLang="ko-KR" sz="1600" dirty="0">
              <a:latin typeface="Bahnschrift Light" panose="020B0502040204020203" pitchFamily="34" charset="0"/>
              <a:cs typeface="Arial" pitchFamily="34" charset="0"/>
            </a:endParaRPr>
          </a:p>
        </p:txBody>
      </p:sp>
      <p:sp>
        <p:nvSpPr>
          <p:cNvPr id="11" name="TextBox 10">
            <a:extLst>
              <a:ext uri="{FF2B5EF4-FFF2-40B4-BE49-F238E27FC236}">
                <a16:creationId xmlns:a16="http://schemas.microsoft.com/office/drawing/2014/main" id="{D2C0F450-7844-4633-BE17-E7FAFC502C78}"/>
              </a:ext>
            </a:extLst>
          </p:cNvPr>
          <p:cNvSpPr txBox="1"/>
          <p:nvPr/>
        </p:nvSpPr>
        <p:spPr>
          <a:xfrm>
            <a:off x="709919" y="549275"/>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2" name="TextBox 11">
            <a:extLst>
              <a:ext uri="{FF2B5EF4-FFF2-40B4-BE49-F238E27FC236}">
                <a16:creationId xmlns:a16="http://schemas.microsoft.com/office/drawing/2014/main" id="{E3BE3D23-3C33-4E6E-B226-9001264E2BDD}"/>
              </a:ext>
            </a:extLst>
          </p:cNvPr>
          <p:cNvSpPr txBox="1"/>
          <p:nvPr/>
        </p:nvSpPr>
        <p:spPr>
          <a:xfrm>
            <a:off x="1283800" y="549275"/>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Tree>
    <p:extLst>
      <p:ext uri="{BB962C8B-B14F-4D97-AF65-F5344CB8AC3E}">
        <p14:creationId xmlns:p14="http://schemas.microsoft.com/office/powerpoint/2010/main" val="3576694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8FD366-5FF9-4486-9131-C2FB19EC9AD6}"/>
              </a:ext>
            </a:extLst>
          </p:cNvPr>
          <p:cNvGrpSpPr/>
          <p:nvPr/>
        </p:nvGrpSpPr>
        <p:grpSpPr>
          <a:xfrm>
            <a:off x="4347658" y="3185835"/>
            <a:ext cx="3496686" cy="3455090"/>
            <a:chOff x="2808139" y="1972867"/>
            <a:chExt cx="3544350" cy="3502187"/>
          </a:xfrm>
        </p:grpSpPr>
        <p:grpSp>
          <p:nvGrpSpPr>
            <p:cNvPr id="4" name="Group 3">
              <a:extLst>
                <a:ext uri="{FF2B5EF4-FFF2-40B4-BE49-F238E27FC236}">
                  <a16:creationId xmlns:a16="http://schemas.microsoft.com/office/drawing/2014/main" id="{A7F6D1EE-EF3B-404F-8F97-509F41B8A930}"/>
                </a:ext>
              </a:extLst>
            </p:cNvPr>
            <p:cNvGrpSpPr/>
            <p:nvPr/>
          </p:nvGrpSpPr>
          <p:grpSpPr>
            <a:xfrm>
              <a:off x="4024540" y="1972867"/>
              <a:ext cx="1103960" cy="1020909"/>
              <a:chOff x="4187424" y="1973745"/>
              <a:chExt cx="1368152" cy="1265226"/>
            </a:xfrm>
          </p:grpSpPr>
          <p:sp>
            <p:nvSpPr>
              <p:cNvPr id="20" name="Rectangle 19">
                <a:extLst>
                  <a:ext uri="{FF2B5EF4-FFF2-40B4-BE49-F238E27FC236}">
                    <a16:creationId xmlns:a16="http://schemas.microsoft.com/office/drawing/2014/main" id="{A028A865-E187-4DFA-BA86-8EF6500AB322}"/>
                  </a:ext>
                </a:extLst>
              </p:cNvPr>
              <p:cNvSpPr/>
              <p:nvPr/>
            </p:nvSpPr>
            <p:spPr>
              <a:xfrm>
                <a:off x="4187424" y="2517769"/>
                <a:ext cx="1368152" cy="72008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sp>
            <p:nvSpPr>
              <p:cNvPr id="21" name="Round Same Side Corner Rectangle 2">
                <a:extLst>
                  <a:ext uri="{FF2B5EF4-FFF2-40B4-BE49-F238E27FC236}">
                    <a16:creationId xmlns:a16="http://schemas.microsoft.com/office/drawing/2014/main" id="{2B211F91-A5DE-4D74-B9B0-7831F74A06E9}"/>
                  </a:ext>
                </a:extLst>
              </p:cNvPr>
              <p:cNvSpPr/>
              <p:nvPr/>
            </p:nvSpPr>
            <p:spPr>
              <a:xfrm rot="13500000">
                <a:off x="4238887" y="1973745"/>
                <a:ext cx="1265226" cy="1265226"/>
              </a:xfrm>
              <a:custGeom>
                <a:avLst/>
                <a:gdLst/>
                <a:ahLst/>
                <a:cxnLst/>
                <a:rect l="l" t="t" r="r" b="b"/>
                <a:pathLst>
                  <a:path w="1265226" h="1265226">
                    <a:moveTo>
                      <a:pt x="1265226" y="1265226"/>
                    </a:moveTo>
                    <a:lnTo>
                      <a:pt x="419226" y="1265226"/>
                    </a:lnTo>
                    <a:cubicBezTo>
                      <a:pt x="289991" y="1265226"/>
                      <a:pt x="185226" y="1160461"/>
                      <a:pt x="185226" y="1031226"/>
                    </a:cubicBezTo>
                    <a:cubicBezTo>
                      <a:pt x="185226" y="901991"/>
                      <a:pt x="289991" y="797226"/>
                      <a:pt x="419226" y="797226"/>
                    </a:cubicBezTo>
                    <a:lnTo>
                      <a:pt x="466301" y="797226"/>
                    </a:lnTo>
                    <a:lnTo>
                      <a:pt x="0" y="330926"/>
                    </a:lnTo>
                    <a:lnTo>
                      <a:pt x="330926" y="0"/>
                    </a:lnTo>
                    <a:lnTo>
                      <a:pt x="797225" y="466299"/>
                    </a:lnTo>
                    <a:lnTo>
                      <a:pt x="797225" y="419226"/>
                    </a:lnTo>
                    <a:cubicBezTo>
                      <a:pt x="797225" y="289991"/>
                      <a:pt x="901990" y="185226"/>
                      <a:pt x="1031225" y="185226"/>
                    </a:cubicBezTo>
                    <a:cubicBezTo>
                      <a:pt x="1160460" y="185226"/>
                      <a:pt x="1265225" y="289991"/>
                      <a:pt x="1265225" y="419226"/>
                    </a:cubicBezTo>
                    <a:lnTo>
                      <a:pt x="1265225" y="797226"/>
                    </a:lnTo>
                    <a:lnTo>
                      <a:pt x="1265226" y="797226"/>
                    </a:lnTo>
                    <a:close/>
                  </a:path>
                </a:pathLst>
              </a:cu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grpSp>
        <p:sp>
          <p:nvSpPr>
            <p:cNvPr id="19" name="Round Same Side Corner Rectangle 2">
              <a:extLst>
                <a:ext uri="{FF2B5EF4-FFF2-40B4-BE49-F238E27FC236}">
                  <a16:creationId xmlns:a16="http://schemas.microsoft.com/office/drawing/2014/main" id="{A520453A-A40D-459E-80D3-DD40842BFD13}"/>
                </a:ext>
              </a:extLst>
            </p:cNvPr>
            <p:cNvSpPr/>
            <p:nvPr/>
          </p:nvSpPr>
          <p:spPr>
            <a:xfrm rot="17100000">
              <a:off x="5331580" y="2702554"/>
              <a:ext cx="1020909" cy="1020909"/>
            </a:xfrm>
            <a:custGeom>
              <a:avLst/>
              <a:gdLst/>
              <a:ahLst/>
              <a:cxnLst/>
              <a:rect l="l" t="t" r="r" b="b"/>
              <a:pathLst>
                <a:path w="1265226" h="1265226">
                  <a:moveTo>
                    <a:pt x="1265226" y="1265226"/>
                  </a:moveTo>
                  <a:lnTo>
                    <a:pt x="419226" y="1265226"/>
                  </a:lnTo>
                  <a:cubicBezTo>
                    <a:pt x="289991" y="1265226"/>
                    <a:pt x="185226" y="1160461"/>
                    <a:pt x="185226" y="1031226"/>
                  </a:cubicBezTo>
                  <a:cubicBezTo>
                    <a:pt x="185226" y="901991"/>
                    <a:pt x="289991" y="797226"/>
                    <a:pt x="419226" y="797226"/>
                  </a:cubicBezTo>
                  <a:lnTo>
                    <a:pt x="466301" y="797226"/>
                  </a:lnTo>
                  <a:lnTo>
                    <a:pt x="0" y="330926"/>
                  </a:lnTo>
                  <a:lnTo>
                    <a:pt x="330926" y="0"/>
                  </a:lnTo>
                  <a:lnTo>
                    <a:pt x="797225" y="466299"/>
                  </a:lnTo>
                  <a:lnTo>
                    <a:pt x="797225" y="419226"/>
                  </a:lnTo>
                  <a:cubicBezTo>
                    <a:pt x="797225" y="289991"/>
                    <a:pt x="901990" y="185226"/>
                    <a:pt x="1031225" y="185226"/>
                  </a:cubicBezTo>
                  <a:cubicBezTo>
                    <a:pt x="1160460" y="185226"/>
                    <a:pt x="1265225" y="289991"/>
                    <a:pt x="1265225" y="419226"/>
                  </a:cubicBezTo>
                  <a:lnTo>
                    <a:pt x="1265225" y="797226"/>
                  </a:lnTo>
                  <a:lnTo>
                    <a:pt x="1265226" y="797226"/>
                  </a:lnTo>
                  <a:close/>
                </a:path>
              </a:pathLst>
            </a:cu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sp>
          <p:nvSpPr>
            <p:cNvPr id="14" name="Rectangle 13">
              <a:extLst>
                <a:ext uri="{FF2B5EF4-FFF2-40B4-BE49-F238E27FC236}">
                  <a16:creationId xmlns:a16="http://schemas.microsoft.com/office/drawing/2014/main" id="{CC12A1E8-F85B-431B-AAF3-4AE6DD86847B}"/>
                </a:ext>
              </a:extLst>
            </p:cNvPr>
            <p:cNvSpPr/>
            <p:nvPr/>
          </p:nvSpPr>
          <p:spPr>
            <a:xfrm rot="10800000">
              <a:off x="4024540" y="4894023"/>
              <a:ext cx="1103960" cy="58103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grpSp>
          <p:nvGrpSpPr>
            <p:cNvPr id="8" name="Group 7">
              <a:extLst>
                <a:ext uri="{FF2B5EF4-FFF2-40B4-BE49-F238E27FC236}">
                  <a16:creationId xmlns:a16="http://schemas.microsoft.com/office/drawing/2014/main" id="{DE448561-2288-4FC6-A921-EE7CF957A032}"/>
                </a:ext>
              </a:extLst>
            </p:cNvPr>
            <p:cNvGrpSpPr/>
            <p:nvPr/>
          </p:nvGrpSpPr>
          <p:grpSpPr>
            <a:xfrm rot="14400000">
              <a:off x="5259696" y="2723470"/>
              <a:ext cx="1103960" cy="1020911"/>
              <a:chOff x="4200256" y="5548830"/>
              <a:chExt cx="1368153" cy="1265226"/>
            </a:xfrm>
          </p:grpSpPr>
          <p:sp>
            <p:nvSpPr>
              <p:cNvPr id="12" name="Rectangle 11">
                <a:extLst>
                  <a:ext uri="{FF2B5EF4-FFF2-40B4-BE49-F238E27FC236}">
                    <a16:creationId xmlns:a16="http://schemas.microsoft.com/office/drawing/2014/main" id="{55584BDC-A1D3-4B56-BD7F-D05FF022F968}"/>
                  </a:ext>
                </a:extLst>
              </p:cNvPr>
              <p:cNvSpPr/>
              <p:nvPr/>
            </p:nvSpPr>
            <p:spPr>
              <a:xfrm>
                <a:off x="4200256" y="5574471"/>
                <a:ext cx="1368153" cy="72007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sp>
            <p:nvSpPr>
              <p:cNvPr id="13" name="Round Same Side Corner Rectangle 2">
                <a:extLst>
                  <a:ext uri="{FF2B5EF4-FFF2-40B4-BE49-F238E27FC236}">
                    <a16:creationId xmlns:a16="http://schemas.microsoft.com/office/drawing/2014/main" id="{A9A7C5F1-2AB8-492C-992E-C17894ED7D7E}"/>
                  </a:ext>
                </a:extLst>
              </p:cNvPr>
              <p:cNvSpPr/>
              <p:nvPr/>
            </p:nvSpPr>
            <p:spPr>
              <a:xfrm rot="2791467">
                <a:off x="4225910" y="5548830"/>
                <a:ext cx="1265226" cy="1265226"/>
              </a:xfrm>
              <a:custGeom>
                <a:avLst/>
                <a:gdLst/>
                <a:ahLst/>
                <a:cxnLst/>
                <a:rect l="l" t="t" r="r" b="b"/>
                <a:pathLst>
                  <a:path w="1265226" h="1265226">
                    <a:moveTo>
                      <a:pt x="1265226" y="1265226"/>
                    </a:moveTo>
                    <a:lnTo>
                      <a:pt x="419226" y="1265226"/>
                    </a:lnTo>
                    <a:cubicBezTo>
                      <a:pt x="289991" y="1265226"/>
                      <a:pt x="185226" y="1160461"/>
                      <a:pt x="185226" y="1031226"/>
                    </a:cubicBezTo>
                    <a:cubicBezTo>
                      <a:pt x="185226" y="901991"/>
                      <a:pt x="289991" y="797226"/>
                      <a:pt x="419226" y="797226"/>
                    </a:cubicBezTo>
                    <a:lnTo>
                      <a:pt x="466301" y="797226"/>
                    </a:lnTo>
                    <a:lnTo>
                      <a:pt x="0" y="330926"/>
                    </a:lnTo>
                    <a:lnTo>
                      <a:pt x="330926" y="0"/>
                    </a:lnTo>
                    <a:lnTo>
                      <a:pt x="797225" y="466299"/>
                    </a:lnTo>
                    <a:lnTo>
                      <a:pt x="797225" y="419226"/>
                    </a:lnTo>
                    <a:cubicBezTo>
                      <a:pt x="797225" y="289991"/>
                      <a:pt x="901990" y="185226"/>
                      <a:pt x="1031225" y="185226"/>
                    </a:cubicBezTo>
                    <a:cubicBezTo>
                      <a:pt x="1160460" y="185226"/>
                      <a:pt x="1265225" y="289991"/>
                      <a:pt x="1265225" y="419226"/>
                    </a:cubicBezTo>
                    <a:lnTo>
                      <a:pt x="1265225" y="797226"/>
                    </a:lnTo>
                    <a:lnTo>
                      <a:pt x="1265226" y="797226"/>
                    </a:lnTo>
                    <a:close/>
                  </a:path>
                </a:pathLst>
              </a:cu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grpSp>
        <p:grpSp>
          <p:nvGrpSpPr>
            <p:cNvPr id="9" name="Group 8">
              <a:extLst>
                <a:ext uri="{FF2B5EF4-FFF2-40B4-BE49-F238E27FC236}">
                  <a16:creationId xmlns:a16="http://schemas.microsoft.com/office/drawing/2014/main" id="{ACF94C20-9D63-4CBF-9A50-219761E74F06}"/>
                </a:ext>
              </a:extLst>
            </p:cNvPr>
            <p:cNvGrpSpPr/>
            <p:nvPr/>
          </p:nvGrpSpPr>
          <p:grpSpPr>
            <a:xfrm rot="18000000">
              <a:off x="2766614" y="2702555"/>
              <a:ext cx="1103960" cy="1020909"/>
              <a:chOff x="4187424" y="1973744"/>
              <a:chExt cx="1368152" cy="1265226"/>
            </a:xfrm>
          </p:grpSpPr>
          <p:sp>
            <p:nvSpPr>
              <p:cNvPr id="10" name="Rectangle 9">
                <a:extLst>
                  <a:ext uri="{FF2B5EF4-FFF2-40B4-BE49-F238E27FC236}">
                    <a16:creationId xmlns:a16="http://schemas.microsoft.com/office/drawing/2014/main" id="{70744909-3E1D-4254-9EC9-D4E7ADDF4650}"/>
                  </a:ext>
                </a:extLst>
              </p:cNvPr>
              <p:cNvSpPr/>
              <p:nvPr/>
            </p:nvSpPr>
            <p:spPr>
              <a:xfrm>
                <a:off x="4187424" y="2517769"/>
                <a:ext cx="1368152" cy="72008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sp>
            <p:nvSpPr>
              <p:cNvPr id="11" name="Round Same Side Corner Rectangle 2">
                <a:extLst>
                  <a:ext uri="{FF2B5EF4-FFF2-40B4-BE49-F238E27FC236}">
                    <a16:creationId xmlns:a16="http://schemas.microsoft.com/office/drawing/2014/main" id="{5C46D473-2DDD-4784-98EB-711F446F4F78}"/>
                  </a:ext>
                </a:extLst>
              </p:cNvPr>
              <p:cNvSpPr/>
              <p:nvPr/>
            </p:nvSpPr>
            <p:spPr>
              <a:xfrm rot="13500000">
                <a:off x="4238889" y="1973744"/>
                <a:ext cx="1265226" cy="1265226"/>
              </a:xfrm>
              <a:custGeom>
                <a:avLst/>
                <a:gdLst/>
                <a:ahLst/>
                <a:cxnLst/>
                <a:rect l="l" t="t" r="r" b="b"/>
                <a:pathLst>
                  <a:path w="1265226" h="1265226">
                    <a:moveTo>
                      <a:pt x="1265226" y="1265226"/>
                    </a:moveTo>
                    <a:lnTo>
                      <a:pt x="419226" y="1265226"/>
                    </a:lnTo>
                    <a:cubicBezTo>
                      <a:pt x="289991" y="1265226"/>
                      <a:pt x="185226" y="1160461"/>
                      <a:pt x="185226" y="1031226"/>
                    </a:cubicBezTo>
                    <a:cubicBezTo>
                      <a:pt x="185226" y="901991"/>
                      <a:pt x="289991" y="797226"/>
                      <a:pt x="419226" y="797226"/>
                    </a:cubicBezTo>
                    <a:lnTo>
                      <a:pt x="466301" y="797226"/>
                    </a:lnTo>
                    <a:lnTo>
                      <a:pt x="0" y="330926"/>
                    </a:lnTo>
                    <a:lnTo>
                      <a:pt x="330926" y="0"/>
                    </a:lnTo>
                    <a:lnTo>
                      <a:pt x="797225" y="466299"/>
                    </a:lnTo>
                    <a:lnTo>
                      <a:pt x="797225" y="419226"/>
                    </a:lnTo>
                    <a:cubicBezTo>
                      <a:pt x="797225" y="289991"/>
                      <a:pt x="901990" y="185226"/>
                      <a:pt x="1031225" y="185226"/>
                    </a:cubicBezTo>
                    <a:cubicBezTo>
                      <a:pt x="1160460" y="185226"/>
                      <a:pt x="1265225" y="289991"/>
                      <a:pt x="1265225" y="419226"/>
                    </a:cubicBezTo>
                    <a:lnTo>
                      <a:pt x="1265225" y="797226"/>
                    </a:lnTo>
                    <a:lnTo>
                      <a:pt x="1265226" y="797226"/>
                    </a:lnTo>
                    <a:close/>
                  </a:path>
                </a:pathLst>
              </a:custGeom>
              <a:solidFill>
                <a:schemeClr val="accent6"/>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tLang="ko-KR" sz="2700" dirty="0"/>
              </a:p>
            </p:txBody>
          </p:sp>
        </p:grpSp>
      </p:grpSp>
      <p:sp>
        <p:nvSpPr>
          <p:cNvPr id="23" name="TextBox 22">
            <a:extLst>
              <a:ext uri="{FF2B5EF4-FFF2-40B4-BE49-F238E27FC236}">
                <a16:creationId xmlns:a16="http://schemas.microsoft.com/office/drawing/2014/main" id="{72D13D8A-E59D-400A-84CC-046F3ADDF324}"/>
              </a:ext>
            </a:extLst>
          </p:cNvPr>
          <p:cNvSpPr txBox="1"/>
          <p:nvPr/>
        </p:nvSpPr>
        <p:spPr>
          <a:xfrm>
            <a:off x="5254496" y="4562632"/>
            <a:ext cx="1711261" cy="830997"/>
          </a:xfrm>
          <a:prstGeom prst="rect">
            <a:avLst/>
          </a:prstGeom>
          <a:noFill/>
        </p:spPr>
        <p:txBody>
          <a:bodyPr wrap="square" rtlCol="0">
            <a:spAutoFit/>
          </a:bodyPr>
          <a:lstStyle/>
          <a:p>
            <a:pPr algn="ctr"/>
            <a:r>
              <a:rPr lang="fr-BE" altLang="ko-KR" sz="2400" b="1" dirty="0" smtClean="0">
                <a:solidFill>
                  <a:schemeClr val="tx1">
                    <a:lumMod val="65000"/>
                    <a:lumOff val="35000"/>
                  </a:schemeClr>
                </a:solidFill>
                <a:latin typeface="Bahnschrift SemiBold SemiConden" panose="020B0502040204020203" pitchFamily="34" charset="0"/>
                <a:cs typeface="Arial" pitchFamily="34" charset="0"/>
              </a:rPr>
              <a:t>Phrases irrelevantes</a:t>
            </a:r>
            <a:endParaRPr lang="fr-BE" altLang="ko-KR" sz="2400" b="1" dirty="0">
              <a:solidFill>
                <a:schemeClr val="tx1">
                  <a:lumMod val="65000"/>
                  <a:lumOff val="35000"/>
                </a:schemeClr>
              </a:solidFill>
              <a:latin typeface="Bahnschrift SemiBold SemiConden" panose="020B0502040204020203" pitchFamily="34" charset="0"/>
              <a:cs typeface="Arial" pitchFamily="34" charset="0"/>
            </a:endParaRPr>
          </a:p>
        </p:txBody>
      </p:sp>
      <p:grpSp>
        <p:nvGrpSpPr>
          <p:cNvPr id="34" name="Group 33">
            <a:extLst>
              <a:ext uri="{FF2B5EF4-FFF2-40B4-BE49-F238E27FC236}">
                <a16:creationId xmlns:a16="http://schemas.microsoft.com/office/drawing/2014/main" id="{6D4985E4-17C3-4C25-9178-8FAB63774F1D}"/>
              </a:ext>
            </a:extLst>
          </p:cNvPr>
          <p:cNvGrpSpPr/>
          <p:nvPr/>
        </p:nvGrpSpPr>
        <p:grpSpPr>
          <a:xfrm>
            <a:off x="8167011" y="3691126"/>
            <a:ext cx="3589685" cy="1501435"/>
            <a:chOff x="2446226" y="4136096"/>
            <a:chExt cx="1552494" cy="1501435"/>
          </a:xfrm>
        </p:grpSpPr>
        <p:sp>
          <p:nvSpPr>
            <p:cNvPr id="35" name="TextBox 34">
              <a:extLst>
                <a:ext uri="{FF2B5EF4-FFF2-40B4-BE49-F238E27FC236}">
                  <a16:creationId xmlns:a16="http://schemas.microsoft.com/office/drawing/2014/main" id="{F42003DB-66E6-413A-B1EA-0195AEE5D9EF}"/>
                </a:ext>
              </a:extLst>
            </p:cNvPr>
            <p:cNvSpPr txBox="1"/>
            <p:nvPr/>
          </p:nvSpPr>
          <p:spPr>
            <a:xfrm>
              <a:off x="2446226" y="4560313"/>
              <a:ext cx="1552494" cy="1077218"/>
            </a:xfrm>
            <a:prstGeom prst="rect">
              <a:avLst/>
            </a:prstGeom>
            <a:noFill/>
          </p:spPr>
          <p:txBody>
            <a:bodyPr wrap="square" rtlCol="0">
              <a:spAutoFit/>
            </a:bodyPr>
            <a:lstStyle/>
            <a:p>
              <a:r>
                <a:rPr lang="fr-BE" altLang="ko-KR" sz="1600" dirty="0">
                  <a:latin typeface="Bahnschrift Light" panose="020B0502040204020203" pitchFamily="34" charset="0"/>
                  <a:cs typeface="Arial" pitchFamily="34" charset="0"/>
                </a:rPr>
                <a:t>D</a:t>
              </a:r>
              <a:r>
                <a:rPr lang="fr-BE" altLang="ko-KR" sz="1600" dirty="0" smtClean="0">
                  <a:latin typeface="Bahnschrift Light" panose="020B0502040204020203" pitchFamily="34" charset="0"/>
                  <a:cs typeface="Arial" pitchFamily="34" charset="0"/>
                </a:rPr>
                <a:t>étails ajoutés dans la description textuelle la rendant plus concrète/précise, mais ne devant pas être modélisés</a:t>
              </a:r>
              <a:endParaRPr lang="fr-BE" altLang="ko-KR" sz="1600" dirty="0">
                <a:latin typeface="Bahnschrift Light" panose="020B0502040204020203" pitchFamily="34" charset="0"/>
                <a:cs typeface="Arial" pitchFamily="34" charset="0"/>
              </a:endParaRPr>
            </a:p>
          </p:txBody>
        </p:sp>
        <p:sp>
          <p:nvSpPr>
            <p:cNvPr id="36" name="TextBox 35">
              <a:extLst>
                <a:ext uri="{FF2B5EF4-FFF2-40B4-BE49-F238E27FC236}">
                  <a16:creationId xmlns:a16="http://schemas.microsoft.com/office/drawing/2014/main" id="{8BEC2C88-9317-4A28-B7CD-39C5541F2328}"/>
                </a:ext>
              </a:extLst>
            </p:cNvPr>
            <p:cNvSpPr txBox="1"/>
            <p:nvPr/>
          </p:nvSpPr>
          <p:spPr>
            <a:xfrm>
              <a:off x="2447875" y="4136096"/>
              <a:ext cx="1404784" cy="461665"/>
            </a:xfrm>
            <a:prstGeom prst="rect">
              <a:avLst/>
            </a:prstGeom>
            <a:noFill/>
          </p:spPr>
          <p:txBody>
            <a:bodyPr wrap="square" rtlCol="0">
              <a:spAutoFit/>
            </a:bodyPr>
            <a:lstStyle/>
            <a:p>
              <a:r>
                <a:rPr lang="fr-BE" altLang="ko-KR" sz="2400" b="1" dirty="0">
                  <a:solidFill>
                    <a:schemeClr val="tx1">
                      <a:lumMod val="75000"/>
                      <a:lumOff val="25000"/>
                    </a:schemeClr>
                  </a:solidFill>
                  <a:latin typeface="Bahnschrift Condensed" panose="020B0502040204020203" pitchFamily="34" charset="0"/>
                  <a:cs typeface="Arial" pitchFamily="34" charset="0"/>
                </a:rPr>
                <a:t>Information de détail</a:t>
              </a:r>
            </a:p>
          </p:txBody>
        </p:sp>
      </p:grpSp>
      <p:grpSp>
        <p:nvGrpSpPr>
          <p:cNvPr id="37" name="Group 36">
            <a:extLst>
              <a:ext uri="{FF2B5EF4-FFF2-40B4-BE49-F238E27FC236}">
                <a16:creationId xmlns:a16="http://schemas.microsoft.com/office/drawing/2014/main" id="{6447AE23-7FCC-4DBB-9753-5AF5D7C84863}"/>
              </a:ext>
            </a:extLst>
          </p:cNvPr>
          <p:cNvGrpSpPr/>
          <p:nvPr/>
        </p:nvGrpSpPr>
        <p:grpSpPr>
          <a:xfrm>
            <a:off x="435382" y="3615421"/>
            <a:ext cx="3537857" cy="1260004"/>
            <a:chOff x="2440451" y="3879461"/>
            <a:chExt cx="1530079" cy="1260004"/>
          </a:xfrm>
        </p:grpSpPr>
        <p:sp>
          <p:nvSpPr>
            <p:cNvPr id="38" name="TextBox 37">
              <a:extLst>
                <a:ext uri="{FF2B5EF4-FFF2-40B4-BE49-F238E27FC236}">
                  <a16:creationId xmlns:a16="http://schemas.microsoft.com/office/drawing/2014/main" id="{2A23640E-D25C-4BA5-BA35-479F7A11627A}"/>
                </a:ext>
              </a:extLst>
            </p:cNvPr>
            <p:cNvSpPr txBox="1"/>
            <p:nvPr/>
          </p:nvSpPr>
          <p:spPr>
            <a:xfrm>
              <a:off x="2440451" y="4308468"/>
              <a:ext cx="1530079" cy="830997"/>
            </a:xfrm>
            <a:prstGeom prst="rect">
              <a:avLst/>
            </a:prstGeom>
            <a:noFill/>
          </p:spPr>
          <p:txBody>
            <a:bodyPr wrap="square" rtlCol="0">
              <a:spAutoFit/>
            </a:bodyPr>
            <a:lstStyle/>
            <a:p>
              <a:pPr algn="r"/>
              <a:r>
                <a:rPr lang="fr-BE" altLang="ko-KR" sz="1600" dirty="0" smtClean="0">
                  <a:latin typeface="Bahnschrift Light" panose="020B0502040204020203" pitchFamily="34" charset="0"/>
                  <a:cs typeface="Arial" pitchFamily="34" charset="0"/>
                </a:rPr>
                <a:t>Utilisés pour faciliter la compréhension du lecteur, et rendre la description plus imagée</a:t>
              </a:r>
              <a:endParaRPr lang="fr-BE" altLang="ko-KR" sz="1600" dirty="0">
                <a:latin typeface="Bahnschrift Light" panose="020B0502040204020203" pitchFamily="34" charset="0"/>
                <a:cs typeface="Arial" pitchFamily="34" charset="0"/>
              </a:endParaRPr>
            </a:p>
          </p:txBody>
        </p:sp>
        <p:sp>
          <p:nvSpPr>
            <p:cNvPr id="39" name="TextBox 38">
              <a:extLst>
                <a:ext uri="{FF2B5EF4-FFF2-40B4-BE49-F238E27FC236}">
                  <a16:creationId xmlns:a16="http://schemas.microsoft.com/office/drawing/2014/main" id="{435B6B04-15B4-4C0A-AF77-96A61C5A59C2}"/>
                </a:ext>
              </a:extLst>
            </p:cNvPr>
            <p:cNvSpPr txBox="1"/>
            <p:nvPr/>
          </p:nvSpPr>
          <p:spPr>
            <a:xfrm>
              <a:off x="2563751" y="3879461"/>
              <a:ext cx="1404784" cy="461665"/>
            </a:xfrm>
            <a:prstGeom prst="rect">
              <a:avLst/>
            </a:prstGeom>
            <a:noFill/>
          </p:spPr>
          <p:txBody>
            <a:bodyPr wrap="square" rtlCol="0">
              <a:spAutoFit/>
            </a:bodyPr>
            <a:lstStyle/>
            <a:p>
              <a:pPr algn="r"/>
              <a:r>
                <a:rPr lang="fr-BE" altLang="ko-KR" sz="2400" b="1" dirty="0" smtClean="0">
                  <a:solidFill>
                    <a:schemeClr val="tx1">
                      <a:lumMod val="75000"/>
                      <a:lumOff val="25000"/>
                    </a:schemeClr>
                  </a:solidFill>
                  <a:latin typeface="Bahnschrift Condensed" panose="020B0502040204020203" pitchFamily="34" charset="0"/>
                  <a:cs typeface="Arial" pitchFamily="34" charset="0"/>
                </a:rPr>
                <a:t>Exemples</a:t>
              </a:r>
              <a:endParaRPr lang="fr-BE" altLang="ko-KR" sz="2400" b="1" dirty="0">
                <a:solidFill>
                  <a:schemeClr val="tx1">
                    <a:lumMod val="75000"/>
                    <a:lumOff val="25000"/>
                  </a:schemeClr>
                </a:solidFill>
                <a:latin typeface="Bahnschrift Condensed" panose="020B0502040204020203" pitchFamily="34" charset="0"/>
                <a:cs typeface="Arial" pitchFamily="34" charset="0"/>
              </a:endParaRPr>
            </a:p>
          </p:txBody>
        </p:sp>
      </p:grpSp>
      <p:grpSp>
        <p:nvGrpSpPr>
          <p:cNvPr id="40" name="Group 39">
            <a:extLst>
              <a:ext uri="{FF2B5EF4-FFF2-40B4-BE49-F238E27FC236}">
                <a16:creationId xmlns:a16="http://schemas.microsoft.com/office/drawing/2014/main" id="{9DAB62DA-BE62-463A-8C17-063C716D188B}"/>
              </a:ext>
            </a:extLst>
          </p:cNvPr>
          <p:cNvGrpSpPr/>
          <p:nvPr/>
        </p:nvGrpSpPr>
        <p:grpSpPr>
          <a:xfrm>
            <a:off x="4176073" y="1392783"/>
            <a:ext cx="4296762" cy="1180749"/>
            <a:chOff x="2418775" y="4071223"/>
            <a:chExt cx="1858296" cy="1180749"/>
          </a:xfrm>
        </p:grpSpPr>
        <p:sp>
          <p:nvSpPr>
            <p:cNvPr id="41" name="TextBox 40">
              <a:extLst>
                <a:ext uri="{FF2B5EF4-FFF2-40B4-BE49-F238E27FC236}">
                  <a16:creationId xmlns:a16="http://schemas.microsoft.com/office/drawing/2014/main" id="{53E282A8-9B16-4CEA-AD34-1A9998B46955}"/>
                </a:ext>
              </a:extLst>
            </p:cNvPr>
            <p:cNvSpPr txBox="1"/>
            <p:nvPr/>
          </p:nvSpPr>
          <p:spPr>
            <a:xfrm>
              <a:off x="2418775" y="4420975"/>
              <a:ext cx="1858296" cy="830997"/>
            </a:xfrm>
            <a:prstGeom prst="rect">
              <a:avLst/>
            </a:prstGeom>
            <a:noFill/>
          </p:spPr>
          <p:txBody>
            <a:bodyPr wrap="square" rtlCol="0">
              <a:spAutoFit/>
            </a:bodyPr>
            <a:lstStyle/>
            <a:p>
              <a:pPr algn="ctr"/>
              <a:r>
                <a:rPr lang="fr-BE" altLang="ko-KR" sz="1600" dirty="0" smtClean="0">
                  <a:latin typeface="Bahnschrift Light" panose="020B0502040204020203" pitchFamily="34" charset="0"/>
                  <a:cs typeface="Arial" pitchFamily="34" charset="0"/>
                </a:rPr>
                <a:t>Phrase apportant des informations très générales sur le contexte au début de la description.</a:t>
              </a:r>
              <a:endParaRPr lang="fr-BE" altLang="ko-KR" sz="1600" dirty="0">
                <a:latin typeface="Bahnschrift Light" panose="020B0502040204020203" pitchFamily="34" charset="0"/>
                <a:cs typeface="Arial" pitchFamily="34" charset="0"/>
              </a:endParaRPr>
            </a:p>
          </p:txBody>
        </p:sp>
        <p:sp>
          <p:nvSpPr>
            <p:cNvPr id="42" name="TextBox 41">
              <a:extLst>
                <a:ext uri="{FF2B5EF4-FFF2-40B4-BE49-F238E27FC236}">
                  <a16:creationId xmlns:a16="http://schemas.microsoft.com/office/drawing/2014/main" id="{9F47E64B-52B0-4DA2-987E-4531671CD29F}"/>
                </a:ext>
              </a:extLst>
            </p:cNvPr>
            <p:cNvSpPr txBox="1"/>
            <p:nvPr/>
          </p:nvSpPr>
          <p:spPr>
            <a:xfrm>
              <a:off x="2568014" y="4071223"/>
              <a:ext cx="1404784" cy="461665"/>
            </a:xfrm>
            <a:prstGeom prst="rect">
              <a:avLst/>
            </a:prstGeom>
            <a:noFill/>
          </p:spPr>
          <p:txBody>
            <a:bodyPr wrap="square" rtlCol="0">
              <a:spAutoFit/>
            </a:bodyPr>
            <a:lstStyle/>
            <a:p>
              <a:pPr algn="ctr"/>
              <a:r>
                <a:rPr lang="fr-BE" altLang="ko-KR" sz="2400" b="1" dirty="0" smtClean="0">
                  <a:solidFill>
                    <a:schemeClr val="tx1">
                      <a:lumMod val="75000"/>
                      <a:lumOff val="25000"/>
                    </a:schemeClr>
                  </a:solidFill>
                  <a:latin typeface="Bahnschrift Condensed" panose="020B0502040204020203" pitchFamily="34" charset="0"/>
                  <a:cs typeface="Arial" pitchFamily="34" charset="0"/>
                </a:rPr>
                <a:t>Phrase introductive</a:t>
              </a:r>
              <a:endParaRPr lang="fr-BE" altLang="ko-KR" sz="2400" b="1" dirty="0">
                <a:solidFill>
                  <a:schemeClr val="tx1">
                    <a:lumMod val="75000"/>
                    <a:lumOff val="25000"/>
                  </a:schemeClr>
                </a:solidFill>
                <a:latin typeface="Bahnschrift Condensed" panose="020B0502040204020203" pitchFamily="34" charset="0"/>
                <a:cs typeface="Arial" pitchFamily="34" charset="0"/>
              </a:endParaRPr>
            </a:p>
          </p:txBody>
        </p:sp>
      </p:grpSp>
      <p:sp>
        <p:nvSpPr>
          <p:cNvPr id="43" name="TextBox 42">
            <a:extLst>
              <a:ext uri="{FF2B5EF4-FFF2-40B4-BE49-F238E27FC236}">
                <a16:creationId xmlns:a16="http://schemas.microsoft.com/office/drawing/2014/main" id="{F42003DB-66E6-413A-B1EA-0195AEE5D9EF}"/>
              </a:ext>
            </a:extLst>
          </p:cNvPr>
          <p:cNvSpPr txBox="1"/>
          <p:nvPr/>
        </p:nvSpPr>
        <p:spPr>
          <a:xfrm>
            <a:off x="5396230" y="5375897"/>
            <a:ext cx="1450418" cy="307777"/>
          </a:xfrm>
          <a:prstGeom prst="rect">
            <a:avLst/>
          </a:prstGeom>
          <a:noFill/>
        </p:spPr>
        <p:txBody>
          <a:bodyPr wrap="square" rtlCol="0">
            <a:spAutoFit/>
          </a:bodyPr>
          <a:lstStyle/>
          <a:p>
            <a:pPr algn="r"/>
            <a:r>
              <a:rPr lang="fr-BE" altLang="ko-KR" sz="1400" dirty="0" smtClean="0">
                <a:solidFill>
                  <a:schemeClr val="tx1">
                    <a:lumMod val="75000"/>
                    <a:lumOff val="25000"/>
                  </a:schemeClr>
                </a:solidFill>
                <a:latin typeface="Bahnschrift Light" panose="020B0502040204020203" pitchFamily="34" charset="0"/>
                <a:cs typeface="Arial" pitchFamily="34" charset="0"/>
              </a:rPr>
              <a:t>Plusieurs types</a:t>
            </a:r>
            <a:endParaRPr lang="fr-BE" altLang="ko-KR" sz="1400" dirty="0">
              <a:solidFill>
                <a:schemeClr val="tx1">
                  <a:lumMod val="75000"/>
                  <a:lumOff val="25000"/>
                </a:schemeClr>
              </a:solidFill>
              <a:latin typeface="Bahnschrift Light" panose="020B0502040204020203" pitchFamily="34" charset="0"/>
              <a:cs typeface="Arial" pitchFamily="34" charset="0"/>
            </a:endParaRPr>
          </a:p>
        </p:txBody>
      </p:sp>
      <p:sp>
        <p:nvSpPr>
          <p:cNvPr id="45" name="TextBox 44">
            <a:extLst>
              <a:ext uri="{FF2B5EF4-FFF2-40B4-BE49-F238E27FC236}">
                <a16:creationId xmlns:a16="http://schemas.microsoft.com/office/drawing/2014/main" id="{91DDF999-8F69-4960-B20C-F6D47B59CA9A}"/>
              </a:ext>
            </a:extLst>
          </p:cNvPr>
          <p:cNvSpPr txBox="1"/>
          <p:nvPr/>
        </p:nvSpPr>
        <p:spPr>
          <a:xfrm>
            <a:off x="5527269" y="6110796"/>
            <a:ext cx="1255968" cy="461665"/>
          </a:xfrm>
          <a:prstGeom prst="rect">
            <a:avLst/>
          </a:prstGeom>
          <a:noFill/>
        </p:spPr>
        <p:txBody>
          <a:bodyPr wrap="square" rtlCol="0">
            <a:spAutoFit/>
          </a:bodyPr>
          <a:lstStyle/>
          <a:p>
            <a:r>
              <a:rPr lang="fr-BE" altLang="ko-KR" sz="2400" b="1" dirty="0" smtClean="0">
                <a:solidFill>
                  <a:schemeClr val="bg1"/>
                </a:solidFill>
                <a:latin typeface="Bahnschrift Light Condensed" panose="020B0502040204020203" pitchFamily="34" charset="0"/>
                <a:cs typeface="Arial" pitchFamily="34" charset="0"/>
              </a:rPr>
              <a:t>« Noise »</a:t>
            </a:r>
            <a:endParaRPr lang="fr-BE" altLang="ko-KR" sz="1600" b="1" dirty="0">
              <a:solidFill>
                <a:schemeClr val="bg1"/>
              </a:solidFill>
              <a:latin typeface="Bahnschrift Light Condensed" panose="020B0502040204020203" pitchFamily="34" charset="0"/>
              <a:cs typeface="Arial" pitchFamily="34" charset="0"/>
            </a:endParaRPr>
          </a:p>
        </p:txBody>
      </p:sp>
      <p:sp>
        <p:nvSpPr>
          <p:cNvPr id="46" name="Rectangle 45"/>
          <p:cNvSpPr/>
          <p:nvPr/>
        </p:nvSpPr>
        <p:spPr>
          <a:xfrm>
            <a:off x="4358862" y="2482436"/>
            <a:ext cx="3749492" cy="523220"/>
          </a:xfrm>
          <a:prstGeom prst="rect">
            <a:avLst/>
          </a:prstGeom>
        </p:spPr>
        <p:txBody>
          <a:bodyPr wrap="square">
            <a:spAutoFit/>
          </a:bodyPr>
          <a:lstStyle/>
          <a:p>
            <a:pPr algn="ctr">
              <a:spcBef>
                <a:spcPts val="400"/>
              </a:spcBef>
              <a:defRPr/>
            </a:pPr>
            <a:r>
              <a:rPr lang="en-US" sz="1400" dirty="0">
                <a:solidFill>
                  <a:schemeClr val="accent2"/>
                </a:solidFill>
                <a:latin typeface="Bahnschrift SemiCondensed" panose="020B0502040204020203" pitchFamily="34" charset="0"/>
                <a:ea typeface="Calibri" panose="020F0502020204030204" pitchFamily="34" charset="0"/>
                <a:cs typeface="Segoe UI Light" panose="020B0502040204020203" pitchFamily="34" charset="0"/>
              </a:rPr>
              <a:t>“The examination process can be summarized as follows. </a:t>
            </a:r>
            <a:r>
              <a:rPr lang="en-US" sz="1400" dirty="0" smtClean="0">
                <a:solidFill>
                  <a:schemeClr val="accent2"/>
                </a:solidFill>
                <a:latin typeface="Bahnschrift SemiCondensed" panose="020B0502040204020203" pitchFamily="34" charset="0"/>
                <a:ea typeface="Calibri" panose="020F0502020204030204" pitchFamily="34" charset="0"/>
                <a:cs typeface="Segoe UI Light" panose="020B0502040204020203" pitchFamily="34" charset="0"/>
              </a:rPr>
              <a:t>[…]“</a:t>
            </a:r>
            <a:endParaRPr lang="en-US" altLang="en-US" sz="100" dirty="0">
              <a:solidFill>
                <a:schemeClr val="accent2"/>
              </a:solidFill>
              <a:latin typeface="Bahnschrift SemiCondensed" panose="020B0502040204020203" pitchFamily="34" charset="0"/>
              <a:cs typeface="Segoe UI Light" panose="020B0502040204020203" pitchFamily="34" charset="0"/>
            </a:endParaRPr>
          </a:p>
        </p:txBody>
      </p:sp>
      <p:sp>
        <p:nvSpPr>
          <p:cNvPr id="47" name="Rectangle 46"/>
          <p:cNvSpPr/>
          <p:nvPr/>
        </p:nvSpPr>
        <p:spPr>
          <a:xfrm>
            <a:off x="219134" y="4804928"/>
            <a:ext cx="3749492" cy="584775"/>
          </a:xfrm>
          <a:prstGeom prst="rect">
            <a:avLst/>
          </a:prstGeom>
        </p:spPr>
        <p:txBody>
          <a:bodyPr wrap="square">
            <a:spAutoFit/>
          </a:bodyPr>
          <a:lstStyle/>
          <a:p>
            <a:pPr algn="r">
              <a:spcBef>
                <a:spcPts val="400"/>
              </a:spcBef>
              <a:defRPr/>
            </a:pPr>
            <a:r>
              <a:rPr lang="en-US" sz="1600" dirty="0" smtClean="0">
                <a:solidFill>
                  <a:schemeClr val="accent6"/>
                </a:solidFill>
                <a:latin typeface="Bahnschrift SemiCondensed" panose="020B0502040204020203" pitchFamily="34" charset="0"/>
                <a:ea typeface="Calibri" panose="020F0502020204030204" pitchFamily="34" charset="0"/>
                <a:cs typeface="Segoe UI Light" panose="020B0502040204020203" pitchFamily="34" charset="0"/>
              </a:rPr>
              <a:t>“For </a:t>
            </a:r>
            <a:r>
              <a:rPr lang="en-US" sz="1600" dirty="0">
                <a:solidFill>
                  <a:schemeClr val="accent6"/>
                </a:solidFill>
                <a:latin typeface="Bahnschrift SemiCondensed" panose="020B0502040204020203" pitchFamily="34" charset="0"/>
                <a:ea typeface="Calibri" panose="020F0502020204030204" pitchFamily="34" charset="0"/>
                <a:cs typeface="Segoe UI Light" panose="020B0502040204020203" pitchFamily="34" charset="0"/>
              </a:rPr>
              <a:t>example to correct errors or better describe an expense.” </a:t>
            </a:r>
            <a:endParaRPr lang="en-US" altLang="en-US" sz="200" dirty="0">
              <a:solidFill>
                <a:schemeClr val="accent6"/>
              </a:solidFill>
              <a:latin typeface="Bahnschrift SemiCondensed" panose="020B0502040204020203" pitchFamily="34" charset="0"/>
              <a:cs typeface="Segoe UI Light" panose="020B0502040204020203" pitchFamily="34" charset="0"/>
            </a:endParaRPr>
          </a:p>
        </p:txBody>
      </p:sp>
      <p:sp>
        <p:nvSpPr>
          <p:cNvPr id="49" name="Rectangle 48"/>
          <p:cNvSpPr/>
          <p:nvPr/>
        </p:nvSpPr>
        <p:spPr>
          <a:xfrm>
            <a:off x="8175356" y="5252880"/>
            <a:ext cx="3749492" cy="584775"/>
          </a:xfrm>
          <a:prstGeom prst="rect">
            <a:avLst/>
          </a:prstGeom>
        </p:spPr>
        <p:txBody>
          <a:bodyPr wrap="square">
            <a:spAutoFit/>
          </a:bodyPr>
          <a:lstStyle/>
          <a:p>
            <a:pPr>
              <a:spcBef>
                <a:spcPts val="400"/>
              </a:spcBef>
              <a:defRPr/>
            </a:pPr>
            <a:r>
              <a:rPr lang="en-US" sz="1600" dirty="0">
                <a:solidFill>
                  <a:schemeClr val="accent4"/>
                </a:solidFill>
                <a:latin typeface="Bahnschrift SemiCondensed" panose="020B0502040204020203" pitchFamily="34" charset="0"/>
                <a:ea typeface="Calibri" panose="020F0502020204030204" pitchFamily="34" charset="0"/>
                <a:cs typeface="Segoe UI Light" panose="020B0502040204020203" pitchFamily="34" charset="0"/>
              </a:rPr>
              <a:t>Underwriters </a:t>
            </a:r>
            <a:r>
              <a:rPr lang="en-US" sz="1600" dirty="0" smtClean="0">
                <a:solidFill>
                  <a:schemeClr val="accent4"/>
                </a:solidFill>
                <a:latin typeface="Bahnschrift SemiCondensed" panose="020B0502040204020203" pitchFamily="34" charset="0"/>
                <a:ea typeface="Calibri" panose="020F0502020204030204" pitchFamily="34" charset="0"/>
                <a:cs typeface="Segoe UI Light" panose="020B0502040204020203" pitchFamily="34" charset="0"/>
              </a:rPr>
              <a:t>are very smart and act </a:t>
            </a:r>
            <a:r>
              <a:rPr lang="en-US" sz="1600" dirty="0">
                <a:solidFill>
                  <a:schemeClr val="accent4"/>
                </a:solidFill>
                <a:latin typeface="Bahnschrift SemiCondensed" panose="020B0502040204020203" pitchFamily="34" charset="0"/>
                <a:ea typeface="Calibri" panose="020F0502020204030204" pitchFamily="34" charset="0"/>
                <a:cs typeface="Segoe UI Light" panose="020B0502040204020203" pitchFamily="34" charset="0"/>
              </a:rPr>
              <a:t>as financial midwives to a new issue.</a:t>
            </a:r>
          </a:p>
        </p:txBody>
      </p:sp>
      <p:sp>
        <p:nvSpPr>
          <p:cNvPr id="44" name="TextBox 43">
            <a:extLst>
              <a:ext uri="{FF2B5EF4-FFF2-40B4-BE49-F238E27FC236}">
                <a16:creationId xmlns:a16="http://schemas.microsoft.com/office/drawing/2014/main" id="{61408730-4EE8-459D-85ED-BBFA3310B3C7}"/>
              </a:ext>
            </a:extLst>
          </p:cNvPr>
          <p:cNvSpPr txBox="1"/>
          <p:nvPr/>
        </p:nvSpPr>
        <p:spPr>
          <a:xfrm>
            <a:off x="2508783" y="378481"/>
            <a:ext cx="8435737" cy="830997"/>
          </a:xfrm>
          <a:prstGeom prst="rect">
            <a:avLst/>
          </a:prstGeom>
          <a:noFill/>
        </p:spPr>
        <p:txBody>
          <a:bodyPr wrap="square" rtlCol="0">
            <a:spAutoFit/>
          </a:bodyPr>
          <a:lstStyle/>
          <a:p>
            <a:r>
              <a:rPr lang="fr-BE" altLang="ko-KR" sz="4800" dirty="0">
                <a:solidFill>
                  <a:schemeClr val="tx1">
                    <a:lumMod val="85000"/>
                    <a:lumOff val="15000"/>
                  </a:schemeClr>
                </a:solidFill>
              </a:rPr>
              <a:t>Types de phrases irrelevantes</a:t>
            </a:r>
          </a:p>
        </p:txBody>
      </p:sp>
    </p:spTree>
    <p:extLst>
      <p:ext uri="{BB962C8B-B14F-4D97-AF65-F5344CB8AC3E}">
        <p14:creationId xmlns:p14="http://schemas.microsoft.com/office/powerpoint/2010/main" val="30345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6CE5FE-9816-4D9A-A474-5A7BE294AD43}"/>
              </a:ext>
            </a:extLst>
          </p:cNvPr>
          <p:cNvSpPr>
            <a:spLocks noGrp="1"/>
          </p:cNvSpPr>
          <p:nvPr>
            <p:ph type="title"/>
          </p:nvPr>
        </p:nvSpPr>
        <p:spPr>
          <a:xfrm>
            <a:off x="1503205" y="483838"/>
            <a:ext cx="6804853" cy="782169"/>
          </a:xfrm>
        </p:spPr>
        <p:txBody>
          <a:bodyPr>
            <a:normAutofit/>
          </a:bodyPr>
          <a:lstStyle/>
          <a:p>
            <a:pPr>
              <a:tabLst>
                <a:tab pos="4937125" algn="l"/>
              </a:tabLst>
            </a:pPr>
            <a:r>
              <a:rPr lang="da-DK" sz="3600" dirty="0" smtClean="0"/>
              <a:t>Illustration: irrelevant sentences</a:t>
            </a:r>
            <a:endParaRPr lang="da-DK" sz="3600" dirty="0"/>
          </a:p>
        </p:txBody>
      </p:sp>
      <p:sp>
        <p:nvSpPr>
          <p:cNvPr id="6" name="Rectangle 5">
            <a:extLst>
              <a:ext uri="{FF2B5EF4-FFF2-40B4-BE49-F238E27FC236}">
                <a16:creationId xmlns:a16="http://schemas.microsoft.com/office/drawing/2014/main" id="{54C4A344-AC59-4FF2-8E03-74AAF09B91FD}"/>
              </a:ext>
            </a:extLst>
          </p:cNvPr>
          <p:cNvSpPr/>
          <p:nvPr/>
        </p:nvSpPr>
        <p:spPr>
          <a:xfrm>
            <a:off x="695325" y="908519"/>
            <a:ext cx="10658475" cy="760413"/>
          </a:xfrm>
          <a:prstGeom prst="rect">
            <a:avLst/>
          </a:prstGeom>
        </p:spPr>
        <p:txBody>
          <a:bodyPr wrap="square" lIns="0" tIns="0" rIns="0" bIns="0">
            <a:noAutofit/>
          </a:bodyPr>
          <a:lstStyle/>
          <a:p>
            <a:endParaRPr lang="en-US" sz="2800" b="1" dirty="0">
              <a:solidFill>
                <a:srgbClr val="271D42"/>
              </a:solidFill>
              <a:cs typeface="Segoe UI" panose="020B0502040204020203" pitchFamily="34" charset="0"/>
            </a:endParaRPr>
          </a:p>
        </p:txBody>
      </p:sp>
      <p:sp>
        <p:nvSpPr>
          <p:cNvPr id="8" name="TextBox 7">
            <a:extLst>
              <a:ext uri="{FF2B5EF4-FFF2-40B4-BE49-F238E27FC236}">
                <a16:creationId xmlns:a16="http://schemas.microsoft.com/office/drawing/2014/main" id="{2FF3F254-3914-400B-AA3D-352615ABCA50}"/>
              </a:ext>
            </a:extLst>
          </p:cNvPr>
          <p:cNvSpPr txBox="1"/>
          <p:nvPr/>
        </p:nvSpPr>
        <p:spPr>
          <a:xfrm>
            <a:off x="679097" y="713659"/>
            <a:ext cx="528637" cy="45719"/>
          </a:xfrm>
          <a:prstGeom prst="rect">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sp>
        <p:nvSpPr>
          <p:cNvPr id="10" name="TextBox 9">
            <a:extLst>
              <a:ext uri="{FF2B5EF4-FFF2-40B4-BE49-F238E27FC236}">
                <a16:creationId xmlns:a16="http://schemas.microsoft.com/office/drawing/2014/main" id="{A8DA4411-1F01-44EF-9307-05165BE6D655}"/>
              </a:ext>
            </a:extLst>
          </p:cNvPr>
          <p:cNvSpPr txBox="1"/>
          <p:nvPr/>
        </p:nvSpPr>
        <p:spPr>
          <a:xfrm>
            <a:off x="1252978" y="713659"/>
            <a:ext cx="45719" cy="45719"/>
          </a:xfrm>
          <a:prstGeom prst="rect">
            <a:avLst/>
          </a:prstGeom>
          <a:solidFill>
            <a:srgbClr val="1C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Calibri" panose="020F0502020204030204" pitchFamily="34" charset="0"/>
              </a:defRPr>
            </a:lvl1pPr>
            <a:lvl2pPr marL="228600" lvl="1" indent="-228600" algn="ctr">
              <a:lnSpc>
                <a:spcPct val="90000"/>
              </a:lnSpc>
              <a:spcBef>
                <a:spcPts val="1000"/>
              </a:spcBef>
              <a:buSzPct val="100000"/>
              <a:buFont typeface="Arial" panose="020B0604020202020204" pitchFamily="34" charset="0"/>
              <a:buChar char="•"/>
              <a:defRPr>
                <a:latin typeface="Calibri" panose="020F0502020204030204" pitchFamily="34" charset="0"/>
              </a:defRPr>
            </a:lvl2pPr>
            <a:lvl3pPr marL="685800" lvl="2"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3pPr>
            <a:lvl4pPr marL="1143000" lvl="3"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4pPr>
            <a:lvl5pPr marL="1600200" lvl="4" indent="-228600" algn="ctr">
              <a:lnSpc>
                <a:spcPct val="90000"/>
              </a:lnSpc>
              <a:spcBef>
                <a:spcPts val="500"/>
              </a:spcBef>
              <a:buSzPct val="100000"/>
              <a:buFont typeface="Arial" panose="020B0604020202020204" pitchFamily="34" charset="0"/>
              <a:buChar char="•"/>
              <a:defRPr>
                <a:latin typeface="Calibri" panose="020F0502020204030204"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Calibri" panose="020F0502020204030204" pitchFamily="34" charset="0"/>
            </a:endParaRPr>
          </a:p>
        </p:txBody>
      </p:sp>
      <p:grpSp>
        <p:nvGrpSpPr>
          <p:cNvPr id="32" name="Group 31">
            <a:extLst>
              <a:ext uri="{FF2B5EF4-FFF2-40B4-BE49-F238E27FC236}">
                <a16:creationId xmlns:a16="http://schemas.microsoft.com/office/drawing/2014/main" id="{579CBBEE-AA83-4607-B733-3062FA89DF45}"/>
              </a:ext>
            </a:extLst>
          </p:cNvPr>
          <p:cNvGrpSpPr/>
          <p:nvPr/>
        </p:nvGrpSpPr>
        <p:grpSpPr>
          <a:xfrm>
            <a:off x="11404996" y="0"/>
            <a:ext cx="183357" cy="6858000"/>
            <a:chOff x="11404996" y="0"/>
            <a:chExt cx="183357" cy="6858000"/>
          </a:xfrm>
        </p:grpSpPr>
        <p:cxnSp>
          <p:nvCxnSpPr>
            <p:cNvPr id="33" name="Straight Connector 32">
              <a:extLst>
                <a:ext uri="{FF2B5EF4-FFF2-40B4-BE49-F238E27FC236}">
                  <a16:creationId xmlns:a16="http://schemas.microsoft.com/office/drawing/2014/main" id="{680105AF-8129-441B-BC73-BE86FEEA3B19}"/>
                </a:ext>
              </a:extLst>
            </p:cNvPr>
            <p:cNvCxnSpPr>
              <a:cxnSpLocks/>
            </p:cNvCxnSpPr>
            <p:nvPr/>
          </p:nvCxnSpPr>
          <p:spPr>
            <a:xfrm>
              <a:off x="11496675" y="0"/>
              <a:ext cx="0" cy="27736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BDEF00B-DE3A-42FE-98CC-33C5DF35DF65}"/>
                </a:ext>
              </a:extLst>
            </p:cNvPr>
            <p:cNvGrpSpPr/>
            <p:nvPr/>
          </p:nvGrpSpPr>
          <p:grpSpPr>
            <a:xfrm>
              <a:off x="11404996" y="3099991"/>
              <a:ext cx="183357" cy="658019"/>
              <a:chOff x="11404996" y="2428874"/>
              <a:chExt cx="183357" cy="658019"/>
            </a:xfrm>
          </p:grpSpPr>
          <p:sp>
            <p:nvSpPr>
              <p:cNvPr id="36" name="Multiplication Sign 35">
                <a:extLst>
                  <a:ext uri="{FF2B5EF4-FFF2-40B4-BE49-F238E27FC236}">
                    <a16:creationId xmlns:a16="http://schemas.microsoft.com/office/drawing/2014/main" id="{A823EE7A-EB46-49C4-8261-B26D9F4A99F3}"/>
                  </a:ext>
                </a:extLst>
              </p:cNvPr>
              <p:cNvSpPr/>
              <p:nvPr/>
            </p:nvSpPr>
            <p:spPr>
              <a:xfrm>
                <a:off x="11404996" y="2428874"/>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Multiplication Sign 36">
                <a:extLst>
                  <a:ext uri="{FF2B5EF4-FFF2-40B4-BE49-F238E27FC236}">
                    <a16:creationId xmlns:a16="http://schemas.microsoft.com/office/drawing/2014/main" id="{7081AE7E-CADF-4A08-99D1-3BE23039379E}"/>
                  </a:ext>
                </a:extLst>
              </p:cNvPr>
              <p:cNvSpPr/>
              <p:nvPr/>
            </p:nvSpPr>
            <p:spPr>
              <a:xfrm>
                <a:off x="11404996" y="2666205"/>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Multiplication Sign 37">
                <a:extLst>
                  <a:ext uri="{FF2B5EF4-FFF2-40B4-BE49-F238E27FC236}">
                    <a16:creationId xmlns:a16="http://schemas.microsoft.com/office/drawing/2014/main" id="{6FB10DE5-AD2F-490A-96DF-ADD991348623}"/>
                  </a:ext>
                </a:extLst>
              </p:cNvPr>
              <p:cNvSpPr/>
              <p:nvPr/>
            </p:nvSpPr>
            <p:spPr>
              <a:xfrm>
                <a:off x="11404996" y="2903536"/>
                <a:ext cx="183357" cy="183357"/>
              </a:xfrm>
              <a:prstGeom prst="mathMultiply">
                <a:avLst>
                  <a:gd name="adj1" fmla="val 15728"/>
                </a:avLst>
              </a:prstGeom>
              <a:solidFill>
                <a:srgbClr val="01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5" name="Straight Connector 34">
              <a:extLst>
                <a:ext uri="{FF2B5EF4-FFF2-40B4-BE49-F238E27FC236}">
                  <a16:creationId xmlns:a16="http://schemas.microsoft.com/office/drawing/2014/main" id="{B247DD4E-83CA-4AA2-8663-CFD811CB046A}"/>
                </a:ext>
              </a:extLst>
            </p:cNvPr>
            <p:cNvCxnSpPr>
              <a:cxnSpLocks/>
            </p:cNvCxnSpPr>
            <p:nvPr/>
          </p:nvCxnSpPr>
          <p:spPr>
            <a:xfrm>
              <a:off x="11496675" y="4084323"/>
              <a:ext cx="0" cy="27736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79C8F69-C0FB-4D0D-BDEF-DA71F061172F}"/>
              </a:ext>
            </a:extLst>
          </p:cNvPr>
          <p:cNvGrpSpPr/>
          <p:nvPr/>
        </p:nvGrpSpPr>
        <p:grpSpPr>
          <a:xfrm>
            <a:off x="11641594" y="549273"/>
            <a:ext cx="215444" cy="980898"/>
            <a:chOff x="11665300" y="549273"/>
            <a:chExt cx="215444" cy="980898"/>
          </a:xfrm>
        </p:grpSpPr>
        <p:sp>
          <p:nvSpPr>
            <p:cNvPr id="40" name="TextBox 39">
              <a:extLst>
                <a:ext uri="{FF2B5EF4-FFF2-40B4-BE49-F238E27FC236}">
                  <a16:creationId xmlns:a16="http://schemas.microsoft.com/office/drawing/2014/main" id="{89DB9DF6-0E50-4C63-92B2-1D159F0113AF}"/>
                </a:ext>
              </a:extLst>
            </p:cNvPr>
            <p:cNvSpPr txBox="1"/>
            <p:nvPr/>
          </p:nvSpPr>
          <p:spPr>
            <a:xfrm rot="16200000">
              <a:off x="11397270" y="1062087"/>
              <a:ext cx="751502" cy="184666"/>
            </a:xfrm>
            <a:prstGeom prst="rect">
              <a:avLst/>
            </a:prstGeom>
            <a:noFill/>
          </p:spPr>
          <p:txBody>
            <a:bodyPr wrap="square" lIns="0" tIns="0" rIns="0" bIns="0" rtlCol="0">
              <a:spAutoFit/>
            </a:bodyPr>
            <a:lstStyle/>
            <a:p>
              <a:pPr algn="r"/>
              <a:r>
                <a:rPr lang="en-US" sz="1200" i="1" dirty="0">
                  <a:solidFill>
                    <a:schemeClr val="tx1">
                      <a:lumMod val="50000"/>
                      <a:lumOff val="50000"/>
                    </a:schemeClr>
                  </a:solidFill>
                </a:rPr>
                <a:t>page</a:t>
              </a:r>
              <a:endParaRPr lang="en-ID" sz="1200" i="1" dirty="0">
                <a:solidFill>
                  <a:schemeClr val="tx1">
                    <a:lumMod val="50000"/>
                    <a:lumOff val="50000"/>
                  </a:schemeClr>
                </a:solidFill>
              </a:endParaRPr>
            </a:p>
          </p:txBody>
        </p:sp>
        <p:sp>
          <p:nvSpPr>
            <p:cNvPr id="41" name="TextBox 40">
              <a:extLst>
                <a:ext uri="{FF2B5EF4-FFF2-40B4-BE49-F238E27FC236}">
                  <a16:creationId xmlns:a16="http://schemas.microsoft.com/office/drawing/2014/main" id="{6FDCC744-264C-407F-8D4B-1B18CC42CF07}"/>
                </a:ext>
              </a:extLst>
            </p:cNvPr>
            <p:cNvSpPr txBox="1"/>
            <p:nvPr/>
          </p:nvSpPr>
          <p:spPr>
            <a:xfrm rot="16200000">
              <a:off x="11658324" y="556249"/>
              <a:ext cx="229395" cy="215444"/>
            </a:xfrm>
            <a:prstGeom prst="rect">
              <a:avLst/>
            </a:prstGeom>
            <a:noFill/>
          </p:spPr>
          <p:txBody>
            <a:bodyPr wrap="square" lIns="0" tIns="0" rIns="0" bIns="0" rtlCol="0">
              <a:spAutoFit/>
            </a:bodyPr>
            <a:lstStyle/>
            <a:p>
              <a:pPr algn="r"/>
              <a:r>
                <a:rPr lang="en-US" sz="1400" i="1" dirty="0">
                  <a:solidFill>
                    <a:srgbClr val="01BA7E"/>
                  </a:solidFill>
                </a:rPr>
                <a:t>8</a:t>
              </a:r>
              <a:endParaRPr lang="en-ID" sz="1400" i="1" dirty="0">
                <a:solidFill>
                  <a:srgbClr val="01BA7E"/>
                </a:solidFill>
              </a:endParaRPr>
            </a:p>
          </p:txBody>
        </p:sp>
      </p:grpSp>
      <p:pic>
        <p:nvPicPr>
          <p:cNvPr id="1026" name="Picture 2" descr="MacDonald's Drive-Thru - Photo de McDonald's Pretoria North - Tripadvisor"/>
          <p:cNvPicPr>
            <a:picLocks noChangeAspect="1" noChangeArrowheads="1"/>
          </p:cNvPicPr>
          <p:nvPr/>
        </p:nvPicPr>
        <p:blipFill rotWithShape="1">
          <a:blip r:embed="rId2">
            <a:extLst>
              <a:ext uri="{28A0092B-C50C-407E-A947-70E740481C1C}">
                <a14:useLocalDpi xmlns:a14="http://schemas.microsoft.com/office/drawing/2010/main" val="0"/>
              </a:ext>
            </a:extLst>
          </a:blip>
          <a:srcRect t="16205" b="8970"/>
          <a:stretch/>
        </p:blipFill>
        <p:spPr bwMode="auto">
          <a:xfrm rot="16200000">
            <a:off x="7500148" y="2164653"/>
            <a:ext cx="6855794" cy="2527912"/>
          </a:xfrm>
          <a:prstGeom prst="rect">
            <a:avLst/>
          </a:prstGeom>
          <a:gradFill>
            <a:gsLst>
              <a:gs pos="0">
                <a:srgbClr val="303BC3">
                  <a:alpha val="59000"/>
                </a:srgbClr>
              </a:gs>
              <a:gs pos="95000">
                <a:srgbClr val="1C74AB">
                  <a:alpha val="63000"/>
                </a:srgbClr>
              </a:gs>
            </a:gsLst>
            <a:lin ang="18900000" scaled="1"/>
          </a:gradFill>
        </p:spPr>
      </p:pic>
      <p:sp>
        <p:nvSpPr>
          <p:cNvPr id="42" name="Rectangle 41">
            <a:extLst>
              <a:ext uri="{FF2B5EF4-FFF2-40B4-BE49-F238E27FC236}">
                <a16:creationId xmlns:a16="http://schemas.microsoft.com/office/drawing/2014/main" id="{5C719534-8DC7-4342-AA82-772355C53D25}"/>
              </a:ext>
            </a:extLst>
          </p:cNvPr>
          <p:cNvSpPr/>
          <p:nvPr/>
        </p:nvSpPr>
        <p:spPr>
          <a:xfrm rot="16200000">
            <a:off x="7497531" y="2165044"/>
            <a:ext cx="6857999" cy="2527912"/>
          </a:xfrm>
          <a:prstGeom prst="rect">
            <a:avLst/>
          </a:prstGeom>
          <a:gradFill>
            <a:gsLst>
              <a:gs pos="0">
                <a:srgbClr val="303BC3">
                  <a:alpha val="58000"/>
                  <a:lumMod val="0"/>
                </a:srgbClr>
              </a:gs>
              <a:gs pos="0">
                <a:srgbClr val="1C74AB">
                  <a:alpha val="11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p:cNvSpPr/>
          <p:nvPr/>
        </p:nvSpPr>
        <p:spPr>
          <a:xfrm>
            <a:off x="604539" y="690306"/>
            <a:ext cx="8826000" cy="5575116"/>
          </a:xfrm>
          <a:prstGeom prst="rect">
            <a:avLst/>
          </a:prstGeom>
        </p:spPr>
        <p:txBody>
          <a:bodyPr wrap="square">
            <a:spAutoFit/>
          </a:bodyPr>
          <a:lstStyle/>
          <a:p>
            <a:pPr>
              <a:lnSpc>
                <a:spcPct val="107000"/>
              </a:lnSpc>
              <a:spcAft>
                <a:spcPts val="800"/>
              </a:spcAft>
            </a:pPr>
            <a:endParaRPr lang="en-US" dirty="0" smtClean="0">
              <a:solidFill>
                <a:srgbClr val="303BC3"/>
              </a:solidFill>
            </a:endParaRPr>
          </a:p>
          <a:p>
            <a:pPr marL="342900" indent="-342900">
              <a:lnSpc>
                <a:spcPct val="107000"/>
              </a:lnSpc>
              <a:spcAft>
                <a:spcPts val="800"/>
              </a:spcAft>
              <a:buFont typeface="+mj-lt"/>
              <a:buAutoNum type="arabicPeriod"/>
            </a:pPr>
            <a:r>
              <a:rPr lang="en-US" dirty="0" smtClean="0">
                <a:solidFill>
                  <a:srgbClr val="303BC3"/>
                </a:solidFill>
                <a:latin typeface="Bahnschrift Light SemiCondensed" panose="020B0502040204020203" pitchFamily="34" charset="0"/>
              </a:rPr>
              <a:t>McDonalds </a:t>
            </a:r>
            <a:r>
              <a:rPr lang="en-US" dirty="0">
                <a:solidFill>
                  <a:srgbClr val="303BC3"/>
                </a:solidFill>
                <a:latin typeface="Bahnschrift Light SemiCondensed" panose="020B0502040204020203" pitchFamily="34" charset="0"/>
              </a:rPr>
              <a:t>is a fast food chain, which also offers a "</a:t>
            </a:r>
            <a:r>
              <a:rPr lang="en-US" dirty="0" err="1">
                <a:solidFill>
                  <a:srgbClr val="303BC3"/>
                </a:solidFill>
                <a:latin typeface="Bahnschrift Light SemiCondensed" panose="020B0502040204020203" pitchFamily="34" charset="0"/>
              </a:rPr>
              <a:t>Drive-IN</a:t>
            </a:r>
            <a:r>
              <a:rPr lang="en-US" dirty="0">
                <a:solidFill>
                  <a:srgbClr val="303BC3"/>
                </a:solidFill>
                <a:latin typeface="Bahnschrift Light SemiCondensed" panose="020B0502040204020203" pitchFamily="34" charset="0"/>
              </a:rPr>
              <a:t>" service</a:t>
            </a:r>
            <a:r>
              <a:rPr lang="en-US" dirty="0" smtClean="0">
                <a:solidFill>
                  <a:srgbClr val="303BC3"/>
                </a:solidFill>
                <a:latin typeface="Bahnschrift Light SemiCondensed" panose="020B0502040204020203" pitchFamily="34" charset="0"/>
              </a:rPr>
              <a:t>.</a:t>
            </a:r>
            <a:endParaRPr lang="en-US" dirty="0" smtClean="0">
              <a:solidFill>
                <a:srgbClr val="303BC3"/>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process starts when a customer stops at the </a:t>
            </a:r>
            <a:r>
              <a:rPr lang="en-US" dirty="0" err="1">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dirty="0">
                <a:latin typeface="Bahnschrift Light SemiCondensed" panose="020B0502040204020203" pitchFamily="34" charset="0"/>
                <a:ea typeface="Calibri" panose="020F0502020204030204" pitchFamily="34" charset="0"/>
                <a:cs typeface="Times New Roman" panose="02020603050405020304" pitchFamily="18" charset="0"/>
              </a:rPr>
              <a:t> intercom.</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McDonalds employees are notified that a customer is waiting.</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An employee asks for his order via the intercom.</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customer communicates his order via the intercom.</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smtClean="0">
                <a:solidFill>
                  <a:srgbClr val="303BC3"/>
                </a:solidFill>
                <a:latin typeface="Bahnschrift Light SemiCondensed" panose="020B0502040204020203" pitchFamily="34" charset="0"/>
              </a:rPr>
              <a:t>For </a:t>
            </a:r>
            <a:r>
              <a:rPr lang="en-US" dirty="0">
                <a:solidFill>
                  <a:srgbClr val="303BC3"/>
                </a:solidFill>
                <a:latin typeface="Bahnschrift Light SemiCondensed" panose="020B0502040204020203" pitchFamily="34" charset="0"/>
              </a:rPr>
              <a:t>example, a </a:t>
            </a:r>
            <a:r>
              <a:rPr lang="en-US" dirty="0" err="1">
                <a:solidFill>
                  <a:srgbClr val="303BC3"/>
                </a:solidFill>
                <a:latin typeface="Bahnschrift Light SemiCondensed" panose="020B0502040204020203" pitchFamily="34" charset="0"/>
              </a:rPr>
              <a:t>McMenu</a:t>
            </a:r>
            <a:r>
              <a:rPr lang="en-US" dirty="0">
                <a:solidFill>
                  <a:srgbClr val="303BC3"/>
                </a:solidFill>
                <a:latin typeface="Bahnschrift Light SemiCondensed" panose="020B0502040204020203" pitchFamily="34" charset="0"/>
              </a:rPr>
              <a:t> with Sprite and </a:t>
            </a:r>
            <a:r>
              <a:rPr lang="en-US" dirty="0" err="1">
                <a:solidFill>
                  <a:srgbClr val="303BC3"/>
                </a:solidFill>
                <a:latin typeface="Bahnschrift Light SemiCondensed" panose="020B0502040204020203" pitchFamily="34" charset="0"/>
              </a:rPr>
              <a:t>McFlurry</a:t>
            </a:r>
            <a:r>
              <a:rPr lang="en-US" dirty="0" smtClean="0">
                <a:solidFill>
                  <a:srgbClr val="303BC3"/>
                </a:solidFill>
                <a:latin typeface="Bahnschrift Light SemiCondensed" panose="020B0502040204020203" pitchFamily="34" charset="0"/>
              </a:rPr>
              <a:t>.</a:t>
            </a:r>
            <a:endParaRPr lang="fr-BE" dirty="0">
              <a:solidFill>
                <a:srgbClr val="303BC3"/>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Then, the customer drives to the payment terminal.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customer pays cash or pays by card.</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Meanwhile, McDonalds employees are preparing his order in the kitchen.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smtClean="0">
                <a:solidFill>
                  <a:srgbClr val="303BC3"/>
                </a:solidFill>
                <a:latin typeface="Bahnschrift Light SemiCondensed" panose="020B0502040204020203" pitchFamily="34" charset="0"/>
              </a:rPr>
              <a:t>McDonald's </a:t>
            </a:r>
            <a:r>
              <a:rPr lang="en-US" dirty="0">
                <a:solidFill>
                  <a:srgbClr val="303BC3"/>
                </a:solidFill>
                <a:latin typeface="Bahnschrift Light SemiCondensed" panose="020B0502040204020203" pitchFamily="34" charset="0"/>
              </a:rPr>
              <a:t>kitchens contain all the equipment needed to cook burgers</a:t>
            </a:r>
            <a:r>
              <a:rPr lang="en-US" dirty="0" smtClean="0">
                <a:solidFill>
                  <a:srgbClr val="303BC3"/>
                </a:solidFill>
                <a:latin typeface="Bahnschrift Light SemiCondensed" panose="020B0502040204020203" pitchFamily="34" charset="0"/>
              </a:rPr>
              <a:t>.</a:t>
            </a:r>
            <a:endParaRPr lang="fr-BE" dirty="0">
              <a:solidFill>
                <a:srgbClr val="303BC3"/>
              </a:solidFill>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Then the client drives to the pickup window.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A McDonalds employee supplies him with his order. </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latin typeface="Bahnschrift Light SemiCondensed" panose="020B0502040204020203" pitchFamily="34" charset="0"/>
                <a:ea typeface="Calibri" panose="020F0502020204030204" pitchFamily="34" charset="0"/>
                <a:cs typeface="Times New Roman" panose="02020603050405020304" pitchFamily="18" charset="0"/>
              </a:rPr>
              <a:t>The customer takes the order and leaves the </a:t>
            </a:r>
            <a:r>
              <a:rPr lang="en-US" dirty="0" err="1">
                <a:latin typeface="Bahnschrift Light SemiCondensed" panose="020B0502040204020203" pitchFamily="34" charset="0"/>
                <a:ea typeface="Calibri" panose="020F0502020204030204" pitchFamily="34" charset="0"/>
                <a:cs typeface="Times New Roman" panose="02020603050405020304" pitchFamily="18" charset="0"/>
              </a:rPr>
              <a:t>McDrive</a:t>
            </a:r>
            <a:r>
              <a:rPr lang="en-US" dirty="0">
                <a:latin typeface="Bahnschrift Light SemiCondensed" panose="020B0502040204020203" pitchFamily="34" charset="0"/>
                <a:ea typeface="Calibri" panose="020F0502020204030204" pitchFamily="34" charset="0"/>
                <a:cs typeface="Times New Roman" panose="02020603050405020304" pitchFamily="18" charset="0"/>
              </a:rPr>
              <a:t>, the process is finished</a:t>
            </a:r>
            <a:r>
              <a:rPr lang="en-US" dirty="0" smtClean="0">
                <a:latin typeface="Bahnschrift Light SemiCondensed" panose="020B0502040204020203" pitchFamily="34" charset="0"/>
                <a:ea typeface="Calibri" panose="020F0502020204030204" pitchFamily="34" charset="0"/>
                <a:cs typeface="Times New Roman" panose="02020603050405020304" pitchFamily="18" charset="0"/>
              </a:rPr>
              <a:t>..</a:t>
            </a:r>
            <a:endParaRPr lang="fr-BE" dirty="0">
              <a:latin typeface="Bahnschrift Light SemiCondensed" panose="020B0502040204020203"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616157" y="409733"/>
            <a:ext cx="813287" cy="227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TextBox 23">
            <a:extLst>
              <a:ext uri="{FF2B5EF4-FFF2-40B4-BE49-F238E27FC236}">
                <a16:creationId xmlns:a16="http://schemas.microsoft.com/office/drawing/2014/main" id="{73D96EC9-92EA-4831-9E07-8F1646FAE1B5}"/>
              </a:ext>
            </a:extLst>
          </p:cNvPr>
          <p:cNvSpPr txBox="1"/>
          <p:nvPr/>
        </p:nvSpPr>
        <p:spPr>
          <a:xfrm>
            <a:off x="8921025" y="4235987"/>
            <a:ext cx="2920516" cy="1275342"/>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25" name="Group 24">
            <a:extLst>
              <a:ext uri="{FF2B5EF4-FFF2-40B4-BE49-F238E27FC236}">
                <a16:creationId xmlns:a16="http://schemas.microsoft.com/office/drawing/2014/main" id="{177354F9-40C1-4027-B3D8-F837327C6BDC}"/>
              </a:ext>
            </a:extLst>
          </p:cNvPr>
          <p:cNvGrpSpPr/>
          <p:nvPr/>
        </p:nvGrpSpPr>
        <p:grpSpPr>
          <a:xfrm>
            <a:off x="9198778" y="4372654"/>
            <a:ext cx="2331864" cy="959565"/>
            <a:chOff x="954376" y="1748250"/>
            <a:chExt cx="2475505" cy="959565"/>
          </a:xfrm>
        </p:grpSpPr>
        <p:sp>
          <p:nvSpPr>
            <p:cNvPr id="26" name="TextBox 25">
              <a:extLst>
                <a:ext uri="{FF2B5EF4-FFF2-40B4-BE49-F238E27FC236}">
                  <a16:creationId xmlns:a16="http://schemas.microsoft.com/office/drawing/2014/main" id="{46D0C1D9-AF9C-444E-A416-D11CC89F2E67}"/>
                </a:ext>
              </a:extLst>
            </p:cNvPr>
            <p:cNvSpPr txBox="1"/>
            <p:nvPr/>
          </p:nvSpPr>
          <p:spPr>
            <a:xfrm>
              <a:off x="967637" y="2061484"/>
              <a:ext cx="2462244" cy="646331"/>
            </a:xfrm>
            <a:prstGeom prst="rect">
              <a:avLst/>
            </a:prstGeom>
            <a:noFill/>
          </p:spPr>
          <p:txBody>
            <a:bodyPr wrap="square" lIns="0" tIns="0" rIns="0" bIns="0" rtlCol="0">
              <a:spAutoFit/>
            </a:bodyPr>
            <a:lstStyle/>
            <a:p>
              <a:pPr>
                <a:spcAft>
                  <a:spcPts val="600"/>
                </a:spcAft>
                <a:buClr>
                  <a:srgbClr val="336AA8"/>
                </a:buClr>
              </a:pPr>
              <a:r>
                <a:rPr lang="en-US" sz="1400" dirty="0" smtClean="0">
                  <a:latin typeface="Bahnschrift Light SemiCondensed" panose="020B0502040204020203" pitchFamily="34" charset="0"/>
                </a:rPr>
                <a:t>Sentence used to add precisions, details about machines, materials, components, etc. </a:t>
              </a:r>
              <a:endParaRPr lang="en-US" sz="1400" dirty="0">
                <a:latin typeface="Bahnschrift Light SemiCondensed" panose="020B0502040204020203" pitchFamily="34" charset="0"/>
              </a:endParaRPr>
            </a:p>
          </p:txBody>
        </p:sp>
        <p:sp>
          <p:nvSpPr>
            <p:cNvPr id="27" name="TextBox 26">
              <a:extLst>
                <a:ext uri="{FF2B5EF4-FFF2-40B4-BE49-F238E27FC236}">
                  <a16:creationId xmlns:a16="http://schemas.microsoft.com/office/drawing/2014/main" id="{18115BBD-2441-4AD2-8D4B-29B078643F2A}"/>
                </a:ext>
              </a:extLst>
            </p:cNvPr>
            <p:cNvSpPr txBox="1"/>
            <p:nvPr/>
          </p:nvSpPr>
          <p:spPr>
            <a:xfrm>
              <a:off x="954376" y="1748250"/>
              <a:ext cx="2462244" cy="276999"/>
            </a:xfrm>
            <a:prstGeom prst="rect">
              <a:avLst/>
            </a:prstGeom>
            <a:noFill/>
          </p:spPr>
          <p:txBody>
            <a:bodyPr wrap="square" lIns="0" tIns="0" rIns="0" bIns="0" rtlCol="0" anchor="t">
              <a:spAutoFit/>
            </a:bodyPr>
            <a:lstStyle/>
            <a:p>
              <a:pPr>
                <a:spcAft>
                  <a:spcPts val="600"/>
                </a:spcAft>
              </a:pPr>
              <a:r>
                <a:rPr lang="fr-BE" b="1" dirty="0">
                  <a:solidFill>
                    <a:srgbClr val="174A90"/>
                  </a:solidFill>
                  <a:latin typeface="Bahnschrift Light" panose="020B0502040204020203" pitchFamily="34" charset="0"/>
                </a:rPr>
                <a:t>Détails / noise </a:t>
              </a:r>
              <a:endParaRPr lang="en-US" b="1" dirty="0">
                <a:solidFill>
                  <a:srgbClr val="174A90"/>
                </a:solidFill>
                <a:latin typeface="Bahnschrift Light" panose="020B0502040204020203" pitchFamily="34" charset="0"/>
              </a:endParaRPr>
            </a:p>
          </p:txBody>
        </p:sp>
      </p:grpSp>
      <p:cxnSp>
        <p:nvCxnSpPr>
          <p:cNvPr id="28" name="Straight Connector 27">
            <a:extLst>
              <a:ext uri="{FF2B5EF4-FFF2-40B4-BE49-F238E27FC236}">
                <a16:creationId xmlns:a16="http://schemas.microsoft.com/office/drawing/2014/main" id="{CD8E11F5-4B67-4E26-B086-777603155B06}"/>
              </a:ext>
            </a:extLst>
          </p:cNvPr>
          <p:cNvCxnSpPr>
            <a:cxnSpLocks/>
            <a:stCxn id="24" idx="1"/>
          </p:cNvCxnSpPr>
          <p:nvPr/>
        </p:nvCxnSpPr>
        <p:spPr>
          <a:xfrm flipH="1">
            <a:off x="7479587" y="4873658"/>
            <a:ext cx="1441438" cy="16841"/>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68AAFFAC-0614-4079-83FE-AEB783986610}"/>
              </a:ext>
            </a:extLst>
          </p:cNvPr>
          <p:cNvGrpSpPr/>
          <p:nvPr/>
        </p:nvGrpSpPr>
        <p:grpSpPr>
          <a:xfrm>
            <a:off x="8878683" y="790725"/>
            <a:ext cx="2747520" cy="1156055"/>
            <a:chOff x="623888" y="1265102"/>
            <a:chExt cx="3100418" cy="1459333"/>
          </a:xfrm>
        </p:grpSpPr>
        <p:sp>
          <p:nvSpPr>
            <p:cNvPr id="31" name="TextBox 30">
              <a:extLst>
                <a:ext uri="{FF2B5EF4-FFF2-40B4-BE49-F238E27FC236}">
                  <a16:creationId xmlns:a16="http://schemas.microsoft.com/office/drawing/2014/main" id="{30F57DCE-DCE5-44F6-9652-1F70DA254182}"/>
                </a:ext>
              </a:extLst>
            </p:cNvPr>
            <p:cNvSpPr txBox="1"/>
            <p:nvPr/>
          </p:nvSpPr>
          <p:spPr>
            <a:xfrm>
              <a:off x="623888" y="1265102"/>
              <a:ext cx="3100418" cy="1459333"/>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43" name="Group 42">
              <a:extLst>
                <a:ext uri="{FF2B5EF4-FFF2-40B4-BE49-F238E27FC236}">
                  <a16:creationId xmlns:a16="http://schemas.microsoft.com/office/drawing/2014/main" id="{A3A3783A-57CB-491F-A5C8-3F8C0F44C4A5}"/>
                </a:ext>
              </a:extLst>
            </p:cNvPr>
            <p:cNvGrpSpPr/>
            <p:nvPr/>
          </p:nvGrpSpPr>
          <p:grpSpPr>
            <a:xfrm>
              <a:off x="851086" y="1536507"/>
              <a:ext cx="2671951" cy="916847"/>
              <a:chOff x="851086" y="1681875"/>
              <a:chExt cx="2671951" cy="916847"/>
            </a:xfrm>
          </p:grpSpPr>
          <p:sp>
            <p:nvSpPr>
              <p:cNvPr id="45" name="TextBox 44">
                <a:extLst>
                  <a:ext uri="{FF2B5EF4-FFF2-40B4-BE49-F238E27FC236}">
                    <a16:creationId xmlns:a16="http://schemas.microsoft.com/office/drawing/2014/main" id="{177CA79E-01E9-4840-9794-E34EEAE01230}"/>
                  </a:ext>
                </a:extLst>
              </p:cNvPr>
              <p:cNvSpPr txBox="1"/>
              <p:nvPr/>
            </p:nvSpPr>
            <p:spPr>
              <a:xfrm>
                <a:off x="871644" y="2039014"/>
                <a:ext cx="2622922" cy="559708"/>
              </a:xfrm>
              <a:prstGeom prst="rect">
                <a:avLst/>
              </a:prstGeom>
              <a:noFill/>
            </p:spPr>
            <p:txBody>
              <a:bodyPr wrap="square" lIns="0" tIns="0" rIns="0" bIns="0" rtlCol="0">
                <a:spAutoFit/>
              </a:bodyPr>
              <a:lstStyle/>
              <a:p>
                <a:pPr>
                  <a:spcAft>
                    <a:spcPts val="600"/>
                  </a:spcAft>
                  <a:buClr>
                    <a:srgbClr val="336AA8"/>
                  </a:buClr>
                </a:pPr>
                <a:r>
                  <a:rPr lang="en-US" sz="1400" dirty="0" smtClean="0">
                    <a:latin typeface="Bahnschrift Light SemiCondensed" panose="020B0502040204020203" pitchFamily="34" charset="0"/>
                  </a:rPr>
                  <a:t>Typically in the beginning of the process, it introduces the latter..</a:t>
                </a:r>
                <a:endParaRPr lang="en-US" sz="1400" dirty="0">
                  <a:latin typeface="Bahnschrift Light SemiCondensed" panose="020B0502040204020203" pitchFamily="34" charset="0"/>
                </a:endParaRPr>
              </a:p>
            </p:txBody>
          </p:sp>
          <p:sp>
            <p:nvSpPr>
              <p:cNvPr id="46" name="TextBox 45">
                <a:extLst>
                  <a:ext uri="{FF2B5EF4-FFF2-40B4-BE49-F238E27FC236}">
                    <a16:creationId xmlns:a16="http://schemas.microsoft.com/office/drawing/2014/main" id="{D73A694F-B7FD-402A-8DE3-68474F687DBD}"/>
                  </a:ext>
                </a:extLst>
              </p:cNvPr>
              <p:cNvSpPr txBox="1"/>
              <p:nvPr/>
            </p:nvSpPr>
            <p:spPr>
              <a:xfrm>
                <a:off x="851086" y="1681875"/>
                <a:ext cx="2671951" cy="276999"/>
              </a:xfrm>
              <a:prstGeom prst="rect">
                <a:avLst/>
              </a:prstGeom>
              <a:noFill/>
            </p:spPr>
            <p:txBody>
              <a:bodyPr wrap="square" lIns="0" tIns="0" rIns="0" bIns="0" rtlCol="0" anchor="t">
                <a:spAutoFit/>
              </a:bodyPr>
              <a:lstStyle/>
              <a:p>
                <a:pPr>
                  <a:spcAft>
                    <a:spcPts val="600"/>
                  </a:spcAft>
                </a:pPr>
                <a:r>
                  <a:rPr lang="fr-BE" b="1" dirty="0" smtClean="0">
                    <a:solidFill>
                      <a:srgbClr val="174A90"/>
                    </a:solidFill>
                    <a:latin typeface="Bahnschrift Light" panose="020B0502040204020203" pitchFamily="34" charset="0"/>
                  </a:rPr>
                  <a:t>Introductives Sentence</a:t>
                </a:r>
                <a:endParaRPr lang="en-US" b="1" dirty="0">
                  <a:solidFill>
                    <a:srgbClr val="174A90"/>
                  </a:solidFill>
                  <a:latin typeface="Bahnschrift Light" panose="020B0502040204020203" pitchFamily="34" charset="0"/>
                </a:endParaRPr>
              </a:p>
            </p:txBody>
          </p:sp>
        </p:grpSp>
      </p:grpSp>
      <p:cxnSp>
        <p:nvCxnSpPr>
          <p:cNvPr id="47" name="Straight Connector 46">
            <a:extLst>
              <a:ext uri="{FF2B5EF4-FFF2-40B4-BE49-F238E27FC236}">
                <a16:creationId xmlns:a16="http://schemas.microsoft.com/office/drawing/2014/main" id="{771C5868-8D79-40D3-9223-91CF45687C62}"/>
              </a:ext>
            </a:extLst>
          </p:cNvPr>
          <p:cNvCxnSpPr>
            <a:cxnSpLocks/>
            <a:endCxn id="31" idx="1"/>
          </p:cNvCxnSpPr>
          <p:nvPr/>
        </p:nvCxnSpPr>
        <p:spPr>
          <a:xfrm>
            <a:off x="7315200" y="1319202"/>
            <a:ext cx="1563483" cy="49551"/>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9F3C720-473D-4602-BE41-98128310D465}"/>
              </a:ext>
            </a:extLst>
          </p:cNvPr>
          <p:cNvSpPr txBox="1"/>
          <p:nvPr/>
        </p:nvSpPr>
        <p:spPr>
          <a:xfrm>
            <a:off x="8878683" y="2432604"/>
            <a:ext cx="2920516" cy="1505303"/>
          </a:xfrm>
          <a:prstGeom prst="roundRect">
            <a:avLst>
              <a:gd name="adj" fmla="val 5881"/>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457200" algn="ctr">
              <a:lnSpc>
                <a:spcPct val="90000"/>
              </a:lnSpc>
              <a:spcBef>
                <a:spcPts val="1000"/>
              </a:spcBef>
              <a:buSzPct val="100000"/>
              <a:defRPr>
                <a:latin typeface="Segoe UI Light" panose="020B0502040204020203" pitchFamily="34" charset="0"/>
              </a:defRPr>
            </a:lvl1pPr>
            <a:lvl2pPr marL="228600" lvl="1" indent="-228600" algn="ctr">
              <a:lnSpc>
                <a:spcPct val="90000"/>
              </a:lnSpc>
              <a:spcBef>
                <a:spcPts val="1000"/>
              </a:spcBef>
              <a:buSzPct val="100000"/>
              <a:buFont typeface="Arial" panose="020B0604020202020204" pitchFamily="34" charset="0"/>
              <a:buChar char="•"/>
              <a:defRPr>
                <a:latin typeface="Segoe UI Light" panose="020B0502040204020203" pitchFamily="34" charset="0"/>
              </a:defRPr>
            </a:lvl2pPr>
            <a:lvl3pPr marL="685800" lvl="2"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3pPr>
            <a:lvl4pPr marL="1143000" lvl="3"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4pPr>
            <a:lvl5pPr marL="1600200" lvl="4" indent="-228600" algn="ctr">
              <a:lnSpc>
                <a:spcPct val="90000"/>
              </a:lnSpc>
              <a:spcBef>
                <a:spcPts val="500"/>
              </a:spcBef>
              <a:buSzPct val="100000"/>
              <a:buFont typeface="Arial" panose="020B0604020202020204" pitchFamily="34" charset="0"/>
              <a:buChar char="•"/>
              <a:defRPr>
                <a:latin typeface="Segoe UI Light" panose="020B0502040204020203" pitchFamily="34" charset="0"/>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indent="0">
              <a:buNone/>
            </a:pPr>
            <a:endParaRPr lang="en-ID">
              <a:sym typeface="Segoe UI Light" panose="020B0502040204020203" pitchFamily="34" charset="0"/>
            </a:endParaRPr>
          </a:p>
        </p:txBody>
      </p:sp>
      <p:grpSp>
        <p:nvGrpSpPr>
          <p:cNvPr id="49" name="Group 48">
            <a:extLst>
              <a:ext uri="{FF2B5EF4-FFF2-40B4-BE49-F238E27FC236}">
                <a16:creationId xmlns:a16="http://schemas.microsoft.com/office/drawing/2014/main" id="{B4B7CF2E-2701-4562-9F5A-173FF992989C}"/>
              </a:ext>
            </a:extLst>
          </p:cNvPr>
          <p:cNvGrpSpPr/>
          <p:nvPr/>
        </p:nvGrpSpPr>
        <p:grpSpPr>
          <a:xfrm>
            <a:off x="9191467" y="2617010"/>
            <a:ext cx="2443372" cy="1184327"/>
            <a:chOff x="955939" y="1765555"/>
            <a:chExt cx="2593881" cy="1184327"/>
          </a:xfrm>
        </p:grpSpPr>
        <p:sp>
          <p:nvSpPr>
            <p:cNvPr id="50" name="TextBox 49">
              <a:extLst>
                <a:ext uri="{FF2B5EF4-FFF2-40B4-BE49-F238E27FC236}">
                  <a16:creationId xmlns:a16="http://schemas.microsoft.com/office/drawing/2014/main" id="{78A004E6-5367-4541-8CDE-3CCADACFA474}"/>
                </a:ext>
              </a:extLst>
            </p:cNvPr>
            <p:cNvSpPr txBox="1"/>
            <p:nvPr/>
          </p:nvSpPr>
          <p:spPr>
            <a:xfrm>
              <a:off x="955939" y="2088108"/>
              <a:ext cx="2593881" cy="861774"/>
            </a:xfrm>
            <a:prstGeom prst="rect">
              <a:avLst/>
            </a:prstGeom>
            <a:noFill/>
          </p:spPr>
          <p:txBody>
            <a:bodyPr wrap="square" lIns="0" tIns="0" rIns="0" bIns="0" rtlCol="0">
              <a:spAutoFit/>
            </a:bodyPr>
            <a:lstStyle/>
            <a:p>
              <a:pPr>
                <a:spcAft>
                  <a:spcPts val="600"/>
                </a:spcAft>
                <a:buClr>
                  <a:srgbClr val="336AA8"/>
                </a:buClr>
              </a:pPr>
              <a:r>
                <a:rPr lang="en-US" sz="1400" dirty="0">
                  <a:latin typeface="Bahnschrift Light SemiCondensed" panose="020B0502040204020203" pitchFamily="34" charset="0"/>
                </a:rPr>
                <a:t>S</a:t>
              </a:r>
              <a:r>
                <a:rPr lang="en-US" sz="1400" dirty="0" smtClean="0">
                  <a:latin typeface="Bahnschrift Light SemiCondensed" panose="020B0502040204020203" pitchFamily="34" charset="0"/>
                </a:rPr>
                <a:t>entence </a:t>
              </a:r>
              <a:r>
                <a:rPr lang="en-US" sz="1400" dirty="0">
                  <a:latin typeface="Bahnschrift Light SemiCondensed" panose="020B0502040204020203" pitchFamily="34" charset="0"/>
                </a:rPr>
                <a:t>used when the author tries to create a more vivid text by using examples to clarify the abstract concepts. </a:t>
              </a:r>
            </a:p>
          </p:txBody>
        </p:sp>
        <p:sp>
          <p:nvSpPr>
            <p:cNvPr id="51" name="TextBox 50">
              <a:extLst>
                <a:ext uri="{FF2B5EF4-FFF2-40B4-BE49-F238E27FC236}">
                  <a16:creationId xmlns:a16="http://schemas.microsoft.com/office/drawing/2014/main" id="{7EF1EBAC-454E-42A4-B2A7-E6A8308ABC63}"/>
                </a:ext>
              </a:extLst>
            </p:cNvPr>
            <p:cNvSpPr txBox="1"/>
            <p:nvPr/>
          </p:nvSpPr>
          <p:spPr>
            <a:xfrm>
              <a:off x="955939" y="1765555"/>
              <a:ext cx="2462244" cy="276999"/>
            </a:xfrm>
            <a:prstGeom prst="rect">
              <a:avLst/>
            </a:prstGeom>
            <a:noFill/>
          </p:spPr>
          <p:txBody>
            <a:bodyPr wrap="square" lIns="0" tIns="0" rIns="0" bIns="0" rtlCol="0" anchor="t">
              <a:spAutoFit/>
            </a:bodyPr>
            <a:lstStyle/>
            <a:p>
              <a:pPr>
                <a:spcAft>
                  <a:spcPts val="600"/>
                </a:spcAft>
              </a:pPr>
              <a:r>
                <a:rPr lang="en-US" b="1" dirty="0">
                  <a:solidFill>
                    <a:srgbClr val="174A90"/>
                  </a:solidFill>
                  <a:latin typeface="Bahnschrift Light" panose="020B0502040204020203" pitchFamily="34" charset="0"/>
                </a:rPr>
                <a:t>Example sentence </a:t>
              </a:r>
            </a:p>
          </p:txBody>
        </p:sp>
      </p:grpSp>
      <p:cxnSp>
        <p:nvCxnSpPr>
          <p:cNvPr id="52" name="Straight Connector 51">
            <a:extLst>
              <a:ext uri="{FF2B5EF4-FFF2-40B4-BE49-F238E27FC236}">
                <a16:creationId xmlns:a16="http://schemas.microsoft.com/office/drawing/2014/main" id="{824D6EC7-191A-4592-9699-FE97EAF6D859}"/>
              </a:ext>
            </a:extLst>
          </p:cNvPr>
          <p:cNvCxnSpPr>
            <a:cxnSpLocks/>
            <a:endCxn id="48" idx="3"/>
          </p:cNvCxnSpPr>
          <p:nvPr/>
        </p:nvCxnSpPr>
        <p:spPr>
          <a:xfrm flipH="1" flipV="1">
            <a:off x="11799199" y="3185256"/>
            <a:ext cx="525434" cy="190326"/>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71C5868-8D79-40D3-9223-91CF45687C62}"/>
              </a:ext>
            </a:extLst>
          </p:cNvPr>
          <p:cNvCxnSpPr>
            <a:cxnSpLocks/>
            <a:endCxn id="48" idx="1"/>
          </p:cNvCxnSpPr>
          <p:nvPr/>
        </p:nvCxnSpPr>
        <p:spPr>
          <a:xfrm flipV="1">
            <a:off x="5582500" y="3185256"/>
            <a:ext cx="3296183" cy="95163"/>
          </a:xfrm>
          <a:prstGeom prst="line">
            <a:avLst/>
          </a:prstGeom>
          <a:ln w="12700">
            <a:solidFill>
              <a:srgbClr val="01BA7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3905</TotalTime>
  <Words>1262</Words>
  <Application>Microsoft Office PowerPoint</Application>
  <PresentationFormat>Widescreen</PresentationFormat>
  <Paragraphs>145</Paragraphs>
  <Slides>15</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맑은 고딕</vt:lpstr>
      <vt:lpstr>Arial</vt:lpstr>
      <vt:lpstr>Bahnschrift Condensed</vt:lpstr>
      <vt:lpstr>Bahnschrift Light</vt:lpstr>
      <vt:lpstr>Bahnschrift Light Condensed</vt:lpstr>
      <vt:lpstr>Bahnschrift Light SemiCondensed</vt:lpstr>
      <vt:lpstr>Bahnschrift SemiBold</vt:lpstr>
      <vt:lpstr>Bahnschrift SemiBold SemiConden</vt:lpstr>
      <vt:lpstr>Bahnschrift SemiCondensed</vt:lpstr>
      <vt:lpstr>Calibri</vt:lpstr>
      <vt:lpstr>Calibri Light</vt:lpstr>
      <vt:lpstr>Segoe UI</vt:lpstr>
      <vt:lpstr>Segoe UI Historic</vt:lpstr>
      <vt:lpstr>Segoe UI Light</vt:lpstr>
      <vt:lpstr>Times New Roman</vt:lpstr>
      <vt:lpstr>Wingdings</vt:lpstr>
      <vt:lpstr>Office Theme</vt:lpstr>
      <vt:lpstr>18TH DAY OF SCIENTIFIC COLLABORATION BETWEEN THE DOCTORAL SCHOOLS IN MANAGEMENT SCIENCE UNIVERSITÉ PARIS I PANTHÉON-SORBONNE AND ULB</vt:lpstr>
      <vt:lpstr>PowerPoint Presentation</vt:lpstr>
      <vt:lpstr>PowerPoint Presentation</vt:lpstr>
      <vt:lpstr>Illustration : McDonalds DRIVE-IN process | Description</vt:lpstr>
      <vt:lpstr>Illustration: McDonalds DRIVE-IN process | Model</vt:lpstr>
      <vt:lpstr>PowerPoint Presentation</vt:lpstr>
      <vt:lpstr>PowerPoint Presentation</vt:lpstr>
      <vt:lpstr>PowerPoint Presentation</vt:lpstr>
      <vt:lpstr>Illustration: irrelevant sentences</vt:lpstr>
      <vt:lpstr>PowerPoint Presentation</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24slides8</dc:creator>
  <cp:lastModifiedBy>Julie</cp:lastModifiedBy>
  <cp:revision>88</cp:revision>
  <dcterms:created xsi:type="dcterms:W3CDTF">2020-11-12T06:53:01Z</dcterms:created>
  <dcterms:modified xsi:type="dcterms:W3CDTF">2023-10-10T13:50:27Z</dcterms:modified>
</cp:coreProperties>
</file>