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87" r:id="rId3"/>
    <p:sldId id="308" r:id="rId4"/>
    <p:sldId id="327" r:id="rId5"/>
    <p:sldId id="292" r:id="rId6"/>
    <p:sldId id="294" r:id="rId7"/>
    <p:sldId id="296" r:id="rId8"/>
    <p:sldId id="297" r:id="rId9"/>
    <p:sldId id="312" r:id="rId10"/>
    <p:sldId id="313" r:id="rId11"/>
    <p:sldId id="314" r:id="rId12"/>
    <p:sldId id="261" r:id="rId13"/>
    <p:sldId id="262" r:id="rId14"/>
    <p:sldId id="317" r:id="rId15"/>
    <p:sldId id="307" r:id="rId16"/>
    <p:sldId id="318" r:id="rId17"/>
    <p:sldId id="328" r:id="rId18"/>
    <p:sldId id="319" r:id="rId19"/>
    <p:sldId id="320" r:id="rId20"/>
    <p:sldId id="321" r:id="rId21"/>
    <p:sldId id="322" r:id="rId22"/>
    <p:sldId id="303" r:id="rId23"/>
    <p:sldId id="304" r:id="rId24"/>
    <p:sldId id="324" r:id="rId25"/>
    <p:sldId id="305" r:id="rId26"/>
    <p:sldId id="325" r:id="rId27"/>
    <p:sldId id="311" r:id="rId28"/>
    <p:sldId id="310" r:id="rId29"/>
    <p:sldId id="315" r:id="rId30"/>
    <p:sldId id="316" r:id="rId31"/>
    <p:sldId id="329" r:id="rId32"/>
  </p:sldIdLst>
  <p:sldSz cx="12192000" cy="6858000"/>
  <p:notesSz cx="6858000" cy="9144000"/>
  <p:embeddedFontLst>
    <p:embeddedFont>
      <p:font typeface="Bebas Neue" panose="020B0604020202020204" charset="0"/>
      <p:regular r:id="rId34"/>
    </p:embeddedFont>
    <p:embeddedFont>
      <p:font typeface="Calibri" panose="020F0502020204030204" pitchFamily="34" charset="0"/>
      <p:regular r:id="rId35"/>
      <p:bold r:id="rId36"/>
      <p:italic r:id="rId37"/>
      <p:boldItalic r:id="rId38"/>
    </p:embeddedFont>
    <p:embeddedFont>
      <p:font typeface="Titillium Web SemiBold"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YsvMkPEYm0orhYOOQDSUR+mlT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555696-F7AD-4C0D-A310-BB70825F50FC}">
  <a:tblStyle styleId="{11555696-F7AD-4C0D-A310-BB70825F50F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p:restoredTop sz="96414"/>
  </p:normalViewPr>
  <p:slideViewPr>
    <p:cSldViewPr snapToGrid="0">
      <p:cViewPr varScale="1">
        <p:scale>
          <a:sx n="59" d="100"/>
          <a:sy n="59" d="100"/>
        </p:scale>
        <p:origin x="412" y="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8545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0868e7cd6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90868e7cd6_0_7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90868e7cd6_0_7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0868e7cd6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90868e7cd6_0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290868e7cd6_0_7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0868e7cd6_0_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90868e7cd6_0_7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90868e7cd6_0_7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607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0868e7cd6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90868e7cd6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90868e7cd6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0868e7cd6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90868e7cd6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90868e7cd6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17</a:t>
            </a:fld>
            <a:endParaRPr/>
          </a:p>
        </p:txBody>
      </p:sp>
    </p:spTree>
    <p:extLst>
      <p:ext uri="{BB962C8B-B14F-4D97-AF65-F5344CB8AC3E}">
        <p14:creationId xmlns:p14="http://schemas.microsoft.com/office/powerpoint/2010/main" val="344562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0868e7cd6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90868e7cd6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90868e7cd6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18</a:t>
            </a:fld>
            <a:endParaRPr/>
          </a:p>
        </p:txBody>
      </p:sp>
    </p:spTree>
    <p:extLst>
      <p:ext uri="{BB962C8B-B14F-4D97-AF65-F5344CB8AC3E}">
        <p14:creationId xmlns:p14="http://schemas.microsoft.com/office/powerpoint/2010/main" val="26619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0868e7cd6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90868e7cd6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90868e7cd6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19</a:t>
            </a:fld>
            <a:endParaRPr/>
          </a:p>
        </p:txBody>
      </p:sp>
    </p:spTree>
    <p:extLst>
      <p:ext uri="{BB962C8B-B14F-4D97-AF65-F5344CB8AC3E}">
        <p14:creationId xmlns:p14="http://schemas.microsoft.com/office/powerpoint/2010/main" val="1966228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708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975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333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488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609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6174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738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3869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7461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345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663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3411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334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526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492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6748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80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508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175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5"/>
        <p:cNvGrpSpPr/>
        <p:nvPr/>
      </p:nvGrpSpPr>
      <p:grpSpPr>
        <a:xfrm>
          <a:off x="0" y="0"/>
          <a:ext cx="0" cy="0"/>
          <a:chOff x="0" y="0"/>
          <a:chExt cx="0" cy="0"/>
        </a:xfrm>
      </p:grpSpPr>
      <p:sp>
        <p:nvSpPr>
          <p:cNvPr id="16" name="Google Shape;16;p33"/>
          <p:cNvSpPr>
            <a:spLocks noGrp="1"/>
          </p:cNvSpPr>
          <p:nvPr>
            <p:ph type="pic" idx="2"/>
          </p:nvPr>
        </p:nvSpPr>
        <p:spPr>
          <a:xfrm>
            <a:off x="6096000" y="278780"/>
            <a:ext cx="5824654" cy="6300439"/>
          </a:xfrm>
          <a:prstGeom prst="rect">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121"/>
        <p:cNvGrpSpPr/>
        <p:nvPr/>
      </p:nvGrpSpPr>
      <p:grpSpPr>
        <a:xfrm>
          <a:off x="0" y="0"/>
          <a:ext cx="0" cy="0"/>
          <a:chOff x="0" y="0"/>
          <a:chExt cx="0" cy="0"/>
        </a:xfrm>
      </p:grpSpPr>
      <p:sp>
        <p:nvSpPr>
          <p:cNvPr id="122" name="Google Shape;122;p51"/>
          <p:cNvSpPr/>
          <p:nvPr/>
        </p:nvSpPr>
        <p:spPr>
          <a:xfrm>
            <a:off x="0" y="4838942"/>
            <a:ext cx="9042400" cy="2019058"/>
          </a:xfrm>
          <a:prstGeom prst="rect">
            <a:avLst/>
          </a:prstGeom>
          <a:solidFill>
            <a:srgbClr val="DADBF6">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Titillium Web SemiBold"/>
              <a:ea typeface="Titillium Web SemiBold"/>
              <a:cs typeface="Titillium Web SemiBold"/>
              <a:sym typeface="Titillium Web SemiBold"/>
            </a:endParaRPr>
          </a:p>
        </p:txBody>
      </p:sp>
      <p:sp>
        <p:nvSpPr>
          <p:cNvPr id="123" name="Google Shape;123;p51"/>
          <p:cNvSpPr>
            <a:spLocks noGrp="1"/>
          </p:cNvSpPr>
          <p:nvPr>
            <p:ph type="pic" idx="2"/>
          </p:nvPr>
        </p:nvSpPr>
        <p:spPr>
          <a:xfrm>
            <a:off x="9042400" y="0"/>
            <a:ext cx="3149600" cy="6858000"/>
          </a:xfrm>
          <a:prstGeom prst="rect">
            <a:avLst/>
          </a:prstGeom>
          <a:solidFill>
            <a:schemeClr val="lt1"/>
          </a:solidFill>
          <a:ln>
            <a:noFill/>
          </a:ln>
        </p:spPr>
      </p:sp>
      <p:grpSp>
        <p:nvGrpSpPr>
          <p:cNvPr id="124" name="Google Shape;124;p51"/>
          <p:cNvGrpSpPr/>
          <p:nvPr/>
        </p:nvGrpSpPr>
        <p:grpSpPr>
          <a:xfrm flipH="1">
            <a:off x="0" y="2119213"/>
            <a:ext cx="5486393" cy="1772041"/>
            <a:chOff x="5572259" y="4252480"/>
            <a:chExt cx="6124442" cy="1978123"/>
          </a:xfrm>
        </p:grpSpPr>
        <p:sp>
          <p:nvSpPr>
            <p:cNvPr id="125" name="Google Shape;125;p51"/>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51"/>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51"/>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51"/>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51"/>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51"/>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51"/>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1"/>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1"/>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134"/>
        <p:cNvGrpSpPr/>
        <p:nvPr/>
      </p:nvGrpSpPr>
      <p:grpSpPr>
        <a:xfrm>
          <a:off x="0" y="0"/>
          <a:ext cx="0" cy="0"/>
          <a:chOff x="0" y="0"/>
          <a:chExt cx="0" cy="0"/>
        </a:xfrm>
      </p:grpSpPr>
      <p:sp>
        <p:nvSpPr>
          <p:cNvPr id="135" name="Google Shape;135;p52"/>
          <p:cNvSpPr/>
          <p:nvPr/>
        </p:nvSpPr>
        <p:spPr>
          <a:xfrm rot="-5400000">
            <a:off x="5334558" y="557"/>
            <a:ext cx="6858003" cy="6856878"/>
          </a:xfrm>
          <a:prstGeom prst="round2SameRect">
            <a:avLst>
              <a:gd name="adj1" fmla="val 19445"/>
              <a:gd name="adj2" fmla="val 0"/>
            </a:avLst>
          </a:prstGeom>
          <a:gradFill>
            <a:gsLst>
              <a:gs pos="0">
                <a:schemeClr val="accent3"/>
              </a:gs>
              <a:gs pos="100000">
                <a:srgbClr val="292DAE"/>
              </a:gs>
            </a:gsLst>
            <a:lin ang="2700000" scaled="0"/>
          </a:gra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2"/>
          <p:cNvSpPr>
            <a:spLocks noGrp="1"/>
          </p:cNvSpPr>
          <p:nvPr>
            <p:ph type="pic" idx="2"/>
          </p:nvPr>
        </p:nvSpPr>
        <p:spPr>
          <a:xfrm>
            <a:off x="9069306" y="1106093"/>
            <a:ext cx="2251710" cy="2909037"/>
          </a:xfrm>
          <a:prstGeom prst="rect">
            <a:avLst/>
          </a:prstGeom>
          <a:solidFill>
            <a:schemeClr val="lt1"/>
          </a:solidFill>
          <a:ln>
            <a:noFill/>
          </a:ln>
        </p:spPr>
      </p:sp>
      <p:sp>
        <p:nvSpPr>
          <p:cNvPr id="137" name="Google Shape;137;p52"/>
          <p:cNvSpPr>
            <a:spLocks noGrp="1"/>
          </p:cNvSpPr>
          <p:nvPr>
            <p:ph type="pic" idx="3"/>
          </p:nvPr>
        </p:nvSpPr>
        <p:spPr>
          <a:xfrm>
            <a:off x="6181257" y="1106093"/>
            <a:ext cx="2251710" cy="2909037"/>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138"/>
        <p:cNvGrpSpPr/>
        <p:nvPr/>
      </p:nvGrpSpPr>
      <p:grpSpPr>
        <a:xfrm>
          <a:off x="0" y="0"/>
          <a:ext cx="0" cy="0"/>
          <a:chOff x="0" y="0"/>
          <a:chExt cx="0" cy="0"/>
        </a:xfrm>
      </p:grpSpPr>
      <p:sp>
        <p:nvSpPr>
          <p:cNvPr id="139" name="Google Shape;139;p53"/>
          <p:cNvSpPr/>
          <p:nvPr/>
        </p:nvSpPr>
        <p:spPr>
          <a:xfrm rot="5400000">
            <a:off x="1819789" y="2378591"/>
            <a:ext cx="2659621" cy="6299199"/>
          </a:xfrm>
          <a:custGeom>
            <a:avLst/>
            <a:gdLst/>
            <a:ahLst/>
            <a:cxnLst/>
            <a:rect l="l" t="t" r="r" b="b"/>
            <a:pathLst>
              <a:path w="2659621" h="6299199" extrusionOk="0">
                <a:moveTo>
                  <a:pt x="0" y="6299199"/>
                </a:moveTo>
                <a:lnTo>
                  <a:pt x="2659621" y="6299199"/>
                </a:lnTo>
                <a:lnTo>
                  <a:pt x="2659620" y="0"/>
                </a:lnTo>
                <a:lnTo>
                  <a:pt x="1314327" y="0"/>
                </a:lnTo>
                <a:close/>
              </a:path>
            </a:pathLst>
          </a:custGeom>
          <a:gradFill>
            <a:gsLst>
              <a:gs pos="0">
                <a:schemeClr val="accent3"/>
              </a:gs>
              <a:gs pos="100000">
                <a:srgbClr val="292DAE"/>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3"/>
          <p:cNvSpPr>
            <a:spLocks noGrp="1"/>
          </p:cNvSpPr>
          <p:nvPr>
            <p:ph type="pic" idx="2"/>
          </p:nvPr>
        </p:nvSpPr>
        <p:spPr>
          <a:xfrm>
            <a:off x="1683656" y="2"/>
            <a:ext cx="10508345" cy="6502399"/>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141"/>
        <p:cNvGrpSpPr/>
        <p:nvPr/>
      </p:nvGrpSpPr>
      <p:grpSpPr>
        <a:xfrm>
          <a:off x="0" y="0"/>
          <a:ext cx="0" cy="0"/>
          <a:chOff x="0" y="0"/>
          <a:chExt cx="0" cy="0"/>
        </a:xfrm>
      </p:grpSpPr>
      <p:sp>
        <p:nvSpPr>
          <p:cNvPr id="142" name="Google Shape;142;p54"/>
          <p:cNvSpPr>
            <a:spLocks noGrp="1"/>
          </p:cNvSpPr>
          <p:nvPr>
            <p:ph type="pic" idx="2"/>
          </p:nvPr>
        </p:nvSpPr>
        <p:spPr>
          <a:xfrm>
            <a:off x="0" y="0"/>
            <a:ext cx="12192000" cy="3428999"/>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143"/>
        <p:cNvGrpSpPr/>
        <p:nvPr/>
      </p:nvGrpSpPr>
      <p:grpSpPr>
        <a:xfrm>
          <a:off x="0" y="0"/>
          <a:ext cx="0" cy="0"/>
          <a:chOff x="0" y="0"/>
          <a:chExt cx="0" cy="0"/>
        </a:xfrm>
      </p:grpSpPr>
      <p:sp>
        <p:nvSpPr>
          <p:cNvPr id="144" name="Google Shape;144;p55"/>
          <p:cNvSpPr>
            <a:spLocks noGrp="1"/>
          </p:cNvSpPr>
          <p:nvPr>
            <p:ph type="pic" idx="2"/>
          </p:nvPr>
        </p:nvSpPr>
        <p:spPr>
          <a:xfrm>
            <a:off x="0" y="2959100"/>
            <a:ext cx="3073400" cy="3898900"/>
          </a:xfrm>
          <a:prstGeom prst="rect">
            <a:avLst/>
          </a:prstGeom>
          <a:solidFill>
            <a:schemeClr val="lt1"/>
          </a:solidFill>
          <a:ln>
            <a:noFill/>
          </a:ln>
        </p:spPr>
      </p:sp>
      <p:sp>
        <p:nvSpPr>
          <p:cNvPr id="145" name="Google Shape;145;p55"/>
          <p:cNvSpPr>
            <a:spLocks noGrp="1"/>
          </p:cNvSpPr>
          <p:nvPr>
            <p:ph type="pic" idx="3"/>
          </p:nvPr>
        </p:nvSpPr>
        <p:spPr>
          <a:xfrm>
            <a:off x="3073400" y="2"/>
            <a:ext cx="2825043" cy="2959098"/>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am 1">
  <p:cSld name="Team 1">
    <p:spTree>
      <p:nvGrpSpPr>
        <p:cNvPr id="1" name="Shape 146"/>
        <p:cNvGrpSpPr/>
        <p:nvPr/>
      </p:nvGrpSpPr>
      <p:grpSpPr>
        <a:xfrm>
          <a:off x="0" y="0"/>
          <a:ext cx="0" cy="0"/>
          <a:chOff x="0" y="0"/>
          <a:chExt cx="0" cy="0"/>
        </a:xfrm>
      </p:grpSpPr>
      <p:sp>
        <p:nvSpPr>
          <p:cNvPr id="147" name="Google Shape;147;p56"/>
          <p:cNvSpPr>
            <a:spLocks noGrp="1"/>
          </p:cNvSpPr>
          <p:nvPr>
            <p:ph type="pic" idx="2"/>
          </p:nvPr>
        </p:nvSpPr>
        <p:spPr>
          <a:xfrm>
            <a:off x="1243610" y="2092031"/>
            <a:ext cx="2324100" cy="1765776"/>
          </a:xfrm>
          <a:prstGeom prst="rect">
            <a:avLst/>
          </a:prstGeom>
          <a:solidFill>
            <a:schemeClr val="lt1"/>
          </a:solidFill>
          <a:ln>
            <a:noFill/>
          </a:ln>
        </p:spPr>
      </p:sp>
      <p:sp>
        <p:nvSpPr>
          <p:cNvPr id="148" name="Google Shape;148;p56"/>
          <p:cNvSpPr>
            <a:spLocks noGrp="1"/>
          </p:cNvSpPr>
          <p:nvPr>
            <p:ph type="pic" idx="3"/>
          </p:nvPr>
        </p:nvSpPr>
        <p:spPr>
          <a:xfrm>
            <a:off x="4933950" y="2092031"/>
            <a:ext cx="2324100" cy="1765776"/>
          </a:xfrm>
          <a:prstGeom prst="rect">
            <a:avLst/>
          </a:prstGeom>
          <a:solidFill>
            <a:schemeClr val="lt1"/>
          </a:solidFill>
          <a:ln>
            <a:noFill/>
          </a:ln>
        </p:spPr>
      </p:sp>
      <p:sp>
        <p:nvSpPr>
          <p:cNvPr id="149" name="Google Shape;149;p56"/>
          <p:cNvSpPr>
            <a:spLocks noGrp="1"/>
          </p:cNvSpPr>
          <p:nvPr>
            <p:ph type="pic" idx="4"/>
          </p:nvPr>
        </p:nvSpPr>
        <p:spPr>
          <a:xfrm>
            <a:off x="8624290" y="2092031"/>
            <a:ext cx="2324100" cy="1765776"/>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2">
  <p:cSld name="Team 2">
    <p:spTree>
      <p:nvGrpSpPr>
        <p:cNvPr id="1" name="Shape 150"/>
        <p:cNvGrpSpPr/>
        <p:nvPr/>
      </p:nvGrpSpPr>
      <p:grpSpPr>
        <a:xfrm>
          <a:off x="0" y="0"/>
          <a:ext cx="0" cy="0"/>
          <a:chOff x="0" y="0"/>
          <a:chExt cx="0" cy="0"/>
        </a:xfrm>
      </p:grpSpPr>
      <p:sp>
        <p:nvSpPr>
          <p:cNvPr id="151" name="Google Shape;151;p57"/>
          <p:cNvSpPr/>
          <p:nvPr/>
        </p:nvSpPr>
        <p:spPr>
          <a:xfrm>
            <a:off x="266700" y="267973"/>
            <a:ext cx="11658600" cy="6322055"/>
          </a:xfrm>
          <a:prstGeom prst="rect">
            <a:avLst/>
          </a:prstGeom>
          <a:solidFill>
            <a:srgbClr val="E2E2E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7"/>
          <p:cNvSpPr>
            <a:spLocks noGrp="1"/>
          </p:cNvSpPr>
          <p:nvPr>
            <p:ph type="pic" idx="2"/>
          </p:nvPr>
        </p:nvSpPr>
        <p:spPr>
          <a:xfrm>
            <a:off x="5985878" y="2203713"/>
            <a:ext cx="661852" cy="661852"/>
          </a:xfrm>
          <a:prstGeom prst="rect">
            <a:avLst/>
          </a:prstGeom>
          <a:solidFill>
            <a:schemeClr val="lt1"/>
          </a:solidFill>
          <a:ln>
            <a:noFill/>
          </a:ln>
        </p:spPr>
      </p:sp>
      <p:sp>
        <p:nvSpPr>
          <p:cNvPr id="153" name="Google Shape;153;p57"/>
          <p:cNvSpPr>
            <a:spLocks noGrp="1"/>
          </p:cNvSpPr>
          <p:nvPr>
            <p:ph type="pic" idx="3"/>
          </p:nvPr>
        </p:nvSpPr>
        <p:spPr>
          <a:xfrm>
            <a:off x="2552475" y="2203713"/>
            <a:ext cx="661852" cy="661852"/>
          </a:xfrm>
          <a:prstGeom prst="rect">
            <a:avLst/>
          </a:prstGeom>
          <a:solidFill>
            <a:schemeClr val="lt1"/>
          </a:solidFill>
          <a:ln>
            <a:noFill/>
          </a:ln>
        </p:spPr>
      </p:sp>
      <p:sp>
        <p:nvSpPr>
          <p:cNvPr id="154" name="Google Shape;154;p57"/>
          <p:cNvSpPr>
            <a:spLocks noGrp="1"/>
          </p:cNvSpPr>
          <p:nvPr>
            <p:ph type="pic" idx="4"/>
          </p:nvPr>
        </p:nvSpPr>
        <p:spPr>
          <a:xfrm>
            <a:off x="9198476" y="2203713"/>
            <a:ext cx="661852" cy="661852"/>
          </a:xfrm>
          <a:prstGeom prst="rect">
            <a:avLst/>
          </a:prstGeom>
          <a:solidFill>
            <a:schemeClr val="lt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m 3">
  <p:cSld name="Team 3">
    <p:spTree>
      <p:nvGrpSpPr>
        <p:cNvPr id="1" name="Shape 155"/>
        <p:cNvGrpSpPr/>
        <p:nvPr/>
      </p:nvGrpSpPr>
      <p:grpSpPr>
        <a:xfrm>
          <a:off x="0" y="0"/>
          <a:ext cx="0" cy="0"/>
          <a:chOff x="0" y="0"/>
          <a:chExt cx="0" cy="0"/>
        </a:xfrm>
      </p:grpSpPr>
      <p:sp>
        <p:nvSpPr>
          <p:cNvPr id="156" name="Google Shape;156;p58"/>
          <p:cNvSpPr>
            <a:spLocks noGrp="1"/>
          </p:cNvSpPr>
          <p:nvPr>
            <p:ph type="pic" idx="2"/>
          </p:nvPr>
        </p:nvSpPr>
        <p:spPr>
          <a:xfrm>
            <a:off x="0" y="0"/>
            <a:ext cx="3658698" cy="6858000"/>
          </a:xfrm>
          <a:prstGeom prst="rect">
            <a:avLst/>
          </a:prstGeom>
          <a:solidFill>
            <a:schemeClr val="lt1"/>
          </a:solidFill>
          <a:ln>
            <a:noFill/>
          </a:ln>
        </p:spPr>
      </p:sp>
      <p:sp>
        <p:nvSpPr>
          <p:cNvPr id="157" name="Google Shape;157;p58"/>
          <p:cNvSpPr>
            <a:spLocks noGrp="1"/>
          </p:cNvSpPr>
          <p:nvPr>
            <p:ph type="pic" idx="3"/>
          </p:nvPr>
        </p:nvSpPr>
        <p:spPr>
          <a:xfrm>
            <a:off x="1543434" y="763362"/>
            <a:ext cx="4186651" cy="6094638"/>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158"/>
        <p:cNvGrpSpPr/>
        <p:nvPr/>
      </p:nvGrpSpPr>
      <p:grpSpPr>
        <a:xfrm>
          <a:off x="0" y="0"/>
          <a:ext cx="0" cy="0"/>
          <a:chOff x="0" y="0"/>
          <a:chExt cx="0" cy="0"/>
        </a:xfrm>
      </p:grpSpPr>
      <p:sp>
        <p:nvSpPr>
          <p:cNvPr id="159" name="Google Shape;159;p59"/>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rvice 2">
  <p:cSld name="Service 2">
    <p:spTree>
      <p:nvGrpSpPr>
        <p:cNvPr id="1" name="Shape 160"/>
        <p:cNvGrpSpPr/>
        <p:nvPr/>
      </p:nvGrpSpPr>
      <p:grpSpPr>
        <a:xfrm>
          <a:off x="0" y="0"/>
          <a:ext cx="0" cy="0"/>
          <a:chOff x="0" y="0"/>
          <a:chExt cx="0" cy="0"/>
        </a:xfrm>
      </p:grpSpPr>
      <p:sp>
        <p:nvSpPr>
          <p:cNvPr id="161" name="Google Shape;161;p60"/>
          <p:cNvSpPr>
            <a:spLocks noGrp="1"/>
          </p:cNvSpPr>
          <p:nvPr>
            <p:ph type="pic" idx="2"/>
          </p:nvPr>
        </p:nvSpPr>
        <p:spPr>
          <a:xfrm>
            <a:off x="1133474" y="1"/>
            <a:ext cx="9925048" cy="3169942"/>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AU Title Only">
  <p:cSld name="HAU Title Only">
    <p:spTree>
      <p:nvGrpSpPr>
        <p:cNvPr id="1" name="Shape 17"/>
        <p:cNvGrpSpPr/>
        <p:nvPr/>
      </p:nvGrpSpPr>
      <p:grpSpPr>
        <a:xfrm>
          <a:off x="0" y="0"/>
          <a:ext cx="0" cy="0"/>
          <a:chOff x="0" y="0"/>
          <a:chExt cx="0" cy="0"/>
        </a:xfrm>
      </p:grpSpPr>
      <p:pic>
        <p:nvPicPr>
          <p:cNvPr id="18" name="Google Shape;18;p38"/>
          <p:cNvPicPr preferRelativeResize="0"/>
          <p:nvPr/>
        </p:nvPicPr>
        <p:blipFill rotWithShape="1">
          <a:blip r:embed="rId2">
            <a:alphaModFix/>
          </a:blip>
          <a:srcRect/>
          <a:stretch/>
        </p:blipFill>
        <p:spPr>
          <a:xfrm>
            <a:off x="502089" y="6236207"/>
            <a:ext cx="563845" cy="563845"/>
          </a:xfrm>
          <a:prstGeom prst="rect">
            <a:avLst/>
          </a:prstGeom>
          <a:noFill/>
          <a:ln>
            <a:noFill/>
          </a:ln>
        </p:spPr>
      </p:pic>
      <p:sp>
        <p:nvSpPr>
          <p:cNvPr id="19" name="Google Shape;19;p38"/>
          <p:cNvSpPr txBox="1"/>
          <p:nvPr/>
        </p:nvSpPr>
        <p:spPr>
          <a:xfrm>
            <a:off x="9428495" y="6393672"/>
            <a:ext cx="2223194" cy="248914"/>
          </a:xfrm>
          <a:prstGeom prst="rect">
            <a:avLst/>
          </a:prstGeom>
          <a:noFill/>
          <a:ln>
            <a:noFill/>
          </a:ln>
        </p:spPr>
        <p:txBody>
          <a:bodyPr spcFirstLastPara="1" wrap="square" lIns="91425" tIns="45700" rIns="91425" bIns="45700" anchor="t" anchorCtr="0">
            <a:spAutoFit/>
          </a:bodyPr>
          <a:lstStyle/>
          <a:p>
            <a:pPr marL="17463" marR="0" lvl="0" indent="0" algn="r" rtl="0">
              <a:lnSpc>
                <a:spcPct val="90000"/>
              </a:lnSpc>
              <a:spcBef>
                <a:spcPts val="0"/>
              </a:spcBef>
              <a:spcAft>
                <a:spcPts val="0"/>
              </a:spcAft>
              <a:buClr>
                <a:srgbClr val="3F3F3F"/>
              </a:buClr>
              <a:buSzPts val="1100"/>
              <a:buFont typeface="Arial"/>
              <a:buNone/>
            </a:pPr>
            <a:r>
              <a:rPr lang="fr-FR" sz="1100" b="0" i="0" u="none" strike="noStrike" cap="none">
                <a:solidFill>
                  <a:srgbClr val="3F3F3F"/>
                </a:solidFill>
                <a:latin typeface="Bebas Neue"/>
                <a:ea typeface="Bebas Neue"/>
                <a:cs typeface="Bebas Neue"/>
                <a:sym typeface="Bebas Neue"/>
              </a:rPr>
              <a:t>Haulogy Confidential – ALL RIGHTS RESERVED</a:t>
            </a:r>
            <a:endParaRPr/>
          </a:p>
        </p:txBody>
      </p:sp>
      <p:sp>
        <p:nvSpPr>
          <p:cNvPr id="20" name="Google Shape;20;p38"/>
          <p:cNvSpPr txBox="1"/>
          <p:nvPr/>
        </p:nvSpPr>
        <p:spPr>
          <a:xfrm>
            <a:off x="5740394" y="6335567"/>
            <a:ext cx="711213"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100"/>
              <a:buFont typeface="Bebas Neue"/>
              <a:buNone/>
            </a:pPr>
            <a:fld id="{00000000-1234-1234-1234-123412341234}" type="slidenum">
              <a:rPr lang="fr-FR" sz="1100" b="0" i="0" u="none" strike="noStrike" cap="none">
                <a:solidFill>
                  <a:srgbClr val="888888"/>
                </a:solidFill>
                <a:latin typeface="Bebas Neue"/>
                <a:ea typeface="Bebas Neue"/>
                <a:cs typeface="Bebas Neue"/>
                <a:sym typeface="Bebas Neue"/>
              </a:rPr>
              <a:t>‹N°›</a:t>
            </a:fld>
            <a:endParaRPr sz="1100" b="0" i="0" u="none" strike="noStrike" cap="none">
              <a:solidFill>
                <a:srgbClr val="888888"/>
              </a:solidFill>
              <a:latin typeface="Bebas Neue"/>
              <a:ea typeface="Bebas Neue"/>
              <a:cs typeface="Bebas Neue"/>
              <a:sym typeface="Bebas Neue"/>
            </a:endParaRPr>
          </a:p>
        </p:txBody>
      </p:sp>
      <p:sp>
        <p:nvSpPr>
          <p:cNvPr id="21" name="Google Shape;21;p38"/>
          <p:cNvSpPr txBox="1">
            <a:spLocks noGrp="1"/>
          </p:cNvSpPr>
          <p:nvPr>
            <p:ph type="ctrTitle"/>
          </p:nvPr>
        </p:nvSpPr>
        <p:spPr>
          <a:xfrm>
            <a:off x="560014" y="472226"/>
            <a:ext cx="11079536" cy="433965"/>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2400"/>
              <a:buFont typeface="Bebas Neue"/>
              <a:buNone/>
              <a:defRPr sz="240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8"/>
          <p:cNvSpPr/>
          <p:nvPr/>
        </p:nvSpPr>
        <p:spPr>
          <a:xfrm>
            <a:off x="654093" y="834444"/>
            <a:ext cx="1553398" cy="5224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rvice 3">
  <p:cSld name="Service 3">
    <p:spTree>
      <p:nvGrpSpPr>
        <p:cNvPr id="1" name="Shape 162"/>
        <p:cNvGrpSpPr/>
        <p:nvPr/>
      </p:nvGrpSpPr>
      <p:grpSpPr>
        <a:xfrm>
          <a:off x="0" y="0"/>
          <a:ext cx="0" cy="0"/>
          <a:chOff x="0" y="0"/>
          <a:chExt cx="0" cy="0"/>
        </a:xfrm>
      </p:grpSpPr>
      <p:sp>
        <p:nvSpPr>
          <p:cNvPr id="163" name="Google Shape;163;p61"/>
          <p:cNvSpPr>
            <a:spLocks noGrp="1"/>
          </p:cNvSpPr>
          <p:nvPr>
            <p:ph type="pic" idx="2"/>
          </p:nvPr>
        </p:nvSpPr>
        <p:spPr>
          <a:xfrm>
            <a:off x="2006600" y="4965700"/>
            <a:ext cx="8178800" cy="1892300"/>
          </a:xfrm>
          <a:prstGeom prst="rect">
            <a:avLst/>
          </a:prstGeom>
          <a:solidFill>
            <a:schemeClr val="lt1"/>
          </a:solidFill>
          <a:ln>
            <a:noFill/>
          </a:ln>
        </p:spPr>
      </p:sp>
      <p:sp>
        <p:nvSpPr>
          <p:cNvPr id="164" name="Google Shape;164;p61"/>
          <p:cNvSpPr>
            <a:spLocks noGrp="1"/>
          </p:cNvSpPr>
          <p:nvPr>
            <p:ph type="pic" idx="3"/>
          </p:nvPr>
        </p:nvSpPr>
        <p:spPr>
          <a:xfrm>
            <a:off x="2006600" y="0"/>
            <a:ext cx="8178800" cy="189230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rvice 4">
  <p:cSld name="Service 4">
    <p:spTree>
      <p:nvGrpSpPr>
        <p:cNvPr id="1" name="Shape 165"/>
        <p:cNvGrpSpPr/>
        <p:nvPr/>
      </p:nvGrpSpPr>
      <p:grpSpPr>
        <a:xfrm>
          <a:off x="0" y="0"/>
          <a:ext cx="0" cy="0"/>
          <a:chOff x="0" y="0"/>
          <a:chExt cx="0" cy="0"/>
        </a:xfrm>
      </p:grpSpPr>
      <p:sp>
        <p:nvSpPr>
          <p:cNvPr id="166" name="Google Shape;166;p62"/>
          <p:cNvSpPr>
            <a:spLocks noGrp="1"/>
          </p:cNvSpPr>
          <p:nvPr>
            <p:ph type="pic" idx="2"/>
          </p:nvPr>
        </p:nvSpPr>
        <p:spPr>
          <a:xfrm>
            <a:off x="0" y="0"/>
            <a:ext cx="7532914" cy="6858000"/>
          </a:xfrm>
          <a:prstGeom prst="rect">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rvice 5">
  <p:cSld name="Service 5">
    <p:spTree>
      <p:nvGrpSpPr>
        <p:cNvPr id="1" name="Shape 167"/>
        <p:cNvGrpSpPr/>
        <p:nvPr/>
      </p:nvGrpSpPr>
      <p:grpSpPr>
        <a:xfrm>
          <a:off x="0" y="0"/>
          <a:ext cx="0" cy="0"/>
          <a:chOff x="0" y="0"/>
          <a:chExt cx="0" cy="0"/>
        </a:xfrm>
      </p:grpSpPr>
      <p:sp>
        <p:nvSpPr>
          <p:cNvPr id="168" name="Google Shape;168;p63"/>
          <p:cNvSpPr/>
          <p:nvPr/>
        </p:nvSpPr>
        <p:spPr>
          <a:xfrm>
            <a:off x="266700" y="267973"/>
            <a:ext cx="11658600" cy="6322055"/>
          </a:xfrm>
          <a:prstGeom prst="rect">
            <a:avLst/>
          </a:prstGeom>
          <a:solidFill>
            <a:srgbClr val="E2E2E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63"/>
          <p:cNvSpPr>
            <a:spLocks noGrp="1"/>
          </p:cNvSpPr>
          <p:nvPr>
            <p:ph type="pic" idx="2"/>
          </p:nvPr>
        </p:nvSpPr>
        <p:spPr>
          <a:xfrm>
            <a:off x="6904637" y="1214812"/>
            <a:ext cx="3866284" cy="2350146"/>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rvice 6">
  <p:cSld name="Service 6">
    <p:spTree>
      <p:nvGrpSpPr>
        <p:cNvPr id="1" name="Shape 170"/>
        <p:cNvGrpSpPr/>
        <p:nvPr/>
      </p:nvGrpSpPr>
      <p:grpSpPr>
        <a:xfrm>
          <a:off x="0" y="0"/>
          <a:ext cx="0" cy="0"/>
          <a:chOff x="0" y="0"/>
          <a:chExt cx="0" cy="0"/>
        </a:xfrm>
      </p:grpSpPr>
      <p:sp>
        <p:nvSpPr>
          <p:cNvPr id="171" name="Google Shape;171;p64"/>
          <p:cNvSpPr>
            <a:spLocks noGrp="1"/>
          </p:cNvSpPr>
          <p:nvPr>
            <p:ph type="pic" idx="2"/>
          </p:nvPr>
        </p:nvSpPr>
        <p:spPr>
          <a:xfrm>
            <a:off x="5983494" y="949838"/>
            <a:ext cx="5181600" cy="4133850"/>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rvice 7">
  <p:cSld name="Service 7">
    <p:spTree>
      <p:nvGrpSpPr>
        <p:cNvPr id="1" name="Shape 172"/>
        <p:cNvGrpSpPr/>
        <p:nvPr/>
      </p:nvGrpSpPr>
      <p:grpSpPr>
        <a:xfrm>
          <a:off x="0" y="0"/>
          <a:ext cx="0" cy="0"/>
          <a:chOff x="0" y="0"/>
          <a:chExt cx="0" cy="0"/>
        </a:xfrm>
      </p:grpSpPr>
      <p:grpSp>
        <p:nvGrpSpPr>
          <p:cNvPr id="173" name="Google Shape;173;p65"/>
          <p:cNvGrpSpPr/>
          <p:nvPr/>
        </p:nvGrpSpPr>
        <p:grpSpPr>
          <a:xfrm rot="10800000" flipH="1">
            <a:off x="0" y="0"/>
            <a:ext cx="12192000" cy="1772041"/>
            <a:chOff x="0" y="5085959"/>
            <a:chExt cx="12192000" cy="1772041"/>
          </a:xfrm>
        </p:grpSpPr>
        <p:grpSp>
          <p:nvGrpSpPr>
            <p:cNvPr id="174" name="Google Shape;174;p65"/>
            <p:cNvGrpSpPr/>
            <p:nvPr/>
          </p:nvGrpSpPr>
          <p:grpSpPr>
            <a:xfrm flipH="1">
              <a:off x="0" y="5085959"/>
              <a:ext cx="5486393" cy="1772041"/>
              <a:chOff x="5572259" y="4252480"/>
              <a:chExt cx="6124442" cy="1978123"/>
            </a:xfrm>
          </p:grpSpPr>
          <p:sp>
            <p:nvSpPr>
              <p:cNvPr id="175" name="Google Shape;175;p6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6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6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6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6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6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6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6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6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65"/>
            <p:cNvGrpSpPr/>
            <p:nvPr/>
          </p:nvGrpSpPr>
          <p:grpSpPr>
            <a:xfrm>
              <a:off x="6705607" y="5085959"/>
              <a:ext cx="5486393" cy="1772041"/>
              <a:chOff x="5572259" y="4252480"/>
              <a:chExt cx="6124442" cy="1978123"/>
            </a:xfrm>
          </p:grpSpPr>
          <p:sp>
            <p:nvSpPr>
              <p:cNvPr id="185" name="Google Shape;185;p6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6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6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6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6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6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6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6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6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4" name="Google Shape;194;p65"/>
          <p:cNvSpPr>
            <a:spLocks noGrp="1"/>
          </p:cNvSpPr>
          <p:nvPr>
            <p:ph type="pic" idx="2"/>
          </p:nvPr>
        </p:nvSpPr>
        <p:spPr>
          <a:xfrm>
            <a:off x="8649721" y="4033064"/>
            <a:ext cx="2567898" cy="1645905"/>
          </a:xfrm>
          <a:prstGeom prst="rect">
            <a:avLst/>
          </a:prstGeom>
          <a:solidFill>
            <a:schemeClr val="lt1"/>
          </a:solidFill>
          <a:ln>
            <a:noFill/>
          </a:ln>
          <a:effectLst>
            <a:outerShdw blurRad="342900" dist="152400" dir="2700000" algn="tl" rotWithShape="0">
              <a:srgbClr val="000000">
                <a:alpha val="12941"/>
              </a:srgbClr>
            </a:outerShdw>
          </a:effectLst>
        </p:spPr>
      </p:sp>
      <p:sp>
        <p:nvSpPr>
          <p:cNvPr id="195" name="Google Shape;195;p65"/>
          <p:cNvSpPr>
            <a:spLocks noGrp="1"/>
          </p:cNvSpPr>
          <p:nvPr>
            <p:ph type="pic" idx="3"/>
          </p:nvPr>
        </p:nvSpPr>
        <p:spPr>
          <a:xfrm>
            <a:off x="6381751" y="2279863"/>
            <a:ext cx="2267970" cy="164590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rvice 8">
  <p:cSld name="Service 8">
    <p:spTree>
      <p:nvGrpSpPr>
        <p:cNvPr id="1" name="Shape 196"/>
        <p:cNvGrpSpPr/>
        <p:nvPr/>
      </p:nvGrpSpPr>
      <p:grpSpPr>
        <a:xfrm>
          <a:off x="0" y="0"/>
          <a:ext cx="0" cy="0"/>
          <a:chOff x="0" y="0"/>
          <a:chExt cx="0" cy="0"/>
        </a:xfrm>
      </p:grpSpPr>
      <p:sp>
        <p:nvSpPr>
          <p:cNvPr id="197" name="Google Shape;197;p66"/>
          <p:cNvSpPr>
            <a:spLocks noGrp="1"/>
          </p:cNvSpPr>
          <p:nvPr>
            <p:ph type="pic" idx="2"/>
          </p:nvPr>
        </p:nvSpPr>
        <p:spPr>
          <a:xfrm>
            <a:off x="685590" y="1737367"/>
            <a:ext cx="5543550" cy="293700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rvice 9">
  <p:cSld name="Service 9">
    <p:spTree>
      <p:nvGrpSpPr>
        <p:cNvPr id="1" name="Shape 198"/>
        <p:cNvGrpSpPr/>
        <p:nvPr/>
      </p:nvGrpSpPr>
      <p:grpSpPr>
        <a:xfrm>
          <a:off x="0" y="0"/>
          <a:ext cx="0" cy="0"/>
          <a:chOff x="0" y="0"/>
          <a:chExt cx="0" cy="0"/>
        </a:xfrm>
      </p:grpSpPr>
      <p:sp>
        <p:nvSpPr>
          <p:cNvPr id="199" name="Google Shape;199;p67"/>
          <p:cNvSpPr>
            <a:spLocks noGrp="1"/>
          </p:cNvSpPr>
          <p:nvPr>
            <p:ph type="pic" idx="2"/>
          </p:nvPr>
        </p:nvSpPr>
        <p:spPr>
          <a:xfrm>
            <a:off x="0" y="0"/>
            <a:ext cx="12192000" cy="5055825"/>
          </a:xfrm>
          <a:prstGeom prst="rect">
            <a:avLst/>
          </a:prstGeom>
          <a:solidFill>
            <a:schemeClr val="lt1"/>
          </a:solidFill>
          <a:ln>
            <a:noFill/>
          </a:ln>
          <a:effectLst>
            <a:outerShdw blurRad="342900" dist="152400" dir="2700000" algn="tl" rotWithShape="0">
              <a:srgbClr val="000000">
                <a:alpha val="12941"/>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200"/>
        <p:cNvGrpSpPr/>
        <p:nvPr/>
      </p:nvGrpSpPr>
      <p:grpSpPr>
        <a:xfrm>
          <a:off x="0" y="0"/>
          <a:ext cx="0" cy="0"/>
          <a:chOff x="0" y="0"/>
          <a:chExt cx="0" cy="0"/>
        </a:xfrm>
      </p:grpSpPr>
      <p:sp>
        <p:nvSpPr>
          <p:cNvPr id="201" name="Google Shape;201;p68"/>
          <p:cNvSpPr/>
          <p:nvPr/>
        </p:nvSpPr>
        <p:spPr>
          <a:xfrm>
            <a:off x="0" y="0"/>
            <a:ext cx="12192000" cy="3952875"/>
          </a:xfrm>
          <a:prstGeom prst="rect">
            <a:avLst/>
          </a:prstGeom>
          <a:gradFill>
            <a:gsLst>
              <a:gs pos="0">
                <a:schemeClr val="accent3"/>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68"/>
          <p:cNvSpPr>
            <a:spLocks noGrp="1"/>
          </p:cNvSpPr>
          <p:nvPr>
            <p:ph type="pic" idx="2"/>
          </p:nvPr>
        </p:nvSpPr>
        <p:spPr>
          <a:xfrm>
            <a:off x="8439151" y="2494757"/>
            <a:ext cx="1304925" cy="2715418"/>
          </a:xfrm>
          <a:prstGeom prst="rect">
            <a:avLst/>
          </a:prstGeom>
          <a:solidFill>
            <a:schemeClr val="lt1"/>
          </a:solidFill>
          <a:ln>
            <a:noFill/>
          </a:ln>
        </p:spPr>
      </p:sp>
      <p:sp>
        <p:nvSpPr>
          <p:cNvPr id="203" name="Google Shape;203;p68"/>
          <p:cNvSpPr>
            <a:spLocks noGrp="1"/>
          </p:cNvSpPr>
          <p:nvPr>
            <p:ph type="pic" idx="3"/>
          </p:nvPr>
        </p:nvSpPr>
        <p:spPr>
          <a:xfrm>
            <a:off x="3028950" y="2314575"/>
            <a:ext cx="4381500" cy="2619375"/>
          </a:xfrm>
          <a:prstGeom prst="rect">
            <a:avLst/>
          </a:prstGeom>
          <a:solidFill>
            <a:schemeClr val="lt1"/>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2">
  <p:cSld name="Mockup 2">
    <p:bg>
      <p:bgPr>
        <a:solidFill>
          <a:srgbClr val="DADBF6">
            <a:alpha val="24705"/>
          </a:srgbClr>
        </a:solidFill>
        <a:effectLst/>
      </p:bgPr>
    </p:bg>
    <p:spTree>
      <p:nvGrpSpPr>
        <p:cNvPr id="1" name="Shape 204"/>
        <p:cNvGrpSpPr/>
        <p:nvPr/>
      </p:nvGrpSpPr>
      <p:grpSpPr>
        <a:xfrm>
          <a:off x="0" y="0"/>
          <a:ext cx="0" cy="0"/>
          <a:chOff x="0" y="0"/>
          <a:chExt cx="0" cy="0"/>
        </a:xfrm>
      </p:grpSpPr>
      <p:sp>
        <p:nvSpPr>
          <p:cNvPr id="205" name="Google Shape;205;p69"/>
          <p:cNvSpPr>
            <a:spLocks noGrp="1"/>
          </p:cNvSpPr>
          <p:nvPr>
            <p:ph type="pic" idx="2"/>
          </p:nvPr>
        </p:nvSpPr>
        <p:spPr>
          <a:xfrm>
            <a:off x="4322112" y="1009567"/>
            <a:ext cx="3022503" cy="6567008"/>
          </a:xfrm>
          <a:prstGeom prst="rect">
            <a:avLst/>
          </a:prstGeom>
          <a:solidFill>
            <a:schemeClr val="lt1"/>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206"/>
        <p:cNvGrpSpPr/>
        <p:nvPr/>
      </p:nvGrpSpPr>
      <p:grpSpPr>
        <a:xfrm>
          <a:off x="0" y="0"/>
          <a:ext cx="0" cy="0"/>
          <a:chOff x="0" y="0"/>
          <a:chExt cx="0" cy="0"/>
        </a:xfrm>
      </p:grpSpPr>
      <p:sp>
        <p:nvSpPr>
          <p:cNvPr id="207" name="Google Shape;207;p70"/>
          <p:cNvSpPr>
            <a:spLocks noGrp="1"/>
          </p:cNvSpPr>
          <p:nvPr>
            <p:ph type="pic" idx="2"/>
          </p:nvPr>
        </p:nvSpPr>
        <p:spPr>
          <a:xfrm>
            <a:off x="3896" y="0"/>
            <a:ext cx="3615604" cy="6858000"/>
          </a:xfrm>
          <a:prstGeom prst="rect">
            <a:avLst/>
          </a:prstGeom>
          <a:solidFill>
            <a:schemeClr val="lt1"/>
          </a:solidFill>
          <a:ln>
            <a:noFill/>
          </a:ln>
        </p:spPr>
      </p:sp>
      <p:sp>
        <p:nvSpPr>
          <p:cNvPr id="208" name="Google Shape;208;p70"/>
          <p:cNvSpPr>
            <a:spLocks noGrp="1"/>
          </p:cNvSpPr>
          <p:nvPr>
            <p:ph type="pic" idx="3"/>
          </p:nvPr>
        </p:nvSpPr>
        <p:spPr>
          <a:xfrm>
            <a:off x="2691114" y="2100712"/>
            <a:ext cx="4559300" cy="252476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0"/>
        <p:cNvGrpSpPr/>
        <p:nvPr/>
      </p:nvGrpSpPr>
      <p:grpSpPr>
        <a:xfrm>
          <a:off x="0" y="0"/>
          <a:ext cx="0" cy="0"/>
          <a:chOff x="0" y="0"/>
          <a:chExt cx="0" cy="0"/>
        </a:xfrm>
      </p:grpSpPr>
      <p:sp>
        <p:nvSpPr>
          <p:cNvPr id="31" name="Google Shape;3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icing Plans">
  <p:cSld name="Pricing Plans">
    <p:spTree>
      <p:nvGrpSpPr>
        <p:cNvPr id="1" name="Shape 209"/>
        <p:cNvGrpSpPr/>
        <p:nvPr/>
      </p:nvGrpSpPr>
      <p:grpSpPr>
        <a:xfrm>
          <a:off x="0" y="0"/>
          <a:ext cx="0" cy="0"/>
          <a:chOff x="0" y="0"/>
          <a:chExt cx="0" cy="0"/>
        </a:xfrm>
      </p:grpSpPr>
      <p:grpSp>
        <p:nvGrpSpPr>
          <p:cNvPr id="210" name="Google Shape;210;p71"/>
          <p:cNvGrpSpPr/>
          <p:nvPr/>
        </p:nvGrpSpPr>
        <p:grpSpPr>
          <a:xfrm>
            <a:off x="0" y="5085959"/>
            <a:ext cx="12192000" cy="1772041"/>
            <a:chOff x="0" y="5085959"/>
            <a:chExt cx="12192000" cy="1772041"/>
          </a:xfrm>
        </p:grpSpPr>
        <p:grpSp>
          <p:nvGrpSpPr>
            <p:cNvPr id="211" name="Google Shape;211;p71"/>
            <p:cNvGrpSpPr/>
            <p:nvPr/>
          </p:nvGrpSpPr>
          <p:grpSpPr>
            <a:xfrm flipH="1">
              <a:off x="0" y="5085959"/>
              <a:ext cx="5486393" cy="1772041"/>
              <a:chOff x="5572259" y="4252480"/>
              <a:chExt cx="6124442" cy="1978123"/>
            </a:xfrm>
          </p:grpSpPr>
          <p:sp>
            <p:nvSpPr>
              <p:cNvPr id="212" name="Google Shape;212;p71"/>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3" name="Google Shape;213;p71"/>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4" name="Google Shape;214;p71"/>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5" name="Google Shape;215;p71"/>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6" name="Google Shape;216;p71"/>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7" name="Google Shape;217;p71"/>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8" name="Google Shape;218;p71"/>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19" name="Google Shape;219;p71"/>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0" name="Google Shape;220;p71"/>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grpSp>
          <p:nvGrpSpPr>
            <p:cNvPr id="221" name="Google Shape;221;p71"/>
            <p:cNvGrpSpPr/>
            <p:nvPr/>
          </p:nvGrpSpPr>
          <p:grpSpPr>
            <a:xfrm>
              <a:off x="6705607" y="5085959"/>
              <a:ext cx="5486393" cy="1772041"/>
              <a:chOff x="5572259" y="4252480"/>
              <a:chExt cx="6124442" cy="1978123"/>
            </a:xfrm>
          </p:grpSpPr>
          <p:sp>
            <p:nvSpPr>
              <p:cNvPr id="222" name="Google Shape;222;p71"/>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3" name="Google Shape;223;p71"/>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4" name="Google Shape;224;p71"/>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5" name="Google Shape;225;p71"/>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6" name="Google Shape;226;p71"/>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7" name="Google Shape;227;p71"/>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8" name="Google Shape;228;p71"/>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29" name="Google Shape;229;p71"/>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0" name="Google Shape;230;p71"/>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stimonials">
  <p:cSld name="Testimonials">
    <p:spTree>
      <p:nvGrpSpPr>
        <p:cNvPr id="1" name="Shape 231"/>
        <p:cNvGrpSpPr/>
        <p:nvPr/>
      </p:nvGrpSpPr>
      <p:grpSpPr>
        <a:xfrm>
          <a:off x="0" y="0"/>
          <a:ext cx="0" cy="0"/>
          <a:chOff x="0" y="0"/>
          <a:chExt cx="0" cy="0"/>
        </a:xfrm>
      </p:grpSpPr>
      <p:sp>
        <p:nvSpPr>
          <p:cNvPr id="232" name="Google Shape;232;p72"/>
          <p:cNvSpPr>
            <a:spLocks noGrp="1"/>
          </p:cNvSpPr>
          <p:nvPr>
            <p:ph type="pic" idx="2"/>
          </p:nvPr>
        </p:nvSpPr>
        <p:spPr>
          <a:xfrm>
            <a:off x="1867698" y="4134484"/>
            <a:ext cx="896842" cy="896840"/>
          </a:xfrm>
          <a:prstGeom prst="rect">
            <a:avLst/>
          </a:prstGeom>
          <a:solidFill>
            <a:schemeClr val="lt1"/>
          </a:solidFill>
          <a:ln>
            <a:noFill/>
          </a:ln>
        </p:spPr>
      </p:sp>
      <p:sp>
        <p:nvSpPr>
          <p:cNvPr id="233" name="Google Shape;233;p72"/>
          <p:cNvSpPr>
            <a:spLocks noGrp="1"/>
          </p:cNvSpPr>
          <p:nvPr>
            <p:ph type="pic" idx="3"/>
          </p:nvPr>
        </p:nvSpPr>
        <p:spPr>
          <a:xfrm>
            <a:off x="5551215" y="4134484"/>
            <a:ext cx="896842" cy="896840"/>
          </a:xfrm>
          <a:prstGeom prst="rect">
            <a:avLst/>
          </a:prstGeom>
          <a:solidFill>
            <a:schemeClr val="lt1"/>
          </a:solidFill>
          <a:ln>
            <a:noFill/>
          </a:ln>
        </p:spPr>
      </p:sp>
      <p:sp>
        <p:nvSpPr>
          <p:cNvPr id="234" name="Google Shape;234;p72"/>
          <p:cNvSpPr>
            <a:spLocks noGrp="1"/>
          </p:cNvSpPr>
          <p:nvPr>
            <p:ph type="pic" idx="4"/>
          </p:nvPr>
        </p:nvSpPr>
        <p:spPr>
          <a:xfrm>
            <a:off x="9309639" y="4134484"/>
            <a:ext cx="896842" cy="896840"/>
          </a:xfrm>
          <a:prstGeom prst="rect">
            <a:avLst/>
          </a:prstGeom>
          <a:solidFill>
            <a:schemeClr val="lt1"/>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235"/>
        <p:cNvGrpSpPr/>
        <p:nvPr/>
      </p:nvGrpSpPr>
      <p:grpSpPr>
        <a:xfrm>
          <a:off x="0" y="0"/>
          <a:ext cx="0" cy="0"/>
          <a:chOff x="0" y="0"/>
          <a:chExt cx="0" cy="0"/>
        </a:xfrm>
      </p:grpSpPr>
      <p:sp>
        <p:nvSpPr>
          <p:cNvPr id="236" name="Google Shape;236;p73"/>
          <p:cNvSpPr/>
          <p:nvPr/>
        </p:nvSpPr>
        <p:spPr>
          <a:xfrm>
            <a:off x="3896" y="0"/>
            <a:ext cx="3615604" cy="6858000"/>
          </a:xfrm>
          <a:prstGeom prst="round1Rect">
            <a:avLst>
              <a:gd name="adj" fmla="val 50000"/>
            </a:avLst>
          </a:prstGeom>
          <a:gradFill>
            <a:gsLst>
              <a:gs pos="0">
                <a:schemeClr val="accent3"/>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73"/>
          <p:cNvSpPr/>
          <p:nvPr/>
        </p:nvSpPr>
        <p:spPr>
          <a:xfrm>
            <a:off x="1152548" y="909378"/>
            <a:ext cx="5039246" cy="5039246"/>
          </a:xfrm>
          <a:prstGeom prst="ellipse">
            <a:avLst/>
          </a:prstGeom>
          <a:solidFill>
            <a:schemeClr val="lt1"/>
          </a:solidFill>
          <a:ln w="25400" cap="flat" cmpd="sng">
            <a:solidFill>
              <a:srgbClr val="B6B7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73"/>
          <p:cNvSpPr>
            <a:spLocks noGrp="1"/>
          </p:cNvSpPr>
          <p:nvPr>
            <p:ph type="pic" idx="2"/>
          </p:nvPr>
        </p:nvSpPr>
        <p:spPr>
          <a:xfrm>
            <a:off x="1521655" y="1278485"/>
            <a:ext cx="4301032" cy="4301032"/>
          </a:xfrm>
          <a:prstGeom prst="rect">
            <a:avLst/>
          </a:prstGeom>
          <a:solidFill>
            <a:schemeClr val="lt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AU Title + Subtitle">
  <p:cSld name="HAU Title + Subtitle">
    <p:spTree>
      <p:nvGrpSpPr>
        <p:cNvPr id="1" name="Shape 79"/>
        <p:cNvGrpSpPr/>
        <p:nvPr/>
      </p:nvGrpSpPr>
      <p:grpSpPr>
        <a:xfrm>
          <a:off x="0" y="0"/>
          <a:ext cx="0" cy="0"/>
          <a:chOff x="0" y="0"/>
          <a:chExt cx="0" cy="0"/>
        </a:xfrm>
      </p:grpSpPr>
      <p:sp>
        <p:nvSpPr>
          <p:cNvPr id="80" name="Google Shape;80;p19"/>
          <p:cNvSpPr txBox="1">
            <a:spLocks noGrp="1"/>
          </p:cNvSpPr>
          <p:nvPr>
            <p:ph type="subTitle" idx="1"/>
          </p:nvPr>
        </p:nvSpPr>
        <p:spPr>
          <a:xfrm>
            <a:off x="560013" y="906191"/>
            <a:ext cx="11079600" cy="506400"/>
          </a:xfrm>
          <a:prstGeom prst="rect">
            <a:avLst/>
          </a:prstGeom>
          <a:noFill/>
          <a:ln>
            <a:noFill/>
          </a:ln>
        </p:spPr>
        <p:txBody>
          <a:bodyPr spcFirstLastPara="1" wrap="square" lIns="68575" tIns="34275" rIns="68575" bIns="34275" anchor="t" anchorCtr="0">
            <a:spAutoFit/>
          </a:bodyPr>
          <a:lstStyle>
            <a:lvl1pPr lvl="0" algn="l" rtl="0">
              <a:lnSpc>
                <a:spcPct val="90000"/>
              </a:lnSpc>
              <a:spcBef>
                <a:spcPts val="1067"/>
              </a:spcBef>
              <a:spcAft>
                <a:spcPts val="0"/>
              </a:spcAft>
              <a:buClr>
                <a:srgbClr val="3F3F3F"/>
              </a:buClr>
              <a:buSzPts val="1500"/>
              <a:buNone/>
              <a:defRPr sz="2000">
                <a:solidFill>
                  <a:srgbClr val="3F3F3F"/>
                </a:solidFill>
                <a:latin typeface="Bebas Neue"/>
                <a:ea typeface="Bebas Neue"/>
                <a:cs typeface="Bebas Neue"/>
                <a:sym typeface="Bebas Neue"/>
              </a:defRPr>
            </a:lvl1pPr>
            <a:lvl2pPr lvl="1" algn="l" rtl="0">
              <a:lnSpc>
                <a:spcPct val="90000"/>
              </a:lnSpc>
              <a:spcBef>
                <a:spcPts val="533"/>
              </a:spcBef>
              <a:spcAft>
                <a:spcPts val="0"/>
              </a:spcAft>
              <a:buClr>
                <a:schemeClr val="dk1"/>
              </a:buClr>
              <a:buSzPts val="1400"/>
              <a:buChar char="•"/>
              <a:defRPr/>
            </a:lvl2pPr>
            <a:lvl3pPr lvl="2" algn="l" rtl="0">
              <a:lnSpc>
                <a:spcPct val="90000"/>
              </a:lnSpc>
              <a:spcBef>
                <a:spcPts val="533"/>
              </a:spcBef>
              <a:spcAft>
                <a:spcPts val="0"/>
              </a:spcAft>
              <a:buClr>
                <a:schemeClr val="dk1"/>
              </a:buClr>
              <a:buSzPts val="1400"/>
              <a:buChar char="•"/>
              <a:defRPr/>
            </a:lvl3pPr>
            <a:lvl4pPr lvl="3" algn="l" rtl="0">
              <a:lnSpc>
                <a:spcPct val="90000"/>
              </a:lnSpc>
              <a:spcBef>
                <a:spcPts val="533"/>
              </a:spcBef>
              <a:spcAft>
                <a:spcPts val="0"/>
              </a:spcAft>
              <a:buClr>
                <a:schemeClr val="dk1"/>
              </a:buClr>
              <a:buSzPts val="1400"/>
              <a:buChar char="•"/>
              <a:defRPr/>
            </a:lvl4pPr>
            <a:lvl5pPr lvl="4" algn="l" rtl="0">
              <a:lnSpc>
                <a:spcPct val="90000"/>
              </a:lnSpc>
              <a:spcBef>
                <a:spcPts val="533"/>
              </a:spcBef>
              <a:spcAft>
                <a:spcPts val="0"/>
              </a:spcAft>
              <a:buClr>
                <a:schemeClr val="dk1"/>
              </a:buClr>
              <a:buSzPts val="1400"/>
              <a:buChar char="•"/>
              <a:defRPr/>
            </a:lvl5pPr>
            <a:lvl6pPr lvl="5" algn="l" rtl="0">
              <a:lnSpc>
                <a:spcPct val="90000"/>
              </a:lnSpc>
              <a:spcBef>
                <a:spcPts val="533"/>
              </a:spcBef>
              <a:spcAft>
                <a:spcPts val="0"/>
              </a:spcAft>
              <a:buClr>
                <a:schemeClr val="dk1"/>
              </a:buClr>
              <a:buSzPts val="1400"/>
              <a:buChar char="•"/>
              <a:defRPr/>
            </a:lvl6pPr>
            <a:lvl7pPr lvl="6" algn="l" rtl="0">
              <a:lnSpc>
                <a:spcPct val="90000"/>
              </a:lnSpc>
              <a:spcBef>
                <a:spcPts val="533"/>
              </a:spcBef>
              <a:spcAft>
                <a:spcPts val="0"/>
              </a:spcAft>
              <a:buClr>
                <a:schemeClr val="dk1"/>
              </a:buClr>
              <a:buSzPts val="1400"/>
              <a:buChar char="•"/>
              <a:defRPr/>
            </a:lvl7pPr>
            <a:lvl8pPr lvl="7" algn="l" rtl="0">
              <a:lnSpc>
                <a:spcPct val="90000"/>
              </a:lnSpc>
              <a:spcBef>
                <a:spcPts val="533"/>
              </a:spcBef>
              <a:spcAft>
                <a:spcPts val="0"/>
              </a:spcAft>
              <a:buClr>
                <a:schemeClr val="dk1"/>
              </a:buClr>
              <a:buSzPts val="1400"/>
              <a:buChar char="•"/>
              <a:defRPr/>
            </a:lvl8pPr>
            <a:lvl9pPr lvl="8" algn="l" rtl="0">
              <a:lnSpc>
                <a:spcPct val="90000"/>
              </a:lnSpc>
              <a:spcBef>
                <a:spcPts val="533"/>
              </a:spcBef>
              <a:spcAft>
                <a:spcPts val="0"/>
              </a:spcAft>
              <a:buClr>
                <a:schemeClr val="dk1"/>
              </a:buClr>
              <a:buSzPts val="1400"/>
              <a:buChar char="•"/>
              <a:defRPr/>
            </a:lvl9pPr>
          </a:lstStyle>
          <a:p>
            <a:endParaRPr/>
          </a:p>
        </p:txBody>
      </p:sp>
      <p:pic>
        <p:nvPicPr>
          <p:cNvPr id="81" name="Google Shape;81;p19"/>
          <p:cNvPicPr preferRelativeResize="0"/>
          <p:nvPr/>
        </p:nvPicPr>
        <p:blipFill rotWithShape="1">
          <a:blip r:embed="rId2">
            <a:alphaModFix/>
          </a:blip>
          <a:srcRect/>
          <a:stretch/>
        </p:blipFill>
        <p:spPr>
          <a:xfrm>
            <a:off x="502090" y="6236207"/>
            <a:ext cx="563845" cy="563845"/>
          </a:xfrm>
          <a:prstGeom prst="rect">
            <a:avLst/>
          </a:prstGeom>
          <a:noFill/>
          <a:ln>
            <a:noFill/>
          </a:ln>
        </p:spPr>
      </p:pic>
      <p:sp>
        <p:nvSpPr>
          <p:cNvPr id="82" name="Google Shape;82;p19"/>
          <p:cNvSpPr txBox="1"/>
          <p:nvPr/>
        </p:nvSpPr>
        <p:spPr>
          <a:xfrm>
            <a:off x="9428495" y="6393673"/>
            <a:ext cx="2223200" cy="240090"/>
          </a:xfrm>
          <a:prstGeom prst="rect">
            <a:avLst/>
          </a:prstGeom>
          <a:noFill/>
          <a:ln>
            <a:noFill/>
          </a:ln>
        </p:spPr>
        <p:txBody>
          <a:bodyPr spcFirstLastPara="1" wrap="square" lIns="91433" tIns="45700" rIns="91433" bIns="45700" anchor="t" anchorCtr="0">
            <a:spAutoFit/>
          </a:bodyPr>
          <a:lstStyle/>
          <a:p>
            <a:pPr marL="16933" marR="0" lvl="0" indent="0" algn="r" rtl="0">
              <a:lnSpc>
                <a:spcPct val="90000"/>
              </a:lnSpc>
              <a:spcBef>
                <a:spcPts val="0"/>
              </a:spcBef>
              <a:spcAft>
                <a:spcPts val="0"/>
              </a:spcAft>
              <a:buClr>
                <a:srgbClr val="3F3F3F"/>
              </a:buClr>
              <a:buSzPts val="800"/>
              <a:buFont typeface="Arial"/>
              <a:buNone/>
            </a:pPr>
            <a:r>
              <a:rPr lang="fr" sz="1067" b="0" i="0" u="none" strike="noStrike" cap="none">
                <a:solidFill>
                  <a:srgbClr val="3F3F3F"/>
                </a:solidFill>
                <a:latin typeface="Bebas Neue"/>
                <a:ea typeface="Bebas Neue"/>
                <a:cs typeface="Bebas Neue"/>
                <a:sym typeface="Bebas Neue"/>
              </a:rPr>
              <a:t>Haulogy Confidential – ALL RIGHTS RESERVED</a:t>
            </a:r>
            <a:endParaRPr sz="1467" b="0" i="0" u="none" strike="noStrike" cap="none">
              <a:solidFill>
                <a:srgbClr val="000000"/>
              </a:solidFill>
              <a:latin typeface="Arial"/>
              <a:ea typeface="Arial"/>
              <a:cs typeface="Arial"/>
              <a:sym typeface="Arial"/>
            </a:endParaRPr>
          </a:p>
        </p:txBody>
      </p:sp>
      <p:sp>
        <p:nvSpPr>
          <p:cNvPr id="83" name="Google Shape;83;p19"/>
          <p:cNvSpPr txBox="1"/>
          <p:nvPr/>
        </p:nvSpPr>
        <p:spPr>
          <a:xfrm>
            <a:off x="5740395" y="6335567"/>
            <a:ext cx="711200" cy="365200"/>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888888"/>
              </a:buClr>
              <a:buSzPts val="800"/>
              <a:buFont typeface="Bebas Neue"/>
              <a:buNone/>
            </a:pPr>
            <a:fld id="{00000000-1234-1234-1234-123412341234}" type="slidenum">
              <a:rPr lang="fr" sz="1067" b="0" i="0" u="none" strike="noStrike" cap="none">
                <a:solidFill>
                  <a:srgbClr val="888888"/>
                </a:solidFill>
                <a:latin typeface="Bebas Neue"/>
                <a:ea typeface="Bebas Neue"/>
                <a:cs typeface="Bebas Neue"/>
                <a:sym typeface="Bebas Neue"/>
              </a:rPr>
              <a:pPr marL="0" marR="0" lvl="0" indent="0" algn="ctr" rtl="0">
                <a:lnSpc>
                  <a:spcPct val="100000"/>
                </a:lnSpc>
                <a:spcBef>
                  <a:spcPts val="0"/>
                </a:spcBef>
                <a:spcAft>
                  <a:spcPts val="0"/>
                </a:spcAft>
                <a:buClr>
                  <a:srgbClr val="888888"/>
                </a:buClr>
                <a:buSzPts val="800"/>
                <a:buFont typeface="Bebas Neue"/>
                <a:buNone/>
              </a:pPr>
              <a:t>‹N°›</a:t>
            </a:fld>
            <a:endParaRPr sz="1067" b="0" i="0" u="none" strike="noStrike" cap="none">
              <a:solidFill>
                <a:srgbClr val="888888"/>
              </a:solidFill>
              <a:latin typeface="Bebas Neue"/>
              <a:ea typeface="Bebas Neue"/>
              <a:cs typeface="Bebas Neue"/>
              <a:sym typeface="Bebas Neue"/>
            </a:endParaRPr>
          </a:p>
        </p:txBody>
      </p:sp>
      <p:sp>
        <p:nvSpPr>
          <p:cNvPr id="84" name="Google Shape;84;p19"/>
          <p:cNvSpPr txBox="1">
            <a:spLocks noGrp="1"/>
          </p:cNvSpPr>
          <p:nvPr>
            <p:ph type="ctrTitle"/>
          </p:nvPr>
        </p:nvSpPr>
        <p:spPr>
          <a:xfrm>
            <a:off x="560013" y="488416"/>
            <a:ext cx="11079600" cy="401618"/>
          </a:xfrm>
          <a:prstGeom prst="rect">
            <a:avLst/>
          </a:prstGeom>
          <a:noFill/>
          <a:ln>
            <a:noFill/>
          </a:ln>
        </p:spPr>
        <p:txBody>
          <a:bodyPr spcFirstLastPara="1" wrap="square" lIns="68575" tIns="34275" rIns="68575" bIns="34275" anchor="ctr" anchorCtr="0">
            <a:spAutoFit/>
          </a:bodyPr>
          <a:lstStyle>
            <a:lvl1pPr lvl="0" algn="l" rtl="0">
              <a:lnSpc>
                <a:spcPct val="90000"/>
              </a:lnSpc>
              <a:spcBef>
                <a:spcPts val="0"/>
              </a:spcBef>
              <a:spcAft>
                <a:spcPts val="0"/>
              </a:spcAft>
              <a:buClr>
                <a:schemeClr val="dk1"/>
              </a:buClr>
              <a:buSzPts val="1800"/>
              <a:buFont typeface="Bebas Neue"/>
              <a:buNone/>
              <a:defRPr sz="2400">
                <a:latin typeface="Bebas Neue"/>
                <a:ea typeface="Bebas Neue"/>
                <a:cs typeface="Bebas Neue"/>
                <a:sym typeface="Bebas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9"/>
          <p:cNvSpPr/>
          <p:nvPr/>
        </p:nvSpPr>
        <p:spPr>
          <a:xfrm>
            <a:off x="654093" y="834444"/>
            <a:ext cx="1553600" cy="524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84703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38515E2-FEB9-48D5-9612-265AB5515055}" type="datetimeFigureOut">
              <a:rPr lang="fr-BE" smtClean="0"/>
              <a:t>24-11-23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339189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
        <p:cNvGrpSpPr/>
        <p:nvPr/>
      </p:nvGrpSpPr>
      <p:grpSpPr>
        <a:xfrm>
          <a:off x="0" y="0"/>
          <a:ext cx="0" cy="0"/>
          <a:chOff x="0" y="0"/>
          <a:chExt cx="0" cy="0"/>
        </a:xfrm>
      </p:grpSpPr>
      <p:grpSp>
        <p:nvGrpSpPr>
          <p:cNvPr id="35" name="Google Shape;35;p45"/>
          <p:cNvGrpSpPr/>
          <p:nvPr/>
        </p:nvGrpSpPr>
        <p:grpSpPr>
          <a:xfrm>
            <a:off x="0" y="0"/>
            <a:ext cx="12192000" cy="6858000"/>
            <a:chOff x="0" y="0"/>
            <a:chExt cx="12192000" cy="6858000"/>
          </a:xfrm>
        </p:grpSpPr>
        <p:grpSp>
          <p:nvGrpSpPr>
            <p:cNvPr id="36" name="Google Shape;36;p45"/>
            <p:cNvGrpSpPr/>
            <p:nvPr/>
          </p:nvGrpSpPr>
          <p:grpSpPr>
            <a:xfrm>
              <a:off x="0" y="5085959"/>
              <a:ext cx="12192000" cy="1772041"/>
              <a:chOff x="0" y="5085959"/>
              <a:chExt cx="12192000" cy="1772041"/>
            </a:xfrm>
          </p:grpSpPr>
          <p:grpSp>
            <p:nvGrpSpPr>
              <p:cNvPr id="37" name="Google Shape;37;p45"/>
              <p:cNvGrpSpPr/>
              <p:nvPr/>
            </p:nvGrpSpPr>
            <p:grpSpPr>
              <a:xfrm flipH="1">
                <a:off x="0" y="5085959"/>
                <a:ext cx="5486393" cy="1772041"/>
                <a:chOff x="5572259" y="4252480"/>
                <a:chExt cx="6124442" cy="1978123"/>
              </a:xfrm>
            </p:grpSpPr>
            <p:sp>
              <p:nvSpPr>
                <p:cNvPr id="38" name="Google Shape;38;p4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4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4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4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4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4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4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 name="Google Shape;47;p45"/>
              <p:cNvGrpSpPr/>
              <p:nvPr/>
            </p:nvGrpSpPr>
            <p:grpSpPr>
              <a:xfrm>
                <a:off x="6705607" y="5085959"/>
                <a:ext cx="5486393" cy="1772041"/>
                <a:chOff x="5572259" y="4252480"/>
                <a:chExt cx="6124442" cy="1978123"/>
              </a:xfrm>
            </p:grpSpPr>
            <p:sp>
              <p:nvSpPr>
                <p:cNvPr id="48" name="Google Shape;48;p4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4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4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4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4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4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4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7" name="Google Shape;57;p45"/>
            <p:cNvGrpSpPr/>
            <p:nvPr/>
          </p:nvGrpSpPr>
          <p:grpSpPr>
            <a:xfrm rot="10800000" flipH="1">
              <a:off x="0" y="0"/>
              <a:ext cx="12192000" cy="1772041"/>
              <a:chOff x="0" y="5085959"/>
              <a:chExt cx="12192000" cy="1772041"/>
            </a:xfrm>
          </p:grpSpPr>
          <p:grpSp>
            <p:nvGrpSpPr>
              <p:cNvPr id="58" name="Google Shape;58;p45"/>
              <p:cNvGrpSpPr/>
              <p:nvPr/>
            </p:nvGrpSpPr>
            <p:grpSpPr>
              <a:xfrm flipH="1">
                <a:off x="0" y="5085959"/>
                <a:ext cx="5486393" cy="1772041"/>
                <a:chOff x="5572259" y="4252480"/>
                <a:chExt cx="6124442" cy="1978123"/>
              </a:xfrm>
            </p:grpSpPr>
            <p:sp>
              <p:nvSpPr>
                <p:cNvPr id="59" name="Google Shape;59;p4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4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4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4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4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4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4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4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4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68;p45"/>
              <p:cNvGrpSpPr/>
              <p:nvPr/>
            </p:nvGrpSpPr>
            <p:grpSpPr>
              <a:xfrm>
                <a:off x="6705607" y="5085959"/>
                <a:ext cx="5486393" cy="1772041"/>
                <a:chOff x="5572259" y="4252480"/>
                <a:chExt cx="6124442" cy="1978123"/>
              </a:xfrm>
            </p:grpSpPr>
            <p:sp>
              <p:nvSpPr>
                <p:cNvPr id="69" name="Google Shape;69;p45"/>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45"/>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45"/>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45"/>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45"/>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45"/>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45"/>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5"/>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45"/>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78"/>
        <p:cNvGrpSpPr/>
        <p:nvPr/>
      </p:nvGrpSpPr>
      <p:grpSpPr>
        <a:xfrm>
          <a:off x="0" y="0"/>
          <a:ext cx="0" cy="0"/>
          <a:chOff x="0" y="0"/>
          <a:chExt cx="0" cy="0"/>
        </a:xfrm>
      </p:grpSpPr>
      <p:sp>
        <p:nvSpPr>
          <p:cNvPr id="79" name="Google Shape;79;p46"/>
          <p:cNvSpPr>
            <a:spLocks noGrp="1"/>
          </p:cNvSpPr>
          <p:nvPr>
            <p:ph type="pic" idx="2"/>
          </p:nvPr>
        </p:nvSpPr>
        <p:spPr>
          <a:xfrm>
            <a:off x="7310122" y="1192712"/>
            <a:ext cx="3344091" cy="3344091"/>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0"/>
        <p:cNvGrpSpPr/>
        <p:nvPr/>
      </p:nvGrpSpPr>
      <p:grpSpPr>
        <a:xfrm>
          <a:off x="0" y="0"/>
          <a:ext cx="0" cy="0"/>
          <a:chOff x="0" y="0"/>
          <a:chExt cx="0" cy="0"/>
        </a:xfrm>
      </p:grpSpPr>
      <p:sp>
        <p:nvSpPr>
          <p:cNvPr id="81" name="Google Shape;81;p47"/>
          <p:cNvSpPr>
            <a:spLocks noGrp="1"/>
          </p:cNvSpPr>
          <p:nvPr>
            <p:ph type="pic" idx="2"/>
          </p:nvPr>
        </p:nvSpPr>
        <p:spPr>
          <a:xfrm>
            <a:off x="2" y="1328182"/>
            <a:ext cx="5564789" cy="3897868"/>
          </a:xfrm>
          <a:prstGeom prst="rect">
            <a:avLst/>
          </a:prstGeom>
          <a:solidFill>
            <a:schemeClr val="lt1"/>
          </a:solidFill>
          <a:ln>
            <a:noFill/>
          </a:ln>
        </p:spPr>
      </p:sp>
      <p:grpSp>
        <p:nvGrpSpPr>
          <p:cNvPr id="82" name="Google Shape;82;p47"/>
          <p:cNvGrpSpPr/>
          <p:nvPr/>
        </p:nvGrpSpPr>
        <p:grpSpPr>
          <a:xfrm>
            <a:off x="0" y="5085959"/>
            <a:ext cx="12192000" cy="1772041"/>
            <a:chOff x="0" y="5085959"/>
            <a:chExt cx="12192000" cy="1772041"/>
          </a:xfrm>
        </p:grpSpPr>
        <p:grpSp>
          <p:nvGrpSpPr>
            <p:cNvPr id="83" name="Google Shape;83;p47"/>
            <p:cNvGrpSpPr/>
            <p:nvPr/>
          </p:nvGrpSpPr>
          <p:grpSpPr>
            <a:xfrm flipH="1">
              <a:off x="0" y="5085959"/>
              <a:ext cx="5486393" cy="1772041"/>
              <a:chOff x="5572259" y="4252480"/>
              <a:chExt cx="6124442" cy="1978123"/>
            </a:xfrm>
          </p:grpSpPr>
          <p:sp>
            <p:nvSpPr>
              <p:cNvPr id="84" name="Google Shape;84;p47"/>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7"/>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47"/>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47"/>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7"/>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7"/>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7"/>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47"/>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47"/>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3" name="Google Shape;93;p47"/>
            <p:cNvGrpSpPr/>
            <p:nvPr/>
          </p:nvGrpSpPr>
          <p:grpSpPr>
            <a:xfrm>
              <a:off x="6705607" y="5085959"/>
              <a:ext cx="5486393" cy="1772041"/>
              <a:chOff x="5572259" y="4252480"/>
              <a:chExt cx="6124442" cy="1978123"/>
            </a:xfrm>
          </p:grpSpPr>
          <p:sp>
            <p:nvSpPr>
              <p:cNvPr id="94" name="Google Shape;94;p47"/>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47"/>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47"/>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47"/>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7"/>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7"/>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7"/>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7"/>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7"/>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3"/>
        <p:cNvGrpSpPr/>
        <p:nvPr/>
      </p:nvGrpSpPr>
      <p:grpSpPr>
        <a:xfrm>
          <a:off x="0" y="0"/>
          <a:ext cx="0" cy="0"/>
          <a:chOff x="0" y="0"/>
          <a:chExt cx="0" cy="0"/>
        </a:xfrm>
      </p:grpSpPr>
      <p:sp>
        <p:nvSpPr>
          <p:cNvPr id="104" name="Google Shape;104;p48"/>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105"/>
        <p:cNvGrpSpPr/>
        <p:nvPr/>
      </p:nvGrpSpPr>
      <p:grpSpPr>
        <a:xfrm>
          <a:off x="0" y="0"/>
          <a:ext cx="0" cy="0"/>
          <a:chOff x="0" y="0"/>
          <a:chExt cx="0" cy="0"/>
        </a:xfrm>
      </p:grpSpPr>
      <p:sp>
        <p:nvSpPr>
          <p:cNvPr id="106" name="Google Shape;106;p49"/>
          <p:cNvSpPr/>
          <p:nvPr/>
        </p:nvSpPr>
        <p:spPr>
          <a:xfrm rot="-5400000">
            <a:off x="7754787" y="751418"/>
            <a:ext cx="3936086" cy="4938343"/>
          </a:xfrm>
          <a:prstGeom prst="round2SameRect">
            <a:avLst>
              <a:gd name="adj1" fmla="val 3241"/>
              <a:gd name="adj2" fmla="val 0"/>
            </a:avLst>
          </a:prstGeom>
          <a:solidFill>
            <a:srgbClr val="F28E59"/>
          </a:soli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9"/>
          <p:cNvSpPr>
            <a:spLocks noGrp="1"/>
          </p:cNvSpPr>
          <p:nvPr>
            <p:ph type="pic" idx="2"/>
          </p:nvPr>
        </p:nvSpPr>
        <p:spPr>
          <a:xfrm>
            <a:off x="0" y="0"/>
            <a:ext cx="6502400" cy="685800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108"/>
        <p:cNvGrpSpPr/>
        <p:nvPr/>
      </p:nvGrpSpPr>
      <p:grpSpPr>
        <a:xfrm>
          <a:off x="0" y="0"/>
          <a:ext cx="0" cy="0"/>
          <a:chOff x="0" y="0"/>
          <a:chExt cx="0" cy="0"/>
        </a:xfrm>
      </p:grpSpPr>
      <p:sp>
        <p:nvSpPr>
          <p:cNvPr id="109" name="Google Shape;109;p50"/>
          <p:cNvSpPr>
            <a:spLocks noGrp="1"/>
          </p:cNvSpPr>
          <p:nvPr>
            <p:ph type="pic" idx="2"/>
          </p:nvPr>
        </p:nvSpPr>
        <p:spPr>
          <a:xfrm>
            <a:off x="7253659" y="514339"/>
            <a:ext cx="4938343" cy="5829321"/>
          </a:xfrm>
          <a:prstGeom prst="rect">
            <a:avLst/>
          </a:prstGeom>
          <a:solidFill>
            <a:schemeClr val="lt1"/>
          </a:solidFill>
          <a:ln>
            <a:noFill/>
          </a:ln>
        </p:spPr>
      </p:sp>
      <p:grpSp>
        <p:nvGrpSpPr>
          <p:cNvPr id="110" name="Google Shape;110;p50"/>
          <p:cNvGrpSpPr/>
          <p:nvPr/>
        </p:nvGrpSpPr>
        <p:grpSpPr>
          <a:xfrm flipH="1">
            <a:off x="0" y="5085959"/>
            <a:ext cx="5486393" cy="1772041"/>
            <a:chOff x="5572259" y="4252480"/>
            <a:chExt cx="6124442" cy="1978123"/>
          </a:xfrm>
        </p:grpSpPr>
        <p:sp>
          <p:nvSpPr>
            <p:cNvPr id="111" name="Google Shape;111;p50"/>
            <p:cNvSpPr/>
            <p:nvPr/>
          </p:nvSpPr>
          <p:spPr>
            <a:xfrm>
              <a:off x="8765920" y="4252480"/>
              <a:ext cx="984846" cy="401603"/>
            </a:xfrm>
            <a:custGeom>
              <a:avLst/>
              <a:gdLst/>
              <a:ahLst/>
              <a:cxnLst/>
              <a:rect l="l" t="t" r="r" b="b"/>
              <a:pathLst>
                <a:path w="1223962" h="499110" extrusionOk="0">
                  <a:moveTo>
                    <a:pt x="1223963" y="499110"/>
                  </a:moveTo>
                  <a:lnTo>
                    <a:pt x="7620" y="491490"/>
                  </a:lnTo>
                  <a:lnTo>
                    <a:pt x="0" y="0"/>
                  </a:lnTo>
                  <a:lnTo>
                    <a:pt x="1020127" y="952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50"/>
            <p:cNvSpPr/>
            <p:nvPr/>
          </p:nvSpPr>
          <p:spPr>
            <a:xfrm>
              <a:off x="7640819" y="4641819"/>
              <a:ext cx="1137363" cy="401602"/>
            </a:xfrm>
            <a:custGeom>
              <a:avLst/>
              <a:gdLst/>
              <a:ahLst/>
              <a:cxnLst/>
              <a:rect l="l" t="t" r="r" b="b"/>
              <a:pathLst>
                <a:path w="1413509" h="499109" extrusionOk="0">
                  <a:moveTo>
                    <a:pt x="1413510" y="499110"/>
                  </a:moveTo>
                  <a:lnTo>
                    <a:pt x="0" y="494347"/>
                  </a:lnTo>
                  <a:lnTo>
                    <a:pt x="189547" y="0"/>
                  </a:lnTo>
                  <a:lnTo>
                    <a:pt x="1405890" y="7620"/>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50"/>
            <p:cNvSpPr/>
            <p:nvPr/>
          </p:nvSpPr>
          <p:spPr>
            <a:xfrm>
              <a:off x="9750767" y="4654083"/>
              <a:ext cx="1301376" cy="398537"/>
            </a:xfrm>
            <a:custGeom>
              <a:avLst/>
              <a:gdLst/>
              <a:ahLst/>
              <a:cxnLst/>
              <a:rect l="l" t="t" r="r" b="b"/>
              <a:pathLst>
                <a:path w="1617344" h="495300" extrusionOk="0">
                  <a:moveTo>
                    <a:pt x="1617345" y="495300"/>
                  </a:moveTo>
                  <a:lnTo>
                    <a:pt x="203835" y="489585"/>
                  </a:lnTo>
                  <a:lnTo>
                    <a:pt x="0" y="0"/>
                  </a:lnTo>
                  <a:lnTo>
                    <a:pt x="1216343" y="6667"/>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0"/>
            <p:cNvSpPr/>
            <p:nvPr/>
          </p:nvSpPr>
          <p:spPr>
            <a:xfrm>
              <a:off x="7336551" y="5436595"/>
              <a:ext cx="1453127" cy="398537"/>
            </a:xfrm>
            <a:custGeom>
              <a:avLst/>
              <a:gdLst/>
              <a:ahLst/>
              <a:cxnLst/>
              <a:rect l="l" t="t" r="r" b="b"/>
              <a:pathLst>
                <a:path w="1805939" h="495300" extrusionOk="0">
                  <a:moveTo>
                    <a:pt x="1805940" y="495300"/>
                  </a:moveTo>
                  <a:lnTo>
                    <a:pt x="0" y="493395"/>
                  </a:lnTo>
                  <a:lnTo>
                    <a:pt x="188595" y="0"/>
                  </a:lnTo>
                  <a:lnTo>
                    <a:pt x="1798320" y="2858"/>
                  </a:lnTo>
                  <a:close/>
                </a:path>
              </a:pathLst>
            </a:custGeom>
            <a:gradFill>
              <a:gsLst>
                <a:gs pos="0">
                  <a:schemeClr val="accent6"/>
                </a:gs>
                <a:gs pos="100000">
                  <a:srgbClr val="E2E2E2">
                    <a:alpha val="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0"/>
            <p:cNvSpPr/>
            <p:nvPr/>
          </p:nvSpPr>
          <p:spPr>
            <a:xfrm>
              <a:off x="10078794" y="5441959"/>
              <a:ext cx="1617907" cy="395471"/>
            </a:xfrm>
            <a:custGeom>
              <a:avLst/>
              <a:gdLst/>
              <a:ahLst/>
              <a:cxnLst/>
              <a:rect l="l" t="t" r="r" b="b"/>
              <a:pathLst>
                <a:path w="2010727" h="491490" extrusionOk="0">
                  <a:moveTo>
                    <a:pt x="2010727" y="491490"/>
                  </a:moveTo>
                  <a:lnTo>
                    <a:pt x="203835" y="489585"/>
                  </a:lnTo>
                  <a:lnTo>
                    <a:pt x="0" y="0"/>
                  </a:lnTo>
                  <a:lnTo>
                    <a:pt x="1609725" y="3810"/>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0"/>
            <p:cNvSpPr/>
            <p:nvPr/>
          </p:nvSpPr>
          <p:spPr>
            <a:xfrm>
              <a:off x="8778183" y="5043422"/>
              <a:ext cx="1300610" cy="398537"/>
            </a:xfrm>
            <a:custGeom>
              <a:avLst/>
              <a:gdLst/>
              <a:ahLst/>
              <a:cxnLst/>
              <a:rect l="l" t="t" r="r" b="b"/>
              <a:pathLst>
                <a:path w="1616392" h="495300" extrusionOk="0">
                  <a:moveTo>
                    <a:pt x="1616393" y="495300"/>
                  </a:moveTo>
                  <a:lnTo>
                    <a:pt x="6668" y="491490"/>
                  </a:lnTo>
                  <a:lnTo>
                    <a:pt x="0" y="0"/>
                  </a:lnTo>
                  <a:lnTo>
                    <a:pt x="1412557" y="5715"/>
                  </a:lnTo>
                  <a:close/>
                </a:path>
              </a:pathLst>
            </a:custGeom>
            <a:gradFill>
              <a:gsLst>
                <a:gs pos="0">
                  <a:srgbClr val="E2E2E2">
                    <a:alpha val="49803"/>
                  </a:srgbClr>
                </a:gs>
                <a:gs pos="100000">
                  <a:schemeClr val="accent6"/>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0"/>
            <p:cNvSpPr/>
            <p:nvPr/>
          </p:nvSpPr>
          <p:spPr>
            <a:xfrm>
              <a:off x="8789679" y="5835132"/>
              <a:ext cx="1617141" cy="395471"/>
            </a:xfrm>
            <a:custGeom>
              <a:avLst/>
              <a:gdLst/>
              <a:ahLst/>
              <a:cxnLst/>
              <a:rect l="l" t="t" r="r" b="b"/>
              <a:pathLst>
                <a:path w="2009775" h="491490" extrusionOk="0">
                  <a:moveTo>
                    <a:pt x="2009775" y="491490"/>
                  </a:moveTo>
                  <a:lnTo>
                    <a:pt x="7620" y="491490"/>
                  </a:lnTo>
                  <a:lnTo>
                    <a:pt x="0" y="0"/>
                  </a:lnTo>
                  <a:lnTo>
                    <a:pt x="1805940" y="953"/>
                  </a:lnTo>
                  <a:close/>
                </a:path>
              </a:pathLst>
            </a:custGeom>
            <a:gradFill>
              <a:gsLst>
                <a:gs pos="0">
                  <a:schemeClr val="accent6"/>
                </a:gs>
                <a:gs pos="100000">
                  <a:srgbClr val="E2E2E2">
                    <a:alpha val="20000"/>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50"/>
            <p:cNvSpPr/>
            <p:nvPr/>
          </p:nvSpPr>
          <p:spPr>
            <a:xfrm>
              <a:off x="5572259" y="5832066"/>
              <a:ext cx="1764292" cy="398537"/>
            </a:xfrm>
            <a:custGeom>
              <a:avLst/>
              <a:gdLst/>
              <a:ahLst/>
              <a:cxnLst/>
              <a:rect l="l" t="t" r="r" b="b"/>
              <a:pathLst>
                <a:path w="2192654" h="495300" extrusionOk="0">
                  <a:moveTo>
                    <a:pt x="2003108" y="495300"/>
                  </a:moveTo>
                  <a:lnTo>
                    <a:pt x="0" y="495300"/>
                  </a:lnTo>
                  <a:lnTo>
                    <a:pt x="385763" y="0"/>
                  </a:lnTo>
                  <a:lnTo>
                    <a:pt x="2192655" y="190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50"/>
            <p:cNvSpPr/>
            <p:nvPr/>
          </p:nvSpPr>
          <p:spPr>
            <a:xfrm>
              <a:off x="6193823" y="5034992"/>
              <a:ext cx="1446995" cy="401603"/>
            </a:xfrm>
            <a:custGeom>
              <a:avLst/>
              <a:gdLst/>
              <a:ahLst/>
              <a:cxnLst/>
              <a:rect l="l" t="t" r="r" b="b"/>
              <a:pathLst>
                <a:path w="1798319" h="499110" extrusionOk="0">
                  <a:moveTo>
                    <a:pt x="1608773" y="499110"/>
                  </a:moveTo>
                  <a:lnTo>
                    <a:pt x="0" y="495300"/>
                  </a:lnTo>
                  <a:lnTo>
                    <a:pt x="385763" y="0"/>
                  </a:lnTo>
                  <a:lnTo>
                    <a:pt x="1798320" y="5715"/>
                  </a:lnTo>
                  <a:close/>
                </a:path>
              </a:pathLst>
            </a:custGeom>
            <a:gradFill>
              <a:gsLst>
                <a:gs pos="0">
                  <a:schemeClr val="accent6"/>
                </a:gs>
                <a:gs pos="100000">
                  <a:srgbClr val="E2E2E2">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0" name="Google Shape;120;p50"/>
          <p:cNvSpPr/>
          <p:nvPr/>
        </p:nvSpPr>
        <p:spPr>
          <a:xfrm rot="5400000" flipH="1">
            <a:off x="501129" y="784873"/>
            <a:ext cx="3936086" cy="4938343"/>
          </a:xfrm>
          <a:prstGeom prst="round2SameRect">
            <a:avLst>
              <a:gd name="adj1" fmla="val 3241"/>
              <a:gd name="adj2" fmla="val 0"/>
            </a:avLst>
          </a:prstGeom>
          <a:solidFill>
            <a:srgbClr val="AB47BC"/>
          </a:solidFill>
          <a:ln>
            <a:noFill/>
          </a:ln>
          <a:effectLst>
            <a:outerShdw blurRad="7620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96" r:id="rId33"/>
    <p:sldLayoutId id="214748369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hdl.handle.net/2268/30725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hdl.handle.net/2268/30254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hdl.handle.net/2268/30254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gov/eere/articles/confronting-duck-curve-how-address-over-generation-solar-energ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hdl.handle.net/2268/30254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8" name="Google Shape;378;p1" descr="Une image contenant texte&#10;&#10;Description générée automatiquement"/>
          <p:cNvPicPr preferRelativeResize="0">
            <a:picLocks noGrp="1"/>
          </p:cNvPicPr>
          <p:nvPr>
            <p:ph type="pic" idx="2"/>
          </p:nvPr>
        </p:nvPicPr>
        <p:blipFill rotWithShape="1">
          <a:blip r:embed="rId3">
            <a:alphaModFix/>
          </a:blip>
          <a:srcRect/>
          <a:stretch/>
        </p:blipFill>
        <p:spPr>
          <a:xfrm>
            <a:off x="5926027" y="278780"/>
            <a:ext cx="5824654" cy="6300439"/>
          </a:xfrm>
          <a:prstGeom prst="rect">
            <a:avLst/>
          </a:prstGeom>
          <a:solidFill>
            <a:schemeClr val="lt1"/>
          </a:solidFill>
          <a:ln>
            <a:noFill/>
          </a:ln>
        </p:spPr>
      </p:pic>
      <p:pic>
        <p:nvPicPr>
          <p:cNvPr id="379" name="Google Shape;379;p1"/>
          <p:cNvPicPr preferRelativeResize="0"/>
          <p:nvPr/>
        </p:nvPicPr>
        <p:blipFill rotWithShape="1">
          <a:blip r:embed="rId4">
            <a:alphaModFix/>
          </a:blip>
          <a:srcRect/>
          <a:stretch/>
        </p:blipFill>
        <p:spPr>
          <a:xfrm>
            <a:off x="441319" y="5940128"/>
            <a:ext cx="2053376" cy="536503"/>
          </a:xfrm>
          <a:prstGeom prst="rect">
            <a:avLst/>
          </a:prstGeom>
          <a:noFill/>
          <a:ln>
            <a:noFill/>
          </a:ln>
        </p:spPr>
      </p:pic>
      <p:sp>
        <p:nvSpPr>
          <p:cNvPr id="381" name="Google Shape;381;p1"/>
          <p:cNvSpPr txBox="1"/>
          <p:nvPr/>
        </p:nvSpPr>
        <p:spPr>
          <a:xfrm>
            <a:off x="704538" y="1782414"/>
            <a:ext cx="5578775"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122"/>
              </a:buClr>
              <a:buSzPts val="2800"/>
              <a:buFont typeface="Bebas Neue"/>
              <a:buNone/>
            </a:pPr>
            <a:r>
              <a:rPr lang="en-AU" sz="3200" b="1" i="0" u="none" strike="noStrike" cap="none" dirty="0">
                <a:solidFill>
                  <a:srgbClr val="202122"/>
                </a:solidFill>
                <a:latin typeface="Bebas Neue"/>
                <a:ea typeface="Bebas Neue"/>
                <a:cs typeface="Bebas Neue"/>
                <a:sym typeface="Bebas Neue"/>
              </a:rPr>
              <a:t>Advanced platforms for </a:t>
            </a:r>
          </a:p>
          <a:p>
            <a:pPr marL="0" marR="0" lvl="0" indent="0" algn="l" rtl="0">
              <a:lnSpc>
                <a:spcPct val="100000"/>
              </a:lnSpc>
              <a:spcBef>
                <a:spcPts val="0"/>
              </a:spcBef>
              <a:spcAft>
                <a:spcPts val="0"/>
              </a:spcAft>
              <a:buClr>
                <a:srgbClr val="202122"/>
              </a:buClr>
              <a:buSzPts val="2800"/>
              <a:buFont typeface="Bebas Neue"/>
              <a:buNone/>
            </a:pPr>
            <a:r>
              <a:rPr lang="en-AU" sz="3200" b="1" dirty="0">
                <a:solidFill>
                  <a:srgbClr val="202122"/>
                </a:solidFill>
                <a:latin typeface="Bebas Neue"/>
                <a:ea typeface="Bebas Neue"/>
                <a:cs typeface="Bebas Neue"/>
                <a:sym typeface="Bebas Neue"/>
              </a:rPr>
              <a:t>Electricity </a:t>
            </a:r>
            <a:r>
              <a:rPr lang="en-AU" sz="3200" b="1" i="0" u="none" strike="noStrike" cap="none" dirty="0">
                <a:solidFill>
                  <a:srgbClr val="202122"/>
                </a:solidFill>
                <a:latin typeface="Bebas Neue"/>
                <a:ea typeface="Bebas Neue"/>
                <a:cs typeface="Bebas Neue"/>
                <a:sym typeface="Bebas Neue"/>
              </a:rPr>
              <a:t>retailers	</a:t>
            </a:r>
            <a:endParaRPr lang="en-AU" sz="3200" b="1" dirty="0">
              <a:solidFill>
                <a:srgbClr val="202122"/>
              </a:solidFill>
              <a:latin typeface="Bebas Neue"/>
              <a:ea typeface="Bebas Neue"/>
              <a:cs typeface="Bebas Neue"/>
              <a:sym typeface="Bebas Neue"/>
            </a:endParaRPr>
          </a:p>
          <a:p>
            <a:pPr marL="0" marR="0" lvl="0" indent="0" algn="l" rtl="0">
              <a:lnSpc>
                <a:spcPct val="100000"/>
              </a:lnSpc>
              <a:spcBef>
                <a:spcPts val="0"/>
              </a:spcBef>
              <a:spcAft>
                <a:spcPts val="0"/>
              </a:spcAft>
              <a:buClr>
                <a:srgbClr val="202122"/>
              </a:buClr>
              <a:buSzPts val="2800"/>
              <a:buFont typeface="Bebas Neue"/>
              <a:buNone/>
            </a:pPr>
            <a:endParaRPr lang="en-AU" sz="2800" b="1" i="0" u="none" strike="noStrike" cap="none" dirty="0">
              <a:solidFill>
                <a:srgbClr val="202122"/>
              </a:solidFill>
              <a:latin typeface="Bebas Neue"/>
              <a:ea typeface="Bebas Neue"/>
              <a:cs typeface="Bebas Neue"/>
              <a:sym typeface="Bebas Neue"/>
            </a:endParaRPr>
          </a:p>
          <a:p>
            <a:pPr marL="0" marR="0" lvl="0" indent="0" algn="l" rtl="0">
              <a:lnSpc>
                <a:spcPct val="100000"/>
              </a:lnSpc>
              <a:spcBef>
                <a:spcPts val="0"/>
              </a:spcBef>
              <a:spcAft>
                <a:spcPts val="0"/>
              </a:spcAft>
              <a:buClr>
                <a:srgbClr val="202122"/>
              </a:buClr>
              <a:buSzPts val="2800"/>
              <a:buFont typeface="Bebas Neue"/>
              <a:buNone/>
            </a:pPr>
            <a:endParaRPr lang="en-AU" sz="2800" b="1" i="0" u="none" strike="noStrike" cap="none" dirty="0">
              <a:solidFill>
                <a:srgbClr val="202122"/>
              </a:solidFill>
              <a:latin typeface="Bebas Neue"/>
              <a:ea typeface="Bebas Neue"/>
              <a:cs typeface="Bebas Neue"/>
              <a:sym typeface="Bebas Neue"/>
            </a:endParaRPr>
          </a:p>
          <a:p>
            <a:pPr marL="0" marR="0" lvl="0" indent="0" algn="l" rtl="0">
              <a:lnSpc>
                <a:spcPct val="100000"/>
              </a:lnSpc>
              <a:spcBef>
                <a:spcPts val="0"/>
              </a:spcBef>
              <a:spcAft>
                <a:spcPts val="0"/>
              </a:spcAft>
              <a:buClr>
                <a:srgbClr val="202122"/>
              </a:buClr>
              <a:buSzPts val="2800"/>
              <a:buFont typeface="Bebas Neue"/>
              <a:buNone/>
            </a:pPr>
            <a:endParaRPr lang="en-AU" sz="2800" b="1" dirty="0">
              <a:solidFill>
                <a:srgbClr val="202122"/>
              </a:solidFill>
              <a:latin typeface="Bebas Neue"/>
              <a:sym typeface="Bebas Neue"/>
            </a:endParaRPr>
          </a:p>
          <a:p>
            <a:pPr marL="0" marR="0" lvl="0" indent="0" algn="l" rtl="0">
              <a:lnSpc>
                <a:spcPct val="100000"/>
              </a:lnSpc>
              <a:spcBef>
                <a:spcPts val="0"/>
              </a:spcBef>
              <a:spcAft>
                <a:spcPts val="0"/>
              </a:spcAft>
              <a:buClr>
                <a:srgbClr val="202122"/>
              </a:buClr>
              <a:buSzPts val="2800"/>
              <a:buFont typeface="Bebas Neue"/>
              <a:buNone/>
            </a:pPr>
            <a:r>
              <a:rPr lang="en-AU" sz="2400" b="1" dirty="0">
                <a:solidFill>
                  <a:srgbClr val="202122"/>
                </a:solidFill>
                <a:latin typeface="Bebas Neue"/>
                <a:sym typeface="Bebas Neue"/>
              </a:rPr>
              <a:t>Antonio SUTERA  &amp; Damien Ernst</a:t>
            </a:r>
          </a:p>
          <a:p>
            <a:pPr marL="0" marR="0" lvl="0" indent="0" algn="l" rtl="0">
              <a:lnSpc>
                <a:spcPct val="100000"/>
              </a:lnSpc>
              <a:spcBef>
                <a:spcPts val="0"/>
              </a:spcBef>
              <a:spcAft>
                <a:spcPts val="0"/>
              </a:spcAft>
              <a:buClr>
                <a:srgbClr val="202122"/>
              </a:buClr>
              <a:buSzPts val="2800"/>
              <a:buFont typeface="Bebas Neue"/>
              <a:buNone/>
            </a:pPr>
            <a:r>
              <a:rPr lang="en-AU" sz="2800" b="1" dirty="0">
                <a:solidFill>
                  <a:srgbClr val="202122"/>
                </a:solidFill>
                <a:latin typeface="Bebas Neue"/>
                <a:sym typeface="Bebas Neue"/>
              </a:rPr>
              <a:t> </a:t>
            </a:r>
            <a:endParaRPr lang="en-AU" dirty="0"/>
          </a:p>
        </p:txBody>
      </p:sp>
      <p:sp>
        <p:nvSpPr>
          <p:cNvPr id="382" name="Google Shape;382;p1"/>
          <p:cNvSpPr/>
          <p:nvPr/>
        </p:nvSpPr>
        <p:spPr>
          <a:xfrm>
            <a:off x="704538" y="2735685"/>
            <a:ext cx="3580314" cy="45719"/>
          </a:xfrm>
          <a:prstGeom prst="rect">
            <a:avLst/>
          </a:prstGeom>
          <a:solidFill>
            <a:srgbClr val="F28E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AU" sz="1800" b="0" i="0" u="none" strike="noStrike" cap="none">
              <a:solidFill>
                <a:srgbClr val="FFFFFF"/>
              </a:solidFill>
              <a:latin typeface="Calibri"/>
              <a:ea typeface="Calibri"/>
              <a:cs typeface="Calibri"/>
              <a:sym typeface="Calibri"/>
            </a:endParaRPr>
          </a:p>
        </p:txBody>
      </p:sp>
      <p:pic>
        <p:nvPicPr>
          <p:cNvPr id="7" name="Picture 2" descr="Résultat de recherche d'images pour &quot;logo universite de Lièg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695" y="5889506"/>
            <a:ext cx="1390967" cy="675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1.B Products related to the consumption of electricity </a:t>
            </a:r>
          </a:p>
          <a:p>
            <a:pPr marL="0" marR="0" lvl="0" indent="0" algn="l" rtl="0">
              <a:lnSpc>
                <a:spcPct val="100000"/>
              </a:lnSpc>
              <a:spcBef>
                <a:spcPts val="0"/>
              </a:spcBef>
              <a:spcAft>
                <a:spcPts val="0"/>
              </a:spcAft>
              <a:buClr>
                <a:srgbClr val="000000"/>
              </a:buClr>
              <a:buSzPts val="2000"/>
              <a:buFont typeface="Bebas Neue"/>
              <a:buNone/>
            </a:pPr>
            <a:endParaRPr lang="en-GB" sz="2000" dirty="0">
              <a:latin typeface="Bebas Neue"/>
              <a:sym typeface="Bebas Neue"/>
            </a:endParaRPr>
          </a:p>
          <a:p>
            <a:pPr marL="0" marR="0" lvl="0" indent="0" algn="l" rtl="0">
              <a:lnSpc>
                <a:spcPct val="100000"/>
              </a:lnSpc>
              <a:spcBef>
                <a:spcPts val="0"/>
              </a:spcBef>
              <a:spcAft>
                <a:spcPts val="0"/>
              </a:spcAft>
              <a:buClr>
                <a:srgbClr val="000000"/>
              </a:buClr>
              <a:buSzPts val="2000"/>
              <a:buFont typeface="Bebas Neue"/>
              <a:buNone/>
            </a:pP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C2C6C774-0C2D-0A65-622E-12232957E40D}"/>
              </a:ext>
            </a:extLst>
          </p:cNvPr>
          <p:cNvSpPr txBox="1"/>
          <p:nvPr/>
        </p:nvSpPr>
        <p:spPr>
          <a:xfrm>
            <a:off x="654093" y="2274838"/>
            <a:ext cx="10775907" cy="2554545"/>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 </a:t>
            </a:r>
            <a:r>
              <a:rPr lang="en-GB" sz="1600" b="1" dirty="0">
                <a:solidFill>
                  <a:srgbClr val="ED7D31"/>
                </a:solidFill>
                <a:latin typeface="Calibri" panose="020F0502020204030204" pitchFamily="34" charset="0"/>
                <a:cs typeface="Calibri" panose="020F0502020204030204" pitchFamily="34" charset="0"/>
              </a:rPr>
              <a:t>product related to the consumption of electricity </a:t>
            </a:r>
            <a:r>
              <a:rPr lang="en-GB" sz="1600" dirty="0">
                <a:latin typeface="Calibri" panose="020F0502020204030204" pitchFamily="34" charset="0"/>
                <a:cs typeface="Calibri" panose="020F0502020204030204" pitchFamily="34" charset="0"/>
              </a:rPr>
              <a:t>is a product that covers a </a:t>
            </a:r>
            <a:r>
              <a:rPr lang="en-GB" sz="1600" b="1" dirty="0">
                <a:latin typeface="Calibri" panose="020F0502020204030204" pitchFamily="34" charset="0"/>
                <a:cs typeface="Calibri" panose="020F0502020204030204" pitchFamily="34" charset="0"/>
              </a:rPr>
              <a:t>certain percentage of a customer's consumption volume</a:t>
            </a:r>
            <a:r>
              <a:rPr lang="en-GB" sz="1600" dirty="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With this type of contract, a customer could cover a given share of its volume of electricity required for each market period at a set price, using a well-defined pricing formula.</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Example</a:t>
            </a:r>
            <a:r>
              <a:rPr lang="en-GB" sz="1600" dirty="0">
                <a:latin typeface="Calibri" panose="020F0502020204030204" pitchFamily="34" charset="0"/>
                <a:cs typeface="Calibri" panose="020F0502020204030204" pitchFamily="34" charset="0"/>
              </a:rPr>
              <a:t>:</a:t>
            </a:r>
          </a:p>
          <a:p>
            <a:pPr marL="342900" indent="-342900">
              <a:buFont typeface="+mj-lt"/>
              <a:buAutoNum type="arabicPeriod"/>
            </a:pPr>
            <a:r>
              <a:rPr lang="en-GB" sz="1600" b="1" dirty="0">
                <a:latin typeface="Calibri" panose="020F0502020204030204" pitchFamily="34" charset="0"/>
                <a:cs typeface="Calibri" panose="020F0502020204030204" pitchFamily="34" charset="0"/>
              </a:rPr>
              <a:t>A classic electricity retail contract</a:t>
            </a:r>
            <a:r>
              <a:rPr lang="en-GB" sz="1600" dirty="0">
                <a:latin typeface="Calibri" panose="020F0502020204030204" pitchFamily="34" charset="0"/>
                <a:cs typeface="Calibri" panose="020F0502020204030204" pitchFamily="34" charset="0"/>
              </a:rPr>
              <a:t>: a classic fixed-price or variable-price contract is a product linked to consumption that covers 100% of the volume.</a:t>
            </a:r>
          </a:p>
        </p:txBody>
      </p:sp>
      <p:sp>
        <p:nvSpPr>
          <p:cNvPr id="2" name="Rectangle 1">
            <a:extLst>
              <a:ext uri="{FF2B5EF4-FFF2-40B4-BE49-F238E27FC236}">
                <a16:creationId xmlns:a16="http://schemas.microsoft.com/office/drawing/2014/main" id="{56693C47-64DE-9036-ED0A-9E55867B9B80}"/>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888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1.C Residual products</a:t>
            </a:r>
          </a:p>
          <a:p>
            <a:pPr marL="0" marR="0" lvl="0" indent="0" algn="l" rtl="0">
              <a:lnSpc>
                <a:spcPct val="100000"/>
              </a:lnSpc>
              <a:spcBef>
                <a:spcPts val="0"/>
              </a:spcBef>
              <a:spcAft>
                <a:spcPts val="0"/>
              </a:spcAft>
              <a:buClr>
                <a:srgbClr val="000000"/>
              </a:buClr>
              <a:buSzPts val="2000"/>
              <a:buFont typeface="Bebas Neue"/>
              <a:buNone/>
            </a:pPr>
            <a:endParaRPr lang="en-GB" sz="2000" dirty="0">
              <a:latin typeface="Bebas Neue"/>
              <a:sym typeface="Bebas Neue"/>
            </a:endParaRPr>
          </a:p>
          <a:p>
            <a:pPr marL="0" marR="0" lvl="0" indent="0" algn="l" rtl="0">
              <a:lnSpc>
                <a:spcPct val="100000"/>
              </a:lnSpc>
              <a:spcBef>
                <a:spcPts val="0"/>
              </a:spcBef>
              <a:spcAft>
                <a:spcPts val="0"/>
              </a:spcAft>
              <a:buClr>
                <a:srgbClr val="000000"/>
              </a:buClr>
              <a:buSzPts val="2000"/>
              <a:buFont typeface="Bebas Neue"/>
              <a:buNone/>
            </a:pP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C2C6C774-0C2D-0A65-622E-12232957E40D}"/>
              </a:ext>
            </a:extLst>
          </p:cNvPr>
          <p:cNvSpPr txBox="1"/>
          <p:nvPr/>
        </p:nvSpPr>
        <p:spPr>
          <a:xfrm>
            <a:off x="654093" y="1396874"/>
            <a:ext cx="10319072" cy="4031873"/>
          </a:xfrm>
          <a:prstGeom prst="rect">
            <a:avLst/>
          </a:prstGeom>
          <a:noFill/>
        </p:spPr>
        <p:txBody>
          <a:bodyPr wrap="square" rtlCol="0">
            <a:spAutoFit/>
          </a:bodyPr>
          <a:lstStyle/>
          <a:p>
            <a:r>
              <a:rPr lang="en-GB" sz="1600" b="0" i="1" u="none" strike="noStrike" dirty="0">
                <a:solidFill>
                  <a:srgbClr val="000000"/>
                </a:solidFill>
                <a:effectLst/>
                <a:latin typeface="Calibri" panose="020F0502020204030204" pitchFamily="34" charset="0"/>
                <a:cs typeface="Calibri" panose="020F0502020204030204" pitchFamily="34" charset="0"/>
              </a:rPr>
              <a:t>The products related and not related to the consumption of electricity do not guarantee that the customer will be able to obtain the exact volume they need to cover their consumption for each market period.</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 </a:t>
            </a:r>
            <a:r>
              <a:rPr lang="en-GB" sz="1600" b="1" dirty="0">
                <a:solidFill>
                  <a:srgbClr val="ED7D31"/>
                </a:solidFill>
                <a:latin typeface="Calibri" panose="020F0502020204030204" pitchFamily="34" charset="0"/>
                <a:cs typeface="Calibri" panose="020F0502020204030204" pitchFamily="34" charset="0"/>
              </a:rPr>
              <a:t>r</a:t>
            </a:r>
            <a:r>
              <a:rPr lang="en-GB" sz="1600" b="1" i="0" u="none" strike="noStrike" dirty="0">
                <a:solidFill>
                  <a:srgbClr val="ED7D31"/>
                </a:solidFill>
                <a:effectLst/>
                <a:latin typeface="Calibri" panose="020F0502020204030204" pitchFamily="34" charset="0"/>
                <a:cs typeface="Calibri" panose="020F0502020204030204" pitchFamily="34" charset="0"/>
              </a:rPr>
              <a:t>esidual product </a:t>
            </a:r>
            <a:r>
              <a:rPr lang="en-GB" sz="1600" b="0" i="0" u="none" strike="noStrike" dirty="0">
                <a:solidFill>
                  <a:srgbClr val="000000"/>
                </a:solidFill>
                <a:effectLst/>
                <a:latin typeface="Calibri" panose="020F0502020204030204" pitchFamily="34" charset="0"/>
                <a:cs typeface="Calibri" panose="020F0502020204030204" pitchFamily="34" charset="0"/>
              </a:rPr>
              <a:t>is a product that define the pricing rules that apply to the consumer for </a:t>
            </a:r>
            <a:r>
              <a:rPr lang="en-GB" sz="1600" b="1" i="0" u="none" strike="noStrike" dirty="0">
                <a:solidFill>
                  <a:srgbClr val="000000"/>
                </a:solidFill>
                <a:effectLst/>
                <a:latin typeface="Calibri" panose="020F0502020204030204" pitchFamily="34" charset="0"/>
                <a:cs typeface="Calibri" panose="020F0502020204030204" pitchFamily="34" charset="0"/>
              </a:rPr>
              <a:t>volumes of electricity not covered by other contracts</a:t>
            </a:r>
            <a:r>
              <a:rPr lang="en-GB" sz="1600" b="0" i="0" u="none" strike="noStrike" dirty="0">
                <a:solidFill>
                  <a:srgbClr val="000000"/>
                </a:solidFill>
                <a:effectLst/>
                <a:latin typeface="Calibri" panose="020F0502020204030204" pitchFamily="34" charset="0"/>
                <a:cs typeface="Calibri" panose="020F0502020204030204" pitchFamily="34" charset="0"/>
              </a:rPr>
              <a:t>. Note that these volumes can also be negative.</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1" i="0" u="none" strike="noStrike" dirty="0">
                <a:solidFill>
                  <a:srgbClr val="000000"/>
                </a:solidFill>
                <a:effectLst/>
                <a:latin typeface="Calibri" panose="020F0502020204030204" pitchFamily="34" charset="0"/>
                <a:cs typeface="Calibri" panose="020F0502020204030204" pitchFamily="34" charset="0"/>
              </a:rPr>
              <a:t>Examples</a:t>
            </a:r>
            <a:r>
              <a:rPr lang="en-GB" sz="1600" b="0" i="0" u="none" strike="noStrike" dirty="0">
                <a:solidFill>
                  <a:srgbClr val="000000"/>
                </a:solidFill>
                <a:effectLst/>
                <a:latin typeface="Calibri" panose="020F0502020204030204" pitchFamily="34" charset="0"/>
                <a:cs typeface="Calibri" panose="020F0502020204030204" pitchFamily="34" charset="0"/>
              </a:rPr>
              <a:t>: </a:t>
            </a:r>
          </a:p>
          <a:p>
            <a:pPr marL="514350" indent="-514350">
              <a:buFont typeface="+mj-lt"/>
              <a:buAutoNum type="arabicPeriod"/>
            </a:pPr>
            <a:r>
              <a:rPr lang="en-GB" sz="1600" b="1" i="0" u="none" strike="noStrike" dirty="0">
                <a:solidFill>
                  <a:srgbClr val="000000"/>
                </a:solidFill>
                <a:effectLst/>
                <a:latin typeface="Calibri" panose="020F0502020204030204" pitchFamily="34" charset="0"/>
                <a:cs typeface="Calibri" panose="020F0502020204030204" pitchFamily="34" charset="0"/>
              </a:rPr>
              <a:t>Imbalance exposition</a:t>
            </a:r>
            <a:r>
              <a:rPr lang="en-GB" sz="1600" b="0" i="0" u="none" strike="noStrike" dirty="0">
                <a:solidFill>
                  <a:srgbClr val="000000"/>
                </a:solidFill>
                <a:effectLst/>
                <a:latin typeface="Calibri" panose="020F0502020204030204" pitchFamily="34" charset="0"/>
                <a:cs typeface="Calibri" panose="020F0502020204030204" pitchFamily="34" charset="0"/>
              </a:rPr>
              <a:t>: exposing consumers to imbalance prices on the wholesale markets </a:t>
            </a:r>
          </a:p>
          <a:p>
            <a:pPr marL="514350" indent="-514350">
              <a:buAutoNum type="arabicPeriod"/>
            </a:pPr>
            <a:r>
              <a:rPr lang="en-GB" sz="1600" b="1" i="0" u="none" strike="noStrike" dirty="0">
                <a:solidFill>
                  <a:srgbClr val="000000"/>
                </a:solidFill>
                <a:effectLst/>
                <a:latin typeface="Calibri" panose="020F0502020204030204" pitchFamily="34" charset="0"/>
                <a:cs typeface="Calibri" panose="020F0502020204030204" pitchFamily="34" charset="0"/>
              </a:rPr>
              <a:t>Spot exposition</a:t>
            </a:r>
            <a:r>
              <a:rPr lang="en-GB" sz="1600" b="0" i="0" u="none" strike="noStrike" dirty="0">
                <a:solidFill>
                  <a:srgbClr val="000000"/>
                </a:solidFill>
                <a:effectLst/>
                <a:latin typeface="Calibri" panose="020F0502020204030204" pitchFamily="34" charset="0"/>
                <a:cs typeface="Calibri" panose="020F0502020204030204" pitchFamily="34" charset="0"/>
              </a:rPr>
              <a:t>: exposing them - for these residual volumes - to the price on the day-ahead markets to which a margin would be added that would allow the supplier to cover the risks it takes on by buying the residual volumes on the day-ahead markets.</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GB" sz="1600" dirty="0">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3103C9E-B723-EE6E-7538-33ABD0796A48}"/>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11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latin typeface="Bebas Neue"/>
                <a:ea typeface="Bebas Neue"/>
                <a:cs typeface="Bebas Neue"/>
                <a:sym typeface="Bebas Neue"/>
              </a:rPr>
              <a:t>PPAs</a:t>
            </a:r>
          </a:p>
        </p:txBody>
      </p:sp>
      <p:sp>
        <p:nvSpPr>
          <p:cNvPr id="190" name="Google Shape;190;p38"/>
          <p:cNvSpPr txBox="1"/>
          <p:nvPr/>
        </p:nvSpPr>
        <p:spPr>
          <a:xfrm>
            <a:off x="268000" y="1301134"/>
            <a:ext cx="11663600" cy="4431942"/>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GB" sz="1600" b="1" dirty="0">
                <a:solidFill>
                  <a:schemeClr val="dk1"/>
                </a:solidFill>
                <a:latin typeface="Calibri" panose="020F0502020204030204" pitchFamily="34" charset="0"/>
                <a:cs typeface="Calibri" panose="020F0502020204030204" pitchFamily="34" charset="0"/>
              </a:rPr>
              <a:t>What is the related market?</a:t>
            </a:r>
          </a:p>
          <a:p>
            <a:r>
              <a:rPr lang="en-GB" sz="1600" dirty="0">
                <a:solidFill>
                  <a:schemeClr val="dk1"/>
                </a:solidFill>
                <a:latin typeface="Calibri" panose="020F0502020204030204" pitchFamily="34" charset="0"/>
                <a:cs typeface="Calibri" panose="020F0502020204030204" pitchFamily="34" charset="0"/>
              </a:rPr>
              <a:t>There is no organised market for the PPAs. A PPA is </a:t>
            </a:r>
            <a:r>
              <a:rPr lang="en-GB" sz="1600" b="1" dirty="0">
                <a:solidFill>
                  <a:schemeClr val="dk1"/>
                </a:solidFill>
                <a:latin typeface="Calibri" panose="020F0502020204030204" pitchFamily="34" charset="0"/>
                <a:cs typeface="Calibri" panose="020F0502020204030204" pitchFamily="34" charset="0"/>
              </a:rPr>
              <a:t>between two parties </a:t>
            </a:r>
            <a:r>
              <a:rPr lang="en-GB" sz="1600" dirty="0">
                <a:solidFill>
                  <a:schemeClr val="dk1"/>
                </a:solidFill>
                <a:latin typeface="Calibri" panose="020F0502020204030204" pitchFamily="34" charset="0"/>
                <a:cs typeface="Calibri" panose="020F0502020204030204" pitchFamily="34" charset="0"/>
              </a:rPr>
              <a:t>who decides to buy/sell the production of an asset.</a:t>
            </a:r>
          </a:p>
          <a:p>
            <a:endParaRPr lang="en-GB" sz="1600" dirty="0">
              <a:solidFill>
                <a:schemeClr val="dk1"/>
              </a:solidFill>
              <a:latin typeface="Calibri" panose="020F0502020204030204" pitchFamily="34" charset="0"/>
              <a:cs typeface="Calibri" panose="020F0502020204030204" pitchFamily="34" charset="0"/>
            </a:endParaRPr>
          </a:p>
          <a:p>
            <a:pPr>
              <a:buClr>
                <a:schemeClr val="dk1"/>
              </a:buClr>
              <a:buSzPts val="1100"/>
            </a:pPr>
            <a:r>
              <a:rPr lang="en-GB" sz="1600" b="1" dirty="0">
                <a:solidFill>
                  <a:schemeClr val="dk1"/>
                </a:solidFill>
                <a:latin typeface="Calibri" panose="020F0502020204030204" pitchFamily="34" charset="0"/>
                <a:cs typeface="Calibri" panose="020F0502020204030204" pitchFamily="34" charset="0"/>
              </a:rPr>
              <a:t>What is a PPA?</a:t>
            </a:r>
          </a:p>
          <a:p>
            <a:r>
              <a:rPr lang="en-GB" sz="1600" dirty="0">
                <a:solidFill>
                  <a:schemeClr val="dk1"/>
                </a:solidFill>
                <a:latin typeface="Calibri" panose="020F0502020204030204" pitchFamily="34" charset="0"/>
                <a:cs typeface="Calibri" panose="020F0502020204030204" pitchFamily="34" charset="0"/>
              </a:rPr>
              <a:t>A PPA refers to </a:t>
            </a:r>
            <a:r>
              <a:rPr lang="en-GB" sz="1600" b="1" dirty="0">
                <a:solidFill>
                  <a:srgbClr val="ED7D31"/>
                </a:solidFill>
                <a:latin typeface="Calibri" panose="020F0502020204030204" pitchFamily="34" charset="0"/>
                <a:cs typeface="Calibri" panose="020F0502020204030204" pitchFamily="34" charset="0"/>
              </a:rPr>
              <a:t>“Power Purchase Agreement”</a:t>
            </a:r>
            <a:r>
              <a:rPr lang="en-GB" sz="1600" dirty="0">
                <a:solidFill>
                  <a:schemeClr val="tx1"/>
                </a:solidFill>
                <a:latin typeface="Calibri" panose="020F0502020204030204" pitchFamily="34" charset="0"/>
                <a:cs typeface="Calibri" panose="020F0502020204030204" pitchFamily="34" charset="0"/>
              </a:rPr>
              <a:t>,</a:t>
            </a:r>
            <a:r>
              <a:rPr lang="en-GB" sz="1600" dirty="0">
                <a:solidFill>
                  <a:srgbClr val="ED7D31"/>
                </a:solidFill>
                <a:latin typeface="Calibri" panose="020F0502020204030204" pitchFamily="34" charset="0"/>
                <a:cs typeface="Calibri" panose="020F0502020204030204" pitchFamily="34" charset="0"/>
              </a:rPr>
              <a:t> </a:t>
            </a:r>
            <a:r>
              <a:rPr lang="en-GB" sz="1600" dirty="0">
                <a:solidFill>
                  <a:schemeClr val="dk1"/>
                </a:solidFill>
                <a:latin typeface="Calibri" panose="020F0502020204030204" pitchFamily="34" charset="0"/>
                <a:cs typeface="Calibri" panose="020F0502020204030204" pitchFamily="34" charset="0"/>
              </a:rPr>
              <a:t>and as its name implies, means that a consumer buys from the producer a given amount of power capacity of an asset, and in fact the consumer buys the future energy that will be produced by this asset power capacity. </a:t>
            </a:r>
          </a:p>
          <a:p>
            <a:endParaRPr lang="en-GB" sz="1600" dirty="0">
              <a:solidFill>
                <a:schemeClr val="dk1"/>
              </a:solidFill>
              <a:latin typeface="Calibri" panose="020F0502020204030204" pitchFamily="34" charset="0"/>
              <a:cs typeface="Calibri" panose="020F0502020204030204" pitchFamily="34" charset="0"/>
            </a:endParaRPr>
          </a:p>
          <a:p>
            <a:r>
              <a:rPr lang="en-GB" sz="1600" dirty="0">
                <a:solidFill>
                  <a:schemeClr val="dk1"/>
                </a:solidFill>
                <a:latin typeface="Calibri" panose="020F0502020204030204" pitchFamily="34" charset="0"/>
                <a:cs typeface="Calibri" panose="020F0502020204030204" pitchFamily="34" charset="0"/>
              </a:rPr>
              <a:t>Typically, we refer to C-PPA for corporate PPAs to means that they are between two corporations/companies. </a:t>
            </a:r>
          </a:p>
          <a:p>
            <a:endParaRPr lang="en-GB" sz="1600" dirty="0">
              <a:solidFill>
                <a:schemeClr val="dk1"/>
              </a:solidFill>
              <a:latin typeface="Calibri" panose="020F0502020204030204" pitchFamily="34" charset="0"/>
              <a:cs typeface="Calibri" panose="020F0502020204030204" pitchFamily="34" charset="0"/>
            </a:endParaRPr>
          </a:p>
          <a:p>
            <a:r>
              <a:rPr lang="en-GB" sz="1600" i="1" u="sng" dirty="0">
                <a:solidFill>
                  <a:schemeClr val="dk1"/>
                </a:solidFill>
                <a:latin typeface="Calibri" panose="020F0502020204030204" pitchFamily="34" charset="0"/>
                <a:cs typeface="Calibri" panose="020F0502020204030204" pitchFamily="34" charset="0"/>
              </a:rPr>
              <a:t>Example</a:t>
            </a:r>
            <a:r>
              <a:rPr lang="en-GB" sz="1600" i="1" dirty="0">
                <a:solidFill>
                  <a:schemeClr val="dk1"/>
                </a:solidFill>
                <a:latin typeface="Calibri" panose="020F0502020204030204" pitchFamily="34" charset="0"/>
                <a:cs typeface="Calibri" panose="020F0502020204030204" pitchFamily="34" charset="0"/>
              </a:rPr>
              <a:t>: Consumer A and producer B agree on a PPA of 1MW of energy from a nuclear plant. For this example, let us consider a nuclear plant instead of a renewable energy sourced asset to have a deterministic production. It means that if the asset produces at full capacity, it will produce 1MWh every hour and thus consumer A will have 1MWh per hour during the PPA contract period. </a:t>
            </a:r>
          </a:p>
          <a:p>
            <a:r>
              <a:rPr lang="en-GB" sz="1600" dirty="0">
                <a:solidFill>
                  <a:schemeClr val="dk1"/>
                </a:solidFill>
                <a:latin typeface="Calibri" panose="020F0502020204030204" pitchFamily="34" charset="0"/>
                <a:cs typeface="Calibri" panose="020F0502020204030204" pitchFamily="34" charset="0"/>
              </a:rPr>
              <a:t> </a:t>
            </a:r>
          </a:p>
          <a:p>
            <a:r>
              <a:rPr lang="en-GB" sz="1600" b="1" dirty="0">
                <a:solidFill>
                  <a:schemeClr val="dk1"/>
                </a:solidFill>
                <a:latin typeface="Calibri" panose="020F0502020204030204" pitchFamily="34" charset="0"/>
                <a:cs typeface="Calibri" panose="020F0502020204030204" pitchFamily="34" charset="0"/>
              </a:rPr>
              <a:t>In practice</a:t>
            </a:r>
            <a:r>
              <a:rPr lang="en-GB" sz="1600" dirty="0">
                <a:solidFill>
                  <a:schemeClr val="dk1"/>
                </a:solidFill>
                <a:latin typeface="Calibri" panose="020F0502020204030204" pitchFamily="34" charset="0"/>
                <a:cs typeface="Calibri" panose="020F0502020204030204" pitchFamily="34" charset="0"/>
              </a:rPr>
              <a:t>, PPA are for assets using renewable energy such as solar or wind. It means that you</a:t>
            </a:r>
            <a:r>
              <a:rPr lang="en-GB" sz="1600" b="1" dirty="0">
                <a:solidFill>
                  <a:schemeClr val="dk1"/>
                </a:solidFill>
                <a:latin typeface="Calibri" panose="020F0502020204030204" pitchFamily="34" charset="0"/>
                <a:cs typeface="Calibri" panose="020F0502020204030204" pitchFamily="34" charset="0"/>
              </a:rPr>
              <a:t> do not know in advance how much the asset will produce </a:t>
            </a:r>
            <a:r>
              <a:rPr lang="en-GB" sz="1600" dirty="0">
                <a:solidFill>
                  <a:schemeClr val="dk1"/>
                </a:solidFill>
                <a:latin typeface="Calibri" panose="020F0502020204030204" pitchFamily="34" charset="0"/>
                <a:cs typeface="Calibri" panose="020F0502020204030204" pitchFamily="34" charset="0"/>
              </a:rPr>
              <a:t>and it is the main reason why you buy a power capacity instead of the amount of produced energy.</a:t>
            </a: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p:txBody>
      </p:sp>
      <p:sp>
        <p:nvSpPr>
          <p:cNvPr id="2" name="Google Shape;647;p10">
            <a:extLst>
              <a:ext uri="{FF2B5EF4-FFF2-40B4-BE49-F238E27FC236}">
                <a16:creationId xmlns:a16="http://schemas.microsoft.com/office/drawing/2014/main" id="{49B8FF72-3A26-3E6E-9A22-69D7DA815EB6}"/>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69E09942-0EF4-41EB-4748-770322ED31C3}"/>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9"/>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latin typeface="Bebas Neue"/>
                <a:ea typeface="Bebas Neue"/>
                <a:cs typeface="Bebas Neue"/>
                <a:sym typeface="Bebas Neue"/>
              </a:rPr>
              <a:t>PPAs</a:t>
            </a:r>
          </a:p>
        </p:txBody>
      </p:sp>
      <p:sp>
        <p:nvSpPr>
          <p:cNvPr id="197" name="Google Shape;197;p39"/>
          <p:cNvSpPr txBox="1"/>
          <p:nvPr/>
        </p:nvSpPr>
        <p:spPr>
          <a:xfrm>
            <a:off x="268000" y="1301134"/>
            <a:ext cx="11663600" cy="4185721"/>
          </a:xfrm>
          <a:prstGeom prst="rect">
            <a:avLst/>
          </a:prstGeom>
          <a:noFill/>
          <a:ln>
            <a:noFill/>
          </a:ln>
        </p:spPr>
        <p:txBody>
          <a:bodyPr spcFirstLastPara="1" wrap="square" lIns="121900" tIns="121900" rIns="121900" bIns="121900" anchor="t" anchorCtr="0">
            <a:spAutoFit/>
          </a:bodyPr>
          <a:lstStyle/>
          <a:p>
            <a:r>
              <a:rPr lang="en-GB" sz="1600" b="1" dirty="0">
                <a:solidFill>
                  <a:schemeClr val="dk1"/>
                </a:solidFill>
                <a:latin typeface="Calibri" panose="020F0502020204030204" pitchFamily="34" charset="0"/>
                <a:cs typeface="Calibri" panose="020F0502020204030204" pitchFamily="34" charset="0"/>
              </a:rPr>
              <a:t>What are the C-PPA “modes”?</a:t>
            </a:r>
          </a:p>
          <a:p>
            <a:endParaRPr lang="en-GB" sz="1600" b="1" dirty="0">
              <a:solidFill>
                <a:schemeClr val="dk1"/>
              </a:solidFill>
              <a:latin typeface="Calibri" panose="020F0502020204030204" pitchFamily="34" charset="0"/>
              <a:cs typeface="Calibri" panose="020F0502020204030204" pitchFamily="34" charset="0"/>
            </a:endParaRPr>
          </a:p>
          <a:p>
            <a:r>
              <a:rPr lang="en-GB" sz="1600" dirty="0">
                <a:solidFill>
                  <a:schemeClr val="dk1"/>
                </a:solidFill>
                <a:latin typeface="Calibri" panose="020F0502020204030204" pitchFamily="34" charset="0"/>
                <a:cs typeface="Calibri" panose="020F0502020204030204" pitchFamily="34" charset="0"/>
              </a:rPr>
              <a:t>In addition, since you do not know when and how much energy the asset will produce, you have different types that differ based on “who” is taking the risk:</a:t>
            </a:r>
          </a:p>
          <a:p>
            <a:pPr marL="609585"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Pay-as-produced</a:t>
            </a:r>
            <a:r>
              <a:rPr lang="en-GB" sz="1600" dirty="0">
                <a:solidFill>
                  <a:schemeClr val="dk1"/>
                </a:solidFill>
                <a:latin typeface="Calibri" panose="020F0502020204030204" pitchFamily="34" charset="0"/>
                <a:cs typeface="Calibri" panose="020F0502020204030204" pitchFamily="34" charset="0"/>
              </a:rPr>
              <a:t>: The consumer receives </a:t>
            </a:r>
            <a:r>
              <a:rPr lang="en-GB" sz="1600" b="1" dirty="0">
                <a:solidFill>
                  <a:srgbClr val="ED7D31"/>
                </a:solidFill>
                <a:latin typeface="Calibri" panose="020F0502020204030204" pitchFamily="34" charset="0"/>
                <a:cs typeface="Calibri" panose="020F0502020204030204" pitchFamily="34" charset="0"/>
              </a:rPr>
              <a:t>ALL</a:t>
            </a:r>
            <a:r>
              <a:rPr lang="en-GB" sz="1600" dirty="0">
                <a:solidFill>
                  <a:schemeClr val="dk1"/>
                </a:solidFill>
                <a:latin typeface="Calibri" panose="020F0502020204030204" pitchFamily="34" charset="0"/>
                <a:cs typeface="Calibri" panose="020F0502020204030204" pitchFamily="34" charset="0"/>
              </a:rPr>
              <a:t> produced energy (everything that is produced) and therefore pays “produced energy x price”. The consumer takes the risk, if too much is produced or too little, then the consumer may have too much / little supplied energy.</a:t>
            </a:r>
          </a:p>
          <a:p>
            <a:pPr marL="609585"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Pay-as-consumed</a:t>
            </a:r>
            <a:r>
              <a:rPr lang="en-GB" sz="1600" dirty="0">
                <a:solidFill>
                  <a:schemeClr val="dk1"/>
                </a:solidFill>
                <a:latin typeface="Calibri" panose="020F0502020204030204" pitchFamily="34" charset="0"/>
                <a:cs typeface="Calibri" panose="020F0502020204030204" pitchFamily="34" charset="0"/>
              </a:rPr>
              <a:t>: The consumer receives sufficient energy </a:t>
            </a:r>
            <a:r>
              <a:rPr lang="en-GB" sz="1600" b="1" dirty="0">
                <a:solidFill>
                  <a:srgbClr val="ED7D31"/>
                </a:solidFill>
                <a:latin typeface="Calibri" panose="020F0502020204030204" pitchFamily="34" charset="0"/>
                <a:cs typeface="Calibri" panose="020F0502020204030204" pitchFamily="34" charset="0"/>
              </a:rPr>
              <a:t>ONLY</a:t>
            </a:r>
            <a:r>
              <a:rPr lang="en-GB" sz="1600" dirty="0">
                <a:solidFill>
                  <a:schemeClr val="dk1"/>
                </a:solidFill>
                <a:latin typeface="Calibri" panose="020F0502020204030204" pitchFamily="34" charset="0"/>
                <a:cs typeface="Calibri" panose="020F0502020204030204" pitchFamily="34" charset="0"/>
              </a:rPr>
              <a:t> to cover the need, and therefore pays “received energy at x price”. The producer takes the risk, if too much energy is produced, then the producer will not be paid for that energy and should find another way to valorised it.</a:t>
            </a:r>
          </a:p>
          <a:p>
            <a:pPr marL="609585"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Pay-as-nominated/pay-as-forecasted</a:t>
            </a:r>
            <a:r>
              <a:rPr lang="en-GB" sz="1600" dirty="0">
                <a:solidFill>
                  <a:schemeClr val="dk1"/>
                </a:solidFill>
                <a:latin typeface="Calibri" panose="020F0502020204030204" pitchFamily="34" charset="0"/>
                <a:cs typeface="Calibri" panose="020F0502020204030204" pitchFamily="34" charset="0"/>
              </a:rPr>
              <a:t>: The consumer receives energy based </a:t>
            </a:r>
            <a:r>
              <a:rPr lang="en-GB" sz="1600" b="1" dirty="0">
                <a:solidFill>
                  <a:srgbClr val="ED7D31"/>
                </a:solidFill>
                <a:latin typeface="Calibri" panose="020F0502020204030204" pitchFamily="34" charset="0"/>
                <a:cs typeface="Calibri" panose="020F0502020204030204" pitchFamily="34" charset="0"/>
              </a:rPr>
              <a:t>exactly on what is planned ahead</a:t>
            </a:r>
            <a:r>
              <a:rPr lang="en-GB" sz="1600" dirty="0">
                <a:solidFill>
                  <a:schemeClr val="dk1"/>
                </a:solidFill>
                <a:latin typeface="Calibri" panose="020F0502020204030204" pitchFamily="34" charset="0"/>
                <a:cs typeface="Calibri" panose="020F0502020204030204" pitchFamily="34" charset="0"/>
              </a:rPr>
              <a:t>. The producer should always be able to provide what was planned and therefore takes the risk.</a:t>
            </a:r>
          </a:p>
          <a:p>
            <a:pPr marL="609585"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Baseload: </a:t>
            </a:r>
            <a:r>
              <a:rPr lang="en-GB" sz="1600" dirty="0">
                <a:solidFill>
                  <a:schemeClr val="dk1"/>
                </a:solidFill>
                <a:latin typeface="Calibri" panose="020F0502020204030204" pitchFamily="34" charset="0"/>
                <a:cs typeface="Calibri" panose="020F0502020204030204" pitchFamily="34" charset="0"/>
              </a:rPr>
              <a:t>The consumer will receive </a:t>
            </a:r>
            <a:r>
              <a:rPr lang="en-GB" sz="1600" b="1" dirty="0">
                <a:solidFill>
                  <a:srgbClr val="ED7D31"/>
                </a:solidFill>
                <a:latin typeface="Calibri" panose="020F0502020204030204" pitchFamily="34" charset="0"/>
                <a:cs typeface="Calibri" panose="020F0502020204030204" pitchFamily="34" charset="0"/>
              </a:rPr>
              <a:t>a fixed volume per hour</a:t>
            </a:r>
            <a:r>
              <a:rPr lang="en-GB" sz="1600" dirty="0">
                <a:solidFill>
                  <a:schemeClr val="dk1"/>
                </a:solidFill>
                <a:latin typeface="Calibri" panose="020F0502020204030204" pitchFamily="34" charset="0"/>
                <a:cs typeface="Calibri" panose="020F0502020204030204" pitchFamily="34" charset="0"/>
              </a:rPr>
              <a:t>. Again, the producer should always be able to provide what was planned and therefore takes the risk.</a:t>
            </a: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p:txBody>
      </p:sp>
      <p:sp>
        <p:nvSpPr>
          <p:cNvPr id="2" name="Google Shape;647;p10">
            <a:extLst>
              <a:ext uri="{FF2B5EF4-FFF2-40B4-BE49-F238E27FC236}">
                <a16:creationId xmlns:a16="http://schemas.microsoft.com/office/drawing/2014/main" id="{4FEFEF06-C0A6-EFCB-21CC-94439850A139}"/>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7C22D1DA-1BA2-2EB6-02B7-87A5DCDD81C2}"/>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PPAS</a:t>
            </a:r>
            <a:endParaRPr lang="en-GB" sz="2000" dirty="0">
              <a:latin typeface="Bebas Neue"/>
              <a:ea typeface="Bebas Neue"/>
              <a:cs typeface="Bebas Neue"/>
              <a:sym typeface="Bebas Neue"/>
            </a:endParaRPr>
          </a:p>
        </p:txBody>
      </p:sp>
      <p:sp>
        <p:nvSpPr>
          <p:cNvPr id="204" name="Google Shape;204;p40"/>
          <p:cNvSpPr txBox="1"/>
          <p:nvPr/>
        </p:nvSpPr>
        <p:spPr>
          <a:xfrm>
            <a:off x="268000" y="1301134"/>
            <a:ext cx="5764400" cy="4678163"/>
          </a:xfrm>
          <a:prstGeom prst="rect">
            <a:avLst/>
          </a:prstGeom>
          <a:noFill/>
          <a:ln>
            <a:noFill/>
          </a:ln>
        </p:spPr>
        <p:txBody>
          <a:bodyPr spcFirstLastPara="1" wrap="square" lIns="121900" tIns="121900" rIns="121900" bIns="121900" anchor="t" anchorCtr="0">
            <a:spAutoFit/>
          </a:bodyPr>
          <a:lstStyle/>
          <a:p>
            <a:r>
              <a:rPr lang="en-GB" sz="1600" b="1" dirty="0">
                <a:solidFill>
                  <a:schemeClr val="dk1"/>
                </a:solidFill>
                <a:latin typeface="Calibri" panose="020F0502020204030204" pitchFamily="34" charset="0"/>
                <a:cs typeface="Calibri" panose="020F0502020204030204" pitchFamily="34" charset="0"/>
              </a:rPr>
              <a:t>What are the C-PPA types?</a:t>
            </a:r>
          </a:p>
          <a:p>
            <a:pPr marL="609585" indent="-414856">
              <a:buClr>
                <a:schemeClr val="dk1"/>
              </a:buClr>
              <a:buSzPts val="1300"/>
              <a:buChar char="●"/>
            </a:pPr>
            <a:r>
              <a:rPr lang="en-GB" sz="1600" b="1" i="1" dirty="0">
                <a:solidFill>
                  <a:schemeClr val="dk1"/>
                </a:solidFill>
                <a:latin typeface="Calibri" panose="020F0502020204030204" pitchFamily="34" charset="0"/>
                <a:cs typeface="Calibri" panose="020F0502020204030204" pitchFamily="34" charset="0"/>
              </a:rPr>
              <a:t>Physical</a:t>
            </a:r>
          </a:p>
          <a:p>
            <a:pPr marL="1219170" lvl="1"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Off-site</a:t>
            </a:r>
            <a:r>
              <a:rPr lang="en-GB" sz="1600" dirty="0">
                <a:solidFill>
                  <a:schemeClr val="dk1"/>
                </a:solidFill>
                <a:latin typeface="Calibri" panose="020F0502020204030204" pitchFamily="34" charset="0"/>
                <a:cs typeface="Calibri" panose="020F0502020204030204" pitchFamily="34" charset="0"/>
              </a:rPr>
              <a:t>: Energy exchange through the grid.</a:t>
            </a:r>
          </a:p>
          <a:p>
            <a:pPr marL="1219170" lvl="1" indent="-414856">
              <a:buClr>
                <a:schemeClr val="dk1"/>
              </a:buClr>
              <a:buSzPts val="1300"/>
              <a:buChar char="○"/>
            </a:pPr>
            <a:r>
              <a:rPr lang="en-GB" sz="1600" b="1" dirty="0">
                <a:solidFill>
                  <a:schemeClr val="dk1"/>
                </a:solidFill>
                <a:latin typeface="Calibri" panose="020F0502020204030204" pitchFamily="34" charset="0"/>
                <a:cs typeface="Calibri" panose="020F0502020204030204" pitchFamily="34" charset="0"/>
              </a:rPr>
              <a:t>On-site</a:t>
            </a:r>
            <a:r>
              <a:rPr lang="en-GB" sz="1600" dirty="0">
                <a:solidFill>
                  <a:schemeClr val="dk1"/>
                </a:solidFill>
                <a:latin typeface="Calibri" panose="020F0502020204030204" pitchFamily="34" charset="0"/>
                <a:cs typeface="Calibri" panose="020F0502020204030204" pitchFamily="34" charset="0"/>
              </a:rPr>
              <a:t>: The producing asset is already on-site and so the energy exchange does not need the grid to go from the consumer to the producer.</a:t>
            </a:r>
          </a:p>
          <a:p>
            <a:pPr marL="804314" lvl="1">
              <a:buClr>
                <a:schemeClr val="dk1"/>
              </a:buClr>
              <a:buSzPts val="1300"/>
            </a:pPr>
            <a:endParaRPr lang="en-GB" sz="1600" dirty="0">
              <a:solidFill>
                <a:schemeClr val="dk1"/>
              </a:solidFill>
              <a:latin typeface="Calibri" panose="020F0502020204030204" pitchFamily="34" charset="0"/>
              <a:cs typeface="Calibri" panose="020F0502020204030204" pitchFamily="34" charset="0"/>
            </a:endParaRPr>
          </a:p>
          <a:p>
            <a:pPr marL="609585" indent="-414856">
              <a:buClr>
                <a:schemeClr val="dk1"/>
              </a:buClr>
              <a:buSzPts val="1300"/>
              <a:buChar char="●"/>
            </a:pPr>
            <a:r>
              <a:rPr lang="en-GB" sz="1600" b="1" i="1" dirty="0">
                <a:solidFill>
                  <a:schemeClr val="dk1"/>
                </a:solidFill>
                <a:latin typeface="Calibri" panose="020F0502020204030204" pitchFamily="34" charset="0"/>
                <a:cs typeface="Calibri" panose="020F0502020204030204" pitchFamily="34" charset="0"/>
              </a:rPr>
              <a:t>Virtual</a:t>
            </a:r>
            <a:r>
              <a:rPr lang="en-GB" sz="1600" dirty="0">
                <a:solidFill>
                  <a:schemeClr val="dk1"/>
                </a:solidFill>
                <a:latin typeface="Calibri" panose="020F0502020204030204" pitchFamily="34" charset="0"/>
                <a:cs typeface="Calibri" panose="020F0502020204030204" pitchFamily="34" charset="0"/>
              </a:rPr>
              <a:t>: this is a financial product using an existing market as a proxy. Actually there is no exchange of energy but rather just financial flows. The producer injects the production in the grid and receives payment for it and the consumer offtakes it from the grid and pays some money for it. To comply with the PPA agreement, the consumer </a:t>
            </a:r>
            <a:r>
              <a:rPr lang="en-GB" sz="1600" b="1" dirty="0">
                <a:solidFill>
                  <a:schemeClr val="dk1"/>
                </a:solidFill>
                <a:latin typeface="Calibri" panose="020F0502020204030204" pitchFamily="34" charset="0"/>
                <a:cs typeface="Calibri" panose="020F0502020204030204" pitchFamily="34" charset="0"/>
              </a:rPr>
              <a:t>OR</a:t>
            </a:r>
            <a:r>
              <a:rPr lang="en-GB" sz="1600" dirty="0">
                <a:solidFill>
                  <a:schemeClr val="dk1"/>
                </a:solidFill>
                <a:latin typeface="Calibri" panose="020F0502020204030204" pitchFamily="34" charset="0"/>
                <a:cs typeface="Calibri" panose="020F0502020204030204" pitchFamily="34" charset="0"/>
              </a:rPr>
              <a:t> the producer will pay back the other party depending on the market price (= the reference market).</a:t>
            </a: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p:txBody>
      </p:sp>
      <p:pic>
        <p:nvPicPr>
          <p:cNvPr id="205" name="Google Shape;205;p40"/>
          <p:cNvPicPr preferRelativeResize="0"/>
          <p:nvPr/>
        </p:nvPicPr>
        <p:blipFill>
          <a:blip r:embed="rId3">
            <a:alphaModFix/>
          </a:blip>
          <a:stretch>
            <a:fillRect/>
          </a:stretch>
        </p:blipFill>
        <p:spPr>
          <a:xfrm>
            <a:off x="6938010" y="249892"/>
            <a:ext cx="4811487" cy="6605255"/>
          </a:xfrm>
          <a:prstGeom prst="rect">
            <a:avLst/>
          </a:prstGeom>
          <a:noFill/>
          <a:ln>
            <a:noFill/>
          </a:ln>
        </p:spPr>
      </p:pic>
      <p:sp>
        <p:nvSpPr>
          <p:cNvPr id="2" name="Google Shape;647;p10">
            <a:extLst>
              <a:ext uri="{FF2B5EF4-FFF2-40B4-BE49-F238E27FC236}">
                <a16:creationId xmlns:a16="http://schemas.microsoft.com/office/drawing/2014/main" id="{CC6D3057-F649-0A3D-BF07-6AADA477D6A5}"/>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3" name="ZoneTexte 2">
            <a:extLst>
              <a:ext uri="{FF2B5EF4-FFF2-40B4-BE49-F238E27FC236}">
                <a16:creationId xmlns:a16="http://schemas.microsoft.com/office/drawing/2014/main" id="{5EB27C5B-5785-7380-CAEC-063E7E599921}"/>
              </a:ext>
            </a:extLst>
          </p:cNvPr>
          <p:cNvSpPr txBox="1"/>
          <p:nvPr/>
        </p:nvSpPr>
        <p:spPr>
          <a:xfrm>
            <a:off x="3496312" y="5825408"/>
            <a:ext cx="4333238" cy="307777"/>
          </a:xfrm>
          <a:prstGeom prst="rect">
            <a:avLst/>
          </a:prstGeom>
          <a:noFill/>
        </p:spPr>
        <p:txBody>
          <a:bodyPr wrap="none" rtlCol="0">
            <a:spAutoFit/>
          </a:bodyPr>
          <a:lstStyle/>
          <a:p>
            <a:r>
              <a:rPr lang="en-GB" b="1" i="1" dirty="0">
                <a:solidFill>
                  <a:schemeClr val="tx1">
                    <a:lumMod val="50000"/>
                    <a:lumOff val="50000"/>
                  </a:schemeClr>
                </a:solidFill>
                <a:latin typeface="Calibri" panose="020F0502020204030204" pitchFamily="34" charset="0"/>
                <a:cs typeface="Calibri" panose="020F0502020204030204" pitchFamily="34" charset="0"/>
              </a:rPr>
              <a:t>Source: https://</a:t>
            </a:r>
            <a:r>
              <a:rPr lang="en-GB" b="1" i="1" dirty="0" err="1">
                <a:solidFill>
                  <a:schemeClr val="tx1">
                    <a:lumMod val="50000"/>
                    <a:lumOff val="50000"/>
                  </a:schemeClr>
                </a:solidFill>
                <a:latin typeface="Calibri" panose="020F0502020204030204" pitchFamily="34" charset="0"/>
                <a:cs typeface="Calibri" panose="020F0502020204030204" pitchFamily="34" charset="0"/>
              </a:rPr>
              <a:t>www.alterna-energie.fr</a:t>
            </a:r>
            <a:r>
              <a:rPr lang="en-GB" b="1" i="1" dirty="0">
                <a:solidFill>
                  <a:schemeClr val="tx1">
                    <a:lumMod val="50000"/>
                    <a:lumOff val="50000"/>
                  </a:schemeClr>
                </a:solidFill>
                <a:latin typeface="Calibri" panose="020F0502020204030204" pitchFamily="34" charset="0"/>
                <a:cs typeface="Calibri" panose="020F0502020204030204" pitchFamily="34" charset="0"/>
              </a:rPr>
              <a:t>/livre-</a:t>
            </a:r>
            <a:r>
              <a:rPr lang="en-GB" b="1" i="1" dirty="0" err="1">
                <a:solidFill>
                  <a:schemeClr val="tx1">
                    <a:lumMod val="50000"/>
                    <a:lumOff val="50000"/>
                  </a:schemeClr>
                </a:solidFill>
                <a:latin typeface="Calibri" panose="020F0502020204030204" pitchFamily="34" charset="0"/>
                <a:cs typeface="Calibri" panose="020F0502020204030204" pitchFamily="34" charset="0"/>
              </a:rPr>
              <a:t>blanc</a:t>
            </a:r>
            <a:r>
              <a:rPr lang="en-GB" b="1" i="1" dirty="0">
                <a:solidFill>
                  <a:schemeClr val="tx1">
                    <a:lumMod val="50000"/>
                    <a:lumOff val="50000"/>
                  </a:schemeClr>
                </a:solidFill>
                <a:latin typeface="Calibri" panose="020F0502020204030204" pitchFamily="34" charset="0"/>
                <a:cs typeface="Calibri" panose="020F0502020204030204" pitchFamily="34" charset="0"/>
              </a:rPr>
              <a:t>-</a:t>
            </a:r>
            <a:r>
              <a:rPr lang="en-GB" b="1" i="1" dirty="0" err="1">
                <a:solidFill>
                  <a:schemeClr val="tx1">
                    <a:lumMod val="50000"/>
                    <a:lumOff val="50000"/>
                  </a:schemeClr>
                </a:solidFill>
                <a:latin typeface="Calibri" panose="020F0502020204030204" pitchFamily="34" charset="0"/>
                <a:cs typeface="Calibri" panose="020F0502020204030204" pitchFamily="34" charset="0"/>
              </a:rPr>
              <a:t>ppa</a:t>
            </a:r>
            <a:endParaRPr lang="en-GB" b="1" i="1" dirty="0">
              <a:solidFill>
                <a:schemeClr val="tx1">
                  <a:lumMod val="50000"/>
                  <a:lumOff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PPAS Pricing: Contracts for difference applied on PPAs</a:t>
            </a:r>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204;p40">
            <a:extLst>
              <a:ext uri="{FF2B5EF4-FFF2-40B4-BE49-F238E27FC236}">
                <a16:creationId xmlns:a16="http://schemas.microsoft.com/office/drawing/2014/main" id="{C23D057B-4B21-2682-7B63-2A377FA56079}"/>
              </a:ext>
            </a:extLst>
          </p:cNvPr>
          <p:cNvSpPr txBox="1"/>
          <p:nvPr/>
        </p:nvSpPr>
        <p:spPr>
          <a:xfrm>
            <a:off x="550489" y="1495444"/>
            <a:ext cx="10613360" cy="2954615"/>
          </a:xfrm>
          <a:prstGeom prst="rect">
            <a:avLst/>
          </a:prstGeom>
          <a:noFill/>
          <a:ln>
            <a:noFill/>
          </a:ln>
        </p:spPr>
        <p:txBody>
          <a:bodyPr spcFirstLastPara="1" wrap="square" lIns="121900" tIns="121900" rIns="121900" bIns="121900" anchor="t" anchorCtr="0">
            <a:spAutoFit/>
          </a:bodyPr>
          <a:lstStyle/>
          <a:p>
            <a:endParaRPr lang="en-GB" sz="1600" b="1" dirty="0">
              <a:solidFill>
                <a:schemeClr val="dk1"/>
              </a:solidFill>
              <a:latin typeface="Calibri" panose="020F0502020204030204" pitchFamily="34" charset="0"/>
              <a:cs typeface="Calibri" panose="020F0502020204030204" pitchFamily="34" charset="0"/>
            </a:endParaRPr>
          </a:p>
          <a:p>
            <a:r>
              <a:rPr lang="en-GB" sz="1600" b="1" dirty="0">
                <a:solidFill>
                  <a:srgbClr val="ED7D31"/>
                </a:solidFill>
                <a:latin typeface="Calibri" panose="020F0502020204030204" pitchFamily="34" charset="0"/>
                <a:cs typeface="Calibri" panose="020F0502020204030204" pitchFamily="34" charset="0"/>
              </a:rPr>
              <a:t>Contracts for differences for PPAs </a:t>
            </a:r>
            <a:r>
              <a:rPr lang="en-GB" sz="1600" dirty="0">
                <a:solidFill>
                  <a:schemeClr val="dk1"/>
                </a:solidFill>
                <a:latin typeface="Calibri" panose="020F0502020204030204" pitchFamily="34" charset="0"/>
                <a:cs typeface="Calibri" panose="020F0502020204030204" pitchFamily="34" charset="0"/>
              </a:rPr>
              <a:t>work in the following manner:</a:t>
            </a:r>
          </a:p>
          <a:p>
            <a:endParaRPr lang="en-GB" sz="1600" dirty="0">
              <a:solidFill>
                <a:schemeClr val="dk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dk1"/>
                </a:solidFill>
                <a:latin typeface="Calibri" panose="020F0502020204030204" pitchFamily="34" charset="0"/>
                <a:cs typeface="Calibri" panose="020F0502020204030204" pitchFamily="34" charset="0"/>
              </a:rPr>
              <a:t>The two parties </a:t>
            </a:r>
            <a:r>
              <a:rPr lang="en-GB" sz="1600" b="1" dirty="0">
                <a:solidFill>
                  <a:schemeClr val="dk1"/>
                </a:solidFill>
                <a:latin typeface="Calibri" panose="020F0502020204030204" pitchFamily="34" charset="0"/>
                <a:cs typeface="Calibri" panose="020F0502020204030204" pitchFamily="34" charset="0"/>
              </a:rPr>
              <a:t>agree on a PPA price and the purchased power</a:t>
            </a:r>
            <a:r>
              <a:rPr lang="en-GB" sz="1600" dirty="0">
                <a:solidFill>
                  <a:schemeClr val="dk1"/>
                </a:solidFill>
                <a:latin typeface="Calibri" panose="020F0502020204030204" pitchFamily="34" charset="0"/>
                <a:cs typeface="Calibri" panose="020F0502020204030204" pitchFamily="34" charset="0"/>
              </a:rPr>
              <a:t>.</a:t>
            </a:r>
          </a:p>
          <a:p>
            <a:endParaRPr lang="en-GB" sz="1600" dirty="0">
              <a:solidFill>
                <a:schemeClr val="dk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dk1"/>
                </a:solidFill>
                <a:latin typeface="Calibri" panose="020F0502020204030204" pitchFamily="34" charset="0"/>
                <a:cs typeface="Calibri" panose="020F0502020204030204" pitchFamily="34" charset="0"/>
              </a:rPr>
              <a:t>The contract is settled in a way that the </a:t>
            </a:r>
            <a:r>
              <a:rPr lang="en-GB" sz="1600" b="1" dirty="0">
                <a:solidFill>
                  <a:schemeClr val="dk1"/>
                </a:solidFill>
                <a:latin typeface="Calibri" panose="020F0502020204030204" pitchFamily="34" charset="0"/>
                <a:cs typeface="Calibri" panose="020F0502020204030204" pitchFamily="34" charset="0"/>
              </a:rPr>
              <a:t>difference between the PPA price and the reference market</a:t>
            </a:r>
            <a:r>
              <a:rPr lang="en-GB" sz="1600" dirty="0">
                <a:solidFill>
                  <a:schemeClr val="dk1"/>
                </a:solidFill>
                <a:latin typeface="Calibri" panose="020F0502020204030204" pitchFamily="34" charset="0"/>
                <a:cs typeface="Calibri" panose="020F0502020204030204" pitchFamily="34" charset="0"/>
              </a:rPr>
              <a:t> (typically, the spot market), at that time period, times the produced amount of energy is </a:t>
            </a:r>
            <a:r>
              <a:rPr lang="en-GB" sz="1600" b="1" dirty="0">
                <a:solidFill>
                  <a:schemeClr val="dk1"/>
                </a:solidFill>
                <a:latin typeface="Calibri" panose="020F0502020204030204" pitchFamily="34" charset="0"/>
                <a:cs typeface="Calibri" panose="020F0502020204030204" pitchFamily="34" charset="0"/>
              </a:rPr>
              <a:t>paid by one party</a:t>
            </a:r>
            <a:r>
              <a:rPr lang="en-GB" sz="1600" dirty="0">
                <a:solidFill>
                  <a:schemeClr val="dk1"/>
                </a:solidFill>
                <a:latin typeface="Calibri" panose="020F0502020204030204" pitchFamily="34" charset="0"/>
                <a:cs typeface="Calibri" panose="020F0502020204030204" pitchFamily="34" charset="0"/>
              </a:rPr>
              <a:t> to the other based on the sign of the value of the difference between the PPA price and the reference market price. </a:t>
            </a: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a:p>
            <a:endParaRPr lang="en-GB" sz="1600" dirty="0">
              <a:solidFill>
                <a:schemeClr val="dk1"/>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F363A290-2423-778C-E744-85EC475B5719}"/>
              </a:ext>
            </a:extLst>
          </p:cNvPr>
          <p:cNvSpPr txBox="1"/>
          <p:nvPr/>
        </p:nvSpPr>
        <p:spPr>
          <a:xfrm>
            <a:off x="1348741" y="6138194"/>
            <a:ext cx="2730235" cy="246221"/>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Lecture 3 “From monopolies to market”</a:t>
            </a:r>
          </a:p>
        </p:txBody>
      </p:sp>
      <p:sp>
        <p:nvSpPr>
          <p:cNvPr id="2" name="Rectangle 1">
            <a:extLst>
              <a:ext uri="{FF2B5EF4-FFF2-40B4-BE49-F238E27FC236}">
                <a16:creationId xmlns:a16="http://schemas.microsoft.com/office/drawing/2014/main" id="{2E0F14AD-DFD7-4006-1B7C-347D42979A71}"/>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82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lang="en-GB" sz="2000" dirty="0">
              <a:latin typeface="Bebas Neue"/>
              <a:ea typeface="Bebas Neue"/>
              <a:cs typeface="Bebas Neue"/>
              <a:sym typeface="Bebas Neue"/>
            </a:endParaRPr>
          </a:p>
        </p:txBody>
      </p:sp>
      <p:sp>
        <p:nvSpPr>
          <p:cNvPr id="2" name="Google Shape;647;p10">
            <a:extLst>
              <a:ext uri="{FF2B5EF4-FFF2-40B4-BE49-F238E27FC236}">
                <a16:creationId xmlns:a16="http://schemas.microsoft.com/office/drawing/2014/main" id="{78102E39-7D67-BAC1-D8F5-9CFEEF9AA925}"/>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pic>
        <p:nvPicPr>
          <p:cNvPr id="4" name="Image 3">
            <a:extLst>
              <a:ext uri="{FF2B5EF4-FFF2-40B4-BE49-F238E27FC236}">
                <a16:creationId xmlns:a16="http://schemas.microsoft.com/office/drawing/2014/main" id="{6830D432-2C02-7B39-F3DC-14C06FC58AD6}"/>
              </a:ext>
            </a:extLst>
          </p:cNvPr>
          <p:cNvPicPr>
            <a:picLocks noChangeAspect="1"/>
          </p:cNvPicPr>
          <p:nvPr/>
        </p:nvPicPr>
        <p:blipFill>
          <a:blip r:embed="rId3"/>
          <a:stretch>
            <a:fillRect/>
          </a:stretch>
        </p:blipFill>
        <p:spPr>
          <a:xfrm>
            <a:off x="2146200" y="2238801"/>
            <a:ext cx="7772400" cy="3096423"/>
          </a:xfrm>
          <a:prstGeom prst="rect">
            <a:avLst/>
          </a:prstGeom>
        </p:spPr>
      </p:pic>
      <p:sp>
        <p:nvSpPr>
          <p:cNvPr id="3" name="Rectangle 2">
            <a:extLst>
              <a:ext uri="{FF2B5EF4-FFF2-40B4-BE49-F238E27FC236}">
                <a16:creationId xmlns:a16="http://schemas.microsoft.com/office/drawing/2014/main" id="{D1DC6F02-17D5-E68B-E05C-D443831EFBC0}"/>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lang="en-GB" sz="2000" dirty="0">
              <a:latin typeface="Bebas Neue"/>
              <a:ea typeface="Bebas Neue"/>
              <a:cs typeface="Bebas Neue"/>
              <a:sym typeface="Bebas Neue"/>
            </a:endParaRPr>
          </a:p>
        </p:txBody>
      </p:sp>
      <p:sp>
        <p:nvSpPr>
          <p:cNvPr id="2" name="Google Shape;647;p10">
            <a:extLst>
              <a:ext uri="{FF2B5EF4-FFF2-40B4-BE49-F238E27FC236}">
                <a16:creationId xmlns:a16="http://schemas.microsoft.com/office/drawing/2014/main" id="{78102E39-7D67-BAC1-D8F5-9CFEEF9AA925}"/>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pic>
        <p:nvPicPr>
          <p:cNvPr id="5" name="Image 4">
            <a:extLst>
              <a:ext uri="{FF2B5EF4-FFF2-40B4-BE49-F238E27FC236}">
                <a16:creationId xmlns:a16="http://schemas.microsoft.com/office/drawing/2014/main" id="{7B75A1CE-4114-598F-DD9E-900E0C558A73}"/>
              </a:ext>
            </a:extLst>
          </p:cNvPr>
          <p:cNvPicPr>
            <a:picLocks noChangeAspect="1"/>
          </p:cNvPicPr>
          <p:nvPr/>
        </p:nvPicPr>
        <p:blipFill>
          <a:blip r:embed="rId3"/>
          <a:stretch>
            <a:fillRect/>
          </a:stretch>
        </p:blipFill>
        <p:spPr>
          <a:xfrm>
            <a:off x="2301240" y="2044129"/>
            <a:ext cx="7772400" cy="3204081"/>
          </a:xfrm>
          <a:prstGeom prst="rect">
            <a:avLst/>
          </a:prstGeom>
        </p:spPr>
      </p:pic>
      <p:pic>
        <p:nvPicPr>
          <p:cNvPr id="6" name="Image 5">
            <a:extLst>
              <a:ext uri="{FF2B5EF4-FFF2-40B4-BE49-F238E27FC236}">
                <a16:creationId xmlns:a16="http://schemas.microsoft.com/office/drawing/2014/main" id="{22C65F54-DC51-A613-1177-D259658BC528}"/>
              </a:ext>
            </a:extLst>
          </p:cNvPr>
          <p:cNvPicPr>
            <a:picLocks noChangeAspect="1"/>
          </p:cNvPicPr>
          <p:nvPr/>
        </p:nvPicPr>
        <p:blipFill>
          <a:blip r:embed="rId4"/>
          <a:stretch>
            <a:fillRect/>
          </a:stretch>
        </p:blipFill>
        <p:spPr>
          <a:xfrm>
            <a:off x="8197913" y="975250"/>
            <a:ext cx="3441700" cy="330200"/>
          </a:xfrm>
          <a:prstGeom prst="rect">
            <a:avLst/>
          </a:prstGeom>
        </p:spPr>
      </p:pic>
      <p:sp>
        <p:nvSpPr>
          <p:cNvPr id="3" name="Rectangle 2">
            <a:extLst>
              <a:ext uri="{FF2B5EF4-FFF2-40B4-BE49-F238E27FC236}">
                <a16:creationId xmlns:a16="http://schemas.microsoft.com/office/drawing/2014/main" id="{333CC0B2-7A49-A051-A354-5E5CA0120224}"/>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23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sz="2000" dirty="0">
              <a:latin typeface="Bebas Neue"/>
              <a:ea typeface="Bebas Neue"/>
              <a:cs typeface="Bebas Neue"/>
              <a:sym typeface="Bebas Neue"/>
            </a:endParaRPr>
          </a:p>
        </p:txBody>
      </p:sp>
      <p:sp>
        <p:nvSpPr>
          <p:cNvPr id="2" name="Google Shape;647;p10">
            <a:extLst>
              <a:ext uri="{FF2B5EF4-FFF2-40B4-BE49-F238E27FC236}">
                <a16:creationId xmlns:a16="http://schemas.microsoft.com/office/drawing/2014/main" id="{78102E39-7D67-BAC1-D8F5-9CFEEF9AA925}"/>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 name="Image 4">
            <a:extLst>
              <a:ext uri="{FF2B5EF4-FFF2-40B4-BE49-F238E27FC236}">
                <a16:creationId xmlns:a16="http://schemas.microsoft.com/office/drawing/2014/main" id="{93DEB4B4-3593-07EF-6C83-32D72277306E}"/>
              </a:ext>
            </a:extLst>
          </p:cNvPr>
          <p:cNvPicPr>
            <a:picLocks noChangeAspect="1"/>
          </p:cNvPicPr>
          <p:nvPr/>
        </p:nvPicPr>
        <p:blipFill>
          <a:blip r:embed="rId3"/>
          <a:stretch>
            <a:fillRect/>
          </a:stretch>
        </p:blipFill>
        <p:spPr>
          <a:xfrm>
            <a:off x="2209800" y="2007713"/>
            <a:ext cx="7772400" cy="3916993"/>
          </a:xfrm>
          <a:prstGeom prst="rect">
            <a:avLst/>
          </a:prstGeom>
        </p:spPr>
      </p:pic>
      <p:sp>
        <p:nvSpPr>
          <p:cNvPr id="3" name="Rectangle 2">
            <a:extLst>
              <a:ext uri="{FF2B5EF4-FFF2-40B4-BE49-F238E27FC236}">
                <a16:creationId xmlns:a16="http://schemas.microsoft.com/office/drawing/2014/main" id="{348E8BB2-B0FF-7368-1C24-0FEDDD76501B}"/>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90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sz="2000" b="1" dirty="0">
              <a:latin typeface="Bebas Neue"/>
              <a:ea typeface="Bebas Neue"/>
              <a:cs typeface="Bebas Neue"/>
              <a:sym typeface="Bebas Neue"/>
            </a:endParaRPr>
          </a:p>
        </p:txBody>
      </p:sp>
      <p:sp>
        <p:nvSpPr>
          <p:cNvPr id="2" name="Google Shape;647;p10">
            <a:extLst>
              <a:ext uri="{FF2B5EF4-FFF2-40B4-BE49-F238E27FC236}">
                <a16:creationId xmlns:a16="http://schemas.microsoft.com/office/drawing/2014/main" id="{78102E39-7D67-BAC1-D8F5-9CFEEF9AA925}"/>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FF46D66-1B3D-4B6E-689D-4CEEAE10F353}"/>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BBC6A170-946D-0171-9405-CFF5944E77E2}"/>
              </a:ext>
            </a:extLst>
          </p:cNvPr>
          <p:cNvPicPr>
            <a:picLocks noChangeAspect="1"/>
          </p:cNvPicPr>
          <p:nvPr/>
        </p:nvPicPr>
        <p:blipFill>
          <a:blip r:embed="rId3"/>
          <a:stretch>
            <a:fillRect/>
          </a:stretch>
        </p:blipFill>
        <p:spPr>
          <a:xfrm>
            <a:off x="1000760" y="1613017"/>
            <a:ext cx="7772400" cy="4261886"/>
          </a:xfrm>
          <a:prstGeom prst="rect">
            <a:avLst/>
          </a:prstGeom>
        </p:spPr>
      </p:pic>
      <p:pic>
        <p:nvPicPr>
          <p:cNvPr id="7" name="Image 6">
            <a:extLst>
              <a:ext uri="{FF2B5EF4-FFF2-40B4-BE49-F238E27FC236}">
                <a16:creationId xmlns:a16="http://schemas.microsoft.com/office/drawing/2014/main" id="{E93259E8-3E47-6D1C-D773-53E99B6FDD69}"/>
              </a:ext>
            </a:extLst>
          </p:cNvPr>
          <p:cNvPicPr>
            <a:picLocks noChangeAspect="1"/>
          </p:cNvPicPr>
          <p:nvPr/>
        </p:nvPicPr>
        <p:blipFill>
          <a:blip r:embed="rId4"/>
          <a:stretch>
            <a:fillRect/>
          </a:stretch>
        </p:blipFill>
        <p:spPr>
          <a:xfrm>
            <a:off x="8177487" y="499980"/>
            <a:ext cx="3340100" cy="1295400"/>
          </a:xfrm>
          <a:prstGeom prst="rect">
            <a:avLst/>
          </a:prstGeom>
        </p:spPr>
      </p:pic>
    </p:spTree>
    <p:extLst>
      <p:ext uri="{BB962C8B-B14F-4D97-AF65-F5344CB8AC3E}">
        <p14:creationId xmlns:p14="http://schemas.microsoft.com/office/powerpoint/2010/main" val="6460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b="0" i="0" u="none" strike="noStrike" cap="none" dirty="0">
                <a:solidFill>
                  <a:srgbClr val="000000"/>
                </a:solidFill>
                <a:latin typeface="Bebas Neue" panose="020B0606020202050201" pitchFamily="34" charset="77"/>
                <a:ea typeface="Bebas Neue"/>
                <a:cs typeface="Calibri" panose="020F0502020204030204" pitchFamily="34" charset="0"/>
                <a:sym typeface="Bebas Neue"/>
              </a:rPr>
              <a:t>RETAILERS FOR ELECTRICITY - reminder</a:t>
            </a:r>
            <a:endParaRPr lang="en-GB" dirty="0">
              <a:latin typeface="Bebas Neue" panose="020B0606020202050201" pitchFamily="34" charset="77"/>
              <a:cs typeface="Calibri" panose="020F0502020204030204" pitchFamily="34" charset="0"/>
            </a:endParaRPr>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ED7D31"/>
              </a:solidFill>
              <a:latin typeface="Calibri" panose="020F0502020204030204" pitchFamily="34" charset="0"/>
              <a:ea typeface="Calibri"/>
              <a:cs typeface="Calibri" panose="020F0502020204030204" pitchFamily="34" charset="0"/>
              <a:sym typeface="Calibri"/>
            </a:endParaRPr>
          </a:p>
        </p:txBody>
      </p:sp>
      <p:sp>
        <p:nvSpPr>
          <p:cNvPr id="4" name="ZoneTexte 3">
            <a:extLst>
              <a:ext uri="{FF2B5EF4-FFF2-40B4-BE49-F238E27FC236}">
                <a16:creationId xmlns:a16="http://schemas.microsoft.com/office/drawing/2014/main" id="{A1717505-A0DB-3E07-E1BA-FF591B78357E}"/>
              </a:ext>
            </a:extLst>
          </p:cNvPr>
          <p:cNvSpPr txBox="1"/>
          <p:nvPr/>
        </p:nvSpPr>
        <p:spPr>
          <a:xfrm>
            <a:off x="1200151" y="6099721"/>
            <a:ext cx="4243469" cy="569387"/>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a:t>
            </a:r>
          </a:p>
          <a:p>
            <a:r>
              <a:rPr lang="en-GB" sz="1000" b="1" i="1" dirty="0">
                <a:solidFill>
                  <a:schemeClr val="tx1">
                    <a:lumMod val="50000"/>
                    <a:lumOff val="50000"/>
                  </a:schemeClr>
                </a:solidFill>
                <a:latin typeface="Calibri" panose="020F0502020204030204" pitchFamily="34" charset="0"/>
                <a:cs typeface="Calibri" panose="020F0502020204030204" pitchFamily="34" charset="0"/>
              </a:rPr>
              <a:t>- Lecture 3 “From monopolies to market”</a:t>
            </a:r>
          </a:p>
          <a:p>
            <a:r>
              <a:rPr lang="en-GB" sz="1000" b="1" i="1" dirty="0">
                <a:solidFill>
                  <a:schemeClr val="tx1">
                    <a:lumMod val="50000"/>
                    <a:lumOff val="50000"/>
                  </a:schemeClr>
                </a:solidFill>
                <a:latin typeface="Calibri" panose="020F0502020204030204" pitchFamily="34" charset="0"/>
                <a:cs typeface="Calibri" panose="020F0502020204030204" pitchFamily="34" charset="0"/>
              </a:rPr>
              <a:t>- Damien Ernst, G2PF for Retailers: </a:t>
            </a:r>
            <a:r>
              <a:rPr lang="fr-BE" sz="1100" b="1" i="0" u="none" strike="noStrike" dirty="0">
                <a:solidFill>
                  <a:srgbClr val="32588A"/>
                </a:solidFill>
                <a:effectLst/>
                <a:latin typeface="Calibri" panose="020F0502020204030204" pitchFamily="34" charset="0"/>
                <a:cs typeface="Calibri" panose="020F0502020204030204" pitchFamily="34" charset="0"/>
                <a:hlinkClick r:id="rId3"/>
              </a:rPr>
              <a:t>https://hdl.handle.net/2268/307257</a:t>
            </a:r>
            <a:r>
              <a:rPr lang="en-GB" sz="1000" b="1" i="1"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5" name="ZoneTexte 4">
            <a:extLst>
              <a:ext uri="{FF2B5EF4-FFF2-40B4-BE49-F238E27FC236}">
                <a16:creationId xmlns:a16="http://schemas.microsoft.com/office/drawing/2014/main" id="{42CCFF46-9844-E996-6591-94AB2D2A186C}"/>
              </a:ext>
            </a:extLst>
          </p:cNvPr>
          <p:cNvSpPr txBox="1"/>
          <p:nvPr/>
        </p:nvSpPr>
        <p:spPr>
          <a:xfrm>
            <a:off x="1052882" y="1168175"/>
            <a:ext cx="10094485" cy="4770537"/>
          </a:xfrm>
          <a:prstGeom prst="rect">
            <a:avLst/>
          </a:prstGeom>
          <a:noFill/>
        </p:spPr>
        <p:txBody>
          <a:bodyPr wrap="square" rtlCol="0">
            <a:spAutoFit/>
          </a:bodyPr>
          <a:lstStyle/>
          <a:p>
            <a:r>
              <a:rPr lang="en-GB" sz="1600" b="1" dirty="0">
                <a:solidFill>
                  <a:srgbClr val="ED7D31"/>
                </a:solidFill>
                <a:latin typeface="Calibri" panose="020F0502020204030204" pitchFamily="34" charset="0"/>
                <a:cs typeface="Calibri" panose="020F0502020204030204" pitchFamily="34" charset="0"/>
              </a:rPr>
              <a:t>Retailers</a:t>
            </a:r>
            <a:r>
              <a:rPr lang="en-GB" sz="1600" dirty="0">
                <a:latin typeface="Calibri" panose="020F0502020204030204" pitchFamily="34" charset="0"/>
                <a:cs typeface="Calibri" panose="020F0502020204030204" pitchFamily="34" charset="0"/>
              </a:rPr>
              <a:t> are the </a:t>
            </a:r>
            <a:r>
              <a:rPr lang="en-GB" sz="1600" b="1" dirty="0">
                <a:latin typeface="Calibri" panose="020F0502020204030204" pitchFamily="34" charset="0"/>
                <a:cs typeface="Calibri" panose="020F0502020204030204" pitchFamily="34" charset="0"/>
              </a:rPr>
              <a:t>bridge between the electricity markets and the final consumers</a:t>
            </a:r>
            <a:r>
              <a:rPr lang="en-GB" sz="1600" dirty="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The role of the retailer is to buy electricity from producers to sell it to consumers.</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Two main types of retail electricity contracts: </a:t>
            </a:r>
          </a:p>
          <a:p>
            <a:endParaRPr lang="en-GB" sz="1600" dirty="0">
              <a:latin typeface="Calibri" panose="020F0502020204030204" pitchFamily="34" charset="0"/>
              <a:cs typeface="Calibri" panose="020F0502020204030204" pitchFamily="34" charset="0"/>
            </a:endParaRPr>
          </a:p>
          <a:p>
            <a:pPr marL="342900" indent="-342900">
              <a:buFont typeface="+mj-lt"/>
              <a:buAutoNum type="alphaLcParenR"/>
            </a:pPr>
            <a:r>
              <a:rPr lang="en-GB" sz="1600" b="1" dirty="0">
                <a:latin typeface="Calibri" panose="020F0502020204030204" pitchFamily="34" charset="0"/>
                <a:cs typeface="Calibri" panose="020F0502020204030204" pitchFamily="34" charset="0"/>
              </a:rPr>
              <a:t>Fixed-price contracts</a:t>
            </a:r>
            <a:r>
              <a:rPr lang="en-GB" sz="1600" dirty="0">
                <a:latin typeface="Calibri" panose="020F0502020204030204" pitchFamily="34" charset="0"/>
                <a:cs typeface="Calibri" panose="020F0502020204030204" pitchFamily="34" charset="0"/>
              </a:rPr>
              <a:t>: </a:t>
            </a:r>
          </a:p>
          <a:p>
            <a:pPr marL="342900" lvl="1"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Price = A [€/kWh] * X [kWh] + B [€]</a:t>
            </a:r>
          </a:p>
          <a:p>
            <a:pPr marL="342900" lvl="1"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Constant during the entire contract duration</a:t>
            </a:r>
          </a:p>
          <a:p>
            <a:pPr marL="342900" lvl="5"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Less risk averse</a:t>
            </a:r>
          </a:p>
          <a:p>
            <a:pPr lvl="5"/>
            <a:endParaRPr lang="en-GB" sz="1600" dirty="0">
              <a:latin typeface="Calibri" panose="020F0502020204030204" pitchFamily="34" charset="0"/>
              <a:cs typeface="Calibri" panose="020F0502020204030204" pitchFamily="34" charset="0"/>
            </a:endParaRPr>
          </a:p>
          <a:p>
            <a:pPr marL="342900" indent="-342900">
              <a:buFont typeface="+mj-lt"/>
              <a:buAutoNum type="alphaLcParenR"/>
            </a:pPr>
            <a:r>
              <a:rPr lang="en-GB" sz="1600" b="1" dirty="0">
                <a:latin typeface="Calibri" panose="020F0502020204030204" pitchFamily="34" charset="0"/>
                <a:cs typeface="Calibri" panose="020F0502020204030204" pitchFamily="34" charset="0"/>
              </a:rPr>
              <a:t>Variable-price contracts</a:t>
            </a:r>
            <a:r>
              <a:rPr lang="en-GB" sz="1600" dirty="0">
                <a:latin typeface="Calibri" panose="020F0502020204030204" pitchFamily="34" charset="0"/>
                <a:cs typeface="Calibri" panose="020F0502020204030204" pitchFamily="34" charset="0"/>
              </a:rPr>
              <a:t>: </a:t>
            </a:r>
          </a:p>
          <a:p>
            <a:pPr marL="342900" lvl="1"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Price = (A [€/kWh] + C [1] * Index [€/kWh]) + B [€]</a:t>
            </a:r>
          </a:p>
          <a:p>
            <a:pPr marL="342900" lvl="1"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Index and thus the price varies during the entire contract duration</a:t>
            </a:r>
          </a:p>
          <a:p>
            <a:pPr marL="342900" lvl="1"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More risk averse</a:t>
            </a:r>
          </a:p>
          <a:p>
            <a:pPr marL="342900" lvl="1" indent="-34290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342900" lvl="1" indent="-34290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Very few retail contracts charge for the electricity by multiplying the quantities consumed per market period with the spot prices per market period. This retail electricity contract has a dynamic price tariff. </a:t>
            </a:r>
          </a:p>
        </p:txBody>
      </p:sp>
      <p:sp>
        <p:nvSpPr>
          <p:cNvPr id="2" name="Rectangle 1">
            <a:extLst>
              <a:ext uri="{FF2B5EF4-FFF2-40B4-BE49-F238E27FC236}">
                <a16:creationId xmlns:a16="http://schemas.microsoft.com/office/drawing/2014/main" id="{C5A6133D-DC71-6947-4744-E0A698F680E1}"/>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5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pic>
        <p:nvPicPr>
          <p:cNvPr id="5" name="Image 4">
            <a:extLst>
              <a:ext uri="{FF2B5EF4-FFF2-40B4-BE49-F238E27FC236}">
                <a16:creationId xmlns:a16="http://schemas.microsoft.com/office/drawing/2014/main" id="{3C6B6E4C-3AB0-AF87-35B0-A89539A9E673}"/>
              </a:ext>
            </a:extLst>
          </p:cNvPr>
          <p:cNvPicPr>
            <a:picLocks noChangeAspect="1"/>
          </p:cNvPicPr>
          <p:nvPr/>
        </p:nvPicPr>
        <p:blipFill>
          <a:blip r:embed="rId3"/>
          <a:stretch>
            <a:fillRect/>
          </a:stretch>
        </p:blipFill>
        <p:spPr>
          <a:xfrm>
            <a:off x="2209800" y="2138301"/>
            <a:ext cx="7772400" cy="3418565"/>
          </a:xfrm>
          <a:prstGeom prst="rect">
            <a:avLst/>
          </a:prstGeom>
        </p:spPr>
      </p:pic>
      <p:sp>
        <p:nvSpPr>
          <p:cNvPr id="8" name="Google Shape;211;p41">
            <a:extLst>
              <a:ext uri="{FF2B5EF4-FFF2-40B4-BE49-F238E27FC236}">
                <a16:creationId xmlns:a16="http://schemas.microsoft.com/office/drawing/2014/main" id="{9A82FA22-28F7-FC56-8501-BD87FCF61001}"/>
              </a:ext>
            </a:extLst>
          </p:cNvPr>
          <p:cNvSpPr txBox="1">
            <a:spLocks noGrp="1"/>
          </p:cNvSpPr>
          <p:nvPr>
            <p:ph type="ctrTitle"/>
          </p:nvPr>
        </p:nvSpPr>
        <p:spPr>
          <a:xfrm>
            <a:off x="560013" y="499980"/>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sz="2000" b="1" dirty="0">
              <a:latin typeface="Bebas Neue"/>
              <a:ea typeface="Bebas Neue"/>
              <a:cs typeface="Bebas Neue"/>
              <a:sym typeface="Bebas Neue"/>
            </a:endParaRPr>
          </a:p>
        </p:txBody>
      </p:sp>
      <p:sp>
        <p:nvSpPr>
          <p:cNvPr id="2" name="Rectangle 1">
            <a:extLst>
              <a:ext uri="{FF2B5EF4-FFF2-40B4-BE49-F238E27FC236}">
                <a16:creationId xmlns:a16="http://schemas.microsoft.com/office/drawing/2014/main" id="{080AFDDE-9A1E-A413-0E46-B5F5196FA7B7}"/>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033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a:solidFill>
                <a:srgbClr val="FFFFFF"/>
              </a:solidFill>
              <a:latin typeface="Calibri"/>
              <a:ea typeface="Calibri"/>
              <a:cs typeface="Calibri"/>
              <a:sym typeface="Calibri"/>
            </a:endParaRPr>
          </a:p>
        </p:txBody>
      </p:sp>
      <p:sp>
        <p:nvSpPr>
          <p:cNvPr id="8" name="Google Shape;211;p41">
            <a:extLst>
              <a:ext uri="{FF2B5EF4-FFF2-40B4-BE49-F238E27FC236}">
                <a16:creationId xmlns:a16="http://schemas.microsoft.com/office/drawing/2014/main" id="{AA0134F2-AFC3-9717-8742-3FF6643BCC2A}"/>
              </a:ext>
            </a:extLst>
          </p:cNvPr>
          <p:cNvSpPr txBox="1">
            <a:spLocks noGrp="1"/>
          </p:cNvSpPr>
          <p:nvPr>
            <p:ph type="ctrTitle"/>
          </p:nvPr>
        </p:nvSpPr>
        <p:spPr>
          <a:xfrm>
            <a:off x="556200" y="528696"/>
            <a:ext cx="11079600" cy="369291"/>
          </a:xfrm>
          <a:prstGeom prst="rect">
            <a:avLst/>
          </a:prstGeom>
          <a:noFill/>
          <a:ln>
            <a:noFill/>
          </a:ln>
        </p:spPr>
        <p:txBody>
          <a:bodyPr spcFirstLastPara="1" wrap="square" lIns="91433" tIns="45700" rIns="91433" bIns="45700" anchor="ctr" anchorCtr="0">
            <a:spAutoFit/>
          </a:bodyPr>
          <a:lstStyle/>
          <a:p>
            <a:r>
              <a:rPr lang="en-GB" sz="2000" dirty="0"/>
              <a:t>Swapping mechanism</a:t>
            </a:r>
            <a:endParaRPr sz="2000" b="1" dirty="0">
              <a:latin typeface="Bebas Neue"/>
              <a:ea typeface="Bebas Neue"/>
              <a:cs typeface="Bebas Neue"/>
              <a:sym typeface="Bebas Neue"/>
            </a:endParaRPr>
          </a:p>
        </p:txBody>
      </p:sp>
      <p:sp>
        <p:nvSpPr>
          <p:cNvPr id="2" name="Rectangle 1">
            <a:extLst>
              <a:ext uri="{FF2B5EF4-FFF2-40B4-BE49-F238E27FC236}">
                <a16:creationId xmlns:a16="http://schemas.microsoft.com/office/drawing/2014/main" id="{A66E9751-A804-B27D-D637-96C4B35D4AE4}"/>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ge 2">
            <a:extLst>
              <a:ext uri="{FF2B5EF4-FFF2-40B4-BE49-F238E27FC236}">
                <a16:creationId xmlns:a16="http://schemas.microsoft.com/office/drawing/2014/main" id="{9D8ECF33-6501-BB8B-5833-EC1B4B24EACE}"/>
              </a:ext>
            </a:extLst>
          </p:cNvPr>
          <p:cNvPicPr>
            <a:picLocks noChangeAspect="1"/>
          </p:cNvPicPr>
          <p:nvPr/>
        </p:nvPicPr>
        <p:blipFill>
          <a:blip r:embed="rId3"/>
          <a:stretch>
            <a:fillRect/>
          </a:stretch>
        </p:blipFill>
        <p:spPr>
          <a:xfrm>
            <a:off x="654093" y="1704529"/>
            <a:ext cx="7772400" cy="4290451"/>
          </a:xfrm>
          <a:prstGeom prst="rect">
            <a:avLst/>
          </a:prstGeom>
        </p:spPr>
      </p:pic>
      <p:pic>
        <p:nvPicPr>
          <p:cNvPr id="4" name="Image 3">
            <a:extLst>
              <a:ext uri="{FF2B5EF4-FFF2-40B4-BE49-F238E27FC236}">
                <a16:creationId xmlns:a16="http://schemas.microsoft.com/office/drawing/2014/main" id="{FD5A9C7B-B2E2-2878-D8D5-6B141CA800ED}"/>
              </a:ext>
            </a:extLst>
          </p:cNvPr>
          <p:cNvPicPr>
            <a:picLocks noChangeAspect="1"/>
          </p:cNvPicPr>
          <p:nvPr/>
        </p:nvPicPr>
        <p:blipFill>
          <a:blip r:embed="rId4"/>
          <a:stretch>
            <a:fillRect/>
          </a:stretch>
        </p:blipFill>
        <p:spPr>
          <a:xfrm>
            <a:off x="6367780" y="186748"/>
            <a:ext cx="5803900" cy="1295400"/>
          </a:xfrm>
          <a:prstGeom prst="rect">
            <a:avLst/>
          </a:prstGeom>
        </p:spPr>
      </p:pic>
    </p:spTree>
    <p:extLst>
      <p:ext uri="{BB962C8B-B14F-4D97-AF65-F5344CB8AC3E}">
        <p14:creationId xmlns:p14="http://schemas.microsoft.com/office/powerpoint/2010/main" val="109546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2. Marketplace</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0BD1CA42-E3A0-DA02-A335-AF2AE2DE22FE}"/>
              </a:ext>
            </a:extLst>
          </p:cNvPr>
          <p:cNvSpPr txBox="1"/>
          <p:nvPr/>
        </p:nvSpPr>
        <p:spPr>
          <a:xfrm>
            <a:off x="550488" y="1860875"/>
            <a:ext cx="8673521" cy="3539430"/>
          </a:xfrm>
          <a:prstGeom prst="rect">
            <a:avLst/>
          </a:prstGeom>
          <a:noFill/>
        </p:spPr>
        <p:txBody>
          <a:bodyPr wrap="square">
            <a:spAutoFit/>
          </a:bodyPr>
          <a:lstStyle/>
          <a:p>
            <a:r>
              <a:rPr lang="en-GB" sz="1600" dirty="0">
                <a:latin typeface="Calibri" panose="020F0502020204030204" pitchFamily="34" charset="0"/>
                <a:cs typeface="Calibri" panose="020F0502020204030204" pitchFamily="34" charset="0"/>
              </a:rPr>
              <a:t>Customers need be able to select what they purchase/sell in their electricity retail contracts.</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A </a:t>
            </a:r>
            <a:r>
              <a:rPr lang="en-GB" sz="1600" b="1" dirty="0">
                <a:solidFill>
                  <a:srgbClr val="ED7D31"/>
                </a:solidFill>
                <a:latin typeface="Calibri" panose="020F0502020204030204" pitchFamily="34" charset="0"/>
                <a:cs typeface="Calibri" panose="020F0502020204030204" pitchFamily="34" charset="0"/>
              </a:rPr>
              <a:t>marketplace</a:t>
            </a:r>
            <a:r>
              <a:rPr lang="en-GB" sz="1600" dirty="0">
                <a:latin typeface="Calibri" panose="020F0502020204030204" pitchFamily="34" charset="0"/>
                <a:cs typeface="Calibri" panose="020F0502020204030204" pitchFamily="34" charset="0"/>
              </a:rPr>
              <a:t> is defined as the place where </a:t>
            </a:r>
            <a:r>
              <a:rPr lang="en-GB" sz="1600" b="1" dirty="0">
                <a:latin typeface="Calibri" panose="020F0502020204030204" pitchFamily="34" charset="0"/>
                <a:cs typeface="Calibri" panose="020F0502020204030204" pitchFamily="34" charset="0"/>
              </a:rPr>
              <a:t>the customer can purchase a specific supply product.</a:t>
            </a:r>
          </a:p>
          <a:p>
            <a:endParaRPr lang="en-GB" sz="1600" b="1" dirty="0">
              <a:latin typeface="Calibri" panose="020F0502020204030204" pitchFamily="34" charset="0"/>
              <a:cs typeface="Calibri" panose="020F0502020204030204" pitchFamily="34" charset="0"/>
            </a:endParaRPr>
          </a:p>
          <a:p>
            <a:endParaRPr lang="en-GB" sz="1600" b="1" dirty="0">
              <a:latin typeface="Calibri" panose="020F0502020204030204" pitchFamily="34" charset="0"/>
              <a:cs typeface="Calibri" panose="020F0502020204030204" pitchFamily="34" charset="0"/>
            </a:endParaRPr>
          </a:p>
          <a:p>
            <a:endParaRPr lang="en-GB" sz="1600" b="1"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Example: </a:t>
            </a:r>
            <a:r>
              <a:rPr lang="en-GB" sz="1600" dirty="0">
                <a:latin typeface="Calibri" panose="020F0502020204030204" pitchFamily="34" charset="0"/>
                <a:cs typeface="Calibri" panose="020F0502020204030204" pitchFamily="34" charset="0"/>
              </a:rPr>
              <a:t>A retailer can provide a way to click a forward product on its customer app and then actually buy the supply product on the forward market once purchased by the customer.</a:t>
            </a:r>
          </a:p>
          <a:p>
            <a:r>
              <a:rPr lang="en-GB" sz="1600" b="1"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b="1" i="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6FDEA84-CBA2-C66F-5384-68E420DF2C09}"/>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04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3. Decision support tools</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0F3355FC-5780-EE1F-E93A-D50F9563F947}"/>
              </a:ext>
            </a:extLst>
          </p:cNvPr>
          <p:cNvSpPr txBox="1"/>
          <p:nvPr/>
        </p:nvSpPr>
        <p:spPr>
          <a:xfrm>
            <a:off x="654093" y="2080141"/>
            <a:ext cx="6096000" cy="2062103"/>
          </a:xfrm>
          <a:prstGeom prst="rect">
            <a:avLst/>
          </a:prstGeom>
          <a:noFill/>
        </p:spPr>
        <p:txBody>
          <a:bodyPr wrap="square">
            <a:spAutoFit/>
          </a:bodyPr>
          <a:lstStyle/>
          <a:p>
            <a:r>
              <a:rPr lang="en-GB" sz="1600" dirty="0">
                <a:latin typeface="Calibri" panose="020F0502020204030204" pitchFamily="34" charset="0"/>
                <a:cs typeface="Calibri" panose="020F0502020204030204" pitchFamily="34" charset="0"/>
              </a:rPr>
              <a:t>There are </a:t>
            </a:r>
            <a:r>
              <a:rPr lang="en-GB" sz="1600" b="1" dirty="0">
                <a:latin typeface="Calibri" panose="020F0502020204030204" pitchFamily="34" charset="0"/>
                <a:cs typeface="Calibri" panose="020F0502020204030204" pitchFamily="34" charset="0"/>
              </a:rPr>
              <a:t>three</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types of decision support tools:</a:t>
            </a: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pPr marL="342900" indent="-342900">
              <a:buFont typeface="+mj-lt"/>
              <a:buAutoNum type="alphaLcParenR"/>
            </a:pPr>
            <a:r>
              <a:rPr lang="en-GB" sz="1600" dirty="0">
                <a:latin typeface="Calibri" panose="020F0502020204030204" pitchFamily="34" charset="0"/>
                <a:cs typeface="Calibri" panose="020F0502020204030204" pitchFamily="34" charset="0"/>
              </a:rPr>
              <a:t>Tools to help with the </a:t>
            </a:r>
            <a:r>
              <a:rPr lang="en-GB" sz="1600" b="1" dirty="0">
                <a:solidFill>
                  <a:srgbClr val="ED7D31"/>
                </a:solidFill>
                <a:latin typeface="Calibri" panose="020F0502020204030204" pitchFamily="34" charset="0"/>
                <a:cs typeface="Calibri" panose="020F0502020204030204" pitchFamily="34" charset="0"/>
              </a:rPr>
              <a:t>purchase of market products</a:t>
            </a:r>
          </a:p>
          <a:p>
            <a:pPr marL="342900" indent="-342900">
              <a:buFont typeface="+mj-lt"/>
              <a:buAutoNum type="alphaLcParenR"/>
            </a:pPr>
            <a:r>
              <a:rPr lang="en-GB" sz="1600" dirty="0">
                <a:latin typeface="Calibri" panose="020F0502020204030204" pitchFamily="34" charset="0"/>
                <a:cs typeface="Calibri" panose="020F0502020204030204" pitchFamily="34" charset="0"/>
              </a:rPr>
              <a:t>Tools for </a:t>
            </a:r>
            <a:r>
              <a:rPr lang="en-GB" sz="1600" b="1" dirty="0">
                <a:solidFill>
                  <a:srgbClr val="ED7D31"/>
                </a:solidFill>
                <a:latin typeface="Calibri" panose="020F0502020204030204" pitchFamily="34" charset="0"/>
                <a:cs typeface="Calibri" panose="020F0502020204030204" pitchFamily="34" charset="0"/>
              </a:rPr>
              <a:t>dynamic load management</a:t>
            </a:r>
          </a:p>
          <a:p>
            <a:pPr marL="342900" indent="-342900">
              <a:buFont typeface="+mj-lt"/>
              <a:buAutoNum type="alphaLcParenR"/>
            </a:pPr>
            <a:r>
              <a:rPr lang="en-GB" sz="1600" dirty="0">
                <a:latin typeface="Calibri" panose="020F0502020204030204" pitchFamily="34" charset="0"/>
                <a:cs typeface="Calibri" panose="020F0502020204030204" pitchFamily="34" charset="0"/>
              </a:rPr>
              <a:t>Support tools for </a:t>
            </a:r>
            <a:r>
              <a:rPr lang="en-GB" sz="1600" b="1" dirty="0">
                <a:solidFill>
                  <a:srgbClr val="ED7D31"/>
                </a:solidFill>
                <a:latin typeface="Calibri" panose="020F0502020204030204" pitchFamily="34" charset="0"/>
                <a:cs typeface="Calibri" panose="020F0502020204030204" pitchFamily="34" charset="0"/>
              </a:rPr>
              <a:t>off-platform investments </a:t>
            </a:r>
            <a:r>
              <a:rPr lang="en-GB" sz="1600" dirty="0">
                <a:latin typeface="Calibri" panose="020F0502020204030204" pitchFamily="34" charset="0"/>
                <a:cs typeface="Calibri" panose="020F0502020204030204" pitchFamily="34" charset="0"/>
              </a:rPr>
              <a:t>(e.g., a tool that gives recommendations about the optimal size of the PV installation and battery in which to invest to minimize the energy bill).</a:t>
            </a:r>
          </a:p>
          <a:p>
            <a:pPr marL="342900" indent="-342900">
              <a:buFont typeface="+mj-lt"/>
              <a:buAutoNum type="alphaLcParenR"/>
            </a:pPr>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EACF74C-332B-4163-4D3C-B1A1A02491FD}"/>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056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3.A Tools to help with the purchase market products </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0F3355FC-5780-EE1F-E93A-D50F9563F947}"/>
              </a:ext>
            </a:extLst>
          </p:cNvPr>
          <p:cNvSpPr txBox="1"/>
          <p:nvPr/>
        </p:nvSpPr>
        <p:spPr>
          <a:xfrm>
            <a:off x="550489" y="1453714"/>
            <a:ext cx="9427901" cy="4524315"/>
          </a:xfrm>
          <a:prstGeom prst="rect">
            <a:avLst/>
          </a:prstGeom>
          <a:noFill/>
        </p:spPr>
        <p:txBody>
          <a:bodyPr wrap="square">
            <a:spAutoFit/>
          </a:bodyPr>
          <a:lstStyle/>
          <a:p>
            <a:r>
              <a:rPr lang="en-GB" sz="1600" b="0" i="0" u="none" strike="noStrike" dirty="0">
                <a:solidFill>
                  <a:srgbClr val="000000"/>
                </a:solidFill>
                <a:effectLst/>
                <a:latin typeface="Calibri" panose="020F0502020204030204" pitchFamily="34" charset="0"/>
                <a:cs typeface="Calibri" panose="020F0502020204030204" pitchFamily="34" charset="0"/>
              </a:rPr>
              <a:t>These tools enable customers to </a:t>
            </a:r>
            <a:r>
              <a:rPr lang="en-GB" sz="1600" b="1" i="0" u="none" strike="noStrike" dirty="0">
                <a:solidFill>
                  <a:srgbClr val="000000"/>
                </a:solidFill>
                <a:effectLst/>
                <a:latin typeface="Calibri" panose="020F0502020204030204" pitchFamily="34" charset="0"/>
                <a:cs typeface="Calibri" panose="020F0502020204030204" pitchFamily="34" charset="0"/>
              </a:rPr>
              <a:t>choose </a:t>
            </a:r>
            <a:r>
              <a:rPr lang="en-GB" sz="1600" b="1" i="0" u="none" strike="noStrike" dirty="0">
                <a:solidFill>
                  <a:srgbClr val="ED7D31"/>
                </a:solidFill>
                <a:effectLst/>
                <a:latin typeface="Calibri" panose="020F0502020204030204" pitchFamily="34" charset="0"/>
                <a:cs typeface="Calibri" panose="020F0502020204030204" pitchFamily="34" charset="0"/>
              </a:rPr>
              <a:t>which products </a:t>
            </a:r>
            <a:r>
              <a:rPr lang="en-GB" sz="1600" b="1" i="0" u="none" strike="noStrike" dirty="0">
                <a:solidFill>
                  <a:srgbClr val="000000"/>
                </a:solidFill>
                <a:effectLst/>
                <a:latin typeface="Calibri" panose="020F0502020204030204" pitchFamily="34" charset="0"/>
                <a:cs typeface="Calibri" panose="020F0502020204030204" pitchFamily="34" charset="0"/>
              </a:rPr>
              <a:t>to buy or to place bids on the various markets to which they have access</a:t>
            </a:r>
            <a:r>
              <a:rPr lang="en-GB" sz="1600" b="0" i="0" u="none" strike="noStrike" dirty="0">
                <a:solidFill>
                  <a:srgbClr val="000000"/>
                </a:solidFill>
                <a:effectLst/>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Example</a:t>
            </a:r>
            <a:r>
              <a:rPr lang="en-GB" sz="1600"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A</a:t>
            </a:r>
            <a:r>
              <a:rPr lang="en-GB" sz="1600" b="0" u="none" strike="noStrike" dirty="0">
                <a:solidFill>
                  <a:srgbClr val="000000"/>
                </a:solidFill>
                <a:effectLst/>
                <a:latin typeface="Calibri" panose="020F0502020204030204" pitchFamily="34" charset="0"/>
                <a:cs typeface="Calibri" panose="020F0502020204030204" pitchFamily="34" charset="0"/>
              </a:rPr>
              <a:t> customer can have access to two types of supply product: </a:t>
            </a:r>
          </a:p>
          <a:p>
            <a:pPr marL="285750" indent="-285750">
              <a:buFont typeface="Arial" panose="020B0604020202020204" pitchFamily="34" charset="0"/>
              <a:buChar char="•"/>
            </a:pPr>
            <a:r>
              <a:rPr lang="en-GB" sz="1600" b="0" u="none" strike="noStrike" dirty="0">
                <a:solidFill>
                  <a:srgbClr val="000000"/>
                </a:solidFill>
                <a:effectLst/>
                <a:latin typeface="Calibri" panose="020F0502020204030204" pitchFamily="34" charset="0"/>
                <a:cs typeface="Calibri" panose="020F0502020204030204" pitchFamily="34" charset="0"/>
              </a:rPr>
              <a:t>A product not related to consumption (say, PPAs) and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a:t>
            </a:r>
            <a:r>
              <a:rPr lang="en-GB" sz="1600" b="0" u="none" strike="noStrike" dirty="0">
                <a:solidFill>
                  <a:srgbClr val="000000"/>
                </a:solidFill>
                <a:effectLst/>
                <a:latin typeface="Calibri" panose="020F0502020204030204" pitchFamily="34" charset="0"/>
                <a:cs typeface="Calibri" panose="020F0502020204030204" pitchFamily="34" charset="0"/>
              </a:rPr>
              <a:t> product based on the day-ahead markets to cover residual consumption.</a:t>
            </a:r>
          </a:p>
          <a:p>
            <a:endParaRPr lang="en-GB" sz="1600" dirty="0">
              <a:latin typeface="Calibri" panose="020F0502020204030204" pitchFamily="34" charset="0"/>
              <a:cs typeface="Calibri" panose="020F0502020204030204" pitchFamily="34" charset="0"/>
            </a:endParaRPr>
          </a:p>
          <a:p>
            <a:r>
              <a:rPr lang="en-GB" sz="1600" b="1" u="none" strike="noStrike" dirty="0">
                <a:solidFill>
                  <a:srgbClr val="000000"/>
                </a:solidFill>
                <a:effectLst/>
                <a:latin typeface="Calibri" panose="020F0502020204030204" pitchFamily="34" charset="0"/>
                <a:cs typeface="Calibri" panose="020F0502020204030204" pitchFamily="34" charset="0"/>
              </a:rPr>
              <a:t>The natural question is</a:t>
            </a:r>
            <a:r>
              <a:rPr lang="en-GB" sz="1600" b="0" u="none" strike="noStrike" dirty="0">
                <a:solidFill>
                  <a:srgbClr val="000000"/>
                </a:solidFill>
                <a:effectLst/>
                <a:latin typeface="Calibri" panose="020F0502020204030204" pitchFamily="34" charset="0"/>
                <a:cs typeface="Calibri" panose="020F0502020204030204" pitchFamily="34" charset="0"/>
              </a:rPr>
              <a:t> </a:t>
            </a:r>
            <a:r>
              <a:rPr lang="en-GB" sz="1600" b="1" u="none" strike="noStrike" dirty="0">
                <a:solidFill>
                  <a:srgbClr val="ED7D31"/>
                </a:solidFill>
                <a:effectLst/>
                <a:latin typeface="Calibri" panose="020F0502020204030204" pitchFamily="34" charset="0"/>
                <a:cs typeface="Calibri" panose="020F0502020204030204" pitchFamily="34" charset="0"/>
              </a:rPr>
              <a:t>"Which PPAs should I buy to meet some of my specific objectives?”</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0" u="none" strike="noStrike" dirty="0">
                <a:solidFill>
                  <a:srgbClr val="000000"/>
                </a:solidFill>
                <a:effectLst/>
                <a:latin typeface="Calibri" panose="020F0502020204030204" pitchFamily="34" charset="0"/>
                <a:cs typeface="Calibri" panose="020F0502020204030204" pitchFamily="34" charset="0"/>
              </a:rPr>
              <a:t>One of this customer's objectives could be to ensure that the PPAs he buys correspond to an annual volume of electricity equal to his annual consumption, while maximising the energy from these PPAs that he can consume over an annual period. The tool will then recommend which PPAs to purchase.</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A127AC0F-2FCA-0ED4-C546-58F240704571}"/>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715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3.B Tools for dynamic load management</a:t>
            </a:r>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ZoneTexte 2">
            <a:extLst>
              <a:ext uri="{FF2B5EF4-FFF2-40B4-BE49-F238E27FC236}">
                <a16:creationId xmlns:a16="http://schemas.microsoft.com/office/drawing/2014/main" id="{447DC72E-962D-97DF-5F3A-720FCAA096FB}"/>
              </a:ext>
            </a:extLst>
          </p:cNvPr>
          <p:cNvSpPr txBox="1"/>
          <p:nvPr/>
        </p:nvSpPr>
        <p:spPr>
          <a:xfrm>
            <a:off x="550489" y="1905506"/>
            <a:ext cx="11119542" cy="3046988"/>
          </a:xfrm>
          <a:prstGeom prst="rect">
            <a:avLst/>
          </a:prstGeom>
          <a:noFill/>
        </p:spPr>
        <p:txBody>
          <a:bodyPr wrap="square">
            <a:spAutoFit/>
          </a:bodyPr>
          <a:lstStyle/>
          <a:p>
            <a:r>
              <a:rPr lang="en-GB" sz="1600" b="1" i="0" u="none" strike="noStrike" dirty="0">
                <a:solidFill>
                  <a:srgbClr val="000000"/>
                </a:solidFill>
                <a:effectLst/>
                <a:latin typeface="Calibri" panose="020F0502020204030204" pitchFamily="34" charset="0"/>
                <a:cs typeface="Calibri" panose="020F0502020204030204" pitchFamily="34" charset="0"/>
              </a:rPr>
              <a:t>The demand of a customer may have </a:t>
            </a:r>
            <a:r>
              <a:rPr lang="en-GB" sz="1600" b="1" i="0" u="none" strike="noStrike" dirty="0">
                <a:solidFill>
                  <a:srgbClr val="ED7D31"/>
                </a:solidFill>
                <a:effectLst/>
                <a:latin typeface="Calibri" panose="020F0502020204030204" pitchFamily="34" charset="0"/>
                <a:cs typeface="Calibri" panose="020F0502020204030204" pitchFamily="34" charset="0"/>
              </a:rPr>
              <a:t>flexibility potential</a:t>
            </a:r>
            <a:r>
              <a:rPr lang="en-GB" sz="1600" b="0" i="0" u="none" strike="noStrike" dirty="0">
                <a:solidFill>
                  <a:srgbClr val="000000"/>
                </a:solidFill>
                <a:effectLst/>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1" i="0" u="none" strike="noStrike" dirty="0">
                <a:solidFill>
                  <a:srgbClr val="000000"/>
                </a:solidFill>
                <a:effectLst/>
                <a:latin typeface="Calibri" panose="020F0502020204030204" pitchFamily="34" charset="0"/>
                <a:cs typeface="Calibri" panose="020F0502020204030204" pitchFamily="34" charset="0"/>
              </a:rPr>
              <a:t>Example</a:t>
            </a:r>
            <a:r>
              <a:rPr lang="en-GB" sz="1600" b="0" i="0" u="none" strike="noStrike" dirty="0">
                <a:solidFill>
                  <a:srgbClr val="000000"/>
                </a:solidFill>
                <a:effectLst/>
                <a:latin typeface="Calibri" panose="020F0502020204030204" pitchFamily="34" charset="0"/>
                <a:cs typeface="Calibri" panose="020F0502020204030204" pitchFamily="34" charset="0"/>
              </a:rPr>
              <a:t>: </a:t>
            </a:r>
          </a:p>
          <a:p>
            <a:r>
              <a:rPr lang="en-GB" sz="1600" b="0" i="0" u="none" strike="noStrike" dirty="0">
                <a:solidFill>
                  <a:srgbClr val="000000"/>
                </a:solidFill>
                <a:effectLst/>
                <a:latin typeface="Calibri" panose="020F0502020204030204" pitchFamily="34" charset="0"/>
                <a:cs typeface="Calibri" panose="020F0502020204030204" pitchFamily="34" charset="0"/>
              </a:rPr>
              <a:t>The customer has an electric vehicle or a home with a high thermal inertia heated by a heat pump.</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i="0" u="none" strike="noStrike" dirty="0">
                <a:solidFill>
                  <a:srgbClr val="000000"/>
                </a:solidFill>
                <a:effectLst/>
                <a:latin typeface="Calibri" panose="020F0502020204030204" pitchFamily="34" charset="0"/>
                <a:cs typeface="Calibri" panose="020F0502020204030204" pitchFamily="34" charset="0"/>
              </a:rPr>
              <a:t>Customers may also have contracted supply products that expose them to variable prices for part of their consumption. In such cases, they may be interested in exploiting their flexibility to minimise their electricity bill, for example.</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i="0" u="none" strike="noStrike" dirty="0">
                <a:solidFill>
                  <a:srgbClr val="000000"/>
                </a:solidFill>
                <a:effectLst/>
                <a:latin typeface="Calibri" panose="020F0502020204030204" pitchFamily="34" charset="0"/>
                <a:cs typeface="Calibri" panose="020F0502020204030204" pitchFamily="34" charset="0"/>
              </a:rPr>
              <a:t>The aim of dynamic load management tools is to help consumers manage this flexibility in order to meet their objectives.</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99BF7B1-3298-74F3-33E4-B0DADEB53E9B}"/>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699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3.C Tools for dynamic load management</a:t>
            </a:r>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ZoneTexte 2">
            <a:extLst>
              <a:ext uri="{FF2B5EF4-FFF2-40B4-BE49-F238E27FC236}">
                <a16:creationId xmlns:a16="http://schemas.microsoft.com/office/drawing/2014/main" id="{447DC72E-962D-97DF-5F3A-720FCAA096FB}"/>
              </a:ext>
            </a:extLst>
          </p:cNvPr>
          <p:cNvSpPr txBox="1"/>
          <p:nvPr/>
        </p:nvSpPr>
        <p:spPr>
          <a:xfrm>
            <a:off x="1159164" y="1899484"/>
            <a:ext cx="9873671" cy="2554545"/>
          </a:xfrm>
          <a:prstGeom prst="rect">
            <a:avLst/>
          </a:prstGeom>
          <a:noFill/>
        </p:spPr>
        <p:txBody>
          <a:bodyPr wrap="square">
            <a:spAutoFit/>
          </a:bodyPr>
          <a:lstStyle/>
          <a:p>
            <a:r>
              <a:rPr lang="en-GB" sz="1600" b="1" dirty="0">
                <a:latin typeface="Calibri" panose="020F0502020204030204" pitchFamily="34" charset="0"/>
                <a:cs typeface="Calibri" panose="020F0502020204030204" pitchFamily="34" charset="0"/>
              </a:rPr>
              <a:t>C</a:t>
            </a:r>
            <a:r>
              <a:rPr lang="en-GB" sz="1600" b="1" i="0" u="none" strike="noStrike" dirty="0">
                <a:solidFill>
                  <a:srgbClr val="000000"/>
                </a:solidFill>
                <a:effectLst/>
                <a:latin typeface="Calibri" panose="020F0502020204030204" pitchFamily="34" charset="0"/>
                <a:cs typeface="Calibri" panose="020F0502020204030204" pitchFamily="34" charset="0"/>
              </a:rPr>
              <a:t>ustomers may also want to know what </a:t>
            </a:r>
            <a:r>
              <a:rPr lang="en-GB" sz="1600" b="1" i="0" u="none" strike="noStrike" dirty="0">
                <a:solidFill>
                  <a:srgbClr val="ED7D31"/>
                </a:solidFill>
                <a:effectLst/>
                <a:latin typeface="Calibri" panose="020F0502020204030204" pitchFamily="34" charset="0"/>
                <a:cs typeface="Calibri" panose="020F0502020204030204" pitchFamily="34" charset="0"/>
              </a:rPr>
              <a:t>investments</a:t>
            </a:r>
            <a:r>
              <a:rPr lang="en-GB" sz="1600" b="1" i="0" u="none" strike="noStrike" dirty="0">
                <a:solidFill>
                  <a:srgbClr val="000000"/>
                </a:solidFill>
                <a:effectLst/>
                <a:latin typeface="Calibri" panose="020F0502020204030204" pitchFamily="34" charset="0"/>
                <a:cs typeface="Calibri" panose="020F0502020204030204" pitchFamily="34" charset="0"/>
              </a:rPr>
              <a:t> they should make in PV or batteries to </a:t>
            </a:r>
            <a:r>
              <a:rPr lang="en-GB" sz="1600" b="1" i="0" u="none" strike="noStrike" dirty="0">
                <a:solidFill>
                  <a:srgbClr val="ED7D31"/>
                </a:solidFill>
                <a:effectLst/>
                <a:latin typeface="Calibri" panose="020F0502020204030204" pitchFamily="34" charset="0"/>
                <a:cs typeface="Calibri" panose="020F0502020204030204" pitchFamily="34" charset="0"/>
              </a:rPr>
              <a:t>minimise their electricity supply costs</a:t>
            </a:r>
            <a:r>
              <a:rPr lang="en-GB" sz="1600" b="1" i="0" u="none" strike="noStrike" dirty="0">
                <a:solidFill>
                  <a:srgbClr val="000000"/>
                </a:solidFill>
                <a:effectLst/>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i="0" u="none" strike="noStrike" dirty="0">
                <a:solidFill>
                  <a:srgbClr val="000000"/>
                </a:solidFill>
                <a:effectLst/>
                <a:latin typeface="Calibri" panose="020F0502020204030204" pitchFamily="34" charset="0"/>
                <a:cs typeface="Calibri" panose="020F0502020204030204" pitchFamily="34" charset="0"/>
              </a:rPr>
              <a:t>Off-platform investment support tools are typically designed to answer such questions.</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i="0" u="none" strike="noStrike" dirty="0">
                <a:solidFill>
                  <a:srgbClr val="000000"/>
                </a:solidFill>
                <a:effectLst/>
                <a:latin typeface="Calibri" panose="020F0502020204030204" pitchFamily="34" charset="0"/>
                <a:cs typeface="Calibri" panose="020F0502020204030204" pitchFamily="34" charset="0"/>
              </a:rPr>
              <a:t>Based on an analysis of the customer's consumption history, this same type of tool could also indicate which household appliances consume too much electricity and might be worth changing. Or where it would be wise to invest in maintenance services.</a:t>
            </a:r>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EF8B66D-7574-5316-9F79-16827137AA10}"/>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451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a:buSzPts val="2000"/>
            </a:pPr>
            <a:r>
              <a:rPr lang="en-GB" sz="2000" dirty="0">
                <a:latin typeface="Bebas Neue"/>
              </a:rPr>
              <a:t>Direct AND indirect load management</a:t>
            </a:r>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3" name="Groupe 22">
            <a:extLst>
              <a:ext uri="{FF2B5EF4-FFF2-40B4-BE49-F238E27FC236}">
                <a16:creationId xmlns:a16="http://schemas.microsoft.com/office/drawing/2014/main" id="{97DA60E7-E623-0AB1-9F66-8306D4A2382A}"/>
              </a:ext>
            </a:extLst>
          </p:cNvPr>
          <p:cNvGrpSpPr/>
          <p:nvPr/>
        </p:nvGrpSpPr>
        <p:grpSpPr>
          <a:xfrm>
            <a:off x="877734" y="1522289"/>
            <a:ext cx="1937716" cy="3813422"/>
            <a:chOff x="645224" y="1920043"/>
            <a:chExt cx="1937716" cy="3813422"/>
          </a:xfrm>
        </p:grpSpPr>
        <p:grpSp>
          <p:nvGrpSpPr>
            <p:cNvPr id="24" name="Groupe 23">
              <a:extLst>
                <a:ext uri="{FF2B5EF4-FFF2-40B4-BE49-F238E27FC236}">
                  <a16:creationId xmlns:a16="http://schemas.microsoft.com/office/drawing/2014/main" id="{5B1E16DB-C1AB-1278-0901-0B5EC3A7997D}"/>
                </a:ext>
              </a:extLst>
            </p:cNvPr>
            <p:cNvGrpSpPr/>
            <p:nvPr/>
          </p:nvGrpSpPr>
          <p:grpSpPr>
            <a:xfrm>
              <a:off x="837357" y="2208017"/>
              <a:ext cx="1553449" cy="3259254"/>
              <a:chOff x="7436385" y="407610"/>
              <a:chExt cx="2820319" cy="5917241"/>
            </a:xfrm>
          </p:grpSpPr>
          <p:cxnSp>
            <p:nvCxnSpPr>
              <p:cNvPr id="30" name="Connecteur droit avec flèche 29">
                <a:extLst>
                  <a:ext uri="{FF2B5EF4-FFF2-40B4-BE49-F238E27FC236}">
                    <a16:creationId xmlns:a16="http://schemas.microsoft.com/office/drawing/2014/main" id="{71F5CAFA-746E-1B97-C106-95CBED2E31BC}"/>
                  </a:ext>
                </a:extLst>
              </p:cNvPr>
              <p:cNvCxnSpPr/>
              <p:nvPr/>
            </p:nvCxnSpPr>
            <p:spPr>
              <a:xfrm flipV="1">
                <a:off x="7436386" y="407610"/>
                <a:ext cx="0" cy="1734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EF909DA4-228D-8AE5-40ED-FE54D8674861}"/>
                  </a:ext>
                </a:extLst>
              </p:cNvPr>
              <p:cNvCxnSpPr>
                <a:cxnSpLocks/>
              </p:cNvCxnSpPr>
              <p:nvPr/>
            </p:nvCxnSpPr>
            <p:spPr>
              <a:xfrm>
                <a:off x="7436386" y="2142113"/>
                <a:ext cx="28203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C43CA7E0-6EA0-1392-0528-ED4A8B343BFF}"/>
                  </a:ext>
                </a:extLst>
              </p:cNvPr>
              <p:cNvCxnSpPr/>
              <p:nvPr/>
            </p:nvCxnSpPr>
            <p:spPr>
              <a:xfrm flipV="1">
                <a:off x="7436386" y="2587113"/>
                <a:ext cx="0" cy="1734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8CF80E0E-200E-126D-96FA-DC505F2ACDBD}"/>
                  </a:ext>
                </a:extLst>
              </p:cNvPr>
              <p:cNvCxnSpPr>
                <a:cxnSpLocks/>
              </p:cNvCxnSpPr>
              <p:nvPr/>
            </p:nvCxnSpPr>
            <p:spPr>
              <a:xfrm>
                <a:off x="7436386" y="4321616"/>
                <a:ext cx="28203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CFAC2B60-2D45-81F9-58F8-F8C76403D8C1}"/>
                  </a:ext>
                </a:extLst>
              </p:cNvPr>
              <p:cNvCxnSpPr/>
              <p:nvPr/>
            </p:nvCxnSpPr>
            <p:spPr>
              <a:xfrm flipV="1">
                <a:off x="7436386" y="4590347"/>
                <a:ext cx="0" cy="1734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5BE08009-71BB-CE0C-B738-6FE0160E35D5}"/>
                  </a:ext>
                </a:extLst>
              </p:cNvPr>
              <p:cNvCxnSpPr>
                <a:cxnSpLocks/>
              </p:cNvCxnSpPr>
              <p:nvPr/>
            </p:nvCxnSpPr>
            <p:spPr>
              <a:xfrm>
                <a:off x="7436386" y="6324850"/>
                <a:ext cx="28203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Forme libre 35">
                <a:extLst>
                  <a:ext uri="{FF2B5EF4-FFF2-40B4-BE49-F238E27FC236}">
                    <a16:creationId xmlns:a16="http://schemas.microsoft.com/office/drawing/2014/main" id="{E48A2A83-3A72-3520-4285-E70DC2AA57DD}"/>
                  </a:ext>
                </a:extLst>
              </p:cNvPr>
              <p:cNvSpPr/>
              <p:nvPr/>
            </p:nvSpPr>
            <p:spPr>
              <a:xfrm>
                <a:off x="7436385" y="503026"/>
                <a:ext cx="2655065" cy="1653032"/>
              </a:xfrm>
              <a:custGeom>
                <a:avLst/>
                <a:gdLst>
                  <a:gd name="connsiteX0" fmla="*/ 0 w 2655065"/>
                  <a:gd name="connsiteY0" fmla="*/ 1653032 h 1653032"/>
                  <a:gd name="connsiteX1" fmla="*/ 374573 w 2655065"/>
                  <a:gd name="connsiteY1" fmla="*/ 364058 h 1653032"/>
                  <a:gd name="connsiteX2" fmla="*/ 980501 w 2655065"/>
                  <a:gd name="connsiteY2" fmla="*/ 1300492 h 1653032"/>
                  <a:gd name="connsiteX3" fmla="*/ 1399142 w 2655065"/>
                  <a:gd name="connsiteY3" fmla="*/ 502 h 1653032"/>
                  <a:gd name="connsiteX4" fmla="*/ 1905918 w 2655065"/>
                  <a:gd name="connsiteY4" fmla="*/ 1476762 h 1653032"/>
                  <a:gd name="connsiteX5" fmla="*/ 2655065 w 2655065"/>
                  <a:gd name="connsiteY5" fmla="*/ 308974 h 16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065" h="1653032">
                    <a:moveTo>
                      <a:pt x="0" y="1653032"/>
                    </a:moveTo>
                    <a:cubicBezTo>
                      <a:pt x="105578" y="1037923"/>
                      <a:pt x="211156" y="422815"/>
                      <a:pt x="374573" y="364058"/>
                    </a:cubicBezTo>
                    <a:cubicBezTo>
                      <a:pt x="537990" y="305301"/>
                      <a:pt x="809740" y="1361085"/>
                      <a:pt x="980501" y="1300492"/>
                    </a:cubicBezTo>
                    <a:cubicBezTo>
                      <a:pt x="1151262" y="1239899"/>
                      <a:pt x="1244906" y="-28876"/>
                      <a:pt x="1399142" y="502"/>
                    </a:cubicBezTo>
                    <a:cubicBezTo>
                      <a:pt x="1553378" y="29880"/>
                      <a:pt x="1696598" y="1425350"/>
                      <a:pt x="1905918" y="1476762"/>
                    </a:cubicBezTo>
                    <a:cubicBezTo>
                      <a:pt x="2115239" y="1528174"/>
                      <a:pt x="2521027" y="509114"/>
                      <a:pt x="2655065" y="3089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en angle 36">
                <a:extLst>
                  <a:ext uri="{FF2B5EF4-FFF2-40B4-BE49-F238E27FC236}">
                    <a16:creationId xmlns:a16="http://schemas.microsoft.com/office/drawing/2014/main" id="{CE059BF6-A39E-5FC2-92DF-8B0CFA7EDEA3}"/>
                  </a:ext>
                </a:extLst>
              </p:cNvPr>
              <p:cNvCxnSpPr/>
              <p:nvPr/>
            </p:nvCxnSpPr>
            <p:spPr>
              <a:xfrm>
                <a:off x="7436385" y="2963225"/>
                <a:ext cx="2732184" cy="694375"/>
              </a:xfrm>
              <a:prstGeom prst="bentConnector3">
                <a:avLst/>
              </a:prstGeom>
            </p:spPr>
            <p:style>
              <a:lnRef idx="1">
                <a:schemeClr val="dk1"/>
              </a:lnRef>
              <a:fillRef idx="0">
                <a:schemeClr val="dk1"/>
              </a:fillRef>
              <a:effectRef idx="0">
                <a:schemeClr val="dk1"/>
              </a:effectRef>
              <a:fontRef idx="minor">
                <a:schemeClr val="tx1"/>
              </a:fontRef>
            </p:style>
          </p:cxnSp>
          <p:sp>
            <p:nvSpPr>
              <p:cNvPr id="38" name="Forme libre 37">
                <a:extLst>
                  <a:ext uri="{FF2B5EF4-FFF2-40B4-BE49-F238E27FC236}">
                    <a16:creationId xmlns:a16="http://schemas.microsoft.com/office/drawing/2014/main" id="{09DA06BD-57B2-FE87-B102-72A35D0EABA8}"/>
                  </a:ext>
                </a:extLst>
              </p:cNvPr>
              <p:cNvSpPr/>
              <p:nvPr/>
            </p:nvSpPr>
            <p:spPr>
              <a:xfrm>
                <a:off x="7491470" y="5144528"/>
                <a:ext cx="2599981" cy="1133525"/>
              </a:xfrm>
              <a:custGeom>
                <a:avLst/>
                <a:gdLst>
                  <a:gd name="connsiteX0" fmla="*/ 0 w 2599981"/>
                  <a:gd name="connsiteY0" fmla="*/ 606277 h 1133525"/>
                  <a:gd name="connsiteX1" fmla="*/ 473725 w 2599981"/>
                  <a:gd name="connsiteY1" fmla="*/ 1124070 h 1133525"/>
                  <a:gd name="connsiteX2" fmla="*/ 749147 w 2599981"/>
                  <a:gd name="connsiteY2" fmla="*/ 209670 h 1133525"/>
                  <a:gd name="connsiteX3" fmla="*/ 1454226 w 2599981"/>
                  <a:gd name="connsiteY3" fmla="*/ 727462 h 1133525"/>
                  <a:gd name="connsiteX4" fmla="*/ 1972019 w 2599981"/>
                  <a:gd name="connsiteY4" fmla="*/ 349 h 1133525"/>
                  <a:gd name="connsiteX5" fmla="*/ 2599981 w 2599981"/>
                  <a:gd name="connsiteY5" fmla="*/ 837631 h 1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981" h="1133525">
                    <a:moveTo>
                      <a:pt x="0" y="606277"/>
                    </a:moveTo>
                    <a:cubicBezTo>
                      <a:pt x="174433" y="898224"/>
                      <a:pt x="348867" y="1190171"/>
                      <a:pt x="473725" y="1124070"/>
                    </a:cubicBezTo>
                    <a:cubicBezTo>
                      <a:pt x="598583" y="1057969"/>
                      <a:pt x="585730" y="275771"/>
                      <a:pt x="749147" y="209670"/>
                    </a:cubicBezTo>
                    <a:cubicBezTo>
                      <a:pt x="912564" y="143569"/>
                      <a:pt x="1250414" y="762349"/>
                      <a:pt x="1454226" y="727462"/>
                    </a:cubicBezTo>
                    <a:cubicBezTo>
                      <a:pt x="1658038" y="692575"/>
                      <a:pt x="1781060" y="-18013"/>
                      <a:pt x="1972019" y="349"/>
                    </a:cubicBezTo>
                    <a:cubicBezTo>
                      <a:pt x="2162978" y="18710"/>
                      <a:pt x="2381479" y="428170"/>
                      <a:pt x="2599981" y="83763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orme libre 38">
                <a:extLst>
                  <a:ext uri="{FF2B5EF4-FFF2-40B4-BE49-F238E27FC236}">
                    <a16:creationId xmlns:a16="http://schemas.microsoft.com/office/drawing/2014/main" id="{808F469A-EEB8-00C9-A868-6AECC2063EE4}"/>
                  </a:ext>
                </a:extLst>
              </p:cNvPr>
              <p:cNvSpPr/>
              <p:nvPr/>
            </p:nvSpPr>
            <p:spPr>
              <a:xfrm>
                <a:off x="8185534" y="4957577"/>
                <a:ext cx="1597444" cy="1367274"/>
              </a:xfrm>
              <a:custGeom>
                <a:avLst/>
                <a:gdLst>
                  <a:gd name="connsiteX0" fmla="*/ 0 w 1597445"/>
                  <a:gd name="connsiteY0" fmla="*/ 1377123 h 1399157"/>
                  <a:gd name="connsiteX1" fmla="*/ 484742 w 1597445"/>
                  <a:gd name="connsiteY1" fmla="*/ 14 h 1399157"/>
                  <a:gd name="connsiteX2" fmla="*/ 1597445 w 1597445"/>
                  <a:gd name="connsiteY2" fmla="*/ 1399157 h 1399157"/>
                </a:gdLst>
                <a:ahLst/>
                <a:cxnLst>
                  <a:cxn ang="0">
                    <a:pos x="connsiteX0" y="connsiteY0"/>
                  </a:cxn>
                  <a:cxn ang="0">
                    <a:pos x="connsiteX1" y="connsiteY1"/>
                  </a:cxn>
                  <a:cxn ang="0">
                    <a:pos x="connsiteX2" y="connsiteY2"/>
                  </a:cxn>
                </a:cxnLst>
                <a:rect l="l" t="t" r="r" b="b"/>
                <a:pathLst>
                  <a:path w="1597445" h="1399157">
                    <a:moveTo>
                      <a:pt x="0" y="1377123"/>
                    </a:moveTo>
                    <a:cubicBezTo>
                      <a:pt x="109250" y="686732"/>
                      <a:pt x="218501" y="-3658"/>
                      <a:pt x="484742" y="14"/>
                    </a:cubicBezTo>
                    <a:cubicBezTo>
                      <a:pt x="750983" y="3686"/>
                      <a:pt x="1174214" y="701421"/>
                      <a:pt x="1597445" y="139915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A169DCA7-5F72-5848-2214-CE2D67A6B388}"/>
                </a:ext>
              </a:extLst>
            </p:cNvPr>
            <p:cNvGrpSpPr/>
            <p:nvPr/>
          </p:nvGrpSpPr>
          <p:grpSpPr>
            <a:xfrm>
              <a:off x="645224" y="1920043"/>
              <a:ext cx="1937716" cy="3813422"/>
              <a:chOff x="645224" y="1920043"/>
              <a:chExt cx="1937716" cy="3813422"/>
            </a:xfrm>
          </p:grpSpPr>
          <p:sp>
            <p:nvSpPr>
              <p:cNvPr id="26" name="TextBox 88">
                <a:extLst>
                  <a:ext uri="{FF2B5EF4-FFF2-40B4-BE49-F238E27FC236}">
                    <a16:creationId xmlns:a16="http://schemas.microsoft.com/office/drawing/2014/main" id="{0235091A-AB85-2AE9-B2DA-32494E762ED8}"/>
                  </a:ext>
                </a:extLst>
              </p:cNvPr>
              <p:cNvSpPr txBox="1"/>
              <p:nvPr/>
            </p:nvSpPr>
            <p:spPr>
              <a:xfrm>
                <a:off x="891156" y="2023146"/>
                <a:ext cx="1600760" cy="256289"/>
              </a:xfrm>
              <a:prstGeom prst="rect">
                <a:avLst/>
              </a:prstGeom>
              <a:noFill/>
            </p:spPr>
            <p:txBody>
              <a:bodyPr wrap="square" rtlCol="0">
                <a:spAutoFit/>
              </a:bodyPr>
              <a:lstStyle>
                <a:defPPr>
                  <a:defRPr lang="fr-FR"/>
                </a:defPPr>
                <a:lvl1pPr algn="ctr">
                  <a:lnSpc>
                    <a:spcPct val="110000"/>
                  </a:lnSpc>
                  <a:buSzPts val="1600"/>
                  <a:defRPr sz="1050" b="1" i="1">
                    <a:solidFill>
                      <a:srgbClr val="000000">
                        <a:lumMod val="75000"/>
                        <a:lumOff val="25000"/>
                      </a:srgbClr>
                    </a:solidFill>
                    <a:ea typeface="Times New Roman" panose="02020603050405020304" pitchFamily="18" charset="0"/>
                    <a:cs typeface="Times New Roman" panose="02020603050405020304" pitchFamily="18" charset="0"/>
                  </a:defRPr>
                </a:lvl1pPr>
              </a:lstStyle>
              <a:p>
                <a:r>
                  <a:rPr lang="en-US" b="0" dirty="0"/>
                  <a:t>Spot-like hourly tariff</a:t>
                </a:r>
              </a:p>
            </p:txBody>
          </p:sp>
          <p:sp>
            <p:nvSpPr>
              <p:cNvPr id="27" name="TextBox 88">
                <a:extLst>
                  <a:ext uri="{FF2B5EF4-FFF2-40B4-BE49-F238E27FC236}">
                    <a16:creationId xmlns:a16="http://schemas.microsoft.com/office/drawing/2014/main" id="{472BEBB9-C7B6-B31E-4989-1EA993095FB4}"/>
                  </a:ext>
                </a:extLst>
              </p:cNvPr>
              <p:cNvSpPr txBox="1"/>
              <p:nvPr/>
            </p:nvSpPr>
            <p:spPr>
              <a:xfrm>
                <a:off x="867698" y="3354454"/>
                <a:ext cx="1394967" cy="261162"/>
              </a:xfrm>
              <a:prstGeom prst="rect">
                <a:avLst/>
              </a:prstGeom>
              <a:noFill/>
            </p:spPr>
            <p:txBody>
              <a:bodyPr wrap="square" rtlCol="0">
                <a:spAutoFit/>
              </a:bodyPr>
              <a:lstStyle>
                <a:defPPr>
                  <a:defRPr lang="fr-FR"/>
                </a:defPPr>
                <a:lvl1pPr algn="ctr">
                  <a:lnSpc>
                    <a:spcPct val="110000"/>
                  </a:lnSpc>
                  <a:buSzPts val="1600"/>
                  <a:defRPr sz="1050" b="1" i="1">
                    <a:solidFill>
                      <a:srgbClr val="000000">
                        <a:lumMod val="75000"/>
                        <a:lumOff val="25000"/>
                      </a:srgbClr>
                    </a:solidFill>
                    <a:ea typeface="Times New Roman" panose="02020603050405020304" pitchFamily="18" charset="0"/>
                    <a:cs typeface="Times New Roman" panose="02020603050405020304" pitchFamily="18" charset="0"/>
                  </a:defRPr>
                </a:lvl1pPr>
              </a:lstStyle>
              <a:p>
                <a:r>
                  <a:rPr lang="en-US" b="0" dirty="0"/>
                  <a:t>Time-of-use tariff</a:t>
                </a:r>
              </a:p>
            </p:txBody>
          </p:sp>
          <p:sp>
            <p:nvSpPr>
              <p:cNvPr id="28" name="TextBox 88">
                <a:extLst>
                  <a:ext uri="{FF2B5EF4-FFF2-40B4-BE49-F238E27FC236}">
                    <a16:creationId xmlns:a16="http://schemas.microsoft.com/office/drawing/2014/main" id="{8C09CF36-7967-D32D-277D-7C6BB2B1BE1C}"/>
                  </a:ext>
                </a:extLst>
              </p:cNvPr>
              <p:cNvSpPr txBox="1"/>
              <p:nvPr/>
            </p:nvSpPr>
            <p:spPr>
              <a:xfrm>
                <a:off x="788813" y="4420367"/>
                <a:ext cx="1553448" cy="261162"/>
              </a:xfrm>
              <a:prstGeom prst="rect">
                <a:avLst/>
              </a:prstGeom>
              <a:noFill/>
            </p:spPr>
            <p:txBody>
              <a:bodyPr wrap="square" rtlCol="0">
                <a:spAutoFit/>
              </a:bodyPr>
              <a:lstStyle>
                <a:defPPr>
                  <a:defRPr lang="fr-FR"/>
                </a:defPPr>
                <a:lvl1pPr algn="ctr">
                  <a:lnSpc>
                    <a:spcPct val="110000"/>
                  </a:lnSpc>
                  <a:buSzPts val="1600"/>
                  <a:defRPr sz="1050" b="1" i="1">
                    <a:solidFill>
                      <a:srgbClr val="000000">
                        <a:lumMod val="75000"/>
                        <a:lumOff val="25000"/>
                      </a:srgbClr>
                    </a:solidFill>
                    <a:ea typeface="Times New Roman" panose="02020603050405020304" pitchFamily="18" charset="0"/>
                    <a:cs typeface="Times New Roman" panose="02020603050405020304" pitchFamily="18" charset="0"/>
                  </a:defRPr>
                </a:lvl1pPr>
              </a:lstStyle>
              <a:p>
                <a:r>
                  <a:rPr lang="en-US" b="0" dirty="0"/>
                  <a:t>Local self-consumption</a:t>
                </a:r>
              </a:p>
            </p:txBody>
          </p:sp>
          <p:sp>
            <p:nvSpPr>
              <p:cNvPr id="29" name="Rectangle : coins arrondis 28">
                <a:extLst>
                  <a:ext uri="{FF2B5EF4-FFF2-40B4-BE49-F238E27FC236}">
                    <a16:creationId xmlns:a16="http://schemas.microsoft.com/office/drawing/2014/main" id="{61A67A40-382C-8CFA-1115-D3E688644A4A}"/>
                  </a:ext>
                </a:extLst>
              </p:cNvPr>
              <p:cNvSpPr/>
              <p:nvPr/>
            </p:nvSpPr>
            <p:spPr>
              <a:xfrm>
                <a:off x="645224" y="1920043"/>
                <a:ext cx="1937716" cy="3813422"/>
              </a:xfrm>
              <a:prstGeom prst="roundRect">
                <a:avLst>
                  <a:gd name="adj" fmla="val 8542"/>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0" name="Groupe 39">
            <a:extLst>
              <a:ext uri="{FF2B5EF4-FFF2-40B4-BE49-F238E27FC236}">
                <a16:creationId xmlns:a16="http://schemas.microsoft.com/office/drawing/2014/main" id="{2C0FC4E7-D0FA-3EA1-1FA2-A4574AD36C63}"/>
              </a:ext>
            </a:extLst>
          </p:cNvPr>
          <p:cNvGrpSpPr/>
          <p:nvPr/>
        </p:nvGrpSpPr>
        <p:grpSpPr>
          <a:xfrm>
            <a:off x="3228084" y="1522289"/>
            <a:ext cx="2771007" cy="3813422"/>
            <a:chOff x="3505488" y="1870860"/>
            <a:chExt cx="2771007" cy="3813422"/>
          </a:xfrm>
        </p:grpSpPr>
        <p:pic>
          <p:nvPicPr>
            <p:cNvPr id="41" name="Image 40">
              <a:extLst>
                <a:ext uri="{FF2B5EF4-FFF2-40B4-BE49-F238E27FC236}">
                  <a16:creationId xmlns:a16="http://schemas.microsoft.com/office/drawing/2014/main" id="{2C230D74-69A1-CC3A-2FEF-C65ED7673F4C}"/>
                </a:ext>
              </a:extLst>
            </p:cNvPr>
            <p:cNvPicPr>
              <a:picLocks noChangeAspect="1"/>
            </p:cNvPicPr>
            <p:nvPr/>
          </p:nvPicPr>
          <p:blipFill rotWithShape="1">
            <a:blip r:embed="rId3">
              <a:extLst>
                <a:ext uri="{28A0092B-C50C-407E-A947-70E740481C1C}">
                  <a14:useLocalDpi xmlns:a14="http://schemas.microsoft.com/office/drawing/2010/main" val="0"/>
                </a:ext>
              </a:extLst>
            </a:blip>
            <a:srcRect l="1151" t="13230" r="892" b="2576"/>
            <a:stretch/>
          </p:blipFill>
          <p:spPr>
            <a:xfrm>
              <a:off x="3622952" y="2588545"/>
              <a:ext cx="2538298" cy="1489844"/>
            </a:xfrm>
            <a:prstGeom prst="rect">
              <a:avLst/>
            </a:prstGeom>
          </p:spPr>
        </p:pic>
        <p:pic>
          <p:nvPicPr>
            <p:cNvPr id="42" name="Image 41">
              <a:extLst>
                <a:ext uri="{FF2B5EF4-FFF2-40B4-BE49-F238E27FC236}">
                  <a16:creationId xmlns:a16="http://schemas.microsoft.com/office/drawing/2014/main" id="{23F63F5F-9045-831D-E388-72A2E8D84270}"/>
                </a:ext>
              </a:extLst>
            </p:cNvPr>
            <p:cNvPicPr>
              <a:picLocks noChangeAspect="1"/>
            </p:cNvPicPr>
            <p:nvPr/>
          </p:nvPicPr>
          <p:blipFill rotWithShape="1">
            <a:blip r:embed="rId4">
              <a:extLst>
                <a:ext uri="{28A0092B-C50C-407E-A947-70E740481C1C}">
                  <a14:useLocalDpi xmlns:a14="http://schemas.microsoft.com/office/drawing/2010/main" val="0"/>
                </a:ext>
              </a:extLst>
            </a:blip>
            <a:srcRect l="1033" t="11949" r="1125" b="4183"/>
            <a:stretch/>
          </p:blipFill>
          <p:spPr>
            <a:xfrm>
              <a:off x="3622952" y="4078389"/>
              <a:ext cx="2538297" cy="1494113"/>
            </a:xfrm>
            <a:prstGeom prst="rect">
              <a:avLst/>
            </a:prstGeom>
          </p:spPr>
        </p:pic>
        <p:sp>
          <p:nvSpPr>
            <p:cNvPr id="43" name="Rectangle : coins arrondis 42">
              <a:extLst>
                <a:ext uri="{FF2B5EF4-FFF2-40B4-BE49-F238E27FC236}">
                  <a16:creationId xmlns:a16="http://schemas.microsoft.com/office/drawing/2014/main" id="{0BCB5645-53C4-F194-CEB5-6CBB7BEC4852}"/>
                </a:ext>
              </a:extLst>
            </p:cNvPr>
            <p:cNvSpPr/>
            <p:nvPr/>
          </p:nvSpPr>
          <p:spPr>
            <a:xfrm>
              <a:off x="3505488" y="1870860"/>
              <a:ext cx="2771007" cy="3813422"/>
            </a:xfrm>
            <a:prstGeom prst="roundRect">
              <a:avLst>
                <a:gd name="adj" fmla="val 4920"/>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TextBox 88">
              <a:extLst>
                <a:ext uri="{FF2B5EF4-FFF2-40B4-BE49-F238E27FC236}">
                  <a16:creationId xmlns:a16="http://schemas.microsoft.com/office/drawing/2014/main" id="{FDBB9B94-B9B5-0232-F925-1011F2D45D9D}"/>
                </a:ext>
              </a:extLst>
            </p:cNvPr>
            <p:cNvSpPr txBox="1"/>
            <p:nvPr/>
          </p:nvSpPr>
          <p:spPr>
            <a:xfrm>
              <a:off x="3843979" y="1926665"/>
              <a:ext cx="2125529" cy="256289"/>
            </a:xfrm>
            <a:prstGeom prst="rect">
              <a:avLst/>
            </a:prstGeom>
            <a:noFill/>
          </p:spPr>
          <p:txBody>
            <a:bodyPr wrap="square" rtlCol="0">
              <a:spAutoFit/>
            </a:bodyPr>
            <a:lstStyle>
              <a:defPPr>
                <a:defRPr lang="fr-FR"/>
              </a:defPPr>
              <a:lvl1pPr algn="ctr">
                <a:lnSpc>
                  <a:spcPct val="110000"/>
                </a:lnSpc>
                <a:buSzPts val="1600"/>
                <a:defRPr sz="1050" b="1" i="1">
                  <a:solidFill>
                    <a:srgbClr val="000000">
                      <a:lumMod val="75000"/>
                      <a:lumOff val="25000"/>
                    </a:srgbClr>
                  </a:solidFill>
                  <a:ea typeface="Times New Roman" panose="02020603050405020304" pitchFamily="18" charset="0"/>
                  <a:cs typeface="Times New Roman" panose="02020603050405020304" pitchFamily="18" charset="0"/>
                </a:defRPr>
              </a:lvl1pPr>
            </a:lstStyle>
            <a:p>
              <a:endParaRPr lang="en-US" dirty="0"/>
            </a:p>
          </p:txBody>
        </p:sp>
      </p:grpSp>
      <p:sp>
        <p:nvSpPr>
          <p:cNvPr id="45" name="TextBox 88">
            <a:extLst>
              <a:ext uri="{FF2B5EF4-FFF2-40B4-BE49-F238E27FC236}">
                <a16:creationId xmlns:a16="http://schemas.microsoft.com/office/drawing/2014/main" id="{27C0CDB0-7A25-379B-BE67-3D8D4A3AA18D}"/>
              </a:ext>
            </a:extLst>
          </p:cNvPr>
          <p:cNvSpPr txBox="1"/>
          <p:nvPr/>
        </p:nvSpPr>
        <p:spPr>
          <a:xfrm>
            <a:off x="3751445" y="1640894"/>
            <a:ext cx="1600760" cy="256289"/>
          </a:xfrm>
          <a:prstGeom prst="rect">
            <a:avLst/>
          </a:prstGeom>
          <a:noFill/>
        </p:spPr>
        <p:txBody>
          <a:bodyPr wrap="square" rtlCol="0">
            <a:spAutoFit/>
          </a:bodyPr>
          <a:lstStyle>
            <a:defPPr>
              <a:defRPr lang="fr-FR"/>
            </a:defPPr>
            <a:lvl1pPr algn="ctr">
              <a:lnSpc>
                <a:spcPct val="110000"/>
              </a:lnSpc>
              <a:buSzPts val="1600"/>
              <a:defRPr sz="1050" b="1" i="1">
                <a:solidFill>
                  <a:srgbClr val="000000">
                    <a:lumMod val="75000"/>
                    <a:lumOff val="25000"/>
                  </a:srgbClr>
                </a:solidFill>
                <a:ea typeface="Times New Roman" panose="02020603050405020304" pitchFamily="18" charset="0"/>
                <a:cs typeface="Times New Roman" panose="02020603050405020304" pitchFamily="18" charset="0"/>
              </a:defRPr>
            </a:lvl1pPr>
          </a:lstStyle>
          <a:p>
            <a:r>
              <a:rPr lang="en-US" b="0" dirty="0"/>
              <a:t>Demand shifting</a:t>
            </a:r>
          </a:p>
        </p:txBody>
      </p:sp>
      <p:sp>
        <p:nvSpPr>
          <p:cNvPr id="46" name="ZoneTexte 45">
            <a:extLst>
              <a:ext uri="{FF2B5EF4-FFF2-40B4-BE49-F238E27FC236}">
                <a16:creationId xmlns:a16="http://schemas.microsoft.com/office/drawing/2014/main" id="{F21E212C-2F21-9AA1-9D99-B1046A9A6EFE}"/>
              </a:ext>
            </a:extLst>
          </p:cNvPr>
          <p:cNvSpPr txBox="1"/>
          <p:nvPr/>
        </p:nvSpPr>
        <p:spPr>
          <a:xfrm>
            <a:off x="6411725" y="2063700"/>
            <a:ext cx="5716661" cy="2308324"/>
          </a:xfrm>
          <a:prstGeom prst="rect">
            <a:avLst/>
          </a:prstGeom>
          <a:noFill/>
        </p:spPr>
        <p:txBody>
          <a:bodyPr wrap="square">
            <a:spAutoFit/>
          </a:bodyPr>
          <a:lstStyle/>
          <a:p>
            <a:r>
              <a:rPr lang="en-GB" sz="1600" b="1" i="0" u="none" strike="noStrike" dirty="0">
                <a:solidFill>
                  <a:srgbClr val="ED7D31"/>
                </a:solidFill>
                <a:effectLst/>
                <a:latin typeface="Calibri" panose="020F0502020204030204" pitchFamily="34" charset="0"/>
                <a:cs typeface="Calibri" panose="020F0502020204030204" pitchFamily="34" charset="0"/>
              </a:rPr>
              <a:t>Demand shifting </a:t>
            </a:r>
            <a:r>
              <a:rPr lang="en-GB" sz="1600" dirty="0">
                <a:latin typeface="Calibri" panose="020F0502020204030204" pitchFamily="34" charset="0"/>
                <a:cs typeface="Calibri" panose="020F0502020204030204" pitchFamily="34" charset="0"/>
              </a:rPr>
              <a:t>consists of shifting a part of its demand towards another time of the day. </a:t>
            </a:r>
          </a:p>
          <a:p>
            <a:endParaRPr lang="en-GB" sz="1600" b="1" i="0" u="none" strike="noStrike" dirty="0">
              <a:solidFill>
                <a:srgbClr val="000000"/>
              </a:solidFill>
              <a:effectLst/>
              <a:latin typeface="Calibri" panose="020F0502020204030204" pitchFamily="34" charset="0"/>
              <a:cs typeface="Calibri" panose="020F0502020204030204" pitchFamily="34" charset="0"/>
            </a:endParaRPr>
          </a:p>
          <a:p>
            <a:r>
              <a:rPr lang="en-GB" sz="1600" b="1" dirty="0">
                <a:solidFill>
                  <a:srgbClr val="ED7D31"/>
                </a:solidFill>
                <a:latin typeface="Calibri" panose="020F0502020204030204" pitchFamily="34" charset="0"/>
                <a:cs typeface="Calibri" panose="020F0502020204030204" pitchFamily="34" charset="0"/>
              </a:rPr>
              <a:t>Demand reduction/increase </a:t>
            </a:r>
            <a:r>
              <a:rPr lang="en-GB" sz="1600" dirty="0">
                <a:latin typeface="Calibri" panose="020F0502020204030204" pitchFamily="34" charset="0"/>
                <a:cs typeface="Calibri" panose="020F0502020204030204" pitchFamily="34" charset="0"/>
              </a:rPr>
              <a:t>are also included in load management.</a:t>
            </a:r>
            <a:endParaRPr lang="en-GB" sz="1600" i="0" u="none" strike="noStrike" dirty="0">
              <a:solidFill>
                <a:srgbClr val="000000"/>
              </a:solidFill>
              <a:effectLst/>
              <a:latin typeface="Calibri" panose="020F0502020204030204" pitchFamily="34" charset="0"/>
              <a:cs typeface="Calibri" panose="020F0502020204030204" pitchFamily="34" charset="0"/>
            </a:endParaRPr>
          </a:p>
          <a:p>
            <a:endParaRPr lang="en-GB" sz="1600" b="1" dirty="0">
              <a:latin typeface="Calibri" panose="020F0502020204030204" pitchFamily="34" charset="0"/>
              <a:cs typeface="Calibri" panose="020F0502020204030204" pitchFamily="34" charset="0"/>
            </a:endParaRPr>
          </a:p>
          <a:p>
            <a:endParaRPr lang="en-GB" sz="1600" b="1" i="0" u="none" strike="noStrike" dirty="0">
              <a:solidFill>
                <a:srgbClr val="000000"/>
              </a:solidFill>
              <a:effectLst/>
              <a:latin typeface="Calibri" panose="020F0502020204030204" pitchFamily="34" charset="0"/>
              <a:cs typeface="Calibri" panose="020F0502020204030204" pitchFamily="34" charset="0"/>
            </a:endParaRPr>
          </a:p>
          <a:p>
            <a:r>
              <a:rPr lang="en-GB" sz="1600" b="1" i="0" u="none" strike="noStrike" dirty="0">
                <a:solidFill>
                  <a:srgbClr val="000000"/>
                </a:solidFill>
                <a:effectLst/>
                <a:latin typeface="Calibri" panose="020F0502020204030204" pitchFamily="34" charset="0"/>
                <a:cs typeface="Calibri" panose="020F0502020204030204" pitchFamily="34" charset="0"/>
              </a:rPr>
              <a:t>What is the difference between direct &amp; indirect load management?</a:t>
            </a:r>
            <a:endParaRPr lang="en-GB" sz="1600" b="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71EC135-68BC-5952-D889-617E5B209BAB}"/>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022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Practical use case</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 name="Image 4">
            <a:extLst>
              <a:ext uri="{FF2B5EF4-FFF2-40B4-BE49-F238E27FC236}">
                <a16:creationId xmlns:a16="http://schemas.microsoft.com/office/drawing/2014/main" id="{5E7FCB80-EB85-FBF4-4497-7AD68E2E4767}"/>
              </a:ext>
            </a:extLst>
          </p:cNvPr>
          <p:cNvPicPr>
            <a:picLocks noChangeAspect="1"/>
          </p:cNvPicPr>
          <p:nvPr/>
        </p:nvPicPr>
        <p:blipFill>
          <a:blip r:embed="rId3"/>
          <a:stretch>
            <a:fillRect/>
          </a:stretch>
        </p:blipFill>
        <p:spPr>
          <a:xfrm>
            <a:off x="354355" y="1939886"/>
            <a:ext cx="8416283" cy="3955756"/>
          </a:xfrm>
          <a:prstGeom prst="rect">
            <a:avLst/>
          </a:prstGeom>
        </p:spPr>
      </p:pic>
      <p:sp>
        <p:nvSpPr>
          <p:cNvPr id="7" name="ZoneTexte 6">
            <a:extLst>
              <a:ext uri="{FF2B5EF4-FFF2-40B4-BE49-F238E27FC236}">
                <a16:creationId xmlns:a16="http://schemas.microsoft.com/office/drawing/2014/main" id="{CA7771D7-17E1-BDD7-6DE5-F246E912F0F5}"/>
              </a:ext>
            </a:extLst>
          </p:cNvPr>
          <p:cNvSpPr txBox="1"/>
          <p:nvPr/>
        </p:nvSpPr>
        <p:spPr>
          <a:xfrm>
            <a:off x="1337311" y="6261304"/>
            <a:ext cx="2565126" cy="246221"/>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a:t>
            </a:r>
            <a:r>
              <a:rPr lang="en-GB" sz="1000" i="1" dirty="0">
                <a:solidFill>
                  <a:schemeClr val="tx1">
                    <a:lumMod val="50000"/>
                    <a:lumOff val="50000"/>
                  </a:schemeClr>
                </a:solidFill>
                <a:latin typeface="Calibri" panose="020F0502020204030204" pitchFamily="34" charset="0"/>
                <a:cs typeface="Calibri" panose="020F0502020204030204" pitchFamily="34" charset="0"/>
                <a:hlinkClick r:id="rId4"/>
              </a:rPr>
              <a:t>https://hdl.handle.net/2268/302546</a:t>
            </a:r>
            <a:r>
              <a:rPr lang="en-GB" sz="1000" i="1"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9" name="ZoneTexte 8">
            <a:extLst>
              <a:ext uri="{FF2B5EF4-FFF2-40B4-BE49-F238E27FC236}">
                <a16:creationId xmlns:a16="http://schemas.microsoft.com/office/drawing/2014/main" id="{055317A2-3E01-6687-CAF3-C8B97D4CEC94}"/>
              </a:ext>
            </a:extLst>
          </p:cNvPr>
          <p:cNvSpPr txBox="1"/>
          <p:nvPr/>
        </p:nvSpPr>
        <p:spPr>
          <a:xfrm>
            <a:off x="5868971" y="136018"/>
            <a:ext cx="5716661" cy="2554545"/>
          </a:xfrm>
          <a:prstGeom prst="rect">
            <a:avLst/>
          </a:prstGeom>
          <a:noFill/>
        </p:spPr>
        <p:txBody>
          <a:bodyPr wrap="square">
            <a:spAutoFit/>
          </a:bodyPr>
          <a:lstStyle/>
          <a:p>
            <a:r>
              <a:rPr lang="en-GB" sz="1600" b="1" i="0" u="none" strike="noStrike" dirty="0">
                <a:solidFill>
                  <a:srgbClr val="ED7D31"/>
                </a:solidFill>
                <a:effectLst/>
                <a:latin typeface="Calibri" panose="020F0502020204030204" pitchFamily="34" charset="0"/>
                <a:cs typeface="Calibri" panose="020F0502020204030204" pitchFamily="34" charset="0"/>
              </a:rPr>
              <a:t>Specific use case: </a:t>
            </a:r>
          </a:p>
          <a:p>
            <a:endParaRPr lang="en-GB" sz="1600" dirty="0">
              <a:solidFill>
                <a:schemeClr val="tx1"/>
              </a:solidFill>
              <a:latin typeface="Calibri" panose="020F0502020204030204" pitchFamily="34" charset="0"/>
              <a:cs typeface="Calibri" panose="020F0502020204030204" pitchFamily="34" charset="0"/>
            </a:endParaRPr>
          </a:p>
          <a:p>
            <a:r>
              <a:rPr lang="en-GB" sz="1600" i="0" u="none" strike="noStrike" dirty="0">
                <a:solidFill>
                  <a:schemeClr val="tx1"/>
                </a:solidFill>
                <a:effectLst/>
                <a:latin typeface="Calibri" panose="020F0502020204030204" pitchFamily="34" charset="0"/>
                <a:cs typeface="Calibri" panose="020F0502020204030204" pitchFamily="34" charset="0"/>
              </a:rPr>
              <a:t>Two water reservoirs are connected by a set of high-pressure pumps that </a:t>
            </a:r>
            <a:r>
              <a:rPr lang="en-GB" sz="1600" b="1" i="0" u="none" strike="noStrike" dirty="0">
                <a:solidFill>
                  <a:schemeClr val="tx1"/>
                </a:solidFill>
                <a:effectLst/>
                <a:latin typeface="Calibri" panose="020F0502020204030204" pitchFamily="34" charset="0"/>
                <a:cs typeface="Calibri" panose="020F0502020204030204" pitchFamily="34" charset="0"/>
              </a:rPr>
              <a:t>consume most of the energy of the site</a:t>
            </a:r>
            <a:r>
              <a:rPr lang="en-GB" sz="1600" i="0" u="none" strike="noStrike" dirty="0">
                <a:solidFill>
                  <a:schemeClr val="tx1"/>
                </a:solidFill>
                <a:effectLst/>
                <a:latin typeface="Calibri" panose="020F0502020204030204" pitchFamily="34" charset="0"/>
                <a:cs typeface="Calibri" panose="020F0502020204030204" pitchFamily="34" charset="0"/>
              </a:rPr>
              <a:t>.</a:t>
            </a:r>
          </a:p>
          <a:p>
            <a:endParaRPr lang="en-GB" sz="1600" i="0" u="none" strike="noStrike" dirty="0">
              <a:solidFill>
                <a:schemeClr val="tx1"/>
              </a:solidFill>
              <a:effectLst/>
              <a:latin typeface="Calibri" panose="020F0502020204030204" pitchFamily="34" charset="0"/>
              <a:cs typeface="Calibri" panose="020F0502020204030204" pitchFamily="34" charset="0"/>
            </a:endParaRPr>
          </a:p>
          <a:p>
            <a:r>
              <a:rPr lang="en-GB" sz="1600" dirty="0">
                <a:solidFill>
                  <a:schemeClr val="tx1"/>
                </a:solidFill>
                <a:latin typeface="Calibri" panose="020F0502020204030204" pitchFamily="34" charset="0"/>
                <a:cs typeface="Calibri" panose="020F0502020204030204" pitchFamily="34" charset="0"/>
              </a:rPr>
              <a:t>One can decide when to activate the pumps as long </a:t>
            </a:r>
            <a:r>
              <a:rPr lang="en-GB" sz="1600">
                <a:solidFill>
                  <a:schemeClr val="tx1"/>
                </a:solidFill>
                <a:latin typeface="Calibri" panose="020F0502020204030204" pitchFamily="34" charset="0"/>
                <a:cs typeface="Calibri" panose="020F0502020204030204" pitchFamily="34" charset="0"/>
              </a:rPr>
              <a:t>as the </a:t>
            </a:r>
            <a:r>
              <a:rPr lang="en-GB" sz="1600" dirty="0">
                <a:solidFill>
                  <a:schemeClr val="tx1"/>
                </a:solidFill>
                <a:latin typeface="Calibri" panose="020F0502020204030204" pitchFamily="34" charset="0"/>
                <a:cs typeface="Calibri" panose="020F0502020204030204" pitchFamily="34" charset="0"/>
              </a:rPr>
              <a:t>technical constraints of the reservoir are met at any time.</a:t>
            </a:r>
          </a:p>
          <a:p>
            <a:endParaRPr lang="en-GB" sz="1600" i="0" u="none" strike="noStrike" dirty="0">
              <a:solidFill>
                <a:schemeClr val="tx1"/>
              </a:solidFill>
              <a:effectLst/>
              <a:latin typeface="Calibri" panose="020F0502020204030204" pitchFamily="34" charset="0"/>
              <a:cs typeface="Calibri" panose="020F0502020204030204" pitchFamily="34" charset="0"/>
            </a:endParaRPr>
          </a:p>
          <a:p>
            <a:r>
              <a:rPr lang="en-GB" sz="1600" b="1" i="1" dirty="0">
                <a:solidFill>
                  <a:srgbClr val="ED7D31"/>
                </a:solidFill>
                <a:latin typeface="Calibri" panose="020F0502020204030204" pitchFamily="34" charset="0"/>
                <a:cs typeface="Calibri" panose="020F0502020204030204" pitchFamily="34" charset="0"/>
              </a:rPr>
              <a:t>This is a source of flexibility potential that can be exploited.</a:t>
            </a:r>
            <a:r>
              <a:rPr lang="en-GB" sz="1600" b="1" i="1" strike="noStrike" dirty="0">
                <a:solidFill>
                  <a:srgbClr val="ED7D31"/>
                </a:solidFill>
                <a:effectLst/>
                <a:latin typeface="Calibri" panose="020F0502020204030204" pitchFamily="34" charset="0"/>
                <a:cs typeface="Calibri" panose="020F0502020204030204" pitchFamily="34" charset="0"/>
              </a:rPr>
              <a:t> </a:t>
            </a:r>
          </a:p>
          <a:p>
            <a:endParaRPr lang="en-GB" sz="1600" b="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20DC62E-ECB0-DA7F-C29E-3ECA3987B7C6}"/>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8647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Practical use case</a:t>
            </a:r>
            <a:endParaRPr lang="en-GB" sz="2000"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 name="Image 3">
            <a:extLst>
              <a:ext uri="{FF2B5EF4-FFF2-40B4-BE49-F238E27FC236}">
                <a16:creationId xmlns:a16="http://schemas.microsoft.com/office/drawing/2014/main" id="{C04E0B5D-BCA3-DD5C-5CE5-4A412BCCBFDA}"/>
              </a:ext>
            </a:extLst>
          </p:cNvPr>
          <p:cNvPicPr>
            <a:picLocks noChangeAspect="1"/>
          </p:cNvPicPr>
          <p:nvPr/>
        </p:nvPicPr>
        <p:blipFill>
          <a:blip r:embed="rId3"/>
          <a:stretch>
            <a:fillRect/>
          </a:stretch>
        </p:blipFill>
        <p:spPr>
          <a:xfrm>
            <a:off x="2619874" y="1272593"/>
            <a:ext cx="7772400" cy="4763412"/>
          </a:xfrm>
          <a:prstGeom prst="rect">
            <a:avLst/>
          </a:prstGeom>
        </p:spPr>
      </p:pic>
      <p:sp>
        <p:nvSpPr>
          <p:cNvPr id="2" name="Rectangle 1">
            <a:extLst>
              <a:ext uri="{FF2B5EF4-FFF2-40B4-BE49-F238E27FC236}">
                <a16:creationId xmlns:a16="http://schemas.microsoft.com/office/drawing/2014/main" id="{C643E050-6DE8-D06E-18A9-EA59EA6FA502}"/>
              </a:ext>
            </a:extLst>
          </p:cNvPr>
          <p:cNvSpPr/>
          <p:nvPr/>
        </p:nvSpPr>
        <p:spPr>
          <a:xfrm>
            <a:off x="2619874" y="3309158"/>
            <a:ext cx="7774709" cy="2726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What is the </a:t>
            </a:r>
            <a:r>
              <a:rPr lang="en-GB" sz="1600" b="1" dirty="0">
                <a:solidFill>
                  <a:schemeClr val="tx1"/>
                </a:solidFill>
                <a:latin typeface="Calibri" panose="020F0502020204030204" pitchFamily="34" charset="0"/>
                <a:cs typeface="Calibri" panose="020F0502020204030204" pitchFamily="34" charset="0"/>
              </a:rPr>
              <a:t>necessary</a:t>
            </a:r>
            <a:r>
              <a:rPr lang="en-GB" sz="1600" dirty="0">
                <a:solidFill>
                  <a:schemeClr val="tx1"/>
                </a:solidFill>
                <a:latin typeface="Calibri" panose="020F0502020204030204" pitchFamily="34" charset="0"/>
                <a:cs typeface="Calibri" panose="020F0502020204030204" pitchFamily="34" charset="0"/>
              </a:rPr>
              <a:t> condition(s) for this to be profitable?</a:t>
            </a:r>
          </a:p>
        </p:txBody>
      </p:sp>
      <p:sp>
        <p:nvSpPr>
          <p:cNvPr id="6" name="ZoneTexte 5">
            <a:extLst>
              <a:ext uri="{FF2B5EF4-FFF2-40B4-BE49-F238E27FC236}">
                <a16:creationId xmlns:a16="http://schemas.microsoft.com/office/drawing/2014/main" id="{D95A0754-55C0-3032-BB02-B3A1516926A2}"/>
              </a:ext>
            </a:extLst>
          </p:cNvPr>
          <p:cNvSpPr txBox="1"/>
          <p:nvPr/>
        </p:nvSpPr>
        <p:spPr>
          <a:xfrm>
            <a:off x="1337311" y="6261304"/>
            <a:ext cx="2565126" cy="246221"/>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a:t>
            </a:r>
            <a:r>
              <a:rPr lang="en-GB" sz="1000" i="1" dirty="0">
                <a:solidFill>
                  <a:schemeClr val="tx1">
                    <a:lumMod val="50000"/>
                    <a:lumOff val="50000"/>
                  </a:schemeClr>
                </a:solidFill>
                <a:latin typeface="Calibri" panose="020F0502020204030204" pitchFamily="34" charset="0"/>
                <a:cs typeface="Calibri" panose="020F0502020204030204" pitchFamily="34" charset="0"/>
                <a:hlinkClick r:id="rId4"/>
              </a:rPr>
              <a:t>https://hdl.handle.net/2268/302546</a:t>
            </a:r>
            <a:r>
              <a:rPr lang="en-GB" sz="1000" i="1"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4FAC8B48-6D4A-F18C-F41D-557893ADE360}"/>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096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5D717-5F1F-6C07-AA9F-0C03F68F850C}"/>
              </a:ext>
            </a:extLst>
          </p:cNvPr>
          <p:cNvSpPr>
            <a:spLocks noGrp="1"/>
          </p:cNvSpPr>
          <p:nvPr>
            <p:ph type="ctrTitle"/>
          </p:nvPr>
        </p:nvSpPr>
        <p:spPr>
          <a:xfrm>
            <a:off x="560014" y="504563"/>
            <a:ext cx="11079536" cy="369291"/>
          </a:xfrm>
        </p:spPr>
        <p:txBody>
          <a:bodyPr/>
          <a:lstStyle/>
          <a:p>
            <a:r>
              <a:rPr lang="en-GB" sz="2000" dirty="0"/>
              <a:t>Change of context</a:t>
            </a:r>
          </a:p>
        </p:txBody>
      </p:sp>
      <p:pic>
        <p:nvPicPr>
          <p:cNvPr id="2050" name="Picture 2">
            <a:extLst>
              <a:ext uri="{FF2B5EF4-FFF2-40B4-BE49-F238E27FC236}">
                <a16:creationId xmlns:a16="http://schemas.microsoft.com/office/drawing/2014/main" id="{92B6E790-D46C-E8A3-575F-96082ADD7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863" y="1143542"/>
            <a:ext cx="7017183" cy="457091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47;p10">
            <a:extLst>
              <a:ext uri="{FF2B5EF4-FFF2-40B4-BE49-F238E27FC236}">
                <a16:creationId xmlns:a16="http://schemas.microsoft.com/office/drawing/2014/main" id="{07B1CF69-A5E1-AF4C-3416-8F4727B6615A}"/>
              </a:ext>
            </a:extLst>
          </p:cNvPr>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1F8DEF6D-4F15-0827-DB83-933A02C7B77B}"/>
              </a:ext>
            </a:extLst>
          </p:cNvPr>
          <p:cNvSpPr txBox="1"/>
          <p:nvPr/>
        </p:nvSpPr>
        <p:spPr>
          <a:xfrm>
            <a:off x="1180408" y="6180548"/>
            <a:ext cx="6314549" cy="246221"/>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a:t>
            </a:r>
            <a:r>
              <a:rPr lang="en-GB" sz="1000" b="1" i="1" dirty="0">
                <a:solidFill>
                  <a:schemeClr val="tx1">
                    <a:lumMod val="50000"/>
                    <a:lumOff val="50000"/>
                  </a:schemeClr>
                </a:solidFill>
                <a:latin typeface="Calibri" panose="020F0502020204030204" pitchFamily="34" charset="0"/>
                <a:cs typeface="Calibri" panose="020F0502020204030204" pitchFamily="34" charset="0"/>
                <a:hlinkClick r:id="rId3"/>
              </a:rPr>
              <a:t>https://www.energy.gov/eere/articles/confronting-duck-curve-how-address-over-generation-solar-energy</a:t>
            </a:r>
            <a:r>
              <a:rPr lang="en-GB" sz="1000" b="1" i="1"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D70AA19E-54E1-E899-8BC3-A6DC5E855D32}"/>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513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Practical use case</a:t>
            </a:r>
            <a:endParaRPr lang="en-GB" sz="2000"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 name="Image 3">
            <a:extLst>
              <a:ext uri="{FF2B5EF4-FFF2-40B4-BE49-F238E27FC236}">
                <a16:creationId xmlns:a16="http://schemas.microsoft.com/office/drawing/2014/main" id="{C04E0B5D-BCA3-DD5C-5CE5-4A412BCCBFDA}"/>
              </a:ext>
            </a:extLst>
          </p:cNvPr>
          <p:cNvPicPr>
            <a:picLocks noChangeAspect="1"/>
          </p:cNvPicPr>
          <p:nvPr/>
        </p:nvPicPr>
        <p:blipFill>
          <a:blip r:embed="rId3"/>
          <a:stretch>
            <a:fillRect/>
          </a:stretch>
        </p:blipFill>
        <p:spPr>
          <a:xfrm>
            <a:off x="2414313" y="1047294"/>
            <a:ext cx="7772400" cy="4763412"/>
          </a:xfrm>
          <a:prstGeom prst="rect">
            <a:avLst/>
          </a:prstGeom>
        </p:spPr>
      </p:pic>
      <p:sp>
        <p:nvSpPr>
          <p:cNvPr id="5" name="ZoneTexte 4">
            <a:extLst>
              <a:ext uri="{FF2B5EF4-FFF2-40B4-BE49-F238E27FC236}">
                <a16:creationId xmlns:a16="http://schemas.microsoft.com/office/drawing/2014/main" id="{E5858AFD-DFFC-0DB3-1D84-89B23FB98306}"/>
              </a:ext>
            </a:extLst>
          </p:cNvPr>
          <p:cNvSpPr txBox="1"/>
          <p:nvPr/>
        </p:nvSpPr>
        <p:spPr>
          <a:xfrm>
            <a:off x="1337311" y="6261304"/>
            <a:ext cx="2565126" cy="246221"/>
          </a:xfrm>
          <a:prstGeom prst="rect">
            <a:avLst/>
          </a:prstGeom>
          <a:noFill/>
        </p:spPr>
        <p:txBody>
          <a:bodyPr wrap="none" rtlCol="0">
            <a:spAutoFit/>
          </a:bodyPr>
          <a:lstStyle/>
          <a:p>
            <a:r>
              <a:rPr lang="en-GB" sz="1000" b="1" i="1" dirty="0">
                <a:solidFill>
                  <a:schemeClr val="tx1">
                    <a:lumMod val="50000"/>
                    <a:lumOff val="50000"/>
                  </a:schemeClr>
                </a:solidFill>
                <a:latin typeface="Calibri" panose="020F0502020204030204" pitchFamily="34" charset="0"/>
                <a:cs typeface="Calibri" panose="020F0502020204030204" pitchFamily="34" charset="0"/>
              </a:rPr>
              <a:t>Source:  </a:t>
            </a:r>
            <a:r>
              <a:rPr lang="en-GB" sz="1000" i="1" dirty="0">
                <a:solidFill>
                  <a:schemeClr val="tx1">
                    <a:lumMod val="50000"/>
                    <a:lumOff val="50000"/>
                  </a:schemeClr>
                </a:solidFill>
                <a:latin typeface="Calibri" panose="020F0502020204030204" pitchFamily="34" charset="0"/>
                <a:cs typeface="Calibri" panose="020F0502020204030204" pitchFamily="34" charset="0"/>
                <a:hlinkClick r:id="rId4"/>
              </a:rPr>
              <a:t>https://hdl.handle.net/2268/302546</a:t>
            </a:r>
            <a:r>
              <a:rPr lang="en-GB" sz="1000" i="1"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D0841154-1085-6AB7-F58B-0BF78A3DCF83}"/>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559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3724" y="2206625"/>
            <a:ext cx="10515600" cy="4351338"/>
          </a:xfrm>
        </p:spPr>
        <p:txBody>
          <a:bodyPr>
            <a:normAutofit fontScale="92500" lnSpcReduction="10000"/>
          </a:bodyPr>
          <a:lstStyle/>
          <a:p>
            <a:pPr marL="50800" indent="0">
              <a:buNone/>
            </a:pPr>
            <a:endParaRPr lang="en-US" dirty="0">
              <a:latin typeface="Calibri" panose="020F0502020204030204" pitchFamily="34" charset="0"/>
              <a:cs typeface="Calibri" panose="020F0502020204030204" pitchFamily="34" charset="0"/>
            </a:endParaRPr>
          </a:p>
          <a:p>
            <a:pPr marL="0" indent="0">
              <a:buNone/>
            </a:pPr>
            <a:r>
              <a:rPr lang="en-US" dirty="0" err="1">
                <a:latin typeface="Calibri" panose="020F0502020204030204" pitchFamily="34" charset="0"/>
                <a:cs typeface="Calibri" panose="020F0502020204030204" pitchFamily="34" charset="0"/>
              </a:rPr>
              <a:t>Haulogy</a:t>
            </a:r>
            <a:r>
              <a:rPr lang="en-US" dirty="0">
                <a:latin typeface="Calibri" panose="020F0502020204030204" pitchFamily="34" charset="0"/>
                <a:cs typeface="Calibri" panose="020F0502020204030204" pitchFamily="34" charset="0"/>
              </a:rPr>
              <a:t> is a software company that has advanced platforms for electricity retailers.</a:t>
            </a:r>
            <a:endParaRPr lang="en-GB" dirty="0">
              <a:latin typeface="Calibri" panose="020F0502020204030204" pitchFamily="34" charset="0"/>
              <a:cs typeface="Calibri" panose="020F0502020204030204" pitchFamily="34" charset="0"/>
            </a:endParaRPr>
          </a:p>
          <a:p>
            <a:pPr marL="0" indent="0">
              <a:buNone/>
            </a:pPr>
            <a:endParaRPr lang="en-GB" b="1"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It can accommodate a large class of </a:t>
            </a:r>
            <a:r>
              <a:rPr lang="en-US" dirty="0">
                <a:latin typeface="Calibri" panose="020F0502020204030204" pitchFamily="34" charset="0"/>
                <a:cs typeface="Calibri" panose="020F0502020204030204" pitchFamily="34" charset="0"/>
              </a:rPr>
              <a:t>electricity supply products, marketplaces and decision support tools that define retail electricity contracts.</a:t>
            </a:r>
          </a:p>
          <a:p>
            <a:pPr marL="0" indent="0">
              <a:buNone/>
            </a:pP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With this platform, retailers can now easily design new electricity contracts to  meet the different needs of their customers and improve their brand image.</a:t>
            </a:r>
          </a:p>
          <a:p>
            <a:pPr marL="0" indent="0">
              <a:buNone/>
            </a:pPr>
            <a:endParaRPr lang="en-US" b="1" dirty="0">
              <a:latin typeface="Calibri" panose="020F0502020204030204" pitchFamily="34" charset="0"/>
              <a:cs typeface="Calibri" panose="020F0502020204030204" pitchFamily="34" charset="0"/>
            </a:endParaRPr>
          </a:p>
        </p:txBody>
      </p:sp>
      <p:pic>
        <p:nvPicPr>
          <p:cNvPr id="5" name="Google Shape;379;p1"/>
          <p:cNvPicPr preferRelativeResize="0"/>
          <p:nvPr/>
        </p:nvPicPr>
        <p:blipFill rotWithShape="1">
          <a:blip r:embed="rId2">
            <a:alphaModFix/>
          </a:blip>
          <a:srcRect/>
          <a:stretch/>
        </p:blipFill>
        <p:spPr>
          <a:xfrm>
            <a:off x="3017369" y="924234"/>
            <a:ext cx="5644849" cy="1573089"/>
          </a:xfrm>
          <a:prstGeom prst="rect">
            <a:avLst/>
          </a:prstGeom>
          <a:noFill/>
          <a:ln>
            <a:noFill/>
          </a:ln>
        </p:spPr>
      </p:pic>
    </p:spTree>
    <p:extLst>
      <p:ext uri="{BB962C8B-B14F-4D97-AF65-F5344CB8AC3E}">
        <p14:creationId xmlns:p14="http://schemas.microsoft.com/office/powerpoint/2010/main" val="429317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ea typeface="Bebas Neue"/>
                <a:cs typeface="Bebas Neue"/>
                <a:sym typeface="Bebas Neue"/>
              </a:rPr>
              <a:t>Evolution of customers</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GB" sz="1800" b="0"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GB" sz="1800" b="0"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grpSp>
        <p:nvGrpSpPr>
          <p:cNvPr id="5" name="Groupe 4">
            <a:extLst>
              <a:ext uri="{FF2B5EF4-FFF2-40B4-BE49-F238E27FC236}">
                <a16:creationId xmlns:a16="http://schemas.microsoft.com/office/drawing/2014/main" id="{2A6081A8-D9D4-D6DD-9662-70AE8922D544}"/>
              </a:ext>
            </a:extLst>
          </p:cNvPr>
          <p:cNvGrpSpPr/>
          <p:nvPr/>
        </p:nvGrpSpPr>
        <p:grpSpPr>
          <a:xfrm>
            <a:off x="922298" y="2889873"/>
            <a:ext cx="2482180" cy="807169"/>
            <a:chOff x="0" y="2458"/>
            <a:chExt cx="4228013" cy="460018"/>
          </a:xfrm>
        </p:grpSpPr>
        <p:sp>
          <p:nvSpPr>
            <p:cNvPr id="6" name="Rectangle : coins arrondis 5">
              <a:extLst>
                <a:ext uri="{FF2B5EF4-FFF2-40B4-BE49-F238E27FC236}">
                  <a16:creationId xmlns:a16="http://schemas.microsoft.com/office/drawing/2014/main" id="{4E401546-3335-825D-5055-095CBCE0BE09}"/>
                </a:ext>
              </a:extLst>
            </p:cNvPr>
            <p:cNvSpPr/>
            <p:nvPr/>
          </p:nvSpPr>
          <p:spPr>
            <a:xfrm>
              <a:off x="0" y="2458"/>
              <a:ext cx="4228013" cy="460018"/>
            </a:xfrm>
            <a:prstGeom prst="roundRect">
              <a:avLst>
                <a:gd name="adj" fmla="val 10000"/>
              </a:avLst>
            </a:prstGeom>
            <a:solidFill>
              <a:srgbClr val="16D5C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ectangle : coins arrondis 4">
              <a:extLst>
                <a:ext uri="{FF2B5EF4-FFF2-40B4-BE49-F238E27FC236}">
                  <a16:creationId xmlns:a16="http://schemas.microsoft.com/office/drawing/2014/main" id="{28DE0CAF-7331-9AA8-76AE-C6584B656FE6}"/>
                </a:ext>
              </a:extLst>
            </p:cNvPr>
            <p:cNvSpPr txBox="1"/>
            <p:nvPr/>
          </p:nvSpPr>
          <p:spPr>
            <a:xfrm>
              <a:off x="13473" y="15931"/>
              <a:ext cx="4201067" cy="43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Lack of differentiation</a:t>
              </a:r>
              <a:endParaRPr lang="en-GB" sz="1200" b="0" kern="1200" noProof="0" dirty="0">
                <a:latin typeface="Calibri" panose="020F0502020204030204" pitchFamily="34" charset="0"/>
                <a:cs typeface="Calibri" panose="020F0502020204030204" pitchFamily="34" charset="0"/>
              </a:endParaRPr>
            </a:p>
          </p:txBody>
        </p:sp>
      </p:grpSp>
      <p:sp>
        <p:nvSpPr>
          <p:cNvPr id="8" name="Flèche : droite 27">
            <a:extLst>
              <a:ext uri="{FF2B5EF4-FFF2-40B4-BE49-F238E27FC236}">
                <a16:creationId xmlns:a16="http://schemas.microsoft.com/office/drawing/2014/main" id="{A5925A9B-DC90-A366-33E7-50D48F935290}"/>
              </a:ext>
            </a:extLst>
          </p:cNvPr>
          <p:cNvSpPr/>
          <p:nvPr/>
        </p:nvSpPr>
        <p:spPr>
          <a:xfrm rot="5400000">
            <a:off x="1840274" y="3767540"/>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9" name="Groupe 8">
            <a:extLst>
              <a:ext uri="{FF2B5EF4-FFF2-40B4-BE49-F238E27FC236}">
                <a16:creationId xmlns:a16="http://schemas.microsoft.com/office/drawing/2014/main" id="{AE2BE758-A664-C26F-3501-601E8DEC6E41}"/>
              </a:ext>
            </a:extLst>
          </p:cNvPr>
          <p:cNvGrpSpPr/>
          <p:nvPr/>
        </p:nvGrpSpPr>
        <p:grpSpPr>
          <a:xfrm>
            <a:off x="3663989" y="2889872"/>
            <a:ext cx="2482180" cy="807169"/>
            <a:chOff x="0" y="2458"/>
            <a:chExt cx="4228013" cy="460018"/>
          </a:xfrm>
        </p:grpSpPr>
        <p:sp>
          <p:nvSpPr>
            <p:cNvPr id="10" name="Rectangle : coins arrondis 9">
              <a:extLst>
                <a:ext uri="{FF2B5EF4-FFF2-40B4-BE49-F238E27FC236}">
                  <a16:creationId xmlns:a16="http://schemas.microsoft.com/office/drawing/2014/main" id="{2E9C3D62-D17E-54B4-C37C-2713F4B2BBFC}"/>
                </a:ext>
              </a:extLst>
            </p:cNvPr>
            <p:cNvSpPr/>
            <p:nvPr/>
          </p:nvSpPr>
          <p:spPr>
            <a:xfrm>
              <a:off x="0" y="2458"/>
              <a:ext cx="4228013" cy="460018"/>
            </a:xfrm>
            <a:prstGeom prst="roundRect">
              <a:avLst>
                <a:gd name="adj" fmla="val 10000"/>
              </a:avLst>
            </a:prstGeom>
            <a:solidFill>
              <a:srgbClr val="16D5C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E8C411D5-F078-7037-7CEA-D596877E412B}"/>
                </a:ext>
              </a:extLst>
            </p:cNvPr>
            <p:cNvSpPr txBox="1"/>
            <p:nvPr/>
          </p:nvSpPr>
          <p:spPr>
            <a:xfrm>
              <a:off x="13473" y="15931"/>
              <a:ext cx="4201067" cy="43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a:latin typeface="Calibri" panose="020F0502020204030204" pitchFamily="34" charset="0"/>
                  <a:cs typeface="Calibri" panose="020F0502020204030204" pitchFamily="34" charset="0"/>
                </a:rPr>
                <a:t>Need for stable, long-term renewable electricity products</a:t>
              </a:r>
              <a:endParaRPr lang="en-GB" sz="1200" b="0" kern="1200" noProof="0" dirty="0">
                <a:latin typeface="Calibri" panose="020F0502020204030204" pitchFamily="34" charset="0"/>
                <a:cs typeface="Calibri" panose="020F0502020204030204" pitchFamily="34" charset="0"/>
              </a:endParaRPr>
            </a:p>
          </p:txBody>
        </p:sp>
      </p:grpSp>
      <p:grpSp>
        <p:nvGrpSpPr>
          <p:cNvPr id="12" name="Groupe 11">
            <a:extLst>
              <a:ext uri="{FF2B5EF4-FFF2-40B4-BE49-F238E27FC236}">
                <a16:creationId xmlns:a16="http://schemas.microsoft.com/office/drawing/2014/main" id="{F660F903-5C0D-DAEF-BA0A-46127C7D2567}"/>
              </a:ext>
            </a:extLst>
          </p:cNvPr>
          <p:cNvGrpSpPr/>
          <p:nvPr/>
        </p:nvGrpSpPr>
        <p:grpSpPr>
          <a:xfrm>
            <a:off x="6405680" y="2887926"/>
            <a:ext cx="2482180" cy="807169"/>
            <a:chOff x="0" y="2458"/>
            <a:chExt cx="4228013" cy="460018"/>
          </a:xfrm>
        </p:grpSpPr>
        <p:sp>
          <p:nvSpPr>
            <p:cNvPr id="13" name="Rectangle : coins arrondis 12">
              <a:extLst>
                <a:ext uri="{FF2B5EF4-FFF2-40B4-BE49-F238E27FC236}">
                  <a16:creationId xmlns:a16="http://schemas.microsoft.com/office/drawing/2014/main" id="{A880F138-B51F-D0C2-6096-0DE2526D0B7C}"/>
                </a:ext>
              </a:extLst>
            </p:cNvPr>
            <p:cNvSpPr/>
            <p:nvPr/>
          </p:nvSpPr>
          <p:spPr>
            <a:xfrm>
              <a:off x="0" y="2458"/>
              <a:ext cx="4228013" cy="460018"/>
            </a:xfrm>
            <a:prstGeom prst="roundRect">
              <a:avLst>
                <a:gd name="adj" fmla="val 10000"/>
              </a:avLst>
            </a:prstGeom>
            <a:solidFill>
              <a:srgbClr val="16D5C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7E222270-5C1D-5764-55F4-89E6D5F34631}"/>
                </a:ext>
              </a:extLst>
            </p:cNvPr>
            <p:cNvSpPr txBox="1"/>
            <p:nvPr/>
          </p:nvSpPr>
          <p:spPr>
            <a:xfrm>
              <a:off x="13473" y="15931"/>
              <a:ext cx="4201067" cy="43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a:latin typeface="Calibri" panose="020F0502020204030204" pitchFamily="34" charset="0"/>
                  <a:cs typeface="Calibri" panose="020F0502020204030204" pitchFamily="34" charset="0"/>
                </a:rPr>
                <a:t>Customer cost control issues in parallel with energy transition issues</a:t>
              </a:r>
              <a:endParaRPr lang="en-GB" sz="1200" b="0" kern="1200" noProof="0" dirty="0">
                <a:latin typeface="Calibri" panose="020F0502020204030204" pitchFamily="34" charset="0"/>
                <a:cs typeface="Calibri" panose="020F0502020204030204" pitchFamily="34" charset="0"/>
              </a:endParaRPr>
            </a:p>
          </p:txBody>
        </p:sp>
      </p:grpSp>
      <p:grpSp>
        <p:nvGrpSpPr>
          <p:cNvPr id="15" name="Groupe 14">
            <a:extLst>
              <a:ext uri="{FF2B5EF4-FFF2-40B4-BE49-F238E27FC236}">
                <a16:creationId xmlns:a16="http://schemas.microsoft.com/office/drawing/2014/main" id="{6FCF8250-4742-E0C0-1465-BB39A6942401}"/>
              </a:ext>
            </a:extLst>
          </p:cNvPr>
          <p:cNvGrpSpPr/>
          <p:nvPr/>
        </p:nvGrpSpPr>
        <p:grpSpPr>
          <a:xfrm>
            <a:off x="9078499" y="2883167"/>
            <a:ext cx="2482180" cy="807169"/>
            <a:chOff x="0" y="2458"/>
            <a:chExt cx="4228013" cy="460018"/>
          </a:xfrm>
        </p:grpSpPr>
        <p:sp>
          <p:nvSpPr>
            <p:cNvPr id="16" name="Rectangle : coins arrondis 15">
              <a:extLst>
                <a:ext uri="{FF2B5EF4-FFF2-40B4-BE49-F238E27FC236}">
                  <a16:creationId xmlns:a16="http://schemas.microsoft.com/office/drawing/2014/main" id="{C7DFDF4D-1B5F-F14C-631B-1368A7D7246C}"/>
                </a:ext>
              </a:extLst>
            </p:cNvPr>
            <p:cNvSpPr/>
            <p:nvPr/>
          </p:nvSpPr>
          <p:spPr>
            <a:xfrm>
              <a:off x="0" y="2458"/>
              <a:ext cx="4228013" cy="460018"/>
            </a:xfrm>
            <a:prstGeom prst="roundRect">
              <a:avLst>
                <a:gd name="adj" fmla="val 10000"/>
              </a:avLst>
            </a:prstGeom>
            <a:solidFill>
              <a:srgbClr val="16D5C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ectangle : coins arrondis 4">
              <a:extLst>
                <a:ext uri="{FF2B5EF4-FFF2-40B4-BE49-F238E27FC236}">
                  <a16:creationId xmlns:a16="http://schemas.microsoft.com/office/drawing/2014/main" id="{51CB4899-2418-5D69-CCAF-3CC30082634C}"/>
                </a:ext>
              </a:extLst>
            </p:cNvPr>
            <p:cNvSpPr txBox="1"/>
            <p:nvPr/>
          </p:nvSpPr>
          <p:spPr>
            <a:xfrm>
              <a:off x="13473" y="15931"/>
              <a:ext cx="4201067" cy="43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Questioning of </a:t>
              </a:r>
              <a:r>
                <a:rPr lang="en-GB" sz="1200">
                  <a:solidFill>
                    <a:schemeClr val="lt1"/>
                  </a:solidFill>
                  <a:latin typeface="Calibri" panose="020F0502020204030204" pitchFamily="34" charset="0"/>
                  <a:ea typeface="Calibri"/>
                  <a:cs typeface="Calibri" panose="020F0502020204030204" pitchFamily="34" charset="0"/>
                  <a:sym typeface="Calibri"/>
                </a:rPr>
                <a:t>existing </a:t>
              </a:r>
              <a:r>
                <a:rPr lang="en-GB" sz="1200" dirty="0">
                  <a:solidFill>
                    <a:schemeClr val="lt1"/>
                  </a:solidFill>
                  <a:latin typeface="Calibri" panose="020F0502020204030204" pitchFamily="34" charset="0"/>
                  <a:ea typeface="Calibri"/>
                  <a:cs typeface="Calibri" panose="020F0502020204030204" pitchFamily="34" charset="0"/>
                  <a:sym typeface="Calibri"/>
                </a:rPr>
                <a:t>labels </a:t>
              </a:r>
              <a:br>
                <a:rPr lang="en-GB" sz="1200" dirty="0">
                  <a:solidFill>
                    <a:schemeClr val="lt1"/>
                  </a:solidFill>
                  <a:latin typeface="Calibri" panose="020F0502020204030204" pitchFamily="34" charset="0"/>
                  <a:ea typeface="Calibri"/>
                  <a:cs typeface="Calibri" panose="020F0502020204030204" pitchFamily="34" charset="0"/>
                  <a:sym typeface="Calibri"/>
                </a:rPr>
              </a:br>
              <a:r>
                <a:rPr lang="en-GB" sz="1200" dirty="0">
                  <a:solidFill>
                    <a:schemeClr val="lt1"/>
                  </a:solidFill>
                  <a:latin typeface="Calibri" panose="020F0502020204030204" pitchFamily="34" charset="0"/>
                  <a:ea typeface="Calibri"/>
                  <a:cs typeface="Calibri" panose="020F0502020204030204" pitchFamily="34" charset="0"/>
                  <a:sym typeface="Calibri"/>
                </a:rPr>
                <a:t>“guarantee of </a:t>
              </a:r>
              <a:r>
                <a:rPr lang="en-GB" sz="1200">
                  <a:solidFill>
                    <a:schemeClr val="lt1"/>
                  </a:solidFill>
                  <a:latin typeface="Calibri" panose="020F0502020204030204" pitchFamily="34" charset="0"/>
                  <a:ea typeface="Calibri"/>
                  <a:cs typeface="Calibri" panose="020F0502020204030204" pitchFamily="34" charset="0"/>
                  <a:sym typeface="Calibri"/>
                </a:rPr>
                <a:t>origin”</a:t>
              </a:r>
              <a:endParaRPr lang="en-GB" sz="1200" b="0" kern="1200" noProof="0" dirty="0">
                <a:latin typeface="Calibri" panose="020F0502020204030204" pitchFamily="34" charset="0"/>
                <a:cs typeface="Calibri" panose="020F0502020204030204" pitchFamily="34" charset="0"/>
              </a:endParaRPr>
            </a:p>
          </p:txBody>
        </p:sp>
      </p:grpSp>
      <p:grpSp>
        <p:nvGrpSpPr>
          <p:cNvPr id="18" name="Groupe 17">
            <a:extLst>
              <a:ext uri="{FF2B5EF4-FFF2-40B4-BE49-F238E27FC236}">
                <a16:creationId xmlns:a16="http://schemas.microsoft.com/office/drawing/2014/main" id="{707BAC8D-C6EF-1683-6FC9-D6C61287D9B6}"/>
              </a:ext>
            </a:extLst>
          </p:cNvPr>
          <p:cNvGrpSpPr/>
          <p:nvPr/>
        </p:nvGrpSpPr>
        <p:grpSpPr>
          <a:xfrm>
            <a:off x="930208" y="4266874"/>
            <a:ext cx="2482180" cy="807169"/>
            <a:chOff x="0" y="2458"/>
            <a:chExt cx="4228013" cy="460018"/>
          </a:xfrm>
          <a:solidFill>
            <a:srgbClr val="F28E59"/>
          </a:solidFill>
        </p:grpSpPr>
        <p:sp>
          <p:nvSpPr>
            <p:cNvPr id="19" name="Rectangle : coins arrondis 18">
              <a:extLst>
                <a:ext uri="{FF2B5EF4-FFF2-40B4-BE49-F238E27FC236}">
                  <a16:creationId xmlns:a16="http://schemas.microsoft.com/office/drawing/2014/main" id="{4AFCCD4E-A462-4F0E-7003-630701F05BDA}"/>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ectangle : coins arrondis 4">
              <a:extLst>
                <a:ext uri="{FF2B5EF4-FFF2-40B4-BE49-F238E27FC236}">
                  <a16:creationId xmlns:a16="http://schemas.microsoft.com/office/drawing/2014/main" id="{7CD8CC01-1CED-EBC9-F930-4BA26A207561}"/>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New products, services and configurable platforms</a:t>
              </a:r>
              <a:endParaRPr lang="en-GB" sz="1200" b="0" kern="1200" noProof="0" dirty="0">
                <a:latin typeface="Calibri" panose="020F0502020204030204" pitchFamily="34" charset="0"/>
                <a:cs typeface="Calibri" panose="020F0502020204030204" pitchFamily="34" charset="0"/>
              </a:endParaRPr>
            </a:p>
          </p:txBody>
        </p:sp>
      </p:grpSp>
      <p:grpSp>
        <p:nvGrpSpPr>
          <p:cNvPr id="21" name="Groupe 20">
            <a:extLst>
              <a:ext uri="{FF2B5EF4-FFF2-40B4-BE49-F238E27FC236}">
                <a16:creationId xmlns:a16="http://schemas.microsoft.com/office/drawing/2014/main" id="{DCB886EA-EB41-8893-EF65-E120B63B5986}"/>
              </a:ext>
            </a:extLst>
          </p:cNvPr>
          <p:cNvGrpSpPr/>
          <p:nvPr/>
        </p:nvGrpSpPr>
        <p:grpSpPr>
          <a:xfrm>
            <a:off x="3671899" y="4266873"/>
            <a:ext cx="2482180" cy="807169"/>
            <a:chOff x="0" y="2458"/>
            <a:chExt cx="4228013" cy="460018"/>
          </a:xfrm>
          <a:solidFill>
            <a:srgbClr val="F28E59"/>
          </a:solidFill>
        </p:grpSpPr>
        <p:sp>
          <p:nvSpPr>
            <p:cNvPr id="22" name="Rectangle : coins arrondis 21">
              <a:extLst>
                <a:ext uri="{FF2B5EF4-FFF2-40B4-BE49-F238E27FC236}">
                  <a16:creationId xmlns:a16="http://schemas.microsoft.com/office/drawing/2014/main" id="{CCE4FF17-0A9D-029A-6F2E-71FD9594E0A0}"/>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ectangle : coins arrondis 4">
              <a:extLst>
                <a:ext uri="{FF2B5EF4-FFF2-40B4-BE49-F238E27FC236}">
                  <a16:creationId xmlns:a16="http://schemas.microsoft.com/office/drawing/2014/main" id="{A3B460B2-C001-264F-5FE6-EE7B6568BCCF}"/>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PPA, assets, clicks, creation of (virtual) energy communities with energy sharing</a:t>
              </a:r>
              <a:endParaRPr lang="en-GB" sz="1200" b="0" kern="1200" noProof="0" dirty="0">
                <a:latin typeface="Calibri" panose="020F0502020204030204" pitchFamily="34" charset="0"/>
                <a:cs typeface="Calibri" panose="020F0502020204030204" pitchFamily="34" charset="0"/>
              </a:endParaRPr>
            </a:p>
          </p:txBody>
        </p:sp>
      </p:grpSp>
      <p:grpSp>
        <p:nvGrpSpPr>
          <p:cNvPr id="24" name="Groupe 23">
            <a:extLst>
              <a:ext uri="{FF2B5EF4-FFF2-40B4-BE49-F238E27FC236}">
                <a16:creationId xmlns:a16="http://schemas.microsoft.com/office/drawing/2014/main" id="{447BCDB7-576E-6F5D-8D6A-B4434FC8BE5E}"/>
              </a:ext>
            </a:extLst>
          </p:cNvPr>
          <p:cNvGrpSpPr/>
          <p:nvPr/>
        </p:nvGrpSpPr>
        <p:grpSpPr>
          <a:xfrm>
            <a:off x="6413590" y="4264927"/>
            <a:ext cx="2482180" cy="807169"/>
            <a:chOff x="0" y="2458"/>
            <a:chExt cx="4228013" cy="460018"/>
          </a:xfrm>
          <a:solidFill>
            <a:srgbClr val="F28E59"/>
          </a:solidFill>
        </p:grpSpPr>
        <p:sp>
          <p:nvSpPr>
            <p:cNvPr id="25" name="Rectangle : coins arrondis 24">
              <a:extLst>
                <a:ext uri="{FF2B5EF4-FFF2-40B4-BE49-F238E27FC236}">
                  <a16:creationId xmlns:a16="http://schemas.microsoft.com/office/drawing/2014/main" id="{A45EFE58-9228-2E75-8186-440757FA8162}"/>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Rectangle : coins arrondis 4">
              <a:extLst>
                <a:ext uri="{FF2B5EF4-FFF2-40B4-BE49-F238E27FC236}">
                  <a16:creationId xmlns:a16="http://schemas.microsoft.com/office/drawing/2014/main" id="{A282846C-9E6F-448A-9C19-7FA97B3A7183}"/>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panose="020F0502020204030204" pitchFamily="34" charset="0"/>
                  <a:cs typeface="Calibri" panose="020F0502020204030204" pitchFamily="34" charset="0"/>
                </a:rPr>
                <a:t>Decision support tools for customers - consumers and prosumers - to reduce their bills and facilitate their active participation in the transition</a:t>
              </a:r>
            </a:p>
          </p:txBody>
        </p:sp>
      </p:grpSp>
      <p:grpSp>
        <p:nvGrpSpPr>
          <p:cNvPr id="27" name="Groupe 26">
            <a:extLst>
              <a:ext uri="{FF2B5EF4-FFF2-40B4-BE49-F238E27FC236}">
                <a16:creationId xmlns:a16="http://schemas.microsoft.com/office/drawing/2014/main" id="{EF35368A-C402-1803-085C-CECB40899300}"/>
              </a:ext>
            </a:extLst>
          </p:cNvPr>
          <p:cNvGrpSpPr/>
          <p:nvPr/>
        </p:nvGrpSpPr>
        <p:grpSpPr>
          <a:xfrm>
            <a:off x="9086409" y="4260168"/>
            <a:ext cx="2482180" cy="807169"/>
            <a:chOff x="0" y="2458"/>
            <a:chExt cx="4228013" cy="460018"/>
          </a:xfrm>
          <a:solidFill>
            <a:srgbClr val="F28E59"/>
          </a:solidFill>
        </p:grpSpPr>
        <p:sp>
          <p:nvSpPr>
            <p:cNvPr id="28" name="Rectangle : coins arrondis 27">
              <a:extLst>
                <a:ext uri="{FF2B5EF4-FFF2-40B4-BE49-F238E27FC236}">
                  <a16:creationId xmlns:a16="http://schemas.microsoft.com/office/drawing/2014/main" id="{71DB3EEB-B7B7-92BB-7689-AA4E7FCF54E0}"/>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Rectangle : coins arrondis 4">
              <a:extLst>
                <a:ext uri="{FF2B5EF4-FFF2-40B4-BE49-F238E27FC236}">
                  <a16:creationId xmlns:a16="http://schemas.microsoft.com/office/drawing/2014/main" id="{1A70B346-7D8C-5E83-F43C-683DEE9281D8}"/>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Traceability through contracts and transparency through the customer interface</a:t>
              </a:r>
              <a:endParaRPr lang="en-GB" sz="1200" b="0" kern="1200" noProof="0" dirty="0">
                <a:latin typeface="Calibri" panose="020F0502020204030204" pitchFamily="34" charset="0"/>
                <a:cs typeface="Calibri" panose="020F0502020204030204" pitchFamily="34" charset="0"/>
              </a:endParaRPr>
            </a:p>
          </p:txBody>
        </p:sp>
      </p:grpSp>
      <p:sp>
        <p:nvSpPr>
          <p:cNvPr id="36" name="TextBox 28">
            <a:extLst>
              <a:ext uri="{FF2B5EF4-FFF2-40B4-BE49-F238E27FC236}">
                <a16:creationId xmlns:a16="http://schemas.microsoft.com/office/drawing/2014/main" id="{32DF0D7D-B8AB-FF37-E56B-6AB965444CE1}"/>
              </a:ext>
            </a:extLst>
          </p:cNvPr>
          <p:cNvSpPr txBox="1"/>
          <p:nvPr/>
        </p:nvSpPr>
        <p:spPr>
          <a:xfrm>
            <a:off x="567421" y="2660520"/>
            <a:ext cx="1241614" cy="269241"/>
          </a:xfrm>
          <a:prstGeom prst="rect">
            <a:avLst/>
          </a:prstGeom>
          <a:noFill/>
        </p:spPr>
        <p:txBody>
          <a:bodyPr wrap="square" rtlCol="0">
            <a:spAutoFit/>
          </a:bodyPr>
          <a:lstStyle/>
          <a:p>
            <a:pPr lvl="0">
              <a:lnSpc>
                <a:spcPct val="110000"/>
              </a:lnSpc>
              <a:buSzPts val="1600"/>
            </a:pPr>
            <a:r>
              <a:rPr lang="en-GB" sz="1100" b="1" i="1">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Challenges</a:t>
            </a:r>
            <a:endParaRPr lang="en-GB" sz="1100" b="1" i="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7" name="TextBox 28">
            <a:extLst>
              <a:ext uri="{FF2B5EF4-FFF2-40B4-BE49-F238E27FC236}">
                <a16:creationId xmlns:a16="http://schemas.microsoft.com/office/drawing/2014/main" id="{964B7FE8-FD61-977B-D356-1060F830A4CE}"/>
              </a:ext>
            </a:extLst>
          </p:cNvPr>
          <p:cNvSpPr txBox="1"/>
          <p:nvPr/>
        </p:nvSpPr>
        <p:spPr>
          <a:xfrm>
            <a:off x="654092" y="5131432"/>
            <a:ext cx="2255094" cy="269241"/>
          </a:xfrm>
          <a:prstGeom prst="rect">
            <a:avLst/>
          </a:prstGeom>
          <a:noFill/>
        </p:spPr>
        <p:txBody>
          <a:bodyPr wrap="square" rtlCol="0">
            <a:spAutoFit/>
          </a:bodyPr>
          <a:lstStyle/>
          <a:p>
            <a:pPr lvl="0">
              <a:lnSpc>
                <a:spcPct val="110000"/>
              </a:lnSpc>
              <a:buSzPts val="1600"/>
            </a:pPr>
            <a:r>
              <a:rPr lang="en-GB" sz="1100" b="1" i="1">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New dema</a:t>
            </a:r>
            <a:r>
              <a:rPr lang="en-GB" sz="1100" b="1" i="1">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nd</a:t>
            </a:r>
            <a:endParaRPr lang="en-GB" sz="1100" b="1" i="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8" name="Flèche : droite 27">
            <a:extLst>
              <a:ext uri="{FF2B5EF4-FFF2-40B4-BE49-F238E27FC236}">
                <a16:creationId xmlns:a16="http://schemas.microsoft.com/office/drawing/2014/main" id="{A82F1792-5161-FD41-21D7-F54B44D41577}"/>
              </a:ext>
            </a:extLst>
          </p:cNvPr>
          <p:cNvSpPr/>
          <p:nvPr/>
        </p:nvSpPr>
        <p:spPr>
          <a:xfrm rot="5400000">
            <a:off x="4630224" y="3765889"/>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39" name="Flèche : droite 27">
            <a:extLst>
              <a:ext uri="{FF2B5EF4-FFF2-40B4-BE49-F238E27FC236}">
                <a16:creationId xmlns:a16="http://schemas.microsoft.com/office/drawing/2014/main" id="{AEF3A177-C233-F7B1-005F-561E772D2E25}"/>
              </a:ext>
            </a:extLst>
          </p:cNvPr>
          <p:cNvSpPr/>
          <p:nvPr/>
        </p:nvSpPr>
        <p:spPr>
          <a:xfrm rot="5400000">
            <a:off x="7420174" y="3765888"/>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40" name="Flèche : droite 27">
            <a:extLst>
              <a:ext uri="{FF2B5EF4-FFF2-40B4-BE49-F238E27FC236}">
                <a16:creationId xmlns:a16="http://schemas.microsoft.com/office/drawing/2014/main" id="{AFB3F462-CBCF-37BF-4B8B-9316D6A6910B}"/>
              </a:ext>
            </a:extLst>
          </p:cNvPr>
          <p:cNvSpPr/>
          <p:nvPr/>
        </p:nvSpPr>
        <p:spPr>
          <a:xfrm rot="5400000">
            <a:off x="10044734" y="3765887"/>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41" name="Groupe 40">
            <a:extLst>
              <a:ext uri="{FF2B5EF4-FFF2-40B4-BE49-F238E27FC236}">
                <a16:creationId xmlns:a16="http://schemas.microsoft.com/office/drawing/2014/main" id="{CD769716-92ED-12D9-87C4-E29521299DDA}"/>
              </a:ext>
            </a:extLst>
          </p:cNvPr>
          <p:cNvGrpSpPr/>
          <p:nvPr/>
        </p:nvGrpSpPr>
        <p:grpSpPr>
          <a:xfrm>
            <a:off x="922298" y="1487977"/>
            <a:ext cx="2482180" cy="807169"/>
            <a:chOff x="0" y="2458"/>
            <a:chExt cx="4228013" cy="460018"/>
          </a:xfrm>
          <a:solidFill>
            <a:schemeClr val="accent6">
              <a:lumMod val="50000"/>
            </a:schemeClr>
          </a:solidFill>
        </p:grpSpPr>
        <p:sp>
          <p:nvSpPr>
            <p:cNvPr id="42" name="Rectangle : coins arrondis 41">
              <a:extLst>
                <a:ext uri="{FF2B5EF4-FFF2-40B4-BE49-F238E27FC236}">
                  <a16:creationId xmlns:a16="http://schemas.microsoft.com/office/drawing/2014/main" id="{3CE81EBC-0A99-40F3-004D-D1DC79EF3307}"/>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3" name="Rectangle : coins arrondis 4">
              <a:extLst>
                <a:ext uri="{FF2B5EF4-FFF2-40B4-BE49-F238E27FC236}">
                  <a16:creationId xmlns:a16="http://schemas.microsoft.com/office/drawing/2014/main" id="{7D50E760-FA38-837D-524B-C05A23A0264A}"/>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a:latin typeface="Calibri" panose="020F0502020204030204" pitchFamily="34" charset="0"/>
                  <a:cs typeface="Calibri" panose="020F0502020204030204" pitchFamily="34" charset="0"/>
                </a:rPr>
                <a:t>Differenciation based on price only</a:t>
              </a:r>
              <a:endParaRPr lang="en-GB" sz="1200" b="0" kern="1200" noProof="0" dirty="0">
                <a:latin typeface="Calibri" panose="020F0502020204030204" pitchFamily="34" charset="0"/>
                <a:cs typeface="Calibri" panose="020F0502020204030204" pitchFamily="34" charset="0"/>
              </a:endParaRPr>
            </a:p>
          </p:txBody>
        </p:sp>
      </p:grpSp>
      <p:grpSp>
        <p:nvGrpSpPr>
          <p:cNvPr id="44" name="Groupe 43">
            <a:extLst>
              <a:ext uri="{FF2B5EF4-FFF2-40B4-BE49-F238E27FC236}">
                <a16:creationId xmlns:a16="http://schemas.microsoft.com/office/drawing/2014/main" id="{CE6CC4B2-007F-A13F-5812-30E549E1E33B}"/>
              </a:ext>
            </a:extLst>
          </p:cNvPr>
          <p:cNvGrpSpPr/>
          <p:nvPr/>
        </p:nvGrpSpPr>
        <p:grpSpPr>
          <a:xfrm>
            <a:off x="3681382" y="1487977"/>
            <a:ext cx="2482180" cy="807169"/>
            <a:chOff x="0" y="2458"/>
            <a:chExt cx="4228013" cy="460018"/>
          </a:xfrm>
          <a:solidFill>
            <a:schemeClr val="accent6">
              <a:lumMod val="50000"/>
            </a:schemeClr>
          </a:solidFill>
        </p:grpSpPr>
        <p:sp>
          <p:nvSpPr>
            <p:cNvPr id="45" name="Rectangle : coins arrondis 44">
              <a:extLst>
                <a:ext uri="{FF2B5EF4-FFF2-40B4-BE49-F238E27FC236}">
                  <a16:creationId xmlns:a16="http://schemas.microsoft.com/office/drawing/2014/main" id="{5EB19160-D886-77AB-1577-E4E5E40F7C4B}"/>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6" name="Rectangle : coins arrondis 4">
              <a:extLst>
                <a:ext uri="{FF2B5EF4-FFF2-40B4-BE49-F238E27FC236}">
                  <a16:creationId xmlns:a16="http://schemas.microsoft.com/office/drawing/2014/main" id="{6151A0B4-C73D-F9C1-D489-BCAAD3C86ED0}"/>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panose="020F0502020204030204" pitchFamily="34" charset="0"/>
                  <a:cs typeface="Calibri" panose="020F0502020204030204" pitchFamily="34" charset="0"/>
                </a:rPr>
                <a:t>Stable &amp; long-term electricity products</a:t>
              </a:r>
            </a:p>
          </p:txBody>
        </p:sp>
      </p:grpSp>
      <p:grpSp>
        <p:nvGrpSpPr>
          <p:cNvPr id="47" name="Groupe 46">
            <a:extLst>
              <a:ext uri="{FF2B5EF4-FFF2-40B4-BE49-F238E27FC236}">
                <a16:creationId xmlns:a16="http://schemas.microsoft.com/office/drawing/2014/main" id="{12ECCA57-0B80-4289-78ED-05B66EBED20B}"/>
              </a:ext>
            </a:extLst>
          </p:cNvPr>
          <p:cNvGrpSpPr/>
          <p:nvPr/>
        </p:nvGrpSpPr>
        <p:grpSpPr>
          <a:xfrm>
            <a:off x="6406112" y="1490350"/>
            <a:ext cx="2482180" cy="807169"/>
            <a:chOff x="0" y="2458"/>
            <a:chExt cx="4228013" cy="460018"/>
          </a:xfrm>
          <a:solidFill>
            <a:schemeClr val="accent6">
              <a:lumMod val="50000"/>
            </a:schemeClr>
          </a:solidFill>
        </p:grpSpPr>
        <p:sp>
          <p:nvSpPr>
            <p:cNvPr id="48" name="Rectangle : coins arrondis 47">
              <a:extLst>
                <a:ext uri="{FF2B5EF4-FFF2-40B4-BE49-F238E27FC236}">
                  <a16:creationId xmlns:a16="http://schemas.microsoft.com/office/drawing/2014/main" id="{98C42642-0886-3963-CF48-12C7ADF1053B}"/>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9" name="Rectangle : coins arrondis 4">
              <a:extLst>
                <a:ext uri="{FF2B5EF4-FFF2-40B4-BE49-F238E27FC236}">
                  <a16:creationId xmlns:a16="http://schemas.microsoft.com/office/drawing/2014/main" id="{021996D5-76A3-9495-9C3C-F04C502FDBF0}"/>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panose="020F0502020204030204" pitchFamily="34" charset="0"/>
                  <a:cs typeface="Calibri" panose="020F0502020204030204" pitchFamily="34" charset="0"/>
                </a:rPr>
                <a:t>No concern about energy transition</a:t>
              </a:r>
            </a:p>
          </p:txBody>
        </p:sp>
      </p:grpSp>
      <p:grpSp>
        <p:nvGrpSpPr>
          <p:cNvPr id="50" name="Groupe 49">
            <a:extLst>
              <a:ext uri="{FF2B5EF4-FFF2-40B4-BE49-F238E27FC236}">
                <a16:creationId xmlns:a16="http://schemas.microsoft.com/office/drawing/2014/main" id="{53632D42-8977-2D64-C37A-238C54A63CF9}"/>
              </a:ext>
            </a:extLst>
          </p:cNvPr>
          <p:cNvGrpSpPr/>
          <p:nvPr/>
        </p:nvGrpSpPr>
        <p:grpSpPr>
          <a:xfrm>
            <a:off x="9078499" y="1511617"/>
            <a:ext cx="2482180" cy="807169"/>
            <a:chOff x="0" y="2458"/>
            <a:chExt cx="4228013" cy="460018"/>
          </a:xfrm>
          <a:solidFill>
            <a:schemeClr val="accent6">
              <a:lumMod val="50000"/>
            </a:schemeClr>
          </a:solidFill>
        </p:grpSpPr>
        <p:sp>
          <p:nvSpPr>
            <p:cNvPr id="51" name="Rectangle : coins arrondis 50">
              <a:extLst>
                <a:ext uri="{FF2B5EF4-FFF2-40B4-BE49-F238E27FC236}">
                  <a16:creationId xmlns:a16="http://schemas.microsoft.com/office/drawing/2014/main" id="{764C19DF-4382-46C8-C025-FC78CA2ACB52}"/>
                </a:ext>
              </a:extLst>
            </p:cNvPr>
            <p:cNvSpPr/>
            <p:nvPr/>
          </p:nvSpPr>
          <p:spPr>
            <a:xfrm>
              <a:off x="0" y="2458"/>
              <a:ext cx="4228013" cy="46001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Rectangle : coins arrondis 4">
              <a:extLst>
                <a:ext uri="{FF2B5EF4-FFF2-40B4-BE49-F238E27FC236}">
                  <a16:creationId xmlns:a16="http://schemas.microsoft.com/office/drawing/2014/main" id="{6AB86B53-66B1-4BC8-AD35-68D10E91A795}"/>
                </a:ext>
              </a:extLst>
            </p:cNvPr>
            <p:cNvSpPr txBox="1"/>
            <p:nvPr/>
          </p:nvSpPr>
          <p:spPr>
            <a:xfrm>
              <a:off x="13473" y="15931"/>
              <a:ext cx="4201067" cy="4330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No concern over the origin of energy &amp; label “guarantee of origin” </a:t>
              </a:r>
              <a:endParaRPr lang="en-GB" sz="1200" b="0" kern="1200" noProof="0" dirty="0">
                <a:latin typeface="Calibri" panose="020F0502020204030204" pitchFamily="34" charset="0"/>
                <a:cs typeface="Calibri" panose="020F0502020204030204" pitchFamily="34" charset="0"/>
              </a:endParaRPr>
            </a:p>
          </p:txBody>
        </p:sp>
      </p:grpSp>
      <p:sp>
        <p:nvSpPr>
          <p:cNvPr id="53" name="Flèche : droite 27">
            <a:extLst>
              <a:ext uri="{FF2B5EF4-FFF2-40B4-BE49-F238E27FC236}">
                <a16:creationId xmlns:a16="http://schemas.microsoft.com/office/drawing/2014/main" id="{4AA088D6-E200-AE1C-E3D8-E32283C0A8A8}"/>
              </a:ext>
            </a:extLst>
          </p:cNvPr>
          <p:cNvSpPr/>
          <p:nvPr/>
        </p:nvSpPr>
        <p:spPr>
          <a:xfrm rot="5400000">
            <a:off x="1840274" y="2388888"/>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4" name="Flèche : droite 27">
            <a:extLst>
              <a:ext uri="{FF2B5EF4-FFF2-40B4-BE49-F238E27FC236}">
                <a16:creationId xmlns:a16="http://schemas.microsoft.com/office/drawing/2014/main" id="{667547DF-B592-171B-8D20-9F916DB6CCED}"/>
              </a:ext>
            </a:extLst>
          </p:cNvPr>
          <p:cNvSpPr/>
          <p:nvPr/>
        </p:nvSpPr>
        <p:spPr>
          <a:xfrm rot="5400000">
            <a:off x="4647616" y="2377069"/>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6" name="Flèche : droite 27">
            <a:extLst>
              <a:ext uri="{FF2B5EF4-FFF2-40B4-BE49-F238E27FC236}">
                <a16:creationId xmlns:a16="http://schemas.microsoft.com/office/drawing/2014/main" id="{3D52AF04-51F1-10A9-91A9-4A9A51FB28E9}"/>
              </a:ext>
            </a:extLst>
          </p:cNvPr>
          <p:cNvSpPr/>
          <p:nvPr/>
        </p:nvSpPr>
        <p:spPr>
          <a:xfrm rot="5400000">
            <a:off x="7418159" y="2352950"/>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7" name="Flèche : droite 27">
            <a:extLst>
              <a:ext uri="{FF2B5EF4-FFF2-40B4-BE49-F238E27FC236}">
                <a16:creationId xmlns:a16="http://schemas.microsoft.com/office/drawing/2014/main" id="{1E8E2596-55F9-CF4C-24BB-D7AAD35CA279}"/>
              </a:ext>
            </a:extLst>
          </p:cNvPr>
          <p:cNvSpPr/>
          <p:nvPr/>
        </p:nvSpPr>
        <p:spPr>
          <a:xfrm rot="5400000">
            <a:off x="10044733" y="2388887"/>
            <a:ext cx="549711" cy="438848"/>
          </a:xfrm>
          <a:prstGeom prst="rightArrow">
            <a:avLst>
              <a:gd name="adj1" fmla="val 60000"/>
              <a:gd name="adj2" fmla="val 50000"/>
            </a:avLst>
          </a:prstGeom>
          <a:solidFill>
            <a:srgbClr val="AB47BC"/>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9" name="TextBox 28">
            <a:extLst>
              <a:ext uri="{FF2B5EF4-FFF2-40B4-BE49-F238E27FC236}">
                <a16:creationId xmlns:a16="http://schemas.microsoft.com/office/drawing/2014/main" id="{D4CA67FD-FD6B-1A86-8190-02824179AC2F}"/>
              </a:ext>
            </a:extLst>
          </p:cNvPr>
          <p:cNvSpPr txBox="1"/>
          <p:nvPr/>
        </p:nvSpPr>
        <p:spPr>
          <a:xfrm>
            <a:off x="645394" y="1240205"/>
            <a:ext cx="1241614" cy="269241"/>
          </a:xfrm>
          <a:prstGeom prst="rect">
            <a:avLst/>
          </a:prstGeom>
          <a:noFill/>
        </p:spPr>
        <p:txBody>
          <a:bodyPr wrap="square" rtlCol="0">
            <a:spAutoFit/>
          </a:bodyPr>
          <a:lstStyle/>
          <a:p>
            <a:pPr lvl="0">
              <a:lnSpc>
                <a:spcPct val="110000"/>
              </a:lnSpc>
              <a:buSzPts val="1600"/>
            </a:pPr>
            <a:r>
              <a:rPr lang="en-GB" sz="1100" b="1" i="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Demand</a:t>
            </a:r>
          </a:p>
        </p:txBody>
      </p:sp>
      <p:sp>
        <p:nvSpPr>
          <p:cNvPr id="2" name="Rectangle 1">
            <a:extLst>
              <a:ext uri="{FF2B5EF4-FFF2-40B4-BE49-F238E27FC236}">
                <a16:creationId xmlns:a16="http://schemas.microsoft.com/office/drawing/2014/main" id="{16A7EF32-F646-F91E-3D5F-22EF7B81949E}"/>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701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b="0" i="0" u="none" strike="noStrike" cap="none" dirty="0">
                <a:solidFill>
                  <a:srgbClr val="000000"/>
                </a:solidFill>
                <a:latin typeface="Bebas Neue"/>
                <a:ea typeface="Bebas Neue"/>
                <a:cs typeface="Bebas Neue"/>
                <a:sym typeface="Bebas Neue"/>
              </a:rPr>
              <a:t>A new type of customer: EV users</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4" name="ZoneTexte 3">
            <a:extLst>
              <a:ext uri="{FF2B5EF4-FFF2-40B4-BE49-F238E27FC236}">
                <a16:creationId xmlns:a16="http://schemas.microsoft.com/office/drawing/2014/main" id="{16CE974A-269B-8770-4F19-0CA1CEE00159}"/>
              </a:ext>
            </a:extLst>
          </p:cNvPr>
          <p:cNvSpPr txBox="1"/>
          <p:nvPr/>
        </p:nvSpPr>
        <p:spPr>
          <a:xfrm>
            <a:off x="442337" y="1375708"/>
            <a:ext cx="11140063" cy="427809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Let us focus on the problem with existing contracts for </a:t>
            </a:r>
            <a:r>
              <a:rPr lang="en-GB" sz="1600" b="1" dirty="0">
                <a:solidFill>
                  <a:srgbClr val="ED7D31"/>
                </a:solidFill>
                <a:latin typeface="Calibri" panose="020F0502020204030204" pitchFamily="34" charset="0"/>
                <a:cs typeface="Calibri" panose="020F0502020204030204" pitchFamily="34" charset="0"/>
              </a:rPr>
              <a:t>EV users</a:t>
            </a:r>
            <a:r>
              <a:rPr lang="en-GB" sz="1600"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Most of the existing contracts do not offer incentives </a:t>
            </a:r>
            <a:r>
              <a:rPr lang="en-GB" sz="1600" dirty="0">
                <a:latin typeface="Calibri" panose="020F0502020204030204" pitchFamily="34" charset="0"/>
                <a:cs typeface="Calibri" panose="020F0502020204030204" pitchFamily="34" charset="0"/>
              </a:rPr>
              <a:t>for charging the EVs when energy is cheap on the spot market.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People who own an electric vehicle generally also </a:t>
            </a:r>
            <a:r>
              <a:rPr lang="en-GB" sz="1600" b="1" dirty="0">
                <a:latin typeface="Calibri" panose="020F0502020204030204" pitchFamily="34" charset="0"/>
                <a:cs typeface="Calibri" panose="020F0502020204030204" pitchFamily="34" charset="0"/>
              </a:rPr>
              <a:t>care about energy transition</a:t>
            </a:r>
            <a:r>
              <a:rPr lang="en-GB" sz="1600" dirty="0">
                <a:latin typeface="Calibri" panose="020F0502020204030204" pitchFamily="34" charset="0"/>
                <a:cs typeface="Calibri" panose="020F0502020204030204" pitchFamily="34" charset="0"/>
              </a:rPr>
              <a:t>. They may have on-site PV production and/or a home battery.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However, they are </a:t>
            </a:r>
            <a:r>
              <a:rPr lang="en-GB" sz="1600" b="1" dirty="0">
                <a:latin typeface="Calibri" panose="020F0502020204030204" pitchFamily="34" charset="0"/>
                <a:cs typeface="Calibri" panose="020F0502020204030204" pitchFamily="34" charset="0"/>
              </a:rPr>
              <a:t>currently tied in to classical electricity contracts</a:t>
            </a:r>
            <a:r>
              <a:rPr lang="en-GB" sz="1600"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Issues:</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How do they </a:t>
            </a:r>
            <a:r>
              <a:rPr lang="en-GB" sz="1600" b="1" dirty="0">
                <a:latin typeface="Calibri" panose="020F0502020204030204" pitchFamily="34" charset="0"/>
                <a:cs typeface="Calibri" panose="020F0502020204030204" pitchFamily="34" charset="0"/>
              </a:rPr>
              <a:t>better participate</a:t>
            </a:r>
            <a:r>
              <a:rPr lang="en-GB" sz="1600" dirty="0">
                <a:latin typeface="Calibri" panose="020F0502020204030204" pitchFamily="34" charset="0"/>
                <a:cs typeface="Calibri" panose="020F0502020204030204" pitchFamily="34" charset="0"/>
              </a:rPr>
              <a:t> in the energy transition?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The </a:t>
            </a:r>
            <a:r>
              <a:rPr lang="en-GB" sz="1600" b="1" dirty="0">
                <a:latin typeface="Calibri" panose="020F0502020204030204" pitchFamily="34" charset="0"/>
                <a:cs typeface="Calibri" panose="020F0502020204030204" pitchFamily="34" charset="0"/>
              </a:rPr>
              <a:t>differentiation</a:t>
            </a:r>
            <a:r>
              <a:rPr lang="en-GB" sz="1600" dirty="0">
                <a:latin typeface="Calibri" panose="020F0502020204030204" pitchFamily="34" charset="0"/>
                <a:cs typeface="Calibri" panose="020F0502020204030204" pitchFamily="34" charset="0"/>
              </a:rPr>
              <a:t> is only </a:t>
            </a:r>
            <a:r>
              <a:rPr lang="en-GB" sz="1600" b="1" dirty="0">
                <a:latin typeface="Calibri" panose="020F0502020204030204" pitchFamily="34" charset="0"/>
                <a:cs typeface="Calibri" panose="020F0502020204030204" pitchFamily="34" charset="0"/>
              </a:rPr>
              <a:t>on prices</a:t>
            </a:r>
            <a:r>
              <a:rPr lang="en-GB" sz="1600" dirty="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EBD6392-1523-6011-BA9A-845302B122D0}"/>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01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How to address new customers and their wishes? </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ZoneTexte 2">
            <a:extLst>
              <a:ext uri="{FF2B5EF4-FFF2-40B4-BE49-F238E27FC236}">
                <a16:creationId xmlns:a16="http://schemas.microsoft.com/office/drawing/2014/main" id="{1C70F75B-C8BE-8BA4-A9F0-E4A4929C266D}"/>
              </a:ext>
            </a:extLst>
          </p:cNvPr>
          <p:cNvSpPr txBox="1"/>
          <p:nvPr/>
        </p:nvSpPr>
        <p:spPr>
          <a:xfrm>
            <a:off x="550489" y="1375708"/>
            <a:ext cx="8351966" cy="3785652"/>
          </a:xfrm>
          <a:prstGeom prst="rect">
            <a:avLst/>
          </a:prstGeom>
          <a:noFill/>
        </p:spPr>
        <p:txBody>
          <a:bodyPr wrap="none" rtlCol="0">
            <a:spAutoFit/>
          </a:bodyPr>
          <a:lstStyle/>
          <a:p>
            <a:endParaRPr lang="en-GB" sz="1600" dirty="0">
              <a:latin typeface="Calibri" panose="020F0502020204030204" pitchFamily="34" charset="0"/>
              <a:cs typeface="Calibri" panose="020F0502020204030204" pitchFamily="34" charset="0"/>
            </a:endParaRPr>
          </a:p>
          <a:p>
            <a:r>
              <a:rPr lang="en-GB" sz="1600" b="1" i="1" dirty="0">
                <a:solidFill>
                  <a:srgbClr val="ED7D31"/>
                </a:solidFill>
                <a:latin typeface="Calibri" panose="020F0502020204030204" pitchFamily="34" charset="0"/>
                <a:cs typeface="Calibri" panose="020F0502020204030204" pitchFamily="34" charset="0"/>
              </a:rPr>
              <a:t>Retailers can offer different and novel retail electricity contracts!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What are the </a:t>
            </a:r>
            <a:r>
              <a:rPr lang="en-GB" sz="1600" b="1" dirty="0">
                <a:latin typeface="Calibri" panose="020F0502020204030204" pitchFamily="34" charset="0"/>
                <a:cs typeface="Calibri" panose="020F0502020204030204" pitchFamily="34" charset="0"/>
              </a:rPr>
              <a:t>desired features </a:t>
            </a:r>
            <a:r>
              <a:rPr lang="en-GB" sz="1600" dirty="0">
                <a:latin typeface="Calibri" panose="020F0502020204030204" pitchFamily="34" charset="0"/>
                <a:cs typeface="Calibri" panose="020F0502020204030204" pitchFamily="34" charset="0"/>
              </a:rPr>
              <a:t>for these new retail electricity contracts?</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They should…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Address the </a:t>
            </a:r>
            <a:r>
              <a:rPr lang="en-GB" sz="1600" b="1" dirty="0">
                <a:latin typeface="Calibri" panose="020F0502020204030204" pitchFamily="34" charset="0"/>
                <a:cs typeface="Calibri" panose="020F0502020204030204" pitchFamily="34" charset="0"/>
              </a:rPr>
              <a:t>new wishes </a:t>
            </a:r>
            <a:r>
              <a:rPr lang="en-GB" sz="1600" dirty="0">
                <a:latin typeface="Calibri" panose="020F0502020204030204" pitchFamily="34" charset="0"/>
                <a:cs typeface="Calibri" panose="020F0502020204030204" pitchFamily="34" charset="0"/>
              </a:rPr>
              <a:t>in terms of </a:t>
            </a:r>
            <a:r>
              <a:rPr lang="en-GB" sz="1600" b="1" dirty="0">
                <a:latin typeface="Calibri" panose="020F0502020204030204" pitchFamily="34" charset="0"/>
                <a:cs typeface="Calibri" panose="020F0502020204030204" pitchFamily="34" charset="0"/>
              </a:rPr>
              <a:t>transparency</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traceability of energy sources</a:t>
            </a:r>
            <a:r>
              <a:rPr lang="en-GB" sz="1600" dirty="0">
                <a:latin typeface="Calibri" panose="020F0502020204030204" pitchFamily="34" charset="0"/>
                <a:cs typeface="Calibri" panose="020F0502020204030204" pitchFamily="34" charset="0"/>
              </a:rPr>
              <a:t>, …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Allow consumers to </a:t>
            </a:r>
            <a:r>
              <a:rPr lang="en-GB" sz="1600" b="1" dirty="0">
                <a:latin typeface="Calibri" panose="020F0502020204030204" pitchFamily="34" charset="0"/>
                <a:cs typeface="Calibri" panose="020F0502020204030204" pitchFamily="34" charset="0"/>
              </a:rPr>
              <a:t>hedge against increases in energy prices</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Allow consumers to participate more </a:t>
            </a:r>
            <a:r>
              <a:rPr lang="en-GB" sz="1600" b="1" dirty="0">
                <a:latin typeface="Calibri" panose="020F0502020204030204" pitchFamily="34" charset="0"/>
                <a:cs typeface="Calibri" panose="020F0502020204030204" pitchFamily="34" charset="0"/>
              </a:rPr>
              <a:t>actively</a:t>
            </a:r>
            <a:r>
              <a:rPr lang="en-GB" sz="1600" dirty="0">
                <a:latin typeface="Calibri" panose="020F0502020204030204" pitchFamily="34" charset="0"/>
                <a:cs typeface="Calibri" panose="020F0502020204030204" pitchFamily="34" charset="0"/>
              </a:rPr>
              <a:t> in the energy transition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Help consumers to </a:t>
            </a:r>
            <a:r>
              <a:rPr lang="en-GB" sz="1600" b="1" dirty="0">
                <a:latin typeface="Calibri" panose="020F0502020204030204" pitchFamily="34" charset="0"/>
                <a:cs typeface="Calibri" panose="020F0502020204030204" pitchFamily="34" charset="0"/>
              </a:rPr>
              <a:t>take the right decisions </a:t>
            </a:r>
            <a:r>
              <a:rPr lang="en-GB" sz="1600" dirty="0">
                <a:latin typeface="Calibri" panose="020F0502020204030204" pitchFamily="34" charset="0"/>
                <a:cs typeface="Calibri" panose="020F0502020204030204" pitchFamily="34" charset="0"/>
              </a:rPr>
              <a:t>when it comes to purchasing and selling electricity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Help consumers to </a:t>
            </a:r>
            <a:r>
              <a:rPr lang="en-GB" sz="1600" b="1" dirty="0">
                <a:latin typeface="Calibri" panose="020F0502020204030204" pitchFamily="34" charset="0"/>
                <a:cs typeface="Calibri" panose="020F0502020204030204" pitchFamily="34" charset="0"/>
              </a:rPr>
              <a:t>exploit the flexibility </a:t>
            </a:r>
            <a:r>
              <a:rPr lang="en-GB" sz="1600" dirty="0">
                <a:latin typeface="Calibri" panose="020F0502020204030204" pitchFamily="34" charset="0"/>
                <a:cs typeface="Calibri" panose="020F0502020204030204" pitchFamily="34" charset="0"/>
              </a:rPr>
              <a:t>of their dynamic load management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Help consumers  to </a:t>
            </a:r>
            <a:r>
              <a:rPr lang="en-GB" sz="1600" b="1" dirty="0">
                <a:latin typeface="Calibri" panose="020F0502020204030204" pitchFamily="34" charset="0"/>
                <a:cs typeface="Calibri" panose="020F0502020204030204" pitchFamily="34" charset="0"/>
              </a:rPr>
              <a:t>invest in renewable energy production and/or storage</a:t>
            </a:r>
            <a:r>
              <a:rPr lang="en-GB" sz="1600" dirty="0">
                <a:latin typeface="Calibri" panose="020F0502020204030204" pitchFamily="34" charset="0"/>
                <a:cs typeface="Calibri" panose="020F0502020204030204" pitchFamily="34" charset="0"/>
              </a:rPr>
              <a:t>, and how.</a:t>
            </a: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37C5084-CFFF-1CB3-8561-E3E81B4C7899}"/>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29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What are the key constitutive elements ?</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6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4" name="ZoneTexte 3">
            <a:extLst>
              <a:ext uri="{FF2B5EF4-FFF2-40B4-BE49-F238E27FC236}">
                <a16:creationId xmlns:a16="http://schemas.microsoft.com/office/drawing/2014/main" id="{0B4D485C-7946-66DB-8E1C-1AA56CA47F43}"/>
              </a:ext>
            </a:extLst>
          </p:cNvPr>
          <p:cNvSpPr txBox="1"/>
          <p:nvPr/>
        </p:nvSpPr>
        <p:spPr>
          <a:xfrm>
            <a:off x="550489" y="1436667"/>
            <a:ext cx="10319072" cy="2800767"/>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What are the </a:t>
            </a:r>
            <a:r>
              <a:rPr lang="en-GB" sz="1600" b="1" dirty="0">
                <a:latin typeface="Calibri" panose="020F0502020204030204" pitchFamily="34" charset="0"/>
                <a:cs typeface="Calibri" panose="020F0502020204030204" pitchFamily="34" charset="0"/>
              </a:rPr>
              <a:t>elements required </a:t>
            </a:r>
            <a:r>
              <a:rPr lang="en-GB" sz="1600" dirty="0">
                <a:latin typeface="Calibri" panose="020F0502020204030204" pitchFamily="34" charset="0"/>
                <a:cs typeface="Calibri" panose="020F0502020204030204" pitchFamily="34" charset="0"/>
              </a:rPr>
              <a:t>for a new retail electricity contract?</a:t>
            </a:r>
          </a:p>
          <a:p>
            <a:endParaRPr lang="en-GB" sz="1600" dirty="0">
              <a:latin typeface="Calibri" panose="020F0502020204030204" pitchFamily="34" charset="0"/>
              <a:cs typeface="Calibri" panose="020F0502020204030204" pitchFamily="34" charset="0"/>
            </a:endParaRPr>
          </a:p>
          <a:p>
            <a:pPr marL="342900" indent="-342900">
              <a:buAutoNum type="arabicPeriod"/>
            </a:pPr>
            <a:r>
              <a:rPr lang="en-GB" sz="1600" b="1" dirty="0">
                <a:latin typeface="Calibri" panose="020F0502020204030204" pitchFamily="34" charset="0"/>
                <a:cs typeface="Calibri" panose="020F0502020204030204" pitchFamily="34" charset="0"/>
              </a:rPr>
              <a:t>Electricity supply products</a:t>
            </a:r>
          </a:p>
          <a:p>
            <a:pPr marL="342900" indent="-342900">
              <a:buAutoNum type="arabicPeriod"/>
            </a:pPr>
            <a:r>
              <a:rPr lang="en-GB" sz="1600" b="1" dirty="0">
                <a:latin typeface="Calibri" panose="020F0502020204030204" pitchFamily="34" charset="0"/>
                <a:cs typeface="Calibri" panose="020F0502020204030204" pitchFamily="34" charset="0"/>
              </a:rPr>
              <a:t>Marketplace</a:t>
            </a:r>
            <a:r>
              <a:rPr lang="en-GB" sz="1600" dirty="0">
                <a:latin typeface="Calibri" panose="020F0502020204030204" pitchFamily="34" charset="0"/>
                <a:cs typeface="Calibri" panose="020F0502020204030204" pitchFamily="34" charset="0"/>
              </a:rPr>
              <a:t> </a:t>
            </a:r>
          </a:p>
          <a:p>
            <a:pPr marL="342900" indent="-342900">
              <a:buAutoNum type="arabicPeriod"/>
            </a:pPr>
            <a:r>
              <a:rPr lang="en-GB" sz="1600" b="1" dirty="0">
                <a:latin typeface="Calibri" panose="020F0502020204030204" pitchFamily="34" charset="0"/>
                <a:cs typeface="Calibri" panose="020F0502020204030204" pitchFamily="34" charset="0"/>
              </a:rPr>
              <a:t>Decision support tools</a:t>
            </a:r>
          </a:p>
          <a:p>
            <a:pPr marL="342900" indent="-342900">
              <a:buAutoNum type="arabicPeriod"/>
            </a:pPr>
            <a:r>
              <a:rPr lang="en-GB" sz="1600" dirty="0">
                <a:latin typeface="Calibri" panose="020F0502020204030204" pitchFamily="34" charset="0"/>
                <a:cs typeface="Calibri" panose="020F0502020204030204" pitchFamily="34" charset="0"/>
              </a:rPr>
              <a:t>(User interface)</a:t>
            </a:r>
          </a:p>
          <a:p>
            <a:pPr marL="342900" indent="-342900">
              <a:buAutoNum type="arabicPeriod"/>
            </a:pPr>
            <a:endParaRPr lang="en-GB" sz="1600" dirty="0">
              <a:latin typeface="Calibri" panose="020F0502020204030204" pitchFamily="34" charset="0"/>
              <a:cs typeface="Calibri" panose="020F0502020204030204" pitchFamily="34" charset="0"/>
            </a:endParaRPr>
          </a:p>
          <a:p>
            <a:pPr marL="342900" indent="-342900">
              <a:buAutoNum type="arabicPeriod"/>
            </a:pPr>
            <a:endParaRPr lang="en-GB" sz="1600" dirty="0">
              <a:latin typeface="Calibri" panose="020F0502020204030204" pitchFamily="34" charset="0"/>
              <a:cs typeface="Calibri" panose="020F0502020204030204" pitchFamily="34" charset="0"/>
            </a:endParaRPr>
          </a:p>
          <a:p>
            <a:pPr marL="342900" indent="-342900">
              <a:buAutoNum type="arabicPeriod"/>
            </a:pP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sym typeface="Wingdings" pitchFamily="2" charset="2"/>
              </a:rPr>
              <a:t> </a:t>
            </a:r>
            <a:r>
              <a:rPr lang="en-GB" sz="1600" dirty="0">
                <a:latin typeface="Calibri" panose="020F0502020204030204" pitchFamily="34" charset="0"/>
                <a:cs typeface="Calibri" panose="020F0502020204030204" pitchFamily="34" charset="0"/>
              </a:rPr>
              <a:t>Designing a new retail electricity contract consists in </a:t>
            </a:r>
            <a:r>
              <a:rPr lang="en-GB" sz="1600" b="1" dirty="0">
                <a:latin typeface="Calibri" panose="020F0502020204030204" pitchFamily="34" charset="0"/>
                <a:cs typeface="Calibri" panose="020F0502020204030204" pitchFamily="34" charset="0"/>
              </a:rPr>
              <a:t>defining which elements you want to integrate in your offer </a:t>
            </a:r>
            <a:r>
              <a:rPr lang="en-GB" sz="1600" dirty="0">
                <a:latin typeface="Calibri" panose="020F0502020204030204" pitchFamily="34" charset="0"/>
                <a:cs typeface="Calibri" panose="020F0502020204030204" pitchFamily="34" charset="0"/>
              </a:rPr>
              <a:t>and how you </a:t>
            </a:r>
            <a:r>
              <a:rPr lang="en-GB" sz="1600" b="1" dirty="0">
                <a:latin typeface="Calibri" panose="020F0502020204030204" pitchFamily="34" charset="0"/>
                <a:cs typeface="Calibri" panose="020F0502020204030204" pitchFamily="34" charset="0"/>
              </a:rPr>
              <a:t>combine them</a:t>
            </a:r>
            <a:r>
              <a:rPr lang="en-GB" sz="1600" dirty="0">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E6525714-2477-C859-B636-6A54F6532119}"/>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04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1. Electricity supply products</a:t>
            </a: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panose="020F0502020204030204" pitchFamily="34" charset="0"/>
              <a:ea typeface="Calibri"/>
              <a:cs typeface="Calibri" panose="020F0502020204030204" pitchFamily="34" charset="0"/>
              <a:sym typeface="Calibri"/>
            </a:endParaRPr>
          </a:p>
        </p:txBody>
      </p:sp>
      <p:sp>
        <p:nvSpPr>
          <p:cNvPr id="4" name="ZoneTexte 3">
            <a:extLst>
              <a:ext uri="{FF2B5EF4-FFF2-40B4-BE49-F238E27FC236}">
                <a16:creationId xmlns:a16="http://schemas.microsoft.com/office/drawing/2014/main" id="{C2C6C774-0C2D-0A65-622E-12232957E40D}"/>
              </a:ext>
            </a:extLst>
          </p:cNvPr>
          <p:cNvSpPr txBox="1"/>
          <p:nvPr/>
        </p:nvSpPr>
        <p:spPr>
          <a:xfrm>
            <a:off x="550489" y="2625387"/>
            <a:ext cx="10319072" cy="1323439"/>
          </a:xfrm>
          <a:prstGeom prst="rect">
            <a:avLst/>
          </a:prstGeom>
          <a:noFill/>
        </p:spPr>
        <p:txBody>
          <a:bodyPr wrap="square" rtlCol="0">
            <a:spAutoFit/>
          </a:bodyPr>
          <a:lstStyle/>
          <a:p>
            <a:r>
              <a:rPr lang="en-GB" sz="1600" b="1" dirty="0">
                <a:solidFill>
                  <a:srgbClr val="ED7D31"/>
                </a:solidFill>
                <a:latin typeface="Calibri" panose="020F0502020204030204" pitchFamily="34" charset="0"/>
                <a:cs typeface="Calibri" panose="020F0502020204030204" pitchFamily="34" charset="0"/>
              </a:rPr>
              <a:t>Three</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main types of products</a:t>
            </a:r>
            <a:r>
              <a:rPr lang="en-GB" sz="1600" dirty="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pPr marL="342900" indent="-342900">
              <a:buFont typeface="+mj-lt"/>
              <a:buAutoNum type="alphaLcParenR"/>
            </a:pPr>
            <a:r>
              <a:rPr lang="en-GB" sz="1600" dirty="0">
                <a:latin typeface="Calibri" panose="020F0502020204030204" pitchFamily="34" charset="0"/>
                <a:cs typeface="Calibri" panose="020F0502020204030204" pitchFamily="34" charset="0"/>
              </a:rPr>
              <a:t> Products </a:t>
            </a:r>
            <a:r>
              <a:rPr lang="en-GB" sz="1600" b="1" dirty="0">
                <a:latin typeface="Calibri" panose="020F0502020204030204" pitchFamily="34" charset="0"/>
                <a:cs typeface="Calibri" panose="020F0502020204030204" pitchFamily="34" charset="0"/>
              </a:rPr>
              <a:t>not related</a:t>
            </a:r>
            <a:r>
              <a:rPr lang="en-GB" sz="1600" dirty="0">
                <a:latin typeface="Calibri" panose="020F0502020204030204" pitchFamily="34" charset="0"/>
                <a:cs typeface="Calibri" panose="020F0502020204030204" pitchFamily="34" charset="0"/>
              </a:rPr>
              <a:t> to the </a:t>
            </a:r>
            <a:r>
              <a:rPr lang="en-GB" sz="1600" b="1" dirty="0">
                <a:latin typeface="Calibri" panose="020F0502020204030204" pitchFamily="34" charset="0"/>
                <a:cs typeface="Calibri" panose="020F0502020204030204" pitchFamily="34" charset="0"/>
              </a:rPr>
              <a:t>consumption of electricity</a:t>
            </a:r>
            <a:r>
              <a:rPr lang="en-GB" sz="1600" dirty="0">
                <a:latin typeface="Calibri" panose="020F0502020204030204" pitchFamily="34" charset="0"/>
                <a:cs typeface="Calibri" panose="020F0502020204030204" pitchFamily="34" charset="0"/>
              </a:rPr>
              <a:t> </a:t>
            </a:r>
          </a:p>
          <a:p>
            <a:pPr marL="342900" indent="-342900">
              <a:buFont typeface="+mj-lt"/>
              <a:buAutoNum type="alphaLcParenR"/>
            </a:pPr>
            <a:r>
              <a:rPr lang="en-GB" sz="1600" dirty="0">
                <a:latin typeface="Calibri" panose="020F0502020204030204" pitchFamily="34" charset="0"/>
                <a:cs typeface="Calibri" panose="020F0502020204030204" pitchFamily="34" charset="0"/>
              </a:rPr>
              <a:t> Products </a:t>
            </a:r>
            <a:r>
              <a:rPr lang="en-GB" sz="1600" b="1" dirty="0">
                <a:latin typeface="Calibri" panose="020F0502020204030204" pitchFamily="34" charset="0"/>
                <a:cs typeface="Calibri" panose="020F0502020204030204" pitchFamily="34" charset="0"/>
              </a:rPr>
              <a:t>related</a:t>
            </a:r>
            <a:r>
              <a:rPr lang="en-GB" sz="1600" dirty="0">
                <a:latin typeface="Calibri" panose="020F0502020204030204" pitchFamily="34" charset="0"/>
                <a:cs typeface="Calibri" panose="020F0502020204030204" pitchFamily="34" charset="0"/>
              </a:rPr>
              <a:t> to the </a:t>
            </a:r>
            <a:r>
              <a:rPr lang="en-GB" sz="1600" b="1" dirty="0">
                <a:latin typeface="Calibri" panose="020F0502020204030204" pitchFamily="34" charset="0"/>
                <a:cs typeface="Calibri" panose="020F0502020204030204" pitchFamily="34" charset="0"/>
              </a:rPr>
              <a:t>consumption</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of electricity</a:t>
            </a:r>
            <a:r>
              <a:rPr lang="en-GB" sz="1600" dirty="0">
                <a:latin typeface="Calibri" panose="020F0502020204030204" pitchFamily="34" charset="0"/>
                <a:cs typeface="Calibri" panose="020F0502020204030204" pitchFamily="34" charset="0"/>
              </a:rPr>
              <a:t> </a:t>
            </a:r>
          </a:p>
          <a:p>
            <a:pPr marL="342900" indent="-342900">
              <a:buFont typeface="+mj-lt"/>
              <a:buAutoNum type="alphaLcParenR"/>
            </a:pP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Residual</a:t>
            </a:r>
            <a:r>
              <a:rPr lang="en-GB" sz="1600" dirty="0">
                <a:latin typeface="Calibri" panose="020F0502020204030204" pitchFamily="34" charset="0"/>
                <a:cs typeface="Calibri" panose="020F0502020204030204" pitchFamily="34" charset="0"/>
              </a:rPr>
              <a:t> products</a:t>
            </a:r>
          </a:p>
        </p:txBody>
      </p:sp>
      <p:sp>
        <p:nvSpPr>
          <p:cNvPr id="2" name="Rectangle 1">
            <a:extLst>
              <a:ext uri="{FF2B5EF4-FFF2-40B4-BE49-F238E27FC236}">
                <a16:creationId xmlns:a16="http://schemas.microsoft.com/office/drawing/2014/main" id="{DF1F1B3D-F7AD-9BB2-2C77-723D3DC72E7B}"/>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12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p:nvPr/>
        </p:nvSpPr>
        <p:spPr>
          <a:xfrm>
            <a:off x="550489" y="473585"/>
            <a:ext cx="802401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Bebas Neue"/>
              <a:buNone/>
            </a:pPr>
            <a:r>
              <a:rPr lang="en-GB" sz="2000" dirty="0">
                <a:latin typeface="Bebas Neue"/>
                <a:sym typeface="Bebas Neue"/>
              </a:rPr>
              <a:t>1.A Products not related to the consumption </a:t>
            </a:r>
          </a:p>
          <a:p>
            <a:pPr marL="0" marR="0" lvl="0" indent="0" algn="l" rtl="0">
              <a:lnSpc>
                <a:spcPct val="100000"/>
              </a:lnSpc>
              <a:spcBef>
                <a:spcPts val="0"/>
              </a:spcBef>
              <a:spcAft>
                <a:spcPts val="0"/>
              </a:spcAft>
              <a:buClr>
                <a:srgbClr val="000000"/>
              </a:buClr>
              <a:buSzPts val="2000"/>
              <a:buFont typeface="Bebas Neue"/>
              <a:buNone/>
            </a:pPr>
            <a:endParaRPr lang="en-GB" sz="2000" dirty="0">
              <a:latin typeface="Bebas Neue"/>
              <a:sym typeface="Bebas Neue"/>
            </a:endParaRPr>
          </a:p>
          <a:p>
            <a:pPr marL="0" marR="0" lvl="0" indent="0" algn="l" rtl="0">
              <a:lnSpc>
                <a:spcPct val="100000"/>
              </a:lnSpc>
              <a:spcBef>
                <a:spcPts val="0"/>
              </a:spcBef>
              <a:spcAft>
                <a:spcPts val="0"/>
              </a:spcAft>
              <a:buClr>
                <a:srgbClr val="000000"/>
              </a:buClr>
              <a:buSzPts val="2000"/>
              <a:buFont typeface="Bebas Neue"/>
              <a:buNone/>
            </a:pPr>
            <a:endParaRPr lang="en-GB" dirty="0"/>
          </a:p>
        </p:txBody>
      </p:sp>
      <p:sp>
        <p:nvSpPr>
          <p:cNvPr id="646" name="Google Shape;646;p10"/>
          <p:cNvSpPr/>
          <p:nvPr/>
        </p:nvSpPr>
        <p:spPr>
          <a:xfrm>
            <a:off x="654093" y="834448"/>
            <a:ext cx="1553398" cy="522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10"/>
          <p:cNvSpPr/>
          <p:nvPr/>
        </p:nvSpPr>
        <p:spPr>
          <a:xfrm>
            <a:off x="654093" y="835402"/>
            <a:ext cx="1553398" cy="5224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C2C6C774-0C2D-0A65-622E-12232957E40D}"/>
              </a:ext>
            </a:extLst>
          </p:cNvPr>
          <p:cNvSpPr txBox="1"/>
          <p:nvPr/>
        </p:nvSpPr>
        <p:spPr>
          <a:xfrm>
            <a:off x="654092" y="1396874"/>
            <a:ext cx="10844488" cy="3785652"/>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 </a:t>
            </a:r>
            <a:r>
              <a:rPr lang="en-GB" sz="1600" b="1" dirty="0">
                <a:solidFill>
                  <a:srgbClr val="ED7D31"/>
                </a:solidFill>
                <a:latin typeface="Calibri" panose="020F0502020204030204" pitchFamily="34" charset="0"/>
                <a:cs typeface="Calibri" panose="020F0502020204030204" pitchFamily="34" charset="0"/>
              </a:rPr>
              <a:t>product not related to the consumption of electricity </a:t>
            </a:r>
            <a:r>
              <a:rPr lang="en-GB" sz="1600" dirty="0">
                <a:latin typeface="Calibri" panose="020F0502020204030204" pitchFamily="34" charset="0"/>
                <a:cs typeface="Calibri" panose="020F0502020204030204" pitchFamily="34" charset="0"/>
              </a:rPr>
              <a:t>is a product whose purchased volumes for each market period are </a:t>
            </a:r>
            <a:r>
              <a:rPr lang="en-GB" sz="1600" b="1" dirty="0">
                <a:latin typeface="Calibri" panose="020F0502020204030204" pitchFamily="34" charset="0"/>
                <a:cs typeface="Calibri" panose="020F0502020204030204" pitchFamily="34" charset="0"/>
              </a:rPr>
              <a:t>independent of the customers’ consumption</a:t>
            </a:r>
            <a:r>
              <a:rPr lang="en-GB" sz="1600" dirty="0">
                <a:latin typeface="Calibri" panose="020F0502020204030204" pitchFamily="34" charset="0"/>
                <a:cs typeface="Calibri" panose="020F0502020204030204" pitchFamily="34" charset="0"/>
              </a:rPr>
              <a:t>.</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Examples: </a:t>
            </a:r>
          </a:p>
          <a:p>
            <a:pPr marL="342900" indent="-342900">
              <a:buFont typeface="+mj-lt"/>
              <a:buAutoNum type="arabicPeriod"/>
            </a:pPr>
            <a:r>
              <a:rPr lang="en-GB" sz="1600" b="1" dirty="0">
                <a:latin typeface="Calibri" panose="020F0502020204030204" pitchFamily="34" charset="0"/>
                <a:cs typeface="Calibri" panose="020F0502020204030204" pitchFamily="34" charset="0"/>
              </a:rPr>
              <a:t>“Click” products</a:t>
            </a:r>
            <a:r>
              <a:rPr lang="en-GB" sz="1600" dirty="0">
                <a:latin typeface="Calibri" panose="020F0502020204030204" pitchFamily="34" charset="0"/>
                <a:cs typeface="Calibri" panose="020F0502020204030204" pitchFamily="34" charset="0"/>
              </a:rPr>
              <a:t>: this is a product that involves purchasing the same quantity (in MW) of electricity for a given time period. The time periods are often standardised (calendar (one year), quarterly, monthly and weekly). A “click” product is defined by its price and time window.</a:t>
            </a:r>
          </a:p>
          <a:p>
            <a:pPr marL="342900" indent="-342900">
              <a:buFont typeface="+mj-lt"/>
              <a:buAutoNum type="arabicPeriod"/>
            </a:pPr>
            <a:r>
              <a:rPr lang="en-GB" sz="1600" b="1" dirty="0">
                <a:latin typeface="Calibri" panose="020F0502020204030204" pitchFamily="34" charset="0"/>
                <a:cs typeface="Calibri" panose="020F0502020204030204" pitchFamily="34" charset="0"/>
              </a:rPr>
              <a:t>Power Purchase Agreement (PPA) products</a:t>
            </a:r>
            <a:r>
              <a:rPr lang="en-GB" sz="1600" dirty="0">
                <a:latin typeface="Calibri" panose="020F0502020204030204" pitchFamily="34" charset="0"/>
                <a:cs typeface="Calibri" panose="020F0502020204030204" pitchFamily="34" charset="0"/>
              </a:rPr>
              <a:t>: a PPA is an electricity supply product in which a percentage of the output of one or more power stations is purchased for a given period at a defined price expressed in €/MWh (or through more complex tariff forms).</a:t>
            </a:r>
          </a:p>
          <a:p>
            <a:pPr marL="342900" indent="-342900">
              <a:buFont typeface="+mj-lt"/>
              <a:buAutoNum type="arabicPeriod"/>
            </a:pPr>
            <a:r>
              <a:rPr lang="en-GB" sz="1600" b="1" dirty="0">
                <a:latin typeface="Calibri" panose="020F0502020204030204" pitchFamily="34" charset="0"/>
                <a:cs typeface="Calibri" panose="020F0502020204030204" pitchFamily="34" charset="0"/>
              </a:rPr>
              <a:t>An “asset” product</a:t>
            </a:r>
            <a:r>
              <a:rPr lang="en-GB" sz="1600" dirty="0">
                <a:latin typeface="Calibri" panose="020F0502020204030204" pitchFamily="34" charset="0"/>
                <a:cs typeface="Calibri" panose="020F0502020204030204" pitchFamily="34" charset="0"/>
              </a:rPr>
              <a:t>: instead of buying the output of power stations at a set price, you buy parts of one or more power stations and benefit from their output. Note that in this context, the operating costs (OPEX) are also paid by the consumer.</a:t>
            </a:r>
          </a:p>
          <a:p>
            <a:pPr marL="342900" indent="-342900">
              <a:buFont typeface="+mj-lt"/>
              <a:buAutoNum type="arabicPeriod"/>
            </a:pPr>
            <a:r>
              <a:rPr lang="en-GB" sz="1600" b="1" dirty="0">
                <a:latin typeface="Calibri" panose="020F0502020204030204" pitchFamily="34" charset="0"/>
                <a:cs typeface="Calibri" panose="020F0502020204030204" pitchFamily="34" charset="0"/>
              </a:rPr>
              <a:t>A day-ahead market product</a:t>
            </a:r>
            <a:r>
              <a:rPr lang="en-GB" sz="1600" dirty="0">
                <a:latin typeface="Calibri" panose="020F0502020204030204" pitchFamily="34" charset="0"/>
                <a:cs typeface="Calibri" panose="020F0502020204030204" pitchFamily="34" charset="0"/>
              </a:rPr>
              <a:t>: every day, the consumer buys volumes of electricity on the day-ahead market. Purchasing can also be delegated to the supplier.</a:t>
            </a:r>
          </a:p>
        </p:txBody>
      </p:sp>
      <p:sp>
        <p:nvSpPr>
          <p:cNvPr id="2" name="Rectangle 1">
            <a:extLst>
              <a:ext uri="{FF2B5EF4-FFF2-40B4-BE49-F238E27FC236}">
                <a16:creationId xmlns:a16="http://schemas.microsoft.com/office/drawing/2014/main" id="{81629D88-25BA-8456-697D-FFF4BD978527}"/>
              </a:ext>
            </a:extLst>
          </p:cNvPr>
          <p:cNvSpPr/>
          <p:nvPr/>
        </p:nvSpPr>
        <p:spPr>
          <a:xfrm>
            <a:off x="9052560" y="6217362"/>
            <a:ext cx="2761488" cy="569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1423800"/>
      </p:ext>
    </p:extLst>
  </p:cSld>
  <p:clrMapOvr>
    <a:masterClrMapping/>
  </p:clrMapOvr>
</p:sld>
</file>

<file path=ppt/theme/theme1.xml><?xml version="1.0" encoding="utf-8"?>
<a:theme xmlns:a="http://schemas.openxmlformats.org/drawingml/2006/main" name="Thème Office">
  <a:themeElements>
    <a:clrScheme name="Consultica">
      <a:dk1>
        <a:srgbClr val="000000"/>
      </a:dk1>
      <a:lt1>
        <a:srgbClr val="FFFFFF"/>
      </a:lt1>
      <a:dk2>
        <a:srgbClr val="44546A"/>
      </a:dk2>
      <a:lt2>
        <a:srgbClr val="E7E6E6"/>
      </a:lt2>
      <a:accent1>
        <a:srgbClr val="CF2632"/>
      </a:accent1>
      <a:accent2>
        <a:srgbClr val="27379A"/>
      </a:accent2>
      <a:accent3>
        <a:srgbClr val="4C50D4"/>
      </a:accent3>
      <a:accent4>
        <a:srgbClr val="7CEB33"/>
      </a:accent4>
      <a:accent5>
        <a:srgbClr val="DEE8C4"/>
      </a:accent5>
      <a:accent6>
        <a:srgbClr val="FCFCF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2027</Words>
  <Application>Microsoft Office PowerPoint</Application>
  <PresentationFormat>Grand écran</PresentationFormat>
  <Paragraphs>270</Paragraphs>
  <Slides>31</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Bebas Neue</vt:lpstr>
      <vt:lpstr>Wingdings</vt:lpstr>
      <vt:lpstr>Calibri</vt:lpstr>
      <vt:lpstr>Titillium Web SemiBold</vt:lpstr>
      <vt:lpstr>Arial</vt:lpstr>
      <vt:lpstr>Times New Roman</vt:lpstr>
      <vt:lpstr>Thème Office</vt:lpstr>
      <vt:lpstr>Présentation PowerPoint</vt:lpstr>
      <vt:lpstr>Présentation PowerPoint</vt:lpstr>
      <vt:lpstr>Change of context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PPAs</vt:lpstr>
      <vt:lpstr>PPAs</vt:lpstr>
      <vt:lpstr>PPAS</vt:lpstr>
      <vt:lpstr>Présentation PowerPoint</vt:lpstr>
      <vt:lpstr>Swapping mechanism</vt:lpstr>
      <vt:lpstr>Swapping mechanism</vt:lpstr>
      <vt:lpstr>Swapping mechanism</vt:lpstr>
      <vt:lpstr>Swapping mechanism</vt:lpstr>
      <vt:lpstr>Swapping mechanism</vt:lpstr>
      <vt:lpstr>Swapping mechanism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Libion Tom</dc:creator>
  <cp:lastModifiedBy>Damien Ernst</cp:lastModifiedBy>
  <cp:revision>36</cp:revision>
  <cp:lastPrinted>2023-11-23T13:28:50Z</cp:lastPrinted>
  <dcterms:created xsi:type="dcterms:W3CDTF">2022-11-04T08:15:38Z</dcterms:created>
  <dcterms:modified xsi:type="dcterms:W3CDTF">2023-11-24T13:59:00Z</dcterms:modified>
</cp:coreProperties>
</file>