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atton" panose="020B0604020202020204" charset="0"/>
      <p:regular r:id="rId25"/>
    </p:embeddedFont>
    <p:embeddedFont>
      <p:font typeface="Hatton Bold" panose="020B0604020202020204" charset="0"/>
      <p:regular r:id="rId26"/>
    </p:embeddedFont>
    <p:embeddedFont>
      <p:font typeface="Josefin Sans" pitchFamily="2" charset="0"/>
      <p:regular r:id="rId27"/>
      <p:bold r:id="rId28"/>
    </p:embeddedFont>
    <p:embeddedFont>
      <p:font typeface="Lora" pitchFamily="2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charset="0"/>
      <p:regular r:id="rId37"/>
    </p:embeddedFont>
    <p:embeddedFont>
      <p:font typeface="Quattrocento" panose="02020502030000000404" pitchFamily="18" charset="0"/>
      <p:regular r:id="rId38"/>
      <p:bold r:id="rId39"/>
    </p:embeddedFont>
    <p:embeddedFont>
      <p:font typeface="Times New Roman" panose="02020603050405020304" pitchFamily="18" charset="0"/>
      <p:regular r:id="rId40"/>
    </p:embeddedFont>
    <p:embeddedFont>
      <p:font typeface="Times New Roman Bold" panose="020B0604020202020204" charset="0"/>
      <p:regular r:id="rId41"/>
    </p:embeddedFont>
    <p:embeddedFont>
      <p:font typeface="Times New Roman Bold Italics" panose="020B0604020202020204" charset="0"/>
      <p:regular r:id="rId42"/>
    </p:embeddedFont>
    <p:embeddedFont>
      <p:font typeface="Times New Roman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69966" y="-199186"/>
            <a:ext cx="9980819" cy="10685373"/>
            <a:chOff x="0" y="0"/>
            <a:chExt cx="5933440" cy="6352286"/>
          </a:xfrm>
        </p:grpSpPr>
        <p:sp>
          <p:nvSpPr>
            <p:cNvPr id="3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/>
              <a:stretch>
                <a:fillRect l="-45162" r="-4516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2542309"/>
            <a:ext cx="9797464" cy="236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999" dirty="0">
                <a:solidFill>
                  <a:srgbClr val="FFFFFF"/>
                </a:solidFill>
                <a:latin typeface="Hatton"/>
              </a:rPr>
              <a:t>Etat de conservation et importance </a:t>
            </a:r>
            <a:r>
              <a:rPr lang="en-US" sz="3999" dirty="0" err="1">
                <a:solidFill>
                  <a:srgbClr val="FFFFFF"/>
                </a:solidFill>
                <a:latin typeface="Hatton"/>
              </a:rPr>
              <a:t>écologique</a:t>
            </a:r>
            <a:r>
              <a:rPr lang="en-US" sz="3999" dirty="0">
                <a:solidFill>
                  <a:srgbClr val="FFFFFF"/>
                </a:solidFill>
                <a:latin typeface="Hatton"/>
              </a:rPr>
              <a:t> du </a:t>
            </a:r>
            <a:r>
              <a:rPr lang="en-US" sz="3999" dirty="0" err="1">
                <a:solidFill>
                  <a:srgbClr val="FFFFFF"/>
                </a:solidFill>
                <a:latin typeface="Hatton"/>
              </a:rPr>
              <a:t>céphalophe</a:t>
            </a:r>
            <a:r>
              <a:rPr lang="en-US" sz="3999" dirty="0">
                <a:solidFill>
                  <a:srgbClr val="FFFFFF"/>
                </a:solidFill>
                <a:latin typeface="Hatton"/>
              </a:rPr>
              <a:t> de Walter (</a:t>
            </a:r>
            <a:r>
              <a:rPr lang="en-US" sz="3999" dirty="0" err="1">
                <a:solidFill>
                  <a:srgbClr val="FFFFFF"/>
                </a:solidFill>
                <a:latin typeface="Hatton"/>
              </a:rPr>
              <a:t>Philantomba</a:t>
            </a:r>
            <a:r>
              <a:rPr lang="en-US" sz="3999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Hatton"/>
              </a:rPr>
              <a:t>walteri</a:t>
            </a:r>
            <a:r>
              <a:rPr lang="en-US" sz="3999" dirty="0">
                <a:solidFill>
                  <a:srgbClr val="FFFFFF"/>
                </a:solidFill>
                <a:latin typeface="Hatton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Hatton"/>
              </a:rPr>
              <a:t>Colyn</a:t>
            </a:r>
            <a:r>
              <a:rPr lang="en-US" sz="3999" dirty="0">
                <a:solidFill>
                  <a:srgbClr val="FFFFFF"/>
                </a:solidFill>
                <a:latin typeface="Hatton"/>
              </a:rPr>
              <a:t> et al., 2010) dans le Dahomey Gap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3607" y="5342926"/>
            <a:ext cx="500765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A8C47E"/>
                </a:solidFill>
                <a:latin typeface="Josefin Sans"/>
              </a:rPr>
              <a:t>PRÉSENTÉ PAR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A8C47E"/>
                </a:solidFill>
                <a:latin typeface="Josefin Sans"/>
              </a:rPr>
              <a:t>SAHGUI ELTSINE MARAT CLAUZELS</a:t>
            </a:r>
          </a:p>
        </p:txBody>
      </p:sp>
      <p:sp>
        <p:nvSpPr>
          <p:cNvPr id="6" name="Freeform 6"/>
          <p:cNvSpPr/>
          <p:nvPr/>
        </p:nvSpPr>
        <p:spPr>
          <a:xfrm>
            <a:off x="4192791" y="678540"/>
            <a:ext cx="3469283" cy="1024703"/>
          </a:xfrm>
          <a:custGeom>
            <a:avLst/>
            <a:gdLst/>
            <a:ahLst/>
            <a:cxnLst/>
            <a:rect l="l" t="t" r="r" b="b"/>
            <a:pathLst>
              <a:path w="3469283" h="1024703">
                <a:moveTo>
                  <a:pt x="0" y="0"/>
                </a:moveTo>
                <a:lnTo>
                  <a:pt x="3469282" y="0"/>
                </a:lnTo>
                <a:lnTo>
                  <a:pt x="3469282" y="1024703"/>
                </a:lnTo>
                <a:lnTo>
                  <a:pt x="0" y="1024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4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3266482" y="6836760"/>
            <a:ext cx="5321899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dirty="0">
                <a:solidFill>
                  <a:srgbClr val="FDFDFA"/>
                </a:solidFill>
                <a:latin typeface="Josefin Sans"/>
              </a:rPr>
              <a:t>CO-AUTEUR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DFDFA"/>
                </a:solidFill>
                <a:latin typeface="Josefin Sans"/>
              </a:rPr>
              <a:t> PROFESSEUR CÉDRIC VERMEULEN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Faculté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de Gembloux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Agro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-Bio Tech /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Uliège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Titulaire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de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Chaire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Suivi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écologique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terrestre</a:t>
            </a:r>
            <a:r>
              <a:rPr lang="en-US" sz="1799" spc="17" dirty="0">
                <a:solidFill>
                  <a:srgbClr val="FDFDFA"/>
                </a:solidFill>
                <a:latin typeface="Quattrocento"/>
              </a:rPr>
              <a:t> à </a:t>
            </a:r>
            <a:r>
              <a:rPr lang="en-US" sz="1799" spc="17" dirty="0" err="1">
                <a:solidFill>
                  <a:srgbClr val="FDFDFA"/>
                </a:solidFill>
                <a:latin typeface="Quattrocento"/>
              </a:rPr>
              <a:t>l’ERAIFT</a:t>
            </a:r>
            <a:endParaRPr lang="en-US" sz="1799" spc="17" dirty="0">
              <a:solidFill>
                <a:srgbClr val="FDFDFA"/>
              </a:solidFill>
              <a:latin typeface="Quattrocen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36739" y="9405509"/>
            <a:ext cx="43945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A8C47E"/>
                </a:solidFill>
                <a:latin typeface="Josefin Sans"/>
              </a:rPr>
              <a:t>Année</a:t>
            </a:r>
            <a:r>
              <a:rPr lang="en-US" sz="1999" dirty="0">
                <a:solidFill>
                  <a:srgbClr val="A8C47E"/>
                </a:solidFill>
                <a:latin typeface="Josefin Sans"/>
              </a:rPr>
              <a:t> </a:t>
            </a:r>
            <a:r>
              <a:rPr lang="en-US" sz="1999" dirty="0" err="1">
                <a:solidFill>
                  <a:srgbClr val="A8C47E"/>
                </a:solidFill>
                <a:latin typeface="Josefin Sans"/>
              </a:rPr>
              <a:t>académique</a:t>
            </a:r>
            <a:r>
              <a:rPr lang="en-US" sz="1999" dirty="0">
                <a:solidFill>
                  <a:srgbClr val="A8C47E"/>
                </a:solidFill>
                <a:latin typeface="Josefin Sans"/>
              </a:rPr>
              <a:t> ; 2023-2024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88073" y="3019062"/>
            <a:ext cx="6036151" cy="39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Ilôt de forêt sacrée de Zannoudji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5182" y="3974407"/>
            <a:ext cx="6175217" cy="385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Gestion : Roi de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Zè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et CREDI-ONG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2314" y="5755582"/>
            <a:ext cx="497252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Superficie :  25 ha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5183" y="6727132"/>
            <a:ext cx="1005931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Type de formation : Forêt dense semi décidue dégradée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1394" y="7698682"/>
            <a:ext cx="3951605" cy="79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Nombre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Caméra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1</a:t>
            </a:r>
          </a:p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75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jours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/Cam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32573" y="3983932"/>
            <a:ext cx="1995130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Espèces : 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4604" y="8853769"/>
            <a:ext cx="914400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Activités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illicites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le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ramassage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du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bois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et de PFNL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2314" y="4784032"/>
            <a:ext cx="59138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Localisation :  RBBVO (Atlantique)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2573" y="4707832"/>
            <a:ext cx="3717801" cy="212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Athérure africain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 Bold"/>
              </a:rPr>
              <a:t>Céphalophe de Walter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Ecureuil fouisseur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Mangouste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Rat de Gambie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9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902643" y="0"/>
            <a:ext cx="5656691" cy="5420693"/>
            <a:chOff x="0" y="0"/>
            <a:chExt cx="6334760" cy="6070473"/>
          </a:xfrm>
        </p:grpSpPr>
        <p:sp>
          <p:nvSpPr>
            <p:cNvPr id="15" name="Freeform 15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l="-13885" r="-1388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99248" y="4707832"/>
            <a:ext cx="3717801" cy="212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Athérure Africain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Ecureuil fouisseur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Genette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Rat de Gambie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souris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33075" y="0"/>
            <a:ext cx="5656691" cy="5420693"/>
            <a:chOff x="0" y="0"/>
            <a:chExt cx="6334760" cy="6070473"/>
          </a:xfrm>
        </p:grpSpPr>
        <p:sp>
          <p:nvSpPr>
            <p:cNvPr id="4" name="Freeform 4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r="-2777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36692" y="3019062"/>
            <a:ext cx="6538912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Ilôt de forêt sacrée de Houédozoun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2314" y="3974407"/>
            <a:ext cx="5864840" cy="3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Gestion: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Communauté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villageoise</a:t>
            </a:r>
            <a:endParaRPr lang="en-US" sz="2529" dirty="0">
              <a:solidFill>
                <a:srgbClr val="1A401F"/>
              </a:solidFill>
              <a:latin typeface="Hatt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2314" y="5755582"/>
            <a:ext cx="497252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Superficie :  Environ 15 ha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5183" y="6727132"/>
            <a:ext cx="1005931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Type de formation : Forêt dense semi décidue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5183" y="7676663"/>
            <a:ext cx="4104005" cy="79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Nombre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Caméra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1</a:t>
            </a:r>
          </a:p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75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jours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/Cam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99248" y="3986917"/>
            <a:ext cx="1995130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Espèces :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565" y="8842480"/>
            <a:ext cx="914400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Activités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illicites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la coupe du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bois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, le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braconnage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, la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recolte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PFNL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Végétale</a:t>
            </a:r>
            <a:endParaRPr lang="en-US" sz="2529" dirty="0">
              <a:solidFill>
                <a:srgbClr val="1A401F"/>
              </a:solidFill>
              <a:latin typeface="Hatto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2314" y="4784032"/>
            <a:ext cx="59138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Localisation :  RBBVO (Atlantique)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21903" y="3019062"/>
            <a:ext cx="6968490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Ilôt de forêt du Monaster à Hekanmey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2314" y="3812482"/>
            <a:ext cx="5913834" cy="385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Gestion :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Communautés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Moines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2314" y="5755582"/>
            <a:ext cx="497252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Superficie : Environ 20 ha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5183" y="6727132"/>
            <a:ext cx="1005931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Type de formation : Champs et jachère boisée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2333" y="7698682"/>
            <a:ext cx="3717801" cy="79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Nombre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Caméra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1</a:t>
            </a:r>
          </a:p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75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jours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/Cam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94498" y="4012507"/>
            <a:ext cx="2177534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Espèces : 12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2314" y="8812789"/>
            <a:ext cx="914400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Activités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illicites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 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Braconnage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, la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récolte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PFNL et de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bois</a:t>
            </a:r>
            <a:endParaRPr lang="en-US" sz="2529" dirty="0">
              <a:solidFill>
                <a:srgbClr val="1A401F"/>
              </a:solidFill>
              <a:latin typeface="Hatto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2314" y="4784032"/>
            <a:ext cx="59138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Localisation :  RBBVO (Atlantique)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94498" y="4543239"/>
            <a:ext cx="3717801" cy="506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Athérure Africain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 Bold"/>
              </a:rPr>
              <a:t>Céphalophe de Walter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Coq domestique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Coucal du Sénégal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Ecureuil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Genette 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Herisson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Mangouste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Oiseau (ND 1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Oiseau (ND2)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Pintade domestique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Rat de Gambie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11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001400" y="0"/>
            <a:ext cx="5656691" cy="5420693"/>
            <a:chOff x="0" y="0"/>
            <a:chExt cx="6334760" cy="6070473"/>
          </a:xfrm>
        </p:grpSpPr>
        <p:sp>
          <p:nvSpPr>
            <p:cNvPr id="15" name="Freeform 15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r="-63155" b="-2769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49231" y="3019062"/>
            <a:ext cx="7252216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Ilôt de forêt sacrée de Gnanhouizoumè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5182" y="3785399"/>
            <a:ext cx="7470617" cy="385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>
                <a:solidFill>
                  <a:srgbClr val="1A401F"/>
                </a:solidFill>
                <a:latin typeface="Hatton"/>
              </a:rPr>
              <a:t>Gestion :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Communauté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Village et ODDB ONG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2314" y="5755582"/>
            <a:ext cx="497252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Superficie : 27 ha et 7 ha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5183" y="6727132"/>
            <a:ext cx="1005931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Type de formation : Forêt claire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4802" y="7698682"/>
            <a:ext cx="3998198" cy="79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Nombre de Caméra : 2</a:t>
            </a:r>
          </a:p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75 jours /Cam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01447" y="4175924"/>
            <a:ext cx="2235756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Espèces : 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2314" y="8779365"/>
            <a:ext cx="914400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 dirty="0" err="1">
                <a:solidFill>
                  <a:srgbClr val="1A401F"/>
                </a:solidFill>
                <a:latin typeface="Hatton"/>
              </a:rPr>
              <a:t>Activités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illicites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: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Braconnage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, la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récolte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PFNL, coupe de </a:t>
            </a:r>
            <a:r>
              <a:rPr lang="en-US" sz="2529" dirty="0" err="1">
                <a:solidFill>
                  <a:srgbClr val="1A401F"/>
                </a:solidFill>
                <a:latin typeface="Hatton"/>
              </a:rPr>
              <a:t>bois</a:t>
            </a:r>
            <a:r>
              <a:rPr lang="en-US" sz="2529" dirty="0">
                <a:solidFill>
                  <a:srgbClr val="1A401F"/>
                </a:solidFill>
                <a:latin typeface="Hatton"/>
              </a:rPr>
              <a:t> de feu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2314" y="4784032"/>
            <a:ext cx="59138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Localisation :  RBBVO (Ouémé)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01447" y="4829951"/>
            <a:ext cx="3717801" cy="422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Atherure africain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 Bold"/>
              </a:rPr>
              <a:t>Céphalophe de Walter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Civette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Ecureuil fouisseur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Genette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Guib harnaché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Mangouste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Oiseau (ND 1)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Rat de Gambie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Singe à ventre rouge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12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952022" y="-72285"/>
            <a:ext cx="5656691" cy="5420693"/>
            <a:chOff x="0" y="0"/>
            <a:chExt cx="6334760" cy="6070473"/>
          </a:xfrm>
        </p:grpSpPr>
        <p:sp>
          <p:nvSpPr>
            <p:cNvPr id="15" name="Freeform 15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l="-13885" r="-1388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27119"/>
            <a:ext cx="13198998" cy="5389988"/>
          </a:xfrm>
          <a:custGeom>
            <a:avLst/>
            <a:gdLst/>
            <a:ahLst/>
            <a:cxnLst/>
            <a:rect l="l" t="t" r="r" b="b"/>
            <a:pathLst>
              <a:path w="13198998" h="5389988">
                <a:moveTo>
                  <a:pt x="0" y="0"/>
                </a:moveTo>
                <a:lnTo>
                  <a:pt x="13198998" y="0"/>
                </a:lnTo>
                <a:lnTo>
                  <a:pt x="13198998" y="5389989"/>
                </a:lnTo>
                <a:lnTo>
                  <a:pt x="0" y="5389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1334" y="5735510"/>
            <a:ext cx="2109859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Guib hanarché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41154" y="5735510"/>
            <a:ext cx="2109859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Potamochère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13160" y="5735510"/>
            <a:ext cx="3297981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Céphalophe de Walter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76393" y="5735510"/>
            <a:ext cx="1294482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Varan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26263" y="8760950"/>
            <a:ext cx="1345540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Pangolin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95776" y="8760950"/>
            <a:ext cx="1834767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Mangouste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11141" y="8760950"/>
            <a:ext cx="1345540" cy="344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7"/>
              </a:lnSpc>
              <a:spcBef>
                <a:spcPct val="0"/>
              </a:spcBef>
            </a:pPr>
            <a:r>
              <a:rPr lang="en-US" sz="2089">
                <a:solidFill>
                  <a:srgbClr val="1A401F"/>
                </a:solidFill>
                <a:latin typeface="Hatton"/>
              </a:rPr>
              <a:t>Genette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13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83696" y="3227119"/>
            <a:ext cx="5656691" cy="5420693"/>
            <a:chOff x="0" y="0"/>
            <a:chExt cx="6334760" cy="6070473"/>
          </a:xfrm>
        </p:grpSpPr>
        <p:sp>
          <p:nvSpPr>
            <p:cNvPr id="14" name="Freeform 14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t="-19397" b="-19397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05679"/>
            <a:ext cx="3948545" cy="5221432"/>
            <a:chOff x="0" y="0"/>
            <a:chExt cx="5264727" cy="69619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9" b="319"/>
            <a:stretch>
              <a:fillRect/>
            </a:stretch>
          </p:blipFill>
          <p:spPr>
            <a:xfrm>
              <a:off x="0" y="0"/>
              <a:ext cx="5264727" cy="696190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548290" y="3805679"/>
            <a:ext cx="3948545" cy="5221432"/>
            <a:chOff x="0" y="0"/>
            <a:chExt cx="5264727" cy="696190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9824" r="24785" b="569"/>
            <a:stretch>
              <a:fillRect/>
            </a:stretch>
          </p:blipFill>
          <p:spPr>
            <a:xfrm>
              <a:off x="0" y="0"/>
              <a:ext cx="5264727" cy="696190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965218" y="3816177"/>
            <a:ext cx="3948545" cy="5221432"/>
            <a:chOff x="0" y="0"/>
            <a:chExt cx="5264727" cy="696190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345" b="345"/>
            <a:stretch>
              <a:fillRect/>
            </a:stretch>
          </p:blipFill>
          <p:spPr>
            <a:xfrm>
              <a:off x="0" y="0"/>
              <a:ext cx="5264727" cy="6961909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2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Déterminer la composition du régime alimentaire du céphalophe de Walter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35457" y="2903846"/>
            <a:ext cx="6217126" cy="39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Graines contenues dans l’estomac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650" y="9370011"/>
            <a:ext cx="421064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spc="341">
                <a:solidFill>
                  <a:srgbClr val="1A401F"/>
                </a:solidFill>
                <a:latin typeface="Times New Roman Italics"/>
              </a:rPr>
              <a:t>Elaeis guineensis Jacq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49073" y="9360486"/>
            <a:ext cx="478083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spc="134">
                <a:solidFill>
                  <a:srgbClr val="1A401F"/>
                </a:solidFill>
                <a:latin typeface="Times New Roman Italics"/>
              </a:rPr>
              <a:t>Mimusops andongensis Hiern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08584" y="9370011"/>
            <a:ext cx="3820206" cy="428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spc="285" dirty="0" err="1">
                <a:solidFill>
                  <a:srgbClr val="1A401F"/>
                </a:solidFill>
                <a:latin typeface="Times New Roman Italics"/>
              </a:rPr>
              <a:t>Dialium</a:t>
            </a:r>
            <a:r>
              <a:rPr lang="en-US" sz="2799" spc="285" dirty="0">
                <a:solidFill>
                  <a:srgbClr val="1A401F"/>
                </a:solidFill>
                <a:latin typeface="Times New Roman Italics"/>
              </a:rPr>
              <a:t> </a:t>
            </a:r>
            <a:r>
              <a:rPr lang="en-US" sz="2799" spc="285" dirty="0" err="1">
                <a:solidFill>
                  <a:srgbClr val="1A401F"/>
                </a:solidFill>
                <a:latin typeface="Times New Roman Italics"/>
              </a:rPr>
              <a:t>guineense</a:t>
            </a:r>
            <a:endParaRPr lang="en-US" sz="2799" spc="285" dirty="0">
              <a:solidFill>
                <a:srgbClr val="1A401F"/>
              </a:solidFill>
              <a:latin typeface="Times New Roman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51068" y="2001460"/>
            <a:ext cx="3460098" cy="368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1"/>
              </a:lnSpc>
              <a:spcBef>
                <a:spcPct val="0"/>
              </a:spcBef>
            </a:pPr>
            <a:r>
              <a:rPr lang="en-US" sz="2401">
                <a:solidFill>
                  <a:srgbClr val="1A401F"/>
                </a:solidFill>
                <a:latin typeface="Hatton Bold"/>
              </a:rPr>
              <a:t>32 rumens collectés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058" y="3958936"/>
            <a:ext cx="3870614" cy="4234295"/>
            <a:chOff x="0" y="0"/>
            <a:chExt cx="5160818" cy="56457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11956" b="3683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199619" y="3958936"/>
            <a:ext cx="3870614" cy="4234295"/>
            <a:chOff x="0" y="0"/>
            <a:chExt cx="5160818" cy="564572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4294" r="4294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556008" y="3958936"/>
            <a:ext cx="3870614" cy="4234295"/>
            <a:chOff x="0" y="0"/>
            <a:chExt cx="5160818" cy="56457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8976" b="8976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43230" y="3958936"/>
            <a:ext cx="3870614" cy="4234295"/>
            <a:chOff x="0" y="0"/>
            <a:chExt cx="5160818" cy="564572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r="8588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2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Déterminer la composition régime alimentaire du céphalophe de Walter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526607"/>
            <a:ext cx="367748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1A401F"/>
                </a:solidFill>
                <a:latin typeface="Times New Roman Italics"/>
              </a:rPr>
              <a:t>Ficus sur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86350" y="8526880"/>
            <a:ext cx="367748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1A401F"/>
                </a:solidFill>
                <a:latin typeface="Times New Roman Italics"/>
              </a:rPr>
              <a:t>Ficus uvata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49136" y="8526880"/>
            <a:ext cx="367748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1A401F"/>
                </a:solidFill>
                <a:latin typeface="Times New Roman Italics"/>
              </a:rPr>
              <a:t>Landolphia togolona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8526607"/>
            <a:ext cx="382966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1A401F"/>
                </a:solidFill>
                <a:latin typeface="Times New Roman Italics"/>
              </a:rPr>
              <a:t>Adenia cissampeloides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97605" y="3019062"/>
            <a:ext cx="4945856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Graines germées du rumen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B2092978-4131-565A-CB49-6317FD2304D9}"/>
              </a:ext>
            </a:extLst>
          </p:cNvPr>
          <p:cNvSpPr txBox="1"/>
          <p:nvPr/>
        </p:nvSpPr>
        <p:spPr>
          <a:xfrm>
            <a:off x="13651068" y="2001460"/>
            <a:ext cx="3460098" cy="368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1"/>
              </a:lnSpc>
              <a:spcBef>
                <a:spcPct val="0"/>
              </a:spcBef>
            </a:pPr>
            <a:r>
              <a:rPr lang="en-US" sz="2401">
                <a:solidFill>
                  <a:srgbClr val="1A401F"/>
                </a:solidFill>
                <a:latin typeface="Hatton Bold"/>
              </a:rPr>
              <a:t>32 rumens collectés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058" y="3958936"/>
            <a:ext cx="3870614" cy="4234295"/>
            <a:chOff x="0" y="0"/>
            <a:chExt cx="5160818" cy="56457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94" r="4294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199619" y="3958936"/>
            <a:ext cx="3870614" cy="4234295"/>
            <a:chOff x="0" y="0"/>
            <a:chExt cx="5160818" cy="564572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4294" r="4294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556008" y="3958936"/>
            <a:ext cx="3870614" cy="4234295"/>
            <a:chOff x="0" y="0"/>
            <a:chExt cx="5160818" cy="564572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294" r="4294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43230" y="3958936"/>
            <a:ext cx="3870614" cy="4234295"/>
            <a:chOff x="0" y="0"/>
            <a:chExt cx="5160818" cy="564572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4294" r="4294"/>
            <a:stretch>
              <a:fillRect/>
            </a:stretch>
          </p:blipFill>
          <p:spPr>
            <a:xfrm>
              <a:off x="0" y="0"/>
              <a:ext cx="5160818" cy="564572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2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Déterminer la composition régime alimentaire du céphalophe de Walter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385199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0903" y="8512319"/>
            <a:ext cx="3826769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1A401F"/>
                </a:solidFill>
                <a:latin typeface="Times New Roman Italics"/>
              </a:rPr>
              <a:t>Strychnos floribunda Gilg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4717" y="8512319"/>
            <a:ext cx="4107641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799" spc="64">
                <a:solidFill>
                  <a:srgbClr val="1A401F"/>
                </a:solidFill>
                <a:latin typeface="Times New Roman Italics"/>
              </a:rPr>
              <a:t>Sorindeia warneckei Engl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49136" y="8512319"/>
            <a:ext cx="367748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1A401F"/>
                </a:solidFill>
                <a:latin typeface="Times New Roman Italics"/>
              </a:rPr>
              <a:t>Ficus vogeliana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8536132"/>
            <a:ext cx="4107641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spc="64">
                <a:solidFill>
                  <a:srgbClr val="1A401F"/>
                </a:solidFill>
                <a:latin typeface="Times New Roman Italics"/>
              </a:rPr>
              <a:t>Gmelina arborea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97605" y="3019062"/>
            <a:ext cx="4945856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Graines germées du rumen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A613CA12-79A6-7092-5A27-C2FCD241DA03}"/>
              </a:ext>
            </a:extLst>
          </p:cNvPr>
          <p:cNvSpPr txBox="1"/>
          <p:nvPr/>
        </p:nvSpPr>
        <p:spPr>
          <a:xfrm>
            <a:off x="13651068" y="2001460"/>
            <a:ext cx="3460098" cy="368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1"/>
              </a:lnSpc>
              <a:spcBef>
                <a:spcPct val="0"/>
              </a:spcBef>
            </a:pPr>
            <a:r>
              <a:rPr lang="en-US" sz="2401">
                <a:solidFill>
                  <a:srgbClr val="1A401F"/>
                </a:solidFill>
                <a:latin typeface="Hatton Bold"/>
              </a:rPr>
              <a:t>32 rumens collectés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Conclusion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9601" y="1943100"/>
            <a:ext cx="13080642" cy="5038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00"/>
              </a:lnSpc>
            </a:pPr>
            <a:r>
              <a:rPr lang="en-US" sz="3184" dirty="0">
                <a:solidFill>
                  <a:srgbClr val="1A401F"/>
                </a:solidFill>
                <a:latin typeface="Lora"/>
              </a:rPr>
              <a:t>Le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céphalophe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de Walter partage le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même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habitat que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plusieurs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espèces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parfois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domestiques.</a:t>
            </a:r>
          </a:p>
          <a:p>
            <a:pPr algn="just">
              <a:lnSpc>
                <a:spcPts val="5700"/>
              </a:lnSpc>
            </a:pPr>
            <a:r>
              <a:rPr lang="en-US" sz="3184" dirty="0">
                <a:solidFill>
                  <a:srgbClr val="1A401F"/>
                </a:solidFill>
                <a:latin typeface="Lora"/>
              </a:rPr>
              <a:t>Il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consomme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une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diversité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de fruits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notamment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les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figues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. </a:t>
            </a:r>
          </a:p>
          <a:p>
            <a:pPr algn="just">
              <a:lnSpc>
                <a:spcPts val="5700"/>
              </a:lnSpc>
            </a:pPr>
            <a:r>
              <a:rPr lang="en-US" sz="3184" dirty="0">
                <a:solidFill>
                  <a:srgbClr val="1A401F"/>
                </a:solidFill>
                <a:latin typeface="Lora"/>
              </a:rPr>
              <a:t>Le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céphalophe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de Walter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existe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encore dans quatre de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ces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ilôts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d’aires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protégées.</a:t>
            </a:r>
          </a:p>
          <a:p>
            <a:pPr algn="just">
              <a:lnSpc>
                <a:spcPts val="5700"/>
              </a:lnSpc>
            </a:pPr>
            <a:r>
              <a:rPr lang="en-US" sz="3184" dirty="0">
                <a:solidFill>
                  <a:srgbClr val="1A401F"/>
                </a:solidFill>
                <a:latin typeface="Lora"/>
              </a:rPr>
              <a:t>Mais malgré les </a:t>
            </a:r>
            <a:r>
              <a:rPr lang="fr-FR" sz="3184" dirty="0">
                <a:solidFill>
                  <a:srgbClr val="1A401F"/>
                </a:solidFill>
                <a:latin typeface="Lora"/>
              </a:rPr>
              <a:t>formes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de protection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dont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fr-FR" sz="3184" dirty="0">
                <a:solidFill>
                  <a:srgbClr val="1A401F"/>
                </a:solidFill>
                <a:latin typeface="Lora"/>
              </a:rPr>
              <a:t>bénéficie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ces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aires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protégées,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leur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taille ne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cesse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diminuer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et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leur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faune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 de se </a:t>
            </a:r>
            <a:r>
              <a:rPr lang="en-US" sz="3184" dirty="0" err="1">
                <a:solidFill>
                  <a:srgbClr val="1A401F"/>
                </a:solidFill>
                <a:latin typeface="Lora"/>
              </a:rPr>
              <a:t>vider</a:t>
            </a:r>
            <a:r>
              <a:rPr lang="en-US" sz="3184" dirty="0">
                <a:solidFill>
                  <a:srgbClr val="1A401F"/>
                </a:solidFill>
                <a:latin typeface="Lora"/>
              </a:rPr>
              <a:t>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763050" y="5348408"/>
            <a:ext cx="5656691" cy="5420693"/>
            <a:chOff x="0" y="0"/>
            <a:chExt cx="6334760" cy="6070473"/>
          </a:xfrm>
        </p:grpSpPr>
        <p:sp>
          <p:nvSpPr>
            <p:cNvPr id="5" name="Freeform 5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t="-19568" b="-1956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375674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17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763050" y="-277193"/>
            <a:ext cx="5656691" cy="5420693"/>
            <a:chOff x="0" y="0"/>
            <a:chExt cx="6334760" cy="6070473"/>
          </a:xfrm>
        </p:grpSpPr>
        <p:sp>
          <p:nvSpPr>
            <p:cNvPr id="8" name="Freeform 8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t="-13639" b="-2567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93828" y="8574016"/>
            <a:ext cx="11077977" cy="109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6"/>
              </a:lnSpc>
            </a:pPr>
            <a:r>
              <a:rPr lang="en-US" sz="3120">
                <a:solidFill>
                  <a:srgbClr val="1A401F"/>
                </a:solidFill>
                <a:latin typeface="Hatton Bold"/>
              </a:rPr>
              <a:t>Quel sera l’avenir de cette espèce endémique si rien n’est fait?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7242" y="3315441"/>
            <a:ext cx="16142058" cy="2852837"/>
          </a:xfrm>
          <a:custGeom>
            <a:avLst/>
            <a:gdLst/>
            <a:ahLst/>
            <a:cxnLst/>
            <a:rect l="l" t="t" r="r" b="b"/>
            <a:pathLst>
              <a:path w="16142058" h="2852837">
                <a:moveTo>
                  <a:pt x="0" y="0"/>
                </a:moveTo>
                <a:lnTo>
                  <a:pt x="16142058" y="0"/>
                </a:lnTo>
                <a:lnTo>
                  <a:pt x="16142058" y="2852836"/>
                </a:lnTo>
                <a:lnTo>
                  <a:pt x="0" y="2852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952" b="-1091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7385199" y="9289154"/>
            <a:ext cx="43576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49283" y="8318797"/>
            <a:ext cx="11077977" cy="59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799">
                <a:solidFill>
                  <a:srgbClr val="1A401F"/>
                </a:solidFill>
                <a:latin typeface="Hatton Bold"/>
              </a:rPr>
              <a:t>Merci pour votre attention 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05012" y="1009650"/>
            <a:ext cx="1107797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Remerciements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694339" y="-102870"/>
            <a:ext cx="11800546" cy="10501622"/>
            <a:chOff x="0" y="0"/>
            <a:chExt cx="6349238" cy="5650357"/>
          </a:xfrm>
        </p:grpSpPr>
        <p:sp>
          <p:nvSpPr>
            <p:cNvPr id="3" name="Freeform 3"/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79" y="1797050"/>
                  </a:cubicBezTo>
                  <a:cubicBezTo>
                    <a:pt x="7222108" y="1833372"/>
                    <a:pt x="7240015" y="1850009"/>
                    <a:pt x="7202296" y="1916684"/>
                  </a:cubicBezTo>
                  <a:cubicBezTo>
                    <a:pt x="7208900" y="1933448"/>
                    <a:pt x="7273035" y="1963420"/>
                    <a:pt x="7239634" y="2007743"/>
                  </a:cubicBezTo>
                  <a:cubicBezTo>
                    <a:pt x="7204201" y="2091436"/>
                    <a:pt x="7205852" y="2286381"/>
                    <a:pt x="7250048" y="2317750"/>
                  </a:cubicBezTo>
                  <a:cubicBezTo>
                    <a:pt x="7275576" y="2308987"/>
                    <a:pt x="7186167" y="2474976"/>
                    <a:pt x="7233031" y="2483866"/>
                  </a:cubicBezTo>
                  <a:cubicBezTo>
                    <a:pt x="7217790" y="2541143"/>
                    <a:pt x="7278496" y="2574417"/>
                    <a:pt x="7147940" y="2695575"/>
                  </a:cubicBezTo>
                  <a:cubicBezTo>
                    <a:pt x="7045959" y="2756535"/>
                    <a:pt x="7168641" y="2805176"/>
                    <a:pt x="7069073" y="2892044"/>
                  </a:cubicBezTo>
                  <a:cubicBezTo>
                    <a:pt x="7109587" y="2925826"/>
                    <a:pt x="7008621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7" y="3707257"/>
                    <a:pt x="6727190" y="3726307"/>
                    <a:pt x="6704838" y="3771265"/>
                  </a:cubicBezTo>
                  <a:cubicBezTo>
                    <a:pt x="6674739" y="3791585"/>
                    <a:pt x="6736079" y="3823716"/>
                    <a:pt x="6667881" y="3824732"/>
                  </a:cubicBezTo>
                  <a:cubicBezTo>
                    <a:pt x="6676516" y="3870960"/>
                    <a:pt x="6621398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5" y="4306443"/>
                    <a:pt x="6490208" y="4402836"/>
                  </a:cubicBezTo>
                  <a:cubicBezTo>
                    <a:pt x="6527419" y="4414266"/>
                    <a:pt x="6500748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7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2" y="5242179"/>
                    <a:pt x="6153531" y="5344667"/>
                  </a:cubicBezTo>
                  <a:cubicBezTo>
                    <a:pt x="6108953" y="5423534"/>
                    <a:pt x="6112764" y="5474842"/>
                    <a:pt x="6025007" y="5580126"/>
                  </a:cubicBezTo>
                  <a:cubicBezTo>
                    <a:pt x="5990082" y="5617336"/>
                    <a:pt x="5948298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solidFill>
              <a:srgbClr val="2057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Freeform 4"/>
          <p:cNvSpPr/>
          <p:nvPr/>
        </p:nvSpPr>
        <p:spPr>
          <a:xfrm>
            <a:off x="8599021" y="4895850"/>
            <a:ext cx="7876780" cy="4784799"/>
          </a:xfrm>
          <a:custGeom>
            <a:avLst/>
            <a:gdLst/>
            <a:ahLst/>
            <a:cxnLst/>
            <a:rect l="l" t="t" r="r" b="b"/>
            <a:pathLst>
              <a:path w="7876780" h="4784799">
                <a:moveTo>
                  <a:pt x="0" y="0"/>
                </a:moveTo>
                <a:lnTo>
                  <a:pt x="7876780" y="0"/>
                </a:lnTo>
                <a:lnTo>
                  <a:pt x="7876780" y="4784799"/>
                </a:lnTo>
                <a:lnTo>
                  <a:pt x="0" y="4784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34328" y="359672"/>
            <a:ext cx="2623195" cy="2623185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1083" r="-1108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217532" y="1000125"/>
            <a:ext cx="4926881" cy="87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1"/>
              </a:lnSpc>
            </a:pPr>
            <a:r>
              <a:rPr lang="en-US" sz="5592">
                <a:solidFill>
                  <a:srgbClr val="000000"/>
                </a:solidFill>
                <a:latin typeface="Hatton"/>
              </a:rPr>
              <a:t>Introduction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00188" y="1944462"/>
            <a:ext cx="8367680" cy="245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590" lvl="1" indent="-388795">
              <a:lnSpc>
                <a:spcPts val="4790"/>
              </a:lnSpc>
              <a:buFont typeface="Arial"/>
              <a:buChar char="•"/>
            </a:pPr>
            <a:r>
              <a:rPr lang="en-US" sz="3601">
                <a:solidFill>
                  <a:srgbClr val="000000"/>
                </a:solidFill>
                <a:latin typeface="Times New Roman"/>
              </a:rPr>
              <a:t>Erosion de la biodiversité Mondiale</a:t>
            </a:r>
          </a:p>
          <a:p>
            <a:pPr marL="777590" lvl="1" indent="-388795">
              <a:lnSpc>
                <a:spcPts val="4790"/>
              </a:lnSpc>
              <a:buFont typeface="Arial"/>
              <a:buChar char="•"/>
            </a:pPr>
            <a:r>
              <a:rPr lang="en-US" sz="3601">
                <a:solidFill>
                  <a:srgbClr val="000000"/>
                </a:solidFill>
                <a:latin typeface="Times New Roman"/>
              </a:rPr>
              <a:t>Dahomey-Gap</a:t>
            </a:r>
          </a:p>
          <a:p>
            <a:pPr marL="777590" lvl="1" indent="-388795">
              <a:lnSpc>
                <a:spcPts val="4790"/>
              </a:lnSpc>
              <a:buFont typeface="Arial"/>
              <a:buChar char="•"/>
            </a:pPr>
            <a:r>
              <a:rPr lang="en-US" sz="3601">
                <a:solidFill>
                  <a:srgbClr val="000000"/>
                </a:solidFill>
                <a:latin typeface="Times New Roman"/>
              </a:rPr>
              <a:t>Découverte du céphalophe de Walter</a:t>
            </a:r>
          </a:p>
          <a:p>
            <a:pPr marL="777590" lvl="1" indent="-388795">
              <a:lnSpc>
                <a:spcPts val="4790"/>
              </a:lnSpc>
              <a:buFont typeface="Arial"/>
              <a:buChar char="•"/>
            </a:pPr>
            <a:r>
              <a:rPr lang="en-US" sz="3601">
                <a:solidFill>
                  <a:srgbClr val="000000"/>
                </a:solidFill>
                <a:latin typeface="Times New Roman"/>
              </a:rPr>
              <a:t>Absence d’informations sur l’espèce 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34328" y="3585583"/>
            <a:ext cx="2623195" cy="2623185"/>
            <a:chOff x="0" y="0"/>
            <a:chExt cx="6350025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34328" y="6808843"/>
            <a:ext cx="2623195" cy="2623185"/>
            <a:chOff x="0" y="0"/>
            <a:chExt cx="6350025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24789" r="-4261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1308" y="3030482"/>
            <a:ext cx="3927634" cy="41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FEFEFE"/>
                </a:solidFill>
                <a:latin typeface="Times New Roman Italics"/>
              </a:rPr>
              <a:t> Hemidactylus </a:t>
            </a:r>
            <a:r>
              <a:rPr lang="en-US" sz="2399" dirty="0" err="1">
                <a:solidFill>
                  <a:srgbClr val="FEFEFE"/>
                </a:solidFill>
                <a:latin typeface="Times New Roman Italics"/>
              </a:rPr>
              <a:t>lamaensiss</a:t>
            </a:r>
            <a:endParaRPr lang="en-US" sz="2399" dirty="0">
              <a:solidFill>
                <a:srgbClr val="FEFEFE"/>
              </a:solidFill>
              <a:latin typeface="Times New Roman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51308" y="6229926"/>
            <a:ext cx="4211176" cy="41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FEFEFE"/>
                </a:solidFill>
                <a:latin typeface="Times New Roman Italics"/>
              </a:rPr>
              <a:t>Cercopithecus </a:t>
            </a:r>
            <a:r>
              <a:rPr lang="en-US" sz="2399" dirty="0" err="1">
                <a:solidFill>
                  <a:srgbClr val="FEFEFE"/>
                </a:solidFill>
                <a:latin typeface="Times New Roman Italics"/>
              </a:rPr>
              <a:t>erythrogaster</a:t>
            </a:r>
            <a:endParaRPr lang="en-US" sz="2399" dirty="0">
              <a:solidFill>
                <a:srgbClr val="FEFEFE"/>
              </a:solidFill>
              <a:latin typeface="Times New Roman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1338" y="9482023"/>
            <a:ext cx="3487574" cy="41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 err="1">
                <a:solidFill>
                  <a:srgbClr val="FEFEFE"/>
                </a:solidFill>
                <a:latin typeface="Times New Roman Italics"/>
              </a:rPr>
              <a:t>Philantomba</a:t>
            </a:r>
            <a:r>
              <a:rPr lang="en-US" sz="2399" dirty="0">
                <a:solidFill>
                  <a:srgbClr val="FEFEFE"/>
                </a:solidFill>
                <a:latin typeface="Times New Roman Italics"/>
              </a:rPr>
              <a:t> </a:t>
            </a:r>
            <a:r>
              <a:rPr lang="en-US" sz="2399" dirty="0" err="1">
                <a:solidFill>
                  <a:srgbClr val="FEFEFE"/>
                </a:solidFill>
                <a:latin typeface="Times New Roman Italics"/>
              </a:rPr>
              <a:t>walteri</a:t>
            </a:r>
            <a:endParaRPr lang="en-US" sz="2399" dirty="0">
              <a:solidFill>
                <a:srgbClr val="FEFEFE"/>
              </a:solidFill>
              <a:latin typeface="Times New Roman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402985"/>
            <a:ext cx="8682565" cy="6177979"/>
          </a:xfrm>
          <a:custGeom>
            <a:avLst/>
            <a:gdLst/>
            <a:ahLst/>
            <a:cxnLst/>
            <a:rect l="l" t="t" r="r" b="b"/>
            <a:pathLst>
              <a:path w="8682565" h="6177979">
                <a:moveTo>
                  <a:pt x="0" y="0"/>
                </a:moveTo>
                <a:lnTo>
                  <a:pt x="8682565" y="0"/>
                </a:lnTo>
                <a:lnTo>
                  <a:pt x="8682565" y="6177979"/>
                </a:lnTo>
                <a:lnTo>
                  <a:pt x="0" y="6177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84564" y="3232142"/>
            <a:ext cx="6432231" cy="3842330"/>
          </a:xfrm>
          <a:custGeom>
            <a:avLst/>
            <a:gdLst/>
            <a:ahLst/>
            <a:cxnLst/>
            <a:rect l="l" t="t" r="r" b="b"/>
            <a:pathLst>
              <a:path w="6432231" h="3842330">
                <a:moveTo>
                  <a:pt x="0" y="0"/>
                </a:moveTo>
                <a:lnTo>
                  <a:pt x="6432231" y="0"/>
                </a:lnTo>
                <a:lnTo>
                  <a:pt x="6432231" y="3842330"/>
                </a:lnTo>
                <a:lnTo>
                  <a:pt x="0" y="3842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028700" y="1009650"/>
            <a:ext cx="10972800" cy="62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7"/>
              </a:lnSpc>
            </a:pPr>
            <a:r>
              <a:rPr lang="en-US" sz="4024">
                <a:solidFill>
                  <a:srgbClr val="1A401F"/>
                </a:solidFill>
                <a:latin typeface="Hatton"/>
              </a:rPr>
              <a:t>Description de l’espèce et du milieu d’étude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33200" y="8804909"/>
            <a:ext cx="6511800" cy="41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Times New Roman Bold Italics"/>
              </a:rPr>
              <a:t>Figure 2 </a:t>
            </a:r>
            <a:r>
              <a:rPr lang="en-US" sz="2399" dirty="0">
                <a:solidFill>
                  <a:srgbClr val="000000"/>
                </a:solidFill>
                <a:latin typeface="Times New Roman Italics"/>
              </a:rPr>
              <a:t>: Carte de situation des </a:t>
            </a:r>
            <a:r>
              <a:rPr lang="en-US" sz="2399" dirty="0" err="1">
                <a:solidFill>
                  <a:srgbClr val="000000"/>
                </a:solidFill>
                <a:latin typeface="Times New Roman Italics"/>
              </a:rPr>
              <a:t>aires</a:t>
            </a:r>
            <a:r>
              <a:rPr lang="en-US" sz="2399" dirty="0">
                <a:solidFill>
                  <a:srgbClr val="000000"/>
                </a:solidFill>
                <a:latin typeface="Times New Roman Italic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Times New Roman Italics"/>
              </a:rPr>
              <a:t>d’étude</a:t>
            </a:r>
            <a:endParaRPr lang="en-US" sz="2399" dirty="0">
              <a:solidFill>
                <a:srgbClr val="000000"/>
              </a:solidFill>
              <a:latin typeface="Times New Roman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859162" y="7298417"/>
            <a:ext cx="4227438" cy="41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Times New Roman Italics"/>
              </a:rPr>
              <a:t>Source </a:t>
            </a:r>
            <a:r>
              <a:rPr lang="en-US" sz="2399" dirty="0" err="1">
                <a:solidFill>
                  <a:srgbClr val="000000"/>
                </a:solidFill>
                <a:latin typeface="Times New Roman Italics"/>
              </a:rPr>
              <a:t>Colyn</a:t>
            </a:r>
            <a:r>
              <a:rPr lang="en-US" sz="2399" dirty="0">
                <a:solidFill>
                  <a:srgbClr val="000000"/>
                </a:solidFill>
                <a:latin typeface="Times New Roman Italics"/>
              </a:rPr>
              <a:t> et al. (2010)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95479" y="-160927"/>
            <a:ext cx="15985043" cy="10608854"/>
            <a:chOff x="0" y="0"/>
            <a:chExt cx="6351016" cy="4215003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6437884" cy="4257040"/>
            </a:xfrm>
            <a:custGeom>
              <a:avLst/>
              <a:gdLst/>
              <a:ahLst/>
              <a:cxnLst/>
              <a:rect l="l" t="t" r="r" b="b"/>
              <a:pathLst>
                <a:path w="6437884" h="4257040">
                  <a:moveTo>
                    <a:pt x="6341491" y="4226433"/>
                  </a:moveTo>
                  <a:cubicBezTo>
                    <a:pt x="4280281" y="4234307"/>
                    <a:pt x="2233295" y="4225925"/>
                    <a:pt x="93726" y="4234434"/>
                  </a:cubicBezTo>
                  <a:cubicBezTo>
                    <a:pt x="61976" y="4223893"/>
                    <a:pt x="79883" y="4181729"/>
                    <a:pt x="73787" y="4144518"/>
                  </a:cubicBezTo>
                  <a:cubicBezTo>
                    <a:pt x="58674" y="4096766"/>
                    <a:pt x="0" y="4066413"/>
                    <a:pt x="84455" y="3977005"/>
                  </a:cubicBezTo>
                  <a:cubicBezTo>
                    <a:pt x="103759" y="3930650"/>
                    <a:pt x="120269" y="3876040"/>
                    <a:pt x="135001" y="3832352"/>
                  </a:cubicBezTo>
                  <a:cubicBezTo>
                    <a:pt x="199009" y="3782060"/>
                    <a:pt x="241046" y="3726561"/>
                    <a:pt x="303403" y="3660521"/>
                  </a:cubicBezTo>
                  <a:cubicBezTo>
                    <a:pt x="375158" y="3572129"/>
                    <a:pt x="324104" y="3492500"/>
                    <a:pt x="437642" y="3440049"/>
                  </a:cubicBezTo>
                  <a:cubicBezTo>
                    <a:pt x="421513" y="3404235"/>
                    <a:pt x="463931" y="3368803"/>
                    <a:pt x="443357" y="3323336"/>
                  </a:cubicBezTo>
                  <a:cubicBezTo>
                    <a:pt x="448564" y="3239008"/>
                    <a:pt x="446532" y="3244215"/>
                    <a:pt x="542036" y="3139313"/>
                  </a:cubicBezTo>
                  <a:cubicBezTo>
                    <a:pt x="552704" y="3089529"/>
                    <a:pt x="490728" y="3042285"/>
                    <a:pt x="618490" y="2959862"/>
                  </a:cubicBezTo>
                  <a:cubicBezTo>
                    <a:pt x="631444" y="2894965"/>
                    <a:pt x="651891" y="2868041"/>
                    <a:pt x="717296" y="2816606"/>
                  </a:cubicBezTo>
                  <a:cubicBezTo>
                    <a:pt x="760095" y="2811526"/>
                    <a:pt x="705993" y="2703703"/>
                    <a:pt x="768477" y="2618105"/>
                  </a:cubicBezTo>
                  <a:cubicBezTo>
                    <a:pt x="788924" y="2583307"/>
                    <a:pt x="731647" y="2538984"/>
                    <a:pt x="805815" y="2425954"/>
                  </a:cubicBezTo>
                  <a:cubicBezTo>
                    <a:pt x="828167" y="2378202"/>
                    <a:pt x="826262" y="2341753"/>
                    <a:pt x="830199" y="2276602"/>
                  </a:cubicBezTo>
                  <a:cubicBezTo>
                    <a:pt x="892810" y="2216277"/>
                    <a:pt x="930021" y="2166239"/>
                    <a:pt x="939419" y="2060575"/>
                  </a:cubicBezTo>
                  <a:cubicBezTo>
                    <a:pt x="995426" y="1975866"/>
                    <a:pt x="1038860" y="1964182"/>
                    <a:pt x="990346" y="1833245"/>
                  </a:cubicBezTo>
                  <a:cubicBezTo>
                    <a:pt x="1048893" y="1747012"/>
                    <a:pt x="1075944" y="1582674"/>
                    <a:pt x="1133094" y="1484757"/>
                  </a:cubicBezTo>
                  <a:cubicBezTo>
                    <a:pt x="1107313" y="1420749"/>
                    <a:pt x="1137666" y="1331595"/>
                    <a:pt x="1097915" y="1262126"/>
                  </a:cubicBezTo>
                  <a:cubicBezTo>
                    <a:pt x="1152017" y="1137285"/>
                    <a:pt x="1106678" y="1185418"/>
                    <a:pt x="1083310" y="985647"/>
                  </a:cubicBezTo>
                  <a:cubicBezTo>
                    <a:pt x="1082167" y="963549"/>
                    <a:pt x="1056386" y="939292"/>
                    <a:pt x="1024890" y="914908"/>
                  </a:cubicBezTo>
                  <a:cubicBezTo>
                    <a:pt x="1037971" y="909828"/>
                    <a:pt x="1042289" y="837819"/>
                    <a:pt x="997966" y="824738"/>
                  </a:cubicBezTo>
                  <a:cubicBezTo>
                    <a:pt x="889762" y="775462"/>
                    <a:pt x="898525" y="645160"/>
                    <a:pt x="794512" y="570230"/>
                  </a:cubicBezTo>
                  <a:cubicBezTo>
                    <a:pt x="823976" y="457327"/>
                    <a:pt x="732790" y="389001"/>
                    <a:pt x="688467" y="295021"/>
                  </a:cubicBezTo>
                  <a:cubicBezTo>
                    <a:pt x="660527" y="270637"/>
                    <a:pt x="726694" y="269367"/>
                    <a:pt x="731393" y="248666"/>
                  </a:cubicBezTo>
                  <a:cubicBezTo>
                    <a:pt x="734568" y="241046"/>
                    <a:pt x="756920" y="170688"/>
                    <a:pt x="738759" y="154051"/>
                  </a:cubicBezTo>
                  <a:cubicBezTo>
                    <a:pt x="703199" y="134239"/>
                    <a:pt x="730504" y="110744"/>
                    <a:pt x="739902" y="77724"/>
                  </a:cubicBezTo>
                  <a:cubicBezTo>
                    <a:pt x="748411" y="61595"/>
                    <a:pt x="697992" y="2794"/>
                    <a:pt x="775589" y="25781"/>
                  </a:cubicBezTo>
                  <a:cubicBezTo>
                    <a:pt x="2374773" y="16129"/>
                    <a:pt x="3964559" y="29464"/>
                    <a:pt x="5604891" y="21336"/>
                  </a:cubicBezTo>
                  <a:cubicBezTo>
                    <a:pt x="5854573" y="38608"/>
                    <a:pt x="6136005" y="0"/>
                    <a:pt x="6383401" y="33782"/>
                  </a:cubicBezTo>
                  <a:cubicBezTo>
                    <a:pt x="6383909" y="571754"/>
                    <a:pt x="6385306" y="1170305"/>
                    <a:pt x="6384544" y="1710944"/>
                  </a:cubicBezTo>
                  <a:cubicBezTo>
                    <a:pt x="6386703" y="2484501"/>
                    <a:pt x="6379464" y="3261995"/>
                    <a:pt x="6388608" y="4038473"/>
                  </a:cubicBezTo>
                  <a:cubicBezTo>
                    <a:pt x="6357747" y="4044061"/>
                    <a:pt x="6437884" y="4257040"/>
                    <a:pt x="6341491" y="4226433"/>
                  </a:cubicBezTo>
                  <a:close/>
                </a:path>
              </a:pathLst>
            </a:custGeom>
            <a:blipFill>
              <a:blip r:embed="rId2"/>
              <a:stretch>
                <a:fillRect l="-1798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987947"/>
            <a:ext cx="7726797" cy="85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1"/>
              </a:lnSpc>
            </a:pPr>
            <a:r>
              <a:rPr lang="en-US" sz="5592">
                <a:solidFill>
                  <a:srgbClr val="FFFFFF"/>
                </a:solidFill>
                <a:latin typeface="Hatton"/>
              </a:rPr>
              <a:t>Objectifs de l’Etude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454611"/>
            <a:ext cx="9959686" cy="536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6"/>
              </a:lnSpc>
            </a:pPr>
            <a:r>
              <a:rPr lang="en-US" sz="2525">
                <a:solidFill>
                  <a:srgbClr val="FFFFFF"/>
                </a:solidFill>
                <a:latin typeface="Open Sans Bold"/>
              </a:rPr>
              <a:t>OS1 </a:t>
            </a:r>
            <a:r>
              <a:rPr lang="en-US" sz="2525">
                <a:solidFill>
                  <a:srgbClr val="FFFFFF"/>
                </a:solidFill>
                <a:latin typeface="Open Sans"/>
              </a:rPr>
              <a:t>: Documenter l’abondance et la distribution spatiale du céphalophe de Walter au Sud-Bénin,</a:t>
            </a:r>
          </a:p>
          <a:p>
            <a:pPr>
              <a:lnSpc>
                <a:spcPts val="3536"/>
              </a:lnSpc>
            </a:pPr>
            <a:endParaRPr lang="en-US" sz="2525">
              <a:solidFill>
                <a:srgbClr val="FFFFFF"/>
              </a:solidFill>
              <a:latin typeface="Open Sans"/>
            </a:endParaRPr>
          </a:p>
          <a:p>
            <a:pPr algn="just">
              <a:lnSpc>
                <a:spcPts val="3536"/>
              </a:lnSpc>
            </a:pPr>
            <a:r>
              <a:rPr lang="en-US" sz="2525">
                <a:solidFill>
                  <a:srgbClr val="FFFFFF"/>
                </a:solidFill>
                <a:latin typeface="Open Sans Bold"/>
              </a:rPr>
              <a:t>OS2 </a:t>
            </a:r>
            <a:r>
              <a:rPr lang="en-US" sz="2525">
                <a:solidFill>
                  <a:srgbClr val="FFFFFF"/>
                </a:solidFill>
                <a:latin typeface="Open Sans"/>
              </a:rPr>
              <a:t>: Déterminer la composition du régime alimentaire du céphalophe de Walter,</a:t>
            </a:r>
          </a:p>
          <a:p>
            <a:pPr>
              <a:lnSpc>
                <a:spcPts val="3536"/>
              </a:lnSpc>
            </a:pPr>
            <a:endParaRPr lang="en-US" sz="2525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536"/>
              </a:lnSpc>
            </a:pPr>
            <a:r>
              <a:rPr lang="en-US" sz="2525">
                <a:solidFill>
                  <a:srgbClr val="FFFFFF"/>
                </a:solidFill>
                <a:latin typeface="Open Sans Bold"/>
              </a:rPr>
              <a:t>OS3 </a:t>
            </a:r>
            <a:r>
              <a:rPr lang="en-US" sz="2525">
                <a:solidFill>
                  <a:srgbClr val="FFFFFF"/>
                </a:solidFill>
                <a:latin typeface="Open Sans"/>
              </a:rPr>
              <a:t>: Examiner le rôle du céphalophe de Walter dans la dispersion des graines et la régénération des espèces végétales,</a:t>
            </a:r>
          </a:p>
          <a:p>
            <a:pPr>
              <a:lnSpc>
                <a:spcPts val="3536"/>
              </a:lnSpc>
            </a:pPr>
            <a:r>
              <a:rPr lang="en-US" sz="2525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just">
              <a:lnSpc>
                <a:spcPts val="3536"/>
              </a:lnSpc>
            </a:pPr>
            <a:r>
              <a:rPr lang="en-US" sz="2525">
                <a:solidFill>
                  <a:srgbClr val="FFFFFF"/>
                </a:solidFill>
                <a:latin typeface="Open Sans Bold"/>
              </a:rPr>
              <a:t>OS4 </a:t>
            </a:r>
            <a:r>
              <a:rPr lang="en-US" sz="2525">
                <a:solidFill>
                  <a:srgbClr val="FFFFFF"/>
                </a:solidFill>
                <a:latin typeface="Open Sans"/>
              </a:rPr>
              <a:t>: Caractériser le domaine vital et le rythme de vie du céphalophe de Walter.</a:t>
            </a:r>
          </a:p>
          <a:p>
            <a:pPr>
              <a:lnSpc>
                <a:spcPts val="3536"/>
              </a:lnSpc>
            </a:pPr>
            <a:endParaRPr lang="en-US" sz="2525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075" y="5564756"/>
            <a:ext cx="7762329" cy="3361366"/>
          </a:xfrm>
          <a:custGeom>
            <a:avLst/>
            <a:gdLst/>
            <a:ahLst/>
            <a:cxnLst/>
            <a:rect l="l" t="t" r="r" b="b"/>
            <a:pathLst>
              <a:path w="7762329" h="3361366">
                <a:moveTo>
                  <a:pt x="0" y="0"/>
                </a:moveTo>
                <a:lnTo>
                  <a:pt x="7762329" y="0"/>
                </a:lnTo>
                <a:lnTo>
                  <a:pt x="7762329" y="3361365"/>
                </a:lnTo>
                <a:lnTo>
                  <a:pt x="0" y="3361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9356828" y="5517131"/>
            <a:ext cx="4102812" cy="350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558" lvl="1" indent="-240279">
              <a:lnSpc>
                <a:spcPts val="3116"/>
              </a:lnSpc>
              <a:buFont typeface="Arial"/>
              <a:buChar char="•"/>
            </a:pPr>
            <a:r>
              <a:rPr lang="en-US" sz="2225" spc="22">
                <a:solidFill>
                  <a:srgbClr val="1A401F"/>
                </a:solidFill>
                <a:latin typeface="Open Sans"/>
              </a:rPr>
              <a:t>Boite à image</a:t>
            </a:r>
          </a:p>
          <a:p>
            <a:pPr marL="480558" lvl="1" indent="-240279">
              <a:lnSpc>
                <a:spcPts val="3116"/>
              </a:lnSpc>
              <a:buFont typeface="Arial"/>
              <a:buChar char="•"/>
            </a:pPr>
            <a:r>
              <a:rPr lang="en-US" sz="2225" spc="22">
                <a:solidFill>
                  <a:srgbClr val="1A401F"/>
                </a:solidFill>
                <a:latin typeface="Open Sans"/>
              </a:rPr>
              <a:t>Pièges photographiques (20)</a:t>
            </a:r>
          </a:p>
          <a:p>
            <a:pPr marL="480558" lvl="1" indent="-240279">
              <a:lnSpc>
                <a:spcPts val="3116"/>
              </a:lnSpc>
              <a:buFont typeface="Arial"/>
              <a:buChar char="•"/>
            </a:pPr>
            <a:r>
              <a:rPr lang="en-US" sz="2225" spc="22">
                <a:solidFill>
                  <a:srgbClr val="1A401F"/>
                </a:solidFill>
                <a:latin typeface="Open Sans"/>
              </a:rPr>
              <a:t>Superficie &gt; 400 ha</a:t>
            </a:r>
          </a:p>
          <a:p>
            <a:pPr marL="480558" lvl="1" indent="-240279">
              <a:lnSpc>
                <a:spcPts val="3116"/>
              </a:lnSpc>
              <a:buFont typeface="Arial"/>
              <a:buChar char="•"/>
            </a:pPr>
            <a:r>
              <a:rPr lang="en-US" sz="2225" spc="22">
                <a:solidFill>
                  <a:srgbClr val="1A401F"/>
                </a:solidFill>
                <a:latin typeface="Open Sans"/>
              </a:rPr>
              <a:t>Dispositif carré de 2 Km de côté</a:t>
            </a:r>
          </a:p>
          <a:p>
            <a:pPr marL="480558" lvl="1" indent="-240279">
              <a:lnSpc>
                <a:spcPts val="3116"/>
              </a:lnSpc>
              <a:buFont typeface="Arial"/>
              <a:buChar char="•"/>
            </a:pPr>
            <a:r>
              <a:rPr lang="en-US" sz="2225" spc="22">
                <a:solidFill>
                  <a:srgbClr val="1A401F"/>
                </a:solidFill>
                <a:latin typeface="Open Sans"/>
              </a:rPr>
              <a:t>70 jours de présence des caméras par point </a:t>
            </a:r>
          </a:p>
          <a:p>
            <a:pPr marL="480558" lvl="1" indent="-240279">
              <a:lnSpc>
                <a:spcPts val="3116"/>
              </a:lnSpc>
              <a:buFont typeface="Arial"/>
              <a:buChar char="•"/>
            </a:pPr>
            <a:r>
              <a:rPr lang="en-US" sz="2225" spc="22">
                <a:solidFill>
                  <a:srgbClr val="1A401F"/>
                </a:solidFill>
                <a:latin typeface="Open Sans"/>
              </a:rPr>
              <a:t>1400 « jours de capture »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92990" y="0"/>
            <a:ext cx="10734860" cy="10287000"/>
            <a:chOff x="0" y="0"/>
            <a:chExt cx="6334760" cy="6070473"/>
          </a:xfrm>
        </p:grpSpPr>
        <p:sp>
          <p:nvSpPr>
            <p:cNvPr id="5" name="Freeform 5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2238" t="-20285" b="-4979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980962"/>
            <a:ext cx="14190466" cy="88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</a:rPr>
              <a:t>Activité 1 </a:t>
            </a:r>
            <a:r>
              <a:rPr lang="en-US" sz="2525">
                <a:solidFill>
                  <a:srgbClr val="000000"/>
                </a:solidFill>
                <a:latin typeface="Open Sans"/>
              </a:rPr>
              <a:t>: Identification des différents sites où l’espèce subsisterait</a:t>
            </a:r>
          </a:p>
          <a:p>
            <a:pPr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</a:rPr>
              <a:t>Activité 2</a:t>
            </a:r>
            <a:r>
              <a:rPr lang="en-US" sz="2525">
                <a:solidFill>
                  <a:srgbClr val="000000"/>
                </a:solidFill>
                <a:latin typeface="Open Sans"/>
              </a:rPr>
              <a:t> : Dénombrement par pièges photographiques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Approche méthodologique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966" y="4869750"/>
            <a:ext cx="11915444" cy="4388550"/>
          </a:xfrm>
          <a:custGeom>
            <a:avLst/>
            <a:gdLst/>
            <a:ahLst/>
            <a:cxnLst/>
            <a:rect l="l" t="t" r="r" b="b"/>
            <a:pathLst>
              <a:path w="11915444" h="4388550">
                <a:moveTo>
                  <a:pt x="0" y="0"/>
                </a:moveTo>
                <a:lnTo>
                  <a:pt x="11915444" y="0"/>
                </a:lnTo>
                <a:lnTo>
                  <a:pt x="11915444" y="4388550"/>
                </a:lnTo>
                <a:lnTo>
                  <a:pt x="0" y="438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9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763050" y="5348408"/>
            <a:ext cx="5656691" cy="5420693"/>
            <a:chOff x="0" y="0"/>
            <a:chExt cx="6334760" cy="6070473"/>
          </a:xfrm>
        </p:grpSpPr>
        <p:sp>
          <p:nvSpPr>
            <p:cNvPr id="4" name="Freeform 4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35110" r="-3511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5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763050" y="-277193"/>
            <a:ext cx="5656691" cy="5420693"/>
            <a:chOff x="0" y="0"/>
            <a:chExt cx="6334760" cy="6070473"/>
          </a:xfrm>
        </p:grpSpPr>
        <p:sp>
          <p:nvSpPr>
            <p:cNvPr id="7" name="Freeform 7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4"/>
              <a:stretch>
                <a:fillRect t="-33158" b="-5978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Approche méthodologique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2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Déterminer la composition du régime alimentaire du céphalophe de Walter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80962"/>
            <a:ext cx="12162123" cy="88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</a:rPr>
              <a:t>Activité 3 :</a:t>
            </a:r>
            <a:r>
              <a:rPr lang="en-US" sz="2525">
                <a:solidFill>
                  <a:srgbClr val="000000"/>
                </a:solidFill>
                <a:latin typeface="Open Sans"/>
              </a:rPr>
              <a:t> Etude du contenu des rumens (mise en germination des graines et analyses génétiques)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725079"/>
            <a:ext cx="10008078" cy="3466155"/>
          </a:xfrm>
          <a:custGeom>
            <a:avLst/>
            <a:gdLst/>
            <a:ahLst/>
            <a:cxnLst/>
            <a:rect l="l" t="t" r="r" b="b"/>
            <a:pathLst>
              <a:path w="10008078" h="3466155">
                <a:moveTo>
                  <a:pt x="0" y="0"/>
                </a:moveTo>
                <a:lnTo>
                  <a:pt x="10008078" y="0"/>
                </a:lnTo>
                <a:lnTo>
                  <a:pt x="10008078" y="3466155"/>
                </a:lnTo>
                <a:lnTo>
                  <a:pt x="0" y="3466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763050" y="5348408"/>
            <a:ext cx="5656691" cy="5420693"/>
            <a:chOff x="0" y="0"/>
            <a:chExt cx="6334760" cy="6070473"/>
          </a:xfrm>
        </p:grpSpPr>
        <p:sp>
          <p:nvSpPr>
            <p:cNvPr id="4" name="Freeform 4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t="-127559" r="-25511" b="-509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6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763050" y="-277193"/>
            <a:ext cx="5656691" cy="5420693"/>
            <a:chOff x="0" y="0"/>
            <a:chExt cx="6334760" cy="6070473"/>
          </a:xfrm>
        </p:grpSpPr>
        <p:sp>
          <p:nvSpPr>
            <p:cNvPr id="7" name="Freeform 7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4"/>
              <a:stretch>
                <a:fillRect l="-13526" t="-37165" b="-2079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Approche méthodologique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3 : 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Déterminer le rôle du Céphalophe de Walter dans la dispersion des graines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80962"/>
            <a:ext cx="11077977" cy="88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</a:rPr>
              <a:t>Activité 4 :</a:t>
            </a:r>
            <a:r>
              <a:rPr lang="en-US" sz="2525">
                <a:solidFill>
                  <a:srgbClr val="000000"/>
                </a:solidFill>
                <a:latin typeface="Open Sans"/>
              </a:rPr>
              <a:t> Etude de l'impact de l'ingestion des graines sur la germination (optionnel)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80962"/>
            <a:ext cx="13333216" cy="88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</a:rPr>
              <a:t>Activité 5 : </a:t>
            </a:r>
            <a:r>
              <a:rPr lang="en-US" sz="2525">
                <a:solidFill>
                  <a:srgbClr val="000000"/>
                </a:solidFill>
                <a:latin typeface="Open Sans"/>
              </a:rPr>
              <a:t>Pose de collier GPS</a:t>
            </a:r>
          </a:p>
          <a:p>
            <a:pPr>
              <a:lnSpc>
                <a:spcPts val="3536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</a:rPr>
              <a:t>Activité 6 : </a:t>
            </a:r>
            <a:r>
              <a:rPr lang="en-US" sz="2525">
                <a:solidFill>
                  <a:srgbClr val="000000"/>
                </a:solidFill>
                <a:latin typeface="Open Sans"/>
              </a:rPr>
              <a:t>Sensibilisation et collecte des données des colliers GPS</a:t>
            </a:r>
          </a:p>
        </p:txBody>
      </p:sp>
      <p:sp>
        <p:nvSpPr>
          <p:cNvPr id="3" name="Freeform 3"/>
          <p:cNvSpPr/>
          <p:nvPr/>
        </p:nvSpPr>
        <p:spPr>
          <a:xfrm>
            <a:off x="3904358" y="6320000"/>
            <a:ext cx="3362060" cy="1603044"/>
          </a:xfrm>
          <a:custGeom>
            <a:avLst/>
            <a:gdLst/>
            <a:ahLst/>
            <a:cxnLst/>
            <a:rect l="l" t="t" r="r" b="b"/>
            <a:pathLst>
              <a:path w="3362060" h="1603044">
                <a:moveTo>
                  <a:pt x="0" y="0"/>
                </a:moveTo>
                <a:lnTo>
                  <a:pt x="3362059" y="0"/>
                </a:lnTo>
                <a:lnTo>
                  <a:pt x="3362059" y="1603044"/>
                </a:lnTo>
                <a:lnTo>
                  <a:pt x="0" y="1603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848342" y="5143500"/>
            <a:ext cx="3637916" cy="3627581"/>
          </a:xfrm>
          <a:custGeom>
            <a:avLst/>
            <a:gdLst/>
            <a:ahLst/>
            <a:cxnLst/>
            <a:rect l="l" t="t" r="r" b="b"/>
            <a:pathLst>
              <a:path w="3637916" h="3627581">
                <a:moveTo>
                  <a:pt x="0" y="0"/>
                </a:moveTo>
                <a:lnTo>
                  <a:pt x="3637916" y="0"/>
                </a:lnTo>
                <a:lnTo>
                  <a:pt x="3637916" y="3627581"/>
                </a:lnTo>
                <a:lnTo>
                  <a:pt x="0" y="3627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763050" y="5348408"/>
            <a:ext cx="5656691" cy="5420693"/>
            <a:chOff x="0" y="0"/>
            <a:chExt cx="6334760" cy="6070473"/>
          </a:xfrm>
        </p:grpSpPr>
        <p:sp>
          <p:nvSpPr>
            <p:cNvPr id="6" name="Freeform 6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4"/>
              <a:stretch>
                <a:fillRect l="-36702" r="-3670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763050" y="-277193"/>
            <a:ext cx="5656691" cy="5420693"/>
            <a:chOff x="0" y="0"/>
            <a:chExt cx="6334760" cy="6070473"/>
          </a:xfrm>
        </p:grpSpPr>
        <p:sp>
          <p:nvSpPr>
            <p:cNvPr id="8" name="Freeform 8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5"/>
              <a:stretch>
                <a:fillRect l="-28417" r="-13329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Approche méthodologique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723662"/>
            <a:ext cx="110779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4 :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Caractériser le domaine vital et le rythme de vie du céphalophe de Walter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7060"/>
            <a:ext cx="11077977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4020">
                <a:solidFill>
                  <a:srgbClr val="1A401F"/>
                </a:solidFill>
                <a:latin typeface="Hatton Bold"/>
              </a:rPr>
              <a:t>Résultats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723662"/>
            <a:ext cx="1189438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000">
                <a:solidFill>
                  <a:srgbClr val="1A401F"/>
                </a:solidFill>
                <a:latin typeface="Hatton Bold"/>
              </a:rPr>
              <a:t>Objectif spécifique 1</a:t>
            </a:r>
            <a:r>
              <a:rPr lang="en-US" sz="3000">
                <a:solidFill>
                  <a:srgbClr val="1A401F"/>
                </a:solidFill>
                <a:latin typeface="Hatton"/>
              </a:rPr>
              <a:t> : Documenter l’abondance et la distribution spatiale du céphalophe de Walter au Sud-Bénin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68296" y="3019062"/>
            <a:ext cx="4675704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Forêt Classée de la LAMA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2314" y="3974407"/>
            <a:ext cx="2917686" cy="385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Gestion: SONAB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2314" y="5755582"/>
            <a:ext cx="497252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Superficie : 4200 ha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5183" y="6727132"/>
            <a:ext cx="1005931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Type de formation : Forêt dense semi décidue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5183" y="7693920"/>
            <a:ext cx="742606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Nombre de Caméra : 12  </a:t>
            </a:r>
          </a:p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75 jours /Cam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22294" y="3019062"/>
            <a:ext cx="2304812" cy="39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  <a:spcBef>
                <a:spcPct val="0"/>
              </a:spcBef>
            </a:pPr>
            <a:r>
              <a:rPr lang="en-US" sz="2529">
                <a:solidFill>
                  <a:srgbClr val="1A401F"/>
                </a:solidFill>
                <a:latin typeface="Hatton Bold"/>
              </a:rPr>
              <a:t>Espèces : 20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2314" y="8660707"/>
            <a:ext cx="914400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Activités illicites : Braconnage, la récolte de PFNL végétale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2314" y="4784032"/>
            <a:ext cx="59138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529">
                <a:solidFill>
                  <a:srgbClr val="1A401F"/>
                </a:solidFill>
                <a:latin typeface="Hatton"/>
              </a:rPr>
              <a:t>Localisation :  Centre Bénin (Zou)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29990" y="3711402"/>
            <a:ext cx="3238491" cy="422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Athérure Africain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Aulacode 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 Bold"/>
              </a:rPr>
              <a:t>Céphalophe de Walter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Chouette effraie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Coucal du Sénégal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Ecureuil fouisseur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Genette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Guib hanarché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Hérisson à ventre blanc</a:t>
            </a:r>
          </a:p>
          <a:p>
            <a:pPr>
              <a:lnSpc>
                <a:spcPts val="3372"/>
              </a:lnSpc>
            </a:pPr>
            <a:r>
              <a:rPr lang="en-US" sz="2325" spc="23">
                <a:solidFill>
                  <a:srgbClr val="1A401F"/>
                </a:solidFill>
                <a:latin typeface="Times New Roman"/>
              </a:rPr>
              <a:t>Mangouste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84616" y="9289154"/>
            <a:ext cx="21788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8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100156" y="0"/>
            <a:ext cx="5656691" cy="5420693"/>
            <a:chOff x="0" y="0"/>
            <a:chExt cx="6334760" cy="6070473"/>
          </a:xfrm>
        </p:grpSpPr>
        <p:sp>
          <p:nvSpPr>
            <p:cNvPr id="15" name="Freeform 15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2"/>
              <a:stretch>
                <a:fillRect l="-26514" r="-1256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676130" y="5779902"/>
            <a:ext cx="2963269" cy="422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Oiseau (ND1)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Oiseau (ND2)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Pangolin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Pintade huppée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Potamochère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Serpent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Singe mona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Souris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Varan</a:t>
            </a:r>
          </a:p>
          <a:p>
            <a:pPr marL="0" lvl="0" indent="0" algn="l">
              <a:lnSpc>
                <a:spcPts val="3372"/>
              </a:lnSpc>
              <a:spcBef>
                <a:spcPct val="0"/>
              </a:spcBef>
            </a:pPr>
            <a:r>
              <a:rPr lang="en-US" sz="2325" u="none" strike="noStrike" spc="23">
                <a:solidFill>
                  <a:srgbClr val="1A401F"/>
                </a:solidFill>
                <a:latin typeface="Times New Roman"/>
              </a:rPr>
              <a:t>Vervet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3287531" y="3509587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1028</Words>
  <Application>Microsoft Office PowerPoint</Application>
  <PresentationFormat>Personnalisé</PresentationFormat>
  <Paragraphs>211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3" baseType="lpstr">
      <vt:lpstr>Open Sans Bold</vt:lpstr>
      <vt:lpstr>Times New Roman Bold</vt:lpstr>
      <vt:lpstr>Times New Roman Italics</vt:lpstr>
      <vt:lpstr>Josefin Sans</vt:lpstr>
      <vt:lpstr>Arial</vt:lpstr>
      <vt:lpstr>Lora</vt:lpstr>
      <vt:lpstr>Hatton</vt:lpstr>
      <vt:lpstr>Times New Roman</vt:lpstr>
      <vt:lpstr>Calibri</vt:lpstr>
      <vt:lpstr>Times New Roman Bold Italics</vt:lpstr>
      <vt:lpstr>Open Sans</vt:lpstr>
      <vt:lpstr>Hatton Bold</vt:lpstr>
      <vt:lpstr>Quattrocento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journée faune Gembloux</dc:title>
  <cp:lastModifiedBy>Sahgui Eltsine Marat Clauzels</cp:lastModifiedBy>
  <cp:revision>6</cp:revision>
  <dcterms:created xsi:type="dcterms:W3CDTF">2006-08-16T00:00:00Z</dcterms:created>
  <dcterms:modified xsi:type="dcterms:W3CDTF">2023-11-13T01:27:06Z</dcterms:modified>
  <dc:identifier>DAFwqrT4RwU</dc:identifier>
</cp:coreProperties>
</file>