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76"/>
  </p:notesMasterIdLst>
  <p:sldIdLst>
    <p:sldId id="311" r:id="rId6"/>
    <p:sldId id="312" r:id="rId7"/>
    <p:sldId id="313" r:id="rId8"/>
    <p:sldId id="331" r:id="rId9"/>
    <p:sldId id="332" r:id="rId10"/>
    <p:sldId id="314" r:id="rId11"/>
    <p:sldId id="261" r:id="rId12"/>
    <p:sldId id="262" r:id="rId13"/>
    <p:sldId id="266" r:id="rId14"/>
    <p:sldId id="269" r:id="rId15"/>
    <p:sldId id="263" r:id="rId16"/>
    <p:sldId id="277" r:id="rId17"/>
    <p:sldId id="330" r:id="rId18"/>
    <p:sldId id="265" r:id="rId19"/>
    <p:sldId id="274" r:id="rId20"/>
    <p:sldId id="291" r:id="rId21"/>
    <p:sldId id="293" r:id="rId22"/>
    <p:sldId id="285" r:id="rId23"/>
    <p:sldId id="264" r:id="rId24"/>
    <p:sldId id="286" r:id="rId25"/>
    <p:sldId id="270" r:id="rId26"/>
    <p:sldId id="283" r:id="rId27"/>
    <p:sldId id="278" r:id="rId28"/>
    <p:sldId id="292" r:id="rId29"/>
    <p:sldId id="280" r:id="rId30"/>
    <p:sldId id="282" r:id="rId31"/>
    <p:sldId id="315" r:id="rId32"/>
    <p:sldId id="337" r:id="rId33"/>
    <p:sldId id="256" r:id="rId34"/>
    <p:sldId id="346" r:id="rId35"/>
    <p:sldId id="338" r:id="rId36"/>
    <p:sldId id="340" r:id="rId37"/>
    <p:sldId id="341" r:id="rId38"/>
    <p:sldId id="334" r:id="rId39"/>
    <p:sldId id="343" r:id="rId40"/>
    <p:sldId id="347" r:id="rId41"/>
    <p:sldId id="342" r:id="rId42"/>
    <p:sldId id="348" r:id="rId43"/>
    <p:sldId id="349" r:id="rId44"/>
    <p:sldId id="344" r:id="rId45"/>
    <p:sldId id="350" r:id="rId46"/>
    <p:sldId id="316" r:id="rId47"/>
    <p:sldId id="257" r:id="rId48"/>
    <p:sldId id="268" r:id="rId49"/>
    <p:sldId id="318" r:id="rId50"/>
    <p:sldId id="319" r:id="rId51"/>
    <p:sldId id="320" r:id="rId52"/>
    <p:sldId id="321" r:id="rId53"/>
    <p:sldId id="296" r:id="rId54"/>
    <p:sldId id="297" r:id="rId55"/>
    <p:sldId id="298" r:id="rId56"/>
    <p:sldId id="302" r:id="rId57"/>
    <p:sldId id="301" r:id="rId58"/>
    <p:sldId id="303" r:id="rId59"/>
    <p:sldId id="273" r:id="rId60"/>
    <p:sldId id="306" r:id="rId61"/>
    <p:sldId id="305" r:id="rId62"/>
    <p:sldId id="308" r:id="rId63"/>
    <p:sldId id="307" r:id="rId64"/>
    <p:sldId id="309" r:id="rId65"/>
    <p:sldId id="324" r:id="rId66"/>
    <p:sldId id="329" r:id="rId67"/>
    <p:sldId id="322" r:id="rId68"/>
    <p:sldId id="323" r:id="rId69"/>
    <p:sldId id="294" r:id="rId70"/>
    <p:sldId id="327" r:id="rId71"/>
    <p:sldId id="260" r:id="rId72"/>
    <p:sldId id="328" r:id="rId73"/>
    <p:sldId id="325" r:id="rId74"/>
    <p:sldId id="326"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114" d="100"/>
          <a:sy n="114" d="100"/>
        </p:scale>
        <p:origin x="42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7B42C-6D10-4803-9465-68C53F094C8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BE"/>
        </a:p>
      </dgm:t>
    </dgm:pt>
    <dgm:pt modelId="{276F6771-2A9C-47BB-8E50-664EC406B6FC}">
      <dgm:prSet phldrT="[Texte]"/>
      <dgm:spPr/>
      <dgm:t>
        <a:bodyPr/>
        <a:lstStyle/>
        <a:p>
          <a:r>
            <a:rPr lang="fr-BE" dirty="0"/>
            <a:t>Décision médicale partagée</a:t>
          </a:r>
        </a:p>
      </dgm:t>
    </dgm:pt>
    <dgm:pt modelId="{0B368297-6A6B-4376-B84B-4355318D205F}" type="parTrans" cxnId="{A82162E9-DF7A-4655-9C05-BAFA4AACC582}">
      <dgm:prSet/>
      <dgm:spPr/>
      <dgm:t>
        <a:bodyPr/>
        <a:lstStyle/>
        <a:p>
          <a:endParaRPr lang="fr-BE"/>
        </a:p>
      </dgm:t>
    </dgm:pt>
    <dgm:pt modelId="{FDC9E2F9-68B9-4080-ABDB-FA63F7A007FC}" type="sibTrans" cxnId="{A82162E9-DF7A-4655-9C05-BAFA4AACC582}">
      <dgm:prSet/>
      <dgm:spPr/>
      <dgm:t>
        <a:bodyPr/>
        <a:lstStyle/>
        <a:p>
          <a:endParaRPr lang="fr-BE"/>
        </a:p>
      </dgm:t>
    </dgm:pt>
    <dgm:pt modelId="{49291BF6-11D6-418D-8D77-4E136A944101}">
      <dgm:prSet phldrT="[Texte]"/>
      <dgm:spPr/>
      <dgm:t>
        <a:bodyPr/>
        <a:lstStyle/>
        <a:p>
          <a:r>
            <a:rPr lang="fr-BE" dirty="0"/>
            <a:t>Education thérapeutique</a:t>
          </a:r>
        </a:p>
      </dgm:t>
    </dgm:pt>
    <dgm:pt modelId="{FEAD8A8D-9B92-4ABB-89CA-431B83CEF72D}" type="parTrans" cxnId="{355BC029-F59B-40DA-B1C1-10F1944B7CC8}">
      <dgm:prSet/>
      <dgm:spPr/>
      <dgm:t>
        <a:bodyPr/>
        <a:lstStyle/>
        <a:p>
          <a:endParaRPr lang="fr-BE"/>
        </a:p>
      </dgm:t>
    </dgm:pt>
    <dgm:pt modelId="{EBEA6B5C-2152-4AD8-B3CD-98F69952C971}" type="sibTrans" cxnId="{355BC029-F59B-40DA-B1C1-10F1944B7CC8}">
      <dgm:prSet/>
      <dgm:spPr/>
      <dgm:t>
        <a:bodyPr/>
        <a:lstStyle/>
        <a:p>
          <a:endParaRPr lang="fr-BE"/>
        </a:p>
      </dgm:t>
    </dgm:pt>
    <dgm:pt modelId="{5781CE6A-A2AD-49A8-9D15-34EAF16043FE}">
      <dgm:prSet phldrT="[Texte]"/>
      <dgm:spPr/>
      <dgm:t>
        <a:bodyPr/>
        <a:lstStyle/>
        <a:p>
          <a:r>
            <a:rPr lang="fr-BE" dirty="0" err="1"/>
            <a:t>Empowerment</a:t>
          </a:r>
          <a:r>
            <a:rPr lang="fr-BE" dirty="0"/>
            <a:t> du patient</a:t>
          </a:r>
        </a:p>
      </dgm:t>
    </dgm:pt>
    <dgm:pt modelId="{2F5A03A2-FD2B-4167-916D-BF72E40DEA73}" type="parTrans" cxnId="{59631517-59A2-4CB4-AD01-38579D4B7C0E}">
      <dgm:prSet/>
      <dgm:spPr/>
      <dgm:t>
        <a:bodyPr/>
        <a:lstStyle/>
        <a:p>
          <a:endParaRPr lang="fr-BE"/>
        </a:p>
      </dgm:t>
    </dgm:pt>
    <dgm:pt modelId="{C13AC9E2-32D2-4F55-9A1F-715708AD2086}" type="sibTrans" cxnId="{59631517-59A2-4CB4-AD01-38579D4B7C0E}">
      <dgm:prSet/>
      <dgm:spPr/>
      <dgm:t>
        <a:bodyPr/>
        <a:lstStyle/>
        <a:p>
          <a:endParaRPr lang="fr-BE"/>
        </a:p>
      </dgm:t>
    </dgm:pt>
    <dgm:pt modelId="{4E2B3323-05B0-447F-A3C5-467773A91B62}">
      <dgm:prSet phldrT="[Texte]"/>
      <dgm:spPr/>
      <dgm:t>
        <a:bodyPr/>
        <a:lstStyle/>
        <a:p>
          <a:r>
            <a:rPr lang="fr-BE" dirty="0"/>
            <a:t>Multimorbidité</a:t>
          </a:r>
        </a:p>
      </dgm:t>
    </dgm:pt>
    <dgm:pt modelId="{C095A090-574C-48B9-9685-4D6DE3E9BD9B}" type="parTrans" cxnId="{B223549B-07EB-4E50-9E00-7526AA68C952}">
      <dgm:prSet/>
      <dgm:spPr/>
      <dgm:t>
        <a:bodyPr/>
        <a:lstStyle/>
        <a:p>
          <a:endParaRPr lang="fr-BE"/>
        </a:p>
      </dgm:t>
    </dgm:pt>
    <dgm:pt modelId="{5B86C96E-E31E-4F47-8618-4ADCC5B9A0ED}" type="sibTrans" cxnId="{B223549B-07EB-4E50-9E00-7526AA68C952}">
      <dgm:prSet/>
      <dgm:spPr/>
      <dgm:t>
        <a:bodyPr/>
        <a:lstStyle/>
        <a:p>
          <a:endParaRPr lang="fr-BE"/>
        </a:p>
      </dgm:t>
    </dgm:pt>
    <dgm:pt modelId="{452FABDA-0FC9-4F42-8F89-B46815507FB6}">
      <dgm:prSet phldrT="[Texte]"/>
      <dgm:spPr/>
      <dgm:t>
        <a:bodyPr/>
        <a:lstStyle/>
        <a:p>
          <a:r>
            <a:rPr lang="fr-BE" dirty="0"/>
            <a:t>Soins complexes</a:t>
          </a:r>
        </a:p>
      </dgm:t>
    </dgm:pt>
    <dgm:pt modelId="{3E47DB43-460F-452B-AA3D-95F74112DA49}" type="parTrans" cxnId="{17E192D7-5294-42F5-85B1-B4F3D1BE5C6E}">
      <dgm:prSet/>
      <dgm:spPr/>
      <dgm:t>
        <a:bodyPr/>
        <a:lstStyle/>
        <a:p>
          <a:endParaRPr lang="fr-BE"/>
        </a:p>
      </dgm:t>
    </dgm:pt>
    <dgm:pt modelId="{AD40147A-1907-49C9-9707-56F9CCD66D22}" type="sibTrans" cxnId="{17E192D7-5294-42F5-85B1-B4F3D1BE5C6E}">
      <dgm:prSet/>
      <dgm:spPr/>
      <dgm:t>
        <a:bodyPr/>
        <a:lstStyle/>
        <a:p>
          <a:endParaRPr lang="fr-BE"/>
        </a:p>
      </dgm:t>
    </dgm:pt>
    <dgm:pt modelId="{37835881-93F1-49CE-9B4E-5E0FFF2DA275}">
      <dgm:prSet phldrT="[Texte]"/>
      <dgm:spPr/>
      <dgm:t>
        <a:bodyPr/>
        <a:lstStyle/>
        <a:p>
          <a:r>
            <a:rPr lang="fr-BE" dirty="0"/>
            <a:t>Entretien motivationnel</a:t>
          </a:r>
        </a:p>
      </dgm:t>
    </dgm:pt>
    <dgm:pt modelId="{B223C3F4-3123-466B-898E-A08A5AC73CB4}" type="parTrans" cxnId="{7E80A67C-0F14-4684-AD83-9C027CF8C7AB}">
      <dgm:prSet/>
      <dgm:spPr/>
      <dgm:t>
        <a:bodyPr/>
        <a:lstStyle/>
        <a:p>
          <a:endParaRPr lang="fr-BE"/>
        </a:p>
      </dgm:t>
    </dgm:pt>
    <dgm:pt modelId="{FDFCF411-E51D-4F67-9234-4646CA6541D3}" type="sibTrans" cxnId="{7E80A67C-0F14-4684-AD83-9C027CF8C7AB}">
      <dgm:prSet/>
      <dgm:spPr/>
      <dgm:t>
        <a:bodyPr/>
        <a:lstStyle/>
        <a:p>
          <a:endParaRPr lang="fr-BE"/>
        </a:p>
      </dgm:t>
    </dgm:pt>
    <dgm:pt modelId="{0EA6C046-BF0A-4040-B27B-F20BFA7C41B4}">
      <dgm:prSet phldrT="[Texte]"/>
      <dgm:spPr/>
      <dgm:t>
        <a:bodyPr/>
        <a:lstStyle/>
        <a:p>
          <a:r>
            <a:rPr lang="fr-BE"/>
            <a:t>Réduction des risques</a:t>
          </a:r>
          <a:endParaRPr lang="fr-BE" dirty="0"/>
        </a:p>
      </dgm:t>
    </dgm:pt>
    <dgm:pt modelId="{E87E8A66-5E3C-4491-B99C-BC768206FC03}" type="parTrans" cxnId="{503C6788-DA60-4079-B012-9CB5EEB974D5}">
      <dgm:prSet/>
      <dgm:spPr/>
      <dgm:t>
        <a:bodyPr/>
        <a:lstStyle/>
        <a:p>
          <a:endParaRPr lang="fr-BE"/>
        </a:p>
      </dgm:t>
    </dgm:pt>
    <dgm:pt modelId="{F8683AAF-99EA-46EB-8D5B-FADB9871F0D9}" type="sibTrans" cxnId="{503C6788-DA60-4079-B012-9CB5EEB974D5}">
      <dgm:prSet/>
      <dgm:spPr/>
      <dgm:t>
        <a:bodyPr/>
        <a:lstStyle/>
        <a:p>
          <a:endParaRPr lang="fr-BE"/>
        </a:p>
      </dgm:t>
    </dgm:pt>
    <dgm:pt modelId="{C6735617-71E1-46BB-ACB6-CD0604A8E797}">
      <dgm:prSet phldrT="[Texte]"/>
      <dgm:spPr/>
      <dgm:t>
        <a:bodyPr/>
        <a:lstStyle/>
        <a:p>
          <a:r>
            <a:rPr lang="fr-BE" dirty="0"/>
            <a:t>…</a:t>
          </a:r>
        </a:p>
      </dgm:t>
    </dgm:pt>
    <dgm:pt modelId="{45FBED74-F061-4CB7-8554-8E7D05DB674F}" type="parTrans" cxnId="{4C75E6D7-EBE4-4974-B7FE-3B148BC1BE47}">
      <dgm:prSet/>
      <dgm:spPr/>
      <dgm:t>
        <a:bodyPr/>
        <a:lstStyle/>
        <a:p>
          <a:endParaRPr lang="fr-BE"/>
        </a:p>
      </dgm:t>
    </dgm:pt>
    <dgm:pt modelId="{85816714-AAC6-4062-9FA8-97D97AB008A9}" type="sibTrans" cxnId="{4C75E6D7-EBE4-4974-B7FE-3B148BC1BE47}">
      <dgm:prSet/>
      <dgm:spPr/>
      <dgm:t>
        <a:bodyPr/>
        <a:lstStyle/>
        <a:p>
          <a:endParaRPr lang="fr-BE"/>
        </a:p>
      </dgm:t>
    </dgm:pt>
    <dgm:pt modelId="{0C8C3B31-4F23-49F2-82E8-1FE1F3C8688F}">
      <dgm:prSet phldrT="[Texte]"/>
      <dgm:spPr/>
      <dgm:t>
        <a:bodyPr/>
        <a:lstStyle/>
        <a:p>
          <a:r>
            <a:rPr lang="fr-BE" dirty="0" err="1"/>
            <a:t>Evidenced-based</a:t>
          </a:r>
          <a:r>
            <a:rPr lang="fr-BE" dirty="0"/>
            <a:t> </a:t>
          </a:r>
          <a:r>
            <a:rPr lang="fr-BE" dirty="0" err="1"/>
            <a:t>medicine</a:t>
          </a:r>
          <a:endParaRPr lang="fr-BE" dirty="0"/>
        </a:p>
      </dgm:t>
    </dgm:pt>
    <dgm:pt modelId="{B4595674-3AD2-4693-9810-CBBAAA242596}" type="parTrans" cxnId="{382C48CF-0C96-495D-AD74-54E5E58108F2}">
      <dgm:prSet/>
      <dgm:spPr/>
      <dgm:t>
        <a:bodyPr/>
        <a:lstStyle/>
        <a:p>
          <a:endParaRPr lang="fr-BE"/>
        </a:p>
      </dgm:t>
    </dgm:pt>
    <dgm:pt modelId="{8F64F777-8141-43ED-88FA-E57730E327D6}" type="sibTrans" cxnId="{382C48CF-0C96-495D-AD74-54E5E58108F2}">
      <dgm:prSet/>
      <dgm:spPr/>
      <dgm:t>
        <a:bodyPr/>
        <a:lstStyle/>
        <a:p>
          <a:endParaRPr lang="fr-BE"/>
        </a:p>
      </dgm:t>
    </dgm:pt>
    <dgm:pt modelId="{C05DC73F-87EF-4EB3-AEA7-1ED09CD3493D}" type="pres">
      <dgm:prSet presAssocID="{0DB7B42C-6D10-4803-9465-68C53F094C88}" presName="diagram" presStyleCnt="0">
        <dgm:presLayoutVars>
          <dgm:dir/>
          <dgm:resizeHandles val="exact"/>
        </dgm:presLayoutVars>
      </dgm:prSet>
      <dgm:spPr/>
    </dgm:pt>
    <dgm:pt modelId="{8CC26E2A-2AAD-4749-8E2E-2DEFF9506FBE}" type="pres">
      <dgm:prSet presAssocID="{276F6771-2A9C-47BB-8E50-664EC406B6FC}" presName="node" presStyleLbl="node1" presStyleIdx="0" presStyleCnt="9">
        <dgm:presLayoutVars>
          <dgm:bulletEnabled val="1"/>
        </dgm:presLayoutVars>
      </dgm:prSet>
      <dgm:spPr/>
    </dgm:pt>
    <dgm:pt modelId="{27CB5FE5-EBC5-48D8-AAB8-370E0842A879}" type="pres">
      <dgm:prSet presAssocID="{FDC9E2F9-68B9-4080-ABDB-FA63F7A007FC}" presName="sibTrans" presStyleCnt="0"/>
      <dgm:spPr/>
    </dgm:pt>
    <dgm:pt modelId="{D2F7A2BA-E06C-4448-9680-6383F08A38FF}" type="pres">
      <dgm:prSet presAssocID="{49291BF6-11D6-418D-8D77-4E136A944101}" presName="node" presStyleLbl="node1" presStyleIdx="1" presStyleCnt="9">
        <dgm:presLayoutVars>
          <dgm:bulletEnabled val="1"/>
        </dgm:presLayoutVars>
      </dgm:prSet>
      <dgm:spPr/>
    </dgm:pt>
    <dgm:pt modelId="{6D6990BC-DE8A-40B1-9CD2-3FE9CDFD2D75}" type="pres">
      <dgm:prSet presAssocID="{EBEA6B5C-2152-4AD8-B3CD-98F69952C971}" presName="sibTrans" presStyleCnt="0"/>
      <dgm:spPr/>
    </dgm:pt>
    <dgm:pt modelId="{2D5C1A1B-8C55-4247-8431-9919847F3812}" type="pres">
      <dgm:prSet presAssocID="{5781CE6A-A2AD-49A8-9D15-34EAF16043FE}" presName="node" presStyleLbl="node1" presStyleIdx="2" presStyleCnt="9">
        <dgm:presLayoutVars>
          <dgm:bulletEnabled val="1"/>
        </dgm:presLayoutVars>
      </dgm:prSet>
      <dgm:spPr/>
    </dgm:pt>
    <dgm:pt modelId="{390FAFF6-2B22-4EBA-BEFA-3A25F56CCC68}" type="pres">
      <dgm:prSet presAssocID="{C13AC9E2-32D2-4F55-9A1F-715708AD2086}" presName="sibTrans" presStyleCnt="0"/>
      <dgm:spPr/>
    </dgm:pt>
    <dgm:pt modelId="{CBBE8FEA-4E0E-4986-945C-4951D2D14CA5}" type="pres">
      <dgm:prSet presAssocID="{4E2B3323-05B0-447F-A3C5-467773A91B62}" presName="node" presStyleLbl="node1" presStyleIdx="3" presStyleCnt="9">
        <dgm:presLayoutVars>
          <dgm:bulletEnabled val="1"/>
        </dgm:presLayoutVars>
      </dgm:prSet>
      <dgm:spPr/>
    </dgm:pt>
    <dgm:pt modelId="{2E576029-E3DE-46FD-BBCE-C2B1723E99C0}" type="pres">
      <dgm:prSet presAssocID="{5B86C96E-E31E-4F47-8618-4ADCC5B9A0ED}" presName="sibTrans" presStyleCnt="0"/>
      <dgm:spPr/>
    </dgm:pt>
    <dgm:pt modelId="{9C073714-5551-422D-A3E0-1ABA65025A48}" type="pres">
      <dgm:prSet presAssocID="{0C8C3B31-4F23-49F2-82E8-1FE1F3C8688F}" presName="node" presStyleLbl="node1" presStyleIdx="4" presStyleCnt="9">
        <dgm:presLayoutVars>
          <dgm:bulletEnabled val="1"/>
        </dgm:presLayoutVars>
      </dgm:prSet>
      <dgm:spPr/>
    </dgm:pt>
    <dgm:pt modelId="{43D295A9-42DF-4E22-8615-CAE8A061D594}" type="pres">
      <dgm:prSet presAssocID="{8F64F777-8141-43ED-88FA-E57730E327D6}" presName="sibTrans" presStyleCnt="0"/>
      <dgm:spPr/>
    </dgm:pt>
    <dgm:pt modelId="{56F417C4-D20E-4B4F-A25B-760C3C9B6D2C}" type="pres">
      <dgm:prSet presAssocID="{452FABDA-0FC9-4F42-8F89-B46815507FB6}" presName="node" presStyleLbl="node1" presStyleIdx="5" presStyleCnt="9">
        <dgm:presLayoutVars>
          <dgm:bulletEnabled val="1"/>
        </dgm:presLayoutVars>
      </dgm:prSet>
      <dgm:spPr/>
    </dgm:pt>
    <dgm:pt modelId="{EC1EA94D-7C80-4155-B166-29B2E8366CF8}" type="pres">
      <dgm:prSet presAssocID="{AD40147A-1907-49C9-9707-56F9CCD66D22}" presName="sibTrans" presStyleCnt="0"/>
      <dgm:spPr/>
    </dgm:pt>
    <dgm:pt modelId="{DE89E9AC-F63E-4F1A-B3A2-FB6858F22CE6}" type="pres">
      <dgm:prSet presAssocID="{37835881-93F1-49CE-9B4E-5E0FFF2DA275}" presName="node" presStyleLbl="node1" presStyleIdx="6" presStyleCnt="9">
        <dgm:presLayoutVars>
          <dgm:bulletEnabled val="1"/>
        </dgm:presLayoutVars>
      </dgm:prSet>
      <dgm:spPr/>
    </dgm:pt>
    <dgm:pt modelId="{9508CECC-9448-44A2-8204-A468FBA3ED72}" type="pres">
      <dgm:prSet presAssocID="{FDFCF411-E51D-4F67-9234-4646CA6541D3}" presName="sibTrans" presStyleCnt="0"/>
      <dgm:spPr/>
    </dgm:pt>
    <dgm:pt modelId="{9B3F5B7C-328D-42BE-9C86-3878EDFF9FFA}" type="pres">
      <dgm:prSet presAssocID="{0EA6C046-BF0A-4040-B27B-F20BFA7C41B4}" presName="node" presStyleLbl="node1" presStyleIdx="7" presStyleCnt="9">
        <dgm:presLayoutVars>
          <dgm:bulletEnabled val="1"/>
        </dgm:presLayoutVars>
      </dgm:prSet>
      <dgm:spPr/>
    </dgm:pt>
    <dgm:pt modelId="{C5A601FB-1C13-4894-80AF-91D7DEA39E35}" type="pres">
      <dgm:prSet presAssocID="{F8683AAF-99EA-46EB-8D5B-FADB9871F0D9}" presName="sibTrans" presStyleCnt="0"/>
      <dgm:spPr/>
    </dgm:pt>
    <dgm:pt modelId="{EF606919-2CEE-4757-8D0A-6A6C415D4147}" type="pres">
      <dgm:prSet presAssocID="{C6735617-71E1-46BB-ACB6-CD0604A8E797}" presName="node" presStyleLbl="node1" presStyleIdx="8" presStyleCnt="9">
        <dgm:presLayoutVars>
          <dgm:bulletEnabled val="1"/>
        </dgm:presLayoutVars>
      </dgm:prSet>
      <dgm:spPr/>
    </dgm:pt>
  </dgm:ptLst>
  <dgm:cxnLst>
    <dgm:cxn modelId="{59631517-59A2-4CB4-AD01-38579D4B7C0E}" srcId="{0DB7B42C-6D10-4803-9465-68C53F094C88}" destId="{5781CE6A-A2AD-49A8-9D15-34EAF16043FE}" srcOrd="2" destOrd="0" parTransId="{2F5A03A2-FD2B-4167-916D-BF72E40DEA73}" sibTransId="{C13AC9E2-32D2-4F55-9A1F-715708AD2086}"/>
    <dgm:cxn modelId="{FBC0131F-B45A-49C7-A5A8-943AA34D0E36}" type="presOf" srcId="{452FABDA-0FC9-4F42-8F89-B46815507FB6}" destId="{56F417C4-D20E-4B4F-A25B-760C3C9B6D2C}" srcOrd="0" destOrd="0" presId="urn:microsoft.com/office/officeart/2005/8/layout/default"/>
    <dgm:cxn modelId="{355BC029-F59B-40DA-B1C1-10F1944B7CC8}" srcId="{0DB7B42C-6D10-4803-9465-68C53F094C88}" destId="{49291BF6-11D6-418D-8D77-4E136A944101}" srcOrd="1" destOrd="0" parTransId="{FEAD8A8D-9B92-4ABB-89CA-431B83CEF72D}" sibTransId="{EBEA6B5C-2152-4AD8-B3CD-98F69952C971}"/>
    <dgm:cxn modelId="{11FC6837-44CD-43D4-9B17-7DB4432048CE}" type="presOf" srcId="{276F6771-2A9C-47BB-8E50-664EC406B6FC}" destId="{8CC26E2A-2AAD-4749-8E2E-2DEFF9506FBE}" srcOrd="0" destOrd="0" presId="urn:microsoft.com/office/officeart/2005/8/layout/default"/>
    <dgm:cxn modelId="{1D9FDF3C-235C-48C7-A9E3-08FAA6E033D7}" type="presOf" srcId="{4E2B3323-05B0-447F-A3C5-467773A91B62}" destId="{CBBE8FEA-4E0E-4986-945C-4951D2D14CA5}" srcOrd="0" destOrd="0" presId="urn:microsoft.com/office/officeart/2005/8/layout/default"/>
    <dgm:cxn modelId="{9AF5F772-C3B3-4A93-AD32-EFFCD96E2C49}" type="presOf" srcId="{C6735617-71E1-46BB-ACB6-CD0604A8E797}" destId="{EF606919-2CEE-4757-8D0A-6A6C415D4147}" srcOrd="0" destOrd="0" presId="urn:microsoft.com/office/officeart/2005/8/layout/default"/>
    <dgm:cxn modelId="{7E80A67C-0F14-4684-AD83-9C027CF8C7AB}" srcId="{0DB7B42C-6D10-4803-9465-68C53F094C88}" destId="{37835881-93F1-49CE-9B4E-5E0FFF2DA275}" srcOrd="6" destOrd="0" parTransId="{B223C3F4-3123-466B-898E-A08A5AC73CB4}" sibTransId="{FDFCF411-E51D-4F67-9234-4646CA6541D3}"/>
    <dgm:cxn modelId="{9169DB87-67DF-436C-B715-966BF76DBC46}" type="presOf" srcId="{5781CE6A-A2AD-49A8-9D15-34EAF16043FE}" destId="{2D5C1A1B-8C55-4247-8431-9919847F3812}" srcOrd="0" destOrd="0" presId="urn:microsoft.com/office/officeart/2005/8/layout/default"/>
    <dgm:cxn modelId="{503C6788-DA60-4079-B012-9CB5EEB974D5}" srcId="{0DB7B42C-6D10-4803-9465-68C53F094C88}" destId="{0EA6C046-BF0A-4040-B27B-F20BFA7C41B4}" srcOrd="7" destOrd="0" parTransId="{E87E8A66-5E3C-4491-B99C-BC768206FC03}" sibTransId="{F8683AAF-99EA-46EB-8D5B-FADB9871F0D9}"/>
    <dgm:cxn modelId="{F2C9688C-E563-489A-B909-61CCE7CBB4F2}" type="presOf" srcId="{0DB7B42C-6D10-4803-9465-68C53F094C88}" destId="{C05DC73F-87EF-4EB3-AEA7-1ED09CD3493D}" srcOrd="0" destOrd="0" presId="urn:microsoft.com/office/officeart/2005/8/layout/default"/>
    <dgm:cxn modelId="{0E54D497-A3D4-46F4-9757-70169836A92D}" type="presOf" srcId="{49291BF6-11D6-418D-8D77-4E136A944101}" destId="{D2F7A2BA-E06C-4448-9680-6383F08A38FF}" srcOrd="0" destOrd="0" presId="urn:microsoft.com/office/officeart/2005/8/layout/default"/>
    <dgm:cxn modelId="{B223549B-07EB-4E50-9E00-7526AA68C952}" srcId="{0DB7B42C-6D10-4803-9465-68C53F094C88}" destId="{4E2B3323-05B0-447F-A3C5-467773A91B62}" srcOrd="3" destOrd="0" parTransId="{C095A090-574C-48B9-9685-4D6DE3E9BD9B}" sibTransId="{5B86C96E-E31E-4F47-8618-4ADCC5B9A0ED}"/>
    <dgm:cxn modelId="{E606C9C4-DE5E-488D-B2B3-2A9C36A86438}" type="presOf" srcId="{0EA6C046-BF0A-4040-B27B-F20BFA7C41B4}" destId="{9B3F5B7C-328D-42BE-9C86-3878EDFF9FFA}" srcOrd="0" destOrd="0" presId="urn:microsoft.com/office/officeart/2005/8/layout/default"/>
    <dgm:cxn modelId="{E2A7A8C8-DA8E-4B77-8B11-1B8C579FF495}" type="presOf" srcId="{0C8C3B31-4F23-49F2-82E8-1FE1F3C8688F}" destId="{9C073714-5551-422D-A3E0-1ABA65025A48}" srcOrd="0" destOrd="0" presId="urn:microsoft.com/office/officeart/2005/8/layout/default"/>
    <dgm:cxn modelId="{382C48CF-0C96-495D-AD74-54E5E58108F2}" srcId="{0DB7B42C-6D10-4803-9465-68C53F094C88}" destId="{0C8C3B31-4F23-49F2-82E8-1FE1F3C8688F}" srcOrd="4" destOrd="0" parTransId="{B4595674-3AD2-4693-9810-CBBAAA242596}" sibTransId="{8F64F777-8141-43ED-88FA-E57730E327D6}"/>
    <dgm:cxn modelId="{55E71DD6-842E-4974-AED7-517D0F29EB19}" type="presOf" srcId="{37835881-93F1-49CE-9B4E-5E0FFF2DA275}" destId="{DE89E9AC-F63E-4F1A-B3A2-FB6858F22CE6}" srcOrd="0" destOrd="0" presId="urn:microsoft.com/office/officeart/2005/8/layout/default"/>
    <dgm:cxn modelId="{17E192D7-5294-42F5-85B1-B4F3D1BE5C6E}" srcId="{0DB7B42C-6D10-4803-9465-68C53F094C88}" destId="{452FABDA-0FC9-4F42-8F89-B46815507FB6}" srcOrd="5" destOrd="0" parTransId="{3E47DB43-460F-452B-AA3D-95F74112DA49}" sibTransId="{AD40147A-1907-49C9-9707-56F9CCD66D22}"/>
    <dgm:cxn modelId="{4C75E6D7-EBE4-4974-B7FE-3B148BC1BE47}" srcId="{0DB7B42C-6D10-4803-9465-68C53F094C88}" destId="{C6735617-71E1-46BB-ACB6-CD0604A8E797}" srcOrd="8" destOrd="0" parTransId="{45FBED74-F061-4CB7-8554-8E7D05DB674F}" sibTransId="{85816714-AAC6-4062-9FA8-97D97AB008A9}"/>
    <dgm:cxn modelId="{A82162E9-DF7A-4655-9C05-BAFA4AACC582}" srcId="{0DB7B42C-6D10-4803-9465-68C53F094C88}" destId="{276F6771-2A9C-47BB-8E50-664EC406B6FC}" srcOrd="0" destOrd="0" parTransId="{0B368297-6A6B-4376-B84B-4355318D205F}" sibTransId="{FDC9E2F9-68B9-4080-ABDB-FA63F7A007FC}"/>
    <dgm:cxn modelId="{E982B73C-FA0A-4969-8855-E4225951CC1F}" type="presParOf" srcId="{C05DC73F-87EF-4EB3-AEA7-1ED09CD3493D}" destId="{8CC26E2A-2AAD-4749-8E2E-2DEFF9506FBE}" srcOrd="0" destOrd="0" presId="urn:microsoft.com/office/officeart/2005/8/layout/default"/>
    <dgm:cxn modelId="{D33A2D3C-4061-4FD1-BF3D-EED922145F0E}" type="presParOf" srcId="{C05DC73F-87EF-4EB3-AEA7-1ED09CD3493D}" destId="{27CB5FE5-EBC5-48D8-AAB8-370E0842A879}" srcOrd="1" destOrd="0" presId="urn:microsoft.com/office/officeart/2005/8/layout/default"/>
    <dgm:cxn modelId="{15543CDB-75A5-43CC-85E1-DB81E9BB1E9B}" type="presParOf" srcId="{C05DC73F-87EF-4EB3-AEA7-1ED09CD3493D}" destId="{D2F7A2BA-E06C-4448-9680-6383F08A38FF}" srcOrd="2" destOrd="0" presId="urn:microsoft.com/office/officeart/2005/8/layout/default"/>
    <dgm:cxn modelId="{CED9DC0D-DCE8-4816-B367-4A951220CE84}" type="presParOf" srcId="{C05DC73F-87EF-4EB3-AEA7-1ED09CD3493D}" destId="{6D6990BC-DE8A-40B1-9CD2-3FE9CDFD2D75}" srcOrd="3" destOrd="0" presId="urn:microsoft.com/office/officeart/2005/8/layout/default"/>
    <dgm:cxn modelId="{062958A7-FCEC-4FBD-A18C-48F944A56A9B}" type="presParOf" srcId="{C05DC73F-87EF-4EB3-AEA7-1ED09CD3493D}" destId="{2D5C1A1B-8C55-4247-8431-9919847F3812}" srcOrd="4" destOrd="0" presId="urn:microsoft.com/office/officeart/2005/8/layout/default"/>
    <dgm:cxn modelId="{F4280E9D-55EC-478E-BF22-479EE568E01D}" type="presParOf" srcId="{C05DC73F-87EF-4EB3-AEA7-1ED09CD3493D}" destId="{390FAFF6-2B22-4EBA-BEFA-3A25F56CCC68}" srcOrd="5" destOrd="0" presId="urn:microsoft.com/office/officeart/2005/8/layout/default"/>
    <dgm:cxn modelId="{2C3C5B9C-29B5-4E26-BD1F-D6E447BAD358}" type="presParOf" srcId="{C05DC73F-87EF-4EB3-AEA7-1ED09CD3493D}" destId="{CBBE8FEA-4E0E-4986-945C-4951D2D14CA5}" srcOrd="6" destOrd="0" presId="urn:microsoft.com/office/officeart/2005/8/layout/default"/>
    <dgm:cxn modelId="{81550180-6531-470C-BE85-CA6F8BD104F0}" type="presParOf" srcId="{C05DC73F-87EF-4EB3-AEA7-1ED09CD3493D}" destId="{2E576029-E3DE-46FD-BBCE-C2B1723E99C0}" srcOrd="7" destOrd="0" presId="urn:microsoft.com/office/officeart/2005/8/layout/default"/>
    <dgm:cxn modelId="{DE4713AA-2164-4888-90F6-D7440BC97BE0}" type="presParOf" srcId="{C05DC73F-87EF-4EB3-AEA7-1ED09CD3493D}" destId="{9C073714-5551-422D-A3E0-1ABA65025A48}" srcOrd="8" destOrd="0" presId="urn:microsoft.com/office/officeart/2005/8/layout/default"/>
    <dgm:cxn modelId="{93E827BC-6742-4FB8-9E5F-F6827F65F882}" type="presParOf" srcId="{C05DC73F-87EF-4EB3-AEA7-1ED09CD3493D}" destId="{43D295A9-42DF-4E22-8615-CAE8A061D594}" srcOrd="9" destOrd="0" presId="urn:microsoft.com/office/officeart/2005/8/layout/default"/>
    <dgm:cxn modelId="{F5E09EA2-8D07-431A-96C9-F9676791CEEE}" type="presParOf" srcId="{C05DC73F-87EF-4EB3-AEA7-1ED09CD3493D}" destId="{56F417C4-D20E-4B4F-A25B-760C3C9B6D2C}" srcOrd="10" destOrd="0" presId="urn:microsoft.com/office/officeart/2005/8/layout/default"/>
    <dgm:cxn modelId="{5BA6E07A-29AC-437E-A215-C6512C563336}" type="presParOf" srcId="{C05DC73F-87EF-4EB3-AEA7-1ED09CD3493D}" destId="{EC1EA94D-7C80-4155-B166-29B2E8366CF8}" srcOrd="11" destOrd="0" presId="urn:microsoft.com/office/officeart/2005/8/layout/default"/>
    <dgm:cxn modelId="{7E1CB497-832B-4386-B33A-30C3AC0CD544}" type="presParOf" srcId="{C05DC73F-87EF-4EB3-AEA7-1ED09CD3493D}" destId="{DE89E9AC-F63E-4F1A-B3A2-FB6858F22CE6}" srcOrd="12" destOrd="0" presId="urn:microsoft.com/office/officeart/2005/8/layout/default"/>
    <dgm:cxn modelId="{452264C2-D5ED-4E69-ABA8-64AB6FEECBDF}" type="presParOf" srcId="{C05DC73F-87EF-4EB3-AEA7-1ED09CD3493D}" destId="{9508CECC-9448-44A2-8204-A468FBA3ED72}" srcOrd="13" destOrd="0" presId="urn:microsoft.com/office/officeart/2005/8/layout/default"/>
    <dgm:cxn modelId="{5DC095CF-152A-4063-8B47-7D6DC5B00628}" type="presParOf" srcId="{C05DC73F-87EF-4EB3-AEA7-1ED09CD3493D}" destId="{9B3F5B7C-328D-42BE-9C86-3878EDFF9FFA}" srcOrd="14" destOrd="0" presId="urn:microsoft.com/office/officeart/2005/8/layout/default"/>
    <dgm:cxn modelId="{9F85F948-8FC0-4A30-BF65-6E55A9E142C5}" type="presParOf" srcId="{C05DC73F-87EF-4EB3-AEA7-1ED09CD3493D}" destId="{C5A601FB-1C13-4894-80AF-91D7DEA39E35}" srcOrd="15" destOrd="0" presId="urn:microsoft.com/office/officeart/2005/8/layout/default"/>
    <dgm:cxn modelId="{9853CA93-1A79-432F-B299-86069E909085}" type="presParOf" srcId="{C05DC73F-87EF-4EB3-AEA7-1ED09CD3493D}" destId="{EF606919-2CEE-4757-8D0A-6A6C415D414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B7B42C-6D10-4803-9465-68C53F094C8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BE"/>
        </a:p>
      </dgm:t>
    </dgm:pt>
    <dgm:pt modelId="{276F6771-2A9C-47BB-8E50-664EC406B6FC}">
      <dgm:prSet phldrT="[Texte]"/>
      <dgm:spPr>
        <a:noFill/>
      </dgm:spPr>
      <dgm:t>
        <a:bodyPr/>
        <a:lstStyle/>
        <a:p>
          <a:r>
            <a:rPr lang="fr-BE" dirty="0">
              <a:solidFill>
                <a:schemeClr val="tx1">
                  <a:lumMod val="50000"/>
                </a:schemeClr>
              </a:solidFill>
            </a:rPr>
            <a:t>Décision médicale partagée</a:t>
          </a:r>
        </a:p>
      </dgm:t>
    </dgm:pt>
    <dgm:pt modelId="{0B368297-6A6B-4376-B84B-4355318D205F}" type="parTrans" cxnId="{A82162E9-DF7A-4655-9C05-BAFA4AACC582}">
      <dgm:prSet/>
      <dgm:spPr/>
      <dgm:t>
        <a:bodyPr/>
        <a:lstStyle/>
        <a:p>
          <a:endParaRPr lang="fr-BE">
            <a:solidFill>
              <a:schemeClr val="tx1">
                <a:lumMod val="50000"/>
              </a:schemeClr>
            </a:solidFill>
          </a:endParaRPr>
        </a:p>
      </dgm:t>
    </dgm:pt>
    <dgm:pt modelId="{FDC9E2F9-68B9-4080-ABDB-FA63F7A007FC}" type="sibTrans" cxnId="{A82162E9-DF7A-4655-9C05-BAFA4AACC582}">
      <dgm:prSet/>
      <dgm:spPr/>
      <dgm:t>
        <a:bodyPr/>
        <a:lstStyle/>
        <a:p>
          <a:endParaRPr lang="fr-BE">
            <a:solidFill>
              <a:schemeClr val="tx1">
                <a:lumMod val="50000"/>
              </a:schemeClr>
            </a:solidFill>
          </a:endParaRPr>
        </a:p>
      </dgm:t>
    </dgm:pt>
    <dgm:pt modelId="{49291BF6-11D6-418D-8D77-4E136A944101}">
      <dgm:prSet phldrT="[Texte]"/>
      <dgm:spPr>
        <a:noFill/>
      </dgm:spPr>
      <dgm:t>
        <a:bodyPr/>
        <a:lstStyle/>
        <a:p>
          <a:r>
            <a:rPr lang="fr-BE" dirty="0">
              <a:solidFill>
                <a:schemeClr val="tx1">
                  <a:lumMod val="50000"/>
                </a:schemeClr>
              </a:solidFill>
            </a:rPr>
            <a:t>Education thérapeutique</a:t>
          </a:r>
        </a:p>
      </dgm:t>
    </dgm:pt>
    <dgm:pt modelId="{FEAD8A8D-9B92-4ABB-89CA-431B83CEF72D}" type="parTrans" cxnId="{355BC029-F59B-40DA-B1C1-10F1944B7CC8}">
      <dgm:prSet/>
      <dgm:spPr/>
      <dgm:t>
        <a:bodyPr/>
        <a:lstStyle/>
        <a:p>
          <a:endParaRPr lang="fr-BE">
            <a:solidFill>
              <a:schemeClr val="tx1">
                <a:lumMod val="50000"/>
              </a:schemeClr>
            </a:solidFill>
          </a:endParaRPr>
        </a:p>
      </dgm:t>
    </dgm:pt>
    <dgm:pt modelId="{EBEA6B5C-2152-4AD8-B3CD-98F69952C971}" type="sibTrans" cxnId="{355BC029-F59B-40DA-B1C1-10F1944B7CC8}">
      <dgm:prSet/>
      <dgm:spPr/>
      <dgm:t>
        <a:bodyPr/>
        <a:lstStyle/>
        <a:p>
          <a:endParaRPr lang="fr-BE">
            <a:solidFill>
              <a:schemeClr val="tx1">
                <a:lumMod val="50000"/>
              </a:schemeClr>
            </a:solidFill>
          </a:endParaRPr>
        </a:p>
      </dgm:t>
    </dgm:pt>
    <dgm:pt modelId="{5781CE6A-A2AD-49A8-9D15-34EAF16043FE}">
      <dgm:prSet phldrT="[Texte]"/>
      <dgm:spPr>
        <a:noFill/>
      </dgm:spPr>
      <dgm:t>
        <a:bodyPr/>
        <a:lstStyle/>
        <a:p>
          <a:r>
            <a:rPr lang="fr-BE" dirty="0" err="1">
              <a:solidFill>
                <a:schemeClr val="tx1">
                  <a:lumMod val="50000"/>
                </a:schemeClr>
              </a:solidFill>
            </a:rPr>
            <a:t>Empowerment</a:t>
          </a:r>
          <a:r>
            <a:rPr lang="fr-BE" dirty="0">
              <a:solidFill>
                <a:schemeClr val="tx1">
                  <a:lumMod val="50000"/>
                </a:schemeClr>
              </a:solidFill>
            </a:rPr>
            <a:t> du patient</a:t>
          </a:r>
        </a:p>
      </dgm:t>
    </dgm:pt>
    <dgm:pt modelId="{2F5A03A2-FD2B-4167-916D-BF72E40DEA73}" type="parTrans" cxnId="{59631517-59A2-4CB4-AD01-38579D4B7C0E}">
      <dgm:prSet/>
      <dgm:spPr/>
      <dgm:t>
        <a:bodyPr/>
        <a:lstStyle/>
        <a:p>
          <a:endParaRPr lang="fr-BE">
            <a:solidFill>
              <a:schemeClr val="tx1">
                <a:lumMod val="50000"/>
              </a:schemeClr>
            </a:solidFill>
          </a:endParaRPr>
        </a:p>
      </dgm:t>
    </dgm:pt>
    <dgm:pt modelId="{C13AC9E2-32D2-4F55-9A1F-715708AD2086}" type="sibTrans" cxnId="{59631517-59A2-4CB4-AD01-38579D4B7C0E}">
      <dgm:prSet/>
      <dgm:spPr/>
      <dgm:t>
        <a:bodyPr/>
        <a:lstStyle/>
        <a:p>
          <a:endParaRPr lang="fr-BE">
            <a:solidFill>
              <a:schemeClr val="tx1">
                <a:lumMod val="50000"/>
              </a:schemeClr>
            </a:solidFill>
          </a:endParaRPr>
        </a:p>
      </dgm:t>
    </dgm:pt>
    <dgm:pt modelId="{4E2B3323-05B0-447F-A3C5-467773A91B62}">
      <dgm:prSet phldrT="[Texte]"/>
      <dgm:spPr>
        <a:noFill/>
      </dgm:spPr>
      <dgm:t>
        <a:bodyPr/>
        <a:lstStyle/>
        <a:p>
          <a:r>
            <a:rPr lang="fr-BE" dirty="0">
              <a:solidFill>
                <a:schemeClr val="tx1">
                  <a:lumMod val="50000"/>
                </a:schemeClr>
              </a:solidFill>
            </a:rPr>
            <a:t>Multimorbidité</a:t>
          </a:r>
        </a:p>
      </dgm:t>
    </dgm:pt>
    <dgm:pt modelId="{C095A090-574C-48B9-9685-4D6DE3E9BD9B}" type="parTrans" cxnId="{B223549B-07EB-4E50-9E00-7526AA68C952}">
      <dgm:prSet/>
      <dgm:spPr/>
      <dgm:t>
        <a:bodyPr/>
        <a:lstStyle/>
        <a:p>
          <a:endParaRPr lang="fr-BE">
            <a:solidFill>
              <a:schemeClr val="tx1">
                <a:lumMod val="50000"/>
              </a:schemeClr>
            </a:solidFill>
          </a:endParaRPr>
        </a:p>
      </dgm:t>
    </dgm:pt>
    <dgm:pt modelId="{5B86C96E-E31E-4F47-8618-4ADCC5B9A0ED}" type="sibTrans" cxnId="{B223549B-07EB-4E50-9E00-7526AA68C952}">
      <dgm:prSet/>
      <dgm:spPr/>
      <dgm:t>
        <a:bodyPr/>
        <a:lstStyle/>
        <a:p>
          <a:endParaRPr lang="fr-BE">
            <a:solidFill>
              <a:schemeClr val="tx1">
                <a:lumMod val="50000"/>
              </a:schemeClr>
            </a:solidFill>
          </a:endParaRPr>
        </a:p>
      </dgm:t>
    </dgm:pt>
    <dgm:pt modelId="{452FABDA-0FC9-4F42-8F89-B46815507FB6}">
      <dgm:prSet phldrT="[Texte]"/>
      <dgm:spPr>
        <a:noFill/>
      </dgm:spPr>
      <dgm:t>
        <a:bodyPr/>
        <a:lstStyle/>
        <a:p>
          <a:r>
            <a:rPr lang="fr-BE" dirty="0">
              <a:solidFill>
                <a:schemeClr val="tx1">
                  <a:lumMod val="50000"/>
                </a:schemeClr>
              </a:solidFill>
            </a:rPr>
            <a:t>Soins complexes</a:t>
          </a:r>
        </a:p>
      </dgm:t>
    </dgm:pt>
    <dgm:pt modelId="{3E47DB43-460F-452B-AA3D-95F74112DA49}" type="parTrans" cxnId="{17E192D7-5294-42F5-85B1-B4F3D1BE5C6E}">
      <dgm:prSet/>
      <dgm:spPr/>
      <dgm:t>
        <a:bodyPr/>
        <a:lstStyle/>
        <a:p>
          <a:endParaRPr lang="fr-BE">
            <a:solidFill>
              <a:schemeClr val="tx1">
                <a:lumMod val="50000"/>
              </a:schemeClr>
            </a:solidFill>
          </a:endParaRPr>
        </a:p>
      </dgm:t>
    </dgm:pt>
    <dgm:pt modelId="{AD40147A-1907-49C9-9707-56F9CCD66D22}" type="sibTrans" cxnId="{17E192D7-5294-42F5-85B1-B4F3D1BE5C6E}">
      <dgm:prSet/>
      <dgm:spPr/>
      <dgm:t>
        <a:bodyPr/>
        <a:lstStyle/>
        <a:p>
          <a:endParaRPr lang="fr-BE">
            <a:solidFill>
              <a:schemeClr val="tx1">
                <a:lumMod val="50000"/>
              </a:schemeClr>
            </a:solidFill>
          </a:endParaRPr>
        </a:p>
      </dgm:t>
    </dgm:pt>
    <dgm:pt modelId="{37835881-93F1-49CE-9B4E-5E0FFF2DA275}">
      <dgm:prSet phldrT="[Texte]"/>
      <dgm:spPr>
        <a:noFill/>
      </dgm:spPr>
      <dgm:t>
        <a:bodyPr/>
        <a:lstStyle/>
        <a:p>
          <a:r>
            <a:rPr lang="fr-BE" dirty="0">
              <a:solidFill>
                <a:schemeClr val="tx1">
                  <a:lumMod val="50000"/>
                </a:schemeClr>
              </a:solidFill>
            </a:rPr>
            <a:t>Entretien motivationnel</a:t>
          </a:r>
        </a:p>
      </dgm:t>
    </dgm:pt>
    <dgm:pt modelId="{B223C3F4-3123-466B-898E-A08A5AC73CB4}" type="parTrans" cxnId="{7E80A67C-0F14-4684-AD83-9C027CF8C7AB}">
      <dgm:prSet/>
      <dgm:spPr/>
      <dgm:t>
        <a:bodyPr/>
        <a:lstStyle/>
        <a:p>
          <a:endParaRPr lang="fr-BE">
            <a:solidFill>
              <a:schemeClr val="tx1">
                <a:lumMod val="50000"/>
              </a:schemeClr>
            </a:solidFill>
          </a:endParaRPr>
        </a:p>
      </dgm:t>
    </dgm:pt>
    <dgm:pt modelId="{FDFCF411-E51D-4F67-9234-4646CA6541D3}" type="sibTrans" cxnId="{7E80A67C-0F14-4684-AD83-9C027CF8C7AB}">
      <dgm:prSet/>
      <dgm:spPr/>
      <dgm:t>
        <a:bodyPr/>
        <a:lstStyle/>
        <a:p>
          <a:endParaRPr lang="fr-BE">
            <a:solidFill>
              <a:schemeClr val="tx1">
                <a:lumMod val="50000"/>
              </a:schemeClr>
            </a:solidFill>
          </a:endParaRPr>
        </a:p>
      </dgm:t>
    </dgm:pt>
    <dgm:pt modelId="{0EA6C046-BF0A-4040-B27B-F20BFA7C41B4}">
      <dgm:prSet phldrT="[Texte]">
        <dgm:style>
          <a:lnRef idx="0">
            <a:scrgbClr r="0" g="0" b="0"/>
          </a:lnRef>
          <a:fillRef idx="0">
            <a:scrgbClr r="0" g="0" b="0"/>
          </a:fillRef>
          <a:effectRef idx="0">
            <a:scrgbClr r="0" g="0" b="0"/>
          </a:effectRef>
          <a:fontRef idx="minor">
            <a:schemeClr val="accent6"/>
          </a:fontRef>
        </dgm:style>
      </dgm:prSet>
      <dgm:spPr>
        <a:noFill/>
        <a:ln w="9525" cap="flat" cmpd="sng" algn="ctr">
          <a:solidFill>
            <a:schemeClr val="tx1"/>
          </a:solidFill>
          <a:prstDash val="solid"/>
          <a:round/>
          <a:headEnd type="none" w="med" len="med"/>
          <a:tailEnd type="none" w="med" len="med"/>
        </a:ln>
      </dgm:spPr>
      <dgm:t>
        <a:bodyPr/>
        <a:lstStyle/>
        <a:p>
          <a:r>
            <a:rPr lang="fr-BE" dirty="0">
              <a:solidFill>
                <a:schemeClr val="tx1">
                  <a:lumMod val="50000"/>
                </a:schemeClr>
              </a:solidFill>
            </a:rPr>
            <a:t>Réduction des risques</a:t>
          </a:r>
        </a:p>
      </dgm:t>
    </dgm:pt>
    <dgm:pt modelId="{E87E8A66-5E3C-4491-B99C-BC768206FC03}" type="parTrans" cxnId="{503C6788-DA60-4079-B012-9CB5EEB974D5}">
      <dgm:prSet/>
      <dgm:spPr/>
      <dgm:t>
        <a:bodyPr/>
        <a:lstStyle/>
        <a:p>
          <a:endParaRPr lang="fr-BE">
            <a:solidFill>
              <a:schemeClr val="tx1">
                <a:lumMod val="50000"/>
              </a:schemeClr>
            </a:solidFill>
          </a:endParaRPr>
        </a:p>
      </dgm:t>
    </dgm:pt>
    <dgm:pt modelId="{F8683AAF-99EA-46EB-8D5B-FADB9871F0D9}" type="sibTrans" cxnId="{503C6788-DA60-4079-B012-9CB5EEB974D5}">
      <dgm:prSet/>
      <dgm:spPr/>
      <dgm:t>
        <a:bodyPr/>
        <a:lstStyle/>
        <a:p>
          <a:endParaRPr lang="fr-BE">
            <a:solidFill>
              <a:schemeClr val="tx1">
                <a:lumMod val="50000"/>
              </a:schemeClr>
            </a:solidFill>
          </a:endParaRPr>
        </a:p>
      </dgm:t>
    </dgm:pt>
    <dgm:pt modelId="{C6735617-71E1-46BB-ACB6-CD0604A8E797}">
      <dgm:prSet phldrT="[Texte]"/>
      <dgm:spPr>
        <a:noFill/>
      </dgm:spPr>
      <dgm:t>
        <a:bodyPr/>
        <a:lstStyle/>
        <a:p>
          <a:r>
            <a:rPr lang="fr-BE" dirty="0">
              <a:solidFill>
                <a:schemeClr val="tx1"/>
              </a:solidFill>
            </a:rPr>
            <a:t>To </a:t>
          </a:r>
          <a:r>
            <a:rPr lang="fr-BE" dirty="0" err="1">
              <a:solidFill>
                <a:schemeClr val="tx1"/>
              </a:solidFill>
            </a:rPr>
            <a:t>be</a:t>
          </a:r>
          <a:r>
            <a:rPr lang="fr-BE" dirty="0">
              <a:solidFill>
                <a:schemeClr val="tx1"/>
              </a:solidFill>
            </a:rPr>
            <a:t> </a:t>
          </a:r>
          <a:r>
            <a:rPr lang="fr-BE" dirty="0" err="1">
              <a:solidFill>
                <a:schemeClr val="tx1"/>
              </a:solidFill>
            </a:rPr>
            <a:t>continued</a:t>
          </a:r>
          <a:endParaRPr lang="fr-BE" dirty="0">
            <a:solidFill>
              <a:schemeClr val="tx1"/>
            </a:solidFill>
          </a:endParaRPr>
        </a:p>
      </dgm:t>
    </dgm:pt>
    <dgm:pt modelId="{45FBED74-F061-4CB7-8554-8E7D05DB674F}" type="parTrans" cxnId="{4C75E6D7-EBE4-4974-B7FE-3B148BC1BE47}">
      <dgm:prSet/>
      <dgm:spPr/>
      <dgm:t>
        <a:bodyPr/>
        <a:lstStyle/>
        <a:p>
          <a:endParaRPr lang="fr-BE">
            <a:solidFill>
              <a:schemeClr val="tx1">
                <a:lumMod val="50000"/>
              </a:schemeClr>
            </a:solidFill>
          </a:endParaRPr>
        </a:p>
      </dgm:t>
    </dgm:pt>
    <dgm:pt modelId="{85816714-AAC6-4062-9FA8-97D97AB008A9}" type="sibTrans" cxnId="{4C75E6D7-EBE4-4974-B7FE-3B148BC1BE47}">
      <dgm:prSet/>
      <dgm:spPr/>
      <dgm:t>
        <a:bodyPr/>
        <a:lstStyle/>
        <a:p>
          <a:endParaRPr lang="fr-BE">
            <a:solidFill>
              <a:schemeClr val="tx1">
                <a:lumMod val="50000"/>
              </a:schemeClr>
            </a:solidFill>
          </a:endParaRPr>
        </a:p>
      </dgm:t>
    </dgm:pt>
    <dgm:pt modelId="{C05DC73F-87EF-4EB3-AEA7-1ED09CD3493D}" type="pres">
      <dgm:prSet presAssocID="{0DB7B42C-6D10-4803-9465-68C53F094C88}" presName="diagram" presStyleCnt="0">
        <dgm:presLayoutVars>
          <dgm:dir/>
          <dgm:resizeHandles val="exact"/>
        </dgm:presLayoutVars>
      </dgm:prSet>
      <dgm:spPr/>
    </dgm:pt>
    <dgm:pt modelId="{8CC26E2A-2AAD-4749-8E2E-2DEFF9506FBE}" type="pres">
      <dgm:prSet presAssocID="{276F6771-2A9C-47BB-8E50-664EC406B6FC}" presName="node" presStyleLbl="node1" presStyleIdx="0" presStyleCnt="8">
        <dgm:presLayoutVars>
          <dgm:bulletEnabled val="1"/>
        </dgm:presLayoutVars>
      </dgm:prSet>
      <dgm:spPr/>
    </dgm:pt>
    <dgm:pt modelId="{27CB5FE5-EBC5-48D8-AAB8-370E0842A879}" type="pres">
      <dgm:prSet presAssocID="{FDC9E2F9-68B9-4080-ABDB-FA63F7A007FC}" presName="sibTrans" presStyleCnt="0"/>
      <dgm:spPr/>
    </dgm:pt>
    <dgm:pt modelId="{D2F7A2BA-E06C-4448-9680-6383F08A38FF}" type="pres">
      <dgm:prSet presAssocID="{49291BF6-11D6-418D-8D77-4E136A944101}" presName="node" presStyleLbl="node1" presStyleIdx="1" presStyleCnt="8">
        <dgm:presLayoutVars>
          <dgm:bulletEnabled val="1"/>
        </dgm:presLayoutVars>
      </dgm:prSet>
      <dgm:spPr/>
    </dgm:pt>
    <dgm:pt modelId="{6D6990BC-DE8A-40B1-9CD2-3FE9CDFD2D75}" type="pres">
      <dgm:prSet presAssocID="{EBEA6B5C-2152-4AD8-B3CD-98F69952C971}" presName="sibTrans" presStyleCnt="0"/>
      <dgm:spPr/>
    </dgm:pt>
    <dgm:pt modelId="{2D5C1A1B-8C55-4247-8431-9919847F3812}" type="pres">
      <dgm:prSet presAssocID="{5781CE6A-A2AD-49A8-9D15-34EAF16043FE}" presName="node" presStyleLbl="node1" presStyleIdx="2" presStyleCnt="8">
        <dgm:presLayoutVars>
          <dgm:bulletEnabled val="1"/>
        </dgm:presLayoutVars>
      </dgm:prSet>
      <dgm:spPr/>
    </dgm:pt>
    <dgm:pt modelId="{390FAFF6-2B22-4EBA-BEFA-3A25F56CCC68}" type="pres">
      <dgm:prSet presAssocID="{C13AC9E2-32D2-4F55-9A1F-715708AD2086}" presName="sibTrans" presStyleCnt="0"/>
      <dgm:spPr/>
    </dgm:pt>
    <dgm:pt modelId="{CBBE8FEA-4E0E-4986-945C-4951D2D14CA5}" type="pres">
      <dgm:prSet presAssocID="{4E2B3323-05B0-447F-A3C5-467773A91B62}" presName="node" presStyleLbl="node1" presStyleIdx="3" presStyleCnt="8">
        <dgm:presLayoutVars>
          <dgm:bulletEnabled val="1"/>
        </dgm:presLayoutVars>
      </dgm:prSet>
      <dgm:spPr/>
    </dgm:pt>
    <dgm:pt modelId="{2E576029-E3DE-46FD-BBCE-C2B1723E99C0}" type="pres">
      <dgm:prSet presAssocID="{5B86C96E-E31E-4F47-8618-4ADCC5B9A0ED}" presName="sibTrans" presStyleCnt="0"/>
      <dgm:spPr/>
    </dgm:pt>
    <dgm:pt modelId="{56F417C4-D20E-4B4F-A25B-760C3C9B6D2C}" type="pres">
      <dgm:prSet presAssocID="{452FABDA-0FC9-4F42-8F89-B46815507FB6}" presName="node" presStyleLbl="node1" presStyleIdx="4" presStyleCnt="8">
        <dgm:presLayoutVars>
          <dgm:bulletEnabled val="1"/>
        </dgm:presLayoutVars>
      </dgm:prSet>
      <dgm:spPr/>
    </dgm:pt>
    <dgm:pt modelId="{EC1EA94D-7C80-4155-B166-29B2E8366CF8}" type="pres">
      <dgm:prSet presAssocID="{AD40147A-1907-49C9-9707-56F9CCD66D22}" presName="sibTrans" presStyleCnt="0"/>
      <dgm:spPr/>
    </dgm:pt>
    <dgm:pt modelId="{DE89E9AC-F63E-4F1A-B3A2-FB6858F22CE6}" type="pres">
      <dgm:prSet presAssocID="{37835881-93F1-49CE-9B4E-5E0FFF2DA275}" presName="node" presStyleLbl="node1" presStyleIdx="5" presStyleCnt="8">
        <dgm:presLayoutVars>
          <dgm:bulletEnabled val="1"/>
        </dgm:presLayoutVars>
      </dgm:prSet>
      <dgm:spPr/>
    </dgm:pt>
    <dgm:pt modelId="{9508CECC-9448-44A2-8204-A468FBA3ED72}" type="pres">
      <dgm:prSet presAssocID="{FDFCF411-E51D-4F67-9234-4646CA6541D3}" presName="sibTrans" presStyleCnt="0"/>
      <dgm:spPr/>
    </dgm:pt>
    <dgm:pt modelId="{9B3F5B7C-328D-42BE-9C86-3878EDFF9FFA}" type="pres">
      <dgm:prSet presAssocID="{0EA6C046-BF0A-4040-B27B-F20BFA7C41B4}" presName="node" presStyleLbl="node1" presStyleIdx="6" presStyleCnt="8">
        <dgm:presLayoutVars>
          <dgm:bulletEnabled val="1"/>
        </dgm:presLayoutVars>
      </dgm:prSet>
      <dgm:spPr/>
    </dgm:pt>
    <dgm:pt modelId="{C5A601FB-1C13-4894-80AF-91D7DEA39E35}" type="pres">
      <dgm:prSet presAssocID="{F8683AAF-99EA-46EB-8D5B-FADB9871F0D9}" presName="sibTrans" presStyleCnt="0"/>
      <dgm:spPr/>
    </dgm:pt>
    <dgm:pt modelId="{EF606919-2CEE-4757-8D0A-6A6C415D4147}" type="pres">
      <dgm:prSet presAssocID="{C6735617-71E1-46BB-ACB6-CD0604A8E797}" presName="node" presStyleLbl="node1" presStyleIdx="7" presStyleCnt="8">
        <dgm:presLayoutVars>
          <dgm:bulletEnabled val="1"/>
        </dgm:presLayoutVars>
      </dgm:prSet>
      <dgm:spPr/>
    </dgm:pt>
  </dgm:ptLst>
  <dgm:cxnLst>
    <dgm:cxn modelId="{59631517-59A2-4CB4-AD01-38579D4B7C0E}" srcId="{0DB7B42C-6D10-4803-9465-68C53F094C88}" destId="{5781CE6A-A2AD-49A8-9D15-34EAF16043FE}" srcOrd="2" destOrd="0" parTransId="{2F5A03A2-FD2B-4167-916D-BF72E40DEA73}" sibTransId="{C13AC9E2-32D2-4F55-9A1F-715708AD2086}"/>
    <dgm:cxn modelId="{FBC0131F-B45A-49C7-A5A8-943AA34D0E36}" type="presOf" srcId="{452FABDA-0FC9-4F42-8F89-B46815507FB6}" destId="{56F417C4-D20E-4B4F-A25B-760C3C9B6D2C}" srcOrd="0" destOrd="0" presId="urn:microsoft.com/office/officeart/2005/8/layout/default"/>
    <dgm:cxn modelId="{355BC029-F59B-40DA-B1C1-10F1944B7CC8}" srcId="{0DB7B42C-6D10-4803-9465-68C53F094C88}" destId="{49291BF6-11D6-418D-8D77-4E136A944101}" srcOrd="1" destOrd="0" parTransId="{FEAD8A8D-9B92-4ABB-89CA-431B83CEF72D}" sibTransId="{EBEA6B5C-2152-4AD8-B3CD-98F69952C971}"/>
    <dgm:cxn modelId="{11FC6837-44CD-43D4-9B17-7DB4432048CE}" type="presOf" srcId="{276F6771-2A9C-47BB-8E50-664EC406B6FC}" destId="{8CC26E2A-2AAD-4749-8E2E-2DEFF9506FBE}" srcOrd="0" destOrd="0" presId="urn:microsoft.com/office/officeart/2005/8/layout/default"/>
    <dgm:cxn modelId="{1D9FDF3C-235C-48C7-A9E3-08FAA6E033D7}" type="presOf" srcId="{4E2B3323-05B0-447F-A3C5-467773A91B62}" destId="{CBBE8FEA-4E0E-4986-945C-4951D2D14CA5}" srcOrd="0" destOrd="0" presId="urn:microsoft.com/office/officeart/2005/8/layout/default"/>
    <dgm:cxn modelId="{9AF5F772-C3B3-4A93-AD32-EFFCD96E2C49}" type="presOf" srcId="{C6735617-71E1-46BB-ACB6-CD0604A8E797}" destId="{EF606919-2CEE-4757-8D0A-6A6C415D4147}" srcOrd="0" destOrd="0" presId="urn:microsoft.com/office/officeart/2005/8/layout/default"/>
    <dgm:cxn modelId="{7E80A67C-0F14-4684-AD83-9C027CF8C7AB}" srcId="{0DB7B42C-6D10-4803-9465-68C53F094C88}" destId="{37835881-93F1-49CE-9B4E-5E0FFF2DA275}" srcOrd="5" destOrd="0" parTransId="{B223C3F4-3123-466B-898E-A08A5AC73CB4}" sibTransId="{FDFCF411-E51D-4F67-9234-4646CA6541D3}"/>
    <dgm:cxn modelId="{9169DB87-67DF-436C-B715-966BF76DBC46}" type="presOf" srcId="{5781CE6A-A2AD-49A8-9D15-34EAF16043FE}" destId="{2D5C1A1B-8C55-4247-8431-9919847F3812}" srcOrd="0" destOrd="0" presId="urn:microsoft.com/office/officeart/2005/8/layout/default"/>
    <dgm:cxn modelId="{503C6788-DA60-4079-B012-9CB5EEB974D5}" srcId="{0DB7B42C-6D10-4803-9465-68C53F094C88}" destId="{0EA6C046-BF0A-4040-B27B-F20BFA7C41B4}" srcOrd="6" destOrd="0" parTransId="{E87E8A66-5E3C-4491-B99C-BC768206FC03}" sibTransId="{F8683AAF-99EA-46EB-8D5B-FADB9871F0D9}"/>
    <dgm:cxn modelId="{F2C9688C-E563-489A-B909-61CCE7CBB4F2}" type="presOf" srcId="{0DB7B42C-6D10-4803-9465-68C53F094C88}" destId="{C05DC73F-87EF-4EB3-AEA7-1ED09CD3493D}" srcOrd="0" destOrd="0" presId="urn:microsoft.com/office/officeart/2005/8/layout/default"/>
    <dgm:cxn modelId="{0E54D497-A3D4-46F4-9757-70169836A92D}" type="presOf" srcId="{49291BF6-11D6-418D-8D77-4E136A944101}" destId="{D2F7A2BA-E06C-4448-9680-6383F08A38FF}" srcOrd="0" destOrd="0" presId="urn:microsoft.com/office/officeart/2005/8/layout/default"/>
    <dgm:cxn modelId="{B223549B-07EB-4E50-9E00-7526AA68C952}" srcId="{0DB7B42C-6D10-4803-9465-68C53F094C88}" destId="{4E2B3323-05B0-447F-A3C5-467773A91B62}" srcOrd="3" destOrd="0" parTransId="{C095A090-574C-48B9-9685-4D6DE3E9BD9B}" sibTransId="{5B86C96E-E31E-4F47-8618-4ADCC5B9A0ED}"/>
    <dgm:cxn modelId="{E606C9C4-DE5E-488D-B2B3-2A9C36A86438}" type="presOf" srcId="{0EA6C046-BF0A-4040-B27B-F20BFA7C41B4}" destId="{9B3F5B7C-328D-42BE-9C86-3878EDFF9FFA}" srcOrd="0" destOrd="0" presId="urn:microsoft.com/office/officeart/2005/8/layout/default"/>
    <dgm:cxn modelId="{55E71DD6-842E-4974-AED7-517D0F29EB19}" type="presOf" srcId="{37835881-93F1-49CE-9B4E-5E0FFF2DA275}" destId="{DE89E9AC-F63E-4F1A-B3A2-FB6858F22CE6}" srcOrd="0" destOrd="0" presId="urn:microsoft.com/office/officeart/2005/8/layout/default"/>
    <dgm:cxn modelId="{17E192D7-5294-42F5-85B1-B4F3D1BE5C6E}" srcId="{0DB7B42C-6D10-4803-9465-68C53F094C88}" destId="{452FABDA-0FC9-4F42-8F89-B46815507FB6}" srcOrd="4" destOrd="0" parTransId="{3E47DB43-460F-452B-AA3D-95F74112DA49}" sibTransId="{AD40147A-1907-49C9-9707-56F9CCD66D22}"/>
    <dgm:cxn modelId="{4C75E6D7-EBE4-4974-B7FE-3B148BC1BE47}" srcId="{0DB7B42C-6D10-4803-9465-68C53F094C88}" destId="{C6735617-71E1-46BB-ACB6-CD0604A8E797}" srcOrd="7" destOrd="0" parTransId="{45FBED74-F061-4CB7-8554-8E7D05DB674F}" sibTransId="{85816714-AAC6-4062-9FA8-97D97AB008A9}"/>
    <dgm:cxn modelId="{A82162E9-DF7A-4655-9C05-BAFA4AACC582}" srcId="{0DB7B42C-6D10-4803-9465-68C53F094C88}" destId="{276F6771-2A9C-47BB-8E50-664EC406B6FC}" srcOrd="0" destOrd="0" parTransId="{0B368297-6A6B-4376-B84B-4355318D205F}" sibTransId="{FDC9E2F9-68B9-4080-ABDB-FA63F7A007FC}"/>
    <dgm:cxn modelId="{E982B73C-FA0A-4969-8855-E4225951CC1F}" type="presParOf" srcId="{C05DC73F-87EF-4EB3-AEA7-1ED09CD3493D}" destId="{8CC26E2A-2AAD-4749-8E2E-2DEFF9506FBE}" srcOrd="0" destOrd="0" presId="urn:microsoft.com/office/officeart/2005/8/layout/default"/>
    <dgm:cxn modelId="{D33A2D3C-4061-4FD1-BF3D-EED922145F0E}" type="presParOf" srcId="{C05DC73F-87EF-4EB3-AEA7-1ED09CD3493D}" destId="{27CB5FE5-EBC5-48D8-AAB8-370E0842A879}" srcOrd="1" destOrd="0" presId="urn:microsoft.com/office/officeart/2005/8/layout/default"/>
    <dgm:cxn modelId="{15543CDB-75A5-43CC-85E1-DB81E9BB1E9B}" type="presParOf" srcId="{C05DC73F-87EF-4EB3-AEA7-1ED09CD3493D}" destId="{D2F7A2BA-E06C-4448-9680-6383F08A38FF}" srcOrd="2" destOrd="0" presId="urn:microsoft.com/office/officeart/2005/8/layout/default"/>
    <dgm:cxn modelId="{CED9DC0D-DCE8-4816-B367-4A951220CE84}" type="presParOf" srcId="{C05DC73F-87EF-4EB3-AEA7-1ED09CD3493D}" destId="{6D6990BC-DE8A-40B1-9CD2-3FE9CDFD2D75}" srcOrd="3" destOrd="0" presId="urn:microsoft.com/office/officeart/2005/8/layout/default"/>
    <dgm:cxn modelId="{062958A7-FCEC-4FBD-A18C-48F944A56A9B}" type="presParOf" srcId="{C05DC73F-87EF-4EB3-AEA7-1ED09CD3493D}" destId="{2D5C1A1B-8C55-4247-8431-9919847F3812}" srcOrd="4" destOrd="0" presId="urn:microsoft.com/office/officeart/2005/8/layout/default"/>
    <dgm:cxn modelId="{F4280E9D-55EC-478E-BF22-479EE568E01D}" type="presParOf" srcId="{C05DC73F-87EF-4EB3-AEA7-1ED09CD3493D}" destId="{390FAFF6-2B22-4EBA-BEFA-3A25F56CCC68}" srcOrd="5" destOrd="0" presId="urn:microsoft.com/office/officeart/2005/8/layout/default"/>
    <dgm:cxn modelId="{2C3C5B9C-29B5-4E26-BD1F-D6E447BAD358}" type="presParOf" srcId="{C05DC73F-87EF-4EB3-AEA7-1ED09CD3493D}" destId="{CBBE8FEA-4E0E-4986-945C-4951D2D14CA5}" srcOrd="6" destOrd="0" presId="urn:microsoft.com/office/officeart/2005/8/layout/default"/>
    <dgm:cxn modelId="{81550180-6531-470C-BE85-CA6F8BD104F0}" type="presParOf" srcId="{C05DC73F-87EF-4EB3-AEA7-1ED09CD3493D}" destId="{2E576029-E3DE-46FD-BBCE-C2B1723E99C0}" srcOrd="7" destOrd="0" presId="urn:microsoft.com/office/officeart/2005/8/layout/default"/>
    <dgm:cxn modelId="{F5E09EA2-8D07-431A-96C9-F9676791CEEE}" type="presParOf" srcId="{C05DC73F-87EF-4EB3-AEA7-1ED09CD3493D}" destId="{56F417C4-D20E-4B4F-A25B-760C3C9B6D2C}" srcOrd="8" destOrd="0" presId="urn:microsoft.com/office/officeart/2005/8/layout/default"/>
    <dgm:cxn modelId="{5BA6E07A-29AC-437E-A215-C6512C563336}" type="presParOf" srcId="{C05DC73F-87EF-4EB3-AEA7-1ED09CD3493D}" destId="{EC1EA94D-7C80-4155-B166-29B2E8366CF8}" srcOrd="9" destOrd="0" presId="urn:microsoft.com/office/officeart/2005/8/layout/default"/>
    <dgm:cxn modelId="{7E1CB497-832B-4386-B33A-30C3AC0CD544}" type="presParOf" srcId="{C05DC73F-87EF-4EB3-AEA7-1ED09CD3493D}" destId="{DE89E9AC-F63E-4F1A-B3A2-FB6858F22CE6}" srcOrd="10" destOrd="0" presId="urn:microsoft.com/office/officeart/2005/8/layout/default"/>
    <dgm:cxn modelId="{452264C2-D5ED-4E69-ABA8-64AB6FEECBDF}" type="presParOf" srcId="{C05DC73F-87EF-4EB3-AEA7-1ED09CD3493D}" destId="{9508CECC-9448-44A2-8204-A468FBA3ED72}" srcOrd="11" destOrd="0" presId="urn:microsoft.com/office/officeart/2005/8/layout/default"/>
    <dgm:cxn modelId="{5DC095CF-152A-4063-8B47-7D6DC5B00628}" type="presParOf" srcId="{C05DC73F-87EF-4EB3-AEA7-1ED09CD3493D}" destId="{9B3F5B7C-328D-42BE-9C86-3878EDFF9FFA}" srcOrd="12" destOrd="0" presId="urn:microsoft.com/office/officeart/2005/8/layout/default"/>
    <dgm:cxn modelId="{9F85F948-8FC0-4A30-BF65-6E55A9E142C5}" type="presParOf" srcId="{C05DC73F-87EF-4EB3-AEA7-1ED09CD3493D}" destId="{C5A601FB-1C13-4894-80AF-91D7DEA39E35}" srcOrd="13" destOrd="0" presId="urn:microsoft.com/office/officeart/2005/8/layout/default"/>
    <dgm:cxn modelId="{9853CA93-1A79-432F-B299-86069E909085}" type="presParOf" srcId="{C05DC73F-87EF-4EB3-AEA7-1ED09CD3493D}" destId="{EF606919-2CEE-4757-8D0A-6A6C415D414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E4C1939-98E8-49E1-A195-88CABFA68F18}"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BE"/>
        </a:p>
      </dgm:t>
    </dgm:pt>
    <dgm:pt modelId="{5AF3AA5C-192D-47C2-9198-2C44AF509D68}">
      <dgm:prSet phldrT="[Texte]" phldr="1"/>
      <dgm:spPr/>
      <dgm:t>
        <a:bodyPr/>
        <a:lstStyle/>
        <a:p>
          <a:endParaRPr lang="fr-BE"/>
        </a:p>
      </dgm:t>
    </dgm:pt>
    <dgm:pt modelId="{3F4B8107-8A93-4F5B-ADD3-476D05A0C694}" type="parTrans" cxnId="{21B3BF94-88FB-444D-B8F5-8D8E73268BAC}">
      <dgm:prSet/>
      <dgm:spPr/>
      <dgm:t>
        <a:bodyPr/>
        <a:lstStyle/>
        <a:p>
          <a:endParaRPr lang="fr-BE"/>
        </a:p>
      </dgm:t>
    </dgm:pt>
    <dgm:pt modelId="{03249DE9-1D07-4469-8EA8-E3AE3AFCCC4D}" type="sibTrans" cxnId="{21B3BF94-88FB-444D-B8F5-8D8E73268BAC}">
      <dgm:prSet/>
      <dgm:spPr/>
      <dgm:t>
        <a:bodyPr/>
        <a:lstStyle/>
        <a:p>
          <a:endParaRPr lang="fr-BE"/>
        </a:p>
      </dgm:t>
    </dgm:pt>
    <dgm:pt modelId="{D716A5B4-D9D0-4C04-9585-1E639E73C686}">
      <dgm:prSet phldrT="[Texte]" phldr="1"/>
      <dgm:spPr/>
      <dgm:t>
        <a:bodyPr/>
        <a:lstStyle/>
        <a:p>
          <a:endParaRPr lang="fr-BE" dirty="0"/>
        </a:p>
      </dgm:t>
    </dgm:pt>
    <dgm:pt modelId="{BF6A1280-D646-4CB4-A9C3-15EE2C20C25A}" type="parTrans" cxnId="{F329F8FE-E74A-4A72-B245-D6DB4A490875}">
      <dgm:prSet/>
      <dgm:spPr/>
      <dgm:t>
        <a:bodyPr/>
        <a:lstStyle/>
        <a:p>
          <a:endParaRPr lang="fr-BE"/>
        </a:p>
      </dgm:t>
    </dgm:pt>
    <dgm:pt modelId="{7F9F03C1-16FF-4AD3-B6A8-E169CF8DADA4}" type="sibTrans" cxnId="{F329F8FE-E74A-4A72-B245-D6DB4A490875}">
      <dgm:prSet/>
      <dgm:spPr/>
      <dgm:t>
        <a:bodyPr/>
        <a:lstStyle/>
        <a:p>
          <a:endParaRPr lang="fr-BE"/>
        </a:p>
      </dgm:t>
    </dgm:pt>
    <dgm:pt modelId="{7221B3E3-9D5B-4DFA-8386-119F5C76E384}">
      <dgm:prSet phldrT="[Texte]" phldr="1"/>
      <dgm:spPr/>
      <dgm:t>
        <a:bodyPr/>
        <a:lstStyle/>
        <a:p>
          <a:endParaRPr lang="fr-BE" dirty="0"/>
        </a:p>
      </dgm:t>
    </dgm:pt>
    <dgm:pt modelId="{C6387E20-ECF6-4874-89D5-20E7456023FB}" type="parTrans" cxnId="{D00016D0-765B-4E7F-A73A-E17CC308CBC7}">
      <dgm:prSet/>
      <dgm:spPr/>
      <dgm:t>
        <a:bodyPr/>
        <a:lstStyle/>
        <a:p>
          <a:endParaRPr lang="fr-BE"/>
        </a:p>
      </dgm:t>
    </dgm:pt>
    <dgm:pt modelId="{B4AF49BB-B5DF-4885-B5BC-8BB56C8E5667}" type="sibTrans" cxnId="{D00016D0-765B-4E7F-A73A-E17CC308CBC7}">
      <dgm:prSet/>
      <dgm:spPr/>
      <dgm:t>
        <a:bodyPr/>
        <a:lstStyle/>
        <a:p>
          <a:endParaRPr lang="fr-BE"/>
        </a:p>
      </dgm:t>
    </dgm:pt>
    <dgm:pt modelId="{1F93C1D5-EC2B-41C1-AF57-28506DCF3BE7}">
      <dgm:prSet phldrT="[Texte]" phldr="1"/>
      <dgm:spPr/>
      <dgm:t>
        <a:bodyPr/>
        <a:lstStyle/>
        <a:p>
          <a:endParaRPr lang="fr-BE"/>
        </a:p>
      </dgm:t>
    </dgm:pt>
    <dgm:pt modelId="{64045CBE-F460-472A-9B62-A370CCFAAD74}" type="parTrans" cxnId="{AF5AF86C-57C6-48C4-8D1D-6D3412018D77}">
      <dgm:prSet/>
      <dgm:spPr/>
      <dgm:t>
        <a:bodyPr/>
        <a:lstStyle/>
        <a:p>
          <a:endParaRPr lang="fr-BE"/>
        </a:p>
      </dgm:t>
    </dgm:pt>
    <dgm:pt modelId="{D67DB3E9-2FC4-451B-B51D-C8323D4AB194}" type="sibTrans" cxnId="{AF5AF86C-57C6-48C4-8D1D-6D3412018D77}">
      <dgm:prSet/>
      <dgm:spPr/>
      <dgm:t>
        <a:bodyPr/>
        <a:lstStyle/>
        <a:p>
          <a:endParaRPr lang="fr-BE"/>
        </a:p>
      </dgm:t>
    </dgm:pt>
    <dgm:pt modelId="{BF6EA914-6902-45A0-BF60-48A786609D08}">
      <dgm:prSet phldrT="[Texte]" phldr="1"/>
      <dgm:spPr/>
      <dgm:t>
        <a:bodyPr/>
        <a:lstStyle/>
        <a:p>
          <a:endParaRPr lang="fr-BE" dirty="0"/>
        </a:p>
      </dgm:t>
    </dgm:pt>
    <dgm:pt modelId="{357727E0-91C4-449A-B171-E51F3D6DB93C}" type="parTrans" cxnId="{B9904EC8-4F57-435F-B340-6432C89C9795}">
      <dgm:prSet/>
      <dgm:spPr/>
      <dgm:t>
        <a:bodyPr/>
        <a:lstStyle/>
        <a:p>
          <a:endParaRPr lang="fr-BE"/>
        </a:p>
      </dgm:t>
    </dgm:pt>
    <dgm:pt modelId="{FB21669F-1605-4D91-868D-781A362F3E7E}" type="sibTrans" cxnId="{B9904EC8-4F57-435F-B340-6432C89C9795}">
      <dgm:prSet/>
      <dgm:spPr/>
      <dgm:t>
        <a:bodyPr/>
        <a:lstStyle/>
        <a:p>
          <a:endParaRPr lang="fr-BE"/>
        </a:p>
      </dgm:t>
    </dgm:pt>
    <dgm:pt modelId="{13FE5BCC-2C65-49A6-9925-85A507EAE1EC}">
      <dgm:prSet phldrT="[Texte]"/>
      <dgm:spPr/>
      <dgm:t>
        <a:bodyPr/>
        <a:lstStyle/>
        <a:p>
          <a:endParaRPr lang="fr-BE" dirty="0"/>
        </a:p>
      </dgm:t>
    </dgm:pt>
    <dgm:pt modelId="{8E16E9E3-02BF-4BE3-8C45-2F2947A4994E}" type="parTrans" cxnId="{7D40B718-213A-45E8-AF67-D34395B881B5}">
      <dgm:prSet/>
      <dgm:spPr/>
      <dgm:t>
        <a:bodyPr/>
        <a:lstStyle/>
        <a:p>
          <a:endParaRPr lang="fr-BE"/>
        </a:p>
      </dgm:t>
    </dgm:pt>
    <dgm:pt modelId="{3CF056CE-7761-4983-991C-97C81938BBAD}" type="sibTrans" cxnId="{7D40B718-213A-45E8-AF67-D34395B881B5}">
      <dgm:prSet/>
      <dgm:spPr/>
      <dgm:t>
        <a:bodyPr/>
        <a:lstStyle/>
        <a:p>
          <a:endParaRPr lang="fr-BE"/>
        </a:p>
      </dgm:t>
    </dgm:pt>
    <dgm:pt modelId="{ECF1DA2E-6332-4719-85B1-FA8218D0957A}" type="pres">
      <dgm:prSet presAssocID="{5E4C1939-98E8-49E1-A195-88CABFA68F18}" presName="Name0" presStyleCnt="0">
        <dgm:presLayoutVars>
          <dgm:chMax val="1"/>
          <dgm:dir/>
          <dgm:animLvl val="ctr"/>
          <dgm:resizeHandles val="exact"/>
        </dgm:presLayoutVars>
      </dgm:prSet>
      <dgm:spPr/>
    </dgm:pt>
    <dgm:pt modelId="{9D01EB71-6240-4FC7-81EF-D6048C84F97D}" type="pres">
      <dgm:prSet presAssocID="{5AF3AA5C-192D-47C2-9198-2C44AF509D68}" presName="centerShape" presStyleLbl="node0" presStyleIdx="0" presStyleCnt="1"/>
      <dgm:spPr/>
    </dgm:pt>
    <dgm:pt modelId="{2775F91D-11E1-46E5-8C80-B744E06B5123}" type="pres">
      <dgm:prSet presAssocID="{BF6A1280-D646-4CB4-A9C3-15EE2C20C25A}" presName="parTrans" presStyleLbl="sibTrans2D1" presStyleIdx="0" presStyleCnt="5"/>
      <dgm:spPr/>
    </dgm:pt>
    <dgm:pt modelId="{54694C03-03D9-4A13-93D7-9740E2197D24}" type="pres">
      <dgm:prSet presAssocID="{BF6A1280-D646-4CB4-A9C3-15EE2C20C25A}" presName="connectorText" presStyleLbl="sibTrans2D1" presStyleIdx="0" presStyleCnt="5"/>
      <dgm:spPr/>
    </dgm:pt>
    <dgm:pt modelId="{28D79F1B-D8FF-4F4E-9BA4-C34F1F68C836}" type="pres">
      <dgm:prSet presAssocID="{D716A5B4-D9D0-4C04-9585-1E639E73C686}" presName="node" presStyleLbl="node1" presStyleIdx="0" presStyleCnt="5">
        <dgm:presLayoutVars>
          <dgm:bulletEnabled val="1"/>
        </dgm:presLayoutVars>
      </dgm:prSet>
      <dgm:spPr/>
    </dgm:pt>
    <dgm:pt modelId="{8445BAEF-213F-4130-A9C7-7DECC618624F}" type="pres">
      <dgm:prSet presAssocID="{C6387E20-ECF6-4874-89D5-20E7456023FB}" presName="parTrans" presStyleLbl="sibTrans2D1" presStyleIdx="1" presStyleCnt="5"/>
      <dgm:spPr/>
    </dgm:pt>
    <dgm:pt modelId="{3BED838B-CB5A-49B3-9567-22EF639F3463}" type="pres">
      <dgm:prSet presAssocID="{C6387E20-ECF6-4874-89D5-20E7456023FB}" presName="connectorText" presStyleLbl="sibTrans2D1" presStyleIdx="1" presStyleCnt="5"/>
      <dgm:spPr/>
    </dgm:pt>
    <dgm:pt modelId="{5EF741C7-07A0-48AD-8F85-8EA5F61CCC50}" type="pres">
      <dgm:prSet presAssocID="{7221B3E3-9D5B-4DFA-8386-119F5C76E384}" presName="node" presStyleLbl="node1" presStyleIdx="1" presStyleCnt="5">
        <dgm:presLayoutVars>
          <dgm:bulletEnabled val="1"/>
        </dgm:presLayoutVars>
      </dgm:prSet>
      <dgm:spPr/>
    </dgm:pt>
    <dgm:pt modelId="{6B422C28-DE4D-4DD6-BF1F-A4DCDC1F924D}" type="pres">
      <dgm:prSet presAssocID="{64045CBE-F460-472A-9B62-A370CCFAAD74}" presName="parTrans" presStyleLbl="sibTrans2D1" presStyleIdx="2" presStyleCnt="5"/>
      <dgm:spPr/>
    </dgm:pt>
    <dgm:pt modelId="{C73ADD73-F45B-4AEB-ABF0-FF00A8BB822B}" type="pres">
      <dgm:prSet presAssocID="{64045CBE-F460-472A-9B62-A370CCFAAD74}" presName="connectorText" presStyleLbl="sibTrans2D1" presStyleIdx="2" presStyleCnt="5"/>
      <dgm:spPr/>
    </dgm:pt>
    <dgm:pt modelId="{2E4E26EC-63A9-47B0-8B59-BC46610251C4}" type="pres">
      <dgm:prSet presAssocID="{1F93C1D5-EC2B-41C1-AF57-28506DCF3BE7}" presName="node" presStyleLbl="node1" presStyleIdx="2" presStyleCnt="5">
        <dgm:presLayoutVars>
          <dgm:bulletEnabled val="1"/>
        </dgm:presLayoutVars>
      </dgm:prSet>
      <dgm:spPr/>
    </dgm:pt>
    <dgm:pt modelId="{BDED0FBA-EA8B-458D-AEA8-1512968AD8EE}" type="pres">
      <dgm:prSet presAssocID="{357727E0-91C4-449A-B171-E51F3D6DB93C}" presName="parTrans" presStyleLbl="sibTrans2D1" presStyleIdx="3" presStyleCnt="5"/>
      <dgm:spPr/>
    </dgm:pt>
    <dgm:pt modelId="{7112F80A-EAD1-4C51-87DD-F3A6C0B523BC}" type="pres">
      <dgm:prSet presAssocID="{357727E0-91C4-449A-B171-E51F3D6DB93C}" presName="connectorText" presStyleLbl="sibTrans2D1" presStyleIdx="3" presStyleCnt="5"/>
      <dgm:spPr/>
    </dgm:pt>
    <dgm:pt modelId="{03FEA95D-CD5F-4C72-84F8-33D41DCB597A}" type="pres">
      <dgm:prSet presAssocID="{BF6EA914-6902-45A0-BF60-48A786609D08}" presName="node" presStyleLbl="node1" presStyleIdx="3" presStyleCnt="5">
        <dgm:presLayoutVars>
          <dgm:bulletEnabled val="1"/>
        </dgm:presLayoutVars>
      </dgm:prSet>
      <dgm:spPr/>
    </dgm:pt>
    <dgm:pt modelId="{9D6C749C-6533-4212-B437-E7FF2B3813B7}" type="pres">
      <dgm:prSet presAssocID="{8E16E9E3-02BF-4BE3-8C45-2F2947A4994E}" presName="parTrans" presStyleLbl="sibTrans2D1" presStyleIdx="4" presStyleCnt="5"/>
      <dgm:spPr/>
    </dgm:pt>
    <dgm:pt modelId="{DD82CFD3-BD5F-43F2-AF61-EE1400F35EE5}" type="pres">
      <dgm:prSet presAssocID="{8E16E9E3-02BF-4BE3-8C45-2F2947A4994E}" presName="connectorText" presStyleLbl="sibTrans2D1" presStyleIdx="4" presStyleCnt="5"/>
      <dgm:spPr/>
    </dgm:pt>
    <dgm:pt modelId="{3780F045-FF3A-4DD6-9617-B579F622E362}" type="pres">
      <dgm:prSet presAssocID="{13FE5BCC-2C65-49A6-9925-85A507EAE1EC}" presName="node" presStyleLbl="node1" presStyleIdx="4" presStyleCnt="5">
        <dgm:presLayoutVars>
          <dgm:bulletEnabled val="1"/>
        </dgm:presLayoutVars>
      </dgm:prSet>
      <dgm:spPr/>
    </dgm:pt>
  </dgm:ptLst>
  <dgm:cxnLst>
    <dgm:cxn modelId="{E3963E04-A999-4E38-9A9B-F89219FAD101}" type="presOf" srcId="{C6387E20-ECF6-4874-89D5-20E7456023FB}" destId="{3BED838B-CB5A-49B3-9567-22EF639F3463}" srcOrd="1" destOrd="0" presId="urn:microsoft.com/office/officeart/2005/8/layout/radial5"/>
    <dgm:cxn modelId="{36DDE00F-8A56-4A3D-BAD8-F1C1C3E3819E}" type="presOf" srcId="{1F93C1D5-EC2B-41C1-AF57-28506DCF3BE7}" destId="{2E4E26EC-63A9-47B0-8B59-BC46610251C4}" srcOrd="0" destOrd="0" presId="urn:microsoft.com/office/officeart/2005/8/layout/radial5"/>
    <dgm:cxn modelId="{3EDB6714-7964-4AD7-BD1E-E565257D6AD9}" type="presOf" srcId="{64045CBE-F460-472A-9B62-A370CCFAAD74}" destId="{6B422C28-DE4D-4DD6-BF1F-A4DCDC1F924D}" srcOrd="0" destOrd="0" presId="urn:microsoft.com/office/officeart/2005/8/layout/radial5"/>
    <dgm:cxn modelId="{7D40B718-213A-45E8-AF67-D34395B881B5}" srcId="{5AF3AA5C-192D-47C2-9198-2C44AF509D68}" destId="{13FE5BCC-2C65-49A6-9925-85A507EAE1EC}" srcOrd="4" destOrd="0" parTransId="{8E16E9E3-02BF-4BE3-8C45-2F2947A4994E}" sibTransId="{3CF056CE-7761-4983-991C-97C81938BBAD}"/>
    <dgm:cxn modelId="{EFDF1C29-9E29-4941-850F-42AF349ABC82}" type="presOf" srcId="{7221B3E3-9D5B-4DFA-8386-119F5C76E384}" destId="{5EF741C7-07A0-48AD-8F85-8EA5F61CCC50}" srcOrd="0" destOrd="0" presId="urn:microsoft.com/office/officeart/2005/8/layout/radial5"/>
    <dgm:cxn modelId="{A7729D30-D733-4C4D-9855-DDDB4E1DA845}" type="presOf" srcId="{357727E0-91C4-449A-B171-E51F3D6DB93C}" destId="{7112F80A-EAD1-4C51-87DD-F3A6C0B523BC}" srcOrd="1" destOrd="0" presId="urn:microsoft.com/office/officeart/2005/8/layout/radial5"/>
    <dgm:cxn modelId="{AF5AF86C-57C6-48C4-8D1D-6D3412018D77}" srcId="{5AF3AA5C-192D-47C2-9198-2C44AF509D68}" destId="{1F93C1D5-EC2B-41C1-AF57-28506DCF3BE7}" srcOrd="2" destOrd="0" parTransId="{64045CBE-F460-472A-9B62-A370CCFAAD74}" sibTransId="{D67DB3E9-2FC4-451B-B51D-C8323D4AB194}"/>
    <dgm:cxn modelId="{F7DC2C52-8CCF-4B98-9054-707A20E92960}" type="presOf" srcId="{357727E0-91C4-449A-B171-E51F3D6DB93C}" destId="{BDED0FBA-EA8B-458D-AEA8-1512968AD8EE}" srcOrd="0" destOrd="0" presId="urn:microsoft.com/office/officeart/2005/8/layout/radial5"/>
    <dgm:cxn modelId="{1F62DD83-5BCD-4199-9855-7288D23D461F}" type="presOf" srcId="{BF6EA914-6902-45A0-BF60-48A786609D08}" destId="{03FEA95D-CD5F-4C72-84F8-33D41DCB597A}" srcOrd="0" destOrd="0" presId="urn:microsoft.com/office/officeart/2005/8/layout/radial5"/>
    <dgm:cxn modelId="{208E7187-D7C1-4AF3-A896-DB81E2D0D662}" type="presOf" srcId="{13FE5BCC-2C65-49A6-9925-85A507EAE1EC}" destId="{3780F045-FF3A-4DD6-9617-B579F622E362}" srcOrd="0" destOrd="0" presId="urn:microsoft.com/office/officeart/2005/8/layout/radial5"/>
    <dgm:cxn modelId="{9026E58F-F35C-449C-AB03-08DAECD8EFD7}" type="presOf" srcId="{8E16E9E3-02BF-4BE3-8C45-2F2947A4994E}" destId="{9D6C749C-6533-4212-B437-E7FF2B3813B7}" srcOrd="0" destOrd="0" presId="urn:microsoft.com/office/officeart/2005/8/layout/radial5"/>
    <dgm:cxn modelId="{21B3BF94-88FB-444D-B8F5-8D8E73268BAC}" srcId="{5E4C1939-98E8-49E1-A195-88CABFA68F18}" destId="{5AF3AA5C-192D-47C2-9198-2C44AF509D68}" srcOrd="0" destOrd="0" parTransId="{3F4B8107-8A93-4F5B-ADD3-476D05A0C694}" sibTransId="{03249DE9-1D07-4469-8EA8-E3AE3AFCCC4D}"/>
    <dgm:cxn modelId="{AEE9159E-8521-4B80-940B-1AB02D390299}" type="presOf" srcId="{BF6A1280-D646-4CB4-A9C3-15EE2C20C25A}" destId="{54694C03-03D9-4A13-93D7-9740E2197D24}" srcOrd="1" destOrd="0" presId="urn:microsoft.com/office/officeart/2005/8/layout/radial5"/>
    <dgm:cxn modelId="{DFB180BA-BA76-4443-849B-356E3CEC46E0}" type="presOf" srcId="{5AF3AA5C-192D-47C2-9198-2C44AF509D68}" destId="{9D01EB71-6240-4FC7-81EF-D6048C84F97D}" srcOrd="0" destOrd="0" presId="urn:microsoft.com/office/officeart/2005/8/layout/radial5"/>
    <dgm:cxn modelId="{B9904EC8-4F57-435F-B340-6432C89C9795}" srcId="{5AF3AA5C-192D-47C2-9198-2C44AF509D68}" destId="{BF6EA914-6902-45A0-BF60-48A786609D08}" srcOrd="3" destOrd="0" parTransId="{357727E0-91C4-449A-B171-E51F3D6DB93C}" sibTransId="{FB21669F-1605-4D91-868D-781A362F3E7E}"/>
    <dgm:cxn modelId="{D00016D0-765B-4E7F-A73A-E17CC308CBC7}" srcId="{5AF3AA5C-192D-47C2-9198-2C44AF509D68}" destId="{7221B3E3-9D5B-4DFA-8386-119F5C76E384}" srcOrd="1" destOrd="0" parTransId="{C6387E20-ECF6-4874-89D5-20E7456023FB}" sibTransId="{B4AF49BB-B5DF-4885-B5BC-8BB56C8E5667}"/>
    <dgm:cxn modelId="{EC3F5EDC-289C-42A2-BB7E-5F09E6E71B23}" type="presOf" srcId="{8E16E9E3-02BF-4BE3-8C45-2F2947A4994E}" destId="{DD82CFD3-BD5F-43F2-AF61-EE1400F35EE5}" srcOrd="1" destOrd="0" presId="urn:microsoft.com/office/officeart/2005/8/layout/radial5"/>
    <dgm:cxn modelId="{3103B0E3-03B3-46D4-A2F7-A9A8C852FB9F}" type="presOf" srcId="{BF6A1280-D646-4CB4-A9C3-15EE2C20C25A}" destId="{2775F91D-11E1-46E5-8C80-B744E06B5123}" srcOrd="0" destOrd="0" presId="urn:microsoft.com/office/officeart/2005/8/layout/radial5"/>
    <dgm:cxn modelId="{B90186EE-A66C-4AB5-A487-0E1FE00B4AF3}" type="presOf" srcId="{64045CBE-F460-472A-9B62-A370CCFAAD74}" destId="{C73ADD73-F45B-4AEB-ABF0-FF00A8BB822B}" srcOrd="1" destOrd="0" presId="urn:microsoft.com/office/officeart/2005/8/layout/radial5"/>
    <dgm:cxn modelId="{DA740AF1-7865-45E8-83AC-1162B582B28C}" type="presOf" srcId="{5E4C1939-98E8-49E1-A195-88CABFA68F18}" destId="{ECF1DA2E-6332-4719-85B1-FA8218D0957A}" srcOrd="0" destOrd="0" presId="urn:microsoft.com/office/officeart/2005/8/layout/radial5"/>
    <dgm:cxn modelId="{6D0670FB-02B7-4D65-B714-2480DA375833}" type="presOf" srcId="{C6387E20-ECF6-4874-89D5-20E7456023FB}" destId="{8445BAEF-213F-4130-A9C7-7DECC618624F}" srcOrd="0" destOrd="0" presId="urn:microsoft.com/office/officeart/2005/8/layout/radial5"/>
    <dgm:cxn modelId="{9C8D2CFC-EB33-4367-BDE0-24E7093AEDBF}" type="presOf" srcId="{D716A5B4-D9D0-4C04-9585-1E639E73C686}" destId="{28D79F1B-D8FF-4F4E-9BA4-C34F1F68C836}" srcOrd="0" destOrd="0" presId="urn:microsoft.com/office/officeart/2005/8/layout/radial5"/>
    <dgm:cxn modelId="{F329F8FE-E74A-4A72-B245-D6DB4A490875}" srcId="{5AF3AA5C-192D-47C2-9198-2C44AF509D68}" destId="{D716A5B4-D9D0-4C04-9585-1E639E73C686}" srcOrd="0" destOrd="0" parTransId="{BF6A1280-D646-4CB4-A9C3-15EE2C20C25A}" sibTransId="{7F9F03C1-16FF-4AD3-B6A8-E169CF8DADA4}"/>
    <dgm:cxn modelId="{9455F279-47E0-4CE7-AD4C-D6BC8A8B4916}" type="presParOf" srcId="{ECF1DA2E-6332-4719-85B1-FA8218D0957A}" destId="{9D01EB71-6240-4FC7-81EF-D6048C84F97D}" srcOrd="0" destOrd="0" presId="urn:microsoft.com/office/officeart/2005/8/layout/radial5"/>
    <dgm:cxn modelId="{BB9DA878-1D19-4D55-B77E-B26ECE038ADF}" type="presParOf" srcId="{ECF1DA2E-6332-4719-85B1-FA8218D0957A}" destId="{2775F91D-11E1-46E5-8C80-B744E06B5123}" srcOrd="1" destOrd="0" presId="urn:microsoft.com/office/officeart/2005/8/layout/radial5"/>
    <dgm:cxn modelId="{35D0D51C-9E14-49F8-B1D1-3903CBF5559D}" type="presParOf" srcId="{2775F91D-11E1-46E5-8C80-B744E06B5123}" destId="{54694C03-03D9-4A13-93D7-9740E2197D24}" srcOrd="0" destOrd="0" presId="urn:microsoft.com/office/officeart/2005/8/layout/radial5"/>
    <dgm:cxn modelId="{8769EE9D-2AE2-4692-9502-05FEDC9ECB5B}" type="presParOf" srcId="{ECF1DA2E-6332-4719-85B1-FA8218D0957A}" destId="{28D79F1B-D8FF-4F4E-9BA4-C34F1F68C836}" srcOrd="2" destOrd="0" presId="urn:microsoft.com/office/officeart/2005/8/layout/radial5"/>
    <dgm:cxn modelId="{FD0D27DD-7230-4018-A6A1-BD34A49A1C1D}" type="presParOf" srcId="{ECF1DA2E-6332-4719-85B1-FA8218D0957A}" destId="{8445BAEF-213F-4130-A9C7-7DECC618624F}" srcOrd="3" destOrd="0" presId="urn:microsoft.com/office/officeart/2005/8/layout/radial5"/>
    <dgm:cxn modelId="{5DBF2D14-43D0-43B8-9214-022080B11046}" type="presParOf" srcId="{8445BAEF-213F-4130-A9C7-7DECC618624F}" destId="{3BED838B-CB5A-49B3-9567-22EF639F3463}" srcOrd="0" destOrd="0" presId="urn:microsoft.com/office/officeart/2005/8/layout/radial5"/>
    <dgm:cxn modelId="{28C9F020-2F7A-45F1-9860-9029E5B9B0E5}" type="presParOf" srcId="{ECF1DA2E-6332-4719-85B1-FA8218D0957A}" destId="{5EF741C7-07A0-48AD-8F85-8EA5F61CCC50}" srcOrd="4" destOrd="0" presId="urn:microsoft.com/office/officeart/2005/8/layout/radial5"/>
    <dgm:cxn modelId="{EC79C79B-3BBA-43AD-AD1E-BD75A10D96C8}" type="presParOf" srcId="{ECF1DA2E-6332-4719-85B1-FA8218D0957A}" destId="{6B422C28-DE4D-4DD6-BF1F-A4DCDC1F924D}" srcOrd="5" destOrd="0" presId="urn:microsoft.com/office/officeart/2005/8/layout/radial5"/>
    <dgm:cxn modelId="{DAD66338-E0C7-4C3F-8D8B-D70112ADCBBC}" type="presParOf" srcId="{6B422C28-DE4D-4DD6-BF1F-A4DCDC1F924D}" destId="{C73ADD73-F45B-4AEB-ABF0-FF00A8BB822B}" srcOrd="0" destOrd="0" presId="urn:microsoft.com/office/officeart/2005/8/layout/radial5"/>
    <dgm:cxn modelId="{E79B0481-BE0D-43C1-A209-27E37C240E2C}" type="presParOf" srcId="{ECF1DA2E-6332-4719-85B1-FA8218D0957A}" destId="{2E4E26EC-63A9-47B0-8B59-BC46610251C4}" srcOrd="6" destOrd="0" presId="urn:microsoft.com/office/officeart/2005/8/layout/radial5"/>
    <dgm:cxn modelId="{0B54DCBE-EFEC-4588-B4C8-A2A64897016E}" type="presParOf" srcId="{ECF1DA2E-6332-4719-85B1-FA8218D0957A}" destId="{BDED0FBA-EA8B-458D-AEA8-1512968AD8EE}" srcOrd="7" destOrd="0" presId="urn:microsoft.com/office/officeart/2005/8/layout/radial5"/>
    <dgm:cxn modelId="{152276F7-95AF-48DF-BB52-8E4DBDD8ACEB}" type="presParOf" srcId="{BDED0FBA-EA8B-458D-AEA8-1512968AD8EE}" destId="{7112F80A-EAD1-4C51-87DD-F3A6C0B523BC}" srcOrd="0" destOrd="0" presId="urn:microsoft.com/office/officeart/2005/8/layout/radial5"/>
    <dgm:cxn modelId="{21714014-EF56-4187-843E-61EE965B137B}" type="presParOf" srcId="{ECF1DA2E-6332-4719-85B1-FA8218D0957A}" destId="{03FEA95D-CD5F-4C72-84F8-33D41DCB597A}" srcOrd="8" destOrd="0" presId="urn:microsoft.com/office/officeart/2005/8/layout/radial5"/>
    <dgm:cxn modelId="{38D45639-173A-4B31-B042-6F3A5C526CB9}" type="presParOf" srcId="{ECF1DA2E-6332-4719-85B1-FA8218D0957A}" destId="{9D6C749C-6533-4212-B437-E7FF2B3813B7}" srcOrd="9" destOrd="0" presId="urn:microsoft.com/office/officeart/2005/8/layout/radial5"/>
    <dgm:cxn modelId="{546DF4AD-D5FB-4D4B-9387-13F8D4E174EF}" type="presParOf" srcId="{9D6C749C-6533-4212-B437-E7FF2B3813B7}" destId="{DD82CFD3-BD5F-43F2-AF61-EE1400F35EE5}" srcOrd="0" destOrd="0" presId="urn:microsoft.com/office/officeart/2005/8/layout/radial5"/>
    <dgm:cxn modelId="{1AE0CAA5-7C3A-4349-A954-BE1DA64087CC}" type="presParOf" srcId="{ECF1DA2E-6332-4719-85B1-FA8218D0957A}" destId="{3780F045-FF3A-4DD6-9617-B579F622E36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B480B1-E6FC-46F5-8102-77702303317A}" type="doc">
      <dgm:prSet loTypeId="urn:microsoft.com/office/officeart/2005/8/layout/cycle2" loCatId="cycle" qsTypeId="urn:microsoft.com/office/officeart/2005/8/quickstyle/simple1" qsCatId="simple" csTypeId="urn:microsoft.com/office/officeart/2005/8/colors/colorful1" csCatId="colorful" phldr="0"/>
      <dgm:spPr/>
      <dgm:t>
        <a:bodyPr/>
        <a:lstStyle/>
        <a:p>
          <a:endParaRPr lang="fr-BE"/>
        </a:p>
      </dgm:t>
    </dgm:pt>
    <dgm:pt modelId="{07E40612-C21F-40E0-8FDF-33E57BE31EE0}">
      <dgm:prSet phldrT="[Texte]" phldr="1"/>
      <dgm:spPr/>
      <dgm:t>
        <a:bodyPr/>
        <a:lstStyle/>
        <a:p>
          <a:endParaRPr lang="fr-BE" dirty="0"/>
        </a:p>
      </dgm:t>
    </dgm:pt>
    <dgm:pt modelId="{D4884F58-9A55-4A95-B614-5DAFFC7A5800}" type="parTrans" cxnId="{CB031434-A313-4E1C-9883-B51F66198E27}">
      <dgm:prSet/>
      <dgm:spPr/>
      <dgm:t>
        <a:bodyPr/>
        <a:lstStyle/>
        <a:p>
          <a:endParaRPr lang="fr-BE"/>
        </a:p>
      </dgm:t>
    </dgm:pt>
    <dgm:pt modelId="{6B3120AD-D760-4AB9-B458-3A045B169ADE}" type="sibTrans" cxnId="{CB031434-A313-4E1C-9883-B51F66198E27}">
      <dgm:prSet/>
      <dgm:spPr/>
      <dgm:t>
        <a:bodyPr/>
        <a:lstStyle/>
        <a:p>
          <a:endParaRPr lang="fr-BE"/>
        </a:p>
      </dgm:t>
    </dgm:pt>
    <dgm:pt modelId="{D61A3FDA-244F-418D-AEF6-ECBA1B32CDA2}">
      <dgm:prSet phldrT="[Texte]" phldr="1"/>
      <dgm:spPr/>
      <dgm:t>
        <a:bodyPr/>
        <a:lstStyle/>
        <a:p>
          <a:endParaRPr lang="fr-BE"/>
        </a:p>
      </dgm:t>
    </dgm:pt>
    <dgm:pt modelId="{96809627-A7CB-4739-AAF5-216036065B32}" type="parTrans" cxnId="{DF7C723B-59E5-4246-A3D6-FAC7887471D2}">
      <dgm:prSet/>
      <dgm:spPr/>
      <dgm:t>
        <a:bodyPr/>
        <a:lstStyle/>
        <a:p>
          <a:endParaRPr lang="fr-BE"/>
        </a:p>
      </dgm:t>
    </dgm:pt>
    <dgm:pt modelId="{AAC651F8-AEAD-4D6E-97F4-F441E163664D}" type="sibTrans" cxnId="{DF7C723B-59E5-4246-A3D6-FAC7887471D2}">
      <dgm:prSet/>
      <dgm:spPr/>
      <dgm:t>
        <a:bodyPr/>
        <a:lstStyle/>
        <a:p>
          <a:endParaRPr lang="fr-BE"/>
        </a:p>
      </dgm:t>
    </dgm:pt>
    <dgm:pt modelId="{C27331A5-AD62-4EC9-AB26-E17C4ED4D7EF}">
      <dgm:prSet phldrT="[Texte]" phldr="1"/>
      <dgm:spPr/>
      <dgm:t>
        <a:bodyPr/>
        <a:lstStyle/>
        <a:p>
          <a:endParaRPr lang="fr-BE"/>
        </a:p>
      </dgm:t>
    </dgm:pt>
    <dgm:pt modelId="{E94A701E-20AA-4D77-B182-D8C240EC078F}" type="parTrans" cxnId="{2111EA76-EB11-4B4B-B7E4-89C089656920}">
      <dgm:prSet/>
      <dgm:spPr/>
      <dgm:t>
        <a:bodyPr/>
        <a:lstStyle/>
        <a:p>
          <a:endParaRPr lang="fr-BE"/>
        </a:p>
      </dgm:t>
    </dgm:pt>
    <dgm:pt modelId="{8EA76A7D-C745-4B32-8EFC-53B15B7109C8}" type="sibTrans" cxnId="{2111EA76-EB11-4B4B-B7E4-89C089656920}">
      <dgm:prSet/>
      <dgm:spPr/>
      <dgm:t>
        <a:bodyPr/>
        <a:lstStyle/>
        <a:p>
          <a:endParaRPr lang="fr-BE"/>
        </a:p>
      </dgm:t>
    </dgm:pt>
    <dgm:pt modelId="{FC661CC8-CF7B-43AB-8616-22D397D03BAE}">
      <dgm:prSet phldrT="[Texte]" phldr="1"/>
      <dgm:spPr/>
      <dgm:t>
        <a:bodyPr/>
        <a:lstStyle/>
        <a:p>
          <a:endParaRPr lang="fr-BE"/>
        </a:p>
      </dgm:t>
    </dgm:pt>
    <dgm:pt modelId="{403B4D13-F9E5-4A37-84EB-D408B6DB5D3C}" type="parTrans" cxnId="{F0A1BA3E-CA8A-4C2A-9839-517260DDE67E}">
      <dgm:prSet/>
      <dgm:spPr/>
      <dgm:t>
        <a:bodyPr/>
        <a:lstStyle/>
        <a:p>
          <a:endParaRPr lang="fr-BE"/>
        </a:p>
      </dgm:t>
    </dgm:pt>
    <dgm:pt modelId="{86ECE4A8-108D-4A32-B2D8-734849E68E71}" type="sibTrans" cxnId="{F0A1BA3E-CA8A-4C2A-9839-517260DDE67E}">
      <dgm:prSet/>
      <dgm:spPr/>
      <dgm:t>
        <a:bodyPr/>
        <a:lstStyle/>
        <a:p>
          <a:endParaRPr lang="fr-BE"/>
        </a:p>
      </dgm:t>
    </dgm:pt>
    <dgm:pt modelId="{B5F0DA1F-A1F7-4E1C-AA00-EA61C0EF67AC}">
      <dgm:prSet phldrT="[Texte]" phldr="1"/>
      <dgm:spPr/>
      <dgm:t>
        <a:bodyPr/>
        <a:lstStyle/>
        <a:p>
          <a:endParaRPr lang="fr-BE" dirty="0"/>
        </a:p>
      </dgm:t>
    </dgm:pt>
    <dgm:pt modelId="{86FBCBAC-A91F-478A-9834-3219D24E35ED}" type="parTrans" cxnId="{6303B078-5F83-45AE-94CA-CBCF62FB7B63}">
      <dgm:prSet/>
      <dgm:spPr/>
      <dgm:t>
        <a:bodyPr/>
        <a:lstStyle/>
        <a:p>
          <a:endParaRPr lang="fr-BE"/>
        </a:p>
      </dgm:t>
    </dgm:pt>
    <dgm:pt modelId="{A23E563F-F583-4ECD-8213-AD41B094ED1A}" type="sibTrans" cxnId="{6303B078-5F83-45AE-94CA-CBCF62FB7B63}">
      <dgm:prSet/>
      <dgm:spPr/>
      <dgm:t>
        <a:bodyPr/>
        <a:lstStyle/>
        <a:p>
          <a:endParaRPr lang="fr-BE"/>
        </a:p>
      </dgm:t>
    </dgm:pt>
    <dgm:pt modelId="{F086EE58-96FA-40AE-A9A8-972B05DD2C89}" type="pres">
      <dgm:prSet presAssocID="{A0B480B1-E6FC-46F5-8102-77702303317A}" presName="cycle" presStyleCnt="0">
        <dgm:presLayoutVars>
          <dgm:dir/>
          <dgm:resizeHandles val="exact"/>
        </dgm:presLayoutVars>
      </dgm:prSet>
      <dgm:spPr/>
    </dgm:pt>
    <dgm:pt modelId="{7C6F9021-AED4-41BB-9961-778460C8CB33}" type="pres">
      <dgm:prSet presAssocID="{07E40612-C21F-40E0-8FDF-33E57BE31EE0}" presName="node" presStyleLbl="node1" presStyleIdx="0" presStyleCnt="5">
        <dgm:presLayoutVars>
          <dgm:bulletEnabled val="1"/>
        </dgm:presLayoutVars>
      </dgm:prSet>
      <dgm:spPr/>
    </dgm:pt>
    <dgm:pt modelId="{236D4B88-3054-41CA-967A-38F415E3BEE7}" type="pres">
      <dgm:prSet presAssocID="{6B3120AD-D760-4AB9-B458-3A045B169ADE}" presName="sibTrans" presStyleLbl="sibTrans2D1" presStyleIdx="0" presStyleCnt="5"/>
      <dgm:spPr/>
    </dgm:pt>
    <dgm:pt modelId="{E649DDC5-F97C-4343-8FDB-C8E11B98DBA2}" type="pres">
      <dgm:prSet presAssocID="{6B3120AD-D760-4AB9-B458-3A045B169ADE}" presName="connectorText" presStyleLbl="sibTrans2D1" presStyleIdx="0" presStyleCnt="5"/>
      <dgm:spPr/>
    </dgm:pt>
    <dgm:pt modelId="{4370AA0B-D4CB-45C1-9F4D-9ED5FBB6DDA3}" type="pres">
      <dgm:prSet presAssocID="{D61A3FDA-244F-418D-AEF6-ECBA1B32CDA2}" presName="node" presStyleLbl="node1" presStyleIdx="1" presStyleCnt="5">
        <dgm:presLayoutVars>
          <dgm:bulletEnabled val="1"/>
        </dgm:presLayoutVars>
      </dgm:prSet>
      <dgm:spPr/>
    </dgm:pt>
    <dgm:pt modelId="{5F2F5A2C-6E3B-4DE8-A6E5-ACD25AEF9F0E}" type="pres">
      <dgm:prSet presAssocID="{AAC651F8-AEAD-4D6E-97F4-F441E163664D}" presName="sibTrans" presStyleLbl="sibTrans2D1" presStyleIdx="1" presStyleCnt="5"/>
      <dgm:spPr/>
    </dgm:pt>
    <dgm:pt modelId="{EE18905E-6112-4CC8-A0DC-24018D64B072}" type="pres">
      <dgm:prSet presAssocID="{AAC651F8-AEAD-4D6E-97F4-F441E163664D}" presName="connectorText" presStyleLbl="sibTrans2D1" presStyleIdx="1" presStyleCnt="5"/>
      <dgm:spPr/>
    </dgm:pt>
    <dgm:pt modelId="{14E48311-C1B9-41A2-A3D8-7959D2C64A85}" type="pres">
      <dgm:prSet presAssocID="{C27331A5-AD62-4EC9-AB26-E17C4ED4D7EF}" presName="node" presStyleLbl="node1" presStyleIdx="2" presStyleCnt="5">
        <dgm:presLayoutVars>
          <dgm:bulletEnabled val="1"/>
        </dgm:presLayoutVars>
      </dgm:prSet>
      <dgm:spPr/>
    </dgm:pt>
    <dgm:pt modelId="{B474E8D6-A56D-4FB9-BD85-DA854052D273}" type="pres">
      <dgm:prSet presAssocID="{8EA76A7D-C745-4B32-8EFC-53B15B7109C8}" presName="sibTrans" presStyleLbl="sibTrans2D1" presStyleIdx="2" presStyleCnt="5"/>
      <dgm:spPr/>
    </dgm:pt>
    <dgm:pt modelId="{60BE6F6C-3921-4A48-A2B9-DC89E7822A09}" type="pres">
      <dgm:prSet presAssocID="{8EA76A7D-C745-4B32-8EFC-53B15B7109C8}" presName="connectorText" presStyleLbl="sibTrans2D1" presStyleIdx="2" presStyleCnt="5"/>
      <dgm:spPr/>
    </dgm:pt>
    <dgm:pt modelId="{99C98C51-25F3-40D0-A670-37AB021E3425}" type="pres">
      <dgm:prSet presAssocID="{FC661CC8-CF7B-43AB-8616-22D397D03BAE}" presName="node" presStyleLbl="node1" presStyleIdx="3" presStyleCnt="5">
        <dgm:presLayoutVars>
          <dgm:bulletEnabled val="1"/>
        </dgm:presLayoutVars>
      </dgm:prSet>
      <dgm:spPr/>
    </dgm:pt>
    <dgm:pt modelId="{C9B44B7A-F436-4B28-9DC2-F8C37DD3A389}" type="pres">
      <dgm:prSet presAssocID="{86ECE4A8-108D-4A32-B2D8-734849E68E71}" presName="sibTrans" presStyleLbl="sibTrans2D1" presStyleIdx="3" presStyleCnt="5"/>
      <dgm:spPr/>
    </dgm:pt>
    <dgm:pt modelId="{1F3A60EA-5C6F-41E0-9047-C96B5E5D95BE}" type="pres">
      <dgm:prSet presAssocID="{86ECE4A8-108D-4A32-B2D8-734849E68E71}" presName="connectorText" presStyleLbl="sibTrans2D1" presStyleIdx="3" presStyleCnt="5"/>
      <dgm:spPr/>
    </dgm:pt>
    <dgm:pt modelId="{F142F48E-1566-43A3-8D27-6B7F12AB75F9}" type="pres">
      <dgm:prSet presAssocID="{B5F0DA1F-A1F7-4E1C-AA00-EA61C0EF67AC}" presName="node" presStyleLbl="node1" presStyleIdx="4" presStyleCnt="5">
        <dgm:presLayoutVars>
          <dgm:bulletEnabled val="1"/>
        </dgm:presLayoutVars>
      </dgm:prSet>
      <dgm:spPr/>
    </dgm:pt>
    <dgm:pt modelId="{2E830EE4-3DD6-40F4-9C09-C7BDCD70D512}" type="pres">
      <dgm:prSet presAssocID="{A23E563F-F583-4ECD-8213-AD41B094ED1A}" presName="sibTrans" presStyleLbl="sibTrans2D1" presStyleIdx="4" presStyleCnt="5"/>
      <dgm:spPr/>
    </dgm:pt>
    <dgm:pt modelId="{9E72B1B4-54B2-45ED-8F58-3FF7A8089EBF}" type="pres">
      <dgm:prSet presAssocID="{A23E563F-F583-4ECD-8213-AD41B094ED1A}" presName="connectorText" presStyleLbl="sibTrans2D1" presStyleIdx="4" presStyleCnt="5"/>
      <dgm:spPr/>
    </dgm:pt>
  </dgm:ptLst>
  <dgm:cxnLst>
    <dgm:cxn modelId="{46630525-A01E-45FC-8F8F-CF76643A4C9D}" type="presOf" srcId="{86ECE4A8-108D-4A32-B2D8-734849E68E71}" destId="{1F3A60EA-5C6F-41E0-9047-C96B5E5D95BE}" srcOrd="1" destOrd="0" presId="urn:microsoft.com/office/officeart/2005/8/layout/cycle2"/>
    <dgm:cxn modelId="{9F5F362B-74ED-46E3-8578-EC812AD1C93F}" type="presOf" srcId="{6B3120AD-D760-4AB9-B458-3A045B169ADE}" destId="{E649DDC5-F97C-4343-8FDB-C8E11B98DBA2}" srcOrd="1" destOrd="0" presId="urn:microsoft.com/office/officeart/2005/8/layout/cycle2"/>
    <dgm:cxn modelId="{CB031434-A313-4E1C-9883-B51F66198E27}" srcId="{A0B480B1-E6FC-46F5-8102-77702303317A}" destId="{07E40612-C21F-40E0-8FDF-33E57BE31EE0}" srcOrd="0" destOrd="0" parTransId="{D4884F58-9A55-4A95-B614-5DAFFC7A5800}" sibTransId="{6B3120AD-D760-4AB9-B458-3A045B169ADE}"/>
    <dgm:cxn modelId="{DF7C723B-59E5-4246-A3D6-FAC7887471D2}" srcId="{A0B480B1-E6FC-46F5-8102-77702303317A}" destId="{D61A3FDA-244F-418D-AEF6-ECBA1B32CDA2}" srcOrd="1" destOrd="0" parTransId="{96809627-A7CB-4739-AAF5-216036065B32}" sibTransId="{AAC651F8-AEAD-4D6E-97F4-F441E163664D}"/>
    <dgm:cxn modelId="{F0A1BA3E-CA8A-4C2A-9839-517260DDE67E}" srcId="{A0B480B1-E6FC-46F5-8102-77702303317A}" destId="{FC661CC8-CF7B-43AB-8616-22D397D03BAE}" srcOrd="3" destOrd="0" parTransId="{403B4D13-F9E5-4A37-84EB-D408B6DB5D3C}" sibTransId="{86ECE4A8-108D-4A32-B2D8-734849E68E71}"/>
    <dgm:cxn modelId="{BB5DE045-14A0-4875-B624-544A7928B011}" type="presOf" srcId="{B5F0DA1F-A1F7-4E1C-AA00-EA61C0EF67AC}" destId="{F142F48E-1566-43A3-8D27-6B7F12AB75F9}" srcOrd="0" destOrd="0" presId="urn:microsoft.com/office/officeart/2005/8/layout/cycle2"/>
    <dgm:cxn modelId="{E127394B-96F4-4DF2-A46C-A0F8269A2ED0}" type="presOf" srcId="{A23E563F-F583-4ECD-8213-AD41B094ED1A}" destId="{9E72B1B4-54B2-45ED-8F58-3FF7A8089EBF}" srcOrd="1" destOrd="0" presId="urn:microsoft.com/office/officeart/2005/8/layout/cycle2"/>
    <dgm:cxn modelId="{2111EA76-EB11-4B4B-B7E4-89C089656920}" srcId="{A0B480B1-E6FC-46F5-8102-77702303317A}" destId="{C27331A5-AD62-4EC9-AB26-E17C4ED4D7EF}" srcOrd="2" destOrd="0" parTransId="{E94A701E-20AA-4D77-B182-D8C240EC078F}" sibTransId="{8EA76A7D-C745-4B32-8EFC-53B15B7109C8}"/>
    <dgm:cxn modelId="{C41B1B58-3E84-4D34-916F-7864CD5AA2AF}" type="presOf" srcId="{8EA76A7D-C745-4B32-8EFC-53B15B7109C8}" destId="{B474E8D6-A56D-4FB9-BD85-DA854052D273}" srcOrd="0" destOrd="0" presId="urn:microsoft.com/office/officeart/2005/8/layout/cycle2"/>
    <dgm:cxn modelId="{6303B078-5F83-45AE-94CA-CBCF62FB7B63}" srcId="{A0B480B1-E6FC-46F5-8102-77702303317A}" destId="{B5F0DA1F-A1F7-4E1C-AA00-EA61C0EF67AC}" srcOrd="4" destOrd="0" parTransId="{86FBCBAC-A91F-478A-9834-3219D24E35ED}" sibTransId="{A23E563F-F583-4ECD-8213-AD41B094ED1A}"/>
    <dgm:cxn modelId="{5B0AA45A-FECC-4087-A648-B26CDFBB0B34}" type="presOf" srcId="{A0B480B1-E6FC-46F5-8102-77702303317A}" destId="{F086EE58-96FA-40AE-A9A8-972B05DD2C89}" srcOrd="0" destOrd="0" presId="urn:microsoft.com/office/officeart/2005/8/layout/cycle2"/>
    <dgm:cxn modelId="{C6C5077E-1F9B-4354-8772-196EE931C553}" type="presOf" srcId="{C27331A5-AD62-4EC9-AB26-E17C4ED4D7EF}" destId="{14E48311-C1B9-41A2-A3D8-7959D2C64A85}" srcOrd="0" destOrd="0" presId="urn:microsoft.com/office/officeart/2005/8/layout/cycle2"/>
    <dgm:cxn modelId="{04F8A28A-3BE8-44A6-A835-97FADD3C564A}" type="presOf" srcId="{86ECE4A8-108D-4A32-B2D8-734849E68E71}" destId="{C9B44B7A-F436-4B28-9DC2-F8C37DD3A389}" srcOrd="0" destOrd="0" presId="urn:microsoft.com/office/officeart/2005/8/layout/cycle2"/>
    <dgm:cxn modelId="{BB1A2191-272B-49CF-B656-1C4554B6B02B}" type="presOf" srcId="{AAC651F8-AEAD-4D6E-97F4-F441E163664D}" destId="{5F2F5A2C-6E3B-4DE8-A6E5-ACD25AEF9F0E}" srcOrd="0" destOrd="0" presId="urn:microsoft.com/office/officeart/2005/8/layout/cycle2"/>
    <dgm:cxn modelId="{6F7B4CA1-2392-4454-88B4-CC393DD45E54}" type="presOf" srcId="{D61A3FDA-244F-418D-AEF6-ECBA1B32CDA2}" destId="{4370AA0B-D4CB-45C1-9F4D-9ED5FBB6DDA3}" srcOrd="0" destOrd="0" presId="urn:microsoft.com/office/officeart/2005/8/layout/cycle2"/>
    <dgm:cxn modelId="{BCA8F3A5-DE18-4B8B-827A-D2F99926B0F9}" type="presOf" srcId="{6B3120AD-D760-4AB9-B458-3A045B169ADE}" destId="{236D4B88-3054-41CA-967A-38F415E3BEE7}" srcOrd="0" destOrd="0" presId="urn:microsoft.com/office/officeart/2005/8/layout/cycle2"/>
    <dgm:cxn modelId="{10C2A7AF-0190-418A-95AC-D7AE75B6AF11}" type="presOf" srcId="{FC661CC8-CF7B-43AB-8616-22D397D03BAE}" destId="{99C98C51-25F3-40D0-A670-37AB021E3425}" srcOrd="0" destOrd="0" presId="urn:microsoft.com/office/officeart/2005/8/layout/cycle2"/>
    <dgm:cxn modelId="{DC19ECC3-0706-4880-80C7-E23634529E29}" type="presOf" srcId="{A23E563F-F583-4ECD-8213-AD41B094ED1A}" destId="{2E830EE4-3DD6-40F4-9C09-C7BDCD70D512}" srcOrd="0" destOrd="0" presId="urn:microsoft.com/office/officeart/2005/8/layout/cycle2"/>
    <dgm:cxn modelId="{D01D22E1-DE7C-4747-A057-6B6EDABC5F68}" type="presOf" srcId="{07E40612-C21F-40E0-8FDF-33E57BE31EE0}" destId="{7C6F9021-AED4-41BB-9961-778460C8CB33}" srcOrd="0" destOrd="0" presId="urn:microsoft.com/office/officeart/2005/8/layout/cycle2"/>
    <dgm:cxn modelId="{83B5EDF6-7BF4-4F8F-BC95-C0C6336CD333}" type="presOf" srcId="{AAC651F8-AEAD-4D6E-97F4-F441E163664D}" destId="{EE18905E-6112-4CC8-A0DC-24018D64B072}" srcOrd="1" destOrd="0" presId="urn:microsoft.com/office/officeart/2005/8/layout/cycle2"/>
    <dgm:cxn modelId="{6AFD6FFB-ADE8-4F57-89A3-25F99DB54D66}" type="presOf" srcId="{8EA76A7D-C745-4B32-8EFC-53B15B7109C8}" destId="{60BE6F6C-3921-4A48-A2B9-DC89E7822A09}" srcOrd="1" destOrd="0" presId="urn:microsoft.com/office/officeart/2005/8/layout/cycle2"/>
    <dgm:cxn modelId="{E6BF3AD4-65C7-43D5-AF90-9E1EC85CFD8C}" type="presParOf" srcId="{F086EE58-96FA-40AE-A9A8-972B05DD2C89}" destId="{7C6F9021-AED4-41BB-9961-778460C8CB33}" srcOrd="0" destOrd="0" presId="urn:microsoft.com/office/officeart/2005/8/layout/cycle2"/>
    <dgm:cxn modelId="{F2FBE68C-A196-41AE-8961-34340E93D744}" type="presParOf" srcId="{F086EE58-96FA-40AE-A9A8-972B05DD2C89}" destId="{236D4B88-3054-41CA-967A-38F415E3BEE7}" srcOrd="1" destOrd="0" presId="urn:microsoft.com/office/officeart/2005/8/layout/cycle2"/>
    <dgm:cxn modelId="{57FD332D-E53E-4BA8-84AB-3D6DD2DC22F4}" type="presParOf" srcId="{236D4B88-3054-41CA-967A-38F415E3BEE7}" destId="{E649DDC5-F97C-4343-8FDB-C8E11B98DBA2}" srcOrd="0" destOrd="0" presId="urn:microsoft.com/office/officeart/2005/8/layout/cycle2"/>
    <dgm:cxn modelId="{7F3BF67E-DFE0-4CF4-B164-926C914E1B37}" type="presParOf" srcId="{F086EE58-96FA-40AE-A9A8-972B05DD2C89}" destId="{4370AA0B-D4CB-45C1-9F4D-9ED5FBB6DDA3}" srcOrd="2" destOrd="0" presId="urn:microsoft.com/office/officeart/2005/8/layout/cycle2"/>
    <dgm:cxn modelId="{80B5796F-DF4E-43FF-919C-8F2A9D9829A3}" type="presParOf" srcId="{F086EE58-96FA-40AE-A9A8-972B05DD2C89}" destId="{5F2F5A2C-6E3B-4DE8-A6E5-ACD25AEF9F0E}" srcOrd="3" destOrd="0" presId="urn:microsoft.com/office/officeart/2005/8/layout/cycle2"/>
    <dgm:cxn modelId="{F54E69C8-8836-4EAC-B281-5AC4D25F6F09}" type="presParOf" srcId="{5F2F5A2C-6E3B-4DE8-A6E5-ACD25AEF9F0E}" destId="{EE18905E-6112-4CC8-A0DC-24018D64B072}" srcOrd="0" destOrd="0" presId="urn:microsoft.com/office/officeart/2005/8/layout/cycle2"/>
    <dgm:cxn modelId="{7632E481-53B7-451E-970B-100703964C5D}" type="presParOf" srcId="{F086EE58-96FA-40AE-A9A8-972B05DD2C89}" destId="{14E48311-C1B9-41A2-A3D8-7959D2C64A85}" srcOrd="4" destOrd="0" presId="urn:microsoft.com/office/officeart/2005/8/layout/cycle2"/>
    <dgm:cxn modelId="{943AFB27-C16F-4CC2-AB77-98CB93CA31C5}" type="presParOf" srcId="{F086EE58-96FA-40AE-A9A8-972B05DD2C89}" destId="{B474E8D6-A56D-4FB9-BD85-DA854052D273}" srcOrd="5" destOrd="0" presId="urn:microsoft.com/office/officeart/2005/8/layout/cycle2"/>
    <dgm:cxn modelId="{BF2DAF4E-3CB0-44EF-AF17-8C95BB0AA34F}" type="presParOf" srcId="{B474E8D6-A56D-4FB9-BD85-DA854052D273}" destId="{60BE6F6C-3921-4A48-A2B9-DC89E7822A09}" srcOrd="0" destOrd="0" presId="urn:microsoft.com/office/officeart/2005/8/layout/cycle2"/>
    <dgm:cxn modelId="{E042F8C7-1FEC-4FDA-8119-F76EA02ACEAE}" type="presParOf" srcId="{F086EE58-96FA-40AE-A9A8-972B05DD2C89}" destId="{99C98C51-25F3-40D0-A670-37AB021E3425}" srcOrd="6" destOrd="0" presId="urn:microsoft.com/office/officeart/2005/8/layout/cycle2"/>
    <dgm:cxn modelId="{C191E788-CBCE-4998-BD74-5A34FBF010AB}" type="presParOf" srcId="{F086EE58-96FA-40AE-A9A8-972B05DD2C89}" destId="{C9B44B7A-F436-4B28-9DC2-F8C37DD3A389}" srcOrd="7" destOrd="0" presId="urn:microsoft.com/office/officeart/2005/8/layout/cycle2"/>
    <dgm:cxn modelId="{68C610D9-93F4-40A4-8D1F-FB4CD91A2B37}" type="presParOf" srcId="{C9B44B7A-F436-4B28-9DC2-F8C37DD3A389}" destId="{1F3A60EA-5C6F-41E0-9047-C96B5E5D95BE}" srcOrd="0" destOrd="0" presId="urn:microsoft.com/office/officeart/2005/8/layout/cycle2"/>
    <dgm:cxn modelId="{1C2758A0-9579-41D3-A3A3-8C8027CAC983}" type="presParOf" srcId="{F086EE58-96FA-40AE-A9A8-972B05DD2C89}" destId="{F142F48E-1566-43A3-8D27-6B7F12AB75F9}" srcOrd="8" destOrd="0" presId="urn:microsoft.com/office/officeart/2005/8/layout/cycle2"/>
    <dgm:cxn modelId="{A90CE827-6F06-4A24-B2A8-F9117DD1F8B4}" type="presParOf" srcId="{F086EE58-96FA-40AE-A9A8-972B05DD2C89}" destId="{2E830EE4-3DD6-40F4-9C09-C7BDCD70D512}" srcOrd="9" destOrd="0" presId="urn:microsoft.com/office/officeart/2005/8/layout/cycle2"/>
    <dgm:cxn modelId="{A59DC6D7-5394-4E68-9BCF-020C12FD1D36}" type="presParOf" srcId="{2E830EE4-3DD6-40F4-9C09-C7BDCD70D512}" destId="{9E72B1B4-54B2-45ED-8F58-3FF7A8089EBF}"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26E2A-2AAD-4749-8E2E-2DEFF9506FBE}">
      <dsp:nvSpPr>
        <dsp:cNvPr id="0" name=""/>
        <dsp:cNvSpPr/>
      </dsp:nvSpPr>
      <dsp:spPr>
        <a:xfrm>
          <a:off x="582645" y="1178"/>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Décision médicale partagée</a:t>
          </a:r>
        </a:p>
      </dsp:txBody>
      <dsp:txXfrm>
        <a:off x="582645" y="1178"/>
        <a:ext cx="2174490" cy="1304694"/>
      </dsp:txXfrm>
    </dsp:sp>
    <dsp:sp modelId="{D2F7A2BA-E06C-4448-9680-6383F08A38FF}">
      <dsp:nvSpPr>
        <dsp:cNvPr id="0" name=""/>
        <dsp:cNvSpPr/>
      </dsp:nvSpPr>
      <dsp:spPr>
        <a:xfrm>
          <a:off x="2974584" y="1178"/>
          <a:ext cx="2174490" cy="1304694"/>
        </a:xfrm>
        <a:prstGeom prst="rect">
          <a:avLst/>
        </a:prstGeom>
        <a:solidFill>
          <a:schemeClr val="accent4">
            <a:hueOff val="-1840415"/>
            <a:satOff val="2107"/>
            <a:lumOff val="-12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Education thérapeutique</a:t>
          </a:r>
        </a:p>
      </dsp:txBody>
      <dsp:txXfrm>
        <a:off x="2974584" y="1178"/>
        <a:ext cx="2174490" cy="1304694"/>
      </dsp:txXfrm>
    </dsp:sp>
    <dsp:sp modelId="{2D5C1A1B-8C55-4247-8431-9919847F3812}">
      <dsp:nvSpPr>
        <dsp:cNvPr id="0" name=""/>
        <dsp:cNvSpPr/>
      </dsp:nvSpPr>
      <dsp:spPr>
        <a:xfrm>
          <a:off x="5366524" y="1178"/>
          <a:ext cx="2174490" cy="1304694"/>
        </a:xfrm>
        <a:prstGeom prst="rect">
          <a:avLst/>
        </a:prstGeom>
        <a:solidFill>
          <a:schemeClr val="accent4">
            <a:hueOff val="-3680830"/>
            <a:satOff val="421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err="1"/>
            <a:t>Empowerment</a:t>
          </a:r>
          <a:r>
            <a:rPr lang="fr-BE" sz="2500" kern="1200" dirty="0"/>
            <a:t> du patient</a:t>
          </a:r>
        </a:p>
      </dsp:txBody>
      <dsp:txXfrm>
        <a:off x="5366524" y="1178"/>
        <a:ext cx="2174490" cy="1304694"/>
      </dsp:txXfrm>
    </dsp:sp>
    <dsp:sp modelId="{CBBE8FEA-4E0E-4986-945C-4951D2D14CA5}">
      <dsp:nvSpPr>
        <dsp:cNvPr id="0" name=""/>
        <dsp:cNvSpPr/>
      </dsp:nvSpPr>
      <dsp:spPr>
        <a:xfrm>
          <a:off x="7758464" y="1178"/>
          <a:ext cx="2174490" cy="1304694"/>
        </a:xfrm>
        <a:prstGeom prst="rect">
          <a:avLst/>
        </a:prstGeom>
        <a:solidFill>
          <a:schemeClr val="accent4">
            <a:hueOff val="-5521246"/>
            <a:satOff val="6322"/>
            <a:lumOff val="-3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Multimorbidité</a:t>
          </a:r>
        </a:p>
      </dsp:txBody>
      <dsp:txXfrm>
        <a:off x="7758464" y="1178"/>
        <a:ext cx="2174490" cy="1304694"/>
      </dsp:txXfrm>
    </dsp:sp>
    <dsp:sp modelId="{9C073714-5551-422D-A3E0-1ABA65025A48}">
      <dsp:nvSpPr>
        <dsp:cNvPr id="0" name=""/>
        <dsp:cNvSpPr/>
      </dsp:nvSpPr>
      <dsp:spPr>
        <a:xfrm>
          <a:off x="582645" y="1523321"/>
          <a:ext cx="2174490" cy="1304694"/>
        </a:xfrm>
        <a:prstGeom prst="rect">
          <a:avLst/>
        </a:prstGeom>
        <a:solidFill>
          <a:schemeClr val="accent4">
            <a:hueOff val="-7361661"/>
            <a:satOff val="8429"/>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err="1"/>
            <a:t>Evidenced-based</a:t>
          </a:r>
          <a:r>
            <a:rPr lang="fr-BE" sz="2500" kern="1200" dirty="0"/>
            <a:t> </a:t>
          </a:r>
          <a:r>
            <a:rPr lang="fr-BE" sz="2500" kern="1200" dirty="0" err="1"/>
            <a:t>medicine</a:t>
          </a:r>
          <a:endParaRPr lang="fr-BE" sz="2500" kern="1200" dirty="0"/>
        </a:p>
      </dsp:txBody>
      <dsp:txXfrm>
        <a:off x="582645" y="1523321"/>
        <a:ext cx="2174490" cy="1304694"/>
      </dsp:txXfrm>
    </dsp:sp>
    <dsp:sp modelId="{56F417C4-D20E-4B4F-A25B-760C3C9B6D2C}">
      <dsp:nvSpPr>
        <dsp:cNvPr id="0" name=""/>
        <dsp:cNvSpPr/>
      </dsp:nvSpPr>
      <dsp:spPr>
        <a:xfrm>
          <a:off x="2974584" y="1523321"/>
          <a:ext cx="2174490" cy="1304694"/>
        </a:xfrm>
        <a:prstGeom prst="rect">
          <a:avLst/>
        </a:prstGeom>
        <a:solidFill>
          <a:schemeClr val="accent4">
            <a:hueOff val="-9202076"/>
            <a:satOff val="10536"/>
            <a:lumOff val="-60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Soins complexes</a:t>
          </a:r>
        </a:p>
      </dsp:txBody>
      <dsp:txXfrm>
        <a:off x="2974584" y="1523321"/>
        <a:ext cx="2174490" cy="1304694"/>
      </dsp:txXfrm>
    </dsp:sp>
    <dsp:sp modelId="{DE89E9AC-F63E-4F1A-B3A2-FB6858F22CE6}">
      <dsp:nvSpPr>
        <dsp:cNvPr id="0" name=""/>
        <dsp:cNvSpPr/>
      </dsp:nvSpPr>
      <dsp:spPr>
        <a:xfrm>
          <a:off x="5366524" y="1523321"/>
          <a:ext cx="2174490" cy="1304694"/>
        </a:xfrm>
        <a:prstGeom prst="rect">
          <a:avLst/>
        </a:prstGeom>
        <a:solidFill>
          <a:schemeClr val="accent4">
            <a:hueOff val="-11042491"/>
            <a:satOff val="12643"/>
            <a:lumOff val="-7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Entretien motivationnel</a:t>
          </a:r>
        </a:p>
      </dsp:txBody>
      <dsp:txXfrm>
        <a:off x="5366524" y="1523321"/>
        <a:ext cx="2174490" cy="1304694"/>
      </dsp:txXfrm>
    </dsp:sp>
    <dsp:sp modelId="{9B3F5B7C-328D-42BE-9C86-3878EDFF9FFA}">
      <dsp:nvSpPr>
        <dsp:cNvPr id="0" name=""/>
        <dsp:cNvSpPr/>
      </dsp:nvSpPr>
      <dsp:spPr>
        <a:xfrm>
          <a:off x="7758464" y="1523321"/>
          <a:ext cx="2174490" cy="1304694"/>
        </a:xfrm>
        <a:prstGeom prst="rect">
          <a:avLst/>
        </a:prstGeom>
        <a:solidFill>
          <a:schemeClr val="accent4">
            <a:hueOff val="-12882906"/>
            <a:satOff val="14751"/>
            <a:lumOff val="-84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a:t>Réduction des risques</a:t>
          </a:r>
          <a:endParaRPr lang="fr-BE" sz="2500" kern="1200" dirty="0"/>
        </a:p>
      </dsp:txBody>
      <dsp:txXfrm>
        <a:off x="7758464" y="1523321"/>
        <a:ext cx="2174490" cy="1304694"/>
      </dsp:txXfrm>
    </dsp:sp>
    <dsp:sp modelId="{EF606919-2CEE-4757-8D0A-6A6C415D4147}">
      <dsp:nvSpPr>
        <dsp:cNvPr id="0" name=""/>
        <dsp:cNvSpPr/>
      </dsp:nvSpPr>
      <dsp:spPr>
        <a:xfrm>
          <a:off x="4170554" y="3045465"/>
          <a:ext cx="2174490" cy="1304694"/>
        </a:xfrm>
        <a:prstGeom prst="rect">
          <a:avLst/>
        </a:prstGeom>
        <a:solidFill>
          <a:schemeClr val="accent4">
            <a:hueOff val="-14723321"/>
            <a:satOff val="16858"/>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BE" sz="2500" kern="1200" dirty="0"/>
            <a:t>…</a:t>
          </a:r>
        </a:p>
      </dsp:txBody>
      <dsp:txXfrm>
        <a:off x="417055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26E2A-2AAD-4749-8E2E-2DEFF9506FBE}">
      <dsp:nvSpPr>
        <dsp:cNvPr id="0" name=""/>
        <dsp:cNvSpPr/>
      </dsp:nvSpPr>
      <dsp:spPr>
        <a:xfrm>
          <a:off x="3080" y="587032"/>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Décision médicale partagée</a:t>
          </a:r>
        </a:p>
      </dsp:txBody>
      <dsp:txXfrm>
        <a:off x="3080" y="587032"/>
        <a:ext cx="2444055" cy="1466433"/>
      </dsp:txXfrm>
    </dsp:sp>
    <dsp:sp modelId="{D2F7A2BA-E06C-4448-9680-6383F08A38FF}">
      <dsp:nvSpPr>
        <dsp:cNvPr id="0" name=""/>
        <dsp:cNvSpPr/>
      </dsp:nvSpPr>
      <dsp:spPr>
        <a:xfrm>
          <a:off x="2691541" y="587032"/>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Education thérapeutique</a:t>
          </a:r>
        </a:p>
      </dsp:txBody>
      <dsp:txXfrm>
        <a:off x="2691541" y="587032"/>
        <a:ext cx="2444055" cy="1466433"/>
      </dsp:txXfrm>
    </dsp:sp>
    <dsp:sp modelId="{2D5C1A1B-8C55-4247-8431-9919847F3812}">
      <dsp:nvSpPr>
        <dsp:cNvPr id="0" name=""/>
        <dsp:cNvSpPr/>
      </dsp:nvSpPr>
      <dsp:spPr>
        <a:xfrm>
          <a:off x="5380002" y="587032"/>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err="1">
              <a:solidFill>
                <a:schemeClr val="tx1">
                  <a:lumMod val="50000"/>
                </a:schemeClr>
              </a:solidFill>
            </a:rPr>
            <a:t>Empowerment</a:t>
          </a:r>
          <a:r>
            <a:rPr lang="fr-BE" sz="2800" kern="1200" dirty="0">
              <a:solidFill>
                <a:schemeClr val="tx1">
                  <a:lumMod val="50000"/>
                </a:schemeClr>
              </a:solidFill>
            </a:rPr>
            <a:t> du patient</a:t>
          </a:r>
        </a:p>
      </dsp:txBody>
      <dsp:txXfrm>
        <a:off x="5380002" y="587032"/>
        <a:ext cx="2444055" cy="1466433"/>
      </dsp:txXfrm>
    </dsp:sp>
    <dsp:sp modelId="{CBBE8FEA-4E0E-4986-945C-4951D2D14CA5}">
      <dsp:nvSpPr>
        <dsp:cNvPr id="0" name=""/>
        <dsp:cNvSpPr/>
      </dsp:nvSpPr>
      <dsp:spPr>
        <a:xfrm>
          <a:off x="8068463" y="587032"/>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Multimorbidité</a:t>
          </a:r>
        </a:p>
      </dsp:txBody>
      <dsp:txXfrm>
        <a:off x="8068463" y="587032"/>
        <a:ext cx="2444055" cy="1466433"/>
      </dsp:txXfrm>
    </dsp:sp>
    <dsp:sp modelId="{56F417C4-D20E-4B4F-A25B-760C3C9B6D2C}">
      <dsp:nvSpPr>
        <dsp:cNvPr id="0" name=""/>
        <dsp:cNvSpPr/>
      </dsp:nvSpPr>
      <dsp:spPr>
        <a:xfrm>
          <a:off x="3080" y="2297871"/>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Soins complexes</a:t>
          </a:r>
        </a:p>
      </dsp:txBody>
      <dsp:txXfrm>
        <a:off x="3080" y="2297871"/>
        <a:ext cx="2444055" cy="1466433"/>
      </dsp:txXfrm>
    </dsp:sp>
    <dsp:sp modelId="{DE89E9AC-F63E-4F1A-B3A2-FB6858F22CE6}">
      <dsp:nvSpPr>
        <dsp:cNvPr id="0" name=""/>
        <dsp:cNvSpPr/>
      </dsp:nvSpPr>
      <dsp:spPr>
        <a:xfrm>
          <a:off x="2691541" y="2297871"/>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Entretien motivationnel</a:t>
          </a:r>
        </a:p>
      </dsp:txBody>
      <dsp:txXfrm>
        <a:off x="2691541" y="2297871"/>
        <a:ext cx="2444055" cy="1466433"/>
      </dsp:txXfrm>
    </dsp:sp>
    <dsp:sp modelId="{9B3F5B7C-328D-42BE-9C86-3878EDFF9FFA}">
      <dsp:nvSpPr>
        <dsp:cNvPr id="0" name=""/>
        <dsp:cNvSpPr/>
      </dsp:nvSpPr>
      <dsp:spPr>
        <a:xfrm>
          <a:off x="5380002" y="2297871"/>
          <a:ext cx="2444055" cy="1466433"/>
        </a:xfrm>
        <a:prstGeom prst="rect">
          <a:avLst/>
        </a:prstGeom>
        <a:noFill/>
        <a:ln w="9525" cap="flat" cmpd="sng" algn="ctr">
          <a:solidFill>
            <a:schemeClr val="tx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6"/>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lumMod val="50000"/>
                </a:schemeClr>
              </a:solidFill>
            </a:rPr>
            <a:t>Réduction des risques</a:t>
          </a:r>
        </a:p>
      </dsp:txBody>
      <dsp:txXfrm>
        <a:off x="5380002" y="2297871"/>
        <a:ext cx="2444055" cy="1466433"/>
      </dsp:txXfrm>
    </dsp:sp>
    <dsp:sp modelId="{EF606919-2CEE-4757-8D0A-6A6C415D4147}">
      <dsp:nvSpPr>
        <dsp:cNvPr id="0" name=""/>
        <dsp:cNvSpPr/>
      </dsp:nvSpPr>
      <dsp:spPr>
        <a:xfrm>
          <a:off x="8068463" y="2297871"/>
          <a:ext cx="2444055" cy="146643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solidFill>
                <a:schemeClr val="tx1"/>
              </a:solidFill>
            </a:rPr>
            <a:t>To </a:t>
          </a:r>
          <a:r>
            <a:rPr lang="fr-BE" sz="2800" kern="1200" dirty="0" err="1">
              <a:solidFill>
                <a:schemeClr val="tx1"/>
              </a:solidFill>
            </a:rPr>
            <a:t>be</a:t>
          </a:r>
          <a:r>
            <a:rPr lang="fr-BE" sz="2800" kern="1200" dirty="0">
              <a:solidFill>
                <a:schemeClr val="tx1"/>
              </a:solidFill>
            </a:rPr>
            <a:t> </a:t>
          </a:r>
          <a:r>
            <a:rPr lang="fr-BE" sz="2800" kern="1200" dirty="0" err="1">
              <a:solidFill>
                <a:schemeClr val="tx1"/>
              </a:solidFill>
            </a:rPr>
            <a:t>continued</a:t>
          </a:r>
          <a:endParaRPr lang="fr-BE" sz="2800" kern="1200" dirty="0">
            <a:solidFill>
              <a:schemeClr val="tx1"/>
            </a:solidFill>
          </a:endParaRPr>
        </a:p>
      </dsp:txBody>
      <dsp:txXfrm>
        <a:off x="8068463" y="2297871"/>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1EB71-6240-4FC7-81EF-D6048C84F97D}">
      <dsp:nvSpPr>
        <dsp:cNvPr id="0" name=""/>
        <dsp:cNvSpPr/>
      </dsp:nvSpPr>
      <dsp:spPr>
        <a:xfrm>
          <a:off x="551672" y="677654"/>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fr-BE" sz="700" kern="1200"/>
        </a:p>
      </dsp:txBody>
      <dsp:txXfrm>
        <a:off x="612183" y="738165"/>
        <a:ext cx="292176" cy="292176"/>
      </dsp:txXfrm>
    </dsp:sp>
    <dsp:sp modelId="{2775F91D-11E1-46E5-8C80-B744E06B5123}">
      <dsp:nvSpPr>
        <dsp:cNvPr id="0" name=""/>
        <dsp:cNvSpPr/>
      </dsp:nvSpPr>
      <dsp:spPr>
        <a:xfrm rot="16200000">
          <a:off x="714317" y="526966"/>
          <a:ext cx="87907" cy="1404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a:off x="727503" y="568249"/>
        <a:ext cx="61535" cy="84293"/>
      </dsp:txXfrm>
    </dsp:sp>
    <dsp:sp modelId="{28D79F1B-D8FF-4F4E-9BA4-C34F1F68C836}">
      <dsp:nvSpPr>
        <dsp:cNvPr id="0" name=""/>
        <dsp:cNvSpPr/>
      </dsp:nvSpPr>
      <dsp:spPr>
        <a:xfrm>
          <a:off x="551672" y="98592"/>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fr-BE" sz="700" kern="1200" dirty="0"/>
        </a:p>
      </dsp:txBody>
      <dsp:txXfrm>
        <a:off x="612183" y="159103"/>
        <a:ext cx="292176" cy="292176"/>
      </dsp:txXfrm>
    </dsp:sp>
    <dsp:sp modelId="{8445BAEF-213F-4130-A9C7-7DECC618624F}">
      <dsp:nvSpPr>
        <dsp:cNvPr id="0" name=""/>
        <dsp:cNvSpPr/>
      </dsp:nvSpPr>
      <dsp:spPr>
        <a:xfrm rot="20520000">
          <a:off x="987311" y="725308"/>
          <a:ext cx="87907" cy="1404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a:off x="987956" y="757480"/>
        <a:ext cx="61535" cy="84293"/>
      </dsp:txXfrm>
    </dsp:sp>
    <dsp:sp modelId="{5EF741C7-07A0-48AD-8F85-8EA5F61CCC50}">
      <dsp:nvSpPr>
        <dsp:cNvPr id="0" name=""/>
        <dsp:cNvSpPr/>
      </dsp:nvSpPr>
      <dsp:spPr>
        <a:xfrm>
          <a:off x="1102392" y="498714"/>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fr-BE" sz="700" kern="1200" dirty="0"/>
        </a:p>
      </dsp:txBody>
      <dsp:txXfrm>
        <a:off x="1162903" y="559225"/>
        <a:ext cx="292176" cy="292176"/>
      </dsp:txXfrm>
    </dsp:sp>
    <dsp:sp modelId="{6B422C28-DE4D-4DD6-BF1F-A4DCDC1F924D}">
      <dsp:nvSpPr>
        <dsp:cNvPr id="0" name=""/>
        <dsp:cNvSpPr/>
      </dsp:nvSpPr>
      <dsp:spPr>
        <a:xfrm rot="3240000">
          <a:off x="883037" y="1046232"/>
          <a:ext cx="87907" cy="1404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a:off x="888472" y="1063661"/>
        <a:ext cx="61535" cy="84293"/>
      </dsp:txXfrm>
    </dsp:sp>
    <dsp:sp modelId="{2E4E26EC-63A9-47B0-8B59-BC46610251C4}">
      <dsp:nvSpPr>
        <dsp:cNvPr id="0" name=""/>
        <dsp:cNvSpPr/>
      </dsp:nvSpPr>
      <dsp:spPr>
        <a:xfrm>
          <a:off x="892035" y="1146124"/>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fr-BE" sz="700" kern="1200"/>
        </a:p>
      </dsp:txBody>
      <dsp:txXfrm>
        <a:off x="952546" y="1206635"/>
        <a:ext cx="292176" cy="292176"/>
      </dsp:txXfrm>
    </dsp:sp>
    <dsp:sp modelId="{BDED0FBA-EA8B-458D-AEA8-1512968AD8EE}">
      <dsp:nvSpPr>
        <dsp:cNvPr id="0" name=""/>
        <dsp:cNvSpPr/>
      </dsp:nvSpPr>
      <dsp:spPr>
        <a:xfrm rot="7560000">
          <a:off x="545598" y="1046232"/>
          <a:ext cx="87907" cy="1404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rot="10800000">
        <a:off x="566535" y="1063661"/>
        <a:ext cx="61535" cy="84293"/>
      </dsp:txXfrm>
    </dsp:sp>
    <dsp:sp modelId="{03FEA95D-CD5F-4C72-84F8-33D41DCB597A}">
      <dsp:nvSpPr>
        <dsp:cNvPr id="0" name=""/>
        <dsp:cNvSpPr/>
      </dsp:nvSpPr>
      <dsp:spPr>
        <a:xfrm>
          <a:off x="211308" y="1146124"/>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fr-BE" sz="700" kern="1200" dirty="0"/>
        </a:p>
      </dsp:txBody>
      <dsp:txXfrm>
        <a:off x="271819" y="1206635"/>
        <a:ext cx="292176" cy="292176"/>
      </dsp:txXfrm>
    </dsp:sp>
    <dsp:sp modelId="{9D6C749C-6533-4212-B437-E7FF2B3813B7}">
      <dsp:nvSpPr>
        <dsp:cNvPr id="0" name=""/>
        <dsp:cNvSpPr/>
      </dsp:nvSpPr>
      <dsp:spPr>
        <a:xfrm rot="11880000">
          <a:off x="441323" y="725308"/>
          <a:ext cx="87907" cy="1404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rot="10800000">
        <a:off x="467050" y="757480"/>
        <a:ext cx="61535" cy="84293"/>
      </dsp:txXfrm>
    </dsp:sp>
    <dsp:sp modelId="{3780F045-FF3A-4DD6-9617-B579F622E362}">
      <dsp:nvSpPr>
        <dsp:cNvPr id="0" name=""/>
        <dsp:cNvSpPr/>
      </dsp:nvSpPr>
      <dsp:spPr>
        <a:xfrm>
          <a:off x="951" y="498714"/>
          <a:ext cx="413198" cy="4131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fr-BE" sz="1700" kern="1200" dirty="0"/>
        </a:p>
      </dsp:txBody>
      <dsp:txXfrm>
        <a:off x="61462" y="559225"/>
        <a:ext cx="292176" cy="292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F9021-AED4-41BB-9961-778460C8CB33}">
      <dsp:nvSpPr>
        <dsp:cNvPr id="0" name=""/>
        <dsp:cNvSpPr/>
      </dsp:nvSpPr>
      <dsp:spPr>
        <a:xfrm>
          <a:off x="569922" y="86535"/>
          <a:ext cx="468977" cy="46897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fr-BE" sz="800" kern="1200" dirty="0"/>
        </a:p>
      </dsp:txBody>
      <dsp:txXfrm>
        <a:off x="638602" y="155215"/>
        <a:ext cx="331617" cy="331617"/>
      </dsp:txXfrm>
    </dsp:sp>
    <dsp:sp modelId="{236D4B88-3054-41CA-967A-38F415E3BEE7}">
      <dsp:nvSpPr>
        <dsp:cNvPr id="0" name=""/>
        <dsp:cNvSpPr/>
      </dsp:nvSpPr>
      <dsp:spPr>
        <a:xfrm rot="2160000">
          <a:off x="1024079" y="446773"/>
          <a:ext cx="124675" cy="15828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a:off x="1027651" y="467437"/>
        <a:ext cx="87273" cy="94968"/>
      </dsp:txXfrm>
    </dsp:sp>
    <dsp:sp modelId="{4370AA0B-D4CB-45C1-9F4D-9ED5FBB6DDA3}">
      <dsp:nvSpPr>
        <dsp:cNvPr id="0" name=""/>
        <dsp:cNvSpPr/>
      </dsp:nvSpPr>
      <dsp:spPr>
        <a:xfrm>
          <a:off x="1139644" y="500462"/>
          <a:ext cx="468977" cy="46897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fr-BE" sz="800" kern="1200"/>
        </a:p>
      </dsp:txBody>
      <dsp:txXfrm>
        <a:off x="1208324" y="569142"/>
        <a:ext cx="331617" cy="331617"/>
      </dsp:txXfrm>
    </dsp:sp>
    <dsp:sp modelId="{5F2F5A2C-6E3B-4DE8-A6E5-ACD25AEF9F0E}">
      <dsp:nvSpPr>
        <dsp:cNvPr id="0" name=""/>
        <dsp:cNvSpPr/>
      </dsp:nvSpPr>
      <dsp:spPr>
        <a:xfrm rot="6480000">
          <a:off x="1204078" y="987329"/>
          <a:ext cx="124675" cy="15828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rot="10800000">
        <a:off x="1228558" y="1001199"/>
        <a:ext cx="87273" cy="94968"/>
      </dsp:txXfrm>
    </dsp:sp>
    <dsp:sp modelId="{14E48311-C1B9-41A2-A3D8-7959D2C64A85}">
      <dsp:nvSpPr>
        <dsp:cNvPr id="0" name=""/>
        <dsp:cNvSpPr/>
      </dsp:nvSpPr>
      <dsp:spPr>
        <a:xfrm>
          <a:off x="922029" y="1170210"/>
          <a:ext cx="468977" cy="4689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fr-BE" sz="800" kern="1200"/>
        </a:p>
      </dsp:txBody>
      <dsp:txXfrm>
        <a:off x="990709" y="1238890"/>
        <a:ext cx="331617" cy="331617"/>
      </dsp:txXfrm>
    </dsp:sp>
    <dsp:sp modelId="{B474E8D6-A56D-4FB9-BD85-DA854052D273}">
      <dsp:nvSpPr>
        <dsp:cNvPr id="0" name=""/>
        <dsp:cNvSpPr/>
      </dsp:nvSpPr>
      <dsp:spPr>
        <a:xfrm rot="10800000">
          <a:off x="745601" y="1325559"/>
          <a:ext cx="124675" cy="15828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rot="10800000">
        <a:off x="783003" y="1357215"/>
        <a:ext cx="87273" cy="94968"/>
      </dsp:txXfrm>
    </dsp:sp>
    <dsp:sp modelId="{99C98C51-25F3-40D0-A670-37AB021E3425}">
      <dsp:nvSpPr>
        <dsp:cNvPr id="0" name=""/>
        <dsp:cNvSpPr/>
      </dsp:nvSpPr>
      <dsp:spPr>
        <a:xfrm>
          <a:off x="217814" y="1170210"/>
          <a:ext cx="468977" cy="46897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fr-BE" sz="800" kern="1200"/>
        </a:p>
      </dsp:txBody>
      <dsp:txXfrm>
        <a:off x="286494" y="1238890"/>
        <a:ext cx="331617" cy="331617"/>
      </dsp:txXfrm>
    </dsp:sp>
    <dsp:sp modelId="{C9B44B7A-F436-4B28-9DC2-F8C37DD3A389}">
      <dsp:nvSpPr>
        <dsp:cNvPr id="0" name=""/>
        <dsp:cNvSpPr/>
      </dsp:nvSpPr>
      <dsp:spPr>
        <a:xfrm rot="15120000">
          <a:off x="282248" y="994041"/>
          <a:ext cx="124675" cy="15828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rot="10800000">
        <a:off x="306728" y="1043483"/>
        <a:ext cx="87273" cy="94968"/>
      </dsp:txXfrm>
    </dsp:sp>
    <dsp:sp modelId="{F142F48E-1566-43A3-8D27-6B7F12AB75F9}">
      <dsp:nvSpPr>
        <dsp:cNvPr id="0" name=""/>
        <dsp:cNvSpPr/>
      </dsp:nvSpPr>
      <dsp:spPr>
        <a:xfrm>
          <a:off x="199" y="500462"/>
          <a:ext cx="468977" cy="46897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fr-BE" sz="800" kern="1200" dirty="0"/>
        </a:p>
      </dsp:txBody>
      <dsp:txXfrm>
        <a:off x="68879" y="569142"/>
        <a:ext cx="331617" cy="331617"/>
      </dsp:txXfrm>
    </dsp:sp>
    <dsp:sp modelId="{2E830EE4-3DD6-40F4-9C09-C7BDCD70D512}">
      <dsp:nvSpPr>
        <dsp:cNvPr id="0" name=""/>
        <dsp:cNvSpPr/>
      </dsp:nvSpPr>
      <dsp:spPr>
        <a:xfrm rot="19440000">
          <a:off x="454357" y="450921"/>
          <a:ext cx="124675" cy="15828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BE" sz="600" kern="1200"/>
        </a:p>
      </dsp:txBody>
      <dsp:txXfrm>
        <a:off x="457929" y="493569"/>
        <a:ext cx="87273" cy="949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9B2E-BAEC-4C14-A345-652A08BB9218}" type="datetimeFigureOut">
              <a:rPr lang="fr-BE" smtClean="0"/>
              <a:t>21-11-23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240D1-D6A4-4849-85CD-BB1A22130595}" type="slidenum">
              <a:rPr lang="fr-BE" smtClean="0"/>
              <a:t>‹N°›</a:t>
            </a:fld>
            <a:endParaRPr lang="fr-BE"/>
          </a:p>
        </p:txBody>
      </p:sp>
    </p:spTree>
    <p:extLst>
      <p:ext uri="{BB962C8B-B14F-4D97-AF65-F5344CB8AC3E}">
        <p14:creationId xmlns:p14="http://schemas.microsoft.com/office/powerpoint/2010/main" val="171227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Différents concepts</a:t>
            </a:r>
          </a:p>
          <a:p>
            <a:r>
              <a:rPr lang="fr-BE" dirty="0"/>
              <a:t>Plus ou moins proches</a:t>
            </a:r>
          </a:p>
          <a:p>
            <a:r>
              <a:rPr lang="fr-BE" dirty="0"/>
              <a:t>Pourrait permettre d’identifier des compétences utiles au niveau des professionnels</a:t>
            </a:r>
          </a:p>
          <a:p>
            <a:r>
              <a:rPr lang="fr-BE" dirty="0"/>
              <a:t>Elles comportent aussi certains limites</a:t>
            </a:r>
          </a:p>
          <a:p>
            <a:r>
              <a:rPr lang="fr-BE" dirty="0"/>
              <a:t>Exploration plus approfondie dans les prochains mois, avec BE.HIVE et l’équipe de Gand.</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76052-AB84-4224-8036-1B49F10ECB2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20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fr-FR" dirty="0"/>
              <a:t>Au cours des différents entretiens, nous avons pu identifier un certain nombre de zones de tension. Ces champs de tension représentent les éléments auxquels chaque concept doit se rapporter (par exemple, un concept plus axé sur l'individu par rapport à un concept axé sur une population entière). Et, par extension, également où les professionnels et les citoyens doivent se situer volontairement dans un système de soins de santé (et une société) en pleine évolution. </a:t>
            </a:r>
          </a:p>
          <a:p>
            <a:pPr marL="0" indent="0">
              <a:buNone/>
            </a:pPr>
            <a:r>
              <a:rPr lang="fr-FR" b="1" dirty="0"/>
              <a:t>Sur cette base, six dimensions ont émergé, chacune reflétant un choix. </a:t>
            </a:r>
          </a:p>
          <a:p>
            <a:pPr marL="0" indent="0">
              <a:buNone/>
            </a:pPr>
            <a:r>
              <a:rPr lang="fr-FR" dirty="0"/>
              <a:t>En ayant des conversations à ce sujet, vous sentez que de nombreuses questions similaires sont sous-jacentes, par exemple le point de vue du groupe sur la façon de travailler ensemble ou la façon dont la personne est approchée et impliquée, l’est dans une relation d'égalité. D'un autre côté, il est également apparu qu'un changement est en train de s'opérer (par exemple, on passe d'une approche purement axée sur les maladies à une approche axée sur la qualité de vie et peut-être même parfois sur la manière dont la qualité de vie individuelle peut être intégrée et renforcer la résilience d'une communauté). En outre, il a également été mentionné qu'il est judicieux de savoir quand on prend telle ou telle position en tant que professionnel et qui, dans l'équipe, suit ensuite une autre perspective, par exemple. </a:t>
            </a:r>
          </a:p>
          <a:p>
            <a:pPr marL="0" indent="0">
              <a:buNone/>
            </a:pPr>
            <a:r>
              <a:rPr lang="fr-FR" dirty="0"/>
              <a:t>Les différentes dimensions portent sur </a:t>
            </a:r>
          </a:p>
          <a:p>
            <a:pPr marL="228600" indent="-228600">
              <a:buFont typeface="+mj-lt"/>
              <a:buAutoNum type="arabicPeriod"/>
            </a:pPr>
            <a:r>
              <a:rPr lang="fr-FR" dirty="0"/>
              <a:t>Champ d'exercice - avec qui travaillez-vous ?</a:t>
            </a:r>
          </a:p>
          <a:p>
            <a:pPr marL="228600" indent="-228600">
              <a:buFont typeface="+mj-lt"/>
              <a:buAutoNum type="arabicPeriod"/>
            </a:pPr>
            <a:r>
              <a:rPr lang="fr-FR" dirty="0"/>
              <a:t>Obligation de rendre compte - responsabilité</a:t>
            </a:r>
          </a:p>
          <a:p>
            <a:pPr marL="228600" indent="-228600">
              <a:buFont typeface="+mj-lt"/>
              <a:buAutoNum type="arabicPeriod"/>
            </a:pPr>
            <a:r>
              <a:rPr lang="fr-FR" dirty="0"/>
              <a:t>Sujet de soins</a:t>
            </a:r>
          </a:p>
          <a:p>
            <a:pPr marL="228600" indent="-228600">
              <a:buFont typeface="+mj-lt"/>
              <a:buAutoNum type="arabicPeriod"/>
            </a:pPr>
            <a:r>
              <a:rPr lang="fr-FR" dirty="0"/>
              <a:t>Cadre temporel</a:t>
            </a:r>
          </a:p>
          <a:p>
            <a:pPr marL="228600" indent="-228600">
              <a:buFont typeface="+mj-lt"/>
              <a:buAutoNum type="arabicPeriod"/>
            </a:pPr>
            <a:r>
              <a:rPr lang="fr-FR" dirty="0"/>
              <a:t>Agence - qui prend la responsabilité</a:t>
            </a:r>
          </a:p>
          <a:p>
            <a:pPr marL="228600" indent="-228600">
              <a:buFont typeface="+mj-lt"/>
              <a:buAutoNum type="arabicPeriod"/>
            </a:pPr>
            <a:r>
              <a:rPr lang="fr-FR" dirty="0"/>
              <a:t>Collaboration</a:t>
            </a:r>
          </a:p>
          <a:p>
            <a:pPr marL="0" indent="0">
              <a:buNone/>
            </a:pPr>
            <a:r>
              <a:rPr lang="fr-FR" dirty="0"/>
              <a:t>Ce qui ressort le plus de ces différentes dimensions est </a:t>
            </a:r>
            <a:r>
              <a:rPr lang="fr-FR" b="1" dirty="0"/>
              <a:t>l'importance de partir d'une situation d'apprentissage authentique</a:t>
            </a:r>
            <a:r>
              <a:rPr lang="fr-FR" dirty="0"/>
              <a:t>. Également appelée "pratique réflexive" tout au long des sessions. Et le désir de développer cela comme une attitude de base chez tout le monde (professionnel, citoyen) pour sortir ensemble de l’inégalité. Il s'agit alors de chercher le sens d'une question (pourquoi quelqu'un veut-il continuer à conduire une voiture aussi longtemps que possible), de rechercher les valeurs sous-jacentes, de se demander pourquoi nous faisons cela, ce que nous voulons réaliser avec cela et si cela contribue aux choses que nous recherchons. </a:t>
            </a:r>
          </a:p>
          <a:p>
            <a:pPr marL="0" indent="0">
              <a:buNone/>
            </a:pPr>
            <a:r>
              <a:rPr lang="fr-FR" dirty="0"/>
              <a:t>Si nous examinons ces six dimensions, nous pouvons les classer en deux groupes et ces deux groupes guident en fait la transition. </a:t>
            </a:r>
          </a:p>
          <a:p>
            <a:pPr marL="0" indent="0">
              <a:buNone/>
            </a:pPr>
            <a:endParaRPr lang="nl-NL" dirty="0"/>
          </a:p>
          <a:p>
            <a:pPr marL="0" indent="0">
              <a:buNone/>
            </a:pPr>
            <a:endParaRPr lang="nl-NL" dirty="0"/>
          </a:p>
          <a:p>
            <a:pPr marL="228600" indent="-228600">
              <a:buAutoNum type="arabicParenR"/>
            </a:pP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65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Ainsi, si nous essayons de regarder à travers les nombreux arbres, nous voyons deux directions bien distinctes et qui guident la transition.</a:t>
            </a:r>
          </a:p>
          <a:p>
            <a:r>
              <a:rPr lang="fr-FR" dirty="0"/>
              <a:t>D'un côté, il y a </a:t>
            </a:r>
            <a:r>
              <a:rPr lang="fr-FR" b="1" dirty="0"/>
              <a:t>le désir de travailler de manière davantage centrée sur la personne, à partir d'une vision large</a:t>
            </a:r>
            <a:r>
              <a:rPr lang="fr-FR" dirty="0"/>
              <a:t>, et de l'autre, la </a:t>
            </a:r>
            <a:r>
              <a:rPr lang="fr-FR" b="1" dirty="0"/>
              <a:t>recherche d'un travail plus intégré</a:t>
            </a:r>
            <a:r>
              <a:rPr lang="fr-FR" dirty="0"/>
              <a:t>. </a:t>
            </a:r>
          </a:p>
          <a:p>
            <a:r>
              <a:rPr lang="fr-FR" dirty="0"/>
              <a:t>Cela se reflète sur les axes X et Y, où sur l'axe X, d'une part, vous avez la perspective conventionnelle, par laquelle nous entendons plutôt le système tel que nous le connaissons, très technique, axé sur la résolution de problèmes, travaillant à partir de protocoles, de questionnaires standardisés,..., axé sur le curatif. </a:t>
            </a:r>
          </a:p>
          <a:p>
            <a:r>
              <a:rPr lang="fr-FR" dirty="0"/>
              <a:t>À droite, vous avez la perspective générative, qui est une vision très large et holistique, traitant de la complexité et le faisant dans une perspective de développement. </a:t>
            </a:r>
          </a:p>
          <a:p>
            <a:r>
              <a:rPr lang="fr-FR" dirty="0"/>
              <a:t>Sur l'axe Y, vous avez donc l'approche individuelle par rapport à l'approche intégrée.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0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Si l'on considère cette question sous l'angle des soins ciblés, on peut y voir deux tendances . </a:t>
            </a:r>
          </a:p>
          <a:p>
            <a:r>
              <a:rPr lang="fr-FR" dirty="0"/>
              <a:t>Tout d'abord, vous avez les </a:t>
            </a:r>
            <a:r>
              <a:rPr lang="fr-FR" b="1" dirty="0"/>
              <a:t>soins ciblés vus d'un point de vue individuel </a:t>
            </a:r>
            <a:r>
              <a:rPr lang="fr-FR" dirty="0"/>
              <a:t>(en utilisant les objectifs de vie pour façonner les soins). </a:t>
            </a:r>
          </a:p>
          <a:p>
            <a:r>
              <a:rPr lang="fr-FR" dirty="0"/>
              <a:t>Ici, le groupe tendait à aller vers davantage d’intégration. </a:t>
            </a:r>
          </a:p>
          <a:p>
            <a:r>
              <a:rPr lang="fr-FR" dirty="0"/>
              <a:t>L'autre tendance était de s'éloigner de la technique pour se rapprocher de l'aspect plus relationnel, plus global. </a:t>
            </a:r>
          </a:p>
          <a:p>
            <a:r>
              <a:rPr lang="fr-FR" dirty="0"/>
              <a:t>La question qui a été reprise ici est la suivante : quelles sont les limites des soins ciblés et jusqu'où peuvent-ils aller ?</a:t>
            </a:r>
          </a:p>
          <a:p>
            <a:r>
              <a:rPr lang="fr-FR" dirty="0"/>
              <a:t>Et de cette façon, à travers le processus, on pouvait sentir la recherche du groupe. </a:t>
            </a:r>
          </a:p>
          <a:p>
            <a:r>
              <a:rPr lang="fr-FR" dirty="0"/>
              <a:t>Vous pouvez effectuer le mouvement de bas en haut de manière conventionnelle. Grâce au plan de soins, vous pouvez créer un mouvement vers le haut, les professionnels travaillent ensemble autour de cela et commencent à coordonner. </a:t>
            </a:r>
          </a:p>
          <a:p>
            <a:r>
              <a:rPr lang="fr-FR" dirty="0"/>
              <a:t>Mais tout au long du processus, vous pouvez aussi constater que le plan de soins n'est pas suffisant pour travailler. Il faut autre chose, quelque chose qui permette ce processus de recherche dans lequel les personnes ayant besoin de soins et d'assistance, les citoyens, leur entourage, les professionnels des soins et de l'assistance sociale, mais aussi au-delà, sont tous impliqués. Il faut donc quelque chose de plus large, que nous avons provisoirement appelé plan de cocréation. </a:t>
            </a:r>
          </a:p>
          <a:p>
            <a:endParaRPr lang="fr-FR" dirty="0"/>
          </a:p>
          <a:p>
            <a:r>
              <a:rPr lang="fr-FR" dirty="0"/>
              <a:t>La collaboration transdisciplinaire (connaissances générales, sens commun, connaissances expérientielles, réseau informel) a le potentiel de s'étendre du citoyen à la communauté et à la société. </a:t>
            </a:r>
          </a:p>
          <a:p>
            <a:r>
              <a:rPr lang="fr-FR" dirty="0"/>
              <a:t>La réciprocité est créée, les communautés/quartiers sont renforcés et les services publics sont fournis avec une accessibilité maximale et une égalité (équité) à l'esprit dans tous les aspects.</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32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Des concepts tels que l'autonomisation, l'autogestion, la planification précoce des soins peuvent être optimisés dans ce quadrant. </a:t>
            </a:r>
          </a:p>
          <a:p>
            <a:r>
              <a:rPr lang="fr-FR" dirty="0"/>
              <a:t>Vous pouvez également étoffer ces concepts à partir du quadrant inférieur gauche.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2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En plus des informations fournies par le tableau, un certain nombre d'éléments importants sont ressortis du groupe, qui favorisent la transition de la gauche vers la droite, et qui sont donc nécessaires pour les différents concepts.</a:t>
            </a:r>
          </a:p>
          <a:p>
            <a:r>
              <a:rPr lang="fr-FR" dirty="0"/>
              <a:t>La question la plus abstraite, mais aussi la plus fondamentale, est de savoir à partir de quel paradigme, de quelle image vous envisagez les soins et le bien-être. Il existe une tension entre le fait de se concentrer sur la maladie et celui de s'intéresser au bien-être et à la qualité de vie. Vous pouvez travailler à partir d'un appel aux responsabilités ou travailler à partir des points forts. Nous avons constaté qu'il est très déterminant de savoir avec quelles lunettes on regarde les concepts et qu'il y a beaucoup de points communs entre les lunettes. Ici, le groupe a clairement choisi de considérer les choses d'un point de vue holistique, axé sur la personne et ses forces, et de ne pas glorifier toutes les connaissances médicales et scientifiques, mais aussi d'accepter de ne pas savoir, de chercher ensemble et d'examiner les talents/forces pour commencer un voyage à partir de là dans l'égalité. </a:t>
            </a:r>
          </a:p>
          <a:p>
            <a:endParaRPr lang="fr-FR" dirty="0"/>
          </a:p>
          <a:p>
            <a:r>
              <a:rPr lang="fr-FR" dirty="0"/>
              <a:t>L'importance du changement systémique a également été soulignée. Il est nécessaire de disposer d'un cadre clair dans lequel il est possible de faire preuve de flexibilité pour façonner le processus, sa nature itérative. Les conditions préalables telles qu'un système de financement adapté, le temps et les ressources sont ici importantes. </a:t>
            </a:r>
          </a:p>
          <a:p>
            <a:endParaRPr lang="fr-FR" dirty="0"/>
          </a:p>
          <a:p>
            <a:r>
              <a:rPr lang="fr-FR" dirty="0"/>
              <a:t>Enfin, il y a l'importance de créer un langage commun, que nous essayons d'initier aujourd'hui. En tant que professionnels, mais aussi en tant que citoyens, apprendre à faire face à la complexité et à l'évolution rapide du monde dans lequel nous vivons aujourd'hui. Et ici, la pratique réflexive est un fondement important. </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2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Pour revenir à l'importance de cette pratique réflexive comme point focal.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8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Différents concepts</a:t>
            </a:r>
          </a:p>
          <a:p>
            <a:r>
              <a:rPr lang="fr-BE" dirty="0"/>
              <a:t>Plus ou moins proches</a:t>
            </a:r>
          </a:p>
          <a:p>
            <a:r>
              <a:rPr lang="fr-BE" dirty="0"/>
              <a:t>Pourrait permettre d’identifier des compétences utiles au niveau des professionnels</a:t>
            </a:r>
          </a:p>
          <a:p>
            <a:r>
              <a:rPr lang="fr-BE" dirty="0"/>
              <a:t>Elles comportent aussi certains limites</a:t>
            </a:r>
          </a:p>
          <a:p>
            <a:r>
              <a:rPr lang="fr-BE" dirty="0"/>
              <a:t>Exploration plus approfondie dans les prochains mois, avec BE.HIVE et l’équipe de Gand.</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276052-AB84-4224-8036-1B49F10ECB23}"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21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82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 question </a:t>
            </a:r>
            <a:r>
              <a:rPr lang="nl-BE" dirty="0" err="1"/>
              <a:t>posée</a:t>
            </a:r>
            <a:r>
              <a:rPr lang="nl-BE" dirty="0"/>
              <a:t> </a:t>
            </a:r>
            <a:r>
              <a:rPr lang="nl-BE" dirty="0" err="1"/>
              <a:t>est</a:t>
            </a:r>
            <a:r>
              <a:rPr lang="nl-BE" dirty="0"/>
              <a:t> la </a:t>
            </a:r>
            <a:r>
              <a:rPr lang="nl-BE" dirty="0" err="1"/>
              <a:t>suivante</a:t>
            </a:r>
            <a:r>
              <a:rPr lang="fr-FR" dirty="0"/>
              <a:t>"Comment le concept de soins ciblés s'articule-t-il avec d'autres concepts de prise en charge et de bien-être ?". Nous voyons beaucoup de nouveaux concepts être mis en avant en peu de temps, mais qu'est-ce qu'ils signifient et comment ces concepts se rapportent-ils à la finalité des soins ?</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30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y réfléchir, nous avons formé un groupe composé principalement de membres des organisations initiatrices de ce symposium, à savoir la Fondation Roi Baudouin avec le Fonds Dr Daniel De Coninck, VIVEL, Be.Hive et l'</a:t>
            </a:r>
            <a:r>
              <a:rPr lang="fr-FR" dirty="0" err="1"/>
              <a:t>Academie</a:t>
            </a:r>
            <a:r>
              <a:rPr lang="fr-FR" dirty="0"/>
              <a:t> </a:t>
            </a:r>
            <a:r>
              <a:rPr lang="fr-FR" dirty="0" err="1"/>
              <a:t>voor</a:t>
            </a:r>
            <a:r>
              <a:rPr lang="fr-FR" dirty="0"/>
              <a:t> de Eerstelijn. </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37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Dans une première phase, Susanne a utilisé un questionnaire pour évaluer quels concepts (soins et bien-être) sont liés aux soins ciblés.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9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a:t>Nous avons ensuite organisé ensemble deux sessions : la première session était divisée en un atelier néerlandophone et un atelier francophone. </a:t>
            </a:r>
          </a:p>
          <a:p>
            <a:r>
              <a:rPr lang="fr-FR" dirty="0"/>
              <a:t>La deuxième session s'est tenue conjointement. </a:t>
            </a:r>
          </a:p>
          <a:p>
            <a:r>
              <a:rPr lang="fr-FR" dirty="0"/>
              <a:t>Les personnes qui ont participé à l'un ou aux deux moments peuvent être lues sur le côté droit de l'écran. </a:t>
            </a:r>
          </a:p>
          <a:p>
            <a:endParaRPr lang="fr-FR" dirty="0"/>
          </a:p>
          <a:p>
            <a:r>
              <a:rPr lang="nl-BE" dirty="0"/>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11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fr-FR" dirty="0"/>
              <a:t>Aujourd'hui, j’ai le plaisir de vous en expliquer les résultats et nous pourrons en discuter après l’ensemble de la présentation. </a:t>
            </a:r>
          </a:p>
          <a:p>
            <a:pPr marL="0" indent="0">
              <a:buNone/>
            </a:pPr>
            <a:r>
              <a:rPr lang="fr-FR" dirty="0"/>
              <a:t>Comme vous le remarquerez, l'objectif de cette partie  est de vous fournir quelques cadres mieux comprendre comment donner corps aux soins et au bien-être ensemble. </a:t>
            </a:r>
          </a:p>
          <a:p>
            <a:pPr marL="0" indent="0">
              <a:buNone/>
            </a:pPr>
            <a:r>
              <a:rPr lang="fr-FR" dirty="0"/>
              <a:t>Ceci n'est donc certainement pas une histoire finie,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examinant les différents arbres de la forêt, Susanne a pu recueillir environ 50 concepts différents grâce au questionnaire. Cette multiplicité de termes indique une prolifération de concepts, une complexité et un changement, un système (de santé et de bien-être dans ce cas) cherchant une voie à suivre, vers quelque chose qu'il ne connaît pas encore. </a:t>
            </a:r>
          </a:p>
          <a:p>
            <a:r>
              <a:rPr lang="fr-FR" dirty="0"/>
              <a:t>Nous pouvons comprendre cette transition en cours à partir de tensions, </a:t>
            </a:r>
            <a:r>
              <a:rPr lang="fr-FR" b="1" dirty="0"/>
              <a:t>un système qui se déséquilibre</a:t>
            </a:r>
            <a:r>
              <a:rPr lang="fr-FR" dirty="0"/>
              <a:t>, causé par </a:t>
            </a:r>
            <a:r>
              <a:rPr lang="fr-FR" b="1" dirty="0"/>
              <a:t>des forces internes </a:t>
            </a:r>
            <a:r>
              <a:rPr lang="fr-FR" dirty="0"/>
              <a:t>(pensez, par exemple, aux nombreuses possibilités technologiques et à la recherche, mais avec un système qui est financièrement très tendu, connaît une pénurie de ressources humaines et présente un déséquilibre entre les secteurs). </a:t>
            </a:r>
          </a:p>
          <a:p>
            <a:r>
              <a:rPr lang="fr-FR" dirty="0"/>
              <a:t>D'autre part, il y a aussi des </a:t>
            </a:r>
            <a:r>
              <a:rPr lang="fr-FR" b="1" dirty="0"/>
              <a:t>évolutions externes </a:t>
            </a:r>
            <a:r>
              <a:rPr lang="fr-FR" dirty="0"/>
              <a:t>telles que le vieillissement de la population, des soins plus complexes et chroniques, la prise de conscience que les connaissances médicales ne pourront pas tout résoudre et la primauté croissante de la qualité de vie sur le nombre d'années de vie.</a:t>
            </a:r>
          </a:p>
          <a:p>
            <a:r>
              <a:rPr lang="fr-FR" dirty="0"/>
              <a:t>Pour mieux comprendre les transitions en cours, nous avons commencé à chercher un langage commun avec ce groupe. Un langage qui peut aider à comprendre les changements qui se manifestent. </a:t>
            </a:r>
          </a:p>
          <a:p>
            <a:r>
              <a:rPr lang="fr-FR" dirty="0"/>
              <a:t>De ce point de vue, nous avons commencé à examiner certains de ces concepts et nous avons constaté qu'il y avait beaucoup de similitudes entre eux. Ce n'est donc pas parce que vous avez moins d'affinités avec le concept des soins ciblés ou un concept apparenté, que les antécédents et déterminants ne sont pas les mêmes. </a:t>
            </a:r>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2BB95-CD4A-4658-A7BC-E94735E9339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0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25CEBFD-90E1-4E97-A29A-BBFCEF954FB2}" type="datetimeFigureOut">
              <a:rPr lang="fr-BE" smtClean="0"/>
              <a:t>21-11-23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2684476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5CEBFD-90E1-4E97-A29A-BBFCEF954FB2}" type="datetimeFigureOut">
              <a:rPr lang="fr-BE" smtClean="0"/>
              <a:t>21-11-23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366832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5CEBFD-90E1-4E97-A29A-BBFCEF954FB2}" type="datetimeFigureOut">
              <a:rPr lang="fr-BE" smtClean="0"/>
              <a:t>21-11-23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203373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0CD54-9434-8A81-CB5B-56E9295358B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D55C8AF-8151-4942-811D-0DCF13363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9152E60-5D04-D568-634E-E626CC2702C0}"/>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236D9510-D54B-240B-6F9E-9B1A4D4C8EC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4164319-0018-7CCB-4C3F-495E4748AB88}"/>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159246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7DCF6-F741-D636-6E96-E174AFE55A8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ED64E7F-0A32-1024-1EFB-44AFD1871BB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ADF795D-CD9D-A18B-3707-D56B50AC29EE}"/>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65F18431-F3FF-F8B8-6ABF-B94846FC112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0870109-5715-8CA5-286D-07793A83A17C}"/>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370998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24007-C67A-1383-7D7A-3D20B8A6E69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56632E5-4FCC-C653-44E4-3076E7711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22B98AE-9F3C-5FEF-BEF1-11FE10B5B2FD}"/>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AA2C3584-7C25-04F8-0A27-711AFCD3EB0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6673DC-9CE1-903A-FC7B-868CF8AA17F2}"/>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3356183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8BD48-D7D0-E372-F559-61AA90FB9C3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418E855-276C-C715-0792-B7D66C36879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300750D-E9AE-FFFA-670D-89E16CDD161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43CCB3F8-E051-71BB-0CA2-4D3B332F8B54}"/>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6" name="Tijdelijke aanduiding voor voettekst 5">
            <a:extLst>
              <a:ext uri="{FF2B5EF4-FFF2-40B4-BE49-F238E27FC236}">
                <a16:creationId xmlns:a16="http://schemas.microsoft.com/office/drawing/2014/main" id="{466F39F3-72F7-7E6C-7698-71C5445F710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0BCBC44-E620-38AA-30B6-126ADAEEB7DF}"/>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298258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0E937-62AD-3318-175E-F70E87CEC14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BB0555A-F6D5-571A-DBFD-D0573B053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53A718-71C2-B669-3A9A-6982306A420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4C7322F-472F-D829-378F-24E0AC8DD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B306A4E-874B-8FD8-22ED-CA05D5DEAA7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2E296D6-961E-7209-B139-2B62B1893325}"/>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8" name="Tijdelijke aanduiding voor voettekst 7">
            <a:extLst>
              <a:ext uri="{FF2B5EF4-FFF2-40B4-BE49-F238E27FC236}">
                <a16:creationId xmlns:a16="http://schemas.microsoft.com/office/drawing/2014/main" id="{9263B1F4-838C-7166-680F-ADDF57ECAD5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A63ADE2-83F2-32E3-3239-E6DC71A8EABC}"/>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416644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942A0-A4DA-DAF1-672D-0A92F05FFEAB}"/>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1E60E951-A454-E08D-A05D-B574B284EE8A}"/>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4" name="Tijdelijke aanduiding voor voettekst 3">
            <a:extLst>
              <a:ext uri="{FF2B5EF4-FFF2-40B4-BE49-F238E27FC236}">
                <a16:creationId xmlns:a16="http://schemas.microsoft.com/office/drawing/2014/main" id="{2BC80101-BA0D-7344-3548-C62E89F92F9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CB1038CB-2DB1-3FCD-3BA2-5B3C0DA25449}"/>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195703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46E8C5-6292-383F-A0F6-F193A79A589E}"/>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3" name="Tijdelijke aanduiding voor voettekst 2">
            <a:extLst>
              <a:ext uri="{FF2B5EF4-FFF2-40B4-BE49-F238E27FC236}">
                <a16:creationId xmlns:a16="http://schemas.microsoft.com/office/drawing/2014/main" id="{F66D8355-DAEE-3274-1368-7C719741C30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428CFCF9-EFD5-AD4F-5B81-A9760388E875}"/>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3991294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3C621-7904-6D64-309A-ECBAA39893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F3145C5-D167-555B-CD5C-D8DAE013C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F74F7C5-B1A9-D7E8-D0F5-A41CA6AB8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7EF9993-902E-D83A-5C40-B6E51E2B3E9F}"/>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6" name="Tijdelijke aanduiding voor voettekst 5">
            <a:extLst>
              <a:ext uri="{FF2B5EF4-FFF2-40B4-BE49-F238E27FC236}">
                <a16:creationId xmlns:a16="http://schemas.microsoft.com/office/drawing/2014/main" id="{55DB17AA-84C6-A388-4DE9-105100D34F8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206BDD3-B592-9B0F-B97C-7EEF2AF1F772}"/>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416676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5CEBFD-90E1-4E97-A29A-BBFCEF954FB2}" type="datetimeFigureOut">
              <a:rPr lang="fr-BE" smtClean="0"/>
              <a:t>21-11-23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1842871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98E8D-E166-33FF-5DB4-AEA1CD97D69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F91EF79-5E18-A0F1-B672-B2B4FBFE7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BED4D50E-B80C-5F60-BF28-BE8D2CEA6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152F1B-6955-D6AB-9698-24C7EC9F7A33}"/>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6" name="Tijdelijke aanduiding voor voettekst 5">
            <a:extLst>
              <a:ext uri="{FF2B5EF4-FFF2-40B4-BE49-F238E27FC236}">
                <a16:creationId xmlns:a16="http://schemas.microsoft.com/office/drawing/2014/main" id="{8AC49198-5A49-A3D8-447D-563719C600E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1401F18-B33B-2526-01D6-7C93379A8133}"/>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453788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A05AB-D1EC-164D-3299-C57ADABF248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1991852-8FFC-6D92-8337-5DF42EA07BD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896F523-B535-8E46-C20D-01DF282C5506}"/>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F59F2B46-77AD-683D-2A25-95379CD4016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E7892E-9687-F7C0-153A-DFA38A4405B7}"/>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180136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8A95756-2116-945C-4BC2-E72B039FC3A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C643C51-041A-B14C-1FB7-863B9805E08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A209996-37A7-C8B3-4988-5E5F49EC8310}"/>
              </a:ext>
            </a:extLst>
          </p:cNvPr>
          <p:cNvSpPr>
            <a:spLocks noGrp="1"/>
          </p:cNvSpPr>
          <p:nvPr>
            <p:ph type="dt" sz="half" idx="10"/>
          </p:nvPr>
        </p:nvSpPr>
        <p:spPr/>
        <p:txBody>
          <a:body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DD66F791-C662-D262-2EDE-94EFAC380A0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66C50D-5826-6ADF-B7D5-D4A4B2F94B0E}"/>
              </a:ext>
            </a:extLst>
          </p:cNvPr>
          <p:cNvSpPr>
            <a:spLocks noGrp="1"/>
          </p:cNvSpPr>
          <p:nvPr>
            <p:ph type="sldNum" sz="quarter" idx="12"/>
          </p:nvPr>
        </p:nvSpPr>
        <p:spPr/>
        <p:txBody>
          <a:bodyPr/>
          <a:lstStyle/>
          <a:p>
            <a:fld id="{28027C07-7382-4FF4-BA16-D49A34450D6E}" type="slidenum">
              <a:rPr lang="nl-BE" smtClean="0"/>
              <a:t>‹N°›</a:t>
            </a:fld>
            <a:endParaRPr lang="nl-BE"/>
          </a:p>
        </p:txBody>
      </p:sp>
    </p:spTree>
    <p:extLst>
      <p:ext uri="{BB962C8B-B14F-4D97-AF65-F5344CB8AC3E}">
        <p14:creationId xmlns:p14="http://schemas.microsoft.com/office/powerpoint/2010/main" val="395075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5CEBFD-90E1-4E97-A29A-BBFCEF954FB2}" type="datetimeFigureOut">
              <a:rPr lang="fr-BE" smtClean="0"/>
              <a:t>21-11-23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264614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25CEBFD-90E1-4E97-A29A-BBFCEF954FB2}" type="datetimeFigureOut">
              <a:rPr lang="fr-BE" smtClean="0"/>
              <a:t>21-11-23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218660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5CEBFD-90E1-4E97-A29A-BBFCEF954FB2}" type="datetimeFigureOut">
              <a:rPr lang="fr-BE" smtClean="0"/>
              <a:t>21-11-23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127062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5CEBFD-90E1-4E97-A29A-BBFCEF954FB2}" type="datetimeFigureOut">
              <a:rPr lang="fr-BE" smtClean="0"/>
              <a:t>21-11-23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10094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CEBFD-90E1-4E97-A29A-BBFCEF954FB2}" type="datetimeFigureOut">
              <a:rPr lang="fr-BE" smtClean="0"/>
              <a:t>21-11-23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176538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5CEBFD-90E1-4E97-A29A-BBFCEF954FB2}" type="datetimeFigureOut">
              <a:rPr lang="fr-BE" smtClean="0"/>
              <a:t>21-11-23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50480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5CEBFD-90E1-4E97-A29A-BBFCEF954FB2}" type="datetimeFigureOut">
              <a:rPr lang="fr-BE" smtClean="0"/>
              <a:t>21-11-23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DAAFE3C-B949-403B-8864-0D432B16E8E1}" type="slidenum">
              <a:rPr lang="fr-BE" smtClean="0"/>
              <a:t>‹N°›</a:t>
            </a:fld>
            <a:endParaRPr lang="fr-BE"/>
          </a:p>
        </p:txBody>
      </p:sp>
    </p:spTree>
    <p:extLst>
      <p:ext uri="{BB962C8B-B14F-4D97-AF65-F5344CB8AC3E}">
        <p14:creationId xmlns:p14="http://schemas.microsoft.com/office/powerpoint/2010/main" val="126141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CEBFD-90E1-4E97-A29A-BBFCEF954FB2}" type="datetimeFigureOut">
              <a:rPr lang="fr-BE" smtClean="0"/>
              <a:t>21-11-23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AFE3C-B949-403B-8864-0D432B16E8E1}" type="slidenum">
              <a:rPr lang="fr-BE" smtClean="0"/>
              <a:t>‹N°›</a:t>
            </a:fld>
            <a:endParaRPr lang="fr-BE"/>
          </a:p>
        </p:txBody>
      </p:sp>
    </p:spTree>
    <p:extLst>
      <p:ext uri="{BB962C8B-B14F-4D97-AF65-F5344CB8AC3E}">
        <p14:creationId xmlns:p14="http://schemas.microsoft.com/office/powerpoint/2010/main" val="1084614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1EC8787-3793-9522-C9AC-E78D668D4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8378480-FB4E-E1C4-1CC5-7842456709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464E1EF-DA6C-7715-6862-648E44B52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29981-4CBE-4792-A55F-0B605A4354D8}" type="datetimeFigureOut">
              <a:rPr lang="nl-BE" smtClean="0"/>
              <a:t>21/11/2023</a:t>
            </a:fld>
            <a:endParaRPr lang="nl-BE"/>
          </a:p>
        </p:txBody>
      </p:sp>
      <p:sp>
        <p:nvSpPr>
          <p:cNvPr id="5" name="Tijdelijke aanduiding voor voettekst 4">
            <a:extLst>
              <a:ext uri="{FF2B5EF4-FFF2-40B4-BE49-F238E27FC236}">
                <a16:creationId xmlns:a16="http://schemas.microsoft.com/office/drawing/2014/main" id="{207232B0-7FE5-C1F7-C4F9-B6FB67F29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8498C15B-24A1-9C44-3478-C4EFF634DB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27C07-7382-4FF4-BA16-D49A34450D6E}" type="slidenum">
              <a:rPr lang="nl-BE" smtClean="0"/>
              <a:t>‹N°›</a:t>
            </a:fld>
            <a:endParaRPr lang="nl-BE"/>
          </a:p>
        </p:txBody>
      </p:sp>
    </p:spTree>
    <p:extLst>
      <p:ext uri="{BB962C8B-B14F-4D97-AF65-F5344CB8AC3E}">
        <p14:creationId xmlns:p14="http://schemas.microsoft.com/office/powerpoint/2010/main" val="668358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30.pn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sv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2.png"/><Relationship Id="rId4" Type="http://schemas.openxmlformats.org/officeDocument/2006/relationships/image" Target="../media/image86.sv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6.svg"/><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98.png"/><Relationship Id="rId10" Type="http://schemas.openxmlformats.org/officeDocument/2006/relationships/image" Target="../media/image100.png"/><Relationship Id="rId4" Type="http://schemas.openxmlformats.org/officeDocument/2006/relationships/image" Target="../media/image86.sv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sv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svg"/><Relationship Id="rId50" Type="http://schemas.openxmlformats.org/officeDocument/2006/relationships/image" Target="../media/image56.png"/><Relationship Id="rId55" Type="http://schemas.openxmlformats.org/officeDocument/2006/relationships/image" Target="../media/image61.svg"/><Relationship Id="rId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22.png"/><Relationship Id="rId29" Type="http://schemas.openxmlformats.org/officeDocument/2006/relationships/image" Target="../media/image35.sv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40" Type="http://schemas.openxmlformats.org/officeDocument/2006/relationships/image" Target="../media/image46.png"/><Relationship Id="rId45" Type="http://schemas.openxmlformats.org/officeDocument/2006/relationships/image" Target="../media/image51.svg"/><Relationship Id="rId53" Type="http://schemas.openxmlformats.org/officeDocument/2006/relationships/image" Target="../media/image59.svg"/><Relationship Id="rId58" Type="http://schemas.openxmlformats.org/officeDocument/2006/relationships/image" Target="../media/image64.png"/><Relationship Id="rId5" Type="http://schemas.openxmlformats.org/officeDocument/2006/relationships/image" Target="../media/image11.sv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43" Type="http://schemas.openxmlformats.org/officeDocument/2006/relationships/image" Target="../media/image49.svg"/><Relationship Id="rId48" Type="http://schemas.openxmlformats.org/officeDocument/2006/relationships/image" Target="../media/image54.png"/><Relationship Id="rId56" Type="http://schemas.openxmlformats.org/officeDocument/2006/relationships/image" Target="../media/image62.png"/><Relationship Id="rId8" Type="http://schemas.openxmlformats.org/officeDocument/2006/relationships/image" Target="../media/image14.png"/><Relationship Id="rId51" Type="http://schemas.openxmlformats.org/officeDocument/2006/relationships/image" Target="../media/image57.svg"/><Relationship Id="rId3"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svg"/><Relationship Id="rId20" Type="http://schemas.openxmlformats.org/officeDocument/2006/relationships/image" Target="../media/image26.png"/><Relationship Id="rId41" Type="http://schemas.openxmlformats.org/officeDocument/2006/relationships/image" Target="../media/image47.svg"/><Relationship Id="rId54"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2.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svg"/><Relationship Id="rId57" Type="http://schemas.openxmlformats.org/officeDocument/2006/relationships/image" Target="../media/image63.svg"/><Relationship Id="rId10" Type="http://schemas.openxmlformats.org/officeDocument/2006/relationships/image" Target="../media/image16.png"/><Relationship Id="rId31" Type="http://schemas.openxmlformats.org/officeDocument/2006/relationships/image" Target="../media/image37.svg"/><Relationship Id="rId44" Type="http://schemas.openxmlformats.org/officeDocument/2006/relationships/image" Target="../media/image50.png"/><Relationship Id="rId52" Type="http://schemas.openxmlformats.org/officeDocument/2006/relationships/image" Target="../media/image5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sv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svg"/><Relationship Id="rId50" Type="http://schemas.openxmlformats.org/officeDocument/2006/relationships/image" Target="../media/image56.png"/><Relationship Id="rId55" Type="http://schemas.openxmlformats.org/officeDocument/2006/relationships/image" Target="../media/image61.svg"/><Relationship Id="rId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22.png"/><Relationship Id="rId29" Type="http://schemas.openxmlformats.org/officeDocument/2006/relationships/image" Target="../media/image35.sv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40" Type="http://schemas.openxmlformats.org/officeDocument/2006/relationships/image" Target="../media/image46.png"/><Relationship Id="rId45" Type="http://schemas.openxmlformats.org/officeDocument/2006/relationships/image" Target="../media/image51.svg"/><Relationship Id="rId53" Type="http://schemas.openxmlformats.org/officeDocument/2006/relationships/image" Target="../media/image59.svg"/><Relationship Id="rId58" Type="http://schemas.openxmlformats.org/officeDocument/2006/relationships/image" Target="../media/image64.png"/><Relationship Id="rId5" Type="http://schemas.openxmlformats.org/officeDocument/2006/relationships/image" Target="../media/image11.sv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43" Type="http://schemas.openxmlformats.org/officeDocument/2006/relationships/image" Target="../media/image49.svg"/><Relationship Id="rId48" Type="http://schemas.openxmlformats.org/officeDocument/2006/relationships/image" Target="../media/image54.png"/><Relationship Id="rId56" Type="http://schemas.openxmlformats.org/officeDocument/2006/relationships/image" Target="../media/image62.png"/><Relationship Id="rId8" Type="http://schemas.openxmlformats.org/officeDocument/2006/relationships/image" Target="../media/image14.png"/><Relationship Id="rId51" Type="http://schemas.openxmlformats.org/officeDocument/2006/relationships/image" Target="../media/image57.svg"/><Relationship Id="rId3"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svg"/><Relationship Id="rId20" Type="http://schemas.openxmlformats.org/officeDocument/2006/relationships/image" Target="../media/image26.png"/><Relationship Id="rId41" Type="http://schemas.openxmlformats.org/officeDocument/2006/relationships/image" Target="../media/image47.svg"/><Relationship Id="rId54"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2.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svg"/><Relationship Id="rId57" Type="http://schemas.openxmlformats.org/officeDocument/2006/relationships/image" Target="../media/image63.svg"/><Relationship Id="rId10" Type="http://schemas.openxmlformats.org/officeDocument/2006/relationships/image" Target="../media/image16.png"/><Relationship Id="rId31" Type="http://schemas.openxmlformats.org/officeDocument/2006/relationships/image" Target="../media/image37.svg"/><Relationship Id="rId44" Type="http://schemas.openxmlformats.org/officeDocument/2006/relationships/image" Target="../media/image50.png"/><Relationship Id="rId52" Type="http://schemas.openxmlformats.org/officeDocument/2006/relationships/image" Target="../media/image58.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brusano.brussels/services/aide-a-la-consultation/"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ateliers-rehab.ch/docs/eladeb/ELADEB_Manuel.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centre-ressource-rehabilitation.org/IMG/pdf/psi_d_002_.pdf" TargetMode="External"/><Relationship Id="rId2" Type="http://schemas.openxmlformats.org/officeDocument/2006/relationships/hyperlink" Target="https://centre-ressource-rehabilitation.org/le-plan-de-suivi-individualise-psi"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vlaamspatientenplatform.be/nl/doelzoeker" TargetMode="External"/><Relationship Id="rId2" Type="http://schemas.openxmlformats.org/officeDocument/2006/relationships/image" Target="../media/image133.png"/><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Isabelle.heymans@uliege.be" TargetMode="External"/><Relationship Id="rId2" Type="http://schemas.openxmlformats.org/officeDocument/2006/relationships/hyperlink" Target="mailto:jlbelche@uliege.be" TargetMode="External"/><Relationship Id="rId1" Type="http://schemas.openxmlformats.org/officeDocument/2006/relationships/slideLayout" Target="../slideLayouts/slideLayout2.xml"/><Relationship Id="rId4" Type="http://schemas.openxmlformats.org/officeDocument/2006/relationships/hyperlink" Target="https://www.fondsdanieldeconinck.be/f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39B24-D3F5-C866-0EFE-6248BCA36D79}"/>
              </a:ext>
            </a:extLst>
          </p:cNvPr>
          <p:cNvSpPr>
            <a:spLocks noGrp="1"/>
          </p:cNvSpPr>
          <p:nvPr>
            <p:ph type="ctrTitle"/>
          </p:nvPr>
        </p:nvSpPr>
        <p:spPr>
          <a:xfrm>
            <a:off x="513889" y="2080727"/>
            <a:ext cx="7916463" cy="2131434"/>
          </a:xfrm>
        </p:spPr>
        <p:txBody>
          <a:bodyPr>
            <a:noAutofit/>
          </a:bodyPr>
          <a:lstStyle/>
          <a:p>
            <a:pPr algn="l"/>
            <a:r>
              <a:rPr lang="fr-FR" sz="3200" b="1" dirty="0"/>
              <a:t>Mise en œuvre des soins centrés sur les objectifs de vie du patient en Belgique (Goal </a:t>
            </a:r>
            <a:r>
              <a:rPr lang="fr-FR" sz="3200" b="1" dirty="0" err="1"/>
              <a:t>oriented</a:t>
            </a:r>
            <a:r>
              <a:rPr lang="fr-FR" sz="3200" b="1" dirty="0"/>
              <a:t> care) : </a:t>
            </a:r>
            <a:br>
              <a:rPr lang="fr-FR" sz="3200" b="1" dirty="0"/>
            </a:br>
            <a:r>
              <a:rPr lang="fr-FR" sz="3200" b="1" dirty="0"/>
              <a:t>premiers retours d’un travail d’implémentation</a:t>
            </a:r>
            <a:endParaRPr lang="fr-BE" sz="3200" dirty="0"/>
          </a:p>
        </p:txBody>
      </p:sp>
      <p:sp>
        <p:nvSpPr>
          <p:cNvPr id="3" name="Sous-titre 2">
            <a:extLst>
              <a:ext uri="{FF2B5EF4-FFF2-40B4-BE49-F238E27FC236}">
                <a16:creationId xmlns:a16="http://schemas.microsoft.com/office/drawing/2014/main" id="{8EEDC494-2393-52BB-21F6-B639B5E138ED}"/>
              </a:ext>
            </a:extLst>
          </p:cNvPr>
          <p:cNvSpPr>
            <a:spLocks noGrp="1"/>
          </p:cNvSpPr>
          <p:nvPr>
            <p:ph type="subTitle" idx="1"/>
          </p:nvPr>
        </p:nvSpPr>
        <p:spPr>
          <a:xfrm>
            <a:off x="5953387" y="4301411"/>
            <a:ext cx="2351714" cy="956388"/>
          </a:xfrm>
        </p:spPr>
        <p:txBody>
          <a:bodyPr>
            <a:normAutofit lnSpcReduction="10000"/>
          </a:bodyPr>
          <a:lstStyle/>
          <a:p>
            <a:r>
              <a:rPr lang="fr-BE" sz="1600" dirty="0" err="1"/>
              <a:t>JeanLuc</a:t>
            </a:r>
            <a:r>
              <a:rPr lang="fr-BE" sz="1600" dirty="0"/>
              <a:t> Belche</a:t>
            </a:r>
          </a:p>
          <a:p>
            <a:r>
              <a:rPr lang="fr-BE" sz="1600" dirty="0"/>
              <a:t>Thérèse </a:t>
            </a:r>
            <a:r>
              <a:rPr lang="fr-BE" sz="1600" dirty="0" err="1"/>
              <a:t>VanDurme</a:t>
            </a:r>
            <a:endParaRPr lang="fr-BE" sz="1600" dirty="0"/>
          </a:p>
          <a:p>
            <a:r>
              <a:rPr lang="fr-BE" sz="1600" dirty="0"/>
              <a:t>Isabelle Heymans</a:t>
            </a:r>
          </a:p>
        </p:txBody>
      </p:sp>
      <p:pic>
        <p:nvPicPr>
          <p:cNvPr id="7" name="Image 6" descr="Une image contenant texte&#10;&#10;Description générée automatiquement">
            <a:extLst>
              <a:ext uri="{FF2B5EF4-FFF2-40B4-BE49-F238E27FC236}">
                <a16:creationId xmlns:a16="http://schemas.microsoft.com/office/drawing/2014/main" id="{85E9FC46-DAEE-235F-639B-EA3282C9A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062" y="5347050"/>
            <a:ext cx="3619288" cy="1114802"/>
          </a:xfrm>
          <a:prstGeom prst="rect">
            <a:avLst/>
          </a:prstGeom>
        </p:spPr>
      </p:pic>
      <p:pic>
        <p:nvPicPr>
          <p:cNvPr id="9" name="Graphique 8">
            <a:extLst>
              <a:ext uri="{FF2B5EF4-FFF2-40B4-BE49-F238E27FC236}">
                <a16:creationId xmlns:a16="http://schemas.microsoft.com/office/drawing/2014/main" id="{DE437B51-5EA0-94A3-53F6-B4D19B2696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9460" y="5904451"/>
            <a:ext cx="1123950" cy="495300"/>
          </a:xfrm>
          <a:prstGeom prst="rect">
            <a:avLst/>
          </a:prstGeom>
        </p:spPr>
      </p:pic>
      <p:pic>
        <p:nvPicPr>
          <p:cNvPr id="13" name="Image 12">
            <a:extLst>
              <a:ext uri="{FF2B5EF4-FFF2-40B4-BE49-F238E27FC236}">
                <a16:creationId xmlns:a16="http://schemas.microsoft.com/office/drawing/2014/main" id="{F1EA7DD8-44F3-B2E8-A3A5-D41E1A15C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352" y="1798293"/>
            <a:ext cx="3500636" cy="2915338"/>
          </a:xfrm>
          <a:prstGeom prst="rect">
            <a:avLst/>
          </a:prstGeom>
        </p:spPr>
      </p:pic>
      <p:pic>
        <p:nvPicPr>
          <p:cNvPr id="22" name="Image 21">
            <a:extLst>
              <a:ext uri="{FF2B5EF4-FFF2-40B4-BE49-F238E27FC236}">
                <a16:creationId xmlns:a16="http://schemas.microsoft.com/office/drawing/2014/main" id="{8BB147C5-97CD-B216-1F13-A5A0B7B1D628}"/>
              </a:ext>
            </a:extLst>
          </p:cNvPr>
          <p:cNvPicPr>
            <a:picLocks noChangeAspect="1"/>
          </p:cNvPicPr>
          <p:nvPr/>
        </p:nvPicPr>
        <p:blipFill>
          <a:blip r:embed="rId6"/>
          <a:stretch>
            <a:fillRect/>
          </a:stretch>
        </p:blipFill>
        <p:spPr>
          <a:xfrm>
            <a:off x="513889" y="5347050"/>
            <a:ext cx="2413869" cy="1114802"/>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3210903D-D330-C431-207C-D744B1B78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3138" y="5388481"/>
            <a:ext cx="2240136" cy="1073371"/>
          </a:xfrm>
          <a:prstGeom prst="rect">
            <a:avLst/>
          </a:prstGeom>
        </p:spPr>
      </p:pic>
      <p:pic>
        <p:nvPicPr>
          <p:cNvPr id="27" name="Image 26">
            <a:extLst>
              <a:ext uri="{FF2B5EF4-FFF2-40B4-BE49-F238E27FC236}">
                <a16:creationId xmlns:a16="http://schemas.microsoft.com/office/drawing/2014/main" id="{367BF674-A9D6-E5E8-B9F3-44E1DA963F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5710" y="126664"/>
            <a:ext cx="2540579" cy="1473536"/>
          </a:xfrm>
          <a:prstGeom prst="rect">
            <a:avLst/>
          </a:prstGeom>
        </p:spPr>
      </p:pic>
    </p:spTree>
    <p:extLst>
      <p:ext uri="{BB962C8B-B14F-4D97-AF65-F5344CB8AC3E}">
        <p14:creationId xmlns:p14="http://schemas.microsoft.com/office/powerpoint/2010/main" val="53703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00F9B1A-5344-5BFD-EC8A-B3F4761DC5BF}"/>
              </a:ext>
            </a:extLst>
          </p:cNvPr>
          <p:cNvSpPr>
            <a:spLocks noGrp="1"/>
          </p:cNvSpPr>
          <p:nvPr>
            <p:ph type="title"/>
          </p:nvPr>
        </p:nvSpPr>
        <p:spPr/>
        <p:txBody>
          <a:bodyPr/>
          <a:lstStyle/>
          <a:p>
            <a:r>
              <a:rPr lang="fr-BE" dirty="0"/>
              <a:t>Thèmes retrouvés dans les déf</a:t>
            </a:r>
            <a:r>
              <a:rPr lang="fr-BE" dirty="0">
                <a:solidFill>
                  <a:srgbClr val="00B050"/>
                </a:solidFill>
              </a:rPr>
              <a:t>i</a:t>
            </a:r>
            <a:r>
              <a:rPr lang="fr-BE" dirty="0"/>
              <a:t>nitions GOC</a:t>
            </a:r>
          </a:p>
        </p:txBody>
      </p:sp>
      <p:sp>
        <p:nvSpPr>
          <p:cNvPr id="6" name="Espace réservé du contenu 5">
            <a:extLst>
              <a:ext uri="{FF2B5EF4-FFF2-40B4-BE49-F238E27FC236}">
                <a16:creationId xmlns:a16="http://schemas.microsoft.com/office/drawing/2014/main" id="{7D8C7809-5410-60E7-ECCE-DB9773D8DA21}"/>
              </a:ext>
            </a:extLst>
          </p:cNvPr>
          <p:cNvSpPr>
            <a:spLocks noGrp="1"/>
          </p:cNvSpPr>
          <p:nvPr>
            <p:ph idx="1"/>
          </p:nvPr>
        </p:nvSpPr>
        <p:spPr>
          <a:xfrm>
            <a:off x="838200" y="1825625"/>
            <a:ext cx="8517673" cy="4351338"/>
          </a:xfrm>
        </p:spPr>
        <p:txBody>
          <a:bodyPr>
            <a:normAutofit fontScale="92500" lnSpcReduction="20000"/>
          </a:bodyPr>
          <a:lstStyle/>
          <a:p>
            <a:pPr marL="400050" indent="-400050">
              <a:lnSpc>
                <a:spcPct val="107000"/>
              </a:lnSpc>
              <a:spcAft>
                <a:spcPts val="800"/>
              </a:spcAft>
              <a:buFont typeface="+mj-lt"/>
              <a:buAutoNum type="romanUcPeriod"/>
            </a:pPr>
            <a:r>
              <a:rPr lang="fr-BE" sz="2400" dirty="0" err="1">
                <a:effectLst/>
                <a:latin typeface="Calibri" panose="020F0502020204030204" pitchFamily="34" charset="0"/>
                <a:ea typeface="Calibri" panose="020F0502020204030204" pitchFamily="34" charset="0"/>
                <a:cs typeface="Times New Roman" panose="02020603050405020304" pitchFamily="18" charset="0"/>
              </a:rPr>
              <a:t>personalized</a:t>
            </a:r>
            <a:r>
              <a:rPr lang="fr-BE" sz="2400" dirty="0">
                <a:effectLst/>
                <a:latin typeface="Calibri" panose="020F0502020204030204" pitchFamily="34" charset="0"/>
                <a:ea typeface="Calibri" panose="020F0502020204030204" pitchFamily="34" charset="0"/>
                <a:cs typeface="Times New Roman" panose="02020603050405020304" pitchFamily="18" charset="0"/>
              </a:rPr>
              <a:t> care plans, process of care,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real</a:t>
            </a:r>
            <a:r>
              <a:rPr lang="fr-BE" sz="24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stic</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treatment</a:t>
            </a:r>
            <a:r>
              <a:rPr lang="fr-BE" sz="2400" dirty="0">
                <a:effectLst/>
                <a:latin typeface="Calibri" panose="020F0502020204030204" pitchFamily="34" charset="0"/>
                <a:ea typeface="Calibri" panose="020F0502020204030204" pitchFamily="34" charset="0"/>
                <a:cs typeface="Times New Roman" panose="02020603050405020304" pitchFamily="18" charset="0"/>
              </a:rPr>
              <a:t> goals, guide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BE" sz="2400" dirty="0">
                <a:effectLst/>
                <a:latin typeface="Calibri" panose="020F0502020204030204" pitchFamily="34" charset="0"/>
                <a:ea typeface="Calibri" panose="020F0502020204030204" pitchFamily="34" charset="0"/>
                <a:cs typeface="Times New Roman" panose="02020603050405020304" pitchFamily="18" charset="0"/>
              </a:rPr>
              <a:t> care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professionals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a:t>
            </a:r>
            <a:r>
              <a:rPr lang="fr-BE" sz="24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oritization</a:t>
            </a:r>
            <a:r>
              <a:rPr lang="fr-BE" sz="2400" dirty="0">
                <a:effectLst/>
                <a:latin typeface="Calibri" panose="020F0502020204030204" pitchFamily="34" charset="0"/>
                <a:ea typeface="Calibri" panose="020F0502020204030204" pitchFamily="34" charset="0"/>
                <a:cs typeface="Times New Roman" panose="02020603050405020304" pitchFamily="18" charset="0"/>
              </a:rPr>
              <a:t> of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problems</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400050">
              <a:lnSpc>
                <a:spcPct val="107000"/>
              </a:lnSpc>
              <a:spcAft>
                <a:spcPts val="800"/>
              </a:spcAft>
              <a:buFont typeface="+mj-lt"/>
              <a:buAutoNum type="romanUcPeriod"/>
            </a:pPr>
            <a:r>
              <a:rPr lang="fr-BE" sz="2400" dirty="0">
                <a:effectLst/>
                <a:latin typeface="Calibri" panose="020F0502020204030204" pitchFamily="34" charset="0"/>
                <a:ea typeface="Calibri" panose="020F0502020204030204" pitchFamily="34" charset="0"/>
                <a:cs typeface="Times New Roman" panose="02020603050405020304" pitchFamily="18" charset="0"/>
              </a:rPr>
              <a:t>compatible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with</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one’s</a:t>
            </a:r>
            <a:r>
              <a:rPr lang="fr-BE" sz="2400" dirty="0">
                <a:effectLst/>
                <a:latin typeface="Calibri" panose="020F0502020204030204" pitchFamily="34" charset="0"/>
                <a:ea typeface="Calibri" panose="020F0502020204030204" pitchFamily="34" charset="0"/>
                <a:cs typeface="Times New Roman" panose="02020603050405020304" pitchFamily="18" charset="0"/>
              </a:rPr>
              <a:t> values and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preferences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reach</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one’s</a:t>
            </a:r>
            <a:r>
              <a:rPr lang="fr-BE" sz="2400" dirty="0">
                <a:effectLst/>
                <a:latin typeface="Calibri" panose="020F0502020204030204" pitchFamily="34" charset="0"/>
                <a:ea typeface="Calibri" panose="020F0502020204030204" pitchFamily="34" charset="0"/>
                <a:cs typeface="Times New Roman" panose="02020603050405020304" pitchFamily="18" charset="0"/>
              </a:rPr>
              <a:t> full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human</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pat</a:t>
            </a:r>
            <a:r>
              <a:rPr lang="fr-BE" sz="24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ent’s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individual</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BE" sz="2400" dirty="0">
                <a:effectLst/>
                <a:latin typeface="Calibri" panose="020F0502020204030204" pitchFamily="34" charset="0"/>
                <a:ea typeface="Calibri" panose="020F0502020204030204" pitchFamily="34" charset="0"/>
                <a:cs typeface="Times New Roman" panose="02020603050405020304" pitchFamily="18" charset="0"/>
              </a:rPr>
              <a:t> goals, patients’ life and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health</a:t>
            </a:r>
            <a:r>
              <a:rPr lang="fr-BE" sz="2400" dirty="0">
                <a:effectLst/>
                <a:latin typeface="Calibri" panose="020F0502020204030204" pitchFamily="34" charset="0"/>
                <a:ea typeface="Calibri" panose="020F0502020204030204" pitchFamily="34" charset="0"/>
                <a:cs typeface="Times New Roman" panose="02020603050405020304" pitchFamily="18" charset="0"/>
              </a:rPr>
              <a:t> goals,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priorities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needs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preferences</a:t>
            </a:r>
            <a:r>
              <a:rPr lang="fr-BE" sz="2400" dirty="0">
                <a:effectLst/>
                <a:latin typeface="Calibri" panose="020F0502020204030204" pitchFamily="34" charset="0"/>
                <a:ea typeface="Calibri" panose="020F0502020204030204" pitchFamily="34" charset="0"/>
                <a:cs typeface="Times New Roman" panose="02020603050405020304" pitchFamily="18" charset="0"/>
              </a:rPr>
              <a:t> and values of patients,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takes</a:t>
            </a:r>
            <a:r>
              <a:rPr lang="fr-BE" sz="2400" dirty="0">
                <a:effectLst/>
                <a:latin typeface="Calibri" panose="020F0502020204030204" pitchFamily="34" charset="0"/>
                <a:ea typeface="Calibri" panose="020F0502020204030204" pitchFamily="34" charset="0"/>
                <a:cs typeface="Times New Roman" panose="02020603050405020304" pitchFamily="18" charset="0"/>
              </a:rPr>
              <a:t> patient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preferences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into</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account</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400050">
              <a:lnSpc>
                <a:spcPct val="107000"/>
              </a:lnSpc>
              <a:spcAft>
                <a:spcPts val="800"/>
              </a:spcAft>
              <a:buFont typeface="+mj-lt"/>
              <a:buAutoNum type="romanUcPeriod"/>
            </a:pPr>
            <a:r>
              <a:rPr lang="fr-BE" sz="2400" dirty="0">
                <a:effectLst/>
                <a:latin typeface="Calibri" panose="020F0502020204030204" pitchFamily="34" charset="0"/>
                <a:ea typeface="Calibri" panose="020F0502020204030204" pitchFamily="34" charset="0"/>
                <a:cs typeface="Times New Roman" panose="02020603050405020304" pitchFamily="18" charset="0"/>
              </a:rPr>
              <a:t>do the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things</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they</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enjoy</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mean</a:t>
            </a:r>
            <a:r>
              <a:rPr lang="fr-BE" sz="24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ngful</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variety</a:t>
            </a:r>
            <a:r>
              <a:rPr lang="fr-BE" sz="2400" dirty="0">
                <a:effectLst/>
                <a:latin typeface="Calibri" panose="020F0502020204030204" pitchFamily="34" charset="0"/>
                <a:ea typeface="Calibri" panose="020F0502020204030204" pitchFamily="34" charset="0"/>
                <a:cs typeface="Times New Roman" panose="02020603050405020304" pitchFamily="18" charset="0"/>
              </a:rPr>
              <a:t> of dimensions</a:t>
            </a:r>
          </a:p>
          <a:p>
            <a:pPr marL="400050" indent="-400050">
              <a:lnSpc>
                <a:spcPct val="107000"/>
              </a:lnSpc>
              <a:spcAft>
                <a:spcPts val="800"/>
              </a:spcAft>
              <a:buFont typeface="+mj-lt"/>
              <a:buAutoNum type="romanUcPeriod"/>
            </a:pPr>
            <a:r>
              <a:rPr lang="fr-BE" sz="2400" dirty="0" err="1">
                <a:effectLst/>
                <a:latin typeface="Calibri" panose="020F0502020204030204" pitchFamily="34" charset="0"/>
                <a:ea typeface="Calibri" panose="020F0502020204030204" pitchFamily="34" charset="0"/>
                <a:cs typeface="Times New Roman" panose="02020603050405020304" pitchFamily="18" charset="0"/>
              </a:rPr>
              <a:t>co-creating</a:t>
            </a:r>
            <a:r>
              <a:rPr lang="fr-BE" sz="2400" dirty="0">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co-created</a:t>
            </a: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with</a:t>
            </a:r>
            <a:r>
              <a:rPr lang="fr-BE" sz="2400" dirty="0">
                <a:effectLst/>
                <a:latin typeface="Calibri" panose="020F0502020204030204" pitchFamily="34" charset="0"/>
                <a:ea typeface="Calibri" panose="020F0502020204030204" pitchFamily="34" charset="0"/>
                <a:cs typeface="Times New Roman" panose="02020603050405020304" pitchFamily="18" charset="0"/>
              </a:rPr>
              <a:t> the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person</a:t>
            </a:r>
            <a:r>
              <a:rPr lang="fr-BE" sz="2400" dirty="0">
                <a:latin typeface="Calibri" panose="020F0502020204030204" pitchFamily="34" charset="0"/>
                <a:ea typeface="Calibri" panose="020F0502020204030204" pitchFamily="34" charset="0"/>
                <a:cs typeface="Times New Roman" panose="02020603050405020304" pitchFamily="18" charset="0"/>
              </a:rPr>
              <a: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between</a:t>
            </a:r>
            <a:r>
              <a:rPr lang="fr-BE" sz="2400" dirty="0">
                <a:effectLst/>
                <a:latin typeface="Calibri" panose="020F0502020204030204" pitchFamily="34" charset="0"/>
                <a:ea typeface="Calibri" panose="020F0502020204030204" pitchFamily="34" charset="0"/>
                <a:cs typeface="Times New Roman" panose="02020603050405020304" pitchFamily="18" charset="0"/>
              </a:rPr>
              <a:t> the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physic</a:t>
            </a:r>
            <a:r>
              <a:rPr lang="fr-BE" sz="24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an</a:t>
            </a:r>
            <a:r>
              <a:rPr lang="fr-BE" sz="2400" dirty="0">
                <a:effectLst/>
                <a:latin typeface="Calibri" panose="020F0502020204030204" pitchFamily="34" charset="0"/>
                <a:ea typeface="Calibri" panose="020F0502020204030204" pitchFamily="34" charset="0"/>
                <a:cs typeface="Times New Roman" panose="02020603050405020304" pitchFamily="18" charset="0"/>
              </a:rPr>
              <a:t> and patient,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thorough</a:t>
            </a:r>
            <a:r>
              <a:rPr lang="fr-BE" sz="2400" dirty="0">
                <a:effectLst/>
                <a:latin typeface="Calibri" panose="020F0502020204030204" pitchFamily="34" charset="0"/>
                <a:ea typeface="Calibri" panose="020F0502020204030204" pitchFamily="34" charset="0"/>
                <a:cs typeface="Times New Roman" panose="02020603050405020304" pitchFamily="18" charset="0"/>
              </a:rPr>
              <a:t> interaction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assessment</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400050">
              <a:lnSpc>
                <a:spcPct val="107000"/>
              </a:lnSpc>
              <a:spcAft>
                <a:spcPts val="800"/>
              </a:spcAft>
              <a:buFont typeface="+mj-lt"/>
              <a:buAutoNum type="romanUcPeriod"/>
            </a:pPr>
            <a:r>
              <a:rPr lang="fr-BE" sz="2400" dirty="0">
                <a:effectLst/>
                <a:latin typeface="Calibri" panose="020F0502020204030204" pitchFamily="34" charset="0"/>
                <a:ea typeface="Calibri" panose="020F0502020204030204" pitchFamily="34" charset="0"/>
                <a:cs typeface="Times New Roman" panose="02020603050405020304" pitchFamily="18" charset="0"/>
              </a:rPr>
              <a:t>alternat</a:t>
            </a:r>
            <a:r>
              <a:rPr lang="fr-BE"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a:t>
            </a:r>
            <a:r>
              <a:rPr lang="fr-BE" sz="2400" dirty="0">
                <a:effectLst/>
                <a:latin typeface="Calibri" panose="020F0502020204030204" pitchFamily="34" charset="0"/>
                <a:ea typeface="Calibri" panose="020F0502020204030204" pitchFamily="34" charset="0"/>
                <a:cs typeface="Times New Roman" panose="02020603050405020304" pitchFamily="18" charset="0"/>
              </a:rPr>
              <a:t>ve</a:t>
            </a:r>
          </a:p>
          <a:p>
            <a:pPr>
              <a:lnSpc>
                <a:spcPct val="107000"/>
              </a:lnSpc>
              <a:spcAft>
                <a:spcPts val="800"/>
              </a:spcAft>
            </a:pPr>
            <a:endParaRPr lang="fr-BE" sz="2400" dirty="0"/>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descr="Une image contenant texte&#10;&#10;Description générée automatiquement">
            <a:extLst>
              <a:ext uri="{FF2B5EF4-FFF2-40B4-BE49-F238E27FC236}">
                <a16:creationId xmlns:a16="http://schemas.microsoft.com/office/drawing/2014/main" id="{DE3B6E70-CE78-A02A-E021-FFB66355A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3503" y="2439119"/>
            <a:ext cx="2312019" cy="3124350"/>
          </a:xfrm>
          <a:prstGeom prst="rect">
            <a:avLst/>
          </a:prstGeom>
        </p:spPr>
      </p:pic>
      <p:sp>
        <p:nvSpPr>
          <p:cNvPr id="11" name="ZoneTexte 10">
            <a:extLst>
              <a:ext uri="{FF2B5EF4-FFF2-40B4-BE49-F238E27FC236}">
                <a16:creationId xmlns:a16="http://schemas.microsoft.com/office/drawing/2014/main" id="{4EDCA23D-AAA8-6B64-7533-7B59B18DA221}"/>
              </a:ext>
            </a:extLst>
          </p:cNvPr>
          <p:cNvSpPr txBox="1"/>
          <p:nvPr/>
        </p:nvSpPr>
        <p:spPr>
          <a:xfrm>
            <a:off x="9623504" y="5805129"/>
            <a:ext cx="2453268"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noProof="0" dirty="0">
                <a:ln>
                  <a:noFill/>
                </a:ln>
                <a:solidFill>
                  <a:prstClr val="white"/>
                </a:solidFill>
                <a:effectLst/>
                <a:uLnTx/>
                <a:uFillTx/>
                <a:latin typeface="Calibri" panose="020F0502020204030204"/>
                <a:ea typeface="+mn-ea"/>
                <a:cs typeface="+mn-cs"/>
              </a:rPr>
              <a:t>https://accept.kbs-frb.be/fr/goal-oriented-care-shared-language-and-co-creative-practice-health-and-social-care</a:t>
            </a:r>
          </a:p>
        </p:txBody>
      </p:sp>
    </p:spTree>
    <p:extLst>
      <p:ext uri="{BB962C8B-B14F-4D97-AF65-F5344CB8AC3E}">
        <p14:creationId xmlns:p14="http://schemas.microsoft.com/office/powerpoint/2010/main" val="154529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1CB17-EF22-33AF-95B8-9812CD15E1E0}"/>
              </a:ext>
            </a:extLst>
          </p:cNvPr>
          <p:cNvSpPr>
            <a:spLocks noGrp="1"/>
          </p:cNvSpPr>
          <p:nvPr>
            <p:ph type="title"/>
          </p:nvPr>
        </p:nvSpPr>
        <p:spPr/>
        <p:txBody>
          <a:bodyPr/>
          <a:lstStyle/>
          <a:p>
            <a:r>
              <a:rPr lang="fr-BE" dirty="0"/>
              <a:t>Historique du G</a:t>
            </a:r>
            <a:r>
              <a:rPr lang="fr-BE" dirty="0">
                <a:solidFill>
                  <a:schemeClr val="accent5"/>
                </a:solidFill>
              </a:rPr>
              <a:t>O</a:t>
            </a:r>
            <a:r>
              <a:rPr lang="fr-BE" dirty="0"/>
              <a:t>C</a:t>
            </a:r>
          </a:p>
        </p:txBody>
      </p:sp>
      <p:sp>
        <p:nvSpPr>
          <p:cNvPr id="3" name="Espace réservé du contenu 2">
            <a:extLst>
              <a:ext uri="{FF2B5EF4-FFF2-40B4-BE49-F238E27FC236}">
                <a16:creationId xmlns:a16="http://schemas.microsoft.com/office/drawing/2014/main" id="{5B6B290E-C732-6CD6-9C01-B9C3086D4667}"/>
              </a:ext>
            </a:extLst>
          </p:cNvPr>
          <p:cNvSpPr>
            <a:spLocks noGrp="1"/>
          </p:cNvSpPr>
          <p:nvPr>
            <p:ph idx="1"/>
          </p:nvPr>
        </p:nvSpPr>
        <p:spPr/>
        <p:txBody>
          <a:bodyPr/>
          <a:lstStyle/>
          <a:p>
            <a:r>
              <a:rPr lang="fr-BE" dirty="0"/>
              <a:t>Depuis 1991: J. M</a:t>
            </a:r>
            <a:r>
              <a:rPr lang="fr-BE" dirty="0">
                <a:solidFill>
                  <a:schemeClr val="accent5"/>
                </a:solidFill>
              </a:rPr>
              <a:t>o</a:t>
            </a:r>
            <a:r>
              <a:rPr lang="fr-BE" dirty="0"/>
              <a:t>ld </a:t>
            </a:r>
          </a:p>
          <a:p>
            <a:pPr marL="0" indent="0">
              <a:buNone/>
            </a:pPr>
            <a:endParaRPr lang="fr-BE" dirty="0"/>
          </a:p>
          <a:p>
            <a:r>
              <a:rPr lang="fr-BE" dirty="0"/>
              <a:t>Constat: l’approche sur la maladie ne parvient pas à atteindre  ses </a:t>
            </a:r>
            <a:r>
              <a:rPr lang="fr-BE" dirty="0">
                <a:solidFill>
                  <a:schemeClr val="accent5"/>
                </a:solidFill>
              </a:rPr>
              <a:t>o</a:t>
            </a:r>
            <a:r>
              <a:rPr lang="fr-BE" dirty="0"/>
              <a:t>bjectifs</a:t>
            </a:r>
          </a:p>
        </p:txBody>
      </p:sp>
      <p:pic>
        <p:nvPicPr>
          <p:cNvPr id="4" name="Image 3">
            <a:extLst>
              <a:ext uri="{FF2B5EF4-FFF2-40B4-BE49-F238E27FC236}">
                <a16:creationId xmlns:a16="http://schemas.microsoft.com/office/drawing/2014/main" id="{F2A096AE-7AAF-0157-011D-4020E7849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566" y="3429000"/>
            <a:ext cx="5166732" cy="2385162"/>
          </a:xfrm>
          <a:prstGeom prst="rect">
            <a:avLst/>
          </a:prstGeom>
        </p:spPr>
      </p:pic>
      <p:pic>
        <p:nvPicPr>
          <p:cNvPr id="6" name="Image 5">
            <a:extLst>
              <a:ext uri="{FF2B5EF4-FFF2-40B4-BE49-F238E27FC236}">
                <a16:creationId xmlns:a16="http://schemas.microsoft.com/office/drawing/2014/main" id="{5AF2B978-D950-A23D-0B07-76B5E2FC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566" y="3429000"/>
            <a:ext cx="5166732" cy="3390122"/>
          </a:xfrm>
          <a:prstGeom prst="rect">
            <a:avLst/>
          </a:prstGeom>
        </p:spPr>
      </p:pic>
    </p:spTree>
    <p:extLst>
      <p:ext uri="{BB962C8B-B14F-4D97-AF65-F5344CB8AC3E}">
        <p14:creationId xmlns:p14="http://schemas.microsoft.com/office/powerpoint/2010/main" val="89424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0D2D3-5B52-6A79-F490-11960E53F1C3}"/>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162D57EA-7809-EB24-3A92-F1A99D81F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916170"/>
            <a:ext cx="10515599" cy="4854405"/>
          </a:xfrm>
          <a:prstGeom prst="rect">
            <a:avLst/>
          </a:prstGeom>
        </p:spPr>
      </p:pic>
      <p:sp>
        <p:nvSpPr>
          <p:cNvPr id="6" name="ZoneTexte 5">
            <a:extLst>
              <a:ext uri="{FF2B5EF4-FFF2-40B4-BE49-F238E27FC236}">
                <a16:creationId xmlns:a16="http://schemas.microsoft.com/office/drawing/2014/main" id="{84331AB7-E747-EAA0-BA43-C793B98A6301}"/>
              </a:ext>
            </a:extLst>
          </p:cNvPr>
          <p:cNvSpPr txBox="1"/>
          <p:nvPr/>
        </p:nvSpPr>
        <p:spPr>
          <a:xfrm>
            <a:off x="838200" y="6027859"/>
            <a:ext cx="1090310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Reuben</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DB, Tinetti ME. Goal-</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oriented</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patient care--an alternative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health</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outcomes</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paradigm</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N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Engl</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J Med. 2012;366(9):777-9.</a:t>
            </a:r>
          </a:p>
        </p:txBody>
      </p:sp>
    </p:spTree>
    <p:extLst>
      <p:ext uri="{BB962C8B-B14F-4D97-AF65-F5344CB8AC3E}">
        <p14:creationId xmlns:p14="http://schemas.microsoft.com/office/powerpoint/2010/main" val="262629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0D2D3-5B52-6A79-F490-11960E53F1C3}"/>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162D57EA-7809-EB24-3A92-F1A99D81F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916170"/>
            <a:ext cx="10515599" cy="4854405"/>
          </a:xfrm>
          <a:prstGeom prst="rect">
            <a:avLst/>
          </a:prstGeom>
        </p:spPr>
      </p:pic>
      <p:sp>
        <p:nvSpPr>
          <p:cNvPr id="6" name="ZoneTexte 5">
            <a:extLst>
              <a:ext uri="{FF2B5EF4-FFF2-40B4-BE49-F238E27FC236}">
                <a16:creationId xmlns:a16="http://schemas.microsoft.com/office/drawing/2014/main" id="{84331AB7-E747-EAA0-BA43-C793B98A6301}"/>
              </a:ext>
            </a:extLst>
          </p:cNvPr>
          <p:cNvSpPr txBox="1"/>
          <p:nvPr/>
        </p:nvSpPr>
        <p:spPr>
          <a:xfrm>
            <a:off x="838200" y="6027859"/>
            <a:ext cx="1090310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Reuben</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DB, Tinetti ME. Goal-</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oriented</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patient care--an alternative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health</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outcomes</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paradigm</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N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Engl</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J Med. 2012;366(9):777-9.</a:t>
            </a:r>
          </a:p>
        </p:txBody>
      </p:sp>
      <p:pic>
        <p:nvPicPr>
          <p:cNvPr id="5" name="Image 4">
            <a:extLst>
              <a:ext uri="{FF2B5EF4-FFF2-40B4-BE49-F238E27FC236}">
                <a16:creationId xmlns:a16="http://schemas.microsoft.com/office/drawing/2014/main" id="{CF55EAEF-A3F0-8358-BAD7-1D3C802E5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423" y="144540"/>
            <a:ext cx="9679154" cy="6568919"/>
          </a:xfrm>
          <a:prstGeom prst="rect">
            <a:avLst/>
          </a:prstGeom>
        </p:spPr>
      </p:pic>
    </p:spTree>
    <p:extLst>
      <p:ext uri="{BB962C8B-B14F-4D97-AF65-F5344CB8AC3E}">
        <p14:creationId xmlns:p14="http://schemas.microsoft.com/office/powerpoint/2010/main" val="25080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1CB17-EF22-33AF-95B8-9812CD15E1E0}"/>
              </a:ext>
            </a:extLst>
          </p:cNvPr>
          <p:cNvSpPr>
            <a:spLocks noGrp="1"/>
          </p:cNvSpPr>
          <p:nvPr>
            <p:ph type="title"/>
          </p:nvPr>
        </p:nvSpPr>
        <p:spPr/>
        <p:txBody>
          <a:bodyPr/>
          <a:lstStyle/>
          <a:p>
            <a:r>
              <a:rPr lang="fr-BE"/>
              <a:t>Historique du GOC</a:t>
            </a:r>
            <a:endParaRPr lang="fr-BE" dirty="0"/>
          </a:p>
        </p:txBody>
      </p:sp>
      <p:sp>
        <p:nvSpPr>
          <p:cNvPr id="3" name="Espace réservé du contenu 2">
            <a:extLst>
              <a:ext uri="{FF2B5EF4-FFF2-40B4-BE49-F238E27FC236}">
                <a16:creationId xmlns:a16="http://schemas.microsoft.com/office/drawing/2014/main" id="{5B6B290E-C732-6CD6-9C01-B9C3086D4667}"/>
              </a:ext>
            </a:extLst>
          </p:cNvPr>
          <p:cNvSpPr>
            <a:spLocks noGrp="1"/>
          </p:cNvSpPr>
          <p:nvPr>
            <p:ph idx="1"/>
          </p:nvPr>
        </p:nvSpPr>
        <p:spPr/>
        <p:txBody>
          <a:bodyPr/>
          <a:lstStyle/>
          <a:p>
            <a:r>
              <a:rPr lang="fr-BE" dirty="0"/>
              <a:t>Depuis 1991: J. Mold (</a:t>
            </a:r>
            <a:r>
              <a:rPr lang="fr-BE" dirty="0" err="1"/>
              <a:t>ref</a:t>
            </a:r>
            <a:r>
              <a:rPr lang="fr-BE" dirty="0"/>
              <a:t>)</a:t>
            </a:r>
          </a:p>
          <a:p>
            <a:r>
              <a:rPr lang="fr-BE" dirty="0"/>
              <a:t>Se rendre compte que l’approche sur la maladie ne parvient pas à atteindre  ses objectifs</a:t>
            </a:r>
          </a:p>
          <a:p>
            <a:pPr marL="0" indent="0">
              <a:buNone/>
            </a:pPr>
            <a:endParaRPr lang="fr-FR" sz="1800" dirty="0">
              <a:latin typeface="AdvTT7c28689c"/>
            </a:endParaRPr>
          </a:p>
          <a:p>
            <a:pPr marL="0" indent="0">
              <a:buNone/>
            </a:pPr>
            <a:endParaRPr lang="fr-FR" sz="1800" dirty="0">
              <a:latin typeface="AdvTT7c28689c"/>
            </a:endParaRPr>
          </a:p>
          <a:p>
            <a:pPr marL="0" indent="0">
              <a:buNone/>
            </a:pPr>
            <a:endParaRPr lang="fr-FR" sz="2400" dirty="0">
              <a:latin typeface="AdvTT7c28689c"/>
            </a:endParaRPr>
          </a:p>
          <a:p>
            <a:pPr marL="0" indent="0">
              <a:buNone/>
            </a:pPr>
            <a:r>
              <a:rPr lang="fr-FR" sz="2400" dirty="0">
                <a:latin typeface="AdvTT7c28689c"/>
              </a:rPr>
              <a:t>De la maladie chronique à la multimorbidité : quel impact sur l'organisation des soins de santé ? </a:t>
            </a:r>
          </a:p>
          <a:p>
            <a:pPr marL="0" indent="0">
              <a:buNone/>
            </a:pPr>
            <a:r>
              <a:rPr lang="fr-FR" sz="1600" dirty="0">
                <a:latin typeface="AdvTT7c28689c"/>
              </a:rPr>
              <a:t>Belche </a:t>
            </a:r>
            <a:r>
              <a:rPr lang="fr-FR" sz="1600" b="0" i="0" u="none" strike="noStrike" baseline="0" dirty="0">
                <a:latin typeface="AdvTT7c28689c"/>
              </a:rPr>
              <a:t>J-L, et al. Presse Med. (2015), http://dx.doi.org/10.1016/j.lpm.2015.05.016</a:t>
            </a:r>
            <a:endParaRPr lang="fr-BE" sz="2400" dirty="0"/>
          </a:p>
        </p:txBody>
      </p:sp>
      <p:pic>
        <p:nvPicPr>
          <p:cNvPr id="6" name="Image 5">
            <a:extLst>
              <a:ext uri="{FF2B5EF4-FFF2-40B4-BE49-F238E27FC236}">
                <a16:creationId xmlns:a16="http://schemas.microsoft.com/office/drawing/2014/main" id="{8EF5149E-17FE-D1B1-F3CB-3436EBE96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118" y="3211343"/>
            <a:ext cx="2535044" cy="1170274"/>
          </a:xfrm>
          <a:prstGeom prst="rect">
            <a:avLst/>
          </a:prstGeom>
        </p:spPr>
      </p:pic>
      <p:pic>
        <p:nvPicPr>
          <p:cNvPr id="5" name="Image 4">
            <a:extLst>
              <a:ext uri="{FF2B5EF4-FFF2-40B4-BE49-F238E27FC236}">
                <a16:creationId xmlns:a16="http://schemas.microsoft.com/office/drawing/2014/main" id="{975B68F4-CB02-9318-6F83-D500BC9EF7F7}"/>
              </a:ext>
            </a:extLst>
          </p:cNvPr>
          <p:cNvPicPr>
            <a:picLocks noChangeAspect="1"/>
          </p:cNvPicPr>
          <p:nvPr/>
        </p:nvPicPr>
        <p:blipFill>
          <a:blip r:embed="rId3"/>
          <a:stretch>
            <a:fillRect/>
          </a:stretch>
        </p:blipFill>
        <p:spPr>
          <a:xfrm>
            <a:off x="8382972" y="5097610"/>
            <a:ext cx="2970828" cy="1214290"/>
          </a:xfrm>
          <a:prstGeom prst="rect">
            <a:avLst/>
          </a:prstGeom>
        </p:spPr>
      </p:pic>
    </p:spTree>
    <p:extLst>
      <p:ext uri="{BB962C8B-B14F-4D97-AF65-F5344CB8AC3E}">
        <p14:creationId xmlns:p14="http://schemas.microsoft.com/office/powerpoint/2010/main" val="337100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EACEB9-4869-6441-7A94-8CCA2F9F5B2A}"/>
              </a:ext>
            </a:extLst>
          </p:cNvPr>
          <p:cNvSpPr>
            <a:spLocks noGrp="1"/>
          </p:cNvSpPr>
          <p:nvPr>
            <p:ph type="title"/>
          </p:nvPr>
        </p:nvSpPr>
        <p:spPr/>
        <p:txBody>
          <a:bodyPr/>
          <a:lstStyle/>
          <a:p>
            <a:r>
              <a:rPr lang="fr-BE" dirty="0"/>
              <a:t>Apport pour le professionnel</a:t>
            </a:r>
          </a:p>
        </p:txBody>
      </p:sp>
      <p:sp>
        <p:nvSpPr>
          <p:cNvPr id="3" name="Espace réservé du contenu 2">
            <a:extLst>
              <a:ext uri="{FF2B5EF4-FFF2-40B4-BE49-F238E27FC236}">
                <a16:creationId xmlns:a16="http://schemas.microsoft.com/office/drawing/2014/main" id="{66D4EF11-67C6-0909-B098-EA33413EF0D6}"/>
              </a:ext>
            </a:extLst>
          </p:cNvPr>
          <p:cNvSpPr>
            <a:spLocks noGrp="1"/>
          </p:cNvSpPr>
          <p:nvPr>
            <p:ph sz="half" idx="1"/>
          </p:nvPr>
        </p:nvSpPr>
        <p:spPr/>
        <p:txBody>
          <a:bodyPr/>
          <a:lstStyle/>
          <a:p>
            <a:r>
              <a:rPr lang="fr-BE" dirty="0"/>
              <a:t>Réalisation de plan de soins</a:t>
            </a:r>
          </a:p>
          <a:p>
            <a:r>
              <a:rPr lang="fr-BE" dirty="0"/>
              <a:t>Support à la décision…</a:t>
            </a:r>
          </a:p>
          <a:p>
            <a:pPr lvl="1"/>
            <a:r>
              <a:rPr lang="fr-BE" dirty="0"/>
              <a:t>partagée avec le patient</a:t>
            </a:r>
          </a:p>
          <a:p>
            <a:pPr lvl="1"/>
            <a:r>
              <a:rPr lang="fr-BE" dirty="0"/>
              <a:t>Partagée avec les autres intervenants impliqués activement</a:t>
            </a:r>
          </a:p>
          <a:p>
            <a:r>
              <a:rPr lang="fr-BE" dirty="0"/>
              <a:t>Optimisation des soins?</a:t>
            </a:r>
          </a:p>
        </p:txBody>
      </p:sp>
      <p:sp>
        <p:nvSpPr>
          <p:cNvPr id="4" name="Espace réservé du contenu 3">
            <a:extLst>
              <a:ext uri="{FF2B5EF4-FFF2-40B4-BE49-F238E27FC236}">
                <a16:creationId xmlns:a16="http://schemas.microsoft.com/office/drawing/2014/main" id="{191C1EBA-07B3-80B3-4BF5-A3327E4CAC10}"/>
              </a:ext>
            </a:extLst>
          </p:cNvPr>
          <p:cNvSpPr>
            <a:spLocks noGrp="1"/>
          </p:cNvSpPr>
          <p:nvPr>
            <p:ph sz="half" idx="2"/>
          </p:nvPr>
        </p:nvSpPr>
        <p:spPr/>
        <p:txBody>
          <a:bodyPr/>
          <a:lstStyle/>
          <a:p>
            <a:pPr lvl="1"/>
            <a:r>
              <a:rPr lang="fr-BE" dirty="0"/>
              <a:t>Réaliste (patient/contexte)</a:t>
            </a:r>
          </a:p>
          <a:p>
            <a:pPr lvl="1"/>
            <a:r>
              <a:rPr lang="fr-BE" dirty="0"/>
              <a:t>Qui bénéficie du support et de la motivation du patient</a:t>
            </a:r>
          </a:p>
          <a:p>
            <a:pPr lvl="1"/>
            <a:r>
              <a:rPr lang="fr-BE" dirty="0"/>
              <a:t>En situation complexe (multimorbidité, personnes âgées, situation psycho-sociale complexe, soins palliatifs, etc.)</a:t>
            </a:r>
          </a:p>
          <a:p>
            <a:endParaRPr lang="fr-BE" dirty="0"/>
          </a:p>
        </p:txBody>
      </p:sp>
      <p:pic>
        <p:nvPicPr>
          <p:cNvPr id="6" name="Image 5">
            <a:extLst>
              <a:ext uri="{FF2B5EF4-FFF2-40B4-BE49-F238E27FC236}">
                <a16:creationId xmlns:a16="http://schemas.microsoft.com/office/drawing/2014/main" id="{6585DEA3-28F6-B5B2-AA23-8AF35609A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296" y="4770242"/>
            <a:ext cx="3069007" cy="1722633"/>
          </a:xfrm>
          <a:prstGeom prst="rect">
            <a:avLst/>
          </a:prstGeom>
        </p:spPr>
      </p:pic>
    </p:spTree>
    <p:extLst>
      <p:ext uri="{BB962C8B-B14F-4D97-AF65-F5344CB8AC3E}">
        <p14:creationId xmlns:p14="http://schemas.microsoft.com/office/powerpoint/2010/main" val="3489534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32DAEDD-EDE9-CC36-986B-3637C304067F}"/>
              </a:ext>
            </a:extLst>
          </p:cNvPr>
          <p:cNvSpPr>
            <a:spLocks noGrp="1"/>
          </p:cNvSpPr>
          <p:nvPr>
            <p:ph type="title"/>
          </p:nvPr>
        </p:nvSpPr>
        <p:spPr/>
        <p:txBody>
          <a:bodyPr/>
          <a:lstStyle/>
          <a:p>
            <a:r>
              <a:rPr lang="fr-BE" dirty="0"/>
              <a:t>Objectif final: quintuple </a:t>
            </a:r>
            <a:r>
              <a:rPr lang="fr-BE" dirty="0" err="1"/>
              <a:t>aim</a:t>
            </a:r>
            <a:endParaRPr lang="fr-BE" dirty="0"/>
          </a:p>
        </p:txBody>
      </p:sp>
      <p:pic>
        <p:nvPicPr>
          <p:cNvPr id="6" name="Image 5">
            <a:extLst>
              <a:ext uri="{FF2B5EF4-FFF2-40B4-BE49-F238E27FC236}">
                <a16:creationId xmlns:a16="http://schemas.microsoft.com/office/drawing/2014/main" id="{8F1DAC05-331C-EC32-0BF7-AB292843C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411" y="1570893"/>
            <a:ext cx="8479549" cy="4759569"/>
          </a:xfrm>
          <a:prstGeom prst="rect">
            <a:avLst/>
          </a:prstGeom>
        </p:spPr>
      </p:pic>
    </p:spTree>
    <p:extLst>
      <p:ext uri="{BB962C8B-B14F-4D97-AF65-F5344CB8AC3E}">
        <p14:creationId xmlns:p14="http://schemas.microsoft.com/office/powerpoint/2010/main" val="12351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D4715-682B-CA68-BBC9-5B5E48B7A4B6}"/>
              </a:ext>
            </a:extLst>
          </p:cNvPr>
          <p:cNvSpPr>
            <a:spLocks noGrp="1"/>
          </p:cNvSpPr>
          <p:nvPr>
            <p:ph type="title"/>
          </p:nvPr>
        </p:nvSpPr>
        <p:spPr/>
        <p:txBody>
          <a:bodyPr/>
          <a:lstStyle/>
          <a:p>
            <a:r>
              <a:rPr lang="fr-BE" dirty="0"/>
              <a:t>En résumé…</a:t>
            </a:r>
          </a:p>
        </p:txBody>
      </p:sp>
      <p:pic>
        <p:nvPicPr>
          <p:cNvPr id="4" name="Image 3" descr="Une image contenant texte&#10;&#10;Description générée automatiquement">
            <a:extLst>
              <a:ext uri="{FF2B5EF4-FFF2-40B4-BE49-F238E27FC236}">
                <a16:creationId xmlns:a16="http://schemas.microsoft.com/office/drawing/2014/main" id="{54F3C4E8-CE1A-29CA-2732-07037CB68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016" y="2003927"/>
            <a:ext cx="7787069" cy="2378686"/>
          </a:xfrm>
          <a:prstGeom prst="rect">
            <a:avLst/>
          </a:prstGeom>
        </p:spPr>
      </p:pic>
      <p:sp>
        <p:nvSpPr>
          <p:cNvPr id="6" name="ZoneTexte 5">
            <a:extLst>
              <a:ext uri="{FF2B5EF4-FFF2-40B4-BE49-F238E27FC236}">
                <a16:creationId xmlns:a16="http://schemas.microsoft.com/office/drawing/2014/main" id="{A442AC59-FA6A-17BB-6CC5-EF20874B78A2}"/>
              </a:ext>
            </a:extLst>
          </p:cNvPr>
          <p:cNvSpPr txBox="1"/>
          <p:nvPr/>
        </p:nvSpPr>
        <p:spPr>
          <a:xfrm>
            <a:off x="4464350" y="1118477"/>
            <a:ext cx="62484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noProof="0" dirty="0" err="1">
                <a:ln>
                  <a:noFill/>
                </a:ln>
                <a:solidFill>
                  <a:prstClr val="white"/>
                </a:solidFill>
                <a:effectLst/>
                <a:uLnTx/>
                <a:uFillTx/>
                <a:latin typeface="Helvetica-Condensed"/>
                <a:ea typeface="+mn-ea"/>
                <a:cs typeface="+mn-cs"/>
              </a:rPr>
              <a:t>Boeykens</a:t>
            </a:r>
            <a:r>
              <a:rPr kumimoji="0" lang="fr-BE" sz="1100" b="0" i="0" u="none" strike="noStrike" kern="1200" cap="none" spc="0" normalizeH="0" baseline="0" noProof="0" dirty="0">
                <a:ln>
                  <a:noFill/>
                </a:ln>
                <a:solidFill>
                  <a:prstClr val="white"/>
                </a:solidFill>
                <a:effectLst/>
                <a:uLnTx/>
                <a:uFillTx/>
                <a:latin typeface="Helvetica-Condensed"/>
                <a:ea typeface="+mn-ea"/>
                <a:cs typeface="+mn-cs"/>
              </a:rPr>
              <a:t> D, </a:t>
            </a:r>
            <a:r>
              <a:rPr kumimoji="0" lang="fr-BE" sz="1100" b="0" i="0" u="none" strike="noStrike" kern="1200" cap="none" spc="0" normalizeH="0" baseline="0" noProof="0" dirty="0" err="1">
                <a:ln>
                  <a:noFill/>
                </a:ln>
                <a:solidFill>
                  <a:prstClr val="white"/>
                </a:solidFill>
                <a:effectLst/>
                <a:uLnTx/>
                <a:uFillTx/>
                <a:latin typeface="Helvetica-Condensed"/>
                <a:ea typeface="+mn-ea"/>
                <a:cs typeface="+mn-cs"/>
              </a:rPr>
              <a:t>Boeckxstaens</a:t>
            </a:r>
            <a:r>
              <a:rPr kumimoji="0" lang="fr-BE" sz="1100" b="0" i="0" u="none" strike="noStrike" kern="1200" cap="none" spc="0" normalizeH="0" baseline="0" noProof="0" dirty="0">
                <a:ln>
                  <a:noFill/>
                </a:ln>
                <a:solidFill>
                  <a:prstClr val="white"/>
                </a:solidFill>
                <a:effectLst/>
                <a:uLnTx/>
                <a:uFillTx/>
                <a:latin typeface="Helvetica-Condensed"/>
                <a:ea typeface="+mn-ea"/>
                <a:cs typeface="+mn-cs"/>
              </a:rPr>
              <a:t> P, De Sutter </a:t>
            </a:r>
            <a:r>
              <a:rPr kumimoji="0" lang="fr-FR" sz="1100" b="0" i="0" u="none" strike="noStrike" kern="1200" cap="none" spc="0" normalizeH="0" baseline="0" noProof="0" dirty="0">
                <a:ln>
                  <a:noFill/>
                </a:ln>
                <a:solidFill>
                  <a:prstClr val="white"/>
                </a:solidFill>
                <a:effectLst/>
                <a:uLnTx/>
                <a:uFillTx/>
                <a:latin typeface="Helvetica-Condensed"/>
                <a:ea typeface="+mn-ea"/>
                <a:cs typeface="+mn-cs"/>
              </a:rPr>
              <a:t>A, </a:t>
            </a:r>
            <a:r>
              <a:rPr kumimoji="0" lang="fr-FR" sz="1100" b="0" i="0" u="none" strike="noStrike" kern="1200" cap="none" spc="0" normalizeH="0" baseline="0" noProof="0" dirty="0" err="1">
                <a:ln>
                  <a:noFill/>
                </a:ln>
                <a:solidFill>
                  <a:prstClr val="white"/>
                </a:solidFill>
                <a:effectLst/>
                <a:uLnTx/>
                <a:uFillTx/>
                <a:latin typeface="Helvetica-Condensed"/>
                <a:ea typeface="+mn-ea"/>
                <a:cs typeface="+mn-cs"/>
              </a:rPr>
              <a:t>Lahousse</a:t>
            </a:r>
            <a:r>
              <a:rPr kumimoji="0" lang="fr-FR" sz="1100" b="0" i="0" u="none" strike="noStrike" kern="1200" cap="none" spc="0" normalizeH="0" baseline="0" noProof="0" dirty="0">
                <a:ln>
                  <a:noFill/>
                </a:ln>
                <a:solidFill>
                  <a:prstClr val="white"/>
                </a:solidFill>
                <a:effectLst/>
                <a:uLnTx/>
                <a:uFillTx/>
                <a:latin typeface="Helvetica-Condensed"/>
                <a:ea typeface="+mn-ea"/>
                <a:cs typeface="+mn-cs"/>
              </a:rPr>
              <a:t> L, </a:t>
            </a:r>
            <a:r>
              <a:rPr kumimoji="0" lang="fr-FR" sz="1100" b="0" i="0" u="none" strike="noStrike" kern="1200" cap="none" spc="0" normalizeH="0" baseline="0" noProof="0" dirty="0" err="1">
                <a:ln>
                  <a:noFill/>
                </a:ln>
                <a:solidFill>
                  <a:prstClr val="white"/>
                </a:solidFill>
                <a:effectLst/>
                <a:uLnTx/>
                <a:uFillTx/>
                <a:latin typeface="Helvetica-Condensed"/>
                <a:ea typeface="+mn-ea"/>
                <a:cs typeface="+mn-cs"/>
              </a:rPr>
              <a:t>Pype</a:t>
            </a:r>
            <a:r>
              <a:rPr kumimoji="0" lang="fr-FR" sz="1100" b="0" i="0" u="none" strike="noStrike" kern="1200" cap="none" spc="0" normalizeH="0" baseline="0" noProof="0" dirty="0">
                <a:ln>
                  <a:noFill/>
                </a:ln>
                <a:solidFill>
                  <a:prstClr val="white"/>
                </a:solidFill>
                <a:effectLst/>
                <a:uLnTx/>
                <a:uFillTx/>
                <a:latin typeface="Helvetica-Condensed"/>
                <a:ea typeface="+mn-ea"/>
                <a:cs typeface="+mn-cs"/>
              </a:rPr>
              <a:t> P, De </a:t>
            </a:r>
            <a:r>
              <a:rPr kumimoji="0" lang="fr-FR" sz="1100" b="0" i="0" u="none" strike="noStrike" kern="1200" cap="none" spc="0" normalizeH="0" baseline="0" noProof="0" dirty="0" err="1">
                <a:ln>
                  <a:noFill/>
                </a:ln>
                <a:solidFill>
                  <a:prstClr val="white"/>
                </a:solidFill>
                <a:effectLst/>
                <a:uLnTx/>
                <a:uFillTx/>
                <a:latin typeface="Helvetica-Condensed"/>
                <a:ea typeface="+mn-ea"/>
                <a:cs typeface="+mn-cs"/>
              </a:rPr>
              <a:t>Vriendt</a:t>
            </a:r>
            <a:r>
              <a:rPr kumimoji="0" lang="fr-FR" sz="1100" b="0" i="0" u="none" strike="noStrike" kern="1200" cap="none" spc="0" normalizeH="0" baseline="0" noProof="0" dirty="0">
                <a:ln>
                  <a:noFill/>
                </a:ln>
                <a:solidFill>
                  <a:prstClr val="white"/>
                </a:solidFill>
                <a:effectLst/>
                <a:uLnTx/>
                <a:uFillTx/>
                <a:latin typeface="Helvetica-Condensed"/>
                <a:ea typeface="+mn-ea"/>
                <a:cs typeface="+mn-cs"/>
              </a:rPr>
              <a:t> P, et al. (2022)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Condensed"/>
                <a:ea typeface="+mn-ea"/>
                <a:cs typeface="+mn-cs"/>
              </a:rPr>
              <a:t>Goal-oriented care for patients with chronic conditions or multimorbidity in primary care: A scoping review and concept analysis. </a:t>
            </a:r>
            <a:r>
              <a:rPr kumimoji="0" lang="en-US" sz="1100" b="0" i="0" u="none" strike="noStrike" kern="1200" cap="none" spc="0" normalizeH="0" baseline="0" noProof="0" dirty="0" err="1">
                <a:ln>
                  <a:noFill/>
                </a:ln>
                <a:solidFill>
                  <a:prstClr val="white"/>
                </a:solidFill>
                <a:effectLst/>
                <a:uLnTx/>
                <a:uFillTx/>
                <a:latin typeface="Helvetica-Condensed"/>
                <a:ea typeface="+mn-ea"/>
                <a:cs typeface="+mn-cs"/>
              </a:rPr>
              <a:t>PLoS</a:t>
            </a:r>
            <a:r>
              <a:rPr kumimoji="0" lang="en-US" sz="1100" b="0" i="0" u="none" strike="noStrike" kern="1200" cap="none" spc="0" normalizeH="0" baseline="0" noProof="0" dirty="0">
                <a:ln>
                  <a:noFill/>
                </a:ln>
                <a:solidFill>
                  <a:prstClr val="white"/>
                </a:solidFill>
                <a:effectLst/>
                <a:uLnTx/>
                <a:uFillTx/>
                <a:latin typeface="Helvetica-Condensed"/>
                <a:ea typeface="+mn-ea"/>
                <a:cs typeface="+mn-cs"/>
              </a:rPr>
              <a:t> ONE </a:t>
            </a:r>
            <a:r>
              <a:rPr kumimoji="0" lang="fr-BE" sz="1100" b="0" i="0" u="none" strike="noStrike" kern="1200" cap="none" spc="0" normalizeH="0" baseline="0" noProof="0" dirty="0">
                <a:ln>
                  <a:noFill/>
                </a:ln>
                <a:solidFill>
                  <a:prstClr val="white"/>
                </a:solidFill>
                <a:effectLst/>
                <a:uLnTx/>
                <a:uFillTx/>
                <a:latin typeface="Helvetica-Condensed"/>
                <a:ea typeface="+mn-ea"/>
                <a:cs typeface="+mn-cs"/>
              </a:rPr>
              <a:t>17(2): e0262843. https://doi.org/10.1371/journal.pone.0262843</a:t>
            </a:r>
            <a:endParaRPr kumimoji="0" lang="fr-BE"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46C9E13C-DC83-B79F-68D8-2D3E70CDC093}"/>
              </a:ext>
            </a:extLst>
          </p:cNvPr>
          <p:cNvSpPr txBox="1"/>
          <p:nvPr/>
        </p:nvSpPr>
        <p:spPr>
          <a:xfrm>
            <a:off x="838200" y="4695853"/>
            <a:ext cx="10216662"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…une approche de (l’aide et des) soin(s) qui consiste en un processus multi-facette, dynamique, itératif basé sur les valeurs et le contexte du patient.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Le processus est caractérisé ^par 3 étapes: élicitation-expression, mise en œuvre, évaluation avec comme fil rouge les besoins et préférences du patient.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Les soignants et les patients doivent être préparés.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Les conséquences potentielles sont l’amélioration de l’expérience du patient, le bien-être professionnel, une réduction potentielle des coûts, une amélioration, globale de la santé de  la population. »</a:t>
            </a:r>
          </a:p>
        </p:txBody>
      </p:sp>
    </p:spTree>
    <p:extLst>
      <p:ext uri="{BB962C8B-B14F-4D97-AF65-F5344CB8AC3E}">
        <p14:creationId xmlns:p14="http://schemas.microsoft.com/office/powerpoint/2010/main" val="268746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BAD16-9816-B8AD-2A55-307A5BD3205C}"/>
              </a:ext>
            </a:extLst>
          </p:cNvPr>
          <p:cNvSpPr>
            <a:spLocks noGrp="1"/>
          </p:cNvSpPr>
          <p:nvPr>
            <p:ph type="title"/>
          </p:nvPr>
        </p:nvSpPr>
        <p:spPr/>
        <p:txBody>
          <a:bodyPr/>
          <a:lstStyle/>
          <a:p>
            <a:r>
              <a:rPr lang="fr-BE" dirty="0"/>
              <a:t>Ce que ce n’est pas…</a:t>
            </a:r>
          </a:p>
        </p:txBody>
      </p:sp>
      <p:pic>
        <p:nvPicPr>
          <p:cNvPr id="6" name="Image 5">
            <a:extLst>
              <a:ext uri="{FF2B5EF4-FFF2-40B4-BE49-F238E27FC236}">
                <a16:creationId xmlns:a16="http://schemas.microsoft.com/office/drawing/2014/main" id="{8C7A50E2-D9AE-508B-1359-31C15CA75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237" y="3895921"/>
            <a:ext cx="4487526" cy="2782374"/>
          </a:xfrm>
          <a:prstGeom prst="rect">
            <a:avLst/>
          </a:prstGeom>
        </p:spPr>
      </p:pic>
      <p:pic>
        <p:nvPicPr>
          <p:cNvPr id="10" name="Image 9">
            <a:extLst>
              <a:ext uri="{FF2B5EF4-FFF2-40B4-BE49-F238E27FC236}">
                <a16:creationId xmlns:a16="http://schemas.microsoft.com/office/drawing/2014/main" id="{854A72FA-3FF5-7D94-6580-17AF352D6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421" y="1570892"/>
            <a:ext cx="2559078" cy="3994398"/>
          </a:xfrm>
          <a:prstGeom prst="rect">
            <a:avLst/>
          </a:prstGeom>
        </p:spPr>
      </p:pic>
      <p:pic>
        <p:nvPicPr>
          <p:cNvPr id="8" name="Image 7">
            <a:extLst>
              <a:ext uri="{FF2B5EF4-FFF2-40B4-BE49-F238E27FC236}">
                <a16:creationId xmlns:a16="http://schemas.microsoft.com/office/drawing/2014/main" id="{9F5168CB-4B9B-BC7D-75C4-E6E79485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06" y="1477107"/>
            <a:ext cx="3225381" cy="3585379"/>
          </a:xfrm>
          <a:prstGeom prst="rect">
            <a:avLst/>
          </a:prstGeom>
        </p:spPr>
      </p:pic>
      <p:sp>
        <p:nvSpPr>
          <p:cNvPr id="12" name="ZoneTexte 11">
            <a:extLst>
              <a:ext uri="{FF2B5EF4-FFF2-40B4-BE49-F238E27FC236}">
                <a16:creationId xmlns:a16="http://schemas.microsoft.com/office/drawing/2014/main" id="{FBE3E18D-E4C7-F24F-A1AD-57595B207EE3}"/>
              </a:ext>
            </a:extLst>
          </p:cNvPr>
          <p:cNvSpPr txBox="1"/>
          <p:nvPr/>
        </p:nvSpPr>
        <p:spPr>
          <a:xfrm>
            <a:off x="5290601" y="1823808"/>
            <a:ext cx="153580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Vous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Votre collègue</a:t>
            </a:r>
          </a:p>
        </p:txBody>
      </p:sp>
      <p:cxnSp>
        <p:nvCxnSpPr>
          <p:cNvPr id="14" name="Connecteur droit avec flèche 13">
            <a:extLst>
              <a:ext uri="{FF2B5EF4-FFF2-40B4-BE49-F238E27FC236}">
                <a16:creationId xmlns:a16="http://schemas.microsoft.com/office/drawing/2014/main" id="{6339C7A6-CD80-E9F6-59CA-5EC97A4B4BAC}"/>
              </a:ext>
            </a:extLst>
          </p:cNvPr>
          <p:cNvCxnSpPr/>
          <p:nvPr/>
        </p:nvCxnSpPr>
        <p:spPr>
          <a:xfrm>
            <a:off x="6826406" y="2470139"/>
            <a:ext cx="887379" cy="484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208FC1B4-45CA-5026-0A51-A149782797A3}"/>
              </a:ext>
            </a:extLst>
          </p:cNvPr>
          <p:cNvCxnSpPr/>
          <p:nvPr/>
        </p:nvCxnSpPr>
        <p:spPr>
          <a:xfrm>
            <a:off x="5873262" y="2567354"/>
            <a:ext cx="0" cy="1101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DB71CEBA-AFA0-6011-44C7-EC02520D5A4B}"/>
              </a:ext>
            </a:extLst>
          </p:cNvPr>
          <p:cNvCxnSpPr/>
          <p:nvPr/>
        </p:nvCxnSpPr>
        <p:spPr>
          <a:xfrm flipH="1">
            <a:off x="4236142" y="2389011"/>
            <a:ext cx="926123"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5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9B43B-E0F4-AEFB-595D-657A6A74604C}"/>
              </a:ext>
            </a:extLst>
          </p:cNvPr>
          <p:cNvSpPr>
            <a:spLocks noGrp="1"/>
          </p:cNvSpPr>
          <p:nvPr>
            <p:ph type="title"/>
          </p:nvPr>
        </p:nvSpPr>
        <p:spPr>
          <a:xfrm>
            <a:off x="839788" y="365125"/>
            <a:ext cx="9324120" cy="1325563"/>
          </a:xfrm>
        </p:spPr>
        <p:txBody>
          <a:bodyPr/>
          <a:lstStyle/>
          <a:p>
            <a:r>
              <a:rPr lang="fr-BE" dirty="0"/>
              <a:t>GOC et systèmes de santé actuel: menaces et opportunités</a:t>
            </a:r>
          </a:p>
        </p:txBody>
      </p:sp>
      <p:sp>
        <p:nvSpPr>
          <p:cNvPr id="5" name="Espace réservé du texte 4">
            <a:extLst>
              <a:ext uri="{FF2B5EF4-FFF2-40B4-BE49-F238E27FC236}">
                <a16:creationId xmlns:a16="http://schemas.microsoft.com/office/drawing/2014/main" id="{A3D89D95-6349-3AC7-37D2-1645B85F8281}"/>
              </a:ext>
            </a:extLst>
          </p:cNvPr>
          <p:cNvSpPr>
            <a:spLocks noGrp="1"/>
          </p:cNvSpPr>
          <p:nvPr>
            <p:ph type="body" idx="1"/>
          </p:nvPr>
        </p:nvSpPr>
        <p:spPr/>
        <p:txBody>
          <a:bodyPr/>
          <a:lstStyle/>
          <a:p>
            <a:r>
              <a:rPr lang="fr-BE" dirty="0"/>
              <a:t>Menaces</a:t>
            </a:r>
          </a:p>
        </p:txBody>
      </p:sp>
      <p:sp>
        <p:nvSpPr>
          <p:cNvPr id="3" name="Espace réservé du contenu 2">
            <a:extLst>
              <a:ext uri="{FF2B5EF4-FFF2-40B4-BE49-F238E27FC236}">
                <a16:creationId xmlns:a16="http://schemas.microsoft.com/office/drawing/2014/main" id="{4C67D573-1701-4F33-ED26-7E74EDD73EFE}"/>
              </a:ext>
            </a:extLst>
          </p:cNvPr>
          <p:cNvSpPr>
            <a:spLocks noGrp="1"/>
          </p:cNvSpPr>
          <p:nvPr>
            <p:ph sz="half" idx="2"/>
          </p:nvPr>
        </p:nvSpPr>
        <p:spPr/>
        <p:txBody>
          <a:bodyPr/>
          <a:lstStyle/>
          <a:p>
            <a:r>
              <a:rPr lang="fr-BE" dirty="0"/>
              <a:t>Ce qui est mesurable est privilégié</a:t>
            </a:r>
          </a:p>
          <a:p>
            <a:r>
              <a:rPr lang="fr-BE" dirty="0"/>
              <a:t>Rationalisation</a:t>
            </a:r>
          </a:p>
          <a:p>
            <a:pPr lvl="1"/>
            <a:r>
              <a:rPr lang="fr-BE" dirty="0"/>
              <a:t>Ou optimisation? </a:t>
            </a:r>
          </a:p>
        </p:txBody>
      </p:sp>
      <p:sp>
        <p:nvSpPr>
          <p:cNvPr id="6" name="Espace réservé du texte 5">
            <a:extLst>
              <a:ext uri="{FF2B5EF4-FFF2-40B4-BE49-F238E27FC236}">
                <a16:creationId xmlns:a16="http://schemas.microsoft.com/office/drawing/2014/main" id="{9D471584-C7FC-11B9-E1AB-012017C90AD5}"/>
              </a:ext>
            </a:extLst>
          </p:cNvPr>
          <p:cNvSpPr>
            <a:spLocks noGrp="1"/>
          </p:cNvSpPr>
          <p:nvPr>
            <p:ph type="body" sz="quarter" idx="3"/>
          </p:nvPr>
        </p:nvSpPr>
        <p:spPr/>
        <p:txBody>
          <a:bodyPr/>
          <a:lstStyle/>
          <a:p>
            <a:r>
              <a:rPr lang="fr-BE" dirty="0"/>
              <a:t>Opportunités</a:t>
            </a:r>
          </a:p>
        </p:txBody>
      </p:sp>
      <p:sp>
        <p:nvSpPr>
          <p:cNvPr id="4" name="Espace réservé du contenu 3">
            <a:extLst>
              <a:ext uri="{FF2B5EF4-FFF2-40B4-BE49-F238E27FC236}">
                <a16:creationId xmlns:a16="http://schemas.microsoft.com/office/drawing/2014/main" id="{E6427058-FBA6-BFC4-BC7E-19C7FAEF0EBF}"/>
              </a:ext>
            </a:extLst>
          </p:cNvPr>
          <p:cNvSpPr>
            <a:spLocks noGrp="1"/>
          </p:cNvSpPr>
          <p:nvPr>
            <p:ph sz="quarter" idx="4"/>
          </p:nvPr>
        </p:nvSpPr>
        <p:spPr/>
        <p:txBody>
          <a:bodyPr/>
          <a:lstStyle/>
          <a:p>
            <a:r>
              <a:rPr lang="fr-BE" dirty="0"/>
              <a:t>Plus de place pour le patient</a:t>
            </a:r>
          </a:p>
          <a:p>
            <a:pPr lvl="1"/>
            <a:r>
              <a:rPr lang="fr-BE" dirty="0"/>
              <a:t>Loi sur le droit des patients</a:t>
            </a:r>
          </a:p>
          <a:p>
            <a:pPr lvl="1"/>
            <a:r>
              <a:rPr lang="fr-BE" dirty="0"/>
              <a:t>Décision médicale partagée</a:t>
            </a:r>
          </a:p>
          <a:p>
            <a:r>
              <a:rPr lang="fr-BE" dirty="0"/>
              <a:t>Quintuple </a:t>
            </a:r>
            <a:r>
              <a:rPr lang="fr-BE" dirty="0" err="1"/>
              <a:t>aim</a:t>
            </a:r>
            <a:endParaRPr lang="fr-BE" dirty="0"/>
          </a:p>
          <a:p>
            <a:r>
              <a:rPr lang="fr-BE" dirty="0"/>
              <a:t>Plus d’intégration des soins et d’approche </a:t>
            </a:r>
            <a:r>
              <a:rPr lang="fr-BE" dirty="0" err="1"/>
              <a:t>pluridisplinaire</a:t>
            </a:r>
            <a:endParaRPr lang="fr-BE" dirty="0"/>
          </a:p>
          <a:p>
            <a:r>
              <a:rPr lang="fr-BE" dirty="0"/>
              <a:t>Littératie en santé</a:t>
            </a:r>
          </a:p>
          <a:p>
            <a:endParaRPr lang="fr-BE" dirty="0"/>
          </a:p>
        </p:txBody>
      </p:sp>
      <p:pic>
        <p:nvPicPr>
          <p:cNvPr id="7" name="Image 6" descr="Une image contenant texte&#10;&#10;Description générée automatiquement">
            <a:extLst>
              <a:ext uri="{FF2B5EF4-FFF2-40B4-BE49-F238E27FC236}">
                <a16:creationId xmlns:a16="http://schemas.microsoft.com/office/drawing/2014/main" id="{00CA41F5-4726-BCF9-8AA7-728D51D4A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380" y="356834"/>
            <a:ext cx="1350313" cy="1824747"/>
          </a:xfrm>
          <a:prstGeom prst="rect">
            <a:avLst/>
          </a:prstGeom>
        </p:spPr>
      </p:pic>
    </p:spTree>
    <p:extLst>
      <p:ext uri="{BB962C8B-B14F-4D97-AF65-F5344CB8AC3E}">
        <p14:creationId xmlns:p14="http://schemas.microsoft.com/office/powerpoint/2010/main" val="427575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DC46A-14FB-9EEA-D278-C5203E04484D}"/>
              </a:ext>
            </a:extLst>
          </p:cNvPr>
          <p:cNvSpPr>
            <a:spLocks noGrp="1"/>
          </p:cNvSpPr>
          <p:nvPr>
            <p:ph type="title"/>
          </p:nvPr>
        </p:nvSpPr>
        <p:spPr/>
        <p:txBody>
          <a:bodyPr/>
          <a:lstStyle/>
          <a:p>
            <a:r>
              <a:rPr lang="fr-BE" dirty="0"/>
              <a:t>Menu du jour</a:t>
            </a:r>
          </a:p>
        </p:txBody>
      </p:sp>
      <p:sp>
        <p:nvSpPr>
          <p:cNvPr id="3" name="Espace réservé du contenu 2">
            <a:extLst>
              <a:ext uri="{FF2B5EF4-FFF2-40B4-BE49-F238E27FC236}">
                <a16:creationId xmlns:a16="http://schemas.microsoft.com/office/drawing/2014/main" id="{02F84BB9-84EE-B349-D428-980F0F96046B}"/>
              </a:ext>
            </a:extLst>
          </p:cNvPr>
          <p:cNvSpPr>
            <a:spLocks noGrp="1"/>
          </p:cNvSpPr>
          <p:nvPr>
            <p:ph idx="1"/>
          </p:nvPr>
        </p:nvSpPr>
        <p:spPr/>
        <p:txBody>
          <a:bodyPr/>
          <a:lstStyle/>
          <a:p>
            <a:r>
              <a:rPr lang="fr-BE" dirty="0"/>
              <a:t>Présentation</a:t>
            </a:r>
          </a:p>
          <a:p>
            <a:r>
              <a:rPr lang="fr-BE" dirty="0"/>
              <a:t>Situation clinique</a:t>
            </a:r>
          </a:p>
          <a:p>
            <a:r>
              <a:rPr lang="fr-BE" dirty="0"/>
              <a:t>Définition</a:t>
            </a:r>
          </a:p>
          <a:p>
            <a:r>
              <a:rPr lang="fr-BE" dirty="0"/>
              <a:t>Concepts</a:t>
            </a:r>
          </a:p>
          <a:p>
            <a:r>
              <a:rPr lang="fr-BE" dirty="0"/>
              <a:t>En pratique</a:t>
            </a:r>
          </a:p>
          <a:p>
            <a:pPr lvl="1"/>
            <a:r>
              <a:rPr lang="fr-BE" dirty="0"/>
              <a:t>Roue d’implémentation</a:t>
            </a:r>
          </a:p>
          <a:p>
            <a:pPr lvl="1"/>
            <a:r>
              <a:rPr lang="fr-BE" dirty="0"/>
              <a:t>Outils</a:t>
            </a:r>
          </a:p>
          <a:p>
            <a:pPr lvl="1"/>
            <a:r>
              <a:rPr lang="fr-BE" dirty="0"/>
              <a:t>Implémentation</a:t>
            </a:r>
          </a:p>
          <a:p>
            <a:r>
              <a:rPr lang="fr-BE" dirty="0"/>
              <a:t>Perspectives</a:t>
            </a:r>
          </a:p>
          <a:p>
            <a:pPr lvl="1"/>
            <a:endParaRPr lang="fr-BE" dirty="0"/>
          </a:p>
        </p:txBody>
      </p:sp>
    </p:spTree>
    <p:extLst>
      <p:ext uri="{BB962C8B-B14F-4D97-AF65-F5344CB8AC3E}">
        <p14:creationId xmlns:p14="http://schemas.microsoft.com/office/powerpoint/2010/main" val="270886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0FA844-09AB-D875-6781-B5E12666AB93}"/>
              </a:ext>
            </a:extLst>
          </p:cNvPr>
          <p:cNvSpPr>
            <a:spLocks noGrp="1"/>
          </p:cNvSpPr>
          <p:nvPr>
            <p:ph type="title"/>
          </p:nvPr>
        </p:nvSpPr>
        <p:spPr/>
        <p:txBody>
          <a:bodyPr/>
          <a:lstStyle/>
          <a:p>
            <a:r>
              <a:rPr lang="fr-BE" dirty="0"/>
              <a:t>Thématiques proches</a:t>
            </a:r>
          </a:p>
        </p:txBody>
      </p:sp>
      <p:sp>
        <p:nvSpPr>
          <p:cNvPr id="3" name="Espace réservé du texte 2">
            <a:extLst>
              <a:ext uri="{FF2B5EF4-FFF2-40B4-BE49-F238E27FC236}">
                <a16:creationId xmlns:a16="http://schemas.microsoft.com/office/drawing/2014/main" id="{B122EB3F-7B6E-31A6-C0C2-2B8B5637EE32}"/>
              </a:ext>
            </a:extLst>
          </p:cNvPr>
          <p:cNvSpPr>
            <a:spLocks noGrp="1"/>
          </p:cNvSpPr>
          <p:nvPr>
            <p:ph type="body" idx="1"/>
          </p:nvPr>
        </p:nvSpPr>
        <p:spPr/>
        <p:txBody>
          <a:bodyPr/>
          <a:lstStyle/>
          <a:p>
            <a:r>
              <a:rPr lang="fr-BE" dirty="0"/>
              <a:t>Compétences &amp; outils</a:t>
            </a:r>
          </a:p>
        </p:txBody>
      </p:sp>
      <p:pic>
        <p:nvPicPr>
          <p:cNvPr id="5" name="Image 4">
            <a:extLst>
              <a:ext uri="{FF2B5EF4-FFF2-40B4-BE49-F238E27FC236}">
                <a16:creationId xmlns:a16="http://schemas.microsoft.com/office/drawing/2014/main" id="{2666B2B4-54BE-81E0-CC85-F72D858C7804}"/>
              </a:ext>
            </a:extLst>
          </p:cNvPr>
          <p:cNvPicPr>
            <a:picLocks noChangeAspect="1"/>
          </p:cNvPicPr>
          <p:nvPr/>
        </p:nvPicPr>
        <p:blipFill rotWithShape="1">
          <a:blip r:embed="rId2">
            <a:extLst>
              <a:ext uri="{28A0092B-C50C-407E-A947-70E740481C1C}">
                <a14:useLocalDpi xmlns:a14="http://schemas.microsoft.com/office/drawing/2010/main" val="0"/>
              </a:ext>
            </a:extLst>
          </a:blip>
          <a:srcRect r="49485"/>
          <a:stretch/>
        </p:blipFill>
        <p:spPr>
          <a:xfrm>
            <a:off x="8311660" y="1688267"/>
            <a:ext cx="3048489" cy="3864956"/>
          </a:xfrm>
          <a:prstGeom prst="rect">
            <a:avLst/>
          </a:prstGeom>
        </p:spPr>
      </p:pic>
    </p:spTree>
    <p:extLst>
      <p:ext uri="{BB962C8B-B14F-4D97-AF65-F5344CB8AC3E}">
        <p14:creationId xmlns:p14="http://schemas.microsoft.com/office/powerpoint/2010/main" val="340283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B89868-9F32-5B89-4C5C-362391923FB4}"/>
              </a:ext>
            </a:extLst>
          </p:cNvPr>
          <p:cNvSpPr>
            <a:spLocks noGrp="1"/>
          </p:cNvSpPr>
          <p:nvPr>
            <p:ph type="title"/>
          </p:nvPr>
        </p:nvSpPr>
        <p:spPr/>
        <p:txBody>
          <a:bodyPr/>
          <a:lstStyle/>
          <a:p>
            <a:r>
              <a:rPr lang="fr-BE" dirty="0"/>
              <a:t>Autres thématiques/concepts proches</a:t>
            </a:r>
          </a:p>
        </p:txBody>
      </p:sp>
      <p:graphicFrame>
        <p:nvGraphicFramePr>
          <p:cNvPr id="6" name="Espace réservé du contenu 5">
            <a:extLst>
              <a:ext uri="{FF2B5EF4-FFF2-40B4-BE49-F238E27FC236}">
                <a16:creationId xmlns:a16="http://schemas.microsoft.com/office/drawing/2014/main" id="{0FA2DFC2-25AD-6972-6EB6-73067953BC3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2708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E1441A-0476-3F35-C272-BB1785BDF1FF}"/>
              </a:ext>
            </a:extLst>
          </p:cNvPr>
          <p:cNvSpPr>
            <a:spLocks noGrp="1"/>
          </p:cNvSpPr>
          <p:nvPr>
            <p:ph type="title"/>
          </p:nvPr>
        </p:nvSpPr>
        <p:spPr/>
        <p:txBody>
          <a:bodyPr/>
          <a:lstStyle/>
          <a:p>
            <a:r>
              <a:rPr lang="fr-BE" dirty="0"/>
              <a:t>Décision médicale partagée</a:t>
            </a:r>
          </a:p>
        </p:txBody>
      </p:sp>
      <p:pic>
        <p:nvPicPr>
          <p:cNvPr id="4" name="Image 3">
            <a:extLst>
              <a:ext uri="{FF2B5EF4-FFF2-40B4-BE49-F238E27FC236}">
                <a16:creationId xmlns:a16="http://schemas.microsoft.com/office/drawing/2014/main" id="{76662BA6-30BB-8661-6726-6417E6354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5" y="1498845"/>
            <a:ext cx="4994030" cy="499403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A5A2A353-1214-E307-43F1-A1CACD9C9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307" y="1469579"/>
            <a:ext cx="3869662" cy="4960135"/>
          </a:xfrm>
          <a:prstGeom prst="rect">
            <a:avLst/>
          </a:prstGeom>
        </p:spPr>
      </p:pic>
    </p:spTree>
    <p:extLst>
      <p:ext uri="{BB962C8B-B14F-4D97-AF65-F5344CB8AC3E}">
        <p14:creationId xmlns:p14="http://schemas.microsoft.com/office/powerpoint/2010/main" val="265839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90FA3-3CC3-56AE-1752-F1D96F8AD9C3}"/>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67A92A3F-7B25-08D3-32A3-BF086E55C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020" y="384489"/>
            <a:ext cx="8943278" cy="6238523"/>
          </a:xfrm>
        </p:spPr>
      </p:pic>
    </p:spTree>
    <p:extLst>
      <p:ext uri="{BB962C8B-B14F-4D97-AF65-F5344CB8AC3E}">
        <p14:creationId xmlns:p14="http://schemas.microsoft.com/office/powerpoint/2010/main" val="1503566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864F9-339E-FB56-AC6B-A61E84A9B078}"/>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2D3DE610-E04F-D01C-0651-48D58D4C69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1139" y="873337"/>
            <a:ext cx="7170000" cy="5373965"/>
          </a:xfrm>
        </p:spPr>
      </p:pic>
    </p:spTree>
    <p:extLst>
      <p:ext uri="{BB962C8B-B14F-4D97-AF65-F5344CB8AC3E}">
        <p14:creationId xmlns:p14="http://schemas.microsoft.com/office/powerpoint/2010/main" val="220591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7EE825B8-D546-9519-C3C6-2945527B38C5}"/>
              </a:ext>
            </a:extLst>
          </p:cNvPr>
          <p:cNvSpPr>
            <a:spLocks noGrp="1"/>
          </p:cNvSpPr>
          <p:nvPr>
            <p:ph type="title"/>
          </p:nvPr>
        </p:nvSpPr>
        <p:spPr/>
        <p:txBody>
          <a:bodyPr/>
          <a:lstStyle/>
          <a:p>
            <a:endParaRPr lang="fr-BE"/>
          </a:p>
        </p:txBody>
      </p:sp>
      <p:pic>
        <p:nvPicPr>
          <p:cNvPr id="9" name="Espace réservé du contenu 8" descr="Une image contenant texte, personne&#10;&#10;Description générée automatiquement">
            <a:extLst>
              <a:ext uri="{FF2B5EF4-FFF2-40B4-BE49-F238E27FC236}">
                <a16:creationId xmlns:a16="http://schemas.microsoft.com/office/drawing/2014/main" id="{CA101575-F4F7-A061-495D-52545DBDD9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703841"/>
            <a:ext cx="5181600" cy="2594905"/>
          </a:xfrm>
        </p:spPr>
      </p:pic>
      <p:pic>
        <p:nvPicPr>
          <p:cNvPr id="14" name="Espace réservé du contenu 13" descr="Une image contenant texte&#10;&#10;Description générée automatiquement">
            <a:extLst>
              <a:ext uri="{FF2B5EF4-FFF2-40B4-BE49-F238E27FC236}">
                <a16:creationId xmlns:a16="http://schemas.microsoft.com/office/drawing/2014/main" id="{D7237E35-8F65-4123-8BFD-CD1E3914D6D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71927"/>
            <a:ext cx="5737302" cy="3882667"/>
          </a:xfrm>
          <a:prstGeom prst="rect">
            <a:avLst/>
          </a:prstGeom>
        </p:spPr>
      </p:pic>
    </p:spTree>
    <p:extLst>
      <p:ext uri="{BB962C8B-B14F-4D97-AF65-F5344CB8AC3E}">
        <p14:creationId xmlns:p14="http://schemas.microsoft.com/office/powerpoint/2010/main" val="321581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B89868-9F32-5B89-4C5C-362391923FB4}"/>
              </a:ext>
            </a:extLst>
          </p:cNvPr>
          <p:cNvSpPr>
            <a:spLocks noGrp="1"/>
          </p:cNvSpPr>
          <p:nvPr>
            <p:ph type="title"/>
          </p:nvPr>
        </p:nvSpPr>
        <p:spPr/>
        <p:txBody>
          <a:bodyPr/>
          <a:lstStyle/>
          <a:p>
            <a:r>
              <a:rPr lang="fr-BE" dirty="0"/>
              <a:t>Autres thématiques/concepts proches</a:t>
            </a:r>
          </a:p>
        </p:txBody>
      </p:sp>
      <p:graphicFrame>
        <p:nvGraphicFramePr>
          <p:cNvPr id="6" name="Espace réservé du contenu 5">
            <a:extLst>
              <a:ext uri="{FF2B5EF4-FFF2-40B4-BE49-F238E27FC236}">
                <a16:creationId xmlns:a16="http://schemas.microsoft.com/office/drawing/2014/main" id="{0FA2DFC2-25AD-6972-6EB6-73067953BC3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llipse 2">
            <a:extLst>
              <a:ext uri="{FF2B5EF4-FFF2-40B4-BE49-F238E27FC236}">
                <a16:creationId xmlns:a16="http://schemas.microsoft.com/office/drawing/2014/main" id="{6BA7AF81-CC16-E61C-DF90-432C939BA63E}"/>
              </a:ext>
            </a:extLst>
          </p:cNvPr>
          <p:cNvSpPr/>
          <p:nvPr/>
        </p:nvSpPr>
        <p:spPr>
          <a:xfrm>
            <a:off x="8425661" y="3551832"/>
            <a:ext cx="3311912" cy="313268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C1810C-E44E-9AE8-D8FE-9E12D7A2B71E}"/>
              </a:ext>
            </a:extLst>
          </p:cNvPr>
          <p:cNvSpPr/>
          <p:nvPr/>
        </p:nvSpPr>
        <p:spPr>
          <a:xfrm rot="20623384">
            <a:off x="6259536" y="5246360"/>
            <a:ext cx="2442117" cy="11183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Doctorants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Be.Hive</a:t>
            </a: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Vous!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Symposium automne 2023</a:t>
            </a:r>
          </a:p>
        </p:txBody>
      </p:sp>
    </p:spTree>
    <p:extLst>
      <p:ext uri="{BB962C8B-B14F-4D97-AF65-F5344CB8AC3E}">
        <p14:creationId xmlns:p14="http://schemas.microsoft.com/office/powerpoint/2010/main" val="175125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4EA7E2A-D457-DA4C-AF43-46620A0A036B}"/>
              </a:ext>
            </a:extLst>
          </p:cNvPr>
          <p:cNvSpPr>
            <a:spLocks noGrp="1"/>
          </p:cNvSpPr>
          <p:nvPr>
            <p:ph type="title"/>
          </p:nvPr>
        </p:nvSpPr>
        <p:spPr/>
        <p:txBody>
          <a:bodyPr/>
          <a:lstStyle/>
          <a:p>
            <a:r>
              <a:rPr lang="fr-BE" dirty="0"/>
              <a:t>Concepts</a:t>
            </a:r>
          </a:p>
        </p:txBody>
      </p:sp>
      <p:sp>
        <p:nvSpPr>
          <p:cNvPr id="5" name="Espace réservé du texte 4">
            <a:extLst>
              <a:ext uri="{FF2B5EF4-FFF2-40B4-BE49-F238E27FC236}">
                <a16:creationId xmlns:a16="http://schemas.microsoft.com/office/drawing/2014/main" id="{30B26BDA-FF6C-0FD6-0217-0AB24FBAAB2B}"/>
              </a:ext>
            </a:extLst>
          </p:cNvPr>
          <p:cNvSpPr>
            <a:spLocks noGrp="1"/>
          </p:cNvSpPr>
          <p:nvPr>
            <p:ph type="body" idx="1"/>
          </p:nvPr>
        </p:nvSpPr>
        <p:spPr/>
        <p:txBody>
          <a:bodyPr/>
          <a:lstStyle/>
          <a:p>
            <a:r>
              <a:rPr lang="fr-BE" dirty="0"/>
              <a:t>Thérèse Van Durme</a:t>
            </a:r>
          </a:p>
        </p:txBody>
      </p:sp>
    </p:spTree>
    <p:extLst>
      <p:ext uri="{BB962C8B-B14F-4D97-AF65-F5344CB8AC3E}">
        <p14:creationId xmlns:p14="http://schemas.microsoft.com/office/powerpoint/2010/main" val="16545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C16D-601B-5CDC-E96A-85125C258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vak 3">
            <a:extLst>
              <a:ext uri="{FF2B5EF4-FFF2-40B4-BE49-F238E27FC236}">
                <a16:creationId xmlns:a16="http://schemas.microsoft.com/office/drawing/2014/main" id="{9026E4DA-0E73-752C-44B0-1EA6094B8DA6}"/>
              </a:ext>
            </a:extLst>
          </p:cNvPr>
          <p:cNvSpPr txBox="1"/>
          <p:nvPr/>
        </p:nvSpPr>
        <p:spPr>
          <a:xfrm>
            <a:off x="435195" y="4247929"/>
            <a:ext cx="11568958" cy="9977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Quire Sans" panose="020B0502040204020203" pitchFamily="34" charset="0"/>
                <a:ea typeface="+mn-ea"/>
                <a:cs typeface="Quire Sans" panose="020B0502040204020203" pitchFamily="34" charset="0"/>
              </a:rPr>
              <a:t>La forêt et les arbres </a:t>
            </a:r>
            <a:endParaRPr kumimoji="0" lang="nl-BE" sz="4400" b="1" i="0" u="none" strike="noStrike" kern="1200" cap="none" spc="0" normalizeH="0" baseline="0" noProof="0" dirty="0">
              <a:ln>
                <a:noFill/>
              </a:ln>
              <a:solidFill>
                <a:prstClr val="white"/>
              </a:solidFill>
              <a:effectLst/>
              <a:uLnTx/>
              <a:uFillTx/>
              <a:latin typeface="Quire Sans" panose="020B0502040204020203" pitchFamily="34" charset="0"/>
              <a:ea typeface="+mn-ea"/>
              <a:cs typeface="Quire Sans" panose="020B0502040204020203" pitchFamily="34" charset="0"/>
            </a:endParaRPr>
          </a:p>
        </p:txBody>
      </p:sp>
    </p:spTree>
    <p:extLst>
      <p:ext uri="{BB962C8B-B14F-4D97-AF65-F5344CB8AC3E}">
        <p14:creationId xmlns:p14="http://schemas.microsoft.com/office/powerpoint/2010/main" val="3992389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FFF4DA-3C94-E9CD-EA4A-996FC3410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kstvak 3">
            <a:extLst>
              <a:ext uri="{FF2B5EF4-FFF2-40B4-BE49-F238E27FC236}">
                <a16:creationId xmlns:a16="http://schemas.microsoft.com/office/drawing/2014/main" id="{3A9D99D6-AE4E-6350-E917-4E7FC58A2034}"/>
              </a:ext>
            </a:extLst>
          </p:cNvPr>
          <p:cNvSpPr txBox="1"/>
          <p:nvPr/>
        </p:nvSpPr>
        <p:spPr>
          <a:xfrm>
            <a:off x="435195" y="4247929"/>
            <a:ext cx="11568958" cy="9977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Quire Sans" panose="020B0502040204020203" pitchFamily="34" charset="0"/>
                <a:ea typeface="+mn-ea"/>
                <a:cs typeface="Quire Sans" panose="020B0502040204020203" pitchFamily="34" charset="0"/>
              </a:rPr>
              <a:t>La forêt et les arbres </a:t>
            </a:r>
            <a:endParaRPr kumimoji="0" lang="nl-BE" sz="4400" b="1" i="0" u="none" strike="noStrike" kern="1200" cap="none" spc="0" normalizeH="0" baseline="0" noProof="0" dirty="0">
              <a:ln>
                <a:noFill/>
              </a:ln>
              <a:solidFill>
                <a:prstClr val="white"/>
              </a:solidFill>
              <a:effectLst/>
              <a:uLnTx/>
              <a:uFillTx/>
              <a:latin typeface="Quire Sans" panose="020B0502040204020203" pitchFamily="34" charset="0"/>
              <a:ea typeface="+mn-ea"/>
              <a:cs typeface="Quire Sans" panose="020B0502040204020203" pitchFamily="34" charset="0"/>
            </a:endParaRPr>
          </a:p>
        </p:txBody>
      </p:sp>
      <p:sp>
        <p:nvSpPr>
          <p:cNvPr id="18" name="Tekstvak 4">
            <a:extLst>
              <a:ext uri="{FF2B5EF4-FFF2-40B4-BE49-F238E27FC236}">
                <a16:creationId xmlns:a16="http://schemas.microsoft.com/office/drawing/2014/main" id="{82447F4D-D3A4-EEC9-BF12-7A732CB577C4}"/>
              </a:ext>
            </a:extLst>
          </p:cNvPr>
          <p:cNvSpPr txBox="1"/>
          <p:nvPr/>
        </p:nvSpPr>
        <p:spPr>
          <a:xfrm>
            <a:off x="435195" y="5839552"/>
            <a:ext cx="120731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300" normalizeH="0" baseline="0" noProof="0" dirty="0">
                <a:ln>
                  <a:noFill/>
                </a:ln>
                <a:solidFill>
                  <a:prstClr val="white"/>
                </a:solidFill>
                <a:effectLst/>
                <a:uLnTx/>
                <a:uFillTx/>
                <a:latin typeface="Quire Sans" panose="020B0502040204020203" pitchFamily="34" charset="0"/>
                <a:ea typeface="+mn-ea"/>
                <a:cs typeface="Quire Sans" panose="020B0502040204020203" pitchFamily="34" charset="0"/>
              </a:rPr>
              <a:t>SUSANNE OP DE BEECK &amp; ISABELLE HEYMANS</a:t>
            </a:r>
            <a:endParaRPr kumimoji="0" lang="nl-BE" sz="2000" b="0"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97882D0-04DB-3C2D-022A-5F6619355A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882" y="5245703"/>
            <a:ext cx="3340100" cy="317500"/>
          </a:xfrm>
          <a:prstGeom prst="rect">
            <a:avLst/>
          </a:prstGeom>
        </p:spPr>
      </p:pic>
      <p:grpSp>
        <p:nvGrpSpPr>
          <p:cNvPr id="20" name="Group 19">
            <a:extLst>
              <a:ext uri="{FF2B5EF4-FFF2-40B4-BE49-F238E27FC236}">
                <a16:creationId xmlns:a16="http://schemas.microsoft.com/office/drawing/2014/main" id="{467FC86C-7595-27CD-ACF5-961C6F47DED2}"/>
              </a:ext>
            </a:extLst>
          </p:cNvPr>
          <p:cNvGrpSpPr/>
          <p:nvPr/>
        </p:nvGrpSpPr>
        <p:grpSpPr>
          <a:xfrm>
            <a:off x="-150312" y="1365374"/>
            <a:ext cx="12671205" cy="3006210"/>
            <a:chOff x="-150312" y="1365374"/>
            <a:chExt cx="12671205" cy="3006210"/>
          </a:xfrm>
        </p:grpSpPr>
        <p:sp>
          <p:nvSpPr>
            <p:cNvPr id="21" name="Rectangle 20">
              <a:extLst>
                <a:ext uri="{FF2B5EF4-FFF2-40B4-BE49-F238E27FC236}">
                  <a16:creationId xmlns:a16="http://schemas.microsoft.com/office/drawing/2014/main" id="{9322C34D-67C0-2CFB-2E4E-1CB422D1A3B9}"/>
                </a:ext>
              </a:extLst>
            </p:cNvPr>
            <p:cNvSpPr/>
            <p:nvPr/>
          </p:nvSpPr>
          <p:spPr>
            <a:xfrm>
              <a:off x="-150312" y="1612297"/>
              <a:ext cx="12671205" cy="2759287"/>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el 1">
              <a:extLst>
                <a:ext uri="{FF2B5EF4-FFF2-40B4-BE49-F238E27FC236}">
                  <a16:creationId xmlns:a16="http://schemas.microsoft.com/office/drawing/2014/main" id="{55441582-B3BB-5D86-B2CC-A4E871BD7961}"/>
                </a:ext>
              </a:extLst>
            </p:cNvPr>
            <p:cNvSpPr txBox="1">
              <a:spLocks/>
            </p:cNvSpPr>
            <p:nvPr/>
          </p:nvSpPr>
          <p:spPr>
            <a:xfrm>
              <a:off x="457401" y="1365374"/>
              <a:ext cx="5638599" cy="2977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nl-BE" sz="3000" b="0" i="0" u="none" strike="noStrike" kern="1200" cap="none" spc="0" normalizeH="0" baseline="0" noProof="0" dirty="0">
                <a:ln>
                  <a:noFill/>
                </a:ln>
                <a:solidFill>
                  <a:prstClr val="white">
                    <a:lumMod val="65000"/>
                  </a:prstClr>
                </a:solidFill>
                <a:effectLst/>
                <a:uLnTx/>
                <a:uFillTx/>
                <a:latin typeface="Calibri Light" panose="020F0302020204030204"/>
                <a:ea typeface="+mj-ea"/>
                <a:cs typeface="+mj-cs"/>
              </a:endParaRPr>
            </a:p>
          </p:txBody>
        </p:sp>
        <p:sp>
          <p:nvSpPr>
            <p:cNvPr id="23" name="Tekstvak 3">
              <a:extLst>
                <a:ext uri="{FF2B5EF4-FFF2-40B4-BE49-F238E27FC236}">
                  <a16:creationId xmlns:a16="http://schemas.microsoft.com/office/drawing/2014/main" id="{55B0A254-84A4-0BE7-16F1-35B3F8C8C9B7}"/>
                </a:ext>
              </a:extLst>
            </p:cNvPr>
            <p:cNvSpPr txBox="1"/>
            <p:nvPr/>
          </p:nvSpPr>
          <p:spPr>
            <a:xfrm>
              <a:off x="542882" y="1813805"/>
              <a:ext cx="11799430" cy="20946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Quire Sans" panose="020B0502040204020203" pitchFamily="34" charset="0"/>
                  <a:ea typeface="+mn-ea"/>
                  <a:cs typeface="Quire Sans" panose="020B0502040204020203" pitchFamily="34" charset="0"/>
                </a:rPr>
                <a:t>Goal-Oriented care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Quire Sans" panose="020B0502040204020203" pitchFamily="34" charset="0"/>
                  <a:ea typeface="+mn-ea"/>
                  <a:cs typeface="Quire Sans" panose="020B0502040204020203" pitchFamily="34" charset="0"/>
                </a:rPr>
                <a:t>Les soins ciblés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Quire Sans" panose="020B0502040204020203" pitchFamily="34" charset="0"/>
                  <a:ea typeface="+mn-ea"/>
                  <a:cs typeface="Quire Sans" panose="020B0502040204020203" pitchFamily="34" charset="0"/>
                </a:rPr>
                <a:t>par rapport à d’autres concepts de soins et de bien-être</a:t>
              </a:r>
              <a:endParaRPr kumimoji="0" lang="nl-BE" sz="3000" b="1" i="0" u="none" strike="noStrike" kern="1200" cap="none" spc="0" normalizeH="0" baseline="0" noProof="0" dirty="0">
                <a:ln>
                  <a:noFill/>
                </a:ln>
                <a:solidFill>
                  <a:prstClr val="black"/>
                </a:solidFill>
                <a:effectLst/>
                <a:uLnTx/>
                <a:uFillTx/>
                <a:latin typeface="Quire Sans" panose="020B0502040204020203" pitchFamily="34" charset="0"/>
                <a:ea typeface="+mn-ea"/>
                <a:cs typeface="Quire Sans" panose="020B0502040204020203" pitchFamily="34" charset="0"/>
              </a:endParaRPr>
            </a:p>
          </p:txBody>
        </p:sp>
      </p:grpSp>
    </p:spTree>
    <p:extLst>
      <p:ext uri="{BB962C8B-B14F-4D97-AF65-F5344CB8AC3E}">
        <p14:creationId xmlns:p14="http://schemas.microsoft.com/office/powerpoint/2010/main" val="4250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 coins arrondis 21">
            <a:extLst>
              <a:ext uri="{FF2B5EF4-FFF2-40B4-BE49-F238E27FC236}">
                <a16:creationId xmlns:a16="http://schemas.microsoft.com/office/drawing/2014/main" id="{FE572773-AE72-C81B-D35D-FA2421738A88}"/>
              </a:ext>
            </a:extLst>
          </p:cNvPr>
          <p:cNvSpPr/>
          <p:nvPr/>
        </p:nvSpPr>
        <p:spPr>
          <a:xfrm>
            <a:off x="261136" y="1414443"/>
            <a:ext cx="4998761" cy="473468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A3EA310-889D-9E9D-59C8-BBF01EB522D6}"/>
              </a:ext>
            </a:extLst>
          </p:cNvPr>
          <p:cNvSpPr>
            <a:spLocks noGrp="1"/>
          </p:cNvSpPr>
          <p:nvPr>
            <p:ph type="title"/>
          </p:nvPr>
        </p:nvSpPr>
        <p:spPr/>
        <p:txBody>
          <a:bodyPr/>
          <a:lstStyle/>
          <a:p>
            <a:r>
              <a:rPr lang="fr-BE" dirty="0"/>
              <a:t>Situation clinique</a:t>
            </a:r>
          </a:p>
        </p:txBody>
      </p:sp>
      <p:pic>
        <p:nvPicPr>
          <p:cNvPr id="5" name="Graphique 4" descr="Tête avec engrenages contour">
            <a:extLst>
              <a:ext uri="{FF2B5EF4-FFF2-40B4-BE49-F238E27FC236}">
                <a16:creationId xmlns:a16="http://schemas.microsoft.com/office/drawing/2014/main" id="{1CFBC875-1017-F2C0-D5B3-E2D2882EEA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2603" y="4004315"/>
            <a:ext cx="914400" cy="914400"/>
          </a:xfrm>
          <a:prstGeom prst="rect">
            <a:avLst/>
          </a:prstGeom>
        </p:spPr>
      </p:pic>
      <p:pic>
        <p:nvPicPr>
          <p:cNvPr id="7" name="Graphique 6" descr="Logement contour">
            <a:extLst>
              <a:ext uri="{FF2B5EF4-FFF2-40B4-BE49-F238E27FC236}">
                <a16:creationId xmlns:a16="http://schemas.microsoft.com/office/drawing/2014/main" id="{CF5A2F51-75C4-6B8B-6908-344BA12DEE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884" y="1725710"/>
            <a:ext cx="759313" cy="759313"/>
          </a:xfrm>
          <a:prstGeom prst="rect">
            <a:avLst/>
          </a:prstGeom>
        </p:spPr>
      </p:pic>
      <p:pic>
        <p:nvPicPr>
          <p:cNvPr id="9" name="Graphique 8" descr="Dormir contour">
            <a:extLst>
              <a:ext uri="{FF2B5EF4-FFF2-40B4-BE49-F238E27FC236}">
                <a16:creationId xmlns:a16="http://schemas.microsoft.com/office/drawing/2014/main" id="{9181F1CB-B100-4D00-62CA-8C87E72F7E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0406" y="2213296"/>
            <a:ext cx="914400" cy="914400"/>
          </a:xfrm>
          <a:prstGeom prst="rect">
            <a:avLst/>
          </a:prstGeom>
        </p:spPr>
      </p:pic>
      <p:pic>
        <p:nvPicPr>
          <p:cNvPr id="11" name="Graphique 10" descr="Homme médecin avec un remplissage uni">
            <a:extLst>
              <a:ext uri="{FF2B5EF4-FFF2-40B4-BE49-F238E27FC236}">
                <a16:creationId xmlns:a16="http://schemas.microsoft.com/office/drawing/2014/main" id="{F2DCB4AA-5A56-B1A3-3C91-7018D57672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0666" y="3102849"/>
            <a:ext cx="727684" cy="727684"/>
          </a:xfrm>
          <a:prstGeom prst="rect">
            <a:avLst/>
          </a:prstGeom>
        </p:spPr>
      </p:pic>
      <p:pic>
        <p:nvPicPr>
          <p:cNvPr id="13" name="Graphique 12" descr="Médecine contour">
            <a:extLst>
              <a:ext uri="{FF2B5EF4-FFF2-40B4-BE49-F238E27FC236}">
                <a16:creationId xmlns:a16="http://schemas.microsoft.com/office/drawing/2014/main" id="{B4A6F7FA-D489-A892-01F9-7B3D274627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344" y="4042097"/>
            <a:ext cx="914400" cy="914400"/>
          </a:xfrm>
          <a:prstGeom prst="rect">
            <a:avLst/>
          </a:prstGeom>
        </p:spPr>
      </p:pic>
      <p:pic>
        <p:nvPicPr>
          <p:cNvPr id="15" name="Graphique 14" descr="Poumons atteints d’un virus contour">
            <a:extLst>
              <a:ext uri="{FF2B5EF4-FFF2-40B4-BE49-F238E27FC236}">
                <a16:creationId xmlns:a16="http://schemas.microsoft.com/office/drawing/2014/main" id="{29349239-82D2-EADE-6132-30F1791CD9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819" y="2971800"/>
            <a:ext cx="914400" cy="914400"/>
          </a:xfrm>
          <a:prstGeom prst="rect">
            <a:avLst/>
          </a:prstGeom>
        </p:spPr>
      </p:pic>
      <p:pic>
        <p:nvPicPr>
          <p:cNvPr id="17" name="Graphique 16" descr="Femme contour">
            <a:extLst>
              <a:ext uri="{FF2B5EF4-FFF2-40B4-BE49-F238E27FC236}">
                <a16:creationId xmlns:a16="http://schemas.microsoft.com/office/drawing/2014/main" id="{52490529-B543-B68A-98CE-7BCBA04609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6862" y="2930239"/>
            <a:ext cx="914400" cy="914400"/>
          </a:xfrm>
          <a:prstGeom prst="rect">
            <a:avLst/>
          </a:prstGeom>
        </p:spPr>
      </p:pic>
      <p:pic>
        <p:nvPicPr>
          <p:cNvPr id="19" name="Graphique 18" descr="Écolière contour">
            <a:extLst>
              <a:ext uri="{FF2B5EF4-FFF2-40B4-BE49-F238E27FC236}">
                <a16:creationId xmlns:a16="http://schemas.microsoft.com/office/drawing/2014/main" id="{4450624C-CFDB-AF9A-7332-A8D07120F5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55541" y="4623248"/>
            <a:ext cx="486887" cy="486887"/>
          </a:xfrm>
          <a:prstGeom prst="rect">
            <a:avLst/>
          </a:prstGeom>
        </p:spPr>
      </p:pic>
      <p:pic>
        <p:nvPicPr>
          <p:cNvPr id="21" name="Graphique 20" descr="Serpillière et seau contour">
            <a:extLst>
              <a:ext uri="{FF2B5EF4-FFF2-40B4-BE49-F238E27FC236}">
                <a16:creationId xmlns:a16="http://schemas.microsoft.com/office/drawing/2014/main" id="{326FEFE6-66D2-C675-EB75-1A159CC1B21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37301" y="1865882"/>
            <a:ext cx="530604" cy="530604"/>
          </a:xfrm>
          <a:prstGeom prst="rect">
            <a:avLst/>
          </a:prstGeom>
        </p:spPr>
      </p:pic>
      <p:sp>
        <p:nvSpPr>
          <p:cNvPr id="23" name="ZoneTexte 22">
            <a:extLst>
              <a:ext uri="{FF2B5EF4-FFF2-40B4-BE49-F238E27FC236}">
                <a16:creationId xmlns:a16="http://schemas.microsoft.com/office/drawing/2014/main" id="{CDFD6735-4B18-39EE-C9B9-800211FF0EFA}"/>
              </a:ext>
            </a:extLst>
          </p:cNvPr>
          <p:cNvSpPr txBox="1"/>
          <p:nvPr/>
        </p:nvSpPr>
        <p:spPr>
          <a:xfrm>
            <a:off x="3596557" y="6375633"/>
            <a:ext cx="1663340" cy="369332"/>
          </a:xfrm>
          <a:prstGeom prst="rect">
            <a:avLst/>
          </a:prstGeom>
          <a:noFill/>
        </p:spPr>
        <p:txBody>
          <a:bodyPr wrap="none" rtlCol="0">
            <a:spAutoFit/>
          </a:bodyPr>
          <a:lstStyle/>
          <a:p>
            <a:r>
              <a:rPr lang="fr-BE" dirty="0"/>
              <a:t>C’est moi (MG)!</a:t>
            </a:r>
          </a:p>
        </p:txBody>
      </p:sp>
      <p:cxnSp>
        <p:nvCxnSpPr>
          <p:cNvPr id="25" name="Connecteur : en arc 24">
            <a:extLst>
              <a:ext uri="{FF2B5EF4-FFF2-40B4-BE49-F238E27FC236}">
                <a16:creationId xmlns:a16="http://schemas.microsoft.com/office/drawing/2014/main" id="{9738C34B-0C1C-1178-0CBC-02247155EB6D}"/>
              </a:ext>
            </a:extLst>
          </p:cNvPr>
          <p:cNvCxnSpPr>
            <a:cxnSpLocks/>
            <a:stCxn id="23" idx="3"/>
            <a:endCxn id="11" idx="3"/>
          </p:cNvCxnSpPr>
          <p:nvPr/>
        </p:nvCxnSpPr>
        <p:spPr>
          <a:xfrm flipH="1" flipV="1">
            <a:off x="5058350" y="3466691"/>
            <a:ext cx="201547" cy="3093608"/>
          </a:xfrm>
          <a:prstGeom prst="curvedConnector3">
            <a:avLst>
              <a:gd name="adj1" fmla="val -167534"/>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que 29" descr="Fumer contour">
            <a:extLst>
              <a:ext uri="{FF2B5EF4-FFF2-40B4-BE49-F238E27FC236}">
                <a16:creationId xmlns:a16="http://schemas.microsoft.com/office/drawing/2014/main" id="{29326A4A-15E2-63A6-D330-E2AEABAC7DF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1768" y="2000229"/>
            <a:ext cx="866163" cy="866163"/>
          </a:xfrm>
          <a:prstGeom prst="rect">
            <a:avLst/>
          </a:prstGeom>
        </p:spPr>
      </p:pic>
      <p:pic>
        <p:nvPicPr>
          <p:cNvPr id="32" name="Graphique 31" descr="Perte de poids contour">
            <a:extLst>
              <a:ext uri="{FF2B5EF4-FFF2-40B4-BE49-F238E27FC236}">
                <a16:creationId xmlns:a16="http://schemas.microsoft.com/office/drawing/2014/main" id="{11FDD598-65E0-905E-F561-A6FE72443CD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73763" y="3116954"/>
            <a:ext cx="727685" cy="727685"/>
          </a:xfrm>
          <a:prstGeom prst="rect">
            <a:avLst/>
          </a:prstGeom>
        </p:spPr>
      </p:pic>
      <p:pic>
        <p:nvPicPr>
          <p:cNvPr id="34" name="Graphique 33" descr="Femme avec bébé contour">
            <a:extLst>
              <a:ext uri="{FF2B5EF4-FFF2-40B4-BE49-F238E27FC236}">
                <a16:creationId xmlns:a16="http://schemas.microsoft.com/office/drawing/2014/main" id="{18B60141-C5D3-8E3F-6CCA-077662F04C4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31851" y="4537284"/>
            <a:ext cx="526514" cy="526514"/>
          </a:xfrm>
          <a:prstGeom prst="rect">
            <a:avLst/>
          </a:prstGeom>
        </p:spPr>
      </p:pic>
    </p:spTree>
    <p:extLst>
      <p:ext uri="{BB962C8B-B14F-4D97-AF65-F5344CB8AC3E}">
        <p14:creationId xmlns:p14="http://schemas.microsoft.com/office/powerpoint/2010/main" val="32584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par>
                                <p:cTn id="11" presetID="21"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heel(1)">
                                      <p:cBhvr>
                                        <p:cTn id="19" dur="2000"/>
                                        <p:tgtEl>
                                          <p:spTgt spid="32"/>
                                        </p:tgtEl>
                                      </p:cBhvr>
                                    </p:animEffect>
                                  </p:childTnLst>
                                </p:cTn>
                              </p:par>
                              <p:par>
                                <p:cTn id="20" presetID="21"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60CE1-B54B-6116-78F5-0E9FCE5676D3}"/>
              </a:ext>
            </a:extLst>
          </p:cNvPr>
          <p:cNvSpPr>
            <a:spLocks noGrp="1"/>
          </p:cNvSpPr>
          <p:nvPr>
            <p:ph sz="half" idx="1"/>
          </p:nvPr>
        </p:nvSpPr>
        <p:spPr>
          <a:xfrm>
            <a:off x="98562" y="1256313"/>
            <a:ext cx="2421419" cy="606553"/>
          </a:xfrm>
        </p:spPr>
        <p:txBody>
          <a:bodyPr>
            <a:noAutofit/>
          </a:bodyPr>
          <a:lstStyle/>
          <a:p>
            <a:pPr marL="0" indent="0" algn="ctr">
              <a:buNone/>
            </a:pPr>
            <a:r>
              <a:rPr lang="en-US" sz="1600" b="1" spc="300" dirty="0">
                <a:solidFill>
                  <a:srgbClr val="D9594B"/>
                </a:solidFill>
                <a:latin typeface="Quire Sans" panose="020B0502040400020003" pitchFamily="34" charset="0"/>
                <a:cs typeface="Quire Sans" panose="020B0502040400020003" pitchFamily="34" charset="0"/>
              </a:rPr>
              <a:t>QUESTIONNAIRE</a:t>
            </a:r>
          </a:p>
        </p:txBody>
      </p:sp>
      <p:sp>
        <p:nvSpPr>
          <p:cNvPr id="16" name="Content Placeholder 2">
            <a:extLst>
              <a:ext uri="{FF2B5EF4-FFF2-40B4-BE49-F238E27FC236}">
                <a16:creationId xmlns:a16="http://schemas.microsoft.com/office/drawing/2014/main" id="{13A4844D-5ADA-B4A0-9271-7ADC2D71FB48}"/>
              </a:ext>
            </a:extLst>
          </p:cNvPr>
          <p:cNvSpPr txBox="1">
            <a:spLocks/>
          </p:cNvSpPr>
          <p:nvPr/>
        </p:nvSpPr>
        <p:spPr>
          <a:xfrm>
            <a:off x="2533786" y="1256313"/>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298BBC"/>
                </a:solidFill>
                <a:effectLst/>
                <a:uLnTx/>
                <a:uFillTx/>
                <a:latin typeface="Quire Sans" panose="020B0502040400020003" pitchFamily="34" charset="0"/>
                <a:ea typeface="+mn-ea"/>
                <a:cs typeface="Quire Sans" panose="020B0502040400020003" pitchFamily="34" charset="0"/>
              </a:rPr>
              <a:t>CO-CREATION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24" name="Content Placeholder 2">
            <a:extLst>
              <a:ext uri="{FF2B5EF4-FFF2-40B4-BE49-F238E27FC236}">
                <a16:creationId xmlns:a16="http://schemas.microsoft.com/office/drawing/2014/main" id="{4D4194B0-443C-E807-D992-127910CBE6B9}"/>
              </a:ext>
            </a:extLst>
          </p:cNvPr>
          <p:cNvSpPr txBox="1">
            <a:spLocks/>
          </p:cNvSpPr>
          <p:nvPr/>
        </p:nvSpPr>
        <p:spPr>
          <a:xfrm>
            <a:off x="4804341" y="1256313"/>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DFA892"/>
                </a:solidFill>
                <a:effectLst/>
                <a:uLnTx/>
                <a:uFillTx/>
                <a:latin typeface="Quire Sans" panose="020B0502040400020003" pitchFamily="34" charset="0"/>
                <a:ea typeface="+mn-ea"/>
                <a:cs typeface="Quire Sans" panose="020B0502040400020003" pitchFamily="34" charset="0"/>
              </a:rPr>
              <a:t>CO-CREATION</a:t>
            </a:r>
          </a:p>
        </p:txBody>
      </p:sp>
      <p:sp>
        <p:nvSpPr>
          <p:cNvPr id="25" name="Content Placeholder 2">
            <a:extLst>
              <a:ext uri="{FF2B5EF4-FFF2-40B4-BE49-F238E27FC236}">
                <a16:creationId xmlns:a16="http://schemas.microsoft.com/office/drawing/2014/main" id="{6FC18066-A9E2-510A-9112-008709A8CE9F}"/>
              </a:ext>
            </a:extLst>
          </p:cNvPr>
          <p:cNvSpPr txBox="1">
            <a:spLocks/>
          </p:cNvSpPr>
          <p:nvPr/>
        </p:nvSpPr>
        <p:spPr>
          <a:xfrm>
            <a:off x="7032684" y="1256313"/>
            <a:ext cx="2190326"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83B8A2"/>
                </a:solidFill>
                <a:effectLst/>
                <a:uLnTx/>
                <a:uFillTx/>
                <a:latin typeface="Quire Sans" panose="020B0502040400020003" pitchFamily="34" charset="0"/>
                <a:ea typeface="+mn-ea"/>
                <a:cs typeface="Quire Sans" panose="020B0502040400020003" pitchFamily="34" charset="0"/>
              </a:rPr>
              <a:t>SYMPOSIUM</a:t>
            </a:r>
          </a:p>
        </p:txBody>
      </p:sp>
      <p:pic>
        <p:nvPicPr>
          <p:cNvPr id="31" name="Graphic 30" descr="Gemengd met effen opvulling">
            <a:extLst>
              <a:ext uri="{FF2B5EF4-FFF2-40B4-BE49-F238E27FC236}">
                <a16:creationId xmlns:a16="http://schemas.microsoft.com/office/drawing/2014/main" id="{5788F739-B32A-3182-D040-8342AB8CA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5140" y="1673159"/>
            <a:ext cx="551881" cy="551881"/>
          </a:xfrm>
          <a:prstGeom prst="rect">
            <a:avLst/>
          </a:prstGeom>
        </p:spPr>
      </p:pic>
      <p:sp>
        <p:nvSpPr>
          <p:cNvPr id="4" name="Tekstvak 3">
            <a:extLst>
              <a:ext uri="{FF2B5EF4-FFF2-40B4-BE49-F238E27FC236}">
                <a16:creationId xmlns:a16="http://schemas.microsoft.com/office/drawing/2014/main" id="{21530BD1-8E71-7AB0-B681-54704301276C}"/>
              </a:ext>
            </a:extLst>
          </p:cNvPr>
          <p:cNvSpPr txBox="1"/>
          <p:nvPr/>
        </p:nvSpPr>
        <p:spPr>
          <a:xfrm>
            <a:off x="10136151" y="262216"/>
            <a:ext cx="1749808" cy="66113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Participants</a:t>
            </a:r>
            <a:r>
              <a:rPr kumimoji="0" lang="nl-BE"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Anthierens</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Sybil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Belche </a:t>
            </a: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Jean-Luc</a:t>
            </a: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Boeckxstaens Pauline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Boeykens Dagje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De Clerck Marlies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Di Biagi Béa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Haverals Reini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 Joanne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Karel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Koen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Heymans Isabelle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Huybrechts 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Kirkhove Delphine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Ledoux 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Raedemaeker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Anne-Françoise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Timmermans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Vandeputte Marie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Vanderick</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Claire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Vanneste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 Durme Thérèse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Verté Emily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Dario Yves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Gombault</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Bénédicte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Vandensande</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Tinne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3207876E-6C95-144E-D6F9-90A6F24958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338" y="1605990"/>
            <a:ext cx="9741348" cy="447739"/>
          </a:xfrm>
          <a:prstGeom prst="rect">
            <a:avLst/>
          </a:prstGeom>
        </p:spPr>
      </p:pic>
      <p:pic>
        <p:nvPicPr>
          <p:cNvPr id="35" name="Picture 34">
            <a:extLst>
              <a:ext uri="{FF2B5EF4-FFF2-40B4-BE49-F238E27FC236}">
                <a16:creationId xmlns:a16="http://schemas.microsoft.com/office/drawing/2014/main" id="{40A41559-37A1-33BA-79FF-118C07FD38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2913" y="2329647"/>
            <a:ext cx="1143000" cy="2476500"/>
          </a:xfrm>
          <a:prstGeom prst="rect">
            <a:avLst/>
          </a:prstGeom>
        </p:spPr>
      </p:pic>
      <p:sp>
        <p:nvSpPr>
          <p:cNvPr id="36" name="Content Placeholder 2">
            <a:extLst>
              <a:ext uri="{FF2B5EF4-FFF2-40B4-BE49-F238E27FC236}">
                <a16:creationId xmlns:a16="http://schemas.microsoft.com/office/drawing/2014/main" id="{5CCE9BF0-FC07-4D15-16A2-451BB9B76099}"/>
              </a:ext>
            </a:extLst>
          </p:cNvPr>
          <p:cNvSpPr txBox="1">
            <a:spLocks/>
          </p:cNvSpPr>
          <p:nvPr/>
        </p:nvSpPr>
        <p:spPr>
          <a:xfrm>
            <a:off x="2533786" y="806707"/>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srgbClr val="298BBC"/>
                </a:solidFill>
                <a:effectLst/>
                <a:uLnTx/>
                <a:uFillTx/>
                <a:latin typeface="Quire Sans" panose="020B0502040400020003" pitchFamily="34" charset="0"/>
                <a:ea typeface="+mn-ea"/>
                <a:cs typeface="Quire Sans" panose="020B0502040400020003" pitchFamily="34" charset="0"/>
              </a:rPr>
              <a:t>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37" name="Content Placeholder 2">
            <a:extLst>
              <a:ext uri="{FF2B5EF4-FFF2-40B4-BE49-F238E27FC236}">
                <a16:creationId xmlns:a16="http://schemas.microsoft.com/office/drawing/2014/main" id="{989CA261-6D44-C5E7-E2F1-1C08DE346526}"/>
              </a:ext>
            </a:extLst>
          </p:cNvPr>
          <p:cNvSpPr txBox="1">
            <a:spLocks/>
          </p:cNvSpPr>
          <p:nvPr/>
        </p:nvSpPr>
        <p:spPr>
          <a:xfrm>
            <a:off x="4849473" y="806707"/>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srgbClr val="DFA892"/>
                </a:solidFill>
                <a:effectLst/>
                <a:uLnTx/>
                <a:uFillTx/>
                <a:latin typeface="Quire Sans" panose="020B0502040400020003" pitchFamily="34" charset="0"/>
                <a:ea typeface="+mn-ea"/>
                <a:cs typeface="Quire Sans" panose="020B0502040400020003" pitchFamily="34" charset="0"/>
              </a:rPr>
              <a:t>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40" name="Picture 39" descr="Icon&#10;&#10;Description automatically generated">
            <a:extLst>
              <a:ext uri="{FF2B5EF4-FFF2-40B4-BE49-F238E27FC236}">
                <a16:creationId xmlns:a16="http://schemas.microsoft.com/office/drawing/2014/main" id="{87ADB62B-0021-BE90-B769-6A3F7030B7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5865" y="2300387"/>
            <a:ext cx="1384300" cy="2667000"/>
          </a:xfrm>
          <a:prstGeom prst="rect">
            <a:avLst/>
          </a:prstGeom>
        </p:spPr>
      </p:pic>
      <p:pic>
        <p:nvPicPr>
          <p:cNvPr id="42" name="Picture 41" descr="Icon&#10;&#10;Description automatically generated">
            <a:extLst>
              <a:ext uri="{FF2B5EF4-FFF2-40B4-BE49-F238E27FC236}">
                <a16:creationId xmlns:a16="http://schemas.microsoft.com/office/drawing/2014/main" id="{2B8E8A8B-5BA0-4C76-67E8-D6A115FD5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410" y="2481755"/>
            <a:ext cx="1625600" cy="1536700"/>
          </a:xfrm>
          <a:prstGeom prst="rect">
            <a:avLst/>
          </a:prstGeom>
        </p:spPr>
      </p:pic>
      <p:pic>
        <p:nvPicPr>
          <p:cNvPr id="44" name="Picture 43" descr="Icon&#10;&#10;Description automatically generated">
            <a:extLst>
              <a:ext uri="{FF2B5EF4-FFF2-40B4-BE49-F238E27FC236}">
                <a16:creationId xmlns:a16="http://schemas.microsoft.com/office/drawing/2014/main" id="{08A3ACA2-4BF1-4EB5-DB66-634D939552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7132" y="2483945"/>
            <a:ext cx="1371600" cy="1689100"/>
          </a:xfrm>
          <a:prstGeom prst="rect">
            <a:avLst/>
          </a:prstGeom>
        </p:spPr>
      </p:pic>
      <p:sp>
        <p:nvSpPr>
          <p:cNvPr id="49" name="Title 1">
            <a:extLst>
              <a:ext uri="{FF2B5EF4-FFF2-40B4-BE49-F238E27FC236}">
                <a16:creationId xmlns:a16="http://schemas.microsoft.com/office/drawing/2014/main" id="{309F228E-400A-6555-109B-1F370702CB6C}"/>
              </a:ext>
            </a:extLst>
          </p:cNvPr>
          <p:cNvSpPr txBox="1">
            <a:spLocks/>
          </p:cNvSpPr>
          <p:nvPr/>
        </p:nvSpPr>
        <p:spPr>
          <a:xfrm>
            <a:off x="324542" y="53515"/>
            <a:ext cx="2883115" cy="1135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Processus</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pic>
        <p:nvPicPr>
          <p:cNvPr id="6" name="Picture 5">
            <a:extLst>
              <a:ext uri="{FF2B5EF4-FFF2-40B4-BE49-F238E27FC236}">
                <a16:creationId xmlns:a16="http://schemas.microsoft.com/office/drawing/2014/main" id="{BA5F6A79-4E42-62C1-FC88-B9AA8DA00F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38707" y="4331681"/>
            <a:ext cx="1248594" cy="948932"/>
          </a:xfrm>
          <a:prstGeom prst="rect">
            <a:avLst/>
          </a:prstGeom>
        </p:spPr>
      </p:pic>
    </p:spTree>
    <p:extLst>
      <p:ext uri="{BB962C8B-B14F-4D97-AF65-F5344CB8AC3E}">
        <p14:creationId xmlns:p14="http://schemas.microsoft.com/office/powerpoint/2010/main" val="3737636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60CE1-B54B-6116-78F5-0E9FCE5676D3}"/>
              </a:ext>
            </a:extLst>
          </p:cNvPr>
          <p:cNvSpPr>
            <a:spLocks noGrp="1"/>
          </p:cNvSpPr>
          <p:nvPr>
            <p:ph sz="half" idx="1"/>
          </p:nvPr>
        </p:nvSpPr>
        <p:spPr>
          <a:xfrm>
            <a:off x="98562" y="1256316"/>
            <a:ext cx="2421419" cy="606553"/>
          </a:xfrm>
        </p:spPr>
        <p:txBody>
          <a:bodyPr>
            <a:noAutofit/>
          </a:bodyPr>
          <a:lstStyle/>
          <a:p>
            <a:pPr marL="0" indent="0" algn="ctr">
              <a:buNone/>
            </a:pPr>
            <a:r>
              <a:rPr lang="en-US" sz="1600" b="1" spc="300" dirty="0">
                <a:solidFill>
                  <a:srgbClr val="D9594B"/>
                </a:solidFill>
                <a:latin typeface="Quire Sans" panose="020B0502040400020003" pitchFamily="34" charset="0"/>
                <a:cs typeface="Quire Sans" panose="020B0502040400020003" pitchFamily="34" charset="0"/>
              </a:rPr>
              <a:t>QUESTIONNAIRE</a:t>
            </a:r>
          </a:p>
        </p:txBody>
      </p:sp>
      <p:sp>
        <p:nvSpPr>
          <p:cNvPr id="16" name="Content Placeholder 2">
            <a:extLst>
              <a:ext uri="{FF2B5EF4-FFF2-40B4-BE49-F238E27FC236}">
                <a16:creationId xmlns:a16="http://schemas.microsoft.com/office/drawing/2014/main" id="{13A4844D-5ADA-B4A0-9271-7ADC2D71FB48}"/>
              </a:ext>
            </a:extLst>
          </p:cNvPr>
          <p:cNvSpPr txBox="1">
            <a:spLocks/>
          </p:cNvSpPr>
          <p:nvPr/>
        </p:nvSpPr>
        <p:spPr>
          <a:xfrm>
            <a:off x="2533786" y="1256316"/>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CO-CREATION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24" name="Content Placeholder 2">
            <a:extLst>
              <a:ext uri="{FF2B5EF4-FFF2-40B4-BE49-F238E27FC236}">
                <a16:creationId xmlns:a16="http://schemas.microsoft.com/office/drawing/2014/main" id="{4D4194B0-443C-E807-D992-127910CBE6B9}"/>
              </a:ext>
            </a:extLst>
          </p:cNvPr>
          <p:cNvSpPr txBox="1">
            <a:spLocks/>
          </p:cNvSpPr>
          <p:nvPr/>
        </p:nvSpPr>
        <p:spPr>
          <a:xfrm>
            <a:off x="4804341" y="1256316"/>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CO-CREATION</a:t>
            </a:r>
          </a:p>
        </p:txBody>
      </p:sp>
      <p:sp>
        <p:nvSpPr>
          <p:cNvPr id="25" name="Content Placeholder 2">
            <a:extLst>
              <a:ext uri="{FF2B5EF4-FFF2-40B4-BE49-F238E27FC236}">
                <a16:creationId xmlns:a16="http://schemas.microsoft.com/office/drawing/2014/main" id="{6FC18066-A9E2-510A-9112-008709A8CE9F}"/>
              </a:ext>
            </a:extLst>
          </p:cNvPr>
          <p:cNvSpPr txBox="1">
            <a:spLocks/>
          </p:cNvSpPr>
          <p:nvPr/>
        </p:nvSpPr>
        <p:spPr>
          <a:xfrm>
            <a:off x="7032684" y="1256316"/>
            <a:ext cx="2190326"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SYMPOSIUM</a:t>
            </a:r>
          </a:p>
        </p:txBody>
      </p:sp>
      <p:pic>
        <p:nvPicPr>
          <p:cNvPr id="31" name="Graphic 30" descr="Gemengd met effen opvulling">
            <a:extLst>
              <a:ext uri="{FF2B5EF4-FFF2-40B4-BE49-F238E27FC236}">
                <a16:creationId xmlns:a16="http://schemas.microsoft.com/office/drawing/2014/main" id="{5788F739-B32A-3182-D040-8342AB8CA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5140" y="1673162"/>
            <a:ext cx="551881" cy="551881"/>
          </a:xfrm>
          <a:prstGeom prst="rect">
            <a:avLst/>
          </a:prstGeom>
        </p:spPr>
      </p:pic>
      <p:sp>
        <p:nvSpPr>
          <p:cNvPr id="4" name="Tekstvak 3">
            <a:extLst>
              <a:ext uri="{FF2B5EF4-FFF2-40B4-BE49-F238E27FC236}">
                <a16:creationId xmlns:a16="http://schemas.microsoft.com/office/drawing/2014/main" id="{21530BD1-8E71-7AB0-B681-54704301276C}"/>
              </a:ext>
            </a:extLst>
          </p:cNvPr>
          <p:cNvSpPr txBox="1"/>
          <p:nvPr/>
        </p:nvSpPr>
        <p:spPr>
          <a:xfrm>
            <a:off x="10136151" y="262219"/>
            <a:ext cx="1749808" cy="66113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Participants</a:t>
            </a:r>
            <a:r>
              <a:rPr kumimoji="0" lang="nl-BE"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Anthierens</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Sybil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Belche </a:t>
            </a: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Jean-Luc</a:t>
            </a: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Boeckxstaens Pauline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Boeykens Dagje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De Clerck Marlies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Di Biagi Béa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Haverals Reini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 Joanne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Karel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Koen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Heymans Isabelle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Huybrechts 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Kirkhove Delphine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Ledoux 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Raedemaeker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Anne-Françoise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Timmermans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Vandeputte Marie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Vanderick</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Claire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Vanneste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 Durme Thérèse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Verté Emily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Dario Yves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Gombault</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Bénédicte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Vandensande</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Tinne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3207876E-6C95-144E-D6F9-90A6F24958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338" y="1605993"/>
            <a:ext cx="9741348" cy="447738"/>
          </a:xfrm>
          <a:prstGeom prst="rect">
            <a:avLst/>
          </a:prstGeom>
        </p:spPr>
      </p:pic>
      <p:pic>
        <p:nvPicPr>
          <p:cNvPr id="35" name="Picture 34">
            <a:extLst>
              <a:ext uri="{FF2B5EF4-FFF2-40B4-BE49-F238E27FC236}">
                <a16:creationId xmlns:a16="http://schemas.microsoft.com/office/drawing/2014/main" id="{40A41559-37A1-33BA-79FF-118C07FD38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2913" y="2329650"/>
            <a:ext cx="1143000" cy="2476500"/>
          </a:xfrm>
          <a:prstGeom prst="rect">
            <a:avLst/>
          </a:prstGeom>
        </p:spPr>
      </p:pic>
      <p:sp>
        <p:nvSpPr>
          <p:cNvPr id="36" name="Content Placeholder 2">
            <a:extLst>
              <a:ext uri="{FF2B5EF4-FFF2-40B4-BE49-F238E27FC236}">
                <a16:creationId xmlns:a16="http://schemas.microsoft.com/office/drawing/2014/main" id="{5CCE9BF0-FC07-4D15-16A2-451BB9B76099}"/>
              </a:ext>
            </a:extLst>
          </p:cNvPr>
          <p:cNvSpPr txBox="1">
            <a:spLocks/>
          </p:cNvSpPr>
          <p:nvPr/>
        </p:nvSpPr>
        <p:spPr>
          <a:xfrm>
            <a:off x="2533786" y="806710"/>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37" name="Content Placeholder 2">
            <a:extLst>
              <a:ext uri="{FF2B5EF4-FFF2-40B4-BE49-F238E27FC236}">
                <a16:creationId xmlns:a16="http://schemas.microsoft.com/office/drawing/2014/main" id="{989CA261-6D44-C5E7-E2F1-1C08DE346526}"/>
              </a:ext>
            </a:extLst>
          </p:cNvPr>
          <p:cNvSpPr txBox="1">
            <a:spLocks/>
          </p:cNvSpPr>
          <p:nvPr/>
        </p:nvSpPr>
        <p:spPr>
          <a:xfrm>
            <a:off x="4849473" y="806710"/>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endParaRPr>
          </a:p>
        </p:txBody>
      </p:sp>
      <p:pic>
        <p:nvPicPr>
          <p:cNvPr id="40" name="Picture 39" descr="Icon&#10;&#10;Description automatically generated">
            <a:extLst>
              <a:ext uri="{FF2B5EF4-FFF2-40B4-BE49-F238E27FC236}">
                <a16:creationId xmlns:a16="http://schemas.microsoft.com/office/drawing/2014/main" id="{87ADB62B-0021-BE90-B769-6A3F7030B7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5865" y="2300390"/>
            <a:ext cx="1384300" cy="2667000"/>
          </a:xfrm>
          <a:prstGeom prst="rect">
            <a:avLst/>
          </a:prstGeom>
        </p:spPr>
      </p:pic>
      <p:pic>
        <p:nvPicPr>
          <p:cNvPr id="42" name="Picture 41" descr="Icon&#10;&#10;Description automatically generated">
            <a:extLst>
              <a:ext uri="{FF2B5EF4-FFF2-40B4-BE49-F238E27FC236}">
                <a16:creationId xmlns:a16="http://schemas.microsoft.com/office/drawing/2014/main" id="{2B8E8A8B-5BA0-4C76-67E8-D6A115FD5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410" y="2481758"/>
            <a:ext cx="1625600" cy="1536700"/>
          </a:xfrm>
          <a:prstGeom prst="rect">
            <a:avLst/>
          </a:prstGeom>
        </p:spPr>
      </p:pic>
      <p:pic>
        <p:nvPicPr>
          <p:cNvPr id="44" name="Picture 43" descr="Icon&#10;&#10;Description automatically generated">
            <a:extLst>
              <a:ext uri="{FF2B5EF4-FFF2-40B4-BE49-F238E27FC236}">
                <a16:creationId xmlns:a16="http://schemas.microsoft.com/office/drawing/2014/main" id="{08A3ACA2-4BF1-4EB5-DB66-634D939552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7132" y="2483948"/>
            <a:ext cx="1371600" cy="1689100"/>
          </a:xfrm>
          <a:prstGeom prst="rect">
            <a:avLst/>
          </a:prstGeom>
        </p:spPr>
      </p:pic>
      <p:sp>
        <p:nvSpPr>
          <p:cNvPr id="6" name="Content Placeholder 2">
            <a:extLst>
              <a:ext uri="{FF2B5EF4-FFF2-40B4-BE49-F238E27FC236}">
                <a16:creationId xmlns:a16="http://schemas.microsoft.com/office/drawing/2014/main" id="{EFEC925D-74F9-C61A-8677-74A4E42D1D5F}"/>
              </a:ext>
            </a:extLst>
          </p:cNvPr>
          <p:cNvSpPr txBox="1">
            <a:spLocks/>
          </p:cNvSpPr>
          <p:nvPr/>
        </p:nvSpPr>
        <p:spPr>
          <a:xfrm>
            <a:off x="225296" y="3988111"/>
            <a:ext cx="944559" cy="606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rPr>
              <a:t>50</a:t>
            </a:r>
          </a:p>
        </p:txBody>
      </p:sp>
      <p:sp>
        <p:nvSpPr>
          <p:cNvPr id="15" name="Title 1">
            <a:extLst>
              <a:ext uri="{FF2B5EF4-FFF2-40B4-BE49-F238E27FC236}">
                <a16:creationId xmlns:a16="http://schemas.microsoft.com/office/drawing/2014/main" id="{E3899FBF-A4DE-AC8C-A030-3FDB9DE0BAB5}"/>
              </a:ext>
            </a:extLst>
          </p:cNvPr>
          <p:cNvSpPr txBox="1">
            <a:spLocks/>
          </p:cNvSpPr>
          <p:nvPr/>
        </p:nvSpPr>
        <p:spPr>
          <a:xfrm>
            <a:off x="324542" y="53515"/>
            <a:ext cx="3028258" cy="1135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Processus</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pic>
        <p:nvPicPr>
          <p:cNvPr id="7" name="Picture 6">
            <a:extLst>
              <a:ext uri="{FF2B5EF4-FFF2-40B4-BE49-F238E27FC236}">
                <a16:creationId xmlns:a16="http://schemas.microsoft.com/office/drawing/2014/main" id="{BFE0291A-89CA-2F60-AA6E-CC66CE22F56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38707" y="4331684"/>
            <a:ext cx="1248594" cy="948932"/>
          </a:xfrm>
          <a:prstGeom prst="rect">
            <a:avLst/>
          </a:prstGeom>
        </p:spPr>
      </p:pic>
    </p:spTree>
    <p:extLst>
      <p:ext uri="{BB962C8B-B14F-4D97-AF65-F5344CB8AC3E}">
        <p14:creationId xmlns:p14="http://schemas.microsoft.com/office/powerpoint/2010/main" val="3336188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60CE1-B54B-6116-78F5-0E9FCE5676D3}"/>
              </a:ext>
            </a:extLst>
          </p:cNvPr>
          <p:cNvSpPr>
            <a:spLocks noGrp="1"/>
          </p:cNvSpPr>
          <p:nvPr>
            <p:ph sz="half" idx="1"/>
          </p:nvPr>
        </p:nvSpPr>
        <p:spPr>
          <a:xfrm>
            <a:off x="98562" y="1256314"/>
            <a:ext cx="2421419" cy="606553"/>
          </a:xfrm>
        </p:spPr>
        <p:txBody>
          <a:bodyPr>
            <a:noAutofit/>
          </a:bodyPr>
          <a:lstStyle/>
          <a:p>
            <a:pPr marL="0" indent="0" algn="ctr">
              <a:buNone/>
            </a:pPr>
            <a:r>
              <a:rPr lang="en-US" sz="1600" b="1" spc="300" dirty="0">
                <a:solidFill>
                  <a:schemeClr val="bg1">
                    <a:lumMod val="75000"/>
                  </a:schemeClr>
                </a:solidFill>
                <a:latin typeface="Quire Sans" panose="020B0502040400020003" pitchFamily="34" charset="0"/>
                <a:cs typeface="Quire Sans" panose="020B0502040400020003" pitchFamily="34" charset="0"/>
              </a:rPr>
              <a:t>QUESTIONNAIRE</a:t>
            </a:r>
          </a:p>
        </p:txBody>
      </p:sp>
      <p:sp>
        <p:nvSpPr>
          <p:cNvPr id="24" name="Content Placeholder 2">
            <a:extLst>
              <a:ext uri="{FF2B5EF4-FFF2-40B4-BE49-F238E27FC236}">
                <a16:creationId xmlns:a16="http://schemas.microsoft.com/office/drawing/2014/main" id="{4D4194B0-443C-E807-D992-127910CBE6B9}"/>
              </a:ext>
            </a:extLst>
          </p:cNvPr>
          <p:cNvSpPr txBox="1">
            <a:spLocks/>
          </p:cNvSpPr>
          <p:nvPr/>
        </p:nvSpPr>
        <p:spPr>
          <a:xfrm>
            <a:off x="4804341" y="1256314"/>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DFA892"/>
                </a:solidFill>
                <a:effectLst/>
                <a:uLnTx/>
                <a:uFillTx/>
                <a:latin typeface="Quire Sans" panose="020B0502040400020003" pitchFamily="34" charset="0"/>
                <a:ea typeface="+mn-ea"/>
                <a:cs typeface="Quire Sans" panose="020B0502040400020003" pitchFamily="34" charset="0"/>
              </a:rPr>
              <a:t>CO-CREATION</a:t>
            </a:r>
          </a:p>
        </p:txBody>
      </p:sp>
      <p:sp>
        <p:nvSpPr>
          <p:cNvPr id="25" name="Content Placeholder 2">
            <a:extLst>
              <a:ext uri="{FF2B5EF4-FFF2-40B4-BE49-F238E27FC236}">
                <a16:creationId xmlns:a16="http://schemas.microsoft.com/office/drawing/2014/main" id="{6FC18066-A9E2-510A-9112-008709A8CE9F}"/>
              </a:ext>
            </a:extLst>
          </p:cNvPr>
          <p:cNvSpPr txBox="1">
            <a:spLocks/>
          </p:cNvSpPr>
          <p:nvPr/>
        </p:nvSpPr>
        <p:spPr>
          <a:xfrm>
            <a:off x="7032684" y="1256314"/>
            <a:ext cx="2190326"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SYMPOSIUM</a:t>
            </a:r>
          </a:p>
        </p:txBody>
      </p:sp>
      <p:pic>
        <p:nvPicPr>
          <p:cNvPr id="31" name="Graphic 30" descr="Gemengd met effen opvulling">
            <a:extLst>
              <a:ext uri="{FF2B5EF4-FFF2-40B4-BE49-F238E27FC236}">
                <a16:creationId xmlns:a16="http://schemas.microsoft.com/office/drawing/2014/main" id="{5788F739-B32A-3182-D040-8342AB8CA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5140" y="1673160"/>
            <a:ext cx="551881" cy="551881"/>
          </a:xfrm>
          <a:prstGeom prst="rect">
            <a:avLst/>
          </a:prstGeom>
        </p:spPr>
      </p:pic>
      <p:sp>
        <p:nvSpPr>
          <p:cNvPr id="4" name="Tekstvak 3">
            <a:extLst>
              <a:ext uri="{FF2B5EF4-FFF2-40B4-BE49-F238E27FC236}">
                <a16:creationId xmlns:a16="http://schemas.microsoft.com/office/drawing/2014/main" id="{21530BD1-8E71-7AB0-B681-54704301276C}"/>
              </a:ext>
            </a:extLst>
          </p:cNvPr>
          <p:cNvSpPr txBox="1"/>
          <p:nvPr/>
        </p:nvSpPr>
        <p:spPr>
          <a:xfrm>
            <a:off x="10136151" y="262217"/>
            <a:ext cx="1749808" cy="66113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Participants</a:t>
            </a:r>
            <a:r>
              <a:rPr kumimoji="0" lang="nl-BE"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Anthierens</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Sybil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Belche </a:t>
            </a: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Jean-Luc</a:t>
            </a: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Boeckxstaens Pauline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Boeykens Dagje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De Clerck Marlies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Di Biagi Béa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Haverals Reini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 Joanne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Karel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Koen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Heymans Isabelle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Huybrechts 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Kirkhove Delphine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Ledoux 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Raedemaeker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Anne-Françoise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Timmermans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Vandeputte Marie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Vanderick</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Claire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Vanneste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 Durme Thérèse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Verté Emily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Dario Yves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Gombault</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Bénédicte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Vandensande</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Tinne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3207876E-6C95-144E-D6F9-90A6F24958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317" y="1605991"/>
            <a:ext cx="9741305" cy="447737"/>
          </a:xfrm>
          <a:prstGeom prst="rect">
            <a:avLst/>
          </a:prstGeom>
        </p:spPr>
      </p:pic>
      <p:sp>
        <p:nvSpPr>
          <p:cNvPr id="37" name="Content Placeholder 2">
            <a:extLst>
              <a:ext uri="{FF2B5EF4-FFF2-40B4-BE49-F238E27FC236}">
                <a16:creationId xmlns:a16="http://schemas.microsoft.com/office/drawing/2014/main" id="{989CA261-6D44-C5E7-E2F1-1C08DE346526}"/>
              </a:ext>
            </a:extLst>
          </p:cNvPr>
          <p:cNvSpPr txBox="1">
            <a:spLocks/>
          </p:cNvSpPr>
          <p:nvPr/>
        </p:nvSpPr>
        <p:spPr>
          <a:xfrm>
            <a:off x="4849473" y="806708"/>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srgbClr val="DFA892"/>
                </a:solidFill>
                <a:effectLst/>
                <a:uLnTx/>
                <a:uFillTx/>
                <a:latin typeface="Quire Sans" panose="020B0502040400020003" pitchFamily="34" charset="0"/>
                <a:ea typeface="+mn-ea"/>
                <a:cs typeface="Quire Sans" panose="020B0502040400020003" pitchFamily="34" charset="0"/>
              </a:rPr>
              <a:t>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endParaRPr>
          </a:p>
        </p:txBody>
      </p:sp>
      <p:pic>
        <p:nvPicPr>
          <p:cNvPr id="42" name="Picture 41">
            <a:extLst>
              <a:ext uri="{FF2B5EF4-FFF2-40B4-BE49-F238E27FC236}">
                <a16:creationId xmlns:a16="http://schemas.microsoft.com/office/drawing/2014/main" id="{2B8E8A8B-5BA0-4C76-67E8-D6A115FD5E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8410" y="2481756"/>
            <a:ext cx="1625600" cy="1536700"/>
          </a:xfrm>
          <a:prstGeom prst="rect">
            <a:avLst/>
          </a:prstGeom>
        </p:spPr>
      </p:pic>
      <p:pic>
        <p:nvPicPr>
          <p:cNvPr id="44" name="Picture 43" descr="Icon&#10;&#10;Description automatically generated">
            <a:extLst>
              <a:ext uri="{FF2B5EF4-FFF2-40B4-BE49-F238E27FC236}">
                <a16:creationId xmlns:a16="http://schemas.microsoft.com/office/drawing/2014/main" id="{08A3ACA2-4BF1-4EB5-DB66-634D939552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7132" y="2483946"/>
            <a:ext cx="1371600" cy="1689100"/>
          </a:xfrm>
          <a:prstGeom prst="rect">
            <a:avLst/>
          </a:prstGeom>
        </p:spPr>
      </p:pic>
      <p:pic>
        <p:nvPicPr>
          <p:cNvPr id="5" name="Picture 4">
            <a:extLst>
              <a:ext uri="{FF2B5EF4-FFF2-40B4-BE49-F238E27FC236}">
                <a16:creationId xmlns:a16="http://schemas.microsoft.com/office/drawing/2014/main" id="{87533082-7044-FE62-6869-4D5BBB06B12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42913" y="2329648"/>
            <a:ext cx="1143000" cy="2476500"/>
          </a:xfrm>
          <a:prstGeom prst="rect">
            <a:avLst/>
          </a:prstGeom>
        </p:spPr>
      </p:pic>
      <p:sp>
        <p:nvSpPr>
          <p:cNvPr id="10" name="Title 1">
            <a:extLst>
              <a:ext uri="{FF2B5EF4-FFF2-40B4-BE49-F238E27FC236}">
                <a16:creationId xmlns:a16="http://schemas.microsoft.com/office/drawing/2014/main" id="{D0DFF14E-3E6E-BF5F-D453-BED8E1C6BDA3}"/>
              </a:ext>
            </a:extLst>
          </p:cNvPr>
          <p:cNvSpPr>
            <a:spLocks noGrp="1"/>
          </p:cNvSpPr>
          <p:nvPr>
            <p:ph type="title"/>
          </p:nvPr>
        </p:nvSpPr>
        <p:spPr>
          <a:xfrm>
            <a:off x="324542" y="53515"/>
            <a:ext cx="3013744" cy="1135280"/>
          </a:xfrm>
        </p:spPr>
        <p:txBody>
          <a:bodyPr>
            <a:normAutofit/>
          </a:bodyPr>
          <a:lstStyle/>
          <a:p>
            <a:r>
              <a:rPr lang="en-US" b="1" dirty="0" err="1">
                <a:latin typeface="Quire Sans" panose="020B0502040400020003" pitchFamily="34" charset="0"/>
                <a:cs typeface="Quire Sans" panose="020B0502040400020003" pitchFamily="34" charset="0"/>
              </a:rPr>
              <a:t>Processus</a:t>
            </a:r>
            <a:r>
              <a:rPr lang="en-US" b="1" dirty="0">
                <a:latin typeface="Quire Sans" panose="020B0502040400020003" pitchFamily="34" charset="0"/>
                <a:cs typeface="Quire Sans" panose="020B0502040400020003" pitchFamily="34" charset="0"/>
              </a:rPr>
              <a:t> </a:t>
            </a:r>
            <a:endParaRPr lang="en-BE" b="1" dirty="0">
              <a:latin typeface="Quire Sans" panose="020B0502040400020003" pitchFamily="34" charset="0"/>
              <a:cs typeface="Quire Sans" panose="020B0502040400020003" pitchFamily="34" charset="0"/>
            </a:endParaRPr>
          </a:p>
        </p:txBody>
      </p:sp>
      <p:sp>
        <p:nvSpPr>
          <p:cNvPr id="6" name="Content Placeholder 2">
            <a:extLst>
              <a:ext uri="{FF2B5EF4-FFF2-40B4-BE49-F238E27FC236}">
                <a16:creationId xmlns:a16="http://schemas.microsoft.com/office/drawing/2014/main" id="{DA553138-B600-768D-7C12-54EBD80B65F6}"/>
              </a:ext>
            </a:extLst>
          </p:cNvPr>
          <p:cNvSpPr txBox="1">
            <a:spLocks/>
          </p:cNvSpPr>
          <p:nvPr/>
        </p:nvSpPr>
        <p:spPr>
          <a:xfrm>
            <a:off x="2533786" y="1256314"/>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298BBC"/>
                </a:solidFill>
                <a:effectLst/>
                <a:uLnTx/>
                <a:uFillTx/>
                <a:latin typeface="Quire Sans" panose="020B0502040400020003" pitchFamily="34" charset="0"/>
                <a:ea typeface="+mn-ea"/>
                <a:cs typeface="Quire Sans" panose="020B0502040400020003" pitchFamily="34" charset="0"/>
              </a:rPr>
              <a:t>CO-CREATION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7" name="Content Placeholder 2">
            <a:extLst>
              <a:ext uri="{FF2B5EF4-FFF2-40B4-BE49-F238E27FC236}">
                <a16:creationId xmlns:a16="http://schemas.microsoft.com/office/drawing/2014/main" id="{143E4B88-7AEF-A492-4CC5-1E777A017DA6}"/>
              </a:ext>
            </a:extLst>
          </p:cNvPr>
          <p:cNvSpPr txBox="1">
            <a:spLocks/>
          </p:cNvSpPr>
          <p:nvPr/>
        </p:nvSpPr>
        <p:spPr>
          <a:xfrm>
            <a:off x="2533786" y="806708"/>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srgbClr val="298BBC"/>
                </a:solidFill>
                <a:effectLst/>
                <a:uLnTx/>
                <a:uFillTx/>
                <a:latin typeface="Quire Sans" panose="020B0502040400020003" pitchFamily="34" charset="0"/>
                <a:ea typeface="+mn-ea"/>
                <a:cs typeface="Quire Sans" panose="020B0502040400020003" pitchFamily="34" charset="0"/>
              </a:rPr>
              <a:t>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8" name="Picture 7">
            <a:extLst>
              <a:ext uri="{FF2B5EF4-FFF2-40B4-BE49-F238E27FC236}">
                <a16:creationId xmlns:a16="http://schemas.microsoft.com/office/drawing/2014/main" id="{247BEB21-C3BC-22FC-2188-17B6944D651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45865" y="2300388"/>
            <a:ext cx="1384300" cy="2667000"/>
          </a:xfrm>
          <a:prstGeom prst="rect">
            <a:avLst/>
          </a:prstGeom>
        </p:spPr>
      </p:pic>
      <p:pic>
        <p:nvPicPr>
          <p:cNvPr id="13" name="Picture 12">
            <a:extLst>
              <a:ext uri="{FF2B5EF4-FFF2-40B4-BE49-F238E27FC236}">
                <a16:creationId xmlns:a16="http://schemas.microsoft.com/office/drawing/2014/main" id="{8A6CC05F-D810-489B-97E1-3D089C6EF69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38707" y="4331682"/>
            <a:ext cx="1248594" cy="948932"/>
          </a:xfrm>
          <a:prstGeom prst="rect">
            <a:avLst/>
          </a:prstGeom>
        </p:spPr>
      </p:pic>
    </p:spTree>
    <p:extLst>
      <p:ext uri="{BB962C8B-B14F-4D97-AF65-F5344CB8AC3E}">
        <p14:creationId xmlns:p14="http://schemas.microsoft.com/office/powerpoint/2010/main" val="1976238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D967-1666-0E5E-65EB-5E36A531CC63}"/>
              </a:ext>
            </a:extLst>
          </p:cNvPr>
          <p:cNvSpPr>
            <a:spLocks noGrp="1"/>
          </p:cNvSpPr>
          <p:nvPr>
            <p:ph type="title"/>
          </p:nvPr>
        </p:nvSpPr>
        <p:spPr>
          <a:xfrm>
            <a:off x="324542" y="53515"/>
            <a:ext cx="3158887" cy="1135280"/>
          </a:xfrm>
        </p:spPr>
        <p:txBody>
          <a:bodyPr>
            <a:normAutofit/>
          </a:bodyPr>
          <a:lstStyle/>
          <a:p>
            <a:r>
              <a:rPr lang="en-US" b="1" dirty="0" err="1">
                <a:latin typeface="Quire Sans" panose="020B0502040400020003" pitchFamily="34" charset="0"/>
                <a:cs typeface="Quire Sans" panose="020B0502040400020003" pitchFamily="34" charset="0"/>
              </a:rPr>
              <a:t>Processus</a:t>
            </a:r>
            <a:endParaRPr lang="en-BE" b="1" dirty="0">
              <a:latin typeface="Quire Sans" panose="020B0502040400020003" pitchFamily="34" charset="0"/>
              <a:cs typeface="Quire Sans" panose="020B0502040400020003" pitchFamily="34" charset="0"/>
            </a:endParaRPr>
          </a:p>
        </p:txBody>
      </p:sp>
      <p:sp>
        <p:nvSpPr>
          <p:cNvPr id="3" name="Content Placeholder 2">
            <a:extLst>
              <a:ext uri="{FF2B5EF4-FFF2-40B4-BE49-F238E27FC236}">
                <a16:creationId xmlns:a16="http://schemas.microsoft.com/office/drawing/2014/main" id="{D6960CE1-B54B-6116-78F5-0E9FCE5676D3}"/>
              </a:ext>
            </a:extLst>
          </p:cNvPr>
          <p:cNvSpPr>
            <a:spLocks noGrp="1"/>
          </p:cNvSpPr>
          <p:nvPr>
            <p:ph sz="half" idx="1"/>
          </p:nvPr>
        </p:nvSpPr>
        <p:spPr>
          <a:xfrm>
            <a:off x="98562" y="1256314"/>
            <a:ext cx="2421419" cy="606553"/>
          </a:xfrm>
        </p:spPr>
        <p:txBody>
          <a:bodyPr>
            <a:noAutofit/>
          </a:bodyPr>
          <a:lstStyle/>
          <a:p>
            <a:pPr marL="0" indent="0" algn="ctr">
              <a:buNone/>
            </a:pPr>
            <a:r>
              <a:rPr lang="en-US" sz="1600" b="1" spc="300" dirty="0">
                <a:solidFill>
                  <a:schemeClr val="bg1">
                    <a:lumMod val="75000"/>
                  </a:schemeClr>
                </a:solidFill>
                <a:latin typeface="Quire Sans" panose="020B0502040400020003" pitchFamily="34" charset="0"/>
                <a:cs typeface="Quire Sans" panose="020B0502040400020003" pitchFamily="34" charset="0"/>
              </a:rPr>
              <a:t>QUESTIONNAIRE</a:t>
            </a:r>
          </a:p>
        </p:txBody>
      </p:sp>
      <p:sp>
        <p:nvSpPr>
          <p:cNvPr id="16" name="Content Placeholder 2">
            <a:extLst>
              <a:ext uri="{FF2B5EF4-FFF2-40B4-BE49-F238E27FC236}">
                <a16:creationId xmlns:a16="http://schemas.microsoft.com/office/drawing/2014/main" id="{13A4844D-5ADA-B4A0-9271-7ADC2D71FB48}"/>
              </a:ext>
            </a:extLst>
          </p:cNvPr>
          <p:cNvSpPr txBox="1">
            <a:spLocks/>
          </p:cNvSpPr>
          <p:nvPr/>
        </p:nvSpPr>
        <p:spPr>
          <a:xfrm>
            <a:off x="2533786" y="1256314"/>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CO-CREATION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24" name="Content Placeholder 2">
            <a:extLst>
              <a:ext uri="{FF2B5EF4-FFF2-40B4-BE49-F238E27FC236}">
                <a16:creationId xmlns:a16="http://schemas.microsoft.com/office/drawing/2014/main" id="{4D4194B0-443C-E807-D992-127910CBE6B9}"/>
              </a:ext>
            </a:extLst>
          </p:cNvPr>
          <p:cNvSpPr txBox="1">
            <a:spLocks/>
          </p:cNvSpPr>
          <p:nvPr/>
        </p:nvSpPr>
        <p:spPr>
          <a:xfrm>
            <a:off x="4804341" y="1256314"/>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CO-CREATION</a:t>
            </a:r>
          </a:p>
        </p:txBody>
      </p:sp>
      <p:sp>
        <p:nvSpPr>
          <p:cNvPr id="25" name="Content Placeholder 2">
            <a:extLst>
              <a:ext uri="{FF2B5EF4-FFF2-40B4-BE49-F238E27FC236}">
                <a16:creationId xmlns:a16="http://schemas.microsoft.com/office/drawing/2014/main" id="{6FC18066-A9E2-510A-9112-008709A8CE9F}"/>
              </a:ext>
            </a:extLst>
          </p:cNvPr>
          <p:cNvSpPr txBox="1">
            <a:spLocks/>
          </p:cNvSpPr>
          <p:nvPr/>
        </p:nvSpPr>
        <p:spPr>
          <a:xfrm>
            <a:off x="7032684" y="1256314"/>
            <a:ext cx="2190326"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300" normalizeH="0" baseline="0" noProof="0" dirty="0">
                <a:ln>
                  <a:noFill/>
                </a:ln>
                <a:solidFill>
                  <a:srgbClr val="83B8A2"/>
                </a:solidFill>
                <a:effectLst/>
                <a:uLnTx/>
                <a:uFillTx/>
                <a:latin typeface="Quire Sans" panose="020B0502040400020003" pitchFamily="34" charset="0"/>
                <a:ea typeface="+mn-ea"/>
                <a:cs typeface="Quire Sans" panose="020B0502040400020003" pitchFamily="34" charset="0"/>
              </a:rPr>
              <a:t>SYMPOSIUM</a:t>
            </a:r>
          </a:p>
        </p:txBody>
      </p:sp>
      <p:pic>
        <p:nvPicPr>
          <p:cNvPr id="31" name="Graphic 30" descr="Gemengd met effen opvulling">
            <a:extLst>
              <a:ext uri="{FF2B5EF4-FFF2-40B4-BE49-F238E27FC236}">
                <a16:creationId xmlns:a16="http://schemas.microsoft.com/office/drawing/2014/main" id="{5788F739-B32A-3182-D040-8342AB8CA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5140" y="1673160"/>
            <a:ext cx="551881" cy="551881"/>
          </a:xfrm>
          <a:prstGeom prst="rect">
            <a:avLst/>
          </a:prstGeom>
        </p:spPr>
      </p:pic>
      <p:sp>
        <p:nvSpPr>
          <p:cNvPr id="4" name="Tekstvak 3">
            <a:extLst>
              <a:ext uri="{FF2B5EF4-FFF2-40B4-BE49-F238E27FC236}">
                <a16:creationId xmlns:a16="http://schemas.microsoft.com/office/drawing/2014/main" id="{21530BD1-8E71-7AB0-B681-54704301276C}"/>
              </a:ext>
            </a:extLst>
          </p:cNvPr>
          <p:cNvSpPr txBox="1"/>
          <p:nvPr/>
        </p:nvSpPr>
        <p:spPr>
          <a:xfrm>
            <a:off x="10136150" y="262217"/>
            <a:ext cx="1892467" cy="66113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Participants</a:t>
            </a:r>
            <a:r>
              <a:rPr kumimoji="0" lang="nl-BE"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Anthierens</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Sybil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Belche </a:t>
            </a: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Jean-Luc</a:t>
            </a: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Boeckxstaens Pauline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Boeykens Dagje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De Clerck Marlies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Di Biagi Béa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Haverals Reini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 Joanne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Karel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Hermans Koen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Heymans Isabelle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Huybrechts 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Kirkhove Delphine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Ledoux Anne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Raedemaeker</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Anne-</a:t>
            </a: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Françoise</a:t>
            </a: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Timmermans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Vandeputte Marie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Vanderick</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Claire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Vanneste Lotte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Van Durme Thérèse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Verté Emily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Dario Yves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Gombault</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Bénédicte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1050" b="0" i="0" u="none" strike="noStrike" kern="1200" cap="none" spc="0" normalizeH="0" baseline="0" noProof="0" dirty="0" err="1">
                <a:ln>
                  <a:noFill/>
                </a:ln>
                <a:solidFill>
                  <a:prstClr val="black"/>
                </a:solidFill>
                <a:effectLst/>
                <a:uLnTx/>
                <a:uFillTx/>
                <a:latin typeface="Calibri" panose="020F0502020204030204"/>
                <a:ea typeface="+mn-ea"/>
                <a:cs typeface="+mn-cs"/>
              </a:rPr>
              <a:t>Vandensande</a:t>
            </a:r>
            <a:r>
              <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rPr>
              <a:t> Tinne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B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3207876E-6C95-144E-D6F9-90A6F24958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317" y="1605991"/>
            <a:ext cx="9741305" cy="447737"/>
          </a:xfrm>
          <a:prstGeom prst="rect">
            <a:avLst/>
          </a:prstGeom>
        </p:spPr>
      </p:pic>
      <p:sp>
        <p:nvSpPr>
          <p:cNvPr id="36" name="Content Placeholder 2">
            <a:extLst>
              <a:ext uri="{FF2B5EF4-FFF2-40B4-BE49-F238E27FC236}">
                <a16:creationId xmlns:a16="http://schemas.microsoft.com/office/drawing/2014/main" id="{5CCE9BF0-FC07-4D15-16A2-451BB9B76099}"/>
              </a:ext>
            </a:extLst>
          </p:cNvPr>
          <p:cNvSpPr txBox="1">
            <a:spLocks/>
          </p:cNvSpPr>
          <p:nvPr/>
        </p:nvSpPr>
        <p:spPr>
          <a:xfrm>
            <a:off x="2533786" y="806708"/>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37" name="Content Placeholder 2">
            <a:extLst>
              <a:ext uri="{FF2B5EF4-FFF2-40B4-BE49-F238E27FC236}">
                <a16:creationId xmlns:a16="http://schemas.microsoft.com/office/drawing/2014/main" id="{989CA261-6D44-C5E7-E2F1-1C08DE346526}"/>
              </a:ext>
            </a:extLst>
          </p:cNvPr>
          <p:cNvSpPr txBox="1">
            <a:spLocks/>
          </p:cNvSpPr>
          <p:nvPr/>
        </p:nvSpPr>
        <p:spPr>
          <a:xfrm>
            <a:off x="4849473" y="806708"/>
            <a:ext cx="2089707" cy="49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rPr>
              <a:t>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300" normalizeH="0" baseline="0" noProof="0" dirty="0">
              <a:ln>
                <a:noFill/>
              </a:ln>
              <a:solidFill>
                <a:prstClr val="white">
                  <a:lumMod val="75000"/>
                </a:prstClr>
              </a:solidFill>
              <a:effectLst/>
              <a:uLnTx/>
              <a:uFillTx/>
              <a:latin typeface="Quire Sans" panose="020B0502040400020003" pitchFamily="34" charset="0"/>
              <a:ea typeface="+mn-ea"/>
              <a:cs typeface="Quire Sans" panose="020B0502040400020003" pitchFamily="34" charset="0"/>
            </a:endParaRPr>
          </a:p>
        </p:txBody>
      </p:sp>
      <p:pic>
        <p:nvPicPr>
          <p:cNvPr id="40" name="Picture 39">
            <a:extLst>
              <a:ext uri="{FF2B5EF4-FFF2-40B4-BE49-F238E27FC236}">
                <a16:creationId xmlns:a16="http://schemas.microsoft.com/office/drawing/2014/main" id="{87ADB62B-0021-BE90-B769-6A3F7030B7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45865" y="2300388"/>
            <a:ext cx="1384300" cy="2667000"/>
          </a:xfrm>
          <a:prstGeom prst="rect">
            <a:avLst/>
          </a:prstGeom>
        </p:spPr>
      </p:pic>
      <p:pic>
        <p:nvPicPr>
          <p:cNvPr id="42" name="Picture 41">
            <a:extLst>
              <a:ext uri="{FF2B5EF4-FFF2-40B4-BE49-F238E27FC236}">
                <a16:creationId xmlns:a16="http://schemas.microsoft.com/office/drawing/2014/main" id="{2B8E8A8B-5BA0-4C76-67E8-D6A115FD5E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98410" y="2481756"/>
            <a:ext cx="1625600" cy="1536700"/>
          </a:xfrm>
          <a:prstGeom prst="rect">
            <a:avLst/>
          </a:prstGeom>
        </p:spPr>
      </p:pic>
      <p:pic>
        <p:nvPicPr>
          <p:cNvPr id="44" name="Picture 43">
            <a:extLst>
              <a:ext uri="{FF2B5EF4-FFF2-40B4-BE49-F238E27FC236}">
                <a16:creationId xmlns:a16="http://schemas.microsoft.com/office/drawing/2014/main" id="{08A3ACA2-4BF1-4EB5-DB66-634D9395521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27132" y="2483946"/>
            <a:ext cx="1371600" cy="1689100"/>
          </a:xfrm>
          <a:prstGeom prst="rect">
            <a:avLst/>
          </a:prstGeom>
        </p:spPr>
      </p:pic>
      <p:pic>
        <p:nvPicPr>
          <p:cNvPr id="5" name="Picture 4">
            <a:extLst>
              <a:ext uri="{FF2B5EF4-FFF2-40B4-BE49-F238E27FC236}">
                <a16:creationId xmlns:a16="http://schemas.microsoft.com/office/drawing/2014/main" id="{87533082-7044-FE62-6869-4D5BBB06B1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2913" y="2329648"/>
            <a:ext cx="1143000" cy="2476500"/>
          </a:xfrm>
          <a:prstGeom prst="rect">
            <a:avLst/>
          </a:prstGeom>
        </p:spPr>
      </p:pic>
      <p:pic>
        <p:nvPicPr>
          <p:cNvPr id="8" name="Picture 7">
            <a:extLst>
              <a:ext uri="{FF2B5EF4-FFF2-40B4-BE49-F238E27FC236}">
                <a16:creationId xmlns:a16="http://schemas.microsoft.com/office/drawing/2014/main" id="{AF6183B0-BD50-7FEC-D10B-C205B7B20B7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38707" y="4331682"/>
            <a:ext cx="1248595" cy="948932"/>
          </a:xfrm>
          <a:prstGeom prst="rect">
            <a:avLst/>
          </a:prstGeom>
        </p:spPr>
      </p:pic>
    </p:spTree>
    <p:extLst>
      <p:ext uri="{BB962C8B-B14F-4D97-AF65-F5344CB8AC3E}">
        <p14:creationId xmlns:p14="http://schemas.microsoft.com/office/powerpoint/2010/main" val="995349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245276-2E63-01C4-F494-CB68916249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6349"/>
            <a:ext cx="12191998" cy="6845298"/>
          </a:xfrm>
          <a:prstGeom prst="rect">
            <a:avLst/>
          </a:prstGeom>
        </p:spPr>
      </p:pic>
    </p:spTree>
    <p:extLst>
      <p:ext uri="{BB962C8B-B14F-4D97-AF65-F5344CB8AC3E}">
        <p14:creationId xmlns:p14="http://schemas.microsoft.com/office/powerpoint/2010/main" val="2299429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19D1B0-634A-B6EC-F377-612DE4D03BF5}"/>
              </a:ext>
            </a:extLst>
          </p:cNvPr>
          <p:cNvSpPr txBox="1">
            <a:spLocks/>
          </p:cNvSpPr>
          <p:nvPr/>
        </p:nvSpPr>
        <p:spPr>
          <a:xfrm>
            <a:off x="324542" y="53515"/>
            <a:ext cx="6729401" cy="1109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Différentes</a:t>
            </a: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 dimensions</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pic>
        <p:nvPicPr>
          <p:cNvPr id="7" name="Picture 6">
            <a:extLst>
              <a:ext uri="{FF2B5EF4-FFF2-40B4-BE49-F238E27FC236}">
                <a16:creationId xmlns:a16="http://schemas.microsoft.com/office/drawing/2014/main" id="{37DC32C0-231E-30AD-AB02-94A780BDAB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351" y="1285376"/>
            <a:ext cx="3240037" cy="2743690"/>
          </a:xfrm>
          <a:prstGeom prst="rect">
            <a:avLst/>
          </a:prstGeom>
        </p:spPr>
      </p:pic>
      <p:pic>
        <p:nvPicPr>
          <p:cNvPr id="5" name="Picture 4">
            <a:extLst>
              <a:ext uri="{FF2B5EF4-FFF2-40B4-BE49-F238E27FC236}">
                <a16:creationId xmlns:a16="http://schemas.microsoft.com/office/drawing/2014/main" id="{436D37C0-07B2-64DD-902D-83C2C3250B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7969" y="4101839"/>
            <a:ext cx="3136900" cy="2491447"/>
          </a:xfrm>
          <a:prstGeom prst="rect">
            <a:avLst/>
          </a:prstGeom>
        </p:spPr>
      </p:pic>
      <p:pic>
        <p:nvPicPr>
          <p:cNvPr id="10" name="Picture 9">
            <a:extLst>
              <a:ext uri="{FF2B5EF4-FFF2-40B4-BE49-F238E27FC236}">
                <a16:creationId xmlns:a16="http://schemas.microsoft.com/office/drawing/2014/main" id="{05FD09B0-4F97-1E8F-C141-33EE0284FB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2228" y="1178821"/>
            <a:ext cx="2908300" cy="2679700"/>
          </a:xfrm>
          <a:prstGeom prst="rect">
            <a:avLst/>
          </a:prstGeom>
        </p:spPr>
      </p:pic>
      <p:pic>
        <p:nvPicPr>
          <p:cNvPr id="12" name="Picture 11">
            <a:extLst>
              <a:ext uri="{FF2B5EF4-FFF2-40B4-BE49-F238E27FC236}">
                <a16:creationId xmlns:a16="http://schemas.microsoft.com/office/drawing/2014/main" id="{0103ABEC-28CC-8B20-A3AC-4AB1D17488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32890" y="1432821"/>
            <a:ext cx="2933700" cy="2425700"/>
          </a:xfrm>
          <a:prstGeom prst="rect">
            <a:avLst/>
          </a:prstGeom>
        </p:spPr>
      </p:pic>
      <p:pic>
        <p:nvPicPr>
          <p:cNvPr id="14" name="Picture 13">
            <a:extLst>
              <a:ext uri="{FF2B5EF4-FFF2-40B4-BE49-F238E27FC236}">
                <a16:creationId xmlns:a16="http://schemas.microsoft.com/office/drawing/2014/main" id="{6D74EB80-1CBB-5A17-DB95-5462D880600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86678" y="4083736"/>
            <a:ext cx="3187700" cy="2489200"/>
          </a:xfrm>
          <a:prstGeom prst="rect">
            <a:avLst/>
          </a:prstGeom>
        </p:spPr>
      </p:pic>
      <p:pic>
        <p:nvPicPr>
          <p:cNvPr id="28" name="Picture 27">
            <a:extLst>
              <a:ext uri="{FF2B5EF4-FFF2-40B4-BE49-F238E27FC236}">
                <a16:creationId xmlns:a16="http://schemas.microsoft.com/office/drawing/2014/main" id="{190812BF-6CC7-2958-9F6C-1ED91428250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99740" y="3880536"/>
            <a:ext cx="2654300" cy="2895600"/>
          </a:xfrm>
          <a:prstGeom prst="rect">
            <a:avLst/>
          </a:prstGeom>
        </p:spPr>
      </p:pic>
    </p:spTree>
    <p:extLst>
      <p:ext uri="{BB962C8B-B14F-4D97-AF65-F5344CB8AC3E}">
        <p14:creationId xmlns:p14="http://schemas.microsoft.com/office/powerpoint/2010/main" val="339231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456443-4071-AE8B-1029-33C813102A3B}"/>
              </a:ext>
            </a:extLst>
          </p:cNvPr>
          <p:cNvSpPr txBox="1">
            <a:spLocks/>
          </p:cNvSpPr>
          <p:nvPr/>
        </p:nvSpPr>
        <p:spPr>
          <a:xfrm>
            <a:off x="324542" y="53515"/>
            <a:ext cx="6729401" cy="1109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Leçons</a:t>
            </a: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 apprises?</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pic>
        <p:nvPicPr>
          <p:cNvPr id="21" name="Picture 20" descr="Diagram&#10;&#10;Description automatically generated">
            <a:extLst>
              <a:ext uri="{FF2B5EF4-FFF2-40B4-BE49-F238E27FC236}">
                <a16:creationId xmlns:a16="http://schemas.microsoft.com/office/drawing/2014/main" id="{98F39424-05DD-6582-F62A-89F4F841C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946" y="978153"/>
            <a:ext cx="5776426" cy="5368678"/>
          </a:xfrm>
          <a:prstGeom prst="rect">
            <a:avLst/>
          </a:prstGeom>
        </p:spPr>
      </p:pic>
    </p:spTree>
    <p:extLst>
      <p:ext uri="{BB962C8B-B14F-4D97-AF65-F5344CB8AC3E}">
        <p14:creationId xmlns:p14="http://schemas.microsoft.com/office/powerpoint/2010/main" val="185297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98F39424-05DD-6582-F62A-89F4F841C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946" y="978153"/>
            <a:ext cx="5776426" cy="5368678"/>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DF4F8214-66E7-C3A7-090A-717490CE1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881" y="554071"/>
            <a:ext cx="6238539" cy="3927969"/>
          </a:xfrm>
          <a:prstGeom prst="rect">
            <a:avLst/>
          </a:prstGeom>
        </p:spPr>
      </p:pic>
      <p:pic>
        <p:nvPicPr>
          <p:cNvPr id="2" name="Image 1">
            <a:extLst>
              <a:ext uri="{FF2B5EF4-FFF2-40B4-BE49-F238E27FC236}">
                <a16:creationId xmlns:a16="http://schemas.microsoft.com/office/drawing/2014/main" id="{B6DF206D-A2B2-4855-A768-46965AFFD023}"/>
              </a:ext>
            </a:extLst>
          </p:cNvPr>
          <p:cNvPicPr>
            <a:picLocks noChangeAspect="1"/>
          </p:cNvPicPr>
          <p:nvPr/>
        </p:nvPicPr>
        <p:blipFill>
          <a:blip r:embed="rId5"/>
          <a:stretch>
            <a:fillRect/>
          </a:stretch>
        </p:blipFill>
        <p:spPr>
          <a:xfrm>
            <a:off x="286501" y="168652"/>
            <a:ext cx="6974428" cy="1194920"/>
          </a:xfrm>
          <a:prstGeom prst="rect">
            <a:avLst/>
          </a:prstGeom>
        </p:spPr>
      </p:pic>
    </p:spTree>
    <p:extLst>
      <p:ext uri="{BB962C8B-B14F-4D97-AF65-F5344CB8AC3E}">
        <p14:creationId xmlns:p14="http://schemas.microsoft.com/office/powerpoint/2010/main" val="67636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6B9604D-B31F-2175-115A-96F47C582124}"/>
              </a:ext>
            </a:extLst>
          </p:cNvPr>
          <p:cNvGrpSpPr/>
          <p:nvPr/>
        </p:nvGrpSpPr>
        <p:grpSpPr>
          <a:xfrm>
            <a:off x="2326946" y="35275"/>
            <a:ext cx="8573521" cy="6311556"/>
            <a:chOff x="2326946" y="35275"/>
            <a:chExt cx="8573521" cy="6311556"/>
          </a:xfrm>
        </p:grpSpPr>
        <p:pic>
          <p:nvPicPr>
            <p:cNvPr id="11" name="Picture 10" descr="Graphical user interface, text, application, chat or text message&#10;&#10;Description automatically generated">
              <a:extLst>
                <a:ext uri="{FF2B5EF4-FFF2-40B4-BE49-F238E27FC236}">
                  <a16:creationId xmlns:a16="http://schemas.microsoft.com/office/drawing/2014/main" id="{1CE817DA-1437-230C-AEFD-76996CCEB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131" y="35275"/>
              <a:ext cx="3982336" cy="2718318"/>
            </a:xfrm>
            <a:prstGeom prst="rect">
              <a:avLst/>
            </a:prstGeom>
          </p:spPr>
        </p:pic>
        <p:pic>
          <p:nvPicPr>
            <p:cNvPr id="13" name="Picture 12" descr="Diagram&#10;&#10;Description automatically generated">
              <a:extLst>
                <a:ext uri="{FF2B5EF4-FFF2-40B4-BE49-F238E27FC236}">
                  <a16:creationId xmlns:a16="http://schemas.microsoft.com/office/drawing/2014/main" id="{626CD6A0-7F88-7965-A0CD-96CA2D91A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946" y="978153"/>
              <a:ext cx="5776426" cy="536867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2283AC4-FEC7-450F-6968-560528C0B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881" y="554071"/>
              <a:ext cx="6238539" cy="3927969"/>
            </a:xfrm>
            <a:prstGeom prst="rect">
              <a:avLst/>
            </a:prstGeom>
          </p:spPr>
        </p:pic>
      </p:grpSp>
      <p:pic>
        <p:nvPicPr>
          <p:cNvPr id="2" name="Image 1">
            <a:extLst>
              <a:ext uri="{FF2B5EF4-FFF2-40B4-BE49-F238E27FC236}">
                <a16:creationId xmlns:a16="http://schemas.microsoft.com/office/drawing/2014/main" id="{5FF7D83A-1613-4974-9513-3E9286683066}"/>
              </a:ext>
            </a:extLst>
          </p:cNvPr>
          <p:cNvPicPr>
            <a:picLocks noChangeAspect="1"/>
          </p:cNvPicPr>
          <p:nvPr/>
        </p:nvPicPr>
        <p:blipFill>
          <a:blip r:embed="rId6"/>
          <a:stretch>
            <a:fillRect/>
          </a:stretch>
        </p:blipFill>
        <p:spPr>
          <a:xfrm>
            <a:off x="296802" y="223574"/>
            <a:ext cx="6974428" cy="1194920"/>
          </a:xfrm>
          <a:prstGeom prst="rect">
            <a:avLst/>
          </a:prstGeom>
        </p:spPr>
      </p:pic>
    </p:spTree>
    <p:extLst>
      <p:ext uri="{BB962C8B-B14F-4D97-AF65-F5344CB8AC3E}">
        <p14:creationId xmlns:p14="http://schemas.microsoft.com/office/powerpoint/2010/main" val="382489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B4C44C-B614-9602-805D-DB676E07E442}"/>
              </a:ext>
            </a:extLst>
          </p:cNvPr>
          <p:cNvGrpSpPr/>
          <p:nvPr/>
        </p:nvGrpSpPr>
        <p:grpSpPr>
          <a:xfrm>
            <a:off x="2326946" y="35275"/>
            <a:ext cx="8573521" cy="6311556"/>
            <a:chOff x="2326946" y="35275"/>
            <a:chExt cx="8573521" cy="6311556"/>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B29DB7D4-A50C-1A75-BDF9-B3045F76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131" y="35275"/>
              <a:ext cx="3982336" cy="2718318"/>
            </a:xfrm>
            <a:prstGeom prst="rect">
              <a:avLst/>
            </a:prstGeom>
          </p:spPr>
        </p:pic>
        <p:pic>
          <p:nvPicPr>
            <p:cNvPr id="13" name="Picture 12" descr="Diagram&#10;&#10;Description automatically generated">
              <a:extLst>
                <a:ext uri="{FF2B5EF4-FFF2-40B4-BE49-F238E27FC236}">
                  <a16:creationId xmlns:a16="http://schemas.microsoft.com/office/drawing/2014/main" id="{0ECA2A86-1D2E-713D-FDB4-65053A8AD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946" y="978153"/>
              <a:ext cx="5776426" cy="536867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49CDC03-D35B-74C2-65C7-961C5CA51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881" y="554071"/>
              <a:ext cx="6238539" cy="3927969"/>
            </a:xfrm>
            <a:prstGeom prst="rect">
              <a:avLst/>
            </a:prstGeom>
          </p:spPr>
        </p:pic>
      </p:grpSp>
      <p:sp>
        <p:nvSpPr>
          <p:cNvPr id="15" name="Rectangle 14">
            <a:extLst>
              <a:ext uri="{FF2B5EF4-FFF2-40B4-BE49-F238E27FC236}">
                <a16:creationId xmlns:a16="http://schemas.microsoft.com/office/drawing/2014/main" id="{79DF1C01-184A-9DA8-2731-980526B19EDE}"/>
              </a:ext>
            </a:extLst>
          </p:cNvPr>
          <p:cNvSpPr/>
          <p:nvPr/>
        </p:nvSpPr>
        <p:spPr>
          <a:xfrm>
            <a:off x="1818445" y="-45363"/>
            <a:ext cx="10470995" cy="680448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32AF3D81-EE7C-EC72-8A2D-5D11D4AD2F91}"/>
              </a:ext>
            </a:extLst>
          </p:cNvPr>
          <p:cNvSpPr/>
          <p:nvPr/>
        </p:nvSpPr>
        <p:spPr>
          <a:xfrm>
            <a:off x="802886" y="1103550"/>
            <a:ext cx="7266616" cy="1828437"/>
          </a:xfrm>
          <a:prstGeom prst="rightArrow">
            <a:avLst/>
          </a:prstGeom>
          <a:solidFill>
            <a:srgbClr val="83B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CRÉATION D’UN LANGAGE COMMUN</a:t>
            </a:r>
            <a:b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b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 APPRENDRE À GÉRER LA COMPLEXITÉ,</a:t>
            </a:r>
            <a:b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b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PRATIQUES RÉFLEXIVES</a:t>
            </a:r>
          </a:p>
        </p:txBody>
      </p:sp>
      <p:sp>
        <p:nvSpPr>
          <p:cNvPr id="10" name="Pijl: rechts 9">
            <a:extLst>
              <a:ext uri="{FF2B5EF4-FFF2-40B4-BE49-F238E27FC236}">
                <a16:creationId xmlns:a16="http://schemas.microsoft.com/office/drawing/2014/main" id="{27CF646F-EED8-3E04-7572-BDFCD9855E6A}"/>
              </a:ext>
            </a:extLst>
          </p:cNvPr>
          <p:cNvSpPr/>
          <p:nvPr/>
        </p:nvSpPr>
        <p:spPr>
          <a:xfrm>
            <a:off x="802885" y="4379266"/>
            <a:ext cx="10794381" cy="1828437"/>
          </a:xfrm>
          <a:prstGeom prst="rightArrow">
            <a:avLst/>
          </a:prstGeom>
          <a:solidFill>
            <a:srgbClr val="305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PARADIGME SOUS-JACENT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CIBLÉS SUR LA PERSONNE ET SES CAPACITÉS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COMBINAISON DES SAVOIRS ET LE FAIT DE NE PAS SAVOIR</a:t>
            </a:r>
          </a:p>
        </p:txBody>
      </p:sp>
      <p:sp>
        <p:nvSpPr>
          <p:cNvPr id="11" name="Pijl: rechts 10">
            <a:extLst>
              <a:ext uri="{FF2B5EF4-FFF2-40B4-BE49-F238E27FC236}">
                <a16:creationId xmlns:a16="http://schemas.microsoft.com/office/drawing/2014/main" id="{7A5BFD4A-48E8-5064-70C4-9D8B9BA24FC7}"/>
              </a:ext>
            </a:extLst>
          </p:cNvPr>
          <p:cNvSpPr/>
          <p:nvPr/>
        </p:nvSpPr>
        <p:spPr>
          <a:xfrm>
            <a:off x="802887" y="2720897"/>
            <a:ext cx="8865220" cy="1828437"/>
          </a:xfrm>
          <a:prstGeom prst="rightArrow">
            <a:avLst/>
          </a:prstGeom>
          <a:solidFill>
            <a:srgbClr val="317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CHANGEMENTS AU NIVEAU DU SYSTÈME: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300" normalizeH="0" baseline="0" noProof="0" dirty="0">
                <a:ln>
                  <a:noFill/>
                </a:ln>
                <a:solidFill>
                  <a:prstClr val="white"/>
                </a:solidFill>
                <a:effectLst/>
                <a:uLnTx/>
                <a:uFillTx/>
                <a:latin typeface="Calibri" panose="020F0502020204030204"/>
                <a:ea typeface="+mn-ea"/>
                <a:cs typeface="+mn-cs"/>
              </a:rPr>
              <a:t>CADRE CLAIR, FLEXIBLE, PRÉREQUIS OPTIMAUX (MODALITÉS DE FINANCEMENT, TEMPS, RESSOURCES) </a:t>
            </a:r>
          </a:p>
        </p:txBody>
      </p:sp>
      <p:pic>
        <p:nvPicPr>
          <p:cNvPr id="2" name="Image 1">
            <a:extLst>
              <a:ext uri="{FF2B5EF4-FFF2-40B4-BE49-F238E27FC236}">
                <a16:creationId xmlns:a16="http://schemas.microsoft.com/office/drawing/2014/main" id="{DEBCB2EC-5000-4EA7-94E0-405584EC2F3E}"/>
              </a:ext>
            </a:extLst>
          </p:cNvPr>
          <p:cNvPicPr>
            <a:picLocks noChangeAspect="1"/>
          </p:cNvPicPr>
          <p:nvPr/>
        </p:nvPicPr>
        <p:blipFill>
          <a:blip r:embed="rId6"/>
          <a:stretch>
            <a:fillRect/>
          </a:stretch>
        </p:blipFill>
        <p:spPr>
          <a:xfrm>
            <a:off x="79514" y="35275"/>
            <a:ext cx="6974428" cy="1194920"/>
          </a:xfrm>
          <a:prstGeom prst="rect">
            <a:avLst/>
          </a:prstGeom>
        </p:spPr>
      </p:pic>
    </p:spTree>
    <p:extLst>
      <p:ext uri="{BB962C8B-B14F-4D97-AF65-F5344CB8AC3E}">
        <p14:creationId xmlns:p14="http://schemas.microsoft.com/office/powerpoint/2010/main" val="211684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 coins arrondis 53">
            <a:extLst>
              <a:ext uri="{FF2B5EF4-FFF2-40B4-BE49-F238E27FC236}">
                <a16:creationId xmlns:a16="http://schemas.microsoft.com/office/drawing/2014/main" id="{78B5FC60-7B5A-2A6F-CDC1-8843DEACBDF4}"/>
              </a:ext>
            </a:extLst>
          </p:cNvPr>
          <p:cNvSpPr/>
          <p:nvPr/>
        </p:nvSpPr>
        <p:spPr>
          <a:xfrm>
            <a:off x="5687568" y="3674378"/>
            <a:ext cx="5025173" cy="254692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43" name="Rectangle : coins arrondis 42">
            <a:extLst>
              <a:ext uri="{FF2B5EF4-FFF2-40B4-BE49-F238E27FC236}">
                <a16:creationId xmlns:a16="http://schemas.microsoft.com/office/drawing/2014/main" id="{1EEABAB5-F363-445B-1683-0E335DF2B7CB}"/>
              </a:ext>
            </a:extLst>
          </p:cNvPr>
          <p:cNvSpPr/>
          <p:nvPr/>
        </p:nvSpPr>
        <p:spPr>
          <a:xfrm>
            <a:off x="5687567" y="1493240"/>
            <a:ext cx="5025173" cy="147856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22" name="Rectangle : coins arrondis 21">
            <a:extLst>
              <a:ext uri="{FF2B5EF4-FFF2-40B4-BE49-F238E27FC236}">
                <a16:creationId xmlns:a16="http://schemas.microsoft.com/office/drawing/2014/main" id="{FE572773-AE72-C81B-D35D-FA2421738A88}"/>
              </a:ext>
            </a:extLst>
          </p:cNvPr>
          <p:cNvSpPr/>
          <p:nvPr/>
        </p:nvSpPr>
        <p:spPr>
          <a:xfrm>
            <a:off x="261136" y="1414443"/>
            <a:ext cx="4998761" cy="473468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A3EA310-889D-9E9D-59C8-BBF01EB522D6}"/>
              </a:ext>
            </a:extLst>
          </p:cNvPr>
          <p:cNvSpPr>
            <a:spLocks noGrp="1"/>
          </p:cNvSpPr>
          <p:nvPr>
            <p:ph type="title"/>
          </p:nvPr>
        </p:nvSpPr>
        <p:spPr/>
        <p:txBody>
          <a:bodyPr/>
          <a:lstStyle/>
          <a:p>
            <a:r>
              <a:rPr lang="fr-BE" dirty="0"/>
              <a:t>Situation clinique</a:t>
            </a:r>
          </a:p>
        </p:txBody>
      </p:sp>
      <p:pic>
        <p:nvPicPr>
          <p:cNvPr id="5" name="Graphique 4" descr="Tête avec engrenages contour">
            <a:extLst>
              <a:ext uri="{FF2B5EF4-FFF2-40B4-BE49-F238E27FC236}">
                <a16:creationId xmlns:a16="http://schemas.microsoft.com/office/drawing/2014/main" id="{1CFBC875-1017-F2C0-D5B3-E2D2882EEA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2603" y="4004315"/>
            <a:ext cx="914400" cy="914400"/>
          </a:xfrm>
          <a:prstGeom prst="rect">
            <a:avLst/>
          </a:prstGeom>
        </p:spPr>
      </p:pic>
      <p:pic>
        <p:nvPicPr>
          <p:cNvPr id="7" name="Graphique 6" descr="Logement contour">
            <a:extLst>
              <a:ext uri="{FF2B5EF4-FFF2-40B4-BE49-F238E27FC236}">
                <a16:creationId xmlns:a16="http://schemas.microsoft.com/office/drawing/2014/main" id="{CF5A2F51-75C4-6B8B-6908-344BA12DEE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884" y="1725710"/>
            <a:ext cx="759313" cy="759313"/>
          </a:xfrm>
          <a:prstGeom prst="rect">
            <a:avLst/>
          </a:prstGeom>
        </p:spPr>
      </p:pic>
      <p:pic>
        <p:nvPicPr>
          <p:cNvPr id="9" name="Graphique 8" descr="Dormir contour">
            <a:extLst>
              <a:ext uri="{FF2B5EF4-FFF2-40B4-BE49-F238E27FC236}">
                <a16:creationId xmlns:a16="http://schemas.microsoft.com/office/drawing/2014/main" id="{9181F1CB-B100-4D00-62CA-8C87E72F7E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0406" y="2213296"/>
            <a:ext cx="914400" cy="914400"/>
          </a:xfrm>
          <a:prstGeom prst="rect">
            <a:avLst/>
          </a:prstGeom>
        </p:spPr>
      </p:pic>
      <p:pic>
        <p:nvPicPr>
          <p:cNvPr id="11" name="Graphique 10" descr="Homme médecin avec un remplissage uni">
            <a:extLst>
              <a:ext uri="{FF2B5EF4-FFF2-40B4-BE49-F238E27FC236}">
                <a16:creationId xmlns:a16="http://schemas.microsoft.com/office/drawing/2014/main" id="{F2DCB4AA-5A56-B1A3-3C91-7018D57672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0666" y="3102849"/>
            <a:ext cx="727684" cy="727684"/>
          </a:xfrm>
          <a:prstGeom prst="rect">
            <a:avLst/>
          </a:prstGeom>
        </p:spPr>
      </p:pic>
      <p:pic>
        <p:nvPicPr>
          <p:cNvPr id="13" name="Graphique 12" descr="Médecine contour">
            <a:extLst>
              <a:ext uri="{FF2B5EF4-FFF2-40B4-BE49-F238E27FC236}">
                <a16:creationId xmlns:a16="http://schemas.microsoft.com/office/drawing/2014/main" id="{B4A6F7FA-D489-A892-01F9-7B3D274627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344" y="4042097"/>
            <a:ext cx="914400" cy="914400"/>
          </a:xfrm>
          <a:prstGeom prst="rect">
            <a:avLst/>
          </a:prstGeom>
        </p:spPr>
      </p:pic>
      <p:pic>
        <p:nvPicPr>
          <p:cNvPr id="15" name="Graphique 14" descr="Poumons atteints d’un virus contour">
            <a:extLst>
              <a:ext uri="{FF2B5EF4-FFF2-40B4-BE49-F238E27FC236}">
                <a16:creationId xmlns:a16="http://schemas.microsoft.com/office/drawing/2014/main" id="{29349239-82D2-EADE-6132-30F1791CD9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819" y="2971800"/>
            <a:ext cx="914400" cy="914400"/>
          </a:xfrm>
          <a:prstGeom prst="rect">
            <a:avLst/>
          </a:prstGeom>
        </p:spPr>
      </p:pic>
      <p:pic>
        <p:nvPicPr>
          <p:cNvPr id="17" name="Graphique 16" descr="Femme contour">
            <a:extLst>
              <a:ext uri="{FF2B5EF4-FFF2-40B4-BE49-F238E27FC236}">
                <a16:creationId xmlns:a16="http://schemas.microsoft.com/office/drawing/2014/main" id="{52490529-B543-B68A-98CE-7BCBA04609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6862" y="2930239"/>
            <a:ext cx="914400" cy="914400"/>
          </a:xfrm>
          <a:prstGeom prst="rect">
            <a:avLst/>
          </a:prstGeom>
        </p:spPr>
      </p:pic>
      <p:pic>
        <p:nvPicPr>
          <p:cNvPr id="19" name="Graphique 18" descr="Écolière contour">
            <a:extLst>
              <a:ext uri="{FF2B5EF4-FFF2-40B4-BE49-F238E27FC236}">
                <a16:creationId xmlns:a16="http://schemas.microsoft.com/office/drawing/2014/main" id="{4450624C-CFDB-AF9A-7332-A8D07120F5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55541" y="4623248"/>
            <a:ext cx="486887" cy="486887"/>
          </a:xfrm>
          <a:prstGeom prst="rect">
            <a:avLst/>
          </a:prstGeom>
        </p:spPr>
      </p:pic>
      <p:pic>
        <p:nvPicPr>
          <p:cNvPr id="21" name="Graphique 20" descr="Serpillière et seau contour">
            <a:extLst>
              <a:ext uri="{FF2B5EF4-FFF2-40B4-BE49-F238E27FC236}">
                <a16:creationId xmlns:a16="http://schemas.microsoft.com/office/drawing/2014/main" id="{326FEFE6-66D2-C675-EB75-1A159CC1B21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37301" y="1865882"/>
            <a:ext cx="530604" cy="530604"/>
          </a:xfrm>
          <a:prstGeom prst="rect">
            <a:avLst/>
          </a:prstGeom>
        </p:spPr>
      </p:pic>
      <p:sp>
        <p:nvSpPr>
          <p:cNvPr id="23" name="ZoneTexte 22">
            <a:extLst>
              <a:ext uri="{FF2B5EF4-FFF2-40B4-BE49-F238E27FC236}">
                <a16:creationId xmlns:a16="http://schemas.microsoft.com/office/drawing/2014/main" id="{CDFD6735-4B18-39EE-C9B9-800211FF0EFA}"/>
              </a:ext>
            </a:extLst>
          </p:cNvPr>
          <p:cNvSpPr txBox="1"/>
          <p:nvPr/>
        </p:nvSpPr>
        <p:spPr>
          <a:xfrm>
            <a:off x="3596557" y="6375633"/>
            <a:ext cx="1663340" cy="369332"/>
          </a:xfrm>
          <a:prstGeom prst="rect">
            <a:avLst/>
          </a:prstGeom>
          <a:noFill/>
        </p:spPr>
        <p:txBody>
          <a:bodyPr wrap="none" rtlCol="0">
            <a:spAutoFit/>
          </a:bodyPr>
          <a:lstStyle/>
          <a:p>
            <a:r>
              <a:rPr lang="fr-BE" dirty="0"/>
              <a:t>C’est moi (MG)!</a:t>
            </a:r>
          </a:p>
        </p:txBody>
      </p:sp>
      <p:cxnSp>
        <p:nvCxnSpPr>
          <p:cNvPr id="25" name="Connecteur : en arc 24">
            <a:extLst>
              <a:ext uri="{FF2B5EF4-FFF2-40B4-BE49-F238E27FC236}">
                <a16:creationId xmlns:a16="http://schemas.microsoft.com/office/drawing/2014/main" id="{9738C34B-0C1C-1178-0CBC-02247155EB6D}"/>
              </a:ext>
            </a:extLst>
          </p:cNvPr>
          <p:cNvCxnSpPr>
            <a:cxnSpLocks/>
            <a:stCxn id="23" idx="3"/>
            <a:endCxn id="11" idx="3"/>
          </p:cNvCxnSpPr>
          <p:nvPr/>
        </p:nvCxnSpPr>
        <p:spPr>
          <a:xfrm flipH="1" flipV="1">
            <a:off x="5058350" y="3466691"/>
            <a:ext cx="201547" cy="3093608"/>
          </a:xfrm>
          <a:prstGeom prst="curvedConnector3">
            <a:avLst>
              <a:gd name="adj1" fmla="val -167534"/>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que 29" descr="Fumer contour">
            <a:extLst>
              <a:ext uri="{FF2B5EF4-FFF2-40B4-BE49-F238E27FC236}">
                <a16:creationId xmlns:a16="http://schemas.microsoft.com/office/drawing/2014/main" id="{29326A4A-15E2-63A6-D330-E2AEABAC7DF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1768" y="2000229"/>
            <a:ext cx="866163" cy="866163"/>
          </a:xfrm>
          <a:prstGeom prst="rect">
            <a:avLst/>
          </a:prstGeom>
        </p:spPr>
      </p:pic>
      <p:pic>
        <p:nvPicPr>
          <p:cNvPr id="32" name="Graphique 31" descr="Perte de poids contour">
            <a:extLst>
              <a:ext uri="{FF2B5EF4-FFF2-40B4-BE49-F238E27FC236}">
                <a16:creationId xmlns:a16="http://schemas.microsoft.com/office/drawing/2014/main" id="{11FDD598-65E0-905E-F561-A6FE72443CD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73763" y="3116954"/>
            <a:ext cx="727685" cy="727685"/>
          </a:xfrm>
          <a:prstGeom prst="rect">
            <a:avLst/>
          </a:prstGeom>
        </p:spPr>
      </p:pic>
      <p:pic>
        <p:nvPicPr>
          <p:cNvPr id="34" name="Graphique 33" descr="Femme avec bébé contour">
            <a:extLst>
              <a:ext uri="{FF2B5EF4-FFF2-40B4-BE49-F238E27FC236}">
                <a16:creationId xmlns:a16="http://schemas.microsoft.com/office/drawing/2014/main" id="{18B60141-C5D3-8E3F-6CCA-077662F04C4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31851" y="4537284"/>
            <a:ext cx="526514" cy="526514"/>
          </a:xfrm>
          <a:prstGeom prst="rect">
            <a:avLst/>
          </a:prstGeom>
        </p:spPr>
      </p:pic>
      <p:pic>
        <p:nvPicPr>
          <p:cNvPr id="36" name="Graphique 35" descr="Pas de danse contour">
            <a:extLst>
              <a:ext uri="{FF2B5EF4-FFF2-40B4-BE49-F238E27FC236}">
                <a16:creationId xmlns:a16="http://schemas.microsoft.com/office/drawing/2014/main" id="{6C22A44C-58D6-CA47-7B5E-4069BE74F91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75542" y="3844389"/>
            <a:ext cx="786142" cy="786142"/>
          </a:xfrm>
          <a:prstGeom prst="rect">
            <a:avLst/>
          </a:prstGeom>
        </p:spPr>
      </p:pic>
      <p:pic>
        <p:nvPicPr>
          <p:cNvPr id="38" name="Graphique 37" descr="En bas contour">
            <a:extLst>
              <a:ext uri="{FF2B5EF4-FFF2-40B4-BE49-F238E27FC236}">
                <a16:creationId xmlns:a16="http://schemas.microsoft.com/office/drawing/2014/main" id="{3399FFA9-8A73-35DB-F204-6F2BE65EE25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199677" y="3781786"/>
            <a:ext cx="914400" cy="914400"/>
          </a:xfrm>
          <a:prstGeom prst="rect">
            <a:avLst/>
          </a:prstGeom>
        </p:spPr>
      </p:pic>
      <p:pic>
        <p:nvPicPr>
          <p:cNvPr id="40" name="Graphique 39" descr="Hôpital contour">
            <a:extLst>
              <a:ext uri="{FF2B5EF4-FFF2-40B4-BE49-F238E27FC236}">
                <a16:creationId xmlns:a16="http://schemas.microsoft.com/office/drawing/2014/main" id="{3B9CE135-542A-2DE0-D4E9-EB14B145B2D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713881" y="3965801"/>
            <a:ext cx="680842" cy="680842"/>
          </a:xfrm>
          <a:prstGeom prst="rect">
            <a:avLst/>
          </a:prstGeom>
        </p:spPr>
      </p:pic>
      <p:pic>
        <p:nvPicPr>
          <p:cNvPr id="42" name="Graphique 41" descr="Contour de visage triste contour">
            <a:extLst>
              <a:ext uri="{FF2B5EF4-FFF2-40B4-BE49-F238E27FC236}">
                <a16:creationId xmlns:a16="http://schemas.microsoft.com/office/drawing/2014/main" id="{95162B6D-F10E-DBB2-6780-C5533B1CE65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815451" y="1423993"/>
            <a:ext cx="730445" cy="730445"/>
          </a:xfrm>
          <a:prstGeom prst="rect">
            <a:avLst/>
          </a:prstGeom>
        </p:spPr>
      </p:pic>
      <p:pic>
        <p:nvPicPr>
          <p:cNvPr id="44" name="Graphique 43" descr="Médecine contour">
            <a:extLst>
              <a:ext uri="{FF2B5EF4-FFF2-40B4-BE49-F238E27FC236}">
                <a16:creationId xmlns:a16="http://schemas.microsoft.com/office/drawing/2014/main" id="{1075D64B-7E4F-6341-7410-A267994ECD5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42329" y="2162129"/>
            <a:ext cx="767434" cy="767434"/>
          </a:xfrm>
          <a:prstGeom prst="rect">
            <a:avLst/>
          </a:prstGeom>
        </p:spPr>
      </p:pic>
      <p:pic>
        <p:nvPicPr>
          <p:cNvPr id="48" name="Graphique 47" descr="Boîte à déjeuner contour">
            <a:extLst>
              <a:ext uri="{FF2B5EF4-FFF2-40B4-BE49-F238E27FC236}">
                <a16:creationId xmlns:a16="http://schemas.microsoft.com/office/drawing/2014/main" id="{430F3114-428A-8CF2-3D3C-E851330FFC7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914960" y="1993246"/>
            <a:ext cx="714380" cy="714380"/>
          </a:xfrm>
          <a:prstGeom prst="rect">
            <a:avLst/>
          </a:prstGeom>
        </p:spPr>
      </p:pic>
      <p:pic>
        <p:nvPicPr>
          <p:cNvPr id="50" name="Graphique 49" descr="Poumons contour">
            <a:extLst>
              <a:ext uri="{FF2B5EF4-FFF2-40B4-BE49-F238E27FC236}">
                <a16:creationId xmlns:a16="http://schemas.microsoft.com/office/drawing/2014/main" id="{63A2AF5D-23AB-9310-D412-90A70538D43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080720" y="2014888"/>
            <a:ext cx="763760" cy="763760"/>
          </a:xfrm>
          <a:prstGeom prst="rect">
            <a:avLst/>
          </a:prstGeom>
        </p:spPr>
      </p:pic>
      <p:pic>
        <p:nvPicPr>
          <p:cNvPr id="52" name="Graphique 51" descr="Fumer contour">
            <a:extLst>
              <a:ext uri="{FF2B5EF4-FFF2-40B4-BE49-F238E27FC236}">
                <a16:creationId xmlns:a16="http://schemas.microsoft.com/office/drawing/2014/main" id="{D1580D66-0B92-F105-B56B-7C66A2D49D4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180725" y="2069198"/>
            <a:ext cx="698442" cy="698442"/>
          </a:xfrm>
          <a:prstGeom prst="rect">
            <a:avLst/>
          </a:prstGeom>
        </p:spPr>
      </p:pic>
      <p:pic>
        <p:nvPicPr>
          <p:cNvPr id="53" name="Graphique 52" descr="Serpillière et seau contour">
            <a:extLst>
              <a:ext uri="{FF2B5EF4-FFF2-40B4-BE49-F238E27FC236}">
                <a16:creationId xmlns:a16="http://schemas.microsoft.com/office/drawing/2014/main" id="{CA9ED36A-CEBD-F22D-98FC-91B4EF28885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686611" y="1601982"/>
            <a:ext cx="671549" cy="671549"/>
          </a:xfrm>
          <a:prstGeom prst="rect">
            <a:avLst/>
          </a:prstGeom>
        </p:spPr>
      </p:pic>
      <p:pic>
        <p:nvPicPr>
          <p:cNvPr id="56" name="Graphique 55" descr="Écolière contour">
            <a:extLst>
              <a:ext uri="{FF2B5EF4-FFF2-40B4-BE49-F238E27FC236}">
                <a16:creationId xmlns:a16="http://schemas.microsoft.com/office/drawing/2014/main" id="{86B309EC-A69C-8BEC-C754-75BD051EA92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096000" y="3889744"/>
            <a:ext cx="733504" cy="733504"/>
          </a:xfrm>
          <a:prstGeom prst="rect">
            <a:avLst/>
          </a:prstGeom>
        </p:spPr>
      </p:pic>
      <p:pic>
        <p:nvPicPr>
          <p:cNvPr id="58" name="Graphique 57" descr="Médical contour">
            <a:extLst>
              <a:ext uri="{FF2B5EF4-FFF2-40B4-BE49-F238E27FC236}">
                <a16:creationId xmlns:a16="http://schemas.microsoft.com/office/drawing/2014/main" id="{6B630D43-52F8-E2C3-D834-DFD384063FAB}"/>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500426" y="1554040"/>
            <a:ext cx="767435" cy="767435"/>
          </a:xfrm>
          <a:prstGeom prst="rect">
            <a:avLst/>
          </a:prstGeom>
        </p:spPr>
      </p:pic>
      <p:pic>
        <p:nvPicPr>
          <p:cNvPr id="60" name="Graphique 59" descr="Langue des signes contour">
            <a:extLst>
              <a:ext uri="{FF2B5EF4-FFF2-40B4-BE49-F238E27FC236}">
                <a16:creationId xmlns:a16="http://schemas.microsoft.com/office/drawing/2014/main" id="{B519FD7B-9A2F-4C92-84AA-C5B49566EE6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8644691" y="3960175"/>
            <a:ext cx="680842" cy="680842"/>
          </a:xfrm>
          <a:prstGeom prst="rect">
            <a:avLst/>
          </a:prstGeom>
        </p:spPr>
      </p:pic>
      <p:pic>
        <p:nvPicPr>
          <p:cNvPr id="63" name="Graphique 62" descr="Tête avec engrenages contour">
            <a:extLst>
              <a:ext uri="{FF2B5EF4-FFF2-40B4-BE49-F238E27FC236}">
                <a16:creationId xmlns:a16="http://schemas.microsoft.com/office/drawing/2014/main" id="{B6909E9A-702F-63C6-337D-81C3FB337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9087" y="5126102"/>
            <a:ext cx="632586" cy="632586"/>
          </a:xfrm>
          <a:prstGeom prst="rect">
            <a:avLst/>
          </a:prstGeom>
        </p:spPr>
      </p:pic>
      <p:pic>
        <p:nvPicPr>
          <p:cNvPr id="64" name="Graphique 63" descr="Poumons atteints d’un virus contour">
            <a:extLst>
              <a:ext uri="{FF2B5EF4-FFF2-40B4-BE49-F238E27FC236}">
                <a16:creationId xmlns:a16="http://schemas.microsoft.com/office/drawing/2014/main" id="{6074FEE1-AE63-E131-AC22-C021BE0AD1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79404" y="5003451"/>
            <a:ext cx="810829" cy="810829"/>
          </a:xfrm>
          <a:prstGeom prst="rect">
            <a:avLst/>
          </a:prstGeom>
        </p:spPr>
      </p:pic>
      <p:pic>
        <p:nvPicPr>
          <p:cNvPr id="65" name="Graphique 64" descr="Serpillière et seau contour">
            <a:extLst>
              <a:ext uri="{FF2B5EF4-FFF2-40B4-BE49-F238E27FC236}">
                <a16:creationId xmlns:a16="http://schemas.microsoft.com/office/drawing/2014/main" id="{E6FD887F-8748-84F0-6F79-2A0CE20267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89590" y="5211392"/>
            <a:ext cx="562014" cy="562014"/>
          </a:xfrm>
          <a:prstGeom prst="rect">
            <a:avLst/>
          </a:prstGeom>
        </p:spPr>
      </p:pic>
      <p:pic>
        <p:nvPicPr>
          <p:cNvPr id="66" name="Graphique 65" descr="Boîte à déjeuner contour">
            <a:extLst>
              <a:ext uri="{FF2B5EF4-FFF2-40B4-BE49-F238E27FC236}">
                <a16:creationId xmlns:a16="http://schemas.microsoft.com/office/drawing/2014/main" id="{AC1975C7-CD81-C0F0-E014-AC8E8B19AA01}"/>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841570" y="5419884"/>
            <a:ext cx="358165" cy="358165"/>
          </a:xfrm>
          <a:prstGeom prst="rect">
            <a:avLst/>
          </a:prstGeom>
        </p:spPr>
      </p:pic>
      <p:pic>
        <p:nvPicPr>
          <p:cNvPr id="67" name="Graphique 66" descr="Médecine contour">
            <a:extLst>
              <a:ext uri="{FF2B5EF4-FFF2-40B4-BE49-F238E27FC236}">
                <a16:creationId xmlns:a16="http://schemas.microsoft.com/office/drawing/2014/main" id="{3DC30717-8667-2A67-1A87-B594108C89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60130" y="5110135"/>
            <a:ext cx="737139" cy="737139"/>
          </a:xfrm>
          <a:prstGeom prst="rect">
            <a:avLst/>
          </a:prstGeom>
        </p:spPr>
      </p:pic>
      <p:pic>
        <p:nvPicPr>
          <p:cNvPr id="68" name="Graphique 67" descr="Femme avec bébé contour">
            <a:extLst>
              <a:ext uri="{FF2B5EF4-FFF2-40B4-BE49-F238E27FC236}">
                <a16:creationId xmlns:a16="http://schemas.microsoft.com/office/drawing/2014/main" id="{6A5BC14B-A6C6-9552-B1CF-6B6AA1F5C91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19882" y="5177275"/>
            <a:ext cx="581413" cy="581413"/>
          </a:xfrm>
          <a:prstGeom prst="rect">
            <a:avLst/>
          </a:prstGeom>
        </p:spPr>
      </p:pic>
      <p:pic>
        <p:nvPicPr>
          <p:cNvPr id="70" name="Graphique 69" descr="Contour de visage avec grimace contour">
            <a:extLst>
              <a:ext uri="{FF2B5EF4-FFF2-40B4-BE49-F238E27FC236}">
                <a16:creationId xmlns:a16="http://schemas.microsoft.com/office/drawing/2014/main" id="{92B02724-7D95-F909-2C90-44E71EB0B3D5}"/>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0758411" y="4238558"/>
            <a:ext cx="579313" cy="579313"/>
          </a:xfrm>
          <a:prstGeom prst="rect">
            <a:avLst/>
          </a:prstGeom>
        </p:spPr>
      </p:pic>
      <p:pic>
        <p:nvPicPr>
          <p:cNvPr id="72" name="Graphique 71" descr="Contour de visage lunettes de soleil avec un remplissage uni">
            <a:extLst>
              <a:ext uri="{FF2B5EF4-FFF2-40B4-BE49-F238E27FC236}">
                <a16:creationId xmlns:a16="http://schemas.microsoft.com/office/drawing/2014/main" id="{B583AAEA-AAB8-1CF4-9CE2-D3AC5C80D82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0779978" y="4808661"/>
            <a:ext cx="538056" cy="538056"/>
          </a:xfrm>
          <a:prstGeom prst="rect">
            <a:avLst/>
          </a:prstGeom>
        </p:spPr>
      </p:pic>
      <p:pic>
        <p:nvPicPr>
          <p:cNvPr id="73" name="Graphique 72" descr="Contour de visage triste contour">
            <a:extLst>
              <a:ext uri="{FF2B5EF4-FFF2-40B4-BE49-F238E27FC236}">
                <a16:creationId xmlns:a16="http://schemas.microsoft.com/office/drawing/2014/main" id="{6EF0CE38-4AD1-AF01-BF67-B6E6B520532C}"/>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850864" y="2238552"/>
            <a:ext cx="730445" cy="730445"/>
          </a:xfrm>
          <a:prstGeom prst="rect">
            <a:avLst/>
          </a:prstGeom>
        </p:spPr>
      </p:pic>
      <p:pic>
        <p:nvPicPr>
          <p:cNvPr id="74" name="Graphique 73" descr="Langue des signes contour">
            <a:extLst>
              <a:ext uri="{FF2B5EF4-FFF2-40B4-BE49-F238E27FC236}">
                <a16:creationId xmlns:a16="http://schemas.microsoft.com/office/drawing/2014/main" id="{97F2C234-43D9-CCC0-153B-DFA2DB912DCE}"/>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621154" y="4787136"/>
            <a:ext cx="492499" cy="492499"/>
          </a:xfrm>
          <a:prstGeom prst="rect">
            <a:avLst/>
          </a:prstGeom>
        </p:spPr>
      </p:pic>
      <p:pic>
        <p:nvPicPr>
          <p:cNvPr id="77" name="Graphique 76" descr="Stéthoscope contour">
            <a:extLst>
              <a:ext uri="{FF2B5EF4-FFF2-40B4-BE49-F238E27FC236}">
                <a16:creationId xmlns:a16="http://schemas.microsoft.com/office/drawing/2014/main" id="{2474DC6E-A81E-71CE-1A7D-C28D0E75B874}"/>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1253141" y="4808660"/>
            <a:ext cx="473164" cy="473164"/>
          </a:xfrm>
          <a:prstGeom prst="rect">
            <a:avLst/>
          </a:prstGeom>
        </p:spPr>
      </p:pic>
      <p:pic>
        <p:nvPicPr>
          <p:cNvPr id="78" name="Graphique 77" descr="Médical contour">
            <a:extLst>
              <a:ext uri="{FF2B5EF4-FFF2-40B4-BE49-F238E27FC236}">
                <a16:creationId xmlns:a16="http://schemas.microsoft.com/office/drawing/2014/main" id="{9B56D23F-4317-F87C-794B-ED1A467D8C7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457573" y="5273789"/>
            <a:ext cx="409830" cy="409830"/>
          </a:xfrm>
          <a:prstGeom prst="rect">
            <a:avLst/>
          </a:prstGeom>
        </p:spPr>
      </p:pic>
    </p:spTree>
    <p:extLst>
      <p:ext uri="{BB962C8B-B14F-4D97-AF65-F5344CB8AC3E}">
        <p14:creationId xmlns:p14="http://schemas.microsoft.com/office/powerpoint/2010/main" val="12585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par>
                                <p:cTn id="16" presetID="14" presetClass="entr" presetSubtype="1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randombar(horizontal)">
                                      <p:cBhvr>
                                        <p:cTn id="18" dur="500"/>
                                        <p:tgtEl>
                                          <p:spTgt spid="52"/>
                                        </p:tgtEl>
                                      </p:cBhvr>
                                    </p:animEffect>
                                  </p:childTnLst>
                                </p:cTn>
                              </p:par>
                              <p:par>
                                <p:cTn id="19" presetID="14" presetClass="entr" presetSubtype="1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par>
                                <p:cTn id="22" presetID="14" presetClass="entr" presetSubtype="1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par>
                                <p:cTn id="25" presetID="14" presetClass="entr" presetSubtype="1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heel(1)">
                                      <p:cBhvr>
                                        <p:cTn id="32" dur="2000"/>
                                        <p:tgtEl>
                                          <p:spTgt spid="42"/>
                                        </p:tgtEl>
                                      </p:cBhvr>
                                    </p:animEffect>
                                  </p:childTnLst>
                                </p:cTn>
                              </p:par>
                              <p:par>
                                <p:cTn id="33" presetID="21" presetClass="entr" presetSubtype="1"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heel(1)">
                                      <p:cBhvr>
                                        <p:cTn id="35"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17A7F711-F451-23C6-2247-A1ADADF3E12C}"/>
              </a:ext>
            </a:extLst>
          </p:cNvPr>
          <p:cNvSpPr txBox="1">
            <a:spLocks/>
          </p:cNvSpPr>
          <p:nvPr/>
        </p:nvSpPr>
        <p:spPr>
          <a:xfrm>
            <a:off x="324542" y="112311"/>
            <a:ext cx="6729401" cy="1109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Point focal</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grpSp>
        <p:nvGrpSpPr>
          <p:cNvPr id="2" name="Group 1">
            <a:extLst>
              <a:ext uri="{FF2B5EF4-FFF2-40B4-BE49-F238E27FC236}">
                <a16:creationId xmlns:a16="http://schemas.microsoft.com/office/drawing/2014/main" id="{833ED32C-4C39-F0DA-FEFB-EDDEA340FF18}"/>
              </a:ext>
            </a:extLst>
          </p:cNvPr>
          <p:cNvGrpSpPr/>
          <p:nvPr/>
        </p:nvGrpSpPr>
        <p:grpSpPr>
          <a:xfrm>
            <a:off x="2158546" y="164699"/>
            <a:ext cx="7023583" cy="7023583"/>
            <a:chOff x="2158546" y="164699"/>
            <a:chExt cx="7023583" cy="7023583"/>
          </a:xfrm>
        </p:grpSpPr>
        <p:pic>
          <p:nvPicPr>
            <p:cNvPr id="15" name="Picture 14" descr="A picture containing shape&#10;&#10;Description automatically generated">
              <a:extLst>
                <a:ext uri="{FF2B5EF4-FFF2-40B4-BE49-F238E27FC236}">
                  <a16:creationId xmlns:a16="http://schemas.microsoft.com/office/drawing/2014/main" id="{8C415DAB-DA96-F8BF-8B6B-8EC1E5334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546" y="164699"/>
              <a:ext cx="7023583" cy="7023583"/>
            </a:xfrm>
            <a:prstGeom prst="rect">
              <a:avLst/>
            </a:prstGeom>
          </p:spPr>
        </p:pic>
        <p:pic>
          <p:nvPicPr>
            <p:cNvPr id="12" name="Picture 11">
              <a:extLst>
                <a:ext uri="{FF2B5EF4-FFF2-40B4-BE49-F238E27FC236}">
                  <a16:creationId xmlns:a16="http://schemas.microsoft.com/office/drawing/2014/main" id="{7908D30E-A321-0AA5-16BB-5CEF31B531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6029" y="1493919"/>
              <a:ext cx="5318983" cy="531898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90D56229-8188-7C16-4325-778B7A234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79" y="3198403"/>
              <a:ext cx="3314500" cy="3314500"/>
            </a:xfrm>
            <a:prstGeom prst="rect">
              <a:avLst/>
            </a:prstGeom>
          </p:spPr>
        </p:pic>
      </p:grpSp>
    </p:spTree>
    <p:extLst>
      <p:ext uri="{BB962C8B-B14F-4D97-AF65-F5344CB8AC3E}">
        <p14:creationId xmlns:p14="http://schemas.microsoft.com/office/powerpoint/2010/main" val="312837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4">
            <a:extLst>
              <a:ext uri="{FF2B5EF4-FFF2-40B4-BE49-F238E27FC236}">
                <a16:creationId xmlns:a16="http://schemas.microsoft.com/office/drawing/2014/main" id="{F44E657F-5DC2-86E4-AC90-9BFDB64C04AF}"/>
              </a:ext>
            </a:extLst>
          </p:cNvPr>
          <p:cNvSpPr txBox="1">
            <a:spLocks/>
          </p:cNvSpPr>
          <p:nvPr/>
        </p:nvSpPr>
        <p:spPr>
          <a:xfrm>
            <a:off x="575797" y="2506662"/>
            <a:ext cx="111658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
                <a:srgbClr val="83B8A2"/>
              </a:buClr>
              <a:buSzPct val="120000"/>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Différents concepts comme témoins d’une transition.</a:t>
            </a:r>
          </a:p>
          <a:p>
            <a:pPr marL="228600" marR="0" lvl="0" indent="-228600" algn="l" defTabSz="914400" rtl="0" eaLnBrk="1" fontAlgn="auto" latinLnBrk="0" hangingPunct="1">
              <a:lnSpc>
                <a:spcPct val="150000"/>
              </a:lnSpc>
              <a:spcBef>
                <a:spcPts val="1000"/>
              </a:spcBef>
              <a:spcAft>
                <a:spcPts val="0"/>
              </a:spcAft>
              <a:buClr>
                <a:srgbClr val="83B8A2"/>
              </a:buClr>
              <a:buSzPct val="120000"/>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Créer un langage commun pour s’orienter dans cette transition.</a:t>
            </a:r>
          </a:p>
          <a:p>
            <a:pPr marL="228600" marR="0" lvl="0" indent="-228600" algn="l" defTabSz="914400" rtl="0" eaLnBrk="1" fontAlgn="auto" latinLnBrk="0" hangingPunct="1">
              <a:lnSpc>
                <a:spcPct val="150000"/>
              </a:lnSpc>
              <a:spcBef>
                <a:spcPts val="1000"/>
              </a:spcBef>
              <a:spcAft>
                <a:spcPts val="0"/>
              </a:spcAft>
              <a:buClr>
                <a:srgbClr val="83B8A2"/>
              </a:buClr>
              <a:buSzPct val="120000"/>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Un résultat préliminaire, un premier marchepied.</a:t>
            </a:r>
          </a:p>
          <a:p>
            <a:pPr marL="228600" marR="0" lvl="0" indent="-228600" algn="l" defTabSz="914400" rtl="0" eaLnBrk="1" fontAlgn="auto" latinLnBrk="0" hangingPunct="1">
              <a:lnSpc>
                <a:spcPct val="150000"/>
              </a:lnSpc>
              <a:spcBef>
                <a:spcPts val="1000"/>
              </a:spcBef>
              <a:spcAft>
                <a:spcPts val="0"/>
              </a:spcAft>
              <a:buClr>
                <a:srgbClr val="83B8A2"/>
              </a:buClr>
              <a:buSzPct val="120000"/>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Invitation à poursuivre cette réflexion.</a:t>
            </a:r>
            <a:endParaRPr kumimoji="0" lang="nl-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6E17F35C-B7D7-ED22-2C92-B895BFE04B69}"/>
              </a:ext>
            </a:extLst>
          </p:cNvPr>
          <p:cNvSpPr txBox="1">
            <a:spLocks/>
          </p:cNvSpPr>
          <p:nvPr/>
        </p:nvSpPr>
        <p:spPr>
          <a:xfrm>
            <a:off x="587515" y="392911"/>
            <a:ext cx="3912525" cy="110932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Pour </a:t>
            </a: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conclure</a:t>
            </a: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 </a:t>
            </a: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cette</a:t>
            </a:r>
            <a:r>
              <a:rPr kumimoji="0" lang="en-US"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rPr>
              <a:t> </a:t>
            </a:r>
            <a:r>
              <a:rPr kumimoji="0" lang="en-US" sz="4400" b="1" i="0" u="none" strike="noStrike" kern="1200" cap="none" spc="0" normalizeH="0" baseline="0" noProof="0" dirty="0" err="1">
                <a:ln>
                  <a:noFill/>
                </a:ln>
                <a:solidFill>
                  <a:prstClr val="black"/>
                </a:solidFill>
                <a:effectLst/>
                <a:uLnTx/>
                <a:uFillTx/>
                <a:latin typeface="Quire Sans" panose="020B0502040400020003" pitchFamily="34" charset="0"/>
                <a:ea typeface="+mj-ea"/>
                <a:cs typeface="Quire Sans" panose="020B0502040400020003" pitchFamily="34" charset="0"/>
              </a:rPr>
              <a:t>partie</a:t>
            </a:r>
            <a:endParaRPr kumimoji="0" lang="en-BE" sz="4400" b="1" i="0" u="none" strike="noStrike" kern="1200" cap="none" spc="0" normalizeH="0" baseline="0" noProof="0" dirty="0">
              <a:ln>
                <a:noFill/>
              </a:ln>
              <a:solidFill>
                <a:prstClr val="black"/>
              </a:solidFill>
              <a:effectLst/>
              <a:uLnTx/>
              <a:uFillTx/>
              <a:latin typeface="Quire Sans" panose="020B0502040400020003" pitchFamily="34" charset="0"/>
              <a:ea typeface="+mj-ea"/>
              <a:cs typeface="Quire Sans" panose="020B0502040400020003" pitchFamily="34" charset="0"/>
            </a:endParaRPr>
          </a:p>
        </p:txBody>
      </p:sp>
      <p:pic>
        <p:nvPicPr>
          <p:cNvPr id="18" name="Picture 17" descr="Icon&#10;&#10;Description automatically generated">
            <a:extLst>
              <a:ext uri="{FF2B5EF4-FFF2-40B4-BE49-F238E27FC236}">
                <a16:creationId xmlns:a16="http://schemas.microsoft.com/office/drawing/2014/main" id="{A0EDBF6B-B372-0547-5984-424F78653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334" y="164699"/>
            <a:ext cx="1911101" cy="2170233"/>
          </a:xfrm>
          <a:prstGeom prst="rect">
            <a:avLst/>
          </a:prstGeom>
        </p:spPr>
      </p:pic>
    </p:spTree>
    <p:extLst>
      <p:ext uri="{BB962C8B-B14F-4D97-AF65-F5344CB8AC3E}">
        <p14:creationId xmlns:p14="http://schemas.microsoft.com/office/powerpoint/2010/main" val="4033977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F66AD-77CC-5A4B-A767-715334D61622}"/>
              </a:ext>
            </a:extLst>
          </p:cNvPr>
          <p:cNvSpPr>
            <a:spLocks noGrp="1"/>
          </p:cNvSpPr>
          <p:nvPr>
            <p:ph type="title"/>
          </p:nvPr>
        </p:nvSpPr>
        <p:spPr/>
        <p:txBody>
          <a:bodyPr/>
          <a:lstStyle/>
          <a:p>
            <a:r>
              <a:rPr lang="fr-BE" dirty="0"/>
              <a:t>En pratique</a:t>
            </a:r>
          </a:p>
        </p:txBody>
      </p:sp>
      <p:sp>
        <p:nvSpPr>
          <p:cNvPr id="3" name="Espace réservé du texte 2">
            <a:extLst>
              <a:ext uri="{FF2B5EF4-FFF2-40B4-BE49-F238E27FC236}">
                <a16:creationId xmlns:a16="http://schemas.microsoft.com/office/drawing/2014/main" id="{94322FEA-3F1F-974E-ABBE-8CA48098272D}"/>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422566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C362BB-6390-A523-6EF1-F6D525536A48}"/>
              </a:ext>
            </a:extLst>
          </p:cNvPr>
          <p:cNvPicPr>
            <a:picLocks noChangeAspect="1"/>
          </p:cNvPicPr>
          <p:nvPr/>
        </p:nvPicPr>
        <p:blipFill>
          <a:blip r:embed="rId2"/>
          <a:stretch>
            <a:fillRect/>
          </a:stretch>
        </p:blipFill>
        <p:spPr>
          <a:xfrm>
            <a:off x="1788275" y="825032"/>
            <a:ext cx="8615449" cy="4886021"/>
          </a:xfrm>
          <a:prstGeom prst="rect">
            <a:avLst/>
          </a:prstGeom>
        </p:spPr>
      </p:pic>
      <p:pic>
        <p:nvPicPr>
          <p:cNvPr id="5" name="Image 4">
            <a:extLst>
              <a:ext uri="{FF2B5EF4-FFF2-40B4-BE49-F238E27FC236}">
                <a16:creationId xmlns:a16="http://schemas.microsoft.com/office/drawing/2014/main" id="{2D20A8A1-046E-4425-9789-389B2D6AF99C}"/>
              </a:ext>
            </a:extLst>
          </p:cNvPr>
          <p:cNvPicPr>
            <a:picLocks noChangeAspect="1"/>
          </p:cNvPicPr>
          <p:nvPr/>
        </p:nvPicPr>
        <p:blipFill>
          <a:blip r:embed="rId3"/>
          <a:stretch>
            <a:fillRect/>
          </a:stretch>
        </p:blipFill>
        <p:spPr>
          <a:xfrm>
            <a:off x="452761" y="381740"/>
            <a:ext cx="10437431" cy="5559066"/>
          </a:xfrm>
          <a:prstGeom prst="rect">
            <a:avLst/>
          </a:prstGeom>
        </p:spPr>
      </p:pic>
      <p:sp>
        <p:nvSpPr>
          <p:cNvPr id="6" name="ZoneTexte 5">
            <a:extLst>
              <a:ext uri="{FF2B5EF4-FFF2-40B4-BE49-F238E27FC236}">
                <a16:creationId xmlns:a16="http://schemas.microsoft.com/office/drawing/2014/main" id="{4015F9E9-166F-464A-B4B3-CD5CF68522E7}"/>
              </a:ext>
            </a:extLst>
          </p:cNvPr>
          <p:cNvSpPr txBox="1"/>
          <p:nvPr/>
        </p:nvSpPr>
        <p:spPr>
          <a:xfrm>
            <a:off x="3875713" y="6088559"/>
            <a:ext cx="7014479" cy="553998"/>
          </a:xfrm>
          <a:prstGeom prst="rect">
            <a:avLst/>
          </a:prstGeom>
          <a:noFill/>
        </p:spPr>
        <p:txBody>
          <a:bodyPr wrap="square" rtlCol="0">
            <a:spAutoFit/>
          </a:bodyPr>
          <a:lstStyle/>
          <a:p>
            <a:pPr algn="l"/>
            <a:r>
              <a:rPr lang="fr-BE" sz="1000" b="0" i="0" u="none" strike="noStrike" baseline="0" dirty="0" err="1">
                <a:latin typeface="Helvetica-Condensed"/>
              </a:rPr>
              <a:t>Boeykens</a:t>
            </a:r>
            <a:r>
              <a:rPr lang="fr-BE" sz="1000" b="0" i="0" u="none" strike="noStrike" baseline="0" dirty="0">
                <a:latin typeface="Helvetica-Condensed"/>
              </a:rPr>
              <a:t> D, </a:t>
            </a:r>
            <a:r>
              <a:rPr lang="fr-BE" sz="1000" b="0" i="0" u="none" strike="noStrike" baseline="0" dirty="0" err="1">
                <a:latin typeface="Helvetica-Condensed"/>
              </a:rPr>
              <a:t>Boeckxstaens</a:t>
            </a:r>
            <a:r>
              <a:rPr lang="fr-BE" sz="1000" b="0" i="0" u="none" strike="noStrike" baseline="0" dirty="0">
                <a:latin typeface="Helvetica-Condensed"/>
              </a:rPr>
              <a:t> P, De Sutter </a:t>
            </a:r>
            <a:r>
              <a:rPr lang="fr-FR" sz="1000" b="0" i="0" u="none" strike="noStrike" baseline="0" dirty="0">
                <a:latin typeface="Helvetica-Condensed"/>
              </a:rPr>
              <a:t>A, </a:t>
            </a:r>
            <a:r>
              <a:rPr lang="fr-FR" sz="1000" b="0" i="0" u="none" strike="noStrike" baseline="0" dirty="0" err="1">
                <a:latin typeface="Helvetica-Condensed"/>
              </a:rPr>
              <a:t>Lahousse</a:t>
            </a:r>
            <a:r>
              <a:rPr lang="fr-FR" sz="1000" b="0" i="0" u="none" strike="noStrike" baseline="0" dirty="0">
                <a:latin typeface="Helvetica-Condensed"/>
              </a:rPr>
              <a:t> L, </a:t>
            </a:r>
            <a:r>
              <a:rPr lang="fr-FR" sz="1000" b="0" i="0" u="none" strike="noStrike" baseline="0" dirty="0" err="1">
                <a:latin typeface="Helvetica-Condensed"/>
              </a:rPr>
              <a:t>Pype</a:t>
            </a:r>
            <a:r>
              <a:rPr lang="fr-FR" sz="1000" b="0" i="0" u="none" strike="noStrike" baseline="0" dirty="0">
                <a:latin typeface="Helvetica-Condensed"/>
              </a:rPr>
              <a:t> P, De </a:t>
            </a:r>
            <a:r>
              <a:rPr lang="fr-FR" sz="1000" b="0" i="0" u="none" strike="noStrike" baseline="0" dirty="0" err="1">
                <a:latin typeface="Helvetica-Condensed"/>
              </a:rPr>
              <a:t>Vriendt</a:t>
            </a:r>
            <a:r>
              <a:rPr lang="fr-FR" sz="1000" b="0" i="0" u="none" strike="noStrike" baseline="0" dirty="0">
                <a:latin typeface="Helvetica-Condensed"/>
              </a:rPr>
              <a:t> P, et al. (2022); </a:t>
            </a:r>
            <a:r>
              <a:rPr lang="en-US" sz="1000" b="0" i="0" u="none" strike="noStrike" baseline="0" dirty="0">
                <a:latin typeface="Helvetica-Condensed"/>
              </a:rPr>
              <a:t>Goal-oriented care for patients with chronic conditions or multimorbidity in primary care: A scoping review and concept analysis. </a:t>
            </a:r>
            <a:r>
              <a:rPr lang="en-US" sz="1000" b="0" i="0" u="none" strike="noStrike" baseline="0" dirty="0" err="1">
                <a:latin typeface="Helvetica-Condensed"/>
              </a:rPr>
              <a:t>PLoS</a:t>
            </a:r>
            <a:r>
              <a:rPr lang="en-US" sz="1000" b="0" i="0" u="none" strike="noStrike" baseline="0" dirty="0">
                <a:latin typeface="Helvetica-Condensed"/>
              </a:rPr>
              <a:t> ONE </a:t>
            </a:r>
            <a:r>
              <a:rPr lang="fr-BE" sz="1000" b="0" i="0" u="none" strike="noStrike" baseline="0" dirty="0">
                <a:latin typeface="Helvetica-Condensed"/>
              </a:rPr>
              <a:t>17(2): e0262843. https://doi.org/10.1371/journal.pone.0262843</a:t>
            </a:r>
            <a:endParaRPr lang="fr-BE" sz="1000" dirty="0"/>
          </a:p>
        </p:txBody>
      </p:sp>
    </p:spTree>
    <p:extLst>
      <p:ext uri="{BB962C8B-B14F-4D97-AF65-F5344CB8AC3E}">
        <p14:creationId xmlns:p14="http://schemas.microsoft.com/office/powerpoint/2010/main" val="3636542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62386" y="170690"/>
            <a:ext cx="11279530" cy="6396883"/>
          </a:xfrm>
          <a:prstGeom prst="rect">
            <a:avLst/>
          </a:prstGeom>
        </p:spPr>
      </p:pic>
      <p:sp>
        <p:nvSpPr>
          <p:cNvPr id="2" name="Rectangle : coins arrondis 1">
            <a:extLst>
              <a:ext uri="{FF2B5EF4-FFF2-40B4-BE49-F238E27FC236}">
                <a16:creationId xmlns:a16="http://schemas.microsoft.com/office/drawing/2014/main" id="{4409FD3E-E296-3DF6-FB7C-5EE3E5741AAB}"/>
              </a:ext>
            </a:extLst>
          </p:cNvPr>
          <p:cNvSpPr/>
          <p:nvPr/>
        </p:nvSpPr>
        <p:spPr>
          <a:xfrm>
            <a:off x="165212" y="1670180"/>
            <a:ext cx="2006081" cy="318173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01328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62386" y="170690"/>
            <a:ext cx="11279530" cy="6396883"/>
          </a:xfrm>
          <a:prstGeom prst="rect">
            <a:avLst/>
          </a:prstGeom>
        </p:spPr>
      </p:pic>
      <p:sp>
        <p:nvSpPr>
          <p:cNvPr id="2" name="Rectangle : coins arrondis 1">
            <a:extLst>
              <a:ext uri="{FF2B5EF4-FFF2-40B4-BE49-F238E27FC236}">
                <a16:creationId xmlns:a16="http://schemas.microsoft.com/office/drawing/2014/main" id="{4409FD3E-E296-3DF6-FB7C-5EE3E5741AAB}"/>
              </a:ext>
            </a:extLst>
          </p:cNvPr>
          <p:cNvSpPr/>
          <p:nvPr/>
        </p:nvSpPr>
        <p:spPr>
          <a:xfrm>
            <a:off x="3814423" y="247262"/>
            <a:ext cx="3953783" cy="19422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71380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62386" y="170690"/>
            <a:ext cx="11279530" cy="6396883"/>
          </a:xfrm>
          <a:prstGeom prst="rect">
            <a:avLst/>
          </a:prstGeom>
        </p:spPr>
      </p:pic>
      <p:sp>
        <p:nvSpPr>
          <p:cNvPr id="2" name="Rectangle : coins arrondis 1">
            <a:extLst>
              <a:ext uri="{FF2B5EF4-FFF2-40B4-BE49-F238E27FC236}">
                <a16:creationId xmlns:a16="http://schemas.microsoft.com/office/drawing/2014/main" id="{4409FD3E-E296-3DF6-FB7C-5EE3E5741AAB}"/>
              </a:ext>
            </a:extLst>
          </p:cNvPr>
          <p:cNvSpPr/>
          <p:nvPr/>
        </p:nvSpPr>
        <p:spPr>
          <a:xfrm>
            <a:off x="6719583" y="1748891"/>
            <a:ext cx="2340528" cy="19422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47645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62386" y="170690"/>
            <a:ext cx="11279530" cy="6396883"/>
          </a:xfrm>
          <a:prstGeom prst="rect">
            <a:avLst/>
          </a:prstGeom>
        </p:spPr>
      </p:pic>
      <p:sp>
        <p:nvSpPr>
          <p:cNvPr id="2" name="Rectangle : coins arrondis 1">
            <a:extLst>
              <a:ext uri="{FF2B5EF4-FFF2-40B4-BE49-F238E27FC236}">
                <a16:creationId xmlns:a16="http://schemas.microsoft.com/office/drawing/2014/main" id="{4409FD3E-E296-3DF6-FB7C-5EE3E5741AAB}"/>
              </a:ext>
            </a:extLst>
          </p:cNvPr>
          <p:cNvSpPr/>
          <p:nvPr/>
        </p:nvSpPr>
        <p:spPr>
          <a:xfrm>
            <a:off x="3531766" y="4030697"/>
            <a:ext cx="4999838" cy="19422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308C61E8-70F5-96F7-37D7-09095A261598}"/>
              </a:ext>
            </a:extLst>
          </p:cNvPr>
          <p:cNvGrpSpPr/>
          <p:nvPr/>
        </p:nvGrpSpPr>
        <p:grpSpPr>
          <a:xfrm>
            <a:off x="9365843" y="4605208"/>
            <a:ext cx="1608822" cy="1725724"/>
            <a:chOff x="9365843" y="4605208"/>
            <a:chExt cx="1608822" cy="1725724"/>
          </a:xfrm>
        </p:grpSpPr>
        <p:graphicFrame>
          <p:nvGraphicFramePr>
            <p:cNvPr id="4" name="Diagramme 3">
              <a:extLst>
                <a:ext uri="{FF2B5EF4-FFF2-40B4-BE49-F238E27FC236}">
                  <a16:creationId xmlns:a16="http://schemas.microsoft.com/office/drawing/2014/main" id="{C6AC75ED-3023-AA1C-7391-035FF17AA456}"/>
                </a:ext>
              </a:extLst>
            </p:cNvPr>
            <p:cNvGraphicFramePr/>
            <p:nvPr>
              <p:extLst>
                <p:ext uri="{D42A27DB-BD31-4B8C-83A1-F6EECF244321}">
                  <p14:modId xmlns:p14="http://schemas.microsoft.com/office/powerpoint/2010/main" val="3061390028"/>
                </p:ext>
              </p:extLst>
            </p:nvPr>
          </p:nvGraphicFramePr>
          <p:xfrm>
            <a:off x="9405923" y="4639112"/>
            <a:ext cx="1516543" cy="165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a:extLst>
                <a:ext uri="{FF2B5EF4-FFF2-40B4-BE49-F238E27FC236}">
                  <a16:creationId xmlns:a16="http://schemas.microsoft.com/office/drawing/2014/main" id="{2376421F-DEDC-AC78-ADCF-2BC753007E2F}"/>
                </a:ext>
              </a:extLst>
            </p:cNvPr>
            <p:cNvGraphicFramePr/>
            <p:nvPr>
              <p:extLst>
                <p:ext uri="{D42A27DB-BD31-4B8C-83A1-F6EECF244321}">
                  <p14:modId xmlns:p14="http://schemas.microsoft.com/office/powerpoint/2010/main" val="1336166438"/>
                </p:ext>
              </p:extLst>
            </p:nvPr>
          </p:nvGraphicFramePr>
          <p:xfrm>
            <a:off x="9365843" y="4605208"/>
            <a:ext cx="1608822" cy="17257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7" name="ZoneTexte 6">
            <a:extLst>
              <a:ext uri="{FF2B5EF4-FFF2-40B4-BE49-F238E27FC236}">
                <a16:creationId xmlns:a16="http://schemas.microsoft.com/office/drawing/2014/main" id="{FCDFD05D-5332-212E-AE1E-419EB1AD9606}"/>
              </a:ext>
            </a:extLst>
          </p:cNvPr>
          <p:cNvSpPr txBox="1"/>
          <p:nvPr/>
        </p:nvSpPr>
        <p:spPr>
          <a:xfrm>
            <a:off x="9641747" y="3644533"/>
            <a:ext cx="1516543" cy="1077218"/>
          </a:xfrm>
          <a:prstGeom prst="rect">
            <a:avLst/>
          </a:prstGeom>
          <a:noFill/>
        </p:spPr>
        <p:txBody>
          <a:bodyPr wrap="square" rtlCol="0">
            <a:spAutoFit/>
          </a:bodyPr>
          <a:lstStyle/>
          <a:p>
            <a:r>
              <a:rPr lang="fr-BE" sz="1600" dirty="0">
                <a:solidFill>
                  <a:schemeClr val="accent3">
                    <a:lumMod val="75000"/>
                  </a:schemeClr>
                </a:solidFill>
              </a:rPr>
              <a:t>Communication et Ajustement entre professionnels</a:t>
            </a:r>
          </a:p>
        </p:txBody>
      </p:sp>
    </p:spTree>
    <p:extLst>
      <p:ext uri="{BB962C8B-B14F-4D97-AF65-F5344CB8AC3E}">
        <p14:creationId xmlns:p14="http://schemas.microsoft.com/office/powerpoint/2010/main" val="151173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62386" y="170690"/>
            <a:ext cx="11279530" cy="6396883"/>
          </a:xfrm>
          <a:prstGeom prst="rect">
            <a:avLst/>
          </a:prstGeom>
        </p:spPr>
      </p:pic>
      <p:sp>
        <p:nvSpPr>
          <p:cNvPr id="2" name="Rectangle : coins arrondis 1">
            <a:extLst>
              <a:ext uri="{FF2B5EF4-FFF2-40B4-BE49-F238E27FC236}">
                <a16:creationId xmlns:a16="http://schemas.microsoft.com/office/drawing/2014/main" id="{4409FD3E-E296-3DF6-FB7C-5EE3E5741AAB}"/>
              </a:ext>
            </a:extLst>
          </p:cNvPr>
          <p:cNvSpPr/>
          <p:nvPr/>
        </p:nvSpPr>
        <p:spPr>
          <a:xfrm>
            <a:off x="2466364" y="1375794"/>
            <a:ext cx="2634142" cy="272642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6655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F61399-504E-4EC2-9BE0-8BBAC4522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5F2F9FC-C1FE-4278-85D1-2F25E0903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7556683" cy="6858000"/>
            <a:chOff x="1" y="0"/>
            <a:chExt cx="12191996" cy="6858000"/>
          </a:xfrm>
        </p:grpSpPr>
        <p:sp useBgFill="1">
          <p:nvSpPr>
            <p:cNvPr id="13" name="Rectangle 12">
              <a:extLst>
                <a:ext uri="{FF2B5EF4-FFF2-40B4-BE49-F238E27FC236}">
                  <a16:creationId xmlns:a16="http://schemas.microsoft.com/office/drawing/2014/main" id="{C7DAC55B-0532-491D-A00D-543A7D3B6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74240D1-50AA-4881-B8E8-FB5DA1865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FC6E19B8-6946-4650-88A2-207699C632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60555" y="613446"/>
            <a:ext cx="5235575" cy="5229225"/>
            <a:chOff x="5469352" y="613446"/>
            <a:chExt cx="5235575" cy="5229225"/>
          </a:xfrm>
        </p:grpSpPr>
        <p:sp>
          <p:nvSpPr>
            <p:cNvPr id="17" name="Freeform 6">
              <a:extLst>
                <a:ext uri="{FF2B5EF4-FFF2-40B4-BE49-F238E27FC236}">
                  <a16:creationId xmlns:a16="http://schemas.microsoft.com/office/drawing/2014/main" id="{F9FAF7D1-02BB-4EE4-A00B-39EFFE47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9352"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alpha val="20000"/>
              </a:srgbClr>
            </a:solidFill>
            <a:ln w="0">
              <a:noFill/>
              <a:prstDash val="solid"/>
              <a:round/>
              <a:headEnd/>
              <a:tailEnd/>
            </a:ln>
          </p:spPr>
        </p:sp>
        <p:sp>
          <p:nvSpPr>
            <p:cNvPr id="18" name="Freeform 6">
              <a:extLst>
                <a:ext uri="{FF2B5EF4-FFF2-40B4-BE49-F238E27FC236}">
                  <a16:creationId xmlns:a16="http://schemas.microsoft.com/office/drawing/2014/main" id="{A5C351FE-9698-48C6-B7A1-8EBB1CC9E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9352"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1">
                <a:alpha val="40000"/>
              </a:schemeClr>
            </a:solidFill>
            <a:ln w="0">
              <a:noFill/>
              <a:prstDash val="solid"/>
              <a:round/>
              <a:headEnd/>
              <a:tailEnd/>
            </a:ln>
          </p:spPr>
        </p:sp>
      </p:grpSp>
      <p:sp>
        <p:nvSpPr>
          <p:cNvPr id="2" name="Titre 1">
            <a:extLst>
              <a:ext uri="{FF2B5EF4-FFF2-40B4-BE49-F238E27FC236}">
                <a16:creationId xmlns:a16="http://schemas.microsoft.com/office/drawing/2014/main" id="{F3BA33BC-E744-4768-84C1-8EEF073647BC}"/>
              </a:ext>
            </a:extLst>
          </p:cNvPr>
          <p:cNvSpPr>
            <a:spLocks noGrp="1"/>
          </p:cNvSpPr>
          <p:nvPr>
            <p:ph type="ctrTitle"/>
          </p:nvPr>
        </p:nvSpPr>
        <p:spPr>
          <a:xfrm>
            <a:off x="454218" y="1003019"/>
            <a:ext cx="6648249" cy="4450079"/>
          </a:xfrm>
        </p:spPr>
        <p:txBody>
          <a:bodyPr anchor="ctr">
            <a:normAutofit/>
          </a:bodyPr>
          <a:lstStyle/>
          <a:p>
            <a:r>
              <a:rPr lang="fr-BE" sz="6200"/>
              <a:t>OUTILS pour aborder les objectifs de vie avec le patient / l’usager</a:t>
            </a:r>
          </a:p>
        </p:txBody>
      </p:sp>
      <p:sp>
        <p:nvSpPr>
          <p:cNvPr id="4" name="Sous-titre 3">
            <a:extLst>
              <a:ext uri="{FF2B5EF4-FFF2-40B4-BE49-F238E27FC236}">
                <a16:creationId xmlns:a16="http://schemas.microsoft.com/office/drawing/2014/main" id="{DC334FB1-19F9-2A4F-8D72-A0F75A2BE127}"/>
              </a:ext>
            </a:extLst>
          </p:cNvPr>
          <p:cNvSpPr>
            <a:spLocks noGrp="1"/>
          </p:cNvSpPr>
          <p:nvPr>
            <p:ph type="subTitle" idx="1"/>
          </p:nvPr>
        </p:nvSpPr>
        <p:spPr>
          <a:xfrm>
            <a:off x="454218" y="5842672"/>
            <a:ext cx="6648249" cy="528878"/>
          </a:xfrm>
        </p:spPr>
        <p:txBody>
          <a:bodyPr anchor="ctr">
            <a:normAutofit/>
          </a:bodyPr>
          <a:lstStyle/>
          <a:p>
            <a:endParaRPr lang="fr-BE" sz="2000">
              <a:solidFill>
                <a:schemeClr val="tx1">
                  <a:alpha val="60000"/>
                </a:schemeClr>
              </a:solidFill>
            </a:endParaRPr>
          </a:p>
        </p:txBody>
      </p:sp>
      <p:pic>
        <p:nvPicPr>
          <p:cNvPr id="5" name="Image 4">
            <a:extLst>
              <a:ext uri="{FF2B5EF4-FFF2-40B4-BE49-F238E27FC236}">
                <a16:creationId xmlns:a16="http://schemas.microsoft.com/office/drawing/2014/main" id="{0574451A-A678-918E-B58B-94CAEC53EE8B}"/>
              </a:ext>
            </a:extLst>
          </p:cNvPr>
          <p:cNvPicPr>
            <a:picLocks noChangeAspect="1"/>
          </p:cNvPicPr>
          <p:nvPr/>
        </p:nvPicPr>
        <p:blipFill rotWithShape="1">
          <a:blip r:embed="rId2">
            <a:extLst>
              <a:ext uri="{28A0092B-C50C-407E-A947-70E740481C1C}">
                <a14:useLocalDpi xmlns:a14="http://schemas.microsoft.com/office/drawing/2010/main" val="0"/>
              </a:ext>
            </a:extLst>
          </a:blip>
          <a:srcRect t="2462" r="2" b="2851"/>
          <a:stretch/>
        </p:blipFill>
        <p:spPr>
          <a:xfrm>
            <a:off x="7556685" y="1"/>
            <a:ext cx="4635315" cy="6857999"/>
          </a:xfrm>
          <a:prstGeom prst="rect">
            <a:avLst/>
          </a:prstGeom>
        </p:spPr>
      </p:pic>
    </p:spTree>
    <p:extLst>
      <p:ext uri="{BB962C8B-B14F-4D97-AF65-F5344CB8AC3E}">
        <p14:creationId xmlns:p14="http://schemas.microsoft.com/office/powerpoint/2010/main" val="33880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 coins arrondis 53">
            <a:extLst>
              <a:ext uri="{FF2B5EF4-FFF2-40B4-BE49-F238E27FC236}">
                <a16:creationId xmlns:a16="http://schemas.microsoft.com/office/drawing/2014/main" id="{78B5FC60-7B5A-2A6F-CDC1-8843DEACBDF4}"/>
              </a:ext>
            </a:extLst>
          </p:cNvPr>
          <p:cNvSpPr/>
          <p:nvPr/>
        </p:nvSpPr>
        <p:spPr>
          <a:xfrm>
            <a:off x="5687568" y="3674378"/>
            <a:ext cx="5025173" cy="254692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DC420FFE-59B4-084B-B7A2-A3001676F5ED}"/>
              </a:ext>
            </a:extLst>
          </p:cNvPr>
          <p:cNvSpPr/>
          <p:nvPr/>
        </p:nvSpPr>
        <p:spPr>
          <a:xfrm>
            <a:off x="9247116" y="5110135"/>
            <a:ext cx="1111044" cy="88641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6" name="Rectangle : coins arrondis 5">
            <a:extLst>
              <a:ext uri="{FF2B5EF4-FFF2-40B4-BE49-F238E27FC236}">
                <a16:creationId xmlns:a16="http://schemas.microsoft.com/office/drawing/2014/main" id="{B53F0D8F-A299-0F83-77AB-3E5650F8E742}"/>
              </a:ext>
            </a:extLst>
          </p:cNvPr>
          <p:cNvSpPr/>
          <p:nvPr/>
        </p:nvSpPr>
        <p:spPr>
          <a:xfrm>
            <a:off x="7960120" y="4918715"/>
            <a:ext cx="1168514" cy="10697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4" name="Rectangle : coins arrondis 3">
            <a:extLst>
              <a:ext uri="{FF2B5EF4-FFF2-40B4-BE49-F238E27FC236}">
                <a16:creationId xmlns:a16="http://schemas.microsoft.com/office/drawing/2014/main" id="{CE2D512F-2ABF-E9B8-AD1F-64DE99212737}"/>
              </a:ext>
            </a:extLst>
          </p:cNvPr>
          <p:cNvSpPr/>
          <p:nvPr/>
        </p:nvSpPr>
        <p:spPr>
          <a:xfrm>
            <a:off x="6226046" y="4918715"/>
            <a:ext cx="1288898" cy="10697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3" name="Rectangle : coins arrondis 2">
            <a:extLst>
              <a:ext uri="{FF2B5EF4-FFF2-40B4-BE49-F238E27FC236}">
                <a16:creationId xmlns:a16="http://schemas.microsoft.com/office/drawing/2014/main" id="{77F8F8C0-A20F-B01E-8EBC-0AF3DEF31E51}"/>
              </a:ext>
            </a:extLst>
          </p:cNvPr>
          <p:cNvSpPr/>
          <p:nvPr/>
        </p:nvSpPr>
        <p:spPr>
          <a:xfrm>
            <a:off x="7610588" y="3820419"/>
            <a:ext cx="2598371" cy="956603"/>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43" name="Rectangle : coins arrondis 42">
            <a:extLst>
              <a:ext uri="{FF2B5EF4-FFF2-40B4-BE49-F238E27FC236}">
                <a16:creationId xmlns:a16="http://schemas.microsoft.com/office/drawing/2014/main" id="{1EEABAB5-F363-445B-1683-0E335DF2B7CB}"/>
              </a:ext>
            </a:extLst>
          </p:cNvPr>
          <p:cNvSpPr/>
          <p:nvPr/>
        </p:nvSpPr>
        <p:spPr>
          <a:xfrm>
            <a:off x="5687567" y="1493240"/>
            <a:ext cx="5025173" cy="147856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22" name="Rectangle : coins arrondis 21">
            <a:extLst>
              <a:ext uri="{FF2B5EF4-FFF2-40B4-BE49-F238E27FC236}">
                <a16:creationId xmlns:a16="http://schemas.microsoft.com/office/drawing/2014/main" id="{FE572773-AE72-C81B-D35D-FA2421738A88}"/>
              </a:ext>
            </a:extLst>
          </p:cNvPr>
          <p:cNvSpPr/>
          <p:nvPr/>
        </p:nvSpPr>
        <p:spPr>
          <a:xfrm>
            <a:off x="261136" y="1414443"/>
            <a:ext cx="4998761" cy="473468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A3EA310-889D-9E9D-59C8-BBF01EB522D6}"/>
              </a:ext>
            </a:extLst>
          </p:cNvPr>
          <p:cNvSpPr>
            <a:spLocks noGrp="1"/>
          </p:cNvSpPr>
          <p:nvPr>
            <p:ph type="title"/>
          </p:nvPr>
        </p:nvSpPr>
        <p:spPr/>
        <p:txBody>
          <a:bodyPr/>
          <a:lstStyle/>
          <a:p>
            <a:r>
              <a:rPr lang="fr-BE" dirty="0"/>
              <a:t>Situation clinique</a:t>
            </a:r>
          </a:p>
        </p:txBody>
      </p:sp>
      <p:pic>
        <p:nvPicPr>
          <p:cNvPr id="5" name="Graphique 4" descr="Tête avec engrenages contour">
            <a:extLst>
              <a:ext uri="{FF2B5EF4-FFF2-40B4-BE49-F238E27FC236}">
                <a16:creationId xmlns:a16="http://schemas.microsoft.com/office/drawing/2014/main" id="{1CFBC875-1017-F2C0-D5B3-E2D2882EEA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2603" y="4004315"/>
            <a:ext cx="914400" cy="914400"/>
          </a:xfrm>
          <a:prstGeom prst="rect">
            <a:avLst/>
          </a:prstGeom>
        </p:spPr>
      </p:pic>
      <p:pic>
        <p:nvPicPr>
          <p:cNvPr id="7" name="Graphique 6" descr="Logement contour">
            <a:extLst>
              <a:ext uri="{FF2B5EF4-FFF2-40B4-BE49-F238E27FC236}">
                <a16:creationId xmlns:a16="http://schemas.microsoft.com/office/drawing/2014/main" id="{CF5A2F51-75C4-6B8B-6908-344BA12DEE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884" y="1725710"/>
            <a:ext cx="759313" cy="759313"/>
          </a:xfrm>
          <a:prstGeom prst="rect">
            <a:avLst/>
          </a:prstGeom>
        </p:spPr>
      </p:pic>
      <p:pic>
        <p:nvPicPr>
          <p:cNvPr id="9" name="Graphique 8" descr="Dormir contour">
            <a:extLst>
              <a:ext uri="{FF2B5EF4-FFF2-40B4-BE49-F238E27FC236}">
                <a16:creationId xmlns:a16="http://schemas.microsoft.com/office/drawing/2014/main" id="{9181F1CB-B100-4D00-62CA-8C87E72F7E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0406" y="2213296"/>
            <a:ext cx="914400" cy="914400"/>
          </a:xfrm>
          <a:prstGeom prst="rect">
            <a:avLst/>
          </a:prstGeom>
        </p:spPr>
      </p:pic>
      <p:pic>
        <p:nvPicPr>
          <p:cNvPr id="11" name="Graphique 10" descr="Homme médecin avec un remplissage uni">
            <a:extLst>
              <a:ext uri="{FF2B5EF4-FFF2-40B4-BE49-F238E27FC236}">
                <a16:creationId xmlns:a16="http://schemas.microsoft.com/office/drawing/2014/main" id="{F2DCB4AA-5A56-B1A3-3C91-7018D57672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0666" y="3102849"/>
            <a:ext cx="727684" cy="727684"/>
          </a:xfrm>
          <a:prstGeom prst="rect">
            <a:avLst/>
          </a:prstGeom>
        </p:spPr>
      </p:pic>
      <p:pic>
        <p:nvPicPr>
          <p:cNvPr id="13" name="Graphique 12" descr="Médecine contour">
            <a:extLst>
              <a:ext uri="{FF2B5EF4-FFF2-40B4-BE49-F238E27FC236}">
                <a16:creationId xmlns:a16="http://schemas.microsoft.com/office/drawing/2014/main" id="{B4A6F7FA-D489-A892-01F9-7B3D274627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344" y="4042097"/>
            <a:ext cx="914400" cy="914400"/>
          </a:xfrm>
          <a:prstGeom prst="rect">
            <a:avLst/>
          </a:prstGeom>
        </p:spPr>
      </p:pic>
      <p:pic>
        <p:nvPicPr>
          <p:cNvPr id="15" name="Graphique 14" descr="Poumons atteints d’un virus contour">
            <a:extLst>
              <a:ext uri="{FF2B5EF4-FFF2-40B4-BE49-F238E27FC236}">
                <a16:creationId xmlns:a16="http://schemas.microsoft.com/office/drawing/2014/main" id="{29349239-82D2-EADE-6132-30F1791CD9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819" y="2971800"/>
            <a:ext cx="914400" cy="914400"/>
          </a:xfrm>
          <a:prstGeom prst="rect">
            <a:avLst/>
          </a:prstGeom>
        </p:spPr>
      </p:pic>
      <p:pic>
        <p:nvPicPr>
          <p:cNvPr id="17" name="Graphique 16" descr="Femme contour">
            <a:extLst>
              <a:ext uri="{FF2B5EF4-FFF2-40B4-BE49-F238E27FC236}">
                <a16:creationId xmlns:a16="http://schemas.microsoft.com/office/drawing/2014/main" id="{52490529-B543-B68A-98CE-7BCBA04609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6862" y="2930239"/>
            <a:ext cx="914400" cy="914400"/>
          </a:xfrm>
          <a:prstGeom prst="rect">
            <a:avLst/>
          </a:prstGeom>
        </p:spPr>
      </p:pic>
      <p:pic>
        <p:nvPicPr>
          <p:cNvPr id="19" name="Graphique 18" descr="Écolière contour">
            <a:extLst>
              <a:ext uri="{FF2B5EF4-FFF2-40B4-BE49-F238E27FC236}">
                <a16:creationId xmlns:a16="http://schemas.microsoft.com/office/drawing/2014/main" id="{4450624C-CFDB-AF9A-7332-A8D07120F5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55541" y="4623248"/>
            <a:ext cx="486887" cy="486887"/>
          </a:xfrm>
          <a:prstGeom prst="rect">
            <a:avLst/>
          </a:prstGeom>
        </p:spPr>
      </p:pic>
      <p:pic>
        <p:nvPicPr>
          <p:cNvPr id="21" name="Graphique 20" descr="Serpillière et seau contour">
            <a:extLst>
              <a:ext uri="{FF2B5EF4-FFF2-40B4-BE49-F238E27FC236}">
                <a16:creationId xmlns:a16="http://schemas.microsoft.com/office/drawing/2014/main" id="{326FEFE6-66D2-C675-EB75-1A159CC1B21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37301" y="1865882"/>
            <a:ext cx="530604" cy="530604"/>
          </a:xfrm>
          <a:prstGeom prst="rect">
            <a:avLst/>
          </a:prstGeom>
        </p:spPr>
      </p:pic>
      <p:sp>
        <p:nvSpPr>
          <p:cNvPr id="23" name="ZoneTexte 22">
            <a:extLst>
              <a:ext uri="{FF2B5EF4-FFF2-40B4-BE49-F238E27FC236}">
                <a16:creationId xmlns:a16="http://schemas.microsoft.com/office/drawing/2014/main" id="{CDFD6735-4B18-39EE-C9B9-800211FF0EFA}"/>
              </a:ext>
            </a:extLst>
          </p:cNvPr>
          <p:cNvSpPr txBox="1"/>
          <p:nvPr/>
        </p:nvSpPr>
        <p:spPr>
          <a:xfrm>
            <a:off x="3596557" y="6375633"/>
            <a:ext cx="1663340" cy="369332"/>
          </a:xfrm>
          <a:prstGeom prst="rect">
            <a:avLst/>
          </a:prstGeom>
          <a:noFill/>
        </p:spPr>
        <p:txBody>
          <a:bodyPr wrap="none" rtlCol="0">
            <a:spAutoFit/>
          </a:bodyPr>
          <a:lstStyle/>
          <a:p>
            <a:r>
              <a:rPr lang="fr-BE" dirty="0"/>
              <a:t>C’est moi (MG)!</a:t>
            </a:r>
          </a:p>
        </p:txBody>
      </p:sp>
      <p:cxnSp>
        <p:nvCxnSpPr>
          <p:cNvPr id="25" name="Connecteur : en arc 24">
            <a:extLst>
              <a:ext uri="{FF2B5EF4-FFF2-40B4-BE49-F238E27FC236}">
                <a16:creationId xmlns:a16="http://schemas.microsoft.com/office/drawing/2014/main" id="{9738C34B-0C1C-1178-0CBC-02247155EB6D}"/>
              </a:ext>
            </a:extLst>
          </p:cNvPr>
          <p:cNvCxnSpPr>
            <a:cxnSpLocks/>
            <a:stCxn id="23" idx="3"/>
            <a:endCxn id="11" idx="3"/>
          </p:cNvCxnSpPr>
          <p:nvPr/>
        </p:nvCxnSpPr>
        <p:spPr>
          <a:xfrm flipH="1" flipV="1">
            <a:off x="5058350" y="3466691"/>
            <a:ext cx="201547" cy="3093608"/>
          </a:xfrm>
          <a:prstGeom prst="curvedConnector3">
            <a:avLst>
              <a:gd name="adj1" fmla="val -167534"/>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que 29" descr="Fumer contour">
            <a:extLst>
              <a:ext uri="{FF2B5EF4-FFF2-40B4-BE49-F238E27FC236}">
                <a16:creationId xmlns:a16="http://schemas.microsoft.com/office/drawing/2014/main" id="{29326A4A-15E2-63A6-D330-E2AEABAC7DF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1768" y="2000229"/>
            <a:ext cx="866163" cy="866163"/>
          </a:xfrm>
          <a:prstGeom prst="rect">
            <a:avLst/>
          </a:prstGeom>
        </p:spPr>
      </p:pic>
      <p:pic>
        <p:nvPicPr>
          <p:cNvPr id="32" name="Graphique 31" descr="Perte de poids contour">
            <a:extLst>
              <a:ext uri="{FF2B5EF4-FFF2-40B4-BE49-F238E27FC236}">
                <a16:creationId xmlns:a16="http://schemas.microsoft.com/office/drawing/2014/main" id="{11FDD598-65E0-905E-F561-A6FE72443CD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73763" y="3116954"/>
            <a:ext cx="727685" cy="727685"/>
          </a:xfrm>
          <a:prstGeom prst="rect">
            <a:avLst/>
          </a:prstGeom>
        </p:spPr>
      </p:pic>
      <p:pic>
        <p:nvPicPr>
          <p:cNvPr id="34" name="Graphique 33" descr="Femme avec bébé contour">
            <a:extLst>
              <a:ext uri="{FF2B5EF4-FFF2-40B4-BE49-F238E27FC236}">
                <a16:creationId xmlns:a16="http://schemas.microsoft.com/office/drawing/2014/main" id="{18B60141-C5D3-8E3F-6CCA-077662F04C4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31851" y="4537284"/>
            <a:ext cx="526514" cy="526514"/>
          </a:xfrm>
          <a:prstGeom prst="rect">
            <a:avLst/>
          </a:prstGeom>
        </p:spPr>
      </p:pic>
      <p:pic>
        <p:nvPicPr>
          <p:cNvPr id="36" name="Graphique 35" descr="Pas de danse contour">
            <a:extLst>
              <a:ext uri="{FF2B5EF4-FFF2-40B4-BE49-F238E27FC236}">
                <a16:creationId xmlns:a16="http://schemas.microsoft.com/office/drawing/2014/main" id="{6C22A44C-58D6-CA47-7B5E-4069BE74F91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75542" y="3844389"/>
            <a:ext cx="786142" cy="786142"/>
          </a:xfrm>
          <a:prstGeom prst="rect">
            <a:avLst/>
          </a:prstGeom>
        </p:spPr>
      </p:pic>
      <p:pic>
        <p:nvPicPr>
          <p:cNvPr id="38" name="Graphique 37" descr="En bas contour">
            <a:extLst>
              <a:ext uri="{FF2B5EF4-FFF2-40B4-BE49-F238E27FC236}">
                <a16:creationId xmlns:a16="http://schemas.microsoft.com/office/drawing/2014/main" id="{3399FFA9-8A73-35DB-F204-6F2BE65EE25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199677" y="3781786"/>
            <a:ext cx="914400" cy="914400"/>
          </a:xfrm>
          <a:prstGeom prst="rect">
            <a:avLst/>
          </a:prstGeom>
        </p:spPr>
      </p:pic>
      <p:pic>
        <p:nvPicPr>
          <p:cNvPr id="40" name="Graphique 39" descr="Hôpital contour">
            <a:extLst>
              <a:ext uri="{FF2B5EF4-FFF2-40B4-BE49-F238E27FC236}">
                <a16:creationId xmlns:a16="http://schemas.microsoft.com/office/drawing/2014/main" id="{3B9CE135-542A-2DE0-D4E9-EB14B145B2D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713881" y="3965801"/>
            <a:ext cx="680842" cy="680842"/>
          </a:xfrm>
          <a:prstGeom prst="rect">
            <a:avLst/>
          </a:prstGeom>
        </p:spPr>
      </p:pic>
      <p:pic>
        <p:nvPicPr>
          <p:cNvPr id="42" name="Graphique 41" descr="Contour de visage triste contour">
            <a:extLst>
              <a:ext uri="{FF2B5EF4-FFF2-40B4-BE49-F238E27FC236}">
                <a16:creationId xmlns:a16="http://schemas.microsoft.com/office/drawing/2014/main" id="{95162B6D-F10E-DBB2-6780-C5533B1CE65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815451" y="1423993"/>
            <a:ext cx="730445" cy="730445"/>
          </a:xfrm>
          <a:prstGeom prst="rect">
            <a:avLst/>
          </a:prstGeom>
        </p:spPr>
      </p:pic>
      <p:pic>
        <p:nvPicPr>
          <p:cNvPr id="44" name="Graphique 43" descr="Médecine contour">
            <a:extLst>
              <a:ext uri="{FF2B5EF4-FFF2-40B4-BE49-F238E27FC236}">
                <a16:creationId xmlns:a16="http://schemas.microsoft.com/office/drawing/2014/main" id="{1075D64B-7E4F-6341-7410-A267994ECD5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42329" y="2162129"/>
            <a:ext cx="767434" cy="767434"/>
          </a:xfrm>
          <a:prstGeom prst="rect">
            <a:avLst/>
          </a:prstGeom>
        </p:spPr>
      </p:pic>
      <p:pic>
        <p:nvPicPr>
          <p:cNvPr id="48" name="Graphique 47" descr="Boîte à déjeuner contour">
            <a:extLst>
              <a:ext uri="{FF2B5EF4-FFF2-40B4-BE49-F238E27FC236}">
                <a16:creationId xmlns:a16="http://schemas.microsoft.com/office/drawing/2014/main" id="{430F3114-428A-8CF2-3D3C-E851330FFC7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914960" y="1993246"/>
            <a:ext cx="714380" cy="714380"/>
          </a:xfrm>
          <a:prstGeom prst="rect">
            <a:avLst/>
          </a:prstGeom>
        </p:spPr>
      </p:pic>
      <p:pic>
        <p:nvPicPr>
          <p:cNvPr id="50" name="Graphique 49" descr="Poumons contour">
            <a:extLst>
              <a:ext uri="{FF2B5EF4-FFF2-40B4-BE49-F238E27FC236}">
                <a16:creationId xmlns:a16="http://schemas.microsoft.com/office/drawing/2014/main" id="{63A2AF5D-23AB-9310-D412-90A70538D43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080720" y="2014888"/>
            <a:ext cx="763760" cy="763760"/>
          </a:xfrm>
          <a:prstGeom prst="rect">
            <a:avLst/>
          </a:prstGeom>
        </p:spPr>
      </p:pic>
      <p:pic>
        <p:nvPicPr>
          <p:cNvPr id="52" name="Graphique 51" descr="Fumer contour">
            <a:extLst>
              <a:ext uri="{FF2B5EF4-FFF2-40B4-BE49-F238E27FC236}">
                <a16:creationId xmlns:a16="http://schemas.microsoft.com/office/drawing/2014/main" id="{D1580D66-0B92-F105-B56B-7C66A2D49D4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180725" y="2069198"/>
            <a:ext cx="698442" cy="698442"/>
          </a:xfrm>
          <a:prstGeom prst="rect">
            <a:avLst/>
          </a:prstGeom>
        </p:spPr>
      </p:pic>
      <p:pic>
        <p:nvPicPr>
          <p:cNvPr id="53" name="Graphique 52" descr="Serpillière et seau contour">
            <a:extLst>
              <a:ext uri="{FF2B5EF4-FFF2-40B4-BE49-F238E27FC236}">
                <a16:creationId xmlns:a16="http://schemas.microsoft.com/office/drawing/2014/main" id="{CA9ED36A-CEBD-F22D-98FC-91B4EF28885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686611" y="1601982"/>
            <a:ext cx="671549" cy="671549"/>
          </a:xfrm>
          <a:prstGeom prst="rect">
            <a:avLst/>
          </a:prstGeom>
        </p:spPr>
      </p:pic>
      <p:pic>
        <p:nvPicPr>
          <p:cNvPr id="56" name="Graphique 55" descr="Écolière contour">
            <a:extLst>
              <a:ext uri="{FF2B5EF4-FFF2-40B4-BE49-F238E27FC236}">
                <a16:creationId xmlns:a16="http://schemas.microsoft.com/office/drawing/2014/main" id="{86B309EC-A69C-8BEC-C754-75BD051EA92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096000" y="3889744"/>
            <a:ext cx="733504" cy="733504"/>
          </a:xfrm>
          <a:prstGeom prst="rect">
            <a:avLst/>
          </a:prstGeom>
        </p:spPr>
      </p:pic>
      <p:pic>
        <p:nvPicPr>
          <p:cNvPr id="58" name="Graphique 57" descr="Médical contour">
            <a:extLst>
              <a:ext uri="{FF2B5EF4-FFF2-40B4-BE49-F238E27FC236}">
                <a16:creationId xmlns:a16="http://schemas.microsoft.com/office/drawing/2014/main" id="{6B630D43-52F8-E2C3-D834-DFD384063FAB}"/>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500426" y="1554040"/>
            <a:ext cx="767435" cy="767435"/>
          </a:xfrm>
          <a:prstGeom prst="rect">
            <a:avLst/>
          </a:prstGeom>
        </p:spPr>
      </p:pic>
      <p:pic>
        <p:nvPicPr>
          <p:cNvPr id="60" name="Graphique 59" descr="Langue des signes contour">
            <a:extLst>
              <a:ext uri="{FF2B5EF4-FFF2-40B4-BE49-F238E27FC236}">
                <a16:creationId xmlns:a16="http://schemas.microsoft.com/office/drawing/2014/main" id="{B519FD7B-9A2F-4C92-84AA-C5B49566EE6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8644691" y="3960175"/>
            <a:ext cx="680842" cy="680842"/>
          </a:xfrm>
          <a:prstGeom prst="rect">
            <a:avLst/>
          </a:prstGeom>
        </p:spPr>
      </p:pic>
      <p:pic>
        <p:nvPicPr>
          <p:cNvPr id="63" name="Graphique 62" descr="Tête avec engrenages contour">
            <a:extLst>
              <a:ext uri="{FF2B5EF4-FFF2-40B4-BE49-F238E27FC236}">
                <a16:creationId xmlns:a16="http://schemas.microsoft.com/office/drawing/2014/main" id="{B6909E9A-702F-63C6-337D-81C3FB337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8279" y="4958032"/>
            <a:ext cx="632586" cy="632586"/>
          </a:xfrm>
          <a:prstGeom prst="rect">
            <a:avLst/>
          </a:prstGeom>
        </p:spPr>
      </p:pic>
      <p:pic>
        <p:nvPicPr>
          <p:cNvPr id="64" name="Graphique 63" descr="Poumons atteints d’un virus contour">
            <a:extLst>
              <a:ext uri="{FF2B5EF4-FFF2-40B4-BE49-F238E27FC236}">
                <a16:creationId xmlns:a16="http://schemas.microsoft.com/office/drawing/2014/main" id="{6074FEE1-AE63-E131-AC22-C021BE0AD1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75479" y="4913410"/>
            <a:ext cx="810829" cy="810829"/>
          </a:xfrm>
          <a:prstGeom prst="rect">
            <a:avLst/>
          </a:prstGeom>
        </p:spPr>
      </p:pic>
      <p:pic>
        <p:nvPicPr>
          <p:cNvPr id="65" name="Graphique 64" descr="Serpillière et seau contour">
            <a:extLst>
              <a:ext uri="{FF2B5EF4-FFF2-40B4-BE49-F238E27FC236}">
                <a16:creationId xmlns:a16="http://schemas.microsoft.com/office/drawing/2014/main" id="{E6FD887F-8748-84F0-6F79-2A0CE20267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89590" y="5211392"/>
            <a:ext cx="562014" cy="562014"/>
          </a:xfrm>
          <a:prstGeom prst="rect">
            <a:avLst/>
          </a:prstGeom>
        </p:spPr>
      </p:pic>
      <p:pic>
        <p:nvPicPr>
          <p:cNvPr id="66" name="Graphique 65" descr="Boîte à déjeuner contour">
            <a:extLst>
              <a:ext uri="{FF2B5EF4-FFF2-40B4-BE49-F238E27FC236}">
                <a16:creationId xmlns:a16="http://schemas.microsoft.com/office/drawing/2014/main" id="{AC1975C7-CD81-C0F0-E014-AC8E8B19AA01}"/>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841570" y="5419884"/>
            <a:ext cx="358165" cy="358165"/>
          </a:xfrm>
          <a:prstGeom prst="rect">
            <a:avLst/>
          </a:prstGeom>
        </p:spPr>
      </p:pic>
      <p:pic>
        <p:nvPicPr>
          <p:cNvPr id="67" name="Graphique 66" descr="Médecine contour">
            <a:extLst>
              <a:ext uri="{FF2B5EF4-FFF2-40B4-BE49-F238E27FC236}">
                <a16:creationId xmlns:a16="http://schemas.microsoft.com/office/drawing/2014/main" id="{3DC30717-8667-2A67-1A87-B594108C89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13077" y="5482982"/>
            <a:ext cx="482514" cy="482514"/>
          </a:xfrm>
          <a:prstGeom prst="rect">
            <a:avLst/>
          </a:prstGeom>
        </p:spPr>
      </p:pic>
      <p:pic>
        <p:nvPicPr>
          <p:cNvPr id="68" name="Graphique 67" descr="Femme avec bébé contour">
            <a:extLst>
              <a:ext uri="{FF2B5EF4-FFF2-40B4-BE49-F238E27FC236}">
                <a16:creationId xmlns:a16="http://schemas.microsoft.com/office/drawing/2014/main" id="{6A5BC14B-A6C6-9552-B1CF-6B6AA1F5C91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519683" y="4994525"/>
            <a:ext cx="581413" cy="581413"/>
          </a:xfrm>
          <a:prstGeom prst="rect">
            <a:avLst/>
          </a:prstGeom>
        </p:spPr>
      </p:pic>
      <p:pic>
        <p:nvPicPr>
          <p:cNvPr id="70" name="Graphique 69" descr="Contour de visage avec grimace contour">
            <a:extLst>
              <a:ext uri="{FF2B5EF4-FFF2-40B4-BE49-F238E27FC236}">
                <a16:creationId xmlns:a16="http://schemas.microsoft.com/office/drawing/2014/main" id="{92B02724-7D95-F909-2C90-44E71EB0B3D5}"/>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0758411" y="4238558"/>
            <a:ext cx="579313" cy="579313"/>
          </a:xfrm>
          <a:prstGeom prst="rect">
            <a:avLst/>
          </a:prstGeom>
        </p:spPr>
      </p:pic>
      <p:pic>
        <p:nvPicPr>
          <p:cNvPr id="72" name="Graphique 71" descr="Contour de visage lunettes de soleil avec un remplissage uni">
            <a:extLst>
              <a:ext uri="{FF2B5EF4-FFF2-40B4-BE49-F238E27FC236}">
                <a16:creationId xmlns:a16="http://schemas.microsoft.com/office/drawing/2014/main" id="{B583AAEA-AAB8-1CF4-9CE2-D3AC5C80D82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0779978" y="4808661"/>
            <a:ext cx="538056" cy="538056"/>
          </a:xfrm>
          <a:prstGeom prst="rect">
            <a:avLst/>
          </a:prstGeom>
        </p:spPr>
      </p:pic>
      <p:pic>
        <p:nvPicPr>
          <p:cNvPr id="73" name="Graphique 72" descr="Contour de visage triste contour">
            <a:extLst>
              <a:ext uri="{FF2B5EF4-FFF2-40B4-BE49-F238E27FC236}">
                <a16:creationId xmlns:a16="http://schemas.microsoft.com/office/drawing/2014/main" id="{6EF0CE38-4AD1-AF01-BF67-B6E6B520532C}"/>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850864" y="2238552"/>
            <a:ext cx="730445" cy="730445"/>
          </a:xfrm>
          <a:prstGeom prst="rect">
            <a:avLst/>
          </a:prstGeom>
        </p:spPr>
      </p:pic>
      <p:pic>
        <p:nvPicPr>
          <p:cNvPr id="74" name="Graphique 73" descr="Langue des signes contour">
            <a:extLst>
              <a:ext uri="{FF2B5EF4-FFF2-40B4-BE49-F238E27FC236}">
                <a16:creationId xmlns:a16="http://schemas.microsoft.com/office/drawing/2014/main" id="{97F2C234-43D9-CCC0-153B-DFA2DB912DCE}"/>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621154" y="4787136"/>
            <a:ext cx="492499" cy="492499"/>
          </a:xfrm>
          <a:prstGeom prst="rect">
            <a:avLst/>
          </a:prstGeom>
        </p:spPr>
      </p:pic>
      <p:pic>
        <p:nvPicPr>
          <p:cNvPr id="77" name="Graphique 76" descr="Stéthoscope contour">
            <a:extLst>
              <a:ext uri="{FF2B5EF4-FFF2-40B4-BE49-F238E27FC236}">
                <a16:creationId xmlns:a16="http://schemas.microsoft.com/office/drawing/2014/main" id="{2474DC6E-A81E-71CE-1A7D-C28D0E75B874}"/>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1253141" y="4808660"/>
            <a:ext cx="473164" cy="473164"/>
          </a:xfrm>
          <a:prstGeom prst="rect">
            <a:avLst/>
          </a:prstGeom>
        </p:spPr>
      </p:pic>
      <p:pic>
        <p:nvPicPr>
          <p:cNvPr id="78" name="Graphique 77" descr="Médical contour">
            <a:extLst>
              <a:ext uri="{FF2B5EF4-FFF2-40B4-BE49-F238E27FC236}">
                <a16:creationId xmlns:a16="http://schemas.microsoft.com/office/drawing/2014/main" id="{9B56D23F-4317-F87C-794B-ED1A467D8C7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457573" y="5273789"/>
            <a:ext cx="409830" cy="409830"/>
          </a:xfrm>
          <a:prstGeom prst="rect">
            <a:avLst/>
          </a:prstGeom>
        </p:spPr>
      </p:pic>
      <p:pic>
        <p:nvPicPr>
          <p:cNvPr id="10" name="Graphique 9" descr="Médecine contour">
            <a:extLst>
              <a:ext uri="{FF2B5EF4-FFF2-40B4-BE49-F238E27FC236}">
                <a16:creationId xmlns:a16="http://schemas.microsoft.com/office/drawing/2014/main" id="{6527F9B3-8A9F-614A-DFF7-CF4D74449B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7280" y="5476374"/>
            <a:ext cx="482514" cy="482514"/>
          </a:xfrm>
          <a:prstGeom prst="rect">
            <a:avLst/>
          </a:prstGeom>
        </p:spPr>
      </p:pic>
      <p:pic>
        <p:nvPicPr>
          <p:cNvPr id="12" name="Graphique 11" descr="Fumer contour">
            <a:extLst>
              <a:ext uri="{FF2B5EF4-FFF2-40B4-BE49-F238E27FC236}">
                <a16:creationId xmlns:a16="http://schemas.microsoft.com/office/drawing/2014/main" id="{6310E1C5-DEEA-6AD8-7697-7EC0D24D46D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276194">
            <a:off x="10906974" y="5870769"/>
            <a:ext cx="688490" cy="688490"/>
          </a:xfrm>
          <a:prstGeom prst="rect">
            <a:avLst/>
          </a:prstGeom>
        </p:spPr>
      </p:pic>
    </p:spTree>
    <p:extLst>
      <p:ext uri="{BB962C8B-B14F-4D97-AF65-F5344CB8AC3E}">
        <p14:creationId xmlns:p14="http://schemas.microsoft.com/office/powerpoint/2010/main" val="41468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heel(1)">
                                      <p:cBhvr>
                                        <p:cTn id="24" dur="20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heel(1)">
                                      <p:cBhvr>
                                        <p:cTn id="27" dur="2000"/>
                                        <p:tgtEl>
                                          <p:spTgt spid="60"/>
                                        </p:tgtEl>
                                      </p:cBhvr>
                                    </p:animEffect>
                                  </p:childTnLst>
                                </p:cTn>
                              </p:par>
                              <p:par>
                                <p:cTn id="28" presetID="21" presetClass="entr" presetSubtype="1"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heel(1)">
                                      <p:cBhvr>
                                        <p:cTn id="30" dur="2000"/>
                                        <p:tgtEl>
                                          <p:spTgt spid="3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randombar(horizontal)">
                                      <p:cBhvr>
                                        <p:cTn id="38" dur="500"/>
                                        <p:tgtEl>
                                          <p:spTgt spid="64"/>
                                        </p:tgtEl>
                                      </p:cBhvr>
                                    </p:animEffect>
                                  </p:childTnLst>
                                </p:cTn>
                              </p:par>
                              <p:par>
                                <p:cTn id="39" presetID="14" presetClass="entr" presetSubtype="1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randombar(horizontal)">
                                      <p:cBhvr>
                                        <p:cTn id="41" dur="500"/>
                                        <p:tgtEl>
                                          <p:spTgt spid="6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randombar(horizont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par>
                                <p:cTn id="50" presetID="14" presetClass="entr" presetSubtype="10"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randombar(horizontal)">
                                      <p:cBhvr>
                                        <p:cTn id="52" dur="500"/>
                                        <p:tgtEl>
                                          <p:spTgt spid="63"/>
                                        </p:tgtEl>
                                      </p:cBhvr>
                                    </p:animEffect>
                                  </p:childTnLst>
                                </p:cTn>
                              </p:par>
                              <p:par>
                                <p:cTn id="53" presetID="14" presetClass="entr" presetSubtype="1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par>
                                <p:cTn id="56" presetID="14" presetClass="entr" presetSubtype="10"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randombar(horizontal)">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randombar(horizontal)">
                                      <p:cBhvr>
                                        <p:cTn id="63" dur="500"/>
                                        <p:tgtEl>
                                          <p:spTgt spid="6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randombar(horizontal)">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randombar(horizontal)">
                                      <p:cBhvr>
                                        <p:cTn id="74" dur="500"/>
                                        <p:tgtEl>
                                          <p:spTgt spid="70"/>
                                        </p:tgtEl>
                                      </p:cBhvr>
                                    </p:animEffect>
                                  </p:childTnLst>
                                </p:cTn>
                              </p:par>
                              <p:par>
                                <p:cTn id="75" presetID="14" presetClass="entr" presetSubtype="1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randombar(horizontal)">
                                      <p:cBhvr>
                                        <p:cTn id="77" dur="500"/>
                                        <p:tgtEl>
                                          <p:spTgt spid="72"/>
                                        </p:tgtEl>
                                      </p:cBhvr>
                                    </p:animEffect>
                                  </p:childTnLst>
                                </p:cTn>
                              </p:par>
                              <p:par>
                                <p:cTn id="78" presetID="14" presetClass="entr" presetSubtype="10" fill="hold" nodeType="with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randombar(horizontal)">
                                      <p:cBhvr>
                                        <p:cTn id="80" dur="500"/>
                                        <p:tgtEl>
                                          <p:spTgt spid="77"/>
                                        </p:tgtEl>
                                      </p:cBhvr>
                                    </p:animEffect>
                                  </p:childTnLst>
                                </p:cTn>
                              </p:par>
                              <p:par>
                                <p:cTn id="81" presetID="14" presetClass="entr" presetSubtype="10" fill="hold" nodeType="with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randombar(horizontal)">
                                      <p:cBhvr>
                                        <p:cTn id="83" dur="500"/>
                                        <p:tgtEl>
                                          <p:spTgt spid="74"/>
                                        </p:tgtEl>
                                      </p:cBhvr>
                                    </p:animEffect>
                                  </p:childTnLst>
                                </p:cTn>
                              </p:par>
                              <p:par>
                                <p:cTn id="84" presetID="14" presetClass="entr" presetSubtype="10"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randombar(horizontal)">
                                      <p:cBhvr>
                                        <p:cTn id="8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 grpId="0" animBg="1"/>
      <p:bldP spid="6" grpId="0" animBg="1"/>
      <p:bldP spid="4"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86E09-0154-4AD5-88FD-974AF4AAD32C}"/>
              </a:ext>
            </a:extLst>
          </p:cNvPr>
          <p:cNvSpPr>
            <a:spLocks noGrp="1"/>
          </p:cNvSpPr>
          <p:nvPr>
            <p:ph type="title"/>
          </p:nvPr>
        </p:nvSpPr>
        <p:spPr>
          <a:xfrm>
            <a:off x="838200" y="-11108"/>
            <a:ext cx="10515600" cy="1325563"/>
          </a:xfrm>
        </p:spPr>
        <p:txBody>
          <a:bodyPr/>
          <a:lstStyle/>
          <a:p>
            <a:r>
              <a:rPr lang="fr-BE" dirty="0" err="1"/>
              <a:t>Babbel</a:t>
            </a:r>
            <a:r>
              <a:rPr lang="fr-BE" dirty="0"/>
              <a:t> Boost</a:t>
            </a:r>
          </a:p>
        </p:txBody>
      </p:sp>
      <p:sp>
        <p:nvSpPr>
          <p:cNvPr id="3" name="Espace réservé du contenu 2">
            <a:extLst>
              <a:ext uri="{FF2B5EF4-FFF2-40B4-BE49-F238E27FC236}">
                <a16:creationId xmlns:a16="http://schemas.microsoft.com/office/drawing/2014/main" id="{91E8F5E8-7856-4FF6-B307-5B49A699C7A4}"/>
              </a:ext>
            </a:extLst>
          </p:cNvPr>
          <p:cNvSpPr>
            <a:spLocks noGrp="1"/>
          </p:cNvSpPr>
          <p:nvPr>
            <p:ph idx="1"/>
          </p:nvPr>
        </p:nvSpPr>
        <p:spPr>
          <a:xfrm>
            <a:off x="771525" y="1153917"/>
            <a:ext cx="9388031" cy="2141686"/>
          </a:xfrm>
        </p:spPr>
        <p:txBody>
          <a:bodyPr>
            <a:normAutofit fontScale="77500" lnSpcReduction="20000"/>
          </a:bodyPr>
          <a:lstStyle/>
          <a:p>
            <a:pPr marL="0" indent="0">
              <a:buNone/>
            </a:pPr>
            <a:r>
              <a:rPr lang="fr-BE" dirty="0">
                <a:solidFill>
                  <a:schemeClr val="accent2">
                    <a:lumMod val="75000"/>
                  </a:schemeClr>
                </a:solidFill>
              </a:rPr>
              <a:t>Public cible </a:t>
            </a:r>
            <a:r>
              <a:rPr lang="fr-BE" dirty="0"/>
              <a:t>= patient avec multimorbidités et en situation complexe</a:t>
            </a:r>
          </a:p>
          <a:p>
            <a:pPr marL="0" indent="0">
              <a:buNone/>
            </a:pPr>
            <a:r>
              <a:rPr lang="fr-FR" sz="2600" dirty="0"/>
              <a:t>« Cet outil de dialogue a été élaboré avec des </a:t>
            </a:r>
            <a:r>
              <a:rPr lang="fr-FR" sz="2600" dirty="0" err="1"/>
              <a:t>professionnel·le·s</a:t>
            </a:r>
            <a:r>
              <a:rPr lang="fr-FR" sz="2600" dirty="0"/>
              <a:t> de la santé et du social, des chercheurs ainsi que des patients et leurs proches. Il </a:t>
            </a:r>
            <a:r>
              <a:rPr lang="fr-FR" sz="2600" dirty="0">
                <a:solidFill>
                  <a:schemeClr val="accent6">
                    <a:lumMod val="60000"/>
                    <a:lumOff val="40000"/>
                  </a:schemeClr>
                </a:solidFill>
              </a:rPr>
              <a:t>vise à ouvrir le dialogue</a:t>
            </a:r>
            <a:r>
              <a:rPr lang="fr-FR" sz="2600" dirty="0"/>
              <a:t>, à prendre un temps pour </a:t>
            </a:r>
            <a:r>
              <a:rPr lang="fr-FR" sz="2600" dirty="0">
                <a:solidFill>
                  <a:schemeClr val="accent6">
                    <a:lumMod val="60000"/>
                    <a:lumOff val="40000"/>
                  </a:schemeClr>
                </a:solidFill>
              </a:rPr>
              <a:t>identifier ce qui est important pour la personne</a:t>
            </a:r>
            <a:r>
              <a:rPr lang="fr-FR" sz="2600" b="1" dirty="0"/>
              <a:t> </a:t>
            </a:r>
            <a:r>
              <a:rPr lang="fr-FR" sz="2600" dirty="0"/>
              <a:t>que vous accompagnez et à cibler les dimensions auxquelles accorder une attention particulière </a:t>
            </a:r>
            <a:r>
              <a:rPr lang="fr-FR" sz="2600" dirty="0">
                <a:solidFill>
                  <a:schemeClr val="accent6">
                    <a:lumMod val="60000"/>
                    <a:lumOff val="40000"/>
                  </a:schemeClr>
                </a:solidFill>
              </a:rPr>
              <a:t>pour améliorer sa qualité de vie</a:t>
            </a:r>
            <a:r>
              <a:rPr lang="fr-FR" sz="2600" dirty="0"/>
              <a:t>. » </a:t>
            </a:r>
          </a:p>
          <a:p>
            <a:pPr marL="0" indent="0">
              <a:buNone/>
            </a:pPr>
            <a:endParaRPr lang="fr-FR" sz="2200" dirty="0"/>
          </a:p>
          <a:p>
            <a:pPr marL="0" indent="0">
              <a:buNone/>
            </a:pPr>
            <a:r>
              <a:rPr lang="fr-BE" sz="2200" dirty="0">
                <a:hlinkClick r:id="rId2"/>
              </a:rPr>
              <a:t>https://brusano.brussels/services/aide-a-la-consultation/</a:t>
            </a:r>
            <a:r>
              <a:rPr lang="fr-BE" sz="2200" dirty="0"/>
              <a:t> </a:t>
            </a:r>
          </a:p>
          <a:p>
            <a:endParaRPr lang="fr-BE" dirty="0"/>
          </a:p>
          <a:p>
            <a:pPr marL="0" indent="0">
              <a:buNone/>
            </a:pPr>
            <a:endParaRPr lang="fr-BE" dirty="0"/>
          </a:p>
          <a:p>
            <a:endParaRPr lang="fr-BE" dirty="0"/>
          </a:p>
          <a:p>
            <a:endParaRPr lang="fr-BE" dirty="0"/>
          </a:p>
        </p:txBody>
      </p:sp>
      <p:pic>
        <p:nvPicPr>
          <p:cNvPr id="5" name="Image 4">
            <a:extLst>
              <a:ext uri="{FF2B5EF4-FFF2-40B4-BE49-F238E27FC236}">
                <a16:creationId xmlns:a16="http://schemas.microsoft.com/office/drawing/2014/main" id="{D8859076-D4B6-4A0B-9ACD-CBC25A50A4AF}"/>
              </a:ext>
            </a:extLst>
          </p:cNvPr>
          <p:cNvPicPr>
            <a:picLocks noChangeAspect="1"/>
          </p:cNvPicPr>
          <p:nvPr/>
        </p:nvPicPr>
        <p:blipFill>
          <a:blip r:embed="rId3"/>
          <a:stretch>
            <a:fillRect/>
          </a:stretch>
        </p:blipFill>
        <p:spPr>
          <a:xfrm>
            <a:off x="1198484" y="3876815"/>
            <a:ext cx="4316491" cy="2805911"/>
          </a:xfrm>
          <a:prstGeom prst="rect">
            <a:avLst/>
          </a:prstGeom>
        </p:spPr>
      </p:pic>
      <p:pic>
        <p:nvPicPr>
          <p:cNvPr id="7" name="Image 6">
            <a:extLst>
              <a:ext uri="{FF2B5EF4-FFF2-40B4-BE49-F238E27FC236}">
                <a16:creationId xmlns:a16="http://schemas.microsoft.com/office/drawing/2014/main" id="{EC4117C1-1EEB-4204-B596-0C94C5BDF71B}"/>
              </a:ext>
            </a:extLst>
          </p:cNvPr>
          <p:cNvPicPr>
            <a:picLocks noChangeAspect="1"/>
          </p:cNvPicPr>
          <p:nvPr/>
        </p:nvPicPr>
        <p:blipFill>
          <a:blip r:embed="rId4"/>
          <a:stretch>
            <a:fillRect/>
          </a:stretch>
        </p:blipFill>
        <p:spPr>
          <a:xfrm>
            <a:off x="6615450" y="3846887"/>
            <a:ext cx="3940389" cy="2835839"/>
          </a:xfrm>
          <a:prstGeom prst="rect">
            <a:avLst/>
          </a:prstGeom>
        </p:spPr>
      </p:pic>
      <p:pic>
        <p:nvPicPr>
          <p:cNvPr id="11" name="Image 10">
            <a:extLst>
              <a:ext uri="{FF2B5EF4-FFF2-40B4-BE49-F238E27FC236}">
                <a16:creationId xmlns:a16="http://schemas.microsoft.com/office/drawing/2014/main" id="{35EF3BF5-D294-4AC3-BF22-20DED603E791}"/>
              </a:ext>
            </a:extLst>
          </p:cNvPr>
          <p:cNvPicPr>
            <a:picLocks noChangeAspect="1"/>
          </p:cNvPicPr>
          <p:nvPr/>
        </p:nvPicPr>
        <p:blipFill>
          <a:blip r:embed="rId5"/>
          <a:stretch>
            <a:fillRect/>
          </a:stretch>
        </p:blipFill>
        <p:spPr>
          <a:xfrm>
            <a:off x="10159556" y="128803"/>
            <a:ext cx="1908619" cy="2615515"/>
          </a:xfrm>
          <a:prstGeom prst="rect">
            <a:avLst/>
          </a:prstGeom>
        </p:spPr>
      </p:pic>
    </p:spTree>
    <p:extLst>
      <p:ext uri="{BB962C8B-B14F-4D97-AF65-F5344CB8AC3E}">
        <p14:creationId xmlns:p14="http://schemas.microsoft.com/office/powerpoint/2010/main" val="3118947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4D91F7-723B-4E55-92C0-BDDEA446D5DB}"/>
              </a:ext>
            </a:extLst>
          </p:cNvPr>
          <p:cNvPicPr>
            <a:picLocks noChangeAspect="1"/>
          </p:cNvPicPr>
          <p:nvPr/>
        </p:nvPicPr>
        <p:blipFill>
          <a:blip r:embed="rId2"/>
          <a:stretch>
            <a:fillRect/>
          </a:stretch>
        </p:blipFill>
        <p:spPr>
          <a:xfrm>
            <a:off x="691098" y="0"/>
            <a:ext cx="9552504" cy="6858000"/>
          </a:xfrm>
          <a:prstGeom prst="rect">
            <a:avLst/>
          </a:prstGeom>
        </p:spPr>
      </p:pic>
      <p:pic>
        <p:nvPicPr>
          <p:cNvPr id="7" name="Image 6">
            <a:extLst>
              <a:ext uri="{FF2B5EF4-FFF2-40B4-BE49-F238E27FC236}">
                <a16:creationId xmlns:a16="http://schemas.microsoft.com/office/drawing/2014/main" id="{881BB74B-7DC5-4E4F-A88E-7A5B51961B20}"/>
              </a:ext>
            </a:extLst>
          </p:cNvPr>
          <p:cNvPicPr>
            <a:picLocks noChangeAspect="1"/>
          </p:cNvPicPr>
          <p:nvPr/>
        </p:nvPicPr>
        <p:blipFill>
          <a:blip r:embed="rId3"/>
          <a:stretch>
            <a:fillRect/>
          </a:stretch>
        </p:blipFill>
        <p:spPr>
          <a:xfrm>
            <a:off x="9992209" y="157162"/>
            <a:ext cx="2199791" cy="1557338"/>
          </a:xfrm>
          <a:prstGeom prst="rect">
            <a:avLst/>
          </a:prstGeom>
        </p:spPr>
      </p:pic>
    </p:spTree>
    <p:extLst>
      <p:ext uri="{BB962C8B-B14F-4D97-AF65-F5344CB8AC3E}">
        <p14:creationId xmlns:p14="http://schemas.microsoft.com/office/powerpoint/2010/main" val="967102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24D80-05F8-4DB9-9145-FB4FAB39A5C6}"/>
              </a:ext>
            </a:extLst>
          </p:cNvPr>
          <p:cNvSpPr>
            <a:spLocks noGrp="1"/>
          </p:cNvSpPr>
          <p:nvPr>
            <p:ph type="title"/>
          </p:nvPr>
        </p:nvSpPr>
        <p:spPr>
          <a:xfrm>
            <a:off x="709612" y="0"/>
            <a:ext cx="10515600" cy="1325563"/>
          </a:xfrm>
        </p:spPr>
        <p:txBody>
          <a:bodyPr/>
          <a:lstStyle/>
          <a:p>
            <a:r>
              <a:rPr lang="fr-BE" dirty="0"/>
              <a:t>ELADEB</a:t>
            </a:r>
          </a:p>
        </p:txBody>
      </p:sp>
      <p:pic>
        <p:nvPicPr>
          <p:cNvPr id="5" name="Image 4">
            <a:extLst>
              <a:ext uri="{FF2B5EF4-FFF2-40B4-BE49-F238E27FC236}">
                <a16:creationId xmlns:a16="http://schemas.microsoft.com/office/drawing/2014/main" id="{F2EE91CF-C563-46B3-84CF-6BEA8836B8D3}"/>
              </a:ext>
            </a:extLst>
          </p:cNvPr>
          <p:cNvPicPr>
            <a:picLocks noChangeAspect="1"/>
          </p:cNvPicPr>
          <p:nvPr/>
        </p:nvPicPr>
        <p:blipFill>
          <a:blip r:embed="rId2"/>
          <a:stretch>
            <a:fillRect/>
          </a:stretch>
        </p:blipFill>
        <p:spPr>
          <a:xfrm>
            <a:off x="76790" y="1246342"/>
            <a:ext cx="7314027" cy="3174738"/>
          </a:xfrm>
          <a:prstGeom prst="rect">
            <a:avLst/>
          </a:prstGeom>
        </p:spPr>
      </p:pic>
      <p:pic>
        <p:nvPicPr>
          <p:cNvPr id="7" name="Image 6">
            <a:extLst>
              <a:ext uri="{FF2B5EF4-FFF2-40B4-BE49-F238E27FC236}">
                <a16:creationId xmlns:a16="http://schemas.microsoft.com/office/drawing/2014/main" id="{82A83D66-160C-4859-B9BE-E855D3DB6ABE}"/>
              </a:ext>
            </a:extLst>
          </p:cNvPr>
          <p:cNvPicPr>
            <a:picLocks noChangeAspect="1"/>
          </p:cNvPicPr>
          <p:nvPr/>
        </p:nvPicPr>
        <p:blipFill>
          <a:blip r:embed="rId3"/>
          <a:stretch>
            <a:fillRect/>
          </a:stretch>
        </p:blipFill>
        <p:spPr>
          <a:xfrm>
            <a:off x="438150" y="3609975"/>
            <a:ext cx="4733925" cy="2828925"/>
          </a:xfrm>
          <a:prstGeom prst="rect">
            <a:avLst/>
          </a:prstGeom>
        </p:spPr>
      </p:pic>
      <p:pic>
        <p:nvPicPr>
          <p:cNvPr id="9" name="Image 8">
            <a:extLst>
              <a:ext uri="{FF2B5EF4-FFF2-40B4-BE49-F238E27FC236}">
                <a16:creationId xmlns:a16="http://schemas.microsoft.com/office/drawing/2014/main" id="{2573720C-5E68-49FC-A7F6-4F1BE3187989}"/>
              </a:ext>
            </a:extLst>
          </p:cNvPr>
          <p:cNvPicPr>
            <a:picLocks noChangeAspect="1"/>
          </p:cNvPicPr>
          <p:nvPr/>
        </p:nvPicPr>
        <p:blipFill>
          <a:blip r:embed="rId4"/>
          <a:stretch>
            <a:fillRect/>
          </a:stretch>
        </p:blipFill>
        <p:spPr>
          <a:xfrm>
            <a:off x="7453770" y="2192220"/>
            <a:ext cx="4661440" cy="2294789"/>
          </a:xfrm>
          <a:prstGeom prst="rect">
            <a:avLst/>
          </a:prstGeom>
        </p:spPr>
      </p:pic>
      <p:pic>
        <p:nvPicPr>
          <p:cNvPr id="11" name="Image 10">
            <a:extLst>
              <a:ext uri="{FF2B5EF4-FFF2-40B4-BE49-F238E27FC236}">
                <a16:creationId xmlns:a16="http://schemas.microsoft.com/office/drawing/2014/main" id="{DE4A2766-7F93-40F6-95E9-649C902EA357}"/>
              </a:ext>
            </a:extLst>
          </p:cNvPr>
          <p:cNvPicPr>
            <a:picLocks noChangeAspect="1"/>
          </p:cNvPicPr>
          <p:nvPr/>
        </p:nvPicPr>
        <p:blipFill>
          <a:blip r:embed="rId5"/>
          <a:stretch>
            <a:fillRect/>
          </a:stretch>
        </p:blipFill>
        <p:spPr>
          <a:xfrm>
            <a:off x="7453770" y="4487009"/>
            <a:ext cx="4661440" cy="2294789"/>
          </a:xfrm>
          <a:prstGeom prst="rect">
            <a:avLst/>
          </a:prstGeom>
        </p:spPr>
      </p:pic>
    </p:spTree>
    <p:extLst>
      <p:ext uri="{BB962C8B-B14F-4D97-AF65-F5344CB8AC3E}">
        <p14:creationId xmlns:p14="http://schemas.microsoft.com/office/powerpoint/2010/main" val="3025554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3C520-2E0C-425F-B8DB-ECABE8939F2B}"/>
              </a:ext>
            </a:extLst>
          </p:cNvPr>
          <p:cNvSpPr>
            <a:spLocks noGrp="1"/>
          </p:cNvSpPr>
          <p:nvPr>
            <p:ph type="title"/>
          </p:nvPr>
        </p:nvSpPr>
        <p:spPr/>
        <p:txBody>
          <a:bodyPr/>
          <a:lstStyle/>
          <a:p>
            <a:r>
              <a:rPr lang="fr-BE" dirty="0"/>
              <a:t>ELADEB : </a:t>
            </a:r>
          </a:p>
        </p:txBody>
      </p:sp>
      <p:sp>
        <p:nvSpPr>
          <p:cNvPr id="3" name="Espace réservé du contenu 2">
            <a:extLst>
              <a:ext uri="{FF2B5EF4-FFF2-40B4-BE49-F238E27FC236}">
                <a16:creationId xmlns:a16="http://schemas.microsoft.com/office/drawing/2014/main" id="{B7DF5DC2-B54D-4D0F-AAE4-B5185B19C9EF}"/>
              </a:ext>
            </a:extLst>
          </p:cNvPr>
          <p:cNvSpPr>
            <a:spLocks noGrp="1"/>
          </p:cNvSpPr>
          <p:nvPr>
            <p:ph idx="1"/>
          </p:nvPr>
        </p:nvSpPr>
        <p:spPr/>
        <p:txBody>
          <a:bodyPr>
            <a:normAutofit fontScale="92500" lnSpcReduction="10000"/>
          </a:bodyPr>
          <a:lstStyle/>
          <a:p>
            <a:pPr marL="0" indent="0">
              <a:buNone/>
            </a:pPr>
            <a:r>
              <a:rPr lang="fr-FR" sz="2000" dirty="0">
                <a:latin typeface="Times New Roman" panose="02020603050405020304" pitchFamily="18" charset="0"/>
              </a:rPr>
              <a:t>Outil développé par le service de psychiatrie sociale du centre hospitalier de Lausanne </a:t>
            </a:r>
          </a:p>
          <a:p>
            <a:pPr marL="0" indent="0">
              <a:buNone/>
            </a:pPr>
            <a:endParaRPr lang="fr-FR" sz="2000" dirty="0">
              <a:solidFill>
                <a:schemeClr val="accent2">
                  <a:lumMod val="75000"/>
                </a:schemeClr>
              </a:solidFill>
              <a:latin typeface="Times New Roman" panose="02020603050405020304" pitchFamily="18" charset="0"/>
            </a:endParaRPr>
          </a:p>
          <a:p>
            <a:pPr marL="0" indent="0">
              <a:buNone/>
            </a:pPr>
            <a:r>
              <a:rPr lang="fr-FR" sz="2000" dirty="0">
                <a:solidFill>
                  <a:schemeClr val="accent2">
                    <a:lumMod val="75000"/>
                  </a:schemeClr>
                </a:solidFill>
                <a:latin typeface="Times New Roman" panose="02020603050405020304" pitchFamily="18" charset="0"/>
              </a:rPr>
              <a:t>Public cible </a:t>
            </a:r>
            <a:r>
              <a:rPr lang="fr-FR" sz="2000" dirty="0">
                <a:latin typeface="Times New Roman" panose="02020603050405020304" pitchFamily="18" charset="0"/>
              </a:rPr>
              <a:t>: patients souffrant de troubles psychiatriques dans el cadre de la réhabilitation psychosociale – mais cela semble adaptable à d’autres type de problèmes </a:t>
            </a:r>
          </a:p>
          <a:p>
            <a:pPr marL="0" indent="0">
              <a:buNone/>
            </a:pPr>
            <a:endParaRPr lang="fr-BE" sz="2000" dirty="0"/>
          </a:p>
          <a:p>
            <a:pPr marL="0" indent="0">
              <a:buNone/>
            </a:pPr>
            <a:r>
              <a:rPr lang="fr-BE" sz="2000" dirty="0"/>
              <a:t>« </a:t>
            </a:r>
            <a:r>
              <a:rPr lang="fr-FR" sz="2000" dirty="0">
                <a:effectLst/>
                <a:latin typeface="Times New Roman" panose="02020603050405020304" pitchFamily="18" charset="0"/>
              </a:rPr>
              <a:t>Evaluer correctement les besoins c’est opérer une forme de prévention. En optant pour une </a:t>
            </a:r>
            <a:r>
              <a:rPr lang="fr-FR" sz="2000" b="1" dirty="0">
                <a:effectLst/>
                <a:latin typeface="Times New Roman" panose="02020603050405020304" pitchFamily="18" charset="0"/>
              </a:rPr>
              <a:t>vision centrée sur le patient</a:t>
            </a:r>
            <a:r>
              <a:rPr lang="fr-FR" sz="2000" dirty="0">
                <a:effectLst/>
                <a:latin typeface="Times New Roman" panose="02020603050405020304" pitchFamily="18" charset="0"/>
              </a:rPr>
              <a:t>, on met l’accent sur la ressource motivationnelle. </a:t>
            </a:r>
            <a:r>
              <a:rPr lang="fr-FR" sz="2000" b="1" dirty="0">
                <a:solidFill>
                  <a:schemeClr val="accent6">
                    <a:lumMod val="60000"/>
                    <a:lumOff val="40000"/>
                  </a:schemeClr>
                </a:solidFill>
                <a:effectLst/>
                <a:latin typeface="Times New Roman" panose="02020603050405020304" pitchFamily="18" charset="0"/>
              </a:rPr>
              <a:t>Quand un patient exprime ses besoins, il signifie en parallèle aux équipes son accord pour qu’elles interviennent</a:t>
            </a:r>
            <a:r>
              <a:rPr lang="fr-FR" sz="2000" dirty="0">
                <a:effectLst/>
                <a:latin typeface="Times New Roman" panose="02020603050405020304" pitchFamily="18" charset="0"/>
              </a:rPr>
              <a:t>, l’aident, le stimulent ou l’accompagnent. L’évaluation des besoins est une </a:t>
            </a:r>
            <a:r>
              <a:rPr lang="fr-FR" sz="2000" b="1" dirty="0">
                <a:solidFill>
                  <a:schemeClr val="accent6">
                    <a:lumMod val="60000"/>
                    <a:lumOff val="40000"/>
                  </a:schemeClr>
                </a:solidFill>
                <a:effectLst/>
                <a:latin typeface="Times New Roman" panose="02020603050405020304" pitchFamily="18" charset="0"/>
              </a:rPr>
              <a:t>démarche motivationnelle </a:t>
            </a:r>
            <a:r>
              <a:rPr lang="fr-FR" sz="2000" dirty="0">
                <a:effectLst/>
                <a:latin typeface="Times New Roman" panose="02020603050405020304" pitchFamily="18" charset="0"/>
              </a:rPr>
              <a:t>qui doit débuter un suivi, et </a:t>
            </a:r>
            <a:r>
              <a:rPr lang="fr-FR" sz="2000" b="1" dirty="0">
                <a:effectLst/>
                <a:latin typeface="Times New Roman" panose="02020603050405020304" pitchFamily="18" charset="0"/>
              </a:rPr>
              <a:t>être répétée dans le temps</a:t>
            </a:r>
            <a:r>
              <a:rPr lang="fr-FR" sz="2000" dirty="0">
                <a:effectLst/>
                <a:latin typeface="Times New Roman" panose="02020603050405020304" pitchFamily="18" charset="0"/>
              </a:rPr>
              <a:t>, autant pour mesurer le chemin parcouru que pour vérifier l’adéquation des buts à la situation</a:t>
            </a:r>
            <a:br>
              <a:rPr lang="fr-FR" sz="2000" dirty="0"/>
            </a:br>
            <a:r>
              <a:rPr lang="fr-FR" sz="2000" dirty="0">
                <a:effectLst/>
                <a:latin typeface="Times New Roman" panose="02020603050405020304" pitchFamily="18" charset="0"/>
              </a:rPr>
              <a:t>psychosociale actuelle. »</a:t>
            </a:r>
          </a:p>
          <a:p>
            <a:pPr marL="0" indent="0">
              <a:buNone/>
            </a:pPr>
            <a:endParaRPr lang="fr-FR" sz="2000" dirty="0">
              <a:latin typeface="Times New Roman" panose="02020603050405020304" pitchFamily="18" charset="0"/>
            </a:endParaRPr>
          </a:p>
          <a:p>
            <a:pPr marL="0" indent="0">
              <a:buNone/>
            </a:pPr>
            <a:r>
              <a:rPr lang="fr-BE" sz="2000" dirty="0">
                <a:hlinkClick r:id="rId2"/>
              </a:rPr>
              <a:t>https://ateliers-rehab.ch/docs/eladeb/ELADEB_Manuel.pdf</a:t>
            </a:r>
            <a:r>
              <a:rPr lang="fr-FR" sz="2000" dirty="0">
                <a:latin typeface="Times New Roman" panose="02020603050405020304" pitchFamily="18" charset="0"/>
              </a:rPr>
              <a:t> </a:t>
            </a:r>
            <a:endParaRPr lang="fr-BE" sz="2000" dirty="0"/>
          </a:p>
        </p:txBody>
      </p:sp>
      <p:pic>
        <p:nvPicPr>
          <p:cNvPr id="5" name="Image 4">
            <a:extLst>
              <a:ext uri="{FF2B5EF4-FFF2-40B4-BE49-F238E27FC236}">
                <a16:creationId xmlns:a16="http://schemas.microsoft.com/office/drawing/2014/main" id="{98C36391-E021-480C-B163-AC381F3145CF}"/>
              </a:ext>
            </a:extLst>
          </p:cNvPr>
          <p:cNvPicPr>
            <a:picLocks noChangeAspect="1"/>
          </p:cNvPicPr>
          <p:nvPr/>
        </p:nvPicPr>
        <p:blipFill>
          <a:blip r:embed="rId3"/>
          <a:stretch>
            <a:fillRect/>
          </a:stretch>
        </p:blipFill>
        <p:spPr>
          <a:xfrm>
            <a:off x="9448799" y="365125"/>
            <a:ext cx="2124075" cy="1340728"/>
          </a:xfrm>
          <a:prstGeom prst="rect">
            <a:avLst/>
          </a:prstGeom>
        </p:spPr>
      </p:pic>
    </p:spTree>
    <p:extLst>
      <p:ext uri="{BB962C8B-B14F-4D97-AF65-F5344CB8AC3E}">
        <p14:creationId xmlns:p14="http://schemas.microsoft.com/office/powerpoint/2010/main" val="1938888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516265-8AD2-4A0C-8D2E-7E05B450B4A1}"/>
              </a:ext>
            </a:extLst>
          </p:cNvPr>
          <p:cNvPicPr>
            <a:picLocks noChangeAspect="1"/>
          </p:cNvPicPr>
          <p:nvPr/>
        </p:nvPicPr>
        <p:blipFill>
          <a:blip r:embed="rId2"/>
          <a:stretch>
            <a:fillRect/>
          </a:stretch>
        </p:blipFill>
        <p:spPr>
          <a:xfrm>
            <a:off x="3940760" y="0"/>
            <a:ext cx="4310479" cy="6858000"/>
          </a:xfrm>
          <a:prstGeom prst="rect">
            <a:avLst/>
          </a:prstGeom>
        </p:spPr>
      </p:pic>
    </p:spTree>
    <p:extLst>
      <p:ext uri="{BB962C8B-B14F-4D97-AF65-F5344CB8AC3E}">
        <p14:creationId xmlns:p14="http://schemas.microsoft.com/office/powerpoint/2010/main" val="3909036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C4FA93-6ED2-4D59-B89D-2AFE95D8B323}"/>
              </a:ext>
            </a:extLst>
          </p:cNvPr>
          <p:cNvPicPr>
            <a:picLocks noChangeAspect="1"/>
          </p:cNvPicPr>
          <p:nvPr/>
        </p:nvPicPr>
        <p:blipFill>
          <a:blip r:embed="rId2"/>
          <a:stretch>
            <a:fillRect/>
          </a:stretch>
        </p:blipFill>
        <p:spPr>
          <a:xfrm>
            <a:off x="4014601" y="0"/>
            <a:ext cx="4162797" cy="6858000"/>
          </a:xfrm>
          <a:prstGeom prst="rect">
            <a:avLst/>
          </a:prstGeom>
        </p:spPr>
      </p:pic>
    </p:spTree>
    <p:extLst>
      <p:ext uri="{BB962C8B-B14F-4D97-AF65-F5344CB8AC3E}">
        <p14:creationId xmlns:p14="http://schemas.microsoft.com/office/powerpoint/2010/main" val="2594346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95F925-3417-4E1B-9A57-0BE79DEC70A1}"/>
              </a:ext>
            </a:extLst>
          </p:cNvPr>
          <p:cNvPicPr>
            <a:picLocks noChangeAspect="1"/>
          </p:cNvPicPr>
          <p:nvPr/>
        </p:nvPicPr>
        <p:blipFill>
          <a:blip r:embed="rId2"/>
          <a:stretch>
            <a:fillRect/>
          </a:stretch>
        </p:blipFill>
        <p:spPr>
          <a:xfrm>
            <a:off x="542759" y="0"/>
            <a:ext cx="11106481" cy="6858000"/>
          </a:xfrm>
          <a:prstGeom prst="rect">
            <a:avLst/>
          </a:prstGeom>
        </p:spPr>
      </p:pic>
    </p:spTree>
    <p:extLst>
      <p:ext uri="{BB962C8B-B14F-4D97-AF65-F5344CB8AC3E}">
        <p14:creationId xmlns:p14="http://schemas.microsoft.com/office/powerpoint/2010/main" val="1697255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16710-80D9-4378-9BF7-04A25A23AE6C}"/>
              </a:ext>
            </a:extLst>
          </p:cNvPr>
          <p:cNvSpPr>
            <a:spLocks noGrp="1"/>
          </p:cNvSpPr>
          <p:nvPr>
            <p:ph type="title"/>
          </p:nvPr>
        </p:nvSpPr>
        <p:spPr/>
        <p:txBody>
          <a:bodyPr>
            <a:normAutofit/>
          </a:bodyPr>
          <a:lstStyle/>
          <a:p>
            <a:r>
              <a:rPr lang="fr-BE" dirty="0"/>
              <a:t>Plan de Soins Individualisé</a:t>
            </a:r>
          </a:p>
        </p:txBody>
      </p:sp>
      <p:sp>
        <p:nvSpPr>
          <p:cNvPr id="3" name="Espace réservé du contenu 2">
            <a:extLst>
              <a:ext uri="{FF2B5EF4-FFF2-40B4-BE49-F238E27FC236}">
                <a16:creationId xmlns:a16="http://schemas.microsoft.com/office/drawing/2014/main" id="{1B980E9E-1BA1-45B1-B300-E97161E29CC5}"/>
              </a:ext>
            </a:extLst>
          </p:cNvPr>
          <p:cNvSpPr>
            <a:spLocks noGrp="1"/>
          </p:cNvSpPr>
          <p:nvPr>
            <p:ph idx="1"/>
          </p:nvPr>
        </p:nvSpPr>
        <p:spPr>
          <a:xfrm>
            <a:off x="838200" y="1825624"/>
            <a:ext cx="10515600" cy="4894771"/>
          </a:xfrm>
        </p:spPr>
        <p:txBody>
          <a:bodyPr>
            <a:normAutofit fontScale="92500" lnSpcReduction="10000"/>
          </a:bodyPr>
          <a:lstStyle/>
          <a:p>
            <a:pPr marL="0" indent="0">
              <a:buNone/>
            </a:pPr>
            <a:r>
              <a:rPr lang="fr-BE" dirty="0"/>
              <a:t>Outil d’évaluation initiale puis régulière lors d’un parcours de réhabilitation psycho-sociale – Centre de ressource et de réhabilitation de Grenoble</a:t>
            </a:r>
          </a:p>
          <a:p>
            <a:pPr marL="0" indent="0">
              <a:buNone/>
            </a:pPr>
            <a:r>
              <a:rPr lang="fr-BE" dirty="0">
                <a:solidFill>
                  <a:schemeClr val="accent2"/>
                </a:solidFill>
              </a:rPr>
              <a:t>Public cible</a:t>
            </a:r>
            <a:r>
              <a:rPr lang="fr-BE" dirty="0"/>
              <a:t>: personnes souffrant de troubles psychiques – mais l’outil semble transposable à d’autres types de difficultés</a:t>
            </a:r>
          </a:p>
          <a:p>
            <a:pPr marL="0" indent="0">
              <a:buNone/>
            </a:pPr>
            <a:endParaRPr lang="fr-BE" dirty="0"/>
          </a:p>
          <a:p>
            <a:pPr lvl="1"/>
            <a:r>
              <a:rPr lang="fr-BE" dirty="0"/>
              <a:t>Un entretien semi structuré - 2 heures </a:t>
            </a:r>
            <a:r>
              <a:rPr lang="fr-BE" dirty="0">
                <a:sym typeface="Wingdings" panose="05000000000000000000" pitchFamily="2" charset="2"/>
              </a:rPr>
              <a:t> </a:t>
            </a:r>
            <a:r>
              <a:rPr lang="fr-BE" dirty="0"/>
              <a:t>Transcription  </a:t>
            </a:r>
            <a:r>
              <a:rPr lang="fr-BE" dirty="0">
                <a:sym typeface="Wingdings" panose="05000000000000000000" pitchFamily="2" charset="2"/>
              </a:rPr>
              <a:t> </a:t>
            </a:r>
            <a:r>
              <a:rPr lang="fr-BE" dirty="0"/>
              <a:t>Relecture et adaptation avec le patient – 1h </a:t>
            </a:r>
            <a:r>
              <a:rPr lang="fr-BE" dirty="0">
                <a:sym typeface="Wingdings" panose="05000000000000000000" pitchFamily="2" charset="2"/>
              </a:rPr>
              <a:t> </a:t>
            </a:r>
            <a:r>
              <a:rPr lang="fr-BE" dirty="0"/>
              <a:t>Présentation en équipe pluridisciplinaire pour définition des aides mises en place </a:t>
            </a:r>
            <a:r>
              <a:rPr lang="fr-BE" dirty="0">
                <a:sym typeface="Wingdings" panose="05000000000000000000" pitchFamily="2" charset="2"/>
              </a:rPr>
              <a:t> présentation à patient et son entourage</a:t>
            </a:r>
            <a:endParaRPr lang="fr-BE" dirty="0"/>
          </a:p>
          <a:p>
            <a:pPr lvl="1"/>
            <a:r>
              <a:rPr lang="fr-BE" dirty="0"/>
              <a:t>Réévaluation régulière</a:t>
            </a:r>
          </a:p>
          <a:p>
            <a:pPr marL="0" indent="0">
              <a:buNone/>
            </a:pPr>
            <a:endParaRPr lang="fr-BE" dirty="0"/>
          </a:p>
          <a:p>
            <a:pPr marL="0" indent="0">
              <a:buNone/>
            </a:pPr>
            <a:r>
              <a:rPr lang="fr-BE" dirty="0">
                <a:hlinkClick r:id="rId2"/>
              </a:rPr>
              <a:t>https://centre-ressource-rehabilitation.org/le-plan-de-suivi-individualise-psi</a:t>
            </a:r>
            <a:endParaRPr lang="fr-BE" dirty="0"/>
          </a:p>
          <a:p>
            <a:pPr marL="0" indent="0">
              <a:buNone/>
            </a:pPr>
            <a:r>
              <a:rPr lang="fr-BE" dirty="0">
                <a:hlinkClick r:id="rId3"/>
              </a:rPr>
              <a:t>https://centre-ressource-rehabilitation.org/IMG/pdf/psi_d_002_.pdf</a:t>
            </a:r>
            <a:r>
              <a:rPr lang="fr-BE" dirty="0"/>
              <a:t> </a:t>
            </a:r>
          </a:p>
        </p:txBody>
      </p:sp>
    </p:spTree>
    <p:extLst>
      <p:ext uri="{BB962C8B-B14F-4D97-AF65-F5344CB8AC3E}">
        <p14:creationId xmlns:p14="http://schemas.microsoft.com/office/powerpoint/2010/main" val="122443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FCE20B9B-3BD5-46A1-A224-036C84BF8365}"/>
              </a:ext>
            </a:extLst>
          </p:cNvPr>
          <p:cNvPicPr>
            <a:picLocks noGrp="1" noChangeAspect="1"/>
          </p:cNvPicPr>
          <p:nvPr>
            <p:ph sz="half" idx="1"/>
          </p:nvPr>
        </p:nvPicPr>
        <p:blipFill>
          <a:blip r:embed="rId2"/>
          <a:stretch>
            <a:fillRect/>
          </a:stretch>
        </p:blipFill>
        <p:spPr>
          <a:xfrm>
            <a:off x="763481" y="884180"/>
            <a:ext cx="3772284" cy="5292783"/>
          </a:xfrm>
        </p:spPr>
      </p:pic>
      <p:pic>
        <p:nvPicPr>
          <p:cNvPr id="7" name="Espace réservé du contenu 6">
            <a:extLst>
              <a:ext uri="{FF2B5EF4-FFF2-40B4-BE49-F238E27FC236}">
                <a16:creationId xmlns:a16="http://schemas.microsoft.com/office/drawing/2014/main" id="{36FF96CE-1F15-4E40-9F2A-B094A5C168BC}"/>
              </a:ext>
            </a:extLst>
          </p:cNvPr>
          <p:cNvPicPr>
            <a:picLocks noGrp="1" noChangeAspect="1"/>
          </p:cNvPicPr>
          <p:nvPr>
            <p:ph sz="half" idx="2"/>
          </p:nvPr>
        </p:nvPicPr>
        <p:blipFill>
          <a:blip r:embed="rId3"/>
          <a:stretch>
            <a:fillRect/>
          </a:stretch>
        </p:blipFill>
        <p:spPr>
          <a:xfrm>
            <a:off x="4878791" y="958788"/>
            <a:ext cx="6475009" cy="5145880"/>
          </a:xfrm>
          <a:prstGeom prst="rect">
            <a:avLst/>
          </a:prstGeom>
        </p:spPr>
      </p:pic>
    </p:spTree>
    <p:extLst>
      <p:ext uri="{BB962C8B-B14F-4D97-AF65-F5344CB8AC3E}">
        <p14:creationId xmlns:p14="http://schemas.microsoft.com/office/powerpoint/2010/main" val="2231952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89370-A9DB-4F59-AC0E-CF0AD89B4B42}"/>
              </a:ext>
            </a:extLst>
          </p:cNvPr>
          <p:cNvSpPr>
            <a:spLocks noGrp="1"/>
          </p:cNvSpPr>
          <p:nvPr>
            <p:ph type="title"/>
          </p:nvPr>
        </p:nvSpPr>
        <p:spPr>
          <a:xfrm>
            <a:off x="838200" y="153192"/>
            <a:ext cx="10515600" cy="1325563"/>
          </a:xfrm>
        </p:spPr>
        <p:txBody>
          <a:bodyPr/>
          <a:lstStyle/>
          <a:p>
            <a:r>
              <a:rPr lang="fr-BE" dirty="0"/>
              <a:t>Doel </a:t>
            </a:r>
            <a:r>
              <a:rPr lang="fr-BE" dirty="0" err="1"/>
              <a:t>Zoeker</a:t>
            </a:r>
            <a:endParaRPr lang="fr-BE" dirty="0"/>
          </a:p>
        </p:txBody>
      </p:sp>
      <p:pic>
        <p:nvPicPr>
          <p:cNvPr id="7" name="Espace réservé du contenu 6">
            <a:extLst>
              <a:ext uri="{FF2B5EF4-FFF2-40B4-BE49-F238E27FC236}">
                <a16:creationId xmlns:a16="http://schemas.microsoft.com/office/drawing/2014/main" id="{2D727A81-39F8-407E-8325-EAA020C800A4}"/>
              </a:ext>
            </a:extLst>
          </p:cNvPr>
          <p:cNvPicPr>
            <a:picLocks noGrp="1" noChangeAspect="1"/>
          </p:cNvPicPr>
          <p:nvPr>
            <p:ph sz="half" idx="1"/>
          </p:nvPr>
        </p:nvPicPr>
        <p:blipFill>
          <a:blip r:embed="rId2"/>
          <a:stretch>
            <a:fillRect/>
          </a:stretch>
        </p:blipFill>
        <p:spPr>
          <a:xfrm>
            <a:off x="446379" y="1290822"/>
            <a:ext cx="5181601" cy="2801783"/>
          </a:xfrm>
        </p:spPr>
      </p:pic>
      <p:sp>
        <p:nvSpPr>
          <p:cNvPr id="5" name="Espace réservé du contenu 4">
            <a:extLst>
              <a:ext uri="{FF2B5EF4-FFF2-40B4-BE49-F238E27FC236}">
                <a16:creationId xmlns:a16="http://schemas.microsoft.com/office/drawing/2014/main" id="{CD9872D7-CDAA-4CF3-B1D7-B9F78850638A}"/>
              </a:ext>
            </a:extLst>
          </p:cNvPr>
          <p:cNvSpPr>
            <a:spLocks noGrp="1"/>
          </p:cNvSpPr>
          <p:nvPr>
            <p:ph sz="half" idx="2"/>
          </p:nvPr>
        </p:nvSpPr>
        <p:spPr>
          <a:xfrm>
            <a:off x="6019801" y="1690688"/>
            <a:ext cx="5438774" cy="4351338"/>
          </a:xfrm>
        </p:spPr>
        <p:txBody>
          <a:bodyPr>
            <a:normAutofit lnSpcReduction="10000"/>
          </a:bodyPr>
          <a:lstStyle/>
          <a:p>
            <a:pPr marL="0" indent="0">
              <a:buNone/>
            </a:pPr>
            <a:r>
              <a:rPr lang="fr-FR" sz="1800" dirty="0"/>
              <a:t>« Le ‘chercheur d'objectifs’ est un outil pour réfléchir à votre propre vie :    </a:t>
            </a:r>
          </a:p>
          <a:p>
            <a:pPr lvl="1"/>
            <a:r>
              <a:rPr lang="fr-FR" sz="1600" dirty="0"/>
              <a:t>Qu'est-ce que vous trouvez important ?</a:t>
            </a:r>
          </a:p>
          <a:p>
            <a:pPr lvl="1"/>
            <a:r>
              <a:rPr lang="fr-FR" sz="1600" dirty="0"/>
              <a:t>Qu'est-ce qui vous donne de l'énergie ?</a:t>
            </a:r>
          </a:p>
          <a:p>
            <a:pPr lvl="1"/>
            <a:r>
              <a:rPr lang="fr-FR" sz="1600" dirty="0"/>
              <a:t>Pour quoi aimez-vous vous lever ?</a:t>
            </a:r>
          </a:p>
          <a:p>
            <a:pPr marL="0" indent="0">
              <a:buNone/>
            </a:pPr>
            <a:r>
              <a:rPr lang="fr-FR" sz="1800" dirty="0"/>
              <a:t>Ce sont les réponses à ces questions qui donnent une direction à votre vie. </a:t>
            </a:r>
          </a:p>
          <a:p>
            <a:pPr marL="0" indent="0">
              <a:buNone/>
            </a:pPr>
            <a:r>
              <a:rPr lang="fr-FR" sz="1800" dirty="0" err="1"/>
              <a:t>Doelzoeker</a:t>
            </a:r>
            <a:r>
              <a:rPr lang="fr-FR" sz="1800" dirty="0"/>
              <a:t> vous aide à y réfléchir afin que vous puissiez </a:t>
            </a:r>
            <a:r>
              <a:rPr lang="fr-FR" sz="1800" dirty="0">
                <a:solidFill>
                  <a:schemeClr val="accent6"/>
                </a:solidFill>
              </a:rPr>
              <a:t>formuler vos propres objectifs</a:t>
            </a:r>
            <a:r>
              <a:rPr lang="fr-FR" sz="1800" dirty="0"/>
              <a:t>. Vous pouvez </a:t>
            </a:r>
            <a:r>
              <a:rPr lang="fr-FR" sz="1800" dirty="0">
                <a:solidFill>
                  <a:schemeClr val="accent2"/>
                </a:solidFill>
              </a:rPr>
              <a:t>ensuite</a:t>
            </a:r>
            <a:r>
              <a:rPr lang="fr-FR" sz="1800" dirty="0"/>
              <a:t> </a:t>
            </a:r>
            <a:r>
              <a:rPr lang="fr-FR" sz="1800" dirty="0">
                <a:solidFill>
                  <a:schemeClr val="accent6"/>
                </a:solidFill>
              </a:rPr>
              <a:t>discuter de ces objectifs avec vos prestataires de soins </a:t>
            </a:r>
            <a:r>
              <a:rPr lang="fr-FR" sz="1800" dirty="0"/>
              <a:t>(par exemple, votre médecin généraliste, votre kinésithérapeute, votre aide familiale...) et avec votre entourage (par exemple, votre partenaire, vos enfants, votre aidant proche...). De cette façon, ensemble, vous pouvez </a:t>
            </a:r>
            <a:r>
              <a:rPr lang="fr-FR" sz="1800" dirty="0">
                <a:solidFill>
                  <a:schemeClr val="accent2"/>
                </a:solidFill>
              </a:rPr>
              <a:t>orienter au maximum les soins en fonction de vos objectifs. </a:t>
            </a:r>
            <a:r>
              <a:rPr lang="fr-FR" sz="1800" dirty="0"/>
              <a:t>»</a:t>
            </a:r>
            <a:endParaRPr lang="fr-BE" sz="1800" dirty="0"/>
          </a:p>
        </p:txBody>
      </p:sp>
      <p:sp>
        <p:nvSpPr>
          <p:cNvPr id="10" name="ZoneTexte 9">
            <a:extLst>
              <a:ext uri="{FF2B5EF4-FFF2-40B4-BE49-F238E27FC236}">
                <a16:creationId xmlns:a16="http://schemas.microsoft.com/office/drawing/2014/main" id="{3024337D-1465-41C6-BE4D-36B1B7E7CE00}"/>
              </a:ext>
            </a:extLst>
          </p:cNvPr>
          <p:cNvSpPr txBox="1"/>
          <p:nvPr/>
        </p:nvSpPr>
        <p:spPr>
          <a:xfrm>
            <a:off x="304614" y="4262577"/>
            <a:ext cx="5323366"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Créé par la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Vlaamse</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Patienten</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Platform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97BE49"/>
                </a:solidFill>
                <a:effectLst/>
                <a:uLnTx/>
                <a:uFillTx/>
                <a:latin typeface="Calibri" panose="020F0502020204030204"/>
                <a:ea typeface="+mn-ea"/>
                <a:cs typeface="+mn-cs"/>
              </a:rPr>
              <a:t>Public-cible</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toute personne qui a besoin d’aide en santé au sens large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D58C2E"/>
                </a:solidFill>
                <a:effectLst/>
                <a:uLnTx/>
                <a:uFillTx/>
                <a:latin typeface="Calibri" panose="020F0502020204030204"/>
                <a:ea typeface="+mn-ea"/>
                <a:cs typeface="+mn-cs"/>
              </a:rPr>
              <a:t>Peut être rempli seul, ou accompagné par un aidant informel </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ou professionnel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D58C2E"/>
                </a:solidFill>
                <a:effectLst/>
                <a:uLnTx/>
                <a:uFillTx/>
                <a:latin typeface="Calibri" panose="020F0502020204030204"/>
                <a:ea typeface="+mn-ea"/>
                <a:cs typeface="+mn-cs"/>
              </a:rPr>
              <a:t>Reprend le passé, le présent et le futur</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 relève </a:t>
            </a:r>
            <a:r>
              <a:rPr kumimoji="0" lang="fr-BE" sz="1600" b="0" i="0" u="none" strike="noStrike" kern="1200" cap="none" spc="0" normalizeH="0" baseline="0" noProof="0" dirty="0">
                <a:ln>
                  <a:noFill/>
                </a:ln>
                <a:solidFill>
                  <a:srgbClr val="97BE49">
                    <a:lumMod val="75000"/>
                  </a:srgbClr>
                </a:solidFill>
                <a:effectLst/>
                <a:uLnTx/>
                <a:uFillTx/>
                <a:latin typeface="Calibri" panose="020F0502020204030204"/>
                <a:ea typeface="+mn-ea"/>
                <a:cs typeface="+mn-cs"/>
              </a:rPr>
              <a:t>aussi les ressources personnelles</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 (talents, centres d’intérêt, réseau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https://vlaamspatientenplatform.be/nl/doelzoeker</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2" name="Image 11">
            <a:extLst>
              <a:ext uri="{FF2B5EF4-FFF2-40B4-BE49-F238E27FC236}">
                <a16:creationId xmlns:a16="http://schemas.microsoft.com/office/drawing/2014/main" id="{D2BD53C9-25B7-46E8-90C8-90ECE23604D8}"/>
              </a:ext>
            </a:extLst>
          </p:cNvPr>
          <p:cNvPicPr>
            <a:picLocks noChangeAspect="1"/>
          </p:cNvPicPr>
          <p:nvPr/>
        </p:nvPicPr>
        <p:blipFill>
          <a:blip r:embed="rId4"/>
          <a:stretch>
            <a:fillRect/>
          </a:stretch>
        </p:blipFill>
        <p:spPr>
          <a:xfrm>
            <a:off x="7405932" y="539749"/>
            <a:ext cx="4489129" cy="667614"/>
          </a:xfrm>
          <a:prstGeom prst="rect">
            <a:avLst/>
          </a:prstGeom>
        </p:spPr>
      </p:pic>
    </p:spTree>
    <p:extLst>
      <p:ext uri="{BB962C8B-B14F-4D97-AF65-F5344CB8AC3E}">
        <p14:creationId xmlns:p14="http://schemas.microsoft.com/office/powerpoint/2010/main" val="264741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F9B3D1E-0176-1790-422D-D4B32801F847}"/>
              </a:ext>
            </a:extLst>
          </p:cNvPr>
          <p:cNvSpPr>
            <a:spLocks noGrp="1"/>
          </p:cNvSpPr>
          <p:nvPr>
            <p:ph type="title"/>
          </p:nvPr>
        </p:nvSpPr>
        <p:spPr/>
        <p:txBody>
          <a:bodyPr/>
          <a:lstStyle/>
          <a:p>
            <a:r>
              <a:rPr lang="fr-BE" dirty="0"/>
              <a:t>Définition?</a:t>
            </a:r>
          </a:p>
        </p:txBody>
      </p:sp>
      <p:sp>
        <p:nvSpPr>
          <p:cNvPr id="5" name="Espace réservé du texte 4">
            <a:extLst>
              <a:ext uri="{FF2B5EF4-FFF2-40B4-BE49-F238E27FC236}">
                <a16:creationId xmlns:a16="http://schemas.microsoft.com/office/drawing/2014/main" id="{BFCF4C98-055A-8DA9-7708-C5ADF8C0AE62}"/>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428262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09716-200D-42AA-B0C4-955F97B8556E}"/>
              </a:ext>
            </a:extLst>
          </p:cNvPr>
          <p:cNvSpPr>
            <a:spLocks noGrp="1"/>
          </p:cNvSpPr>
          <p:nvPr>
            <p:ph type="title"/>
          </p:nvPr>
        </p:nvSpPr>
        <p:spPr>
          <a:xfrm>
            <a:off x="838200" y="365125"/>
            <a:ext cx="10515600" cy="877749"/>
          </a:xfrm>
        </p:spPr>
        <p:txBody>
          <a:bodyPr>
            <a:normAutofit fontScale="90000"/>
          </a:bodyPr>
          <a:lstStyle/>
          <a:p>
            <a:r>
              <a:rPr lang="fr-BE" dirty="0"/>
              <a:t>Anamnèse infirmière selon Virginia Henderson</a:t>
            </a:r>
          </a:p>
        </p:txBody>
      </p:sp>
      <p:sp>
        <p:nvSpPr>
          <p:cNvPr id="3" name="Espace réservé du contenu 2">
            <a:extLst>
              <a:ext uri="{FF2B5EF4-FFF2-40B4-BE49-F238E27FC236}">
                <a16:creationId xmlns:a16="http://schemas.microsoft.com/office/drawing/2014/main" id="{722A487D-0607-4561-869C-019F37FB9AE6}"/>
              </a:ext>
            </a:extLst>
          </p:cNvPr>
          <p:cNvSpPr>
            <a:spLocks noGrp="1"/>
          </p:cNvSpPr>
          <p:nvPr>
            <p:ph idx="1"/>
          </p:nvPr>
        </p:nvSpPr>
        <p:spPr>
          <a:xfrm>
            <a:off x="167780" y="1242874"/>
            <a:ext cx="10813409" cy="5539666"/>
          </a:xfrm>
        </p:spPr>
        <p:txBody>
          <a:bodyPr>
            <a:normAutofit lnSpcReduction="10000"/>
          </a:bodyPr>
          <a:lstStyle/>
          <a:p>
            <a:r>
              <a:rPr lang="fr-BE" sz="1500" dirty="0">
                <a:effectLst/>
                <a:latin typeface="Arial" panose="020B0604020202020204" pitchFamily="34" charset="0"/>
              </a:rPr>
              <a:t>BESOIN DE RESPIRER</a:t>
            </a:r>
          </a:p>
          <a:p>
            <a:r>
              <a:rPr lang="fr-BE" sz="1500" dirty="0">
                <a:effectLst/>
                <a:latin typeface="Arial" panose="020B0604020202020204" pitchFamily="34" charset="0"/>
              </a:rPr>
              <a:t>BESOIN D'ELIMINER</a:t>
            </a:r>
            <a:r>
              <a:rPr lang="fr-BE" sz="1500" dirty="0">
                <a:latin typeface="Arial" panose="020B0604020202020204" pitchFamily="34" charset="0"/>
              </a:rPr>
              <a:t> (digestif, urinaire, transpiration, règles, …)</a:t>
            </a:r>
          </a:p>
          <a:p>
            <a:r>
              <a:rPr lang="fr-FR" sz="1500" dirty="0">
                <a:effectLst/>
                <a:latin typeface="Arial" panose="020B0604020202020204" pitchFamily="34" charset="0"/>
              </a:rPr>
              <a:t>BESOIN DE BOIRE ET MANGER</a:t>
            </a:r>
          </a:p>
          <a:p>
            <a:r>
              <a:rPr lang="fr-FR" sz="1500" dirty="0">
                <a:effectLst/>
                <a:latin typeface="Arial" panose="020B0604020202020204" pitchFamily="34" charset="0"/>
              </a:rPr>
              <a:t>BESOIN DE BOIRE ET MANGER</a:t>
            </a:r>
            <a:endParaRPr lang="fr-FR" sz="1500" dirty="0">
              <a:latin typeface="Arial" panose="020B0604020202020204" pitchFamily="34" charset="0"/>
            </a:endParaRPr>
          </a:p>
          <a:p>
            <a:r>
              <a:rPr lang="fr-FR" sz="1500" dirty="0">
                <a:latin typeface="Arial" panose="020B0604020202020204" pitchFamily="34" charset="0"/>
              </a:rPr>
              <a:t>BESOIN DE DORMIR ET SE REPOSER</a:t>
            </a:r>
          </a:p>
          <a:p>
            <a:r>
              <a:rPr lang="fr-FR" sz="1500" dirty="0">
                <a:latin typeface="Arial" panose="020B0604020202020204" pitchFamily="34" charset="0"/>
              </a:rPr>
              <a:t>BESOIN DE SE VETIR ET SE DEVETIR</a:t>
            </a:r>
          </a:p>
          <a:p>
            <a:r>
              <a:rPr lang="fr-FR" sz="1500" dirty="0">
                <a:latin typeface="Arial" panose="020B0604020202020204" pitchFamily="34" charset="0"/>
              </a:rPr>
              <a:t>BESOIN DE MAINTENIR LA TEMPERATURE DU CORPS DANS LES LIMITES NORMALES</a:t>
            </a:r>
          </a:p>
          <a:p>
            <a:r>
              <a:rPr lang="fr-FR" sz="1500" dirty="0">
                <a:latin typeface="Arial" panose="020B0604020202020204" pitchFamily="34" charset="0"/>
              </a:rPr>
              <a:t>BESOIN D’ETRE PROPRE ET PROTEGER SES TEGUMENTS</a:t>
            </a:r>
          </a:p>
          <a:p>
            <a:r>
              <a:rPr lang="fr-BE" sz="1500" dirty="0">
                <a:latin typeface="Arial" panose="020B0604020202020204" pitchFamily="34" charset="0"/>
              </a:rPr>
              <a:t>BESOIN D'EVITER LES DANGERS (chutes, brulures, accidents, ..) </a:t>
            </a:r>
            <a:r>
              <a:rPr lang="fr-BE" sz="1500" dirty="0">
                <a:latin typeface="Arial" panose="020B0604020202020204" pitchFamily="34" charset="0"/>
                <a:sym typeface="Wingdings" panose="05000000000000000000" pitchFamily="2" charset="2"/>
              </a:rPr>
              <a:t> sens, état d’éveil mental, …</a:t>
            </a:r>
          </a:p>
          <a:p>
            <a:r>
              <a:rPr lang="fr-FR" sz="1500" dirty="0">
                <a:latin typeface="Arial" panose="020B0604020202020204" pitchFamily="34" charset="0"/>
              </a:rPr>
              <a:t>BESOIN DE </a:t>
            </a:r>
            <a:r>
              <a:rPr lang="fr-FR" sz="1500" b="1" dirty="0">
                <a:latin typeface="Arial" panose="020B0604020202020204" pitchFamily="34" charset="0"/>
              </a:rPr>
              <a:t>COMMUNIQUER AVEC SES SEMBLABLES</a:t>
            </a:r>
          </a:p>
          <a:p>
            <a:r>
              <a:rPr lang="fr-FR" sz="1500" dirty="0">
                <a:effectLst/>
                <a:latin typeface="Arial" panose="020B0604020202020204" pitchFamily="34" charset="0"/>
              </a:rPr>
              <a:t>BESOIN DE PRATIQUER SA RELIGION OU D'AGIR SELON SES </a:t>
            </a:r>
            <a:r>
              <a:rPr lang="fr-FR" sz="1500" b="1" dirty="0">
                <a:effectLst/>
                <a:latin typeface="Arial" panose="020B0604020202020204" pitchFamily="34" charset="0"/>
              </a:rPr>
              <a:t>CROYANCES ET SES VALEURS</a:t>
            </a:r>
          </a:p>
          <a:p>
            <a:r>
              <a:rPr lang="fr-FR" sz="1500" dirty="0">
                <a:effectLst/>
                <a:latin typeface="Arial" panose="020B0604020202020204" pitchFamily="34" charset="0"/>
              </a:rPr>
              <a:t>BESOIN DE S'OCCUPER DE FACON A </a:t>
            </a:r>
            <a:r>
              <a:rPr lang="fr-FR" sz="1500" b="1" dirty="0">
                <a:effectLst/>
                <a:latin typeface="Arial" panose="020B0604020202020204" pitchFamily="34" charset="0"/>
              </a:rPr>
              <a:t>SE SENTIR UTILE</a:t>
            </a:r>
            <a:endParaRPr lang="fr-FR" sz="1500" b="1" dirty="0">
              <a:latin typeface="Arial" panose="020B0604020202020204" pitchFamily="34" charset="0"/>
            </a:endParaRPr>
          </a:p>
          <a:p>
            <a:r>
              <a:rPr lang="fr-BE" sz="1500" dirty="0">
                <a:effectLst/>
                <a:latin typeface="Arial" panose="020B0604020202020204" pitchFamily="34" charset="0"/>
              </a:rPr>
              <a:t>BESOIN DE </a:t>
            </a:r>
            <a:r>
              <a:rPr lang="fr-BE" sz="1500" b="1" dirty="0">
                <a:effectLst/>
                <a:latin typeface="Arial" panose="020B0604020202020204" pitchFamily="34" charset="0"/>
              </a:rPr>
              <a:t>SE RECREER </a:t>
            </a:r>
            <a:r>
              <a:rPr lang="fr-BE" sz="1500" dirty="0">
                <a:effectLst/>
                <a:latin typeface="Arial" panose="020B0604020202020204" pitchFamily="34" charset="0"/>
              </a:rPr>
              <a:t>(loisirs, détente, …)</a:t>
            </a:r>
          </a:p>
          <a:p>
            <a:r>
              <a:rPr lang="fr-BE" sz="1500" dirty="0">
                <a:effectLst/>
                <a:latin typeface="Arial" panose="020B0604020202020204" pitchFamily="34" charset="0"/>
              </a:rPr>
              <a:t>BESOIN </a:t>
            </a:r>
            <a:r>
              <a:rPr lang="fr-BE" sz="1500" b="1" dirty="0">
                <a:effectLst/>
                <a:latin typeface="Arial" panose="020B0604020202020204" pitchFamily="34" charset="0"/>
              </a:rPr>
              <a:t>D'APPRENDRE</a:t>
            </a:r>
          </a:p>
          <a:p>
            <a:pPr marL="0" indent="0">
              <a:buNone/>
            </a:pPr>
            <a:endParaRPr lang="fr-BE" sz="1200" dirty="0">
              <a:latin typeface="Arial" panose="020B0604020202020204" pitchFamily="34" charset="0"/>
            </a:endParaRPr>
          </a:p>
          <a:p>
            <a:pPr lvl="2">
              <a:buFont typeface="Wingdings" panose="05000000000000000000" pitchFamily="2" charset="2"/>
              <a:buChar char="Ø"/>
            </a:pPr>
            <a:r>
              <a:rPr lang="fr-BE" dirty="0">
                <a:effectLst/>
                <a:latin typeface="Arial" panose="020B0604020202020204" pitchFamily="34" charset="0"/>
              </a:rPr>
              <a:t>Questions au patient</a:t>
            </a:r>
          </a:p>
          <a:p>
            <a:pPr lvl="2">
              <a:buFont typeface="Wingdings" panose="05000000000000000000" pitchFamily="2" charset="2"/>
              <a:buChar char="Ø"/>
            </a:pPr>
            <a:r>
              <a:rPr lang="fr-BE" dirty="0">
                <a:latin typeface="Arial" panose="020B0604020202020204" pitchFamily="34" charset="0"/>
              </a:rPr>
              <a:t>Observations de l’</a:t>
            </a:r>
            <a:r>
              <a:rPr lang="fr-BE" dirty="0" err="1">
                <a:latin typeface="Arial" panose="020B0604020202020204" pitchFamily="34" charset="0"/>
              </a:rPr>
              <a:t>infirmier.e</a:t>
            </a:r>
            <a:endParaRPr lang="fr-BE" dirty="0">
              <a:effectLst/>
              <a:latin typeface="Arial" panose="020B0604020202020204" pitchFamily="34" charset="0"/>
            </a:endParaRPr>
          </a:p>
          <a:p>
            <a:pPr lvl="2"/>
            <a:endParaRPr lang="fr-BE" dirty="0">
              <a:latin typeface="Arial" panose="020B0604020202020204" pitchFamily="34" charset="0"/>
            </a:endParaRPr>
          </a:p>
        </p:txBody>
      </p:sp>
    </p:spTree>
    <p:extLst>
      <p:ext uri="{BB962C8B-B14F-4D97-AF65-F5344CB8AC3E}">
        <p14:creationId xmlns:p14="http://schemas.microsoft.com/office/powerpoint/2010/main" val="1744387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ABBDB-9C57-A11A-F234-A593A43E9B8B}"/>
              </a:ext>
            </a:extLst>
          </p:cNvPr>
          <p:cNvSpPr>
            <a:spLocks noGrp="1"/>
          </p:cNvSpPr>
          <p:nvPr>
            <p:ph type="title"/>
          </p:nvPr>
        </p:nvSpPr>
        <p:spPr/>
        <p:txBody>
          <a:bodyPr/>
          <a:lstStyle/>
          <a:p>
            <a:r>
              <a:rPr lang="fr-BE" dirty="0"/>
              <a:t>Et encore tellement d’autres…</a:t>
            </a:r>
          </a:p>
        </p:txBody>
      </p:sp>
      <p:sp>
        <p:nvSpPr>
          <p:cNvPr id="3" name="Espace réservé du contenu 2">
            <a:extLst>
              <a:ext uri="{FF2B5EF4-FFF2-40B4-BE49-F238E27FC236}">
                <a16:creationId xmlns:a16="http://schemas.microsoft.com/office/drawing/2014/main" id="{D1875FBA-52C7-93B2-DCD4-FB536EE2AEB9}"/>
              </a:ext>
            </a:extLst>
          </p:cNvPr>
          <p:cNvSpPr>
            <a:spLocks noGrp="1"/>
          </p:cNvSpPr>
          <p:nvPr>
            <p:ph idx="1"/>
          </p:nvPr>
        </p:nvSpPr>
        <p:spPr/>
        <p:txBody>
          <a:bodyPr>
            <a:normAutofit fontScale="92500" lnSpcReduction="20000"/>
          </a:bodyPr>
          <a:lstStyle/>
          <a:p>
            <a:r>
              <a:rPr lang="fr-BE" dirty="0"/>
              <a:t>PBI</a:t>
            </a:r>
          </a:p>
          <a:p>
            <a:r>
              <a:rPr lang="fr-BE" dirty="0"/>
              <a:t>ICOPE</a:t>
            </a:r>
          </a:p>
          <a:p>
            <a:r>
              <a:rPr lang="fr-BE" dirty="0"/>
              <a:t>COMETE</a:t>
            </a:r>
          </a:p>
          <a:p>
            <a:r>
              <a:rPr lang="fr-BE" dirty="0"/>
              <a:t>ENEO-Carnet de vie</a:t>
            </a:r>
          </a:p>
          <a:p>
            <a:r>
              <a:rPr lang="fr-BE" dirty="0"/>
              <a:t>Carnet Choix lieu de vie</a:t>
            </a:r>
          </a:p>
          <a:p>
            <a:r>
              <a:rPr lang="fr-BE" dirty="0"/>
              <a:t>KAWA</a:t>
            </a:r>
          </a:p>
          <a:p>
            <a:r>
              <a:rPr lang="fr-BE" dirty="0"/>
              <a:t>MCRO</a:t>
            </a:r>
          </a:p>
          <a:p>
            <a:r>
              <a:rPr lang="fr-BE" dirty="0"/>
              <a:t>OTHOPE</a:t>
            </a:r>
          </a:p>
          <a:p>
            <a:r>
              <a:rPr lang="fr-BE" dirty="0"/>
              <a:t>CLEVER</a:t>
            </a:r>
          </a:p>
          <a:p>
            <a:r>
              <a:rPr lang="fr-BE" dirty="0"/>
              <a:t>…</a:t>
            </a:r>
          </a:p>
        </p:txBody>
      </p:sp>
      <p:sp>
        <p:nvSpPr>
          <p:cNvPr id="4" name="Rectangle : coins arrondis 3">
            <a:extLst>
              <a:ext uri="{FF2B5EF4-FFF2-40B4-BE49-F238E27FC236}">
                <a16:creationId xmlns:a16="http://schemas.microsoft.com/office/drawing/2014/main" id="{78B81331-602C-71B8-BAB9-23E6540B2893}"/>
              </a:ext>
            </a:extLst>
          </p:cNvPr>
          <p:cNvSpPr/>
          <p:nvPr/>
        </p:nvSpPr>
        <p:spPr>
          <a:xfrm>
            <a:off x="5738070" y="2781257"/>
            <a:ext cx="5444455" cy="1841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Grille d’analyse en cours</a:t>
            </a:r>
          </a:p>
          <a:p>
            <a:pPr algn="ctr"/>
            <a:r>
              <a:rPr lang="fr-BE" dirty="0"/>
              <a:t>Pour faciliter le choix par les équipes sur le terrain</a:t>
            </a:r>
          </a:p>
          <a:p>
            <a:pPr algn="ctr"/>
            <a:r>
              <a:rPr lang="fr-BE" dirty="0"/>
              <a:t>(objectif: mi-2023; diffusion via site internet)</a:t>
            </a:r>
          </a:p>
          <a:p>
            <a:pPr algn="ctr"/>
            <a:r>
              <a:rPr lang="fr-BE" dirty="0"/>
              <a:t>Projet FMM-CSF/GOC</a:t>
            </a:r>
          </a:p>
        </p:txBody>
      </p:sp>
    </p:spTree>
    <p:extLst>
      <p:ext uri="{BB962C8B-B14F-4D97-AF65-F5344CB8AC3E}">
        <p14:creationId xmlns:p14="http://schemas.microsoft.com/office/powerpoint/2010/main" val="3514010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E6EA751-0C8B-89DC-921A-FEB173E64240}"/>
              </a:ext>
            </a:extLst>
          </p:cNvPr>
          <p:cNvSpPr>
            <a:spLocks noGrp="1"/>
          </p:cNvSpPr>
          <p:nvPr>
            <p:ph type="title"/>
          </p:nvPr>
        </p:nvSpPr>
        <p:spPr/>
        <p:txBody>
          <a:bodyPr/>
          <a:lstStyle/>
          <a:p>
            <a:r>
              <a:rPr lang="fr-BE" dirty="0"/>
              <a:t>Implémentation</a:t>
            </a:r>
          </a:p>
        </p:txBody>
      </p:sp>
      <p:sp>
        <p:nvSpPr>
          <p:cNvPr id="5" name="Espace réservé du texte 4">
            <a:extLst>
              <a:ext uri="{FF2B5EF4-FFF2-40B4-BE49-F238E27FC236}">
                <a16:creationId xmlns:a16="http://schemas.microsoft.com/office/drawing/2014/main" id="{A3F05527-4D54-B8DA-B428-018D2C0C9B89}"/>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208094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35B144B8-8959-6B68-8736-C249DDF900B8}"/>
              </a:ext>
            </a:extLst>
          </p:cNvPr>
          <p:cNvGraphicFramePr>
            <a:graphicFrameLocks noGrp="1"/>
          </p:cNvGraphicFramePr>
          <p:nvPr>
            <p:extLst>
              <p:ext uri="{D42A27DB-BD31-4B8C-83A1-F6EECF244321}">
                <p14:modId xmlns:p14="http://schemas.microsoft.com/office/powerpoint/2010/main" val="1438629483"/>
              </p:ext>
            </p:extLst>
          </p:nvPr>
        </p:nvGraphicFramePr>
        <p:xfrm>
          <a:off x="2952925" y="2011859"/>
          <a:ext cx="6518244" cy="4263965"/>
        </p:xfrm>
        <a:graphic>
          <a:graphicData uri="http://schemas.openxmlformats.org/drawingml/2006/table">
            <a:tbl>
              <a:tblPr firstRow="1" bandRow="1">
                <a:tableStyleId>{5C22544A-7EE6-4342-B048-85BDC9FD1C3A}</a:tableStyleId>
              </a:tblPr>
              <a:tblGrid>
                <a:gridCol w="2172748">
                  <a:extLst>
                    <a:ext uri="{9D8B030D-6E8A-4147-A177-3AD203B41FA5}">
                      <a16:colId xmlns:a16="http://schemas.microsoft.com/office/drawing/2014/main" val="1080411121"/>
                    </a:ext>
                  </a:extLst>
                </a:gridCol>
                <a:gridCol w="2172748">
                  <a:extLst>
                    <a:ext uri="{9D8B030D-6E8A-4147-A177-3AD203B41FA5}">
                      <a16:colId xmlns:a16="http://schemas.microsoft.com/office/drawing/2014/main" val="1088936512"/>
                    </a:ext>
                  </a:extLst>
                </a:gridCol>
                <a:gridCol w="2172748">
                  <a:extLst>
                    <a:ext uri="{9D8B030D-6E8A-4147-A177-3AD203B41FA5}">
                      <a16:colId xmlns:a16="http://schemas.microsoft.com/office/drawing/2014/main" val="1363999128"/>
                    </a:ext>
                  </a:extLst>
                </a:gridCol>
              </a:tblGrid>
              <a:tr h="134158">
                <a:tc>
                  <a:txBody>
                    <a:bodyPr/>
                    <a:lstStyle/>
                    <a:p>
                      <a:pPr>
                        <a:lnSpc>
                          <a:spcPct val="115000"/>
                        </a:lnSpc>
                        <a:spcBef>
                          <a:spcPts val="500"/>
                        </a:spcBef>
                        <a:spcAft>
                          <a:spcPts val="1000"/>
                        </a:spcAft>
                      </a:pPr>
                      <a:r>
                        <a:rPr lang="fr-BE" sz="700" kern="1200">
                          <a:effectLst/>
                        </a:rPr>
                        <a:t>Institution</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Projet</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Public cible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172161924"/>
                  </a:ext>
                </a:extLst>
              </a:tr>
              <a:tr h="348165">
                <a:tc>
                  <a:txBody>
                    <a:bodyPr/>
                    <a:lstStyle/>
                    <a:p>
                      <a:pPr>
                        <a:lnSpc>
                          <a:spcPct val="115000"/>
                        </a:lnSpc>
                        <a:spcBef>
                          <a:spcPts val="500"/>
                        </a:spcBef>
                        <a:spcAft>
                          <a:spcPts val="1000"/>
                        </a:spcAft>
                      </a:pPr>
                      <a:r>
                        <a:rPr lang="fr-BE" sz="700" kern="1200">
                          <a:effectLst/>
                        </a:rPr>
                        <a:t>Maison Médicale La Passerelle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Utilisation outil individuel de définition des objectifs prioritaires et plan de soins en fonction – lancement par des infi puis élargissement aux autres professions de l’équipe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Personnes adultes et âgées avec maladies chroniques et prise en charge régulière infi – Liège quartier urbain</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81887729"/>
                  </a:ext>
                </a:extLst>
              </a:tr>
              <a:tr h="186822">
                <a:tc>
                  <a:txBody>
                    <a:bodyPr/>
                    <a:lstStyle/>
                    <a:p>
                      <a:pPr>
                        <a:lnSpc>
                          <a:spcPct val="115000"/>
                        </a:lnSpc>
                        <a:spcBef>
                          <a:spcPts val="500"/>
                        </a:spcBef>
                        <a:spcAft>
                          <a:spcPts val="1000"/>
                        </a:spcAft>
                      </a:pPr>
                      <a:r>
                        <a:rPr lang="fr-BE" sz="700" kern="1200">
                          <a:effectLst/>
                        </a:rPr>
                        <a:t>Patchwork</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Faire émerger des objectifs de vie et facteurs de motivation à l’aide d’un travail théatral</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Public dépendant à l’alcool – Brabant Wallon</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211364419"/>
                  </a:ext>
                </a:extLst>
              </a:tr>
              <a:tr h="220703">
                <a:tc>
                  <a:txBody>
                    <a:bodyPr/>
                    <a:lstStyle/>
                    <a:p>
                      <a:pPr>
                        <a:lnSpc>
                          <a:spcPct val="115000"/>
                        </a:lnSpc>
                        <a:spcBef>
                          <a:spcPts val="500"/>
                        </a:spcBef>
                        <a:spcAft>
                          <a:spcPts val="1000"/>
                        </a:spcAft>
                      </a:pPr>
                      <a:r>
                        <a:rPr lang="fr-BE" sz="700" kern="1200">
                          <a:effectLst/>
                        </a:rPr>
                        <a:t>Senoah</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Développement de 2 outils d’aide à la décision quant au choix du type de milieu de vie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Personnes âgées en perte d’autonomie - Wallonie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3318655526"/>
                  </a:ext>
                </a:extLst>
              </a:tr>
              <a:tr h="220703">
                <a:tc>
                  <a:txBody>
                    <a:bodyPr/>
                    <a:lstStyle/>
                    <a:p>
                      <a:pPr>
                        <a:lnSpc>
                          <a:spcPct val="115000"/>
                        </a:lnSpc>
                        <a:spcBef>
                          <a:spcPts val="500"/>
                        </a:spcBef>
                        <a:spcAft>
                          <a:spcPts val="1000"/>
                        </a:spcAft>
                      </a:pPr>
                      <a:r>
                        <a:rPr lang="fr-BE" sz="600" kern="1200" dirty="0">
                          <a:effectLst/>
                        </a:rPr>
                        <a:t>Ergo2.0</a:t>
                      </a:r>
                      <a:endParaRPr lang="fr-BE"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Test de l’App ICOPE pour identifier les priorités et auto-détecter les facteurs de fragilité à domicile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Personnes âgées à domicile - Bruxelles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225028308"/>
                  </a:ext>
                </a:extLst>
              </a:tr>
              <a:tr h="284434">
                <a:tc>
                  <a:txBody>
                    <a:bodyPr/>
                    <a:lstStyle/>
                    <a:p>
                      <a:pPr>
                        <a:lnSpc>
                          <a:spcPct val="115000"/>
                        </a:lnSpc>
                        <a:spcBef>
                          <a:spcPts val="500"/>
                        </a:spcBef>
                        <a:spcAft>
                          <a:spcPts val="1000"/>
                        </a:spcAft>
                      </a:pPr>
                      <a:r>
                        <a:rPr lang="fr-BE" sz="700" kern="1200">
                          <a:effectLst/>
                        </a:rPr>
                        <a:t>Centre de santé La Chenevière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Développement de procédures et outils pour orienter la prise en charge sur les objectifs prioritaires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Public-cible de démarrage du projet : Personnes avec douleurs chroniques et usage des dérivés morphiniques – Marcinelle (Hainaut)</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209706635"/>
                  </a:ext>
                </a:extLst>
              </a:tr>
              <a:tr h="220703">
                <a:tc>
                  <a:txBody>
                    <a:bodyPr/>
                    <a:lstStyle/>
                    <a:p>
                      <a:pPr>
                        <a:lnSpc>
                          <a:spcPct val="115000"/>
                        </a:lnSpc>
                        <a:spcBef>
                          <a:spcPts val="500"/>
                        </a:spcBef>
                        <a:spcAft>
                          <a:spcPts val="1000"/>
                        </a:spcAft>
                      </a:pPr>
                      <a:r>
                        <a:rPr lang="fr-BE" sz="700" kern="1200" dirty="0">
                          <a:effectLst/>
                        </a:rPr>
                        <a:t>Fédération des Maisons médicales</a:t>
                      </a:r>
                      <a:endParaRPr lang="fr-B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Soutenir le développement du GOC auprès des MM</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Professionnels des MM – Bxl et Wallonie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172191568"/>
                  </a:ext>
                </a:extLst>
              </a:tr>
              <a:tr h="220703">
                <a:tc>
                  <a:txBody>
                    <a:bodyPr/>
                    <a:lstStyle/>
                    <a:p>
                      <a:pPr>
                        <a:lnSpc>
                          <a:spcPct val="115000"/>
                        </a:lnSpc>
                        <a:spcBef>
                          <a:spcPts val="500"/>
                        </a:spcBef>
                        <a:spcAft>
                          <a:spcPts val="1000"/>
                        </a:spcAft>
                      </a:pPr>
                      <a:r>
                        <a:rPr lang="fr-BE" sz="700" kern="1200">
                          <a:effectLst/>
                        </a:rPr>
                        <a:t>CSàD : Centrale de soins à Domicile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Inclusion d’un approche Montessori dans le service aux personnes : formations des aides à domicile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Public final: personnes âgées en perte d’autonomie. Public intermédiaire: aides à domicile. - Bruxelles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772361892"/>
                  </a:ext>
                </a:extLst>
              </a:tr>
              <a:tr h="284434">
                <a:tc>
                  <a:txBody>
                    <a:bodyPr/>
                    <a:lstStyle/>
                    <a:p>
                      <a:pPr>
                        <a:lnSpc>
                          <a:spcPct val="115000"/>
                        </a:lnSpc>
                        <a:spcBef>
                          <a:spcPts val="500"/>
                        </a:spcBef>
                        <a:spcAft>
                          <a:spcPts val="1000"/>
                        </a:spcAft>
                      </a:pPr>
                      <a:r>
                        <a:rPr lang="fr-BE" sz="700" kern="1200">
                          <a:effectLst/>
                        </a:rPr>
                        <a:t>Société Scientifique de Médecins Générale, Branche « médecins coordinateurs de MRS »</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Projet pilote dans une MRS pour introduction d’une méthode de définition des objectifs prioritaires de la personne et plan de soins plurisciplinaires en fonction</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 âgée en MR (y compris démentes) – 1 MRS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07732574"/>
                  </a:ext>
                </a:extLst>
              </a:tr>
              <a:tr h="284434">
                <a:tc>
                  <a:txBody>
                    <a:bodyPr/>
                    <a:lstStyle/>
                    <a:p>
                      <a:pPr>
                        <a:lnSpc>
                          <a:spcPct val="115000"/>
                        </a:lnSpc>
                        <a:spcBef>
                          <a:spcPts val="500"/>
                        </a:spcBef>
                        <a:spcAft>
                          <a:spcPts val="1000"/>
                        </a:spcAft>
                      </a:pPr>
                      <a:r>
                        <a:rPr lang="fr-BE" sz="700" kern="1200">
                          <a:effectLst/>
                        </a:rPr>
                        <a:t>Enéo</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Développement d’un outil « carnet de vie » permettant de définir (soi-même) les priorités de vie de manière globale en troisième et quatrième âge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Personnes 65+ - Bxl et Wallonie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640205121"/>
                  </a:ext>
                </a:extLst>
              </a:tr>
              <a:tr h="220703">
                <a:tc>
                  <a:txBody>
                    <a:bodyPr/>
                    <a:lstStyle/>
                    <a:p>
                      <a:pPr>
                        <a:lnSpc>
                          <a:spcPct val="115000"/>
                        </a:lnSpc>
                        <a:spcBef>
                          <a:spcPts val="500"/>
                        </a:spcBef>
                        <a:spcAft>
                          <a:spcPts val="1000"/>
                        </a:spcAft>
                      </a:pPr>
                      <a:r>
                        <a:rPr lang="fr-BE" sz="700" kern="1200">
                          <a:effectLst/>
                        </a:rPr>
                        <a:t>Antenne Tournesol (Maison Médicale)</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Déeloppement de la démarche « GOC » auprès des publics en besoin de soins réguliers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Personnes âgées 70+, maladies chroniques – Jette (Bruxelles)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819978473"/>
                  </a:ext>
                </a:extLst>
              </a:tr>
              <a:tr h="220703">
                <a:tc>
                  <a:txBody>
                    <a:bodyPr/>
                    <a:lstStyle/>
                    <a:p>
                      <a:pPr>
                        <a:lnSpc>
                          <a:spcPct val="115000"/>
                        </a:lnSpc>
                        <a:spcBef>
                          <a:spcPts val="500"/>
                        </a:spcBef>
                        <a:spcAft>
                          <a:spcPts val="1000"/>
                        </a:spcAft>
                      </a:pPr>
                      <a:r>
                        <a:rPr lang="fr-BE" sz="700" kern="1200">
                          <a:effectLst/>
                        </a:rPr>
                        <a:t>Infirmiers de Rue et autres associations de Housing First</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Accompagnement de personnes souffrant d’isolement et de troubles psychiques : individuel et activités communautaires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a:effectLst/>
                        </a:rPr>
                        <a:t>Public ex-sans abris cumulant troubles psychiques et addictions - Bruxelles</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923467727"/>
                  </a:ext>
                </a:extLst>
              </a:tr>
              <a:tr h="220703">
                <a:tc>
                  <a:txBody>
                    <a:bodyPr/>
                    <a:lstStyle/>
                    <a:p>
                      <a:pPr>
                        <a:lnSpc>
                          <a:spcPct val="115000"/>
                        </a:lnSpc>
                        <a:spcBef>
                          <a:spcPts val="500"/>
                        </a:spcBef>
                        <a:spcAft>
                          <a:spcPts val="1000"/>
                        </a:spcAft>
                      </a:pPr>
                      <a:r>
                        <a:rPr lang="fr-BE" sz="700" kern="1200">
                          <a:effectLst/>
                        </a:rPr>
                        <a:t>Everecity</a:t>
                      </a:r>
                      <a:endParaRPr lang="fr-B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dirty="0">
                          <a:effectLst/>
                        </a:rPr>
                        <a:t>Préparation d’un habitat groupé pour seniors en intégrant les principes Montessori</a:t>
                      </a:r>
                      <a:endParaRPr lang="fr-B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700" kern="1200" dirty="0">
                          <a:effectLst/>
                        </a:rPr>
                        <a:t>Public final: futurs habitants de l’habitat groupé social. Public intermédiaire : concepteurs de l’habitat</a:t>
                      </a:r>
                      <a:endParaRPr lang="fr-B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850590866"/>
                  </a:ext>
                </a:extLst>
              </a:tr>
            </a:tbl>
          </a:graphicData>
        </a:graphic>
      </p:graphicFrame>
      <p:pic>
        <p:nvPicPr>
          <p:cNvPr id="3" name="Image 2">
            <a:extLst>
              <a:ext uri="{FF2B5EF4-FFF2-40B4-BE49-F238E27FC236}">
                <a16:creationId xmlns:a16="http://schemas.microsoft.com/office/drawing/2014/main" id="{571F4F52-6B56-40EC-A7F3-A69206E44BB9}"/>
              </a:ext>
            </a:extLst>
          </p:cNvPr>
          <p:cNvPicPr>
            <a:picLocks noChangeAspect="1"/>
          </p:cNvPicPr>
          <p:nvPr/>
        </p:nvPicPr>
        <p:blipFill>
          <a:blip r:embed="rId2"/>
          <a:stretch>
            <a:fillRect/>
          </a:stretch>
        </p:blipFill>
        <p:spPr>
          <a:xfrm>
            <a:off x="1978090" y="1778834"/>
            <a:ext cx="8340368" cy="4730016"/>
          </a:xfrm>
          <a:prstGeom prst="rect">
            <a:avLst/>
          </a:prstGeom>
        </p:spPr>
      </p:pic>
      <p:sp>
        <p:nvSpPr>
          <p:cNvPr id="6" name="Titre 5">
            <a:extLst>
              <a:ext uri="{FF2B5EF4-FFF2-40B4-BE49-F238E27FC236}">
                <a16:creationId xmlns:a16="http://schemas.microsoft.com/office/drawing/2014/main" id="{D7096C3C-089C-9751-FC68-2A60792BE62B}"/>
              </a:ext>
            </a:extLst>
          </p:cNvPr>
          <p:cNvSpPr>
            <a:spLocks noGrp="1"/>
          </p:cNvSpPr>
          <p:nvPr>
            <p:ph type="title"/>
          </p:nvPr>
        </p:nvSpPr>
        <p:spPr/>
        <p:txBody>
          <a:bodyPr/>
          <a:lstStyle/>
          <a:p>
            <a:r>
              <a:rPr lang="fr-BE" dirty="0"/>
              <a:t>Mise en pratique: projets soutenus</a:t>
            </a:r>
          </a:p>
        </p:txBody>
      </p:sp>
    </p:spTree>
    <p:extLst>
      <p:ext uri="{BB962C8B-B14F-4D97-AF65-F5344CB8AC3E}">
        <p14:creationId xmlns:p14="http://schemas.microsoft.com/office/powerpoint/2010/main" val="183563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C4FE2-9290-ED2D-BB1C-28FD04D724CD}"/>
              </a:ext>
            </a:extLst>
          </p:cNvPr>
          <p:cNvSpPr>
            <a:spLocks noGrp="1"/>
          </p:cNvSpPr>
          <p:nvPr>
            <p:ph type="title"/>
          </p:nvPr>
        </p:nvSpPr>
        <p:spPr/>
        <p:txBody>
          <a:bodyPr/>
          <a:lstStyle/>
          <a:p>
            <a:endParaRPr lang="fr-BE"/>
          </a:p>
        </p:txBody>
      </p:sp>
      <p:graphicFrame>
        <p:nvGraphicFramePr>
          <p:cNvPr id="3" name="Tableau 2">
            <a:extLst>
              <a:ext uri="{FF2B5EF4-FFF2-40B4-BE49-F238E27FC236}">
                <a16:creationId xmlns:a16="http://schemas.microsoft.com/office/drawing/2014/main" id="{45C2970A-6AD6-087F-BDF4-C00E2880982F}"/>
              </a:ext>
            </a:extLst>
          </p:cNvPr>
          <p:cNvGraphicFramePr>
            <a:graphicFrameLocks noGrp="1"/>
          </p:cNvGraphicFramePr>
          <p:nvPr>
            <p:extLst>
              <p:ext uri="{D42A27DB-BD31-4B8C-83A1-F6EECF244321}">
                <p14:modId xmlns:p14="http://schemas.microsoft.com/office/powerpoint/2010/main" val="3071642096"/>
              </p:ext>
            </p:extLst>
          </p:nvPr>
        </p:nvGraphicFramePr>
        <p:xfrm>
          <a:off x="838198" y="365124"/>
          <a:ext cx="10948332" cy="6306262"/>
        </p:xfrm>
        <a:graphic>
          <a:graphicData uri="http://schemas.openxmlformats.org/drawingml/2006/table">
            <a:tbl>
              <a:tblPr firstRow="1" bandRow="1">
                <a:tableStyleId>{5C22544A-7EE6-4342-B048-85BDC9FD1C3A}</a:tableStyleId>
              </a:tblPr>
              <a:tblGrid>
                <a:gridCol w="2634844">
                  <a:extLst>
                    <a:ext uri="{9D8B030D-6E8A-4147-A177-3AD203B41FA5}">
                      <a16:colId xmlns:a16="http://schemas.microsoft.com/office/drawing/2014/main" val="1080411121"/>
                    </a:ext>
                  </a:extLst>
                </a:gridCol>
                <a:gridCol w="4664044">
                  <a:extLst>
                    <a:ext uri="{9D8B030D-6E8A-4147-A177-3AD203B41FA5}">
                      <a16:colId xmlns:a16="http://schemas.microsoft.com/office/drawing/2014/main" val="1088936512"/>
                    </a:ext>
                  </a:extLst>
                </a:gridCol>
                <a:gridCol w="3649444">
                  <a:extLst>
                    <a:ext uri="{9D8B030D-6E8A-4147-A177-3AD203B41FA5}">
                      <a16:colId xmlns:a16="http://schemas.microsoft.com/office/drawing/2014/main" val="1363999128"/>
                    </a:ext>
                  </a:extLst>
                </a:gridCol>
              </a:tblGrid>
              <a:tr h="278529">
                <a:tc>
                  <a:txBody>
                    <a:bodyPr/>
                    <a:lstStyle/>
                    <a:p>
                      <a:pPr>
                        <a:lnSpc>
                          <a:spcPct val="115000"/>
                        </a:lnSpc>
                        <a:spcBef>
                          <a:spcPts val="500"/>
                        </a:spcBef>
                        <a:spcAft>
                          <a:spcPts val="1000"/>
                        </a:spcAft>
                      </a:pPr>
                      <a:r>
                        <a:rPr lang="fr-BE" sz="1000" kern="1200">
                          <a:effectLst/>
                        </a:rPr>
                        <a:t>Institution</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Projet</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Public cible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172161924"/>
                  </a:ext>
                </a:extLst>
              </a:tr>
              <a:tr h="722834">
                <a:tc>
                  <a:txBody>
                    <a:bodyPr/>
                    <a:lstStyle/>
                    <a:p>
                      <a:pPr>
                        <a:lnSpc>
                          <a:spcPct val="115000"/>
                        </a:lnSpc>
                        <a:spcBef>
                          <a:spcPts val="500"/>
                        </a:spcBef>
                        <a:spcAft>
                          <a:spcPts val="1000"/>
                        </a:spcAft>
                      </a:pPr>
                      <a:r>
                        <a:rPr lang="fr-BE" sz="1000" kern="1200">
                          <a:effectLst/>
                        </a:rPr>
                        <a:t>Maison Médicale La Passerelle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Utilisation outil individuel de définition des objectifs prioritaires et plan de soins en fonction – lancement par des infi puis élargissement aux autres professions de l’équipe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Personnes adultes et âgées avec maladies chroniques et prise en charge régulière infi – Liège quartier urbain</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81887729"/>
                  </a:ext>
                </a:extLst>
              </a:tr>
              <a:tr h="325893">
                <a:tc>
                  <a:txBody>
                    <a:bodyPr/>
                    <a:lstStyle/>
                    <a:p>
                      <a:pPr>
                        <a:lnSpc>
                          <a:spcPct val="115000"/>
                        </a:lnSpc>
                        <a:spcBef>
                          <a:spcPts val="500"/>
                        </a:spcBef>
                        <a:spcAft>
                          <a:spcPts val="1000"/>
                        </a:spcAft>
                      </a:pPr>
                      <a:r>
                        <a:rPr lang="fr-BE" sz="1000" kern="1200">
                          <a:effectLst/>
                        </a:rPr>
                        <a:t>Patchwork</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Faire émerger des objectifs de vie et facteurs de motivation à l’aide d’un travail théatral</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Public dépendant à l’alcool – Brabant Wallon</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211364419"/>
                  </a:ext>
                </a:extLst>
              </a:tr>
              <a:tr h="458207">
                <a:tc>
                  <a:txBody>
                    <a:bodyPr/>
                    <a:lstStyle/>
                    <a:p>
                      <a:pPr>
                        <a:lnSpc>
                          <a:spcPct val="115000"/>
                        </a:lnSpc>
                        <a:spcBef>
                          <a:spcPts val="500"/>
                        </a:spcBef>
                        <a:spcAft>
                          <a:spcPts val="1000"/>
                        </a:spcAft>
                      </a:pPr>
                      <a:r>
                        <a:rPr lang="fr-BE" sz="1000" kern="1200">
                          <a:effectLst/>
                        </a:rPr>
                        <a:t>Senoah</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Développement de 2 outils d’aide à la décision quant au choix du type de milieu de vie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Personnes âgées en perte d’autonomie - Wallonie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3318655526"/>
                  </a:ext>
                </a:extLst>
              </a:tr>
              <a:tr h="458207">
                <a:tc>
                  <a:txBody>
                    <a:bodyPr/>
                    <a:lstStyle/>
                    <a:p>
                      <a:pPr>
                        <a:lnSpc>
                          <a:spcPct val="115000"/>
                        </a:lnSpc>
                        <a:spcBef>
                          <a:spcPts val="500"/>
                        </a:spcBef>
                        <a:spcAft>
                          <a:spcPts val="1000"/>
                        </a:spcAft>
                      </a:pPr>
                      <a:r>
                        <a:rPr lang="fr-BE" sz="1000" kern="1200">
                          <a:effectLst/>
                        </a:rPr>
                        <a:t>Ergo2.0</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Test de l’App ICOPE pour identifier les priorités et auto-détecter les facteurs de fragilité à domicile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Personnes âgées à domicile - Bruxelles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225028308"/>
                  </a:ext>
                </a:extLst>
              </a:tr>
              <a:tr h="590519">
                <a:tc>
                  <a:txBody>
                    <a:bodyPr/>
                    <a:lstStyle/>
                    <a:p>
                      <a:pPr>
                        <a:lnSpc>
                          <a:spcPct val="115000"/>
                        </a:lnSpc>
                        <a:spcBef>
                          <a:spcPts val="500"/>
                        </a:spcBef>
                        <a:spcAft>
                          <a:spcPts val="1000"/>
                        </a:spcAft>
                      </a:pPr>
                      <a:r>
                        <a:rPr lang="fr-BE" sz="1000" kern="1200">
                          <a:effectLst/>
                        </a:rPr>
                        <a:t>Centre de santé La Chenevière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Développement de procédures et outils pour orienter la prise en charge sur les objectifs prioritaires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Public-cible de démarrage du projet : Personnes avec douleurs chroniques et usage des dérivés morphiniques – Marcinelle (Hainaut)</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2209706635"/>
                  </a:ext>
                </a:extLst>
              </a:tr>
              <a:tr h="458207">
                <a:tc>
                  <a:txBody>
                    <a:bodyPr/>
                    <a:lstStyle/>
                    <a:p>
                      <a:pPr>
                        <a:lnSpc>
                          <a:spcPct val="115000"/>
                        </a:lnSpc>
                        <a:spcBef>
                          <a:spcPts val="500"/>
                        </a:spcBef>
                        <a:spcAft>
                          <a:spcPts val="1000"/>
                        </a:spcAft>
                      </a:pPr>
                      <a:r>
                        <a:rPr lang="fr-BE" sz="1000" kern="1200" dirty="0">
                          <a:effectLst/>
                        </a:rPr>
                        <a:t>Fédération des Maisons médicales</a:t>
                      </a:r>
                      <a:endParaRPr lang="fr-B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Soutenir le développement du GOC auprès des MM</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Professionnels des MM – Bxl et Wallonie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172191568"/>
                  </a:ext>
                </a:extLst>
              </a:tr>
              <a:tr h="458207">
                <a:tc>
                  <a:txBody>
                    <a:bodyPr/>
                    <a:lstStyle/>
                    <a:p>
                      <a:pPr>
                        <a:lnSpc>
                          <a:spcPct val="115000"/>
                        </a:lnSpc>
                        <a:spcBef>
                          <a:spcPts val="500"/>
                        </a:spcBef>
                        <a:spcAft>
                          <a:spcPts val="1000"/>
                        </a:spcAft>
                      </a:pPr>
                      <a:r>
                        <a:rPr lang="fr-BE" sz="1000" kern="1200">
                          <a:effectLst/>
                        </a:rPr>
                        <a:t>CSàD : Centrale de soins à Domicile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Inclusion d’un approche Montessori dans le service aux personnes : formations des aides à domicile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Public final: personnes âgées en perte d’autonomie. Public intermédiaire: aides à domicile. - Bruxelles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772361892"/>
                  </a:ext>
                </a:extLst>
              </a:tr>
              <a:tr h="590519">
                <a:tc>
                  <a:txBody>
                    <a:bodyPr/>
                    <a:lstStyle/>
                    <a:p>
                      <a:pPr>
                        <a:lnSpc>
                          <a:spcPct val="115000"/>
                        </a:lnSpc>
                        <a:spcBef>
                          <a:spcPts val="500"/>
                        </a:spcBef>
                        <a:spcAft>
                          <a:spcPts val="1000"/>
                        </a:spcAft>
                      </a:pPr>
                      <a:r>
                        <a:rPr lang="fr-BE" sz="1000" kern="1200">
                          <a:effectLst/>
                        </a:rPr>
                        <a:t>Société Scientifique de Médecins Générale, Branche « médecins coordinateurs de MRS »</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Projet pilote dans une MRS pour introduction d’une méthode de définition des objectifs prioritaires de la personne et plan de soins plurisciplinaires en fonction</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 âgée en MR (y compris démentes) – 1 MRS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407732574"/>
                  </a:ext>
                </a:extLst>
              </a:tr>
              <a:tr h="590519">
                <a:tc>
                  <a:txBody>
                    <a:bodyPr/>
                    <a:lstStyle/>
                    <a:p>
                      <a:pPr>
                        <a:lnSpc>
                          <a:spcPct val="115000"/>
                        </a:lnSpc>
                        <a:spcBef>
                          <a:spcPts val="500"/>
                        </a:spcBef>
                        <a:spcAft>
                          <a:spcPts val="1000"/>
                        </a:spcAft>
                      </a:pPr>
                      <a:r>
                        <a:rPr lang="fr-BE" sz="1000" kern="1200">
                          <a:effectLst/>
                        </a:rPr>
                        <a:t>Enéo</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Développement d’un outil « carnet de vie » permettant de définir (soi-même) les priorités de vie de manière globale en troisième et quatrième âge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Personnes 65+ - Bxl et Wallonie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640205121"/>
                  </a:ext>
                </a:extLst>
              </a:tr>
              <a:tr h="458207">
                <a:tc>
                  <a:txBody>
                    <a:bodyPr/>
                    <a:lstStyle/>
                    <a:p>
                      <a:pPr>
                        <a:lnSpc>
                          <a:spcPct val="115000"/>
                        </a:lnSpc>
                        <a:spcBef>
                          <a:spcPts val="500"/>
                        </a:spcBef>
                        <a:spcAft>
                          <a:spcPts val="1000"/>
                        </a:spcAft>
                      </a:pPr>
                      <a:r>
                        <a:rPr lang="fr-BE" sz="1000" kern="1200">
                          <a:effectLst/>
                        </a:rPr>
                        <a:t>Antenne Tournesol (Maison Médicale)</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Déeloppement de la démarche « GOC » auprès des publics en besoin de soins réguliers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Personnes âgées 70+, maladies chroniques – Jette (Bruxelles)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819978473"/>
                  </a:ext>
                </a:extLst>
              </a:tr>
              <a:tr h="458207">
                <a:tc>
                  <a:txBody>
                    <a:bodyPr/>
                    <a:lstStyle/>
                    <a:p>
                      <a:pPr>
                        <a:lnSpc>
                          <a:spcPct val="115000"/>
                        </a:lnSpc>
                        <a:spcBef>
                          <a:spcPts val="500"/>
                        </a:spcBef>
                        <a:spcAft>
                          <a:spcPts val="1000"/>
                        </a:spcAft>
                      </a:pPr>
                      <a:r>
                        <a:rPr lang="fr-BE" sz="1000" kern="1200">
                          <a:effectLst/>
                        </a:rPr>
                        <a:t>Infirmiers de Rue et autres associations de Housing First</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Accompagnement de personnes souffrant d’isolement et de troubles psychiques : individuel et activités communautaires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a:effectLst/>
                        </a:rPr>
                        <a:t>Public ex-sans abris cumulant troubles psychiques et addictions - Bruxelles</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923467727"/>
                  </a:ext>
                </a:extLst>
              </a:tr>
              <a:tr h="458207">
                <a:tc>
                  <a:txBody>
                    <a:bodyPr/>
                    <a:lstStyle/>
                    <a:p>
                      <a:pPr>
                        <a:lnSpc>
                          <a:spcPct val="115000"/>
                        </a:lnSpc>
                        <a:spcBef>
                          <a:spcPts val="500"/>
                        </a:spcBef>
                        <a:spcAft>
                          <a:spcPts val="1000"/>
                        </a:spcAft>
                      </a:pPr>
                      <a:r>
                        <a:rPr lang="fr-BE" sz="1000" kern="1200">
                          <a:effectLst/>
                        </a:rPr>
                        <a:t>Everecity</a:t>
                      </a:r>
                      <a:endParaRPr lang="fr-B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dirty="0">
                          <a:effectLst/>
                        </a:rPr>
                        <a:t>Préparation d’un habitat groupé pour seniors en intégrant les principes Montessori</a:t>
                      </a:r>
                      <a:endParaRPr lang="fr-B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tc>
                  <a:txBody>
                    <a:bodyPr/>
                    <a:lstStyle/>
                    <a:p>
                      <a:pPr>
                        <a:lnSpc>
                          <a:spcPct val="115000"/>
                        </a:lnSpc>
                        <a:spcBef>
                          <a:spcPts val="500"/>
                        </a:spcBef>
                        <a:spcAft>
                          <a:spcPts val="1000"/>
                        </a:spcAft>
                      </a:pPr>
                      <a:r>
                        <a:rPr lang="fr-BE" sz="1000" kern="1200" dirty="0">
                          <a:effectLst/>
                        </a:rPr>
                        <a:t>Public final: futurs habitants de l’habitat groupé social. Public intermédiaire : concepteurs de l’habitat</a:t>
                      </a:r>
                      <a:endParaRPr lang="fr-B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33" marR="47633" marT="23816" marB="23816"/>
                </a:tc>
                <a:extLst>
                  <a:ext uri="{0D108BD9-81ED-4DB2-BD59-A6C34878D82A}">
                    <a16:rowId xmlns:a16="http://schemas.microsoft.com/office/drawing/2014/main" val="1850590866"/>
                  </a:ext>
                </a:extLst>
              </a:tr>
            </a:tbl>
          </a:graphicData>
        </a:graphic>
      </p:graphicFrame>
    </p:spTree>
    <p:extLst>
      <p:ext uri="{BB962C8B-B14F-4D97-AF65-F5344CB8AC3E}">
        <p14:creationId xmlns:p14="http://schemas.microsoft.com/office/powerpoint/2010/main" val="211172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72D25-2748-0CF3-FED8-FB3D94CCD0A5}"/>
              </a:ext>
            </a:extLst>
          </p:cNvPr>
          <p:cNvSpPr>
            <a:spLocks noGrp="1"/>
          </p:cNvSpPr>
          <p:nvPr>
            <p:ph type="title"/>
          </p:nvPr>
        </p:nvSpPr>
        <p:spPr>
          <a:xfrm>
            <a:off x="838200" y="365125"/>
            <a:ext cx="8212015" cy="1325563"/>
          </a:xfrm>
        </p:spPr>
        <p:txBody>
          <a:bodyPr/>
          <a:lstStyle/>
          <a:p>
            <a:r>
              <a:rPr lang="fr-BE" dirty="0"/>
              <a:t>GOC au niveau des professionnels et des organisations</a:t>
            </a:r>
          </a:p>
        </p:txBody>
      </p:sp>
      <p:sp>
        <p:nvSpPr>
          <p:cNvPr id="7" name="Espace réservé du contenu 6">
            <a:extLst>
              <a:ext uri="{FF2B5EF4-FFF2-40B4-BE49-F238E27FC236}">
                <a16:creationId xmlns:a16="http://schemas.microsoft.com/office/drawing/2014/main" id="{B6BBCEAA-48FC-A839-A904-2A8CD38D98C0}"/>
              </a:ext>
            </a:extLst>
          </p:cNvPr>
          <p:cNvSpPr>
            <a:spLocks noGrp="1"/>
          </p:cNvSpPr>
          <p:nvPr>
            <p:ph idx="1"/>
          </p:nvPr>
        </p:nvSpPr>
        <p:spPr>
          <a:xfrm>
            <a:off x="838200" y="1825625"/>
            <a:ext cx="8985738" cy="4351338"/>
          </a:xfrm>
        </p:spPr>
        <p:txBody>
          <a:bodyPr/>
          <a:lstStyle/>
          <a:p>
            <a:r>
              <a:rPr lang="fr-BE" dirty="0"/>
              <a:t>Favoriser l’intégration des intervenants sociaux et de l’aide/soins</a:t>
            </a:r>
          </a:p>
          <a:p>
            <a:r>
              <a:rPr lang="fr-BE" dirty="0"/>
              <a:t>Faciliter la communication et le partage d’informations entre professionnels</a:t>
            </a:r>
          </a:p>
          <a:p>
            <a:r>
              <a:rPr lang="fr-BE" dirty="0"/>
              <a:t>Développer une vision centrée sur le GOC au sein de l’organisation</a:t>
            </a:r>
          </a:p>
          <a:p>
            <a:pPr lvl="1"/>
            <a:r>
              <a:rPr lang="fr-BE" dirty="0"/>
              <a:t>Et la partager avec d’autres organisations</a:t>
            </a:r>
          </a:p>
          <a:p>
            <a:r>
              <a:rPr lang="fr-BE" dirty="0"/>
              <a:t>Investir dans des outils et des formations, de préférence pluridisciplinaire, au niveau de l’organisation</a:t>
            </a:r>
          </a:p>
          <a:p>
            <a:endParaRPr lang="fr-BE" dirty="0"/>
          </a:p>
        </p:txBody>
      </p:sp>
      <p:sp>
        <p:nvSpPr>
          <p:cNvPr id="9" name="ZoneTexte 8">
            <a:extLst>
              <a:ext uri="{FF2B5EF4-FFF2-40B4-BE49-F238E27FC236}">
                <a16:creationId xmlns:a16="http://schemas.microsoft.com/office/drawing/2014/main" id="{0C4F2AED-2046-BA81-4A97-E75F6FD98976}"/>
              </a:ext>
            </a:extLst>
          </p:cNvPr>
          <p:cNvSpPr txBox="1"/>
          <p:nvPr/>
        </p:nvSpPr>
        <p:spPr>
          <a:xfrm>
            <a:off x="1055077" y="5881013"/>
            <a:ext cx="8159261"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 2p light"/>
                <a:ea typeface="+mn-ea"/>
                <a:cs typeface="+mn-cs"/>
              </a:rPr>
              <a:t>Steele Gray C, et al. Goal-Oriented Care: A Catalyst for Person-</a:t>
            </a:r>
            <a:r>
              <a:rPr kumimoji="0" lang="en-US" sz="1100" b="0" i="0" u="none" strike="noStrike" kern="1200" cap="none" spc="0" normalizeH="0" baseline="0" noProof="0" dirty="0" err="1">
                <a:ln>
                  <a:noFill/>
                </a:ln>
                <a:solidFill>
                  <a:prstClr val="white"/>
                </a:solidFill>
                <a:effectLst/>
                <a:uLnTx/>
                <a:uFillTx/>
                <a:latin typeface="M+ 2p light"/>
                <a:ea typeface="+mn-ea"/>
                <a:cs typeface="+mn-cs"/>
              </a:rPr>
              <a:t>Centred</a:t>
            </a:r>
            <a:r>
              <a:rPr kumimoji="0" lang="en-US" sz="1100" b="0" i="0" u="none" strike="noStrike" kern="1200" cap="none" spc="0" normalizeH="0" baseline="0" noProof="0" dirty="0">
                <a:ln>
                  <a:noFill/>
                </a:ln>
                <a:solidFill>
                  <a:prstClr val="white"/>
                </a:solidFill>
                <a:effectLst/>
                <a:uLnTx/>
                <a:uFillTx/>
                <a:latin typeface="M+ 2p light"/>
                <a:ea typeface="+mn-ea"/>
                <a:cs typeface="+mn-cs"/>
              </a:rPr>
              <a:t> System Integration. International Journal of Integrated Care, 2020; 20(4): 8, 1–10. DOI: https://doi.org/10.5334/ijic.5520</a:t>
            </a:r>
            <a:endParaRPr kumimoji="0" lang="fr-BE"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4C17A539-C455-CFCE-4ACF-64964D8B5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338" y="230023"/>
            <a:ext cx="2607818" cy="1595766"/>
          </a:xfrm>
          <a:prstGeom prst="rect">
            <a:avLst/>
          </a:prstGeom>
        </p:spPr>
      </p:pic>
    </p:spTree>
    <p:extLst>
      <p:ext uri="{BB962C8B-B14F-4D97-AF65-F5344CB8AC3E}">
        <p14:creationId xmlns:p14="http://schemas.microsoft.com/office/powerpoint/2010/main" val="3601651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91F9F-D9A2-F550-6CDB-58E6E9DCACB9}"/>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AC5EA46F-EF15-491F-5F53-50C00D1F21B2}"/>
              </a:ext>
            </a:extLst>
          </p:cNvPr>
          <p:cNvSpPr>
            <a:spLocks noGrp="1"/>
          </p:cNvSpPr>
          <p:nvPr>
            <p:ph idx="1"/>
          </p:nvPr>
        </p:nvSpPr>
        <p:spPr>
          <a:xfrm>
            <a:off x="483637" y="1808390"/>
            <a:ext cx="2222241" cy="4351338"/>
          </a:xfrm>
        </p:spPr>
        <p:txBody>
          <a:bodyPr/>
          <a:lstStyle/>
          <a:p>
            <a:r>
              <a:rPr lang="fr-BE" dirty="0"/>
              <a:t>Lien GOC-Situation complexe-intégration des soins</a:t>
            </a:r>
          </a:p>
          <a:p>
            <a:r>
              <a:rPr lang="fr-BE" dirty="0"/>
              <a:t>Analyse SWOT par projet</a:t>
            </a:r>
          </a:p>
        </p:txBody>
      </p:sp>
      <p:pic>
        <p:nvPicPr>
          <p:cNvPr id="4" name="Image 3">
            <a:extLst>
              <a:ext uri="{FF2B5EF4-FFF2-40B4-BE49-F238E27FC236}">
                <a16:creationId xmlns:a16="http://schemas.microsoft.com/office/drawing/2014/main" id="{FB156C0F-C191-93E8-B70C-1A09CEB93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441" y="681037"/>
            <a:ext cx="8752619" cy="5355869"/>
          </a:xfrm>
          <a:prstGeom prst="rect">
            <a:avLst/>
          </a:prstGeom>
        </p:spPr>
      </p:pic>
      <p:sp>
        <p:nvSpPr>
          <p:cNvPr id="5" name="ZoneTexte 4">
            <a:extLst>
              <a:ext uri="{FF2B5EF4-FFF2-40B4-BE49-F238E27FC236}">
                <a16:creationId xmlns:a16="http://schemas.microsoft.com/office/drawing/2014/main" id="{DA3DEB98-71A7-4658-2B5A-D3333824A328}"/>
              </a:ext>
            </a:extLst>
          </p:cNvPr>
          <p:cNvSpPr txBox="1"/>
          <p:nvPr/>
        </p:nvSpPr>
        <p:spPr>
          <a:xfrm>
            <a:off x="1017754" y="6277431"/>
            <a:ext cx="8159261"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 2p light"/>
                <a:ea typeface="+mn-ea"/>
                <a:cs typeface="+mn-cs"/>
              </a:rPr>
              <a:t>Steele Gray C, et al. Goal-Oriented Care: A Catalyst for Person-</a:t>
            </a:r>
            <a:r>
              <a:rPr kumimoji="0" lang="en-US" sz="1100" b="0" i="0" u="none" strike="noStrike" kern="1200" cap="none" spc="0" normalizeH="0" baseline="0" noProof="0" dirty="0" err="1">
                <a:ln>
                  <a:noFill/>
                </a:ln>
                <a:solidFill>
                  <a:prstClr val="white"/>
                </a:solidFill>
                <a:effectLst/>
                <a:uLnTx/>
                <a:uFillTx/>
                <a:latin typeface="M+ 2p light"/>
                <a:ea typeface="+mn-ea"/>
                <a:cs typeface="+mn-cs"/>
              </a:rPr>
              <a:t>Centred</a:t>
            </a:r>
            <a:r>
              <a:rPr kumimoji="0" lang="en-US" sz="1100" b="0" i="0" u="none" strike="noStrike" kern="1200" cap="none" spc="0" normalizeH="0" baseline="0" noProof="0" dirty="0">
                <a:ln>
                  <a:noFill/>
                </a:ln>
                <a:solidFill>
                  <a:prstClr val="white"/>
                </a:solidFill>
                <a:effectLst/>
                <a:uLnTx/>
                <a:uFillTx/>
                <a:latin typeface="M+ 2p light"/>
                <a:ea typeface="+mn-ea"/>
                <a:cs typeface="+mn-cs"/>
              </a:rPr>
              <a:t> System Integration. International Journal of Integrated Care, 2020; 20(4): 8, 1–10. DOI: https://doi.org/10.5334/ijic.5520</a:t>
            </a:r>
            <a:endParaRPr kumimoji="0" lang="fr-BE"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72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4F1B0C-A12C-4F31-92C6-9834A42D0B26}"/>
              </a:ext>
            </a:extLst>
          </p:cNvPr>
          <p:cNvPicPr>
            <a:picLocks noChangeAspect="1"/>
          </p:cNvPicPr>
          <p:nvPr/>
        </p:nvPicPr>
        <p:blipFill>
          <a:blip r:embed="rId2"/>
          <a:stretch>
            <a:fillRect/>
          </a:stretch>
        </p:blipFill>
        <p:spPr>
          <a:xfrm>
            <a:off x="17138" y="0"/>
            <a:ext cx="12157723" cy="6858000"/>
          </a:xfrm>
          <a:prstGeom prst="rect">
            <a:avLst/>
          </a:prstGeom>
        </p:spPr>
      </p:pic>
    </p:spTree>
    <p:extLst>
      <p:ext uri="{BB962C8B-B14F-4D97-AF65-F5344CB8AC3E}">
        <p14:creationId xmlns:p14="http://schemas.microsoft.com/office/powerpoint/2010/main" val="644031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AB812-BF29-E953-CDF8-154BD146D32E}"/>
              </a:ext>
            </a:extLst>
          </p:cNvPr>
          <p:cNvSpPr>
            <a:spLocks noGrp="1"/>
          </p:cNvSpPr>
          <p:nvPr>
            <p:ph type="title"/>
          </p:nvPr>
        </p:nvSpPr>
        <p:spPr/>
        <p:txBody>
          <a:bodyPr/>
          <a:lstStyle/>
          <a:p>
            <a:r>
              <a:rPr lang="fr-BE" dirty="0"/>
              <a:t>Perspectives</a:t>
            </a:r>
          </a:p>
        </p:txBody>
      </p:sp>
      <p:sp>
        <p:nvSpPr>
          <p:cNvPr id="3" name="Espace réservé du texte 2">
            <a:extLst>
              <a:ext uri="{FF2B5EF4-FFF2-40B4-BE49-F238E27FC236}">
                <a16:creationId xmlns:a16="http://schemas.microsoft.com/office/drawing/2014/main" id="{8B22E731-1409-E17A-4798-58D05516D284}"/>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2194217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E6869-64EE-9AEE-DF1C-EFD1858CA281}"/>
              </a:ext>
            </a:extLst>
          </p:cNvPr>
          <p:cNvSpPr>
            <a:spLocks noGrp="1"/>
          </p:cNvSpPr>
          <p:nvPr>
            <p:ph type="title"/>
          </p:nvPr>
        </p:nvSpPr>
        <p:spPr/>
        <p:txBody>
          <a:bodyPr/>
          <a:lstStyle/>
          <a:p>
            <a:r>
              <a:rPr lang="fr-BE" dirty="0"/>
              <a:t>Perspectives</a:t>
            </a:r>
          </a:p>
        </p:txBody>
      </p:sp>
      <p:sp>
        <p:nvSpPr>
          <p:cNvPr id="3" name="Espace réservé du contenu 2">
            <a:extLst>
              <a:ext uri="{FF2B5EF4-FFF2-40B4-BE49-F238E27FC236}">
                <a16:creationId xmlns:a16="http://schemas.microsoft.com/office/drawing/2014/main" id="{A874159E-CCDF-8747-AEA1-1C6744A5B01C}"/>
              </a:ext>
            </a:extLst>
          </p:cNvPr>
          <p:cNvSpPr>
            <a:spLocks noGrp="1"/>
          </p:cNvSpPr>
          <p:nvPr>
            <p:ph idx="1"/>
          </p:nvPr>
        </p:nvSpPr>
        <p:spPr/>
        <p:txBody>
          <a:bodyPr/>
          <a:lstStyle/>
          <a:p>
            <a:r>
              <a:rPr lang="fr-BE" dirty="0"/>
              <a:t>Accompagner le changement de paradigme à différents niveaux</a:t>
            </a:r>
          </a:p>
          <a:p>
            <a:pPr lvl="1"/>
            <a:r>
              <a:rPr lang="fr-BE" dirty="0"/>
              <a:t>Suivi des projets actuels</a:t>
            </a:r>
          </a:p>
          <a:p>
            <a:pPr lvl="1"/>
            <a:r>
              <a:rPr lang="fr-BE" dirty="0"/>
              <a:t>Lancement 2</a:t>
            </a:r>
            <a:r>
              <a:rPr lang="fr-BE" baseline="30000" dirty="0"/>
              <a:t>ème</a:t>
            </a:r>
            <a:r>
              <a:rPr lang="fr-BE" dirty="0"/>
              <a:t> phase de recrutement en 2023?</a:t>
            </a:r>
          </a:p>
          <a:p>
            <a:r>
              <a:rPr lang="fr-BE" dirty="0"/>
              <a:t>Partage d’expériences</a:t>
            </a:r>
          </a:p>
          <a:p>
            <a:pPr lvl="1"/>
            <a:r>
              <a:rPr lang="fr-BE" dirty="0"/>
              <a:t>Via site internet (NL+FR)</a:t>
            </a:r>
          </a:p>
          <a:p>
            <a:pPr lvl="2"/>
            <a:r>
              <a:rPr lang="fr-BE" dirty="0"/>
              <a:t>Comprenant articles, témoignages, outils, etc.</a:t>
            </a:r>
          </a:p>
          <a:p>
            <a:pPr lvl="1"/>
            <a:r>
              <a:rPr lang="fr-BE" dirty="0"/>
              <a:t>Implémentation dans l’enseignement</a:t>
            </a:r>
          </a:p>
          <a:p>
            <a:pPr lvl="1"/>
            <a:r>
              <a:rPr lang="fr-BE" dirty="0"/>
              <a:t>Recherches</a:t>
            </a:r>
          </a:p>
          <a:p>
            <a:pPr lvl="2"/>
            <a:r>
              <a:rPr lang="fr-BE" dirty="0"/>
              <a:t>Au plus proche du terrain d’expérimentation</a:t>
            </a:r>
          </a:p>
          <a:p>
            <a:pPr lvl="1"/>
            <a:r>
              <a:rPr lang="fr-BE" dirty="0"/>
              <a:t>Réflexions éthiques</a:t>
            </a:r>
          </a:p>
        </p:txBody>
      </p:sp>
    </p:spTree>
    <p:extLst>
      <p:ext uri="{BB962C8B-B14F-4D97-AF65-F5344CB8AC3E}">
        <p14:creationId xmlns:p14="http://schemas.microsoft.com/office/powerpoint/2010/main" val="192181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EE2F1A9-2504-C5CB-6775-DE84DF8105E9}"/>
              </a:ext>
            </a:extLst>
          </p:cNvPr>
          <p:cNvSpPr>
            <a:spLocks noGrp="1"/>
          </p:cNvSpPr>
          <p:nvPr>
            <p:ph type="title"/>
          </p:nvPr>
        </p:nvSpPr>
        <p:spPr/>
        <p:txBody>
          <a:bodyPr/>
          <a:lstStyle/>
          <a:p>
            <a:r>
              <a:rPr lang="fr-BE" dirty="0"/>
              <a:t>G</a:t>
            </a:r>
            <a:r>
              <a:rPr lang="fr-BE" dirty="0">
                <a:solidFill>
                  <a:schemeClr val="accent5"/>
                </a:solidFill>
              </a:rPr>
              <a:t>o</a:t>
            </a:r>
            <a:r>
              <a:rPr lang="fr-BE" dirty="0"/>
              <a:t>al </a:t>
            </a:r>
            <a:r>
              <a:rPr lang="fr-BE" dirty="0" err="1"/>
              <a:t>oriented</a:t>
            </a:r>
            <a:r>
              <a:rPr lang="fr-BE" dirty="0"/>
              <a:t> care= ?</a:t>
            </a:r>
          </a:p>
        </p:txBody>
      </p:sp>
      <p:sp>
        <p:nvSpPr>
          <p:cNvPr id="5" name="Espace réservé du contenu 4">
            <a:extLst>
              <a:ext uri="{FF2B5EF4-FFF2-40B4-BE49-F238E27FC236}">
                <a16:creationId xmlns:a16="http://schemas.microsoft.com/office/drawing/2014/main" id="{49DD98FB-C36A-4B9D-DD08-1B8A934F4CDC}"/>
              </a:ext>
            </a:extLst>
          </p:cNvPr>
          <p:cNvSpPr>
            <a:spLocks noGrp="1"/>
          </p:cNvSpPr>
          <p:nvPr>
            <p:ph idx="1"/>
          </p:nvPr>
        </p:nvSpPr>
        <p:spPr>
          <a:xfrm>
            <a:off x="838200" y="3122341"/>
            <a:ext cx="7844406" cy="3054622"/>
          </a:xfrm>
        </p:spPr>
        <p:txBody>
          <a:bodyPr>
            <a:normAutofit fontScale="85000" lnSpcReduction="10000"/>
          </a:bodyPr>
          <a:lstStyle/>
          <a:p>
            <a:pPr marL="0" indent="0">
              <a:buNone/>
            </a:pPr>
            <a:r>
              <a:rPr lang="fr-BE" i="1" dirty="0"/>
              <a:t>NL= </a:t>
            </a:r>
            <a:r>
              <a:rPr lang="fr-BE" i="1" dirty="0" err="1"/>
              <a:t>d</a:t>
            </a:r>
            <a:r>
              <a:rPr lang="fr-BE" i="1" dirty="0" err="1">
                <a:solidFill>
                  <a:schemeClr val="accent5"/>
                </a:solidFill>
              </a:rPr>
              <a:t>o</a:t>
            </a:r>
            <a:r>
              <a:rPr lang="fr-BE" i="1" dirty="0" err="1"/>
              <a:t>elgericht</a:t>
            </a:r>
            <a:r>
              <a:rPr lang="fr-BE" i="1" dirty="0"/>
              <a:t> </a:t>
            </a:r>
            <a:r>
              <a:rPr lang="fr-BE" i="1" dirty="0" err="1"/>
              <a:t>z</a:t>
            </a:r>
            <a:r>
              <a:rPr lang="fr-BE" i="1" dirty="0" err="1">
                <a:solidFill>
                  <a:schemeClr val="accent5"/>
                </a:solidFill>
              </a:rPr>
              <a:t>o</a:t>
            </a:r>
            <a:r>
              <a:rPr lang="fr-BE" i="1" dirty="0" err="1"/>
              <a:t>rg</a:t>
            </a:r>
            <a:endParaRPr lang="fr-BE" i="1" dirty="0"/>
          </a:p>
          <a:p>
            <a:pPr marL="0" indent="0">
              <a:buNone/>
            </a:pPr>
            <a:endParaRPr lang="fr-BE" dirty="0"/>
          </a:p>
          <a:p>
            <a:pPr marL="0" indent="0">
              <a:buNone/>
            </a:pPr>
            <a:r>
              <a:rPr lang="fr-BE" dirty="0"/>
              <a:t>Et en français cela donne qu</a:t>
            </a:r>
            <a:r>
              <a:rPr lang="fr-BE" dirty="0">
                <a:solidFill>
                  <a:schemeClr val="accent5"/>
                </a:solidFill>
              </a:rPr>
              <a:t>o</a:t>
            </a:r>
            <a:r>
              <a:rPr lang="fr-BE" dirty="0"/>
              <a:t>i?</a:t>
            </a:r>
          </a:p>
          <a:p>
            <a:pPr>
              <a:buFont typeface="Wingdings" panose="05000000000000000000" pitchFamily="2" charset="2"/>
              <a:buChar char="ü"/>
            </a:pPr>
            <a:r>
              <a:rPr lang="fr-BE" dirty="0" err="1"/>
              <a:t>Litt</a:t>
            </a:r>
            <a:r>
              <a:rPr lang="fr-BE" dirty="0"/>
              <a:t>: Soins orientés vers les objectifs?</a:t>
            </a:r>
          </a:p>
          <a:p>
            <a:pPr>
              <a:buFont typeface="Wingdings" panose="05000000000000000000" pitchFamily="2" charset="2"/>
              <a:buChar char="ü"/>
            </a:pPr>
            <a:r>
              <a:rPr lang="fr-BE" dirty="0"/>
              <a:t>FRB: Soins centrés sur les </a:t>
            </a:r>
            <a:r>
              <a:rPr lang="fr-BE" dirty="0">
                <a:solidFill>
                  <a:schemeClr val="accent5"/>
                </a:solidFill>
              </a:rPr>
              <a:t>o</a:t>
            </a:r>
            <a:r>
              <a:rPr lang="fr-BE" dirty="0"/>
              <a:t>bjectifs de vie de la personne?</a:t>
            </a:r>
          </a:p>
          <a:p>
            <a:pPr marL="0" indent="0">
              <a:buNone/>
            </a:pPr>
            <a:r>
              <a:rPr lang="fr-BE" dirty="0"/>
              <a:t>	mais care=soins? Ou aide et soins?</a:t>
            </a:r>
          </a:p>
          <a:p>
            <a:pPr marL="0" indent="0">
              <a:buNone/>
            </a:pPr>
            <a:r>
              <a:rPr lang="fr-BE" dirty="0"/>
              <a:t>	…</a:t>
            </a:r>
          </a:p>
        </p:txBody>
      </p:sp>
      <p:sp>
        <p:nvSpPr>
          <p:cNvPr id="7" name="ZoneTexte 6">
            <a:extLst>
              <a:ext uri="{FF2B5EF4-FFF2-40B4-BE49-F238E27FC236}">
                <a16:creationId xmlns:a16="http://schemas.microsoft.com/office/drawing/2014/main" id="{AEF821FF-1BAF-283B-5D5E-B12DDAB39CA4}"/>
              </a:ext>
            </a:extLst>
          </p:cNvPr>
          <p:cNvSpPr txBox="1"/>
          <p:nvPr/>
        </p:nvSpPr>
        <p:spPr>
          <a:xfrm>
            <a:off x="3048930" y="1566967"/>
            <a:ext cx="609414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1" u="none" strike="noStrike" kern="1200" cap="none" spc="0" normalizeH="0" baseline="0" noProof="0" dirty="0">
                <a:ln>
                  <a:noFill/>
                </a:ln>
                <a:solidFill>
                  <a:prstClr val="white"/>
                </a:solidFill>
                <a:effectLst/>
                <a:uLnTx/>
                <a:uFillTx/>
                <a:latin typeface="Calibri" panose="020F0502020204030204"/>
                <a:ea typeface="+mn-ea"/>
                <a:cs typeface="+mn-cs"/>
              </a:rPr>
              <a:t>« Mal nommer les choses participer au malheur du monde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1" u="none" strike="noStrike" kern="1200" cap="none" spc="0" normalizeH="0" baseline="0" noProof="0" dirty="0">
                <a:ln>
                  <a:noFill/>
                </a:ln>
                <a:solidFill>
                  <a:prstClr val="white"/>
                </a:solidFill>
                <a:effectLst/>
                <a:uLnTx/>
                <a:uFillTx/>
                <a:latin typeface="Calibri" panose="020F0502020204030204"/>
                <a:ea typeface="+mn-ea"/>
                <a:cs typeface="+mn-cs"/>
              </a:rPr>
              <a:t>Albert Camus</a:t>
            </a:r>
          </a:p>
        </p:txBody>
      </p:sp>
    </p:spTree>
    <p:extLst>
      <p:ext uri="{BB962C8B-B14F-4D97-AF65-F5344CB8AC3E}">
        <p14:creationId xmlns:p14="http://schemas.microsoft.com/office/powerpoint/2010/main" val="1403787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434F2-A177-F5F7-9478-A4A75BD9FA86}"/>
              </a:ext>
            </a:extLst>
          </p:cNvPr>
          <p:cNvSpPr>
            <a:spLocks noGrp="1"/>
          </p:cNvSpPr>
          <p:nvPr>
            <p:ph type="title"/>
          </p:nvPr>
        </p:nvSpPr>
        <p:spPr/>
        <p:txBody>
          <a:bodyPr/>
          <a:lstStyle/>
          <a:p>
            <a:r>
              <a:rPr lang="fr-BE" dirty="0"/>
              <a:t>Merci pour votre attention!</a:t>
            </a:r>
          </a:p>
        </p:txBody>
      </p:sp>
      <p:sp>
        <p:nvSpPr>
          <p:cNvPr id="3" name="Espace réservé du contenu 2">
            <a:extLst>
              <a:ext uri="{FF2B5EF4-FFF2-40B4-BE49-F238E27FC236}">
                <a16:creationId xmlns:a16="http://schemas.microsoft.com/office/drawing/2014/main" id="{B53072FE-A9B6-5029-A5B0-38A7E2732EF5}"/>
              </a:ext>
            </a:extLst>
          </p:cNvPr>
          <p:cNvSpPr>
            <a:spLocks noGrp="1"/>
          </p:cNvSpPr>
          <p:nvPr>
            <p:ph idx="1"/>
          </p:nvPr>
        </p:nvSpPr>
        <p:spPr/>
        <p:txBody>
          <a:bodyPr/>
          <a:lstStyle/>
          <a:p>
            <a:r>
              <a:rPr lang="fr-BE" dirty="0"/>
              <a:t>Au plaisir d’en discuter!</a:t>
            </a:r>
          </a:p>
          <a:p>
            <a:endParaRPr lang="fr-BE" dirty="0"/>
          </a:p>
          <a:p>
            <a:r>
              <a:rPr lang="fr-BE" dirty="0">
                <a:hlinkClick r:id="rId2"/>
              </a:rPr>
              <a:t>jlbelche@uliege.be</a:t>
            </a:r>
            <a:endParaRPr lang="fr-BE" dirty="0"/>
          </a:p>
          <a:p>
            <a:r>
              <a:rPr lang="fr-BE" dirty="0">
                <a:hlinkClick r:id="rId3"/>
              </a:rPr>
              <a:t>Isabelle.heymans@uliege.be</a:t>
            </a:r>
            <a:endParaRPr lang="fr-BE" dirty="0"/>
          </a:p>
          <a:p>
            <a:r>
              <a:rPr lang="fr-BE" dirty="0">
                <a:hlinkClick r:id="rId4"/>
              </a:rPr>
              <a:t>https://www.fondsdanieldeconinck.be/fr/</a:t>
            </a:r>
            <a:r>
              <a:rPr lang="fr-BE" dirty="0"/>
              <a:t> </a:t>
            </a:r>
          </a:p>
          <a:p>
            <a:endParaRPr lang="fr-BE" dirty="0"/>
          </a:p>
        </p:txBody>
      </p:sp>
    </p:spTree>
    <p:extLst>
      <p:ext uri="{BB962C8B-B14F-4D97-AF65-F5344CB8AC3E}">
        <p14:creationId xmlns:p14="http://schemas.microsoft.com/office/powerpoint/2010/main" val="292032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B21C302-AAD7-4526-5645-A6DC8FAC09A6}"/>
              </a:ext>
            </a:extLst>
          </p:cNvPr>
          <p:cNvSpPr>
            <a:spLocks noGrp="1"/>
          </p:cNvSpPr>
          <p:nvPr>
            <p:ph type="title"/>
          </p:nvPr>
        </p:nvSpPr>
        <p:spPr/>
        <p:txBody>
          <a:bodyPr/>
          <a:lstStyle/>
          <a:p>
            <a:r>
              <a:rPr lang="fr-BE" dirty="0"/>
              <a:t>G</a:t>
            </a:r>
            <a:r>
              <a:rPr lang="fr-BE" dirty="0">
                <a:solidFill>
                  <a:srgbClr val="FFC000"/>
                </a:solidFill>
              </a:rPr>
              <a:t>O</a:t>
            </a:r>
            <a:r>
              <a:rPr lang="fr-BE" dirty="0"/>
              <a:t>C</a:t>
            </a:r>
          </a:p>
        </p:txBody>
      </p:sp>
      <p:sp>
        <p:nvSpPr>
          <p:cNvPr id="5" name="Espace réservé du contenu 4">
            <a:extLst>
              <a:ext uri="{FF2B5EF4-FFF2-40B4-BE49-F238E27FC236}">
                <a16:creationId xmlns:a16="http://schemas.microsoft.com/office/drawing/2014/main" id="{9A0E7901-BE72-7E1E-61DC-5CA88067C38A}"/>
              </a:ext>
            </a:extLst>
          </p:cNvPr>
          <p:cNvSpPr>
            <a:spLocks noGrp="1"/>
          </p:cNvSpPr>
          <p:nvPr>
            <p:ph sz="half" idx="1"/>
          </p:nvPr>
        </p:nvSpPr>
        <p:spPr/>
        <p:txBody>
          <a:bodyPr/>
          <a:lstStyle/>
          <a:p>
            <a:r>
              <a:rPr lang="fr-BE" dirty="0"/>
              <a:t>Pas de déf</a:t>
            </a:r>
            <a:r>
              <a:rPr lang="fr-BE" dirty="0">
                <a:solidFill>
                  <a:schemeClr val="accent5"/>
                </a:solidFill>
              </a:rPr>
              <a:t>i</a:t>
            </a:r>
            <a:r>
              <a:rPr lang="fr-BE" dirty="0"/>
              <a:t>nit</a:t>
            </a:r>
            <a:r>
              <a:rPr lang="fr-BE" dirty="0">
                <a:solidFill>
                  <a:schemeClr val="accent5"/>
                </a:solidFill>
              </a:rPr>
              <a:t>i</a:t>
            </a:r>
            <a:r>
              <a:rPr lang="fr-BE" dirty="0"/>
              <a:t>on univoque dans la littérature</a:t>
            </a:r>
          </a:p>
          <a:p>
            <a:r>
              <a:rPr lang="fr-BE" dirty="0"/>
              <a:t>Pas de cr</a:t>
            </a:r>
            <a:r>
              <a:rPr lang="fr-BE" dirty="0">
                <a:solidFill>
                  <a:schemeClr val="accent5"/>
                </a:solidFill>
              </a:rPr>
              <a:t>i</a:t>
            </a:r>
            <a:r>
              <a:rPr lang="fr-BE" dirty="0"/>
              <a:t>tères définis…</a:t>
            </a:r>
          </a:p>
          <a:p>
            <a:r>
              <a:rPr lang="fr-BE" dirty="0"/>
              <a:t>Le concept est évoqué et défendu…mo</a:t>
            </a:r>
            <a:r>
              <a:rPr lang="fr-BE" dirty="0">
                <a:solidFill>
                  <a:schemeClr val="accent5"/>
                </a:solidFill>
              </a:rPr>
              <a:t>i</a:t>
            </a:r>
            <a:r>
              <a:rPr lang="fr-BE" dirty="0"/>
              <a:t>ns la manière pour y arr</a:t>
            </a:r>
            <a:r>
              <a:rPr lang="fr-BE" dirty="0">
                <a:solidFill>
                  <a:schemeClr val="accent5"/>
                </a:solidFill>
              </a:rPr>
              <a:t>i</a:t>
            </a:r>
            <a:r>
              <a:rPr lang="fr-BE" dirty="0"/>
              <a:t>ver</a:t>
            </a:r>
          </a:p>
        </p:txBody>
      </p:sp>
      <p:sp>
        <p:nvSpPr>
          <p:cNvPr id="6" name="Espace réservé du contenu 5">
            <a:extLst>
              <a:ext uri="{FF2B5EF4-FFF2-40B4-BE49-F238E27FC236}">
                <a16:creationId xmlns:a16="http://schemas.microsoft.com/office/drawing/2014/main" id="{4319862E-CC24-BF25-FC8F-F1F368FF0116}"/>
              </a:ext>
            </a:extLst>
          </p:cNvPr>
          <p:cNvSpPr>
            <a:spLocks noGrp="1"/>
          </p:cNvSpPr>
          <p:nvPr>
            <p:ph sz="half" idx="2"/>
          </p:nvPr>
        </p:nvSpPr>
        <p:spPr/>
        <p:txBody>
          <a:bodyPr/>
          <a:lstStyle/>
          <a:p>
            <a:pPr marL="0" indent="0">
              <a:buNone/>
            </a:pPr>
            <a:r>
              <a:rPr lang="fr-BE" dirty="0"/>
              <a:t>Minimum c</a:t>
            </a:r>
            <a:r>
              <a:rPr lang="fr-BE" dirty="0">
                <a:solidFill>
                  <a:srgbClr val="FFC000"/>
                </a:solidFill>
              </a:rPr>
              <a:t>o</a:t>
            </a:r>
            <a:r>
              <a:rPr lang="fr-BE" dirty="0"/>
              <a:t>mmun?</a:t>
            </a:r>
          </a:p>
          <a:p>
            <a:pPr>
              <a:buFont typeface="Courier New" panose="02070309020205020404" pitchFamily="49" charset="0"/>
              <a:buChar char="o"/>
            </a:pPr>
            <a:r>
              <a:rPr lang="fr-BE" dirty="0"/>
              <a:t>Partir de la définiti</a:t>
            </a:r>
            <a:r>
              <a:rPr lang="fr-BE" dirty="0">
                <a:solidFill>
                  <a:srgbClr val="FFC000"/>
                </a:solidFill>
              </a:rPr>
              <a:t>o</a:t>
            </a:r>
            <a:r>
              <a:rPr lang="fr-BE" dirty="0"/>
              <a:t>n de la santé</a:t>
            </a:r>
          </a:p>
          <a:p>
            <a:pPr>
              <a:buFont typeface="Courier New" panose="02070309020205020404" pitchFamily="49" charset="0"/>
              <a:buChar char="o"/>
            </a:pPr>
            <a:r>
              <a:rPr lang="fr-BE" dirty="0"/>
              <a:t>Partir des définitions pr</a:t>
            </a:r>
            <a:r>
              <a:rPr lang="fr-BE" dirty="0">
                <a:solidFill>
                  <a:srgbClr val="FFC000"/>
                </a:solidFill>
              </a:rPr>
              <a:t>o</a:t>
            </a:r>
            <a:r>
              <a:rPr lang="fr-BE" dirty="0"/>
              <a:t>posées dans la littérature scientifique</a:t>
            </a:r>
          </a:p>
        </p:txBody>
      </p:sp>
    </p:spTree>
    <p:extLst>
      <p:ext uri="{BB962C8B-B14F-4D97-AF65-F5344CB8AC3E}">
        <p14:creationId xmlns:p14="http://schemas.microsoft.com/office/powerpoint/2010/main" val="281973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ACA05-BD77-9348-4AA9-1CEDD00B0432}"/>
              </a:ext>
            </a:extLst>
          </p:cNvPr>
          <p:cNvSpPr>
            <a:spLocks noGrp="1"/>
          </p:cNvSpPr>
          <p:nvPr>
            <p:ph type="title"/>
          </p:nvPr>
        </p:nvSpPr>
        <p:spPr/>
        <p:txBody>
          <a:bodyPr/>
          <a:lstStyle/>
          <a:p>
            <a:r>
              <a:rPr lang="fr-BE" dirty="0"/>
              <a:t>Et si on partait de la définition de la s</a:t>
            </a:r>
            <a:r>
              <a:rPr lang="fr-BE" dirty="0">
                <a:solidFill>
                  <a:srgbClr val="00B050"/>
                </a:solidFill>
              </a:rPr>
              <a:t>a</a:t>
            </a:r>
            <a:r>
              <a:rPr lang="fr-BE" dirty="0"/>
              <a:t>nté?</a:t>
            </a:r>
          </a:p>
        </p:txBody>
      </p:sp>
      <p:sp>
        <p:nvSpPr>
          <p:cNvPr id="3" name="Espace réservé du contenu 2">
            <a:extLst>
              <a:ext uri="{FF2B5EF4-FFF2-40B4-BE49-F238E27FC236}">
                <a16:creationId xmlns:a16="http://schemas.microsoft.com/office/drawing/2014/main" id="{88782DA1-C4D1-F21D-0303-69340369902B}"/>
              </a:ext>
            </a:extLst>
          </p:cNvPr>
          <p:cNvSpPr>
            <a:spLocks noGrp="1"/>
          </p:cNvSpPr>
          <p:nvPr>
            <p:ph sz="half" idx="1"/>
          </p:nvPr>
        </p:nvSpPr>
        <p:spPr/>
        <p:txBody>
          <a:bodyPr/>
          <a:lstStyle/>
          <a:p>
            <a:r>
              <a:rPr lang="fr-BE" dirty="0"/>
              <a:t>O</a:t>
            </a:r>
            <a:r>
              <a:rPr lang="fr-BE" dirty="0">
                <a:solidFill>
                  <a:srgbClr val="00B050"/>
                </a:solidFill>
              </a:rPr>
              <a:t>M</a:t>
            </a:r>
            <a:r>
              <a:rPr lang="fr-BE" dirty="0"/>
              <a:t>S</a:t>
            </a:r>
          </a:p>
          <a:p>
            <a:pPr marL="457200" lvl="1" indent="0">
              <a:buNone/>
            </a:pPr>
            <a:r>
              <a:rPr lang="fr-FR" dirty="0"/>
              <a:t>« La santé est un ét</a:t>
            </a:r>
            <a:r>
              <a:rPr lang="fr-FR" dirty="0">
                <a:solidFill>
                  <a:srgbClr val="00B050"/>
                </a:solidFill>
              </a:rPr>
              <a:t>a</a:t>
            </a:r>
            <a:r>
              <a:rPr lang="fr-FR" dirty="0"/>
              <a:t>t de complet bien-être physique, mental et social et ne consiste pas seulement en une absence de maladie ou d’infirmité</a:t>
            </a:r>
            <a:r>
              <a:rPr lang="fr-BE" dirty="0"/>
              <a:t>. »</a:t>
            </a:r>
          </a:p>
        </p:txBody>
      </p:sp>
      <p:sp>
        <p:nvSpPr>
          <p:cNvPr id="4" name="Espace réservé du contenu 3">
            <a:extLst>
              <a:ext uri="{FF2B5EF4-FFF2-40B4-BE49-F238E27FC236}">
                <a16:creationId xmlns:a16="http://schemas.microsoft.com/office/drawing/2014/main" id="{00F87949-2DB2-EBAE-057F-AA1FB7B4AA79}"/>
              </a:ext>
            </a:extLst>
          </p:cNvPr>
          <p:cNvSpPr>
            <a:spLocks noGrp="1"/>
          </p:cNvSpPr>
          <p:nvPr>
            <p:ph sz="half" idx="2"/>
          </p:nvPr>
        </p:nvSpPr>
        <p:spPr/>
        <p:txBody>
          <a:bodyPr/>
          <a:lstStyle/>
          <a:p>
            <a:r>
              <a:rPr lang="fr-BE" dirty="0"/>
              <a:t>Richard Smith (BMJ)</a:t>
            </a:r>
          </a:p>
          <a:p>
            <a:pPr marL="457200" lvl="1" indent="0">
              <a:buNone/>
            </a:pPr>
            <a:r>
              <a:rPr lang="fr-BE" dirty="0"/>
              <a:t>« La santé est la c</a:t>
            </a:r>
            <a:r>
              <a:rPr lang="fr-BE" dirty="0">
                <a:solidFill>
                  <a:srgbClr val="00B050"/>
                </a:solidFill>
              </a:rPr>
              <a:t>a</a:t>
            </a:r>
            <a:r>
              <a:rPr lang="fr-BE" dirty="0"/>
              <a:t>pacité de réaliser ce qui compte le plus pour soi »</a:t>
            </a:r>
          </a:p>
          <a:p>
            <a:pPr marL="457200" lvl="1" indent="0">
              <a:buNone/>
            </a:pPr>
            <a:endParaRPr lang="fr-BE" dirty="0"/>
          </a:p>
          <a:p>
            <a:pPr marL="457200" lvl="1" indent="0">
              <a:buNone/>
            </a:pPr>
            <a:r>
              <a:rPr lang="fr-BE" dirty="0"/>
              <a:t>Freud: « La santé c’est la capacité d’</a:t>
            </a:r>
            <a:r>
              <a:rPr lang="fr-BE" dirty="0">
                <a:solidFill>
                  <a:srgbClr val="00B050"/>
                </a:solidFill>
              </a:rPr>
              <a:t>a</a:t>
            </a:r>
            <a:r>
              <a:rPr lang="fr-BE" dirty="0"/>
              <a:t>imer et de trav</a:t>
            </a:r>
            <a:r>
              <a:rPr lang="fr-BE" dirty="0">
                <a:solidFill>
                  <a:srgbClr val="00B050"/>
                </a:solidFill>
              </a:rPr>
              <a:t>a</a:t>
            </a:r>
            <a:r>
              <a:rPr lang="fr-BE" dirty="0"/>
              <a:t>iller » </a:t>
            </a:r>
          </a:p>
        </p:txBody>
      </p:sp>
      <p:sp>
        <p:nvSpPr>
          <p:cNvPr id="7" name="ZoneTexte 6">
            <a:extLst>
              <a:ext uri="{FF2B5EF4-FFF2-40B4-BE49-F238E27FC236}">
                <a16:creationId xmlns:a16="http://schemas.microsoft.com/office/drawing/2014/main" id="{B50C6097-F322-9BF9-F4AB-5A57477771F6}"/>
              </a:ext>
            </a:extLst>
          </p:cNvPr>
          <p:cNvSpPr txBox="1"/>
          <p:nvPr/>
        </p:nvSpPr>
        <p:spPr>
          <a:xfrm>
            <a:off x="1428226" y="6311900"/>
            <a:ext cx="609460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https://www.who.int/fr/about/governance/constitution</a:t>
            </a:r>
          </a:p>
        </p:txBody>
      </p:sp>
      <p:sp>
        <p:nvSpPr>
          <p:cNvPr id="9" name="ZoneTexte 8">
            <a:extLst>
              <a:ext uri="{FF2B5EF4-FFF2-40B4-BE49-F238E27FC236}">
                <a16:creationId xmlns:a16="http://schemas.microsoft.com/office/drawing/2014/main" id="{AF0175A4-8CDB-B6B2-67DD-BCE495F536D3}"/>
              </a:ext>
            </a:extLst>
          </p:cNvPr>
          <p:cNvSpPr txBox="1"/>
          <p:nvPr/>
        </p:nvSpPr>
        <p:spPr>
          <a:xfrm>
            <a:off x="6809413" y="5729282"/>
            <a:ext cx="4482169"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Richer Smith: The end of </a:t>
            </a:r>
            <a:r>
              <a:rPr kumimoji="0" lang="fr-BE" sz="1000" b="0" i="0" u="none" strike="noStrike" kern="1200" cap="none" spc="0" normalizeH="0" baseline="0" noProof="0" dirty="0" err="1">
                <a:ln>
                  <a:noFill/>
                </a:ln>
                <a:solidFill>
                  <a:prstClr val="white"/>
                </a:solidFill>
                <a:effectLst/>
                <a:uLnTx/>
                <a:uFillTx/>
                <a:latin typeface="Calibri" panose="020F0502020204030204"/>
                <a:ea typeface="+mn-ea"/>
                <a:cs typeface="+mn-cs"/>
              </a:rPr>
              <a:t>disease</a:t>
            </a: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 and the </a:t>
            </a:r>
            <a:r>
              <a:rPr kumimoji="0" lang="fr-BE" sz="1000" b="0" i="0" u="none" strike="noStrike" kern="1200" cap="none" spc="0" normalizeH="0" baseline="0" noProof="0" dirty="0" err="1">
                <a:ln>
                  <a:noFill/>
                </a:ln>
                <a:solidFill>
                  <a:prstClr val="white"/>
                </a:solidFill>
                <a:effectLst/>
                <a:uLnTx/>
                <a:uFillTx/>
                <a:latin typeface="Calibri" panose="020F0502020204030204"/>
                <a:ea typeface="+mn-ea"/>
                <a:cs typeface="+mn-cs"/>
              </a:rPr>
              <a:t>beginning</a:t>
            </a: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 of </a:t>
            </a:r>
            <a:r>
              <a:rPr kumimoji="0" lang="fr-BE" sz="1000" b="0" i="0" u="none" strike="noStrike" kern="1200" cap="none" spc="0" normalizeH="0" baseline="0" noProof="0" dirty="0" err="1">
                <a:ln>
                  <a:noFill/>
                </a:ln>
                <a:solidFill>
                  <a:prstClr val="white"/>
                </a:solidFill>
                <a:effectLst/>
                <a:uLnTx/>
                <a:uFillTx/>
                <a:latin typeface="Calibri" panose="020F0502020204030204"/>
                <a:ea typeface="+mn-ea"/>
                <a:cs typeface="+mn-cs"/>
              </a:rPr>
              <a:t>health</a:t>
            </a: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https://blogs.bmj.com/bmj/2008/07/08/richard-smith-the-end-of-disease-and-the-beginning-of-health/</a:t>
            </a:r>
          </a:p>
        </p:txBody>
      </p:sp>
      <p:sp>
        <p:nvSpPr>
          <p:cNvPr id="11" name="ZoneTexte 10">
            <a:extLst>
              <a:ext uri="{FF2B5EF4-FFF2-40B4-BE49-F238E27FC236}">
                <a16:creationId xmlns:a16="http://schemas.microsoft.com/office/drawing/2014/main" id="{30D3D4BF-0320-1F2D-0F69-83EF77D7168B}"/>
              </a:ext>
            </a:extLst>
          </p:cNvPr>
          <p:cNvSpPr txBox="1"/>
          <p:nvPr/>
        </p:nvSpPr>
        <p:spPr>
          <a:xfrm>
            <a:off x="6809413" y="6292820"/>
            <a:ext cx="359898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prstClr val="white"/>
                </a:solidFill>
                <a:effectLst/>
                <a:uLnTx/>
                <a:uFillTx/>
                <a:latin typeface="Calibri" panose="020F0502020204030204"/>
                <a:ea typeface="+mn-ea"/>
                <a:cs typeface="+mn-cs"/>
              </a:rPr>
              <a:t>https://blogs.bmj.com/bmj/2009/01/05/richard-smith-can-poetry-define-health/</a:t>
            </a:r>
          </a:p>
        </p:txBody>
      </p:sp>
      <p:sp>
        <p:nvSpPr>
          <p:cNvPr id="5" name="Rectangle : coins arrondis 4">
            <a:extLst>
              <a:ext uri="{FF2B5EF4-FFF2-40B4-BE49-F238E27FC236}">
                <a16:creationId xmlns:a16="http://schemas.microsoft.com/office/drawing/2014/main" id="{2855431F-7A30-DD16-3DA0-EB24693AD272}"/>
              </a:ext>
            </a:extLst>
          </p:cNvPr>
          <p:cNvSpPr/>
          <p:nvPr/>
        </p:nvSpPr>
        <p:spPr>
          <a:xfrm>
            <a:off x="696286" y="4504888"/>
            <a:ext cx="10192624" cy="1006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C’est ce que l’on aime faire qui va quand même nous donner la force de nous lever le matin!</a:t>
            </a:r>
          </a:p>
          <a:p>
            <a:pPr algn="ctr"/>
            <a:r>
              <a:rPr lang="fr-BE" sz="1100" dirty="0"/>
              <a:t>Pascal </a:t>
            </a:r>
            <a:r>
              <a:rPr lang="fr-BE" sz="1100" dirty="0" err="1"/>
              <a:t>Godfirnon</a:t>
            </a:r>
            <a:r>
              <a:rPr lang="fr-BE" sz="1100" dirty="0"/>
              <a:t>. </a:t>
            </a:r>
            <a:r>
              <a:rPr lang="fr-BE" sz="1100" dirty="0" err="1"/>
              <a:t>Assosications</a:t>
            </a:r>
            <a:r>
              <a:rPr lang="fr-BE" sz="1100" dirty="0"/>
              <a:t> de patients sclérodermiques de Belgique</a:t>
            </a:r>
          </a:p>
        </p:txBody>
      </p:sp>
    </p:spTree>
    <p:extLst>
      <p:ext uri="{BB962C8B-B14F-4D97-AF65-F5344CB8AC3E}">
        <p14:creationId xmlns:p14="http://schemas.microsoft.com/office/powerpoint/2010/main" val="8422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920216A0EE384CBD197DC9B9F5B2F6" ma:contentTypeVersion="11" ma:contentTypeDescription="Een nieuw document maken." ma:contentTypeScope="" ma:versionID="9f0d940b7c11eabaebdd8e4b9af4f2f1">
  <xsd:schema xmlns:xsd="http://www.w3.org/2001/XMLSchema" xmlns:xs="http://www.w3.org/2001/XMLSchema" xmlns:p="http://schemas.microsoft.com/office/2006/metadata/properties" xmlns:ns3="7c7abd7d-46ba-4734-8e60-f55f51899d88" xmlns:ns4="be7f73ae-e97e-4b65-bde3-9f1ae6468dec" targetNamespace="http://schemas.microsoft.com/office/2006/metadata/properties" ma:root="true" ma:fieldsID="4d6690e6d872427d7d27c8206ec7a87f" ns3:_="" ns4:_="">
    <xsd:import namespace="7c7abd7d-46ba-4734-8e60-f55f51899d88"/>
    <xsd:import namespace="be7f73ae-e97e-4b65-bde3-9f1ae6468d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abd7d-46ba-4734-8e60-f55f51899d8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7f73ae-e97e-4b65-bde3-9f1ae6468d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6C7600-F2B6-41B2-AAEB-4F2A9ACB3AFE}">
  <ds:schemaRefs>
    <ds:schemaRef ds:uri="http://schemas.microsoft.com/sharepoint/v3/contenttype/forms"/>
  </ds:schemaRefs>
</ds:datastoreItem>
</file>

<file path=customXml/itemProps2.xml><?xml version="1.0" encoding="utf-8"?>
<ds:datastoreItem xmlns:ds="http://schemas.openxmlformats.org/officeDocument/2006/customXml" ds:itemID="{0EBBAC4A-A8C4-499E-A35F-AC654B396B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7abd7d-46ba-4734-8e60-f55f51899d88"/>
    <ds:schemaRef ds:uri="be7f73ae-e97e-4b65-bde3-9f1ae6468d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57E6D0-FBCC-4CFA-8D69-801CA55F374C}">
  <ds:schemaRefs>
    <ds:schemaRef ds:uri="http://purl.org/dc/terms/"/>
    <ds:schemaRef ds:uri="http://schemas.microsoft.com/office/2006/documentManagement/types"/>
    <ds:schemaRef ds:uri="http://www.w3.org/XML/1998/namespace"/>
    <ds:schemaRef ds:uri="http://purl.org/dc/dcmitype/"/>
    <ds:schemaRef ds:uri="7c7abd7d-46ba-4734-8e60-f55f51899d88"/>
    <ds:schemaRef ds:uri="http://schemas.openxmlformats.org/package/2006/metadata/core-properties"/>
    <ds:schemaRef ds:uri="http://schemas.microsoft.com/office/infopath/2007/PartnerControls"/>
    <ds:schemaRef ds:uri="be7f73ae-e97e-4b65-bde3-9f1ae6468dec"/>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296</TotalTime>
  <Words>5027</Words>
  <Application>Microsoft Office PowerPoint</Application>
  <PresentationFormat>Grand écran</PresentationFormat>
  <Paragraphs>552</Paragraphs>
  <Slides>70</Slides>
  <Notes>15</Notes>
  <HiddenSlides>3</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70</vt:i4>
      </vt:variant>
    </vt:vector>
  </HeadingPairs>
  <TitlesOfParts>
    <vt:vector size="82" baseType="lpstr">
      <vt:lpstr>AdvTT7c28689c</vt:lpstr>
      <vt:lpstr>Arial</vt:lpstr>
      <vt:lpstr>Calibri</vt:lpstr>
      <vt:lpstr>Calibri Light</vt:lpstr>
      <vt:lpstr>Courier New</vt:lpstr>
      <vt:lpstr>Helvetica-Condensed</vt:lpstr>
      <vt:lpstr>M+ 2p light</vt:lpstr>
      <vt:lpstr>Quire Sans</vt:lpstr>
      <vt:lpstr>Times New Roman</vt:lpstr>
      <vt:lpstr>Wingdings</vt:lpstr>
      <vt:lpstr>Office Theme</vt:lpstr>
      <vt:lpstr>Kantoorthema</vt:lpstr>
      <vt:lpstr>Mise en œuvre des soins centrés sur les objectifs de vie du patient en Belgique (Goal oriented care) :  premiers retours d’un travail d’implémentation</vt:lpstr>
      <vt:lpstr>Menu du jour</vt:lpstr>
      <vt:lpstr>Situation clinique</vt:lpstr>
      <vt:lpstr>Situation clinique</vt:lpstr>
      <vt:lpstr>Situation clinique</vt:lpstr>
      <vt:lpstr>Définition?</vt:lpstr>
      <vt:lpstr>Goal oriented care= ?</vt:lpstr>
      <vt:lpstr>GOC</vt:lpstr>
      <vt:lpstr>Et si on partait de la définition de la santé?</vt:lpstr>
      <vt:lpstr>Thèmes retrouvés dans les définitions GOC</vt:lpstr>
      <vt:lpstr>Historique du GOC</vt:lpstr>
      <vt:lpstr>Présentation PowerPoint</vt:lpstr>
      <vt:lpstr>Présentation PowerPoint</vt:lpstr>
      <vt:lpstr>Historique du GOC</vt:lpstr>
      <vt:lpstr>Apport pour le professionnel</vt:lpstr>
      <vt:lpstr>Objectif final: quintuple aim</vt:lpstr>
      <vt:lpstr>En résumé…</vt:lpstr>
      <vt:lpstr>Ce que ce n’est pas…</vt:lpstr>
      <vt:lpstr>GOC et systèmes de santé actuel: menaces et opportunités</vt:lpstr>
      <vt:lpstr>Thématiques proches</vt:lpstr>
      <vt:lpstr>Autres thématiques/concepts proches</vt:lpstr>
      <vt:lpstr>Décision médicale partagée</vt:lpstr>
      <vt:lpstr>Présentation PowerPoint</vt:lpstr>
      <vt:lpstr>Présentation PowerPoint</vt:lpstr>
      <vt:lpstr>Présentation PowerPoint</vt:lpstr>
      <vt:lpstr>Autres thématiques/concepts proches</vt:lpstr>
      <vt:lpstr>Concepts</vt:lpstr>
      <vt:lpstr>Présentation PowerPoint</vt:lpstr>
      <vt:lpstr>Présentation PowerPoint</vt:lpstr>
      <vt:lpstr>Présentation PowerPoint</vt:lpstr>
      <vt:lpstr>Présentation PowerPoint</vt:lpstr>
      <vt:lpstr>Processus </vt:lpstr>
      <vt:lpstr>Processus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pratique</vt:lpstr>
      <vt:lpstr>Présentation PowerPoint</vt:lpstr>
      <vt:lpstr>Présentation PowerPoint</vt:lpstr>
      <vt:lpstr>Présentation PowerPoint</vt:lpstr>
      <vt:lpstr>Présentation PowerPoint</vt:lpstr>
      <vt:lpstr>Présentation PowerPoint</vt:lpstr>
      <vt:lpstr>Présentation PowerPoint</vt:lpstr>
      <vt:lpstr>OUTILS pour aborder les objectifs de vie avec le patient / l’usager</vt:lpstr>
      <vt:lpstr>Babbel Boost</vt:lpstr>
      <vt:lpstr>Présentation PowerPoint</vt:lpstr>
      <vt:lpstr>ELADEB</vt:lpstr>
      <vt:lpstr>ELADEB : </vt:lpstr>
      <vt:lpstr>Présentation PowerPoint</vt:lpstr>
      <vt:lpstr>Présentation PowerPoint</vt:lpstr>
      <vt:lpstr>Présentation PowerPoint</vt:lpstr>
      <vt:lpstr>Plan de Soins Individualisé</vt:lpstr>
      <vt:lpstr>Présentation PowerPoint</vt:lpstr>
      <vt:lpstr>Doel Zoeker</vt:lpstr>
      <vt:lpstr>Anamnèse infirmière selon Virginia Henderson</vt:lpstr>
      <vt:lpstr>Et encore tellement d’autres…</vt:lpstr>
      <vt:lpstr>Implémentation</vt:lpstr>
      <vt:lpstr>Mise en pratique: projets soutenus</vt:lpstr>
      <vt:lpstr>Présentation PowerPoint</vt:lpstr>
      <vt:lpstr>GOC au niveau des professionnels et des organisations</vt:lpstr>
      <vt:lpstr>Présentation PowerPoint</vt:lpstr>
      <vt:lpstr>Présentation PowerPoint</vt:lpstr>
      <vt:lpstr>Perspectives</vt:lpstr>
      <vt:lpstr>Perspectives</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Belche Jean Luc</dc:creator>
  <cp:lastModifiedBy>Belche Jean Luc</cp:lastModifiedBy>
  <cp:revision>3</cp:revision>
  <dcterms:created xsi:type="dcterms:W3CDTF">2023-02-16T10:04:59Z</dcterms:created>
  <dcterms:modified xsi:type="dcterms:W3CDTF">2023-11-21T17:43:14Z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0x0101004B920216A0EE384CBD197DC9B9F5B2F6</vt:lpwstr>
  </property>
</Properties>
</file>