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9_660BEC1B.xml" ContentType="application/vnd.ms-powerpoint.comments+xml"/>
  <Override PartName="/ppt/comments/modernComment_10C_5ABEEF2.xml" ContentType="application/vnd.ms-powerpoint.comments+xml"/>
  <Override PartName="/ppt/comments/modernComment_10F_964BFE22.xml" ContentType="application/vnd.ms-powerpoint.comments+xml"/>
  <Override PartName="/ppt/comments/modernComment_114_56DF3E21.xml" ContentType="application/vnd.ms-powerpoint.comments+xml"/>
  <Override PartName="/ppt/comments/modernComment_11C_880721CA.xml" ContentType="application/vnd.ms-powerpoint.comments+xml"/>
  <Override PartName="/ppt/comments/modernComment_11E_95D5B58F.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64" r:id="rId3"/>
    <p:sldId id="265" r:id="rId4"/>
    <p:sldId id="266" r:id="rId5"/>
    <p:sldId id="267" r:id="rId6"/>
    <p:sldId id="268" r:id="rId7"/>
    <p:sldId id="269" r:id="rId8"/>
    <p:sldId id="270" r:id="rId9"/>
    <p:sldId id="271" r:id="rId10"/>
    <p:sldId id="263" r:id="rId11"/>
    <p:sldId id="274" r:id="rId12"/>
    <p:sldId id="275" r:id="rId13"/>
    <p:sldId id="276" r:id="rId14"/>
    <p:sldId id="277" r:id="rId15"/>
    <p:sldId id="278" r:id="rId16"/>
    <p:sldId id="279" r:id="rId17"/>
    <p:sldId id="280" r:id="rId18"/>
    <p:sldId id="281" r:id="rId19"/>
    <p:sldId id="282" r:id="rId20"/>
    <p:sldId id="283" r:id="rId21"/>
    <p:sldId id="284" r:id="rId22"/>
    <p:sldId id="286" r:id="rId23"/>
    <p:sldId id="285"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605D9B-A469-47D8-DA2B-1BB89B8D719D}" name="David Dundas" initials="DD" userId="82ff0737e9edc7f4" providerId="Windows Live"/>
  <p188:author id="{C5F208CA-6652-F51B-3CC4-F924C19833AC}" name="Dachet Victor" initials="VD" userId="S::Victor.Dachet@uliege.be::87ed07aa-d086-4b65-aaa9-c95ba0eac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3994" autoAdjust="0"/>
  </p:normalViewPr>
  <p:slideViewPr>
    <p:cSldViewPr snapToGrid="0" snapToObjects="1">
      <p:cViewPr varScale="1">
        <p:scale>
          <a:sx n="39" d="100"/>
          <a:sy n="39" d="100"/>
        </p:scale>
        <p:origin x="11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9_660BEC1B.xml><?xml version="1.0" encoding="utf-8"?>
<p188:cmLst xmlns:a="http://schemas.openxmlformats.org/drawingml/2006/main" xmlns:r="http://schemas.openxmlformats.org/officeDocument/2006/relationships" xmlns:p188="http://schemas.microsoft.com/office/powerpoint/2018/8/main">
  <p188:cm id="{76517770-C8EE-1D4F-8616-DBFF69255229}" authorId="{C5F208CA-6652-F51B-3CC4-F924C19833AC}" created="2023-11-17T12:57:37.580">
    <ac:txMkLst xmlns:ac="http://schemas.microsoft.com/office/drawing/2013/main/command">
      <pc:docMk xmlns:pc="http://schemas.microsoft.com/office/powerpoint/2013/main/command"/>
      <pc:sldMk xmlns:pc="http://schemas.microsoft.com/office/powerpoint/2013/main/command" cId="1712057371" sldId="265"/>
      <ac:spMk id="10" creationId="{00000000-0000-0000-0000-000000000000}"/>
      <ac:txMk cp="372" len="41">
        <ac:context len="415" hash="1499680083"/>
      </ac:txMk>
    </ac:txMkLst>
    <p188:pos x="4301714" y="5838886"/>
    <p188:txBody>
      <a:bodyPr/>
      <a:lstStyle/>
      <a:p>
        <a:r>
          <a:rPr lang="en-BE"/>
          <a:t>What about changes in sloop due to the melting of ice sheet ?
</a:t>
        </a:r>
      </a:p>
    </p188:txBody>
  </p188:cm>
</p188:cmLst>
</file>

<file path=ppt/comments/modernComment_10C_5ABEEF2.xml><?xml version="1.0" encoding="utf-8"?>
<p188:cmLst xmlns:a="http://schemas.openxmlformats.org/drawingml/2006/main" xmlns:r="http://schemas.openxmlformats.org/officeDocument/2006/relationships" xmlns:p188="http://schemas.microsoft.com/office/powerpoint/2018/8/main">
  <p188:cm id="{45CDA3CC-537A-3C42-B6BD-A31D0B40697C}" authorId="{C5F208CA-6652-F51B-3CC4-F924C19833AC}" created="2023-11-17T13:01:10.486">
    <ac:txMkLst xmlns:ac="http://schemas.microsoft.com/office/drawing/2013/main/command">
      <pc:docMk xmlns:pc="http://schemas.microsoft.com/office/powerpoint/2013/main/command"/>
      <pc:sldMk xmlns:pc="http://schemas.microsoft.com/office/powerpoint/2013/main/command" cId="95153906" sldId="268"/>
      <ac:spMk id="9" creationId="{00000000-0000-0000-0000-000000000000}"/>
      <ac:txMk cp="173" len="185">
        <ac:context len="359" hash="1635872374"/>
      </ac:txMk>
    </ac:txMkLst>
    <p188:pos x="5097167" y="3786889"/>
    <p188:replyLst>
      <p188:reply id="{177504CA-266B-074B-895C-164E368927B5}" authorId="{C5F208CA-6652-F51B-3CC4-F924C19833AC}" created="2023-11-17T13:01:57.285">
        <p188:txBody>
          <a:bodyPr/>
          <a:lstStyle/>
          <a:p>
            <a:r>
              <a:rPr lang="en-BE"/>
              <a:t>Because it mitigates the problem of intermittence</a:t>
            </a:r>
          </a:p>
        </p188:txBody>
      </p188:reply>
    </p188:replyLst>
    <p188:txBody>
      <a:bodyPr/>
      <a:lstStyle/>
      <a:p>
        <a:r>
          <a:rPr lang="en-BE"/>
          <a:t>Maybe adding the fact that it is food for wind turbine. </a:t>
        </a:r>
      </a:p>
    </p188:txBody>
  </p188:cm>
</p188:cmLst>
</file>

<file path=ppt/comments/modernComment_10F_964BFE22.xml><?xml version="1.0" encoding="utf-8"?>
<p188:cmLst xmlns:a="http://schemas.openxmlformats.org/drawingml/2006/main" xmlns:r="http://schemas.openxmlformats.org/officeDocument/2006/relationships" xmlns:p188="http://schemas.microsoft.com/office/powerpoint/2018/8/main">
  <p188:cm id="{080C4A39-8FD0-DF43-8112-ED0D69FDA740}" authorId="{C5F208CA-6652-F51B-3CC4-F924C19833AC}" created="2023-11-17T13:12:37.692">
    <ac:txMkLst xmlns:ac="http://schemas.microsoft.com/office/drawing/2013/main/command">
      <pc:docMk xmlns:pc="http://schemas.microsoft.com/office/powerpoint/2013/main/command"/>
      <pc:sldMk xmlns:pc="http://schemas.microsoft.com/office/powerpoint/2013/main/command" cId="2521562658" sldId="271"/>
      <ac:spMk id="9" creationId="{00000000-0000-0000-0000-000000000000}"/>
      <ac:txMk cp="199" len="9">
        <ac:context len="209" hash="2469470237"/>
      </ac:txMk>
    </ac:txMkLst>
    <p188:pos x="9210426" y="2268498"/>
    <p188:txBody>
      <a:bodyPr/>
      <a:lstStyle/>
      <a:p>
        <a:r>
          <a:rPr lang="en-BE"/>
          <a:t>Going slowly to explain this concept to the audience. Not that trivial. To add an illustration or example Maybe? </a:t>
        </a:r>
      </a:p>
    </p188:txBody>
  </p188:cm>
</p188:cmLst>
</file>

<file path=ppt/comments/modernComment_114_56DF3E21.xml><?xml version="1.0" encoding="utf-8"?>
<p188:cmLst xmlns:a="http://schemas.openxmlformats.org/drawingml/2006/main" xmlns:r="http://schemas.openxmlformats.org/officeDocument/2006/relationships" xmlns:p188="http://schemas.microsoft.com/office/powerpoint/2018/8/main">
  <p188:cm id="{EFE4625E-D963-F449-A120-14FEEC182740}" authorId="{C5F208CA-6652-F51B-3CC4-F924C19833AC}" created="2023-11-17T13:06:33.359">
    <ac:txMkLst xmlns:ac="http://schemas.microsoft.com/office/drawing/2013/main/command">
      <pc:docMk xmlns:pc="http://schemas.microsoft.com/office/powerpoint/2013/main/command"/>
      <pc:sldMk xmlns:pc="http://schemas.microsoft.com/office/powerpoint/2013/main/command" cId="1457471009" sldId="276"/>
      <ac:spMk id="505" creationId="{00000000-0000-0000-0000-000000000000}"/>
      <ac:txMk cp="0" len="16">
        <ac:context len="17" hash="2251716402"/>
      </ac:txMk>
    </ac:txMkLst>
    <p188:pos x="1769339" y="581388"/>
    <p188:txBody>
      <a:bodyPr/>
      <a:lstStyle/>
      <a:p>
        <a:r>
          <a:rPr lang="en-BE"/>
          <a:t>?</a:t>
        </a:r>
      </a:p>
    </p188:txBody>
  </p188:cm>
</p188:cmLst>
</file>

<file path=ppt/comments/modernComment_11C_880721CA.xml><?xml version="1.0" encoding="utf-8"?>
<p188:cmLst xmlns:a="http://schemas.openxmlformats.org/drawingml/2006/main" xmlns:r="http://schemas.openxmlformats.org/officeDocument/2006/relationships" xmlns:p188="http://schemas.microsoft.com/office/powerpoint/2018/8/main">
  <p188:cm id="{EEDCC1E5-A5AE-405C-A18B-CB5CDCD0631C}" authorId="{1E605D9B-A469-47D8-DA2B-1BB89B8D719D}" created="2023-11-18T06:55:27.779">
    <pc:sldMkLst xmlns:pc="http://schemas.microsoft.com/office/powerpoint/2013/main/command">
      <pc:docMk/>
      <pc:sldMk cId="2282168778" sldId="284"/>
    </pc:sldMkLst>
    <p188:txBody>
      <a:bodyPr/>
      <a:lstStyle/>
      <a:p>
        <a:r>
          <a:rPr lang="en-GB"/>
          <a:t>You need to add a date for this price</a:t>
        </a:r>
      </a:p>
    </p188:txBody>
  </p188:cm>
</p188:cmLst>
</file>

<file path=ppt/comments/modernComment_11E_95D5B58F.xml><?xml version="1.0" encoding="utf-8"?>
<p188:cmLst xmlns:a="http://schemas.openxmlformats.org/drawingml/2006/main" xmlns:r="http://schemas.openxmlformats.org/officeDocument/2006/relationships" xmlns:p188="http://schemas.microsoft.com/office/powerpoint/2018/8/main">
  <p188:cm id="{5C474FD7-8FD0-D64E-AB25-FC25D0420C31}" authorId="{C5F208CA-6652-F51B-3CC4-F924C19833AC}" created="2023-11-17T13:10:37.709">
    <ac:txMkLst xmlns:ac="http://schemas.microsoft.com/office/drawing/2013/main/command">
      <pc:docMk xmlns:pc="http://schemas.microsoft.com/office/powerpoint/2013/main/command"/>
      <pc:sldMk xmlns:pc="http://schemas.microsoft.com/office/powerpoint/2013/main/command" cId="2513810831" sldId="286"/>
      <ac:spMk id="3" creationId="{00000000-0000-0000-0000-000000000000}"/>
      <ac:txMk cp="186" len="85">
        <ac:context len="353" hash="3051605076"/>
      </ac:txMk>
    </ac:txMkLst>
    <p188:pos x="5481019" y="4697929"/>
    <p188:txBody>
      <a:bodyPr/>
      <a:lstStyle/>
      <a:p>
        <a:r>
          <a:rPr lang="en-BE"/>
          <a:t>Why? Electrical large scale interconnections already exist in many locations whereas the RREH concept has only one instance in Australia. </a:t>
        </a:r>
      </a:p>
    </p188:txBody>
  </p188:cm>
  <p188:cm id="{68662C12-621F-874C-8A0F-C7214936629E}" authorId="{C5F208CA-6652-F51B-3CC4-F924C19833AC}" created="2023-11-17T13:10:48.955">
    <ac:txMkLst xmlns:ac="http://schemas.microsoft.com/office/drawing/2013/main/command">
      <pc:docMk xmlns:pc="http://schemas.microsoft.com/office/powerpoint/2013/main/command"/>
      <pc:sldMk xmlns:pc="http://schemas.microsoft.com/office/powerpoint/2013/main/command" cId="2513810831" sldId="286"/>
      <ac:spMk id="3" creationId="{00000000-0000-0000-0000-000000000000}"/>
      <ac:txMk cp="325" len="3">
        <ac:context len="353" hash="3051605076"/>
      </ac:txMk>
    </ac:txMkLst>
    <p188:pos x="4241154" y="7177658"/>
    <p188:txBody>
      <a:bodyPr/>
      <a:lstStyle/>
      <a:p>
        <a:r>
          <a:rPr lang="en-BE"/>
          <a:t>May?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51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375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53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-Gilles Allain</a:t>
            </a:r>
          </a:p>
        </p:txBody>
      </p:sp>
      <p:sp>
        <p:nvSpPr>
          <p:cNvPr id="94" name="« Saisissez une citation ici. »"/>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270080" y="3225960"/>
            <a:ext cx="10464480" cy="3301560"/>
          </a:xfrm>
          <a:prstGeom prst="rect">
            <a:avLst/>
          </a:prstGeom>
        </p:spPr>
        <p:txBody>
          <a:bodyPr lIns="0" tIns="0" rIns="0" bIns="0" anchor="ctr">
            <a:spAutoFit/>
          </a:bodyPr>
          <a:lstStyle/>
          <a:p>
            <a:pPr algn="ctr"/>
            <a:endParaRPr lang="en-GB" sz="2400" b="0" strike="noStrike" spc="-1">
              <a:solidFill>
                <a:srgbClr val="000000"/>
              </a:solidFill>
              <a:latin typeface="Helvetica Neue"/>
            </a:endParaRPr>
          </a:p>
        </p:txBody>
      </p:sp>
      <p:sp>
        <p:nvSpPr>
          <p:cNvPr id="122" name="PlaceHolder 2"/>
          <p:cNvSpPr>
            <a:spLocks noGrp="1"/>
          </p:cNvSpPr>
          <p:nvPr>
            <p:ph type="body"/>
          </p:nvPr>
        </p:nvSpPr>
        <p:spPr>
          <a:xfrm>
            <a:off x="650160" y="2282040"/>
            <a:ext cx="11703600" cy="5656320"/>
          </a:xfrm>
          <a:prstGeom prst="rect">
            <a:avLst/>
          </a:prstGeom>
        </p:spPr>
        <p:txBody>
          <a:bodyPr lIns="0" tIns="0" rIns="0" bIns="0">
            <a:normAutofit/>
          </a:bodyPr>
          <a:lstStyle/>
          <a:p>
            <a:endParaRPr lang="en-GB" sz="3200" b="0" strike="noStrike" spc="-1">
              <a:solidFill>
                <a:srgbClr val="000000"/>
              </a:solidFill>
              <a:latin typeface="Helvetica Neue"/>
            </a:endParaRPr>
          </a:p>
        </p:txBody>
      </p:sp>
    </p:spTree>
    <p:extLst>
      <p:ext uri="{BB962C8B-B14F-4D97-AF65-F5344CB8AC3E}">
        <p14:creationId xmlns:p14="http://schemas.microsoft.com/office/powerpoint/2010/main" val="2575010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8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08" name="PlaceHolder 1"/>
          <p:cNvSpPr>
            <a:spLocks noGrp="1"/>
          </p:cNvSpPr>
          <p:nvPr>
            <p:ph type="title"/>
          </p:nvPr>
        </p:nvSpPr>
        <p:spPr>
          <a:xfrm>
            <a:off x="1270080" y="3225960"/>
            <a:ext cx="10464480" cy="3301560"/>
          </a:xfrm>
          <a:prstGeom prst="rect">
            <a:avLst/>
          </a:prstGeom>
        </p:spPr>
        <p:txBody>
          <a:bodyPr lIns="0" tIns="0" rIns="0" bIns="0" anchor="ctr">
            <a:spAutoFit/>
          </a:bodyPr>
          <a:lstStyle/>
          <a:p>
            <a:pPr algn="ctr"/>
            <a:endParaRPr lang="en-GB" sz="2400" b="0" strike="noStrike" spc="-1">
              <a:solidFill>
                <a:srgbClr val="000000"/>
              </a:solidFill>
              <a:latin typeface="Helvetica Neue"/>
            </a:endParaRPr>
          </a:p>
        </p:txBody>
      </p:sp>
    </p:spTree>
    <p:extLst>
      <p:ext uri="{BB962C8B-B14F-4D97-AF65-F5344CB8AC3E}">
        <p14:creationId xmlns:p14="http://schemas.microsoft.com/office/powerpoint/2010/main" val="27523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hyperlink" Target="https://www.katabata-project.uliege.be/cms/c_5654602/en/katabata-proj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4_56DF3E21.xml"/><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C_880721CA.xml"/><Relationship Id="rId2" Type="http://schemas.openxmlformats.org/officeDocument/2006/relationships/image" Target="../media/image29.w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E_95D5B58F.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9_660BEC1B.xm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C_5ABEEF2.xm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0F_964BFE2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3221"/>
            <a:ext cx="13004800" cy="6502400"/>
          </a:xfrm>
          <a:prstGeom prst="rect">
            <a:avLst/>
          </a:prstGeom>
        </p:spPr>
      </p:pic>
      <p:sp>
        <p:nvSpPr>
          <p:cNvPr id="119" name="The Global Grid"/>
          <p:cNvSpPr txBox="1">
            <a:spLocks noGrp="1"/>
          </p:cNvSpPr>
          <p:nvPr>
            <p:ph type="ctrTitle"/>
          </p:nvPr>
        </p:nvSpPr>
        <p:spPr>
          <a:xfrm>
            <a:off x="1270001" y="2788208"/>
            <a:ext cx="10464800" cy="3302000"/>
          </a:xfrm>
          <a:prstGeom prst="rect">
            <a:avLst/>
          </a:prstGeom>
        </p:spPr>
        <p:txBody>
          <a:bodyPr>
            <a:noAutofit/>
          </a:bodyPr>
          <a:lstStyle/>
          <a:p>
            <a:pPr lvl="1"/>
            <a:r>
              <a:rPr lang="en-US" sz="4800" b="1" dirty="0">
                <a:solidFill>
                  <a:schemeClr val="bg1"/>
                </a:solidFill>
              </a:rPr>
              <a:t>Harvesting wind energy in Greenland and exporting it as electricity or energy-rich molecules</a:t>
            </a:r>
            <a:endParaRPr sz="4800" b="1" dirty="0">
              <a:solidFill>
                <a:schemeClr val="bg1"/>
              </a:solidFill>
            </a:endParaRPr>
          </a:p>
        </p:txBody>
      </p:sp>
      <p:pic>
        <p:nvPicPr>
          <p:cNvPr id="6" name="Picture 2" descr="Résultat de recherche d'images pour &quot;logo universite de Lièg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113" y="8021876"/>
            <a:ext cx="1756833" cy="8533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0216" y="7414579"/>
            <a:ext cx="4724370" cy="646331"/>
          </a:xfrm>
          <a:prstGeom prst="rect">
            <a:avLst/>
          </a:prstGeom>
        </p:spPr>
        <p:txBody>
          <a:bodyPr wrap="none">
            <a:spAutoFit/>
          </a:bodyPr>
          <a:lstStyle/>
          <a:p>
            <a:r>
              <a:rPr lang="en-US" sz="3600" dirty="0">
                <a:solidFill>
                  <a:schemeClr val="tx1"/>
                </a:solidFill>
              </a:rPr>
              <a:t>Prof. Damien ERNST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ritical time window analysis"/>
          <p:cNvSpPr txBox="1">
            <a:spLocks noGrp="1"/>
          </p:cNvSpPr>
          <p:nvPr>
            <p:ph type="body" idx="1"/>
          </p:nvPr>
        </p:nvSpPr>
        <p:spPr>
          <a:xfrm>
            <a:off x="7507705" y="4324684"/>
            <a:ext cx="5374106" cy="5789861"/>
          </a:xfrm>
          <a:prstGeom prst="rect">
            <a:avLst/>
          </a:prstGeom>
        </p:spPr>
        <p:txBody>
          <a:bodyPr>
            <a:normAutofit fontScale="92500" lnSpcReduction="10000"/>
          </a:bodyPr>
          <a:lstStyle/>
          <a:p>
            <a:pPr marL="0" indent="0">
              <a:buSzTx/>
              <a:buNone/>
            </a:pPr>
            <a:r>
              <a:rPr lang="fr-BE" dirty="0"/>
              <a:t>« </a:t>
            </a:r>
            <a:r>
              <a:rPr lang="fr-BE" dirty="0" err="1"/>
              <a:t>Probability</a:t>
            </a:r>
            <a:r>
              <a:rPr lang="fr-BE" dirty="0"/>
              <a:t> » of occurrence of </a:t>
            </a:r>
            <a:r>
              <a:rPr lang="fr-BE" dirty="0" err="1"/>
              <a:t>critical</a:t>
            </a:r>
            <a:r>
              <a:rPr lang="fr-BE" dirty="0"/>
              <a:t> time </a:t>
            </a:r>
            <a:r>
              <a:rPr lang="fr-BE" dirty="0" err="1"/>
              <a:t>windows</a:t>
            </a:r>
            <a:r>
              <a:rPr lang="fr-BE" dirty="0"/>
              <a:t> </a:t>
            </a:r>
            <a:r>
              <a:rPr lang="fr-BE" dirty="0" err="1"/>
              <a:t>when</a:t>
            </a:r>
            <a:r>
              <a:rPr lang="fr-BE" dirty="0"/>
              <a:t> </a:t>
            </a:r>
            <a:r>
              <a:rPr lang="fr-BE" dirty="0" err="1"/>
              <a:t>using</a:t>
            </a:r>
            <a:r>
              <a:rPr lang="fr-BE" dirty="0"/>
              <a:t> as set of locations: the </a:t>
            </a:r>
            <a:r>
              <a:rPr lang="fr-BE" dirty="0" err="1"/>
              <a:t>two</a:t>
            </a:r>
            <a:r>
              <a:rPr lang="fr-BE" dirty="0"/>
              <a:t> </a:t>
            </a:r>
            <a:r>
              <a:rPr lang="fr-BE" dirty="0" err="1"/>
              <a:t>European</a:t>
            </a:r>
            <a:r>
              <a:rPr lang="fr-BE" dirty="0"/>
              <a:t> locations (black);  the </a:t>
            </a:r>
            <a:r>
              <a:rPr lang="fr-BE" dirty="0" err="1"/>
              <a:t>Greenland</a:t>
            </a:r>
            <a:r>
              <a:rPr lang="fr-BE" dirty="0"/>
              <a:t> sites (</a:t>
            </a:r>
            <a:r>
              <a:rPr lang="fr-BE" dirty="0">
                <a:solidFill>
                  <a:srgbClr val="009900"/>
                </a:solidFill>
              </a:rPr>
              <a:t>green</a:t>
            </a:r>
            <a:r>
              <a:rPr lang="fr-BE" dirty="0"/>
              <a:t>) and all four locations (</a:t>
            </a:r>
            <a:r>
              <a:rPr lang="fr-BE" dirty="0" err="1">
                <a:solidFill>
                  <a:srgbClr val="6699FF"/>
                </a:solidFill>
              </a:rPr>
              <a:t>blue</a:t>
            </a:r>
            <a:r>
              <a:rPr lang="fr-BE" dirty="0"/>
              <a:t>).</a:t>
            </a:r>
          </a:p>
          <a:p>
            <a:pPr marL="0" indent="0">
              <a:buSzTx/>
              <a:buNone/>
            </a:pPr>
            <a:r>
              <a:rPr lang="fr-BE" dirty="0" err="1"/>
              <a:t>Results</a:t>
            </a:r>
            <a:r>
              <a:rPr lang="fr-BE" dirty="0"/>
              <a:t> show </a:t>
            </a:r>
            <a:r>
              <a:rPr lang="fr-BE" dirty="0" err="1"/>
              <a:t>that</a:t>
            </a:r>
            <a:r>
              <a:rPr lang="fr-BE" dirty="0"/>
              <a:t> the </a:t>
            </a:r>
            <a:r>
              <a:rPr lang="fr-BE" dirty="0" err="1"/>
              <a:t>number</a:t>
            </a:r>
            <a:r>
              <a:rPr lang="fr-BE" dirty="0"/>
              <a:t> of </a:t>
            </a:r>
            <a:r>
              <a:rPr lang="fr-BE" dirty="0" err="1"/>
              <a:t>critical</a:t>
            </a:r>
            <a:r>
              <a:rPr lang="fr-BE" dirty="0"/>
              <a:t> </a:t>
            </a:r>
            <a:r>
              <a:rPr lang="fr-BE" dirty="0" err="1"/>
              <a:t>windows</a:t>
            </a:r>
            <a:r>
              <a:rPr lang="fr-BE" dirty="0"/>
              <a:t> drops </a:t>
            </a:r>
            <a:r>
              <a:rPr lang="fr-BE" dirty="0" err="1"/>
              <a:t>when</a:t>
            </a:r>
            <a:r>
              <a:rPr lang="fr-BE" dirty="0"/>
              <a:t> </a:t>
            </a:r>
            <a:r>
              <a:rPr lang="fr-BE" dirty="0" err="1"/>
              <a:t>connecting</a:t>
            </a:r>
            <a:r>
              <a:rPr lang="fr-BE" dirty="0"/>
              <a:t> an </a:t>
            </a:r>
            <a:r>
              <a:rPr lang="fr-BE" dirty="0" err="1"/>
              <a:t>electricity</a:t>
            </a:r>
            <a:r>
              <a:rPr lang="fr-BE" dirty="0"/>
              <a:t> </a:t>
            </a:r>
            <a:r>
              <a:rPr lang="fr-BE" dirty="0" err="1"/>
              <a:t>supply</a:t>
            </a:r>
            <a:r>
              <a:rPr lang="fr-BE" dirty="0"/>
              <a:t> to </a:t>
            </a:r>
            <a:r>
              <a:rPr lang="fr-BE" dirty="0" err="1"/>
              <a:t>mainland</a:t>
            </a:r>
            <a:r>
              <a:rPr lang="fr-BE" dirty="0"/>
              <a:t> Europe </a:t>
            </a:r>
            <a:r>
              <a:rPr lang="fr-BE" dirty="0" err="1"/>
              <a:t>from</a:t>
            </a:r>
            <a:r>
              <a:rPr lang="fr-BE" dirty="0"/>
              <a:t> </a:t>
            </a:r>
            <a:r>
              <a:rPr lang="fr-BE" dirty="0" err="1"/>
              <a:t>Greenland</a:t>
            </a:r>
            <a:r>
              <a:rPr lang="fr-BE" dirty="0"/>
              <a:t>. </a:t>
            </a:r>
          </a:p>
          <a:p>
            <a:pPr marL="0" indent="0">
              <a:buSzTx/>
              <a:buNone/>
            </a:pPr>
            <a:endParaRPr dirty="0"/>
          </a:p>
          <a:p>
            <a:pPr marL="0" indent="0">
              <a:buSzTx/>
              <a:buNone/>
            </a:pPr>
            <a:endParaRPr dirty="0"/>
          </a:p>
          <a:p>
            <a:pPr marL="0" indent="0">
              <a:buSzTx/>
              <a:buNone/>
            </a:pPr>
            <a:endParaRPr dirty="0"/>
          </a:p>
        </p:txBody>
      </p:sp>
      <p:sp>
        <p:nvSpPr>
          <p:cNvPr id="156" name="The Greenland case"/>
          <p:cNvSpPr txBox="1">
            <a:spLocks noGrp="1"/>
          </p:cNvSpPr>
          <p:nvPr>
            <p:ph type="title"/>
          </p:nvPr>
        </p:nvSpPr>
        <p:spPr>
          <a:xfrm>
            <a:off x="-240633" y="0"/>
            <a:ext cx="13699958" cy="2159000"/>
          </a:xfrm>
          <a:prstGeom prst="rect">
            <a:avLst/>
          </a:prstGeom>
        </p:spPr>
        <p:txBody>
          <a:bodyPr>
            <a:normAutofit/>
          </a:bodyPr>
          <a:lstStyle>
            <a:lvl1pPr>
              <a:defRPr sz="5000"/>
            </a:lvl1pPr>
          </a:lstStyle>
          <a:p>
            <a:r>
              <a:rPr lang="fr-BE" sz="4400" b="1" dirty="0"/>
              <a:t>Occurrence of  </a:t>
            </a:r>
            <a:r>
              <a:rPr lang="fr-BE" sz="4400" b="1" dirty="0" err="1"/>
              <a:t>critical</a:t>
            </a:r>
            <a:r>
              <a:rPr lang="fr-BE" sz="4400" b="1" dirty="0"/>
              <a:t> time </a:t>
            </a:r>
            <a:r>
              <a:rPr lang="fr-BE" sz="4400" b="1" dirty="0" err="1"/>
              <a:t>windows</a:t>
            </a:r>
            <a:endParaRPr sz="4400" b="1" dirty="0"/>
          </a:p>
        </p:txBody>
      </p:sp>
      <p:pic>
        <p:nvPicPr>
          <p:cNvPr id="2" name="Image 1">
            <a:extLst>
              <a:ext uri="{FF2B5EF4-FFF2-40B4-BE49-F238E27FC236}">
                <a16:creationId xmlns:a16="http://schemas.microsoft.com/office/drawing/2014/main" id="{84F628AC-5C8C-634C-BA86-7AD468BD7167}"/>
              </a:ext>
            </a:extLst>
          </p:cNvPr>
          <p:cNvPicPr>
            <a:picLocks noChangeAspect="1"/>
          </p:cNvPicPr>
          <p:nvPr/>
        </p:nvPicPr>
        <p:blipFill>
          <a:blip r:embed="rId3"/>
          <a:stretch>
            <a:fillRect/>
          </a:stretch>
        </p:blipFill>
        <p:spPr>
          <a:xfrm>
            <a:off x="502816" y="2754366"/>
            <a:ext cx="6716131" cy="586238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479160" y="295560"/>
            <a:ext cx="11765880" cy="13251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gn="ctr">
              <a:lnSpc>
                <a:spcPct val="100000"/>
              </a:lnSpc>
            </a:pPr>
            <a:r>
              <a:rPr lang="en-GB" sz="4400" strike="noStrike" spc="-1" dirty="0" err="1">
                <a:solidFill>
                  <a:srgbClr val="000000"/>
                </a:solidFill>
                <a:latin typeface="Helvetica Neue Medium"/>
                <a:ea typeface="Helvetica Neue Medium"/>
              </a:rPr>
              <a:t>Katabata</a:t>
            </a:r>
            <a:r>
              <a:rPr lang="en-GB" sz="4400" strike="noStrike" spc="-1" dirty="0">
                <a:solidFill>
                  <a:srgbClr val="000000"/>
                </a:solidFill>
                <a:latin typeface="Helvetica Neue Medium"/>
                <a:ea typeface="Helvetica Neue Medium"/>
              </a:rPr>
              <a:t> project</a:t>
            </a:r>
            <a:endParaRPr lang="en-GB" sz="4400" strike="noStrike" spc="-1" dirty="0">
              <a:latin typeface="Arial"/>
            </a:endParaRPr>
          </a:p>
        </p:txBody>
      </p:sp>
      <p:pic>
        <p:nvPicPr>
          <p:cNvPr id="471" name="Image 3"/>
          <p:cNvPicPr/>
          <p:nvPr/>
        </p:nvPicPr>
        <p:blipFill>
          <a:blip r:embed="rId2"/>
          <a:stretch/>
        </p:blipFill>
        <p:spPr>
          <a:xfrm>
            <a:off x="302400" y="1621080"/>
            <a:ext cx="6855120" cy="4342680"/>
          </a:xfrm>
          <a:prstGeom prst="rect">
            <a:avLst/>
          </a:prstGeom>
          <a:ln>
            <a:noFill/>
          </a:ln>
        </p:spPr>
      </p:pic>
      <p:sp>
        <p:nvSpPr>
          <p:cNvPr id="472" name="CustomShape 2"/>
          <p:cNvSpPr/>
          <p:nvPr/>
        </p:nvSpPr>
        <p:spPr>
          <a:xfrm>
            <a:off x="8290800" y="2042662"/>
            <a:ext cx="4141080" cy="37841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l">
              <a:lnSpc>
                <a:spcPct val="100000"/>
              </a:lnSpc>
            </a:pPr>
            <a:r>
              <a:rPr lang="en-GB" sz="2400" b="0" strike="noStrike" spc="-1" dirty="0">
                <a:solidFill>
                  <a:srgbClr val="000000"/>
                </a:solidFill>
                <a:latin typeface="Helvetica Neue"/>
                <a:ea typeface="Helvetica Neue"/>
              </a:rPr>
              <a:t>Goal of the project: installing three weather stations in the south-east of Greenland. The wind in this area has never been properly measured before! </a:t>
            </a:r>
          </a:p>
          <a:p>
            <a:pPr algn="l">
              <a:lnSpc>
                <a:spcPct val="100000"/>
              </a:lnSpc>
            </a:pPr>
            <a:r>
              <a:rPr lang="en-GB" sz="2400" strike="noStrike" spc="-1" dirty="0">
                <a:solidFill>
                  <a:srgbClr val="FF0000"/>
                </a:solidFill>
                <a:latin typeface="Helvetica Neue"/>
                <a:ea typeface="Helvetica Neue"/>
              </a:rPr>
              <a:t>The numerical model (MAR) </a:t>
            </a:r>
            <a:r>
              <a:rPr lang="en-GB" sz="2400" strike="noStrike" spc="-1" dirty="0" smtClean="0">
                <a:solidFill>
                  <a:srgbClr val="FF0000"/>
                </a:solidFill>
                <a:latin typeface="Helvetica Neue"/>
                <a:ea typeface="Helvetica Neue"/>
              </a:rPr>
              <a:t>needed </a:t>
            </a:r>
            <a:r>
              <a:rPr lang="en-GB" sz="2400" strike="noStrike" spc="-1" dirty="0">
                <a:solidFill>
                  <a:srgbClr val="FF0000"/>
                </a:solidFill>
                <a:latin typeface="Helvetica Neue"/>
                <a:ea typeface="Helvetica Neue"/>
              </a:rPr>
              <a:t>to be </a:t>
            </a:r>
            <a:r>
              <a:rPr lang="en-GB" sz="2400" strike="noStrike" spc="-1" dirty="0" smtClean="0">
                <a:solidFill>
                  <a:srgbClr val="FF0000"/>
                </a:solidFill>
                <a:latin typeface="Helvetica Neue"/>
                <a:ea typeface="Helvetica Neue"/>
              </a:rPr>
              <a:t>validated in this area with measured </a:t>
            </a:r>
            <a:r>
              <a:rPr lang="en-GB" sz="2400" strike="noStrike" spc="-1" dirty="0" err="1" smtClean="0">
                <a:solidFill>
                  <a:srgbClr val="FF0000"/>
                </a:solidFill>
                <a:latin typeface="Helvetica Neue"/>
                <a:ea typeface="Helvetica Neue"/>
              </a:rPr>
              <a:t>wheather</a:t>
            </a:r>
            <a:r>
              <a:rPr lang="en-GB" sz="2400" strike="noStrike" spc="-1" dirty="0" smtClean="0">
                <a:solidFill>
                  <a:srgbClr val="FF0000"/>
                </a:solidFill>
                <a:latin typeface="Helvetica Neue"/>
                <a:ea typeface="Helvetica Neue"/>
              </a:rPr>
              <a:t> data.</a:t>
            </a:r>
            <a:endParaRPr lang="en-GB" sz="2400" strike="noStrike" spc="-1" dirty="0">
              <a:solidFill>
                <a:srgbClr val="FF0000"/>
              </a:solidFill>
              <a:latin typeface="Arial"/>
            </a:endParaRPr>
          </a:p>
        </p:txBody>
      </p:sp>
      <p:pic>
        <p:nvPicPr>
          <p:cNvPr id="473" name="Picture 2"/>
          <p:cNvPicPr/>
          <p:nvPr/>
        </p:nvPicPr>
        <p:blipFill>
          <a:blip r:embed="rId3"/>
          <a:srcRect l="10008" t="2003" r="9831" b="-2003"/>
          <a:stretch/>
        </p:blipFill>
        <p:spPr>
          <a:xfrm>
            <a:off x="479160" y="5894280"/>
            <a:ext cx="7634880" cy="3809520"/>
          </a:xfrm>
          <a:prstGeom prst="rect">
            <a:avLst/>
          </a:prstGeom>
          <a:ln>
            <a:noFill/>
          </a:ln>
        </p:spPr>
      </p:pic>
      <p:sp>
        <p:nvSpPr>
          <p:cNvPr id="474" name="CustomShape 3"/>
          <p:cNvSpPr/>
          <p:nvPr/>
        </p:nvSpPr>
        <p:spPr>
          <a:xfrm>
            <a:off x="8290800" y="5918782"/>
            <a:ext cx="4567680" cy="3414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l">
              <a:lnSpc>
                <a:spcPct val="100000"/>
              </a:lnSpc>
            </a:pPr>
            <a:r>
              <a:rPr lang="en-GB" sz="2400" b="0" strike="noStrike" spc="-1" dirty="0">
                <a:solidFill>
                  <a:schemeClr val="tx1"/>
                </a:solidFill>
                <a:latin typeface="Source Sans Pro"/>
                <a:ea typeface="Helvetica Neue"/>
              </a:rPr>
              <a:t>The team: </a:t>
            </a:r>
            <a:r>
              <a:rPr lang="en-GB" b="0" spc="-1" dirty="0" err="1">
                <a:solidFill>
                  <a:schemeClr val="tx1"/>
                </a:solidFill>
                <a:latin typeface="Source Sans Pro"/>
                <a:ea typeface="Helvetica Neue"/>
              </a:rPr>
              <a:t>Prof</a:t>
            </a:r>
            <a:r>
              <a:rPr lang="en-GB" sz="2400" b="0" strike="noStrike" spc="-1" dirty="0" err="1">
                <a:solidFill>
                  <a:schemeClr val="tx1"/>
                </a:solidFill>
                <a:latin typeface="Source Sans Pro"/>
                <a:ea typeface="Helvetica Neue"/>
              </a:rPr>
              <a:t>.</a:t>
            </a:r>
            <a:r>
              <a:rPr lang="en-GB" sz="2400" b="0" strike="noStrike" spc="-1" dirty="0">
                <a:solidFill>
                  <a:schemeClr val="tx1"/>
                </a:solidFill>
                <a:latin typeface="Source Sans Pro"/>
                <a:ea typeface="Helvetica Neue"/>
              </a:rPr>
              <a:t> Xavier </a:t>
            </a:r>
            <a:r>
              <a:rPr lang="en-GB" sz="2400" b="0" strike="noStrike" spc="-1" dirty="0" err="1">
                <a:solidFill>
                  <a:schemeClr val="tx1"/>
                </a:solidFill>
                <a:latin typeface="Source Sans Pro"/>
                <a:ea typeface="Helvetica Neue"/>
              </a:rPr>
              <a:t>Fettweis</a:t>
            </a:r>
            <a:r>
              <a:rPr lang="en-GB" sz="2400" b="0" strike="noStrike" spc="-1" dirty="0">
                <a:solidFill>
                  <a:schemeClr val="tx1"/>
                </a:solidFill>
                <a:latin typeface="Source Sans Pro"/>
                <a:ea typeface="Helvetica Neue"/>
              </a:rPr>
              <a:t>, </a:t>
            </a:r>
            <a:r>
              <a:rPr lang="en-GB" b="0" spc="-1" dirty="0" err="1">
                <a:solidFill>
                  <a:schemeClr val="tx1"/>
                </a:solidFill>
                <a:latin typeface="Source Sans Pro"/>
                <a:ea typeface="Helvetica Neue"/>
              </a:rPr>
              <a:t>Dr.</a:t>
            </a:r>
            <a:r>
              <a:rPr lang="en-GB" b="0" spc="-1" dirty="0">
                <a:solidFill>
                  <a:schemeClr val="tx1"/>
                </a:solidFill>
                <a:latin typeface="Source Sans Pro"/>
                <a:ea typeface="Helvetica Neue"/>
              </a:rPr>
              <a:t> </a:t>
            </a:r>
            <a:r>
              <a:rPr lang="en-GB" sz="2400" b="0" strike="noStrike" spc="-1" dirty="0" err="1">
                <a:solidFill>
                  <a:schemeClr val="tx1"/>
                </a:solidFill>
                <a:latin typeface="Source Sans Pro"/>
                <a:ea typeface="Helvetica Neue"/>
              </a:rPr>
              <a:t>Michaël</a:t>
            </a:r>
            <a:r>
              <a:rPr lang="en-GB" sz="2400" b="0" strike="noStrike" spc="-1" dirty="0">
                <a:solidFill>
                  <a:schemeClr val="tx1"/>
                </a:solidFill>
                <a:latin typeface="Source Sans Pro"/>
                <a:ea typeface="Helvetica Neue"/>
              </a:rPr>
              <a:t> Fonder and </a:t>
            </a:r>
            <a:r>
              <a:rPr lang="en-GB" sz="2400" b="0" strike="noStrike" spc="-1" dirty="0" err="1">
                <a:solidFill>
                  <a:schemeClr val="tx1"/>
                </a:solidFill>
                <a:latin typeface="Source Sans Pro"/>
                <a:ea typeface="Helvetica Neue"/>
              </a:rPr>
              <a:t>Prof.</a:t>
            </a:r>
            <a:r>
              <a:rPr lang="en-GB" sz="2400" b="0" strike="noStrike" spc="-1" dirty="0">
                <a:solidFill>
                  <a:schemeClr val="tx1"/>
                </a:solidFill>
                <a:latin typeface="Source Sans Pro"/>
                <a:ea typeface="Helvetica Neue"/>
              </a:rPr>
              <a:t> Damien Ernst</a:t>
            </a:r>
          </a:p>
          <a:p>
            <a:pPr>
              <a:lnSpc>
                <a:spcPct val="100000"/>
              </a:lnSpc>
            </a:pPr>
            <a:endParaRPr lang="en-GB" b="0" spc="-1" dirty="0">
              <a:solidFill>
                <a:srgbClr val="4A4A4A"/>
              </a:solidFill>
              <a:latin typeface="Source Sans Pro"/>
            </a:endParaRPr>
          </a:p>
          <a:p>
            <a:pPr algn="l">
              <a:lnSpc>
                <a:spcPct val="100000"/>
              </a:lnSpc>
            </a:pPr>
            <a:endParaRPr lang="en-GB" sz="2400" b="0" strike="noStrike" spc="-1" dirty="0">
              <a:solidFill>
                <a:schemeClr val="tx1"/>
              </a:solidFill>
              <a:latin typeface="Source Sans Pro"/>
            </a:endParaRPr>
          </a:p>
          <a:p>
            <a:pPr algn="l">
              <a:lnSpc>
                <a:spcPct val="100000"/>
              </a:lnSpc>
            </a:pPr>
            <a:r>
              <a:rPr lang="en-GB" b="0" spc="-1" dirty="0">
                <a:solidFill>
                  <a:schemeClr val="tx1"/>
                </a:solidFill>
                <a:latin typeface="Source Sans Pro"/>
              </a:rPr>
              <a:t>More on the </a:t>
            </a:r>
            <a:r>
              <a:rPr lang="en-GB" b="0" spc="-1" dirty="0" err="1">
                <a:solidFill>
                  <a:schemeClr val="tx1"/>
                </a:solidFill>
                <a:latin typeface="Source Sans Pro"/>
              </a:rPr>
              <a:t>Katabata</a:t>
            </a:r>
            <a:r>
              <a:rPr lang="en-GB" b="0" spc="-1" dirty="0">
                <a:solidFill>
                  <a:schemeClr val="tx1"/>
                </a:solidFill>
                <a:latin typeface="Source Sans Pro"/>
              </a:rPr>
              <a:t> project: </a:t>
            </a:r>
          </a:p>
          <a:p>
            <a:pPr algn="l"/>
            <a:r>
              <a:rPr lang="en-GB" b="0" spc="-1" dirty="0">
                <a:latin typeface="Arial"/>
                <a:hlinkClick r:id="rId4"/>
              </a:rPr>
              <a:t>https://www.katabata-project.uliege.be/cms/c_5654602/en/katabata-project</a:t>
            </a:r>
            <a:endParaRPr lang="en-GB" sz="2400" b="0" strike="noStrike" spc="-1" dirty="0">
              <a:latin typeface="Arial"/>
            </a:endParaRPr>
          </a:p>
        </p:txBody>
      </p:sp>
    </p:spTree>
    <p:extLst>
      <p:ext uri="{BB962C8B-B14F-4D97-AF65-F5344CB8AC3E}">
        <p14:creationId xmlns:p14="http://schemas.microsoft.com/office/powerpoint/2010/main" val="100595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CustomShape 1"/>
          <p:cNvSpPr/>
          <p:nvPr/>
        </p:nvSpPr>
        <p:spPr>
          <a:xfrm>
            <a:off x="952560" y="-354960"/>
            <a:ext cx="11098800" cy="2157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gn="ctr">
              <a:lnSpc>
                <a:spcPct val="100000"/>
              </a:lnSpc>
            </a:pPr>
            <a:r>
              <a:rPr lang="en-GB" sz="4400" strike="noStrike" spc="-1" dirty="0">
                <a:solidFill>
                  <a:srgbClr val="000000"/>
                </a:solidFill>
                <a:latin typeface="Helvetica Neue Medium"/>
                <a:ea typeface="Helvetica Neue Medium"/>
              </a:rPr>
              <a:t>Location of the weather stations</a:t>
            </a:r>
            <a:endParaRPr lang="en-GB" sz="4400" strike="noStrike" spc="-1" dirty="0">
              <a:latin typeface="Arial"/>
            </a:endParaRPr>
          </a:p>
        </p:txBody>
      </p:sp>
      <p:sp>
        <p:nvSpPr>
          <p:cNvPr id="476" name="CustomShape 2"/>
          <p:cNvSpPr/>
          <p:nvPr/>
        </p:nvSpPr>
        <p:spPr>
          <a:xfrm>
            <a:off x="4329720" y="-14452560"/>
            <a:ext cx="140040" cy="45648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ts val="2801"/>
              </a:lnSpc>
            </a:pPr>
            <a:r>
              <a:rPr lang="en-GB" sz="1200" b="0" strike="noStrike" spc="-1">
                <a:solidFill>
                  <a:srgbClr val="000000"/>
                </a:solidFill>
                <a:latin typeface="Times New Roman"/>
                <a:ea typeface="Times New Roman"/>
              </a:rPr>
              <a:t> </a:t>
            </a:r>
            <a:endParaRPr lang="en-GB" sz="1200" b="0" strike="noStrike" spc="-1">
              <a:latin typeface="Arial"/>
            </a:endParaRPr>
          </a:p>
        </p:txBody>
      </p:sp>
      <p:sp>
        <p:nvSpPr>
          <p:cNvPr id="477" name="CustomShape 3"/>
          <p:cNvSpPr/>
          <p:nvPr/>
        </p:nvSpPr>
        <p:spPr>
          <a:xfrm>
            <a:off x="392760" y="-7531200"/>
            <a:ext cx="140040" cy="45648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ts val="2801"/>
              </a:lnSpc>
            </a:pPr>
            <a:r>
              <a:rPr lang="en-GB" sz="1200" b="0" strike="noStrike" spc="-1">
                <a:solidFill>
                  <a:srgbClr val="000000"/>
                </a:solidFill>
                <a:latin typeface="Times New Roman"/>
                <a:ea typeface="Times New Roman"/>
              </a:rPr>
              <a:t> </a:t>
            </a:r>
            <a:endParaRPr lang="en-GB" sz="1200" b="0" strike="noStrike" spc="-1">
              <a:latin typeface="Arial"/>
            </a:endParaRPr>
          </a:p>
        </p:txBody>
      </p:sp>
      <p:pic>
        <p:nvPicPr>
          <p:cNvPr id="478" name="Image 202"/>
          <p:cNvPicPr/>
          <p:nvPr/>
        </p:nvPicPr>
        <p:blipFill>
          <a:blip r:embed="rId2"/>
          <a:stretch/>
        </p:blipFill>
        <p:spPr>
          <a:xfrm>
            <a:off x="1212120" y="1188720"/>
            <a:ext cx="10580040" cy="8113320"/>
          </a:xfrm>
          <a:prstGeom prst="rect">
            <a:avLst/>
          </a:prstGeom>
          <a:ln>
            <a:noFill/>
          </a:ln>
        </p:spPr>
      </p:pic>
      <p:sp>
        <p:nvSpPr>
          <p:cNvPr id="479" name="CustomShape 4"/>
          <p:cNvSpPr/>
          <p:nvPr/>
        </p:nvSpPr>
        <p:spPr>
          <a:xfrm>
            <a:off x="1218960" y="7863840"/>
            <a:ext cx="412596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a:solidFill>
                  <a:srgbClr val="FF0000"/>
                </a:solidFill>
                <a:latin typeface="Arial"/>
                <a:ea typeface="Helvetica Neue"/>
              </a:rPr>
              <a:t>AWS1 (synoptic wind + see breezes)</a:t>
            </a:r>
            <a:endParaRPr lang="en-GB" sz="1800" b="0" strike="noStrike" spc="-1">
              <a:latin typeface="Arial"/>
            </a:endParaRPr>
          </a:p>
        </p:txBody>
      </p:sp>
      <p:sp>
        <p:nvSpPr>
          <p:cNvPr id="480" name="CustomShape 5"/>
          <p:cNvSpPr/>
          <p:nvPr/>
        </p:nvSpPr>
        <p:spPr>
          <a:xfrm>
            <a:off x="1737360" y="5322960"/>
            <a:ext cx="225468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a:solidFill>
                  <a:srgbClr val="FF0000"/>
                </a:solidFill>
                <a:latin typeface="Arial"/>
                <a:ea typeface="Helvetica Neue"/>
              </a:rPr>
              <a:t>AWS2 (both winds)</a:t>
            </a:r>
            <a:endParaRPr lang="en-GB" sz="1800" b="0" strike="noStrike" spc="-1">
              <a:latin typeface="Arial"/>
            </a:endParaRPr>
          </a:p>
          <a:p>
            <a:pPr algn="ctr">
              <a:lnSpc>
                <a:spcPct val="100000"/>
              </a:lnSpc>
            </a:pPr>
            <a:r>
              <a:rPr lang="en-GB" sz="1800" b="1" strike="noStrike" spc="-1">
                <a:solidFill>
                  <a:srgbClr val="FF0000"/>
                </a:solidFill>
                <a:latin typeface="Arial"/>
                <a:ea typeface="Helvetica Neue"/>
              </a:rPr>
              <a:t>+ venturi effect</a:t>
            </a:r>
            <a:endParaRPr lang="en-GB" sz="1800" b="0" strike="noStrike" spc="-1">
              <a:latin typeface="Arial"/>
            </a:endParaRPr>
          </a:p>
        </p:txBody>
      </p:sp>
      <p:sp>
        <p:nvSpPr>
          <p:cNvPr id="481" name="CustomShape 6"/>
          <p:cNvSpPr/>
          <p:nvPr/>
        </p:nvSpPr>
        <p:spPr>
          <a:xfrm>
            <a:off x="7200360" y="5489280"/>
            <a:ext cx="333216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a:solidFill>
                  <a:srgbClr val="FF0000"/>
                </a:solidFill>
                <a:latin typeface="Arial"/>
                <a:ea typeface="Helvetica Neue"/>
              </a:rPr>
              <a:t>AWS3 (local katabatic winds)</a:t>
            </a:r>
            <a:endParaRPr lang="en-GB" sz="1800" b="0" strike="noStrike" spc="-1">
              <a:latin typeface="Arial"/>
            </a:endParaRPr>
          </a:p>
        </p:txBody>
      </p:sp>
      <p:sp>
        <p:nvSpPr>
          <p:cNvPr id="482" name="CustomShape 7"/>
          <p:cNvSpPr/>
          <p:nvPr/>
        </p:nvSpPr>
        <p:spPr>
          <a:xfrm>
            <a:off x="2743200" y="748152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3" name="CustomShape 8"/>
          <p:cNvSpPr/>
          <p:nvPr/>
        </p:nvSpPr>
        <p:spPr>
          <a:xfrm>
            <a:off x="2743560" y="748188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4" name="CustomShape 9"/>
          <p:cNvSpPr/>
          <p:nvPr/>
        </p:nvSpPr>
        <p:spPr>
          <a:xfrm>
            <a:off x="3139560" y="636588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5" name="CustomShape 10"/>
          <p:cNvSpPr/>
          <p:nvPr/>
        </p:nvSpPr>
        <p:spPr>
          <a:xfrm>
            <a:off x="3139920" y="636624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6" name="CustomShape 11"/>
          <p:cNvSpPr/>
          <p:nvPr/>
        </p:nvSpPr>
        <p:spPr>
          <a:xfrm>
            <a:off x="6667560" y="604188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7" name="CustomShape 12"/>
          <p:cNvSpPr/>
          <p:nvPr/>
        </p:nvSpPr>
        <p:spPr>
          <a:xfrm>
            <a:off x="6667920" y="604224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8" name="CustomShape 13"/>
          <p:cNvSpPr/>
          <p:nvPr/>
        </p:nvSpPr>
        <p:spPr>
          <a:xfrm>
            <a:off x="2743920" y="748224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89" name="CustomShape 14"/>
          <p:cNvSpPr/>
          <p:nvPr/>
        </p:nvSpPr>
        <p:spPr>
          <a:xfrm>
            <a:off x="2744280" y="748260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90" name="Line 15"/>
          <p:cNvSpPr/>
          <p:nvPr/>
        </p:nvSpPr>
        <p:spPr>
          <a:xfrm flipH="1">
            <a:off x="4023360" y="5029200"/>
            <a:ext cx="457200" cy="91440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491" name="Line 16"/>
          <p:cNvSpPr/>
          <p:nvPr/>
        </p:nvSpPr>
        <p:spPr>
          <a:xfrm flipH="1">
            <a:off x="5029200" y="3383280"/>
            <a:ext cx="457200" cy="91440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492" name="Line 17"/>
          <p:cNvSpPr/>
          <p:nvPr/>
        </p:nvSpPr>
        <p:spPr>
          <a:xfrm flipH="1">
            <a:off x="3383280" y="6126480"/>
            <a:ext cx="548640" cy="27432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493" name="Line 18"/>
          <p:cNvSpPr/>
          <p:nvPr/>
        </p:nvSpPr>
        <p:spPr>
          <a:xfrm flipH="1">
            <a:off x="6894000" y="5633280"/>
            <a:ext cx="274320" cy="27432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494" name="Line 19"/>
          <p:cNvSpPr/>
          <p:nvPr/>
        </p:nvSpPr>
        <p:spPr>
          <a:xfrm>
            <a:off x="2064240" y="6930000"/>
            <a:ext cx="457200" cy="45720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pic>
        <p:nvPicPr>
          <p:cNvPr id="495" name="Image 219"/>
          <p:cNvPicPr/>
          <p:nvPr/>
        </p:nvPicPr>
        <p:blipFill>
          <a:blip r:embed="rId3"/>
          <a:stretch/>
        </p:blipFill>
        <p:spPr>
          <a:xfrm>
            <a:off x="8869680" y="6083280"/>
            <a:ext cx="4104720" cy="3517560"/>
          </a:xfrm>
          <a:prstGeom prst="rect">
            <a:avLst/>
          </a:prstGeom>
          <a:ln>
            <a:noFill/>
          </a:ln>
        </p:spPr>
      </p:pic>
      <p:sp>
        <p:nvSpPr>
          <p:cNvPr id="496" name="CustomShape 20"/>
          <p:cNvSpPr/>
          <p:nvPr/>
        </p:nvSpPr>
        <p:spPr>
          <a:xfrm>
            <a:off x="10087920" y="867024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97" name="CustomShape 21"/>
          <p:cNvSpPr/>
          <p:nvPr/>
        </p:nvSpPr>
        <p:spPr>
          <a:xfrm>
            <a:off x="10088280" y="8670600"/>
            <a:ext cx="182520" cy="182520"/>
          </a:xfrm>
          <a:prstGeom prst="ellipse">
            <a:avLst/>
          </a:prstGeom>
          <a:noFill/>
          <a:ln>
            <a:solidFill>
              <a:srgbClr val="FF0000"/>
            </a:solidFill>
          </a:ln>
        </p:spPr>
        <p:style>
          <a:lnRef idx="0">
            <a:scrgbClr r="0" g="0" b="0"/>
          </a:lnRef>
          <a:fillRef idx="0">
            <a:scrgbClr r="0" g="0" b="0"/>
          </a:fillRef>
          <a:effectRef idx="0">
            <a:scrgbClr r="0" g="0" b="0"/>
          </a:effectRef>
          <a:fontRef idx="minor"/>
        </p:style>
        <p:txBody>
          <a:bodyPr/>
          <a:lstStyle/>
          <a:p>
            <a:endParaRPr lang="en-BE"/>
          </a:p>
        </p:txBody>
      </p:sp>
      <p:sp>
        <p:nvSpPr>
          <p:cNvPr id="498" name="Line 22"/>
          <p:cNvSpPr/>
          <p:nvPr/>
        </p:nvSpPr>
        <p:spPr>
          <a:xfrm flipH="1">
            <a:off x="10607040" y="7498080"/>
            <a:ext cx="365760" cy="54864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499" name="Line 23"/>
          <p:cNvSpPr/>
          <p:nvPr/>
        </p:nvSpPr>
        <p:spPr>
          <a:xfrm flipH="1">
            <a:off x="11521440" y="6492240"/>
            <a:ext cx="640080" cy="182880"/>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500" name="CustomShape 24"/>
          <p:cNvSpPr/>
          <p:nvPr/>
        </p:nvSpPr>
        <p:spPr>
          <a:xfrm>
            <a:off x="10215000" y="9180000"/>
            <a:ext cx="185076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a:solidFill>
                  <a:srgbClr val="FF0000"/>
                </a:solidFill>
                <a:latin typeface="Arial"/>
                <a:ea typeface="Helvetica Neue"/>
              </a:rPr>
              <a:t>Zoom on AWS3</a:t>
            </a:r>
            <a:endParaRPr lang="en-GB" sz="1800" b="0" strike="noStrike" spc="-1">
              <a:latin typeface="Arial"/>
            </a:endParaRPr>
          </a:p>
        </p:txBody>
      </p:sp>
    </p:spTree>
    <p:extLst>
      <p:ext uri="{BB962C8B-B14F-4D97-AF65-F5344CB8AC3E}">
        <p14:creationId xmlns:p14="http://schemas.microsoft.com/office/powerpoint/2010/main" val="205708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ustomShape 1"/>
          <p:cNvSpPr/>
          <p:nvPr/>
        </p:nvSpPr>
        <p:spPr>
          <a:xfrm>
            <a:off x="952560" y="-354960"/>
            <a:ext cx="11098800" cy="2157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gn="ctr">
              <a:lnSpc>
                <a:spcPct val="100000"/>
              </a:lnSpc>
            </a:pPr>
            <a:r>
              <a:rPr lang="en-GB" sz="4400" strike="noStrike" spc="-1" dirty="0">
                <a:solidFill>
                  <a:srgbClr val="000000"/>
                </a:solidFill>
                <a:latin typeface="Helvetica Neue Medium"/>
                <a:ea typeface="Helvetica Neue Medium"/>
              </a:rPr>
              <a:t>Winds at those locations </a:t>
            </a:r>
            <a:endParaRPr lang="en-GB" sz="4400" strike="noStrike" spc="-1" dirty="0">
              <a:latin typeface="Arial"/>
            </a:endParaRPr>
          </a:p>
        </p:txBody>
      </p:sp>
      <p:sp>
        <p:nvSpPr>
          <p:cNvPr id="502" name="CustomShape 2"/>
          <p:cNvSpPr/>
          <p:nvPr/>
        </p:nvSpPr>
        <p:spPr>
          <a:xfrm>
            <a:off x="4329720" y="-14452560"/>
            <a:ext cx="140040" cy="45648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ts val="2801"/>
              </a:lnSpc>
            </a:pPr>
            <a:r>
              <a:rPr lang="en-GB" sz="1200" b="0" strike="noStrike" spc="-1">
                <a:solidFill>
                  <a:srgbClr val="000000"/>
                </a:solidFill>
                <a:latin typeface="Times New Roman"/>
                <a:ea typeface="Times New Roman"/>
              </a:rPr>
              <a:t> </a:t>
            </a:r>
            <a:endParaRPr lang="en-GB" sz="1200" b="0" strike="noStrike" spc="-1">
              <a:latin typeface="Arial"/>
            </a:endParaRPr>
          </a:p>
        </p:txBody>
      </p:sp>
      <p:sp>
        <p:nvSpPr>
          <p:cNvPr id="503" name="CustomShape 3"/>
          <p:cNvSpPr/>
          <p:nvPr/>
        </p:nvSpPr>
        <p:spPr>
          <a:xfrm>
            <a:off x="392760" y="-7531200"/>
            <a:ext cx="140040" cy="456480"/>
          </a:xfrm>
          <a:prstGeom prst="rect">
            <a:avLst/>
          </a:prstGeom>
          <a:noFill/>
          <a:ln w="12600">
            <a:noFill/>
          </a:ln>
        </p:spPr>
        <p:style>
          <a:lnRef idx="0">
            <a:scrgbClr r="0" g="0" b="0"/>
          </a:lnRef>
          <a:fillRef idx="0">
            <a:scrgbClr r="0" g="0" b="0"/>
          </a:fillRef>
          <a:effectRef idx="0">
            <a:scrgbClr r="0" g="0" b="0"/>
          </a:effectRef>
          <a:fontRef idx="minor"/>
        </p:style>
        <p:txBody>
          <a:bodyPr wrap="none" lIns="50760" tIns="50760" rIns="50760" bIns="50760" anchor="ctr">
            <a:spAutoFit/>
          </a:bodyPr>
          <a:lstStyle/>
          <a:p>
            <a:pPr algn="ctr">
              <a:lnSpc>
                <a:spcPts val="2801"/>
              </a:lnSpc>
            </a:pPr>
            <a:r>
              <a:rPr lang="en-GB" sz="1200" b="0" strike="noStrike" spc="-1">
                <a:solidFill>
                  <a:srgbClr val="000000"/>
                </a:solidFill>
                <a:latin typeface="Times New Roman"/>
                <a:ea typeface="Times New Roman"/>
              </a:rPr>
              <a:t> </a:t>
            </a:r>
            <a:endParaRPr lang="en-GB" sz="1200" b="0" strike="noStrike" spc="-1">
              <a:latin typeface="Arial"/>
            </a:endParaRPr>
          </a:p>
        </p:txBody>
      </p:sp>
      <p:pic>
        <p:nvPicPr>
          <p:cNvPr id="504" name="Image 195"/>
          <p:cNvPicPr/>
          <p:nvPr/>
        </p:nvPicPr>
        <p:blipFill rotWithShape="1">
          <a:blip r:embed="rId2"/>
          <a:srcRect b="9465"/>
          <a:stretch/>
        </p:blipFill>
        <p:spPr>
          <a:xfrm>
            <a:off x="57960" y="2194560"/>
            <a:ext cx="12621240" cy="5626826"/>
          </a:xfrm>
          <a:prstGeom prst="rect">
            <a:avLst/>
          </a:prstGeom>
          <a:ln>
            <a:noFill/>
          </a:ln>
        </p:spPr>
      </p:pic>
      <p:sp>
        <p:nvSpPr>
          <p:cNvPr id="505" name="CustomShape 4"/>
          <p:cNvSpPr/>
          <p:nvPr/>
        </p:nvSpPr>
        <p:spPr>
          <a:xfrm>
            <a:off x="57960" y="8006323"/>
            <a:ext cx="12946840" cy="7729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b="0" spc="-1" dirty="0">
                <a:latin typeface="Helvetica Neue Medium"/>
                <a:ea typeface="Helvetica Neue"/>
              </a:rPr>
              <a:t>Mean Wind Speed at 100m (km/h). </a:t>
            </a:r>
            <a:r>
              <a:rPr lang="en-GB" sz="2400" b="0" strike="noStrike" spc="-1" dirty="0">
                <a:solidFill>
                  <a:srgbClr val="000000"/>
                </a:solidFill>
                <a:latin typeface="Helvetica Neue Medium"/>
                <a:ea typeface="Helvetica Neue"/>
              </a:rPr>
              <a:t>Location of the weather stations indicated by the symbol X</a:t>
            </a:r>
            <a:endParaRPr lang="en-GB" sz="2400" b="0" strike="noStrike" spc="-1" dirty="0">
              <a:latin typeface="Arial"/>
            </a:endParaRPr>
          </a:p>
        </p:txBody>
      </p:sp>
      <p:sp>
        <p:nvSpPr>
          <p:cNvPr id="506" name="Line 5"/>
          <p:cNvSpPr/>
          <p:nvPr/>
        </p:nvSpPr>
        <p:spPr>
          <a:xfrm flipV="1">
            <a:off x="2930400" y="7044120"/>
            <a:ext cx="2377440" cy="1197360"/>
          </a:xfrm>
          <a:prstGeom prst="line">
            <a:avLst/>
          </a:prstGeom>
          <a:ln>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507" name="Line 6"/>
          <p:cNvSpPr/>
          <p:nvPr/>
        </p:nvSpPr>
        <p:spPr>
          <a:xfrm flipV="1">
            <a:off x="2946600" y="6652800"/>
            <a:ext cx="3463920" cy="1580400"/>
          </a:xfrm>
          <a:prstGeom prst="line">
            <a:avLst/>
          </a:prstGeom>
          <a:ln>
            <a:tailEnd type="triangle" w="med" len="med"/>
          </a:ln>
        </p:spPr>
        <p:style>
          <a:lnRef idx="0">
            <a:scrgbClr r="0" g="0" b="0"/>
          </a:lnRef>
          <a:fillRef idx="0">
            <a:scrgbClr r="0" g="0" b="0"/>
          </a:fillRef>
          <a:effectRef idx="0">
            <a:scrgbClr r="0" g="0" b="0"/>
          </a:effectRef>
          <a:fontRef idx="minor"/>
        </p:style>
        <p:txBody>
          <a:bodyPr/>
          <a:lstStyle/>
          <a:p>
            <a:endParaRPr lang="en-BE"/>
          </a:p>
        </p:txBody>
      </p:sp>
      <p:sp>
        <p:nvSpPr>
          <p:cNvPr id="508" name="Line 7"/>
          <p:cNvSpPr/>
          <p:nvPr/>
        </p:nvSpPr>
        <p:spPr>
          <a:xfrm flipV="1">
            <a:off x="2941200" y="6644520"/>
            <a:ext cx="2529720" cy="1596960"/>
          </a:xfrm>
          <a:prstGeom prst="line">
            <a:avLst/>
          </a:prstGeom>
          <a:ln>
            <a:tailEnd type="triangle" w="med" len="med"/>
          </a:ln>
        </p:spPr>
        <p:style>
          <a:lnRef idx="0">
            <a:scrgbClr r="0" g="0" b="0"/>
          </a:lnRef>
          <a:fillRef idx="0">
            <a:scrgbClr r="0" g="0" b="0"/>
          </a:fillRef>
          <a:effectRef idx="0">
            <a:scrgbClr r="0" g="0" b="0"/>
          </a:effectRef>
          <a:fontRef idx="minor"/>
        </p:style>
        <p:txBody>
          <a:bodyPr/>
          <a:lstStyle/>
          <a:p>
            <a:endParaRPr lang="en-BE"/>
          </a:p>
        </p:txBody>
      </p:sp>
    </p:spTree>
    <p:extLst>
      <p:ext uri="{BB962C8B-B14F-4D97-AF65-F5344CB8AC3E}">
        <p14:creationId xmlns:p14="http://schemas.microsoft.com/office/powerpoint/2010/main" val="1457471009"/>
      </p:ext>
    </p:extLst>
  </p:cSld>
  <p:clrMapOvr>
    <a:masterClrMapping/>
  </p:clrMapOvr>
  <p:extLst>
    <p:ext uri="{6950BFC3-D8DA-4A85-94F7-54DA5524770B}">
      <p188:commentRel xmlns:p188="http://schemas.microsoft.com/office/powerpoint/2018/8/main" xmlns=""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Image 4"/>
          <p:cNvPicPr/>
          <p:nvPr/>
        </p:nvPicPr>
        <p:blipFill>
          <a:blip r:embed="rId2"/>
          <a:srcRect l="6666" r="7271"/>
          <a:stretch/>
        </p:blipFill>
        <p:spPr>
          <a:xfrm>
            <a:off x="0" y="0"/>
            <a:ext cx="5595480" cy="9753120"/>
          </a:xfrm>
          <a:prstGeom prst="rect">
            <a:avLst/>
          </a:prstGeom>
          <a:ln>
            <a:noFill/>
          </a:ln>
        </p:spPr>
      </p:pic>
      <p:sp>
        <p:nvSpPr>
          <p:cNvPr id="510" name="CustomShape 1"/>
          <p:cNvSpPr/>
          <p:nvPr/>
        </p:nvSpPr>
        <p:spPr>
          <a:xfrm>
            <a:off x="5904000" y="-48960"/>
            <a:ext cx="6514200" cy="188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GB" sz="4400" strike="noStrike" spc="-1" dirty="0" err="1">
                <a:solidFill>
                  <a:srgbClr val="000000"/>
                </a:solidFill>
                <a:latin typeface="Helvetica Neue"/>
              </a:rPr>
              <a:t>Vaisala’s</a:t>
            </a:r>
            <a:r>
              <a:rPr lang="en-GB" sz="4400" strike="noStrike" spc="-1" dirty="0">
                <a:solidFill>
                  <a:srgbClr val="000000"/>
                </a:solidFill>
                <a:latin typeface="Helvetica Neue"/>
              </a:rPr>
              <a:t> AWS310 stations</a:t>
            </a:r>
            <a:endParaRPr lang="en-GB" sz="4400" strike="noStrike" spc="-1" dirty="0">
              <a:latin typeface="Arial"/>
            </a:endParaRPr>
          </a:p>
        </p:txBody>
      </p:sp>
      <p:sp>
        <p:nvSpPr>
          <p:cNvPr id="511" name="CustomShape 2"/>
          <p:cNvSpPr/>
          <p:nvPr/>
        </p:nvSpPr>
        <p:spPr>
          <a:xfrm>
            <a:off x="5904000" y="2132640"/>
            <a:ext cx="6514200" cy="7785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500" b="0" strike="noStrike" spc="-1" dirty="0">
                <a:solidFill>
                  <a:srgbClr val="000000"/>
                </a:solidFill>
                <a:latin typeface="Helvetica Neue Light"/>
              </a:rPr>
              <a:t>Description of AWS310 stations:</a:t>
            </a:r>
            <a:endParaRPr lang="en-GB" sz="2500" b="0" strike="noStrike" spc="-1" dirty="0">
              <a:latin typeface="Arial"/>
            </a:endParaRPr>
          </a:p>
          <a:p>
            <a:pPr marL="343080" indent="-34272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4 sensors:</a:t>
            </a:r>
            <a:endParaRPr lang="en-GB" sz="2500" b="0" strike="noStrike" spc="-1" dirty="0">
              <a:latin typeface="Arial"/>
            </a:endParaRPr>
          </a:p>
          <a:p>
            <a:pPr marL="971640" lvl="1" indent="-514080">
              <a:lnSpc>
                <a:spcPct val="100000"/>
              </a:lnSpc>
              <a:buClr>
                <a:srgbClr val="000000"/>
              </a:buClr>
              <a:buFont typeface="Calibri Light"/>
              <a:buAutoNum type="romanLcPeriod"/>
            </a:pPr>
            <a:r>
              <a:rPr lang="en-GB" sz="2500" b="0" strike="noStrike" spc="-1" dirty="0">
                <a:solidFill>
                  <a:srgbClr val="000000"/>
                </a:solidFill>
                <a:latin typeface="Helvetica Neue Light"/>
                <a:ea typeface="Helvetica Neue"/>
              </a:rPr>
              <a:t>Anemometer for wind speed</a:t>
            </a:r>
            <a:endParaRPr lang="en-GB" sz="2500" b="0" strike="noStrike" spc="-1" dirty="0">
              <a:latin typeface="Arial"/>
            </a:endParaRPr>
          </a:p>
          <a:p>
            <a:pPr marL="971640" lvl="1" indent="-514080">
              <a:lnSpc>
                <a:spcPct val="100000"/>
              </a:lnSpc>
              <a:buClr>
                <a:srgbClr val="000000"/>
              </a:buClr>
              <a:buFont typeface="Calibri Light"/>
              <a:buAutoNum type="romanLcPeriod"/>
            </a:pPr>
            <a:r>
              <a:rPr lang="en-GB" sz="2500" b="0" strike="noStrike" spc="-1" dirty="0">
                <a:solidFill>
                  <a:srgbClr val="000000"/>
                </a:solidFill>
                <a:latin typeface="Helvetica Neue Light"/>
                <a:ea typeface="Helvetica Neue"/>
              </a:rPr>
              <a:t>Weathervane for wind direction</a:t>
            </a:r>
            <a:endParaRPr lang="en-GB" sz="2500" b="0" strike="noStrike" spc="-1" dirty="0">
              <a:latin typeface="Arial"/>
            </a:endParaRPr>
          </a:p>
          <a:p>
            <a:pPr marL="971640" lvl="1" indent="-514080">
              <a:lnSpc>
                <a:spcPct val="100000"/>
              </a:lnSpc>
              <a:buClr>
                <a:srgbClr val="000000"/>
              </a:buClr>
              <a:buFont typeface="Calibri Light"/>
              <a:buAutoNum type="romanLcPeriod"/>
            </a:pPr>
            <a:r>
              <a:rPr lang="en-GB" sz="2500" b="0" strike="noStrike" spc="-1" dirty="0">
                <a:solidFill>
                  <a:srgbClr val="000000"/>
                </a:solidFill>
                <a:latin typeface="Helvetica Neue Light"/>
                <a:ea typeface="Helvetica Neue"/>
              </a:rPr>
              <a:t>Thermometer</a:t>
            </a:r>
            <a:endParaRPr lang="en-GB" sz="2500" b="0" strike="noStrike" spc="-1" dirty="0">
              <a:latin typeface="Arial"/>
            </a:endParaRPr>
          </a:p>
          <a:p>
            <a:pPr marL="971640" lvl="1" indent="-514080">
              <a:lnSpc>
                <a:spcPct val="100000"/>
              </a:lnSpc>
              <a:buClr>
                <a:srgbClr val="000000"/>
              </a:buClr>
              <a:buFont typeface="Calibri Light"/>
              <a:buAutoNum type="romanLcPeriod"/>
            </a:pPr>
            <a:r>
              <a:rPr lang="en-GB" sz="2500" b="0" strike="noStrike" spc="-1" dirty="0">
                <a:solidFill>
                  <a:srgbClr val="000000"/>
                </a:solidFill>
                <a:latin typeface="Helvetica Neue Light"/>
                <a:ea typeface="Helvetica Neue"/>
              </a:rPr>
              <a:t>Humidity sensor</a:t>
            </a:r>
            <a:endParaRPr lang="en-GB" sz="2500" b="0" strike="noStrike" spc="-1" dirty="0">
              <a:latin typeface="Arial"/>
            </a:endParaRPr>
          </a:p>
          <a:p>
            <a:pPr marL="457200" indent="-45684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Satellite antenna for data transfer</a:t>
            </a:r>
            <a:endParaRPr lang="en-GB" sz="2500" b="0" strike="noStrike" spc="-1" dirty="0">
              <a:latin typeface="Arial"/>
            </a:endParaRPr>
          </a:p>
          <a:p>
            <a:pPr marL="457200" indent="-45684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10m mast with three guy wires</a:t>
            </a:r>
            <a:endParaRPr lang="en-GB" sz="2500" b="0" strike="noStrike" spc="-1" dirty="0">
              <a:latin typeface="Arial"/>
            </a:endParaRPr>
          </a:p>
          <a:p>
            <a:pPr marL="457200" indent="-45684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Battery with photovoltaic panel for lengthy operations in complete autonomy</a:t>
            </a:r>
            <a:endParaRPr lang="en-GB" sz="2500" b="0" strike="noStrike" spc="-1" dirty="0">
              <a:latin typeface="Arial"/>
            </a:endParaRPr>
          </a:p>
          <a:p>
            <a:pPr>
              <a:lnSpc>
                <a:spcPct val="100000"/>
              </a:lnSpc>
            </a:pPr>
            <a:endParaRPr lang="en-GB" sz="2500" b="0" strike="noStrike" spc="-1" dirty="0">
              <a:latin typeface="Arial"/>
            </a:endParaRPr>
          </a:p>
          <a:p>
            <a:pPr>
              <a:lnSpc>
                <a:spcPct val="100000"/>
              </a:lnSpc>
            </a:pPr>
            <a:r>
              <a:rPr lang="en-GB" sz="2500" b="0" strike="noStrike" spc="-1" dirty="0">
                <a:solidFill>
                  <a:srgbClr val="000000"/>
                </a:solidFill>
                <a:latin typeface="Helvetica Neue Light"/>
                <a:ea typeface="Helvetica Neue"/>
              </a:rPr>
              <a:t>Our AWS310s are also synonyms for an epic delivery:</a:t>
            </a:r>
            <a:endParaRPr lang="en-GB" sz="2500" b="0" strike="noStrike" spc="-1" dirty="0">
              <a:latin typeface="Arial"/>
            </a:endParaRPr>
          </a:p>
          <a:p>
            <a:pPr marL="457200" indent="-45684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Packages weighing more than 350kg for a total volume of 2m³ divided into seven boxes for each station</a:t>
            </a:r>
            <a:endParaRPr lang="en-GB" sz="2500" b="0" strike="noStrike" spc="-1" dirty="0">
              <a:latin typeface="Arial"/>
            </a:endParaRPr>
          </a:p>
          <a:p>
            <a:pPr marL="457200" indent="-456840">
              <a:lnSpc>
                <a:spcPct val="100000"/>
              </a:lnSpc>
              <a:buClr>
                <a:srgbClr val="000000"/>
              </a:buClr>
              <a:buFont typeface="Wingdings" charset="2"/>
              <a:buChar char=""/>
            </a:pPr>
            <a:r>
              <a:rPr lang="en-GB" sz="2500" b="0" strike="noStrike" spc="-1" dirty="0">
                <a:solidFill>
                  <a:srgbClr val="000000"/>
                </a:solidFill>
                <a:latin typeface="Helvetica Neue Light"/>
                <a:ea typeface="Helvetica Neue"/>
              </a:rPr>
              <a:t>A total delivery delay of three months</a:t>
            </a:r>
            <a:endParaRPr lang="en-GB" sz="2500" b="0" strike="noStrike" spc="-1" dirty="0">
              <a:latin typeface="Arial"/>
            </a:endParaRPr>
          </a:p>
          <a:p>
            <a:pPr>
              <a:lnSpc>
                <a:spcPct val="100000"/>
              </a:lnSpc>
            </a:pPr>
            <a:endParaRPr lang="en-GB" sz="2500" b="0" strike="noStrike" spc="-1" dirty="0">
              <a:latin typeface="Arial"/>
            </a:endParaRPr>
          </a:p>
          <a:p>
            <a:pPr>
              <a:lnSpc>
                <a:spcPct val="100000"/>
              </a:lnSpc>
            </a:pPr>
            <a:endParaRPr lang="en-GB" sz="2500" b="0" strike="noStrike" spc="-1" dirty="0">
              <a:latin typeface="Arial"/>
            </a:endParaRPr>
          </a:p>
          <a:p>
            <a:pPr>
              <a:lnSpc>
                <a:spcPct val="100000"/>
              </a:lnSpc>
            </a:pPr>
            <a:endParaRPr lang="en-GB" sz="2500" b="0" strike="noStrike" spc="-1" dirty="0">
              <a:latin typeface="Arial"/>
            </a:endParaRPr>
          </a:p>
        </p:txBody>
      </p:sp>
    </p:spTree>
    <p:extLst>
      <p:ext uri="{BB962C8B-B14F-4D97-AF65-F5344CB8AC3E}">
        <p14:creationId xmlns:p14="http://schemas.microsoft.com/office/powerpoint/2010/main" val="47410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Image 2"/>
          <p:cNvPicPr/>
          <p:nvPr/>
        </p:nvPicPr>
        <p:blipFill>
          <a:blip r:embed="rId2"/>
          <a:srcRect t="8331" r="5139" b="15585"/>
          <a:stretch/>
        </p:blipFill>
        <p:spPr>
          <a:xfrm>
            <a:off x="388080" y="2025000"/>
            <a:ext cx="12216600" cy="7348680"/>
          </a:xfrm>
          <a:prstGeom prst="rect">
            <a:avLst/>
          </a:prstGeom>
          <a:ln>
            <a:noFill/>
          </a:ln>
        </p:spPr>
      </p:pic>
      <p:sp>
        <p:nvSpPr>
          <p:cNvPr id="513" name="CustomShape 1"/>
          <p:cNvSpPr/>
          <p:nvPr/>
        </p:nvSpPr>
        <p:spPr>
          <a:xfrm>
            <a:off x="399600" y="0"/>
            <a:ext cx="12204720" cy="2024640"/>
          </a:xfrm>
          <a:prstGeom prst="rect">
            <a:avLst/>
          </a:prstGeom>
          <a:noFill/>
          <a:ln>
            <a:noFill/>
          </a:ln>
        </p:spPr>
        <p:style>
          <a:lnRef idx="0">
            <a:scrgbClr r="0" g="0" b="0"/>
          </a:lnRef>
          <a:fillRef idx="0">
            <a:scrgbClr r="0" g="0" b="0"/>
          </a:fillRef>
          <a:effectRef idx="0">
            <a:scrgbClr r="0" g="0" b="0"/>
          </a:effectRef>
          <a:fontRef idx="minor"/>
        </p:style>
        <p:txBody>
          <a:bodyPr anchor="ctr">
            <a:normAutofit/>
          </a:bodyPr>
          <a:lstStyle/>
          <a:p>
            <a:pPr>
              <a:lnSpc>
                <a:spcPct val="90000"/>
              </a:lnSpc>
            </a:pPr>
            <a:r>
              <a:rPr lang="en-GB" sz="4400" b="1" strike="noStrike" spc="-1" dirty="0">
                <a:solidFill>
                  <a:srgbClr val="000000"/>
                </a:solidFill>
                <a:latin typeface="Helvetica Light"/>
              </a:rPr>
              <a:t>Departure from Saint-Malo</a:t>
            </a:r>
            <a:endParaRPr lang="en-GB" sz="4400" b="0" strike="noStrike" spc="-1" dirty="0">
              <a:latin typeface="Arial"/>
            </a:endParaRPr>
          </a:p>
        </p:txBody>
      </p:sp>
    </p:spTree>
    <p:extLst>
      <p:ext uri="{BB962C8B-B14F-4D97-AF65-F5344CB8AC3E}">
        <p14:creationId xmlns:p14="http://schemas.microsoft.com/office/powerpoint/2010/main" val="75344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Image 5"/>
          <p:cNvPicPr/>
          <p:nvPr/>
        </p:nvPicPr>
        <p:blipFill>
          <a:blip r:embed="rId2"/>
          <a:srcRect l="13446" r="6905"/>
          <a:stretch/>
        </p:blipFill>
        <p:spPr>
          <a:xfrm>
            <a:off x="399600" y="2154240"/>
            <a:ext cx="3853800" cy="7255080"/>
          </a:xfrm>
          <a:prstGeom prst="rect">
            <a:avLst/>
          </a:prstGeom>
          <a:ln>
            <a:noFill/>
          </a:ln>
        </p:spPr>
      </p:pic>
      <p:pic>
        <p:nvPicPr>
          <p:cNvPr id="534" name="Image 9"/>
          <p:cNvPicPr/>
          <p:nvPr/>
        </p:nvPicPr>
        <p:blipFill>
          <a:blip r:embed="rId3"/>
          <a:srcRect l="13786" r="6350"/>
          <a:stretch/>
        </p:blipFill>
        <p:spPr>
          <a:xfrm>
            <a:off x="4575240" y="2187000"/>
            <a:ext cx="3853800" cy="7238880"/>
          </a:xfrm>
          <a:prstGeom prst="rect">
            <a:avLst/>
          </a:prstGeom>
          <a:ln>
            <a:noFill/>
          </a:ln>
        </p:spPr>
      </p:pic>
      <p:pic>
        <p:nvPicPr>
          <p:cNvPr id="535" name="Image 7"/>
          <p:cNvPicPr/>
          <p:nvPr/>
        </p:nvPicPr>
        <p:blipFill>
          <a:blip r:embed="rId4"/>
          <a:srcRect l="16441" r="3733"/>
          <a:stretch/>
        </p:blipFill>
        <p:spPr>
          <a:xfrm>
            <a:off x="8750880" y="2187000"/>
            <a:ext cx="3853800" cy="7238880"/>
          </a:xfrm>
          <a:prstGeom prst="rect">
            <a:avLst/>
          </a:prstGeom>
          <a:ln>
            <a:noFill/>
          </a:ln>
        </p:spPr>
      </p:pic>
      <p:sp>
        <p:nvSpPr>
          <p:cNvPr id="536" name="CustomShape 1"/>
          <p:cNvSpPr/>
          <p:nvPr/>
        </p:nvSpPr>
        <p:spPr>
          <a:xfrm>
            <a:off x="399600" y="0"/>
            <a:ext cx="12204720" cy="2024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nSpc>
                <a:spcPct val="100000"/>
              </a:lnSpc>
            </a:pPr>
            <a:r>
              <a:rPr lang="en-GB" sz="4400" strike="noStrike" spc="-1" dirty="0">
                <a:solidFill>
                  <a:srgbClr val="000000"/>
                </a:solidFill>
                <a:latin typeface="Helvetica Neue"/>
              </a:rPr>
              <a:t>Arrival in Greenland</a:t>
            </a:r>
            <a:endParaRPr lang="en-GB" sz="4400" strike="noStrike" spc="-1" dirty="0">
              <a:latin typeface="Arial"/>
            </a:endParaRPr>
          </a:p>
        </p:txBody>
      </p:sp>
    </p:spTree>
    <p:extLst>
      <p:ext uri="{BB962C8B-B14F-4D97-AF65-F5344CB8AC3E}">
        <p14:creationId xmlns:p14="http://schemas.microsoft.com/office/powerpoint/2010/main" val="241704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 3"/>
          <p:cNvPicPr/>
          <p:nvPr/>
        </p:nvPicPr>
        <p:blipFill>
          <a:blip r:embed="rId2"/>
          <a:stretch/>
        </p:blipFill>
        <p:spPr>
          <a:xfrm>
            <a:off x="8182800" y="6042960"/>
            <a:ext cx="4421880" cy="3316320"/>
          </a:xfrm>
          <a:prstGeom prst="rect">
            <a:avLst/>
          </a:prstGeom>
          <a:ln>
            <a:noFill/>
          </a:ln>
        </p:spPr>
      </p:pic>
      <p:pic>
        <p:nvPicPr>
          <p:cNvPr id="567" name="Image 5"/>
          <p:cNvPicPr/>
          <p:nvPr/>
        </p:nvPicPr>
        <p:blipFill>
          <a:blip r:embed="rId3"/>
          <a:stretch/>
        </p:blipFill>
        <p:spPr>
          <a:xfrm>
            <a:off x="399600" y="6039000"/>
            <a:ext cx="4421880" cy="3316320"/>
          </a:xfrm>
          <a:prstGeom prst="rect">
            <a:avLst/>
          </a:prstGeom>
          <a:ln>
            <a:noFill/>
          </a:ln>
        </p:spPr>
      </p:pic>
      <p:pic>
        <p:nvPicPr>
          <p:cNvPr id="568" name="Image 7"/>
          <p:cNvPicPr/>
          <p:nvPr/>
        </p:nvPicPr>
        <p:blipFill>
          <a:blip r:embed="rId4"/>
          <a:srcRect t="13199" b="7053"/>
          <a:stretch/>
        </p:blipFill>
        <p:spPr>
          <a:xfrm>
            <a:off x="399600" y="2025000"/>
            <a:ext cx="6102360" cy="3649680"/>
          </a:xfrm>
          <a:prstGeom prst="rect">
            <a:avLst/>
          </a:prstGeom>
          <a:ln>
            <a:noFill/>
          </a:ln>
        </p:spPr>
      </p:pic>
      <p:sp>
        <p:nvSpPr>
          <p:cNvPr id="569" name="CustomShape 1"/>
          <p:cNvSpPr/>
          <p:nvPr/>
        </p:nvSpPr>
        <p:spPr>
          <a:xfrm>
            <a:off x="6957000" y="2120400"/>
            <a:ext cx="5694120" cy="466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500" b="0" strike="noStrike" spc="-1">
                <a:solidFill>
                  <a:srgbClr val="000000"/>
                </a:solidFill>
                <a:latin typeface="Helvetica Neue Light"/>
              </a:rPr>
              <a:t>Installing a station is a challenging task:</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Planning all details on the boat</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Transferring everything ashore</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Finding the right spot for the station</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Getting everything on site</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Starting the installation, hoping for the best</a:t>
            </a:r>
            <a:endParaRPr lang="en-GB" sz="2500" b="0" strike="noStrike" spc="-1">
              <a:latin typeface="Arial"/>
            </a:endParaRPr>
          </a:p>
          <a:p>
            <a:pPr marL="406440" indent="-406080">
              <a:lnSpc>
                <a:spcPct val="100000"/>
              </a:lnSpc>
              <a:buClr>
                <a:srgbClr val="000000"/>
              </a:buClr>
              <a:buFont typeface="Wingdings" charset="2"/>
              <a:buChar char=""/>
            </a:pPr>
            <a:r>
              <a:rPr lang="en-GB" sz="2500" b="0" strike="noStrike" spc="-1">
                <a:solidFill>
                  <a:srgbClr val="000000"/>
                </a:solidFill>
                <a:latin typeface="Helvetica Neue Light"/>
              </a:rPr>
              <a:t>Dealing with unpredictable weather</a:t>
            </a:r>
            <a:endParaRPr lang="en-GB" sz="2500" b="0" strike="noStrike" spc="-1">
              <a:latin typeface="Arial"/>
            </a:endParaRPr>
          </a:p>
          <a:p>
            <a:pPr>
              <a:lnSpc>
                <a:spcPct val="100000"/>
              </a:lnSpc>
            </a:pPr>
            <a:endParaRPr lang="en-GB" sz="2500" b="0" strike="noStrike" spc="-1">
              <a:latin typeface="Arial"/>
            </a:endParaRPr>
          </a:p>
        </p:txBody>
      </p:sp>
      <p:pic>
        <p:nvPicPr>
          <p:cNvPr id="570" name="Image 12"/>
          <p:cNvPicPr/>
          <p:nvPr/>
        </p:nvPicPr>
        <p:blipFill>
          <a:blip r:embed="rId5"/>
          <a:stretch/>
        </p:blipFill>
        <p:spPr>
          <a:xfrm>
            <a:off x="5253480" y="6042960"/>
            <a:ext cx="2497680" cy="3330360"/>
          </a:xfrm>
          <a:prstGeom prst="rect">
            <a:avLst/>
          </a:prstGeom>
          <a:ln>
            <a:noFill/>
          </a:ln>
        </p:spPr>
      </p:pic>
      <p:sp>
        <p:nvSpPr>
          <p:cNvPr id="571" name="CustomShape 2"/>
          <p:cNvSpPr/>
          <p:nvPr/>
        </p:nvSpPr>
        <p:spPr>
          <a:xfrm>
            <a:off x="10407240" y="9355680"/>
            <a:ext cx="2243880" cy="28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GB" sz="1280" b="0" strike="noStrike" spc="-1">
                <a:solidFill>
                  <a:srgbClr val="000000"/>
                </a:solidFill>
                <a:latin typeface="Calibri"/>
              </a:rPr>
              <a:t>Photos © Julien Fumard</a:t>
            </a:r>
            <a:endParaRPr lang="en-GB" sz="1280" b="0" strike="noStrike" spc="-1">
              <a:latin typeface="Arial"/>
            </a:endParaRPr>
          </a:p>
        </p:txBody>
      </p:sp>
      <p:sp>
        <p:nvSpPr>
          <p:cNvPr id="572" name="CustomShape 3"/>
          <p:cNvSpPr/>
          <p:nvPr/>
        </p:nvSpPr>
        <p:spPr>
          <a:xfrm>
            <a:off x="399600" y="0"/>
            <a:ext cx="12204720" cy="2024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nSpc>
                <a:spcPct val="100000"/>
              </a:lnSpc>
            </a:pPr>
            <a:r>
              <a:rPr lang="en-GB" sz="4400" strike="noStrike" spc="-1" dirty="0">
                <a:solidFill>
                  <a:srgbClr val="000000"/>
                </a:solidFill>
                <a:latin typeface="Helvetica Neue"/>
              </a:rPr>
              <a:t>Installing a station is easier said than done!</a:t>
            </a:r>
            <a:endParaRPr lang="en-GB" sz="4400" strike="noStrike" spc="-1" dirty="0">
              <a:latin typeface="Arial"/>
            </a:endParaRPr>
          </a:p>
        </p:txBody>
      </p:sp>
    </p:spTree>
    <p:extLst>
      <p:ext uri="{BB962C8B-B14F-4D97-AF65-F5344CB8AC3E}">
        <p14:creationId xmlns:p14="http://schemas.microsoft.com/office/powerpoint/2010/main" val="75578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Image 3"/>
          <p:cNvPicPr/>
          <p:nvPr/>
        </p:nvPicPr>
        <p:blipFill>
          <a:blip r:embed="rId2"/>
          <a:srcRect b="5613"/>
          <a:stretch/>
        </p:blipFill>
        <p:spPr>
          <a:xfrm>
            <a:off x="1258920" y="1892520"/>
            <a:ext cx="10486440" cy="7423200"/>
          </a:xfrm>
          <a:prstGeom prst="rect">
            <a:avLst/>
          </a:prstGeom>
          <a:ln>
            <a:noFill/>
          </a:ln>
        </p:spPr>
      </p:pic>
      <p:sp>
        <p:nvSpPr>
          <p:cNvPr id="576" name="CustomShape 1"/>
          <p:cNvSpPr/>
          <p:nvPr/>
        </p:nvSpPr>
        <p:spPr>
          <a:xfrm>
            <a:off x="399600" y="0"/>
            <a:ext cx="12204720" cy="2024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nSpc>
                <a:spcPct val="100000"/>
              </a:lnSpc>
            </a:pPr>
            <a:r>
              <a:rPr lang="en-GB" sz="4400" strike="noStrike" spc="-1" dirty="0">
                <a:solidFill>
                  <a:srgbClr val="000000"/>
                </a:solidFill>
                <a:latin typeface="Helvetica Neue"/>
              </a:rPr>
              <a:t>Finalising the installation of Station 1</a:t>
            </a:r>
            <a:endParaRPr lang="en-GB" sz="4400" strike="noStrike" spc="-1" dirty="0">
              <a:latin typeface="Arial"/>
            </a:endParaRPr>
          </a:p>
        </p:txBody>
      </p:sp>
    </p:spTree>
    <p:extLst>
      <p:ext uri="{BB962C8B-B14F-4D97-AF65-F5344CB8AC3E}">
        <p14:creationId xmlns:p14="http://schemas.microsoft.com/office/powerpoint/2010/main" val="4276783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ustomShape 1"/>
          <p:cNvSpPr/>
          <p:nvPr/>
        </p:nvSpPr>
        <p:spPr>
          <a:xfrm>
            <a:off x="952560" y="1407342"/>
            <a:ext cx="11098800" cy="7352280"/>
          </a:xfrm>
          <a:prstGeom prst="rect">
            <a:avLst/>
          </a:prstGeom>
          <a:noFill/>
          <a:ln w="12600">
            <a:noFill/>
          </a:ln>
        </p:spPr>
        <p:style>
          <a:lnRef idx="0">
            <a:scrgbClr r="0" g="0" b="0"/>
          </a:lnRef>
          <a:fillRef idx="0">
            <a:scrgbClr r="0" g="0" b="0"/>
          </a:fillRef>
          <a:effectRef idx="0">
            <a:scrgbClr r="0" g="0" b="0"/>
          </a:effectRef>
          <a:fontRef idx="minor"/>
        </p:style>
        <p:txBody>
          <a:bodyPr/>
          <a:lstStyle/>
          <a:p>
            <a:endParaRPr lang="en-BE"/>
          </a:p>
        </p:txBody>
      </p:sp>
      <p:sp>
        <p:nvSpPr>
          <p:cNvPr id="587" name="CustomShape 2"/>
          <p:cNvSpPr/>
          <p:nvPr/>
        </p:nvSpPr>
        <p:spPr>
          <a:xfrm>
            <a:off x="1007835" y="-636300"/>
            <a:ext cx="11098800" cy="2157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gn="ctr">
              <a:lnSpc>
                <a:spcPct val="100000"/>
              </a:lnSpc>
            </a:pPr>
            <a:r>
              <a:rPr lang="en-GB" sz="4500" strike="noStrike" spc="-1" dirty="0">
                <a:solidFill>
                  <a:srgbClr val="000000"/>
                </a:solidFill>
                <a:latin typeface="Helvetica Neue Medium"/>
                <a:ea typeface="Helvetica Neue Medium"/>
              </a:rPr>
              <a:t>First comparison: </a:t>
            </a:r>
            <a:r>
              <a:rPr lang="en-GB" sz="4500" strike="noStrike" spc="-1" dirty="0">
                <a:solidFill>
                  <a:srgbClr val="FF0000"/>
                </a:solidFill>
                <a:latin typeface="Helvetica Neue Medium"/>
                <a:ea typeface="Helvetica Neue Medium"/>
              </a:rPr>
              <a:t>MAR</a:t>
            </a:r>
            <a:r>
              <a:rPr lang="en-GB" sz="4500" strike="noStrike" spc="-1" dirty="0">
                <a:solidFill>
                  <a:srgbClr val="000000"/>
                </a:solidFill>
                <a:latin typeface="Helvetica Neue Medium"/>
                <a:ea typeface="Helvetica Neue Medium"/>
              </a:rPr>
              <a:t> vs </a:t>
            </a:r>
            <a:r>
              <a:rPr lang="en-GB" sz="4500" strike="noStrike" spc="-1" dirty="0">
                <a:solidFill>
                  <a:srgbClr val="0000FF"/>
                </a:solidFill>
                <a:latin typeface="Helvetica Neue Medium"/>
                <a:ea typeface="Helvetica Neue Medium"/>
              </a:rPr>
              <a:t>observations</a:t>
            </a:r>
            <a:endParaRPr lang="en-GB" sz="4500" strike="noStrike" spc="-1" dirty="0">
              <a:latin typeface="Arial"/>
            </a:endParaRPr>
          </a:p>
        </p:txBody>
      </p:sp>
      <p:pic>
        <p:nvPicPr>
          <p:cNvPr id="588" name="Image 230"/>
          <p:cNvPicPr/>
          <p:nvPr/>
        </p:nvPicPr>
        <p:blipFill>
          <a:blip r:embed="rId2"/>
          <a:srcRect b="3739"/>
          <a:stretch/>
        </p:blipFill>
        <p:spPr>
          <a:xfrm>
            <a:off x="2938680" y="1032582"/>
            <a:ext cx="8478000" cy="8069040"/>
          </a:xfrm>
          <a:prstGeom prst="rect">
            <a:avLst/>
          </a:prstGeom>
          <a:ln>
            <a:noFill/>
          </a:ln>
        </p:spPr>
      </p:pic>
      <p:sp>
        <p:nvSpPr>
          <p:cNvPr id="589" name="CustomShape 3"/>
          <p:cNvSpPr/>
          <p:nvPr/>
        </p:nvSpPr>
        <p:spPr>
          <a:xfrm>
            <a:off x="-61201" y="9113400"/>
            <a:ext cx="13236873" cy="42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2800" strike="noStrike" spc="-1" dirty="0">
                <a:solidFill>
                  <a:srgbClr val="FF0000"/>
                </a:solidFill>
                <a:latin typeface="+mj-lt"/>
                <a:ea typeface="Helvetica Neue"/>
              </a:rPr>
              <a:t>MAR is able to simulate spatial and temporal variability at the three stations.</a:t>
            </a:r>
            <a:endParaRPr lang="en-GB" sz="2800" strike="noStrike" spc="-1" dirty="0">
              <a:solidFill>
                <a:srgbClr val="FF0000"/>
              </a:solidFill>
              <a:latin typeface="+mj-lt"/>
            </a:endParaRPr>
          </a:p>
        </p:txBody>
      </p:sp>
      <p:sp>
        <p:nvSpPr>
          <p:cNvPr id="590" name="CustomShape 4"/>
          <p:cNvSpPr/>
          <p:nvPr/>
        </p:nvSpPr>
        <p:spPr>
          <a:xfrm>
            <a:off x="1966855" y="1020804"/>
            <a:ext cx="109692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dirty="0">
                <a:solidFill>
                  <a:srgbClr val="0000FF"/>
                </a:solidFill>
                <a:latin typeface="Arial"/>
                <a:ea typeface="Helvetica Neue"/>
              </a:rPr>
              <a:t>AWS1</a:t>
            </a:r>
            <a:endParaRPr lang="en-GB" sz="1800" b="0" strike="noStrike" spc="-1" dirty="0">
              <a:latin typeface="Arial"/>
            </a:endParaRPr>
          </a:p>
        </p:txBody>
      </p:sp>
      <p:sp>
        <p:nvSpPr>
          <p:cNvPr id="591" name="CustomShape 5"/>
          <p:cNvSpPr/>
          <p:nvPr/>
        </p:nvSpPr>
        <p:spPr>
          <a:xfrm>
            <a:off x="1953000" y="3842310"/>
            <a:ext cx="109692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dirty="0">
                <a:solidFill>
                  <a:srgbClr val="0000FF"/>
                </a:solidFill>
                <a:latin typeface="Arial"/>
                <a:ea typeface="Helvetica Neue"/>
              </a:rPr>
              <a:t>AWS2</a:t>
            </a:r>
            <a:endParaRPr lang="en-GB" sz="1800" b="0" strike="noStrike" spc="-1" dirty="0">
              <a:latin typeface="Arial"/>
            </a:endParaRPr>
          </a:p>
        </p:txBody>
      </p:sp>
      <p:sp>
        <p:nvSpPr>
          <p:cNvPr id="592" name="CustomShape 6"/>
          <p:cNvSpPr/>
          <p:nvPr/>
        </p:nvSpPr>
        <p:spPr>
          <a:xfrm>
            <a:off x="1920240" y="6653537"/>
            <a:ext cx="109692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1" strike="noStrike" spc="-1">
                <a:solidFill>
                  <a:srgbClr val="0000FF"/>
                </a:solidFill>
                <a:latin typeface="Arial"/>
                <a:ea typeface="Helvetica Neue"/>
              </a:rPr>
              <a:t>AWS3</a:t>
            </a:r>
            <a:endParaRPr lang="en-GB" sz="1800" b="0" strike="noStrike" spc="-1">
              <a:latin typeface="Arial"/>
            </a:endParaRPr>
          </a:p>
        </p:txBody>
      </p:sp>
      <p:sp>
        <p:nvSpPr>
          <p:cNvPr id="593" name="CustomShape 7"/>
          <p:cNvSpPr/>
          <p:nvPr/>
        </p:nvSpPr>
        <p:spPr>
          <a:xfrm>
            <a:off x="5943600" y="6215142"/>
            <a:ext cx="1737000" cy="456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en-BE"/>
          </a:p>
        </p:txBody>
      </p:sp>
      <p:sp>
        <p:nvSpPr>
          <p:cNvPr id="594" name="CustomShape 8"/>
          <p:cNvSpPr/>
          <p:nvPr/>
        </p:nvSpPr>
        <p:spPr>
          <a:xfrm>
            <a:off x="6035040" y="3435942"/>
            <a:ext cx="1737000" cy="456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en-BE"/>
          </a:p>
        </p:txBody>
      </p:sp>
      <p:sp>
        <p:nvSpPr>
          <p:cNvPr id="595" name="CustomShape 9"/>
          <p:cNvSpPr/>
          <p:nvPr/>
        </p:nvSpPr>
        <p:spPr>
          <a:xfrm>
            <a:off x="11167481" y="1407342"/>
            <a:ext cx="2282760" cy="136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200" b="0" strike="noStrike" spc="-1" dirty="0">
                <a:solidFill>
                  <a:srgbClr val="000000"/>
                </a:solidFill>
                <a:latin typeface="Helvetica Neue Medium"/>
                <a:ea typeface="Helvetica Neue"/>
              </a:rPr>
              <a:t>Correlation: 0.87</a:t>
            </a: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Bias=+2.4km/h</a:t>
            </a:r>
            <a:r>
              <a:rPr dirty="0"/>
              <a:t/>
            </a:r>
            <a:br>
              <a:rPr dirty="0"/>
            </a:br>
            <a:r>
              <a:rPr lang="en-GB" sz="1200" b="0" strike="noStrike" spc="-1" dirty="0">
                <a:solidFill>
                  <a:srgbClr val="000000"/>
                </a:solidFill>
                <a:latin typeface="Helvetica Neue Medium"/>
                <a:ea typeface="Helvetica Neue"/>
              </a:rPr>
              <a:t>RMSE=11km/h</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Mean: 34</a:t>
            </a:r>
            <a:r>
              <a:rPr lang="en-GB" sz="1200" b="0" strike="noStrike" spc="-1" dirty="0">
                <a:solidFill>
                  <a:srgbClr val="000000"/>
                </a:solidFill>
                <a:latin typeface="Helvetica Neue Medium"/>
                <a:ea typeface="Arial"/>
              </a:rPr>
              <a:t>±20</a:t>
            </a:r>
            <a:r>
              <a:rPr lang="en-GB" sz="1200" b="0" strike="noStrike" spc="-1" dirty="0">
                <a:solidFill>
                  <a:srgbClr val="000000"/>
                </a:solidFill>
                <a:latin typeface="Helvetica Neue Medium"/>
                <a:ea typeface="Helvetica Neue"/>
              </a:rPr>
              <a:t>km/h</a:t>
            </a:r>
            <a:endParaRPr lang="en-GB" sz="1200" b="0" strike="noStrike" spc="-1" dirty="0">
              <a:latin typeface="Arial"/>
            </a:endParaRPr>
          </a:p>
        </p:txBody>
      </p:sp>
      <p:sp>
        <p:nvSpPr>
          <p:cNvPr id="596" name="CustomShape 10"/>
          <p:cNvSpPr/>
          <p:nvPr/>
        </p:nvSpPr>
        <p:spPr>
          <a:xfrm>
            <a:off x="11277445" y="4301382"/>
            <a:ext cx="2084760" cy="162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200" b="0" strike="noStrike" spc="-1" dirty="0">
                <a:solidFill>
                  <a:srgbClr val="000000"/>
                </a:solidFill>
                <a:latin typeface="Helvetica Neue Medium"/>
                <a:ea typeface="Helvetica Neue"/>
              </a:rPr>
              <a:t>Correlation: 0.9</a:t>
            </a: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bias=-2km/h</a:t>
            </a: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RMSE=10km/h</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Mean: 29</a:t>
            </a:r>
            <a:r>
              <a:rPr lang="en-GB" sz="1200" b="0" strike="noStrike" spc="-1" dirty="0">
                <a:solidFill>
                  <a:srgbClr val="000000"/>
                </a:solidFill>
                <a:latin typeface="Helvetica Neue Medium"/>
                <a:ea typeface="Arial"/>
              </a:rPr>
              <a:t>±23</a:t>
            </a:r>
            <a:r>
              <a:rPr lang="en-GB" sz="1200" b="0" strike="noStrike" spc="-1" dirty="0">
                <a:solidFill>
                  <a:srgbClr val="000000"/>
                </a:solidFill>
                <a:latin typeface="Helvetica Neue Medium"/>
                <a:ea typeface="Helvetica Neue"/>
              </a:rPr>
              <a:t>km/h</a:t>
            </a:r>
            <a:endParaRPr lang="en-GB" sz="1200" b="0" strike="noStrike" spc="-1" dirty="0">
              <a:latin typeface="Arial"/>
            </a:endParaRPr>
          </a:p>
        </p:txBody>
      </p:sp>
      <p:sp>
        <p:nvSpPr>
          <p:cNvPr id="597" name="CustomShape 11"/>
          <p:cNvSpPr/>
          <p:nvPr/>
        </p:nvSpPr>
        <p:spPr>
          <a:xfrm>
            <a:off x="-45418" y="2268462"/>
            <a:ext cx="3037680" cy="203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2400" b="0" strike="noStrike" spc="-1" dirty="0">
                <a:solidFill>
                  <a:srgbClr val="000000"/>
                </a:solidFill>
                <a:latin typeface="Arial"/>
                <a:ea typeface="Helvetica Neue"/>
              </a:rPr>
              <a:t>1 observation every 20m from 6 SEP 2020 to 15 OCT 2020.</a:t>
            </a:r>
            <a:endParaRPr lang="en-GB" sz="2400" b="0" strike="noStrike" spc="-1" dirty="0">
              <a:latin typeface="Arial"/>
            </a:endParaRPr>
          </a:p>
          <a:p>
            <a:pPr>
              <a:lnSpc>
                <a:spcPct val="100000"/>
              </a:lnSpc>
            </a:pPr>
            <a:endParaRPr lang="en-GB" sz="2400" b="0" strike="noStrike" spc="-1" dirty="0">
              <a:latin typeface="Arial"/>
            </a:endParaRPr>
          </a:p>
          <a:p>
            <a:pPr>
              <a:lnSpc>
                <a:spcPct val="100000"/>
              </a:lnSpc>
            </a:pPr>
            <a:endParaRPr lang="en-GB" sz="2400" b="0" strike="noStrike" spc="-1" dirty="0">
              <a:latin typeface="Arial"/>
            </a:endParaRPr>
          </a:p>
          <a:p>
            <a:pPr>
              <a:lnSpc>
                <a:spcPct val="100000"/>
              </a:lnSpc>
            </a:pPr>
            <a:endParaRPr lang="en-GB" sz="2400" b="0" strike="noStrike" spc="-1" dirty="0">
              <a:latin typeface="Arial"/>
            </a:endParaRPr>
          </a:p>
          <a:p>
            <a:pPr>
              <a:lnSpc>
                <a:spcPct val="100000"/>
              </a:lnSpc>
            </a:pPr>
            <a:endParaRPr lang="en-GB" sz="2400" b="0" strike="noStrike" spc="-1" dirty="0">
              <a:latin typeface="Arial"/>
            </a:endParaRPr>
          </a:p>
          <a:p>
            <a:pPr>
              <a:lnSpc>
                <a:spcPct val="100000"/>
              </a:lnSpc>
            </a:pPr>
            <a:r>
              <a:rPr lang="en-GB" sz="2400" b="0" strike="noStrike" spc="-1" dirty="0">
                <a:solidFill>
                  <a:srgbClr val="000000"/>
                </a:solidFill>
                <a:latin typeface="Arial"/>
                <a:ea typeface="Helvetica Neue"/>
              </a:rPr>
              <a:t>Wind measured at 10m</a:t>
            </a:r>
            <a:endParaRPr lang="en-GB" sz="2400" b="0" strike="noStrike" spc="-1" dirty="0">
              <a:latin typeface="Arial"/>
            </a:endParaRPr>
          </a:p>
          <a:p>
            <a:pPr>
              <a:lnSpc>
                <a:spcPct val="100000"/>
              </a:lnSpc>
            </a:pPr>
            <a:endParaRPr lang="en-GB" sz="2400" b="0" strike="noStrike" spc="-1" dirty="0">
              <a:latin typeface="Arial"/>
            </a:endParaRPr>
          </a:p>
        </p:txBody>
      </p:sp>
      <p:sp>
        <p:nvSpPr>
          <p:cNvPr id="598" name="CustomShape 12"/>
          <p:cNvSpPr/>
          <p:nvPr/>
        </p:nvSpPr>
        <p:spPr>
          <a:xfrm>
            <a:off x="11222028" y="7220982"/>
            <a:ext cx="2084760" cy="162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200" b="0" strike="noStrike" spc="-1" dirty="0">
                <a:solidFill>
                  <a:srgbClr val="000000"/>
                </a:solidFill>
                <a:latin typeface="Helvetica Neue Medium"/>
                <a:ea typeface="Helvetica Neue"/>
              </a:rPr>
              <a:t>Correlation: 0.86</a:t>
            </a: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bias=+4km/h</a:t>
            </a: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RMSE=11km/h</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solidFill>
                  <a:srgbClr val="000000"/>
                </a:solidFill>
                <a:latin typeface="Helvetica Neue Medium"/>
                <a:ea typeface="Helvetica Neue"/>
              </a:rPr>
              <a:t>Mean: 17</a:t>
            </a:r>
            <a:r>
              <a:rPr lang="en-GB" sz="1200" b="0" strike="noStrike" spc="-1" dirty="0">
                <a:solidFill>
                  <a:srgbClr val="000000"/>
                </a:solidFill>
                <a:latin typeface="Helvetica Neue Medium"/>
                <a:ea typeface="Arial"/>
              </a:rPr>
              <a:t>±17</a:t>
            </a:r>
            <a:r>
              <a:rPr lang="en-GB" sz="1200" b="0" strike="noStrike" spc="-1" dirty="0">
                <a:solidFill>
                  <a:srgbClr val="000000"/>
                </a:solidFill>
                <a:latin typeface="Helvetica Neue Medium"/>
                <a:ea typeface="Helvetica Neue"/>
              </a:rPr>
              <a:t>km/h</a:t>
            </a:r>
            <a:endParaRPr lang="en-GB" sz="1200" b="0" strike="noStrike" spc="-1" dirty="0">
              <a:latin typeface="Arial"/>
            </a:endParaRPr>
          </a:p>
        </p:txBody>
      </p:sp>
      <p:sp>
        <p:nvSpPr>
          <p:cNvPr id="599" name="CustomShape 13"/>
          <p:cNvSpPr/>
          <p:nvPr/>
        </p:nvSpPr>
        <p:spPr>
          <a:xfrm>
            <a:off x="8407440" y="6454182"/>
            <a:ext cx="2559960" cy="85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GB" sz="1800" b="0" i="1" strike="noStrike" spc="-1">
                <a:solidFill>
                  <a:srgbClr val="000000"/>
                </a:solidFill>
                <a:latin typeface="Arial"/>
                <a:ea typeface="Helvetica Neue"/>
              </a:rPr>
              <a:t>Problem with the censor when high wind speeds</a:t>
            </a:r>
            <a:endParaRPr lang="en-GB" sz="1800" b="0" strike="noStrike" spc="-1">
              <a:latin typeface="Arial"/>
            </a:endParaRPr>
          </a:p>
        </p:txBody>
      </p:sp>
      <p:sp>
        <p:nvSpPr>
          <p:cNvPr id="600" name="Line 14"/>
          <p:cNvSpPr/>
          <p:nvPr/>
        </p:nvSpPr>
        <p:spPr>
          <a:xfrm flipH="1">
            <a:off x="7457040" y="6984462"/>
            <a:ext cx="966960" cy="822960"/>
          </a:xfrm>
          <a:prstGeom prst="line">
            <a:avLst/>
          </a:prstGeom>
          <a:ln>
            <a:tailEnd type="triangle" w="med" len="med"/>
          </a:ln>
        </p:spPr>
        <p:style>
          <a:lnRef idx="0">
            <a:scrgbClr r="0" g="0" b="0"/>
          </a:lnRef>
          <a:fillRef idx="0">
            <a:scrgbClr r="0" g="0" b="0"/>
          </a:fillRef>
          <a:effectRef idx="0">
            <a:scrgbClr r="0" g="0" b="0"/>
          </a:effectRef>
          <a:fontRef idx="minor"/>
        </p:style>
        <p:txBody>
          <a:bodyPr/>
          <a:lstStyle/>
          <a:p>
            <a:endParaRPr lang="en-BE"/>
          </a:p>
        </p:txBody>
      </p:sp>
    </p:spTree>
    <p:extLst>
      <p:ext uri="{BB962C8B-B14F-4D97-AF65-F5344CB8AC3E}">
        <p14:creationId xmlns:p14="http://schemas.microsoft.com/office/powerpoint/2010/main" val="17683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 Greenland case"/>
          <p:cNvSpPr txBox="1">
            <a:spLocks noGrp="1"/>
          </p:cNvSpPr>
          <p:nvPr>
            <p:ph type="title"/>
          </p:nvPr>
        </p:nvSpPr>
        <p:spPr>
          <a:xfrm>
            <a:off x="152401" y="254000"/>
            <a:ext cx="12645190" cy="2159000"/>
          </a:xfrm>
          <a:prstGeom prst="rect">
            <a:avLst/>
          </a:prstGeom>
        </p:spPr>
        <p:txBody>
          <a:bodyPr>
            <a:normAutofit/>
          </a:bodyPr>
          <a:lstStyle/>
          <a:p>
            <a:pPr lvl="1">
              <a:defRPr sz="5000"/>
            </a:pPr>
            <a:r>
              <a:rPr lang="fr-BE" sz="4400" b="1" dirty="0" err="1"/>
              <a:t>Why</a:t>
            </a:r>
            <a:r>
              <a:rPr lang="fr-BE" sz="4400" b="1" dirty="0"/>
              <a:t> </a:t>
            </a:r>
            <a:r>
              <a:rPr lang="fr-BE" sz="4400" b="1" dirty="0" err="1"/>
              <a:t>harvesting</a:t>
            </a:r>
            <a:r>
              <a:rPr lang="fr-BE" sz="4400" b="1" dirty="0"/>
              <a:t> wind </a:t>
            </a:r>
            <a:r>
              <a:rPr lang="fr-BE" sz="4400" b="1" dirty="0" err="1"/>
              <a:t>energy</a:t>
            </a:r>
            <a:r>
              <a:rPr lang="fr-BE" sz="4400" b="1" dirty="0"/>
              <a:t> in the </a:t>
            </a:r>
            <a:r>
              <a:rPr lang="fr-BE" sz="4400" b="1" dirty="0" err="1"/>
              <a:t>southeast</a:t>
            </a:r>
            <a:r>
              <a:rPr lang="fr-BE" sz="4400" b="1" dirty="0"/>
              <a:t> </a:t>
            </a:r>
            <a:r>
              <a:rPr lang="fr-BE" sz="4400" b="1" dirty="0" err="1"/>
              <a:t>Greenland</a:t>
            </a:r>
            <a:r>
              <a:rPr lang="fr-BE" sz="4400" b="1" dirty="0"/>
              <a:t> </a:t>
            </a:r>
            <a:r>
              <a:rPr lang="fr-BE" sz="4400" b="1" dirty="0" err="1"/>
              <a:t>is</a:t>
            </a:r>
            <a:r>
              <a:rPr lang="fr-BE" sz="4400" b="1" dirty="0"/>
              <a:t> a good option?</a:t>
            </a:r>
            <a:endParaRPr sz="4400" b="1" dirty="0"/>
          </a:p>
        </p:txBody>
      </p:sp>
      <p:pic>
        <p:nvPicPr>
          <p:cNvPr id="130" name="page5image24183200.png" descr="page5image24183200.png"/>
          <p:cNvPicPr>
            <a:picLocks noChangeAspect="1"/>
          </p:cNvPicPr>
          <p:nvPr/>
        </p:nvPicPr>
        <p:blipFill>
          <a:blip r:embed="rId2"/>
          <a:stretch>
            <a:fillRect/>
          </a:stretch>
        </p:blipFill>
        <p:spPr>
          <a:xfrm>
            <a:off x="152401" y="2992902"/>
            <a:ext cx="6849816" cy="5558970"/>
          </a:xfrm>
          <a:prstGeom prst="rect">
            <a:avLst/>
          </a:prstGeom>
          <a:ln w="12700">
            <a:miter lim="400000"/>
          </a:ln>
        </p:spPr>
      </p:pic>
      <p:sp>
        <p:nvSpPr>
          <p:cNvPr id="131" name="Texte"/>
          <p:cNvSpPr txBox="1"/>
          <p:nvPr/>
        </p:nvSpPr>
        <p:spPr>
          <a:xfrm>
            <a:off x="4305300" y="-144526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sp>
        <p:nvSpPr>
          <p:cNvPr id="133" name="Texte"/>
          <p:cNvSpPr txBox="1"/>
          <p:nvPr/>
        </p:nvSpPr>
        <p:spPr>
          <a:xfrm>
            <a:off x="368300" y="-75311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sp>
        <p:nvSpPr>
          <p:cNvPr id="2" name="Rectangle 1"/>
          <p:cNvSpPr/>
          <p:nvPr/>
        </p:nvSpPr>
        <p:spPr>
          <a:xfrm>
            <a:off x="7441924" y="2672822"/>
            <a:ext cx="5471886" cy="7355860"/>
          </a:xfrm>
          <a:prstGeom prst="rect">
            <a:avLst/>
          </a:prstGeom>
        </p:spPr>
        <p:txBody>
          <a:bodyPr wrap="square">
            <a:spAutoFit/>
          </a:bodyPr>
          <a:lstStyle/>
          <a:p>
            <a:pPr algn="l">
              <a:defRPr sz="2400"/>
            </a:pPr>
            <a:r>
              <a:rPr lang="en-US" sz="3200" b="0" dirty="0"/>
              <a:t>1.  Consistently strong winds.</a:t>
            </a:r>
          </a:p>
          <a:p>
            <a:pPr algn="l"/>
            <a:endParaRPr lang="en-US" sz="3200" b="0" dirty="0"/>
          </a:p>
          <a:p>
            <a:pPr algn="l"/>
            <a:r>
              <a:rPr lang="en-US" sz="3200" b="0" dirty="0"/>
              <a:t>2. Decorrelation with European wind patterns.</a:t>
            </a:r>
          </a:p>
          <a:p>
            <a:pPr algn="l"/>
            <a:endParaRPr lang="en-US" sz="3200" b="0" dirty="0"/>
          </a:p>
          <a:p>
            <a:pPr algn="l"/>
            <a:r>
              <a:rPr lang="en-US" sz="3200" b="0" dirty="0"/>
              <a:t>3. Huge areas. No NIMBY issues.</a:t>
            </a:r>
          </a:p>
          <a:p>
            <a:pPr algn="l"/>
            <a:endParaRPr lang="fr-BE" sz="3200" b="0" dirty="0"/>
          </a:p>
          <a:p>
            <a:pPr algn="l"/>
            <a:r>
              <a:rPr lang="fr-BE" sz="3200" b="0" dirty="0"/>
              <a:t>4. </a:t>
            </a:r>
            <a:r>
              <a:rPr lang="fr-BE" sz="3200" b="0" dirty="0" err="1"/>
              <a:t>Ideally</a:t>
            </a:r>
            <a:r>
              <a:rPr lang="fr-BE" sz="3200" b="0" dirty="0"/>
              <a:t> </a:t>
            </a:r>
            <a:r>
              <a:rPr lang="fr-BE" sz="3200" b="0" dirty="0" err="1"/>
              <a:t>located</a:t>
            </a:r>
            <a:r>
              <a:rPr lang="fr-BE" sz="3200" b="0" dirty="0"/>
              <a:t> </a:t>
            </a:r>
            <a:r>
              <a:rPr lang="fr-BE" sz="3200" b="0" dirty="0" err="1"/>
              <a:t>half</a:t>
            </a:r>
            <a:r>
              <a:rPr lang="fr-BE" sz="3200" b="0" dirty="0"/>
              <a:t> </a:t>
            </a:r>
            <a:r>
              <a:rPr lang="fr-BE" sz="3200" b="0" dirty="0" err="1"/>
              <a:t>way</a:t>
            </a:r>
            <a:r>
              <a:rPr lang="fr-BE" sz="3200" b="0" dirty="0"/>
              <a:t> </a:t>
            </a:r>
            <a:r>
              <a:rPr lang="fr-BE" sz="3200" b="0" dirty="0" err="1"/>
              <a:t>between</a:t>
            </a:r>
            <a:r>
              <a:rPr lang="fr-BE" sz="3200" b="0" dirty="0"/>
              <a:t> Europe and the US.</a:t>
            </a:r>
          </a:p>
          <a:p>
            <a:pPr algn="l"/>
            <a:endParaRPr lang="fr-BE" sz="3200" b="0" dirty="0"/>
          </a:p>
          <a:p>
            <a:pPr algn="l"/>
            <a:r>
              <a:rPr lang="fr-BE" sz="3200" b="0" dirty="0"/>
              <a:t>5. Optimum </a:t>
            </a:r>
            <a:r>
              <a:rPr lang="en-US" sz="3200" b="0" dirty="0"/>
              <a:t>flagship project for accelerating the building of the </a:t>
            </a:r>
            <a:r>
              <a:rPr lang="en-US" sz="3200" dirty="0">
                <a:solidFill>
                  <a:srgbClr val="FF0000"/>
                </a:solidFill>
              </a:rPr>
              <a:t>global grid</a:t>
            </a:r>
            <a:r>
              <a:rPr lang="en-US" sz="3200" b="0" dirty="0"/>
              <a:t>.</a:t>
            </a:r>
          </a:p>
          <a:p>
            <a:pPr>
              <a:defRPr sz="2400"/>
            </a:pPr>
            <a:endParaRPr lang="en-US" b="0" dirty="0"/>
          </a:p>
        </p:txBody>
      </p:sp>
    </p:spTree>
    <p:extLst>
      <p:ext uri="{BB962C8B-B14F-4D97-AF65-F5344CB8AC3E}">
        <p14:creationId xmlns:p14="http://schemas.microsoft.com/office/powerpoint/2010/main" val="7937067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
          <p:cNvPicPr/>
          <p:nvPr/>
        </p:nvPicPr>
        <p:blipFill>
          <a:blip r:embed="rId2"/>
          <a:stretch/>
        </p:blipFill>
        <p:spPr>
          <a:xfrm>
            <a:off x="1006985" y="1525080"/>
            <a:ext cx="10637640" cy="7508880"/>
          </a:xfrm>
          <a:prstGeom prst="rect">
            <a:avLst/>
          </a:prstGeom>
          <a:ln>
            <a:noFill/>
          </a:ln>
        </p:spPr>
      </p:pic>
      <p:sp>
        <p:nvSpPr>
          <p:cNvPr id="3" name="CustomShape 2"/>
          <p:cNvSpPr/>
          <p:nvPr/>
        </p:nvSpPr>
        <p:spPr>
          <a:xfrm>
            <a:off x="1006985" y="-345355"/>
            <a:ext cx="11098800" cy="2157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normAutofit/>
          </a:bodyPr>
          <a:lstStyle/>
          <a:p>
            <a:pPr algn="ctr">
              <a:lnSpc>
                <a:spcPct val="100000"/>
              </a:lnSpc>
            </a:pPr>
            <a:r>
              <a:rPr lang="en-GB" sz="4400" spc="-1" dirty="0">
                <a:latin typeface="+mj-lt"/>
              </a:rPr>
              <a:t>R</a:t>
            </a:r>
            <a:r>
              <a:rPr lang="en-GB" sz="4400" strike="noStrike" spc="-1" dirty="0">
                <a:latin typeface="+mj-lt"/>
              </a:rPr>
              <a:t>emote renewable energy hub for carbon-neutral fuel production</a:t>
            </a:r>
          </a:p>
        </p:txBody>
      </p:sp>
    </p:spTree>
    <p:extLst>
      <p:ext uri="{BB962C8B-B14F-4D97-AF65-F5344CB8AC3E}">
        <p14:creationId xmlns:p14="http://schemas.microsoft.com/office/powerpoint/2010/main" val="3583427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Picture 3"/>
          <p:cNvPicPr/>
          <p:nvPr/>
        </p:nvPicPr>
        <p:blipFill>
          <a:blip r:embed="rId2"/>
          <a:stretch/>
        </p:blipFill>
        <p:spPr>
          <a:xfrm>
            <a:off x="775800" y="2484000"/>
            <a:ext cx="11537640" cy="5601960"/>
          </a:xfrm>
          <a:prstGeom prst="rect">
            <a:avLst/>
          </a:prstGeom>
          <a:ln>
            <a:noFill/>
          </a:ln>
        </p:spPr>
      </p:pic>
      <p:sp>
        <p:nvSpPr>
          <p:cNvPr id="633" name="CustomShape 1"/>
          <p:cNvSpPr/>
          <p:nvPr/>
        </p:nvSpPr>
        <p:spPr>
          <a:xfrm>
            <a:off x="243360" y="492480"/>
            <a:ext cx="12603240" cy="14450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4400" strike="noStrike" spc="-1" dirty="0">
                <a:solidFill>
                  <a:schemeClr val="tx1"/>
                </a:solidFill>
                <a:latin typeface="Helvetica Neue"/>
                <a:ea typeface="Helvetica Neue"/>
              </a:rPr>
              <a:t>Remote renewable energy hub in Greenland: cost breakdown</a:t>
            </a:r>
            <a:endParaRPr lang="en-GB" sz="4400" strike="noStrike" spc="-1" dirty="0">
              <a:solidFill>
                <a:schemeClr val="tx1"/>
              </a:solidFill>
              <a:latin typeface="Arial"/>
            </a:endParaRPr>
          </a:p>
        </p:txBody>
      </p:sp>
      <p:sp>
        <p:nvSpPr>
          <p:cNvPr id="634" name="CustomShape 2"/>
          <p:cNvSpPr/>
          <p:nvPr/>
        </p:nvSpPr>
        <p:spPr>
          <a:xfrm>
            <a:off x="1764733" y="8835262"/>
            <a:ext cx="9559774"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2400" strike="noStrike" spc="-1" dirty="0">
                <a:solidFill>
                  <a:srgbClr val="000000"/>
                </a:solidFill>
                <a:latin typeface="Helvetica Neue"/>
                <a:ea typeface="Helvetica Neue"/>
              </a:rPr>
              <a:t>Methane comes at a price 76.4 €/MWh in </a:t>
            </a:r>
            <a:r>
              <a:rPr lang="en-GB" sz="2400" strike="noStrike" spc="-1" dirty="0" err="1">
                <a:solidFill>
                  <a:srgbClr val="000000"/>
                </a:solidFill>
                <a:latin typeface="Helvetica Neue"/>
                <a:ea typeface="Helvetica Neue"/>
              </a:rPr>
              <a:t>Zeebrugge</a:t>
            </a:r>
            <a:r>
              <a:rPr lang="en-GB" spc="-1" dirty="0">
                <a:latin typeface="Helvetica Neue"/>
                <a:ea typeface="Helvetica Neue"/>
              </a:rPr>
              <a:t> (</a:t>
            </a:r>
            <a:r>
              <a:rPr lang="en-GB" spc="-1" dirty="0">
                <a:solidFill>
                  <a:srgbClr val="FF0000"/>
                </a:solidFill>
                <a:latin typeface="Helvetica Neue"/>
                <a:ea typeface="Helvetica Neue"/>
              </a:rPr>
              <a:t>WACC 0%</a:t>
            </a:r>
            <a:r>
              <a:rPr lang="en-GB" spc="-1" dirty="0">
                <a:latin typeface="Helvetica Neue"/>
                <a:ea typeface="Helvetica Neue"/>
              </a:rPr>
              <a:t>).</a:t>
            </a:r>
            <a:endParaRPr lang="en-GB" sz="2400" strike="noStrike" spc="-1" dirty="0">
              <a:latin typeface="Arial"/>
            </a:endParaRPr>
          </a:p>
        </p:txBody>
      </p:sp>
    </p:spTree>
    <p:extLst>
      <p:ext uri="{BB962C8B-B14F-4D97-AF65-F5344CB8AC3E}">
        <p14:creationId xmlns:p14="http://schemas.microsoft.com/office/powerpoint/2010/main" val="2282168778"/>
      </p:ext>
    </p:extLst>
  </p:cSld>
  <p:clrMapOvr>
    <a:masterClrMapping/>
  </p:clrMapOvr>
  <p:extLst>
    <p:ext uri="{6950BFC3-D8DA-4A85-94F7-54DA5524770B}">
      <p188:commentRel xmlns:p188="http://schemas.microsoft.com/office/powerpoint/2018/8/main" xmlns=""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4400" b="1" dirty="0"/>
              <a:t>Pros and cons of carbon-neutral energy-rich molecules to export this energy </a:t>
            </a:r>
          </a:p>
        </p:txBody>
      </p:sp>
      <p:sp>
        <p:nvSpPr>
          <p:cNvPr id="3" name="Espace réservé du texte 2"/>
          <p:cNvSpPr>
            <a:spLocks noGrp="1"/>
          </p:cNvSpPr>
          <p:nvPr>
            <p:ph type="body" idx="1"/>
          </p:nvPr>
        </p:nvSpPr>
        <p:spPr>
          <a:xfrm>
            <a:off x="749300" y="2400295"/>
            <a:ext cx="5753100" cy="8596312"/>
          </a:xfrm>
        </p:spPr>
        <p:txBody>
          <a:bodyPr>
            <a:normAutofit fontScale="92500" lnSpcReduction="20000"/>
          </a:bodyPr>
          <a:lstStyle/>
          <a:p>
            <a:pPr marL="0" indent="0" algn="ctr">
              <a:buNone/>
            </a:pPr>
            <a:r>
              <a:rPr lang="en-US" sz="5200" b="1" dirty="0"/>
              <a:t>Pros</a:t>
            </a:r>
          </a:p>
          <a:p>
            <a:pPr marL="0" indent="0">
              <a:buNone/>
            </a:pPr>
            <a:r>
              <a:rPr lang="en-US" sz="3100" dirty="0"/>
              <a:t>Molecules can be used to power loads that are difficult to electrify (airplanes, etc.). </a:t>
            </a:r>
          </a:p>
          <a:p>
            <a:pPr marL="0" indent="0">
              <a:buNone/>
            </a:pPr>
            <a:r>
              <a:rPr lang="en-US" sz="3100" dirty="0"/>
              <a:t>They can exploit existing downstream infrastructure (gas networks, heating systems, etc.). </a:t>
            </a:r>
          </a:p>
          <a:p>
            <a:pPr marL="0" indent="0">
              <a:buNone/>
            </a:pPr>
            <a:r>
              <a:rPr lang="en-US" sz="3100" dirty="0"/>
              <a:t>Hubs are easier to develop than large-scale intercontinental electrical connections. </a:t>
            </a:r>
          </a:p>
          <a:p>
            <a:pPr marL="0" indent="0">
              <a:buNone/>
            </a:pPr>
            <a:r>
              <a:rPr lang="en-US" sz="3100" dirty="0"/>
              <a:t>The byproducts of hubs, such as heat and pure water, can be exploited locally.</a:t>
            </a:r>
          </a:p>
          <a:p>
            <a:pPr marL="0" indent="0">
              <a:buNone/>
            </a:pPr>
            <a:r>
              <a:rPr lang="en-US" sz="3100" dirty="0"/>
              <a:t> </a:t>
            </a:r>
          </a:p>
        </p:txBody>
      </p:sp>
      <p:sp>
        <p:nvSpPr>
          <p:cNvPr id="5" name="Rectangle 4"/>
          <p:cNvSpPr/>
          <p:nvPr/>
        </p:nvSpPr>
        <p:spPr>
          <a:xfrm>
            <a:off x="6557820" y="2635161"/>
            <a:ext cx="6303818" cy="5432256"/>
          </a:xfrm>
          <a:prstGeom prst="rect">
            <a:avLst/>
          </a:prstGeom>
        </p:spPr>
        <p:txBody>
          <a:bodyPr wrap="square">
            <a:spAutoFit/>
          </a:bodyPr>
          <a:lstStyle/>
          <a:p>
            <a:r>
              <a:rPr lang="en-US" sz="4800" dirty="0"/>
              <a:t>Cons</a:t>
            </a:r>
          </a:p>
          <a:p>
            <a:r>
              <a:rPr lang="en-US" sz="3200" dirty="0"/>
              <a:t/>
            </a:r>
            <a:br>
              <a:rPr lang="en-US" sz="3200" dirty="0"/>
            </a:br>
            <a:endParaRPr lang="en-US" sz="3200" dirty="0"/>
          </a:p>
          <a:p>
            <a:endParaRPr lang="en-US" sz="3200" b="0" dirty="0"/>
          </a:p>
          <a:p>
            <a:pPr algn="l"/>
            <a:r>
              <a:rPr lang="en-US" sz="2900" b="0" dirty="0"/>
              <a:t>Exporting this energy in the form of energy-rich molecules generally results in greater losses than when it is repatriated in the form of electricity.</a:t>
            </a:r>
          </a:p>
          <a:p>
            <a:pPr algn="l"/>
            <a:endParaRPr lang="en-US" sz="2900" b="0" dirty="0"/>
          </a:p>
          <a:p>
            <a:pPr algn="l"/>
            <a:r>
              <a:rPr lang="en-US" sz="2900" b="0" dirty="0"/>
              <a:t>You still depend on imports for your energy supply. </a:t>
            </a:r>
          </a:p>
        </p:txBody>
      </p:sp>
      <p:cxnSp>
        <p:nvCxnSpPr>
          <p:cNvPr id="7" name="Connecteur droit 6"/>
          <p:cNvCxnSpPr/>
          <p:nvPr/>
        </p:nvCxnSpPr>
        <p:spPr>
          <a:xfrm>
            <a:off x="6400804" y="3546768"/>
            <a:ext cx="83127" cy="60960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13810831"/>
      </p:ext>
    </p:extLst>
  </p:cSld>
  <p:clrMapOvr>
    <a:masterClrMapping/>
  </p:clrMapOvr>
  <p:transition spd="med"/>
  <p:extLst>
    <p:ext uri="{6950BFC3-D8DA-4A85-94F7-54DA5524770B}">
      <p188:commentRel xmlns:p188="http://schemas.microsoft.com/office/powerpoint/2018/8/main" xmlns=""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Image 3"/>
          <p:cNvPicPr/>
          <p:nvPr/>
        </p:nvPicPr>
        <p:blipFill>
          <a:blip r:embed="rId2"/>
          <a:stretch/>
        </p:blipFill>
        <p:spPr>
          <a:xfrm>
            <a:off x="411480" y="749880"/>
            <a:ext cx="12222000" cy="7145640"/>
          </a:xfrm>
          <a:prstGeom prst="rect">
            <a:avLst/>
          </a:prstGeom>
          <a:ln>
            <a:noFill/>
          </a:ln>
        </p:spPr>
      </p:pic>
      <p:sp>
        <p:nvSpPr>
          <p:cNvPr id="631" name="CustomShape 1"/>
          <p:cNvSpPr/>
          <p:nvPr/>
        </p:nvSpPr>
        <p:spPr>
          <a:xfrm>
            <a:off x="411480" y="8448840"/>
            <a:ext cx="93571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400" b="0" strike="noStrike" spc="-1" dirty="0">
                <a:solidFill>
                  <a:srgbClr val="000000"/>
                </a:solidFill>
                <a:latin typeface="Helvetica Neue"/>
                <a:ea typeface="Helvetica Neue"/>
              </a:rPr>
              <a:t>Artist representation of a remote energy hub located in Greenland.</a:t>
            </a:r>
            <a:endParaRPr lang="en-GB" sz="2400" b="0" strike="noStrike" spc="-1" dirty="0">
              <a:latin typeface="Arial"/>
            </a:endParaRPr>
          </a:p>
        </p:txBody>
      </p:sp>
    </p:spTree>
    <p:extLst>
      <p:ext uri="{BB962C8B-B14F-4D97-AF65-F5344CB8AC3E}">
        <p14:creationId xmlns:p14="http://schemas.microsoft.com/office/powerpoint/2010/main" val="177861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Greenland case"/>
          <p:cNvSpPr txBox="1">
            <a:spLocks noGrp="1"/>
          </p:cNvSpPr>
          <p:nvPr>
            <p:ph type="title"/>
          </p:nvPr>
        </p:nvSpPr>
        <p:spPr>
          <a:xfrm>
            <a:off x="730827" y="-772596"/>
            <a:ext cx="11099800" cy="2159000"/>
          </a:xfrm>
          <a:prstGeom prst="rect">
            <a:avLst/>
          </a:prstGeom>
        </p:spPr>
        <p:txBody>
          <a:bodyPr>
            <a:normAutofit/>
          </a:bodyPr>
          <a:lstStyle/>
          <a:p>
            <a:pPr lvl="1">
              <a:defRPr sz="5000"/>
            </a:pPr>
            <a:r>
              <a:rPr lang="fr-BE" sz="4400" b="1" dirty="0" err="1"/>
              <a:t>References</a:t>
            </a:r>
            <a:endParaRPr sz="4400" b="1" dirty="0"/>
          </a:p>
        </p:txBody>
      </p:sp>
      <p:sp>
        <p:nvSpPr>
          <p:cNvPr id="6" name="Rectangle 5"/>
          <p:cNvSpPr/>
          <p:nvPr/>
        </p:nvSpPr>
        <p:spPr>
          <a:xfrm>
            <a:off x="376382" y="600133"/>
            <a:ext cx="12446000" cy="9664184"/>
          </a:xfrm>
          <a:prstGeom prst="rect">
            <a:avLst/>
          </a:prstGeom>
        </p:spPr>
        <p:txBody>
          <a:bodyPr wrap="square">
            <a:spAutoFit/>
          </a:bodyPr>
          <a:lstStyle/>
          <a:p>
            <a:pPr algn="l"/>
            <a:r>
              <a:rPr lang="en-US" sz="2200" b="0" dirty="0" err="1"/>
              <a:t>Chatzivasileiadis</a:t>
            </a:r>
            <a:r>
              <a:rPr lang="en-US" sz="2200" b="0" dirty="0"/>
              <a:t>, S., Ernst, D., &amp; </a:t>
            </a:r>
            <a:r>
              <a:rPr lang="en-US" sz="2200" b="0" dirty="0" err="1"/>
              <a:t>Andersson</a:t>
            </a:r>
            <a:r>
              <a:rPr lang="en-US" sz="2200" b="0" dirty="0"/>
              <a:t>, G. (2013). </a:t>
            </a:r>
            <a:r>
              <a:rPr lang="en-US" sz="2200" b="0" i="1" dirty="0"/>
              <a:t>The global grid</a:t>
            </a:r>
            <a:r>
              <a:rPr lang="en-US" sz="2200" b="0" dirty="0"/>
              <a:t>. Renewable Energy, 57, 372-383. doi:10.1016/j.renene.2013.01.032</a:t>
            </a:r>
          </a:p>
          <a:p>
            <a:pPr algn="l"/>
            <a:endParaRPr lang="en-US" sz="2200" b="0" dirty="0"/>
          </a:p>
          <a:p>
            <a:pPr algn="l"/>
            <a:r>
              <a:rPr lang="en-US" sz="2200" b="0" dirty="0" err="1"/>
              <a:t>Radu</a:t>
            </a:r>
            <a:r>
              <a:rPr lang="en-US" sz="2200" b="0" dirty="0"/>
              <a:t>, D.-C., Berger, M., </a:t>
            </a:r>
            <a:r>
              <a:rPr lang="en-US" sz="2200" b="0" dirty="0" err="1"/>
              <a:t>Fonteneau</a:t>
            </a:r>
            <a:r>
              <a:rPr lang="en-US" sz="2200" b="0" dirty="0"/>
              <a:t>, R., Hardy, S., </a:t>
            </a:r>
            <a:r>
              <a:rPr lang="en-US" sz="2200" b="0" dirty="0" err="1"/>
              <a:t>Fettweis</a:t>
            </a:r>
            <a:r>
              <a:rPr lang="en-US" sz="2200" b="0" dirty="0"/>
              <a:t>, X., Le Du, M., </a:t>
            </a:r>
            <a:r>
              <a:rPr lang="en-US" sz="2200" b="0" dirty="0" err="1"/>
              <a:t>Panciatici</a:t>
            </a:r>
            <a:r>
              <a:rPr lang="en-US" sz="2200" b="0" dirty="0"/>
              <a:t>, P., </a:t>
            </a:r>
            <a:r>
              <a:rPr lang="en-US" sz="2200" b="0" dirty="0" err="1"/>
              <a:t>Balea</a:t>
            </a:r>
            <a:r>
              <a:rPr lang="en-US" sz="2200" b="0" dirty="0"/>
              <a:t>, L., &amp; Ernst, D. (2019</a:t>
            </a:r>
            <a:r>
              <a:rPr lang="en-US" sz="2200" b="0" i="1" dirty="0"/>
              <a:t>). Complementarity Assessment of South Greenland Katabatic Flows and West Europe Wind Regimes</a:t>
            </a:r>
            <a:r>
              <a:rPr lang="en-US" sz="2200" b="0" dirty="0"/>
              <a:t>. Energy, 175, 393-401. doi:10.1016/j.energy.2019.03.048</a:t>
            </a:r>
          </a:p>
          <a:p>
            <a:pPr algn="l"/>
            <a:endParaRPr lang="en-US" sz="2200" b="0" dirty="0"/>
          </a:p>
          <a:p>
            <a:pPr algn="l"/>
            <a:r>
              <a:rPr lang="en-US" sz="2200" b="0" dirty="0"/>
              <a:t>Berger, M., </a:t>
            </a:r>
            <a:r>
              <a:rPr lang="en-US" sz="2200" b="0" dirty="0" err="1"/>
              <a:t>Radu</a:t>
            </a:r>
            <a:r>
              <a:rPr lang="en-US" sz="2200" b="0" dirty="0"/>
              <a:t>, D.-C., </a:t>
            </a:r>
            <a:r>
              <a:rPr lang="en-US" sz="2200" b="0" dirty="0" err="1"/>
              <a:t>Fonteneau</a:t>
            </a:r>
            <a:r>
              <a:rPr lang="en-US" sz="2200" b="0" dirty="0"/>
              <a:t>, R., Henry, R., </a:t>
            </a:r>
            <a:r>
              <a:rPr lang="en-US" sz="2200" b="0" dirty="0" err="1"/>
              <a:t>Glavic</a:t>
            </a:r>
            <a:r>
              <a:rPr lang="en-US" sz="2200" b="0" dirty="0"/>
              <a:t>, M., </a:t>
            </a:r>
            <a:r>
              <a:rPr lang="en-US" sz="2200" b="0" dirty="0" err="1"/>
              <a:t>Fettweis</a:t>
            </a:r>
            <a:r>
              <a:rPr lang="en-US" sz="2200" b="0" dirty="0"/>
              <a:t>, X., Le Du, M., </a:t>
            </a:r>
            <a:r>
              <a:rPr lang="en-US" sz="2200" b="0" dirty="0" err="1"/>
              <a:t>Panciatici</a:t>
            </a:r>
            <a:r>
              <a:rPr lang="en-US" sz="2200" b="0" dirty="0"/>
              <a:t>, P., </a:t>
            </a:r>
            <a:r>
              <a:rPr lang="en-US" sz="2200" b="0" dirty="0" err="1"/>
              <a:t>Balea</a:t>
            </a:r>
            <a:r>
              <a:rPr lang="en-US" sz="2200" b="0" dirty="0"/>
              <a:t>, L., &amp; Ernst, D. (2020). </a:t>
            </a:r>
            <a:r>
              <a:rPr lang="en-US" sz="2200" b="0" i="1" dirty="0"/>
              <a:t>Critical Time Windows for Renewable Resource Complementarity Assessment.</a:t>
            </a:r>
            <a:r>
              <a:rPr lang="en-US" sz="2200" b="0" dirty="0"/>
              <a:t> Energy, 198. doi:10.1016/j.energy.2020.117308</a:t>
            </a:r>
          </a:p>
          <a:p>
            <a:pPr algn="l"/>
            <a:endParaRPr lang="en-US" sz="2200" b="0" dirty="0"/>
          </a:p>
          <a:p>
            <a:pPr algn="l"/>
            <a:r>
              <a:rPr lang="en-US" sz="2200" b="0" dirty="0"/>
              <a:t>Berger, M., </a:t>
            </a:r>
            <a:r>
              <a:rPr lang="en-US" sz="2200" b="0" dirty="0" err="1"/>
              <a:t>Radu</a:t>
            </a:r>
            <a:r>
              <a:rPr lang="en-US" sz="2200" b="0" dirty="0"/>
              <a:t>, D.-C., </a:t>
            </a:r>
            <a:r>
              <a:rPr lang="en-US" sz="2200" b="0" dirty="0" err="1"/>
              <a:t>Fonteneau</a:t>
            </a:r>
            <a:r>
              <a:rPr lang="en-US" sz="2200" b="0" dirty="0"/>
              <a:t>, R., Henry, R., </a:t>
            </a:r>
            <a:r>
              <a:rPr lang="en-US" sz="2200" b="0" dirty="0" err="1"/>
              <a:t>Glavic</a:t>
            </a:r>
            <a:r>
              <a:rPr lang="en-US" sz="2200" b="0" dirty="0"/>
              <a:t>, M., </a:t>
            </a:r>
            <a:r>
              <a:rPr lang="en-US" sz="2200" b="0" dirty="0" err="1"/>
              <a:t>Fettweis</a:t>
            </a:r>
            <a:r>
              <a:rPr lang="en-US" sz="2200" b="0" dirty="0"/>
              <a:t>, X., Le Du, M., </a:t>
            </a:r>
            <a:r>
              <a:rPr lang="en-US" sz="2200" b="0" dirty="0" err="1"/>
              <a:t>Panciatici</a:t>
            </a:r>
            <a:r>
              <a:rPr lang="en-US" sz="2200" b="0" dirty="0"/>
              <a:t>, P., </a:t>
            </a:r>
            <a:r>
              <a:rPr lang="en-US" sz="2200" b="0" dirty="0" err="1"/>
              <a:t>Balea</a:t>
            </a:r>
            <a:r>
              <a:rPr lang="en-US" sz="2200" b="0" dirty="0"/>
              <a:t>, L., &amp; Ernst, D. (2020). </a:t>
            </a:r>
            <a:r>
              <a:rPr lang="en-US" sz="2200" b="0" i="1" dirty="0"/>
              <a:t>Critical Time Windows for Renewable Resource Complementarity Assessment</a:t>
            </a:r>
            <a:r>
              <a:rPr lang="en-US" sz="2200" b="0" dirty="0"/>
              <a:t>. Energy, 198. doi:10.1016/j.energy.2020.117308</a:t>
            </a:r>
          </a:p>
          <a:p>
            <a:pPr algn="l"/>
            <a:endParaRPr lang="en-US" sz="2200" b="0" dirty="0"/>
          </a:p>
          <a:p>
            <a:pPr algn="l"/>
            <a:r>
              <a:rPr lang="en-US" sz="2200" b="0" dirty="0"/>
              <a:t>Berger, M., </a:t>
            </a:r>
            <a:r>
              <a:rPr lang="en-US" sz="2200" b="0" dirty="0" err="1"/>
              <a:t>Radu</a:t>
            </a:r>
            <a:r>
              <a:rPr lang="en-US" sz="2200" b="0" dirty="0"/>
              <a:t>, D.-C., </a:t>
            </a:r>
            <a:r>
              <a:rPr lang="en-US" sz="2200" b="0" dirty="0" err="1"/>
              <a:t>Detienne</a:t>
            </a:r>
            <a:r>
              <a:rPr lang="en-US" sz="2200" b="0" dirty="0"/>
              <a:t>, G., </a:t>
            </a:r>
            <a:r>
              <a:rPr lang="en-US" sz="2200" b="0" dirty="0" err="1"/>
              <a:t>Deschuyteneer</a:t>
            </a:r>
            <a:r>
              <a:rPr lang="en-US" sz="2200" b="0" dirty="0"/>
              <a:t>, T., </a:t>
            </a:r>
            <a:r>
              <a:rPr lang="en-US" sz="2200" b="0" dirty="0" err="1"/>
              <a:t>Richel</a:t>
            </a:r>
            <a:r>
              <a:rPr lang="en-US" sz="2200" b="0" dirty="0"/>
              <a:t>, A., &amp; Ernst, D. (2021). </a:t>
            </a:r>
            <a:r>
              <a:rPr lang="en-US" sz="2200" b="0" i="1" dirty="0"/>
              <a:t>Remote Renewable Hubs for Carbon-Neutral Synthetic Fuel Production</a:t>
            </a:r>
            <a:r>
              <a:rPr lang="en-US" sz="2200" b="0" dirty="0"/>
              <a:t>. Frontiers in Energy Research. doi:10.3389/fenrg.2021.671279</a:t>
            </a:r>
          </a:p>
          <a:p>
            <a:pPr algn="l"/>
            <a:endParaRPr lang="en-US" sz="2200" b="0" dirty="0"/>
          </a:p>
          <a:p>
            <a:pPr algn="l"/>
            <a:r>
              <a:rPr lang="en-US" sz="2200" b="0" dirty="0" err="1"/>
              <a:t>Lambin</a:t>
            </a:r>
            <a:r>
              <a:rPr lang="en-US" sz="2200" b="0" dirty="0"/>
              <a:t>, C., </a:t>
            </a:r>
            <a:r>
              <a:rPr lang="en-US" sz="2200" b="0" dirty="0" err="1"/>
              <a:t>Fettweis</a:t>
            </a:r>
            <a:r>
              <a:rPr lang="en-US" sz="2200" b="0" dirty="0"/>
              <a:t>, X., Kittel, C., Fonder, M., &amp; Ernst, D. (2022). </a:t>
            </a:r>
            <a:r>
              <a:rPr lang="en-US" sz="2200" b="0" i="1" dirty="0"/>
              <a:t>Assessment of future wind speed and wind power changes over South Greenland using the MAR regional climate model</a:t>
            </a:r>
            <a:r>
              <a:rPr lang="en-US" sz="2200" b="0" dirty="0"/>
              <a:t>. International Journal of Climatology. doi:10.1002/joc.7795</a:t>
            </a:r>
          </a:p>
          <a:p>
            <a:pPr algn="l"/>
            <a:endParaRPr lang="en-US" sz="2200" b="0" dirty="0"/>
          </a:p>
          <a:p>
            <a:pPr algn="l"/>
            <a:r>
              <a:rPr lang="en-US" sz="2200" b="0" dirty="0" err="1"/>
              <a:t>Dachet</a:t>
            </a:r>
            <a:r>
              <a:rPr lang="en-US" sz="2200" b="0" dirty="0"/>
              <a:t>, V., </a:t>
            </a:r>
            <a:r>
              <a:rPr lang="en-US" sz="2200" b="0" dirty="0" err="1"/>
              <a:t>Benzerga</a:t>
            </a:r>
            <a:r>
              <a:rPr lang="en-US" sz="2200" b="0" dirty="0"/>
              <a:t>, A., </a:t>
            </a:r>
            <a:r>
              <a:rPr lang="en-US" sz="2200" b="0" dirty="0" err="1"/>
              <a:t>Fonteneau</a:t>
            </a:r>
            <a:r>
              <a:rPr lang="en-US" sz="2200" b="0" dirty="0"/>
              <a:t>, R., &amp; Ernst, D. (2023). </a:t>
            </a:r>
            <a:r>
              <a:rPr lang="en-US" sz="2200" b="0" i="1" dirty="0"/>
              <a:t>Towards CO2 valorization in a multi remote renewable energy hub  framework. </a:t>
            </a:r>
            <a:r>
              <a:rPr lang="en-US" sz="2200" b="0" dirty="0"/>
              <a:t>Proceedings of ECOS 2023 - The 36th International Conference on Efficiency, Cost, Optimization, Simulation and Environmental Impact of Energy Systems, Las Palmas, Spain. </a:t>
            </a:r>
          </a:p>
          <a:p>
            <a:pPr algn="l"/>
            <a:endParaRPr lang="en-US" sz="2800" b="0" i="1" dirty="0"/>
          </a:p>
        </p:txBody>
      </p:sp>
    </p:spTree>
    <p:extLst>
      <p:ext uri="{BB962C8B-B14F-4D97-AF65-F5344CB8AC3E}">
        <p14:creationId xmlns:p14="http://schemas.microsoft.com/office/powerpoint/2010/main" val="24092676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 Greenland case"/>
          <p:cNvSpPr txBox="1">
            <a:spLocks noGrp="1"/>
          </p:cNvSpPr>
          <p:nvPr>
            <p:ph type="title"/>
          </p:nvPr>
        </p:nvSpPr>
        <p:spPr>
          <a:xfrm>
            <a:off x="952500" y="-354837"/>
            <a:ext cx="11099800" cy="2159000"/>
          </a:xfrm>
          <a:prstGeom prst="rect">
            <a:avLst/>
          </a:prstGeom>
        </p:spPr>
        <p:txBody>
          <a:bodyPr>
            <a:normAutofit/>
          </a:bodyPr>
          <a:lstStyle/>
          <a:p>
            <a:pPr lvl="1">
              <a:defRPr sz="5000"/>
            </a:pPr>
            <a:r>
              <a:rPr lang="fr-BE" sz="4400" b="1" dirty="0" err="1"/>
              <a:t>Winds</a:t>
            </a:r>
            <a:r>
              <a:rPr lang="fr-BE" sz="4400" b="1" dirty="0"/>
              <a:t> in </a:t>
            </a:r>
            <a:r>
              <a:rPr lang="fr-BE" sz="4400" b="1" dirty="0" err="1"/>
              <a:t>southeast</a:t>
            </a:r>
            <a:r>
              <a:rPr lang="fr-BE" sz="4400" b="1" dirty="0"/>
              <a:t> </a:t>
            </a:r>
            <a:r>
              <a:rPr lang="fr-BE" sz="4400" b="1" dirty="0" err="1"/>
              <a:t>Greenland</a:t>
            </a:r>
            <a:endParaRPr sz="4400" b="1" dirty="0"/>
          </a:p>
        </p:txBody>
      </p:sp>
      <p:sp>
        <p:nvSpPr>
          <p:cNvPr id="129" name="A first glance at wind speeds"/>
          <p:cNvSpPr txBox="1">
            <a:spLocks noGrp="1"/>
          </p:cNvSpPr>
          <p:nvPr>
            <p:ph type="body" idx="1"/>
          </p:nvPr>
        </p:nvSpPr>
        <p:spPr>
          <a:xfrm>
            <a:off x="463550" y="2413000"/>
            <a:ext cx="11099800" cy="6286500"/>
          </a:xfrm>
          <a:prstGeom prst="rect">
            <a:avLst/>
          </a:prstGeom>
        </p:spPr>
        <p:txBody>
          <a:bodyPr/>
          <a:lstStyle/>
          <a:p>
            <a:pPr marL="0" indent="0" defTabSz="543305">
              <a:spcBef>
                <a:spcPts val="3900"/>
              </a:spcBef>
              <a:buSzTx/>
              <a:buNone/>
              <a:defRPr sz="2976"/>
            </a:pPr>
            <a:endParaRPr lang="fr-FR" dirty="0"/>
          </a:p>
          <a:p>
            <a:pPr marL="0" indent="0" defTabSz="543305">
              <a:spcBef>
                <a:spcPts val="3900"/>
              </a:spcBef>
              <a:buSzTx/>
              <a:buNone/>
              <a:defRPr sz="2976"/>
            </a:pPr>
            <a:endParaRPr dirty="0"/>
          </a:p>
          <a:p>
            <a:pPr marL="0" indent="0" defTabSz="543305">
              <a:spcBef>
                <a:spcPts val="3900"/>
              </a:spcBef>
              <a:buSzTx/>
              <a:buNone/>
              <a:defRPr sz="2976"/>
            </a:pPr>
            <a:endParaRPr dirty="0"/>
          </a:p>
          <a:p>
            <a:pPr marL="0" indent="0" defTabSz="543305">
              <a:spcBef>
                <a:spcPts val="3900"/>
              </a:spcBef>
              <a:buSzTx/>
              <a:buNone/>
              <a:defRPr sz="2976"/>
            </a:pPr>
            <a:endParaRPr dirty="0"/>
          </a:p>
          <a:p>
            <a:pPr marL="0" indent="0" defTabSz="543305">
              <a:spcBef>
                <a:spcPts val="3900"/>
              </a:spcBef>
              <a:buSzTx/>
              <a:buNone/>
              <a:defRPr sz="2976"/>
            </a:pPr>
            <a:endParaRPr dirty="0"/>
          </a:p>
          <a:p>
            <a:pPr marL="0" indent="0" defTabSz="543305">
              <a:spcBef>
                <a:spcPts val="3900"/>
              </a:spcBef>
              <a:buSzTx/>
              <a:buNone/>
              <a:defRPr sz="2976"/>
            </a:pPr>
            <a:endParaRPr dirty="0"/>
          </a:p>
        </p:txBody>
      </p:sp>
      <p:sp>
        <p:nvSpPr>
          <p:cNvPr id="131" name="Texte"/>
          <p:cNvSpPr txBox="1"/>
          <p:nvPr/>
        </p:nvSpPr>
        <p:spPr>
          <a:xfrm>
            <a:off x="4305300" y="-144526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sp>
        <p:nvSpPr>
          <p:cNvPr id="133" name="Texte"/>
          <p:cNvSpPr txBox="1"/>
          <p:nvPr/>
        </p:nvSpPr>
        <p:spPr>
          <a:xfrm>
            <a:off x="368300" y="-75311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sp>
        <p:nvSpPr>
          <p:cNvPr id="8" name="Rectangle 7"/>
          <p:cNvSpPr/>
          <p:nvPr/>
        </p:nvSpPr>
        <p:spPr>
          <a:xfrm>
            <a:off x="287484" y="1831870"/>
            <a:ext cx="11653046" cy="954107"/>
          </a:xfrm>
          <a:prstGeom prst="rect">
            <a:avLst/>
          </a:prstGeom>
        </p:spPr>
        <p:txBody>
          <a:bodyPr wrap="square">
            <a:spAutoFit/>
          </a:bodyPr>
          <a:lstStyle/>
          <a:p>
            <a:pPr algn="l">
              <a:defRPr sz="2400"/>
            </a:pPr>
            <a:r>
              <a:rPr lang="fr-BE" sz="2800" b="0" dirty="0"/>
              <a:t>In the </a:t>
            </a:r>
            <a:r>
              <a:rPr lang="fr-BE" sz="2800" b="0" dirty="0" err="1"/>
              <a:t>southeastern</a:t>
            </a:r>
            <a:r>
              <a:rPr lang="fr-BE" sz="2800" b="0" dirty="0"/>
              <a:t> part of </a:t>
            </a:r>
            <a:r>
              <a:rPr lang="fr-BE" sz="2800" b="0" dirty="0" err="1"/>
              <a:t>Greenland</a:t>
            </a:r>
            <a:r>
              <a:rPr lang="fr-BE" sz="2800" b="0" dirty="0"/>
              <a:t>, </a:t>
            </a:r>
            <a:r>
              <a:rPr lang="fr-BE" sz="2800" b="0" dirty="0" err="1"/>
              <a:t>general</a:t>
            </a:r>
            <a:r>
              <a:rPr lang="fr-BE" sz="2800" b="0" dirty="0"/>
              <a:t> circulation </a:t>
            </a:r>
            <a:r>
              <a:rPr lang="fr-BE" sz="2800" b="0" dirty="0" err="1"/>
              <a:t>winds</a:t>
            </a:r>
            <a:r>
              <a:rPr lang="fr-BE" sz="2800" b="0" dirty="0"/>
              <a:t> (</a:t>
            </a:r>
            <a:r>
              <a:rPr lang="fr-BE" sz="2800" b="0" dirty="0" err="1"/>
              <a:t>driven</a:t>
            </a:r>
            <a:r>
              <a:rPr lang="fr-BE" sz="2800" b="0" dirty="0"/>
              <a:t> by the </a:t>
            </a:r>
            <a:r>
              <a:rPr lang="fr-BE" sz="2800" b="0" dirty="0" err="1"/>
              <a:t>Sun’s</a:t>
            </a:r>
            <a:r>
              <a:rPr lang="fr-BE" sz="2800" b="0" dirty="0"/>
              <a:t> </a:t>
            </a:r>
            <a:r>
              <a:rPr lang="fr-BE" sz="2800" b="0" dirty="0" err="1"/>
              <a:t>energy</a:t>
            </a:r>
            <a:r>
              <a:rPr lang="fr-BE" sz="2800" b="0" dirty="0"/>
              <a:t>) </a:t>
            </a:r>
            <a:r>
              <a:rPr lang="fr-BE" sz="2800" b="0" dirty="0" err="1"/>
              <a:t>create</a:t>
            </a:r>
            <a:r>
              <a:rPr lang="fr-BE" sz="2800" b="0" dirty="0"/>
              <a:t> </a:t>
            </a:r>
            <a:r>
              <a:rPr lang="fr-BE" sz="2800" b="0" dirty="0" err="1">
                <a:solidFill>
                  <a:srgbClr val="FF0000"/>
                </a:solidFill>
              </a:rPr>
              <a:t>katabatic</a:t>
            </a:r>
            <a:r>
              <a:rPr lang="fr-BE" sz="2800" b="0" dirty="0">
                <a:solidFill>
                  <a:srgbClr val="FF0000"/>
                </a:solidFill>
              </a:rPr>
              <a:t> </a:t>
            </a:r>
            <a:r>
              <a:rPr lang="fr-BE" sz="2800" b="0" dirty="0" err="1">
                <a:solidFill>
                  <a:srgbClr val="FF0000"/>
                </a:solidFill>
              </a:rPr>
              <a:t>winds</a:t>
            </a:r>
            <a:r>
              <a:rPr lang="fr-BE" sz="2800" b="0" dirty="0"/>
              <a:t>.</a:t>
            </a:r>
            <a:endParaRPr lang="en-US" sz="2800" b="0" dirty="0"/>
          </a:p>
        </p:txBody>
      </p:sp>
      <p:pic>
        <p:nvPicPr>
          <p:cNvPr id="2" name="Image 1"/>
          <p:cNvPicPr>
            <a:picLocks noChangeAspect="1"/>
          </p:cNvPicPr>
          <p:nvPr/>
        </p:nvPicPr>
        <p:blipFill>
          <a:blip r:embed="rId2"/>
          <a:stretch>
            <a:fillRect/>
          </a:stretch>
        </p:blipFill>
        <p:spPr>
          <a:xfrm>
            <a:off x="186454" y="4031483"/>
            <a:ext cx="7810500" cy="4972050"/>
          </a:xfrm>
          <a:prstGeom prst="rect">
            <a:avLst/>
          </a:prstGeom>
        </p:spPr>
      </p:pic>
      <p:sp>
        <p:nvSpPr>
          <p:cNvPr id="10" name="Rectangle 9"/>
          <p:cNvSpPr/>
          <p:nvPr/>
        </p:nvSpPr>
        <p:spPr>
          <a:xfrm>
            <a:off x="7910950" y="3367107"/>
            <a:ext cx="4973780" cy="6124754"/>
          </a:xfrm>
          <a:prstGeom prst="rect">
            <a:avLst/>
          </a:prstGeom>
        </p:spPr>
        <p:txBody>
          <a:bodyPr wrap="square">
            <a:spAutoFit/>
          </a:bodyPr>
          <a:lstStyle/>
          <a:p>
            <a:pPr algn="l"/>
            <a:r>
              <a:rPr lang="en-US" b="0" dirty="0"/>
              <a:t>Katabatic winds are the  result of heat transfer processes</a:t>
            </a:r>
          </a:p>
          <a:p>
            <a:pPr algn="l"/>
            <a:r>
              <a:rPr lang="en-US" b="0" dirty="0"/>
              <a:t>between the cold ice cap and the warmer air mass above it. </a:t>
            </a:r>
          </a:p>
          <a:p>
            <a:pPr algn="l"/>
            <a:endParaRPr lang="en-US" b="0" dirty="0"/>
          </a:p>
          <a:p>
            <a:pPr algn="l"/>
            <a:r>
              <a:rPr lang="en-US" b="0" dirty="0"/>
              <a:t>When the air mass temperature is higher than that of the ice sheet, the former is cooled down by radiation, thus the air density increases forcing it down the sloping terrain.</a:t>
            </a:r>
          </a:p>
          <a:p>
            <a:pPr algn="l"/>
            <a:endParaRPr lang="en-US" sz="3200" b="0" dirty="0">
              <a:latin typeface="Times New Roman" panose="02020603050405020304" pitchFamily="18" charset="0"/>
              <a:cs typeface="Times New Roman" panose="02020603050405020304" pitchFamily="18" charset="0"/>
            </a:endParaRPr>
          </a:p>
          <a:p>
            <a:pPr algn="l"/>
            <a:r>
              <a:rPr lang="en-US" b="0" dirty="0"/>
              <a:t>The flow of katabatic winds is driven by gravity, temperature gradient and inclination of the slope of the ice sheet.</a:t>
            </a:r>
            <a:endParaRPr lang="en-US" sz="2800" b="0" dirty="0"/>
          </a:p>
        </p:txBody>
      </p:sp>
    </p:spTree>
    <p:extLst>
      <p:ext uri="{BB962C8B-B14F-4D97-AF65-F5344CB8AC3E}">
        <p14:creationId xmlns:p14="http://schemas.microsoft.com/office/powerpoint/2010/main" val="1712057371"/>
      </p:ext>
    </p:extLst>
  </p:cSld>
  <p:clrMapOvr>
    <a:masterClrMapping/>
  </p:clrMapOvr>
  <p:transition spd="med"/>
  <p:extLst>
    <p:ext uri="{6950BFC3-D8DA-4A85-94F7-54DA5524770B}">
      <p188:commentRel xmlns:p188="http://schemas.microsoft.com/office/powerpoint/2018/8/main" xmlns=""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952500" y="1684420"/>
            <a:ext cx="11099800" cy="7353300"/>
          </a:xfrm>
        </p:spPr>
        <p:txBody>
          <a:bodyPr>
            <a:normAutofit/>
          </a:bodyPr>
          <a:lstStyle/>
          <a:p>
            <a:pPr marL="0" indent="0">
              <a:buNone/>
            </a:pPr>
            <a:r>
              <a:rPr lang="fr-BE" dirty="0" err="1"/>
              <a:t>We</a:t>
            </a:r>
            <a:r>
              <a:rPr lang="fr-BE" dirty="0"/>
              <a:t> have </a:t>
            </a:r>
            <a:r>
              <a:rPr lang="fr-BE" dirty="0" err="1"/>
              <a:t>relied</a:t>
            </a:r>
            <a:r>
              <a:rPr lang="fr-BE" dirty="0"/>
              <a:t> on data </a:t>
            </a:r>
            <a:r>
              <a:rPr lang="fr-BE" dirty="0" err="1"/>
              <a:t>reanalysis</a:t>
            </a:r>
            <a:r>
              <a:rPr lang="fr-BE" dirty="0"/>
              <a:t> to </a:t>
            </a:r>
            <a:r>
              <a:rPr lang="fr-BE" dirty="0" err="1"/>
              <a:t>reconstruct</a:t>
            </a:r>
            <a:r>
              <a:rPr lang="fr-BE" dirty="0"/>
              <a:t> wind </a:t>
            </a:r>
            <a:r>
              <a:rPr lang="fr-BE" dirty="0" err="1"/>
              <a:t>signals</a:t>
            </a:r>
            <a:r>
              <a:rPr lang="fr-BE" dirty="0"/>
              <a:t> </a:t>
            </a:r>
            <a:r>
              <a:rPr lang="fr-BE" dirty="0" err="1"/>
              <a:t>from</a:t>
            </a:r>
            <a:r>
              <a:rPr lang="fr-BE" dirty="0"/>
              <a:t> the </a:t>
            </a:r>
            <a:r>
              <a:rPr lang="fr-BE" dirty="0" err="1"/>
              <a:t>past</a:t>
            </a:r>
            <a:r>
              <a:rPr lang="fr-BE" dirty="0"/>
              <a:t> in situ and satellite observations.</a:t>
            </a:r>
          </a:p>
          <a:p>
            <a:pPr marL="0" indent="0">
              <a:buNone/>
            </a:pPr>
            <a:r>
              <a:rPr lang="fr-BE" dirty="0"/>
              <a:t>The </a:t>
            </a:r>
            <a:r>
              <a:rPr lang="en-US" dirty="0"/>
              <a:t>regional </a:t>
            </a:r>
            <a:r>
              <a:rPr lang="en-US" dirty="0">
                <a:solidFill>
                  <a:srgbClr val="FF0000"/>
                </a:solidFill>
              </a:rPr>
              <a:t>MAR</a:t>
            </a:r>
            <a:r>
              <a:rPr lang="en-US" dirty="0"/>
              <a:t> (</a:t>
            </a:r>
            <a:r>
              <a:rPr lang="en-US" dirty="0" err="1"/>
              <a:t>Modèle</a:t>
            </a:r>
            <a:r>
              <a:rPr lang="en-US" dirty="0"/>
              <a:t> </a:t>
            </a:r>
            <a:r>
              <a:rPr lang="en-US" dirty="0" err="1"/>
              <a:t>Atmosphérique</a:t>
            </a:r>
            <a:r>
              <a:rPr lang="en-US" dirty="0"/>
              <a:t> Regional) model was used for data reanalysis over Greenland. This model can accurately represent physical processes in Greenlandic regions, including katabatic winds. Boundary conditions are determined by the ERA5 reanalysis model.</a:t>
            </a:r>
          </a:p>
          <a:p>
            <a:pPr marL="0" indent="0">
              <a:buNone/>
            </a:pPr>
            <a:r>
              <a:rPr lang="fr-BE" dirty="0"/>
              <a:t>H</a:t>
            </a:r>
            <a:r>
              <a:rPr lang="en-US" dirty="0" err="1"/>
              <a:t>ourly</a:t>
            </a:r>
            <a:r>
              <a:rPr lang="en-US" dirty="0"/>
              <a:t> values of wind speed at 100 meters above ground level are generated using reanalysis models for the period 2008-2017. </a:t>
            </a:r>
          </a:p>
        </p:txBody>
      </p:sp>
      <p:sp>
        <p:nvSpPr>
          <p:cNvPr id="4" name="The Greenland case"/>
          <p:cNvSpPr txBox="1">
            <a:spLocks/>
          </p:cNvSpPr>
          <p:nvPr/>
        </p:nvSpPr>
        <p:spPr>
          <a:xfrm>
            <a:off x="800100" y="-147019"/>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lvl="1" hangingPunct="1">
              <a:defRPr sz="5000"/>
            </a:pPr>
            <a:r>
              <a:rPr lang="fr-BE" sz="4400" b="1" dirty="0"/>
              <a:t>Data acquisition for </a:t>
            </a:r>
            <a:r>
              <a:rPr lang="fr-BE" sz="4400" b="1" dirty="0" err="1"/>
              <a:t>our</a:t>
            </a:r>
            <a:r>
              <a:rPr lang="fr-BE" sz="4400" b="1" dirty="0"/>
              <a:t> </a:t>
            </a:r>
            <a:r>
              <a:rPr lang="fr-BE" sz="4400" b="1" dirty="0" err="1"/>
              <a:t>analysis</a:t>
            </a:r>
            <a:endParaRPr lang="en-US" sz="4400" b="1" dirty="0"/>
          </a:p>
        </p:txBody>
      </p:sp>
    </p:spTree>
    <p:extLst>
      <p:ext uri="{BB962C8B-B14F-4D97-AF65-F5344CB8AC3E}">
        <p14:creationId xmlns:p14="http://schemas.microsoft.com/office/powerpoint/2010/main" val="20752781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046" y="-674254"/>
            <a:ext cx="11099800" cy="2159000"/>
          </a:xfrm>
        </p:spPr>
        <p:txBody>
          <a:bodyPr>
            <a:normAutofit/>
          </a:bodyPr>
          <a:lstStyle/>
          <a:p>
            <a:r>
              <a:rPr lang="fr-BE" sz="4400" b="1" dirty="0" err="1"/>
              <a:t>Regions</a:t>
            </a:r>
            <a:r>
              <a:rPr lang="fr-BE" sz="4400" b="1" dirty="0"/>
              <a:t> </a:t>
            </a:r>
            <a:r>
              <a:rPr lang="fr-BE" sz="4400" b="1" dirty="0" err="1"/>
              <a:t>selection</a:t>
            </a:r>
            <a:r>
              <a:rPr lang="fr-BE" sz="4400" b="1" dirty="0"/>
              <a:t> for </a:t>
            </a:r>
            <a:r>
              <a:rPr lang="fr-BE" sz="4400" b="1" dirty="0" err="1"/>
              <a:t>our</a:t>
            </a:r>
            <a:r>
              <a:rPr lang="fr-BE" sz="4400" b="1" dirty="0"/>
              <a:t> </a:t>
            </a:r>
            <a:r>
              <a:rPr lang="fr-BE" sz="4400" b="1" dirty="0" err="1"/>
              <a:t>analysis</a:t>
            </a:r>
            <a:endParaRPr lang="en-US" sz="4400" b="1" dirty="0"/>
          </a:p>
        </p:txBody>
      </p:sp>
      <p:pic>
        <p:nvPicPr>
          <p:cNvPr id="5" name="Image 4"/>
          <p:cNvPicPr>
            <a:picLocks noChangeAspect="1"/>
          </p:cNvPicPr>
          <p:nvPr/>
        </p:nvPicPr>
        <p:blipFill>
          <a:blip r:embed="rId2"/>
          <a:stretch>
            <a:fillRect/>
          </a:stretch>
        </p:blipFill>
        <p:spPr>
          <a:xfrm>
            <a:off x="1148480" y="5233949"/>
            <a:ext cx="4767407" cy="4366266"/>
          </a:xfrm>
          <a:prstGeom prst="rect">
            <a:avLst/>
          </a:prstGeom>
        </p:spPr>
      </p:pic>
      <p:pic>
        <p:nvPicPr>
          <p:cNvPr id="6" name="Image 5"/>
          <p:cNvPicPr>
            <a:picLocks noChangeAspect="1"/>
          </p:cNvPicPr>
          <p:nvPr/>
        </p:nvPicPr>
        <p:blipFill>
          <a:blip r:embed="rId3"/>
          <a:stretch>
            <a:fillRect/>
          </a:stretch>
        </p:blipFill>
        <p:spPr>
          <a:xfrm>
            <a:off x="458802" y="977610"/>
            <a:ext cx="5503267" cy="4390159"/>
          </a:xfrm>
          <a:prstGeom prst="rect">
            <a:avLst/>
          </a:prstGeom>
        </p:spPr>
      </p:pic>
      <p:sp>
        <p:nvSpPr>
          <p:cNvPr id="8" name="Titre 1"/>
          <p:cNvSpPr txBox="1">
            <a:spLocks/>
          </p:cNvSpPr>
          <p:nvPr/>
        </p:nvSpPr>
        <p:spPr>
          <a:xfrm>
            <a:off x="6391560" y="1554018"/>
            <a:ext cx="5925131" cy="2671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3200" dirty="0" err="1"/>
              <a:t>Two</a:t>
            </a:r>
            <a:r>
              <a:rPr lang="fr-BE" sz="3200" dirty="0"/>
              <a:t> areas in </a:t>
            </a:r>
            <a:r>
              <a:rPr lang="fr-BE" sz="3200" dirty="0" err="1"/>
              <a:t>Greenland</a:t>
            </a:r>
            <a:r>
              <a:rPr lang="fr-BE" sz="3200" dirty="0"/>
              <a:t>: one offshore (GR</a:t>
            </a:r>
            <a:r>
              <a:rPr lang="fr-BE" sz="3200" baseline="-25000" dirty="0"/>
              <a:t>OFF</a:t>
            </a:r>
            <a:r>
              <a:rPr lang="fr-BE" sz="3200" dirty="0"/>
              <a:t>) and one </a:t>
            </a:r>
            <a:r>
              <a:rPr lang="fr-BE" sz="3200" dirty="0" err="1"/>
              <a:t>onshore</a:t>
            </a:r>
            <a:r>
              <a:rPr lang="fr-BE" sz="3200" dirty="0"/>
              <a:t> (GR</a:t>
            </a:r>
            <a:r>
              <a:rPr lang="fr-BE" sz="3200" baseline="-25000" dirty="0"/>
              <a:t>ON</a:t>
            </a:r>
            <a:r>
              <a:rPr lang="fr-BE" sz="3200" dirty="0"/>
              <a:t>).</a:t>
            </a:r>
          </a:p>
          <a:p>
            <a:pPr algn="l" hangingPunct="1"/>
            <a:endParaRPr lang="fr-BE" sz="3200" dirty="0"/>
          </a:p>
          <a:p>
            <a:pPr algn="l" hangingPunct="1"/>
            <a:r>
              <a:rPr lang="fr-BE" sz="3200" dirty="0" err="1"/>
              <a:t>Temperatures</a:t>
            </a:r>
            <a:r>
              <a:rPr lang="fr-BE" sz="3200" dirty="0"/>
              <a:t> </a:t>
            </a:r>
            <a:r>
              <a:rPr lang="fr-BE" sz="3200" dirty="0" err="1"/>
              <a:t>too</a:t>
            </a:r>
            <a:r>
              <a:rPr lang="fr-BE" sz="3200" dirty="0"/>
              <a:t> high for the </a:t>
            </a:r>
            <a:r>
              <a:rPr lang="fr-BE" sz="3200" dirty="0" err="1"/>
              <a:t>sea</a:t>
            </a:r>
            <a:r>
              <a:rPr lang="fr-BE" sz="3200" dirty="0"/>
              <a:t> to freeze or for </a:t>
            </a:r>
            <a:r>
              <a:rPr lang="fr-BE" sz="3200" dirty="0" err="1"/>
              <a:t>there</a:t>
            </a:r>
            <a:r>
              <a:rPr lang="fr-BE" sz="3200" dirty="0"/>
              <a:t> to </a:t>
            </a:r>
            <a:r>
              <a:rPr lang="fr-BE" sz="3200" dirty="0" err="1"/>
              <a:t>be</a:t>
            </a:r>
            <a:r>
              <a:rPr lang="fr-BE" sz="3200" dirty="0"/>
              <a:t> permanent </a:t>
            </a:r>
            <a:r>
              <a:rPr lang="fr-BE" sz="3200" dirty="0" err="1"/>
              <a:t>ice</a:t>
            </a:r>
            <a:r>
              <a:rPr lang="fr-BE" sz="3200" dirty="0"/>
              <a:t> onshore.</a:t>
            </a:r>
            <a:endParaRPr lang="en-US" sz="3200" dirty="0"/>
          </a:p>
        </p:txBody>
      </p:sp>
      <p:sp>
        <p:nvSpPr>
          <p:cNvPr id="9" name="Titre 1"/>
          <p:cNvSpPr txBox="1">
            <a:spLocks/>
          </p:cNvSpPr>
          <p:nvPr/>
        </p:nvSpPr>
        <p:spPr>
          <a:xfrm>
            <a:off x="6390406" y="6112158"/>
            <a:ext cx="5925131" cy="2671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3000" dirty="0" err="1"/>
              <a:t>Two</a:t>
            </a:r>
            <a:r>
              <a:rPr lang="fr-BE" sz="3000" dirty="0"/>
              <a:t> areas in Europe: one offshore wind </a:t>
            </a:r>
            <a:r>
              <a:rPr lang="fr-BE" sz="3000" dirty="0" err="1"/>
              <a:t>farm</a:t>
            </a:r>
            <a:r>
              <a:rPr lang="fr-BE" sz="3000" dirty="0"/>
              <a:t> in </a:t>
            </a:r>
            <a:r>
              <a:rPr lang="fr-BE" sz="3000" dirty="0" err="1"/>
              <a:t>Denmark</a:t>
            </a:r>
            <a:r>
              <a:rPr lang="fr-BE" sz="3000" dirty="0"/>
              <a:t> (DK) and one on-shore wind </a:t>
            </a:r>
            <a:r>
              <a:rPr lang="fr-BE" sz="3000" dirty="0" err="1"/>
              <a:t>farm</a:t>
            </a:r>
            <a:r>
              <a:rPr lang="fr-BE" sz="3000" dirty="0"/>
              <a:t> in France (FR).</a:t>
            </a:r>
            <a:endParaRPr lang="en-US" sz="3000" dirty="0"/>
          </a:p>
        </p:txBody>
      </p:sp>
    </p:spTree>
    <p:extLst>
      <p:ext uri="{BB962C8B-B14F-4D97-AF65-F5344CB8AC3E}">
        <p14:creationId xmlns:p14="http://schemas.microsoft.com/office/powerpoint/2010/main" val="37119697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e Greenland case"/>
          <p:cNvSpPr txBox="1">
            <a:spLocks/>
          </p:cNvSpPr>
          <p:nvPr/>
        </p:nvSpPr>
        <p:spPr>
          <a:xfrm>
            <a:off x="800100" y="-147019"/>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lvl="1" hangingPunct="1">
              <a:defRPr sz="5000"/>
            </a:pPr>
            <a:r>
              <a:rPr lang="fr-BE" sz="4400" b="1" dirty="0"/>
              <a:t>Wind ressource </a:t>
            </a:r>
            <a:r>
              <a:rPr lang="fr-BE" sz="4400" b="1" dirty="0" err="1"/>
              <a:t>assessment</a:t>
            </a:r>
            <a:r>
              <a:rPr lang="fr-BE" sz="4400" b="1" dirty="0"/>
              <a:t> </a:t>
            </a:r>
            <a:endParaRPr lang="en-US" sz="4400" b="1" dirty="0"/>
          </a:p>
        </p:txBody>
      </p:sp>
      <p:pic>
        <p:nvPicPr>
          <p:cNvPr id="6" name="Image 5"/>
          <p:cNvPicPr>
            <a:picLocks noChangeAspect="1"/>
          </p:cNvPicPr>
          <p:nvPr/>
        </p:nvPicPr>
        <p:blipFill>
          <a:blip r:embed="rId2"/>
          <a:stretch>
            <a:fillRect/>
          </a:stretch>
        </p:blipFill>
        <p:spPr>
          <a:xfrm>
            <a:off x="-13855" y="2408527"/>
            <a:ext cx="7781925" cy="5629275"/>
          </a:xfrm>
          <a:prstGeom prst="rect">
            <a:avLst/>
          </a:prstGeom>
        </p:spPr>
      </p:pic>
      <p:sp>
        <p:nvSpPr>
          <p:cNvPr id="9" name="Titre 1"/>
          <p:cNvSpPr txBox="1">
            <a:spLocks/>
          </p:cNvSpPr>
          <p:nvPr/>
        </p:nvSpPr>
        <p:spPr>
          <a:xfrm>
            <a:off x="7781925" y="2210955"/>
            <a:ext cx="5088948" cy="6024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2800" dirty="0">
                <a:solidFill>
                  <a:srgbClr val="FF0000"/>
                </a:solidFill>
              </a:rPr>
              <a:t>There are </a:t>
            </a:r>
            <a:r>
              <a:rPr lang="fr-BE" sz="2800" dirty="0" err="1">
                <a:solidFill>
                  <a:srgbClr val="FF0000"/>
                </a:solidFill>
              </a:rPr>
              <a:t>higher</a:t>
            </a:r>
            <a:r>
              <a:rPr lang="fr-BE" sz="2800" dirty="0">
                <a:solidFill>
                  <a:srgbClr val="FF0000"/>
                </a:solidFill>
              </a:rPr>
              <a:t> </a:t>
            </a:r>
            <a:r>
              <a:rPr lang="fr-BE" sz="2800" dirty="0" err="1">
                <a:solidFill>
                  <a:srgbClr val="FF0000"/>
                </a:solidFill>
              </a:rPr>
              <a:t>mean</a:t>
            </a:r>
            <a:r>
              <a:rPr lang="fr-BE" sz="2800" dirty="0">
                <a:solidFill>
                  <a:srgbClr val="FF0000"/>
                </a:solidFill>
              </a:rPr>
              <a:t> wind speeds </a:t>
            </a:r>
            <a:r>
              <a:rPr lang="fr-BE" sz="2800" dirty="0"/>
              <a:t>in </a:t>
            </a:r>
            <a:r>
              <a:rPr lang="fr-BE" sz="2800" dirty="0" err="1"/>
              <a:t>Greenland</a:t>
            </a:r>
            <a:r>
              <a:rPr lang="fr-BE" sz="2800" dirty="0"/>
              <a:t> </a:t>
            </a:r>
            <a:r>
              <a:rPr lang="fr-BE" sz="2800" dirty="0" err="1"/>
              <a:t>than</a:t>
            </a:r>
            <a:r>
              <a:rPr lang="fr-BE" sz="2800" dirty="0"/>
              <a:t> in the </a:t>
            </a:r>
            <a:r>
              <a:rPr lang="fr-BE" sz="2800" dirty="0" err="1"/>
              <a:t>two</a:t>
            </a:r>
            <a:r>
              <a:rPr lang="fr-BE" sz="2800" dirty="0"/>
              <a:t> </a:t>
            </a:r>
            <a:r>
              <a:rPr lang="fr-BE" sz="2800" dirty="0" err="1"/>
              <a:t>European</a:t>
            </a:r>
            <a:r>
              <a:rPr lang="fr-BE" sz="2800" dirty="0"/>
              <a:t> locations.</a:t>
            </a:r>
          </a:p>
          <a:p>
            <a:pPr algn="l" hangingPunct="1"/>
            <a:endParaRPr lang="fr-BE" sz="2800" dirty="0"/>
          </a:p>
          <a:p>
            <a:pPr algn="l" hangingPunct="1"/>
            <a:r>
              <a:rPr lang="fr-BE" sz="2800" dirty="0"/>
              <a:t>Distribution of wind speeds are more </a:t>
            </a:r>
            <a:r>
              <a:rPr lang="fr-BE" sz="2800" dirty="0" err="1"/>
              <a:t>assymetric</a:t>
            </a:r>
            <a:r>
              <a:rPr lang="fr-BE" sz="2800" dirty="0"/>
              <a:t> for </a:t>
            </a:r>
            <a:r>
              <a:rPr lang="fr-BE" sz="2800" dirty="0" err="1"/>
              <a:t>GR</a:t>
            </a:r>
            <a:r>
              <a:rPr lang="fr-BE" sz="2800" baseline="-25000" dirty="0" err="1"/>
              <a:t>off</a:t>
            </a:r>
            <a:r>
              <a:rPr lang="fr-BE" sz="2800" dirty="0"/>
              <a:t> and </a:t>
            </a:r>
            <a:r>
              <a:rPr lang="fr-BE" sz="2800" dirty="0" err="1"/>
              <a:t>GR</a:t>
            </a:r>
            <a:r>
              <a:rPr lang="fr-BE" sz="2800" baseline="-25000" dirty="0" err="1"/>
              <a:t>on</a:t>
            </a:r>
            <a:r>
              <a:rPr lang="fr-BE" sz="2800" baseline="-25000" dirty="0"/>
              <a:t> </a:t>
            </a:r>
            <a:r>
              <a:rPr lang="fr-BE" sz="2800" dirty="0" err="1"/>
              <a:t>than</a:t>
            </a:r>
            <a:r>
              <a:rPr lang="fr-BE" sz="2800" dirty="0"/>
              <a:t> for DK and FR. </a:t>
            </a:r>
          </a:p>
          <a:p>
            <a:pPr algn="l" hangingPunct="1"/>
            <a:endParaRPr lang="fr-BE" sz="2800" dirty="0"/>
          </a:p>
          <a:p>
            <a:pPr algn="l"/>
            <a:r>
              <a:rPr lang="en-US" sz="2800" dirty="0"/>
              <a:t>The high standard deviations of the wind speeds in Greenland do not correspond to a high turbulence intensity, but to the strong influence of seasonality of the local natural resource. </a:t>
            </a:r>
          </a:p>
        </p:txBody>
      </p:sp>
    </p:spTree>
    <p:extLst>
      <p:ext uri="{BB962C8B-B14F-4D97-AF65-F5344CB8AC3E}">
        <p14:creationId xmlns:p14="http://schemas.microsoft.com/office/powerpoint/2010/main" val="95153906"/>
      </p:ext>
    </p:extLst>
  </p:cSld>
  <p:clrMapOvr>
    <a:masterClrMapping/>
  </p:clrMapOvr>
  <p:transition spd="med"/>
  <p:extLst>
    <p:ext uri="{6950BFC3-D8DA-4A85-94F7-54DA5524770B}">
      <p188:commentRel xmlns:p188="http://schemas.microsoft.com/office/powerpoint/2018/8/main" xmlns=""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 Greenland case"/>
          <p:cNvSpPr txBox="1">
            <a:spLocks noGrp="1"/>
          </p:cNvSpPr>
          <p:nvPr>
            <p:ph type="title"/>
          </p:nvPr>
        </p:nvSpPr>
        <p:spPr>
          <a:prstGeom prst="rect">
            <a:avLst/>
          </a:prstGeom>
        </p:spPr>
        <p:txBody>
          <a:bodyPr>
            <a:normAutofit/>
          </a:bodyPr>
          <a:lstStyle/>
          <a:p>
            <a:pPr lvl="1">
              <a:defRPr sz="5000"/>
            </a:pPr>
            <a:r>
              <a:rPr lang="fr-BE" sz="4400" b="1" dirty="0" err="1"/>
              <a:t>Load</a:t>
            </a:r>
            <a:r>
              <a:rPr lang="fr-BE" sz="4400" b="1" dirty="0"/>
              <a:t> </a:t>
            </a:r>
            <a:r>
              <a:rPr lang="fr-BE" sz="4400" b="1" dirty="0" err="1"/>
              <a:t>factors</a:t>
            </a:r>
            <a:r>
              <a:rPr lang="fr-BE" sz="4400" b="1" dirty="0"/>
              <a:t> of the wind </a:t>
            </a:r>
            <a:r>
              <a:rPr lang="fr-BE" sz="4400" b="1" dirty="0" err="1"/>
              <a:t>farms</a:t>
            </a:r>
            <a:endParaRPr sz="4400" b="1" dirty="0"/>
          </a:p>
        </p:txBody>
      </p:sp>
      <p:sp>
        <p:nvSpPr>
          <p:cNvPr id="131" name="Texte"/>
          <p:cNvSpPr txBox="1"/>
          <p:nvPr/>
        </p:nvSpPr>
        <p:spPr>
          <a:xfrm>
            <a:off x="4305300" y="-144526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sp>
        <p:nvSpPr>
          <p:cNvPr id="133" name="Texte"/>
          <p:cNvSpPr txBox="1"/>
          <p:nvPr/>
        </p:nvSpPr>
        <p:spPr>
          <a:xfrm>
            <a:off x="368300" y="-7531101"/>
            <a:ext cx="1905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ts val="2800"/>
              </a:lnSpc>
              <a:defRPr sz="1200" b="0">
                <a:latin typeface="Times"/>
                <a:ea typeface="Times"/>
                <a:cs typeface="Times"/>
                <a:sym typeface="Times"/>
              </a:defRPr>
            </a:lvl1pPr>
          </a:lstStyle>
          <a:p>
            <a:r>
              <a:t> </a:t>
            </a:r>
          </a:p>
        </p:txBody>
      </p:sp>
      <p:pic>
        <p:nvPicPr>
          <p:cNvPr id="3" name="Image 2"/>
          <p:cNvPicPr>
            <a:picLocks noChangeAspect="1"/>
          </p:cNvPicPr>
          <p:nvPr/>
        </p:nvPicPr>
        <p:blipFill>
          <a:blip r:embed="rId2"/>
          <a:stretch>
            <a:fillRect/>
          </a:stretch>
        </p:blipFill>
        <p:spPr>
          <a:xfrm>
            <a:off x="776036" y="2261429"/>
            <a:ext cx="5640805" cy="3697861"/>
          </a:xfrm>
          <a:prstGeom prst="rect">
            <a:avLst/>
          </a:prstGeom>
        </p:spPr>
      </p:pic>
      <p:sp>
        <p:nvSpPr>
          <p:cNvPr id="5" name="Rectangle 4"/>
          <p:cNvSpPr/>
          <p:nvPr/>
        </p:nvSpPr>
        <p:spPr>
          <a:xfrm>
            <a:off x="6678862" y="3055619"/>
            <a:ext cx="6122737" cy="1815882"/>
          </a:xfrm>
          <a:prstGeom prst="rect">
            <a:avLst/>
          </a:prstGeom>
        </p:spPr>
        <p:txBody>
          <a:bodyPr wrap="square">
            <a:spAutoFit/>
          </a:bodyPr>
          <a:lstStyle/>
          <a:p>
            <a:pPr algn="l"/>
            <a:r>
              <a:rPr lang="en-US" sz="2800" b="0" dirty="0"/>
              <a:t>Single turbine and wind farm transfer functions. Example of a wind farm power curve aggregation based on multiple </a:t>
            </a:r>
            <a:r>
              <a:rPr lang="en-US" sz="2800" b="0" dirty="0" err="1"/>
              <a:t>aerodyn</a:t>
            </a:r>
            <a:r>
              <a:rPr lang="en-US" sz="2800" b="0" dirty="0"/>
              <a:t> SCD 8.0/168 units.</a:t>
            </a:r>
          </a:p>
        </p:txBody>
      </p:sp>
      <p:pic>
        <p:nvPicPr>
          <p:cNvPr id="7" name="Image 6"/>
          <p:cNvPicPr>
            <a:picLocks noChangeAspect="1"/>
          </p:cNvPicPr>
          <p:nvPr/>
        </p:nvPicPr>
        <p:blipFill>
          <a:blip r:embed="rId3"/>
          <a:stretch>
            <a:fillRect/>
          </a:stretch>
        </p:blipFill>
        <p:spPr>
          <a:xfrm>
            <a:off x="574842" y="7043488"/>
            <a:ext cx="5440949" cy="1462897"/>
          </a:xfrm>
          <a:prstGeom prst="rect">
            <a:avLst/>
          </a:prstGeom>
        </p:spPr>
      </p:pic>
      <p:sp>
        <p:nvSpPr>
          <p:cNvPr id="14" name="Rectangle 13"/>
          <p:cNvSpPr/>
          <p:nvPr/>
        </p:nvSpPr>
        <p:spPr>
          <a:xfrm>
            <a:off x="6694905" y="7443498"/>
            <a:ext cx="6325937" cy="954107"/>
          </a:xfrm>
          <a:prstGeom prst="rect">
            <a:avLst/>
          </a:prstGeom>
        </p:spPr>
        <p:txBody>
          <a:bodyPr wrap="square">
            <a:spAutoFit/>
          </a:bodyPr>
          <a:lstStyle/>
          <a:p>
            <a:pPr algn="l"/>
            <a:r>
              <a:rPr lang="fr-BE" sz="2800" b="0" dirty="0" err="1"/>
              <a:t>Capacity</a:t>
            </a:r>
            <a:r>
              <a:rPr lang="fr-BE" sz="2800" b="0" dirty="0"/>
              <a:t> </a:t>
            </a:r>
            <a:r>
              <a:rPr lang="fr-BE" sz="2800" b="0" dirty="0" err="1"/>
              <a:t>factors</a:t>
            </a:r>
            <a:r>
              <a:rPr lang="fr-BE" sz="2800" b="0" dirty="0"/>
              <a:t> for the </a:t>
            </a:r>
            <a:r>
              <a:rPr lang="fr-BE" sz="2800" b="0" dirty="0" err="1"/>
              <a:t>different</a:t>
            </a:r>
            <a:r>
              <a:rPr lang="fr-BE" sz="2800" b="0" dirty="0"/>
              <a:t> </a:t>
            </a:r>
            <a:r>
              <a:rPr lang="fr-BE" sz="2800" b="0" dirty="0" smtClean="0"/>
              <a:t>locations.</a:t>
            </a:r>
            <a:endParaRPr lang="en-US" sz="2800" b="0" dirty="0"/>
          </a:p>
        </p:txBody>
      </p:sp>
    </p:spTree>
    <p:extLst>
      <p:ext uri="{BB962C8B-B14F-4D97-AF65-F5344CB8AC3E}">
        <p14:creationId xmlns:p14="http://schemas.microsoft.com/office/powerpoint/2010/main" val="36508173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2694" y="1004887"/>
            <a:ext cx="8686717" cy="2561589"/>
          </a:xfrm>
          <a:prstGeom prst="rect">
            <a:avLst/>
          </a:prstGeom>
        </p:spPr>
      </p:pic>
      <p:sp>
        <p:nvSpPr>
          <p:cNvPr id="5" name="Rectangle 4"/>
          <p:cNvSpPr/>
          <p:nvPr/>
        </p:nvSpPr>
        <p:spPr>
          <a:xfrm>
            <a:off x="344989" y="2475466"/>
            <a:ext cx="2189664" cy="77970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fr-BE" sz="2200" b="0" i="0" u="none" strike="noStrike" cap="none" spc="0" normalizeH="0" baseline="0" dirty="0">
                <a:ln>
                  <a:noFill/>
                </a:ln>
                <a:solidFill>
                  <a:schemeClr val="tx1"/>
                </a:solidFill>
                <a:effectLst/>
                <a:uFillTx/>
                <a:latin typeface="+mn-lt"/>
                <a:ea typeface="+mn-ea"/>
                <a:cs typeface="+mn-cs"/>
                <a:sym typeface="Helvetica Neue Medium"/>
              </a:rPr>
              <a:t>Highest</a:t>
            </a:r>
            <a:r>
              <a:rPr kumimoji="0" lang="fr-BE" sz="2200" b="0" i="0" u="none" strike="noStrike" cap="none" spc="0" normalizeH="0" dirty="0">
                <a:ln>
                  <a:noFill/>
                </a:ln>
                <a:solidFill>
                  <a:schemeClr val="tx1"/>
                </a:solidFill>
                <a:effectLst/>
                <a:uFillTx/>
                <a:latin typeface="+mn-lt"/>
                <a:ea typeface="+mn-ea"/>
                <a:cs typeface="+mn-cs"/>
                <a:sym typeface="Helvetica Neue Medium"/>
              </a:rPr>
              <a:t> wind speed observed</a:t>
            </a:r>
            <a:endParaRPr kumimoji="0" lang="en-US" sz="2200" b="0" i="0" u="none" strike="noStrike" cap="none" spc="0" normalizeH="0" baseline="0" dirty="0">
              <a:ln>
                <a:noFill/>
              </a:ln>
              <a:solidFill>
                <a:schemeClr val="tx1"/>
              </a:solidFill>
              <a:effectLst/>
              <a:uFillTx/>
              <a:latin typeface="+mn-lt"/>
              <a:ea typeface="+mn-ea"/>
              <a:cs typeface="+mn-cs"/>
              <a:sym typeface="Helvetica Neue Medium"/>
            </a:endParaRPr>
          </a:p>
        </p:txBody>
      </p:sp>
      <p:sp>
        <p:nvSpPr>
          <p:cNvPr id="6" name="Rectangle 5"/>
          <p:cNvSpPr/>
          <p:nvPr/>
        </p:nvSpPr>
        <p:spPr>
          <a:xfrm>
            <a:off x="9047747" y="1480321"/>
            <a:ext cx="3957053" cy="1384995"/>
          </a:xfrm>
          <a:prstGeom prst="rect">
            <a:avLst/>
          </a:prstGeom>
        </p:spPr>
        <p:txBody>
          <a:bodyPr wrap="square">
            <a:spAutoFit/>
          </a:bodyPr>
          <a:lstStyle/>
          <a:p>
            <a:pPr algn="l"/>
            <a:r>
              <a:rPr lang="fr-BE" sz="2800" b="0" dirty="0" err="1"/>
              <a:t>Capacity</a:t>
            </a:r>
            <a:r>
              <a:rPr lang="fr-BE" sz="2800" b="0" dirty="0"/>
              <a:t> </a:t>
            </a:r>
            <a:r>
              <a:rPr lang="fr-BE" sz="2800" b="0" dirty="0" err="1"/>
              <a:t>factors</a:t>
            </a:r>
            <a:r>
              <a:rPr lang="fr-BE" sz="2800" b="0" dirty="0"/>
              <a:t> versus </a:t>
            </a:r>
          </a:p>
          <a:p>
            <a:pPr algn="l"/>
            <a:r>
              <a:rPr lang="fr-BE" sz="2800" b="0" dirty="0" err="1"/>
              <a:t>cut</a:t>
            </a:r>
            <a:r>
              <a:rPr lang="fr-BE" sz="2800" b="0" dirty="0"/>
              <a:t>-out wind speed for the wind turbines.   </a:t>
            </a:r>
            <a:endParaRPr lang="en-US" sz="2800" b="0" dirty="0"/>
          </a:p>
        </p:txBody>
      </p:sp>
      <p:sp>
        <p:nvSpPr>
          <p:cNvPr id="7" name="Rectangle 6"/>
          <p:cNvSpPr/>
          <p:nvPr/>
        </p:nvSpPr>
        <p:spPr>
          <a:xfrm>
            <a:off x="352926" y="4805451"/>
            <a:ext cx="11887200" cy="4401205"/>
          </a:xfrm>
          <a:prstGeom prst="rect">
            <a:avLst/>
          </a:prstGeom>
        </p:spPr>
        <p:txBody>
          <a:bodyPr wrap="square">
            <a:spAutoFit/>
          </a:bodyPr>
          <a:lstStyle/>
          <a:p>
            <a:pPr algn="l"/>
            <a:r>
              <a:rPr lang="fr-BE" sz="2800" b="0" dirty="0"/>
              <a:t>Important </a:t>
            </a:r>
            <a:r>
              <a:rPr lang="fr-BE" sz="2800" b="0" dirty="0" err="1"/>
              <a:t>remarks</a:t>
            </a:r>
            <a:r>
              <a:rPr lang="fr-BE" sz="2800" b="0" dirty="0"/>
              <a:t> for </a:t>
            </a:r>
            <a:r>
              <a:rPr lang="fr-BE" sz="2800" b="0" dirty="0" err="1"/>
              <a:t>manufacturers</a:t>
            </a:r>
            <a:r>
              <a:rPr lang="fr-BE" sz="2800" b="0" dirty="0"/>
              <a:t> of wind turbines </a:t>
            </a:r>
            <a:r>
              <a:rPr lang="fr-BE" sz="2800" b="0" dirty="0" err="1"/>
              <a:t>willing</a:t>
            </a:r>
            <a:r>
              <a:rPr lang="fr-BE" sz="2800" b="0" dirty="0"/>
              <a:t> to </a:t>
            </a:r>
            <a:r>
              <a:rPr lang="fr-BE" sz="2800" b="0" dirty="0" err="1"/>
              <a:t>tap</a:t>
            </a:r>
            <a:r>
              <a:rPr lang="fr-BE" sz="2800" b="0" dirty="0"/>
              <a:t> </a:t>
            </a:r>
            <a:r>
              <a:rPr lang="fr-BE" sz="2800" b="0" dirty="0" err="1"/>
              <a:t>into</a:t>
            </a:r>
            <a:r>
              <a:rPr lang="fr-BE" sz="2800" b="0" dirty="0"/>
              <a:t> the </a:t>
            </a:r>
            <a:r>
              <a:rPr lang="fr-BE" sz="2800" b="0" dirty="0" err="1"/>
              <a:t>Greenland</a:t>
            </a:r>
            <a:r>
              <a:rPr lang="fr-BE" sz="2800" b="0" dirty="0"/>
              <a:t> wind </a:t>
            </a:r>
            <a:r>
              <a:rPr lang="fr-BE" sz="2800" b="0" dirty="0" err="1"/>
              <a:t>energy</a:t>
            </a:r>
            <a:r>
              <a:rPr lang="fr-BE" sz="2800" b="0" dirty="0"/>
              <a:t> </a:t>
            </a:r>
            <a:r>
              <a:rPr lang="fr-BE" sz="2800" b="0" dirty="0" err="1"/>
              <a:t>market</a:t>
            </a:r>
            <a:r>
              <a:rPr lang="fr-BE" sz="2800" b="0" dirty="0"/>
              <a:t>:</a:t>
            </a:r>
          </a:p>
          <a:p>
            <a:pPr algn="l"/>
            <a:endParaRPr lang="fr-BE" sz="2800" b="0" dirty="0"/>
          </a:p>
          <a:p>
            <a:pPr marL="514350" indent="-514350" algn="l">
              <a:buAutoNum type="arabicPeriod"/>
            </a:pPr>
            <a:r>
              <a:rPr lang="fr-BE" sz="2800" b="0" dirty="0"/>
              <a:t>Wind turbines capable of operating </a:t>
            </a:r>
            <a:r>
              <a:rPr lang="fr-BE" sz="2800" b="0" dirty="0" err="1"/>
              <a:t>with</a:t>
            </a:r>
            <a:r>
              <a:rPr lang="fr-BE" sz="2800" b="0" dirty="0"/>
              <a:t> </a:t>
            </a:r>
            <a:r>
              <a:rPr lang="fr-BE" sz="2800" b="0" dirty="0" err="1">
                <a:solidFill>
                  <a:srgbClr val="FF0000"/>
                </a:solidFill>
              </a:rPr>
              <a:t>higher</a:t>
            </a:r>
            <a:r>
              <a:rPr lang="fr-BE" sz="2800" b="0" dirty="0">
                <a:solidFill>
                  <a:srgbClr val="FF0000"/>
                </a:solidFill>
              </a:rPr>
              <a:t> </a:t>
            </a:r>
            <a:r>
              <a:rPr lang="fr-BE" sz="2800" b="0" dirty="0" err="1">
                <a:solidFill>
                  <a:srgbClr val="FF0000"/>
                </a:solidFill>
              </a:rPr>
              <a:t>cut</a:t>
            </a:r>
            <a:r>
              <a:rPr lang="fr-BE" sz="2800" b="0" dirty="0">
                <a:solidFill>
                  <a:srgbClr val="FF0000"/>
                </a:solidFill>
              </a:rPr>
              <a:t>-out speed </a:t>
            </a:r>
            <a:r>
              <a:rPr lang="fr-BE" sz="2800" b="0" dirty="0"/>
              <a:t>lead to  </a:t>
            </a:r>
            <a:r>
              <a:rPr lang="fr-BE" sz="2800" b="0" dirty="0" err="1"/>
              <a:t>significantly</a:t>
            </a:r>
            <a:r>
              <a:rPr lang="fr-BE" sz="2800" b="0" dirty="0"/>
              <a:t> </a:t>
            </a:r>
            <a:r>
              <a:rPr lang="fr-BE" sz="2800" b="0" dirty="0" err="1"/>
              <a:t>higher</a:t>
            </a:r>
            <a:r>
              <a:rPr lang="fr-BE" sz="2800" b="0" dirty="0"/>
              <a:t> </a:t>
            </a:r>
            <a:r>
              <a:rPr lang="fr-BE" sz="2800" b="0" dirty="0" err="1"/>
              <a:t>load</a:t>
            </a:r>
            <a:r>
              <a:rPr lang="fr-BE" sz="2800" b="0" dirty="0"/>
              <a:t> </a:t>
            </a:r>
            <a:r>
              <a:rPr lang="fr-BE" sz="2800" b="0" dirty="0" err="1"/>
              <a:t>factors</a:t>
            </a:r>
            <a:r>
              <a:rPr lang="fr-BE" sz="2800" b="0" dirty="0"/>
              <a:t> in </a:t>
            </a:r>
            <a:r>
              <a:rPr lang="fr-BE" sz="2800" b="0" dirty="0" err="1"/>
              <a:t>Greenland</a:t>
            </a:r>
            <a:r>
              <a:rPr lang="fr-BE" sz="2800" b="0" dirty="0"/>
              <a:t>.</a:t>
            </a:r>
          </a:p>
          <a:p>
            <a:pPr marL="514350" indent="-514350" algn="l">
              <a:buAutoNum type="arabicPeriod"/>
            </a:pPr>
            <a:endParaRPr lang="fr-BE" sz="2800" b="0" dirty="0"/>
          </a:p>
          <a:p>
            <a:pPr marL="514350" indent="-514350" algn="l">
              <a:buAutoNum type="arabicPeriod"/>
            </a:pPr>
            <a:r>
              <a:rPr lang="fr-BE" sz="2800" b="0" dirty="0"/>
              <a:t>It </a:t>
            </a:r>
            <a:r>
              <a:rPr lang="fr-BE" sz="2800" b="0" dirty="0" err="1"/>
              <a:t>may</a:t>
            </a:r>
            <a:r>
              <a:rPr lang="fr-BE" sz="2800" b="0" dirty="0"/>
              <a:t> also </a:t>
            </a:r>
            <a:r>
              <a:rPr lang="fr-BE" sz="2800" b="0" dirty="0" err="1"/>
              <a:t>be</a:t>
            </a:r>
            <a:r>
              <a:rPr lang="fr-BE" sz="2800" b="0" dirty="0"/>
              <a:t> </a:t>
            </a:r>
            <a:r>
              <a:rPr lang="fr-BE" sz="2800" b="0" dirty="0" err="1"/>
              <a:t>interesting</a:t>
            </a:r>
            <a:r>
              <a:rPr lang="fr-BE" sz="2800" b="0" dirty="0"/>
              <a:t> to design wind turbines </a:t>
            </a:r>
            <a:r>
              <a:rPr lang="fr-BE" sz="2800" b="0" dirty="0" err="1"/>
              <a:t>with</a:t>
            </a:r>
            <a:r>
              <a:rPr lang="fr-BE" sz="2800" b="0" dirty="0"/>
              <a:t> </a:t>
            </a:r>
            <a:r>
              <a:rPr lang="fr-BE" sz="2800" b="0" dirty="0" err="1"/>
              <a:t>greater</a:t>
            </a:r>
            <a:r>
              <a:rPr lang="fr-BE" sz="2800" b="0" dirty="0"/>
              <a:t> </a:t>
            </a:r>
            <a:r>
              <a:rPr lang="fr-BE" sz="2800" b="0" dirty="0" err="1"/>
              <a:t>capabilities</a:t>
            </a:r>
            <a:r>
              <a:rPr lang="fr-BE" sz="2800" b="0" dirty="0"/>
              <a:t> in </a:t>
            </a:r>
            <a:r>
              <a:rPr lang="fr-BE" sz="2800" b="0" dirty="0" err="1"/>
              <a:t>terms</a:t>
            </a:r>
            <a:r>
              <a:rPr lang="fr-BE" sz="2800" b="0" dirty="0"/>
              <a:t> of power output for </a:t>
            </a:r>
            <a:r>
              <a:rPr lang="fr-BE" sz="2800" b="0" dirty="0" err="1"/>
              <a:t>higher</a:t>
            </a:r>
            <a:r>
              <a:rPr lang="fr-BE" sz="2800" b="0" dirty="0"/>
              <a:t> wind speeds (i.e., turbines </a:t>
            </a:r>
            <a:r>
              <a:rPr lang="fr-BE" sz="2800" b="0" dirty="0" err="1"/>
              <a:t>having</a:t>
            </a:r>
            <a:r>
              <a:rPr lang="fr-BE" sz="2800" b="0" dirty="0"/>
              <a:t> a </a:t>
            </a:r>
            <a:r>
              <a:rPr lang="fr-BE" sz="2800" b="0" dirty="0" err="1">
                <a:solidFill>
                  <a:srgbClr val="FF0000"/>
                </a:solidFill>
              </a:rPr>
              <a:t>higher</a:t>
            </a:r>
            <a:r>
              <a:rPr lang="fr-BE" sz="2800" b="0" dirty="0">
                <a:solidFill>
                  <a:srgbClr val="FF0000"/>
                </a:solidFill>
              </a:rPr>
              <a:t> </a:t>
            </a:r>
            <a:r>
              <a:rPr lang="fr-BE" sz="2800" b="0" dirty="0" err="1">
                <a:solidFill>
                  <a:srgbClr val="FF0000"/>
                </a:solidFill>
              </a:rPr>
              <a:t>rated</a:t>
            </a:r>
            <a:r>
              <a:rPr lang="fr-BE" sz="2800" b="0" dirty="0">
                <a:solidFill>
                  <a:srgbClr val="FF0000"/>
                </a:solidFill>
              </a:rPr>
              <a:t> output speed</a:t>
            </a:r>
            <a:r>
              <a:rPr lang="fr-BE" sz="2800" b="0" dirty="0"/>
              <a:t>).</a:t>
            </a:r>
          </a:p>
          <a:p>
            <a:pPr algn="l"/>
            <a:endParaRPr lang="fr-BE" sz="2800" b="0" dirty="0"/>
          </a:p>
        </p:txBody>
      </p:sp>
    </p:spTree>
    <p:extLst>
      <p:ext uri="{BB962C8B-B14F-4D97-AF65-F5344CB8AC3E}">
        <p14:creationId xmlns:p14="http://schemas.microsoft.com/office/powerpoint/2010/main" val="1430244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e Greenland case"/>
          <p:cNvSpPr txBox="1">
            <a:spLocks noGrp="1"/>
          </p:cNvSpPr>
          <p:nvPr>
            <p:ph type="title"/>
          </p:nvPr>
        </p:nvSpPr>
        <p:spPr>
          <a:xfrm>
            <a:off x="952500" y="254000"/>
            <a:ext cx="11099800" cy="2159000"/>
          </a:xfrm>
          <a:prstGeom prst="rect">
            <a:avLst/>
          </a:prstGeom>
        </p:spPr>
        <p:txBody>
          <a:bodyPr>
            <a:normAutofit/>
          </a:bodyPr>
          <a:lstStyle/>
          <a:p>
            <a:pPr lvl="1">
              <a:defRPr sz="5000"/>
            </a:pPr>
            <a:r>
              <a:rPr lang="fr-BE" sz="4400" b="1" dirty="0"/>
              <a:t>Critical time </a:t>
            </a:r>
            <a:r>
              <a:rPr lang="fr-BE" sz="4400" b="1" dirty="0" err="1"/>
              <a:t>windows</a:t>
            </a:r>
            <a:r>
              <a:rPr lang="fr-BE" sz="4400" b="1" dirty="0"/>
              <a:t> for </a:t>
            </a:r>
            <a:r>
              <a:rPr lang="fr-BE" sz="4400" b="1" dirty="0" err="1"/>
              <a:t>studying</a:t>
            </a:r>
            <a:r>
              <a:rPr lang="fr-BE" sz="4400" b="1" dirty="0"/>
              <a:t> the </a:t>
            </a:r>
            <a:r>
              <a:rPr lang="fr-BE" sz="4400" b="1" dirty="0" err="1"/>
              <a:t>complementarity</a:t>
            </a:r>
            <a:r>
              <a:rPr lang="fr-BE" sz="4400" b="1" dirty="0"/>
              <a:t> of </a:t>
            </a:r>
            <a:r>
              <a:rPr lang="fr-BE" sz="4400" b="1" dirty="0" err="1"/>
              <a:t>wind</a:t>
            </a:r>
            <a:r>
              <a:rPr lang="fr-BE" sz="4400" b="1" dirty="0"/>
              <a:t> production</a:t>
            </a:r>
            <a:endParaRPr sz="4400" b="1" dirty="0"/>
          </a:p>
        </p:txBody>
      </p:sp>
      <p:sp>
        <p:nvSpPr>
          <p:cNvPr id="9" name="Rectangle 8"/>
          <p:cNvSpPr/>
          <p:nvPr/>
        </p:nvSpPr>
        <p:spPr>
          <a:xfrm>
            <a:off x="816977" y="3992817"/>
            <a:ext cx="11640554" cy="2318583"/>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600" b="0" dirty="0">
                <a:solidFill>
                  <a:schemeClr val="tx1"/>
                </a:solidFill>
                <a:latin typeface="+mn-lt"/>
                <a:ea typeface="+mn-ea"/>
                <a:cs typeface="+mn-cs"/>
                <a:sym typeface="Helvetica Neue Medium"/>
              </a:rPr>
              <a:t>In a power system, a window of duration ẟ  is said to be </a:t>
            </a:r>
            <a:r>
              <a:rPr lang="en-US" sz="3600" b="0" dirty="0">
                <a:solidFill>
                  <a:srgbClr val="FF0000"/>
                </a:solidFill>
                <a:latin typeface="+mn-lt"/>
                <a:ea typeface="+mn-ea"/>
                <a:cs typeface="+mn-cs"/>
                <a:sym typeface="Helvetica Neue Medium"/>
              </a:rPr>
              <a:t>critical</a:t>
            </a:r>
            <a:r>
              <a:rPr lang="en-US" sz="3600" b="0" dirty="0">
                <a:solidFill>
                  <a:schemeClr val="tx1"/>
                </a:solidFill>
                <a:latin typeface="+mn-lt"/>
                <a:ea typeface="+mn-ea"/>
                <a:cs typeface="+mn-cs"/>
                <a:sym typeface="Helvetica Neue Medium"/>
              </a:rPr>
              <a:t> for a set of locations if the average power generated in those locations over the time window is below a fraction α of the installed capacity.</a:t>
            </a:r>
          </a:p>
        </p:txBody>
      </p:sp>
      <p:sp>
        <p:nvSpPr>
          <p:cNvPr id="10" name="Rectangle 9"/>
          <p:cNvSpPr/>
          <p:nvPr/>
        </p:nvSpPr>
        <p:spPr>
          <a:xfrm>
            <a:off x="0" y="8438147"/>
            <a:ext cx="11640554" cy="1323439"/>
          </a:xfrm>
          <a:prstGeom prst="rect">
            <a:avLst/>
          </a:prstGeom>
        </p:spPr>
        <p:txBody>
          <a:bodyPr wrap="square">
            <a:spAutoFit/>
          </a:bodyPr>
          <a:lstStyle/>
          <a:p>
            <a:pPr algn="l"/>
            <a:r>
              <a:rPr lang="en-US" sz="2000" b="0" u="sng" dirty="0">
                <a:solidFill>
                  <a:srgbClr val="222222"/>
                </a:solidFill>
                <a:latin typeface="Arial" panose="020B0604020202020204" pitchFamily="34" charset="0"/>
              </a:rPr>
              <a:t>Conjecture:</a:t>
            </a:r>
            <a:r>
              <a:rPr lang="en-US" sz="2000" b="0" dirty="0">
                <a:solidFill>
                  <a:srgbClr val="222222"/>
                </a:solidFill>
                <a:latin typeface="Arial" panose="020B0604020202020204" pitchFamily="34" charset="0"/>
              </a:rPr>
              <a:t> The export of wind energy from Greenland to Europe would reduce to zero the number of these long, critical periods of time during which Europe would be unable to rely on wind energy to cover a significant amount of its energy needs  (or more generally renewable energy - a phenomenon known as </a:t>
            </a:r>
            <a:r>
              <a:rPr lang="en-US" sz="2000" b="0" dirty="0" err="1">
                <a:solidFill>
                  <a:srgbClr val="FF0000"/>
                </a:solidFill>
                <a:latin typeface="Arial" panose="020B0604020202020204" pitchFamily="34" charset="0"/>
              </a:rPr>
              <a:t>Dunkelflaute</a:t>
            </a:r>
            <a:r>
              <a:rPr lang="en-US" sz="2000" b="0" dirty="0">
                <a:solidFill>
                  <a:srgbClr val="222222"/>
                </a:solidFill>
                <a:latin typeface="Arial" panose="020B0604020202020204" pitchFamily="34" charset="0"/>
              </a:rPr>
              <a:t> in German).</a:t>
            </a:r>
            <a:endParaRPr lang="en-US" sz="2000" dirty="0"/>
          </a:p>
        </p:txBody>
      </p:sp>
    </p:spTree>
    <p:extLst>
      <p:ext uri="{BB962C8B-B14F-4D97-AF65-F5344CB8AC3E}">
        <p14:creationId xmlns:p14="http://schemas.microsoft.com/office/powerpoint/2010/main" val="2521562658"/>
      </p:ext>
    </p:extLst>
  </p:cSld>
  <p:clrMapOvr>
    <a:masterClrMapping/>
  </p:clrMapOvr>
  <p:transition spd="med"/>
  <p:extLst>
    <p:ext uri="{6950BFC3-D8DA-4A85-94F7-54DA5524770B}">
      <p188:commentRel xmlns:p188="http://schemas.microsoft.com/office/powerpoint/2018/8/main" xmlns="" r:id="rId2"/>
    </p:ext>
  </p:extLs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829</TotalTime>
  <Words>1427</Words>
  <Application>Microsoft Office PowerPoint</Application>
  <PresentationFormat>Personnalisé</PresentationFormat>
  <Paragraphs>167</Paragraphs>
  <Slides>24</Slides>
  <Notes>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24</vt:i4>
      </vt:variant>
    </vt:vector>
  </HeadingPairs>
  <TitlesOfParts>
    <vt:vector size="37" baseType="lpstr">
      <vt:lpstr>Arial</vt:lpstr>
      <vt:lpstr>Calibri</vt:lpstr>
      <vt:lpstr>Calibri Light</vt:lpstr>
      <vt:lpstr>Helvetica Light</vt:lpstr>
      <vt:lpstr>Helvetica Neue</vt:lpstr>
      <vt:lpstr>Helvetica Neue Light</vt:lpstr>
      <vt:lpstr>Helvetica Neue Medium</vt:lpstr>
      <vt:lpstr>Helvetica Neue Thin</vt:lpstr>
      <vt:lpstr>Source Sans Pro</vt:lpstr>
      <vt:lpstr>Times</vt:lpstr>
      <vt:lpstr>Times New Roman</vt:lpstr>
      <vt:lpstr>Wingdings</vt:lpstr>
      <vt:lpstr>White</vt:lpstr>
      <vt:lpstr>Harvesting wind energy in Greenland and exporting it as electricity or energy-rich molecules</vt:lpstr>
      <vt:lpstr>Why harvesting wind energy in the southeast Greenland is a good option?</vt:lpstr>
      <vt:lpstr>Winds in southeast Greenland</vt:lpstr>
      <vt:lpstr>Présentation PowerPoint</vt:lpstr>
      <vt:lpstr>Regions selection for our analysis</vt:lpstr>
      <vt:lpstr>Présentation PowerPoint</vt:lpstr>
      <vt:lpstr>Load factors of the wind farms</vt:lpstr>
      <vt:lpstr>Présentation PowerPoint</vt:lpstr>
      <vt:lpstr>Critical time windows for studying the complementarity of wind production</vt:lpstr>
      <vt:lpstr>Occurrence of  critical time windows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Pros and cons of carbon-neutral energy-rich molecules to export this energy </vt:lpstr>
      <vt:lpstr>Présentation PowerPoint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Grid</dc:title>
  <dc:creator>Damien</dc:creator>
  <cp:lastModifiedBy>Damien Ernst</cp:lastModifiedBy>
  <cp:revision>53</cp:revision>
  <dcterms:modified xsi:type="dcterms:W3CDTF">2023-11-18T09:07:57Z</dcterms:modified>
</cp:coreProperties>
</file>