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79" r:id="rId3"/>
    <p:sldId id="297" r:id="rId4"/>
    <p:sldId id="281" r:id="rId5"/>
    <p:sldId id="283" r:id="rId6"/>
    <p:sldId id="286" r:id="rId7"/>
    <p:sldId id="285" r:id="rId8"/>
    <p:sldId id="287" r:id="rId9"/>
    <p:sldId id="289" r:id="rId10"/>
    <p:sldId id="290" r:id="rId11"/>
    <p:sldId id="291" r:id="rId12"/>
    <p:sldId id="293" r:id="rId13"/>
    <p:sldId id="294" r:id="rId14"/>
    <p:sldId id="296" r:id="rId15"/>
    <p:sldId id="295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55F3F0-0650-4922-BEE6-309155389A63}" v="3" dt="2023-11-10T13:14:35.8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en Koufanou" userId="6497ca8a-376f-49ad-bafb-e84d03f899b8" providerId="ADAL" clId="{5F55F3F0-0650-4922-BEE6-309155389A63}"/>
    <pc:docChg chg="modSld">
      <pc:chgData name="Hien Koufanou" userId="6497ca8a-376f-49ad-bafb-e84d03f899b8" providerId="ADAL" clId="{5F55F3F0-0650-4922-BEE6-309155389A63}" dt="2023-11-10T13:14:35.857" v="2" actId="1076"/>
      <pc:docMkLst>
        <pc:docMk/>
      </pc:docMkLst>
      <pc:sldChg chg="modSp">
        <pc:chgData name="Hien Koufanou" userId="6497ca8a-376f-49ad-bafb-e84d03f899b8" providerId="ADAL" clId="{5F55F3F0-0650-4922-BEE6-309155389A63}" dt="2023-11-10T13:14:35.857" v="2" actId="1076"/>
        <pc:sldMkLst>
          <pc:docMk/>
          <pc:sldMk cId="1090580985" sldId="283"/>
        </pc:sldMkLst>
        <pc:spChg chg="mod">
          <ac:chgData name="Hien Koufanou" userId="6497ca8a-376f-49ad-bafb-e84d03f899b8" providerId="ADAL" clId="{5F55F3F0-0650-4922-BEE6-309155389A63}" dt="2023-11-10T13:14:35.857" v="2" actId="1076"/>
          <ac:spMkLst>
            <pc:docMk/>
            <pc:sldMk cId="1090580985" sldId="283"/>
            <ac:spMk id="16" creationId="{D2CEC1ED-9206-AF8D-4D62-E2D0E9ADED7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889933-64E9-4A1E-8826-7B9D0B42F255}" type="datetimeFigureOut">
              <a:rPr lang="fr-BE" smtClean="0"/>
              <a:t>10-11-23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C00921-9A9D-42B6-8EAE-AC3E05ED018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42262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p1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About me, context, need, methodology, results, conclusion</a:t>
            </a:r>
            <a:endParaRPr/>
          </a:p>
        </p:txBody>
      </p:sp>
      <p:sp>
        <p:nvSpPr>
          <p:cNvPr id="194" name="Google Shape;194;p1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642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use well-being to make claims about the resilience of households: Resilience as ability to withstand shocks without experiencing major well-being declines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Define what I mean with migration</a:t>
            </a:r>
            <a:endParaRPr/>
          </a:p>
        </p:txBody>
      </p:sp>
      <p:sp>
        <p:nvSpPr>
          <p:cNvPr id="219" name="Google Shape;219;p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5670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EAAF0A-DE32-4E30-461A-B80A2F333C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FFFD6F6-AACE-8F3C-1619-38B24688C5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1C58922-555D-1D46-473E-CB7DB3E5B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96ACCD-1EF6-2573-3623-7CF56966F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53709C3-07FB-129C-FB42-87C04F3EA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09C1-90E8-48E0-A049-7A7714D0E6CF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35447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39F4F6-27D4-2315-164E-2882D4A06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70058CE-79F0-2F05-8258-6BDBFCC4B9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3D7D0A7-C2C3-9597-273C-937DE162E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063C5C1-9783-7EB5-3B8D-78BBDB56D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B7E3AA7-112F-9B67-8025-0CBFFC7C9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09C1-90E8-48E0-A049-7A7714D0E6CF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96291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36C1948-73B1-ED93-F2D9-271C89A801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762E83B-0884-0EB3-4E74-8D187C81C3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94BE15A-A579-A39D-769E-64785B375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7CFC027-50FA-EE82-5434-41502529F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83B150C-62C1-39AC-7AF9-E72C6D659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09C1-90E8-48E0-A049-7A7714D0E6CF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47333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 - Top">
  <p:cSld name="1 column - Top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5"/>
          <p:cNvSpPr/>
          <p:nvPr/>
        </p:nvSpPr>
        <p:spPr>
          <a:xfrm>
            <a:off x="1" y="5977289"/>
            <a:ext cx="3362425" cy="88071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25"/>
          <p:cNvSpPr txBox="1">
            <a:spLocks noGrp="1"/>
          </p:cNvSpPr>
          <p:nvPr>
            <p:ph type="title"/>
          </p:nvPr>
        </p:nvSpPr>
        <p:spPr>
          <a:xfrm>
            <a:off x="362712" y="365127"/>
            <a:ext cx="10991088" cy="1198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79C"/>
              </a:buClr>
              <a:buSzPts val="3200"/>
              <a:buFont typeface="Tahom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5"/>
          <p:cNvSpPr txBox="1">
            <a:spLocks noGrp="1"/>
          </p:cNvSpPr>
          <p:nvPr>
            <p:ph type="body" idx="1"/>
          </p:nvPr>
        </p:nvSpPr>
        <p:spPr>
          <a:xfrm>
            <a:off x="362712" y="1761617"/>
            <a:ext cx="958054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5"/>
          <p:cNvSpPr txBox="1">
            <a:spLocks noGrp="1"/>
          </p:cNvSpPr>
          <p:nvPr>
            <p:ph type="sldNum" idx="12"/>
          </p:nvPr>
        </p:nvSpPr>
        <p:spPr>
          <a:xfrm>
            <a:off x="258748" y="635280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000" b="0" i="0" u="none" strike="noStrike" cap="non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lvl="1" indent="0" algn="l">
              <a:spcBef>
                <a:spcPts val="0"/>
              </a:spcBef>
              <a:buNone/>
              <a:defRPr sz="1000" b="0" i="0" u="none" strike="noStrike" cap="non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lvl="2" indent="0" algn="l">
              <a:spcBef>
                <a:spcPts val="0"/>
              </a:spcBef>
              <a:buNone/>
              <a:defRPr sz="1000" b="0" i="0" u="none" strike="noStrike" cap="non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lvl="3" indent="0" algn="l">
              <a:spcBef>
                <a:spcPts val="0"/>
              </a:spcBef>
              <a:buNone/>
              <a:defRPr sz="1000" b="0" i="0" u="none" strike="noStrike" cap="non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lvl="4" indent="0" algn="l">
              <a:spcBef>
                <a:spcPts val="0"/>
              </a:spcBef>
              <a:buNone/>
              <a:defRPr sz="1000" b="0" i="0" u="none" strike="noStrike" cap="non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lvl="5" indent="0" algn="l">
              <a:spcBef>
                <a:spcPts val="0"/>
              </a:spcBef>
              <a:buNone/>
              <a:defRPr sz="1000" b="0" i="0" u="none" strike="noStrike" cap="non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lvl="6" indent="0" algn="l">
              <a:spcBef>
                <a:spcPts val="0"/>
              </a:spcBef>
              <a:buNone/>
              <a:defRPr sz="1000" b="0" i="0" u="none" strike="noStrike" cap="non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lvl="7" indent="0" algn="l">
              <a:spcBef>
                <a:spcPts val="0"/>
              </a:spcBef>
              <a:buNone/>
              <a:defRPr sz="1000" b="0" i="0" u="none" strike="noStrike" cap="non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lvl="8" indent="0" algn="l">
              <a:spcBef>
                <a:spcPts val="0"/>
              </a:spcBef>
              <a:buNone/>
              <a:defRPr sz="1000" b="0" i="0" u="none" strike="noStrike" cap="non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122" name="Google Shape;122;p25"/>
          <p:cNvSpPr txBox="1">
            <a:spLocks noGrp="1"/>
          </p:cNvSpPr>
          <p:nvPr>
            <p:ph type="ftr" idx="11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5"/>
          <p:cNvSpPr txBox="1">
            <a:spLocks noGrp="1"/>
          </p:cNvSpPr>
          <p:nvPr>
            <p:ph type="dt" idx="10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8455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43CA60-1AB1-DAB7-689B-F6D0D015F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AF32B46-887D-1AF4-8491-DC782CB306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78A1CA9-3496-23BE-DD62-B94948A2E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BDD5EAC-9F6F-719C-15E7-6705AAE45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5E3D84E-7DCF-4695-EFC6-E0D073F92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09C1-90E8-48E0-A049-7A7714D0E6CF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73379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E7E0C9-8FDB-29C2-FEEE-C7A068E4E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C01EC62-F430-58B3-2917-AE9B482595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C05A316-FC6F-6C4A-D07A-B5E8BE619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1264DC7-8432-F4A8-A3E3-141126E93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264EBAB-3D36-D491-167D-449923C73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09C1-90E8-48E0-A049-7A7714D0E6CF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64667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15C9ED-F707-0FC3-F850-92B710A23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F2E63E3-97DE-6DB7-7436-93BF7F73F7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46486B4-2C88-83CF-C060-60B066EB70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CE34D30-64EA-2F9A-C0A7-AD5B5BBC5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6417FD7-FCEE-0BBD-BBE6-40D4FF028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9666AE6-4923-9DF1-A2FE-507F17547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09C1-90E8-48E0-A049-7A7714D0E6CF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78993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617416-469C-3C0A-25D9-D4AAEA400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D57CCB4-9250-A574-32E8-97870AFD76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C19CE05-F074-6E9B-E4F1-2B6B1AA65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DBB0F23-44BE-A113-1C6A-4B75AED87B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0BC783D-3623-E12A-D722-70DD31E860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4F69534-F072-A059-31C9-2566BB418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B1128D8-2B80-B213-762D-C0E5DF72F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C471877-AFF9-43AA-F3DD-DF1869D9F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09C1-90E8-48E0-A049-7A7714D0E6CF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34912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09D479-B904-3459-EBE6-A51215B2F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2066E13-5FE7-9A69-69DE-819A198EE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53298DF-0694-C2AF-83CA-EE050501A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F948F5B-E0FA-BE7B-F569-C7A73EA01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09C1-90E8-48E0-A049-7A7714D0E6CF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75701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099C228-C249-E8DD-D1BA-96A038BC7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052033C-796B-BF27-BA3B-9FF7ACF05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36A6117-D9A2-12AB-5B7E-C7AE8F1BF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09C1-90E8-48E0-A049-7A7714D0E6CF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82809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9D83D9-47C7-323D-1999-8E1742AF8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912344E-1754-7351-E086-159DE7BEA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7806AEE-DABD-E40C-7E88-B2178F3AAD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9DCF31D-4AAF-954F-C7E6-B58421093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EA635CF-A491-2629-8AFB-56D52DD95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77C6277-0DA2-F1B8-946B-592F1E366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09C1-90E8-48E0-A049-7A7714D0E6CF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18297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187980-190C-6D2A-E3EA-AC8B47CAA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63B0F46-3E82-6C32-2584-94B1B4CEA0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5FC4B43-AC5E-8119-BED7-37960D644D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675A666-41DA-3369-409C-5710AB0F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E5FBBFC-D37F-641E-7CB2-23C1E82AC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145EFFD-903A-7C8A-99E4-89BEDC258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09C1-90E8-48E0-A049-7A7714D0E6CF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43059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FAB885D-F1BD-00E4-0EF6-AEF31E9C9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781438A-2442-6E26-75E2-18832A50B2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DA9BD13-7C7B-0417-5930-9663430DE7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B6A804A-5A3E-3F54-E44E-7D6E496EF0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C82466F-588A-1D1B-9157-B43F5C017D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E909C1-90E8-48E0-A049-7A7714D0E6CF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39574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4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7.wdp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10.wdp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"/>
          <p:cNvSpPr txBox="1">
            <a:spLocks noGrp="1"/>
          </p:cNvSpPr>
          <p:nvPr>
            <p:ph type="ctrTitle"/>
          </p:nvPr>
        </p:nvSpPr>
        <p:spPr>
          <a:xfrm>
            <a:off x="717938" y="1868064"/>
            <a:ext cx="10955787" cy="1965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Aft>
                <a:spcPts val="0"/>
              </a:spcAft>
              <a:buClr>
                <a:schemeClr val="lt1"/>
              </a:buClr>
              <a:buSzPts val="3600"/>
            </a:pPr>
            <a:r>
              <a:rPr lang="en-US" sz="4800" b="1" spc="100" dirty="0">
                <a:solidFill>
                  <a:srgbClr val="0C71C3"/>
                </a:solidFill>
                <a:latin typeface="Josefin Sans" pitchFamily="2" charset="0"/>
              </a:rPr>
              <a:t>Autopsie de la crise multidimensionnelle </a:t>
            </a:r>
            <a:br>
              <a:rPr lang="en-US" sz="4800" b="1" spc="100" dirty="0">
                <a:solidFill>
                  <a:srgbClr val="0C71C3"/>
                </a:solidFill>
                <a:latin typeface="Josefin Sans" pitchFamily="2" charset="0"/>
              </a:rPr>
            </a:br>
            <a:r>
              <a:rPr lang="en-US" sz="4800" b="1" spc="100" dirty="0">
                <a:solidFill>
                  <a:srgbClr val="0C71C3"/>
                </a:solidFill>
                <a:latin typeface="Josefin Sans" pitchFamily="2" charset="0"/>
              </a:rPr>
              <a:t>au Burkina Faso</a:t>
            </a:r>
            <a:endParaRPr sz="4800" b="1" spc="100" dirty="0">
              <a:solidFill>
                <a:srgbClr val="0C71C3"/>
              </a:solidFill>
              <a:latin typeface="Josefin Sans" pitchFamily="2" charset="0"/>
            </a:endParaRPr>
          </a:p>
        </p:txBody>
      </p:sp>
      <p:sp>
        <p:nvSpPr>
          <p:cNvPr id="198" name="Google Shape;198;p1"/>
          <p:cNvSpPr txBox="1">
            <a:spLocks noGrp="1"/>
          </p:cNvSpPr>
          <p:nvPr>
            <p:ph type="subTitle" idx="1"/>
          </p:nvPr>
        </p:nvSpPr>
        <p:spPr>
          <a:xfrm>
            <a:off x="0" y="4734548"/>
            <a:ext cx="12191999" cy="1222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buClr>
                <a:schemeClr val="dk1"/>
              </a:buClr>
              <a:buSzPts val="2400"/>
            </a:pPr>
            <a:r>
              <a:rPr lang="fr-FR" sz="2000" b="1" dirty="0" err="1"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Koufanou</a:t>
            </a:r>
            <a:r>
              <a:rPr lang="fr-FR" sz="2000" b="1" dirty="0"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 HIEN</a:t>
            </a:r>
            <a:r>
              <a:rPr lang="fr-FR" sz="2000" b="1" baseline="30000" dirty="0"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1</a:t>
            </a:r>
            <a:r>
              <a:rPr lang="fr-FR" sz="2000" b="1" dirty="0"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, Florence DE LONGUEVILLE</a:t>
            </a:r>
            <a:r>
              <a:rPr lang="fr-FR" sz="2000" b="1" baseline="30000" dirty="0"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2</a:t>
            </a:r>
            <a:r>
              <a:rPr lang="fr-FR" sz="2000" b="1" dirty="0"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 et Pierre OZER</a:t>
            </a:r>
            <a:r>
              <a:rPr lang="fr-FR" sz="2000" b="1" baseline="30000" dirty="0"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1</a:t>
            </a:r>
            <a:r>
              <a:rPr lang="fr-FR" sz="2000" b="1" dirty="0"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 </a:t>
            </a:r>
            <a:br>
              <a:rPr lang="fr-FR" sz="2000" b="1" dirty="0"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</a:br>
            <a:br>
              <a:rPr lang="fr-FR" sz="2000" b="1" dirty="0"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</a:br>
            <a:r>
              <a:rPr lang="fr-FR" sz="2000" b="1" baseline="30000" dirty="0"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1</a:t>
            </a:r>
            <a:r>
              <a:rPr lang="fr-FR" sz="2000" b="1" dirty="0"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ULiège – Arlon Campus Environnement – UR SPHERES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chemeClr val="dk1"/>
              </a:buClr>
              <a:buSzPts val="2400"/>
            </a:pPr>
            <a:r>
              <a:rPr lang="fr-FR" sz="2000" b="1" baseline="30000" dirty="0"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2</a:t>
            </a:r>
            <a:r>
              <a:rPr lang="fr-FR" sz="2000" b="1" dirty="0"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 </a:t>
            </a:r>
            <a:r>
              <a:rPr lang="fr-FR" sz="2000" b="1" dirty="0" err="1"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UNamur</a:t>
            </a:r>
            <a:r>
              <a:rPr lang="fr-FR" sz="2000" b="1" dirty="0"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 – Département de Géographie</a:t>
            </a:r>
            <a:endParaRPr sz="2000" b="1" dirty="0">
              <a:latin typeface="Josefin Sans" pitchFamily="2" charset="0"/>
              <a:ea typeface="Tahoma" panose="020B0604030504040204" pitchFamily="34" charset="0"/>
              <a:cs typeface="Tahoma" panose="020B0604030504040204" pitchFamily="34" charset="0"/>
              <a:sym typeface="Tahoma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58214E8-8B5F-2D4E-3E74-0DA59C973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09C1-90E8-48E0-A049-7A7714D0E6CF}" type="slidenum">
              <a:rPr lang="fr-BE" smtClean="0"/>
              <a:t>1</a:t>
            </a:fld>
            <a:endParaRPr lang="fr-BE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5BD6B9D-AFAE-BCD2-FD20-130C325F6D39}"/>
              </a:ext>
            </a:extLst>
          </p:cNvPr>
          <p:cNvSpPr txBox="1"/>
          <p:nvPr/>
        </p:nvSpPr>
        <p:spPr>
          <a:xfrm flipH="1">
            <a:off x="7164280" y="206750"/>
            <a:ext cx="474753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 b="1" dirty="0">
                <a:solidFill>
                  <a:srgbClr val="000000"/>
                </a:solidFill>
                <a:latin typeface="Josefin Sans" panose="020B0604020202020204" pitchFamily="2" charset="0"/>
                <a:cs typeface="Arial"/>
              </a:rPr>
              <a:t>Colloque REGIMEN:</a:t>
            </a:r>
          </a:p>
          <a:p>
            <a:pPr algn="ctr"/>
            <a:r>
              <a:rPr lang="fr-BE" sz="2000" b="1" dirty="0">
                <a:solidFill>
                  <a:srgbClr val="000000"/>
                </a:solidFill>
                <a:latin typeface="Josefin Sans" panose="020B0604020202020204" pitchFamily="2" charset="0"/>
                <a:cs typeface="Arial"/>
              </a:rPr>
              <a:t>La crise et l’urgence comme politique</a:t>
            </a:r>
          </a:p>
          <a:p>
            <a:pPr algn="ctr"/>
            <a:r>
              <a:rPr lang="fr-BE" b="1" i="1" dirty="0">
                <a:solidFill>
                  <a:srgbClr val="000000"/>
                </a:solidFill>
                <a:effectLst/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Montréal</a:t>
            </a:r>
            <a:r>
              <a:rPr lang="fr-BE" b="1" i="1" dirty="0">
                <a:solidFill>
                  <a:srgbClr val="000000"/>
                </a:solidFill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, 09-10 novembre 2023</a:t>
            </a:r>
          </a:p>
          <a:p>
            <a:endParaRPr lang="fr-BE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817BD0F-1288-8D01-EF99-D7D29221E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56" y="5797118"/>
            <a:ext cx="2697157" cy="106088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E4321C4-7377-D36E-2D53-8C5A8EFE3A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8108" y="5737570"/>
            <a:ext cx="1011235" cy="112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590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1499E32-F4E1-7C60-0D10-15D687D4B3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6225" y="1020193"/>
            <a:ext cx="7491202" cy="43748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8092FFF-29AB-0EE8-B573-5B516B3F7A0C}"/>
              </a:ext>
            </a:extLst>
          </p:cNvPr>
          <p:cNvSpPr txBox="1"/>
          <p:nvPr/>
        </p:nvSpPr>
        <p:spPr>
          <a:xfrm>
            <a:off x="258748" y="5622098"/>
            <a:ext cx="75286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FIGURE 11: ETAT DES PARCELLES DE PRODUCTION DE RIZ </a:t>
            </a:r>
          </a:p>
          <a:p>
            <a:pPr algn="ctr"/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DANS LA PLAINE DU SOUROU (DONNEES SENTINEL 2A)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8F14-A6E8-6A6C-8C90-0040C2E006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9903" y="2893717"/>
            <a:ext cx="3817096" cy="805357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FR" altLang="fr-FR" b="1" dirty="0">
                <a:solidFill>
                  <a:srgbClr val="7030A0"/>
                </a:solidFill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Baisse des superficies de production agricole dans la vallée du Sourou en lien avec l’insécurité</a:t>
            </a:r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93ACA978-FEFE-61F0-C2F5-8C43C07C61B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10</a:t>
            </a:fld>
            <a:endParaRPr lang="en-US"/>
          </a:p>
        </p:txBody>
      </p:sp>
      <p:sp>
        <p:nvSpPr>
          <p:cNvPr id="2" name="Google Shape;225;p3">
            <a:extLst>
              <a:ext uri="{FF2B5EF4-FFF2-40B4-BE49-F238E27FC236}">
                <a16:creationId xmlns:a16="http://schemas.microsoft.com/office/drawing/2014/main" id="{8DDCB90A-AC9F-587C-9540-505D6E5FCC63}"/>
              </a:ext>
            </a:extLst>
          </p:cNvPr>
          <p:cNvSpPr txBox="1">
            <a:spLocks/>
          </p:cNvSpPr>
          <p:nvPr/>
        </p:nvSpPr>
        <p:spPr>
          <a:xfrm>
            <a:off x="0" y="7335"/>
            <a:ext cx="12192000" cy="95950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79C"/>
              </a:buClr>
              <a:buSzPts val="3200"/>
              <a:buFont typeface="Tahoma"/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ctr"/>
            <a:r>
              <a:rPr lang="fr-FR" sz="2400" b="1" dirty="0"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IMPACTS DES CRISES SECURITAIRES ET CLIMATIQUES SUR LA SITUATION ALIMENTAIRE: CAS DE LA VALLEE DU SOUROU</a:t>
            </a:r>
            <a:endParaRPr lang="en-US" sz="2400" b="1" dirty="0">
              <a:latin typeface="Josefin Sans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289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6E86024-1932-1E90-9A89-B44EEC36D6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9653" y="1666127"/>
            <a:ext cx="4869801" cy="528358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lang="fr-FR" altLang="fr-FR" b="1" dirty="0">
                <a:solidFill>
                  <a:srgbClr val="FF0000"/>
                </a:solidFill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Fort abandon des zones de production agricole (Hien </a:t>
            </a:r>
            <a:r>
              <a:rPr lang="fr-FR" altLang="fr-FR" b="1" i="1" dirty="0">
                <a:solidFill>
                  <a:srgbClr val="FF0000"/>
                </a:solidFill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et al</a:t>
            </a:r>
            <a:r>
              <a:rPr lang="fr-FR" altLang="fr-FR" b="1" dirty="0">
                <a:solidFill>
                  <a:srgbClr val="FF0000"/>
                </a:solidFill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., in </a:t>
            </a:r>
            <a:r>
              <a:rPr lang="fr-FR" altLang="fr-FR" b="1" dirty="0" err="1">
                <a:solidFill>
                  <a:srgbClr val="FF0000"/>
                </a:solidFill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progress</a:t>
            </a:r>
            <a:r>
              <a:rPr lang="fr-FR" altLang="fr-FR" b="1" dirty="0">
                <a:solidFill>
                  <a:srgbClr val="FF0000"/>
                </a:solidFill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A56358-83DB-D73D-FABB-CC7A4202CF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3759" y="2682233"/>
            <a:ext cx="5230073" cy="1913352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fr-FR" altLang="fr-FR" b="1" dirty="0">
                <a:solidFill>
                  <a:srgbClr val="FF0000"/>
                </a:solidFill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Inaccessibilité économique et physique  à certains facteurs de production (</a:t>
            </a:r>
            <a:r>
              <a:rPr lang="fr-FR" altLang="fr-FR" b="1" dirty="0"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par exemple, les engrais sont devenus indisponibles ou économiquement inaccessibles pour ~79% des producteurs dans la Boucle du Mouhoun </a:t>
            </a:r>
            <a:r>
              <a:rPr lang="en-US" altLang="fr-FR" b="1" dirty="0">
                <a:solidFill>
                  <a:srgbClr val="FF0000"/>
                </a:solidFill>
                <a:latin typeface="Josefin Sans" pitchFamily="2" charset="0"/>
              </a:rPr>
              <a:t>(</a:t>
            </a:r>
            <a:r>
              <a:rPr lang="en-US" altLang="fr-FR" b="1" dirty="0" err="1">
                <a:solidFill>
                  <a:srgbClr val="FF0000"/>
                </a:solidFill>
                <a:latin typeface="Josefin Sans" pitchFamily="2" charset="0"/>
              </a:rPr>
              <a:t>Juin</a:t>
            </a:r>
            <a:r>
              <a:rPr lang="en-US" altLang="fr-FR" b="1" dirty="0">
                <a:solidFill>
                  <a:srgbClr val="FF0000"/>
                </a:solidFill>
                <a:latin typeface="Josefin Sans" pitchFamily="2" charset="0"/>
              </a:rPr>
              <a:t> 2023; Hien </a:t>
            </a:r>
            <a:r>
              <a:rPr lang="en-US" altLang="fr-FR" b="1" i="1" dirty="0">
                <a:solidFill>
                  <a:srgbClr val="FF0000"/>
                </a:solidFill>
                <a:latin typeface="Josefin Sans" pitchFamily="2" charset="0"/>
              </a:rPr>
              <a:t>et al</a:t>
            </a:r>
            <a:r>
              <a:rPr lang="en-US" altLang="fr-FR" b="1" dirty="0">
                <a:solidFill>
                  <a:srgbClr val="FF0000"/>
                </a:solidFill>
                <a:latin typeface="Josefin Sans" pitchFamily="2" charset="0"/>
              </a:rPr>
              <a:t>., in progress)</a:t>
            </a:r>
            <a:r>
              <a:rPr lang="fr-FR" altLang="fr-FR" b="1" dirty="0">
                <a:solidFill>
                  <a:srgbClr val="FF0000"/>
                </a:solidFill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0BBE076C-1E5B-F1FA-B39F-EF4CA74A48A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11</a:t>
            </a:fld>
            <a:endParaRPr lang="en-US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FF6902F-A08D-E5FD-3466-237B4A6E3F95}"/>
              </a:ext>
            </a:extLst>
          </p:cNvPr>
          <p:cNvSpPr txBox="1"/>
          <p:nvPr/>
        </p:nvSpPr>
        <p:spPr>
          <a:xfrm>
            <a:off x="308464" y="5855399"/>
            <a:ext cx="57563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FIGURE 12: SITUATION DES ACTIVITES DES PDIs AVANT ET APRES CRISES (OZER </a:t>
            </a:r>
            <a:r>
              <a:rPr lang="en-US" sz="1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 al</a:t>
            </a: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., 2022)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90CCCBA-9429-1407-B4F7-39D0F5D224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7107" y="5412275"/>
            <a:ext cx="5054895" cy="528358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fr-FR" altLang="fr-FR" b="1" dirty="0">
                <a:solidFill>
                  <a:srgbClr val="FF0000"/>
                </a:solidFill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Faible approvisionnement des marchés locaux.</a:t>
            </a:r>
            <a:endParaRPr lang="fr-FR" altLang="fr-FR" b="1" dirty="0">
              <a:solidFill>
                <a:srgbClr val="7030A0"/>
              </a:solidFill>
              <a:latin typeface="Josefin Sans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Google Shape;225;p3">
            <a:extLst>
              <a:ext uri="{FF2B5EF4-FFF2-40B4-BE49-F238E27FC236}">
                <a16:creationId xmlns:a16="http://schemas.microsoft.com/office/drawing/2014/main" id="{2A4F7D69-F502-FD5C-4EEC-F4151AFD6838}"/>
              </a:ext>
            </a:extLst>
          </p:cNvPr>
          <p:cNvSpPr txBox="1">
            <a:spLocks/>
          </p:cNvSpPr>
          <p:nvPr/>
        </p:nvSpPr>
        <p:spPr>
          <a:xfrm>
            <a:off x="0" y="7335"/>
            <a:ext cx="12192000" cy="95950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79C"/>
              </a:buClr>
              <a:buSzPts val="3200"/>
              <a:buFont typeface="Tahoma"/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ctr"/>
            <a:r>
              <a:rPr lang="fr-FR" sz="2400" b="1" dirty="0"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POURQUOI LES IMPACTS DES DIFFERENTES CRISES </a:t>
            </a:r>
          </a:p>
          <a:p>
            <a:pPr algn="ctr"/>
            <a:r>
              <a:rPr lang="fr-FR" sz="2400" b="1" dirty="0"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POURRAIENT ETRE UN PROBLEME A LONG TERME ? </a:t>
            </a:r>
            <a:endParaRPr lang="en-US" sz="2400" b="1" dirty="0">
              <a:latin typeface="Josefin Sans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4715035-5771-0482-870A-DB58CC1E20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9135" y="1463936"/>
            <a:ext cx="5563374" cy="38943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0E58686E-0C74-9395-1770-76B87E4623FE}"/>
              </a:ext>
            </a:extLst>
          </p:cNvPr>
          <p:cNvCxnSpPr>
            <a:cxnSpLocks/>
          </p:cNvCxnSpPr>
          <p:nvPr/>
        </p:nvCxnSpPr>
        <p:spPr>
          <a:xfrm flipH="1">
            <a:off x="3844029" y="4315939"/>
            <a:ext cx="887767" cy="55929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721362F2-057C-D538-1081-5A761F13F825}"/>
              </a:ext>
            </a:extLst>
          </p:cNvPr>
          <p:cNvCxnSpPr>
            <a:cxnSpLocks/>
          </p:cNvCxnSpPr>
          <p:nvPr/>
        </p:nvCxnSpPr>
        <p:spPr>
          <a:xfrm flipH="1">
            <a:off x="1410662" y="2467070"/>
            <a:ext cx="1074198" cy="20114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264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0C16C2FD-64EC-BDFB-828B-B69311AAF44B}"/>
              </a:ext>
            </a:extLst>
          </p:cNvPr>
          <p:cNvGrpSpPr/>
          <p:nvPr/>
        </p:nvGrpSpPr>
        <p:grpSpPr>
          <a:xfrm>
            <a:off x="778275" y="523783"/>
            <a:ext cx="10913615" cy="5939161"/>
            <a:chOff x="54428" y="43148"/>
            <a:chExt cx="12169618" cy="6892399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6DA43BC4-28D3-2F97-CC25-B1F04DC11BD9}"/>
                </a:ext>
              </a:extLst>
            </p:cNvPr>
            <p:cNvSpPr txBox="1"/>
            <p:nvPr/>
          </p:nvSpPr>
          <p:spPr>
            <a:xfrm>
              <a:off x="7436680" y="4582600"/>
              <a:ext cx="814354" cy="492443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 </a:t>
              </a:r>
              <a:r>
                <a:rPr kumimoji="0" lang="fr-BE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IDPs</a:t>
              </a:r>
              <a:r>
                <a:rPr kumimoji="0" lang="fr-BE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</a:rPr>
                <a:t> </a:t>
              </a: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228FBBB9-F2FD-EA0A-E46F-253944165896}"/>
                </a:ext>
              </a:extLst>
            </p:cNvPr>
            <p:cNvSpPr txBox="1"/>
            <p:nvPr/>
          </p:nvSpPr>
          <p:spPr>
            <a:xfrm>
              <a:off x="5715345" y="4573464"/>
              <a:ext cx="1759594" cy="630942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PNHA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9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162CC922-2CA3-360A-686C-3716FB42FA0D}"/>
                </a:ext>
              </a:extLst>
            </p:cNvPr>
            <p:cNvSpPr txBox="1"/>
            <p:nvPr/>
          </p:nvSpPr>
          <p:spPr>
            <a:xfrm>
              <a:off x="4687385" y="5040837"/>
              <a:ext cx="2336529" cy="1169551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PNHA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08EC05E7-0263-7394-2704-410F1F5968C1}"/>
                </a:ext>
              </a:extLst>
            </p:cNvPr>
            <p:cNvSpPr/>
            <p:nvPr/>
          </p:nvSpPr>
          <p:spPr>
            <a:xfrm rot="19423242">
              <a:off x="2558655" y="43148"/>
              <a:ext cx="3797008" cy="3315765"/>
            </a:xfrm>
            <a:prstGeom prst="ellipse">
              <a:avLst/>
            </a:prstGeom>
            <a:solidFill>
              <a:srgbClr val="000000">
                <a:lumMod val="50000"/>
                <a:lumOff val="50000"/>
              </a:srgbClr>
            </a:solidFill>
            <a:ln w="28575" cap="flat" cmpd="sng" algn="ctr">
              <a:solidFill>
                <a:srgbClr val="FFFFFF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1B7010DC-E64D-B01E-B350-4DEFEC04646A}"/>
                </a:ext>
              </a:extLst>
            </p:cNvPr>
            <p:cNvSpPr/>
            <p:nvPr/>
          </p:nvSpPr>
          <p:spPr>
            <a:xfrm rot="19423242">
              <a:off x="2577501" y="143691"/>
              <a:ext cx="3416197" cy="2601264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2925DF2C-978C-3959-3177-FD8A42956146}"/>
                </a:ext>
              </a:extLst>
            </p:cNvPr>
            <p:cNvSpPr/>
            <p:nvPr/>
          </p:nvSpPr>
          <p:spPr>
            <a:xfrm>
              <a:off x="6848765" y="2414286"/>
              <a:ext cx="1615885" cy="1144660"/>
            </a:xfrm>
            <a:prstGeom prst="ellipse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Place of birth/ origin</a:t>
              </a:r>
            </a:p>
          </p:txBody>
        </p:sp>
        <p:sp>
          <p:nvSpPr>
            <p:cNvPr id="12" name="Flèche vers le bas 7">
              <a:extLst>
                <a:ext uri="{FF2B5EF4-FFF2-40B4-BE49-F238E27FC236}">
                  <a16:creationId xmlns:a16="http://schemas.microsoft.com/office/drawing/2014/main" id="{39FAA214-8B22-263F-762F-896066810A11}"/>
                </a:ext>
              </a:extLst>
            </p:cNvPr>
            <p:cNvSpPr/>
            <p:nvPr/>
          </p:nvSpPr>
          <p:spPr>
            <a:xfrm>
              <a:off x="7458277" y="3580468"/>
              <a:ext cx="409303" cy="1000226"/>
            </a:xfrm>
            <a:prstGeom prst="downArrow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5276B84-69B8-9D70-82A4-B6E5007E0A86}"/>
                </a:ext>
              </a:extLst>
            </p:cNvPr>
            <p:cNvSpPr/>
            <p:nvPr/>
          </p:nvSpPr>
          <p:spPr>
            <a:xfrm>
              <a:off x="3175499" y="2384605"/>
              <a:ext cx="1661720" cy="41656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Population ++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64CAE3A-1BD2-0917-23A2-FD22C0CF07A9}"/>
                </a:ext>
              </a:extLst>
            </p:cNvPr>
            <p:cNvSpPr/>
            <p:nvPr/>
          </p:nvSpPr>
          <p:spPr>
            <a:xfrm>
              <a:off x="3686052" y="1150019"/>
              <a:ext cx="1519005" cy="41656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Resources --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C0A25A1-BCCA-2A88-9899-2CDF3CB43BEB}"/>
                </a:ext>
              </a:extLst>
            </p:cNvPr>
            <p:cNvSpPr/>
            <p:nvPr/>
          </p:nvSpPr>
          <p:spPr>
            <a:xfrm>
              <a:off x="3676392" y="288160"/>
              <a:ext cx="2122707" cy="58153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Rainfall</a:t>
              </a:r>
              <a:r>
                <a:rPr kumimoji="0" lang="fr-BE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lang="fr-BE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shortages</a:t>
              </a:r>
              <a:r>
                <a:rPr kumimoji="0" lang="fr-BE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&amp; </a:t>
              </a:r>
              <a:r>
                <a:rPr kumimoji="0" lang="fr-BE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climate</a:t>
              </a:r>
              <a:r>
                <a:rPr kumimoji="0" lang="fr-BE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change</a:t>
              </a:r>
            </a:p>
          </p:txBody>
        </p:sp>
        <p:sp>
          <p:nvSpPr>
            <p:cNvPr id="16" name="Éclair 15">
              <a:extLst>
                <a:ext uri="{FF2B5EF4-FFF2-40B4-BE49-F238E27FC236}">
                  <a16:creationId xmlns:a16="http://schemas.microsoft.com/office/drawing/2014/main" id="{F8DCABA5-DBFC-9812-5D34-5D0F8C6B777F}"/>
                </a:ext>
              </a:extLst>
            </p:cNvPr>
            <p:cNvSpPr/>
            <p:nvPr/>
          </p:nvSpPr>
          <p:spPr>
            <a:xfrm>
              <a:off x="6004604" y="1926328"/>
              <a:ext cx="1201782" cy="957513"/>
            </a:xfrm>
            <a:prstGeom prst="lightningBolt">
              <a:avLst/>
            </a:prstGeom>
            <a:solidFill>
              <a:srgbClr val="00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A6DB5E7A-4C3A-A1D4-C664-9BF1618FE2EB}"/>
                </a:ext>
              </a:extLst>
            </p:cNvPr>
            <p:cNvSpPr/>
            <p:nvPr/>
          </p:nvSpPr>
          <p:spPr>
            <a:xfrm>
              <a:off x="6853882" y="539871"/>
              <a:ext cx="1610915" cy="916894"/>
            </a:xfrm>
            <a:prstGeom prst="ellipse">
              <a:avLst/>
            </a:prstGeom>
            <a:solidFill>
              <a:srgbClr val="2D2DB9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Place of birth</a:t>
              </a:r>
            </a:p>
          </p:txBody>
        </p:sp>
        <p:sp>
          <p:nvSpPr>
            <p:cNvPr id="18" name="Flèche vers le bas 26">
              <a:extLst>
                <a:ext uri="{FF2B5EF4-FFF2-40B4-BE49-F238E27FC236}">
                  <a16:creationId xmlns:a16="http://schemas.microsoft.com/office/drawing/2014/main" id="{A137759A-797F-5BF7-DD8C-0F436165A0FF}"/>
                </a:ext>
              </a:extLst>
            </p:cNvPr>
            <p:cNvSpPr/>
            <p:nvPr/>
          </p:nvSpPr>
          <p:spPr>
            <a:xfrm>
              <a:off x="7458277" y="1444343"/>
              <a:ext cx="409303" cy="960701"/>
            </a:xfrm>
            <a:prstGeom prst="downArrow">
              <a:avLst/>
            </a:prstGeom>
            <a:solidFill>
              <a:srgbClr val="2D2DB9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260EDD34-B9EB-43F1-2DE2-1C1F11C3BA14}"/>
                </a:ext>
              </a:extLst>
            </p:cNvPr>
            <p:cNvSpPr txBox="1"/>
            <p:nvPr/>
          </p:nvSpPr>
          <p:spPr>
            <a:xfrm>
              <a:off x="7715665" y="3834731"/>
              <a:ext cx="1958493" cy="428984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rgbClr val="FFFFFF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Displacement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D2809C83-8F61-7D02-55A4-1B99B649D5CE}"/>
                </a:ext>
              </a:extLst>
            </p:cNvPr>
            <p:cNvSpPr txBox="1"/>
            <p:nvPr/>
          </p:nvSpPr>
          <p:spPr>
            <a:xfrm>
              <a:off x="7696125" y="1667700"/>
              <a:ext cx="1311110" cy="428984"/>
            </a:xfrm>
            <a:prstGeom prst="rect">
              <a:avLst/>
            </a:prstGeom>
            <a:solidFill>
              <a:srgbClr val="2D2DB9"/>
            </a:solidFill>
            <a:ln w="12700">
              <a:solidFill>
                <a:srgbClr val="FFFFFF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</a:rPr>
                <a:t>Migration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C523794C-3CA3-C876-32C3-17CD1B36E227}"/>
                </a:ext>
              </a:extLst>
            </p:cNvPr>
            <p:cNvSpPr txBox="1"/>
            <p:nvPr/>
          </p:nvSpPr>
          <p:spPr>
            <a:xfrm>
              <a:off x="5473653" y="5749900"/>
              <a:ext cx="3848203" cy="1077218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</a:rPr>
                <a:t>                 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</a:rPr>
                <a:t>    </a:t>
              </a:r>
              <a:r>
                <a:rPr kumimoji="0" lang="fr-BE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IDPs</a:t>
              </a:r>
              <a:endParaRPr kumimoji="0" lang="fr-BE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22" name="Flèche vers le bas 54">
              <a:extLst>
                <a:ext uri="{FF2B5EF4-FFF2-40B4-BE49-F238E27FC236}">
                  <a16:creationId xmlns:a16="http://schemas.microsoft.com/office/drawing/2014/main" id="{7AC7B248-7900-3A97-F607-1D938D47BCB4}"/>
                </a:ext>
              </a:extLst>
            </p:cNvPr>
            <p:cNvSpPr/>
            <p:nvPr/>
          </p:nvSpPr>
          <p:spPr>
            <a:xfrm>
              <a:off x="11397114" y="539871"/>
              <a:ext cx="734878" cy="6226689"/>
            </a:xfrm>
            <a:prstGeom prst="downArrow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20EBD8A2-BBB0-CFA8-981E-8C21F97F65CC}"/>
                </a:ext>
              </a:extLst>
            </p:cNvPr>
            <p:cNvSpPr txBox="1"/>
            <p:nvPr/>
          </p:nvSpPr>
          <p:spPr>
            <a:xfrm rot="5400000">
              <a:off x="10732666" y="2975817"/>
              <a:ext cx="20758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Precariousness level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6A7D0844-3F41-C9B7-806E-7A7CBBEA5D90}"/>
                </a:ext>
              </a:extLst>
            </p:cNvPr>
            <p:cNvSpPr txBox="1"/>
            <p:nvPr/>
          </p:nvSpPr>
          <p:spPr>
            <a:xfrm>
              <a:off x="11594126" y="387703"/>
              <a:ext cx="6299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-</a:t>
              </a: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A2BCEFD4-405E-D18B-7BFD-8815D3E97181}"/>
                </a:ext>
              </a:extLst>
            </p:cNvPr>
            <p:cNvSpPr txBox="1"/>
            <p:nvPr/>
          </p:nvSpPr>
          <p:spPr>
            <a:xfrm>
              <a:off x="11564793" y="6089815"/>
              <a:ext cx="6299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+</a:t>
              </a:r>
            </a:p>
          </p:txBody>
        </p:sp>
        <p:cxnSp>
          <p:nvCxnSpPr>
            <p:cNvPr id="26" name="Connecteur droit avec flèche 25">
              <a:extLst>
                <a:ext uri="{FF2B5EF4-FFF2-40B4-BE49-F238E27FC236}">
                  <a16:creationId xmlns:a16="http://schemas.microsoft.com/office/drawing/2014/main" id="{2771AAD0-8F10-1863-40A6-48D0651ED003}"/>
                </a:ext>
              </a:extLst>
            </p:cNvPr>
            <p:cNvCxnSpPr/>
            <p:nvPr/>
          </p:nvCxnSpPr>
          <p:spPr>
            <a:xfrm flipH="1">
              <a:off x="5218610" y="898792"/>
              <a:ext cx="21083" cy="599981"/>
            </a:xfrm>
            <a:prstGeom prst="straightConnector1">
              <a:avLst/>
            </a:prstGeom>
            <a:noFill/>
            <a:ln w="19050" cap="flat" cmpd="sng" algn="ctr">
              <a:solidFill>
                <a:srgbClr val="FFFFFF">
                  <a:lumMod val="50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27" name="Connecteur droit avec flèche 26">
              <a:extLst>
                <a:ext uri="{FF2B5EF4-FFF2-40B4-BE49-F238E27FC236}">
                  <a16:creationId xmlns:a16="http://schemas.microsoft.com/office/drawing/2014/main" id="{482B6279-33CA-6609-4C56-A24DEF53BEF0}"/>
                </a:ext>
              </a:extLst>
            </p:cNvPr>
            <p:cNvCxnSpPr/>
            <p:nvPr/>
          </p:nvCxnSpPr>
          <p:spPr>
            <a:xfrm>
              <a:off x="4056517" y="1511548"/>
              <a:ext cx="372632" cy="279021"/>
            </a:xfrm>
            <a:prstGeom prst="straightConnector1">
              <a:avLst/>
            </a:prstGeom>
            <a:noFill/>
            <a:ln w="19050" cap="flat" cmpd="sng" algn="ctr">
              <a:solidFill>
                <a:srgbClr val="FFFFFF">
                  <a:lumMod val="50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28" name="Connecteur droit avec flèche 27">
              <a:extLst>
                <a:ext uri="{FF2B5EF4-FFF2-40B4-BE49-F238E27FC236}">
                  <a16:creationId xmlns:a16="http://schemas.microsoft.com/office/drawing/2014/main" id="{6A2E68AE-34FA-9D88-F413-EE823DBCFFBA}"/>
                </a:ext>
              </a:extLst>
            </p:cNvPr>
            <p:cNvCxnSpPr/>
            <p:nvPr/>
          </p:nvCxnSpPr>
          <p:spPr>
            <a:xfrm flipV="1">
              <a:off x="4541038" y="2262160"/>
              <a:ext cx="305272" cy="197313"/>
            </a:xfrm>
            <a:prstGeom prst="straightConnector1">
              <a:avLst/>
            </a:prstGeom>
            <a:noFill/>
            <a:ln w="19050" cap="flat" cmpd="sng" algn="ctr">
              <a:solidFill>
                <a:srgbClr val="FFFFFF">
                  <a:lumMod val="50000"/>
                </a:srgbClr>
              </a:solidFill>
              <a:prstDash val="solid"/>
              <a:tailEnd type="triangle"/>
            </a:ln>
            <a:effectLst/>
          </p:spPr>
        </p:cxnSp>
        <p:sp>
          <p:nvSpPr>
            <p:cNvPr id="29" name="Éclair 28">
              <a:extLst>
                <a:ext uri="{FF2B5EF4-FFF2-40B4-BE49-F238E27FC236}">
                  <a16:creationId xmlns:a16="http://schemas.microsoft.com/office/drawing/2014/main" id="{896A1055-EFEB-72C7-407E-149C9DFA78AC}"/>
                </a:ext>
              </a:extLst>
            </p:cNvPr>
            <p:cNvSpPr/>
            <p:nvPr/>
          </p:nvSpPr>
          <p:spPr>
            <a:xfrm>
              <a:off x="5798691" y="3710809"/>
              <a:ext cx="1608539" cy="1059036"/>
            </a:xfrm>
            <a:prstGeom prst="lightningBolt">
              <a:avLst/>
            </a:prstGeom>
            <a:solidFill>
              <a:srgbClr val="00CC99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cxnSp>
          <p:nvCxnSpPr>
            <p:cNvPr id="30" name="Connecteur droit avec flèche 29">
              <a:extLst>
                <a:ext uri="{FF2B5EF4-FFF2-40B4-BE49-F238E27FC236}">
                  <a16:creationId xmlns:a16="http://schemas.microsoft.com/office/drawing/2014/main" id="{46DABAC8-56C4-C27D-309C-838300CD1240}"/>
                </a:ext>
              </a:extLst>
            </p:cNvPr>
            <p:cNvCxnSpPr>
              <a:cxnSpLocks/>
            </p:cNvCxnSpPr>
            <p:nvPr/>
          </p:nvCxnSpPr>
          <p:spPr>
            <a:xfrm>
              <a:off x="5715345" y="1068359"/>
              <a:ext cx="1126951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FFFF">
                  <a:lumMod val="75000"/>
                </a:srgbClr>
              </a:solidFill>
              <a:prstDash val="solid"/>
              <a:tailEnd type="triangle"/>
            </a:ln>
            <a:effectLst/>
          </p:spPr>
        </p:cxn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341F09F-43C7-6520-DB4A-701AC0FB1896}"/>
                </a:ext>
              </a:extLst>
            </p:cNvPr>
            <p:cNvSpPr/>
            <p:nvPr/>
          </p:nvSpPr>
          <p:spPr>
            <a:xfrm rot="18843674">
              <a:off x="2347218" y="1099577"/>
              <a:ext cx="1970267" cy="41656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Long term stresses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07755ED-2C10-5091-F952-EFEBCAA5CF3E}"/>
                </a:ext>
              </a:extLst>
            </p:cNvPr>
            <p:cNvSpPr/>
            <p:nvPr/>
          </p:nvSpPr>
          <p:spPr>
            <a:xfrm>
              <a:off x="9836513" y="4643968"/>
              <a:ext cx="1304184" cy="862149"/>
            </a:xfrm>
            <a:prstGeom prst="rect">
              <a:avLst/>
            </a:prstGeom>
            <a:solidFill>
              <a:srgbClr val="808080">
                <a:alpha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808080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Short time stresses</a:t>
              </a:r>
            </a:p>
          </p:txBody>
        </p:sp>
        <p:cxnSp>
          <p:nvCxnSpPr>
            <p:cNvPr id="33" name="Connecteur droit avec flèche 32">
              <a:extLst>
                <a:ext uri="{FF2B5EF4-FFF2-40B4-BE49-F238E27FC236}">
                  <a16:creationId xmlns:a16="http://schemas.microsoft.com/office/drawing/2014/main" id="{A6043403-F604-E612-1E81-61DE146B0EC1}"/>
                </a:ext>
              </a:extLst>
            </p:cNvPr>
            <p:cNvCxnSpPr/>
            <p:nvPr/>
          </p:nvCxnSpPr>
          <p:spPr>
            <a:xfrm flipH="1">
              <a:off x="9143958" y="5336541"/>
              <a:ext cx="634449" cy="0"/>
            </a:xfrm>
            <a:prstGeom prst="straightConnector1">
              <a:avLst/>
            </a:prstGeom>
            <a:noFill/>
            <a:ln w="19050" cap="flat" cmpd="sng" algn="ctr">
              <a:solidFill>
                <a:srgbClr val="808080">
                  <a:lumMod val="75000"/>
                </a:srgbClr>
              </a:solidFill>
              <a:prstDash val="dash"/>
              <a:tailEnd type="triangle"/>
            </a:ln>
            <a:effectLst/>
          </p:spPr>
        </p:cxn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CB0E1060-6BB3-43BF-38CF-0FDA3881FFC4}"/>
                </a:ext>
              </a:extLst>
            </p:cNvPr>
            <p:cNvSpPr txBox="1"/>
            <p:nvPr/>
          </p:nvSpPr>
          <p:spPr>
            <a:xfrm>
              <a:off x="6100281" y="2922996"/>
              <a:ext cx="7307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Aid</a:t>
              </a:r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4BAC1138-B49C-D719-1E2F-85D6300DB9A8}"/>
                </a:ext>
              </a:extLst>
            </p:cNvPr>
            <p:cNvSpPr txBox="1"/>
            <p:nvPr/>
          </p:nvSpPr>
          <p:spPr>
            <a:xfrm>
              <a:off x="6145417" y="2827170"/>
              <a:ext cx="57753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X</a:t>
              </a:r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C4CCB356-388F-9013-CCF5-85E114A287B2}"/>
                </a:ext>
              </a:extLst>
            </p:cNvPr>
            <p:cNvSpPr txBox="1"/>
            <p:nvPr/>
          </p:nvSpPr>
          <p:spPr>
            <a:xfrm>
              <a:off x="6272872" y="3912407"/>
              <a:ext cx="790099" cy="457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CC99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</a:rPr>
                <a:t>Aid</a:t>
              </a:r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9772703F-6B69-B81B-7846-FAB2616D71F3}"/>
                </a:ext>
              </a:extLst>
            </p:cNvPr>
            <p:cNvSpPr txBox="1"/>
            <p:nvPr/>
          </p:nvSpPr>
          <p:spPr>
            <a:xfrm>
              <a:off x="6363494" y="3811264"/>
              <a:ext cx="67688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CC99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</a:rPr>
                <a:t>X</a:t>
              </a:r>
            </a:p>
          </p:txBody>
        </p:sp>
        <p:sp>
          <p:nvSpPr>
            <p:cNvPr id="38" name="Triangle isocèle 37">
              <a:extLst>
                <a:ext uri="{FF2B5EF4-FFF2-40B4-BE49-F238E27FC236}">
                  <a16:creationId xmlns:a16="http://schemas.microsoft.com/office/drawing/2014/main" id="{07503552-8064-6D6A-E528-561590AF4F0C}"/>
                </a:ext>
              </a:extLst>
            </p:cNvPr>
            <p:cNvSpPr/>
            <p:nvPr/>
          </p:nvSpPr>
          <p:spPr>
            <a:xfrm rot="8500837">
              <a:off x="6242901" y="1504501"/>
              <a:ext cx="637235" cy="3622574"/>
            </a:xfrm>
            <a:prstGeom prst="triangle">
              <a:avLst/>
            </a:prstGeom>
            <a:noFill/>
            <a:ln w="25400" cap="flat" cmpd="sng" algn="ctr">
              <a:solidFill>
                <a:srgbClr val="00000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D4F1AF4B-74D2-70B3-D89E-1F2A708F52D7}"/>
                </a:ext>
              </a:extLst>
            </p:cNvPr>
            <p:cNvSpPr/>
            <p:nvPr/>
          </p:nvSpPr>
          <p:spPr>
            <a:xfrm>
              <a:off x="4491772" y="1573181"/>
              <a:ext cx="1911658" cy="440541"/>
            </a:xfrm>
            <a:prstGeom prst="rect">
              <a:avLst/>
            </a:prstGeom>
            <a:solidFill>
              <a:srgbClr val="00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Terrorism</a:t>
              </a:r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BFCC08F2-1B21-3947-9B57-8D87C27CA0C9}"/>
                </a:ext>
              </a:extLst>
            </p:cNvPr>
            <p:cNvSpPr txBox="1"/>
            <p:nvPr/>
          </p:nvSpPr>
          <p:spPr>
            <a:xfrm>
              <a:off x="3903593" y="4419503"/>
              <a:ext cx="10276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CC99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Arial"/>
                </a:rPr>
                <a:t>↓</a:t>
              </a:r>
              <a:r>
                <a:rPr kumimoji="0" lang="fr-BE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CC99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Arial"/>
                </a:rPr>
                <a:t>Aid</a:t>
              </a:r>
              <a:endParaRPr kumimoji="0" lang="fr-BE" sz="2000" b="0" i="0" u="none" strike="noStrike" kern="0" cap="none" spc="0" normalizeH="0" baseline="0" noProof="0" dirty="0">
                <a:ln>
                  <a:noFill/>
                </a:ln>
                <a:solidFill>
                  <a:srgbClr val="00CC99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ACE13C48-9DEB-96AA-A695-F03E13859DC7}"/>
                </a:ext>
              </a:extLst>
            </p:cNvPr>
            <p:cNvSpPr txBox="1"/>
            <p:nvPr/>
          </p:nvSpPr>
          <p:spPr>
            <a:xfrm>
              <a:off x="7023915" y="5051048"/>
              <a:ext cx="1911078" cy="707886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              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 </a:t>
              </a:r>
              <a:r>
                <a:rPr kumimoji="0" lang="fr-BE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IDPs</a:t>
              </a:r>
              <a:endParaRPr kumimoji="0" lang="fr-BE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cxnSp>
          <p:nvCxnSpPr>
            <p:cNvPr id="42" name="Connecteur droit avec flèche 41">
              <a:extLst>
                <a:ext uri="{FF2B5EF4-FFF2-40B4-BE49-F238E27FC236}">
                  <a16:creationId xmlns:a16="http://schemas.microsoft.com/office/drawing/2014/main" id="{8734A81D-3F7C-AF08-DED1-D4318D6FC1E4}"/>
                </a:ext>
              </a:extLst>
            </p:cNvPr>
            <p:cNvCxnSpPr/>
            <p:nvPr/>
          </p:nvCxnSpPr>
          <p:spPr>
            <a:xfrm>
              <a:off x="8065964" y="4983150"/>
              <a:ext cx="3705" cy="1775952"/>
            </a:xfrm>
            <a:prstGeom prst="straightConnector1">
              <a:avLst/>
            </a:prstGeom>
            <a:noFill/>
            <a:ln w="57150" cap="flat" cmpd="sng" algn="ctr">
              <a:solidFill>
                <a:srgbClr val="FFFFFF"/>
              </a:solidFill>
              <a:prstDash val="solid"/>
              <a:tailEnd type="triangle"/>
            </a:ln>
            <a:effectLst/>
          </p:spPr>
        </p:cxnSp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B5054371-D02B-D748-DD5D-6E33CB196105}"/>
                </a:ext>
              </a:extLst>
            </p:cNvPr>
            <p:cNvSpPr txBox="1"/>
            <p:nvPr/>
          </p:nvSpPr>
          <p:spPr>
            <a:xfrm rot="5400000">
              <a:off x="7674638" y="5822785"/>
              <a:ext cx="18869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</a:rPr>
                <a:t>↑ people =&gt; ↓Aid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6BD3C80D-BEFE-0A7D-F415-3982D6C0A701}"/>
                </a:ext>
              </a:extLst>
            </p:cNvPr>
            <p:cNvSpPr/>
            <p:nvPr/>
          </p:nvSpPr>
          <p:spPr>
            <a:xfrm>
              <a:off x="3076637" y="2894379"/>
              <a:ext cx="1862131" cy="41656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Political regime</a:t>
              </a:r>
            </a:p>
          </p:txBody>
        </p:sp>
        <p:sp>
          <p:nvSpPr>
            <p:cNvPr id="45" name="Flèche vers le bas 49">
              <a:extLst>
                <a:ext uri="{FF2B5EF4-FFF2-40B4-BE49-F238E27FC236}">
                  <a16:creationId xmlns:a16="http://schemas.microsoft.com/office/drawing/2014/main" id="{F4A75F3B-11AD-0ED3-4304-906EF49B41FD}"/>
                </a:ext>
              </a:extLst>
            </p:cNvPr>
            <p:cNvSpPr/>
            <p:nvPr/>
          </p:nvSpPr>
          <p:spPr>
            <a:xfrm>
              <a:off x="283712" y="3393428"/>
              <a:ext cx="734878" cy="3373132"/>
            </a:xfrm>
            <a:prstGeom prst="downArrow">
              <a:avLst/>
            </a:prstGeom>
            <a:solidFill>
              <a:srgbClr val="000000"/>
            </a:solidFill>
            <a:ln w="381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9BEB8426-1B6D-A5CC-9745-8168D7743D23}"/>
                </a:ext>
              </a:extLst>
            </p:cNvPr>
            <p:cNvSpPr txBox="1"/>
            <p:nvPr/>
          </p:nvSpPr>
          <p:spPr>
            <a:xfrm>
              <a:off x="438627" y="3431951"/>
              <a:ext cx="6299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</a:rPr>
                <a:t>-</a:t>
              </a:r>
            </a:p>
          </p:txBody>
        </p: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E0E35F9A-BD5A-99C8-74A5-7018CC32DA04}"/>
                </a:ext>
              </a:extLst>
            </p:cNvPr>
            <p:cNvSpPr txBox="1"/>
            <p:nvPr/>
          </p:nvSpPr>
          <p:spPr>
            <a:xfrm>
              <a:off x="386994" y="5895195"/>
              <a:ext cx="6299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</a:rPr>
                <a:t>+</a:t>
              </a:r>
            </a:p>
          </p:txBody>
        </p:sp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FE04B3BF-F574-0251-05C0-6E9187D81236}"/>
                </a:ext>
              </a:extLst>
            </p:cNvPr>
            <p:cNvSpPr txBox="1"/>
            <p:nvPr/>
          </p:nvSpPr>
          <p:spPr>
            <a:xfrm rot="5400000">
              <a:off x="108888" y="4852525"/>
              <a:ext cx="11031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</a:rPr>
                <a:t>Insecurity</a:t>
              </a:r>
            </a:p>
          </p:txBody>
        </p:sp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53BF98E0-64C5-8F34-1C49-602BEBA0AB99}"/>
                </a:ext>
              </a:extLst>
            </p:cNvPr>
            <p:cNvSpPr txBox="1"/>
            <p:nvPr/>
          </p:nvSpPr>
          <p:spPr>
            <a:xfrm>
              <a:off x="4018148" y="5758022"/>
              <a:ext cx="1812790" cy="1046440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BF571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PNHA</a:t>
              </a:r>
            </a:p>
          </p:txBody>
        </p:sp>
        <p:sp>
          <p:nvSpPr>
            <p:cNvPr id="50" name="Flèche courbée vers le haut 11">
              <a:extLst>
                <a:ext uri="{FF2B5EF4-FFF2-40B4-BE49-F238E27FC236}">
                  <a16:creationId xmlns:a16="http://schemas.microsoft.com/office/drawing/2014/main" id="{D147D9E1-EF60-835C-9A29-99CE623D28E6}"/>
                </a:ext>
              </a:extLst>
            </p:cNvPr>
            <p:cNvSpPr/>
            <p:nvPr/>
          </p:nvSpPr>
          <p:spPr>
            <a:xfrm rot="5400000">
              <a:off x="3474261" y="4333764"/>
              <a:ext cx="1642963" cy="644898"/>
            </a:xfrm>
            <a:prstGeom prst="curvedUpArrow">
              <a:avLst/>
            </a:prstGeom>
            <a:solidFill>
              <a:srgbClr val="458DCF"/>
            </a:solidFill>
            <a:ln w="25400" cap="flat" cmpd="sng" algn="ctr">
              <a:solidFill>
                <a:srgbClr val="00CC99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51" name="Flèche courbée vers le haut 69">
              <a:extLst>
                <a:ext uri="{FF2B5EF4-FFF2-40B4-BE49-F238E27FC236}">
                  <a16:creationId xmlns:a16="http://schemas.microsoft.com/office/drawing/2014/main" id="{5DEEC7B1-61F7-9A6E-A436-0738323C11A4}"/>
                </a:ext>
              </a:extLst>
            </p:cNvPr>
            <p:cNvSpPr/>
            <p:nvPr/>
          </p:nvSpPr>
          <p:spPr>
            <a:xfrm rot="5400000">
              <a:off x="2899559" y="5068039"/>
              <a:ext cx="1473564" cy="673904"/>
            </a:xfrm>
            <a:prstGeom prst="curvedUpArrow">
              <a:avLst/>
            </a:prstGeom>
            <a:solidFill>
              <a:srgbClr val="00CC99"/>
            </a:solidFill>
            <a:ln w="25400" cap="flat" cmpd="sng" algn="ctr">
              <a:solidFill>
                <a:srgbClr val="00CC99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D68A277A-BAB7-AE91-045D-57454D81E964}"/>
                </a:ext>
              </a:extLst>
            </p:cNvPr>
            <p:cNvSpPr/>
            <p:nvPr/>
          </p:nvSpPr>
          <p:spPr>
            <a:xfrm>
              <a:off x="4628962" y="3574544"/>
              <a:ext cx="1797115" cy="458980"/>
            </a:xfrm>
            <a:prstGeom prst="rect">
              <a:avLst/>
            </a:prstGeom>
            <a:solidFill>
              <a:srgbClr val="00CC99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COVID 19</a:t>
              </a:r>
            </a:p>
          </p:txBody>
        </p:sp>
        <p:cxnSp>
          <p:nvCxnSpPr>
            <p:cNvPr id="53" name="Connecteur droit avec flèche 52">
              <a:extLst>
                <a:ext uri="{FF2B5EF4-FFF2-40B4-BE49-F238E27FC236}">
                  <a16:creationId xmlns:a16="http://schemas.microsoft.com/office/drawing/2014/main" id="{0B6927BA-BAD5-451C-9339-279873983D3A}"/>
                </a:ext>
              </a:extLst>
            </p:cNvPr>
            <p:cNvCxnSpPr/>
            <p:nvPr/>
          </p:nvCxnSpPr>
          <p:spPr>
            <a:xfrm flipH="1">
              <a:off x="8275245" y="4828821"/>
              <a:ext cx="1503162" cy="0"/>
            </a:xfrm>
            <a:prstGeom prst="straightConnector1">
              <a:avLst/>
            </a:prstGeom>
            <a:noFill/>
            <a:ln w="19050" cap="flat" cmpd="sng" algn="ctr">
              <a:solidFill>
                <a:srgbClr val="808080">
                  <a:lumMod val="75000"/>
                </a:srgbClr>
              </a:solidFill>
              <a:prstDash val="dash"/>
              <a:tailEnd type="triangle"/>
            </a:ln>
            <a:effectLst/>
          </p:spPr>
        </p:cxnSp>
        <p:sp>
          <p:nvSpPr>
            <p:cNvPr id="54" name="ZoneTexte 53">
              <a:extLst>
                <a:ext uri="{FF2B5EF4-FFF2-40B4-BE49-F238E27FC236}">
                  <a16:creationId xmlns:a16="http://schemas.microsoft.com/office/drawing/2014/main" id="{9AEEE85D-7B00-6DD3-D661-2A83D860F636}"/>
                </a:ext>
              </a:extLst>
            </p:cNvPr>
            <p:cNvSpPr txBox="1"/>
            <p:nvPr/>
          </p:nvSpPr>
          <p:spPr>
            <a:xfrm>
              <a:off x="3317315" y="5225502"/>
              <a:ext cx="11094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CC99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Arial"/>
                </a:rPr>
                <a:t>↓</a:t>
              </a:r>
              <a:r>
                <a:rPr kumimoji="0" lang="fr-BE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CC99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Arial"/>
                </a:rPr>
                <a:t>Aid</a:t>
              </a:r>
              <a:endParaRPr kumimoji="0" lang="fr-BE" sz="2000" b="0" i="0" u="none" strike="noStrike" kern="0" cap="none" spc="0" normalizeH="0" baseline="0" noProof="0" dirty="0">
                <a:ln>
                  <a:noFill/>
                </a:ln>
                <a:solidFill>
                  <a:srgbClr val="00CC99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274300F0-FC88-A67B-B9F5-B9CBCD89A080}"/>
                </a:ext>
              </a:extLst>
            </p:cNvPr>
            <p:cNvSpPr/>
            <p:nvPr/>
          </p:nvSpPr>
          <p:spPr>
            <a:xfrm>
              <a:off x="1099455" y="5113780"/>
              <a:ext cx="2166257" cy="781413"/>
            </a:xfrm>
            <a:prstGeom prst="rect">
              <a:avLst/>
            </a:prstGeom>
            <a:solidFill>
              <a:srgbClr val="00CC99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Ukraine 2022</a:t>
              </a:r>
            </a:p>
          </p:txBody>
        </p:sp>
        <p:sp>
          <p:nvSpPr>
            <p:cNvPr id="56" name="ZoneTexte 55">
              <a:extLst>
                <a:ext uri="{FF2B5EF4-FFF2-40B4-BE49-F238E27FC236}">
                  <a16:creationId xmlns:a16="http://schemas.microsoft.com/office/drawing/2014/main" id="{FCF4B758-E650-1857-8EE1-D44599F0D47C}"/>
                </a:ext>
              </a:extLst>
            </p:cNvPr>
            <p:cNvSpPr txBox="1"/>
            <p:nvPr/>
          </p:nvSpPr>
          <p:spPr>
            <a:xfrm>
              <a:off x="54428" y="50243"/>
              <a:ext cx="28057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Ozer</a:t>
              </a:r>
              <a:r>
                <a:rPr kumimoji="0" lang="fr-BE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 &amp; De Longueville, </a:t>
              </a:r>
              <a:br>
                <a:rPr kumimoji="0" lang="fr-BE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</a:br>
              <a:r>
                <a:rPr kumimoji="0" lang="fr-BE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in </a:t>
              </a:r>
              <a:r>
                <a:rPr kumimoji="0" lang="fr-BE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progress</a:t>
              </a:r>
              <a:endParaRPr kumimoji="0" lang="fr-B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70FEE14-A711-BC45-9C97-D0EB684CB852}"/>
              </a:ext>
            </a:extLst>
          </p:cNvPr>
          <p:cNvSpPr>
            <a:spLocks noChangeArrowheads="1"/>
          </p:cNvSpPr>
          <p:nvPr/>
        </p:nvSpPr>
        <p:spPr bwMode="auto">
          <a:xfrm rot="20327907">
            <a:off x="1183651" y="2553372"/>
            <a:ext cx="8561320" cy="528358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FR" altLang="fr-FR" b="1" dirty="0">
                <a:solidFill>
                  <a:srgbClr val="FF0000"/>
                </a:solidFill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LES DIFFERENTES CRISES CONTRIBUENT A RENFORCER LA VULNERABILITE DES POPULATIONS ET SURTOUT LES PDIs</a:t>
            </a:r>
          </a:p>
        </p:txBody>
      </p:sp>
      <p:sp>
        <p:nvSpPr>
          <p:cNvPr id="59" name="Espace réservé du numéro de diapositive 58">
            <a:extLst>
              <a:ext uri="{FF2B5EF4-FFF2-40B4-BE49-F238E27FC236}">
                <a16:creationId xmlns:a16="http://schemas.microsoft.com/office/drawing/2014/main" id="{08FFD400-630F-9E3E-A858-8A9047D092F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ED8CA01-8EF9-ED0F-F97E-4E8A2E7E48E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13</a:t>
            </a:fld>
            <a:endParaRPr lang="en-US"/>
          </a:p>
        </p:txBody>
      </p:sp>
      <p:sp>
        <p:nvSpPr>
          <p:cNvPr id="8" name="Google Shape;400;p11">
            <a:extLst>
              <a:ext uri="{FF2B5EF4-FFF2-40B4-BE49-F238E27FC236}">
                <a16:creationId xmlns:a16="http://schemas.microsoft.com/office/drawing/2014/main" id="{0A4E183A-D8EA-1585-B099-90949A4E37DD}"/>
              </a:ext>
            </a:extLst>
          </p:cNvPr>
          <p:cNvSpPr/>
          <p:nvPr/>
        </p:nvSpPr>
        <p:spPr>
          <a:xfrm>
            <a:off x="713014" y="1063522"/>
            <a:ext cx="10765972" cy="2090057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1C3D7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401;p11">
            <a:extLst>
              <a:ext uri="{FF2B5EF4-FFF2-40B4-BE49-F238E27FC236}">
                <a16:creationId xmlns:a16="http://schemas.microsoft.com/office/drawing/2014/main" id="{FE654F08-A48F-8D24-DB9D-15BE45AE4650}"/>
              </a:ext>
            </a:extLst>
          </p:cNvPr>
          <p:cNvSpPr/>
          <p:nvPr/>
        </p:nvSpPr>
        <p:spPr>
          <a:xfrm>
            <a:off x="713015" y="3429001"/>
            <a:ext cx="10765972" cy="2685204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1C3D7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A8EB4C1-0951-93C3-31FD-7C7B811A4EDB}"/>
              </a:ext>
            </a:extLst>
          </p:cNvPr>
          <p:cNvSpPr txBox="1"/>
          <p:nvPr/>
        </p:nvSpPr>
        <p:spPr>
          <a:xfrm>
            <a:off x="1027384" y="1479196"/>
            <a:ext cx="10262586" cy="1301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455A3"/>
              </a:buClr>
              <a:buSzPts val="2400"/>
            </a:pPr>
            <a:r>
              <a:rPr lang="en-US" sz="2400" b="1" dirty="0">
                <a:solidFill>
                  <a:srgbClr val="2455A3"/>
                </a:solidFill>
                <a:latin typeface="Josefin Sans" pitchFamily="2" charset="0"/>
              </a:rPr>
              <a:t>La multiplication dans le temps et dans </a:t>
            </a:r>
            <a:r>
              <a:rPr lang="en-US" sz="2400" b="1" dirty="0" err="1">
                <a:solidFill>
                  <a:srgbClr val="2455A3"/>
                </a:solidFill>
                <a:latin typeface="Josefin Sans" pitchFamily="2" charset="0"/>
              </a:rPr>
              <a:t>l’espace</a:t>
            </a:r>
            <a:r>
              <a:rPr lang="en-US" sz="2400" b="1" dirty="0">
                <a:solidFill>
                  <a:srgbClr val="2455A3"/>
                </a:solidFill>
                <a:latin typeface="Josefin Sans" pitchFamily="2" charset="0"/>
              </a:rPr>
              <a:t> des crises </a:t>
            </a:r>
            <a:r>
              <a:rPr lang="en-US" sz="2400" b="1" dirty="0" err="1">
                <a:solidFill>
                  <a:srgbClr val="2455A3"/>
                </a:solidFill>
                <a:latin typeface="Josefin Sans" pitchFamily="2" charset="0"/>
              </a:rPr>
              <a:t>structurelles</a:t>
            </a:r>
            <a:r>
              <a:rPr lang="en-US" sz="2400" b="1" dirty="0">
                <a:solidFill>
                  <a:srgbClr val="2455A3"/>
                </a:solidFill>
                <a:latin typeface="Josefin Sans" pitchFamily="2" charset="0"/>
              </a:rPr>
              <a:t> et </a:t>
            </a:r>
            <a:r>
              <a:rPr lang="en-US" sz="2400" b="1" dirty="0" err="1">
                <a:solidFill>
                  <a:srgbClr val="2455A3"/>
                </a:solidFill>
                <a:latin typeface="Josefin Sans" pitchFamily="2" charset="0"/>
              </a:rPr>
              <a:t>conjoncturelles</a:t>
            </a:r>
            <a:r>
              <a:rPr lang="en-US" sz="2400" b="1" dirty="0">
                <a:solidFill>
                  <a:srgbClr val="2455A3"/>
                </a:solidFill>
                <a:latin typeface="Josefin Sans" pitchFamily="2" charset="0"/>
              </a:rPr>
              <a:t> </a:t>
            </a:r>
            <a:r>
              <a:rPr lang="en-US" sz="2400" b="1" dirty="0" err="1">
                <a:solidFill>
                  <a:srgbClr val="2455A3"/>
                </a:solidFill>
                <a:latin typeface="Josefin Sans" pitchFamily="2" charset="0"/>
              </a:rPr>
              <a:t>constitue</a:t>
            </a:r>
            <a:r>
              <a:rPr lang="en-US" sz="2400" b="1" dirty="0">
                <a:solidFill>
                  <a:srgbClr val="2455A3"/>
                </a:solidFill>
                <a:latin typeface="Josefin Sans" pitchFamily="2" charset="0"/>
              </a:rPr>
              <a:t> </a:t>
            </a:r>
            <a:r>
              <a:rPr lang="en-US" sz="2400" b="1" dirty="0" err="1">
                <a:solidFill>
                  <a:srgbClr val="2455A3"/>
                </a:solidFill>
                <a:latin typeface="Josefin Sans" pitchFamily="2" charset="0"/>
              </a:rPr>
              <a:t>une</a:t>
            </a:r>
            <a:r>
              <a:rPr lang="en-US" sz="2400" b="1" dirty="0">
                <a:solidFill>
                  <a:srgbClr val="2455A3"/>
                </a:solidFill>
                <a:latin typeface="Josefin Sans" pitchFamily="2" charset="0"/>
              </a:rPr>
              <a:t> </a:t>
            </a:r>
            <a:r>
              <a:rPr lang="en-US" sz="2400" b="1" dirty="0" err="1">
                <a:solidFill>
                  <a:srgbClr val="2455A3"/>
                </a:solidFill>
                <a:latin typeface="Josefin Sans" pitchFamily="2" charset="0"/>
              </a:rPr>
              <a:t>préoccupation</a:t>
            </a:r>
            <a:r>
              <a:rPr lang="en-US" sz="2400" b="1" dirty="0">
                <a:solidFill>
                  <a:srgbClr val="2455A3"/>
                </a:solidFill>
                <a:latin typeface="Josefin Sans" pitchFamily="2" charset="0"/>
              </a:rPr>
              <a:t> au Burkina Faso, et au Sahel </a:t>
            </a:r>
            <a:r>
              <a:rPr lang="en-US" sz="2400" b="1" dirty="0" err="1">
                <a:solidFill>
                  <a:srgbClr val="2455A3"/>
                </a:solidFill>
                <a:latin typeface="Josefin Sans" pitchFamily="2" charset="0"/>
              </a:rPr>
              <a:t>en</a:t>
            </a:r>
            <a:r>
              <a:rPr lang="en-US" sz="2400" b="1" dirty="0">
                <a:solidFill>
                  <a:srgbClr val="2455A3"/>
                </a:solidFill>
                <a:latin typeface="Josefin Sans" pitchFamily="2" charset="0"/>
              </a:rPr>
              <a:t> </a:t>
            </a:r>
            <a:r>
              <a:rPr lang="en-US" sz="2400" b="1" dirty="0" err="1">
                <a:solidFill>
                  <a:srgbClr val="2455A3"/>
                </a:solidFill>
                <a:latin typeface="Josefin Sans" pitchFamily="2" charset="0"/>
              </a:rPr>
              <a:t>général</a:t>
            </a:r>
            <a:r>
              <a:rPr lang="en-US" sz="2400" b="1" dirty="0">
                <a:solidFill>
                  <a:srgbClr val="2455A3"/>
                </a:solidFill>
                <a:latin typeface="Josefin Sans" pitchFamily="2" charset="0"/>
              </a:rPr>
              <a:t>…</a:t>
            </a:r>
            <a:endParaRPr lang="en-US" sz="2400" dirty="0">
              <a:latin typeface="Josefin Sans" pitchFamily="2" charset="0"/>
            </a:endParaRPr>
          </a:p>
        </p:txBody>
      </p:sp>
      <p:pic>
        <p:nvPicPr>
          <p:cNvPr id="12" name="Google Shape;387;p11" descr="Migrant Worker Family Icon Stock Illustration - Download Image Now -  Refugee, Icon, Emigration and Immigration - iStock">
            <a:extLst>
              <a:ext uri="{FF2B5EF4-FFF2-40B4-BE49-F238E27FC236}">
                <a16:creationId xmlns:a16="http://schemas.microsoft.com/office/drawing/2014/main" id="{2A8F31F6-DB53-32F8-57D7-DCBC399B46A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582323" y="5069175"/>
            <a:ext cx="1335906" cy="806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393;p11" descr="Demographics Icon Style 20879742 Vector Art at Vecteezy">
            <a:extLst>
              <a:ext uri="{FF2B5EF4-FFF2-40B4-BE49-F238E27FC236}">
                <a16:creationId xmlns:a16="http://schemas.microsoft.com/office/drawing/2014/main" id="{2E3103AC-5EBE-2E22-066D-63621F50634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08253" y="5182906"/>
            <a:ext cx="841153" cy="84076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Google Shape;394;p11">
            <a:extLst>
              <a:ext uri="{FF2B5EF4-FFF2-40B4-BE49-F238E27FC236}">
                <a16:creationId xmlns:a16="http://schemas.microsoft.com/office/drawing/2014/main" id="{BBC4A00C-A3B4-5690-3148-4E7462AD705D}"/>
              </a:ext>
            </a:extLst>
          </p:cNvPr>
          <p:cNvGrpSpPr/>
          <p:nvPr/>
        </p:nvGrpSpPr>
        <p:grpSpPr>
          <a:xfrm>
            <a:off x="5786350" y="5125737"/>
            <a:ext cx="744655" cy="693510"/>
            <a:chOff x="6096000" y="102098"/>
            <a:chExt cx="1219200" cy="1219200"/>
          </a:xfrm>
        </p:grpSpPr>
        <p:pic>
          <p:nvPicPr>
            <p:cNvPr id="15" name="Google Shape;395;p11" descr="Destination Icons &amp; Symbols">
              <a:extLst>
                <a:ext uri="{FF2B5EF4-FFF2-40B4-BE49-F238E27FC236}">
                  <a16:creationId xmlns:a16="http://schemas.microsoft.com/office/drawing/2014/main" id="{24121ED0-F2E2-2D16-973C-97E95169EF3D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096000" y="102098"/>
              <a:ext cx="1219200" cy="1219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396;p11" descr="Destination Icons &amp; Symbols">
              <a:extLst>
                <a:ext uri="{FF2B5EF4-FFF2-40B4-BE49-F238E27FC236}">
                  <a16:creationId xmlns:a16="http://schemas.microsoft.com/office/drawing/2014/main" id="{18E32B90-8097-4355-772E-7B4388101E42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l="71705" b="67201"/>
            <a:stretch/>
          </p:blipFill>
          <p:spPr>
            <a:xfrm>
              <a:off x="6958792" y="102098"/>
              <a:ext cx="344978" cy="39988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D96BC589-291E-1415-157A-E9C09B69EB37}"/>
              </a:ext>
            </a:extLst>
          </p:cNvPr>
          <p:cNvSpPr txBox="1"/>
          <p:nvPr/>
        </p:nvSpPr>
        <p:spPr>
          <a:xfrm>
            <a:off x="964707" y="3690169"/>
            <a:ext cx="10262586" cy="1301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455A3"/>
              </a:buClr>
              <a:buSzPts val="2400"/>
            </a:pPr>
            <a:r>
              <a:rPr lang="en-US" sz="2400" b="1" dirty="0">
                <a:solidFill>
                  <a:srgbClr val="2455A3"/>
                </a:solidFill>
                <a:latin typeface="Josefin Sans" pitchFamily="2" charset="0"/>
              </a:rPr>
              <a:t>Les stress à court et à long </a:t>
            </a:r>
            <a:r>
              <a:rPr lang="en-US" sz="2400" b="1" dirty="0" err="1">
                <a:solidFill>
                  <a:srgbClr val="2455A3"/>
                </a:solidFill>
                <a:latin typeface="Josefin Sans" pitchFamily="2" charset="0"/>
              </a:rPr>
              <a:t>termes</a:t>
            </a:r>
            <a:r>
              <a:rPr lang="en-US" sz="2400" b="1" dirty="0">
                <a:solidFill>
                  <a:srgbClr val="2455A3"/>
                </a:solidFill>
                <a:latin typeface="Josefin Sans" pitchFamily="2" charset="0"/>
              </a:rPr>
              <a:t> resultant des crises dans le temps et </a:t>
            </a:r>
            <a:r>
              <a:rPr lang="en-US" sz="2400" b="1" dirty="0" err="1">
                <a:solidFill>
                  <a:srgbClr val="2455A3"/>
                </a:solidFill>
                <a:latin typeface="Josefin Sans" pitchFamily="2" charset="0"/>
              </a:rPr>
              <a:t>l’espace</a:t>
            </a:r>
            <a:r>
              <a:rPr lang="en-US" sz="2400" b="1" dirty="0">
                <a:solidFill>
                  <a:srgbClr val="2455A3"/>
                </a:solidFill>
                <a:latin typeface="Josefin Sans" pitchFamily="2" charset="0"/>
              </a:rPr>
              <a:t> </a:t>
            </a:r>
            <a:r>
              <a:rPr lang="en-US" sz="2400" b="1" dirty="0" err="1">
                <a:solidFill>
                  <a:srgbClr val="2455A3"/>
                </a:solidFill>
                <a:latin typeface="Josefin Sans" pitchFamily="2" charset="0"/>
              </a:rPr>
              <a:t>sont</a:t>
            </a:r>
            <a:r>
              <a:rPr lang="en-US" sz="2400" b="1" dirty="0">
                <a:solidFill>
                  <a:srgbClr val="2455A3"/>
                </a:solidFill>
                <a:latin typeface="Josefin Sans" pitchFamily="2" charset="0"/>
              </a:rPr>
              <a:t> des </a:t>
            </a:r>
            <a:r>
              <a:rPr lang="en-US" sz="2400" b="1" dirty="0" err="1">
                <a:solidFill>
                  <a:srgbClr val="2455A3"/>
                </a:solidFill>
                <a:latin typeface="Josefin Sans" pitchFamily="2" charset="0"/>
              </a:rPr>
              <a:t>facteurs</a:t>
            </a:r>
            <a:r>
              <a:rPr lang="en-US" sz="2400" b="1" dirty="0">
                <a:solidFill>
                  <a:srgbClr val="2455A3"/>
                </a:solidFill>
                <a:latin typeface="Josefin Sans" pitchFamily="2" charset="0"/>
              </a:rPr>
              <a:t> </a:t>
            </a:r>
            <a:r>
              <a:rPr lang="en-US" sz="2400" b="1" dirty="0" err="1">
                <a:solidFill>
                  <a:srgbClr val="2455A3"/>
                </a:solidFill>
                <a:latin typeface="Josefin Sans" pitchFamily="2" charset="0"/>
              </a:rPr>
              <a:t>d’accroissement</a:t>
            </a:r>
            <a:r>
              <a:rPr lang="en-US" sz="2400" b="1" dirty="0">
                <a:solidFill>
                  <a:srgbClr val="2455A3"/>
                </a:solidFill>
                <a:latin typeface="Josefin Sans" pitchFamily="2" charset="0"/>
              </a:rPr>
              <a:t> des </a:t>
            </a:r>
            <a:r>
              <a:rPr lang="en-US" sz="2400" b="1" dirty="0" err="1">
                <a:solidFill>
                  <a:srgbClr val="2455A3"/>
                </a:solidFill>
                <a:latin typeface="Josefin Sans" pitchFamily="2" charset="0"/>
              </a:rPr>
              <a:t>vulnérabilités</a:t>
            </a:r>
            <a:r>
              <a:rPr lang="en-US" sz="2400" b="1" dirty="0">
                <a:solidFill>
                  <a:srgbClr val="2455A3"/>
                </a:solidFill>
                <a:latin typeface="Josefin Sans" pitchFamily="2" charset="0"/>
              </a:rPr>
              <a:t> des populations, surtout les PDIs</a:t>
            </a:r>
            <a:endParaRPr lang="en-US" sz="2400" dirty="0">
              <a:latin typeface="Josefin Sans" pitchFamily="2" charset="0"/>
            </a:endParaRPr>
          </a:p>
        </p:txBody>
      </p:sp>
      <p:sp>
        <p:nvSpPr>
          <p:cNvPr id="5" name="Google Shape;225;p3">
            <a:extLst>
              <a:ext uri="{FF2B5EF4-FFF2-40B4-BE49-F238E27FC236}">
                <a16:creationId xmlns:a16="http://schemas.microsoft.com/office/drawing/2014/main" id="{A38442E6-72E2-6D52-3682-59FED58EE61B}"/>
              </a:ext>
            </a:extLst>
          </p:cNvPr>
          <p:cNvSpPr txBox="1">
            <a:spLocks/>
          </p:cNvSpPr>
          <p:nvPr/>
        </p:nvSpPr>
        <p:spPr>
          <a:xfrm>
            <a:off x="0" y="7335"/>
            <a:ext cx="12192000" cy="95950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79C"/>
              </a:buClr>
              <a:buSzPts val="3200"/>
              <a:buFont typeface="Tahoma"/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ctr"/>
            <a:r>
              <a:rPr lang="fr-FR" sz="2400" b="1" dirty="0"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CONCLUSION</a:t>
            </a:r>
            <a:endParaRPr lang="en-US" sz="2400" b="1" dirty="0">
              <a:latin typeface="Josefin Sans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13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A01C2C9-3C31-4E71-BA1D-B0F13CE2959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14</a:t>
            </a:fld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C138FE7-A2A1-8520-FCD2-E7746E799C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8981" y="975712"/>
            <a:ext cx="7518549" cy="49171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Étoile : 5 branches 5">
            <a:extLst>
              <a:ext uri="{FF2B5EF4-FFF2-40B4-BE49-F238E27FC236}">
                <a16:creationId xmlns:a16="http://schemas.microsoft.com/office/drawing/2014/main" id="{9339F35F-C277-84D9-BA91-0B0B282F688B}"/>
              </a:ext>
            </a:extLst>
          </p:cNvPr>
          <p:cNvSpPr/>
          <p:nvPr/>
        </p:nvSpPr>
        <p:spPr>
          <a:xfrm flipH="1" flipV="1">
            <a:off x="7123825" y="3696365"/>
            <a:ext cx="337457" cy="337457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42EA06D-7C07-7CAA-C15D-7152F637EA01}"/>
              </a:ext>
            </a:extLst>
          </p:cNvPr>
          <p:cNvSpPr txBox="1"/>
          <p:nvPr/>
        </p:nvSpPr>
        <p:spPr>
          <a:xfrm>
            <a:off x="2583402" y="5976786"/>
            <a:ext cx="66722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FIGURE 13: EVOLUTION PASSEE ET A VENIR </a:t>
            </a:r>
          </a:p>
          <a:p>
            <a:pPr algn="ctr"/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LA POPULATION DU BURKINA FASO</a:t>
            </a:r>
          </a:p>
        </p:txBody>
      </p:sp>
      <p:sp>
        <p:nvSpPr>
          <p:cNvPr id="3" name="Google Shape;225;p3">
            <a:extLst>
              <a:ext uri="{FF2B5EF4-FFF2-40B4-BE49-F238E27FC236}">
                <a16:creationId xmlns:a16="http://schemas.microsoft.com/office/drawing/2014/main" id="{815F812A-F08D-EA61-5D54-F52361965D25}"/>
              </a:ext>
            </a:extLst>
          </p:cNvPr>
          <p:cNvSpPr txBox="1">
            <a:spLocks/>
          </p:cNvSpPr>
          <p:nvPr/>
        </p:nvSpPr>
        <p:spPr>
          <a:xfrm>
            <a:off x="0" y="16211"/>
            <a:ext cx="12192000" cy="95950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79C"/>
              </a:buClr>
              <a:buSzPts val="3200"/>
              <a:buFont typeface="Tahoma"/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ctr"/>
            <a:r>
              <a:rPr lang="fr-FR" sz="2400" b="1" dirty="0"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A QUAND LA PROCHAINE CRISE ? </a:t>
            </a:r>
            <a:endParaRPr lang="en-US" sz="2400" b="1" dirty="0">
              <a:latin typeface="Josefin Sans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927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97FA1E-5286-C73D-DCA5-41FEC37D3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515" y="2593422"/>
            <a:ext cx="10991088" cy="1198498"/>
          </a:xfrm>
        </p:spPr>
        <p:txBody>
          <a:bodyPr>
            <a:normAutofit/>
          </a:bodyPr>
          <a:lstStyle/>
          <a:p>
            <a:pPr algn="ctr"/>
            <a:r>
              <a:rPr lang="fr-FR" sz="6000" b="1" dirty="0"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MERCI</a:t>
            </a:r>
            <a:endParaRPr lang="fr-BE" sz="6000" b="1" dirty="0">
              <a:latin typeface="Josefin Sans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1ACDF50-546C-B101-C086-086FFCD92D3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778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"/>
          <p:cNvSpPr txBox="1">
            <a:spLocks noGrp="1"/>
          </p:cNvSpPr>
          <p:nvPr>
            <p:ph type="title"/>
          </p:nvPr>
        </p:nvSpPr>
        <p:spPr>
          <a:xfrm>
            <a:off x="0" y="69480"/>
            <a:ext cx="12192000" cy="568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/>
            <a:r>
              <a:rPr lang="en-US" sz="2400" b="1" dirty="0"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CONTEXTE GLOBAL : LE BURKINA FASO FACE AUX CRISES SAHELIENNES….</a:t>
            </a:r>
            <a:endParaRPr sz="2400" b="1" dirty="0">
              <a:latin typeface="Josefin Sans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6" name="Google Shape;226;p3"/>
          <p:cNvSpPr txBox="1">
            <a:spLocks noGrp="1"/>
          </p:cNvSpPr>
          <p:nvPr>
            <p:ph type="sldNum" idx="12"/>
          </p:nvPr>
        </p:nvSpPr>
        <p:spPr>
          <a:xfrm>
            <a:off x="170453" y="639684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A51249C-F245-A5E0-CB87-0585E9DBE2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04973" y="1091208"/>
            <a:ext cx="6448850" cy="4842485"/>
          </a:xfrm>
          <a:prstGeom prst="roundRect">
            <a:avLst>
              <a:gd name="adj" fmla="val 16667"/>
            </a:avLst>
          </a:prstGeom>
          <a:ln w="12700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7C594B3-459F-F49D-84EC-808EFAEB7D82}"/>
              </a:ext>
            </a:extLst>
          </p:cNvPr>
          <p:cNvSpPr txBox="1"/>
          <p:nvPr/>
        </p:nvSpPr>
        <p:spPr>
          <a:xfrm>
            <a:off x="1704974" y="6271486"/>
            <a:ext cx="64488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FIGURE 1: LOCALISATION GEOGRAPHIQUE DU BURKINA FASO</a:t>
            </a:r>
          </a:p>
        </p:txBody>
      </p:sp>
      <p:sp>
        <p:nvSpPr>
          <p:cNvPr id="19" name="Bulle narrative : ronde 18">
            <a:extLst>
              <a:ext uri="{FF2B5EF4-FFF2-40B4-BE49-F238E27FC236}">
                <a16:creationId xmlns:a16="http://schemas.microsoft.com/office/drawing/2014/main" id="{D21AC224-D6F3-138C-1824-E724DAEE1A66}"/>
              </a:ext>
            </a:extLst>
          </p:cNvPr>
          <p:cNvSpPr/>
          <p:nvPr/>
        </p:nvSpPr>
        <p:spPr>
          <a:xfrm rot="364425">
            <a:off x="2538908" y="2183915"/>
            <a:ext cx="1908943" cy="882689"/>
          </a:xfrm>
          <a:prstGeom prst="wedgeEllipseCallout">
            <a:avLst>
              <a:gd name="adj1" fmla="val 45972"/>
              <a:gd name="adj2" fmla="val 14394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9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Crises climatiques et environnementales</a:t>
            </a:r>
            <a:endParaRPr lang="fr-BE" sz="900" b="1" dirty="0">
              <a:solidFill>
                <a:schemeClr val="dk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Bulle narrative : ronde 19">
            <a:extLst>
              <a:ext uri="{FF2B5EF4-FFF2-40B4-BE49-F238E27FC236}">
                <a16:creationId xmlns:a16="http://schemas.microsoft.com/office/drawing/2014/main" id="{3597F662-85ED-6B7B-1AB9-935931EDDB0C}"/>
              </a:ext>
            </a:extLst>
          </p:cNvPr>
          <p:cNvSpPr/>
          <p:nvPr/>
        </p:nvSpPr>
        <p:spPr>
          <a:xfrm rot="21261046">
            <a:off x="1108475" y="3306657"/>
            <a:ext cx="1549341" cy="1132679"/>
          </a:xfrm>
          <a:prstGeom prst="wedgeEllipseCallout">
            <a:avLst>
              <a:gd name="adj1" fmla="val 124719"/>
              <a:gd name="adj2" fmla="val 61336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9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Crises de gouvernance et politiques</a:t>
            </a:r>
            <a:endParaRPr lang="fr-BE" sz="900" b="1" dirty="0">
              <a:solidFill>
                <a:schemeClr val="dk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Bulle narrative : ronde 20">
            <a:extLst>
              <a:ext uri="{FF2B5EF4-FFF2-40B4-BE49-F238E27FC236}">
                <a16:creationId xmlns:a16="http://schemas.microsoft.com/office/drawing/2014/main" id="{1A971EFB-0AC8-91C9-2EA5-32D695A32C3C}"/>
              </a:ext>
            </a:extLst>
          </p:cNvPr>
          <p:cNvSpPr/>
          <p:nvPr/>
        </p:nvSpPr>
        <p:spPr>
          <a:xfrm rot="18128218">
            <a:off x="3558707" y="4865334"/>
            <a:ext cx="1103710" cy="1240651"/>
          </a:xfrm>
          <a:prstGeom prst="wedgeEllipseCallout">
            <a:avLst>
              <a:gd name="adj1" fmla="val 94444"/>
              <a:gd name="adj2" fmla="val -49456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9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Crises sociales &amp; communautaires</a:t>
            </a:r>
            <a:endParaRPr lang="fr-BE" sz="900" b="1" dirty="0">
              <a:solidFill>
                <a:schemeClr val="dk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Bulle narrative : ronde 21">
            <a:extLst>
              <a:ext uri="{FF2B5EF4-FFF2-40B4-BE49-F238E27FC236}">
                <a16:creationId xmlns:a16="http://schemas.microsoft.com/office/drawing/2014/main" id="{EB1564BD-39C0-EC35-636E-9A110FCF4237}"/>
              </a:ext>
            </a:extLst>
          </p:cNvPr>
          <p:cNvSpPr/>
          <p:nvPr/>
        </p:nvSpPr>
        <p:spPr>
          <a:xfrm>
            <a:off x="5486426" y="2606035"/>
            <a:ext cx="1507243" cy="1371392"/>
          </a:xfrm>
          <a:prstGeom prst="wedgeEllipseCallout">
            <a:avLst>
              <a:gd name="adj1" fmla="val -124125"/>
              <a:gd name="adj2" fmla="val 56091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9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Crises alimentaires</a:t>
            </a:r>
            <a:endParaRPr lang="fr-BE" sz="900" b="1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Bulle narrative : rectangle à coins arrondis 23">
            <a:extLst>
              <a:ext uri="{FF2B5EF4-FFF2-40B4-BE49-F238E27FC236}">
                <a16:creationId xmlns:a16="http://schemas.microsoft.com/office/drawing/2014/main" id="{72C184F9-853C-779F-A85D-025262E1250D}"/>
              </a:ext>
            </a:extLst>
          </p:cNvPr>
          <p:cNvSpPr/>
          <p:nvPr/>
        </p:nvSpPr>
        <p:spPr>
          <a:xfrm>
            <a:off x="8384826" y="1114326"/>
            <a:ext cx="3617784" cy="1942149"/>
          </a:xfrm>
          <a:prstGeom prst="wedgeRoundRect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fr-FR" sz="1300" b="1" dirty="0"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Economie agricole : 32% PIB </a:t>
            </a:r>
            <a:r>
              <a:rPr lang="fr-FR" sz="1300" b="1" dirty="0">
                <a:solidFill>
                  <a:srgbClr val="FF0000"/>
                </a:solidFill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(PNDES II, 2021)</a:t>
            </a: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fr-FR" sz="1300" b="1" dirty="0">
              <a:solidFill>
                <a:srgbClr val="FF0000"/>
              </a:solidFill>
              <a:latin typeface="Josefin Sans" pitchFamily="2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fr-FR" sz="1300" b="1" dirty="0"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Population rurale : 76%</a:t>
            </a:r>
            <a:r>
              <a:rPr lang="fr-FR" sz="1300" b="1" dirty="0">
                <a:solidFill>
                  <a:srgbClr val="FF0000"/>
                </a:solidFill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(INSD, 2021)</a:t>
            </a: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fr-FR" sz="1300" b="1" dirty="0">
              <a:solidFill>
                <a:srgbClr val="FF0000"/>
              </a:solidFill>
              <a:latin typeface="Josefin Sans" pitchFamily="2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fr-FR" sz="1300" b="1" dirty="0"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Près de 40% sous le seuil de pauvreté </a:t>
            </a:r>
          </a:p>
          <a:p>
            <a:pPr marL="285750" lvl="0" indent="-285750" algn="just">
              <a:buFont typeface="Wingdings" panose="05000000000000000000" pitchFamily="2" charset="2"/>
              <a:buChar char="§"/>
            </a:pPr>
            <a:endParaRPr lang="fr-FR" sz="1300" b="1" dirty="0">
              <a:latin typeface="Josefin Sans" pitchFamily="2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  <a:p>
            <a:pPr marL="285750" lvl="0" indent="-285750" algn="just">
              <a:buFont typeface="Wingdings" panose="05000000000000000000" pitchFamily="2" charset="2"/>
              <a:buChar char="§"/>
            </a:pPr>
            <a:r>
              <a:rPr lang="fr-FR" sz="1300" b="1" dirty="0"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IDH – </a:t>
            </a:r>
            <a:r>
              <a:rPr lang="fr-BE" sz="1300" b="1" dirty="0"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184</a:t>
            </a:r>
            <a:r>
              <a:rPr lang="fr-BE" sz="1300" b="1" baseline="30000" dirty="0"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ème</a:t>
            </a:r>
            <a:r>
              <a:rPr lang="fr-BE" sz="1300" b="1" dirty="0"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/191 </a:t>
            </a:r>
            <a:r>
              <a:rPr lang="fr-BE" sz="1300" b="1" dirty="0">
                <a:solidFill>
                  <a:srgbClr val="FF0000"/>
                </a:solidFill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(PNUD, 2022)</a:t>
            </a:r>
            <a:endParaRPr lang="fr-FR" sz="1300" b="1" dirty="0">
              <a:solidFill>
                <a:srgbClr val="FF0000"/>
              </a:solidFill>
              <a:latin typeface="Josefin Sans" pitchFamily="2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5" name="Bulle narrative : ronde 24">
            <a:extLst>
              <a:ext uri="{FF2B5EF4-FFF2-40B4-BE49-F238E27FC236}">
                <a16:creationId xmlns:a16="http://schemas.microsoft.com/office/drawing/2014/main" id="{2E329D75-4C06-3C2C-4EE0-FD70D0215952}"/>
              </a:ext>
            </a:extLst>
          </p:cNvPr>
          <p:cNvSpPr/>
          <p:nvPr/>
        </p:nvSpPr>
        <p:spPr>
          <a:xfrm rot="2140093">
            <a:off x="5555710" y="4084603"/>
            <a:ext cx="1507243" cy="1371392"/>
          </a:xfrm>
          <a:prstGeom prst="wedgeEllipseCallout">
            <a:avLst>
              <a:gd name="adj1" fmla="val -124125"/>
              <a:gd name="adj2" fmla="val 56091"/>
            </a:avLst>
          </a:prstGeom>
          <a:solidFill>
            <a:srgbClr val="FF00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9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Crise sécuritaire</a:t>
            </a:r>
            <a:endParaRPr lang="fr-BE" sz="900" b="1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Bulle narrative : rectangle à coins arrondis 30">
            <a:extLst>
              <a:ext uri="{FF2B5EF4-FFF2-40B4-BE49-F238E27FC236}">
                <a16:creationId xmlns:a16="http://schemas.microsoft.com/office/drawing/2014/main" id="{8CE3190D-77FC-3D84-449A-919C2DAAFF33}"/>
              </a:ext>
            </a:extLst>
          </p:cNvPr>
          <p:cNvSpPr/>
          <p:nvPr/>
        </p:nvSpPr>
        <p:spPr>
          <a:xfrm>
            <a:off x="8384826" y="3385989"/>
            <a:ext cx="3617784" cy="2253707"/>
          </a:xfrm>
          <a:prstGeom prst="wedgeRoundRect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en-US" sz="1300" b="1" dirty="0">
                <a:solidFill>
                  <a:srgbClr val="000000"/>
                </a:solidFill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sz="1300" b="1" baseline="30000" dirty="0">
                <a:solidFill>
                  <a:srgbClr val="000000"/>
                </a:solidFill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er</a:t>
            </a:r>
            <a:r>
              <a:rPr lang="en-US" sz="1300" b="1" dirty="0">
                <a:solidFill>
                  <a:srgbClr val="000000"/>
                </a:solidFill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 pays </a:t>
            </a:r>
            <a:r>
              <a:rPr lang="en-US" sz="1300" b="1" dirty="0" err="1">
                <a:solidFill>
                  <a:srgbClr val="000000"/>
                </a:solidFill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en-US" sz="1300" b="1" dirty="0">
                <a:solidFill>
                  <a:srgbClr val="000000"/>
                </a:solidFill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 Afrique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avec le plus </a:t>
            </a:r>
            <a:r>
              <a:rPr kumimoji="0" 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d’attaques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kumimoji="0" 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terroristes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fr-FR" sz="1300" b="1" i="0" u="none" strike="noStrike" kern="1200" cap="none" spc="0" normalizeH="0" baseline="0" noProof="0" dirty="0">
                <a:ln>
                  <a:noFill/>
                </a:ln>
                <a:solidFill>
                  <a:srgbClr val="E06742">
                    <a:lumMod val="75000"/>
                  </a:srgbClr>
                </a:solidFill>
                <a:effectLst/>
                <a:uLnTx/>
                <a:uFillTx/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kumimoji="0" lang="fr-FR" sz="13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IEP, 2023</a:t>
            </a:r>
            <a:r>
              <a:rPr kumimoji="0" lang="fr-FR" sz="1300" b="1" i="0" u="none" strike="noStrike" kern="1200" cap="none" spc="0" normalizeH="0" baseline="0" noProof="0" dirty="0">
                <a:ln>
                  <a:noFill/>
                </a:ln>
                <a:solidFill>
                  <a:srgbClr val="E06742">
                    <a:lumMod val="75000"/>
                  </a:srgbClr>
                </a:solidFill>
                <a:effectLst/>
                <a:uLnTx/>
                <a:uFillTx/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altLang="fr-FR" sz="1300" dirty="0">
              <a:solidFill>
                <a:schemeClr val="bg1"/>
              </a:solidFill>
              <a:latin typeface="Josefin Sans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marR="0" lvl="0" indent="-171450"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altLang="fr-FR" sz="1300" b="1" dirty="0">
                <a:solidFill>
                  <a:srgbClr val="000000"/>
                </a:solidFill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310 </a:t>
            </a:r>
            <a:r>
              <a:rPr lang="en-US" altLang="fr-FR" sz="1300" b="1" dirty="0" err="1">
                <a:solidFill>
                  <a:srgbClr val="000000"/>
                </a:solidFill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attaques</a:t>
            </a:r>
            <a:r>
              <a:rPr lang="en-US" altLang="fr-FR" sz="1300" b="1" dirty="0">
                <a:solidFill>
                  <a:srgbClr val="000000"/>
                </a:solidFill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fr-FR" sz="1300" b="1" dirty="0" err="1">
                <a:solidFill>
                  <a:srgbClr val="000000"/>
                </a:solidFill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en-US" altLang="fr-FR" sz="1300" b="1" dirty="0">
                <a:solidFill>
                  <a:srgbClr val="000000"/>
                </a:solidFill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 2022 et 1135 </a:t>
            </a:r>
            <a:r>
              <a:rPr lang="en-US" altLang="fr-FR" sz="1300" b="1" dirty="0" err="1">
                <a:solidFill>
                  <a:srgbClr val="000000"/>
                </a:solidFill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victimes</a:t>
            </a:r>
            <a:r>
              <a:rPr lang="en-US" altLang="fr-FR" sz="1300" b="1" dirty="0">
                <a:solidFill>
                  <a:srgbClr val="000000"/>
                </a:solidFill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 (IEP, 2022)</a:t>
            </a:r>
            <a:endParaRPr lang="fr-FR" altLang="fr-FR" sz="1300" b="1" dirty="0">
              <a:solidFill>
                <a:srgbClr val="000000"/>
              </a:solidFill>
              <a:latin typeface="Josefin Sans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kumimoji="0" lang="fr-FR" sz="1300" b="1" i="0" u="none" strike="noStrike" kern="1200" cap="none" spc="0" normalizeH="0" baseline="0" noProof="0" dirty="0">
              <a:ln>
                <a:noFill/>
              </a:ln>
              <a:solidFill>
                <a:srgbClr val="E06742">
                  <a:lumMod val="75000"/>
                </a:srgbClr>
              </a:solidFill>
              <a:effectLst/>
              <a:uLnTx/>
              <a:uFillTx/>
              <a:latin typeface="Josefin Sans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fr-FR" altLang="fr-FR" sz="1300" b="1" dirty="0">
                <a:solidFill>
                  <a:srgbClr val="000000"/>
                </a:solidFill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Près de 40% du territoire serait hors du contrôle de l’Etat (</a:t>
            </a:r>
            <a:r>
              <a:rPr lang="fr-FR" sz="1300" b="1" dirty="0">
                <a:solidFill>
                  <a:srgbClr val="FF0000"/>
                </a:solidFill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Hagberg et </a:t>
            </a:r>
            <a:r>
              <a:rPr lang="fr-FR" sz="1300" b="1" dirty="0" err="1">
                <a:solidFill>
                  <a:srgbClr val="FF0000"/>
                </a:solidFill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Kibora</a:t>
            </a:r>
            <a:r>
              <a:rPr lang="fr-FR" sz="1300" b="1" dirty="0">
                <a:solidFill>
                  <a:srgbClr val="FF0000"/>
                </a:solidFill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, 2023</a:t>
            </a:r>
            <a:r>
              <a:rPr lang="fr-BE" sz="1300" b="1" dirty="0">
                <a:solidFill>
                  <a:srgbClr val="000000"/>
                </a:solidFill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). </a:t>
            </a:r>
            <a:endParaRPr lang="fr-FR" altLang="fr-FR" sz="1300" b="1" dirty="0">
              <a:solidFill>
                <a:srgbClr val="000000"/>
              </a:solidFill>
              <a:latin typeface="Josefin Sans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Flèche : droite 31">
            <a:extLst>
              <a:ext uri="{FF2B5EF4-FFF2-40B4-BE49-F238E27FC236}">
                <a16:creationId xmlns:a16="http://schemas.microsoft.com/office/drawing/2014/main" id="{82E78618-7579-1246-1E47-B53C9032DBC6}"/>
              </a:ext>
            </a:extLst>
          </p:cNvPr>
          <p:cNvSpPr/>
          <p:nvPr/>
        </p:nvSpPr>
        <p:spPr>
          <a:xfrm>
            <a:off x="7098405" y="4512843"/>
            <a:ext cx="1396994" cy="523412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42116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31" grpId="0" animBg="1"/>
      <p:bldP spid="3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FF1F239-E05E-66F6-DFD8-9ECEDD74536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</a:t>
            </a:fld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8113BF6-9DB5-04DE-DE8F-4616E20414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817" y="19321"/>
            <a:ext cx="5183459" cy="402262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2C5CC9F-B6C4-90B9-0EE1-5F8126CC65C4}"/>
              </a:ext>
            </a:extLst>
          </p:cNvPr>
          <p:cNvSpPr txBox="1"/>
          <p:nvPr/>
        </p:nvSpPr>
        <p:spPr>
          <a:xfrm>
            <a:off x="361378" y="4041943"/>
            <a:ext cx="30047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Source: Théry et Dori, 2021</a:t>
            </a:r>
            <a:endParaRPr lang="fr-BE" sz="1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2" descr="Des doutes sur la nature terroriste des attaques au Burkina - BBC News  Afrique">
            <a:extLst>
              <a:ext uri="{FF2B5EF4-FFF2-40B4-BE49-F238E27FC236}">
                <a16:creationId xmlns:a16="http://schemas.microsoft.com/office/drawing/2014/main" id="{BD99D1EA-CD12-3F3C-C468-3FFF529675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71"/>
          <a:stretch/>
        </p:blipFill>
        <p:spPr bwMode="auto">
          <a:xfrm>
            <a:off x="5606420" y="149530"/>
            <a:ext cx="6050278" cy="3400925"/>
          </a:xfrm>
          <a:custGeom>
            <a:avLst/>
            <a:gdLst/>
            <a:ahLst/>
            <a:cxnLst/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3400925"/>
                </a:lnTo>
                <a:lnTo>
                  <a:pt x="2157982" y="3400925"/>
                </a:lnTo>
                <a:lnTo>
                  <a:pt x="2157982" y="1827306"/>
                </a:lnTo>
                <a:lnTo>
                  <a:pt x="0" y="182730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 descr="Une image contenant texte, capture d’écran, logiciel, Page web&#10;&#10;Description générée automatiquement">
            <a:extLst>
              <a:ext uri="{FF2B5EF4-FFF2-40B4-BE49-F238E27FC236}">
                <a16:creationId xmlns:a16="http://schemas.microsoft.com/office/drawing/2014/main" id="{EA6DB2FA-BA9C-FF77-1137-8BE8DA3E9F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334" r="-3" b="-3"/>
          <a:stretch/>
        </p:blipFill>
        <p:spPr>
          <a:xfrm>
            <a:off x="5224841" y="2030632"/>
            <a:ext cx="4224528" cy="3020725"/>
          </a:xfrm>
          <a:prstGeom prst="rect">
            <a:avLst/>
          </a:prstGeom>
        </p:spPr>
      </p:pic>
      <p:pic>
        <p:nvPicPr>
          <p:cNvPr id="10" name="Image 9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41DD9121-D631-7643-D596-F58D9F480F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118" r="22370"/>
          <a:stretch/>
        </p:blipFill>
        <p:spPr>
          <a:xfrm>
            <a:off x="6208397" y="3489159"/>
            <a:ext cx="6050278" cy="3368841"/>
          </a:xfrm>
          <a:custGeom>
            <a:avLst/>
            <a:gdLst/>
            <a:ahLst/>
            <a:cxnLst/>
            <a:rect l="l" t="t" r="r" b="b"/>
            <a:pathLst>
              <a:path w="6050278" h="3368841">
                <a:moveTo>
                  <a:pt x="2157982" y="0"/>
                </a:moveTo>
                <a:lnTo>
                  <a:pt x="6050278" y="0"/>
                </a:lnTo>
                <a:lnTo>
                  <a:pt x="6050278" y="3368841"/>
                </a:lnTo>
                <a:lnTo>
                  <a:pt x="0" y="3368841"/>
                </a:lnTo>
                <a:lnTo>
                  <a:pt x="0" y="1541535"/>
                </a:lnTo>
                <a:lnTo>
                  <a:pt x="2157982" y="1541535"/>
                </a:lnTo>
                <a:close/>
              </a:path>
            </a:pathLst>
          </a:custGeom>
        </p:spPr>
      </p:pic>
      <p:pic>
        <p:nvPicPr>
          <p:cNvPr id="11" name="Image 10" descr="Une image contenant texte, capture d’écran, logiciel, Page web&#10;&#10;Description générée automatiquement">
            <a:extLst>
              <a:ext uri="{FF2B5EF4-FFF2-40B4-BE49-F238E27FC236}">
                <a16:creationId xmlns:a16="http://schemas.microsoft.com/office/drawing/2014/main" id="{703A7A92-1BB6-A32B-132A-DD22D544ABF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" b="1014"/>
          <a:stretch/>
        </p:blipFill>
        <p:spPr>
          <a:xfrm>
            <a:off x="158139" y="3575749"/>
            <a:ext cx="6050258" cy="3368841"/>
          </a:xfrm>
          <a:custGeom>
            <a:avLst/>
            <a:gdLst/>
            <a:ahLst/>
            <a:cxnLst/>
            <a:rect l="l" t="t" r="r" b="b"/>
            <a:pathLst>
              <a:path w="6050278" h="3368841">
                <a:moveTo>
                  <a:pt x="0" y="0"/>
                </a:moveTo>
                <a:lnTo>
                  <a:pt x="3892296" y="0"/>
                </a:lnTo>
                <a:lnTo>
                  <a:pt x="3892296" y="1541535"/>
                </a:lnTo>
                <a:lnTo>
                  <a:pt x="6050278" y="1541535"/>
                </a:lnTo>
                <a:lnTo>
                  <a:pt x="6050278" y="3368841"/>
                </a:lnTo>
                <a:lnTo>
                  <a:pt x="0" y="3368841"/>
                </a:lnTo>
                <a:close/>
              </a:path>
            </a:pathLst>
          </a:cu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82DBAB5-68AB-E4CF-334A-035C189D7104}"/>
              </a:ext>
            </a:extLst>
          </p:cNvPr>
          <p:cNvSpPr>
            <a:spLocks noChangeArrowheads="1"/>
          </p:cNvSpPr>
          <p:nvPr/>
        </p:nvSpPr>
        <p:spPr bwMode="auto">
          <a:xfrm rot="20146758">
            <a:off x="4117225" y="3627597"/>
            <a:ext cx="4784320" cy="589913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FR" altLang="fr-FR" b="1" dirty="0">
                <a:solidFill>
                  <a:srgbClr val="FF0000"/>
                </a:solidFill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CONJ</a:t>
            </a:r>
            <a:r>
              <a:rPr lang="fr-FR" altLang="fr-FR" sz="2000" b="1" dirty="0">
                <a:solidFill>
                  <a:srgbClr val="FF0000"/>
                </a:solidFill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ONCTION DE CRISES AVEC</a:t>
            </a:r>
            <a:br>
              <a:rPr lang="fr-FR" altLang="fr-FR" sz="2000" b="1" dirty="0">
                <a:solidFill>
                  <a:srgbClr val="FF0000"/>
                </a:solidFill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fr-FR" altLang="fr-FR" sz="2000" b="1" dirty="0">
                <a:solidFill>
                  <a:srgbClr val="FF0000"/>
                </a:solidFill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 IMPACTS SUR LA POPULATION</a:t>
            </a:r>
          </a:p>
        </p:txBody>
      </p:sp>
    </p:spTree>
    <p:extLst>
      <p:ext uri="{BB962C8B-B14F-4D97-AF65-F5344CB8AC3E}">
        <p14:creationId xmlns:p14="http://schemas.microsoft.com/office/powerpoint/2010/main" val="189819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EF73DDE-908D-3DF5-DC0F-7323813A9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12" y="674827"/>
            <a:ext cx="1650468" cy="1102277"/>
          </a:xfrm>
          <a:prstGeom prst="rect">
            <a:avLst/>
          </a:prstGeom>
        </p:spPr>
      </p:pic>
      <p:sp>
        <p:nvSpPr>
          <p:cNvPr id="6" name="Rectangle 9">
            <a:extLst>
              <a:ext uri="{FF2B5EF4-FFF2-40B4-BE49-F238E27FC236}">
                <a16:creationId xmlns:a16="http://schemas.microsoft.com/office/drawing/2014/main" id="{805165E9-141E-F8EE-C7D6-3E541A61F4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6332" y="650107"/>
            <a:ext cx="9230654" cy="805357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COMMENT LES CRISES CLIMATIQUES ET SECURITAIRES ACTUELLES AFFECTENT-ELLES LES POPULATIONS (PERSONNES DEPLACES INTERNES) AU BURKINA FASO?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D2C6040-99BA-4344-1B88-625E4761CD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584" y="1936909"/>
            <a:ext cx="6297628" cy="37683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B0E5D91F-6C4E-A195-853A-DB77B965A067}"/>
              </a:ext>
            </a:extLst>
          </p:cNvPr>
          <p:cNvSpPr txBox="1"/>
          <p:nvPr/>
        </p:nvSpPr>
        <p:spPr>
          <a:xfrm>
            <a:off x="2403190" y="5413272"/>
            <a:ext cx="256256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FIGURE 2: ZONE D’ETUDE</a:t>
            </a:r>
          </a:p>
        </p:txBody>
      </p:sp>
      <p:sp>
        <p:nvSpPr>
          <p:cNvPr id="25" name="Rectangle 9">
            <a:extLst>
              <a:ext uri="{FF2B5EF4-FFF2-40B4-BE49-F238E27FC236}">
                <a16:creationId xmlns:a16="http://schemas.microsoft.com/office/drawing/2014/main" id="{5494A4AC-8A0C-51D6-299F-4BE30B2EC6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9142" y="1841199"/>
            <a:ext cx="4615091" cy="1974908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b="1" dirty="0">
                <a:solidFill>
                  <a:srgbClr val="002060"/>
                </a:solidFill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DONNEES DE BASE 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lang="fr-FR" altLang="fr-FR" sz="1600" b="1" dirty="0">
                <a:latin typeface="Josefin Sans" pitchFamily="2" charset="0"/>
              </a:rPr>
              <a:t>Climatiques (CRU)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lang="fr-FR" altLang="fr-FR" sz="1600" b="1" dirty="0">
                <a:latin typeface="Josefin Sans" pitchFamily="2" charset="0"/>
              </a:rPr>
              <a:t>Satellitaires  (SENTINEL 2A &amp; SPOT VGT)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lang="fr-FR" altLang="fr-FR" sz="1600" b="1" dirty="0">
                <a:latin typeface="Josefin Sans" pitchFamily="2" charset="0"/>
              </a:rPr>
              <a:t>Enquêtes de terrain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lang="fr-FR" altLang="fr-FR" sz="1600" b="1" dirty="0">
                <a:latin typeface="Josefin Sans" pitchFamily="2" charset="0"/>
              </a:rPr>
              <a:t>Littérature grise et scientifique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endParaRPr lang="fr-FR" altLang="fr-FR" sz="1600" b="1" dirty="0">
              <a:latin typeface="Arial Nova" panose="020B0504020202020204" pitchFamily="34" charset="0"/>
            </a:endParaRPr>
          </a:p>
        </p:txBody>
      </p:sp>
      <p:sp>
        <p:nvSpPr>
          <p:cNvPr id="26" name="Rectangle 9">
            <a:extLst>
              <a:ext uri="{FF2B5EF4-FFF2-40B4-BE49-F238E27FC236}">
                <a16:creationId xmlns:a16="http://schemas.microsoft.com/office/drawing/2014/main" id="{912002C7-AEAB-17BA-2093-2AEFB950EA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9142" y="3748165"/>
            <a:ext cx="3950744" cy="1944130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600" b="1" dirty="0">
                <a:solidFill>
                  <a:srgbClr val="002060"/>
                </a:solidFill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DEMARCHE</a:t>
            </a:r>
          </a:p>
          <a:p>
            <a:pPr marL="457200" indent="-45720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fr-FR" altLang="fr-FR" sz="1600" b="1" dirty="0">
                <a:latin typeface="Josefin Sans" pitchFamily="2" charset="0"/>
              </a:rPr>
              <a:t>Meta-analyse</a:t>
            </a:r>
          </a:p>
          <a:p>
            <a:pPr marL="457200" indent="-45720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fr-FR" altLang="fr-FR" sz="1600" b="1" dirty="0">
                <a:latin typeface="Josefin Sans" pitchFamily="2" charset="0"/>
              </a:rPr>
              <a:t>Analyses de tendances</a:t>
            </a:r>
          </a:p>
          <a:p>
            <a:pPr marL="457200" indent="-45720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fr-FR" altLang="fr-FR" sz="1600" b="1" dirty="0">
                <a:latin typeface="Josefin Sans" pitchFamily="2" charset="0"/>
              </a:rPr>
              <a:t>RESTREND</a:t>
            </a:r>
          </a:p>
          <a:p>
            <a:pPr marL="457200" indent="-45720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fr-FR" altLang="fr-FR" sz="1600" b="1" dirty="0">
                <a:latin typeface="Josefin Sans" pitchFamily="2" charset="0"/>
              </a:rPr>
              <a:t>Etc.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endParaRPr lang="fr-FR" altLang="fr-FR" sz="1600" b="1" dirty="0">
              <a:latin typeface="Arial Nova" panose="020B0504020202020204" pitchFamily="34" charset="0"/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BE3DD22B-38AD-1E63-6D8E-137B2E905A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2158" y="4761070"/>
            <a:ext cx="3096893" cy="2041718"/>
          </a:xfrm>
          <a:prstGeom prst="rect">
            <a:avLst/>
          </a:prstGeom>
        </p:spPr>
      </p:pic>
      <p:sp>
        <p:nvSpPr>
          <p:cNvPr id="33" name="Espace réservé du numéro de diapositive 32">
            <a:extLst>
              <a:ext uri="{FF2B5EF4-FFF2-40B4-BE49-F238E27FC236}">
                <a16:creationId xmlns:a16="http://schemas.microsoft.com/office/drawing/2014/main" id="{05D9BC86-F0D7-7B5D-C92A-77E3BE753BF7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258748" y="5873412"/>
            <a:ext cx="2743200" cy="365125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</a:t>
            </a:fld>
            <a:endParaRPr lang="en-US"/>
          </a:p>
        </p:txBody>
      </p:sp>
      <p:sp>
        <p:nvSpPr>
          <p:cNvPr id="2" name="Google Shape;225;p3">
            <a:extLst>
              <a:ext uri="{FF2B5EF4-FFF2-40B4-BE49-F238E27FC236}">
                <a16:creationId xmlns:a16="http://schemas.microsoft.com/office/drawing/2014/main" id="{26D1C28E-3352-4377-A63D-116680E64FB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69480"/>
            <a:ext cx="12192000" cy="568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/>
            <a:r>
              <a:rPr lang="en-US" sz="2400" b="1" dirty="0"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QUESTION DE RECHERCHE</a:t>
            </a:r>
            <a:endParaRPr sz="2400" b="1" dirty="0">
              <a:latin typeface="Josefin Sans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153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/>
      <p:bldP spid="25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D72560A0-82A5-6D13-91AE-D242F563E1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852" y="1243705"/>
            <a:ext cx="4718398" cy="35058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8C69DBED-9824-D1AC-F546-222F4AD2386D}"/>
              </a:ext>
            </a:extLst>
          </p:cNvPr>
          <p:cNvSpPr txBox="1"/>
          <p:nvPr/>
        </p:nvSpPr>
        <p:spPr>
          <a:xfrm>
            <a:off x="344852" y="4966079"/>
            <a:ext cx="47183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FIGURE 3: PLUVIOMETRIE MOYENNE</a:t>
            </a:r>
          </a:p>
          <a:p>
            <a:pPr algn="ctr"/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 BURKINA FASO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9C9ABC3-31D6-5236-3258-91C45EC98551}"/>
              </a:ext>
            </a:extLst>
          </p:cNvPr>
          <p:cNvSpPr txBox="1"/>
          <p:nvPr/>
        </p:nvSpPr>
        <p:spPr>
          <a:xfrm>
            <a:off x="6266742" y="4658302"/>
            <a:ext cx="49102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FIGURE 4: TENDANCE DES PRECIPITATIONS ET SPI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BF2DB022-8E04-626D-89E0-8071301518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05600" y="1334628"/>
            <a:ext cx="5907904" cy="31508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Rectangle 5">
            <a:extLst>
              <a:ext uri="{FF2B5EF4-FFF2-40B4-BE49-F238E27FC236}">
                <a16:creationId xmlns:a16="http://schemas.microsoft.com/office/drawing/2014/main" id="{D2CEC1ED-9206-AF8D-4D62-E2D0E9ADED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1382" y="5489299"/>
            <a:ext cx="5907904" cy="1186230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lang="fr-FR" altLang="fr-FR" b="1" dirty="0">
                <a:solidFill>
                  <a:srgbClr val="7030A0"/>
                </a:solidFill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Glissement des isohyètes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lang="fr-FR" altLang="fr-FR" b="1" dirty="0">
                <a:solidFill>
                  <a:srgbClr val="7030A0"/>
                </a:solidFill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Forte variabilité interannuelle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lang="fr-FR" altLang="fr-FR" b="1" dirty="0">
                <a:solidFill>
                  <a:srgbClr val="7030A0"/>
                </a:solidFill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Tendance régressive du Nord-Sud</a:t>
            </a:r>
          </a:p>
        </p:txBody>
      </p:sp>
      <p:sp>
        <p:nvSpPr>
          <p:cNvPr id="20" name="Espace réservé du numéro de diapositive 19">
            <a:extLst>
              <a:ext uri="{FF2B5EF4-FFF2-40B4-BE49-F238E27FC236}">
                <a16:creationId xmlns:a16="http://schemas.microsoft.com/office/drawing/2014/main" id="{67BBAE2E-9F2B-31F5-B983-19D8A5447CB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</a:t>
            </a:fld>
            <a:endParaRPr lang="en-US"/>
          </a:p>
        </p:txBody>
      </p:sp>
      <p:sp>
        <p:nvSpPr>
          <p:cNvPr id="2" name="Google Shape;225;p3">
            <a:extLst>
              <a:ext uri="{FF2B5EF4-FFF2-40B4-BE49-F238E27FC236}">
                <a16:creationId xmlns:a16="http://schemas.microsoft.com/office/drawing/2014/main" id="{69BB1C20-0D82-4582-D183-0974F66C2175}"/>
              </a:ext>
            </a:extLst>
          </p:cNvPr>
          <p:cNvSpPr txBox="1">
            <a:spLocks/>
          </p:cNvSpPr>
          <p:nvPr/>
        </p:nvSpPr>
        <p:spPr>
          <a:xfrm>
            <a:off x="0" y="69480"/>
            <a:ext cx="12192000" cy="86593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79C"/>
              </a:buClr>
              <a:buSzPts val="3200"/>
              <a:buFont typeface="Tahoma"/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ctr"/>
            <a:r>
              <a:rPr lang="fr-FR" sz="2400" b="1" dirty="0"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VARIABILITE CLIMATIQUE AU BURKINA FASO ET </a:t>
            </a:r>
          </a:p>
          <a:p>
            <a:pPr algn="ctr"/>
            <a:r>
              <a:rPr lang="fr-FR" sz="2400" b="1" dirty="0"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TENDANCES SUR LES 30 DERNIERES ANNEES</a:t>
            </a:r>
            <a:endParaRPr lang="en-US" sz="2400" b="1" dirty="0">
              <a:latin typeface="Josefin Sans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580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carte, diagramme, capture d’écran&#10;&#10;Description générée automatiquement">
            <a:extLst>
              <a:ext uri="{FF2B5EF4-FFF2-40B4-BE49-F238E27FC236}">
                <a16:creationId xmlns:a16="http://schemas.microsoft.com/office/drawing/2014/main" id="{52B6F8D7-69F8-0A98-A89B-B71B60D974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0644" y="1050576"/>
            <a:ext cx="6118818" cy="46044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Graphique 2" descr="Groupe de personnes avec un remplissage uni">
            <a:extLst>
              <a:ext uri="{FF2B5EF4-FFF2-40B4-BE49-F238E27FC236}">
                <a16:creationId xmlns:a16="http://schemas.microsoft.com/office/drawing/2014/main" id="{BD9DD323-A34A-8E0B-B498-12CE2B30D5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55236" y="762289"/>
            <a:ext cx="1420918" cy="14209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8089890-B9FB-766F-ECE0-8D06EB6B3F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7394" y="2432159"/>
            <a:ext cx="3311370" cy="805357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lang="fr-FR" altLang="fr-FR" b="1" dirty="0">
                <a:solidFill>
                  <a:srgbClr val="7030A0"/>
                </a:solidFill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Trajectoires de mouvements du Nord vers l’Ouest du pays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0AD102-E605-9AE9-0F78-E71D662125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7394" y="3655287"/>
            <a:ext cx="3311370" cy="805357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lang="fr-FR" altLang="fr-FR" b="1" dirty="0">
                <a:solidFill>
                  <a:srgbClr val="7030A0"/>
                </a:solidFill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Trajectoires de mouvements du Nord vers le Sud &amp; Sud-Ouest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9AC53CB-1C08-AF9F-0F11-0A757BF1F9C4}"/>
              </a:ext>
            </a:extLst>
          </p:cNvPr>
          <p:cNvSpPr txBox="1"/>
          <p:nvPr/>
        </p:nvSpPr>
        <p:spPr>
          <a:xfrm>
            <a:off x="1000644" y="5672908"/>
            <a:ext cx="61188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FIGURE 5: TRAJECTOIRES DES MIGRATIONS </a:t>
            </a:r>
          </a:p>
          <a:p>
            <a:pPr algn="ctr"/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SUITE AUX FACTEURS CLIMATIQUES</a:t>
            </a:r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AF6AF498-7415-DB66-22F6-8975EE15BBB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</a:t>
            </a:fld>
            <a:endParaRPr lang="en-US"/>
          </a:p>
        </p:txBody>
      </p:sp>
      <p:sp>
        <p:nvSpPr>
          <p:cNvPr id="6" name="Google Shape;225;p3">
            <a:extLst>
              <a:ext uri="{FF2B5EF4-FFF2-40B4-BE49-F238E27FC236}">
                <a16:creationId xmlns:a16="http://schemas.microsoft.com/office/drawing/2014/main" id="{CEFFF78D-B9A9-BAF3-D794-9144405D54B2}"/>
              </a:ext>
            </a:extLst>
          </p:cNvPr>
          <p:cNvSpPr txBox="1">
            <a:spLocks/>
          </p:cNvSpPr>
          <p:nvPr/>
        </p:nvSpPr>
        <p:spPr>
          <a:xfrm>
            <a:off x="0" y="69480"/>
            <a:ext cx="12192000" cy="56851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79C"/>
              </a:buClr>
              <a:buSzPts val="3200"/>
              <a:buFont typeface="Tahoma"/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ctr"/>
            <a:r>
              <a:rPr lang="fr-FR" sz="2400" b="1" dirty="0"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IMPACTS DU CLIMAT SUR LES DEPLACEMENTS DES POPULATIONS</a:t>
            </a:r>
            <a:endParaRPr lang="en-US" sz="2400" b="1" dirty="0">
              <a:latin typeface="Josefin Sans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06C6C23-8C6E-C402-FA39-5560F60C7FE1}"/>
              </a:ext>
            </a:extLst>
          </p:cNvPr>
          <p:cNvSpPr txBox="1"/>
          <p:nvPr/>
        </p:nvSpPr>
        <p:spPr>
          <a:xfrm>
            <a:off x="7681403" y="4593569"/>
            <a:ext cx="425184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fr-FR" altLang="fr-FR" b="1" dirty="0">
                <a:solidFill>
                  <a:srgbClr val="7030A0"/>
                </a:solidFill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Migration liée aux facteurs climatiques </a:t>
            </a:r>
            <a:r>
              <a:rPr lang="fr-FR" altLang="fr-FR" b="1" dirty="0">
                <a:solidFill>
                  <a:srgbClr val="FF0000"/>
                </a:solidFill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fr-BE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fr-BE" b="1" dirty="0">
                <a:solidFill>
                  <a:srgbClr val="FF0000"/>
                </a:solidFill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Henry et al. 2003 ;  Henry et al. 2004; </a:t>
            </a:r>
            <a:r>
              <a:rPr lang="fr-BE" altLang="fr-FR" b="1" dirty="0">
                <a:solidFill>
                  <a:srgbClr val="FF0000"/>
                </a:solidFill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Drabo &amp; al., 2003; </a:t>
            </a:r>
            <a:r>
              <a:rPr lang="fr-BE" b="1" dirty="0">
                <a:solidFill>
                  <a:srgbClr val="FF0000"/>
                </a:solidFill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Ozer A. &amp; </a:t>
            </a:r>
            <a:r>
              <a:rPr lang="fr-BE" b="1" dirty="0" err="1">
                <a:solidFill>
                  <a:srgbClr val="FF0000"/>
                </a:solidFill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Ozer</a:t>
            </a:r>
            <a:r>
              <a:rPr lang="fr-BE" b="1" dirty="0">
                <a:solidFill>
                  <a:srgbClr val="FF0000"/>
                </a:solidFill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 P., 2005 ; </a:t>
            </a:r>
            <a:r>
              <a:rPr lang="fr-BE" b="1" dirty="0" err="1">
                <a:solidFill>
                  <a:srgbClr val="FF0000"/>
                </a:solidFill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Gemenne</a:t>
            </a:r>
            <a:r>
              <a:rPr lang="fr-BE" b="1" dirty="0">
                <a:solidFill>
                  <a:srgbClr val="FF0000"/>
                </a:solidFill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 et al., 2017; Koala, 2017;  Brüning &amp; </a:t>
            </a:r>
            <a:r>
              <a:rPr lang="fr-BE" b="1" dirty="0" err="1">
                <a:solidFill>
                  <a:srgbClr val="FF0000"/>
                </a:solidFill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Piguet</a:t>
            </a:r>
            <a:r>
              <a:rPr lang="fr-BE" b="1" dirty="0">
                <a:solidFill>
                  <a:srgbClr val="FF0000"/>
                </a:solidFill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, 2018</a:t>
            </a:r>
            <a:r>
              <a:rPr lang="fr-BE" b="1" i="0" dirty="0">
                <a:solidFill>
                  <a:srgbClr val="FF0000"/>
                </a:solidFill>
                <a:effectLst/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fr-FR" altLang="fr-FR" b="1" dirty="0">
              <a:solidFill>
                <a:srgbClr val="FF0000"/>
              </a:solidFill>
              <a:latin typeface="Josefin Sans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marR="0" lvl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endParaRPr lang="fr-FR" altLang="fr-FR" b="1" dirty="0">
              <a:solidFill>
                <a:srgbClr val="7030A0"/>
              </a:solidFill>
              <a:latin typeface="Josefin Sans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277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8A45E775-CF18-4225-3C66-BD1F56D190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8748" y="1093526"/>
            <a:ext cx="5100173" cy="34645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8C69DBED-9824-D1AC-F546-222F4AD2386D}"/>
              </a:ext>
            </a:extLst>
          </p:cNvPr>
          <p:cNvSpPr txBox="1"/>
          <p:nvPr/>
        </p:nvSpPr>
        <p:spPr>
          <a:xfrm>
            <a:off x="1335790" y="4643617"/>
            <a:ext cx="35558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FIGURE 6: TENDANCES DU iNDVI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C5E3A1C-9E2B-1EC1-A132-A2153611E4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23244" y="1028981"/>
            <a:ext cx="5351389" cy="34645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D009F81-9681-9B27-4BE8-61A067E0D96E}"/>
              </a:ext>
            </a:extLst>
          </p:cNvPr>
          <p:cNvSpPr txBox="1"/>
          <p:nvPr/>
        </p:nvSpPr>
        <p:spPr>
          <a:xfrm>
            <a:off x="6560599" y="4649926"/>
            <a:ext cx="48116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FIGURE 7: TENDANCES RESIDUELLES DU iNDVI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007490BA-9276-5C03-EBC3-79DF8A11F6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2672" y="5235904"/>
            <a:ext cx="9800948" cy="1186230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lang="fr-FR" altLang="fr-FR" b="1" dirty="0">
                <a:solidFill>
                  <a:srgbClr val="7030A0"/>
                </a:solidFill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Dégradation du couvert végétal face à la pression anthropique et climatique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lang="fr-FR" altLang="fr-FR" b="1" dirty="0">
                <a:solidFill>
                  <a:srgbClr val="7030A0"/>
                </a:solidFill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Tendance régressive du couvert végétal sur la période 1999-2020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lang="fr-FR" altLang="fr-FR" b="1" dirty="0">
                <a:solidFill>
                  <a:srgbClr val="7030A0"/>
                </a:solidFill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Les zones d’accueil des migrants subissent des dégradations du couvert végétal</a:t>
            </a:r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620C74FE-97F8-CDD2-F648-B9B33C7232A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</a:t>
            </a:fld>
            <a:endParaRPr lang="en-US"/>
          </a:p>
        </p:txBody>
      </p:sp>
      <p:sp>
        <p:nvSpPr>
          <p:cNvPr id="2" name="Google Shape;225;p3">
            <a:extLst>
              <a:ext uri="{FF2B5EF4-FFF2-40B4-BE49-F238E27FC236}">
                <a16:creationId xmlns:a16="http://schemas.microsoft.com/office/drawing/2014/main" id="{1CBDC8E0-0BE1-A18A-27D5-4ADFFF05CEB6}"/>
              </a:ext>
            </a:extLst>
          </p:cNvPr>
          <p:cNvSpPr txBox="1">
            <a:spLocks/>
          </p:cNvSpPr>
          <p:nvPr/>
        </p:nvSpPr>
        <p:spPr>
          <a:xfrm>
            <a:off x="0" y="25090"/>
            <a:ext cx="12192000" cy="95950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79C"/>
              </a:buClr>
              <a:buSzPts val="3200"/>
              <a:buFont typeface="Tahoma"/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ctr"/>
            <a:r>
              <a:rPr lang="fr-FR" sz="2400" b="1" dirty="0"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IMPACTS DES MIGRATIONS ET DES FACTEURS CLIMATIQUES </a:t>
            </a:r>
            <a:br>
              <a:rPr lang="fr-FR" sz="2400" b="1" dirty="0"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fr-FR" sz="2400" b="1" dirty="0"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SUR LA DYNAMIQUE DE LA VEGETATION</a:t>
            </a:r>
            <a:endParaRPr lang="en-US" sz="2400" b="1" dirty="0">
              <a:latin typeface="Josefin Sans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64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EF7536F-C261-50D8-82C5-C6B8958BD6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16018" y="1325721"/>
            <a:ext cx="6731338" cy="3130071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76BA177B-B02A-7F26-47E2-BF734624C0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6018" y="5791319"/>
            <a:ext cx="6731337" cy="528358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indent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fr-FR" b="1" dirty="0">
                <a:solidFill>
                  <a:srgbClr val="7030A0"/>
                </a:solidFill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Les conséquences du changement climatique et les conflits « hantent » les PDIs au Burkina Faso (</a:t>
            </a:r>
            <a:r>
              <a:rPr lang="fr-FR" altLang="fr-FR" b="1" dirty="0">
                <a:solidFill>
                  <a:srgbClr val="FF0000"/>
                </a:solidFill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UNHCR, 2021</a:t>
            </a:r>
            <a:r>
              <a:rPr lang="fr-FR" altLang="fr-FR" b="1" dirty="0">
                <a:solidFill>
                  <a:srgbClr val="7030A0"/>
                </a:solidFill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1259662F-3322-E62E-D996-E4B3956BC2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9718" y="2992453"/>
            <a:ext cx="3003564" cy="1082356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2400" b="1" dirty="0">
                <a:solidFill>
                  <a:srgbClr val="FF0000"/>
                </a:solidFill>
                <a:latin typeface="Abadi" panose="020B0604020104020204" pitchFamily="34" charset="0"/>
              </a:rPr>
              <a:t>PDI~</a:t>
            </a:r>
            <a:r>
              <a:rPr kumimoji="0" lang="fr-FR" altLang="fr-FR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badi" panose="020B0604020104020204" pitchFamily="34" charset="0"/>
              </a:rPr>
              <a:t>10% de la population totale </a:t>
            </a:r>
            <a:r>
              <a:rPr lang="fr-FR" altLang="fr-FR" sz="2400" b="1" dirty="0">
                <a:solidFill>
                  <a:srgbClr val="FF0000"/>
                </a:solidFill>
                <a:latin typeface="Abadi" panose="020B0604020104020204" pitchFamily="34" charset="0"/>
              </a:rPr>
              <a:t>au </a:t>
            </a:r>
            <a:r>
              <a:rPr kumimoji="0" lang="fr-FR" altLang="fr-FR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badi" panose="020B0604020104020204" pitchFamily="34" charset="0"/>
              </a:rPr>
              <a:t>BF 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61E180A-55AD-3437-CDCA-08D3A27C3D54}"/>
              </a:ext>
            </a:extLst>
          </p:cNvPr>
          <p:cNvSpPr txBox="1"/>
          <p:nvPr/>
        </p:nvSpPr>
        <p:spPr>
          <a:xfrm>
            <a:off x="659654" y="5532279"/>
            <a:ext cx="35558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FIGURE 8: ZONES INSTABLES SUR LE PLAN SECURITAIRE</a:t>
            </a:r>
          </a:p>
        </p:txBody>
      </p:sp>
      <p:sp>
        <p:nvSpPr>
          <p:cNvPr id="21" name="Espace réservé du numéro de diapositive 20">
            <a:extLst>
              <a:ext uri="{FF2B5EF4-FFF2-40B4-BE49-F238E27FC236}">
                <a16:creationId xmlns:a16="http://schemas.microsoft.com/office/drawing/2014/main" id="{943E98E9-BAB4-B0D4-0BF7-0C523800D2E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</a:t>
            </a:fld>
            <a:endParaRPr lang="en-US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1A6CF30-3F73-591F-40E1-6AB1B9E75918}"/>
              </a:ext>
            </a:extLst>
          </p:cNvPr>
          <p:cNvSpPr txBox="1"/>
          <p:nvPr/>
        </p:nvSpPr>
        <p:spPr>
          <a:xfrm>
            <a:off x="4916018" y="4530582"/>
            <a:ext cx="66163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FIGURE 9: EVOLUTION DU NOMBRE DE PDIs AU BURKINA FASO</a:t>
            </a:r>
          </a:p>
          <a:p>
            <a:pPr algn="ctr"/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DEPUIS JANVIER 2018</a:t>
            </a:r>
          </a:p>
        </p:txBody>
      </p:sp>
      <p:sp>
        <p:nvSpPr>
          <p:cNvPr id="3" name="Google Shape;225;p3">
            <a:extLst>
              <a:ext uri="{FF2B5EF4-FFF2-40B4-BE49-F238E27FC236}">
                <a16:creationId xmlns:a16="http://schemas.microsoft.com/office/drawing/2014/main" id="{13F85A6E-FC3D-61DA-C231-BC6B843ECB20}"/>
              </a:ext>
            </a:extLst>
          </p:cNvPr>
          <p:cNvSpPr txBox="1">
            <a:spLocks/>
          </p:cNvSpPr>
          <p:nvPr/>
        </p:nvSpPr>
        <p:spPr>
          <a:xfrm>
            <a:off x="0" y="25090"/>
            <a:ext cx="12192000" cy="95950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79C"/>
              </a:buClr>
              <a:buSzPts val="3200"/>
              <a:buFont typeface="Tahoma"/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ctr"/>
            <a:r>
              <a:rPr lang="fr-FR" sz="2400" b="1" dirty="0"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IMPACTS DE LA CRISE SECURITAIRE </a:t>
            </a:r>
          </a:p>
          <a:p>
            <a:pPr algn="ctr"/>
            <a:r>
              <a:rPr lang="fr-FR" sz="2400" b="1" dirty="0"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SUR LES DEPLACEMENTS DES POPULATIONS</a:t>
            </a:r>
            <a:endParaRPr lang="en-US" sz="2400" b="1" dirty="0">
              <a:latin typeface="Josefin Sans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D225FE7-DD54-FB96-7CB8-AC4BAF97C0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394" y="1267335"/>
            <a:ext cx="4059550" cy="426494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C5D0C13C-E5D9-6F73-588A-E03B3A70AA33}"/>
              </a:ext>
            </a:extLst>
          </p:cNvPr>
          <p:cNvSpPr/>
          <p:nvPr/>
        </p:nvSpPr>
        <p:spPr>
          <a:xfrm>
            <a:off x="659654" y="2467992"/>
            <a:ext cx="2299316" cy="2497789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Organigramme : Stockage à accès séquentiel 8">
            <a:extLst>
              <a:ext uri="{FF2B5EF4-FFF2-40B4-BE49-F238E27FC236}">
                <a16:creationId xmlns:a16="http://schemas.microsoft.com/office/drawing/2014/main" id="{AE2D024D-BB07-FB53-732C-3E02B962B8E3}"/>
              </a:ext>
            </a:extLst>
          </p:cNvPr>
          <p:cNvSpPr/>
          <p:nvPr/>
        </p:nvSpPr>
        <p:spPr>
          <a:xfrm>
            <a:off x="133509" y="1965819"/>
            <a:ext cx="1242530" cy="1096978"/>
          </a:xfrm>
          <a:prstGeom prst="flowChartMagneticTape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b="1" dirty="0"/>
              <a:t>Zone d’immigration</a:t>
            </a:r>
            <a:endParaRPr lang="fr-BE" sz="1200" b="1" dirty="0"/>
          </a:p>
        </p:txBody>
      </p:sp>
    </p:spTree>
    <p:extLst>
      <p:ext uri="{BB962C8B-B14F-4D97-AF65-F5344CB8AC3E}">
        <p14:creationId xmlns:p14="http://schemas.microsoft.com/office/powerpoint/2010/main" val="146152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7" grpId="0"/>
      <p:bldP spid="6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7ADD354-C6FC-11EC-3F81-30A1FFFDE3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1339" y="908067"/>
            <a:ext cx="6015991" cy="42853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5FC9A7A-E597-F5BD-83D2-6F62CFAF7EB5}"/>
              </a:ext>
            </a:extLst>
          </p:cNvPr>
          <p:cNvSpPr txBox="1"/>
          <p:nvPr/>
        </p:nvSpPr>
        <p:spPr>
          <a:xfrm>
            <a:off x="258748" y="5524508"/>
            <a:ext cx="57563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FIGURE 10: EVOLUTION DE L’INSECURITE ALIMENTAIRE </a:t>
            </a:r>
          </a:p>
          <a:p>
            <a:pPr algn="ctr"/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 BURKINA FASO (FEWSNET,2023)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9A16ED-82FE-A741-040A-91E58BB6B7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1981" y="4767745"/>
            <a:ext cx="5478680" cy="215957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lang="fr-FR" altLang="fr-FR" b="1" dirty="0">
                <a:solidFill>
                  <a:srgbClr val="7030A0"/>
                </a:solidFill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Dégradation continue de la situation alimentaire face aux chocs climatiques et sécuritaires.</a:t>
            </a:r>
          </a:p>
          <a:p>
            <a:pPr marR="0" lvl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fr-FR" altLang="fr-FR" b="1" dirty="0">
              <a:solidFill>
                <a:srgbClr val="7030A0"/>
              </a:solidFill>
              <a:latin typeface="Josefin Sans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marR="0" lvl="0" indent="-28575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lang="fr-FR" altLang="fr-FR" b="1" dirty="0">
                <a:solidFill>
                  <a:srgbClr val="7030A0"/>
                </a:solidFill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~4.6 millions de personnes ont besoin d’une assistance humanitaire multisectorielle urgente (</a:t>
            </a:r>
            <a:r>
              <a:rPr lang="fr-FR" altLang="fr-FR" b="1" dirty="0">
                <a:solidFill>
                  <a:srgbClr val="FF0000"/>
                </a:solidFill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OCHA, 2023</a:t>
            </a:r>
            <a:r>
              <a:rPr lang="fr-FR" altLang="fr-FR" b="1" dirty="0">
                <a:solidFill>
                  <a:srgbClr val="7030A0"/>
                </a:solidFill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).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fr-FR" altLang="fr-FR" sz="1600" b="1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Espace réservé du numéro de diapositive 14">
            <a:extLst>
              <a:ext uri="{FF2B5EF4-FFF2-40B4-BE49-F238E27FC236}">
                <a16:creationId xmlns:a16="http://schemas.microsoft.com/office/drawing/2014/main" id="{86492E77-F812-5FA6-0D3D-493A8E122F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9</a:t>
            </a:fld>
            <a:endParaRPr lang="en-US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AD2389F2-3BED-1BB9-92C1-06A65E8BC2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88689" y="904360"/>
            <a:ext cx="5454399" cy="37718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Google Shape;225;p3">
            <a:extLst>
              <a:ext uri="{FF2B5EF4-FFF2-40B4-BE49-F238E27FC236}">
                <a16:creationId xmlns:a16="http://schemas.microsoft.com/office/drawing/2014/main" id="{C2B309A2-4FD0-BD0A-8B19-A51E4AC0265E}"/>
              </a:ext>
            </a:extLst>
          </p:cNvPr>
          <p:cNvSpPr txBox="1">
            <a:spLocks/>
          </p:cNvSpPr>
          <p:nvPr/>
        </p:nvSpPr>
        <p:spPr>
          <a:xfrm>
            <a:off x="0" y="7335"/>
            <a:ext cx="12192000" cy="95950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79C"/>
              </a:buClr>
              <a:buSzPts val="3200"/>
              <a:buFont typeface="Tahoma"/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ctr"/>
            <a:r>
              <a:rPr lang="fr-FR" sz="2400" b="1" dirty="0"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IMPACTS DES CRISES SECURITAIRE ET CLIMATIQUE </a:t>
            </a:r>
          </a:p>
          <a:p>
            <a:pPr algn="ctr"/>
            <a:r>
              <a:rPr lang="fr-FR" sz="2400" b="1" dirty="0">
                <a:latin typeface="Josefin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SUR LA SITUATION ALIMENTAIRE</a:t>
            </a:r>
            <a:endParaRPr lang="en-US" sz="2400" b="1" dirty="0">
              <a:latin typeface="Josefin Sans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6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916</Words>
  <Application>Microsoft Office PowerPoint</Application>
  <PresentationFormat>Grand écran</PresentationFormat>
  <Paragraphs>154</Paragraphs>
  <Slides>15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4" baseType="lpstr">
      <vt:lpstr>Abadi</vt:lpstr>
      <vt:lpstr>Arial</vt:lpstr>
      <vt:lpstr>Arial Nova</vt:lpstr>
      <vt:lpstr>Calibri</vt:lpstr>
      <vt:lpstr>Calibri Light</vt:lpstr>
      <vt:lpstr>Josefin Sans</vt:lpstr>
      <vt:lpstr>Tahoma</vt:lpstr>
      <vt:lpstr>Wingdings</vt:lpstr>
      <vt:lpstr>Thème Office</vt:lpstr>
      <vt:lpstr>Autopsie de la crise multidimensionnelle  au Burkina Faso</vt:lpstr>
      <vt:lpstr>CONTEXTE GLOBAL : LE BURKINA FASO FACE AUX CRISES SAHELIENNES….</vt:lpstr>
      <vt:lpstr>Présentation PowerPoint</vt:lpstr>
      <vt:lpstr>QUESTION DE RECHERCHE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MERCI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Autopsie d ela crise multidilensionnelle au Burkina Faso</dc:title>
  <dc:creator>Hien Koufanou</dc:creator>
  <cp:lastModifiedBy>Hien Koufanou</cp:lastModifiedBy>
  <cp:revision>73</cp:revision>
  <dcterms:created xsi:type="dcterms:W3CDTF">2023-10-26T20:19:42Z</dcterms:created>
  <dcterms:modified xsi:type="dcterms:W3CDTF">2023-11-10T13:14:39Z</dcterms:modified>
</cp:coreProperties>
</file>