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5" r:id="rId2"/>
    <p:sldId id="316" r:id="rId3"/>
    <p:sldId id="318" r:id="rId4"/>
    <p:sldId id="317" r:id="rId5"/>
    <p:sldId id="319" r:id="rId6"/>
    <p:sldId id="320" r:id="rId7"/>
    <p:sldId id="357" r:id="rId8"/>
    <p:sldId id="321" r:id="rId9"/>
    <p:sldId id="356" r:id="rId10"/>
    <p:sldId id="322" r:id="rId11"/>
    <p:sldId id="324" r:id="rId12"/>
    <p:sldId id="325" r:id="rId13"/>
    <p:sldId id="327" r:id="rId14"/>
    <p:sldId id="326"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6"/>
  </p:normalViewPr>
  <p:slideViewPr>
    <p:cSldViewPr snapToGrid="0">
      <p:cViewPr varScale="1">
        <p:scale>
          <a:sx n="105" d="100"/>
          <a:sy n="105" d="100"/>
        </p:scale>
        <p:origin x="8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04CABC-8720-D70D-D671-EA6354B7F93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C7D13EF-492B-4B67-2AAC-324B5404B8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D551021-3B1F-90CE-4F9D-FF321EEA70C5}"/>
              </a:ext>
            </a:extLst>
          </p:cNvPr>
          <p:cNvSpPr>
            <a:spLocks noGrp="1"/>
          </p:cNvSpPr>
          <p:nvPr>
            <p:ph type="dt" sz="half" idx="10"/>
          </p:nvPr>
        </p:nvSpPr>
        <p:spPr/>
        <p:txBody>
          <a:bodyPr/>
          <a:lstStyle/>
          <a:p>
            <a:fld id="{52DD6989-80F5-7C49-847C-609DF70231C2}" type="datetimeFigureOut">
              <a:rPr lang="fr-FR" smtClean="0"/>
              <a:t>29/05/2023</a:t>
            </a:fld>
            <a:endParaRPr lang="fr-FR"/>
          </a:p>
        </p:txBody>
      </p:sp>
      <p:sp>
        <p:nvSpPr>
          <p:cNvPr id="5" name="Espace réservé du pied de page 4">
            <a:extLst>
              <a:ext uri="{FF2B5EF4-FFF2-40B4-BE49-F238E27FC236}">
                <a16:creationId xmlns:a16="http://schemas.microsoft.com/office/drawing/2014/main" id="{31C73020-8F06-A910-65ED-E91691E492E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700F156-BA5C-9941-205B-20B60B9C8B94}"/>
              </a:ext>
            </a:extLst>
          </p:cNvPr>
          <p:cNvSpPr>
            <a:spLocks noGrp="1"/>
          </p:cNvSpPr>
          <p:nvPr>
            <p:ph type="sldNum" sz="quarter" idx="12"/>
          </p:nvPr>
        </p:nvSpPr>
        <p:spPr/>
        <p:txBody>
          <a:bodyPr/>
          <a:lstStyle/>
          <a:p>
            <a:fld id="{ABA0763C-9447-5D4F-98DD-FC27AA17D794}" type="slidenum">
              <a:rPr lang="fr-FR" smtClean="0"/>
              <a:t>‹N°›</a:t>
            </a:fld>
            <a:endParaRPr lang="fr-FR"/>
          </a:p>
        </p:txBody>
      </p:sp>
    </p:spTree>
    <p:extLst>
      <p:ext uri="{BB962C8B-B14F-4D97-AF65-F5344CB8AC3E}">
        <p14:creationId xmlns:p14="http://schemas.microsoft.com/office/powerpoint/2010/main" val="2568883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6BA96-649A-0574-F826-E3E38942EBF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4130718-2163-800E-C512-15EE80EF674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FB6D044-961A-47B5-A8AB-7631D86B5079}"/>
              </a:ext>
            </a:extLst>
          </p:cNvPr>
          <p:cNvSpPr>
            <a:spLocks noGrp="1"/>
          </p:cNvSpPr>
          <p:nvPr>
            <p:ph type="dt" sz="half" idx="10"/>
          </p:nvPr>
        </p:nvSpPr>
        <p:spPr/>
        <p:txBody>
          <a:bodyPr/>
          <a:lstStyle/>
          <a:p>
            <a:fld id="{52DD6989-80F5-7C49-847C-609DF70231C2}" type="datetimeFigureOut">
              <a:rPr lang="fr-FR" smtClean="0"/>
              <a:t>29/05/2023</a:t>
            </a:fld>
            <a:endParaRPr lang="fr-FR"/>
          </a:p>
        </p:txBody>
      </p:sp>
      <p:sp>
        <p:nvSpPr>
          <p:cNvPr id="5" name="Espace réservé du pied de page 4">
            <a:extLst>
              <a:ext uri="{FF2B5EF4-FFF2-40B4-BE49-F238E27FC236}">
                <a16:creationId xmlns:a16="http://schemas.microsoft.com/office/drawing/2014/main" id="{DC6B94EF-6636-E686-1A9C-FF42085336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128286-8466-EBCC-D26C-9E1C0D13D0CD}"/>
              </a:ext>
            </a:extLst>
          </p:cNvPr>
          <p:cNvSpPr>
            <a:spLocks noGrp="1"/>
          </p:cNvSpPr>
          <p:nvPr>
            <p:ph type="sldNum" sz="quarter" idx="12"/>
          </p:nvPr>
        </p:nvSpPr>
        <p:spPr/>
        <p:txBody>
          <a:bodyPr/>
          <a:lstStyle/>
          <a:p>
            <a:fld id="{ABA0763C-9447-5D4F-98DD-FC27AA17D794}" type="slidenum">
              <a:rPr lang="fr-FR" smtClean="0"/>
              <a:t>‹N°›</a:t>
            </a:fld>
            <a:endParaRPr lang="fr-FR"/>
          </a:p>
        </p:txBody>
      </p:sp>
    </p:spTree>
    <p:extLst>
      <p:ext uri="{BB962C8B-B14F-4D97-AF65-F5344CB8AC3E}">
        <p14:creationId xmlns:p14="http://schemas.microsoft.com/office/powerpoint/2010/main" val="2895790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0D9EF0F-BF10-C749-7849-C7A09B25F81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AE13A8D-5ECF-573D-690B-E45B1D47126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510610C-74AE-680D-CD4F-098BFC0B024B}"/>
              </a:ext>
            </a:extLst>
          </p:cNvPr>
          <p:cNvSpPr>
            <a:spLocks noGrp="1"/>
          </p:cNvSpPr>
          <p:nvPr>
            <p:ph type="dt" sz="half" idx="10"/>
          </p:nvPr>
        </p:nvSpPr>
        <p:spPr/>
        <p:txBody>
          <a:bodyPr/>
          <a:lstStyle/>
          <a:p>
            <a:fld id="{52DD6989-80F5-7C49-847C-609DF70231C2}" type="datetimeFigureOut">
              <a:rPr lang="fr-FR" smtClean="0"/>
              <a:t>29/05/2023</a:t>
            </a:fld>
            <a:endParaRPr lang="fr-FR"/>
          </a:p>
        </p:txBody>
      </p:sp>
      <p:sp>
        <p:nvSpPr>
          <p:cNvPr id="5" name="Espace réservé du pied de page 4">
            <a:extLst>
              <a:ext uri="{FF2B5EF4-FFF2-40B4-BE49-F238E27FC236}">
                <a16:creationId xmlns:a16="http://schemas.microsoft.com/office/drawing/2014/main" id="{ADAC29F4-81AD-486F-F0F8-1522318CF5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A909BC-0001-EE81-7822-A31667299ED1}"/>
              </a:ext>
            </a:extLst>
          </p:cNvPr>
          <p:cNvSpPr>
            <a:spLocks noGrp="1"/>
          </p:cNvSpPr>
          <p:nvPr>
            <p:ph type="sldNum" sz="quarter" idx="12"/>
          </p:nvPr>
        </p:nvSpPr>
        <p:spPr/>
        <p:txBody>
          <a:bodyPr/>
          <a:lstStyle/>
          <a:p>
            <a:fld id="{ABA0763C-9447-5D4F-98DD-FC27AA17D794}" type="slidenum">
              <a:rPr lang="fr-FR" smtClean="0"/>
              <a:t>‹N°›</a:t>
            </a:fld>
            <a:endParaRPr lang="fr-FR"/>
          </a:p>
        </p:txBody>
      </p:sp>
    </p:spTree>
    <p:extLst>
      <p:ext uri="{BB962C8B-B14F-4D97-AF65-F5344CB8AC3E}">
        <p14:creationId xmlns:p14="http://schemas.microsoft.com/office/powerpoint/2010/main" val="290164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E3644A-1C10-9160-9005-23A3A663688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86A8057-335F-79EA-2D87-C9000DDEF15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0AEF72B-163A-C062-888B-E6A280E464F6}"/>
              </a:ext>
            </a:extLst>
          </p:cNvPr>
          <p:cNvSpPr>
            <a:spLocks noGrp="1"/>
          </p:cNvSpPr>
          <p:nvPr>
            <p:ph type="dt" sz="half" idx="10"/>
          </p:nvPr>
        </p:nvSpPr>
        <p:spPr/>
        <p:txBody>
          <a:bodyPr/>
          <a:lstStyle/>
          <a:p>
            <a:fld id="{52DD6989-80F5-7C49-847C-609DF70231C2}" type="datetimeFigureOut">
              <a:rPr lang="fr-FR" smtClean="0"/>
              <a:t>29/05/2023</a:t>
            </a:fld>
            <a:endParaRPr lang="fr-FR"/>
          </a:p>
        </p:txBody>
      </p:sp>
      <p:sp>
        <p:nvSpPr>
          <p:cNvPr id="5" name="Espace réservé du pied de page 4">
            <a:extLst>
              <a:ext uri="{FF2B5EF4-FFF2-40B4-BE49-F238E27FC236}">
                <a16:creationId xmlns:a16="http://schemas.microsoft.com/office/drawing/2014/main" id="{84084650-C745-A001-6DD9-A5E5AB9DFB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E9B8F3-6EB1-3D38-544B-491894A99776}"/>
              </a:ext>
            </a:extLst>
          </p:cNvPr>
          <p:cNvSpPr>
            <a:spLocks noGrp="1"/>
          </p:cNvSpPr>
          <p:nvPr>
            <p:ph type="sldNum" sz="quarter" idx="12"/>
          </p:nvPr>
        </p:nvSpPr>
        <p:spPr/>
        <p:txBody>
          <a:bodyPr/>
          <a:lstStyle/>
          <a:p>
            <a:fld id="{ABA0763C-9447-5D4F-98DD-FC27AA17D794}" type="slidenum">
              <a:rPr lang="fr-FR" smtClean="0"/>
              <a:t>‹N°›</a:t>
            </a:fld>
            <a:endParaRPr lang="fr-FR"/>
          </a:p>
        </p:txBody>
      </p:sp>
    </p:spTree>
    <p:extLst>
      <p:ext uri="{BB962C8B-B14F-4D97-AF65-F5344CB8AC3E}">
        <p14:creationId xmlns:p14="http://schemas.microsoft.com/office/powerpoint/2010/main" val="3029206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66BFF-8E17-D6F6-59F3-C96645CBECA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40FDB3B-75D6-5696-9A3A-DAD64ABE89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5308502-8405-0B64-A408-7ACAAF3EB0AB}"/>
              </a:ext>
            </a:extLst>
          </p:cNvPr>
          <p:cNvSpPr>
            <a:spLocks noGrp="1"/>
          </p:cNvSpPr>
          <p:nvPr>
            <p:ph type="dt" sz="half" idx="10"/>
          </p:nvPr>
        </p:nvSpPr>
        <p:spPr/>
        <p:txBody>
          <a:bodyPr/>
          <a:lstStyle/>
          <a:p>
            <a:fld id="{52DD6989-80F5-7C49-847C-609DF70231C2}" type="datetimeFigureOut">
              <a:rPr lang="fr-FR" smtClean="0"/>
              <a:t>29/05/2023</a:t>
            </a:fld>
            <a:endParaRPr lang="fr-FR"/>
          </a:p>
        </p:txBody>
      </p:sp>
      <p:sp>
        <p:nvSpPr>
          <p:cNvPr id="5" name="Espace réservé du pied de page 4">
            <a:extLst>
              <a:ext uri="{FF2B5EF4-FFF2-40B4-BE49-F238E27FC236}">
                <a16:creationId xmlns:a16="http://schemas.microsoft.com/office/drawing/2014/main" id="{2BC8FB4E-0478-2BF6-09B6-59234C3841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16BAA8A-2D07-FEE6-E6A1-4A10253DBC9D}"/>
              </a:ext>
            </a:extLst>
          </p:cNvPr>
          <p:cNvSpPr>
            <a:spLocks noGrp="1"/>
          </p:cNvSpPr>
          <p:nvPr>
            <p:ph type="sldNum" sz="quarter" idx="12"/>
          </p:nvPr>
        </p:nvSpPr>
        <p:spPr/>
        <p:txBody>
          <a:bodyPr/>
          <a:lstStyle/>
          <a:p>
            <a:fld id="{ABA0763C-9447-5D4F-98DD-FC27AA17D794}" type="slidenum">
              <a:rPr lang="fr-FR" smtClean="0"/>
              <a:t>‹N°›</a:t>
            </a:fld>
            <a:endParaRPr lang="fr-FR"/>
          </a:p>
        </p:txBody>
      </p:sp>
    </p:spTree>
    <p:extLst>
      <p:ext uri="{BB962C8B-B14F-4D97-AF65-F5344CB8AC3E}">
        <p14:creationId xmlns:p14="http://schemas.microsoft.com/office/powerpoint/2010/main" val="362299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4205A8-F939-EC02-E733-2FFC3ECCCD3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B0C1572-8A22-9077-2ABA-A79EB25E508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73146FD-3F83-66F6-5792-A9371169E0A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7C78136-0484-168C-FD50-DA307BAC5741}"/>
              </a:ext>
            </a:extLst>
          </p:cNvPr>
          <p:cNvSpPr>
            <a:spLocks noGrp="1"/>
          </p:cNvSpPr>
          <p:nvPr>
            <p:ph type="dt" sz="half" idx="10"/>
          </p:nvPr>
        </p:nvSpPr>
        <p:spPr/>
        <p:txBody>
          <a:bodyPr/>
          <a:lstStyle/>
          <a:p>
            <a:fld id="{52DD6989-80F5-7C49-847C-609DF70231C2}" type="datetimeFigureOut">
              <a:rPr lang="fr-FR" smtClean="0"/>
              <a:t>29/05/2023</a:t>
            </a:fld>
            <a:endParaRPr lang="fr-FR"/>
          </a:p>
        </p:txBody>
      </p:sp>
      <p:sp>
        <p:nvSpPr>
          <p:cNvPr id="6" name="Espace réservé du pied de page 5">
            <a:extLst>
              <a:ext uri="{FF2B5EF4-FFF2-40B4-BE49-F238E27FC236}">
                <a16:creationId xmlns:a16="http://schemas.microsoft.com/office/drawing/2014/main" id="{F4BE3D41-297D-C5F2-01FE-E349ACAA22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39C3FF5-CDAF-61C6-D494-02B762A17875}"/>
              </a:ext>
            </a:extLst>
          </p:cNvPr>
          <p:cNvSpPr>
            <a:spLocks noGrp="1"/>
          </p:cNvSpPr>
          <p:nvPr>
            <p:ph type="sldNum" sz="quarter" idx="12"/>
          </p:nvPr>
        </p:nvSpPr>
        <p:spPr/>
        <p:txBody>
          <a:bodyPr/>
          <a:lstStyle/>
          <a:p>
            <a:fld id="{ABA0763C-9447-5D4F-98DD-FC27AA17D794}" type="slidenum">
              <a:rPr lang="fr-FR" smtClean="0"/>
              <a:t>‹N°›</a:t>
            </a:fld>
            <a:endParaRPr lang="fr-FR"/>
          </a:p>
        </p:txBody>
      </p:sp>
    </p:spTree>
    <p:extLst>
      <p:ext uri="{BB962C8B-B14F-4D97-AF65-F5344CB8AC3E}">
        <p14:creationId xmlns:p14="http://schemas.microsoft.com/office/powerpoint/2010/main" val="2486922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666B6-FA8F-288D-B91A-B0C222CDE44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B4CF708-DD4F-8B84-FE43-417B4EBEAB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352F9A8-78BD-4F76-A9CF-8500AE16DC1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7EB6458-C747-87BF-FF62-A9D13BB8F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CC466C7-FF05-24B8-B0BA-2A74567E825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9A703F7-9DF3-8CDC-6230-DEC8F1E11F55}"/>
              </a:ext>
            </a:extLst>
          </p:cNvPr>
          <p:cNvSpPr>
            <a:spLocks noGrp="1"/>
          </p:cNvSpPr>
          <p:nvPr>
            <p:ph type="dt" sz="half" idx="10"/>
          </p:nvPr>
        </p:nvSpPr>
        <p:spPr/>
        <p:txBody>
          <a:bodyPr/>
          <a:lstStyle/>
          <a:p>
            <a:fld id="{52DD6989-80F5-7C49-847C-609DF70231C2}" type="datetimeFigureOut">
              <a:rPr lang="fr-FR" smtClean="0"/>
              <a:t>29/05/2023</a:t>
            </a:fld>
            <a:endParaRPr lang="fr-FR"/>
          </a:p>
        </p:txBody>
      </p:sp>
      <p:sp>
        <p:nvSpPr>
          <p:cNvPr id="8" name="Espace réservé du pied de page 7">
            <a:extLst>
              <a:ext uri="{FF2B5EF4-FFF2-40B4-BE49-F238E27FC236}">
                <a16:creationId xmlns:a16="http://schemas.microsoft.com/office/drawing/2014/main" id="{5A354DEB-F1A8-664C-6572-3BA214BDA25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8CB21ED-EC2A-70E7-C811-4ADB99B42B1A}"/>
              </a:ext>
            </a:extLst>
          </p:cNvPr>
          <p:cNvSpPr>
            <a:spLocks noGrp="1"/>
          </p:cNvSpPr>
          <p:nvPr>
            <p:ph type="sldNum" sz="quarter" idx="12"/>
          </p:nvPr>
        </p:nvSpPr>
        <p:spPr/>
        <p:txBody>
          <a:bodyPr/>
          <a:lstStyle/>
          <a:p>
            <a:fld id="{ABA0763C-9447-5D4F-98DD-FC27AA17D794}" type="slidenum">
              <a:rPr lang="fr-FR" smtClean="0"/>
              <a:t>‹N°›</a:t>
            </a:fld>
            <a:endParaRPr lang="fr-FR"/>
          </a:p>
        </p:txBody>
      </p:sp>
    </p:spTree>
    <p:extLst>
      <p:ext uri="{BB962C8B-B14F-4D97-AF65-F5344CB8AC3E}">
        <p14:creationId xmlns:p14="http://schemas.microsoft.com/office/powerpoint/2010/main" val="123271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99ED21-E64C-8EEB-F1E5-57ADD9BEAD2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A5165B8-840F-FA41-1063-D3FD211FEDC7}"/>
              </a:ext>
            </a:extLst>
          </p:cNvPr>
          <p:cNvSpPr>
            <a:spLocks noGrp="1"/>
          </p:cNvSpPr>
          <p:nvPr>
            <p:ph type="dt" sz="half" idx="10"/>
          </p:nvPr>
        </p:nvSpPr>
        <p:spPr/>
        <p:txBody>
          <a:bodyPr/>
          <a:lstStyle/>
          <a:p>
            <a:fld id="{52DD6989-80F5-7C49-847C-609DF70231C2}" type="datetimeFigureOut">
              <a:rPr lang="fr-FR" smtClean="0"/>
              <a:t>29/05/2023</a:t>
            </a:fld>
            <a:endParaRPr lang="fr-FR"/>
          </a:p>
        </p:txBody>
      </p:sp>
      <p:sp>
        <p:nvSpPr>
          <p:cNvPr id="4" name="Espace réservé du pied de page 3">
            <a:extLst>
              <a:ext uri="{FF2B5EF4-FFF2-40B4-BE49-F238E27FC236}">
                <a16:creationId xmlns:a16="http://schemas.microsoft.com/office/drawing/2014/main" id="{FB7609D5-A976-EE19-593C-7B6128C6EC8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F042B6F-62A2-0FFD-60DF-5E06922E4A83}"/>
              </a:ext>
            </a:extLst>
          </p:cNvPr>
          <p:cNvSpPr>
            <a:spLocks noGrp="1"/>
          </p:cNvSpPr>
          <p:nvPr>
            <p:ph type="sldNum" sz="quarter" idx="12"/>
          </p:nvPr>
        </p:nvSpPr>
        <p:spPr/>
        <p:txBody>
          <a:bodyPr/>
          <a:lstStyle/>
          <a:p>
            <a:fld id="{ABA0763C-9447-5D4F-98DD-FC27AA17D794}" type="slidenum">
              <a:rPr lang="fr-FR" smtClean="0"/>
              <a:t>‹N°›</a:t>
            </a:fld>
            <a:endParaRPr lang="fr-FR"/>
          </a:p>
        </p:txBody>
      </p:sp>
    </p:spTree>
    <p:extLst>
      <p:ext uri="{BB962C8B-B14F-4D97-AF65-F5344CB8AC3E}">
        <p14:creationId xmlns:p14="http://schemas.microsoft.com/office/powerpoint/2010/main" val="60365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DF3EDF6-ED57-9FFA-EB59-7075D1BC8C8C}"/>
              </a:ext>
            </a:extLst>
          </p:cNvPr>
          <p:cNvSpPr>
            <a:spLocks noGrp="1"/>
          </p:cNvSpPr>
          <p:nvPr>
            <p:ph type="dt" sz="half" idx="10"/>
          </p:nvPr>
        </p:nvSpPr>
        <p:spPr/>
        <p:txBody>
          <a:bodyPr/>
          <a:lstStyle/>
          <a:p>
            <a:fld id="{52DD6989-80F5-7C49-847C-609DF70231C2}" type="datetimeFigureOut">
              <a:rPr lang="fr-FR" smtClean="0"/>
              <a:t>29/05/2023</a:t>
            </a:fld>
            <a:endParaRPr lang="fr-FR"/>
          </a:p>
        </p:txBody>
      </p:sp>
      <p:sp>
        <p:nvSpPr>
          <p:cNvPr id="3" name="Espace réservé du pied de page 2">
            <a:extLst>
              <a:ext uri="{FF2B5EF4-FFF2-40B4-BE49-F238E27FC236}">
                <a16:creationId xmlns:a16="http://schemas.microsoft.com/office/drawing/2014/main" id="{CEFEDBA9-FB65-42AE-78B5-E4687BFC0C8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3B19C8D-DA8D-69EB-96E2-D2F1104A190E}"/>
              </a:ext>
            </a:extLst>
          </p:cNvPr>
          <p:cNvSpPr>
            <a:spLocks noGrp="1"/>
          </p:cNvSpPr>
          <p:nvPr>
            <p:ph type="sldNum" sz="quarter" idx="12"/>
          </p:nvPr>
        </p:nvSpPr>
        <p:spPr/>
        <p:txBody>
          <a:bodyPr/>
          <a:lstStyle/>
          <a:p>
            <a:fld id="{ABA0763C-9447-5D4F-98DD-FC27AA17D794}" type="slidenum">
              <a:rPr lang="fr-FR" smtClean="0"/>
              <a:t>‹N°›</a:t>
            </a:fld>
            <a:endParaRPr lang="fr-FR"/>
          </a:p>
        </p:txBody>
      </p:sp>
    </p:spTree>
    <p:extLst>
      <p:ext uri="{BB962C8B-B14F-4D97-AF65-F5344CB8AC3E}">
        <p14:creationId xmlns:p14="http://schemas.microsoft.com/office/powerpoint/2010/main" val="156232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061253-72C8-C436-DAF4-4C95C4DD154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17C01AE-A66F-4B7B-1E3B-83A1CC61B3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6FE00F5-E207-5E9B-5B84-13526FF13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3A2C408-57DE-F852-5B96-B6930EB3D389}"/>
              </a:ext>
            </a:extLst>
          </p:cNvPr>
          <p:cNvSpPr>
            <a:spLocks noGrp="1"/>
          </p:cNvSpPr>
          <p:nvPr>
            <p:ph type="dt" sz="half" idx="10"/>
          </p:nvPr>
        </p:nvSpPr>
        <p:spPr/>
        <p:txBody>
          <a:bodyPr/>
          <a:lstStyle/>
          <a:p>
            <a:fld id="{52DD6989-80F5-7C49-847C-609DF70231C2}" type="datetimeFigureOut">
              <a:rPr lang="fr-FR" smtClean="0"/>
              <a:t>29/05/2023</a:t>
            </a:fld>
            <a:endParaRPr lang="fr-FR"/>
          </a:p>
        </p:txBody>
      </p:sp>
      <p:sp>
        <p:nvSpPr>
          <p:cNvPr id="6" name="Espace réservé du pied de page 5">
            <a:extLst>
              <a:ext uri="{FF2B5EF4-FFF2-40B4-BE49-F238E27FC236}">
                <a16:creationId xmlns:a16="http://schemas.microsoft.com/office/drawing/2014/main" id="{D7580FE1-E932-9C98-6B69-8E24628AB42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BACF44E-D78B-71D5-8AC3-2A19AA024A5D}"/>
              </a:ext>
            </a:extLst>
          </p:cNvPr>
          <p:cNvSpPr>
            <a:spLocks noGrp="1"/>
          </p:cNvSpPr>
          <p:nvPr>
            <p:ph type="sldNum" sz="quarter" idx="12"/>
          </p:nvPr>
        </p:nvSpPr>
        <p:spPr/>
        <p:txBody>
          <a:bodyPr/>
          <a:lstStyle/>
          <a:p>
            <a:fld id="{ABA0763C-9447-5D4F-98DD-FC27AA17D794}" type="slidenum">
              <a:rPr lang="fr-FR" smtClean="0"/>
              <a:t>‹N°›</a:t>
            </a:fld>
            <a:endParaRPr lang="fr-FR"/>
          </a:p>
        </p:txBody>
      </p:sp>
    </p:spTree>
    <p:extLst>
      <p:ext uri="{BB962C8B-B14F-4D97-AF65-F5344CB8AC3E}">
        <p14:creationId xmlns:p14="http://schemas.microsoft.com/office/powerpoint/2010/main" val="3395689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8A746C-0EB7-FC4E-99E3-77829ADE685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091B1B2-8195-E7A8-BAC3-184709E590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858B8F6-40CD-518E-2DD6-66BF63F6E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B6F7462-2FB9-A81B-6632-29D7C6E1BC51}"/>
              </a:ext>
            </a:extLst>
          </p:cNvPr>
          <p:cNvSpPr>
            <a:spLocks noGrp="1"/>
          </p:cNvSpPr>
          <p:nvPr>
            <p:ph type="dt" sz="half" idx="10"/>
          </p:nvPr>
        </p:nvSpPr>
        <p:spPr/>
        <p:txBody>
          <a:bodyPr/>
          <a:lstStyle/>
          <a:p>
            <a:fld id="{52DD6989-80F5-7C49-847C-609DF70231C2}" type="datetimeFigureOut">
              <a:rPr lang="fr-FR" smtClean="0"/>
              <a:t>29/05/2023</a:t>
            </a:fld>
            <a:endParaRPr lang="fr-FR"/>
          </a:p>
        </p:txBody>
      </p:sp>
      <p:sp>
        <p:nvSpPr>
          <p:cNvPr id="6" name="Espace réservé du pied de page 5">
            <a:extLst>
              <a:ext uri="{FF2B5EF4-FFF2-40B4-BE49-F238E27FC236}">
                <a16:creationId xmlns:a16="http://schemas.microsoft.com/office/drawing/2014/main" id="{C782C012-6978-4D7E-A118-CA1621DF621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5B2D72-BBFF-CE16-849B-1E090C97F0F8}"/>
              </a:ext>
            </a:extLst>
          </p:cNvPr>
          <p:cNvSpPr>
            <a:spLocks noGrp="1"/>
          </p:cNvSpPr>
          <p:nvPr>
            <p:ph type="sldNum" sz="quarter" idx="12"/>
          </p:nvPr>
        </p:nvSpPr>
        <p:spPr/>
        <p:txBody>
          <a:bodyPr/>
          <a:lstStyle/>
          <a:p>
            <a:fld id="{ABA0763C-9447-5D4F-98DD-FC27AA17D794}" type="slidenum">
              <a:rPr lang="fr-FR" smtClean="0"/>
              <a:t>‹N°›</a:t>
            </a:fld>
            <a:endParaRPr lang="fr-FR"/>
          </a:p>
        </p:txBody>
      </p:sp>
    </p:spTree>
    <p:extLst>
      <p:ext uri="{BB962C8B-B14F-4D97-AF65-F5344CB8AC3E}">
        <p14:creationId xmlns:p14="http://schemas.microsoft.com/office/powerpoint/2010/main" val="125459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C3CF36E-0CFA-C04A-872F-B7BC59CF08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0414560-E855-3FBE-0939-4069788862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86AF9E-BEAA-3654-47DC-05F25AED3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D6989-80F5-7C49-847C-609DF70231C2}" type="datetimeFigureOut">
              <a:rPr lang="fr-FR" smtClean="0"/>
              <a:t>29/05/2023</a:t>
            </a:fld>
            <a:endParaRPr lang="fr-FR"/>
          </a:p>
        </p:txBody>
      </p:sp>
      <p:sp>
        <p:nvSpPr>
          <p:cNvPr id="5" name="Espace réservé du pied de page 4">
            <a:extLst>
              <a:ext uri="{FF2B5EF4-FFF2-40B4-BE49-F238E27FC236}">
                <a16:creationId xmlns:a16="http://schemas.microsoft.com/office/drawing/2014/main" id="{73B9D873-E635-2A35-E9E4-D07FB3F42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87CC2C8-F1A8-694B-A83F-2116EDECC8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A0763C-9447-5D4F-98DD-FC27AA17D794}" type="slidenum">
              <a:rPr lang="fr-FR" smtClean="0"/>
              <a:t>‹N°›</a:t>
            </a:fld>
            <a:endParaRPr lang="fr-FR"/>
          </a:p>
        </p:txBody>
      </p:sp>
    </p:spTree>
    <p:extLst>
      <p:ext uri="{BB962C8B-B14F-4D97-AF65-F5344CB8AC3E}">
        <p14:creationId xmlns:p14="http://schemas.microsoft.com/office/powerpoint/2010/main" val="3956281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rdisexpedition.org/en"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opostext.org/place/388273PAig"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D320C8-17DE-A941-BD7E-39CF31FA8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496" y="6002909"/>
            <a:ext cx="2522094" cy="680302"/>
          </a:xfrm>
          <a:prstGeom prst="rect">
            <a:avLst/>
          </a:prstGeom>
          <a:effectLst>
            <a:outerShdw blurRad="63500" sx="102000" sy="102000" algn="ctr" rotWithShape="0">
              <a:prstClr val="black">
                <a:alpha val="40000"/>
              </a:prstClr>
            </a:outerShdw>
            <a:softEdge rad="31750"/>
          </a:effectLst>
        </p:spPr>
      </p:pic>
      <p:sp>
        <p:nvSpPr>
          <p:cNvPr id="13" name="ZoneTexte 12">
            <a:extLst>
              <a:ext uri="{FF2B5EF4-FFF2-40B4-BE49-F238E27FC236}">
                <a16:creationId xmlns:a16="http://schemas.microsoft.com/office/drawing/2014/main" id="{9ACBBC14-0604-4A4D-8919-4E60B5A6FF50}"/>
              </a:ext>
            </a:extLst>
          </p:cNvPr>
          <p:cNvSpPr txBox="1"/>
          <p:nvPr/>
        </p:nvSpPr>
        <p:spPr>
          <a:xfrm>
            <a:off x="2633822" y="5264245"/>
            <a:ext cx="7653821" cy="738664"/>
          </a:xfrm>
          <a:prstGeom prst="rect">
            <a:avLst/>
          </a:prstGeom>
          <a:noFill/>
        </p:spPr>
        <p:txBody>
          <a:bodyPr wrap="square" rtlCol="0">
            <a:spAutoFit/>
          </a:bodyPr>
          <a:lstStyle/>
          <a:p>
            <a:pPr algn="ctr"/>
            <a:r>
              <a:rPr lang="fr-FR" sz="1200" b="1" dirty="0">
                <a:latin typeface="Times New Roman" panose="02020603050405020304" pitchFamily="18" charset="0"/>
                <a:cs typeface="Times New Roman" panose="02020603050405020304" pitchFamily="18" charset="0"/>
              </a:rPr>
              <a:t>Luca </a:t>
            </a:r>
            <a:r>
              <a:rPr lang="fr-FR" sz="1200" b="1" cap="small" dirty="0" err="1">
                <a:latin typeface="Times New Roman" panose="02020603050405020304" pitchFamily="18" charset="0"/>
                <a:cs typeface="Times New Roman" panose="02020603050405020304" pitchFamily="18" charset="0"/>
              </a:rPr>
              <a:t>Lorenzon</a:t>
            </a:r>
            <a:r>
              <a:rPr lang="fr-FR" sz="1200" b="1" dirty="0">
                <a:latin typeface="Times New Roman" panose="02020603050405020304" pitchFamily="18" charset="0"/>
                <a:cs typeface="Times New Roman" panose="02020603050405020304" pitchFamily="18" charset="0"/>
              </a:rPr>
              <a:t> </a:t>
            </a:r>
            <a:r>
              <a:rPr lang="fr-FR" sz="1200" dirty="0">
                <a:latin typeface="Times New Roman" panose="02020603050405020304" pitchFamily="18" charset="0"/>
                <a:cs typeface="Times New Roman" panose="02020603050405020304" pitchFamily="18" charset="0"/>
              </a:rPr>
              <a:t>- </a:t>
            </a:r>
            <a:r>
              <a:rPr lang="fr-FR" sz="1100" dirty="0">
                <a:latin typeface="Times New Roman" panose="02020603050405020304" pitchFamily="18" charset="0"/>
                <a:cs typeface="Times New Roman" panose="02020603050405020304" pitchFamily="18" charset="0"/>
              </a:rPr>
              <a:t>aspirant FRS-F.N.R.S., </a:t>
            </a:r>
            <a:r>
              <a:rPr lang="fr-FR" sz="1100" dirty="0" err="1">
                <a:latin typeface="Times New Roman" panose="02020603050405020304" pitchFamily="18" charset="0"/>
                <a:cs typeface="Times New Roman" panose="02020603050405020304" pitchFamily="18" charset="0"/>
              </a:rPr>
              <a:t>ULiège</a:t>
            </a:r>
            <a:r>
              <a:rPr lang="fr-FR" sz="1100" dirty="0">
                <a:latin typeface="Times New Roman" panose="02020603050405020304" pitchFamily="18" charset="0"/>
                <a:cs typeface="Times New Roman" panose="02020603050405020304" pitchFamily="18" charset="0"/>
              </a:rPr>
              <a:t> (</a:t>
            </a:r>
            <a:r>
              <a:rPr lang="fr-FR" sz="1100" u="sng" dirty="0" err="1">
                <a:latin typeface="Times New Roman" panose="02020603050405020304" pitchFamily="18" charset="0"/>
                <a:cs typeface="Times New Roman" panose="02020603050405020304" pitchFamily="18" charset="0"/>
              </a:rPr>
              <a:t>luca.lorenzon@uliege.be</a:t>
            </a:r>
            <a:r>
              <a:rPr lang="fr-FR" sz="1100" dirty="0">
                <a:latin typeface="Times New Roman" panose="02020603050405020304" pitchFamily="18" charset="0"/>
                <a:cs typeface="Times New Roman" panose="02020603050405020304" pitchFamily="18" charset="0"/>
              </a:rPr>
              <a:t>)</a:t>
            </a:r>
          </a:p>
          <a:p>
            <a:pPr algn="ctr"/>
            <a:endParaRPr lang="fr-FR" sz="1400" dirty="0">
              <a:cs typeface="Times New Roman" panose="02020603050405020304" pitchFamily="18" charset="0"/>
            </a:endParaRPr>
          </a:p>
          <a:p>
            <a:pPr algn="ctr"/>
            <a:endParaRPr lang="fr-FR" sz="1600" dirty="0"/>
          </a:p>
        </p:txBody>
      </p:sp>
      <p:sp>
        <p:nvSpPr>
          <p:cNvPr id="14" name="ZoneTexte 13">
            <a:extLst>
              <a:ext uri="{FF2B5EF4-FFF2-40B4-BE49-F238E27FC236}">
                <a16:creationId xmlns:a16="http://schemas.microsoft.com/office/drawing/2014/main" id="{23D6C6F2-896D-CD4A-85EA-197BF7321CA1}"/>
              </a:ext>
            </a:extLst>
          </p:cNvPr>
          <p:cNvSpPr txBox="1"/>
          <p:nvPr/>
        </p:nvSpPr>
        <p:spPr>
          <a:xfrm>
            <a:off x="767255" y="470370"/>
            <a:ext cx="10657490" cy="769441"/>
          </a:xfrm>
          <a:prstGeom prst="rect">
            <a:avLst/>
          </a:prstGeom>
          <a:noFill/>
        </p:spPr>
        <p:txBody>
          <a:bodyPr wrap="square" rtlCol="0">
            <a:spAutoFit/>
          </a:bodyPr>
          <a:lstStyle/>
          <a:p>
            <a:pPr algn="ctr"/>
            <a:r>
              <a:rPr lang="fr-BE" sz="2400" b="1" dirty="0">
                <a:effectLst/>
                <a:latin typeface="Times New Roman" panose="02020603050405020304" pitchFamily="18" charset="0"/>
                <a:ea typeface="Calibri" panose="020F0502020204030204" pitchFamily="34" charset="0"/>
                <a:cs typeface="Times New Roman (Corps CS)"/>
              </a:rPr>
              <a:t>Choisir le cadre du rituel </a:t>
            </a:r>
          </a:p>
          <a:p>
            <a:pPr algn="ctr"/>
            <a:r>
              <a:rPr lang="fr-BE" sz="2000" b="1" dirty="0">
                <a:latin typeface="Times New Roman" panose="02020603050405020304" pitchFamily="18" charset="0"/>
                <a:ea typeface="Calibri" panose="020F0502020204030204" pitchFamily="34" charset="0"/>
                <a:cs typeface="Times New Roman (Corps CS)"/>
              </a:rPr>
              <a:t>L</a:t>
            </a:r>
            <a:r>
              <a:rPr lang="fr-BE" sz="2000" b="1" dirty="0">
                <a:effectLst/>
                <a:latin typeface="Times New Roman" panose="02020603050405020304" pitchFamily="18" charset="0"/>
                <a:ea typeface="Calibri" panose="020F0502020204030204" pitchFamily="34" charset="0"/>
                <a:cs typeface="Times New Roman (Corps CS)"/>
              </a:rPr>
              <a:t>’inclusion des souverains séleucides dans le paysage religieux et institutionnel des cités grecques</a:t>
            </a:r>
            <a:endParaRPr lang="fr-BE" sz="2000" dirty="0">
              <a:effectLst/>
              <a:latin typeface="Times New Roman" panose="02020603050405020304" pitchFamily="18" charset="0"/>
              <a:ea typeface="Calibri" panose="020F0502020204030204" pitchFamily="34" charset="0"/>
              <a:cs typeface="Times New Roman (Corps CS)"/>
            </a:endParaRPr>
          </a:p>
        </p:txBody>
      </p:sp>
      <p:pic>
        <p:nvPicPr>
          <p:cNvPr id="11" name="Image 10">
            <a:extLst>
              <a:ext uri="{FF2B5EF4-FFF2-40B4-BE49-F238E27FC236}">
                <a16:creationId xmlns:a16="http://schemas.microsoft.com/office/drawing/2014/main" id="{C5FB6344-8C06-C440-9056-B515D67E4240}"/>
              </a:ext>
            </a:extLst>
          </p:cNvPr>
          <p:cNvPicPr>
            <a:picLocks noChangeAspect="1"/>
          </p:cNvPicPr>
          <p:nvPr/>
        </p:nvPicPr>
        <p:blipFill rotWithShape="1">
          <a:blip r:embed="rId3"/>
          <a:srcRect t="2280" r="6" b="9368"/>
          <a:stretch/>
        </p:blipFill>
        <p:spPr>
          <a:xfrm>
            <a:off x="10031476" y="5920470"/>
            <a:ext cx="783220" cy="769441"/>
          </a:xfrm>
          <a:custGeom>
            <a:avLst/>
            <a:gdLst/>
            <a:ahLst/>
            <a:cxnLst/>
            <a:rect l="l" t="t" r="r" b="b"/>
            <a:pathLst>
              <a:path w="2034550" h="1797684">
                <a:moveTo>
                  <a:pt x="585760" y="0"/>
                </a:moveTo>
                <a:cubicBezTo>
                  <a:pt x="585760" y="0"/>
                  <a:pt x="585760" y="0"/>
                  <a:pt x="1448790" y="0"/>
                </a:cubicBezTo>
                <a:cubicBezTo>
                  <a:pt x="1502846" y="0"/>
                  <a:pt x="1555038" y="29714"/>
                  <a:pt x="1581134" y="77999"/>
                </a:cubicBezTo>
                <a:cubicBezTo>
                  <a:pt x="1581134" y="77999"/>
                  <a:pt x="1581134" y="77999"/>
                  <a:pt x="2013580" y="822701"/>
                </a:cubicBezTo>
                <a:cubicBezTo>
                  <a:pt x="2041540" y="869128"/>
                  <a:pt x="2041540" y="928556"/>
                  <a:pt x="2013580" y="974984"/>
                </a:cubicBezTo>
                <a:cubicBezTo>
                  <a:pt x="2013580" y="974984"/>
                  <a:pt x="2013580" y="974984"/>
                  <a:pt x="1581134" y="1719685"/>
                </a:cubicBezTo>
                <a:cubicBezTo>
                  <a:pt x="1555038" y="1767970"/>
                  <a:pt x="1502846" y="1797684"/>
                  <a:pt x="1448790" y="1797684"/>
                </a:cubicBezTo>
                <a:cubicBezTo>
                  <a:pt x="1448790" y="1797684"/>
                  <a:pt x="1448790" y="1797684"/>
                  <a:pt x="585760" y="1797684"/>
                </a:cubicBezTo>
                <a:cubicBezTo>
                  <a:pt x="529841" y="1797684"/>
                  <a:pt x="479513" y="1767970"/>
                  <a:pt x="451553" y="1719685"/>
                </a:cubicBezTo>
                <a:cubicBezTo>
                  <a:pt x="451553" y="1719685"/>
                  <a:pt x="451553" y="1719685"/>
                  <a:pt x="20970" y="974984"/>
                </a:cubicBezTo>
                <a:cubicBezTo>
                  <a:pt x="-6990" y="928556"/>
                  <a:pt x="-6990" y="869128"/>
                  <a:pt x="20970" y="822701"/>
                </a:cubicBezTo>
                <a:cubicBezTo>
                  <a:pt x="20970" y="822701"/>
                  <a:pt x="20970" y="822701"/>
                  <a:pt x="451553" y="77999"/>
                </a:cubicBezTo>
                <a:cubicBezTo>
                  <a:pt x="479513" y="29714"/>
                  <a:pt x="529841" y="0"/>
                  <a:pt x="585760" y="0"/>
                </a:cubicBezTo>
                <a:close/>
              </a:path>
            </a:pathLst>
          </a:custGeom>
          <a:ln w="63500">
            <a:solidFill>
              <a:schemeClr val="tx1">
                <a:alpha val="80000"/>
              </a:schemeClr>
            </a:solidFill>
          </a:ln>
          <a:effectLst>
            <a:glow rad="127000">
              <a:schemeClr val="accent1">
                <a:alpha val="82000"/>
              </a:schemeClr>
            </a:glow>
          </a:effectLst>
        </p:spPr>
      </p:pic>
      <p:pic>
        <p:nvPicPr>
          <p:cNvPr id="6" name="Image 5">
            <a:extLst>
              <a:ext uri="{FF2B5EF4-FFF2-40B4-BE49-F238E27FC236}">
                <a16:creationId xmlns:a16="http://schemas.microsoft.com/office/drawing/2014/main" id="{5A5EA66A-25CE-F943-9F18-4075DFD05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967" y="6141970"/>
            <a:ext cx="2237710" cy="535173"/>
          </a:xfrm>
          <a:prstGeom prst="rect">
            <a:avLst/>
          </a:prstGeom>
        </p:spPr>
      </p:pic>
      <p:pic>
        <p:nvPicPr>
          <p:cNvPr id="8" name="Image 7">
            <a:extLst>
              <a:ext uri="{FF2B5EF4-FFF2-40B4-BE49-F238E27FC236}">
                <a16:creationId xmlns:a16="http://schemas.microsoft.com/office/drawing/2014/main" id="{ED2E9234-9FAD-B240-A420-7249A3562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5416" y="5920470"/>
            <a:ext cx="895734" cy="895734"/>
          </a:xfrm>
          <a:prstGeom prst="ellipse">
            <a:avLst/>
          </a:prstGeom>
        </p:spPr>
      </p:pic>
      <p:sp>
        <p:nvSpPr>
          <p:cNvPr id="5" name="ZoneTexte 4">
            <a:extLst>
              <a:ext uri="{FF2B5EF4-FFF2-40B4-BE49-F238E27FC236}">
                <a16:creationId xmlns:a16="http://schemas.microsoft.com/office/drawing/2014/main" id="{C4CD8D68-4C99-ECD6-9164-E58653DA849B}"/>
              </a:ext>
            </a:extLst>
          </p:cNvPr>
          <p:cNvSpPr txBox="1"/>
          <p:nvPr/>
        </p:nvSpPr>
        <p:spPr>
          <a:xfrm>
            <a:off x="546538" y="4530262"/>
            <a:ext cx="11498318" cy="1103315"/>
          </a:xfrm>
          <a:prstGeom prst="rect">
            <a:avLst/>
          </a:prstGeom>
          <a:noFill/>
        </p:spPr>
        <p:txBody>
          <a:bodyPr wrap="square">
            <a:spAutoFit/>
          </a:bodyPr>
          <a:lstStyle/>
          <a:p>
            <a:pPr algn="ctr">
              <a:lnSpc>
                <a:spcPct val="107000"/>
              </a:lnSpc>
              <a:spcAft>
                <a:spcPts val="200"/>
              </a:spcAft>
            </a:pPr>
            <a:r>
              <a:rPr lang="fr-FR" sz="1200" b="1" dirty="0">
                <a:effectLst/>
                <a:latin typeface="Times New Roman" panose="02020603050405020304" pitchFamily="18" charset="0"/>
                <a:ea typeface="Calibri" panose="020F0502020204030204" pitchFamily="34" charset="0"/>
                <a:cs typeface="Times New Roman" panose="02020603050405020304" pitchFamily="18" charset="0"/>
              </a:rPr>
              <a:t>Des hommes et des dieux en politique </a:t>
            </a:r>
            <a:endParaRPr lang="fr-BE" sz="105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fr-FR" sz="1200" dirty="0">
                <a:effectLst/>
                <a:latin typeface="Times New Roman" panose="02020603050405020304" pitchFamily="18" charset="0"/>
                <a:ea typeface="Calibri" panose="020F0502020204030204" pitchFamily="34" charset="0"/>
                <a:cs typeface="Times New Roman" panose="02020603050405020304" pitchFamily="18" charset="0"/>
              </a:rPr>
              <a:t>Les lieux de l’interaction entre les hommes et les puissances divines dans la vie politique des cités grecques</a:t>
            </a:r>
          </a:p>
          <a:p>
            <a:pPr algn="ctr">
              <a:lnSpc>
                <a:spcPct val="107000"/>
              </a:lnSpc>
              <a:spcAft>
                <a:spcPts val="800"/>
              </a:spcAft>
            </a:pPr>
            <a:r>
              <a:rPr lang="fr-FR" sz="900" dirty="0">
                <a:latin typeface="Times New Roman" panose="02020603050405020304" pitchFamily="18" charset="0"/>
                <a:cs typeface="Times New Roman" panose="02020603050405020304" pitchFamily="18" charset="0"/>
              </a:rPr>
              <a:t>31  mai 2023 – Université Toulouse II – Jean Jaurès</a:t>
            </a:r>
          </a:p>
          <a:p>
            <a:pPr algn="ctr">
              <a:lnSpc>
                <a:spcPct val="107000"/>
              </a:lnSpc>
              <a:spcAft>
                <a:spcPts val="800"/>
              </a:spcAft>
            </a:pPr>
            <a:endParaRPr lang="fr-BE"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422FF0D8-E3C8-7A7A-60A4-DDF6C306140B}"/>
              </a:ext>
            </a:extLst>
          </p:cNvPr>
          <p:cNvPicPr>
            <a:picLocks noChangeAspect="1"/>
          </p:cNvPicPr>
          <p:nvPr/>
        </p:nvPicPr>
        <p:blipFill>
          <a:blip r:embed="rId6"/>
          <a:stretch>
            <a:fillRect/>
          </a:stretch>
        </p:blipFill>
        <p:spPr>
          <a:xfrm>
            <a:off x="2406652" y="1942959"/>
            <a:ext cx="7778089" cy="2217971"/>
          </a:xfrm>
          <a:prstGeom prst="rect">
            <a:avLst/>
          </a:prstGeom>
          <a:ln>
            <a:noFill/>
          </a:ln>
          <a:effectLst>
            <a:softEdge rad="112500"/>
          </a:effectLst>
        </p:spPr>
      </p:pic>
    </p:spTree>
    <p:extLst>
      <p:ext uri="{BB962C8B-B14F-4D97-AF65-F5344CB8AC3E}">
        <p14:creationId xmlns:p14="http://schemas.microsoft.com/office/powerpoint/2010/main" val="390091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349B42-EF6F-4848-AE56-4CC91B514FC2}"/>
              </a:ext>
            </a:extLst>
          </p:cNvPr>
          <p:cNvPicPr>
            <a:picLocks noChangeAspect="1"/>
          </p:cNvPicPr>
          <p:nvPr/>
        </p:nvPicPr>
        <p:blipFill>
          <a:blip r:embed="rId2"/>
          <a:stretch>
            <a:fillRect/>
          </a:stretch>
        </p:blipFill>
        <p:spPr>
          <a:xfrm>
            <a:off x="4066938" y="224234"/>
            <a:ext cx="3346719" cy="3017298"/>
          </a:xfrm>
          <a:prstGeom prst="rect">
            <a:avLst/>
          </a:prstGeom>
          <a:ln>
            <a:noFill/>
          </a:ln>
          <a:effectLst>
            <a:softEdge rad="112500"/>
          </a:effectLst>
        </p:spPr>
      </p:pic>
      <p:sp>
        <p:nvSpPr>
          <p:cNvPr id="6" name="ZoneTexte 5">
            <a:extLst>
              <a:ext uri="{FF2B5EF4-FFF2-40B4-BE49-F238E27FC236}">
                <a16:creationId xmlns:a16="http://schemas.microsoft.com/office/drawing/2014/main" id="{97341999-BF1B-6510-8CE6-105BC41A7F00}"/>
              </a:ext>
            </a:extLst>
          </p:cNvPr>
          <p:cNvSpPr txBox="1"/>
          <p:nvPr/>
        </p:nvSpPr>
        <p:spPr>
          <a:xfrm>
            <a:off x="4066938" y="3167390"/>
            <a:ext cx="3690778" cy="523220"/>
          </a:xfrm>
          <a:prstGeom prst="rect">
            <a:avLst/>
          </a:prstGeom>
          <a:noFill/>
        </p:spPr>
        <p:txBody>
          <a:bodyPr wrap="square" rtlCol="0">
            <a:spAutoFit/>
          </a:bodyPr>
          <a:lstStyle/>
          <a:p>
            <a:r>
              <a:rPr lang="nl-BE" sz="1000" dirty="0">
                <a:effectLst/>
                <a:latin typeface="Times New Roman" panose="02020603050405020304" pitchFamily="18" charset="0"/>
                <a:ea typeface="Times New Roman" panose="02020603050405020304" pitchFamily="18" charset="0"/>
                <a:cs typeface="Times New Roman" panose="02020603050405020304" pitchFamily="18" charset="0"/>
              </a:rPr>
              <a:t>Bohn R., Schuchhardt C., 1889, </a:t>
            </a:r>
            <a:r>
              <a:rPr lang="nl-BE" sz="1000" i="1" dirty="0">
                <a:effectLst/>
                <a:latin typeface="Times New Roman" panose="02020603050405020304" pitchFamily="18" charset="0"/>
                <a:ea typeface="Times New Roman" panose="02020603050405020304" pitchFamily="18" charset="0"/>
                <a:cs typeface="Times New Roman" panose="02020603050405020304" pitchFamily="18" charset="0"/>
              </a:rPr>
              <a:t>Atertümer von Aegae</a:t>
            </a:r>
            <a:r>
              <a:rPr lang="nl-BE" sz="1000" dirty="0">
                <a:effectLst/>
                <a:latin typeface="Times New Roman" panose="02020603050405020304" pitchFamily="18" charset="0"/>
                <a:ea typeface="Times New Roman" panose="02020603050405020304" pitchFamily="18" charset="0"/>
                <a:cs typeface="Times New Roman" panose="02020603050405020304" pitchFamily="18" charset="0"/>
              </a:rPr>
              <a:t>, Berlin, p. 46</a:t>
            </a:r>
            <a:endParaRPr lang="fr-BE" sz="1000" dirty="0">
              <a:effectLst/>
              <a:latin typeface="Times New Roman" panose="02020603050405020304" pitchFamily="18" charset="0"/>
              <a:ea typeface="Calibri" panose="020F0502020204030204" pitchFamily="34" charset="0"/>
              <a:cs typeface="Times New Roman (Corps CS)"/>
            </a:endParaRPr>
          </a:p>
          <a:p>
            <a:endParaRPr lang="fr-FR" dirty="0"/>
          </a:p>
        </p:txBody>
      </p:sp>
      <p:sp>
        <p:nvSpPr>
          <p:cNvPr id="2" name="ZoneTexte 1">
            <a:extLst>
              <a:ext uri="{FF2B5EF4-FFF2-40B4-BE49-F238E27FC236}">
                <a16:creationId xmlns:a16="http://schemas.microsoft.com/office/drawing/2014/main" id="{48D39B05-ED10-F4F3-FC65-8DC98B1EE59A}"/>
              </a:ext>
            </a:extLst>
          </p:cNvPr>
          <p:cNvSpPr txBox="1"/>
          <p:nvPr/>
        </p:nvSpPr>
        <p:spPr>
          <a:xfrm>
            <a:off x="190500" y="3712202"/>
            <a:ext cx="11214133" cy="3231654"/>
          </a:xfrm>
          <a:prstGeom prst="rect">
            <a:avLst/>
          </a:prstGeom>
          <a:noFill/>
        </p:spPr>
        <p:txBody>
          <a:bodyPr wrap="square">
            <a:spAutoFit/>
          </a:bodyPr>
          <a:lstStyle/>
          <a:p>
            <a:r>
              <a:rPr lang="fr-BE" sz="14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CGRN</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137, lignes 15-18</a:t>
            </a:r>
          </a:p>
          <a:p>
            <a:pPr marL="285750" indent="-285750" algn="just">
              <a:buFont typeface="Arial" panose="020B0604020202020204" pitchFamily="34" charset="0"/>
              <a:buChar char="•"/>
            </a:pP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έ</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ναι δ</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ὲ</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ταύρους</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ἐν</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τῆι</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ἑκατόμ</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βηι</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ἰ</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ς</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τὸ</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περίβολον</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Σελεύκωι</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Ἀντι</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όχω</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σωτῆρσι</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θύειν</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καθάπερ</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τῶι</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Ἀπό</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λλ</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ων</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fr-F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Pendant l’hécatombe, que des taureaux soient menés dans le péribole pour Séleucos et Antiochos Sauveurs et qu’on les sacrifie comme (on le fait) à Apollon.</a:t>
            </a:r>
            <a:endParaRPr lang="fr-FR" sz="1400" dirty="0">
              <a:latin typeface="Times New Roman" panose="02020603050405020304" pitchFamily="18" charset="0"/>
              <a:cs typeface="Times New Roman" panose="02020603050405020304" pitchFamily="18" charset="0"/>
            </a:endParaRPr>
          </a:p>
          <a:p>
            <a:endParaRPr lang="it-IT" sz="14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it-IT" sz="14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I.Milet</a:t>
            </a:r>
            <a:r>
              <a:rPr lang="it-IT"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 7, 282 no. 194 (=</a:t>
            </a:r>
            <a:r>
              <a:rPr lang="fr-BE" sz="14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SEG</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XL, 1019) </a:t>
            </a:r>
          </a:p>
          <a:p>
            <a:pPr marL="285750" indent="-285750">
              <a:buFont typeface="Arial" panose="020B0604020202020204" pitchFamily="34" charset="0"/>
              <a:buChar char="•"/>
            </a:pP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ὁ</a:t>
            </a:r>
            <a:r>
              <a:rPr lang="en-US"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δῆμος</a:t>
            </a:r>
            <a:r>
              <a:rPr lang="en-US"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ὁ</a:t>
            </a:r>
            <a:r>
              <a:rPr lang="en-US"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Μι</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λ</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ησίων</a:t>
            </a:r>
            <a:r>
              <a:rPr lang="en-US"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vacat</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βα</a:t>
            </a:r>
            <a:r>
              <a:rPr lang="en-US"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σιλίσσ</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η</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a:t>
            </a:r>
            <a:r>
              <a:rPr lang="en-US"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Λ</a:t>
            </a:r>
            <a:r>
              <a:rPr lang="en-US"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en-US"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οδίκηι</a:t>
            </a:r>
            <a:r>
              <a:rPr lang="fr-BE" sz="14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r>
              <a:rPr lang="fr-F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 peuple des] Milésiens. À la [reine] Laodice.</a:t>
            </a:r>
          </a:p>
          <a:p>
            <a:endParaRPr lang="fr-F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fr-BE" sz="14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CGRN</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137, lignes 51-54 </a:t>
            </a:r>
            <a:endParaRPr lang="fr-BE" sz="14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ἀνοικοδομῆσ</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δὲ</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τὸ</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π</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ρυτ</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νεῖον</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τὸ</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στρ</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τήγιον</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λεῖσθ</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τὸ</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μὲν</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π</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ρ⟨υ⟩τ</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ν̣ε̣ῖ̣ον</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Σελεύκεον</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τὸ</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δὲ</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στρ</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τήγιον</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Ἀντιόχε|ο̣ν</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fr-F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Qu’on reconstruise également le prytanée et le bâtiment des stratèges, et qu’on appelle le prytanée </a:t>
            </a:r>
            <a:r>
              <a:rPr lang="fr-FR" sz="1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Séleukeon</a:t>
            </a:r>
            <a:r>
              <a:rPr lang="fr-F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et le bâtiment des stratèges </a:t>
            </a:r>
            <a:r>
              <a:rPr lang="fr-FR" sz="1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Antiocheon</a:t>
            </a:r>
            <a:r>
              <a:rPr lang="fr-F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fr-FR" sz="1400" dirty="0">
              <a:latin typeface="Times New Roman" panose="02020603050405020304" pitchFamily="18" charset="0"/>
              <a:cs typeface="Times New Roman" panose="02020603050405020304" pitchFamily="18" charset="0"/>
            </a:endParaRPr>
          </a:p>
          <a:p>
            <a:endParaRPr lang="fr-BE" sz="1800" dirty="0">
              <a:solidFill>
                <a:srgbClr val="333333"/>
              </a:solidFill>
              <a:effectLst/>
              <a:latin typeface="Times New Roman" panose="02020603050405020304" pitchFamily="18" charset="0"/>
              <a:ea typeface="Calibri" panose="020F0502020204030204" pitchFamily="34" charset="0"/>
            </a:endParaRPr>
          </a:p>
          <a:p>
            <a:endParaRPr lang="fr-BE" sz="1800" kern="0" dirty="0">
              <a:solidFill>
                <a:srgbClr val="000000"/>
              </a:solidFill>
              <a:latin typeface="Times New Roman" panose="02020603050405020304" pitchFamily="18" charset="0"/>
              <a:ea typeface="Calibri" panose="020F0502020204030204" pitchFamily="34" charset="0"/>
              <a:cs typeface="Times New Roman (Corps CS)"/>
            </a:endParaRPr>
          </a:p>
        </p:txBody>
      </p:sp>
    </p:spTree>
    <p:extLst>
      <p:ext uri="{BB962C8B-B14F-4D97-AF65-F5344CB8AC3E}">
        <p14:creationId xmlns:p14="http://schemas.microsoft.com/office/powerpoint/2010/main" val="1958014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68CE4BA-3832-C56A-A826-ACD401E55544}"/>
              </a:ext>
            </a:extLst>
          </p:cNvPr>
          <p:cNvSpPr txBox="1"/>
          <p:nvPr/>
        </p:nvSpPr>
        <p:spPr>
          <a:xfrm>
            <a:off x="303506" y="1335676"/>
            <a:ext cx="11308322" cy="3539430"/>
          </a:xfrm>
          <a:prstGeom prst="rect">
            <a:avLst/>
          </a:prstGeom>
          <a:noFill/>
        </p:spPr>
        <p:txBody>
          <a:bodyPr wrap="square">
            <a:spAutoFit/>
          </a:bodyPr>
          <a:lstStyle/>
          <a:p>
            <a:pPr algn="just"/>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Vitruve, V, 9, 1, : </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Post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scaenam</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porticus</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sunt</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constituendae</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uti</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cum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imbres</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repentini</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ludos</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interpellaverint</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habeat</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populus</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quo se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recipiat</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ex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theatro</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choragiaque</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laxamentum</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habeant</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ad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comparandum</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uti</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sunt</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porticus</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Pompeianae</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Smyrnae</a:t>
            </a:r>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Stratoniceum</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BE" sz="1600" dirty="0">
                <a:effectLst/>
                <a:latin typeface="Times New Roman" panose="02020603050405020304" pitchFamily="18" charset="0"/>
                <a:cs typeface="Times New Roman" panose="02020603050405020304" pitchFamily="18" charset="0"/>
              </a:rPr>
              <a:t> </a:t>
            </a:r>
          </a:p>
          <a:p>
            <a:pPr algn="just"/>
            <a:endParaRPr lang="fr-BE" sz="1600" dirty="0">
              <a:effectLst/>
              <a:latin typeface="Times New Roman" panose="02020603050405020304" pitchFamily="18" charset="0"/>
              <a:cs typeface="Times New Roman" panose="02020603050405020304" pitchFamily="18" charset="0"/>
            </a:endParaRPr>
          </a:p>
          <a:p>
            <a:pPr algn="just"/>
            <a:r>
              <a:rPr lang="fr-BE" sz="1600" b="0" i="0" u="none" strike="noStrike" dirty="0">
                <a:solidFill>
                  <a:srgbClr val="000000"/>
                </a:solidFill>
                <a:effectLst/>
                <a:latin typeface="Times New Roman" panose="02020603050405020304" pitchFamily="18" charset="0"/>
                <a:cs typeface="Times New Roman" panose="02020603050405020304" pitchFamily="18" charset="0"/>
              </a:rPr>
              <a:t>Derrière la </a:t>
            </a:r>
            <a:r>
              <a:rPr lang="fr-BE" sz="1600" b="0" i="1" u="none" strike="noStrike" dirty="0" err="1">
                <a:solidFill>
                  <a:srgbClr val="000000"/>
                </a:solidFill>
                <a:effectLst/>
                <a:latin typeface="Times New Roman" panose="02020603050405020304" pitchFamily="18" charset="0"/>
                <a:cs typeface="Times New Roman" panose="02020603050405020304" pitchFamily="18" charset="0"/>
              </a:rPr>
              <a:t>scaena</a:t>
            </a:r>
            <a:r>
              <a:rPr lang="fr-BE" sz="1600" b="0" i="0" u="none" strike="noStrike" dirty="0">
                <a:solidFill>
                  <a:srgbClr val="000000"/>
                </a:solidFill>
                <a:effectLst/>
                <a:latin typeface="Times New Roman" panose="02020603050405020304" pitchFamily="18" charset="0"/>
                <a:cs typeface="Times New Roman" panose="02020603050405020304" pitchFamily="18" charset="0"/>
              </a:rPr>
              <a:t> se trouvent habituellement des portiques afin d’avoir un endroit où s’abriter depuis le théâtre, lorsque des pluies imprévues interrompent les jeux</a:t>
            </a:r>
            <a:r>
              <a:rPr lang="fr-BE" sz="1600" b="0" i="0" u="none" strike="noStrike">
                <a:solidFill>
                  <a:srgbClr val="000000"/>
                </a:solidFill>
                <a:effectLst/>
                <a:latin typeface="Times New Roman" panose="02020603050405020304" pitchFamily="18" charset="0"/>
                <a:cs typeface="Times New Roman" panose="02020603050405020304" pitchFamily="18" charset="0"/>
              </a:rPr>
              <a:t>, ainsi que </a:t>
            </a:r>
            <a:r>
              <a:rPr lang="fr-BE" sz="1600" b="0" i="0" u="none" strike="noStrike" dirty="0">
                <a:solidFill>
                  <a:srgbClr val="000000"/>
                </a:solidFill>
                <a:effectLst/>
                <a:latin typeface="Times New Roman" panose="02020603050405020304" pitchFamily="18" charset="0"/>
                <a:cs typeface="Times New Roman" panose="02020603050405020304" pitchFamily="18" charset="0"/>
              </a:rPr>
              <a:t>des salles assez vastes pour contenir tout l'appareil scénique (…) tel est le </a:t>
            </a:r>
            <a:r>
              <a:rPr lang="fr-BE" sz="1600" b="0" i="1" u="none" strike="noStrike" dirty="0" err="1">
                <a:solidFill>
                  <a:srgbClr val="000000"/>
                </a:solidFill>
                <a:effectLst/>
                <a:latin typeface="Times New Roman" panose="02020603050405020304" pitchFamily="18" charset="0"/>
                <a:cs typeface="Times New Roman" panose="02020603050405020304" pitchFamily="18" charset="0"/>
              </a:rPr>
              <a:t>Stratoniceum</a:t>
            </a:r>
            <a:r>
              <a:rPr lang="fr-BE" sz="1600" b="0" i="0" u="none" strike="noStrike" dirty="0">
                <a:solidFill>
                  <a:srgbClr val="000000"/>
                </a:solidFill>
                <a:effectLst/>
                <a:latin typeface="Times New Roman" panose="02020603050405020304" pitchFamily="18" charset="0"/>
                <a:cs typeface="Times New Roman" panose="02020603050405020304" pitchFamily="18" charset="0"/>
              </a:rPr>
              <a:t> de Smyrne. </a:t>
            </a:r>
          </a:p>
          <a:p>
            <a:pPr algn="just"/>
            <a:endParaRPr lang="fr-BE" sz="1600" dirty="0">
              <a:solidFill>
                <a:srgbClr val="000000"/>
              </a:solidFill>
              <a:latin typeface="Times New Roman" panose="02020603050405020304" pitchFamily="18" charset="0"/>
              <a:cs typeface="Times New Roman" panose="02020603050405020304" pitchFamily="18" charset="0"/>
            </a:endParaRPr>
          </a:p>
          <a:p>
            <a:pPr algn="just"/>
            <a:endParaRPr lang="fr-BE" sz="1600"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r>
              <a:rPr lang="fr-BE" sz="1600" dirty="0">
                <a:solidFill>
                  <a:srgbClr val="000000"/>
                </a:solidFill>
                <a:latin typeface="Times New Roman" panose="02020603050405020304" pitchFamily="18" charset="0"/>
                <a:cs typeface="Times New Roman" panose="02020603050405020304" pitchFamily="18" charset="0"/>
              </a:rPr>
              <a:t>Mise à l’honneur du vivant de la reine (avant 254 av. J.-C.) : inclusion dès le début du projet de construction ? </a:t>
            </a:r>
          </a:p>
          <a:p>
            <a:pPr marL="285750" indent="-285750" algn="just">
              <a:buFont typeface="Wingdings" pitchFamily="2" charset="2"/>
              <a:buChar char="Ø"/>
            </a:pPr>
            <a:r>
              <a:rPr lang="fr-BE" sz="1600" dirty="0">
                <a:solidFill>
                  <a:srgbClr val="000000"/>
                </a:solidFill>
                <a:latin typeface="Times New Roman" panose="02020603050405020304" pitchFamily="18" charset="0"/>
                <a:cs typeface="Times New Roman" panose="02020603050405020304" pitchFamily="18" charset="0"/>
              </a:rPr>
              <a:t>Mise en place du projet de construction sous Séleucos II : peu probable</a:t>
            </a:r>
          </a:p>
          <a:p>
            <a:pPr marL="285750" indent="-285750" algn="just">
              <a:buFont typeface="Wingdings" pitchFamily="2" charset="2"/>
              <a:buChar char="Ø"/>
            </a:pPr>
            <a:r>
              <a:rPr lang="fr-BE" sz="1600" dirty="0">
                <a:solidFill>
                  <a:srgbClr val="000000"/>
                </a:solidFill>
                <a:latin typeface="Times New Roman" panose="02020603050405020304" pitchFamily="18" charset="0"/>
                <a:cs typeface="Times New Roman" panose="02020603050405020304" pitchFamily="18" charset="0"/>
              </a:rPr>
              <a:t>Remodelage du culte sous Séleucos II suite à la nécessité de financement du projet de construction</a:t>
            </a:r>
          </a:p>
          <a:p>
            <a:pPr marL="285750" indent="-285750" algn="just">
              <a:buFont typeface="Wingdings" pitchFamily="2" charset="2"/>
              <a:buChar char="Ø"/>
            </a:pPr>
            <a:endParaRPr lang="fr-BE" sz="1600" dirty="0">
              <a:solidFill>
                <a:srgbClr val="000000"/>
              </a:solidFill>
              <a:latin typeface="Times New Roman" panose="02020603050405020304" pitchFamily="18" charset="0"/>
              <a:cs typeface="Times New Roman" panose="02020603050405020304" pitchFamily="18" charset="0"/>
            </a:endParaRPr>
          </a:p>
          <a:p>
            <a:pPr algn="just"/>
            <a:endParaRPr lang="fr-FR" sz="1600" dirty="0">
              <a:solidFill>
                <a:srgbClr val="000000"/>
              </a:solidFill>
              <a:latin typeface="Times New Roman" panose="02020603050405020304" pitchFamily="18" charset="0"/>
              <a:cs typeface="Times New Roman" panose="02020603050405020304" pitchFamily="18" charset="0"/>
            </a:endParaRPr>
          </a:p>
          <a:p>
            <a:pPr algn="ctr"/>
            <a:r>
              <a:rPr lang="fr-FR" sz="1600" dirty="0">
                <a:solidFill>
                  <a:srgbClr val="000000"/>
                </a:solidFill>
                <a:latin typeface="Times New Roman" panose="02020603050405020304" pitchFamily="18" charset="0"/>
                <a:cs typeface="Times New Roman" panose="02020603050405020304" pitchFamily="18" charset="0"/>
                <a:sym typeface="Wingdings" pitchFamily="2" charset="2"/>
              </a:rPr>
              <a:t> Asylie du temple et de la cité : </a:t>
            </a:r>
            <a:r>
              <a:rPr lang="fr-FR" sz="1600" i="1" dirty="0">
                <a:solidFill>
                  <a:srgbClr val="000000"/>
                </a:solidFill>
                <a:latin typeface="Times New Roman" panose="02020603050405020304" pitchFamily="18" charset="0"/>
                <a:cs typeface="Times New Roman" panose="02020603050405020304" pitchFamily="18" charset="0"/>
                <a:sym typeface="Wingdings" pitchFamily="2" charset="2"/>
              </a:rPr>
              <a:t>OGIS</a:t>
            </a:r>
            <a:r>
              <a:rPr lang="fr-FR" sz="1600" dirty="0">
                <a:solidFill>
                  <a:srgbClr val="000000"/>
                </a:solidFill>
                <a:latin typeface="Times New Roman" panose="02020603050405020304" pitchFamily="18" charset="0"/>
                <a:cs typeface="Times New Roman" panose="02020603050405020304" pitchFamily="18" charset="0"/>
                <a:sym typeface="Wingdings" pitchFamily="2" charset="2"/>
              </a:rPr>
              <a:t> 228 (=</a:t>
            </a:r>
            <a:r>
              <a:rPr lang="fr-FR" sz="1600" i="1" dirty="0">
                <a:solidFill>
                  <a:srgbClr val="000000"/>
                </a:solidFill>
                <a:latin typeface="Times New Roman" panose="02020603050405020304" pitchFamily="18" charset="0"/>
                <a:cs typeface="Times New Roman" panose="02020603050405020304" pitchFamily="18" charset="0"/>
                <a:sym typeface="Wingdings" pitchFamily="2" charset="2"/>
              </a:rPr>
              <a:t>FD</a:t>
            </a:r>
            <a:r>
              <a:rPr lang="fr-FR" sz="1600" dirty="0">
                <a:solidFill>
                  <a:srgbClr val="000000"/>
                </a:solidFill>
                <a:latin typeface="Times New Roman" panose="02020603050405020304" pitchFamily="18" charset="0"/>
                <a:cs typeface="Times New Roman" panose="02020603050405020304" pitchFamily="18" charset="0"/>
                <a:sym typeface="Wingdings" pitchFamily="2" charset="2"/>
              </a:rPr>
              <a:t> III 4, 153), Delphes 246-242 av. J.-C.</a:t>
            </a:r>
            <a:endParaRPr lang="fr-BE" sz="1600" dirty="0">
              <a:solidFill>
                <a:srgbClr val="000000"/>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BEB12BB0-46D1-BEE1-6BB1-BB2E1EDB0D48}"/>
              </a:ext>
            </a:extLst>
          </p:cNvPr>
          <p:cNvSpPr txBox="1"/>
          <p:nvPr/>
        </p:nvSpPr>
        <p:spPr>
          <a:xfrm>
            <a:off x="4425510" y="632522"/>
            <a:ext cx="3340979" cy="369332"/>
          </a:xfrm>
          <a:prstGeom prst="rect">
            <a:avLst/>
          </a:prstGeom>
          <a:noFill/>
        </p:spPr>
        <p:txBody>
          <a:bodyPr wrap="none" rtlCol="0">
            <a:spAutoFit/>
          </a:bodyPr>
          <a:lstStyle/>
          <a:p>
            <a:r>
              <a:rPr lang="fr-FR" b="1" i="1" dirty="0">
                <a:latin typeface="Times New Roman" panose="02020603050405020304" pitchFamily="18" charset="0"/>
                <a:cs typeface="Times New Roman" panose="02020603050405020304" pitchFamily="18" charset="0"/>
              </a:rPr>
              <a:t>Aphrodite </a:t>
            </a:r>
            <a:r>
              <a:rPr lang="fr-FR" b="1" i="1" dirty="0" err="1">
                <a:latin typeface="Times New Roman" panose="02020603050405020304" pitchFamily="18" charset="0"/>
                <a:cs typeface="Times New Roman" panose="02020603050405020304" pitchFamily="18" charset="0"/>
              </a:rPr>
              <a:t>Stratonikis</a:t>
            </a:r>
            <a:r>
              <a:rPr lang="fr-FR" b="1" i="1" dirty="0">
                <a:latin typeface="Times New Roman" panose="02020603050405020304" pitchFamily="18" charset="0"/>
                <a:cs typeface="Times New Roman" panose="02020603050405020304" pitchFamily="18" charset="0"/>
              </a:rPr>
              <a:t> </a:t>
            </a:r>
            <a:r>
              <a:rPr lang="fr-FR" b="1" dirty="0">
                <a:latin typeface="Times New Roman" panose="02020603050405020304" pitchFamily="18" charset="0"/>
                <a:cs typeface="Times New Roman" panose="02020603050405020304" pitchFamily="18" charset="0"/>
              </a:rPr>
              <a:t>à Smyrne</a:t>
            </a:r>
          </a:p>
        </p:txBody>
      </p:sp>
    </p:spTree>
    <p:extLst>
      <p:ext uri="{BB962C8B-B14F-4D97-AF65-F5344CB8AC3E}">
        <p14:creationId xmlns:p14="http://schemas.microsoft.com/office/powerpoint/2010/main" val="771897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572C210-1516-C787-5084-2DFC4667A228}"/>
              </a:ext>
            </a:extLst>
          </p:cNvPr>
          <p:cNvSpPr txBox="1"/>
          <p:nvPr/>
        </p:nvSpPr>
        <p:spPr>
          <a:xfrm>
            <a:off x="318543" y="1294040"/>
            <a:ext cx="11442532" cy="2585323"/>
          </a:xfrm>
          <a:prstGeom prst="rect">
            <a:avLst/>
          </a:prstGeom>
          <a:noFill/>
        </p:spPr>
        <p:txBody>
          <a:bodyPr wrap="square" rtlCol="0">
            <a:spAutoFit/>
          </a:bodyPr>
          <a:lstStyle/>
          <a:p>
            <a:pPr algn="just"/>
            <a:r>
              <a:rPr lang="fr-FR" sz="18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SEG</a:t>
            </a:r>
            <a:r>
              <a:rPr lang="fr-FR"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XXXIX, 1284</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lignes 9-15 </a:t>
            </a:r>
            <a:endParaRPr lang="fr-BE"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οἱ</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πα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ρ</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ὑμῶν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|π</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ρεσ</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β</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ευτ</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έδωκ</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τὸ</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ψήφισμ</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θ</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ὃ</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τέμενός</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τε</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Λ</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οδίκειον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ἀνεῖν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ψηφίσ</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ισθε</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ωμὸν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ἱδρύσ</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σθ</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ἄγειν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δὲ</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πα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νήγυριν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Λ</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οδίκει</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 |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θ</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ἕκ</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στον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ἔτος</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ἐν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τῶι</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Ὑ</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ερ</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β</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ερετ</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ίωι</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μηνὶ</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τῆι</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π</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εντεκ</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ιδεκάτηι</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π</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ὴν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θυσί</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συντελεῖν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Διὶ</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Γενεθλίωι</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ὑ</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ὲρ</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τῆς</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τοῦ</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ἀδελφοῦ</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ἡμῶν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σιλέως</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Ἀντιόχου</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τῆς</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ἡμετέρ</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ς</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τῶν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πα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ιδίων</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vacat</a:t>
            </a:r>
            <a:r>
              <a:rPr lang="fr-BE" sz="18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σωτηρί</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8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ς</a:t>
            </a:r>
            <a:r>
              <a:rPr lang="fr-BE" dirty="0">
                <a:effectLst/>
                <a:latin typeface="Times New Roman" panose="02020603050405020304" pitchFamily="18" charset="0"/>
                <a:cs typeface="Times New Roman" panose="02020603050405020304" pitchFamily="18" charset="0"/>
              </a:rPr>
              <a:t> </a:t>
            </a:r>
          </a:p>
          <a:p>
            <a:pPr algn="just"/>
            <a:r>
              <a:rPr lang="fr-FR" sz="1800" dirty="0">
                <a:solidFill>
                  <a:srgbClr val="000000"/>
                </a:solidFill>
                <a:effectLst/>
                <a:latin typeface="Times New Roman" panose="02020603050405020304" pitchFamily="18" charset="0"/>
                <a:ea typeface="Calibri" panose="020F0502020204030204" pitchFamily="34" charset="0"/>
              </a:rPr>
              <a:t>Vos ambassadeurs m’ont remis le décret conformément auquel vous avez voté de délimiter un </a:t>
            </a:r>
            <a:r>
              <a:rPr lang="fr-FR" sz="1800" i="1" dirty="0">
                <a:solidFill>
                  <a:srgbClr val="000000"/>
                </a:solidFill>
                <a:effectLst/>
                <a:latin typeface="Times New Roman" panose="02020603050405020304" pitchFamily="18" charset="0"/>
                <a:ea typeface="Calibri" panose="020F0502020204030204" pitchFamily="34" charset="0"/>
              </a:rPr>
              <a:t>téménos</a:t>
            </a:r>
            <a:r>
              <a:rPr lang="fr-FR" sz="1800" dirty="0">
                <a:solidFill>
                  <a:srgbClr val="000000"/>
                </a:solidFill>
                <a:effectLst/>
                <a:latin typeface="Times New Roman" panose="02020603050405020304" pitchFamily="18" charset="0"/>
                <a:ea typeface="Calibri" panose="020F0502020204030204" pitchFamily="34" charset="0"/>
              </a:rPr>
              <a:t> nommé </a:t>
            </a:r>
            <a:r>
              <a:rPr lang="fr-FR" sz="1800" i="1" dirty="0" err="1">
                <a:solidFill>
                  <a:srgbClr val="000000"/>
                </a:solidFill>
                <a:effectLst/>
                <a:latin typeface="Times New Roman" panose="02020603050405020304" pitchFamily="18" charset="0"/>
                <a:ea typeface="Calibri" panose="020F0502020204030204" pitchFamily="34" charset="0"/>
              </a:rPr>
              <a:t>Laodikeion</a:t>
            </a:r>
            <a:r>
              <a:rPr lang="fr-FR" sz="1800" dirty="0">
                <a:solidFill>
                  <a:srgbClr val="000000"/>
                </a:solidFill>
                <a:effectLst/>
                <a:latin typeface="Times New Roman" panose="02020603050405020304" pitchFamily="18" charset="0"/>
                <a:ea typeface="Calibri" panose="020F0502020204030204" pitchFamily="34" charset="0"/>
              </a:rPr>
              <a:t>, d’élever un autel, d’organiser une panégyrie </a:t>
            </a:r>
            <a:r>
              <a:rPr lang="fr-FR" sz="1800" i="1" dirty="0" err="1">
                <a:solidFill>
                  <a:srgbClr val="000000"/>
                </a:solidFill>
                <a:effectLst/>
                <a:latin typeface="Times New Roman" panose="02020603050405020304" pitchFamily="18" charset="0"/>
                <a:ea typeface="Calibri" panose="020F0502020204030204" pitchFamily="34" charset="0"/>
              </a:rPr>
              <a:t>Laodikeia</a:t>
            </a:r>
            <a:r>
              <a:rPr lang="fr-FR" sz="1800" dirty="0">
                <a:solidFill>
                  <a:srgbClr val="000000"/>
                </a:solidFill>
                <a:effectLst/>
                <a:latin typeface="Times New Roman" panose="02020603050405020304" pitchFamily="18" charset="0"/>
                <a:ea typeface="Calibri" panose="020F0502020204030204" pitchFamily="34" charset="0"/>
              </a:rPr>
              <a:t> chaque année le 15 du mois </a:t>
            </a:r>
            <a:r>
              <a:rPr lang="fr-FR" sz="1800" dirty="0" err="1">
                <a:solidFill>
                  <a:srgbClr val="000000"/>
                </a:solidFill>
                <a:effectLst/>
                <a:latin typeface="Times New Roman" panose="02020603050405020304" pitchFamily="18" charset="0"/>
                <a:ea typeface="Calibri" panose="020F0502020204030204" pitchFamily="34" charset="0"/>
              </a:rPr>
              <a:t>Hyperbérétaios</a:t>
            </a:r>
            <a:r>
              <a:rPr lang="fr-FR" sz="1800" dirty="0">
                <a:solidFill>
                  <a:srgbClr val="000000"/>
                </a:solidFill>
                <a:effectLst/>
                <a:latin typeface="Times New Roman" panose="02020603050405020304" pitchFamily="18" charset="0"/>
                <a:ea typeface="Calibri" panose="020F0502020204030204" pitchFamily="34" charset="0"/>
              </a:rPr>
              <a:t>, d’effectuer une procession et un sacrifice à Zeus </a:t>
            </a:r>
            <a:r>
              <a:rPr lang="fr-FR" sz="1800" i="1" dirty="0" err="1">
                <a:solidFill>
                  <a:srgbClr val="000000"/>
                </a:solidFill>
                <a:effectLst/>
                <a:latin typeface="Times New Roman" panose="02020603050405020304" pitchFamily="18" charset="0"/>
                <a:ea typeface="Calibri" panose="020F0502020204030204" pitchFamily="34" charset="0"/>
              </a:rPr>
              <a:t>Genethlios</a:t>
            </a:r>
            <a:r>
              <a:rPr lang="fr-FR" sz="1800" dirty="0">
                <a:solidFill>
                  <a:srgbClr val="000000"/>
                </a:solidFill>
                <a:effectLst/>
                <a:latin typeface="Times New Roman" panose="02020603050405020304" pitchFamily="18" charset="0"/>
                <a:ea typeface="Calibri" panose="020F0502020204030204" pitchFamily="34" charset="0"/>
              </a:rPr>
              <a:t> pour le salut de notre frère le roi Antiochos, pour le nôtre et celui de nos enfants.</a:t>
            </a:r>
            <a:endParaRPr lang="fr-FR" dirty="0">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252AFD9D-E4FD-0C98-EA12-321241A64172}"/>
              </a:ext>
            </a:extLst>
          </p:cNvPr>
          <p:cNvSpPr txBox="1"/>
          <p:nvPr/>
        </p:nvSpPr>
        <p:spPr>
          <a:xfrm>
            <a:off x="5614052" y="441435"/>
            <a:ext cx="851515" cy="369332"/>
          </a:xfrm>
          <a:prstGeom prst="rect">
            <a:avLst/>
          </a:prstGeom>
          <a:noFill/>
        </p:spPr>
        <p:txBody>
          <a:bodyPr wrap="none" rtlCol="0">
            <a:spAutoFit/>
          </a:bodyPr>
          <a:lstStyle/>
          <a:p>
            <a:r>
              <a:rPr lang="fr-FR" b="1" dirty="0">
                <a:latin typeface="Times New Roman" panose="02020603050405020304" pitchFamily="18" charset="0"/>
                <a:cs typeface="Times New Roman" panose="02020603050405020304" pitchFamily="18" charset="0"/>
              </a:rPr>
              <a:t>Sardes</a:t>
            </a:r>
          </a:p>
        </p:txBody>
      </p:sp>
    </p:spTree>
    <p:extLst>
      <p:ext uri="{BB962C8B-B14F-4D97-AF65-F5344CB8AC3E}">
        <p14:creationId xmlns:p14="http://schemas.microsoft.com/office/powerpoint/2010/main" val="2723056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6C911AE-DC39-34AE-2F2E-86C38B5463E5}"/>
              </a:ext>
            </a:extLst>
          </p:cNvPr>
          <p:cNvPicPr>
            <a:picLocks noChangeAspect="1"/>
          </p:cNvPicPr>
          <p:nvPr/>
        </p:nvPicPr>
        <p:blipFill>
          <a:blip r:embed="rId2"/>
          <a:stretch>
            <a:fillRect/>
          </a:stretch>
        </p:blipFill>
        <p:spPr>
          <a:xfrm>
            <a:off x="1946574" y="926274"/>
            <a:ext cx="7772400" cy="4371975"/>
          </a:xfrm>
          <a:prstGeom prst="rect">
            <a:avLst/>
          </a:prstGeom>
          <a:ln>
            <a:noFill/>
          </a:ln>
          <a:effectLst>
            <a:softEdge rad="112500"/>
          </a:effectLst>
        </p:spPr>
      </p:pic>
      <p:sp>
        <p:nvSpPr>
          <p:cNvPr id="3" name="ZoneTexte 2">
            <a:extLst>
              <a:ext uri="{FF2B5EF4-FFF2-40B4-BE49-F238E27FC236}">
                <a16:creationId xmlns:a16="http://schemas.microsoft.com/office/drawing/2014/main" id="{64349E3C-4FAD-B1F1-47D6-EA70F67376B5}"/>
              </a:ext>
            </a:extLst>
          </p:cNvPr>
          <p:cNvSpPr txBox="1"/>
          <p:nvPr/>
        </p:nvSpPr>
        <p:spPr>
          <a:xfrm>
            <a:off x="3280547" y="5300103"/>
            <a:ext cx="5428089" cy="276999"/>
          </a:xfrm>
          <a:prstGeom prst="rect">
            <a:avLst/>
          </a:prstGeom>
          <a:noFill/>
        </p:spPr>
        <p:txBody>
          <a:bodyPr wrap="none" rtlCol="0">
            <a:spAutoFit/>
          </a:bodyPr>
          <a:lstStyle/>
          <a:p>
            <a:r>
              <a:rPr lang="fr-FR" sz="1200" dirty="0">
                <a:latin typeface="Times New Roman" panose="02020603050405020304" pitchFamily="18" charset="0"/>
                <a:cs typeface="Times New Roman" panose="02020603050405020304" pitchFamily="18" charset="0"/>
              </a:rPr>
              <a:t>Environs du sanctuaire d’Artémis et de Zeus </a:t>
            </a:r>
            <a:r>
              <a:rPr lang="fr-FR" sz="1200" dirty="0" err="1">
                <a:latin typeface="Times New Roman" panose="02020603050405020304" pitchFamily="18" charset="0"/>
                <a:cs typeface="Times New Roman" panose="02020603050405020304" pitchFamily="18" charset="0"/>
              </a:rPr>
              <a:t>Polieus</a:t>
            </a:r>
            <a:r>
              <a:rPr lang="fr-FR" sz="1200" dirty="0">
                <a:latin typeface="Times New Roman" panose="02020603050405020304" pitchFamily="18" charset="0"/>
                <a:cs typeface="Times New Roman" panose="02020603050405020304" pitchFamily="18" charset="0"/>
              </a:rPr>
              <a:t> : </a:t>
            </a:r>
            <a:r>
              <a:rPr lang="fr-FR" sz="1200" dirty="0">
                <a:latin typeface="Times New Roman" panose="02020603050405020304" pitchFamily="18" charset="0"/>
                <a:cs typeface="Times New Roman" panose="02020603050405020304" pitchFamily="18" charset="0"/>
                <a:hlinkClick r:id="rId3"/>
              </a:rPr>
              <a:t>http://sardisexpedition.org/en</a:t>
            </a:r>
            <a:r>
              <a:rPr lang="fr-FR"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27399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1FA98A-E3CF-CAD5-E39C-5EF70E52C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9077" y="920876"/>
            <a:ext cx="6293143" cy="5016248"/>
          </a:xfrm>
          <a:prstGeom prst="rect">
            <a:avLst/>
          </a:prstGeom>
        </p:spPr>
      </p:pic>
    </p:spTree>
    <p:extLst>
      <p:ext uri="{BB962C8B-B14F-4D97-AF65-F5344CB8AC3E}">
        <p14:creationId xmlns:p14="http://schemas.microsoft.com/office/powerpoint/2010/main" val="2477480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9A87CB8-5C67-EDCA-7E20-129E0DEC1EEA}"/>
              </a:ext>
            </a:extLst>
          </p:cNvPr>
          <p:cNvSpPr txBox="1"/>
          <p:nvPr/>
        </p:nvSpPr>
        <p:spPr>
          <a:xfrm>
            <a:off x="724955" y="2714443"/>
            <a:ext cx="11254154" cy="2120004"/>
          </a:xfrm>
          <a:prstGeom prst="rect">
            <a:avLst/>
          </a:prstGeom>
          <a:noFill/>
        </p:spPr>
        <p:txBody>
          <a:bodyPr wrap="square">
            <a:spAutoFit/>
          </a:bodyPr>
          <a:lstStyle/>
          <a:p>
            <a:pPr marL="342900" indent="-342900" algn="ctr">
              <a:lnSpc>
                <a:spcPct val="150000"/>
              </a:lnSpc>
              <a:buAutoNum type="arabicPeriod"/>
            </a:pPr>
            <a:r>
              <a:rPr lang="fr-BE" sz="1800" b="1" dirty="0">
                <a:effectLst/>
                <a:latin typeface="Times New Roman" panose="02020603050405020304" pitchFamily="18" charset="0"/>
                <a:ea typeface="Times New Roman" panose="02020603050405020304" pitchFamily="18" charset="0"/>
              </a:rPr>
              <a:t>La dynamique d’institution des honneurs cultuels séleucides</a:t>
            </a:r>
          </a:p>
          <a:p>
            <a:pPr marL="342900" indent="-342900" algn="ctr">
              <a:lnSpc>
                <a:spcPct val="150000"/>
              </a:lnSpc>
              <a:buFontTx/>
              <a:buAutoNum type="arabicPeriod"/>
            </a:pPr>
            <a:r>
              <a:rPr lang="fr-BE" b="1" i="1" dirty="0">
                <a:effectLst/>
                <a:latin typeface="Times New Roman" panose="02020603050405020304" pitchFamily="18" charset="0"/>
                <a:ea typeface="Times New Roman" panose="02020603050405020304" pitchFamily="18" charset="0"/>
              </a:rPr>
              <a:t>Partis pour rester</a:t>
            </a:r>
            <a:r>
              <a:rPr lang="fr-BE" b="1" dirty="0">
                <a:effectLst/>
                <a:latin typeface="Times New Roman" panose="02020603050405020304" pitchFamily="18" charset="0"/>
                <a:ea typeface="Times New Roman" panose="02020603050405020304" pitchFamily="18" charset="0"/>
              </a:rPr>
              <a:t> ? Implantations éphémères et durables</a:t>
            </a:r>
          </a:p>
          <a:p>
            <a:pPr marL="342900" indent="-342900" algn="ctr">
              <a:lnSpc>
                <a:spcPct val="150000"/>
              </a:lnSpc>
              <a:buFontTx/>
              <a:buAutoNum type="arabicPeriod"/>
            </a:pPr>
            <a:r>
              <a:rPr lang="fr-BE" sz="1800" b="1" dirty="0">
                <a:effectLst/>
                <a:latin typeface="Times New Roman" panose="02020603050405020304" pitchFamily="18" charset="0"/>
                <a:ea typeface="Calibri" panose="020F0502020204030204" pitchFamily="34" charset="0"/>
                <a:cs typeface="Times New Roman (Corps CS)"/>
              </a:rPr>
              <a:t>Bâtir, dynamiser, négocier : sélection du cadre rituel et évergétisme royal</a:t>
            </a:r>
            <a:endParaRPr lang="fr-BE" sz="1800" dirty="0">
              <a:effectLst/>
              <a:latin typeface="Times New Roman" panose="02020603050405020304" pitchFamily="18" charset="0"/>
              <a:ea typeface="Calibri" panose="020F0502020204030204" pitchFamily="34" charset="0"/>
              <a:cs typeface="Times New Roman (Corps CS)"/>
            </a:endParaRPr>
          </a:p>
          <a:p>
            <a:pPr marL="342900" indent="-342900">
              <a:lnSpc>
                <a:spcPct val="150000"/>
              </a:lnSpc>
              <a:buFontTx/>
              <a:buAutoNum type="arabicPeriod"/>
            </a:pPr>
            <a:endParaRPr lang="fr-BE" sz="1800" dirty="0">
              <a:effectLst/>
              <a:latin typeface="Times New Roman" panose="02020603050405020304" pitchFamily="18" charset="0"/>
              <a:ea typeface="Times New Roman" panose="02020603050405020304" pitchFamily="18" charset="0"/>
            </a:endParaRPr>
          </a:p>
          <a:p>
            <a:pPr marL="342900" indent="-342900">
              <a:lnSpc>
                <a:spcPct val="150000"/>
              </a:lnSpc>
              <a:buAutoNum type="arabicPeriod"/>
            </a:pPr>
            <a:endParaRPr lang="fr-BE"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8902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B1FA563-1DA4-5E69-A865-8DF5F9CE8C6E}"/>
              </a:ext>
            </a:extLst>
          </p:cNvPr>
          <p:cNvSpPr txBox="1"/>
          <p:nvPr/>
        </p:nvSpPr>
        <p:spPr>
          <a:xfrm>
            <a:off x="386861" y="1641231"/>
            <a:ext cx="11031416" cy="3862596"/>
          </a:xfrm>
          <a:prstGeom prst="rect">
            <a:avLst/>
          </a:prstGeom>
          <a:noFill/>
        </p:spPr>
        <p:txBody>
          <a:bodyPr wrap="square">
            <a:spAutoFit/>
          </a:bodyPr>
          <a:lstStyle/>
          <a:p>
            <a:pPr marL="215900" marR="215900" indent="180340" algn="just">
              <a:lnSpc>
                <a:spcPct val="150000"/>
              </a:lnSpc>
              <a:spcBef>
                <a:spcPts val="600"/>
              </a:spcBef>
              <a:spcAft>
                <a:spcPts val="600"/>
              </a:spcAft>
            </a:pPr>
            <a:r>
              <a:rPr lang="fr-BE" sz="1800" i="1" dirty="0" err="1">
                <a:solidFill>
                  <a:srgbClr val="000000"/>
                </a:solidFill>
                <a:effectLst/>
                <a:latin typeface="Times New Roman" panose="02020603050405020304" pitchFamily="18" charset="0"/>
                <a:ea typeface="Calibri" panose="020F0502020204030204" pitchFamily="34" charset="0"/>
                <a:cs typeface="Times New Roman (Corps CS)"/>
              </a:rPr>
              <a:t>P.Oxy</a:t>
            </a:r>
            <a:r>
              <a:rPr lang="fr-BE" sz="1800" i="1" dirty="0">
                <a:solidFill>
                  <a:srgbClr val="000000"/>
                </a:solidFill>
                <a:effectLst/>
                <a:latin typeface="Times New Roman" panose="02020603050405020304" pitchFamily="18" charset="0"/>
                <a:ea typeface="Calibri" panose="020F0502020204030204" pitchFamily="34" charset="0"/>
                <a:cs typeface="Times New Roman (Corps CS)"/>
              </a:rPr>
              <a:t>.</a:t>
            </a:r>
            <a:r>
              <a:rPr lang="fr-BE" sz="1800" dirty="0">
                <a:solidFill>
                  <a:srgbClr val="000000"/>
                </a:solidFill>
                <a:effectLst/>
                <a:latin typeface="Times New Roman" panose="02020603050405020304" pitchFamily="18" charset="0"/>
                <a:ea typeface="Calibri" panose="020F0502020204030204" pitchFamily="34" charset="0"/>
                <a:cs typeface="Times New Roman (Corps CS)"/>
              </a:rPr>
              <a:t> XXVII 2465, </a:t>
            </a:r>
            <a:r>
              <a:rPr lang="fr-BE" sz="1800" dirty="0" err="1">
                <a:solidFill>
                  <a:srgbClr val="000000"/>
                </a:solidFill>
                <a:effectLst/>
                <a:latin typeface="Times New Roman" panose="02020603050405020304" pitchFamily="18" charset="0"/>
                <a:ea typeface="Calibri" panose="020F0502020204030204" pitchFamily="34" charset="0"/>
                <a:cs typeface="Times New Roman (Corps CS)"/>
              </a:rPr>
              <a:t>fr.</a:t>
            </a:r>
            <a:r>
              <a:rPr lang="fr-BE" sz="1800" dirty="0">
                <a:solidFill>
                  <a:srgbClr val="000000"/>
                </a:solidFill>
                <a:effectLst/>
                <a:latin typeface="Times New Roman" panose="02020603050405020304" pitchFamily="18" charset="0"/>
                <a:ea typeface="Calibri" panose="020F0502020204030204" pitchFamily="34" charset="0"/>
                <a:cs typeface="Times New Roman (Corps CS)"/>
              </a:rPr>
              <a:t> 2, col. I, lignes 12-23</a:t>
            </a:r>
            <a:endParaRPr lang="fr-BE" sz="1800" dirty="0">
              <a:effectLst/>
              <a:latin typeface="Times New Roman" panose="02020603050405020304" pitchFamily="18" charset="0"/>
              <a:ea typeface="Times New Roman" panose="02020603050405020304" pitchFamily="18" charset="0"/>
            </a:endParaRPr>
          </a:p>
          <a:p>
            <a:pPr marL="215900" marR="215900" indent="340" algn="just">
              <a:spcBef>
                <a:spcPts val="600"/>
              </a:spcBef>
              <a:spcAft>
                <a:spcPts val="600"/>
              </a:spcAft>
            </a:pP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Οἱ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δὲ</a:t>
            </a:r>
            <a:r>
              <a:rPr lang="fr-BE"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ουλόμενοι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θύειν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Ἀρσιν</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όῃ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Φιλ</a:t>
            </a:r>
            <a:r>
              <a:rPr lang="en-US" sz="1800" dirty="0">
                <a:effectLst/>
                <a:latin typeface="Times New Roman" panose="02020603050405020304" pitchFamily="18" charset="0"/>
                <a:ea typeface="Times New Roman" panose="02020603050405020304" pitchFamily="18" charset="0"/>
              </a:rPr>
              <a:t>α</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δέ</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λ</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φῷ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θυέτωσ</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ρὸ</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τῶν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ἰδ</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ίων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οἴ</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κ</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ω</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ἢ</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ἐ</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ὶ</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τῶν</a:t>
            </a:r>
            <a:r>
              <a:rPr lang="fr-BE"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ω</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μάτων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ἢ</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fr-BE"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τὴν</a:t>
            </a:r>
            <a:r>
              <a:rPr lang="fr-BE" sz="1800" dirty="0">
                <a:effectLst/>
                <a:latin typeface="Times New Roman" panose="02020603050405020304" pitchFamily="18" charset="0"/>
                <a:ea typeface="Times New Roman" panose="02020603050405020304" pitchFamily="18" charset="0"/>
              </a:rPr>
              <a:t>] | </a:t>
            </a:r>
            <a:r>
              <a:rPr lang="en-US" sz="1800" dirty="0" err="1">
                <a:effectLst/>
                <a:latin typeface="Times New Roman" panose="02020603050405020304" pitchFamily="18" charset="0"/>
                <a:ea typeface="Times New Roman" panose="02020603050405020304" pitchFamily="18" charset="0"/>
              </a:rPr>
              <a:t>ὁδόν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ᾗ</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ἂν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ν</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η</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φόρος</a:t>
            </a:r>
            <a:r>
              <a:rPr lang="en-US" sz="1800" dirty="0">
                <a:effectLst/>
                <a:latin typeface="Times New Roman" panose="02020603050405020304" pitchFamily="18" charset="0"/>
                <a:ea typeface="Times New Roman" panose="02020603050405020304" pitchFamily="18" charset="0"/>
              </a:rPr>
              <a:t> βα</a:t>
            </a:r>
            <a:r>
              <a:rPr lang="en-US" sz="1800" dirty="0" err="1">
                <a:effectLst/>
                <a:latin typeface="Times New Roman" panose="02020603050405020304" pitchFamily="18" charset="0"/>
                <a:ea typeface="Times New Roman" panose="02020603050405020304" pitchFamily="18" charset="0"/>
              </a:rPr>
              <a:t>δίζ</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ῃ</a:t>
            </a:r>
            <a:r>
              <a:rPr lang="fr-BE"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Ὄσ</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ρι</a:t>
            </a:r>
            <a:r>
              <a:rPr lang="en-US" sz="1800" dirty="0">
                <a:effectLst/>
                <a:latin typeface="Times New Roman" panose="02020603050405020304" pitchFamily="18" charset="0"/>
                <a:ea typeface="Times New Roman" panose="02020603050405020304" pitchFamily="18" charset="0"/>
              </a:rPr>
              <a:t>α</a:t>
            </a:r>
            <a:r>
              <a:rPr lang="fr-BE" sz="1800" dirty="0">
                <a:effectLst/>
                <a:latin typeface="Times New Roman" panose="02020603050405020304" pitchFamily="18" charset="0"/>
                <a:ea typeface="Times New Roman" panose="02020603050405020304" pitchFamily="18" charset="0"/>
              </a:rPr>
              <a:t>] | </a:t>
            </a:r>
            <a:r>
              <a:rPr lang="en-US" sz="1800" dirty="0" err="1">
                <a:effectLst/>
                <a:latin typeface="Times New Roman" panose="02020603050405020304" pitchFamily="18" charset="0"/>
                <a:ea typeface="Times New Roman" panose="02020603050405020304" pitchFamily="18" charset="0"/>
              </a:rPr>
              <a:t>ἢ</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ὄρνεον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άντες</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θυέτωσ</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a:t>
            </a:r>
            <a:r>
              <a:rPr lang="fr-BE"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ἢ</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ἱερεῖ</a:t>
            </a:r>
            <a:r>
              <a:rPr lang="fr-BE"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α</a:t>
            </a:r>
            <a:r>
              <a:rPr lang="fr-BE"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ἂν</a:t>
            </a:r>
            <a:r>
              <a:rPr lang="en-US" sz="1800" dirty="0">
                <a:effectLst/>
                <a:latin typeface="Times New Roman" panose="02020603050405020304" pitchFamily="18" charset="0"/>
                <a:ea typeface="Times New Roman" panose="02020603050405020304" pitchFamily="18" charset="0"/>
              </a:rPr>
              <a:t> β</a:t>
            </a:r>
            <a:r>
              <a:rPr lang="en-US" sz="1800" dirty="0" err="1">
                <a:effectLst/>
                <a:latin typeface="Times New Roman" panose="02020603050405020304" pitchFamily="18" charset="0"/>
                <a:ea typeface="Times New Roman" panose="02020603050405020304" pitchFamily="18" charset="0"/>
              </a:rPr>
              <a:t>ούλητ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ἕ</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στος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λὴ</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a:t>
            </a:r>
            <a:r>
              <a:rPr lang="fr-BE"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β</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ά</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τ</a:t>
            </a:r>
            <a:r>
              <a:rPr lang="fr-BE"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ὶ</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ἰγός</a:t>
            </a:r>
            <a:r>
              <a:rPr lang="fr-BE"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Το[</a:t>
            </a:r>
            <a:r>
              <a:rPr lang="el-GR" sz="1800" dirty="0" err="1">
                <a:effectLst/>
                <a:latin typeface="Times New Roman" panose="02020603050405020304" pitchFamily="18" charset="0"/>
                <a:ea typeface="Times New Roman" panose="02020603050405020304" pitchFamily="18" charset="0"/>
              </a:rPr>
              <a:t>ὺς</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δὲ</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βωμοὺ</a:t>
            </a:r>
            <a:r>
              <a:rPr lang="el-GR" sz="1800" dirty="0">
                <a:effectLst/>
                <a:latin typeface="Times New Roman" panose="02020603050405020304" pitchFamily="18" charset="0"/>
                <a:ea typeface="Times New Roman" panose="02020603050405020304" pitchFamily="18" charset="0"/>
              </a:rPr>
              <a:t>[ς </a:t>
            </a:r>
            <a:r>
              <a:rPr lang="el-GR" sz="1800" dirty="0" err="1">
                <a:effectLst/>
                <a:latin typeface="Times New Roman" panose="02020603050405020304" pitchFamily="18" charset="0"/>
                <a:ea typeface="Times New Roman" panose="02020603050405020304" pitchFamily="18" charset="0"/>
              </a:rPr>
              <a:t>πο</a:t>
            </a:r>
            <a:r>
              <a:rPr lang="el-GR" sz="1800" dirty="0">
                <a:effectLst/>
                <a:latin typeface="Times New Roman" panose="02020603050405020304" pitchFamily="18" charset="0"/>
                <a:ea typeface="Times New Roman" panose="02020603050405020304" pitchFamily="18" charset="0"/>
              </a:rPr>
              <a:t>]</a:t>
            </a:r>
            <a:r>
              <a:rPr lang="el-GR" sz="1800" dirty="0" err="1">
                <a:effectLst/>
                <a:latin typeface="Times New Roman" panose="02020603050405020304" pitchFamily="18" charset="0"/>
                <a:ea typeface="Times New Roman" panose="02020603050405020304" pitchFamily="18" charset="0"/>
              </a:rPr>
              <a:t>ιείτω|σαν</a:t>
            </a:r>
            <a:r>
              <a:rPr lang="el-GR" sz="1800" dirty="0">
                <a:effectLst/>
                <a:latin typeface="Times New Roman" panose="02020603050405020304" pitchFamily="18" charset="0"/>
                <a:ea typeface="Times New Roman" panose="02020603050405020304" pitchFamily="18" charset="0"/>
              </a:rPr>
              <a:t> πάντες </a:t>
            </a:r>
            <a:r>
              <a:rPr lang="el-GR" sz="1800" dirty="0" err="1">
                <a:effectLst/>
                <a:latin typeface="Times New Roman" panose="02020603050405020304" pitchFamily="18" charset="0"/>
                <a:ea typeface="Times New Roman" panose="02020603050405020304" pitchFamily="18" charset="0"/>
              </a:rPr>
              <a:t>ἐξ</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ἄμ</a:t>
            </a:r>
            <a:r>
              <a:rPr lang="el-GR" sz="1800" dirty="0">
                <a:effectLst/>
                <a:latin typeface="Times New Roman" panose="02020603050405020304" pitchFamily="18" charset="0"/>
                <a:ea typeface="Times New Roman" panose="02020603050405020304" pitchFamily="18" charset="0"/>
              </a:rPr>
              <a:t>[μ]ου. </a:t>
            </a:r>
            <a:r>
              <a:rPr lang="el-GR" sz="1800" dirty="0" err="1">
                <a:effectLst/>
                <a:latin typeface="Times New Roman" panose="02020603050405020304" pitchFamily="18" charset="0"/>
                <a:ea typeface="Times New Roman" panose="02020603050405020304" pitchFamily="18" charset="0"/>
              </a:rPr>
              <a:t>Ἐὰν</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δέ</a:t>
            </a:r>
            <a:r>
              <a:rPr lang="el-GR" sz="1800" dirty="0">
                <a:effectLst/>
                <a:latin typeface="Times New Roman" panose="02020603050405020304" pitchFamily="18" charset="0"/>
                <a:ea typeface="Times New Roman" panose="02020603050405020304" pitchFamily="18" charset="0"/>
              </a:rPr>
              <a:t> τ[ι]</a:t>
            </a:r>
            <a:r>
              <a:rPr lang="el-GR" sz="1800" dirty="0" err="1">
                <a:effectLst/>
                <a:latin typeface="Times New Roman" panose="02020603050405020304" pitchFamily="18" charset="0"/>
                <a:ea typeface="Times New Roman" panose="02020603050405020304" pitchFamily="18" charset="0"/>
              </a:rPr>
              <a:t>νες</a:t>
            </a:r>
            <a:r>
              <a:rPr lang="el-GR" sz="1800" dirty="0">
                <a:effectLst/>
                <a:latin typeface="Times New Roman" panose="02020603050405020304" pitchFamily="18" charset="0"/>
                <a:ea typeface="Times New Roman" panose="02020603050405020304" pitchFamily="18" charset="0"/>
              </a:rPr>
              <a:t> | [ο]</a:t>
            </a:r>
            <a:r>
              <a:rPr lang="el-GR" sz="1800" dirty="0" err="1">
                <a:effectLst/>
                <a:latin typeface="Times New Roman" panose="02020603050405020304" pitchFamily="18" charset="0"/>
                <a:ea typeface="Times New Roman" panose="02020603050405020304" pitchFamily="18" charset="0"/>
              </a:rPr>
              <a:t>ἰκοδομητοὺς</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πλινθίνους</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ἔχ</a:t>
            </a:r>
            <a:r>
              <a:rPr lang="el-GR" sz="1800" dirty="0">
                <a:effectLst/>
                <a:latin typeface="Times New Roman" panose="02020603050405020304" pitchFamily="18" charset="0"/>
                <a:ea typeface="Times New Roman" panose="02020603050405020304" pitchFamily="18" charset="0"/>
              </a:rPr>
              <a:t>[</a:t>
            </a:r>
            <a:r>
              <a:rPr lang="el-GR" sz="1800" dirty="0" err="1">
                <a:effectLst/>
                <a:latin typeface="Times New Roman" panose="02020603050405020304" pitchFamily="18" charset="0"/>
                <a:ea typeface="Times New Roman" panose="02020603050405020304" pitchFamily="18" charset="0"/>
              </a:rPr>
              <a:t>ωσ</a:t>
            </a:r>
            <a:r>
              <a:rPr lang="el-GR" sz="1800" dirty="0">
                <a:effectLst/>
                <a:latin typeface="Times New Roman" panose="02020603050405020304" pitchFamily="18" charset="0"/>
                <a:ea typeface="Times New Roman" panose="02020603050405020304" pitchFamily="18" charset="0"/>
              </a:rPr>
              <a:t>]ι&lt;ν&gt; </a:t>
            </a:r>
            <a:r>
              <a:rPr lang="el-GR" sz="1800" dirty="0" err="1">
                <a:effectLst/>
                <a:latin typeface="Times New Roman" panose="02020603050405020304" pitchFamily="18" charset="0"/>
                <a:ea typeface="Times New Roman" panose="02020603050405020304" pitchFamily="18" charset="0"/>
              </a:rPr>
              <a:t>ἐπ</a:t>
            </a:r>
            <a:r>
              <a:rPr lang="el-GR" sz="1800" dirty="0">
                <a:effectLst/>
                <a:latin typeface="Times New Roman" panose="02020603050405020304" pitchFamily="18" charset="0"/>
                <a:ea typeface="Times New Roman" panose="02020603050405020304" pitchFamily="18" charset="0"/>
              </a:rPr>
              <a:t>[ι]|[β]</a:t>
            </a:r>
            <a:r>
              <a:rPr lang="el-GR" sz="1800" dirty="0" err="1">
                <a:effectLst/>
                <a:latin typeface="Times New Roman" panose="02020603050405020304" pitchFamily="18" charset="0"/>
                <a:ea typeface="Times New Roman" panose="02020603050405020304" pitchFamily="18" charset="0"/>
              </a:rPr>
              <a:t>αλλέτωσαν</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ἐπάνω</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ἄμμον</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καὶ</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ἐ</a:t>
            </a:r>
            <a:r>
              <a:rPr lang="el-GR" sz="1800" dirty="0">
                <a:effectLst/>
                <a:latin typeface="Times New Roman" panose="02020603050405020304" pitchFamily="18" charset="0"/>
                <a:ea typeface="Times New Roman" panose="02020603050405020304" pitchFamily="18" charset="0"/>
              </a:rPr>
              <a:t>[</a:t>
            </a:r>
            <a:r>
              <a:rPr lang="el-GR" sz="1800" dirty="0" err="1">
                <a:effectLst/>
                <a:latin typeface="Times New Roman" panose="02020603050405020304" pitchFamily="18" charset="0"/>
                <a:ea typeface="Times New Roman" panose="02020603050405020304" pitchFamily="18" charset="0"/>
              </a:rPr>
              <a:t>π’αὐ</a:t>
            </a:r>
            <a:r>
              <a:rPr lang="el-GR" sz="1800" dirty="0">
                <a:effectLst/>
                <a:latin typeface="Times New Roman" panose="02020603050405020304" pitchFamily="18" charset="0"/>
                <a:ea typeface="Times New Roman" panose="02020603050405020304" pitchFamily="18" charset="0"/>
              </a:rPr>
              <a:t>]|</a:t>
            </a:r>
            <a:r>
              <a:rPr lang="el-GR" sz="1800" dirty="0" err="1">
                <a:effectLst/>
                <a:latin typeface="Times New Roman" panose="02020603050405020304" pitchFamily="18" charset="0"/>
                <a:ea typeface="Times New Roman" panose="02020603050405020304" pitchFamily="18" charset="0"/>
              </a:rPr>
              <a:t>τῆς</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τὰς</a:t>
            </a:r>
            <a:r>
              <a:rPr lang="el-GR" sz="1800" dirty="0">
                <a:effectLst/>
                <a:latin typeface="Times New Roman" panose="02020603050405020304" pitchFamily="18" charset="0"/>
                <a:ea typeface="Times New Roman" panose="02020603050405020304" pitchFamily="18" charset="0"/>
              </a:rPr>
              <a:t> σχίζας </a:t>
            </a:r>
            <a:r>
              <a:rPr lang="el-GR" sz="1800" dirty="0" err="1">
                <a:effectLst/>
                <a:latin typeface="Times New Roman" panose="02020603050405020304" pitchFamily="18" charset="0"/>
                <a:ea typeface="Times New Roman" panose="02020603050405020304" pitchFamily="18" charset="0"/>
              </a:rPr>
              <a:t>ἐπιθέτωσαν</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ἐφ</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αἷς</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τὰ</a:t>
            </a:r>
            <a:r>
              <a:rPr lang="el-GR" sz="1800" dirty="0">
                <a:effectLst/>
                <a:latin typeface="Times New Roman" panose="02020603050405020304" pitchFamily="18" charset="0"/>
                <a:ea typeface="Times New Roman" panose="02020603050405020304" pitchFamily="18" charset="0"/>
              </a:rPr>
              <a:t>] | [</a:t>
            </a:r>
            <a:r>
              <a:rPr lang="el-GR" sz="1800" dirty="0" err="1">
                <a:effectLst/>
                <a:latin typeface="Times New Roman" panose="02020603050405020304" pitchFamily="18" charset="0"/>
                <a:ea typeface="Times New Roman" panose="02020603050405020304" pitchFamily="18" charset="0"/>
              </a:rPr>
              <a:t>ὄ</a:t>
            </a:r>
            <a:r>
              <a:rPr lang="el-GR" sz="1800" dirty="0">
                <a:effectLst/>
                <a:latin typeface="Times New Roman" panose="02020603050405020304" pitchFamily="18" charset="0"/>
                <a:ea typeface="Times New Roman" panose="02020603050405020304" pitchFamily="18" charset="0"/>
              </a:rPr>
              <a:t>]</a:t>
            </a:r>
            <a:r>
              <a:rPr lang="el-GR" sz="1800" dirty="0" err="1">
                <a:effectLst/>
                <a:latin typeface="Times New Roman" panose="02020603050405020304" pitchFamily="18" charset="0"/>
                <a:ea typeface="Times New Roman" panose="02020603050405020304" pitchFamily="18" charset="0"/>
              </a:rPr>
              <a:t>σπρια</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κατακαύσου</a:t>
            </a:r>
            <a:r>
              <a:rPr lang="el-GR" sz="1800" dirty="0">
                <a:effectLst/>
                <a:latin typeface="Times New Roman" panose="02020603050405020304" pitchFamily="18" charset="0"/>
                <a:ea typeface="Times New Roman" panose="02020603050405020304" pitchFamily="18" charset="0"/>
              </a:rPr>
              <a:t>[</a:t>
            </a:r>
            <a:r>
              <a:rPr lang="el-GR" sz="1800" dirty="0" err="1">
                <a:effectLst/>
                <a:latin typeface="Times New Roman" panose="02020603050405020304" pitchFamily="18" charset="0"/>
                <a:ea typeface="Times New Roman" panose="02020603050405020304" pitchFamily="18" charset="0"/>
              </a:rPr>
              <a:t>σι</a:t>
            </a:r>
            <a:r>
              <a:rPr lang="el-GR" sz="1800" dirty="0">
                <a:effectLst/>
                <a:latin typeface="Times New Roman" panose="02020603050405020304" pitchFamily="18" charset="0"/>
                <a:ea typeface="Times New Roman" panose="02020603050405020304" pitchFamily="18" charset="0"/>
              </a:rPr>
              <a:t>]ν.</a:t>
            </a:r>
            <a:endParaRPr lang="fr-BE" sz="2800" dirty="0">
              <a:effectLst/>
              <a:latin typeface="Times New Roman" panose="02020603050405020304" pitchFamily="18" charset="0"/>
              <a:ea typeface="Times New Roman" panose="02020603050405020304" pitchFamily="18" charset="0"/>
            </a:endParaRPr>
          </a:p>
          <a:p>
            <a:pPr marL="215900" marR="215900" indent="340" algn="just">
              <a:spcBef>
                <a:spcPts val="600"/>
              </a:spcBef>
              <a:spcAft>
                <a:spcPts val="600"/>
              </a:spcAft>
            </a:pPr>
            <a:r>
              <a:rPr lang="fr-BE" sz="1800" dirty="0">
                <a:effectLst/>
                <a:latin typeface="Times New Roman" panose="02020603050405020304" pitchFamily="18" charset="0"/>
                <a:ea typeface="Times New Roman" panose="02020603050405020304" pitchFamily="18" charset="0"/>
              </a:rPr>
              <a:t>Que ceux qui </a:t>
            </a:r>
            <a:r>
              <a:rPr lang="fr-BE" sz="1800" dirty="0" err="1">
                <a:effectLst/>
                <a:latin typeface="Times New Roman" panose="02020603050405020304" pitchFamily="18" charset="0"/>
                <a:ea typeface="Times New Roman" panose="02020603050405020304" pitchFamily="18" charset="0"/>
              </a:rPr>
              <a:t>désirent</a:t>
            </a:r>
            <a:r>
              <a:rPr lang="fr-BE" sz="1800" dirty="0">
                <a:effectLst/>
                <a:latin typeface="Times New Roman" panose="02020603050405020304" pitchFamily="18" charset="0"/>
                <a:ea typeface="Times New Roman" panose="02020603050405020304" pitchFamily="18" charset="0"/>
              </a:rPr>
              <a:t> sacrifier à </a:t>
            </a:r>
            <a:r>
              <a:rPr lang="fr-BE" sz="1800" dirty="0" err="1">
                <a:effectLst/>
                <a:latin typeface="Times New Roman" panose="02020603050405020304" pitchFamily="18" charset="0"/>
                <a:ea typeface="Times New Roman" panose="02020603050405020304" pitchFamily="18" charset="0"/>
              </a:rPr>
              <a:t>Arsinoe</a:t>
            </a:r>
            <a:r>
              <a:rPr lang="fr-BE" sz="1800" dirty="0">
                <a:effectLst/>
                <a:latin typeface="Times New Roman" panose="02020603050405020304" pitchFamily="18" charset="0"/>
                <a:ea typeface="Times New Roman" panose="02020603050405020304" pitchFamily="18" charset="0"/>
              </a:rPr>
              <a:t>́ </a:t>
            </a:r>
            <a:r>
              <a:rPr lang="fr-BE" sz="1800" dirty="0" err="1">
                <a:effectLst/>
                <a:latin typeface="Times New Roman" panose="02020603050405020304" pitchFamily="18" charset="0"/>
                <a:ea typeface="Times New Roman" panose="02020603050405020304" pitchFamily="18" charset="0"/>
              </a:rPr>
              <a:t>Philadelphos</a:t>
            </a:r>
            <a:r>
              <a:rPr lang="fr-BE" sz="1800" dirty="0">
                <a:effectLst/>
                <a:latin typeface="Times New Roman" panose="02020603050405020304" pitchFamily="18" charset="0"/>
                <a:ea typeface="Times New Roman" panose="02020603050405020304" pitchFamily="18" charset="0"/>
              </a:rPr>
              <a:t> le fassent en face de leur propre demeure ou sur les toits des maisons ou encore le long de (15) la voie </a:t>
            </a:r>
            <a:r>
              <a:rPr lang="fr-BE" sz="1800" dirty="0" err="1">
                <a:effectLst/>
                <a:latin typeface="Times New Roman" panose="02020603050405020304" pitchFamily="18" charset="0"/>
                <a:ea typeface="Times New Roman" panose="02020603050405020304" pitchFamily="18" charset="0"/>
              </a:rPr>
              <a:t>empruntée</a:t>
            </a:r>
            <a:r>
              <a:rPr lang="fr-BE" sz="1800" dirty="0">
                <a:effectLst/>
                <a:latin typeface="Times New Roman" panose="02020603050405020304" pitchFamily="18" charset="0"/>
                <a:ea typeface="Times New Roman" panose="02020603050405020304" pitchFamily="18" charset="0"/>
              </a:rPr>
              <a:t> par la canéphore. Que tous sacrifient [des offrandes </a:t>
            </a:r>
            <a:r>
              <a:rPr lang="fr-BE" sz="1800" dirty="0" err="1">
                <a:effectLst/>
                <a:latin typeface="Times New Roman" panose="02020603050405020304" pitchFamily="18" charset="0"/>
                <a:ea typeface="Times New Roman" panose="02020603050405020304" pitchFamily="18" charset="0"/>
              </a:rPr>
              <a:t>végétales</a:t>
            </a:r>
            <a:r>
              <a:rPr lang="fr-BE" sz="1800" dirty="0">
                <a:effectLst/>
                <a:latin typeface="Times New Roman" panose="02020603050405020304" pitchFamily="18" charset="0"/>
                <a:ea typeface="Times New Roman" panose="02020603050405020304" pitchFamily="18" charset="0"/>
              </a:rPr>
              <a:t>] ou un oiseau ou encore l’animal que chacun choisira, excepté un mouton ou un caprin. Que tous construisent les autels en sable. Si certains en </a:t>
            </a:r>
            <a:r>
              <a:rPr lang="fr-BE" sz="1800" dirty="0" err="1">
                <a:effectLst/>
                <a:latin typeface="Times New Roman" panose="02020603050405020304" pitchFamily="18" charset="0"/>
                <a:ea typeface="Times New Roman" panose="02020603050405020304" pitchFamily="18" charset="0"/>
              </a:rPr>
              <a:t>possèdent</a:t>
            </a:r>
            <a:r>
              <a:rPr lang="fr-BE" sz="1800" dirty="0">
                <a:effectLst/>
                <a:latin typeface="Times New Roman" panose="02020603050405020304" pitchFamily="18" charset="0"/>
                <a:ea typeface="Times New Roman" panose="02020603050405020304" pitchFamily="18" charset="0"/>
              </a:rPr>
              <a:t> construits en briques, (20) qu’ils jettent au-dessus du sable et qu’ils posent par-dessus du petit bois sur lequel ils </a:t>
            </a:r>
            <a:r>
              <a:rPr lang="fr-BE" sz="1800" dirty="0" err="1">
                <a:effectLst/>
                <a:latin typeface="Times New Roman" panose="02020603050405020304" pitchFamily="18" charset="0"/>
                <a:ea typeface="Times New Roman" panose="02020603050405020304" pitchFamily="18" charset="0"/>
              </a:rPr>
              <a:t>brûleront</a:t>
            </a:r>
            <a:r>
              <a:rPr lang="fr-BE" sz="1800" dirty="0">
                <a:effectLst/>
                <a:latin typeface="Times New Roman" panose="02020603050405020304" pitchFamily="18" charset="0"/>
                <a:ea typeface="Times New Roman" panose="02020603050405020304" pitchFamily="18" charset="0"/>
              </a:rPr>
              <a:t> totalement les offrandes </a:t>
            </a:r>
            <a:r>
              <a:rPr lang="fr-BE" sz="1800" dirty="0" err="1">
                <a:effectLst/>
                <a:latin typeface="Times New Roman" panose="02020603050405020304" pitchFamily="18" charset="0"/>
                <a:ea typeface="Times New Roman" panose="02020603050405020304" pitchFamily="18" charset="0"/>
              </a:rPr>
              <a:t>végétales</a:t>
            </a:r>
            <a:r>
              <a:rPr lang="fr-BE" sz="1800" dirty="0">
                <a:effectLst/>
                <a:latin typeface="Times New Roman" panose="02020603050405020304" pitchFamily="18" charset="0"/>
                <a:ea typeface="Times New Roman" panose="02020603050405020304" pitchFamily="18" charset="0"/>
              </a:rPr>
              <a:t>. (Traduction de J. </a:t>
            </a:r>
            <a:r>
              <a:rPr lang="fr-BE" sz="1800" dirty="0" err="1">
                <a:effectLst/>
                <a:latin typeface="Times New Roman" panose="02020603050405020304" pitchFamily="18" charset="0"/>
                <a:ea typeface="Times New Roman" panose="02020603050405020304" pitchFamily="18" charset="0"/>
              </a:rPr>
              <a:t>Dechevez</a:t>
            </a:r>
            <a:r>
              <a:rPr lang="fr-BE" sz="1800" dirty="0">
                <a:effectLst/>
                <a:latin typeface="Times New Roman" panose="02020603050405020304" pitchFamily="18" charset="0"/>
                <a:ea typeface="Times New Roman" panose="02020603050405020304" pitchFamily="18" charset="0"/>
              </a:rPr>
              <a:t>)</a:t>
            </a:r>
            <a:endParaRPr lang="fr-BE" sz="2800" dirty="0">
              <a:effectLst/>
              <a:latin typeface="Times New Roman" panose="02020603050405020304" pitchFamily="18" charset="0"/>
              <a:ea typeface="Times New Roman" panose="02020603050405020304" pitchFamily="18" charset="0"/>
            </a:endParaRPr>
          </a:p>
        </p:txBody>
      </p:sp>
      <p:sp>
        <p:nvSpPr>
          <p:cNvPr id="6" name="ZoneTexte 5">
            <a:extLst>
              <a:ext uri="{FF2B5EF4-FFF2-40B4-BE49-F238E27FC236}">
                <a16:creationId xmlns:a16="http://schemas.microsoft.com/office/drawing/2014/main" id="{B3A3A37B-C599-8C38-15CA-B4B3984CD449}"/>
              </a:ext>
            </a:extLst>
          </p:cNvPr>
          <p:cNvSpPr txBox="1"/>
          <p:nvPr/>
        </p:nvSpPr>
        <p:spPr>
          <a:xfrm>
            <a:off x="2595683" y="515816"/>
            <a:ext cx="7000634" cy="677108"/>
          </a:xfrm>
          <a:prstGeom prst="rect">
            <a:avLst/>
          </a:prstGeom>
          <a:noFill/>
        </p:spPr>
        <p:txBody>
          <a:bodyPr wrap="none" rtlCol="0">
            <a:spAutoFit/>
          </a:bodyPr>
          <a:lstStyle/>
          <a:p>
            <a:r>
              <a:rPr lang="fr-BE" sz="2000" b="1" dirty="0">
                <a:effectLst/>
                <a:latin typeface="Times New Roman" panose="02020603050405020304" pitchFamily="18" charset="0"/>
                <a:ea typeface="Times New Roman" panose="02020603050405020304" pitchFamily="18" charset="0"/>
              </a:rPr>
              <a:t>1. La dynamique d’institution des honneurs cultuels séleucides</a:t>
            </a:r>
          </a:p>
          <a:p>
            <a:endParaRPr lang="fr-FR" dirty="0"/>
          </a:p>
        </p:txBody>
      </p:sp>
    </p:spTree>
    <p:extLst>
      <p:ext uri="{BB962C8B-B14F-4D97-AF65-F5344CB8AC3E}">
        <p14:creationId xmlns:p14="http://schemas.microsoft.com/office/powerpoint/2010/main" val="423870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442059-030D-518F-A7AE-C2D030BF4E59}"/>
              </a:ext>
            </a:extLst>
          </p:cNvPr>
          <p:cNvPicPr>
            <a:picLocks noChangeAspect="1"/>
          </p:cNvPicPr>
          <p:nvPr/>
        </p:nvPicPr>
        <p:blipFill>
          <a:blip r:embed="rId2"/>
          <a:stretch>
            <a:fillRect/>
          </a:stretch>
        </p:blipFill>
        <p:spPr>
          <a:xfrm>
            <a:off x="2003720" y="2060762"/>
            <a:ext cx="7772400" cy="3508240"/>
          </a:xfrm>
          <a:prstGeom prst="rect">
            <a:avLst/>
          </a:prstGeom>
          <a:ln>
            <a:noFill/>
          </a:ln>
          <a:effectLst>
            <a:softEdge rad="112500"/>
          </a:effectLst>
        </p:spPr>
      </p:pic>
      <p:sp>
        <p:nvSpPr>
          <p:cNvPr id="6" name="ZoneTexte 5">
            <a:extLst>
              <a:ext uri="{FF2B5EF4-FFF2-40B4-BE49-F238E27FC236}">
                <a16:creationId xmlns:a16="http://schemas.microsoft.com/office/drawing/2014/main" id="{696417EA-D21F-C7BE-B1BA-C1EB20F354C8}"/>
              </a:ext>
            </a:extLst>
          </p:cNvPr>
          <p:cNvSpPr txBox="1"/>
          <p:nvPr/>
        </p:nvSpPr>
        <p:spPr>
          <a:xfrm>
            <a:off x="3681045" y="5569002"/>
            <a:ext cx="4417748" cy="276999"/>
          </a:xfrm>
          <a:prstGeom prst="rect">
            <a:avLst/>
          </a:prstGeom>
          <a:noFill/>
        </p:spPr>
        <p:txBody>
          <a:bodyPr wrap="none" rtlCol="0">
            <a:spAutoFit/>
          </a:bodyPr>
          <a:lstStyle/>
          <a:p>
            <a:r>
              <a:rPr lang="fr-FR" sz="1200" dirty="0">
                <a:latin typeface="Times New Roman" panose="02020603050405020304" pitchFamily="18" charset="0"/>
                <a:cs typeface="Times New Roman" panose="02020603050405020304" pitchFamily="18" charset="0"/>
              </a:rPr>
              <a:t>Reconstitution d’une rue d’Alexandrie dans Assassins Creed Origins</a:t>
            </a:r>
          </a:p>
        </p:txBody>
      </p:sp>
      <p:sp>
        <p:nvSpPr>
          <p:cNvPr id="7" name="ZoneTexte 6">
            <a:extLst>
              <a:ext uri="{FF2B5EF4-FFF2-40B4-BE49-F238E27FC236}">
                <a16:creationId xmlns:a16="http://schemas.microsoft.com/office/drawing/2014/main" id="{16084A42-A39E-F489-3590-02C40701EA77}"/>
              </a:ext>
            </a:extLst>
          </p:cNvPr>
          <p:cNvSpPr txBox="1"/>
          <p:nvPr/>
        </p:nvSpPr>
        <p:spPr>
          <a:xfrm>
            <a:off x="4379730" y="1413975"/>
            <a:ext cx="3020379" cy="400110"/>
          </a:xfrm>
          <a:prstGeom prst="rect">
            <a:avLst/>
          </a:prstGeom>
          <a:noFill/>
        </p:spPr>
        <p:txBody>
          <a:bodyPr wrap="none" rtlCol="0">
            <a:spAutoFit/>
          </a:bodyPr>
          <a:lstStyle/>
          <a:p>
            <a:r>
              <a:rPr lang="fr-BE" sz="2000" b="1" kern="0" dirty="0" err="1">
                <a:effectLst/>
                <a:latin typeface="Times New Roman" panose="02020603050405020304" pitchFamily="18" charset="0"/>
                <a:ea typeface="Calibri" panose="020F0502020204030204" pitchFamily="34" charset="0"/>
                <a:cs typeface="Times New Roman" panose="02020603050405020304" pitchFamily="18" charset="0"/>
              </a:rPr>
              <a:t>ἀγυιὰ</a:t>
            </a:r>
            <a:r>
              <a:rPr lang="fr-BE"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fr-BE" sz="2000" b="1" kern="0" dirty="0" err="1">
                <a:effectLst/>
                <a:latin typeface="Times New Roman" panose="02020603050405020304" pitchFamily="18" charset="0"/>
                <a:ea typeface="Calibri" panose="020F0502020204030204" pitchFamily="34" charset="0"/>
                <a:cs typeface="Times New Roman" panose="02020603050405020304" pitchFamily="18" charset="0"/>
              </a:rPr>
              <a:t>Ἀρσινόης</a:t>
            </a:r>
            <a:r>
              <a:rPr lang="fr-BE" sz="2000" b="1" dirty="0">
                <a:effectLst/>
                <a:latin typeface="Times New Roman" panose="02020603050405020304" pitchFamily="18" charset="0"/>
                <a:cs typeface="Times New Roman" panose="02020603050405020304" pitchFamily="18" charset="0"/>
              </a:rPr>
              <a:t> + épiclèse</a:t>
            </a:r>
            <a:endParaRPr lang="fr-F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328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77B5410-9F5B-A3D9-6D98-4B5456272C9C}"/>
              </a:ext>
            </a:extLst>
          </p:cNvPr>
          <p:cNvSpPr txBox="1"/>
          <p:nvPr/>
        </p:nvSpPr>
        <p:spPr>
          <a:xfrm>
            <a:off x="5223643" y="1084091"/>
            <a:ext cx="6106510" cy="5478423"/>
          </a:xfrm>
          <a:prstGeom prst="rect">
            <a:avLst/>
          </a:prstGeom>
          <a:noFill/>
        </p:spPr>
        <p:txBody>
          <a:bodyPr wrap="square" rtlCol="0">
            <a:spAutoFit/>
          </a:bodyPr>
          <a:lstStyle/>
          <a:p>
            <a:pPr algn="ctr"/>
            <a:r>
              <a:rPr lang="fr-F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fr-FR" sz="1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OGIS</a:t>
            </a:r>
            <a:r>
              <a:rPr lang="fr-F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224 </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1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Dodurga</a:t>
            </a:r>
            <a:r>
              <a:rPr lang="fr-F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en Phrygie ; 193 av. J.-C.), lignes 21-26 </a:t>
            </a:r>
          </a:p>
          <a:p>
            <a:pPr algn="ctr"/>
            <a:r>
              <a:rPr lang="fr-F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r>
              <a:rPr lang="fr-BE" sz="14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fr-BE" sz="1400" i="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IK </a:t>
            </a:r>
            <a:r>
              <a:rPr lang="fr-BE" sz="1400" i="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Estremo</a:t>
            </a:r>
            <a:r>
              <a:rPr lang="fr-BE" sz="1400" i="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Oriente</a:t>
            </a:r>
            <a:r>
              <a:rPr lang="fr-BE" sz="14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277-278 (</a:t>
            </a:r>
            <a:r>
              <a:rPr lang="fr-F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Laodicée de Médie-</a:t>
            </a:r>
            <a:r>
              <a:rPr lang="fr-FR" sz="1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Nehavend</a:t>
            </a:r>
            <a:r>
              <a:rPr lang="fr-F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193 av. J.-C.)</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lignes 22- 25</a:t>
            </a:r>
            <a:endParaRPr lang="fr-F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fr-BE" sz="14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fr-BE"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Bencivenni</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(2017), p. 293-300 (</a:t>
            </a:r>
            <a:r>
              <a:rPr lang="fr-FR" sz="1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Kermanshah</a:t>
            </a:r>
            <a:r>
              <a:rPr lang="fr-F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en Iran ; 193 av. J.-C.)</a:t>
            </a:r>
            <a:r>
              <a:rPr lang="fr-BE" sz="14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lignes </a:t>
            </a:r>
            <a:r>
              <a:rPr lang="fr-BE" sz="14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a:t>
            </a:r>
            <a:r>
              <a:rPr lang="fr-BE"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-10 </a:t>
            </a:r>
            <a:endParaRPr lang="fr-FR" sz="1400" dirty="0">
              <a:latin typeface="Times New Roman" panose="02020603050405020304" pitchFamily="18" charset="0"/>
              <a:cs typeface="Times New Roman" panose="02020603050405020304" pitchFamily="18" charset="0"/>
            </a:endParaRPr>
          </a:p>
          <a:p>
            <a:pPr algn="just"/>
            <a:endPar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endPar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κρίνομεν</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δὲ</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καθάπερ</a:t>
            </a:r>
            <a:r>
              <a:rPr lang="nl-BE"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ἡμῶν</a:t>
            </a:r>
            <a:r>
              <a:rPr lang="nl-BE"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ἀποδείκνυνται</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κατὰ</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τὴν</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βασιλείαν</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ἀρχιερεῖς</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καὶ</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ταύτης</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καθίστασθαι</a:t>
            </a:r>
            <a:r>
              <a:rPr lang="nl-BE"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ἐν</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τοῖς</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αὐτοῖς</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τόποις</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ἀρχιερείας</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αἳ</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φορήσουσιν</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στεφάνους</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χρυσοῦς</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ἔχοντας</a:t>
            </a:r>
            <a:r>
              <a:rPr lang="nl-BE"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εἰκόνας</a:t>
            </a:r>
            <a:r>
              <a:rPr lang="el-GR"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αὐτῆς</a:t>
            </a:r>
            <a:r>
              <a:rPr lang="nl-BE"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endParaRPr lang="nl-BE"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Nous décidons que, comme ont été désignés des grands-prêtres de nous-même à travers le royaume, que soient nommées, dans les mêmes lieux, des grandes-prêtresses d’elle également, qui porteront des couronnes dorées avec des images d’elle.</a:t>
            </a:r>
          </a:p>
          <a:p>
            <a:endParaRPr lang="fr-FR" kern="0" dirty="0">
              <a:solidFill>
                <a:srgbClr val="000000"/>
              </a:solidFill>
              <a:latin typeface="Times New Roman" panose="02020603050405020304" pitchFamily="18" charset="0"/>
              <a:ea typeface="Calibri" panose="020F0502020204030204" pitchFamily="34" charset="0"/>
              <a:cs typeface="Times New Roman (Corps CS)"/>
            </a:endParaRPr>
          </a:p>
          <a:p>
            <a:endParaRPr lang="fr-BE" sz="1800" kern="0" dirty="0">
              <a:solidFill>
                <a:srgbClr val="000000"/>
              </a:solidFill>
              <a:effectLst/>
              <a:latin typeface="Times New Roman" panose="02020603050405020304" pitchFamily="18" charset="0"/>
              <a:ea typeface="Calibri" panose="020F0502020204030204" pitchFamily="34" charset="0"/>
              <a:cs typeface="Times New Roman (Corps CS)"/>
            </a:endParaRPr>
          </a:p>
          <a:p>
            <a:pPr algn="just"/>
            <a:endParaRPr lang="fr-BE" sz="1800" kern="0" dirty="0">
              <a:solidFill>
                <a:srgbClr val="000000"/>
              </a:solidFill>
              <a:effectLst/>
              <a:latin typeface="Times New Roman" panose="02020603050405020304" pitchFamily="18" charset="0"/>
              <a:ea typeface="Calibri" panose="020F0502020204030204" pitchFamily="34" charset="0"/>
              <a:cs typeface="Times New Roman (Corps CS)"/>
            </a:endParaRPr>
          </a:p>
        </p:txBody>
      </p:sp>
      <p:pic>
        <p:nvPicPr>
          <p:cNvPr id="6" name="Image 5">
            <a:extLst>
              <a:ext uri="{FF2B5EF4-FFF2-40B4-BE49-F238E27FC236}">
                <a16:creationId xmlns:a16="http://schemas.microsoft.com/office/drawing/2014/main" id="{267D6701-A260-4173-4200-5AA1AA4E529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250" b="99904" l="6410" r="94872">
                        <a14:foregroundMark x1="9053" y1="15065" x2="8971" y2="13472"/>
                        <a14:foregroundMark x1="9349" y1="20774" x2="9068" y2="15342"/>
                        <a14:foregroundMark x1="43653" y1="3358" x2="54212" y2="1346"/>
                        <a14:foregroundMark x1="54212" y1="1346" x2="59534" y2="1929"/>
                        <a14:foregroundMark x1="78151" y1="9681" x2="78938" y2="10385"/>
                        <a14:foregroundMark x1="89319" y1="6056" x2="91392" y2="5192"/>
                        <a14:foregroundMark x1="79882" y1="9991" x2="88684" y2="6321"/>
                        <a14:foregroundMark x1="93229" y1="22019" x2="94211" y2="31015"/>
                        <a14:foregroundMark x1="92925" y1="19233" x2="92998" y2="19904"/>
                        <a14:foregroundMark x1="91392" y1="5192" x2="92821" y2="18284"/>
                        <a14:foregroundMark x1="81758" y1="88616" x2="79853" y2="90673"/>
                        <a14:foregroundMark x1="83466" y1="86771" x2="83298" y2="86953"/>
                        <a14:foregroundMark x1="79853" y1="90673" x2="77473" y2="99135"/>
                        <a14:foregroundMark x1="77473" y1="99135" x2="11538" y2="95673"/>
                        <a14:foregroundMark x1="11538" y1="95673" x2="8742" y2="82925"/>
                        <a14:foregroundMark x1="11031" y1="11849" x2="11355" y2="16731"/>
                        <a14:foregroundMark x1="11355" y1="16731" x2="21612" y2="26731"/>
                        <a14:foregroundMark x1="21612" y1="26731" x2="33333" y2="32115"/>
                        <a14:foregroundMark x1="33333" y1="32115" x2="58791" y2="32596"/>
                        <a14:foregroundMark x1="58791" y1="32596" x2="73077" y2="26538"/>
                        <a14:foregroundMark x1="73077" y1="26538" x2="80037" y2="17500"/>
                        <a14:foregroundMark x1="80037" y1="17500" x2="70147" y2="8750"/>
                        <a14:foregroundMark x1="70147" y1="8750" x2="52198" y2="6731"/>
                        <a14:foregroundMark x1="52198" y1="6731" x2="36814" y2="8481"/>
                        <a14:foregroundMark x1="26736" y1="10363" x2="26374" y2="10481"/>
                        <a14:foregroundMark x1="28533" y1="9779" x2="27359" y2="10161"/>
                        <a14:foregroundMark x1="42674" y1="3173" x2="57875" y2="1250"/>
                        <a14:foregroundMark x1="57875" y1="1250" x2="59354" y2="2013"/>
                        <a14:foregroundMark x1="56593" y1="2019" x2="54945" y2="1442"/>
                        <a14:foregroundMark x1="88828" y1="50673" x2="90293" y2="67692"/>
                        <a14:foregroundMark x1="90293" y1="67692" x2="94872" y2="59423"/>
                        <a14:foregroundMark x1="94872" y1="59423" x2="94872" y2="58341"/>
                        <a14:foregroundMark x1="94066" y1="51229" x2="87363" y2="51058"/>
                        <a14:foregroundMark x1="7326" y1="93077" x2="37363" y2="84712"/>
                        <a14:foregroundMark x1="37363" y1="84712" x2="54579" y2="84808"/>
                        <a14:foregroundMark x1="54579" y1="84808" x2="69963" y2="87692"/>
                        <a14:foregroundMark x1="69963" y1="87692" x2="79121" y2="94423"/>
                        <a14:foregroundMark x1="79121" y1="94423" x2="65568" y2="99038"/>
                        <a14:foregroundMark x1="65568" y1="99038" x2="57494" y2="99467"/>
                        <a14:foregroundMark x1="44472" y1="99086" x2="6410" y2="92596"/>
                        <a14:backgroundMark x1="8974" y1="20769" x2="5861" y2="82885"/>
                        <a14:backgroundMark x1="5861" y1="82885" x2="3114" y2="29808"/>
                        <a14:backgroundMark x1="3114" y1="29808" x2="6227" y2="21635"/>
                        <a14:backgroundMark x1="6227" y1="21635" x2="6777" y2="21346"/>
                        <a14:backgroundMark x1="91026" y1="73365" x2="86996" y2="90577"/>
                        <a14:backgroundMark x1="86996" y1="90577" x2="89560" y2="98846"/>
                        <a14:backgroundMark x1="89560" y1="98846" x2="99084" y2="90096"/>
                        <a14:backgroundMark x1="99084" y1="90096" x2="99084" y2="81827"/>
                        <a14:backgroundMark x1="99084" y1="81827" x2="93590" y2="73750"/>
                        <a14:backgroundMark x1="93590" y1="73750" x2="92125" y2="73173"/>
                        <a14:backgroundMark x1="84432" y1="83365" x2="84799" y2="86731"/>
                        <a14:backgroundMark x1="82784" y1="86923" x2="82418" y2="88654"/>
                        <a14:backgroundMark x1="43590" y1="99808" x2="56960" y2="99904"/>
                        <a14:backgroundMark x1="95421" y1="75673" x2="95055" y2="32404"/>
                        <a14:backgroundMark x1="95055" y1="32404" x2="99084" y2="67981"/>
                        <a14:backgroundMark x1="99084" y1="67981" x2="97436" y2="74808"/>
                        <a14:backgroundMark x1="90476" y1="20481" x2="91392" y2="20096"/>
                        <a14:backgroundMark x1="91392" y1="19904" x2="91392" y2="22019"/>
                        <a14:backgroundMark x1="90842" y1="19712" x2="92491" y2="19615"/>
                        <a14:backgroundMark x1="10989" y1="19231" x2="8974" y2="11058"/>
                        <a14:backgroundMark x1="8974" y1="11058" x2="38645" y2="5481"/>
                        <a14:backgroundMark x1="38645" y1="5481" x2="25275" y2="769"/>
                        <a14:backgroundMark x1="25275" y1="769" x2="8608" y2="1058"/>
                        <a14:backgroundMark x1="8608" y1="1058" x2="366" y2="15385"/>
                        <a14:backgroundMark x1="366" y1="15385" x2="1282" y2="17788"/>
                        <a14:backgroundMark x1="36447" y1="5288" x2="30403" y2="11442"/>
                        <a14:backgroundMark x1="40110" y1="4327" x2="40476" y2="4615"/>
                        <a14:backgroundMark x1="40110" y1="4423" x2="40110" y2="4615"/>
                        <a14:backgroundMark x1="7692" y1="11442" x2="31136" y2="5865"/>
                        <a14:backgroundMark x1="27839" y1="10769" x2="26374" y2="9904"/>
                        <a14:backgroundMark x1="9341" y1="22788" x2="8059" y2="13462"/>
                        <a14:backgroundMark x1="7326" y1="10288" x2="20696" y2="6154"/>
                        <a14:backgroundMark x1="20696" y1="6154" x2="36447" y2="4712"/>
                        <a14:backgroundMark x1="36447" y1="4712" x2="22344" y2="8654"/>
                        <a14:backgroundMark x1="22344" y1="8654" x2="10806" y2="9519"/>
                        <a14:backgroundMark x1="59341" y1="2019" x2="71795" y2="7308"/>
                        <a14:backgroundMark x1="71795" y1="7308" x2="88645" y2="5288"/>
                        <a14:backgroundMark x1="88645" y1="5288" x2="74908" y2="385"/>
                        <a14:backgroundMark x1="74908" y1="385" x2="60256" y2="577"/>
                        <a14:backgroundMark x1="63370" y1="1827" x2="78755" y2="9423"/>
                        <a14:backgroundMark x1="78755" y1="9904" x2="80403" y2="9423"/>
                        <a14:backgroundMark x1="88462" y1="5481" x2="89377" y2="5288"/>
                        <a14:backgroundMark x1="71612" y1="2885" x2="72344" y2="3365"/>
                        <a14:backgroundMark x1="41209" y1="3269" x2="40842" y2="6058"/>
                        <a14:backgroundMark x1="89011" y1="4615" x2="90476" y2="4615"/>
                        <a14:backgroundMark x1="94139" y1="74231" x2="92125" y2="77404"/>
                        <a14:backgroundMark x1="85714" y1="4135" x2="84799" y2="4135"/>
                      </a14:backgroundRemoval>
                    </a14:imgEffect>
                  </a14:imgLayer>
                </a14:imgProps>
              </a:ext>
            </a:extLst>
          </a:blip>
          <a:stretch>
            <a:fillRect/>
          </a:stretch>
        </p:blipFill>
        <p:spPr>
          <a:xfrm>
            <a:off x="1608083" y="780604"/>
            <a:ext cx="2959344" cy="5636845"/>
          </a:xfrm>
          <a:prstGeom prst="rect">
            <a:avLst/>
          </a:prstGeom>
          <a:ln>
            <a:noFill/>
          </a:ln>
          <a:effectLst>
            <a:glow rad="2525">
              <a:schemeClr val="bg2">
                <a:lumMod val="90000"/>
              </a:schemeClr>
            </a:glow>
            <a:softEdge rad="112500"/>
          </a:effectLst>
        </p:spPr>
      </p:pic>
      <p:sp>
        <p:nvSpPr>
          <p:cNvPr id="8" name="ZoneTexte 7">
            <a:extLst>
              <a:ext uri="{FF2B5EF4-FFF2-40B4-BE49-F238E27FC236}">
                <a16:creationId xmlns:a16="http://schemas.microsoft.com/office/drawing/2014/main" id="{B864539A-20B4-C3F1-5C89-8C77201D24F1}"/>
              </a:ext>
            </a:extLst>
          </p:cNvPr>
          <p:cNvSpPr txBox="1"/>
          <p:nvPr/>
        </p:nvSpPr>
        <p:spPr>
          <a:xfrm>
            <a:off x="2019135" y="6417449"/>
            <a:ext cx="6100762" cy="276999"/>
          </a:xfrm>
          <a:prstGeom prst="rect">
            <a:avLst/>
          </a:prstGeom>
          <a:noFill/>
        </p:spPr>
        <p:txBody>
          <a:bodyPr wrap="square">
            <a:spAutoFit/>
          </a:bodyPr>
          <a:lstStyle/>
          <a:p>
            <a:r>
              <a:rPr lang="fr-BE" sz="1200" i="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IK </a:t>
            </a:r>
            <a:r>
              <a:rPr lang="fr-BE" sz="1200" i="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Estremo</a:t>
            </a:r>
            <a:r>
              <a:rPr lang="fr-BE" sz="1200" i="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Oriente</a:t>
            </a:r>
            <a:r>
              <a:rPr lang="fr-BE" sz="12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277-278 </a:t>
            </a:r>
            <a:endParaRPr lang="fr-FR" sz="1200" dirty="0"/>
          </a:p>
        </p:txBody>
      </p:sp>
      <p:sp>
        <p:nvSpPr>
          <p:cNvPr id="9" name="ZoneTexte 8">
            <a:extLst>
              <a:ext uri="{FF2B5EF4-FFF2-40B4-BE49-F238E27FC236}">
                <a16:creationId xmlns:a16="http://schemas.microsoft.com/office/drawing/2014/main" id="{56F76145-E3BD-D3DA-BDB7-D2F4E01DF9BF}"/>
              </a:ext>
            </a:extLst>
          </p:cNvPr>
          <p:cNvSpPr txBox="1"/>
          <p:nvPr/>
        </p:nvSpPr>
        <p:spPr>
          <a:xfrm>
            <a:off x="4511934" y="106457"/>
            <a:ext cx="3132589" cy="400110"/>
          </a:xfrm>
          <a:prstGeom prst="rect">
            <a:avLst/>
          </a:prstGeom>
          <a:noFill/>
        </p:spPr>
        <p:txBody>
          <a:bodyPr wrap="none" rtlCol="0">
            <a:spAutoFit/>
          </a:bodyPr>
          <a:lstStyle/>
          <a:p>
            <a:r>
              <a:rPr lang="fr-FR" sz="2000" b="1" dirty="0">
                <a:latin typeface="Times New Roman" panose="02020603050405020304" pitchFamily="18" charset="0"/>
                <a:cs typeface="Times New Roman" panose="02020603050405020304" pitchFamily="18" charset="0"/>
              </a:rPr>
              <a:t>L’initiative d’Antiochos III</a:t>
            </a:r>
          </a:p>
        </p:txBody>
      </p:sp>
    </p:spTree>
    <p:extLst>
      <p:ext uri="{BB962C8B-B14F-4D97-AF65-F5344CB8AC3E}">
        <p14:creationId xmlns:p14="http://schemas.microsoft.com/office/powerpoint/2010/main" val="3596635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9B8BC32-B80C-5E1A-01E1-8A230D10190D}"/>
              </a:ext>
            </a:extLst>
          </p:cNvPr>
          <p:cNvSpPr txBox="1"/>
          <p:nvPr/>
        </p:nvSpPr>
        <p:spPr>
          <a:xfrm>
            <a:off x="433753" y="1122579"/>
            <a:ext cx="11007969" cy="5293757"/>
          </a:xfrm>
          <a:prstGeom prst="rect">
            <a:avLst/>
          </a:prstGeom>
          <a:noFill/>
        </p:spPr>
        <p:txBody>
          <a:bodyPr wrap="square" rtlCol="0">
            <a:spAutoFit/>
          </a:bodyPr>
          <a:lstStyle/>
          <a:p>
            <a:pPr algn="just"/>
            <a:r>
              <a:rPr lang="fr-BE" kern="0" cap="small" dirty="0">
                <a:solidFill>
                  <a:srgbClr val="000000"/>
                </a:solidFill>
                <a:latin typeface="Times New Roman" panose="02020603050405020304" pitchFamily="18" charset="0"/>
                <a:ea typeface="Calibri" panose="020F0502020204030204" pitchFamily="34" charset="0"/>
                <a:cs typeface="Times New Roman (Corps CS)"/>
              </a:rPr>
              <a:t>Ma</a:t>
            </a:r>
            <a:r>
              <a:rPr lang="fr-BE" kern="0" dirty="0">
                <a:solidFill>
                  <a:srgbClr val="000000"/>
                </a:solidFill>
                <a:latin typeface="Times New Roman" panose="02020603050405020304" pitchFamily="18" charset="0"/>
                <a:ea typeface="Calibri" panose="020F0502020204030204" pitchFamily="34" charset="0"/>
                <a:cs typeface="Times New Roman (Corps CS)"/>
              </a:rPr>
              <a:t> (2004), p. 251-354, n°17, lignes 44-51 </a:t>
            </a:r>
          </a:p>
          <a:p>
            <a:pPr marL="285750" indent="-285750" algn="just">
              <a:buFont typeface="Arial" panose="020B0604020202020204" pitchFamily="34" charset="0"/>
              <a:buChar char="•"/>
            </a:pPr>
            <a:r>
              <a:rPr lang="el-GR" kern="0" dirty="0">
                <a:solidFill>
                  <a:srgbClr val="000000"/>
                </a:solidFill>
                <a:latin typeface="Times New Roman" panose="02020603050405020304" pitchFamily="18" charset="0"/>
                <a:ea typeface="Calibri" panose="020F0502020204030204" pitchFamily="34" charset="0"/>
                <a:cs typeface="Times New Roman (Corps CS)"/>
              </a:rPr>
              <a:t>π</a:t>
            </a:r>
            <a:r>
              <a:rPr lang="fr-BE" kern="0" dirty="0">
                <a:solidFill>
                  <a:srgbClr val="000000"/>
                </a:solidFill>
                <a:latin typeface="Times New Roman" panose="02020603050405020304" pitchFamily="18" charset="0"/>
                <a:ea typeface="Calibri" panose="020F0502020204030204" pitchFamily="34" charset="0"/>
                <a:cs typeface="Times New Roman (Corps CS)"/>
              </a:rPr>
              <a:t>̣[α]</a:t>
            </a:r>
            <a:r>
              <a:rPr lang="fr-BE" kern="0" dirty="0" err="1">
                <a:solidFill>
                  <a:srgbClr val="000000"/>
                </a:solidFill>
                <a:latin typeface="Times New Roman" panose="02020603050405020304" pitchFamily="18" charset="0"/>
                <a:ea typeface="Calibri" panose="020F0502020204030204" pitchFamily="34" charset="0"/>
                <a:cs typeface="Times New Roman (Corps CS)"/>
              </a:rPr>
              <a:t>ρ</a:t>
            </a:r>
            <a:r>
              <a:rPr lang="fr-BE" kern="0" dirty="0">
                <a:solidFill>
                  <a:srgbClr val="000000"/>
                </a:solidFill>
                <a:latin typeface="Times New Roman" panose="02020603050405020304" pitchFamily="18" charset="0"/>
                <a:ea typeface="Calibri" panose="020F0502020204030204" pitchFamily="34" charset="0"/>
                <a:cs typeface="Times New Roman (Corps CS)"/>
              </a:rPr>
              <a:t>̣α</a:t>
            </a:r>
            <a:r>
              <a:rPr lang="fr-BE" kern="0" dirty="0" err="1">
                <a:solidFill>
                  <a:srgbClr val="000000"/>
                </a:solidFill>
                <a:latin typeface="Times New Roman" panose="02020603050405020304" pitchFamily="18" charset="0"/>
                <a:ea typeface="Calibri" panose="020F0502020204030204" pitchFamily="34" charset="0"/>
                <a:cs typeface="Times New Roman (Corps CS)"/>
              </a:rPr>
              <a:t>στῆσ</a:t>
            </a:r>
            <a:r>
              <a:rPr lang="fr-BE" kern="0" dirty="0">
                <a:solidFill>
                  <a:srgbClr val="000000"/>
                </a:solidFill>
                <a:latin typeface="Times New Roman" panose="02020603050405020304" pitchFamily="18" charset="0"/>
                <a:ea typeface="Calibri" panose="020F0502020204030204" pitchFamily="34" charset="0"/>
                <a:cs typeface="Times New Roman (Corps CS)"/>
              </a:rPr>
              <a:t>α</a:t>
            </a:r>
            <a:r>
              <a:rPr lang="fr-BE" kern="0" dirty="0" err="1">
                <a:solidFill>
                  <a:srgbClr val="000000"/>
                </a:solidFill>
                <a:latin typeface="Times New Roman" panose="02020603050405020304" pitchFamily="18" charset="0"/>
                <a:ea typeface="Calibri" panose="020F0502020204030204" pitchFamily="34" charset="0"/>
                <a:cs typeface="Times New Roman (Corps CS)"/>
              </a:rPr>
              <a:t>ι</a:t>
            </a:r>
            <a:r>
              <a:rPr lang="fr-BE" kern="0" dirty="0">
                <a:solidFill>
                  <a:srgbClr val="000000"/>
                </a:solidFill>
                <a:latin typeface="Times New Roman" panose="02020603050405020304" pitchFamily="18" charset="0"/>
                <a:ea typeface="Calibri" panose="020F0502020204030204" pitchFamily="34" charset="0"/>
                <a:cs typeface="Times New Roman (Corps CS)"/>
              </a:rPr>
              <a:t> | </a:t>
            </a:r>
            <a:r>
              <a:rPr lang="el-GR" kern="0" dirty="0">
                <a:solidFill>
                  <a:srgbClr val="000000"/>
                </a:solidFill>
                <a:latin typeface="Times New Roman" panose="02020603050405020304" pitchFamily="18" charset="0"/>
                <a:ea typeface="Calibri" panose="020F0502020204030204" pitchFamily="34" charset="0"/>
                <a:cs typeface="Times New Roman (Corps CS)"/>
              </a:rPr>
              <a:t>τ</a:t>
            </a:r>
            <a:r>
              <a:rPr lang="fr-BE" kern="0" dirty="0" err="1">
                <a:solidFill>
                  <a:srgbClr val="000000"/>
                </a:solidFill>
                <a:latin typeface="Times New Roman" panose="02020603050405020304" pitchFamily="18" charset="0"/>
                <a:ea typeface="Calibri" panose="020F0502020204030204" pitchFamily="34" charset="0"/>
                <a:cs typeface="Times New Roman (Corps CS)"/>
              </a:rPr>
              <a:t>ῶι</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ἀγάλμ</a:t>
            </a:r>
            <a:r>
              <a:rPr lang="fr-BE" kern="0" dirty="0">
                <a:solidFill>
                  <a:srgbClr val="000000"/>
                </a:solidFill>
                <a:latin typeface="Times New Roman" panose="02020603050405020304" pitchFamily="18" charset="0"/>
                <a:ea typeface="Calibri" panose="020F0502020204030204" pitchFamily="34" charset="0"/>
                <a:cs typeface="Times New Roman (Corps CS)"/>
              </a:rPr>
              <a:t>α</a:t>
            </a:r>
            <a:r>
              <a:rPr lang="fr-BE" kern="0" dirty="0" err="1">
                <a:solidFill>
                  <a:srgbClr val="000000"/>
                </a:solidFill>
                <a:latin typeface="Times New Roman" panose="02020603050405020304" pitchFamily="18" charset="0"/>
                <a:ea typeface="Calibri" panose="020F0502020204030204" pitchFamily="34" charset="0"/>
                <a:cs typeface="Times New Roman (Corps CS)"/>
              </a:rPr>
              <a:t>τ</a:t>
            </a:r>
            <a:r>
              <a:rPr lang="fr-BE" kern="0" dirty="0">
                <a:solidFill>
                  <a:srgbClr val="000000"/>
                </a:solidFill>
                <a:latin typeface="Times New Roman" panose="02020603050405020304" pitchFamily="18" charset="0"/>
                <a:ea typeface="Calibri" panose="020F0502020204030204" pitchFamily="34" charset="0"/>
                <a:cs typeface="Times New Roman (Corps CS)"/>
              </a:rPr>
              <a:t>[</a:t>
            </a:r>
            <a:r>
              <a:rPr lang="fr-BE" kern="0" dirty="0" err="1">
                <a:solidFill>
                  <a:srgbClr val="000000"/>
                </a:solidFill>
                <a:latin typeface="Times New Roman" panose="02020603050405020304" pitchFamily="18" charset="0"/>
                <a:ea typeface="Calibri" panose="020F0502020204030204" pitchFamily="34" charset="0"/>
                <a:cs typeface="Times New Roman (Corps CS)"/>
              </a:rPr>
              <a:t>ι</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τ̣οῦ</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Διονύσου</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ἀγάλμ</a:t>
            </a:r>
            <a:r>
              <a:rPr lang="fr-BE" kern="0" dirty="0">
                <a:solidFill>
                  <a:srgbClr val="000000"/>
                </a:solidFill>
                <a:latin typeface="Times New Roman" panose="02020603050405020304" pitchFamily="18" charset="0"/>
                <a:ea typeface="Calibri" panose="020F0502020204030204" pitchFamily="34" charset="0"/>
                <a:cs typeface="Times New Roman (Corps CS)"/>
              </a:rPr>
              <a:t>α</a:t>
            </a:r>
            <a:r>
              <a:rPr lang="fr-BE" kern="0" dirty="0" err="1">
                <a:solidFill>
                  <a:srgbClr val="000000"/>
                </a:solidFill>
                <a:latin typeface="Times New Roman" panose="02020603050405020304" pitchFamily="18" charset="0"/>
                <a:ea typeface="Calibri" panose="020F0502020204030204" pitchFamily="34" charset="0"/>
                <a:cs typeface="Times New Roman (Corps CS)"/>
              </a:rPr>
              <a:t>τ</a:t>
            </a:r>
            <a:r>
              <a:rPr lang="fr-BE" kern="0" dirty="0">
                <a:solidFill>
                  <a:srgbClr val="000000"/>
                </a:solidFill>
                <a:latin typeface="Times New Roman" panose="02020603050405020304" pitchFamily="18" charset="0"/>
                <a:ea typeface="Calibri" panose="020F0502020204030204" pitchFamily="34" charset="0"/>
                <a:cs typeface="Times New Roman (Corps CS)"/>
              </a:rPr>
              <a:t>α </a:t>
            </a:r>
            <a:r>
              <a:rPr lang="fr-BE" kern="0" dirty="0" err="1">
                <a:solidFill>
                  <a:srgbClr val="000000"/>
                </a:solidFill>
                <a:latin typeface="Times New Roman" panose="02020603050405020304" pitchFamily="18" charset="0"/>
                <a:ea typeface="Calibri" panose="020F0502020204030204" pitchFamily="34" charset="0"/>
                <a:cs typeface="Times New Roman (Corps CS)"/>
              </a:rPr>
              <a:t>μ</a:t>
            </a:r>
            <a:r>
              <a:rPr lang="fr-BE" kern="0" dirty="0">
                <a:solidFill>
                  <a:srgbClr val="000000"/>
                </a:solidFill>
                <a:latin typeface="Times New Roman" panose="02020603050405020304" pitchFamily="18" charset="0"/>
                <a:ea typeface="Calibri" panose="020F0502020204030204" pitchFamily="34" charset="0"/>
                <a:cs typeface="Times New Roman (Corps CS)"/>
              </a:rPr>
              <a:t>α</a:t>
            </a:r>
            <a:r>
              <a:rPr lang="fr-BE" kern="0" dirty="0" err="1">
                <a:solidFill>
                  <a:srgbClr val="000000"/>
                </a:solidFill>
                <a:latin typeface="Times New Roman" panose="02020603050405020304" pitchFamily="18" charset="0"/>
                <a:ea typeface="Calibri" panose="020F0502020204030204" pitchFamily="34" charset="0"/>
                <a:cs typeface="Times New Roman (Corps CS)"/>
              </a:rPr>
              <a:t>ρμάριν</a:t>
            </a:r>
            <a:r>
              <a:rPr lang="fr-BE" kern="0" dirty="0">
                <a:solidFill>
                  <a:srgbClr val="000000"/>
                </a:solidFill>
                <a:latin typeface="Times New Roman" panose="02020603050405020304" pitchFamily="18" charset="0"/>
                <a:ea typeface="Calibri" panose="020F0502020204030204" pitchFamily="34" charset="0"/>
                <a:cs typeface="Times New Roman (Corps CS)"/>
              </a:rPr>
              <a:t>α </a:t>
            </a:r>
            <a:r>
              <a:rPr lang="fr-BE" kern="0" dirty="0" err="1">
                <a:solidFill>
                  <a:srgbClr val="000000"/>
                </a:solidFill>
                <a:latin typeface="Times New Roman" panose="02020603050405020304" pitchFamily="18" charset="0"/>
                <a:ea typeface="Calibri" panose="020F0502020204030204" pitchFamily="34" charset="0"/>
                <a:cs typeface="Times New Roman (Corps CS)"/>
              </a:rPr>
              <a:t>ὡς</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κάλλιστ</a:t>
            </a:r>
            <a:r>
              <a:rPr lang="fr-BE" kern="0" dirty="0">
                <a:solidFill>
                  <a:srgbClr val="000000"/>
                </a:solidFill>
                <a:latin typeface="Times New Roman" panose="02020603050405020304" pitchFamily="18" charset="0"/>
                <a:ea typeface="Calibri" panose="020F0502020204030204" pitchFamily="34" charset="0"/>
                <a:cs typeface="Times New Roman (Corps CS)"/>
              </a:rPr>
              <a:t>[α </a:t>
            </a:r>
            <a:r>
              <a:rPr lang="fr-BE" kern="0" dirty="0" err="1">
                <a:solidFill>
                  <a:srgbClr val="000000"/>
                </a:solidFill>
                <a:latin typeface="Times New Roman" panose="02020603050405020304" pitchFamily="18" charset="0"/>
                <a:ea typeface="Calibri" panose="020F0502020204030204" pitchFamily="34" charset="0"/>
                <a:cs typeface="Times New Roman (Corps CS)"/>
              </a:rPr>
              <a:t>κ</a:t>
            </a:r>
            <a:r>
              <a:rPr lang="fr-BE" kern="0" dirty="0">
                <a:solidFill>
                  <a:srgbClr val="000000"/>
                </a:solidFill>
                <a:latin typeface="Times New Roman" panose="02020603050405020304" pitchFamily="18" charset="0"/>
                <a:ea typeface="Calibri" panose="020F0502020204030204" pitchFamily="34" charset="0"/>
                <a:cs typeface="Times New Roman (Corps CS)"/>
              </a:rPr>
              <a:t>α</a:t>
            </a:r>
            <a:r>
              <a:rPr lang="fr-BE" kern="0" dirty="0" err="1">
                <a:solidFill>
                  <a:srgbClr val="000000"/>
                </a:solidFill>
                <a:latin typeface="Times New Roman" panose="02020603050405020304" pitchFamily="18" charset="0"/>
                <a:ea typeface="Calibri" panose="020F0502020204030204" pitchFamily="34" charset="0"/>
                <a:cs typeface="Times New Roman (Corps CS)"/>
              </a:rPr>
              <a:t>ὶ</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ἱε</a:t>
            </a:r>
            <a:r>
              <a:rPr lang="fr-BE" kern="0" dirty="0">
                <a:solidFill>
                  <a:srgbClr val="000000"/>
                </a:solidFill>
                <a:latin typeface="Times New Roman" panose="02020603050405020304" pitchFamily="18" charset="0"/>
                <a:ea typeface="Calibri" panose="020F0502020204030204" pitchFamily="34" charset="0"/>
                <a:cs typeface="Times New Roman (Corps CS)"/>
              </a:rPr>
              <a:t>]|</a:t>
            </a:r>
            <a:r>
              <a:rPr lang="fr-BE" kern="0" dirty="0" err="1">
                <a:solidFill>
                  <a:srgbClr val="000000"/>
                </a:solidFill>
                <a:latin typeface="Times New Roman" panose="02020603050405020304" pitchFamily="18" charset="0"/>
                <a:ea typeface="Calibri" panose="020F0502020204030204" pitchFamily="34" charset="0"/>
                <a:cs typeface="Times New Roman (Corps CS)"/>
              </a:rPr>
              <a:t>ρο</a:t>
            </a:r>
            <a:r>
              <a:rPr lang="fr-BE" kern="0" dirty="0">
                <a:solidFill>
                  <a:srgbClr val="000000"/>
                </a:solidFill>
                <a:latin typeface="Times New Roman" panose="02020603050405020304" pitchFamily="18" charset="0"/>
                <a:ea typeface="Calibri" panose="020F0502020204030204" pitchFamily="34" charset="0"/>
                <a:cs typeface="Times New Roman (Corps CS)"/>
              </a:rPr>
              <a:t>π</a:t>
            </a:r>
            <a:r>
              <a:rPr lang="fr-BE" kern="0" dirty="0" err="1">
                <a:solidFill>
                  <a:srgbClr val="000000"/>
                </a:solidFill>
                <a:latin typeface="Times New Roman" panose="02020603050405020304" pitchFamily="18" charset="0"/>
                <a:ea typeface="Calibri" panose="020F0502020204030204" pitchFamily="34" charset="0"/>
                <a:cs typeface="Times New Roman (Corps CS)"/>
              </a:rPr>
              <a:t>ρε</a:t>
            </a:r>
            <a:r>
              <a:rPr lang="fr-BE" kern="0" dirty="0">
                <a:solidFill>
                  <a:srgbClr val="000000"/>
                </a:solidFill>
                <a:latin typeface="Times New Roman" panose="02020603050405020304" pitchFamily="18" charset="0"/>
                <a:ea typeface="Calibri" panose="020F0502020204030204" pitchFamily="34" charset="0"/>
                <a:cs typeface="Times New Roman (Corps CS)"/>
              </a:rPr>
              <a:t>π</a:t>
            </a:r>
            <a:r>
              <a:rPr lang="fr-BE" kern="0" dirty="0" err="1">
                <a:solidFill>
                  <a:srgbClr val="000000"/>
                </a:solidFill>
                <a:latin typeface="Times New Roman" panose="02020603050405020304" pitchFamily="18" charset="0"/>
                <a:ea typeface="Calibri" panose="020F0502020204030204" pitchFamily="34" charset="0"/>
                <a:cs typeface="Times New Roman (Corps CS)"/>
              </a:rPr>
              <a:t>έστ</a:t>
            </a:r>
            <a:r>
              <a:rPr lang="fr-BE" kern="0" dirty="0">
                <a:solidFill>
                  <a:srgbClr val="000000"/>
                </a:solidFill>
                <a:latin typeface="Times New Roman" panose="02020603050405020304" pitchFamily="18" charset="0"/>
                <a:ea typeface="Calibri" panose="020F0502020204030204" pitchFamily="34" charset="0"/>
                <a:cs typeface="Times New Roman (Corps CS)"/>
              </a:rPr>
              <a:t>α</a:t>
            </a:r>
            <a:r>
              <a:rPr lang="fr-BE" kern="0" dirty="0" err="1">
                <a:solidFill>
                  <a:srgbClr val="000000"/>
                </a:solidFill>
                <a:latin typeface="Times New Roman" panose="02020603050405020304" pitchFamily="18" charset="0"/>
                <a:ea typeface="Calibri" panose="020F0502020204030204" pitchFamily="34" charset="0"/>
                <a:cs typeface="Times New Roman (Corps CS)"/>
              </a:rPr>
              <a:t>τ</a:t>
            </a:r>
            <a:r>
              <a:rPr lang="fr-BE" kern="0" dirty="0">
                <a:solidFill>
                  <a:srgbClr val="000000"/>
                </a:solidFill>
                <a:latin typeface="Times New Roman" panose="02020603050405020304" pitchFamily="18" charset="0"/>
                <a:ea typeface="Calibri" panose="020F0502020204030204" pitchFamily="34" charset="0"/>
                <a:cs typeface="Times New Roman (Corps CS)"/>
              </a:rPr>
              <a:t>[α] </a:t>
            </a:r>
            <a:r>
              <a:rPr lang="fr-BE" kern="0" dirty="0" err="1">
                <a:solidFill>
                  <a:srgbClr val="000000"/>
                </a:solidFill>
                <a:latin typeface="Times New Roman" panose="02020603050405020304" pitchFamily="18" charset="0"/>
                <a:ea typeface="Calibri" panose="020F0502020204030204" pitchFamily="34" charset="0"/>
                <a:cs typeface="Times New Roman (Corps CS)"/>
              </a:rPr>
              <a:t>τοῦ</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τε</a:t>
            </a:r>
            <a:r>
              <a:rPr lang="fr-BE" kern="0" dirty="0">
                <a:solidFill>
                  <a:srgbClr val="000000"/>
                </a:solidFill>
                <a:latin typeface="Times New Roman" panose="02020603050405020304" pitchFamily="18" charset="0"/>
                <a:ea typeface="Calibri" panose="020F0502020204030204" pitchFamily="34" charset="0"/>
                <a:cs typeface="Times New Roman (Corps CS)"/>
              </a:rPr>
              <a:t> βα</a:t>
            </a:r>
            <a:r>
              <a:rPr lang="fr-BE" kern="0" dirty="0" err="1">
                <a:solidFill>
                  <a:srgbClr val="000000"/>
                </a:solidFill>
                <a:latin typeface="Times New Roman" panose="02020603050405020304" pitchFamily="18" charset="0"/>
                <a:ea typeface="Calibri" panose="020F0502020204030204" pitchFamily="34" charset="0"/>
                <a:cs typeface="Times New Roman (Corps CS)"/>
              </a:rPr>
              <a:t>σιλέως</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Ἀντιόχου</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κ</a:t>
            </a:r>
            <a:r>
              <a:rPr lang="fr-BE" kern="0" dirty="0">
                <a:solidFill>
                  <a:srgbClr val="000000"/>
                </a:solidFill>
                <a:latin typeface="Times New Roman" panose="02020603050405020304" pitchFamily="18" charset="0"/>
                <a:ea typeface="Calibri" panose="020F0502020204030204" pitchFamily="34" charset="0"/>
                <a:cs typeface="Times New Roman (Corps CS)"/>
              </a:rPr>
              <a:t>α</a:t>
            </a:r>
            <a:r>
              <a:rPr lang="fr-BE" kern="0" dirty="0" err="1">
                <a:solidFill>
                  <a:srgbClr val="000000"/>
                </a:solidFill>
                <a:latin typeface="Times New Roman" panose="02020603050405020304" pitchFamily="18" charset="0"/>
                <a:ea typeface="Calibri" panose="020F0502020204030204" pitchFamily="34" charset="0"/>
                <a:cs typeface="Times New Roman (Corps CS)"/>
              </a:rPr>
              <a:t>ὶ</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τῆς</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ἀδελφῆς</a:t>
            </a:r>
            <a:r>
              <a:rPr lang="fr-BE" kern="0" dirty="0">
                <a:solidFill>
                  <a:srgbClr val="000000"/>
                </a:solidFill>
                <a:latin typeface="Times New Roman" panose="02020603050405020304" pitchFamily="18" charset="0"/>
                <a:ea typeface="Calibri" panose="020F0502020204030204" pitchFamily="34" charset="0"/>
                <a:cs typeface="Times New Roman (Corps CS)"/>
              </a:rPr>
              <a:t> α</a:t>
            </a:r>
            <a:r>
              <a:rPr lang="fr-BE" kern="0" dirty="0" err="1">
                <a:solidFill>
                  <a:srgbClr val="000000"/>
                </a:solidFill>
                <a:latin typeface="Times New Roman" panose="02020603050405020304" pitchFamily="18" charset="0"/>
                <a:ea typeface="Calibri" panose="020F0502020204030204" pitchFamily="34" charset="0"/>
                <a:cs typeface="Times New Roman (Corps CS)"/>
              </a:rPr>
              <a:t>ὐ</a:t>
            </a:r>
            <a:r>
              <a:rPr lang="fr-BE" kern="0" dirty="0">
                <a:solidFill>
                  <a:srgbClr val="000000"/>
                </a:solidFill>
                <a:latin typeface="Times New Roman" panose="02020603050405020304" pitchFamily="18" charset="0"/>
                <a:ea typeface="Calibri" panose="020F0502020204030204" pitchFamily="34" charset="0"/>
                <a:cs typeface="Times New Roman (Corps CS)"/>
              </a:rPr>
              <a:t>[</a:t>
            </a:r>
            <a:r>
              <a:rPr lang="fr-BE" kern="0" dirty="0" err="1">
                <a:solidFill>
                  <a:srgbClr val="000000"/>
                </a:solidFill>
                <a:latin typeface="Times New Roman" panose="02020603050405020304" pitchFamily="18" charset="0"/>
                <a:ea typeface="Calibri" panose="020F0502020204030204" pitchFamily="34" charset="0"/>
                <a:cs typeface="Times New Roman (Corps CS)"/>
              </a:rPr>
              <a:t>τ</a:t>
            </a:r>
            <a:r>
              <a:rPr lang="fr-BE" kern="0" dirty="0">
                <a:solidFill>
                  <a:srgbClr val="000000"/>
                </a:solidFill>
                <a:latin typeface="Times New Roman" panose="02020603050405020304" pitchFamily="18" charset="0"/>
                <a:ea typeface="Calibri" panose="020F0502020204030204" pitchFamily="34" charset="0"/>
                <a:cs typeface="Times New Roman (Corps CS)"/>
              </a:rPr>
              <a:t>]</a:t>
            </a:r>
            <a:r>
              <a:rPr lang="fr-BE" kern="0" dirty="0" err="1">
                <a:solidFill>
                  <a:srgbClr val="000000"/>
                </a:solidFill>
                <a:latin typeface="Times New Roman" panose="02020603050405020304" pitchFamily="18" charset="0"/>
                <a:ea typeface="Calibri" panose="020F0502020204030204" pitchFamily="34" charset="0"/>
                <a:cs typeface="Times New Roman (Corps CS)"/>
              </a:rPr>
              <a:t>οῦ</a:t>
            </a:r>
            <a:r>
              <a:rPr lang="fr-BE" kern="0" dirty="0">
                <a:solidFill>
                  <a:srgbClr val="000000"/>
                </a:solidFill>
                <a:latin typeface="Times New Roman" panose="02020603050405020304" pitchFamily="18" charset="0"/>
                <a:ea typeface="Calibri" panose="020F0502020204030204" pitchFamily="34" charset="0"/>
                <a:cs typeface="Times New Roman (Corps CS)"/>
              </a:rPr>
              <a:t> [βα]|</a:t>
            </a:r>
            <a:r>
              <a:rPr lang="fr-BE" kern="0" dirty="0" err="1">
                <a:solidFill>
                  <a:srgbClr val="000000"/>
                </a:solidFill>
                <a:latin typeface="Times New Roman" panose="02020603050405020304" pitchFamily="18" charset="0"/>
                <a:ea typeface="Calibri" panose="020F0502020204030204" pitchFamily="34" charset="0"/>
                <a:cs typeface="Times New Roman (Corps CS)"/>
              </a:rPr>
              <a:t>σιλίσσης</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Λ</a:t>
            </a:r>
            <a:r>
              <a:rPr lang="fr-BE" kern="0" dirty="0">
                <a:solidFill>
                  <a:srgbClr val="000000"/>
                </a:solidFill>
                <a:latin typeface="Times New Roman" panose="02020603050405020304" pitchFamily="18" charset="0"/>
                <a:ea typeface="Calibri" panose="020F0502020204030204" pitchFamily="34" charset="0"/>
                <a:cs typeface="Times New Roman (Corps CS)"/>
              </a:rPr>
              <a:t>α</a:t>
            </a:r>
            <a:r>
              <a:rPr lang="fr-BE" kern="0" dirty="0" err="1">
                <a:solidFill>
                  <a:srgbClr val="000000"/>
                </a:solidFill>
                <a:latin typeface="Times New Roman" panose="02020603050405020304" pitchFamily="18" charset="0"/>
                <a:ea typeface="Calibri" panose="020F0502020204030204" pitchFamily="34" charset="0"/>
                <a:cs typeface="Times New Roman (Corps CS)"/>
              </a:rPr>
              <a:t>ο</a:t>
            </a:r>
            <a:r>
              <a:rPr lang="fr-BE" kern="0" dirty="0">
                <a:solidFill>
                  <a:srgbClr val="000000"/>
                </a:solidFill>
                <a:latin typeface="Times New Roman" panose="02020603050405020304" pitchFamily="18" charset="0"/>
                <a:ea typeface="Calibri" panose="020F0502020204030204" pitchFamily="34" charset="0"/>
                <a:cs typeface="Times New Roman (Corps CS)"/>
              </a:rPr>
              <a:t>̣[</a:t>
            </a:r>
            <a:r>
              <a:rPr lang="fr-BE" kern="0" dirty="0" err="1">
                <a:solidFill>
                  <a:srgbClr val="000000"/>
                </a:solidFill>
                <a:latin typeface="Times New Roman" panose="02020603050405020304" pitchFamily="18" charset="0"/>
                <a:ea typeface="Calibri" panose="020F0502020204030204" pitchFamily="34" charset="0"/>
                <a:cs typeface="Times New Roman (Corps CS)"/>
              </a:rPr>
              <a:t>δί</a:t>
            </a:r>
            <a:r>
              <a:rPr lang="fr-BE" kern="0" dirty="0">
                <a:solidFill>
                  <a:srgbClr val="000000"/>
                </a:solidFill>
                <a:latin typeface="Times New Roman" panose="02020603050405020304" pitchFamily="18" charset="0"/>
                <a:ea typeface="Calibri" panose="020F0502020204030204" pitchFamily="34" charset="0"/>
                <a:cs typeface="Times New Roman (Corps CS)"/>
              </a:rPr>
              <a:t>]</a:t>
            </a:r>
            <a:r>
              <a:rPr lang="fr-BE" kern="0" dirty="0" err="1">
                <a:solidFill>
                  <a:srgbClr val="000000"/>
                </a:solidFill>
                <a:latin typeface="Times New Roman" panose="02020603050405020304" pitchFamily="18" charset="0"/>
                <a:ea typeface="Calibri" panose="020F0502020204030204" pitchFamily="34" charset="0"/>
                <a:cs typeface="Times New Roman (Corps CS)"/>
              </a:rPr>
              <a:t>κης</a:t>
            </a:r>
            <a:r>
              <a:rPr lang="fr-BE" kern="0" dirty="0">
                <a:solidFill>
                  <a:srgbClr val="000000"/>
                </a:solidFill>
                <a:latin typeface="Times New Roman" panose="02020603050405020304" pitchFamily="18" charset="0"/>
                <a:ea typeface="Calibri" panose="020F0502020204030204" pitchFamily="34" charset="0"/>
                <a:cs typeface="Times New Roman (Corps CS)"/>
              </a:rPr>
              <a:t> … </a:t>
            </a:r>
            <a:r>
              <a:rPr lang="fr-BE" kern="0" dirty="0" err="1">
                <a:solidFill>
                  <a:srgbClr val="000000"/>
                </a:solidFill>
                <a:latin typeface="Times New Roman" panose="02020603050405020304" pitchFamily="18" charset="0"/>
                <a:ea typeface="Calibri" panose="020F0502020204030204" pitchFamily="34" charset="0"/>
                <a:cs typeface="Times New Roman (Corps CS)"/>
              </a:rPr>
              <a:t>κ</a:t>
            </a:r>
            <a:r>
              <a:rPr lang="fr-BE" kern="0" dirty="0">
                <a:solidFill>
                  <a:srgbClr val="000000"/>
                </a:solidFill>
                <a:latin typeface="Times New Roman" panose="02020603050405020304" pitchFamily="18" charset="0"/>
                <a:ea typeface="Calibri" panose="020F0502020204030204" pitchFamily="34" charset="0"/>
                <a:cs typeface="Times New Roman (Corps CS)"/>
              </a:rPr>
              <a:t>̣[α]</a:t>
            </a:r>
            <a:r>
              <a:rPr lang="fr-BE" kern="0" dirty="0" err="1">
                <a:solidFill>
                  <a:srgbClr val="000000"/>
                </a:solidFill>
                <a:latin typeface="Times New Roman" panose="02020603050405020304" pitchFamily="18" charset="0"/>
                <a:ea typeface="Calibri" panose="020F0502020204030204" pitchFamily="34" charset="0"/>
                <a:cs typeface="Times New Roman (Corps CS)"/>
              </a:rPr>
              <a:t>ὶ</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ν</a:t>
            </a:r>
            <a:r>
              <a:rPr lang="fr-BE" kern="0" dirty="0">
                <a:solidFill>
                  <a:srgbClr val="000000"/>
                </a:solidFill>
                <a:latin typeface="Times New Roman" panose="02020603050405020304" pitchFamily="18" charset="0"/>
                <a:ea typeface="Calibri" panose="020F0502020204030204" pitchFamily="34" charset="0"/>
                <a:cs typeface="Times New Roman (Corps CS)"/>
              </a:rPr>
              <a:t>α</a:t>
            </a:r>
            <a:r>
              <a:rPr lang="fr-BE" kern="0" dirty="0" err="1">
                <a:solidFill>
                  <a:srgbClr val="000000"/>
                </a:solidFill>
                <a:latin typeface="Times New Roman" panose="02020603050405020304" pitchFamily="18" charset="0"/>
                <a:ea typeface="Calibri" panose="020F0502020204030204" pitchFamily="34" charset="0"/>
                <a:cs typeface="Times New Roman (Corps CS)"/>
              </a:rPr>
              <a:t>οῦ</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κ</a:t>
            </a:r>
            <a:r>
              <a:rPr lang="fr-BE" kern="0" dirty="0">
                <a:solidFill>
                  <a:srgbClr val="000000"/>
                </a:solidFill>
                <a:latin typeface="Times New Roman" panose="02020603050405020304" pitchFamily="18" charset="0"/>
                <a:ea typeface="Calibri" panose="020F0502020204030204" pitchFamily="34" charset="0"/>
                <a:cs typeface="Times New Roman (Corps CS)"/>
              </a:rPr>
              <a:t>α</a:t>
            </a:r>
            <a:r>
              <a:rPr lang="fr-BE" kern="0" dirty="0" err="1">
                <a:solidFill>
                  <a:srgbClr val="000000"/>
                </a:solidFill>
                <a:latin typeface="Times New Roman" panose="02020603050405020304" pitchFamily="18" charset="0"/>
                <a:ea typeface="Calibri" panose="020F0502020204030204" pitchFamily="34" charset="0"/>
                <a:cs typeface="Times New Roman (Corps CS)"/>
              </a:rPr>
              <a:t>ὶ</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τῶν</a:t>
            </a:r>
            <a:r>
              <a:rPr lang="fr-BE" kern="0" dirty="0">
                <a:solidFill>
                  <a:srgbClr val="000000"/>
                </a:solidFill>
                <a:latin typeface="Times New Roman" panose="02020603050405020304" pitchFamily="18" charset="0"/>
                <a:ea typeface="Calibri" panose="020F0502020204030204" pitchFamily="34" charset="0"/>
                <a:cs typeface="Times New Roman (Corps CS)"/>
              </a:rPr>
              <a:t> | </a:t>
            </a:r>
            <a:r>
              <a:rPr lang="fr-BE" kern="0" dirty="0" err="1">
                <a:solidFill>
                  <a:srgbClr val="000000"/>
                </a:solidFill>
                <a:latin typeface="Times New Roman" panose="02020603050405020304" pitchFamily="18" charset="0"/>
                <a:ea typeface="Calibri" panose="020F0502020204030204" pitchFamily="34" charset="0"/>
                <a:cs typeface="Times New Roman (Corps CS)"/>
              </a:rPr>
              <a:t>ἄλλων</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με</a:t>
            </a:r>
            <a:r>
              <a:rPr lang="fr-BE" kern="0" dirty="0">
                <a:solidFill>
                  <a:srgbClr val="000000"/>
                </a:solidFill>
                <a:latin typeface="Times New Roman" panose="02020603050405020304" pitchFamily="18" charset="0"/>
                <a:ea typeface="Calibri" panose="020F0502020204030204" pitchFamily="34" charset="0"/>
                <a:cs typeface="Times New Roman (Corps CS)"/>
              </a:rPr>
              <a:t>[</a:t>
            </a:r>
            <a:r>
              <a:rPr lang="fr-BE" kern="0" dirty="0" err="1">
                <a:solidFill>
                  <a:srgbClr val="000000"/>
                </a:solidFill>
                <a:latin typeface="Times New Roman" panose="02020603050405020304" pitchFamily="18" charset="0"/>
                <a:ea typeface="Calibri" panose="020F0502020204030204" pitchFamily="34" charset="0"/>
                <a:cs typeface="Times New Roman (Corps CS)"/>
              </a:rPr>
              <a:t>τέχ</a:t>
            </a:r>
            <a:r>
              <a:rPr lang="fr-BE" kern="0" dirty="0">
                <a:solidFill>
                  <a:srgbClr val="000000"/>
                </a:solidFill>
                <a:latin typeface="Times New Roman" panose="02020603050405020304" pitchFamily="18" charset="0"/>
                <a:ea typeface="Calibri" panose="020F0502020204030204" pitchFamily="34" charset="0"/>
                <a:cs typeface="Times New Roman (Corps CS)"/>
              </a:rPr>
              <a:t>]</a:t>
            </a:r>
            <a:r>
              <a:rPr lang="fr-BE" kern="0" dirty="0" err="1">
                <a:solidFill>
                  <a:srgbClr val="000000"/>
                </a:solidFill>
                <a:latin typeface="Times New Roman" panose="02020603050405020304" pitchFamily="18" charset="0"/>
                <a:ea typeface="Calibri" panose="020F0502020204030204" pitchFamily="34" charset="0"/>
                <a:cs typeface="Times New Roman (Corps CS)"/>
              </a:rPr>
              <a:t>οντες</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τῶι</a:t>
            </a:r>
            <a:r>
              <a:rPr lang="fr-BE" kern="0" dirty="0">
                <a:solidFill>
                  <a:srgbClr val="000000"/>
                </a:solidFill>
                <a:latin typeface="Times New Roman" panose="02020603050405020304" pitchFamily="18" charset="0"/>
                <a:ea typeface="Calibri" panose="020F0502020204030204" pitchFamily="34" charset="0"/>
                <a:cs typeface="Times New Roman (Corps CS)"/>
              </a:rPr>
              <a:t> </a:t>
            </a:r>
            <a:r>
              <a:rPr lang="fr-BE" kern="0" dirty="0" err="1">
                <a:solidFill>
                  <a:srgbClr val="000000"/>
                </a:solidFill>
                <a:latin typeface="Times New Roman" panose="02020603050405020304" pitchFamily="18" charset="0"/>
                <a:ea typeface="Calibri" panose="020F0502020204030204" pitchFamily="34" charset="0"/>
                <a:cs typeface="Times New Roman (Corps CS)"/>
              </a:rPr>
              <a:t>Διονύσωι</a:t>
            </a:r>
            <a:r>
              <a:rPr lang="fr-BE" kern="0" dirty="0">
                <a:solidFill>
                  <a:srgbClr val="000000"/>
                </a:solidFill>
                <a:latin typeface="Times New Roman" panose="02020603050405020304" pitchFamily="18" charset="0"/>
                <a:ea typeface="Calibri" panose="020F0502020204030204" pitchFamily="34" charset="0"/>
                <a:cs typeface="Times New Roman (Corps CS)"/>
              </a:rPr>
              <a:t>.</a:t>
            </a:r>
          </a:p>
          <a:p>
            <a:pPr algn="just"/>
            <a:r>
              <a:rPr lang="fr-FR" dirty="0">
                <a:solidFill>
                  <a:srgbClr val="000000"/>
                </a:solidFill>
                <a:effectLst/>
                <a:latin typeface="Times New Roman" panose="02020603050405020304" pitchFamily="18" charset="0"/>
                <a:ea typeface="Calibri" panose="020F0502020204030204" pitchFamily="34" charset="0"/>
              </a:rPr>
              <a:t>Qu’on place à côté de la statue cultuelle de Dionysos, aussi belles et aussi convenables au sacré que possible, des statues cultuelles en marbre du roi Antiochos et de sa sœur la reine Laodice … partageant le sanctuaire et les autres rites avec Dionysos</a:t>
            </a:r>
            <a:r>
              <a:rPr lang="fr-BE" dirty="0">
                <a:solidFill>
                  <a:srgbClr val="000000"/>
                </a:solidFill>
                <a:latin typeface="Times New Roman" panose="02020603050405020304" pitchFamily="18" charset="0"/>
                <a:ea typeface="Calibri" panose="020F0502020204030204" pitchFamily="34" charset="0"/>
              </a:rPr>
              <a:t>. </a:t>
            </a:r>
            <a:endParaRPr lang="fr-BE" kern="0" dirty="0">
              <a:solidFill>
                <a:srgbClr val="000000"/>
              </a:solidFill>
              <a:latin typeface="Times New Roman" panose="02020603050405020304" pitchFamily="18" charset="0"/>
              <a:ea typeface="Calibri" panose="020F0502020204030204" pitchFamily="34" charset="0"/>
              <a:cs typeface="Times New Roman (Corps CS)"/>
            </a:endParaRPr>
          </a:p>
          <a:p>
            <a:pPr algn="just"/>
            <a:endParaRPr lang="fr-BE" kern="0" dirty="0">
              <a:solidFill>
                <a:srgbClr val="000000"/>
              </a:solidFill>
              <a:latin typeface="Times New Roman" panose="02020603050405020304" pitchFamily="18" charset="0"/>
              <a:ea typeface="Calibri" panose="020F0502020204030204" pitchFamily="34" charset="0"/>
              <a:cs typeface="Times New Roman (Corps CS)"/>
            </a:endParaRPr>
          </a:p>
          <a:p>
            <a:pPr algn="just"/>
            <a:endParaRPr lang="fr-BE" kern="0" dirty="0">
              <a:solidFill>
                <a:srgbClr val="000000"/>
              </a:solidFill>
              <a:latin typeface="Times New Roman" panose="02020603050405020304" pitchFamily="18" charset="0"/>
              <a:ea typeface="Calibri" panose="020F0502020204030204" pitchFamily="34" charset="0"/>
              <a:cs typeface="Times New Roman (Corps CS)"/>
            </a:endParaRPr>
          </a:p>
          <a:p>
            <a:pPr algn="just"/>
            <a:r>
              <a:rPr lang="fr-BE" kern="0" cap="small" dirty="0">
                <a:solidFill>
                  <a:srgbClr val="000000"/>
                </a:solidFill>
                <a:effectLst/>
                <a:latin typeface="Times New Roman" panose="02020603050405020304" pitchFamily="18" charset="0"/>
                <a:ea typeface="Calibri" panose="020F0502020204030204" pitchFamily="34" charset="0"/>
                <a:cs typeface="Times New Roman (Corps CS)"/>
              </a:rPr>
              <a:t>Ma</a:t>
            </a:r>
            <a:r>
              <a:rPr lang="fr-BE" kern="0" dirty="0">
                <a:solidFill>
                  <a:srgbClr val="000000"/>
                </a:solidFill>
                <a:effectLst/>
                <a:latin typeface="Times New Roman" panose="02020603050405020304" pitchFamily="18" charset="0"/>
                <a:ea typeface="Calibri" panose="020F0502020204030204" pitchFamily="34" charset="0"/>
                <a:cs typeface="Times New Roman (Corps CS)"/>
              </a:rPr>
              <a:t> (2004), p. 355-361, n°18, </a:t>
            </a:r>
            <a:r>
              <a:rPr lang="fr-BE" kern="0" dirty="0">
                <a:effectLst/>
                <a:latin typeface="Times New Roman" panose="02020603050405020304" pitchFamily="18" charset="0"/>
                <a:ea typeface="Calibri" panose="020F0502020204030204" pitchFamily="34" charset="0"/>
                <a:cs typeface="Times New Roman (Corps CS)"/>
              </a:rPr>
              <a:t>lignes 29-33</a:t>
            </a:r>
          </a:p>
          <a:p>
            <a:pPr marL="285750" indent="-285750" algn="just">
              <a:buFont typeface="Arial" panose="020B0604020202020204" pitchFamily="34" charset="0"/>
              <a:buChar char="•"/>
            </a:pP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ἵν</a:t>
            </a:r>
            <a:r>
              <a:rPr lang="fr-BE" kern="0" dirty="0">
                <a:effectLst/>
                <a:latin typeface="Times New Roman" panose="02020603050405020304" pitchFamily="18" charset="0"/>
                <a:ea typeface="Calibri" panose="020F0502020204030204" pitchFamily="34" charset="0"/>
                <a:cs typeface="Times New Roman (Corps CS)"/>
              </a:rPr>
              <a:t>α </a:t>
            </a:r>
            <a:r>
              <a:rPr lang="fr-BE" kern="0" dirty="0" err="1">
                <a:effectLst/>
                <a:latin typeface="Times New Roman" panose="02020603050405020304" pitchFamily="18" charset="0"/>
                <a:ea typeface="Calibri" panose="020F0502020204030204" pitchFamily="34" charset="0"/>
                <a:cs typeface="Times New Roman (Corps CS)"/>
              </a:rPr>
              <a:t>δὲ</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κ</a:t>
            </a:r>
            <a:r>
              <a:rPr lang="fr-BE" kern="0" dirty="0">
                <a:effectLst/>
                <a:latin typeface="Times New Roman" panose="02020603050405020304" pitchFamily="18" charset="0"/>
                <a:ea typeface="Calibri" panose="020F0502020204030204" pitchFamily="34" charset="0"/>
                <a:cs typeface="Times New Roman (Corps CS)"/>
              </a:rPr>
              <a:t>α</a:t>
            </a:r>
            <a:r>
              <a:rPr lang="fr-BE" kern="0" dirty="0" err="1">
                <a:effectLst/>
                <a:latin typeface="Times New Roman" panose="02020603050405020304" pitchFamily="18" charset="0"/>
                <a:ea typeface="Calibri" panose="020F0502020204030204" pitchFamily="34" charset="0"/>
                <a:cs typeface="Times New Roman (Corps CS)"/>
              </a:rPr>
              <a:t>ὶ</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κ</a:t>
            </a:r>
            <a:r>
              <a:rPr lang="fr-BE" kern="0" dirty="0">
                <a:effectLst/>
                <a:latin typeface="Times New Roman" panose="02020603050405020304" pitchFamily="18" charset="0"/>
                <a:ea typeface="Calibri" panose="020F0502020204030204" pitchFamily="34" charset="0"/>
                <a:cs typeface="Times New Roman (Corps CS)"/>
              </a:rPr>
              <a:t>α</a:t>
            </a:r>
            <a:r>
              <a:rPr lang="fr-BE" kern="0" dirty="0" err="1">
                <a:effectLst/>
                <a:latin typeface="Times New Roman" panose="02020603050405020304" pitchFamily="18" charset="0"/>
                <a:ea typeface="Calibri" panose="020F0502020204030204" pitchFamily="34" charset="0"/>
                <a:cs typeface="Times New Roman (Corps CS)"/>
              </a:rPr>
              <a:t>θιε</a:t>
            </a:r>
            <a:r>
              <a:rPr lang="fr-BE" kern="0" dirty="0">
                <a:effectLst/>
                <a:latin typeface="Times New Roman" panose="02020603050405020304" pitchFamily="18" charset="0"/>
                <a:ea typeface="Calibri" panose="020F0502020204030204" pitchFamily="34" charset="0"/>
                <a:cs typeface="Times New Roman (Corps CS)"/>
              </a:rPr>
              <a:t>[</a:t>
            </a:r>
            <a:r>
              <a:rPr lang="fr-BE" kern="0" dirty="0" err="1">
                <a:effectLst/>
                <a:latin typeface="Times New Roman" panose="02020603050405020304" pitchFamily="18" charset="0"/>
                <a:ea typeface="Calibri" panose="020F0502020204030204" pitchFamily="34" charset="0"/>
                <a:cs typeface="Times New Roman (Corps CS)"/>
              </a:rPr>
              <a:t>ρωμέ</a:t>
            </a:r>
            <a:r>
              <a:rPr lang="fr-BE" kern="0" dirty="0">
                <a:effectLst/>
                <a:latin typeface="Times New Roman" panose="02020603050405020304" pitchFamily="18" charset="0"/>
                <a:ea typeface="Calibri" panose="020F0502020204030204" pitchFamily="34" charset="0"/>
                <a:cs typeface="Times New Roman (Corps CS)"/>
              </a:rPr>
              <a:t>]|[</a:t>
            </a:r>
            <a:r>
              <a:rPr lang="fr-BE" kern="0" dirty="0" err="1">
                <a:effectLst/>
                <a:latin typeface="Times New Roman" panose="02020603050405020304" pitchFamily="18" charset="0"/>
                <a:ea typeface="Calibri" panose="020F0502020204030204" pitchFamily="34" charset="0"/>
                <a:cs typeface="Times New Roman (Corps CS)"/>
              </a:rPr>
              <a:t>νος</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ὁ</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τό</a:t>
            </a:r>
            <a:r>
              <a:rPr lang="fr-BE" kern="0" dirty="0">
                <a:effectLst/>
                <a:latin typeface="Times New Roman" panose="02020603050405020304" pitchFamily="18" charset="0"/>
                <a:ea typeface="Calibri" panose="020F0502020204030204" pitchFamily="34" charset="0"/>
                <a:cs typeface="Times New Roman (Corps CS)"/>
              </a:rPr>
              <a:t>π</a:t>
            </a:r>
            <a:r>
              <a:rPr lang="fr-BE" kern="0" dirty="0" err="1">
                <a:effectLst/>
                <a:latin typeface="Times New Roman" panose="02020603050405020304" pitchFamily="18" charset="0"/>
                <a:ea typeface="Calibri" panose="020F0502020204030204" pitchFamily="34" charset="0"/>
                <a:cs typeface="Times New Roman (Corps CS)"/>
              </a:rPr>
              <a:t>ος</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ᾖ</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τῶι</a:t>
            </a:r>
            <a:r>
              <a:rPr lang="fr-BE" kern="0" dirty="0">
                <a:effectLst/>
                <a:latin typeface="Times New Roman" panose="02020603050405020304" pitchFamily="18" charset="0"/>
                <a:ea typeface="Calibri" panose="020F0502020204030204" pitchFamily="34" charset="0"/>
                <a:cs typeface="Times New Roman (Corps CS)"/>
              </a:rPr>
              <a:t> βα</a:t>
            </a:r>
            <a:r>
              <a:rPr lang="fr-BE" kern="0" dirty="0" err="1">
                <a:effectLst/>
                <a:latin typeface="Times New Roman" panose="02020603050405020304" pitchFamily="18" charset="0"/>
                <a:ea typeface="Calibri" panose="020F0502020204030204" pitchFamily="34" charset="0"/>
                <a:cs typeface="Times New Roman (Corps CS)"/>
              </a:rPr>
              <a:t>σιλεῖ</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Ἀντιόχωι</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Μεγάλωι</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ἐν</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ὧι</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τὰ</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μὲν</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ἐ</a:t>
            </a:r>
            <a:r>
              <a:rPr lang="fr-BE" kern="0" dirty="0">
                <a:effectLst/>
                <a:latin typeface="Times New Roman" panose="02020603050405020304" pitchFamily="18" charset="0"/>
                <a:ea typeface="Calibri" panose="020F0502020204030204" pitchFamily="34" charset="0"/>
                <a:cs typeface="Times New Roman (Corps CS)"/>
              </a:rPr>
              <a:t>[</a:t>
            </a:r>
            <a:r>
              <a:rPr lang="fr-BE" kern="0" dirty="0" err="1">
                <a:effectLst/>
                <a:latin typeface="Times New Roman" panose="02020603050405020304" pitchFamily="18" charset="0"/>
                <a:ea typeface="Calibri" panose="020F0502020204030204" pitchFamily="34" charset="0"/>
                <a:cs typeface="Times New Roman (Corps CS)"/>
              </a:rPr>
              <a:t>τέλεσε</a:t>
            </a:r>
            <a:r>
              <a:rPr lang="fr-BE" kern="0" dirty="0">
                <a:effectLst/>
                <a:latin typeface="Times New Roman" panose="02020603050405020304" pitchFamily="18" charset="0"/>
                <a:ea typeface="Calibri" panose="020F0502020204030204" pitchFamily="34" charset="0"/>
                <a:cs typeface="Times New Roman (Corps CS)"/>
              </a:rPr>
              <a:t>] | [</a:t>
            </a:r>
            <a:r>
              <a:rPr lang="fr-BE" kern="0" dirty="0" err="1">
                <a:effectLst/>
                <a:latin typeface="Times New Roman" panose="02020603050405020304" pitchFamily="18" charset="0"/>
                <a:ea typeface="Calibri" panose="020F0502020204030204" pitchFamily="34" charset="0"/>
                <a:cs typeface="Times New Roman (Corps CS)"/>
              </a:rPr>
              <a:t>τῶν</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ἀ</a:t>
            </a:r>
            <a:r>
              <a:rPr lang="fr-BE" kern="0" dirty="0">
                <a:effectLst/>
                <a:latin typeface="Times New Roman" panose="02020603050405020304" pitchFamily="18" charset="0"/>
                <a:ea typeface="Calibri" panose="020F0502020204030204" pitchFamily="34" charset="0"/>
                <a:cs typeface="Times New Roman (Corps CS)"/>
              </a:rPr>
              <a:t>]</a:t>
            </a:r>
            <a:r>
              <a:rPr lang="fr-BE" kern="0" dirty="0" err="1">
                <a:effectLst/>
                <a:latin typeface="Times New Roman" panose="02020603050405020304" pitchFamily="18" charset="0"/>
                <a:ea typeface="Calibri" panose="020F0502020204030204" pitchFamily="34" charset="0"/>
                <a:cs typeface="Times New Roman (Corps CS)"/>
              </a:rPr>
              <a:t>γ</a:t>
            </a:r>
            <a:r>
              <a:rPr lang="fr-BE" kern="0" dirty="0">
                <a:effectLst/>
                <a:latin typeface="Times New Roman" panose="02020603050405020304" pitchFamily="18" charset="0"/>
                <a:ea typeface="Calibri" panose="020F0502020204030204" pitchFamily="34" charset="0"/>
                <a:cs typeface="Times New Roman (Corps CS)"/>
              </a:rPr>
              <a:t>α</a:t>
            </a:r>
            <a:r>
              <a:rPr lang="fr-BE" kern="0" dirty="0" err="1">
                <a:effectLst/>
                <a:latin typeface="Times New Roman" panose="02020603050405020304" pitchFamily="18" charset="0"/>
                <a:ea typeface="Calibri" panose="020F0502020204030204" pitchFamily="34" charset="0"/>
                <a:cs typeface="Times New Roman (Corps CS)"/>
              </a:rPr>
              <a:t>θῶν</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τὰ</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δὲ</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ὑ</a:t>
            </a:r>
            <a:r>
              <a:rPr lang="fr-BE" kern="0" dirty="0">
                <a:effectLst/>
                <a:latin typeface="Times New Roman" panose="02020603050405020304" pitchFamily="18" charset="0"/>
                <a:ea typeface="Calibri" panose="020F0502020204030204" pitchFamily="34" charset="0"/>
                <a:cs typeface="Times New Roman (Corps CS)"/>
              </a:rPr>
              <a:t>π</a:t>
            </a:r>
            <a:r>
              <a:rPr lang="fr-BE" kern="0" dirty="0" err="1">
                <a:effectLst/>
                <a:latin typeface="Times New Roman" panose="02020603050405020304" pitchFamily="18" charset="0"/>
                <a:ea typeface="Calibri" panose="020F0502020204030204" pitchFamily="34" charset="0"/>
                <a:cs typeface="Times New Roman (Corps CS)"/>
              </a:rPr>
              <a:t>έσχετο</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κ</a:t>
            </a:r>
            <a:r>
              <a:rPr lang="fr-BE" kern="0" dirty="0">
                <a:effectLst/>
                <a:latin typeface="Times New Roman" panose="02020603050405020304" pitchFamily="18" charset="0"/>
                <a:ea typeface="Calibri" panose="020F0502020204030204" pitchFamily="34" charset="0"/>
                <a:cs typeface="Times New Roman (Corps CS)"/>
              </a:rPr>
              <a:t>α</a:t>
            </a:r>
            <a:r>
              <a:rPr lang="fr-BE" kern="0" dirty="0" err="1">
                <a:effectLst/>
                <a:latin typeface="Times New Roman" panose="02020603050405020304" pitchFamily="18" charset="0"/>
                <a:ea typeface="Calibri" panose="020F0502020204030204" pitchFamily="34" charset="0"/>
                <a:cs typeface="Times New Roman (Corps CS)"/>
              </a:rPr>
              <a:t>ὶ</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μετὰ</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τ</a:t>
            </a:r>
            <a:r>
              <a:rPr lang="fr-BE" kern="0" dirty="0">
                <a:effectLst/>
                <a:latin typeface="Times New Roman" panose="02020603050405020304" pitchFamily="18" charset="0"/>
                <a:ea typeface="Calibri" panose="020F0502020204030204" pitchFamily="34" charset="0"/>
                <a:cs typeface="Times New Roman (Corps CS)"/>
              </a:rPr>
              <a:t>α</a:t>
            </a:r>
            <a:r>
              <a:rPr lang="fr-BE" kern="0" dirty="0" err="1">
                <a:effectLst/>
                <a:latin typeface="Times New Roman" panose="02020603050405020304" pitchFamily="18" charset="0"/>
                <a:ea typeface="Calibri" panose="020F0502020204030204" pitchFamily="34" charset="0"/>
                <a:cs typeface="Times New Roman (Corps CS)"/>
              </a:rPr>
              <a:t>ῦτ</a:t>
            </a:r>
            <a:r>
              <a:rPr lang="fr-BE" kern="0" dirty="0">
                <a:effectLst/>
                <a:latin typeface="Times New Roman" panose="02020603050405020304" pitchFamily="18" charset="0"/>
                <a:ea typeface="Calibri" panose="020F0502020204030204" pitchFamily="34" charset="0"/>
                <a:cs typeface="Times New Roman (Corps CS)"/>
              </a:rPr>
              <a:t>α </a:t>
            </a:r>
            <a:r>
              <a:rPr lang="fr-BE" kern="0" dirty="0" err="1">
                <a:effectLst/>
                <a:latin typeface="Times New Roman" panose="02020603050405020304" pitchFamily="18" charset="0"/>
                <a:ea typeface="Calibri" panose="020F0502020204030204" pitchFamily="34" charset="0"/>
                <a:cs typeface="Times New Roman (Corps CS)"/>
              </a:rPr>
              <a:t>ἐ</a:t>
            </a:r>
            <a:r>
              <a:rPr lang="fr-BE" kern="0" dirty="0">
                <a:effectLst/>
                <a:latin typeface="Times New Roman" panose="02020603050405020304" pitchFamily="18" charset="0"/>
                <a:ea typeface="Calibri" panose="020F0502020204030204" pitchFamily="34" charset="0"/>
                <a:cs typeface="Times New Roman (Corps CS)"/>
              </a:rPr>
              <a:t>π</a:t>
            </a:r>
            <a:r>
              <a:rPr lang="fr-BE" kern="0" dirty="0" err="1">
                <a:effectLst/>
                <a:latin typeface="Times New Roman" panose="02020603050405020304" pitchFamily="18" charset="0"/>
                <a:ea typeface="Calibri" panose="020F0502020204030204" pitchFamily="34" charset="0"/>
                <a:cs typeface="Times New Roman (Corps CS)"/>
              </a:rPr>
              <a:t>ετέλεσεν</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ἀ</a:t>
            </a:r>
            <a:r>
              <a:rPr lang="fr-BE" kern="0" dirty="0">
                <a:effectLst/>
                <a:latin typeface="Times New Roman" panose="02020603050405020304" pitchFamily="18" charset="0"/>
                <a:ea typeface="Calibri" panose="020F0502020204030204" pitchFamily="34" charset="0"/>
                <a:cs typeface="Times New Roman (Corps CS)"/>
              </a:rPr>
              <a:t>[</a:t>
            </a:r>
            <a:r>
              <a:rPr lang="fr-BE" kern="0" dirty="0" err="1">
                <a:effectLst/>
                <a:latin typeface="Times New Roman" panose="02020603050405020304" pitchFamily="18" charset="0"/>
                <a:ea typeface="Calibri" panose="020F0502020204030204" pitchFamily="34" charset="0"/>
                <a:cs typeface="Times New Roman (Corps CS)"/>
              </a:rPr>
              <a:t>ν</a:t>
            </a:r>
            <a:r>
              <a:rPr lang="fr-BE" kern="0" dirty="0">
                <a:effectLst/>
                <a:latin typeface="Times New Roman" panose="02020603050405020304" pitchFamily="18" charset="0"/>
                <a:ea typeface="Calibri" panose="020F0502020204030204" pitchFamily="34" charset="0"/>
                <a:cs typeface="Times New Roman (Corps CS)"/>
              </a:rPr>
              <a:t>α</a:t>
            </a:r>
            <a:r>
              <a:rPr lang="fr-BE" kern="0" dirty="0" err="1">
                <a:effectLst/>
                <a:latin typeface="Times New Roman" panose="02020603050405020304" pitchFamily="18" charset="0"/>
                <a:ea typeface="Calibri" panose="020F0502020204030204" pitchFamily="34" charset="0"/>
                <a:cs typeface="Times New Roman (Corps CS)"/>
              </a:rPr>
              <a:t>θεῖ</a:t>
            </a:r>
            <a:r>
              <a:rPr lang="fr-BE" kern="0" dirty="0">
                <a:effectLst/>
                <a:latin typeface="Times New Roman" panose="02020603050405020304" pitchFamily="18" charset="0"/>
                <a:ea typeface="Calibri" panose="020F0502020204030204" pitchFamily="34" charset="0"/>
                <a:cs typeface="Times New Roman (Corps CS)"/>
              </a:rPr>
              <a:t>]|[</a:t>
            </a:r>
            <a:r>
              <a:rPr lang="fr-BE" kern="0" dirty="0" err="1">
                <a:effectLst/>
                <a:latin typeface="Times New Roman" panose="02020603050405020304" pitchFamily="18" charset="0"/>
                <a:ea typeface="Calibri" panose="020F0502020204030204" pitchFamily="34" charset="0"/>
                <a:cs typeface="Times New Roman (Corps CS)"/>
              </a:rPr>
              <a:t>ν</a:t>
            </a:r>
            <a:r>
              <a:rPr lang="fr-BE" kern="0" dirty="0">
                <a:effectLst/>
                <a:latin typeface="Times New Roman" panose="02020603050405020304" pitchFamily="18" charset="0"/>
                <a:ea typeface="Calibri" panose="020F0502020204030204" pitchFamily="34" charset="0"/>
                <a:cs typeface="Times New Roman (Corps CS)"/>
              </a:rPr>
              <a:t>α</a:t>
            </a:r>
            <a:r>
              <a:rPr lang="fr-BE" kern="0" dirty="0" err="1">
                <a:effectLst/>
                <a:latin typeface="Times New Roman" panose="02020603050405020304" pitchFamily="18" charset="0"/>
                <a:ea typeface="Calibri" panose="020F0502020204030204" pitchFamily="34" charset="0"/>
                <a:cs typeface="Times New Roman (Corps CS)"/>
              </a:rPr>
              <a:t>ι</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ἄ</a:t>
            </a:r>
            <a:r>
              <a:rPr lang="fr-BE" kern="0" dirty="0">
                <a:effectLst/>
                <a:latin typeface="Times New Roman" panose="02020603050405020304" pitchFamily="18" charset="0"/>
                <a:ea typeface="Calibri" panose="020F0502020204030204" pitchFamily="34" charset="0"/>
                <a:cs typeface="Times New Roman (Corps CS)"/>
              </a:rPr>
              <a:t>]</a:t>
            </a:r>
            <a:r>
              <a:rPr lang="fr-BE" kern="0" dirty="0" err="1">
                <a:effectLst/>
                <a:latin typeface="Times New Roman" panose="02020603050405020304" pitchFamily="18" charset="0"/>
                <a:ea typeface="Calibri" panose="020F0502020204030204" pitchFamily="34" charset="0"/>
                <a:cs typeface="Times New Roman (Corps CS)"/>
              </a:rPr>
              <a:t>γ</a:t>
            </a:r>
            <a:r>
              <a:rPr lang="fr-BE" kern="0" dirty="0">
                <a:effectLst/>
                <a:latin typeface="Times New Roman" panose="02020603050405020304" pitchFamily="18" charset="0"/>
                <a:ea typeface="Calibri" panose="020F0502020204030204" pitchFamily="34" charset="0"/>
                <a:cs typeface="Times New Roman (Corps CS)"/>
              </a:rPr>
              <a:t>α</a:t>
            </a:r>
            <a:r>
              <a:rPr lang="fr-BE" kern="0" dirty="0" err="1">
                <a:effectLst/>
                <a:latin typeface="Times New Roman" panose="02020603050405020304" pitchFamily="18" charset="0"/>
                <a:ea typeface="Calibri" panose="020F0502020204030204" pitchFamily="34" charset="0"/>
                <a:cs typeface="Times New Roman (Corps CS)"/>
              </a:rPr>
              <a:t>λμ</a:t>
            </a:r>
            <a:r>
              <a:rPr lang="fr-BE" kern="0" dirty="0">
                <a:effectLst/>
                <a:latin typeface="Times New Roman" panose="02020603050405020304" pitchFamily="18" charset="0"/>
                <a:ea typeface="Calibri" panose="020F0502020204030204" pitchFamily="34" charset="0"/>
                <a:cs typeface="Times New Roman (Corps CS)"/>
              </a:rPr>
              <a:t>α </a:t>
            </a:r>
            <a:r>
              <a:rPr lang="fr-BE" kern="0" dirty="0" err="1">
                <a:effectLst/>
                <a:latin typeface="Times New Roman" panose="02020603050405020304" pitchFamily="18" charset="0"/>
                <a:ea typeface="Calibri" panose="020F0502020204030204" pitchFamily="34" charset="0"/>
                <a:cs typeface="Times New Roman (Corps CS)"/>
              </a:rPr>
              <a:t>χ</a:t>
            </a:r>
            <a:r>
              <a:rPr lang="fr-BE" kern="0" dirty="0">
                <a:effectLst/>
                <a:latin typeface="Times New Roman" panose="02020603050405020304" pitchFamily="18" charset="0"/>
                <a:ea typeface="Calibri" panose="020F0502020204030204" pitchFamily="34" charset="0"/>
                <a:cs typeface="Times New Roman (Corps CS)"/>
              </a:rPr>
              <a:t>α</a:t>
            </a:r>
            <a:r>
              <a:rPr lang="fr-BE" kern="0" dirty="0" err="1">
                <a:effectLst/>
                <a:latin typeface="Times New Roman" panose="02020603050405020304" pitchFamily="18" charset="0"/>
                <a:ea typeface="Calibri" panose="020F0502020204030204" pitchFamily="34" charset="0"/>
                <a:cs typeface="Times New Roman (Corps CS)"/>
              </a:rPr>
              <a:t>λκοῦν</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ἐν</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τῶι</a:t>
            </a:r>
            <a:r>
              <a:rPr lang="fr-BE" kern="0" dirty="0">
                <a:effectLst/>
                <a:latin typeface="Times New Roman" panose="02020603050405020304" pitchFamily="18" charset="0"/>
                <a:ea typeface="Calibri" panose="020F0502020204030204" pitchFamily="34" charset="0"/>
                <a:cs typeface="Times New Roman (Corps CS)"/>
              </a:rPr>
              <a:t> β</a:t>
            </a:r>
            <a:r>
              <a:rPr lang="fr-BE" kern="0" dirty="0" err="1">
                <a:effectLst/>
                <a:latin typeface="Times New Roman" panose="02020603050405020304" pitchFamily="18" charset="0"/>
                <a:ea typeface="Calibri" panose="020F0502020204030204" pitchFamily="34" charset="0"/>
                <a:cs typeface="Times New Roman (Corps CS)"/>
              </a:rPr>
              <a:t>ουλευτηρίωι</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ὡς</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κάλλιστον</a:t>
            </a:r>
            <a:r>
              <a:rPr lang="fr-BE" kern="0" dirty="0">
                <a:effectLst/>
                <a:latin typeface="Times New Roman" panose="02020603050405020304" pitchFamily="18" charset="0"/>
                <a:ea typeface="Calibri" panose="020F0502020204030204" pitchFamily="34" charset="0"/>
                <a:cs typeface="Times New Roman (Corps CS)"/>
              </a:rPr>
              <a:t> [</a:t>
            </a:r>
            <a:r>
              <a:rPr lang="fr-BE" kern="0" dirty="0" err="1">
                <a:effectLst/>
                <a:latin typeface="Times New Roman" panose="02020603050405020304" pitchFamily="18" charset="0"/>
                <a:ea typeface="Calibri" panose="020F0502020204030204" pitchFamily="34" charset="0"/>
                <a:cs typeface="Times New Roman (Corps CS)"/>
              </a:rPr>
              <a:t>τοῦ</a:t>
            </a:r>
            <a:r>
              <a:rPr lang="fr-BE" kern="0" dirty="0">
                <a:effectLst/>
                <a:latin typeface="Times New Roman" panose="02020603050405020304" pitchFamily="18" charset="0"/>
                <a:ea typeface="Calibri" panose="020F0502020204030204" pitchFamily="34" charset="0"/>
                <a:cs typeface="Times New Roman (Corps CS)"/>
              </a:rPr>
              <a:t> βα]|[</a:t>
            </a:r>
            <a:r>
              <a:rPr lang="fr-BE" kern="0" dirty="0" err="1">
                <a:effectLst/>
                <a:latin typeface="Times New Roman" panose="02020603050405020304" pitchFamily="18" charset="0"/>
                <a:ea typeface="Calibri" panose="020F0502020204030204" pitchFamily="34" charset="0"/>
                <a:cs typeface="Times New Roman (Corps CS)"/>
              </a:rPr>
              <a:t>σιλέ</a:t>
            </a:r>
            <a:r>
              <a:rPr lang="fr-BE" kern="0" dirty="0">
                <a:effectLst/>
                <a:latin typeface="Times New Roman" panose="02020603050405020304" pitchFamily="18" charset="0"/>
                <a:ea typeface="Calibri" panose="020F0502020204030204" pitchFamily="34" charset="0"/>
                <a:cs typeface="Times New Roman (Corps CS)"/>
              </a:rPr>
              <a:t>]</a:t>
            </a:r>
            <a:r>
              <a:rPr lang="fr-BE" kern="0" dirty="0" err="1">
                <a:effectLst/>
                <a:latin typeface="Times New Roman" panose="02020603050405020304" pitchFamily="18" charset="0"/>
                <a:ea typeface="Calibri" panose="020F0502020204030204" pitchFamily="34" charset="0"/>
                <a:cs typeface="Times New Roman (Corps CS)"/>
              </a:rPr>
              <a:t>ως</a:t>
            </a:r>
            <a:r>
              <a:rPr lang="fr-BE" kern="0" dirty="0">
                <a:effectLst/>
                <a:latin typeface="Times New Roman" panose="02020603050405020304" pitchFamily="18" charset="0"/>
                <a:ea typeface="Calibri" panose="020F0502020204030204" pitchFamily="34" charset="0"/>
                <a:cs typeface="Times New Roman (Corps CS)"/>
              </a:rPr>
              <a:t>. </a:t>
            </a:r>
            <a:endParaRPr lang="fr-BE" kern="0" dirty="0">
              <a:solidFill>
                <a:srgbClr val="000000"/>
              </a:solidFill>
              <a:effectLst/>
              <a:latin typeface="Times New Roman" panose="02020603050405020304" pitchFamily="18" charset="0"/>
              <a:ea typeface="Calibri" panose="020F0502020204030204" pitchFamily="34" charset="0"/>
              <a:cs typeface="Times New Roman (Corps CS)"/>
            </a:endParaRPr>
          </a:p>
          <a:p>
            <a:pPr algn="just"/>
            <a:r>
              <a:rPr lang="fr-FR" dirty="0">
                <a:solidFill>
                  <a:srgbClr val="000000"/>
                </a:solidFill>
                <a:effectLst/>
                <a:latin typeface="Times New Roman" panose="02020603050405020304" pitchFamily="18" charset="0"/>
                <a:ea typeface="Calibri" panose="020F0502020204030204" pitchFamily="34" charset="0"/>
              </a:rPr>
              <a:t>Afin que soit voué [</a:t>
            </a:r>
            <a:r>
              <a:rPr lang="fr-FR" b="1" dirty="0">
                <a:solidFill>
                  <a:srgbClr val="000000"/>
                </a:solidFill>
                <a:effectLst/>
                <a:latin typeface="Times New Roman" panose="02020603050405020304" pitchFamily="18" charset="0"/>
                <a:ea typeface="Calibri" panose="020F0502020204030204" pitchFamily="34" charset="0"/>
              </a:rPr>
              <a:t>30</a:t>
            </a:r>
            <a:r>
              <a:rPr lang="fr-FR" dirty="0">
                <a:solidFill>
                  <a:srgbClr val="000000"/>
                </a:solidFill>
                <a:effectLst/>
                <a:latin typeface="Times New Roman" panose="02020603050405020304" pitchFamily="18" charset="0"/>
                <a:ea typeface="Calibri" panose="020F0502020204030204" pitchFamily="34" charset="0"/>
              </a:rPr>
              <a:t>] au roi Antiochos le Grand le lieu où il [accomplit] certains de ses bienfaits, en promit d’autres et les accomplit par la suite, qu’on dresse dans le </a:t>
            </a:r>
            <a:r>
              <a:rPr lang="fr-FR" i="1" dirty="0">
                <a:solidFill>
                  <a:srgbClr val="000000"/>
                </a:solidFill>
                <a:effectLst/>
                <a:latin typeface="Times New Roman" panose="02020603050405020304" pitchFamily="18" charset="0"/>
                <a:ea typeface="Calibri" panose="020F0502020204030204" pitchFamily="34" charset="0"/>
              </a:rPr>
              <a:t>bouleutérion</a:t>
            </a:r>
            <a:r>
              <a:rPr lang="fr-FR" dirty="0">
                <a:solidFill>
                  <a:srgbClr val="000000"/>
                </a:solidFill>
                <a:effectLst/>
                <a:latin typeface="Times New Roman" panose="02020603050405020304" pitchFamily="18" charset="0"/>
                <a:ea typeface="Calibri" panose="020F0502020204030204" pitchFamily="34" charset="0"/>
              </a:rPr>
              <a:t> une statue cultuelle de bronze du roi aussi belle que possible.</a:t>
            </a:r>
          </a:p>
          <a:p>
            <a:pPr algn="just"/>
            <a:endParaRPr lang="fr-FR" sz="1600" kern="0" dirty="0">
              <a:solidFill>
                <a:srgbClr val="000000"/>
              </a:solidFill>
              <a:latin typeface="Times New Roman" panose="02020603050405020304" pitchFamily="18" charset="0"/>
              <a:ea typeface="Calibri" panose="020F0502020204030204" pitchFamily="34" charset="0"/>
              <a:cs typeface="Times New Roman (Corps CS)"/>
            </a:endParaRPr>
          </a:p>
          <a:p>
            <a:pPr algn="just"/>
            <a:endParaRPr lang="fr-BE" sz="1600" kern="0" dirty="0">
              <a:solidFill>
                <a:srgbClr val="000000"/>
              </a:solidFill>
              <a:latin typeface="Times New Roman" panose="02020603050405020304" pitchFamily="18" charset="0"/>
              <a:ea typeface="Calibri" panose="020F0502020204030204" pitchFamily="34" charset="0"/>
              <a:cs typeface="Times New Roman (Corps CS)"/>
            </a:endParaRPr>
          </a:p>
          <a:p>
            <a:endParaRPr lang="fr-FR" dirty="0"/>
          </a:p>
        </p:txBody>
      </p:sp>
      <p:sp>
        <p:nvSpPr>
          <p:cNvPr id="5" name="ZoneTexte 4">
            <a:extLst>
              <a:ext uri="{FF2B5EF4-FFF2-40B4-BE49-F238E27FC236}">
                <a16:creationId xmlns:a16="http://schemas.microsoft.com/office/drawing/2014/main" id="{3F1B827D-95E3-99F9-AE01-D645C40FCA42}"/>
              </a:ext>
            </a:extLst>
          </p:cNvPr>
          <p:cNvSpPr txBox="1"/>
          <p:nvPr/>
        </p:nvSpPr>
        <p:spPr>
          <a:xfrm>
            <a:off x="3505200" y="335859"/>
            <a:ext cx="5957080" cy="646331"/>
          </a:xfrm>
          <a:prstGeom prst="rect">
            <a:avLst/>
          </a:prstGeom>
          <a:noFill/>
        </p:spPr>
        <p:txBody>
          <a:bodyPr wrap="none" rtlCol="0">
            <a:spAutoFit/>
          </a:bodyPr>
          <a:lstStyle/>
          <a:p>
            <a:r>
              <a:rPr lang="fr-BE" b="1" i="1" dirty="0">
                <a:effectLst/>
                <a:latin typeface="Times New Roman" panose="02020603050405020304" pitchFamily="18" charset="0"/>
                <a:ea typeface="Times New Roman" panose="02020603050405020304" pitchFamily="18" charset="0"/>
              </a:rPr>
              <a:t>2. Partis pour rester</a:t>
            </a:r>
            <a:r>
              <a:rPr lang="fr-BE" b="1" dirty="0">
                <a:effectLst/>
                <a:latin typeface="Times New Roman" panose="02020603050405020304" pitchFamily="18" charset="0"/>
                <a:ea typeface="Times New Roman" panose="02020603050405020304" pitchFamily="18" charset="0"/>
              </a:rPr>
              <a:t> ? Implantations éphémères et durables</a:t>
            </a:r>
          </a:p>
          <a:p>
            <a:endParaRPr lang="fr-FR" dirty="0"/>
          </a:p>
        </p:txBody>
      </p:sp>
    </p:spTree>
    <p:extLst>
      <p:ext uri="{BB962C8B-B14F-4D97-AF65-F5344CB8AC3E}">
        <p14:creationId xmlns:p14="http://schemas.microsoft.com/office/powerpoint/2010/main" val="3899400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DF333F8-A509-EC71-8C02-08A785C9168A}"/>
              </a:ext>
            </a:extLst>
          </p:cNvPr>
          <p:cNvSpPr txBox="1"/>
          <p:nvPr/>
        </p:nvSpPr>
        <p:spPr>
          <a:xfrm>
            <a:off x="189186" y="1082567"/>
            <a:ext cx="11761076" cy="5047536"/>
          </a:xfrm>
          <a:prstGeom prst="rect">
            <a:avLst/>
          </a:prstGeom>
          <a:noFill/>
        </p:spPr>
        <p:txBody>
          <a:bodyPr wrap="square" rtlCol="0">
            <a:spAutoFit/>
          </a:bodyPr>
          <a:lstStyle/>
          <a:p>
            <a:pPr algn="just"/>
            <a:r>
              <a:rPr lang="fr-BE" kern="0" dirty="0">
                <a:solidFill>
                  <a:srgbClr val="000000"/>
                </a:solidFill>
                <a:latin typeface="Times New Roman" panose="02020603050405020304" pitchFamily="18" charset="0"/>
                <a:ea typeface="Calibri" panose="020F0502020204030204" pitchFamily="34" charset="0"/>
                <a:cs typeface="Times New Roman (Corps CS)"/>
              </a:rPr>
              <a:t>1- </a:t>
            </a:r>
            <a:r>
              <a:rPr lang="fr-BE" b="1" kern="0" dirty="0" err="1">
                <a:solidFill>
                  <a:srgbClr val="000000"/>
                </a:solidFill>
                <a:latin typeface="Times New Roman" panose="02020603050405020304" pitchFamily="18" charset="0"/>
                <a:ea typeface="Calibri" panose="020F0502020204030204" pitchFamily="34" charset="0"/>
                <a:cs typeface="Times New Roman (Corps CS)"/>
              </a:rPr>
              <a:t>Aigai</a:t>
            </a:r>
            <a:r>
              <a:rPr lang="fr-BE" kern="0" dirty="0">
                <a:solidFill>
                  <a:srgbClr val="000000"/>
                </a:solidFill>
                <a:latin typeface="Times New Roman" panose="02020603050405020304" pitchFamily="18" charset="0"/>
                <a:ea typeface="Calibri" panose="020F0502020204030204" pitchFamily="34" charset="0"/>
                <a:cs typeface="Times New Roman (Corps CS)"/>
              </a:rPr>
              <a:t> : </a:t>
            </a:r>
            <a:r>
              <a:rPr lang="fr-BE" sz="18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CGRN</a:t>
            </a:r>
            <a:r>
              <a:rPr lang="fr-BE"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137, lignes 5-10 </a:t>
            </a:r>
          </a:p>
          <a:p>
            <a:pPr marL="285750" indent="-285750" algn="just">
              <a:buFont typeface="Arial" panose="020B0604020202020204" pitchFamily="34" charset="0"/>
              <a:buChar char="•"/>
            </a:pP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να</a:t>
            </a:r>
            <a:r>
              <a:rPr lang="nl-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ό</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 τε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οἰκοδομῆσαι</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ὡ̣ς</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κάλλιστ</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[ον]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π̣ρὸς</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τῶ</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nl-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περιβόλωι</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τοῦ</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Ἀπόλλωνος</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κ̣̣</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αὶ</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τό</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πον</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πε</a:t>
            </a:r>
            <a:r>
              <a:rPr lang="nl-BE"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ρι</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βαλέσθαι</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ἀγάλματα</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ἀναθ</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εῖ</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]ναι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δύ</a:t>
            </a:r>
            <a:r>
              <a:rPr lang="nl-BE"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ὡ̣ς</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κάλλιστα</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ἐπιγράψαντας</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Σέ</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[λ]</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ευκον</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κ</a:t>
            </a:r>
            <a:r>
              <a:rPr lang="nl-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αὶ</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Ἀντίοχον</a:t>
            </a:r>
            <a:endParaRPr lang="nl-BE"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1600" dirty="0">
                <a:solidFill>
                  <a:srgbClr val="000000"/>
                </a:solidFill>
                <a:latin typeface="Times New Roman" panose="02020603050405020304" pitchFamily="18" charset="0"/>
                <a:ea typeface="Calibri" panose="020F0502020204030204" pitchFamily="34" charset="0"/>
              </a:rPr>
              <a:t>Q</a:t>
            </a:r>
            <a:r>
              <a:rPr lang="fr-FR" sz="1600" dirty="0">
                <a:solidFill>
                  <a:srgbClr val="000000"/>
                </a:solidFill>
                <a:effectLst/>
                <a:latin typeface="Times New Roman" panose="02020603050405020304" pitchFamily="18" charset="0"/>
                <a:ea typeface="Calibri" panose="020F0502020204030204" pitchFamily="34" charset="0"/>
              </a:rPr>
              <a:t>u’un temple aussi beau que possible soit érigé contre le péribole d’Apollon, qu’on enclose le lieu et que deux statues cultuelles aussi belles que possibles y soient placées, portant les inscriptions « Séleucos » </a:t>
            </a:r>
            <a:r>
              <a:rPr lang="fr-FR" sz="1600" b="1" dirty="0">
                <a:solidFill>
                  <a:srgbClr val="000000"/>
                </a:solidFill>
                <a:effectLst/>
                <a:latin typeface="Times New Roman" panose="02020603050405020304" pitchFamily="18" charset="0"/>
                <a:ea typeface="Calibri" panose="020F0502020204030204" pitchFamily="34" charset="0"/>
              </a:rPr>
              <a:t>[10]</a:t>
            </a:r>
            <a:r>
              <a:rPr lang="fr-FR" sz="1600" dirty="0">
                <a:solidFill>
                  <a:srgbClr val="000000"/>
                </a:solidFill>
                <a:effectLst/>
                <a:latin typeface="Times New Roman" panose="02020603050405020304" pitchFamily="18" charset="0"/>
                <a:ea typeface="Calibri" panose="020F0502020204030204" pitchFamily="34" charset="0"/>
              </a:rPr>
              <a:t> et « Antiochos ». </a:t>
            </a:r>
            <a:endParaRPr lang="fr-BE" sz="1600" dirty="0">
              <a:effectLst/>
              <a:latin typeface="Times New Roman" panose="02020603050405020304" pitchFamily="18" charset="0"/>
              <a:cs typeface="Times New Roman" panose="02020603050405020304" pitchFamily="18" charset="0"/>
            </a:endParaRPr>
          </a:p>
          <a:p>
            <a:pPr algn="just"/>
            <a:endParaRPr lang="fr-BE" kern="0" dirty="0">
              <a:solidFill>
                <a:srgbClr val="000000"/>
              </a:solidFill>
              <a:latin typeface="Times New Roman" panose="02020603050405020304" pitchFamily="18" charset="0"/>
              <a:ea typeface="Calibri" panose="020F0502020204030204" pitchFamily="34" charset="0"/>
              <a:cs typeface="Times New Roman (Corps CS)"/>
            </a:endParaRPr>
          </a:p>
          <a:p>
            <a:pPr algn="just"/>
            <a:endParaRPr lang="fr-BE" kern="0" dirty="0">
              <a:solidFill>
                <a:srgbClr val="000000"/>
              </a:solidFill>
              <a:latin typeface="Times New Roman" panose="02020603050405020304" pitchFamily="18" charset="0"/>
              <a:ea typeface="Calibri" panose="020F0502020204030204" pitchFamily="34" charset="0"/>
              <a:cs typeface="Times New Roman (Corps CS)"/>
            </a:endParaRPr>
          </a:p>
          <a:p>
            <a:pPr algn="just"/>
            <a:r>
              <a:rPr lang="fr-BE" sz="1800" kern="0" dirty="0">
                <a:solidFill>
                  <a:srgbClr val="000000"/>
                </a:solidFill>
                <a:effectLst/>
                <a:latin typeface="Times New Roman" panose="02020603050405020304" pitchFamily="18" charset="0"/>
                <a:ea typeface="Calibri" panose="020F0502020204030204" pitchFamily="34" charset="0"/>
                <a:cs typeface="Times New Roman (Corps CS)"/>
              </a:rPr>
              <a:t>2- </a:t>
            </a:r>
            <a:r>
              <a:rPr lang="fr-BE" sz="1800" b="1" kern="0" dirty="0">
                <a:solidFill>
                  <a:srgbClr val="000000"/>
                </a:solidFill>
                <a:effectLst/>
                <a:latin typeface="Times New Roman" panose="02020603050405020304" pitchFamily="18" charset="0"/>
                <a:ea typeface="Calibri" panose="020F0502020204030204" pitchFamily="34" charset="0"/>
                <a:cs typeface="Times New Roman (Corps CS)"/>
              </a:rPr>
              <a:t>Lemnos</a:t>
            </a:r>
            <a:r>
              <a:rPr lang="fr-BE" sz="1800" kern="0" dirty="0">
                <a:solidFill>
                  <a:srgbClr val="000000"/>
                </a:solidFill>
                <a:effectLst/>
                <a:latin typeface="Times New Roman" panose="02020603050405020304" pitchFamily="18" charset="0"/>
                <a:ea typeface="Calibri" panose="020F0502020204030204" pitchFamily="34" charset="0"/>
                <a:cs typeface="Times New Roman (Corps CS)"/>
              </a:rPr>
              <a:t> : Ath., VI, 25 f- 255a (=Phylarque </a:t>
            </a:r>
            <a:r>
              <a:rPr lang="fr-BE" sz="1800" i="1" kern="0" dirty="0" err="1">
                <a:solidFill>
                  <a:srgbClr val="000000"/>
                </a:solidFill>
                <a:effectLst/>
                <a:latin typeface="Times New Roman" panose="02020603050405020304" pitchFamily="18" charset="0"/>
                <a:ea typeface="Calibri" panose="020F0502020204030204" pitchFamily="34" charset="0"/>
                <a:cs typeface="Times New Roman (Corps CS)"/>
              </a:rPr>
              <a:t>FGrH</a:t>
            </a:r>
            <a:r>
              <a:rPr lang="fr-BE" sz="1800" kern="0" dirty="0">
                <a:solidFill>
                  <a:srgbClr val="000000"/>
                </a:solidFill>
                <a:effectLst/>
                <a:latin typeface="Times New Roman" panose="02020603050405020304" pitchFamily="18" charset="0"/>
                <a:ea typeface="Calibri" panose="020F0502020204030204" pitchFamily="34" charset="0"/>
                <a:cs typeface="Times New Roman (Corps CS)"/>
              </a:rPr>
              <a:t> 81 F 29) </a:t>
            </a:r>
          </a:p>
          <a:p>
            <a:pPr marL="742950" lvl="1" indent="-285750" algn="just">
              <a:buFont typeface="Arial" panose="020B0604020202020204" pitchFamily="34" charset="0"/>
              <a:buChar char="•"/>
            </a:pP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οἱ</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Λημνόθεν</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Ἀθην</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ῖοι</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οὐ</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μόνον</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ν</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οὺς</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κ</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τεσκεύ</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σ</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ν</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τοῦ</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Σελεύκου</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ἀλλὰ</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κ</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ὶ</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τοῦ</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υἱοῦ</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Corps CS)"/>
              </a:rPr>
              <a:t>Ἀντιόχου</a:t>
            </a:r>
            <a:r>
              <a:rPr lang="fr-BE" sz="1600" kern="0" dirty="0">
                <a:solidFill>
                  <a:srgbClr val="000000"/>
                </a:solidFill>
                <a:effectLst/>
                <a:latin typeface="Times New Roman" panose="02020603050405020304" pitchFamily="18" charset="0"/>
                <a:ea typeface="Calibri" panose="020F0502020204030204" pitchFamily="34" charset="0"/>
                <a:cs typeface="Times New Roman (Corps CS)"/>
              </a:rPr>
              <a:t>.</a:t>
            </a:r>
            <a:r>
              <a:rPr lang="fr-BE" sz="1600" dirty="0">
                <a:effectLst/>
              </a:rPr>
              <a:t> </a:t>
            </a:r>
          </a:p>
          <a:p>
            <a:pPr algn="just"/>
            <a:r>
              <a:rPr lang="fr-F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t>
            </a:r>
            <a:r>
              <a:rPr lang="fr-F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es Athéniens de Lemnos construisirent des temples non seulement à Séleucos, mais aussi à son fils Antiochos</a:t>
            </a:r>
            <a:r>
              <a:rPr lang="fr-BE"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endParaRPr lang="fr-BE" dirty="0">
              <a:solidFill>
                <a:srgbClr val="000000"/>
              </a:solidFill>
              <a:latin typeface="Times New Roman" panose="02020603050405020304" pitchFamily="18" charset="0"/>
              <a:cs typeface="Times New Roman" panose="02020603050405020304" pitchFamily="18" charset="0"/>
            </a:endParaRPr>
          </a:p>
          <a:p>
            <a:pPr algn="just"/>
            <a:r>
              <a:rPr lang="fr-BE" sz="1800" dirty="0">
                <a:solidFill>
                  <a:srgbClr val="000000"/>
                </a:solidFill>
                <a:latin typeface="Times New Roman" panose="02020603050405020304" pitchFamily="18" charset="0"/>
                <a:cs typeface="Times New Roman" panose="02020603050405020304" pitchFamily="18" charset="0"/>
              </a:rPr>
              <a:t>3- </a:t>
            </a:r>
            <a:r>
              <a:rPr lang="fr-BE" sz="1800" b="1" dirty="0">
                <a:solidFill>
                  <a:srgbClr val="000000"/>
                </a:solidFill>
                <a:latin typeface="Times New Roman" panose="02020603050405020304" pitchFamily="18" charset="0"/>
                <a:cs typeface="Times New Roman" panose="02020603050405020304" pitchFamily="18" charset="0"/>
              </a:rPr>
              <a:t>Smyrne </a:t>
            </a:r>
            <a:r>
              <a:rPr lang="fr-BE" sz="1800" dirty="0">
                <a:solidFill>
                  <a:srgbClr val="000000"/>
                </a:solidFill>
                <a:latin typeface="Times New Roman" panose="02020603050405020304" pitchFamily="18" charset="0"/>
                <a:cs typeface="Times New Roman" panose="02020603050405020304" pitchFamily="18" charset="0"/>
              </a:rPr>
              <a:t>: attestations d’Aphrodite </a:t>
            </a:r>
            <a:r>
              <a:rPr lang="fr-BE" sz="1800" dirty="0" err="1">
                <a:solidFill>
                  <a:srgbClr val="000000"/>
                </a:solidFill>
                <a:latin typeface="Times New Roman" panose="02020603050405020304" pitchFamily="18" charset="0"/>
                <a:cs typeface="Times New Roman" panose="02020603050405020304" pitchFamily="18" charset="0"/>
              </a:rPr>
              <a:t>Stratonikis</a:t>
            </a:r>
            <a:endParaRPr lang="fr-BE" sz="1800" b="1"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fr-FR" dirty="0">
                <a:latin typeface="Times New Roman" panose="02020603050405020304" pitchFamily="18" charset="0"/>
                <a:cs typeface="Times New Roman" panose="02020603050405020304" pitchFamily="18" charset="0"/>
              </a:rPr>
              <a:t> </a:t>
            </a:r>
            <a:r>
              <a:rPr lang="fr-FR" sz="1600" i="1" dirty="0">
                <a:latin typeface="Times New Roman" panose="02020603050405020304" pitchFamily="18" charset="0"/>
                <a:cs typeface="Times New Roman" panose="02020603050405020304" pitchFamily="18" charset="0"/>
              </a:rPr>
              <a:t>IK </a:t>
            </a:r>
            <a:r>
              <a:rPr lang="fr-FR" sz="1600" i="1" dirty="0" err="1">
                <a:latin typeface="Times New Roman" panose="02020603050405020304" pitchFamily="18" charset="0"/>
                <a:cs typeface="Times New Roman" panose="02020603050405020304" pitchFamily="18" charset="0"/>
              </a:rPr>
              <a:t>Magnesia</a:t>
            </a:r>
            <a:r>
              <a:rPr lang="fr-FR" sz="1600" i="1" dirty="0">
                <a:latin typeface="Times New Roman" panose="02020603050405020304" pitchFamily="18" charset="0"/>
                <a:cs typeface="Times New Roman" panose="02020603050405020304" pitchFamily="18" charset="0"/>
              </a:rPr>
              <a:t> </a:t>
            </a:r>
            <a:r>
              <a:rPr lang="fr-FR" sz="1600" i="1" dirty="0" err="1">
                <a:latin typeface="Times New Roman" panose="02020603050405020304" pitchFamily="18" charset="0"/>
                <a:cs typeface="Times New Roman" panose="02020603050405020304" pitchFamily="18" charset="0"/>
              </a:rPr>
              <a:t>am</a:t>
            </a:r>
            <a:r>
              <a:rPr lang="fr-FR" sz="1600" i="1" dirty="0">
                <a:latin typeface="Times New Roman" panose="02020603050405020304" pitchFamily="18" charset="0"/>
                <a:cs typeface="Times New Roman" panose="02020603050405020304" pitchFamily="18" charset="0"/>
              </a:rPr>
              <a:t> </a:t>
            </a:r>
            <a:r>
              <a:rPr lang="fr-FR" sz="1600" i="1" dirty="0" err="1">
                <a:latin typeface="Times New Roman" panose="02020603050405020304" pitchFamily="18" charset="0"/>
                <a:cs typeface="Times New Roman" panose="02020603050405020304" pitchFamily="18" charset="0"/>
              </a:rPr>
              <a:t>Sipylos</a:t>
            </a:r>
            <a:r>
              <a:rPr lang="fr-FR" sz="1600" i="1" dirty="0">
                <a:latin typeface="Times New Roman" panose="02020603050405020304" pitchFamily="18" charset="0"/>
                <a:cs typeface="Times New Roman" panose="02020603050405020304" pitchFamily="18" charset="0"/>
              </a:rPr>
              <a:t> </a:t>
            </a:r>
            <a:r>
              <a:rPr lang="fr-FR" sz="1600" dirty="0">
                <a:latin typeface="Times New Roman" panose="02020603050405020304" pitchFamily="18" charset="0"/>
                <a:cs typeface="Times New Roman" panose="02020603050405020304" pitchFamily="18" charset="0"/>
              </a:rPr>
              <a:t>1, lignes 12, 70 et 83 (repris dans </a:t>
            </a:r>
            <a:r>
              <a:rPr lang="fr-FR" sz="1600" i="1" dirty="0">
                <a:latin typeface="Times New Roman" panose="02020603050405020304" pitchFamily="18" charset="0"/>
                <a:cs typeface="Times New Roman" panose="02020603050405020304" pitchFamily="18" charset="0"/>
              </a:rPr>
              <a:t>IK Smyrna </a:t>
            </a:r>
            <a:r>
              <a:rPr lang="fr-FR" sz="1600" dirty="0">
                <a:latin typeface="Times New Roman" panose="02020603050405020304" pitchFamily="18" charset="0"/>
                <a:cs typeface="Times New Roman" panose="02020603050405020304" pitchFamily="18" charset="0"/>
              </a:rPr>
              <a:t>I 573 = OGIS 229 ; 242/241 av. J.-C.)</a:t>
            </a:r>
          </a:p>
          <a:p>
            <a:pPr marL="285750" indent="-285750" algn="just">
              <a:buFont typeface="Arial" panose="020B0604020202020204" pitchFamily="34" charset="0"/>
              <a:buChar char="•"/>
            </a:pPr>
            <a:r>
              <a:rPr lang="fr-FR" sz="1600" i="1" dirty="0">
                <a:latin typeface="Times New Roman" panose="02020603050405020304" pitchFamily="18" charset="0"/>
                <a:cs typeface="Times New Roman" panose="02020603050405020304" pitchFamily="18" charset="0"/>
              </a:rPr>
              <a:t>OGIS</a:t>
            </a:r>
            <a:r>
              <a:rPr lang="fr-FR" sz="1600" dirty="0">
                <a:latin typeface="Times New Roman" panose="02020603050405020304" pitchFamily="18" charset="0"/>
                <a:cs typeface="Times New Roman" panose="02020603050405020304" pitchFamily="18" charset="0"/>
              </a:rPr>
              <a:t> 228 (= </a:t>
            </a:r>
            <a:r>
              <a:rPr lang="fr-FR" sz="1600" i="1" dirty="0">
                <a:latin typeface="Times New Roman" panose="02020603050405020304" pitchFamily="18" charset="0"/>
                <a:cs typeface="Times New Roman" panose="02020603050405020304" pitchFamily="18" charset="0"/>
              </a:rPr>
              <a:t>FD</a:t>
            </a:r>
            <a:r>
              <a:rPr lang="fr-FR" sz="1600" dirty="0">
                <a:latin typeface="Times New Roman" panose="02020603050405020304" pitchFamily="18" charset="0"/>
                <a:cs typeface="Times New Roman" panose="02020603050405020304" pitchFamily="18" charset="0"/>
              </a:rPr>
              <a:t> III 4, 153 ; 246-242 av. J.-C.), décret de Delphes reconnaissant le caractère sacré et inviolable du temple d’Aphrodite </a:t>
            </a:r>
            <a:r>
              <a:rPr lang="fr-FR" sz="1600" dirty="0" err="1">
                <a:latin typeface="Times New Roman" panose="02020603050405020304" pitchFamily="18" charset="0"/>
                <a:cs typeface="Times New Roman" panose="02020603050405020304" pitchFamily="18" charset="0"/>
              </a:rPr>
              <a:t>Stratonikis</a:t>
            </a:r>
            <a:endParaRPr lang="fr-FR"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fr-FR" sz="1600" i="1" dirty="0">
                <a:latin typeface="Times New Roman" panose="02020603050405020304" pitchFamily="18" charset="0"/>
                <a:cs typeface="Times New Roman" panose="02020603050405020304" pitchFamily="18" charset="0"/>
              </a:rPr>
              <a:t>IK Smyrna </a:t>
            </a:r>
            <a:r>
              <a:rPr lang="fr-FR" sz="1600" dirty="0">
                <a:latin typeface="Times New Roman" panose="02020603050405020304" pitchFamily="18" charset="0"/>
                <a:cs typeface="Times New Roman" panose="02020603050405020304" pitchFamily="18" charset="0"/>
              </a:rPr>
              <a:t>II 578 (= </a:t>
            </a:r>
            <a:r>
              <a:rPr lang="fr-FR" sz="1600" i="1" dirty="0">
                <a:latin typeface="Times New Roman" panose="02020603050405020304" pitchFamily="18" charset="0"/>
                <a:cs typeface="Times New Roman" panose="02020603050405020304" pitchFamily="18" charset="0"/>
              </a:rPr>
              <a:t>IK </a:t>
            </a:r>
            <a:r>
              <a:rPr lang="fr-FR" sz="1600" i="1" dirty="0" err="1">
                <a:latin typeface="Times New Roman" panose="02020603050405020304" pitchFamily="18" charset="0"/>
                <a:cs typeface="Times New Roman" panose="02020603050405020304" pitchFamily="18" charset="0"/>
              </a:rPr>
              <a:t>Knidos</a:t>
            </a:r>
            <a:r>
              <a:rPr lang="fr-FR" sz="1600" i="1" dirty="0">
                <a:latin typeface="Times New Roman" panose="02020603050405020304" pitchFamily="18" charset="0"/>
                <a:cs typeface="Times New Roman" panose="02020603050405020304" pitchFamily="18" charset="0"/>
              </a:rPr>
              <a:t> </a:t>
            </a:r>
            <a:r>
              <a:rPr lang="fr-FR" sz="1600" dirty="0">
                <a:latin typeface="Times New Roman" panose="02020603050405020304" pitchFamily="18" charset="0"/>
                <a:cs typeface="Times New Roman" panose="02020603050405020304" pitchFamily="18" charset="0"/>
              </a:rPr>
              <a:t>I 231 ; IIIe-IIe siècle av. J.-C.), décret honorifique de la cité de Smyrne pour deux juges venus de Cnide</a:t>
            </a:r>
          </a:p>
          <a:p>
            <a:pPr marL="285750" indent="-285750" algn="just">
              <a:buFont typeface="Arial" panose="020B0604020202020204" pitchFamily="34" charset="0"/>
              <a:buChar char="•"/>
            </a:pPr>
            <a:r>
              <a:rPr lang="fr-FR" sz="1600" dirty="0">
                <a:latin typeface="Times New Roman" panose="02020603050405020304" pitchFamily="18" charset="0"/>
                <a:cs typeface="Times New Roman" panose="02020603050405020304" pitchFamily="18" charset="0"/>
              </a:rPr>
              <a:t> </a:t>
            </a:r>
            <a:r>
              <a:rPr lang="fr-FR" sz="1600" i="1" dirty="0">
                <a:latin typeface="Times New Roman" panose="02020603050405020304" pitchFamily="18" charset="0"/>
                <a:cs typeface="Times New Roman" panose="02020603050405020304" pitchFamily="18" charset="0"/>
              </a:rPr>
              <a:t>IK Smyrna </a:t>
            </a:r>
            <a:r>
              <a:rPr lang="fr-FR" sz="1600" dirty="0">
                <a:latin typeface="Times New Roman" panose="02020603050405020304" pitchFamily="18" charset="0"/>
                <a:cs typeface="Times New Roman" panose="02020603050405020304" pitchFamily="18" charset="0"/>
              </a:rPr>
              <a:t>II 723  ( IIIe siècle av. J.-C.), </a:t>
            </a:r>
            <a:r>
              <a:rPr lang="fr-FR" sz="1600" dirty="0" err="1">
                <a:latin typeface="Times New Roman" panose="02020603050405020304" pitchFamily="18" charset="0"/>
                <a:cs typeface="Times New Roman" panose="02020603050405020304" pitchFamily="18" charset="0"/>
              </a:rPr>
              <a:t>horos</a:t>
            </a:r>
            <a:r>
              <a:rPr lang="fr-FR" sz="1600" dirty="0">
                <a:latin typeface="Times New Roman" panose="02020603050405020304" pitchFamily="18" charset="0"/>
                <a:cs typeface="Times New Roman" panose="02020603050405020304" pitchFamily="18" charset="0"/>
              </a:rPr>
              <a:t> du </a:t>
            </a:r>
            <a:r>
              <a:rPr lang="fr-FR" sz="1600" i="1" dirty="0">
                <a:latin typeface="Times New Roman" panose="02020603050405020304" pitchFamily="18" charset="0"/>
                <a:cs typeface="Times New Roman" panose="02020603050405020304" pitchFamily="18" charset="0"/>
              </a:rPr>
              <a:t>temenos</a:t>
            </a:r>
            <a:r>
              <a:rPr lang="fr-FR" sz="1600" dirty="0">
                <a:latin typeface="Times New Roman" panose="02020603050405020304" pitchFamily="18" charset="0"/>
                <a:cs typeface="Times New Roman" panose="02020603050405020304" pitchFamily="18" charset="0"/>
              </a:rPr>
              <a:t> du temple</a:t>
            </a:r>
            <a:endParaRPr lang="fr-FR" dirty="0">
              <a:latin typeface="Times New Roman" panose="02020603050405020304" pitchFamily="18" charset="0"/>
              <a:cs typeface="Times New Roman" panose="02020603050405020304" pitchFamily="18" charset="0"/>
            </a:endParaRPr>
          </a:p>
          <a:p>
            <a:pPr algn="just"/>
            <a:endParaRPr lang="fr-FR" sz="1800" dirty="0">
              <a:latin typeface="Times New Roman" panose="02020603050405020304" pitchFamily="18" charset="0"/>
              <a:cs typeface="Times New Roman" panose="02020603050405020304" pitchFamily="18" charset="0"/>
            </a:endParaRPr>
          </a:p>
          <a:p>
            <a:endParaRPr lang="fr-FR" dirty="0"/>
          </a:p>
        </p:txBody>
      </p:sp>
      <p:sp>
        <p:nvSpPr>
          <p:cNvPr id="7" name="ZoneTexte 6">
            <a:extLst>
              <a:ext uri="{FF2B5EF4-FFF2-40B4-BE49-F238E27FC236}">
                <a16:creationId xmlns:a16="http://schemas.microsoft.com/office/drawing/2014/main" id="{1FDDC71F-2EF6-5C91-9C01-AD26D6A4D4F5}"/>
              </a:ext>
            </a:extLst>
          </p:cNvPr>
          <p:cNvSpPr txBox="1"/>
          <p:nvPr/>
        </p:nvSpPr>
        <p:spPr>
          <a:xfrm>
            <a:off x="3836277" y="396840"/>
            <a:ext cx="3869970" cy="400110"/>
          </a:xfrm>
          <a:prstGeom prst="rect">
            <a:avLst/>
          </a:prstGeom>
          <a:noFill/>
        </p:spPr>
        <p:txBody>
          <a:bodyPr wrap="none" rtlCol="0">
            <a:spAutoFit/>
          </a:bodyPr>
          <a:lstStyle/>
          <a:p>
            <a:r>
              <a:rPr lang="fr-FR" sz="2000" b="1" dirty="0">
                <a:latin typeface="Times New Roman" panose="02020603050405020304" pitchFamily="18" charset="0"/>
                <a:cs typeface="Times New Roman" panose="02020603050405020304" pitchFamily="18" charset="0"/>
              </a:rPr>
              <a:t>Les temples dédiés aux Séleucides</a:t>
            </a:r>
          </a:p>
        </p:txBody>
      </p:sp>
    </p:spTree>
    <p:extLst>
      <p:ext uri="{BB962C8B-B14F-4D97-AF65-F5344CB8AC3E}">
        <p14:creationId xmlns:p14="http://schemas.microsoft.com/office/powerpoint/2010/main" val="2258358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C4101A3-8C77-CF1A-0012-70B732B23C69}"/>
              </a:ext>
            </a:extLst>
          </p:cNvPr>
          <p:cNvSpPr txBox="1"/>
          <p:nvPr/>
        </p:nvSpPr>
        <p:spPr>
          <a:xfrm>
            <a:off x="1055076" y="284184"/>
            <a:ext cx="9061939" cy="458074"/>
          </a:xfrm>
          <a:prstGeom prst="rect">
            <a:avLst/>
          </a:prstGeom>
          <a:noFill/>
        </p:spPr>
        <p:txBody>
          <a:bodyPr wrap="square">
            <a:spAutoFit/>
          </a:bodyPr>
          <a:lstStyle/>
          <a:p>
            <a:pPr indent="180340" algn="ctr">
              <a:lnSpc>
                <a:spcPct val="150000"/>
              </a:lnSpc>
              <a:spcBef>
                <a:spcPts val="600"/>
              </a:spcBef>
              <a:spcAft>
                <a:spcPts val="600"/>
              </a:spcAft>
            </a:pPr>
            <a:r>
              <a:rPr lang="fr-BE" sz="1800" b="1" dirty="0">
                <a:effectLst/>
                <a:latin typeface="Times New Roman" panose="02020603050405020304" pitchFamily="18" charset="0"/>
                <a:ea typeface="Calibri" panose="020F0502020204030204" pitchFamily="34" charset="0"/>
                <a:cs typeface="Times New Roman (Corps CS)"/>
              </a:rPr>
              <a:t>3. Bâtir, dynamiser, négocier : sélection du cadre rituel et évergétisme royal</a:t>
            </a:r>
            <a:endParaRPr lang="fr-BE" sz="1800" dirty="0">
              <a:effectLst/>
              <a:latin typeface="Times New Roman" panose="02020603050405020304" pitchFamily="18" charset="0"/>
              <a:ea typeface="Calibri" panose="020F0502020204030204" pitchFamily="34" charset="0"/>
              <a:cs typeface="Times New Roman (Corps CS)"/>
            </a:endParaRPr>
          </a:p>
        </p:txBody>
      </p:sp>
      <p:sp>
        <p:nvSpPr>
          <p:cNvPr id="6" name="ZoneTexte 5">
            <a:extLst>
              <a:ext uri="{FF2B5EF4-FFF2-40B4-BE49-F238E27FC236}">
                <a16:creationId xmlns:a16="http://schemas.microsoft.com/office/drawing/2014/main" id="{C3AE300E-91E8-C5A9-B217-50FF4700D65E}"/>
              </a:ext>
            </a:extLst>
          </p:cNvPr>
          <p:cNvSpPr txBox="1"/>
          <p:nvPr/>
        </p:nvSpPr>
        <p:spPr>
          <a:xfrm>
            <a:off x="328246" y="1465772"/>
            <a:ext cx="11535508" cy="3847207"/>
          </a:xfrm>
          <a:prstGeom prst="rect">
            <a:avLst/>
          </a:prstGeom>
          <a:noFill/>
        </p:spPr>
        <p:txBody>
          <a:bodyPr wrap="square" rtlCol="0">
            <a:spAutoFit/>
          </a:bodyPr>
          <a:lstStyle/>
          <a:p>
            <a:pPr algn="just"/>
            <a:r>
              <a:rPr lang="fr-BE" sz="1600" kern="0" cap="small"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(2004), p. 355-361, n°18, lignes 67-73 : </a:t>
            </a:r>
          </a:p>
          <a:p>
            <a:pPr marL="285750" indent="-285750" algn="just">
              <a:buFont typeface="Arial" panose="020B0604020202020204" pitchFamily="34" charset="0"/>
              <a:buChar char="•"/>
            </a:pP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τοῖς</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εἰς</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τὴμ</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π</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όλιν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ἀφικνουμένοις</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τῶν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ξένων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[πα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ρά</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δειγμ</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 π</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ᾶσιν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ὑ</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άρχον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ἐμ</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μέσωι</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φ</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ίνητ</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τῆς</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εὐχ</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ριστί</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ς</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το</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ῦ</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δή</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μου</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π</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ροσηκούσ</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ς</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ἑκάστοις</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φ</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ινώμεθ</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τὰς</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τιμὰς</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ψηφιζόμ</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ενοι</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σκευάσ</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τὴγ</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κρήνην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τὴν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ἐν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τῇ</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ἀγορᾶι</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ἐ</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ιμεληθῆν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ὅ</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ως</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εἰς</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ὐτὴν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τὸ</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ὕδωρ</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ἀχθῇ</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θεῖν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τὴγ</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κρήνην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τῇ</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ἀδελ</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φῇ</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τοῦ</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σιλέως</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Ἀντιόχου</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σιλίσσῃ</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Λ</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οδίκῃ</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ὶ</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εἶν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ὐτὴν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ἐ</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ώνυμ</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ον</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Λ</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a:t>
            </a:r>
            <a:r>
              <a:rPr lang="fr-BE"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οδίκης</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BE" sz="1600" dirty="0">
                <a:effectLst/>
                <a:latin typeface="Times New Roman" panose="02020603050405020304" pitchFamily="18" charset="0"/>
                <a:cs typeface="Times New Roman" panose="02020603050405020304" pitchFamily="18" charset="0"/>
              </a:rPr>
              <a:t> </a:t>
            </a:r>
          </a:p>
          <a:p>
            <a:pPr algn="just"/>
            <a:r>
              <a:rPr lang="fr-FR" sz="1600" dirty="0">
                <a:solidFill>
                  <a:srgbClr val="000000"/>
                </a:solidFill>
                <a:effectLst/>
                <a:latin typeface="Times New Roman" panose="02020603050405020304" pitchFamily="18" charset="0"/>
                <a:ea typeface="Calibri" panose="020F0502020204030204" pitchFamily="34" charset="0"/>
              </a:rPr>
              <a:t>et (afin) qu’il y ait un modèle de la gratitude du peuple pour tous les étrangers qui arrivent dans notre cité et qu’il soit manifeste que nous votons des honneurs appropriés : [</a:t>
            </a:r>
            <a:r>
              <a:rPr lang="fr-FR" sz="1600" b="1" dirty="0">
                <a:solidFill>
                  <a:srgbClr val="000000"/>
                </a:solidFill>
                <a:effectLst/>
                <a:latin typeface="Times New Roman" panose="02020603050405020304" pitchFamily="18" charset="0"/>
                <a:ea typeface="Calibri" panose="020F0502020204030204" pitchFamily="34" charset="0"/>
              </a:rPr>
              <a:t>70</a:t>
            </a:r>
            <a:r>
              <a:rPr lang="fr-FR" sz="1600" dirty="0">
                <a:solidFill>
                  <a:srgbClr val="000000"/>
                </a:solidFill>
                <a:effectLst/>
                <a:latin typeface="Times New Roman" panose="02020603050405020304" pitchFamily="18" charset="0"/>
                <a:ea typeface="Calibri" panose="020F0502020204030204" pitchFamily="34" charset="0"/>
              </a:rPr>
              <a:t>] qu’on construise une fontaine sur l’agora, qu’on veille à ce que l’eau y soit amenée et qu’on consacre cette fontaine à la sœur du roi Antiochos, le reine Laodice et qu’elle porte le nom de Laodice. </a:t>
            </a:r>
            <a:endParaRPr lang="fr-BE" sz="1600" dirty="0">
              <a:effectLst/>
              <a:latin typeface="Times New Roman" panose="02020603050405020304" pitchFamily="18" charset="0"/>
              <a:cs typeface="Times New Roman" panose="02020603050405020304" pitchFamily="18" charset="0"/>
            </a:endParaRPr>
          </a:p>
          <a:p>
            <a:pPr algn="just"/>
            <a:endParaRPr lang="fr-BE" sz="1600" dirty="0">
              <a:latin typeface="Times New Roman" panose="02020603050405020304" pitchFamily="18" charset="0"/>
              <a:cs typeface="Times New Roman" panose="02020603050405020304" pitchFamily="18" charset="0"/>
            </a:endParaRPr>
          </a:p>
          <a:p>
            <a:pPr algn="just"/>
            <a:endParaRPr lang="fr-BE" sz="1600" dirty="0">
              <a:latin typeface="Times New Roman" panose="02020603050405020304" pitchFamily="18" charset="0"/>
              <a:cs typeface="Times New Roman" panose="02020603050405020304" pitchFamily="18" charset="0"/>
            </a:endParaRPr>
          </a:p>
          <a:p>
            <a:pPr algn="just"/>
            <a:r>
              <a:rPr lang="fr-BE" sz="1600" kern="0" cap="small"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(2004), p. 355-361, n°18, lignes 80-83</a:t>
            </a:r>
          </a:p>
          <a:p>
            <a:pPr marL="285750" indent="-285750" algn="just">
              <a:buFont typeface="Arial" panose="020B0604020202020204" pitchFamily="34" charset="0"/>
              <a:buChar char="•"/>
            </a:pPr>
            <a:r>
              <a:rPr lang="el-GR" sz="1600" dirty="0" err="1">
                <a:latin typeface="Times New Roman" panose="02020603050405020304" pitchFamily="18" charset="0"/>
                <a:cs typeface="Times New Roman" panose="02020603050405020304" pitchFamily="18" charset="0"/>
              </a:rPr>
              <a:t>ὅσοι</a:t>
            </a:r>
            <a:r>
              <a:rPr lang="el-GR" sz="1600" dirty="0">
                <a:latin typeface="Times New Roman" panose="02020603050405020304" pitchFamily="18" charset="0"/>
                <a:cs typeface="Times New Roman" panose="02020603050405020304" pitchFamily="18" charset="0"/>
              </a:rPr>
              <a:t> δ’ </a:t>
            </a:r>
            <a:r>
              <a:rPr lang="el-GR" sz="1600" dirty="0" err="1">
                <a:latin typeface="Times New Roman" panose="02020603050405020304" pitchFamily="18" charset="0"/>
                <a:cs typeface="Times New Roman" panose="02020603050405020304" pitchFamily="18" charset="0"/>
              </a:rPr>
              <a:t>ἂν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λαμ</a:t>
            </a:r>
            <a:r>
              <a:rPr lang="el-GR" sz="1600" dirty="0">
                <a:latin typeface="Times New Roman" panose="02020603050405020304" pitchFamily="18" charset="0"/>
                <a:cs typeface="Times New Roman" panose="02020603050405020304" pitchFamily="18" charset="0"/>
              </a:rPr>
              <a:t>[</a:t>
            </a:r>
            <a:r>
              <a:rPr lang="el-GR" sz="1600" dirty="0" err="1">
                <a:latin typeface="Times New Roman" panose="02020603050405020304" pitchFamily="18" charset="0"/>
                <a:cs typeface="Times New Roman" panose="02020603050405020304" pitchFamily="18" charset="0"/>
              </a:rPr>
              <a:t>βάνωσιν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τὸ</a:t>
            </a:r>
            <a:r>
              <a:rPr lang="el-GR" sz="1600" dirty="0">
                <a:latin typeface="Times New Roman" panose="02020603050405020304" pitchFamily="18" charset="0"/>
                <a:cs typeface="Times New Roman" panose="02020603050405020304" pitchFamily="18" charset="0"/>
              </a:rPr>
              <a:t>]</a:t>
            </a:r>
            <a:r>
              <a:rPr lang="nl-BE" sz="1600" dirty="0">
                <a:latin typeface="Times New Roman" panose="02020603050405020304" pitchFamily="18" charset="0"/>
                <a:cs typeface="Times New Roman" panose="02020603050405020304" pitchFamily="18" charset="0"/>
              </a:rPr>
              <a:t> | </a:t>
            </a:r>
            <a:r>
              <a:rPr lang="el-GR" sz="1600" dirty="0" err="1">
                <a:latin typeface="Times New Roman" panose="02020603050405020304" pitchFamily="18" charset="0"/>
                <a:cs typeface="Times New Roman" panose="02020603050405020304" pitchFamily="18" charset="0"/>
              </a:rPr>
              <a:t>ὕδωρ</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εἰς</a:t>
            </a:r>
            <a:r>
              <a:rPr lang="el-GR" sz="1600" dirty="0">
                <a:latin typeface="Times New Roman" panose="02020603050405020304" pitchFamily="18" charset="0"/>
                <a:cs typeface="Times New Roman" panose="02020603050405020304" pitchFamily="18" charset="0"/>
              </a:rPr>
              <a:t> τ[</a:t>
            </a:r>
            <a:r>
              <a:rPr lang="el-GR" sz="1600" dirty="0" err="1">
                <a:latin typeface="Times New Roman" panose="02020603050405020304" pitchFamily="18" charset="0"/>
                <a:cs typeface="Times New Roman" panose="02020603050405020304" pitchFamily="18" charset="0"/>
              </a:rPr>
              <a:t>ὰς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χρείας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τὰς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προγεγραμένας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παραγίνεσ</a:t>
            </a:r>
            <a:r>
              <a:rPr lang="el-GR" sz="1600" dirty="0">
                <a:latin typeface="Times New Roman" panose="02020603050405020304" pitchFamily="18" charset="0"/>
                <a:cs typeface="Times New Roman" panose="02020603050405020304" pitchFamily="18" charset="0"/>
              </a:rPr>
              <a:t>[</a:t>
            </a:r>
            <a:r>
              <a:rPr lang="el-GR" sz="1600" dirty="0" err="1">
                <a:latin typeface="Times New Roman" panose="02020603050405020304" pitchFamily="18" charset="0"/>
                <a:cs typeface="Times New Roman" panose="02020603050405020304" pitchFamily="18" charset="0"/>
              </a:rPr>
              <a:t>θαι</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ἐπὶ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τὴγ</a:t>
            </a:r>
            <a:r>
              <a:rPr lang="el-GR" sz="1600" dirty="0">
                <a:latin typeface="Times New Roman" panose="02020603050405020304" pitchFamily="18" charset="0"/>
                <a:cs typeface="Times New Roman" panose="02020603050405020304" pitchFamily="18" charset="0"/>
              </a:rPr>
              <a:t>]</a:t>
            </a:r>
            <a:r>
              <a:rPr lang="nl-BE" sz="1600" dirty="0">
                <a:latin typeface="Times New Roman" panose="02020603050405020304" pitchFamily="18" charset="0"/>
                <a:cs typeface="Times New Roman" panose="02020603050405020304" pitchFamily="18" charset="0"/>
              </a:rPr>
              <a:t> | </a:t>
            </a:r>
            <a:r>
              <a:rPr lang="el-GR" sz="1600" dirty="0" err="1">
                <a:latin typeface="Times New Roman" panose="02020603050405020304" pitchFamily="18" charset="0"/>
                <a:cs typeface="Times New Roman" panose="02020603050405020304" pitchFamily="18" charset="0"/>
              </a:rPr>
              <a:t>κρήνην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ἀ</a:t>
            </a:r>
            <a:r>
              <a:rPr lang="el-GR" sz="1600" dirty="0">
                <a:latin typeface="Times New Roman" panose="02020603050405020304" pitchFamily="18" charset="0"/>
                <a:cs typeface="Times New Roman" panose="02020603050405020304" pitchFamily="18" charset="0"/>
              </a:rPr>
              <a:t>]</a:t>
            </a:r>
            <a:r>
              <a:rPr lang="el-GR" sz="1600" dirty="0" err="1">
                <a:latin typeface="Times New Roman" panose="02020603050405020304" pitchFamily="18" charset="0"/>
                <a:cs typeface="Times New Roman" panose="02020603050405020304" pitchFamily="18" charset="0"/>
              </a:rPr>
              <a:t>ποπορεύεσθαι</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ἐν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ἐσθῆτι</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λαμπρᾶι</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ἐσ</a:t>
            </a:r>
            <a:r>
              <a:rPr lang="el-GR" sz="1600" dirty="0">
                <a:latin typeface="Times New Roman" panose="02020603050405020304" pitchFamily="18" charset="0"/>
                <a:cs typeface="Times New Roman" panose="02020603050405020304" pitchFamily="18" charset="0"/>
              </a:rPr>
              <a:t>[</a:t>
            </a:r>
            <a:r>
              <a:rPr lang="el-GR" sz="1600" dirty="0" err="1">
                <a:latin typeface="Times New Roman" panose="02020603050405020304" pitchFamily="18" charset="0"/>
                <a:cs typeface="Times New Roman" panose="02020603050405020304" pitchFamily="18" charset="0"/>
              </a:rPr>
              <a:t>τεφανω</a:t>
            </a:r>
            <a:r>
              <a:rPr lang="el-GR" sz="1600" dirty="0">
                <a:latin typeface="Times New Roman" panose="02020603050405020304" pitchFamily="18" charset="0"/>
                <a:cs typeface="Times New Roman" panose="02020603050405020304" pitchFamily="18" charset="0"/>
              </a:rPr>
              <a:t>]μ[</a:t>
            </a:r>
            <a:r>
              <a:rPr lang="el-GR" sz="1600" dirty="0" err="1">
                <a:latin typeface="Times New Roman" panose="02020603050405020304" pitchFamily="18" charset="0"/>
                <a:cs typeface="Times New Roman" panose="02020603050405020304" pitchFamily="18" charset="0"/>
              </a:rPr>
              <a:t>έ</a:t>
            </a:r>
            <a:r>
              <a:rPr lang="el-GR" sz="1600" dirty="0">
                <a:latin typeface="Times New Roman" panose="02020603050405020304" pitchFamily="18" charset="0"/>
                <a:cs typeface="Times New Roman" panose="02020603050405020304" pitchFamily="18" charset="0"/>
              </a:rPr>
              <a:t>]</a:t>
            </a:r>
            <a:r>
              <a:rPr lang="nl-BE" sz="1600" dirty="0">
                <a:latin typeface="Times New Roman" panose="02020603050405020304" pitchFamily="18" charset="0"/>
                <a:cs typeface="Times New Roman" panose="02020603050405020304" pitchFamily="18" charset="0"/>
              </a:rPr>
              <a:t>|</a:t>
            </a:r>
            <a:r>
              <a:rPr lang="el-GR" sz="1600" dirty="0">
                <a:latin typeface="Times New Roman" panose="02020603050405020304" pitchFamily="18" charset="0"/>
                <a:cs typeface="Times New Roman" panose="02020603050405020304" pitchFamily="18" charset="0"/>
              </a:rPr>
              <a:t>νους</a:t>
            </a:r>
            <a:endParaRPr lang="fr-BE" sz="1600" dirty="0">
              <a:latin typeface="Times New Roman" panose="02020603050405020304" pitchFamily="18" charset="0"/>
              <a:cs typeface="Times New Roman" panose="02020603050405020304" pitchFamily="18" charset="0"/>
            </a:endParaRPr>
          </a:p>
          <a:p>
            <a:pPr algn="just"/>
            <a:r>
              <a:rPr lang="fr-FR" sz="1600" dirty="0">
                <a:solidFill>
                  <a:srgbClr val="000000"/>
                </a:solidFill>
                <a:effectLst/>
                <a:latin typeface="Times New Roman" panose="02020603050405020304" pitchFamily="18" charset="0"/>
                <a:ea typeface="Calibri" panose="020F0502020204030204" pitchFamily="34" charset="0"/>
              </a:rPr>
              <a:t>Que tous ceux qui prennent cette eau pour les usages prescrits précédemment se présentent à la fontaine et en partent vêtus d’un habit blanc et couronnés. </a:t>
            </a:r>
            <a:endParaRPr lang="fr-BE" sz="16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69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3E0E76C-BCF2-224D-9DA8-B62D74146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8989" y="1024608"/>
            <a:ext cx="5124922" cy="3196670"/>
          </a:xfrm>
          <a:prstGeom prst="rect">
            <a:avLst/>
          </a:prstGeom>
          <a:effectLst>
            <a:glow rad="127000">
              <a:schemeClr val="accent1">
                <a:alpha val="62715"/>
              </a:schemeClr>
            </a:glow>
            <a:outerShdw dist="50800" sx="1000" sy="1000" algn="ctr" rotWithShape="0">
              <a:srgbClr val="000000"/>
            </a:outerShdw>
          </a:effectLst>
        </p:spPr>
      </p:pic>
      <p:sp>
        <p:nvSpPr>
          <p:cNvPr id="5" name="ZoneTexte 4">
            <a:extLst>
              <a:ext uri="{FF2B5EF4-FFF2-40B4-BE49-F238E27FC236}">
                <a16:creationId xmlns:a16="http://schemas.microsoft.com/office/drawing/2014/main" id="{C6016332-D300-CE4E-897B-4281B7959F7C}"/>
              </a:ext>
            </a:extLst>
          </p:cNvPr>
          <p:cNvSpPr txBox="1"/>
          <p:nvPr/>
        </p:nvSpPr>
        <p:spPr>
          <a:xfrm>
            <a:off x="6352088" y="4235057"/>
            <a:ext cx="3174125" cy="276999"/>
          </a:xfrm>
          <a:prstGeom prst="rect">
            <a:avLst/>
          </a:prstGeom>
          <a:noFill/>
        </p:spPr>
        <p:txBody>
          <a:bodyPr wrap="square" rtlCol="0">
            <a:spAutoFit/>
          </a:bodyPr>
          <a:lstStyle/>
          <a:p>
            <a:r>
              <a:rPr lang="fr-FR" sz="1200" dirty="0">
                <a:latin typeface="Times New Roman" panose="02020603050405020304" pitchFamily="18" charset="0"/>
                <a:cs typeface="Times New Roman" panose="02020603050405020304" pitchFamily="18" charset="0"/>
                <a:hlinkClick r:id="rId3"/>
              </a:rPr>
              <a:t>https://topostext.org/place/388273PAig</a:t>
            </a:r>
            <a:r>
              <a:rPr lang="fr-FR" sz="1200" dirty="0">
                <a:latin typeface="Times New Roman" panose="02020603050405020304" pitchFamily="18" charset="0"/>
                <a:cs typeface="Times New Roman" panose="02020603050405020304" pitchFamily="18" charset="0"/>
              </a:rPr>
              <a:t>  </a:t>
            </a:r>
          </a:p>
        </p:txBody>
      </p:sp>
      <p:pic>
        <p:nvPicPr>
          <p:cNvPr id="6" name="Image 5">
            <a:extLst>
              <a:ext uri="{FF2B5EF4-FFF2-40B4-BE49-F238E27FC236}">
                <a16:creationId xmlns:a16="http://schemas.microsoft.com/office/drawing/2014/main" id="{FED3F1A7-A421-184C-A08B-52C6C1E64D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81" b="99294" l="8543" r="94598">
                        <a14:foregroundMark x1="20226" y1="3723" x2="42839" y2="26316"/>
                        <a14:foregroundMark x1="42839" y1="26316" x2="33668" y2="37997"/>
                        <a14:foregroundMark x1="33668" y1="37997" x2="20226" y2="45379"/>
                        <a14:foregroundMark x1="20226" y1="45379" x2="8543" y2="66239"/>
                        <a14:foregroundMark x1="8543" y1="66239" x2="9296" y2="81065"/>
                        <a14:foregroundMark x1="76256" y1="3081" x2="80276" y2="21309"/>
                        <a14:foregroundMark x1="80276" y1="21309" x2="81658" y2="23877"/>
                        <a14:foregroundMark x1="88317" y1="62901" x2="94598" y2="92875"/>
                        <a14:foregroundMark x1="78518" y1="75674" x2="79397" y2="85302"/>
                        <a14:foregroundMark x1="79397" y1="85302" x2="80528" y2="85687"/>
                        <a14:foregroundMark x1="30779" y1="99101" x2="63693" y2="99294"/>
                        <a14:foregroundMark x1="70352" y1="98909" x2="54648" y2="99101"/>
                      </a14:backgroundRemoval>
                    </a14:imgEffect>
                  </a14:imgLayer>
                </a14:imgProps>
              </a:ext>
              <a:ext uri="{28A0092B-C50C-407E-A947-70E740481C1C}">
                <a14:useLocalDpi xmlns:a14="http://schemas.microsoft.com/office/drawing/2010/main" val="0"/>
              </a:ext>
            </a:extLst>
          </a:blip>
          <a:srcRect b="3363"/>
          <a:stretch/>
        </p:blipFill>
        <p:spPr>
          <a:xfrm>
            <a:off x="370806" y="1016124"/>
            <a:ext cx="2684875" cy="5078313"/>
          </a:xfrm>
          <a:prstGeom prst="rect">
            <a:avLst/>
          </a:prstGeom>
          <a:effectLst>
            <a:glow rad="139700">
              <a:schemeClr val="tx1">
                <a:alpha val="63000"/>
              </a:schemeClr>
            </a:glow>
          </a:effectLst>
        </p:spPr>
      </p:pic>
      <p:sp>
        <p:nvSpPr>
          <p:cNvPr id="7" name="ZoneTexte 6">
            <a:extLst>
              <a:ext uri="{FF2B5EF4-FFF2-40B4-BE49-F238E27FC236}">
                <a16:creationId xmlns:a16="http://schemas.microsoft.com/office/drawing/2014/main" id="{8822B86F-4D37-D744-BA72-532A66509F12}"/>
              </a:ext>
            </a:extLst>
          </p:cNvPr>
          <p:cNvSpPr txBox="1"/>
          <p:nvPr/>
        </p:nvSpPr>
        <p:spPr>
          <a:xfrm>
            <a:off x="3657601" y="136976"/>
            <a:ext cx="5223641" cy="707886"/>
          </a:xfrm>
          <a:prstGeom prst="rect">
            <a:avLst/>
          </a:prstGeom>
          <a:noFill/>
        </p:spPr>
        <p:txBody>
          <a:bodyPr wrap="square" rtlCol="0">
            <a:spAutoFit/>
          </a:bodyPr>
          <a:lstStyle/>
          <a:p>
            <a:pPr algn="ctr"/>
            <a:r>
              <a:rPr lang="fr-FR" sz="2000" b="1" dirty="0" err="1">
                <a:latin typeface="Times New Roman" panose="02020603050405020304" pitchFamily="18" charset="0"/>
                <a:cs typeface="Times New Roman" panose="02020603050405020304" pitchFamily="18" charset="0"/>
              </a:rPr>
              <a:t>Aigai</a:t>
            </a:r>
            <a:endParaRPr lang="fr-FR" sz="2000" b="1" dirty="0">
              <a:latin typeface="Times New Roman" panose="02020603050405020304" pitchFamily="18" charset="0"/>
              <a:cs typeface="Times New Roman" panose="02020603050405020304" pitchFamily="18" charset="0"/>
            </a:endParaRPr>
          </a:p>
          <a:p>
            <a:pPr algn="ctr"/>
            <a:r>
              <a:rPr lang="fr-FR" sz="2000" i="1" dirty="0">
                <a:latin typeface="Times New Roman" panose="02020603050405020304" pitchFamily="18" charset="0"/>
                <a:cs typeface="Times New Roman" panose="02020603050405020304" pitchFamily="18" charset="0"/>
              </a:rPr>
              <a:t>SEG</a:t>
            </a:r>
            <a:r>
              <a:rPr lang="fr-FR" sz="2000" dirty="0">
                <a:latin typeface="Times New Roman" panose="02020603050405020304" pitchFamily="18" charset="0"/>
                <a:cs typeface="Times New Roman" panose="02020603050405020304" pitchFamily="18" charset="0"/>
              </a:rPr>
              <a:t> LIX, 1406 (</a:t>
            </a:r>
            <a:r>
              <a:rPr lang="fr-FR" sz="2000" i="1" dirty="0">
                <a:latin typeface="Times New Roman" panose="02020603050405020304" pitchFamily="18" charset="0"/>
                <a:cs typeface="Times New Roman" panose="02020603050405020304" pitchFamily="18" charset="0"/>
              </a:rPr>
              <a:t>CGRN</a:t>
            </a:r>
            <a:r>
              <a:rPr lang="fr-FR" sz="2000" dirty="0">
                <a:latin typeface="Times New Roman" panose="02020603050405020304" pitchFamily="18" charset="0"/>
                <a:cs typeface="Times New Roman" panose="02020603050405020304" pitchFamily="18" charset="0"/>
              </a:rPr>
              <a:t> 137) ; 281 av. J.-C.</a:t>
            </a:r>
          </a:p>
        </p:txBody>
      </p:sp>
      <p:sp>
        <p:nvSpPr>
          <p:cNvPr id="8" name="ZoneTexte 7">
            <a:extLst>
              <a:ext uri="{FF2B5EF4-FFF2-40B4-BE49-F238E27FC236}">
                <a16:creationId xmlns:a16="http://schemas.microsoft.com/office/drawing/2014/main" id="{3EBD5D41-0ACB-4222-D72C-DFB06ED9F964}"/>
              </a:ext>
            </a:extLst>
          </p:cNvPr>
          <p:cNvSpPr txBox="1"/>
          <p:nvPr/>
        </p:nvSpPr>
        <p:spPr>
          <a:xfrm>
            <a:off x="3552382" y="4679189"/>
            <a:ext cx="8268812" cy="1815882"/>
          </a:xfrm>
          <a:prstGeom prst="rect">
            <a:avLst/>
          </a:prstGeom>
          <a:noFill/>
        </p:spPr>
        <p:txBody>
          <a:bodyPr wrap="square">
            <a:spAutoFit/>
          </a:bodyPr>
          <a:lstStyle/>
          <a:p>
            <a:pPr algn="just"/>
            <a:r>
              <a:rPr lang="fr-BE" sz="16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CGRN</a:t>
            </a:r>
            <a:r>
              <a:rPr lang="fr-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137, lignes 5-10 </a:t>
            </a:r>
          </a:p>
          <a:p>
            <a:pPr marL="285750" indent="-285750" algn="just">
              <a:buFont typeface="Arial" panose="020B0604020202020204" pitchFamily="34" charset="0"/>
              <a:buChar char="•"/>
            </a:pP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να</a:t>
            </a:r>
            <a:r>
              <a:rPr lang="nl-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ό</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 τε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οἰκοδομῆσαι</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ὡ̣ς</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κάλλιστ</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[ον]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π̣ρὸς</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τῶ</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nl-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περιβόλωι</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τοῦ</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Ἀπόλλωνος</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κ̣̣</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αὶ</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τό</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πον</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πε</a:t>
            </a:r>
            <a:r>
              <a:rPr lang="nl-BE"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ρι</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βαλέσθαι</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ἀγάλματα</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ἀναθ</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εῖ</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]ναι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δύ</a:t>
            </a:r>
            <a:r>
              <a:rPr lang="nl-BE"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ὡ̣ς</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κάλλιστα</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ἐπιγράψαντας</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Σέ</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[λ]</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ευκον</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κ</a:t>
            </a:r>
            <a:r>
              <a:rPr lang="nl-BE"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αὶ</a:t>
            </a:r>
            <a:r>
              <a:rPr lang="el-GR"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Ἀντίοχον</a:t>
            </a:r>
            <a:endParaRPr lang="nl-BE"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1600" dirty="0">
                <a:solidFill>
                  <a:srgbClr val="000000"/>
                </a:solidFill>
                <a:latin typeface="Times New Roman" panose="02020603050405020304" pitchFamily="18" charset="0"/>
                <a:ea typeface="Calibri" panose="020F0502020204030204" pitchFamily="34" charset="0"/>
              </a:rPr>
              <a:t>Q</a:t>
            </a:r>
            <a:r>
              <a:rPr lang="fr-FR" sz="1600" dirty="0">
                <a:solidFill>
                  <a:srgbClr val="000000"/>
                </a:solidFill>
                <a:effectLst/>
                <a:latin typeface="Times New Roman" panose="02020603050405020304" pitchFamily="18" charset="0"/>
                <a:ea typeface="Calibri" panose="020F0502020204030204" pitchFamily="34" charset="0"/>
              </a:rPr>
              <a:t>u’un temple aussi beau que possible soit érigé contre le péribole d’Apollon, qu’on enclose le lieu et que deux statues cultuelles aussi belles que possibles y soient placées, portant les inscriptions « Séleucos » </a:t>
            </a:r>
            <a:r>
              <a:rPr lang="fr-FR" sz="1600" b="1" dirty="0">
                <a:solidFill>
                  <a:srgbClr val="000000"/>
                </a:solidFill>
                <a:effectLst/>
                <a:latin typeface="Times New Roman" panose="02020603050405020304" pitchFamily="18" charset="0"/>
                <a:ea typeface="Calibri" panose="020F0502020204030204" pitchFamily="34" charset="0"/>
              </a:rPr>
              <a:t>[10]</a:t>
            </a:r>
            <a:r>
              <a:rPr lang="fr-FR" sz="1600" dirty="0">
                <a:solidFill>
                  <a:srgbClr val="000000"/>
                </a:solidFill>
                <a:effectLst/>
                <a:latin typeface="Times New Roman" panose="02020603050405020304" pitchFamily="18" charset="0"/>
                <a:ea typeface="Calibri" panose="020F0502020204030204" pitchFamily="34" charset="0"/>
              </a:rPr>
              <a:t> et « Antiochos ». </a:t>
            </a:r>
            <a:endParaRPr lang="fr-BE" sz="16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113407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2064</Words>
  <Application>Microsoft Macintosh PowerPoint</Application>
  <PresentationFormat>Grand écran</PresentationFormat>
  <Paragraphs>97</Paragraphs>
  <Slides>14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14</vt:i4>
      </vt:variant>
    </vt:vector>
  </HeadingPairs>
  <TitlesOfParts>
    <vt:vector size="20" baseType="lpstr">
      <vt:lpstr>Arial</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11</cp:revision>
  <dcterms:created xsi:type="dcterms:W3CDTF">2023-05-18T09:59:24Z</dcterms:created>
  <dcterms:modified xsi:type="dcterms:W3CDTF">2023-05-29T21:34:22Z</dcterms:modified>
</cp:coreProperties>
</file>