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91" r:id="rId3"/>
    <p:sldId id="317" r:id="rId4"/>
    <p:sldId id="313" r:id="rId5"/>
    <p:sldId id="289" r:id="rId6"/>
    <p:sldId id="292" r:id="rId7"/>
    <p:sldId id="322" r:id="rId8"/>
    <p:sldId id="324" r:id="rId9"/>
    <p:sldId id="315" r:id="rId10"/>
    <p:sldId id="267" r:id="rId11"/>
    <p:sldId id="293" r:id="rId12"/>
    <p:sldId id="294" r:id="rId13"/>
    <p:sldId id="319" r:id="rId14"/>
    <p:sldId id="320" r:id="rId15"/>
    <p:sldId id="321" r:id="rId16"/>
    <p:sldId id="295" r:id="rId17"/>
    <p:sldId id="296" r:id="rId18"/>
    <p:sldId id="275" r:id="rId19"/>
    <p:sldId id="32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o" initials="S" lastIdx="53" clrIdx="0">
    <p:extLst>
      <p:ext uri="{19B8F6BF-5375-455C-9EA6-DF929625EA0E}">
        <p15:presenceInfo xmlns:p15="http://schemas.microsoft.com/office/powerpoint/2012/main" userId="Stefa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783"/>
  </p:normalViewPr>
  <p:slideViewPr>
    <p:cSldViewPr>
      <p:cViewPr varScale="1">
        <p:scale>
          <a:sx n="122" d="100"/>
          <a:sy n="122" d="100"/>
        </p:scale>
        <p:origin x="1128" y="18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2" name="Sous-titre 21"/>
          <p:cNvSpPr>
            <a:spLocks noGrp="1"/>
          </p:cNvSpPr>
          <p:nvPr>
            <p:ph type="subTitle" idx="1"/>
          </p:nvPr>
        </p:nvSpPr>
        <p:spPr>
          <a:xfrm>
            <a:off x="1119548" y="188640"/>
            <a:ext cx="7406640" cy="6237312"/>
          </a:xfrm>
          <a:prstGeom prst="rect">
            <a:avLst/>
          </a:prstGeo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endParaRPr kumimoji="0" lang="en-US" dirty="0"/>
          </a:p>
        </p:txBody>
      </p:sp>
      <p:sp>
        <p:nvSpPr>
          <p:cNvPr id="7" name="Espace réservé de la date 6"/>
          <p:cNvSpPr>
            <a:spLocks noGrp="1"/>
          </p:cNvSpPr>
          <p:nvPr>
            <p:ph type="dt" sz="half" idx="10"/>
          </p:nvPr>
        </p:nvSpPr>
        <p:spPr>
          <a:xfrm>
            <a:off x="3581400" y="6305550"/>
            <a:ext cx="2133600" cy="476250"/>
          </a:xfrm>
          <a:prstGeom prst="rect">
            <a:avLst/>
          </a:prstGeom>
        </p:spPr>
        <p:txBody>
          <a:bodyPr/>
          <a:lstStyle/>
          <a:p>
            <a:fld id="{54AB02A5-4FE5-49D9-9E24-09F23B90C450}" type="datetimeFigureOut">
              <a:rPr lang="en-US" smtClean="0"/>
              <a:t>4/23/23</a:t>
            </a:fld>
            <a:endParaRPr lang="en-US"/>
          </a:p>
        </p:txBody>
      </p:sp>
      <p:sp>
        <p:nvSpPr>
          <p:cNvPr id="20" name="Espace réservé du pied de page 19"/>
          <p:cNvSpPr>
            <a:spLocks noGrp="1"/>
          </p:cNvSpPr>
          <p:nvPr>
            <p:ph type="ftr" sz="quarter" idx="11"/>
          </p:nvPr>
        </p:nvSpPr>
        <p:spPr>
          <a:xfrm>
            <a:off x="5715000" y="6305550"/>
            <a:ext cx="2895600" cy="476250"/>
          </a:xfrm>
          <a:prstGeom prst="rect">
            <a:avLst/>
          </a:prstGeom>
        </p:spPr>
        <p:txBody>
          <a:bodyPr/>
          <a:lstStyle/>
          <a:p>
            <a:endParaRPr kumimoji="0" lang="en-US"/>
          </a:p>
        </p:txBody>
      </p:sp>
      <p:sp>
        <p:nvSpPr>
          <p:cNvPr id="10" name="Espace réservé du numéro de diapositive 9"/>
          <p:cNvSpPr>
            <a:spLocks noGrp="1"/>
          </p:cNvSpPr>
          <p:nvPr>
            <p:ph type="sldNum" sz="quarter" idx="12"/>
          </p:nvPr>
        </p:nvSpPr>
        <p:spPr>
          <a:xfrm>
            <a:off x="8613648" y="6305550"/>
            <a:ext cx="457200" cy="476250"/>
          </a:xfrm>
          <a:prstGeom prst="rect">
            <a:avLst/>
          </a:prstGeom>
        </p:spPr>
        <p:txBody>
          <a:bodyPr/>
          <a:lstStyle/>
          <a:p>
            <a:fld id="{6294C92D-0306-4E69-9CD3-20855E849650}" type="slidenum">
              <a:rPr kumimoji="0" lang="en-US" smtClean="0"/>
              <a:t>‹N°›</a:t>
            </a:fld>
            <a:endParaRPr kumimoji="0" lang="en-US"/>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05463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589EE7-2730-2F47-9501-88F9A483F60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A9CB48A-00D8-464F-9BF4-35EC17945E4F}"/>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93349CE-E26D-0347-BC94-8E0648B694A8}"/>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DDCDEAD-D55A-D748-9ED4-488936314F61}"/>
              </a:ext>
            </a:extLst>
          </p:cNvPr>
          <p:cNvSpPr>
            <a:spLocks noGrp="1"/>
          </p:cNvSpPr>
          <p:nvPr>
            <p:ph type="dt" sz="half" idx="10"/>
          </p:nvPr>
        </p:nvSpPr>
        <p:spPr/>
        <p:txBody>
          <a:bodyPr/>
          <a:lstStyle/>
          <a:p>
            <a:fld id="{E9747B86-8469-504C-8C7F-A1B9AAFCD0F3}" type="datetimeFigureOut">
              <a:rPr lang="fr-FR" smtClean="0"/>
              <a:t>23/04/2023</a:t>
            </a:fld>
            <a:endParaRPr lang="fr-FR"/>
          </a:p>
        </p:txBody>
      </p:sp>
      <p:sp>
        <p:nvSpPr>
          <p:cNvPr id="6" name="Espace réservé du pied de page 5">
            <a:extLst>
              <a:ext uri="{FF2B5EF4-FFF2-40B4-BE49-F238E27FC236}">
                <a16:creationId xmlns:a16="http://schemas.microsoft.com/office/drawing/2014/main" id="{BC7E4395-1E23-C74F-AB6F-CA5C7CC53E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614482-6547-DE47-8C99-6CA15C2376FB}"/>
              </a:ext>
            </a:extLst>
          </p:cNvPr>
          <p:cNvSpPr>
            <a:spLocks noGrp="1"/>
          </p:cNvSpPr>
          <p:nvPr>
            <p:ph type="sldNum" sz="quarter" idx="12"/>
          </p:nvPr>
        </p:nvSpPr>
        <p:spPr/>
        <p:txBody>
          <a:bodyPr/>
          <a:lstStyle/>
          <a:p>
            <a:fld id="{ECBB4A87-292C-E04A-915C-028006E10FFC}" type="slidenum">
              <a:rPr lang="fr-FR" smtClean="0"/>
              <a:t>‹N°›</a:t>
            </a:fld>
            <a:endParaRPr lang="fr-FR"/>
          </a:p>
        </p:txBody>
      </p:sp>
    </p:spTree>
    <p:extLst>
      <p:ext uri="{BB962C8B-B14F-4D97-AF65-F5344CB8AC3E}">
        <p14:creationId xmlns:p14="http://schemas.microsoft.com/office/powerpoint/2010/main" val="3351890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tile tx="0" ty="0" sx="100000" sy="100000" flip="none" algn="tl"/>
        </a:blipFill>
        <a:effectLst/>
      </p:bgPr>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userDrawn="1"/>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fr-FR" dirty="0">
                <a:latin typeface="Times New Roman" panose="02020603050405020304" pitchFamily="18" charset="0"/>
                <a:cs typeface="Times New Roman" panose="02020603050405020304" pitchFamily="18" charset="0"/>
              </a:rPr>
              <a:t>Pertinence de l’utilisation des sources cunéiformes</a:t>
            </a:r>
            <a:endParaRPr lang="fr-FR" sz="1600" dirty="0">
              <a:latin typeface="Times New Roman" panose="02020603050405020304" pitchFamily="18" charset="0"/>
              <a:cs typeface="Times New Roman" panose="02020603050405020304" pitchFamily="18"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82296" indent="0" algn="l" rtl="0" eaLnBrk="1" latinLnBrk="0" hangingPunct="1">
        <a:lnSpc>
          <a:spcPct val="100000"/>
        </a:lnSpc>
        <a:spcBef>
          <a:spcPts val="600"/>
        </a:spcBef>
        <a:buClr>
          <a:schemeClr val="accent1"/>
        </a:buClr>
        <a:buSzPct val="80000"/>
        <a:buFont typeface="Wingdings 2"/>
        <a:buNone/>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luca.lorenzon@uliege.be"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94CFEC-2931-1F46-8A3C-506164E042B8}"/>
              </a:ext>
            </a:extLst>
          </p:cNvPr>
          <p:cNvSpPr/>
          <p:nvPr/>
        </p:nvSpPr>
        <p:spPr>
          <a:xfrm>
            <a:off x="1115616" y="2708920"/>
            <a:ext cx="7749342" cy="830997"/>
          </a:xfrm>
          <a:prstGeom prst="rect">
            <a:avLst/>
          </a:prstGeom>
        </p:spPr>
        <p:txBody>
          <a:bodyPr wrap="square">
            <a:spAutoFit/>
          </a:bodyPr>
          <a:lstStyle/>
          <a:p>
            <a:pPr algn="ctr">
              <a:spcBef>
                <a:spcPts val="1200"/>
              </a:spcBef>
            </a:pPr>
            <a:r>
              <a:rPr lang="fr-BE"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Roi, cité et sanctuaire : construire la figure religieuse du souverain en Babylonie hellénistique</a:t>
            </a:r>
          </a:p>
        </p:txBody>
      </p:sp>
      <p:sp>
        <p:nvSpPr>
          <p:cNvPr id="11" name="Espace réservé du contenu 5">
            <a:extLst>
              <a:ext uri="{FF2B5EF4-FFF2-40B4-BE49-F238E27FC236}">
                <a16:creationId xmlns:a16="http://schemas.microsoft.com/office/drawing/2014/main" id="{F2CE48C6-DAD8-3E49-962A-D668C6CB08FD}"/>
              </a:ext>
            </a:extLst>
          </p:cNvPr>
          <p:cNvSpPr>
            <a:spLocks noGrp="1"/>
          </p:cNvSpPr>
          <p:nvPr>
            <p:ph sz="half" idx="2"/>
          </p:nvPr>
        </p:nvSpPr>
        <p:spPr>
          <a:xfrm>
            <a:off x="3783776" y="5217989"/>
            <a:ext cx="5386271" cy="2103671"/>
          </a:xfrm>
        </p:spPr>
        <p:txBody>
          <a:bodyPr vert="horz" lIns="68580" tIns="34290" rIns="68580" bIns="34290" rtlCol="0">
            <a:normAutofit/>
          </a:bodyPr>
          <a:lstStyle/>
          <a:p>
            <a:pPr marL="0"/>
            <a:r>
              <a:rPr lang="en-US" sz="1100" dirty="0">
                <a:latin typeface="Times New Roman" panose="02020603050405020304" pitchFamily="18" charset="0"/>
                <a:cs typeface="Times New Roman" panose="02020603050405020304" pitchFamily="18" charset="0"/>
              </a:rPr>
              <a:t>Luca Lorenzon, </a:t>
            </a:r>
            <a:r>
              <a:rPr lang="en-US" sz="1100" dirty="0" err="1">
                <a:latin typeface="Times New Roman" panose="02020603050405020304" pitchFamily="18" charset="0"/>
                <a:cs typeface="Times New Roman" panose="02020603050405020304" pitchFamily="18" charset="0"/>
              </a:rPr>
              <a:t>ULiège</a:t>
            </a:r>
            <a:r>
              <a:rPr lang="en-US" sz="1100" dirty="0">
                <a:latin typeface="Times New Roman" panose="02020603050405020304" pitchFamily="18" charset="0"/>
                <a:cs typeface="Times New Roman" panose="02020603050405020304" pitchFamily="18" charset="0"/>
              </a:rPr>
              <a:t> – </a:t>
            </a:r>
            <a:r>
              <a:rPr lang="en-US" sz="1100" dirty="0" err="1">
                <a:latin typeface="Times New Roman" panose="02020603050405020304" pitchFamily="18" charset="0"/>
                <a:cs typeface="Times New Roman" panose="02020603050405020304" pitchFamily="18" charset="0"/>
              </a:rPr>
              <a:t>UniPd</a:t>
            </a:r>
            <a:endParaRPr lang="en-US" sz="1100" dirty="0">
              <a:latin typeface="Times New Roman" panose="02020603050405020304" pitchFamily="18" charset="0"/>
              <a:cs typeface="Times New Roman" panose="02020603050405020304" pitchFamily="18" charset="0"/>
            </a:endParaRPr>
          </a:p>
          <a:p>
            <a:pPr marL="0"/>
            <a:r>
              <a:rPr lang="en-US" sz="11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luca.lorenzon@uliege.be</a:t>
            </a:r>
            <a:endParaRPr lang="en-US" sz="1100" dirty="0">
              <a:latin typeface="Times New Roman" panose="02020603050405020304" pitchFamily="18" charset="0"/>
              <a:cs typeface="Times New Roman" panose="02020603050405020304" pitchFamily="18" charset="0"/>
            </a:endParaRPr>
          </a:p>
          <a:p>
            <a:pPr marL="0"/>
            <a:endParaRPr lang="en-US" sz="1500" dirty="0">
              <a:latin typeface="Times New Roman" panose="02020603050405020304" pitchFamily="18" charset="0"/>
              <a:cs typeface="Times New Roman" panose="02020603050405020304" pitchFamily="18" charset="0"/>
            </a:endParaRPr>
          </a:p>
        </p:txBody>
      </p:sp>
      <p:pic>
        <p:nvPicPr>
          <p:cNvPr id="9" name="Image 8">
            <a:extLst>
              <a:ext uri="{FF2B5EF4-FFF2-40B4-BE49-F238E27FC236}">
                <a16:creationId xmlns:a16="http://schemas.microsoft.com/office/drawing/2014/main" id="{96B5EFF2-9EFF-9946-B697-C36B39AFC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6138712"/>
            <a:ext cx="1871828" cy="447668"/>
          </a:xfrm>
          <a:prstGeom prst="rect">
            <a:avLst/>
          </a:prstGeom>
        </p:spPr>
      </p:pic>
      <p:pic>
        <p:nvPicPr>
          <p:cNvPr id="10" name="Image 9">
            <a:extLst>
              <a:ext uri="{FF2B5EF4-FFF2-40B4-BE49-F238E27FC236}">
                <a16:creationId xmlns:a16="http://schemas.microsoft.com/office/drawing/2014/main" id="{B681CA37-362A-0546-A21E-4FA94F24F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7209" y="5975403"/>
            <a:ext cx="773134" cy="773134"/>
          </a:xfrm>
          <a:prstGeom prst="ellipse">
            <a:avLst/>
          </a:prstGeom>
        </p:spPr>
      </p:pic>
      <p:pic>
        <p:nvPicPr>
          <p:cNvPr id="12" name="Image 11">
            <a:extLst>
              <a:ext uri="{FF2B5EF4-FFF2-40B4-BE49-F238E27FC236}">
                <a16:creationId xmlns:a16="http://schemas.microsoft.com/office/drawing/2014/main" id="{9F2EE524-09B0-3040-BECD-364D4C312C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5857" y="6055929"/>
            <a:ext cx="2396157" cy="646332"/>
          </a:xfrm>
          <a:prstGeom prst="rect">
            <a:avLst/>
          </a:prstGeom>
          <a:effectLst>
            <a:outerShdw blurRad="63500" sx="102000" sy="102000" algn="ctr" rotWithShape="0">
              <a:prstClr val="black">
                <a:alpha val="40000"/>
              </a:prstClr>
            </a:outerShdw>
            <a:softEdge rad="31750"/>
          </a:effectLst>
        </p:spPr>
      </p:pic>
      <p:pic>
        <p:nvPicPr>
          <p:cNvPr id="16" name="Image 15">
            <a:extLst>
              <a:ext uri="{FF2B5EF4-FFF2-40B4-BE49-F238E27FC236}">
                <a16:creationId xmlns:a16="http://schemas.microsoft.com/office/drawing/2014/main" id="{76BA3FAF-239B-304E-A75E-24FFE54101C0}"/>
              </a:ext>
            </a:extLst>
          </p:cNvPr>
          <p:cNvPicPr>
            <a:picLocks noChangeAspect="1"/>
          </p:cNvPicPr>
          <p:nvPr/>
        </p:nvPicPr>
        <p:blipFill rotWithShape="1">
          <a:blip r:embed="rId6"/>
          <a:srcRect t="2280" r="6" b="9368"/>
          <a:stretch/>
        </p:blipFill>
        <p:spPr>
          <a:xfrm>
            <a:off x="7812361" y="5989004"/>
            <a:ext cx="773134" cy="759533"/>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a:effectLst>
            <a:glow rad="127000">
              <a:schemeClr val="accent1">
                <a:alpha val="82000"/>
              </a:schemeClr>
            </a:glow>
          </a:effectLst>
        </p:spPr>
      </p:pic>
      <p:sp>
        <p:nvSpPr>
          <p:cNvPr id="13" name="ZoneTexte 12">
            <a:extLst>
              <a:ext uri="{FF2B5EF4-FFF2-40B4-BE49-F238E27FC236}">
                <a16:creationId xmlns:a16="http://schemas.microsoft.com/office/drawing/2014/main" id="{47416F92-556A-374F-9728-46BAB2C44AD0}"/>
              </a:ext>
            </a:extLst>
          </p:cNvPr>
          <p:cNvSpPr txBox="1"/>
          <p:nvPr/>
        </p:nvSpPr>
        <p:spPr>
          <a:xfrm>
            <a:off x="1448314" y="620688"/>
            <a:ext cx="7397871" cy="1015663"/>
          </a:xfrm>
          <a:prstGeom prst="rect">
            <a:avLst/>
          </a:prstGeom>
          <a:noFill/>
        </p:spPr>
        <p:txBody>
          <a:bodyPr wrap="square">
            <a:spAutoFit/>
          </a:bodyPr>
          <a:lstStyle/>
          <a:p>
            <a:pPr algn="ctr"/>
            <a:r>
              <a:rPr lang="fr-BE" sz="1600" i="1" dirty="0">
                <a:effectLst/>
                <a:latin typeface="Times New Roman" panose="02020603050405020304" pitchFamily="18" charset="0"/>
                <a:ea typeface="Calibri" panose="020F0502020204030204" pitchFamily="34" charset="0"/>
                <a:cs typeface="Times New Roman (Corps CS)"/>
              </a:rPr>
              <a:t>Séminaire international NEITH : Religions en contact dans la Méditerranée hellénistique </a:t>
            </a:r>
            <a:endParaRPr lang="fr-BE" sz="1200" dirty="0">
              <a:effectLst/>
              <a:latin typeface="Times New Roman" panose="02020603050405020304" pitchFamily="18" charset="0"/>
              <a:ea typeface="Calibri" panose="020F0502020204030204" pitchFamily="34" charset="0"/>
              <a:cs typeface="Times New Roman (Corps CS)"/>
            </a:endParaRPr>
          </a:p>
          <a:p>
            <a:pPr algn="ctr"/>
            <a:r>
              <a:rPr lang="fr-BE" sz="1400" i="1" dirty="0">
                <a:effectLst/>
                <a:latin typeface="Times New Roman" panose="02020603050405020304" pitchFamily="18" charset="0"/>
                <a:ea typeface="Calibri" panose="020F0502020204030204" pitchFamily="34" charset="0"/>
                <a:cs typeface="Times New Roman (Corps CS)"/>
              </a:rPr>
              <a:t> </a:t>
            </a:r>
            <a:endParaRPr lang="fr-BE" sz="1200" dirty="0">
              <a:effectLst/>
              <a:latin typeface="Times New Roman" panose="02020603050405020304" pitchFamily="18" charset="0"/>
              <a:ea typeface="Calibri" panose="020F0502020204030204" pitchFamily="34" charset="0"/>
              <a:cs typeface="Times New Roman (Corps CS)"/>
            </a:endParaRPr>
          </a:p>
          <a:p>
            <a:pPr algn="ctr"/>
            <a:r>
              <a:rPr lang="fr-BE" sz="1400" dirty="0">
                <a:effectLst/>
                <a:latin typeface="Times New Roman" panose="02020603050405020304" pitchFamily="18" charset="0"/>
                <a:ea typeface="Calibri" panose="020F0502020204030204" pitchFamily="34" charset="0"/>
                <a:cs typeface="Times New Roman (Corps CS)"/>
              </a:rPr>
              <a:t>Journée thématique du 28 avril 2023 : « Le rôle du royaume séleucide »</a:t>
            </a:r>
            <a:endParaRPr lang="fr-BE" sz="1200" dirty="0">
              <a:effectLst/>
              <a:latin typeface="Times New Roman" panose="02020603050405020304" pitchFamily="18" charset="0"/>
              <a:ea typeface="Calibri" panose="020F0502020204030204" pitchFamily="34" charset="0"/>
              <a:cs typeface="Times New Roman (Corps CS)"/>
            </a:endParaRPr>
          </a:p>
        </p:txBody>
      </p:sp>
    </p:spTree>
    <p:extLst>
      <p:ext uri="{BB962C8B-B14F-4D97-AF65-F5344CB8AC3E}">
        <p14:creationId xmlns:p14="http://schemas.microsoft.com/office/powerpoint/2010/main" val="59503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0F98557-62EA-B746-9875-74D4FD3EF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775" y="1844824"/>
            <a:ext cx="4403225" cy="3711290"/>
          </a:xfrm>
          <a:prstGeom prst="rect">
            <a:avLst/>
          </a:prstGeom>
        </p:spPr>
      </p:pic>
      <p:sp>
        <p:nvSpPr>
          <p:cNvPr id="7" name="ZoneTexte 6">
            <a:extLst>
              <a:ext uri="{FF2B5EF4-FFF2-40B4-BE49-F238E27FC236}">
                <a16:creationId xmlns:a16="http://schemas.microsoft.com/office/drawing/2014/main" id="{AC426DF8-2073-5C4A-B5BF-9C853DC61BC2}"/>
              </a:ext>
            </a:extLst>
          </p:cNvPr>
          <p:cNvSpPr txBox="1"/>
          <p:nvPr/>
        </p:nvSpPr>
        <p:spPr>
          <a:xfrm>
            <a:off x="1691680" y="404664"/>
            <a:ext cx="6702476" cy="923330"/>
          </a:xfrm>
          <a:prstGeom prst="rect">
            <a:avLst/>
          </a:prstGeom>
          <a:noFill/>
        </p:spPr>
        <p:txBody>
          <a:bodyPr wrap="none" rtlCol="0">
            <a:spAutoFit/>
          </a:bodyPr>
          <a:lstStyle/>
          <a:p>
            <a:r>
              <a:rPr lang="it-IT" b="1" dirty="0" err="1">
                <a:latin typeface="Times New Roman" panose="02020603050405020304" pitchFamily="18" charset="0"/>
                <a:cs typeface="Times New Roman" panose="02020603050405020304" pitchFamily="18" charset="0"/>
              </a:rPr>
              <a:t>Chronique</a:t>
            </a:r>
            <a:r>
              <a:rPr lang="it-IT" b="1" dirty="0">
                <a:latin typeface="Times New Roman" panose="02020603050405020304" pitchFamily="18" charset="0"/>
                <a:cs typeface="Times New Roman" panose="02020603050405020304" pitchFamily="18" charset="0"/>
              </a:rPr>
              <a:t> de la </a:t>
            </a:r>
            <a:r>
              <a:rPr lang="it-IT" b="1" dirty="0" err="1">
                <a:latin typeface="Times New Roman" panose="02020603050405020304" pitchFamily="18" charset="0"/>
                <a:cs typeface="Times New Roman" panose="02020603050405020304" pitchFamily="18" charset="0"/>
              </a:rPr>
              <a:t>communauté</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grecque</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Babylone</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ca</a:t>
            </a:r>
            <a:r>
              <a:rPr lang="it-IT" b="1" dirty="0">
                <a:latin typeface="Times New Roman" panose="02020603050405020304" pitchFamily="18" charset="0"/>
                <a:cs typeface="Times New Roman" panose="02020603050405020304" pitchFamily="18" charset="0"/>
              </a:rPr>
              <a:t>. 160 </a:t>
            </a:r>
            <a:r>
              <a:rPr lang="it-IT" b="1" dirty="0" err="1">
                <a:latin typeface="Times New Roman" panose="02020603050405020304" pitchFamily="18" charset="0"/>
                <a:cs typeface="Times New Roman" panose="02020603050405020304" pitchFamily="18" charset="0"/>
              </a:rPr>
              <a:t>a.v</a:t>
            </a:r>
            <a:r>
              <a:rPr lang="it-IT" b="1" dirty="0">
                <a:latin typeface="Times New Roman" panose="02020603050405020304" pitchFamily="18" charset="0"/>
                <a:cs typeface="Times New Roman" panose="02020603050405020304" pitchFamily="18" charset="0"/>
              </a:rPr>
              <a:t>. J.-C.</a:t>
            </a:r>
          </a:p>
          <a:p>
            <a:pPr algn="ctr"/>
            <a:r>
              <a:rPr lang="fr-FR" b="1" dirty="0">
                <a:latin typeface="Times New Roman" panose="02020603050405020304" pitchFamily="18" charset="0"/>
                <a:cs typeface="Times New Roman" panose="02020603050405020304" pitchFamily="18" charset="0"/>
              </a:rPr>
              <a:t>BCHP 14</a:t>
            </a:r>
          </a:p>
          <a:p>
            <a:endParaRPr lang="fr-FR" dirty="0"/>
          </a:p>
        </p:txBody>
      </p:sp>
      <p:sp>
        <p:nvSpPr>
          <p:cNvPr id="9" name="Rectangle 8">
            <a:extLst>
              <a:ext uri="{FF2B5EF4-FFF2-40B4-BE49-F238E27FC236}">
                <a16:creationId xmlns:a16="http://schemas.microsoft.com/office/drawing/2014/main" id="{B933CC34-7E74-994F-B74C-E8E628667902}"/>
              </a:ext>
            </a:extLst>
          </p:cNvPr>
          <p:cNvSpPr/>
          <p:nvPr/>
        </p:nvSpPr>
        <p:spPr>
          <a:xfrm>
            <a:off x="5448362" y="1794679"/>
            <a:ext cx="3513483" cy="3754874"/>
          </a:xfrm>
          <a:prstGeom prst="rect">
            <a:avLst/>
          </a:prstGeom>
        </p:spPr>
        <p:txBody>
          <a:bodyPr wrap="square">
            <a:spAutoFit/>
          </a:bodyPr>
          <a:lstStyle/>
          <a:p>
            <a:pPr algn="just" fontAlgn="base"/>
            <a:endParaRPr lang="fr-BE" sz="1400" b="0" i="0" u="none" strike="noStrike" dirty="0">
              <a:effectLst/>
              <a:latin typeface="Times New Roman" panose="02020603050405020304" pitchFamily="18" charset="0"/>
              <a:cs typeface="Times New Roman" panose="02020603050405020304" pitchFamily="18" charset="0"/>
            </a:endParaRPr>
          </a:p>
          <a:p>
            <a:pPr algn="just" fontAlgn="base"/>
            <a:r>
              <a:rPr lang="fr-BE" sz="1600" dirty="0">
                <a:latin typeface="Times New Roman" panose="02020603050405020304" pitchFamily="18" charset="0"/>
                <a:cs typeface="Times New Roman" panose="02020603050405020304" pitchFamily="18" charset="0"/>
              </a:rPr>
              <a:t>[1] An 149 de l’ère séleucide, Antiochos (V), roi, mois de Ta[</a:t>
            </a:r>
            <a:r>
              <a:rPr lang="fr-BE" sz="1600" dirty="0" err="1">
                <a:latin typeface="Times New Roman" panose="02020603050405020304" pitchFamily="18" charset="0"/>
                <a:cs typeface="Times New Roman" panose="02020603050405020304" pitchFamily="18" charset="0"/>
              </a:rPr>
              <a:t>šrîtu</a:t>
            </a:r>
            <a:r>
              <a:rPr lang="fr-BE" sz="1600" dirty="0">
                <a:latin typeface="Times New Roman" panose="02020603050405020304" pitchFamily="18" charset="0"/>
                <a:cs typeface="Times New Roman" panose="02020603050405020304" pitchFamily="18" charset="0"/>
              </a:rPr>
              <a:t> …]</a:t>
            </a:r>
          </a:p>
          <a:p>
            <a:pPr algn="just" fontAlgn="base"/>
            <a:r>
              <a:rPr lang="fr-BE" sz="1600" dirty="0">
                <a:latin typeface="Times New Roman" panose="02020603050405020304" pitchFamily="18" charset="0"/>
                <a:cs typeface="Times New Roman" panose="02020603050405020304" pitchFamily="18" charset="0"/>
              </a:rPr>
              <a:t>[2] les Grecs, qu’on appelle les </a:t>
            </a:r>
            <a:r>
              <a:rPr lang="fr-BE" sz="1600" dirty="0" err="1">
                <a:latin typeface="Times New Roman" panose="02020603050405020304" pitchFamily="18" charset="0"/>
                <a:cs typeface="Times New Roman" panose="02020603050405020304" pitchFamily="18" charset="0"/>
              </a:rPr>
              <a:t>polītai</a:t>
            </a:r>
            <a:r>
              <a:rPr lang="fr-BE" sz="1600" dirty="0">
                <a:latin typeface="Times New Roman" panose="02020603050405020304" pitchFamily="18" charset="0"/>
                <a:cs typeface="Times New Roman" panose="02020603050405020304" pitchFamily="18" charset="0"/>
              </a:rPr>
              <a:t>, </a:t>
            </a:r>
          </a:p>
          <a:p>
            <a:pPr algn="just" fontAlgn="base"/>
            <a:r>
              <a:rPr lang="fr-BE" sz="1600" dirty="0">
                <a:latin typeface="Times New Roman" panose="02020603050405020304" pitchFamily="18" charset="0"/>
                <a:cs typeface="Times New Roman" panose="02020603050405020304" pitchFamily="18" charset="0"/>
              </a:rPr>
              <a:t>[3] qui dans le passé ont suivi l’ordre du roi Antiochos (IV) [sont entrés] à </a:t>
            </a:r>
            <a:r>
              <a:rPr lang="fr-BE" sz="1600" dirty="0" err="1">
                <a:latin typeface="Times New Roman" panose="02020603050405020304" pitchFamily="18" charset="0"/>
                <a:cs typeface="Times New Roman" panose="02020603050405020304" pitchFamily="18" charset="0"/>
              </a:rPr>
              <a:t>Babyl</a:t>
            </a:r>
            <a:r>
              <a:rPr lang="fr-BE" sz="1600" dirty="0">
                <a:latin typeface="Times New Roman" panose="02020603050405020304" pitchFamily="18" charset="0"/>
                <a:cs typeface="Times New Roman" panose="02020603050405020304" pitchFamily="18" charset="0"/>
              </a:rPr>
              <a:t>[one]</a:t>
            </a:r>
          </a:p>
          <a:p>
            <a:pPr algn="just" fontAlgn="base"/>
            <a:r>
              <a:rPr lang="fr-BE" sz="1600" dirty="0">
                <a:latin typeface="Times New Roman" panose="02020603050405020304" pitchFamily="18" charset="0"/>
                <a:cs typeface="Times New Roman" panose="02020603050405020304" pitchFamily="18" charset="0"/>
              </a:rPr>
              <a:t>[4] et qui s’oignent d’huile comme les </a:t>
            </a:r>
            <a:r>
              <a:rPr lang="fr-BE" sz="1600" dirty="0" err="1">
                <a:latin typeface="Times New Roman" panose="02020603050405020304" pitchFamily="18" charset="0"/>
                <a:cs typeface="Times New Roman" panose="02020603050405020304" pitchFamily="18" charset="0"/>
              </a:rPr>
              <a:t>pol</a:t>
            </a:r>
            <a:r>
              <a:rPr lang="fr-BE" sz="1600" dirty="0">
                <a:latin typeface="Times New Roman" panose="02020603050405020304" pitchFamily="18" charset="0"/>
                <a:cs typeface="Times New Roman" panose="02020603050405020304" pitchFamily="18" charset="0"/>
              </a:rPr>
              <a:t>[</a:t>
            </a:r>
            <a:r>
              <a:rPr lang="fr-BE" sz="1600" dirty="0" err="1">
                <a:latin typeface="Times New Roman" panose="02020603050405020304" pitchFamily="18" charset="0"/>
                <a:cs typeface="Times New Roman" panose="02020603050405020304" pitchFamily="18" charset="0"/>
              </a:rPr>
              <a:t>ītai</a:t>
            </a:r>
            <a:r>
              <a:rPr lang="fr-BE" sz="1600" dirty="0">
                <a:latin typeface="Times New Roman" panose="02020603050405020304" pitchFamily="18" charset="0"/>
                <a:cs typeface="Times New Roman" panose="02020603050405020304" pitchFamily="18" charset="0"/>
              </a:rPr>
              <a:t>]</a:t>
            </a:r>
          </a:p>
          <a:p>
            <a:pPr algn="just" fontAlgn="base"/>
            <a:r>
              <a:rPr lang="fr-BE" sz="1600" dirty="0">
                <a:latin typeface="Times New Roman" panose="02020603050405020304" pitchFamily="18" charset="0"/>
                <a:cs typeface="Times New Roman" panose="02020603050405020304" pitchFamily="18" charset="0"/>
              </a:rPr>
              <a:t>[5] qui sont à Séleucie, la cité de la royauté</a:t>
            </a:r>
          </a:p>
          <a:p>
            <a:pPr algn="just" fontAlgn="base"/>
            <a:r>
              <a:rPr lang="fr-BE" sz="1600" dirty="0">
                <a:latin typeface="Times New Roman" panose="02020603050405020304" pitchFamily="18" charset="0"/>
                <a:cs typeface="Times New Roman" panose="02020603050405020304" pitchFamily="18" charset="0"/>
              </a:rPr>
              <a:t>[6] sur le Tigre et le </a:t>
            </a:r>
            <a:r>
              <a:rPr lang="fr-BE" sz="1600" dirty="0" err="1">
                <a:latin typeface="Times New Roman" panose="02020603050405020304" pitchFamily="18" charset="0"/>
                <a:cs typeface="Times New Roman" panose="02020603050405020304" pitchFamily="18" charset="0"/>
              </a:rPr>
              <a:t>canale</a:t>
            </a:r>
            <a:r>
              <a:rPr lang="fr-BE" sz="1600" dirty="0">
                <a:latin typeface="Times New Roman" panose="02020603050405020304" pitchFamily="18" charset="0"/>
                <a:cs typeface="Times New Roman" panose="02020603050405020304" pitchFamily="18" charset="0"/>
              </a:rPr>
              <a:t> du roi, </a:t>
            </a:r>
          </a:p>
          <a:p>
            <a:pPr algn="just" fontAlgn="base"/>
            <a:r>
              <a:rPr lang="fr-BE" sz="1600" dirty="0">
                <a:latin typeface="Times New Roman" panose="02020603050405020304" pitchFamily="18" charset="0"/>
                <a:cs typeface="Times New Roman" panose="02020603050405020304" pitchFamily="18" charset="0"/>
              </a:rPr>
              <a:t>[7] avec le gouverneur et les habitants du pays qui sont à Babylone, [ont] combattu.</a:t>
            </a:r>
          </a:p>
        </p:txBody>
      </p:sp>
    </p:spTree>
    <p:extLst>
      <p:ext uri="{BB962C8B-B14F-4D97-AF65-F5344CB8AC3E}">
        <p14:creationId xmlns:p14="http://schemas.microsoft.com/office/powerpoint/2010/main" val="34888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8E870B4-FF77-A944-8CBD-4D314866DC1A}"/>
              </a:ext>
            </a:extLst>
          </p:cNvPr>
          <p:cNvGraphicFramePr>
            <a:graphicFrameLocks noGrp="1"/>
          </p:cNvGraphicFramePr>
          <p:nvPr>
            <p:extLst>
              <p:ext uri="{D42A27DB-BD31-4B8C-83A1-F6EECF244321}">
                <p14:modId xmlns:p14="http://schemas.microsoft.com/office/powerpoint/2010/main" val="363994408"/>
              </p:ext>
            </p:extLst>
          </p:nvPr>
        </p:nvGraphicFramePr>
        <p:xfrm>
          <a:off x="1403648" y="260648"/>
          <a:ext cx="7235872" cy="6043554"/>
        </p:xfrm>
        <a:graphic>
          <a:graphicData uri="http://schemas.openxmlformats.org/drawingml/2006/table">
            <a:tbl>
              <a:tblPr firstRow="1" firstCol="1" bandRow="1">
                <a:tableStyleId>{5C22544A-7EE6-4342-B048-85BDC9FD1C3A}</a:tableStyleId>
              </a:tblPr>
              <a:tblGrid>
                <a:gridCol w="393522">
                  <a:extLst>
                    <a:ext uri="{9D8B030D-6E8A-4147-A177-3AD203B41FA5}">
                      <a16:colId xmlns:a16="http://schemas.microsoft.com/office/drawing/2014/main" val="3830924627"/>
                    </a:ext>
                  </a:extLst>
                </a:gridCol>
                <a:gridCol w="3586612">
                  <a:extLst>
                    <a:ext uri="{9D8B030D-6E8A-4147-A177-3AD203B41FA5}">
                      <a16:colId xmlns:a16="http://schemas.microsoft.com/office/drawing/2014/main" val="3533372206"/>
                    </a:ext>
                  </a:extLst>
                </a:gridCol>
                <a:gridCol w="3255738">
                  <a:extLst>
                    <a:ext uri="{9D8B030D-6E8A-4147-A177-3AD203B41FA5}">
                      <a16:colId xmlns:a16="http://schemas.microsoft.com/office/drawing/2014/main" val="2594648056"/>
                    </a:ext>
                  </a:extLst>
                </a:gridCol>
              </a:tblGrid>
              <a:tr h="271758">
                <a:tc>
                  <a:txBody>
                    <a:bodyPr/>
                    <a:lstStyle/>
                    <a:p>
                      <a:r>
                        <a:rPr lang="fr-FR" sz="1400" b="0" dirty="0">
                          <a:solidFill>
                            <a:schemeClr val="tx1"/>
                          </a:solidFill>
                          <a:effectLst/>
                          <a:latin typeface="Times New Roman" panose="02020603050405020304" pitchFamily="18" charset="0"/>
                          <a:cs typeface="Times New Roman" panose="02020603050405020304" pitchFamily="18" charset="0"/>
                        </a:rPr>
                        <a:t>1’</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en-US" sz="1400" b="0" i="1" baseline="30000" dirty="0">
                          <a:solidFill>
                            <a:schemeClr val="tx1"/>
                          </a:solidFill>
                          <a:effectLst/>
                          <a:latin typeface="Times New Roman" panose="02020603050405020304" pitchFamily="18" charset="0"/>
                          <a:cs typeface="Times New Roman" panose="02020603050405020304" pitchFamily="18" charset="0"/>
                        </a:rPr>
                        <a:t>m</a:t>
                      </a:r>
                      <a:r>
                        <a:rPr lang="en-US" sz="1400" b="0" i="1" dirty="0">
                          <a:solidFill>
                            <a:schemeClr val="tx1"/>
                          </a:solidFill>
                          <a:effectLst/>
                          <a:latin typeface="Times New Roman" panose="02020603050405020304" pitchFamily="18" charset="0"/>
                          <a:cs typeface="Times New Roman" panose="02020603050405020304" pitchFamily="18" charset="0"/>
                        </a:rPr>
                        <a:t>an-</a:t>
                      </a:r>
                      <a:r>
                        <a:rPr lang="en-US" sz="1400" b="0" i="1" dirty="0" err="1">
                          <a:solidFill>
                            <a:schemeClr val="tx1"/>
                          </a:solidFill>
                          <a:effectLst/>
                          <a:latin typeface="Times New Roman" panose="02020603050405020304" pitchFamily="18" charset="0"/>
                          <a:cs typeface="Times New Roman" panose="02020603050405020304" pitchFamily="18" charset="0"/>
                        </a:rPr>
                        <a:t>ti</a:t>
                      </a:r>
                      <a:r>
                        <a:rPr lang="en-US" sz="1400" b="0" i="1" dirty="0">
                          <a:solidFill>
                            <a:schemeClr val="tx1"/>
                          </a:solidFill>
                          <a:effectLst/>
                          <a:latin typeface="Times New Roman" panose="02020603050405020304" pitchFamily="18" charset="0"/>
                          <a:cs typeface="Times New Roman" panose="02020603050405020304" pitchFamily="18" charset="0"/>
                        </a:rPr>
                        <a:t>-’u-</a:t>
                      </a:r>
                      <a:r>
                        <a:rPr lang="en-US" sz="1400" b="0" i="1" dirty="0" err="1">
                          <a:solidFill>
                            <a:schemeClr val="tx1"/>
                          </a:solidFill>
                          <a:effectLst/>
                          <a:latin typeface="Times New Roman" panose="02020603050405020304" pitchFamily="18" charset="0"/>
                          <a:cs typeface="Times New Roman" panose="02020603050405020304" pitchFamily="18" charset="0"/>
                        </a:rPr>
                        <a:t>ku</a:t>
                      </a:r>
                      <a:r>
                        <a:rPr lang="en-US" sz="1400" b="0" i="1" dirty="0">
                          <a:solidFill>
                            <a:schemeClr val="tx1"/>
                          </a:solidFill>
                          <a:effectLst/>
                          <a:latin typeface="Times New Roman" panose="02020603050405020304" pitchFamily="18" charset="0"/>
                          <a:cs typeface="Times New Roman" panose="02020603050405020304" pitchFamily="18" charset="0"/>
                        </a:rPr>
                        <a:t>-us</a:t>
                      </a:r>
                      <a:r>
                        <a:rPr lang="en-US" sz="1400" b="0" dirty="0">
                          <a:solidFill>
                            <a:schemeClr val="tx1"/>
                          </a:solidFill>
                          <a:effectLst/>
                          <a:latin typeface="Times New Roman" panose="02020603050405020304" pitchFamily="18" charset="0"/>
                          <a:cs typeface="Times New Roman" panose="02020603050405020304" pitchFamily="18" charset="0"/>
                        </a:rPr>
                        <a:t> LUGAL GAL-u</a:t>
                      </a:r>
                      <a:r>
                        <a:rPr lang="en-US" sz="1400" b="0" baseline="-25000" dirty="0">
                          <a:solidFill>
                            <a:schemeClr val="tx1"/>
                          </a:solidFill>
                          <a:effectLst/>
                          <a:latin typeface="Times New Roman" panose="02020603050405020304" pitchFamily="18" charset="0"/>
                          <a:cs typeface="Times New Roman" panose="02020603050405020304" pitchFamily="18" charset="0"/>
                        </a:rPr>
                        <a:t>2</a:t>
                      </a:r>
                    </a:p>
                    <a:p>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FR" sz="1200" b="0" dirty="0">
                          <a:solidFill>
                            <a:schemeClr val="tx1"/>
                          </a:solidFill>
                          <a:effectLst/>
                          <a:latin typeface="Times New Roman" panose="02020603050405020304" pitchFamily="18" charset="0"/>
                          <a:ea typeface="Calibri" panose="020F0502020204030204" pitchFamily="34" charset="0"/>
                        </a:rPr>
                        <a:t>Antiochos, le grand roi, </a:t>
                      </a:r>
                      <a:endParaRPr lang="fr-BE" sz="1200" b="0" dirty="0">
                        <a:solidFill>
                          <a:schemeClr val="tx1"/>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418115301"/>
                  </a:ext>
                </a:extLst>
              </a:tr>
              <a:tr h="583265">
                <a:tc>
                  <a:txBody>
                    <a:bodyPr/>
                    <a:lstStyle/>
                    <a:p>
                      <a:r>
                        <a:rPr lang="fr-FR" sz="1400" b="0">
                          <a:solidFill>
                            <a:schemeClr val="tx1"/>
                          </a:solidFill>
                          <a:effectLst/>
                          <a:latin typeface="Times New Roman" panose="02020603050405020304" pitchFamily="18" charset="0"/>
                          <a:cs typeface="Times New Roman" panose="02020603050405020304" pitchFamily="18" charset="0"/>
                        </a:rPr>
                        <a:t>2’</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fr-FR" sz="1400" b="0" dirty="0">
                          <a:solidFill>
                            <a:schemeClr val="tx1"/>
                          </a:solidFill>
                          <a:effectLst/>
                          <a:latin typeface="Times New Roman" panose="02020603050405020304" pitchFamily="18" charset="0"/>
                          <a:cs typeface="Times New Roman" panose="02020603050405020304" pitchFamily="18" charset="0"/>
                        </a:rPr>
                        <a:t>LUGAL </a:t>
                      </a:r>
                      <a:r>
                        <a:rPr lang="fr-FR" sz="1400" b="0" i="1" dirty="0">
                          <a:solidFill>
                            <a:schemeClr val="tx1"/>
                          </a:solidFill>
                          <a:effectLst/>
                          <a:latin typeface="Times New Roman" panose="02020603050405020304" pitchFamily="18" charset="0"/>
                          <a:cs typeface="Times New Roman" panose="02020603050405020304" pitchFamily="18" charset="0"/>
                        </a:rPr>
                        <a:t>dan-nu</a:t>
                      </a:r>
                      <a:r>
                        <a:rPr lang="fr-FR" sz="1400" b="0" dirty="0">
                          <a:solidFill>
                            <a:schemeClr val="tx1"/>
                          </a:solidFill>
                          <a:effectLst/>
                          <a:latin typeface="Times New Roman" panose="02020603050405020304" pitchFamily="18" charset="0"/>
                          <a:cs typeface="Times New Roman" panose="02020603050405020304" pitchFamily="18" charset="0"/>
                        </a:rPr>
                        <a:t> LUGAL ŠAR</a:t>
                      </a:r>
                      <a:r>
                        <a:rPr lang="fr-FR" sz="1400" b="0" baseline="-25000" dirty="0">
                          <a:solidFill>
                            <a:schemeClr val="tx1"/>
                          </a:solidFill>
                          <a:effectLst/>
                          <a:latin typeface="Times New Roman" panose="02020603050405020304" pitchFamily="18" charset="0"/>
                          <a:cs typeface="Times New Roman" panose="02020603050405020304" pitchFamily="18" charset="0"/>
                        </a:rPr>
                        <a:t>2</a:t>
                      </a:r>
                      <a:r>
                        <a:rPr lang="fr-FR" sz="1400" b="0" dirty="0">
                          <a:solidFill>
                            <a:schemeClr val="tx1"/>
                          </a:solidFill>
                          <a:effectLst/>
                          <a:latin typeface="Times New Roman" panose="02020603050405020304" pitchFamily="18" charset="0"/>
                          <a:cs typeface="Times New Roman" panose="02020603050405020304" pitchFamily="18" charset="0"/>
                        </a:rPr>
                        <a:t> LUGAL E.KI LUGAL KUR.KUR</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dirty="0">
                          <a:solidFill>
                            <a:srgbClr val="000000"/>
                          </a:solidFill>
                          <a:effectLst/>
                          <a:latin typeface="Times New Roman" panose="02020603050405020304" pitchFamily="18" charset="0"/>
                          <a:ea typeface="Calibri" panose="020F0502020204030204" pitchFamily="34" charset="0"/>
                        </a:rPr>
                        <a:t>le roi fort, le roi du monde, le roi de Babylone, le roi de tous les pays,</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3860188677"/>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3’</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i="1" dirty="0">
                          <a:solidFill>
                            <a:schemeClr val="tx1"/>
                          </a:solidFill>
                          <a:effectLst/>
                          <a:latin typeface="Times New Roman" panose="02020603050405020304" pitchFamily="18" charset="0"/>
                          <a:cs typeface="Times New Roman" panose="02020603050405020304" pitchFamily="18" charset="0"/>
                        </a:rPr>
                        <a:t>za-ni-in</a:t>
                      </a:r>
                      <a:r>
                        <a:rPr lang="it-IT" sz="1400" b="0" dirty="0">
                          <a:solidFill>
                            <a:schemeClr val="tx1"/>
                          </a:solidFill>
                          <a:effectLst/>
                          <a:latin typeface="Times New Roman" panose="02020603050405020304" pitchFamily="18" charset="0"/>
                          <a:cs typeface="Times New Roman" panose="02020603050405020304" pitchFamily="18" charset="0"/>
                        </a:rPr>
                        <a:t> 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.SAG.IL</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 </a:t>
                      </a:r>
                      <a:r>
                        <a:rPr lang="it-IT" sz="1400" b="0" i="1" dirty="0">
                          <a:solidFill>
                            <a:schemeClr val="tx1"/>
                          </a:solidFill>
                          <a:effectLst/>
                          <a:latin typeface="Times New Roman" panose="02020603050405020304" pitchFamily="18" charset="0"/>
                          <a:cs typeface="Times New Roman" panose="02020603050405020304" pitchFamily="18" charset="0"/>
                        </a:rPr>
                        <a:t>u</a:t>
                      </a:r>
                      <a:r>
                        <a:rPr lang="it-IT" sz="1400" b="0" i="1" baseline="-25000" dirty="0">
                          <a:solidFill>
                            <a:schemeClr val="tx1"/>
                          </a:solidFill>
                          <a:effectLst/>
                          <a:latin typeface="Times New Roman" panose="02020603050405020304" pitchFamily="18" charset="0"/>
                          <a:cs typeface="Times New Roman" panose="02020603050405020304" pitchFamily="18" charset="0"/>
                        </a:rPr>
                        <a:t>3</a:t>
                      </a:r>
                      <a:r>
                        <a:rPr lang="it-IT" sz="1400" b="0" dirty="0">
                          <a:solidFill>
                            <a:schemeClr val="tx1"/>
                          </a:solidFill>
                          <a:effectLst/>
                          <a:latin typeface="Times New Roman" panose="02020603050405020304" pitchFamily="18" charset="0"/>
                          <a:cs typeface="Times New Roman" panose="02020603050405020304" pitchFamily="18" charset="0"/>
                        </a:rPr>
                        <a:t> 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.ZI.DA</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FR" sz="1200" dirty="0">
                          <a:solidFill>
                            <a:srgbClr val="000000"/>
                          </a:solidFill>
                          <a:effectLst/>
                          <a:latin typeface="Times New Roman" panose="02020603050405020304" pitchFamily="18" charset="0"/>
                          <a:ea typeface="Calibri" panose="020F0502020204030204" pitchFamily="34" charset="0"/>
                        </a:rPr>
                        <a:t>pourvoyeur de l’</a:t>
                      </a:r>
                      <a:r>
                        <a:rPr lang="fr-FR" sz="1200" dirty="0" err="1">
                          <a:solidFill>
                            <a:srgbClr val="000000"/>
                          </a:solidFill>
                          <a:effectLst/>
                          <a:latin typeface="Times New Roman" panose="02020603050405020304" pitchFamily="18" charset="0"/>
                          <a:ea typeface="Calibri" panose="020F0502020204030204" pitchFamily="34" charset="0"/>
                        </a:rPr>
                        <a:t>Esagil</a:t>
                      </a:r>
                      <a:r>
                        <a:rPr lang="fr-FR" sz="1200" dirty="0">
                          <a:solidFill>
                            <a:srgbClr val="000000"/>
                          </a:solidFill>
                          <a:effectLst/>
                          <a:latin typeface="Times New Roman" panose="02020603050405020304" pitchFamily="18" charset="0"/>
                          <a:ea typeface="Calibri" panose="020F0502020204030204" pitchFamily="34" charset="0"/>
                        </a:rPr>
                        <a:t> et de l’</a:t>
                      </a:r>
                      <a:r>
                        <a:rPr lang="fr-FR" sz="1200" dirty="0" err="1">
                          <a:solidFill>
                            <a:srgbClr val="000000"/>
                          </a:solidFill>
                          <a:effectLst/>
                          <a:latin typeface="Times New Roman" panose="02020603050405020304" pitchFamily="18" charset="0"/>
                          <a:ea typeface="Calibri" panose="020F0502020204030204" pitchFamily="34" charset="0"/>
                        </a:rPr>
                        <a:t>Ezida</a:t>
                      </a:r>
                      <a:endParaRPr lang="fr-BE" sz="1200" dirty="0">
                        <a:solidFill>
                          <a:srgbClr val="333333"/>
                        </a:solidFill>
                        <a:effectLst/>
                        <a:latin typeface="Times New Roman" panose="02020603050405020304" pitchFamily="18" charset="0"/>
                        <a:ea typeface="Calibri" panose="020F0502020204030204" pitchFamily="34" charset="0"/>
                      </a:endParaRPr>
                    </a:p>
                    <a:p>
                      <a:pPr algn="just"/>
                      <a:r>
                        <a:rPr lang="fr-FR" sz="1200" dirty="0">
                          <a:solidFill>
                            <a:srgbClr val="000000"/>
                          </a:solidFill>
                          <a:effectLst/>
                          <a:latin typeface="Times New Roman" panose="02020603050405020304" pitchFamily="18" charset="0"/>
                          <a:ea typeface="Calibri" panose="020F0502020204030204" pitchFamily="34" charset="0"/>
                        </a:rPr>
                        <a:t> </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3420341888"/>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4’</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fr-FR" sz="1400" b="0" dirty="0">
                          <a:solidFill>
                            <a:schemeClr val="tx1"/>
                          </a:solidFill>
                          <a:effectLst/>
                          <a:latin typeface="Times New Roman" panose="02020603050405020304" pitchFamily="18" charset="0"/>
                          <a:cs typeface="Times New Roman" panose="02020603050405020304" pitchFamily="18" charset="0"/>
                        </a:rPr>
                        <a:t>IBILA SAG </a:t>
                      </a:r>
                      <a:r>
                        <a:rPr lang="fr-FR" sz="1400" b="0" i="1" dirty="0" err="1">
                          <a:solidFill>
                            <a:schemeClr val="tx1"/>
                          </a:solidFill>
                          <a:effectLst/>
                          <a:latin typeface="Times New Roman" panose="02020603050405020304" pitchFamily="18" charset="0"/>
                          <a:cs typeface="Times New Roman" panose="02020603050405020304" pitchFamily="18" charset="0"/>
                        </a:rPr>
                        <a:t>ša</a:t>
                      </a:r>
                      <a:r>
                        <a:rPr lang="fr-FR" sz="1400" b="0" i="1" dirty="0">
                          <a:solidFill>
                            <a:schemeClr val="tx1"/>
                          </a:solidFill>
                          <a:effectLst/>
                          <a:latin typeface="Times New Roman" panose="02020603050405020304" pitchFamily="18" charset="0"/>
                          <a:cs typeface="Times New Roman" panose="02020603050405020304" pitchFamily="18" charset="0"/>
                        </a:rPr>
                        <a:t> </a:t>
                      </a:r>
                      <a:r>
                        <a:rPr lang="fr-FR" sz="1400" b="0" i="1" baseline="30000" dirty="0" err="1">
                          <a:solidFill>
                            <a:schemeClr val="tx1"/>
                          </a:solidFill>
                          <a:effectLst/>
                          <a:latin typeface="Times New Roman" panose="02020603050405020304" pitchFamily="18" charset="0"/>
                          <a:cs typeface="Times New Roman" panose="02020603050405020304" pitchFamily="18" charset="0"/>
                        </a:rPr>
                        <a:t>m</a:t>
                      </a:r>
                      <a:r>
                        <a:rPr lang="fr-FR" sz="1400" b="0" i="1" dirty="0" err="1">
                          <a:solidFill>
                            <a:schemeClr val="tx1"/>
                          </a:solidFill>
                          <a:effectLst/>
                          <a:latin typeface="Times New Roman" panose="02020603050405020304" pitchFamily="18" charset="0"/>
                          <a:cs typeface="Times New Roman" panose="02020603050405020304" pitchFamily="18" charset="0"/>
                        </a:rPr>
                        <a:t>si</a:t>
                      </a:r>
                      <a:r>
                        <a:rPr lang="fr-FR" sz="1400" b="0" i="1" dirty="0">
                          <a:solidFill>
                            <a:schemeClr val="tx1"/>
                          </a:solidFill>
                          <a:effectLst/>
                          <a:latin typeface="Times New Roman" panose="02020603050405020304" pitchFamily="18" charset="0"/>
                          <a:cs typeface="Times New Roman" panose="02020603050405020304" pitchFamily="18" charset="0"/>
                        </a:rPr>
                        <a:t>-lu-</a:t>
                      </a:r>
                      <a:r>
                        <a:rPr lang="fr-FR" sz="1400" b="0" i="1" dirty="0" err="1">
                          <a:solidFill>
                            <a:schemeClr val="tx1"/>
                          </a:solidFill>
                          <a:effectLst/>
                          <a:latin typeface="Times New Roman" panose="02020603050405020304" pitchFamily="18" charset="0"/>
                          <a:cs typeface="Times New Roman" panose="02020603050405020304" pitchFamily="18" charset="0"/>
                        </a:rPr>
                        <a:t>uk</a:t>
                      </a:r>
                      <a:r>
                        <a:rPr lang="fr-FR" sz="1400" b="0" i="1" dirty="0">
                          <a:solidFill>
                            <a:schemeClr val="tx1"/>
                          </a:solidFill>
                          <a:effectLst/>
                          <a:latin typeface="Times New Roman" panose="02020603050405020304" pitchFamily="18" charset="0"/>
                          <a:cs typeface="Times New Roman" panose="02020603050405020304" pitchFamily="18" charset="0"/>
                        </a:rPr>
                        <a:t>-</a:t>
                      </a:r>
                      <a:r>
                        <a:rPr lang="fr-FR" sz="1400" b="0" i="1" dirty="0" err="1">
                          <a:solidFill>
                            <a:schemeClr val="tx1"/>
                          </a:solidFill>
                          <a:effectLst/>
                          <a:latin typeface="Times New Roman" panose="02020603050405020304" pitchFamily="18" charset="0"/>
                          <a:cs typeface="Times New Roman" panose="02020603050405020304" pitchFamily="18" charset="0"/>
                        </a:rPr>
                        <a:t>ku</a:t>
                      </a:r>
                      <a:r>
                        <a:rPr lang="fr-FR" sz="1400" b="0" i="1" dirty="0">
                          <a:solidFill>
                            <a:schemeClr val="tx1"/>
                          </a:solidFill>
                          <a:effectLst/>
                          <a:latin typeface="Times New Roman" panose="02020603050405020304" pitchFamily="18" charset="0"/>
                          <a:cs typeface="Times New Roman" panose="02020603050405020304" pitchFamily="18" charset="0"/>
                        </a:rPr>
                        <a:t> </a:t>
                      </a:r>
                      <a:r>
                        <a:rPr lang="fr-FR" sz="1400" b="0" dirty="0">
                          <a:solidFill>
                            <a:schemeClr val="tx1"/>
                          </a:solidFill>
                          <a:effectLst/>
                          <a:latin typeface="Times New Roman" panose="02020603050405020304" pitchFamily="18" charset="0"/>
                          <a:cs typeface="Times New Roman" panose="02020603050405020304" pitchFamily="18" charset="0"/>
                        </a:rPr>
                        <a:t>LUGAL</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FR" sz="1200">
                          <a:solidFill>
                            <a:srgbClr val="000000"/>
                          </a:solidFill>
                          <a:effectLst/>
                          <a:latin typeface="Times New Roman" panose="02020603050405020304" pitchFamily="18" charset="0"/>
                          <a:ea typeface="Calibri" panose="020F0502020204030204" pitchFamily="34" charset="0"/>
                        </a:rPr>
                        <a:t>principal héritier du roi Séleucos</a:t>
                      </a:r>
                      <a:endParaRPr lang="fr-BE" sz="1200">
                        <a:solidFill>
                          <a:srgbClr val="333333"/>
                        </a:solidFill>
                        <a:effectLst/>
                        <a:latin typeface="Times New Roman" panose="02020603050405020304" pitchFamily="18" charset="0"/>
                        <a:ea typeface="Calibri" panose="020F0502020204030204" pitchFamily="34" charset="0"/>
                      </a:endParaRPr>
                    </a:p>
                    <a:p>
                      <a:pPr algn="just"/>
                      <a:r>
                        <a:rPr lang="fr-FR" sz="1200">
                          <a:solidFill>
                            <a:srgbClr val="000000"/>
                          </a:solidFill>
                          <a:effectLst/>
                          <a:latin typeface="Times New Roman" panose="02020603050405020304" pitchFamily="18" charset="0"/>
                          <a:ea typeface="Calibri" panose="020F0502020204030204" pitchFamily="34" charset="0"/>
                        </a:rPr>
                        <a:t> </a:t>
                      </a:r>
                      <a:endParaRPr lang="fr-BE" sz="120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766555985"/>
                  </a:ext>
                </a:extLst>
              </a:tr>
              <a:tr h="194422">
                <a:tc>
                  <a:txBody>
                    <a:bodyPr/>
                    <a:lstStyle/>
                    <a:p>
                      <a:r>
                        <a:rPr lang="fr-FR" sz="1400" b="0">
                          <a:solidFill>
                            <a:schemeClr val="tx1"/>
                          </a:solidFill>
                          <a:effectLst/>
                          <a:latin typeface="Times New Roman" panose="02020603050405020304" pitchFamily="18" charset="0"/>
                          <a:cs typeface="Times New Roman" panose="02020603050405020304" pitchFamily="18" charset="0"/>
                        </a:rPr>
                        <a:t>5’</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fr-FR" sz="1400" b="0" baseline="30000" dirty="0">
                          <a:solidFill>
                            <a:schemeClr val="tx1"/>
                          </a:solidFill>
                          <a:effectLst/>
                          <a:latin typeface="Times New Roman" panose="02020603050405020304" pitchFamily="18" charset="0"/>
                          <a:cs typeface="Times New Roman" panose="02020603050405020304" pitchFamily="18" charset="0"/>
                        </a:rPr>
                        <a:t>l</a:t>
                      </a:r>
                      <a:r>
                        <a:rPr lang="fr-FR" sz="1400" b="0" i="1" baseline="30000" dirty="0">
                          <a:solidFill>
                            <a:schemeClr val="tx1"/>
                          </a:solidFill>
                          <a:effectLst/>
                          <a:latin typeface="Times New Roman" panose="02020603050405020304" pitchFamily="18" charset="0"/>
                          <a:cs typeface="Times New Roman" panose="02020603050405020304" pitchFamily="18" charset="0"/>
                        </a:rPr>
                        <a:t>u2</a:t>
                      </a:r>
                      <a:r>
                        <a:rPr lang="fr-FR" sz="1400" b="0" i="1" dirty="0">
                          <a:solidFill>
                            <a:schemeClr val="tx1"/>
                          </a:solidFill>
                          <a:effectLst/>
                          <a:latin typeface="Times New Roman" panose="02020603050405020304" pitchFamily="18" charset="0"/>
                          <a:cs typeface="Times New Roman" panose="02020603050405020304" pitchFamily="18" charset="0"/>
                        </a:rPr>
                        <a:t>ma-ak-ka-du-na-a-a </a:t>
                      </a:r>
                      <a:r>
                        <a:rPr lang="fr-FR" sz="1400" b="0" dirty="0">
                          <a:solidFill>
                            <a:schemeClr val="tx1"/>
                          </a:solidFill>
                          <a:effectLst/>
                          <a:latin typeface="Times New Roman" panose="02020603050405020304" pitchFamily="18" charset="0"/>
                          <a:cs typeface="Times New Roman" panose="02020603050405020304" pitchFamily="18" charset="0"/>
                        </a:rPr>
                        <a:t>LUGAL E.KI</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a:solidFill>
                            <a:srgbClr val="000000"/>
                          </a:solidFill>
                          <a:effectLst/>
                          <a:latin typeface="Times New Roman" panose="02020603050405020304" pitchFamily="18" charset="0"/>
                          <a:ea typeface="Calibri" panose="020F0502020204030204" pitchFamily="34" charset="0"/>
                        </a:rPr>
                        <a:t>le Macédonien, roi de Babylone, </a:t>
                      </a:r>
                      <a:endParaRPr lang="fr-BE" sz="120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183031602"/>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6’</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i="1" dirty="0">
                          <a:solidFill>
                            <a:schemeClr val="tx1"/>
                          </a:solidFill>
                          <a:effectLst/>
                          <a:latin typeface="Times New Roman" panose="02020603050405020304" pitchFamily="18" charset="0"/>
                          <a:cs typeface="Times New Roman" panose="02020603050405020304" pitchFamily="18" charset="0"/>
                        </a:rPr>
                        <a:t>a-</a:t>
                      </a:r>
                      <a:r>
                        <a:rPr lang="it-IT" sz="1400" b="0" i="1" dirty="0" err="1">
                          <a:solidFill>
                            <a:schemeClr val="tx1"/>
                          </a:solidFill>
                          <a:effectLst/>
                          <a:latin typeface="Times New Roman" panose="02020603050405020304" pitchFamily="18" charset="0"/>
                          <a:cs typeface="Times New Roman" panose="02020603050405020304" pitchFamily="18" charset="0"/>
                        </a:rPr>
                        <a:t>na</a:t>
                      </a:r>
                      <a:r>
                        <a:rPr lang="it-IT" sz="1400" b="0" i="1" dirty="0">
                          <a:solidFill>
                            <a:schemeClr val="tx1"/>
                          </a:solidFill>
                          <a:effectLst/>
                          <a:latin typeface="Times New Roman" panose="02020603050405020304" pitchFamily="18" charset="0"/>
                          <a:cs typeface="Times New Roman" panose="02020603050405020304" pitchFamily="18" charset="0"/>
                        </a:rPr>
                        <a:t>-</a:t>
                      </a:r>
                      <a:r>
                        <a:rPr lang="it-IT" sz="1400" b="0" i="1" dirty="0" err="1">
                          <a:solidFill>
                            <a:schemeClr val="tx1"/>
                          </a:solidFill>
                          <a:effectLst/>
                          <a:latin typeface="Times New Roman" panose="02020603050405020304" pitchFamily="18" charset="0"/>
                          <a:cs typeface="Times New Roman" panose="02020603050405020304" pitchFamily="18" charset="0"/>
                        </a:rPr>
                        <a:t>ku</a:t>
                      </a:r>
                      <a:r>
                        <a:rPr lang="it-IT" sz="1400" b="0" i="1" dirty="0">
                          <a:solidFill>
                            <a:schemeClr val="tx1"/>
                          </a:solidFill>
                          <a:effectLst/>
                          <a:latin typeface="Times New Roman" panose="02020603050405020304" pitchFamily="18" charset="0"/>
                          <a:cs typeface="Times New Roman" panose="02020603050405020304" pitchFamily="18" charset="0"/>
                        </a:rPr>
                        <a:t> i-nu-ma a-</a:t>
                      </a:r>
                      <a:r>
                        <a:rPr lang="it-IT" sz="1400" b="0" i="1" dirty="0" err="1">
                          <a:solidFill>
                            <a:schemeClr val="tx1"/>
                          </a:solidFill>
                          <a:effectLst/>
                          <a:latin typeface="Times New Roman" panose="02020603050405020304" pitchFamily="18" charset="0"/>
                          <a:cs typeface="Times New Roman" panose="02020603050405020304" pitchFamily="18" charset="0"/>
                        </a:rPr>
                        <a:t>na</a:t>
                      </a:r>
                      <a:r>
                        <a:rPr lang="it-IT" sz="1400" b="0" i="1" dirty="0">
                          <a:solidFill>
                            <a:schemeClr val="tx1"/>
                          </a:solidFill>
                          <a:effectLst/>
                          <a:latin typeface="Times New Roman" panose="02020603050405020304" pitchFamily="18" charset="0"/>
                          <a:cs typeface="Times New Roman" panose="02020603050405020304" pitchFamily="18" charset="0"/>
                        </a:rPr>
                        <a:t> e-pe</a:t>
                      </a:r>
                      <a:r>
                        <a:rPr lang="it-IT" sz="1400" b="0" i="1" baseline="-25000" dirty="0">
                          <a:solidFill>
                            <a:schemeClr val="tx1"/>
                          </a:solidFill>
                          <a:effectLst/>
                          <a:latin typeface="Times New Roman" panose="02020603050405020304" pitchFamily="18" charset="0"/>
                          <a:cs typeface="Times New Roman" panose="02020603050405020304" pitchFamily="18" charset="0"/>
                        </a:rPr>
                        <a:t>2</a:t>
                      </a:r>
                      <a:r>
                        <a:rPr lang="it-IT" sz="1400" b="0" i="1" dirty="0">
                          <a:solidFill>
                            <a:schemeClr val="tx1"/>
                          </a:solidFill>
                          <a:effectLst/>
                          <a:latin typeface="Times New Roman" panose="02020603050405020304" pitchFamily="18" charset="0"/>
                          <a:cs typeface="Times New Roman" panose="02020603050405020304" pitchFamily="18" charset="0"/>
                        </a:rPr>
                        <a:t>-eš</a:t>
                      </a:r>
                      <a:r>
                        <a:rPr lang="it-IT" sz="1400" b="0" i="1" baseline="-25000" dirty="0">
                          <a:solidFill>
                            <a:schemeClr val="tx1"/>
                          </a:solidFill>
                          <a:effectLst/>
                          <a:latin typeface="Times New Roman" panose="02020603050405020304" pitchFamily="18" charset="0"/>
                          <a:cs typeface="Times New Roman" panose="02020603050405020304" pitchFamily="18" charset="0"/>
                        </a:rPr>
                        <a:t>15</a:t>
                      </a:r>
                      <a:endParaRPr lang="fr-BE"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a:solidFill>
                            <a:srgbClr val="000000"/>
                          </a:solidFill>
                          <a:effectLst/>
                          <a:latin typeface="Times New Roman" panose="02020603050405020304" pitchFamily="18" charset="0"/>
                          <a:ea typeface="Calibri" panose="020F0502020204030204" pitchFamily="34" charset="0"/>
                        </a:rPr>
                        <a:t>je suis. Lorsque, à reconstruire  </a:t>
                      </a:r>
                      <a:endParaRPr lang="fr-BE" sz="120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373605639"/>
                  </a:ext>
                </a:extLst>
              </a:tr>
              <a:tr h="194422">
                <a:tc>
                  <a:txBody>
                    <a:bodyPr/>
                    <a:lstStyle/>
                    <a:p>
                      <a:r>
                        <a:rPr lang="fr-FR" sz="1400" b="0">
                          <a:solidFill>
                            <a:schemeClr val="tx1"/>
                          </a:solidFill>
                          <a:effectLst/>
                          <a:latin typeface="Times New Roman" panose="02020603050405020304" pitchFamily="18" charset="0"/>
                          <a:cs typeface="Times New Roman" panose="02020603050405020304" pitchFamily="18" charset="0"/>
                        </a:rPr>
                        <a:t>7’</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dirty="0">
                          <a:solidFill>
                            <a:schemeClr val="tx1"/>
                          </a:solidFill>
                          <a:effectLst/>
                          <a:latin typeface="Times New Roman" panose="02020603050405020304" pitchFamily="18" charset="0"/>
                          <a:cs typeface="Times New Roman" panose="02020603050405020304" pitchFamily="18" charset="0"/>
                        </a:rPr>
                        <a:t>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.SAG.IL</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 </a:t>
                      </a:r>
                      <a:r>
                        <a:rPr lang="it-IT" sz="1400" b="0" i="1" dirty="0">
                          <a:solidFill>
                            <a:schemeClr val="tx1"/>
                          </a:solidFill>
                          <a:effectLst/>
                          <a:latin typeface="Times New Roman" panose="02020603050405020304" pitchFamily="18" charset="0"/>
                          <a:cs typeface="Times New Roman" panose="02020603050405020304" pitchFamily="18" charset="0"/>
                        </a:rPr>
                        <a:t>u</a:t>
                      </a:r>
                      <a:r>
                        <a:rPr lang="it-IT" sz="1400" b="0" i="1" baseline="-25000" dirty="0">
                          <a:solidFill>
                            <a:schemeClr val="tx1"/>
                          </a:solidFill>
                          <a:effectLst/>
                          <a:latin typeface="Times New Roman" panose="02020603050405020304" pitchFamily="18" charset="0"/>
                          <a:cs typeface="Times New Roman" panose="02020603050405020304" pitchFamily="18" charset="0"/>
                        </a:rPr>
                        <a:t>3</a:t>
                      </a:r>
                      <a:r>
                        <a:rPr lang="it-IT" sz="1400" b="0" dirty="0">
                          <a:solidFill>
                            <a:schemeClr val="tx1"/>
                          </a:solidFill>
                          <a:effectLst/>
                          <a:latin typeface="Times New Roman" panose="02020603050405020304" pitchFamily="18" charset="0"/>
                          <a:cs typeface="Times New Roman" panose="02020603050405020304" pitchFamily="18" charset="0"/>
                        </a:rPr>
                        <a:t> 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.ZI.DA</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FR" sz="1200" dirty="0">
                          <a:solidFill>
                            <a:srgbClr val="000000"/>
                          </a:solidFill>
                          <a:effectLst/>
                          <a:latin typeface="Times New Roman" panose="02020603050405020304" pitchFamily="18" charset="0"/>
                          <a:ea typeface="Calibri" panose="020F0502020204030204" pitchFamily="34" charset="0"/>
                        </a:rPr>
                        <a:t>l’</a:t>
                      </a:r>
                      <a:r>
                        <a:rPr lang="fr-FR" sz="1200" dirty="0" err="1">
                          <a:solidFill>
                            <a:srgbClr val="000000"/>
                          </a:solidFill>
                          <a:effectLst/>
                          <a:latin typeface="Times New Roman" panose="02020603050405020304" pitchFamily="18" charset="0"/>
                          <a:ea typeface="Calibri" panose="020F0502020204030204" pitchFamily="34" charset="0"/>
                        </a:rPr>
                        <a:t>Esagil</a:t>
                      </a:r>
                      <a:r>
                        <a:rPr lang="fr-FR" sz="1200" dirty="0">
                          <a:solidFill>
                            <a:srgbClr val="000000"/>
                          </a:solidFill>
                          <a:effectLst/>
                          <a:latin typeface="Times New Roman" panose="02020603050405020304" pitchFamily="18" charset="0"/>
                          <a:ea typeface="Calibri" panose="020F0502020204030204" pitchFamily="34" charset="0"/>
                        </a:rPr>
                        <a:t> et l’</a:t>
                      </a:r>
                      <a:r>
                        <a:rPr lang="fr-FR" sz="1200" dirty="0" err="1">
                          <a:solidFill>
                            <a:srgbClr val="000000"/>
                          </a:solidFill>
                          <a:effectLst/>
                          <a:latin typeface="Times New Roman" panose="02020603050405020304" pitchFamily="18" charset="0"/>
                          <a:ea typeface="Calibri" panose="020F0502020204030204" pitchFamily="34" charset="0"/>
                        </a:rPr>
                        <a:t>Ezida</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520772776"/>
                  </a:ext>
                </a:extLst>
              </a:tr>
              <a:tr h="194422">
                <a:tc>
                  <a:txBody>
                    <a:bodyPr/>
                    <a:lstStyle/>
                    <a:p>
                      <a:r>
                        <a:rPr lang="fr-FR" sz="1400" b="0">
                          <a:solidFill>
                            <a:schemeClr val="tx1"/>
                          </a:solidFill>
                          <a:effectLst/>
                          <a:latin typeface="Times New Roman" panose="02020603050405020304" pitchFamily="18" charset="0"/>
                          <a:cs typeface="Times New Roman" panose="02020603050405020304" pitchFamily="18" charset="0"/>
                        </a:rPr>
                        <a:t>8’</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dirty="0">
                          <a:solidFill>
                            <a:schemeClr val="tx1"/>
                          </a:solidFill>
                          <a:effectLst/>
                          <a:latin typeface="Times New Roman" panose="02020603050405020304" pitchFamily="18" charset="0"/>
                          <a:cs typeface="Times New Roman" panose="02020603050405020304" pitchFamily="18" charset="0"/>
                        </a:rPr>
                        <a:t>ŠA</a:t>
                      </a:r>
                      <a:r>
                        <a:rPr lang="it-IT" sz="1400" b="0" baseline="-25000" dirty="0">
                          <a:solidFill>
                            <a:schemeClr val="tx1"/>
                          </a:solidFill>
                          <a:effectLst/>
                          <a:latin typeface="Times New Roman" panose="02020603050405020304" pitchFamily="18" charset="0"/>
                          <a:cs typeface="Times New Roman" panose="02020603050405020304" pitchFamily="18" charset="0"/>
                        </a:rPr>
                        <a:t>3</a:t>
                      </a:r>
                      <a:r>
                        <a:rPr lang="it-IT" sz="1400" b="0" dirty="0">
                          <a:solidFill>
                            <a:schemeClr val="tx1"/>
                          </a:solidFill>
                          <a:effectLst/>
                          <a:latin typeface="Times New Roman" panose="02020603050405020304" pitchFamily="18" charset="0"/>
                          <a:cs typeface="Times New Roman" panose="02020603050405020304" pitchFamily="18" charset="0"/>
                        </a:rPr>
                        <a:t>-</a:t>
                      </a:r>
                      <a:r>
                        <a:rPr lang="it-IT" sz="1400" b="0" i="1" dirty="0">
                          <a:solidFill>
                            <a:schemeClr val="tx1"/>
                          </a:solidFill>
                          <a:effectLst/>
                          <a:latin typeface="Times New Roman" panose="02020603050405020304" pitchFamily="18" charset="0"/>
                          <a:cs typeface="Times New Roman" panose="02020603050405020304" pitchFamily="18" charset="0"/>
                        </a:rPr>
                        <a:t>bi </a:t>
                      </a:r>
                      <a:r>
                        <a:rPr lang="it-IT" sz="1400" b="0" i="1" dirty="0" err="1">
                          <a:solidFill>
                            <a:schemeClr val="tx1"/>
                          </a:solidFill>
                          <a:effectLst/>
                          <a:latin typeface="Times New Roman" panose="02020603050405020304" pitchFamily="18" charset="0"/>
                          <a:cs typeface="Times New Roman" panose="02020603050405020304" pitchFamily="18" charset="0"/>
                        </a:rPr>
                        <a:t>ub</a:t>
                      </a:r>
                      <a:r>
                        <a:rPr lang="it-IT" sz="1400" b="0" i="1" dirty="0">
                          <a:solidFill>
                            <a:schemeClr val="tx1"/>
                          </a:solidFill>
                          <a:effectLst/>
                          <a:latin typeface="Times New Roman" panose="02020603050405020304" pitchFamily="18" charset="0"/>
                          <a:cs typeface="Times New Roman" panose="02020603050405020304" pitchFamily="18" charset="0"/>
                        </a:rPr>
                        <a:t>-</a:t>
                      </a:r>
                      <a:r>
                        <a:rPr lang="it-IT" sz="1400" b="0" i="1" dirty="0" err="1">
                          <a:solidFill>
                            <a:schemeClr val="tx1"/>
                          </a:solidFill>
                          <a:effectLst/>
                          <a:latin typeface="Times New Roman" panose="02020603050405020304" pitchFamily="18" charset="0"/>
                          <a:cs typeface="Times New Roman" panose="02020603050405020304" pitchFamily="18" charset="0"/>
                        </a:rPr>
                        <a:t>lam</a:t>
                      </a:r>
                      <a:r>
                        <a:rPr lang="it-IT" sz="1400" b="0" i="1" dirty="0">
                          <a:solidFill>
                            <a:schemeClr val="tx1"/>
                          </a:solidFill>
                          <a:effectLst/>
                          <a:latin typeface="Times New Roman" panose="02020603050405020304" pitchFamily="18" charset="0"/>
                          <a:cs typeface="Times New Roman" panose="02020603050405020304" pitchFamily="18" charset="0"/>
                        </a:rPr>
                        <a:t>-ma </a:t>
                      </a:r>
                      <a:r>
                        <a:rPr lang="it-IT" sz="1400" b="0" dirty="0">
                          <a:solidFill>
                            <a:schemeClr val="tx1"/>
                          </a:solidFill>
                          <a:effectLst/>
                          <a:latin typeface="Times New Roman" panose="02020603050405020304" pitchFamily="18" charset="0"/>
                          <a:cs typeface="Times New Roman" panose="02020603050405020304" pitchFamily="18" charset="0"/>
                        </a:rPr>
                        <a:t>SIG</a:t>
                      </a:r>
                      <a:r>
                        <a:rPr lang="it-IT" sz="1400" b="0" baseline="-25000" dirty="0">
                          <a:solidFill>
                            <a:schemeClr val="tx1"/>
                          </a:solidFill>
                          <a:effectLst/>
                          <a:latin typeface="Times New Roman" panose="02020603050405020304" pitchFamily="18" charset="0"/>
                          <a:cs typeface="Times New Roman" panose="02020603050405020304" pitchFamily="18" charset="0"/>
                        </a:rPr>
                        <a:t>4</a:t>
                      </a:r>
                      <a:r>
                        <a:rPr lang="it-IT" sz="1400" b="0" dirty="0">
                          <a:solidFill>
                            <a:schemeClr val="tx1"/>
                          </a:solidFill>
                          <a:effectLst/>
                          <a:latin typeface="Times New Roman" panose="02020603050405020304" pitchFamily="18" charset="0"/>
                          <a:cs typeface="Times New Roman" panose="02020603050405020304" pitchFamily="18" charset="0"/>
                        </a:rPr>
                        <a:t>.ḪI.A</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a:solidFill>
                            <a:srgbClr val="000000"/>
                          </a:solidFill>
                          <a:effectLst/>
                          <a:latin typeface="Times New Roman" panose="02020603050405020304" pitchFamily="18" charset="0"/>
                          <a:ea typeface="Calibri" panose="020F0502020204030204" pitchFamily="34" charset="0"/>
                        </a:rPr>
                        <a:t>mon coeur m’a exhorté, les briques</a:t>
                      </a:r>
                      <a:endParaRPr lang="fr-BE" sz="120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2721441077"/>
                  </a:ext>
                </a:extLst>
              </a:tr>
              <a:tr h="194422">
                <a:tc>
                  <a:txBody>
                    <a:bodyPr/>
                    <a:lstStyle/>
                    <a:p>
                      <a:r>
                        <a:rPr lang="fr-FR" sz="1400" b="0">
                          <a:solidFill>
                            <a:schemeClr val="tx1"/>
                          </a:solidFill>
                          <a:effectLst/>
                          <a:latin typeface="Times New Roman" panose="02020603050405020304" pitchFamily="18" charset="0"/>
                          <a:cs typeface="Times New Roman" panose="02020603050405020304" pitchFamily="18" charset="0"/>
                        </a:rPr>
                        <a:t>9’</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a:solidFill>
                            <a:schemeClr val="tx1"/>
                          </a:solidFill>
                          <a:effectLst/>
                          <a:latin typeface="Times New Roman" panose="02020603050405020304" pitchFamily="18" charset="0"/>
                          <a:cs typeface="Times New Roman" panose="02020603050405020304" pitchFamily="18" charset="0"/>
                        </a:rPr>
                        <a:t>E</a:t>
                      </a:r>
                      <a:r>
                        <a:rPr lang="it-IT" sz="1400" b="0" baseline="-25000">
                          <a:solidFill>
                            <a:schemeClr val="tx1"/>
                          </a:solidFill>
                          <a:effectLst/>
                          <a:latin typeface="Times New Roman" panose="02020603050405020304" pitchFamily="18" charset="0"/>
                          <a:cs typeface="Times New Roman" panose="02020603050405020304" pitchFamily="18" charset="0"/>
                        </a:rPr>
                        <a:t>2</a:t>
                      </a:r>
                      <a:r>
                        <a:rPr lang="it-IT" sz="1400" b="0">
                          <a:solidFill>
                            <a:schemeClr val="tx1"/>
                          </a:solidFill>
                          <a:effectLst/>
                          <a:latin typeface="Times New Roman" panose="02020603050405020304" pitchFamily="18" charset="0"/>
                          <a:cs typeface="Times New Roman" panose="02020603050405020304" pitchFamily="18" charset="0"/>
                        </a:rPr>
                        <a:t>.SAG.IL</a:t>
                      </a:r>
                      <a:r>
                        <a:rPr lang="it-IT" sz="1400" b="0" baseline="-25000">
                          <a:solidFill>
                            <a:schemeClr val="tx1"/>
                          </a:solidFill>
                          <a:effectLst/>
                          <a:latin typeface="Times New Roman" panose="02020603050405020304" pitchFamily="18" charset="0"/>
                          <a:cs typeface="Times New Roman" panose="02020603050405020304" pitchFamily="18" charset="0"/>
                        </a:rPr>
                        <a:t>2</a:t>
                      </a:r>
                      <a:r>
                        <a:rPr lang="it-IT" sz="1400" b="0">
                          <a:solidFill>
                            <a:schemeClr val="tx1"/>
                          </a:solidFill>
                          <a:effectLst/>
                          <a:latin typeface="Times New Roman" panose="02020603050405020304" pitchFamily="18" charset="0"/>
                          <a:cs typeface="Times New Roman" panose="02020603050405020304" pitchFamily="18" charset="0"/>
                        </a:rPr>
                        <a:t> u</a:t>
                      </a:r>
                      <a:r>
                        <a:rPr lang="it-IT" sz="1400" b="0" baseline="-25000">
                          <a:solidFill>
                            <a:schemeClr val="tx1"/>
                          </a:solidFill>
                          <a:effectLst/>
                          <a:latin typeface="Times New Roman" panose="02020603050405020304" pitchFamily="18" charset="0"/>
                          <a:cs typeface="Times New Roman" panose="02020603050405020304" pitchFamily="18" charset="0"/>
                        </a:rPr>
                        <a:t>3</a:t>
                      </a:r>
                      <a:r>
                        <a:rPr lang="it-IT" sz="1400" b="0">
                          <a:solidFill>
                            <a:schemeClr val="tx1"/>
                          </a:solidFill>
                          <a:effectLst/>
                          <a:latin typeface="Times New Roman" panose="02020603050405020304" pitchFamily="18" charset="0"/>
                          <a:cs typeface="Times New Roman" panose="02020603050405020304" pitchFamily="18" charset="0"/>
                        </a:rPr>
                        <a:t> E</a:t>
                      </a:r>
                      <a:r>
                        <a:rPr lang="it-IT" sz="1400" b="0" baseline="-25000">
                          <a:solidFill>
                            <a:schemeClr val="tx1"/>
                          </a:solidFill>
                          <a:effectLst/>
                          <a:latin typeface="Times New Roman" panose="02020603050405020304" pitchFamily="18" charset="0"/>
                          <a:cs typeface="Times New Roman" panose="02020603050405020304" pitchFamily="18" charset="0"/>
                        </a:rPr>
                        <a:t>2</a:t>
                      </a:r>
                      <a:r>
                        <a:rPr lang="it-IT" sz="1400" b="0">
                          <a:solidFill>
                            <a:schemeClr val="tx1"/>
                          </a:solidFill>
                          <a:effectLst/>
                          <a:latin typeface="Times New Roman" panose="02020603050405020304" pitchFamily="18" charset="0"/>
                          <a:cs typeface="Times New Roman" panose="02020603050405020304" pitchFamily="18" charset="0"/>
                        </a:rPr>
                        <a:t>.ZI.DA</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FR" sz="1200" dirty="0">
                          <a:solidFill>
                            <a:srgbClr val="000000"/>
                          </a:solidFill>
                          <a:effectLst/>
                          <a:latin typeface="Times New Roman" panose="02020603050405020304" pitchFamily="18" charset="0"/>
                          <a:ea typeface="Calibri" panose="020F0502020204030204" pitchFamily="34" charset="0"/>
                        </a:rPr>
                        <a:t>de l’</a:t>
                      </a:r>
                      <a:r>
                        <a:rPr lang="fr-FR" sz="1200" dirty="0" err="1">
                          <a:solidFill>
                            <a:srgbClr val="000000"/>
                          </a:solidFill>
                          <a:effectLst/>
                          <a:latin typeface="Times New Roman" panose="02020603050405020304" pitchFamily="18" charset="0"/>
                          <a:ea typeface="Calibri" panose="020F0502020204030204" pitchFamily="34" charset="0"/>
                        </a:rPr>
                        <a:t>Esagil</a:t>
                      </a:r>
                      <a:r>
                        <a:rPr lang="fr-FR" sz="1200" dirty="0">
                          <a:solidFill>
                            <a:srgbClr val="000000"/>
                          </a:solidFill>
                          <a:effectLst/>
                          <a:latin typeface="Times New Roman" panose="02020603050405020304" pitchFamily="18" charset="0"/>
                          <a:ea typeface="Calibri" panose="020F0502020204030204" pitchFamily="34" charset="0"/>
                        </a:rPr>
                        <a:t> e de l’</a:t>
                      </a:r>
                      <a:r>
                        <a:rPr lang="fr-FR" sz="1200" dirty="0" err="1">
                          <a:solidFill>
                            <a:srgbClr val="000000"/>
                          </a:solidFill>
                          <a:effectLst/>
                          <a:latin typeface="Times New Roman" panose="02020603050405020304" pitchFamily="18" charset="0"/>
                          <a:ea typeface="Calibri" panose="020F0502020204030204" pitchFamily="34" charset="0"/>
                        </a:rPr>
                        <a:t>Ezida</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557708218"/>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10’</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i="1" dirty="0">
                          <a:solidFill>
                            <a:schemeClr val="tx1"/>
                          </a:solidFill>
                          <a:effectLst/>
                          <a:latin typeface="Times New Roman" panose="02020603050405020304" pitchFamily="18" charset="0"/>
                          <a:cs typeface="Times New Roman" panose="02020603050405020304" pitchFamily="18" charset="0"/>
                        </a:rPr>
                        <a:t>i-</a:t>
                      </a:r>
                      <a:r>
                        <a:rPr lang="it-IT" sz="1400" b="0" i="1" dirty="0" err="1">
                          <a:solidFill>
                            <a:schemeClr val="tx1"/>
                          </a:solidFill>
                          <a:effectLst/>
                          <a:latin typeface="Times New Roman" panose="02020603050405020304" pitchFamily="18" charset="0"/>
                          <a:cs typeface="Times New Roman" panose="02020603050405020304" pitchFamily="18" charset="0"/>
                        </a:rPr>
                        <a:t>na</a:t>
                      </a:r>
                      <a:r>
                        <a:rPr lang="it-IT" sz="1400" b="0" i="1" dirty="0">
                          <a:solidFill>
                            <a:schemeClr val="tx1"/>
                          </a:solidFill>
                          <a:effectLst/>
                          <a:latin typeface="Times New Roman" panose="02020603050405020304" pitchFamily="18" charset="0"/>
                          <a:cs typeface="Times New Roman" panose="02020603050405020304" pitchFamily="18" charset="0"/>
                        </a:rPr>
                        <a:t> </a:t>
                      </a:r>
                      <a:r>
                        <a:rPr lang="it-IT" sz="1400" b="0" i="1" baseline="30000" dirty="0">
                          <a:solidFill>
                            <a:schemeClr val="tx1"/>
                          </a:solidFill>
                          <a:effectLst/>
                          <a:latin typeface="Times New Roman" panose="02020603050405020304" pitchFamily="18" charset="0"/>
                          <a:cs typeface="Times New Roman" panose="02020603050405020304" pitchFamily="18" charset="0"/>
                        </a:rPr>
                        <a:t>KUR</a:t>
                      </a:r>
                      <a:r>
                        <a:rPr lang="it-IT" sz="1400" b="0" i="1" dirty="0">
                          <a:solidFill>
                            <a:schemeClr val="tx1"/>
                          </a:solidFill>
                          <a:effectLst/>
                          <a:latin typeface="Times New Roman" panose="02020603050405020304" pitchFamily="18" charset="0"/>
                          <a:cs typeface="Times New Roman" panose="02020603050405020304" pitchFamily="18" charset="0"/>
                        </a:rPr>
                        <a:t>ḫa-at-ti</a:t>
                      </a:r>
                      <a:r>
                        <a:rPr lang="it-IT" sz="1400" b="0" i="1" baseline="-25000" dirty="0">
                          <a:solidFill>
                            <a:schemeClr val="tx1"/>
                          </a:solidFill>
                          <a:effectLst/>
                          <a:latin typeface="Times New Roman" panose="02020603050405020304" pitchFamily="18" charset="0"/>
                          <a:cs typeface="Times New Roman" panose="02020603050405020304" pitchFamily="18" charset="0"/>
                        </a:rPr>
                        <a:t>3</a:t>
                      </a:r>
                      <a:r>
                        <a:rPr lang="it-IT" sz="1400" b="0" i="1" dirty="0">
                          <a:solidFill>
                            <a:schemeClr val="tx1"/>
                          </a:solidFill>
                          <a:effectLst/>
                          <a:latin typeface="Times New Roman" panose="02020603050405020304" pitchFamily="18" charset="0"/>
                          <a:cs typeface="Times New Roman" panose="02020603050405020304" pitchFamily="18" charset="0"/>
                        </a:rPr>
                        <a:t> </a:t>
                      </a:r>
                      <a:r>
                        <a:rPr lang="it-IT" sz="1400" b="0" dirty="0">
                          <a:solidFill>
                            <a:schemeClr val="tx1"/>
                          </a:solidFill>
                          <a:effectLst/>
                          <a:latin typeface="Times New Roman" panose="02020603050405020304" pitchFamily="18" charset="0"/>
                          <a:cs typeface="Times New Roman" panose="02020603050405020304" pitchFamily="18" charset="0"/>
                        </a:rPr>
                        <a:t>AŠ ŠU.MIN </a:t>
                      </a:r>
                      <a:r>
                        <a:rPr lang="it-IT" sz="1400" b="0" i="1" dirty="0" err="1">
                          <a:solidFill>
                            <a:schemeClr val="tx1"/>
                          </a:solidFill>
                          <a:effectLst/>
                          <a:latin typeface="Times New Roman" panose="02020603050405020304" pitchFamily="18" charset="0"/>
                          <a:cs typeface="Times New Roman" panose="02020603050405020304" pitchFamily="18" charset="0"/>
                        </a:rPr>
                        <a:t>el</a:t>
                      </a:r>
                      <a:r>
                        <a:rPr lang="it-IT" sz="1400" b="0" i="1" dirty="0">
                          <a:solidFill>
                            <a:schemeClr val="tx1"/>
                          </a:solidFill>
                          <a:effectLst/>
                          <a:latin typeface="Times New Roman" panose="02020603050405020304" pitchFamily="18" charset="0"/>
                          <a:cs typeface="Times New Roman" panose="02020603050405020304" pitchFamily="18" charset="0"/>
                        </a:rPr>
                        <a:t>-le-ti</a:t>
                      </a:r>
                      <a:endParaRPr lang="fr-BE"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a:solidFill>
                            <a:srgbClr val="000000"/>
                          </a:solidFill>
                          <a:effectLst/>
                          <a:latin typeface="Times New Roman" panose="02020603050405020304" pitchFamily="18" charset="0"/>
                          <a:ea typeface="Calibri" panose="020F0502020204030204" pitchFamily="34" charset="0"/>
                        </a:rPr>
                        <a:t>Dans le pays de Ḫatti, avec mes mains pures,</a:t>
                      </a:r>
                      <a:endParaRPr lang="fr-BE" sz="120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4042389947"/>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11’</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i="1" dirty="0">
                          <a:solidFill>
                            <a:schemeClr val="tx1"/>
                          </a:solidFill>
                          <a:effectLst/>
                          <a:latin typeface="Times New Roman" panose="02020603050405020304" pitchFamily="18" charset="0"/>
                          <a:cs typeface="Times New Roman" panose="02020603050405020304" pitchFamily="18" charset="0"/>
                        </a:rPr>
                        <a:t>i-</a:t>
                      </a:r>
                      <a:r>
                        <a:rPr lang="it-IT" sz="1400" b="0" i="1" dirty="0" err="1">
                          <a:solidFill>
                            <a:schemeClr val="tx1"/>
                          </a:solidFill>
                          <a:effectLst/>
                          <a:latin typeface="Times New Roman" panose="02020603050405020304" pitchFamily="18" charset="0"/>
                          <a:cs typeface="Times New Roman" panose="02020603050405020304" pitchFamily="18" charset="0"/>
                        </a:rPr>
                        <a:t>na</a:t>
                      </a:r>
                      <a:r>
                        <a:rPr lang="it-IT" sz="1400" b="0" dirty="0">
                          <a:solidFill>
                            <a:schemeClr val="tx1"/>
                          </a:solidFill>
                          <a:effectLst/>
                          <a:latin typeface="Times New Roman" panose="02020603050405020304" pitchFamily="18" charset="0"/>
                          <a:cs typeface="Times New Roman" panose="02020603050405020304" pitchFamily="18" charset="0"/>
                        </a:rPr>
                        <a:t> I</a:t>
                      </a:r>
                      <a:r>
                        <a:rPr lang="it-IT" sz="1400" b="0" baseline="-25000" dirty="0">
                          <a:solidFill>
                            <a:schemeClr val="tx1"/>
                          </a:solidFill>
                          <a:effectLst/>
                          <a:latin typeface="Times New Roman" panose="02020603050405020304" pitchFamily="18" charset="0"/>
                          <a:cs typeface="Times New Roman" panose="02020603050405020304" pitchFamily="18" charset="0"/>
                        </a:rPr>
                        <a:t>3</a:t>
                      </a:r>
                      <a:r>
                        <a:rPr lang="it-IT" sz="1400" b="0" dirty="0">
                          <a:solidFill>
                            <a:schemeClr val="tx1"/>
                          </a:solidFill>
                          <a:effectLst/>
                          <a:latin typeface="Times New Roman" panose="02020603050405020304" pitchFamily="18" charset="0"/>
                          <a:cs typeface="Times New Roman" panose="02020603050405020304" pitchFamily="18" charset="0"/>
                        </a:rPr>
                        <a:t>.GIŠ </a:t>
                      </a:r>
                      <a:r>
                        <a:rPr lang="it-IT" sz="1400" b="0" i="1" dirty="0" err="1">
                          <a:solidFill>
                            <a:schemeClr val="tx1"/>
                          </a:solidFill>
                          <a:effectLst/>
                          <a:latin typeface="Times New Roman" panose="02020603050405020304" pitchFamily="18" charset="0"/>
                          <a:cs typeface="Times New Roman" panose="02020603050405020304" pitchFamily="18" charset="0"/>
                        </a:rPr>
                        <a:t>ru</a:t>
                      </a:r>
                      <a:r>
                        <a:rPr lang="it-IT" sz="1400" b="0" i="1" dirty="0">
                          <a:solidFill>
                            <a:schemeClr val="tx1"/>
                          </a:solidFill>
                          <a:effectLst/>
                          <a:latin typeface="Times New Roman" panose="02020603050405020304" pitchFamily="18" charset="0"/>
                          <a:cs typeface="Times New Roman" panose="02020603050405020304" pitchFamily="18" charset="0"/>
                        </a:rPr>
                        <a:t>-</a:t>
                      </a:r>
                      <a:r>
                        <a:rPr lang="it-IT" sz="1400" b="0" i="1" dirty="0" err="1">
                          <a:solidFill>
                            <a:schemeClr val="tx1"/>
                          </a:solidFill>
                          <a:effectLst/>
                          <a:latin typeface="Times New Roman" panose="02020603050405020304" pitchFamily="18" charset="0"/>
                          <a:cs typeface="Times New Roman" panose="02020603050405020304" pitchFamily="18" charset="0"/>
                        </a:rPr>
                        <a:t>uš</a:t>
                      </a:r>
                      <a:r>
                        <a:rPr lang="it-IT" sz="1400" b="0" i="1" dirty="0">
                          <a:solidFill>
                            <a:schemeClr val="tx1"/>
                          </a:solidFill>
                          <a:effectLst/>
                          <a:latin typeface="Times New Roman" panose="02020603050405020304" pitchFamily="18" charset="0"/>
                          <a:cs typeface="Times New Roman" panose="02020603050405020304" pitchFamily="18" charset="0"/>
                        </a:rPr>
                        <a:t>-ti al-bi-in-ma</a:t>
                      </a:r>
                      <a:endParaRPr lang="fr-BE"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a:solidFill>
                            <a:srgbClr val="000000"/>
                          </a:solidFill>
                          <a:effectLst/>
                          <a:latin typeface="Times New Roman" panose="02020603050405020304" pitchFamily="18" charset="0"/>
                          <a:ea typeface="Calibri" panose="020F0502020204030204" pitchFamily="34" charset="0"/>
                        </a:rPr>
                        <a:t>avec de l’huile de grande qualité, j’ai formé </a:t>
                      </a:r>
                      <a:endParaRPr lang="fr-BE" sz="120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4197165710"/>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12’</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i="1" dirty="0">
                          <a:solidFill>
                            <a:schemeClr val="tx1"/>
                          </a:solidFill>
                          <a:effectLst/>
                          <a:latin typeface="Times New Roman" panose="02020603050405020304" pitchFamily="18" charset="0"/>
                          <a:cs typeface="Times New Roman" panose="02020603050405020304" pitchFamily="18" charset="0"/>
                        </a:rPr>
                        <a:t>a-</a:t>
                      </a:r>
                      <a:r>
                        <a:rPr lang="it-IT" sz="1400" b="0" i="1" dirty="0" err="1">
                          <a:solidFill>
                            <a:schemeClr val="tx1"/>
                          </a:solidFill>
                          <a:effectLst/>
                          <a:latin typeface="Times New Roman" panose="02020603050405020304" pitchFamily="18" charset="0"/>
                          <a:cs typeface="Times New Roman" panose="02020603050405020304" pitchFamily="18" charset="0"/>
                        </a:rPr>
                        <a:t>na</a:t>
                      </a:r>
                      <a:r>
                        <a:rPr lang="it-IT" sz="1400" b="0" i="1" dirty="0">
                          <a:solidFill>
                            <a:schemeClr val="tx1"/>
                          </a:solidFill>
                          <a:effectLst/>
                          <a:latin typeface="Times New Roman" panose="02020603050405020304" pitchFamily="18" charset="0"/>
                          <a:cs typeface="Times New Roman" panose="02020603050405020304" pitchFamily="18" charset="0"/>
                        </a:rPr>
                        <a:t> </a:t>
                      </a:r>
                      <a:r>
                        <a:rPr lang="it-IT" sz="1400" b="0" i="1" dirty="0" err="1">
                          <a:solidFill>
                            <a:schemeClr val="tx1"/>
                          </a:solidFill>
                          <a:effectLst/>
                          <a:latin typeface="Times New Roman" panose="02020603050405020304" pitchFamily="18" charset="0"/>
                          <a:cs typeface="Times New Roman" panose="02020603050405020304" pitchFamily="18" charset="0"/>
                        </a:rPr>
                        <a:t>na</a:t>
                      </a:r>
                      <a:r>
                        <a:rPr lang="it-IT" sz="1400" b="0" i="1" dirty="0">
                          <a:solidFill>
                            <a:schemeClr val="tx1"/>
                          </a:solidFill>
                          <a:effectLst/>
                          <a:latin typeface="Times New Roman" panose="02020603050405020304" pitchFamily="18" charset="0"/>
                          <a:cs typeface="Times New Roman" panose="02020603050405020304" pitchFamily="18" charset="0"/>
                        </a:rPr>
                        <a:t>-de-e uš-šu</a:t>
                      </a:r>
                      <a:r>
                        <a:rPr lang="it-IT" sz="1400" b="0" i="1" baseline="-25000" dirty="0">
                          <a:solidFill>
                            <a:schemeClr val="tx1"/>
                          </a:solidFill>
                          <a:effectLst/>
                          <a:latin typeface="Times New Roman" panose="02020603050405020304" pitchFamily="18" charset="0"/>
                          <a:cs typeface="Times New Roman" panose="02020603050405020304" pitchFamily="18" charset="0"/>
                        </a:rPr>
                        <a:t>2</a:t>
                      </a:r>
                      <a:r>
                        <a:rPr lang="it-IT" sz="1400" b="0" i="1" dirty="0">
                          <a:solidFill>
                            <a:schemeClr val="tx1"/>
                          </a:solidFill>
                          <a:effectLst/>
                          <a:latin typeface="Times New Roman" panose="02020603050405020304" pitchFamily="18" charset="0"/>
                          <a:cs typeface="Times New Roman" panose="02020603050405020304" pitchFamily="18" charset="0"/>
                        </a:rPr>
                        <a:t> </a:t>
                      </a:r>
                      <a:r>
                        <a:rPr lang="it-IT" sz="1400" b="0" i="1" dirty="0" err="1">
                          <a:solidFill>
                            <a:schemeClr val="tx1"/>
                          </a:solidFill>
                          <a:effectLst/>
                          <a:latin typeface="Times New Roman" panose="02020603050405020304" pitchFamily="18" charset="0"/>
                          <a:cs typeface="Times New Roman" panose="02020603050405020304" pitchFamily="18" charset="0"/>
                        </a:rPr>
                        <a:t>ša</a:t>
                      </a:r>
                      <a:r>
                        <a:rPr lang="it-IT" sz="1400" b="0" i="1" dirty="0">
                          <a:solidFill>
                            <a:schemeClr val="tx1"/>
                          </a:solidFill>
                          <a:effectLst/>
                          <a:latin typeface="Times New Roman" panose="02020603050405020304" pitchFamily="18" charset="0"/>
                          <a:cs typeface="Times New Roman" panose="02020603050405020304" pitchFamily="18" charset="0"/>
                        </a:rPr>
                        <a:t> </a:t>
                      </a:r>
                      <a:r>
                        <a:rPr lang="it-IT" sz="1400" b="0" dirty="0">
                          <a:solidFill>
                            <a:schemeClr val="tx1"/>
                          </a:solidFill>
                          <a:effectLst/>
                          <a:latin typeface="Times New Roman" panose="02020603050405020304" pitchFamily="18" charset="0"/>
                          <a:cs typeface="Times New Roman" panose="02020603050405020304" pitchFamily="18" charset="0"/>
                        </a:rPr>
                        <a:t>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.SAG.IL</a:t>
                      </a:r>
                      <a:r>
                        <a:rPr lang="it-IT" sz="1400" b="0" baseline="-25000" dirty="0">
                          <a:solidFill>
                            <a:schemeClr val="tx1"/>
                          </a:solidFill>
                          <a:effectLst/>
                          <a:latin typeface="Times New Roman" panose="02020603050405020304" pitchFamily="18" charset="0"/>
                          <a:cs typeface="Times New Roman" panose="02020603050405020304" pitchFamily="18" charset="0"/>
                        </a:rPr>
                        <a:t>2</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dirty="0">
                          <a:solidFill>
                            <a:srgbClr val="000000"/>
                          </a:solidFill>
                          <a:effectLst/>
                          <a:latin typeface="Times New Roman" panose="02020603050405020304" pitchFamily="18" charset="0"/>
                          <a:ea typeface="Calibri" panose="020F0502020204030204" pitchFamily="34" charset="0"/>
                        </a:rPr>
                        <a:t>pour poser les fondations de l’</a:t>
                      </a:r>
                      <a:r>
                        <a:rPr lang="fr-BE" sz="1200" dirty="0" err="1">
                          <a:solidFill>
                            <a:srgbClr val="000000"/>
                          </a:solidFill>
                          <a:effectLst/>
                          <a:latin typeface="Times New Roman" panose="02020603050405020304" pitchFamily="18" charset="0"/>
                          <a:ea typeface="Calibri" panose="020F0502020204030204" pitchFamily="34" charset="0"/>
                        </a:rPr>
                        <a:t>Esagil</a:t>
                      </a:r>
                      <a:r>
                        <a:rPr lang="fr-BE" sz="1200" dirty="0">
                          <a:solidFill>
                            <a:srgbClr val="000000"/>
                          </a:solidFill>
                          <a:effectLst/>
                          <a:latin typeface="Times New Roman" panose="02020603050405020304" pitchFamily="18" charset="0"/>
                          <a:ea typeface="Calibri" panose="020F0502020204030204" pitchFamily="34" charset="0"/>
                        </a:rPr>
                        <a:t> </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4264555297"/>
                  </a:ext>
                </a:extLst>
              </a:tr>
              <a:tr h="583265">
                <a:tc>
                  <a:txBody>
                    <a:bodyPr/>
                    <a:lstStyle/>
                    <a:p>
                      <a:r>
                        <a:rPr lang="fr-FR" sz="1400" b="0">
                          <a:solidFill>
                            <a:schemeClr val="tx1"/>
                          </a:solidFill>
                          <a:effectLst/>
                          <a:latin typeface="Times New Roman" panose="02020603050405020304" pitchFamily="18" charset="0"/>
                          <a:cs typeface="Times New Roman" panose="02020603050405020304" pitchFamily="18" charset="0"/>
                        </a:rPr>
                        <a:t>13’</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i="1" dirty="0">
                          <a:solidFill>
                            <a:schemeClr val="tx1"/>
                          </a:solidFill>
                          <a:effectLst/>
                          <a:latin typeface="Times New Roman" panose="02020603050405020304" pitchFamily="18" charset="0"/>
                          <a:cs typeface="Times New Roman" panose="02020603050405020304" pitchFamily="18" charset="0"/>
                        </a:rPr>
                        <a:t>u</a:t>
                      </a:r>
                      <a:r>
                        <a:rPr lang="it-IT" sz="1400" b="0" i="1" baseline="-25000" dirty="0">
                          <a:solidFill>
                            <a:schemeClr val="tx1"/>
                          </a:solidFill>
                          <a:effectLst/>
                          <a:latin typeface="Times New Roman" panose="02020603050405020304" pitchFamily="18" charset="0"/>
                          <a:cs typeface="Times New Roman" panose="02020603050405020304" pitchFamily="18" charset="0"/>
                        </a:rPr>
                        <a:t>3</a:t>
                      </a:r>
                      <a:r>
                        <a:rPr lang="it-IT" sz="1400" b="0" dirty="0">
                          <a:solidFill>
                            <a:schemeClr val="tx1"/>
                          </a:solidFill>
                          <a:effectLst/>
                          <a:latin typeface="Times New Roman" panose="02020603050405020304" pitchFamily="18" charset="0"/>
                          <a:cs typeface="Times New Roman" panose="02020603050405020304" pitchFamily="18" charset="0"/>
                        </a:rPr>
                        <a:t> 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.ZI.DA </a:t>
                      </a:r>
                      <a:r>
                        <a:rPr lang="it-IT" sz="1400" b="0" i="1" dirty="0" err="1">
                          <a:solidFill>
                            <a:schemeClr val="tx1"/>
                          </a:solidFill>
                          <a:effectLst/>
                          <a:latin typeface="Times New Roman" panose="02020603050405020304" pitchFamily="18" charset="0"/>
                          <a:cs typeface="Times New Roman" panose="02020603050405020304" pitchFamily="18" charset="0"/>
                        </a:rPr>
                        <a:t>ub</a:t>
                      </a:r>
                      <a:r>
                        <a:rPr lang="it-IT" sz="1400" b="0" i="1" dirty="0">
                          <a:solidFill>
                            <a:schemeClr val="tx1"/>
                          </a:solidFill>
                          <a:effectLst/>
                          <a:latin typeface="Times New Roman" panose="02020603050405020304" pitchFamily="18" charset="0"/>
                          <a:cs typeface="Times New Roman" panose="02020603050405020304" pitchFamily="18" charset="0"/>
                        </a:rPr>
                        <a:t>-bi-il</a:t>
                      </a:r>
                      <a:r>
                        <a:rPr lang="it-IT" sz="1400" b="0" dirty="0">
                          <a:solidFill>
                            <a:schemeClr val="tx1"/>
                          </a:solidFill>
                          <a:effectLst/>
                          <a:latin typeface="Times New Roman" panose="02020603050405020304" pitchFamily="18" charset="0"/>
                          <a:cs typeface="Times New Roman" panose="02020603050405020304" pitchFamily="18" charset="0"/>
                        </a:rPr>
                        <a:t> AŠ </a:t>
                      </a:r>
                      <a:r>
                        <a:rPr lang="it-IT" sz="1400" b="0" baseline="30000" dirty="0">
                          <a:solidFill>
                            <a:schemeClr val="tx1"/>
                          </a:solidFill>
                          <a:effectLst/>
                          <a:latin typeface="Times New Roman" panose="02020603050405020304" pitchFamily="18" charset="0"/>
                          <a:cs typeface="Times New Roman" panose="02020603050405020304" pitchFamily="18" charset="0"/>
                        </a:rPr>
                        <a:t>ITI</a:t>
                      </a:r>
                      <a:r>
                        <a:rPr lang="it-IT" sz="1400" b="0" dirty="0">
                          <a:solidFill>
                            <a:schemeClr val="tx1"/>
                          </a:solidFill>
                          <a:effectLst/>
                          <a:latin typeface="Times New Roman" panose="02020603050405020304" pitchFamily="18" charset="0"/>
                          <a:cs typeface="Times New Roman" panose="02020603050405020304" pitchFamily="18" charset="0"/>
                        </a:rPr>
                        <a:t>ŠE UD.20.KAM</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dirty="0">
                          <a:solidFill>
                            <a:srgbClr val="000000"/>
                          </a:solidFill>
                          <a:effectLst/>
                          <a:latin typeface="Times New Roman" panose="02020603050405020304" pitchFamily="18" charset="0"/>
                          <a:ea typeface="Calibri" panose="020F0502020204030204" pitchFamily="34" charset="0"/>
                        </a:rPr>
                        <a:t>et de l’</a:t>
                      </a:r>
                      <a:r>
                        <a:rPr lang="fr-BE" sz="1200" dirty="0" err="1">
                          <a:solidFill>
                            <a:srgbClr val="000000"/>
                          </a:solidFill>
                          <a:effectLst/>
                          <a:latin typeface="Times New Roman" panose="02020603050405020304" pitchFamily="18" charset="0"/>
                          <a:ea typeface="Calibri" panose="020F0502020204030204" pitchFamily="34" charset="0"/>
                        </a:rPr>
                        <a:t>Ezida</a:t>
                      </a:r>
                      <a:r>
                        <a:rPr lang="fr-BE" sz="1200" dirty="0">
                          <a:solidFill>
                            <a:srgbClr val="000000"/>
                          </a:solidFill>
                          <a:effectLst/>
                          <a:latin typeface="Times New Roman" panose="02020603050405020304" pitchFamily="18" charset="0"/>
                          <a:ea typeface="Calibri" panose="020F0502020204030204" pitchFamily="34" charset="0"/>
                        </a:rPr>
                        <a:t>, je (les) ai portées. </a:t>
                      </a:r>
                      <a:endParaRPr lang="fr-BE" sz="1200" dirty="0">
                        <a:solidFill>
                          <a:srgbClr val="333333"/>
                        </a:solidFill>
                        <a:effectLst/>
                        <a:latin typeface="Times New Roman" panose="02020603050405020304" pitchFamily="18" charset="0"/>
                        <a:ea typeface="Calibri" panose="020F0502020204030204" pitchFamily="34" charset="0"/>
                      </a:endParaRPr>
                    </a:p>
                    <a:p>
                      <a:pPr algn="just"/>
                      <a:r>
                        <a:rPr lang="fr-BE" sz="1200" dirty="0">
                          <a:solidFill>
                            <a:srgbClr val="000000"/>
                          </a:solidFill>
                          <a:effectLst/>
                          <a:latin typeface="Times New Roman" panose="02020603050405020304" pitchFamily="18" charset="0"/>
                          <a:ea typeface="Calibri" panose="020F0502020204030204" pitchFamily="34" charset="0"/>
                        </a:rPr>
                        <a:t>Durant le mois de </a:t>
                      </a:r>
                      <a:r>
                        <a:rPr lang="fr-BE" sz="1200" dirty="0" err="1">
                          <a:solidFill>
                            <a:srgbClr val="000000"/>
                          </a:solidFill>
                          <a:effectLst/>
                          <a:latin typeface="Times New Roman" panose="02020603050405020304" pitchFamily="18" charset="0"/>
                          <a:ea typeface="Calibri" panose="020F0502020204030204" pitchFamily="34" charset="0"/>
                        </a:rPr>
                        <a:t>Adaru</a:t>
                      </a:r>
                      <a:r>
                        <a:rPr lang="fr-BE" sz="1200" dirty="0">
                          <a:solidFill>
                            <a:srgbClr val="000000"/>
                          </a:solidFill>
                          <a:effectLst/>
                          <a:latin typeface="Times New Roman" panose="02020603050405020304" pitchFamily="18" charset="0"/>
                          <a:ea typeface="Calibri" panose="020F0502020204030204" pitchFamily="34" charset="0"/>
                        </a:rPr>
                        <a:t>, le vingtième jour,</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2067842703"/>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14’</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fr-FR" sz="1400" b="0" dirty="0">
                          <a:solidFill>
                            <a:schemeClr val="tx1"/>
                          </a:solidFill>
                          <a:effectLst/>
                          <a:latin typeface="Times New Roman" panose="02020603050405020304" pitchFamily="18" charset="0"/>
                          <a:cs typeface="Times New Roman" panose="02020603050405020304" pitchFamily="18" charset="0"/>
                        </a:rPr>
                        <a:t>MU.43.KAM </a:t>
                      </a:r>
                      <a:r>
                        <a:rPr lang="fr-FR" sz="1400" b="0" i="1" dirty="0">
                          <a:solidFill>
                            <a:schemeClr val="tx1"/>
                          </a:solidFill>
                          <a:effectLst/>
                          <a:latin typeface="Times New Roman" panose="02020603050405020304" pitchFamily="18" charset="0"/>
                          <a:cs typeface="Times New Roman" panose="02020603050405020304" pitchFamily="18" charset="0"/>
                        </a:rPr>
                        <a:t>uš-šu</a:t>
                      </a:r>
                      <a:r>
                        <a:rPr lang="fr-FR" sz="1400" b="0" i="1" baseline="-25000" dirty="0">
                          <a:solidFill>
                            <a:schemeClr val="tx1"/>
                          </a:solidFill>
                          <a:effectLst/>
                          <a:latin typeface="Times New Roman" panose="02020603050405020304" pitchFamily="18" charset="0"/>
                          <a:cs typeface="Times New Roman" panose="02020603050405020304" pitchFamily="18" charset="0"/>
                        </a:rPr>
                        <a:t>2</a:t>
                      </a:r>
                      <a:r>
                        <a:rPr lang="fr-FR" sz="1400" b="0" i="1" dirty="0">
                          <a:solidFill>
                            <a:schemeClr val="tx1"/>
                          </a:solidFill>
                          <a:effectLst/>
                          <a:latin typeface="Times New Roman" panose="02020603050405020304" pitchFamily="18" charset="0"/>
                          <a:cs typeface="Times New Roman" panose="02020603050405020304" pitchFamily="18" charset="0"/>
                        </a:rPr>
                        <a:t> ša</a:t>
                      </a:r>
                      <a:r>
                        <a:rPr lang="fr-FR" sz="1400" b="0" i="1" baseline="-25000" dirty="0">
                          <a:solidFill>
                            <a:schemeClr val="tx1"/>
                          </a:solidFill>
                          <a:effectLst/>
                          <a:latin typeface="Times New Roman" panose="02020603050405020304" pitchFamily="18" charset="0"/>
                          <a:cs typeface="Times New Roman" panose="02020603050405020304" pitchFamily="18" charset="0"/>
                        </a:rPr>
                        <a:t>2</a:t>
                      </a:r>
                      <a:r>
                        <a:rPr lang="fr-FR" sz="1400" b="0" i="1" dirty="0">
                          <a:solidFill>
                            <a:schemeClr val="tx1"/>
                          </a:solidFill>
                          <a:effectLst/>
                          <a:latin typeface="Times New Roman" panose="02020603050405020304" pitchFamily="18" charset="0"/>
                          <a:cs typeface="Times New Roman" panose="02020603050405020304" pitchFamily="18" charset="0"/>
                        </a:rPr>
                        <a:t> </a:t>
                      </a:r>
                      <a:r>
                        <a:rPr lang="fr-FR" sz="1400" b="0" dirty="0">
                          <a:solidFill>
                            <a:schemeClr val="tx1"/>
                          </a:solidFill>
                          <a:effectLst/>
                          <a:latin typeface="Times New Roman" panose="02020603050405020304" pitchFamily="18" charset="0"/>
                          <a:cs typeface="Times New Roman" panose="02020603050405020304" pitchFamily="18" charset="0"/>
                        </a:rPr>
                        <a:t>E</a:t>
                      </a:r>
                      <a:r>
                        <a:rPr lang="fr-FR" sz="1400" b="0" baseline="-25000" dirty="0">
                          <a:solidFill>
                            <a:schemeClr val="tx1"/>
                          </a:solidFill>
                          <a:effectLst/>
                          <a:latin typeface="Times New Roman" panose="02020603050405020304" pitchFamily="18" charset="0"/>
                          <a:cs typeface="Times New Roman" panose="02020603050405020304" pitchFamily="18" charset="0"/>
                        </a:rPr>
                        <a:t>2</a:t>
                      </a:r>
                      <a:r>
                        <a:rPr lang="fr-FR" sz="1400" b="0" dirty="0">
                          <a:solidFill>
                            <a:schemeClr val="tx1"/>
                          </a:solidFill>
                          <a:effectLst/>
                          <a:latin typeface="Times New Roman" panose="02020603050405020304" pitchFamily="18" charset="0"/>
                          <a:cs typeface="Times New Roman" panose="02020603050405020304" pitchFamily="18" charset="0"/>
                        </a:rPr>
                        <a:t>.ZI.DA</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dirty="0">
                          <a:solidFill>
                            <a:srgbClr val="000000"/>
                          </a:solidFill>
                          <a:effectLst/>
                          <a:latin typeface="Times New Roman" panose="02020603050405020304" pitchFamily="18" charset="0"/>
                          <a:ea typeface="Calibri" panose="020F0502020204030204" pitchFamily="34" charset="0"/>
                        </a:rPr>
                        <a:t>de l’an 43 (SE), les fondations de l’</a:t>
                      </a:r>
                      <a:r>
                        <a:rPr lang="fr-BE" sz="1200" dirty="0" err="1">
                          <a:solidFill>
                            <a:srgbClr val="000000"/>
                          </a:solidFill>
                          <a:effectLst/>
                          <a:latin typeface="Times New Roman" panose="02020603050405020304" pitchFamily="18" charset="0"/>
                          <a:ea typeface="Calibri" panose="020F0502020204030204" pitchFamily="34" charset="0"/>
                        </a:rPr>
                        <a:t>Ezida</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650262387"/>
                  </a:ext>
                </a:extLst>
              </a:tr>
              <a:tr h="486120">
                <a:tc>
                  <a:txBody>
                    <a:bodyPr/>
                    <a:lstStyle/>
                    <a:p>
                      <a:r>
                        <a:rPr lang="fr-FR" sz="1400" b="0">
                          <a:solidFill>
                            <a:schemeClr val="tx1"/>
                          </a:solidFill>
                          <a:effectLst/>
                          <a:latin typeface="Times New Roman" panose="02020603050405020304" pitchFamily="18" charset="0"/>
                          <a:cs typeface="Times New Roman" panose="02020603050405020304" pitchFamily="18" charset="0"/>
                        </a:rPr>
                        <a:t>15’</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dirty="0">
                          <a:solidFill>
                            <a:schemeClr val="tx1"/>
                          </a:solidFill>
                          <a:effectLst/>
                          <a:latin typeface="Times New Roman" panose="02020603050405020304" pitchFamily="18" charset="0"/>
                          <a:cs typeface="Times New Roman" panose="02020603050405020304" pitchFamily="18" charset="0"/>
                        </a:rPr>
                        <a:t>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i="1" dirty="0">
                          <a:solidFill>
                            <a:schemeClr val="tx1"/>
                          </a:solidFill>
                          <a:effectLst/>
                          <a:latin typeface="Times New Roman" panose="02020603050405020304" pitchFamily="18" charset="0"/>
                          <a:cs typeface="Times New Roman" panose="02020603050405020304" pitchFamily="18" charset="0"/>
                        </a:rPr>
                        <a:t> </a:t>
                      </a:r>
                      <a:r>
                        <a:rPr lang="it-IT" sz="1400" b="0" i="1" dirty="0" err="1">
                          <a:solidFill>
                            <a:schemeClr val="tx1"/>
                          </a:solidFill>
                          <a:effectLst/>
                          <a:latin typeface="Times New Roman" panose="02020603050405020304" pitchFamily="18" charset="0"/>
                          <a:cs typeface="Times New Roman" panose="02020603050405020304" pitchFamily="18" charset="0"/>
                        </a:rPr>
                        <a:t>ki</a:t>
                      </a:r>
                      <a:r>
                        <a:rPr lang="it-IT" sz="1400" b="0" i="1" dirty="0">
                          <a:solidFill>
                            <a:schemeClr val="tx1"/>
                          </a:solidFill>
                          <a:effectLst/>
                          <a:latin typeface="Times New Roman" panose="02020603050405020304" pitchFamily="18" charset="0"/>
                          <a:cs typeface="Times New Roman" panose="02020603050405020304" pitchFamily="18" charset="0"/>
                        </a:rPr>
                        <a:t>-i-ni </a:t>
                      </a:r>
                      <a:r>
                        <a:rPr lang="it-IT" sz="1400" b="0" dirty="0">
                          <a:solidFill>
                            <a:schemeClr val="tx1"/>
                          </a:solidFill>
                          <a:effectLst/>
                          <a:latin typeface="Times New Roman" panose="02020603050405020304" pitchFamily="18" charset="0"/>
                          <a:cs typeface="Times New Roman" panose="02020603050405020304" pitchFamily="18" charset="0"/>
                        </a:rPr>
                        <a:t>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 </a:t>
                      </a:r>
                      <a:r>
                        <a:rPr lang="it-IT" sz="1400" b="0" baseline="30000" dirty="0" err="1">
                          <a:solidFill>
                            <a:schemeClr val="tx1"/>
                          </a:solidFill>
                          <a:effectLst/>
                          <a:latin typeface="Times New Roman" panose="02020603050405020304" pitchFamily="18" charset="0"/>
                          <a:cs typeface="Times New Roman" panose="02020603050405020304" pitchFamily="18" charset="0"/>
                        </a:rPr>
                        <a:t>d</a:t>
                      </a:r>
                      <a:r>
                        <a:rPr lang="it-IT" sz="1400" b="0" dirty="0" err="1">
                          <a:solidFill>
                            <a:schemeClr val="tx1"/>
                          </a:solidFill>
                          <a:effectLst/>
                          <a:latin typeface="Times New Roman" panose="02020603050405020304" pitchFamily="18" charset="0"/>
                          <a:cs typeface="Times New Roman" panose="02020603050405020304" pitchFamily="18" charset="0"/>
                        </a:rPr>
                        <a:t>AG</a:t>
                      </a:r>
                      <a:r>
                        <a:rPr lang="it-IT" sz="1400" b="0" dirty="0">
                          <a:solidFill>
                            <a:schemeClr val="tx1"/>
                          </a:solidFill>
                          <a:effectLst/>
                          <a:latin typeface="Times New Roman" panose="02020603050405020304" pitchFamily="18" charset="0"/>
                          <a:cs typeface="Times New Roman" panose="02020603050405020304" pitchFamily="18" charset="0"/>
                        </a:rPr>
                        <a:t> </a:t>
                      </a:r>
                      <a:r>
                        <a:rPr lang="it-IT" sz="1400" b="0" i="1" dirty="0">
                          <a:solidFill>
                            <a:schemeClr val="tx1"/>
                          </a:solidFill>
                          <a:effectLst/>
                          <a:latin typeface="Times New Roman" panose="02020603050405020304" pitchFamily="18" charset="0"/>
                          <a:cs typeface="Times New Roman" panose="02020603050405020304" pitchFamily="18" charset="0"/>
                        </a:rPr>
                        <a:t>ša</a:t>
                      </a:r>
                      <a:r>
                        <a:rPr lang="it-IT" sz="1400" b="0" i="1" baseline="-25000" dirty="0">
                          <a:solidFill>
                            <a:schemeClr val="tx1"/>
                          </a:solidFill>
                          <a:effectLst/>
                          <a:latin typeface="Times New Roman" panose="02020603050405020304" pitchFamily="18" charset="0"/>
                          <a:cs typeface="Times New Roman" panose="02020603050405020304" pitchFamily="18" charset="0"/>
                        </a:rPr>
                        <a:t>2</a:t>
                      </a:r>
                      <a:r>
                        <a:rPr lang="it-IT" sz="1400" b="0" i="1" dirty="0">
                          <a:solidFill>
                            <a:schemeClr val="tx1"/>
                          </a:solidFill>
                          <a:effectLst/>
                          <a:latin typeface="Times New Roman" panose="02020603050405020304" pitchFamily="18" charset="0"/>
                          <a:cs typeface="Times New Roman" panose="02020603050405020304" pitchFamily="18" charset="0"/>
                        </a:rPr>
                        <a:t> qe</a:t>
                      </a:r>
                      <a:r>
                        <a:rPr lang="it-IT" sz="1400" b="0" i="1" baseline="-25000" dirty="0">
                          <a:solidFill>
                            <a:schemeClr val="tx1"/>
                          </a:solidFill>
                          <a:effectLst/>
                          <a:latin typeface="Times New Roman" panose="02020603050405020304" pitchFamily="18" charset="0"/>
                          <a:cs typeface="Times New Roman" panose="02020603050405020304" pitchFamily="18" charset="0"/>
                        </a:rPr>
                        <a:t>2</a:t>
                      </a:r>
                      <a:r>
                        <a:rPr lang="it-IT" sz="1400" b="0" i="1" dirty="0">
                          <a:solidFill>
                            <a:schemeClr val="tx1"/>
                          </a:solidFill>
                          <a:effectLst/>
                          <a:latin typeface="Times New Roman" panose="02020603050405020304" pitchFamily="18" charset="0"/>
                          <a:cs typeface="Times New Roman" panose="02020603050405020304" pitchFamily="18" charset="0"/>
                        </a:rPr>
                        <a:t>-reb bar-sip</a:t>
                      </a:r>
                      <a:r>
                        <a:rPr lang="it-IT" sz="1400" b="0" i="1" baseline="-25000" dirty="0">
                          <a:solidFill>
                            <a:schemeClr val="tx1"/>
                          </a:solidFill>
                          <a:effectLst/>
                          <a:latin typeface="Times New Roman" panose="02020603050405020304" pitchFamily="18" charset="0"/>
                          <a:cs typeface="Times New Roman" panose="02020603050405020304" pitchFamily="18" charset="0"/>
                        </a:rPr>
                        <a:t>3</a:t>
                      </a:r>
                      <a:r>
                        <a:rPr lang="it-IT" sz="1400" b="0" i="1" baseline="30000" dirty="0">
                          <a:solidFill>
                            <a:schemeClr val="tx1"/>
                          </a:solidFill>
                          <a:effectLst/>
                          <a:latin typeface="Times New Roman" panose="02020603050405020304" pitchFamily="18" charset="0"/>
                          <a:cs typeface="Times New Roman" panose="02020603050405020304" pitchFamily="18" charset="0"/>
                        </a:rPr>
                        <a:t>ki</a:t>
                      </a:r>
                      <a:endParaRPr lang="fr-BE"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a:solidFill>
                            <a:srgbClr val="000000"/>
                          </a:solidFill>
                          <a:effectLst/>
                          <a:latin typeface="Times New Roman" panose="02020603050405020304" pitchFamily="18" charset="0"/>
                          <a:ea typeface="Calibri" panose="020F0502020204030204" pitchFamily="34" charset="0"/>
                        </a:rPr>
                        <a:t>vrai temple, temple de Nabû qui est à Borsippa,</a:t>
                      </a:r>
                      <a:endParaRPr lang="fr-BE" sz="120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4082296274"/>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16’</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i="1" dirty="0">
                          <a:solidFill>
                            <a:schemeClr val="tx1"/>
                          </a:solidFill>
                          <a:effectLst/>
                          <a:latin typeface="Times New Roman" panose="02020603050405020304" pitchFamily="18" charset="0"/>
                          <a:cs typeface="Times New Roman" panose="02020603050405020304" pitchFamily="18" charset="0"/>
                        </a:rPr>
                        <a:t>ad-de-e </a:t>
                      </a:r>
                      <a:r>
                        <a:rPr lang="it-IT" sz="1400" b="0" i="1" dirty="0" err="1">
                          <a:solidFill>
                            <a:schemeClr val="tx1"/>
                          </a:solidFill>
                          <a:effectLst/>
                          <a:latin typeface="Times New Roman" panose="02020603050405020304" pitchFamily="18" charset="0"/>
                          <a:cs typeface="Times New Roman" panose="02020603050405020304" pitchFamily="18" charset="0"/>
                        </a:rPr>
                        <a:t>uš-ši-šu</a:t>
                      </a:r>
                      <a:endParaRPr lang="fr-BE"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dirty="0">
                          <a:solidFill>
                            <a:srgbClr val="000000"/>
                          </a:solidFill>
                          <a:effectLst/>
                          <a:latin typeface="Times New Roman" panose="02020603050405020304" pitchFamily="18" charset="0"/>
                          <a:ea typeface="Calibri" panose="020F0502020204030204" pitchFamily="34" charset="0"/>
                        </a:rPr>
                        <a:t>j’ai posé. </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538767301"/>
                  </a:ext>
                </a:extLst>
              </a:tr>
            </a:tbl>
          </a:graphicData>
        </a:graphic>
      </p:graphicFrame>
    </p:spTree>
    <p:extLst>
      <p:ext uri="{BB962C8B-B14F-4D97-AF65-F5344CB8AC3E}">
        <p14:creationId xmlns:p14="http://schemas.microsoft.com/office/powerpoint/2010/main" val="143010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FB98FF-F9DE-6741-8E57-009CB7E41CC7}"/>
              </a:ext>
            </a:extLst>
          </p:cNvPr>
          <p:cNvSpPr/>
          <p:nvPr/>
        </p:nvSpPr>
        <p:spPr>
          <a:xfrm>
            <a:off x="4662254" y="1874978"/>
            <a:ext cx="4461409" cy="3231654"/>
          </a:xfrm>
          <a:prstGeom prst="rect">
            <a:avLst/>
          </a:prstGeom>
        </p:spPr>
        <p:txBody>
          <a:bodyPr wrap="square">
            <a:spAutoFit/>
          </a:bodyPr>
          <a:lstStyle/>
          <a:p>
            <a:r>
              <a:rPr lang="it-IT" sz="1600" dirty="0">
                <a:effectLst/>
                <a:latin typeface="Times New Roman" panose="02020603050405020304" pitchFamily="18" charset="0"/>
                <a:ea typeface="Calibri" panose="020F0502020204030204" pitchFamily="34" charset="0"/>
                <a:cs typeface="Times New Roman (Corps CS)"/>
              </a:rPr>
              <a:t>[Obv.4'] </a:t>
            </a:r>
            <a:r>
              <a:rPr lang="it-IT" sz="1600" dirty="0" err="1">
                <a:effectLst/>
                <a:latin typeface="Times New Roman" panose="02020603050405020304" pitchFamily="18" charset="0"/>
                <a:ea typeface="Calibri" panose="020F0502020204030204" pitchFamily="34" charset="0"/>
                <a:cs typeface="Times New Roman (Corps CS)"/>
              </a:rPr>
              <a:t>Aux</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Babyloniens</a:t>
            </a:r>
            <a:r>
              <a:rPr lang="it-IT" sz="1600" dirty="0">
                <a:effectLst/>
                <a:latin typeface="Times New Roman" panose="02020603050405020304" pitchFamily="18" charset="0"/>
                <a:ea typeface="Calibri" panose="020F0502020204030204" pitchFamily="34" charset="0"/>
                <a:cs typeface="Times New Roman (Corps CS)"/>
              </a:rPr>
              <a:t> [de l’</a:t>
            </a:r>
            <a:r>
              <a:rPr lang="it-IT" sz="1600" dirty="0" err="1">
                <a:effectLst/>
                <a:latin typeface="Times New Roman" panose="02020603050405020304" pitchFamily="18" charset="0"/>
                <a:ea typeface="Calibri" panose="020F0502020204030204" pitchFamily="34" charset="0"/>
                <a:cs typeface="Times New Roman (Corps CS)"/>
              </a:rPr>
              <a:t>assemblée</a:t>
            </a:r>
            <a:r>
              <a:rPr lang="it-IT" sz="1600" dirty="0">
                <a:effectLst/>
                <a:latin typeface="Times New Roman" panose="02020603050405020304" pitchFamily="18" charset="0"/>
                <a:ea typeface="Calibri" panose="020F0502020204030204" pitchFamily="34" charset="0"/>
                <a:cs typeface="Times New Roman (Corps CS)"/>
              </a:rPr>
              <a:t> de l’</a:t>
            </a:r>
            <a:r>
              <a:rPr lang="it-IT" sz="1600" dirty="0" err="1">
                <a:effectLst/>
                <a:latin typeface="Times New Roman" panose="02020603050405020304" pitchFamily="18" charset="0"/>
                <a:ea typeface="Calibri" panose="020F0502020204030204" pitchFamily="34" charset="0"/>
                <a:cs typeface="Times New Roman (Corps CS)"/>
              </a:rPr>
              <a:t>Esa</a:t>
            </a:r>
            <a:r>
              <a:rPr lang="it-IT" sz="1600" dirty="0">
                <a:effectLst/>
                <a:latin typeface="Times New Roman" panose="02020603050405020304" pitchFamily="18" charset="0"/>
                <a:ea typeface="Calibri" panose="020F0502020204030204" pitchFamily="34" charset="0"/>
                <a:cs typeface="Times New Roman (Corps CS)"/>
              </a:rPr>
              <a:t>]</a:t>
            </a:r>
            <a:r>
              <a:rPr lang="it-IT" sz="1600" dirty="0" err="1">
                <a:effectLst/>
                <a:latin typeface="Times New Roman" panose="02020603050405020304" pitchFamily="18" charset="0"/>
                <a:ea typeface="Calibri" panose="020F0502020204030204" pitchFamily="34" charset="0"/>
                <a:cs typeface="Times New Roman (Corps CS)"/>
              </a:rPr>
              <a:t>gil</a:t>
            </a:r>
            <a:r>
              <a:rPr lang="it-IT" sz="1600" dirty="0">
                <a:effectLst/>
                <a:latin typeface="Times New Roman" panose="02020603050405020304" pitchFamily="18" charset="0"/>
                <a:ea typeface="Calibri" panose="020F0502020204030204" pitchFamily="34" charset="0"/>
                <a:cs typeface="Times New Roman (Corps CS)"/>
              </a:rPr>
              <a:t> il a </a:t>
            </a:r>
            <a:r>
              <a:rPr lang="it-IT" sz="1600" dirty="0" err="1">
                <a:effectLst/>
                <a:latin typeface="Times New Roman" panose="02020603050405020304" pitchFamily="18" charset="0"/>
                <a:ea typeface="Calibri" panose="020F0502020204030204" pitchFamily="34" charset="0"/>
                <a:cs typeface="Times New Roman (Corps CS)"/>
              </a:rPr>
              <a:t>donné</a:t>
            </a:r>
            <a:r>
              <a:rPr lang="it-IT" sz="1600" dirty="0">
                <a:effectLst/>
                <a:latin typeface="Times New Roman" panose="02020603050405020304" pitchFamily="18" charset="0"/>
                <a:ea typeface="Calibri" panose="020F0502020204030204" pitchFamily="34" charset="0"/>
                <a:cs typeface="Times New Roman (Corps CS)"/>
              </a:rPr>
              <a:t>, et une </a:t>
            </a:r>
            <a:r>
              <a:rPr lang="it-IT" sz="1600" dirty="0" err="1">
                <a:effectLst/>
                <a:latin typeface="Times New Roman" panose="02020603050405020304" pitchFamily="18" charset="0"/>
                <a:ea typeface="Calibri" panose="020F0502020204030204" pitchFamily="34" charset="0"/>
                <a:cs typeface="Times New Roman (Corps CS)"/>
              </a:rPr>
              <a:t>offrande</a:t>
            </a:r>
            <a:endParaRPr lang="fr-BE" sz="1600" dirty="0">
              <a:effectLst/>
              <a:latin typeface="Times New Roman" panose="02020603050405020304" pitchFamily="18" charset="0"/>
              <a:ea typeface="Calibri" panose="020F0502020204030204" pitchFamily="34" charset="0"/>
              <a:cs typeface="Times New Roman (Corps CS)"/>
            </a:endParaRPr>
          </a:p>
          <a:p>
            <a:r>
              <a:rPr lang="it-IT" sz="1600" dirty="0">
                <a:effectLst/>
                <a:latin typeface="Times New Roman" panose="02020603050405020304" pitchFamily="18" charset="0"/>
                <a:ea typeface="Calibri" panose="020F0502020204030204" pitchFamily="34" charset="0"/>
                <a:cs typeface="Times New Roman (Corps CS)"/>
              </a:rPr>
              <a:t>[Obv.5'] </a:t>
            </a:r>
            <a:r>
              <a:rPr lang="it-IT" sz="1600" dirty="0" err="1">
                <a:effectLst/>
                <a:latin typeface="Times New Roman" panose="02020603050405020304" pitchFamily="18" charset="0"/>
                <a:ea typeface="Calibri" panose="020F0502020204030204" pitchFamily="34" charset="0"/>
                <a:cs typeface="Times New Roman (Corps CS)"/>
              </a:rPr>
              <a:t>sur</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les</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ruines</a:t>
            </a:r>
            <a:r>
              <a:rPr lang="it-IT" sz="1600" dirty="0">
                <a:effectLst/>
                <a:latin typeface="Times New Roman" panose="02020603050405020304" pitchFamily="18" charset="0"/>
                <a:ea typeface="Calibri" panose="020F0502020204030204" pitchFamily="34" charset="0"/>
                <a:cs typeface="Times New Roman (Corps CS)"/>
              </a:rPr>
              <a:t> de l’</a:t>
            </a:r>
            <a:r>
              <a:rPr lang="it-IT" sz="1600" dirty="0" err="1">
                <a:effectLst/>
                <a:latin typeface="Times New Roman" panose="02020603050405020304" pitchFamily="18" charset="0"/>
                <a:ea typeface="Calibri" panose="020F0502020204030204" pitchFamily="34" charset="0"/>
                <a:cs typeface="Times New Roman (Corps CS)"/>
              </a:rPr>
              <a:t>Esagil</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ils</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ont</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effectué</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Sur</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les</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ruines</a:t>
            </a:r>
            <a:endParaRPr lang="fr-BE" sz="1600" dirty="0">
              <a:effectLst/>
              <a:latin typeface="Times New Roman" panose="02020603050405020304" pitchFamily="18" charset="0"/>
              <a:ea typeface="Calibri" panose="020F0502020204030204" pitchFamily="34" charset="0"/>
              <a:cs typeface="Times New Roman (Corps CS)"/>
            </a:endParaRPr>
          </a:p>
          <a:p>
            <a:r>
              <a:rPr lang="it-IT" sz="1600" dirty="0">
                <a:effectLst/>
                <a:latin typeface="Times New Roman" panose="02020603050405020304" pitchFamily="18" charset="0"/>
                <a:ea typeface="Calibri" panose="020F0502020204030204" pitchFamily="34" charset="0"/>
                <a:cs typeface="Times New Roman (Corps CS)"/>
              </a:rPr>
              <a:t>[Obv.6'] de l’</a:t>
            </a:r>
            <a:r>
              <a:rPr lang="it-IT" sz="1600" dirty="0" err="1">
                <a:effectLst/>
                <a:latin typeface="Times New Roman" panose="02020603050405020304" pitchFamily="18" charset="0"/>
                <a:ea typeface="Calibri" panose="020F0502020204030204" pitchFamily="34" charset="0"/>
                <a:cs typeface="Times New Roman (Corps CS)"/>
              </a:rPr>
              <a:t>Esagil</a:t>
            </a:r>
            <a:r>
              <a:rPr lang="it-IT" sz="1600" dirty="0">
                <a:effectLst/>
                <a:latin typeface="Times New Roman" panose="02020603050405020304" pitchFamily="18" charset="0"/>
                <a:ea typeface="Calibri" panose="020F0502020204030204" pitchFamily="34" charset="0"/>
                <a:cs typeface="Times New Roman (Corps CS)"/>
              </a:rPr>
              <a:t>, il est </a:t>
            </a:r>
            <a:r>
              <a:rPr lang="it-IT" sz="1600" dirty="0" err="1">
                <a:effectLst/>
                <a:latin typeface="Times New Roman" panose="02020603050405020304" pitchFamily="18" charset="0"/>
                <a:ea typeface="Calibri" panose="020F0502020204030204" pitchFamily="34" charset="0"/>
                <a:cs typeface="Times New Roman (Corps CS)"/>
              </a:rPr>
              <a:t>tombé</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sur</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les</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genoux</a:t>
            </a:r>
            <a:r>
              <a:rPr lang="it-IT" sz="1600" dirty="0">
                <a:effectLst/>
                <a:latin typeface="Times New Roman" panose="02020603050405020304" pitchFamily="18" charset="0"/>
                <a:ea typeface="Calibri" panose="020F0502020204030204" pitchFamily="34" charset="0"/>
                <a:cs typeface="Times New Roman (Corps CS)"/>
              </a:rPr>
              <a:t>?). Un </a:t>
            </a:r>
            <a:r>
              <a:rPr lang="it-IT" sz="1600" dirty="0" err="1">
                <a:effectLst/>
                <a:latin typeface="Times New Roman" panose="02020603050405020304" pitchFamily="18" charset="0"/>
                <a:ea typeface="Calibri" panose="020F0502020204030204" pitchFamily="34" charset="0"/>
                <a:cs typeface="Times New Roman (Corps CS)"/>
              </a:rPr>
              <a:t>bovin</a:t>
            </a:r>
            <a:r>
              <a:rPr lang="it-IT" sz="1600" dirty="0">
                <a:effectLst/>
                <a:latin typeface="Times New Roman" panose="02020603050405020304" pitchFamily="18" charset="0"/>
                <a:ea typeface="Calibri" panose="020F0502020204030204" pitchFamily="34" charset="0"/>
                <a:cs typeface="Times New Roman (Corps CS)"/>
              </a:rPr>
              <a:t> [et] une </a:t>
            </a:r>
            <a:r>
              <a:rPr lang="it-IT" sz="1600" dirty="0" err="1">
                <a:effectLst/>
                <a:latin typeface="Times New Roman" panose="02020603050405020304" pitchFamily="18" charset="0"/>
                <a:ea typeface="Calibri" panose="020F0502020204030204" pitchFamily="34" charset="0"/>
                <a:cs typeface="Times New Roman (Corps CS)"/>
              </a:rPr>
              <a:t>offrande</a:t>
            </a:r>
            <a:r>
              <a:rPr lang="it-IT" sz="1600" dirty="0">
                <a:effectLst/>
                <a:latin typeface="Times New Roman" panose="02020603050405020304" pitchFamily="18" charset="0"/>
                <a:ea typeface="Calibri" panose="020F0502020204030204" pitchFamily="34" charset="0"/>
                <a:cs typeface="Times New Roman (Corps CS)"/>
              </a:rPr>
              <a:t> alla </a:t>
            </a:r>
            <a:r>
              <a:rPr lang="it-IT" sz="1600" dirty="0" err="1">
                <a:effectLst/>
                <a:latin typeface="Times New Roman" panose="02020603050405020304" pitchFamily="18" charset="0"/>
                <a:ea typeface="Calibri" panose="020F0502020204030204" pitchFamily="34" charset="0"/>
                <a:cs typeface="Times New Roman (Corps CS)"/>
              </a:rPr>
              <a:t>manière</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grecque</a:t>
            </a:r>
            <a:endParaRPr lang="fr-BE" sz="1600" dirty="0">
              <a:effectLst/>
              <a:latin typeface="Times New Roman" panose="02020603050405020304" pitchFamily="18" charset="0"/>
              <a:ea typeface="Calibri" panose="020F0502020204030204" pitchFamily="34" charset="0"/>
              <a:cs typeface="Times New Roman (Corps CS)"/>
            </a:endParaRPr>
          </a:p>
          <a:p>
            <a:r>
              <a:rPr lang="it-IT" sz="1600" dirty="0">
                <a:effectLst/>
                <a:latin typeface="Times New Roman" panose="02020603050405020304" pitchFamily="18" charset="0"/>
                <a:ea typeface="Calibri" panose="020F0502020204030204" pitchFamily="34" charset="0"/>
                <a:cs typeface="Times New Roman (Corps CS)"/>
              </a:rPr>
              <a:t>[Obv.7'] il a offerte. Le </a:t>
            </a:r>
            <a:r>
              <a:rPr lang="it-IT" sz="1600" dirty="0" err="1">
                <a:effectLst/>
                <a:latin typeface="Times New Roman" panose="02020603050405020304" pitchFamily="18" charset="0"/>
                <a:ea typeface="Calibri" panose="020F0502020204030204" pitchFamily="34" charset="0"/>
                <a:cs typeface="Times New Roman (Corps CS)"/>
              </a:rPr>
              <a:t>fils</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du</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roi</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ses</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troupes</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ses</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chars</a:t>
            </a:r>
            <a:r>
              <a:rPr lang="it-IT" sz="1600" dirty="0">
                <a:effectLst/>
                <a:latin typeface="Times New Roman" panose="02020603050405020304" pitchFamily="18" charset="0"/>
                <a:ea typeface="Calibri" panose="020F0502020204030204" pitchFamily="34" charset="0"/>
                <a:cs typeface="Times New Roman (Corps CS)"/>
              </a:rPr>
              <a:t>, </a:t>
            </a:r>
            <a:endParaRPr lang="fr-BE" sz="1600" dirty="0">
              <a:effectLst/>
              <a:latin typeface="Times New Roman" panose="02020603050405020304" pitchFamily="18" charset="0"/>
              <a:ea typeface="Calibri" panose="020F0502020204030204" pitchFamily="34" charset="0"/>
              <a:cs typeface="Times New Roman (Corps CS)"/>
            </a:endParaRPr>
          </a:p>
          <a:p>
            <a:r>
              <a:rPr lang="it-IT" sz="1600" dirty="0">
                <a:effectLst/>
                <a:latin typeface="Times New Roman" panose="02020603050405020304" pitchFamily="18" charset="0"/>
                <a:ea typeface="Calibri" panose="020F0502020204030204" pitchFamily="34" charset="0"/>
                <a:cs typeface="Times New Roman (Corps CS)"/>
              </a:rPr>
              <a:t>[Obv.8'] et </a:t>
            </a:r>
            <a:r>
              <a:rPr lang="it-IT" sz="1600" dirty="0" err="1">
                <a:effectLst/>
                <a:latin typeface="Times New Roman" panose="02020603050405020304" pitchFamily="18" charset="0"/>
                <a:ea typeface="Calibri" panose="020F0502020204030204" pitchFamily="34" charset="0"/>
                <a:cs typeface="Times New Roman (Corps CS)"/>
              </a:rPr>
              <a:t>ses</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éléphants</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ont</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retiré</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les</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ruines</a:t>
            </a:r>
            <a:r>
              <a:rPr lang="it-IT" sz="1600" dirty="0">
                <a:effectLst/>
                <a:latin typeface="Times New Roman" panose="02020603050405020304" pitchFamily="18" charset="0"/>
                <a:ea typeface="Calibri" panose="020F0502020204030204" pitchFamily="34" charset="0"/>
                <a:cs typeface="Times New Roman (Corps CS)"/>
              </a:rPr>
              <a:t> de l’</a:t>
            </a:r>
            <a:r>
              <a:rPr lang="it-IT" sz="1600" dirty="0" err="1">
                <a:effectLst/>
                <a:latin typeface="Times New Roman" panose="02020603050405020304" pitchFamily="18" charset="0"/>
                <a:ea typeface="Calibri" panose="020F0502020204030204" pitchFamily="34" charset="0"/>
                <a:cs typeface="Times New Roman (Corps CS)"/>
              </a:rPr>
              <a:t>Esagil</a:t>
            </a:r>
            <a:endParaRPr lang="fr-BE" sz="1600" dirty="0">
              <a:effectLst/>
              <a:latin typeface="Times New Roman" panose="02020603050405020304" pitchFamily="18" charset="0"/>
              <a:ea typeface="Calibri" panose="020F0502020204030204" pitchFamily="34" charset="0"/>
              <a:cs typeface="Times New Roman (Corps CS)"/>
            </a:endParaRPr>
          </a:p>
          <a:p>
            <a:r>
              <a:rPr lang="it-IT" sz="1600" dirty="0">
                <a:effectLst/>
                <a:latin typeface="Times New Roman" panose="02020603050405020304" pitchFamily="18" charset="0"/>
                <a:ea typeface="Calibri" panose="020F0502020204030204" pitchFamily="34" charset="0"/>
                <a:cs typeface="Times New Roman (Corps CS)"/>
              </a:rPr>
              <a:t>[Obv.9'] […] </a:t>
            </a:r>
            <a:r>
              <a:rPr lang="it-IT" sz="1600" dirty="0" err="1">
                <a:effectLst/>
                <a:latin typeface="Times New Roman" panose="02020603050405020304" pitchFamily="18" charset="0"/>
                <a:ea typeface="Calibri" panose="020F0502020204030204" pitchFamily="34" charset="0"/>
                <a:cs typeface="Times New Roman (Corps CS)"/>
              </a:rPr>
              <a:t>sur</a:t>
            </a:r>
            <a:r>
              <a:rPr lang="it-IT" sz="1600" dirty="0">
                <a:effectLst/>
                <a:latin typeface="Times New Roman" panose="02020603050405020304" pitchFamily="18" charset="0"/>
                <a:ea typeface="Calibri" panose="020F0502020204030204" pitchFamily="34" charset="0"/>
                <a:cs typeface="Times New Roman (Corps CS)"/>
              </a:rPr>
              <a:t> le sol vide de l’</a:t>
            </a:r>
            <a:r>
              <a:rPr lang="it-IT" sz="1600" dirty="0" err="1">
                <a:effectLst/>
                <a:latin typeface="Times New Roman" panose="02020603050405020304" pitchFamily="18" charset="0"/>
                <a:ea typeface="Calibri" panose="020F0502020204030204" pitchFamily="34" charset="0"/>
                <a:cs typeface="Times New Roman (Corps CS)"/>
              </a:rPr>
              <a:t>Esagil</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ils</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ont</a:t>
            </a:r>
            <a:r>
              <a:rPr lang="it-IT" sz="1600" dirty="0">
                <a:effectLst/>
                <a:latin typeface="Times New Roman" panose="02020603050405020304" pitchFamily="18" charset="0"/>
                <a:ea typeface="Calibri" panose="020F0502020204030204" pitchFamily="34" charset="0"/>
                <a:cs typeface="Times New Roman (Corps CS)"/>
              </a:rPr>
              <a:t> </a:t>
            </a:r>
            <a:r>
              <a:rPr lang="it-IT" sz="1600" dirty="0" err="1">
                <a:effectLst/>
                <a:latin typeface="Times New Roman" panose="02020603050405020304" pitchFamily="18" charset="0"/>
                <a:ea typeface="Calibri" panose="020F0502020204030204" pitchFamily="34" charset="0"/>
                <a:cs typeface="Times New Roman (Corps CS)"/>
              </a:rPr>
              <a:t>mangé</a:t>
            </a:r>
            <a:r>
              <a:rPr lang="it-IT" sz="1600" dirty="0">
                <a:effectLst/>
                <a:latin typeface="Times New Roman" panose="02020603050405020304" pitchFamily="18" charset="0"/>
                <a:ea typeface="Calibri" panose="020F0502020204030204" pitchFamily="34" charset="0"/>
                <a:cs typeface="Times New Roman (Corps CS)"/>
              </a:rPr>
              <a:t>. </a:t>
            </a:r>
            <a:endParaRPr lang="fr-BE" sz="1600" dirty="0">
              <a:effectLst/>
              <a:latin typeface="Times New Roman" panose="02020603050405020304" pitchFamily="18" charset="0"/>
              <a:ea typeface="Calibri" panose="020F0502020204030204" pitchFamily="34" charset="0"/>
              <a:cs typeface="Times New Roman (Corps CS)"/>
            </a:endParaRPr>
          </a:p>
          <a:p>
            <a:pPr algn="just" fontAlgn="base"/>
            <a:endParaRPr lang="fr-BE" sz="1100" dirty="0">
              <a:latin typeface="Times New Roman" panose="02020603050405020304" pitchFamily="18" charset="0"/>
              <a:cs typeface="Times New Roman" panose="02020603050405020304" pitchFamily="18" charset="0"/>
            </a:endParaRPr>
          </a:p>
        </p:txBody>
      </p:sp>
      <p:pic>
        <p:nvPicPr>
          <p:cNvPr id="6" name="Image 5" descr="Une image contenant pain, pierre&#10;&#10;Description générée automatiquement">
            <a:extLst>
              <a:ext uri="{FF2B5EF4-FFF2-40B4-BE49-F238E27FC236}">
                <a16:creationId xmlns:a16="http://schemas.microsoft.com/office/drawing/2014/main" id="{F16F84BA-CDF0-0C45-AEC7-BD049D6B7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956" y="1939746"/>
            <a:ext cx="3552044" cy="3102118"/>
          </a:xfrm>
          <a:prstGeom prst="rect">
            <a:avLst/>
          </a:prstGeom>
        </p:spPr>
      </p:pic>
      <p:sp>
        <p:nvSpPr>
          <p:cNvPr id="7" name="ZoneTexte 6">
            <a:extLst>
              <a:ext uri="{FF2B5EF4-FFF2-40B4-BE49-F238E27FC236}">
                <a16:creationId xmlns:a16="http://schemas.microsoft.com/office/drawing/2014/main" id="{CD8DCBC4-F502-EF43-82F9-90B17EF437B0}"/>
              </a:ext>
            </a:extLst>
          </p:cNvPr>
          <p:cNvSpPr txBox="1"/>
          <p:nvPr/>
        </p:nvSpPr>
        <p:spPr>
          <a:xfrm>
            <a:off x="2411760" y="116632"/>
            <a:ext cx="5890715" cy="584775"/>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Chronique des ruines de l’</a:t>
            </a:r>
            <a:r>
              <a:rPr lang="fr-FR" sz="1600" b="1" dirty="0" err="1">
                <a:latin typeface="Times New Roman" panose="02020603050405020304" pitchFamily="18" charset="0"/>
                <a:cs typeface="Times New Roman" panose="02020603050405020304" pitchFamily="18" charset="0"/>
              </a:rPr>
              <a:t>Esagil</a:t>
            </a:r>
            <a:r>
              <a:rPr lang="fr-FR" sz="1600" b="1" dirty="0">
                <a:latin typeface="Times New Roman" panose="02020603050405020304" pitchFamily="18" charset="0"/>
                <a:cs typeface="Times New Roman" panose="02020603050405020304" pitchFamily="18" charset="0"/>
              </a:rPr>
              <a:t>, Babylone, 27 mars 268 av. J.-C.</a:t>
            </a:r>
          </a:p>
          <a:p>
            <a:pPr algn="ctr"/>
            <a:r>
              <a:rPr lang="fr-FR" sz="1600" b="1" dirty="0">
                <a:latin typeface="Times New Roman" panose="02020603050405020304" pitchFamily="18" charset="0"/>
                <a:cs typeface="Times New Roman" panose="02020603050405020304" pitchFamily="18" charset="0"/>
              </a:rPr>
              <a:t>BCHP 6</a:t>
            </a:r>
          </a:p>
        </p:txBody>
      </p:sp>
      <p:sp>
        <p:nvSpPr>
          <p:cNvPr id="2" name="ZoneTexte 1">
            <a:extLst>
              <a:ext uri="{FF2B5EF4-FFF2-40B4-BE49-F238E27FC236}">
                <a16:creationId xmlns:a16="http://schemas.microsoft.com/office/drawing/2014/main" id="{52B8D9F1-C61D-6A40-AE02-F08420971B81}"/>
              </a:ext>
            </a:extLst>
          </p:cNvPr>
          <p:cNvSpPr txBox="1"/>
          <p:nvPr/>
        </p:nvSpPr>
        <p:spPr>
          <a:xfrm>
            <a:off x="2591378" y="4850253"/>
            <a:ext cx="242374" cy="369332"/>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sym typeface="Wingdings" pitchFamily="2" charset="2"/>
              </a:rPr>
              <a:t>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817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65EDF6-2ABA-EF4B-A4A6-C43907A71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416662"/>
            <a:ext cx="7800114" cy="2957887"/>
          </a:xfrm>
          <a:prstGeom prst="rect">
            <a:avLst/>
          </a:prstGeom>
        </p:spPr>
      </p:pic>
      <p:sp>
        <p:nvSpPr>
          <p:cNvPr id="7" name="ZoneTexte 6">
            <a:extLst>
              <a:ext uri="{FF2B5EF4-FFF2-40B4-BE49-F238E27FC236}">
                <a16:creationId xmlns:a16="http://schemas.microsoft.com/office/drawing/2014/main" id="{D6F48027-F9FE-4042-971E-48CA8826D9A0}"/>
              </a:ext>
            </a:extLst>
          </p:cNvPr>
          <p:cNvSpPr txBox="1"/>
          <p:nvPr/>
        </p:nvSpPr>
        <p:spPr>
          <a:xfrm>
            <a:off x="2555776" y="924219"/>
            <a:ext cx="5040560" cy="369332"/>
          </a:xfrm>
          <a:prstGeom prst="rect">
            <a:avLst/>
          </a:prstGeom>
          <a:noFill/>
        </p:spPr>
        <p:txBody>
          <a:bodyPr wrap="square">
            <a:spAutoFit/>
          </a:bodyPr>
          <a:lstStyle/>
          <a:p>
            <a:r>
              <a:rPr lang="fr-BE" b="1" dirty="0">
                <a:latin typeface="Times New Roman" panose="02020603050405020304" pitchFamily="18" charset="0"/>
                <a:ea typeface="Calibri" panose="020F0502020204030204" pitchFamily="34" charset="0"/>
                <a:cs typeface="Times New Roman (Corps CS)"/>
              </a:rPr>
              <a:t>T</a:t>
            </a:r>
            <a:r>
              <a:rPr lang="fr-BE" sz="1800" b="1" dirty="0">
                <a:effectLst/>
                <a:latin typeface="Times New Roman" panose="02020603050405020304" pitchFamily="18" charset="0"/>
                <a:ea typeface="Calibri" panose="020F0502020204030204" pitchFamily="34" charset="0"/>
                <a:cs typeface="Times New Roman (Corps CS)"/>
              </a:rPr>
              <a:t>ablette Lehmann (</a:t>
            </a:r>
            <a:r>
              <a:rPr lang="fr-BE" sz="1800" b="1" i="1" dirty="0">
                <a:effectLst/>
                <a:latin typeface="Times New Roman" panose="02020603050405020304" pitchFamily="18" charset="0"/>
                <a:ea typeface="Calibri" panose="020F0502020204030204" pitchFamily="34" charset="0"/>
                <a:cs typeface="Times New Roman (Corps CS)"/>
              </a:rPr>
              <a:t>CTMMA</a:t>
            </a:r>
            <a:r>
              <a:rPr lang="fr-BE" sz="1800" b="1" dirty="0">
                <a:effectLst/>
                <a:latin typeface="Times New Roman" panose="02020603050405020304" pitchFamily="18" charset="0"/>
                <a:ea typeface="Calibri" panose="020F0502020204030204" pitchFamily="34" charset="0"/>
                <a:cs typeface="Times New Roman (Corps CS)"/>
              </a:rPr>
              <a:t> IV 148), lignes 3-12</a:t>
            </a:r>
            <a:r>
              <a:rPr lang="fr-BE" b="1" dirty="0">
                <a:effectLst/>
              </a:rPr>
              <a:t> </a:t>
            </a:r>
            <a:endParaRPr lang="fr-FR" b="1" dirty="0"/>
          </a:p>
        </p:txBody>
      </p:sp>
      <p:sp>
        <p:nvSpPr>
          <p:cNvPr id="9" name="ZoneTexte 8">
            <a:extLst>
              <a:ext uri="{FF2B5EF4-FFF2-40B4-BE49-F238E27FC236}">
                <a16:creationId xmlns:a16="http://schemas.microsoft.com/office/drawing/2014/main" id="{09DA3536-6A28-AE40-903F-CDA06B4412F8}"/>
              </a:ext>
            </a:extLst>
          </p:cNvPr>
          <p:cNvSpPr txBox="1"/>
          <p:nvPr/>
        </p:nvSpPr>
        <p:spPr>
          <a:xfrm>
            <a:off x="1331640" y="4374549"/>
            <a:ext cx="7488832" cy="307777"/>
          </a:xfrm>
          <a:prstGeom prst="rect">
            <a:avLst/>
          </a:prstGeom>
          <a:noFill/>
        </p:spPr>
        <p:txBody>
          <a:bodyPr wrap="square" rtlCol="0">
            <a:spAutoFit/>
          </a:bodyPr>
          <a:lstStyle/>
          <a:p>
            <a:r>
              <a:rPr lang="fr-BE" sz="1400" dirty="0">
                <a:solidFill>
                  <a:srgbClr val="000000"/>
                </a:solidFill>
                <a:effectLst/>
                <a:latin typeface="Times New Roman" panose="02020603050405020304" pitchFamily="18" charset="0"/>
                <a:ea typeface="Times New Roman" panose="02020603050405020304" pitchFamily="18" charset="0"/>
              </a:rPr>
              <a:t>Traduction de J. </a:t>
            </a:r>
            <a:r>
              <a:rPr lang="fr-BE" sz="1400" cap="small" dirty="0" err="1">
                <a:solidFill>
                  <a:srgbClr val="000000"/>
                </a:solidFill>
                <a:effectLst/>
                <a:latin typeface="Times New Roman" panose="02020603050405020304" pitchFamily="18" charset="0"/>
                <a:ea typeface="Times New Roman" panose="02020603050405020304" pitchFamily="18" charset="0"/>
              </a:rPr>
              <a:t>Monerie</a:t>
            </a:r>
            <a:r>
              <a:rPr lang="fr-BE" sz="1400" dirty="0">
                <a:solidFill>
                  <a:srgbClr val="000000"/>
                </a:solidFill>
                <a:effectLst/>
                <a:latin typeface="Times New Roman" panose="02020603050405020304" pitchFamily="18" charset="0"/>
                <a:ea typeface="Times New Roman" panose="02020603050405020304" pitchFamily="18" charset="0"/>
              </a:rPr>
              <a:t>, </a:t>
            </a:r>
            <a:r>
              <a:rPr lang="fr-BE" sz="1400" i="1" dirty="0">
                <a:solidFill>
                  <a:srgbClr val="000000"/>
                </a:solidFill>
                <a:effectLst/>
                <a:latin typeface="Times New Roman" panose="02020603050405020304" pitchFamily="18" charset="0"/>
                <a:ea typeface="Times New Roman" panose="02020603050405020304" pitchFamily="18" charset="0"/>
              </a:rPr>
              <a:t>L’économie de la Babylonie à l’époque hellénistique</a:t>
            </a:r>
            <a:r>
              <a:rPr lang="fr-BE" sz="1400" dirty="0">
                <a:solidFill>
                  <a:srgbClr val="000000"/>
                </a:solidFill>
                <a:effectLst/>
                <a:latin typeface="Times New Roman" panose="02020603050405020304" pitchFamily="18" charset="0"/>
                <a:ea typeface="Times New Roman" panose="02020603050405020304" pitchFamily="18" charset="0"/>
              </a:rPr>
              <a:t>, Berlin, 2017, p. 197.</a:t>
            </a:r>
            <a:endParaRPr lang="fr-FR" sz="1400" dirty="0"/>
          </a:p>
        </p:txBody>
      </p:sp>
      <p:sp>
        <p:nvSpPr>
          <p:cNvPr id="2" name="ZoneTexte 1">
            <a:extLst>
              <a:ext uri="{FF2B5EF4-FFF2-40B4-BE49-F238E27FC236}">
                <a16:creationId xmlns:a16="http://schemas.microsoft.com/office/drawing/2014/main" id="{C9FC0789-9750-77B8-B65F-843CC02FDC85}"/>
              </a:ext>
            </a:extLst>
          </p:cNvPr>
          <p:cNvSpPr txBox="1"/>
          <p:nvPr/>
        </p:nvSpPr>
        <p:spPr>
          <a:xfrm>
            <a:off x="4214185" y="326012"/>
            <a:ext cx="1723742" cy="400110"/>
          </a:xfrm>
          <a:prstGeom prst="rect">
            <a:avLst/>
          </a:prstGeom>
          <a:noFill/>
        </p:spPr>
        <p:txBody>
          <a:bodyPr wrap="none" rtlCol="0">
            <a:spAutoFit/>
          </a:bodyPr>
          <a:lstStyle/>
          <a:p>
            <a:pPr algn="ctr"/>
            <a:r>
              <a:rPr lang="fr-FR" sz="2000" b="1" dirty="0">
                <a:latin typeface="Times New Roman" panose="02020603050405020304" pitchFamily="18" charset="0"/>
                <a:cs typeface="Times New Roman" panose="02020603050405020304" pitchFamily="18" charset="0"/>
              </a:rPr>
              <a:t>La réciprocité</a:t>
            </a:r>
          </a:p>
        </p:txBody>
      </p:sp>
    </p:spTree>
    <p:extLst>
      <p:ext uri="{BB962C8B-B14F-4D97-AF65-F5344CB8AC3E}">
        <p14:creationId xmlns:p14="http://schemas.microsoft.com/office/powerpoint/2010/main" val="574984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9286137F-285D-BA4C-B6F1-4975BA9488E7}"/>
              </a:ext>
            </a:extLst>
          </p:cNvPr>
          <p:cNvGraphicFramePr>
            <a:graphicFrameLocks noGrp="1"/>
          </p:cNvGraphicFramePr>
          <p:nvPr>
            <p:extLst>
              <p:ext uri="{D42A27DB-BD31-4B8C-83A1-F6EECF244321}">
                <p14:modId xmlns:p14="http://schemas.microsoft.com/office/powerpoint/2010/main" val="585025585"/>
              </p:ext>
            </p:extLst>
          </p:nvPr>
        </p:nvGraphicFramePr>
        <p:xfrm>
          <a:off x="1115616" y="1340768"/>
          <a:ext cx="7776864" cy="1219200"/>
        </p:xfrm>
        <a:graphic>
          <a:graphicData uri="http://schemas.openxmlformats.org/drawingml/2006/table">
            <a:tbl>
              <a:tblPr firstRow="1" firstCol="1" bandRow="1">
                <a:tableStyleId>{5C22544A-7EE6-4342-B048-85BDC9FD1C3A}</a:tableStyleId>
              </a:tblPr>
              <a:tblGrid>
                <a:gridCol w="263951">
                  <a:extLst>
                    <a:ext uri="{9D8B030D-6E8A-4147-A177-3AD203B41FA5}">
                      <a16:colId xmlns:a16="http://schemas.microsoft.com/office/drawing/2014/main" val="3268566193"/>
                    </a:ext>
                  </a:extLst>
                </a:gridCol>
                <a:gridCol w="7512913">
                  <a:extLst>
                    <a:ext uri="{9D8B030D-6E8A-4147-A177-3AD203B41FA5}">
                      <a16:colId xmlns:a16="http://schemas.microsoft.com/office/drawing/2014/main" val="4013166286"/>
                    </a:ext>
                  </a:extLst>
                </a:gridCol>
              </a:tblGrid>
              <a:tr h="1080120">
                <a:tc>
                  <a:txBody>
                    <a:bodyPr/>
                    <a:lstStyle/>
                    <a:p>
                      <a:pPr algn="just"/>
                      <a:r>
                        <a:rPr lang="fr-FR" sz="1800" b="0">
                          <a:solidFill>
                            <a:sysClr val="windowText" lastClr="000000"/>
                          </a:solidFill>
                          <a:effectLst/>
                          <a:latin typeface="Times New Roman" panose="02020603050405020304" pitchFamily="18" charset="0"/>
                          <a:cs typeface="Times New Roman" panose="02020603050405020304" pitchFamily="18" charset="0"/>
                        </a:rPr>
                        <a:t> </a:t>
                      </a:r>
                      <a:endParaRPr lang="fr-BE" sz="1800" b="0">
                        <a:solidFill>
                          <a:sysClr val="windowText" lastClr="000000"/>
                        </a:solidFill>
                        <a:effectLst/>
                        <a:latin typeface="Times New Roman" panose="02020603050405020304" pitchFamily="18" charset="0"/>
                        <a:cs typeface="Times New Roman" panose="02020603050405020304" pitchFamily="18" charset="0"/>
                      </a:endParaRPr>
                    </a:p>
                    <a:p>
                      <a:pPr algn="just"/>
                      <a:r>
                        <a:rPr lang="fr-FR" sz="1800" b="0">
                          <a:solidFill>
                            <a:sysClr val="windowText" lastClr="000000"/>
                          </a:solidFill>
                          <a:effectLst/>
                          <a:latin typeface="Times New Roman" panose="02020603050405020304" pitchFamily="18" charset="0"/>
                          <a:cs typeface="Times New Roman" panose="02020603050405020304" pitchFamily="18" charset="0"/>
                        </a:rPr>
                        <a:t> </a:t>
                      </a:r>
                      <a:endParaRPr lang="fr-BE" sz="1800" b="0">
                        <a:solidFill>
                          <a:sysClr val="windowText" lastClr="000000"/>
                        </a:solidFill>
                        <a:effectLst/>
                        <a:latin typeface="Times New Roman" panose="02020603050405020304" pitchFamily="18" charset="0"/>
                        <a:cs typeface="Times New Roman" panose="02020603050405020304" pitchFamily="18" charset="0"/>
                      </a:endParaRPr>
                    </a:p>
                    <a:p>
                      <a:pPr algn="just"/>
                      <a:r>
                        <a:rPr lang="fr-FR" sz="1600" b="0">
                          <a:solidFill>
                            <a:sysClr val="windowText" lastClr="000000"/>
                          </a:solidFill>
                          <a:effectLst/>
                          <a:latin typeface="Times New Roman" panose="02020603050405020304" pitchFamily="18" charset="0"/>
                          <a:cs typeface="Times New Roman" panose="02020603050405020304" pitchFamily="18" charset="0"/>
                        </a:rPr>
                        <a:t>5</a:t>
                      </a:r>
                      <a:endParaRPr lang="fr-BE" sz="1800" b="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fr-BE" sz="1600" b="0" dirty="0">
                          <a:solidFill>
                            <a:sysClr val="windowText" lastClr="000000"/>
                          </a:solidFill>
                          <a:effectLst/>
                          <a:latin typeface="Times New Roman" panose="02020603050405020304" pitchFamily="18" charset="0"/>
                          <a:cs typeface="Times New Roman" panose="02020603050405020304" pitchFamily="18" charset="0"/>
                        </a:rPr>
                        <a:t>[…] </a:t>
                      </a:r>
                      <a:r>
                        <a:rPr lang="fr-BE" sz="1600" b="0" i="1" baseline="30000" dirty="0" err="1">
                          <a:solidFill>
                            <a:sysClr val="windowText" lastClr="000000"/>
                          </a:solidFill>
                          <a:effectLst/>
                          <a:latin typeface="Times New Roman" panose="02020603050405020304" pitchFamily="18" charset="0"/>
                          <a:cs typeface="Times New Roman" panose="02020603050405020304" pitchFamily="18" charset="0"/>
                        </a:rPr>
                        <a:t>m</a:t>
                      </a:r>
                      <a:r>
                        <a:rPr lang="fr-BE" sz="1600" b="0" i="1" dirty="0" err="1">
                          <a:solidFill>
                            <a:sysClr val="windowText" lastClr="000000"/>
                          </a:solidFill>
                          <a:effectLst/>
                          <a:latin typeface="Times New Roman" panose="02020603050405020304" pitchFamily="18" charset="0"/>
                          <a:cs typeface="Times New Roman" panose="02020603050405020304" pitchFamily="18" charset="0"/>
                        </a:rPr>
                        <a:t>Si</a:t>
                      </a:r>
                      <a:r>
                        <a:rPr lang="fr-BE" sz="1600" b="0" i="1" dirty="0">
                          <a:solidFill>
                            <a:sysClr val="windowText" lastClr="000000"/>
                          </a:solidFill>
                          <a:effectLst/>
                          <a:latin typeface="Times New Roman" panose="02020603050405020304" pitchFamily="18" charset="0"/>
                          <a:cs typeface="Times New Roman" panose="02020603050405020304" pitchFamily="18" charset="0"/>
                        </a:rPr>
                        <a:t>-lu-</a:t>
                      </a:r>
                      <a:r>
                        <a:rPr lang="fr-BE" sz="1600" b="0" i="1" dirty="0" err="1">
                          <a:solidFill>
                            <a:sysClr val="windowText" lastClr="000000"/>
                          </a:solidFill>
                          <a:effectLst/>
                          <a:latin typeface="Times New Roman" panose="02020603050405020304" pitchFamily="18" charset="0"/>
                          <a:cs typeface="Times New Roman" panose="02020603050405020304" pitchFamily="18" charset="0"/>
                        </a:rPr>
                        <a:t>ku</a:t>
                      </a:r>
                      <a:r>
                        <a:rPr lang="fr-BE" sz="1600" b="0" dirty="0">
                          <a:solidFill>
                            <a:sysClr val="windowText" lastClr="000000"/>
                          </a:solidFill>
                          <a:effectLst/>
                          <a:latin typeface="Times New Roman" panose="02020603050405020304" pitchFamily="18" charset="0"/>
                          <a:cs typeface="Times New Roman" panose="02020603050405020304" pitchFamily="18" charset="0"/>
                        </a:rPr>
                        <a:t> A </a:t>
                      </a:r>
                      <a:r>
                        <a:rPr lang="fr-BE" sz="1600" b="0" i="1" dirty="0">
                          <a:solidFill>
                            <a:sysClr val="windowText" lastClr="000000"/>
                          </a:solidFill>
                          <a:effectLst/>
                          <a:latin typeface="Times New Roman" panose="02020603050405020304" pitchFamily="18" charset="0"/>
                          <a:cs typeface="Times New Roman" panose="02020603050405020304" pitchFamily="18" charset="0"/>
                        </a:rPr>
                        <a:t>ša</a:t>
                      </a:r>
                      <a:r>
                        <a:rPr lang="fr-BE" sz="1600" b="0" i="1" baseline="-25000" dirty="0">
                          <a:solidFill>
                            <a:sysClr val="windowText" lastClr="000000"/>
                          </a:solidFill>
                          <a:effectLst/>
                          <a:latin typeface="Times New Roman" panose="02020603050405020304" pitchFamily="18" charset="0"/>
                          <a:cs typeface="Times New Roman" panose="02020603050405020304" pitchFamily="18" charset="0"/>
                        </a:rPr>
                        <a:t>2</a:t>
                      </a:r>
                      <a:r>
                        <a:rPr lang="fr-BE" sz="1600" b="0" i="1" dirty="0">
                          <a:solidFill>
                            <a:sysClr val="windowText" lastClr="000000"/>
                          </a:solidFill>
                          <a:effectLst/>
                          <a:latin typeface="Times New Roman" panose="02020603050405020304" pitchFamily="18" charset="0"/>
                          <a:cs typeface="Times New Roman" panose="02020603050405020304" pitchFamily="18" charset="0"/>
                        </a:rPr>
                        <a:t> </a:t>
                      </a:r>
                      <a:r>
                        <a:rPr lang="fr-BE" sz="1600" b="0" i="1" baseline="30000" dirty="0">
                          <a:solidFill>
                            <a:sysClr val="windowText" lastClr="000000"/>
                          </a:solidFill>
                          <a:effectLst/>
                          <a:latin typeface="Times New Roman" panose="02020603050405020304" pitchFamily="18" charset="0"/>
                          <a:cs typeface="Times New Roman" panose="02020603050405020304" pitchFamily="18" charset="0"/>
                        </a:rPr>
                        <a:t>m</a:t>
                      </a:r>
                      <a:r>
                        <a:rPr lang="fr-BE" sz="1600" b="0" i="1" dirty="0">
                          <a:solidFill>
                            <a:sysClr val="windowText" lastClr="000000"/>
                          </a:solidFill>
                          <a:effectLst/>
                          <a:latin typeface="Times New Roman" panose="02020603050405020304" pitchFamily="18" charset="0"/>
                          <a:cs typeface="Times New Roman" panose="02020603050405020304" pitchFamily="18" charset="0"/>
                        </a:rPr>
                        <a:t>an-ti-’u-</a:t>
                      </a:r>
                      <a:r>
                        <a:rPr lang="fr-BE" sz="1600" b="0" i="1" dirty="0" err="1">
                          <a:solidFill>
                            <a:sysClr val="windowText" lastClr="000000"/>
                          </a:solidFill>
                          <a:effectLst/>
                          <a:latin typeface="Times New Roman" panose="02020603050405020304" pitchFamily="18" charset="0"/>
                          <a:cs typeface="Times New Roman" panose="02020603050405020304" pitchFamily="18" charset="0"/>
                        </a:rPr>
                        <a:t>ku</a:t>
                      </a:r>
                      <a:r>
                        <a:rPr lang="fr-BE" sz="1600" b="0" i="1" dirty="0">
                          <a:solidFill>
                            <a:sysClr val="windowText" lastClr="000000"/>
                          </a:solidFill>
                          <a:effectLst/>
                          <a:latin typeface="Times New Roman" panose="02020603050405020304" pitchFamily="18" charset="0"/>
                          <a:cs typeface="Times New Roman" panose="02020603050405020304" pitchFamily="18" charset="0"/>
                        </a:rPr>
                        <a:t>-su </a:t>
                      </a:r>
                      <a:r>
                        <a:rPr lang="fr-BE" sz="1600" b="0" dirty="0">
                          <a:solidFill>
                            <a:sysClr val="windowText" lastClr="000000"/>
                          </a:solidFill>
                          <a:effectLst/>
                          <a:latin typeface="Times New Roman" panose="02020603050405020304" pitchFamily="18" charset="0"/>
                          <a:cs typeface="Times New Roman" panose="02020603050405020304" pitchFamily="18" charset="0"/>
                        </a:rPr>
                        <a:t>[LUGAL …] </a:t>
                      </a:r>
                      <a:r>
                        <a:rPr lang="fr-BE" sz="1600" b="0" i="1" dirty="0" err="1">
                          <a:solidFill>
                            <a:sysClr val="windowText" lastClr="000000"/>
                          </a:solidFill>
                          <a:effectLst/>
                          <a:latin typeface="Times New Roman" panose="02020603050405020304" pitchFamily="18" charset="0"/>
                          <a:cs typeface="Times New Roman" panose="02020603050405020304" pitchFamily="18" charset="0"/>
                        </a:rPr>
                        <a:t>iš</a:t>
                      </a:r>
                      <a:r>
                        <a:rPr lang="fr-BE" sz="1600" b="0" i="1" dirty="0">
                          <a:solidFill>
                            <a:sysClr val="windowText" lastClr="000000"/>
                          </a:solidFill>
                          <a:effectLst/>
                          <a:latin typeface="Times New Roman" panose="02020603050405020304" pitchFamily="18" charset="0"/>
                          <a:cs typeface="Times New Roman" panose="02020603050405020304" pitchFamily="18" charset="0"/>
                        </a:rPr>
                        <a:t>-ta-</a:t>
                      </a:r>
                      <a:r>
                        <a:rPr lang="fr-BE" sz="1600" b="0" i="1" dirty="0" err="1">
                          <a:solidFill>
                            <a:sysClr val="windowText" lastClr="000000"/>
                          </a:solidFill>
                          <a:effectLst/>
                          <a:latin typeface="Times New Roman" panose="02020603050405020304" pitchFamily="18" charset="0"/>
                          <a:cs typeface="Times New Roman" panose="02020603050405020304" pitchFamily="18" charset="0"/>
                        </a:rPr>
                        <a:t>nak</a:t>
                      </a:r>
                      <a:r>
                        <a:rPr lang="fr-BE" sz="1600" b="0" i="1" dirty="0">
                          <a:solidFill>
                            <a:sysClr val="windowText" lastClr="000000"/>
                          </a:solidFill>
                          <a:effectLst/>
                          <a:latin typeface="Times New Roman" panose="02020603050405020304" pitchFamily="18" charset="0"/>
                          <a:cs typeface="Times New Roman" panose="02020603050405020304" pitchFamily="18" charset="0"/>
                        </a:rPr>
                        <a:t>-</a:t>
                      </a:r>
                      <a:r>
                        <a:rPr lang="fr-FR" sz="1600" b="0" i="1" dirty="0">
                          <a:solidFill>
                            <a:sysClr val="windowText" lastClr="000000"/>
                          </a:solidFill>
                          <a:effectLst/>
                          <a:latin typeface="Times New Roman" panose="02020603050405020304" pitchFamily="18" charset="0"/>
                          <a:cs typeface="Times New Roman" panose="02020603050405020304" pitchFamily="18" charset="0"/>
                        </a:rPr>
                        <a:t>˹kan˺ </a:t>
                      </a:r>
                      <a:r>
                        <a:rPr lang="fr-BE" sz="1600" b="0" dirty="0">
                          <a:solidFill>
                            <a:sysClr val="windowText" lastClr="000000"/>
                          </a:solidFill>
                          <a:effectLst/>
                          <a:latin typeface="Times New Roman" panose="02020603050405020304" pitchFamily="18" charset="0"/>
                          <a:cs typeface="Times New Roman" panose="02020603050405020304" pitchFamily="18" charset="0"/>
                        </a:rPr>
                        <a:t>[…]</a:t>
                      </a:r>
                      <a:endParaRPr lang="fr-BE" sz="1800" b="0" dirty="0">
                        <a:solidFill>
                          <a:sysClr val="windowText" lastClr="000000"/>
                        </a:solidFill>
                        <a:effectLst/>
                        <a:latin typeface="Times New Roman" panose="02020603050405020304" pitchFamily="18" charset="0"/>
                        <a:cs typeface="Times New Roman" panose="02020603050405020304" pitchFamily="18" charset="0"/>
                      </a:endParaRPr>
                    </a:p>
                    <a:p>
                      <a:pPr algn="just"/>
                      <a:r>
                        <a:rPr lang="fr-BE" sz="1600" b="0" dirty="0">
                          <a:solidFill>
                            <a:sysClr val="windowText" lastClr="000000"/>
                          </a:solidFill>
                          <a:effectLst/>
                          <a:latin typeface="Times New Roman" panose="02020603050405020304" pitchFamily="18" charset="0"/>
                          <a:cs typeface="Times New Roman" panose="02020603050405020304" pitchFamily="18" charset="0"/>
                        </a:rPr>
                        <a:t>[…] </a:t>
                      </a:r>
                      <a:r>
                        <a:rPr lang="fr-BE" sz="1600" b="0" baseline="30000" dirty="0">
                          <a:solidFill>
                            <a:sysClr val="windowText" lastClr="000000"/>
                          </a:solidFill>
                          <a:effectLst/>
                          <a:latin typeface="Times New Roman" panose="02020603050405020304" pitchFamily="18" charset="0"/>
                          <a:cs typeface="Times New Roman" panose="02020603050405020304" pitchFamily="18" charset="0"/>
                        </a:rPr>
                        <a:t>l</a:t>
                      </a:r>
                      <a:r>
                        <a:rPr lang="fr-BE" sz="1600" b="0" i="1" baseline="30000" dirty="0">
                          <a:solidFill>
                            <a:sysClr val="windowText" lastClr="000000"/>
                          </a:solidFill>
                          <a:effectLst/>
                          <a:latin typeface="Times New Roman" panose="02020603050405020304" pitchFamily="18" charset="0"/>
                          <a:cs typeface="Times New Roman" panose="02020603050405020304" pitchFamily="18" charset="0"/>
                        </a:rPr>
                        <a:t>u2</a:t>
                      </a:r>
                      <a:r>
                        <a:rPr lang="fr-BE" sz="1600" b="0" i="1" dirty="0">
                          <a:solidFill>
                            <a:sysClr val="windowText" lastClr="000000"/>
                          </a:solidFill>
                          <a:effectLst/>
                          <a:latin typeface="Times New Roman" panose="02020603050405020304" pitchFamily="18" charset="0"/>
                          <a:cs typeface="Times New Roman" panose="02020603050405020304" pitchFamily="18" charset="0"/>
                        </a:rPr>
                        <a:t>ša</a:t>
                      </a:r>
                      <a:r>
                        <a:rPr lang="fr-BE" sz="1600" b="0" i="1" baseline="-25000" dirty="0">
                          <a:solidFill>
                            <a:sysClr val="windowText" lastClr="000000"/>
                          </a:solidFill>
                          <a:effectLst/>
                          <a:latin typeface="Times New Roman" panose="02020603050405020304" pitchFamily="18" charset="0"/>
                          <a:cs typeface="Times New Roman" panose="02020603050405020304" pitchFamily="18" charset="0"/>
                        </a:rPr>
                        <a:t>3</a:t>
                      </a:r>
                      <a:r>
                        <a:rPr lang="fr-BE" sz="1600" b="0" i="1" dirty="0">
                          <a:solidFill>
                            <a:sysClr val="windowText" lastClr="000000"/>
                          </a:solidFill>
                          <a:effectLst/>
                          <a:latin typeface="Times New Roman" panose="02020603050405020304" pitchFamily="18" charset="0"/>
                          <a:cs typeface="Times New Roman" panose="02020603050405020304" pitchFamily="18" charset="0"/>
                        </a:rPr>
                        <a:t>-tam-mu</a:t>
                      </a:r>
                      <a:r>
                        <a:rPr lang="fr-BE" sz="1600" b="0" dirty="0">
                          <a:solidFill>
                            <a:sysClr val="windowText" lastClr="000000"/>
                          </a:solidFill>
                          <a:effectLst/>
                          <a:latin typeface="Times New Roman" panose="02020603050405020304" pitchFamily="18" charset="0"/>
                          <a:cs typeface="Times New Roman" panose="02020603050405020304" pitchFamily="18" charset="0"/>
                        </a:rPr>
                        <a:t> E</a:t>
                      </a:r>
                      <a:r>
                        <a:rPr lang="fr-BE" sz="1600" b="0" baseline="-25000" dirty="0">
                          <a:solidFill>
                            <a:sysClr val="windowText" lastClr="000000"/>
                          </a:solidFill>
                          <a:effectLst/>
                          <a:latin typeface="Times New Roman" panose="02020603050405020304" pitchFamily="18" charset="0"/>
                          <a:cs typeface="Times New Roman" panose="02020603050405020304" pitchFamily="18" charset="0"/>
                        </a:rPr>
                        <a:t>2</a:t>
                      </a:r>
                      <a:r>
                        <a:rPr lang="fr-BE" sz="1600" b="0" dirty="0">
                          <a:solidFill>
                            <a:sysClr val="windowText" lastClr="000000"/>
                          </a:solidFill>
                          <a:effectLst/>
                          <a:latin typeface="Times New Roman" panose="02020603050405020304" pitchFamily="18" charset="0"/>
                          <a:cs typeface="Times New Roman" panose="02020603050405020304" pitchFamily="18" charset="0"/>
                        </a:rPr>
                        <a:t>.SAG.IL</a:t>
                      </a:r>
                      <a:r>
                        <a:rPr lang="fr-BE" sz="1600" b="0" baseline="-25000" dirty="0">
                          <a:solidFill>
                            <a:sysClr val="windowText" lastClr="000000"/>
                          </a:solidFill>
                          <a:effectLst/>
                          <a:latin typeface="Times New Roman" panose="02020603050405020304" pitchFamily="18" charset="0"/>
                          <a:cs typeface="Times New Roman" panose="02020603050405020304" pitchFamily="18" charset="0"/>
                        </a:rPr>
                        <a:t>2</a:t>
                      </a:r>
                      <a:r>
                        <a:rPr lang="fr-BE" sz="1600" b="0" dirty="0">
                          <a:solidFill>
                            <a:sysClr val="windowText" lastClr="000000"/>
                          </a:solidFill>
                          <a:effectLst/>
                          <a:latin typeface="Times New Roman" panose="02020603050405020304" pitchFamily="18" charset="0"/>
                          <a:cs typeface="Times New Roman" panose="02020603050405020304" pitchFamily="18" charset="0"/>
                        </a:rPr>
                        <a:t> </a:t>
                      </a:r>
                      <a:r>
                        <a:rPr lang="fr-BE" sz="1600" b="0" i="1" baseline="30000" dirty="0">
                          <a:solidFill>
                            <a:sysClr val="windowText" lastClr="000000"/>
                          </a:solidFill>
                          <a:effectLst/>
                          <a:latin typeface="Times New Roman" panose="02020603050405020304" pitchFamily="18" charset="0"/>
                          <a:cs typeface="Times New Roman" panose="02020603050405020304" pitchFamily="18" charset="0"/>
                        </a:rPr>
                        <a:t>lu2</a:t>
                      </a:r>
                      <a:r>
                        <a:rPr lang="fr-BE" sz="1600" b="0" i="1" dirty="0">
                          <a:solidFill>
                            <a:sysClr val="windowText" lastClr="000000"/>
                          </a:solidFill>
                          <a:effectLst/>
                          <a:latin typeface="Times New Roman" panose="02020603050405020304" pitchFamily="18" charset="0"/>
                          <a:cs typeface="Times New Roman" panose="02020603050405020304" pitchFamily="18" charset="0"/>
                        </a:rPr>
                        <a:t>da-ta-b</a:t>
                      </a:r>
                      <a:r>
                        <a:rPr lang="fr-BE" sz="1600" b="0" dirty="0">
                          <a:solidFill>
                            <a:sysClr val="windowText" lastClr="000000"/>
                          </a:solidFill>
                          <a:effectLst/>
                          <a:latin typeface="Times New Roman" panose="02020603050405020304" pitchFamily="18" charset="0"/>
                          <a:cs typeface="Times New Roman" panose="02020603050405020304" pitchFamily="18" charset="0"/>
                        </a:rPr>
                        <a:t>[</a:t>
                      </a:r>
                      <a:r>
                        <a:rPr lang="fr-BE" sz="1600" b="0" i="1" dirty="0" err="1">
                          <a:solidFill>
                            <a:sysClr val="windowText" lastClr="000000"/>
                          </a:solidFill>
                          <a:effectLst/>
                          <a:latin typeface="Times New Roman" panose="02020603050405020304" pitchFamily="18" charset="0"/>
                          <a:cs typeface="Times New Roman" panose="02020603050405020304" pitchFamily="18" charset="0"/>
                        </a:rPr>
                        <a:t>ar</a:t>
                      </a:r>
                      <a:r>
                        <a:rPr lang="fr-BE" sz="1600" b="0" baseline="30000" dirty="0">
                          <a:solidFill>
                            <a:sysClr val="windowText" lastClr="000000"/>
                          </a:solidFill>
                          <a:effectLst/>
                          <a:latin typeface="Times New Roman" panose="02020603050405020304" pitchFamily="18" charset="0"/>
                          <a:cs typeface="Times New Roman" panose="02020603050405020304" pitchFamily="18" charset="0"/>
                        </a:rPr>
                        <a:t>?</a:t>
                      </a:r>
                      <a:r>
                        <a:rPr lang="fr-BE" sz="1600" b="0" dirty="0">
                          <a:solidFill>
                            <a:sysClr val="windowText" lastClr="000000"/>
                          </a:solidFill>
                          <a:effectLst/>
                          <a:latin typeface="Times New Roman" panose="02020603050405020304" pitchFamily="18" charset="0"/>
                          <a:cs typeface="Times New Roman" panose="02020603050405020304" pitchFamily="18" charset="0"/>
                        </a:rPr>
                        <a:t>-</a:t>
                      </a:r>
                      <a:r>
                        <a:rPr lang="fr-BE" sz="1600" b="0" i="1" dirty="0">
                          <a:solidFill>
                            <a:sysClr val="windowText" lastClr="000000"/>
                          </a:solidFill>
                          <a:effectLst/>
                          <a:latin typeface="Times New Roman" panose="02020603050405020304" pitchFamily="18" charset="0"/>
                          <a:cs typeface="Times New Roman" panose="02020603050405020304" pitchFamily="18" charset="0"/>
                        </a:rPr>
                        <a:t>ra</a:t>
                      </a:r>
                      <a:r>
                        <a:rPr lang="fr-BE" sz="1600" b="0" dirty="0">
                          <a:solidFill>
                            <a:sysClr val="windowText" lastClr="000000"/>
                          </a:solidFill>
                          <a:effectLst/>
                          <a:latin typeface="Times New Roman" panose="02020603050405020304" pitchFamily="18" charset="0"/>
                          <a:cs typeface="Times New Roman" panose="02020603050405020304" pitchFamily="18" charset="0"/>
                        </a:rPr>
                        <a:t> … </a:t>
                      </a:r>
                      <a:r>
                        <a:rPr lang="fr-BE" sz="1600" b="0" baseline="30000" dirty="0">
                          <a:solidFill>
                            <a:sysClr val="windowText" lastClr="000000"/>
                          </a:solidFill>
                          <a:effectLst/>
                          <a:latin typeface="Times New Roman" panose="02020603050405020304" pitchFamily="18" charset="0"/>
                          <a:cs typeface="Times New Roman" panose="02020603050405020304" pitchFamily="18" charset="0"/>
                        </a:rPr>
                        <a:t>lu2</a:t>
                      </a:r>
                      <a:r>
                        <a:rPr lang="fr-BE" sz="1600" b="0" dirty="0">
                          <a:solidFill>
                            <a:sysClr val="windowText" lastClr="000000"/>
                          </a:solidFill>
                          <a:effectLst/>
                          <a:latin typeface="Times New Roman" panose="02020603050405020304" pitchFamily="18" charset="0"/>
                          <a:cs typeface="Times New Roman" panose="02020603050405020304" pitchFamily="18" charset="0"/>
                        </a:rPr>
                        <a:t>] E.KI.MEŠ </a:t>
                      </a:r>
                      <a:r>
                        <a:rPr lang="fr-BE" sz="1600" b="0" i="1" dirty="0">
                          <a:solidFill>
                            <a:sysClr val="windowText" lastClr="000000"/>
                          </a:solidFill>
                          <a:effectLst/>
                          <a:latin typeface="Times New Roman" panose="02020603050405020304" pitchFamily="18" charset="0"/>
                          <a:cs typeface="Times New Roman" panose="02020603050405020304" pitchFamily="18" charset="0"/>
                        </a:rPr>
                        <a:t>ki-niš-tu</a:t>
                      </a:r>
                      <a:r>
                        <a:rPr lang="fr-BE" sz="1600" b="0" i="1" baseline="-25000" dirty="0">
                          <a:solidFill>
                            <a:sysClr val="windowText" lastClr="000000"/>
                          </a:solidFill>
                          <a:effectLst/>
                          <a:latin typeface="Times New Roman" panose="02020603050405020304" pitchFamily="18" charset="0"/>
                          <a:cs typeface="Times New Roman" panose="02020603050405020304" pitchFamily="18" charset="0"/>
                        </a:rPr>
                        <a:t>2</a:t>
                      </a:r>
                      <a:r>
                        <a:rPr lang="fr-BE" sz="1600" b="0" dirty="0">
                          <a:solidFill>
                            <a:sysClr val="windowText" lastClr="000000"/>
                          </a:solidFill>
                          <a:effectLst/>
                          <a:latin typeface="Times New Roman" panose="02020603050405020304" pitchFamily="18" charset="0"/>
                          <a:cs typeface="Times New Roman" panose="02020603050405020304" pitchFamily="18" charset="0"/>
                        </a:rPr>
                        <a:t> E</a:t>
                      </a:r>
                      <a:r>
                        <a:rPr lang="fr-BE" sz="1600" b="0" baseline="-25000" dirty="0">
                          <a:solidFill>
                            <a:sysClr val="windowText" lastClr="000000"/>
                          </a:solidFill>
                          <a:effectLst/>
                          <a:latin typeface="Times New Roman" panose="02020603050405020304" pitchFamily="18" charset="0"/>
                          <a:cs typeface="Times New Roman" panose="02020603050405020304" pitchFamily="18" charset="0"/>
                        </a:rPr>
                        <a:t>2</a:t>
                      </a:r>
                      <a:r>
                        <a:rPr lang="fr-BE" sz="1600" b="0" dirty="0">
                          <a:solidFill>
                            <a:sysClr val="windowText" lastClr="000000"/>
                          </a:solidFill>
                          <a:effectLst/>
                          <a:latin typeface="Times New Roman" panose="02020603050405020304" pitchFamily="18" charset="0"/>
                          <a:cs typeface="Times New Roman" panose="02020603050405020304" pitchFamily="18" charset="0"/>
                        </a:rPr>
                        <a:t>.SAG.IL</a:t>
                      </a:r>
                      <a:r>
                        <a:rPr lang="fr-BE" sz="1600" b="0" baseline="-25000" dirty="0">
                          <a:solidFill>
                            <a:sysClr val="windowText" lastClr="000000"/>
                          </a:solidFill>
                          <a:effectLst/>
                          <a:latin typeface="Times New Roman" panose="02020603050405020304" pitchFamily="18" charset="0"/>
                          <a:cs typeface="Times New Roman" panose="02020603050405020304" pitchFamily="18" charset="0"/>
                        </a:rPr>
                        <a:t>3</a:t>
                      </a:r>
                      <a:r>
                        <a:rPr lang="fr-BE" sz="1600" b="0" dirty="0">
                          <a:solidFill>
                            <a:sysClr val="windowText" lastClr="000000"/>
                          </a:solidFill>
                          <a:effectLst/>
                          <a:latin typeface="Times New Roman" panose="02020603050405020304" pitchFamily="18" charset="0"/>
                          <a:cs typeface="Times New Roman" panose="02020603050405020304" pitchFamily="18" charset="0"/>
                        </a:rPr>
                        <a:t> […]</a:t>
                      </a:r>
                      <a:endParaRPr lang="fr-BE" sz="1800" b="0" dirty="0">
                        <a:solidFill>
                          <a:sysClr val="windowText" lastClr="000000"/>
                        </a:solidFill>
                        <a:effectLst/>
                        <a:latin typeface="Times New Roman" panose="02020603050405020304" pitchFamily="18" charset="0"/>
                        <a:cs typeface="Times New Roman" panose="02020603050405020304" pitchFamily="18" charset="0"/>
                      </a:endParaRPr>
                    </a:p>
                    <a:p>
                      <a:pPr algn="just"/>
                      <a:r>
                        <a:rPr lang="it-IT" sz="1600" b="0" dirty="0">
                          <a:solidFill>
                            <a:sysClr val="windowText" lastClr="000000"/>
                          </a:solidFill>
                          <a:effectLst/>
                          <a:latin typeface="Times New Roman" panose="02020603050405020304" pitchFamily="18" charset="0"/>
                          <a:cs typeface="Times New Roman" panose="02020603050405020304" pitchFamily="18" charset="0"/>
                        </a:rPr>
                        <a:t>[…] DI E</a:t>
                      </a:r>
                      <a:r>
                        <a:rPr lang="it-IT" sz="1600" b="0" baseline="-25000" dirty="0">
                          <a:solidFill>
                            <a:sysClr val="windowText" lastClr="000000"/>
                          </a:solidFill>
                          <a:effectLst/>
                          <a:latin typeface="Times New Roman" panose="02020603050405020304" pitchFamily="18" charset="0"/>
                          <a:cs typeface="Times New Roman" panose="02020603050405020304" pitchFamily="18" charset="0"/>
                        </a:rPr>
                        <a:t>2</a:t>
                      </a:r>
                      <a:r>
                        <a:rPr lang="it-IT" sz="1600" b="0" dirty="0">
                          <a:solidFill>
                            <a:sysClr val="windowText" lastClr="000000"/>
                          </a:solidFill>
                          <a:effectLst/>
                          <a:latin typeface="Times New Roman" panose="02020603050405020304" pitchFamily="18" charset="0"/>
                          <a:cs typeface="Times New Roman" panose="02020603050405020304" pitchFamily="18" charset="0"/>
                        </a:rPr>
                        <a:t> </a:t>
                      </a:r>
                      <a:r>
                        <a:rPr lang="it-IT" sz="1600" b="0" i="1" dirty="0">
                          <a:solidFill>
                            <a:sysClr val="windowText" lastClr="000000"/>
                          </a:solidFill>
                          <a:effectLst/>
                          <a:latin typeface="Times New Roman" panose="02020603050405020304" pitchFamily="18" charset="0"/>
                          <a:cs typeface="Times New Roman" panose="02020603050405020304" pitchFamily="18" charset="0"/>
                        </a:rPr>
                        <a:t>ša</a:t>
                      </a:r>
                      <a:r>
                        <a:rPr lang="it-IT" sz="1600" b="0" i="1" baseline="-25000" dirty="0">
                          <a:solidFill>
                            <a:sysClr val="windowText" lastClr="000000"/>
                          </a:solidFill>
                          <a:effectLst/>
                          <a:latin typeface="Times New Roman" panose="02020603050405020304" pitchFamily="18" charset="0"/>
                          <a:cs typeface="Times New Roman" panose="02020603050405020304" pitchFamily="18" charset="0"/>
                        </a:rPr>
                        <a:t>2</a:t>
                      </a:r>
                      <a:r>
                        <a:rPr lang="it-IT" sz="1600" b="0" i="1" dirty="0">
                          <a:solidFill>
                            <a:sysClr val="windowText" lastClr="000000"/>
                          </a:solidFill>
                          <a:effectLst/>
                          <a:latin typeface="Times New Roman" panose="02020603050405020304" pitchFamily="18" charset="0"/>
                          <a:cs typeface="Times New Roman" panose="02020603050405020304" pitchFamily="18" charset="0"/>
                        </a:rPr>
                        <a:t> ina </a:t>
                      </a:r>
                      <a:r>
                        <a:rPr lang="it-IT" sz="1600" b="0" dirty="0">
                          <a:solidFill>
                            <a:sysClr val="windowText" lastClr="000000"/>
                          </a:solidFill>
                          <a:effectLst/>
                          <a:latin typeface="Times New Roman" panose="02020603050405020304" pitchFamily="18" charset="0"/>
                          <a:cs typeface="Times New Roman" panose="02020603050405020304" pitchFamily="18" charset="0"/>
                        </a:rPr>
                        <a:t>IGI-ma </a:t>
                      </a:r>
                      <a:r>
                        <a:rPr lang="it-IT" sz="1600" b="0" i="1" baseline="30000" dirty="0">
                          <a:solidFill>
                            <a:sysClr val="windowText" lastClr="000000"/>
                          </a:solidFill>
                          <a:effectLst/>
                          <a:latin typeface="Times New Roman" panose="02020603050405020304" pitchFamily="18" charset="0"/>
                          <a:cs typeface="Times New Roman" panose="02020603050405020304" pitchFamily="18" charset="0"/>
                        </a:rPr>
                        <a:t>f</a:t>
                      </a:r>
                      <a:r>
                        <a:rPr lang="it-IT" sz="1600" b="0" i="1" dirty="0">
                          <a:solidFill>
                            <a:sysClr val="windowText" lastClr="000000"/>
                          </a:solidFill>
                          <a:effectLst/>
                          <a:latin typeface="Times New Roman" panose="02020603050405020304" pitchFamily="18" charset="0"/>
                          <a:cs typeface="Times New Roman" panose="02020603050405020304" pitchFamily="18" charset="0"/>
                        </a:rPr>
                        <a:t>lam-u</a:t>
                      </a:r>
                      <a:r>
                        <a:rPr lang="it-IT" sz="1600" b="0" i="1" baseline="-25000" dirty="0">
                          <a:solidFill>
                            <a:sysClr val="windowText" lastClr="000000"/>
                          </a:solidFill>
                          <a:effectLst/>
                          <a:latin typeface="Times New Roman" panose="02020603050405020304" pitchFamily="18" charset="0"/>
                          <a:cs typeface="Times New Roman" panose="02020603050405020304" pitchFamily="18" charset="0"/>
                        </a:rPr>
                        <a:t>2</a:t>
                      </a:r>
                      <a:r>
                        <a:rPr lang="it-IT" sz="1600" b="0" i="1" dirty="0">
                          <a:solidFill>
                            <a:sysClr val="windowText" lastClr="000000"/>
                          </a:solidFill>
                          <a:effectLst/>
                          <a:latin typeface="Times New Roman" panose="02020603050405020304" pitchFamily="18" charset="0"/>
                          <a:cs typeface="Times New Roman" panose="02020603050405020304" pitchFamily="18" charset="0"/>
                        </a:rPr>
                        <a:t>-di-ki-’i a-</a:t>
                      </a:r>
                      <a:r>
                        <a:rPr lang="it-IT" sz="1600" b="0" i="1" dirty="0" err="1">
                          <a:solidFill>
                            <a:sysClr val="windowText" lastClr="000000"/>
                          </a:solidFill>
                          <a:effectLst/>
                          <a:latin typeface="Times New Roman" panose="02020603050405020304" pitchFamily="18" charset="0"/>
                          <a:cs typeface="Times New Roman" panose="02020603050405020304" pitchFamily="18" charset="0"/>
                        </a:rPr>
                        <a:t>n</a:t>
                      </a:r>
                      <a:r>
                        <a:rPr lang="it-IT" sz="1600" b="0" dirty="0">
                          <a:solidFill>
                            <a:sysClr val="windowText" lastClr="000000"/>
                          </a:solidFill>
                          <a:effectLst/>
                          <a:latin typeface="Times New Roman" panose="02020603050405020304" pitchFamily="18" charset="0"/>
                          <a:cs typeface="Times New Roman" panose="02020603050405020304" pitchFamily="18" charset="0"/>
                        </a:rPr>
                        <a:t>[</a:t>
                      </a:r>
                      <a:r>
                        <a:rPr lang="it-IT" sz="1600" b="0" i="1" dirty="0">
                          <a:solidFill>
                            <a:sysClr val="windowText" lastClr="000000"/>
                          </a:solidFill>
                          <a:effectLst/>
                          <a:latin typeface="Times New Roman" panose="02020603050405020304" pitchFamily="18" charset="0"/>
                          <a:cs typeface="Times New Roman" panose="02020603050405020304" pitchFamily="18" charset="0"/>
                        </a:rPr>
                        <a:t>a</a:t>
                      </a:r>
                      <a:r>
                        <a:rPr lang="it-IT" sz="1600" b="0" baseline="30000" dirty="0">
                          <a:solidFill>
                            <a:sysClr val="windowText" lastClr="000000"/>
                          </a:solidFill>
                          <a:effectLst/>
                          <a:latin typeface="Times New Roman" panose="02020603050405020304" pitchFamily="18" charset="0"/>
                          <a:cs typeface="Times New Roman" panose="02020603050405020304" pitchFamily="18" charset="0"/>
                        </a:rPr>
                        <a:t>?</a:t>
                      </a:r>
                      <a:r>
                        <a:rPr lang="it-IT" sz="1600" b="0" dirty="0">
                          <a:solidFill>
                            <a:sysClr val="windowText" lastClr="000000"/>
                          </a:solidFill>
                          <a:effectLst/>
                          <a:latin typeface="Times New Roman" panose="02020603050405020304" pitchFamily="18" charset="0"/>
                          <a:cs typeface="Times New Roman" panose="02020603050405020304" pitchFamily="18" charset="0"/>
                        </a:rPr>
                        <a:t> …].MEŠ </a:t>
                      </a:r>
                      <a:r>
                        <a:rPr lang="it-IT" sz="1600" b="0" i="1" dirty="0">
                          <a:solidFill>
                            <a:sysClr val="windowText" lastClr="000000"/>
                          </a:solidFill>
                          <a:effectLst/>
                          <a:latin typeface="Times New Roman" panose="02020603050405020304" pitchFamily="18" charset="0"/>
                          <a:cs typeface="Times New Roman" panose="02020603050405020304" pitchFamily="18" charset="0"/>
                        </a:rPr>
                        <a:t>ma-</a:t>
                      </a:r>
                      <a:r>
                        <a:rPr lang="it-IT" sz="1600" b="0" i="1" dirty="0" err="1">
                          <a:solidFill>
                            <a:sysClr val="windowText" lastClr="000000"/>
                          </a:solidFill>
                          <a:effectLst/>
                          <a:latin typeface="Times New Roman" panose="02020603050405020304" pitchFamily="18" charset="0"/>
                          <a:cs typeface="Times New Roman" panose="02020603050405020304" pitchFamily="18" charset="0"/>
                        </a:rPr>
                        <a:t>du</a:t>
                      </a:r>
                      <a:r>
                        <a:rPr lang="it-IT" sz="1600" b="0" i="1" dirty="0">
                          <a:solidFill>
                            <a:sysClr val="windowText" lastClr="000000"/>
                          </a:solidFill>
                          <a:effectLst/>
                          <a:latin typeface="Times New Roman" panose="02020603050405020304" pitchFamily="18" charset="0"/>
                          <a:cs typeface="Times New Roman" panose="02020603050405020304" pitchFamily="18" charset="0"/>
                        </a:rPr>
                        <a:t>-tu ina lib</a:t>
                      </a:r>
                      <a:r>
                        <a:rPr lang="it-IT" sz="1600" b="0" i="1" baseline="-25000" dirty="0">
                          <a:solidFill>
                            <a:sysClr val="windowText" lastClr="000000"/>
                          </a:solidFill>
                          <a:effectLst/>
                          <a:latin typeface="Times New Roman" panose="02020603050405020304" pitchFamily="18" charset="0"/>
                          <a:cs typeface="Times New Roman" panose="02020603050405020304" pitchFamily="18" charset="0"/>
                        </a:rPr>
                        <a:t>3</a:t>
                      </a:r>
                      <a:r>
                        <a:rPr lang="it-IT" sz="1600" b="0" i="1" dirty="0">
                          <a:solidFill>
                            <a:sysClr val="windowText" lastClr="000000"/>
                          </a:solidFill>
                          <a:effectLst/>
                          <a:latin typeface="Times New Roman" panose="02020603050405020304" pitchFamily="18" charset="0"/>
                          <a:cs typeface="Times New Roman" panose="02020603050405020304" pitchFamily="18" charset="0"/>
                        </a:rPr>
                        <a:t>-bi </a:t>
                      </a:r>
                      <a:r>
                        <a:rPr lang="it-IT" sz="1600" b="0" dirty="0">
                          <a:solidFill>
                            <a:sysClr val="windowText" lastClr="000000"/>
                          </a:solidFill>
                          <a:effectLst/>
                          <a:latin typeface="Times New Roman" panose="02020603050405020304" pitchFamily="18" charset="0"/>
                          <a:cs typeface="Times New Roman" panose="02020603050405020304" pitchFamily="18" charset="0"/>
                        </a:rPr>
                        <a:t>DU</a:t>
                      </a:r>
                      <a:r>
                        <a:rPr lang="it-IT" sz="1600" b="0" baseline="-25000" dirty="0">
                          <a:solidFill>
                            <a:sysClr val="windowText" lastClr="000000"/>
                          </a:solidFill>
                          <a:effectLst/>
                          <a:latin typeface="Times New Roman" panose="02020603050405020304" pitchFamily="18" charset="0"/>
                          <a:cs typeface="Times New Roman" panose="02020603050405020304" pitchFamily="18" charset="0"/>
                        </a:rPr>
                        <a:t>3</a:t>
                      </a:r>
                      <a:r>
                        <a:rPr lang="it-IT" sz="1600" b="0" dirty="0">
                          <a:solidFill>
                            <a:sysClr val="windowText" lastClr="000000"/>
                          </a:solidFill>
                          <a:effectLst/>
                          <a:latin typeface="Times New Roman" panose="02020603050405020304" pitchFamily="18" charset="0"/>
                          <a:cs typeface="Times New Roman" panose="02020603050405020304" pitchFamily="18" charset="0"/>
                        </a:rPr>
                        <a:t>-</a:t>
                      </a:r>
                      <a:r>
                        <a:rPr lang="it-IT" sz="1600" b="0" i="1" dirty="0">
                          <a:solidFill>
                            <a:sysClr val="windowText" lastClr="000000"/>
                          </a:solidFill>
                          <a:effectLst/>
                          <a:latin typeface="Times New Roman" panose="02020603050405020304" pitchFamily="18" charset="0"/>
                          <a:cs typeface="Times New Roman" panose="02020603050405020304" pitchFamily="18" charset="0"/>
                        </a:rPr>
                        <a:t>u’ </a:t>
                      </a:r>
                      <a:r>
                        <a:rPr lang="it-IT" sz="1600" b="0" dirty="0">
                          <a:solidFill>
                            <a:schemeClr val="tx1"/>
                          </a:solidFill>
                          <a:effectLst/>
                          <a:latin typeface="Times New Roman" panose="02020603050405020304" pitchFamily="18" charset="0"/>
                          <a:cs typeface="Times New Roman" panose="02020603050405020304" pitchFamily="18" charset="0"/>
                        </a:rPr>
                        <a:t>NINDA.ḪI.A </a:t>
                      </a:r>
                      <a:r>
                        <a:rPr lang="it-IT" sz="1600" b="0" i="1" dirty="0">
                          <a:solidFill>
                            <a:sysClr val="windowText" lastClr="000000"/>
                          </a:solidFill>
                          <a:effectLst/>
                          <a:latin typeface="Times New Roman" panose="02020603050405020304" pitchFamily="18" charset="0"/>
                          <a:cs typeface="Times New Roman" panose="02020603050405020304" pitchFamily="18" charset="0"/>
                        </a:rPr>
                        <a:t>ina lib</a:t>
                      </a:r>
                      <a:r>
                        <a:rPr lang="it-IT" sz="1600" b="0" i="1" baseline="-25000" dirty="0">
                          <a:solidFill>
                            <a:sysClr val="windowText" lastClr="000000"/>
                          </a:solidFill>
                          <a:effectLst/>
                          <a:latin typeface="Times New Roman" panose="02020603050405020304" pitchFamily="18" charset="0"/>
                          <a:cs typeface="Times New Roman" panose="02020603050405020304" pitchFamily="18" charset="0"/>
                        </a:rPr>
                        <a:t>3</a:t>
                      </a:r>
                      <a:r>
                        <a:rPr lang="it-IT" sz="1600" b="0" i="1" dirty="0">
                          <a:solidFill>
                            <a:sysClr val="windowText" lastClr="000000"/>
                          </a:solidFill>
                          <a:effectLst/>
                          <a:latin typeface="Times New Roman" panose="02020603050405020304" pitchFamily="18" charset="0"/>
                          <a:cs typeface="Times New Roman" panose="02020603050405020304" pitchFamily="18" charset="0"/>
                        </a:rPr>
                        <a:t>-bi </a:t>
                      </a:r>
                      <a:r>
                        <a:rPr lang="it-IT" sz="1600" b="0" dirty="0">
                          <a:solidFill>
                            <a:sysClr val="windowText" lastClr="000000"/>
                          </a:solidFill>
                          <a:effectLst/>
                          <a:latin typeface="Times New Roman" panose="02020603050405020304" pitchFamily="18" charset="0"/>
                          <a:cs typeface="Times New Roman" panose="02020603050405020304" pitchFamily="18" charset="0"/>
                        </a:rPr>
                        <a:t>KU</a:t>
                      </a:r>
                      <a:r>
                        <a:rPr lang="it-IT" sz="1600" b="0" baseline="-25000" dirty="0">
                          <a:solidFill>
                            <a:sysClr val="windowText" lastClr="000000"/>
                          </a:solidFill>
                          <a:effectLst/>
                          <a:latin typeface="Times New Roman" panose="02020603050405020304" pitchFamily="18" charset="0"/>
                          <a:cs typeface="Times New Roman" panose="02020603050405020304" pitchFamily="18" charset="0"/>
                        </a:rPr>
                        <a:t>2</a:t>
                      </a:r>
                      <a:r>
                        <a:rPr lang="it-IT" sz="1600" b="0" dirty="0">
                          <a:solidFill>
                            <a:sysClr val="windowText" lastClr="000000"/>
                          </a:solidFill>
                          <a:effectLst/>
                          <a:latin typeface="Times New Roman" panose="02020603050405020304" pitchFamily="18" charset="0"/>
                          <a:cs typeface="Times New Roman" panose="02020603050405020304" pitchFamily="18" charset="0"/>
                        </a:rPr>
                        <a:t>-</a:t>
                      </a:r>
                      <a:r>
                        <a:rPr lang="it-IT" sz="1600" b="0" i="1" dirty="0">
                          <a:solidFill>
                            <a:sysClr val="windowText" lastClr="000000"/>
                          </a:solidFill>
                          <a:effectLst/>
                          <a:latin typeface="Times New Roman" panose="02020603050405020304" pitchFamily="18" charset="0"/>
                          <a:cs typeface="Times New Roman" panose="02020603050405020304" pitchFamily="18" charset="0"/>
                        </a:rPr>
                        <a:t>u’</a:t>
                      </a:r>
                      <a:r>
                        <a:rPr lang="it-IT" sz="1600" b="0" dirty="0">
                          <a:solidFill>
                            <a:schemeClr val="tx1"/>
                          </a:solidFill>
                          <a:effectLst/>
                          <a:latin typeface="Times New Roman" panose="02020603050405020304" pitchFamily="18" charset="0"/>
                          <a:cs typeface="Times New Roman" panose="02020603050405020304" pitchFamily="18" charset="0"/>
                        </a:rPr>
                        <a:t> </a:t>
                      </a:r>
                      <a:r>
                        <a:rPr lang="it-IT" sz="1600" b="0" i="1" dirty="0">
                          <a:solidFill>
                            <a:schemeClr val="tx1"/>
                          </a:solidFill>
                          <a:effectLst/>
                          <a:latin typeface="Times New Roman" panose="02020603050405020304" pitchFamily="18" charset="0"/>
                          <a:cs typeface="Times New Roman" panose="02020603050405020304" pitchFamily="18" charset="0"/>
                        </a:rPr>
                        <a:t>ni-gu-tu</a:t>
                      </a:r>
                      <a:r>
                        <a:rPr lang="it-IT" sz="1600" b="0" i="1" baseline="-25000" dirty="0">
                          <a:solidFill>
                            <a:schemeClr val="tx1"/>
                          </a:solidFill>
                          <a:effectLst/>
                          <a:latin typeface="Times New Roman" panose="02020603050405020304" pitchFamily="18" charset="0"/>
                          <a:cs typeface="Times New Roman" panose="02020603050405020304" pitchFamily="18" charset="0"/>
                        </a:rPr>
                        <a:t>2</a:t>
                      </a:r>
                      <a:r>
                        <a:rPr lang="it-IT" sz="1600" b="1" i="1" dirty="0">
                          <a:solidFill>
                            <a:schemeClr val="tx1"/>
                          </a:solidFill>
                          <a:effectLst/>
                          <a:latin typeface="Times New Roman" panose="02020603050405020304" pitchFamily="18" charset="0"/>
                          <a:cs typeface="Times New Roman" panose="02020603050405020304" pitchFamily="18" charset="0"/>
                        </a:rPr>
                        <a:t> </a:t>
                      </a:r>
                      <a:r>
                        <a:rPr lang="it-IT" sz="1600" b="0" i="1" dirty="0">
                          <a:solidFill>
                            <a:sysClr val="windowText" lastClr="000000"/>
                          </a:solidFill>
                          <a:effectLst/>
                          <a:latin typeface="Times New Roman" panose="02020603050405020304" pitchFamily="18" charset="0"/>
                          <a:cs typeface="Times New Roman" panose="02020603050405020304" pitchFamily="18" charset="0"/>
                        </a:rPr>
                        <a:t>ina lib</a:t>
                      </a:r>
                      <a:r>
                        <a:rPr lang="it-IT" sz="1600" b="0" i="1" baseline="-25000" dirty="0">
                          <a:solidFill>
                            <a:sysClr val="windowText" lastClr="000000"/>
                          </a:solidFill>
                          <a:effectLst/>
                          <a:latin typeface="Times New Roman" panose="02020603050405020304" pitchFamily="18" charset="0"/>
                          <a:cs typeface="Times New Roman" panose="02020603050405020304" pitchFamily="18" charset="0"/>
                        </a:rPr>
                        <a:t>3</a:t>
                      </a:r>
                      <a:r>
                        <a:rPr lang="it-IT" sz="1600" b="0" i="1" dirty="0">
                          <a:solidFill>
                            <a:sysClr val="windowText" lastClr="000000"/>
                          </a:solidFill>
                          <a:effectLst/>
                          <a:latin typeface="Times New Roman" panose="02020603050405020304" pitchFamily="18" charset="0"/>
                          <a:cs typeface="Times New Roman" panose="02020603050405020304" pitchFamily="18" charset="0"/>
                        </a:rPr>
                        <a:t>-bi </a:t>
                      </a:r>
                      <a:r>
                        <a:rPr lang="it-IT" sz="1600" b="0" dirty="0">
                          <a:solidFill>
                            <a:sysClr val="windowText" lastClr="000000"/>
                          </a:solidFill>
                          <a:effectLst/>
                          <a:latin typeface="Times New Roman" panose="02020603050405020304" pitchFamily="18" charset="0"/>
                          <a:cs typeface="Times New Roman" panose="02020603050405020304" pitchFamily="18" charset="0"/>
                        </a:rPr>
                        <a:t>GAR-</a:t>
                      </a:r>
                      <a:r>
                        <a:rPr lang="it-IT" sz="1600" b="0" i="1" dirty="0">
                          <a:solidFill>
                            <a:sysClr val="windowText" lastClr="000000"/>
                          </a:solidFill>
                          <a:effectLst/>
                          <a:latin typeface="Times New Roman" panose="02020603050405020304" pitchFamily="18" charset="0"/>
                          <a:cs typeface="Times New Roman" panose="02020603050405020304" pitchFamily="18" charset="0"/>
                        </a:rPr>
                        <a:t>an</a:t>
                      </a:r>
                      <a:endParaRPr lang="fr-BE" sz="1800" b="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302746"/>
                  </a:ext>
                </a:extLst>
              </a:tr>
            </a:tbl>
          </a:graphicData>
        </a:graphic>
      </p:graphicFrame>
      <p:sp>
        <p:nvSpPr>
          <p:cNvPr id="7" name="Rectangle 6">
            <a:extLst>
              <a:ext uri="{FF2B5EF4-FFF2-40B4-BE49-F238E27FC236}">
                <a16:creationId xmlns:a16="http://schemas.microsoft.com/office/drawing/2014/main" id="{1E8537D3-0262-3042-BDF1-28E7F450E1D2}"/>
              </a:ext>
            </a:extLst>
          </p:cNvPr>
          <p:cNvSpPr/>
          <p:nvPr/>
        </p:nvSpPr>
        <p:spPr>
          <a:xfrm>
            <a:off x="1115616" y="2996952"/>
            <a:ext cx="7776864" cy="1525418"/>
          </a:xfrm>
          <a:prstGeom prst="rect">
            <a:avLst/>
          </a:prstGeom>
        </p:spPr>
        <p:txBody>
          <a:bodyPr wrap="square">
            <a:spAutoFit/>
          </a:bodyPr>
          <a:lstStyle/>
          <a:p>
            <a:pPr indent="180340" algn="just">
              <a:lnSpc>
                <a:spcPct val="150000"/>
              </a:lnSpc>
            </a:pPr>
            <a:r>
              <a:rPr lang="fr-FR" sz="1600" dirty="0">
                <a:solidFill>
                  <a:srgbClr val="000000"/>
                </a:solidFill>
                <a:effectLst/>
                <a:latin typeface="Times New Roman" panose="02020603050405020304" pitchFamily="18" charset="0"/>
                <a:ea typeface="Calibri" panose="020F0502020204030204" pitchFamily="34" charset="0"/>
              </a:rPr>
              <a:t>[…] Séleucos fils du [roi] Antiochos […] </a:t>
            </a:r>
            <a:r>
              <a:rPr lang="fr-FR" sz="1600" dirty="0">
                <a:solidFill>
                  <a:srgbClr val="000000"/>
                </a:solidFill>
                <a:latin typeface="Times New Roman" panose="02020603050405020304" pitchFamily="18" charset="0"/>
                <a:ea typeface="Calibri" panose="020F0502020204030204" pitchFamily="34" charset="0"/>
              </a:rPr>
              <a:t>a établi […] le </a:t>
            </a:r>
            <a:r>
              <a:rPr lang="fr-FR" sz="1600" i="1" dirty="0" err="1">
                <a:solidFill>
                  <a:srgbClr val="000000"/>
                </a:solidFill>
                <a:latin typeface="Times New Roman" panose="02020603050405020304" pitchFamily="18" charset="0"/>
                <a:ea typeface="Calibri" panose="020F0502020204030204" pitchFamily="34" charset="0"/>
              </a:rPr>
              <a:t>šatammu</a:t>
            </a:r>
            <a:r>
              <a:rPr lang="fr-FR" sz="1600" i="1" dirty="0">
                <a:solidFill>
                  <a:srgbClr val="000000"/>
                </a:solidFill>
                <a:latin typeface="Times New Roman" panose="02020603050405020304" pitchFamily="18" charset="0"/>
                <a:ea typeface="Calibri" panose="020F0502020204030204" pitchFamily="34" charset="0"/>
              </a:rPr>
              <a:t> </a:t>
            </a:r>
            <a:r>
              <a:rPr lang="fr-FR" sz="1600" dirty="0">
                <a:solidFill>
                  <a:srgbClr val="000000"/>
                </a:solidFill>
                <a:latin typeface="Times New Roman" panose="02020603050405020304" pitchFamily="18" charset="0"/>
                <a:ea typeface="Calibri" panose="020F0502020204030204" pitchFamily="34" charset="0"/>
              </a:rPr>
              <a:t>de l’</a:t>
            </a:r>
            <a:r>
              <a:rPr lang="fr-FR" sz="1600" dirty="0" err="1">
                <a:solidFill>
                  <a:srgbClr val="000000"/>
                </a:solidFill>
                <a:latin typeface="Times New Roman" panose="02020603050405020304" pitchFamily="18" charset="0"/>
                <a:ea typeface="Calibri" panose="020F0502020204030204" pitchFamily="34" charset="0"/>
              </a:rPr>
              <a:t>Esagil</a:t>
            </a:r>
            <a:r>
              <a:rPr lang="fr-FR" sz="1600" dirty="0">
                <a:solidFill>
                  <a:srgbClr val="000000"/>
                </a:solidFill>
                <a:latin typeface="Times New Roman" panose="02020603050405020304" pitchFamily="18" charset="0"/>
                <a:ea typeface="Calibri" panose="020F0502020204030204" pitchFamily="34" charset="0"/>
              </a:rPr>
              <a:t>, le </a:t>
            </a:r>
            <a:r>
              <a:rPr lang="fr-FR" sz="1600" i="1" dirty="0" err="1">
                <a:solidFill>
                  <a:srgbClr val="000000"/>
                </a:solidFill>
                <a:latin typeface="Times New Roman" panose="02020603050405020304" pitchFamily="18" charset="0"/>
                <a:ea typeface="Calibri" panose="020F0502020204030204" pitchFamily="34" charset="0"/>
              </a:rPr>
              <a:t>dātab</a:t>
            </a:r>
            <a:r>
              <a:rPr lang="fr-FR" sz="1600" dirty="0">
                <a:solidFill>
                  <a:srgbClr val="000000"/>
                </a:solidFill>
                <a:latin typeface="Times New Roman" panose="02020603050405020304" pitchFamily="18" charset="0"/>
                <a:ea typeface="Calibri" panose="020F0502020204030204" pitchFamily="34" charset="0"/>
              </a:rPr>
              <a:t>[</a:t>
            </a:r>
            <a:r>
              <a:rPr lang="fr-FR" sz="1600" i="1" dirty="0">
                <a:solidFill>
                  <a:srgbClr val="000000"/>
                </a:solidFill>
                <a:latin typeface="Times New Roman" panose="02020603050405020304" pitchFamily="18" charset="0"/>
                <a:ea typeface="Calibri" panose="020F0502020204030204" pitchFamily="34" charset="0"/>
              </a:rPr>
              <a:t>ara</a:t>
            </a:r>
            <a:r>
              <a:rPr lang="fr-FR" sz="1600" dirty="0">
                <a:solidFill>
                  <a:srgbClr val="000000"/>
                </a:solidFill>
                <a:latin typeface="Times New Roman" panose="02020603050405020304" pitchFamily="18" charset="0"/>
                <a:ea typeface="Calibri" panose="020F0502020204030204" pitchFamily="34" charset="0"/>
              </a:rPr>
              <a:t>? …] les Babyloniens de l’assemblée de l’</a:t>
            </a:r>
            <a:r>
              <a:rPr lang="fr-FR" sz="1600" dirty="0" err="1">
                <a:solidFill>
                  <a:srgbClr val="000000"/>
                </a:solidFill>
                <a:latin typeface="Times New Roman" panose="02020603050405020304" pitchFamily="18" charset="0"/>
                <a:ea typeface="Calibri" panose="020F0502020204030204" pitchFamily="34" charset="0"/>
              </a:rPr>
              <a:t>Esagil</a:t>
            </a:r>
            <a:r>
              <a:rPr lang="fr-FR" sz="1600" dirty="0">
                <a:solidFill>
                  <a:srgbClr val="000000"/>
                </a:solidFill>
                <a:latin typeface="Times New Roman" panose="02020603050405020304" pitchFamily="18" charset="0"/>
                <a:ea typeface="Calibri" panose="020F0502020204030204" pitchFamily="34" charset="0"/>
              </a:rPr>
              <a:t> […] le terrain/le palais/le temple (?) que, dans le passé Laodice […] nombreux […] mangèrent du pain et entonnèrent des chants </a:t>
            </a:r>
            <a:r>
              <a:rPr lang="fr-FR" sz="1600" dirty="0" err="1">
                <a:solidFill>
                  <a:srgbClr val="000000"/>
                </a:solidFill>
                <a:latin typeface="Times New Roman" panose="02020603050405020304" pitchFamily="18" charset="0"/>
                <a:ea typeface="Calibri" panose="020F0502020204030204" pitchFamily="34" charset="0"/>
              </a:rPr>
              <a:t>nigûtu</a:t>
            </a:r>
            <a:r>
              <a:rPr lang="fr-FR" sz="1600" dirty="0">
                <a:solidFill>
                  <a:srgbClr val="000000"/>
                </a:solidFill>
                <a:latin typeface="Times New Roman" panose="02020603050405020304" pitchFamily="18" charset="0"/>
                <a:ea typeface="Calibri" panose="020F0502020204030204" pitchFamily="34" charset="0"/>
              </a:rPr>
              <a:t> à l’intérieur.</a:t>
            </a:r>
            <a:endParaRPr lang="fr-FR" sz="1600" dirty="0">
              <a:solidFill>
                <a:srgbClr val="333333"/>
              </a:solidFill>
              <a:effectLst/>
              <a:latin typeface="Times New Roman" panose="02020603050405020304" pitchFamily="18" charset="0"/>
              <a:ea typeface="Calibri" panose="020F0502020204030204" pitchFamily="34" charset="0"/>
            </a:endParaRPr>
          </a:p>
        </p:txBody>
      </p:sp>
      <p:sp>
        <p:nvSpPr>
          <p:cNvPr id="8" name="ZoneTexte 7">
            <a:extLst>
              <a:ext uri="{FF2B5EF4-FFF2-40B4-BE49-F238E27FC236}">
                <a16:creationId xmlns:a16="http://schemas.microsoft.com/office/drawing/2014/main" id="{F3370D00-6C5C-B84D-9A26-BB2B997FEB1C}"/>
              </a:ext>
            </a:extLst>
          </p:cNvPr>
          <p:cNvSpPr txBox="1"/>
          <p:nvPr/>
        </p:nvSpPr>
        <p:spPr>
          <a:xfrm>
            <a:off x="2466494" y="125462"/>
            <a:ext cx="4970335" cy="646331"/>
          </a:xfrm>
          <a:prstGeom prst="rect">
            <a:avLst/>
          </a:prstGeom>
          <a:noFill/>
        </p:spPr>
        <p:txBody>
          <a:bodyPr wrap="none" rtlCol="0">
            <a:spAutoFit/>
          </a:bodyPr>
          <a:lstStyle/>
          <a:p>
            <a:r>
              <a:rPr lang="fr-FR" b="1" dirty="0">
                <a:latin typeface="Times New Roman" panose="02020603050405020304" pitchFamily="18" charset="0"/>
                <a:cs typeface="Times New Roman" panose="02020603050405020304" pitchFamily="18" charset="0"/>
              </a:rPr>
              <a:t>Journal astronomique </a:t>
            </a:r>
            <a:r>
              <a:rPr lang="it-IT" b="1" i="1" dirty="0">
                <a:latin typeface="Times New Roman" panose="02020603050405020304" pitchFamily="18" charset="0"/>
                <a:cs typeface="Times New Roman" panose="02020603050405020304" pitchFamily="18" charset="0"/>
              </a:rPr>
              <a:t>AD</a:t>
            </a:r>
            <a:r>
              <a:rPr lang="it-IT" b="1" dirty="0">
                <a:latin typeface="Times New Roman" panose="02020603050405020304" pitchFamily="18" charset="0"/>
                <a:cs typeface="Times New Roman" panose="02020603050405020304" pitchFamily="18" charset="0"/>
              </a:rPr>
              <a:t> 2, -245b, 246 </a:t>
            </a:r>
            <a:r>
              <a:rPr lang="it-IT" b="1" dirty="0" err="1">
                <a:latin typeface="Times New Roman" panose="02020603050405020304" pitchFamily="18" charset="0"/>
                <a:cs typeface="Times New Roman" panose="02020603050405020304" pitchFamily="18" charset="0"/>
              </a:rPr>
              <a:t>a.v</a:t>
            </a:r>
            <a:r>
              <a:rPr lang="it-IT" b="1" dirty="0">
                <a:latin typeface="Times New Roman" panose="02020603050405020304" pitchFamily="18" charset="0"/>
                <a:cs typeface="Times New Roman" panose="02020603050405020304" pitchFamily="18" charset="0"/>
              </a:rPr>
              <a:t>. J.-C.</a:t>
            </a:r>
          </a:p>
          <a:p>
            <a:pPr algn="ctr"/>
            <a:r>
              <a:rPr lang="fr-BE" b="1" i="1" dirty="0">
                <a:latin typeface="Times New Roman" panose="02020603050405020304" pitchFamily="18" charset="0"/>
                <a:cs typeface="Times New Roman" panose="02020603050405020304" pitchFamily="18" charset="0"/>
              </a:rPr>
              <a:t>BM</a:t>
            </a:r>
            <a:r>
              <a:rPr lang="fr-BE" b="1" dirty="0">
                <a:latin typeface="Times New Roman" panose="02020603050405020304" pitchFamily="18" charset="0"/>
                <a:cs typeface="Times New Roman" panose="02020603050405020304" pitchFamily="18" charset="0"/>
              </a:rPr>
              <a:t> 132276</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21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D800984-217D-4848-96CE-D96B5638B455}"/>
              </a:ext>
            </a:extLst>
          </p:cNvPr>
          <p:cNvSpPr txBox="1"/>
          <p:nvPr/>
        </p:nvSpPr>
        <p:spPr>
          <a:xfrm>
            <a:off x="827584" y="600394"/>
            <a:ext cx="8172400" cy="707886"/>
          </a:xfrm>
          <a:prstGeom prst="rect">
            <a:avLst/>
          </a:prstGeom>
          <a:noFill/>
        </p:spPr>
        <p:txBody>
          <a:bodyPr wrap="square">
            <a:spAutoFit/>
          </a:bodyPr>
          <a:lstStyle/>
          <a:p>
            <a:pPr algn="ctr"/>
            <a:r>
              <a:rPr lang="fr-BE" sz="2000" b="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fr-BE"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Interpretatio</a:t>
            </a:r>
            <a:r>
              <a:rPr lang="fr-BE" sz="2000" b="1" i="1" dirty="0">
                <a:effectLst/>
                <a:latin typeface="Times New Roman" panose="02020603050405020304" pitchFamily="18" charset="0"/>
                <a:ea typeface="Times New Roman" panose="02020603050405020304" pitchFamily="18" charset="0"/>
                <a:cs typeface="Times New Roman" panose="02020603050405020304" pitchFamily="18" charset="0"/>
              </a:rPr>
              <a:t> orientalis</a:t>
            </a:r>
            <a:r>
              <a:rPr lang="fr-BE" sz="2000" b="1" dirty="0">
                <a:effectLst/>
                <a:latin typeface="Times New Roman" panose="02020603050405020304" pitchFamily="18" charset="0"/>
                <a:ea typeface="Times New Roman" panose="02020603050405020304" pitchFamily="18" charset="0"/>
                <a:cs typeface="Times New Roman" panose="02020603050405020304" pitchFamily="18" charset="0"/>
              </a:rPr>
              <a:t> ? Les honneurs cultuels en Babylonie hellénistique</a:t>
            </a:r>
          </a:p>
        </p:txBody>
      </p:sp>
      <p:sp>
        <p:nvSpPr>
          <p:cNvPr id="6" name="ZoneTexte 5">
            <a:extLst>
              <a:ext uri="{FF2B5EF4-FFF2-40B4-BE49-F238E27FC236}">
                <a16:creationId xmlns:a16="http://schemas.microsoft.com/office/drawing/2014/main" id="{36EDD302-9019-5942-A110-32B67F244139}"/>
              </a:ext>
            </a:extLst>
          </p:cNvPr>
          <p:cNvSpPr txBox="1"/>
          <p:nvPr/>
        </p:nvSpPr>
        <p:spPr>
          <a:xfrm>
            <a:off x="1349613" y="2060848"/>
            <a:ext cx="7164854" cy="1754326"/>
          </a:xfrm>
          <a:prstGeom prst="rect">
            <a:avLst/>
          </a:prstGeom>
          <a:noFill/>
        </p:spPr>
        <p:txBody>
          <a:bodyPr wrap="square" rtlCol="0">
            <a:spAutoFit/>
          </a:bodyPr>
          <a:lstStyle/>
          <a:p>
            <a:pPr marL="285750" indent="-285750">
              <a:buFont typeface="Wingdings" pitchFamily="2" charset="2"/>
              <a:buChar char="Ø"/>
            </a:pPr>
            <a:r>
              <a:rPr lang="fr-B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t>
            </a:r>
            <a:r>
              <a:rPr lang="fr-B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xistence de transferts d’autres pratiques, notamment dédicatoires. Ex : </a:t>
            </a:r>
            <a:r>
              <a:rPr lang="fr-BE"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 </a:t>
            </a:r>
            <a:r>
              <a:rPr lang="fr-BE"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muḫḫi</a:t>
            </a:r>
            <a:r>
              <a:rPr lang="fr-BE"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BE"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bulṭi</a:t>
            </a:r>
            <a:r>
              <a:rPr lang="fr-BE"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BE"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ša</a:t>
            </a:r>
            <a:r>
              <a:rPr lang="fr-BE"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BE"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šarri</a:t>
            </a:r>
            <a:r>
              <a:rPr lang="fr-BE" dirty="0">
                <a:effectLst/>
                <a:latin typeface="Times New Roman" panose="02020603050405020304" pitchFamily="18" charset="0"/>
                <a:cs typeface="Times New Roman" panose="02020603050405020304" pitchFamily="18" charset="0"/>
              </a:rPr>
              <a:t> =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ὑπὲρ</a:t>
            </a:r>
            <a:r>
              <a:rPr lang="fr-B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τῆς</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σωτηρίας</a:t>
            </a:r>
            <a:r>
              <a:rPr lang="fr-B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τοῦ</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βασιλέως</a:t>
            </a:r>
            <a:r>
              <a:rPr lang="fr-BE" dirty="0">
                <a:effectLst/>
                <a:latin typeface="Times New Roman" panose="02020603050405020304" pitchFamily="18" charset="0"/>
                <a:cs typeface="Times New Roman" panose="02020603050405020304" pitchFamily="18" charset="0"/>
              </a:rPr>
              <a:t> </a:t>
            </a:r>
          </a:p>
          <a:p>
            <a:pPr marL="285750" indent="-285750">
              <a:buFont typeface="Wingdings" pitchFamily="2" charset="2"/>
              <a:buChar char="Ø"/>
            </a:pPr>
            <a:endParaRPr lang="fr-BE" dirty="0">
              <a:latin typeface="Times New Roman" panose="02020603050405020304" pitchFamily="18" charset="0"/>
              <a:cs typeface="Times New Roman" panose="02020603050405020304" pitchFamily="18" charset="0"/>
            </a:endParaRPr>
          </a:p>
          <a:p>
            <a:endParaRPr lang="fr-BE" dirty="0">
              <a:effectLst/>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fr-BE" dirty="0">
                <a:latin typeface="Times New Roman" panose="02020603050405020304" pitchFamily="18" charset="0"/>
                <a:cs typeface="Times New Roman" panose="02020603050405020304" pitchFamily="18" charset="0"/>
              </a:rPr>
              <a:t>Tradition babylonienne : roi occasionnellement honoré rituellement, surtout par initiative royale ou locale.</a:t>
            </a:r>
            <a:endParaRPr lang="fr-FR" dirty="0">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5B917787-BC52-F14A-92E8-57C8BA1FDBB2}"/>
              </a:ext>
            </a:extLst>
          </p:cNvPr>
          <p:cNvSpPr txBox="1"/>
          <p:nvPr/>
        </p:nvSpPr>
        <p:spPr>
          <a:xfrm>
            <a:off x="1187624" y="4149080"/>
            <a:ext cx="7488832" cy="1569660"/>
          </a:xfrm>
          <a:prstGeom prst="rect">
            <a:avLst/>
          </a:prstGeom>
          <a:noFill/>
        </p:spPr>
        <p:txBody>
          <a:bodyPr wrap="square" rtlCol="0">
            <a:spAutoFit/>
          </a:bodyPr>
          <a:lstStyle/>
          <a:p>
            <a:pPr marL="285750" indent="-285750" algn="just">
              <a:buFont typeface="Arial" panose="020B0604020202020204" pitchFamily="34" charset="0"/>
              <a:buChar char="•"/>
            </a:pPr>
            <a:r>
              <a:rPr lang="fr-BE"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SAA</a:t>
            </a:r>
            <a:r>
              <a:rPr lang="fr-B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XIII, 178: </a:t>
            </a:r>
            <a:r>
              <a:rPr lang="fr-BE"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Esarhaddon</a:t>
            </a:r>
            <a:r>
              <a:rPr lang="fr-B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(680-669) qui demanda d’installer une statue à son effigie dans l’</a:t>
            </a:r>
            <a:r>
              <a:rPr lang="fr-BE"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Esagil</a:t>
            </a:r>
            <a:r>
              <a:rPr lang="fr-BE" sz="1600" dirty="0">
                <a:effectLst/>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fr-B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Tradition néo-assyrienne : « l’image/statue (</a:t>
            </a:r>
            <a:r>
              <a:rPr lang="fr-BE"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ṣalmu</a:t>
            </a:r>
            <a:r>
              <a:rPr lang="fr-B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 dieu »</a:t>
            </a:r>
            <a:r>
              <a:rPr lang="fr-BE" sz="1600" dirty="0">
                <a:effectLst/>
                <a:latin typeface="Times New Roman" panose="02020603050405020304" pitchFamily="18" charset="0"/>
                <a:cs typeface="Times New Roman" panose="02020603050405020304" pitchFamily="18" charset="0"/>
              </a:rPr>
              <a:t> et </a:t>
            </a:r>
            <a:r>
              <a:rPr lang="fr-BE" sz="1600" i="1" baseline="30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BE"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ṣalam</a:t>
            </a:r>
            <a:r>
              <a:rPr lang="fr-BE"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BE"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šarri</a:t>
            </a:r>
            <a:endParaRPr lang="fr-BE"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fr-B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Édition de Beaulieu (1989), p. 78, Col. III, l. 1-4 : offrandes alimentaires mensuelles aux défunt Nabuchodonosor II (605-562) et </a:t>
            </a:r>
            <a:r>
              <a:rPr lang="fr-BE"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Neriglissar</a:t>
            </a:r>
            <a:r>
              <a:rPr lang="fr-B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(560-556)</a:t>
            </a:r>
            <a:r>
              <a:rPr lang="fr-BE" sz="1600" dirty="0">
                <a:effectLst/>
                <a:latin typeface="Times New Roman" panose="02020603050405020304" pitchFamily="18" charset="0"/>
                <a:cs typeface="Times New Roman" panose="02020603050405020304" pitchFamily="18" charset="0"/>
              </a:rPr>
              <a:t> </a:t>
            </a:r>
            <a:endParaRPr lang="fr-BE" sz="1600" i="1" dirty="0">
              <a:solidFill>
                <a:srgbClr val="000000"/>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BE"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BM</a:t>
            </a:r>
            <a:r>
              <a:rPr lang="fr-B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72747</a:t>
            </a:r>
            <a:r>
              <a:rPr lang="fr-BE" sz="1600" dirty="0">
                <a:effectLst/>
                <a:latin typeface="Times New Roman" panose="02020603050405020304" pitchFamily="18" charset="0"/>
                <a:cs typeface="Times New Roman" panose="02020603050405020304" pitchFamily="18" charset="0"/>
              </a:rPr>
              <a:t> </a:t>
            </a:r>
            <a:r>
              <a:rPr lang="fr-BE" sz="1600" dirty="0">
                <a:solidFill>
                  <a:srgbClr val="000000"/>
                </a:solidFill>
                <a:latin typeface="Times New Roman" panose="02020603050405020304" pitchFamily="18" charset="0"/>
                <a:cs typeface="Times New Roman" panose="02020603050405020304" pitchFamily="18" charset="0"/>
              </a:rPr>
              <a:t>:</a:t>
            </a:r>
            <a:r>
              <a:rPr lang="fr-BE" sz="1600" i="1" dirty="0">
                <a:solidFill>
                  <a:srgbClr val="000000"/>
                </a:solidFill>
                <a:latin typeface="Times New Roman" panose="02020603050405020304" pitchFamily="18" charset="0"/>
                <a:cs typeface="Times New Roman" panose="02020603050405020304" pitchFamily="18" charset="0"/>
              </a:rPr>
              <a:t> </a:t>
            </a:r>
            <a:r>
              <a:rPr lang="fr-B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offrandes alimentaires destinées à une statue de Darius</a:t>
            </a:r>
            <a:r>
              <a:rPr lang="fr-BE"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BE" sz="1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98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3A3660F7-39AA-784A-A545-97510DE926EE}"/>
              </a:ext>
            </a:extLst>
          </p:cNvPr>
          <p:cNvSpPr>
            <a:spLocks noGrp="1"/>
          </p:cNvSpPr>
          <p:nvPr>
            <p:ph type="subTitle" idx="1"/>
          </p:nvPr>
        </p:nvSpPr>
        <p:spPr>
          <a:xfrm>
            <a:off x="1043608" y="0"/>
            <a:ext cx="7920880" cy="6858000"/>
          </a:xfrm>
        </p:spPr>
        <p:txBody>
          <a:bodyPr/>
          <a:lstStyle/>
          <a:p>
            <a:endParaRPr lang="it-IT" sz="2000" dirty="0">
              <a:solidFill>
                <a:schemeClr val="tx1"/>
              </a:solidFill>
              <a:latin typeface="Times New Roman" panose="02020603050405020304" pitchFamily="18" charset="0"/>
              <a:cs typeface="Times New Roman" panose="02020603050405020304" pitchFamily="18" charset="0"/>
            </a:endParaRPr>
          </a:p>
          <a:p>
            <a:endParaRPr lang="it-IT" sz="20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itchFamily="2" charset="2"/>
              <a:buChar char="Ø"/>
            </a:pPr>
            <a:endParaRPr lang="it-IT" sz="1400" dirty="0">
              <a:solidFill>
                <a:schemeClr val="tx1"/>
              </a:solidFill>
            </a:endParaRPr>
          </a:p>
        </p:txBody>
      </p:sp>
      <p:pic>
        <p:nvPicPr>
          <p:cNvPr id="5" name="Image 4" descr="Une image contenant texte, tas, tissu&#10;&#10;Description générée automatiquement">
            <a:extLst>
              <a:ext uri="{FF2B5EF4-FFF2-40B4-BE49-F238E27FC236}">
                <a16:creationId xmlns:a16="http://schemas.microsoft.com/office/drawing/2014/main" id="{94353C55-B9A9-2B4B-A787-A4C3A2FF4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477" y="631007"/>
            <a:ext cx="6993141" cy="3202293"/>
          </a:xfrm>
          <a:prstGeom prst="rect">
            <a:avLst/>
          </a:prstGeom>
        </p:spPr>
      </p:pic>
      <p:pic>
        <p:nvPicPr>
          <p:cNvPr id="8" name="Image 7" descr="Une image contenant texte, pain&#10;&#10;Description générée automatiquement">
            <a:extLst>
              <a:ext uri="{FF2B5EF4-FFF2-40B4-BE49-F238E27FC236}">
                <a16:creationId xmlns:a16="http://schemas.microsoft.com/office/drawing/2014/main" id="{B791E49F-F8D3-4B4A-B4F5-2A79A7732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091" y="3900410"/>
            <a:ext cx="6993141" cy="2890480"/>
          </a:xfrm>
          <a:prstGeom prst="rect">
            <a:avLst/>
          </a:prstGeom>
        </p:spPr>
      </p:pic>
      <p:sp>
        <p:nvSpPr>
          <p:cNvPr id="9" name="ZoneTexte 8">
            <a:extLst>
              <a:ext uri="{FF2B5EF4-FFF2-40B4-BE49-F238E27FC236}">
                <a16:creationId xmlns:a16="http://schemas.microsoft.com/office/drawing/2014/main" id="{C0DC8ED9-62E7-D643-89E2-81C029B06B30}"/>
              </a:ext>
            </a:extLst>
          </p:cNvPr>
          <p:cNvSpPr txBox="1"/>
          <p:nvPr/>
        </p:nvSpPr>
        <p:spPr>
          <a:xfrm>
            <a:off x="2051720" y="116632"/>
            <a:ext cx="6086025" cy="369332"/>
          </a:xfrm>
          <a:prstGeom prst="rect">
            <a:avLst/>
          </a:prstGeom>
          <a:noFill/>
        </p:spPr>
        <p:txBody>
          <a:bodyPr wrap="none" rtlCol="0">
            <a:spAutoFit/>
          </a:bodyPr>
          <a:lstStyle/>
          <a:p>
            <a:r>
              <a:rPr lang="fr-FR" b="1" dirty="0">
                <a:latin typeface="Times New Roman" panose="02020603050405020304" pitchFamily="18" charset="0"/>
                <a:cs typeface="Times New Roman" panose="02020603050405020304" pitchFamily="18" charset="0"/>
              </a:rPr>
              <a:t>4. La chronique de Séleucos III, Babylone, 224/223 </a:t>
            </a:r>
            <a:r>
              <a:rPr lang="fr-FR" b="1" dirty="0" err="1">
                <a:latin typeface="Times New Roman" panose="02020603050405020304" pitchFamily="18" charset="0"/>
                <a:cs typeface="Times New Roman" panose="02020603050405020304" pitchFamily="18" charset="0"/>
              </a:rPr>
              <a:t>a.v</a:t>
            </a:r>
            <a:r>
              <a:rPr lang="fr-FR" b="1" dirty="0">
                <a:latin typeface="Times New Roman" panose="02020603050405020304" pitchFamily="18" charset="0"/>
                <a:cs typeface="Times New Roman" panose="02020603050405020304" pitchFamily="18" charset="0"/>
              </a:rPr>
              <a:t>. J.-C.</a:t>
            </a:r>
          </a:p>
        </p:txBody>
      </p:sp>
    </p:spTree>
    <p:extLst>
      <p:ext uri="{BB962C8B-B14F-4D97-AF65-F5344CB8AC3E}">
        <p14:creationId xmlns:p14="http://schemas.microsoft.com/office/powerpoint/2010/main" val="2138227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7222050A-7887-4346-B813-84C4D74DC033}"/>
              </a:ext>
            </a:extLst>
          </p:cNvPr>
          <p:cNvGraphicFramePr>
            <a:graphicFrameLocks noGrp="1"/>
          </p:cNvGraphicFramePr>
          <p:nvPr>
            <p:extLst>
              <p:ext uri="{D42A27DB-BD31-4B8C-83A1-F6EECF244321}">
                <p14:modId xmlns:p14="http://schemas.microsoft.com/office/powerpoint/2010/main" val="1184471540"/>
              </p:ext>
            </p:extLst>
          </p:nvPr>
        </p:nvGraphicFramePr>
        <p:xfrm>
          <a:off x="1288096" y="12220"/>
          <a:ext cx="6596271" cy="4698992"/>
        </p:xfrm>
        <a:graphic>
          <a:graphicData uri="http://schemas.openxmlformats.org/drawingml/2006/table">
            <a:tbl>
              <a:tblPr firstRow="1" firstCol="1" bandRow="1">
                <a:tableStyleId>{5C22544A-7EE6-4342-B048-85BDC9FD1C3A}</a:tableStyleId>
              </a:tblPr>
              <a:tblGrid>
                <a:gridCol w="405332">
                  <a:extLst>
                    <a:ext uri="{9D8B030D-6E8A-4147-A177-3AD203B41FA5}">
                      <a16:colId xmlns:a16="http://schemas.microsoft.com/office/drawing/2014/main" val="1251963154"/>
                    </a:ext>
                  </a:extLst>
                </a:gridCol>
                <a:gridCol w="6190939">
                  <a:extLst>
                    <a:ext uri="{9D8B030D-6E8A-4147-A177-3AD203B41FA5}">
                      <a16:colId xmlns:a16="http://schemas.microsoft.com/office/drawing/2014/main" val="1844007567"/>
                    </a:ext>
                  </a:extLst>
                </a:gridCol>
              </a:tblGrid>
              <a:tr h="169857">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Face A</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00153372"/>
                  </a:ext>
                </a:extLst>
              </a:tr>
              <a:tr h="169857">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fr-FR" sz="1100" dirty="0">
                          <a:solidFill>
                            <a:schemeClr val="tx1"/>
                          </a:solidFill>
                          <a:effectLst/>
                          <a:latin typeface="Times New Roman" panose="02020603050405020304" pitchFamily="18" charset="0"/>
                          <a:cs typeface="Times New Roman" panose="02020603050405020304" pitchFamily="18" charset="0"/>
                        </a:rPr>
                        <a:t>[…] </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251620839"/>
                  </a:ext>
                </a:extLst>
              </a:tr>
              <a:tr h="169857">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fr-FR" sz="1100" dirty="0">
                          <a:solidFill>
                            <a:schemeClr val="tx1"/>
                          </a:solidFill>
                          <a:effectLst/>
                          <a:latin typeface="Times New Roman" panose="02020603050405020304" pitchFamily="18" charset="0"/>
                          <a:cs typeface="Times New Roman" panose="02020603050405020304" pitchFamily="18" charset="0"/>
                        </a:rPr>
                        <a:t>[…] DI-šu</a:t>
                      </a:r>
                      <a:r>
                        <a:rPr lang="fr-FR" sz="1100" baseline="-25000" dirty="0">
                          <a:solidFill>
                            <a:schemeClr val="tx1"/>
                          </a:solidFill>
                          <a:effectLst/>
                          <a:latin typeface="Times New Roman" panose="02020603050405020304" pitchFamily="18" charset="0"/>
                          <a:cs typeface="Times New Roman" panose="02020603050405020304" pitchFamily="18" charset="0"/>
                        </a:rPr>
                        <a:t>2</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940601140"/>
                  </a:ext>
                </a:extLst>
              </a:tr>
              <a:tr h="362864">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[M]U.˹60˺+28.KAM</a:t>
                      </a:r>
                      <a:r>
                        <a:rPr lang="fr-FR" sz="1100" baseline="-25000">
                          <a:solidFill>
                            <a:schemeClr val="tx1"/>
                          </a:solidFill>
                          <a:effectLst/>
                          <a:latin typeface="Times New Roman" panose="02020603050405020304" pitchFamily="18" charset="0"/>
                          <a:cs typeface="Times New Roman" panose="02020603050405020304" pitchFamily="18" charset="0"/>
                        </a:rPr>
                        <a:t>2</a:t>
                      </a:r>
                      <a:r>
                        <a:rPr lang="fr-FR" sz="1100">
                          <a:solidFill>
                            <a:schemeClr val="tx1"/>
                          </a:solidFill>
                          <a:effectLst/>
                          <a:latin typeface="Times New Roman" panose="02020603050405020304" pitchFamily="18" charset="0"/>
                          <a:cs typeface="Times New Roman" panose="02020603050405020304" pitchFamily="18" charset="0"/>
                        </a:rPr>
                        <a:t> </a:t>
                      </a:r>
                      <a:r>
                        <a:rPr lang="fr-FR" sz="1100" baseline="30000">
                          <a:solidFill>
                            <a:schemeClr val="tx1"/>
                          </a:solidFill>
                          <a:effectLst/>
                          <a:latin typeface="Times New Roman" panose="02020603050405020304" pitchFamily="18" charset="0"/>
                          <a:cs typeface="Times New Roman" panose="02020603050405020304" pitchFamily="18" charset="0"/>
                        </a:rPr>
                        <a:t>m</a:t>
                      </a:r>
                      <a:r>
                        <a:rPr lang="fr-FR" sz="1100">
                          <a:solidFill>
                            <a:schemeClr val="tx1"/>
                          </a:solidFill>
                          <a:effectLst/>
                          <a:latin typeface="Times New Roman" panose="02020603050405020304" pitchFamily="18" charset="0"/>
                          <a:cs typeface="Times New Roman" panose="02020603050405020304" pitchFamily="18" charset="0"/>
                        </a:rPr>
                        <a:t>Si-lu-ku LUGAL </a:t>
                      </a:r>
                      <a:r>
                        <a:rPr lang="fr-FR" sz="1100" baseline="30000">
                          <a:solidFill>
                            <a:schemeClr val="tx1"/>
                          </a:solidFill>
                          <a:effectLst/>
                          <a:latin typeface="Times New Roman" panose="02020603050405020304" pitchFamily="18" charset="0"/>
                          <a:cs typeface="Times New Roman" panose="02020603050405020304" pitchFamily="18" charset="0"/>
                        </a:rPr>
                        <a:t>ITI</a:t>
                      </a:r>
                      <a:r>
                        <a:rPr lang="fr-FR" sz="1100">
                          <a:solidFill>
                            <a:schemeClr val="tx1"/>
                          </a:solidFill>
                          <a:effectLst/>
                          <a:latin typeface="Times New Roman" panose="02020603050405020304" pitchFamily="18" charset="0"/>
                          <a:cs typeface="Times New Roman" panose="02020603050405020304" pitchFamily="18" charset="0"/>
                        </a:rPr>
                        <a:t>BAR ITI.BI UD.8.KAM</a:t>
                      </a:r>
                      <a:r>
                        <a:rPr lang="fr-FR" sz="1100" baseline="-25000">
                          <a:solidFill>
                            <a:schemeClr val="tx1"/>
                          </a:solidFill>
                          <a:effectLst/>
                          <a:latin typeface="Times New Roman" panose="02020603050405020304" pitchFamily="18" charset="0"/>
                          <a:cs typeface="Times New Roman" panose="02020603050405020304" pitchFamily="18" charset="0"/>
                        </a:rPr>
                        <a:t>2</a:t>
                      </a:r>
                      <a:r>
                        <a:rPr lang="fr-FR" sz="1100">
                          <a:solidFill>
                            <a:schemeClr val="tx1"/>
                          </a:solidFill>
                          <a:effectLst/>
                          <a:latin typeface="Times New Roman" panose="02020603050405020304" pitchFamily="18" charset="0"/>
                          <a:cs typeface="Times New Roman" panose="02020603050405020304" pitchFamily="18" charset="0"/>
                        </a:rPr>
                        <a:t> 1</a:t>
                      </a:r>
                      <a:r>
                        <a:rPr lang="fr-FR" sz="1100" baseline="30000">
                          <a:solidFill>
                            <a:schemeClr val="tx1"/>
                          </a:solidFill>
                          <a:effectLst/>
                          <a:latin typeface="Times New Roman" panose="02020603050405020304" pitchFamily="18" charset="0"/>
                          <a:cs typeface="Times New Roman" panose="02020603050405020304" pitchFamily="18" charset="0"/>
                        </a:rPr>
                        <a:t>en</a:t>
                      </a:r>
                      <a:r>
                        <a:rPr lang="fr-FR" sz="1100">
                          <a:solidFill>
                            <a:schemeClr val="tx1"/>
                          </a:solidFill>
                          <a:effectLst/>
                          <a:latin typeface="Times New Roman" panose="02020603050405020304" pitchFamily="18" charset="0"/>
                          <a:cs typeface="Times New Roman" panose="02020603050405020304" pitchFamily="18" charset="0"/>
                        </a:rPr>
                        <a:t> DUMU E.KI </a:t>
                      </a:r>
                      <a:r>
                        <a:rPr lang="fr-FR" sz="1100" baseline="30000">
                          <a:solidFill>
                            <a:schemeClr val="tx1"/>
                          </a:solidFill>
                          <a:effectLst/>
                          <a:latin typeface="Times New Roman" panose="02020603050405020304" pitchFamily="18" charset="0"/>
                          <a:cs typeface="Times New Roman" panose="02020603050405020304" pitchFamily="18" charset="0"/>
                        </a:rPr>
                        <a:t>lu2</a:t>
                      </a:r>
                      <a:r>
                        <a:rPr lang="fr-FR" sz="1100">
                          <a:solidFill>
                            <a:schemeClr val="tx1"/>
                          </a:solidFill>
                          <a:effectLst/>
                          <a:latin typeface="Times New Roman" panose="02020603050405020304" pitchFamily="18" charset="0"/>
                          <a:cs typeface="Times New Roman" panose="02020603050405020304" pitchFamily="18" charset="0"/>
                        </a:rPr>
                        <a:t>ŠA</a:t>
                      </a:r>
                      <a:r>
                        <a:rPr lang="fr-FR" sz="1100" baseline="-25000">
                          <a:solidFill>
                            <a:schemeClr val="tx1"/>
                          </a:solidFill>
                          <a:effectLst/>
                          <a:latin typeface="Times New Roman" panose="02020603050405020304" pitchFamily="18" charset="0"/>
                          <a:cs typeface="Times New Roman" panose="02020603050405020304" pitchFamily="18" charset="0"/>
                        </a:rPr>
                        <a:t>3</a:t>
                      </a:r>
                      <a:r>
                        <a:rPr lang="fr-FR" sz="1100">
                          <a:solidFill>
                            <a:schemeClr val="tx1"/>
                          </a:solidFill>
                          <a:effectLst/>
                          <a:latin typeface="Times New Roman" panose="02020603050405020304" pitchFamily="18" charset="0"/>
                          <a:cs typeface="Times New Roman" panose="02020603050405020304" pitchFamily="18" charset="0"/>
                        </a:rPr>
                        <a:t>.TAM E</a:t>
                      </a:r>
                      <a:r>
                        <a:rPr lang="fr-FR" sz="1100" baseline="-25000">
                          <a:solidFill>
                            <a:schemeClr val="tx1"/>
                          </a:solidFill>
                          <a:effectLst/>
                          <a:latin typeface="Times New Roman" panose="02020603050405020304" pitchFamily="18" charset="0"/>
                          <a:cs typeface="Times New Roman" panose="02020603050405020304" pitchFamily="18" charset="0"/>
                        </a:rPr>
                        <a:t>2</a:t>
                      </a:r>
                      <a:r>
                        <a:rPr lang="fr-FR" sz="1100">
                          <a:solidFill>
                            <a:schemeClr val="tx1"/>
                          </a:solidFill>
                          <a:effectLst/>
                          <a:latin typeface="Times New Roman" panose="02020603050405020304" pitchFamily="18" charset="0"/>
                          <a:cs typeface="Times New Roman" panose="02020603050405020304" pitchFamily="18" charset="0"/>
                        </a:rPr>
                        <a:t>.SAG.GIL</a:t>
                      </a:r>
                      <a:r>
                        <a:rPr lang="fr-FR" sz="1100" baseline="-25000">
                          <a:solidFill>
                            <a:schemeClr val="tx1"/>
                          </a:solidFill>
                          <a:effectLst/>
                          <a:latin typeface="Times New Roman" panose="02020603050405020304" pitchFamily="18" charset="0"/>
                          <a:cs typeface="Times New Roman" panose="02020603050405020304" pitchFamily="18" charset="0"/>
                        </a:rPr>
                        <a:t>2</a:t>
                      </a:r>
                      <a:endParaRPr lang="fr-BE"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68447182"/>
                  </a:ext>
                </a:extLst>
              </a:tr>
              <a:tr h="282688">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fr-FR" sz="1100" dirty="0">
                          <a:solidFill>
                            <a:schemeClr val="tx1"/>
                          </a:solidFill>
                          <a:effectLst/>
                          <a:latin typeface="Times New Roman" panose="02020603050405020304" pitchFamily="18" charset="0"/>
                          <a:cs typeface="Times New Roman" panose="02020603050405020304" pitchFamily="18" charset="0"/>
                        </a:rPr>
                        <a:t>[x] ša</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E</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.SAG.GIL</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ina</a:t>
                      </a:r>
                      <a:r>
                        <a:rPr lang="fr-FR" sz="1100" dirty="0">
                          <a:solidFill>
                            <a:schemeClr val="tx1"/>
                          </a:solidFill>
                          <a:effectLst/>
                          <a:latin typeface="Times New Roman" panose="02020603050405020304" pitchFamily="18" charset="0"/>
                          <a:cs typeface="Times New Roman" panose="02020603050405020304" pitchFamily="18" charset="0"/>
                        </a:rPr>
                        <a:t> INIM LUGAL lib</a:t>
                      </a:r>
                      <a:r>
                        <a:rPr lang="fr-FR" sz="1100" baseline="-25000" dirty="0">
                          <a:solidFill>
                            <a:schemeClr val="tx1"/>
                          </a:solidFill>
                          <a:effectLst/>
                          <a:latin typeface="Times New Roman" panose="02020603050405020304" pitchFamily="18" charset="0"/>
                          <a:cs typeface="Times New Roman" panose="02020603050405020304" pitchFamily="18" charset="0"/>
                        </a:rPr>
                        <a:t>3</a:t>
                      </a:r>
                      <a:r>
                        <a:rPr lang="fr-FR" sz="1100" dirty="0">
                          <a:solidFill>
                            <a:schemeClr val="tx1"/>
                          </a:solidFill>
                          <a:effectLst/>
                          <a:latin typeface="Times New Roman" panose="02020603050405020304" pitchFamily="18" charset="0"/>
                          <a:cs typeface="Times New Roman" panose="02020603050405020304" pitchFamily="18" charset="0"/>
                        </a:rPr>
                        <a:t>-bu-u</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a:t>
                      </a:r>
                      <a:r>
                        <a:rPr lang="fr-FR" sz="1100" baseline="30000" dirty="0" err="1">
                          <a:solidFill>
                            <a:schemeClr val="tx1"/>
                          </a:solidFill>
                          <a:effectLst/>
                          <a:latin typeface="Times New Roman" panose="02020603050405020304" pitchFamily="18" charset="0"/>
                          <a:cs typeface="Times New Roman" panose="02020603050405020304" pitchFamily="18" charset="0"/>
                        </a:rPr>
                        <a:t>kuš</a:t>
                      </a:r>
                      <a:r>
                        <a:rPr lang="fr-FR" sz="1100" dirty="0" err="1">
                          <a:solidFill>
                            <a:schemeClr val="tx1"/>
                          </a:solidFill>
                          <a:effectLst/>
                          <a:latin typeface="Times New Roman" panose="02020603050405020304" pitchFamily="18" charset="0"/>
                          <a:cs typeface="Times New Roman" panose="02020603050405020304" pitchFamily="18" charset="0"/>
                        </a:rPr>
                        <a:t>ši-piš-tum</a:t>
                      </a:r>
                      <a:r>
                        <a:rPr lang="fr-FR" sz="1100" dirty="0">
                          <a:solidFill>
                            <a:schemeClr val="tx1"/>
                          </a:solidFill>
                          <a:effectLst/>
                          <a:latin typeface="Times New Roman" panose="02020603050405020304" pitchFamily="18" charset="0"/>
                          <a:cs typeface="Times New Roman" panose="02020603050405020304" pitchFamily="18" charset="0"/>
                        </a:rPr>
                        <a:t> ša</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LUGAL ša</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ina</a:t>
                      </a:r>
                      <a:r>
                        <a:rPr lang="fr-FR" sz="1100" dirty="0">
                          <a:solidFill>
                            <a:schemeClr val="tx1"/>
                          </a:solidFill>
                          <a:effectLst/>
                          <a:latin typeface="Times New Roman" panose="02020603050405020304" pitchFamily="18" charset="0"/>
                          <a:cs typeface="Times New Roman" panose="02020603050405020304" pitchFamily="18" charset="0"/>
                        </a:rPr>
                        <a:t> IGI-ma iš-ša</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-a</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04803253"/>
                  </a:ext>
                </a:extLst>
              </a:tr>
              <a:tr h="169857">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5</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fr-FR" sz="1100" dirty="0">
                          <a:solidFill>
                            <a:schemeClr val="tx1"/>
                          </a:solidFill>
                          <a:effectLst/>
                          <a:latin typeface="Times New Roman" panose="02020603050405020304" pitchFamily="18" charset="0"/>
                          <a:cs typeface="Times New Roman" panose="02020603050405020304" pitchFamily="18" charset="0"/>
                        </a:rPr>
                        <a:t>[x] ˹GIN</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KU</a:t>
                      </a:r>
                      <a:r>
                        <a:rPr lang="fr-FR" sz="1100" baseline="-25000" dirty="0">
                          <a:solidFill>
                            <a:schemeClr val="tx1"/>
                          </a:solidFill>
                          <a:effectLst/>
                          <a:latin typeface="Times New Roman" panose="02020603050405020304" pitchFamily="18" charset="0"/>
                          <a:cs typeface="Times New Roman" panose="02020603050405020304" pitchFamily="18" charset="0"/>
                        </a:rPr>
                        <a:t>3</a:t>
                      </a:r>
                      <a:r>
                        <a:rPr lang="fr-FR" sz="1100" dirty="0">
                          <a:solidFill>
                            <a:schemeClr val="tx1"/>
                          </a:solidFill>
                          <a:effectLst/>
                          <a:latin typeface="Times New Roman" panose="02020603050405020304" pitchFamily="18" charset="0"/>
                          <a:cs typeface="Times New Roman" panose="02020603050405020304" pitchFamily="18" charset="0"/>
                        </a:rPr>
                        <a:t>.BABBAR TA E</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LUGAL TA E</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ra-ma-ni-šu</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11 GU</a:t>
                      </a:r>
                      <a:r>
                        <a:rPr lang="fr-FR" sz="1100" baseline="-25000" dirty="0">
                          <a:solidFill>
                            <a:schemeClr val="tx1"/>
                          </a:solidFill>
                          <a:effectLst/>
                          <a:latin typeface="Times New Roman" panose="02020603050405020304" pitchFamily="18" charset="0"/>
                          <a:cs typeface="Times New Roman" panose="02020603050405020304" pitchFamily="18" charset="0"/>
                        </a:rPr>
                        <a:t>4</a:t>
                      </a:r>
                      <a:r>
                        <a:rPr lang="fr-FR" sz="1100" dirty="0">
                          <a:solidFill>
                            <a:schemeClr val="tx1"/>
                          </a:solidFill>
                          <a:effectLst/>
                          <a:latin typeface="Times New Roman" panose="02020603050405020304" pitchFamily="18" charset="0"/>
                          <a:cs typeface="Times New Roman" panose="02020603050405020304" pitchFamily="18" charset="0"/>
                        </a:rPr>
                        <a:t>.ḪI.A ma-ru-tu 1.ME UDU.˹MEŠ˺</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74222758"/>
                  </a:ext>
                </a:extLst>
              </a:tr>
              <a:tr h="169857">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it-IT" sz="1100">
                          <a:solidFill>
                            <a:schemeClr val="tx1"/>
                          </a:solidFill>
                          <a:effectLst/>
                          <a:latin typeface="Times New Roman" panose="02020603050405020304" pitchFamily="18" charset="0"/>
                          <a:cs typeface="Times New Roman" panose="02020603050405020304" pitchFamily="18" charset="0"/>
                        </a:rPr>
                        <a:t>˹ma˺-ru-tu 11 </a:t>
                      </a:r>
                      <a:r>
                        <a:rPr lang="it-IT" sz="1100" baseline="30000">
                          <a:solidFill>
                            <a:schemeClr val="tx1"/>
                          </a:solidFill>
                          <a:effectLst/>
                          <a:latin typeface="Times New Roman" panose="02020603050405020304" pitchFamily="18" charset="0"/>
                          <a:cs typeface="Times New Roman" panose="02020603050405020304" pitchFamily="18" charset="0"/>
                        </a:rPr>
                        <a:t>mušen</a:t>
                      </a:r>
                      <a:r>
                        <a:rPr lang="it-IT" sz="1100">
                          <a:solidFill>
                            <a:schemeClr val="tx1"/>
                          </a:solidFill>
                          <a:effectLst/>
                          <a:latin typeface="Times New Roman" panose="02020603050405020304" pitchFamily="18" charset="0"/>
                          <a:cs typeface="Times New Roman" panose="02020603050405020304" pitchFamily="18" charset="0"/>
                        </a:rPr>
                        <a:t>UZ.TUR ma-ru-tu a-na PAD.</a:t>
                      </a:r>
                      <a:r>
                        <a:rPr lang="it-IT" sz="1100" baseline="30000">
                          <a:solidFill>
                            <a:schemeClr val="tx1"/>
                          </a:solidFill>
                          <a:effectLst/>
                          <a:latin typeface="Times New Roman" panose="02020603050405020304" pitchFamily="18" charset="0"/>
                          <a:cs typeface="Times New Roman" panose="02020603050405020304" pitchFamily="18" charset="0"/>
                        </a:rPr>
                        <a:t>d</a:t>
                      </a:r>
                      <a:r>
                        <a:rPr lang="it-IT" sz="1100">
                          <a:solidFill>
                            <a:schemeClr val="tx1"/>
                          </a:solidFill>
                          <a:effectLst/>
                          <a:latin typeface="Times New Roman" panose="02020603050405020304" pitchFamily="18" charset="0"/>
                          <a:cs typeface="Times New Roman" panose="02020603050405020304" pitchFamily="18" charset="0"/>
                        </a:rPr>
                        <a:t>INNIN ina lib</a:t>
                      </a:r>
                      <a:r>
                        <a:rPr lang="it-IT" sz="1100" baseline="-25000">
                          <a:solidFill>
                            <a:schemeClr val="tx1"/>
                          </a:solidFill>
                          <a:effectLst/>
                          <a:latin typeface="Times New Roman" panose="02020603050405020304" pitchFamily="18" charset="0"/>
                          <a:cs typeface="Times New Roman" panose="02020603050405020304" pitchFamily="18" charset="0"/>
                        </a:rPr>
                        <a:t>3</a:t>
                      </a:r>
                      <a:r>
                        <a:rPr lang="it-IT" sz="1100">
                          <a:solidFill>
                            <a:schemeClr val="tx1"/>
                          </a:solidFill>
                          <a:effectLst/>
                          <a:latin typeface="Times New Roman" panose="02020603050405020304" pitchFamily="18" charset="0"/>
                          <a:cs typeface="Times New Roman" panose="02020603050405020304" pitchFamily="18" charset="0"/>
                        </a:rPr>
                        <a:t>-bi E</a:t>
                      </a:r>
                      <a:r>
                        <a:rPr lang="it-IT" sz="1100" baseline="-25000">
                          <a:solidFill>
                            <a:schemeClr val="tx1"/>
                          </a:solidFill>
                          <a:effectLst/>
                          <a:latin typeface="Times New Roman" panose="02020603050405020304" pitchFamily="18" charset="0"/>
                          <a:cs typeface="Times New Roman" panose="02020603050405020304" pitchFamily="18" charset="0"/>
                        </a:rPr>
                        <a:t>2</a:t>
                      </a:r>
                      <a:r>
                        <a:rPr lang="it-IT" sz="1100">
                          <a:solidFill>
                            <a:schemeClr val="tx1"/>
                          </a:solidFill>
                          <a:effectLst/>
                          <a:latin typeface="Times New Roman" panose="02020603050405020304" pitchFamily="18" charset="0"/>
                          <a:cs typeface="Times New Roman" panose="02020603050405020304" pitchFamily="18" charset="0"/>
                        </a:rPr>
                        <a:t>.˹SAG˺.GIL</a:t>
                      </a:r>
                      <a:r>
                        <a:rPr lang="it-IT" sz="1100" baseline="-25000">
                          <a:solidFill>
                            <a:schemeClr val="tx1"/>
                          </a:solidFill>
                          <a:effectLst/>
                          <a:latin typeface="Times New Roman" panose="02020603050405020304" pitchFamily="18" charset="0"/>
                          <a:cs typeface="Times New Roman" panose="02020603050405020304" pitchFamily="18" charset="0"/>
                        </a:rPr>
                        <a:t>2</a:t>
                      </a:r>
                      <a:endParaRPr lang="fr-BE"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944141406"/>
                  </a:ext>
                </a:extLst>
              </a:tr>
              <a:tr h="169857">
                <a:tc>
                  <a:txBody>
                    <a:bodyPr/>
                    <a:lstStyle/>
                    <a:p>
                      <a:pPr>
                        <a:lnSpc>
                          <a:spcPct val="150000"/>
                        </a:lnSpc>
                      </a:pPr>
                      <a:r>
                        <a:rPr lang="it-IT"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it-IT" sz="1100" dirty="0">
                          <a:solidFill>
                            <a:schemeClr val="tx1"/>
                          </a:solidFill>
                          <a:effectLst/>
                          <a:latin typeface="Times New Roman" panose="02020603050405020304" pitchFamily="18" charset="0"/>
                          <a:cs typeface="Times New Roman" panose="02020603050405020304" pitchFamily="18" charset="0"/>
                        </a:rPr>
                        <a:t>a-</a:t>
                      </a:r>
                      <a:r>
                        <a:rPr lang="it-IT" sz="1100" dirty="0" err="1">
                          <a:solidFill>
                            <a:schemeClr val="tx1"/>
                          </a:solidFill>
                          <a:effectLst/>
                          <a:latin typeface="Times New Roman" panose="02020603050405020304" pitchFamily="18" charset="0"/>
                          <a:cs typeface="Times New Roman" panose="02020603050405020304" pitchFamily="18" charset="0"/>
                        </a:rPr>
                        <a:t>na</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baseline="30000" dirty="0" err="1">
                          <a:solidFill>
                            <a:schemeClr val="tx1"/>
                          </a:solidFill>
                          <a:effectLst/>
                          <a:latin typeface="Times New Roman" panose="02020603050405020304" pitchFamily="18" charset="0"/>
                          <a:cs typeface="Times New Roman" panose="02020603050405020304" pitchFamily="18" charset="0"/>
                        </a:rPr>
                        <a:t>d</a:t>
                      </a:r>
                      <a:r>
                        <a:rPr lang="it-IT" sz="1100" dirty="0" err="1">
                          <a:solidFill>
                            <a:schemeClr val="tx1"/>
                          </a:solidFill>
                          <a:effectLst/>
                          <a:latin typeface="Times New Roman" panose="02020603050405020304" pitchFamily="18" charset="0"/>
                          <a:cs typeface="Times New Roman" panose="02020603050405020304" pitchFamily="18" charset="0"/>
                        </a:rPr>
                        <a:t>EN</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baseline="30000" dirty="0" err="1">
                          <a:solidFill>
                            <a:schemeClr val="tx1"/>
                          </a:solidFill>
                          <a:effectLst/>
                          <a:latin typeface="Times New Roman" panose="02020603050405020304" pitchFamily="18" charset="0"/>
                          <a:cs typeface="Times New Roman" panose="02020603050405020304" pitchFamily="18" charset="0"/>
                        </a:rPr>
                        <a:t>d</a:t>
                      </a:r>
                      <a:r>
                        <a:rPr lang="it-IT" sz="1100" dirty="0" err="1">
                          <a:solidFill>
                            <a:schemeClr val="tx1"/>
                          </a:solidFill>
                          <a:effectLst/>
                          <a:latin typeface="Times New Roman" panose="02020603050405020304" pitchFamily="18" charset="0"/>
                          <a:cs typeface="Times New Roman" panose="02020603050405020304" pitchFamily="18" charset="0"/>
                        </a:rPr>
                        <a:t>GAŠAN-ia</a:t>
                      </a:r>
                      <a:r>
                        <a:rPr lang="it-IT" sz="1100" dirty="0">
                          <a:solidFill>
                            <a:schemeClr val="tx1"/>
                          </a:solidFill>
                          <a:effectLst/>
                          <a:latin typeface="Times New Roman" panose="02020603050405020304" pitchFamily="18" charset="0"/>
                          <a:cs typeface="Times New Roman" panose="02020603050405020304" pitchFamily="18" charset="0"/>
                        </a:rPr>
                        <a:t> u DINGIR.MEŠ GAL.MEŠ u</a:t>
                      </a:r>
                      <a:r>
                        <a:rPr lang="it-IT" sz="1100" baseline="-25000" dirty="0">
                          <a:solidFill>
                            <a:schemeClr val="tx1"/>
                          </a:solidFill>
                          <a:effectLst/>
                          <a:latin typeface="Times New Roman" panose="02020603050405020304" pitchFamily="18" charset="0"/>
                          <a:cs typeface="Times New Roman" panose="02020603050405020304" pitchFamily="18" charset="0"/>
                        </a:rPr>
                        <a:t>3</a:t>
                      </a:r>
                      <a:r>
                        <a:rPr lang="it-IT" sz="1100" dirty="0">
                          <a:solidFill>
                            <a:schemeClr val="tx1"/>
                          </a:solidFill>
                          <a:effectLst/>
                          <a:latin typeface="Times New Roman" panose="02020603050405020304" pitchFamily="18" charset="0"/>
                          <a:cs typeface="Times New Roman" panose="02020603050405020304" pitchFamily="18" charset="0"/>
                        </a:rPr>
                        <a:t> a-˹</a:t>
                      </a:r>
                      <a:r>
                        <a:rPr lang="it-IT" sz="1100" dirty="0" err="1">
                          <a:solidFill>
                            <a:schemeClr val="tx1"/>
                          </a:solidFill>
                          <a:effectLst/>
                          <a:latin typeface="Times New Roman" panose="02020603050405020304" pitchFamily="18" charset="0"/>
                          <a:cs typeface="Times New Roman" panose="02020603050405020304" pitchFamily="18" charset="0"/>
                        </a:rPr>
                        <a:t>na</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dirty="0" err="1">
                          <a:solidFill>
                            <a:schemeClr val="tx1"/>
                          </a:solidFill>
                          <a:effectLst/>
                          <a:latin typeface="Times New Roman" panose="02020603050405020304" pitchFamily="18" charset="0"/>
                          <a:cs typeface="Times New Roman" panose="02020603050405020304" pitchFamily="18" charset="0"/>
                        </a:rPr>
                        <a:t>dul-lu</a:t>
                      </a:r>
                      <a:r>
                        <a:rPr lang="it-IT" sz="1100" dirty="0">
                          <a:solidFill>
                            <a:schemeClr val="tx1"/>
                          </a:solidFill>
                          <a:effectLst/>
                          <a:latin typeface="Times New Roman" panose="02020603050405020304" pitchFamily="18" charset="0"/>
                          <a:cs typeface="Times New Roman" panose="02020603050405020304" pitchFamily="18" charset="0"/>
                        </a:rPr>
                        <a:t> ša</a:t>
                      </a:r>
                      <a:r>
                        <a:rPr lang="it-IT" sz="1100" baseline="-25000" dirty="0">
                          <a:solidFill>
                            <a:schemeClr val="tx1"/>
                          </a:solidFill>
                          <a:effectLst/>
                          <a:latin typeface="Times New Roman" panose="02020603050405020304" pitchFamily="18" charset="0"/>
                          <a:cs typeface="Times New Roman" panose="02020603050405020304" pitchFamily="18" charset="0"/>
                        </a:rPr>
                        <a:t>2</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baseline="30000" dirty="0" err="1">
                          <a:solidFill>
                            <a:schemeClr val="tx1"/>
                          </a:solidFill>
                          <a:effectLst/>
                          <a:latin typeface="Times New Roman" panose="02020603050405020304" pitchFamily="18" charset="0"/>
                          <a:cs typeface="Times New Roman" panose="02020603050405020304" pitchFamily="18" charset="0"/>
                        </a:rPr>
                        <a:t>m</a:t>
                      </a:r>
                      <a:r>
                        <a:rPr lang="it-IT" sz="1100" dirty="0" err="1">
                          <a:solidFill>
                            <a:schemeClr val="tx1"/>
                          </a:solidFill>
                          <a:effectLst/>
                          <a:latin typeface="Times New Roman" panose="02020603050405020304" pitchFamily="18" charset="0"/>
                          <a:cs typeface="Times New Roman" panose="02020603050405020304" pitchFamily="18" charset="0"/>
                        </a:rPr>
                        <a:t>Si</a:t>
                      </a:r>
                      <a:r>
                        <a:rPr lang="it-IT" sz="1100" dirty="0">
                          <a:solidFill>
                            <a:schemeClr val="tx1"/>
                          </a:solidFill>
                          <a:effectLst/>
                          <a:latin typeface="Times New Roman" panose="02020603050405020304" pitchFamily="18" charset="0"/>
                          <a:cs typeface="Times New Roman" panose="02020603050405020304" pitchFamily="18" charset="0"/>
                        </a:rPr>
                        <a:t>-[</a:t>
                      </a:r>
                      <a:r>
                        <a:rPr lang="it-IT" sz="1100" dirty="0" err="1">
                          <a:solidFill>
                            <a:schemeClr val="tx1"/>
                          </a:solidFill>
                          <a:effectLst/>
                          <a:latin typeface="Times New Roman" panose="02020603050405020304" pitchFamily="18" charset="0"/>
                          <a:cs typeface="Times New Roman" panose="02020603050405020304" pitchFamily="18" charset="0"/>
                        </a:rPr>
                        <a:t>lu</a:t>
                      </a:r>
                      <a:r>
                        <a:rPr lang="it-IT" sz="1100" dirty="0">
                          <a:solidFill>
                            <a:schemeClr val="tx1"/>
                          </a:solidFill>
                          <a:effectLst/>
                          <a:latin typeface="Times New Roman" panose="02020603050405020304" pitchFamily="18" charset="0"/>
                          <a:cs typeface="Times New Roman" panose="02020603050405020304" pitchFamily="18" charset="0"/>
                        </a:rPr>
                        <a:t>]-</a:t>
                      </a:r>
                      <a:r>
                        <a:rPr lang="it-IT" sz="1100" dirty="0" err="1">
                          <a:solidFill>
                            <a:schemeClr val="tx1"/>
                          </a:solidFill>
                          <a:effectLst/>
                          <a:latin typeface="Times New Roman" panose="02020603050405020304" pitchFamily="18" charset="0"/>
                          <a:cs typeface="Times New Roman" panose="02020603050405020304" pitchFamily="18" charset="0"/>
                        </a:rPr>
                        <a:t>ku</a:t>
                      </a:r>
                      <a:r>
                        <a:rPr lang="it-IT" sz="1100" dirty="0">
                          <a:solidFill>
                            <a:schemeClr val="tx1"/>
                          </a:solidFill>
                          <a:effectLst/>
                          <a:latin typeface="Times New Roman" panose="02020603050405020304" pitchFamily="18" charset="0"/>
                          <a:cs typeface="Times New Roman" panose="02020603050405020304" pitchFamily="18" charset="0"/>
                        </a:rPr>
                        <a:t> ˹LUGAL˺</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748926948"/>
                  </a:ext>
                </a:extLst>
              </a:tr>
              <a:tr h="169857">
                <a:tc>
                  <a:txBody>
                    <a:bodyPr/>
                    <a:lstStyle/>
                    <a:p>
                      <a:pPr>
                        <a:lnSpc>
                          <a:spcPct val="150000"/>
                        </a:lnSpc>
                      </a:pPr>
                      <a:r>
                        <a:rPr lang="it-IT"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it-IT" sz="1100" dirty="0">
                          <a:solidFill>
                            <a:schemeClr val="tx1"/>
                          </a:solidFill>
                          <a:effectLst/>
                          <a:latin typeface="Times New Roman" panose="02020603050405020304" pitchFamily="18" charset="0"/>
                          <a:cs typeface="Times New Roman" panose="02020603050405020304" pitchFamily="18" charset="0"/>
                        </a:rPr>
                        <a:t>u </a:t>
                      </a:r>
                      <a:r>
                        <a:rPr lang="it-IT" sz="1100" b="0" dirty="0">
                          <a:solidFill>
                            <a:schemeClr val="tx1"/>
                          </a:solidFill>
                          <a:effectLst/>
                          <a:latin typeface="Times New Roman" panose="02020603050405020304" pitchFamily="18" charset="0"/>
                          <a:cs typeface="Times New Roman" panose="02020603050405020304" pitchFamily="18" charset="0"/>
                        </a:rPr>
                        <a:t>A.MEŠ-su</a:t>
                      </a:r>
                      <a:r>
                        <a:rPr lang="it-IT" sz="1100" b="0" baseline="-25000" dirty="0">
                          <a:solidFill>
                            <a:schemeClr val="tx1"/>
                          </a:solidFill>
                          <a:effectLst/>
                          <a:latin typeface="Times New Roman" panose="02020603050405020304" pitchFamily="18" charset="0"/>
                          <a:cs typeface="Times New Roman" panose="02020603050405020304" pitchFamily="18" charset="0"/>
                        </a:rPr>
                        <a:t>2</a:t>
                      </a:r>
                      <a:r>
                        <a:rPr lang="it-IT" sz="1100" b="0" dirty="0">
                          <a:solidFill>
                            <a:schemeClr val="tx1"/>
                          </a:solidFill>
                          <a:effectLst/>
                          <a:latin typeface="Times New Roman" panose="02020603050405020304" pitchFamily="18" charset="0"/>
                          <a:cs typeface="Times New Roman" panose="02020603050405020304" pitchFamily="18" charset="0"/>
                        </a:rPr>
                        <a:t> </a:t>
                      </a:r>
                      <a:r>
                        <a:rPr lang="it-IT" sz="1100" dirty="0">
                          <a:solidFill>
                            <a:schemeClr val="tx1"/>
                          </a:solidFill>
                          <a:effectLst/>
                          <a:latin typeface="Times New Roman" panose="02020603050405020304" pitchFamily="18" charset="0"/>
                          <a:cs typeface="Times New Roman" panose="02020603050405020304" pitchFamily="18" charset="0"/>
                        </a:rPr>
                        <a:t>il-</a:t>
                      </a:r>
                      <a:r>
                        <a:rPr lang="it-IT" sz="1100" dirty="0" err="1">
                          <a:solidFill>
                            <a:schemeClr val="tx1"/>
                          </a:solidFill>
                          <a:effectLst/>
                          <a:latin typeface="Times New Roman" panose="02020603050405020304" pitchFamily="18" charset="0"/>
                          <a:cs typeface="Times New Roman" panose="02020603050405020304" pitchFamily="18" charset="0"/>
                        </a:rPr>
                        <a:t>ta</a:t>
                      </a:r>
                      <a:r>
                        <a:rPr lang="it-IT" sz="1100" dirty="0">
                          <a:solidFill>
                            <a:schemeClr val="tx1"/>
                          </a:solidFill>
                          <a:effectLst/>
                          <a:latin typeface="Times New Roman" panose="02020603050405020304" pitchFamily="18" charset="0"/>
                          <a:cs typeface="Times New Roman" panose="02020603050405020304" pitchFamily="18" charset="0"/>
                        </a:rPr>
                        <a:t>-</a:t>
                      </a:r>
                      <a:r>
                        <a:rPr lang="it-IT" sz="1100" dirty="0" err="1">
                          <a:solidFill>
                            <a:schemeClr val="tx1"/>
                          </a:solidFill>
                          <a:effectLst/>
                          <a:latin typeface="Times New Roman" panose="02020603050405020304" pitchFamily="18" charset="0"/>
                          <a:cs typeface="Times New Roman" panose="02020603050405020304" pitchFamily="18" charset="0"/>
                        </a:rPr>
                        <a:t>kan</a:t>
                      </a:r>
                      <a:r>
                        <a:rPr lang="it-IT" sz="1100" dirty="0">
                          <a:solidFill>
                            <a:schemeClr val="tx1"/>
                          </a:solidFill>
                          <a:effectLst/>
                          <a:latin typeface="Times New Roman" panose="02020603050405020304" pitchFamily="18" charset="0"/>
                          <a:cs typeface="Times New Roman" panose="02020603050405020304" pitchFamily="18" charset="0"/>
                        </a:rPr>
                        <a:t> ḪA.LA.MEŠ ša</a:t>
                      </a:r>
                      <a:r>
                        <a:rPr lang="it-IT" sz="1100" baseline="-25000" dirty="0">
                          <a:solidFill>
                            <a:schemeClr val="tx1"/>
                          </a:solidFill>
                          <a:effectLst/>
                          <a:latin typeface="Times New Roman" panose="02020603050405020304" pitchFamily="18" charset="0"/>
                          <a:cs typeface="Times New Roman" panose="02020603050405020304" pitchFamily="18" charset="0"/>
                        </a:rPr>
                        <a:t>2</a:t>
                      </a:r>
                      <a:r>
                        <a:rPr lang="it-IT" sz="1100" dirty="0">
                          <a:solidFill>
                            <a:schemeClr val="tx1"/>
                          </a:solidFill>
                          <a:effectLst/>
                          <a:latin typeface="Times New Roman" panose="02020603050405020304" pitchFamily="18" charset="0"/>
                          <a:cs typeface="Times New Roman" panose="02020603050405020304" pitchFamily="18" charset="0"/>
                        </a:rPr>
                        <a:t> GU</a:t>
                      </a:r>
                      <a:r>
                        <a:rPr lang="it-IT" sz="1100" baseline="-25000" dirty="0">
                          <a:solidFill>
                            <a:schemeClr val="tx1"/>
                          </a:solidFill>
                          <a:effectLst/>
                          <a:latin typeface="Times New Roman" panose="02020603050405020304" pitchFamily="18" charset="0"/>
                          <a:cs typeface="Times New Roman" panose="02020603050405020304" pitchFamily="18" charset="0"/>
                        </a:rPr>
                        <a:t>4</a:t>
                      </a:r>
                      <a:r>
                        <a:rPr lang="it-IT" sz="1100" dirty="0">
                          <a:solidFill>
                            <a:schemeClr val="tx1"/>
                          </a:solidFill>
                          <a:effectLst/>
                          <a:latin typeface="Times New Roman" panose="02020603050405020304" pitchFamily="18" charset="0"/>
                          <a:cs typeface="Times New Roman" panose="02020603050405020304" pitchFamily="18" charset="0"/>
                        </a:rPr>
                        <a:t>.˹MEŠ˺ u SISKUR.MEŠ MU-a-ti ˹a-</a:t>
                      </a:r>
                      <a:r>
                        <a:rPr lang="it-IT" sz="1100" dirty="0" err="1">
                          <a:solidFill>
                            <a:schemeClr val="tx1"/>
                          </a:solidFill>
                          <a:effectLst/>
                          <a:latin typeface="Times New Roman" panose="02020603050405020304" pitchFamily="18" charset="0"/>
                          <a:cs typeface="Times New Roman" panose="02020603050405020304" pitchFamily="18" charset="0"/>
                        </a:rPr>
                        <a:t>na</a:t>
                      </a:r>
                      <a:r>
                        <a:rPr lang="it-IT" sz="1100" dirty="0">
                          <a:solidFill>
                            <a:schemeClr val="tx1"/>
                          </a:solidFill>
                          <a:effectLst/>
                          <a:latin typeface="Times New Roman" panose="02020603050405020304" pitchFamily="18" charset="0"/>
                          <a:cs typeface="Times New Roman" panose="02020603050405020304" pitchFamily="18" charset="0"/>
                        </a:rPr>
                        <a:t>˺</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641714313"/>
                  </a:ext>
                </a:extLst>
              </a:tr>
              <a:tr h="169857">
                <a:tc>
                  <a:txBody>
                    <a:bodyPr/>
                    <a:lstStyle/>
                    <a:p>
                      <a:pPr>
                        <a:lnSpc>
                          <a:spcPct val="150000"/>
                        </a:lnSpc>
                      </a:pPr>
                      <a:r>
                        <a:rPr lang="it-IT"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it-IT" sz="1100" b="1" dirty="0">
                          <a:solidFill>
                            <a:schemeClr val="tx1"/>
                          </a:solidFill>
                          <a:effectLst/>
                          <a:latin typeface="Times New Roman" panose="02020603050405020304" pitchFamily="18" charset="0"/>
                          <a:cs typeface="Times New Roman" panose="02020603050405020304" pitchFamily="18" charset="0"/>
                        </a:rPr>
                        <a:t>Face B</a:t>
                      </a:r>
                      <a:endParaRPr lang="fr-BE"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81734883"/>
                  </a:ext>
                </a:extLst>
              </a:tr>
              <a:tr h="169857">
                <a:tc>
                  <a:txBody>
                    <a:bodyPr/>
                    <a:lstStyle/>
                    <a:p>
                      <a:pPr>
                        <a:lnSpc>
                          <a:spcPct val="150000"/>
                        </a:lnSpc>
                      </a:pPr>
                      <a:r>
                        <a:rPr lang="it-IT" sz="1100">
                          <a:solidFill>
                            <a:schemeClr val="tx1"/>
                          </a:solidFill>
                          <a:effectLst/>
                          <a:latin typeface="Times New Roman" panose="02020603050405020304" pitchFamily="18" charset="0"/>
                          <a:cs typeface="Times New Roman" panose="02020603050405020304" pitchFamily="18" charset="0"/>
                        </a:rPr>
                        <a:t> </a:t>
                      </a:r>
                      <a:endParaRPr lang="fr-BE"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it-IT" sz="1100" baseline="30000" dirty="0">
                          <a:solidFill>
                            <a:schemeClr val="tx1"/>
                          </a:solidFill>
                          <a:effectLst/>
                          <a:latin typeface="Times New Roman" panose="02020603050405020304" pitchFamily="18" charset="0"/>
                          <a:cs typeface="Times New Roman" panose="02020603050405020304" pitchFamily="18" charset="0"/>
                        </a:rPr>
                        <a:t>lu2</a:t>
                      </a:r>
                      <a:r>
                        <a:rPr lang="it-IT" sz="1100" dirty="0">
                          <a:solidFill>
                            <a:schemeClr val="tx1"/>
                          </a:solidFill>
                          <a:effectLst/>
                          <a:latin typeface="Times New Roman" panose="02020603050405020304" pitchFamily="18" charset="0"/>
                          <a:cs typeface="Times New Roman" panose="02020603050405020304" pitchFamily="18" charset="0"/>
                        </a:rPr>
                        <a:t>GALA.MEŠ u</a:t>
                      </a:r>
                      <a:r>
                        <a:rPr lang="it-IT" sz="1100" baseline="-25000" dirty="0">
                          <a:solidFill>
                            <a:schemeClr val="tx1"/>
                          </a:solidFill>
                          <a:effectLst/>
                          <a:latin typeface="Times New Roman" panose="02020603050405020304" pitchFamily="18" charset="0"/>
                          <a:cs typeface="Times New Roman" panose="02020603050405020304" pitchFamily="18" charset="0"/>
                        </a:rPr>
                        <a:t>3</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baseline="30000" dirty="0">
                          <a:solidFill>
                            <a:schemeClr val="tx1"/>
                          </a:solidFill>
                          <a:effectLst/>
                          <a:latin typeface="Times New Roman" panose="02020603050405020304" pitchFamily="18" charset="0"/>
                          <a:cs typeface="Times New Roman" panose="02020603050405020304" pitchFamily="18" charset="0"/>
                        </a:rPr>
                        <a:t>lu2</a:t>
                      </a:r>
                      <a:r>
                        <a:rPr lang="it-IT" sz="1100" dirty="0">
                          <a:solidFill>
                            <a:schemeClr val="tx1"/>
                          </a:solidFill>
                          <a:effectLst/>
                          <a:latin typeface="Times New Roman" panose="02020603050405020304" pitchFamily="18" charset="0"/>
                          <a:cs typeface="Times New Roman" panose="02020603050405020304" pitchFamily="18" charset="0"/>
                        </a:rPr>
                        <a:t>ŠA</a:t>
                      </a:r>
                      <a:r>
                        <a:rPr lang="it-IT" sz="1100" baseline="-25000" dirty="0">
                          <a:solidFill>
                            <a:schemeClr val="tx1"/>
                          </a:solidFill>
                          <a:effectLst/>
                          <a:latin typeface="Times New Roman" panose="02020603050405020304" pitchFamily="18" charset="0"/>
                          <a:cs typeface="Times New Roman" panose="02020603050405020304" pitchFamily="18" charset="0"/>
                        </a:rPr>
                        <a:t>3</a:t>
                      </a:r>
                      <a:r>
                        <a:rPr lang="it-IT" sz="1100" dirty="0">
                          <a:solidFill>
                            <a:schemeClr val="tx1"/>
                          </a:solidFill>
                          <a:effectLst/>
                          <a:latin typeface="Times New Roman" panose="02020603050405020304" pitchFamily="18" charset="0"/>
                          <a:cs typeface="Times New Roman" panose="02020603050405020304" pitchFamily="18" charset="0"/>
                        </a:rPr>
                        <a:t>.TAM ˹</a:t>
                      </a:r>
                      <a:r>
                        <a:rPr lang="it-IT" sz="1100" dirty="0" err="1">
                          <a:solidFill>
                            <a:schemeClr val="tx1"/>
                          </a:solidFill>
                          <a:effectLst/>
                          <a:latin typeface="Times New Roman" panose="02020603050405020304" pitchFamily="18" charset="0"/>
                          <a:cs typeface="Times New Roman" panose="02020603050405020304" pitchFamily="18" charset="0"/>
                        </a:rPr>
                        <a:t>iq</a:t>
                      </a:r>
                      <a:r>
                        <a:rPr lang="it-IT" sz="1100" dirty="0">
                          <a:solidFill>
                            <a:schemeClr val="tx1"/>
                          </a:solidFill>
                          <a:effectLst/>
                          <a:latin typeface="Times New Roman" panose="02020603050405020304" pitchFamily="18" charset="0"/>
                          <a:cs typeface="Times New Roman" panose="02020603050405020304" pitchFamily="18" charset="0"/>
                        </a:rPr>
                        <a:t>˺-bi a-</a:t>
                      </a:r>
                      <a:r>
                        <a:rPr lang="it-IT" sz="1100" dirty="0" err="1">
                          <a:solidFill>
                            <a:schemeClr val="tx1"/>
                          </a:solidFill>
                          <a:effectLst/>
                          <a:latin typeface="Times New Roman" panose="02020603050405020304" pitchFamily="18" charset="0"/>
                          <a:cs typeface="Times New Roman" panose="02020603050405020304" pitchFamily="18" charset="0"/>
                        </a:rPr>
                        <a:t>na</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baseline="30000" dirty="0">
                          <a:solidFill>
                            <a:schemeClr val="tx1"/>
                          </a:solidFill>
                          <a:effectLst/>
                          <a:latin typeface="Times New Roman" panose="02020603050405020304" pitchFamily="18" charset="0"/>
                          <a:cs typeface="Times New Roman" panose="02020603050405020304" pitchFamily="18" charset="0"/>
                        </a:rPr>
                        <a:t>lu2</a:t>
                      </a:r>
                      <a:r>
                        <a:rPr lang="it-IT" sz="1100" dirty="0">
                          <a:solidFill>
                            <a:schemeClr val="tx1"/>
                          </a:solidFill>
                          <a:effectLst/>
                          <a:latin typeface="Times New Roman" panose="02020603050405020304" pitchFamily="18" charset="0"/>
                          <a:cs typeface="Times New Roman" panose="02020603050405020304" pitchFamily="18" charset="0"/>
                        </a:rPr>
                        <a:t>DI.KUD.MEŠ ša</a:t>
                      </a:r>
                      <a:r>
                        <a:rPr lang="it-IT" sz="1100" baseline="-25000" dirty="0">
                          <a:solidFill>
                            <a:schemeClr val="tx1"/>
                          </a:solidFill>
                          <a:effectLst/>
                          <a:latin typeface="Times New Roman" panose="02020603050405020304" pitchFamily="18" charset="0"/>
                          <a:cs typeface="Times New Roman" panose="02020603050405020304" pitchFamily="18" charset="0"/>
                        </a:rPr>
                        <a:t>2</a:t>
                      </a:r>
                      <a:r>
                        <a:rPr lang="it-IT" sz="1100" dirty="0">
                          <a:solidFill>
                            <a:schemeClr val="tx1"/>
                          </a:solidFill>
                          <a:effectLst/>
                          <a:latin typeface="Times New Roman" panose="02020603050405020304" pitchFamily="18" charset="0"/>
                          <a:cs typeface="Times New Roman" panose="02020603050405020304" pitchFamily="18" charset="0"/>
                        </a:rPr>
                        <a:t> LUGAL u DUMU DU</a:t>
                      </a:r>
                      <a:r>
                        <a:rPr lang="it-IT" sz="1100" baseline="-25000" dirty="0">
                          <a:solidFill>
                            <a:schemeClr val="tx1"/>
                          </a:solidFill>
                          <a:effectLst/>
                          <a:latin typeface="Times New Roman" panose="02020603050405020304" pitchFamily="18" charset="0"/>
                          <a:cs typeface="Times New Roman" panose="02020603050405020304" pitchFamily="18" charset="0"/>
                        </a:rPr>
                        <a:t>3</a:t>
                      </a:r>
                      <a:r>
                        <a:rPr lang="it-IT" sz="1100" dirty="0">
                          <a:solidFill>
                            <a:schemeClr val="tx1"/>
                          </a:solidFill>
                          <a:effectLst/>
                          <a:latin typeface="Times New Roman" panose="02020603050405020304" pitchFamily="18" charset="0"/>
                          <a:cs typeface="Times New Roman" panose="02020603050405020304" pitchFamily="18" charset="0"/>
                        </a:rPr>
                        <a:t>-i</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171808785"/>
                  </a:ext>
                </a:extLst>
              </a:tr>
              <a:tr h="1327901">
                <a:tc>
                  <a:txBody>
                    <a:bodyPr/>
                    <a:lstStyle/>
                    <a:p>
                      <a:pPr>
                        <a:lnSpc>
                          <a:spcPct val="150000"/>
                        </a:lnSpc>
                      </a:pPr>
                      <a:r>
                        <a:rPr lang="it-IT" sz="1100" dirty="0">
                          <a:solidFill>
                            <a:schemeClr val="tx1"/>
                          </a:solidFill>
                          <a:effectLst/>
                          <a:latin typeface="Times New Roman" panose="02020603050405020304" pitchFamily="18" charset="0"/>
                          <a:cs typeface="Times New Roman" panose="02020603050405020304" pitchFamily="18" charset="0"/>
                        </a:rPr>
                        <a:t>10  </a:t>
                      </a:r>
                    </a:p>
                    <a:p>
                      <a:pPr>
                        <a:lnSpc>
                          <a:spcPct val="150000"/>
                        </a:lnSpc>
                      </a:pPr>
                      <a:endPar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just">
                        <a:lnSpc>
                          <a:spcPct val="150000"/>
                        </a:lnSpc>
                      </a:pPr>
                      <a:r>
                        <a:rPr lang="it-IT" sz="1100" dirty="0">
                          <a:solidFill>
                            <a:schemeClr val="tx1"/>
                          </a:solidFill>
                          <a:effectLst/>
                          <a:latin typeface="Times New Roman" panose="02020603050405020304" pitchFamily="18" charset="0"/>
                          <a:cs typeface="Times New Roman" panose="02020603050405020304" pitchFamily="18" charset="0"/>
                        </a:rPr>
                        <a:t>[a-</a:t>
                      </a:r>
                      <a:r>
                        <a:rPr lang="it-IT" sz="1100" dirty="0" err="1">
                          <a:solidFill>
                            <a:schemeClr val="tx1"/>
                          </a:solidFill>
                          <a:effectLst/>
                          <a:latin typeface="Times New Roman" panose="02020603050405020304" pitchFamily="18" charset="0"/>
                          <a:cs typeface="Times New Roman" panose="02020603050405020304" pitchFamily="18" charset="0"/>
                        </a:rPr>
                        <a:t>na</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dirty="0" err="1">
                          <a:solidFill>
                            <a:schemeClr val="tx1"/>
                          </a:solidFill>
                          <a:effectLst/>
                          <a:latin typeface="Times New Roman" panose="02020603050405020304" pitchFamily="18" charset="0"/>
                          <a:cs typeface="Times New Roman" panose="02020603050405020304" pitchFamily="18" charset="0"/>
                        </a:rPr>
                        <a:t>muḫ-ḫi</a:t>
                      </a:r>
                      <a:r>
                        <a:rPr lang="it-IT" sz="1100" dirty="0">
                          <a:solidFill>
                            <a:schemeClr val="tx1"/>
                          </a:solidFill>
                          <a:effectLst/>
                          <a:latin typeface="Times New Roman" panose="02020603050405020304" pitchFamily="18" charset="0"/>
                          <a:cs typeface="Times New Roman" panose="02020603050405020304" pitchFamily="18" charset="0"/>
                        </a:rPr>
                        <a:t>˺ URU Si-</a:t>
                      </a:r>
                      <a:r>
                        <a:rPr lang="it-IT" sz="1100" dirty="0" err="1">
                          <a:solidFill>
                            <a:schemeClr val="tx1"/>
                          </a:solidFill>
                          <a:effectLst/>
                          <a:latin typeface="Times New Roman" panose="02020603050405020304" pitchFamily="18" charset="0"/>
                          <a:cs typeface="Times New Roman" panose="02020603050405020304" pitchFamily="18" charset="0"/>
                        </a:rPr>
                        <a:t>lu</a:t>
                      </a:r>
                      <a:r>
                        <a:rPr lang="it-IT" sz="1100" dirty="0">
                          <a:solidFill>
                            <a:schemeClr val="tx1"/>
                          </a:solidFill>
                          <a:effectLst/>
                          <a:latin typeface="Times New Roman" panose="02020603050405020304" pitchFamily="18" charset="0"/>
                          <a:cs typeface="Times New Roman" panose="02020603050405020304" pitchFamily="18" charset="0"/>
                        </a:rPr>
                        <a:t>-˹</a:t>
                      </a:r>
                      <a:r>
                        <a:rPr lang="it-IT" sz="1100" dirty="0" err="1">
                          <a:solidFill>
                            <a:schemeClr val="tx1"/>
                          </a:solidFill>
                          <a:effectLst/>
                          <a:latin typeface="Times New Roman" panose="02020603050405020304" pitchFamily="18" charset="0"/>
                          <a:cs typeface="Times New Roman" panose="02020603050405020304" pitchFamily="18" charset="0"/>
                        </a:rPr>
                        <a:t>ki-ia</a:t>
                      </a:r>
                      <a:r>
                        <a:rPr lang="it-IT" sz="1100" dirty="0">
                          <a:solidFill>
                            <a:schemeClr val="tx1"/>
                          </a:solidFill>
                          <a:effectLst/>
                          <a:latin typeface="Times New Roman" panose="02020603050405020304" pitchFamily="18" charset="0"/>
                          <a:cs typeface="Times New Roman" panose="02020603050405020304" pitchFamily="18" charset="0"/>
                        </a:rPr>
                        <a:t>˺-a-</a:t>
                      </a:r>
                      <a:r>
                        <a:rPr lang="it-IT" sz="1100" dirty="0" err="1">
                          <a:solidFill>
                            <a:schemeClr val="tx1"/>
                          </a:solidFill>
                          <a:effectLst/>
                          <a:latin typeface="Times New Roman" panose="02020603050405020304" pitchFamily="18" charset="0"/>
                          <a:cs typeface="Times New Roman" panose="02020603050405020304" pitchFamily="18" charset="0"/>
                        </a:rPr>
                        <a:t>am</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dirty="0" err="1">
                          <a:solidFill>
                            <a:schemeClr val="tx1"/>
                          </a:solidFill>
                          <a:effectLst/>
                          <a:latin typeface="Times New Roman" panose="02020603050405020304" pitchFamily="18" charset="0"/>
                          <a:cs typeface="Times New Roman" panose="02020603050405020304" pitchFamily="18" charset="0"/>
                        </a:rPr>
                        <a:t>ul</a:t>
                      </a:r>
                      <a:r>
                        <a:rPr lang="it-IT" sz="1100" dirty="0">
                          <a:solidFill>
                            <a:schemeClr val="tx1"/>
                          </a:solidFill>
                          <a:effectLst/>
                          <a:latin typeface="Times New Roman" panose="02020603050405020304" pitchFamily="18" charset="0"/>
                          <a:cs typeface="Times New Roman" panose="02020603050405020304" pitchFamily="18" charset="0"/>
                        </a:rPr>
                        <a:t>-te-</a:t>
                      </a:r>
                      <a:r>
                        <a:rPr lang="it-IT" sz="1100" dirty="0" err="1">
                          <a:solidFill>
                            <a:schemeClr val="tx1"/>
                          </a:solidFill>
                          <a:effectLst/>
                          <a:latin typeface="Times New Roman" panose="02020603050405020304" pitchFamily="18" charset="0"/>
                          <a:cs typeface="Times New Roman" panose="02020603050405020304" pitchFamily="18" charset="0"/>
                        </a:rPr>
                        <a:t>bil</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dirty="0" err="1">
                          <a:solidFill>
                            <a:schemeClr val="tx1"/>
                          </a:solidFill>
                          <a:effectLst/>
                          <a:latin typeface="Times New Roman" panose="02020603050405020304" pitchFamily="18" charset="0"/>
                          <a:cs typeface="Times New Roman" panose="02020603050405020304" pitchFamily="18" charset="0"/>
                        </a:rPr>
                        <a:t>vacat</a:t>
                      </a:r>
                      <a:endParaRPr lang="it-IT" sz="1100" dirty="0">
                        <a:solidFill>
                          <a:schemeClr val="tx1"/>
                        </a:solidFill>
                        <a:effectLst/>
                        <a:latin typeface="Times New Roman" panose="02020603050405020304" pitchFamily="18" charset="0"/>
                        <a:cs typeface="Times New Roman" panose="02020603050405020304" pitchFamily="18" charset="0"/>
                      </a:endParaRPr>
                    </a:p>
                    <a:p>
                      <a:pPr>
                        <a:lnSpc>
                          <a:spcPct val="150000"/>
                        </a:lnSpc>
                      </a:pP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kern="1200" baseline="30000" dirty="0">
                          <a:solidFill>
                            <a:schemeClr val="dk1"/>
                          </a:solidFill>
                          <a:effectLst/>
                          <a:latin typeface="Times New Roman" panose="02020603050405020304" pitchFamily="18" charset="0"/>
                          <a:ea typeface="+mn-ea"/>
                          <a:cs typeface="Times New Roman" panose="02020603050405020304" pitchFamily="18" charset="0"/>
                        </a:rPr>
                        <a:t>ITI</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ITI].BI.UD.14.KAM</a:t>
                      </a:r>
                      <a:r>
                        <a:rPr kumimoji="0" lang="it-IT" sz="1100"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it-IT" sz="1100" kern="1200" baseline="30000" dirty="0">
                          <a:solidFill>
                            <a:schemeClr val="dk1"/>
                          </a:solidFill>
                          <a:effectLst/>
                          <a:latin typeface="Times New Roman" panose="02020603050405020304" pitchFamily="18" charset="0"/>
                          <a:ea typeface="+mn-ea"/>
                          <a:cs typeface="Times New Roman" panose="02020603050405020304" pitchFamily="18" charset="0"/>
                        </a:rPr>
                        <a:t>&lt;m&gt;</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LU MU-</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šu</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it-IT" sz="1100" kern="1200" baseline="30000" dirty="0">
                          <a:solidFill>
                            <a:schemeClr val="dk1"/>
                          </a:solidFill>
                          <a:effectLst/>
                          <a:latin typeface="Times New Roman" panose="02020603050405020304" pitchFamily="18" charset="0"/>
                          <a:ea typeface="+mn-ea"/>
                          <a:cs typeface="Times New Roman" panose="02020603050405020304" pitchFamily="18" charset="0"/>
                        </a:rPr>
                        <a:t>lu2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ŠEŠ </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ša</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it-IT" sz="1100" kern="1200" baseline="30000" dirty="0" err="1">
                          <a:solidFill>
                            <a:schemeClr val="dk1"/>
                          </a:solidFill>
                          <a:effectLst/>
                          <a:latin typeface="Times New Roman" panose="02020603050405020304" pitchFamily="18" charset="0"/>
                          <a:ea typeface="+mn-ea"/>
                          <a:cs typeface="Times New Roman" panose="02020603050405020304" pitchFamily="18" charset="0"/>
                        </a:rPr>
                        <a:t>m</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Si</a:t>
                      </a:r>
                      <a:r>
                        <a:rPr kumimoji="0" lang="it-IT" sz="1100" kern="1200" dirty="0" err="1">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lu</a:t>
                      </a:r>
                      <a:r>
                        <a:rPr kumimoji="0" lang="it-IT" sz="1100" kern="1200" dirty="0" err="1">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ku</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LUGAL TA</a:t>
                      </a:r>
                      <a:endParaRPr kumimoji="0" lang="fr-BE" sz="110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50000"/>
                        </a:lnSpc>
                      </a:pP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kern="1200" baseline="30000" dirty="0" err="1">
                          <a:solidFill>
                            <a:schemeClr val="dk1"/>
                          </a:solidFill>
                          <a:effectLst/>
                          <a:latin typeface="Times New Roman" panose="02020603050405020304" pitchFamily="18" charset="0"/>
                          <a:ea typeface="+mn-ea"/>
                          <a:cs typeface="Times New Roman" panose="02020603050405020304" pitchFamily="18" charset="0"/>
                        </a:rPr>
                        <a:t>uru</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an</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-ti</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ki</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-’a-a ša</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 ana </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muḫ-ḫi</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it-IT" sz="1100" kern="1200" baseline="30000" dirty="0">
                          <a:solidFill>
                            <a:schemeClr val="dk1"/>
                          </a:solidFill>
                          <a:effectLst/>
                          <a:latin typeface="Times New Roman" panose="02020603050405020304" pitchFamily="18" charset="0"/>
                          <a:ea typeface="+mn-ea"/>
                          <a:cs typeface="Times New Roman" panose="02020603050405020304" pitchFamily="18" charset="0"/>
                        </a:rPr>
                        <a:t>id2</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ma-rat-ta ma-dak-tu</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4</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LUGAL TA </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˹e˺-</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bir</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ID</a:t>
                      </a:r>
                      <a:r>
                        <a:rPr kumimoji="0" lang="it-IT" sz="1100" kern="1200" baseline="-25000" dirty="0">
                          <a:solidFill>
                            <a:schemeClr val="dk1"/>
                          </a:solidFill>
                          <a:effectLst/>
                          <a:latin typeface="Times New Roman" panose="02020603050405020304" pitchFamily="18" charset="0"/>
                          <a:ea typeface="+mn-ea"/>
                          <a:cs typeface="Times New Roman" panose="02020603050405020304" pitchFamily="18" charset="0"/>
                        </a:rPr>
                        <a:t>2</a:t>
                      </a:r>
                      <a:endParaRPr kumimoji="0" lang="fr-BE" sz="110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50000"/>
                        </a:lnSpc>
                      </a:pP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ana </a:t>
                      </a:r>
                      <a:r>
                        <a:rPr kumimoji="0" lang="it-IT" sz="1100" kern="1200" baseline="30000" dirty="0" err="1">
                          <a:solidFill>
                            <a:schemeClr val="dk1"/>
                          </a:solidFill>
                          <a:effectLst/>
                          <a:latin typeface="Times New Roman" panose="02020603050405020304" pitchFamily="18" charset="0"/>
                          <a:ea typeface="+mn-ea"/>
                          <a:cs typeface="Times New Roman" panose="02020603050405020304" pitchFamily="18" charset="0"/>
                        </a:rPr>
                        <a:t>uru</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si</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lu</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ki</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-’a-a</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˹URU˺ LUGAL-</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u</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-tu ša</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ana </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muḫ-ḫi</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it-IT" sz="1100" kern="1200" baseline="30000" dirty="0">
                          <a:solidFill>
                            <a:schemeClr val="dk1"/>
                          </a:solidFill>
                          <a:effectLst/>
                          <a:latin typeface="Times New Roman" panose="02020603050405020304" pitchFamily="18" charset="0"/>
                          <a:ea typeface="+mn-ea"/>
                          <a:cs typeface="Times New Roman" panose="02020603050405020304" pitchFamily="18" charset="0"/>
                        </a:rPr>
                        <a:t>id2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IDIGNA </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u</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ID</a:t>
                      </a:r>
                      <a:r>
                        <a:rPr kumimoji="0" lang="it-IT" sz="1100"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LUGAL</a:t>
                      </a:r>
                      <a:endParaRPr kumimoji="0" lang="fr-BE" sz="110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50000"/>
                        </a:lnSpc>
                      </a:pP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GAL.]UKKIN KUR </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u</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it-IT" sz="1100" kern="1200" baseline="30000" dirty="0">
                          <a:solidFill>
                            <a:schemeClr val="dk1"/>
                          </a:solidFill>
                          <a:effectLst/>
                          <a:latin typeface="Times New Roman" panose="02020603050405020304" pitchFamily="18" charset="0"/>
                          <a:ea typeface="+mn-ea"/>
                          <a:cs typeface="Times New Roman" panose="02020603050405020304" pitchFamily="18" charset="0"/>
                        </a:rPr>
                        <a:t>lu2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UN.MEŠ KUR </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na</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IGI-</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šu</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E</a:t>
                      </a:r>
                      <a:r>
                        <a:rPr kumimoji="0" lang="it-IT" sz="1100" kern="1200" baseline="-25000" dirty="0">
                          <a:solidFill>
                            <a:schemeClr val="dk1"/>
                          </a:solidFill>
                          <a:effectLst/>
                          <a:latin typeface="Times New Roman" panose="02020603050405020304" pitchFamily="18" charset="0"/>
                          <a:ea typeface="+mn-ea"/>
                          <a:cs typeface="Times New Roman" panose="02020603050405020304" pitchFamily="18" charset="0"/>
                        </a:rPr>
                        <a:t>3</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u</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 ni-gu-tu</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endParaRPr kumimoji="0" lang="fr-BE" sz="110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50000"/>
                        </a:lnSpc>
                      </a:pPr>
                      <a:r>
                        <a:rPr kumimoji="0" lang="fr-BE" sz="1100" kern="1200" dirty="0">
                          <a:solidFill>
                            <a:schemeClr val="dk1"/>
                          </a:solidFill>
                          <a:effectLst/>
                          <a:latin typeface="Times New Roman" panose="02020603050405020304" pitchFamily="18" charset="0"/>
                          <a:ea typeface="+mn-ea"/>
                          <a:cs typeface="Times New Roman" panose="02020603050405020304" pitchFamily="18" charset="0"/>
                        </a:rPr>
                        <a:t>[</a:t>
                      </a:r>
                      <a:r>
                        <a:rPr kumimoji="0" lang="fr-BE" sz="1100" i="1" kern="1200" dirty="0">
                          <a:solidFill>
                            <a:schemeClr val="dk1"/>
                          </a:solidFill>
                          <a:effectLst/>
                          <a:latin typeface="Times New Roman" panose="02020603050405020304" pitchFamily="18" charset="0"/>
                          <a:ea typeface="+mn-ea"/>
                          <a:cs typeface="Times New Roman" panose="02020603050405020304" pitchFamily="18" charset="0"/>
                        </a:rPr>
                        <a:t>il-ta-ka-nu</a:t>
                      </a:r>
                      <a:r>
                        <a:rPr kumimoji="0" lang="fr-BE" sz="1100" kern="1200" dirty="0">
                          <a:solidFill>
                            <a:schemeClr val="dk1"/>
                          </a:solidFill>
                          <a:effectLst/>
                          <a:latin typeface="Times New Roman" panose="02020603050405020304" pitchFamily="18" charset="0"/>
                          <a:ea typeface="+mn-ea"/>
                          <a:cs typeface="Times New Roman" panose="02020603050405020304" pitchFamily="18" charset="0"/>
                        </a:rPr>
                        <a:t>]</a:t>
                      </a:r>
                      <a:r>
                        <a:rPr lang="fr-BE" sz="1100" dirty="0">
                          <a:effectLst/>
                          <a:latin typeface="Times New Roman" panose="02020603050405020304" pitchFamily="18" charset="0"/>
                          <a:cs typeface="Times New Roman" panose="02020603050405020304" pitchFamily="18" charset="0"/>
                        </a:rPr>
                        <a:t> </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221574906"/>
                  </a:ext>
                </a:extLst>
              </a:tr>
              <a:tr h="170247">
                <a:tc>
                  <a:txBody>
                    <a:bodyPr/>
                    <a:lstStyle/>
                    <a:p>
                      <a:pPr>
                        <a:lnSpc>
                          <a:spcPct val="150000"/>
                        </a:lnSpc>
                      </a:pPr>
                      <a:r>
                        <a:rPr lang="it-IT" sz="1100" dirty="0">
                          <a:effectLst/>
                        </a:rPr>
                        <a:t> </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tc>
                  <a:txBody>
                    <a:bodyPr/>
                    <a:lstStyle/>
                    <a:p>
                      <a:pPr algn="just">
                        <a:lnSpc>
                          <a:spcPct val="150000"/>
                        </a:lnSpc>
                      </a:pPr>
                      <a:r>
                        <a:rPr lang="it-IT" sz="900" dirty="0">
                          <a:effectLst/>
                        </a:rPr>
                        <a:t> </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575374809"/>
                  </a:ext>
                </a:extLst>
              </a:tr>
            </a:tbl>
          </a:graphicData>
        </a:graphic>
      </p:graphicFrame>
      <p:sp>
        <p:nvSpPr>
          <p:cNvPr id="8" name="ZoneTexte 7">
            <a:extLst>
              <a:ext uri="{FF2B5EF4-FFF2-40B4-BE49-F238E27FC236}">
                <a16:creationId xmlns:a16="http://schemas.microsoft.com/office/drawing/2014/main" id="{510F4334-D6F8-CA4C-AF95-526616ED9CB5}"/>
              </a:ext>
            </a:extLst>
          </p:cNvPr>
          <p:cNvSpPr txBox="1"/>
          <p:nvPr/>
        </p:nvSpPr>
        <p:spPr>
          <a:xfrm>
            <a:off x="1281737" y="4581129"/>
            <a:ext cx="7610744" cy="2523768"/>
          </a:xfrm>
          <a:prstGeom prst="rect">
            <a:avLst/>
          </a:prstGeom>
          <a:noFill/>
        </p:spPr>
        <p:txBody>
          <a:bodyPr wrap="square" rtlCol="0">
            <a:spAutoFit/>
          </a:bodyPr>
          <a:lstStyle/>
          <a:p>
            <a:pPr indent="340" algn="just"/>
            <a:r>
              <a:rPr lang="fr-FR" sz="1400" dirty="0">
                <a:solidFill>
                  <a:srgbClr val="000000"/>
                </a:solidFill>
                <a:effectLst/>
                <a:latin typeface="Times New Roman" panose="02020603050405020304" pitchFamily="18" charset="0"/>
                <a:ea typeface="Calibri" panose="020F0502020204030204" pitchFamily="34" charset="0"/>
              </a:rPr>
              <a:t>An 88, roi Séleucos. Lors du mois de Nisan, ce mois-là, le huitième jour, un fils de Babylone, le </a:t>
            </a:r>
            <a:r>
              <a:rPr lang="fr-FR" sz="1400" i="1" dirty="0" err="1">
                <a:solidFill>
                  <a:srgbClr val="000000"/>
                </a:solidFill>
                <a:effectLst/>
                <a:latin typeface="Times New Roman" panose="02020603050405020304" pitchFamily="18" charset="0"/>
                <a:ea typeface="Calibri" panose="020F0502020204030204" pitchFamily="34" charset="0"/>
              </a:rPr>
              <a:t>šatammu</a:t>
            </a:r>
            <a:r>
              <a:rPr lang="fr-FR" sz="1400" dirty="0">
                <a:solidFill>
                  <a:srgbClr val="000000"/>
                </a:solidFill>
                <a:effectLst/>
                <a:latin typeface="Times New Roman" panose="02020603050405020304" pitchFamily="18" charset="0"/>
                <a:ea typeface="Calibri" panose="020F0502020204030204" pitchFamily="34" charset="0"/>
              </a:rPr>
              <a:t> de l’</a:t>
            </a:r>
            <a:r>
              <a:rPr lang="fr-FR" sz="1400" dirty="0" err="1">
                <a:solidFill>
                  <a:srgbClr val="000000"/>
                </a:solidFill>
                <a:effectLst/>
                <a:latin typeface="Times New Roman" panose="02020603050405020304" pitchFamily="18" charset="0"/>
                <a:ea typeface="Calibri" panose="020F0502020204030204" pitchFamily="34" charset="0"/>
              </a:rPr>
              <a:t>Esagil</a:t>
            </a:r>
            <a:r>
              <a:rPr lang="fr-FR" sz="1400" dirty="0">
                <a:solidFill>
                  <a:srgbClr val="000000"/>
                </a:solidFill>
                <a:effectLst/>
                <a:latin typeface="Times New Roman" panose="02020603050405020304" pitchFamily="18" charset="0"/>
                <a:ea typeface="Calibri" panose="020F0502020204030204" pitchFamily="34" charset="0"/>
              </a:rPr>
              <a:t>, […] de l’</a:t>
            </a:r>
            <a:r>
              <a:rPr lang="fr-FR" sz="1400" dirty="0" err="1">
                <a:solidFill>
                  <a:srgbClr val="000000"/>
                </a:solidFill>
                <a:effectLst/>
                <a:latin typeface="Times New Roman" panose="02020603050405020304" pitchFamily="18" charset="0"/>
                <a:ea typeface="Calibri" panose="020F0502020204030204" pitchFamily="34" charset="0"/>
              </a:rPr>
              <a:t>Esagil</a:t>
            </a:r>
            <a:r>
              <a:rPr lang="fr-FR" sz="1400" dirty="0">
                <a:solidFill>
                  <a:srgbClr val="000000"/>
                </a:solidFill>
                <a:effectLst/>
                <a:latin typeface="Times New Roman" panose="02020603050405020304" pitchFamily="18" charset="0"/>
                <a:ea typeface="Calibri" panose="020F0502020204030204" pitchFamily="34" charset="0"/>
              </a:rPr>
              <a:t>, sur ordre du roi, selon le parchemin de peau que le roi avait envoyé auparavant, […] sicles d’argent de la maison du roi et de sa propre maison, 11 bovins gras, 100 moutons gras, 11 canards gras, comme offrande au sein de l’</a:t>
            </a:r>
            <a:r>
              <a:rPr lang="fr-FR" sz="1400" dirty="0" err="1">
                <a:solidFill>
                  <a:srgbClr val="000000"/>
                </a:solidFill>
                <a:effectLst/>
                <a:latin typeface="Times New Roman" panose="02020603050405020304" pitchFamily="18" charset="0"/>
                <a:ea typeface="Calibri" panose="020F0502020204030204" pitchFamily="34" charset="0"/>
              </a:rPr>
              <a:t>Esagil</a:t>
            </a:r>
            <a:r>
              <a:rPr lang="fr-FR" sz="1400" dirty="0">
                <a:solidFill>
                  <a:srgbClr val="000000"/>
                </a:solidFill>
                <a:effectLst/>
                <a:latin typeface="Times New Roman" panose="02020603050405020304" pitchFamily="18" charset="0"/>
                <a:ea typeface="Calibri" panose="020F0502020204030204" pitchFamily="34" charset="0"/>
              </a:rPr>
              <a:t>, à </a:t>
            </a:r>
            <a:r>
              <a:rPr lang="fr-FR" sz="1400" dirty="0" err="1">
                <a:solidFill>
                  <a:srgbClr val="000000"/>
                </a:solidFill>
                <a:effectLst/>
                <a:latin typeface="Times New Roman" panose="02020603050405020304" pitchFamily="18" charset="0"/>
                <a:ea typeface="Calibri" panose="020F0502020204030204" pitchFamily="34" charset="0"/>
              </a:rPr>
              <a:t>Bēl</a:t>
            </a:r>
            <a:r>
              <a:rPr lang="fr-FR" sz="1400" dirty="0">
                <a:solidFill>
                  <a:srgbClr val="000000"/>
                </a:solidFill>
                <a:effectLst/>
                <a:latin typeface="Times New Roman" panose="02020603050405020304" pitchFamily="18" charset="0"/>
                <a:ea typeface="Calibri" panose="020F0502020204030204" pitchFamily="34" charset="0"/>
              </a:rPr>
              <a:t>, </a:t>
            </a:r>
            <a:r>
              <a:rPr lang="fr-FR" sz="1400" dirty="0" err="1">
                <a:solidFill>
                  <a:srgbClr val="000000"/>
                </a:solidFill>
                <a:effectLst/>
                <a:latin typeface="Times New Roman" panose="02020603050405020304" pitchFamily="18" charset="0"/>
                <a:ea typeface="Calibri" panose="020F0502020204030204" pitchFamily="34" charset="0"/>
              </a:rPr>
              <a:t>Bēltīya</a:t>
            </a:r>
            <a:r>
              <a:rPr lang="fr-FR" sz="1400" dirty="0">
                <a:solidFill>
                  <a:srgbClr val="000000"/>
                </a:solidFill>
                <a:effectLst/>
                <a:latin typeface="Times New Roman" panose="02020603050405020304" pitchFamily="18" charset="0"/>
                <a:ea typeface="Calibri" panose="020F0502020204030204" pitchFamily="34" charset="0"/>
              </a:rPr>
              <a:t> et aux grands dieux et pour le rituel du roi Séleucos et de ses fils, il a installé. Le roi a ordonné aux prêtres </a:t>
            </a:r>
            <a:r>
              <a:rPr lang="fr-FR" sz="1400" dirty="0" err="1">
                <a:solidFill>
                  <a:srgbClr val="000000"/>
                </a:solidFill>
                <a:effectLst/>
                <a:latin typeface="Times New Roman" panose="02020603050405020304" pitchFamily="18" charset="0"/>
                <a:ea typeface="Calibri" panose="020F0502020204030204" pitchFamily="34" charset="0"/>
              </a:rPr>
              <a:t>lamentateurs</a:t>
            </a:r>
            <a:r>
              <a:rPr lang="fr-FR" sz="1400" dirty="0">
                <a:solidFill>
                  <a:srgbClr val="000000"/>
                </a:solidFill>
                <a:effectLst/>
                <a:latin typeface="Times New Roman" panose="02020603050405020304" pitchFamily="18" charset="0"/>
                <a:ea typeface="Calibri" panose="020F0502020204030204" pitchFamily="34" charset="0"/>
              </a:rPr>
              <a:t> et au </a:t>
            </a:r>
            <a:r>
              <a:rPr lang="fr-FR" sz="1400" i="1" dirty="0" err="1">
                <a:solidFill>
                  <a:srgbClr val="000000"/>
                </a:solidFill>
                <a:effectLst/>
                <a:latin typeface="Times New Roman" panose="02020603050405020304" pitchFamily="18" charset="0"/>
                <a:ea typeface="Calibri" panose="020F0502020204030204" pitchFamily="34" charset="0"/>
              </a:rPr>
              <a:t>šatammu</a:t>
            </a:r>
            <a:r>
              <a:rPr lang="fr-FR" sz="1400" dirty="0">
                <a:solidFill>
                  <a:srgbClr val="000000"/>
                </a:solidFill>
                <a:effectLst/>
                <a:latin typeface="Times New Roman" panose="02020603050405020304" pitchFamily="18" charset="0"/>
                <a:ea typeface="Calibri" panose="020F0502020204030204" pitchFamily="34" charset="0"/>
              </a:rPr>
              <a:t> d’envoyer des parts de ces bœufs et de ces animaux sacrificiels aux juges royaux et aux citoyens [</a:t>
            </a:r>
            <a:r>
              <a:rPr lang="fr-FR" sz="1400" b="1" dirty="0">
                <a:solidFill>
                  <a:srgbClr val="000000"/>
                </a:solidFill>
                <a:effectLst/>
                <a:latin typeface="Times New Roman" panose="02020603050405020304" pitchFamily="18" charset="0"/>
                <a:ea typeface="Calibri" panose="020F0502020204030204" pitchFamily="34" charset="0"/>
              </a:rPr>
              <a:t>10</a:t>
            </a:r>
            <a:r>
              <a:rPr lang="fr-FR" sz="1400" dirty="0">
                <a:solidFill>
                  <a:srgbClr val="000000"/>
                </a:solidFill>
                <a:effectLst/>
                <a:latin typeface="Times New Roman" panose="02020603050405020304" pitchFamily="18" charset="0"/>
                <a:ea typeface="Calibri" panose="020F0502020204030204" pitchFamily="34" charset="0"/>
              </a:rPr>
              <a:t>] de Séleucie. [Lors du mois …], ce mois-là, le quatorzième jour, […] Lu (?) est son nom, frère du roi Séleucos, est venu d’Antioche sur l’Oronte, de la </a:t>
            </a:r>
            <a:r>
              <a:rPr lang="fr-FR" sz="1400" dirty="0" err="1">
                <a:solidFill>
                  <a:srgbClr val="000000"/>
                </a:solidFill>
                <a:effectLst/>
                <a:latin typeface="Times New Roman" panose="02020603050405020304" pitchFamily="18" charset="0"/>
                <a:ea typeface="Calibri" panose="020F0502020204030204" pitchFamily="34" charset="0"/>
              </a:rPr>
              <a:t>Transeuphratène</a:t>
            </a:r>
            <a:r>
              <a:rPr lang="fr-FR" sz="1400" dirty="0">
                <a:solidFill>
                  <a:srgbClr val="000000"/>
                </a:solidFill>
                <a:effectLst/>
                <a:latin typeface="Times New Roman" panose="02020603050405020304" pitchFamily="18" charset="0"/>
                <a:ea typeface="Calibri" panose="020F0502020204030204" pitchFamily="34" charset="0"/>
              </a:rPr>
              <a:t>, [vers Séleucie], la cité de la royauté qui est sur le Tigre et sur le canal du roi. Le satrape d’Akkad et les habitants du pays allèrent à sa rencontre et [entonnèrent] des chants. </a:t>
            </a:r>
            <a:endParaRPr lang="fr-BE" sz="1400" dirty="0">
              <a:solidFill>
                <a:srgbClr val="333333"/>
              </a:solidFill>
              <a:effectLst/>
              <a:latin typeface="Times New Roman" panose="02020603050405020304" pitchFamily="18" charset="0"/>
              <a:ea typeface="Calibri" panose="020F0502020204030204" pitchFamily="34" charset="0"/>
            </a:endParaRPr>
          </a:p>
          <a:p>
            <a:endParaRPr lang="fr-FR" dirty="0"/>
          </a:p>
        </p:txBody>
      </p:sp>
    </p:spTree>
    <p:extLst>
      <p:ext uri="{BB962C8B-B14F-4D97-AF65-F5344CB8AC3E}">
        <p14:creationId xmlns:p14="http://schemas.microsoft.com/office/powerpoint/2010/main" val="3690587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359FD94-B789-BF41-8EE0-B165C0B4C477}"/>
              </a:ext>
            </a:extLst>
          </p:cNvPr>
          <p:cNvSpPr txBox="1"/>
          <p:nvPr/>
        </p:nvSpPr>
        <p:spPr>
          <a:xfrm>
            <a:off x="1244009" y="404664"/>
            <a:ext cx="7504455" cy="2462213"/>
          </a:xfrm>
          <a:prstGeom prst="rect">
            <a:avLst/>
          </a:prstGeom>
          <a:noFill/>
        </p:spPr>
        <p:txBody>
          <a:bodyPr wrap="square" rtlCol="0">
            <a:spAutoFit/>
          </a:bodyPr>
          <a:lstStyle/>
          <a:p>
            <a:pPr marL="285750" indent="-285750" algn="just">
              <a:buFont typeface="Arial" panose="020B0604020202020204" pitchFamily="34" charset="0"/>
              <a:buChar char="•"/>
            </a:pPr>
            <a:r>
              <a:rPr lang="fr-FR" sz="1400" i="1" dirty="0">
                <a:latin typeface="Times New Roman" panose="02020603050405020304" pitchFamily="18" charset="0"/>
                <a:cs typeface="Times New Roman" panose="02020603050405020304" pitchFamily="18" charset="0"/>
              </a:rPr>
              <a:t>OGIS</a:t>
            </a:r>
            <a:r>
              <a:rPr lang="fr-FR" sz="1400" dirty="0">
                <a:latin typeface="Times New Roman" panose="02020603050405020304" pitchFamily="18" charset="0"/>
                <a:cs typeface="Times New Roman" panose="02020603050405020304" pitchFamily="18" charset="0"/>
              </a:rPr>
              <a:t> 54, lignes 17-20 : </a:t>
            </a:r>
            <a:r>
              <a:rPr lang="fr-FR" sz="1400" dirty="0" err="1">
                <a:latin typeface="Times New Roman" panose="02020603050405020304" pitchFamily="18" charset="0"/>
                <a:cs typeface="Times New Roman" panose="02020603050405020304" pitchFamily="18" charset="0"/>
              </a:rPr>
              <a:t>διέ</a:t>
            </a:r>
            <a:r>
              <a:rPr lang="fr-FR" sz="1400" dirty="0">
                <a:latin typeface="Times New Roman" panose="02020603050405020304" pitchFamily="18" charset="0"/>
                <a:cs typeface="Times New Roman" panose="02020603050405020304" pitchFamily="18" charset="0"/>
              </a:rPr>
              <a:t>β</a:t>
            </a:r>
            <a:r>
              <a:rPr lang="fr-FR" sz="1400" dirty="0" err="1">
                <a:latin typeface="Times New Roman" panose="02020603050405020304" pitchFamily="18" charset="0"/>
                <a:cs typeface="Times New Roman" panose="02020603050405020304" pitchFamily="18" charset="0"/>
              </a:rPr>
              <a:t>η</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τὸν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Εὐφράτην</a:t>
            </a:r>
            <a:r>
              <a:rPr lang="fr-FR" sz="1400" dirty="0">
                <a:latin typeface="Times New Roman" panose="02020603050405020304" pitchFamily="18" charset="0"/>
                <a:cs typeface="Times New Roman" panose="02020603050405020304" pitchFamily="18" charset="0"/>
              </a:rPr>
              <a:t> | π</a:t>
            </a:r>
            <a:r>
              <a:rPr lang="fr-FR" sz="1400" dirty="0" err="1">
                <a:latin typeface="Times New Roman" panose="02020603050405020304" pitchFamily="18" charset="0"/>
                <a:cs typeface="Times New Roman" panose="02020603050405020304" pitchFamily="18" charset="0"/>
              </a:rPr>
              <a:t>οτ</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μὸν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κ</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ὶ</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τὴν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Μεσο</a:t>
            </a:r>
            <a:r>
              <a:rPr lang="fr-FR" sz="1400" dirty="0">
                <a:latin typeface="Times New Roman" panose="02020603050405020304" pitchFamily="18" charset="0"/>
                <a:cs typeface="Times New Roman" panose="02020603050405020304" pitchFamily="18" charset="0"/>
              </a:rPr>
              <a:t>π</a:t>
            </a:r>
            <a:r>
              <a:rPr lang="fr-FR" sz="1400" dirty="0" err="1">
                <a:latin typeface="Times New Roman" panose="02020603050405020304" pitchFamily="18" charset="0"/>
                <a:cs typeface="Times New Roman" panose="02020603050405020304" pitchFamily="18" charset="0"/>
              </a:rPr>
              <a:t>οτ</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μί</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κ</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ὶ</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Β</a:t>
            </a:r>
            <a:r>
              <a:rPr lang="fr-FR" sz="1400" dirty="0">
                <a:latin typeface="Times New Roman" panose="02020603050405020304" pitchFamily="18" charset="0"/>
                <a:cs typeface="Times New Roman" panose="02020603050405020304" pitchFamily="18" charset="0"/>
              </a:rPr>
              <a:t>αβ</a:t>
            </a:r>
            <a:r>
              <a:rPr lang="fr-FR" sz="1400" dirty="0" err="1">
                <a:latin typeface="Times New Roman" panose="02020603050405020304" pitchFamily="18" charset="0"/>
                <a:cs typeface="Times New Roman" panose="02020603050405020304" pitchFamily="18" charset="0"/>
              </a:rPr>
              <a:t>υλωνί</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κ</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ὶ</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Σουσι</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νὴν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κ</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ὶ</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Περσίδ</a:t>
            </a:r>
            <a:r>
              <a:rPr lang="fr-FR" sz="1400" dirty="0">
                <a:latin typeface="Times New Roman" panose="02020603050405020304" pitchFamily="18" charset="0"/>
                <a:cs typeface="Times New Roman" panose="02020603050405020304" pitchFamily="18" charset="0"/>
              </a:rPr>
              <a:t>α </a:t>
            </a:r>
            <a:r>
              <a:rPr lang="fr-FR" sz="1400" dirty="0" err="1">
                <a:latin typeface="Times New Roman" panose="02020603050405020304" pitchFamily="18" charset="0"/>
                <a:cs typeface="Times New Roman" panose="02020603050405020304" pitchFamily="18" charset="0"/>
              </a:rPr>
              <a:t>κ</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ὶ</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Μηδεί</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κ</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ὶ</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τὴν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λοι</a:t>
            </a:r>
            <a:r>
              <a:rPr lang="fr-FR" sz="1400" dirty="0">
                <a:latin typeface="Times New Roman" panose="02020603050405020304" pitchFamily="18" charset="0"/>
                <a:cs typeface="Times New Roman" panose="02020603050405020304" pitchFamily="18" charset="0"/>
              </a:rPr>
              <a:t>π</a:t>
            </a:r>
            <a:r>
              <a:rPr lang="fr-FR" sz="1400" dirty="0" err="1">
                <a:latin typeface="Times New Roman" panose="02020603050405020304" pitchFamily="18" charset="0"/>
                <a:cs typeface="Times New Roman" panose="02020603050405020304" pitchFamily="18" charset="0"/>
              </a:rPr>
              <a:t>ὴν</a:t>
            </a:r>
            <a:r>
              <a:rPr lang="fr-FR" sz="1400" dirty="0">
                <a:latin typeface="Times New Roman" panose="02020603050405020304" pitchFamily="18" charset="0"/>
                <a:cs typeface="Times New Roman" panose="02020603050405020304" pitchFamily="18" charset="0"/>
              </a:rPr>
              <a:t> π</a:t>
            </a:r>
            <a:r>
              <a:rPr lang="fr-FR" sz="1400" dirty="0" err="1">
                <a:latin typeface="Times New Roman" panose="02020603050405020304" pitchFamily="18" charset="0"/>
                <a:cs typeface="Times New Roman" panose="02020603050405020304" pitchFamily="18" charset="0"/>
              </a:rPr>
              <a:t>ᾶσ</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ἕως</a:t>
            </a:r>
            <a:r>
              <a:rPr lang="fr-FR" sz="1400" dirty="0">
                <a:latin typeface="Times New Roman" panose="02020603050405020304" pitchFamily="18" charset="0"/>
                <a:cs typeface="Times New Roman" panose="02020603050405020304" pitchFamily="18" charset="0"/>
              </a:rPr>
              <a:t> | </a:t>
            </a:r>
            <a:r>
              <a:rPr lang="fr-FR" sz="1400" dirty="0" err="1">
                <a:latin typeface="Times New Roman" panose="02020603050405020304" pitchFamily="18" charset="0"/>
                <a:cs typeface="Times New Roman" panose="02020603050405020304" pitchFamily="18" charset="0"/>
              </a:rPr>
              <a:t>Β</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κτρι</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νῆς</a:t>
            </a:r>
            <a:r>
              <a:rPr lang="fr-FR" sz="1400" dirty="0">
                <a:latin typeface="Times New Roman" panose="02020603050405020304" pitchFamily="18" charset="0"/>
                <a:cs typeface="Times New Roman" panose="02020603050405020304" pitchFamily="18" charset="0"/>
              </a:rPr>
              <a:t>. </a:t>
            </a:r>
          </a:p>
          <a:p>
            <a:pPr algn="just"/>
            <a:endParaRPr lang="fr-FR" sz="1400" dirty="0">
              <a:latin typeface="Times New Roman" panose="02020603050405020304" pitchFamily="18" charset="0"/>
              <a:cs typeface="Times New Roman" panose="02020603050405020304" pitchFamily="18" charset="0"/>
            </a:endParaRPr>
          </a:p>
          <a:p>
            <a:pPr algn="just"/>
            <a:r>
              <a:rPr lang="it-IT" sz="1400" dirty="0">
                <a:latin typeface="Times New Roman" panose="02020603050405020304" pitchFamily="18" charset="0"/>
                <a:cs typeface="Times New Roman" panose="02020603050405020304" pitchFamily="18" charset="0"/>
              </a:rPr>
              <a:t>Il a </a:t>
            </a:r>
            <a:r>
              <a:rPr lang="it-IT" sz="1400" dirty="0" err="1">
                <a:latin typeface="Times New Roman" panose="02020603050405020304" pitchFamily="18" charset="0"/>
                <a:cs typeface="Times New Roman" panose="02020603050405020304" pitchFamily="18" charset="0"/>
              </a:rPr>
              <a:t>traversé</a:t>
            </a:r>
            <a:r>
              <a:rPr lang="it-IT" sz="1400" dirty="0">
                <a:latin typeface="Times New Roman" panose="02020603050405020304" pitchFamily="18" charset="0"/>
                <a:cs typeface="Times New Roman" panose="02020603050405020304" pitchFamily="18" charset="0"/>
              </a:rPr>
              <a:t> l'</a:t>
            </a:r>
            <a:r>
              <a:rPr lang="it-IT" sz="1400" dirty="0" err="1">
                <a:latin typeface="Times New Roman" panose="02020603050405020304" pitchFamily="18" charset="0"/>
                <a:cs typeface="Times New Roman" panose="02020603050405020304" pitchFamily="18" charset="0"/>
              </a:rPr>
              <a:t>Euphrate</a:t>
            </a:r>
            <a:r>
              <a:rPr lang="it-IT" sz="1400" dirty="0">
                <a:latin typeface="Times New Roman" panose="02020603050405020304" pitchFamily="18" charset="0"/>
                <a:cs typeface="Times New Roman" panose="02020603050405020304" pitchFamily="18" charset="0"/>
              </a:rPr>
              <a:t>, la </a:t>
            </a:r>
            <a:r>
              <a:rPr lang="it-IT" sz="1400" dirty="0" err="1">
                <a:latin typeface="Times New Roman" panose="02020603050405020304" pitchFamily="18" charset="0"/>
                <a:cs typeface="Times New Roman" panose="02020603050405020304" pitchFamily="18" charset="0"/>
              </a:rPr>
              <a:t>Mésopotamie</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Babylone</a:t>
            </a:r>
            <a:r>
              <a:rPr lang="it-IT" sz="1400" dirty="0">
                <a:latin typeface="Times New Roman" panose="02020603050405020304" pitchFamily="18" charset="0"/>
                <a:cs typeface="Times New Roman" panose="02020603050405020304" pitchFamily="18" charset="0"/>
              </a:rPr>
              <a:t>, la </a:t>
            </a:r>
            <a:r>
              <a:rPr lang="it-IT" sz="1400" dirty="0" err="1">
                <a:latin typeface="Times New Roman" panose="02020603050405020304" pitchFamily="18" charset="0"/>
                <a:cs typeface="Times New Roman" panose="02020603050405020304" pitchFamily="18" charset="0"/>
              </a:rPr>
              <a:t>Susiane</a:t>
            </a:r>
            <a:r>
              <a:rPr lang="it-IT" sz="1400" dirty="0">
                <a:latin typeface="Times New Roman" panose="02020603050405020304" pitchFamily="18" charset="0"/>
                <a:cs typeface="Times New Roman" panose="02020603050405020304" pitchFamily="18" charset="0"/>
              </a:rPr>
              <a:t>, la Perse, </a:t>
            </a:r>
            <a:r>
              <a:rPr lang="it-IT" sz="1400" dirty="0" err="1">
                <a:latin typeface="Times New Roman" panose="02020603050405020304" pitchFamily="18" charset="0"/>
                <a:cs typeface="Times New Roman" panose="02020603050405020304" pitchFamily="18" charset="0"/>
              </a:rPr>
              <a:t>les</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médias</a:t>
            </a:r>
            <a:r>
              <a:rPr lang="it-IT" sz="1400" dirty="0">
                <a:latin typeface="Times New Roman" panose="02020603050405020304" pitchFamily="18" charset="0"/>
                <a:cs typeface="Times New Roman" panose="02020603050405020304" pitchFamily="18" charset="0"/>
              </a:rPr>
              <a:t> et </a:t>
            </a:r>
            <a:r>
              <a:rPr lang="it-IT" sz="1400" dirty="0" err="1">
                <a:latin typeface="Times New Roman" panose="02020603050405020304" pitchFamily="18" charset="0"/>
                <a:cs typeface="Times New Roman" panose="02020603050405020304" pitchFamily="18" charset="0"/>
              </a:rPr>
              <a:t>toutes</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les</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autres</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régions</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jusqu'à</a:t>
            </a:r>
            <a:r>
              <a:rPr lang="it-IT" sz="1400" dirty="0">
                <a:latin typeface="Times New Roman" panose="02020603050405020304" pitchFamily="18" charset="0"/>
                <a:cs typeface="Times New Roman" panose="02020603050405020304" pitchFamily="18" charset="0"/>
              </a:rPr>
              <a:t> la </a:t>
            </a:r>
            <a:r>
              <a:rPr lang="it-IT" sz="1400" dirty="0" err="1">
                <a:latin typeface="Times New Roman" panose="02020603050405020304" pitchFamily="18" charset="0"/>
                <a:cs typeface="Times New Roman" panose="02020603050405020304" pitchFamily="18" charset="0"/>
              </a:rPr>
              <a:t>Bactriane</a:t>
            </a:r>
            <a:r>
              <a:rPr lang="it-IT" sz="1400" dirty="0">
                <a:latin typeface="Times New Roman" panose="02020603050405020304" pitchFamily="18" charset="0"/>
                <a:cs typeface="Times New Roman" panose="02020603050405020304" pitchFamily="18" charset="0"/>
              </a:rPr>
              <a:t>.</a:t>
            </a:r>
          </a:p>
          <a:p>
            <a:pPr algn="just"/>
            <a:endParaRPr lang="it-IT"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sz="1400" dirty="0">
                <a:latin typeface="Times New Roman" panose="02020603050405020304" pitchFamily="18" charset="0"/>
                <a:cs typeface="Times New Roman" panose="02020603050405020304" pitchFamily="18" charset="0"/>
              </a:rPr>
              <a:t>Appien, </a:t>
            </a:r>
            <a:r>
              <a:rPr lang="fr-FR" sz="1400" i="1" dirty="0" err="1">
                <a:latin typeface="Times New Roman" panose="02020603050405020304" pitchFamily="18" charset="0"/>
                <a:cs typeface="Times New Roman" panose="02020603050405020304" pitchFamily="18" charset="0"/>
              </a:rPr>
              <a:t>Syr</a:t>
            </a:r>
            <a:r>
              <a:rPr lang="fr-FR" sz="1400" dirty="0">
                <a:latin typeface="Times New Roman" panose="02020603050405020304" pitchFamily="18" charset="0"/>
                <a:cs typeface="Times New Roman" panose="02020603050405020304" pitchFamily="18" charset="0"/>
              </a:rPr>
              <a:t>., 65 : </a:t>
            </a:r>
            <a:r>
              <a:rPr lang="fr-FR" sz="1400" dirty="0" err="1">
                <a:latin typeface="Times New Roman" panose="02020603050405020304" pitchFamily="18" charset="0"/>
                <a:cs typeface="Times New Roman" panose="02020603050405020304" pitchFamily="18" charset="0"/>
              </a:rPr>
              <a:t>κ</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ὶ</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Πτολεμ</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ῖος</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ὁ</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τοῦ</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Φιλ</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δέλφου</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τ</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ῦτ</a:t>
            </a:r>
            <a:r>
              <a:rPr lang="fr-FR" sz="1400" dirty="0">
                <a:latin typeface="Times New Roman" panose="02020603050405020304" pitchFamily="18" charset="0"/>
                <a:cs typeface="Times New Roman" panose="02020603050405020304" pitchFamily="18" charset="0"/>
              </a:rPr>
              <a:t>α </a:t>
            </a:r>
            <a:r>
              <a:rPr lang="fr-FR" sz="1400" dirty="0" err="1">
                <a:latin typeface="Times New Roman" panose="02020603050405020304" pitchFamily="18" charset="0"/>
                <a:cs typeface="Times New Roman" panose="02020603050405020304" pitchFamily="18" charset="0"/>
              </a:rPr>
              <a:t>τιννύμενος</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Λ</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οδίκην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τε</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ἔκτεινε</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κ</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ὶ</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ἐς</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Συρί</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ν</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ἐνέ</a:t>
            </a:r>
            <a:r>
              <a:rPr lang="fr-FR" sz="1400" dirty="0">
                <a:latin typeface="Times New Roman" panose="02020603050405020304" pitchFamily="18" charset="0"/>
                <a:cs typeface="Times New Roman" panose="02020603050405020304" pitchFamily="18" charset="0"/>
              </a:rPr>
              <a:t>βα</a:t>
            </a:r>
            <a:r>
              <a:rPr lang="fr-FR" sz="1400" dirty="0" err="1">
                <a:latin typeface="Times New Roman" panose="02020603050405020304" pitchFamily="18" charset="0"/>
                <a:cs typeface="Times New Roman" panose="02020603050405020304" pitchFamily="18" charset="0"/>
              </a:rPr>
              <a:t>λε</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κ</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ὶ</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ἐς</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Β</a:t>
            </a:r>
            <a:r>
              <a:rPr lang="fr-FR" sz="1400" dirty="0">
                <a:latin typeface="Times New Roman" panose="02020603050405020304" pitchFamily="18" charset="0"/>
                <a:cs typeface="Times New Roman" panose="02020603050405020304" pitchFamily="18" charset="0"/>
              </a:rPr>
              <a:t>αβ</a:t>
            </a:r>
            <a:r>
              <a:rPr lang="fr-FR" sz="1400" dirty="0" err="1">
                <a:latin typeface="Times New Roman" panose="02020603050405020304" pitchFamily="18" charset="0"/>
                <a:cs typeface="Times New Roman" panose="02020603050405020304" pitchFamily="18" charset="0"/>
              </a:rPr>
              <a:t>υλῶν</a:t>
            </a:r>
            <a:r>
              <a:rPr lang="fr-FR" sz="1400" dirty="0">
                <a:latin typeface="Times New Roman" panose="02020603050405020304" pitchFamily="18" charset="0"/>
                <a:cs typeface="Times New Roman" panose="02020603050405020304" pitchFamily="18" charset="0"/>
              </a:rPr>
              <a:t>α </a:t>
            </a:r>
            <a:r>
              <a:rPr lang="fr-FR" sz="1400" dirty="0" err="1">
                <a:latin typeface="Times New Roman" panose="02020603050405020304" pitchFamily="18" charset="0"/>
                <a:cs typeface="Times New Roman" panose="02020603050405020304" pitchFamily="18" charset="0"/>
              </a:rPr>
              <a:t>ἤλ</a:t>
            </a:r>
            <a:r>
              <a:rPr lang="fr-FR" sz="1400" dirty="0">
                <a:latin typeface="Times New Roman" panose="02020603050405020304" pitchFamily="18" charset="0"/>
                <a:cs typeface="Times New Roman" panose="02020603050405020304" pitchFamily="18" charset="0"/>
              </a:rPr>
              <a:t>α</a:t>
            </a:r>
            <a:r>
              <a:rPr lang="fr-FR" sz="1400" dirty="0" err="1">
                <a:latin typeface="Times New Roman" panose="02020603050405020304" pitchFamily="18" charset="0"/>
                <a:cs typeface="Times New Roman" panose="02020603050405020304" pitchFamily="18" charset="0"/>
              </a:rPr>
              <a:t>σε</a:t>
            </a:r>
            <a:r>
              <a:rPr lang="fr-FR" sz="1400" dirty="0">
                <a:latin typeface="Times New Roman" panose="02020603050405020304" pitchFamily="18" charset="0"/>
                <a:cs typeface="Times New Roman" panose="02020603050405020304" pitchFamily="18" charset="0"/>
              </a:rPr>
              <a:t>.</a:t>
            </a:r>
          </a:p>
          <a:p>
            <a:pPr algn="just"/>
            <a:endParaRPr lang="fr-FR" sz="1400" dirty="0">
              <a:latin typeface="Times New Roman" panose="02020603050405020304" pitchFamily="18" charset="0"/>
              <a:cs typeface="Times New Roman" panose="02020603050405020304" pitchFamily="18" charset="0"/>
            </a:endParaRPr>
          </a:p>
          <a:p>
            <a:pPr algn="just"/>
            <a:r>
              <a:rPr lang="it-IT" sz="1400" dirty="0" err="1">
                <a:latin typeface="Times New Roman" panose="02020603050405020304" pitchFamily="18" charset="0"/>
                <a:cs typeface="Times New Roman" panose="02020603050405020304" pitchFamily="18" charset="0"/>
              </a:rPr>
              <a:t>Ptolémée</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fils</a:t>
            </a:r>
            <a:r>
              <a:rPr lang="it-IT" sz="1400" dirty="0">
                <a:latin typeface="Times New Roman" panose="02020603050405020304" pitchFamily="18" charset="0"/>
                <a:cs typeface="Times New Roman" panose="02020603050405020304" pitchFamily="18" charset="0"/>
              </a:rPr>
              <a:t> de </a:t>
            </a:r>
            <a:r>
              <a:rPr lang="it-IT" sz="1400" dirty="0" err="1">
                <a:latin typeface="Times New Roman" panose="02020603050405020304" pitchFamily="18" charset="0"/>
                <a:cs typeface="Times New Roman" panose="02020603050405020304" pitchFamily="18" charset="0"/>
              </a:rPr>
              <a:t>Ptolémée</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Philadelphe</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voulant</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venger</a:t>
            </a:r>
            <a:r>
              <a:rPr lang="it-IT" sz="1400" dirty="0">
                <a:latin typeface="Times New Roman" panose="02020603050405020304" pitchFamily="18" charset="0"/>
                <a:cs typeface="Times New Roman" panose="02020603050405020304" pitchFamily="18" charset="0"/>
              </a:rPr>
              <a:t> ce crime (= la </a:t>
            </a:r>
            <a:r>
              <a:rPr lang="it-IT" sz="1400" dirty="0" err="1">
                <a:latin typeface="Times New Roman" panose="02020603050405020304" pitchFamily="18" charset="0"/>
                <a:cs typeface="Times New Roman" panose="02020603050405020304" pitchFamily="18" charset="0"/>
              </a:rPr>
              <a:t>mort</a:t>
            </a:r>
            <a:r>
              <a:rPr lang="it-IT" sz="1400" dirty="0">
                <a:latin typeface="Times New Roman" panose="02020603050405020304" pitchFamily="18" charset="0"/>
                <a:cs typeface="Times New Roman" panose="02020603050405020304" pitchFamily="18" charset="0"/>
              </a:rPr>
              <a:t> de sa </a:t>
            </a:r>
            <a:r>
              <a:rPr lang="it-IT" sz="1400" dirty="0" err="1">
                <a:latin typeface="Times New Roman" panose="02020603050405020304" pitchFamily="18" charset="0"/>
                <a:cs typeface="Times New Roman" panose="02020603050405020304" pitchFamily="18" charset="0"/>
              </a:rPr>
              <a:t>sœur</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Bérénice</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Phernophoros</a:t>
            </a:r>
            <a:r>
              <a:rPr lang="it-IT" sz="1400" dirty="0">
                <a:latin typeface="Times New Roman" panose="02020603050405020304" pitchFamily="18" charset="0"/>
                <a:cs typeface="Times New Roman" panose="02020603050405020304" pitchFamily="18" charset="0"/>
              </a:rPr>
              <a:t>), tenta de </a:t>
            </a:r>
            <a:r>
              <a:rPr lang="it-IT" sz="1400" dirty="0" err="1">
                <a:latin typeface="Times New Roman" panose="02020603050405020304" pitchFamily="18" charset="0"/>
                <a:cs typeface="Times New Roman" panose="02020603050405020304" pitchFamily="18" charset="0"/>
              </a:rPr>
              <a:t>tuer</a:t>
            </a:r>
            <a:r>
              <a:rPr lang="it-IT" sz="1400" dirty="0">
                <a:latin typeface="Times New Roman" panose="02020603050405020304" pitchFamily="18" charset="0"/>
                <a:cs typeface="Times New Roman" panose="02020603050405020304" pitchFamily="18" charset="0"/>
              </a:rPr>
              <a:t> Laodice. Il </a:t>
            </a:r>
            <a:r>
              <a:rPr lang="it-IT" sz="1400" dirty="0" err="1">
                <a:latin typeface="Times New Roman" panose="02020603050405020304" pitchFamily="18" charset="0"/>
                <a:cs typeface="Times New Roman" panose="02020603050405020304" pitchFamily="18" charset="0"/>
              </a:rPr>
              <a:t>envahit</a:t>
            </a:r>
            <a:r>
              <a:rPr lang="it-IT" sz="1400" dirty="0">
                <a:latin typeface="Times New Roman" panose="02020603050405020304" pitchFamily="18" charset="0"/>
                <a:cs typeface="Times New Roman" panose="02020603050405020304" pitchFamily="18" charset="0"/>
              </a:rPr>
              <a:t> la </a:t>
            </a:r>
            <a:r>
              <a:rPr lang="it-IT" sz="1400" dirty="0" err="1">
                <a:latin typeface="Times New Roman" panose="02020603050405020304" pitchFamily="18" charset="0"/>
                <a:cs typeface="Times New Roman" panose="02020603050405020304" pitchFamily="18" charset="0"/>
              </a:rPr>
              <a:t>Syrie</a:t>
            </a:r>
            <a:r>
              <a:rPr lang="it-IT" sz="1400" dirty="0">
                <a:latin typeface="Times New Roman" panose="02020603050405020304" pitchFamily="18" charset="0"/>
                <a:cs typeface="Times New Roman" panose="02020603050405020304" pitchFamily="18" charset="0"/>
              </a:rPr>
              <a:t> et alla </a:t>
            </a:r>
            <a:r>
              <a:rPr lang="it-IT" sz="1400" dirty="0" err="1">
                <a:latin typeface="Times New Roman" panose="02020603050405020304" pitchFamily="18" charset="0"/>
                <a:cs typeface="Times New Roman" panose="02020603050405020304" pitchFamily="18" charset="0"/>
              </a:rPr>
              <a:t>jusqu'à</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Babylone</a:t>
            </a:r>
            <a:r>
              <a:rPr lang="it-IT" sz="1400" dirty="0">
                <a:latin typeface="Times New Roman" panose="02020603050405020304" pitchFamily="18" charset="0"/>
                <a:cs typeface="Times New Roman" panose="02020603050405020304" pitchFamily="18" charset="0"/>
              </a:rPr>
              <a:t>.</a:t>
            </a:r>
          </a:p>
        </p:txBody>
      </p:sp>
      <p:pic>
        <p:nvPicPr>
          <p:cNvPr id="9" name="Image 8">
            <a:extLst>
              <a:ext uri="{FF2B5EF4-FFF2-40B4-BE49-F238E27FC236}">
                <a16:creationId xmlns:a16="http://schemas.microsoft.com/office/drawing/2014/main" id="{261FA229-2F9B-7A4F-844F-7685CB5B4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068960"/>
            <a:ext cx="4589016" cy="2550182"/>
          </a:xfrm>
          <a:prstGeom prst="rect">
            <a:avLst/>
          </a:prstGeom>
        </p:spPr>
      </p:pic>
      <p:sp>
        <p:nvSpPr>
          <p:cNvPr id="10" name="ZoneTexte 9">
            <a:extLst>
              <a:ext uri="{FF2B5EF4-FFF2-40B4-BE49-F238E27FC236}">
                <a16:creationId xmlns:a16="http://schemas.microsoft.com/office/drawing/2014/main" id="{EE028D74-CBC4-134E-91B1-2828F79F88B1}"/>
              </a:ext>
            </a:extLst>
          </p:cNvPr>
          <p:cNvSpPr txBox="1"/>
          <p:nvPr/>
        </p:nvSpPr>
        <p:spPr>
          <a:xfrm>
            <a:off x="5718514" y="2952807"/>
            <a:ext cx="3303572" cy="4616648"/>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BCHP 11 (246/245 </a:t>
            </a:r>
            <a:r>
              <a:rPr lang="fr-FR" dirty="0" err="1">
                <a:latin typeface="Times New Roman" panose="02020603050405020304" pitchFamily="18" charset="0"/>
                <a:cs typeface="Times New Roman" panose="02020603050405020304" pitchFamily="18" charset="0"/>
              </a:rPr>
              <a:t>a.v</a:t>
            </a:r>
            <a:r>
              <a:rPr lang="fr-FR" dirty="0">
                <a:latin typeface="Times New Roman" panose="02020603050405020304" pitchFamily="18" charset="0"/>
                <a:cs typeface="Times New Roman" panose="02020603050405020304" pitchFamily="18" charset="0"/>
              </a:rPr>
              <a:t>. J.-C.)</a:t>
            </a:r>
          </a:p>
          <a:p>
            <a:r>
              <a:rPr lang="fr-FR" sz="1400" dirty="0">
                <a:latin typeface="Times New Roman" panose="02020603050405020304" pitchFamily="18" charset="0"/>
                <a:ea typeface="Calibri" panose="020F0502020204030204" pitchFamily="34" charset="0"/>
                <a:cs typeface="Times New Roman (Corps CS)"/>
              </a:rPr>
              <a:t>[Obv.6'] </a:t>
            </a:r>
            <a:r>
              <a:rPr lang="fr-FR" sz="1400" dirty="0" err="1">
                <a:latin typeface="Times New Roman" panose="02020603050405020304" pitchFamily="18" charset="0"/>
                <a:ea typeface="Calibri" panose="020F0502020204030204" pitchFamily="34" charset="0"/>
                <a:cs typeface="Times New Roman (Corps CS)"/>
              </a:rPr>
              <a:t>Tebêtu</a:t>
            </a:r>
            <a:r>
              <a:rPr lang="fr-FR" sz="1400" dirty="0">
                <a:latin typeface="Times New Roman" panose="02020603050405020304" pitchFamily="18" charset="0"/>
                <a:ea typeface="Calibri" panose="020F0502020204030204" pitchFamily="34" charset="0"/>
                <a:cs typeface="Times New Roman (Corps CS)"/>
              </a:rPr>
              <a:t> [tel jour]. Ce mois-là, le quinzième jour, les troupes </a:t>
            </a:r>
            <a:r>
              <a:rPr lang="fr-FR" sz="1400" dirty="0" err="1">
                <a:latin typeface="Times New Roman" panose="02020603050405020304" pitchFamily="18" charset="0"/>
                <a:ea typeface="Calibri" panose="020F0502020204030204" pitchFamily="34" charset="0"/>
                <a:cs typeface="Times New Roman (Corps CS)"/>
              </a:rPr>
              <a:t>Hanéennes</a:t>
            </a:r>
            <a:r>
              <a:rPr lang="fr-FR" sz="1400" dirty="0">
                <a:latin typeface="Times New Roman" panose="02020603050405020304" pitchFamily="18" charset="0"/>
                <a:ea typeface="Calibri" panose="020F0502020204030204" pitchFamily="34" charset="0"/>
                <a:cs typeface="Times New Roman (Corps CS)"/>
              </a:rPr>
              <a:t>, qui ne craignent pas les dieux, vêtues d’armures de fer,</a:t>
            </a:r>
          </a:p>
          <a:p>
            <a:endParaRPr lang="fr-BE" sz="1400" dirty="0">
              <a:latin typeface="Times New Roman" panose="02020603050405020304" pitchFamily="18" charset="0"/>
              <a:ea typeface="Calibri" panose="020F0502020204030204" pitchFamily="34" charset="0"/>
              <a:cs typeface="Times New Roman (Corps CS)"/>
            </a:endParaRPr>
          </a:p>
          <a:p>
            <a:r>
              <a:rPr lang="fr-FR" sz="1400" dirty="0">
                <a:effectLst/>
                <a:latin typeface="Times New Roman" panose="02020603050405020304" pitchFamily="18" charset="0"/>
                <a:ea typeface="Calibri" panose="020F0502020204030204" pitchFamily="34" charset="0"/>
                <a:cs typeface="Times New Roman (Corps CS)"/>
              </a:rPr>
              <a:t>7'] ont transporté des équipements de bataille [et] de nombreuses machines de siège, depuis la cité de Séleucie</a:t>
            </a:r>
          </a:p>
          <a:p>
            <a:endParaRPr lang="fr-BE" sz="1400" dirty="0">
              <a:effectLst/>
              <a:latin typeface="Times New Roman" panose="02020603050405020304" pitchFamily="18" charset="0"/>
              <a:ea typeface="Calibri" panose="020F0502020204030204" pitchFamily="34" charset="0"/>
              <a:cs typeface="Times New Roman (Corps CS)"/>
            </a:endParaRPr>
          </a:p>
          <a:p>
            <a:r>
              <a:rPr lang="fr-FR" sz="1400" dirty="0">
                <a:effectLst/>
                <a:latin typeface="Times New Roman" panose="02020603050405020304" pitchFamily="18" charset="0"/>
                <a:ea typeface="Calibri" panose="020F0502020204030204" pitchFamily="34" charset="0"/>
                <a:cs typeface="Times New Roman (Corps CS)"/>
              </a:rPr>
              <a:t>[Obv.8'] la cité de la royauté, qui se trouve sur l’Euphrate, vers Babylone. Le dix-neuvième jour, </a:t>
            </a:r>
            <a:endParaRPr lang="fr-BE" sz="1400" dirty="0">
              <a:effectLst/>
              <a:latin typeface="Times New Roman" panose="02020603050405020304" pitchFamily="18" charset="0"/>
              <a:ea typeface="Calibri" panose="020F0502020204030204" pitchFamily="34" charset="0"/>
              <a:cs typeface="Times New Roman (Corps CS)"/>
            </a:endParaRPr>
          </a:p>
          <a:p>
            <a:endParaRPr lang="fr-FR" sz="1200" dirty="0">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a:p>
            <a:endParaRPr lang="fr-FR" sz="1600" dirty="0"/>
          </a:p>
        </p:txBody>
      </p:sp>
      <p:sp>
        <p:nvSpPr>
          <p:cNvPr id="2" name="Rectangle 1"/>
          <p:cNvSpPr/>
          <p:nvPr/>
        </p:nvSpPr>
        <p:spPr>
          <a:xfrm>
            <a:off x="1109997" y="5949280"/>
            <a:ext cx="7854491" cy="1015663"/>
          </a:xfrm>
          <a:prstGeom prst="rect">
            <a:avLst/>
          </a:prstGeom>
        </p:spPr>
        <p:txBody>
          <a:bodyPr wrap="square">
            <a:spAutoFit/>
          </a:bodyPr>
          <a:lstStyle/>
          <a:p>
            <a:r>
              <a:rPr lang="fr-FR" sz="1400" dirty="0">
                <a:effectLst/>
                <a:latin typeface="Times New Roman" panose="02020603050405020304" pitchFamily="18" charset="0"/>
                <a:ea typeface="Calibri" panose="020F0502020204030204" pitchFamily="34" charset="0"/>
                <a:cs typeface="Times New Roman (Corps CS)"/>
              </a:rPr>
              <a:t>[Obv.9'] elles ont mené bataille avec le commandant de la citadelle de </a:t>
            </a:r>
            <a:r>
              <a:rPr lang="fr-FR" sz="1400" dirty="0" err="1">
                <a:effectLst/>
                <a:latin typeface="Times New Roman" panose="02020603050405020304" pitchFamily="18" charset="0"/>
                <a:ea typeface="Calibri" panose="020F0502020204030204" pitchFamily="34" charset="0"/>
                <a:cs typeface="Times New Roman (Corps CS)"/>
              </a:rPr>
              <a:t>Bêlet-Ninua</a:t>
            </a:r>
            <a:r>
              <a:rPr lang="fr-FR" sz="1400" dirty="0">
                <a:effectLst/>
                <a:latin typeface="Times New Roman" panose="02020603050405020304" pitchFamily="18" charset="0"/>
                <a:ea typeface="Calibri" panose="020F0502020204030204" pitchFamily="34" charset="0"/>
                <a:cs typeface="Times New Roman (Corps CS)"/>
              </a:rPr>
              <a:t>. Les personnes qui étaient dans la citadelle </a:t>
            </a:r>
            <a:endParaRPr lang="fr-BE" sz="1400" dirty="0">
              <a:effectLst/>
              <a:latin typeface="Times New Roman" panose="02020603050405020304" pitchFamily="18" charset="0"/>
              <a:ea typeface="Calibri" panose="020F0502020204030204" pitchFamily="34" charset="0"/>
              <a:cs typeface="Times New Roman (Corps CS)"/>
            </a:endParaRPr>
          </a:p>
          <a:p>
            <a:r>
              <a:rPr lang="fr-FR" sz="1400" dirty="0">
                <a:effectLst/>
                <a:latin typeface="Times New Roman" panose="02020603050405020304" pitchFamily="18" charset="0"/>
                <a:ea typeface="Calibri" panose="020F0502020204030204" pitchFamily="34" charset="0"/>
                <a:cs typeface="Times New Roman (Corps CS)"/>
              </a:rPr>
              <a:t>[</a:t>
            </a:r>
            <a:r>
              <a:rPr lang="fr-FR" sz="1400" dirty="0" err="1">
                <a:effectLst/>
                <a:latin typeface="Times New Roman" panose="02020603050405020304" pitchFamily="18" charset="0"/>
                <a:ea typeface="Calibri" panose="020F0502020204030204" pitchFamily="34" charset="0"/>
                <a:cs typeface="Times New Roman (Corps CS)"/>
              </a:rPr>
              <a:t>Obv</a:t>
            </a:r>
            <a:r>
              <a:rPr lang="fr-FR" sz="1400" dirty="0">
                <a:effectLst/>
                <a:latin typeface="Times New Roman" panose="02020603050405020304" pitchFamily="18" charset="0"/>
                <a:ea typeface="Calibri" panose="020F0502020204030204" pitchFamily="34" charset="0"/>
                <a:cs typeface="Times New Roman (Corps CS)"/>
              </a:rPr>
              <a:t>. 10’] prirent peur et sortirent de la citadelle. Elles arrivèrent au palais du roi.</a:t>
            </a:r>
            <a:endParaRPr lang="fr-BE" sz="1400" dirty="0">
              <a:effectLst/>
              <a:latin typeface="Times New Roman" panose="02020603050405020304" pitchFamily="18" charset="0"/>
              <a:ea typeface="Calibri" panose="020F0502020204030204" pitchFamily="34" charset="0"/>
              <a:cs typeface="Times New Roman (Corps CS)"/>
            </a:endParaRP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34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7222050A-7887-4346-B813-84C4D74DC033}"/>
              </a:ext>
            </a:extLst>
          </p:cNvPr>
          <p:cNvGraphicFramePr>
            <a:graphicFrameLocks noGrp="1"/>
          </p:cNvGraphicFramePr>
          <p:nvPr/>
        </p:nvGraphicFramePr>
        <p:xfrm>
          <a:off x="1288096" y="12220"/>
          <a:ext cx="6596271" cy="4698992"/>
        </p:xfrm>
        <a:graphic>
          <a:graphicData uri="http://schemas.openxmlformats.org/drawingml/2006/table">
            <a:tbl>
              <a:tblPr firstRow="1" firstCol="1" bandRow="1">
                <a:tableStyleId>{5C22544A-7EE6-4342-B048-85BDC9FD1C3A}</a:tableStyleId>
              </a:tblPr>
              <a:tblGrid>
                <a:gridCol w="405332">
                  <a:extLst>
                    <a:ext uri="{9D8B030D-6E8A-4147-A177-3AD203B41FA5}">
                      <a16:colId xmlns:a16="http://schemas.microsoft.com/office/drawing/2014/main" val="1251963154"/>
                    </a:ext>
                  </a:extLst>
                </a:gridCol>
                <a:gridCol w="6190939">
                  <a:extLst>
                    <a:ext uri="{9D8B030D-6E8A-4147-A177-3AD203B41FA5}">
                      <a16:colId xmlns:a16="http://schemas.microsoft.com/office/drawing/2014/main" val="1844007567"/>
                    </a:ext>
                  </a:extLst>
                </a:gridCol>
              </a:tblGrid>
              <a:tr h="169857">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Face A</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00153372"/>
                  </a:ext>
                </a:extLst>
              </a:tr>
              <a:tr h="169857">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fr-FR" sz="1100" dirty="0">
                          <a:solidFill>
                            <a:schemeClr val="tx1"/>
                          </a:solidFill>
                          <a:effectLst/>
                          <a:latin typeface="Times New Roman" panose="02020603050405020304" pitchFamily="18" charset="0"/>
                          <a:cs typeface="Times New Roman" panose="02020603050405020304" pitchFamily="18" charset="0"/>
                        </a:rPr>
                        <a:t>[…] </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251620839"/>
                  </a:ext>
                </a:extLst>
              </a:tr>
              <a:tr h="169857">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fr-FR" sz="1100" dirty="0">
                          <a:solidFill>
                            <a:schemeClr val="tx1"/>
                          </a:solidFill>
                          <a:effectLst/>
                          <a:latin typeface="Times New Roman" panose="02020603050405020304" pitchFamily="18" charset="0"/>
                          <a:cs typeface="Times New Roman" panose="02020603050405020304" pitchFamily="18" charset="0"/>
                        </a:rPr>
                        <a:t>[…] DI-šu</a:t>
                      </a:r>
                      <a:r>
                        <a:rPr lang="fr-FR" sz="1100" baseline="-25000" dirty="0">
                          <a:solidFill>
                            <a:schemeClr val="tx1"/>
                          </a:solidFill>
                          <a:effectLst/>
                          <a:latin typeface="Times New Roman" panose="02020603050405020304" pitchFamily="18" charset="0"/>
                          <a:cs typeface="Times New Roman" panose="02020603050405020304" pitchFamily="18" charset="0"/>
                        </a:rPr>
                        <a:t>2</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940601140"/>
                  </a:ext>
                </a:extLst>
              </a:tr>
              <a:tr h="362864">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[M]U.˹60˺+28.KAM</a:t>
                      </a:r>
                      <a:r>
                        <a:rPr lang="fr-FR" sz="1100" baseline="-25000">
                          <a:solidFill>
                            <a:schemeClr val="tx1"/>
                          </a:solidFill>
                          <a:effectLst/>
                          <a:latin typeface="Times New Roman" panose="02020603050405020304" pitchFamily="18" charset="0"/>
                          <a:cs typeface="Times New Roman" panose="02020603050405020304" pitchFamily="18" charset="0"/>
                        </a:rPr>
                        <a:t>2</a:t>
                      </a:r>
                      <a:r>
                        <a:rPr lang="fr-FR" sz="1100">
                          <a:solidFill>
                            <a:schemeClr val="tx1"/>
                          </a:solidFill>
                          <a:effectLst/>
                          <a:latin typeface="Times New Roman" panose="02020603050405020304" pitchFamily="18" charset="0"/>
                          <a:cs typeface="Times New Roman" panose="02020603050405020304" pitchFamily="18" charset="0"/>
                        </a:rPr>
                        <a:t> </a:t>
                      </a:r>
                      <a:r>
                        <a:rPr lang="fr-FR" sz="1100" baseline="30000">
                          <a:solidFill>
                            <a:schemeClr val="tx1"/>
                          </a:solidFill>
                          <a:effectLst/>
                          <a:latin typeface="Times New Roman" panose="02020603050405020304" pitchFamily="18" charset="0"/>
                          <a:cs typeface="Times New Roman" panose="02020603050405020304" pitchFamily="18" charset="0"/>
                        </a:rPr>
                        <a:t>m</a:t>
                      </a:r>
                      <a:r>
                        <a:rPr lang="fr-FR" sz="1100">
                          <a:solidFill>
                            <a:schemeClr val="tx1"/>
                          </a:solidFill>
                          <a:effectLst/>
                          <a:latin typeface="Times New Roman" panose="02020603050405020304" pitchFamily="18" charset="0"/>
                          <a:cs typeface="Times New Roman" panose="02020603050405020304" pitchFamily="18" charset="0"/>
                        </a:rPr>
                        <a:t>Si-lu-ku LUGAL </a:t>
                      </a:r>
                      <a:r>
                        <a:rPr lang="fr-FR" sz="1100" baseline="30000">
                          <a:solidFill>
                            <a:schemeClr val="tx1"/>
                          </a:solidFill>
                          <a:effectLst/>
                          <a:latin typeface="Times New Roman" panose="02020603050405020304" pitchFamily="18" charset="0"/>
                          <a:cs typeface="Times New Roman" panose="02020603050405020304" pitchFamily="18" charset="0"/>
                        </a:rPr>
                        <a:t>ITI</a:t>
                      </a:r>
                      <a:r>
                        <a:rPr lang="fr-FR" sz="1100">
                          <a:solidFill>
                            <a:schemeClr val="tx1"/>
                          </a:solidFill>
                          <a:effectLst/>
                          <a:latin typeface="Times New Roman" panose="02020603050405020304" pitchFamily="18" charset="0"/>
                          <a:cs typeface="Times New Roman" panose="02020603050405020304" pitchFamily="18" charset="0"/>
                        </a:rPr>
                        <a:t>BAR ITI.BI UD.8.KAM</a:t>
                      </a:r>
                      <a:r>
                        <a:rPr lang="fr-FR" sz="1100" baseline="-25000">
                          <a:solidFill>
                            <a:schemeClr val="tx1"/>
                          </a:solidFill>
                          <a:effectLst/>
                          <a:latin typeface="Times New Roman" panose="02020603050405020304" pitchFamily="18" charset="0"/>
                          <a:cs typeface="Times New Roman" panose="02020603050405020304" pitchFamily="18" charset="0"/>
                        </a:rPr>
                        <a:t>2</a:t>
                      </a:r>
                      <a:r>
                        <a:rPr lang="fr-FR" sz="1100">
                          <a:solidFill>
                            <a:schemeClr val="tx1"/>
                          </a:solidFill>
                          <a:effectLst/>
                          <a:latin typeface="Times New Roman" panose="02020603050405020304" pitchFamily="18" charset="0"/>
                          <a:cs typeface="Times New Roman" panose="02020603050405020304" pitchFamily="18" charset="0"/>
                        </a:rPr>
                        <a:t> 1</a:t>
                      </a:r>
                      <a:r>
                        <a:rPr lang="fr-FR" sz="1100" baseline="30000">
                          <a:solidFill>
                            <a:schemeClr val="tx1"/>
                          </a:solidFill>
                          <a:effectLst/>
                          <a:latin typeface="Times New Roman" panose="02020603050405020304" pitchFamily="18" charset="0"/>
                          <a:cs typeface="Times New Roman" panose="02020603050405020304" pitchFamily="18" charset="0"/>
                        </a:rPr>
                        <a:t>en</a:t>
                      </a:r>
                      <a:r>
                        <a:rPr lang="fr-FR" sz="1100">
                          <a:solidFill>
                            <a:schemeClr val="tx1"/>
                          </a:solidFill>
                          <a:effectLst/>
                          <a:latin typeface="Times New Roman" panose="02020603050405020304" pitchFamily="18" charset="0"/>
                          <a:cs typeface="Times New Roman" panose="02020603050405020304" pitchFamily="18" charset="0"/>
                        </a:rPr>
                        <a:t> DUMU E.KI </a:t>
                      </a:r>
                      <a:r>
                        <a:rPr lang="fr-FR" sz="1100" baseline="30000">
                          <a:solidFill>
                            <a:schemeClr val="tx1"/>
                          </a:solidFill>
                          <a:effectLst/>
                          <a:latin typeface="Times New Roman" panose="02020603050405020304" pitchFamily="18" charset="0"/>
                          <a:cs typeface="Times New Roman" panose="02020603050405020304" pitchFamily="18" charset="0"/>
                        </a:rPr>
                        <a:t>lu2</a:t>
                      </a:r>
                      <a:r>
                        <a:rPr lang="fr-FR" sz="1100">
                          <a:solidFill>
                            <a:schemeClr val="tx1"/>
                          </a:solidFill>
                          <a:effectLst/>
                          <a:latin typeface="Times New Roman" panose="02020603050405020304" pitchFamily="18" charset="0"/>
                          <a:cs typeface="Times New Roman" panose="02020603050405020304" pitchFamily="18" charset="0"/>
                        </a:rPr>
                        <a:t>ŠA</a:t>
                      </a:r>
                      <a:r>
                        <a:rPr lang="fr-FR" sz="1100" baseline="-25000">
                          <a:solidFill>
                            <a:schemeClr val="tx1"/>
                          </a:solidFill>
                          <a:effectLst/>
                          <a:latin typeface="Times New Roman" panose="02020603050405020304" pitchFamily="18" charset="0"/>
                          <a:cs typeface="Times New Roman" panose="02020603050405020304" pitchFamily="18" charset="0"/>
                        </a:rPr>
                        <a:t>3</a:t>
                      </a:r>
                      <a:r>
                        <a:rPr lang="fr-FR" sz="1100">
                          <a:solidFill>
                            <a:schemeClr val="tx1"/>
                          </a:solidFill>
                          <a:effectLst/>
                          <a:latin typeface="Times New Roman" panose="02020603050405020304" pitchFamily="18" charset="0"/>
                          <a:cs typeface="Times New Roman" panose="02020603050405020304" pitchFamily="18" charset="0"/>
                        </a:rPr>
                        <a:t>.TAM E</a:t>
                      </a:r>
                      <a:r>
                        <a:rPr lang="fr-FR" sz="1100" baseline="-25000">
                          <a:solidFill>
                            <a:schemeClr val="tx1"/>
                          </a:solidFill>
                          <a:effectLst/>
                          <a:latin typeface="Times New Roman" panose="02020603050405020304" pitchFamily="18" charset="0"/>
                          <a:cs typeface="Times New Roman" panose="02020603050405020304" pitchFamily="18" charset="0"/>
                        </a:rPr>
                        <a:t>2</a:t>
                      </a:r>
                      <a:r>
                        <a:rPr lang="fr-FR" sz="1100">
                          <a:solidFill>
                            <a:schemeClr val="tx1"/>
                          </a:solidFill>
                          <a:effectLst/>
                          <a:latin typeface="Times New Roman" panose="02020603050405020304" pitchFamily="18" charset="0"/>
                          <a:cs typeface="Times New Roman" panose="02020603050405020304" pitchFamily="18" charset="0"/>
                        </a:rPr>
                        <a:t>.SAG.GIL</a:t>
                      </a:r>
                      <a:r>
                        <a:rPr lang="fr-FR" sz="1100" baseline="-25000">
                          <a:solidFill>
                            <a:schemeClr val="tx1"/>
                          </a:solidFill>
                          <a:effectLst/>
                          <a:latin typeface="Times New Roman" panose="02020603050405020304" pitchFamily="18" charset="0"/>
                          <a:cs typeface="Times New Roman" panose="02020603050405020304" pitchFamily="18" charset="0"/>
                        </a:rPr>
                        <a:t>2</a:t>
                      </a:r>
                      <a:endParaRPr lang="fr-BE"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68447182"/>
                  </a:ext>
                </a:extLst>
              </a:tr>
              <a:tr h="282688">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fr-FR" sz="1100" dirty="0">
                          <a:solidFill>
                            <a:schemeClr val="tx1"/>
                          </a:solidFill>
                          <a:effectLst/>
                          <a:latin typeface="Times New Roman" panose="02020603050405020304" pitchFamily="18" charset="0"/>
                          <a:cs typeface="Times New Roman" panose="02020603050405020304" pitchFamily="18" charset="0"/>
                        </a:rPr>
                        <a:t>[x] ša</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E</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.SAG.GIL</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ina</a:t>
                      </a:r>
                      <a:r>
                        <a:rPr lang="fr-FR" sz="1100" dirty="0">
                          <a:solidFill>
                            <a:schemeClr val="tx1"/>
                          </a:solidFill>
                          <a:effectLst/>
                          <a:latin typeface="Times New Roman" panose="02020603050405020304" pitchFamily="18" charset="0"/>
                          <a:cs typeface="Times New Roman" panose="02020603050405020304" pitchFamily="18" charset="0"/>
                        </a:rPr>
                        <a:t> INIM LUGAL lib</a:t>
                      </a:r>
                      <a:r>
                        <a:rPr lang="fr-FR" sz="1100" baseline="-25000" dirty="0">
                          <a:solidFill>
                            <a:schemeClr val="tx1"/>
                          </a:solidFill>
                          <a:effectLst/>
                          <a:latin typeface="Times New Roman" panose="02020603050405020304" pitchFamily="18" charset="0"/>
                          <a:cs typeface="Times New Roman" panose="02020603050405020304" pitchFamily="18" charset="0"/>
                        </a:rPr>
                        <a:t>3</a:t>
                      </a:r>
                      <a:r>
                        <a:rPr lang="fr-FR" sz="1100" dirty="0">
                          <a:solidFill>
                            <a:schemeClr val="tx1"/>
                          </a:solidFill>
                          <a:effectLst/>
                          <a:latin typeface="Times New Roman" panose="02020603050405020304" pitchFamily="18" charset="0"/>
                          <a:cs typeface="Times New Roman" panose="02020603050405020304" pitchFamily="18" charset="0"/>
                        </a:rPr>
                        <a:t>-bu-u</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a:t>
                      </a:r>
                      <a:r>
                        <a:rPr lang="fr-FR" sz="1100" baseline="30000" dirty="0" err="1">
                          <a:solidFill>
                            <a:schemeClr val="tx1"/>
                          </a:solidFill>
                          <a:effectLst/>
                          <a:latin typeface="Times New Roman" panose="02020603050405020304" pitchFamily="18" charset="0"/>
                          <a:cs typeface="Times New Roman" panose="02020603050405020304" pitchFamily="18" charset="0"/>
                        </a:rPr>
                        <a:t>kuš</a:t>
                      </a:r>
                      <a:r>
                        <a:rPr lang="fr-FR" sz="1100" dirty="0" err="1">
                          <a:solidFill>
                            <a:schemeClr val="tx1"/>
                          </a:solidFill>
                          <a:effectLst/>
                          <a:latin typeface="Times New Roman" panose="02020603050405020304" pitchFamily="18" charset="0"/>
                          <a:cs typeface="Times New Roman" panose="02020603050405020304" pitchFamily="18" charset="0"/>
                        </a:rPr>
                        <a:t>ši-piš-tum</a:t>
                      </a:r>
                      <a:r>
                        <a:rPr lang="fr-FR" sz="1100" dirty="0">
                          <a:solidFill>
                            <a:schemeClr val="tx1"/>
                          </a:solidFill>
                          <a:effectLst/>
                          <a:latin typeface="Times New Roman" panose="02020603050405020304" pitchFamily="18" charset="0"/>
                          <a:cs typeface="Times New Roman" panose="02020603050405020304" pitchFamily="18" charset="0"/>
                        </a:rPr>
                        <a:t> ša</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LUGAL ša</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ina</a:t>
                      </a:r>
                      <a:r>
                        <a:rPr lang="fr-FR" sz="1100" dirty="0">
                          <a:solidFill>
                            <a:schemeClr val="tx1"/>
                          </a:solidFill>
                          <a:effectLst/>
                          <a:latin typeface="Times New Roman" panose="02020603050405020304" pitchFamily="18" charset="0"/>
                          <a:cs typeface="Times New Roman" panose="02020603050405020304" pitchFamily="18" charset="0"/>
                        </a:rPr>
                        <a:t> IGI-ma iš-ša</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-a</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04803253"/>
                  </a:ext>
                </a:extLst>
              </a:tr>
              <a:tr h="169857">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5</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fr-FR" sz="1100" dirty="0">
                          <a:solidFill>
                            <a:schemeClr val="tx1"/>
                          </a:solidFill>
                          <a:effectLst/>
                          <a:latin typeface="Times New Roman" panose="02020603050405020304" pitchFamily="18" charset="0"/>
                          <a:cs typeface="Times New Roman" panose="02020603050405020304" pitchFamily="18" charset="0"/>
                        </a:rPr>
                        <a:t>[x] ˹GIN</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KU</a:t>
                      </a:r>
                      <a:r>
                        <a:rPr lang="fr-FR" sz="1100" baseline="-25000" dirty="0">
                          <a:solidFill>
                            <a:schemeClr val="tx1"/>
                          </a:solidFill>
                          <a:effectLst/>
                          <a:latin typeface="Times New Roman" panose="02020603050405020304" pitchFamily="18" charset="0"/>
                          <a:cs typeface="Times New Roman" panose="02020603050405020304" pitchFamily="18" charset="0"/>
                        </a:rPr>
                        <a:t>3</a:t>
                      </a:r>
                      <a:r>
                        <a:rPr lang="fr-FR" sz="1100" dirty="0">
                          <a:solidFill>
                            <a:schemeClr val="tx1"/>
                          </a:solidFill>
                          <a:effectLst/>
                          <a:latin typeface="Times New Roman" panose="02020603050405020304" pitchFamily="18" charset="0"/>
                          <a:cs typeface="Times New Roman" panose="02020603050405020304" pitchFamily="18" charset="0"/>
                        </a:rPr>
                        <a:t>.BABBAR TA E</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LUGAL TA E</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ra-ma-ni-šu</a:t>
                      </a:r>
                      <a:r>
                        <a:rPr lang="fr-FR" sz="1100" baseline="-25000" dirty="0">
                          <a:solidFill>
                            <a:schemeClr val="tx1"/>
                          </a:solidFill>
                          <a:effectLst/>
                          <a:latin typeface="Times New Roman" panose="02020603050405020304" pitchFamily="18" charset="0"/>
                          <a:cs typeface="Times New Roman" panose="02020603050405020304" pitchFamily="18" charset="0"/>
                        </a:rPr>
                        <a:t>2</a:t>
                      </a:r>
                      <a:r>
                        <a:rPr lang="fr-FR" sz="1100" dirty="0">
                          <a:solidFill>
                            <a:schemeClr val="tx1"/>
                          </a:solidFill>
                          <a:effectLst/>
                          <a:latin typeface="Times New Roman" panose="02020603050405020304" pitchFamily="18" charset="0"/>
                          <a:cs typeface="Times New Roman" panose="02020603050405020304" pitchFamily="18" charset="0"/>
                        </a:rPr>
                        <a:t> 11 GU</a:t>
                      </a:r>
                      <a:r>
                        <a:rPr lang="fr-FR" sz="1100" baseline="-25000" dirty="0">
                          <a:solidFill>
                            <a:schemeClr val="tx1"/>
                          </a:solidFill>
                          <a:effectLst/>
                          <a:latin typeface="Times New Roman" panose="02020603050405020304" pitchFamily="18" charset="0"/>
                          <a:cs typeface="Times New Roman" panose="02020603050405020304" pitchFamily="18" charset="0"/>
                        </a:rPr>
                        <a:t>4</a:t>
                      </a:r>
                      <a:r>
                        <a:rPr lang="fr-FR" sz="1100" dirty="0">
                          <a:solidFill>
                            <a:schemeClr val="tx1"/>
                          </a:solidFill>
                          <a:effectLst/>
                          <a:latin typeface="Times New Roman" panose="02020603050405020304" pitchFamily="18" charset="0"/>
                          <a:cs typeface="Times New Roman" panose="02020603050405020304" pitchFamily="18" charset="0"/>
                        </a:rPr>
                        <a:t>.ḪI.A ma-ru-tu 1.ME UDU.˹MEŠ˺</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74222758"/>
                  </a:ext>
                </a:extLst>
              </a:tr>
              <a:tr h="169857">
                <a:tc>
                  <a:txBody>
                    <a:bodyPr/>
                    <a:lstStyle/>
                    <a:p>
                      <a:pPr>
                        <a:lnSpc>
                          <a:spcPct val="150000"/>
                        </a:lnSpc>
                      </a:pPr>
                      <a:r>
                        <a:rPr lang="fr-FR"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it-IT" sz="1100">
                          <a:solidFill>
                            <a:schemeClr val="tx1"/>
                          </a:solidFill>
                          <a:effectLst/>
                          <a:latin typeface="Times New Roman" panose="02020603050405020304" pitchFamily="18" charset="0"/>
                          <a:cs typeface="Times New Roman" panose="02020603050405020304" pitchFamily="18" charset="0"/>
                        </a:rPr>
                        <a:t>˹ma˺-ru-tu 11 </a:t>
                      </a:r>
                      <a:r>
                        <a:rPr lang="it-IT" sz="1100" baseline="30000">
                          <a:solidFill>
                            <a:schemeClr val="tx1"/>
                          </a:solidFill>
                          <a:effectLst/>
                          <a:latin typeface="Times New Roman" panose="02020603050405020304" pitchFamily="18" charset="0"/>
                          <a:cs typeface="Times New Roman" panose="02020603050405020304" pitchFamily="18" charset="0"/>
                        </a:rPr>
                        <a:t>mušen</a:t>
                      </a:r>
                      <a:r>
                        <a:rPr lang="it-IT" sz="1100">
                          <a:solidFill>
                            <a:schemeClr val="tx1"/>
                          </a:solidFill>
                          <a:effectLst/>
                          <a:latin typeface="Times New Roman" panose="02020603050405020304" pitchFamily="18" charset="0"/>
                          <a:cs typeface="Times New Roman" panose="02020603050405020304" pitchFamily="18" charset="0"/>
                        </a:rPr>
                        <a:t>UZ.TUR ma-ru-tu a-na PAD.</a:t>
                      </a:r>
                      <a:r>
                        <a:rPr lang="it-IT" sz="1100" baseline="30000">
                          <a:solidFill>
                            <a:schemeClr val="tx1"/>
                          </a:solidFill>
                          <a:effectLst/>
                          <a:latin typeface="Times New Roman" panose="02020603050405020304" pitchFamily="18" charset="0"/>
                          <a:cs typeface="Times New Roman" panose="02020603050405020304" pitchFamily="18" charset="0"/>
                        </a:rPr>
                        <a:t>d</a:t>
                      </a:r>
                      <a:r>
                        <a:rPr lang="it-IT" sz="1100">
                          <a:solidFill>
                            <a:schemeClr val="tx1"/>
                          </a:solidFill>
                          <a:effectLst/>
                          <a:latin typeface="Times New Roman" panose="02020603050405020304" pitchFamily="18" charset="0"/>
                          <a:cs typeface="Times New Roman" panose="02020603050405020304" pitchFamily="18" charset="0"/>
                        </a:rPr>
                        <a:t>INNIN ina lib</a:t>
                      </a:r>
                      <a:r>
                        <a:rPr lang="it-IT" sz="1100" baseline="-25000">
                          <a:solidFill>
                            <a:schemeClr val="tx1"/>
                          </a:solidFill>
                          <a:effectLst/>
                          <a:latin typeface="Times New Roman" panose="02020603050405020304" pitchFamily="18" charset="0"/>
                          <a:cs typeface="Times New Roman" panose="02020603050405020304" pitchFamily="18" charset="0"/>
                        </a:rPr>
                        <a:t>3</a:t>
                      </a:r>
                      <a:r>
                        <a:rPr lang="it-IT" sz="1100">
                          <a:solidFill>
                            <a:schemeClr val="tx1"/>
                          </a:solidFill>
                          <a:effectLst/>
                          <a:latin typeface="Times New Roman" panose="02020603050405020304" pitchFamily="18" charset="0"/>
                          <a:cs typeface="Times New Roman" panose="02020603050405020304" pitchFamily="18" charset="0"/>
                        </a:rPr>
                        <a:t>-bi E</a:t>
                      </a:r>
                      <a:r>
                        <a:rPr lang="it-IT" sz="1100" baseline="-25000">
                          <a:solidFill>
                            <a:schemeClr val="tx1"/>
                          </a:solidFill>
                          <a:effectLst/>
                          <a:latin typeface="Times New Roman" panose="02020603050405020304" pitchFamily="18" charset="0"/>
                          <a:cs typeface="Times New Roman" panose="02020603050405020304" pitchFamily="18" charset="0"/>
                        </a:rPr>
                        <a:t>2</a:t>
                      </a:r>
                      <a:r>
                        <a:rPr lang="it-IT" sz="1100">
                          <a:solidFill>
                            <a:schemeClr val="tx1"/>
                          </a:solidFill>
                          <a:effectLst/>
                          <a:latin typeface="Times New Roman" panose="02020603050405020304" pitchFamily="18" charset="0"/>
                          <a:cs typeface="Times New Roman" panose="02020603050405020304" pitchFamily="18" charset="0"/>
                        </a:rPr>
                        <a:t>.˹SAG˺.GIL</a:t>
                      </a:r>
                      <a:r>
                        <a:rPr lang="it-IT" sz="1100" baseline="-25000">
                          <a:solidFill>
                            <a:schemeClr val="tx1"/>
                          </a:solidFill>
                          <a:effectLst/>
                          <a:latin typeface="Times New Roman" panose="02020603050405020304" pitchFamily="18" charset="0"/>
                          <a:cs typeface="Times New Roman" panose="02020603050405020304" pitchFamily="18" charset="0"/>
                        </a:rPr>
                        <a:t>2</a:t>
                      </a:r>
                      <a:endParaRPr lang="fr-BE"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944141406"/>
                  </a:ext>
                </a:extLst>
              </a:tr>
              <a:tr h="169857">
                <a:tc>
                  <a:txBody>
                    <a:bodyPr/>
                    <a:lstStyle/>
                    <a:p>
                      <a:pPr>
                        <a:lnSpc>
                          <a:spcPct val="150000"/>
                        </a:lnSpc>
                      </a:pPr>
                      <a:r>
                        <a:rPr lang="it-IT"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it-IT" sz="1100" dirty="0">
                          <a:solidFill>
                            <a:schemeClr val="tx1"/>
                          </a:solidFill>
                          <a:effectLst/>
                          <a:latin typeface="Times New Roman" panose="02020603050405020304" pitchFamily="18" charset="0"/>
                          <a:cs typeface="Times New Roman" panose="02020603050405020304" pitchFamily="18" charset="0"/>
                        </a:rPr>
                        <a:t>a-</a:t>
                      </a:r>
                      <a:r>
                        <a:rPr lang="it-IT" sz="1100" dirty="0" err="1">
                          <a:solidFill>
                            <a:schemeClr val="tx1"/>
                          </a:solidFill>
                          <a:effectLst/>
                          <a:latin typeface="Times New Roman" panose="02020603050405020304" pitchFamily="18" charset="0"/>
                          <a:cs typeface="Times New Roman" panose="02020603050405020304" pitchFamily="18" charset="0"/>
                        </a:rPr>
                        <a:t>na</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baseline="30000" dirty="0" err="1">
                          <a:solidFill>
                            <a:schemeClr val="tx1"/>
                          </a:solidFill>
                          <a:effectLst/>
                          <a:latin typeface="Times New Roman" panose="02020603050405020304" pitchFamily="18" charset="0"/>
                          <a:cs typeface="Times New Roman" panose="02020603050405020304" pitchFamily="18" charset="0"/>
                        </a:rPr>
                        <a:t>d</a:t>
                      </a:r>
                      <a:r>
                        <a:rPr lang="it-IT" sz="1100" dirty="0" err="1">
                          <a:solidFill>
                            <a:schemeClr val="tx1"/>
                          </a:solidFill>
                          <a:effectLst/>
                          <a:latin typeface="Times New Roman" panose="02020603050405020304" pitchFamily="18" charset="0"/>
                          <a:cs typeface="Times New Roman" panose="02020603050405020304" pitchFamily="18" charset="0"/>
                        </a:rPr>
                        <a:t>EN</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baseline="30000" dirty="0" err="1">
                          <a:solidFill>
                            <a:schemeClr val="tx1"/>
                          </a:solidFill>
                          <a:effectLst/>
                          <a:latin typeface="Times New Roman" panose="02020603050405020304" pitchFamily="18" charset="0"/>
                          <a:cs typeface="Times New Roman" panose="02020603050405020304" pitchFamily="18" charset="0"/>
                        </a:rPr>
                        <a:t>d</a:t>
                      </a:r>
                      <a:r>
                        <a:rPr lang="it-IT" sz="1100" dirty="0" err="1">
                          <a:solidFill>
                            <a:schemeClr val="tx1"/>
                          </a:solidFill>
                          <a:effectLst/>
                          <a:latin typeface="Times New Roman" panose="02020603050405020304" pitchFamily="18" charset="0"/>
                          <a:cs typeface="Times New Roman" panose="02020603050405020304" pitchFamily="18" charset="0"/>
                        </a:rPr>
                        <a:t>GAŠAN-ia</a:t>
                      </a:r>
                      <a:r>
                        <a:rPr lang="it-IT" sz="1100" dirty="0">
                          <a:solidFill>
                            <a:schemeClr val="tx1"/>
                          </a:solidFill>
                          <a:effectLst/>
                          <a:latin typeface="Times New Roman" panose="02020603050405020304" pitchFamily="18" charset="0"/>
                          <a:cs typeface="Times New Roman" panose="02020603050405020304" pitchFamily="18" charset="0"/>
                        </a:rPr>
                        <a:t> u DINGIR.MEŠ GAL.MEŠ u</a:t>
                      </a:r>
                      <a:r>
                        <a:rPr lang="it-IT" sz="1100" baseline="-25000" dirty="0">
                          <a:solidFill>
                            <a:schemeClr val="tx1"/>
                          </a:solidFill>
                          <a:effectLst/>
                          <a:latin typeface="Times New Roman" panose="02020603050405020304" pitchFamily="18" charset="0"/>
                          <a:cs typeface="Times New Roman" panose="02020603050405020304" pitchFamily="18" charset="0"/>
                        </a:rPr>
                        <a:t>3</a:t>
                      </a:r>
                      <a:r>
                        <a:rPr lang="it-IT" sz="1100" dirty="0">
                          <a:solidFill>
                            <a:schemeClr val="tx1"/>
                          </a:solidFill>
                          <a:effectLst/>
                          <a:latin typeface="Times New Roman" panose="02020603050405020304" pitchFamily="18" charset="0"/>
                          <a:cs typeface="Times New Roman" panose="02020603050405020304" pitchFamily="18" charset="0"/>
                        </a:rPr>
                        <a:t> a-˹</a:t>
                      </a:r>
                      <a:r>
                        <a:rPr lang="it-IT" sz="1100" dirty="0" err="1">
                          <a:solidFill>
                            <a:schemeClr val="tx1"/>
                          </a:solidFill>
                          <a:effectLst/>
                          <a:latin typeface="Times New Roman" panose="02020603050405020304" pitchFamily="18" charset="0"/>
                          <a:cs typeface="Times New Roman" panose="02020603050405020304" pitchFamily="18" charset="0"/>
                        </a:rPr>
                        <a:t>na</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dirty="0" err="1">
                          <a:solidFill>
                            <a:schemeClr val="tx1"/>
                          </a:solidFill>
                          <a:effectLst/>
                          <a:latin typeface="Times New Roman" panose="02020603050405020304" pitchFamily="18" charset="0"/>
                          <a:cs typeface="Times New Roman" panose="02020603050405020304" pitchFamily="18" charset="0"/>
                        </a:rPr>
                        <a:t>dul-lu</a:t>
                      </a:r>
                      <a:r>
                        <a:rPr lang="it-IT" sz="1100" dirty="0">
                          <a:solidFill>
                            <a:schemeClr val="tx1"/>
                          </a:solidFill>
                          <a:effectLst/>
                          <a:latin typeface="Times New Roman" panose="02020603050405020304" pitchFamily="18" charset="0"/>
                          <a:cs typeface="Times New Roman" panose="02020603050405020304" pitchFamily="18" charset="0"/>
                        </a:rPr>
                        <a:t> ša</a:t>
                      </a:r>
                      <a:r>
                        <a:rPr lang="it-IT" sz="1100" baseline="-25000" dirty="0">
                          <a:solidFill>
                            <a:schemeClr val="tx1"/>
                          </a:solidFill>
                          <a:effectLst/>
                          <a:latin typeface="Times New Roman" panose="02020603050405020304" pitchFamily="18" charset="0"/>
                          <a:cs typeface="Times New Roman" panose="02020603050405020304" pitchFamily="18" charset="0"/>
                        </a:rPr>
                        <a:t>2</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baseline="30000" dirty="0" err="1">
                          <a:solidFill>
                            <a:schemeClr val="tx1"/>
                          </a:solidFill>
                          <a:effectLst/>
                          <a:latin typeface="Times New Roman" panose="02020603050405020304" pitchFamily="18" charset="0"/>
                          <a:cs typeface="Times New Roman" panose="02020603050405020304" pitchFamily="18" charset="0"/>
                        </a:rPr>
                        <a:t>m</a:t>
                      </a:r>
                      <a:r>
                        <a:rPr lang="it-IT" sz="1100" dirty="0" err="1">
                          <a:solidFill>
                            <a:schemeClr val="tx1"/>
                          </a:solidFill>
                          <a:effectLst/>
                          <a:latin typeface="Times New Roman" panose="02020603050405020304" pitchFamily="18" charset="0"/>
                          <a:cs typeface="Times New Roman" panose="02020603050405020304" pitchFamily="18" charset="0"/>
                        </a:rPr>
                        <a:t>Si</a:t>
                      </a:r>
                      <a:r>
                        <a:rPr lang="it-IT" sz="1100" dirty="0">
                          <a:solidFill>
                            <a:schemeClr val="tx1"/>
                          </a:solidFill>
                          <a:effectLst/>
                          <a:latin typeface="Times New Roman" panose="02020603050405020304" pitchFamily="18" charset="0"/>
                          <a:cs typeface="Times New Roman" panose="02020603050405020304" pitchFamily="18" charset="0"/>
                        </a:rPr>
                        <a:t>-[</a:t>
                      </a:r>
                      <a:r>
                        <a:rPr lang="it-IT" sz="1100" dirty="0" err="1">
                          <a:solidFill>
                            <a:schemeClr val="tx1"/>
                          </a:solidFill>
                          <a:effectLst/>
                          <a:latin typeface="Times New Roman" panose="02020603050405020304" pitchFamily="18" charset="0"/>
                          <a:cs typeface="Times New Roman" panose="02020603050405020304" pitchFamily="18" charset="0"/>
                        </a:rPr>
                        <a:t>lu</a:t>
                      </a:r>
                      <a:r>
                        <a:rPr lang="it-IT" sz="1100" dirty="0">
                          <a:solidFill>
                            <a:schemeClr val="tx1"/>
                          </a:solidFill>
                          <a:effectLst/>
                          <a:latin typeface="Times New Roman" panose="02020603050405020304" pitchFamily="18" charset="0"/>
                          <a:cs typeface="Times New Roman" panose="02020603050405020304" pitchFamily="18" charset="0"/>
                        </a:rPr>
                        <a:t>]-</a:t>
                      </a:r>
                      <a:r>
                        <a:rPr lang="it-IT" sz="1100" dirty="0" err="1">
                          <a:solidFill>
                            <a:schemeClr val="tx1"/>
                          </a:solidFill>
                          <a:effectLst/>
                          <a:latin typeface="Times New Roman" panose="02020603050405020304" pitchFamily="18" charset="0"/>
                          <a:cs typeface="Times New Roman" panose="02020603050405020304" pitchFamily="18" charset="0"/>
                        </a:rPr>
                        <a:t>ku</a:t>
                      </a:r>
                      <a:r>
                        <a:rPr lang="it-IT" sz="1100" dirty="0">
                          <a:solidFill>
                            <a:schemeClr val="tx1"/>
                          </a:solidFill>
                          <a:effectLst/>
                          <a:latin typeface="Times New Roman" panose="02020603050405020304" pitchFamily="18" charset="0"/>
                          <a:cs typeface="Times New Roman" panose="02020603050405020304" pitchFamily="18" charset="0"/>
                        </a:rPr>
                        <a:t> ˹LUGAL˺</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748926948"/>
                  </a:ext>
                </a:extLst>
              </a:tr>
              <a:tr h="169857">
                <a:tc>
                  <a:txBody>
                    <a:bodyPr/>
                    <a:lstStyle/>
                    <a:p>
                      <a:pPr>
                        <a:lnSpc>
                          <a:spcPct val="150000"/>
                        </a:lnSpc>
                      </a:pPr>
                      <a:r>
                        <a:rPr lang="it-IT"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it-IT" sz="1100" dirty="0">
                          <a:solidFill>
                            <a:schemeClr val="tx1"/>
                          </a:solidFill>
                          <a:effectLst/>
                          <a:latin typeface="Times New Roman" panose="02020603050405020304" pitchFamily="18" charset="0"/>
                          <a:cs typeface="Times New Roman" panose="02020603050405020304" pitchFamily="18" charset="0"/>
                        </a:rPr>
                        <a:t>u </a:t>
                      </a:r>
                      <a:r>
                        <a:rPr lang="it-IT" sz="1100" b="0" dirty="0">
                          <a:solidFill>
                            <a:schemeClr val="tx1"/>
                          </a:solidFill>
                          <a:effectLst/>
                          <a:latin typeface="Times New Roman" panose="02020603050405020304" pitchFamily="18" charset="0"/>
                          <a:cs typeface="Times New Roman" panose="02020603050405020304" pitchFamily="18" charset="0"/>
                        </a:rPr>
                        <a:t>A.MEŠ-su</a:t>
                      </a:r>
                      <a:r>
                        <a:rPr lang="it-IT" sz="1100" b="0" baseline="-25000" dirty="0">
                          <a:solidFill>
                            <a:schemeClr val="tx1"/>
                          </a:solidFill>
                          <a:effectLst/>
                          <a:latin typeface="Times New Roman" panose="02020603050405020304" pitchFamily="18" charset="0"/>
                          <a:cs typeface="Times New Roman" panose="02020603050405020304" pitchFamily="18" charset="0"/>
                        </a:rPr>
                        <a:t>2</a:t>
                      </a:r>
                      <a:r>
                        <a:rPr lang="it-IT" sz="1100" b="0" dirty="0">
                          <a:solidFill>
                            <a:schemeClr val="tx1"/>
                          </a:solidFill>
                          <a:effectLst/>
                          <a:latin typeface="Times New Roman" panose="02020603050405020304" pitchFamily="18" charset="0"/>
                          <a:cs typeface="Times New Roman" panose="02020603050405020304" pitchFamily="18" charset="0"/>
                        </a:rPr>
                        <a:t> </a:t>
                      </a:r>
                      <a:r>
                        <a:rPr lang="it-IT" sz="1100" dirty="0">
                          <a:solidFill>
                            <a:schemeClr val="tx1"/>
                          </a:solidFill>
                          <a:effectLst/>
                          <a:latin typeface="Times New Roman" panose="02020603050405020304" pitchFamily="18" charset="0"/>
                          <a:cs typeface="Times New Roman" panose="02020603050405020304" pitchFamily="18" charset="0"/>
                        </a:rPr>
                        <a:t>il-</a:t>
                      </a:r>
                      <a:r>
                        <a:rPr lang="it-IT" sz="1100" dirty="0" err="1">
                          <a:solidFill>
                            <a:schemeClr val="tx1"/>
                          </a:solidFill>
                          <a:effectLst/>
                          <a:latin typeface="Times New Roman" panose="02020603050405020304" pitchFamily="18" charset="0"/>
                          <a:cs typeface="Times New Roman" panose="02020603050405020304" pitchFamily="18" charset="0"/>
                        </a:rPr>
                        <a:t>ta</a:t>
                      </a:r>
                      <a:r>
                        <a:rPr lang="it-IT" sz="1100" dirty="0">
                          <a:solidFill>
                            <a:schemeClr val="tx1"/>
                          </a:solidFill>
                          <a:effectLst/>
                          <a:latin typeface="Times New Roman" panose="02020603050405020304" pitchFamily="18" charset="0"/>
                          <a:cs typeface="Times New Roman" panose="02020603050405020304" pitchFamily="18" charset="0"/>
                        </a:rPr>
                        <a:t>-</a:t>
                      </a:r>
                      <a:r>
                        <a:rPr lang="it-IT" sz="1100" dirty="0" err="1">
                          <a:solidFill>
                            <a:schemeClr val="tx1"/>
                          </a:solidFill>
                          <a:effectLst/>
                          <a:latin typeface="Times New Roman" panose="02020603050405020304" pitchFamily="18" charset="0"/>
                          <a:cs typeface="Times New Roman" panose="02020603050405020304" pitchFamily="18" charset="0"/>
                        </a:rPr>
                        <a:t>kan</a:t>
                      </a:r>
                      <a:r>
                        <a:rPr lang="it-IT" sz="1100" dirty="0">
                          <a:solidFill>
                            <a:schemeClr val="tx1"/>
                          </a:solidFill>
                          <a:effectLst/>
                          <a:latin typeface="Times New Roman" panose="02020603050405020304" pitchFamily="18" charset="0"/>
                          <a:cs typeface="Times New Roman" panose="02020603050405020304" pitchFamily="18" charset="0"/>
                        </a:rPr>
                        <a:t> ḪA.LA.MEŠ ša</a:t>
                      </a:r>
                      <a:r>
                        <a:rPr lang="it-IT" sz="1100" baseline="-25000" dirty="0">
                          <a:solidFill>
                            <a:schemeClr val="tx1"/>
                          </a:solidFill>
                          <a:effectLst/>
                          <a:latin typeface="Times New Roman" panose="02020603050405020304" pitchFamily="18" charset="0"/>
                          <a:cs typeface="Times New Roman" panose="02020603050405020304" pitchFamily="18" charset="0"/>
                        </a:rPr>
                        <a:t>2</a:t>
                      </a:r>
                      <a:r>
                        <a:rPr lang="it-IT" sz="1100" dirty="0">
                          <a:solidFill>
                            <a:schemeClr val="tx1"/>
                          </a:solidFill>
                          <a:effectLst/>
                          <a:latin typeface="Times New Roman" panose="02020603050405020304" pitchFamily="18" charset="0"/>
                          <a:cs typeface="Times New Roman" panose="02020603050405020304" pitchFamily="18" charset="0"/>
                        </a:rPr>
                        <a:t> GU</a:t>
                      </a:r>
                      <a:r>
                        <a:rPr lang="it-IT" sz="1100" baseline="-25000" dirty="0">
                          <a:solidFill>
                            <a:schemeClr val="tx1"/>
                          </a:solidFill>
                          <a:effectLst/>
                          <a:latin typeface="Times New Roman" panose="02020603050405020304" pitchFamily="18" charset="0"/>
                          <a:cs typeface="Times New Roman" panose="02020603050405020304" pitchFamily="18" charset="0"/>
                        </a:rPr>
                        <a:t>4</a:t>
                      </a:r>
                      <a:r>
                        <a:rPr lang="it-IT" sz="1100" dirty="0">
                          <a:solidFill>
                            <a:schemeClr val="tx1"/>
                          </a:solidFill>
                          <a:effectLst/>
                          <a:latin typeface="Times New Roman" panose="02020603050405020304" pitchFamily="18" charset="0"/>
                          <a:cs typeface="Times New Roman" panose="02020603050405020304" pitchFamily="18" charset="0"/>
                        </a:rPr>
                        <a:t>.˹MEŠ˺ u SISKUR.MEŠ MU-a-ti ˹a-</a:t>
                      </a:r>
                      <a:r>
                        <a:rPr lang="it-IT" sz="1100" dirty="0" err="1">
                          <a:solidFill>
                            <a:schemeClr val="tx1"/>
                          </a:solidFill>
                          <a:effectLst/>
                          <a:latin typeface="Times New Roman" panose="02020603050405020304" pitchFamily="18" charset="0"/>
                          <a:cs typeface="Times New Roman" panose="02020603050405020304" pitchFamily="18" charset="0"/>
                        </a:rPr>
                        <a:t>na</a:t>
                      </a:r>
                      <a:r>
                        <a:rPr lang="it-IT" sz="1100" dirty="0">
                          <a:solidFill>
                            <a:schemeClr val="tx1"/>
                          </a:solidFill>
                          <a:effectLst/>
                          <a:latin typeface="Times New Roman" panose="02020603050405020304" pitchFamily="18" charset="0"/>
                          <a:cs typeface="Times New Roman" panose="02020603050405020304" pitchFamily="18" charset="0"/>
                        </a:rPr>
                        <a:t>˺</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641714313"/>
                  </a:ext>
                </a:extLst>
              </a:tr>
              <a:tr h="169857">
                <a:tc>
                  <a:txBody>
                    <a:bodyPr/>
                    <a:lstStyle/>
                    <a:p>
                      <a:pPr>
                        <a:lnSpc>
                          <a:spcPct val="150000"/>
                        </a:lnSpc>
                      </a:pPr>
                      <a:r>
                        <a:rPr lang="it-IT" sz="1100">
                          <a:solidFill>
                            <a:schemeClr val="tx1"/>
                          </a:solidFill>
                          <a:effectLst/>
                          <a:latin typeface="Times New Roman" panose="02020603050405020304" pitchFamily="18" charset="0"/>
                          <a:cs typeface="Times New Roman" panose="02020603050405020304" pitchFamily="18" charset="0"/>
                        </a:rPr>
                        <a:t> </a:t>
                      </a:r>
                      <a:endParaRPr lang="fr-BE"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it-IT" sz="1100" b="1" dirty="0">
                          <a:solidFill>
                            <a:schemeClr val="tx1"/>
                          </a:solidFill>
                          <a:effectLst/>
                          <a:latin typeface="Times New Roman" panose="02020603050405020304" pitchFamily="18" charset="0"/>
                          <a:cs typeface="Times New Roman" panose="02020603050405020304" pitchFamily="18" charset="0"/>
                        </a:rPr>
                        <a:t>Face B</a:t>
                      </a:r>
                      <a:endParaRPr lang="fr-BE"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81734883"/>
                  </a:ext>
                </a:extLst>
              </a:tr>
              <a:tr h="169857">
                <a:tc>
                  <a:txBody>
                    <a:bodyPr/>
                    <a:lstStyle/>
                    <a:p>
                      <a:pPr>
                        <a:lnSpc>
                          <a:spcPct val="150000"/>
                        </a:lnSpc>
                      </a:pPr>
                      <a:r>
                        <a:rPr lang="it-IT" sz="1100">
                          <a:solidFill>
                            <a:schemeClr val="tx1"/>
                          </a:solidFill>
                          <a:effectLst/>
                          <a:latin typeface="Times New Roman" panose="02020603050405020304" pitchFamily="18" charset="0"/>
                          <a:cs typeface="Times New Roman" panose="02020603050405020304" pitchFamily="18" charset="0"/>
                        </a:rPr>
                        <a:t> </a:t>
                      </a:r>
                      <a:endParaRPr lang="fr-BE"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50000"/>
                        </a:lnSpc>
                      </a:pPr>
                      <a:r>
                        <a:rPr lang="it-IT" sz="1100" baseline="30000" dirty="0">
                          <a:solidFill>
                            <a:schemeClr val="tx1"/>
                          </a:solidFill>
                          <a:effectLst/>
                          <a:latin typeface="Times New Roman" panose="02020603050405020304" pitchFamily="18" charset="0"/>
                          <a:cs typeface="Times New Roman" panose="02020603050405020304" pitchFamily="18" charset="0"/>
                        </a:rPr>
                        <a:t>lu2</a:t>
                      </a:r>
                      <a:r>
                        <a:rPr lang="it-IT" sz="1100" dirty="0">
                          <a:solidFill>
                            <a:schemeClr val="tx1"/>
                          </a:solidFill>
                          <a:effectLst/>
                          <a:latin typeface="Times New Roman" panose="02020603050405020304" pitchFamily="18" charset="0"/>
                          <a:cs typeface="Times New Roman" panose="02020603050405020304" pitchFamily="18" charset="0"/>
                        </a:rPr>
                        <a:t>GALA.MEŠ u</a:t>
                      </a:r>
                      <a:r>
                        <a:rPr lang="it-IT" sz="1100" baseline="-25000" dirty="0">
                          <a:solidFill>
                            <a:schemeClr val="tx1"/>
                          </a:solidFill>
                          <a:effectLst/>
                          <a:latin typeface="Times New Roman" panose="02020603050405020304" pitchFamily="18" charset="0"/>
                          <a:cs typeface="Times New Roman" panose="02020603050405020304" pitchFamily="18" charset="0"/>
                        </a:rPr>
                        <a:t>3</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baseline="30000" dirty="0">
                          <a:solidFill>
                            <a:schemeClr val="tx1"/>
                          </a:solidFill>
                          <a:effectLst/>
                          <a:latin typeface="Times New Roman" panose="02020603050405020304" pitchFamily="18" charset="0"/>
                          <a:cs typeface="Times New Roman" panose="02020603050405020304" pitchFamily="18" charset="0"/>
                        </a:rPr>
                        <a:t>lu2</a:t>
                      </a:r>
                      <a:r>
                        <a:rPr lang="it-IT" sz="1100" dirty="0">
                          <a:solidFill>
                            <a:schemeClr val="tx1"/>
                          </a:solidFill>
                          <a:effectLst/>
                          <a:latin typeface="Times New Roman" panose="02020603050405020304" pitchFamily="18" charset="0"/>
                          <a:cs typeface="Times New Roman" panose="02020603050405020304" pitchFamily="18" charset="0"/>
                        </a:rPr>
                        <a:t>ŠA</a:t>
                      </a:r>
                      <a:r>
                        <a:rPr lang="it-IT" sz="1100" baseline="-25000" dirty="0">
                          <a:solidFill>
                            <a:schemeClr val="tx1"/>
                          </a:solidFill>
                          <a:effectLst/>
                          <a:latin typeface="Times New Roman" panose="02020603050405020304" pitchFamily="18" charset="0"/>
                          <a:cs typeface="Times New Roman" panose="02020603050405020304" pitchFamily="18" charset="0"/>
                        </a:rPr>
                        <a:t>3</a:t>
                      </a:r>
                      <a:r>
                        <a:rPr lang="it-IT" sz="1100" dirty="0">
                          <a:solidFill>
                            <a:schemeClr val="tx1"/>
                          </a:solidFill>
                          <a:effectLst/>
                          <a:latin typeface="Times New Roman" panose="02020603050405020304" pitchFamily="18" charset="0"/>
                          <a:cs typeface="Times New Roman" panose="02020603050405020304" pitchFamily="18" charset="0"/>
                        </a:rPr>
                        <a:t>.TAM ˹</a:t>
                      </a:r>
                      <a:r>
                        <a:rPr lang="it-IT" sz="1100" dirty="0" err="1">
                          <a:solidFill>
                            <a:schemeClr val="tx1"/>
                          </a:solidFill>
                          <a:effectLst/>
                          <a:latin typeface="Times New Roman" panose="02020603050405020304" pitchFamily="18" charset="0"/>
                          <a:cs typeface="Times New Roman" panose="02020603050405020304" pitchFamily="18" charset="0"/>
                        </a:rPr>
                        <a:t>iq</a:t>
                      </a:r>
                      <a:r>
                        <a:rPr lang="it-IT" sz="1100" dirty="0">
                          <a:solidFill>
                            <a:schemeClr val="tx1"/>
                          </a:solidFill>
                          <a:effectLst/>
                          <a:latin typeface="Times New Roman" panose="02020603050405020304" pitchFamily="18" charset="0"/>
                          <a:cs typeface="Times New Roman" panose="02020603050405020304" pitchFamily="18" charset="0"/>
                        </a:rPr>
                        <a:t>˺-bi a-</a:t>
                      </a:r>
                      <a:r>
                        <a:rPr lang="it-IT" sz="1100" dirty="0" err="1">
                          <a:solidFill>
                            <a:schemeClr val="tx1"/>
                          </a:solidFill>
                          <a:effectLst/>
                          <a:latin typeface="Times New Roman" panose="02020603050405020304" pitchFamily="18" charset="0"/>
                          <a:cs typeface="Times New Roman" panose="02020603050405020304" pitchFamily="18" charset="0"/>
                        </a:rPr>
                        <a:t>na</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baseline="30000" dirty="0">
                          <a:solidFill>
                            <a:schemeClr val="tx1"/>
                          </a:solidFill>
                          <a:effectLst/>
                          <a:latin typeface="Times New Roman" panose="02020603050405020304" pitchFamily="18" charset="0"/>
                          <a:cs typeface="Times New Roman" panose="02020603050405020304" pitchFamily="18" charset="0"/>
                        </a:rPr>
                        <a:t>lu2</a:t>
                      </a:r>
                      <a:r>
                        <a:rPr lang="it-IT" sz="1100" dirty="0">
                          <a:solidFill>
                            <a:schemeClr val="tx1"/>
                          </a:solidFill>
                          <a:effectLst/>
                          <a:latin typeface="Times New Roman" panose="02020603050405020304" pitchFamily="18" charset="0"/>
                          <a:cs typeface="Times New Roman" panose="02020603050405020304" pitchFamily="18" charset="0"/>
                        </a:rPr>
                        <a:t>DI.KUD.MEŠ ša</a:t>
                      </a:r>
                      <a:r>
                        <a:rPr lang="it-IT" sz="1100" baseline="-25000" dirty="0">
                          <a:solidFill>
                            <a:schemeClr val="tx1"/>
                          </a:solidFill>
                          <a:effectLst/>
                          <a:latin typeface="Times New Roman" panose="02020603050405020304" pitchFamily="18" charset="0"/>
                          <a:cs typeface="Times New Roman" panose="02020603050405020304" pitchFamily="18" charset="0"/>
                        </a:rPr>
                        <a:t>2</a:t>
                      </a:r>
                      <a:r>
                        <a:rPr lang="it-IT" sz="1100" dirty="0">
                          <a:solidFill>
                            <a:schemeClr val="tx1"/>
                          </a:solidFill>
                          <a:effectLst/>
                          <a:latin typeface="Times New Roman" panose="02020603050405020304" pitchFamily="18" charset="0"/>
                          <a:cs typeface="Times New Roman" panose="02020603050405020304" pitchFamily="18" charset="0"/>
                        </a:rPr>
                        <a:t> LUGAL u DUMU DU</a:t>
                      </a:r>
                      <a:r>
                        <a:rPr lang="it-IT" sz="1100" baseline="-25000" dirty="0">
                          <a:solidFill>
                            <a:schemeClr val="tx1"/>
                          </a:solidFill>
                          <a:effectLst/>
                          <a:latin typeface="Times New Roman" panose="02020603050405020304" pitchFamily="18" charset="0"/>
                          <a:cs typeface="Times New Roman" panose="02020603050405020304" pitchFamily="18" charset="0"/>
                        </a:rPr>
                        <a:t>3</a:t>
                      </a:r>
                      <a:r>
                        <a:rPr lang="it-IT" sz="1100" dirty="0">
                          <a:solidFill>
                            <a:schemeClr val="tx1"/>
                          </a:solidFill>
                          <a:effectLst/>
                          <a:latin typeface="Times New Roman" panose="02020603050405020304" pitchFamily="18" charset="0"/>
                          <a:cs typeface="Times New Roman" panose="02020603050405020304" pitchFamily="18" charset="0"/>
                        </a:rPr>
                        <a:t>-i</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171808785"/>
                  </a:ext>
                </a:extLst>
              </a:tr>
              <a:tr h="1327901">
                <a:tc>
                  <a:txBody>
                    <a:bodyPr/>
                    <a:lstStyle/>
                    <a:p>
                      <a:pPr>
                        <a:lnSpc>
                          <a:spcPct val="150000"/>
                        </a:lnSpc>
                      </a:pPr>
                      <a:r>
                        <a:rPr lang="it-IT" sz="1100" dirty="0">
                          <a:solidFill>
                            <a:schemeClr val="tx1"/>
                          </a:solidFill>
                          <a:effectLst/>
                          <a:latin typeface="Times New Roman" panose="02020603050405020304" pitchFamily="18" charset="0"/>
                          <a:cs typeface="Times New Roman" panose="02020603050405020304" pitchFamily="18" charset="0"/>
                        </a:rPr>
                        <a:t>10  </a:t>
                      </a:r>
                    </a:p>
                    <a:p>
                      <a:pPr>
                        <a:lnSpc>
                          <a:spcPct val="150000"/>
                        </a:lnSpc>
                      </a:pPr>
                      <a:endPar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just">
                        <a:lnSpc>
                          <a:spcPct val="150000"/>
                        </a:lnSpc>
                      </a:pPr>
                      <a:r>
                        <a:rPr lang="it-IT" sz="1100" dirty="0">
                          <a:solidFill>
                            <a:schemeClr val="tx1"/>
                          </a:solidFill>
                          <a:effectLst/>
                          <a:latin typeface="Times New Roman" panose="02020603050405020304" pitchFamily="18" charset="0"/>
                          <a:cs typeface="Times New Roman" panose="02020603050405020304" pitchFamily="18" charset="0"/>
                        </a:rPr>
                        <a:t>[a-</a:t>
                      </a:r>
                      <a:r>
                        <a:rPr lang="it-IT" sz="1100" dirty="0" err="1">
                          <a:solidFill>
                            <a:schemeClr val="tx1"/>
                          </a:solidFill>
                          <a:effectLst/>
                          <a:latin typeface="Times New Roman" panose="02020603050405020304" pitchFamily="18" charset="0"/>
                          <a:cs typeface="Times New Roman" panose="02020603050405020304" pitchFamily="18" charset="0"/>
                        </a:rPr>
                        <a:t>na</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dirty="0" err="1">
                          <a:solidFill>
                            <a:schemeClr val="tx1"/>
                          </a:solidFill>
                          <a:effectLst/>
                          <a:latin typeface="Times New Roman" panose="02020603050405020304" pitchFamily="18" charset="0"/>
                          <a:cs typeface="Times New Roman" panose="02020603050405020304" pitchFamily="18" charset="0"/>
                        </a:rPr>
                        <a:t>muḫ-ḫi</a:t>
                      </a:r>
                      <a:r>
                        <a:rPr lang="it-IT" sz="1100" dirty="0">
                          <a:solidFill>
                            <a:schemeClr val="tx1"/>
                          </a:solidFill>
                          <a:effectLst/>
                          <a:latin typeface="Times New Roman" panose="02020603050405020304" pitchFamily="18" charset="0"/>
                          <a:cs typeface="Times New Roman" panose="02020603050405020304" pitchFamily="18" charset="0"/>
                        </a:rPr>
                        <a:t>˺ URU Si-</a:t>
                      </a:r>
                      <a:r>
                        <a:rPr lang="it-IT" sz="1100" dirty="0" err="1">
                          <a:solidFill>
                            <a:schemeClr val="tx1"/>
                          </a:solidFill>
                          <a:effectLst/>
                          <a:latin typeface="Times New Roman" panose="02020603050405020304" pitchFamily="18" charset="0"/>
                          <a:cs typeface="Times New Roman" panose="02020603050405020304" pitchFamily="18" charset="0"/>
                        </a:rPr>
                        <a:t>lu</a:t>
                      </a:r>
                      <a:r>
                        <a:rPr lang="it-IT" sz="1100" dirty="0">
                          <a:solidFill>
                            <a:schemeClr val="tx1"/>
                          </a:solidFill>
                          <a:effectLst/>
                          <a:latin typeface="Times New Roman" panose="02020603050405020304" pitchFamily="18" charset="0"/>
                          <a:cs typeface="Times New Roman" panose="02020603050405020304" pitchFamily="18" charset="0"/>
                        </a:rPr>
                        <a:t>-˹</a:t>
                      </a:r>
                      <a:r>
                        <a:rPr lang="it-IT" sz="1100" dirty="0" err="1">
                          <a:solidFill>
                            <a:schemeClr val="tx1"/>
                          </a:solidFill>
                          <a:effectLst/>
                          <a:latin typeface="Times New Roman" panose="02020603050405020304" pitchFamily="18" charset="0"/>
                          <a:cs typeface="Times New Roman" panose="02020603050405020304" pitchFamily="18" charset="0"/>
                        </a:rPr>
                        <a:t>ki-ia</a:t>
                      </a:r>
                      <a:r>
                        <a:rPr lang="it-IT" sz="1100" dirty="0">
                          <a:solidFill>
                            <a:schemeClr val="tx1"/>
                          </a:solidFill>
                          <a:effectLst/>
                          <a:latin typeface="Times New Roman" panose="02020603050405020304" pitchFamily="18" charset="0"/>
                          <a:cs typeface="Times New Roman" panose="02020603050405020304" pitchFamily="18" charset="0"/>
                        </a:rPr>
                        <a:t>˺-a-</a:t>
                      </a:r>
                      <a:r>
                        <a:rPr lang="it-IT" sz="1100" dirty="0" err="1">
                          <a:solidFill>
                            <a:schemeClr val="tx1"/>
                          </a:solidFill>
                          <a:effectLst/>
                          <a:latin typeface="Times New Roman" panose="02020603050405020304" pitchFamily="18" charset="0"/>
                          <a:cs typeface="Times New Roman" panose="02020603050405020304" pitchFamily="18" charset="0"/>
                        </a:rPr>
                        <a:t>am</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dirty="0" err="1">
                          <a:solidFill>
                            <a:schemeClr val="tx1"/>
                          </a:solidFill>
                          <a:effectLst/>
                          <a:latin typeface="Times New Roman" panose="02020603050405020304" pitchFamily="18" charset="0"/>
                          <a:cs typeface="Times New Roman" panose="02020603050405020304" pitchFamily="18" charset="0"/>
                        </a:rPr>
                        <a:t>ul</a:t>
                      </a:r>
                      <a:r>
                        <a:rPr lang="it-IT" sz="1100" dirty="0">
                          <a:solidFill>
                            <a:schemeClr val="tx1"/>
                          </a:solidFill>
                          <a:effectLst/>
                          <a:latin typeface="Times New Roman" panose="02020603050405020304" pitchFamily="18" charset="0"/>
                          <a:cs typeface="Times New Roman" panose="02020603050405020304" pitchFamily="18" charset="0"/>
                        </a:rPr>
                        <a:t>-te-</a:t>
                      </a:r>
                      <a:r>
                        <a:rPr lang="it-IT" sz="1100" dirty="0" err="1">
                          <a:solidFill>
                            <a:schemeClr val="tx1"/>
                          </a:solidFill>
                          <a:effectLst/>
                          <a:latin typeface="Times New Roman" panose="02020603050405020304" pitchFamily="18" charset="0"/>
                          <a:cs typeface="Times New Roman" panose="02020603050405020304" pitchFamily="18" charset="0"/>
                        </a:rPr>
                        <a:t>bil</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100" dirty="0" err="1">
                          <a:solidFill>
                            <a:schemeClr val="tx1"/>
                          </a:solidFill>
                          <a:effectLst/>
                          <a:latin typeface="Times New Roman" panose="02020603050405020304" pitchFamily="18" charset="0"/>
                          <a:cs typeface="Times New Roman" panose="02020603050405020304" pitchFamily="18" charset="0"/>
                        </a:rPr>
                        <a:t>vacat</a:t>
                      </a:r>
                      <a:endParaRPr lang="it-IT" sz="1100" dirty="0">
                        <a:solidFill>
                          <a:schemeClr val="tx1"/>
                        </a:solidFill>
                        <a:effectLst/>
                        <a:latin typeface="Times New Roman" panose="02020603050405020304" pitchFamily="18" charset="0"/>
                        <a:cs typeface="Times New Roman" panose="02020603050405020304" pitchFamily="18" charset="0"/>
                      </a:endParaRPr>
                    </a:p>
                    <a:p>
                      <a:pPr>
                        <a:lnSpc>
                          <a:spcPct val="150000"/>
                        </a:lnSpc>
                      </a:pP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kern="1200" baseline="30000" dirty="0">
                          <a:solidFill>
                            <a:schemeClr val="dk1"/>
                          </a:solidFill>
                          <a:effectLst/>
                          <a:latin typeface="Times New Roman" panose="02020603050405020304" pitchFamily="18" charset="0"/>
                          <a:ea typeface="+mn-ea"/>
                          <a:cs typeface="Times New Roman" panose="02020603050405020304" pitchFamily="18" charset="0"/>
                        </a:rPr>
                        <a:t>ITI</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ITI].BI.UD.14.KAM</a:t>
                      </a:r>
                      <a:r>
                        <a:rPr kumimoji="0" lang="it-IT" sz="1100"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it-IT" sz="1100" kern="1200" baseline="30000" dirty="0">
                          <a:solidFill>
                            <a:schemeClr val="dk1"/>
                          </a:solidFill>
                          <a:effectLst/>
                          <a:latin typeface="Times New Roman" panose="02020603050405020304" pitchFamily="18" charset="0"/>
                          <a:ea typeface="+mn-ea"/>
                          <a:cs typeface="Times New Roman" panose="02020603050405020304" pitchFamily="18" charset="0"/>
                        </a:rPr>
                        <a:t>&lt;m&gt;</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LU MU-</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šu</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it-IT" sz="1100" kern="1200" baseline="30000" dirty="0">
                          <a:solidFill>
                            <a:schemeClr val="dk1"/>
                          </a:solidFill>
                          <a:effectLst/>
                          <a:latin typeface="Times New Roman" panose="02020603050405020304" pitchFamily="18" charset="0"/>
                          <a:ea typeface="+mn-ea"/>
                          <a:cs typeface="Times New Roman" panose="02020603050405020304" pitchFamily="18" charset="0"/>
                        </a:rPr>
                        <a:t>lu2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ŠEŠ </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ša</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it-IT" sz="1100" kern="1200" baseline="30000" dirty="0" err="1">
                          <a:solidFill>
                            <a:schemeClr val="dk1"/>
                          </a:solidFill>
                          <a:effectLst/>
                          <a:latin typeface="Times New Roman" panose="02020603050405020304" pitchFamily="18" charset="0"/>
                          <a:ea typeface="+mn-ea"/>
                          <a:cs typeface="Times New Roman" panose="02020603050405020304" pitchFamily="18" charset="0"/>
                        </a:rPr>
                        <a:t>m</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Si</a:t>
                      </a:r>
                      <a:r>
                        <a:rPr kumimoji="0" lang="it-IT" sz="1100" kern="1200" dirty="0" err="1">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lu</a:t>
                      </a:r>
                      <a:r>
                        <a:rPr kumimoji="0" lang="it-IT" sz="1100" kern="1200" dirty="0" err="1">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ku</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LUGAL TA</a:t>
                      </a:r>
                      <a:endParaRPr kumimoji="0" lang="fr-BE" sz="110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50000"/>
                        </a:lnSpc>
                      </a:pP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kern="1200" baseline="30000" dirty="0" err="1">
                          <a:solidFill>
                            <a:schemeClr val="dk1"/>
                          </a:solidFill>
                          <a:effectLst/>
                          <a:latin typeface="Times New Roman" panose="02020603050405020304" pitchFamily="18" charset="0"/>
                          <a:ea typeface="+mn-ea"/>
                          <a:cs typeface="Times New Roman" panose="02020603050405020304" pitchFamily="18" charset="0"/>
                        </a:rPr>
                        <a:t>uru</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an</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-ti</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ki</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-’a-a ša</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 ana </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muḫ-ḫi</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it-IT" sz="1100" kern="1200" baseline="30000" dirty="0">
                          <a:solidFill>
                            <a:schemeClr val="dk1"/>
                          </a:solidFill>
                          <a:effectLst/>
                          <a:latin typeface="Times New Roman" panose="02020603050405020304" pitchFamily="18" charset="0"/>
                          <a:ea typeface="+mn-ea"/>
                          <a:cs typeface="Times New Roman" panose="02020603050405020304" pitchFamily="18" charset="0"/>
                        </a:rPr>
                        <a:t>id2</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ma-rat-ta ma-dak-tu</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4</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LUGAL TA </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˹e˺-</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bir</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ID</a:t>
                      </a:r>
                      <a:r>
                        <a:rPr kumimoji="0" lang="it-IT" sz="1100" kern="1200" baseline="-25000" dirty="0">
                          <a:solidFill>
                            <a:schemeClr val="dk1"/>
                          </a:solidFill>
                          <a:effectLst/>
                          <a:latin typeface="Times New Roman" panose="02020603050405020304" pitchFamily="18" charset="0"/>
                          <a:ea typeface="+mn-ea"/>
                          <a:cs typeface="Times New Roman" panose="02020603050405020304" pitchFamily="18" charset="0"/>
                        </a:rPr>
                        <a:t>2</a:t>
                      </a:r>
                      <a:endParaRPr kumimoji="0" lang="fr-BE" sz="110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50000"/>
                        </a:lnSpc>
                      </a:pP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ana </a:t>
                      </a:r>
                      <a:r>
                        <a:rPr kumimoji="0" lang="it-IT" sz="1100" kern="1200" baseline="30000" dirty="0" err="1">
                          <a:solidFill>
                            <a:schemeClr val="dk1"/>
                          </a:solidFill>
                          <a:effectLst/>
                          <a:latin typeface="Times New Roman" panose="02020603050405020304" pitchFamily="18" charset="0"/>
                          <a:ea typeface="+mn-ea"/>
                          <a:cs typeface="Times New Roman" panose="02020603050405020304" pitchFamily="18" charset="0"/>
                        </a:rPr>
                        <a:t>uru</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si</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lu</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ki</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-’a-a</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˹URU˺ LUGAL-</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u</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-tu ša</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ana </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muḫ-ḫi</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it-IT" sz="1100" kern="1200" baseline="30000" dirty="0">
                          <a:solidFill>
                            <a:schemeClr val="dk1"/>
                          </a:solidFill>
                          <a:effectLst/>
                          <a:latin typeface="Times New Roman" panose="02020603050405020304" pitchFamily="18" charset="0"/>
                          <a:ea typeface="+mn-ea"/>
                          <a:cs typeface="Times New Roman" panose="02020603050405020304" pitchFamily="18" charset="0"/>
                        </a:rPr>
                        <a:t>id2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IDIGNA </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u</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ID</a:t>
                      </a:r>
                      <a:r>
                        <a:rPr kumimoji="0" lang="it-IT" sz="1100"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LUGAL</a:t>
                      </a:r>
                      <a:endParaRPr kumimoji="0" lang="fr-BE" sz="110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50000"/>
                        </a:lnSpc>
                      </a:pP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GAL.]UKKIN KUR </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u</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it-IT" sz="1100" kern="1200" baseline="30000" dirty="0">
                          <a:solidFill>
                            <a:schemeClr val="dk1"/>
                          </a:solidFill>
                          <a:effectLst/>
                          <a:latin typeface="Times New Roman" panose="02020603050405020304" pitchFamily="18" charset="0"/>
                          <a:ea typeface="+mn-ea"/>
                          <a:cs typeface="Times New Roman" panose="02020603050405020304" pitchFamily="18" charset="0"/>
                        </a:rPr>
                        <a:t>lu2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UN.MEŠ KUR </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a-</a:t>
                      </a:r>
                      <a:r>
                        <a:rPr kumimoji="0" lang="it-IT" sz="1100" i="1" kern="1200" dirty="0" err="1">
                          <a:solidFill>
                            <a:schemeClr val="dk1"/>
                          </a:solidFill>
                          <a:effectLst/>
                          <a:latin typeface="Times New Roman" panose="02020603050405020304" pitchFamily="18" charset="0"/>
                          <a:ea typeface="+mn-ea"/>
                          <a:cs typeface="Times New Roman" panose="02020603050405020304" pitchFamily="18" charset="0"/>
                        </a:rPr>
                        <a:t>na</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IGI-</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šu</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 E</a:t>
                      </a:r>
                      <a:r>
                        <a:rPr kumimoji="0" lang="it-IT" sz="1100" kern="1200" baseline="-25000" dirty="0">
                          <a:solidFill>
                            <a:schemeClr val="dk1"/>
                          </a:solidFill>
                          <a:effectLst/>
                          <a:latin typeface="Times New Roman" panose="02020603050405020304" pitchFamily="18" charset="0"/>
                          <a:ea typeface="+mn-ea"/>
                          <a:cs typeface="Times New Roman" panose="02020603050405020304" pitchFamily="18" charset="0"/>
                        </a:rPr>
                        <a:t>3</a:t>
                      </a:r>
                      <a:r>
                        <a:rPr kumimoji="0" lang="it-IT" sz="1100" kern="1200" dirty="0">
                          <a:solidFill>
                            <a:schemeClr val="dk1"/>
                          </a:solidFill>
                          <a:effectLst/>
                          <a:latin typeface="Times New Roman" panose="02020603050405020304" pitchFamily="18" charset="0"/>
                          <a:ea typeface="+mn-ea"/>
                          <a:cs typeface="Times New Roman" panose="02020603050405020304" pitchFamily="18" charset="0"/>
                        </a:rPr>
                        <a:t>-</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u</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kumimoji="0" lang="it-IT" sz="1100" i="1" kern="1200" dirty="0">
                          <a:solidFill>
                            <a:schemeClr val="dk1"/>
                          </a:solidFill>
                          <a:effectLst/>
                          <a:latin typeface="Times New Roman" panose="02020603050405020304" pitchFamily="18" charset="0"/>
                          <a:ea typeface="+mn-ea"/>
                          <a:cs typeface="Times New Roman" panose="02020603050405020304" pitchFamily="18" charset="0"/>
                        </a:rPr>
                        <a:t> ni-gu-tu</a:t>
                      </a:r>
                      <a:r>
                        <a:rPr kumimoji="0" lang="it-IT" sz="1100" i="1" kern="1200" baseline="-25000" dirty="0">
                          <a:solidFill>
                            <a:schemeClr val="dk1"/>
                          </a:solidFill>
                          <a:effectLst/>
                          <a:latin typeface="Times New Roman" panose="02020603050405020304" pitchFamily="18" charset="0"/>
                          <a:ea typeface="+mn-ea"/>
                          <a:cs typeface="Times New Roman" panose="02020603050405020304" pitchFamily="18" charset="0"/>
                        </a:rPr>
                        <a:t>2</a:t>
                      </a:r>
                      <a:endParaRPr kumimoji="0" lang="fr-BE" sz="110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50000"/>
                        </a:lnSpc>
                      </a:pPr>
                      <a:r>
                        <a:rPr kumimoji="0" lang="fr-BE" sz="1100" kern="1200" dirty="0">
                          <a:solidFill>
                            <a:schemeClr val="dk1"/>
                          </a:solidFill>
                          <a:effectLst/>
                          <a:latin typeface="Times New Roman" panose="02020603050405020304" pitchFamily="18" charset="0"/>
                          <a:ea typeface="+mn-ea"/>
                          <a:cs typeface="Times New Roman" panose="02020603050405020304" pitchFamily="18" charset="0"/>
                        </a:rPr>
                        <a:t>[</a:t>
                      </a:r>
                      <a:r>
                        <a:rPr kumimoji="0" lang="fr-BE" sz="1100" i="1" kern="1200" dirty="0">
                          <a:solidFill>
                            <a:schemeClr val="dk1"/>
                          </a:solidFill>
                          <a:effectLst/>
                          <a:latin typeface="Times New Roman" panose="02020603050405020304" pitchFamily="18" charset="0"/>
                          <a:ea typeface="+mn-ea"/>
                          <a:cs typeface="Times New Roman" panose="02020603050405020304" pitchFamily="18" charset="0"/>
                        </a:rPr>
                        <a:t>il-ta-ka-nu</a:t>
                      </a:r>
                      <a:r>
                        <a:rPr kumimoji="0" lang="fr-BE" sz="1100" kern="1200" dirty="0">
                          <a:solidFill>
                            <a:schemeClr val="dk1"/>
                          </a:solidFill>
                          <a:effectLst/>
                          <a:latin typeface="Times New Roman" panose="02020603050405020304" pitchFamily="18" charset="0"/>
                          <a:ea typeface="+mn-ea"/>
                          <a:cs typeface="Times New Roman" panose="02020603050405020304" pitchFamily="18" charset="0"/>
                        </a:rPr>
                        <a:t>]</a:t>
                      </a:r>
                      <a:r>
                        <a:rPr lang="fr-BE" sz="1100" dirty="0">
                          <a:effectLst/>
                          <a:latin typeface="Times New Roman" panose="02020603050405020304" pitchFamily="18" charset="0"/>
                          <a:cs typeface="Times New Roman" panose="02020603050405020304" pitchFamily="18" charset="0"/>
                        </a:rPr>
                        <a:t> </a:t>
                      </a:r>
                      <a:endParaRPr lang="fr-B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221574906"/>
                  </a:ext>
                </a:extLst>
              </a:tr>
              <a:tr h="170247">
                <a:tc>
                  <a:txBody>
                    <a:bodyPr/>
                    <a:lstStyle/>
                    <a:p>
                      <a:pPr>
                        <a:lnSpc>
                          <a:spcPct val="150000"/>
                        </a:lnSpc>
                      </a:pPr>
                      <a:r>
                        <a:rPr lang="it-IT" sz="1100" dirty="0">
                          <a:effectLst/>
                        </a:rPr>
                        <a:t> </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tc>
                  <a:txBody>
                    <a:bodyPr/>
                    <a:lstStyle/>
                    <a:p>
                      <a:pPr algn="just">
                        <a:lnSpc>
                          <a:spcPct val="150000"/>
                        </a:lnSpc>
                      </a:pPr>
                      <a:r>
                        <a:rPr lang="it-IT" sz="900" dirty="0">
                          <a:effectLst/>
                        </a:rPr>
                        <a:t> </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575374809"/>
                  </a:ext>
                </a:extLst>
              </a:tr>
            </a:tbl>
          </a:graphicData>
        </a:graphic>
      </p:graphicFrame>
      <p:sp>
        <p:nvSpPr>
          <p:cNvPr id="8" name="ZoneTexte 7">
            <a:extLst>
              <a:ext uri="{FF2B5EF4-FFF2-40B4-BE49-F238E27FC236}">
                <a16:creationId xmlns:a16="http://schemas.microsoft.com/office/drawing/2014/main" id="{510F4334-D6F8-CA4C-AF95-526616ED9CB5}"/>
              </a:ext>
            </a:extLst>
          </p:cNvPr>
          <p:cNvSpPr txBox="1"/>
          <p:nvPr/>
        </p:nvSpPr>
        <p:spPr>
          <a:xfrm>
            <a:off x="1281737" y="4581129"/>
            <a:ext cx="7610744" cy="2523768"/>
          </a:xfrm>
          <a:prstGeom prst="rect">
            <a:avLst/>
          </a:prstGeom>
          <a:noFill/>
        </p:spPr>
        <p:txBody>
          <a:bodyPr wrap="square" rtlCol="0">
            <a:spAutoFit/>
          </a:bodyPr>
          <a:lstStyle/>
          <a:p>
            <a:pPr indent="340" algn="just"/>
            <a:r>
              <a:rPr lang="fr-FR" sz="1400" dirty="0">
                <a:solidFill>
                  <a:srgbClr val="000000"/>
                </a:solidFill>
                <a:effectLst/>
                <a:latin typeface="Times New Roman" panose="02020603050405020304" pitchFamily="18" charset="0"/>
                <a:ea typeface="Calibri" panose="020F0502020204030204" pitchFamily="34" charset="0"/>
              </a:rPr>
              <a:t>An 88, roi Séleucos. Lors du mois de Nisan, ce mois-là, </a:t>
            </a:r>
            <a:r>
              <a:rPr lang="fr-FR" sz="1400" b="1" dirty="0">
                <a:solidFill>
                  <a:srgbClr val="FF0000"/>
                </a:solidFill>
                <a:effectLst/>
                <a:latin typeface="Times New Roman" panose="02020603050405020304" pitchFamily="18" charset="0"/>
                <a:ea typeface="Calibri" panose="020F0502020204030204" pitchFamily="34" charset="0"/>
              </a:rPr>
              <a:t>le huitième jour</a:t>
            </a:r>
            <a:r>
              <a:rPr lang="fr-FR" sz="1400" dirty="0">
                <a:solidFill>
                  <a:srgbClr val="000000"/>
                </a:solidFill>
                <a:effectLst/>
                <a:latin typeface="Times New Roman" panose="02020603050405020304" pitchFamily="18" charset="0"/>
                <a:ea typeface="Calibri" panose="020F0502020204030204" pitchFamily="34" charset="0"/>
              </a:rPr>
              <a:t>, un fils de Babylone, le </a:t>
            </a:r>
            <a:r>
              <a:rPr lang="fr-FR" sz="1400" i="1" dirty="0" err="1">
                <a:solidFill>
                  <a:srgbClr val="000000"/>
                </a:solidFill>
                <a:effectLst/>
                <a:latin typeface="Times New Roman" panose="02020603050405020304" pitchFamily="18" charset="0"/>
                <a:ea typeface="Calibri" panose="020F0502020204030204" pitchFamily="34" charset="0"/>
              </a:rPr>
              <a:t>šatammu</a:t>
            </a:r>
            <a:r>
              <a:rPr lang="fr-FR" sz="1400" dirty="0">
                <a:solidFill>
                  <a:srgbClr val="000000"/>
                </a:solidFill>
                <a:effectLst/>
                <a:latin typeface="Times New Roman" panose="02020603050405020304" pitchFamily="18" charset="0"/>
                <a:ea typeface="Calibri" panose="020F0502020204030204" pitchFamily="34" charset="0"/>
              </a:rPr>
              <a:t> de l’</a:t>
            </a:r>
            <a:r>
              <a:rPr lang="fr-FR" sz="1400" dirty="0" err="1">
                <a:solidFill>
                  <a:srgbClr val="000000"/>
                </a:solidFill>
                <a:effectLst/>
                <a:latin typeface="Times New Roman" panose="02020603050405020304" pitchFamily="18" charset="0"/>
                <a:ea typeface="Calibri" panose="020F0502020204030204" pitchFamily="34" charset="0"/>
              </a:rPr>
              <a:t>Esagil</a:t>
            </a:r>
            <a:r>
              <a:rPr lang="fr-FR" sz="1400" dirty="0">
                <a:solidFill>
                  <a:srgbClr val="000000"/>
                </a:solidFill>
                <a:effectLst/>
                <a:latin typeface="Times New Roman" panose="02020603050405020304" pitchFamily="18" charset="0"/>
                <a:ea typeface="Calibri" panose="020F0502020204030204" pitchFamily="34" charset="0"/>
              </a:rPr>
              <a:t>, […] de l’</a:t>
            </a:r>
            <a:r>
              <a:rPr lang="fr-FR" sz="1400" dirty="0" err="1">
                <a:solidFill>
                  <a:srgbClr val="000000"/>
                </a:solidFill>
                <a:effectLst/>
                <a:latin typeface="Times New Roman" panose="02020603050405020304" pitchFamily="18" charset="0"/>
                <a:ea typeface="Calibri" panose="020F0502020204030204" pitchFamily="34" charset="0"/>
              </a:rPr>
              <a:t>Esagil</a:t>
            </a:r>
            <a:r>
              <a:rPr lang="fr-FR" sz="1400" dirty="0">
                <a:solidFill>
                  <a:srgbClr val="000000"/>
                </a:solidFill>
                <a:effectLst/>
                <a:latin typeface="Times New Roman" panose="02020603050405020304" pitchFamily="18" charset="0"/>
                <a:ea typeface="Calibri" panose="020F0502020204030204" pitchFamily="34" charset="0"/>
              </a:rPr>
              <a:t>, sur ordre du roi, selon le parchemin de peau que le roi avait envoyé auparavant, […] sicles d’argent de la maison du roi et de sa propre maison, 11 bovins gras, 100 moutons gras, 11 canards gras, comme offrande au sein de l’</a:t>
            </a:r>
            <a:r>
              <a:rPr lang="fr-FR" sz="1400" dirty="0" err="1">
                <a:solidFill>
                  <a:srgbClr val="000000"/>
                </a:solidFill>
                <a:effectLst/>
                <a:latin typeface="Times New Roman" panose="02020603050405020304" pitchFamily="18" charset="0"/>
                <a:ea typeface="Calibri" panose="020F0502020204030204" pitchFamily="34" charset="0"/>
              </a:rPr>
              <a:t>Esagil</a:t>
            </a:r>
            <a:r>
              <a:rPr lang="fr-FR" sz="1400" dirty="0">
                <a:solidFill>
                  <a:srgbClr val="000000"/>
                </a:solidFill>
                <a:effectLst/>
                <a:latin typeface="Times New Roman" panose="02020603050405020304" pitchFamily="18" charset="0"/>
                <a:ea typeface="Calibri" panose="020F0502020204030204" pitchFamily="34" charset="0"/>
              </a:rPr>
              <a:t>, à </a:t>
            </a:r>
            <a:r>
              <a:rPr lang="fr-FR" sz="1400" dirty="0" err="1">
                <a:solidFill>
                  <a:srgbClr val="000000"/>
                </a:solidFill>
                <a:effectLst/>
                <a:latin typeface="Times New Roman" panose="02020603050405020304" pitchFamily="18" charset="0"/>
                <a:ea typeface="Calibri" panose="020F0502020204030204" pitchFamily="34" charset="0"/>
              </a:rPr>
              <a:t>Bēl</a:t>
            </a:r>
            <a:r>
              <a:rPr lang="fr-FR" sz="1400" dirty="0">
                <a:solidFill>
                  <a:srgbClr val="000000"/>
                </a:solidFill>
                <a:effectLst/>
                <a:latin typeface="Times New Roman" panose="02020603050405020304" pitchFamily="18" charset="0"/>
                <a:ea typeface="Calibri" panose="020F0502020204030204" pitchFamily="34" charset="0"/>
              </a:rPr>
              <a:t>, </a:t>
            </a:r>
            <a:r>
              <a:rPr lang="fr-FR" sz="1400" dirty="0" err="1">
                <a:solidFill>
                  <a:srgbClr val="000000"/>
                </a:solidFill>
                <a:effectLst/>
                <a:latin typeface="Times New Roman" panose="02020603050405020304" pitchFamily="18" charset="0"/>
                <a:ea typeface="Calibri" panose="020F0502020204030204" pitchFamily="34" charset="0"/>
              </a:rPr>
              <a:t>Bēltīya</a:t>
            </a:r>
            <a:r>
              <a:rPr lang="fr-FR" sz="1400" dirty="0">
                <a:solidFill>
                  <a:srgbClr val="000000"/>
                </a:solidFill>
                <a:effectLst/>
                <a:latin typeface="Times New Roman" panose="02020603050405020304" pitchFamily="18" charset="0"/>
                <a:ea typeface="Calibri" panose="020F0502020204030204" pitchFamily="34" charset="0"/>
              </a:rPr>
              <a:t> et aux grands dieux et pour le rituel du roi Séleucos et de ses fils, il a installé. Le roi a ordonné aux prêtres </a:t>
            </a:r>
            <a:r>
              <a:rPr lang="fr-FR" sz="1400" dirty="0" err="1">
                <a:solidFill>
                  <a:srgbClr val="000000"/>
                </a:solidFill>
                <a:effectLst/>
                <a:latin typeface="Times New Roman" panose="02020603050405020304" pitchFamily="18" charset="0"/>
                <a:ea typeface="Calibri" panose="020F0502020204030204" pitchFamily="34" charset="0"/>
              </a:rPr>
              <a:t>lamentateurs</a:t>
            </a:r>
            <a:r>
              <a:rPr lang="fr-FR" sz="1400" dirty="0">
                <a:solidFill>
                  <a:srgbClr val="000000"/>
                </a:solidFill>
                <a:effectLst/>
                <a:latin typeface="Times New Roman" panose="02020603050405020304" pitchFamily="18" charset="0"/>
                <a:ea typeface="Calibri" panose="020F0502020204030204" pitchFamily="34" charset="0"/>
              </a:rPr>
              <a:t> et au </a:t>
            </a:r>
            <a:r>
              <a:rPr lang="fr-FR" sz="1400" i="1" dirty="0" err="1">
                <a:solidFill>
                  <a:srgbClr val="000000"/>
                </a:solidFill>
                <a:effectLst/>
                <a:latin typeface="Times New Roman" panose="02020603050405020304" pitchFamily="18" charset="0"/>
                <a:ea typeface="Calibri" panose="020F0502020204030204" pitchFamily="34" charset="0"/>
              </a:rPr>
              <a:t>šatammu</a:t>
            </a:r>
            <a:r>
              <a:rPr lang="fr-FR" sz="1400" dirty="0">
                <a:solidFill>
                  <a:srgbClr val="000000"/>
                </a:solidFill>
                <a:effectLst/>
                <a:latin typeface="Times New Roman" panose="02020603050405020304" pitchFamily="18" charset="0"/>
                <a:ea typeface="Calibri" panose="020F0502020204030204" pitchFamily="34" charset="0"/>
              </a:rPr>
              <a:t> d’envoyer des parts de ces bœufs et de ces animaux sacrificiels aux juges royaux et aux citoyens [</a:t>
            </a:r>
            <a:r>
              <a:rPr lang="fr-FR" sz="1400" b="1" dirty="0">
                <a:solidFill>
                  <a:srgbClr val="000000"/>
                </a:solidFill>
                <a:effectLst/>
                <a:latin typeface="Times New Roman" panose="02020603050405020304" pitchFamily="18" charset="0"/>
                <a:ea typeface="Calibri" panose="020F0502020204030204" pitchFamily="34" charset="0"/>
              </a:rPr>
              <a:t>10</a:t>
            </a:r>
            <a:r>
              <a:rPr lang="fr-FR" sz="1400" dirty="0">
                <a:solidFill>
                  <a:srgbClr val="000000"/>
                </a:solidFill>
                <a:effectLst/>
                <a:latin typeface="Times New Roman" panose="02020603050405020304" pitchFamily="18" charset="0"/>
                <a:ea typeface="Calibri" panose="020F0502020204030204" pitchFamily="34" charset="0"/>
              </a:rPr>
              <a:t>] de Séleucie. [Lors du mois …], ce mois-là, le quatorzième jour, […] Lu (?) est son nom, frère du roi Séleucos, est venu d’Antioche sur l’Oronte, de la </a:t>
            </a:r>
            <a:r>
              <a:rPr lang="fr-FR" sz="1400" dirty="0" err="1">
                <a:solidFill>
                  <a:srgbClr val="000000"/>
                </a:solidFill>
                <a:effectLst/>
                <a:latin typeface="Times New Roman" panose="02020603050405020304" pitchFamily="18" charset="0"/>
                <a:ea typeface="Calibri" panose="020F0502020204030204" pitchFamily="34" charset="0"/>
              </a:rPr>
              <a:t>Transeuphratène</a:t>
            </a:r>
            <a:r>
              <a:rPr lang="fr-FR" sz="1400" dirty="0">
                <a:solidFill>
                  <a:srgbClr val="000000"/>
                </a:solidFill>
                <a:effectLst/>
                <a:latin typeface="Times New Roman" panose="02020603050405020304" pitchFamily="18" charset="0"/>
                <a:ea typeface="Calibri" panose="020F0502020204030204" pitchFamily="34" charset="0"/>
              </a:rPr>
              <a:t>, [vers Séleucie], la cité de la royauté qui est sur le Tigre et sur le canal du roi. Le satrape d’Akkad et les habitants du pays allèrent à sa rencontre et [entonnèrent] des chants. </a:t>
            </a:r>
            <a:endParaRPr lang="fr-BE" sz="1400" dirty="0">
              <a:solidFill>
                <a:srgbClr val="333333"/>
              </a:solidFill>
              <a:effectLst/>
              <a:latin typeface="Times New Roman" panose="02020603050405020304" pitchFamily="18" charset="0"/>
              <a:ea typeface="Calibri" panose="020F0502020204030204" pitchFamily="34" charset="0"/>
            </a:endParaRPr>
          </a:p>
          <a:p>
            <a:endParaRPr lang="fr-FR" dirty="0"/>
          </a:p>
        </p:txBody>
      </p:sp>
    </p:spTree>
    <p:extLst>
      <p:ext uri="{BB962C8B-B14F-4D97-AF65-F5344CB8AC3E}">
        <p14:creationId xmlns:p14="http://schemas.microsoft.com/office/powerpoint/2010/main" val="85677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92758ACB-673E-C443-83B0-DA49DCF0A18E}"/>
              </a:ext>
            </a:extLst>
          </p:cNvPr>
          <p:cNvSpPr txBox="1"/>
          <p:nvPr/>
        </p:nvSpPr>
        <p:spPr>
          <a:xfrm>
            <a:off x="2588628" y="476672"/>
            <a:ext cx="5091458" cy="369332"/>
          </a:xfrm>
          <a:prstGeom prst="rect">
            <a:avLst/>
          </a:prstGeom>
          <a:noFill/>
        </p:spPr>
        <p:txBody>
          <a:bodyPr wrap="none" rtlCol="0">
            <a:spAutoFit/>
          </a:bodyPr>
          <a:lstStyle/>
          <a:p>
            <a:r>
              <a:rPr lang="fr-FR" b="1" dirty="0">
                <a:latin typeface="Times New Roman" panose="02020603050405020304" pitchFamily="18" charset="0"/>
                <a:cs typeface="Times New Roman" panose="02020603050405020304" pitchFamily="18" charset="0"/>
              </a:rPr>
              <a:t>Journal astronomique </a:t>
            </a:r>
            <a:r>
              <a:rPr lang="en-US" b="1" i="1" dirty="0">
                <a:latin typeface="Times New Roman" panose="02020603050405020304" pitchFamily="18" charset="0"/>
                <a:cs typeface="Times New Roman" panose="02020603050405020304" pitchFamily="18" charset="0"/>
              </a:rPr>
              <a:t>AD</a:t>
            </a:r>
            <a:r>
              <a:rPr lang="en-US" b="1" dirty="0">
                <a:latin typeface="Times New Roman" panose="02020603050405020304" pitchFamily="18" charset="0"/>
                <a:cs typeface="Times New Roman" panose="02020603050405020304" pitchFamily="18" charset="0"/>
              </a:rPr>
              <a:t> 2, -168A </a:t>
            </a:r>
            <a:r>
              <a:rPr lang="fr-FR" b="1" dirty="0">
                <a:latin typeface="Times New Roman" panose="02020603050405020304" pitchFamily="18" charset="0"/>
                <a:cs typeface="Times New Roman" panose="02020603050405020304" pitchFamily="18" charset="0"/>
              </a:rPr>
              <a:t> (169 av. J.-C.)</a:t>
            </a:r>
          </a:p>
        </p:txBody>
      </p:sp>
      <p:sp>
        <p:nvSpPr>
          <p:cNvPr id="10" name="ZoneTexte 9">
            <a:extLst>
              <a:ext uri="{FF2B5EF4-FFF2-40B4-BE49-F238E27FC236}">
                <a16:creationId xmlns:a16="http://schemas.microsoft.com/office/drawing/2014/main" id="{C62013F6-1AC0-2C4F-9111-7CC0D9D722D5}"/>
              </a:ext>
            </a:extLst>
          </p:cNvPr>
          <p:cNvSpPr txBox="1"/>
          <p:nvPr/>
        </p:nvSpPr>
        <p:spPr>
          <a:xfrm>
            <a:off x="1059350" y="1844824"/>
            <a:ext cx="4276890" cy="954107"/>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 ITI BI </a:t>
            </a:r>
            <a:r>
              <a:rPr lang="it-IT" sz="1400" i="1" dirty="0">
                <a:latin typeface="Times New Roman" panose="02020603050405020304" pitchFamily="18" charset="0"/>
                <a:cs typeface="Times New Roman" panose="02020603050405020304" pitchFamily="18" charset="0"/>
              </a:rPr>
              <a:t>al-te-e </a:t>
            </a:r>
            <a:r>
              <a:rPr lang="it-IT" sz="1400" i="1" dirty="0" err="1">
                <a:latin typeface="Times New Roman" panose="02020603050405020304" pitchFamily="18" charset="0"/>
                <a:cs typeface="Times New Roman" panose="02020603050405020304" pitchFamily="18" charset="0"/>
              </a:rPr>
              <a:t>um</a:t>
            </a:r>
            <a:r>
              <a:rPr lang="it-IT" sz="1400" dirty="0">
                <a:latin typeface="Times New Roman" panose="02020603050405020304" pitchFamily="18" charset="0"/>
                <a:cs typeface="Times New Roman" panose="02020603050405020304" pitchFamily="18" charset="0"/>
              </a:rPr>
              <a:t>-[</a:t>
            </a:r>
            <a:r>
              <a:rPr lang="it-IT" sz="1400" i="1" dirty="0">
                <a:latin typeface="Times New Roman" panose="02020603050405020304" pitchFamily="18" charset="0"/>
                <a:cs typeface="Times New Roman" panose="02020603050405020304" pitchFamily="18" charset="0"/>
              </a:rPr>
              <a:t>ma</a:t>
            </a:r>
            <a:r>
              <a:rPr lang="it-IT" sz="1400" dirty="0">
                <a:latin typeface="Times New Roman" panose="02020603050405020304" pitchFamily="18" charset="0"/>
                <a:cs typeface="Times New Roman" panose="02020603050405020304" pitchFamily="18" charset="0"/>
              </a:rPr>
              <a:t>]</a:t>
            </a:r>
            <a:endParaRPr lang="fr-BE" sz="1400" dirty="0">
              <a:latin typeface="Times New Roman" panose="02020603050405020304" pitchFamily="18" charset="0"/>
              <a:cs typeface="Times New Roman" panose="02020603050405020304" pitchFamily="18" charset="0"/>
            </a:endParaRPr>
          </a:p>
          <a:p>
            <a:r>
              <a:rPr lang="it-IT" sz="1400" baseline="30000" dirty="0" err="1">
                <a:latin typeface="Times New Roman" panose="02020603050405020304" pitchFamily="18" charset="0"/>
                <a:cs typeface="Times New Roman" panose="02020603050405020304" pitchFamily="18" charset="0"/>
              </a:rPr>
              <a:t>m</a:t>
            </a:r>
            <a:r>
              <a:rPr lang="it-IT" sz="1400" dirty="0" err="1">
                <a:latin typeface="Times New Roman" panose="02020603050405020304" pitchFamily="18" charset="0"/>
                <a:cs typeface="Times New Roman" panose="02020603050405020304" pitchFamily="18" charset="0"/>
              </a:rPr>
              <a:t>An</a:t>
            </a:r>
            <a:r>
              <a:rPr lang="it-IT" sz="1400" dirty="0">
                <a:latin typeface="Times New Roman" panose="02020603050405020304" pitchFamily="18" charset="0"/>
                <a:cs typeface="Times New Roman" panose="02020603050405020304" pitchFamily="18" charset="0"/>
              </a:rPr>
              <a:t> LUGAL </a:t>
            </a:r>
            <a:r>
              <a:rPr lang="it-IT" sz="1400" i="1" dirty="0">
                <a:latin typeface="Times New Roman" panose="02020603050405020304" pitchFamily="18" charset="0"/>
                <a:cs typeface="Times New Roman" panose="02020603050405020304" pitchFamily="18" charset="0"/>
              </a:rPr>
              <a:t>ina</a:t>
            </a:r>
            <a:r>
              <a:rPr lang="it-IT" sz="1400" dirty="0">
                <a:latin typeface="Times New Roman" panose="02020603050405020304" pitchFamily="18" charset="0"/>
                <a:cs typeface="Times New Roman" panose="02020603050405020304" pitchFamily="18" charset="0"/>
              </a:rPr>
              <a:t> URU.MEŠ </a:t>
            </a:r>
            <a:r>
              <a:rPr lang="it-IT" sz="1400" i="1" dirty="0">
                <a:latin typeface="Times New Roman" panose="02020603050405020304" pitchFamily="18" charset="0"/>
                <a:cs typeface="Times New Roman" panose="02020603050405020304" pitchFamily="18" charset="0"/>
              </a:rPr>
              <a:t>ša</a:t>
            </a:r>
            <a:r>
              <a:rPr lang="it-IT" sz="1400" i="1" baseline="-25000" dirty="0">
                <a:latin typeface="Times New Roman" panose="02020603050405020304" pitchFamily="18" charset="0"/>
                <a:cs typeface="Times New Roman" panose="02020603050405020304" pitchFamily="18" charset="0"/>
              </a:rPr>
              <a:t>2</a:t>
            </a:r>
            <a:r>
              <a:rPr lang="it-IT" sz="1400" dirty="0">
                <a:latin typeface="Times New Roman" panose="02020603050405020304" pitchFamily="18" charset="0"/>
                <a:cs typeface="Times New Roman" panose="02020603050405020304" pitchFamily="18" charset="0"/>
              </a:rPr>
              <a:t> KUR </a:t>
            </a:r>
            <a:r>
              <a:rPr lang="it-IT" sz="1400" i="1" dirty="0">
                <a:latin typeface="Times New Roman" panose="02020603050405020304" pitchFamily="18" charset="0"/>
                <a:cs typeface="Times New Roman" panose="02020603050405020304" pitchFamily="18" charset="0"/>
              </a:rPr>
              <a:t>Me-</a:t>
            </a:r>
            <a:r>
              <a:rPr lang="it-IT" sz="1400" i="1" dirty="0" err="1">
                <a:latin typeface="Times New Roman" panose="02020603050405020304" pitchFamily="18" charset="0"/>
                <a:cs typeface="Times New Roman" panose="02020603050405020304" pitchFamily="18" charset="0"/>
              </a:rPr>
              <a:t>luḫ</a:t>
            </a:r>
            <a:r>
              <a:rPr lang="it-IT" sz="1400" i="1" dirty="0">
                <a:latin typeface="Times New Roman" panose="02020603050405020304" pitchFamily="18" charset="0"/>
                <a:cs typeface="Times New Roman" panose="02020603050405020304" pitchFamily="18" charset="0"/>
              </a:rPr>
              <a:t>-</a:t>
            </a:r>
            <a:r>
              <a:rPr lang="it-IT" sz="1400" i="1" dirty="0" err="1">
                <a:latin typeface="Times New Roman" panose="02020603050405020304" pitchFamily="18" charset="0"/>
                <a:cs typeface="Times New Roman" panose="02020603050405020304" pitchFamily="18" charset="0"/>
              </a:rPr>
              <a:t>ḫa</a:t>
            </a:r>
            <a:r>
              <a:rPr lang="it-IT" sz="1400" i="1" dirty="0">
                <a:latin typeface="Times New Roman" panose="02020603050405020304" pitchFamily="18" charset="0"/>
                <a:cs typeface="Times New Roman" panose="02020603050405020304" pitchFamily="18" charset="0"/>
              </a:rPr>
              <a:t> </a:t>
            </a:r>
            <a:r>
              <a:rPr lang="it-IT" sz="1400" i="1" dirty="0" err="1">
                <a:latin typeface="Times New Roman" panose="02020603050405020304" pitchFamily="18" charset="0"/>
                <a:cs typeface="Times New Roman" panose="02020603050405020304" pitchFamily="18" charset="0"/>
              </a:rPr>
              <a:t>šal-ṭa-niš</a:t>
            </a:r>
            <a:r>
              <a:rPr lang="it-IT" sz="1400" dirty="0">
                <a:latin typeface="Times New Roman" panose="02020603050405020304" pitchFamily="18" charset="0"/>
                <a:cs typeface="Times New Roman" panose="02020603050405020304" pitchFamily="18" charset="0"/>
              </a:rPr>
              <a:t> GIN-GIN-</a:t>
            </a:r>
            <a:r>
              <a:rPr lang="it-IT" sz="1400" i="1" dirty="0">
                <a:latin typeface="Times New Roman" panose="02020603050405020304" pitchFamily="18" charset="0"/>
                <a:cs typeface="Times New Roman" panose="02020603050405020304" pitchFamily="18" charset="0"/>
              </a:rPr>
              <a:t>˹</a:t>
            </a:r>
            <a:r>
              <a:rPr lang="it-IT" sz="1400" i="1" dirty="0" err="1">
                <a:latin typeface="Times New Roman" panose="02020603050405020304" pitchFamily="18" charset="0"/>
                <a:cs typeface="Times New Roman" panose="02020603050405020304" pitchFamily="18" charset="0"/>
              </a:rPr>
              <a:t>ak</a:t>
            </a:r>
            <a:r>
              <a:rPr lang="it-IT" sz="1400" i="1" dirty="0">
                <a:latin typeface="Times New Roman" panose="02020603050405020304" pitchFamily="18" charset="0"/>
                <a:cs typeface="Times New Roman" panose="02020603050405020304" pitchFamily="18" charset="0"/>
              </a:rPr>
              <a:t>˺</a:t>
            </a:r>
            <a:r>
              <a:rPr lang="it-IT" sz="1400" dirty="0">
                <a:latin typeface="Times New Roman" panose="02020603050405020304" pitchFamily="18" charset="0"/>
                <a:cs typeface="Times New Roman" panose="02020603050405020304" pitchFamily="18" charset="0"/>
              </a:rPr>
              <a:t> </a:t>
            </a:r>
            <a:r>
              <a:rPr lang="it-IT" sz="1400" baseline="30000" dirty="0">
                <a:latin typeface="Times New Roman" panose="02020603050405020304" pitchFamily="18" charset="0"/>
                <a:cs typeface="Times New Roman" panose="02020603050405020304" pitchFamily="18" charset="0"/>
              </a:rPr>
              <a:t>lu2</a:t>
            </a:r>
            <a:r>
              <a:rPr lang="it-IT" sz="1400" i="1" dirty="0">
                <a:latin typeface="Times New Roman" panose="02020603050405020304" pitchFamily="18" charset="0"/>
                <a:cs typeface="Times New Roman" panose="02020603050405020304" pitchFamily="18" charset="0"/>
              </a:rPr>
              <a:t>pu-li-ṭe-e </a:t>
            </a:r>
            <a:r>
              <a:rPr lang="it-IT" sz="1400" i="1" dirty="0" err="1">
                <a:latin typeface="Times New Roman" panose="02020603050405020304" pitchFamily="18" charset="0"/>
                <a:cs typeface="Times New Roman" panose="02020603050405020304" pitchFamily="18" charset="0"/>
              </a:rPr>
              <a:t>pu</a:t>
            </a:r>
            <a:r>
              <a:rPr lang="it-IT" sz="1400" i="1" dirty="0">
                <a:latin typeface="Times New Roman" panose="02020603050405020304" pitchFamily="18" charset="0"/>
                <a:cs typeface="Times New Roman" panose="02020603050405020304" pitchFamily="18" charset="0"/>
              </a:rPr>
              <a:t>-up-pe-e u</a:t>
            </a:r>
            <a:r>
              <a:rPr lang="it-IT" sz="1400" dirty="0">
                <a:latin typeface="Times New Roman" panose="02020603050405020304" pitchFamily="18" charset="0"/>
                <a:cs typeface="Times New Roman" panose="02020603050405020304" pitchFamily="18" charset="0"/>
              </a:rPr>
              <a:t> </a:t>
            </a:r>
            <a:r>
              <a:rPr lang="it-IT" sz="1400" i="1" dirty="0">
                <a:latin typeface="Times New Roman" panose="02020603050405020304" pitchFamily="18" charset="0"/>
                <a:cs typeface="Times New Roman" panose="02020603050405020304" pitchFamily="18" charset="0"/>
              </a:rPr>
              <a:t>ep</a:t>
            </a:r>
            <a:r>
              <a:rPr lang="it-IT" sz="1400" i="1" baseline="-25000" dirty="0">
                <a:latin typeface="Times New Roman" panose="02020603050405020304" pitchFamily="18" charset="0"/>
                <a:cs typeface="Times New Roman" panose="02020603050405020304" pitchFamily="18" charset="0"/>
              </a:rPr>
              <a:t>2</a:t>
            </a:r>
            <a:r>
              <a:rPr lang="it-IT" sz="1400" i="1" dirty="0">
                <a:latin typeface="Times New Roman" panose="02020603050405020304" pitchFamily="18" charset="0"/>
                <a:cs typeface="Times New Roman" panose="02020603050405020304" pitchFamily="18" charset="0"/>
              </a:rPr>
              <a:t>-še-e-tu</a:t>
            </a:r>
            <a:r>
              <a:rPr lang="it-IT" sz="1400" i="1" baseline="-25000" dirty="0">
                <a:latin typeface="Times New Roman" panose="02020603050405020304" pitchFamily="18" charset="0"/>
                <a:cs typeface="Times New Roman" panose="02020603050405020304" pitchFamily="18" charset="0"/>
              </a:rPr>
              <a:t>2</a:t>
            </a:r>
            <a:r>
              <a:rPr lang="it-IT" sz="1400" i="1" dirty="0">
                <a:latin typeface="Times New Roman" panose="02020603050405020304" pitchFamily="18" charset="0"/>
                <a:cs typeface="Times New Roman" panose="02020603050405020304" pitchFamily="18" charset="0"/>
              </a:rPr>
              <a:t> ša</a:t>
            </a:r>
            <a:r>
              <a:rPr lang="it-IT" sz="1400" i="1" baseline="-25000" dirty="0">
                <a:latin typeface="Times New Roman" panose="02020603050405020304" pitchFamily="18" charset="0"/>
                <a:cs typeface="Times New Roman" panose="02020603050405020304" pitchFamily="18" charset="0"/>
              </a:rPr>
              <a:t>2</a:t>
            </a:r>
            <a:r>
              <a:rPr lang="it-IT" sz="1400" dirty="0">
                <a:latin typeface="Times New Roman" panose="02020603050405020304" pitchFamily="18" charset="0"/>
                <a:cs typeface="Times New Roman" panose="02020603050405020304" pitchFamily="18" charset="0"/>
              </a:rPr>
              <a:t> GIM </a:t>
            </a:r>
            <a:r>
              <a:rPr lang="it-IT" sz="1400" i="1" dirty="0">
                <a:latin typeface="Times New Roman" panose="02020603050405020304" pitchFamily="18" charset="0"/>
                <a:cs typeface="Times New Roman" panose="02020603050405020304" pitchFamily="18" charset="0"/>
              </a:rPr>
              <a:t>u</a:t>
            </a:r>
            <a:r>
              <a:rPr lang="it-IT" sz="1400" i="1" baseline="-25000" dirty="0">
                <a:latin typeface="Times New Roman" panose="02020603050405020304" pitchFamily="18" charset="0"/>
                <a:cs typeface="Times New Roman" panose="02020603050405020304" pitchFamily="18" charset="0"/>
              </a:rPr>
              <a:t>2</a:t>
            </a:r>
            <a:r>
              <a:rPr lang="it-IT" sz="1400" i="1" dirty="0">
                <a:latin typeface="Times New Roman" panose="02020603050405020304" pitchFamily="18" charset="0"/>
                <a:cs typeface="Times New Roman" panose="02020603050405020304" pitchFamily="18" charset="0"/>
              </a:rPr>
              <a:t>-ṣur-tu</a:t>
            </a:r>
            <a:r>
              <a:rPr lang="it-IT" sz="1400" i="1" baseline="-25000" dirty="0">
                <a:latin typeface="Times New Roman" panose="02020603050405020304" pitchFamily="18" charset="0"/>
                <a:cs typeface="Times New Roman" panose="02020603050405020304" pitchFamily="18" charset="0"/>
              </a:rPr>
              <a:t>2</a:t>
            </a:r>
            <a:r>
              <a:rPr lang="it-IT" sz="1400" dirty="0">
                <a:latin typeface="Times New Roman" panose="02020603050405020304" pitchFamily="18" charset="0"/>
                <a:cs typeface="Times New Roman" panose="02020603050405020304" pitchFamily="18" charset="0"/>
              </a:rPr>
              <a:t> </a:t>
            </a:r>
            <a:r>
              <a:rPr lang="it-IT" sz="1400" baseline="30000" dirty="0">
                <a:latin typeface="Times New Roman" panose="02020603050405020304" pitchFamily="18" charset="0"/>
                <a:cs typeface="Times New Roman" panose="02020603050405020304" pitchFamily="18" charset="0"/>
              </a:rPr>
              <a:t>lu2</a:t>
            </a:r>
            <a:r>
              <a:rPr lang="it-IT" sz="1400" i="1" dirty="0">
                <a:latin typeface="Times New Roman" panose="02020603050405020304" pitchFamily="18" charset="0"/>
                <a:cs typeface="Times New Roman" panose="02020603050405020304" pitchFamily="18" charset="0"/>
              </a:rPr>
              <a:t>ia-am-ma-nu </a:t>
            </a:r>
            <a:r>
              <a:rPr lang="it-IT" sz="1400" dirty="0">
                <a:latin typeface="Times New Roman" panose="02020603050405020304" pitchFamily="18" charset="0"/>
                <a:cs typeface="Times New Roman" panose="02020603050405020304" pitchFamily="18" charset="0"/>
              </a:rPr>
              <a:t>[…]</a:t>
            </a:r>
            <a:r>
              <a:rPr lang="fr-BE" sz="1400" dirty="0">
                <a:latin typeface="Times New Roman" panose="02020603050405020304" pitchFamily="18" charset="0"/>
                <a:cs typeface="Times New Roman" panose="02020603050405020304" pitchFamily="18" charset="0"/>
              </a:rPr>
              <a:t> </a:t>
            </a:r>
            <a:endParaRPr lang="fr-FR" sz="1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D9749D1C-EC1C-EF4F-BADC-069F0F85F259}"/>
              </a:ext>
            </a:extLst>
          </p:cNvPr>
          <p:cNvSpPr/>
          <p:nvPr/>
        </p:nvSpPr>
        <p:spPr>
          <a:xfrm>
            <a:off x="1056904" y="2964074"/>
            <a:ext cx="7992888" cy="584775"/>
          </a:xfrm>
          <a:prstGeom prst="rect">
            <a:avLst/>
          </a:prstGeom>
        </p:spPr>
        <p:txBody>
          <a:bodyPr wrap="square">
            <a:spAutoFit/>
          </a:bodyPr>
          <a:lstStyle/>
          <a:p>
            <a:pPr algn="just"/>
            <a:r>
              <a:rPr lang="fr-FR" sz="1600" dirty="0">
                <a:latin typeface="Times New Roman" panose="02020603050405020304" pitchFamily="18" charset="0"/>
                <a:cs typeface="Times New Roman" panose="02020603050405020304" pitchFamily="18" charset="0"/>
              </a:rPr>
              <a:t>Ce mois-là, j’ai entendu : le roi Antiochos (IV) a marché victorieusement à travers les cités du pays d’Egypte. Les </a:t>
            </a:r>
            <a:r>
              <a:rPr lang="it-IT" sz="1600" i="1" dirty="0" err="1">
                <a:latin typeface="Times New Roman" panose="02020603050405020304" pitchFamily="18" charset="0"/>
                <a:cs typeface="Times New Roman" panose="02020603050405020304" pitchFamily="18" charset="0"/>
              </a:rPr>
              <a:t>polītai</a:t>
            </a:r>
            <a:r>
              <a:rPr lang="it-IT" sz="1600" i="1" dirty="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rPr>
              <a:t>[</a:t>
            </a:r>
            <a:r>
              <a:rPr lang="it-IT" sz="1600" dirty="0" err="1">
                <a:latin typeface="Times New Roman" panose="02020603050405020304" pitchFamily="18" charset="0"/>
                <a:cs typeface="Times New Roman" panose="02020603050405020304" pitchFamily="18" charset="0"/>
              </a:rPr>
              <a:t>ont</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mis</a:t>
            </a:r>
            <a:r>
              <a:rPr lang="it-IT" sz="1600" dirty="0">
                <a:latin typeface="Times New Roman" panose="02020603050405020304" pitchFamily="18" charset="0"/>
                <a:cs typeface="Times New Roman" panose="02020603050405020304" pitchFamily="18" charset="0"/>
              </a:rPr>
              <a:t> en </a:t>
            </a:r>
            <a:r>
              <a:rPr lang="it-IT" sz="1600" dirty="0" err="1">
                <a:latin typeface="Times New Roman" panose="02020603050405020304" pitchFamily="18" charset="0"/>
                <a:cs typeface="Times New Roman" panose="02020603050405020304" pitchFamily="18" charset="0"/>
              </a:rPr>
              <a:t>place</a:t>
            </a:r>
            <a:r>
              <a:rPr lang="it-IT" sz="1600" dirty="0">
                <a:latin typeface="Times New Roman" panose="02020603050405020304" pitchFamily="18" charset="0"/>
                <a:cs typeface="Times New Roman" panose="02020603050405020304" pitchFamily="18" charset="0"/>
              </a:rPr>
              <a:t>] une </a:t>
            </a:r>
            <a:r>
              <a:rPr lang="it-IT" sz="1600" i="1" dirty="0" err="1">
                <a:latin typeface="Times New Roman" panose="02020603050405020304" pitchFamily="18" charset="0"/>
                <a:cs typeface="Times New Roman" panose="02020603050405020304" pitchFamily="18" charset="0"/>
              </a:rPr>
              <a:t>pompè</a:t>
            </a:r>
            <a:r>
              <a:rPr lang="it-IT" sz="1600" dirty="0">
                <a:latin typeface="Times New Roman" panose="02020603050405020304" pitchFamily="18" charset="0"/>
                <a:cs typeface="Times New Roman" panose="02020603050405020304" pitchFamily="18" charset="0"/>
              </a:rPr>
              <a:t> et </a:t>
            </a:r>
            <a:r>
              <a:rPr lang="it-IT" sz="1600" dirty="0" err="1">
                <a:latin typeface="Times New Roman" panose="02020603050405020304" pitchFamily="18" charset="0"/>
                <a:cs typeface="Times New Roman" panose="02020603050405020304" pitchFamily="18" charset="0"/>
              </a:rPr>
              <a:t>des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rituels</a:t>
            </a:r>
            <a:r>
              <a:rPr lang="it-IT" sz="1600" dirty="0">
                <a:latin typeface="Times New Roman" panose="02020603050405020304" pitchFamily="18" charset="0"/>
                <a:cs typeface="Times New Roman" panose="02020603050405020304" pitchFamily="18" charset="0"/>
              </a:rPr>
              <a:t> à la </a:t>
            </a:r>
            <a:r>
              <a:rPr lang="it-IT" sz="1600" dirty="0" err="1">
                <a:latin typeface="Times New Roman" panose="02020603050405020304" pitchFamily="18" charset="0"/>
                <a:cs typeface="Times New Roman" panose="02020603050405020304" pitchFamily="18" charset="0"/>
              </a:rPr>
              <a:t>manière</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grecque</a:t>
            </a:r>
            <a:endParaRPr lang="fr-F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990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3FA09FD-3749-E940-8AFE-228FBF768EE2}"/>
              </a:ext>
            </a:extLst>
          </p:cNvPr>
          <p:cNvSpPr txBox="1"/>
          <p:nvPr/>
        </p:nvSpPr>
        <p:spPr>
          <a:xfrm>
            <a:off x="1547664" y="2276872"/>
            <a:ext cx="7265130" cy="2308324"/>
          </a:xfrm>
          <a:prstGeom prst="rect">
            <a:avLst/>
          </a:prstGeom>
          <a:noFill/>
        </p:spPr>
        <p:txBody>
          <a:bodyPr wrap="none" rtlCol="0">
            <a:spAutoFit/>
          </a:bodyPr>
          <a:lstStyle/>
          <a:p>
            <a:r>
              <a:rPr lang="fr-BE" sz="1800" b="1" dirty="0">
                <a:effectLst/>
                <a:latin typeface="Times New Roman" panose="02020603050405020304" pitchFamily="18" charset="0"/>
                <a:ea typeface="Times New Roman" panose="02020603050405020304" pitchFamily="18" charset="0"/>
                <a:cs typeface="Times New Roman" panose="02020603050405020304" pitchFamily="18" charset="0"/>
              </a:rPr>
              <a:t>1. Politique religieuse et honneurs cultuels : deux faces de la même pièce</a:t>
            </a:r>
          </a:p>
          <a:p>
            <a:endParaRPr lang="fr-FR" dirty="0">
              <a:latin typeface="Times New Roman" panose="02020603050405020304" pitchFamily="18" charset="0"/>
              <a:cs typeface="Times New Roman" panose="02020603050405020304" pitchFamily="18" charset="0"/>
            </a:endParaRPr>
          </a:p>
          <a:p>
            <a:r>
              <a:rPr lang="fr-BE" sz="1800" b="1" dirty="0">
                <a:effectLst/>
                <a:latin typeface="Times New Roman" panose="02020603050405020304" pitchFamily="18" charset="0"/>
                <a:ea typeface="Times New Roman" panose="02020603050405020304" pitchFamily="18" charset="0"/>
                <a:cs typeface="Times New Roman" panose="02020603050405020304" pitchFamily="18" charset="0"/>
              </a:rPr>
              <a:t>2. Roi-cité-sanctuaire : interactions dans un royaume multiculturel </a:t>
            </a:r>
          </a:p>
          <a:p>
            <a:endParaRPr lang="fr-FR" dirty="0">
              <a:latin typeface="Times New Roman" panose="02020603050405020304" pitchFamily="18" charset="0"/>
              <a:cs typeface="Times New Roman" panose="02020603050405020304" pitchFamily="18" charset="0"/>
            </a:endParaRPr>
          </a:p>
          <a:p>
            <a:r>
              <a:rPr lang="fr-BE" sz="1800" b="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fr-BE"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Interpretatio</a:t>
            </a:r>
            <a:r>
              <a:rPr lang="fr-BE" sz="1800" b="1" i="1" dirty="0">
                <a:effectLst/>
                <a:latin typeface="Times New Roman" panose="02020603050405020304" pitchFamily="18" charset="0"/>
                <a:ea typeface="Times New Roman" panose="02020603050405020304" pitchFamily="18" charset="0"/>
                <a:cs typeface="Times New Roman" panose="02020603050405020304" pitchFamily="18" charset="0"/>
              </a:rPr>
              <a:t> orientalis</a:t>
            </a:r>
            <a:r>
              <a:rPr lang="fr-BE" sz="1800" b="1" dirty="0">
                <a:effectLst/>
                <a:latin typeface="Times New Roman" panose="02020603050405020304" pitchFamily="18" charset="0"/>
                <a:ea typeface="Times New Roman" panose="02020603050405020304" pitchFamily="18" charset="0"/>
                <a:cs typeface="Times New Roman" panose="02020603050405020304" pitchFamily="18" charset="0"/>
              </a:rPr>
              <a:t> ? Les fondations d’une hypothèse</a:t>
            </a:r>
          </a:p>
          <a:p>
            <a:endParaRPr lang="fr-BE" b="1" dirty="0">
              <a:latin typeface="Times New Roman" panose="02020603050405020304" pitchFamily="18" charset="0"/>
              <a:ea typeface="Times New Roman" panose="02020603050405020304" pitchFamily="18" charset="0"/>
              <a:cs typeface="Times New Roman" panose="02020603050405020304" pitchFamily="18" charset="0"/>
            </a:endParaRPr>
          </a:p>
          <a:p>
            <a:r>
              <a:rPr lang="fr-BE" sz="1800" b="1" dirty="0">
                <a:effectLst/>
                <a:latin typeface="Times New Roman" panose="02020603050405020304" pitchFamily="18" charset="0"/>
                <a:ea typeface="Times New Roman" panose="02020603050405020304" pitchFamily="18" charset="0"/>
                <a:cs typeface="Times New Roman" panose="02020603050405020304" pitchFamily="18" charset="0"/>
              </a:rPr>
              <a:t>4. La chronique de Séleucos III</a:t>
            </a:r>
          </a:p>
          <a:p>
            <a:endParaRPr lang="fr-FR" dirty="0"/>
          </a:p>
        </p:txBody>
      </p:sp>
    </p:spTree>
    <p:extLst>
      <p:ext uri="{BB962C8B-B14F-4D97-AF65-F5344CB8AC3E}">
        <p14:creationId xmlns:p14="http://schemas.microsoft.com/office/powerpoint/2010/main" val="293176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893CFBC-EAA1-3C4D-9A60-E23936222F14}"/>
              </a:ext>
            </a:extLst>
          </p:cNvPr>
          <p:cNvSpPr txBox="1"/>
          <p:nvPr/>
        </p:nvSpPr>
        <p:spPr>
          <a:xfrm>
            <a:off x="1259632" y="980728"/>
            <a:ext cx="7560840" cy="3308598"/>
          </a:xfrm>
          <a:prstGeom prst="rect">
            <a:avLst/>
          </a:prstGeom>
          <a:noFill/>
        </p:spPr>
        <p:txBody>
          <a:bodyPr wrap="square" rtlCol="0">
            <a:spAutoFit/>
          </a:bodyPr>
          <a:lstStyle/>
          <a:p>
            <a:pPr marL="214313" indent="-214313" algn="just">
              <a:buFont typeface="Wingdings" pitchFamily="2" charset="2"/>
              <a:buChar char="Ø"/>
            </a:pPr>
            <a:r>
              <a:rPr lang="nl-BE" sz="1400" i="1" dirty="0">
                <a:latin typeface="Times New Roman" panose="02020603050405020304" pitchFamily="18" charset="0"/>
                <a:cs typeface="Times New Roman" panose="02020603050405020304" pitchFamily="18" charset="0"/>
              </a:rPr>
              <a:t>I.Didyma </a:t>
            </a:r>
            <a:r>
              <a:rPr lang="nl-BE" sz="1400" dirty="0">
                <a:latin typeface="Times New Roman" panose="02020603050405020304" pitchFamily="18" charset="0"/>
                <a:cs typeface="Times New Roman" panose="02020603050405020304" pitchFamily="18" charset="0"/>
              </a:rPr>
              <a:t>493 (</a:t>
            </a:r>
            <a:r>
              <a:rPr lang="nl-BE" sz="1400" i="1" dirty="0">
                <a:latin typeface="Times New Roman" panose="02020603050405020304" pitchFamily="18" charset="0"/>
                <a:cs typeface="Times New Roman" panose="02020603050405020304" pitchFamily="18" charset="0"/>
              </a:rPr>
              <a:t>ca</a:t>
            </a:r>
            <a:r>
              <a:rPr lang="nl-BE" sz="1400" dirty="0">
                <a:latin typeface="Times New Roman" panose="02020603050405020304" pitchFamily="18" charset="0"/>
                <a:cs typeface="Times New Roman" panose="02020603050405020304" pitchFamily="18" charset="0"/>
              </a:rPr>
              <a:t>. 246, règne de Séleucos II), lignes 1-6</a:t>
            </a:r>
          </a:p>
          <a:p>
            <a:pPr algn="just"/>
            <a:r>
              <a:rPr lang="el-GR" sz="1400" dirty="0" err="1">
                <a:latin typeface="Times New Roman" panose="02020603050405020304" pitchFamily="18" charset="0"/>
                <a:cs typeface="Times New Roman" panose="02020603050405020304" pitchFamily="18" charset="0"/>
              </a:rPr>
              <a:t>βασιλεὺς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Σέλευκος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Μιλησίων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τῆι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βουλῆι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τῶι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δημῶι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χαίρειν</a:t>
            </a:r>
            <a:r>
              <a:rPr lang="el-GR" sz="1400" dirty="0">
                <a:latin typeface="Times New Roman" panose="02020603050405020304" pitchFamily="18" charset="0"/>
                <a:cs typeface="Times New Roman" panose="02020603050405020304" pitchFamily="18" charset="0"/>
              </a:rPr>
              <a:t>· | </a:t>
            </a:r>
            <a:r>
              <a:rPr lang="el-GR" sz="1400" dirty="0" err="1">
                <a:latin typeface="Times New Roman" panose="02020603050405020304" pitchFamily="18" charset="0"/>
                <a:cs typeface="Times New Roman" panose="02020603050405020304" pitchFamily="18" charset="0"/>
              </a:rPr>
              <a:t>τῶμ</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προγόνων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ἡμῶν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τοῦ</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πατρὸς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πολλὰς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μεγάλας</a:t>
            </a:r>
            <a:r>
              <a:rPr lang="el-GR" sz="1400" dirty="0">
                <a:latin typeface="Times New Roman" panose="02020603050405020304" pitchFamily="18" charset="0"/>
                <a:cs typeface="Times New Roman" panose="02020603050405020304" pitchFamily="18" charset="0"/>
              </a:rPr>
              <a:t> | </a:t>
            </a:r>
            <a:r>
              <a:rPr lang="el-GR" sz="1400" dirty="0" err="1">
                <a:latin typeface="Times New Roman" panose="02020603050405020304" pitchFamily="18" charset="0"/>
                <a:cs typeface="Times New Roman" panose="02020603050405020304" pitchFamily="18" charset="0"/>
              </a:rPr>
              <a:t>εὐεργεσίας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κατατεθειμένων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εἰς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τὴν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ὑμετέραμ</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πόλιν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διά</a:t>
            </a:r>
            <a:r>
              <a:rPr lang="el-GR" sz="1400" dirty="0">
                <a:latin typeface="Times New Roman" panose="02020603050405020304" pitchFamily="18" charset="0"/>
                <a:cs typeface="Times New Roman" panose="02020603050405020304" pitchFamily="18" charset="0"/>
              </a:rPr>
              <a:t> τε | </a:t>
            </a:r>
            <a:r>
              <a:rPr lang="el-GR" sz="1400" dirty="0" err="1">
                <a:latin typeface="Times New Roman" panose="02020603050405020304" pitchFamily="18" charset="0"/>
                <a:cs typeface="Times New Roman" panose="02020603050405020304" pitchFamily="18" charset="0"/>
              </a:rPr>
              <a:t>τοὺς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ἐγδεδομένους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χρησμοὺς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ἐκ</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τοῦ</a:t>
            </a:r>
            <a:r>
              <a:rPr lang="el-GR" sz="1400" dirty="0">
                <a:latin typeface="Times New Roman" panose="02020603050405020304" pitchFamily="18" charset="0"/>
                <a:cs typeface="Times New Roman" panose="02020603050405020304" pitchFamily="18" charset="0"/>
              </a:rPr>
              <a:t> παρ’ </a:t>
            </a:r>
            <a:r>
              <a:rPr lang="el-GR" sz="1400" dirty="0" err="1">
                <a:latin typeface="Times New Roman" panose="02020603050405020304" pitchFamily="18" charset="0"/>
                <a:cs typeface="Times New Roman" panose="02020603050405020304" pitchFamily="18" charset="0"/>
              </a:rPr>
              <a:t>ὑμῖν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ἱεροῦ</a:t>
            </a:r>
            <a:r>
              <a:rPr lang="el-GR" sz="1400" dirty="0">
                <a:latin typeface="Times New Roman" panose="02020603050405020304" pitchFamily="18" charset="0"/>
                <a:cs typeface="Times New Roman" panose="02020603050405020304" pitchFamily="18" charset="0"/>
              </a:rPr>
              <a:t> | </a:t>
            </a:r>
            <a:r>
              <a:rPr lang="el-GR" sz="1400" dirty="0" err="1">
                <a:latin typeface="Times New Roman" panose="02020603050405020304" pitchFamily="18" charset="0"/>
                <a:cs typeface="Times New Roman" panose="02020603050405020304" pitchFamily="18" charset="0"/>
              </a:rPr>
              <a:t>τοῦ</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Διδυμέως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Ἀπόλλωνος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καὶ</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διὰ</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τὴν</a:t>
            </a:r>
            <a:r>
              <a:rPr lang="el-GR" sz="1400" dirty="0">
                <a:latin typeface="Times New Roman" panose="02020603050405020304" pitchFamily="18" charset="0"/>
                <a:cs typeface="Times New Roman" panose="02020603050405020304" pitchFamily="18" charset="0"/>
              </a:rPr>
              <a:t> </a:t>
            </a:r>
            <a:r>
              <a:rPr lang="el-GR" sz="1400" b="1" dirty="0" err="1">
                <a:solidFill>
                  <a:srgbClr val="FF0000"/>
                </a:solidFill>
                <a:latin typeface="Times New Roman" panose="02020603050405020304" pitchFamily="18" charset="0"/>
                <a:cs typeface="Times New Roman" panose="02020603050405020304" pitchFamily="18" charset="0"/>
              </a:rPr>
              <a:t>πρὸς</a:t>
            </a:r>
            <a:r>
              <a:rPr lang="el-GR" sz="1400" b="1" dirty="0">
                <a:solidFill>
                  <a:srgbClr val="FF0000"/>
                </a:solidFill>
                <a:latin typeface="Times New Roman" panose="02020603050405020304" pitchFamily="18" charset="0"/>
                <a:cs typeface="Times New Roman" panose="02020603050405020304" pitchFamily="18" charset="0"/>
              </a:rPr>
              <a:t> </a:t>
            </a:r>
            <a:r>
              <a:rPr lang="el-GR" sz="1400" b="1" dirty="0" err="1">
                <a:solidFill>
                  <a:srgbClr val="FF0000"/>
                </a:solidFill>
                <a:latin typeface="Times New Roman" panose="02020603050405020304" pitchFamily="18" charset="0"/>
                <a:cs typeface="Times New Roman" panose="02020603050405020304" pitchFamily="18" charset="0"/>
              </a:rPr>
              <a:t>αὐτὸν</a:t>
            </a:r>
            <a:r>
              <a:rPr lang="el-GR" sz="1400" b="1" dirty="0">
                <a:solidFill>
                  <a:srgbClr val="FF0000"/>
                </a:solidFill>
                <a:latin typeface="Times New Roman" panose="02020603050405020304" pitchFamily="18" charset="0"/>
                <a:cs typeface="Times New Roman" panose="02020603050405020304" pitchFamily="18" charset="0"/>
              </a:rPr>
              <a:t> </a:t>
            </a:r>
            <a:r>
              <a:rPr lang="el-GR" sz="1400" b="1" dirty="0" err="1">
                <a:solidFill>
                  <a:srgbClr val="FF0000"/>
                </a:solidFill>
                <a:latin typeface="Times New Roman" panose="02020603050405020304" pitchFamily="18" charset="0"/>
                <a:cs typeface="Times New Roman" panose="02020603050405020304" pitchFamily="18" charset="0"/>
              </a:rPr>
              <a:t>τὸν</a:t>
            </a:r>
            <a:r>
              <a:rPr lang="el-GR" sz="1400" b="1" dirty="0">
                <a:solidFill>
                  <a:srgbClr val="FF0000"/>
                </a:solidFill>
                <a:latin typeface="Times New Roman" panose="02020603050405020304" pitchFamily="18" charset="0"/>
                <a:cs typeface="Times New Roman" panose="02020603050405020304" pitchFamily="18" charset="0"/>
              </a:rPr>
              <a:t> </a:t>
            </a:r>
            <a:r>
              <a:rPr lang="el-GR" sz="1400" b="1" dirty="0" err="1">
                <a:solidFill>
                  <a:srgbClr val="FF0000"/>
                </a:solidFill>
                <a:latin typeface="Times New Roman" panose="02020603050405020304" pitchFamily="18" charset="0"/>
                <a:cs typeface="Times New Roman" panose="02020603050405020304" pitchFamily="18" charset="0"/>
              </a:rPr>
              <a:t>θεὸν</a:t>
            </a:r>
            <a:r>
              <a:rPr lang="el-GR" sz="1400" b="1" dirty="0">
                <a:solidFill>
                  <a:srgbClr val="FF0000"/>
                </a:solidFill>
                <a:latin typeface="Times New Roman" panose="02020603050405020304" pitchFamily="18" charset="0"/>
                <a:cs typeface="Times New Roman" panose="02020603050405020304" pitchFamily="18" charset="0"/>
              </a:rPr>
              <a:t> | </a:t>
            </a:r>
            <a:r>
              <a:rPr lang="el-GR" sz="1400" b="1" dirty="0" err="1">
                <a:solidFill>
                  <a:srgbClr val="FF0000"/>
                </a:solidFill>
                <a:latin typeface="Times New Roman" panose="02020603050405020304" pitchFamily="18" charset="0"/>
                <a:cs typeface="Times New Roman" panose="02020603050405020304" pitchFamily="18" charset="0"/>
              </a:rPr>
              <a:t>συγγένειαν</a:t>
            </a:r>
            <a:r>
              <a:rPr lang="nl-BE" sz="1400" b="1" dirty="0">
                <a:solidFill>
                  <a:srgbClr val="FF0000"/>
                </a:solidFill>
                <a:latin typeface="Times New Roman" panose="02020603050405020304" pitchFamily="18" charset="0"/>
                <a:cs typeface="Times New Roman" panose="02020603050405020304" pitchFamily="18" charset="0"/>
              </a:rPr>
              <a:t> </a:t>
            </a:r>
            <a:r>
              <a:rPr lang="nl-BE" sz="1400" b="1" dirty="0">
                <a:latin typeface="Times New Roman" panose="02020603050405020304" pitchFamily="18" charset="0"/>
                <a:cs typeface="Times New Roman" panose="02020603050405020304" pitchFamily="18" charset="0"/>
              </a:rPr>
              <a:t>…</a:t>
            </a:r>
            <a:endParaRPr lang="nl-BE" sz="1400" dirty="0">
              <a:highlight>
                <a:srgbClr val="FFFF00"/>
              </a:highlight>
              <a:latin typeface="Times New Roman" panose="02020603050405020304" pitchFamily="18" charset="0"/>
              <a:cs typeface="Times New Roman" panose="02020603050405020304" pitchFamily="18" charset="0"/>
            </a:endParaRPr>
          </a:p>
          <a:p>
            <a:pPr algn="just"/>
            <a:r>
              <a:rPr lang="nl-BE" sz="1400" dirty="0">
                <a:latin typeface="Times New Roman" panose="02020603050405020304" pitchFamily="18" charset="0"/>
                <a:cs typeface="Times New Roman" panose="02020603050405020304" pitchFamily="18" charset="0"/>
              </a:rPr>
              <a:t>Le roi Séleucos au conseil et au peuple des Milésiens, salutations. Puisque mes ancêtres et mon père ont perpétré de nombreux et de grands bienfaits pour votre cité en raison des oracles qui sont issus de votre temple d’Apollon Didymeus, et en raison de </a:t>
            </a:r>
            <a:r>
              <a:rPr lang="nl-BE" sz="1400" b="1" dirty="0">
                <a:solidFill>
                  <a:srgbClr val="FF0000"/>
                </a:solidFill>
                <a:latin typeface="Times New Roman" panose="02020603050405020304" pitchFamily="18" charset="0"/>
                <a:cs typeface="Times New Roman" panose="02020603050405020304" pitchFamily="18" charset="0"/>
              </a:rPr>
              <a:t>notre parenté avec le dieu </a:t>
            </a:r>
            <a:r>
              <a:rPr lang="nl-BE" sz="1400" dirty="0">
                <a:latin typeface="Times New Roman" panose="02020603050405020304" pitchFamily="18" charset="0"/>
                <a:cs typeface="Times New Roman" panose="02020603050405020304" pitchFamily="18" charset="0"/>
              </a:rPr>
              <a:t>…</a:t>
            </a:r>
            <a:endParaRPr lang="el-GR" sz="1400" dirty="0">
              <a:latin typeface="Times New Roman" panose="02020603050405020304" pitchFamily="18" charset="0"/>
              <a:cs typeface="Times New Roman" panose="02020603050405020304" pitchFamily="18" charset="0"/>
            </a:endParaRPr>
          </a:p>
          <a:p>
            <a:endParaRPr lang="fr-FR" sz="1400" dirty="0">
              <a:latin typeface="Times New Roman" panose="02020603050405020304" pitchFamily="18" charset="0"/>
              <a:cs typeface="Times New Roman" panose="02020603050405020304" pitchFamily="18" charset="0"/>
            </a:endParaRPr>
          </a:p>
          <a:p>
            <a:pPr marL="214313" indent="-214313" algn="just">
              <a:buFont typeface="Wingdings" pitchFamily="2" charset="2"/>
              <a:buChar char="Ø"/>
            </a:pPr>
            <a:r>
              <a:rPr lang="fr-FR" sz="1400" dirty="0">
                <a:latin typeface="Times New Roman" panose="02020603050405020304" pitchFamily="18" charset="0"/>
                <a:cs typeface="Times New Roman" panose="02020603050405020304" pitchFamily="18" charset="0"/>
              </a:rPr>
              <a:t>Ilion (281 </a:t>
            </a:r>
            <a:r>
              <a:rPr lang="fr-FR" sz="1400" dirty="0" err="1">
                <a:latin typeface="Times New Roman" panose="02020603050405020304" pitchFamily="18" charset="0"/>
                <a:cs typeface="Times New Roman" panose="02020603050405020304" pitchFamily="18" charset="0"/>
              </a:rPr>
              <a:t>a.v</a:t>
            </a:r>
            <a:r>
              <a:rPr lang="fr-FR" sz="1400" dirty="0">
                <a:latin typeface="Times New Roman" panose="02020603050405020304" pitchFamily="18" charset="0"/>
                <a:cs typeface="Times New Roman" panose="02020603050405020304" pitchFamily="18" charset="0"/>
              </a:rPr>
              <a:t>. J.-C. </a:t>
            </a:r>
            <a:r>
              <a:rPr lang="fr-FR" sz="1400" b="1" dirty="0">
                <a:latin typeface="Times New Roman" panose="02020603050405020304" pitchFamily="18" charset="0"/>
                <a:cs typeface="Times New Roman" panose="02020603050405020304" pitchFamily="18" charset="0"/>
              </a:rPr>
              <a:t>?</a:t>
            </a:r>
            <a:r>
              <a:rPr lang="fr-FR" sz="1400" dirty="0">
                <a:latin typeface="Times New Roman" panose="02020603050405020304" pitchFamily="18" charset="0"/>
                <a:cs typeface="Times New Roman" panose="02020603050405020304" pitchFamily="18" charset="0"/>
              </a:rPr>
              <a:t>), </a:t>
            </a:r>
            <a:r>
              <a:rPr lang="fr-FR" sz="1400" i="1" dirty="0">
                <a:latin typeface="Times New Roman" panose="02020603050405020304" pitchFamily="18" charset="0"/>
                <a:cs typeface="Times New Roman" panose="02020603050405020304" pitchFamily="18" charset="0"/>
              </a:rPr>
              <a:t>IK Ilion 31</a:t>
            </a:r>
            <a:r>
              <a:rPr lang="fr-FR" sz="1400" dirty="0">
                <a:latin typeface="Times New Roman" panose="02020603050405020304" pitchFamily="18" charset="0"/>
                <a:cs typeface="Times New Roman" panose="02020603050405020304" pitchFamily="18" charset="0"/>
              </a:rPr>
              <a:t>, lignes 13-14: </a:t>
            </a:r>
            <a:r>
              <a:rPr lang="el-GR" sz="1400" dirty="0">
                <a:latin typeface="Times New Roman" panose="02020603050405020304" pitchFamily="18" charset="0"/>
                <a:cs typeface="Times New Roman" panose="02020603050405020304" pitchFamily="18" charset="0"/>
              </a:rPr>
              <a:t>[</a:t>
            </a:r>
            <a:r>
              <a:rPr lang="el-GR" sz="1400" dirty="0" err="1">
                <a:latin typeface="Times New Roman" panose="02020603050405020304" pitchFamily="18" charset="0"/>
                <a:cs typeface="Times New Roman" panose="02020603050405020304" pitchFamily="18" charset="0"/>
              </a:rPr>
              <a:t>ἐν</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ἧι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δ’ἡμέραι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ἡ</a:t>
            </a:r>
            <a:r>
              <a:rPr lang="el-GR" sz="1400" dirty="0">
                <a:latin typeface="Times New Roman" panose="02020603050405020304" pitchFamily="18" charset="0"/>
                <a:cs typeface="Times New Roman" panose="02020603050405020304" pitchFamily="18" charset="0"/>
              </a:rPr>
              <a:t> θυσία συν]</a:t>
            </a:r>
            <a:r>
              <a:rPr lang="el-GR" sz="1400" dirty="0" err="1">
                <a:latin typeface="Times New Roman" panose="02020603050405020304" pitchFamily="18" charset="0"/>
                <a:cs typeface="Times New Roman" panose="02020603050405020304" pitchFamily="18" charset="0"/>
              </a:rPr>
              <a:t>ελεῖται</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τοῦ</a:t>
            </a:r>
            <a:r>
              <a:rPr lang="el-GR" sz="1400" dirty="0">
                <a:latin typeface="Times New Roman" panose="02020603050405020304" pitchFamily="18" charset="0"/>
                <a:cs typeface="Times New Roman" panose="02020603050405020304" pitchFamily="18" charset="0"/>
              </a:rPr>
              <a:t> </a:t>
            </a:r>
            <a:r>
              <a:rPr lang="el-GR" sz="1400" b="1" dirty="0" err="1">
                <a:solidFill>
                  <a:srgbClr val="FF0000"/>
                </a:solidFill>
                <a:latin typeface="Times New Roman" panose="02020603050405020304" pitchFamily="18" charset="0"/>
                <a:cs typeface="Times New Roman" panose="02020603050405020304" pitchFamily="18" charset="0"/>
              </a:rPr>
              <a:t>ἀρχηγοῦ</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τοῦ</a:t>
            </a:r>
            <a:r>
              <a:rPr lang="nl-BE" sz="1400" dirty="0">
                <a:latin typeface="Times New Roman" panose="02020603050405020304" pitchFamily="18" charset="0"/>
                <a:cs typeface="Times New Roman" panose="02020603050405020304" pitchFamily="18" charset="0"/>
              </a:rPr>
              <a:t> | </a:t>
            </a:r>
            <a:r>
              <a:rPr lang="el-GR" sz="1400" dirty="0">
                <a:latin typeface="Times New Roman" panose="02020603050405020304" pitchFamily="18" charset="0"/>
                <a:cs typeface="Times New Roman" panose="02020603050405020304" pitchFamily="18" charset="0"/>
              </a:rPr>
              <a:t>[γένους </a:t>
            </a:r>
            <a:r>
              <a:rPr lang="el-GR" sz="1400" dirty="0" err="1">
                <a:latin typeface="Times New Roman" panose="02020603050405020304" pitchFamily="18" charset="0"/>
                <a:cs typeface="Times New Roman" panose="02020603050405020304" pitchFamily="18" charset="0"/>
              </a:rPr>
              <a:t>αὐτοῦ</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Ἀπόλλωνος</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πομπ</a:t>
            </a:r>
            <a:r>
              <a:rPr lang="el-GR" sz="1400" dirty="0">
                <a:latin typeface="Times New Roman" panose="02020603050405020304" pitchFamily="18" charset="0"/>
                <a:cs typeface="Times New Roman" panose="02020603050405020304" pitchFamily="18" charset="0"/>
              </a:rPr>
              <a:t>]</a:t>
            </a:r>
            <a:r>
              <a:rPr lang="el-GR" sz="1400" dirty="0" err="1">
                <a:latin typeface="Times New Roman" panose="02020603050405020304" pitchFamily="18" charset="0"/>
                <a:cs typeface="Times New Roman" panose="02020603050405020304" pitchFamily="18" charset="0"/>
              </a:rPr>
              <a:t>εύειμ</a:t>
            </a:r>
            <a:r>
              <a:rPr lang="nl-BE" sz="1400" dirty="0">
                <a:latin typeface="Times New Roman" panose="02020603050405020304" pitchFamily="18" charset="0"/>
                <a:cs typeface="Times New Roman" panose="02020603050405020304" pitchFamily="18" charset="0"/>
              </a:rPr>
              <a:t> </a:t>
            </a:r>
          </a:p>
          <a:p>
            <a:pPr algn="ctr"/>
            <a:r>
              <a:rPr lang="nl-BE" sz="1400" dirty="0">
                <a:latin typeface="Times New Roman" panose="02020603050405020304" pitchFamily="18" charset="0"/>
                <a:cs typeface="Times New Roman" panose="02020603050405020304" pitchFamily="18" charset="0"/>
              </a:rPr>
              <a:t>[le jour lors duquel on] effectue [le sacrifice] de </a:t>
            </a:r>
            <a:r>
              <a:rPr lang="nl-BE" sz="1400" b="1" dirty="0">
                <a:solidFill>
                  <a:srgbClr val="FF0000"/>
                </a:solidFill>
                <a:latin typeface="Times New Roman" panose="02020603050405020304" pitchFamily="18" charset="0"/>
                <a:cs typeface="Times New Roman" panose="02020603050405020304" pitchFamily="18" charset="0"/>
              </a:rPr>
              <a:t>l’initiateur/ancêtre </a:t>
            </a:r>
            <a:r>
              <a:rPr lang="nl-BE" sz="1400" dirty="0">
                <a:latin typeface="Times New Roman" panose="02020603050405020304" pitchFamily="18" charset="0"/>
                <a:cs typeface="Times New Roman" panose="02020603050405020304" pitchFamily="18" charset="0"/>
              </a:rPr>
              <a:t>de [sa dynastie, Apollon], qu’on fasse une procession</a:t>
            </a:r>
          </a:p>
          <a:p>
            <a:endParaRPr lang="fr-FR" sz="1350" dirty="0">
              <a:latin typeface="Times New Roman" panose="02020603050405020304" pitchFamily="18" charset="0"/>
              <a:cs typeface="Times New Roman" panose="02020603050405020304" pitchFamily="18" charset="0"/>
            </a:endParaRPr>
          </a:p>
          <a:p>
            <a:endParaRPr lang="fr-FR" sz="1350" dirty="0">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951885C9-4A7A-0343-95A9-60200BB7C13A}"/>
              </a:ext>
            </a:extLst>
          </p:cNvPr>
          <p:cNvSpPr txBox="1"/>
          <p:nvPr/>
        </p:nvSpPr>
        <p:spPr>
          <a:xfrm>
            <a:off x="1650124" y="220717"/>
            <a:ext cx="7265130" cy="646331"/>
          </a:xfrm>
          <a:prstGeom prst="rect">
            <a:avLst/>
          </a:prstGeom>
          <a:noFill/>
        </p:spPr>
        <p:txBody>
          <a:bodyPr wrap="none" rtlCol="0">
            <a:spAutoFit/>
          </a:bodyPr>
          <a:lstStyle/>
          <a:p>
            <a:r>
              <a:rPr lang="fr-BE" sz="1800" b="1" dirty="0">
                <a:effectLst/>
                <a:latin typeface="Times New Roman" panose="02020603050405020304" pitchFamily="18" charset="0"/>
                <a:ea typeface="Times New Roman" panose="02020603050405020304" pitchFamily="18" charset="0"/>
                <a:cs typeface="Times New Roman" panose="02020603050405020304" pitchFamily="18" charset="0"/>
              </a:rPr>
              <a:t>1. Politique religieuse et honneurs cultuels : deux faces de la même pièce</a:t>
            </a:r>
          </a:p>
          <a:p>
            <a:endParaRPr lang="fr-FR" dirty="0"/>
          </a:p>
        </p:txBody>
      </p:sp>
      <p:pic>
        <p:nvPicPr>
          <p:cNvPr id="5" name="Image 4">
            <a:extLst>
              <a:ext uri="{FF2B5EF4-FFF2-40B4-BE49-F238E27FC236}">
                <a16:creationId xmlns:a16="http://schemas.microsoft.com/office/drawing/2014/main" id="{CF18C1AB-13CA-EE41-85AF-D8FA469ABA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4293096"/>
            <a:ext cx="2031570" cy="1980497"/>
          </a:xfrm>
          <a:prstGeom prst="rect">
            <a:avLst/>
          </a:prstGeom>
        </p:spPr>
      </p:pic>
      <p:sp>
        <p:nvSpPr>
          <p:cNvPr id="6" name="ZoneTexte 5">
            <a:extLst>
              <a:ext uri="{FF2B5EF4-FFF2-40B4-BE49-F238E27FC236}">
                <a16:creationId xmlns:a16="http://schemas.microsoft.com/office/drawing/2014/main" id="{E8101B11-7C6A-9442-A5D8-1B583132A419}"/>
              </a:ext>
            </a:extLst>
          </p:cNvPr>
          <p:cNvSpPr txBox="1"/>
          <p:nvPr/>
        </p:nvSpPr>
        <p:spPr>
          <a:xfrm>
            <a:off x="3851920" y="6404500"/>
            <a:ext cx="2031570" cy="261610"/>
          </a:xfrm>
          <a:prstGeom prst="rect">
            <a:avLst/>
          </a:prstGeom>
          <a:noFill/>
        </p:spPr>
        <p:txBody>
          <a:bodyPr wrap="square">
            <a:spAutoFit/>
          </a:bodyPr>
          <a:lstStyle/>
          <a:p>
            <a:r>
              <a:rPr lang="fr-FR" sz="1100" i="1" dirty="0">
                <a:latin typeface="Times New Roman" panose="02020603050405020304" pitchFamily="18" charset="0"/>
                <a:cs typeface="Times New Roman" panose="02020603050405020304" pitchFamily="18" charset="0"/>
              </a:rPr>
              <a:t>SC</a:t>
            </a:r>
            <a:r>
              <a:rPr lang="fr-FR" sz="1100" dirty="0">
                <a:latin typeface="Times New Roman" panose="02020603050405020304" pitchFamily="18" charset="0"/>
                <a:cs typeface="Times New Roman" panose="02020603050405020304" pitchFamily="18" charset="0"/>
              </a:rPr>
              <a:t> I 310, 268-261 </a:t>
            </a:r>
            <a:r>
              <a:rPr lang="fr-FR" sz="1100" dirty="0" err="1">
                <a:latin typeface="Times New Roman" panose="02020603050405020304" pitchFamily="18" charset="0"/>
                <a:cs typeface="Times New Roman" panose="02020603050405020304" pitchFamily="18" charset="0"/>
              </a:rPr>
              <a:t>a.v</a:t>
            </a:r>
            <a:r>
              <a:rPr lang="fr-FR" sz="1100" dirty="0">
                <a:latin typeface="Times New Roman" panose="02020603050405020304" pitchFamily="18" charset="0"/>
                <a:cs typeface="Times New Roman" panose="02020603050405020304" pitchFamily="18" charset="0"/>
              </a:rPr>
              <a:t>. J.-C.</a:t>
            </a:r>
          </a:p>
        </p:txBody>
      </p:sp>
    </p:spTree>
    <p:extLst>
      <p:ext uri="{BB962C8B-B14F-4D97-AF65-F5344CB8AC3E}">
        <p14:creationId xmlns:p14="http://schemas.microsoft.com/office/powerpoint/2010/main" val="312909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7E74435F-86F9-3446-90E2-65D1F85AE4D3}"/>
              </a:ext>
            </a:extLst>
          </p:cNvPr>
          <p:cNvGraphicFramePr>
            <a:graphicFrameLocks noGrp="1"/>
          </p:cNvGraphicFramePr>
          <p:nvPr>
            <p:extLst>
              <p:ext uri="{D42A27DB-BD31-4B8C-83A1-F6EECF244321}">
                <p14:modId xmlns:p14="http://schemas.microsoft.com/office/powerpoint/2010/main" val="3244612625"/>
              </p:ext>
            </p:extLst>
          </p:nvPr>
        </p:nvGraphicFramePr>
        <p:xfrm>
          <a:off x="2411760" y="2117469"/>
          <a:ext cx="4856760" cy="1219200"/>
        </p:xfrm>
        <a:graphic>
          <a:graphicData uri="http://schemas.openxmlformats.org/drawingml/2006/table">
            <a:tbl>
              <a:tblPr firstRow="1" firstCol="1" bandRow="1">
                <a:tableStyleId>{5C22544A-7EE6-4342-B048-85BDC9FD1C3A}</a:tableStyleId>
              </a:tblPr>
              <a:tblGrid>
                <a:gridCol w="543086">
                  <a:extLst>
                    <a:ext uri="{9D8B030D-6E8A-4147-A177-3AD203B41FA5}">
                      <a16:colId xmlns:a16="http://schemas.microsoft.com/office/drawing/2014/main" val="3618538395"/>
                    </a:ext>
                  </a:extLst>
                </a:gridCol>
                <a:gridCol w="4313674">
                  <a:extLst>
                    <a:ext uri="{9D8B030D-6E8A-4147-A177-3AD203B41FA5}">
                      <a16:colId xmlns:a16="http://schemas.microsoft.com/office/drawing/2014/main" val="1015682968"/>
                    </a:ext>
                  </a:extLst>
                </a:gridCol>
              </a:tblGrid>
              <a:tr h="822960">
                <a:tc>
                  <a:txBody>
                    <a:bodyPr/>
                    <a:lstStyle/>
                    <a:p>
                      <a:pPr algn="just"/>
                      <a:r>
                        <a:rPr lang="fr-BE" sz="1600" b="0">
                          <a:solidFill>
                            <a:schemeClr val="tx1"/>
                          </a:solidFill>
                          <a:effectLst/>
                          <a:latin typeface="Times New Roman" panose="02020603050405020304" pitchFamily="18" charset="0"/>
                          <a:cs typeface="Times New Roman" panose="02020603050405020304" pitchFamily="18" charset="0"/>
                        </a:rPr>
                        <a:t> </a:t>
                      </a:r>
                    </a:p>
                    <a:p>
                      <a:pPr algn="just"/>
                      <a:r>
                        <a:rPr lang="en-US" sz="1600" b="0">
                          <a:solidFill>
                            <a:schemeClr val="tx1"/>
                          </a:solidFill>
                          <a:effectLst/>
                          <a:latin typeface="Times New Roman" panose="02020603050405020304" pitchFamily="18" charset="0"/>
                          <a:cs typeface="Times New Roman" panose="02020603050405020304" pitchFamily="18" charset="0"/>
                        </a:rPr>
                        <a:t>75</a:t>
                      </a:r>
                      <a:endParaRPr lang="fr-BE"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oFill/>
                  </a:tcPr>
                </a:tc>
                <a:tc>
                  <a:txBody>
                    <a:bodyPr/>
                    <a:lstStyle/>
                    <a:p>
                      <a:pPr algn="just"/>
                      <a:r>
                        <a:rPr lang="el-GR" sz="1600" b="0" dirty="0" err="1">
                          <a:solidFill>
                            <a:schemeClr val="tx1"/>
                          </a:solidFill>
                          <a:effectLst/>
                          <a:latin typeface="Times New Roman" panose="02020603050405020304" pitchFamily="18" charset="0"/>
                          <a:cs typeface="Times New Roman" panose="02020603050405020304" pitchFamily="18" charset="0"/>
                        </a:rPr>
                        <a:t>Ὑμνεῖτε</a:t>
                      </a:r>
                      <a:r>
                        <a:rPr lang="el-GR" sz="1600" b="0" dirty="0">
                          <a:solidFill>
                            <a:schemeClr val="tx1"/>
                          </a:solidFill>
                          <a:effectLst/>
                          <a:latin typeface="Times New Roman" panose="02020603050405020304" pitchFamily="18" charset="0"/>
                          <a:cs typeface="Times New Roman" panose="02020603050405020304" pitchFamily="18" charset="0"/>
                        </a:rPr>
                        <a:t> </a:t>
                      </a:r>
                      <a:r>
                        <a:rPr lang="el-GR" sz="1600" b="0" dirty="0" err="1">
                          <a:solidFill>
                            <a:schemeClr val="tx1"/>
                          </a:solidFill>
                          <a:effectLst/>
                          <a:latin typeface="Times New Roman" panose="02020603050405020304" pitchFamily="18" charset="0"/>
                          <a:cs typeface="Times New Roman" panose="02020603050405020304" pitchFamily="18" charset="0"/>
                        </a:rPr>
                        <a:t>ἐπὶ</a:t>
                      </a:r>
                      <a:r>
                        <a:rPr lang="el-GR" sz="1600" b="0" dirty="0">
                          <a:solidFill>
                            <a:schemeClr val="tx1"/>
                          </a:solidFill>
                          <a:effectLst/>
                          <a:latin typeface="Times New Roman" panose="02020603050405020304" pitchFamily="18" charset="0"/>
                          <a:cs typeface="Times New Roman" panose="02020603050405020304" pitchFamily="18" charset="0"/>
                        </a:rPr>
                        <a:t> </a:t>
                      </a:r>
                      <a:r>
                        <a:rPr lang="el-GR" sz="1600" b="0" dirty="0" err="1">
                          <a:solidFill>
                            <a:schemeClr val="tx1"/>
                          </a:solidFill>
                          <a:effectLst/>
                          <a:latin typeface="Times New Roman" panose="02020603050405020304" pitchFamily="18" charset="0"/>
                          <a:cs typeface="Times New Roman" panose="02020603050405020304" pitchFamily="18" charset="0"/>
                        </a:rPr>
                        <a:t>σπονδαῖς</a:t>
                      </a:r>
                      <a:r>
                        <a:rPr lang="el-GR" sz="1600" b="0" dirty="0">
                          <a:solidFill>
                            <a:schemeClr val="tx1"/>
                          </a:solidFill>
                          <a:effectLst/>
                          <a:latin typeface="Times New Roman" panose="02020603050405020304" pitchFamily="18" charset="0"/>
                          <a:cs typeface="Times New Roman" panose="02020603050405020304" pitchFamily="18" charset="0"/>
                        </a:rPr>
                        <a:t> </a:t>
                      </a:r>
                      <a:r>
                        <a:rPr lang="el-GR" sz="1600" b="0" dirty="0" err="1">
                          <a:solidFill>
                            <a:schemeClr val="tx1"/>
                          </a:solidFill>
                          <a:effectLst/>
                          <a:latin typeface="Times New Roman" panose="02020603050405020304" pitchFamily="18" charset="0"/>
                          <a:cs typeface="Times New Roman" panose="02020603050405020304" pitchFamily="18" charset="0"/>
                        </a:rPr>
                        <a:t>Ἀπόλλωνος</a:t>
                      </a:r>
                      <a:r>
                        <a:rPr lang="el-GR" sz="1600" b="0" dirty="0">
                          <a:solidFill>
                            <a:schemeClr val="tx1"/>
                          </a:solidFill>
                          <a:effectLst/>
                          <a:latin typeface="Times New Roman" panose="02020603050405020304" pitchFamily="18" charset="0"/>
                          <a:cs typeface="Times New Roman" panose="02020603050405020304" pitchFamily="18" charset="0"/>
                        </a:rPr>
                        <a:t> </a:t>
                      </a:r>
                      <a:r>
                        <a:rPr lang="el-GR" sz="1600" b="0" dirty="0" err="1">
                          <a:solidFill>
                            <a:schemeClr val="tx1"/>
                          </a:solidFill>
                          <a:effectLst/>
                          <a:latin typeface="Times New Roman" panose="02020603050405020304" pitchFamily="18" charset="0"/>
                          <a:cs typeface="Times New Roman" panose="02020603050405020304" pitchFamily="18" charset="0"/>
                        </a:rPr>
                        <a:t>κυανοπλοκάμου</a:t>
                      </a:r>
                      <a:endParaRPr lang="fr-BE" sz="1600" b="0" dirty="0">
                        <a:solidFill>
                          <a:schemeClr val="tx1"/>
                        </a:solidFill>
                        <a:effectLst/>
                        <a:latin typeface="Times New Roman" panose="02020603050405020304" pitchFamily="18" charset="0"/>
                        <a:cs typeface="Times New Roman" panose="02020603050405020304" pitchFamily="18" charset="0"/>
                      </a:endParaRPr>
                    </a:p>
                    <a:p>
                      <a:pPr algn="just"/>
                      <a:r>
                        <a:rPr lang="el-GR" sz="1600" b="1" dirty="0" err="1">
                          <a:solidFill>
                            <a:srgbClr val="FF0000"/>
                          </a:solidFill>
                          <a:effectLst/>
                          <a:latin typeface="Times New Roman" panose="02020603050405020304" pitchFamily="18" charset="0"/>
                          <a:cs typeface="Times New Roman" panose="02020603050405020304" pitchFamily="18" charset="0"/>
                        </a:rPr>
                        <a:t>παῖδα</a:t>
                      </a:r>
                      <a:r>
                        <a:rPr lang="el-GR" sz="1600" b="0" dirty="0">
                          <a:solidFill>
                            <a:schemeClr val="tx1"/>
                          </a:solidFill>
                          <a:effectLst/>
                          <a:latin typeface="Times New Roman" panose="02020603050405020304" pitchFamily="18" charset="0"/>
                          <a:cs typeface="Times New Roman" panose="02020603050405020304" pitchFamily="18" charset="0"/>
                        </a:rPr>
                        <a:t> </a:t>
                      </a:r>
                      <a:r>
                        <a:rPr lang="el-GR" sz="1600" b="0" dirty="0" err="1">
                          <a:solidFill>
                            <a:schemeClr val="tx1"/>
                          </a:solidFill>
                          <a:effectLst/>
                          <a:latin typeface="Times New Roman" panose="02020603050405020304" pitchFamily="18" charset="0"/>
                          <a:cs typeface="Times New Roman" panose="02020603050405020304" pitchFamily="18" charset="0"/>
                        </a:rPr>
                        <a:t>Σέλευκον</a:t>
                      </a:r>
                      <a:r>
                        <a:rPr lang="en-US" sz="1600" b="0" dirty="0">
                          <a:solidFill>
                            <a:schemeClr val="tx1"/>
                          </a:solidFill>
                          <a:effectLst/>
                          <a:latin typeface="Times New Roman" panose="02020603050405020304" pitchFamily="18" charset="0"/>
                          <a:cs typeface="Times New Roman" panose="02020603050405020304" pitchFamily="18" charset="0"/>
                        </a:rPr>
                        <a:t>, </a:t>
                      </a:r>
                      <a:r>
                        <a:rPr lang="el-GR" sz="1600" b="0" dirty="0" err="1">
                          <a:solidFill>
                            <a:schemeClr val="tx1"/>
                          </a:solidFill>
                          <a:effectLst/>
                          <a:latin typeface="Times New Roman" panose="02020603050405020304" pitchFamily="18" charset="0"/>
                          <a:cs typeface="Times New Roman" panose="02020603050405020304" pitchFamily="18" charset="0"/>
                        </a:rPr>
                        <a:t>ὃν</a:t>
                      </a:r>
                      <a:r>
                        <a:rPr lang="el-GR" sz="1600" b="0" dirty="0">
                          <a:solidFill>
                            <a:schemeClr val="tx1"/>
                          </a:solidFill>
                          <a:effectLst/>
                          <a:latin typeface="Times New Roman" panose="02020603050405020304" pitchFamily="18" charset="0"/>
                          <a:cs typeface="Times New Roman" panose="02020603050405020304" pitchFamily="18" charset="0"/>
                        </a:rPr>
                        <a:t> </a:t>
                      </a:r>
                      <a:r>
                        <a:rPr lang="el-GR" sz="1600" b="0" dirty="0" err="1">
                          <a:solidFill>
                            <a:schemeClr val="tx1"/>
                          </a:solidFill>
                          <a:effectLst/>
                          <a:latin typeface="Times New Roman" panose="02020603050405020304" pitchFamily="18" charset="0"/>
                          <a:cs typeface="Times New Roman" panose="02020603050405020304" pitchFamily="18" charset="0"/>
                        </a:rPr>
                        <a:t>αὐτὸς</a:t>
                      </a:r>
                      <a:r>
                        <a:rPr lang="el-GR" sz="1600" b="0" dirty="0">
                          <a:solidFill>
                            <a:schemeClr val="tx1"/>
                          </a:solidFill>
                          <a:effectLst/>
                          <a:latin typeface="Times New Roman" panose="02020603050405020304" pitchFamily="18" charset="0"/>
                          <a:cs typeface="Times New Roman" panose="02020603050405020304" pitchFamily="18" charset="0"/>
                        </a:rPr>
                        <a:t> </a:t>
                      </a:r>
                      <a:r>
                        <a:rPr lang="el-GR" sz="1600" b="0" dirty="0" err="1">
                          <a:solidFill>
                            <a:schemeClr val="tx1"/>
                          </a:solidFill>
                          <a:effectLst/>
                          <a:latin typeface="Times New Roman" panose="02020603050405020304" pitchFamily="18" charset="0"/>
                          <a:cs typeface="Times New Roman" panose="02020603050405020304" pitchFamily="18" charset="0"/>
                        </a:rPr>
                        <a:t>γείνατο</a:t>
                      </a:r>
                      <a:r>
                        <a:rPr lang="el-GR" sz="1600" b="0" dirty="0">
                          <a:solidFill>
                            <a:schemeClr val="tx1"/>
                          </a:solidFill>
                          <a:effectLst/>
                          <a:latin typeface="Times New Roman" panose="02020603050405020304" pitchFamily="18" charset="0"/>
                          <a:cs typeface="Times New Roman" panose="02020603050405020304" pitchFamily="18" charset="0"/>
                        </a:rPr>
                        <a:t> </a:t>
                      </a:r>
                      <a:r>
                        <a:rPr lang="el-GR" sz="1600" b="0" dirty="0" err="1">
                          <a:solidFill>
                            <a:schemeClr val="tx1"/>
                          </a:solidFill>
                          <a:effectLst/>
                          <a:latin typeface="Times New Roman" panose="02020603050405020304" pitchFamily="18" charset="0"/>
                          <a:cs typeface="Times New Roman" panose="02020603050405020304" pitchFamily="18" charset="0"/>
                        </a:rPr>
                        <a:t>χρυ</a:t>
                      </a:r>
                      <a:r>
                        <a:rPr lang="en-US" sz="1600" b="0" dirty="0">
                          <a:solidFill>
                            <a:schemeClr val="tx1"/>
                          </a:solidFill>
                          <a:effectLst/>
                          <a:latin typeface="Times New Roman" panose="02020603050405020304" pitchFamily="18" charset="0"/>
                          <a:cs typeface="Times New Roman" panose="02020603050405020304" pitchFamily="18" charset="0"/>
                        </a:rPr>
                        <a:t>[</a:t>
                      </a:r>
                      <a:r>
                        <a:rPr lang="el-GR" sz="1600" b="0" dirty="0">
                          <a:solidFill>
                            <a:schemeClr val="tx1"/>
                          </a:solidFill>
                          <a:effectLst/>
                          <a:latin typeface="Times New Roman" panose="02020603050405020304" pitchFamily="18" charset="0"/>
                          <a:cs typeface="Times New Roman" panose="02020603050405020304" pitchFamily="18" charset="0"/>
                        </a:rPr>
                        <a:t>σ</a:t>
                      </a:r>
                      <a:r>
                        <a:rPr lang="en-US" sz="1600" b="0" dirty="0">
                          <a:solidFill>
                            <a:schemeClr val="tx1"/>
                          </a:solidFill>
                          <a:effectLst/>
                          <a:latin typeface="Times New Roman" panose="02020603050405020304" pitchFamily="18" charset="0"/>
                          <a:cs typeface="Times New Roman" panose="02020603050405020304" pitchFamily="18" charset="0"/>
                        </a:rPr>
                        <a:t>]</a:t>
                      </a:r>
                      <a:r>
                        <a:rPr lang="el-GR" sz="1600" b="0" dirty="0" err="1">
                          <a:solidFill>
                            <a:schemeClr val="tx1"/>
                          </a:solidFill>
                          <a:effectLst/>
                          <a:latin typeface="Times New Roman" panose="02020603050405020304" pitchFamily="18" charset="0"/>
                          <a:cs typeface="Times New Roman" panose="02020603050405020304" pitchFamily="18" charset="0"/>
                        </a:rPr>
                        <a:t>ολύρας</a:t>
                      </a:r>
                      <a:endParaRPr lang="fr-BE" sz="1600" b="0" dirty="0">
                        <a:solidFill>
                          <a:schemeClr val="tx1"/>
                        </a:solidFill>
                        <a:effectLst/>
                        <a:latin typeface="Times New Roman" panose="02020603050405020304" pitchFamily="18" charset="0"/>
                        <a:cs typeface="Times New Roman" panose="02020603050405020304" pitchFamily="18" charset="0"/>
                      </a:endParaRPr>
                    </a:p>
                    <a:p>
                      <a:pPr algn="just"/>
                      <a:r>
                        <a:rPr lang="fr-FR" sz="1600" b="0" dirty="0">
                          <a:solidFill>
                            <a:schemeClr val="tx1"/>
                          </a:solidFill>
                          <a:effectLst/>
                          <a:latin typeface="Times New Roman" panose="02020603050405020304" pitchFamily="18" charset="0"/>
                          <a:cs typeface="Times New Roman" panose="02020603050405020304" pitchFamily="18" charset="0"/>
                        </a:rPr>
                        <a:t>[…]</a:t>
                      </a:r>
                      <a:r>
                        <a:rPr lang="el-GR" sz="1600" b="0" dirty="0" err="1">
                          <a:solidFill>
                            <a:schemeClr val="tx1"/>
                          </a:solidFill>
                          <a:effectLst/>
                          <a:latin typeface="Times New Roman" panose="02020603050405020304" pitchFamily="18" charset="0"/>
                          <a:cs typeface="Times New Roman" panose="02020603050405020304" pitchFamily="18" charset="0"/>
                        </a:rPr>
                        <a:t>νεῖτε</a:t>
                      </a:r>
                      <a:r>
                        <a:rPr lang="el-GR" sz="1600" b="0" dirty="0">
                          <a:solidFill>
                            <a:schemeClr val="tx1"/>
                          </a:solidFill>
                          <a:effectLst/>
                          <a:latin typeface="Times New Roman" panose="02020603050405020304" pitchFamily="18" charset="0"/>
                          <a:cs typeface="Times New Roman" panose="02020603050405020304" pitchFamily="18" charset="0"/>
                        </a:rPr>
                        <a:t> </a:t>
                      </a:r>
                      <a:r>
                        <a:rPr lang="el-GR" sz="1600" b="0" dirty="0" err="1">
                          <a:solidFill>
                            <a:schemeClr val="tx1"/>
                          </a:solidFill>
                          <a:effectLst/>
                          <a:latin typeface="Times New Roman" panose="02020603050405020304" pitchFamily="18" charset="0"/>
                          <a:cs typeface="Times New Roman" panose="02020603050405020304" pitchFamily="18" charset="0"/>
                        </a:rPr>
                        <a:t>μὴ</a:t>
                      </a:r>
                      <a:r>
                        <a:rPr lang="el-GR" sz="1600" b="0" dirty="0">
                          <a:solidFill>
                            <a:schemeClr val="tx1"/>
                          </a:solidFill>
                          <a:effectLst/>
                          <a:latin typeface="Times New Roman" panose="02020603050405020304" pitchFamily="18" charset="0"/>
                          <a:cs typeface="Times New Roman" panose="02020603050405020304" pitchFamily="18" charset="0"/>
                        </a:rPr>
                        <a:t> </a:t>
                      </a:r>
                      <a:r>
                        <a:rPr lang="el-GR" sz="1600" b="0" dirty="0" err="1">
                          <a:solidFill>
                            <a:schemeClr val="tx1"/>
                          </a:solidFill>
                          <a:effectLst/>
                          <a:latin typeface="Times New Roman" panose="02020603050405020304" pitchFamily="18" charset="0"/>
                          <a:cs typeface="Times New Roman" panose="02020603050405020304" pitchFamily="18" charset="0"/>
                        </a:rPr>
                        <a:t>διαθέσθε</a:t>
                      </a:r>
                      <a:r>
                        <a:rPr lang="el-GR" sz="1600" b="0" dirty="0">
                          <a:solidFill>
                            <a:schemeClr val="tx1"/>
                          </a:solidFill>
                          <a:effectLst/>
                          <a:latin typeface="Times New Roman" panose="02020603050405020304" pitchFamily="18" charset="0"/>
                          <a:cs typeface="Times New Roman" panose="02020603050405020304" pitchFamily="18" charset="0"/>
                        </a:rPr>
                        <a:t> </a:t>
                      </a:r>
                      <a:r>
                        <a:rPr lang="fr-FR" sz="1600" b="0" dirty="0">
                          <a:solidFill>
                            <a:schemeClr val="tx1"/>
                          </a:solidFill>
                          <a:effectLst/>
                          <a:latin typeface="Times New Roman" panose="02020603050405020304" pitchFamily="18" charset="0"/>
                          <a:cs typeface="Times New Roman" panose="02020603050405020304" pitchFamily="18" charset="0"/>
                        </a:rPr>
                        <a:t> […</a:t>
                      </a:r>
                      <a:r>
                        <a:rPr lang="el-GR" sz="1600" b="0" dirty="0">
                          <a:solidFill>
                            <a:schemeClr val="tx1"/>
                          </a:solidFill>
                          <a:effectLst/>
                          <a:latin typeface="Times New Roman" panose="02020603050405020304" pitchFamily="18" charset="0"/>
                          <a:cs typeface="Times New Roman" panose="02020603050405020304" pitchFamily="18" charset="0"/>
                        </a:rPr>
                        <a:t>]</a:t>
                      </a:r>
                      <a:endParaRPr lang="fr-BE" sz="1600" b="0" dirty="0">
                        <a:solidFill>
                          <a:schemeClr val="tx1"/>
                        </a:solidFill>
                        <a:effectLst/>
                        <a:latin typeface="Times New Roman" panose="02020603050405020304" pitchFamily="18" charset="0"/>
                        <a:cs typeface="Times New Roman" panose="02020603050405020304" pitchFamily="18" charset="0"/>
                      </a:endParaRPr>
                    </a:p>
                    <a:p>
                      <a:pPr algn="just"/>
                      <a:r>
                        <a:rPr lang="el-GR" sz="1600" b="0" dirty="0">
                          <a:solidFill>
                            <a:schemeClr val="tx1"/>
                          </a:solidFill>
                          <a:effectLst/>
                          <a:latin typeface="Times New Roman" panose="02020603050405020304" pitchFamily="18" charset="0"/>
                          <a:cs typeface="Times New Roman" panose="02020603050405020304" pitchFamily="18" charset="0"/>
                        </a:rPr>
                        <a:t> </a:t>
                      </a:r>
                      <a:endParaRPr lang="fr-BE"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oFill/>
                  </a:tcPr>
                </a:tc>
                <a:extLst>
                  <a:ext uri="{0D108BD9-81ED-4DB2-BD59-A6C34878D82A}">
                    <a16:rowId xmlns:a16="http://schemas.microsoft.com/office/drawing/2014/main" val="1910340043"/>
                  </a:ext>
                </a:extLst>
              </a:tr>
              <a:tr h="205740">
                <a:tc gridSpan="2">
                  <a:txBody>
                    <a:bodyPr/>
                    <a:lstStyle/>
                    <a:p>
                      <a:pPr algn="just"/>
                      <a:endParaRPr lang="fr-BE"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oFill/>
                  </a:tcPr>
                </a:tc>
                <a:tc hMerge="1">
                  <a:txBody>
                    <a:bodyPr/>
                    <a:lstStyle/>
                    <a:p>
                      <a:endParaRPr lang="fr-FR"/>
                    </a:p>
                  </a:txBody>
                  <a:tcPr/>
                </a:tc>
                <a:extLst>
                  <a:ext uri="{0D108BD9-81ED-4DB2-BD59-A6C34878D82A}">
                    <a16:rowId xmlns:a16="http://schemas.microsoft.com/office/drawing/2014/main" val="536389940"/>
                  </a:ext>
                </a:extLst>
              </a:tr>
            </a:tbl>
          </a:graphicData>
        </a:graphic>
      </p:graphicFrame>
      <p:sp>
        <p:nvSpPr>
          <p:cNvPr id="7" name="Rectangle 1">
            <a:extLst>
              <a:ext uri="{FF2B5EF4-FFF2-40B4-BE49-F238E27FC236}">
                <a16:creationId xmlns:a16="http://schemas.microsoft.com/office/drawing/2014/main" id="{0523A71E-E77A-8F49-B6B9-ADF5BDFFF0F5}"/>
              </a:ext>
            </a:extLst>
          </p:cNvPr>
          <p:cNvSpPr>
            <a:spLocks noChangeArrowheads="1"/>
          </p:cNvSpPr>
          <p:nvPr/>
        </p:nvSpPr>
        <p:spPr bwMode="auto">
          <a:xfrm>
            <a:off x="971600" y="3336669"/>
            <a:ext cx="8172399"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indent="135731" algn="just" eaLnBrk="0" fontAlgn="base" hangingPunct="0">
              <a:spcBef>
                <a:spcPct val="0"/>
              </a:spcBef>
              <a:spcAft>
                <a:spcPct val="0"/>
              </a:spcAft>
            </a:pPr>
            <a:r>
              <a:rPr lang="it-IT" altLang="fr-FR" dirty="0" err="1">
                <a:solidFill>
                  <a:srgbClr val="000000"/>
                </a:solidFill>
                <a:latin typeface="Times New Roman" panose="02020603050405020304" pitchFamily="18" charset="0"/>
                <a:ea typeface="Calibri" panose="020F0502020204030204" pitchFamily="34" charset="0"/>
              </a:rPr>
              <a:t>Chantez</a:t>
            </a:r>
            <a:r>
              <a:rPr lang="it-IT" altLang="fr-FR" dirty="0">
                <a:solidFill>
                  <a:srgbClr val="000000"/>
                </a:solidFill>
                <a:latin typeface="Times New Roman" panose="02020603050405020304" pitchFamily="18" charset="0"/>
                <a:ea typeface="Calibri" panose="020F0502020204030204" pitchFamily="34" charset="0"/>
              </a:rPr>
              <a:t> pendant </a:t>
            </a:r>
            <a:r>
              <a:rPr lang="it-IT" altLang="fr-FR" dirty="0" err="1">
                <a:solidFill>
                  <a:srgbClr val="000000"/>
                </a:solidFill>
                <a:latin typeface="Times New Roman" panose="02020603050405020304" pitchFamily="18" charset="0"/>
                <a:ea typeface="Calibri" panose="020F0502020204030204" pitchFamily="34" charset="0"/>
              </a:rPr>
              <a:t>les</a:t>
            </a:r>
            <a:r>
              <a:rPr lang="it-IT" altLang="fr-FR" dirty="0">
                <a:solidFill>
                  <a:srgbClr val="000000"/>
                </a:solidFill>
                <a:latin typeface="Times New Roman" panose="02020603050405020304" pitchFamily="18" charset="0"/>
                <a:ea typeface="Calibri" panose="020F0502020204030204" pitchFamily="34" charset="0"/>
              </a:rPr>
              <a:t> </a:t>
            </a:r>
            <a:r>
              <a:rPr lang="it-IT" altLang="fr-FR" dirty="0" err="1">
                <a:solidFill>
                  <a:srgbClr val="000000"/>
                </a:solidFill>
                <a:latin typeface="Times New Roman" panose="02020603050405020304" pitchFamily="18" charset="0"/>
                <a:ea typeface="Calibri" panose="020F0502020204030204" pitchFamily="34" charset="0"/>
              </a:rPr>
              <a:t>libations</a:t>
            </a:r>
            <a:r>
              <a:rPr lang="it-IT" altLang="fr-FR" dirty="0">
                <a:solidFill>
                  <a:srgbClr val="000000"/>
                </a:solidFill>
                <a:latin typeface="Times New Roman" panose="02020603050405020304" pitchFamily="18" charset="0"/>
                <a:ea typeface="Calibri" panose="020F0502020204030204" pitchFamily="34" charset="0"/>
              </a:rPr>
              <a:t> </a:t>
            </a:r>
            <a:r>
              <a:rPr lang="it-IT" altLang="fr-FR" b="1" dirty="0">
                <a:solidFill>
                  <a:srgbClr val="FF0000"/>
                </a:solidFill>
                <a:latin typeface="Times New Roman" panose="02020603050405020304" pitchFamily="18" charset="0"/>
                <a:ea typeface="Calibri" panose="020F0502020204030204" pitchFamily="34" charset="0"/>
              </a:rPr>
              <a:t>le </a:t>
            </a:r>
            <a:r>
              <a:rPr lang="it-IT" altLang="fr-FR" b="1" dirty="0" err="1">
                <a:solidFill>
                  <a:srgbClr val="FF0000"/>
                </a:solidFill>
                <a:latin typeface="Times New Roman" panose="02020603050405020304" pitchFamily="18" charset="0"/>
                <a:ea typeface="Calibri" panose="020F0502020204030204" pitchFamily="34" charset="0"/>
              </a:rPr>
              <a:t>fils</a:t>
            </a:r>
            <a:r>
              <a:rPr lang="it-IT" altLang="fr-FR" b="1" dirty="0">
                <a:solidFill>
                  <a:srgbClr val="FF0000"/>
                </a:solidFill>
                <a:latin typeface="Times New Roman" panose="02020603050405020304" pitchFamily="18" charset="0"/>
                <a:ea typeface="Calibri" panose="020F0502020204030204" pitchFamily="34" charset="0"/>
              </a:rPr>
              <a:t> d’Apollon </a:t>
            </a:r>
            <a:r>
              <a:rPr lang="it-IT" altLang="fr-FR" dirty="0" err="1">
                <a:solidFill>
                  <a:srgbClr val="000000"/>
                </a:solidFill>
                <a:latin typeface="Times New Roman" panose="02020603050405020304" pitchFamily="18" charset="0"/>
                <a:ea typeface="Calibri" panose="020F0502020204030204" pitchFamily="34" charset="0"/>
              </a:rPr>
              <a:t>aux</a:t>
            </a:r>
            <a:r>
              <a:rPr lang="it-IT" altLang="fr-FR" dirty="0">
                <a:solidFill>
                  <a:srgbClr val="000000"/>
                </a:solidFill>
                <a:latin typeface="Times New Roman" panose="02020603050405020304" pitchFamily="18" charset="0"/>
                <a:ea typeface="Calibri" panose="020F0502020204030204" pitchFamily="34" charset="0"/>
              </a:rPr>
              <a:t> </a:t>
            </a:r>
            <a:r>
              <a:rPr lang="it-IT" altLang="fr-FR" dirty="0" err="1">
                <a:solidFill>
                  <a:srgbClr val="000000"/>
                </a:solidFill>
                <a:latin typeface="Times New Roman" panose="02020603050405020304" pitchFamily="18" charset="0"/>
                <a:ea typeface="Calibri" panose="020F0502020204030204" pitchFamily="34" charset="0"/>
              </a:rPr>
              <a:t>boucles</a:t>
            </a:r>
            <a:r>
              <a:rPr lang="it-IT" altLang="fr-FR" dirty="0">
                <a:solidFill>
                  <a:srgbClr val="000000"/>
                </a:solidFill>
                <a:latin typeface="Times New Roman" panose="02020603050405020304" pitchFamily="18" charset="0"/>
                <a:ea typeface="Calibri" panose="020F0502020204030204" pitchFamily="34" charset="0"/>
              </a:rPr>
              <a:t> </a:t>
            </a:r>
            <a:r>
              <a:rPr lang="it-IT" altLang="fr-FR" dirty="0" err="1">
                <a:solidFill>
                  <a:srgbClr val="000000"/>
                </a:solidFill>
                <a:latin typeface="Times New Roman" panose="02020603050405020304" pitchFamily="18" charset="0"/>
                <a:ea typeface="Calibri" panose="020F0502020204030204" pitchFamily="34" charset="0"/>
              </a:rPr>
              <a:t>noires</a:t>
            </a:r>
            <a:r>
              <a:rPr lang="it-IT" altLang="fr-FR" dirty="0">
                <a:solidFill>
                  <a:srgbClr val="000000"/>
                </a:solidFill>
                <a:latin typeface="Times New Roman" panose="02020603050405020304" pitchFamily="18" charset="0"/>
                <a:ea typeface="Calibri" panose="020F0502020204030204" pitchFamily="34" charset="0"/>
              </a:rPr>
              <a:t>, </a:t>
            </a:r>
            <a:r>
              <a:rPr lang="it-IT" altLang="fr-FR" dirty="0" err="1">
                <a:solidFill>
                  <a:srgbClr val="000000"/>
                </a:solidFill>
                <a:latin typeface="Times New Roman" panose="02020603050405020304" pitchFamily="18" charset="0"/>
                <a:ea typeface="Calibri" panose="020F0502020204030204" pitchFamily="34" charset="0"/>
              </a:rPr>
              <a:t>Séleucos</a:t>
            </a:r>
            <a:r>
              <a:rPr lang="it-IT" altLang="fr-FR" dirty="0">
                <a:solidFill>
                  <a:srgbClr val="000000"/>
                </a:solidFill>
                <a:latin typeface="Times New Roman" panose="02020603050405020304" pitchFamily="18" charset="0"/>
                <a:ea typeface="Calibri" panose="020F0502020204030204" pitchFamily="34" charset="0"/>
              </a:rPr>
              <a:t>, </a:t>
            </a:r>
            <a:r>
              <a:rPr lang="it-IT" altLang="fr-FR" dirty="0" err="1">
                <a:solidFill>
                  <a:srgbClr val="000000"/>
                </a:solidFill>
                <a:latin typeface="Times New Roman" panose="02020603050405020304" pitchFamily="18" charset="0"/>
                <a:ea typeface="Calibri" panose="020F0502020204030204" pitchFamily="34" charset="0"/>
              </a:rPr>
              <a:t>qu’en</a:t>
            </a:r>
            <a:r>
              <a:rPr lang="it-IT" altLang="fr-FR" dirty="0">
                <a:solidFill>
                  <a:srgbClr val="000000"/>
                </a:solidFill>
                <a:latin typeface="Times New Roman" panose="02020603050405020304" pitchFamily="18" charset="0"/>
                <a:ea typeface="Calibri" panose="020F0502020204030204" pitchFamily="34" charset="0"/>
              </a:rPr>
              <a:t> </a:t>
            </a:r>
            <a:r>
              <a:rPr lang="it-IT" altLang="fr-FR" dirty="0" err="1">
                <a:solidFill>
                  <a:srgbClr val="000000"/>
                </a:solidFill>
                <a:latin typeface="Times New Roman" panose="02020603050405020304" pitchFamily="18" charset="0"/>
                <a:ea typeface="Calibri" panose="020F0502020204030204" pitchFamily="34" charset="0"/>
              </a:rPr>
              <a:t>personne</a:t>
            </a:r>
            <a:r>
              <a:rPr lang="it-IT" altLang="fr-FR" dirty="0">
                <a:solidFill>
                  <a:srgbClr val="000000"/>
                </a:solidFill>
                <a:latin typeface="Times New Roman" panose="02020603050405020304" pitchFamily="18" charset="0"/>
                <a:ea typeface="Calibri" panose="020F0502020204030204" pitchFamily="34" charset="0"/>
              </a:rPr>
              <a:t> </a:t>
            </a:r>
            <a:r>
              <a:rPr lang="it-IT" altLang="fr-FR" dirty="0" err="1">
                <a:solidFill>
                  <a:srgbClr val="000000"/>
                </a:solidFill>
                <a:latin typeface="Times New Roman" panose="02020603050405020304" pitchFamily="18" charset="0"/>
                <a:ea typeface="Calibri" panose="020F0502020204030204" pitchFamily="34" charset="0"/>
              </a:rPr>
              <a:t>engendra</a:t>
            </a:r>
            <a:r>
              <a:rPr lang="it-IT" altLang="fr-FR" dirty="0">
                <a:solidFill>
                  <a:srgbClr val="000000"/>
                </a:solidFill>
                <a:latin typeface="Times New Roman" panose="02020603050405020304" pitchFamily="18" charset="0"/>
                <a:ea typeface="Calibri" panose="020F0502020204030204" pitchFamily="34" charset="0"/>
              </a:rPr>
              <a:t> le </a:t>
            </a:r>
            <a:r>
              <a:rPr lang="it-IT" altLang="fr-FR" dirty="0" err="1">
                <a:solidFill>
                  <a:srgbClr val="000000"/>
                </a:solidFill>
                <a:latin typeface="Times New Roman" panose="02020603050405020304" pitchFamily="18" charset="0"/>
                <a:ea typeface="Calibri" panose="020F0502020204030204" pitchFamily="34" charset="0"/>
              </a:rPr>
              <a:t>dieu</a:t>
            </a:r>
            <a:r>
              <a:rPr lang="it-IT" altLang="fr-FR" dirty="0">
                <a:solidFill>
                  <a:srgbClr val="000000"/>
                </a:solidFill>
                <a:latin typeface="Times New Roman" panose="02020603050405020304" pitchFamily="18" charset="0"/>
                <a:ea typeface="Calibri" panose="020F0502020204030204" pitchFamily="34" charset="0"/>
              </a:rPr>
              <a:t> à la </a:t>
            </a:r>
            <a:r>
              <a:rPr lang="it-IT" altLang="fr-FR" dirty="0" err="1">
                <a:solidFill>
                  <a:srgbClr val="000000"/>
                </a:solidFill>
                <a:latin typeface="Times New Roman" panose="02020603050405020304" pitchFamily="18" charset="0"/>
                <a:ea typeface="Calibri" panose="020F0502020204030204" pitchFamily="34" charset="0"/>
              </a:rPr>
              <a:t>lyre</a:t>
            </a:r>
            <a:r>
              <a:rPr lang="it-IT" altLang="fr-FR" dirty="0">
                <a:solidFill>
                  <a:srgbClr val="000000"/>
                </a:solidFill>
                <a:latin typeface="Times New Roman" panose="02020603050405020304" pitchFamily="18" charset="0"/>
                <a:ea typeface="Calibri" panose="020F0502020204030204" pitchFamily="34" charset="0"/>
              </a:rPr>
              <a:t> d’or […] ne </a:t>
            </a:r>
            <a:r>
              <a:rPr lang="it-IT" altLang="fr-FR" dirty="0" err="1">
                <a:solidFill>
                  <a:srgbClr val="000000"/>
                </a:solidFill>
                <a:latin typeface="Times New Roman" panose="02020603050405020304" pitchFamily="18" charset="0"/>
                <a:ea typeface="Calibri" panose="020F0502020204030204" pitchFamily="34" charset="0"/>
              </a:rPr>
              <a:t>disposez</a:t>
            </a:r>
            <a:r>
              <a:rPr lang="it-IT" altLang="fr-FR" dirty="0">
                <a:solidFill>
                  <a:srgbClr val="000000"/>
                </a:solidFill>
                <a:latin typeface="Times New Roman" panose="02020603050405020304" pitchFamily="18" charset="0"/>
                <a:ea typeface="Calibri" panose="020F0502020204030204" pitchFamily="34" charset="0"/>
              </a:rPr>
              <a:t> </a:t>
            </a:r>
            <a:r>
              <a:rPr lang="it-IT" altLang="fr-FR" dirty="0" err="1">
                <a:solidFill>
                  <a:srgbClr val="000000"/>
                </a:solidFill>
                <a:latin typeface="Times New Roman" panose="02020603050405020304" pitchFamily="18" charset="0"/>
                <a:ea typeface="Calibri" panose="020F0502020204030204" pitchFamily="34" charset="0"/>
              </a:rPr>
              <a:t>pas</a:t>
            </a:r>
            <a:r>
              <a:rPr lang="it-IT" altLang="fr-FR" dirty="0">
                <a:solidFill>
                  <a:srgbClr val="000000"/>
                </a:solidFill>
                <a:latin typeface="Times New Roman" panose="02020603050405020304" pitchFamily="18" charset="0"/>
                <a:ea typeface="Calibri" panose="020F0502020204030204" pitchFamily="34" charset="0"/>
              </a:rPr>
              <a:t> […]</a:t>
            </a:r>
          </a:p>
        </p:txBody>
      </p:sp>
      <p:sp>
        <p:nvSpPr>
          <p:cNvPr id="10" name="Rectangle 9">
            <a:extLst>
              <a:ext uri="{FF2B5EF4-FFF2-40B4-BE49-F238E27FC236}">
                <a16:creationId xmlns:a16="http://schemas.microsoft.com/office/drawing/2014/main" id="{8C06D324-E3B2-2541-83AE-35D7AD7ED7FF}"/>
              </a:ext>
            </a:extLst>
          </p:cNvPr>
          <p:cNvSpPr/>
          <p:nvPr/>
        </p:nvSpPr>
        <p:spPr>
          <a:xfrm>
            <a:off x="2987824" y="1493918"/>
            <a:ext cx="4590510" cy="369332"/>
          </a:xfrm>
          <a:prstGeom prst="rect">
            <a:avLst/>
          </a:prstGeom>
        </p:spPr>
        <p:txBody>
          <a:bodyPr wrap="square">
            <a:spAutoFit/>
          </a:bodyPr>
          <a:lstStyle/>
          <a:p>
            <a:r>
              <a:rPr lang="fr-FR" i="1" dirty="0">
                <a:solidFill>
                  <a:srgbClr val="000000"/>
                </a:solidFill>
                <a:latin typeface="Times New Roman" panose="02020603050405020304" pitchFamily="18" charset="0"/>
                <a:ea typeface="Calibri" panose="020F0502020204030204" pitchFamily="34" charset="0"/>
              </a:rPr>
              <a:t>IK </a:t>
            </a:r>
            <a:r>
              <a:rPr lang="fr-FR" i="1" dirty="0" err="1">
                <a:solidFill>
                  <a:srgbClr val="000000"/>
                </a:solidFill>
                <a:latin typeface="Times New Roman" panose="02020603050405020304" pitchFamily="18" charset="0"/>
                <a:ea typeface="Calibri" panose="020F0502020204030204" pitchFamily="34" charset="0"/>
              </a:rPr>
              <a:t>Erythrai</a:t>
            </a:r>
            <a:r>
              <a:rPr lang="fr-FR" i="1" dirty="0">
                <a:solidFill>
                  <a:srgbClr val="000000"/>
                </a:solidFill>
                <a:latin typeface="Times New Roman" panose="02020603050405020304" pitchFamily="18" charset="0"/>
                <a:ea typeface="Calibri" panose="020F0502020204030204" pitchFamily="34" charset="0"/>
              </a:rPr>
              <a:t> </a:t>
            </a:r>
            <a:r>
              <a:rPr lang="fr-FR" dirty="0">
                <a:solidFill>
                  <a:srgbClr val="000000"/>
                </a:solidFill>
                <a:latin typeface="Times New Roman" panose="02020603050405020304" pitchFamily="18" charset="0"/>
                <a:ea typeface="Calibri" panose="020F0502020204030204" pitchFamily="34" charset="0"/>
              </a:rPr>
              <a:t>II, 205 (281/0 </a:t>
            </a:r>
            <a:r>
              <a:rPr lang="fr-FR" dirty="0" err="1">
                <a:solidFill>
                  <a:srgbClr val="000000"/>
                </a:solidFill>
                <a:latin typeface="Times New Roman" panose="02020603050405020304" pitchFamily="18" charset="0"/>
                <a:ea typeface="Calibri" panose="020F0502020204030204" pitchFamily="34" charset="0"/>
              </a:rPr>
              <a:t>a.v</a:t>
            </a:r>
            <a:r>
              <a:rPr lang="fr-FR" dirty="0">
                <a:solidFill>
                  <a:srgbClr val="000000"/>
                </a:solidFill>
                <a:latin typeface="Times New Roman" panose="02020603050405020304" pitchFamily="18" charset="0"/>
                <a:ea typeface="Calibri" panose="020F0502020204030204" pitchFamily="34" charset="0"/>
              </a:rPr>
              <a:t>. J.-C.)</a:t>
            </a:r>
            <a:endParaRPr lang="fr-FR" dirty="0"/>
          </a:p>
        </p:txBody>
      </p:sp>
    </p:spTree>
    <p:extLst>
      <p:ext uri="{BB962C8B-B14F-4D97-AF65-F5344CB8AC3E}">
        <p14:creationId xmlns:p14="http://schemas.microsoft.com/office/powerpoint/2010/main" val="218856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647738A-20BB-6D4B-8945-457877E207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916832"/>
            <a:ext cx="5110703" cy="3223622"/>
          </a:xfrm>
          <a:prstGeom prst="rect">
            <a:avLst/>
          </a:prstGeom>
          <a:noFill/>
          <a:ln>
            <a:noFill/>
          </a:ln>
        </p:spPr>
      </p:pic>
      <p:sp>
        <p:nvSpPr>
          <p:cNvPr id="6" name="ZoneTexte 5">
            <a:extLst>
              <a:ext uri="{FF2B5EF4-FFF2-40B4-BE49-F238E27FC236}">
                <a16:creationId xmlns:a16="http://schemas.microsoft.com/office/drawing/2014/main" id="{86232832-48A0-3C46-970D-46E92BC2D13D}"/>
              </a:ext>
            </a:extLst>
          </p:cNvPr>
          <p:cNvSpPr txBox="1"/>
          <p:nvPr/>
        </p:nvSpPr>
        <p:spPr>
          <a:xfrm>
            <a:off x="2627784" y="853617"/>
            <a:ext cx="4969630" cy="584775"/>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Le cylindre d’Antiochos Ier, </a:t>
            </a:r>
            <a:r>
              <a:rPr lang="fr-FR" dirty="0" err="1">
                <a:latin typeface="Times New Roman" panose="02020603050405020304" pitchFamily="18" charset="0"/>
                <a:cs typeface="Times New Roman" panose="02020603050405020304" pitchFamily="18" charset="0"/>
              </a:rPr>
              <a:t>Borsippa</a:t>
            </a:r>
            <a:r>
              <a:rPr lang="fr-FR" dirty="0">
                <a:latin typeface="Times New Roman" panose="02020603050405020304" pitchFamily="18" charset="0"/>
                <a:cs typeface="Times New Roman" panose="02020603050405020304" pitchFamily="18" charset="0"/>
              </a:rPr>
              <a:t>, 268 av. J.-C.</a:t>
            </a:r>
          </a:p>
          <a:p>
            <a:pPr algn="ctr"/>
            <a:r>
              <a:rPr lang="fr-FR" sz="1400" dirty="0">
                <a:latin typeface="Times New Roman" panose="02020603050405020304" pitchFamily="18" charset="0"/>
                <a:cs typeface="Times New Roman" panose="02020603050405020304" pitchFamily="18" charset="0"/>
              </a:rPr>
              <a:t>(BM 36 277)</a:t>
            </a:r>
          </a:p>
        </p:txBody>
      </p:sp>
    </p:spTree>
    <p:extLst>
      <p:ext uri="{BB962C8B-B14F-4D97-AF65-F5344CB8AC3E}">
        <p14:creationId xmlns:p14="http://schemas.microsoft.com/office/powerpoint/2010/main" val="217458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8E870B4-FF77-A944-8CBD-4D314866DC1A}"/>
              </a:ext>
            </a:extLst>
          </p:cNvPr>
          <p:cNvGraphicFramePr>
            <a:graphicFrameLocks noGrp="1"/>
          </p:cNvGraphicFramePr>
          <p:nvPr/>
        </p:nvGraphicFramePr>
        <p:xfrm>
          <a:off x="1403648" y="260648"/>
          <a:ext cx="7235872" cy="6043554"/>
        </p:xfrm>
        <a:graphic>
          <a:graphicData uri="http://schemas.openxmlformats.org/drawingml/2006/table">
            <a:tbl>
              <a:tblPr firstRow="1" firstCol="1" bandRow="1">
                <a:tableStyleId>{5C22544A-7EE6-4342-B048-85BDC9FD1C3A}</a:tableStyleId>
              </a:tblPr>
              <a:tblGrid>
                <a:gridCol w="393522">
                  <a:extLst>
                    <a:ext uri="{9D8B030D-6E8A-4147-A177-3AD203B41FA5}">
                      <a16:colId xmlns:a16="http://schemas.microsoft.com/office/drawing/2014/main" val="3830924627"/>
                    </a:ext>
                  </a:extLst>
                </a:gridCol>
                <a:gridCol w="3586612">
                  <a:extLst>
                    <a:ext uri="{9D8B030D-6E8A-4147-A177-3AD203B41FA5}">
                      <a16:colId xmlns:a16="http://schemas.microsoft.com/office/drawing/2014/main" val="3533372206"/>
                    </a:ext>
                  </a:extLst>
                </a:gridCol>
                <a:gridCol w="3255738">
                  <a:extLst>
                    <a:ext uri="{9D8B030D-6E8A-4147-A177-3AD203B41FA5}">
                      <a16:colId xmlns:a16="http://schemas.microsoft.com/office/drawing/2014/main" val="2594648056"/>
                    </a:ext>
                  </a:extLst>
                </a:gridCol>
              </a:tblGrid>
              <a:tr h="271758">
                <a:tc>
                  <a:txBody>
                    <a:bodyPr/>
                    <a:lstStyle/>
                    <a:p>
                      <a:r>
                        <a:rPr lang="fr-FR" sz="1400" b="0" dirty="0">
                          <a:solidFill>
                            <a:schemeClr val="tx1"/>
                          </a:solidFill>
                          <a:effectLst/>
                          <a:latin typeface="Times New Roman" panose="02020603050405020304" pitchFamily="18" charset="0"/>
                          <a:cs typeface="Times New Roman" panose="02020603050405020304" pitchFamily="18" charset="0"/>
                        </a:rPr>
                        <a:t>1’</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en-US" sz="1400" b="0" i="1" baseline="30000" dirty="0">
                          <a:solidFill>
                            <a:schemeClr val="tx1"/>
                          </a:solidFill>
                          <a:effectLst/>
                          <a:latin typeface="Times New Roman" panose="02020603050405020304" pitchFamily="18" charset="0"/>
                          <a:cs typeface="Times New Roman" panose="02020603050405020304" pitchFamily="18" charset="0"/>
                        </a:rPr>
                        <a:t>m</a:t>
                      </a:r>
                      <a:r>
                        <a:rPr lang="en-US" sz="1400" b="0" i="1" dirty="0">
                          <a:solidFill>
                            <a:schemeClr val="tx1"/>
                          </a:solidFill>
                          <a:effectLst/>
                          <a:latin typeface="Times New Roman" panose="02020603050405020304" pitchFamily="18" charset="0"/>
                          <a:cs typeface="Times New Roman" panose="02020603050405020304" pitchFamily="18" charset="0"/>
                        </a:rPr>
                        <a:t>an-</a:t>
                      </a:r>
                      <a:r>
                        <a:rPr lang="en-US" sz="1400" b="0" i="1" dirty="0" err="1">
                          <a:solidFill>
                            <a:schemeClr val="tx1"/>
                          </a:solidFill>
                          <a:effectLst/>
                          <a:latin typeface="Times New Roman" panose="02020603050405020304" pitchFamily="18" charset="0"/>
                          <a:cs typeface="Times New Roman" panose="02020603050405020304" pitchFamily="18" charset="0"/>
                        </a:rPr>
                        <a:t>ti</a:t>
                      </a:r>
                      <a:r>
                        <a:rPr lang="en-US" sz="1400" b="0" i="1" dirty="0">
                          <a:solidFill>
                            <a:schemeClr val="tx1"/>
                          </a:solidFill>
                          <a:effectLst/>
                          <a:latin typeface="Times New Roman" panose="02020603050405020304" pitchFamily="18" charset="0"/>
                          <a:cs typeface="Times New Roman" panose="02020603050405020304" pitchFamily="18" charset="0"/>
                        </a:rPr>
                        <a:t>-’u-</a:t>
                      </a:r>
                      <a:r>
                        <a:rPr lang="en-US" sz="1400" b="0" i="1" dirty="0" err="1">
                          <a:solidFill>
                            <a:schemeClr val="tx1"/>
                          </a:solidFill>
                          <a:effectLst/>
                          <a:latin typeface="Times New Roman" panose="02020603050405020304" pitchFamily="18" charset="0"/>
                          <a:cs typeface="Times New Roman" panose="02020603050405020304" pitchFamily="18" charset="0"/>
                        </a:rPr>
                        <a:t>ku</a:t>
                      </a:r>
                      <a:r>
                        <a:rPr lang="en-US" sz="1400" b="0" i="1" dirty="0">
                          <a:solidFill>
                            <a:schemeClr val="tx1"/>
                          </a:solidFill>
                          <a:effectLst/>
                          <a:latin typeface="Times New Roman" panose="02020603050405020304" pitchFamily="18" charset="0"/>
                          <a:cs typeface="Times New Roman" panose="02020603050405020304" pitchFamily="18" charset="0"/>
                        </a:rPr>
                        <a:t>-us</a:t>
                      </a:r>
                      <a:r>
                        <a:rPr lang="en-US" sz="1400" b="0" dirty="0">
                          <a:solidFill>
                            <a:schemeClr val="tx1"/>
                          </a:solidFill>
                          <a:effectLst/>
                          <a:latin typeface="Times New Roman" panose="02020603050405020304" pitchFamily="18" charset="0"/>
                          <a:cs typeface="Times New Roman" panose="02020603050405020304" pitchFamily="18" charset="0"/>
                        </a:rPr>
                        <a:t> LUGAL GAL-u</a:t>
                      </a:r>
                      <a:r>
                        <a:rPr lang="en-US" sz="1400" b="0" baseline="-25000" dirty="0">
                          <a:solidFill>
                            <a:schemeClr val="tx1"/>
                          </a:solidFill>
                          <a:effectLst/>
                          <a:latin typeface="Times New Roman" panose="02020603050405020304" pitchFamily="18" charset="0"/>
                          <a:cs typeface="Times New Roman" panose="02020603050405020304" pitchFamily="18" charset="0"/>
                        </a:rPr>
                        <a:t>2</a:t>
                      </a:r>
                    </a:p>
                    <a:p>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FR" sz="1200" b="0" dirty="0">
                          <a:solidFill>
                            <a:schemeClr val="tx1"/>
                          </a:solidFill>
                          <a:effectLst/>
                          <a:latin typeface="Times New Roman" panose="02020603050405020304" pitchFamily="18" charset="0"/>
                          <a:ea typeface="Calibri" panose="020F0502020204030204" pitchFamily="34" charset="0"/>
                        </a:rPr>
                        <a:t>Antiochos, le grand roi, </a:t>
                      </a:r>
                      <a:endParaRPr lang="fr-BE" sz="1200" b="0" dirty="0">
                        <a:solidFill>
                          <a:schemeClr val="tx1"/>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418115301"/>
                  </a:ext>
                </a:extLst>
              </a:tr>
              <a:tr h="583265">
                <a:tc>
                  <a:txBody>
                    <a:bodyPr/>
                    <a:lstStyle/>
                    <a:p>
                      <a:r>
                        <a:rPr lang="fr-FR" sz="1400" b="0">
                          <a:solidFill>
                            <a:schemeClr val="tx1"/>
                          </a:solidFill>
                          <a:effectLst/>
                          <a:latin typeface="Times New Roman" panose="02020603050405020304" pitchFamily="18" charset="0"/>
                          <a:cs typeface="Times New Roman" panose="02020603050405020304" pitchFamily="18" charset="0"/>
                        </a:rPr>
                        <a:t>2’</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fr-FR" sz="1400" b="0" dirty="0">
                          <a:solidFill>
                            <a:schemeClr val="tx1"/>
                          </a:solidFill>
                          <a:effectLst/>
                          <a:latin typeface="Times New Roman" panose="02020603050405020304" pitchFamily="18" charset="0"/>
                          <a:cs typeface="Times New Roman" panose="02020603050405020304" pitchFamily="18" charset="0"/>
                        </a:rPr>
                        <a:t>LUGAL </a:t>
                      </a:r>
                      <a:r>
                        <a:rPr lang="fr-FR" sz="1400" b="0" i="1" dirty="0">
                          <a:solidFill>
                            <a:schemeClr val="tx1"/>
                          </a:solidFill>
                          <a:effectLst/>
                          <a:latin typeface="Times New Roman" panose="02020603050405020304" pitchFamily="18" charset="0"/>
                          <a:cs typeface="Times New Roman" panose="02020603050405020304" pitchFamily="18" charset="0"/>
                        </a:rPr>
                        <a:t>dan-nu</a:t>
                      </a:r>
                      <a:r>
                        <a:rPr lang="fr-FR" sz="1400" b="0" dirty="0">
                          <a:solidFill>
                            <a:schemeClr val="tx1"/>
                          </a:solidFill>
                          <a:effectLst/>
                          <a:latin typeface="Times New Roman" panose="02020603050405020304" pitchFamily="18" charset="0"/>
                          <a:cs typeface="Times New Roman" panose="02020603050405020304" pitchFamily="18" charset="0"/>
                        </a:rPr>
                        <a:t> LUGAL ŠAR</a:t>
                      </a:r>
                      <a:r>
                        <a:rPr lang="fr-FR" sz="1400" b="0" baseline="-25000" dirty="0">
                          <a:solidFill>
                            <a:schemeClr val="tx1"/>
                          </a:solidFill>
                          <a:effectLst/>
                          <a:latin typeface="Times New Roman" panose="02020603050405020304" pitchFamily="18" charset="0"/>
                          <a:cs typeface="Times New Roman" panose="02020603050405020304" pitchFamily="18" charset="0"/>
                        </a:rPr>
                        <a:t>2</a:t>
                      </a:r>
                      <a:r>
                        <a:rPr lang="fr-FR" sz="1400" b="0" dirty="0">
                          <a:solidFill>
                            <a:schemeClr val="tx1"/>
                          </a:solidFill>
                          <a:effectLst/>
                          <a:latin typeface="Times New Roman" panose="02020603050405020304" pitchFamily="18" charset="0"/>
                          <a:cs typeface="Times New Roman" panose="02020603050405020304" pitchFamily="18" charset="0"/>
                        </a:rPr>
                        <a:t> LUGAL E.KI LUGAL KUR.KUR</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dirty="0">
                          <a:solidFill>
                            <a:srgbClr val="000000"/>
                          </a:solidFill>
                          <a:effectLst/>
                          <a:latin typeface="Times New Roman" panose="02020603050405020304" pitchFamily="18" charset="0"/>
                          <a:ea typeface="Calibri" panose="020F0502020204030204" pitchFamily="34" charset="0"/>
                        </a:rPr>
                        <a:t>le roi fort, le roi du monde, le roi de Babylone, le roi de tous les pays,</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3860188677"/>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3’</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i="1" dirty="0">
                          <a:solidFill>
                            <a:schemeClr val="tx1"/>
                          </a:solidFill>
                          <a:effectLst/>
                          <a:latin typeface="Times New Roman" panose="02020603050405020304" pitchFamily="18" charset="0"/>
                          <a:cs typeface="Times New Roman" panose="02020603050405020304" pitchFamily="18" charset="0"/>
                        </a:rPr>
                        <a:t>za-ni-in</a:t>
                      </a:r>
                      <a:r>
                        <a:rPr lang="it-IT" sz="1400" b="0" dirty="0">
                          <a:solidFill>
                            <a:schemeClr val="tx1"/>
                          </a:solidFill>
                          <a:effectLst/>
                          <a:latin typeface="Times New Roman" panose="02020603050405020304" pitchFamily="18" charset="0"/>
                          <a:cs typeface="Times New Roman" panose="02020603050405020304" pitchFamily="18" charset="0"/>
                        </a:rPr>
                        <a:t> 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.SAG.IL</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 </a:t>
                      </a:r>
                      <a:r>
                        <a:rPr lang="it-IT" sz="1400" b="0" i="1" dirty="0">
                          <a:solidFill>
                            <a:schemeClr val="tx1"/>
                          </a:solidFill>
                          <a:effectLst/>
                          <a:latin typeface="Times New Roman" panose="02020603050405020304" pitchFamily="18" charset="0"/>
                          <a:cs typeface="Times New Roman" panose="02020603050405020304" pitchFamily="18" charset="0"/>
                        </a:rPr>
                        <a:t>u</a:t>
                      </a:r>
                      <a:r>
                        <a:rPr lang="it-IT" sz="1400" b="0" i="1" baseline="-25000" dirty="0">
                          <a:solidFill>
                            <a:schemeClr val="tx1"/>
                          </a:solidFill>
                          <a:effectLst/>
                          <a:latin typeface="Times New Roman" panose="02020603050405020304" pitchFamily="18" charset="0"/>
                          <a:cs typeface="Times New Roman" panose="02020603050405020304" pitchFamily="18" charset="0"/>
                        </a:rPr>
                        <a:t>3</a:t>
                      </a:r>
                      <a:r>
                        <a:rPr lang="it-IT" sz="1400" b="0" dirty="0">
                          <a:solidFill>
                            <a:schemeClr val="tx1"/>
                          </a:solidFill>
                          <a:effectLst/>
                          <a:latin typeface="Times New Roman" panose="02020603050405020304" pitchFamily="18" charset="0"/>
                          <a:cs typeface="Times New Roman" panose="02020603050405020304" pitchFamily="18" charset="0"/>
                        </a:rPr>
                        <a:t> 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.ZI.DA</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FR" sz="1200">
                          <a:solidFill>
                            <a:srgbClr val="000000"/>
                          </a:solidFill>
                          <a:effectLst/>
                          <a:latin typeface="Times New Roman" panose="02020603050405020304" pitchFamily="18" charset="0"/>
                          <a:ea typeface="Calibri" panose="020F0502020204030204" pitchFamily="34" charset="0"/>
                        </a:rPr>
                        <a:t>pourvoyeur de l’Ezagil et de l’Ezida</a:t>
                      </a:r>
                      <a:endParaRPr lang="fr-BE" sz="1200">
                        <a:solidFill>
                          <a:srgbClr val="333333"/>
                        </a:solidFill>
                        <a:effectLst/>
                        <a:latin typeface="Times New Roman" panose="02020603050405020304" pitchFamily="18" charset="0"/>
                        <a:ea typeface="Calibri" panose="020F0502020204030204" pitchFamily="34" charset="0"/>
                      </a:endParaRPr>
                    </a:p>
                    <a:p>
                      <a:pPr algn="just"/>
                      <a:r>
                        <a:rPr lang="fr-FR" sz="1200">
                          <a:solidFill>
                            <a:srgbClr val="000000"/>
                          </a:solidFill>
                          <a:effectLst/>
                          <a:latin typeface="Times New Roman" panose="02020603050405020304" pitchFamily="18" charset="0"/>
                          <a:ea typeface="Calibri" panose="020F0502020204030204" pitchFamily="34" charset="0"/>
                        </a:rPr>
                        <a:t> </a:t>
                      </a:r>
                      <a:endParaRPr lang="fr-BE" sz="120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3420341888"/>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4’</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fr-FR" sz="1400" b="0" dirty="0">
                          <a:solidFill>
                            <a:schemeClr val="tx1"/>
                          </a:solidFill>
                          <a:effectLst/>
                          <a:latin typeface="Times New Roman" panose="02020603050405020304" pitchFamily="18" charset="0"/>
                          <a:cs typeface="Times New Roman" panose="02020603050405020304" pitchFamily="18" charset="0"/>
                        </a:rPr>
                        <a:t>IBILA SAG </a:t>
                      </a:r>
                      <a:r>
                        <a:rPr lang="fr-FR" sz="1400" b="0" i="1" dirty="0" err="1">
                          <a:solidFill>
                            <a:schemeClr val="tx1"/>
                          </a:solidFill>
                          <a:effectLst/>
                          <a:latin typeface="Times New Roman" panose="02020603050405020304" pitchFamily="18" charset="0"/>
                          <a:cs typeface="Times New Roman" panose="02020603050405020304" pitchFamily="18" charset="0"/>
                        </a:rPr>
                        <a:t>ša</a:t>
                      </a:r>
                      <a:r>
                        <a:rPr lang="fr-FR" sz="1400" b="0" i="1" dirty="0">
                          <a:solidFill>
                            <a:schemeClr val="tx1"/>
                          </a:solidFill>
                          <a:effectLst/>
                          <a:latin typeface="Times New Roman" panose="02020603050405020304" pitchFamily="18" charset="0"/>
                          <a:cs typeface="Times New Roman" panose="02020603050405020304" pitchFamily="18" charset="0"/>
                        </a:rPr>
                        <a:t> </a:t>
                      </a:r>
                      <a:r>
                        <a:rPr lang="fr-FR" sz="1400" b="0" i="1" baseline="30000" dirty="0" err="1">
                          <a:solidFill>
                            <a:schemeClr val="tx1"/>
                          </a:solidFill>
                          <a:effectLst/>
                          <a:latin typeface="Times New Roman" panose="02020603050405020304" pitchFamily="18" charset="0"/>
                          <a:cs typeface="Times New Roman" panose="02020603050405020304" pitchFamily="18" charset="0"/>
                        </a:rPr>
                        <a:t>m</a:t>
                      </a:r>
                      <a:r>
                        <a:rPr lang="fr-FR" sz="1400" b="0" i="1" dirty="0" err="1">
                          <a:solidFill>
                            <a:schemeClr val="tx1"/>
                          </a:solidFill>
                          <a:effectLst/>
                          <a:latin typeface="Times New Roman" panose="02020603050405020304" pitchFamily="18" charset="0"/>
                          <a:cs typeface="Times New Roman" panose="02020603050405020304" pitchFamily="18" charset="0"/>
                        </a:rPr>
                        <a:t>si</a:t>
                      </a:r>
                      <a:r>
                        <a:rPr lang="fr-FR" sz="1400" b="0" i="1" dirty="0">
                          <a:solidFill>
                            <a:schemeClr val="tx1"/>
                          </a:solidFill>
                          <a:effectLst/>
                          <a:latin typeface="Times New Roman" panose="02020603050405020304" pitchFamily="18" charset="0"/>
                          <a:cs typeface="Times New Roman" panose="02020603050405020304" pitchFamily="18" charset="0"/>
                        </a:rPr>
                        <a:t>-lu-</a:t>
                      </a:r>
                      <a:r>
                        <a:rPr lang="fr-FR" sz="1400" b="0" i="1" dirty="0" err="1">
                          <a:solidFill>
                            <a:schemeClr val="tx1"/>
                          </a:solidFill>
                          <a:effectLst/>
                          <a:latin typeface="Times New Roman" panose="02020603050405020304" pitchFamily="18" charset="0"/>
                          <a:cs typeface="Times New Roman" panose="02020603050405020304" pitchFamily="18" charset="0"/>
                        </a:rPr>
                        <a:t>uk</a:t>
                      </a:r>
                      <a:r>
                        <a:rPr lang="fr-FR" sz="1400" b="0" i="1" dirty="0">
                          <a:solidFill>
                            <a:schemeClr val="tx1"/>
                          </a:solidFill>
                          <a:effectLst/>
                          <a:latin typeface="Times New Roman" panose="02020603050405020304" pitchFamily="18" charset="0"/>
                          <a:cs typeface="Times New Roman" panose="02020603050405020304" pitchFamily="18" charset="0"/>
                        </a:rPr>
                        <a:t>-</a:t>
                      </a:r>
                      <a:r>
                        <a:rPr lang="fr-FR" sz="1400" b="0" i="1" dirty="0" err="1">
                          <a:solidFill>
                            <a:schemeClr val="tx1"/>
                          </a:solidFill>
                          <a:effectLst/>
                          <a:latin typeface="Times New Roman" panose="02020603050405020304" pitchFamily="18" charset="0"/>
                          <a:cs typeface="Times New Roman" panose="02020603050405020304" pitchFamily="18" charset="0"/>
                        </a:rPr>
                        <a:t>ku</a:t>
                      </a:r>
                      <a:r>
                        <a:rPr lang="fr-FR" sz="1400" b="0" i="1" dirty="0">
                          <a:solidFill>
                            <a:schemeClr val="tx1"/>
                          </a:solidFill>
                          <a:effectLst/>
                          <a:latin typeface="Times New Roman" panose="02020603050405020304" pitchFamily="18" charset="0"/>
                          <a:cs typeface="Times New Roman" panose="02020603050405020304" pitchFamily="18" charset="0"/>
                        </a:rPr>
                        <a:t> </a:t>
                      </a:r>
                      <a:r>
                        <a:rPr lang="fr-FR" sz="1400" b="0" dirty="0">
                          <a:solidFill>
                            <a:schemeClr val="tx1"/>
                          </a:solidFill>
                          <a:effectLst/>
                          <a:latin typeface="Times New Roman" panose="02020603050405020304" pitchFamily="18" charset="0"/>
                          <a:cs typeface="Times New Roman" panose="02020603050405020304" pitchFamily="18" charset="0"/>
                        </a:rPr>
                        <a:t>LUGAL</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FR" sz="1200">
                          <a:solidFill>
                            <a:srgbClr val="000000"/>
                          </a:solidFill>
                          <a:effectLst/>
                          <a:latin typeface="Times New Roman" panose="02020603050405020304" pitchFamily="18" charset="0"/>
                          <a:ea typeface="Calibri" panose="020F0502020204030204" pitchFamily="34" charset="0"/>
                        </a:rPr>
                        <a:t>principal héritier du roi Séleucos</a:t>
                      </a:r>
                      <a:endParaRPr lang="fr-BE" sz="1200">
                        <a:solidFill>
                          <a:srgbClr val="333333"/>
                        </a:solidFill>
                        <a:effectLst/>
                        <a:latin typeface="Times New Roman" panose="02020603050405020304" pitchFamily="18" charset="0"/>
                        <a:ea typeface="Calibri" panose="020F0502020204030204" pitchFamily="34" charset="0"/>
                      </a:endParaRPr>
                    </a:p>
                    <a:p>
                      <a:pPr algn="just"/>
                      <a:r>
                        <a:rPr lang="fr-FR" sz="1200">
                          <a:solidFill>
                            <a:srgbClr val="000000"/>
                          </a:solidFill>
                          <a:effectLst/>
                          <a:latin typeface="Times New Roman" panose="02020603050405020304" pitchFamily="18" charset="0"/>
                          <a:ea typeface="Calibri" panose="020F0502020204030204" pitchFamily="34" charset="0"/>
                        </a:rPr>
                        <a:t> </a:t>
                      </a:r>
                      <a:endParaRPr lang="fr-BE" sz="120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766555985"/>
                  </a:ext>
                </a:extLst>
              </a:tr>
              <a:tr h="194422">
                <a:tc>
                  <a:txBody>
                    <a:bodyPr/>
                    <a:lstStyle/>
                    <a:p>
                      <a:r>
                        <a:rPr lang="fr-FR" sz="1400" b="0">
                          <a:solidFill>
                            <a:schemeClr val="tx1"/>
                          </a:solidFill>
                          <a:effectLst/>
                          <a:latin typeface="Times New Roman" panose="02020603050405020304" pitchFamily="18" charset="0"/>
                          <a:cs typeface="Times New Roman" panose="02020603050405020304" pitchFamily="18" charset="0"/>
                        </a:rPr>
                        <a:t>5’</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fr-FR" sz="1400" b="0" baseline="30000" dirty="0">
                          <a:solidFill>
                            <a:schemeClr val="tx1"/>
                          </a:solidFill>
                          <a:effectLst/>
                          <a:latin typeface="Times New Roman" panose="02020603050405020304" pitchFamily="18" charset="0"/>
                          <a:cs typeface="Times New Roman" panose="02020603050405020304" pitchFamily="18" charset="0"/>
                        </a:rPr>
                        <a:t>l</a:t>
                      </a:r>
                      <a:r>
                        <a:rPr lang="fr-FR" sz="1400" b="0" i="1" baseline="30000" dirty="0">
                          <a:solidFill>
                            <a:schemeClr val="tx1"/>
                          </a:solidFill>
                          <a:effectLst/>
                          <a:latin typeface="Times New Roman" panose="02020603050405020304" pitchFamily="18" charset="0"/>
                          <a:cs typeface="Times New Roman" panose="02020603050405020304" pitchFamily="18" charset="0"/>
                        </a:rPr>
                        <a:t>u2</a:t>
                      </a:r>
                      <a:r>
                        <a:rPr lang="fr-FR" sz="1400" b="0" i="1" dirty="0">
                          <a:solidFill>
                            <a:schemeClr val="tx1"/>
                          </a:solidFill>
                          <a:effectLst/>
                          <a:latin typeface="Times New Roman" panose="02020603050405020304" pitchFamily="18" charset="0"/>
                          <a:cs typeface="Times New Roman" panose="02020603050405020304" pitchFamily="18" charset="0"/>
                        </a:rPr>
                        <a:t>ma-ak-ka-du-na-a-a </a:t>
                      </a:r>
                      <a:r>
                        <a:rPr lang="fr-FR" sz="1400" b="0" dirty="0">
                          <a:solidFill>
                            <a:schemeClr val="tx1"/>
                          </a:solidFill>
                          <a:effectLst/>
                          <a:latin typeface="Times New Roman" panose="02020603050405020304" pitchFamily="18" charset="0"/>
                          <a:cs typeface="Times New Roman" panose="02020603050405020304" pitchFamily="18" charset="0"/>
                        </a:rPr>
                        <a:t>LUGAL E.KI</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a:solidFill>
                            <a:srgbClr val="000000"/>
                          </a:solidFill>
                          <a:effectLst/>
                          <a:latin typeface="Times New Roman" panose="02020603050405020304" pitchFamily="18" charset="0"/>
                          <a:ea typeface="Calibri" panose="020F0502020204030204" pitchFamily="34" charset="0"/>
                        </a:rPr>
                        <a:t>le Macédonien, roi de Babylone, </a:t>
                      </a:r>
                      <a:endParaRPr lang="fr-BE" sz="120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183031602"/>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6’</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i="1" dirty="0">
                          <a:solidFill>
                            <a:schemeClr val="tx1"/>
                          </a:solidFill>
                          <a:effectLst/>
                          <a:latin typeface="Times New Roman" panose="02020603050405020304" pitchFamily="18" charset="0"/>
                          <a:cs typeface="Times New Roman" panose="02020603050405020304" pitchFamily="18" charset="0"/>
                        </a:rPr>
                        <a:t>a-</a:t>
                      </a:r>
                      <a:r>
                        <a:rPr lang="it-IT" sz="1400" b="0" i="1" dirty="0" err="1">
                          <a:solidFill>
                            <a:schemeClr val="tx1"/>
                          </a:solidFill>
                          <a:effectLst/>
                          <a:latin typeface="Times New Roman" panose="02020603050405020304" pitchFamily="18" charset="0"/>
                          <a:cs typeface="Times New Roman" panose="02020603050405020304" pitchFamily="18" charset="0"/>
                        </a:rPr>
                        <a:t>na</a:t>
                      </a:r>
                      <a:r>
                        <a:rPr lang="it-IT" sz="1400" b="0" i="1" dirty="0">
                          <a:solidFill>
                            <a:schemeClr val="tx1"/>
                          </a:solidFill>
                          <a:effectLst/>
                          <a:latin typeface="Times New Roman" panose="02020603050405020304" pitchFamily="18" charset="0"/>
                          <a:cs typeface="Times New Roman" panose="02020603050405020304" pitchFamily="18" charset="0"/>
                        </a:rPr>
                        <a:t>-</a:t>
                      </a:r>
                      <a:r>
                        <a:rPr lang="it-IT" sz="1400" b="0" i="1" dirty="0" err="1">
                          <a:solidFill>
                            <a:schemeClr val="tx1"/>
                          </a:solidFill>
                          <a:effectLst/>
                          <a:latin typeface="Times New Roman" panose="02020603050405020304" pitchFamily="18" charset="0"/>
                          <a:cs typeface="Times New Roman" panose="02020603050405020304" pitchFamily="18" charset="0"/>
                        </a:rPr>
                        <a:t>ku</a:t>
                      </a:r>
                      <a:r>
                        <a:rPr lang="it-IT" sz="1400" b="0" i="1" dirty="0">
                          <a:solidFill>
                            <a:schemeClr val="tx1"/>
                          </a:solidFill>
                          <a:effectLst/>
                          <a:latin typeface="Times New Roman" panose="02020603050405020304" pitchFamily="18" charset="0"/>
                          <a:cs typeface="Times New Roman" panose="02020603050405020304" pitchFamily="18" charset="0"/>
                        </a:rPr>
                        <a:t> i-nu-ma a-</a:t>
                      </a:r>
                      <a:r>
                        <a:rPr lang="it-IT" sz="1400" b="0" i="1" dirty="0" err="1">
                          <a:solidFill>
                            <a:schemeClr val="tx1"/>
                          </a:solidFill>
                          <a:effectLst/>
                          <a:latin typeface="Times New Roman" panose="02020603050405020304" pitchFamily="18" charset="0"/>
                          <a:cs typeface="Times New Roman" panose="02020603050405020304" pitchFamily="18" charset="0"/>
                        </a:rPr>
                        <a:t>na</a:t>
                      </a:r>
                      <a:r>
                        <a:rPr lang="it-IT" sz="1400" b="0" i="1" dirty="0">
                          <a:solidFill>
                            <a:schemeClr val="tx1"/>
                          </a:solidFill>
                          <a:effectLst/>
                          <a:latin typeface="Times New Roman" panose="02020603050405020304" pitchFamily="18" charset="0"/>
                          <a:cs typeface="Times New Roman" panose="02020603050405020304" pitchFamily="18" charset="0"/>
                        </a:rPr>
                        <a:t> e-pe</a:t>
                      </a:r>
                      <a:r>
                        <a:rPr lang="it-IT" sz="1400" b="0" i="1" baseline="-25000" dirty="0">
                          <a:solidFill>
                            <a:schemeClr val="tx1"/>
                          </a:solidFill>
                          <a:effectLst/>
                          <a:latin typeface="Times New Roman" panose="02020603050405020304" pitchFamily="18" charset="0"/>
                          <a:cs typeface="Times New Roman" panose="02020603050405020304" pitchFamily="18" charset="0"/>
                        </a:rPr>
                        <a:t>2</a:t>
                      </a:r>
                      <a:r>
                        <a:rPr lang="it-IT" sz="1400" b="0" i="1" dirty="0">
                          <a:solidFill>
                            <a:schemeClr val="tx1"/>
                          </a:solidFill>
                          <a:effectLst/>
                          <a:latin typeface="Times New Roman" panose="02020603050405020304" pitchFamily="18" charset="0"/>
                          <a:cs typeface="Times New Roman" panose="02020603050405020304" pitchFamily="18" charset="0"/>
                        </a:rPr>
                        <a:t>-eš</a:t>
                      </a:r>
                      <a:r>
                        <a:rPr lang="it-IT" sz="1400" b="0" i="1" baseline="-25000" dirty="0">
                          <a:solidFill>
                            <a:schemeClr val="tx1"/>
                          </a:solidFill>
                          <a:effectLst/>
                          <a:latin typeface="Times New Roman" panose="02020603050405020304" pitchFamily="18" charset="0"/>
                          <a:cs typeface="Times New Roman" panose="02020603050405020304" pitchFamily="18" charset="0"/>
                        </a:rPr>
                        <a:t>15</a:t>
                      </a:r>
                      <a:endParaRPr lang="fr-BE"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a:solidFill>
                            <a:srgbClr val="000000"/>
                          </a:solidFill>
                          <a:effectLst/>
                          <a:latin typeface="Times New Roman" panose="02020603050405020304" pitchFamily="18" charset="0"/>
                          <a:ea typeface="Calibri" panose="020F0502020204030204" pitchFamily="34" charset="0"/>
                        </a:rPr>
                        <a:t>je suis. Lorsque, à reconstruire  </a:t>
                      </a:r>
                      <a:endParaRPr lang="fr-BE" sz="120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373605639"/>
                  </a:ext>
                </a:extLst>
              </a:tr>
              <a:tr h="194422">
                <a:tc>
                  <a:txBody>
                    <a:bodyPr/>
                    <a:lstStyle/>
                    <a:p>
                      <a:r>
                        <a:rPr lang="fr-FR" sz="1400" b="0">
                          <a:solidFill>
                            <a:schemeClr val="tx1"/>
                          </a:solidFill>
                          <a:effectLst/>
                          <a:latin typeface="Times New Roman" panose="02020603050405020304" pitchFamily="18" charset="0"/>
                          <a:cs typeface="Times New Roman" panose="02020603050405020304" pitchFamily="18" charset="0"/>
                        </a:rPr>
                        <a:t>7’</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dirty="0">
                          <a:solidFill>
                            <a:schemeClr val="tx1"/>
                          </a:solidFill>
                          <a:effectLst/>
                          <a:latin typeface="Times New Roman" panose="02020603050405020304" pitchFamily="18" charset="0"/>
                          <a:cs typeface="Times New Roman" panose="02020603050405020304" pitchFamily="18" charset="0"/>
                        </a:rPr>
                        <a:t>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.SAG.IL</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 </a:t>
                      </a:r>
                      <a:r>
                        <a:rPr lang="it-IT" sz="1400" b="0" i="1" dirty="0">
                          <a:solidFill>
                            <a:schemeClr val="tx1"/>
                          </a:solidFill>
                          <a:effectLst/>
                          <a:latin typeface="Times New Roman" panose="02020603050405020304" pitchFamily="18" charset="0"/>
                          <a:cs typeface="Times New Roman" panose="02020603050405020304" pitchFamily="18" charset="0"/>
                        </a:rPr>
                        <a:t>u</a:t>
                      </a:r>
                      <a:r>
                        <a:rPr lang="it-IT" sz="1400" b="0" i="1" baseline="-25000" dirty="0">
                          <a:solidFill>
                            <a:schemeClr val="tx1"/>
                          </a:solidFill>
                          <a:effectLst/>
                          <a:latin typeface="Times New Roman" panose="02020603050405020304" pitchFamily="18" charset="0"/>
                          <a:cs typeface="Times New Roman" panose="02020603050405020304" pitchFamily="18" charset="0"/>
                        </a:rPr>
                        <a:t>3</a:t>
                      </a:r>
                      <a:r>
                        <a:rPr lang="it-IT" sz="1400" b="0" dirty="0">
                          <a:solidFill>
                            <a:schemeClr val="tx1"/>
                          </a:solidFill>
                          <a:effectLst/>
                          <a:latin typeface="Times New Roman" panose="02020603050405020304" pitchFamily="18" charset="0"/>
                          <a:cs typeface="Times New Roman" panose="02020603050405020304" pitchFamily="18" charset="0"/>
                        </a:rPr>
                        <a:t> 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.ZI.DA</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FR" sz="1200" dirty="0">
                          <a:solidFill>
                            <a:srgbClr val="000000"/>
                          </a:solidFill>
                          <a:effectLst/>
                          <a:latin typeface="Times New Roman" panose="02020603050405020304" pitchFamily="18" charset="0"/>
                          <a:ea typeface="Calibri" panose="020F0502020204030204" pitchFamily="34" charset="0"/>
                        </a:rPr>
                        <a:t>l’</a:t>
                      </a:r>
                      <a:r>
                        <a:rPr lang="fr-FR" sz="1200" dirty="0" err="1">
                          <a:solidFill>
                            <a:srgbClr val="000000"/>
                          </a:solidFill>
                          <a:effectLst/>
                          <a:latin typeface="Times New Roman" panose="02020603050405020304" pitchFamily="18" charset="0"/>
                          <a:ea typeface="Calibri" panose="020F0502020204030204" pitchFamily="34" charset="0"/>
                        </a:rPr>
                        <a:t>Esagil</a:t>
                      </a:r>
                      <a:r>
                        <a:rPr lang="fr-FR" sz="1200" dirty="0">
                          <a:solidFill>
                            <a:srgbClr val="000000"/>
                          </a:solidFill>
                          <a:effectLst/>
                          <a:latin typeface="Times New Roman" panose="02020603050405020304" pitchFamily="18" charset="0"/>
                          <a:ea typeface="Calibri" panose="020F0502020204030204" pitchFamily="34" charset="0"/>
                        </a:rPr>
                        <a:t> et l’</a:t>
                      </a:r>
                      <a:r>
                        <a:rPr lang="fr-FR" sz="1200" dirty="0" err="1">
                          <a:solidFill>
                            <a:srgbClr val="000000"/>
                          </a:solidFill>
                          <a:effectLst/>
                          <a:latin typeface="Times New Roman" panose="02020603050405020304" pitchFamily="18" charset="0"/>
                          <a:ea typeface="Calibri" panose="020F0502020204030204" pitchFamily="34" charset="0"/>
                        </a:rPr>
                        <a:t>Ezida</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520772776"/>
                  </a:ext>
                </a:extLst>
              </a:tr>
              <a:tr h="194422">
                <a:tc>
                  <a:txBody>
                    <a:bodyPr/>
                    <a:lstStyle/>
                    <a:p>
                      <a:r>
                        <a:rPr lang="fr-FR" sz="1400" b="0">
                          <a:solidFill>
                            <a:schemeClr val="tx1"/>
                          </a:solidFill>
                          <a:effectLst/>
                          <a:latin typeface="Times New Roman" panose="02020603050405020304" pitchFamily="18" charset="0"/>
                          <a:cs typeface="Times New Roman" panose="02020603050405020304" pitchFamily="18" charset="0"/>
                        </a:rPr>
                        <a:t>8’</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dirty="0">
                          <a:solidFill>
                            <a:schemeClr val="tx1"/>
                          </a:solidFill>
                          <a:effectLst/>
                          <a:latin typeface="Times New Roman" panose="02020603050405020304" pitchFamily="18" charset="0"/>
                          <a:cs typeface="Times New Roman" panose="02020603050405020304" pitchFamily="18" charset="0"/>
                        </a:rPr>
                        <a:t>ŠA</a:t>
                      </a:r>
                      <a:r>
                        <a:rPr lang="it-IT" sz="1400" b="0" baseline="-25000" dirty="0">
                          <a:solidFill>
                            <a:schemeClr val="tx1"/>
                          </a:solidFill>
                          <a:effectLst/>
                          <a:latin typeface="Times New Roman" panose="02020603050405020304" pitchFamily="18" charset="0"/>
                          <a:cs typeface="Times New Roman" panose="02020603050405020304" pitchFamily="18" charset="0"/>
                        </a:rPr>
                        <a:t>3</a:t>
                      </a:r>
                      <a:r>
                        <a:rPr lang="it-IT" sz="1400" b="0" dirty="0">
                          <a:solidFill>
                            <a:schemeClr val="tx1"/>
                          </a:solidFill>
                          <a:effectLst/>
                          <a:latin typeface="Times New Roman" panose="02020603050405020304" pitchFamily="18" charset="0"/>
                          <a:cs typeface="Times New Roman" panose="02020603050405020304" pitchFamily="18" charset="0"/>
                        </a:rPr>
                        <a:t>-</a:t>
                      </a:r>
                      <a:r>
                        <a:rPr lang="it-IT" sz="1400" b="0" i="1" dirty="0">
                          <a:solidFill>
                            <a:schemeClr val="tx1"/>
                          </a:solidFill>
                          <a:effectLst/>
                          <a:latin typeface="Times New Roman" panose="02020603050405020304" pitchFamily="18" charset="0"/>
                          <a:cs typeface="Times New Roman" panose="02020603050405020304" pitchFamily="18" charset="0"/>
                        </a:rPr>
                        <a:t>bi </a:t>
                      </a:r>
                      <a:r>
                        <a:rPr lang="it-IT" sz="1400" b="0" i="1" dirty="0" err="1">
                          <a:solidFill>
                            <a:schemeClr val="tx1"/>
                          </a:solidFill>
                          <a:effectLst/>
                          <a:latin typeface="Times New Roman" panose="02020603050405020304" pitchFamily="18" charset="0"/>
                          <a:cs typeface="Times New Roman" panose="02020603050405020304" pitchFamily="18" charset="0"/>
                        </a:rPr>
                        <a:t>ub</a:t>
                      </a:r>
                      <a:r>
                        <a:rPr lang="it-IT" sz="1400" b="0" i="1" dirty="0">
                          <a:solidFill>
                            <a:schemeClr val="tx1"/>
                          </a:solidFill>
                          <a:effectLst/>
                          <a:latin typeface="Times New Roman" panose="02020603050405020304" pitchFamily="18" charset="0"/>
                          <a:cs typeface="Times New Roman" panose="02020603050405020304" pitchFamily="18" charset="0"/>
                        </a:rPr>
                        <a:t>-</a:t>
                      </a:r>
                      <a:r>
                        <a:rPr lang="it-IT" sz="1400" b="0" i="1" dirty="0" err="1">
                          <a:solidFill>
                            <a:schemeClr val="tx1"/>
                          </a:solidFill>
                          <a:effectLst/>
                          <a:latin typeface="Times New Roman" panose="02020603050405020304" pitchFamily="18" charset="0"/>
                          <a:cs typeface="Times New Roman" panose="02020603050405020304" pitchFamily="18" charset="0"/>
                        </a:rPr>
                        <a:t>lam</a:t>
                      </a:r>
                      <a:r>
                        <a:rPr lang="it-IT" sz="1400" b="0" i="1" dirty="0">
                          <a:solidFill>
                            <a:schemeClr val="tx1"/>
                          </a:solidFill>
                          <a:effectLst/>
                          <a:latin typeface="Times New Roman" panose="02020603050405020304" pitchFamily="18" charset="0"/>
                          <a:cs typeface="Times New Roman" panose="02020603050405020304" pitchFamily="18" charset="0"/>
                        </a:rPr>
                        <a:t>-ma </a:t>
                      </a:r>
                      <a:r>
                        <a:rPr lang="it-IT" sz="1400" b="0" dirty="0">
                          <a:solidFill>
                            <a:schemeClr val="tx1"/>
                          </a:solidFill>
                          <a:effectLst/>
                          <a:latin typeface="Times New Roman" panose="02020603050405020304" pitchFamily="18" charset="0"/>
                          <a:cs typeface="Times New Roman" panose="02020603050405020304" pitchFamily="18" charset="0"/>
                        </a:rPr>
                        <a:t>SIG</a:t>
                      </a:r>
                      <a:r>
                        <a:rPr lang="it-IT" sz="1400" b="0" baseline="-25000" dirty="0">
                          <a:solidFill>
                            <a:schemeClr val="tx1"/>
                          </a:solidFill>
                          <a:effectLst/>
                          <a:latin typeface="Times New Roman" panose="02020603050405020304" pitchFamily="18" charset="0"/>
                          <a:cs typeface="Times New Roman" panose="02020603050405020304" pitchFamily="18" charset="0"/>
                        </a:rPr>
                        <a:t>4</a:t>
                      </a:r>
                      <a:r>
                        <a:rPr lang="it-IT" sz="1400" b="0" dirty="0">
                          <a:solidFill>
                            <a:schemeClr val="tx1"/>
                          </a:solidFill>
                          <a:effectLst/>
                          <a:latin typeface="Times New Roman" panose="02020603050405020304" pitchFamily="18" charset="0"/>
                          <a:cs typeface="Times New Roman" panose="02020603050405020304" pitchFamily="18" charset="0"/>
                        </a:rPr>
                        <a:t>.ḪI.A</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a:solidFill>
                            <a:srgbClr val="000000"/>
                          </a:solidFill>
                          <a:effectLst/>
                          <a:latin typeface="Times New Roman" panose="02020603050405020304" pitchFamily="18" charset="0"/>
                          <a:ea typeface="Calibri" panose="020F0502020204030204" pitchFamily="34" charset="0"/>
                        </a:rPr>
                        <a:t>mon coeur m’a exhorté, les briques</a:t>
                      </a:r>
                      <a:endParaRPr lang="fr-BE" sz="120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2721441077"/>
                  </a:ext>
                </a:extLst>
              </a:tr>
              <a:tr h="194422">
                <a:tc>
                  <a:txBody>
                    <a:bodyPr/>
                    <a:lstStyle/>
                    <a:p>
                      <a:r>
                        <a:rPr lang="fr-FR" sz="1400" b="0">
                          <a:solidFill>
                            <a:schemeClr val="tx1"/>
                          </a:solidFill>
                          <a:effectLst/>
                          <a:latin typeface="Times New Roman" panose="02020603050405020304" pitchFamily="18" charset="0"/>
                          <a:cs typeface="Times New Roman" panose="02020603050405020304" pitchFamily="18" charset="0"/>
                        </a:rPr>
                        <a:t>9’</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a:solidFill>
                            <a:schemeClr val="tx1"/>
                          </a:solidFill>
                          <a:effectLst/>
                          <a:latin typeface="Times New Roman" panose="02020603050405020304" pitchFamily="18" charset="0"/>
                          <a:cs typeface="Times New Roman" panose="02020603050405020304" pitchFamily="18" charset="0"/>
                        </a:rPr>
                        <a:t>E</a:t>
                      </a:r>
                      <a:r>
                        <a:rPr lang="it-IT" sz="1400" b="0" baseline="-25000">
                          <a:solidFill>
                            <a:schemeClr val="tx1"/>
                          </a:solidFill>
                          <a:effectLst/>
                          <a:latin typeface="Times New Roman" panose="02020603050405020304" pitchFamily="18" charset="0"/>
                          <a:cs typeface="Times New Roman" panose="02020603050405020304" pitchFamily="18" charset="0"/>
                        </a:rPr>
                        <a:t>2</a:t>
                      </a:r>
                      <a:r>
                        <a:rPr lang="it-IT" sz="1400" b="0">
                          <a:solidFill>
                            <a:schemeClr val="tx1"/>
                          </a:solidFill>
                          <a:effectLst/>
                          <a:latin typeface="Times New Roman" panose="02020603050405020304" pitchFamily="18" charset="0"/>
                          <a:cs typeface="Times New Roman" panose="02020603050405020304" pitchFamily="18" charset="0"/>
                        </a:rPr>
                        <a:t>.SAG.IL</a:t>
                      </a:r>
                      <a:r>
                        <a:rPr lang="it-IT" sz="1400" b="0" baseline="-25000">
                          <a:solidFill>
                            <a:schemeClr val="tx1"/>
                          </a:solidFill>
                          <a:effectLst/>
                          <a:latin typeface="Times New Roman" panose="02020603050405020304" pitchFamily="18" charset="0"/>
                          <a:cs typeface="Times New Roman" panose="02020603050405020304" pitchFamily="18" charset="0"/>
                        </a:rPr>
                        <a:t>2</a:t>
                      </a:r>
                      <a:r>
                        <a:rPr lang="it-IT" sz="1400" b="0">
                          <a:solidFill>
                            <a:schemeClr val="tx1"/>
                          </a:solidFill>
                          <a:effectLst/>
                          <a:latin typeface="Times New Roman" panose="02020603050405020304" pitchFamily="18" charset="0"/>
                          <a:cs typeface="Times New Roman" panose="02020603050405020304" pitchFamily="18" charset="0"/>
                        </a:rPr>
                        <a:t> u</a:t>
                      </a:r>
                      <a:r>
                        <a:rPr lang="it-IT" sz="1400" b="0" baseline="-25000">
                          <a:solidFill>
                            <a:schemeClr val="tx1"/>
                          </a:solidFill>
                          <a:effectLst/>
                          <a:latin typeface="Times New Roman" panose="02020603050405020304" pitchFamily="18" charset="0"/>
                          <a:cs typeface="Times New Roman" panose="02020603050405020304" pitchFamily="18" charset="0"/>
                        </a:rPr>
                        <a:t>3</a:t>
                      </a:r>
                      <a:r>
                        <a:rPr lang="it-IT" sz="1400" b="0">
                          <a:solidFill>
                            <a:schemeClr val="tx1"/>
                          </a:solidFill>
                          <a:effectLst/>
                          <a:latin typeface="Times New Roman" panose="02020603050405020304" pitchFamily="18" charset="0"/>
                          <a:cs typeface="Times New Roman" panose="02020603050405020304" pitchFamily="18" charset="0"/>
                        </a:rPr>
                        <a:t> E</a:t>
                      </a:r>
                      <a:r>
                        <a:rPr lang="it-IT" sz="1400" b="0" baseline="-25000">
                          <a:solidFill>
                            <a:schemeClr val="tx1"/>
                          </a:solidFill>
                          <a:effectLst/>
                          <a:latin typeface="Times New Roman" panose="02020603050405020304" pitchFamily="18" charset="0"/>
                          <a:cs typeface="Times New Roman" panose="02020603050405020304" pitchFamily="18" charset="0"/>
                        </a:rPr>
                        <a:t>2</a:t>
                      </a:r>
                      <a:r>
                        <a:rPr lang="it-IT" sz="1400" b="0">
                          <a:solidFill>
                            <a:schemeClr val="tx1"/>
                          </a:solidFill>
                          <a:effectLst/>
                          <a:latin typeface="Times New Roman" panose="02020603050405020304" pitchFamily="18" charset="0"/>
                          <a:cs typeface="Times New Roman" panose="02020603050405020304" pitchFamily="18" charset="0"/>
                        </a:rPr>
                        <a:t>.ZI.DA</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FR" sz="1200" dirty="0">
                          <a:solidFill>
                            <a:srgbClr val="000000"/>
                          </a:solidFill>
                          <a:effectLst/>
                          <a:latin typeface="Times New Roman" panose="02020603050405020304" pitchFamily="18" charset="0"/>
                          <a:ea typeface="Calibri" panose="020F0502020204030204" pitchFamily="34" charset="0"/>
                        </a:rPr>
                        <a:t>de l’</a:t>
                      </a:r>
                      <a:r>
                        <a:rPr lang="fr-FR" sz="1200" dirty="0" err="1">
                          <a:solidFill>
                            <a:srgbClr val="000000"/>
                          </a:solidFill>
                          <a:effectLst/>
                          <a:latin typeface="Times New Roman" panose="02020603050405020304" pitchFamily="18" charset="0"/>
                          <a:ea typeface="Calibri" panose="020F0502020204030204" pitchFamily="34" charset="0"/>
                        </a:rPr>
                        <a:t>Esagil</a:t>
                      </a:r>
                      <a:r>
                        <a:rPr lang="fr-FR" sz="1200" dirty="0">
                          <a:solidFill>
                            <a:srgbClr val="000000"/>
                          </a:solidFill>
                          <a:effectLst/>
                          <a:latin typeface="Times New Roman" panose="02020603050405020304" pitchFamily="18" charset="0"/>
                          <a:ea typeface="Calibri" panose="020F0502020204030204" pitchFamily="34" charset="0"/>
                        </a:rPr>
                        <a:t> e de l’</a:t>
                      </a:r>
                      <a:r>
                        <a:rPr lang="fr-FR" sz="1200" dirty="0" err="1">
                          <a:solidFill>
                            <a:srgbClr val="000000"/>
                          </a:solidFill>
                          <a:effectLst/>
                          <a:latin typeface="Times New Roman" panose="02020603050405020304" pitchFamily="18" charset="0"/>
                          <a:ea typeface="Calibri" panose="020F0502020204030204" pitchFamily="34" charset="0"/>
                        </a:rPr>
                        <a:t>Ezida</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557708218"/>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10’</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i="1" dirty="0">
                          <a:solidFill>
                            <a:schemeClr val="tx1"/>
                          </a:solidFill>
                          <a:effectLst/>
                          <a:latin typeface="Times New Roman" panose="02020603050405020304" pitchFamily="18" charset="0"/>
                          <a:cs typeface="Times New Roman" panose="02020603050405020304" pitchFamily="18" charset="0"/>
                        </a:rPr>
                        <a:t>i-</a:t>
                      </a:r>
                      <a:r>
                        <a:rPr lang="it-IT" sz="1400" b="0" i="1" dirty="0" err="1">
                          <a:solidFill>
                            <a:schemeClr val="tx1"/>
                          </a:solidFill>
                          <a:effectLst/>
                          <a:latin typeface="Times New Roman" panose="02020603050405020304" pitchFamily="18" charset="0"/>
                          <a:cs typeface="Times New Roman" panose="02020603050405020304" pitchFamily="18" charset="0"/>
                        </a:rPr>
                        <a:t>na</a:t>
                      </a:r>
                      <a:r>
                        <a:rPr lang="it-IT" sz="1400" b="0" i="1" dirty="0">
                          <a:solidFill>
                            <a:schemeClr val="tx1"/>
                          </a:solidFill>
                          <a:effectLst/>
                          <a:latin typeface="Times New Roman" panose="02020603050405020304" pitchFamily="18" charset="0"/>
                          <a:cs typeface="Times New Roman" panose="02020603050405020304" pitchFamily="18" charset="0"/>
                        </a:rPr>
                        <a:t> </a:t>
                      </a:r>
                      <a:r>
                        <a:rPr lang="it-IT" sz="1400" b="0" i="1" baseline="30000" dirty="0">
                          <a:solidFill>
                            <a:schemeClr val="tx1"/>
                          </a:solidFill>
                          <a:effectLst/>
                          <a:latin typeface="Times New Roman" panose="02020603050405020304" pitchFamily="18" charset="0"/>
                          <a:cs typeface="Times New Roman" panose="02020603050405020304" pitchFamily="18" charset="0"/>
                        </a:rPr>
                        <a:t>KUR</a:t>
                      </a:r>
                      <a:r>
                        <a:rPr lang="it-IT" sz="1400" b="0" i="1" dirty="0">
                          <a:solidFill>
                            <a:schemeClr val="tx1"/>
                          </a:solidFill>
                          <a:effectLst/>
                          <a:latin typeface="Times New Roman" panose="02020603050405020304" pitchFamily="18" charset="0"/>
                          <a:cs typeface="Times New Roman" panose="02020603050405020304" pitchFamily="18" charset="0"/>
                        </a:rPr>
                        <a:t>ḫa-at-ti</a:t>
                      </a:r>
                      <a:r>
                        <a:rPr lang="it-IT" sz="1400" b="0" i="1" baseline="-25000" dirty="0">
                          <a:solidFill>
                            <a:schemeClr val="tx1"/>
                          </a:solidFill>
                          <a:effectLst/>
                          <a:latin typeface="Times New Roman" panose="02020603050405020304" pitchFamily="18" charset="0"/>
                          <a:cs typeface="Times New Roman" panose="02020603050405020304" pitchFamily="18" charset="0"/>
                        </a:rPr>
                        <a:t>3</a:t>
                      </a:r>
                      <a:r>
                        <a:rPr lang="it-IT" sz="1400" b="0" i="1" dirty="0">
                          <a:solidFill>
                            <a:schemeClr val="tx1"/>
                          </a:solidFill>
                          <a:effectLst/>
                          <a:latin typeface="Times New Roman" panose="02020603050405020304" pitchFamily="18" charset="0"/>
                          <a:cs typeface="Times New Roman" panose="02020603050405020304" pitchFamily="18" charset="0"/>
                        </a:rPr>
                        <a:t> </a:t>
                      </a:r>
                      <a:r>
                        <a:rPr lang="it-IT" sz="1400" b="0" dirty="0">
                          <a:solidFill>
                            <a:schemeClr val="tx1"/>
                          </a:solidFill>
                          <a:effectLst/>
                          <a:latin typeface="Times New Roman" panose="02020603050405020304" pitchFamily="18" charset="0"/>
                          <a:cs typeface="Times New Roman" panose="02020603050405020304" pitchFamily="18" charset="0"/>
                        </a:rPr>
                        <a:t>AŠ ŠU.MIN </a:t>
                      </a:r>
                      <a:r>
                        <a:rPr lang="it-IT" sz="1400" b="0" i="1" dirty="0" err="1">
                          <a:solidFill>
                            <a:schemeClr val="tx1"/>
                          </a:solidFill>
                          <a:effectLst/>
                          <a:latin typeface="Times New Roman" panose="02020603050405020304" pitchFamily="18" charset="0"/>
                          <a:cs typeface="Times New Roman" panose="02020603050405020304" pitchFamily="18" charset="0"/>
                        </a:rPr>
                        <a:t>el</a:t>
                      </a:r>
                      <a:r>
                        <a:rPr lang="it-IT" sz="1400" b="0" i="1" dirty="0">
                          <a:solidFill>
                            <a:schemeClr val="tx1"/>
                          </a:solidFill>
                          <a:effectLst/>
                          <a:latin typeface="Times New Roman" panose="02020603050405020304" pitchFamily="18" charset="0"/>
                          <a:cs typeface="Times New Roman" panose="02020603050405020304" pitchFamily="18" charset="0"/>
                        </a:rPr>
                        <a:t>-le-ti</a:t>
                      </a:r>
                      <a:endParaRPr lang="fr-BE"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a:solidFill>
                            <a:srgbClr val="000000"/>
                          </a:solidFill>
                          <a:effectLst/>
                          <a:latin typeface="Times New Roman" panose="02020603050405020304" pitchFamily="18" charset="0"/>
                          <a:ea typeface="Calibri" panose="020F0502020204030204" pitchFamily="34" charset="0"/>
                        </a:rPr>
                        <a:t>Dans le pays de Ḫatti, avec mes mains pures,</a:t>
                      </a:r>
                      <a:endParaRPr lang="fr-BE" sz="120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4042389947"/>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11’</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i="1" dirty="0">
                          <a:solidFill>
                            <a:schemeClr val="tx1"/>
                          </a:solidFill>
                          <a:effectLst/>
                          <a:latin typeface="Times New Roman" panose="02020603050405020304" pitchFamily="18" charset="0"/>
                          <a:cs typeface="Times New Roman" panose="02020603050405020304" pitchFamily="18" charset="0"/>
                        </a:rPr>
                        <a:t>i-</a:t>
                      </a:r>
                      <a:r>
                        <a:rPr lang="it-IT" sz="1400" b="0" i="1" dirty="0" err="1">
                          <a:solidFill>
                            <a:schemeClr val="tx1"/>
                          </a:solidFill>
                          <a:effectLst/>
                          <a:latin typeface="Times New Roman" panose="02020603050405020304" pitchFamily="18" charset="0"/>
                          <a:cs typeface="Times New Roman" panose="02020603050405020304" pitchFamily="18" charset="0"/>
                        </a:rPr>
                        <a:t>na</a:t>
                      </a:r>
                      <a:r>
                        <a:rPr lang="it-IT" sz="1400" b="0" dirty="0">
                          <a:solidFill>
                            <a:schemeClr val="tx1"/>
                          </a:solidFill>
                          <a:effectLst/>
                          <a:latin typeface="Times New Roman" panose="02020603050405020304" pitchFamily="18" charset="0"/>
                          <a:cs typeface="Times New Roman" panose="02020603050405020304" pitchFamily="18" charset="0"/>
                        </a:rPr>
                        <a:t> I</a:t>
                      </a:r>
                      <a:r>
                        <a:rPr lang="it-IT" sz="1400" b="0" baseline="-25000" dirty="0">
                          <a:solidFill>
                            <a:schemeClr val="tx1"/>
                          </a:solidFill>
                          <a:effectLst/>
                          <a:latin typeface="Times New Roman" panose="02020603050405020304" pitchFamily="18" charset="0"/>
                          <a:cs typeface="Times New Roman" panose="02020603050405020304" pitchFamily="18" charset="0"/>
                        </a:rPr>
                        <a:t>3</a:t>
                      </a:r>
                      <a:r>
                        <a:rPr lang="it-IT" sz="1400" b="0" dirty="0">
                          <a:solidFill>
                            <a:schemeClr val="tx1"/>
                          </a:solidFill>
                          <a:effectLst/>
                          <a:latin typeface="Times New Roman" panose="02020603050405020304" pitchFamily="18" charset="0"/>
                          <a:cs typeface="Times New Roman" panose="02020603050405020304" pitchFamily="18" charset="0"/>
                        </a:rPr>
                        <a:t>.GIŠ </a:t>
                      </a:r>
                      <a:r>
                        <a:rPr lang="it-IT" sz="1400" b="0" i="1" dirty="0" err="1">
                          <a:solidFill>
                            <a:schemeClr val="tx1"/>
                          </a:solidFill>
                          <a:effectLst/>
                          <a:latin typeface="Times New Roman" panose="02020603050405020304" pitchFamily="18" charset="0"/>
                          <a:cs typeface="Times New Roman" panose="02020603050405020304" pitchFamily="18" charset="0"/>
                        </a:rPr>
                        <a:t>ru</a:t>
                      </a:r>
                      <a:r>
                        <a:rPr lang="it-IT" sz="1400" b="0" i="1" dirty="0">
                          <a:solidFill>
                            <a:schemeClr val="tx1"/>
                          </a:solidFill>
                          <a:effectLst/>
                          <a:latin typeface="Times New Roman" panose="02020603050405020304" pitchFamily="18" charset="0"/>
                          <a:cs typeface="Times New Roman" panose="02020603050405020304" pitchFamily="18" charset="0"/>
                        </a:rPr>
                        <a:t>-</a:t>
                      </a:r>
                      <a:r>
                        <a:rPr lang="it-IT" sz="1400" b="0" i="1" dirty="0" err="1">
                          <a:solidFill>
                            <a:schemeClr val="tx1"/>
                          </a:solidFill>
                          <a:effectLst/>
                          <a:latin typeface="Times New Roman" panose="02020603050405020304" pitchFamily="18" charset="0"/>
                          <a:cs typeface="Times New Roman" panose="02020603050405020304" pitchFamily="18" charset="0"/>
                        </a:rPr>
                        <a:t>uš</a:t>
                      </a:r>
                      <a:r>
                        <a:rPr lang="it-IT" sz="1400" b="0" i="1" dirty="0">
                          <a:solidFill>
                            <a:schemeClr val="tx1"/>
                          </a:solidFill>
                          <a:effectLst/>
                          <a:latin typeface="Times New Roman" panose="02020603050405020304" pitchFamily="18" charset="0"/>
                          <a:cs typeface="Times New Roman" panose="02020603050405020304" pitchFamily="18" charset="0"/>
                        </a:rPr>
                        <a:t>-ti al-bi-in-ma</a:t>
                      </a:r>
                      <a:endParaRPr lang="fr-BE"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a:solidFill>
                            <a:srgbClr val="000000"/>
                          </a:solidFill>
                          <a:effectLst/>
                          <a:latin typeface="Times New Roman" panose="02020603050405020304" pitchFamily="18" charset="0"/>
                          <a:ea typeface="Calibri" panose="020F0502020204030204" pitchFamily="34" charset="0"/>
                        </a:rPr>
                        <a:t>avec de l’huile de grande qualité, j’ai formé </a:t>
                      </a:r>
                      <a:endParaRPr lang="fr-BE" sz="120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4197165710"/>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12’</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i="1" dirty="0">
                          <a:solidFill>
                            <a:schemeClr val="tx1"/>
                          </a:solidFill>
                          <a:effectLst/>
                          <a:latin typeface="Times New Roman" panose="02020603050405020304" pitchFamily="18" charset="0"/>
                          <a:cs typeface="Times New Roman" panose="02020603050405020304" pitchFamily="18" charset="0"/>
                        </a:rPr>
                        <a:t>a-</a:t>
                      </a:r>
                      <a:r>
                        <a:rPr lang="it-IT" sz="1400" b="0" i="1" dirty="0" err="1">
                          <a:solidFill>
                            <a:schemeClr val="tx1"/>
                          </a:solidFill>
                          <a:effectLst/>
                          <a:latin typeface="Times New Roman" panose="02020603050405020304" pitchFamily="18" charset="0"/>
                          <a:cs typeface="Times New Roman" panose="02020603050405020304" pitchFamily="18" charset="0"/>
                        </a:rPr>
                        <a:t>na</a:t>
                      </a:r>
                      <a:r>
                        <a:rPr lang="it-IT" sz="1400" b="0" i="1" dirty="0">
                          <a:solidFill>
                            <a:schemeClr val="tx1"/>
                          </a:solidFill>
                          <a:effectLst/>
                          <a:latin typeface="Times New Roman" panose="02020603050405020304" pitchFamily="18" charset="0"/>
                          <a:cs typeface="Times New Roman" panose="02020603050405020304" pitchFamily="18" charset="0"/>
                        </a:rPr>
                        <a:t> </a:t>
                      </a:r>
                      <a:r>
                        <a:rPr lang="it-IT" sz="1400" b="0" i="1" dirty="0" err="1">
                          <a:solidFill>
                            <a:schemeClr val="tx1"/>
                          </a:solidFill>
                          <a:effectLst/>
                          <a:latin typeface="Times New Roman" panose="02020603050405020304" pitchFamily="18" charset="0"/>
                          <a:cs typeface="Times New Roman" panose="02020603050405020304" pitchFamily="18" charset="0"/>
                        </a:rPr>
                        <a:t>na</a:t>
                      </a:r>
                      <a:r>
                        <a:rPr lang="it-IT" sz="1400" b="0" i="1" dirty="0">
                          <a:solidFill>
                            <a:schemeClr val="tx1"/>
                          </a:solidFill>
                          <a:effectLst/>
                          <a:latin typeface="Times New Roman" panose="02020603050405020304" pitchFamily="18" charset="0"/>
                          <a:cs typeface="Times New Roman" panose="02020603050405020304" pitchFamily="18" charset="0"/>
                        </a:rPr>
                        <a:t>-de-e uš-šu</a:t>
                      </a:r>
                      <a:r>
                        <a:rPr lang="it-IT" sz="1400" b="0" i="1" baseline="-25000" dirty="0">
                          <a:solidFill>
                            <a:schemeClr val="tx1"/>
                          </a:solidFill>
                          <a:effectLst/>
                          <a:latin typeface="Times New Roman" panose="02020603050405020304" pitchFamily="18" charset="0"/>
                          <a:cs typeface="Times New Roman" panose="02020603050405020304" pitchFamily="18" charset="0"/>
                        </a:rPr>
                        <a:t>2</a:t>
                      </a:r>
                      <a:r>
                        <a:rPr lang="it-IT" sz="1400" b="0" i="1" dirty="0">
                          <a:solidFill>
                            <a:schemeClr val="tx1"/>
                          </a:solidFill>
                          <a:effectLst/>
                          <a:latin typeface="Times New Roman" panose="02020603050405020304" pitchFamily="18" charset="0"/>
                          <a:cs typeface="Times New Roman" panose="02020603050405020304" pitchFamily="18" charset="0"/>
                        </a:rPr>
                        <a:t> </a:t>
                      </a:r>
                      <a:r>
                        <a:rPr lang="it-IT" sz="1400" b="0" i="1" dirty="0" err="1">
                          <a:solidFill>
                            <a:schemeClr val="tx1"/>
                          </a:solidFill>
                          <a:effectLst/>
                          <a:latin typeface="Times New Roman" panose="02020603050405020304" pitchFamily="18" charset="0"/>
                          <a:cs typeface="Times New Roman" panose="02020603050405020304" pitchFamily="18" charset="0"/>
                        </a:rPr>
                        <a:t>ša</a:t>
                      </a:r>
                      <a:r>
                        <a:rPr lang="it-IT" sz="1400" b="0" i="1" dirty="0">
                          <a:solidFill>
                            <a:schemeClr val="tx1"/>
                          </a:solidFill>
                          <a:effectLst/>
                          <a:latin typeface="Times New Roman" panose="02020603050405020304" pitchFamily="18" charset="0"/>
                          <a:cs typeface="Times New Roman" panose="02020603050405020304" pitchFamily="18" charset="0"/>
                        </a:rPr>
                        <a:t> </a:t>
                      </a:r>
                      <a:r>
                        <a:rPr lang="it-IT" sz="1400" b="0" dirty="0">
                          <a:solidFill>
                            <a:schemeClr val="tx1"/>
                          </a:solidFill>
                          <a:effectLst/>
                          <a:latin typeface="Times New Roman" panose="02020603050405020304" pitchFamily="18" charset="0"/>
                          <a:cs typeface="Times New Roman" panose="02020603050405020304" pitchFamily="18" charset="0"/>
                        </a:rPr>
                        <a:t>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.SAG.IL</a:t>
                      </a:r>
                      <a:r>
                        <a:rPr lang="it-IT" sz="1400" b="0" baseline="-25000" dirty="0">
                          <a:solidFill>
                            <a:schemeClr val="tx1"/>
                          </a:solidFill>
                          <a:effectLst/>
                          <a:latin typeface="Times New Roman" panose="02020603050405020304" pitchFamily="18" charset="0"/>
                          <a:cs typeface="Times New Roman" panose="02020603050405020304" pitchFamily="18" charset="0"/>
                        </a:rPr>
                        <a:t>2</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dirty="0">
                          <a:solidFill>
                            <a:srgbClr val="000000"/>
                          </a:solidFill>
                          <a:effectLst/>
                          <a:latin typeface="Times New Roman" panose="02020603050405020304" pitchFamily="18" charset="0"/>
                          <a:ea typeface="Calibri" panose="020F0502020204030204" pitchFamily="34" charset="0"/>
                        </a:rPr>
                        <a:t>pour poser les fondations de l’</a:t>
                      </a:r>
                      <a:r>
                        <a:rPr lang="fr-BE" sz="1200" dirty="0" err="1">
                          <a:solidFill>
                            <a:srgbClr val="000000"/>
                          </a:solidFill>
                          <a:effectLst/>
                          <a:latin typeface="Times New Roman" panose="02020603050405020304" pitchFamily="18" charset="0"/>
                          <a:ea typeface="Calibri" panose="020F0502020204030204" pitchFamily="34" charset="0"/>
                        </a:rPr>
                        <a:t>Esagil</a:t>
                      </a:r>
                      <a:r>
                        <a:rPr lang="fr-BE" sz="1200" dirty="0">
                          <a:solidFill>
                            <a:srgbClr val="000000"/>
                          </a:solidFill>
                          <a:effectLst/>
                          <a:latin typeface="Times New Roman" panose="02020603050405020304" pitchFamily="18" charset="0"/>
                          <a:ea typeface="Calibri" panose="020F0502020204030204" pitchFamily="34" charset="0"/>
                        </a:rPr>
                        <a:t> </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4264555297"/>
                  </a:ext>
                </a:extLst>
              </a:tr>
              <a:tr h="583265">
                <a:tc>
                  <a:txBody>
                    <a:bodyPr/>
                    <a:lstStyle/>
                    <a:p>
                      <a:r>
                        <a:rPr lang="fr-FR" sz="1400" b="0">
                          <a:solidFill>
                            <a:schemeClr val="tx1"/>
                          </a:solidFill>
                          <a:effectLst/>
                          <a:latin typeface="Times New Roman" panose="02020603050405020304" pitchFamily="18" charset="0"/>
                          <a:cs typeface="Times New Roman" panose="02020603050405020304" pitchFamily="18" charset="0"/>
                        </a:rPr>
                        <a:t>13’</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i="1" dirty="0">
                          <a:solidFill>
                            <a:schemeClr val="tx1"/>
                          </a:solidFill>
                          <a:effectLst/>
                          <a:latin typeface="Times New Roman" panose="02020603050405020304" pitchFamily="18" charset="0"/>
                          <a:cs typeface="Times New Roman" panose="02020603050405020304" pitchFamily="18" charset="0"/>
                        </a:rPr>
                        <a:t>u</a:t>
                      </a:r>
                      <a:r>
                        <a:rPr lang="it-IT" sz="1400" b="0" i="1" baseline="-25000" dirty="0">
                          <a:solidFill>
                            <a:schemeClr val="tx1"/>
                          </a:solidFill>
                          <a:effectLst/>
                          <a:latin typeface="Times New Roman" panose="02020603050405020304" pitchFamily="18" charset="0"/>
                          <a:cs typeface="Times New Roman" panose="02020603050405020304" pitchFamily="18" charset="0"/>
                        </a:rPr>
                        <a:t>3</a:t>
                      </a:r>
                      <a:r>
                        <a:rPr lang="it-IT" sz="1400" b="0" dirty="0">
                          <a:solidFill>
                            <a:schemeClr val="tx1"/>
                          </a:solidFill>
                          <a:effectLst/>
                          <a:latin typeface="Times New Roman" panose="02020603050405020304" pitchFamily="18" charset="0"/>
                          <a:cs typeface="Times New Roman" panose="02020603050405020304" pitchFamily="18" charset="0"/>
                        </a:rPr>
                        <a:t> 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.ZI.DA </a:t>
                      </a:r>
                      <a:r>
                        <a:rPr lang="it-IT" sz="1400" b="0" i="1" dirty="0" err="1">
                          <a:solidFill>
                            <a:schemeClr val="tx1"/>
                          </a:solidFill>
                          <a:effectLst/>
                          <a:latin typeface="Times New Roman" panose="02020603050405020304" pitchFamily="18" charset="0"/>
                          <a:cs typeface="Times New Roman" panose="02020603050405020304" pitchFamily="18" charset="0"/>
                        </a:rPr>
                        <a:t>ub</a:t>
                      </a:r>
                      <a:r>
                        <a:rPr lang="it-IT" sz="1400" b="0" i="1" dirty="0">
                          <a:solidFill>
                            <a:schemeClr val="tx1"/>
                          </a:solidFill>
                          <a:effectLst/>
                          <a:latin typeface="Times New Roman" panose="02020603050405020304" pitchFamily="18" charset="0"/>
                          <a:cs typeface="Times New Roman" panose="02020603050405020304" pitchFamily="18" charset="0"/>
                        </a:rPr>
                        <a:t>-bi-il</a:t>
                      </a:r>
                      <a:r>
                        <a:rPr lang="it-IT" sz="1400" b="0" dirty="0">
                          <a:solidFill>
                            <a:schemeClr val="tx1"/>
                          </a:solidFill>
                          <a:effectLst/>
                          <a:latin typeface="Times New Roman" panose="02020603050405020304" pitchFamily="18" charset="0"/>
                          <a:cs typeface="Times New Roman" panose="02020603050405020304" pitchFamily="18" charset="0"/>
                        </a:rPr>
                        <a:t> AŠ </a:t>
                      </a:r>
                      <a:r>
                        <a:rPr lang="it-IT" sz="1400" b="0" baseline="30000" dirty="0">
                          <a:solidFill>
                            <a:schemeClr val="tx1"/>
                          </a:solidFill>
                          <a:effectLst/>
                          <a:latin typeface="Times New Roman" panose="02020603050405020304" pitchFamily="18" charset="0"/>
                          <a:cs typeface="Times New Roman" panose="02020603050405020304" pitchFamily="18" charset="0"/>
                        </a:rPr>
                        <a:t>ITI</a:t>
                      </a:r>
                      <a:r>
                        <a:rPr lang="it-IT" sz="1400" b="0" dirty="0">
                          <a:solidFill>
                            <a:schemeClr val="tx1"/>
                          </a:solidFill>
                          <a:effectLst/>
                          <a:latin typeface="Times New Roman" panose="02020603050405020304" pitchFamily="18" charset="0"/>
                          <a:cs typeface="Times New Roman" panose="02020603050405020304" pitchFamily="18" charset="0"/>
                        </a:rPr>
                        <a:t>ŠE UD.20.KAM</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dirty="0">
                          <a:solidFill>
                            <a:srgbClr val="000000"/>
                          </a:solidFill>
                          <a:effectLst/>
                          <a:latin typeface="Times New Roman" panose="02020603050405020304" pitchFamily="18" charset="0"/>
                          <a:ea typeface="Calibri" panose="020F0502020204030204" pitchFamily="34" charset="0"/>
                        </a:rPr>
                        <a:t>et de l’</a:t>
                      </a:r>
                      <a:r>
                        <a:rPr lang="fr-BE" sz="1200" dirty="0" err="1">
                          <a:solidFill>
                            <a:srgbClr val="000000"/>
                          </a:solidFill>
                          <a:effectLst/>
                          <a:latin typeface="Times New Roman" panose="02020603050405020304" pitchFamily="18" charset="0"/>
                          <a:ea typeface="Calibri" panose="020F0502020204030204" pitchFamily="34" charset="0"/>
                        </a:rPr>
                        <a:t>Ezida</a:t>
                      </a:r>
                      <a:r>
                        <a:rPr lang="fr-BE" sz="1200" dirty="0">
                          <a:solidFill>
                            <a:srgbClr val="000000"/>
                          </a:solidFill>
                          <a:effectLst/>
                          <a:latin typeface="Times New Roman" panose="02020603050405020304" pitchFamily="18" charset="0"/>
                          <a:ea typeface="Calibri" panose="020F0502020204030204" pitchFamily="34" charset="0"/>
                        </a:rPr>
                        <a:t>, je (les) ai portées. </a:t>
                      </a:r>
                      <a:endParaRPr lang="fr-BE" sz="1200" dirty="0">
                        <a:solidFill>
                          <a:srgbClr val="333333"/>
                        </a:solidFill>
                        <a:effectLst/>
                        <a:latin typeface="Times New Roman" panose="02020603050405020304" pitchFamily="18" charset="0"/>
                        <a:ea typeface="Calibri" panose="020F0502020204030204" pitchFamily="34" charset="0"/>
                      </a:endParaRPr>
                    </a:p>
                    <a:p>
                      <a:pPr algn="just"/>
                      <a:r>
                        <a:rPr lang="fr-BE" sz="1200" dirty="0">
                          <a:solidFill>
                            <a:srgbClr val="000000"/>
                          </a:solidFill>
                          <a:effectLst/>
                          <a:latin typeface="Times New Roman" panose="02020603050405020304" pitchFamily="18" charset="0"/>
                          <a:ea typeface="Calibri" panose="020F0502020204030204" pitchFamily="34" charset="0"/>
                        </a:rPr>
                        <a:t>Durant le mois de </a:t>
                      </a:r>
                      <a:r>
                        <a:rPr lang="fr-BE" sz="1200" dirty="0" err="1">
                          <a:solidFill>
                            <a:srgbClr val="000000"/>
                          </a:solidFill>
                          <a:effectLst/>
                          <a:latin typeface="Times New Roman" panose="02020603050405020304" pitchFamily="18" charset="0"/>
                          <a:ea typeface="Calibri" panose="020F0502020204030204" pitchFamily="34" charset="0"/>
                        </a:rPr>
                        <a:t>Adaru</a:t>
                      </a:r>
                      <a:r>
                        <a:rPr lang="fr-BE" sz="1200" dirty="0">
                          <a:solidFill>
                            <a:srgbClr val="000000"/>
                          </a:solidFill>
                          <a:effectLst/>
                          <a:latin typeface="Times New Roman" panose="02020603050405020304" pitchFamily="18" charset="0"/>
                          <a:ea typeface="Calibri" panose="020F0502020204030204" pitchFamily="34" charset="0"/>
                        </a:rPr>
                        <a:t>, le vingtième jour,</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2067842703"/>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14’</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fr-FR" sz="1400" b="0" dirty="0">
                          <a:solidFill>
                            <a:schemeClr val="tx1"/>
                          </a:solidFill>
                          <a:effectLst/>
                          <a:latin typeface="Times New Roman" panose="02020603050405020304" pitchFamily="18" charset="0"/>
                          <a:cs typeface="Times New Roman" panose="02020603050405020304" pitchFamily="18" charset="0"/>
                        </a:rPr>
                        <a:t>MU.43.KAM </a:t>
                      </a:r>
                      <a:r>
                        <a:rPr lang="fr-FR" sz="1400" b="0" i="1" dirty="0">
                          <a:solidFill>
                            <a:schemeClr val="tx1"/>
                          </a:solidFill>
                          <a:effectLst/>
                          <a:latin typeface="Times New Roman" panose="02020603050405020304" pitchFamily="18" charset="0"/>
                          <a:cs typeface="Times New Roman" panose="02020603050405020304" pitchFamily="18" charset="0"/>
                        </a:rPr>
                        <a:t>uš-šu</a:t>
                      </a:r>
                      <a:r>
                        <a:rPr lang="fr-FR" sz="1400" b="0" i="1" baseline="-25000" dirty="0">
                          <a:solidFill>
                            <a:schemeClr val="tx1"/>
                          </a:solidFill>
                          <a:effectLst/>
                          <a:latin typeface="Times New Roman" panose="02020603050405020304" pitchFamily="18" charset="0"/>
                          <a:cs typeface="Times New Roman" panose="02020603050405020304" pitchFamily="18" charset="0"/>
                        </a:rPr>
                        <a:t>2</a:t>
                      </a:r>
                      <a:r>
                        <a:rPr lang="fr-FR" sz="1400" b="0" i="1" dirty="0">
                          <a:solidFill>
                            <a:schemeClr val="tx1"/>
                          </a:solidFill>
                          <a:effectLst/>
                          <a:latin typeface="Times New Roman" panose="02020603050405020304" pitchFamily="18" charset="0"/>
                          <a:cs typeface="Times New Roman" panose="02020603050405020304" pitchFamily="18" charset="0"/>
                        </a:rPr>
                        <a:t> ša</a:t>
                      </a:r>
                      <a:r>
                        <a:rPr lang="fr-FR" sz="1400" b="0" i="1" baseline="-25000" dirty="0">
                          <a:solidFill>
                            <a:schemeClr val="tx1"/>
                          </a:solidFill>
                          <a:effectLst/>
                          <a:latin typeface="Times New Roman" panose="02020603050405020304" pitchFamily="18" charset="0"/>
                          <a:cs typeface="Times New Roman" panose="02020603050405020304" pitchFamily="18" charset="0"/>
                        </a:rPr>
                        <a:t>2</a:t>
                      </a:r>
                      <a:r>
                        <a:rPr lang="fr-FR" sz="1400" b="0" i="1" dirty="0">
                          <a:solidFill>
                            <a:schemeClr val="tx1"/>
                          </a:solidFill>
                          <a:effectLst/>
                          <a:latin typeface="Times New Roman" panose="02020603050405020304" pitchFamily="18" charset="0"/>
                          <a:cs typeface="Times New Roman" panose="02020603050405020304" pitchFamily="18" charset="0"/>
                        </a:rPr>
                        <a:t> </a:t>
                      </a:r>
                      <a:r>
                        <a:rPr lang="fr-FR" sz="1400" b="0" dirty="0">
                          <a:solidFill>
                            <a:schemeClr val="tx1"/>
                          </a:solidFill>
                          <a:effectLst/>
                          <a:latin typeface="Times New Roman" panose="02020603050405020304" pitchFamily="18" charset="0"/>
                          <a:cs typeface="Times New Roman" panose="02020603050405020304" pitchFamily="18" charset="0"/>
                        </a:rPr>
                        <a:t>E</a:t>
                      </a:r>
                      <a:r>
                        <a:rPr lang="fr-FR" sz="1400" b="0" baseline="-25000" dirty="0">
                          <a:solidFill>
                            <a:schemeClr val="tx1"/>
                          </a:solidFill>
                          <a:effectLst/>
                          <a:latin typeface="Times New Roman" panose="02020603050405020304" pitchFamily="18" charset="0"/>
                          <a:cs typeface="Times New Roman" panose="02020603050405020304" pitchFamily="18" charset="0"/>
                        </a:rPr>
                        <a:t>2</a:t>
                      </a:r>
                      <a:r>
                        <a:rPr lang="fr-FR" sz="1400" b="0" dirty="0">
                          <a:solidFill>
                            <a:schemeClr val="tx1"/>
                          </a:solidFill>
                          <a:effectLst/>
                          <a:latin typeface="Times New Roman" panose="02020603050405020304" pitchFamily="18" charset="0"/>
                          <a:cs typeface="Times New Roman" panose="02020603050405020304" pitchFamily="18" charset="0"/>
                        </a:rPr>
                        <a:t>.ZI.DA</a:t>
                      </a:r>
                      <a:endParaRPr lang="fr-BE"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dirty="0">
                          <a:solidFill>
                            <a:srgbClr val="000000"/>
                          </a:solidFill>
                          <a:effectLst/>
                          <a:latin typeface="Times New Roman" panose="02020603050405020304" pitchFamily="18" charset="0"/>
                          <a:ea typeface="Calibri" panose="020F0502020204030204" pitchFamily="34" charset="0"/>
                        </a:rPr>
                        <a:t>de l’an 43 (SE), les fondations de l’</a:t>
                      </a:r>
                      <a:r>
                        <a:rPr lang="fr-BE" sz="1200" dirty="0" err="1">
                          <a:solidFill>
                            <a:srgbClr val="000000"/>
                          </a:solidFill>
                          <a:effectLst/>
                          <a:latin typeface="Times New Roman" panose="02020603050405020304" pitchFamily="18" charset="0"/>
                          <a:ea typeface="Calibri" panose="020F0502020204030204" pitchFamily="34" charset="0"/>
                        </a:rPr>
                        <a:t>Ezida</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650262387"/>
                  </a:ext>
                </a:extLst>
              </a:tr>
              <a:tr h="486120">
                <a:tc>
                  <a:txBody>
                    <a:bodyPr/>
                    <a:lstStyle/>
                    <a:p>
                      <a:r>
                        <a:rPr lang="fr-FR" sz="1400" b="0">
                          <a:solidFill>
                            <a:schemeClr val="tx1"/>
                          </a:solidFill>
                          <a:effectLst/>
                          <a:latin typeface="Times New Roman" panose="02020603050405020304" pitchFamily="18" charset="0"/>
                          <a:cs typeface="Times New Roman" panose="02020603050405020304" pitchFamily="18" charset="0"/>
                        </a:rPr>
                        <a:t>15’</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dirty="0">
                          <a:solidFill>
                            <a:schemeClr val="tx1"/>
                          </a:solidFill>
                          <a:effectLst/>
                          <a:latin typeface="Times New Roman" panose="02020603050405020304" pitchFamily="18" charset="0"/>
                          <a:cs typeface="Times New Roman" panose="02020603050405020304" pitchFamily="18" charset="0"/>
                        </a:rPr>
                        <a:t>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i="1" dirty="0">
                          <a:solidFill>
                            <a:schemeClr val="tx1"/>
                          </a:solidFill>
                          <a:effectLst/>
                          <a:latin typeface="Times New Roman" panose="02020603050405020304" pitchFamily="18" charset="0"/>
                          <a:cs typeface="Times New Roman" panose="02020603050405020304" pitchFamily="18" charset="0"/>
                        </a:rPr>
                        <a:t> </a:t>
                      </a:r>
                      <a:r>
                        <a:rPr lang="it-IT" sz="1400" b="0" i="1" dirty="0" err="1">
                          <a:solidFill>
                            <a:schemeClr val="tx1"/>
                          </a:solidFill>
                          <a:effectLst/>
                          <a:latin typeface="Times New Roman" panose="02020603050405020304" pitchFamily="18" charset="0"/>
                          <a:cs typeface="Times New Roman" panose="02020603050405020304" pitchFamily="18" charset="0"/>
                        </a:rPr>
                        <a:t>ki</a:t>
                      </a:r>
                      <a:r>
                        <a:rPr lang="it-IT" sz="1400" b="0" i="1" dirty="0">
                          <a:solidFill>
                            <a:schemeClr val="tx1"/>
                          </a:solidFill>
                          <a:effectLst/>
                          <a:latin typeface="Times New Roman" panose="02020603050405020304" pitchFamily="18" charset="0"/>
                          <a:cs typeface="Times New Roman" panose="02020603050405020304" pitchFamily="18" charset="0"/>
                        </a:rPr>
                        <a:t>-i-ni </a:t>
                      </a:r>
                      <a:r>
                        <a:rPr lang="it-IT" sz="1400" b="0" dirty="0">
                          <a:solidFill>
                            <a:schemeClr val="tx1"/>
                          </a:solidFill>
                          <a:effectLst/>
                          <a:latin typeface="Times New Roman" panose="02020603050405020304" pitchFamily="18" charset="0"/>
                          <a:cs typeface="Times New Roman" panose="02020603050405020304" pitchFamily="18" charset="0"/>
                        </a:rPr>
                        <a:t>E</a:t>
                      </a:r>
                      <a:r>
                        <a:rPr lang="it-IT" sz="1400" b="0" baseline="-25000" dirty="0">
                          <a:solidFill>
                            <a:schemeClr val="tx1"/>
                          </a:solidFill>
                          <a:effectLst/>
                          <a:latin typeface="Times New Roman" panose="02020603050405020304" pitchFamily="18" charset="0"/>
                          <a:cs typeface="Times New Roman" panose="02020603050405020304" pitchFamily="18" charset="0"/>
                        </a:rPr>
                        <a:t>2</a:t>
                      </a:r>
                      <a:r>
                        <a:rPr lang="it-IT" sz="1400" b="0" dirty="0">
                          <a:solidFill>
                            <a:schemeClr val="tx1"/>
                          </a:solidFill>
                          <a:effectLst/>
                          <a:latin typeface="Times New Roman" panose="02020603050405020304" pitchFamily="18" charset="0"/>
                          <a:cs typeface="Times New Roman" panose="02020603050405020304" pitchFamily="18" charset="0"/>
                        </a:rPr>
                        <a:t> </a:t>
                      </a:r>
                      <a:r>
                        <a:rPr lang="it-IT" sz="1400" b="0" baseline="30000" dirty="0" err="1">
                          <a:solidFill>
                            <a:schemeClr val="tx1"/>
                          </a:solidFill>
                          <a:effectLst/>
                          <a:latin typeface="Times New Roman" panose="02020603050405020304" pitchFamily="18" charset="0"/>
                          <a:cs typeface="Times New Roman" panose="02020603050405020304" pitchFamily="18" charset="0"/>
                        </a:rPr>
                        <a:t>d</a:t>
                      </a:r>
                      <a:r>
                        <a:rPr lang="it-IT" sz="1400" b="0" dirty="0" err="1">
                          <a:solidFill>
                            <a:schemeClr val="tx1"/>
                          </a:solidFill>
                          <a:effectLst/>
                          <a:latin typeface="Times New Roman" panose="02020603050405020304" pitchFamily="18" charset="0"/>
                          <a:cs typeface="Times New Roman" panose="02020603050405020304" pitchFamily="18" charset="0"/>
                        </a:rPr>
                        <a:t>AG</a:t>
                      </a:r>
                      <a:r>
                        <a:rPr lang="it-IT" sz="1400" b="0" dirty="0">
                          <a:solidFill>
                            <a:schemeClr val="tx1"/>
                          </a:solidFill>
                          <a:effectLst/>
                          <a:latin typeface="Times New Roman" panose="02020603050405020304" pitchFamily="18" charset="0"/>
                          <a:cs typeface="Times New Roman" panose="02020603050405020304" pitchFamily="18" charset="0"/>
                        </a:rPr>
                        <a:t> </a:t>
                      </a:r>
                      <a:r>
                        <a:rPr lang="it-IT" sz="1400" b="0" i="1" dirty="0">
                          <a:solidFill>
                            <a:schemeClr val="tx1"/>
                          </a:solidFill>
                          <a:effectLst/>
                          <a:latin typeface="Times New Roman" panose="02020603050405020304" pitchFamily="18" charset="0"/>
                          <a:cs typeface="Times New Roman" panose="02020603050405020304" pitchFamily="18" charset="0"/>
                        </a:rPr>
                        <a:t>ša</a:t>
                      </a:r>
                      <a:r>
                        <a:rPr lang="it-IT" sz="1400" b="0" i="1" baseline="-25000" dirty="0">
                          <a:solidFill>
                            <a:schemeClr val="tx1"/>
                          </a:solidFill>
                          <a:effectLst/>
                          <a:latin typeface="Times New Roman" panose="02020603050405020304" pitchFamily="18" charset="0"/>
                          <a:cs typeface="Times New Roman" panose="02020603050405020304" pitchFamily="18" charset="0"/>
                        </a:rPr>
                        <a:t>2</a:t>
                      </a:r>
                      <a:r>
                        <a:rPr lang="it-IT" sz="1400" b="0" i="1" dirty="0">
                          <a:solidFill>
                            <a:schemeClr val="tx1"/>
                          </a:solidFill>
                          <a:effectLst/>
                          <a:latin typeface="Times New Roman" panose="02020603050405020304" pitchFamily="18" charset="0"/>
                          <a:cs typeface="Times New Roman" panose="02020603050405020304" pitchFamily="18" charset="0"/>
                        </a:rPr>
                        <a:t> qe</a:t>
                      </a:r>
                      <a:r>
                        <a:rPr lang="it-IT" sz="1400" b="0" i="1" baseline="-25000" dirty="0">
                          <a:solidFill>
                            <a:schemeClr val="tx1"/>
                          </a:solidFill>
                          <a:effectLst/>
                          <a:latin typeface="Times New Roman" panose="02020603050405020304" pitchFamily="18" charset="0"/>
                          <a:cs typeface="Times New Roman" panose="02020603050405020304" pitchFamily="18" charset="0"/>
                        </a:rPr>
                        <a:t>2</a:t>
                      </a:r>
                      <a:r>
                        <a:rPr lang="it-IT" sz="1400" b="0" i="1" dirty="0">
                          <a:solidFill>
                            <a:schemeClr val="tx1"/>
                          </a:solidFill>
                          <a:effectLst/>
                          <a:latin typeface="Times New Roman" panose="02020603050405020304" pitchFamily="18" charset="0"/>
                          <a:cs typeface="Times New Roman" panose="02020603050405020304" pitchFamily="18" charset="0"/>
                        </a:rPr>
                        <a:t>-reb bar-sip</a:t>
                      </a:r>
                      <a:r>
                        <a:rPr lang="it-IT" sz="1400" b="0" i="1" baseline="-25000" dirty="0">
                          <a:solidFill>
                            <a:schemeClr val="tx1"/>
                          </a:solidFill>
                          <a:effectLst/>
                          <a:latin typeface="Times New Roman" panose="02020603050405020304" pitchFamily="18" charset="0"/>
                          <a:cs typeface="Times New Roman" panose="02020603050405020304" pitchFamily="18" charset="0"/>
                        </a:rPr>
                        <a:t>3</a:t>
                      </a:r>
                      <a:r>
                        <a:rPr lang="it-IT" sz="1400" b="0" i="1" baseline="30000" dirty="0">
                          <a:solidFill>
                            <a:schemeClr val="tx1"/>
                          </a:solidFill>
                          <a:effectLst/>
                          <a:latin typeface="Times New Roman" panose="02020603050405020304" pitchFamily="18" charset="0"/>
                          <a:cs typeface="Times New Roman" panose="02020603050405020304" pitchFamily="18" charset="0"/>
                        </a:rPr>
                        <a:t>ki</a:t>
                      </a:r>
                      <a:endParaRPr lang="fr-BE"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a:solidFill>
                            <a:srgbClr val="000000"/>
                          </a:solidFill>
                          <a:effectLst/>
                          <a:latin typeface="Times New Roman" panose="02020603050405020304" pitchFamily="18" charset="0"/>
                          <a:ea typeface="Calibri" panose="020F0502020204030204" pitchFamily="34" charset="0"/>
                        </a:rPr>
                        <a:t>vrai temple, temple de Nabû qui est à Borsippa,</a:t>
                      </a:r>
                      <a:endParaRPr lang="fr-BE" sz="120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4082296274"/>
                  </a:ext>
                </a:extLst>
              </a:tr>
              <a:tr h="388843">
                <a:tc>
                  <a:txBody>
                    <a:bodyPr/>
                    <a:lstStyle/>
                    <a:p>
                      <a:r>
                        <a:rPr lang="fr-FR" sz="1400" b="0">
                          <a:solidFill>
                            <a:schemeClr val="tx1"/>
                          </a:solidFill>
                          <a:effectLst/>
                          <a:latin typeface="Times New Roman" panose="02020603050405020304" pitchFamily="18" charset="0"/>
                          <a:cs typeface="Times New Roman" panose="02020603050405020304" pitchFamily="18" charset="0"/>
                        </a:rPr>
                        <a:t>16’</a:t>
                      </a:r>
                      <a:endParaRPr lang="fr-BE"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r>
                        <a:rPr lang="it-IT" sz="1400" b="0" i="1" dirty="0">
                          <a:solidFill>
                            <a:schemeClr val="tx1"/>
                          </a:solidFill>
                          <a:effectLst/>
                          <a:latin typeface="Times New Roman" panose="02020603050405020304" pitchFamily="18" charset="0"/>
                          <a:cs typeface="Times New Roman" panose="02020603050405020304" pitchFamily="18" charset="0"/>
                        </a:rPr>
                        <a:t>ad-de-e </a:t>
                      </a:r>
                      <a:r>
                        <a:rPr lang="it-IT" sz="1400" b="0" i="1" dirty="0" err="1">
                          <a:solidFill>
                            <a:schemeClr val="tx1"/>
                          </a:solidFill>
                          <a:effectLst/>
                          <a:latin typeface="Times New Roman" panose="02020603050405020304" pitchFamily="18" charset="0"/>
                          <a:cs typeface="Times New Roman" panose="02020603050405020304" pitchFamily="18" charset="0"/>
                        </a:rPr>
                        <a:t>uš-ši-šu</a:t>
                      </a:r>
                      <a:endParaRPr lang="fr-BE"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267" marR="56267" marT="0" marB="0">
                    <a:noFill/>
                  </a:tcPr>
                </a:tc>
                <a:tc>
                  <a:txBody>
                    <a:bodyPr/>
                    <a:lstStyle/>
                    <a:p>
                      <a:pPr algn="just"/>
                      <a:r>
                        <a:rPr lang="fr-BE" sz="1200" dirty="0">
                          <a:solidFill>
                            <a:srgbClr val="000000"/>
                          </a:solidFill>
                          <a:effectLst/>
                          <a:latin typeface="Times New Roman" panose="02020603050405020304" pitchFamily="18" charset="0"/>
                          <a:ea typeface="Calibri" panose="020F0502020204030204" pitchFamily="34" charset="0"/>
                        </a:rPr>
                        <a:t>j’ai posé. </a:t>
                      </a:r>
                      <a:endParaRPr lang="fr-BE" sz="1200" dirty="0">
                        <a:solidFill>
                          <a:srgbClr val="333333"/>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538767301"/>
                  </a:ext>
                </a:extLst>
              </a:tr>
            </a:tbl>
          </a:graphicData>
        </a:graphic>
      </p:graphicFrame>
    </p:spTree>
    <p:extLst>
      <p:ext uri="{BB962C8B-B14F-4D97-AF65-F5344CB8AC3E}">
        <p14:creationId xmlns:p14="http://schemas.microsoft.com/office/powerpoint/2010/main" val="316332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6232832-48A0-3C46-970D-46E92BC2D13D}"/>
              </a:ext>
            </a:extLst>
          </p:cNvPr>
          <p:cNvSpPr txBox="1"/>
          <p:nvPr/>
        </p:nvSpPr>
        <p:spPr>
          <a:xfrm>
            <a:off x="2540974" y="404664"/>
            <a:ext cx="4969437" cy="584775"/>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Le cylindre d’Antiochos Ier, </a:t>
            </a:r>
            <a:r>
              <a:rPr lang="fr-FR" dirty="0" err="1">
                <a:latin typeface="Times New Roman" panose="02020603050405020304" pitchFamily="18" charset="0"/>
                <a:cs typeface="Times New Roman" panose="02020603050405020304" pitchFamily="18" charset="0"/>
              </a:rPr>
              <a:t>Borsippa</a:t>
            </a:r>
            <a:r>
              <a:rPr lang="fr-FR" dirty="0">
                <a:latin typeface="Times New Roman" panose="02020603050405020304" pitchFamily="18" charset="0"/>
                <a:cs typeface="Times New Roman" panose="02020603050405020304" pitchFamily="18" charset="0"/>
              </a:rPr>
              <a:t>, 268 av. J.-C.</a:t>
            </a:r>
          </a:p>
          <a:p>
            <a:pPr algn="ctr"/>
            <a:r>
              <a:rPr lang="fr-FR" sz="1400" dirty="0">
                <a:latin typeface="Times New Roman" panose="02020603050405020304" pitchFamily="18" charset="0"/>
                <a:cs typeface="Times New Roman" panose="02020603050405020304" pitchFamily="18" charset="0"/>
              </a:rPr>
              <a:t>(BM 36 277)</a:t>
            </a:r>
          </a:p>
        </p:txBody>
      </p:sp>
      <p:sp>
        <p:nvSpPr>
          <p:cNvPr id="5" name="ZoneTexte 4">
            <a:extLst>
              <a:ext uri="{FF2B5EF4-FFF2-40B4-BE49-F238E27FC236}">
                <a16:creationId xmlns:a16="http://schemas.microsoft.com/office/drawing/2014/main" id="{84C0EE9C-E012-A441-88F5-2D2C00FA9C1F}"/>
              </a:ext>
            </a:extLst>
          </p:cNvPr>
          <p:cNvSpPr txBox="1"/>
          <p:nvPr/>
        </p:nvSpPr>
        <p:spPr>
          <a:xfrm>
            <a:off x="1259632" y="1412776"/>
            <a:ext cx="7706906" cy="4739759"/>
          </a:xfrm>
          <a:prstGeom prst="rect">
            <a:avLst/>
          </a:prstGeom>
          <a:noFill/>
        </p:spPr>
        <p:txBody>
          <a:bodyPr wrap="square">
            <a:spAutoFit/>
          </a:bodyPr>
          <a:lstStyle/>
          <a:p>
            <a:pPr algn="just"/>
            <a:r>
              <a:rPr lang="nl-BE" sz="1400" b="0" i="0" u="none" strike="noStrike" dirty="0">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Strabon, XVI, 1, 7 : </a:t>
            </a:r>
            <a:r>
              <a:rPr lang="el-GR" sz="1400" b="0" i="0" u="none" strike="noStrike" dirty="0" err="1">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Τὰ</a:t>
            </a:r>
            <a:r>
              <a:rPr lang="el-GR" sz="1400" b="0" i="0" u="none" strike="noStrike" dirty="0">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l-GR" sz="1400" b="0" i="0" u="none" strike="noStrike" dirty="0" err="1">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δὲ</a:t>
            </a:r>
            <a:r>
              <a:rPr lang="el-GR" sz="1400" b="0" i="0" u="none" strike="noStrike" dirty="0">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l-GR" sz="1400" b="0" i="0" u="none" strike="noStrike" dirty="0" err="1">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Βόρσιππα</a:t>
            </a:r>
            <a:r>
              <a:rPr lang="el-GR" sz="1400" b="0" i="0" u="none" strike="noStrike" dirty="0">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l-GR" sz="1400" b="0" i="0" u="none" strike="noStrike" dirty="0" err="1">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ἱερὰ</a:t>
            </a:r>
            <a:r>
              <a:rPr lang="el-GR" sz="1400" b="0" i="0" u="none" strike="noStrike" dirty="0">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l-GR" sz="1400" b="0" i="0" u="none" strike="noStrike" dirty="0" err="1">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πόλις</a:t>
            </a:r>
            <a:r>
              <a:rPr lang="el-GR" sz="1400" b="0" i="0" u="none" strike="noStrike" dirty="0">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l-GR" sz="1400" b="0" i="0" u="none" strike="noStrike" dirty="0" err="1">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ἐστὶν</a:t>
            </a:r>
            <a:r>
              <a:rPr lang="el-GR" sz="1400" b="0" i="0" u="none" strike="noStrike" dirty="0">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l-GR" sz="1400" b="0" i="0" u="none" strike="noStrike" dirty="0" err="1">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Ἀρτέμιδος</a:t>
            </a:r>
            <a:r>
              <a:rPr lang="el-GR" sz="1400" b="0" i="0" u="none" strike="noStrike" dirty="0">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l-GR" sz="1400" b="0" i="0" u="none" strike="noStrike" dirty="0" err="1">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καὶ</a:t>
            </a:r>
            <a:r>
              <a:rPr lang="el-GR" sz="1400" b="0" i="0" u="none" strike="noStrike" dirty="0">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l-GR" sz="1400" b="0" i="0" u="none" strike="noStrike" dirty="0" err="1">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Ἀπόλλωνος</a:t>
            </a:r>
            <a:r>
              <a:rPr lang="el-GR" sz="1400" b="0" i="0" u="none" strike="noStrike" dirty="0">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l-GR" sz="1400" b="0" i="0" u="none" strike="noStrike" dirty="0" err="1">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λινουργεῖον</a:t>
            </a:r>
            <a:r>
              <a:rPr lang="el-GR" sz="1400" b="0" i="0" u="none" strike="noStrike" dirty="0">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l-GR" sz="1400" b="0" i="0" u="none" strike="noStrike" dirty="0" err="1">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μέγα</a:t>
            </a:r>
            <a:r>
              <a:rPr lang="el-GR" sz="1400" b="0" i="0" u="none" strike="noStrike" dirty="0">
                <a:solidFill>
                  <a:srgbClr val="33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endParaRPr lang="nl-BE" sz="1400" dirty="0">
              <a:solidFill>
                <a:srgbClr val="330000"/>
              </a:solidFill>
              <a:latin typeface="Times New Roman" panose="02020603050405020304" pitchFamily="18" charset="0"/>
              <a:ea typeface="Arial Unicode MS" panose="020B0604020202020204" pitchFamily="34" charset="-128"/>
              <a:cs typeface="Times New Roman" panose="02020603050405020304" pitchFamily="18" charset="0"/>
            </a:endParaRPr>
          </a:p>
          <a:p>
            <a:r>
              <a:rPr lang="fr-FR" sz="1400" dirty="0" err="1">
                <a:latin typeface="Times New Roman" panose="02020603050405020304" pitchFamily="18" charset="0"/>
                <a:cs typeface="Times New Roman" panose="02020603050405020304" pitchFamily="18" charset="0"/>
              </a:rPr>
              <a:t>Borsippa</a:t>
            </a:r>
            <a:r>
              <a:rPr lang="fr-FR" sz="1400" dirty="0">
                <a:latin typeface="Times New Roman" panose="02020603050405020304" pitchFamily="18" charset="0"/>
                <a:cs typeface="Times New Roman" panose="02020603050405020304" pitchFamily="18" charset="0"/>
              </a:rPr>
              <a:t> est une ville sacrée, consacrée à la fois à Artémis et à Apollon, c'est aussi le centre d'une grande fabrication de tissus de lin.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P. </a:t>
            </a:r>
            <a:r>
              <a:rPr lang="fr-FR" sz="1400" dirty="0" err="1">
                <a:latin typeface="Times New Roman" panose="02020603050405020304" pitchFamily="18" charset="0"/>
                <a:cs typeface="Times New Roman" panose="02020603050405020304" pitchFamily="18" charset="0"/>
              </a:rPr>
              <a:t>Kosmin</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Seeing</a:t>
            </a:r>
            <a:r>
              <a:rPr lang="fr-FR" sz="1400" dirty="0">
                <a:latin typeface="Times New Roman" panose="02020603050405020304" pitchFamily="18" charset="0"/>
                <a:cs typeface="Times New Roman" panose="02020603050405020304" pitchFamily="18" charset="0"/>
              </a:rPr>
              <a:t> double in </a:t>
            </a:r>
            <a:r>
              <a:rPr lang="fr-FR" sz="1400" dirty="0" err="1">
                <a:latin typeface="Times New Roman" panose="02020603050405020304" pitchFamily="18" charset="0"/>
                <a:cs typeface="Times New Roman" panose="02020603050405020304" pitchFamily="18" charset="0"/>
              </a:rPr>
              <a:t>Seleucid</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Babylonia</a:t>
            </a:r>
            <a:r>
              <a:rPr lang="fr-FR" sz="1400" dirty="0">
                <a:latin typeface="Times New Roman" panose="02020603050405020304" pitchFamily="18" charset="0"/>
                <a:cs typeface="Times New Roman" panose="02020603050405020304" pitchFamily="18" charset="0"/>
              </a:rPr>
              <a:t>”, in A. Moreno et N. Thomas (</a:t>
            </a:r>
            <a:r>
              <a:rPr lang="fr-FR" sz="1400" dirty="0" err="1">
                <a:latin typeface="Times New Roman" panose="02020603050405020304" pitchFamily="18" charset="0"/>
                <a:cs typeface="Times New Roman" panose="02020603050405020304" pitchFamily="18" charset="0"/>
              </a:rPr>
              <a:t>ed</a:t>
            </a:r>
            <a:r>
              <a:rPr lang="fr-FR" sz="1400" dirty="0">
                <a:latin typeface="Times New Roman" panose="02020603050405020304" pitchFamily="18" charset="0"/>
                <a:cs typeface="Times New Roman" panose="02020603050405020304" pitchFamily="18" charset="0"/>
              </a:rPr>
              <a:t>.) </a:t>
            </a:r>
            <a:r>
              <a:rPr lang="fr-FR" sz="1400" i="1" dirty="0">
                <a:latin typeface="Times New Roman" panose="02020603050405020304" pitchFamily="18" charset="0"/>
                <a:cs typeface="Times New Roman" panose="02020603050405020304" pitchFamily="18" charset="0"/>
              </a:rPr>
              <a:t>Patterns of the </a:t>
            </a:r>
            <a:r>
              <a:rPr lang="fr-FR" sz="1400" i="1" dirty="0" err="1">
                <a:latin typeface="Times New Roman" panose="02020603050405020304" pitchFamily="18" charset="0"/>
                <a:cs typeface="Times New Roman" panose="02020603050405020304" pitchFamily="18" charset="0"/>
              </a:rPr>
              <a:t>Past</a:t>
            </a:r>
            <a:r>
              <a:rPr lang="fr-FR" sz="1400" i="1" dirty="0">
                <a:latin typeface="Times New Roman" panose="02020603050405020304" pitchFamily="18" charset="0"/>
                <a:cs typeface="Times New Roman" panose="02020603050405020304" pitchFamily="18" charset="0"/>
              </a:rPr>
              <a:t>: </a:t>
            </a:r>
            <a:r>
              <a:rPr lang="fr-FR" sz="1400" i="1" dirty="0" err="1">
                <a:latin typeface="Times New Roman" panose="02020603050405020304" pitchFamily="18" charset="0"/>
                <a:cs typeface="Times New Roman" panose="02020603050405020304" pitchFamily="18" charset="0"/>
              </a:rPr>
              <a:t>Epitēdeumata</a:t>
            </a:r>
            <a:r>
              <a:rPr lang="fr-FR" sz="1400" i="1" dirty="0">
                <a:latin typeface="Times New Roman" panose="02020603050405020304" pitchFamily="18" charset="0"/>
                <a:cs typeface="Times New Roman" panose="02020603050405020304" pitchFamily="18" charset="0"/>
              </a:rPr>
              <a:t> in the Greek Tradition</a:t>
            </a:r>
            <a:r>
              <a:rPr lang="fr-FR" sz="1400" dirty="0">
                <a:latin typeface="Times New Roman" panose="02020603050405020304" pitchFamily="18" charset="0"/>
                <a:cs typeface="Times New Roman" panose="02020603050405020304" pitchFamily="18" charset="0"/>
              </a:rPr>
              <a:t>, 2014, p. 173-198 :</a:t>
            </a:r>
          </a:p>
          <a:p>
            <a:pPr algn="just"/>
            <a:endParaRPr lang="fr-FR" sz="14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Ø"/>
            </a:pPr>
            <a:r>
              <a:rPr lang="fr-FR" sz="1400" dirty="0" err="1">
                <a:latin typeface="Times New Roman" panose="02020603050405020304" pitchFamily="18" charset="0"/>
                <a:cs typeface="Times New Roman" panose="02020603050405020304" pitchFamily="18" charset="0"/>
              </a:rPr>
              <a:t>Nabû</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apal</a:t>
            </a:r>
            <a:r>
              <a:rPr lang="fr-FR" sz="1400" dirty="0">
                <a:latin typeface="Times New Roman" panose="02020603050405020304" pitchFamily="18" charset="0"/>
                <a:cs typeface="Times New Roman" panose="02020603050405020304" pitchFamily="18" charset="0"/>
              </a:rPr>
              <a:t> : lien avec Apollon ? </a:t>
            </a:r>
          </a:p>
          <a:p>
            <a:pPr marL="285750" indent="-285750" algn="just">
              <a:buFont typeface="Wingdings" pitchFamily="2" charset="2"/>
              <a:buChar char="Ø"/>
            </a:pPr>
            <a:r>
              <a:rPr lang="fr-FR" sz="1400" dirty="0">
                <a:latin typeface="Times New Roman" panose="02020603050405020304" pitchFamily="18" charset="0"/>
                <a:cs typeface="Times New Roman" panose="02020603050405020304" pitchFamily="18" charset="0"/>
              </a:rPr>
              <a:t>as-ta-</a:t>
            </a:r>
            <a:r>
              <a:rPr lang="fr-FR" sz="1400" dirty="0" err="1">
                <a:latin typeface="Times New Roman" panose="02020603050405020304" pitchFamily="18" charset="0"/>
                <a:cs typeface="Times New Roman" panose="02020603050405020304" pitchFamily="18" charset="0"/>
              </a:rPr>
              <a:t>ar</a:t>
            </a:r>
            <a:r>
              <a:rPr lang="fr-FR" sz="1400" dirty="0">
                <a:latin typeface="Times New Roman" panose="02020603050405020304" pitchFamily="18" charset="0"/>
                <a:cs typeface="Times New Roman" panose="02020603050405020304" pitchFamily="18" charset="0"/>
              </a:rPr>
              <a:t>-ta-ni-</a:t>
            </a:r>
            <a:r>
              <a:rPr lang="fr-FR" sz="1400" dirty="0" err="1">
                <a:latin typeface="Times New Roman" panose="02020603050405020304" pitchFamily="18" charset="0"/>
                <a:cs typeface="Times New Roman" panose="02020603050405020304" pitchFamily="18" charset="0"/>
              </a:rPr>
              <a:t>ik</a:t>
            </a:r>
            <a:r>
              <a:rPr lang="fr-FR" sz="1400" dirty="0">
                <a:latin typeface="Times New Roman" panose="02020603050405020304" pitchFamily="18" charset="0"/>
                <a:cs typeface="Times New Roman" panose="02020603050405020304" pitchFamily="18" charset="0"/>
              </a:rPr>
              <a:t>-</a:t>
            </a:r>
            <a:r>
              <a:rPr lang="fr-FR" sz="1400" dirty="0" err="1">
                <a:latin typeface="Times New Roman" panose="02020603050405020304" pitchFamily="18" charset="0"/>
                <a:cs typeface="Times New Roman" panose="02020603050405020304" pitchFamily="18" charset="0"/>
              </a:rPr>
              <a:t>ku</a:t>
            </a:r>
            <a:r>
              <a:rPr lang="fr-FR" sz="1400" dirty="0">
                <a:latin typeface="Times New Roman" panose="02020603050405020304" pitchFamily="18" charset="0"/>
                <a:cs typeface="Times New Roman" panose="02020603050405020304" pitchFamily="18" charset="0"/>
              </a:rPr>
              <a:t>  : lien avec Astarté-Aphrodite ? </a:t>
            </a:r>
          </a:p>
          <a:p>
            <a:pPr algn="just"/>
            <a:endParaRPr lang="fr-FR" sz="14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Ø"/>
            </a:pPr>
            <a:endParaRPr lang="fr-FR" sz="1400" dirty="0">
              <a:latin typeface="Times New Roman" panose="02020603050405020304" pitchFamily="18" charset="0"/>
              <a:cs typeface="Times New Roman" panose="02020603050405020304" pitchFamily="18" charset="0"/>
            </a:endParaRPr>
          </a:p>
          <a:p>
            <a:r>
              <a:rPr lang="fr-FR" sz="1400" dirty="0" err="1">
                <a:latin typeface="Times New Roman" panose="02020603050405020304" pitchFamily="18" charset="0"/>
                <a:cs typeface="Times New Roman" panose="02020603050405020304" pitchFamily="18" charset="0"/>
              </a:rPr>
              <a:t>Plin</a:t>
            </a:r>
            <a:r>
              <a:rPr lang="fr-FR" sz="1400" dirty="0">
                <a:latin typeface="Times New Roman" panose="02020603050405020304" pitchFamily="18" charset="0"/>
                <a:cs typeface="Times New Roman" panose="02020603050405020304" pitchFamily="18" charset="0"/>
              </a:rPr>
              <a:t>., N. H., XXXV, 40</a:t>
            </a:r>
            <a:br>
              <a:rPr lang="fr-FR" sz="1400" dirty="0">
                <a:latin typeface="Times New Roman" panose="02020603050405020304" pitchFamily="18" charset="0"/>
                <a:cs typeface="Times New Roman" panose="02020603050405020304" pitchFamily="18" charset="0"/>
              </a:rPr>
            </a:br>
            <a:r>
              <a:rPr lang="fr-FR" sz="1400" dirty="0" err="1">
                <a:latin typeface="Times New Roman" panose="02020603050405020304" pitchFamily="18" charset="0"/>
                <a:cs typeface="Times New Roman" panose="02020603050405020304" pitchFamily="18" charset="0"/>
              </a:rPr>
              <a:t>Ctesicles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reginae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Stratonices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iniuria</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Nullo</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enim</a:t>
            </a:r>
            <a:r>
              <a:rPr lang="fr-FR" sz="1400" dirty="0">
                <a:latin typeface="Times New Roman" panose="02020603050405020304" pitchFamily="18" charset="0"/>
                <a:cs typeface="Times New Roman" panose="02020603050405020304" pitchFamily="18" charset="0"/>
              </a:rPr>
              <a:t> honore </a:t>
            </a:r>
            <a:r>
              <a:rPr lang="fr-FR" sz="1400" dirty="0" err="1">
                <a:latin typeface="Times New Roman" panose="02020603050405020304" pitchFamily="18" charset="0"/>
                <a:cs typeface="Times New Roman" panose="02020603050405020304" pitchFamily="18" charset="0"/>
              </a:rPr>
              <a:t>exceptus</a:t>
            </a:r>
            <a:r>
              <a:rPr lang="fr-FR" sz="1400" dirty="0">
                <a:latin typeface="Times New Roman" panose="02020603050405020304" pitchFamily="18" charset="0"/>
                <a:cs typeface="Times New Roman" panose="02020603050405020304" pitchFamily="18" charset="0"/>
              </a:rPr>
              <a:t> ab </a:t>
            </a:r>
            <a:r>
              <a:rPr lang="fr-FR" sz="1400" dirty="0" err="1">
                <a:latin typeface="Times New Roman" panose="02020603050405020304" pitchFamily="18" charset="0"/>
                <a:cs typeface="Times New Roman" panose="02020603050405020304" pitchFamily="18" charset="0"/>
              </a:rPr>
              <a:t>ea</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pinxit</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volutantem</a:t>
            </a:r>
            <a:r>
              <a:rPr lang="fr-FR" sz="1400" dirty="0">
                <a:latin typeface="Times New Roman" panose="02020603050405020304" pitchFamily="18" charset="0"/>
                <a:cs typeface="Times New Roman" panose="02020603050405020304" pitchFamily="18" charset="0"/>
              </a:rPr>
              <a:t> cum </a:t>
            </a:r>
            <a:r>
              <a:rPr lang="fr-FR" sz="1400" dirty="0" err="1">
                <a:latin typeface="Times New Roman" panose="02020603050405020304" pitchFamily="18" charset="0"/>
                <a:cs typeface="Times New Roman" panose="02020603050405020304" pitchFamily="18" charset="0"/>
              </a:rPr>
              <a:t>piscatore</a:t>
            </a:r>
            <a:r>
              <a:rPr lang="fr-FR" sz="1400" dirty="0">
                <a:latin typeface="Times New Roman" panose="02020603050405020304" pitchFamily="18" charset="0"/>
                <a:cs typeface="Times New Roman" panose="02020603050405020304" pitchFamily="18" charset="0"/>
              </a:rPr>
              <a:t>, quem </a:t>
            </a:r>
            <a:r>
              <a:rPr lang="fr-FR" sz="1400" dirty="0" err="1">
                <a:latin typeface="Times New Roman" panose="02020603050405020304" pitchFamily="18" charset="0"/>
                <a:cs typeface="Times New Roman" panose="02020603050405020304" pitchFamily="18" charset="0"/>
              </a:rPr>
              <a:t>reginam</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amare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sermo</a:t>
            </a:r>
            <a:r>
              <a:rPr lang="fr-FR" sz="1400" dirty="0">
                <a:latin typeface="Times New Roman" panose="02020603050405020304" pitchFamily="18" charset="0"/>
                <a:cs typeface="Times New Roman" panose="02020603050405020304" pitchFamily="18" charset="0"/>
              </a:rPr>
              <a:t> erat, </a:t>
            </a:r>
            <a:r>
              <a:rPr lang="fr-FR" sz="1400" dirty="0" err="1">
                <a:latin typeface="Times New Roman" panose="02020603050405020304" pitchFamily="18" charset="0"/>
                <a:cs typeface="Times New Roman" panose="02020603050405020304" pitchFamily="18" charset="0"/>
              </a:rPr>
              <a:t>eamque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tabulam</a:t>
            </a:r>
            <a:r>
              <a:rPr lang="fr-FR" sz="1400" dirty="0">
                <a:latin typeface="Times New Roman" panose="02020603050405020304" pitchFamily="18" charset="0"/>
                <a:cs typeface="Times New Roman" panose="02020603050405020304" pitchFamily="18" charset="0"/>
              </a:rPr>
              <a:t> in </a:t>
            </a:r>
            <a:r>
              <a:rPr lang="fr-FR" sz="1400" dirty="0" err="1">
                <a:latin typeface="Times New Roman" panose="02020603050405020304" pitchFamily="18" charset="0"/>
                <a:cs typeface="Times New Roman" panose="02020603050405020304" pitchFamily="18" charset="0"/>
              </a:rPr>
              <a:t>portu</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Ephesi</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proposuit</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ipse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velis</a:t>
            </a:r>
            <a:r>
              <a:rPr lang="fr-FR" sz="1400" dirty="0">
                <a:latin typeface="Times New Roman" panose="02020603050405020304" pitchFamily="18" charset="0"/>
                <a:cs typeface="Times New Roman" panose="02020603050405020304" pitchFamily="18" charset="0"/>
              </a:rPr>
              <a:t> raptus. Regina </a:t>
            </a:r>
            <a:r>
              <a:rPr lang="fr-FR" sz="1400" dirty="0" err="1">
                <a:latin typeface="Times New Roman" panose="02020603050405020304" pitchFamily="18" charset="0"/>
                <a:cs typeface="Times New Roman" panose="02020603050405020304" pitchFamily="18" charset="0"/>
              </a:rPr>
              <a:t>tolli</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vetuit</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utriusque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similitudine</a:t>
            </a:r>
            <a:r>
              <a:rPr lang="fr-FR" sz="1400" dirty="0">
                <a:latin typeface="Times New Roman" panose="02020603050405020304" pitchFamily="18" charset="0"/>
                <a:cs typeface="Times New Roman" panose="02020603050405020304" pitchFamily="18" charset="0"/>
              </a:rPr>
              <a:t> mire </a:t>
            </a:r>
            <a:r>
              <a:rPr lang="fr-FR" sz="1400" dirty="0" err="1">
                <a:latin typeface="Times New Roman" panose="02020603050405020304" pitchFamily="18" charset="0"/>
                <a:cs typeface="Times New Roman" panose="02020603050405020304" pitchFamily="18" charset="0"/>
              </a:rPr>
              <a:t>expressa</a:t>
            </a:r>
            <a:r>
              <a:rPr lang="fr-FR" sz="1400" dirty="0">
                <a:latin typeface="Times New Roman" panose="02020603050405020304" pitchFamily="18" charset="0"/>
                <a:cs typeface="Times New Roman" panose="02020603050405020304" pitchFamily="18" charset="0"/>
              </a:rPr>
              <a:t>. </a:t>
            </a:r>
          </a:p>
          <a:p>
            <a:endParaRPr lang="fr-FR" sz="1400" dirty="0">
              <a:latin typeface="Times New Roman" panose="02020603050405020304" pitchFamily="18" charset="0"/>
              <a:cs typeface="Times New Roman" panose="02020603050405020304" pitchFamily="18" charset="0"/>
            </a:endParaRPr>
          </a:p>
          <a:p>
            <a:pPr algn="just"/>
            <a:r>
              <a:rPr lang="fr-FR" sz="1400" dirty="0" err="1">
                <a:latin typeface="Times New Roman" panose="02020603050405020304" pitchFamily="18" charset="0"/>
                <a:cs typeface="Times New Roman" panose="02020603050405020304" pitchFamily="18" charset="0"/>
              </a:rPr>
              <a:t>Ctésiclès</a:t>
            </a:r>
            <a:r>
              <a:rPr lang="fr-FR" sz="1400" dirty="0">
                <a:latin typeface="Times New Roman" panose="02020603050405020304" pitchFamily="18" charset="0"/>
                <a:cs typeface="Times New Roman" panose="02020603050405020304" pitchFamily="18" charset="0"/>
              </a:rPr>
              <a:t> (se fit </a:t>
            </a:r>
            <a:r>
              <a:rPr lang="fr-FR" sz="1400" dirty="0" err="1">
                <a:latin typeface="Times New Roman" panose="02020603050405020304" pitchFamily="18" charset="0"/>
                <a:cs typeface="Times New Roman" panose="02020603050405020304" pitchFamily="18" charset="0"/>
              </a:rPr>
              <a:t>connaître</a:t>
            </a:r>
            <a:r>
              <a:rPr lang="fr-FR" sz="1400" dirty="0">
                <a:latin typeface="Times New Roman" panose="02020603050405020304" pitchFamily="18" charset="0"/>
                <a:cs typeface="Times New Roman" panose="02020603050405020304" pitchFamily="18" charset="0"/>
              </a:rPr>
              <a:t>) par l’injure qu’il fit à la reine Stratonice. Puisqu’il avait </a:t>
            </a:r>
            <a:r>
              <a:rPr lang="fr-FR" sz="1400" dirty="0" err="1">
                <a:latin typeface="Times New Roman" panose="02020603050405020304" pitchFamily="18" charset="0"/>
                <a:cs typeface="Times New Roman" panose="02020603050405020304" pitchFamily="18" charset="0"/>
              </a:rPr>
              <a:t>éte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reçu</a:t>
            </a:r>
            <a:r>
              <a:rPr lang="fr-FR" sz="1400" dirty="0">
                <a:latin typeface="Times New Roman" panose="02020603050405020304" pitchFamily="18" charset="0"/>
                <a:cs typeface="Times New Roman" panose="02020603050405020304" pitchFamily="18" charset="0"/>
              </a:rPr>
              <a:t> sans marque de distinction de sa part, il la peignit dans un moment d’</a:t>
            </a:r>
            <a:r>
              <a:rPr lang="fr-FR" sz="1400" dirty="0" err="1">
                <a:latin typeface="Times New Roman" panose="02020603050405020304" pitchFamily="18" charset="0"/>
                <a:cs typeface="Times New Roman" panose="02020603050405020304" pitchFamily="18" charset="0"/>
              </a:rPr>
              <a:t>intimite</a:t>
            </a:r>
            <a:r>
              <a:rPr lang="fr-FR" sz="1400" dirty="0">
                <a:latin typeface="Times New Roman" panose="02020603050405020304" pitchFamily="18" charset="0"/>
                <a:cs typeface="Times New Roman" panose="02020603050405020304" pitchFamily="18" charset="0"/>
              </a:rPr>
              <a:t>́ avec un </a:t>
            </a:r>
            <a:r>
              <a:rPr lang="fr-FR" sz="1400" dirty="0" err="1">
                <a:latin typeface="Times New Roman" panose="02020603050405020304" pitchFamily="18" charset="0"/>
                <a:cs typeface="Times New Roman" panose="02020603050405020304" pitchFamily="18" charset="0"/>
              </a:rPr>
              <a:t>pêcheur</a:t>
            </a:r>
            <a:r>
              <a:rPr lang="fr-FR" sz="1400" dirty="0">
                <a:latin typeface="Times New Roman" panose="02020603050405020304" pitchFamily="18" charset="0"/>
                <a:cs typeface="Times New Roman" panose="02020603050405020304" pitchFamily="18" charset="0"/>
              </a:rPr>
              <a:t> que la reine, selon l’histoire, aurait aimé. Il afficha cette toile dans le port d’</a:t>
            </a:r>
            <a:r>
              <a:rPr lang="fr-FR" sz="1400" dirty="0" err="1">
                <a:latin typeface="Times New Roman" panose="02020603050405020304" pitchFamily="18" charset="0"/>
                <a:cs typeface="Times New Roman" panose="02020603050405020304" pitchFamily="18" charset="0"/>
              </a:rPr>
              <a:t>Éphèse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après</a:t>
            </a:r>
            <a:r>
              <a:rPr lang="fr-FR" sz="1400" dirty="0">
                <a:latin typeface="Times New Roman" panose="02020603050405020304" pitchFamily="18" charset="0"/>
                <a:cs typeface="Times New Roman" panose="02020603050405020304" pitchFamily="18" charset="0"/>
              </a:rPr>
              <a:t> s’</a:t>
            </a:r>
            <a:r>
              <a:rPr lang="fr-FR" sz="1400" dirty="0" err="1">
                <a:latin typeface="Times New Roman" panose="02020603050405020304" pitchFamily="18" charset="0"/>
                <a:cs typeface="Times New Roman" panose="02020603050405020304" pitchFamily="18" charset="0"/>
              </a:rPr>
              <a:t>être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lui-même</a:t>
            </a:r>
            <a:r>
              <a:rPr lang="fr-FR" sz="1400" dirty="0">
                <a:latin typeface="Times New Roman" panose="02020603050405020304" pitchFamily="18" charset="0"/>
                <a:cs typeface="Times New Roman" panose="02020603050405020304" pitchFamily="18" charset="0"/>
              </a:rPr>
              <a:t> enfui à toutes voiles. La reine interdit qu’on le </a:t>
            </a:r>
            <a:r>
              <a:rPr lang="fr-FR" sz="1400" dirty="0" err="1">
                <a:latin typeface="Times New Roman" panose="02020603050405020304" pitchFamily="18" charset="0"/>
                <a:cs typeface="Times New Roman" panose="02020603050405020304" pitchFamily="18" charset="0"/>
              </a:rPr>
              <a:t>retirât</a:t>
            </a:r>
            <a:r>
              <a:rPr lang="fr-FR" sz="1400" dirty="0">
                <a:latin typeface="Times New Roman" panose="02020603050405020304" pitchFamily="18" charset="0"/>
                <a:cs typeface="Times New Roman" panose="02020603050405020304" pitchFamily="18" charset="0"/>
              </a:rPr>
              <a:t>, à cause de la ressemblance incroyable des deux personnages. </a:t>
            </a: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723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90DD4E-53B0-9348-8456-9C71302AE5AC}"/>
              </a:ext>
            </a:extLst>
          </p:cNvPr>
          <p:cNvSpPr/>
          <p:nvPr/>
        </p:nvSpPr>
        <p:spPr>
          <a:xfrm>
            <a:off x="1187624" y="1659285"/>
            <a:ext cx="7488832" cy="3539430"/>
          </a:xfrm>
          <a:prstGeom prst="rect">
            <a:avLst/>
          </a:prstGeom>
        </p:spPr>
        <p:txBody>
          <a:bodyPr wrap="square">
            <a:spAutoFit/>
          </a:bodyPr>
          <a:lstStyle/>
          <a:p>
            <a:pPr algn="just"/>
            <a:r>
              <a:rPr lang="fr-FR" sz="1600" b="1" dirty="0">
                <a:solidFill>
                  <a:srgbClr val="000000"/>
                </a:solidFill>
                <a:latin typeface="Times New Roman" panose="02020603050405020304" pitchFamily="18" charset="0"/>
                <a:ea typeface="Calibri" panose="020F0502020204030204" pitchFamily="34" charset="0"/>
              </a:rPr>
              <a:t>Sous Séleucos I</a:t>
            </a:r>
            <a:r>
              <a:rPr lang="fr-FR" sz="1600" b="1" baseline="30000" dirty="0">
                <a:solidFill>
                  <a:srgbClr val="000000"/>
                </a:solidFill>
                <a:latin typeface="Times New Roman" panose="02020603050405020304" pitchFamily="18" charset="0"/>
                <a:ea typeface="Calibri" panose="020F0502020204030204" pitchFamily="34" charset="0"/>
              </a:rPr>
              <a:t>er</a:t>
            </a:r>
            <a:r>
              <a:rPr lang="fr-FR" sz="1600" b="1" dirty="0">
                <a:solidFill>
                  <a:srgbClr val="000000"/>
                </a:solidFill>
                <a:latin typeface="Times New Roman" panose="02020603050405020304" pitchFamily="18" charset="0"/>
                <a:ea typeface="Calibri" panose="020F0502020204030204" pitchFamily="34" charset="0"/>
              </a:rPr>
              <a:t>: </a:t>
            </a:r>
            <a:r>
              <a:rPr lang="fr-BE" sz="1600" b="1" dirty="0" err="1">
                <a:solidFill>
                  <a:srgbClr val="000000"/>
                </a:solidFill>
                <a:latin typeface="Times New Roman" panose="02020603050405020304" pitchFamily="18" charset="0"/>
                <a:ea typeface="Calibri" panose="020F0502020204030204" pitchFamily="34" charset="0"/>
              </a:rPr>
              <a:t>Paus</a:t>
            </a:r>
            <a:r>
              <a:rPr lang="fr-BE" sz="1600" b="1" dirty="0">
                <a:solidFill>
                  <a:srgbClr val="000000"/>
                </a:solidFill>
                <a:latin typeface="Times New Roman" panose="02020603050405020304" pitchFamily="18" charset="0"/>
                <a:ea typeface="Calibri" panose="020F0502020204030204" pitchFamily="34" charset="0"/>
              </a:rPr>
              <a:t>., I, 16, 3 </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τοῦτο</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δὲ</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Σελεύκει</a:t>
            </a:r>
            <a:r>
              <a:rPr lang="fr-BE" sz="1600" dirty="0">
                <a:solidFill>
                  <a:srgbClr val="000000"/>
                </a:solidFill>
                <a:latin typeface="Times New Roman" panose="02020603050405020304" pitchFamily="18" charset="0"/>
                <a:ea typeface="Calibri" panose="020F0502020204030204" pitchFamily="34" charset="0"/>
              </a:rPr>
              <a:t>α</a:t>
            </a:r>
            <a:r>
              <a:rPr lang="fr-BE" sz="1600" dirty="0" err="1">
                <a:solidFill>
                  <a:srgbClr val="000000"/>
                </a:solidFill>
                <a:latin typeface="Times New Roman" panose="02020603050405020304" pitchFamily="18" charset="0"/>
                <a:ea typeface="Calibri" panose="020F0502020204030204" pitchFamily="34" charset="0"/>
              </a:rPr>
              <a:t>ν</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οἰκίσ</a:t>
            </a:r>
            <a:r>
              <a:rPr lang="fr-BE" sz="1600" dirty="0">
                <a:solidFill>
                  <a:srgbClr val="000000"/>
                </a:solidFill>
                <a:latin typeface="Times New Roman" panose="02020603050405020304" pitchFamily="18" charset="0"/>
                <a:ea typeface="Calibri" panose="020F0502020204030204" pitchFamily="34" charset="0"/>
              </a:rPr>
              <a:t>α</a:t>
            </a:r>
            <a:r>
              <a:rPr lang="fr-BE" sz="1600" dirty="0" err="1">
                <a:solidFill>
                  <a:srgbClr val="000000"/>
                </a:solidFill>
                <a:latin typeface="Times New Roman" panose="02020603050405020304" pitchFamily="18" charset="0"/>
                <a:ea typeface="Calibri" panose="020F0502020204030204" pitchFamily="34" charset="0"/>
              </a:rPr>
              <a:t>ς</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ἐ</a:t>
            </a:r>
            <a:r>
              <a:rPr lang="fr-BE" sz="1600" dirty="0">
                <a:solidFill>
                  <a:srgbClr val="000000"/>
                </a:solidFill>
                <a:latin typeface="Times New Roman" panose="02020603050405020304" pitchFamily="18" charset="0"/>
                <a:ea typeface="Calibri" panose="020F0502020204030204" pitchFamily="34" charset="0"/>
              </a:rPr>
              <a:t>π</a:t>
            </a:r>
            <a:r>
              <a:rPr lang="fr-BE" sz="1600" dirty="0" err="1">
                <a:solidFill>
                  <a:srgbClr val="000000"/>
                </a:solidFill>
                <a:latin typeface="Times New Roman" panose="02020603050405020304" pitchFamily="18" charset="0"/>
                <a:ea typeface="Calibri" panose="020F0502020204030204" pitchFamily="34" charset="0"/>
              </a:rPr>
              <a:t>ὶ</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Τίγρητι</a:t>
            </a:r>
            <a:r>
              <a:rPr lang="fr-BE" sz="1600" dirty="0">
                <a:solidFill>
                  <a:srgbClr val="000000"/>
                </a:solidFill>
                <a:latin typeface="Times New Roman" panose="02020603050405020304" pitchFamily="18" charset="0"/>
                <a:ea typeface="Calibri" panose="020F0502020204030204" pitchFamily="34" charset="0"/>
              </a:rPr>
              <a:t> π</a:t>
            </a:r>
            <a:r>
              <a:rPr lang="fr-BE" sz="1600" dirty="0" err="1">
                <a:solidFill>
                  <a:srgbClr val="000000"/>
                </a:solidFill>
                <a:latin typeface="Times New Roman" panose="02020603050405020304" pitchFamily="18" charset="0"/>
                <a:ea typeface="Calibri" panose="020F0502020204030204" pitchFamily="34" charset="0"/>
              </a:rPr>
              <a:t>οτ</a:t>
            </a:r>
            <a:r>
              <a:rPr lang="fr-BE" sz="1600" dirty="0">
                <a:solidFill>
                  <a:srgbClr val="000000"/>
                </a:solidFill>
                <a:latin typeface="Times New Roman" panose="02020603050405020304" pitchFamily="18" charset="0"/>
                <a:ea typeface="Calibri" panose="020F0502020204030204" pitchFamily="34" charset="0"/>
              </a:rPr>
              <a:t>α</a:t>
            </a:r>
            <a:r>
              <a:rPr lang="fr-BE" sz="1600" dirty="0" err="1">
                <a:solidFill>
                  <a:srgbClr val="000000"/>
                </a:solidFill>
                <a:latin typeface="Times New Roman" panose="02020603050405020304" pitchFamily="18" charset="0"/>
                <a:ea typeface="Calibri" panose="020F0502020204030204" pitchFamily="34" charset="0"/>
              </a:rPr>
              <a:t>μῷ</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κ</a:t>
            </a:r>
            <a:r>
              <a:rPr lang="fr-BE" sz="1600" dirty="0">
                <a:solidFill>
                  <a:srgbClr val="000000"/>
                </a:solidFill>
                <a:latin typeface="Times New Roman" panose="02020603050405020304" pitchFamily="18" charset="0"/>
                <a:ea typeface="Calibri" panose="020F0502020204030204" pitchFamily="34" charset="0"/>
              </a:rPr>
              <a:t>α</a:t>
            </a:r>
            <a:r>
              <a:rPr lang="fr-BE" sz="1600" dirty="0" err="1">
                <a:solidFill>
                  <a:srgbClr val="000000"/>
                </a:solidFill>
                <a:latin typeface="Times New Roman" panose="02020603050405020304" pitchFamily="18" charset="0"/>
                <a:ea typeface="Calibri" panose="020F0502020204030204" pitchFamily="34" charset="0"/>
              </a:rPr>
              <a:t>ὶ</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Β</a:t>
            </a:r>
            <a:r>
              <a:rPr lang="fr-BE" sz="1600" dirty="0">
                <a:solidFill>
                  <a:srgbClr val="000000"/>
                </a:solidFill>
                <a:latin typeface="Times New Roman" panose="02020603050405020304" pitchFamily="18" charset="0"/>
                <a:ea typeface="Calibri" panose="020F0502020204030204" pitchFamily="34" charset="0"/>
              </a:rPr>
              <a:t>αβ</a:t>
            </a:r>
            <a:r>
              <a:rPr lang="fr-BE" sz="1600" dirty="0" err="1">
                <a:solidFill>
                  <a:srgbClr val="000000"/>
                </a:solidFill>
                <a:latin typeface="Times New Roman" panose="02020603050405020304" pitchFamily="18" charset="0"/>
                <a:ea typeface="Calibri" panose="020F0502020204030204" pitchFamily="34" charset="0"/>
              </a:rPr>
              <a:t>υλωνίους</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οὗτος</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ἐ</a:t>
            </a:r>
            <a:r>
              <a:rPr lang="fr-BE" sz="1600" dirty="0">
                <a:solidFill>
                  <a:srgbClr val="000000"/>
                </a:solidFill>
                <a:latin typeface="Times New Roman" panose="02020603050405020304" pitchFamily="18" charset="0"/>
                <a:ea typeface="Calibri" panose="020F0502020204030204" pitchFamily="34" charset="0"/>
              </a:rPr>
              <a:t>πα</a:t>
            </a:r>
            <a:r>
              <a:rPr lang="fr-BE" sz="1600" dirty="0" err="1">
                <a:solidFill>
                  <a:srgbClr val="000000"/>
                </a:solidFill>
                <a:latin typeface="Times New Roman" panose="02020603050405020304" pitchFamily="18" charset="0"/>
                <a:ea typeface="Calibri" panose="020F0502020204030204" pitchFamily="34" charset="0"/>
              </a:rPr>
              <a:t>γόμενος</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ἐς</a:t>
            </a:r>
            <a:r>
              <a:rPr lang="fr-BE" sz="1600" dirty="0">
                <a:solidFill>
                  <a:srgbClr val="000000"/>
                </a:solidFill>
                <a:latin typeface="Times New Roman" panose="02020603050405020304" pitchFamily="18" charset="0"/>
                <a:ea typeface="Calibri" panose="020F0502020204030204" pitchFamily="34" charset="0"/>
              </a:rPr>
              <a:t> α</a:t>
            </a:r>
            <a:r>
              <a:rPr lang="fr-BE" sz="1600" dirty="0" err="1">
                <a:solidFill>
                  <a:srgbClr val="000000"/>
                </a:solidFill>
                <a:latin typeface="Times New Roman" panose="02020603050405020304" pitchFamily="18" charset="0"/>
                <a:ea typeface="Calibri" panose="020F0502020204030204" pitchFamily="34" charset="0"/>
              </a:rPr>
              <a:t>ὐτὴν</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συνοίκους</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ὑ</a:t>
            </a:r>
            <a:r>
              <a:rPr lang="fr-BE" sz="1600" dirty="0">
                <a:solidFill>
                  <a:srgbClr val="000000"/>
                </a:solidFill>
                <a:latin typeface="Times New Roman" panose="02020603050405020304" pitchFamily="18" charset="0"/>
                <a:ea typeface="Calibri" panose="020F0502020204030204" pitchFamily="34" charset="0"/>
              </a:rPr>
              <a:t>π</a:t>
            </a:r>
            <a:r>
              <a:rPr lang="fr-BE" sz="1600" dirty="0" err="1">
                <a:solidFill>
                  <a:srgbClr val="000000"/>
                </a:solidFill>
                <a:latin typeface="Times New Roman" panose="02020603050405020304" pitchFamily="18" charset="0"/>
                <a:ea typeface="Calibri" panose="020F0502020204030204" pitchFamily="34" charset="0"/>
              </a:rPr>
              <a:t>ελεί</a:t>
            </a:r>
            <a:r>
              <a:rPr lang="fr-BE" sz="1600" dirty="0">
                <a:solidFill>
                  <a:srgbClr val="000000"/>
                </a:solidFill>
                <a:latin typeface="Times New Roman" panose="02020603050405020304" pitchFamily="18" charset="0"/>
                <a:ea typeface="Calibri" panose="020F0502020204030204" pitchFamily="34" charset="0"/>
              </a:rPr>
              <a:t>π</a:t>
            </a:r>
            <a:r>
              <a:rPr lang="fr-BE" sz="1600" dirty="0" err="1">
                <a:solidFill>
                  <a:srgbClr val="000000"/>
                </a:solidFill>
                <a:latin typeface="Times New Roman" panose="02020603050405020304" pitchFamily="18" charset="0"/>
                <a:ea typeface="Calibri" panose="020F0502020204030204" pitchFamily="34" charset="0"/>
              </a:rPr>
              <a:t>ετο</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μὲν</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τὸ</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τεῖχος</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Β</a:t>
            </a:r>
            <a:r>
              <a:rPr lang="fr-BE" sz="1600" dirty="0">
                <a:solidFill>
                  <a:srgbClr val="000000"/>
                </a:solidFill>
                <a:latin typeface="Times New Roman" panose="02020603050405020304" pitchFamily="18" charset="0"/>
                <a:ea typeface="Calibri" panose="020F0502020204030204" pitchFamily="34" charset="0"/>
              </a:rPr>
              <a:t>αβ</a:t>
            </a:r>
            <a:r>
              <a:rPr lang="fr-BE" sz="1600" dirty="0" err="1">
                <a:solidFill>
                  <a:srgbClr val="000000"/>
                </a:solidFill>
                <a:latin typeface="Times New Roman" panose="02020603050405020304" pitchFamily="18" charset="0"/>
                <a:ea typeface="Calibri" panose="020F0502020204030204" pitchFamily="34" charset="0"/>
              </a:rPr>
              <a:t>υλῶνος</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ὑ</a:t>
            </a:r>
            <a:r>
              <a:rPr lang="fr-BE" sz="1600" dirty="0">
                <a:solidFill>
                  <a:srgbClr val="000000"/>
                </a:solidFill>
                <a:latin typeface="Times New Roman" panose="02020603050405020304" pitchFamily="18" charset="0"/>
                <a:ea typeface="Calibri" panose="020F0502020204030204" pitchFamily="34" charset="0"/>
              </a:rPr>
              <a:t>π</a:t>
            </a:r>
            <a:r>
              <a:rPr lang="fr-BE" sz="1600" dirty="0" err="1">
                <a:solidFill>
                  <a:srgbClr val="000000"/>
                </a:solidFill>
                <a:latin typeface="Times New Roman" panose="02020603050405020304" pitchFamily="18" charset="0"/>
                <a:ea typeface="Calibri" panose="020F0502020204030204" pitchFamily="34" charset="0"/>
              </a:rPr>
              <a:t>ελεί</a:t>
            </a:r>
            <a:r>
              <a:rPr lang="fr-BE" sz="1600" dirty="0">
                <a:solidFill>
                  <a:srgbClr val="000000"/>
                </a:solidFill>
                <a:latin typeface="Times New Roman" panose="02020603050405020304" pitchFamily="18" charset="0"/>
                <a:ea typeface="Calibri" panose="020F0502020204030204" pitchFamily="34" charset="0"/>
              </a:rPr>
              <a:t>π</a:t>
            </a:r>
            <a:r>
              <a:rPr lang="fr-BE" sz="1600" dirty="0" err="1">
                <a:solidFill>
                  <a:srgbClr val="000000"/>
                </a:solidFill>
                <a:latin typeface="Times New Roman" panose="02020603050405020304" pitchFamily="18" charset="0"/>
                <a:ea typeface="Calibri" panose="020F0502020204030204" pitchFamily="34" charset="0"/>
              </a:rPr>
              <a:t>ετο</a:t>
            </a:r>
            <a:r>
              <a:rPr lang="fr-BE" sz="1600" dirty="0">
                <a:solidFill>
                  <a:srgbClr val="000000"/>
                </a:solidFill>
                <a:latin typeface="Times New Roman" panose="02020603050405020304" pitchFamily="18" charset="0"/>
                <a:ea typeface="Calibri" panose="020F0502020204030204" pitchFamily="34" charset="0"/>
              </a:rPr>
              <a:t> </a:t>
            </a:r>
            <a:r>
              <a:rPr lang="fr-BE" sz="1600" dirty="0" err="1">
                <a:solidFill>
                  <a:srgbClr val="000000"/>
                </a:solidFill>
                <a:latin typeface="Times New Roman" panose="02020603050405020304" pitchFamily="18" charset="0"/>
                <a:ea typeface="Calibri" panose="020F0502020204030204" pitchFamily="34" charset="0"/>
              </a:rPr>
              <a:t>δὲ</a:t>
            </a:r>
            <a:r>
              <a:rPr lang="fr-BE" sz="1600" dirty="0">
                <a:solidFill>
                  <a:srgbClr val="000000"/>
                </a:solidFill>
                <a:latin typeface="Times New Roman" panose="02020603050405020304" pitchFamily="18" charset="0"/>
                <a:ea typeface="Calibri" panose="020F0502020204030204" pitchFamily="34" charset="0"/>
              </a:rPr>
              <a:t>. </a:t>
            </a:r>
          </a:p>
          <a:p>
            <a:pPr algn="just"/>
            <a:endParaRPr lang="fr-BE" sz="1600" dirty="0">
              <a:solidFill>
                <a:srgbClr val="000000"/>
              </a:solidFill>
              <a:latin typeface="Times New Roman" panose="02020603050405020304" pitchFamily="18" charset="0"/>
              <a:ea typeface="Calibri" panose="020F0502020204030204" pitchFamily="34" charset="0"/>
            </a:endParaRPr>
          </a:p>
          <a:p>
            <a:pPr algn="just"/>
            <a:r>
              <a:rPr lang="fr-BE" sz="1600" dirty="0">
                <a:solidFill>
                  <a:srgbClr val="000000"/>
                </a:solidFill>
                <a:latin typeface="Times New Roman" panose="02020603050405020304" pitchFamily="18" charset="0"/>
                <a:ea typeface="Calibri" panose="020F0502020204030204" pitchFamily="34" charset="0"/>
              </a:rPr>
              <a:t>Il transféra les Babyloniens à Séleucie du Tigre, laissa les habitants de Babylone y demeurer, et épargna leurs murailles.</a:t>
            </a:r>
          </a:p>
          <a:p>
            <a:endParaRPr lang="fr-BE" sz="1600" dirty="0">
              <a:solidFill>
                <a:srgbClr val="000000"/>
              </a:solidFill>
              <a:latin typeface="Times New Roman" panose="02020603050405020304" pitchFamily="18" charset="0"/>
              <a:ea typeface="Calibri" panose="020F0502020204030204" pitchFamily="34" charset="0"/>
            </a:endParaRPr>
          </a:p>
          <a:p>
            <a:pPr algn="just"/>
            <a:endParaRPr lang="it-IT" sz="1600" dirty="0">
              <a:solidFill>
                <a:srgbClr val="000000"/>
              </a:solidFill>
              <a:latin typeface="Times New Roman" panose="02020603050405020304" pitchFamily="18" charset="0"/>
              <a:ea typeface="Calibri" panose="020F0502020204030204" pitchFamily="34" charset="0"/>
            </a:endParaRPr>
          </a:p>
          <a:p>
            <a:pPr algn="ctr"/>
            <a:r>
              <a:rPr lang="it-IT" sz="1600" b="1" dirty="0">
                <a:solidFill>
                  <a:srgbClr val="000000"/>
                </a:solidFill>
                <a:latin typeface="Times New Roman" panose="02020603050405020304" pitchFamily="18" charset="0"/>
                <a:ea typeface="Calibri" panose="020F0502020204030204" pitchFamily="34" charset="0"/>
              </a:rPr>
              <a:t>BCHP 5, </a:t>
            </a:r>
            <a:r>
              <a:rPr lang="it-IT" sz="1600" b="1" dirty="0" err="1">
                <a:solidFill>
                  <a:srgbClr val="000000"/>
                </a:solidFill>
                <a:latin typeface="Times New Roman" panose="02020603050405020304" pitchFamily="18" charset="0"/>
                <a:ea typeface="Calibri" panose="020F0502020204030204" pitchFamily="34" charset="0"/>
              </a:rPr>
              <a:t>chronique</a:t>
            </a:r>
            <a:r>
              <a:rPr lang="it-IT" sz="1600" b="1" dirty="0">
                <a:solidFill>
                  <a:srgbClr val="000000"/>
                </a:solidFill>
                <a:latin typeface="Times New Roman" panose="02020603050405020304" pitchFamily="18" charset="0"/>
                <a:ea typeface="Calibri" panose="020F0502020204030204" pitchFamily="34" charset="0"/>
              </a:rPr>
              <a:t> d’</a:t>
            </a:r>
            <a:r>
              <a:rPr lang="it-IT" sz="1600" b="1" dirty="0" err="1">
                <a:solidFill>
                  <a:srgbClr val="000000"/>
                </a:solidFill>
                <a:latin typeface="Times New Roman" panose="02020603050405020304" pitchFamily="18" charset="0"/>
                <a:ea typeface="Calibri" panose="020F0502020204030204" pitchFamily="34" charset="0"/>
              </a:rPr>
              <a:t>Antiochos</a:t>
            </a:r>
            <a:r>
              <a:rPr lang="it-IT" sz="1600" b="1" dirty="0">
                <a:solidFill>
                  <a:srgbClr val="000000"/>
                </a:solidFill>
                <a:latin typeface="Times New Roman" panose="02020603050405020304" pitchFamily="18" charset="0"/>
                <a:ea typeface="Calibri" panose="020F0502020204030204" pitchFamily="34" charset="0"/>
              </a:rPr>
              <a:t> et </a:t>
            </a:r>
            <a:r>
              <a:rPr lang="it-IT" sz="1600" b="1" dirty="0" err="1">
                <a:solidFill>
                  <a:srgbClr val="000000"/>
                </a:solidFill>
                <a:latin typeface="Times New Roman" panose="02020603050405020304" pitchFamily="18" charset="0"/>
                <a:ea typeface="Calibri" panose="020F0502020204030204" pitchFamily="34" charset="0"/>
              </a:rPr>
              <a:t>du</a:t>
            </a:r>
            <a:r>
              <a:rPr lang="it-IT" sz="1600" b="1" dirty="0">
                <a:solidFill>
                  <a:srgbClr val="000000"/>
                </a:solidFill>
                <a:latin typeface="Times New Roman" panose="02020603050405020304" pitchFamily="18" charset="0"/>
                <a:ea typeface="Calibri" panose="020F0502020204030204" pitchFamily="34" charset="0"/>
              </a:rPr>
              <a:t> </a:t>
            </a:r>
            <a:r>
              <a:rPr lang="it-IT" sz="1600" b="1" dirty="0" err="1">
                <a:solidFill>
                  <a:srgbClr val="000000"/>
                </a:solidFill>
                <a:latin typeface="Times New Roman" panose="02020603050405020304" pitchFamily="18" charset="0"/>
                <a:ea typeface="Calibri" panose="020F0502020204030204" pitchFamily="34" charset="0"/>
              </a:rPr>
              <a:t>temple</a:t>
            </a:r>
            <a:r>
              <a:rPr lang="it-IT" sz="1600" b="1" dirty="0">
                <a:solidFill>
                  <a:srgbClr val="000000"/>
                </a:solidFill>
                <a:latin typeface="Times New Roman" panose="02020603050405020304" pitchFamily="18" charset="0"/>
                <a:ea typeface="Calibri" panose="020F0502020204030204" pitchFamily="34" charset="0"/>
              </a:rPr>
              <a:t> de Sin, ca. 290 </a:t>
            </a:r>
            <a:r>
              <a:rPr lang="it-IT" sz="1600" b="1" dirty="0" err="1">
                <a:solidFill>
                  <a:srgbClr val="000000"/>
                </a:solidFill>
                <a:latin typeface="Times New Roman" panose="02020603050405020304" pitchFamily="18" charset="0"/>
                <a:ea typeface="Calibri" panose="020F0502020204030204" pitchFamily="34" charset="0"/>
              </a:rPr>
              <a:t>a.v</a:t>
            </a:r>
            <a:r>
              <a:rPr lang="it-IT" sz="1600" b="1" dirty="0">
                <a:solidFill>
                  <a:srgbClr val="000000"/>
                </a:solidFill>
                <a:latin typeface="Times New Roman" panose="02020603050405020304" pitchFamily="18" charset="0"/>
                <a:ea typeface="Calibri" panose="020F0502020204030204" pitchFamily="34" charset="0"/>
              </a:rPr>
              <a:t>. J.-C.</a:t>
            </a:r>
          </a:p>
          <a:p>
            <a:r>
              <a:rPr lang="en-US" sz="1600" dirty="0">
                <a:latin typeface="Times New Roman" panose="02020603050405020304" pitchFamily="18" charset="0"/>
                <a:cs typeface="Times New Roman" panose="02020603050405020304" pitchFamily="18" charset="0"/>
              </a:rPr>
              <a:t>[Rev.6’] [</a:t>
            </a:r>
            <a:r>
              <a:rPr lang="en-US" sz="1600" dirty="0" err="1">
                <a:latin typeface="Times New Roman" panose="02020603050405020304" pitchFamily="18" charset="0"/>
                <a:cs typeface="Times New Roman" panose="02020603050405020304" pitchFamily="18" charset="0"/>
              </a:rPr>
              <a:t>Mois</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mois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Antiochos</a:t>
            </a:r>
            <a:r>
              <a:rPr lang="en-US" sz="1600" dirty="0">
                <a:latin typeface="Times New Roman" panose="02020603050405020304" pitchFamily="18" charset="0"/>
                <a:cs typeface="Times New Roman" panose="02020603050405020304" pitchFamily="18" charset="0"/>
              </a:rPr>
              <a:t>, le [prince] </a:t>
            </a:r>
            <a:r>
              <a:rPr lang="en-US" sz="1600" dirty="0" err="1">
                <a:latin typeface="Times New Roman" panose="02020603050405020304" pitchFamily="18" charset="0"/>
                <a:cs typeface="Times New Roman" panose="02020603050405020304" pitchFamily="18" charset="0"/>
              </a:rPr>
              <a:t>héritier</a:t>
            </a:r>
            <a:r>
              <a:rPr lang="en-US" sz="1600" dirty="0">
                <a:latin typeface="Times New Roman" panose="02020603050405020304" pitchFamily="18" charset="0"/>
                <a:cs typeface="Times New Roman" panose="02020603050405020304" pitchFamily="18" charset="0"/>
              </a:rPr>
              <a:t>,</a:t>
            </a:r>
            <a:endParaRPr lang="fr-BE"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[Rev.7’] a </a:t>
            </a:r>
            <a:r>
              <a:rPr lang="en-US" sz="1600" dirty="0" err="1">
                <a:latin typeface="Times New Roman" panose="02020603050405020304" pitchFamily="18" charset="0"/>
                <a:cs typeface="Times New Roman" panose="02020603050405020304" pitchFamily="18" charset="0"/>
              </a:rPr>
              <a:t>installe</a:t>
            </a:r>
            <a:r>
              <a:rPr lang="en-US" sz="1600" dirty="0">
                <a:latin typeface="Times New Roman" panose="02020603050405020304" pitchFamily="18" charset="0"/>
                <a:cs typeface="Times New Roman" panose="02020603050405020304" pitchFamily="18" charset="0"/>
              </a:rPr>
              <a:t> [les </a:t>
            </a:r>
            <a:r>
              <a:rPr lang="en-US" sz="1600" dirty="0" err="1">
                <a:latin typeface="Times New Roman" panose="02020603050405020304" pitchFamily="18" charset="0"/>
                <a:cs typeface="Times New Roman" panose="02020603050405020304" pitchFamily="18" charset="0"/>
              </a:rPr>
              <a:t>Macé</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doniens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aussi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nombreux</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qu’ils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étaient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Babylone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eux</a:t>
            </a:r>
            <a:r>
              <a:rPr lang="en-US" sz="1600" dirty="0">
                <a:latin typeface="Times New Roman" panose="02020603050405020304" pitchFamily="18" charset="0"/>
                <a:cs typeface="Times New Roman" panose="02020603050405020304" pitchFamily="18" charset="0"/>
              </a:rPr>
              <a:t> que le </a:t>
            </a:r>
            <a:r>
              <a:rPr lang="en-US" sz="1600" dirty="0" err="1">
                <a:latin typeface="Times New Roman" panose="02020603050405020304" pitchFamily="18" charset="0"/>
                <a:cs typeface="Times New Roman" panose="02020603050405020304" pitchFamily="18" charset="0"/>
              </a:rPr>
              <a:t>roi</a:t>
            </a:r>
            <a:r>
              <a:rPr lang="en-US" sz="1600" dirty="0">
                <a:latin typeface="Times New Roman" panose="02020603050405020304" pitchFamily="18" charset="0"/>
                <a:cs typeface="Times New Roman" panose="02020603050405020304" pitchFamily="18" charset="0"/>
              </a:rPr>
              <a:t> Alexandre] </a:t>
            </a:r>
          </a:p>
          <a:p>
            <a:r>
              <a:rPr lang="en-US" sz="1600" dirty="0">
                <a:latin typeface="Times New Roman" panose="02020603050405020304" pitchFamily="18" charset="0"/>
                <a:cs typeface="Times New Roman" panose="02020603050405020304" pitchFamily="18" charset="0"/>
              </a:rPr>
              <a:t>[Rev.8’] [</a:t>
            </a:r>
            <a:r>
              <a:rPr lang="en-US" sz="1600" dirty="0" err="1">
                <a:latin typeface="Times New Roman" panose="02020603050405020304" pitchFamily="18" charset="0"/>
                <a:cs typeface="Times New Roman" panose="02020603050405020304" pitchFamily="18" charset="0"/>
              </a:rPr>
              <a:t>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Babylone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avait</a:t>
            </a:r>
            <a:r>
              <a:rPr lang="en-US" sz="1600" dirty="0">
                <a:latin typeface="Times New Roman" panose="02020603050405020304" pitchFamily="18" charset="0"/>
                <a:cs typeface="Times New Roman" panose="02020603050405020304" pitchFamily="18" charset="0"/>
              </a:rPr>
              <a:t> fait </a:t>
            </a:r>
            <a:r>
              <a:rPr lang="en-US" sz="1600" dirty="0" err="1">
                <a:latin typeface="Times New Roman" panose="02020603050405020304" pitchFamily="18" charset="0"/>
                <a:cs typeface="Times New Roman" panose="02020603050405020304" pitchFamily="18" charset="0"/>
              </a:rPr>
              <a:t>entrer</a:t>
            </a:r>
            <a:r>
              <a:rPr lang="en-US" sz="1600" dirty="0">
                <a:latin typeface="Times New Roman" panose="02020603050405020304" pitchFamily="18" charset="0"/>
                <a:cs typeface="Times New Roman" panose="02020603050405020304" pitchFamily="18" charset="0"/>
              </a:rPr>
              <a:t> par la force, de </a:t>
            </a:r>
            <a:r>
              <a:rPr lang="en-US" sz="1600" dirty="0" err="1">
                <a:latin typeface="Times New Roman" panose="02020603050405020304" pitchFamily="18" charset="0"/>
                <a:cs typeface="Times New Roman" panose="02020603050405020304" pitchFamily="18" charset="0"/>
              </a:rPr>
              <a:t>Babylone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vers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Séleucie</a:t>
            </a:r>
            <a:r>
              <a:rPr lang="en-US" sz="1600" dirty="0">
                <a:latin typeface="Times New Roman" panose="02020603050405020304" pitchFamily="18" charset="0"/>
                <a:cs typeface="Times New Roman" panose="02020603050405020304" pitchFamily="18" charset="0"/>
              </a:rPr>
              <a:t>]</a:t>
            </a:r>
            <a:endParaRPr lang="fr-BE"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[Rev.9’] [qui </a:t>
            </a:r>
            <a:r>
              <a:rPr lang="en-US" sz="1600" dirty="0" err="1">
                <a:latin typeface="Times New Roman" panose="02020603050405020304" pitchFamily="18" charset="0"/>
                <a:cs typeface="Times New Roman" panose="02020603050405020304" pitchFamily="18" charset="0"/>
              </a:rPr>
              <a:t>est</a:t>
            </a:r>
            <a:r>
              <a:rPr lang="en-US" sz="1600" dirty="0">
                <a:latin typeface="Times New Roman" panose="02020603050405020304" pitchFamily="18" charset="0"/>
                <a:cs typeface="Times New Roman" panose="02020603050405020304" pitchFamily="18" charset="0"/>
              </a:rPr>
              <a:t> sur] le Tigre ... </a:t>
            </a:r>
            <a:endParaRPr lang="fr-BE" dirty="0">
              <a:solidFill>
                <a:srgbClr val="000000"/>
              </a:solidFill>
              <a:latin typeface="Times New Roman" panose="02020603050405020304" pitchFamily="18" charset="0"/>
              <a:ea typeface="Calibri" panose="020F0502020204030204" pitchFamily="34" charset="0"/>
            </a:endParaRPr>
          </a:p>
        </p:txBody>
      </p:sp>
      <p:sp>
        <p:nvSpPr>
          <p:cNvPr id="7" name="ZoneTexte 6">
            <a:extLst>
              <a:ext uri="{FF2B5EF4-FFF2-40B4-BE49-F238E27FC236}">
                <a16:creationId xmlns:a16="http://schemas.microsoft.com/office/drawing/2014/main" id="{95BA968C-1748-174A-A911-8D10DE7FC891}"/>
              </a:ext>
            </a:extLst>
          </p:cNvPr>
          <p:cNvSpPr txBox="1"/>
          <p:nvPr/>
        </p:nvSpPr>
        <p:spPr>
          <a:xfrm>
            <a:off x="1691680" y="620688"/>
            <a:ext cx="6768752" cy="369332"/>
          </a:xfrm>
          <a:prstGeom prst="rect">
            <a:avLst/>
          </a:prstGeom>
          <a:noFill/>
        </p:spPr>
        <p:txBody>
          <a:bodyPr wrap="square">
            <a:spAutoFit/>
          </a:bodyPr>
          <a:lstStyle/>
          <a:p>
            <a:r>
              <a:rPr lang="fr-BE" sz="1800" b="1" dirty="0">
                <a:effectLst/>
                <a:latin typeface="Times New Roman" panose="02020603050405020304" pitchFamily="18" charset="0"/>
                <a:ea typeface="Times New Roman" panose="02020603050405020304" pitchFamily="18" charset="0"/>
                <a:cs typeface="Times New Roman" panose="02020603050405020304" pitchFamily="18" charset="0"/>
              </a:rPr>
              <a:t>2. Roi-cité-sanctuaire : interactions dans un royaume multiculturel </a:t>
            </a:r>
          </a:p>
        </p:txBody>
      </p:sp>
    </p:spTree>
    <p:extLst>
      <p:ext uri="{BB962C8B-B14F-4D97-AF65-F5344CB8AC3E}">
        <p14:creationId xmlns:p14="http://schemas.microsoft.com/office/powerpoint/2010/main" val="3829784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21068</TotalTime>
  <Words>3390</Words>
  <Application>Microsoft Macintosh PowerPoint</Application>
  <PresentationFormat>Affichage à l'écran (4:3)</PresentationFormat>
  <Paragraphs>297</Paragraphs>
  <Slides>19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Gill Sans MT</vt:lpstr>
      <vt:lpstr>Times New Roman</vt:lpstr>
      <vt:lpstr>Verdana</vt:lpstr>
      <vt:lpstr>Wingdings</vt:lpstr>
      <vt:lpstr>Wingdings 2</vt:lpstr>
      <vt:lpstr>Solstice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Microsoft Office User</cp:lastModifiedBy>
  <cp:revision>252</cp:revision>
  <dcterms:created xsi:type="dcterms:W3CDTF">2018-04-24T09:11:51Z</dcterms:created>
  <dcterms:modified xsi:type="dcterms:W3CDTF">2023-04-24T12:40:06Z</dcterms:modified>
</cp:coreProperties>
</file>