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2" r:id="rId1"/>
  </p:sldMasterIdLst>
  <p:notesMasterIdLst>
    <p:notesMasterId r:id="rId26"/>
  </p:notesMasterIdLst>
  <p:sldIdLst>
    <p:sldId id="315" r:id="rId2"/>
    <p:sldId id="352" r:id="rId3"/>
    <p:sldId id="378" r:id="rId4"/>
    <p:sldId id="359" r:id="rId5"/>
    <p:sldId id="373" r:id="rId6"/>
    <p:sldId id="368" r:id="rId7"/>
    <p:sldId id="381" r:id="rId8"/>
    <p:sldId id="382" r:id="rId9"/>
    <p:sldId id="383" r:id="rId10"/>
    <p:sldId id="369" r:id="rId11"/>
    <p:sldId id="385" r:id="rId12"/>
    <p:sldId id="379" r:id="rId13"/>
    <p:sldId id="374" r:id="rId14"/>
    <p:sldId id="387" r:id="rId15"/>
    <p:sldId id="388" r:id="rId16"/>
    <p:sldId id="367" r:id="rId17"/>
    <p:sldId id="386" r:id="rId18"/>
    <p:sldId id="375" r:id="rId19"/>
    <p:sldId id="360" r:id="rId20"/>
    <p:sldId id="364" r:id="rId21"/>
    <p:sldId id="376" r:id="rId22"/>
    <p:sldId id="372" r:id="rId23"/>
    <p:sldId id="362" r:id="rId24"/>
    <p:sldId id="36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p:restoredTop sz="94715"/>
  </p:normalViewPr>
  <p:slideViewPr>
    <p:cSldViewPr snapToGrid="0" snapToObjects="1">
      <p:cViewPr varScale="1">
        <p:scale>
          <a:sx n="120" d="100"/>
          <a:sy n="120" d="100"/>
        </p:scale>
        <p:origin x="2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568E0-C4EF-9F45-9289-5BFBEA5FB285}" type="datetimeFigureOut">
              <a:rPr lang="fr-FR" smtClean="0"/>
              <a:t>23/01/2023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E198E-3A9C-7C4A-A6C8-C4EA7C8DBF11}" type="slidenum">
              <a:rPr lang="fr-FR" smtClean="0"/>
              <a:t>‹N°›</a:t>
            </a:fld>
            <a:endParaRPr lang="fr-FR"/>
          </a:p>
        </p:txBody>
      </p:sp>
    </p:spTree>
    <p:extLst>
      <p:ext uri="{BB962C8B-B14F-4D97-AF65-F5344CB8AC3E}">
        <p14:creationId xmlns:p14="http://schemas.microsoft.com/office/powerpoint/2010/main" val="427893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9E198E-3A9C-7C4A-A6C8-C4EA7C8DBF11}" type="slidenum">
              <a:rPr lang="fr-FR" smtClean="0"/>
              <a:t>8</a:t>
            </a:fld>
            <a:endParaRPr lang="fr-FR"/>
          </a:p>
        </p:txBody>
      </p:sp>
    </p:spTree>
    <p:extLst>
      <p:ext uri="{BB962C8B-B14F-4D97-AF65-F5344CB8AC3E}">
        <p14:creationId xmlns:p14="http://schemas.microsoft.com/office/powerpoint/2010/main" val="196025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EE4D8FC-DF4F-9744-8C35-AF50D47E2E07}"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rIns="45720"/>
          <a:lstStyle/>
          <a:p>
            <a:fld id="{617CCEA4-3D68-B445-BA50-7B98CE0EF5AE}" type="slidenum">
              <a:rPr lang="fr-FR" smtClean="0"/>
              <a:t>‹N°›</a:t>
            </a:fld>
            <a:endParaRPr lang="fr-F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2879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E4D8FC-DF4F-9744-8C35-AF50D47E2E07}"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171947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E4D8FC-DF4F-9744-8C35-AF50D47E2E07}"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260052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E4D8FC-DF4F-9744-8C35-AF50D47E2E07}"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CCEA4-3D68-B445-BA50-7B98CE0EF5AE}" type="slidenum">
              <a:rPr lang="fr-FR" smtClean="0"/>
              <a:t>‹N°›</a:t>
            </a:fld>
            <a:endParaRPr lang="fr-F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2305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E4D8FC-DF4F-9744-8C35-AF50D47E2E07}"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153385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E4D8FC-DF4F-9744-8C35-AF50D47E2E07}" type="datetimeFigureOut">
              <a:rPr lang="fr-FR" smtClean="0"/>
              <a:t>23/01/2023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7CCEA4-3D68-B445-BA50-7B98CE0EF5AE}" type="slidenum">
              <a:rPr lang="fr-FR" smtClean="0"/>
              <a:t>‹N°›</a:t>
            </a:fld>
            <a:endParaRPr lang="fr-F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7656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EE4D8FC-DF4F-9744-8C35-AF50D47E2E07}" type="datetimeFigureOut">
              <a:rPr lang="fr-FR" smtClean="0"/>
              <a:t>23/01/2023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64361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E4D8FC-DF4F-9744-8C35-AF50D47E2E07}" type="datetimeFigureOut">
              <a:rPr lang="fr-FR" smtClean="0"/>
              <a:t>23/01/2023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17CCEA4-3D68-B445-BA50-7B98CE0EF5AE}" type="slidenum">
              <a:rPr lang="fr-FR" smtClean="0"/>
              <a:t>‹N°›</a:t>
            </a:fld>
            <a:endParaRPr lang="fr-F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893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EE4D8FC-DF4F-9744-8C35-AF50D47E2E07}" type="datetimeFigureOut">
              <a:rPr lang="fr-FR" smtClean="0"/>
              <a:t>23/01/2023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229580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EE4D8FC-DF4F-9744-8C35-AF50D47E2E07}" type="datetimeFigureOut">
              <a:rPr lang="fr-FR" smtClean="0"/>
              <a:t>23/01/2023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35306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EE4D8FC-DF4F-9744-8C35-AF50D47E2E07}" type="datetimeFigureOut">
              <a:rPr lang="fr-FR" smtClean="0"/>
              <a:t>23/01/2023</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CCEA4-3D68-B445-BA50-7B98CE0EF5AE}" type="slidenum">
              <a:rPr lang="fr-FR" smtClean="0"/>
              <a:t>‹N°›</a:t>
            </a:fld>
            <a:endParaRPr lang="fr-FR"/>
          </a:p>
        </p:txBody>
      </p:sp>
    </p:spTree>
    <p:extLst>
      <p:ext uri="{BB962C8B-B14F-4D97-AF65-F5344CB8AC3E}">
        <p14:creationId xmlns:p14="http://schemas.microsoft.com/office/powerpoint/2010/main" val="105064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EE4D8FC-DF4F-9744-8C35-AF50D47E2E07}" type="datetimeFigureOut">
              <a:rPr lang="fr-FR" smtClean="0"/>
              <a:t>23/01/2023</a:t>
            </a:fld>
            <a:endParaRPr lang="fr-F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17CCEA4-3D68-B445-BA50-7B98CE0EF5AE}" type="slidenum">
              <a:rPr lang="fr-FR" smtClean="0"/>
              <a:t>‹N°›</a:t>
            </a:fld>
            <a:endParaRPr lang="fr-F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5282084"/>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D320C8-17DE-A941-BD7E-39CF31FA8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594" y="5935449"/>
            <a:ext cx="2817709" cy="760040"/>
          </a:xfrm>
          <a:prstGeom prst="rect">
            <a:avLst/>
          </a:prstGeom>
          <a:effectLst>
            <a:outerShdw blurRad="63500" sx="102000" sy="102000" algn="ctr" rotWithShape="0">
              <a:prstClr val="black">
                <a:alpha val="40000"/>
              </a:prstClr>
            </a:outerShdw>
            <a:softEdge rad="31750"/>
          </a:effectLst>
        </p:spPr>
      </p:pic>
      <p:sp>
        <p:nvSpPr>
          <p:cNvPr id="13" name="ZoneTexte 12">
            <a:extLst>
              <a:ext uri="{FF2B5EF4-FFF2-40B4-BE49-F238E27FC236}">
                <a16:creationId xmlns:a16="http://schemas.microsoft.com/office/drawing/2014/main" id="{9ACBBC14-0604-4A4D-8919-4E60B5A6FF50}"/>
              </a:ext>
            </a:extLst>
          </p:cNvPr>
          <p:cNvSpPr txBox="1"/>
          <p:nvPr/>
        </p:nvSpPr>
        <p:spPr>
          <a:xfrm>
            <a:off x="2269089" y="3629384"/>
            <a:ext cx="7653821" cy="769441"/>
          </a:xfrm>
          <a:prstGeom prst="rect">
            <a:avLst/>
          </a:prstGeom>
          <a:noFill/>
        </p:spPr>
        <p:txBody>
          <a:bodyPr wrap="square" rtlCol="0">
            <a:spAutoFit/>
          </a:bodyPr>
          <a:lstStyle/>
          <a:p>
            <a:pPr algn="ctr"/>
            <a:r>
              <a:rPr lang="fr-FR" sz="1400" b="1" dirty="0">
                <a:latin typeface="Times New Roman" panose="02020603050405020304" pitchFamily="18" charset="0"/>
                <a:cs typeface="Times New Roman" panose="02020603050405020304" pitchFamily="18" charset="0"/>
              </a:rPr>
              <a:t>Luca </a:t>
            </a:r>
            <a:r>
              <a:rPr lang="fr-FR" sz="1400" b="1" cap="small" dirty="0" err="1">
                <a:latin typeface="Times New Roman" panose="02020603050405020304" pitchFamily="18" charset="0"/>
                <a:cs typeface="Times New Roman" panose="02020603050405020304" pitchFamily="18" charset="0"/>
              </a:rPr>
              <a:t>Lorenzon</a:t>
            </a:r>
            <a:r>
              <a:rPr lang="fr-FR" sz="1400" b="1"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aspirant FRS-F.N.R.S., </a:t>
            </a:r>
            <a:r>
              <a:rPr lang="fr-FR" sz="1200" dirty="0" err="1">
                <a:latin typeface="Times New Roman" panose="02020603050405020304" pitchFamily="18" charset="0"/>
                <a:cs typeface="Times New Roman" panose="02020603050405020304" pitchFamily="18" charset="0"/>
              </a:rPr>
              <a:t>ULiège</a:t>
            </a:r>
            <a:r>
              <a:rPr lang="fr-FR" sz="1200" dirty="0">
                <a:latin typeface="Times New Roman" panose="02020603050405020304" pitchFamily="18" charset="0"/>
                <a:cs typeface="Times New Roman" panose="02020603050405020304" pitchFamily="18" charset="0"/>
              </a:rPr>
              <a:t> – </a:t>
            </a:r>
            <a:r>
              <a:rPr lang="fr-FR" sz="1200" dirty="0" err="1">
                <a:latin typeface="Times New Roman" panose="02020603050405020304" pitchFamily="18" charset="0"/>
                <a:cs typeface="Times New Roman" panose="02020603050405020304" pitchFamily="18" charset="0"/>
              </a:rPr>
              <a:t>UniPd</a:t>
            </a:r>
            <a:r>
              <a:rPr lang="fr-FR" sz="1200" dirty="0">
                <a:latin typeface="Times New Roman" panose="02020603050405020304" pitchFamily="18" charset="0"/>
                <a:cs typeface="Times New Roman" panose="02020603050405020304" pitchFamily="18" charset="0"/>
              </a:rPr>
              <a:t> (</a:t>
            </a:r>
            <a:r>
              <a:rPr lang="fr-FR" sz="1200" u="sng" dirty="0" err="1">
                <a:latin typeface="Times New Roman" panose="02020603050405020304" pitchFamily="18" charset="0"/>
                <a:cs typeface="Times New Roman" panose="02020603050405020304" pitchFamily="18" charset="0"/>
              </a:rPr>
              <a:t>luca.lorenzon@uliege.be</a:t>
            </a:r>
            <a:r>
              <a:rPr lang="fr-FR" sz="1200" dirty="0">
                <a:latin typeface="Times New Roman" panose="02020603050405020304" pitchFamily="18" charset="0"/>
                <a:cs typeface="Times New Roman" panose="02020603050405020304" pitchFamily="18" charset="0"/>
              </a:rPr>
              <a:t>)</a:t>
            </a:r>
          </a:p>
          <a:p>
            <a:pPr algn="ctr"/>
            <a:endParaRPr lang="fr-FR" sz="1400" dirty="0">
              <a:cs typeface="Times New Roman" panose="02020603050405020304" pitchFamily="18" charset="0"/>
            </a:endParaRPr>
          </a:p>
          <a:p>
            <a:pPr algn="ctr"/>
            <a:endParaRPr lang="fr-FR" sz="1600" dirty="0"/>
          </a:p>
        </p:txBody>
      </p:sp>
      <p:sp>
        <p:nvSpPr>
          <p:cNvPr id="14" name="ZoneTexte 13">
            <a:extLst>
              <a:ext uri="{FF2B5EF4-FFF2-40B4-BE49-F238E27FC236}">
                <a16:creationId xmlns:a16="http://schemas.microsoft.com/office/drawing/2014/main" id="{23D6C6F2-896D-CD4A-85EA-197BF7321CA1}"/>
              </a:ext>
            </a:extLst>
          </p:cNvPr>
          <p:cNvSpPr txBox="1"/>
          <p:nvPr/>
        </p:nvSpPr>
        <p:spPr>
          <a:xfrm>
            <a:off x="1574990" y="1147159"/>
            <a:ext cx="8851272" cy="2431435"/>
          </a:xfrm>
          <a:prstGeom prst="rect">
            <a:avLst/>
          </a:prstGeom>
          <a:noFill/>
        </p:spPr>
        <p:txBody>
          <a:bodyPr wrap="square" rtlCol="0">
            <a:spAutoFit/>
          </a:bodyPr>
          <a:lstStyle/>
          <a:p>
            <a:pPr algn="ctr"/>
            <a:r>
              <a:rPr lang="fr-FR" sz="4400" b="1" dirty="0">
                <a:latin typeface="Times New Roman" panose="02020603050405020304" pitchFamily="18" charset="0"/>
                <a:cs typeface="Times New Roman" panose="02020603050405020304" pitchFamily="18" charset="0"/>
              </a:rPr>
              <a:t>Honorer ses </a:t>
            </a:r>
            <a:r>
              <a:rPr lang="fr-FR" sz="4400" b="1" dirty="0" err="1">
                <a:latin typeface="Times New Roman" panose="02020603050405020304" pitchFamily="18" charset="0"/>
                <a:cs typeface="Times New Roman" panose="02020603050405020304" pitchFamily="18" charset="0"/>
              </a:rPr>
              <a:t>défunts</a:t>
            </a:r>
            <a:r>
              <a:rPr lang="fr-FR" sz="4400" b="1" dirty="0">
                <a:latin typeface="Times New Roman" panose="02020603050405020304" pitchFamily="18" charset="0"/>
                <a:cs typeface="Times New Roman" panose="02020603050405020304" pitchFamily="18" charset="0"/>
              </a:rPr>
              <a:t> comme des dieux </a:t>
            </a:r>
          </a:p>
          <a:p>
            <a:pPr algn="ctr"/>
            <a:r>
              <a:rPr lang="fr-FR" sz="3200" b="1" dirty="0">
                <a:latin typeface="Times New Roman" panose="02020603050405020304" pitchFamily="18" charset="0"/>
                <a:cs typeface="Times New Roman" panose="02020603050405020304" pitchFamily="18" charset="0"/>
              </a:rPr>
              <a:t>La </a:t>
            </a:r>
            <a:r>
              <a:rPr lang="fr-FR" sz="3200" b="1" dirty="0" err="1">
                <a:latin typeface="Times New Roman" panose="02020603050405020304" pitchFamily="18" charset="0"/>
                <a:cs typeface="Times New Roman" panose="02020603050405020304" pitchFamily="18" charset="0"/>
              </a:rPr>
              <a:t>déification</a:t>
            </a:r>
            <a:r>
              <a:rPr lang="fr-FR" sz="3200" b="1" dirty="0">
                <a:latin typeface="Times New Roman" panose="02020603050405020304" pitchFamily="18" charset="0"/>
                <a:cs typeface="Times New Roman" panose="02020603050405020304" pitchFamily="18" charset="0"/>
              </a:rPr>
              <a:t> comme consolation aux </a:t>
            </a:r>
            <a:r>
              <a:rPr lang="fr-FR" sz="3200" b="1" dirty="0" err="1">
                <a:latin typeface="Times New Roman" panose="02020603050405020304" pitchFamily="18" charset="0"/>
                <a:cs typeface="Times New Roman" panose="02020603050405020304" pitchFamily="18" charset="0"/>
              </a:rPr>
              <a:t>époques</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hellénistique</a:t>
            </a:r>
            <a:r>
              <a:rPr lang="fr-FR" sz="3200" b="1" dirty="0">
                <a:latin typeface="Times New Roman" panose="02020603050405020304" pitchFamily="18" charset="0"/>
                <a:cs typeface="Times New Roman" panose="02020603050405020304" pitchFamily="18" charset="0"/>
              </a:rPr>
              <a:t> et </a:t>
            </a:r>
            <a:r>
              <a:rPr lang="fr-FR" sz="3200" b="1" dirty="0" err="1">
                <a:latin typeface="Times New Roman" panose="02020603050405020304" pitchFamily="18" charset="0"/>
                <a:cs typeface="Times New Roman" panose="02020603050405020304" pitchFamily="18" charset="0"/>
              </a:rPr>
              <a:t>impériale</a:t>
            </a:r>
            <a:endParaRPr lang="fr-FR" sz="3200" b="1" dirty="0">
              <a:latin typeface="Times New Roman" panose="02020603050405020304" pitchFamily="18" charset="0"/>
              <a:cs typeface="Times New Roman" panose="02020603050405020304" pitchFamily="18" charset="0"/>
            </a:endParaRPr>
          </a:p>
        </p:txBody>
      </p:sp>
      <p:pic>
        <p:nvPicPr>
          <p:cNvPr id="11" name="Image 10">
            <a:extLst>
              <a:ext uri="{FF2B5EF4-FFF2-40B4-BE49-F238E27FC236}">
                <a16:creationId xmlns:a16="http://schemas.microsoft.com/office/drawing/2014/main" id="{C5FB6344-8C06-C440-9056-B515D67E4240}"/>
              </a:ext>
            </a:extLst>
          </p:cNvPr>
          <p:cNvPicPr>
            <a:picLocks noChangeAspect="1"/>
          </p:cNvPicPr>
          <p:nvPr/>
        </p:nvPicPr>
        <p:blipFill rotWithShape="1">
          <a:blip r:embed="rId3"/>
          <a:srcRect t="2280" r="6" b="9368"/>
          <a:stretch/>
        </p:blipFill>
        <p:spPr>
          <a:xfrm>
            <a:off x="9110658" y="5869786"/>
            <a:ext cx="812252" cy="797962"/>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a:effectLst>
            <a:glow rad="127000">
              <a:schemeClr val="accent1">
                <a:alpha val="82000"/>
              </a:schemeClr>
            </a:glow>
          </a:effectLst>
        </p:spPr>
      </p:pic>
      <p:sp>
        <p:nvSpPr>
          <p:cNvPr id="4" name="ZoneTexte 3">
            <a:extLst>
              <a:ext uri="{FF2B5EF4-FFF2-40B4-BE49-F238E27FC236}">
                <a16:creationId xmlns:a16="http://schemas.microsoft.com/office/drawing/2014/main" id="{23BAA0B5-142E-AF48-A073-536CBA0092A2}"/>
              </a:ext>
            </a:extLst>
          </p:cNvPr>
          <p:cNvSpPr txBox="1"/>
          <p:nvPr/>
        </p:nvSpPr>
        <p:spPr>
          <a:xfrm>
            <a:off x="3019681" y="4398825"/>
            <a:ext cx="6152646" cy="830997"/>
          </a:xfrm>
          <a:prstGeom prst="rect">
            <a:avLst/>
          </a:prstGeom>
          <a:noFill/>
        </p:spPr>
        <p:txBody>
          <a:bodyPr wrap="none" rtlCol="0">
            <a:spAutoFit/>
          </a:bodyPr>
          <a:lstStyle/>
          <a:p>
            <a:pPr algn="ctr"/>
            <a:r>
              <a:rPr lang="fr-FR" sz="1600" dirty="0">
                <a:latin typeface="Times New Roman" panose="02020603050405020304" pitchFamily="18" charset="0"/>
                <a:cs typeface="Times New Roman" panose="02020603050405020304" pitchFamily="18" charset="0"/>
              </a:rPr>
              <a:t>21 octobre 2022 – Université de Lausanne</a:t>
            </a:r>
          </a:p>
          <a:p>
            <a:pPr algn="l"/>
            <a:r>
              <a:rPr lang="fr-BE" sz="1600" b="0" i="0" u="none" strike="noStrike" dirty="0" err="1">
                <a:effectLst/>
                <a:latin typeface="Times New Roman" panose="02020603050405020304" pitchFamily="18" charset="0"/>
                <a:cs typeface="Times New Roman" panose="02020603050405020304" pitchFamily="18" charset="0"/>
              </a:rPr>
              <a:t>Cultic</a:t>
            </a:r>
            <a:r>
              <a:rPr lang="fr-BE" sz="1600" b="0" i="0" u="none" strike="noStrike" dirty="0">
                <a:effectLst/>
                <a:latin typeface="Times New Roman" panose="02020603050405020304" pitchFamily="18" charset="0"/>
                <a:cs typeface="Times New Roman" panose="02020603050405020304" pitchFamily="18" charset="0"/>
              </a:rPr>
              <a:t> </a:t>
            </a:r>
            <a:r>
              <a:rPr lang="fr-BE" sz="1600" b="0" i="0" u="none" strike="noStrike" dirty="0" err="1">
                <a:effectLst/>
                <a:latin typeface="Times New Roman" panose="02020603050405020304" pitchFamily="18" charset="0"/>
                <a:cs typeface="Times New Roman" panose="02020603050405020304" pitchFamily="18" charset="0"/>
              </a:rPr>
              <a:t>honours</a:t>
            </a:r>
            <a:r>
              <a:rPr lang="fr-BE" sz="1600" b="0" i="0" u="none" strike="noStrike" dirty="0">
                <a:effectLst/>
                <a:latin typeface="Times New Roman" panose="02020603050405020304" pitchFamily="18" charset="0"/>
                <a:cs typeface="Times New Roman" panose="02020603050405020304" pitchFamily="18" charset="0"/>
              </a:rPr>
              <a:t> and divinisation in the </a:t>
            </a:r>
            <a:r>
              <a:rPr lang="fr-BE" sz="1600" b="0" i="0" u="none" strike="noStrike" dirty="0" err="1">
                <a:effectLst/>
                <a:latin typeface="Times New Roman" panose="02020603050405020304" pitchFamily="18" charset="0"/>
                <a:cs typeface="Times New Roman" panose="02020603050405020304" pitchFamily="18" charset="0"/>
              </a:rPr>
              <a:t>Hellenistic</a:t>
            </a:r>
            <a:r>
              <a:rPr lang="fr-BE" sz="1600" b="0" i="0" u="none" strike="noStrike" dirty="0">
                <a:effectLst/>
                <a:latin typeface="Times New Roman" panose="02020603050405020304" pitchFamily="18" charset="0"/>
                <a:cs typeface="Times New Roman" panose="02020603050405020304" pitchFamily="18" charset="0"/>
              </a:rPr>
              <a:t> </a:t>
            </a:r>
            <a:r>
              <a:rPr lang="fr-BE" sz="1600" b="0" i="0" u="none" strike="noStrike" dirty="0" err="1">
                <a:effectLst/>
                <a:latin typeface="Times New Roman" panose="02020603050405020304" pitchFamily="18" charset="0"/>
                <a:cs typeface="Times New Roman" panose="02020603050405020304" pitchFamily="18" charset="0"/>
              </a:rPr>
              <a:t>Eastern</a:t>
            </a:r>
            <a:r>
              <a:rPr lang="fr-BE" sz="1600" b="0" i="0" u="none" strike="noStrike" dirty="0">
                <a:effectLst/>
                <a:latin typeface="Times New Roman" panose="02020603050405020304" pitchFamily="18" charset="0"/>
                <a:cs typeface="Times New Roman" panose="02020603050405020304" pitchFamily="18" charset="0"/>
              </a:rPr>
              <a:t> </a:t>
            </a:r>
            <a:r>
              <a:rPr lang="fr-BE" sz="1600" b="0" i="0" u="none" strike="noStrike" dirty="0" err="1">
                <a:effectLst/>
                <a:latin typeface="Times New Roman" panose="02020603050405020304" pitchFamily="18" charset="0"/>
                <a:cs typeface="Times New Roman" panose="02020603050405020304" pitchFamily="18" charset="0"/>
              </a:rPr>
              <a:t>Mediterranean</a:t>
            </a:r>
            <a:br>
              <a:rPr lang="fr-BE" sz="1600" dirty="0"/>
            </a:br>
            <a:endParaRPr lang="fr-FR" sz="1600"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5A5EA66A-25CE-F943-9F18-4075DFD05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296" y="6116050"/>
            <a:ext cx="1667654" cy="398838"/>
          </a:xfrm>
          <a:prstGeom prst="rect">
            <a:avLst/>
          </a:prstGeom>
        </p:spPr>
      </p:pic>
      <p:pic>
        <p:nvPicPr>
          <p:cNvPr id="8" name="Image 7">
            <a:extLst>
              <a:ext uri="{FF2B5EF4-FFF2-40B4-BE49-F238E27FC236}">
                <a16:creationId xmlns:a16="http://schemas.microsoft.com/office/drawing/2014/main" id="{ED2E9234-9FAD-B240-A420-7249A3562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05" y="5869786"/>
            <a:ext cx="900934" cy="900934"/>
          </a:xfrm>
          <a:prstGeom prst="ellipse">
            <a:avLst/>
          </a:prstGeom>
        </p:spPr>
      </p:pic>
    </p:spTree>
    <p:extLst>
      <p:ext uri="{BB962C8B-B14F-4D97-AF65-F5344CB8AC3E}">
        <p14:creationId xmlns:p14="http://schemas.microsoft.com/office/powerpoint/2010/main" val="260476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9D6DD-92C1-2543-84D6-71105A932ED7}"/>
              </a:ext>
            </a:extLst>
          </p:cNvPr>
          <p:cNvSpPr/>
          <p:nvPr/>
        </p:nvSpPr>
        <p:spPr>
          <a:xfrm>
            <a:off x="1749973" y="1061546"/>
            <a:ext cx="7977350" cy="4770537"/>
          </a:xfrm>
          <a:prstGeom prst="rect">
            <a:avLst/>
          </a:prstGeom>
        </p:spPr>
        <p:txBody>
          <a:bodyPr wrap="square">
            <a:spAutoFit/>
          </a:bodyPr>
          <a:lstStyle/>
          <a:p>
            <a:pPr algn="just"/>
            <a:r>
              <a:rPr lang="fr-FR" sz="1600" dirty="0">
                <a:latin typeface="Times New Roman" panose="02020603050405020304" pitchFamily="18" charset="0"/>
                <a:ea typeface="Calibri" panose="020F0502020204030204" pitchFamily="34" charset="0"/>
                <a:cs typeface="Times New Roman (Corps CS)"/>
              </a:rPr>
              <a:t>Hérodien, IV, 3 :</a:t>
            </a:r>
            <a:endParaRPr lang="fr-BE" sz="1600" dirty="0">
              <a:latin typeface="Times New Roman" panose="02020603050405020304" pitchFamily="18" charset="0"/>
              <a:ea typeface="Calibri" panose="020F0502020204030204" pitchFamily="34" charset="0"/>
              <a:cs typeface="Times New Roman (Corps CS)"/>
            </a:endParaRPr>
          </a:p>
          <a:p>
            <a:pPr algn="just"/>
            <a:r>
              <a:rPr lang="fr-FR" sz="1600" dirty="0" err="1">
                <a:latin typeface="Times New Roman" panose="02020603050405020304" pitchFamily="18" charset="0"/>
                <a:ea typeface="Calibri" panose="020F0502020204030204" pitchFamily="34" charset="0"/>
                <a:cs typeface="Times New Roman (Corps CS)"/>
              </a:rPr>
              <a:t>Ἔθος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γάρ</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ἐστι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Ῥωμ</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ίοις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ἐκθειάζειν</a:t>
            </a:r>
            <a:r>
              <a:rPr lang="fr-FR" sz="1600" dirty="0">
                <a:latin typeface="Times New Roman" panose="02020603050405020304" pitchFamily="18" charset="0"/>
                <a:ea typeface="Calibri" panose="020F0502020204030204" pitchFamily="34" charset="0"/>
                <a:cs typeface="Times New Roman (Corps CS)"/>
              </a:rPr>
              <a:t> βα</a:t>
            </a:r>
            <a:r>
              <a:rPr lang="fr-FR" sz="1600" dirty="0" err="1">
                <a:latin typeface="Times New Roman" panose="02020603050405020304" pitchFamily="18" charset="0"/>
                <a:ea typeface="Calibri" panose="020F0502020204030204" pitchFamily="34" charset="0"/>
                <a:cs typeface="Times New Roman (Corps CS)"/>
              </a:rPr>
              <a:t>σιλέων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τοὺς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ὶ</a:t>
            </a:r>
            <a:r>
              <a:rPr lang="fr-FR" sz="1600" dirty="0">
                <a:latin typeface="Times New Roman" panose="02020603050405020304" pitchFamily="18" charset="0"/>
                <a:ea typeface="Calibri" panose="020F0502020204030204" pitchFamily="34" charset="0"/>
                <a:cs typeface="Times New Roman (Corps CS)"/>
              </a:rPr>
              <a:t> πα</a:t>
            </a:r>
            <a:r>
              <a:rPr lang="fr-FR" sz="1600" dirty="0" err="1">
                <a:latin typeface="Times New Roman" panose="02020603050405020304" pitchFamily="18" charset="0"/>
                <a:ea typeface="Calibri" panose="020F0502020204030204" pitchFamily="34" charset="0"/>
                <a:cs typeface="Times New Roman (Corps CS)"/>
              </a:rPr>
              <a:t>ισὶ</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ἢ</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δι</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δόχοις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τελευτήσ</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ντ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τήν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τε</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τοι</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ύτην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τιμὴν</a:t>
            </a:r>
            <a:r>
              <a:rPr lang="fr-FR" sz="1600" dirty="0">
                <a:latin typeface="Times New Roman" panose="02020603050405020304" pitchFamily="18" charset="0"/>
                <a:ea typeface="Calibri" panose="020F0502020204030204" pitchFamily="34" charset="0"/>
                <a:cs typeface="Times New Roman (Corps CS)"/>
              </a:rPr>
              <a:t> </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ἀ</a:t>
            </a:r>
            <a:r>
              <a:rPr lang="fr-FR" sz="1600" b="1" dirty="0">
                <a:solidFill>
                  <a:srgbClr val="FF0000"/>
                </a:solidFill>
                <a:latin typeface="Times New Roman" panose="02020603050405020304" pitchFamily="18" charset="0"/>
                <a:ea typeface="Calibri" panose="020F0502020204030204" pitchFamily="34" charset="0"/>
                <a:cs typeface="Times New Roman (Corps CS)"/>
              </a:rPr>
              <a:t>π</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οθέωσιν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κ</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λοῦσι</a:t>
            </a:r>
            <a:r>
              <a:rPr lang="el-GR" sz="1600" dirty="0">
                <a:latin typeface="Times New Roman" panose="02020603050405020304" pitchFamily="18" charset="0"/>
                <a:ea typeface="Calibri" panose="020F0502020204030204" pitchFamily="34" charset="0"/>
                <a:cs typeface="Times New Roman (Corps CS)"/>
              </a:rPr>
              <a:t>ν</a:t>
            </a:r>
            <a:r>
              <a:rPr lang="fr-FR" sz="1600" dirty="0">
                <a:latin typeface="Times New Roman" panose="02020603050405020304" pitchFamily="18" charset="0"/>
                <a:ea typeface="Calibri" panose="020F0502020204030204" pitchFamily="34" charset="0"/>
                <a:cs typeface="Times New Roman (Corps CS)"/>
              </a:rPr>
              <a:t>. (…) </a:t>
            </a:r>
            <a:r>
              <a:rPr lang="fr-FR" sz="1600" dirty="0" err="1">
                <a:latin typeface="Times New Roman" panose="02020603050405020304" pitchFamily="18" charset="0"/>
                <a:ea typeface="Calibri" panose="020F0502020204030204" pitchFamily="34" charset="0"/>
                <a:cs typeface="Times New Roman (Corps CS)"/>
              </a:rPr>
              <a:t>Τούτων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δὲ</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συντελεσθέντων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λ</a:t>
            </a:r>
            <a:r>
              <a:rPr lang="fr-FR" sz="1600" dirty="0">
                <a:latin typeface="Times New Roman" panose="02020603050405020304" pitchFamily="18" charset="0"/>
                <a:ea typeface="Calibri" panose="020F0502020204030204" pitchFamily="34" charset="0"/>
                <a:cs typeface="Times New Roman (Corps CS)"/>
              </a:rPr>
              <a:t>αβ</a:t>
            </a:r>
            <a:r>
              <a:rPr lang="fr-FR" sz="1600" dirty="0" err="1">
                <a:latin typeface="Times New Roman" panose="02020603050405020304" pitchFamily="18" charset="0"/>
                <a:ea typeface="Calibri" panose="020F0502020204030204" pitchFamily="34" charset="0"/>
                <a:cs typeface="Times New Roman (Corps CS)"/>
              </a:rPr>
              <a:t>ὼν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λ</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μ</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άδ</a:t>
            </a:r>
            <a:r>
              <a:rPr lang="fr-FR" sz="1600" dirty="0">
                <a:latin typeface="Times New Roman" panose="02020603050405020304" pitchFamily="18" charset="0"/>
                <a:ea typeface="Calibri" panose="020F0502020204030204" pitchFamily="34" charset="0"/>
                <a:cs typeface="Times New Roman (Corps CS)"/>
              </a:rPr>
              <a:t>α </a:t>
            </a:r>
            <a:r>
              <a:rPr lang="fr-FR" sz="1600" dirty="0" err="1">
                <a:latin typeface="Times New Roman" panose="02020603050405020304" pitchFamily="18" charset="0"/>
                <a:ea typeface="Calibri" panose="020F0502020204030204" pitchFamily="34" charset="0"/>
                <a:cs typeface="Times New Roman (Corps CS)"/>
              </a:rPr>
              <a:t>ὁ</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τὴν</a:t>
            </a:r>
            <a:r>
              <a:rPr lang="fr-FR" sz="1600" dirty="0">
                <a:latin typeface="Times New Roman" panose="02020603050405020304" pitchFamily="18" charset="0"/>
                <a:ea typeface="Calibri" panose="020F0502020204030204" pitchFamily="34" charset="0"/>
                <a:cs typeface="Times New Roman (Corps CS)"/>
              </a:rPr>
              <a:t> βα</a:t>
            </a:r>
            <a:r>
              <a:rPr lang="fr-FR" sz="1600" dirty="0" err="1">
                <a:latin typeface="Times New Roman" panose="02020603050405020304" pitchFamily="18" charset="0"/>
                <a:ea typeface="Calibri" panose="020F0502020204030204" pitchFamily="34" charset="0"/>
                <a:cs typeface="Times New Roman (Corps CS)"/>
              </a:rPr>
              <a:t>σιλεί</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δι</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δεξάμενος</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ροσφέρει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τῷ</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οἰκήμ</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τι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οἵ</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τε</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λοι</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οὶ</a:t>
            </a:r>
            <a:r>
              <a:rPr lang="fr-FR" sz="1600" dirty="0">
                <a:latin typeface="Times New Roman" panose="02020603050405020304" pitchFamily="18" charset="0"/>
                <a:ea typeface="Calibri" panose="020F0502020204030204" pitchFamily="34" charset="0"/>
                <a:cs typeface="Times New Roman (Corps CS)"/>
              </a:rPr>
              <a:t> πα</a:t>
            </a:r>
            <a:r>
              <a:rPr lang="fr-FR" sz="1600" dirty="0" err="1">
                <a:latin typeface="Times New Roman" panose="02020603050405020304" pitchFamily="18" charset="0"/>
                <a:ea typeface="Calibri" panose="020F0502020204030204" pitchFamily="34" charset="0"/>
                <a:cs typeface="Times New Roman (Corps CS)"/>
              </a:rPr>
              <a:t>ντ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χόθεν</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ῦρ</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εριτιθέ</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σι</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άντ</a:t>
            </a:r>
            <a:r>
              <a:rPr lang="fr-FR" sz="1600" dirty="0">
                <a:latin typeface="Times New Roman" panose="02020603050405020304" pitchFamily="18" charset="0"/>
                <a:ea typeface="Calibri" panose="020F0502020204030204" pitchFamily="34" charset="0"/>
                <a:cs typeface="Times New Roman (Corps CS)"/>
              </a:rPr>
              <a:t>α </a:t>
            </a:r>
            <a:r>
              <a:rPr lang="fr-FR" sz="1600" dirty="0" err="1">
                <a:latin typeface="Times New Roman" panose="02020603050405020304" pitchFamily="18" charset="0"/>
                <a:ea typeface="Calibri" panose="020F0502020204030204" pitchFamily="34" charset="0"/>
                <a:cs typeface="Times New Roman (Corps CS)"/>
              </a:rPr>
              <a:t>δὲ</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ῥᾷστ</a:t>
            </a:r>
            <a:r>
              <a:rPr lang="fr-FR" sz="1600" dirty="0">
                <a:latin typeface="Times New Roman" panose="02020603050405020304" pitchFamily="18" charset="0"/>
                <a:ea typeface="Calibri" panose="020F0502020204030204" pitchFamily="34" charset="0"/>
                <a:cs typeface="Times New Roman (Corps CS)"/>
              </a:rPr>
              <a:t>α </a:t>
            </a:r>
            <a:r>
              <a:rPr lang="fr-FR" sz="1600" dirty="0" err="1">
                <a:latin typeface="Times New Roman" panose="02020603050405020304" pitchFamily="18" charset="0"/>
                <a:ea typeface="Calibri" panose="020F0502020204030204" pitchFamily="34" charset="0"/>
                <a:cs typeface="Times New Roman (Corps CS)"/>
              </a:rPr>
              <a:t>ἀνά</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τετ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κ</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ὶ</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εὐμ</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ρῶς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ὑ</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ὸ</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τοῦ</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υρός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φρυγάνων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τε</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λήθους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κ</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ὶ</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θυμι</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μάτων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ινηθέντος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Ἐκ</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δὲ</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τοῦ</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τελευτ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ίου</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κ</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ὶ</a:t>
            </a:r>
            <a:r>
              <a:rPr lang="fr-FR" sz="1600" dirty="0">
                <a:latin typeface="Times New Roman" panose="02020603050405020304" pitchFamily="18" charset="0"/>
                <a:ea typeface="Calibri" panose="020F0502020204030204" pitchFamily="34" charset="0"/>
                <a:cs typeface="Times New Roman (Corps CS)"/>
              </a:rPr>
              <a:t> β</a:t>
            </a:r>
            <a:r>
              <a:rPr lang="fr-FR" sz="1600" dirty="0" err="1">
                <a:latin typeface="Times New Roman" panose="02020603050405020304" pitchFamily="18" charset="0"/>
                <a:ea typeface="Calibri" panose="020F0502020204030204" pitchFamily="34" charset="0"/>
                <a:cs typeface="Times New Roman (Corps CS)"/>
              </a:rPr>
              <a:t>ρ</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χυτάτου</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κ</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σκευάσμ</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τος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ὥσ</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ερ</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ἀ</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τινος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άλξεως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ἀετὸς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ἀφίετ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σὺν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τῷ</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υρὶ</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ἀνελευσόμενος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τὸν</a:t>
            </a:r>
            <a:r>
              <a:rPr lang="fr-FR" sz="1600" dirty="0">
                <a:latin typeface="Times New Roman" panose="02020603050405020304" pitchFamily="18" charset="0"/>
                <a:ea typeface="Calibri" panose="020F0502020204030204" pitchFamily="34" charset="0"/>
                <a:cs typeface="Times New Roman (Corps CS)"/>
              </a:rPr>
              <a:t> α</a:t>
            </a:r>
            <a:r>
              <a:rPr lang="fr-FR" sz="1600" dirty="0" err="1">
                <a:latin typeface="Times New Roman" panose="02020603050405020304" pitchFamily="18" charset="0"/>
                <a:ea typeface="Calibri" panose="020F0502020204030204" pitchFamily="34" charset="0"/>
                <a:cs typeface="Times New Roman (Corps CS)"/>
              </a:rPr>
              <a:t>ἰθέρ</a:t>
            </a:r>
            <a:r>
              <a:rPr lang="fr-FR" sz="1600" dirty="0">
                <a:latin typeface="Times New Roman" panose="02020603050405020304" pitchFamily="18" charset="0"/>
                <a:ea typeface="Calibri" panose="020F0502020204030204" pitchFamily="34" charset="0"/>
                <a:cs typeface="Times New Roman (Corps CS)"/>
              </a:rPr>
              <a:t>α, </a:t>
            </a:r>
            <a:r>
              <a:rPr lang="fr-FR" sz="1600" dirty="0" err="1">
                <a:latin typeface="Times New Roman" panose="02020603050405020304" pitchFamily="18" charset="0"/>
                <a:ea typeface="Calibri" panose="020F0502020204030204" pitchFamily="34" charset="0"/>
                <a:cs typeface="Times New Roman (Corps CS)"/>
              </a:rPr>
              <a:t>ὃς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φέρειν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ἀ</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ὸ</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γῆς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οὐρ</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νὸν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τὴν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τοῦ</a:t>
            </a:r>
            <a:r>
              <a:rPr lang="fr-FR" sz="1600" dirty="0">
                <a:latin typeface="Times New Roman" panose="02020603050405020304" pitchFamily="18" charset="0"/>
                <a:ea typeface="Calibri" panose="020F0502020204030204" pitchFamily="34" charset="0"/>
                <a:cs typeface="Times New Roman (Corps CS)"/>
              </a:rPr>
              <a:t> βα</a:t>
            </a:r>
            <a:r>
              <a:rPr lang="fr-FR" sz="1600" dirty="0" err="1">
                <a:latin typeface="Times New Roman" panose="02020603050405020304" pitchFamily="18" charset="0"/>
                <a:ea typeface="Calibri" panose="020F0502020204030204" pitchFamily="34" charset="0"/>
                <a:cs typeface="Times New Roman (Corps CS)"/>
              </a:rPr>
              <a:t>σιλέως</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ψυχὴν</a:t>
            </a:r>
            <a:r>
              <a:rPr lang="fr-FR" sz="1600" dirty="0">
                <a:latin typeface="Times New Roman" panose="02020603050405020304" pitchFamily="18" charset="0"/>
                <a:ea typeface="Calibri" panose="020F0502020204030204" pitchFamily="34" charset="0"/>
                <a:cs typeface="Times New Roman (Corps CS)"/>
              </a:rPr>
              <a:t> π</a:t>
            </a:r>
            <a:r>
              <a:rPr lang="fr-FR" sz="1600" dirty="0" err="1">
                <a:latin typeface="Times New Roman" panose="02020603050405020304" pitchFamily="18" charset="0"/>
                <a:ea typeface="Calibri" panose="020F0502020204030204" pitchFamily="34" charset="0"/>
                <a:cs typeface="Times New Roman (Corps CS)"/>
              </a:rPr>
              <a:t>ιστεύετ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ι</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ὑ</a:t>
            </a:r>
            <a:r>
              <a:rPr lang="fr-FR" sz="1600" dirty="0">
                <a:latin typeface="Times New Roman" panose="02020603050405020304" pitchFamily="18" charset="0"/>
                <a:ea typeface="Calibri" panose="020F0502020204030204" pitchFamily="34" charset="0"/>
                <a:cs typeface="Times New Roman (Corps CS)"/>
              </a:rPr>
              <a:t>π</a:t>
            </a:r>
            <a:r>
              <a:rPr lang="fr-FR" sz="1600" dirty="0" err="1">
                <a:latin typeface="Times New Roman" panose="02020603050405020304" pitchFamily="18" charset="0"/>
                <a:ea typeface="Calibri" panose="020F0502020204030204" pitchFamily="34" charset="0"/>
                <a:cs typeface="Times New Roman (Corps CS)"/>
              </a:rPr>
              <a:t>ὸ</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Ῥωμ</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ίων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κ</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ὶ</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ἐξ</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ἐκείνου</a:t>
            </a:r>
            <a:r>
              <a:rPr lang="fr-FR" sz="1600" dirty="0">
                <a:latin typeface="Times New Roman" panose="02020603050405020304" pitchFamily="18" charset="0"/>
                <a:ea typeface="Calibri" panose="020F0502020204030204" pitchFamily="34" charset="0"/>
                <a:cs typeface="Times New Roman (Corps CS)"/>
              </a:rPr>
              <a:t> </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μετὰ</a:t>
            </a:r>
            <a:r>
              <a:rPr lang="fr-FR" sz="1600" b="1" dirty="0">
                <a:solidFill>
                  <a:srgbClr val="FF0000"/>
                </a:solidFill>
                <a:latin typeface="Times New Roman" panose="02020603050405020304" pitchFamily="18" charset="0"/>
                <a:ea typeface="Calibri" panose="020F0502020204030204" pitchFamily="34" charset="0"/>
                <a:cs typeface="Times New Roman (Corps CS)"/>
              </a:rPr>
              <a:t> </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τῶν</a:t>
            </a:r>
            <a:r>
              <a:rPr lang="fr-FR" sz="1600" b="1" dirty="0">
                <a:solidFill>
                  <a:srgbClr val="FF0000"/>
                </a:solidFill>
                <a:latin typeface="Times New Roman" panose="02020603050405020304" pitchFamily="18" charset="0"/>
                <a:ea typeface="Calibri" panose="020F0502020204030204" pitchFamily="34" charset="0"/>
                <a:cs typeface="Times New Roman (Corps CS)"/>
              </a:rPr>
              <a:t> </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λοι</a:t>
            </a:r>
            <a:r>
              <a:rPr lang="fr-FR" sz="1600" b="1" dirty="0">
                <a:solidFill>
                  <a:srgbClr val="FF0000"/>
                </a:solidFill>
                <a:latin typeface="Times New Roman" panose="02020603050405020304" pitchFamily="18" charset="0"/>
                <a:ea typeface="Calibri" panose="020F0502020204030204" pitchFamily="34" charset="0"/>
                <a:cs typeface="Times New Roman (Corps CS)"/>
              </a:rPr>
              <a:t>π</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ῶν</a:t>
            </a:r>
            <a:r>
              <a:rPr lang="fr-FR" sz="1600" b="1" dirty="0">
                <a:solidFill>
                  <a:srgbClr val="FF0000"/>
                </a:solidFill>
                <a:latin typeface="Times New Roman" panose="02020603050405020304" pitchFamily="18" charset="0"/>
                <a:ea typeface="Calibri" panose="020F0502020204030204" pitchFamily="34" charset="0"/>
                <a:cs typeface="Times New Roman (Corps CS)"/>
              </a:rPr>
              <a:t> </a:t>
            </a:r>
            <a:r>
              <a:rPr lang="fr-FR" sz="1600" b="1" dirty="0" err="1">
                <a:solidFill>
                  <a:srgbClr val="FF0000"/>
                </a:solidFill>
                <a:latin typeface="Times New Roman" panose="02020603050405020304" pitchFamily="18" charset="0"/>
                <a:ea typeface="Calibri" panose="020F0502020204030204" pitchFamily="34" charset="0"/>
                <a:cs typeface="Times New Roman (Corps CS)"/>
              </a:rPr>
              <a:t>θεῶν</a:t>
            </a:r>
            <a:r>
              <a:rPr lang="fr-FR" sz="1600" dirty="0">
                <a:latin typeface="Times New Roman" panose="02020603050405020304" pitchFamily="18" charset="0"/>
                <a:ea typeface="Calibri" panose="020F0502020204030204" pitchFamily="34" charset="0"/>
                <a:cs typeface="Times New Roman (Corps CS)"/>
              </a:rPr>
              <a:t> </a:t>
            </a:r>
            <a:r>
              <a:rPr lang="fr-FR" sz="1600" dirty="0" err="1">
                <a:latin typeface="Times New Roman" panose="02020603050405020304" pitchFamily="18" charset="0"/>
                <a:ea typeface="Calibri" panose="020F0502020204030204" pitchFamily="34" charset="0"/>
                <a:cs typeface="Times New Roman (Corps CS)"/>
              </a:rPr>
              <a:t>θρησκεύετ</a:t>
            </a:r>
            <a:r>
              <a:rPr lang="fr-FR" sz="1600" dirty="0">
                <a:latin typeface="Times New Roman" panose="02020603050405020304" pitchFamily="18" charset="0"/>
                <a:ea typeface="Calibri" panose="020F0502020204030204" pitchFamily="34" charset="0"/>
                <a:cs typeface="Times New Roman (Corps CS)"/>
              </a:rPr>
              <a:t>α</a:t>
            </a:r>
            <a:r>
              <a:rPr lang="fr-FR" sz="1600" dirty="0" err="1">
                <a:latin typeface="Times New Roman" panose="02020603050405020304" pitchFamily="18" charset="0"/>
                <a:ea typeface="Calibri" panose="020F0502020204030204" pitchFamily="34" charset="0"/>
                <a:cs typeface="Times New Roman (Corps CS)"/>
              </a:rPr>
              <a:t>ι</a:t>
            </a:r>
            <a:r>
              <a:rPr lang="fr-FR" sz="1600" dirty="0">
                <a:latin typeface="Times New Roman" panose="02020603050405020304" pitchFamily="18" charset="0"/>
                <a:ea typeface="Calibri" panose="020F0502020204030204" pitchFamily="34" charset="0"/>
                <a:cs typeface="Times New Roman (Corps CS)"/>
              </a:rPr>
              <a:t>.</a:t>
            </a:r>
            <a:endParaRPr lang="fr-BE" sz="1600" dirty="0">
              <a:latin typeface="Times New Roman" panose="02020603050405020304" pitchFamily="18" charset="0"/>
              <a:ea typeface="Calibri" panose="020F0502020204030204" pitchFamily="34" charset="0"/>
              <a:cs typeface="Times New Roman (Corps CS)"/>
            </a:endParaRPr>
          </a:p>
          <a:p>
            <a:pPr algn="just"/>
            <a:r>
              <a:rPr lang="fr-FR" sz="1600" dirty="0">
                <a:latin typeface="Times New Roman" panose="02020603050405020304" pitchFamily="18" charset="0"/>
                <a:ea typeface="Calibri" panose="020F0502020204030204" pitchFamily="34" charset="0"/>
                <a:cs typeface="Times New Roman (Corps CS)"/>
              </a:rPr>
              <a:t> </a:t>
            </a:r>
            <a:endParaRPr lang="fr-BE" sz="1600" dirty="0">
              <a:latin typeface="Times New Roman" panose="02020603050405020304" pitchFamily="18" charset="0"/>
              <a:ea typeface="Calibri" panose="020F0502020204030204" pitchFamily="34" charset="0"/>
              <a:cs typeface="Times New Roman (Corps CS)"/>
            </a:endParaRPr>
          </a:p>
          <a:p>
            <a:pPr algn="just"/>
            <a:r>
              <a:rPr lang="en-US" sz="1600" dirty="0">
                <a:latin typeface="Times New Roman" panose="02020603050405020304" pitchFamily="18" charset="0"/>
                <a:ea typeface="Calibri" panose="020F0502020204030204" pitchFamily="34" charset="0"/>
                <a:cs typeface="Times New Roman (Corps CS)"/>
              </a:rPr>
              <a:t>Les Romains </a:t>
            </a:r>
            <a:r>
              <a:rPr lang="en-US" sz="1600" dirty="0" err="1">
                <a:latin typeface="Times New Roman" panose="02020603050405020304" pitchFamily="18" charset="0"/>
                <a:ea typeface="Calibri" panose="020F0502020204030204" pitchFamily="34" charset="0"/>
                <a:cs typeface="Times New Roman (Corps CS)"/>
              </a:rPr>
              <a:t>ont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l'habitude</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d'élever</a:t>
            </a:r>
            <a:r>
              <a:rPr lang="en-US" sz="1600" dirty="0">
                <a:latin typeface="Times New Roman" panose="02020603050405020304" pitchFamily="18" charset="0"/>
                <a:ea typeface="Calibri" panose="020F0502020204030204" pitchFamily="34" charset="0"/>
                <a:cs typeface="Times New Roman (Corps CS)"/>
              </a:rPr>
              <a:t> au rang de </a:t>
            </a:r>
            <a:r>
              <a:rPr lang="en-US" sz="1600" dirty="0" err="1">
                <a:latin typeface="Times New Roman" panose="02020603050405020304" pitchFamily="18" charset="0"/>
                <a:ea typeface="Calibri" panose="020F0502020204030204" pitchFamily="34" charset="0"/>
                <a:cs typeface="Times New Roman (Corps CS)"/>
              </a:rPr>
              <a:t>divinité</a:t>
            </a:r>
            <a:r>
              <a:rPr lang="en-US" sz="1600" dirty="0">
                <a:latin typeface="Times New Roman" panose="02020603050405020304" pitchFamily="18" charset="0"/>
                <a:ea typeface="Calibri" panose="020F0502020204030204" pitchFamily="34" charset="0"/>
                <a:cs typeface="Times New Roman (Corps CS)"/>
              </a:rPr>
              <a:t> les </a:t>
            </a:r>
            <a:r>
              <a:rPr lang="en-US" sz="1600" dirty="0" err="1">
                <a:latin typeface="Times New Roman" panose="02020603050405020304" pitchFamily="18" charset="0"/>
                <a:ea typeface="Calibri" panose="020F0502020204030204" pitchFamily="34" charset="0"/>
                <a:cs typeface="Times New Roman (Corps CS)"/>
              </a:rPr>
              <a:t>empereurs</a:t>
            </a:r>
            <a:r>
              <a:rPr lang="en-US" sz="1600" dirty="0">
                <a:latin typeface="Times New Roman" panose="02020603050405020304" pitchFamily="18" charset="0"/>
                <a:ea typeface="Calibri" panose="020F0502020204030204" pitchFamily="34" charset="0"/>
                <a:cs typeface="Times New Roman (Corps CS)"/>
              </a:rPr>
              <a:t> qui, </a:t>
            </a:r>
            <a:r>
              <a:rPr lang="en-US" sz="1600" dirty="0" err="1">
                <a:latin typeface="Times New Roman" panose="02020603050405020304" pitchFamily="18" charset="0"/>
                <a:ea typeface="Calibri" panose="020F0502020204030204" pitchFamily="34" charset="0"/>
                <a:cs typeface="Times New Roman (Corps CS)"/>
              </a:rPr>
              <a:t>à</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leur</a:t>
            </a:r>
            <a:r>
              <a:rPr lang="en-US" sz="1600" dirty="0">
                <a:latin typeface="Times New Roman" panose="02020603050405020304" pitchFamily="18" charset="0"/>
                <a:ea typeface="Calibri" panose="020F0502020204030204" pitchFamily="34" charset="0"/>
                <a:cs typeface="Times New Roman (Corps CS)"/>
              </a:rPr>
              <a:t> mort, </a:t>
            </a:r>
            <a:r>
              <a:rPr lang="en-US" sz="1600" dirty="0" err="1">
                <a:latin typeface="Times New Roman" panose="02020603050405020304" pitchFamily="18" charset="0"/>
                <a:ea typeface="Calibri" panose="020F0502020204030204" pitchFamily="34" charset="0"/>
                <a:cs typeface="Times New Roman (Corps CS)"/>
              </a:rPr>
              <a:t>laissent</a:t>
            </a:r>
            <a:r>
              <a:rPr lang="en-US" sz="1600" dirty="0">
                <a:latin typeface="Times New Roman" panose="02020603050405020304" pitchFamily="18" charset="0"/>
                <a:ea typeface="Calibri" panose="020F0502020204030204" pitchFamily="34" charset="0"/>
                <a:cs typeface="Times New Roman (Corps CS)"/>
              </a:rPr>
              <a:t> des </a:t>
            </a:r>
            <a:r>
              <a:rPr lang="en-US" sz="1600" dirty="0" err="1">
                <a:latin typeface="Times New Roman" panose="02020603050405020304" pitchFamily="18" charset="0"/>
                <a:ea typeface="Calibri" panose="020F0502020204030204" pitchFamily="34" charset="0"/>
                <a:cs typeface="Times New Roman (Corps CS)"/>
              </a:rPr>
              <a:t>fils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ou</a:t>
            </a:r>
            <a:r>
              <a:rPr lang="en-US" sz="1600" dirty="0">
                <a:latin typeface="Times New Roman" panose="02020603050405020304" pitchFamily="18" charset="0"/>
                <a:ea typeface="Calibri" panose="020F0502020204030204" pitchFamily="34" charset="0"/>
                <a:cs typeface="Times New Roman (Corps CS)"/>
              </a:rPr>
              <a:t> des </a:t>
            </a:r>
            <a:r>
              <a:rPr lang="en-US" sz="1600" dirty="0" err="1">
                <a:latin typeface="Times New Roman" panose="02020603050405020304" pitchFamily="18" charset="0"/>
                <a:ea typeface="Calibri" panose="020F0502020204030204" pitchFamily="34" charset="0"/>
                <a:cs typeface="Times New Roman (Corps CS)"/>
              </a:rPr>
              <a:t>successeurs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désignés</a:t>
            </a:r>
            <a:r>
              <a:rPr lang="en-US" sz="1600" dirty="0">
                <a:latin typeface="Times New Roman" panose="02020603050405020304" pitchFamily="18" charset="0"/>
                <a:ea typeface="Calibri" panose="020F0502020204030204" pitchFamily="34" charset="0"/>
                <a:cs typeface="Times New Roman (Corps CS)"/>
              </a:rPr>
              <a:t> ; </a:t>
            </a:r>
            <a:r>
              <a:rPr lang="en-US" sz="1600" dirty="0" err="1">
                <a:latin typeface="Times New Roman" panose="02020603050405020304" pitchFamily="18" charset="0"/>
                <a:ea typeface="Calibri" panose="020F0502020204030204" pitchFamily="34" charset="0"/>
                <a:cs typeface="Times New Roman (Corps CS)"/>
              </a:rPr>
              <a:t>ils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appellent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cet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honneur</a:t>
            </a:r>
            <a:r>
              <a:rPr lang="en-US" sz="1600" dirty="0">
                <a:latin typeface="Times New Roman" panose="02020603050405020304" pitchFamily="18" charset="0"/>
                <a:ea typeface="Calibri" panose="020F0502020204030204" pitchFamily="34" charset="0"/>
                <a:cs typeface="Times New Roman (Corps CS)"/>
              </a:rPr>
              <a:t> </a:t>
            </a:r>
            <a:r>
              <a:rPr lang="en-US" sz="1600" b="1" dirty="0" err="1">
                <a:solidFill>
                  <a:srgbClr val="FF0000"/>
                </a:solidFill>
                <a:latin typeface="Times New Roman" panose="02020603050405020304" pitchFamily="18" charset="0"/>
                <a:ea typeface="Calibri" panose="020F0502020204030204" pitchFamily="34" charset="0"/>
                <a:cs typeface="Times New Roman (Corps CS)"/>
              </a:rPr>
              <a:t>apothéose</a:t>
            </a:r>
            <a:r>
              <a:rPr lang="en-US" sz="1600" dirty="0">
                <a:latin typeface="Times New Roman" panose="02020603050405020304" pitchFamily="18" charset="0"/>
                <a:ea typeface="Calibri" panose="020F0502020204030204" pitchFamily="34" charset="0"/>
                <a:cs typeface="Times New Roman (Corps CS)"/>
              </a:rPr>
              <a:t>. (...) Une </a:t>
            </a:r>
            <a:r>
              <a:rPr lang="en-US" sz="1600" dirty="0" err="1">
                <a:latin typeface="Times New Roman" panose="02020603050405020304" pitchFamily="18" charset="0"/>
                <a:ea typeface="Calibri" panose="020F0502020204030204" pitchFamily="34" charset="0"/>
                <a:cs typeface="Times New Roman (Corps CS)"/>
              </a:rPr>
              <a:t>fois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ces</a:t>
            </a:r>
            <a:r>
              <a:rPr lang="en-US" sz="1600" dirty="0">
                <a:latin typeface="Times New Roman" panose="02020603050405020304" pitchFamily="18" charset="0"/>
                <a:ea typeface="Calibri" panose="020F0502020204030204" pitchFamily="34" charset="0"/>
                <a:cs typeface="Times New Roman (Corps CS)"/>
              </a:rPr>
              <a:t> rites </a:t>
            </a:r>
            <a:r>
              <a:rPr lang="en-US" sz="1600" dirty="0" err="1">
                <a:latin typeface="Times New Roman" panose="02020603050405020304" pitchFamily="18" charset="0"/>
                <a:ea typeface="Calibri" panose="020F0502020204030204" pitchFamily="34" charset="0"/>
                <a:cs typeface="Times New Roman (Corps CS)"/>
              </a:rPr>
              <a:t>accomplis</a:t>
            </a:r>
            <a:r>
              <a:rPr lang="en-US" sz="1600" dirty="0">
                <a:latin typeface="Times New Roman" panose="02020603050405020304" pitchFamily="18" charset="0"/>
                <a:ea typeface="Calibri" panose="020F0502020204030204" pitchFamily="34" charset="0"/>
                <a:cs typeface="Times New Roman (Corps CS)"/>
              </a:rPr>
              <a:t>, le </a:t>
            </a:r>
            <a:r>
              <a:rPr lang="en-US" sz="1600" dirty="0" err="1">
                <a:latin typeface="Times New Roman" panose="02020603050405020304" pitchFamily="18" charset="0"/>
                <a:ea typeface="Calibri" panose="020F0502020204030204" pitchFamily="34" charset="0"/>
                <a:cs typeface="Times New Roman (Corps CS)"/>
              </a:rPr>
              <a:t>successeur</a:t>
            </a:r>
            <a:r>
              <a:rPr lang="en-US" sz="1600" dirty="0">
                <a:latin typeface="Times New Roman" panose="02020603050405020304" pitchFamily="18" charset="0"/>
                <a:ea typeface="Calibri" panose="020F0502020204030204" pitchFamily="34" charset="0"/>
                <a:cs typeface="Times New Roman (Corps CS)"/>
              </a:rPr>
              <a:t> de </a:t>
            </a:r>
            <a:r>
              <a:rPr lang="en-US" sz="1600" dirty="0" err="1">
                <a:latin typeface="Times New Roman" panose="02020603050405020304" pitchFamily="18" charset="0"/>
                <a:ea typeface="Calibri" panose="020F0502020204030204" pitchFamily="34" charset="0"/>
                <a:cs typeface="Times New Roman (Corps CS)"/>
              </a:rPr>
              <a:t>l'empereur</a:t>
            </a:r>
            <a:r>
              <a:rPr lang="en-US" sz="1600" dirty="0">
                <a:latin typeface="Times New Roman" panose="02020603050405020304" pitchFamily="18" charset="0"/>
                <a:ea typeface="Calibri" panose="020F0502020204030204" pitchFamily="34" charset="0"/>
                <a:cs typeface="Times New Roman (Corps CS)"/>
              </a:rPr>
              <a:t> met le feu </a:t>
            </a:r>
            <a:r>
              <a:rPr lang="en-US" sz="1600" dirty="0" err="1">
                <a:latin typeface="Times New Roman" panose="02020603050405020304" pitchFamily="18" charset="0"/>
                <a:ea typeface="Calibri" panose="020F0502020204030204" pitchFamily="34" charset="0"/>
                <a:cs typeface="Times New Roman (Corps CS)"/>
              </a:rPr>
              <a:t>à</a:t>
            </a:r>
            <a:r>
              <a:rPr lang="en-US" sz="1600" dirty="0">
                <a:latin typeface="Times New Roman" panose="02020603050405020304" pitchFamily="18" charset="0"/>
                <a:ea typeface="Calibri" panose="020F0502020204030204" pitchFamily="34" charset="0"/>
                <a:cs typeface="Times New Roman (Corps CS)"/>
              </a:rPr>
              <a:t> la structure, </a:t>
            </a:r>
            <a:r>
              <a:rPr lang="en-US" sz="1600" dirty="0" err="1">
                <a:latin typeface="Times New Roman" panose="02020603050405020304" pitchFamily="18" charset="0"/>
                <a:ea typeface="Calibri" panose="020F0502020204030204" pitchFamily="34" charset="0"/>
                <a:cs typeface="Times New Roman (Corps CS)"/>
              </a:rPr>
              <a:t>puis</a:t>
            </a:r>
            <a:r>
              <a:rPr lang="en-US" sz="1600" dirty="0">
                <a:latin typeface="Times New Roman" panose="02020603050405020304" pitchFamily="18" charset="0"/>
                <a:ea typeface="Calibri" panose="020F0502020204030204" pitchFamily="34" charset="0"/>
                <a:cs typeface="Times New Roman (Corps CS)"/>
              </a:rPr>
              <a:t> le </a:t>
            </a:r>
            <a:r>
              <a:rPr lang="en-US" sz="1600" dirty="0" err="1">
                <a:latin typeface="Times New Roman" panose="02020603050405020304" pitchFamily="18" charset="0"/>
                <a:ea typeface="Calibri" panose="020F0502020204030204" pitchFamily="34" charset="0"/>
                <a:cs typeface="Times New Roman (Corps CS)"/>
              </a:rPr>
              <a:t>peuple</a:t>
            </a:r>
            <a:r>
              <a:rPr lang="en-US" sz="1600" dirty="0">
                <a:latin typeface="Times New Roman" panose="02020603050405020304" pitchFamily="18" charset="0"/>
                <a:ea typeface="Calibri" panose="020F0502020204030204" pitchFamily="34" charset="0"/>
                <a:cs typeface="Times New Roman (Corps CS)"/>
              </a:rPr>
              <a:t> y met le feu de </a:t>
            </a:r>
            <a:r>
              <a:rPr lang="en-US" sz="1600" dirty="0" err="1">
                <a:latin typeface="Times New Roman" panose="02020603050405020304" pitchFamily="18" charset="0"/>
                <a:ea typeface="Calibri" panose="020F0502020204030204" pitchFamily="34" charset="0"/>
                <a:cs typeface="Times New Roman (Corps CS)"/>
              </a:rPr>
              <a:t>tous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côtés</a:t>
            </a:r>
            <a:r>
              <a:rPr lang="en-US" sz="1600" dirty="0">
                <a:latin typeface="Times New Roman" panose="02020603050405020304" pitchFamily="18" charset="0"/>
                <a:ea typeface="Calibri" panose="020F0502020204030204" pitchFamily="34" charset="0"/>
                <a:cs typeface="Times New Roman (Corps CS)"/>
              </a:rPr>
              <a:t>. Les </a:t>
            </a:r>
            <a:r>
              <a:rPr lang="en-US" sz="1600" dirty="0" err="1">
                <a:latin typeface="Times New Roman" panose="02020603050405020304" pitchFamily="18" charset="0"/>
                <a:ea typeface="Calibri" panose="020F0502020204030204" pitchFamily="34" charset="0"/>
                <a:cs typeface="Times New Roman (Corps CS)"/>
              </a:rPr>
              <a:t>flammes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consument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facilement</a:t>
            </a:r>
            <a:r>
              <a:rPr lang="en-US" sz="1600" dirty="0">
                <a:latin typeface="Times New Roman" panose="02020603050405020304" pitchFamily="18" charset="0"/>
                <a:ea typeface="Calibri" panose="020F0502020204030204" pitchFamily="34" charset="0"/>
                <a:cs typeface="Times New Roman (Corps CS)"/>
              </a:rPr>
              <a:t> et </a:t>
            </a:r>
            <a:r>
              <a:rPr lang="en-US" sz="1600" dirty="0" err="1">
                <a:latin typeface="Times New Roman" panose="02020603050405020304" pitchFamily="18" charset="0"/>
                <a:ea typeface="Calibri" panose="020F0502020204030204" pitchFamily="34" charset="0"/>
                <a:cs typeface="Times New Roman (Corps CS)"/>
              </a:rPr>
              <a:t>rapidement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l'énorme</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tas</a:t>
            </a:r>
            <a:r>
              <a:rPr lang="en-US" sz="1600" dirty="0">
                <a:latin typeface="Times New Roman" panose="02020603050405020304" pitchFamily="18" charset="0"/>
                <a:ea typeface="Calibri" panose="020F0502020204030204" pitchFamily="34" charset="0"/>
                <a:cs typeface="Times New Roman (Corps CS)"/>
              </a:rPr>
              <a:t> de </a:t>
            </a:r>
            <a:r>
              <a:rPr lang="en-US" sz="1600" dirty="0" err="1">
                <a:latin typeface="Times New Roman" panose="02020603050405020304" pitchFamily="18" charset="0"/>
                <a:ea typeface="Calibri" panose="020F0502020204030204" pitchFamily="34" charset="0"/>
                <a:cs typeface="Times New Roman (Corps CS)"/>
              </a:rPr>
              <a:t>bois</a:t>
            </a:r>
            <a:r>
              <a:rPr lang="en-US" sz="1600" dirty="0">
                <a:latin typeface="Times New Roman" panose="02020603050405020304" pitchFamily="18" charset="0"/>
                <a:ea typeface="Calibri" panose="020F0502020204030204" pitchFamily="34" charset="0"/>
                <a:cs typeface="Times New Roman (Corps CS)"/>
              </a:rPr>
              <a:t> de </a:t>
            </a:r>
            <a:r>
              <a:rPr lang="en-US" sz="1600" dirty="0" err="1">
                <a:latin typeface="Times New Roman" panose="02020603050405020304" pitchFamily="18" charset="0"/>
                <a:ea typeface="Calibri" panose="020F0502020204030204" pitchFamily="34" charset="0"/>
                <a:cs typeface="Times New Roman (Corps CS)"/>
              </a:rPr>
              <a:t>chauffage</a:t>
            </a:r>
            <a:r>
              <a:rPr lang="en-US" sz="1600" dirty="0">
                <a:latin typeface="Times New Roman" panose="02020603050405020304" pitchFamily="18" charset="0"/>
                <a:ea typeface="Calibri" panose="020F0502020204030204" pitchFamily="34" charset="0"/>
                <a:cs typeface="Times New Roman (Corps CS)"/>
              </a:rPr>
              <a:t> et de </a:t>
            </a:r>
            <a:r>
              <a:rPr lang="en-US" sz="1600" dirty="0" err="1">
                <a:latin typeface="Times New Roman" panose="02020603050405020304" pitchFamily="18" charset="0"/>
                <a:ea typeface="Calibri" panose="020F0502020204030204" pitchFamily="34" charset="0"/>
                <a:cs typeface="Times New Roman (Corps CS)"/>
              </a:rPr>
              <a:t>produits</a:t>
            </a:r>
            <a:r>
              <a:rPr lang="en-US" sz="1600" dirty="0">
                <a:latin typeface="Times New Roman" panose="02020603050405020304" pitchFamily="18" charset="0"/>
                <a:ea typeface="Calibri" panose="020F0502020204030204" pitchFamily="34" charset="0"/>
                <a:cs typeface="Times New Roman (Corps CS)"/>
              </a:rPr>
              <a:t> odorants. Du plus haut et du plus petit étage, </a:t>
            </a:r>
            <a:r>
              <a:rPr lang="en-US" sz="1600" dirty="0" err="1">
                <a:latin typeface="Times New Roman" panose="02020603050405020304" pitchFamily="18" charset="0"/>
                <a:ea typeface="Calibri" panose="020F0502020204030204" pitchFamily="34" charset="0"/>
                <a:cs typeface="Times New Roman (Corps CS)"/>
              </a:rPr>
              <a:t>comme</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s'il</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s'agissait</a:t>
            </a:r>
            <a:r>
              <a:rPr lang="en-US" sz="1600" dirty="0">
                <a:latin typeface="Times New Roman" panose="02020603050405020304" pitchFamily="18" charset="0"/>
                <a:ea typeface="Calibri" panose="020F0502020204030204" pitchFamily="34" charset="0"/>
                <a:cs typeface="Times New Roman (Corps CS)"/>
              </a:rPr>
              <a:t> d'un </a:t>
            </a:r>
            <a:r>
              <a:rPr lang="en-US" sz="1600" dirty="0" err="1">
                <a:latin typeface="Times New Roman" panose="02020603050405020304" pitchFamily="18" charset="0"/>
                <a:ea typeface="Calibri" panose="020F0502020204030204" pitchFamily="34" charset="0"/>
                <a:cs typeface="Times New Roman (Corps CS)"/>
              </a:rPr>
              <a:t>rempart</a:t>
            </a:r>
            <a:r>
              <a:rPr lang="en-US" sz="1600" dirty="0">
                <a:latin typeface="Times New Roman" panose="02020603050405020304" pitchFamily="18" charset="0"/>
                <a:ea typeface="Calibri" panose="020F0502020204030204" pitchFamily="34" charset="0"/>
                <a:cs typeface="Times New Roman (Corps CS)"/>
              </a:rPr>
              <a:t>, un </a:t>
            </a:r>
            <a:r>
              <a:rPr lang="en-US" sz="1600" dirty="0" err="1">
                <a:latin typeface="Times New Roman" panose="02020603050405020304" pitchFamily="18" charset="0"/>
                <a:ea typeface="Calibri" panose="020F0502020204030204" pitchFamily="34" charset="0"/>
                <a:cs typeface="Times New Roman (Corps CS)"/>
              </a:rPr>
              <a:t>aigle</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s'envole</a:t>
            </a:r>
            <a:r>
              <a:rPr lang="en-US" sz="1600" dirty="0">
                <a:latin typeface="Times New Roman" panose="02020603050405020304" pitchFamily="18" charset="0"/>
                <a:ea typeface="Calibri" panose="020F0502020204030204" pitchFamily="34" charset="0"/>
                <a:cs typeface="Times New Roman (Corps CS)"/>
              </a:rPr>
              <a:t> dans le </a:t>
            </a:r>
            <a:r>
              <a:rPr lang="en-US" sz="1600" dirty="0" err="1">
                <a:latin typeface="Times New Roman" panose="02020603050405020304" pitchFamily="18" charset="0"/>
                <a:ea typeface="Calibri" panose="020F0502020204030204" pitchFamily="34" charset="0"/>
                <a:cs typeface="Times New Roman (Corps CS)"/>
              </a:rPr>
              <a:t>ciel</a:t>
            </a:r>
            <a:r>
              <a:rPr lang="en-US" sz="1600" dirty="0">
                <a:latin typeface="Times New Roman" panose="02020603050405020304" pitchFamily="18" charset="0"/>
                <a:ea typeface="Calibri" panose="020F0502020204030204" pitchFamily="34" charset="0"/>
                <a:cs typeface="Times New Roman (Corps CS)"/>
              </a:rPr>
              <a:t> avec les </a:t>
            </a:r>
            <a:r>
              <a:rPr lang="en-US" sz="1600" dirty="0" err="1">
                <a:latin typeface="Times New Roman" panose="02020603050405020304" pitchFamily="18" charset="0"/>
                <a:ea typeface="Calibri" panose="020F0502020204030204" pitchFamily="34" charset="0"/>
                <a:cs typeface="Times New Roman (Corps CS)"/>
              </a:rPr>
              <a:t>flammes</a:t>
            </a:r>
            <a:r>
              <a:rPr lang="en-US" sz="1600" dirty="0">
                <a:latin typeface="Times New Roman" panose="02020603050405020304" pitchFamily="18" charset="0"/>
                <a:ea typeface="Calibri" panose="020F0502020204030204" pitchFamily="34" charset="0"/>
                <a:cs typeface="Times New Roman (Corps CS)"/>
              </a:rPr>
              <a:t> ; les Romains </a:t>
            </a:r>
            <a:r>
              <a:rPr lang="en-US" sz="1600" dirty="0" err="1">
                <a:latin typeface="Times New Roman" panose="02020603050405020304" pitchFamily="18" charset="0"/>
                <a:ea typeface="Calibri" panose="020F0502020204030204" pitchFamily="34" charset="0"/>
                <a:cs typeface="Times New Roman (Corps CS)"/>
              </a:rPr>
              <a:t>croient</a:t>
            </a:r>
            <a:r>
              <a:rPr lang="en-US" sz="1600" dirty="0">
                <a:latin typeface="Times New Roman" panose="02020603050405020304" pitchFamily="18" charset="0"/>
                <a:ea typeface="Calibri" panose="020F0502020204030204" pitchFamily="34" charset="0"/>
                <a:cs typeface="Times New Roman (Corps CS)"/>
              </a:rPr>
              <a:t> que </a:t>
            </a:r>
            <a:r>
              <a:rPr lang="en-US" sz="1600" dirty="0" err="1">
                <a:latin typeface="Times New Roman" panose="02020603050405020304" pitchFamily="18" charset="0"/>
                <a:ea typeface="Calibri" panose="020F0502020204030204" pitchFamily="34" charset="0"/>
                <a:cs typeface="Times New Roman (Corps CS)"/>
              </a:rPr>
              <a:t>cet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aigle</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transporte</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l'âme</a:t>
            </a:r>
            <a:r>
              <a:rPr lang="en-US" sz="1600" dirty="0">
                <a:latin typeface="Times New Roman" panose="02020603050405020304" pitchFamily="18" charset="0"/>
                <a:ea typeface="Calibri" panose="020F0502020204030204" pitchFamily="34" charset="0"/>
                <a:cs typeface="Times New Roman (Corps CS)"/>
              </a:rPr>
              <a:t> de </a:t>
            </a:r>
            <a:r>
              <a:rPr lang="en-US" sz="1600" dirty="0" err="1">
                <a:latin typeface="Times New Roman" panose="02020603050405020304" pitchFamily="18" charset="0"/>
                <a:ea typeface="Calibri" panose="020F0502020204030204" pitchFamily="34" charset="0"/>
                <a:cs typeface="Times New Roman (Corps CS)"/>
              </a:rPr>
              <a:t>l'empereur</a:t>
            </a:r>
            <a:r>
              <a:rPr lang="en-US" sz="1600" dirty="0">
                <a:latin typeface="Times New Roman" panose="02020603050405020304" pitchFamily="18" charset="0"/>
                <a:ea typeface="Calibri" panose="020F0502020204030204" pitchFamily="34" charset="0"/>
                <a:cs typeface="Times New Roman (Corps CS)"/>
              </a:rPr>
              <a:t> de la </a:t>
            </a:r>
            <a:r>
              <a:rPr lang="en-US" sz="1600" dirty="0" err="1">
                <a:latin typeface="Times New Roman" panose="02020603050405020304" pitchFamily="18" charset="0"/>
                <a:ea typeface="Calibri" panose="020F0502020204030204" pitchFamily="34" charset="0"/>
                <a:cs typeface="Times New Roman (Corps CS)"/>
              </a:rPr>
              <a:t>terre</a:t>
            </a:r>
            <a:r>
              <a:rPr lang="en-US" sz="1600" dirty="0">
                <a:latin typeface="Times New Roman" panose="02020603050405020304" pitchFamily="18" charset="0"/>
                <a:ea typeface="Calibri" panose="020F0502020204030204" pitchFamily="34" charset="0"/>
                <a:cs typeface="Times New Roman (Corps CS)"/>
              </a:rPr>
              <a:t> au </a:t>
            </a:r>
            <a:r>
              <a:rPr lang="en-US" sz="1600" dirty="0" err="1">
                <a:latin typeface="Times New Roman" panose="02020603050405020304" pitchFamily="18" charset="0"/>
                <a:ea typeface="Calibri" panose="020F0502020204030204" pitchFamily="34" charset="0"/>
                <a:cs typeface="Times New Roman (Corps CS)"/>
              </a:rPr>
              <a:t>ciel</a:t>
            </a:r>
            <a:r>
              <a:rPr lang="en-US" sz="1600" dirty="0">
                <a:latin typeface="Times New Roman" panose="02020603050405020304" pitchFamily="18" charset="0"/>
                <a:ea typeface="Calibri" panose="020F0502020204030204" pitchFamily="34" charset="0"/>
                <a:cs typeface="Times New Roman (Corps CS)"/>
              </a:rPr>
              <a:t>. Par la suite, </a:t>
            </a:r>
            <a:r>
              <a:rPr lang="en-US" sz="1600" dirty="0" err="1">
                <a:latin typeface="Times New Roman" panose="02020603050405020304" pitchFamily="18" charset="0"/>
                <a:ea typeface="Calibri" panose="020F0502020204030204" pitchFamily="34" charset="0"/>
                <a:cs typeface="Times New Roman (Corps CS)"/>
              </a:rPr>
              <a:t>l'empereur</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est</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adoré</a:t>
            </a:r>
            <a:r>
              <a:rPr lang="en-US" sz="1600" dirty="0">
                <a:latin typeface="Times New Roman" panose="02020603050405020304" pitchFamily="18" charset="0"/>
                <a:ea typeface="Calibri" panose="020F0502020204030204" pitchFamily="34" charset="0"/>
                <a:cs typeface="Times New Roman (Corps CS)"/>
              </a:rPr>
              <a:t> avec les </a:t>
            </a:r>
            <a:r>
              <a:rPr lang="en-US" sz="1600" dirty="0" err="1">
                <a:latin typeface="Times New Roman" panose="02020603050405020304" pitchFamily="18" charset="0"/>
                <a:ea typeface="Calibri" panose="020F0502020204030204" pitchFamily="34" charset="0"/>
                <a:cs typeface="Times New Roman (Corps CS)"/>
              </a:rPr>
              <a:t>autres</a:t>
            </a:r>
            <a:r>
              <a:rPr lang="en-US" sz="1600" dirty="0">
                <a:latin typeface="Times New Roman" panose="02020603050405020304" pitchFamily="18" charset="0"/>
                <a:ea typeface="Calibri" panose="020F0502020204030204" pitchFamily="34" charset="0"/>
                <a:cs typeface="Times New Roman (Corps CS)"/>
              </a:rPr>
              <a:t> </a:t>
            </a:r>
            <a:r>
              <a:rPr lang="en-US" sz="1600" dirty="0" err="1">
                <a:latin typeface="Times New Roman" panose="02020603050405020304" pitchFamily="18" charset="0"/>
                <a:ea typeface="Calibri" panose="020F0502020204030204" pitchFamily="34" charset="0"/>
                <a:cs typeface="Times New Roman (Corps CS)"/>
              </a:rPr>
              <a:t>dieux</a:t>
            </a:r>
            <a:r>
              <a:rPr lang="en-US" sz="1600" dirty="0">
                <a:latin typeface="Times New Roman" panose="02020603050405020304" pitchFamily="18" charset="0"/>
                <a:ea typeface="Calibri" panose="020F0502020204030204" pitchFamily="34" charset="0"/>
                <a:cs typeface="Times New Roman (Corps CS)"/>
              </a:rPr>
              <a:t>.</a:t>
            </a:r>
          </a:p>
          <a:p>
            <a:pPr algn="just"/>
            <a:endParaRPr lang="en-US" sz="1600" dirty="0">
              <a:latin typeface="Times New Roman" panose="02020603050405020304" pitchFamily="18" charset="0"/>
              <a:ea typeface="Calibri" panose="020F0502020204030204" pitchFamily="34" charset="0"/>
              <a:cs typeface="Times New Roman (Corps CS)"/>
            </a:endParaRPr>
          </a:p>
        </p:txBody>
      </p:sp>
      <p:sp>
        <p:nvSpPr>
          <p:cNvPr id="5" name="Titre 1">
            <a:extLst>
              <a:ext uri="{FF2B5EF4-FFF2-40B4-BE49-F238E27FC236}">
                <a16:creationId xmlns:a16="http://schemas.microsoft.com/office/drawing/2014/main" id="{DAC32938-BDC2-8D4C-92F6-442A24F78E81}"/>
              </a:ext>
            </a:extLst>
          </p:cNvPr>
          <p:cNvSpPr txBox="1">
            <a:spLocks/>
          </p:cNvSpPr>
          <p:nvPr/>
        </p:nvSpPr>
        <p:spPr>
          <a:xfrm>
            <a:off x="1650124" y="736013"/>
            <a:ext cx="7977349" cy="882473"/>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AU" sz="2000" dirty="0" err="1">
                <a:solidFill>
                  <a:schemeClr val="tx1"/>
                </a:solidFill>
                <a:latin typeface="Times New Roman" panose="02020603050405020304" pitchFamily="18" charset="0"/>
                <a:cs typeface="Times New Roman" panose="02020603050405020304" pitchFamily="18" charset="0"/>
              </a:rPr>
              <a:t>L’apothéose</a:t>
            </a:r>
            <a:r>
              <a:rPr lang="en-AU" sz="2000" dirty="0">
                <a:solidFill>
                  <a:schemeClr val="tx1"/>
                </a:solidFill>
                <a:latin typeface="Times New Roman" panose="02020603050405020304" pitchFamily="18" charset="0"/>
                <a:cs typeface="Times New Roman" panose="02020603050405020304" pitchFamily="18" charset="0"/>
              </a:rPr>
              <a:t>/</a:t>
            </a:r>
            <a:r>
              <a:rPr lang="en-AU" sz="2000" i="1" dirty="0" err="1">
                <a:solidFill>
                  <a:schemeClr val="tx1"/>
                </a:solidFill>
                <a:latin typeface="Times New Roman" panose="02020603050405020304" pitchFamily="18" charset="0"/>
                <a:cs typeface="Times New Roman" panose="02020603050405020304" pitchFamily="18" charset="0"/>
              </a:rPr>
              <a:t>consecratio</a:t>
            </a:r>
            <a:r>
              <a:rPr lang="en-AU" sz="2000" dirty="0">
                <a:solidFill>
                  <a:schemeClr val="tx1"/>
                </a:solidFill>
                <a:latin typeface="Times New Roman" panose="02020603050405020304" pitchFamily="18" charset="0"/>
                <a:cs typeface="Times New Roman" panose="02020603050405020304" pitchFamily="18" charset="0"/>
              </a:rPr>
              <a:t> de </a:t>
            </a:r>
            <a:r>
              <a:rPr lang="en-AU" sz="2000" dirty="0" err="1">
                <a:solidFill>
                  <a:schemeClr val="tx1"/>
                </a:solidFill>
                <a:latin typeface="Times New Roman" panose="02020603050405020304" pitchFamily="18" charset="0"/>
                <a:cs typeface="Times New Roman" panose="02020603050405020304" pitchFamily="18" charset="0"/>
              </a:rPr>
              <a:t>l’empereur</a:t>
            </a:r>
            <a:r>
              <a:rPr lang="en-AU" sz="2000" dirty="0">
                <a:solidFill>
                  <a:schemeClr val="tx1"/>
                </a:solidFill>
                <a:latin typeface="Times New Roman" panose="02020603050405020304" pitchFamily="18" charset="0"/>
                <a:cs typeface="Times New Roman" panose="02020603050405020304" pitchFamily="18" charset="0"/>
              </a:rPr>
              <a:t> </a:t>
            </a:r>
            <a:r>
              <a:rPr lang="en-AU" sz="2000" dirty="0" err="1">
                <a:solidFill>
                  <a:schemeClr val="tx1"/>
                </a:solidFill>
                <a:latin typeface="Times New Roman" panose="02020603050405020304" pitchFamily="18" charset="0"/>
                <a:cs typeface="Times New Roman" panose="02020603050405020304" pitchFamily="18" charset="0"/>
              </a:rPr>
              <a:t>romain</a:t>
            </a:r>
            <a:endParaRPr lang="en-AU" sz="2000" dirty="0">
              <a:solidFill>
                <a:schemeClr val="tx1"/>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95EADCF4-C52E-7642-9F49-F81F2F4C258A}"/>
              </a:ext>
            </a:extLst>
          </p:cNvPr>
          <p:cNvSpPr txBox="1"/>
          <p:nvPr/>
        </p:nvSpPr>
        <p:spPr>
          <a:xfrm>
            <a:off x="1019503" y="5980387"/>
            <a:ext cx="10226565" cy="523220"/>
          </a:xfrm>
          <a:prstGeom prst="rect">
            <a:avLst/>
          </a:prstGeom>
          <a:noFill/>
        </p:spPr>
        <p:txBody>
          <a:bodyPr wrap="square" rtlCol="0">
            <a:spAutoFit/>
          </a:bodyPr>
          <a:lstStyle/>
          <a:p>
            <a:r>
              <a:rPr lang="en-US" sz="1400" dirty="0" err="1">
                <a:effectLst/>
                <a:latin typeface="Times New Roman" panose="02020603050405020304" pitchFamily="18" charset="0"/>
                <a:ea typeface="Calibri" panose="020F0502020204030204" pitchFamily="34" charset="0"/>
                <a:cs typeface="Times New Roman (Corps CS)"/>
              </a:rPr>
              <a:t>Apothéose</a:t>
            </a:r>
            <a:r>
              <a:rPr lang="en-US" sz="1400" dirty="0">
                <a:effectLst/>
                <a:latin typeface="Times New Roman" panose="02020603050405020304" pitchFamily="18" charset="0"/>
                <a:ea typeface="Calibri" panose="020F0502020204030204" pitchFamily="34" charset="0"/>
                <a:cs typeface="Times New Roman (Corps CS)"/>
              </a:rPr>
              <a:t> </a:t>
            </a:r>
            <a:r>
              <a:rPr lang="en-US" sz="1400" dirty="0" err="1">
                <a:effectLst/>
                <a:latin typeface="Times New Roman" panose="02020603050405020304" pitchFamily="18" charset="0"/>
                <a:ea typeface="Calibri" panose="020F0502020204030204" pitchFamily="34" charset="0"/>
                <a:cs typeface="Times New Roman (Corps CS)"/>
              </a:rPr>
              <a:t>à</a:t>
            </a:r>
            <a:r>
              <a:rPr lang="en-US" sz="1400" dirty="0">
                <a:effectLst/>
                <a:latin typeface="Times New Roman" panose="02020603050405020304" pitchFamily="18" charset="0"/>
                <a:ea typeface="Calibri" panose="020F0502020204030204" pitchFamily="34" charset="0"/>
                <a:cs typeface="Times New Roman (Corps CS)"/>
              </a:rPr>
              <a:t> Samos : SEG </a:t>
            </a:r>
            <a:r>
              <a:rPr lang="en-US" sz="1400" dirty="0">
                <a:latin typeface="Times New Roman" panose="02020603050405020304" pitchFamily="18" charset="0"/>
                <a:ea typeface="Calibri" panose="020F0502020204030204" pitchFamily="34" charset="0"/>
                <a:cs typeface="Times New Roman (Corps CS)"/>
              </a:rPr>
              <a:t>I, </a:t>
            </a:r>
            <a:r>
              <a:rPr lang="en-US" sz="1400" dirty="0">
                <a:effectLst/>
                <a:latin typeface="Times New Roman" panose="02020603050405020304" pitchFamily="18" charset="0"/>
                <a:ea typeface="Calibri" panose="020F0502020204030204" pitchFamily="34" charset="0"/>
                <a:cs typeface="Times New Roman (Corps CS)"/>
              </a:rPr>
              <a:t>397 ; MDAI(A) 1953, 20-21 ; MDAI(A) 1919, 39, no. 31A ; MDAI(A) 1960, 174-75, no. 90 ; IG XII 6 2 1140 ; IG XII,6 2:598. </a:t>
            </a:r>
            <a:endParaRPr lang="fr-FR" sz="1400" dirty="0"/>
          </a:p>
        </p:txBody>
      </p:sp>
      <p:sp>
        <p:nvSpPr>
          <p:cNvPr id="6" name="ZoneTexte 5">
            <a:extLst>
              <a:ext uri="{FF2B5EF4-FFF2-40B4-BE49-F238E27FC236}">
                <a16:creationId xmlns:a16="http://schemas.microsoft.com/office/drawing/2014/main" id="{DDA2D857-F719-B64A-8C23-A1B9EF8D0941}"/>
              </a:ext>
            </a:extLst>
          </p:cNvPr>
          <p:cNvSpPr txBox="1"/>
          <p:nvPr/>
        </p:nvSpPr>
        <p:spPr>
          <a:xfrm>
            <a:off x="1860328" y="154338"/>
            <a:ext cx="7556939" cy="400110"/>
          </a:xfrm>
          <a:prstGeom prst="rect">
            <a:avLst/>
          </a:prstGeom>
          <a:noFill/>
        </p:spPr>
        <p:txBody>
          <a:bodyPr wrap="square">
            <a:spAutoFit/>
          </a:bodyPr>
          <a:lstStyle/>
          <a:p>
            <a:pPr algn="ctr"/>
            <a:r>
              <a:rPr lang="fr-FR" sz="2000" b="1" dirty="0">
                <a:latin typeface="Times New Roman" panose="02020603050405020304" pitchFamily="18" charset="0"/>
                <a:cs typeface="Times New Roman" panose="02020603050405020304" pitchFamily="18" charset="0"/>
              </a:rPr>
              <a:t>3. </a:t>
            </a:r>
            <a:r>
              <a:rPr lang="el-GR" sz="2000" b="1" dirty="0" err="1">
                <a:latin typeface="Times New Roman" panose="02020603050405020304" pitchFamily="18" charset="0"/>
                <a:cs typeface="Times New Roman" panose="02020603050405020304" pitchFamily="18" charset="0"/>
              </a:rPr>
              <a:t>ἀποθέωσις</a:t>
            </a:r>
            <a:r>
              <a:rPr lang="el-GR" sz="2000" b="1" dirty="0">
                <a:latin typeface="Times New Roman" panose="02020603050405020304" pitchFamily="18" charset="0"/>
                <a:cs typeface="Times New Roman" panose="02020603050405020304" pitchFamily="18" charset="0"/>
              </a:rPr>
              <a:t> : </a:t>
            </a:r>
            <a:r>
              <a:rPr lang="fr-FR" sz="2000" b="1" dirty="0">
                <a:latin typeface="Times New Roman" panose="02020603050405020304" pitchFamily="18" charset="0"/>
                <a:cs typeface="Times New Roman" panose="02020603050405020304" pitchFamily="18" charset="0"/>
              </a:rPr>
              <a:t>un outil conceptuel pertinent ?</a:t>
            </a:r>
          </a:p>
        </p:txBody>
      </p:sp>
    </p:spTree>
    <p:extLst>
      <p:ext uri="{BB962C8B-B14F-4D97-AF65-F5344CB8AC3E}">
        <p14:creationId xmlns:p14="http://schemas.microsoft.com/office/powerpoint/2010/main" val="102825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A8D1189-BE2F-2B44-A6B9-CDB38656B08B}"/>
              </a:ext>
            </a:extLst>
          </p:cNvPr>
          <p:cNvSpPr txBox="1"/>
          <p:nvPr/>
        </p:nvSpPr>
        <p:spPr>
          <a:xfrm>
            <a:off x="1287021" y="1997839"/>
            <a:ext cx="9959048" cy="2862322"/>
          </a:xfrm>
          <a:prstGeom prst="rect">
            <a:avLst/>
          </a:prstGeom>
          <a:noFill/>
        </p:spPr>
        <p:txBody>
          <a:bodyPr wrap="square" rtlCol="0">
            <a:spAutoFit/>
          </a:bodyPr>
          <a:lstStyle/>
          <a:p>
            <a:pPr algn="just"/>
            <a:r>
              <a:rPr lang="fr-FR" dirty="0">
                <a:latin typeface="Times New Roman" panose="02020603050405020304" pitchFamily="18" charset="0"/>
                <a:cs typeface="Times New Roman" panose="02020603050405020304" pitchFamily="18" charset="0"/>
              </a:rPr>
              <a:t>Dion Cassius, LX, 35, 4 &lt; Constantin VII Porphyrogénète, </a:t>
            </a:r>
            <a:r>
              <a:rPr lang="fr-FR" i="1" dirty="0">
                <a:latin typeface="Times New Roman" panose="02020603050405020304" pitchFamily="18" charset="0"/>
                <a:cs typeface="Times New Roman" panose="02020603050405020304" pitchFamily="18" charset="0"/>
              </a:rPr>
              <a:t>De </a:t>
            </a:r>
            <a:r>
              <a:rPr lang="fr-FR" i="1" dirty="0" err="1">
                <a:latin typeface="Times New Roman" panose="02020603050405020304" pitchFamily="18" charset="0"/>
                <a:cs typeface="Times New Roman" panose="02020603050405020304" pitchFamily="18" charset="0"/>
              </a:rPr>
              <a:t>sententiis</a:t>
            </a:r>
            <a:r>
              <a:rPr lang="fr-FR" dirty="0">
                <a:latin typeface="Times New Roman" panose="02020603050405020304" pitchFamily="18" charset="0"/>
                <a:cs typeface="Times New Roman" panose="02020603050405020304" pitchFamily="18" charset="0"/>
              </a:rPr>
              <a:t>, 44</a:t>
            </a:r>
          </a:p>
          <a:p>
            <a:pPr algn="just"/>
            <a:r>
              <a:rPr lang="el-GR" dirty="0" err="1">
                <a:latin typeface="Times New Roman" panose="02020603050405020304" pitchFamily="18" charset="0"/>
                <a:cs typeface="Times New Roman" panose="02020603050405020304" pitchFamily="18" charset="0"/>
              </a:rPr>
              <a:t>ὅτι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Νέρων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Κλαυδίου </a:t>
            </a:r>
            <a:r>
              <a:rPr lang="el-GR" dirty="0" err="1">
                <a:latin typeface="Times New Roman" panose="02020603050405020304" pitchFamily="18" charset="0"/>
                <a:cs typeface="Times New Roman" panose="02020603050405020304" pitchFamily="18" charset="0"/>
              </a:rPr>
              <a:t>ἀστείως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ἐφθέγξατο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τινι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συσσιτίῳ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εἰσκομισθέντων</a:t>
            </a:r>
            <a:r>
              <a:rPr lang="el-GR" dirty="0">
                <a:latin typeface="Times New Roman" panose="02020603050405020304" pitchFamily="18" charset="0"/>
                <a:cs typeface="Times New Roman" panose="02020603050405020304" pitchFamily="18" charset="0"/>
              </a:rPr>
              <a:t> μυκήτων, </a:t>
            </a:r>
            <a:r>
              <a:rPr lang="el-GR" dirty="0" err="1">
                <a:latin typeface="Times New Roman" panose="02020603050405020304" pitchFamily="18" charset="0"/>
                <a:cs typeface="Times New Roman" panose="02020603050405020304" pitchFamily="18" charset="0"/>
              </a:rPr>
              <a:t>εἰπόντος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τινὸς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μυκῆται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θεῶν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βρῶμά</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εἰσιν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ἐκεῖνος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ἔφη“ἀληθές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ὁ</a:t>
            </a:r>
            <a:r>
              <a:rPr lang="el-GR" dirty="0">
                <a:latin typeface="Times New Roman" panose="02020603050405020304" pitchFamily="18" charset="0"/>
                <a:cs typeface="Times New Roman" panose="02020603050405020304" pitchFamily="18" charset="0"/>
              </a:rPr>
              <a:t> πατήρ μου </a:t>
            </a:r>
            <a:r>
              <a:rPr lang="el-GR" dirty="0" err="1">
                <a:latin typeface="Times New Roman" panose="02020603050405020304" pitchFamily="18" charset="0"/>
                <a:cs typeface="Times New Roman" panose="02020603050405020304" pitchFamily="18" charset="0"/>
              </a:rPr>
              <a:t>μυκήτην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φαγὼν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ἀπεθεώθη</a:t>
            </a:r>
            <a:r>
              <a:rPr lang="el-GR" dirty="0">
                <a:latin typeface="Times New Roman" panose="02020603050405020304" pitchFamily="18" charset="0"/>
                <a:cs typeface="Times New Roman" panose="02020603050405020304" pitchFamily="18" charset="0"/>
              </a:rPr>
              <a:t>”.</a:t>
            </a:r>
          </a:p>
          <a:p>
            <a:pPr algn="just"/>
            <a:endParaRPr lang="fr-FR" dirty="0">
              <a:highlight>
                <a:srgbClr val="FFFF00"/>
              </a:highlight>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Gallien,</a:t>
            </a:r>
            <a:r>
              <a:rPr lang="fr-FR" sz="1800" dirty="0">
                <a:effectLst/>
                <a:latin typeface="Times New Roman" panose="02020603050405020304" pitchFamily="18" charset="0"/>
                <a:ea typeface="Calibri" panose="020F0502020204030204" pitchFamily="34" charset="0"/>
                <a:cs typeface="Times New Roman (Corps CS)"/>
              </a:rPr>
              <a:t> de </a:t>
            </a:r>
            <a:r>
              <a:rPr lang="fr-FR" sz="1800" dirty="0" err="1">
                <a:effectLst/>
                <a:latin typeface="Times New Roman" panose="02020603050405020304" pitchFamily="18" charset="0"/>
                <a:ea typeface="Calibri" panose="020F0502020204030204" pitchFamily="34" charset="0"/>
                <a:cs typeface="Times New Roman (Corps CS)"/>
              </a:rPr>
              <a:t>libris</a:t>
            </a:r>
            <a:r>
              <a:rPr lang="fr-FR" sz="1800" dirty="0">
                <a:effectLst/>
                <a:latin typeface="Times New Roman" panose="02020603050405020304" pitchFamily="18" charset="0"/>
                <a:ea typeface="Calibri" panose="020F0502020204030204" pitchFamily="34" charset="0"/>
                <a:cs typeface="Times New Roman (Corps CS)"/>
              </a:rPr>
              <a:t> </a:t>
            </a:r>
            <a:r>
              <a:rPr lang="fr-FR" sz="1800" dirty="0" err="1">
                <a:effectLst/>
                <a:latin typeface="Times New Roman" panose="02020603050405020304" pitchFamily="18" charset="0"/>
                <a:ea typeface="Calibri" panose="020F0502020204030204" pitchFamily="34" charset="0"/>
                <a:cs typeface="Times New Roman (Corps CS)"/>
              </a:rPr>
              <a:t>propriis</a:t>
            </a:r>
            <a:r>
              <a:rPr lang="fr-FR" sz="1800" dirty="0">
                <a:effectLst/>
                <a:latin typeface="Times New Roman" panose="02020603050405020304" pitchFamily="18" charset="0"/>
                <a:ea typeface="Calibri" panose="020F0502020204030204" pitchFamily="34" charset="0"/>
                <a:cs typeface="Times New Roman (Corps CS)"/>
              </a:rPr>
              <a:t> liber, (</a:t>
            </a:r>
            <a:r>
              <a:rPr lang="fr-FR" sz="1800" dirty="0" err="1">
                <a:effectLst/>
                <a:latin typeface="Times New Roman" panose="02020603050405020304" pitchFamily="18" charset="0"/>
                <a:ea typeface="Calibri" panose="020F0502020204030204" pitchFamily="34" charset="0"/>
                <a:cs typeface="Times New Roman (Corps CS)"/>
              </a:rPr>
              <a:t>Kühn</a:t>
            </a:r>
            <a:r>
              <a:rPr lang="fr-FR" sz="1800" dirty="0">
                <a:effectLst/>
                <a:latin typeface="Times New Roman" panose="02020603050405020304" pitchFamily="18" charset="0"/>
                <a:ea typeface="Calibri" panose="020F0502020204030204" pitchFamily="34" charset="0"/>
                <a:cs typeface="Times New Roman (Corps CS)"/>
              </a:rPr>
              <a:t> 19, fragment18</a:t>
            </a:r>
            <a:r>
              <a:rPr lang="fr-BE" sz="1800" dirty="0">
                <a:latin typeface="Times New Roman" panose="02020603050405020304" pitchFamily="18" charset="0"/>
                <a:ea typeface="Calibri" panose="020F0502020204030204" pitchFamily="34" charset="0"/>
                <a:cs typeface="Times New Roman (Corps CS)"/>
              </a:rPr>
              <a:t>)</a:t>
            </a:r>
            <a:endParaRPr lang="fr-F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μεταστάντος δ’ </a:t>
            </a:r>
            <a:r>
              <a:rPr lang="el-GR" dirty="0" err="1">
                <a:latin typeface="Times New Roman" panose="02020603050405020304" pitchFamily="18" charset="0"/>
                <a:cs typeface="Times New Roman" panose="02020603050405020304" pitchFamily="18" charset="0"/>
              </a:rPr>
              <a:t>ἐξ</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Λουκίου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ὁδὸν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Ῥώμην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κομίσας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σῶμα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p>
          <a:p>
            <a:pPr algn="just"/>
            <a:r>
              <a:rPr lang="el-GR" dirty="0" err="1">
                <a:latin typeface="Times New Roman" panose="02020603050405020304" pitchFamily="18" charset="0"/>
                <a:cs typeface="Times New Roman" panose="02020603050405020304" pitchFamily="18" charset="0"/>
              </a:rPr>
              <a:t>ἀποθέωσιν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Ἀντωνῖνος</a:t>
            </a:r>
            <a:r>
              <a:rPr lang="nl-BE"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ἐποιήσατο</a:t>
            </a:r>
            <a:r>
              <a:rPr lang="nl-BE" dirty="0">
                <a:latin typeface="Times New Roman" panose="02020603050405020304" pitchFamily="18" charset="0"/>
                <a:cs typeface="Times New Roman" panose="02020603050405020304" pitchFamily="18" charset="0"/>
              </a:rPr>
              <a:t>. </a:t>
            </a:r>
          </a:p>
          <a:p>
            <a:endParaRPr lang="fr-FR" dirty="0">
              <a:highlight>
                <a:srgbClr val="FFFF00"/>
              </a:highlight>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67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EA9D64B-B4A5-934D-8585-20A12990C9AC}"/>
              </a:ext>
            </a:extLst>
          </p:cNvPr>
          <p:cNvSpPr txBox="1"/>
          <p:nvPr/>
        </p:nvSpPr>
        <p:spPr>
          <a:xfrm>
            <a:off x="1282262" y="699554"/>
            <a:ext cx="9858704" cy="5663089"/>
          </a:xfrm>
          <a:prstGeom prst="rect">
            <a:avLst/>
          </a:prstGeom>
          <a:noFill/>
        </p:spPr>
        <p:txBody>
          <a:bodyPr wrap="square">
            <a:spAutoFit/>
          </a:bodyPr>
          <a:lstStyle/>
          <a:p>
            <a:pPr algn="just"/>
            <a:r>
              <a:rPr lang="fr-FR" sz="1600" dirty="0">
                <a:latin typeface="Times New Roman" panose="02020603050405020304" pitchFamily="18" charset="0"/>
                <a:cs typeface="Times New Roman" panose="02020603050405020304" pitchFamily="18" charset="0"/>
              </a:rPr>
              <a:t>Plutarque, </a:t>
            </a:r>
            <a:r>
              <a:rPr lang="fr-FR" sz="1600" dirty="0" err="1">
                <a:latin typeface="Times New Roman" panose="02020603050405020304" pitchFamily="18" charset="0"/>
                <a:cs typeface="Times New Roman" panose="02020603050405020304" pitchFamily="18" charset="0"/>
              </a:rPr>
              <a:t>Apophtègmes</a:t>
            </a:r>
            <a:r>
              <a:rPr lang="fr-FR" sz="1600" dirty="0">
                <a:latin typeface="Times New Roman" panose="02020603050405020304" pitchFamily="18" charset="0"/>
                <a:cs typeface="Times New Roman" panose="02020603050405020304" pitchFamily="18" charset="0"/>
              </a:rPr>
              <a:t> laconiens, 25 </a:t>
            </a:r>
          </a:p>
          <a:p>
            <a:pPr algn="just"/>
            <a:r>
              <a:rPr lang="el-GR" sz="1600" dirty="0" err="1">
                <a:latin typeface="Times New Roman" panose="02020603050405020304" pitchFamily="18" charset="0"/>
                <a:cs typeface="Times New Roman" panose="02020603050405020304" pitchFamily="18" charset="0"/>
              </a:rPr>
              <a:t>Πάλιν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δὲ</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τῶν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Θασίων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διὰ</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τὸ</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δοκεῖν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μεγάλως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ὑπ’αὐτοῦ</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εὐεργετεῖσθαι</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ναοῖς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αὐτὸν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καὶ</a:t>
            </a:r>
            <a:r>
              <a:rPr lang="el-GR" sz="1600" dirty="0">
                <a:latin typeface="Times New Roman" panose="02020603050405020304" pitchFamily="18" charset="0"/>
                <a:cs typeface="Times New Roman" panose="02020603050405020304" pitchFamily="18" charset="0"/>
              </a:rPr>
              <a:t> </a:t>
            </a:r>
            <a:r>
              <a:rPr lang="el-GR" sz="1600" dirty="0" err="1">
                <a:solidFill>
                  <a:srgbClr val="FF0000"/>
                </a:solidFill>
                <a:latin typeface="Times New Roman" panose="02020603050405020304" pitchFamily="18" charset="0"/>
                <a:cs typeface="Times New Roman" panose="02020603050405020304" pitchFamily="18" charset="0"/>
              </a:rPr>
              <a:t>ἀποθεώσεσι</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τιμησάντων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καὶ</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πρεσβείαν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περὶ</a:t>
            </a:r>
            <a:r>
              <a:rPr lang="el-GR" sz="1600" dirty="0">
                <a:latin typeface="Times New Roman" panose="02020603050405020304" pitchFamily="18" charset="0"/>
                <a:cs typeface="Times New Roman" panose="02020603050405020304" pitchFamily="18" charset="0"/>
              </a:rPr>
              <a:t> τούτου </a:t>
            </a:r>
            <a:r>
              <a:rPr lang="el-GR" sz="1600" dirty="0" err="1">
                <a:latin typeface="Times New Roman" panose="02020603050405020304" pitchFamily="18" charset="0"/>
                <a:cs typeface="Times New Roman" panose="02020603050405020304" pitchFamily="18" charset="0"/>
              </a:rPr>
              <a:t>ἀποστειλάντων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ἀναγνοὺς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τὰς</a:t>
            </a:r>
            <a:r>
              <a:rPr lang="el-GR" sz="1600" dirty="0">
                <a:latin typeface="Times New Roman" panose="02020603050405020304" pitchFamily="18" charset="0"/>
                <a:cs typeface="Times New Roman" panose="02020603050405020304" pitchFamily="18" charset="0"/>
              </a:rPr>
              <a:t> τιμάς, </a:t>
            </a:r>
            <a:r>
              <a:rPr lang="el-GR" sz="1600" dirty="0" err="1">
                <a:latin typeface="Times New Roman" panose="02020603050405020304" pitchFamily="18" charset="0"/>
                <a:cs typeface="Times New Roman" panose="02020603050405020304" pitchFamily="18" charset="0"/>
              </a:rPr>
              <a:t>ἃς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αὐτῷ</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προσήνεγκαν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οἱ</a:t>
            </a:r>
            <a:r>
              <a:rPr lang="el-GR" sz="1600" dirty="0">
                <a:latin typeface="Times New Roman" panose="02020603050405020304" pitchFamily="18" charset="0"/>
                <a:cs typeface="Times New Roman" panose="02020603050405020304" pitchFamily="18" charset="0"/>
              </a:rPr>
              <a:t> πρέσβεις, </a:t>
            </a:r>
            <a:r>
              <a:rPr lang="el-GR" sz="1600" dirty="0" err="1">
                <a:latin typeface="Times New Roman" panose="02020603050405020304" pitchFamily="18" charset="0"/>
                <a:cs typeface="Times New Roman" panose="02020603050405020304" pitchFamily="18" charset="0"/>
              </a:rPr>
              <a:t>ἠρώτησεν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εἰ</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ἡ</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πατρὶς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αὐτῶν</a:t>
            </a:r>
            <a:r>
              <a:rPr lang="el-GR" sz="1600" dirty="0">
                <a:latin typeface="Times New Roman" panose="02020603050405020304" pitchFamily="18" charset="0"/>
                <a:cs typeface="Times New Roman" panose="02020603050405020304" pitchFamily="18" charset="0"/>
              </a:rPr>
              <a:t> </a:t>
            </a:r>
            <a:r>
              <a:rPr lang="el-GR" sz="1600" b="1" dirty="0" err="1">
                <a:solidFill>
                  <a:srgbClr val="FF0000"/>
                </a:solidFill>
                <a:latin typeface="Times New Roman" panose="02020603050405020304" pitchFamily="18" charset="0"/>
                <a:cs typeface="Times New Roman" panose="02020603050405020304" pitchFamily="18" charset="0"/>
              </a:rPr>
              <a:t>ἀποθεοῦν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ἀνθρώπους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ἔχει</a:t>
            </a:r>
            <a:r>
              <a:rPr lang="el-GR" sz="1600" dirty="0">
                <a:latin typeface="Times New Roman" panose="02020603050405020304" pitchFamily="18" charset="0"/>
                <a:cs typeface="Times New Roman" panose="02020603050405020304" pitchFamily="18" charset="0"/>
              </a:rPr>
              <a:t> δύναμιν· </a:t>
            </a:r>
            <a:r>
              <a:rPr lang="el-GR" sz="1600" dirty="0" err="1">
                <a:latin typeface="Times New Roman" panose="02020603050405020304" pitchFamily="18" charset="0"/>
                <a:cs typeface="Times New Roman" panose="02020603050405020304" pitchFamily="18" charset="0"/>
              </a:rPr>
              <a:t>φαμένων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δέ</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ἄγετ</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ἔφη</a:t>
            </a:r>
            <a:r>
              <a:rPr lang="el-GR" sz="1600" dirty="0">
                <a:latin typeface="Times New Roman" panose="02020603050405020304" pitchFamily="18" charset="0"/>
                <a:cs typeface="Times New Roman" panose="02020603050405020304" pitchFamily="18" charset="0"/>
              </a:rPr>
              <a:t> ‘ποιήσατε πρώτους </a:t>
            </a:r>
            <a:r>
              <a:rPr lang="el-GR" sz="1600" dirty="0" err="1">
                <a:latin typeface="Times New Roman" panose="02020603050405020304" pitchFamily="18" charset="0"/>
                <a:cs typeface="Times New Roman" panose="02020603050405020304" pitchFamily="18" charset="0"/>
              </a:rPr>
              <a:t>ἑαυτοὺς</a:t>
            </a:r>
            <a:r>
              <a:rPr lang="el-GR" sz="1600" dirty="0">
                <a:latin typeface="Times New Roman" panose="02020603050405020304" pitchFamily="18" charset="0"/>
                <a:cs typeface="Times New Roman" panose="02020603050405020304" pitchFamily="18" charset="0"/>
              </a:rPr>
              <a:t> &lt;θεούς&gt;· </a:t>
            </a:r>
            <a:r>
              <a:rPr lang="el-GR" sz="1600" dirty="0" err="1">
                <a:latin typeface="Times New Roman" panose="02020603050405020304" pitchFamily="18" charset="0"/>
                <a:cs typeface="Times New Roman" panose="02020603050405020304" pitchFamily="18" charset="0"/>
              </a:rPr>
              <a:t>καὶ</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τοῦτ</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ἂν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πράξητε</a:t>
            </a:r>
            <a:r>
              <a:rPr lang="el-GR" sz="1600" dirty="0">
                <a:latin typeface="Times New Roman" panose="02020603050405020304" pitchFamily="18" charset="0"/>
                <a:cs typeface="Times New Roman" panose="02020603050405020304" pitchFamily="18" charset="0"/>
              </a:rPr>
              <a:t>, τότε </a:t>
            </a:r>
            <a:r>
              <a:rPr lang="el-GR" sz="1600" dirty="0" err="1">
                <a:latin typeface="Times New Roman" panose="02020603050405020304" pitchFamily="18" charset="0"/>
                <a:cs typeface="Times New Roman" panose="02020603050405020304" pitchFamily="18" charset="0"/>
              </a:rPr>
              <a:t>πιστεύσω</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ὑμῖν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ὅτι</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κἀμὲ</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δυνήσεσθε</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θεὸν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ποιῆσαι</a:t>
            </a:r>
            <a:r>
              <a:rPr lang="el-GR" sz="1600" dirty="0">
                <a:latin typeface="Times New Roman" panose="02020603050405020304" pitchFamily="18" charset="0"/>
                <a:cs typeface="Times New Roman" panose="02020603050405020304" pitchFamily="18" charset="0"/>
              </a:rPr>
              <a:t>.’</a:t>
            </a:r>
          </a:p>
          <a:p>
            <a:pPr algn="just"/>
            <a:r>
              <a:rPr lang="el-GR" sz="1600" dirty="0">
                <a:latin typeface="Times New Roman" panose="02020603050405020304" pitchFamily="18" charset="0"/>
                <a:cs typeface="Times New Roman" panose="02020603050405020304" pitchFamily="18" charset="0"/>
              </a:rPr>
              <a:t> </a:t>
            </a:r>
          </a:p>
          <a:p>
            <a:pPr algn="just"/>
            <a:r>
              <a:rPr lang="fr-FR" sz="1600" dirty="0">
                <a:latin typeface="Times New Roman" panose="02020603050405020304" pitchFamily="18" charset="0"/>
                <a:cs typeface="Times New Roman" panose="02020603050405020304" pitchFamily="18" charset="0"/>
              </a:rPr>
              <a:t>Lorsque les </a:t>
            </a:r>
            <a:r>
              <a:rPr lang="fr-FR" sz="1600" dirty="0" err="1">
                <a:latin typeface="Times New Roman" panose="02020603050405020304" pitchFamily="18" charset="0"/>
                <a:cs typeface="Times New Roman" panose="02020603050405020304" pitchFamily="18" charset="0"/>
              </a:rPr>
              <a:t>Thasiens</a:t>
            </a:r>
            <a:r>
              <a:rPr lang="fr-FR" sz="1600" dirty="0">
                <a:latin typeface="Times New Roman" panose="02020603050405020304" pitchFamily="18" charset="0"/>
                <a:cs typeface="Times New Roman" panose="02020603050405020304" pitchFamily="18" charset="0"/>
              </a:rPr>
              <a:t>, revenant à la charge à cause de toutes les faveurs dont ils s’estimaient comblés de sa part, l’honorèrent par des temples et des </a:t>
            </a:r>
            <a:r>
              <a:rPr lang="fr-FR" sz="1600" b="1" dirty="0">
                <a:solidFill>
                  <a:srgbClr val="FF0000"/>
                </a:solidFill>
                <a:latin typeface="Times New Roman" panose="02020603050405020304" pitchFamily="18" charset="0"/>
                <a:cs typeface="Times New Roman" panose="02020603050405020304" pitchFamily="18" charset="0"/>
              </a:rPr>
              <a:t>apothéoses</a:t>
            </a:r>
            <a:r>
              <a:rPr lang="fr-FR" sz="1600" dirty="0">
                <a:latin typeface="Times New Roman" panose="02020603050405020304" pitchFamily="18" charset="0"/>
                <a:cs typeface="Times New Roman" panose="02020603050405020304" pitchFamily="18" charset="0"/>
              </a:rPr>
              <a:t> et lui envoyèrent une ambassade à ce sujet, après avoir vu la liste des honneurs que lui apportaient les ambassadeurs, il posa la question de savoir si leur patrie avait le pouvoir </a:t>
            </a:r>
            <a:r>
              <a:rPr lang="fr-FR" sz="1600" dirty="0">
                <a:solidFill>
                  <a:srgbClr val="FF0000"/>
                </a:solidFill>
                <a:latin typeface="Times New Roman" panose="02020603050405020304" pitchFamily="18" charset="0"/>
                <a:cs typeface="Times New Roman" panose="02020603050405020304" pitchFamily="18" charset="0"/>
              </a:rPr>
              <a:t>de rendre des hommes dieux</a:t>
            </a:r>
            <a:r>
              <a:rPr lang="fr-FR" sz="1600" dirty="0">
                <a:latin typeface="Times New Roman" panose="02020603050405020304" pitchFamily="18" charset="0"/>
                <a:cs typeface="Times New Roman" panose="02020603050405020304" pitchFamily="18" charset="0"/>
              </a:rPr>
              <a:t>. Lorsqu’ils répondirent que oui, il dit : Eh bien, faites d’abord des dieux de vous-mêmes et quand vous aurez accompli cela, alors je vous croirai capables, comme vous le prétendez, de faire de moi aussi un dieu. </a:t>
            </a: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Plutarque, Démétrios, 30, 7  </a:t>
            </a:r>
          </a:p>
          <a:p>
            <a:pPr algn="just"/>
            <a:r>
              <a:rPr lang="el-GR" sz="1600" dirty="0" err="1">
                <a:latin typeface="Times New Roman" panose="02020603050405020304" pitchFamily="18" charset="0"/>
                <a:cs typeface="Times New Roman" panose="02020603050405020304" pitchFamily="18" charset="0"/>
              </a:rPr>
              <a:t>διόπερ</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οἱ</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νοῦν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ἔχοντες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οὐκ</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εἰς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ἀνδριάντας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οὐδὲ</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γραφὰς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οὐδ</a:t>
            </a:r>
            <a:r>
              <a:rPr lang="el-GR" sz="1600" dirty="0">
                <a:latin typeface="Times New Roman" panose="02020603050405020304" pitchFamily="18" charset="0"/>
                <a:cs typeface="Times New Roman" panose="02020603050405020304" pitchFamily="18" charset="0"/>
              </a:rPr>
              <a:t>’ </a:t>
            </a:r>
            <a:r>
              <a:rPr lang="el-GR" sz="1600" dirty="0" err="1">
                <a:solidFill>
                  <a:srgbClr val="FF0000"/>
                </a:solidFill>
                <a:latin typeface="Times New Roman" panose="02020603050405020304" pitchFamily="18" charset="0"/>
                <a:cs typeface="Times New Roman" panose="02020603050405020304" pitchFamily="18" charset="0"/>
              </a:rPr>
              <a:t>ἀποθεώσεις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ἀλλὰ</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μᾶλλον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εἰς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τὰ</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ἔργα</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καὶ</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τὰς</a:t>
            </a:r>
            <a:r>
              <a:rPr lang="el-GR" sz="1600" dirty="0">
                <a:latin typeface="Times New Roman" panose="02020603050405020304" pitchFamily="18" charset="0"/>
                <a:cs typeface="Times New Roman" panose="02020603050405020304" pitchFamily="18" charset="0"/>
              </a:rPr>
              <a:t> πράξεις </a:t>
            </a:r>
            <a:r>
              <a:rPr lang="el-GR" sz="1600" dirty="0" err="1">
                <a:latin typeface="Times New Roman" panose="02020603050405020304" pitchFamily="18" charset="0"/>
                <a:cs typeface="Times New Roman" panose="02020603050405020304" pitchFamily="18" charset="0"/>
              </a:rPr>
              <a:t>τὰς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ἑαυτῶν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ἀποβλέποντες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ἢ</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πιστεύουσιν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ὡς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τιμαῖς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ἢ</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ἀπιστοῦσιν</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ὡς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ἀνάγκαις</a:t>
            </a:r>
            <a:r>
              <a:rPr lang="el-GR" sz="1600" dirty="0">
                <a:latin typeface="Times New Roman" panose="02020603050405020304" pitchFamily="18" charset="0"/>
                <a:cs typeface="Times New Roman" panose="02020603050405020304" pitchFamily="18" charset="0"/>
              </a:rPr>
              <a:t>·</a:t>
            </a:r>
          </a:p>
          <a:p>
            <a:pPr algn="just"/>
            <a:r>
              <a:rPr lang="el-GR" sz="1600" dirty="0">
                <a:latin typeface="Times New Roman" panose="02020603050405020304" pitchFamily="18" charset="0"/>
                <a:cs typeface="Times New Roman" panose="02020603050405020304" pitchFamily="18" charset="0"/>
              </a:rPr>
              <a:t> </a:t>
            </a:r>
          </a:p>
          <a:p>
            <a:pPr algn="just"/>
            <a:r>
              <a:rPr lang="fr-FR" sz="1600" dirty="0">
                <a:latin typeface="Times New Roman" panose="02020603050405020304" pitchFamily="18" charset="0"/>
                <a:cs typeface="Times New Roman" panose="02020603050405020304" pitchFamily="18" charset="0"/>
              </a:rPr>
              <a:t>Aussi, les princes avisés ne s’en rapportent-ils pas aux statues, aux tableaux et aux </a:t>
            </a:r>
            <a:r>
              <a:rPr lang="fr-FR" sz="1600" dirty="0">
                <a:solidFill>
                  <a:srgbClr val="FF0000"/>
                </a:solidFill>
                <a:latin typeface="Times New Roman" panose="02020603050405020304" pitchFamily="18" charset="0"/>
                <a:cs typeface="Times New Roman" panose="02020603050405020304" pitchFamily="18" charset="0"/>
              </a:rPr>
              <a:t>apothéoses</a:t>
            </a:r>
            <a:r>
              <a:rPr lang="fr-FR" sz="1600" dirty="0">
                <a:latin typeface="Times New Roman" panose="02020603050405020304" pitchFamily="18" charset="0"/>
                <a:cs typeface="Times New Roman" panose="02020603050405020304" pitchFamily="18" charset="0"/>
              </a:rPr>
              <a:t>, mais plutôt à leurs œuvres et à leurs actes propres pour juger si les honneurs décernés doivent leur inspirer confiance ou s’il convient qu’ils s’en méfient, comme étant arrachés par la contrainte. </a:t>
            </a: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85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17E4C9-86E0-B540-82C3-D98D956C4010}"/>
              </a:ext>
            </a:extLst>
          </p:cNvPr>
          <p:cNvPicPr>
            <a:picLocks noChangeAspect="1"/>
          </p:cNvPicPr>
          <p:nvPr/>
        </p:nvPicPr>
        <p:blipFill>
          <a:blip r:embed="rId2"/>
          <a:stretch>
            <a:fillRect/>
          </a:stretch>
        </p:blipFill>
        <p:spPr>
          <a:xfrm>
            <a:off x="7084607" y="1024921"/>
            <a:ext cx="2921972" cy="3767797"/>
          </a:xfrm>
          <a:prstGeom prst="rect">
            <a:avLst/>
          </a:prstGeom>
          <a:ln>
            <a:noFill/>
          </a:ln>
          <a:effectLst>
            <a:glow rad="235467">
              <a:schemeClr val="accent1">
                <a:alpha val="40000"/>
              </a:schemeClr>
            </a:glow>
            <a:outerShdw blurRad="50800" dist="50800" dir="5400000" sx="1000" sy="1000" algn="ctr" rotWithShape="0">
              <a:srgbClr val="000000"/>
            </a:outerShdw>
            <a:reflection endPos="0" dist="50800" dir="5400000" sy="-100000" algn="bl" rotWithShape="0"/>
            <a:softEdge rad="0"/>
          </a:effectLst>
        </p:spPr>
      </p:pic>
      <p:sp>
        <p:nvSpPr>
          <p:cNvPr id="4" name="ZoneTexte 3">
            <a:extLst>
              <a:ext uri="{FF2B5EF4-FFF2-40B4-BE49-F238E27FC236}">
                <a16:creationId xmlns:a16="http://schemas.microsoft.com/office/drawing/2014/main" id="{F91B0AA2-FFDC-9D47-856F-4AB26F9F2DE7}"/>
              </a:ext>
            </a:extLst>
          </p:cNvPr>
          <p:cNvSpPr txBox="1"/>
          <p:nvPr/>
        </p:nvSpPr>
        <p:spPr>
          <a:xfrm>
            <a:off x="2185421" y="1024921"/>
            <a:ext cx="3815255" cy="4062651"/>
          </a:xfrm>
          <a:prstGeom prst="rect">
            <a:avLst/>
          </a:prstGeom>
          <a:noFill/>
        </p:spPr>
        <p:txBody>
          <a:bodyPr wrap="square" rtlCol="0">
            <a:spAutoFit/>
          </a:bodyPr>
          <a:lstStyle/>
          <a:p>
            <a:r>
              <a:rPr lang="el-GR" sz="1600" dirty="0" err="1">
                <a:effectLst/>
                <a:latin typeface="Times New Roman" panose="02020603050405020304" pitchFamily="18" charset="0"/>
                <a:ea typeface="Calibri" panose="020F0502020204030204" pitchFamily="34" charset="0"/>
                <a:cs typeface="Times New Roman (Corps CS)"/>
              </a:rPr>
              <a:t>Λάρκιος</a:t>
            </a:r>
            <a:r>
              <a:rPr lang="el-GR" sz="1600" dirty="0">
                <a:effectLst/>
                <a:latin typeface="Times New Roman" panose="02020603050405020304" pitchFamily="18" charset="0"/>
                <a:ea typeface="Calibri" panose="020F0502020204030204" pitchFamily="34" charset="0"/>
                <a:cs typeface="Times New Roman (Corps CS)"/>
              </a:rPr>
              <a:t> Διονύσιος κα- </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τασκευάσας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τὸ</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μνημῖ</a:t>
            </a:r>
            <a:r>
              <a:rPr lang="el-GR"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a:effectLst/>
                <a:latin typeface="Times New Roman" panose="02020603050405020304" pitchFamily="18" charset="0"/>
                <a:ea typeface="Calibri" panose="020F0502020204030204" pitchFamily="34" charset="0"/>
                <a:cs typeface="Times New Roman (Corps CS)"/>
              </a:rPr>
              <a:t>ον </a:t>
            </a:r>
            <a:r>
              <a:rPr lang="el-GR" sz="1600" dirty="0" err="1">
                <a:effectLst/>
                <a:latin typeface="Times New Roman" panose="02020603050405020304" pitchFamily="18" charset="0"/>
                <a:ea typeface="Calibri" panose="020F0502020204030204" pitchFamily="34" charset="0"/>
                <a:cs typeface="Times New Roman (Corps CS)"/>
              </a:rPr>
              <a:t>ἑαυτῷ</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καὶ</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τῇ</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γυναικὶ</a:t>
            </a:r>
            <a:r>
              <a:rPr lang="el-GR"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Ζωτικῇ</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ἐπεθόμην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ἀράν</a:t>
            </a:r>
            <a:r>
              <a:rPr lang="el-GR"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μετὰ</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τὸ</a:t>
            </a:r>
            <a:r>
              <a:rPr lang="el-GR" sz="1600" dirty="0">
                <a:effectLst/>
                <a:latin typeface="Times New Roman" panose="02020603050405020304" pitchFamily="18" charset="0"/>
                <a:ea typeface="Calibri" panose="020F0502020204030204" pitchFamily="34" charset="0"/>
                <a:cs typeface="Times New Roman (Corps CS)"/>
              </a:rPr>
              <a:t> </a:t>
            </a:r>
            <a:r>
              <a:rPr lang="el-GR" sz="1600" i="1" dirty="0" err="1">
                <a:solidFill>
                  <a:srgbClr val="FF0000"/>
                </a:solidFill>
                <a:effectLst/>
                <a:latin typeface="Times New Roman" panose="02020603050405020304" pitchFamily="18" charset="0"/>
                <a:ea typeface="Calibri" panose="020F0502020204030204" pitchFamily="34" charset="0"/>
                <a:cs typeface="Times New Roman (Corps CS)"/>
              </a:rPr>
              <a:t>ἀποθεωθῆναι</a:t>
            </a:r>
            <a:r>
              <a:rPr lang="el-GR"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τοὺς</a:t>
            </a:r>
            <a:r>
              <a:rPr lang="el-GR" sz="1600" dirty="0">
                <a:effectLst/>
                <a:latin typeface="Times New Roman" panose="02020603050405020304" pitchFamily="18" charset="0"/>
                <a:ea typeface="Calibri" panose="020F0502020204030204" pitchFamily="34" charset="0"/>
                <a:cs typeface="Times New Roman (Corps CS)"/>
              </a:rPr>
              <a:t> δύο · </a:t>
            </a:r>
            <a:r>
              <a:rPr lang="el-GR" sz="1600" dirty="0" err="1">
                <a:effectLst/>
                <a:latin typeface="Times New Roman" panose="02020603050405020304" pitchFamily="18" charset="0"/>
                <a:ea typeface="Calibri" panose="020F0502020204030204" pitchFamily="34" charset="0"/>
                <a:cs typeface="Times New Roman (Corps CS)"/>
              </a:rPr>
              <a:t>ὃς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ἂν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ἀνύξει</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τὸ</a:t>
            </a:r>
            <a:r>
              <a:rPr lang="el-GR"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fr-BE" sz="1600" dirty="0" err="1">
                <a:effectLst/>
                <a:latin typeface="Times New Roman" panose="02020603050405020304" pitchFamily="18" charset="0"/>
                <a:ea typeface="Calibri" panose="020F0502020204030204" pitchFamily="34" charset="0"/>
                <a:cs typeface="Times New Roman (Corps CS)"/>
              </a:rPr>
              <a:t>μνημῖον</a:t>
            </a:r>
            <a:r>
              <a:rPr lang="en-US"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ἄωρ</a:t>
            </a:r>
            <a:r>
              <a:rPr lang="fr-BE" sz="1600" dirty="0">
                <a:effectLst/>
                <a:latin typeface="Times New Roman" panose="02020603050405020304" pitchFamily="18" charset="0"/>
                <a:ea typeface="Calibri" panose="020F0502020204030204" pitchFamily="34" charset="0"/>
                <a:cs typeface="Times New Roman (Corps CS)"/>
              </a:rPr>
              <a:t>α </a:t>
            </a:r>
            <a:r>
              <a:rPr lang="fr-BE" sz="1600" dirty="0" err="1">
                <a:effectLst/>
                <a:latin typeface="Times New Roman" panose="02020603050405020304" pitchFamily="18" charset="0"/>
                <a:ea typeface="Calibri" panose="020F0502020204030204" pitchFamily="34" charset="0"/>
                <a:cs typeface="Times New Roman (Corps CS)"/>
              </a:rPr>
              <a:t>τέκν</a:t>
            </a:r>
            <a:r>
              <a:rPr lang="fr-BE" sz="1600" dirty="0">
                <a:effectLst/>
                <a:latin typeface="Times New Roman" panose="02020603050405020304" pitchFamily="18" charset="0"/>
                <a:ea typeface="Calibri" panose="020F0502020204030204" pitchFamily="34" charset="0"/>
                <a:cs typeface="Times New Roman (Corps CS)"/>
              </a:rPr>
              <a:t>α</a:t>
            </a:r>
            <a:r>
              <a:rPr lang="en-US"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en-US" sz="1600" dirty="0">
                <a:effectLst/>
                <a:latin typeface="Times New Roman" panose="02020603050405020304" pitchFamily="18" charset="0"/>
                <a:ea typeface="Calibri" panose="020F0502020204030204" pitchFamily="34" charset="0"/>
                <a:cs typeface="Times New Roman (Corps CS)"/>
              </a:rPr>
              <a:t>· </a:t>
            </a:r>
            <a:r>
              <a:rPr lang="fr-BE" sz="1600" dirty="0">
                <a:effectLst/>
                <a:latin typeface="Times New Roman" panose="02020603050405020304" pitchFamily="18" charset="0"/>
                <a:ea typeface="Calibri" panose="020F0502020204030204" pitchFamily="34" charset="0"/>
                <a:cs typeface="Times New Roman (Corps CS)"/>
              </a:rPr>
              <a:t>π</a:t>
            </a:r>
            <a:r>
              <a:rPr lang="fr-BE" sz="1600" dirty="0" err="1">
                <a:effectLst/>
                <a:latin typeface="Times New Roman" panose="02020603050405020304" pitchFamily="18" charset="0"/>
                <a:ea typeface="Calibri" panose="020F0502020204030204" pitchFamily="34" charset="0"/>
                <a:cs typeface="Times New Roman (Corps CS)"/>
              </a:rPr>
              <a:t>ρόθοιτο</a:t>
            </a:r>
            <a:r>
              <a:rPr lang="en-US" sz="1600" dirty="0">
                <a:effectLst/>
                <a:latin typeface="Times New Roman" panose="02020603050405020304" pitchFamily="18" charset="0"/>
                <a:ea typeface="Calibri" panose="020F0502020204030204" pitchFamily="34" charset="0"/>
                <a:cs typeface="Times New Roman (Corps CS)"/>
              </a:rPr>
              <a:t> ·</a:t>
            </a:r>
          </a:p>
          <a:p>
            <a:endParaRPr lang="fr-BE" sz="1600" dirty="0">
              <a:effectLst/>
              <a:latin typeface="Times New Roman" panose="02020603050405020304" pitchFamily="18" charset="0"/>
              <a:ea typeface="Calibri" panose="020F0502020204030204" pitchFamily="34" charset="0"/>
              <a:cs typeface="Times New Roman (Corps CS)"/>
            </a:endParaRPr>
          </a:p>
          <a:p>
            <a:pPr algn="just"/>
            <a:r>
              <a:rPr lang="fr-FR" sz="1600" dirty="0" err="1">
                <a:effectLst/>
                <a:latin typeface="Times New Roman" panose="02020603050405020304" pitchFamily="18" charset="0"/>
                <a:ea typeface="Calibri" panose="020F0502020204030204" pitchFamily="34" charset="0"/>
                <a:cs typeface="Times New Roman (Corps CS)"/>
              </a:rPr>
              <a:t>Larkios</a:t>
            </a:r>
            <a:r>
              <a:rPr lang="fr-FR" sz="1600" dirty="0">
                <a:effectLst/>
                <a:latin typeface="Times New Roman" panose="02020603050405020304" pitchFamily="18" charset="0"/>
                <a:ea typeface="Calibri" panose="020F0502020204030204" pitchFamily="34" charset="0"/>
                <a:cs typeface="Times New Roman (Corps CS)"/>
              </a:rPr>
              <a:t> </a:t>
            </a:r>
            <a:r>
              <a:rPr lang="fr-FR" sz="1600" dirty="0" err="1">
                <a:effectLst/>
                <a:latin typeface="Times New Roman" panose="02020603050405020304" pitchFamily="18" charset="0"/>
                <a:ea typeface="Calibri" panose="020F0502020204030204" pitchFamily="34" charset="0"/>
                <a:cs typeface="Times New Roman (Corps CS)"/>
              </a:rPr>
              <a:t>Dionysios</a:t>
            </a:r>
            <a:r>
              <a:rPr lang="fr-FR" sz="1600" dirty="0">
                <a:effectLst/>
                <a:latin typeface="Times New Roman" panose="02020603050405020304" pitchFamily="18" charset="0"/>
                <a:ea typeface="Calibri" panose="020F0502020204030204" pitchFamily="34" charset="0"/>
                <a:cs typeface="Times New Roman (Corps CS)"/>
              </a:rPr>
              <a:t>, ayant construit ce monument pour lui-même et pour son épouse </a:t>
            </a:r>
            <a:r>
              <a:rPr lang="fr-FR" sz="1600" dirty="0" err="1">
                <a:effectLst/>
                <a:latin typeface="Times New Roman" panose="02020603050405020304" pitchFamily="18" charset="0"/>
                <a:ea typeface="Calibri" panose="020F0502020204030204" pitchFamily="34" charset="0"/>
                <a:cs typeface="Times New Roman (Corps CS)"/>
              </a:rPr>
              <a:t>Zotike</a:t>
            </a:r>
            <a:r>
              <a:rPr lang="fr-FR" sz="1600" dirty="0">
                <a:latin typeface="Times New Roman" panose="02020603050405020304" pitchFamily="18" charset="0"/>
                <a:ea typeface="Calibri" panose="020F0502020204030204" pitchFamily="34" charset="0"/>
                <a:cs typeface="Times New Roman (Corps CS)"/>
              </a:rPr>
              <a:t>, a posé une malédiction. Après leur </a:t>
            </a:r>
            <a:r>
              <a:rPr lang="fr-FR" sz="1600" i="1" dirty="0">
                <a:solidFill>
                  <a:srgbClr val="FF0000"/>
                </a:solidFill>
                <a:latin typeface="Times New Roman" panose="02020603050405020304" pitchFamily="18" charset="0"/>
                <a:ea typeface="Calibri" panose="020F0502020204030204" pitchFamily="34" charset="0"/>
                <a:cs typeface="Times New Roman (Corps CS)"/>
              </a:rPr>
              <a:t>apothéose</a:t>
            </a:r>
            <a:r>
              <a:rPr lang="fr-FR" sz="1600" dirty="0">
                <a:latin typeface="Times New Roman" panose="02020603050405020304" pitchFamily="18" charset="0"/>
                <a:ea typeface="Calibri" panose="020F0502020204030204" pitchFamily="34" charset="0"/>
                <a:cs typeface="Times New Roman (Corps CS)"/>
              </a:rPr>
              <a:t>, celui qui ouvrira le monument, que ses enfants meurent prématurément.</a:t>
            </a:r>
            <a:endParaRPr lang="fr-FR" sz="1600" dirty="0">
              <a:effectLst/>
              <a:latin typeface="Times New Roman" panose="02020603050405020304" pitchFamily="18" charset="0"/>
              <a:ea typeface="Calibri" panose="020F0502020204030204" pitchFamily="34" charset="0"/>
              <a:cs typeface="Times New Roman (Corps CS)"/>
            </a:endParaRPr>
          </a:p>
          <a:p>
            <a:endParaRPr lang="fr-FR" dirty="0"/>
          </a:p>
        </p:txBody>
      </p:sp>
      <p:sp>
        <p:nvSpPr>
          <p:cNvPr id="5" name="ZoneTexte 4">
            <a:extLst>
              <a:ext uri="{FF2B5EF4-FFF2-40B4-BE49-F238E27FC236}">
                <a16:creationId xmlns:a16="http://schemas.microsoft.com/office/drawing/2014/main" id="{FF25471D-D729-3641-9CB7-7687DC3A32CD}"/>
              </a:ext>
            </a:extLst>
          </p:cNvPr>
          <p:cNvSpPr txBox="1"/>
          <p:nvPr/>
        </p:nvSpPr>
        <p:spPr>
          <a:xfrm>
            <a:off x="3715435" y="403423"/>
            <a:ext cx="4570482"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MAMA XI, 126 (</a:t>
            </a:r>
            <a:r>
              <a:rPr lang="fr-FR" dirty="0" err="1">
                <a:latin typeface="Times New Roman" panose="02020603050405020304" pitchFamily="18" charset="0"/>
                <a:cs typeface="Times New Roman" panose="02020603050405020304" pitchFamily="18" charset="0"/>
              </a:rPr>
              <a:t>Akmoneia</a:t>
            </a:r>
            <a:r>
              <a:rPr lang="fr-FR" dirty="0">
                <a:latin typeface="Times New Roman" panose="02020603050405020304" pitchFamily="18" charset="0"/>
                <a:cs typeface="Times New Roman" panose="02020603050405020304" pitchFamily="18" charset="0"/>
              </a:rPr>
              <a:t> ; IIe/IIIe </a:t>
            </a:r>
            <a:r>
              <a:rPr lang="fr-FR" dirty="0" err="1">
                <a:latin typeface="Times New Roman" panose="02020603050405020304" pitchFamily="18" charset="0"/>
                <a:cs typeface="Times New Roman" panose="02020603050405020304" pitchFamily="18" charset="0"/>
              </a:rPr>
              <a:t>ap</a:t>
            </a:r>
            <a:r>
              <a:rPr lang="fr-FR" dirty="0">
                <a:latin typeface="Times New Roman" panose="02020603050405020304" pitchFamily="18" charset="0"/>
                <a:cs typeface="Times New Roman" panose="02020603050405020304" pitchFamily="18" charset="0"/>
              </a:rPr>
              <a:t>. J.-C.) </a:t>
            </a:r>
          </a:p>
        </p:txBody>
      </p:sp>
      <p:sp>
        <p:nvSpPr>
          <p:cNvPr id="6" name="ZoneTexte 5">
            <a:extLst>
              <a:ext uri="{FF2B5EF4-FFF2-40B4-BE49-F238E27FC236}">
                <a16:creationId xmlns:a16="http://schemas.microsoft.com/office/drawing/2014/main" id="{AC1991D3-D24E-6547-A300-95A86B9A892E}"/>
              </a:ext>
            </a:extLst>
          </p:cNvPr>
          <p:cNvSpPr txBox="1"/>
          <p:nvPr/>
        </p:nvSpPr>
        <p:spPr>
          <a:xfrm>
            <a:off x="2681541" y="5161145"/>
            <a:ext cx="9689133" cy="2031325"/>
          </a:xfrm>
          <a:prstGeom prst="rect">
            <a:avLst/>
          </a:prstGeom>
          <a:noFill/>
        </p:spPr>
        <p:txBody>
          <a:bodyPr wrap="square" rtlCol="0">
            <a:spAutoFit/>
          </a:bodyPr>
          <a:lstStyle/>
          <a:p>
            <a:pPr marL="285750" indent="-285750">
              <a:buFont typeface="Arial" panose="020B0604020202020204" pitchFamily="34" charset="0"/>
              <a:buChar char="•"/>
            </a:pPr>
            <a:r>
              <a:rPr lang="el-GR" sz="1400" dirty="0" err="1">
                <a:latin typeface="Times New Roman" panose="02020603050405020304" pitchFamily="18" charset="0"/>
                <a:cs typeface="Times New Roman" panose="02020603050405020304" pitchFamily="18" charset="0"/>
              </a:rPr>
              <a:t>μετὰ</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τὸ</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ἀποθεωθῆναι</a:t>
            </a:r>
            <a:r>
              <a:rPr lang="el-GR" sz="1400" dirty="0">
                <a:latin typeface="Times New Roman" panose="02020603050405020304" pitchFamily="18" charset="0"/>
                <a:cs typeface="Times New Roman" panose="02020603050405020304" pitchFamily="18" charset="0"/>
              </a:rPr>
              <a:t> </a:t>
            </a:r>
            <a:r>
              <a:rPr lang="nl-BE" sz="1400" dirty="0">
                <a:latin typeface="Times New Roman" panose="02020603050405020304" pitchFamily="18" charset="0"/>
                <a:cs typeface="Times New Roman" panose="02020603050405020304" pitchFamily="18" charset="0"/>
              </a:rPr>
              <a:t>: </a:t>
            </a: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MAMA VIII 570</a:t>
            </a:r>
            <a:r>
              <a:rPr lang="fr-BE" sz="1400" dirty="0">
                <a:effectLst/>
                <a:latin typeface="Times New Roman" panose="02020603050405020304" pitchFamily="18" charset="0"/>
                <a:cs typeface="Times New Roman" panose="02020603050405020304" pitchFamily="18" charset="0"/>
              </a:rPr>
              <a:t> ; MAMA VIII 556b (</a:t>
            </a:r>
            <a:r>
              <a:rPr lang="fr-BE" sz="1400" dirty="0" err="1">
                <a:effectLst/>
                <a:latin typeface="Times New Roman" panose="02020603050405020304" pitchFamily="18" charset="0"/>
                <a:cs typeface="Times New Roman" panose="02020603050405020304" pitchFamily="18" charset="0"/>
              </a:rPr>
              <a:t>Aphrodisias</a:t>
            </a:r>
            <a:r>
              <a:rPr lang="fr-BE" sz="1400" dirty="0">
                <a:effectLst/>
                <a:latin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1400" dirty="0" err="1">
                <a:latin typeface="Times New Roman" panose="02020603050405020304" pitchFamily="18" charset="0"/>
                <a:cs typeface="Times New Roman" panose="02020603050405020304" pitchFamily="18" charset="0"/>
              </a:rPr>
              <a:t>μετὰ</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δὲ</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ἀποθέωσιν</a:t>
            </a:r>
            <a:r>
              <a:rPr lang="nl-BE" sz="1400" dirty="0">
                <a:latin typeface="Times New Roman" panose="02020603050405020304" pitchFamily="18" charset="0"/>
                <a:cs typeface="Times New Roman" panose="02020603050405020304" pitchFamily="18" charset="0"/>
              </a:rPr>
              <a:t> : </a:t>
            </a:r>
            <a:r>
              <a:rPr lang="fr-BE" sz="1400" dirty="0">
                <a:effectLst/>
                <a:latin typeface="Times New Roman" panose="02020603050405020304" pitchFamily="18" charset="0"/>
                <a:ea typeface="Calibri" panose="020F0502020204030204" pitchFamily="34" charset="0"/>
                <a:cs typeface="Times New Roman (Corps CS)"/>
              </a:rPr>
              <a:t>MAMA VIII, 545, ligne 3 ; 573, ligne 3 ; LW 1641 (</a:t>
            </a:r>
            <a:r>
              <a:rPr lang="fr-BE" sz="1400" dirty="0" err="1">
                <a:effectLst/>
                <a:latin typeface="Times New Roman" panose="02020603050405020304" pitchFamily="18" charset="0"/>
                <a:ea typeface="Calibri" panose="020F0502020204030204" pitchFamily="34" charset="0"/>
                <a:cs typeface="Times New Roman (Corps CS)"/>
              </a:rPr>
              <a:t>Aphrodisias</a:t>
            </a:r>
            <a:r>
              <a:rPr lang="fr-BE" sz="1400" dirty="0">
                <a:effectLst/>
                <a:latin typeface="Times New Roman" panose="02020603050405020304" pitchFamily="18" charset="0"/>
                <a:ea typeface="Calibri" panose="020F0502020204030204" pitchFamily="34" charset="0"/>
                <a:cs typeface="Times New Roman (Corps CS)"/>
              </a:rPr>
              <a:t>)</a:t>
            </a:r>
          </a:p>
          <a:p>
            <a:pPr marL="285750" indent="-285750">
              <a:buFont typeface="Arial" panose="020B0604020202020204" pitchFamily="34" charset="0"/>
              <a:buChar char="•"/>
            </a:pPr>
            <a:r>
              <a:rPr lang="el-GR" sz="1400" dirty="0" err="1">
                <a:effectLst/>
                <a:latin typeface="Times New Roman" panose="02020603050405020304" pitchFamily="18" charset="0"/>
                <a:ea typeface="Calibri" panose="020F0502020204030204" pitchFamily="34" charset="0"/>
                <a:cs typeface="Times New Roman (Corps CS)"/>
              </a:rPr>
              <a:t>τέκνῳ</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ἀποθ̣εωθ</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έντι</a:t>
            </a:r>
            <a:r>
              <a:rPr lang="fr-BE" sz="1400" dirty="0">
                <a:latin typeface="Times New Roman" panose="02020603050405020304" pitchFamily="18" charset="0"/>
                <a:ea typeface="Calibri" panose="020F0502020204030204" pitchFamily="34" charset="0"/>
                <a:cs typeface="Times New Roman (Corps CS)"/>
              </a:rPr>
              <a:t> : TAM V, 3, 1797 (Lydie)</a:t>
            </a:r>
          </a:p>
          <a:p>
            <a:pPr marL="285750" indent="-285750">
              <a:buFont typeface="Arial" panose="020B0604020202020204" pitchFamily="34" charset="0"/>
              <a:buChar char="•"/>
            </a:pPr>
            <a:r>
              <a:rPr lang="el-GR" sz="1400" dirty="0" err="1">
                <a:effectLst/>
                <a:latin typeface="Times New Roman" panose="02020603050405020304" pitchFamily="18" charset="0"/>
                <a:ea typeface="Calibri" panose="020F0502020204030204" pitchFamily="34" charset="0"/>
                <a:cs typeface="Times New Roman (Corps CS)"/>
              </a:rPr>
              <a:t>ὅταν</a:t>
            </a:r>
            <a:r>
              <a:rPr lang="el-GR" sz="1400" dirty="0">
                <a:effectLst/>
                <a:latin typeface="Times New Roman" panose="02020603050405020304" pitchFamily="18" charset="0"/>
                <a:ea typeface="Calibri" panose="020F0502020204030204" pitchFamily="34" charset="0"/>
                <a:cs typeface="Times New Roman (Corps CS)"/>
              </a:rPr>
              <a:t> δ’ </a:t>
            </a:r>
            <a:r>
              <a:rPr lang="el-GR" sz="1400" dirty="0" err="1">
                <a:effectLst/>
                <a:latin typeface="Times New Roman" panose="02020603050405020304" pitchFamily="18" charset="0"/>
                <a:ea typeface="Calibri" panose="020F0502020204030204" pitchFamily="34" charset="0"/>
                <a:cs typeface="Times New Roman (Corps CS)"/>
              </a:rPr>
              <a:t>ἀπ</a:t>
            </a:r>
            <a:r>
              <a:rPr lang="el-GR" sz="1400" dirty="0">
                <a:effectLst/>
                <a:latin typeface="Times New Roman" panose="02020603050405020304" pitchFamily="18" charset="0"/>
                <a:ea typeface="Calibri" panose="020F0502020204030204" pitchFamily="34" charset="0"/>
                <a:cs typeface="Times New Roman (Corps CS)"/>
              </a:rPr>
              <a:t>[ο]</a:t>
            </a:r>
            <a:r>
              <a:rPr lang="el-GR" sz="1400" dirty="0" err="1">
                <a:effectLst/>
                <a:latin typeface="Times New Roman" panose="02020603050405020304" pitchFamily="18" charset="0"/>
                <a:ea typeface="Calibri" panose="020F0502020204030204" pitchFamily="34" charset="0"/>
                <a:cs typeface="Times New Roman (Corps CS)"/>
              </a:rPr>
              <a:t>θεωθῆι</a:t>
            </a:r>
            <a:r>
              <a:rPr lang="el-GR" sz="1400" dirty="0">
                <a:effectLst/>
                <a:latin typeface="Times New Roman" panose="02020603050405020304" pitchFamily="18" charset="0"/>
                <a:ea typeface="Calibri" panose="020F0502020204030204" pitchFamily="34" charset="0"/>
                <a:cs typeface="Times New Roman (Corps CS)"/>
              </a:rPr>
              <a:t> </a:t>
            </a:r>
            <a:r>
              <a:rPr lang="nl-BE" sz="1400" dirty="0">
                <a:effectLst/>
                <a:latin typeface="Times New Roman" panose="02020603050405020304" pitchFamily="18" charset="0"/>
                <a:ea typeface="Calibri" panose="020F0502020204030204" pitchFamily="34" charset="0"/>
                <a:cs typeface="Times New Roman (Corps CS)"/>
              </a:rPr>
              <a:t> : TAM V, 1, 234 (Lydie) </a:t>
            </a:r>
          </a:p>
          <a:p>
            <a:pPr marL="285750" indent="-285750">
              <a:buFont typeface="Arial" panose="020B0604020202020204" pitchFamily="34" charset="0"/>
              <a:buChar char="•"/>
            </a:pPr>
            <a:r>
              <a:rPr lang="el-GR" sz="1400" dirty="0" err="1">
                <a:effectLst/>
                <a:latin typeface="Times New Roman" panose="02020603050405020304" pitchFamily="18" charset="0"/>
                <a:ea typeface="Calibri" panose="020F0502020204030204" pitchFamily="34" charset="0"/>
                <a:cs typeface="Times New Roman (Corps CS)"/>
              </a:rPr>
              <a:t>Εἰς</a:t>
            </a:r>
            <a:r>
              <a:rPr lang="nl-BE" sz="1400" dirty="0">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τὶν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ἀποθέωσιν</a:t>
            </a:r>
            <a:r>
              <a:rPr lang="nl-BE" sz="1400" dirty="0">
                <a:latin typeface="Times New Roman" panose="02020603050405020304" pitchFamily="18" charset="0"/>
                <a:ea typeface="Calibri" panose="020F0502020204030204" pitchFamily="34" charset="0"/>
                <a:cs typeface="Times New Roman (Corps CS)"/>
              </a:rPr>
              <a:t> : MAMA V, 140 (Phrygie)</a:t>
            </a:r>
          </a:p>
          <a:p>
            <a:pPr marL="285750" indent="-285750">
              <a:buFont typeface="Arial" panose="020B0604020202020204" pitchFamily="34" charset="0"/>
              <a:buChar char="•"/>
            </a:pPr>
            <a:r>
              <a:rPr lang="el-GR" sz="1400" dirty="0" err="1">
                <a:effectLst/>
                <a:latin typeface="Times New Roman" panose="02020603050405020304" pitchFamily="18" charset="0"/>
                <a:ea typeface="Calibri" panose="020F0502020204030204" pitchFamily="34" charset="0"/>
                <a:cs typeface="Times New Roman (Corps CS)"/>
              </a:rPr>
              <a:t>τοῦ</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ἀνδρὸς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a:t>
            </a:r>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ποθ</a:t>
            </a:r>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εωθέντος</a:t>
            </a:r>
            <a:r>
              <a:rPr lang="nl-BE" sz="1400" dirty="0">
                <a:effectLst/>
                <a:latin typeface="Times New Roman" panose="02020603050405020304" pitchFamily="18" charset="0"/>
                <a:ea typeface="Calibri" panose="020F0502020204030204" pitchFamily="34" charset="0"/>
                <a:cs typeface="Times New Roman (Corps CS)"/>
              </a:rPr>
              <a:t> :</a:t>
            </a:r>
            <a:r>
              <a:rPr lang="el-GR" sz="1400" dirty="0">
                <a:effectLst/>
                <a:latin typeface="Times New Roman" panose="02020603050405020304" pitchFamily="18" charset="0"/>
                <a:ea typeface="Calibri" panose="020F0502020204030204" pitchFamily="34" charset="0"/>
                <a:cs typeface="Times New Roman (Corps CS)"/>
              </a:rPr>
              <a:t> </a:t>
            </a:r>
            <a:r>
              <a:rPr lang="nl-BE" sz="1400" dirty="0">
                <a:effectLst/>
                <a:latin typeface="Times New Roman" panose="02020603050405020304" pitchFamily="18" charset="0"/>
                <a:ea typeface="Calibri" panose="020F0502020204030204" pitchFamily="34" charset="0"/>
                <a:cs typeface="Times New Roman (Corps CS)"/>
              </a:rPr>
              <a:t>SEG XXXIV 1351 (Lycaonie)</a:t>
            </a:r>
            <a:endParaRPr lang="el-GR" sz="1400" dirty="0">
              <a:effectLst/>
              <a:latin typeface="Times New Roman" panose="02020603050405020304" pitchFamily="18" charset="0"/>
              <a:ea typeface="Calibri" panose="020F0502020204030204" pitchFamily="34" charset="0"/>
              <a:cs typeface="Times New Roman (Corps CS)"/>
            </a:endParaRPr>
          </a:p>
          <a:p>
            <a:pPr marL="285750" indent="-285750">
              <a:buFont typeface="Arial" panose="020B0604020202020204" pitchFamily="34" charset="0"/>
              <a:buChar char="•"/>
            </a:pPr>
            <a:endParaRPr lang="fr-BE" sz="1400" dirty="0">
              <a:effectLst/>
              <a:latin typeface="Times New Roman" panose="02020603050405020304" pitchFamily="18" charset="0"/>
              <a:ea typeface="Calibri" panose="020F0502020204030204" pitchFamily="34" charset="0"/>
              <a:cs typeface="Times New Roman (Corps CS)"/>
            </a:endParaRPr>
          </a:p>
          <a:p>
            <a:pPr marL="285750" indent="-285750">
              <a:buFont typeface="Arial" panose="020B0604020202020204" pitchFamily="34" charset="0"/>
              <a:buChar char="•"/>
            </a:pPr>
            <a:endParaRPr lang="fr-BE" sz="1400" dirty="0">
              <a:effectLst/>
              <a:latin typeface="Times New Roman" panose="02020603050405020304" pitchFamily="18" charset="0"/>
              <a:ea typeface="Calibri" panose="020F0502020204030204" pitchFamily="34" charset="0"/>
              <a:cs typeface="Times New Roman (Corps CS)"/>
            </a:endParaRPr>
          </a:p>
          <a:p>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7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73ACBD-7417-FC46-AAF1-653A45E689B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68" b="97052" l="9900" r="89850">
                        <a14:foregroundMark x1="10067" y1="12445" x2="20799" y2="5568"/>
                        <a14:foregroundMark x1="20799" y1="5568" x2="32030" y2="7751"/>
                        <a14:foregroundMark x1="32030" y1="7751" x2="44093" y2="6004"/>
                        <a14:foregroundMark x1="44093" y1="6004" x2="56406" y2="6659"/>
                        <a14:foregroundMark x1="56406" y1="6659" x2="66889" y2="5568"/>
                        <a14:foregroundMark x1="66889" y1="5568" x2="74542" y2="9389"/>
                        <a14:foregroundMark x1="10067" y1="10917" x2="13394" y2="74127"/>
                        <a14:foregroundMark x1="13394" y1="74127" x2="16972" y2="87664"/>
                        <a14:foregroundMark x1="16972" y1="87664" x2="25025" y2="93156"/>
                        <a14:foregroundMark x1="77848" y1="94119" x2="83444" y2="92140"/>
                        <a14:foregroundMark x1="17055" y1="22598" x2="20965" y2="65611"/>
                        <a14:foregroundMark x1="20965" y1="65611" x2="31281" y2="71834"/>
                        <a14:foregroundMark x1="31281" y1="71834" x2="42097" y2="66921"/>
                        <a14:foregroundMark x1="42097" y1="66921" x2="40682" y2="52074"/>
                        <a14:foregroundMark x1="40682" y1="52074" x2="33527" y2="35590"/>
                        <a14:foregroundMark x1="33527" y1="35590" x2="20133" y2="23799"/>
                        <a14:foregroundMark x1="14309" y1="67031" x2="28037" y2="90502"/>
                        <a14:foregroundMark x1="28037" y1="90502" x2="42263" y2="92795"/>
                        <a14:foregroundMark x1="42263" y1="92795" x2="53661" y2="92467"/>
                        <a14:foregroundMark x1="53661" y1="92467" x2="59151" y2="89410"/>
                        <a14:foregroundMark x1="37304" y1="94992" x2="36702" y2="94983"/>
                        <a14:foregroundMark x1="46748" y1="95140" x2="43276" y2="95086"/>
                        <a14:backgroundMark x1="36399" y1="96380" x2="14060" y2="96834"/>
                        <a14:backgroundMark x1="78536" y1="95524" x2="71368" y2="95670"/>
                        <a14:backgroundMark x1="71048" y1="96179" x2="47005" y2="94651"/>
                        <a14:backgroundMark x1="47005" y1="94651" x2="62063" y2="97052"/>
                        <a14:backgroundMark x1="62063" y1="97052" x2="71048" y2="95852"/>
                        <a14:backgroundMark x1="25042" y1="93122" x2="36190" y2="93996"/>
                        <a14:backgroundMark x1="36190" y1="93996" x2="28785" y2="94978"/>
                        <a14:backgroundMark x1="17970" y1="99563" x2="63478" y2="99891"/>
                        <a14:backgroundMark x1="63478" y1="99891" x2="87937" y2="98690"/>
                        <a14:backgroundMark x1="87937" y1="98690" x2="91847" y2="98908"/>
                        <a14:backgroundMark x1="41597" y1="96507" x2="37438" y2="95306"/>
                        <a14:backgroundMark x1="41098" y1="97707" x2="43012" y2="95852"/>
                        <a14:backgroundMark x1="43012" y1="95524" x2="40682" y2="95306"/>
                        <a14:backgroundMark x1="40682" y1="96179" x2="39268" y2="99891"/>
                      </a14:backgroundRemoval>
                    </a14:imgEffect>
                  </a14:imgLayer>
                </a14:imgProps>
              </a:ext>
            </a:extLst>
          </a:blip>
          <a:stretch>
            <a:fillRect/>
          </a:stretch>
        </p:blipFill>
        <p:spPr>
          <a:xfrm>
            <a:off x="1271205" y="1267061"/>
            <a:ext cx="4499522" cy="3428920"/>
          </a:xfrm>
          <a:prstGeom prst="rect">
            <a:avLst/>
          </a:prstGeom>
          <a:effectLst>
            <a:glow rad="309425">
              <a:schemeClr val="accent1">
                <a:alpha val="40000"/>
              </a:schemeClr>
            </a:glow>
            <a:outerShdw blurRad="50800" dist="50800" dir="5400000" algn="ctr" rotWithShape="0">
              <a:srgbClr val="000000"/>
            </a:outerShdw>
          </a:effectLst>
        </p:spPr>
      </p:pic>
      <p:sp>
        <p:nvSpPr>
          <p:cNvPr id="7" name="ZoneTexte 6">
            <a:extLst>
              <a:ext uri="{FF2B5EF4-FFF2-40B4-BE49-F238E27FC236}">
                <a16:creationId xmlns:a16="http://schemas.microsoft.com/office/drawing/2014/main" id="{5F470400-4F5B-A440-8FF3-F54566D35BA4}"/>
              </a:ext>
            </a:extLst>
          </p:cNvPr>
          <p:cNvSpPr txBox="1"/>
          <p:nvPr/>
        </p:nvSpPr>
        <p:spPr>
          <a:xfrm>
            <a:off x="3310758" y="442824"/>
            <a:ext cx="6096000" cy="369332"/>
          </a:xfrm>
          <a:prstGeom prst="rect">
            <a:avLst/>
          </a:prstGeom>
          <a:noFill/>
        </p:spPr>
        <p:txBody>
          <a:bodyPr wrap="square">
            <a:spAutoFit/>
          </a:bodyPr>
          <a:lstStyle/>
          <a:p>
            <a:r>
              <a:rPr lang="nl-BE" sz="1800" dirty="0">
                <a:latin typeface="Times New Roman" panose="02020603050405020304" pitchFamily="18" charset="0"/>
                <a:cs typeface="Times New Roman" panose="02020603050405020304" pitchFamily="18" charset="0"/>
              </a:rPr>
              <a:t>OGIS 611 (= SEG 7 241) 103-116 ap. J.-C., Segeira (Syrie)</a:t>
            </a:r>
            <a:endParaRPr lang="el-GR" sz="1800"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F1A3EC7D-9D6D-AE45-9949-5B2B89FDBE93}"/>
              </a:ext>
            </a:extLst>
          </p:cNvPr>
          <p:cNvSpPr txBox="1"/>
          <p:nvPr/>
        </p:nvSpPr>
        <p:spPr>
          <a:xfrm>
            <a:off x="6547400" y="1411860"/>
            <a:ext cx="6096000" cy="3139321"/>
          </a:xfrm>
          <a:prstGeom prst="rect">
            <a:avLst/>
          </a:prstGeom>
          <a:noFill/>
        </p:spPr>
        <p:txBody>
          <a:bodyPr wrap="square">
            <a:spAutoFit/>
          </a:bodyPr>
          <a:lstStyle/>
          <a:p>
            <a:r>
              <a:rPr lang="el-GR" sz="1800" dirty="0" err="1">
                <a:effectLst/>
                <a:latin typeface="Times New Roman" panose="02020603050405020304" pitchFamily="18" charset="0"/>
                <a:ea typeface="Calibri" panose="020F0502020204030204" pitchFamily="34" charset="0"/>
                <a:cs typeface="Times New Roman (Corps CS)"/>
              </a:rPr>
              <a:t>Ὑπὲρ</a:t>
            </a:r>
            <a:r>
              <a:rPr lang="el-GR" sz="1800" dirty="0">
                <a:effectLst/>
                <a:latin typeface="Times New Roman" panose="02020603050405020304" pitchFamily="18" charset="0"/>
                <a:ea typeface="Calibri" panose="020F0502020204030204" pitchFamily="34" charset="0"/>
                <a:cs typeface="Times New Roman (Corps CS)"/>
              </a:rPr>
              <a:t> σωτηρίας </a:t>
            </a:r>
            <a:r>
              <a:rPr lang="el-GR" sz="1800" dirty="0" err="1">
                <a:effectLst/>
                <a:latin typeface="Times New Roman" panose="02020603050405020304" pitchFamily="18" charset="0"/>
                <a:ea typeface="Calibri" panose="020F0502020204030204" pitchFamily="34" charset="0"/>
                <a:cs typeface="Times New Roman (Corps CS)"/>
              </a:rPr>
              <a:t>Αὐτοκράτορος</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Τραιανοῦ</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Νέρουα</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Σεβαστοῦ</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υἱὸς</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Σεβαστὸς</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Γερμανικοῦ</a:t>
            </a:r>
            <a:r>
              <a:rPr lang="el-GR" sz="1800" dirty="0">
                <a:effectLst/>
                <a:latin typeface="Times New Roman" panose="02020603050405020304" pitchFamily="18" charset="0"/>
                <a:ea typeface="Calibri" panose="020F0502020204030204" pitchFamily="34" charset="0"/>
                <a:cs typeface="Times New Roman (Corps CS)"/>
              </a:rPr>
              <a:t> </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Δακικὸς</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Μεννέας</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Βεελιάβου</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τοῦ</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Βεελιάβου</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πατρὸ</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Νε</a:t>
            </a:r>
            <a:r>
              <a:rPr lang="el-GR" sz="1800" dirty="0">
                <a:effectLst/>
                <a:latin typeface="Times New Roman" panose="02020603050405020304" pitchFamily="18" charset="0"/>
                <a:ea typeface="Calibri" panose="020F0502020204030204" pitchFamily="34" charset="0"/>
                <a:cs typeface="Times New Roman (Corps CS)"/>
              </a:rPr>
              <a:t>-</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τείρου</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τοῦ</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ἀποθεωθέντος</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ἐν</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τῷ</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λέβητι</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δι᾽οὗ</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αἱ</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ὁρταὶ</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ἄγων</a:t>
            </a:r>
            <a:r>
              <a:rPr lang="el-GR" sz="1800" dirty="0">
                <a:effectLst/>
                <a:latin typeface="Times New Roman" panose="02020603050405020304" pitchFamily="18" charset="0"/>
                <a:ea typeface="Calibri" panose="020F0502020204030204" pitchFamily="34" charset="0"/>
                <a:cs typeface="Times New Roman (Corps CS)"/>
              </a:rPr>
              <a:t>-</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ται</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ἐπίσκοπος</a:t>
            </a:r>
            <a:r>
              <a:rPr lang="el-GR" sz="1800" dirty="0">
                <a:effectLst/>
                <a:latin typeface="Times New Roman" panose="02020603050405020304" pitchFamily="18" charset="0"/>
                <a:ea typeface="Calibri" panose="020F0502020204030204" pitchFamily="34" charset="0"/>
                <a:cs typeface="Times New Roman (Corps CS)"/>
              </a:rPr>
              <a:t> πάντων </a:t>
            </a:r>
            <a:r>
              <a:rPr lang="el-GR" sz="1800" dirty="0" err="1">
                <a:effectLst/>
                <a:latin typeface="Times New Roman" panose="02020603050405020304" pitchFamily="18" charset="0"/>
                <a:ea typeface="Calibri" panose="020F0502020204030204" pitchFamily="34" charset="0"/>
                <a:cs typeface="Times New Roman (Corps CS)"/>
              </a:rPr>
              <a:t>τῶν</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ἐν</a:t>
            </a:r>
            <a:r>
              <a:rPr lang="el-GR" sz="1800" dirty="0">
                <a:effectLst/>
                <a:latin typeface="Times New Roman" panose="02020603050405020304" pitchFamily="18" charset="0"/>
                <a:ea typeface="Calibri" panose="020F0502020204030204" pitchFamily="34" charset="0"/>
                <a:cs typeface="Times New Roman (Corps CS)"/>
              </a:rPr>
              <a:t>-</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θάδε</a:t>
            </a:r>
            <a:r>
              <a:rPr lang="el-GR" sz="1800" dirty="0">
                <a:effectLst/>
                <a:latin typeface="Times New Roman" panose="02020603050405020304" pitchFamily="18" charset="0"/>
                <a:ea typeface="Calibri" panose="020F0502020204030204" pitchFamily="34" charset="0"/>
                <a:cs typeface="Times New Roman (Corps CS)"/>
              </a:rPr>
              <a:t> γεγονότων </a:t>
            </a:r>
            <a:r>
              <a:rPr lang="el-GR" sz="1800" dirty="0" err="1">
                <a:effectLst/>
                <a:latin typeface="Times New Roman" panose="02020603050405020304" pitchFamily="18" charset="0"/>
                <a:ea typeface="Calibri" panose="020F0502020204030204" pitchFamily="34" charset="0"/>
                <a:cs typeface="Times New Roman (Corps CS)"/>
              </a:rPr>
              <a:t>ἔργων</a:t>
            </a:r>
            <a:r>
              <a:rPr lang="el-GR" sz="1800" dirty="0">
                <a:effectLst/>
                <a:latin typeface="Times New Roman" panose="02020603050405020304" pitchFamily="18" charset="0"/>
                <a:ea typeface="Calibri" panose="020F0502020204030204" pitchFamily="34" charset="0"/>
                <a:cs typeface="Times New Roman (Corps CS)"/>
              </a:rPr>
              <a:t> κατ’ </a:t>
            </a:r>
            <a:r>
              <a:rPr lang="el-GR" sz="1800" dirty="0" err="1">
                <a:effectLst/>
                <a:latin typeface="Times New Roman" panose="02020603050405020304" pitchFamily="18" charset="0"/>
                <a:ea typeface="Calibri" panose="020F0502020204030204" pitchFamily="34" charset="0"/>
                <a:cs typeface="Times New Roman (Corps CS)"/>
              </a:rPr>
              <a:t>εὐ</a:t>
            </a:r>
            <a:r>
              <a:rPr lang="el-GR" sz="1800" dirty="0">
                <a:effectLst/>
                <a:latin typeface="Times New Roman" panose="02020603050405020304" pitchFamily="18" charset="0"/>
                <a:ea typeface="Calibri" panose="020F0502020204030204" pitchFamily="34" charset="0"/>
                <a:cs typeface="Times New Roman (Corps CS)"/>
              </a:rPr>
              <a:t>-</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σεβείας</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ἀνέθηκεν</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θεᾷ</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Λευκο</a:t>
            </a:r>
            <a:r>
              <a:rPr lang="el-GR" sz="1800" dirty="0">
                <a:effectLst/>
                <a:latin typeface="Times New Roman" panose="02020603050405020304" pitchFamily="18" charset="0"/>
                <a:ea typeface="Calibri" panose="020F0502020204030204" pitchFamily="34" charset="0"/>
                <a:cs typeface="Times New Roman (Corps CS)"/>
              </a:rPr>
              <a:t>-</a:t>
            </a:r>
            <a:endParaRPr lang="fr-BE" sz="1800" dirty="0">
              <a:effectLst/>
              <a:latin typeface="Times New Roman" panose="02020603050405020304" pitchFamily="18" charset="0"/>
              <a:ea typeface="Calibri" panose="020F0502020204030204" pitchFamily="34" charset="0"/>
              <a:cs typeface="Times New Roman (Corps CS)"/>
            </a:endParaRPr>
          </a:p>
          <a:p>
            <a:r>
              <a:rPr lang="el-GR" sz="1800" dirty="0" err="1">
                <a:effectLst/>
                <a:latin typeface="Times New Roman" panose="02020603050405020304" pitchFamily="18" charset="0"/>
                <a:ea typeface="Calibri" panose="020F0502020204030204" pitchFamily="34" charset="0"/>
                <a:cs typeface="Times New Roman (Corps CS)"/>
              </a:rPr>
              <a:t>θέᾳ</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Σεγείρων</a:t>
            </a:r>
            <a:r>
              <a:rPr lang="el-GR" sz="1800" dirty="0">
                <a:effectLst/>
                <a:latin typeface="Times New Roman" panose="02020603050405020304" pitchFamily="18" charset="0"/>
                <a:ea typeface="Calibri" panose="020F0502020204030204" pitchFamily="34" charset="0"/>
                <a:cs typeface="Times New Roman (Corps CS)"/>
              </a:rPr>
              <a:t>.</a:t>
            </a:r>
            <a:endParaRPr lang="fr-BE" sz="1800" dirty="0">
              <a:effectLst/>
              <a:latin typeface="Times New Roman" panose="02020603050405020304" pitchFamily="18" charset="0"/>
              <a:ea typeface="Calibri" panose="020F0502020204030204" pitchFamily="34" charset="0"/>
              <a:cs typeface="Times New Roman (Corps CS)"/>
            </a:endParaRPr>
          </a:p>
        </p:txBody>
      </p:sp>
      <p:sp>
        <p:nvSpPr>
          <p:cNvPr id="11" name="ZoneTexte 10">
            <a:extLst>
              <a:ext uri="{FF2B5EF4-FFF2-40B4-BE49-F238E27FC236}">
                <a16:creationId xmlns:a16="http://schemas.microsoft.com/office/drawing/2014/main" id="{DD70D444-05B2-1145-8D2F-E8FBF23768DE}"/>
              </a:ext>
            </a:extLst>
          </p:cNvPr>
          <p:cNvSpPr txBox="1"/>
          <p:nvPr/>
        </p:nvSpPr>
        <p:spPr>
          <a:xfrm>
            <a:off x="1062638" y="5584179"/>
            <a:ext cx="10217149" cy="1077218"/>
          </a:xfrm>
          <a:prstGeom prst="rect">
            <a:avLst/>
          </a:prstGeom>
          <a:noFill/>
        </p:spPr>
        <p:txBody>
          <a:bodyPr wrap="square">
            <a:spAutoFit/>
          </a:bodyPr>
          <a:lstStyle/>
          <a:p>
            <a:pPr algn="just"/>
            <a:r>
              <a:rPr lang="fr-BE" sz="1600" dirty="0">
                <a:effectLst/>
                <a:latin typeface="Times New Roman" panose="02020603050405020304" pitchFamily="18" charset="0"/>
                <a:ea typeface="Calibri" panose="020F0502020204030204" pitchFamily="34" charset="0"/>
                <a:cs typeface="Times New Roman (Corps CS)"/>
              </a:rPr>
              <a:t>Pour le salut de l'empereur Trajan fils de Nerva Auguste, Auguste Germanique Dacique, </a:t>
            </a:r>
            <a:r>
              <a:rPr lang="fr-BE" sz="1600" dirty="0" err="1">
                <a:effectLst/>
                <a:latin typeface="Times New Roman" panose="02020603050405020304" pitchFamily="18" charset="0"/>
                <a:ea typeface="Calibri" panose="020F0502020204030204" pitchFamily="34" charset="0"/>
                <a:cs typeface="Times New Roman (Corps CS)"/>
              </a:rPr>
              <a:t>Menneas</a:t>
            </a:r>
            <a:r>
              <a:rPr lang="fr-BE" sz="1600" dirty="0">
                <a:effectLst/>
                <a:latin typeface="Times New Roman" panose="02020603050405020304" pitchFamily="18" charset="0"/>
                <a:ea typeface="Calibri" panose="020F0502020204030204" pitchFamily="34" charset="0"/>
                <a:cs typeface="Times New Roman (Corps CS)"/>
              </a:rPr>
              <a:t> fils de </a:t>
            </a:r>
            <a:r>
              <a:rPr lang="fr-BE" sz="1600" dirty="0" err="1">
                <a:effectLst/>
                <a:latin typeface="Times New Roman" panose="02020603050405020304" pitchFamily="18" charset="0"/>
                <a:ea typeface="Calibri" panose="020F0502020204030204" pitchFamily="34" charset="0"/>
                <a:cs typeface="Times New Roman (Corps CS)"/>
              </a:rPr>
              <a:t>Beeliabos</a:t>
            </a:r>
            <a:r>
              <a:rPr lang="fr-BE" sz="1600" dirty="0">
                <a:effectLst/>
                <a:latin typeface="Times New Roman" panose="02020603050405020304" pitchFamily="18" charset="0"/>
                <a:ea typeface="Calibri" panose="020F0502020204030204" pitchFamily="34" charset="0"/>
                <a:cs typeface="Times New Roman (Corps CS)"/>
              </a:rPr>
              <a:t> fils de </a:t>
            </a:r>
            <a:r>
              <a:rPr lang="fr-BE" sz="1600" dirty="0" err="1">
                <a:effectLst/>
                <a:latin typeface="Times New Roman" panose="02020603050405020304" pitchFamily="18" charset="0"/>
                <a:ea typeface="Calibri" panose="020F0502020204030204" pitchFamily="34" charset="0"/>
                <a:cs typeface="Times New Roman (Corps CS)"/>
              </a:rPr>
              <a:t>Beeliabos</a:t>
            </a:r>
            <a:r>
              <a:rPr lang="fr-BE" sz="1600" dirty="0">
                <a:effectLst/>
                <a:latin typeface="Times New Roman" panose="02020603050405020304" pitchFamily="18" charset="0"/>
                <a:ea typeface="Calibri" panose="020F0502020204030204" pitchFamily="34" charset="0"/>
                <a:cs typeface="Times New Roman (Corps CS)"/>
              </a:rPr>
              <a:t>, père de </a:t>
            </a:r>
            <a:r>
              <a:rPr lang="fr-BE" sz="1600" dirty="0" err="1">
                <a:effectLst/>
                <a:latin typeface="Times New Roman" panose="02020603050405020304" pitchFamily="18" charset="0"/>
                <a:ea typeface="Calibri" panose="020F0502020204030204" pitchFamily="34" charset="0"/>
                <a:cs typeface="Times New Roman (Corps CS)"/>
              </a:rPr>
              <a:t>Neteiros</a:t>
            </a:r>
            <a:r>
              <a:rPr lang="fr-BE" sz="1600" dirty="0">
                <a:effectLst/>
                <a:latin typeface="Times New Roman" panose="02020603050405020304" pitchFamily="18" charset="0"/>
                <a:ea typeface="Calibri" panose="020F0502020204030204" pitchFamily="34" charset="0"/>
                <a:cs typeface="Times New Roman (Corps CS)"/>
              </a:rPr>
              <a:t>, </a:t>
            </a:r>
            <a:r>
              <a:rPr lang="fr-BE" sz="1600" i="1" dirty="0">
                <a:effectLst/>
                <a:latin typeface="Times New Roman" panose="02020603050405020304" pitchFamily="18" charset="0"/>
                <a:ea typeface="Calibri" panose="020F0502020204030204" pitchFamily="34" charset="0"/>
                <a:cs typeface="Times New Roman (Corps CS)"/>
              </a:rPr>
              <a:t>qui a connu l’apothéose </a:t>
            </a:r>
            <a:r>
              <a:rPr lang="fr-BE" sz="1600" dirty="0">
                <a:effectLst/>
                <a:latin typeface="Times New Roman" panose="02020603050405020304" pitchFamily="18" charset="0"/>
                <a:ea typeface="Calibri" panose="020F0502020204030204" pitchFamily="34" charset="0"/>
                <a:cs typeface="Times New Roman (Corps CS)"/>
              </a:rPr>
              <a:t>dans le </a:t>
            </a:r>
            <a:r>
              <a:rPr lang="fr-BE" sz="1600" i="1" dirty="0" err="1">
                <a:effectLst/>
                <a:latin typeface="Times New Roman" panose="02020603050405020304" pitchFamily="18" charset="0"/>
                <a:ea typeface="Calibri" panose="020F0502020204030204" pitchFamily="34" charset="0"/>
                <a:cs typeface="Times New Roman (Corps CS)"/>
              </a:rPr>
              <a:t>lébès</a:t>
            </a:r>
            <a:r>
              <a:rPr lang="fr-BE" sz="1600" i="1" dirty="0">
                <a:effectLst/>
                <a:latin typeface="Times New Roman" panose="02020603050405020304" pitchFamily="18" charset="0"/>
                <a:ea typeface="Calibri" panose="020F0502020204030204" pitchFamily="34" charset="0"/>
                <a:cs typeface="Times New Roman (Corps CS)"/>
              </a:rPr>
              <a:t> </a:t>
            </a:r>
            <a:r>
              <a:rPr lang="fr-BE" sz="1600" dirty="0">
                <a:effectLst/>
                <a:latin typeface="Times New Roman" panose="02020603050405020304" pitchFamily="18" charset="0"/>
                <a:ea typeface="Calibri" panose="020F0502020204030204" pitchFamily="34" charset="0"/>
                <a:cs typeface="Times New Roman (Corps CS)"/>
              </a:rPr>
              <a:t>(= urne funéraire?), par les soins duquel sont célébrées les fêtes, (</a:t>
            </a:r>
            <a:r>
              <a:rPr lang="fr-BE" sz="1600" dirty="0" err="1">
                <a:effectLst/>
                <a:latin typeface="Times New Roman" panose="02020603050405020304" pitchFamily="18" charset="0"/>
                <a:ea typeface="Calibri" panose="020F0502020204030204" pitchFamily="34" charset="0"/>
                <a:cs typeface="Times New Roman (Corps CS)"/>
              </a:rPr>
              <a:t>Menneas</a:t>
            </a:r>
            <a:r>
              <a:rPr lang="fr-BE" sz="1600" dirty="0">
                <a:effectLst/>
                <a:latin typeface="Times New Roman" panose="02020603050405020304" pitchFamily="18" charset="0"/>
                <a:ea typeface="Calibri" panose="020F0502020204030204" pitchFamily="34" charset="0"/>
                <a:cs typeface="Times New Roman (Corps CS)"/>
              </a:rPr>
              <a:t>) surveillant de tous les travaux réalisés ici, en témoignage de piété, a dédié à la déesse </a:t>
            </a:r>
            <a:r>
              <a:rPr lang="fr-BE" sz="1600" dirty="0" err="1">
                <a:effectLst/>
                <a:latin typeface="Times New Roman" panose="02020603050405020304" pitchFamily="18" charset="0"/>
                <a:ea typeface="Calibri" panose="020F0502020204030204" pitchFamily="34" charset="0"/>
                <a:cs typeface="Times New Roman (Corps CS)"/>
              </a:rPr>
              <a:t>Leucothéa</a:t>
            </a:r>
            <a:r>
              <a:rPr lang="fr-BE" sz="1600" dirty="0">
                <a:effectLst/>
                <a:latin typeface="Times New Roman" panose="02020603050405020304" pitchFamily="18" charset="0"/>
                <a:ea typeface="Calibri" panose="020F0502020204030204" pitchFamily="34" charset="0"/>
                <a:cs typeface="Times New Roman (Corps CS)"/>
              </a:rPr>
              <a:t> de </a:t>
            </a:r>
            <a:r>
              <a:rPr lang="fr-BE" sz="1600" dirty="0" err="1">
                <a:effectLst/>
                <a:latin typeface="Times New Roman" panose="02020603050405020304" pitchFamily="18" charset="0"/>
                <a:ea typeface="Calibri" panose="020F0502020204030204" pitchFamily="34" charset="0"/>
                <a:cs typeface="Times New Roman (Corps CS)"/>
              </a:rPr>
              <a:t>Segeira</a:t>
            </a:r>
            <a:r>
              <a:rPr lang="fr-BE" sz="1600" dirty="0">
                <a:effectLst/>
                <a:latin typeface="Times New Roman" panose="02020603050405020304" pitchFamily="18" charset="0"/>
                <a:ea typeface="Calibri" panose="020F0502020204030204" pitchFamily="34" charset="0"/>
                <a:cs typeface="Times New Roman (Corps CS)"/>
              </a:rPr>
              <a:t>.</a:t>
            </a:r>
          </a:p>
        </p:txBody>
      </p:sp>
      <p:sp>
        <p:nvSpPr>
          <p:cNvPr id="2" name="ZoneTexte 1">
            <a:extLst>
              <a:ext uri="{FF2B5EF4-FFF2-40B4-BE49-F238E27FC236}">
                <a16:creationId xmlns:a16="http://schemas.microsoft.com/office/drawing/2014/main" id="{B8ABD54F-5845-874E-81A2-5CDCD657B7D6}"/>
              </a:ext>
            </a:extLst>
          </p:cNvPr>
          <p:cNvSpPr txBox="1"/>
          <p:nvPr/>
        </p:nvSpPr>
        <p:spPr>
          <a:xfrm>
            <a:off x="1849821" y="4863080"/>
            <a:ext cx="3728906" cy="276999"/>
          </a:xfrm>
          <a:prstGeom prst="rect">
            <a:avLst/>
          </a:prstGeom>
          <a:noFill/>
        </p:spPr>
        <p:txBody>
          <a:bodyPr wrap="none" rtlCol="0">
            <a:spAutoFit/>
          </a:bodyPr>
          <a:lstStyle/>
          <a:p>
            <a:r>
              <a:rPr lang="fr-FR" sz="1200" dirty="0">
                <a:latin typeface="Times New Roman" panose="02020603050405020304" pitchFamily="18" charset="0"/>
                <a:cs typeface="Times New Roman" panose="02020603050405020304" pitchFamily="18" charset="0"/>
              </a:rPr>
              <a:t>Musées royaux d’art et d’histoire, Bruxelles, inv. A 1622</a:t>
            </a:r>
          </a:p>
        </p:txBody>
      </p:sp>
    </p:spTree>
    <p:extLst>
      <p:ext uri="{BB962C8B-B14F-4D97-AF65-F5344CB8AC3E}">
        <p14:creationId xmlns:p14="http://schemas.microsoft.com/office/powerpoint/2010/main" val="17045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CA1B37B-C434-0A46-9111-6A9EA9D8C9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42" b="95468" l="9980" r="89920">
                        <a14:foregroundMark x1="21075" y1="4857" x2="22455" y2="3801"/>
                        <a14:foregroundMark x1="50898" y1="7769" x2="66467" y2="9942"/>
                        <a14:foregroundMark x1="22455" y1="3801" x2="35206" y2="5580"/>
                        <a14:foregroundMark x1="66467" y1="9942" x2="77046" y2="45906"/>
                        <a14:foregroundMark x1="77046" y1="45906" x2="80838" y2="74708"/>
                        <a14:foregroundMark x1="80838" y1="74708" x2="79042" y2="87719"/>
                        <a14:foregroundMark x1="79042" y1="87719" x2="73833" y2="94691"/>
                        <a14:foregroundMark x1="36261" y1="91238" x2="12273" y2="88495"/>
                        <a14:foregroundMark x1="57045" y1="93615" x2="43951" y2="92118"/>
                        <a14:backgroundMark x1="19561" y1="11842" x2="10379" y2="17398"/>
                        <a14:backgroundMark x1="16866" y1="5263" x2="11677" y2="15058"/>
                        <a14:backgroundMark x1="11677" y1="15058" x2="14870" y2="10234"/>
                        <a14:backgroundMark x1="21158" y1="4971" x2="17764" y2="8626"/>
                        <a14:backgroundMark x1="34631" y1="6871" x2="42216" y2="7310"/>
                        <a14:backgroundMark x1="42216" y1="7310" x2="51397" y2="6579"/>
                        <a14:backgroundMark x1="73852" y1="94737" x2="58283" y2="93713"/>
                        <a14:backgroundMark x1="58283" y1="93713" x2="58184" y2="94152"/>
                        <a14:backgroundMark x1="36128" y1="91520" x2="43613" y2="92836"/>
                        <a14:backgroundMark x1="9481" y1="62135" x2="10080" y2="86111"/>
                        <a14:backgroundMark x1="10080" y1="86111" x2="11477" y2="89181"/>
                        <a14:backgroundMark x1="9182" y1="64474" x2="9880" y2="21053"/>
                        <a14:backgroundMark x1="9481" y1="49415" x2="9681" y2="64474"/>
                        <a14:backgroundMark x1="10379" y1="18129" x2="9681" y2="21345"/>
                      </a14:backgroundRemoval>
                    </a14:imgEffect>
                  </a14:imgLayer>
                </a14:imgProps>
              </a:ext>
            </a:extLst>
          </a:blip>
          <a:stretch>
            <a:fillRect/>
          </a:stretch>
        </p:blipFill>
        <p:spPr>
          <a:xfrm>
            <a:off x="1285875" y="1003751"/>
            <a:ext cx="4421027" cy="3017947"/>
          </a:xfrm>
          <a:prstGeom prst="rect">
            <a:avLst/>
          </a:prstGeom>
          <a:effectLst>
            <a:glow rad="483691">
              <a:schemeClr val="accent1">
                <a:alpha val="40000"/>
              </a:schemeClr>
            </a:glow>
            <a:outerShdw blurRad="50800" dist="50800" dir="5400000" algn="ctr" rotWithShape="0">
              <a:srgbClr val="000000"/>
            </a:outerShdw>
            <a:reflection endPos="0" dist="50800" dir="5400000" sy="-100000" algn="bl" rotWithShape="0"/>
          </a:effectLst>
        </p:spPr>
      </p:pic>
      <p:sp>
        <p:nvSpPr>
          <p:cNvPr id="4" name="ZoneTexte 3">
            <a:extLst>
              <a:ext uri="{FF2B5EF4-FFF2-40B4-BE49-F238E27FC236}">
                <a16:creationId xmlns:a16="http://schemas.microsoft.com/office/drawing/2014/main" id="{918FF950-31E7-8E4C-8465-302D38A5FED8}"/>
              </a:ext>
            </a:extLst>
          </p:cNvPr>
          <p:cNvSpPr txBox="1"/>
          <p:nvPr/>
        </p:nvSpPr>
        <p:spPr>
          <a:xfrm>
            <a:off x="2701160" y="231227"/>
            <a:ext cx="7704353"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SEG VII 268 (=</a:t>
            </a:r>
            <a:r>
              <a:rPr lang="fr-FR" dirty="0" err="1">
                <a:latin typeface="Times New Roman" panose="02020603050405020304" pitchFamily="18" charset="0"/>
                <a:cs typeface="Times New Roman" panose="02020603050405020304" pitchFamily="18" charset="0"/>
              </a:rPr>
              <a:t>Haussoulier-Ingholt</a:t>
            </a:r>
            <a:r>
              <a:rPr lang="fr-FR" dirty="0">
                <a:latin typeface="Times New Roman" panose="02020603050405020304" pitchFamily="18" charset="0"/>
                <a:cs typeface="Times New Roman" panose="02020603050405020304" pitchFamily="18" charset="0"/>
              </a:rPr>
              <a:t> 1924, p. 340-341) : Sidon, époque impériale </a:t>
            </a:r>
          </a:p>
        </p:txBody>
      </p:sp>
      <p:sp>
        <p:nvSpPr>
          <p:cNvPr id="7" name="ZoneTexte 6">
            <a:extLst>
              <a:ext uri="{FF2B5EF4-FFF2-40B4-BE49-F238E27FC236}">
                <a16:creationId xmlns:a16="http://schemas.microsoft.com/office/drawing/2014/main" id="{54CF9C5C-9BDA-BD42-9BF0-8A444B865A42}"/>
              </a:ext>
            </a:extLst>
          </p:cNvPr>
          <p:cNvSpPr txBox="1"/>
          <p:nvPr/>
        </p:nvSpPr>
        <p:spPr>
          <a:xfrm>
            <a:off x="5625759" y="1655124"/>
            <a:ext cx="1731482" cy="1200329"/>
          </a:xfrm>
          <a:prstGeom prst="rect">
            <a:avLst/>
          </a:prstGeom>
          <a:noFill/>
        </p:spPr>
        <p:txBody>
          <a:bodyPr wrap="square" rtlCol="0">
            <a:spAutoFit/>
          </a:bodyPr>
          <a:lstStyle/>
          <a:p>
            <a:r>
              <a:rPr lang="el-GR" dirty="0" err="1">
                <a:latin typeface="Times New Roman" panose="02020603050405020304" pitchFamily="18" charset="0"/>
                <a:cs typeface="Times New Roman" panose="02020603050405020304" pitchFamily="18" charset="0"/>
              </a:rPr>
              <a:t>Τρυφέρα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ἡ</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Δημὼ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ἀποθου</a:t>
            </a:r>
            <a:r>
              <a:rPr lang="nl-BE"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μένη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ἄωρε</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χαῖρε</a:t>
            </a:r>
            <a:endParaRPr lang="fr-FR"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8B456156-6981-5F4F-B863-DF93336A426C}"/>
              </a:ext>
            </a:extLst>
          </p:cNvPr>
          <p:cNvSpPr txBox="1"/>
          <p:nvPr/>
        </p:nvSpPr>
        <p:spPr>
          <a:xfrm>
            <a:off x="1285875" y="5202876"/>
            <a:ext cx="9560801" cy="830997"/>
          </a:xfrm>
          <a:prstGeom prst="rect">
            <a:avLst/>
          </a:prstGeom>
          <a:noFill/>
        </p:spPr>
        <p:txBody>
          <a:bodyPr wrap="square">
            <a:spAutoFit/>
          </a:bodyPr>
          <a:lstStyle/>
          <a:p>
            <a:pPr algn="ctr"/>
            <a:r>
              <a:rPr lang="fr-FR" sz="1600" dirty="0">
                <a:latin typeface="Times New Roman" panose="02020603050405020304" pitchFamily="18" charset="0"/>
                <a:cs typeface="Times New Roman" panose="02020603050405020304" pitchFamily="18" charset="0"/>
              </a:rPr>
              <a:t>SEG 7 980 (</a:t>
            </a:r>
            <a:r>
              <a:rPr lang="fr-FR" sz="1600" dirty="0" err="1">
                <a:latin typeface="Times New Roman" panose="02020603050405020304" pitchFamily="18" charset="0"/>
                <a:cs typeface="Times New Roman" panose="02020603050405020304" pitchFamily="18" charset="0"/>
              </a:rPr>
              <a:t>Aeritae</a:t>
            </a:r>
            <a:r>
              <a:rPr lang="fr-FR" sz="1600" dirty="0">
                <a:latin typeface="Times New Roman" panose="02020603050405020304" pitchFamily="18" charset="0"/>
                <a:cs typeface="Times New Roman" panose="02020603050405020304" pitchFamily="18" charset="0"/>
              </a:rPr>
              <a:t> en Syrie, 225/226 </a:t>
            </a:r>
            <a:r>
              <a:rPr lang="fr-FR" sz="1600" dirty="0" err="1">
                <a:latin typeface="Times New Roman" panose="02020603050405020304" pitchFamily="18" charset="0"/>
                <a:cs typeface="Times New Roman" panose="02020603050405020304" pitchFamily="18" charset="0"/>
              </a:rPr>
              <a:t>ap</a:t>
            </a:r>
            <a:r>
              <a:rPr lang="fr-FR" sz="1600" dirty="0">
                <a:latin typeface="Times New Roman" panose="02020603050405020304" pitchFamily="18" charset="0"/>
                <a:cs typeface="Times New Roman" panose="02020603050405020304" pitchFamily="18" charset="0"/>
              </a:rPr>
              <a:t>. J.-C.)</a:t>
            </a:r>
          </a:p>
          <a:p>
            <a:pPr algn="ctr"/>
            <a:r>
              <a:rPr lang="el-GR" sz="1600" dirty="0" err="1">
                <a:latin typeface="Times New Roman" panose="02020603050405020304" pitchFamily="18" charset="0"/>
                <a:cs typeface="Times New Roman" panose="02020603050405020304" pitchFamily="18" charset="0"/>
              </a:rPr>
              <a:t>Ἀγαθῇ</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τύχῃ</a:t>
            </a:r>
            <a:r>
              <a:rPr lang="el-GR" sz="1600" dirty="0">
                <a:latin typeface="Times New Roman" panose="02020603050405020304" pitchFamily="18" charset="0"/>
                <a:cs typeface="Times New Roman" panose="02020603050405020304" pitchFamily="18" charset="0"/>
              </a:rPr>
              <a:t>. | </a:t>
            </a:r>
            <a:r>
              <a:rPr lang="el-GR" sz="1600" dirty="0" err="1">
                <a:latin typeface="Times New Roman" panose="02020603050405020304" pitchFamily="18" charset="0"/>
                <a:cs typeface="Times New Roman" panose="02020603050405020304" pitchFamily="18" charset="0"/>
              </a:rPr>
              <a:t>Ὅτε</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ἡ</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κεραυν|οβολία</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ἑγέν|ετο</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καὶ</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ἀπ‖εθεώθη</a:t>
            </a:r>
            <a:r>
              <a:rPr lang="el-GR" sz="1600" dirty="0">
                <a:latin typeface="Times New Roman" panose="02020603050405020304" pitchFamily="18" charset="0"/>
                <a:cs typeface="Times New Roman" panose="02020603050405020304" pitchFamily="18" charset="0"/>
              </a:rPr>
              <a:t> |</a:t>
            </a:r>
            <a:r>
              <a:rPr lang="nl-BE"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Αὖσος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Ἀμ|ελάθου</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ἔ|τους</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κρ</a:t>
            </a:r>
            <a:r>
              <a:rPr lang="el-GR" sz="1600" dirty="0">
                <a:latin typeface="Times New Roman" panose="02020603050405020304" pitchFamily="18" charset="0"/>
                <a:cs typeface="Times New Roman" panose="02020603050405020304" pitchFamily="18" charset="0"/>
              </a:rPr>
              <a:t>ʹ.</a:t>
            </a:r>
            <a:r>
              <a:rPr lang="nl-BE" sz="1600" dirty="0">
                <a:latin typeface="Times New Roman" panose="02020603050405020304" pitchFamily="18" charset="0"/>
                <a:cs typeface="Times New Roman" panose="02020603050405020304" pitchFamily="18" charset="0"/>
              </a:rPr>
              <a:t> </a:t>
            </a:r>
          </a:p>
          <a:p>
            <a:pPr algn="ctr"/>
            <a:r>
              <a:rPr lang="nl-BE" sz="1600" dirty="0">
                <a:latin typeface="Times New Roman" panose="02020603050405020304" pitchFamily="18" charset="0"/>
                <a:cs typeface="Times New Roman" panose="02020603050405020304" pitchFamily="18" charset="0"/>
              </a:rPr>
              <a:t>Cf. Artemidoros Oneir., 2.9  ; Plut., Quaest conv 665c-d ; Ath. XII 522c</a:t>
            </a:r>
          </a:p>
        </p:txBody>
      </p:sp>
      <p:sp>
        <p:nvSpPr>
          <p:cNvPr id="9" name="ZoneTexte 8">
            <a:extLst>
              <a:ext uri="{FF2B5EF4-FFF2-40B4-BE49-F238E27FC236}">
                <a16:creationId xmlns:a16="http://schemas.microsoft.com/office/drawing/2014/main" id="{9B8DA972-DB59-D344-BE1E-AC869CE42792}"/>
              </a:ext>
            </a:extLst>
          </p:cNvPr>
          <p:cNvSpPr txBox="1"/>
          <p:nvPr/>
        </p:nvSpPr>
        <p:spPr>
          <a:xfrm>
            <a:off x="7972073" y="1436720"/>
            <a:ext cx="3142205" cy="1169551"/>
          </a:xfrm>
          <a:prstGeom prst="rect">
            <a:avLst/>
          </a:prstGeom>
          <a:noFill/>
        </p:spPr>
        <p:txBody>
          <a:bodyPr wrap="square">
            <a:spAutoFit/>
          </a:bodyPr>
          <a:lstStyle/>
          <a:p>
            <a:pPr marL="285750" indent="-285750" algn="just">
              <a:buFont typeface="Wingdings" pitchFamily="2" charset="2"/>
              <a:buChar char="Ø"/>
            </a:pPr>
            <a:r>
              <a:rPr lang="fr-BE" sz="1400" dirty="0">
                <a:effectLst/>
                <a:latin typeface="Times New Roman" panose="02020603050405020304" pitchFamily="18" charset="0"/>
                <a:ea typeface="Calibri" panose="020F0502020204030204" pitchFamily="34" charset="0"/>
                <a:cs typeface="Times New Roman (Corps CS)"/>
              </a:rPr>
              <a:t>IGLS V, 2370 (</a:t>
            </a:r>
            <a:r>
              <a:rPr lang="fr-BE" sz="1400" dirty="0" err="1">
                <a:effectLst/>
                <a:latin typeface="Times New Roman" panose="02020603050405020304" pitchFamily="18" charset="0"/>
                <a:ea typeface="Calibri" panose="020F0502020204030204" pitchFamily="34" charset="0"/>
                <a:cs typeface="Times New Roman (Corps CS)"/>
              </a:rPr>
              <a:t>Emesa</a:t>
            </a:r>
            <a:r>
              <a:rPr lang="fr-BE" sz="1400" dirty="0">
                <a:effectLst/>
                <a:latin typeface="Times New Roman" panose="02020603050405020304" pitchFamily="18" charset="0"/>
                <a:ea typeface="Calibri" panose="020F0502020204030204" pitchFamily="34" charset="0"/>
                <a:cs typeface="Times New Roman (Corps CS)"/>
              </a:rPr>
              <a:t> ; époque impériale) </a:t>
            </a:r>
          </a:p>
          <a:p>
            <a:pPr algn="just"/>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ἔτους</a:t>
            </a:r>
            <a:r>
              <a:rPr lang="fr-BE" sz="1400" dirty="0">
                <a:effectLst/>
                <a:latin typeface="Times New Roman" panose="02020603050405020304" pitchFamily="18" charset="0"/>
                <a:ea typeface="Calibri" panose="020F0502020204030204" pitchFamily="34" charset="0"/>
                <a:cs typeface="Times New Roman (Corps CS)"/>
              </a:rPr>
              <a:t> ․․․</a:t>
            </a:r>
            <a:r>
              <a:rPr lang="el-GR" sz="1400" dirty="0">
                <a:effectLst/>
                <a:latin typeface="Times New Roman" panose="02020603050405020304" pitchFamily="18" charset="0"/>
                <a:ea typeface="Calibri" panose="020F0502020204030204" pitchFamily="34" charset="0"/>
                <a:cs typeface="Times New Roman (Corps CS)"/>
              </a:rPr>
              <a:t>ʹ</a:t>
            </a:r>
            <a:r>
              <a:rPr lang="fr-BE" sz="1400" dirty="0">
                <a:effectLst/>
                <a:latin typeface="Times New Roman" panose="02020603050405020304" pitchFamily="18" charset="0"/>
                <a:ea typeface="Calibri" panose="020F0502020204030204" pitchFamily="34" charset="0"/>
                <a:cs typeface="Times New Roman (Corps CS)"/>
              </a:rPr>
              <a:t>], </a:t>
            </a:r>
            <a:r>
              <a:rPr lang="el-GR" sz="1400" dirty="0">
                <a:effectLst/>
                <a:latin typeface="Times New Roman" panose="02020603050405020304" pitchFamily="18" charset="0"/>
                <a:ea typeface="Calibri" panose="020F0502020204030204" pitchFamily="34" charset="0"/>
                <a:cs typeface="Times New Roman (Corps CS)"/>
              </a:rPr>
              <a:t>μη</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νὸς</a:t>
            </a:r>
            <a:r>
              <a:rPr lang="fr-BE" sz="1400" dirty="0">
                <a:effectLst/>
                <a:latin typeface="Times New Roman" panose="02020603050405020304" pitchFamily="18" charset="0"/>
                <a:ea typeface="Calibri" panose="020F0502020204030204" pitchFamily="34" charset="0"/>
                <a:cs typeface="Times New Roman (Corps CS)"/>
              </a:rPr>
              <a:t>) |</a:t>
            </a:r>
            <a:r>
              <a:rPr lang="fr-BE" sz="1400" dirty="0" err="1">
                <a:effectLst/>
                <a:latin typeface="Times New Roman" panose="02020603050405020304" pitchFamily="18" charset="0"/>
                <a:ea typeface="Calibri" panose="020F0502020204030204" pitchFamily="34" charset="0"/>
                <a:cs typeface="Times New Roman (Corps CS)"/>
              </a:rPr>
              <a:t>Ἀ</a:t>
            </a:r>
            <a:r>
              <a:rPr lang="fr-BE" sz="1400" dirty="0">
                <a:effectLst/>
                <a:latin typeface="Times New Roman" panose="02020603050405020304" pitchFamily="18" charset="0"/>
                <a:ea typeface="Calibri" panose="020F0502020204030204" pitchFamily="34" charset="0"/>
                <a:cs typeface="Times New Roman (Corps CS)"/>
              </a:rPr>
              <a:t>π</a:t>
            </a:r>
            <a:r>
              <a:rPr lang="fr-BE" sz="1400" dirty="0" err="1">
                <a:effectLst/>
                <a:latin typeface="Times New Roman" panose="02020603050405020304" pitchFamily="18" charset="0"/>
                <a:ea typeface="Calibri" panose="020F0502020204030204" pitchFamily="34" charset="0"/>
                <a:cs typeface="Times New Roman (Corps CS)"/>
              </a:rPr>
              <a:t>ελ|λ</a:t>
            </a:r>
            <a:r>
              <a:rPr lang="fr-BE" sz="1400" dirty="0">
                <a:effectLst/>
                <a:latin typeface="Times New Roman" panose="02020603050405020304" pitchFamily="18" charset="0"/>
                <a:ea typeface="Calibri" panose="020F0502020204030204" pitchFamily="34" charset="0"/>
                <a:cs typeface="Times New Roman (Corps CS)"/>
              </a:rPr>
              <a:t>(</a:t>
            </a:r>
            <a:r>
              <a:rPr lang="fr-BE" sz="1400" dirty="0" err="1">
                <a:effectLst/>
                <a:latin typeface="Times New Roman" panose="02020603050405020304" pitchFamily="18" charset="0"/>
                <a:ea typeface="Calibri" panose="020F0502020204030204" pitchFamily="34" charset="0"/>
                <a:cs typeface="Times New Roman (Corps CS)"/>
              </a:rPr>
              <a:t>έου</a:t>
            </a:r>
            <a:r>
              <a:rPr lang="fr-BE" sz="1400" dirty="0">
                <a:effectLst/>
                <a:latin typeface="Times New Roman" panose="02020603050405020304" pitchFamily="18" charset="0"/>
                <a:ea typeface="Calibri" panose="020F0502020204030204" pitchFamily="34" charset="0"/>
                <a:cs typeface="Times New Roman (Corps CS)"/>
              </a:rPr>
              <a:t>)(?) </a:t>
            </a:r>
            <a:r>
              <a:rPr lang="fr-BE" sz="1400" dirty="0" err="1">
                <a:effectLst/>
                <a:latin typeface="Times New Roman" panose="02020603050405020304" pitchFamily="18" charset="0"/>
                <a:ea typeface="Calibri" panose="020F0502020204030204" pitchFamily="34" charset="0"/>
                <a:cs typeface="Times New Roman (Corps CS)"/>
              </a:rPr>
              <a:t>λ</a:t>
            </a:r>
            <a:r>
              <a:rPr lang="fr-BE" sz="1400" dirty="0">
                <a:effectLst/>
                <a:latin typeface="Times New Roman" panose="02020603050405020304" pitchFamily="18" charset="0"/>
                <a:ea typeface="Calibri" panose="020F0502020204030204" pitchFamily="34" charset="0"/>
                <a:cs typeface="Times New Roman (Corps CS)"/>
              </a:rPr>
              <a:t>ʹ </a:t>
            </a:r>
            <a:r>
              <a:rPr lang="fr-BE" sz="1400" dirty="0" err="1">
                <a:effectLst/>
                <a:latin typeface="Times New Roman" panose="02020603050405020304" pitchFamily="18" charset="0"/>
                <a:ea typeface="Calibri" panose="020F0502020204030204" pitchFamily="34" charset="0"/>
                <a:cs typeface="Times New Roman (Corps CS)"/>
              </a:rPr>
              <a:t>Μά</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a:effectLst/>
                <a:latin typeface="Times New Roman" panose="02020603050405020304" pitchFamily="18" charset="0"/>
                <a:ea typeface="Calibri" panose="020F0502020204030204" pitchFamily="34" charset="0"/>
                <a:cs typeface="Times New Roman (Corps CS)"/>
              </a:rPr>
              <a:t>ξι</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μος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Ἡ</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λιο</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δώρο</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a:effectLst/>
                <a:latin typeface="Times New Roman" panose="02020603050405020304" pitchFamily="18" charset="0"/>
                <a:ea typeface="Calibri" panose="020F0502020204030204" pitchFamily="34" charset="0"/>
                <a:cs typeface="Times New Roman (Corps CS)"/>
              </a:rPr>
              <a:t>υ</a:t>
            </a:r>
            <a:r>
              <a:rPr lang="fr-BE" sz="1400" dirty="0">
                <a:effectLst/>
                <a:latin typeface="Times New Roman" panose="02020603050405020304" pitchFamily="18" charset="0"/>
                <a:ea typeface="Calibri" panose="020F0502020204030204" pitchFamily="34" charset="0"/>
                <a:cs typeface="Times New Roman (Corps CS)"/>
              </a:rPr>
              <a:t>] </a:t>
            </a:r>
            <a:r>
              <a:rPr lang="el-GR" sz="1400" dirty="0">
                <a:effectLst/>
                <a:latin typeface="Times New Roman" panose="02020603050405020304" pitchFamily="18" charset="0"/>
                <a:ea typeface="Calibri" panose="020F0502020204030204" pitchFamily="34" charset="0"/>
                <a:cs typeface="Times New Roman (Corps CS)"/>
              </a:rPr>
              <a:t>ζ</a:t>
            </a:r>
            <a:r>
              <a:rPr lang="fr-BE" sz="1400" dirty="0">
                <a:effectLst/>
                <a:latin typeface="Times New Roman" panose="02020603050405020304" pitchFamily="18" charset="0"/>
                <a:ea typeface="Calibri" panose="020F0502020204030204" pitchFamily="34" charset="0"/>
                <a:cs typeface="Times New Roman (Corps CS)"/>
              </a:rPr>
              <a:t>&lt;</a:t>
            </a:r>
            <a:r>
              <a:rPr lang="el-GR" sz="1400" dirty="0" err="1">
                <a:effectLst/>
                <a:latin typeface="Times New Roman" panose="02020603050405020304" pitchFamily="18" charset="0"/>
                <a:ea typeface="Calibri" panose="020F0502020204030204" pitchFamily="34" charset="0"/>
                <a:cs typeface="Times New Roman (Corps CS)"/>
              </a:rPr>
              <a:t>ή</a:t>
            </a:r>
            <a:r>
              <a:rPr lang="fr-BE" sz="1400" dirty="0">
                <a:effectLst/>
                <a:latin typeface="Times New Roman" panose="02020603050405020304" pitchFamily="18" charset="0"/>
                <a:ea typeface="Calibri" panose="020F0502020204030204" pitchFamily="34" charset="0"/>
                <a:cs typeface="Times New Roman (Corps CS)"/>
              </a:rPr>
              <a:t>&gt;</a:t>
            </a:r>
            <a:r>
              <a:rPr lang="el-GR" sz="1400" dirty="0">
                <a:effectLst/>
                <a:latin typeface="Times New Roman" panose="02020603050405020304" pitchFamily="18" charset="0"/>
                <a:ea typeface="Calibri" panose="020F0502020204030204" pitchFamily="34" charset="0"/>
                <a:cs typeface="Times New Roman (Corps CS)"/>
              </a:rPr>
              <a:t>σας </a:t>
            </a:r>
            <a:r>
              <a:rPr lang="el-GR" sz="1400" dirty="0" err="1">
                <a:effectLst/>
                <a:latin typeface="Times New Roman" panose="02020603050405020304" pitchFamily="18" charset="0"/>
                <a:ea typeface="Calibri" panose="020F0502020204030204" pitchFamily="34" charset="0"/>
                <a:cs typeface="Times New Roman (Corps CS)"/>
              </a:rPr>
              <a:t>ἔ</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a:effectLst/>
                <a:latin typeface="Times New Roman" panose="02020603050405020304" pitchFamily="18" charset="0"/>
                <a:ea typeface="Calibri" panose="020F0502020204030204" pitchFamily="34" charset="0"/>
                <a:cs typeface="Times New Roman (Corps CS)"/>
              </a:rPr>
              <a:t>τη </a:t>
            </a:r>
            <a:r>
              <a:rPr lang="el-GR" sz="1400" dirty="0" err="1">
                <a:effectLst/>
                <a:latin typeface="Times New Roman" panose="02020603050405020304" pitchFamily="18" charset="0"/>
                <a:ea typeface="Calibri" panose="020F0502020204030204" pitchFamily="34" charset="0"/>
                <a:cs typeface="Times New Roman (Corps CS)"/>
              </a:rPr>
              <a:t>ἑ</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νενή</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κον</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a:effectLst/>
                <a:latin typeface="Times New Roman" panose="02020603050405020304" pitchFamily="18" charset="0"/>
                <a:ea typeface="Calibri" panose="020F0502020204030204" pitchFamily="34" charset="0"/>
                <a:cs typeface="Times New Roman (Corps CS)"/>
              </a:rPr>
              <a:t>τα </a:t>
            </a:r>
            <a:r>
              <a:rPr lang="el-GR" sz="1400" dirty="0" err="1">
                <a:effectLst/>
                <a:latin typeface="Times New Roman" panose="02020603050405020304" pitchFamily="18" charset="0"/>
                <a:ea typeface="Calibri" panose="020F0502020204030204" pitchFamily="34" charset="0"/>
                <a:cs typeface="Times New Roman (Corps CS)"/>
              </a:rPr>
              <a:t>ἀπ</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εθε</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ώθη</a:t>
            </a:r>
            <a:r>
              <a:rPr lang="fr-BE" sz="1400" dirty="0">
                <a:effectLst/>
                <a:latin typeface="Times New Roman" panose="02020603050405020304" pitchFamily="18" charset="0"/>
                <a:ea typeface="Calibri" panose="020F0502020204030204" pitchFamily="34" charset="0"/>
                <a:cs typeface="Times New Roman (Corps CS)"/>
              </a:rPr>
              <a:t>.</a:t>
            </a:r>
          </a:p>
        </p:txBody>
      </p:sp>
      <p:sp>
        <p:nvSpPr>
          <p:cNvPr id="11" name="ZoneTexte 10">
            <a:extLst>
              <a:ext uri="{FF2B5EF4-FFF2-40B4-BE49-F238E27FC236}">
                <a16:creationId xmlns:a16="http://schemas.microsoft.com/office/drawing/2014/main" id="{BC49E95E-C4FA-E546-BEE5-873FB9173950}"/>
              </a:ext>
            </a:extLst>
          </p:cNvPr>
          <p:cNvSpPr txBox="1"/>
          <p:nvPr/>
        </p:nvSpPr>
        <p:spPr>
          <a:xfrm>
            <a:off x="7972073" y="2855453"/>
            <a:ext cx="3479478" cy="1661993"/>
          </a:xfrm>
          <a:prstGeom prst="rect">
            <a:avLst/>
          </a:prstGeom>
          <a:noFill/>
        </p:spPr>
        <p:txBody>
          <a:bodyPr wrap="square">
            <a:spAutoFit/>
          </a:bodyPr>
          <a:lstStyle/>
          <a:p>
            <a:pPr marL="285750" indent="-285750" algn="just">
              <a:buFont typeface="Wingdings" pitchFamily="2" charset="2"/>
              <a:buChar char="Ø"/>
            </a:pPr>
            <a:r>
              <a:rPr lang="fr-BE" sz="1400" dirty="0" err="1">
                <a:effectLst/>
                <a:latin typeface="Times New Roman" panose="02020603050405020304" pitchFamily="18" charset="0"/>
                <a:ea typeface="Calibri" panose="020F0502020204030204" pitchFamily="34" charset="0"/>
                <a:cs typeface="Times New Roman (Corps CS)"/>
              </a:rPr>
              <a:t>Mouterde</a:t>
            </a:r>
            <a:r>
              <a:rPr lang="fr-BE" sz="1400" dirty="0">
                <a:effectLst/>
                <a:latin typeface="Times New Roman" panose="02020603050405020304" pitchFamily="18" charset="0"/>
                <a:ea typeface="Calibri" panose="020F0502020204030204" pitchFamily="34" charset="0"/>
                <a:cs typeface="Times New Roman (Corps CS)"/>
              </a:rPr>
              <a:t> (1951), p. 87-88 (</a:t>
            </a:r>
            <a:r>
              <a:rPr lang="fr-BE" sz="1400" dirty="0" err="1">
                <a:effectLst/>
                <a:latin typeface="Times New Roman" panose="02020603050405020304" pitchFamily="18" charset="0"/>
                <a:ea typeface="Calibri" panose="020F0502020204030204" pitchFamily="34" charset="0"/>
                <a:cs typeface="Times New Roman (Corps CS)"/>
              </a:rPr>
              <a:t>Abila</a:t>
            </a:r>
            <a:r>
              <a:rPr lang="fr-BE" sz="1400" dirty="0">
                <a:effectLst/>
                <a:latin typeface="Times New Roman" panose="02020603050405020304" pitchFamily="18" charset="0"/>
                <a:ea typeface="Calibri" panose="020F0502020204030204" pitchFamily="34" charset="0"/>
                <a:cs typeface="Times New Roman (Corps CS)"/>
              </a:rPr>
              <a:t> de </a:t>
            </a:r>
            <a:r>
              <a:rPr lang="fr-BE" sz="1400" dirty="0" err="1">
                <a:effectLst/>
                <a:latin typeface="Times New Roman" panose="02020603050405020304" pitchFamily="18" charset="0"/>
                <a:ea typeface="Calibri" panose="020F0502020204030204" pitchFamily="34" charset="0"/>
                <a:cs typeface="Times New Roman (Corps CS)"/>
              </a:rPr>
              <a:t>Lysanias</a:t>
            </a:r>
            <a:r>
              <a:rPr lang="fr-BE" sz="1400" dirty="0">
                <a:effectLst/>
                <a:latin typeface="Times New Roman" panose="02020603050405020304" pitchFamily="18" charset="0"/>
                <a:ea typeface="Calibri" panose="020F0502020204030204" pitchFamily="34" charset="0"/>
                <a:cs typeface="Times New Roman (Corps CS)"/>
              </a:rPr>
              <a:t> </a:t>
            </a:r>
            <a:r>
              <a:rPr lang="fr-BE" sz="1400" dirty="0">
                <a:latin typeface="Times New Roman" panose="02020603050405020304" pitchFamily="18" charset="0"/>
                <a:ea typeface="Calibri" panose="020F0502020204030204" pitchFamily="34" charset="0"/>
                <a:cs typeface="Times New Roman (Corps CS)"/>
              </a:rPr>
              <a:t>; </a:t>
            </a:r>
            <a:r>
              <a:rPr lang="fr-BE" sz="1400" dirty="0">
                <a:effectLst/>
                <a:latin typeface="Times New Roman" panose="02020603050405020304" pitchFamily="18" charset="0"/>
                <a:ea typeface="Calibri" panose="020F0502020204030204" pitchFamily="34" charset="0"/>
                <a:cs typeface="Times New Roman (Corps CS)"/>
              </a:rPr>
              <a:t>167 </a:t>
            </a:r>
            <a:r>
              <a:rPr lang="fr-BE" sz="1400" dirty="0" err="1">
                <a:effectLst/>
                <a:latin typeface="Times New Roman" panose="02020603050405020304" pitchFamily="18" charset="0"/>
                <a:ea typeface="Calibri" panose="020F0502020204030204" pitchFamily="34" charset="0"/>
                <a:cs typeface="Times New Roman (Corps CS)"/>
              </a:rPr>
              <a:t>ap</a:t>
            </a:r>
            <a:r>
              <a:rPr lang="fr-BE" sz="1400" dirty="0">
                <a:effectLst/>
                <a:latin typeface="Times New Roman" panose="02020603050405020304" pitchFamily="18" charset="0"/>
                <a:ea typeface="Calibri" panose="020F0502020204030204" pitchFamily="34" charset="0"/>
                <a:cs typeface="Times New Roman (Corps CS)"/>
              </a:rPr>
              <a:t>. J.-C.)</a:t>
            </a:r>
          </a:p>
          <a:p>
            <a:pPr algn="just"/>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Ἔ</a:t>
            </a:r>
            <a:r>
              <a:rPr lang="el-GR" sz="1400" dirty="0">
                <a:effectLst/>
                <a:latin typeface="Times New Roman" panose="02020603050405020304" pitchFamily="18" charset="0"/>
                <a:ea typeface="Calibri" panose="020F0502020204030204" pitchFamily="34" charset="0"/>
                <a:cs typeface="Times New Roman (Corps CS)"/>
              </a:rPr>
              <a:t>]τους </a:t>
            </a:r>
            <a:r>
              <a:rPr lang="el-GR" sz="1400" dirty="0" err="1">
                <a:effectLst/>
                <a:latin typeface="Times New Roman" panose="02020603050405020304" pitchFamily="18" charset="0"/>
                <a:ea typeface="Calibri" panose="020F0502020204030204" pitchFamily="34" charset="0"/>
                <a:cs typeface="Times New Roman (Corps CS)"/>
              </a:rPr>
              <a:t>ηου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Δύστ</a:t>
            </a:r>
            <a:r>
              <a:rPr lang="el-GR" sz="1400" dirty="0">
                <a:effectLst/>
                <a:latin typeface="Times New Roman" panose="02020603050405020304" pitchFamily="18" charset="0"/>
                <a:ea typeface="Calibri" panose="020F0502020204030204" pitchFamily="34" charset="0"/>
                <a:cs typeface="Times New Roman (Corps CS)"/>
              </a:rPr>
              <a:t>[ρ(ου)]</a:t>
            </a:r>
            <a:endParaRPr lang="fr-BE" sz="1400" dirty="0">
              <a:effectLst/>
              <a:latin typeface="Times New Roman" panose="02020603050405020304" pitchFamily="18" charset="0"/>
              <a:ea typeface="Calibri" panose="020F0502020204030204" pitchFamily="34" charset="0"/>
              <a:cs typeface="Times New Roman (Corps CS)"/>
            </a:endParaRPr>
          </a:p>
          <a:p>
            <a:pPr algn="just"/>
            <a:r>
              <a:rPr lang="el-GR" sz="1400" dirty="0">
                <a:effectLst/>
                <a:latin typeface="Times New Roman" panose="02020603050405020304" pitchFamily="18" charset="0"/>
                <a:ea typeface="Calibri" panose="020F0502020204030204" pitchFamily="34" charset="0"/>
                <a:cs typeface="Times New Roman (Corps CS)"/>
              </a:rPr>
              <a:t>[.]ε’, Μ[</a:t>
            </a:r>
            <a:r>
              <a:rPr lang="el-GR" sz="1400" dirty="0" err="1">
                <a:effectLst/>
                <a:latin typeface="Times New Roman" panose="02020603050405020304" pitchFamily="18" charset="0"/>
                <a:ea typeface="Calibri" panose="020F0502020204030204" pitchFamily="34" charset="0"/>
                <a:cs typeface="Times New Roman (Corps CS)"/>
              </a:rPr>
              <a:t>αξ</a:t>
            </a:r>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ίμα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Ζηρ</a:t>
            </a:r>
            <a:r>
              <a:rPr lang="el-GR" sz="1400" dirty="0">
                <a:effectLst/>
                <a:latin typeface="Times New Roman" panose="02020603050405020304" pitchFamily="18" charset="0"/>
                <a:ea typeface="Calibri" panose="020F0502020204030204" pitchFamily="34" charset="0"/>
                <a:cs typeface="Times New Roman (Corps CS)"/>
              </a:rPr>
              <a:t>&lt;</a:t>
            </a:r>
            <a:r>
              <a:rPr lang="el-GR" sz="1400" dirty="0" err="1">
                <a:effectLst/>
                <a:latin typeface="Times New Roman" panose="02020603050405020304" pitchFamily="18" charset="0"/>
                <a:ea typeface="Calibri" panose="020F0502020204030204" pitchFamily="34" charset="0"/>
                <a:cs typeface="Times New Roman (Corps CS)"/>
              </a:rPr>
              <a:t>ό</a:t>
            </a:r>
            <a:r>
              <a:rPr lang="el-GR" sz="1400" dirty="0">
                <a:effectLst/>
                <a:latin typeface="Times New Roman" panose="02020603050405020304" pitchFamily="18" charset="0"/>
                <a:ea typeface="Calibri" panose="020F0502020204030204" pitchFamily="34" charset="0"/>
                <a:cs typeface="Times New Roman (Corps CS)"/>
              </a:rPr>
              <a:t>&gt;ων (?), σ-</a:t>
            </a:r>
            <a:endParaRPr lang="fr-BE" sz="1400" dirty="0">
              <a:effectLst/>
              <a:latin typeface="Times New Roman" panose="02020603050405020304" pitchFamily="18" charset="0"/>
              <a:ea typeface="Calibri" panose="020F0502020204030204" pitchFamily="34" charset="0"/>
              <a:cs typeface="Times New Roman (Corps CS)"/>
            </a:endParaRPr>
          </a:p>
          <a:p>
            <a:pPr algn="just"/>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ύ</a:t>
            </a:r>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μβιος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a:t>
            </a:r>
            <a:r>
              <a:rPr lang="el-GR" sz="1400" dirty="0">
                <a:effectLst/>
                <a:latin typeface="Times New Roman" panose="02020603050405020304" pitchFamily="18" charset="0"/>
                <a:ea typeface="Calibri" panose="020F0502020204030204" pitchFamily="34" charset="0"/>
                <a:cs typeface="Times New Roman (Corps CS)"/>
              </a:rPr>
              <a:t>[ν]</a:t>
            </a:r>
            <a:r>
              <a:rPr lang="el-GR" sz="1400" dirty="0" err="1">
                <a:effectLst/>
                <a:latin typeface="Times New Roman" panose="02020603050405020304" pitchFamily="18" charset="0"/>
                <a:ea typeface="Calibri" panose="020F0502020204030204" pitchFamily="34" charset="0"/>
                <a:cs typeface="Times New Roman (Corps CS)"/>
              </a:rPr>
              <a:t>έου</a:t>
            </a:r>
            <a:r>
              <a:rPr lang="el-GR" sz="1400" dirty="0">
                <a:effectLst/>
                <a:latin typeface="Times New Roman" panose="02020603050405020304" pitchFamily="18" charset="0"/>
                <a:ea typeface="Calibri" panose="020F0502020204030204" pitchFamily="34" charset="0"/>
                <a:cs typeface="Times New Roman (Corps CS)"/>
              </a:rPr>
              <a:t> (?) </a:t>
            </a:r>
            <a:r>
              <a:rPr lang="nl-NL" sz="1400" dirty="0">
                <a:effectLst/>
                <a:latin typeface="Times New Roman" panose="02020603050405020304" pitchFamily="18" charset="0"/>
                <a:ea typeface="Calibri" panose="020F0502020204030204" pitchFamily="34" charset="0"/>
                <a:cs typeface="Times New Roman (Corps CS)"/>
              </a:rPr>
              <a:t>.. </a:t>
            </a:r>
            <a:r>
              <a:rPr lang="el-GR" sz="1400" dirty="0">
                <a:effectLst/>
                <a:latin typeface="Times New Roman" panose="02020603050405020304" pitchFamily="18" charset="0"/>
                <a:ea typeface="Calibri" panose="020F0502020204030204" pitchFamily="34" charset="0"/>
                <a:cs typeface="Times New Roman (Corps CS)"/>
              </a:rPr>
              <a:t>α</a:t>
            </a:r>
            <a:r>
              <a:rPr lang="nl-NL" sz="1400" dirty="0">
                <a:effectLst/>
                <a:latin typeface="Times New Roman" panose="02020603050405020304" pitchFamily="18" charset="0"/>
                <a:ea typeface="Calibri" panose="020F0502020204030204" pitchFamily="34" charset="0"/>
                <a:cs typeface="Times New Roman (Corps CS)"/>
              </a:rPr>
              <a:t>’ (?)</a:t>
            </a:r>
            <a:endParaRPr lang="fr-BE" sz="1400" dirty="0">
              <a:effectLst/>
              <a:latin typeface="Times New Roman" panose="02020603050405020304" pitchFamily="18" charset="0"/>
              <a:ea typeface="Calibri" panose="020F0502020204030204" pitchFamily="34" charset="0"/>
              <a:cs typeface="Times New Roman (Corps CS)"/>
            </a:endParaRPr>
          </a:p>
          <a:p>
            <a:pPr algn="just"/>
            <a:r>
              <a:rPr lang="nl-NL"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ἀ</a:t>
            </a:r>
            <a:r>
              <a:rPr lang="nl-NL"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πεθοώθη</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ἐτῶν</a:t>
            </a:r>
            <a:endParaRPr lang="fr-BE" sz="1400" dirty="0">
              <a:effectLst/>
              <a:latin typeface="Times New Roman" panose="02020603050405020304" pitchFamily="18" charset="0"/>
              <a:ea typeface="Calibri" panose="020F0502020204030204" pitchFamily="34" charset="0"/>
              <a:cs typeface="Times New Roman (Corps CS)"/>
            </a:endParaRPr>
          </a:p>
          <a:p>
            <a:r>
              <a:rPr lang="nl-NL" sz="1800" dirty="0">
                <a:effectLst/>
                <a:latin typeface="Times New Roman" panose="02020603050405020304" pitchFamily="18" charset="0"/>
                <a:ea typeface="Calibri" panose="020F0502020204030204" pitchFamily="34" charset="0"/>
                <a:cs typeface="Times New Roman (Corps CS)"/>
              </a:rPr>
              <a:t> </a:t>
            </a:r>
            <a:endParaRPr lang="fr-BE" sz="1800" dirty="0">
              <a:effectLst/>
              <a:latin typeface="Times New Roman" panose="02020603050405020304" pitchFamily="18" charset="0"/>
              <a:ea typeface="Calibri" panose="020F0502020204030204" pitchFamily="34" charset="0"/>
              <a:cs typeface="Times New Roman (Corps CS)"/>
            </a:endParaRPr>
          </a:p>
        </p:txBody>
      </p:sp>
    </p:spTree>
    <p:extLst>
      <p:ext uri="{BB962C8B-B14F-4D97-AF65-F5344CB8AC3E}">
        <p14:creationId xmlns:p14="http://schemas.microsoft.com/office/powerpoint/2010/main" val="129659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F23D8-F7F9-1049-AD4D-51CCD1F91682}"/>
              </a:ext>
            </a:extLst>
          </p:cNvPr>
          <p:cNvSpPr/>
          <p:nvPr/>
        </p:nvSpPr>
        <p:spPr>
          <a:xfrm>
            <a:off x="3212352" y="5468704"/>
            <a:ext cx="5717628" cy="600164"/>
          </a:xfrm>
          <a:prstGeom prst="rect">
            <a:avLst/>
          </a:prstGeom>
        </p:spPr>
        <p:txBody>
          <a:bodyPr wrap="square">
            <a:spAutoFit/>
          </a:bodyPr>
          <a:lstStyle/>
          <a:p>
            <a:pPr algn="ctr"/>
            <a:r>
              <a:rPr lang="fr-FR" sz="1100" dirty="0" err="1">
                <a:latin typeface="Times New Roman" panose="02020603050405020304" pitchFamily="18" charset="0"/>
                <a:cs typeface="Times New Roman" panose="02020603050405020304" pitchFamily="18" charset="0"/>
              </a:rPr>
              <a:t>Decursio</a:t>
            </a:r>
            <a:r>
              <a:rPr lang="fr-FR" sz="1100" dirty="0">
                <a:latin typeface="Times New Roman" panose="02020603050405020304" pitchFamily="18" charset="0"/>
                <a:cs typeface="Times New Roman" panose="02020603050405020304" pitchFamily="18" charset="0"/>
              </a:rPr>
              <a:t> relief, base of the </a:t>
            </a:r>
            <a:r>
              <a:rPr lang="fr-FR" sz="1100" dirty="0" err="1">
                <a:latin typeface="Times New Roman" panose="02020603050405020304" pitchFamily="18" charset="0"/>
                <a:cs typeface="Times New Roman" panose="02020603050405020304" pitchFamily="18" charset="0"/>
              </a:rPr>
              <a:t>Column</a:t>
            </a:r>
            <a:r>
              <a:rPr lang="fr-FR" sz="1100" dirty="0">
                <a:latin typeface="Times New Roman" panose="02020603050405020304" pitchFamily="18" charset="0"/>
                <a:cs typeface="Times New Roman" panose="02020603050405020304" pitchFamily="18" charset="0"/>
              </a:rPr>
              <a:t> of </a:t>
            </a:r>
            <a:r>
              <a:rPr lang="fr-FR" sz="1100" dirty="0" err="1">
                <a:latin typeface="Times New Roman" panose="02020603050405020304" pitchFamily="18" charset="0"/>
                <a:cs typeface="Times New Roman" panose="02020603050405020304" pitchFamily="18" charset="0"/>
              </a:rPr>
              <a:t>Antoninus</a:t>
            </a:r>
            <a:r>
              <a:rPr lang="fr-FR" sz="1100" dirty="0">
                <a:latin typeface="Times New Roman" panose="02020603050405020304" pitchFamily="18" charset="0"/>
                <a:cs typeface="Times New Roman" panose="02020603050405020304" pitchFamily="18" charset="0"/>
              </a:rPr>
              <a:t> Pius, 161 AD</a:t>
            </a:r>
          </a:p>
          <a:p>
            <a:pPr algn="ctr"/>
            <a:r>
              <a:rPr lang="fr-FR" sz="1100" dirty="0">
                <a:latin typeface="Times New Roman" panose="02020603050405020304" pitchFamily="18" charset="0"/>
                <a:cs typeface="Times New Roman" panose="02020603050405020304" pitchFamily="18" charset="0"/>
              </a:rPr>
              <a:t>Inv. No. 5115.</a:t>
            </a:r>
          </a:p>
          <a:p>
            <a:pPr algn="ctr"/>
            <a:r>
              <a:rPr lang="fr-FR" sz="1100" dirty="0">
                <a:latin typeface="Times New Roman" panose="02020603050405020304" pitchFamily="18" charset="0"/>
                <a:cs typeface="Times New Roman" panose="02020603050405020304" pitchFamily="18" charset="0"/>
              </a:rPr>
              <a:t>Rome, Vatican </a:t>
            </a:r>
            <a:r>
              <a:rPr lang="fr-FR" sz="1100" dirty="0" err="1">
                <a:latin typeface="Times New Roman" panose="02020603050405020304" pitchFamily="18" charset="0"/>
                <a:cs typeface="Times New Roman" panose="02020603050405020304" pitchFamily="18" charset="0"/>
              </a:rPr>
              <a:t>Museums</a:t>
            </a:r>
            <a:r>
              <a:rPr lang="fr-FR" sz="1100" dirty="0">
                <a:latin typeface="Times New Roman" panose="02020603050405020304" pitchFamily="18" charset="0"/>
                <a:cs typeface="Times New Roman" panose="02020603050405020304" pitchFamily="18" charset="0"/>
              </a:rPr>
              <a:t>, Cortile delle </a:t>
            </a:r>
            <a:r>
              <a:rPr lang="fr-FR" sz="1100" dirty="0" err="1">
                <a:latin typeface="Times New Roman" panose="02020603050405020304" pitchFamily="18" charset="0"/>
                <a:cs typeface="Times New Roman" panose="02020603050405020304" pitchFamily="18" charset="0"/>
              </a:rPr>
              <a:t>Corazze</a:t>
            </a:r>
            <a:endParaRPr lang="fr-FR" sz="1100"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B1771F8F-3FF7-214B-A14D-3297208DF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918" y="789132"/>
            <a:ext cx="6271725" cy="4554695"/>
          </a:xfrm>
          <a:prstGeom prst="rect">
            <a:avLst/>
          </a:prstGeom>
          <a:effectLst>
            <a:glow rad="127000">
              <a:schemeClr val="accent1">
                <a:alpha val="52000"/>
              </a:schemeClr>
            </a:glow>
          </a:effectLst>
        </p:spPr>
      </p:pic>
      <p:sp>
        <p:nvSpPr>
          <p:cNvPr id="8" name="Titre 1">
            <a:extLst>
              <a:ext uri="{FF2B5EF4-FFF2-40B4-BE49-F238E27FC236}">
                <a16:creationId xmlns:a16="http://schemas.microsoft.com/office/drawing/2014/main" id="{B3B690F0-AC92-CD41-86DA-143836DC7C9E}"/>
              </a:ext>
            </a:extLst>
          </p:cNvPr>
          <p:cNvSpPr txBox="1">
            <a:spLocks/>
          </p:cNvSpPr>
          <p:nvPr/>
        </p:nvSpPr>
        <p:spPr>
          <a:xfrm>
            <a:off x="2339133" y="1"/>
            <a:ext cx="7977349" cy="882473"/>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AU" sz="3200" dirty="0">
              <a:solidFill>
                <a:srgbClr val="675E47"/>
              </a:solidFill>
              <a:latin typeface="Times New Roman"/>
              <a:cs typeface="Times New Roman"/>
            </a:endParaRPr>
          </a:p>
        </p:txBody>
      </p:sp>
    </p:spTree>
    <p:extLst>
      <p:ext uri="{BB962C8B-B14F-4D97-AF65-F5344CB8AC3E}">
        <p14:creationId xmlns:p14="http://schemas.microsoft.com/office/powerpoint/2010/main" val="26894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D320C8-17DE-A941-BD7E-39CF31FA8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594" y="5935449"/>
            <a:ext cx="2817709" cy="760040"/>
          </a:xfrm>
          <a:prstGeom prst="rect">
            <a:avLst/>
          </a:prstGeom>
          <a:effectLst>
            <a:outerShdw blurRad="63500" sx="102000" sy="102000" algn="ctr" rotWithShape="0">
              <a:prstClr val="black">
                <a:alpha val="40000"/>
              </a:prstClr>
            </a:outerShdw>
            <a:softEdge rad="31750"/>
          </a:effectLst>
        </p:spPr>
      </p:pic>
      <p:sp>
        <p:nvSpPr>
          <p:cNvPr id="13" name="ZoneTexte 12">
            <a:extLst>
              <a:ext uri="{FF2B5EF4-FFF2-40B4-BE49-F238E27FC236}">
                <a16:creationId xmlns:a16="http://schemas.microsoft.com/office/drawing/2014/main" id="{9ACBBC14-0604-4A4D-8919-4E60B5A6FF50}"/>
              </a:ext>
            </a:extLst>
          </p:cNvPr>
          <p:cNvSpPr txBox="1"/>
          <p:nvPr/>
        </p:nvSpPr>
        <p:spPr>
          <a:xfrm>
            <a:off x="2269089" y="2801550"/>
            <a:ext cx="7653821" cy="769441"/>
          </a:xfrm>
          <a:prstGeom prst="rect">
            <a:avLst/>
          </a:prstGeom>
          <a:noFill/>
        </p:spPr>
        <p:txBody>
          <a:bodyPr wrap="square" rtlCol="0">
            <a:spAutoFit/>
          </a:bodyPr>
          <a:lstStyle/>
          <a:p>
            <a:pPr algn="ctr"/>
            <a:r>
              <a:rPr lang="fr-FR" sz="1400" b="1" dirty="0">
                <a:latin typeface="Times New Roman" panose="02020603050405020304" pitchFamily="18" charset="0"/>
                <a:cs typeface="Times New Roman" panose="02020603050405020304" pitchFamily="18" charset="0"/>
              </a:rPr>
              <a:t>Luca </a:t>
            </a:r>
            <a:r>
              <a:rPr lang="fr-FR" sz="1400" b="1" cap="small" dirty="0" err="1">
                <a:latin typeface="Times New Roman" panose="02020603050405020304" pitchFamily="18" charset="0"/>
                <a:cs typeface="Times New Roman" panose="02020603050405020304" pitchFamily="18" charset="0"/>
              </a:rPr>
              <a:t>Lorenzon</a:t>
            </a:r>
            <a:r>
              <a:rPr lang="fr-FR" sz="1400" b="1"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aspirant FRS-F.N.R.S., </a:t>
            </a:r>
            <a:r>
              <a:rPr lang="fr-FR" sz="1200" dirty="0" err="1">
                <a:latin typeface="Times New Roman" panose="02020603050405020304" pitchFamily="18" charset="0"/>
                <a:cs typeface="Times New Roman" panose="02020603050405020304" pitchFamily="18" charset="0"/>
              </a:rPr>
              <a:t>ULiège</a:t>
            </a:r>
            <a:r>
              <a:rPr lang="fr-FR" sz="1200" dirty="0">
                <a:latin typeface="Times New Roman" panose="02020603050405020304" pitchFamily="18" charset="0"/>
                <a:cs typeface="Times New Roman" panose="02020603050405020304" pitchFamily="18" charset="0"/>
              </a:rPr>
              <a:t> – </a:t>
            </a:r>
            <a:r>
              <a:rPr lang="fr-FR" sz="1200" dirty="0" err="1">
                <a:latin typeface="Times New Roman" panose="02020603050405020304" pitchFamily="18" charset="0"/>
                <a:cs typeface="Times New Roman" panose="02020603050405020304" pitchFamily="18" charset="0"/>
              </a:rPr>
              <a:t>UniPd</a:t>
            </a:r>
            <a:r>
              <a:rPr lang="fr-FR" sz="1200" dirty="0">
                <a:latin typeface="Times New Roman" panose="02020603050405020304" pitchFamily="18" charset="0"/>
                <a:cs typeface="Times New Roman" panose="02020603050405020304" pitchFamily="18" charset="0"/>
              </a:rPr>
              <a:t> (</a:t>
            </a:r>
            <a:r>
              <a:rPr lang="fr-FR" sz="1200" u="sng" dirty="0" err="1">
                <a:latin typeface="Times New Roman" panose="02020603050405020304" pitchFamily="18" charset="0"/>
                <a:cs typeface="Times New Roman" panose="02020603050405020304" pitchFamily="18" charset="0"/>
              </a:rPr>
              <a:t>luca.lorenzon@uliege.be</a:t>
            </a:r>
            <a:r>
              <a:rPr lang="fr-FR" sz="1200" dirty="0">
                <a:latin typeface="Times New Roman" panose="02020603050405020304" pitchFamily="18" charset="0"/>
                <a:cs typeface="Times New Roman" panose="02020603050405020304" pitchFamily="18" charset="0"/>
              </a:rPr>
              <a:t>)</a:t>
            </a:r>
          </a:p>
          <a:p>
            <a:pPr algn="ctr"/>
            <a:endParaRPr lang="fr-FR" sz="1400" dirty="0">
              <a:cs typeface="Times New Roman" panose="02020603050405020304" pitchFamily="18" charset="0"/>
            </a:endParaRPr>
          </a:p>
          <a:p>
            <a:pPr algn="ctr"/>
            <a:endParaRPr lang="fr-FR" sz="1600" dirty="0"/>
          </a:p>
        </p:txBody>
      </p:sp>
      <p:sp>
        <p:nvSpPr>
          <p:cNvPr id="14" name="ZoneTexte 13">
            <a:extLst>
              <a:ext uri="{FF2B5EF4-FFF2-40B4-BE49-F238E27FC236}">
                <a16:creationId xmlns:a16="http://schemas.microsoft.com/office/drawing/2014/main" id="{23D6C6F2-896D-CD4A-85EA-197BF7321CA1}"/>
              </a:ext>
            </a:extLst>
          </p:cNvPr>
          <p:cNvSpPr txBox="1"/>
          <p:nvPr/>
        </p:nvSpPr>
        <p:spPr>
          <a:xfrm>
            <a:off x="1574990" y="1973715"/>
            <a:ext cx="8851272" cy="769441"/>
          </a:xfrm>
          <a:prstGeom prst="rect">
            <a:avLst/>
          </a:prstGeom>
          <a:noFill/>
        </p:spPr>
        <p:txBody>
          <a:bodyPr wrap="square" rtlCol="0">
            <a:spAutoFit/>
          </a:bodyPr>
          <a:lstStyle/>
          <a:p>
            <a:pPr algn="ctr"/>
            <a:r>
              <a:rPr lang="fr-FR" sz="4400" b="1" dirty="0">
                <a:latin typeface="Times New Roman" panose="02020603050405020304" pitchFamily="18" charset="0"/>
                <a:cs typeface="Times New Roman" panose="02020603050405020304" pitchFamily="18" charset="0"/>
              </a:rPr>
              <a:t>Merci !</a:t>
            </a:r>
            <a:endParaRPr lang="fr-FR" sz="3200" b="1" dirty="0">
              <a:latin typeface="Times New Roman" panose="02020603050405020304" pitchFamily="18" charset="0"/>
              <a:cs typeface="Times New Roman" panose="02020603050405020304" pitchFamily="18" charset="0"/>
            </a:endParaRPr>
          </a:p>
        </p:txBody>
      </p:sp>
      <p:pic>
        <p:nvPicPr>
          <p:cNvPr id="11" name="Image 10">
            <a:extLst>
              <a:ext uri="{FF2B5EF4-FFF2-40B4-BE49-F238E27FC236}">
                <a16:creationId xmlns:a16="http://schemas.microsoft.com/office/drawing/2014/main" id="{C5FB6344-8C06-C440-9056-B515D67E4240}"/>
              </a:ext>
            </a:extLst>
          </p:cNvPr>
          <p:cNvPicPr>
            <a:picLocks noChangeAspect="1"/>
          </p:cNvPicPr>
          <p:nvPr/>
        </p:nvPicPr>
        <p:blipFill rotWithShape="1">
          <a:blip r:embed="rId3"/>
          <a:srcRect t="2280" r="6" b="9368"/>
          <a:stretch/>
        </p:blipFill>
        <p:spPr>
          <a:xfrm>
            <a:off x="9110658" y="5869786"/>
            <a:ext cx="812252" cy="797962"/>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a:effectLst>
            <a:glow rad="127000">
              <a:schemeClr val="accent1">
                <a:alpha val="82000"/>
              </a:schemeClr>
            </a:glow>
          </a:effectLst>
        </p:spPr>
      </p:pic>
      <p:sp>
        <p:nvSpPr>
          <p:cNvPr id="4" name="ZoneTexte 3">
            <a:extLst>
              <a:ext uri="{FF2B5EF4-FFF2-40B4-BE49-F238E27FC236}">
                <a16:creationId xmlns:a16="http://schemas.microsoft.com/office/drawing/2014/main" id="{23BAA0B5-142E-AF48-A073-536CBA0092A2}"/>
              </a:ext>
            </a:extLst>
          </p:cNvPr>
          <p:cNvSpPr txBox="1"/>
          <p:nvPr/>
        </p:nvSpPr>
        <p:spPr>
          <a:xfrm>
            <a:off x="3019676" y="3213886"/>
            <a:ext cx="6152646" cy="830997"/>
          </a:xfrm>
          <a:prstGeom prst="rect">
            <a:avLst/>
          </a:prstGeom>
          <a:noFill/>
        </p:spPr>
        <p:txBody>
          <a:bodyPr wrap="none" rtlCol="0">
            <a:spAutoFit/>
          </a:bodyPr>
          <a:lstStyle/>
          <a:p>
            <a:pPr algn="ctr"/>
            <a:r>
              <a:rPr lang="fr-FR" sz="1600" dirty="0">
                <a:latin typeface="Times New Roman" panose="02020603050405020304" pitchFamily="18" charset="0"/>
                <a:cs typeface="Times New Roman" panose="02020603050405020304" pitchFamily="18" charset="0"/>
              </a:rPr>
              <a:t>21 octobre 2022 – Université de Lausanne</a:t>
            </a:r>
          </a:p>
          <a:p>
            <a:pPr algn="l"/>
            <a:r>
              <a:rPr lang="fr-BE" sz="1600" b="0" i="0" u="none" strike="noStrike" dirty="0" err="1">
                <a:effectLst/>
                <a:latin typeface="Times New Roman" panose="02020603050405020304" pitchFamily="18" charset="0"/>
                <a:cs typeface="Times New Roman" panose="02020603050405020304" pitchFamily="18" charset="0"/>
              </a:rPr>
              <a:t>Cultic</a:t>
            </a:r>
            <a:r>
              <a:rPr lang="fr-BE" sz="1600" b="0" i="0" u="none" strike="noStrike" dirty="0">
                <a:effectLst/>
                <a:latin typeface="Times New Roman" panose="02020603050405020304" pitchFamily="18" charset="0"/>
                <a:cs typeface="Times New Roman" panose="02020603050405020304" pitchFamily="18" charset="0"/>
              </a:rPr>
              <a:t> </a:t>
            </a:r>
            <a:r>
              <a:rPr lang="fr-BE" sz="1600" b="0" i="0" u="none" strike="noStrike" dirty="0" err="1">
                <a:effectLst/>
                <a:latin typeface="Times New Roman" panose="02020603050405020304" pitchFamily="18" charset="0"/>
                <a:cs typeface="Times New Roman" panose="02020603050405020304" pitchFamily="18" charset="0"/>
              </a:rPr>
              <a:t>honours</a:t>
            </a:r>
            <a:r>
              <a:rPr lang="fr-BE" sz="1600" b="0" i="0" u="none" strike="noStrike" dirty="0">
                <a:effectLst/>
                <a:latin typeface="Times New Roman" panose="02020603050405020304" pitchFamily="18" charset="0"/>
                <a:cs typeface="Times New Roman" panose="02020603050405020304" pitchFamily="18" charset="0"/>
              </a:rPr>
              <a:t> and divinisation in the </a:t>
            </a:r>
            <a:r>
              <a:rPr lang="fr-BE" sz="1600" b="0" i="0" u="none" strike="noStrike" dirty="0" err="1">
                <a:effectLst/>
                <a:latin typeface="Times New Roman" panose="02020603050405020304" pitchFamily="18" charset="0"/>
                <a:cs typeface="Times New Roman" panose="02020603050405020304" pitchFamily="18" charset="0"/>
              </a:rPr>
              <a:t>Hellenistic</a:t>
            </a:r>
            <a:r>
              <a:rPr lang="fr-BE" sz="1600" b="0" i="0" u="none" strike="noStrike" dirty="0">
                <a:effectLst/>
                <a:latin typeface="Times New Roman" panose="02020603050405020304" pitchFamily="18" charset="0"/>
                <a:cs typeface="Times New Roman" panose="02020603050405020304" pitchFamily="18" charset="0"/>
              </a:rPr>
              <a:t> </a:t>
            </a:r>
            <a:r>
              <a:rPr lang="fr-BE" sz="1600" b="0" i="0" u="none" strike="noStrike" dirty="0" err="1">
                <a:effectLst/>
                <a:latin typeface="Times New Roman" panose="02020603050405020304" pitchFamily="18" charset="0"/>
                <a:cs typeface="Times New Roman" panose="02020603050405020304" pitchFamily="18" charset="0"/>
              </a:rPr>
              <a:t>Eastern</a:t>
            </a:r>
            <a:r>
              <a:rPr lang="fr-BE" sz="1600" b="0" i="0" u="none" strike="noStrike" dirty="0">
                <a:effectLst/>
                <a:latin typeface="Times New Roman" panose="02020603050405020304" pitchFamily="18" charset="0"/>
                <a:cs typeface="Times New Roman" panose="02020603050405020304" pitchFamily="18" charset="0"/>
              </a:rPr>
              <a:t> </a:t>
            </a:r>
            <a:r>
              <a:rPr lang="fr-BE" sz="1600" b="0" i="0" u="none" strike="noStrike" dirty="0" err="1">
                <a:effectLst/>
                <a:latin typeface="Times New Roman" panose="02020603050405020304" pitchFamily="18" charset="0"/>
                <a:cs typeface="Times New Roman" panose="02020603050405020304" pitchFamily="18" charset="0"/>
              </a:rPr>
              <a:t>Mediterranean</a:t>
            </a:r>
            <a:br>
              <a:rPr lang="fr-BE" sz="1600" dirty="0"/>
            </a:br>
            <a:endParaRPr lang="fr-FR" sz="1600"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5A5EA66A-25CE-F943-9F18-4075DFD05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296" y="6116050"/>
            <a:ext cx="1667654" cy="398838"/>
          </a:xfrm>
          <a:prstGeom prst="rect">
            <a:avLst/>
          </a:prstGeom>
        </p:spPr>
      </p:pic>
      <p:pic>
        <p:nvPicPr>
          <p:cNvPr id="8" name="Image 7">
            <a:extLst>
              <a:ext uri="{FF2B5EF4-FFF2-40B4-BE49-F238E27FC236}">
                <a16:creationId xmlns:a16="http://schemas.microsoft.com/office/drawing/2014/main" id="{ED2E9234-9FAD-B240-A420-7249A3562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05" y="5869786"/>
            <a:ext cx="900934" cy="900934"/>
          </a:xfrm>
          <a:prstGeom prst="ellipse">
            <a:avLst/>
          </a:prstGeom>
        </p:spPr>
      </p:pic>
    </p:spTree>
    <p:extLst>
      <p:ext uri="{BB962C8B-B14F-4D97-AF65-F5344CB8AC3E}">
        <p14:creationId xmlns:p14="http://schemas.microsoft.com/office/powerpoint/2010/main" val="370015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E09DC9D-CFD8-3046-AAED-A49884147C74}"/>
              </a:ext>
            </a:extLst>
          </p:cNvPr>
          <p:cNvSpPr txBox="1"/>
          <p:nvPr/>
        </p:nvSpPr>
        <p:spPr>
          <a:xfrm>
            <a:off x="1455682" y="2044005"/>
            <a:ext cx="9280635" cy="1384995"/>
          </a:xfrm>
          <a:prstGeom prst="rect">
            <a:avLst/>
          </a:prstGeom>
          <a:noFill/>
        </p:spPr>
        <p:txBody>
          <a:bodyPr wrap="square">
            <a:spAutoFit/>
          </a:bodyPr>
          <a:lstStyle/>
          <a:p>
            <a:pPr algn="ctr"/>
            <a:r>
              <a:rPr lang="fr-FR" sz="2800" dirty="0">
                <a:latin typeface="Times New Roman" panose="02020603050405020304" pitchFamily="18" charset="0"/>
                <a:cs typeface="Times New Roman" panose="02020603050405020304" pitchFamily="18" charset="0"/>
              </a:rPr>
              <a:t>Bonus</a:t>
            </a:r>
          </a:p>
          <a:p>
            <a:pPr algn="ctr"/>
            <a:r>
              <a:rPr lang="fr-FR" sz="2800" i="1" dirty="0" err="1">
                <a:latin typeface="Times New Roman" panose="02020603050405020304" pitchFamily="18" charset="0"/>
                <a:cs typeface="Times New Roman" panose="02020603050405020304" pitchFamily="18" charset="0"/>
              </a:rPr>
              <a:t>Who</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wants</a:t>
            </a:r>
            <a:r>
              <a:rPr lang="fr-FR" sz="2800" i="1" dirty="0">
                <a:latin typeface="Times New Roman" panose="02020603050405020304" pitchFamily="18" charset="0"/>
                <a:cs typeface="Times New Roman" panose="02020603050405020304" pitchFamily="18" charset="0"/>
              </a:rPr>
              <a:t> to live </a:t>
            </a:r>
            <a:r>
              <a:rPr lang="fr-FR" sz="2800" i="1" dirty="0" err="1">
                <a:latin typeface="Times New Roman" panose="02020603050405020304" pitchFamily="18" charset="0"/>
                <a:cs typeface="Times New Roman" panose="02020603050405020304" pitchFamily="18" charset="0"/>
              </a:rPr>
              <a:t>forever</a:t>
            </a:r>
            <a:r>
              <a:rPr lang="fr-FR" sz="2800" i="1" dirty="0">
                <a:latin typeface="Times New Roman" panose="02020603050405020304" pitchFamily="18" charset="0"/>
                <a:cs typeface="Times New Roman" panose="02020603050405020304" pitchFamily="18" charset="0"/>
              </a:rPr>
              <a:t>? </a:t>
            </a:r>
          </a:p>
          <a:p>
            <a:pPr algn="ctr"/>
            <a:r>
              <a:rPr lang="fr-FR" sz="2800" dirty="0">
                <a:latin typeface="Times New Roman" panose="02020603050405020304" pitchFamily="18" charset="0"/>
                <a:cs typeface="Times New Roman" panose="02020603050405020304" pitchFamily="18" charset="0"/>
              </a:rPr>
              <a:t>Implantation du culte des défunts lors de l’époque impériale </a:t>
            </a:r>
          </a:p>
        </p:txBody>
      </p:sp>
    </p:spTree>
    <p:extLst>
      <p:ext uri="{BB962C8B-B14F-4D97-AF65-F5344CB8AC3E}">
        <p14:creationId xmlns:p14="http://schemas.microsoft.com/office/powerpoint/2010/main" val="396300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53431B-019E-6F4E-B2B1-F0FA19F54C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37" b="98518" l="9979" r="89807">
                        <a14:foregroundMark x1="37124" y1="9407" x2="77468" y2="6637"/>
                        <a14:foregroundMark x1="77468" y1="6637" x2="81116" y2="12564"/>
                        <a14:foregroundMark x1="12339" y1="89497" x2="14700" y2="97101"/>
                        <a14:foregroundMark x1="14700" y1="97101" x2="40665" y2="99936"/>
                        <a14:foregroundMark x1="40665" y1="99936" x2="78004" y2="98518"/>
                        <a14:foregroundMark x1="78004" y1="98518" x2="80258" y2="88853"/>
                        <a14:foregroundMark x1="21137" y1="53866" x2="33691" y2="53866"/>
                        <a14:foregroundMark x1="33691" y1="53866" x2="31009" y2="52706"/>
                        <a14:foregroundMark x1="54721" y1="50387" x2="78648" y2="51224"/>
                        <a14:foregroundMark x1="36588" y1="9407" x2="36588" y2="9407"/>
                        <a14:foregroundMark x1="35730" y1="10245" x2="35730" y2="10245"/>
                        <a14:foregroundMark x1="75858" y1="6959" x2="75858" y2="6959"/>
                        <a14:foregroundMark x1="74249" y1="7088" x2="74249" y2="7088"/>
                      </a14:backgroundRemoval>
                    </a14:imgEffect>
                  </a14:imgLayer>
                </a14:imgProps>
              </a:ext>
              <a:ext uri="{28A0092B-C50C-407E-A947-70E740481C1C}">
                <a14:useLocalDpi xmlns:a14="http://schemas.microsoft.com/office/drawing/2010/main" val="0"/>
              </a:ext>
            </a:extLst>
          </a:blip>
          <a:stretch>
            <a:fillRect/>
          </a:stretch>
        </p:blipFill>
        <p:spPr>
          <a:xfrm>
            <a:off x="1703536" y="600561"/>
            <a:ext cx="3609366" cy="6010447"/>
          </a:xfrm>
          <a:prstGeom prst="rect">
            <a:avLst/>
          </a:prstGeom>
        </p:spPr>
      </p:pic>
      <p:sp>
        <p:nvSpPr>
          <p:cNvPr id="6" name="Rectangle 5">
            <a:extLst>
              <a:ext uri="{FF2B5EF4-FFF2-40B4-BE49-F238E27FC236}">
                <a16:creationId xmlns:a16="http://schemas.microsoft.com/office/drawing/2014/main" id="{51C64E56-2694-D942-AC8B-29A0D0FEE6E2}"/>
              </a:ext>
            </a:extLst>
          </p:cNvPr>
          <p:cNvSpPr/>
          <p:nvPr/>
        </p:nvSpPr>
        <p:spPr>
          <a:xfrm>
            <a:off x="5029200" y="1260756"/>
            <a:ext cx="4572000" cy="4801314"/>
          </a:xfrm>
          <a:prstGeom prst="rect">
            <a:avLst/>
          </a:prstGeom>
        </p:spPr>
        <p:txBody>
          <a:bodyPr>
            <a:spAutoFit/>
          </a:bodyPr>
          <a:lstStyle/>
          <a:p>
            <a:r>
              <a:rPr lang="el-GR" dirty="0" err="1">
                <a:latin typeface="Times New Roman" panose="02020603050405020304" pitchFamily="18" charset="0"/>
                <a:cs typeface="Times New Roman" panose="02020603050405020304" pitchFamily="18" charset="0"/>
              </a:rPr>
              <a:t>σύ</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φίλον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ἱερὰ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ῥέξαι</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θῦσαι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θυέων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ἀτὰρ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οὐκ</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ἀέκοντος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ἀνάγκη</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ε&lt;</a:t>
            </a:r>
            <a:r>
              <a:rPr lang="el-GR" dirty="0" err="1">
                <a:latin typeface="Times New Roman" panose="02020603050405020304" pitchFamily="18" charset="0"/>
                <a:cs typeface="Times New Roman" panose="02020603050405020304" pitchFamily="18" charset="0"/>
              </a:rPr>
              <a:t>ὖ</a:t>
            </a:r>
            <a:r>
              <a:rPr lang="el-GR" dirty="0">
                <a:latin typeface="Times New Roman" panose="02020603050405020304" pitchFamily="18" charset="0"/>
                <a:cs typeface="Times New Roman" panose="02020603050405020304" pitchFamily="18" charset="0"/>
              </a:rPr>
              <a:t>&gt; </a:t>
            </a:r>
            <a:r>
              <a:rPr lang="el-GR" dirty="0" err="1">
                <a:latin typeface="Times New Roman" panose="02020603050405020304" pitchFamily="18" charset="0"/>
                <a:cs typeface="Times New Roman" panose="02020603050405020304" pitchFamily="18" charset="0"/>
              </a:rPr>
              <a:t>δέ</a:t>
            </a:r>
            <a:r>
              <a:rPr lang="el-GR" dirty="0">
                <a:latin typeface="Times New Roman" panose="02020603050405020304" pitchFamily="18" charset="0"/>
                <a:cs typeface="Times New Roman" panose="02020603050405020304" pitchFamily="18" charset="0"/>
              </a:rPr>
              <a:t> τοι </a:t>
            </a:r>
            <a:r>
              <a:rPr lang="el-GR" dirty="0" err="1">
                <a:latin typeface="Times New Roman" panose="02020603050405020304" pitchFamily="18" charset="0"/>
                <a:cs typeface="Times New Roman" panose="02020603050405020304" pitchFamily="18" charset="0"/>
              </a:rPr>
              <a:t>εὐσεβέεσσι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ἡρώων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ἀλεγίζειν</a:t>
            </a:r>
            <a:r>
              <a:rPr lang="el-GR" dirty="0">
                <a:latin typeface="Times New Roman" panose="02020603050405020304" pitchFamily="18" charset="0"/>
                <a:cs typeface="Times New Roman" panose="02020603050405020304" pitchFamily="18" charset="0"/>
              </a:rPr>
              <a:t>.</a:t>
            </a:r>
          </a:p>
          <a:p>
            <a:r>
              <a:rPr lang="el-GR" dirty="0" err="1">
                <a:latin typeface="Times New Roman" panose="02020603050405020304" pitchFamily="18" charset="0"/>
                <a:cs typeface="Times New Roman" panose="02020603050405020304" pitchFamily="18" charset="0"/>
              </a:rPr>
              <a:t>οὐ</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μὲγ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θνητή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ἀτὰρ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οὐδὲ</a:t>
            </a:r>
            <a:r>
              <a:rPr lang="el-GR" dirty="0">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θέαινα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τέτυκται</a:t>
            </a:r>
            <a:r>
              <a:rPr lang="el-GR" dirty="0">
                <a:latin typeface="Times New Roman" panose="02020603050405020304" pitchFamily="18" charset="0"/>
                <a:cs typeface="Times New Roman" panose="02020603050405020304" pitchFamily="18" charset="0"/>
              </a:rPr>
              <a:t>·</a:t>
            </a:r>
          </a:p>
          <a:p>
            <a:r>
              <a:rPr lang="el-GR" dirty="0" err="1">
                <a:latin typeface="Times New Roman" panose="02020603050405020304" pitchFamily="18" charset="0"/>
                <a:cs typeface="Times New Roman" panose="02020603050405020304" pitchFamily="18" charset="0"/>
              </a:rPr>
              <a:t>τοὔνεκεν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νεὼν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ἱερὸν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λάχεν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τι </a:t>
            </a:r>
            <a:r>
              <a:rPr lang="el-GR" dirty="0" err="1">
                <a:latin typeface="Times New Roman" panose="02020603050405020304" pitchFamily="18" charset="0"/>
                <a:cs typeface="Times New Roman" panose="02020603050405020304" pitchFamily="18" charset="0"/>
              </a:rPr>
              <a:t>τύμβον</a:t>
            </a:r>
            <a:r>
              <a:rPr lang="el-GR" dirty="0">
                <a:latin typeface="Times New Roman" panose="02020603050405020304" pitchFamily="18" charset="0"/>
                <a:cs typeface="Times New Roman" panose="02020603050405020304" pitchFamily="18" charset="0"/>
              </a:rPr>
              <a:t>.</a:t>
            </a:r>
          </a:p>
          <a:p>
            <a:r>
              <a:rPr lang="el-GR" dirty="0" err="1">
                <a:latin typeface="Times New Roman" panose="02020603050405020304" pitchFamily="18" charset="0"/>
                <a:cs typeface="Times New Roman" panose="02020603050405020304" pitchFamily="18" charset="0"/>
              </a:rPr>
              <a:t>οὐδὲ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γέρα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θνητοῖς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ἀτὰρ</a:t>
            </a:r>
            <a:r>
              <a:rPr lang="el-GR" dirty="0">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οὐδὲ</a:t>
            </a:r>
            <a:r>
              <a:rPr lang="el-GR" b="1" dirty="0">
                <a:solidFill>
                  <a:srgbClr val="FF0000"/>
                </a:solidFill>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θεοῖσιν</a:t>
            </a:r>
            <a:r>
              <a:rPr lang="el-GR" b="1" dirty="0">
                <a:solidFill>
                  <a:srgbClr val="FF0000"/>
                </a:solidFill>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ὅμοια</a:t>
            </a:r>
            <a:r>
              <a:rPr lang="el-GR" dirty="0">
                <a:latin typeface="Times New Roman" panose="02020603050405020304" pitchFamily="18" charset="0"/>
                <a:cs typeface="Times New Roman" panose="02020603050405020304" pitchFamily="18" charset="0"/>
              </a:rPr>
              <a:t>.</a:t>
            </a:r>
            <a:endParaRPr lang="nl-BE" dirty="0">
              <a:latin typeface="Times New Roman" panose="02020603050405020304" pitchFamily="18" charset="0"/>
              <a:cs typeface="Times New Roman" panose="02020603050405020304" pitchFamily="18" charset="0"/>
            </a:endParaRPr>
          </a:p>
          <a:p>
            <a:endParaRPr lang="nl-BE" dirty="0">
              <a:latin typeface="Times New Roman" panose="02020603050405020304" pitchFamily="18" charset="0"/>
              <a:cs typeface="Times New Roman" panose="02020603050405020304" pitchFamily="18" charset="0"/>
            </a:endParaRPr>
          </a:p>
          <a:p>
            <a:endParaRPr lang="nl-BE" dirty="0">
              <a:latin typeface="Times New Roman" panose="02020603050405020304" pitchFamily="18" charset="0"/>
              <a:cs typeface="Times New Roman" panose="02020603050405020304" pitchFamily="18" charset="0"/>
            </a:endParaRPr>
          </a:p>
          <a:p>
            <a:pPr algn="just"/>
            <a:r>
              <a:rPr lang="nl-BE" dirty="0">
                <a:latin typeface="Times New Roman" panose="02020603050405020304" pitchFamily="18" charset="0"/>
                <a:cs typeface="Times New Roman" panose="02020603050405020304" pitchFamily="18" charset="0"/>
              </a:rPr>
              <a:t>Quant à toi, mon ami, si tu le veux, va faire des sacrifices et brûle-les. Mais il faut que celui qui sacrifie ne soit pas de mauvaise volonté. Il est bon que les pieux se soucient aussi des </a:t>
            </a:r>
            <a:r>
              <a:rPr lang="nl-BE" b="1" dirty="0">
                <a:solidFill>
                  <a:srgbClr val="FF0000"/>
                </a:solidFill>
                <a:latin typeface="Times New Roman" panose="02020603050405020304" pitchFamily="18" charset="0"/>
                <a:cs typeface="Times New Roman" panose="02020603050405020304" pitchFamily="18" charset="0"/>
              </a:rPr>
              <a:t>héros</a:t>
            </a:r>
            <a:r>
              <a:rPr lang="nl-BE" dirty="0">
                <a:latin typeface="Times New Roman" panose="02020603050405020304" pitchFamily="18" charset="0"/>
                <a:cs typeface="Times New Roman" panose="02020603050405020304" pitchFamily="18" charset="0"/>
              </a:rPr>
              <a:t>. Car elle (=Regilla) n'est ni mortelle, ni divine. Elle n'a donc ni temple sacré ni tombeau, ni honneurs pour les mortels, ni honneurs comme ceux des divins. </a:t>
            </a:r>
            <a:endParaRPr lang="el-GR" dirty="0">
              <a:highlight>
                <a:srgbClr val="FFFF00"/>
              </a:highlight>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C5EBC421-1779-194B-8432-D957096ECD7C}"/>
              </a:ext>
            </a:extLst>
          </p:cNvPr>
          <p:cNvSpPr txBox="1"/>
          <p:nvPr/>
        </p:nvSpPr>
        <p:spPr>
          <a:xfrm>
            <a:off x="4632088" y="594158"/>
            <a:ext cx="3244478"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IG</a:t>
            </a:r>
            <a:r>
              <a:rPr lang="en-US" sz="1400" dirty="0">
                <a:latin typeface="Times New Roman" panose="02020603050405020304" pitchFamily="18" charset="0"/>
                <a:cs typeface="Times New Roman" panose="02020603050405020304" pitchFamily="18" charset="0"/>
              </a:rPr>
              <a:t> XIV 1389</a:t>
            </a:r>
            <a:r>
              <a:rPr lang="fr-BE"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lines</a:t>
            </a:r>
            <a:r>
              <a:rPr lang="fr-FR" sz="1400" dirty="0">
                <a:latin typeface="Times New Roman" panose="02020603050405020304" pitchFamily="18" charset="0"/>
                <a:cs typeface="Times New Roman" panose="02020603050405020304" pitchFamily="18" charset="0"/>
              </a:rPr>
              <a:t> 40-45 ; 161 AD, Rome</a:t>
            </a:r>
          </a:p>
        </p:txBody>
      </p:sp>
      <p:sp>
        <p:nvSpPr>
          <p:cNvPr id="8" name="Rectangle 7">
            <a:extLst>
              <a:ext uri="{FF2B5EF4-FFF2-40B4-BE49-F238E27FC236}">
                <a16:creationId xmlns:a16="http://schemas.microsoft.com/office/drawing/2014/main" id="{A05B3782-D751-8C42-83DF-502B15313142}"/>
              </a:ext>
            </a:extLst>
          </p:cNvPr>
          <p:cNvSpPr/>
          <p:nvPr/>
        </p:nvSpPr>
        <p:spPr>
          <a:xfrm>
            <a:off x="3879586" y="123507"/>
            <a:ext cx="5316965" cy="954107"/>
          </a:xfrm>
          <a:prstGeom prst="rect">
            <a:avLst/>
          </a:prstGeom>
        </p:spPr>
        <p:txBody>
          <a:bodyPr wrap="square">
            <a:spAutoFit/>
          </a:bodyPr>
          <a:lstStyle/>
          <a:p>
            <a:r>
              <a:rPr lang="en-AU" sz="2800" dirty="0" err="1">
                <a:latin typeface="Times New Roman"/>
                <a:cs typeface="Times New Roman"/>
              </a:rPr>
              <a:t>Épitaphe</a:t>
            </a:r>
            <a:r>
              <a:rPr lang="en-AU" sz="2800" dirty="0">
                <a:latin typeface="Times New Roman"/>
                <a:cs typeface="Times New Roman"/>
              </a:rPr>
              <a:t> </a:t>
            </a:r>
            <a:r>
              <a:rPr lang="en-AU" sz="2800" dirty="0" err="1">
                <a:latin typeface="Times New Roman"/>
                <a:cs typeface="Times New Roman"/>
              </a:rPr>
              <a:t>funéraire</a:t>
            </a:r>
            <a:r>
              <a:rPr lang="en-AU" sz="2800" dirty="0">
                <a:latin typeface="Times New Roman"/>
                <a:cs typeface="Times New Roman"/>
              </a:rPr>
              <a:t> </a:t>
            </a:r>
            <a:r>
              <a:rPr lang="en-AU" sz="2800" dirty="0" err="1">
                <a:latin typeface="Times New Roman"/>
                <a:cs typeface="Times New Roman"/>
              </a:rPr>
              <a:t>d’Annia</a:t>
            </a:r>
            <a:r>
              <a:rPr lang="en-AU" sz="2800" dirty="0">
                <a:latin typeface="Times New Roman"/>
                <a:cs typeface="Times New Roman"/>
              </a:rPr>
              <a:t> </a:t>
            </a:r>
            <a:r>
              <a:rPr lang="en-AU" sz="2800" dirty="0" err="1">
                <a:latin typeface="Times New Roman"/>
                <a:cs typeface="Times New Roman"/>
              </a:rPr>
              <a:t>Regilla</a:t>
            </a:r>
            <a:endParaRPr lang="en-AU" sz="2800" dirty="0">
              <a:latin typeface="Times New Roman"/>
              <a:cs typeface="Times New Roman"/>
            </a:endParaRPr>
          </a:p>
          <a:p>
            <a:r>
              <a:rPr lang="en-AU" sz="2800" dirty="0">
                <a:solidFill>
                  <a:srgbClr val="675E47"/>
                </a:solidFill>
                <a:latin typeface="Times New Roman"/>
                <a:cs typeface="Times New Roman"/>
              </a:rPr>
              <a:t>  </a:t>
            </a:r>
          </a:p>
        </p:txBody>
      </p:sp>
    </p:spTree>
    <p:extLst>
      <p:ext uri="{BB962C8B-B14F-4D97-AF65-F5344CB8AC3E}">
        <p14:creationId xmlns:p14="http://schemas.microsoft.com/office/powerpoint/2010/main" val="129953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CDA9E0-2DF3-A44F-8393-E39386026289}"/>
              </a:ext>
            </a:extLst>
          </p:cNvPr>
          <p:cNvSpPr/>
          <p:nvPr/>
        </p:nvSpPr>
        <p:spPr>
          <a:xfrm>
            <a:off x="1229710" y="387808"/>
            <a:ext cx="9911256" cy="5570756"/>
          </a:xfrm>
          <a:prstGeom prst="rect">
            <a:avLst/>
          </a:prstGeom>
        </p:spPr>
        <p:txBody>
          <a:bodyPr wrap="square">
            <a:spAutoFit/>
          </a:bodyPr>
          <a:lstStyle/>
          <a:p>
            <a:pPr algn="just"/>
            <a:r>
              <a:rPr lang="fr-BE" sz="1600" dirty="0">
                <a:latin typeface="Times New Roman" panose="02020603050405020304" pitchFamily="18" charset="0"/>
                <a:ea typeface="Calibri" panose="020F0502020204030204" pitchFamily="34" charset="0"/>
                <a:cs typeface="Times New Roman (Corps CS)"/>
              </a:rPr>
              <a:t>Cicéron, Att., 12.36.1:</a:t>
            </a:r>
          </a:p>
          <a:p>
            <a:pPr algn="just"/>
            <a:r>
              <a:rPr lang="fr-BE" sz="1600" dirty="0">
                <a:latin typeface="Times New Roman" panose="02020603050405020304" pitchFamily="18" charset="0"/>
                <a:ea typeface="Calibri" panose="020F0502020204030204" pitchFamily="34" charset="0"/>
                <a:cs typeface="Times New Roman (Corps CS)"/>
              </a:rPr>
              <a:t>Fanum </a:t>
            </a:r>
            <a:r>
              <a:rPr lang="fr-BE" sz="1600" dirty="0" err="1">
                <a:latin typeface="Times New Roman" panose="02020603050405020304" pitchFamily="18" charset="0"/>
                <a:ea typeface="Calibri" panose="020F0502020204030204" pitchFamily="34" charset="0"/>
                <a:cs typeface="Times New Roman (Corps CS)"/>
              </a:rPr>
              <a:t>fieri</a:t>
            </a:r>
            <a:r>
              <a:rPr lang="fr-BE" sz="1600" dirty="0">
                <a:latin typeface="Times New Roman" panose="02020603050405020304" pitchFamily="18" charset="0"/>
                <a:ea typeface="Calibri" panose="020F0502020204030204" pitchFamily="34" charset="0"/>
                <a:cs typeface="Times New Roman (Corps CS)"/>
              </a:rPr>
              <a:t> volo; </a:t>
            </a:r>
            <a:r>
              <a:rPr lang="fr-BE" sz="1600" dirty="0" err="1">
                <a:latin typeface="Times New Roman" panose="02020603050405020304" pitchFamily="18" charset="0"/>
                <a:ea typeface="Calibri" panose="020F0502020204030204" pitchFamily="34" charset="0"/>
                <a:cs typeface="Times New Roman (Corps CS)"/>
              </a:rPr>
              <a:t>neque</a:t>
            </a:r>
            <a:r>
              <a:rPr lang="fr-BE" sz="1600" dirty="0">
                <a:latin typeface="Times New Roman" panose="02020603050405020304" pitchFamily="18" charset="0"/>
                <a:ea typeface="Calibri" panose="020F0502020204030204" pitchFamily="34" charset="0"/>
                <a:cs typeface="Times New Roman (Corps CS)"/>
              </a:rPr>
              <a:t> hoc </a:t>
            </a:r>
            <a:r>
              <a:rPr lang="fr-BE" sz="1600" dirty="0" err="1">
                <a:latin typeface="Times New Roman" panose="02020603050405020304" pitchFamily="18" charset="0"/>
                <a:ea typeface="Calibri" panose="020F0502020204030204" pitchFamily="34" charset="0"/>
                <a:cs typeface="Times New Roman (Corps CS)"/>
              </a:rPr>
              <a:t>mihi</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eripi</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potest</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Sepulcri</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similitudinem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effugere</a:t>
            </a:r>
            <a:r>
              <a:rPr lang="fr-BE" sz="1600" dirty="0">
                <a:latin typeface="Times New Roman" panose="02020603050405020304" pitchFamily="18" charset="0"/>
                <a:ea typeface="Calibri" panose="020F0502020204030204" pitchFamily="34" charset="0"/>
                <a:cs typeface="Times New Roman (Corps CS)"/>
              </a:rPr>
              <a:t> non </a:t>
            </a:r>
            <a:r>
              <a:rPr lang="fr-BE" sz="1600" dirty="0" err="1">
                <a:latin typeface="Times New Roman" panose="02020603050405020304" pitchFamily="18" charset="0"/>
                <a:ea typeface="Calibri" panose="020F0502020204030204" pitchFamily="34" charset="0"/>
                <a:cs typeface="Times New Roman (Corps CS)"/>
              </a:rPr>
              <a:t>tam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propter</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poenam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legis</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studeo</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quam</a:t>
            </a:r>
            <a:r>
              <a:rPr lang="fr-BE" sz="1600" dirty="0">
                <a:latin typeface="Times New Roman" panose="02020603050405020304" pitchFamily="18" charset="0"/>
                <a:ea typeface="Calibri" panose="020F0502020204030204" pitchFamily="34" charset="0"/>
                <a:cs typeface="Times New Roman (Corps CS)"/>
              </a:rPr>
              <a:t> ut maxime </a:t>
            </a:r>
            <a:r>
              <a:rPr lang="fr-BE" sz="1600" dirty="0" err="1">
                <a:latin typeface="Times New Roman" panose="02020603050405020304" pitchFamily="18" charset="0"/>
                <a:ea typeface="Calibri" panose="020F0502020204030204" pitchFamily="34" charset="0"/>
                <a:cs typeface="Times New Roman (Corps CS)"/>
              </a:rPr>
              <a:t>adsequar</a:t>
            </a:r>
            <a:r>
              <a:rPr lang="fr-BE" sz="1600" dirty="0">
                <a:latin typeface="Times New Roman" panose="02020603050405020304" pitchFamily="18" charset="0"/>
                <a:ea typeface="Calibri" panose="020F0502020204030204" pitchFamily="34" charset="0"/>
                <a:cs typeface="Times New Roman (Corps CS)"/>
              </a:rPr>
              <a:t>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ἀ</a:t>
            </a:r>
            <a:r>
              <a:rPr lang="fr-BE" sz="1600" b="1" dirty="0">
                <a:solidFill>
                  <a:srgbClr val="FF0000"/>
                </a:solidFill>
                <a:latin typeface="Times New Roman" panose="02020603050405020304" pitchFamily="18" charset="0"/>
                <a:ea typeface="Calibri" panose="020F0502020204030204" pitchFamily="34" charset="0"/>
                <a:cs typeface="Times New Roman (Corps CS)"/>
              </a:rPr>
              <a:t>π</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οθέωσιν</a:t>
            </a:r>
            <a:r>
              <a:rPr lang="fr-BE" sz="1600" dirty="0">
                <a:latin typeface="Times New Roman" panose="02020603050405020304" pitchFamily="18" charset="0"/>
                <a:ea typeface="Calibri" panose="020F0502020204030204" pitchFamily="34" charset="0"/>
                <a:cs typeface="Times New Roman (Corps CS)"/>
              </a:rPr>
              <a:t>. Quod </a:t>
            </a:r>
            <a:r>
              <a:rPr lang="fr-BE" sz="1600" dirty="0" err="1">
                <a:latin typeface="Times New Roman" panose="02020603050405020304" pitchFamily="18" charset="0"/>
                <a:ea typeface="Calibri" panose="020F0502020204030204" pitchFamily="34" charset="0"/>
                <a:cs typeface="Times New Roman (Corps CS)"/>
              </a:rPr>
              <a:t>poteram</a:t>
            </a:r>
            <a:r>
              <a:rPr lang="fr-BE" sz="1600" dirty="0">
                <a:latin typeface="Times New Roman" panose="02020603050405020304" pitchFamily="18" charset="0"/>
                <a:ea typeface="Calibri" panose="020F0502020204030204" pitchFamily="34" charset="0"/>
                <a:cs typeface="Times New Roman (Corps CS)"/>
              </a:rPr>
              <a:t>, si in </a:t>
            </a:r>
            <a:r>
              <a:rPr lang="fr-BE" sz="1600" dirty="0" err="1">
                <a:latin typeface="Times New Roman" panose="02020603050405020304" pitchFamily="18" charset="0"/>
                <a:ea typeface="Calibri" panose="020F0502020204030204" pitchFamily="34" charset="0"/>
                <a:cs typeface="Times New Roman (Corps CS)"/>
              </a:rPr>
              <a:t>ipsa</a:t>
            </a:r>
            <a:r>
              <a:rPr lang="fr-BE" sz="1600" dirty="0">
                <a:latin typeface="Times New Roman" panose="02020603050405020304" pitchFamily="18" charset="0"/>
                <a:ea typeface="Calibri" panose="020F0502020204030204" pitchFamily="34" charset="0"/>
                <a:cs typeface="Times New Roman (Corps CS)"/>
              </a:rPr>
              <a:t> villa </a:t>
            </a:r>
            <a:r>
              <a:rPr lang="fr-BE" sz="1600" dirty="0" err="1">
                <a:latin typeface="Times New Roman" panose="02020603050405020304" pitchFamily="18" charset="0"/>
                <a:ea typeface="Calibri" panose="020F0502020204030204" pitchFamily="34" charset="0"/>
                <a:cs typeface="Times New Roman (Corps CS)"/>
              </a:rPr>
              <a:t>facerem</a:t>
            </a:r>
            <a:r>
              <a:rPr lang="fr-BE" sz="1600" dirty="0">
                <a:latin typeface="Times New Roman" panose="02020603050405020304" pitchFamily="18" charset="0"/>
                <a:ea typeface="Calibri" panose="020F0502020204030204" pitchFamily="34" charset="0"/>
                <a:cs typeface="Times New Roman (Corps CS)"/>
              </a:rPr>
              <a:t> : </a:t>
            </a:r>
            <a:r>
              <a:rPr lang="fr-BE" sz="1600" dirty="0" err="1">
                <a:latin typeface="Times New Roman" panose="02020603050405020304" pitchFamily="18" charset="0"/>
                <a:ea typeface="Calibri" panose="020F0502020204030204" pitchFamily="34" charset="0"/>
                <a:cs typeface="Times New Roman (Corps CS)"/>
              </a:rPr>
              <a:t>sed</a:t>
            </a:r>
            <a:r>
              <a:rPr lang="fr-BE" sz="1600" dirty="0">
                <a:latin typeface="Times New Roman" panose="02020603050405020304" pitchFamily="18" charset="0"/>
                <a:ea typeface="Calibri" panose="020F0502020204030204" pitchFamily="34" charset="0"/>
                <a:cs typeface="Times New Roman (Corps CS)"/>
              </a:rPr>
              <a:t>, ut </a:t>
            </a:r>
            <a:r>
              <a:rPr lang="fr-BE" sz="1600" dirty="0" err="1">
                <a:latin typeface="Times New Roman" panose="02020603050405020304" pitchFamily="18" charset="0"/>
                <a:ea typeface="Calibri" panose="020F0502020204030204" pitchFamily="34" charset="0"/>
                <a:cs typeface="Times New Roman (Corps CS)"/>
              </a:rPr>
              <a:t>saepe</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locuti</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sumus</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commutationes</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dominorum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reformido</a:t>
            </a:r>
            <a:r>
              <a:rPr lang="fr-BE" sz="1600" dirty="0">
                <a:latin typeface="Times New Roman" panose="02020603050405020304" pitchFamily="18" charset="0"/>
                <a:ea typeface="Calibri" panose="020F0502020204030204" pitchFamily="34" charset="0"/>
                <a:cs typeface="Times New Roman (Corps CS)"/>
              </a:rPr>
              <a:t>. In agro </a:t>
            </a:r>
            <a:r>
              <a:rPr lang="fr-BE" sz="1600" dirty="0" err="1">
                <a:latin typeface="Times New Roman" panose="02020603050405020304" pitchFamily="18" charset="0"/>
                <a:ea typeface="Calibri" panose="020F0502020204030204" pitchFamily="34" charset="0"/>
                <a:cs typeface="Times New Roman (Corps CS)"/>
              </a:rPr>
              <a:t>ubicumque</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fecero</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mihi</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videor</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adsequi</a:t>
            </a:r>
            <a:r>
              <a:rPr lang="fr-BE" sz="1600" dirty="0">
                <a:latin typeface="Times New Roman" panose="02020603050405020304" pitchFamily="18" charset="0"/>
                <a:ea typeface="Calibri" panose="020F0502020204030204" pitchFamily="34" charset="0"/>
                <a:cs typeface="Times New Roman (Corps CS)"/>
              </a:rPr>
              <a:t> posse, ut </a:t>
            </a:r>
            <a:r>
              <a:rPr lang="fr-BE" sz="1600" dirty="0" err="1">
                <a:latin typeface="Times New Roman" panose="02020603050405020304" pitchFamily="18" charset="0"/>
                <a:ea typeface="Calibri" panose="020F0502020204030204" pitchFamily="34" charset="0"/>
                <a:cs typeface="Times New Roman (Corps CS)"/>
              </a:rPr>
              <a:t>posteritas</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habeat</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religionem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Hae</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meae</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tibi</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ineptiae</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fateor</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enim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ferendae</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sunt</a:t>
            </a:r>
            <a:r>
              <a:rPr lang="fr-BE" sz="1600" dirty="0">
                <a:latin typeface="Times New Roman" panose="02020603050405020304" pitchFamily="18" charset="0"/>
                <a:ea typeface="Calibri" panose="020F0502020204030204" pitchFamily="34" charset="0"/>
                <a:cs typeface="Times New Roman (Corps CS)"/>
              </a:rPr>
              <a:t>. Nam </a:t>
            </a:r>
            <a:r>
              <a:rPr lang="fr-BE" sz="1600" dirty="0" err="1">
                <a:latin typeface="Times New Roman" panose="02020603050405020304" pitchFamily="18" charset="0"/>
                <a:ea typeface="Calibri" panose="020F0502020204030204" pitchFamily="34" charset="0"/>
                <a:cs typeface="Times New Roman (Corps CS)"/>
              </a:rPr>
              <a:t>habeo</a:t>
            </a:r>
            <a:r>
              <a:rPr lang="fr-BE" sz="1600" dirty="0">
                <a:latin typeface="Times New Roman" panose="02020603050405020304" pitchFamily="18" charset="0"/>
                <a:ea typeface="Calibri" panose="020F0502020204030204" pitchFamily="34" charset="0"/>
                <a:cs typeface="Times New Roman (Corps CS)"/>
              </a:rPr>
              <a:t>, ne me </a:t>
            </a:r>
            <a:r>
              <a:rPr lang="fr-BE" sz="1600" dirty="0" err="1">
                <a:latin typeface="Times New Roman" panose="02020603050405020304" pitchFamily="18" charset="0"/>
                <a:ea typeface="Calibri" panose="020F0502020204030204" pitchFamily="34" charset="0"/>
                <a:cs typeface="Times New Roman (Corps CS)"/>
              </a:rPr>
              <a:t>quidem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ipsum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quicum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tam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audacter</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communicem</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quam</a:t>
            </a:r>
            <a:r>
              <a:rPr lang="fr-BE" sz="1600" dirty="0">
                <a:latin typeface="Times New Roman" panose="02020603050405020304" pitchFamily="18" charset="0"/>
                <a:ea typeface="Calibri" panose="020F0502020204030204" pitchFamily="34" charset="0"/>
                <a:cs typeface="Times New Roman (Corps CS)"/>
              </a:rPr>
              <a:t> te.</a:t>
            </a:r>
          </a:p>
          <a:p>
            <a:pPr algn="just"/>
            <a:endParaRPr lang="fr-BE" sz="1600" dirty="0">
              <a:latin typeface="Times New Roman" panose="02020603050405020304" pitchFamily="18" charset="0"/>
              <a:ea typeface="Calibri" panose="020F0502020204030204" pitchFamily="34" charset="0"/>
              <a:cs typeface="Times New Roman (Corps CS)"/>
            </a:endParaRPr>
          </a:p>
          <a:p>
            <a:pPr algn="just"/>
            <a:r>
              <a:rPr lang="en-AU" sz="1600" dirty="0">
                <a:latin typeface="Times New Roman" panose="02020603050405020304" pitchFamily="18" charset="0"/>
                <a:ea typeface="Calibri" panose="020F0502020204030204" pitchFamily="34" charset="0"/>
                <a:cs typeface="Times New Roman (Corps CS)"/>
              </a:rPr>
              <a:t>Je </a:t>
            </a:r>
            <a:r>
              <a:rPr lang="en-AU" sz="1600" dirty="0" err="1">
                <a:latin typeface="Times New Roman" panose="02020603050405020304" pitchFamily="18" charset="0"/>
                <a:ea typeface="Calibri" panose="020F0502020204030204" pitchFamily="34" charset="0"/>
                <a:cs typeface="Times New Roman (Corps CS)"/>
              </a:rPr>
              <a:t>veux</a:t>
            </a:r>
            <a:r>
              <a:rPr lang="en-AU" sz="1600" dirty="0">
                <a:latin typeface="Times New Roman" panose="02020603050405020304" pitchFamily="18" charset="0"/>
                <a:ea typeface="Calibri" panose="020F0502020204030204" pitchFamily="34" charset="0"/>
                <a:cs typeface="Times New Roman (Corps CS)"/>
              </a:rPr>
              <a:t> que </a:t>
            </a:r>
            <a:r>
              <a:rPr lang="en-AU" sz="1600" dirty="0" err="1">
                <a:latin typeface="Times New Roman" panose="02020603050405020304" pitchFamily="18" charset="0"/>
                <a:ea typeface="Calibri" panose="020F0502020204030204" pitchFamily="34" charset="0"/>
                <a:cs typeface="Times New Roman (Corps CS)"/>
              </a:rPr>
              <a:t>l'on</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fasse</a:t>
            </a:r>
            <a:r>
              <a:rPr lang="en-AU" sz="1600" dirty="0">
                <a:latin typeface="Times New Roman" panose="02020603050405020304" pitchFamily="18" charset="0"/>
                <a:ea typeface="Calibri" panose="020F0502020204030204" pitchFamily="34" charset="0"/>
                <a:cs typeface="Times New Roman (Corps CS)"/>
              </a:rPr>
              <a:t> un </a:t>
            </a:r>
            <a:r>
              <a:rPr lang="en-AU" sz="1600" dirty="0" err="1">
                <a:latin typeface="Times New Roman" panose="02020603050405020304" pitchFamily="18" charset="0"/>
                <a:ea typeface="Calibri" panose="020F0502020204030204" pitchFamily="34" charset="0"/>
                <a:cs typeface="Times New Roman (Corps CS)"/>
              </a:rPr>
              <a:t>sanctuaire</a:t>
            </a:r>
            <a:r>
              <a:rPr lang="en-AU" sz="1600" dirty="0">
                <a:latin typeface="Times New Roman" panose="02020603050405020304" pitchFamily="18" charset="0"/>
                <a:ea typeface="Calibri" panose="020F0502020204030204" pitchFamily="34" charset="0"/>
                <a:cs typeface="Times New Roman (Corps CS)"/>
              </a:rPr>
              <a:t>, et il </a:t>
            </a:r>
            <a:r>
              <a:rPr lang="en-AU" sz="1600" dirty="0" err="1">
                <a:latin typeface="Times New Roman" panose="02020603050405020304" pitchFamily="18" charset="0"/>
                <a:ea typeface="Calibri" panose="020F0502020204030204" pitchFamily="34" charset="0"/>
                <a:cs typeface="Times New Roman (Corps CS)"/>
              </a:rPr>
              <a:t>n'est</a:t>
            </a:r>
            <a:r>
              <a:rPr lang="en-AU" sz="1600" dirty="0">
                <a:latin typeface="Times New Roman" panose="02020603050405020304" pitchFamily="18" charset="0"/>
                <a:ea typeface="Calibri" panose="020F0502020204030204" pitchFamily="34" charset="0"/>
                <a:cs typeface="Times New Roman (Corps CS)"/>
              </a:rPr>
              <a:t> pas possible de </a:t>
            </a:r>
            <a:r>
              <a:rPr lang="en-AU" sz="1600" dirty="0" err="1">
                <a:latin typeface="Times New Roman" panose="02020603050405020304" pitchFamily="18" charset="0"/>
                <a:ea typeface="Calibri" panose="020F0502020204030204" pitchFamily="34" charset="0"/>
                <a:cs typeface="Times New Roman (Corps CS)"/>
              </a:rPr>
              <a:t>m'en</a:t>
            </a:r>
            <a:r>
              <a:rPr lang="en-AU" sz="1600" dirty="0">
                <a:latin typeface="Times New Roman" panose="02020603050405020304" pitchFamily="18" charset="0"/>
                <a:ea typeface="Calibri" panose="020F0502020204030204" pitchFamily="34" charset="0"/>
                <a:cs typeface="Times New Roman (Corps CS)"/>
              </a:rPr>
              <a:t> dissuader. </a:t>
            </a:r>
            <a:r>
              <a:rPr lang="en-AU" sz="1600" dirty="0" err="1">
                <a:latin typeface="Times New Roman" panose="02020603050405020304" pitchFamily="18" charset="0"/>
                <a:ea typeface="Calibri" panose="020F0502020204030204" pitchFamily="34" charset="0"/>
                <a:cs typeface="Times New Roman (Corps CS)"/>
              </a:rPr>
              <a:t>J'ai</a:t>
            </a:r>
            <a:r>
              <a:rPr lang="en-AU" sz="1600" dirty="0">
                <a:latin typeface="Times New Roman" panose="02020603050405020304" pitchFamily="18" charset="0"/>
                <a:ea typeface="Calibri" panose="020F0502020204030204" pitchFamily="34" charset="0"/>
                <a:cs typeface="Times New Roman (Corps CS)"/>
              </a:rPr>
              <a:t> la </a:t>
            </a:r>
            <a:r>
              <a:rPr lang="en-AU" sz="1600" dirty="0" err="1">
                <a:latin typeface="Times New Roman" panose="02020603050405020304" pitchFamily="18" charset="0"/>
                <a:ea typeface="Calibri" panose="020F0502020204030204" pitchFamily="34" charset="0"/>
                <a:cs typeface="Times New Roman (Corps CS)"/>
              </a:rPr>
              <a:t>ferme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envie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d'éviter</a:t>
            </a:r>
            <a:r>
              <a:rPr lang="en-AU" sz="1600" dirty="0">
                <a:latin typeface="Times New Roman" panose="02020603050405020304" pitchFamily="18" charset="0"/>
                <a:ea typeface="Calibri" panose="020F0502020204030204" pitchFamily="34" charset="0"/>
                <a:cs typeface="Times New Roman (Corps CS)"/>
              </a:rPr>
              <a:t> la </a:t>
            </a:r>
            <a:r>
              <a:rPr lang="en-AU" sz="1600" dirty="0" err="1">
                <a:latin typeface="Times New Roman" panose="02020603050405020304" pitchFamily="18" charset="0"/>
                <a:ea typeface="Calibri" panose="020F0502020204030204" pitchFamily="34" charset="0"/>
                <a:cs typeface="Times New Roman (Corps CS)"/>
              </a:rPr>
              <a:t>ressemblance</a:t>
            </a:r>
            <a:r>
              <a:rPr lang="en-AU" sz="1600" dirty="0">
                <a:latin typeface="Times New Roman" panose="02020603050405020304" pitchFamily="18" charset="0"/>
                <a:ea typeface="Calibri" panose="020F0502020204030204" pitchFamily="34" charset="0"/>
                <a:cs typeface="Times New Roman (Corps CS)"/>
              </a:rPr>
              <a:t> avec un </a:t>
            </a:r>
            <a:r>
              <a:rPr lang="en-AU" sz="1600" dirty="0" err="1">
                <a:latin typeface="Times New Roman" panose="02020603050405020304" pitchFamily="18" charset="0"/>
                <a:ea typeface="Calibri" panose="020F0502020204030204" pitchFamily="34" charset="0"/>
                <a:cs typeface="Times New Roman (Corps CS)"/>
              </a:rPr>
              <a:t>tombeau</a:t>
            </a:r>
            <a:r>
              <a:rPr lang="en-AU" sz="1600" dirty="0">
                <a:latin typeface="Times New Roman" panose="02020603050405020304" pitchFamily="18" charset="0"/>
                <a:ea typeface="Calibri" panose="020F0502020204030204" pitchFamily="34" charset="0"/>
                <a:cs typeface="Times New Roman (Corps CS)"/>
              </a:rPr>
              <a:t>, non pas tant </a:t>
            </a:r>
            <a:r>
              <a:rPr lang="en-AU" sz="1600" dirty="0" err="1">
                <a:latin typeface="Times New Roman" panose="02020603050405020304" pitchFamily="18" charset="0"/>
                <a:ea typeface="Calibri" panose="020F0502020204030204" pitchFamily="34" charset="0"/>
                <a:cs typeface="Times New Roman (Corps CS)"/>
              </a:rPr>
              <a:t>à</a:t>
            </a:r>
            <a:r>
              <a:rPr lang="en-AU" sz="1600" dirty="0">
                <a:latin typeface="Times New Roman" panose="02020603050405020304" pitchFamily="18" charset="0"/>
                <a:ea typeface="Calibri" panose="020F0502020204030204" pitchFamily="34" charset="0"/>
                <a:cs typeface="Times New Roman (Corps CS)"/>
              </a:rPr>
              <a:t> cause de la menace </a:t>
            </a:r>
            <a:r>
              <a:rPr lang="en-AU" sz="1600" dirty="0" err="1">
                <a:latin typeface="Times New Roman" panose="02020603050405020304" pitchFamily="18" charset="0"/>
                <a:ea typeface="Calibri" panose="020F0502020204030204" pitchFamily="34" charset="0"/>
                <a:cs typeface="Times New Roman (Corps CS)"/>
              </a:rPr>
              <a:t>d'une</a:t>
            </a:r>
            <a:r>
              <a:rPr lang="en-AU" sz="1600" dirty="0">
                <a:latin typeface="Times New Roman" panose="02020603050405020304" pitchFamily="18" charset="0"/>
                <a:ea typeface="Calibri" panose="020F0502020204030204" pitchFamily="34" charset="0"/>
                <a:cs typeface="Times New Roman (Corps CS)"/>
              </a:rPr>
              <a:t> sanction </a:t>
            </a:r>
            <a:r>
              <a:rPr lang="en-AU" sz="1600" dirty="0" err="1">
                <a:latin typeface="Times New Roman" panose="02020603050405020304" pitchFamily="18" charset="0"/>
                <a:ea typeface="Calibri" panose="020F0502020204030204" pitchFamily="34" charset="0"/>
                <a:cs typeface="Times New Roman (Corps CS)"/>
              </a:rPr>
              <a:t>légale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mais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afin</a:t>
            </a:r>
            <a:r>
              <a:rPr lang="en-AU" sz="1600" dirty="0">
                <a:latin typeface="Times New Roman" panose="02020603050405020304" pitchFamily="18" charset="0"/>
                <a:ea typeface="Calibri" panose="020F0502020204030204" pitchFamily="34" charset="0"/>
                <a:cs typeface="Times New Roman (Corps CS)"/>
              </a:rPr>
              <a:t> de </a:t>
            </a:r>
            <a:r>
              <a:rPr lang="en-AU" sz="1600" dirty="0" err="1">
                <a:latin typeface="Times New Roman" panose="02020603050405020304" pitchFamily="18" charset="0"/>
                <a:ea typeface="Calibri" panose="020F0502020204030204" pitchFamily="34" charset="0"/>
                <a:cs typeface="Times New Roman (Corps CS)"/>
              </a:rPr>
              <a:t>pouvoir</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atteindre</a:t>
            </a:r>
            <a:r>
              <a:rPr lang="en-AU" sz="1600" dirty="0">
                <a:latin typeface="Times New Roman" panose="02020603050405020304" pitchFamily="18" charset="0"/>
                <a:ea typeface="Calibri" panose="020F0502020204030204" pitchFamily="34" charset="0"/>
                <a:cs typeface="Times New Roman (Corps CS)"/>
              </a:rPr>
              <a:t> au </a:t>
            </a:r>
            <a:r>
              <a:rPr lang="en-AU" sz="1600" dirty="0" err="1">
                <a:latin typeface="Times New Roman" panose="02020603050405020304" pitchFamily="18" charset="0"/>
                <a:ea typeface="Calibri" panose="020F0502020204030204" pitchFamily="34" charset="0"/>
                <a:cs typeface="Times New Roman (Corps CS)"/>
              </a:rPr>
              <a:t>mieux</a:t>
            </a:r>
            <a:r>
              <a:rPr lang="en-AU" sz="1600" dirty="0">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l'apothéose</a:t>
            </a:r>
            <a:r>
              <a:rPr lang="en-AU" sz="1600" dirty="0">
                <a:latin typeface="Times New Roman" panose="02020603050405020304" pitchFamily="18" charset="0"/>
                <a:ea typeface="Calibri" panose="020F0502020204030204" pitchFamily="34" charset="0"/>
                <a:cs typeface="Times New Roman (Corps CS)"/>
              </a:rPr>
              <a:t>. Et </a:t>
            </a:r>
            <a:r>
              <a:rPr lang="en-AU" sz="1600" dirty="0" err="1">
                <a:latin typeface="Times New Roman" panose="02020603050405020304" pitchFamily="18" charset="0"/>
                <a:ea typeface="Calibri" panose="020F0502020204030204" pitchFamily="34" charset="0"/>
                <a:cs typeface="Times New Roman (Corps CS)"/>
              </a:rPr>
              <a:t>ce</a:t>
            </a:r>
            <a:r>
              <a:rPr lang="en-AU" sz="1600" dirty="0">
                <a:latin typeface="Times New Roman" panose="02020603050405020304" pitchFamily="18" charset="0"/>
                <a:ea typeface="Calibri" panose="020F0502020204030204" pitchFamily="34" charset="0"/>
                <a:cs typeface="Times New Roman (Corps CS)"/>
              </a:rPr>
              <a:t> but, je </a:t>
            </a:r>
            <a:r>
              <a:rPr lang="en-AU" sz="1600" dirty="0" err="1">
                <a:latin typeface="Times New Roman" panose="02020603050405020304" pitchFamily="18" charset="0"/>
                <a:ea typeface="Calibri" panose="020F0502020204030204" pitchFamily="34" charset="0"/>
                <a:cs typeface="Times New Roman (Corps CS)"/>
              </a:rPr>
              <a:t>pourrais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l'atteindre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si</a:t>
            </a:r>
            <a:r>
              <a:rPr lang="en-AU" sz="1600" dirty="0">
                <a:latin typeface="Times New Roman" panose="02020603050405020304" pitchFamily="18" charset="0"/>
                <a:ea typeface="Calibri" panose="020F0502020204030204" pitchFamily="34" charset="0"/>
                <a:cs typeface="Times New Roman (Corps CS)"/>
              </a:rPr>
              <a:t> je </a:t>
            </a:r>
            <a:r>
              <a:rPr lang="en-AU" sz="1600" dirty="0" err="1">
                <a:latin typeface="Times New Roman" panose="02020603050405020304" pitchFamily="18" charset="0"/>
                <a:ea typeface="Calibri" panose="020F0502020204030204" pitchFamily="34" charset="0"/>
                <a:cs typeface="Times New Roman (Corps CS)"/>
              </a:rPr>
              <a:t>construisais</a:t>
            </a:r>
            <a:r>
              <a:rPr lang="en-AU" sz="1600" dirty="0">
                <a:latin typeface="Times New Roman" panose="02020603050405020304" pitchFamily="18" charset="0"/>
                <a:ea typeface="Calibri" panose="020F0502020204030204" pitchFamily="34" charset="0"/>
                <a:cs typeface="Times New Roman (Corps CS)"/>
              </a:rPr>
              <a:t> le </a:t>
            </a:r>
            <a:r>
              <a:rPr lang="en-AU" sz="1600" dirty="0" err="1">
                <a:latin typeface="Times New Roman" panose="02020603050405020304" pitchFamily="18" charset="0"/>
                <a:ea typeface="Calibri" panose="020F0502020204030204" pitchFamily="34" charset="0"/>
                <a:cs typeface="Times New Roman (Corps CS)"/>
              </a:rPr>
              <a:t>sanctuaire</a:t>
            </a:r>
            <a:r>
              <a:rPr lang="en-AU" sz="1600" dirty="0">
                <a:latin typeface="Times New Roman" panose="02020603050405020304" pitchFamily="18" charset="0"/>
                <a:ea typeface="Calibri" panose="020F0502020204030204" pitchFamily="34" charset="0"/>
                <a:cs typeface="Times New Roman (Corps CS)"/>
              </a:rPr>
              <a:t> dans la villa </a:t>
            </a:r>
            <a:r>
              <a:rPr lang="en-AU" sz="1600" dirty="0" err="1">
                <a:latin typeface="Times New Roman" panose="02020603050405020304" pitchFamily="18" charset="0"/>
                <a:ea typeface="Calibri" panose="020F0502020204030204" pitchFamily="34" charset="0"/>
                <a:cs typeface="Times New Roman (Corps CS)"/>
              </a:rPr>
              <a:t>même</a:t>
            </a:r>
            <a:r>
              <a:rPr lang="en-AU" sz="1600" dirty="0">
                <a:latin typeface="Times New Roman" panose="02020603050405020304" pitchFamily="18" charset="0"/>
                <a:ea typeface="Calibri" panose="020F0502020204030204" pitchFamily="34" charset="0"/>
                <a:cs typeface="Times New Roman (Corps CS)"/>
              </a:rPr>
              <a:t> ; </a:t>
            </a:r>
            <a:r>
              <a:rPr lang="en-AU" sz="1600" dirty="0" err="1">
                <a:latin typeface="Times New Roman" panose="02020603050405020304" pitchFamily="18" charset="0"/>
                <a:ea typeface="Calibri" panose="020F0502020204030204" pitchFamily="34" charset="0"/>
                <a:cs typeface="Times New Roman (Corps CS)"/>
              </a:rPr>
              <a:t>mais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comme</a:t>
            </a:r>
            <a:r>
              <a:rPr lang="en-AU" sz="1600" dirty="0">
                <a:latin typeface="Times New Roman" panose="02020603050405020304" pitchFamily="18" charset="0"/>
                <a:ea typeface="Calibri" panose="020F0502020204030204" pitchFamily="34" charset="0"/>
                <a:cs typeface="Times New Roman (Corps CS)"/>
              </a:rPr>
              <a:t> nous </a:t>
            </a:r>
            <a:r>
              <a:rPr lang="en-AU" sz="1600" dirty="0" err="1">
                <a:latin typeface="Times New Roman" panose="02020603050405020304" pitchFamily="18" charset="0"/>
                <a:ea typeface="Calibri" panose="020F0502020204030204" pitchFamily="34" charset="0"/>
                <a:cs typeface="Times New Roman (Corps CS)"/>
              </a:rPr>
              <a:t>l'avons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souvent</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dit</a:t>
            </a:r>
            <a:r>
              <a:rPr lang="en-AU" sz="1600" dirty="0">
                <a:latin typeface="Times New Roman" panose="02020603050405020304" pitchFamily="18" charset="0"/>
                <a:ea typeface="Calibri" panose="020F0502020204030204" pitchFamily="34" charset="0"/>
                <a:cs typeface="Times New Roman (Corps CS)"/>
              </a:rPr>
              <a:t>, je </a:t>
            </a:r>
            <a:r>
              <a:rPr lang="en-AU" sz="1600" dirty="0" err="1">
                <a:latin typeface="Times New Roman" panose="02020603050405020304" pitchFamily="18" charset="0"/>
                <a:ea typeface="Calibri" panose="020F0502020204030204" pitchFamily="34" charset="0"/>
                <a:cs typeface="Times New Roman (Corps CS)"/>
              </a:rPr>
              <a:t>crains</a:t>
            </a:r>
            <a:r>
              <a:rPr lang="en-AU" sz="1600" dirty="0">
                <a:latin typeface="Times New Roman" panose="02020603050405020304" pitchFamily="18" charset="0"/>
                <a:ea typeface="Calibri" panose="020F0502020204030204" pitchFamily="34" charset="0"/>
                <a:cs typeface="Times New Roman (Corps CS)"/>
              </a:rPr>
              <a:t> les </a:t>
            </a:r>
            <a:r>
              <a:rPr lang="en-AU" sz="1600" dirty="0" err="1">
                <a:latin typeface="Times New Roman" panose="02020603050405020304" pitchFamily="18" charset="0"/>
                <a:ea typeface="Calibri" panose="020F0502020204030204" pitchFamily="34" charset="0"/>
                <a:cs typeface="Times New Roman (Corps CS)"/>
              </a:rPr>
              <a:t>changements</a:t>
            </a:r>
            <a:r>
              <a:rPr lang="en-AU" sz="1600" dirty="0">
                <a:latin typeface="Times New Roman" panose="02020603050405020304" pitchFamily="18" charset="0"/>
                <a:ea typeface="Calibri" panose="020F0502020204030204" pitchFamily="34" charset="0"/>
                <a:cs typeface="Times New Roman (Corps CS)"/>
              </a:rPr>
              <a:t> de propriétaires </a:t>
            </a:r>
            <a:r>
              <a:rPr lang="en-AU" sz="1600" dirty="0" err="1">
                <a:latin typeface="Times New Roman" panose="02020603050405020304" pitchFamily="18" charset="0"/>
                <a:ea typeface="Calibri" panose="020F0502020204030204" pitchFamily="34" charset="0"/>
                <a:cs typeface="Times New Roman (Corps CS)"/>
              </a:rPr>
              <a:t>à</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venir</a:t>
            </a:r>
            <a:r>
              <a:rPr lang="en-AU" sz="1600" dirty="0">
                <a:latin typeface="Times New Roman" panose="02020603050405020304" pitchFamily="18" charset="0"/>
                <a:ea typeface="Calibri" panose="020F0502020204030204" pitchFamily="34" charset="0"/>
                <a:cs typeface="Times New Roman (Corps CS)"/>
              </a:rPr>
              <a:t>. Si je le </a:t>
            </a:r>
            <a:r>
              <a:rPr lang="en-AU" sz="1600" dirty="0" err="1">
                <a:latin typeface="Times New Roman" panose="02020603050405020304" pitchFamily="18" charset="0"/>
                <a:ea typeface="Calibri" panose="020F0502020204030204" pitchFamily="34" charset="0"/>
                <a:cs typeface="Times New Roman (Corps CS)"/>
              </a:rPr>
              <a:t>construis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n'importe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où</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à</a:t>
            </a:r>
            <a:r>
              <a:rPr lang="en-AU" sz="1600" dirty="0">
                <a:latin typeface="Times New Roman" panose="02020603050405020304" pitchFamily="18" charset="0"/>
                <a:ea typeface="Calibri" panose="020F0502020204030204" pitchFamily="34" charset="0"/>
                <a:cs typeface="Times New Roman (Corps CS)"/>
              </a:rPr>
              <a:t> la </a:t>
            </a:r>
            <a:r>
              <a:rPr lang="en-AU" sz="1600" dirty="0" err="1">
                <a:latin typeface="Times New Roman" panose="02020603050405020304" pitchFamily="18" charset="0"/>
                <a:ea typeface="Calibri" panose="020F0502020204030204" pitchFamily="34" charset="0"/>
                <a:cs typeface="Times New Roman (Corps CS)"/>
              </a:rPr>
              <a:t>campagne</a:t>
            </a:r>
            <a:r>
              <a:rPr lang="en-AU" sz="1600" dirty="0">
                <a:latin typeface="Times New Roman" panose="02020603050405020304" pitchFamily="18" charset="0"/>
                <a:ea typeface="Calibri" panose="020F0502020204030204" pitchFamily="34" charset="0"/>
                <a:cs typeface="Times New Roman (Corps CS)"/>
              </a:rPr>
              <a:t>, il me </a:t>
            </a:r>
            <a:r>
              <a:rPr lang="en-AU" sz="1600" dirty="0" err="1">
                <a:latin typeface="Times New Roman" panose="02020603050405020304" pitchFamily="18" charset="0"/>
                <a:ea typeface="Calibri" panose="020F0502020204030204" pitchFamily="34" charset="0"/>
                <a:cs typeface="Times New Roman (Corps CS)"/>
              </a:rPr>
              <a:t>semble</a:t>
            </a:r>
            <a:r>
              <a:rPr lang="en-AU" sz="1600" dirty="0">
                <a:latin typeface="Times New Roman" panose="02020603050405020304" pitchFamily="18" charset="0"/>
                <a:ea typeface="Calibri" panose="020F0502020204030204" pitchFamily="34" charset="0"/>
                <a:cs typeface="Times New Roman (Corps CS)"/>
              </a:rPr>
              <a:t> que je </a:t>
            </a:r>
            <a:r>
              <a:rPr lang="en-AU" sz="1600" dirty="0" err="1">
                <a:latin typeface="Times New Roman" panose="02020603050405020304" pitchFamily="18" charset="0"/>
                <a:ea typeface="Calibri" panose="020F0502020204030204" pitchFamily="34" charset="0"/>
                <a:cs typeface="Times New Roman (Corps CS)"/>
              </a:rPr>
              <a:t>pourrai</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garantir</a:t>
            </a:r>
            <a:r>
              <a:rPr lang="en-AU" sz="1600" dirty="0">
                <a:latin typeface="Times New Roman" panose="02020603050405020304" pitchFamily="18" charset="0"/>
                <a:ea typeface="Calibri" panose="020F0502020204030204" pitchFamily="34" charset="0"/>
                <a:cs typeface="Times New Roman (Corps CS)"/>
              </a:rPr>
              <a:t> que les </a:t>
            </a:r>
            <a:r>
              <a:rPr lang="en-AU" sz="1600" dirty="0" err="1">
                <a:latin typeface="Times New Roman" panose="02020603050405020304" pitchFamily="18" charset="0"/>
                <a:ea typeface="Calibri" panose="020F0502020204030204" pitchFamily="34" charset="0"/>
                <a:cs typeface="Times New Roman (Corps CS)"/>
              </a:rPr>
              <a:t>générations</a:t>
            </a:r>
            <a:r>
              <a:rPr lang="en-AU" sz="1600" dirty="0">
                <a:latin typeface="Times New Roman" panose="02020603050405020304" pitchFamily="18" charset="0"/>
                <a:ea typeface="Calibri" panose="020F0502020204030204" pitchFamily="34" charset="0"/>
                <a:cs typeface="Times New Roman (Corps CS)"/>
              </a:rPr>
              <a:t> futures </a:t>
            </a:r>
            <a:r>
              <a:rPr lang="en-AU" sz="1600" dirty="0" err="1">
                <a:latin typeface="Times New Roman" panose="02020603050405020304" pitchFamily="18" charset="0"/>
                <a:ea typeface="Calibri" panose="020F0502020204030204" pitchFamily="34" charset="0"/>
                <a:cs typeface="Times New Roman (Corps CS)"/>
              </a:rPr>
              <a:t>aient</a:t>
            </a:r>
            <a:r>
              <a:rPr lang="en-AU" sz="1600" dirty="0">
                <a:latin typeface="Times New Roman" panose="02020603050405020304" pitchFamily="18" charset="0"/>
                <a:ea typeface="Calibri" panose="020F0502020204030204" pitchFamily="34" charset="0"/>
                <a:cs typeface="Times New Roman (Corps CS)"/>
              </a:rPr>
              <a:t> un devoir religieux </a:t>
            </a:r>
            <a:r>
              <a:rPr lang="en-AU" sz="1600" dirty="0" err="1">
                <a:latin typeface="Times New Roman" panose="02020603050405020304" pitchFamily="18" charset="0"/>
                <a:ea typeface="Calibri" panose="020F0502020204030204" pitchFamily="34" charset="0"/>
                <a:cs typeface="Times New Roman (Corps CS)"/>
              </a:rPr>
              <a:t>envers</a:t>
            </a:r>
            <a:r>
              <a:rPr lang="en-AU" sz="1600" dirty="0">
                <a:latin typeface="Times New Roman" panose="02020603050405020304" pitchFamily="18" charset="0"/>
                <a:ea typeface="Calibri" panose="020F0502020204030204" pitchFamily="34" charset="0"/>
                <a:cs typeface="Times New Roman (Corps CS)"/>
              </a:rPr>
              <a:t> le </a:t>
            </a:r>
            <a:r>
              <a:rPr lang="en-AU" sz="1600" dirty="0" err="1">
                <a:latin typeface="Times New Roman" panose="02020603050405020304" pitchFamily="18" charset="0"/>
                <a:ea typeface="Calibri" panose="020F0502020204030204" pitchFamily="34" charset="0"/>
                <a:cs typeface="Times New Roman (Corps CS)"/>
              </a:rPr>
              <a:t>sanctuaire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Vous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devez</a:t>
            </a:r>
            <a:r>
              <a:rPr lang="en-AU" sz="1600" dirty="0">
                <a:latin typeface="Times New Roman" panose="02020603050405020304" pitchFamily="18" charset="0"/>
                <a:ea typeface="Calibri" panose="020F0502020204030204" pitchFamily="34" charset="0"/>
                <a:cs typeface="Times New Roman (Corps CS)"/>
              </a:rPr>
              <a:t> supporter </a:t>
            </a:r>
            <a:r>
              <a:rPr lang="en-AU" sz="1600" dirty="0" err="1">
                <a:latin typeface="Times New Roman" panose="02020603050405020304" pitchFamily="18" charset="0"/>
                <a:ea typeface="Calibri" panose="020F0502020204030204" pitchFamily="34" charset="0"/>
                <a:cs typeface="Times New Roman (Corps CS)"/>
              </a:rPr>
              <a:t>ces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fantaisies</a:t>
            </a:r>
            <a:r>
              <a:rPr lang="en-AU" sz="1600" dirty="0">
                <a:latin typeface="Times New Roman" panose="02020603050405020304" pitchFamily="18" charset="0"/>
                <a:ea typeface="Calibri" panose="020F0502020204030204" pitchFamily="34" charset="0"/>
                <a:cs typeface="Times New Roman (Corps CS)"/>
              </a:rPr>
              <a:t> (je </a:t>
            </a:r>
            <a:r>
              <a:rPr lang="en-AU" sz="1600" dirty="0" err="1">
                <a:latin typeface="Times New Roman" panose="02020603050405020304" pitchFamily="18" charset="0"/>
                <a:ea typeface="Calibri" panose="020F0502020204030204" pitchFamily="34" charset="0"/>
                <a:cs typeface="Times New Roman (Corps CS)"/>
              </a:rPr>
              <a:t>l'admets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stupides</a:t>
            </a:r>
            <a:r>
              <a:rPr lang="en-AU" sz="1600" dirty="0">
                <a:latin typeface="Times New Roman" panose="02020603050405020304" pitchFamily="18" charset="0"/>
                <a:ea typeface="Calibri" panose="020F0502020204030204" pitchFamily="34" charset="0"/>
                <a:cs typeface="Times New Roman (Corps CS)"/>
              </a:rPr>
              <a:t> de ma part ; car je </a:t>
            </a:r>
            <a:r>
              <a:rPr lang="en-AU" sz="1600" dirty="0" err="1">
                <a:latin typeface="Times New Roman" panose="02020603050405020304" pitchFamily="18" charset="0"/>
                <a:ea typeface="Calibri" panose="020F0502020204030204" pitchFamily="34" charset="0"/>
                <a:cs typeface="Times New Roman (Corps CS)"/>
              </a:rPr>
              <a:t>n'ai</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personne</a:t>
            </a:r>
            <a:r>
              <a:rPr lang="en-AU" sz="1600" dirty="0">
                <a:latin typeface="Times New Roman" panose="02020603050405020304" pitchFamily="18" charset="0"/>
                <a:ea typeface="Calibri" panose="020F0502020204030204" pitchFamily="34" charset="0"/>
                <a:cs typeface="Times New Roman (Corps CS)"/>
              </a:rPr>
              <a:t>, pas </a:t>
            </a:r>
            <a:r>
              <a:rPr lang="en-AU" sz="1600" dirty="0" err="1">
                <a:latin typeface="Times New Roman" panose="02020603050405020304" pitchFamily="18" charset="0"/>
                <a:ea typeface="Calibri" panose="020F0502020204030204" pitchFamily="34" charset="0"/>
                <a:cs typeface="Times New Roman (Corps CS)"/>
              </a:rPr>
              <a:t>même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moi-même</a:t>
            </a:r>
            <a:r>
              <a:rPr lang="en-AU" sz="1600" dirty="0">
                <a:latin typeface="Times New Roman" panose="02020603050405020304" pitchFamily="18" charset="0"/>
                <a:ea typeface="Calibri" panose="020F0502020204030204" pitchFamily="34" charset="0"/>
                <a:cs typeface="Times New Roman (Corps CS)"/>
              </a:rPr>
              <a:t>, avec qui je </a:t>
            </a:r>
            <a:r>
              <a:rPr lang="en-AU" sz="1600" dirty="0" err="1">
                <a:latin typeface="Times New Roman" panose="02020603050405020304" pitchFamily="18" charset="0"/>
                <a:ea typeface="Calibri" panose="020F0502020204030204" pitchFamily="34" charset="0"/>
                <a:cs typeface="Times New Roman (Corps CS)"/>
              </a:rPr>
              <a:t>puisse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communiquer</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aussi</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hardiment</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qu'avec</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vous</a:t>
            </a:r>
            <a:r>
              <a:rPr lang="en-AU" sz="1600" dirty="0">
                <a:latin typeface="Times New Roman" panose="02020603050405020304" pitchFamily="18" charset="0"/>
                <a:ea typeface="Calibri" panose="020F0502020204030204" pitchFamily="34" charset="0"/>
                <a:cs typeface="Times New Roman (Corps CS)"/>
              </a:rPr>
              <a:t>.</a:t>
            </a:r>
          </a:p>
          <a:p>
            <a:pPr algn="just"/>
            <a:endParaRPr lang="en-AU" sz="1600" dirty="0">
              <a:latin typeface="Times New Roman" panose="02020603050405020304" pitchFamily="18" charset="0"/>
              <a:ea typeface="Calibri" panose="020F0502020204030204" pitchFamily="34" charset="0"/>
              <a:cs typeface="Times New Roman (Corps CS)"/>
            </a:endParaRPr>
          </a:p>
          <a:p>
            <a:pPr algn="just"/>
            <a:r>
              <a:rPr lang="en-AU" sz="1600" i="1" dirty="0">
                <a:latin typeface="Times New Roman" panose="02020603050405020304" pitchFamily="18" charset="0"/>
                <a:ea typeface="Calibri" panose="020F0502020204030204" pitchFamily="34" charset="0"/>
                <a:cs typeface="Times New Roman (Corps CS)"/>
              </a:rPr>
              <a:t>Att</a:t>
            </a:r>
            <a:r>
              <a:rPr lang="en-AU" sz="1600" dirty="0">
                <a:latin typeface="Times New Roman" panose="02020603050405020304" pitchFamily="18" charset="0"/>
                <a:ea typeface="Calibri" panose="020F0502020204030204" pitchFamily="34" charset="0"/>
                <a:cs typeface="Times New Roman (Corps CS)"/>
              </a:rPr>
              <a:t>., IV.5.2 :</a:t>
            </a:r>
          </a:p>
          <a:p>
            <a:pPr algn="just"/>
            <a:r>
              <a:rPr lang="en-AU" sz="1600" dirty="0">
                <a:latin typeface="Times New Roman" panose="02020603050405020304" pitchFamily="18" charset="0"/>
                <a:ea typeface="Calibri" panose="020F0502020204030204" pitchFamily="34" charset="0"/>
                <a:cs typeface="Times New Roman (Corps CS)"/>
              </a:rPr>
              <a:t>Sed </a:t>
            </a:r>
            <a:r>
              <a:rPr lang="en-AU" sz="1600" dirty="0" err="1">
                <a:latin typeface="Times New Roman" panose="02020603050405020304" pitchFamily="18" charset="0"/>
                <a:ea typeface="Calibri" panose="020F0502020204030204" pitchFamily="34" charset="0"/>
                <a:cs typeface="Times New Roman (Corps CS)"/>
              </a:rPr>
              <a:t>tamen</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modici</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fuimus</a:t>
            </a:r>
            <a:r>
              <a:rPr lang="en-AU" sz="1600" dirty="0">
                <a:latin typeface="Times New Roman" panose="02020603050405020304" pitchFamily="18" charset="0"/>
                <a:ea typeface="Calibri" panose="020F0502020204030204" pitchFamily="34" charset="0"/>
                <a:cs typeface="Times New Roman (Corps CS)"/>
              </a:rPr>
              <a:t> </a:t>
            </a:r>
            <a:r>
              <a:rPr lang="el-GR" sz="1600" b="1" dirty="0" err="1">
                <a:solidFill>
                  <a:srgbClr val="FF0000"/>
                </a:solidFill>
                <a:latin typeface="Times New Roman" panose="02020603050405020304" pitchFamily="18" charset="0"/>
                <a:ea typeface="Calibri" panose="020F0502020204030204" pitchFamily="34" charset="0"/>
                <a:cs typeface="Times New Roman (Corps CS)"/>
              </a:rPr>
              <a:t>ἀποθεώσει</a:t>
            </a:r>
            <a:r>
              <a:rPr lang="el-GR"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ut</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scripseram</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erimus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uberiores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si</a:t>
            </a:r>
            <a:r>
              <a:rPr lang="en-AU" sz="1600" dirty="0">
                <a:latin typeface="Times New Roman" panose="02020603050405020304" pitchFamily="18" charset="0"/>
                <a:ea typeface="Calibri" panose="020F0502020204030204" pitchFamily="34" charset="0"/>
                <a:cs typeface="Times New Roman (Corps CS)"/>
              </a:rPr>
              <a:t> et </a:t>
            </a:r>
            <a:r>
              <a:rPr lang="en-AU" sz="1600" dirty="0" err="1">
                <a:latin typeface="Times New Roman" panose="02020603050405020304" pitchFamily="18" charset="0"/>
                <a:ea typeface="Calibri" panose="020F0502020204030204" pitchFamily="34" charset="0"/>
                <a:cs typeface="Times New Roman (Corps CS)"/>
              </a:rPr>
              <a:t>ille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libenter</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accipiet</a:t>
            </a:r>
            <a:r>
              <a:rPr lang="en-AU" sz="1600" dirty="0">
                <a:latin typeface="Times New Roman" panose="02020603050405020304" pitchFamily="18" charset="0"/>
                <a:ea typeface="Calibri" panose="020F0502020204030204" pitchFamily="34" charset="0"/>
                <a:cs typeface="Times New Roman (Corps CS)"/>
              </a:rPr>
              <a:t>.</a:t>
            </a:r>
          </a:p>
          <a:p>
            <a:pPr algn="just"/>
            <a:endParaRPr lang="en-AU" sz="1600" dirty="0">
              <a:latin typeface="Times New Roman" panose="02020603050405020304" pitchFamily="18" charset="0"/>
              <a:ea typeface="Calibri" panose="020F0502020204030204" pitchFamily="34" charset="0"/>
              <a:cs typeface="Times New Roman (Corps CS)"/>
            </a:endParaRPr>
          </a:p>
          <a:p>
            <a:pPr algn="just"/>
            <a:r>
              <a:rPr lang="en-AU" sz="1600" dirty="0" err="1">
                <a:latin typeface="Times New Roman" panose="02020603050405020304" pitchFamily="18" charset="0"/>
                <a:ea typeface="Calibri" panose="020F0502020204030204" pitchFamily="34" charset="0"/>
                <a:cs typeface="Times New Roman (Corps CS)"/>
              </a:rPr>
              <a:t>Néanmoins</a:t>
            </a:r>
            <a:r>
              <a:rPr lang="en-AU" sz="1600" dirty="0">
                <a:latin typeface="Times New Roman" panose="02020603050405020304" pitchFamily="18" charset="0"/>
                <a:ea typeface="Calibri" panose="020F0502020204030204" pitchFamily="34" charset="0"/>
                <a:cs typeface="Times New Roman (Corps CS)"/>
              </a:rPr>
              <a:t> nous </a:t>
            </a:r>
            <a:r>
              <a:rPr lang="en-AU" sz="1600" dirty="0" err="1">
                <a:latin typeface="Times New Roman" panose="02020603050405020304" pitchFamily="18" charset="0"/>
                <a:ea typeface="Calibri" panose="020F0502020204030204" pitchFamily="34" charset="0"/>
                <a:cs typeface="Times New Roman (Corps CS)"/>
              </a:rPr>
              <a:t>avons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été</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raisonnables</a:t>
            </a:r>
            <a:r>
              <a:rPr lang="en-AU" sz="1600" dirty="0">
                <a:latin typeface="Times New Roman" panose="02020603050405020304" pitchFamily="18" charset="0"/>
                <a:ea typeface="Calibri" panose="020F0502020204030204" pitchFamily="34" charset="0"/>
                <a:cs typeface="Times New Roman (Corps CS)"/>
              </a:rPr>
              <a:t> avec son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apothéose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comme</a:t>
            </a:r>
            <a:r>
              <a:rPr lang="en-AU" sz="1600" dirty="0">
                <a:latin typeface="Times New Roman" panose="02020603050405020304" pitchFamily="18" charset="0"/>
                <a:ea typeface="Calibri" panose="020F0502020204030204" pitchFamily="34" charset="0"/>
                <a:cs typeface="Times New Roman (Corps CS)"/>
              </a:rPr>
              <a:t> je </a:t>
            </a:r>
            <a:r>
              <a:rPr lang="en-AU" sz="1600" dirty="0" err="1">
                <a:latin typeface="Times New Roman" panose="02020603050405020304" pitchFamily="18" charset="0"/>
                <a:ea typeface="Calibri" panose="020F0502020204030204" pitchFamily="34" charset="0"/>
                <a:cs typeface="Times New Roman (Corps CS)"/>
              </a:rPr>
              <a:t>l’avais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écrit</a:t>
            </a:r>
            <a:r>
              <a:rPr lang="en-AU" sz="1600" dirty="0">
                <a:latin typeface="Times New Roman" panose="02020603050405020304" pitchFamily="18" charset="0"/>
                <a:ea typeface="Calibri" panose="020F0502020204030204" pitchFamily="34" charset="0"/>
                <a:cs typeface="Times New Roman (Corps CS)"/>
              </a:rPr>
              <a:t>, nous serons plus </a:t>
            </a:r>
            <a:r>
              <a:rPr lang="en-AU" sz="1600" dirty="0" err="1">
                <a:latin typeface="Times New Roman" panose="02020603050405020304" pitchFamily="18" charset="0"/>
                <a:ea typeface="Calibri" panose="020F0502020204030204" pitchFamily="34" charset="0"/>
                <a:cs typeface="Times New Roman (Corps CS)"/>
              </a:rPr>
              <a:t>généreux</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s’il</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vient</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à</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l’accepter</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volontiers</a:t>
            </a:r>
            <a:r>
              <a:rPr lang="en-AU" sz="1600" dirty="0">
                <a:latin typeface="Times New Roman" panose="02020603050405020304" pitchFamily="18" charset="0"/>
                <a:ea typeface="Calibri" panose="020F0502020204030204" pitchFamily="34" charset="0"/>
                <a:cs typeface="Times New Roman (Corps CS)"/>
              </a:rPr>
              <a:t>.</a:t>
            </a:r>
          </a:p>
          <a:p>
            <a:pPr algn="just"/>
            <a:endParaRPr lang="en-AU" dirty="0">
              <a:latin typeface="Times New Roman" panose="02020603050405020304" pitchFamily="18" charset="0"/>
              <a:ea typeface="Calibri" panose="020F0502020204030204" pitchFamily="34" charset="0"/>
              <a:cs typeface="Times New Roman (Corps CS)"/>
            </a:endParaRPr>
          </a:p>
          <a:p>
            <a:pPr algn="just"/>
            <a:endParaRPr lang="en-AU" dirty="0">
              <a:latin typeface="Times New Roman" panose="02020603050405020304" pitchFamily="18" charset="0"/>
              <a:ea typeface="Calibri" panose="020F0502020204030204" pitchFamily="34" charset="0"/>
              <a:cs typeface="Times New Roman (Corps CS)"/>
            </a:endParaRPr>
          </a:p>
        </p:txBody>
      </p:sp>
    </p:spTree>
    <p:extLst>
      <p:ext uri="{BB962C8B-B14F-4D97-AF65-F5344CB8AC3E}">
        <p14:creationId xmlns:p14="http://schemas.microsoft.com/office/powerpoint/2010/main" val="320778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E78BA9A-F1AA-FA42-8E91-45EEA0195E8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42" b="97215" l="1760" r="97801">
                        <a14:foregroundMark x1="3784" y1="14044" x2="5865" y2="54237"/>
                        <a14:foregroundMark x1="3243" y1="3592" x2="3289" y2="4479"/>
                        <a14:foregroundMark x1="3226" y1="3269" x2="3237" y2="3484"/>
                        <a14:foregroundMark x1="13388" y1="70710" x2="19355" y2="83777"/>
                        <a14:foregroundMark x1="12377" y1="68497" x2="12994" y2="69848"/>
                        <a14:foregroundMark x1="5865" y1="54237" x2="8369" y2="59720"/>
                        <a14:foregroundMark x1="19355" y1="83777" x2="23143" y2="87200"/>
                        <a14:foregroundMark x1="34110" y1="92772" x2="48974" y2="96973"/>
                        <a14:foregroundMark x1="48974" y1="96973" x2="63976" y2="97566"/>
                        <a14:foregroundMark x1="79358" y1="96833" x2="86804" y2="93584"/>
                        <a14:foregroundMark x1="86804" y1="93584" x2="92522" y2="84746"/>
                        <a14:foregroundMark x1="92522" y1="84746" x2="97361" y2="80630"/>
                        <a14:foregroundMark x1="8755" y1="4633" x2="5720" y2="5960"/>
                        <a14:foregroundMark x1="2693" y1="14044" x2="8301" y2="59749"/>
                        <a14:foregroundMark x1="5132" y1="1816" x2="6924" y2="1811"/>
                        <a14:foregroundMark x1="56968" y1="1695" x2="58798" y2="1695"/>
                        <a14:foregroundMark x1="58798" y1="1695" x2="71408" y2="1453"/>
                        <a14:foregroundMark x1="71408" y1="1453" x2="83284" y2="1453"/>
                        <a14:foregroundMark x1="83284" y1="1453" x2="94282" y2="484"/>
                        <a14:foregroundMark x1="94282" y1="484" x2="95353" y2="2105"/>
                        <a14:foregroundMark x1="34452" y1="92456" x2="53372" y2="82567"/>
                        <a14:foregroundMark x1="53372" y1="82567" x2="64516" y2="80993"/>
                        <a14:foregroundMark x1="64516" y1="80993" x2="76246" y2="81719"/>
                        <a14:foregroundMark x1="76246" y1="81719" x2="88123" y2="93220"/>
                        <a14:foregroundMark x1="64464" y1="96922" x2="49560" y2="96610"/>
                        <a14:backgroundMark x1="1906" y1="19734" x2="587" y2="10048"/>
                        <a14:backgroundMark x1="587" y1="10048" x2="3226" y2="3511"/>
                        <a14:backgroundMark x1="3226" y1="4479" x2="3226" y2="14044"/>
                        <a14:backgroundMark x1="6012" y1="3027" x2="57331" y2="1211"/>
                        <a14:backgroundMark x1="6745" y1="60412" x2="12317" y2="68523"/>
                        <a14:backgroundMark x1="12317" y1="68523" x2="12317" y2="69128"/>
                        <a14:backgroundMark x1="12610" y1="69976" x2="13050" y2="70823"/>
                        <a14:backgroundMark x1="63783" y1="97821" x2="78886" y2="97458"/>
                        <a14:backgroundMark x1="97801" y1="1211" x2="98534" y2="14649"/>
                        <a14:backgroundMark x1="32258" y1="93220" x2="22874" y2="88378"/>
                        <a14:backgroundMark x1="22874" y1="88378" x2="34018" y2="92857"/>
                      </a14:backgroundRemoval>
                    </a14:imgEffect>
                  </a14:imgLayer>
                </a14:imgProps>
              </a:ext>
              <a:ext uri="{28A0092B-C50C-407E-A947-70E740481C1C}">
                <a14:useLocalDpi xmlns:a14="http://schemas.microsoft.com/office/drawing/2010/main" val="0"/>
              </a:ext>
            </a:extLst>
          </a:blip>
          <a:stretch>
            <a:fillRect/>
          </a:stretch>
        </p:blipFill>
        <p:spPr>
          <a:xfrm>
            <a:off x="1765300" y="911554"/>
            <a:ext cx="4330700" cy="5245100"/>
          </a:xfrm>
          <a:prstGeom prst="rect">
            <a:avLst/>
          </a:prstGeom>
        </p:spPr>
      </p:pic>
      <p:sp>
        <p:nvSpPr>
          <p:cNvPr id="4" name="Rectangle 3">
            <a:extLst>
              <a:ext uri="{FF2B5EF4-FFF2-40B4-BE49-F238E27FC236}">
                <a16:creationId xmlns:a16="http://schemas.microsoft.com/office/drawing/2014/main" id="{8919FB77-D7FA-0743-B1A6-AF2BC2FC5D7E}"/>
              </a:ext>
            </a:extLst>
          </p:cNvPr>
          <p:cNvSpPr/>
          <p:nvPr/>
        </p:nvSpPr>
        <p:spPr>
          <a:xfrm>
            <a:off x="6605752" y="1182949"/>
            <a:ext cx="3200400" cy="4524315"/>
          </a:xfrm>
          <a:prstGeom prst="rect">
            <a:avLst/>
          </a:prstGeom>
        </p:spPr>
        <p:txBody>
          <a:bodyPr wrap="square">
            <a:spAutoFit/>
          </a:bodyPr>
          <a:lstStyle/>
          <a:p>
            <a:r>
              <a:rPr lang="el-GR" b="1" dirty="0" err="1">
                <a:solidFill>
                  <a:srgbClr val="FF0000"/>
                </a:solidFill>
                <a:latin typeface="Times New Roman" panose="02020603050405020304" pitchFamily="18" charset="0"/>
                <a:ea typeface="Calibri" panose="020F0502020204030204" pitchFamily="34" charset="0"/>
                <a:cs typeface="Times New Roman (Corps CS)"/>
              </a:rPr>
              <a:t>Θεᾷ</a:t>
            </a:r>
            <a:r>
              <a:rPr lang="el-GR" b="1" dirty="0">
                <a:solidFill>
                  <a:srgbClr val="FF0000"/>
                </a:solidFill>
                <a:latin typeface="Times New Roman" panose="02020603050405020304" pitchFamily="18" charset="0"/>
                <a:ea typeface="Calibri" panose="020F0502020204030204" pitchFamily="34" charset="0"/>
                <a:cs typeface="Times New Roman (Corps CS)"/>
              </a:rPr>
              <a:t> </a:t>
            </a:r>
            <a:r>
              <a:rPr lang="el-GR" b="1" dirty="0" err="1">
                <a:solidFill>
                  <a:srgbClr val="FF0000"/>
                </a:solidFill>
                <a:latin typeface="Times New Roman" panose="02020603050405020304" pitchFamily="18" charset="0"/>
                <a:ea typeface="Calibri" panose="020F0502020204030204" pitchFamily="34" charset="0"/>
                <a:cs typeface="Times New Roman (Corps CS)"/>
              </a:rPr>
              <a:t>παρθένῳ</a:t>
            </a:r>
            <a:endParaRPr lang="fr-BE" b="1" dirty="0">
              <a:solidFill>
                <a:srgbClr val="FF0000"/>
              </a:solidFill>
              <a:latin typeface="Times New Roman" panose="02020603050405020304" pitchFamily="18" charset="0"/>
              <a:ea typeface="Calibri" panose="020F0502020204030204" pitchFamily="34" charset="0"/>
              <a:cs typeface="Times New Roman (Corps CS)"/>
            </a:endParaRPr>
          </a:p>
          <a:p>
            <a:r>
              <a:rPr lang="el-GR" dirty="0" err="1">
                <a:latin typeface="Times New Roman" panose="02020603050405020304" pitchFamily="18" charset="0"/>
                <a:ea typeface="Calibri" panose="020F0502020204030204" pitchFamily="34" charset="0"/>
                <a:cs typeface="Times New Roman (Corps CS)"/>
              </a:rPr>
              <a:t>Οὐελειτίᾳ</a:t>
            </a:r>
            <a:r>
              <a:rPr lang="el-GR" dirty="0">
                <a:latin typeface="Times New Roman" panose="02020603050405020304" pitchFamily="18" charset="0"/>
                <a:ea typeface="Calibri" panose="020F0502020204030204" pitchFamily="34" charset="0"/>
                <a:cs typeface="Times New Roman (Corps CS)"/>
              </a:rPr>
              <a:t> </a:t>
            </a:r>
            <a:r>
              <a:rPr lang="el-GR" dirty="0" err="1">
                <a:latin typeface="Times New Roman" panose="02020603050405020304" pitchFamily="18" charset="0"/>
                <a:ea typeface="Calibri" panose="020F0502020204030204" pitchFamily="34" charset="0"/>
                <a:cs typeface="Times New Roman (Corps CS)"/>
              </a:rPr>
              <a:t>Φουρίᾳ</a:t>
            </a:r>
            <a:endParaRPr lang="fr-BE" dirty="0">
              <a:latin typeface="Times New Roman" panose="02020603050405020304" pitchFamily="18" charset="0"/>
              <a:ea typeface="Calibri" panose="020F0502020204030204" pitchFamily="34" charset="0"/>
              <a:cs typeface="Times New Roman (Corps CS)"/>
            </a:endParaRPr>
          </a:p>
          <a:p>
            <a:r>
              <a:rPr lang="el-GR" dirty="0" err="1">
                <a:latin typeface="Times New Roman" panose="02020603050405020304" pitchFamily="18" charset="0"/>
                <a:ea typeface="Calibri" panose="020F0502020204030204" pitchFamily="34" charset="0"/>
                <a:cs typeface="Times New Roman (Corps CS)"/>
              </a:rPr>
              <a:t>Ἀπφίᾳ</a:t>
            </a:r>
            <a:r>
              <a:rPr lang="el-GR" dirty="0">
                <a:latin typeface="Times New Roman" panose="02020603050405020304" pitchFamily="18" charset="0"/>
                <a:ea typeface="Calibri" panose="020F0502020204030204" pitchFamily="34" charset="0"/>
                <a:cs typeface="Times New Roman (Corps CS)"/>
              </a:rPr>
              <a:t> Π. </a:t>
            </a:r>
            <a:r>
              <a:rPr lang="el-GR" dirty="0" err="1">
                <a:latin typeface="Times New Roman" panose="02020603050405020304" pitchFamily="18" charset="0"/>
                <a:ea typeface="Calibri" panose="020F0502020204030204" pitchFamily="34" charset="0"/>
                <a:cs typeface="Times New Roman (Corps CS)"/>
              </a:rPr>
              <a:t>Οὐελειτί</a:t>
            </a:r>
            <a:r>
              <a:rPr lang="el-GR" dirty="0">
                <a:latin typeface="Times New Roman" panose="02020603050405020304" pitchFamily="18" charset="0"/>
                <a:ea typeface="Calibri" panose="020F0502020204030204" pitchFamily="34" charset="0"/>
                <a:cs typeface="Times New Roman (Corps CS)"/>
              </a:rPr>
              <a:t>-</a:t>
            </a:r>
            <a:endParaRPr lang="fr-BE" dirty="0">
              <a:latin typeface="Times New Roman" panose="02020603050405020304" pitchFamily="18" charset="0"/>
              <a:ea typeface="Calibri" panose="020F0502020204030204" pitchFamily="34" charset="0"/>
              <a:cs typeface="Times New Roman (Corps CS)"/>
            </a:endParaRPr>
          </a:p>
          <a:p>
            <a:r>
              <a:rPr lang="el-GR" dirty="0">
                <a:latin typeface="Times New Roman" panose="02020603050405020304" pitchFamily="18" charset="0"/>
                <a:ea typeface="Calibri" panose="020F0502020204030204" pitchFamily="34" charset="0"/>
                <a:cs typeface="Times New Roman (Corps CS)"/>
              </a:rPr>
              <a:t>[ο]ς </a:t>
            </a:r>
            <a:r>
              <a:rPr lang="el-GR" dirty="0" err="1">
                <a:latin typeface="Times New Roman" panose="02020603050405020304" pitchFamily="18" charset="0"/>
                <a:ea typeface="Calibri" panose="020F0502020204030204" pitchFamily="34" charset="0"/>
                <a:cs typeface="Times New Roman (Corps CS)"/>
              </a:rPr>
              <a:t>Θοινείτης</a:t>
            </a:r>
            <a:r>
              <a:rPr lang="el-GR" dirty="0">
                <a:latin typeface="Times New Roman" panose="02020603050405020304" pitchFamily="18" charset="0"/>
                <a:ea typeface="Calibri" panose="020F0502020204030204" pitchFamily="34" charset="0"/>
                <a:cs typeface="Times New Roman (Corps CS)"/>
              </a:rPr>
              <a:t> Φον</a:t>
            </a:r>
            <a:r>
              <a:rPr lang="nl-NL" dirty="0">
                <a:latin typeface="Times New Roman" panose="02020603050405020304" pitchFamily="18" charset="0"/>
                <a:ea typeface="Calibri" panose="020F0502020204030204" pitchFamily="34" charset="0"/>
                <a:cs typeface="Times New Roman (Corps CS)"/>
              </a:rPr>
              <a:t>-</a:t>
            </a:r>
            <a:endParaRPr lang="fr-BE" dirty="0">
              <a:latin typeface="Times New Roman" panose="02020603050405020304" pitchFamily="18" charset="0"/>
              <a:ea typeface="Calibri" panose="020F0502020204030204" pitchFamily="34" charset="0"/>
              <a:cs typeface="Times New Roman (Corps CS)"/>
            </a:endParaRPr>
          </a:p>
          <a:p>
            <a:r>
              <a:rPr lang="nl-NL" dirty="0">
                <a:latin typeface="Times New Roman" panose="02020603050405020304" pitchFamily="18" charset="0"/>
                <a:ea typeface="Calibri" panose="020F0502020204030204" pitchFamily="34" charset="0"/>
                <a:cs typeface="Times New Roman (Corps CS)"/>
              </a:rPr>
              <a:t>[</a:t>
            </a:r>
            <a:r>
              <a:rPr lang="el-GR" dirty="0">
                <a:latin typeface="Times New Roman" panose="02020603050405020304" pitchFamily="18" charset="0"/>
                <a:ea typeface="Calibri" panose="020F0502020204030204" pitchFamily="34" charset="0"/>
                <a:cs typeface="Times New Roman (Corps CS)"/>
              </a:rPr>
              <a:t>τ</a:t>
            </a:r>
            <a:r>
              <a:rPr lang="nl-NL" dirty="0">
                <a:latin typeface="Times New Roman" panose="02020603050405020304" pitchFamily="18" charset="0"/>
                <a:ea typeface="Calibri" panose="020F0502020204030204" pitchFamily="34" charset="0"/>
                <a:cs typeface="Times New Roman (Corps CS)"/>
              </a:rPr>
              <a:t>]</a:t>
            </a:r>
            <a:r>
              <a:rPr lang="el-GR" dirty="0" err="1">
                <a:latin typeface="Times New Roman" panose="02020603050405020304" pitchFamily="18" charset="0"/>
                <a:ea typeface="Calibri" panose="020F0502020204030204" pitchFamily="34" charset="0"/>
                <a:cs typeface="Times New Roman (Corps CS)"/>
              </a:rPr>
              <a:t>ηιανὸς</a:t>
            </a:r>
            <a:r>
              <a:rPr lang="el-GR" dirty="0">
                <a:latin typeface="Times New Roman" panose="02020603050405020304" pitchFamily="18" charset="0"/>
                <a:ea typeface="Calibri" panose="020F0502020204030204" pitchFamily="34" charset="0"/>
                <a:cs typeface="Times New Roman (Corps CS)"/>
              </a:rPr>
              <a:t> </a:t>
            </a:r>
            <a:r>
              <a:rPr lang="el-GR" dirty="0" err="1">
                <a:latin typeface="Times New Roman" panose="02020603050405020304" pitchFamily="18" charset="0"/>
                <a:ea typeface="Calibri" panose="020F0502020204030204" pitchFamily="34" charset="0"/>
                <a:cs typeface="Times New Roman (Corps CS)"/>
              </a:rPr>
              <a:t>καὶ</a:t>
            </a:r>
            <a:r>
              <a:rPr lang="el-GR" dirty="0">
                <a:latin typeface="Times New Roman" panose="02020603050405020304" pitchFamily="18" charset="0"/>
                <a:ea typeface="Calibri" panose="020F0502020204030204" pitchFamily="34" charset="0"/>
                <a:cs typeface="Times New Roman (Corps CS)"/>
              </a:rPr>
              <a:t> </a:t>
            </a:r>
            <a:r>
              <a:rPr lang="el-GR" dirty="0" err="1">
                <a:latin typeface="Times New Roman" panose="02020603050405020304" pitchFamily="18" charset="0"/>
                <a:ea typeface="Calibri" panose="020F0502020204030204" pitchFamily="34" charset="0"/>
                <a:cs typeface="Times New Roman (Corps CS)"/>
              </a:rPr>
              <a:t>Λειβία</a:t>
            </a:r>
            <a:r>
              <a:rPr lang="el-GR" dirty="0">
                <a:latin typeface="Times New Roman" panose="02020603050405020304" pitchFamily="18" charset="0"/>
                <a:ea typeface="Calibri" panose="020F0502020204030204" pitchFamily="34" charset="0"/>
                <a:cs typeface="Times New Roman (Corps CS)"/>
              </a:rPr>
              <a:t> </a:t>
            </a:r>
            <a:endParaRPr lang="fr-BE" dirty="0">
              <a:latin typeface="Times New Roman" panose="02020603050405020304" pitchFamily="18" charset="0"/>
              <a:ea typeface="Calibri" panose="020F0502020204030204" pitchFamily="34" charset="0"/>
              <a:cs typeface="Times New Roman (Corps CS)"/>
            </a:endParaRPr>
          </a:p>
          <a:p>
            <a:r>
              <a:rPr lang="nl-NL" dirty="0">
                <a:latin typeface="Times New Roman" panose="02020603050405020304" pitchFamily="18" charset="0"/>
                <a:ea typeface="Calibri" panose="020F0502020204030204" pitchFamily="34" charset="0"/>
                <a:cs typeface="Times New Roman (Corps CS)"/>
              </a:rPr>
              <a:t>[</a:t>
            </a:r>
            <a:r>
              <a:rPr lang="el-GR" dirty="0" err="1">
                <a:latin typeface="Times New Roman" panose="02020603050405020304" pitchFamily="18" charset="0"/>
                <a:ea typeface="Calibri" panose="020F0502020204030204" pitchFamily="34" charset="0"/>
                <a:cs typeface="Times New Roman (Corps CS)"/>
              </a:rPr>
              <a:t>Οὐα</a:t>
            </a:r>
            <a:r>
              <a:rPr lang="nl-NL" dirty="0">
                <a:latin typeface="Times New Roman" panose="02020603050405020304" pitchFamily="18" charset="0"/>
                <a:ea typeface="Calibri" panose="020F0502020204030204" pitchFamily="34" charset="0"/>
                <a:cs typeface="Times New Roman (Corps CS)"/>
              </a:rPr>
              <a:t>]</a:t>
            </a:r>
            <a:r>
              <a:rPr lang="el-GR" dirty="0" err="1">
                <a:latin typeface="Times New Roman" panose="02020603050405020304" pitchFamily="18" charset="0"/>
                <a:ea typeface="Calibri" panose="020F0502020204030204" pitchFamily="34" charset="0"/>
                <a:cs typeface="Times New Roman (Corps CS)"/>
              </a:rPr>
              <a:t>λερία</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leaf</a:t>
            </a:r>
            <a:endParaRPr lang="fr-BE" dirty="0">
              <a:latin typeface="Times New Roman" panose="02020603050405020304" pitchFamily="18" charset="0"/>
              <a:ea typeface="Calibri" panose="020F0502020204030204" pitchFamily="34" charset="0"/>
              <a:cs typeface="Times New Roman (Corps CS)"/>
            </a:endParaRPr>
          </a:p>
          <a:p>
            <a:r>
              <a:rPr lang="nl-NL" dirty="0">
                <a:latin typeface="Times New Roman" panose="02020603050405020304" pitchFamily="18" charset="0"/>
                <a:ea typeface="Calibri" panose="020F0502020204030204" pitchFamily="34" charset="0"/>
                <a:cs typeface="Times New Roman (Corps CS)"/>
              </a:rPr>
              <a:t>Vac. </a:t>
            </a:r>
            <a:endParaRPr lang="fr-BE" dirty="0">
              <a:latin typeface="Times New Roman" panose="02020603050405020304" pitchFamily="18" charset="0"/>
              <a:ea typeface="Calibri" panose="020F0502020204030204" pitchFamily="34" charset="0"/>
              <a:cs typeface="Times New Roman (Corps CS)"/>
            </a:endParaRPr>
          </a:p>
          <a:p>
            <a:r>
              <a:rPr lang="nl-NL" dirty="0">
                <a:latin typeface="Times New Roman" panose="02020603050405020304" pitchFamily="18" charset="0"/>
                <a:ea typeface="Calibri" panose="020F0502020204030204" pitchFamily="34" charset="0"/>
                <a:cs typeface="Times New Roman (Corps CS)"/>
              </a:rPr>
              <a:t>[</a:t>
            </a:r>
            <a:r>
              <a:rPr lang="el-GR" dirty="0" err="1">
                <a:latin typeface="Times New Roman" panose="02020603050405020304" pitchFamily="18" charset="0"/>
                <a:ea typeface="Calibri" panose="020F0502020204030204" pitchFamily="34" charset="0"/>
                <a:cs typeface="Times New Roman (Corps CS)"/>
              </a:rPr>
              <a:t>Ἔτου</a:t>
            </a:r>
            <a:r>
              <a:rPr lang="nl-NL" dirty="0">
                <a:latin typeface="Times New Roman" panose="02020603050405020304" pitchFamily="18" charset="0"/>
                <a:ea typeface="Calibri" panose="020F0502020204030204" pitchFamily="34" charset="0"/>
                <a:cs typeface="Times New Roman (Corps CS)"/>
              </a:rPr>
              <a:t>]</a:t>
            </a:r>
            <a:r>
              <a:rPr lang="el-GR" dirty="0">
                <a:latin typeface="Times New Roman" panose="02020603050405020304" pitchFamily="18" charset="0"/>
                <a:ea typeface="Calibri" panose="020F0502020204030204" pitchFamily="34" charset="0"/>
                <a:cs typeface="Times New Roman (Corps CS)"/>
              </a:rPr>
              <a:t>ς ρ</a:t>
            </a:r>
            <a:r>
              <a:rPr lang="nl-NL" dirty="0">
                <a:latin typeface="Times New Roman" panose="02020603050405020304" pitchFamily="18" charset="0"/>
                <a:ea typeface="Calibri" panose="020F0502020204030204" pitchFamily="34" charset="0"/>
                <a:cs typeface="Times New Roman (Corps CS)"/>
              </a:rPr>
              <a:t>q</a:t>
            </a:r>
            <a:r>
              <a:rPr lang="el-GR" dirty="0">
                <a:latin typeface="Times New Roman" panose="02020603050405020304" pitchFamily="18" charset="0"/>
                <a:ea typeface="Calibri" panose="020F0502020204030204" pitchFamily="34" charset="0"/>
                <a:cs typeface="Times New Roman (Corps CS)"/>
              </a:rPr>
              <a:t>ς</a:t>
            </a:r>
            <a:r>
              <a:rPr lang="nl-NL" dirty="0">
                <a:latin typeface="Times New Roman" panose="02020603050405020304" pitchFamily="18" charset="0"/>
                <a:ea typeface="Calibri" panose="020F0502020204030204" pitchFamily="34" charset="0"/>
                <a:cs typeface="Times New Roman (Corps CS)"/>
              </a:rPr>
              <a:t>’, </a:t>
            </a:r>
            <a:r>
              <a:rPr lang="el-GR" dirty="0">
                <a:latin typeface="Times New Roman" panose="02020603050405020304" pitchFamily="18" charset="0"/>
                <a:ea typeface="Calibri" panose="020F0502020204030204" pitchFamily="34" charset="0"/>
                <a:cs typeface="Times New Roman (Corps CS)"/>
              </a:rPr>
              <a:t>μη</a:t>
            </a:r>
            <a:r>
              <a:rPr lang="nl-NL" dirty="0">
                <a:latin typeface="Times New Roman" panose="02020603050405020304" pitchFamily="18" charset="0"/>
                <a:ea typeface="Calibri" panose="020F0502020204030204" pitchFamily="34" charset="0"/>
                <a:cs typeface="Times New Roman (Corps CS)"/>
              </a:rPr>
              <a:t>(</a:t>
            </a:r>
            <a:r>
              <a:rPr lang="el-GR" dirty="0" err="1">
                <a:latin typeface="Times New Roman" panose="02020603050405020304" pitchFamily="18" charset="0"/>
                <a:ea typeface="Calibri" panose="020F0502020204030204" pitchFamily="34" charset="0"/>
                <a:cs typeface="Times New Roman (Corps CS)"/>
              </a:rPr>
              <a:t>νὸς</a:t>
            </a:r>
            <a:r>
              <a:rPr lang="nl-NL" dirty="0">
                <a:latin typeface="Times New Roman" panose="02020603050405020304" pitchFamily="18" charset="0"/>
                <a:ea typeface="Calibri" panose="020F0502020204030204" pitchFamily="34" charset="0"/>
                <a:cs typeface="Times New Roman (Corps CS)"/>
              </a:rPr>
              <a:t>) </a:t>
            </a:r>
            <a:r>
              <a:rPr lang="el-GR" dirty="0" err="1">
                <a:latin typeface="Times New Roman" panose="02020603050405020304" pitchFamily="18" charset="0"/>
                <a:ea typeface="Calibri" panose="020F0502020204030204" pitchFamily="34" charset="0"/>
                <a:cs typeface="Times New Roman (Corps CS)"/>
              </a:rPr>
              <a:t>Ἀπελ</a:t>
            </a:r>
            <a:r>
              <a:rPr lang="nl-NL" dirty="0">
                <a:latin typeface="Times New Roman" panose="02020603050405020304" pitchFamily="18" charset="0"/>
                <a:ea typeface="Calibri" panose="020F0502020204030204" pitchFamily="34" charset="0"/>
                <a:cs typeface="Times New Roman (Corps CS)"/>
              </a:rPr>
              <a:t>-</a:t>
            </a:r>
            <a:endParaRPr lang="fr-BE" dirty="0">
              <a:latin typeface="Times New Roman" panose="02020603050405020304" pitchFamily="18" charset="0"/>
              <a:ea typeface="Calibri" panose="020F0502020204030204" pitchFamily="34" charset="0"/>
              <a:cs typeface="Times New Roman (Corps CS)"/>
            </a:endParaRPr>
          </a:p>
          <a:p>
            <a:r>
              <a:rPr lang="nl-NL" dirty="0">
                <a:latin typeface="Times New Roman" panose="02020603050405020304" pitchFamily="18" charset="0"/>
                <a:ea typeface="Calibri" panose="020F0502020204030204" pitchFamily="34" charset="0"/>
                <a:cs typeface="Times New Roman (Corps CS)"/>
              </a:rPr>
              <a:t>[</a:t>
            </a:r>
            <a:r>
              <a:rPr lang="el-GR" dirty="0" err="1">
                <a:latin typeface="Times New Roman" panose="02020603050405020304" pitchFamily="18" charset="0"/>
                <a:ea typeface="Calibri" panose="020F0502020204030204" pitchFamily="34" charset="0"/>
                <a:cs typeface="Times New Roman (Corps CS)"/>
              </a:rPr>
              <a:t>λαίου</a:t>
            </a:r>
            <a:r>
              <a:rPr lang="el-GR" dirty="0">
                <a:latin typeface="Times New Roman" panose="02020603050405020304" pitchFamily="18" charset="0"/>
                <a:ea typeface="Calibri" panose="020F0502020204030204" pitchFamily="34" charset="0"/>
                <a:cs typeface="Times New Roman (Corps CS)"/>
              </a:rPr>
              <a:t> </a:t>
            </a:r>
            <a:r>
              <a:rPr lang="nl-NL" dirty="0">
                <a:latin typeface="Times New Roman" panose="02020603050405020304" pitchFamily="18" charset="0"/>
                <a:ea typeface="Calibri" panose="020F0502020204030204" pitchFamily="34" charset="0"/>
                <a:cs typeface="Times New Roman (Corps CS)"/>
              </a:rPr>
              <a:t>…]</a:t>
            </a:r>
          </a:p>
          <a:p>
            <a:endParaRPr lang="nl-NL" dirty="0">
              <a:latin typeface="Times New Roman" panose="02020603050405020304" pitchFamily="18" charset="0"/>
              <a:ea typeface="Calibri" panose="020F0502020204030204" pitchFamily="34" charset="0"/>
              <a:cs typeface="Times New Roman (Corps CS)"/>
            </a:endParaRPr>
          </a:p>
          <a:p>
            <a:pPr algn="just"/>
            <a:r>
              <a:rPr lang="nl-NL" dirty="0">
                <a:latin typeface="Times New Roman" panose="02020603050405020304" pitchFamily="18" charset="0"/>
                <a:ea typeface="Calibri" panose="020F0502020204030204" pitchFamily="34" charset="0"/>
                <a:cs typeface="Times New Roman (Corps CS)"/>
              </a:rPr>
              <a:t>À la </a:t>
            </a:r>
            <a:r>
              <a:rPr lang="nl-NL" dirty="0" err="1">
                <a:latin typeface="Times New Roman" panose="02020603050405020304" pitchFamily="18" charset="0"/>
                <a:ea typeface="Calibri" panose="020F0502020204030204" pitchFamily="34" charset="0"/>
                <a:cs typeface="Times New Roman (Corps CS)"/>
              </a:rPr>
              <a:t>déesse</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vierge</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Velitia</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Furia</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Apphia</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Publius</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Velitius</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Thynetes</a:t>
            </a:r>
            <a:r>
              <a:rPr lang="nl-NL" dirty="0">
                <a:latin typeface="Times New Roman" panose="02020603050405020304" pitchFamily="18" charset="0"/>
                <a:ea typeface="Calibri" panose="020F0502020204030204" pitchFamily="34" charset="0"/>
                <a:cs typeface="Times New Roman (Corps CS)"/>
              </a:rPr>
              <a:t> et </a:t>
            </a:r>
            <a:r>
              <a:rPr lang="nl-NL" dirty="0" err="1">
                <a:latin typeface="Times New Roman" panose="02020603050405020304" pitchFamily="18" charset="0"/>
                <a:ea typeface="Calibri" panose="020F0502020204030204" pitchFamily="34" charset="0"/>
                <a:cs typeface="Times New Roman (Corps CS)"/>
              </a:rPr>
              <a:t>Livia</a:t>
            </a:r>
            <a:r>
              <a:rPr lang="nl-NL" dirty="0">
                <a:latin typeface="Times New Roman" panose="02020603050405020304" pitchFamily="18" charset="0"/>
                <a:ea typeface="Calibri" panose="020F0502020204030204" pitchFamily="34" charset="0"/>
                <a:cs typeface="Times New Roman (Corps CS)"/>
              </a:rPr>
              <a:t> [Va]</a:t>
            </a:r>
            <a:r>
              <a:rPr lang="nl-NL" dirty="0" err="1">
                <a:latin typeface="Times New Roman" panose="02020603050405020304" pitchFamily="18" charset="0"/>
                <a:ea typeface="Calibri" panose="020F0502020204030204" pitchFamily="34" charset="0"/>
                <a:cs typeface="Times New Roman (Corps CS)"/>
              </a:rPr>
              <a:t>leria</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Année</a:t>
            </a:r>
            <a:r>
              <a:rPr lang="nl-NL" dirty="0">
                <a:latin typeface="Times New Roman" panose="02020603050405020304" pitchFamily="18" charset="0"/>
                <a:ea typeface="Calibri" panose="020F0502020204030204" pitchFamily="34" charset="0"/>
                <a:cs typeface="Times New Roman (Corps CS)"/>
              </a:rPr>
              <a:t> 196, </a:t>
            </a:r>
            <a:r>
              <a:rPr lang="nl-NL" dirty="0" err="1">
                <a:latin typeface="Times New Roman" panose="02020603050405020304" pitchFamily="18" charset="0"/>
                <a:ea typeface="Calibri" panose="020F0502020204030204" pitchFamily="34" charset="0"/>
                <a:cs typeface="Times New Roman (Corps CS)"/>
              </a:rPr>
              <a:t>durant</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le</a:t>
            </a:r>
            <a:r>
              <a:rPr lang="nl-NL" dirty="0">
                <a:latin typeface="Times New Roman" panose="02020603050405020304" pitchFamily="18" charset="0"/>
                <a:ea typeface="Calibri" panose="020F0502020204030204" pitchFamily="34" charset="0"/>
                <a:cs typeface="Times New Roman (Corps CS)"/>
              </a:rPr>
              <a:t> </a:t>
            </a:r>
            <a:r>
              <a:rPr lang="nl-NL" dirty="0" err="1">
                <a:latin typeface="Times New Roman" panose="02020603050405020304" pitchFamily="18" charset="0"/>
                <a:ea typeface="Calibri" panose="020F0502020204030204" pitchFamily="34" charset="0"/>
                <a:cs typeface="Times New Roman (Corps CS)"/>
              </a:rPr>
              <a:t>mois</a:t>
            </a:r>
            <a:r>
              <a:rPr lang="nl-NL" dirty="0">
                <a:latin typeface="Times New Roman" panose="02020603050405020304" pitchFamily="18" charset="0"/>
                <a:ea typeface="Calibri" panose="020F0502020204030204" pitchFamily="34" charset="0"/>
                <a:cs typeface="Times New Roman (Corps CS)"/>
              </a:rPr>
              <a:t> Appel[</a:t>
            </a:r>
            <a:r>
              <a:rPr lang="nl-NL" dirty="0" err="1">
                <a:latin typeface="Times New Roman" panose="02020603050405020304" pitchFamily="18" charset="0"/>
                <a:ea typeface="Calibri" panose="020F0502020204030204" pitchFamily="34" charset="0"/>
                <a:cs typeface="Times New Roman (Corps CS)"/>
              </a:rPr>
              <a:t>laios</a:t>
            </a:r>
            <a:r>
              <a:rPr lang="nl-NL" dirty="0">
                <a:latin typeface="Times New Roman" panose="02020603050405020304" pitchFamily="18" charset="0"/>
                <a:ea typeface="Calibri" panose="020F0502020204030204" pitchFamily="34" charset="0"/>
                <a:cs typeface="Times New Roman (Corps CS)"/>
              </a:rPr>
              <a:t>]</a:t>
            </a:r>
            <a:endParaRPr lang="fr-BE" dirty="0">
              <a:latin typeface="Times New Roman" panose="02020603050405020304" pitchFamily="18" charset="0"/>
              <a:ea typeface="Calibri" panose="020F0502020204030204" pitchFamily="34" charset="0"/>
              <a:cs typeface="Times New Roman (Corps CS)"/>
            </a:endParaRPr>
          </a:p>
          <a:p>
            <a:r>
              <a:rPr lang="nl-NL" dirty="0">
                <a:latin typeface="Times New Roman" panose="02020603050405020304" pitchFamily="18" charset="0"/>
                <a:ea typeface="Calibri" panose="020F0502020204030204" pitchFamily="34" charset="0"/>
                <a:cs typeface="Times New Roman (Corps CS)"/>
              </a:rPr>
              <a:t> </a:t>
            </a:r>
            <a:endParaRPr lang="fr-BE" dirty="0">
              <a:latin typeface="Times New Roman" panose="02020603050405020304" pitchFamily="18" charset="0"/>
              <a:ea typeface="Calibri" panose="020F0502020204030204" pitchFamily="34" charset="0"/>
              <a:cs typeface="Times New Roman (Corps CS)"/>
            </a:endParaRPr>
          </a:p>
        </p:txBody>
      </p:sp>
      <p:sp>
        <p:nvSpPr>
          <p:cNvPr id="5" name="Rectangle 4">
            <a:extLst>
              <a:ext uri="{FF2B5EF4-FFF2-40B4-BE49-F238E27FC236}">
                <a16:creationId xmlns:a16="http://schemas.microsoft.com/office/drawing/2014/main" id="{E1DFA506-993E-C442-876C-D25A90A0B5AD}"/>
              </a:ext>
            </a:extLst>
          </p:cNvPr>
          <p:cNvSpPr/>
          <p:nvPr/>
        </p:nvSpPr>
        <p:spPr>
          <a:xfrm>
            <a:off x="3818422" y="547458"/>
            <a:ext cx="4584909" cy="307777"/>
          </a:xfrm>
          <a:prstGeom prst="rect">
            <a:avLst/>
          </a:prstGeom>
        </p:spPr>
        <p:txBody>
          <a:bodyPr wrap="none">
            <a:spAutoFit/>
          </a:bodyPr>
          <a:lstStyle/>
          <a:p>
            <a:pPr lvl="0"/>
            <a:r>
              <a:rPr lang="fr-BE" sz="1400" dirty="0" err="1">
                <a:latin typeface="Times New Roman" panose="02020603050405020304" pitchFamily="18" charset="0"/>
                <a:ea typeface="Calibri" panose="020F0502020204030204" pitchFamily="34" charset="0"/>
              </a:rPr>
              <a:t>Malay-Petzl</a:t>
            </a:r>
            <a:r>
              <a:rPr lang="fr-BE" sz="1400" dirty="0">
                <a:latin typeface="Times New Roman" panose="02020603050405020304" pitchFamily="18" charset="0"/>
                <a:ea typeface="Calibri" panose="020F0502020204030204" pitchFamily="34" charset="0"/>
              </a:rPr>
              <a:t> 2017 n°17, p. 59-60 ; Phrygie, 165/166 </a:t>
            </a:r>
            <a:r>
              <a:rPr lang="fr-BE" sz="1400" dirty="0" err="1">
                <a:latin typeface="Times New Roman" panose="02020603050405020304" pitchFamily="18" charset="0"/>
                <a:ea typeface="Calibri" panose="020F0502020204030204" pitchFamily="34" charset="0"/>
              </a:rPr>
              <a:t>ap</a:t>
            </a:r>
            <a:r>
              <a:rPr lang="fr-BE" sz="1400" dirty="0">
                <a:latin typeface="Times New Roman" panose="02020603050405020304" pitchFamily="18" charset="0"/>
                <a:ea typeface="Calibri" panose="020F0502020204030204" pitchFamily="34" charset="0"/>
              </a:rPr>
              <a:t>. J.-C.</a:t>
            </a:r>
          </a:p>
        </p:txBody>
      </p:sp>
      <p:sp>
        <p:nvSpPr>
          <p:cNvPr id="7" name="Rectangle 6">
            <a:extLst>
              <a:ext uri="{FF2B5EF4-FFF2-40B4-BE49-F238E27FC236}">
                <a16:creationId xmlns:a16="http://schemas.microsoft.com/office/drawing/2014/main" id="{2421F122-7656-EE41-A977-084BD242DDF5}"/>
              </a:ext>
            </a:extLst>
          </p:cNvPr>
          <p:cNvSpPr/>
          <p:nvPr/>
        </p:nvSpPr>
        <p:spPr>
          <a:xfrm>
            <a:off x="3103403" y="104295"/>
            <a:ext cx="6321527" cy="1323439"/>
          </a:xfrm>
          <a:prstGeom prst="rect">
            <a:avLst/>
          </a:prstGeom>
        </p:spPr>
        <p:txBody>
          <a:bodyPr wrap="square">
            <a:spAutoFit/>
          </a:bodyPr>
          <a:lstStyle/>
          <a:p>
            <a:r>
              <a:rPr lang="en-AU" sz="2400" dirty="0" err="1">
                <a:latin typeface="Times New Roman"/>
                <a:cs typeface="Times New Roman"/>
              </a:rPr>
              <a:t>Dédicace</a:t>
            </a:r>
            <a:r>
              <a:rPr lang="en-AU" sz="2400" dirty="0">
                <a:latin typeface="Times New Roman"/>
                <a:cs typeface="Times New Roman"/>
              </a:rPr>
              <a:t> </a:t>
            </a:r>
            <a:r>
              <a:rPr lang="en-AU" sz="2400" dirty="0" err="1">
                <a:latin typeface="Times New Roman"/>
                <a:cs typeface="Times New Roman"/>
              </a:rPr>
              <a:t>funéraire</a:t>
            </a:r>
            <a:r>
              <a:rPr lang="en-AU" sz="2400" dirty="0">
                <a:latin typeface="Times New Roman"/>
                <a:cs typeface="Times New Roman"/>
              </a:rPr>
              <a:t> </a:t>
            </a:r>
            <a:r>
              <a:rPr lang="en-AU" sz="2400" dirty="0" err="1">
                <a:latin typeface="Times New Roman"/>
                <a:cs typeface="Times New Roman"/>
              </a:rPr>
              <a:t>à</a:t>
            </a:r>
            <a:r>
              <a:rPr lang="en-AU" sz="2400" dirty="0">
                <a:latin typeface="Times New Roman"/>
                <a:cs typeface="Times New Roman"/>
              </a:rPr>
              <a:t> </a:t>
            </a:r>
            <a:r>
              <a:rPr lang="en-AU" sz="2400" dirty="0" err="1">
                <a:latin typeface="Times New Roman"/>
                <a:cs typeface="Times New Roman"/>
              </a:rPr>
              <a:t>Velitia</a:t>
            </a:r>
            <a:r>
              <a:rPr lang="en-AU" sz="2400" dirty="0">
                <a:latin typeface="Times New Roman"/>
                <a:cs typeface="Times New Roman"/>
              </a:rPr>
              <a:t>, la </a:t>
            </a:r>
            <a:r>
              <a:rPr lang="en-AU" sz="2400" dirty="0" err="1">
                <a:latin typeface="Times New Roman"/>
                <a:cs typeface="Times New Roman"/>
              </a:rPr>
              <a:t>déesse</a:t>
            </a:r>
            <a:r>
              <a:rPr lang="en-AU" sz="2400" dirty="0">
                <a:latin typeface="Times New Roman"/>
                <a:cs typeface="Times New Roman"/>
              </a:rPr>
              <a:t> </a:t>
            </a:r>
            <a:r>
              <a:rPr lang="en-AU" sz="2400" dirty="0" err="1">
                <a:latin typeface="Times New Roman"/>
                <a:cs typeface="Times New Roman"/>
              </a:rPr>
              <a:t>vierge</a:t>
            </a:r>
            <a:endParaRPr lang="en-AU" sz="2400" dirty="0">
              <a:latin typeface="Times New Roman"/>
              <a:cs typeface="Times New Roman"/>
            </a:endParaRPr>
          </a:p>
          <a:p>
            <a:endParaRPr lang="en-AU" sz="2800" dirty="0">
              <a:solidFill>
                <a:srgbClr val="675E47"/>
              </a:solidFill>
              <a:latin typeface="Times New Roman"/>
              <a:cs typeface="Times New Roman"/>
            </a:endParaRPr>
          </a:p>
          <a:p>
            <a:r>
              <a:rPr lang="en-AU" sz="2800" dirty="0">
                <a:solidFill>
                  <a:srgbClr val="675E47"/>
                </a:solidFill>
                <a:latin typeface="Times New Roman"/>
                <a:cs typeface="Times New Roman"/>
              </a:rPr>
              <a:t>  </a:t>
            </a:r>
          </a:p>
        </p:txBody>
      </p:sp>
    </p:spTree>
    <p:extLst>
      <p:ext uri="{BB962C8B-B14F-4D97-AF65-F5344CB8AC3E}">
        <p14:creationId xmlns:p14="http://schemas.microsoft.com/office/powerpoint/2010/main" val="44432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FEABD1-EA96-8442-8ACB-9E348688BC8F}"/>
              </a:ext>
            </a:extLst>
          </p:cNvPr>
          <p:cNvSpPr txBox="1"/>
          <p:nvPr/>
        </p:nvSpPr>
        <p:spPr>
          <a:xfrm>
            <a:off x="3858848" y="358105"/>
            <a:ext cx="4474303" cy="984885"/>
          </a:xfrm>
          <a:prstGeom prst="rect">
            <a:avLst/>
          </a:prstGeom>
          <a:noFill/>
        </p:spPr>
        <p:txBody>
          <a:bodyPr wrap="none" rtlCol="0">
            <a:spAutoFit/>
          </a:bodyPr>
          <a:lstStyle/>
          <a:p>
            <a:pPr algn="ctr"/>
            <a:r>
              <a:rPr lang="fr-BE" sz="2400" dirty="0">
                <a:effectLst/>
                <a:latin typeface="Times New Roman" panose="02020603050405020304" pitchFamily="18" charset="0"/>
                <a:ea typeface="Calibri" panose="020F0502020204030204" pitchFamily="34" charset="0"/>
                <a:cs typeface="Times New Roman (Corps CS)"/>
              </a:rPr>
              <a:t>Honneurs divins octroyés à </a:t>
            </a:r>
            <a:r>
              <a:rPr lang="fr-BE" sz="2400" dirty="0" err="1">
                <a:effectLst/>
                <a:latin typeface="Times New Roman" panose="02020603050405020304" pitchFamily="18" charset="0"/>
                <a:ea typeface="Calibri" panose="020F0502020204030204" pitchFamily="34" charset="0"/>
                <a:cs typeface="Times New Roman (Corps CS)"/>
              </a:rPr>
              <a:t>Isidora</a:t>
            </a:r>
            <a:endParaRPr lang="fr-BE" sz="2400" dirty="0">
              <a:effectLst/>
              <a:latin typeface="Times New Roman" panose="02020603050405020304" pitchFamily="18" charset="0"/>
              <a:ea typeface="Calibri" panose="020F0502020204030204" pitchFamily="34" charset="0"/>
              <a:cs typeface="Times New Roman (Corps CS)"/>
            </a:endParaRPr>
          </a:p>
          <a:p>
            <a:pPr algn="ctr"/>
            <a:r>
              <a:rPr lang="fr-BE" sz="1600" dirty="0">
                <a:effectLst/>
                <a:latin typeface="Times New Roman" panose="02020603050405020304" pitchFamily="18" charset="0"/>
                <a:ea typeface="Calibri" panose="020F0502020204030204" pitchFamily="34" charset="0"/>
                <a:cs typeface="Times New Roman (Corps CS)"/>
              </a:rPr>
              <a:t>SEG VIII 473-474 ; Égypte, IIe </a:t>
            </a:r>
            <a:r>
              <a:rPr lang="fr-BE" sz="1600" dirty="0" err="1">
                <a:effectLst/>
                <a:latin typeface="Times New Roman" panose="02020603050405020304" pitchFamily="18" charset="0"/>
                <a:ea typeface="Calibri" panose="020F0502020204030204" pitchFamily="34" charset="0"/>
                <a:cs typeface="Times New Roman (Corps CS)"/>
              </a:rPr>
              <a:t>ap</a:t>
            </a:r>
            <a:r>
              <a:rPr lang="fr-BE" sz="1600" dirty="0">
                <a:effectLst/>
                <a:latin typeface="Times New Roman" panose="02020603050405020304" pitchFamily="18" charset="0"/>
                <a:ea typeface="Calibri" panose="020F0502020204030204" pitchFamily="34" charset="0"/>
                <a:cs typeface="Times New Roman (Corps CS)"/>
              </a:rPr>
              <a:t> J.-C.</a:t>
            </a:r>
          </a:p>
          <a:p>
            <a:endParaRPr lang="fr-FR" dirty="0"/>
          </a:p>
        </p:txBody>
      </p:sp>
      <p:sp>
        <p:nvSpPr>
          <p:cNvPr id="3" name="ZoneTexte 2">
            <a:extLst>
              <a:ext uri="{FF2B5EF4-FFF2-40B4-BE49-F238E27FC236}">
                <a16:creationId xmlns:a16="http://schemas.microsoft.com/office/drawing/2014/main" id="{1BE3E28B-1F81-274B-B2DD-C8969CA84E17}"/>
              </a:ext>
            </a:extLst>
          </p:cNvPr>
          <p:cNvSpPr txBox="1"/>
          <p:nvPr/>
        </p:nvSpPr>
        <p:spPr>
          <a:xfrm>
            <a:off x="1061546" y="1394789"/>
            <a:ext cx="4939862" cy="4555093"/>
          </a:xfrm>
          <a:prstGeom prst="rect">
            <a:avLst/>
          </a:prstGeom>
          <a:noFill/>
        </p:spPr>
        <p:txBody>
          <a:bodyPr wrap="square" rtlCol="0">
            <a:spAutoFit/>
          </a:bodyPr>
          <a:lstStyle/>
          <a:p>
            <a:pPr algn="just"/>
            <a:r>
              <a:rPr lang="fr-FR" sz="1600" dirty="0">
                <a:latin typeface="Times New Roman" panose="02020603050405020304" pitchFamily="18" charset="0"/>
                <a:cs typeface="Times New Roman" panose="02020603050405020304" pitchFamily="18" charset="0"/>
              </a:rPr>
              <a:t>Je ne dois plus sacrifier à toi, ma fille, avec des lamentations, depuis que j’ai appris que tu es devenue une divinité. Par des libations et des prières célébrez </a:t>
            </a:r>
            <a:r>
              <a:rPr lang="fr-FR" sz="1600" dirty="0" err="1">
                <a:latin typeface="Times New Roman" panose="02020603050405020304" pitchFamily="18" charset="0"/>
                <a:cs typeface="Times New Roman" panose="02020603050405020304" pitchFamily="18" charset="0"/>
              </a:rPr>
              <a:t>Isidora</a:t>
            </a:r>
            <a:r>
              <a:rPr lang="fr-FR" sz="1600" dirty="0">
                <a:latin typeface="Times New Roman" panose="02020603050405020304" pitchFamily="18" charset="0"/>
                <a:cs typeface="Times New Roman" panose="02020603050405020304" pitchFamily="18" charset="0"/>
              </a:rPr>
              <a:t> qui, jeune fille, a été enlevée parmi les Nymphes. Salut, mon enfant. Nymphe est ton nom, et les saisons te versent des libations qui leur sont propres, chaque année : l’Hiver, le lait blanc, la grasse fleur de l’olivier, et il te couronne de narcisses, fleurs particulièrement délicates. Le Printemps envoie ici le produit de l’abeille industrieuse et la rose sortie de son bouton, fleur aimée d’Eros ; la chaleur de l’été, la boisson qui vient du pressoir de Bacchus et, pour toi, une couronne de raisins, après avoir lié les grappes que portent les branches. Voilà donc pour toi. Toutes ces offrandes seront faites ici, chaque année, comme un rite pour des immortels. C’est pourquoi, moi-même, je ne te ferai plus de sacrifices, ma fille, accompagnés de lamentations.</a:t>
            </a:r>
          </a:p>
          <a:p>
            <a:endParaRPr lang="fr-FR" dirty="0"/>
          </a:p>
        </p:txBody>
      </p:sp>
      <p:sp>
        <p:nvSpPr>
          <p:cNvPr id="5" name="ZoneTexte 4">
            <a:extLst>
              <a:ext uri="{FF2B5EF4-FFF2-40B4-BE49-F238E27FC236}">
                <a16:creationId xmlns:a16="http://schemas.microsoft.com/office/drawing/2014/main" id="{7BA74378-F388-9143-8328-6003CAA03A04}"/>
              </a:ext>
            </a:extLst>
          </p:cNvPr>
          <p:cNvSpPr txBox="1"/>
          <p:nvPr/>
        </p:nvSpPr>
        <p:spPr>
          <a:xfrm>
            <a:off x="6281483" y="1413063"/>
            <a:ext cx="4733358" cy="4031873"/>
          </a:xfrm>
          <a:prstGeom prst="rect">
            <a:avLst/>
          </a:prstGeom>
          <a:noFill/>
        </p:spPr>
        <p:txBody>
          <a:bodyPr wrap="square">
            <a:spAutoFit/>
          </a:bodyPr>
          <a:lstStyle/>
          <a:p>
            <a:r>
              <a:rPr lang="fr-BE" dirty="0">
                <a:effectLst/>
                <a:latin typeface="Times New Roman" panose="02020603050405020304" pitchFamily="18" charset="0"/>
                <a:ea typeface="Calibri" panose="020F0502020204030204" pitchFamily="34" charset="0"/>
                <a:cs typeface="Times New Roman (Corps CS)"/>
              </a:rPr>
              <a:t>B, lignes 1-15</a:t>
            </a:r>
          </a:p>
          <a:p>
            <a:r>
              <a:rPr lang="fr-BE" sz="1600" dirty="0" err="1">
                <a:effectLst/>
                <a:latin typeface="Times New Roman" panose="02020603050405020304" pitchFamily="18" charset="0"/>
                <a:ea typeface="Calibri" panose="020F0502020204030204" pitchFamily="34" charset="0"/>
                <a:cs typeface="Times New Roman (Corps CS)"/>
              </a:rPr>
              <a:t>Οὐκέτι</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σοι</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μέλλω</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θύειν</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θύγ</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τερ</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μετ</a:t>
            </a:r>
            <a:r>
              <a:rPr lang="fr-BE" sz="1600" dirty="0">
                <a:effectLst/>
                <a:latin typeface="Times New Roman" panose="02020603050405020304" pitchFamily="18" charset="0"/>
                <a:ea typeface="Calibri" panose="020F0502020204030204" pitchFamily="34" charset="0"/>
                <a:cs typeface="Times New Roman (Corps CS)"/>
              </a:rPr>
              <a:t>]</a:t>
            </a:r>
            <a:r>
              <a:rPr lang="fr-BE" sz="1600" dirty="0" err="1">
                <a:effectLst/>
                <a:latin typeface="Times New Roman" panose="02020603050405020304" pitchFamily="18" charset="0"/>
                <a:ea typeface="Calibri" panose="020F0502020204030204" pitchFamily="34" charset="0"/>
                <a:cs typeface="Times New Roman (Corps CS)"/>
              </a:rPr>
              <a:t>ὰ</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κλ</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υθμοῦ</a:t>
            </a:r>
            <a:r>
              <a:rPr lang="fr-BE" sz="1600" dirty="0">
                <a:effectLst/>
                <a:latin typeface="Times New Roman" panose="02020603050405020304" pitchFamily="18" charset="0"/>
                <a:ea typeface="Calibri" panose="020F0502020204030204" pitchFamily="34" charset="0"/>
                <a:cs typeface="Times New Roman (Corps CS)"/>
              </a:rPr>
              <a:t>,</a:t>
            </a:r>
          </a:p>
          <a:p>
            <a:r>
              <a:rPr lang="fr-BE" sz="1600" dirty="0" err="1">
                <a:effectLst/>
                <a:latin typeface="Times New Roman" panose="02020603050405020304" pitchFamily="18" charset="0"/>
                <a:ea typeface="Calibri" panose="020F0502020204030204" pitchFamily="34" charset="0"/>
                <a:cs typeface="Times New Roman (Corps CS)"/>
              </a:rPr>
              <a:t>ἐξ</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οὗ</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δὴ</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ἔγνων</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ὡς</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θεὸς</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ἐξεγένου</a:t>
            </a:r>
            <a:r>
              <a:rPr lang="fr-BE" sz="1600" dirty="0">
                <a:effectLst/>
                <a:latin typeface="Times New Roman" panose="02020603050405020304" pitchFamily="18" charset="0"/>
                <a:ea typeface="Calibri" panose="020F0502020204030204" pitchFamily="34" charset="0"/>
                <a:cs typeface="Times New Roman (Corps CS)"/>
              </a:rPr>
              <a:t>.</a:t>
            </a:r>
          </a:p>
          <a:p>
            <a:r>
              <a:rPr lang="fr-BE" sz="1600" dirty="0" err="1">
                <a:effectLst/>
                <a:latin typeface="Times New Roman" panose="02020603050405020304" pitchFamily="18" charset="0"/>
                <a:ea typeface="Calibri" panose="020F0502020204030204" pitchFamily="34" charset="0"/>
                <a:cs typeface="Times New Roman (Corps CS)"/>
              </a:rPr>
              <a:t>Λοι</a:t>
            </a:r>
            <a:r>
              <a:rPr lang="fr-BE" sz="1600" dirty="0">
                <a:effectLst/>
                <a:latin typeface="Times New Roman" panose="02020603050405020304" pitchFamily="18" charset="0"/>
                <a:ea typeface="Calibri" panose="020F0502020204030204" pitchFamily="34" charset="0"/>
                <a:cs typeface="Times New Roman (Corps CS)"/>
              </a:rPr>
              <a:t>βα</a:t>
            </a:r>
            <a:r>
              <a:rPr lang="fr-BE" sz="1600" dirty="0" err="1">
                <a:effectLst/>
                <a:latin typeface="Times New Roman" panose="02020603050405020304" pitchFamily="18" charset="0"/>
                <a:ea typeface="Calibri" panose="020F0502020204030204" pitchFamily="34" charset="0"/>
                <a:cs typeface="Times New Roman (Corps CS)"/>
              </a:rPr>
              <a:t>ῖς</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εὐφημεῖτε</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κ</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ὶ</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εὐχωλ</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ῖς</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Ἰ</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ιδώρ</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ν</a:t>
            </a:r>
            <a:r>
              <a:rPr lang="fr-BE" sz="1600" dirty="0">
                <a:effectLst/>
                <a:latin typeface="Times New Roman" panose="02020603050405020304" pitchFamily="18" charset="0"/>
                <a:ea typeface="Calibri" panose="020F0502020204030204" pitchFamily="34" charset="0"/>
                <a:cs typeface="Times New Roman (Corps CS)"/>
              </a:rPr>
              <a:t>,</a:t>
            </a:r>
          </a:p>
          <a:p>
            <a:r>
              <a:rPr lang="fr-BE" sz="1600" dirty="0" err="1">
                <a:effectLst/>
                <a:latin typeface="Times New Roman" panose="02020603050405020304" pitchFamily="18" charset="0"/>
                <a:ea typeface="Calibri" panose="020F0502020204030204" pitchFamily="34" charset="0"/>
                <a:cs typeface="Times New Roman (Corps CS)"/>
              </a:rPr>
              <a:t>ἣ</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νύμφη</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Νυμφῶν</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ἁρ</a:t>
            </a:r>
            <a:r>
              <a:rPr lang="fr-BE" sz="1600" dirty="0">
                <a:effectLst/>
                <a:latin typeface="Times New Roman" panose="02020603050405020304" pitchFamily="18" charset="0"/>
                <a:ea typeface="Calibri" panose="020F0502020204030204" pitchFamily="34" charset="0"/>
                <a:cs typeface="Times New Roman (Corps CS)"/>
              </a:rPr>
              <a:t>πα</a:t>
            </a:r>
            <a:r>
              <a:rPr lang="fr-BE" sz="1600" dirty="0" err="1">
                <a:effectLst/>
                <a:latin typeface="Times New Roman" panose="02020603050405020304" pitchFamily="18" charset="0"/>
                <a:ea typeface="Calibri" panose="020F0502020204030204" pitchFamily="34" charset="0"/>
                <a:cs typeface="Times New Roman (Corps CS)"/>
              </a:rPr>
              <a:t>γίμη</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γέγονεν</a:t>
            </a:r>
            <a:r>
              <a:rPr lang="fr-BE" sz="1600" dirty="0">
                <a:effectLst/>
                <a:latin typeface="Times New Roman" panose="02020603050405020304" pitchFamily="18" charset="0"/>
                <a:ea typeface="Calibri" panose="020F0502020204030204" pitchFamily="34" charset="0"/>
                <a:cs typeface="Times New Roman (Corps CS)"/>
              </a:rPr>
              <a:t>.</a:t>
            </a:r>
          </a:p>
          <a:p>
            <a:r>
              <a:rPr lang="fr-BE" sz="1600" dirty="0" err="1">
                <a:effectLst/>
                <a:latin typeface="Times New Roman" panose="02020603050405020304" pitchFamily="18" charset="0"/>
                <a:ea typeface="Calibri" panose="020F0502020204030204" pitchFamily="34" charset="0"/>
                <a:cs typeface="Times New Roman (Corps CS)"/>
              </a:rPr>
              <a:t>Χ</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ῖρε</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τέκος</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νύμφη</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ὄνομ</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ἐστί</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σοι</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ἰδέ</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τε</a:t>
            </a:r>
            <a:r>
              <a:rPr lang="fr-BE" sz="1600" dirty="0">
                <a:effectLst/>
                <a:latin typeface="Times New Roman" panose="02020603050405020304" pitchFamily="18" charset="0"/>
                <a:ea typeface="Calibri" panose="020F0502020204030204" pitchFamily="34" charset="0"/>
                <a:cs typeface="Times New Roman (Corps CS)"/>
              </a:rPr>
              <a:t> </a:t>
            </a:r>
            <a:r>
              <a:rPr lang="fr-BE" sz="1600" dirty="0" err="1">
                <a:effectLst/>
                <a:latin typeface="Times New Roman" panose="02020603050405020304" pitchFamily="18" charset="0"/>
                <a:ea typeface="Calibri" panose="020F0502020204030204" pitchFamily="34" charset="0"/>
                <a:cs typeface="Times New Roman (Corps CS)"/>
              </a:rPr>
              <a:t>Ὧρ</a:t>
            </a:r>
            <a:r>
              <a:rPr lang="fr-BE" sz="1600" dirty="0">
                <a:effectLst/>
                <a:latin typeface="Times New Roman" panose="02020603050405020304" pitchFamily="18" charset="0"/>
                <a:ea typeface="Calibri" panose="020F0502020204030204" pitchFamily="34" charset="0"/>
                <a:cs typeface="Times New Roman (Corps CS)"/>
              </a:rPr>
              <a:t>α</a:t>
            </a:r>
            <a:r>
              <a:rPr lang="fr-BE" sz="1600" dirty="0" err="1">
                <a:effectLst/>
                <a:latin typeface="Times New Roman" panose="02020603050405020304" pitchFamily="18" charset="0"/>
                <a:ea typeface="Calibri" panose="020F0502020204030204" pitchFamily="34" charset="0"/>
                <a:cs typeface="Times New Roman (Corps CS)"/>
              </a:rPr>
              <a:t>ι</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σπένδουσιν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προχοαῖς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ταῖς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Ἴσι</a:t>
            </a:r>
            <a:r>
              <a:rPr lang="el-GR" sz="1600" dirty="0">
                <a:effectLst/>
                <a:latin typeface="Times New Roman" panose="02020603050405020304" pitchFamily="18" charset="0"/>
                <a:ea typeface="Calibri" panose="020F0502020204030204" pitchFamily="34" charset="0"/>
                <a:cs typeface="Times New Roman (Corps CS)"/>
              </a:rPr>
              <a:t>[</a:t>
            </a:r>
            <a:r>
              <a:rPr lang="el-GR" sz="1600" dirty="0" err="1">
                <a:effectLst/>
                <a:latin typeface="Times New Roman" panose="02020603050405020304" pitchFamily="18" charset="0"/>
                <a:ea typeface="Calibri" panose="020F0502020204030204" pitchFamily="34" charset="0"/>
                <a:cs typeface="Times New Roman (Corps CS)"/>
              </a:rPr>
              <a:t>δος</a:t>
            </a:r>
            <a:r>
              <a:rPr lang="el-GR" sz="1600" dirty="0">
                <a:effectLst/>
                <a:latin typeface="Times New Roman" panose="02020603050405020304" pitchFamily="18" charset="0"/>
                <a:ea typeface="Calibri" panose="020F0502020204030204" pitchFamily="34" charset="0"/>
                <a:cs typeface="Times New Roman (Corps CS)"/>
              </a:rPr>
              <a:t>] κατ’ </a:t>
            </a:r>
            <a:r>
              <a:rPr lang="el-GR" sz="1600" dirty="0" err="1">
                <a:effectLst/>
                <a:latin typeface="Times New Roman" panose="02020603050405020304" pitchFamily="18" charset="0"/>
                <a:ea typeface="Calibri" panose="020F0502020204030204" pitchFamily="34" charset="0"/>
                <a:cs typeface="Times New Roman (Corps CS)"/>
              </a:rPr>
              <a:t>ἔτο</a:t>
            </a:r>
            <a:r>
              <a:rPr lang="el-GR" sz="1600" dirty="0">
                <a:effectLst/>
                <a:latin typeface="Times New Roman" panose="02020603050405020304" pitchFamily="18" charset="0"/>
                <a:ea typeface="Calibri" panose="020F0502020204030204" pitchFamily="34" charset="0"/>
                <a:cs typeface="Times New Roman (Corps CS)"/>
              </a:rPr>
              <a:t>[ς]·	</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χειμὼν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μὲν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γάλα</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λευκόν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ἀλήφατον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ἄνθος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ἐ</a:t>
            </a:r>
            <a:r>
              <a:rPr lang="el-GR" sz="1600" dirty="0">
                <a:effectLst/>
                <a:latin typeface="Times New Roman" panose="02020603050405020304" pitchFamily="18" charset="0"/>
                <a:ea typeface="Calibri" panose="020F0502020204030204" pitchFamily="34" charset="0"/>
                <a:cs typeface="Times New Roman (Corps CS)"/>
              </a:rPr>
              <a:t>&lt;λ&gt;</a:t>
            </a:r>
            <a:r>
              <a:rPr lang="el-GR" sz="1600" dirty="0" err="1">
                <a:effectLst/>
                <a:latin typeface="Times New Roman" panose="02020603050405020304" pitchFamily="18" charset="0"/>
                <a:ea typeface="Calibri" panose="020F0502020204030204" pitchFamily="34" charset="0"/>
                <a:cs typeface="Times New Roman (Corps CS)"/>
              </a:rPr>
              <a:t>αίης</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ναρκίσσωι</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δὲ</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στέφει</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ἄνθεϊ</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ἁβροτάτωι</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εἶαρ</a:t>
            </a:r>
            <a:r>
              <a:rPr lang="el-GR" sz="1600" dirty="0">
                <a:effectLst/>
                <a:latin typeface="Times New Roman" panose="02020603050405020304" pitchFamily="18" charset="0"/>
                <a:ea typeface="Calibri" panose="020F0502020204030204" pitchFamily="34" charset="0"/>
                <a:cs typeface="Times New Roman (Corps CS)"/>
              </a:rPr>
              <a:t> δ’ </a:t>
            </a:r>
            <a:r>
              <a:rPr lang="el-GR" sz="1600" dirty="0" err="1">
                <a:effectLst/>
                <a:latin typeface="Times New Roman" panose="02020603050405020304" pitchFamily="18" charset="0"/>
                <a:ea typeface="Calibri" panose="020F0502020204030204" pitchFamily="34" charset="0"/>
                <a:cs typeface="Times New Roman (Corps CS)"/>
              </a:rPr>
              <a:t>αὐτομάτης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πέμπει</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γόνον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ἔνθα</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μελίσσης</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καὶ</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ῥόδον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ἐκ</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καλύκων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ἄνθος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Ἔρωτι</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φίλον</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καῦμα</a:t>
            </a:r>
            <a:r>
              <a:rPr lang="el-GR" sz="1600" dirty="0">
                <a:effectLst/>
                <a:latin typeface="Times New Roman" panose="02020603050405020304" pitchFamily="18" charset="0"/>
                <a:ea typeface="Calibri" panose="020F0502020204030204" pitchFamily="34" charset="0"/>
                <a:cs typeface="Times New Roman (Corps CS)"/>
              </a:rPr>
              <a:t> δ’ </a:t>
            </a:r>
            <a:r>
              <a:rPr lang="el-GR" sz="1600" dirty="0" err="1">
                <a:effectLst/>
                <a:latin typeface="Times New Roman" panose="02020603050405020304" pitchFamily="18" charset="0"/>
                <a:ea typeface="Calibri" panose="020F0502020204030204" pitchFamily="34" charset="0"/>
                <a:cs typeface="Times New Roman (Corps CS)"/>
              </a:rPr>
              <a:t>ἄρ</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ἐκ</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ληνοῦ</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Βάκχου</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πόμα</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καὶ</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στέφανόν</a:t>
            </a:r>
            <a:r>
              <a:rPr lang="el-GR" sz="1600" dirty="0">
                <a:effectLst/>
                <a:latin typeface="Times New Roman" panose="02020603050405020304" pitchFamily="18" charset="0"/>
                <a:ea typeface="Calibri" panose="020F0502020204030204" pitchFamily="34" charset="0"/>
                <a:cs typeface="Times New Roman (Corps CS)"/>
              </a:rPr>
              <a:t> σοι</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ἐκ</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σταφυλῆς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δῆσαν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βότρυας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ἀκρεμόνων</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Ταῦτά</a:t>
            </a:r>
            <a:r>
              <a:rPr lang="el-GR" sz="1600" dirty="0">
                <a:effectLst/>
                <a:latin typeface="Times New Roman" panose="02020603050405020304" pitchFamily="18" charset="0"/>
                <a:ea typeface="Calibri" panose="020F0502020204030204" pitchFamily="34" charset="0"/>
                <a:cs typeface="Times New Roman (Corps CS)"/>
              </a:rPr>
              <a:t> νυ </a:t>
            </a:r>
            <a:r>
              <a:rPr lang="el-GR" sz="1600" dirty="0" err="1">
                <a:effectLst/>
                <a:latin typeface="Times New Roman" panose="02020603050405020304" pitchFamily="18" charset="0"/>
                <a:ea typeface="Calibri" panose="020F0502020204030204" pitchFamily="34" charset="0"/>
                <a:cs typeface="Times New Roman (Corps CS)"/>
              </a:rPr>
              <a:t>σοί</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Τὰ</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δὲ</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πάντα</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ἐτήσια</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ἔνθα</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τελεῖται</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τεθμὸς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ἅτ</a:t>
            </a:r>
            <a:r>
              <a:rPr lang="el-GR" sz="1600" dirty="0">
                <a:effectLst/>
                <a:latin typeface="Times New Roman" panose="02020603050405020304" pitchFamily="18" charset="0"/>
                <a:ea typeface="Calibri" panose="020F0502020204030204" pitchFamily="34" charset="0"/>
                <a:cs typeface="Times New Roman (Corps CS)"/>
              </a:rPr>
              <a:t>’ </a:t>
            </a:r>
            <a:r>
              <a:rPr lang="el-GR" sz="1600" b="1" dirty="0" err="1">
                <a:effectLst/>
                <a:latin typeface="Times New Roman" panose="02020603050405020304" pitchFamily="18" charset="0"/>
                <a:ea typeface="Calibri" panose="020F0502020204030204" pitchFamily="34" charset="0"/>
                <a:cs typeface="Times New Roman (Corps CS)"/>
              </a:rPr>
              <a:t>ἀθανάτοις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Τοὔνεκα</a:t>
            </a:r>
            <a:r>
              <a:rPr lang="el-GR" sz="1600" dirty="0">
                <a:effectLst/>
                <a:latin typeface="Times New Roman" panose="02020603050405020304" pitchFamily="18" charset="0"/>
                <a:ea typeface="Calibri" panose="020F0502020204030204" pitchFamily="34" charset="0"/>
                <a:cs typeface="Times New Roman (Corps CS)"/>
              </a:rPr>
              <a:t> δ’ </a:t>
            </a:r>
            <a:r>
              <a:rPr lang="el-GR" sz="1600" dirty="0" err="1">
                <a:effectLst/>
                <a:latin typeface="Times New Roman" panose="02020603050405020304" pitchFamily="18" charset="0"/>
                <a:ea typeface="Calibri" panose="020F0502020204030204" pitchFamily="34" charset="0"/>
                <a:cs typeface="Times New Roman (Corps CS)"/>
              </a:rPr>
              <a:t>αὐτὸς</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ἐγὼ</a:t>
            </a:r>
            <a:endParaRPr lang="fr-BE" sz="1600" dirty="0">
              <a:effectLst/>
              <a:latin typeface="Times New Roman" panose="02020603050405020304" pitchFamily="18" charset="0"/>
              <a:ea typeface="Calibri" panose="020F0502020204030204" pitchFamily="34" charset="0"/>
              <a:cs typeface="Times New Roman (Corps CS)"/>
            </a:endParaRPr>
          </a:p>
          <a:p>
            <a:r>
              <a:rPr lang="el-GR" sz="1600" dirty="0" err="1">
                <a:effectLst/>
                <a:latin typeface="Times New Roman" panose="02020603050405020304" pitchFamily="18" charset="0"/>
                <a:ea typeface="Calibri" panose="020F0502020204030204" pitchFamily="34" charset="0"/>
                <a:cs typeface="Times New Roman (Corps CS)"/>
              </a:rPr>
              <a:t>οὐκέτι</a:t>
            </a:r>
            <a:r>
              <a:rPr lang="el-GR" sz="1600" dirty="0">
                <a:effectLst/>
                <a:latin typeface="Times New Roman" panose="02020603050405020304" pitchFamily="18" charset="0"/>
                <a:ea typeface="Calibri" panose="020F0502020204030204" pitchFamily="34" charset="0"/>
                <a:cs typeface="Times New Roman (Corps CS)"/>
              </a:rPr>
              <a:t> σοι </a:t>
            </a:r>
            <a:r>
              <a:rPr lang="el-GR" sz="1600" dirty="0" err="1">
                <a:effectLst/>
                <a:latin typeface="Times New Roman" panose="02020603050405020304" pitchFamily="18" charset="0"/>
                <a:ea typeface="Calibri" panose="020F0502020204030204" pitchFamily="34" charset="0"/>
                <a:cs typeface="Times New Roman (Corps CS)"/>
              </a:rPr>
              <a:t>μέλλω</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θύειν</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θύγατερ</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μετὰ</a:t>
            </a:r>
            <a:r>
              <a:rPr lang="el-GR" sz="1600" dirty="0">
                <a:effectLst/>
                <a:latin typeface="Times New Roman" panose="02020603050405020304" pitchFamily="18" charset="0"/>
                <a:ea typeface="Calibri" panose="020F0502020204030204" pitchFamily="34" charset="0"/>
                <a:cs typeface="Times New Roman (Corps CS)"/>
              </a:rPr>
              <a:t> </a:t>
            </a:r>
            <a:r>
              <a:rPr lang="el-GR" sz="1600" dirty="0" err="1">
                <a:effectLst/>
                <a:latin typeface="Times New Roman" panose="02020603050405020304" pitchFamily="18" charset="0"/>
                <a:ea typeface="Calibri" panose="020F0502020204030204" pitchFamily="34" charset="0"/>
                <a:cs typeface="Times New Roman (Corps CS)"/>
              </a:rPr>
              <a:t>κλαυθμοῦ</a:t>
            </a:r>
            <a:r>
              <a:rPr lang="el-GR" sz="1600" dirty="0">
                <a:effectLst/>
                <a:latin typeface="Times New Roman" panose="02020603050405020304" pitchFamily="18" charset="0"/>
                <a:ea typeface="Calibri" panose="020F0502020204030204" pitchFamily="34" charset="0"/>
                <a:cs typeface="Times New Roman (Corps CS)"/>
              </a:rPr>
              <a:t>.</a:t>
            </a:r>
            <a:endParaRPr lang="fr-BE" sz="1600" dirty="0">
              <a:effectLst/>
              <a:latin typeface="Times New Roman" panose="02020603050405020304" pitchFamily="18" charset="0"/>
              <a:ea typeface="Calibri" panose="020F0502020204030204" pitchFamily="34" charset="0"/>
              <a:cs typeface="Times New Roman (Corps CS)"/>
            </a:endParaRPr>
          </a:p>
        </p:txBody>
      </p:sp>
    </p:spTree>
    <p:extLst>
      <p:ext uri="{BB962C8B-B14F-4D97-AF65-F5344CB8AC3E}">
        <p14:creationId xmlns:p14="http://schemas.microsoft.com/office/powerpoint/2010/main" val="45798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0AE4A-0342-674A-B956-5CE55529328E}"/>
              </a:ext>
            </a:extLst>
          </p:cNvPr>
          <p:cNvSpPr/>
          <p:nvPr/>
        </p:nvSpPr>
        <p:spPr>
          <a:xfrm>
            <a:off x="2243959" y="1309752"/>
            <a:ext cx="8077200" cy="313932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Deux </a:t>
            </a:r>
            <a:r>
              <a:rPr lang="en-US" dirty="0" err="1">
                <a:latin typeface="Times New Roman" panose="02020603050405020304" pitchFamily="18" charset="0"/>
                <a:cs typeface="Times New Roman" panose="02020603050405020304" pitchFamily="18" charset="0"/>
              </a:rPr>
              <a:t>hypothèses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éventuellement</a:t>
            </a:r>
            <a:r>
              <a:rPr lang="en-US" dirty="0">
                <a:latin typeface="Times New Roman" panose="02020603050405020304" pitchFamily="18" charset="0"/>
                <a:cs typeface="Times New Roman" panose="02020603050405020304" pitchFamily="18" charset="0"/>
              </a:rPr>
              <a:t> compatibles </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Au </a:t>
            </a:r>
            <a:r>
              <a:rPr lang="en-US" dirty="0" err="1">
                <a:latin typeface="Times New Roman" panose="02020603050405020304" pitchFamily="18" charset="0"/>
                <a:cs typeface="Times New Roman" panose="02020603050405020304" pitchFamily="18" charset="0"/>
              </a:rPr>
              <a:t>cours</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IIe</a:t>
            </a:r>
            <a:r>
              <a:rPr lang="en-US" dirty="0">
                <a:latin typeface="Times New Roman" panose="02020603050405020304" pitchFamily="18" charset="0"/>
                <a:cs typeface="Times New Roman" panose="02020603050405020304" pitchFamily="18" charset="0"/>
              </a:rPr>
              <a:t> siècle, la </a:t>
            </a:r>
            <a:r>
              <a:rPr lang="en-US" dirty="0" err="1">
                <a:latin typeface="Times New Roman" panose="02020603050405020304" pitchFamily="18" charset="0"/>
                <a:cs typeface="Times New Roman" panose="02020603050405020304" pitchFamily="18" charset="0"/>
              </a:rPr>
              <a:t>déification</a:t>
            </a:r>
            <a:r>
              <a:rPr lang="en-US" dirty="0">
                <a:latin typeface="Times New Roman" panose="02020603050405020304" pitchFamily="18" charset="0"/>
                <a:cs typeface="Times New Roman" panose="02020603050405020304" pitchFamily="18" charset="0"/>
              </a:rPr>
              <a:t> des </a:t>
            </a:r>
            <a:r>
              <a:rPr lang="en-US" dirty="0" err="1">
                <a:latin typeface="Times New Roman" panose="02020603050405020304" pitchFamily="18" charset="0"/>
                <a:cs typeface="Times New Roman" panose="02020603050405020304" pitchFamily="18" charset="0"/>
              </a:rPr>
              <a:t>défunts</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impériaux</a:t>
            </a:r>
            <a:r>
              <a:rPr lang="en-US" dirty="0">
                <a:latin typeface="Times New Roman" panose="02020603050405020304" pitchFamily="18" charset="0"/>
                <a:cs typeface="Times New Roman" panose="02020603050405020304" pitchFamily="18" charset="0"/>
              </a:rPr>
              <a:t> ne se </a:t>
            </a:r>
            <a:r>
              <a:rPr lang="en-US" dirty="0" err="1">
                <a:latin typeface="Times New Roman" panose="02020603050405020304" pitchFamily="18" charset="0"/>
                <a:cs typeface="Times New Roman" panose="02020603050405020304" pitchFamily="18" charset="0"/>
              </a:rPr>
              <a:t>produit</a:t>
            </a:r>
            <a:r>
              <a:rPr lang="en-US" dirty="0">
                <a:latin typeface="Times New Roman" panose="02020603050405020304" pitchFamily="18" charset="0"/>
                <a:cs typeface="Times New Roman" panose="02020603050405020304" pitchFamily="18" charset="0"/>
              </a:rPr>
              <a:t> que dans les provinces </a:t>
            </a:r>
            <a:r>
              <a:rPr lang="en-US" dirty="0" err="1">
                <a:latin typeface="Times New Roman" panose="02020603050405020304" pitchFamily="18" charset="0"/>
                <a:cs typeface="Times New Roman" panose="02020603050405020304" pitchFamily="18" charset="0"/>
              </a:rPr>
              <a:t>éloignées</a:t>
            </a:r>
            <a:r>
              <a:rPr lang="en-US" dirty="0">
                <a:latin typeface="Times New Roman" panose="02020603050405020304" pitchFamily="18" charset="0"/>
                <a:cs typeface="Times New Roman" panose="02020603050405020304" pitchFamily="18" charset="0"/>
              </a:rPr>
              <a:t> de Rome, </a:t>
            </a:r>
            <a:r>
              <a:rPr lang="en-US" dirty="0" err="1">
                <a:latin typeface="Times New Roman" panose="02020603050405020304" pitchFamily="18" charset="0"/>
                <a:cs typeface="Times New Roman" panose="02020603050405020304" pitchFamily="18" charset="0"/>
              </a:rPr>
              <a:t>comme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Phrygie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l’Egypte</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déification</a:t>
            </a:r>
            <a:r>
              <a:rPr lang="en-US" dirty="0">
                <a:latin typeface="Times New Roman" panose="02020603050405020304" pitchFamily="18" charset="0"/>
                <a:cs typeface="Times New Roman" panose="02020603050405020304" pitchFamily="18" charset="0"/>
              </a:rPr>
              <a:t> des </a:t>
            </a:r>
            <a:r>
              <a:rPr lang="en-US" dirty="0" err="1">
                <a:latin typeface="Times New Roman" panose="02020603050405020304" pitchFamily="18" charset="0"/>
                <a:cs typeface="Times New Roman" panose="02020603050405020304" pitchFamily="18" charset="0"/>
              </a:rPr>
              <a:t>défunts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pas lieu dans les cercles les plus </a:t>
            </a:r>
            <a:r>
              <a:rPr lang="en-US" dirty="0" err="1">
                <a:latin typeface="Times New Roman" panose="02020603050405020304" pitchFamily="18" charset="0"/>
                <a:cs typeface="Times New Roman" panose="02020603050405020304" pitchFamily="18" charset="0"/>
              </a:rPr>
              <a:t>proches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l'empereur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s'étend</a:t>
            </a:r>
            <a:r>
              <a:rPr lang="en-US" dirty="0">
                <a:latin typeface="Times New Roman" panose="02020603050405020304" pitchFamily="18" charset="0"/>
                <a:cs typeface="Times New Roman" panose="02020603050405020304" pitchFamily="18" charset="0"/>
              </a:rPr>
              <a:t> aux couches </a:t>
            </a:r>
            <a:r>
              <a:rPr lang="en-US" dirty="0" err="1">
                <a:latin typeface="Times New Roman" panose="02020603050405020304" pitchFamily="18" charset="0"/>
                <a:cs typeface="Times New Roman" panose="02020603050405020304" pitchFamily="18" charset="0"/>
              </a:rPr>
              <a:t>inférieures</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société</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sym typeface="Wingdings" pitchFamily="2" charset="2"/>
              </a:rPr>
              <a:t>1) </a:t>
            </a:r>
            <a:r>
              <a:rPr lang="en-US" dirty="0">
                <a:latin typeface="Times New Roman" panose="02020603050405020304" pitchFamily="18" charset="0"/>
                <a:cs typeface="Times New Roman" panose="02020603050405020304" pitchFamily="18" charset="0"/>
              </a:rPr>
              <a:t>Apparition progressive et </a:t>
            </a:r>
            <a:r>
              <a:rPr lang="en-US" dirty="0" err="1">
                <a:latin typeface="Times New Roman" panose="02020603050405020304" pitchFamily="18" charset="0"/>
                <a:cs typeface="Times New Roman" panose="02020603050405020304" pitchFamily="18" charset="0"/>
              </a:rPr>
              <a:t>sporadique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cours</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IIe</a:t>
            </a:r>
            <a:r>
              <a:rPr lang="en-US" dirty="0">
                <a:latin typeface="Times New Roman" panose="02020603050405020304" pitchFamily="18" charset="0"/>
                <a:cs typeface="Times New Roman" panose="02020603050405020304" pitchFamily="18" charset="0"/>
              </a:rPr>
              <a:t> siècle ap. J.-C.</a:t>
            </a:r>
          </a:p>
          <a:p>
            <a:r>
              <a:rPr lang="en-US" dirty="0">
                <a:latin typeface="Times New Roman" panose="02020603050405020304" pitchFamily="18" charset="0"/>
                <a:cs typeface="Times New Roman" panose="02020603050405020304" pitchFamily="18" charset="0"/>
                <a:sym typeface="Wingdings" pitchFamily="2" charset="2"/>
              </a:rPr>
              <a:t>2) </a:t>
            </a:r>
            <a:r>
              <a:rPr lang="en-US" dirty="0">
                <a:latin typeface="Times New Roman" panose="02020603050405020304" pitchFamily="18" charset="0"/>
                <a:cs typeface="Times New Roman" panose="02020603050405020304" pitchFamily="18" charset="0"/>
              </a:rPr>
              <a:t>Expansion de la pratique au </a:t>
            </a:r>
            <a:r>
              <a:rPr lang="en-US" dirty="0" err="1">
                <a:latin typeface="Times New Roman" panose="02020603050405020304" pitchFamily="18" charset="0"/>
                <a:cs typeface="Times New Roman" panose="02020603050405020304" pitchFamily="18" charset="0"/>
              </a:rPr>
              <a:t>cours</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IIIe</a:t>
            </a:r>
            <a:r>
              <a:rPr lang="en-US" dirty="0">
                <a:latin typeface="Times New Roman" panose="02020603050405020304" pitchFamily="18" charset="0"/>
                <a:cs typeface="Times New Roman" panose="02020603050405020304" pitchFamily="18" charset="0"/>
              </a:rPr>
              <a:t> siècle ap. J.-C.</a:t>
            </a:r>
          </a:p>
        </p:txBody>
      </p:sp>
    </p:spTree>
    <p:extLst>
      <p:ext uri="{BB962C8B-B14F-4D97-AF65-F5344CB8AC3E}">
        <p14:creationId xmlns:p14="http://schemas.microsoft.com/office/powerpoint/2010/main" val="316091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328C36-D7F3-AD47-8CB0-789B2FECE14E}"/>
              </a:ext>
            </a:extLst>
          </p:cNvPr>
          <p:cNvSpPr/>
          <p:nvPr/>
        </p:nvSpPr>
        <p:spPr>
          <a:xfrm>
            <a:off x="1749972" y="1043732"/>
            <a:ext cx="4051738" cy="4770537"/>
          </a:xfrm>
          <a:prstGeom prst="rect">
            <a:avLst/>
          </a:prstGeom>
        </p:spPr>
        <p:txBody>
          <a:bodyPr wrap="square">
            <a:spAutoFit/>
          </a:bodyPr>
          <a:lstStyle/>
          <a:p>
            <a:r>
              <a:rPr lang="fr-BE" sz="1600" dirty="0" err="1">
                <a:latin typeface="Times New Roman" panose="02020603050405020304" pitchFamily="18" charset="0"/>
                <a:ea typeface="Calibri" panose="020F0502020204030204" pitchFamily="34" charset="0"/>
                <a:cs typeface="Times New Roman (Corps CS)"/>
              </a:rPr>
              <a:t>ἱερὸς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οὗτος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ὁ</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χῶρος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ὃν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Αἰνεί</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ἀγ</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νόφρων</a:t>
            </a:r>
            <a:endParaRPr lang="fr-BE" sz="1600" dirty="0">
              <a:latin typeface="Times New Roman" panose="02020603050405020304" pitchFamily="18" charset="0"/>
              <a:ea typeface="Calibri" panose="020F0502020204030204" pitchFamily="34" charset="0"/>
              <a:cs typeface="Times New Roman (Corps CS)"/>
            </a:endParaRPr>
          </a:p>
          <a:p>
            <a:r>
              <a:rPr lang="fr-BE" sz="1600" dirty="0" err="1">
                <a:latin typeface="Times New Roman" panose="02020603050405020304" pitchFamily="18" charset="0"/>
                <a:ea typeface="Calibri" panose="020F0502020204030204" pitchFamily="34" charset="0"/>
                <a:cs typeface="Times New Roman (Corps CS)"/>
              </a:rPr>
              <a:t>εἵσ</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θ</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ἑοῦ</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ἑτάροιο</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σε</a:t>
            </a:r>
            <a:r>
              <a:rPr lang="fr-BE" sz="1600" dirty="0">
                <a:latin typeface="Times New Roman" panose="02020603050405020304" pitchFamily="18" charset="0"/>
                <a:ea typeface="Calibri" panose="020F0502020204030204" pitchFamily="34" charset="0"/>
                <a:cs typeface="Times New Roman (Corps CS)"/>
              </a:rPr>
              <a:t>β</a:t>
            </a:r>
            <a:r>
              <a:rPr lang="fr-BE" sz="1600" dirty="0" err="1">
                <a:latin typeface="Times New Roman" panose="02020603050405020304" pitchFamily="18" charset="0"/>
                <a:ea typeface="Calibri" panose="020F0502020204030204" pitchFamily="34" charset="0"/>
                <a:cs typeface="Times New Roman (Corps CS)"/>
              </a:rPr>
              <a:t>άσμιον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Ἠιθέοιο</a:t>
            </a:r>
            <a:r>
              <a:rPr lang="fr-BE" sz="1600" dirty="0">
                <a:latin typeface="Times New Roman" panose="02020603050405020304" pitchFamily="18" charset="0"/>
                <a:ea typeface="Calibri" panose="020F0502020204030204" pitchFamily="34" charset="0"/>
                <a:cs typeface="Times New Roman (Corps CS)"/>
              </a:rPr>
              <a:t>,</a:t>
            </a:r>
          </a:p>
          <a:p>
            <a:r>
              <a:rPr lang="fr-BE" sz="1600" dirty="0">
                <a:latin typeface="Times New Roman" panose="02020603050405020304" pitchFamily="18" charset="0"/>
                <a:ea typeface="Calibri" panose="020F0502020204030204" pitchFamily="34" charset="0"/>
                <a:cs typeface="Times New Roman (Corps CS)"/>
              </a:rPr>
              <a:t>π</a:t>
            </a:r>
            <a:r>
              <a:rPr lang="fr-BE" sz="1600" dirty="0" err="1">
                <a:latin typeface="Times New Roman" panose="02020603050405020304" pitchFamily="18" charset="0"/>
                <a:ea typeface="Calibri" panose="020F0502020204030204" pitchFamily="34" charset="0"/>
                <a:cs typeface="Times New Roman (Corps CS)"/>
              </a:rPr>
              <a:t>άντ</a:t>
            </a:r>
            <a:r>
              <a:rPr lang="fr-BE" sz="1600" dirty="0">
                <a:latin typeface="Times New Roman" panose="02020603050405020304" pitchFamily="18" charset="0"/>
                <a:ea typeface="Calibri" panose="020F0502020204030204" pitchFamily="34" charset="0"/>
                <a:cs typeface="Times New Roman (Corps CS)"/>
              </a:rPr>
              <a:t>α </a:t>
            </a:r>
            <a:r>
              <a:rPr lang="fr-BE" sz="1600" b="1" dirty="0">
                <a:solidFill>
                  <a:srgbClr val="FF0000"/>
                </a:solidFill>
                <a:latin typeface="Times New Roman" panose="02020603050405020304" pitchFamily="18" charset="0"/>
                <a:ea typeface="Calibri" panose="020F0502020204030204" pitchFamily="34" charset="0"/>
                <a:cs typeface="Times New Roman (Corps CS)"/>
              </a:rPr>
              <a:t>πα</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λ</a:t>
            </a:r>
            <a:r>
              <a:rPr lang="fr-BE" sz="1600" b="1" dirty="0">
                <a:solidFill>
                  <a:srgbClr val="FF0000"/>
                </a:solidFill>
                <a:latin typeface="Times New Roman" panose="02020603050405020304" pitchFamily="18" charset="0"/>
                <a:ea typeface="Calibri" panose="020F0502020204030204" pitchFamily="34" charset="0"/>
                <a:cs typeface="Times New Roman (Corps CS)"/>
              </a:rPr>
              <a:t>α</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ιγενέεσσιν</a:t>
            </a:r>
            <a:r>
              <a:rPr lang="fr-BE" sz="1600" b="1" dirty="0">
                <a:solidFill>
                  <a:srgbClr val="FF0000"/>
                </a:solidFill>
                <a:latin typeface="Times New Roman" panose="02020603050405020304" pitchFamily="18" charset="0"/>
                <a:ea typeface="Calibri" panose="020F0502020204030204" pitchFamily="34" charset="0"/>
                <a:cs typeface="Times New Roman (Corps CS)"/>
              </a:rPr>
              <a:t>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ἀλινκίου</a:t>
            </a:r>
            <a:r>
              <a:rPr lang="fr-BE" sz="1600" b="1" dirty="0">
                <a:solidFill>
                  <a:srgbClr val="FF0000"/>
                </a:solidFill>
                <a:latin typeface="Times New Roman" panose="02020603050405020304" pitchFamily="18" charset="0"/>
                <a:ea typeface="Calibri" panose="020F0502020204030204" pitchFamily="34" charset="0"/>
                <a:cs typeface="Times New Roman (Corps CS)"/>
              </a:rPr>
              <a:t>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ἡρώεσσιν</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κάλλος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ἠνορέην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ἀγ</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νοφρο</a:t>
            </a:r>
            <a:r>
              <a:rPr lang="fr-BE" sz="1600" dirty="0">
                <a:latin typeface="Times New Roman" panose="02020603050405020304" pitchFamily="18" charset="0"/>
                <a:ea typeface="Calibri" panose="020F0502020204030204" pitchFamily="34" charset="0"/>
                <a:cs typeface="Times New Roman (Corps CS)"/>
              </a:rPr>
              <a:t>&lt;</a:t>
            </a:r>
            <a:r>
              <a:rPr lang="fr-BE" sz="1600" dirty="0" err="1">
                <a:latin typeface="Times New Roman" panose="02020603050405020304" pitchFamily="18" charset="0"/>
                <a:ea typeface="Calibri" panose="020F0502020204030204" pitchFamily="34" charset="0"/>
                <a:cs typeface="Times New Roman (Corps CS)"/>
              </a:rPr>
              <a:t>σ</a:t>
            </a:r>
            <a:r>
              <a:rPr lang="fr-BE" sz="1600" dirty="0">
                <a:latin typeface="Times New Roman" panose="02020603050405020304" pitchFamily="18" charset="0"/>
                <a:ea typeface="Calibri" panose="020F0502020204030204" pitchFamily="34" charset="0"/>
                <a:cs typeface="Times New Roman (Corps CS)"/>
              </a:rPr>
              <a:t>&gt;</a:t>
            </a:r>
            <a:r>
              <a:rPr lang="fr-BE" sz="1600" dirty="0" err="1">
                <a:latin typeface="Times New Roman" panose="02020603050405020304" pitchFamily="18" charset="0"/>
                <a:ea typeface="Calibri" panose="020F0502020204030204" pitchFamily="34" charset="0"/>
                <a:cs typeface="Times New Roman (Corps CS)"/>
              </a:rPr>
              <a:t>ύν̣ην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νόον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a:t>
            </a:r>
          </a:p>
          <a:p>
            <a:r>
              <a:rPr lang="fr-BE" sz="1600" dirty="0">
                <a:latin typeface="Times New Roman" panose="02020603050405020304" pitchFamily="18" charset="0"/>
                <a:ea typeface="Calibri" panose="020F0502020204030204" pitchFamily="34" charset="0"/>
                <a:cs typeface="Times New Roman (Corps CS)"/>
              </a:rPr>
              <a:t>[</a:t>
            </a:r>
            <a:r>
              <a:rPr lang="fr-BE" sz="1600" dirty="0" err="1">
                <a:latin typeface="Times New Roman" panose="02020603050405020304" pitchFamily="18" charset="0"/>
                <a:ea typeface="Calibri" panose="020F0502020204030204" pitchFamily="34" charset="0"/>
                <a:cs typeface="Times New Roman (Corps CS)"/>
              </a:rPr>
              <a:t>ἐ</a:t>
            </a:r>
            <a:r>
              <a:rPr lang="fr-BE" sz="1600" dirty="0">
                <a:latin typeface="Times New Roman" panose="02020603050405020304" pitchFamily="18" charset="0"/>
                <a:ea typeface="Calibri" panose="020F0502020204030204" pitchFamily="34" charset="0"/>
                <a:cs typeface="Times New Roman (Corps CS)"/>
              </a:rPr>
              <a:t>]</a:t>
            </a:r>
            <a:r>
              <a:rPr lang="fr-BE" sz="1600" dirty="0" err="1">
                <a:latin typeface="Times New Roman" panose="02020603050405020304" pitchFamily="18" charset="0"/>
                <a:ea typeface="Calibri" panose="020F0502020204030204" pitchFamily="34" charset="0"/>
                <a:cs typeface="Times New Roman (Corps CS)"/>
              </a:rPr>
              <a:t>νθάδε</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δ</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ἐ</a:t>
            </a:r>
            <a:r>
              <a:rPr lang="fr-BE" sz="1600" dirty="0">
                <a:latin typeface="Times New Roman" panose="02020603050405020304" pitchFamily="18" charset="0"/>
                <a:ea typeface="Calibri" panose="020F0502020204030204" pitchFamily="34" charset="0"/>
                <a:cs typeface="Times New Roman (Corps CS)"/>
              </a:rPr>
              <a:t>[</a:t>
            </a:r>
            <a:r>
              <a:rPr lang="fr-BE" sz="1600" dirty="0" err="1">
                <a:latin typeface="Times New Roman" panose="02020603050405020304" pitchFamily="18" charset="0"/>
                <a:ea typeface="Calibri" panose="020F0502020204030204" pitchFamily="34" charset="0"/>
                <a:cs typeface="Times New Roman (Corps CS)"/>
              </a:rPr>
              <a:t>νν</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ί</a:t>
            </a:r>
            <a:r>
              <a:rPr lang="fr-BE" sz="1600" dirty="0">
                <a:latin typeface="Times New Roman" panose="02020603050405020304" pitchFamily="18" charset="0"/>
                <a:ea typeface="Calibri" panose="020F0502020204030204" pitchFamily="34" charset="0"/>
                <a:cs typeface="Times New Roman (Corps CS)"/>
              </a:rPr>
              <a:t>]</a:t>
            </a:r>
            <a:r>
              <a:rPr lang="fr-BE" sz="1600" dirty="0" err="1">
                <a:latin typeface="Times New Roman" panose="02020603050405020304" pitchFamily="18" charset="0"/>
                <a:ea typeface="Calibri" panose="020F0502020204030204" pitchFamily="34" charset="0"/>
                <a:cs typeface="Times New Roman (Corps CS)"/>
              </a:rPr>
              <a:t>ει</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κ</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ὶ</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Ὀλυμ</a:t>
            </a:r>
            <a:r>
              <a:rPr lang="fr-BE" sz="1600" dirty="0">
                <a:latin typeface="Times New Roman" panose="02020603050405020304" pitchFamily="18" charset="0"/>
                <a:ea typeface="Calibri" panose="020F0502020204030204" pitchFamily="34" charset="0"/>
                <a:cs typeface="Times New Roman (Corps CS)"/>
              </a:rPr>
              <a:t>π</a:t>
            </a:r>
            <a:r>
              <a:rPr lang="fr-BE" sz="1600" dirty="0" err="1">
                <a:latin typeface="Times New Roman" panose="02020603050405020304" pitchFamily="18" charset="0"/>
                <a:ea typeface="Calibri" panose="020F0502020204030204" pitchFamily="34" charset="0"/>
                <a:cs typeface="Times New Roman (Corps CS)"/>
              </a:rPr>
              <a:t>ιάς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εἱμερόεσσ</a:t>
            </a:r>
            <a:r>
              <a:rPr lang="fr-BE" sz="1600" dirty="0">
                <a:latin typeface="Times New Roman" panose="02020603050405020304" pitchFamily="18" charset="0"/>
                <a:ea typeface="Calibri" panose="020F0502020204030204" pitchFamily="34" charset="0"/>
                <a:cs typeface="Times New Roman (Corps CS)"/>
              </a:rPr>
              <a:t>α</a:t>
            </a:r>
          </a:p>
          <a:p>
            <a:r>
              <a:rPr lang="fr-BE" sz="1600" dirty="0" err="1">
                <a:latin typeface="Times New Roman" panose="02020603050405020304" pitchFamily="18" charset="0"/>
                <a:ea typeface="Calibri" panose="020F0502020204030204" pitchFamily="34" charset="0"/>
                <a:cs typeface="Times New Roman (Corps CS)"/>
              </a:rPr>
              <a:t>Ἠιθέοιο</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δάμ</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ρ</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κ</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ὶ</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ἀδελφεὴ</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Αἰνεί</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ο</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ἣ</a:t>
            </a:r>
            <a:r>
              <a:rPr lang="fr-BE" sz="1600" dirty="0">
                <a:latin typeface="Times New Roman" panose="02020603050405020304" pitchFamily="18" charset="0"/>
                <a:ea typeface="Calibri" panose="020F0502020204030204" pitchFamily="34" charset="0"/>
                <a:cs typeface="Times New Roman (Corps CS)"/>
              </a:rPr>
              <a:t> π</a:t>
            </a:r>
            <a:r>
              <a:rPr lang="fr-BE" sz="1600" dirty="0" err="1">
                <a:latin typeface="Times New Roman" panose="02020603050405020304" pitchFamily="18" charset="0"/>
                <a:ea typeface="Calibri" panose="020F0502020204030204" pitchFamily="34" charset="0"/>
                <a:cs typeface="Times New Roman (Corps CS)"/>
              </a:rPr>
              <a:t>άσ</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ς</a:t>
            </a:r>
            <a:r>
              <a:rPr lang="fr-BE" sz="1600" dirty="0">
                <a:latin typeface="Times New Roman" panose="02020603050405020304" pitchFamily="18" charset="0"/>
                <a:ea typeface="Calibri" panose="020F0502020204030204" pitchFamily="34" charset="0"/>
                <a:cs typeface="Times New Roman (Corps CS)"/>
              </a:rPr>
              <a:t> </a:t>
            </a:r>
            <a:r>
              <a:rPr lang="fr-BE" sz="1600" b="1" dirty="0">
                <a:solidFill>
                  <a:srgbClr val="FF0000"/>
                </a:solidFill>
                <a:latin typeface="Times New Roman" panose="02020603050405020304" pitchFamily="18" charset="0"/>
                <a:ea typeface="Calibri" panose="020F0502020204030204" pitchFamily="34" charset="0"/>
                <a:cs typeface="Times New Roman (Corps CS)"/>
              </a:rPr>
              <a:t>πα</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ράμ</a:t>
            </a:r>
            <a:r>
              <a:rPr lang="fr-BE" sz="1600" b="1" dirty="0">
                <a:solidFill>
                  <a:srgbClr val="FF0000"/>
                </a:solidFill>
                <a:latin typeface="Times New Roman" panose="02020603050405020304" pitchFamily="18" charset="0"/>
                <a:ea typeface="Calibri" panose="020F0502020204030204" pitchFamily="34" charset="0"/>
                <a:cs typeface="Times New Roman (Corps CS)"/>
              </a:rPr>
              <a:t>[</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ι</a:t>
            </a:r>
            <a:r>
              <a:rPr lang="fr-BE" sz="1600" b="1" dirty="0">
                <a:solidFill>
                  <a:srgbClr val="FF0000"/>
                </a:solidFill>
                <a:latin typeface="Times New Roman" panose="02020603050405020304" pitchFamily="18" charset="0"/>
                <a:ea typeface="Calibri" panose="020F0502020204030204" pitchFamily="34" charset="0"/>
                <a:cs typeface="Times New Roman (Corps CS)"/>
              </a:rPr>
              <a:t>]</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ψ</a:t>
            </a:r>
            <a:r>
              <a:rPr lang="fr-BE" sz="1600" b="1" dirty="0">
                <a:solidFill>
                  <a:srgbClr val="FF0000"/>
                </a:solidFill>
                <a:latin typeface="Times New Roman" panose="02020603050405020304" pitchFamily="18" charset="0"/>
                <a:ea typeface="Calibri" panose="020F0502020204030204" pitchFamily="34" charset="0"/>
                <a:cs typeface="Times New Roman (Corps CS)"/>
              </a:rPr>
              <a:t>[</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ε</a:t>
            </a:r>
            <a:r>
              <a:rPr lang="fr-BE" sz="1600" b="1" dirty="0">
                <a:solidFill>
                  <a:srgbClr val="FF0000"/>
                </a:solidFill>
                <a:latin typeface="Times New Roman" panose="02020603050405020304" pitchFamily="18" charset="0"/>
                <a:ea typeface="Calibri" panose="020F0502020204030204" pitchFamily="34" charset="0"/>
                <a:cs typeface="Times New Roman (Corps CS)"/>
              </a:rPr>
              <a:t>]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φιλάνδρους</a:t>
            </a:r>
            <a:r>
              <a:rPr lang="fr-BE" sz="1600" b="1" dirty="0">
                <a:solidFill>
                  <a:srgbClr val="FF0000"/>
                </a:solidFill>
                <a:latin typeface="Times New Roman" panose="02020603050405020304" pitchFamily="18" charset="0"/>
                <a:ea typeface="Calibri" panose="020F0502020204030204" pitchFamily="34" charset="0"/>
                <a:cs typeface="Times New Roman (Corps CS)"/>
              </a:rPr>
              <a:t>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ἡρωίν</a:t>
            </a:r>
            <a:r>
              <a:rPr lang="fr-BE" sz="1600" b="1" dirty="0">
                <a:solidFill>
                  <a:srgbClr val="FF0000"/>
                </a:solidFill>
                <a:latin typeface="Times New Roman" panose="02020603050405020304" pitchFamily="18" charset="0"/>
                <a:ea typeface="Calibri" panose="020F0502020204030204" pitchFamily="34" charset="0"/>
                <a:cs typeface="Times New Roman (Corps CS)"/>
              </a:rPr>
              <a:t>α</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ς</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Ἄλκηστιν</a:t>
            </a:r>
            <a:r>
              <a:rPr lang="fr-BE" sz="1600" dirty="0">
                <a:latin typeface="Times New Roman" panose="02020603050405020304" pitchFamily="18" charset="0"/>
                <a:ea typeface="Calibri" panose="020F0502020204030204" pitchFamily="34" charset="0"/>
                <a:cs typeface="Times New Roman (Corps CS)"/>
              </a:rPr>
              <a:t> π</a:t>
            </a:r>
            <a:r>
              <a:rPr lang="fr-BE" sz="1600" dirty="0" err="1">
                <a:latin typeface="Times New Roman" panose="02020603050405020304" pitchFamily="18" charset="0"/>
                <a:ea typeface="Calibri" panose="020F0502020204030204" pitchFamily="34" charset="0"/>
                <a:cs typeface="Times New Roman (Corps CS)"/>
              </a:rPr>
              <a:t>ινυτῇ</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μορφῇ</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δ</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ἐρ</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τώ</a:t>
            </a:r>
            <a:r>
              <a:rPr lang="fr-BE" sz="1600" dirty="0">
                <a:latin typeface="Times New Roman" panose="02020603050405020304" pitchFamily="18" charset="0"/>
                <a:ea typeface="Calibri" panose="020F0502020204030204" pitchFamily="34" charset="0"/>
                <a:cs typeface="Times New Roman (Corps CS)"/>
              </a:rPr>
              <a:t>π</a:t>
            </a:r>
            <a:r>
              <a:rPr lang="fr-BE" sz="1600" dirty="0" err="1">
                <a:latin typeface="Times New Roman" panose="02020603050405020304" pitchFamily="18" charset="0"/>
                <a:ea typeface="Calibri" panose="020F0502020204030204" pitchFamily="34" charset="0"/>
                <a:cs typeface="Times New Roman (Corps CS)"/>
              </a:rPr>
              <a:t>ιδ</a:t>
            </a:r>
            <a:r>
              <a:rPr lang="fr-BE" sz="1600" dirty="0">
                <a:latin typeface="Times New Roman" panose="02020603050405020304" pitchFamily="18" charset="0"/>
                <a:ea typeface="Calibri" panose="020F0502020204030204" pitchFamily="34" charset="0"/>
                <a:cs typeface="Times New Roman (Corps CS)"/>
              </a:rPr>
              <a:t>α </a:t>
            </a:r>
            <a:r>
              <a:rPr lang="fr-BE" sz="1600" dirty="0" err="1">
                <a:latin typeface="Times New Roman" panose="02020603050405020304" pitchFamily="18" charset="0"/>
                <a:ea typeface="Calibri" panose="020F0502020204030204" pitchFamily="34" charset="0"/>
                <a:cs typeface="Times New Roman (Corps CS)"/>
              </a:rPr>
              <a:t>Λήδην</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τοῦτ</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ἐτύμως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νῆσοι</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μ</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κάρων</a:t>
            </a:r>
            <a:r>
              <a:rPr lang="fr-BE" sz="1600" dirty="0">
                <a:latin typeface="Times New Roman" panose="02020603050405020304" pitchFamily="18" charset="0"/>
                <a:ea typeface="Calibri" panose="020F0502020204030204" pitchFamily="34" charset="0"/>
                <a:cs typeface="Times New Roman (Corps CS)"/>
              </a:rPr>
              <a:t> π</a:t>
            </a:r>
            <a:r>
              <a:rPr lang="fr-BE" sz="1600" dirty="0" err="1">
                <a:latin typeface="Times New Roman" panose="02020603050405020304" pitchFamily="18" charset="0"/>
                <a:ea typeface="Calibri" panose="020F0502020204030204" pitchFamily="34" charset="0"/>
                <a:cs typeface="Times New Roman (Corps CS)"/>
              </a:rPr>
              <a:t>έδον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ἔνθ</a:t>
            </a:r>
            <a:r>
              <a:rPr lang="fr-BE" sz="1600" dirty="0">
                <a:latin typeface="Times New Roman" panose="02020603050405020304" pitchFamily="18" charset="0"/>
                <a:ea typeface="Calibri" panose="020F0502020204030204" pitchFamily="34" charset="0"/>
                <a:cs typeface="Times New Roman (Corps CS)"/>
              </a:rPr>
              <a:t>α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φῶτες</a:t>
            </a:r>
            <a:endParaRPr lang="fr-BE" sz="1600" dirty="0">
              <a:latin typeface="Times New Roman" panose="02020603050405020304" pitchFamily="18" charset="0"/>
              <a:ea typeface="Calibri" panose="020F0502020204030204" pitchFamily="34" charset="0"/>
              <a:cs typeface="Times New Roman (Corps CS)"/>
            </a:endParaRPr>
          </a:p>
          <a:p>
            <a:r>
              <a:rPr lang="fr-BE" sz="1600" dirty="0" err="1">
                <a:latin typeface="Times New Roman" panose="02020603050405020304" pitchFamily="18" charset="0"/>
                <a:ea typeface="Calibri" panose="020F0502020204030204" pitchFamily="34" charset="0"/>
                <a:cs typeface="Times New Roman (Corps CS)"/>
              </a:rPr>
              <a:t>εὐσε</a:t>
            </a:r>
            <a:r>
              <a:rPr lang="fr-BE" sz="1600" dirty="0">
                <a:latin typeface="Times New Roman" panose="02020603050405020304" pitchFamily="18" charset="0"/>
                <a:ea typeface="Calibri" panose="020F0502020204030204" pitchFamily="34" charset="0"/>
                <a:cs typeface="Times New Roman (Corps CS)"/>
              </a:rPr>
              <a:t>β</a:t>
            </a:r>
            <a:r>
              <a:rPr lang="fr-BE" sz="1600" dirty="0" err="1">
                <a:latin typeface="Times New Roman" panose="02020603050405020304" pitchFamily="18" charset="0"/>
                <a:ea typeface="Calibri" panose="020F0502020204030204" pitchFamily="34" charset="0"/>
                <a:cs typeface="Times New Roman (Corps CS)"/>
              </a:rPr>
              <a:t>έες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ν</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ίουσι</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δικ</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ιότ</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τοί</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ἀγ</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νοί</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οἳ</a:t>
            </a:r>
            <a:r>
              <a:rPr lang="fr-BE" sz="1600" dirty="0">
                <a:latin typeface="Times New Roman" panose="02020603050405020304" pitchFamily="18" charset="0"/>
                <a:ea typeface="Calibri" panose="020F0502020204030204" pitchFamily="34" charset="0"/>
                <a:cs typeface="Times New Roman (Corps CS)"/>
              </a:rPr>
              <a:t> &lt;</a:t>
            </a:r>
            <a:r>
              <a:rPr lang="fr-BE" sz="1600" dirty="0" err="1">
                <a:latin typeface="Times New Roman" panose="02020603050405020304" pitchFamily="18" charset="0"/>
                <a:ea typeface="Calibri" panose="020F0502020204030204" pitchFamily="34" charset="0"/>
                <a:cs typeface="Times New Roman (Corps CS)"/>
              </a:rPr>
              <a:t>ξ</a:t>
            </a:r>
            <a:r>
              <a:rPr lang="fr-BE" sz="1600" dirty="0">
                <a:latin typeface="Times New Roman" panose="02020603050405020304" pitchFamily="18" charset="0"/>
                <a:ea typeface="Calibri" panose="020F0502020204030204" pitchFamily="34" charset="0"/>
                <a:cs typeface="Times New Roman (Corps CS)"/>
              </a:rPr>
              <a:t>&gt;</a:t>
            </a:r>
            <a:r>
              <a:rPr lang="fr-BE" sz="1600" dirty="0" err="1">
                <a:latin typeface="Times New Roman" panose="02020603050405020304" pitchFamily="18" charset="0"/>
                <a:ea typeface="Calibri" panose="020F0502020204030204" pitchFamily="34" charset="0"/>
                <a:cs typeface="Times New Roman (Corps CS)"/>
              </a:rPr>
              <a:t>υνὸν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ζώοντες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ἔχον</a:t>
            </a:r>
            <a:r>
              <a:rPr lang="fr-BE" sz="1600" dirty="0">
                <a:latin typeface="Times New Roman" panose="02020603050405020304" pitchFamily="18" charset="0"/>
                <a:ea typeface="Calibri" panose="020F0502020204030204" pitchFamily="34" charset="0"/>
                <a:cs typeface="Times New Roman (Corps CS)"/>
              </a:rPr>
              <a:t> β</a:t>
            </a:r>
            <a:r>
              <a:rPr lang="fr-BE" sz="1600" dirty="0" err="1">
                <a:latin typeface="Times New Roman" panose="02020603050405020304" pitchFamily="18" charset="0"/>
                <a:ea typeface="Calibri" panose="020F0502020204030204" pitchFamily="34" charset="0"/>
                <a:cs typeface="Times New Roman (Corps CS)"/>
              </a:rPr>
              <a:t>ίον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ἀλλήλοισιν</a:t>
            </a:r>
            <a:endParaRPr lang="fr-BE" sz="1600" dirty="0">
              <a:latin typeface="Times New Roman" panose="02020603050405020304" pitchFamily="18" charset="0"/>
              <a:ea typeface="Calibri" panose="020F0502020204030204" pitchFamily="34" charset="0"/>
              <a:cs typeface="Times New Roman (Corps CS)"/>
            </a:endParaRPr>
          </a:p>
          <a:p>
            <a:r>
              <a:rPr lang="fr-BE" sz="1600" dirty="0" err="1">
                <a:latin typeface="Times New Roman" panose="02020603050405020304" pitchFamily="18" charset="0"/>
                <a:ea typeface="Calibri" panose="020F0502020204030204" pitchFamily="34" charset="0"/>
                <a:cs typeface="Times New Roman (Corps CS)"/>
              </a:rPr>
              <a:t>σὺν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κόσμῳ</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σοφίῃ</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δικ</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ιοσύνῃ</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τε</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κ</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ὶ</a:t>
            </a:r>
            <a:r>
              <a:rPr lang="fr-BE" sz="1600" dirty="0">
                <a:latin typeface="Times New Roman" panose="02020603050405020304" pitchFamily="18" charset="0"/>
                <a:ea typeface="Calibri" panose="020F0502020204030204" pitchFamily="34" charset="0"/>
                <a:cs typeface="Times New Roman (Corps CS)"/>
              </a:rPr>
              <a:t> α</a:t>
            </a:r>
            <a:r>
              <a:rPr lang="fr-BE" sz="1600" dirty="0" err="1">
                <a:latin typeface="Times New Roman" panose="02020603050405020304" pitchFamily="18" charset="0"/>
                <a:ea typeface="Calibri" panose="020F0502020204030204" pitchFamily="34" charset="0"/>
                <a:cs typeface="Times New Roman (Corps CS)"/>
              </a:rPr>
              <a:t>ἰδοῖ</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ἀγγέλλω</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τάδε</a:t>
            </a:r>
            <a:r>
              <a:rPr lang="fr-BE" sz="1600" dirty="0">
                <a:latin typeface="Times New Roman" panose="02020603050405020304" pitchFamily="18" charset="0"/>
                <a:ea typeface="Calibri" panose="020F0502020204030204" pitchFamily="34" charset="0"/>
                <a:cs typeface="Times New Roman (Corps CS)"/>
              </a:rPr>
              <a:t> β</a:t>
            </a:r>
            <a:r>
              <a:rPr lang="fr-BE" sz="1600" dirty="0" err="1">
                <a:latin typeface="Times New Roman" panose="02020603050405020304" pitchFamily="18" charset="0"/>
                <a:ea typeface="Calibri" panose="020F0502020204030204" pitchFamily="34" charset="0"/>
                <a:cs typeface="Times New Roman (Corps CS)"/>
              </a:rPr>
              <a:t>ωμός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ὃν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Αἰνεί</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ς</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ἀνέθηκεν</a:t>
            </a:r>
            <a:r>
              <a:rPr lang="fr-BE" sz="1600" dirty="0">
                <a:latin typeface="Times New Roman" panose="02020603050405020304" pitchFamily="18" charset="0"/>
                <a:ea typeface="Calibri" panose="020F0502020204030204" pitchFamily="34" charset="0"/>
                <a:cs typeface="Times New Roman (Corps CS)"/>
              </a:rPr>
              <a:t>,</a:t>
            </a:r>
          </a:p>
          <a:p>
            <a:r>
              <a:rPr lang="fr-BE" sz="1600" dirty="0" err="1">
                <a:latin typeface="Times New Roman" panose="02020603050405020304" pitchFamily="18" charset="0"/>
                <a:ea typeface="Calibri" panose="020F0502020204030204" pitchFamily="34" charset="0"/>
                <a:cs typeface="Times New Roman (Corps CS)"/>
              </a:rPr>
              <a:t>ὄφρ</a:t>
            </a:r>
            <a:r>
              <a:rPr lang="fr-BE" sz="1600" dirty="0">
                <a:latin typeface="Times New Roman" panose="02020603050405020304" pitchFamily="18" charset="0"/>
                <a:ea typeface="Calibri" panose="020F0502020204030204" pitchFamily="34" charset="0"/>
                <a:cs typeface="Times New Roman (Corps CS)"/>
              </a:rPr>
              <a:t>α </a:t>
            </a:r>
            <a:r>
              <a:rPr lang="fr-BE" sz="1600" dirty="0" err="1">
                <a:latin typeface="Times New Roman" panose="02020603050405020304" pitchFamily="18" charset="0"/>
                <a:ea typeface="Calibri" panose="020F0502020204030204" pitchFamily="34" charset="0"/>
                <a:cs typeface="Times New Roman (Corps CS)"/>
              </a:rPr>
              <a:t>κε</a:t>
            </a:r>
            <a:r>
              <a:rPr lang="fr-BE" sz="1600" dirty="0">
                <a:latin typeface="Times New Roman" panose="02020603050405020304" pitchFamily="18" charset="0"/>
                <a:ea typeface="Calibri" panose="020F0502020204030204" pitchFamily="34" charset="0"/>
                <a:cs typeface="Times New Roman (Corps CS)"/>
              </a:rPr>
              <a:t> </a:t>
            </a:r>
            <a:r>
              <a:rPr lang="fr-BE" sz="1600" b="1" dirty="0" err="1">
                <a:latin typeface="Times New Roman" panose="02020603050405020304" pitchFamily="18" charset="0"/>
                <a:ea typeface="Calibri" panose="020F0502020204030204" pitchFamily="34" charset="0"/>
                <a:cs typeface="Times New Roman (Corps CS)"/>
              </a:rPr>
              <a:t>κυδ</a:t>
            </a:r>
            <a:r>
              <a:rPr lang="fr-BE" sz="1600" b="1" dirty="0">
                <a:latin typeface="Times New Roman" panose="02020603050405020304" pitchFamily="18" charset="0"/>
                <a:ea typeface="Calibri" panose="020F0502020204030204" pitchFamily="34" charset="0"/>
                <a:cs typeface="Times New Roman (Corps CS)"/>
              </a:rPr>
              <a:t>α</a:t>
            </a:r>
            <a:r>
              <a:rPr lang="fr-BE" sz="1600" b="1" dirty="0" err="1">
                <a:latin typeface="Times New Roman" panose="02020603050405020304" pitchFamily="18" charset="0"/>
                <a:ea typeface="Calibri" panose="020F0502020204030204" pitchFamily="34" charset="0"/>
                <a:cs typeface="Times New Roman (Corps CS)"/>
              </a:rPr>
              <a:t>ίνωντ</a:t>
            </a:r>
            <a:r>
              <a:rPr lang="fr-BE" sz="1600" b="1" dirty="0">
                <a:latin typeface="Times New Roman" panose="02020603050405020304" pitchFamily="18" charset="0"/>
                <a:ea typeface="Calibri" panose="020F0502020204030204" pitchFamily="34" charset="0"/>
                <a:cs typeface="Times New Roman (Corps CS)"/>
              </a:rPr>
              <a:t>α</a:t>
            </a:r>
            <a:r>
              <a:rPr lang="fr-BE" sz="1600" b="1" dirty="0" err="1">
                <a:latin typeface="Times New Roman" panose="02020603050405020304" pitchFamily="18" charset="0"/>
                <a:ea typeface="Calibri" panose="020F0502020204030204" pitchFamily="34" charset="0"/>
                <a:cs typeface="Times New Roman (Corps CS)"/>
              </a:rPr>
              <a:t>ι</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ὑ</a:t>
            </a:r>
            <a:r>
              <a:rPr lang="fr-BE" sz="1600" dirty="0">
                <a:latin typeface="Times New Roman" panose="02020603050405020304" pitchFamily="18" charset="0"/>
                <a:ea typeface="Calibri" panose="020F0502020204030204" pitchFamily="34" charset="0"/>
                <a:cs typeface="Times New Roman (Corps CS)"/>
              </a:rPr>
              <a:t>π’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ἀντιθέοις</a:t>
            </a:r>
            <a:r>
              <a:rPr lang="fr-BE" sz="1600" b="1" dirty="0">
                <a:solidFill>
                  <a:srgbClr val="FF0000"/>
                </a:solidFill>
                <a:latin typeface="Times New Roman" panose="02020603050405020304" pitchFamily="18" charset="0"/>
                <a:ea typeface="Calibri" panose="020F0502020204030204" pitchFamily="34" charset="0"/>
                <a:cs typeface="Times New Roman (Corps CS)"/>
              </a:rPr>
              <a:t> </a:t>
            </a:r>
            <a:r>
              <a:rPr lang="fr-BE" sz="1600" b="1" dirty="0" err="1">
                <a:solidFill>
                  <a:srgbClr val="FF0000"/>
                </a:solidFill>
                <a:latin typeface="Times New Roman" panose="02020603050405020304" pitchFamily="18" charset="0"/>
                <a:ea typeface="Calibri" panose="020F0502020204030204" pitchFamily="34" charset="0"/>
                <a:cs typeface="Times New Roman (Corps CS)"/>
              </a:rPr>
              <a:t>γεράεσσιν</a:t>
            </a:r>
            <a:endParaRPr lang="fr-BE" sz="1600" b="1" dirty="0">
              <a:solidFill>
                <a:srgbClr val="FF0000"/>
              </a:solidFill>
              <a:latin typeface="Times New Roman" panose="02020603050405020304" pitchFamily="18" charset="0"/>
              <a:ea typeface="Calibri" panose="020F0502020204030204" pitchFamily="34" charset="0"/>
              <a:cs typeface="Times New Roman (Corps CS)"/>
            </a:endParaRPr>
          </a:p>
          <a:p>
            <a:r>
              <a:rPr lang="fr-BE" sz="1600" dirty="0">
                <a:latin typeface="Times New Roman" panose="02020603050405020304" pitchFamily="18" charset="0"/>
                <a:ea typeface="Calibri" panose="020F0502020204030204" pitchFamily="34" charset="0"/>
                <a:cs typeface="Times New Roman (Corps CS)"/>
              </a:rPr>
              <a:t>π</a:t>
            </a:r>
            <a:r>
              <a:rPr lang="fr-BE" sz="1600" dirty="0" err="1">
                <a:latin typeface="Times New Roman" panose="02020603050405020304" pitchFamily="18" charset="0"/>
                <a:ea typeface="Calibri" panose="020F0502020204030204" pitchFamily="34" charset="0"/>
                <a:cs typeface="Times New Roman (Corps CS)"/>
              </a:rPr>
              <a:t>ᾶσιν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ἐν</a:t>
            </a:r>
            <a:r>
              <a:rPr lang="fr-BE" sz="1600" dirty="0">
                <a:latin typeface="Times New Roman" panose="02020603050405020304" pitchFamily="18" charset="0"/>
                <a:ea typeface="Calibri" panose="020F0502020204030204" pitchFamily="34" charset="0"/>
                <a:cs typeface="Times New Roman (Corps CS)"/>
              </a:rPr>
              <a:t> α</a:t>
            </a:r>
            <a:r>
              <a:rPr lang="fr-BE" sz="1600" dirty="0" err="1">
                <a:latin typeface="Times New Roman" panose="02020603050405020304" pitchFamily="18" charset="0"/>
                <a:ea typeface="Calibri" panose="020F0502020204030204" pitchFamily="34" charset="0"/>
                <a:cs typeface="Times New Roman (Corps CS)"/>
              </a:rPr>
              <a:t>ἰώνεσσιν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ὑ</a:t>
            </a:r>
            <a:r>
              <a:rPr lang="fr-BE" sz="1600" dirty="0">
                <a:latin typeface="Times New Roman" panose="02020603050405020304" pitchFamily="18" charset="0"/>
                <a:ea typeface="Calibri" panose="020F0502020204030204" pitchFamily="34" charset="0"/>
                <a:cs typeface="Times New Roman (Corps CS)"/>
              </a:rPr>
              <a:t>π’ </a:t>
            </a:r>
            <a:r>
              <a:rPr lang="fr-BE" sz="1600" dirty="0" err="1">
                <a:latin typeface="Times New Roman" panose="02020603050405020304" pitchFamily="18" charset="0"/>
                <a:ea typeface="Calibri" panose="020F0502020204030204" pitchFamily="34" charset="0"/>
                <a:cs typeface="Times New Roman (Corps CS)"/>
              </a:rPr>
              <a:t>εὐσε</a:t>
            </a:r>
            <a:r>
              <a:rPr lang="fr-BE" sz="1600" dirty="0">
                <a:latin typeface="Times New Roman" panose="02020603050405020304" pitchFamily="18" charset="0"/>
                <a:ea typeface="Calibri" panose="020F0502020204030204" pitchFamily="34" charset="0"/>
                <a:cs typeface="Times New Roman (Corps CS)"/>
              </a:rPr>
              <a:t>β</a:t>
            </a:r>
            <a:r>
              <a:rPr lang="fr-BE" sz="1600" dirty="0" err="1">
                <a:latin typeface="Times New Roman" panose="02020603050405020304" pitchFamily="18" charset="0"/>
                <a:ea typeface="Calibri" panose="020F0502020204030204" pitchFamily="34" charset="0"/>
                <a:cs typeface="Times New Roman (Corps CS)"/>
              </a:rPr>
              <a:t>ίῃσιν</a:t>
            </a:r>
            <a:r>
              <a:rPr lang="fr-BE" sz="1600" dirty="0">
                <a:latin typeface="Times New Roman" panose="02020603050405020304" pitchFamily="18" charset="0"/>
                <a:ea typeface="Calibri" panose="020F0502020204030204" pitchFamily="34" charset="0"/>
                <a:cs typeface="Times New Roman (Corps CS)"/>
              </a:rPr>
              <a:t> </a:t>
            </a:r>
            <a:r>
              <a:rPr lang="fr-BE" sz="1600" dirty="0" err="1">
                <a:latin typeface="Times New Roman" panose="02020603050405020304" pitchFamily="18" charset="0"/>
                <a:ea typeface="Calibri" panose="020F0502020204030204" pitchFamily="34" charset="0"/>
                <a:cs typeface="Times New Roman (Corps CS)"/>
              </a:rPr>
              <a:t>ἑτ</a:t>
            </a:r>
            <a:r>
              <a:rPr lang="fr-BE" sz="1600" dirty="0">
                <a:latin typeface="Times New Roman" panose="02020603050405020304" pitchFamily="18" charset="0"/>
                <a:ea typeface="Calibri" panose="020F0502020204030204" pitchFamily="34" charset="0"/>
                <a:cs typeface="Times New Roman (Corps CS)"/>
              </a:rPr>
              <a:t>α</a:t>
            </a:r>
            <a:r>
              <a:rPr lang="fr-BE" sz="1600" dirty="0" err="1">
                <a:latin typeface="Times New Roman" panose="02020603050405020304" pitchFamily="18" charset="0"/>
                <a:ea typeface="Calibri" panose="020F0502020204030204" pitchFamily="34" charset="0"/>
                <a:cs typeface="Times New Roman (Corps CS)"/>
              </a:rPr>
              <a:t>ίρων</a:t>
            </a:r>
            <a:r>
              <a:rPr lang="fr-BE" sz="1600" dirty="0">
                <a:latin typeface="Times New Roman" panose="02020603050405020304" pitchFamily="18" charset="0"/>
                <a:ea typeface="Calibri" panose="020F0502020204030204" pitchFamily="34" charset="0"/>
                <a:cs typeface="Times New Roman (Corps CS)"/>
              </a:rPr>
              <a:t>.</a:t>
            </a:r>
          </a:p>
        </p:txBody>
      </p:sp>
      <p:sp>
        <p:nvSpPr>
          <p:cNvPr id="5" name="Rectangle 4">
            <a:extLst>
              <a:ext uri="{FF2B5EF4-FFF2-40B4-BE49-F238E27FC236}">
                <a16:creationId xmlns:a16="http://schemas.microsoft.com/office/drawing/2014/main" id="{72BAA36E-060F-AB44-BE22-DBA1278AECD8}"/>
              </a:ext>
            </a:extLst>
          </p:cNvPr>
          <p:cNvSpPr/>
          <p:nvPr/>
        </p:nvSpPr>
        <p:spPr>
          <a:xfrm>
            <a:off x="6096000" y="975769"/>
            <a:ext cx="3605048" cy="4770537"/>
          </a:xfrm>
          <a:prstGeom prst="rect">
            <a:avLst/>
          </a:prstGeom>
        </p:spPr>
        <p:txBody>
          <a:bodyPr wrap="square">
            <a:spAutoFit/>
          </a:bodyPr>
          <a:lstStyle/>
          <a:p>
            <a:pPr algn="just"/>
            <a:r>
              <a:rPr lang="en-AU" sz="1600" dirty="0" err="1">
                <a:latin typeface="Times New Roman" panose="02020603050405020304" pitchFamily="18" charset="0"/>
                <a:ea typeface="Calibri" panose="020F0502020204030204" pitchFamily="34" charset="0"/>
                <a:cs typeface="Times New Roman (Corps CS)"/>
              </a:rPr>
              <a:t>Cette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terre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sacrée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qu'Énée</a:t>
            </a:r>
            <a:r>
              <a:rPr lang="en-AU" sz="1600" dirty="0">
                <a:latin typeface="Times New Roman" panose="02020603050405020304" pitchFamily="18" charset="0"/>
                <a:ea typeface="Calibri" panose="020F0502020204030204" pitchFamily="34" charset="0"/>
                <a:cs typeface="Times New Roman (Corps CS)"/>
              </a:rPr>
              <a:t> a </a:t>
            </a:r>
            <a:r>
              <a:rPr lang="en-AU" sz="1600" dirty="0" err="1">
                <a:latin typeface="Times New Roman" panose="02020603050405020304" pitchFamily="18" charset="0"/>
                <a:ea typeface="Calibri" panose="020F0502020204030204" pitchFamily="34" charset="0"/>
                <a:cs typeface="Times New Roman (Corps CS)"/>
              </a:rPr>
              <a:t>gracieusement</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dédiée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à</a:t>
            </a:r>
            <a:r>
              <a:rPr lang="en-AU" sz="1600" dirty="0">
                <a:latin typeface="Times New Roman" panose="02020603050405020304" pitchFamily="18" charset="0"/>
                <a:ea typeface="Calibri" panose="020F0502020204030204" pitchFamily="34" charset="0"/>
                <a:cs typeface="Times New Roman (Corps CS)"/>
              </a:rPr>
              <a:t> son </a:t>
            </a:r>
            <a:r>
              <a:rPr lang="en-AU" sz="1600" dirty="0" err="1">
                <a:latin typeface="Times New Roman" panose="02020603050405020304" pitchFamily="18" charset="0"/>
                <a:ea typeface="Calibri" panose="020F0502020204030204" pitchFamily="34" charset="0"/>
                <a:cs typeface="Times New Roman (Corps CS)"/>
              </a:rPr>
              <a:t>compagnon</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Eithéos</a:t>
            </a:r>
            <a:r>
              <a:rPr lang="en-AU" sz="1600" dirty="0">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en</a:t>
            </a:r>
            <a:r>
              <a:rPr lang="en-AU" sz="1600" b="1" dirty="0">
                <a:solidFill>
                  <a:srgbClr val="FF0000"/>
                </a:solidFill>
                <a:latin typeface="Times New Roman" panose="02020603050405020304" pitchFamily="18" charset="0"/>
                <a:ea typeface="Calibri" panose="020F0502020204030204" pitchFamily="34" charset="0"/>
                <a:cs typeface="Times New Roman (Corps CS)"/>
              </a:rPr>
              <a:t> tout point semblable aux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héros</a:t>
            </a:r>
            <a:r>
              <a:rPr lang="en-AU" sz="1600" b="1" dirty="0">
                <a:solidFill>
                  <a:srgbClr val="FF0000"/>
                </a:solidFill>
                <a:latin typeface="Times New Roman" panose="02020603050405020304" pitchFamily="18" charset="0"/>
                <a:ea typeface="Calibri" panose="020F0502020204030204" pitchFamily="34" charset="0"/>
                <a:cs typeface="Times New Roman (Corps CS)"/>
              </a:rPr>
              <a:t> du passé</a:t>
            </a:r>
            <a:r>
              <a:rPr lang="en-AU" sz="1600" dirty="0">
                <a:latin typeface="Times New Roman" panose="02020603050405020304" pitchFamily="18" charset="0"/>
                <a:ea typeface="Calibri" panose="020F0502020204030204" pitchFamily="34" charset="0"/>
                <a:cs typeface="Times New Roman (Corps CS)"/>
              </a:rPr>
              <a:t>, beau par </a:t>
            </a:r>
            <a:r>
              <a:rPr lang="en-AU" sz="1600" dirty="0" err="1">
                <a:latin typeface="Times New Roman" panose="02020603050405020304" pitchFamily="18" charset="0"/>
                <a:ea typeface="Calibri" panose="020F0502020204030204" pitchFamily="34" charset="0"/>
                <a:cs typeface="Times New Roman (Corps CS)"/>
              </a:rPr>
              <a:t>sa</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virilité</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sa</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bonté</a:t>
            </a:r>
            <a:r>
              <a:rPr lang="en-AU" sz="1600" dirty="0">
                <a:latin typeface="Times New Roman" panose="02020603050405020304" pitchFamily="18" charset="0"/>
                <a:ea typeface="Calibri" panose="020F0502020204030204" pitchFamily="34" charset="0"/>
                <a:cs typeface="Times New Roman (Corps CS)"/>
              </a:rPr>
              <a:t> et son intelligence. </a:t>
            </a:r>
            <a:r>
              <a:rPr lang="en-AU" sz="1600" dirty="0" err="1">
                <a:latin typeface="Times New Roman" panose="02020603050405020304" pitchFamily="18" charset="0"/>
                <a:ea typeface="Calibri" panose="020F0502020204030204" pitchFamily="34" charset="0"/>
                <a:cs typeface="Times New Roman (Corps CS)"/>
              </a:rPr>
              <a:t>Ici</a:t>
            </a:r>
            <a:r>
              <a:rPr lang="en-AU" sz="1600" dirty="0">
                <a:latin typeface="Times New Roman" panose="02020603050405020304" pitchFamily="18" charset="0"/>
                <a:ea typeface="Calibri" panose="020F0502020204030204" pitchFamily="34" charset="0"/>
                <a:cs typeface="Times New Roman (Corps CS)"/>
              </a:rPr>
              <a:t> repose </a:t>
            </a:r>
            <a:r>
              <a:rPr lang="en-AU" sz="1600" dirty="0" err="1">
                <a:latin typeface="Times New Roman" panose="02020603050405020304" pitchFamily="18" charset="0"/>
                <a:ea typeface="Calibri" panose="020F0502020204030204" pitchFamily="34" charset="0"/>
                <a:cs typeface="Times New Roman (Corps CS)"/>
              </a:rPr>
              <a:t>aussi</a:t>
            </a:r>
            <a:r>
              <a:rPr lang="en-AU" sz="1600" dirty="0">
                <a:latin typeface="Times New Roman" panose="02020603050405020304" pitchFamily="18" charset="0"/>
                <a:ea typeface="Calibri" panose="020F0502020204030204" pitchFamily="34" charset="0"/>
                <a:cs typeface="Times New Roman (Corps CS)"/>
              </a:rPr>
              <a:t> Olympias, la </a:t>
            </a:r>
            <a:r>
              <a:rPr lang="en-AU" sz="1600" dirty="0" err="1">
                <a:latin typeface="Times New Roman" panose="02020603050405020304" pitchFamily="18" charset="0"/>
                <a:ea typeface="Calibri" panose="020F0502020204030204" pitchFamily="34" charset="0"/>
                <a:cs typeface="Times New Roman (Corps CS)"/>
              </a:rPr>
              <a:t>fascinante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épouse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d'Eithéos</a:t>
            </a:r>
            <a:r>
              <a:rPr lang="en-AU" sz="1600" dirty="0">
                <a:latin typeface="Times New Roman" panose="02020603050405020304" pitchFamily="18" charset="0"/>
                <a:ea typeface="Calibri" panose="020F0502020204030204" pitchFamily="34" charset="0"/>
                <a:cs typeface="Times New Roman (Corps CS)"/>
              </a:rPr>
              <a:t> et </a:t>
            </a:r>
            <a:r>
              <a:rPr lang="en-AU" sz="1600" dirty="0" err="1">
                <a:latin typeface="Times New Roman" panose="02020603050405020304" pitchFamily="18" charset="0"/>
                <a:ea typeface="Calibri" panose="020F0502020204030204" pitchFamily="34" charset="0"/>
                <a:cs typeface="Times New Roman (Corps CS)"/>
              </a:rPr>
              <a:t>sœur</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d'Énée</a:t>
            </a:r>
            <a:r>
              <a:rPr lang="en-AU" sz="1600" dirty="0">
                <a:latin typeface="Times New Roman" panose="02020603050405020304" pitchFamily="18" charset="0"/>
                <a:ea typeface="Calibri" panose="020F0502020204030204" pitchFamily="34" charset="0"/>
                <a:cs typeface="Times New Roman (Corps CS)"/>
              </a:rPr>
              <a:t>, qui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surpassa</a:t>
            </a:r>
            <a:r>
              <a:rPr lang="en-AU" sz="1600" b="1" dirty="0">
                <a:solidFill>
                  <a:srgbClr val="FF0000"/>
                </a:solidFill>
                <a:latin typeface="Times New Roman" panose="02020603050405020304" pitchFamily="18" charset="0"/>
                <a:ea typeface="Calibri" panose="020F0502020204030204" pitchFamily="34" charset="0"/>
                <a:cs typeface="Times New Roman (Corps CS)"/>
              </a:rPr>
              <a:t> les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héroïnes</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dirty="0">
                <a:latin typeface="Times New Roman" panose="02020603050405020304" pitchFamily="18" charset="0"/>
                <a:ea typeface="Calibri" panose="020F0502020204030204" pitchFamily="34" charset="0"/>
                <a:cs typeface="Times New Roman (Corps CS)"/>
              </a:rPr>
              <a:t>de </a:t>
            </a:r>
            <a:r>
              <a:rPr lang="en-AU" sz="1600" dirty="0" err="1">
                <a:latin typeface="Times New Roman" panose="02020603050405020304" pitchFamily="18" charset="0"/>
                <a:ea typeface="Calibri" panose="020F0502020204030204" pitchFamily="34" charset="0"/>
                <a:cs typeface="Times New Roman (Corps CS)"/>
              </a:rPr>
              <a:t>l'amour</a:t>
            </a:r>
            <a:r>
              <a:rPr lang="en-AU" sz="1600" dirty="0">
                <a:latin typeface="Times New Roman" panose="02020603050405020304" pitchFamily="18" charset="0"/>
                <a:ea typeface="Calibri" panose="020F0502020204030204" pitchFamily="34" charset="0"/>
                <a:cs typeface="Times New Roman (Corps CS)"/>
              </a:rPr>
              <a:t> conjugal : </a:t>
            </a:r>
            <a:r>
              <a:rPr lang="en-AU" sz="1600" dirty="0" err="1">
                <a:latin typeface="Times New Roman" panose="02020603050405020304" pitchFamily="18" charset="0"/>
                <a:ea typeface="Calibri" panose="020F0502020204030204" pitchFamily="34" charset="0"/>
                <a:cs typeface="Times New Roman (Corps CS)"/>
              </a:rPr>
              <a:t>Alceste</a:t>
            </a:r>
            <a:r>
              <a:rPr lang="en-AU" sz="1600" dirty="0">
                <a:latin typeface="Times New Roman" panose="02020603050405020304" pitchFamily="18" charset="0"/>
                <a:ea typeface="Calibri" panose="020F0502020204030204" pitchFamily="34" charset="0"/>
                <a:cs typeface="Times New Roman (Corps CS)"/>
              </a:rPr>
              <a:t> par la </a:t>
            </a:r>
            <a:r>
              <a:rPr lang="en-AU" sz="1600" dirty="0" err="1">
                <a:latin typeface="Times New Roman" panose="02020603050405020304" pitchFamily="18" charset="0"/>
                <a:ea typeface="Calibri" panose="020F0502020204030204" pitchFamily="34" charset="0"/>
                <a:cs typeface="Times New Roman (Corps CS)"/>
              </a:rPr>
              <a:t>sagesse</a:t>
            </a:r>
            <a:r>
              <a:rPr lang="en-AU" sz="1600" dirty="0">
                <a:latin typeface="Times New Roman" panose="02020603050405020304" pitchFamily="18" charset="0"/>
                <a:ea typeface="Calibri" panose="020F0502020204030204" pitchFamily="34" charset="0"/>
                <a:cs typeface="Times New Roman (Corps CS)"/>
              </a:rPr>
              <a:t>, et </a:t>
            </a:r>
            <a:r>
              <a:rPr lang="en-AU" sz="1600" dirty="0" err="1">
                <a:latin typeface="Times New Roman" panose="02020603050405020304" pitchFamily="18" charset="0"/>
                <a:ea typeface="Calibri" panose="020F0502020204030204" pitchFamily="34" charset="0"/>
                <a:cs typeface="Times New Roman (Corps CS)"/>
              </a:rPr>
              <a:t>Léda</a:t>
            </a:r>
            <a:r>
              <a:rPr lang="en-AU" sz="1600" dirty="0">
                <a:latin typeface="Times New Roman" panose="02020603050405020304" pitchFamily="18" charset="0"/>
                <a:ea typeface="Calibri" panose="020F0502020204030204" pitchFamily="34" charset="0"/>
                <a:cs typeface="Times New Roman (Corps CS)"/>
              </a:rPr>
              <a:t> au visage </a:t>
            </a:r>
            <a:r>
              <a:rPr lang="en-AU" sz="1600" dirty="0" err="1">
                <a:latin typeface="Times New Roman" panose="02020603050405020304" pitchFamily="18" charset="0"/>
                <a:ea typeface="Calibri" panose="020F0502020204030204" pitchFamily="34" charset="0"/>
                <a:cs typeface="Times New Roman (Corps CS)"/>
              </a:rPr>
              <a:t>séduisant</a:t>
            </a:r>
            <a:r>
              <a:rPr lang="en-AU" sz="1600" dirty="0">
                <a:latin typeface="Times New Roman" panose="02020603050405020304" pitchFamily="18" charset="0"/>
                <a:ea typeface="Calibri" panose="020F0502020204030204" pitchFamily="34" charset="0"/>
                <a:cs typeface="Times New Roman (Corps CS)"/>
              </a:rPr>
              <a:t> par la </a:t>
            </a:r>
            <a:r>
              <a:rPr lang="en-AU" sz="1600" dirty="0" err="1">
                <a:latin typeface="Times New Roman" panose="02020603050405020304" pitchFamily="18" charset="0"/>
                <a:ea typeface="Calibri" panose="020F0502020204030204" pitchFamily="34" charset="0"/>
                <a:cs typeface="Times New Roman (Corps CS)"/>
              </a:rPr>
              <a:t>beauté</a:t>
            </a:r>
            <a:r>
              <a:rPr lang="en-AU" sz="1600" dirty="0">
                <a:latin typeface="Times New Roman" panose="02020603050405020304" pitchFamily="18" charset="0"/>
                <a:ea typeface="Calibri" panose="020F0502020204030204" pitchFamily="34" charset="0"/>
                <a:cs typeface="Times New Roman (Corps CS)"/>
              </a:rPr>
              <a:t>. Sur </a:t>
            </a:r>
            <a:r>
              <a:rPr lang="en-AU" sz="1600" dirty="0" err="1">
                <a:latin typeface="Times New Roman" panose="02020603050405020304" pitchFamily="18" charset="0"/>
                <a:ea typeface="Calibri" panose="020F0502020204030204" pitchFamily="34" charset="0"/>
                <a:cs typeface="Times New Roman (Corps CS)"/>
              </a:rPr>
              <a:t>cette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île</a:t>
            </a:r>
            <a:r>
              <a:rPr lang="en-AU" sz="1600" dirty="0">
                <a:latin typeface="Times New Roman" panose="02020603050405020304" pitchFamily="18" charset="0"/>
                <a:ea typeface="Calibri" panose="020F0502020204030204" pitchFamily="34" charset="0"/>
                <a:cs typeface="Times New Roman (Corps CS)"/>
              </a:rPr>
              <a:t> des </a:t>
            </a:r>
            <a:r>
              <a:rPr lang="en-AU" sz="1600" dirty="0" err="1">
                <a:latin typeface="Times New Roman" panose="02020603050405020304" pitchFamily="18" charset="0"/>
                <a:ea typeface="Calibri" panose="020F0502020204030204" pitchFamily="34" charset="0"/>
                <a:cs typeface="Times New Roman (Corps CS)"/>
              </a:rPr>
              <a:t>bienheureux</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vivent</a:t>
            </a:r>
            <a:r>
              <a:rPr lang="en-AU" sz="1600" dirty="0">
                <a:latin typeface="Times New Roman" panose="02020603050405020304" pitchFamily="18" charset="0"/>
                <a:ea typeface="Calibri" panose="020F0502020204030204" pitchFamily="34" charset="0"/>
                <a:cs typeface="Times New Roman (Corps CS)"/>
              </a:rPr>
              <a:t> les </a:t>
            </a:r>
            <a:r>
              <a:rPr lang="en-AU" sz="1600" dirty="0" err="1">
                <a:latin typeface="Times New Roman" panose="02020603050405020304" pitchFamily="18" charset="0"/>
                <a:ea typeface="Calibri" panose="020F0502020204030204" pitchFamily="34" charset="0"/>
                <a:cs typeface="Times New Roman (Corps CS)"/>
              </a:rPr>
              <a:t>êtres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pieux</a:t>
            </a:r>
            <a:r>
              <a:rPr lang="en-AU" sz="1600" dirty="0">
                <a:latin typeface="Times New Roman" panose="02020603050405020304" pitchFamily="18" charset="0"/>
                <a:ea typeface="Calibri" panose="020F0502020204030204" pitchFamily="34" charset="0"/>
                <a:cs typeface="Times New Roman (Corps CS)"/>
              </a:rPr>
              <a:t>, les plus </a:t>
            </a:r>
            <a:r>
              <a:rPr lang="en-AU" sz="1600" dirty="0" err="1">
                <a:latin typeface="Times New Roman" panose="02020603050405020304" pitchFamily="18" charset="0"/>
                <a:ea typeface="Calibri" panose="020F0502020204030204" pitchFamily="34" charset="0"/>
                <a:cs typeface="Times New Roman (Corps CS)"/>
              </a:rPr>
              <a:t>justes</a:t>
            </a:r>
            <a:r>
              <a:rPr lang="en-AU" sz="1600" dirty="0">
                <a:latin typeface="Times New Roman" panose="02020603050405020304" pitchFamily="18" charset="0"/>
                <a:ea typeface="Calibri" panose="020F0502020204030204" pitchFamily="34" charset="0"/>
                <a:cs typeface="Times New Roman (Corps CS)"/>
              </a:rPr>
              <a:t> et les plus </a:t>
            </a:r>
            <a:r>
              <a:rPr lang="en-AU" sz="1600" dirty="0" err="1">
                <a:latin typeface="Times New Roman" panose="02020603050405020304" pitchFamily="18" charset="0"/>
                <a:ea typeface="Calibri" panose="020F0502020204030204" pitchFamily="34" charset="0"/>
                <a:cs typeface="Times New Roman (Corps CS)"/>
              </a:rPr>
              <a:t>aimables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ceux</a:t>
            </a:r>
            <a:r>
              <a:rPr lang="en-AU" sz="1600" dirty="0">
                <a:latin typeface="Times New Roman" panose="02020603050405020304" pitchFamily="18" charset="0"/>
                <a:ea typeface="Calibri" panose="020F0502020204030204" pitchFamily="34" charset="0"/>
                <a:cs typeface="Times New Roman (Corps CS)"/>
              </a:rPr>
              <a:t> qui, de </a:t>
            </a:r>
            <a:r>
              <a:rPr lang="en-AU" sz="1600" dirty="0" err="1">
                <a:latin typeface="Times New Roman" panose="02020603050405020304" pitchFamily="18" charset="0"/>
                <a:ea typeface="Calibri" panose="020F0502020204030204" pitchFamily="34" charset="0"/>
                <a:cs typeface="Times New Roman (Corps CS)"/>
              </a:rPr>
              <a:t>leur</a:t>
            </a:r>
            <a:r>
              <a:rPr lang="en-AU" sz="1600" dirty="0">
                <a:latin typeface="Times New Roman" panose="02020603050405020304" pitchFamily="18" charset="0"/>
                <a:ea typeface="Calibri" panose="020F0502020204030204" pitchFamily="34" charset="0"/>
                <a:cs typeface="Times New Roman (Corps CS)"/>
              </a:rPr>
              <a:t> vivant, </a:t>
            </a:r>
            <a:r>
              <a:rPr lang="en-AU" sz="1600" dirty="0" err="1">
                <a:latin typeface="Times New Roman" panose="02020603050405020304" pitchFamily="18" charset="0"/>
                <a:ea typeface="Calibri" panose="020F0502020204030204" pitchFamily="34" charset="0"/>
                <a:cs typeface="Times New Roman (Corps CS)"/>
              </a:rPr>
              <a:t>ont</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mené</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une</a:t>
            </a:r>
            <a:r>
              <a:rPr lang="en-AU" sz="1600" dirty="0">
                <a:latin typeface="Times New Roman" panose="02020603050405020304" pitchFamily="18" charset="0"/>
                <a:ea typeface="Calibri" panose="020F0502020204030204" pitchFamily="34" charset="0"/>
                <a:cs typeface="Times New Roman (Corps CS)"/>
              </a:rPr>
              <a:t> vie commune dans </a:t>
            </a:r>
            <a:r>
              <a:rPr lang="en-AU" sz="1600" dirty="0" err="1">
                <a:latin typeface="Times New Roman" panose="02020603050405020304" pitchFamily="18" charset="0"/>
                <a:ea typeface="Calibri" panose="020F0502020204030204" pitchFamily="34" charset="0"/>
                <a:cs typeface="Times New Roman (Corps CS)"/>
              </a:rPr>
              <a:t>l'ordre</a:t>
            </a:r>
            <a:r>
              <a:rPr lang="en-AU" sz="1600" dirty="0">
                <a:latin typeface="Times New Roman" panose="02020603050405020304" pitchFamily="18" charset="0"/>
                <a:ea typeface="Calibri" panose="020F0502020204030204" pitchFamily="34" charset="0"/>
                <a:cs typeface="Times New Roman (Corps CS)"/>
              </a:rPr>
              <a:t>, la </a:t>
            </a:r>
            <a:r>
              <a:rPr lang="en-AU" sz="1600" dirty="0" err="1">
                <a:latin typeface="Times New Roman" panose="02020603050405020304" pitchFamily="18" charset="0"/>
                <a:ea typeface="Calibri" panose="020F0502020204030204" pitchFamily="34" charset="0"/>
                <a:cs typeface="Times New Roman (Corps CS)"/>
              </a:rPr>
              <a:t>sagesse</a:t>
            </a:r>
            <a:r>
              <a:rPr lang="en-AU" sz="1600" dirty="0">
                <a:latin typeface="Times New Roman" panose="02020603050405020304" pitchFamily="18" charset="0"/>
                <a:ea typeface="Calibri" panose="020F0502020204030204" pitchFamily="34" charset="0"/>
                <a:cs typeface="Times New Roman (Corps CS)"/>
              </a:rPr>
              <a:t>, la justice et la </a:t>
            </a:r>
            <a:r>
              <a:rPr lang="en-AU" sz="1600" dirty="0" err="1">
                <a:latin typeface="Times New Roman" panose="02020603050405020304" pitchFamily="18" charset="0"/>
                <a:ea typeface="Calibri" panose="020F0502020204030204" pitchFamily="34" charset="0"/>
                <a:cs typeface="Times New Roman (Corps CS)"/>
              </a:rPr>
              <a:t>dignité</a:t>
            </a:r>
            <a:r>
              <a:rPr lang="en-AU" sz="1600" dirty="0">
                <a:latin typeface="Times New Roman" panose="02020603050405020304" pitchFamily="18" charset="0"/>
                <a:ea typeface="Calibri" panose="020F0502020204030204" pitchFamily="34" charset="0"/>
                <a:cs typeface="Times New Roman (Corps CS)"/>
              </a:rPr>
              <a:t>. Moi, </a:t>
            </a:r>
            <a:r>
              <a:rPr lang="en-AU" sz="1600" dirty="0" err="1">
                <a:latin typeface="Times New Roman" panose="02020603050405020304" pitchFamily="18" charset="0"/>
                <a:ea typeface="Calibri" panose="020F0502020204030204" pitchFamily="34" charset="0"/>
                <a:cs typeface="Times New Roman (Corps CS)"/>
              </a:rPr>
              <a:t>l'autel</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qu'Énée</a:t>
            </a:r>
            <a:r>
              <a:rPr lang="en-AU" sz="1600" dirty="0">
                <a:latin typeface="Times New Roman" panose="02020603050405020304" pitchFamily="18" charset="0"/>
                <a:ea typeface="Calibri" panose="020F0502020204030204" pitchFamily="34" charset="0"/>
                <a:cs typeface="Times New Roman (Corps CS)"/>
              </a:rPr>
              <a:t> a </a:t>
            </a:r>
            <a:r>
              <a:rPr lang="en-AU" sz="1600" dirty="0" err="1">
                <a:latin typeface="Times New Roman" panose="02020603050405020304" pitchFamily="18" charset="0"/>
                <a:ea typeface="Calibri" panose="020F0502020204030204" pitchFamily="34" charset="0"/>
                <a:cs typeface="Times New Roman (Corps CS)"/>
              </a:rPr>
              <a:t>dressé</a:t>
            </a:r>
            <a:r>
              <a:rPr lang="en-AU" sz="1600" dirty="0">
                <a:latin typeface="Times New Roman" panose="02020603050405020304" pitchFamily="18" charset="0"/>
                <a:ea typeface="Calibri" panose="020F0502020204030204" pitchFamily="34" charset="0"/>
                <a:cs typeface="Times New Roman (Corps CS)"/>
              </a:rPr>
              <a:t>, je </a:t>
            </a:r>
            <a:r>
              <a:rPr lang="en-AU" sz="1600" dirty="0" err="1">
                <a:latin typeface="Times New Roman" panose="02020603050405020304" pitchFamily="18" charset="0"/>
                <a:ea typeface="Calibri" panose="020F0502020204030204" pitchFamily="34" charset="0"/>
                <a:cs typeface="Times New Roman (Corps CS)"/>
              </a:rPr>
              <a:t>déclare</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ces</a:t>
            </a:r>
            <a:r>
              <a:rPr lang="en-AU" sz="1600" dirty="0">
                <a:latin typeface="Times New Roman" panose="02020603050405020304" pitchFamily="18" charset="0"/>
                <a:ea typeface="Calibri" panose="020F0502020204030204" pitchFamily="34" charset="0"/>
                <a:cs typeface="Times New Roman (Corps CS)"/>
              </a:rPr>
              <a:t> faits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afin</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qu'ils</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soient</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honorés</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à</a:t>
            </a:r>
            <a:r>
              <a:rPr lang="en-AU" sz="1600" b="1" dirty="0">
                <a:solidFill>
                  <a:srgbClr val="FF0000"/>
                </a:solidFill>
                <a:latin typeface="Times New Roman" panose="02020603050405020304" pitchFamily="18" charset="0"/>
                <a:ea typeface="Calibri" panose="020F0502020204030204" pitchFamily="34" charset="0"/>
                <a:cs typeface="Times New Roman (Corps CS)"/>
              </a:rPr>
              <a:t> jamais par des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offrandes</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dignes</a:t>
            </a:r>
            <a:r>
              <a:rPr lang="en-AU" sz="1600" b="1" dirty="0">
                <a:solidFill>
                  <a:srgbClr val="FF0000"/>
                </a:solidFill>
                <a:latin typeface="Times New Roman" panose="02020603050405020304" pitchFamily="18" charset="0"/>
                <a:ea typeface="Calibri" panose="020F0502020204030204" pitchFamily="34" charset="0"/>
                <a:cs typeface="Times New Roman (Corps CS)"/>
              </a:rPr>
              <a:t> des </a:t>
            </a:r>
            <a:r>
              <a:rPr lang="en-AU" sz="1600" b="1" dirty="0" err="1">
                <a:solidFill>
                  <a:srgbClr val="FF0000"/>
                </a:solidFill>
                <a:latin typeface="Times New Roman" panose="02020603050405020304" pitchFamily="18" charset="0"/>
                <a:ea typeface="Calibri" panose="020F0502020204030204" pitchFamily="34" charset="0"/>
                <a:cs typeface="Times New Roman (Corps CS)"/>
              </a:rPr>
              <a:t>dieux</a:t>
            </a:r>
            <a:r>
              <a:rPr lang="en-AU" sz="1600" b="1" dirty="0">
                <a:solidFill>
                  <a:srgbClr val="FF0000"/>
                </a:solidFill>
                <a:latin typeface="Times New Roman" panose="02020603050405020304" pitchFamily="18" charset="0"/>
                <a:ea typeface="Calibri" panose="020F0502020204030204" pitchFamily="34" charset="0"/>
                <a:cs typeface="Times New Roman (Corps CS)"/>
              </a:rPr>
              <a:t> </a:t>
            </a:r>
            <a:r>
              <a:rPr lang="en-AU" sz="1600" dirty="0">
                <a:latin typeface="Times New Roman" panose="02020603050405020304" pitchFamily="18" charset="0"/>
                <a:ea typeface="Calibri" panose="020F0502020204030204" pitchFamily="34" charset="0"/>
                <a:cs typeface="Times New Roman (Corps CS)"/>
              </a:rPr>
              <a:t>de la part des plus </a:t>
            </a:r>
            <a:r>
              <a:rPr lang="en-AU" sz="1600" dirty="0" err="1">
                <a:latin typeface="Times New Roman" panose="02020603050405020304" pitchFamily="18" charset="0"/>
                <a:ea typeface="Calibri" panose="020F0502020204030204" pitchFamily="34" charset="0"/>
                <a:cs typeface="Times New Roman (Corps CS)"/>
              </a:rPr>
              <a:t>pieux</a:t>
            </a:r>
            <a:r>
              <a:rPr lang="en-AU" sz="1600" dirty="0">
                <a:latin typeface="Times New Roman" panose="02020603050405020304" pitchFamily="18" charset="0"/>
                <a:ea typeface="Calibri" panose="020F0502020204030204" pitchFamily="34" charset="0"/>
                <a:cs typeface="Times New Roman (Corps CS)"/>
              </a:rPr>
              <a:t> de </a:t>
            </a:r>
            <a:r>
              <a:rPr lang="en-AU" sz="1600" dirty="0" err="1">
                <a:latin typeface="Times New Roman" panose="02020603050405020304" pitchFamily="18" charset="0"/>
                <a:ea typeface="Calibri" panose="020F0502020204030204" pitchFamily="34" charset="0"/>
                <a:cs typeface="Times New Roman (Corps CS)"/>
              </a:rPr>
              <a:t>leurs</a:t>
            </a:r>
            <a:r>
              <a:rPr lang="en-AU" sz="1600" dirty="0">
                <a:latin typeface="Times New Roman" panose="02020603050405020304" pitchFamily="18" charset="0"/>
                <a:ea typeface="Calibri" panose="020F0502020204030204" pitchFamily="34" charset="0"/>
                <a:cs typeface="Times New Roman (Corps CS)"/>
              </a:rPr>
              <a:t> </a:t>
            </a:r>
            <a:r>
              <a:rPr lang="en-AU" sz="1600" dirty="0" err="1">
                <a:latin typeface="Times New Roman" panose="02020603050405020304" pitchFamily="18" charset="0"/>
                <a:ea typeface="Calibri" panose="020F0502020204030204" pitchFamily="34" charset="0"/>
                <a:cs typeface="Times New Roman (Corps CS)"/>
              </a:rPr>
              <a:t>compagnons</a:t>
            </a:r>
            <a:r>
              <a:rPr lang="en-AU" sz="1600" dirty="0">
                <a:latin typeface="Times New Roman" panose="02020603050405020304" pitchFamily="18" charset="0"/>
                <a:ea typeface="Calibri" panose="020F0502020204030204" pitchFamily="34" charset="0"/>
                <a:cs typeface="Times New Roman (Corps CS)"/>
              </a:rPr>
              <a:t>.</a:t>
            </a:r>
          </a:p>
        </p:txBody>
      </p:sp>
      <p:sp>
        <p:nvSpPr>
          <p:cNvPr id="6" name="ZoneTexte 5">
            <a:extLst>
              <a:ext uri="{FF2B5EF4-FFF2-40B4-BE49-F238E27FC236}">
                <a16:creationId xmlns:a16="http://schemas.microsoft.com/office/drawing/2014/main" id="{EB77DD01-2398-174C-A47D-38EBA81DC637}"/>
              </a:ext>
            </a:extLst>
          </p:cNvPr>
          <p:cNvSpPr txBox="1"/>
          <p:nvPr/>
        </p:nvSpPr>
        <p:spPr>
          <a:xfrm>
            <a:off x="4035972" y="557065"/>
            <a:ext cx="3179075" cy="307777"/>
          </a:xfrm>
          <a:prstGeom prst="rect">
            <a:avLst/>
          </a:prstGeom>
          <a:noFill/>
        </p:spPr>
        <p:txBody>
          <a:bodyPr wrap="none" rtlCol="0">
            <a:spAutoFit/>
          </a:bodyPr>
          <a:lstStyle/>
          <a:p>
            <a:r>
              <a:rPr lang="fr-FR" sz="1400" i="1" dirty="0">
                <a:latin typeface="Times New Roman" panose="02020603050405020304" pitchFamily="18" charset="0"/>
                <a:cs typeface="Times New Roman" panose="02020603050405020304" pitchFamily="18" charset="0"/>
              </a:rPr>
              <a:t>IGUR</a:t>
            </a:r>
            <a:r>
              <a:rPr lang="fr-FR" sz="1400" dirty="0">
                <a:latin typeface="Times New Roman" panose="02020603050405020304" pitchFamily="18" charset="0"/>
                <a:cs typeface="Times New Roman" panose="02020603050405020304" pitchFamily="18" charset="0"/>
              </a:rPr>
              <a:t> III 1226 ; Rome, III/IVe s. </a:t>
            </a:r>
            <a:r>
              <a:rPr lang="fr-FR" sz="1400" dirty="0" err="1">
                <a:latin typeface="Times New Roman" panose="02020603050405020304" pitchFamily="18" charset="0"/>
                <a:cs typeface="Times New Roman" panose="02020603050405020304" pitchFamily="18" charset="0"/>
              </a:rPr>
              <a:t>ap</a:t>
            </a:r>
            <a:r>
              <a:rPr lang="fr-FR" sz="1400" dirty="0">
                <a:latin typeface="Times New Roman" panose="02020603050405020304" pitchFamily="18" charset="0"/>
                <a:cs typeface="Times New Roman" panose="02020603050405020304" pitchFamily="18" charset="0"/>
              </a:rPr>
              <a:t>. J.-C.</a:t>
            </a:r>
          </a:p>
        </p:txBody>
      </p:sp>
      <p:sp>
        <p:nvSpPr>
          <p:cNvPr id="3" name="Rectangle 2">
            <a:extLst>
              <a:ext uri="{FF2B5EF4-FFF2-40B4-BE49-F238E27FC236}">
                <a16:creationId xmlns:a16="http://schemas.microsoft.com/office/drawing/2014/main" id="{AE627052-D547-4149-9B5C-63C4FB665071}"/>
              </a:ext>
            </a:extLst>
          </p:cNvPr>
          <p:cNvSpPr/>
          <p:nvPr/>
        </p:nvSpPr>
        <p:spPr>
          <a:xfrm>
            <a:off x="3515710" y="273974"/>
            <a:ext cx="4572000" cy="646331"/>
          </a:xfrm>
          <a:prstGeom prst="rect">
            <a:avLst/>
          </a:prstGeom>
        </p:spPr>
        <p:txBody>
          <a:bodyPr>
            <a:spAutoFit/>
          </a:bodyPr>
          <a:lstStyle/>
          <a:p>
            <a:r>
              <a:rPr lang="en-AU" b="1" dirty="0" err="1">
                <a:latin typeface="Times New Roman"/>
                <a:cs typeface="Times New Roman"/>
              </a:rPr>
              <a:t>Épitaphe</a:t>
            </a:r>
            <a:r>
              <a:rPr lang="en-AU" b="1" dirty="0">
                <a:latin typeface="Times New Roman"/>
                <a:cs typeface="Times New Roman"/>
              </a:rPr>
              <a:t> </a:t>
            </a:r>
            <a:r>
              <a:rPr lang="en-AU" b="1" dirty="0" err="1">
                <a:latin typeface="Times New Roman"/>
                <a:cs typeface="Times New Roman"/>
              </a:rPr>
              <a:t>funéraire</a:t>
            </a:r>
            <a:r>
              <a:rPr lang="en-AU" b="1" dirty="0">
                <a:latin typeface="Times New Roman"/>
                <a:cs typeface="Times New Roman"/>
              </a:rPr>
              <a:t> </a:t>
            </a:r>
            <a:r>
              <a:rPr lang="en-AU" b="1" dirty="0" err="1">
                <a:latin typeface="Times New Roman"/>
                <a:cs typeface="Times New Roman"/>
              </a:rPr>
              <a:t>d’Eitheos</a:t>
            </a:r>
            <a:r>
              <a:rPr lang="en-AU" b="1" dirty="0">
                <a:latin typeface="Times New Roman"/>
                <a:cs typeface="Times New Roman"/>
              </a:rPr>
              <a:t> et Olympias</a:t>
            </a:r>
          </a:p>
          <a:p>
            <a:endParaRPr lang="en-AU" dirty="0">
              <a:solidFill>
                <a:srgbClr val="675E47"/>
              </a:solidFill>
              <a:latin typeface="Times New Roman"/>
              <a:cs typeface="Times New Roman"/>
            </a:endParaRPr>
          </a:p>
        </p:txBody>
      </p:sp>
    </p:spTree>
    <p:extLst>
      <p:ext uri="{BB962C8B-B14F-4D97-AF65-F5344CB8AC3E}">
        <p14:creationId xmlns:p14="http://schemas.microsoft.com/office/powerpoint/2010/main" val="73089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3C9EAA3-85AD-5946-84BA-F0BCABAB6492}"/>
              </a:ext>
            </a:extLst>
          </p:cNvPr>
          <p:cNvSpPr txBox="1"/>
          <p:nvPr/>
        </p:nvSpPr>
        <p:spPr>
          <a:xfrm>
            <a:off x="1786759" y="967347"/>
            <a:ext cx="8397766" cy="4616648"/>
          </a:xfrm>
          <a:prstGeom prst="rect">
            <a:avLst/>
          </a:prstGeom>
          <a:noFill/>
        </p:spPr>
        <p:txBody>
          <a:bodyPr wrap="square" rtlCol="0">
            <a:spAutoFit/>
          </a:bodyPr>
          <a:lstStyle/>
          <a:p>
            <a:pPr marL="285750" indent="-285750">
              <a:buFont typeface="Wingdings" pitchFamily="2" charset="2"/>
              <a:buChar char="Ø"/>
            </a:pPr>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dirty="0">
              <a:latin typeface="Times New Roman" panose="02020603050405020304" pitchFamily="18" charset="0"/>
              <a:cs typeface="Times New Roman" panose="02020603050405020304" pitchFamily="18" charset="0"/>
            </a:endParaRPr>
          </a:p>
          <a:p>
            <a:pPr algn="ctr"/>
            <a:r>
              <a:rPr lang="fr-FR" sz="2000" b="1" dirty="0">
                <a:latin typeface="Times New Roman" panose="02020603050405020304" pitchFamily="18" charset="0"/>
                <a:cs typeface="Times New Roman" panose="02020603050405020304" pitchFamily="18" charset="0"/>
                <a:sym typeface="Wingdings" pitchFamily="2" charset="2"/>
              </a:rPr>
              <a:t>Quelles sont les raisons de cette expansion de la pratique des honneurs divins post-mortem ?</a:t>
            </a:r>
          </a:p>
          <a:p>
            <a:pPr algn="ctr"/>
            <a:endParaRPr lang="fr-FR" sz="2000" b="1" dirty="0">
              <a:latin typeface="Times New Roman" panose="02020603050405020304" pitchFamily="18" charset="0"/>
              <a:cs typeface="Times New Roman" panose="02020603050405020304" pitchFamily="18" charset="0"/>
              <a:sym typeface="Wingdings" pitchFamily="2" charset="2"/>
            </a:endParaRPr>
          </a:p>
          <a:p>
            <a:pPr algn="ctr"/>
            <a:endParaRPr lang="fr-FR" sz="2000" b="1" dirty="0">
              <a:latin typeface="Times New Roman" panose="02020603050405020304" pitchFamily="18" charset="0"/>
              <a:cs typeface="Times New Roman" panose="02020603050405020304" pitchFamily="18" charset="0"/>
              <a:sym typeface="Wingdings" pitchFamily="2" charset="2"/>
            </a:endParaRPr>
          </a:p>
          <a:p>
            <a:pPr marL="342900" indent="-342900" algn="ctr">
              <a:buFont typeface="Wingdings" pitchFamily="2" charset="2"/>
              <a:buChar char="Ø"/>
            </a:pPr>
            <a:r>
              <a:rPr lang="fr-FR" sz="2000" dirty="0">
                <a:latin typeface="Times New Roman" panose="02020603050405020304" pitchFamily="18" charset="0"/>
                <a:cs typeface="Times New Roman" panose="02020603050405020304" pitchFamily="18" charset="0"/>
                <a:sym typeface="Wingdings" pitchFamily="2" charset="2"/>
              </a:rPr>
              <a:t>Diffusion aux différentes couches de la société du modèle de l'apothéose de l'empereur</a:t>
            </a:r>
          </a:p>
          <a:p>
            <a:pPr marL="342900" indent="-342900" algn="ctr">
              <a:buFont typeface="Wingdings" pitchFamily="2" charset="2"/>
              <a:buChar char="Ø"/>
            </a:pPr>
            <a:endParaRPr lang="fr-FR" sz="2000" dirty="0">
              <a:latin typeface="Times New Roman" panose="02020603050405020304" pitchFamily="18" charset="0"/>
              <a:cs typeface="Times New Roman" panose="02020603050405020304" pitchFamily="18" charset="0"/>
              <a:sym typeface="Wingdings" pitchFamily="2" charset="2"/>
            </a:endParaRPr>
          </a:p>
          <a:p>
            <a:pPr marL="342900" indent="-342900" algn="ctr">
              <a:buFont typeface="Wingdings" pitchFamily="2" charset="2"/>
              <a:buChar char="Ø"/>
            </a:pPr>
            <a:r>
              <a:rPr lang="fr-FR" sz="2000" dirty="0">
                <a:latin typeface="Times New Roman" panose="02020603050405020304" pitchFamily="18" charset="0"/>
                <a:cs typeface="Times New Roman" panose="02020603050405020304" pitchFamily="18" charset="0"/>
                <a:sym typeface="Wingdings" pitchFamily="2" charset="2"/>
              </a:rPr>
              <a:t>Expansion simultanée, aux deuxième et troisième siècles, de la catégorie des "héros" aux défunts</a:t>
            </a:r>
          </a:p>
          <a:p>
            <a:pPr marL="342900" indent="-342900" algn="ctr">
              <a:buFont typeface="Wingdings" pitchFamily="2" charset="2"/>
              <a:buChar char="Ø"/>
            </a:pPr>
            <a:endParaRPr lang="fr-FR" sz="2000" dirty="0">
              <a:latin typeface="Times New Roman" panose="02020603050405020304" pitchFamily="18" charset="0"/>
              <a:cs typeface="Times New Roman" panose="02020603050405020304" pitchFamily="18" charset="0"/>
              <a:sym typeface="Wingdings" pitchFamily="2" charset="2"/>
            </a:endParaRPr>
          </a:p>
          <a:p>
            <a:pPr marL="342900" indent="-342900" algn="ctr">
              <a:buFont typeface="Wingdings" pitchFamily="2" charset="2"/>
              <a:buChar char="Ø"/>
            </a:pPr>
            <a:r>
              <a:rPr lang="fr-FR" sz="2000" dirty="0">
                <a:latin typeface="Times New Roman" panose="02020603050405020304" pitchFamily="18" charset="0"/>
                <a:cs typeface="Times New Roman" panose="02020603050405020304" pitchFamily="18" charset="0"/>
                <a:sym typeface="Wingdings" pitchFamily="2" charset="2"/>
              </a:rPr>
              <a:t>Le culte divin d'Antinoüs comme modèle de deuil</a:t>
            </a:r>
          </a:p>
          <a:p>
            <a:pPr algn="ctr"/>
            <a:endParaRPr lang="fr-FR" sz="2000" dirty="0">
              <a:latin typeface="Times New Roman" panose="02020603050405020304" pitchFamily="18" charset="0"/>
              <a:cs typeface="Times New Roman" panose="02020603050405020304" pitchFamily="18" charset="0"/>
              <a:sym typeface="Wingdings" pitchFamily="2" charset="2"/>
            </a:endParaRPr>
          </a:p>
          <a:p>
            <a:pPr marL="285750" indent="-285750">
              <a:buFont typeface="Wingdings" pitchFamily="2" charset="2"/>
              <a:buChar char="Ø"/>
            </a:pPr>
            <a:endParaRPr lang="fr-FR" dirty="0"/>
          </a:p>
        </p:txBody>
      </p:sp>
    </p:spTree>
    <p:extLst>
      <p:ext uri="{BB962C8B-B14F-4D97-AF65-F5344CB8AC3E}">
        <p14:creationId xmlns:p14="http://schemas.microsoft.com/office/powerpoint/2010/main" val="61025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50811EE-791D-4644-B1AE-740FD4568BF0}"/>
              </a:ext>
            </a:extLst>
          </p:cNvPr>
          <p:cNvSpPr txBox="1"/>
          <p:nvPr/>
        </p:nvSpPr>
        <p:spPr>
          <a:xfrm>
            <a:off x="2238703" y="1996965"/>
            <a:ext cx="8145518" cy="2862322"/>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1. Pratique rituelle </a:t>
            </a:r>
            <a:r>
              <a:rPr lang="fr-FR" sz="2000" i="1" dirty="0">
                <a:latin typeface="Times New Roman" panose="02020603050405020304" pitchFamily="18" charset="0"/>
                <a:cs typeface="Times New Roman" panose="02020603050405020304" pitchFamily="18" charset="0"/>
              </a:rPr>
              <a:t>vs</a:t>
            </a:r>
            <a:r>
              <a:rPr lang="fr-FR" sz="2000" dirty="0">
                <a:latin typeface="Times New Roman" panose="02020603050405020304" pitchFamily="18" charset="0"/>
                <a:cs typeface="Times New Roman" panose="02020603050405020304" pitchFamily="18" charset="0"/>
              </a:rPr>
              <a:t> stratégie discursive : une introduction </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2. L’apothéose de </a:t>
            </a:r>
            <a:r>
              <a:rPr lang="fr-FR" sz="2000" dirty="0" err="1">
                <a:latin typeface="Times New Roman" panose="02020603050405020304" pitchFamily="18" charset="0"/>
                <a:cs typeface="Times New Roman" panose="02020603050405020304" pitchFamily="18" charset="0"/>
              </a:rPr>
              <a:t>Tullia</a:t>
            </a:r>
            <a:r>
              <a:rPr lang="fr-FR" sz="2000" dirty="0">
                <a:latin typeface="Times New Roman" panose="02020603050405020304" pitchFamily="18" charset="0"/>
                <a:cs typeface="Times New Roman" panose="02020603050405020304" pitchFamily="18" charset="0"/>
              </a:rPr>
              <a:t> : innovation formulaire et rituelle</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3. </a:t>
            </a:r>
            <a:r>
              <a:rPr lang="el-GR" sz="2000" dirty="0" err="1">
                <a:latin typeface="Times New Roman" panose="02020603050405020304" pitchFamily="18" charset="0"/>
                <a:cs typeface="Times New Roman" panose="02020603050405020304" pitchFamily="18" charset="0"/>
              </a:rPr>
              <a:t>ἀποθέωσις</a:t>
            </a:r>
            <a:r>
              <a:rPr lang="el-GR" sz="2000" dirty="0">
                <a:latin typeface="Times New Roman" panose="02020603050405020304" pitchFamily="18" charset="0"/>
                <a:cs typeface="Times New Roman" panose="02020603050405020304" pitchFamily="18" charset="0"/>
              </a:rPr>
              <a:t> : </a:t>
            </a:r>
            <a:r>
              <a:rPr lang="fr-FR" sz="2000" dirty="0">
                <a:latin typeface="Times New Roman" panose="02020603050405020304" pitchFamily="18" charset="0"/>
                <a:cs typeface="Times New Roman" panose="02020603050405020304" pitchFamily="18" charset="0"/>
              </a:rPr>
              <a:t>un outil conceptuel pertinent ?</a:t>
            </a:r>
          </a:p>
          <a:p>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Bonus. </a:t>
            </a:r>
            <a:r>
              <a:rPr lang="fr-FR" sz="2000" i="1" dirty="0" err="1">
                <a:latin typeface="Times New Roman" panose="02020603050405020304" pitchFamily="18" charset="0"/>
                <a:cs typeface="Times New Roman" panose="02020603050405020304" pitchFamily="18" charset="0"/>
              </a:rPr>
              <a:t>Who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wants</a:t>
            </a:r>
            <a:r>
              <a:rPr lang="fr-FR" sz="2000" i="1" dirty="0">
                <a:latin typeface="Times New Roman" panose="02020603050405020304" pitchFamily="18" charset="0"/>
                <a:cs typeface="Times New Roman" panose="02020603050405020304" pitchFamily="18" charset="0"/>
              </a:rPr>
              <a:t> to live </a:t>
            </a:r>
            <a:r>
              <a:rPr lang="fr-FR" sz="2000" i="1" dirty="0" err="1">
                <a:latin typeface="Times New Roman" panose="02020603050405020304" pitchFamily="18" charset="0"/>
                <a:cs typeface="Times New Roman" panose="02020603050405020304" pitchFamily="18" charset="0"/>
              </a:rPr>
              <a:t>forever</a:t>
            </a:r>
            <a:r>
              <a:rPr lang="fr-FR" sz="2000" i="1" dirty="0">
                <a:latin typeface="Times New Roman" panose="02020603050405020304" pitchFamily="18" charset="0"/>
                <a:cs typeface="Times New Roman" panose="02020603050405020304" pitchFamily="18" charset="0"/>
              </a:rPr>
              <a:t> ? </a:t>
            </a:r>
            <a:r>
              <a:rPr lang="fr-FR" sz="2000" dirty="0">
                <a:latin typeface="Times New Roman" panose="02020603050405020304" pitchFamily="18" charset="0"/>
                <a:cs typeface="Times New Roman" panose="02020603050405020304" pitchFamily="18" charset="0"/>
              </a:rPr>
              <a:t>Implantation du culte des défunts lors de l’époque impériale</a:t>
            </a:r>
          </a:p>
          <a:p>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51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C707D1-D2A9-A144-B48E-47C00777486D}"/>
              </a:ext>
            </a:extLst>
          </p:cNvPr>
          <p:cNvSpPr/>
          <p:nvPr/>
        </p:nvSpPr>
        <p:spPr>
          <a:xfrm>
            <a:off x="1611847" y="809168"/>
            <a:ext cx="8968306" cy="4370427"/>
          </a:xfrm>
          <a:prstGeom prst="rect">
            <a:avLst/>
          </a:prstGeom>
        </p:spPr>
        <p:txBody>
          <a:bodyPr wrap="square">
            <a:spAutoFit/>
          </a:bodyPr>
          <a:lstStyle/>
          <a:p>
            <a:pPr algn="ctr"/>
            <a:r>
              <a:rPr lang="fr-FR" sz="2000" b="1" dirty="0">
                <a:latin typeface="Times New Roman" panose="02020603050405020304" pitchFamily="18" charset="0"/>
                <a:cs typeface="Times New Roman" panose="02020603050405020304" pitchFamily="18" charset="0"/>
              </a:rPr>
              <a:t>1. Pratique rituelle </a:t>
            </a:r>
            <a:r>
              <a:rPr lang="fr-FR" sz="2000" b="1" i="1" dirty="0">
                <a:latin typeface="Times New Roman" panose="02020603050405020304" pitchFamily="18" charset="0"/>
                <a:cs typeface="Times New Roman" panose="02020603050405020304" pitchFamily="18" charset="0"/>
              </a:rPr>
              <a:t>vs</a:t>
            </a:r>
            <a:r>
              <a:rPr lang="fr-FR" sz="2000" b="1" dirty="0">
                <a:latin typeface="Times New Roman" panose="02020603050405020304" pitchFamily="18" charset="0"/>
                <a:cs typeface="Times New Roman" panose="02020603050405020304" pitchFamily="18" charset="0"/>
              </a:rPr>
              <a:t> stratégie discursive : une introduction </a:t>
            </a:r>
          </a:p>
          <a:p>
            <a:pPr algn="ctr"/>
            <a:endParaRPr lang="fr-FR" sz="20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préoccupation des documents épigraphiques est essentiellement pragmatique</a:t>
            </a:r>
          </a:p>
          <a:p>
            <a:pPr algn="just"/>
            <a:r>
              <a:rPr lang="fr-FR" sz="1600" dirty="0">
                <a:latin typeface="Times New Roman" panose="02020603050405020304" pitchFamily="18" charset="0"/>
                <a:cs typeface="Times New Roman" panose="02020603050405020304" pitchFamily="18" charset="0"/>
                <a:sym typeface="Wingdings" panose="05000000000000000000" pitchFamily="2" charset="2"/>
              </a:rPr>
              <a:t> </a:t>
            </a:r>
            <a:r>
              <a:rPr lang="fr-FR" sz="1600" dirty="0">
                <a:latin typeface="Times New Roman" panose="02020603050405020304" pitchFamily="18" charset="0"/>
                <a:cs typeface="Times New Roman" panose="02020603050405020304" pitchFamily="18" charset="0"/>
              </a:rPr>
              <a:t>Ils se concentrent essentiellement sur l’efficacité du rituel visant à intégrer l’être humain honoré dans le paysage religieux de la communauté.</a:t>
            </a:r>
          </a:p>
          <a:p>
            <a:pPr marL="214313" indent="-214313" algn="just">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Absence de réflexions théoriques sur les implications de l'octroi d'honneurs cultuels en ce qui concerne le positionnement mutuel des humains honorés et de la sphère divine.</a:t>
            </a:r>
          </a:p>
          <a:p>
            <a:pPr marL="285750" indent="-285750" algn="ctr">
              <a:buFont typeface="Wingdings" pitchFamily="2" charset="2"/>
              <a:buChar char="à"/>
            </a:pPr>
            <a:r>
              <a:rPr lang="fr-FR" sz="2000" dirty="0">
                <a:latin typeface="Times New Roman" panose="02020603050405020304" pitchFamily="18" charset="0"/>
                <a:cs typeface="Times New Roman" panose="02020603050405020304" pitchFamily="18" charset="0"/>
              </a:rPr>
              <a:t>Où trouver ces réflexions ?</a:t>
            </a:r>
          </a:p>
          <a:p>
            <a:pPr algn="ctr"/>
            <a:r>
              <a:rPr lang="fr-FR" sz="2000" b="1" u="sng" dirty="0">
                <a:latin typeface="Times New Roman" panose="02020603050405020304" pitchFamily="18" charset="0"/>
                <a:cs typeface="Times New Roman" panose="02020603050405020304" pitchFamily="18" charset="0"/>
              </a:rPr>
              <a:t>Sources littéraires</a:t>
            </a:r>
          </a:p>
          <a:p>
            <a:pPr marL="214313" indent="-214313" algn="just">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“Faire c’est croire” </a:t>
            </a:r>
            <a:r>
              <a:rPr lang="fr-FR" sz="2000" dirty="0">
                <a:latin typeface="Times New Roman" panose="02020603050405020304" pitchFamily="18" charset="0"/>
                <a:cs typeface="Times New Roman" panose="02020603050405020304" pitchFamily="18" charset="0"/>
                <a:sym typeface="Wingdings" pitchFamily="2" charset="2"/>
              </a:rPr>
              <a:t> </a:t>
            </a:r>
            <a:r>
              <a:rPr lang="fr-FR" sz="2000" dirty="0">
                <a:latin typeface="Times New Roman" panose="02020603050405020304" pitchFamily="18" charset="0"/>
                <a:cs typeface="Times New Roman" panose="02020603050405020304" pitchFamily="18" charset="0"/>
              </a:rPr>
              <a:t>Concilier </a:t>
            </a:r>
            <a:r>
              <a:rPr lang="fr-FR" sz="2000" b="1" u="sng" dirty="0">
                <a:latin typeface="Times New Roman" panose="02020603050405020304" pitchFamily="18" charset="0"/>
                <a:cs typeface="Times New Roman" panose="02020603050405020304" pitchFamily="18" charset="0"/>
              </a:rPr>
              <a:t>actions</a:t>
            </a:r>
            <a:r>
              <a:rPr lang="fr-FR" sz="2000" dirty="0">
                <a:latin typeface="Times New Roman" panose="02020603050405020304" pitchFamily="18" charset="0"/>
                <a:cs typeface="Times New Roman" panose="02020603050405020304" pitchFamily="18" charset="0"/>
              </a:rPr>
              <a:t> et </a:t>
            </a:r>
            <a:r>
              <a:rPr lang="fr-FR" sz="2000" b="1" u="sng" dirty="0">
                <a:latin typeface="Times New Roman" panose="02020603050405020304" pitchFamily="18" charset="0"/>
                <a:cs typeface="Times New Roman" panose="02020603050405020304" pitchFamily="18" charset="0"/>
              </a:rPr>
              <a:t>réflexions</a:t>
            </a:r>
          </a:p>
          <a:p>
            <a:pPr algn="just"/>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04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5A2AF7C-A96E-C144-9EE3-68406436357C}"/>
              </a:ext>
            </a:extLst>
          </p:cNvPr>
          <p:cNvSpPr txBox="1"/>
          <p:nvPr/>
        </p:nvSpPr>
        <p:spPr>
          <a:xfrm>
            <a:off x="1187669" y="1404584"/>
            <a:ext cx="9974317" cy="4401205"/>
          </a:xfrm>
          <a:prstGeom prst="rect">
            <a:avLst/>
          </a:prstGeom>
          <a:noFill/>
        </p:spPr>
        <p:txBody>
          <a:bodyPr wrap="square" rtlCol="0">
            <a:spAutoFit/>
          </a:bodyPr>
          <a:lstStyle/>
          <a:p>
            <a:pPr algn="just"/>
            <a:r>
              <a:rPr lang="el-GR" sz="1400" dirty="0" err="1">
                <a:latin typeface="Times New Roman" panose="02020603050405020304" pitchFamily="18" charset="0"/>
                <a:cs typeface="Times New Roman" panose="02020603050405020304" pitchFamily="18" charset="0"/>
              </a:rPr>
              <a:t>μετὰ</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δὲ</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ταῦτα</a:t>
            </a:r>
            <a:r>
              <a:rPr lang="el-GR" sz="1400" dirty="0">
                <a:latin typeface="Times New Roman" panose="02020603050405020304" pitchFamily="18" charset="0"/>
                <a:cs typeface="Times New Roman" panose="02020603050405020304" pitchFamily="18" charset="0"/>
              </a:rPr>
              <a:t> &lt;</a:t>
            </a:r>
            <a:r>
              <a:rPr lang="el-GR" sz="1400" dirty="0" err="1">
                <a:latin typeface="Times New Roman" panose="02020603050405020304" pitchFamily="18" charset="0"/>
                <a:cs typeface="Times New Roman" panose="02020603050405020304" pitchFamily="18" charset="0"/>
              </a:rPr>
              <a:t>τὰ</a:t>
            </a:r>
            <a:r>
              <a:rPr lang="el-GR" sz="1400" dirty="0">
                <a:latin typeface="Times New Roman" panose="02020603050405020304" pitchFamily="18" charset="0"/>
                <a:cs typeface="Times New Roman" panose="02020603050405020304" pitchFamily="18" charset="0"/>
              </a:rPr>
              <a:t>&gt; </a:t>
            </a:r>
            <a:r>
              <a:rPr lang="el-GR" sz="1400" dirty="0" err="1">
                <a:latin typeface="Times New Roman" panose="02020603050405020304" pitchFamily="18" charset="0"/>
                <a:cs typeface="Times New Roman" panose="02020603050405020304" pitchFamily="18" charset="0"/>
              </a:rPr>
              <a:t>πρὸς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ἐκθέωσιν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αὐτῆς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νόμιμα</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πένθους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ἀπόλυσιν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ἀπέδωκαν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μεγαλοπρεπῶς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κηδεμονικῶς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καθάπερ</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ἐπὶ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Ἄ</a:t>
            </a:r>
            <a:r>
              <a:rPr lang="el-GR" sz="1400" dirty="0">
                <a:latin typeface="Times New Roman" panose="02020603050405020304" pitchFamily="18" charset="0"/>
                <a:cs typeface="Times New Roman" panose="02020603050405020304" pitchFamily="18" charset="0"/>
              </a:rPr>
              <a:t>[πει]</a:t>
            </a:r>
          </a:p>
          <a:p>
            <a:pPr algn="just"/>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Μνήμει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εἰθισμένον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ἐστὶν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γίνεσθαι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δεδόχθαι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συντελεῖν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ἐκ</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Εὐεργετῶν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θεῶν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γεγενημένηι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βασιλίσσηι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Βερενίκηι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τιμὰς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ἀϊδίους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ἅπασι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τοῖς</a:t>
            </a:r>
            <a:endParaRPr lang="el-GR" sz="1400" dirty="0">
              <a:latin typeface="Times New Roman" panose="02020603050405020304" pitchFamily="18" charset="0"/>
              <a:cs typeface="Times New Roman" panose="02020603050405020304" pitchFamily="18" charset="0"/>
            </a:endParaRPr>
          </a:p>
          <a:p>
            <a:pPr algn="just"/>
            <a:r>
              <a:rPr lang="el-GR" sz="1400" dirty="0">
                <a:latin typeface="Times New Roman" panose="02020603050405020304" pitchFamily="18" charset="0"/>
                <a:cs typeface="Times New Roman" panose="02020603050405020304" pitchFamily="18" charset="0"/>
              </a:rPr>
              <a:t>55</a:t>
            </a:r>
            <a:r>
              <a:rPr lang="nl-BE"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&lt;κ&gt;</a:t>
            </a:r>
            <a:r>
              <a:rPr lang="el-GR" sz="1400" dirty="0" err="1">
                <a:latin typeface="Times New Roman" panose="02020603050405020304" pitchFamily="18" charset="0"/>
                <a:cs typeface="Times New Roman" panose="02020603050405020304" pitchFamily="18" charset="0"/>
              </a:rPr>
              <a:t>ατὰ</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χώραν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ἱεροῖς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ἐπεὶ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εἰς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θεοὺς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μετῆλθεν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Τυβὶ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μηνί</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ὧιπερ</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Ἡλίου</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θυγάτηρ</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ἀρχῆι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μετήλλαξεν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τὸν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βίον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ἣν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ὁ</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πατὴρ</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στέρξας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ὠ</a:t>
            </a:r>
            <a:r>
              <a:rPr lang="el-GR" sz="1400" dirty="0">
                <a:latin typeface="Times New Roman" panose="02020603050405020304" pitchFamily="18" charset="0"/>
                <a:cs typeface="Times New Roman" panose="02020603050405020304" pitchFamily="18" charset="0"/>
              </a:rPr>
              <a:t>̣[</a:t>
            </a:r>
            <a:r>
              <a:rPr lang="el-GR" sz="1400" dirty="0" err="1">
                <a:latin typeface="Times New Roman" panose="02020603050405020304" pitchFamily="18" charset="0"/>
                <a:cs typeface="Times New Roman" panose="02020603050405020304" pitchFamily="18" charset="0"/>
              </a:rPr>
              <a:t>νό</a:t>
            </a:r>
            <a:r>
              <a:rPr lang="el-GR" sz="1400" dirty="0">
                <a:latin typeface="Times New Roman" panose="02020603050405020304" pitchFamily="18" charset="0"/>
                <a:cs typeface="Times New Roman" panose="02020603050405020304" pitchFamily="18" charset="0"/>
              </a:rPr>
              <a:t>]-</a:t>
            </a:r>
          </a:p>
          <a:p>
            <a:pPr algn="just"/>
            <a:r>
              <a:rPr lang="el-GR" sz="1400" dirty="0" err="1">
                <a:latin typeface="Times New Roman" panose="02020603050405020304" pitchFamily="18" charset="0"/>
                <a:cs typeface="Times New Roman" panose="02020603050405020304" pitchFamily="18" charset="0"/>
              </a:rPr>
              <a:t>μασεν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ὁτὲ</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μὲν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βασιλείαν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ὁτὲ</a:t>
            </a:r>
            <a:r>
              <a:rPr lang="el-GR" sz="1400" dirty="0">
                <a:latin typeface="Times New Roman" panose="02020603050405020304" pitchFamily="18" charset="0"/>
                <a:cs typeface="Times New Roman" panose="02020603050405020304" pitchFamily="18" charset="0"/>
              </a:rPr>
              <a:t> &lt;</a:t>
            </a:r>
            <a:r>
              <a:rPr lang="el-GR" sz="1400" dirty="0" err="1">
                <a:latin typeface="Times New Roman" panose="02020603050405020304" pitchFamily="18" charset="0"/>
                <a:cs typeface="Times New Roman" panose="02020603050405020304" pitchFamily="18" charset="0"/>
              </a:rPr>
              <a:t>δὲ</a:t>
            </a:r>
            <a:r>
              <a:rPr lang="el-GR" sz="1400" dirty="0">
                <a:latin typeface="Times New Roman" panose="02020603050405020304" pitchFamily="18" charset="0"/>
                <a:cs typeface="Times New Roman" panose="02020603050405020304" pitchFamily="18" charset="0"/>
              </a:rPr>
              <a:t>&gt; </a:t>
            </a:r>
            <a:r>
              <a:rPr lang="el-GR" sz="1400" dirty="0" err="1">
                <a:latin typeface="Times New Roman" panose="02020603050405020304" pitchFamily="18" charset="0"/>
                <a:cs typeface="Times New Roman" panose="02020603050405020304" pitchFamily="18" charset="0"/>
              </a:rPr>
              <a:t>ὅρασιν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αὑτοῦ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ἄγουσιν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αὐτῆι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ἑορτὴν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περίπλουν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πλείοσιν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ἱεροῖς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πρώτων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τούτωι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μηνί</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ὧι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ἀποθέωσις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αὐ</a:t>
            </a:r>
            <a:r>
              <a:rPr lang="el-GR" sz="1400" dirty="0">
                <a:latin typeface="Times New Roman" panose="02020603050405020304" pitchFamily="18" charset="0"/>
                <a:cs typeface="Times New Roman" panose="02020603050405020304" pitchFamily="18" charset="0"/>
              </a:rPr>
              <a:t>[</a:t>
            </a:r>
            <a:r>
              <a:rPr lang="el-GR" sz="1400" dirty="0" err="1">
                <a:latin typeface="Times New Roman" panose="02020603050405020304" pitchFamily="18" charset="0"/>
                <a:cs typeface="Times New Roman" panose="02020603050405020304" pitchFamily="18" charset="0"/>
              </a:rPr>
              <a:t>τῆς</a:t>
            </a:r>
            <a:r>
              <a:rPr lang="el-GR" sz="1400" dirty="0">
                <a:latin typeface="Times New Roman" panose="02020603050405020304" pitchFamily="18" charset="0"/>
                <a:cs typeface="Times New Roman" panose="02020603050405020304" pitchFamily="18" charset="0"/>
              </a:rPr>
              <a:t>]</a:t>
            </a:r>
          </a:p>
          <a:p>
            <a:pPr algn="just"/>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ἀρχῆι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ἐγενήθη</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συντελεῖν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βασιλίσσηι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Βερενίκηι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ἐκ</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Εὐεργετῶν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θεῶν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ἅπασι</a:t>
            </a:r>
            <a:r>
              <a:rPr lang="el-GR" sz="1400" dirty="0">
                <a:latin typeface="Times New Roman" panose="02020603050405020304" pitchFamily="18" charset="0"/>
                <a:cs typeface="Times New Roman" panose="02020603050405020304" pitchFamily="18" charset="0"/>
              </a:rPr>
              <a:t> τ[ο]</a:t>
            </a:r>
            <a:r>
              <a:rPr lang="el-GR" sz="1400" dirty="0" err="1">
                <a:latin typeface="Times New Roman" panose="02020603050405020304" pitchFamily="18" charset="0"/>
                <a:cs typeface="Times New Roman" panose="02020603050405020304" pitchFamily="18" charset="0"/>
              </a:rPr>
              <a:t>ῖς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κατὰ</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χώραν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ἱεροῖς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Τυβὶ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μηνὶ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ἑορτὴν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πε</a:t>
            </a:r>
            <a:r>
              <a:rPr lang="el-GR" sz="1400" dirty="0">
                <a:latin typeface="Times New Roman" panose="02020603050405020304" pitchFamily="18" charset="0"/>
                <a:cs typeface="Times New Roman" panose="02020603050405020304" pitchFamily="18" charset="0"/>
              </a:rPr>
              <a:t>-</a:t>
            </a:r>
          </a:p>
          <a:p>
            <a:pPr algn="just"/>
            <a:r>
              <a:rPr lang="el-GR" sz="1400" dirty="0" err="1">
                <a:latin typeface="Times New Roman" panose="02020603050405020304" pitchFamily="18" charset="0"/>
                <a:cs typeface="Times New Roman" panose="02020603050405020304" pitchFamily="18" charset="0"/>
              </a:rPr>
              <a:t>ρίπλουν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ἐφ</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ἡμέρας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τέσσαρας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ἀπὸ</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ἑπτακαιδεκάτη</a:t>
            </a:r>
            <a:r>
              <a:rPr lang="el-GR" sz="1400" dirty="0">
                <a:latin typeface="Times New Roman" panose="02020603050405020304" pitchFamily="18" charset="0"/>
                <a:cs typeface="Times New Roman" panose="02020603050405020304" pitchFamily="18" charset="0"/>
              </a:rPr>
              <a:t>&lt;ς&gt; </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ἧι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ὁ</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περίπλους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πένθους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ἀπόλυσις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ἐγενήθη</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αὐτῆι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ἀρχήν</a:t>
            </a:r>
            <a:r>
              <a:rPr lang="el-GR" sz="1400" dirty="0">
                <a:latin typeface="Times New Roman" panose="02020603050405020304" pitchFamily="18" charset="0"/>
                <a:cs typeface="Times New Roman" panose="02020603050405020304" pitchFamily="18" charset="0"/>
              </a:rPr>
              <a:t>· </a:t>
            </a:r>
            <a:endParaRPr lang="nl-BE" sz="1400" dirty="0">
              <a:latin typeface="Times New Roman" panose="02020603050405020304" pitchFamily="18" charset="0"/>
              <a:cs typeface="Times New Roman" panose="02020603050405020304" pitchFamily="18" charset="0"/>
            </a:endParaRPr>
          </a:p>
          <a:p>
            <a:endParaRPr lang="nl-BE" sz="1400" dirty="0">
              <a:latin typeface="Times New Roman" panose="02020603050405020304" pitchFamily="18" charset="0"/>
              <a:cs typeface="Times New Roman" panose="02020603050405020304" pitchFamily="18" charset="0"/>
            </a:endParaRPr>
          </a:p>
          <a:p>
            <a:pPr algn="just"/>
            <a:r>
              <a:rPr lang="fr-BE" sz="1400" dirty="0">
                <a:effectLst/>
                <a:latin typeface="Times New Roman" panose="02020603050405020304" pitchFamily="18" charset="0"/>
                <a:ea typeface="Calibri" panose="020F0502020204030204" pitchFamily="34" charset="0"/>
                <a:cs typeface="Times New Roman (Corps CS)"/>
              </a:rPr>
              <a:t>Qu’après qu’ils ont accompli les cérémonies rituelles pour l’</a:t>
            </a:r>
            <a:r>
              <a:rPr lang="fr-BE" sz="1400" dirty="0">
                <a:solidFill>
                  <a:srgbClr val="FF0000"/>
                </a:solidFill>
                <a:effectLst/>
                <a:latin typeface="Times New Roman" panose="02020603050405020304" pitchFamily="18" charset="0"/>
                <a:ea typeface="Calibri" panose="020F0502020204030204" pitchFamily="34" charset="0"/>
                <a:cs typeface="Times New Roman (Corps CS)"/>
              </a:rPr>
              <a:t>apothéose</a:t>
            </a:r>
            <a:r>
              <a:rPr lang="fr-BE" sz="1400" dirty="0">
                <a:effectLst/>
                <a:latin typeface="Times New Roman" panose="02020603050405020304" pitchFamily="18" charset="0"/>
                <a:ea typeface="Calibri" panose="020F0502020204030204" pitchFamily="34" charset="0"/>
                <a:cs typeface="Times New Roman (Corps CS)"/>
              </a:rPr>
              <a:t> (</a:t>
            </a:r>
            <a:r>
              <a:rPr lang="fr-BE" sz="1400" dirty="0" err="1">
                <a:effectLst/>
                <a:latin typeface="Times New Roman" panose="02020603050405020304" pitchFamily="18" charset="0"/>
                <a:ea typeface="Calibri" panose="020F0502020204030204" pitchFamily="34" charset="0"/>
                <a:cs typeface="Times New Roman (Corps CS)"/>
              </a:rPr>
              <a:t>ἐ</a:t>
            </a:r>
            <a:r>
              <a:rPr lang="el-GR" sz="1400" dirty="0" err="1">
                <a:effectLst/>
                <a:latin typeface="Times New Roman" panose="02020603050405020304" pitchFamily="18" charset="0"/>
                <a:ea typeface="Calibri" panose="020F0502020204030204" pitchFamily="34" charset="0"/>
                <a:cs typeface="Times New Roman (Corps CS)"/>
              </a:rPr>
              <a:t>κθέωσις</a:t>
            </a:r>
            <a:r>
              <a:rPr lang="nl-BE" sz="1400" dirty="0">
                <a:effectLst/>
                <a:latin typeface="Times New Roman" panose="02020603050405020304" pitchFamily="18" charset="0"/>
                <a:ea typeface="Calibri" panose="020F0502020204030204" pitchFamily="34" charset="0"/>
                <a:cs typeface="Times New Roman (Corps CS)"/>
              </a:rPr>
              <a:t>) </a:t>
            </a:r>
            <a:r>
              <a:rPr lang="fr-BE" sz="1400" dirty="0">
                <a:effectLst/>
                <a:latin typeface="Times New Roman" panose="02020603050405020304" pitchFamily="18" charset="0"/>
                <a:ea typeface="Calibri" panose="020F0502020204030204" pitchFamily="34" charset="0"/>
                <a:cs typeface="Times New Roman (Corps CS)"/>
              </a:rPr>
              <a:t>de Bérénice, ainsi que la clôture du deuil, avec magnificence et avec sollicitude. comme il est d’usage que cela soit fait pour l’Apis et le </a:t>
            </a:r>
            <a:r>
              <a:rPr lang="fr-BE" sz="1400" dirty="0" err="1">
                <a:effectLst/>
                <a:latin typeface="Times New Roman" panose="02020603050405020304" pitchFamily="18" charset="0"/>
                <a:ea typeface="Calibri" panose="020F0502020204030204" pitchFamily="34" charset="0"/>
                <a:cs typeface="Times New Roman (Corps CS)"/>
              </a:rPr>
              <a:t>Mnévis</a:t>
            </a:r>
            <a:r>
              <a:rPr lang="fr-BE" sz="1400" dirty="0">
                <a:effectLst/>
                <a:latin typeface="Times New Roman" panose="02020603050405020304" pitchFamily="18" charset="0"/>
                <a:ea typeface="Calibri" panose="020F0502020204030204" pitchFamily="34" charset="0"/>
                <a:cs typeface="Times New Roman (Corps CS)"/>
              </a:rPr>
              <a:t>, qu’on juge bon de rendre à la reine Bérénice, née des dieux évergètes des honneurs éternels dans tous les sanctuaires du pays. Attendu qu’elle s’en est allée chez les dieux dans le mois de </a:t>
            </a:r>
            <a:r>
              <a:rPr lang="fr-BE" sz="1400" dirty="0" err="1">
                <a:effectLst/>
                <a:latin typeface="Times New Roman" panose="02020603050405020304" pitchFamily="18" charset="0"/>
                <a:ea typeface="Calibri" panose="020F0502020204030204" pitchFamily="34" charset="0"/>
                <a:cs typeface="Times New Roman (Corps CS)"/>
              </a:rPr>
              <a:t>Tybi</a:t>
            </a:r>
            <a:r>
              <a:rPr lang="fr-BE" sz="1400" dirty="0">
                <a:effectLst/>
                <a:latin typeface="Times New Roman" panose="02020603050405020304" pitchFamily="18" charset="0"/>
                <a:ea typeface="Calibri" panose="020F0502020204030204" pitchFamily="34" charset="0"/>
                <a:cs typeface="Times New Roman (Corps CS)"/>
              </a:rPr>
              <a:t>, où précisément aussi la fille du Soleil, à l’origine, passa de vie à trépas, elle que son père par affection appela tantôt « son diadème » tantôt « son regard ». Puisqu’on organise une fête et une procession sur l’eau dans la plupart des sanctuaires de premier ordre dans ce mois où a lieu à l’origine son </a:t>
            </a:r>
            <a:r>
              <a:rPr lang="fr-BE" sz="1400" dirty="0">
                <a:solidFill>
                  <a:srgbClr val="FF0000"/>
                </a:solidFill>
                <a:effectLst/>
                <a:latin typeface="Times New Roman" panose="02020603050405020304" pitchFamily="18" charset="0"/>
                <a:ea typeface="Calibri" panose="020F0502020204030204" pitchFamily="34" charset="0"/>
                <a:cs typeface="Times New Roman (Corps CS)"/>
              </a:rPr>
              <a:t>apothéose </a:t>
            </a:r>
            <a:r>
              <a:rPr lang="fr-BE"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ἀποθέωσις</a:t>
            </a:r>
            <a:r>
              <a:rPr lang="nl-BE" sz="1400" dirty="0">
                <a:effectLst/>
                <a:latin typeface="Times New Roman" panose="02020603050405020304" pitchFamily="18" charset="0"/>
                <a:ea typeface="Calibri" panose="020F0502020204030204" pitchFamily="34" charset="0"/>
                <a:cs typeface="Times New Roman (Corps CS)"/>
              </a:rPr>
              <a:t>)</a:t>
            </a:r>
            <a:r>
              <a:rPr lang="fr-BE" sz="1400" dirty="0">
                <a:effectLst/>
                <a:latin typeface="Times New Roman" panose="02020603050405020304" pitchFamily="18" charset="0"/>
                <a:ea typeface="Calibri" panose="020F0502020204030204" pitchFamily="34" charset="0"/>
                <a:cs typeface="Times New Roman (Corps CS)"/>
              </a:rPr>
              <a:t>, qu’on célèbre aussi en l’honneur de la reine Bérénice, fille des dieux évergètes, dans tous les sanctuaires du pays, au mois de </a:t>
            </a:r>
            <a:r>
              <a:rPr lang="fr-BE" sz="1400" dirty="0" err="1">
                <a:effectLst/>
                <a:latin typeface="Times New Roman" panose="02020603050405020304" pitchFamily="18" charset="0"/>
                <a:ea typeface="Calibri" panose="020F0502020204030204" pitchFamily="34" charset="0"/>
                <a:cs typeface="Times New Roman (Corps CS)"/>
              </a:rPr>
              <a:t>Tybi</a:t>
            </a:r>
            <a:r>
              <a:rPr lang="fr-BE" sz="1400" dirty="0">
                <a:effectLst/>
                <a:latin typeface="Times New Roman" panose="02020603050405020304" pitchFamily="18" charset="0"/>
                <a:ea typeface="Calibri" panose="020F0502020204030204" pitchFamily="34" charset="0"/>
                <a:cs typeface="Times New Roman (Corps CS)"/>
              </a:rPr>
              <a:t>, une fête et une procession sur l’eau, durant quatre jours, à compter du dix-septième dans lequel la procession sur l’eau et la clôture du deuil ont eu lieu en sa faveur pour la première fois.</a:t>
            </a:r>
            <a:endParaRPr lang="fr-FR" sz="14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A54DBB64-0038-9343-A6D0-64882AB25306}"/>
              </a:ext>
            </a:extLst>
          </p:cNvPr>
          <p:cNvSpPr txBox="1"/>
          <p:nvPr/>
        </p:nvSpPr>
        <p:spPr>
          <a:xfrm>
            <a:off x="1324304" y="5959678"/>
            <a:ext cx="6096000" cy="307777"/>
          </a:xfrm>
          <a:prstGeom prst="rect">
            <a:avLst/>
          </a:prstGeom>
          <a:noFill/>
        </p:spPr>
        <p:txBody>
          <a:bodyPr wrap="square">
            <a:spAutoFit/>
          </a:bodyPr>
          <a:lstStyle/>
          <a:p>
            <a:r>
              <a:rPr lang="en-AU" sz="1400" i="1" dirty="0">
                <a:latin typeface="Times New Roman" panose="02020603050405020304" pitchFamily="18" charset="0"/>
                <a:cs typeface="Times New Roman" panose="02020603050405020304" pitchFamily="18" charset="0"/>
              </a:rPr>
              <a:t>OGIS</a:t>
            </a:r>
            <a:r>
              <a:rPr lang="en-AU" sz="1400" dirty="0">
                <a:latin typeface="Times New Roman" panose="02020603050405020304" pitchFamily="18" charset="0"/>
                <a:cs typeface="Times New Roman" panose="02020603050405020304" pitchFamily="18" charset="0"/>
              </a:rPr>
              <a:t> 56A</a:t>
            </a:r>
            <a:r>
              <a:rPr lang="nl-BE" sz="1400" dirty="0">
                <a:latin typeface="Times New Roman" panose="02020603050405020304" pitchFamily="18" charset="0"/>
                <a:cs typeface="Times New Roman" panose="02020603050405020304" pitchFamily="18" charset="0"/>
              </a:rPr>
              <a:t>, lignes 53-58</a:t>
            </a:r>
            <a:r>
              <a:rPr lang="en-AU" sz="1400" dirty="0">
                <a:latin typeface="Times New Roman" panose="02020603050405020304" pitchFamily="18" charset="0"/>
                <a:cs typeface="Times New Roman" panose="02020603050405020304" pitchFamily="18" charset="0"/>
              </a:rPr>
              <a:t> (</a:t>
            </a:r>
            <a:r>
              <a:rPr lang="en-AU" sz="1400" dirty="0" err="1">
                <a:latin typeface="Times New Roman" panose="02020603050405020304" pitchFamily="18" charset="0"/>
                <a:cs typeface="Times New Roman" panose="02020603050405020304" pitchFamily="18" charset="0"/>
              </a:rPr>
              <a:t>Canope</a:t>
            </a:r>
            <a:r>
              <a:rPr lang="en-AU" sz="1400" dirty="0">
                <a:latin typeface="Times New Roman" panose="02020603050405020304" pitchFamily="18" charset="0"/>
                <a:cs typeface="Times New Roman" panose="02020603050405020304" pitchFamily="18" charset="0"/>
              </a:rPr>
              <a:t>, 238 av. J.-C.)</a:t>
            </a:r>
            <a:endParaRPr lang="fr-FR" sz="1400" dirty="0"/>
          </a:p>
        </p:txBody>
      </p:sp>
      <p:sp>
        <p:nvSpPr>
          <p:cNvPr id="8" name="ZoneTexte 7">
            <a:extLst>
              <a:ext uri="{FF2B5EF4-FFF2-40B4-BE49-F238E27FC236}">
                <a16:creationId xmlns:a16="http://schemas.microsoft.com/office/drawing/2014/main" id="{78CB072D-5F30-7A4F-AAB0-6DD28747508A}"/>
              </a:ext>
            </a:extLst>
          </p:cNvPr>
          <p:cNvSpPr txBox="1"/>
          <p:nvPr/>
        </p:nvSpPr>
        <p:spPr>
          <a:xfrm>
            <a:off x="2081047" y="235032"/>
            <a:ext cx="8187559" cy="830997"/>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2. L’apothéose de </a:t>
            </a:r>
            <a:r>
              <a:rPr lang="fr-FR" sz="2400" b="1" dirty="0" err="1">
                <a:latin typeface="Times New Roman" panose="02020603050405020304" pitchFamily="18" charset="0"/>
                <a:cs typeface="Times New Roman" panose="02020603050405020304" pitchFamily="18" charset="0"/>
              </a:rPr>
              <a:t>Tullia</a:t>
            </a:r>
            <a:r>
              <a:rPr lang="fr-FR" sz="2400" b="1" dirty="0">
                <a:latin typeface="Times New Roman" panose="02020603050405020304" pitchFamily="18" charset="0"/>
                <a:cs typeface="Times New Roman" panose="02020603050405020304" pitchFamily="18" charset="0"/>
              </a:rPr>
              <a:t> : innovation formulaire et rituelle</a:t>
            </a:r>
          </a:p>
          <a:p>
            <a:pPr algn="ctr"/>
            <a:r>
              <a:rPr lang="fr-FR" sz="2400" b="1" dirty="0">
                <a:latin typeface="Times New Roman" panose="02020603050405020304" pitchFamily="18" charset="0"/>
                <a:cs typeface="Times New Roman" panose="02020603050405020304" pitchFamily="18" charset="0"/>
              </a:rPr>
              <a:t>A. Une innovation formulaire</a:t>
            </a:r>
          </a:p>
        </p:txBody>
      </p:sp>
    </p:spTree>
    <p:extLst>
      <p:ext uri="{BB962C8B-B14F-4D97-AF65-F5344CB8AC3E}">
        <p14:creationId xmlns:p14="http://schemas.microsoft.com/office/powerpoint/2010/main" val="311839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88AD8D-21BE-FA4E-B3B6-0B97AB4C0CA0}"/>
              </a:ext>
            </a:extLst>
          </p:cNvPr>
          <p:cNvSpPr txBox="1"/>
          <p:nvPr/>
        </p:nvSpPr>
        <p:spPr>
          <a:xfrm>
            <a:off x="1870841" y="1564315"/>
            <a:ext cx="8450317" cy="3970318"/>
          </a:xfrm>
          <a:prstGeom prst="rect">
            <a:avLst/>
          </a:prstGeom>
          <a:noFill/>
        </p:spPr>
        <p:txBody>
          <a:bodyPr wrap="square" rtlCol="0">
            <a:spAutoFit/>
          </a:bodyPr>
          <a:lstStyle/>
          <a:p>
            <a:pPr marL="285750" indent="-285750" algn="ctr">
              <a:buFont typeface="Wingdings" pitchFamily="2" charset="2"/>
              <a:buChar char="Ø"/>
            </a:pPr>
            <a:r>
              <a:rPr lang="en-AU" i="1" dirty="0">
                <a:latin typeface="Times New Roman" panose="02020603050405020304" pitchFamily="18" charset="0"/>
                <a:cs typeface="Times New Roman" panose="02020603050405020304" pitchFamily="18" charset="0"/>
              </a:rPr>
              <a:t>Apotheosis</a:t>
            </a:r>
            <a:r>
              <a:rPr lang="en-AU" dirty="0">
                <a:latin typeface="Times New Roman" panose="02020603050405020304" pitchFamily="18" charset="0"/>
                <a:cs typeface="Times New Roman" panose="02020603050405020304" pitchFamily="18" charset="0"/>
              </a:rPr>
              <a:t> </a:t>
            </a:r>
            <a:r>
              <a:rPr lang="en-AU" dirty="0" err="1">
                <a:latin typeface="Times New Roman" panose="02020603050405020304" pitchFamily="18" charset="0"/>
                <a:cs typeface="Times New Roman" panose="02020603050405020304" pitchFamily="18" charset="0"/>
              </a:rPr>
              <a:t>en</a:t>
            </a:r>
            <a:r>
              <a:rPr lang="en-AU" dirty="0">
                <a:latin typeface="Times New Roman" panose="02020603050405020304" pitchFamily="18" charset="0"/>
                <a:cs typeface="Times New Roman" panose="02020603050405020304" pitchFamily="18" charset="0"/>
              </a:rPr>
              <a:t> </a:t>
            </a:r>
            <a:r>
              <a:rPr lang="en-AU" dirty="0" err="1">
                <a:latin typeface="Times New Roman" panose="02020603050405020304" pitchFamily="18" charset="0"/>
                <a:cs typeface="Times New Roman" panose="02020603050405020304" pitchFamily="18" charset="0"/>
              </a:rPr>
              <a:t>Egypte</a:t>
            </a:r>
            <a:endParaRPr lang="en-AU" dirty="0">
              <a:latin typeface="Times New Roman" panose="02020603050405020304" pitchFamily="18" charset="0"/>
              <a:cs typeface="Times New Roman" panose="02020603050405020304" pitchFamily="18" charset="0"/>
            </a:endParaRPr>
          </a:p>
          <a:p>
            <a:pPr marL="285750" indent="-285750" algn="ctr">
              <a:buFont typeface="Wingdings" pitchFamily="2" charset="2"/>
              <a:buChar char="Ø"/>
            </a:pPr>
            <a:endParaRPr lang="el-G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dirty="0" err="1">
                <a:latin typeface="Times New Roman" panose="02020603050405020304" pitchFamily="18" charset="0"/>
                <a:cs typeface="Times New Roman" panose="02020603050405020304" pitchFamily="18" charset="0"/>
              </a:rPr>
              <a:t>Canope</a:t>
            </a:r>
            <a:r>
              <a:rPr lang="en-AU" dirty="0">
                <a:latin typeface="Times New Roman" panose="02020603050405020304" pitchFamily="18" charset="0"/>
                <a:cs typeface="Times New Roman" panose="02020603050405020304" pitchFamily="18" charset="0"/>
              </a:rPr>
              <a:t>, 238 av. J.-C. : </a:t>
            </a:r>
            <a:r>
              <a:rPr lang="en-AU" i="1" dirty="0">
                <a:latin typeface="Times New Roman" panose="02020603050405020304" pitchFamily="18" charset="0"/>
                <a:cs typeface="Times New Roman" panose="02020603050405020304" pitchFamily="18" charset="0"/>
              </a:rPr>
              <a:t>OGIS</a:t>
            </a:r>
            <a:r>
              <a:rPr lang="en-AU" dirty="0">
                <a:latin typeface="Times New Roman" panose="02020603050405020304" pitchFamily="18" charset="0"/>
                <a:cs typeface="Times New Roman" panose="02020603050405020304" pitchFamily="18" charset="0"/>
              </a:rPr>
              <a:t> 56A et 56B</a:t>
            </a:r>
            <a:endParaRPr lang="nl-BE"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nl-BE" i="1" dirty="0">
                <a:latin typeface="Times New Roman" panose="02020603050405020304" pitchFamily="18" charset="0"/>
                <a:cs typeface="Times New Roman" panose="02020603050405020304" pitchFamily="18" charset="0"/>
              </a:rPr>
              <a:t>Prose sur Pierre </a:t>
            </a:r>
            <a:r>
              <a:rPr lang="nl-BE" dirty="0">
                <a:latin typeface="Times New Roman" panose="02020603050405020304" pitchFamily="18" charset="0"/>
                <a:cs typeface="Times New Roman" panose="02020603050405020304" pitchFamily="18" charset="0"/>
              </a:rPr>
              <a:t>42, 43, 44 (lignes 26-27: </a:t>
            </a:r>
            <a:r>
              <a:rPr lang="el-GR" dirty="0" err="1">
                <a:latin typeface="Times New Roman" panose="02020603050405020304" pitchFamily="18" charset="0"/>
                <a:cs typeface="Times New Roman" panose="02020603050405020304" pitchFamily="18" charset="0"/>
              </a:rPr>
              <a:t>ἀπὸ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βορρᾶ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τάφων</a:t>
            </a:r>
            <a:r>
              <a:rPr lang="el-GR" dirty="0">
                <a:latin typeface="Times New Roman" panose="02020603050405020304" pitchFamily="18" charset="0"/>
                <a:cs typeface="Times New Roman" panose="02020603050405020304" pitchFamily="18" charset="0"/>
              </a:rPr>
              <a:t>̣</a:t>
            </a:r>
            <a:r>
              <a:rPr lang="nl-BE"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ἀποθειουμένων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ἱερῶν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ζῴων</a:t>
            </a:r>
            <a:r>
              <a:rPr lang="nl-BE"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nl-BE" i="1" dirty="0">
                <a:latin typeface="Times New Roman" panose="02020603050405020304" pitchFamily="18" charset="0"/>
                <a:cs typeface="Times New Roman" panose="02020603050405020304" pitchFamily="18" charset="0"/>
              </a:rPr>
              <a:t>P.Tebt </a:t>
            </a:r>
            <a:r>
              <a:rPr lang="nl-BE" dirty="0">
                <a:latin typeface="Times New Roman" panose="02020603050405020304" pitchFamily="18" charset="0"/>
                <a:cs typeface="Times New Roman" panose="02020603050405020304" pitchFamily="18" charset="0"/>
              </a:rPr>
              <a:t>I, 15 (ligne 78: </a:t>
            </a:r>
            <a:r>
              <a:rPr lang="el-GR" dirty="0" err="1">
                <a:latin typeface="Times New Roman" panose="02020603050405020304" pitchFamily="18" charset="0"/>
                <a:cs typeface="Times New Roman" panose="02020603050405020304" pitchFamily="18" charset="0"/>
              </a:rPr>
              <a:t>ἐπὶ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ἀποτεθεωμένων</a:t>
            </a:r>
            <a:r>
              <a:rPr lang="nl-BE"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algn="ctr"/>
            <a:r>
              <a:rPr lang="nl-BE" dirty="0">
                <a:latin typeface="Times New Roman" panose="02020603050405020304" pitchFamily="18" charset="0"/>
                <a:cs typeface="Times New Roman" panose="02020603050405020304" pitchFamily="18" charset="0"/>
              </a:rPr>
              <a:t>&gt;&lt; ἐ</a:t>
            </a:r>
            <a:r>
              <a:rPr lang="el-GR" dirty="0" err="1">
                <a:latin typeface="Times New Roman" panose="02020603050405020304" pitchFamily="18" charset="0"/>
                <a:cs typeface="Times New Roman" panose="02020603050405020304" pitchFamily="18" charset="0"/>
              </a:rPr>
              <a:t>κθέωσις</a:t>
            </a:r>
            <a:r>
              <a:rPr lang="el-GR" dirty="0">
                <a:latin typeface="Times New Roman" panose="02020603050405020304" pitchFamily="18" charset="0"/>
                <a:cs typeface="Times New Roman" panose="02020603050405020304" pitchFamily="18" charset="0"/>
              </a:rPr>
              <a:t> </a:t>
            </a:r>
            <a:r>
              <a:rPr lang="nl-BE" dirty="0">
                <a:latin typeface="Times New Roman" panose="02020603050405020304" pitchFamily="18" charset="0"/>
                <a:cs typeface="Times New Roman" panose="02020603050405020304" pitchFamily="18" charset="0"/>
              </a:rPr>
              <a:t>: Pfeiffer, Callimaque, vol. 1 frag 228 ; Philon d’Alexandrie, </a:t>
            </a:r>
            <a:r>
              <a:rPr lang="nl-BE" i="1" dirty="0">
                <a:latin typeface="Times New Roman" panose="02020603050405020304" pitchFamily="18" charset="0"/>
                <a:cs typeface="Times New Roman" panose="02020603050405020304" pitchFamily="18" charset="0"/>
              </a:rPr>
              <a:t>Legatio ad Caium</a:t>
            </a:r>
            <a:r>
              <a:rPr lang="nl-BE" dirty="0">
                <a:latin typeface="Times New Roman" panose="02020603050405020304" pitchFamily="18" charset="0"/>
                <a:cs typeface="Times New Roman" panose="02020603050405020304" pitchFamily="18" charset="0"/>
              </a:rPr>
              <a:t>, 77, </a:t>
            </a:r>
            <a:r>
              <a:rPr lang="fr-BE" sz="1800" dirty="0">
                <a:effectLst/>
                <a:latin typeface="Times New Roman" panose="02020603050405020304" pitchFamily="18" charset="0"/>
                <a:ea typeface="Calibri" panose="020F0502020204030204" pitchFamily="34" charset="0"/>
              </a:rPr>
              <a:t>201, 332, 338, 368</a:t>
            </a:r>
            <a:r>
              <a:rPr lang="nl-BE" dirty="0">
                <a:latin typeface="Times New Roman" panose="02020603050405020304" pitchFamily="18" charset="0"/>
                <a:cs typeface="Times New Roman" panose="02020603050405020304" pitchFamily="18" charset="0"/>
              </a:rPr>
              <a:t>. </a:t>
            </a:r>
          </a:p>
          <a:p>
            <a:pPr algn="just"/>
            <a:endParaRPr lang="nl-BE" dirty="0">
              <a:latin typeface="Times New Roman" panose="02020603050405020304" pitchFamily="18" charset="0"/>
              <a:cs typeface="Times New Roman" panose="02020603050405020304" pitchFamily="18" charset="0"/>
            </a:endParaRPr>
          </a:p>
          <a:p>
            <a:pPr algn="just"/>
            <a:endParaRPr lang="nl-BE"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endParaRPr lang="nl-BE"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endParaRPr lang="nl-BE"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98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12F6B4-2144-6249-A2AA-B47F986F6B8C}"/>
              </a:ext>
            </a:extLst>
          </p:cNvPr>
          <p:cNvSpPr txBox="1"/>
          <p:nvPr/>
        </p:nvSpPr>
        <p:spPr>
          <a:xfrm>
            <a:off x="2879834" y="310937"/>
            <a:ext cx="6758152" cy="1600438"/>
          </a:xfrm>
          <a:prstGeom prst="rect">
            <a:avLst/>
          </a:prstGeom>
          <a:noFill/>
        </p:spPr>
        <p:txBody>
          <a:bodyPr wrap="square">
            <a:spAutoFit/>
          </a:bodyPr>
          <a:lstStyle/>
          <a:p>
            <a:pPr algn="ctr"/>
            <a:r>
              <a:rPr lang="nl-BE" sz="2400" b="1" dirty="0">
                <a:latin typeface="Times New Roman" panose="02020603050405020304" pitchFamily="18" charset="0"/>
                <a:cs typeface="Times New Roman" panose="02020603050405020304" pitchFamily="18" charset="0"/>
              </a:rPr>
              <a:t>Attalides</a:t>
            </a:r>
          </a:p>
          <a:p>
            <a:pPr algn="ctr"/>
            <a:endParaRPr lang="nl-BE" sz="2000" b="1" dirty="0">
              <a:latin typeface="Times New Roman" panose="02020603050405020304" pitchFamily="18" charset="0"/>
              <a:cs typeface="Times New Roman" panose="02020603050405020304" pitchFamily="18" charset="0"/>
            </a:endParaRPr>
          </a:p>
          <a:p>
            <a:pPr algn="ctr"/>
            <a:r>
              <a:rPr lang="nl-BE" i="1" dirty="0">
                <a:latin typeface="Times New Roman" panose="02020603050405020304" pitchFamily="18" charset="0"/>
                <a:cs typeface="Times New Roman" panose="02020603050405020304" pitchFamily="18" charset="0"/>
              </a:rPr>
              <a:t>MDAI(A) </a:t>
            </a:r>
            <a:r>
              <a:rPr lang="nl-BE" dirty="0">
                <a:latin typeface="Times New Roman" panose="02020603050405020304" pitchFamily="18" charset="0"/>
                <a:cs typeface="Times New Roman" panose="02020603050405020304" pitchFamily="18" charset="0"/>
              </a:rPr>
              <a:t>33 (1908) 381, 3, ligne 10 (133 av. J.-C; Pergame)</a:t>
            </a:r>
          </a:p>
          <a:p>
            <a:pPr algn="ct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μετὰ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β]</a:t>
            </a:r>
            <a:r>
              <a:rPr lang="el-GR" dirty="0" err="1">
                <a:latin typeface="Times New Roman" panose="02020603050405020304" pitchFamily="18" charset="0"/>
                <a:cs typeface="Times New Roman" panose="02020603050405020304" pitchFamily="18" charset="0"/>
              </a:rPr>
              <a:t>ασιλέων</a:t>
            </a:r>
            <a:r>
              <a:rPr lang="el-GR" dirty="0">
                <a:latin typeface="Times New Roman" panose="02020603050405020304" pitchFamily="18" charset="0"/>
                <a:cs typeface="Times New Roman" panose="02020603050405020304" pitchFamily="18" charset="0"/>
              </a:rPr>
              <a:t> </a:t>
            </a:r>
            <a:r>
              <a:rPr lang="el-GR" b="1" dirty="0" err="1">
                <a:solidFill>
                  <a:srgbClr val="FF0000"/>
                </a:solidFill>
                <a:latin typeface="Times New Roman" panose="02020603050405020304" pitchFamily="18" charset="0"/>
                <a:cs typeface="Times New Roman" panose="02020603050405020304" pitchFamily="18" charset="0"/>
              </a:rPr>
              <a:t>ἀποθέωσιν</a:t>
            </a:r>
            <a:r>
              <a:rPr lang="nl-BE" dirty="0">
                <a:latin typeface="Times New Roman" panose="02020603050405020304" pitchFamily="18" charset="0"/>
                <a:cs typeface="Times New Roman" panose="02020603050405020304" pitchFamily="18" charset="0"/>
              </a:rPr>
              <a:t>. </a:t>
            </a:r>
          </a:p>
          <a:p>
            <a:pPr algn="just"/>
            <a:endParaRPr lang="nl-BE"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7ADBBD2E-5E5F-7C4F-847F-93B7D9631DB4}"/>
              </a:ext>
            </a:extLst>
          </p:cNvPr>
          <p:cNvSpPr txBox="1"/>
          <p:nvPr/>
        </p:nvSpPr>
        <p:spPr>
          <a:xfrm>
            <a:off x="1328565" y="2249213"/>
            <a:ext cx="9251251" cy="1477328"/>
          </a:xfrm>
          <a:prstGeom prst="rect">
            <a:avLst/>
          </a:prstGeom>
          <a:noFill/>
        </p:spPr>
        <p:txBody>
          <a:bodyPr wrap="none" rtlCol="0">
            <a:spAutoFit/>
          </a:bodyPr>
          <a:lstStyle/>
          <a:p>
            <a:pPr marL="285750" indent="-285750">
              <a:buFont typeface="Wingdings" pitchFamily="2" charset="2"/>
              <a:buChar char="Ø"/>
            </a:pPr>
            <a:r>
              <a:rPr lang="fr-BE" sz="1800" dirty="0">
                <a:effectLst/>
                <a:latin typeface="Times New Roman" panose="02020603050405020304" pitchFamily="18" charset="0"/>
                <a:ea typeface="Calibri" panose="020F0502020204030204" pitchFamily="34" charset="0"/>
                <a:cs typeface="Times New Roman" panose="02020603050405020304" pitchFamily="18" charset="0"/>
              </a:rPr>
              <a:t>SEG 32 1207</a:t>
            </a:r>
            <a:r>
              <a:rPr lang="fr-BE" dirty="0">
                <a:effectLst/>
                <a:latin typeface="Times New Roman" panose="02020603050405020304" pitchFamily="18" charset="0"/>
                <a:cs typeface="Times New Roman" panose="02020603050405020304" pitchFamily="18" charset="0"/>
              </a:rPr>
              <a:t> (= OGIS 246, Téos ; 161-152/151 av. J.-C.)</a:t>
            </a:r>
          </a:p>
          <a:p>
            <a:pPr marL="285750" indent="-285750">
              <a:buFont typeface="Wingdings" pitchFamily="2" charset="2"/>
              <a:buChar char="Ø"/>
            </a:pPr>
            <a:endParaRPr lang="fr-BE" dirty="0">
              <a:effectLst/>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sz="1800" i="1" dirty="0">
                <a:effectLst/>
                <a:latin typeface="Times New Roman" panose="02020603050405020304" pitchFamily="18" charset="0"/>
                <a:ea typeface="Calibri" panose="020F0502020204030204" pitchFamily="34" charset="0"/>
                <a:cs typeface="Times New Roman (Corps CS)"/>
              </a:rPr>
              <a:t>OGIS</a:t>
            </a:r>
            <a:r>
              <a:rPr lang="fr-BE" sz="1800" dirty="0">
                <a:effectLst/>
                <a:latin typeface="Times New Roman" panose="02020603050405020304" pitchFamily="18" charset="0"/>
                <a:ea typeface="Calibri" panose="020F0502020204030204" pitchFamily="34" charset="0"/>
                <a:cs typeface="Times New Roman (Corps CS)"/>
              </a:rPr>
              <a:t> 308, lignes 2-4 </a:t>
            </a:r>
            <a:r>
              <a:rPr lang="el-GR" sz="1800" dirty="0" err="1">
                <a:effectLst/>
                <a:latin typeface="Times New Roman" panose="02020603050405020304" pitchFamily="18" charset="0"/>
                <a:ea typeface="Calibri" panose="020F0502020204030204" pitchFamily="34" charset="0"/>
                <a:cs typeface="Times New Roman (Corps CS)"/>
              </a:rPr>
              <a:t>μεθέστηκεν</a:t>
            </a:r>
            <a:r>
              <a:rPr lang="el-GR" sz="1800" dirty="0">
                <a:effectLst/>
                <a:latin typeface="Times New Roman" panose="02020603050405020304" pitchFamily="18" charset="0"/>
                <a:ea typeface="Calibri" panose="020F0502020204030204" pitchFamily="34" charset="0"/>
                <a:cs typeface="Times New Roman (Corps CS)"/>
              </a:rPr>
              <a:t> </a:t>
            </a:r>
            <a:r>
              <a:rPr lang="el-GR" sz="1800" dirty="0" err="1">
                <a:effectLst/>
                <a:latin typeface="Times New Roman" panose="02020603050405020304" pitchFamily="18" charset="0"/>
                <a:ea typeface="Calibri" panose="020F0502020204030204" pitchFamily="34" charset="0"/>
                <a:cs typeface="Times New Roman (Corps CS)"/>
              </a:rPr>
              <a:t>εἰς</a:t>
            </a:r>
            <a:r>
              <a:rPr lang="el-GR" sz="1800" dirty="0">
                <a:effectLst/>
                <a:latin typeface="Times New Roman" panose="02020603050405020304" pitchFamily="18" charset="0"/>
                <a:ea typeface="Calibri" panose="020F0502020204030204" pitchFamily="34" charset="0"/>
                <a:cs typeface="Times New Roman (Corps CS)"/>
              </a:rPr>
              <a:t> θεούς</a:t>
            </a:r>
            <a:endParaRPr lang="nl-BE" sz="1800" dirty="0">
              <a:effectLst/>
              <a:latin typeface="Times New Roman" panose="02020603050405020304" pitchFamily="18" charset="0"/>
              <a:ea typeface="Calibri" panose="020F0502020204030204" pitchFamily="34" charset="0"/>
              <a:cs typeface="Times New Roman (Corps CS)"/>
            </a:endParaRPr>
          </a:p>
          <a:p>
            <a:pPr marL="285750" indent="-285750">
              <a:buFont typeface="Wingdings" pitchFamily="2" charset="2"/>
              <a:buChar char="Ø"/>
            </a:pPr>
            <a:endParaRPr lang="fr-BE" dirty="0">
              <a:latin typeface="Times New Roman" panose="02020603050405020304" pitchFamily="18" charset="0"/>
              <a:ea typeface="Calibri" panose="020F0502020204030204" pitchFamily="34" charset="0"/>
              <a:cs typeface="Times New Roman (Corps CS)"/>
            </a:endParaRPr>
          </a:p>
          <a:p>
            <a:pPr marL="285750" indent="-285750">
              <a:buFont typeface="Wingdings" pitchFamily="2" charset="2"/>
              <a:buChar char="Ø"/>
            </a:pPr>
            <a:r>
              <a:rPr lang="fr-BE" dirty="0">
                <a:latin typeface="Times New Roman" panose="02020603050405020304" pitchFamily="18" charset="0"/>
                <a:cs typeface="Times New Roman" panose="02020603050405020304" pitchFamily="18" charset="0"/>
              </a:rPr>
              <a:t>IK Sestos I (=OGIS 339; 133-120 av. J.-C.</a:t>
            </a:r>
            <a:r>
              <a:rPr lang="nl-BE" dirty="0">
                <a:latin typeface="Times New Roman" panose="02020603050405020304" pitchFamily="18" charset="0"/>
                <a:cs typeface="Times New Roman" panose="02020603050405020304" pitchFamily="18" charset="0"/>
              </a:rPr>
              <a:t>), ligne 16 :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βασιλέων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θεοὺς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μεταστάντων</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90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BBF87BA-CE08-C348-B661-6F387302AABC}"/>
              </a:ext>
            </a:extLst>
          </p:cNvPr>
          <p:cNvSpPr txBox="1"/>
          <p:nvPr/>
        </p:nvSpPr>
        <p:spPr>
          <a:xfrm>
            <a:off x="3930870" y="345871"/>
            <a:ext cx="6369269" cy="646331"/>
          </a:xfrm>
          <a:prstGeom prst="rect">
            <a:avLst/>
          </a:prstGeom>
          <a:noFill/>
        </p:spPr>
        <p:txBody>
          <a:bodyPr wrap="square" rtlCol="0">
            <a:spAutoFit/>
          </a:bodyPr>
          <a:lstStyle/>
          <a:p>
            <a:pPr algn="ctr"/>
            <a:r>
              <a:rPr lang="nl-BE" i="1" dirty="0">
                <a:latin typeface="Times New Roman" panose="02020603050405020304" pitchFamily="18" charset="0"/>
                <a:cs typeface="Times New Roman" panose="02020603050405020304" pitchFamily="18" charset="0"/>
              </a:rPr>
              <a:t>SEG</a:t>
            </a:r>
            <a:r>
              <a:rPr lang="nl-BE" dirty="0">
                <a:latin typeface="Times New Roman" panose="02020603050405020304" pitchFamily="18" charset="0"/>
                <a:cs typeface="Times New Roman" panose="02020603050405020304" pitchFamily="18" charset="0"/>
              </a:rPr>
              <a:t> 57, 1188</a:t>
            </a:r>
          </a:p>
          <a:p>
            <a:pPr algn="ctr"/>
            <a:r>
              <a:rPr lang="nl-BE" dirty="0">
                <a:latin typeface="Times New Roman" panose="02020603050405020304" pitchFamily="18" charset="0"/>
                <a:cs typeface="Times New Roman" panose="02020603050405020304" pitchFamily="18" charset="0"/>
              </a:rPr>
              <a:t>Phrygie, IIe siècle av. J.-C. </a:t>
            </a:r>
            <a:endParaRPr lang="fr-FR" dirty="0"/>
          </a:p>
        </p:txBody>
      </p:sp>
      <p:sp>
        <p:nvSpPr>
          <p:cNvPr id="6" name="ZoneTexte 5">
            <a:extLst>
              <a:ext uri="{FF2B5EF4-FFF2-40B4-BE49-F238E27FC236}">
                <a16:creationId xmlns:a16="http://schemas.microsoft.com/office/drawing/2014/main" id="{1569C26C-EB63-A74D-A246-3B0825D9FEFE}"/>
              </a:ext>
            </a:extLst>
          </p:cNvPr>
          <p:cNvSpPr txBox="1"/>
          <p:nvPr/>
        </p:nvSpPr>
        <p:spPr>
          <a:xfrm>
            <a:off x="1074426" y="202709"/>
            <a:ext cx="3671198" cy="6986528"/>
          </a:xfrm>
          <a:prstGeom prst="rect">
            <a:avLst/>
          </a:prstGeom>
          <a:noFill/>
        </p:spPr>
        <p:txBody>
          <a:bodyPr wrap="none" rtlCol="0">
            <a:spAutoFit/>
          </a:bodyPr>
          <a:lstStyle/>
          <a:p>
            <a:r>
              <a:rPr lang="it-IT" sz="1400" dirty="0" err="1">
                <a:effectLst/>
                <a:latin typeface="Times New Roman" panose="02020603050405020304" pitchFamily="18" charset="0"/>
                <a:ea typeface="Calibri" panose="020F0502020204030204" pitchFamily="34" charset="0"/>
                <a:cs typeface="Times New Roman (Corps CS)"/>
              </a:rPr>
              <a:t>ἔδοξεν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τῶι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κοινῶι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τῶν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συν</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γομένων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ἡρωϊσ</a:t>
            </a:r>
            <a:r>
              <a:rPr lang="it-IT" sz="1400" dirty="0">
                <a:effectLst/>
                <a:latin typeface="Times New Roman" panose="02020603050405020304" pitchFamily="18" charset="0"/>
                <a:ea typeface="Calibri" panose="020F0502020204030204" pitchFamily="34" charset="0"/>
                <a:cs typeface="Times New Roman (Corps CS)"/>
              </a:rPr>
              <a:t>-</a:t>
            </a:r>
          </a:p>
          <a:p>
            <a:r>
              <a:rPr lang="it-IT" sz="1400" dirty="0" err="1">
                <a:effectLst/>
                <a:latin typeface="Times New Roman" panose="02020603050405020304" pitchFamily="18" charset="0"/>
                <a:ea typeface="Calibri" panose="020F0502020204030204" pitchFamily="34" charset="0"/>
                <a:cs typeface="Times New Roman (Corps CS)"/>
              </a:rPr>
              <a:t>τῶν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Ἁρ</a:t>
            </a:r>
            <a:r>
              <a:rPr lang="it-IT" sz="1400" dirty="0">
                <a:effectLst/>
                <a:latin typeface="Times New Roman" panose="02020603050405020304" pitchFamily="18" charset="0"/>
                <a:ea typeface="Calibri" panose="020F0502020204030204" pitchFamily="34" charset="0"/>
                <a:cs typeface="Times New Roman (Corps CS)"/>
              </a:rPr>
              <a:t>π</a:t>
            </a:r>
            <a:r>
              <a:rPr lang="it-IT" sz="1400" dirty="0" err="1">
                <a:effectLst/>
                <a:latin typeface="Times New Roman" panose="02020603050405020304" pitchFamily="18" charset="0"/>
                <a:ea typeface="Calibri" panose="020F0502020204030204" pitchFamily="34" charset="0"/>
                <a:cs typeface="Times New Roman (Corps CS)"/>
              </a:rPr>
              <a:t>άλωι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τε</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κ</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ὶ</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Ἀθηνοδώρωι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κ</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ὶ</a:t>
            </a:r>
            <a:endParaRPr lang="fr-BE" sz="1400" dirty="0">
              <a:effectLst/>
              <a:latin typeface="Times New Roman" panose="02020603050405020304" pitchFamily="18" charset="0"/>
              <a:ea typeface="Calibri" panose="020F0502020204030204" pitchFamily="34" charset="0"/>
              <a:cs typeface="Times New Roman (Corps CS)"/>
            </a:endParaRPr>
          </a:p>
          <a:p>
            <a:r>
              <a:rPr lang="it-IT" sz="1400" dirty="0" err="1">
                <a:effectLst/>
                <a:latin typeface="Times New Roman" panose="02020603050405020304" pitchFamily="18" charset="0"/>
                <a:ea typeface="Calibri" panose="020F0502020204030204" pitchFamily="34" charset="0"/>
                <a:cs typeface="Times New Roman (Corps CS)"/>
              </a:rPr>
              <a:t>Μηνοδότηι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κ</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ὶ</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Ζωστᾷ</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ἐ</a:t>
            </a:r>
            <a:r>
              <a:rPr lang="it-IT" sz="1400" dirty="0">
                <a:effectLst/>
                <a:latin typeface="Times New Roman" panose="02020603050405020304" pitchFamily="18" charset="0"/>
                <a:ea typeface="Calibri" panose="020F0502020204030204" pitchFamily="34" charset="0"/>
                <a:cs typeface="Times New Roman (Corps CS)"/>
              </a:rPr>
              <a:t>π</a:t>
            </a:r>
            <a:r>
              <a:rPr lang="it-IT" sz="1400" dirty="0" err="1">
                <a:effectLst/>
                <a:latin typeface="Times New Roman" panose="02020603050405020304" pitchFamily="18" charset="0"/>
                <a:ea typeface="Calibri" panose="020F0502020204030204" pitchFamily="34" charset="0"/>
                <a:cs typeface="Times New Roman (Corps CS)"/>
              </a:rPr>
              <a:t>εὶ</a:t>
            </a:r>
            <a:r>
              <a:rPr lang="it-IT" sz="1400" dirty="0">
                <a:effectLst/>
                <a:latin typeface="Times New Roman" panose="02020603050405020304" pitchFamily="18" charset="0"/>
                <a:ea typeface="Calibri" panose="020F0502020204030204" pitchFamily="34" charset="0"/>
                <a:cs typeface="Times New Roman (Corps CS)"/>
              </a:rPr>
              <a:t> π</a:t>
            </a:r>
            <a:r>
              <a:rPr lang="it-IT" sz="1400" dirty="0" err="1">
                <a:effectLst/>
                <a:latin typeface="Times New Roman" panose="02020603050405020304" pitchFamily="18" charset="0"/>
                <a:ea typeface="Calibri" panose="020F0502020204030204" pitchFamily="34" charset="0"/>
                <a:cs typeface="Times New Roman (Corps CS)"/>
              </a:rPr>
              <a:t>ροσήγγελ</a:t>
            </a:r>
            <a:r>
              <a:rPr lang="it-IT"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it-IT" sz="1400" dirty="0" err="1">
                <a:effectLst/>
                <a:latin typeface="Times New Roman" panose="02020603050405020304" pitchFamily="18" charset="0"/>
                <a:ea typeface="Calibri" panose="020F0502020204030204" pitchFamily="34" charset="0"/>
                <a:cs typeface="Times New Roman (Corps CS)"/>
              </a:rPr>
              <a:t>τ</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μετηλλ</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χέν</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ι</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Στρ</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τονίκην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Ἀθη</a:t>
            </a:r>
            <a:r>
              <a:rPr lang="it-IT"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it-IT" sz="1400" dirty="0" err="1">
                <a:effectLst/>
                <a:latin typeface="Times New Roman" panose="02020603050405020304" pitchFamily="18" charset="0"/>
                <a:ea typeface="Calibri" panose="020F0502020204030204" pitchFamily="34" charset="0"/>
                <a:cs typeface="Times New Roman (Corps CS)"/>
              </a:rPr>
              <a:t>νοδώρου</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τὴν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ἱέρει</a:t>
            </a:r>
            <a:r>
              <a:rPr lang="it-IT" sz="1400" dirty="0">
                <a:effectLst/>
                <a:latin typeface="Times New Roman" panose="02020603050405020304" pitchFamily="18" charset="0"/>
                <a:ea typeface="Calibri" panose="020F0502020204030204" pitchFamily="34" charset="0"/>
                <a:cs typeface="Times New Roman (Corps CS)"/>
              </a:rPr>
              <a:t>α</a:t>
            </a:r>
            <a:r>
              <a:rPr lang="it-IT" sz="1400" dirty="0" err="1">
                <a:effectLst/>
                <a:latin typeface="Times New Roman" panose="02020603050405020304" pitchFamily="18" charset="0"/>
                <a:ea typeface="Calibri" panose="020F0502020204030204" pitchFamily="34" charset="0"/>
                <a:cs typeface="Times New Roman (Corps CS)"/>
              </a:rPr>
              <a:t>ν</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μητέρ</a:t>
            </a:r>
            <a:r>
              <a:rPr lang="it-IT" sz="1400" dirty="0">
                <a:effectLst/>
                <a:latin typeface="Times New Roman" panose="02020603050405020304" pitchFamily="18" charset="0"/>
                <a:ea typeface="Calibri" panose="020F0502020204030204" pitchFamily="34" charset="0"/>
                <a:cs typeface="Times New Roman (Corps CS)"/>
              </a:rPr>
              <a:t>α </a:t>
            </a:r>
            <a:r>
              <a:rPr lang="it-IT" sz="1400" dirty="0" err="1">
                <a:effectLst/>
                <a:latin typeface="Times New Roman" panose="02020603050405020304" pitchFamily="18" charset="0"/>
                <a:ea typeface="Calibri" panose="020F0502020204030204" pitchFamily="34" charset="0"/>
                <a:cs typeface="Times New Roman (Corps CS)"/>
              </a:rPr>
              <a:t>δὲ</a:t>
            </a:r>
            <a:r>
              <a:rPr lang="it-IT" sz="1400" dirty="0">
                <a:effectLst/>
                <a:latin typeface="Times New Roman" panose="02020603050405020304" pitchFamily="18" charset="0"/>
                <a:ea typeface="Calibri" panose="020F0502020204030204" pitchFamily="34" charset="0"/>
                <a:cs typeface="Times New Roman (Corps CS)"/>
              </a:rPr>
              <a:t> </a:t>
            </a:r>
            <a:r>
              <a:rPr lang="it-IT" sz="1400" dirty="0" err="1">
                <a:effectLst/>
                <a:latin typeface="Times New Roman" panose="02020603050405020304" pitchFamily="18" charset="0"/>
                <a:ea typeface="Calibri" panose="020F0502020204030204" pitchFamily="34" charset="0"/>
                <a:cs typeface="Times New Roman (Corps CS)"/>
              </a:rPr>
              <a:t>Ἁρ</a:t>
            </a:r>
            <a:r>
              <a:rPr lang="it-IT" sz="1400" dirty="0">
                <a:effectLst/>
                <a:latin typeface="Times New Roman" panose="02020603050405020304" pitchFamily="18" charset="0"/>
                <a:ea typeface="Calibri" panose="020F0502020204030204" pitchFamily="34" charset="0"/>
                <a:cs typeface="Times New Roman (Corps CS)"/>
              </a:rPr>
              <a:t>π</a:t>
            </a:r>
            <a:r>
              <a:rPr lang="it-IT" sz="1400" dirty="0" err="1">
                <a:effectLst/>
                <a:latin typeface="Times New Roman" panose="02020603050405020304" pitchFamily="18" charset="0"/>
                <a:ea typeface="Calibri" panose="020F0502020204030204" pitchFamily="34" charset="0"/>
                <a:cs typeface="Times New Roman (Corps CS)"/>
              </a:rPr>
              <a:t>ά</a:t>
            </a:r>
            <a:r>
              <a:rPr lang="it-IT"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λου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Ἀθηνοδώρου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γεγενημένην</a:t>
            </a:r>
            <a:r>
              <a:rPr lang="el-GR" sz="1400" dirty="0">
                <a:effectLst/>
                <a:latin typeface="Times New Roman" panose="02020603050405020304" pitchFamily="18" charset="0"/>
                <a:ea typeface="Calibri" panose="020F0502020204030204" pitchFamily="34" charset="0"/>
                <a:cs typeface="Times New Roman (Corps CS)"/>
              </a:rPr>
              <a:t> κα-</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λὴν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ἀγαθήν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πρός</a:t>
            </a:r>
            <a:r>
              <a:rPr lang="el-GR" sz="1400" dirty="0">
                <a:effectLst/>
                <a:latin typeface="Times New Roman" panose="02020603050405020304" pitchFamily="18" charset="0"/>
                <a:ea typeface="Calibri" panose="020F0502020204030204" pitchFamily="34" charset="0"/>
                <a:cs typeface="Times New Roman (Corps CS)"/>
              </a:rPr>
              <a:t> τε </a:t>
            </a:r>
            <a:r>
              <a:rPr lang="el-GR" sz="1400" dirty="0" err="1">
                <a:effectLst/>
                <a:latin typeface="Times New Roman" panose="02020603050405020304" pitchFamily="18" charset="0"/>
                <a:ea typeface="Calibri" panose="020F0502020204030204" pitchFamily="34" charset="0"/>
                <a:cs typeface="Times New Roman (Corps CS)"/>
              </a:rPr>
              <a:t>τὸ</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κοινεῖον</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κατ’ </a:t>
            </a:r>
            <a:r>
              <a:rPr lang="el-GR" sz="1400" dirty="0" err="1">
                <a:effectLst/>
                <a:latin typeface="Times New Roman" panose="02020603050405020304" pitchFamily="18" charset="0"/>
                <a:ea typeface="Calibri" panose="020F0502020204030204" pitchFamily="34" charset="0"/>
                <a:cs typeface="Times New Roman (Corps CS)"/>
              </a:rPr>
              <a:t>ἰδίαν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ἑκαστῶι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προσενηνεγμένην</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φιλανθρώπως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διὰ</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τὴν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τοῦ</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κοινείου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σύνο</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a:effectLst/>
                <a:latin typeface="Times New Roman" panose="02020603050405020304" pitchFamily="18" charset="0"/>
                <a:ea typeface="Calibri" panose="020F0502020204030204" pitchFamily="34" charset="0"/>
                <a:cs typeface="Times New Roman (Corps CS)"/>
              </a:rPr>
              <a:t>δον, </a:t>
            </a:r>
            <a:r>
              <a:rPr lang="el-GR" sz="1400" dirty="0" err="1">
                <a:effectLst/>
                <a:latin typeface="Times New Roman" panose="02020603050405020304" pitchFamily="18" charset="0"/>
                <a:ea typeface="Calibri" panose="020F0502020204030204" pitchFamily="34" charset="0"/>
                <a:cs typeface="Times New Roman (Corps CS)"/>
              </a:rPr>
              <a:t>τόν</a:t>
            </a:r>
            <a:r>
              <a:rPr lang="el-GR" sz="1400" dirty="0">
                <a:effectLst/>
                <a:latin typeface="Times New Roman" panose="02020603050405020304" pitchFamily="18" charset="0"/>
                <a:ea typeface="Calibri" panose="020F0502020204030204" pitchFamily="34" charset="0"/>
                <a:cs typeface="Times New Roman (Corps CS)"/>
              </a:rPr>
              <a:t> τε </a:t>
            </a:r>
            <a:r>
              <a:rPr lang="el-GR" sz="1400" dirty="0" err="1">
                <a:effectLst/>
                <a:latin typeface="Times New Roman" panose="02020603050405020304" pitchFamily="18" charset="0"/>
                <a:ea typeface="Calibri" panose="020F0502020204030204" pitchFamily="34" charset="0"/>
                <a:cs typeface="Times New Roman (Corps CS)"/>
              </a:rPr>
              <a:t>τῆς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ζωιῆς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χρόνον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ἀνεστραμ</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μένην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ἐνδόξως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πειρωμένην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ἀεί</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ποτε</a:t>
            </a:r>
            <a:r>
              <a:rPr lang="el-GR" sz="1400" dirty="0">
                <a:effectLst/>
                <a:latin typeface="Times New Roman" panose="02020603050405020304" pitchFamily="18" charset="0"/>
                <a:ea typeface="Calibri" panose="020F0502020204030204" pitchFamily="34" charset="0"/>
                <a:cs typeface="Times New Roman (Corps CS)"/>
              </a:rPr>
              <a:t> δια-</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φυλάσσειν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τήν</a:t>
            </a:r>
            <a:r>
              <a:rPr lang="el-GR" sz="1400" dirty="0">
                <a:effectLst/>
                <a:latin typeface="Times New Roman" panose="02020603050405020304" pitchFamily="18" charset="0"/>
                <a:ea typeface="Calibri" panose="020F0502020204030204" pitchFamily="34" charset="0"/>
                <a:cs typeface="Times New Roman (Corps CS)"/>
              </a:rPr>
              <a:t> τε </a:t>
            </a:r>
            <a:r>
              <a:rPr lang="el-GR" sz="1400" dirty="0" err="1">
                <a:effectLst/>
                <a:latin typeface="Times New Roman" panose="02020603050405020304" pitchFamily="18" charset="0"/>
                <a:ea typeface="Calibri" panose="020F0502020204030204" pitchFamily="34" charset="0"/>
                <a:cs typeface="Times New Roman (Corps CS)"/>
              </a:rPr>
              <a:t>εὐκοσμίαν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φιλανθρω</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πίαν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ἀξίως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τῶν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προγόνων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οὖσαν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θεο</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σεβῆ</a:t>
            </a:r>
            <a:r>
              <a:rPr lang="el-GR" sz="1400" dirty="0">
                <a:effectLst/>
                <a:latin typeface="Times New Roman" panose="02020603050405020304" pitchFamily="18" charset="0"/>
                <a:ea typeface="Calibri" panose="020F0502020204030204" pitchFamily="34" charset="0"/>
                <a:cs typeface="Times New Roman (Corps CS)"/>
              </a:rPr>
              <a:t> {ι}, </a:t>
            </a:r>
            <a:r>
              <a:rPr lang="el-GR" sz="1400" dirty="0" err="1">
                <a:effectLst/>
                <a:latin typeface="Times New Roman" panose="02020603050405020304" pitchFamily="18" charset="0"/>
                <a:ea typeface="Calibri" panose="020F0502020204030204" pitchFamily="34" charset="0"/>
                <a:cs typeface="Times New Roman (Corps CS)"/>
              </a:rPr>
              <a:t>δίκαιον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δέ</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ἐστιν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καλῶς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ἔχον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γε</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γονυίας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αὐτῆς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ἀνεγκλήτου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τιμηθῆναι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τὴν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ὑπὸ</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τῶν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κοινεαστῶν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ὅπως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ἄγηται</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ταύτης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ἡμέρα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ὅταν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λοιπαὶ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συντε</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λῶνται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θυσίαι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καθάπερ</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τοῖς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προγό</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νοις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αὐτῆς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στεφανῶσαι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δὲ</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αὐτὴν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χρυ</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σῶι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στεφάνωι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ἀπὸ</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χρυσῶν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δέκα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ἀναθεῖνα</a:t>
            </a:r>
            <a:r>
              <a:rPr lang="el-GR" sz="1400" dirty="0">
                <a:effectLst/>
                <a:latin typeface="Times New Roman" panose="02020603050405020304" pitchFamily="18" charset="0"/>
                <a:ea typeface="Calibri" panose="020F0502020204030204" pitchFamily="34" charset="0"/>
                <a:cs typeface="Times New Roman (Corps CS)"/>
              </a:rPr>
              <a:t>[ι]</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δὲ</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εἰκόνα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γραπτὴν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τῶι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ἡρώιωι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στῆσα</a:t>
            </a:r>
            <a:r>
              <a:rPr lang="el-GR" sz="1400" dirty="0">
                <a:effectLst/>
                <a:latin typeface="Times New Roman" panose="02020603050405020304" pitchFamily="18" charset="0"/>
                <a:ea typeface="Calibri" panose="020F0502020204030204" pitchFamily="34" charset="0"/>
                <a:cs typeface="Times New Roman (Corps CS)"/>
              </a:rPr>
              <a:t>[ι]</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δὲ</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ἐγ</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λίθου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λευκοῦ</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στήλην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ἐνγράψ</a:t>
            </a:r>
            <a:r>
              <a:rPr lang="el-GR" sz="1400" dirty="0">
                <a:effectLst/>
                <a:latin typeface="Times New Roman" panose="02020603050405020304" pitchFamily="18" charset="0"/>
                <a:ea typeface="Calibri" panose="020F0502020204030204" pitchFamily="34" charset="0"/>
                <a:cs typeface="Times New Roman (Corps CS)"/>
              </a:rPr>
              <a:t>[αι]</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τὸ</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ψήφισμα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ὅπως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ὑπάρχηι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αὐτῆι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αἰώνιον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ὑπ</a:t>
            </a:r>
            <a:r>
              <a:rPr lang="el-GR" sz="1400" dirty="0">
                <a:effectLst/>
                <a:latin typeface="Times New Roman" panose="02020603050405020304" pitchFamily="18" charset="0"/>
                <a:ea typeface="Calibri" panose="020F0502020204030204" pitchFamily="34" charset="0"/>
                <a:cs typeface="Times New Roman (Corps CS)"/>
              </a:rPr>
              <a:t>[</a:t>
            </a:r>
            <a:r>
              <a:rPr lang="el-GR" sz="1400" dirty="0" err="1">
                <a:effectLst/>
                <a:latin typeface="Times New Roman" panose="02020603050405020304" pitchFamily="18" charset="0"/>
                <a:ea typeface="Calibri" panose="020F0502020204030204" pitchFamily="34" charset="0"/>
                <a:cs typeface="Times New Roman (Corps CS)"/>
              </a:rPr>
              <a:t>ό</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μνημα</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πρὸς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πάντας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φιλαγαθίας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ποστεῖλαι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δὲ</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ἄνδρας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οἵτινες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συμ</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μείξαντες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Ἁρπάλωι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Ἀθηνοδώρωι</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τάς</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a:effectLst/>
                <a:latin typeface="Times New Roman" panose="02020603050405020304" pitchFamily="18" charset="0"/>
                <a:ea typeface="Calibri" panose="020F0502020204030204" pitchFamily="34" charset="0"/>
                <a:cs typeface="Times New Roman (Corps CS)"/>
              </a:rPr>
              <a:t>τε </a:t>
            </a:r>
            <a:r>
              <a:rPr lang="el-GR" sz="1400" dirty="0" err="1">
                <a:effectLst/>
                <a:latin typeface="Times New Roman" panose="02020603050405020304" pitchFamily="18" charset="0"/>
                <a:ea typeface="Calibri" panose="020F0502020204030204" pitchFamily="34" charset="0"/>
                <a:cs typeface="Times New Roman (Corps CS)"/>
              </a:rPr>
              <a:t>ἐψηφισμένας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τιμὰς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ἀποδώσουσιν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παρακαλέσουσιν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αὐτοὺς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μετρίως</a:t>
            </a:r>
            <a:r>
              <a:rPr lang="el-GR" sz="1400" b="1" dirty="0">
                <a:solidFill>
                  <a:srgbClr val="FF0000"/>
                </a:solidFill>
                <a:effectLst/>
                <a:latin typeface="Times New Roman" panose="02020603050405020304" pitchFamily="18" charset="0"/>
                <a:ea typeface="Calibri" panose="020F0502020204030204" pitchFamily="34" charset="0"/>
                <a:cs typeface="Times New Roman (Corps CS)"/>
              </a:rPr>
              <a:t> </a:t>
            </a:r>
            <a:r>
              <a:rPr lang="el-GR" sz="1400" b="1" dirty="0" err="1">
                <a:solidFill>
                  <a:srgbClr val="FF0000"/>
                </a:solidFill>
                <a:effectLst/>
                <a:latin typeface="Times New Roman" panose="02020603050405020304" pitchFamily="18" charset="0"/>
                <a:ea typeface="Calibri" panose="020F0502020204030204" pitchFamily="34" charset="0"/>
                <a:cs typeface="Times New Roman (Corps CS)"/>
              </a:rPr>
              <a:t>ἐνεγκεῖν</a:t>
            </a:r>
            <a:endParaRPr lang="fr-BE" sz="1400" b="1" dirty="0">
              <a:solidFill>
                <a:srgbClr val="FF0000"/>
              </a:solidFill>
              <a:effectLst/>
              <a:latin typeface="Times New Roman" panose="02020603050405020304" pitchFamily="18" charset="0"/>
              <a:ea typeface="Calibri" panose="020F0502020204030204" pitchFamily="34" charset="0"/>
              <a:cs typeface="Times New Roman (Corps CS)"/>
            </a:endParaRPr>
          </a:p>
          <a:p>
            <a:r>
              <a:rPr lang="el-GR" sz="1400" b="1" dirty="0" err="1">
                <a:solidFill>
                  <a:srgbClr val="FF0000"/>
                </a:solidFill>
                <a:effectLst/>
                <a:latin typeface="Times New Roman" panose="02020603050405020304" pitchFamily="18" charset="0"/>
                <a:ea typeface="Calibri" panose="020F0502020204030204" pitchFamily="34" charset="0"/>
                <a:cs typeface="Times New Roman (Corps CS)"/>
              </a:rPr>
              <a:t>τὴν</a:t>
            </a:r>
            <a:r>
              <a:rPr lang="el-GR" sz="1400" b="1" dirty="0">
                <a:solidFill>
                  <a:srgbClr val="FF0000"/>
                </a:solidFill>
                <a:effectLst/>
                <a:latin typeface="Times New Roman" panose="02020603050405020304" pitchFamily="18" charset="0"/>
                <a:ea typeface="Calibri" panose="020F0502020204030204" pitchFamily="34" charset="0"/>
                <a:cs typeface="Times New Roman (Corps CS)"/>
              </a:rPr>
              <a:t> </a:t>
            </a:r>
            <a:r>
              <a:rPr lang="el-GR" sz="1400" b="1" dirty="0" err="1">
                <a:solidFill>
                  <a:srgbClr val="FF0000"/>
                </a:solidFill>
                <a:effectLst/>
                <a:latin typeface="Times New Roman" panose="02020603050405020304" pitchFamily="18" charset="0"/>
                <a:ea typeface="Calibri" panose="020F0502020204030204" pitchFamily="34" charset="0"/>
                <a:cs typeface="Times New Roman (Corps CS)"/>
              </a:rPr>
              <a:t>ἀποθέωσιν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γεγενημένης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αὐτῆς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φιλο</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τέκνου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καὶ</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ἀμεμψιμοιρήτου</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παρὰ</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πᾶσιν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ἀν</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r>
              <a:rPr lang="el-GR" sz="1400" dirty="0" err="1">
                <a:effectLst/>
                <a:latin typeface="Times New Roman" panose="02020603050405020304" pitchFamily="18" charset="0"/>
                <a:ea typeface="Calibri" panose="020F0502020204030204" pitchFamily="34" charset="0"/>
                <a:cs typeface="Times New Roman (Corps CS)"/>
              </a:rPr>
              <a:t>θρώποις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ἐν</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τῷ</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τῆς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ζωιῆς</a:t>
            </a:r>
            <a:r>
              <a:rPr lang="el-GR" sz="1400" dirty="0">
                <a:effectLst/>
                <a:latin typeface="Times New Roman" panose="02020603050405020304" pitchFamily="18" charset="0"/>
                <a:ea typeface="Calibri" panose="020F0502020204030204" pitchFamily="34" charset="0"/>
                <a:cs typeface="Times New Roman (Corps CS)"/>
              </a:rPr>
              <a:t> </a:t>
            </a:r>
            <a:r>
              <a:rPr lang="el-GR" sz="1400" dirty="0" err="1">
                <a:effectLst/>
                <a:latin typeface="Times New Roman" panose="02020603050405020304" pitchFamily="18" charset="0"/>
                <a:ea typeface="Calibri" panose="020F0502020204030204" pitchFamily="34" charset="0"/>
                <a:cs typeface="Times New Roman (Corps CS)"/>
              </a:rPr>
              <a:t>χρόνωι</a:t>
            </a:r>
            <a:r>
              <a:rPr lang="el-GR" sz="1400" dirty="0">
                <a:effectLst/>
                <a:latin typeface="Times New Roman" panose="02020603050405020304" pitchFamily="18" charset="0"/>
                <a:ea typeface="Calibri" panose="020F0502020204030204" pitchFamily="34" charset="0"/>
                <a:cs typeface="Times New Roman (Corps CS)"/>
              </a:rPr>
              <a:t>.</a:t>
            </a:r>
            <a:endParaRPr lang="fr-BE" sz="1400" dirty="0">
              <a:effectLst/>
              <a:latin typeface="Times New Roman" panose="02020603050405020304" pitchFamily="18" charset="0"/>
              <a:ea typeface="Calibri" panose="020F0502020204030204" pitchFamily="34" charset="0"/>
              <a:cs typeface="Times New Roman (Corps CS)"/>
            </a:endParaRPr>
          </a:p>
          <a:p>
            <a:endParaRPr lang="fr-FR" sz="1400" dirty="0"/>
          </a:p>
        </p:txBody>
      </p:sp>
      <p:sp>
        <p:nvSpPr>
          <p:cNvPr id="7" name="ZoneTexte 6">
            <a:extLst>
              <a:ext uri="{FF2B5EF4-FFF2-40B4-BE49-F238E27FC236}">
                <a16:creationId xmlns:a16="http://schemas.microsoft.com/office/drawing/2014/main" id="{44AF71AA-12C5-8D4A-920E-645F112BCDDB}"/>
              </a:ext>
            </a:extLst>
          </p:cNvPr>
          <p:cNvSpPr txBox="1"/>
          <p:nvPr/>
        </p:nvSpPr>
        <p:spPr>
          <a:xfrm>
            <a:off x="4547080" y="879818"/>
            <a:ext cx="6709499" cy="5632311"/>
          </a:xfrm>
          <a:prstGeom prst="rect">
            <a:avLst/>
          </a:prstGeom>
          <a:noFill/>
        </p:spPr>
        <p:txBody>
          <a:bodyPr wrap="square" rtlCol="0">
            <a:spAutoFit/>
          </a:bodyPr>
          <a:lstStyle/>
          <a:p>
            <a:pPr algn="just"/>
            <a:r>
              <a:rPr lang="fr-BE" sz="1800" dirty="0">
                <a:effectLst/>
                <a:latin typeface="Times New Roman" panose="02020603050405020304" pitchFamily="18" charset="0"/>
                <a:ea typeface="Calibri" panose="020F0502020204030204" pitchFamily="34" charset="0"/>
                <a:cs typeface="Times New Roman (Corps CS)"/>
              </a:rPr>
              <a:t>Il a été décidé par l’association des </a:t>
            </a:r>
            <a:r>
              <a:rPr lang="fr-BE" sz="1800" dirty="0" err="1">
                <a:effectLst/>
                <a:latin typeface="Times New Roman" panose="02020603050405020304" pitchFamily="18" charset="0"/>
                <a:ea typeface="Calibri" panose="020F0502020204030204" pitchFamily="34" charset="0"/>
                <a:cs typeface="Times New Roman (Corps CS)"/>
              </a:rPr>
              <a:t>héroïstai</a:t>
            </a:r>
            <a:r>
              <a:rPr lang="fr-BE" sz="1800" dirty="0">
                <a:effectLst/>
                <a:latin typeface="Times New Roman" panose="02020603050405020304" pitchFamily="18" charset="0"/>
                <a:ea typeface="Calibri" panose="020F0502020204030204" pitchFamily="34" charset="0"/>
                <a:cs typeface="Times New Roman (Corps CS)"/>
              </a:rPr>
              <a:t> rassemblés en l’honneur d’</a:t>
            </a:r>
            <a:r>
              <a:rPr lang="fr-BE" sz="1800" dirty="0" err="1">
                <a:effectLst/>
                <a:latin typeface="Times New Roman" panose="02020603050405020304" pitchFamily="18" charset="0"/>
                <a:ea typeface="Calibri" panose="020F0502020204030204" pitchFamily="34" charset="0"/>
                <a:cs typeface="Times New Roman (Corps CS)"/>
              </a:rPr>
              <a:t>Harpalos</a:t>
            </a:r>
            <a:r>
              <a:rPr lang="fr-BE" sz="1800" dirty="0">
                <a:effectLst/>
                <a:latin typeface="Times New Roman" panose="02020603050405020304" pitchFamily="18" charset="0"/>
                <a:ea typeface="Calibri" panose="020F0502020204030204" pitchFamily="34" charset="0"/>
                <a:cs typeface="Times New Roman (Corps CS)"/>
              </a:rPr>
              <a:t>, </a:t>
            </a:r>
            <a:r>
              <a:rPr lang="fr-BE" sz="1800" dirty="0" err="1">
                <a:effectLst/>
                <a:latin typeface="Times New Roman" panose="02020603050405020304" pitchFamily="18" charset="0"/>
                <a:ea typeface="Calibri" panose="020F0502020204030204" pitchFamily="34" charset="0"/>
                <a:cs typeface="Times New Roman (Corps CS)"/>
              </a:rPr>
              <a:t>Artémidoros</a:t>
            </a:r>
            <a:r>
              <a:rPr lang="fr-BE" sz="1800" dirty="0">
                <a:effectLst/>
                <a:latin typeface="Times New Roman" panose="02020603050405020304" pitchFamily="18" charset="0"/>
                <a:ea typeface="Calibri" panose="020F0502020204030204" pitchFamily="34" charset="0"/>
                <a:cs typeface="Times New Roman (Corps CS)"/>
              </a:rPr>
              <a:t>, </a:t>
            </a:r>
            <a:r>
              <a:rPr lang="fr-BE" sz="1800" dirty="0" err="1">
                <a:effectLst/>
                <a:latin typeface="Times New Roman" panose="02020603050405020304" pitchFamily="18" charset="0"/>
                <a:ea typeface="Calibri" panose="020F0502020204030204" pitchFamily="34" charset="0"/>
                <a:cs typeface="Times New Roman (Corps CS)"/>
              </a:rPr>
              <a:t>Ménodote</a:t>
            </a:r>
            <a:r>
              <a:rPr lang="fr-BE" sz="1800" dirty="0">
                <a:effectLst/>
                <a:latin typeface="Times New Roman" panose="02020603050405020304" pitchFamily="18" charset="0"/>
                <a:ea typeface="Calibri" panose="020F0502020204030204" pitchFamily="34" charset="0"/>
                <a:cs typeface="Times New Roman (Corps CS)"/>
              </a:rPr>
              <a:t> et </a:t>
            </a:r>
            <a:r>
              <a:rPr lang="fr-BE" sz="1800" dirty="0" err="1">
                <a:effectLst/>
                <a:latin typeface="Times New Roman" panose="02020603050405020304" pitchFamily="18" charset="0"/>
                <a:ea typeface="Calibri" panose="020F0502020204030204" pitchFamily="34" charset="0"/>
                <a:cs typeface="Times New Roman (Corps CS)"/>
              </a:rPr>
              <a:t>Zostas</a:t>
            </a:r>
            <a:r>
              <a:rPr lang="fr-BE" sz="1800" dirty="0">
                <a:effectLst/>
                <a:latin typeface="Times New Roman" panose="02020603050405020304" pitchFamily="18" charset="0"/>
                <a:ea typeface="Calibri" panose="020F0502020204030204" pitchFamily="34" charset="0"/>
                <a:cs typeface="Times New Roman (Corps CS)"/>
              </a:rPr>
              <a:t> :</a:t>
            </a:r>
          </a:p>
          <a:p>
            <a:pPr algn="just"/>
            <a:r>
              <a:rPr lang="fr-BE" sz="1800" dirty="0">
                <a:effectLst/>
                <a:latin typeface="Times New Roman" panose="02020603050405020304" pitchFamily="18" charset="0"/>
                <a:ea typeface="Calibri" panose="020F0502020204030204" pitchFamily="34" charset="0"/>
                <a:cs typeface="Times New Roman (Corps CS)"/>
              </a:rPr>
              <a:t>Puisqu’il a été annoncé que la prêtresse Stratonice fille d’</a:t>
            </a:r>
            <a:r>
              <a:rPr lang="fr-BE" sz="1800" dirty="0" err="1">
                <a:effectLst/>
                <a:latin typeface="Times New Roman" panose="02020603050405020304" pitchFamily="18" charset="0"/>
                <a:ea typeface="Calibri" panose="020F0502020204030204" pitchFamily="34" charset="0"/>
                <a:cs typeface="Times New Roman (Corps CS)"/>
              </a:rPr>
              <a:t>Artémidoros</a:t>
            </a:r>
            <a:r>
              <a:rPr lang="fr-BE" sz="1800" dirty="0">
                <a:effectLst/>
                <a:latin typeface="Times New Roman" panose="02020603050405020304" pitchFamily="18" charset="0"/>
                <a:ea typeface="Calibri" panose="020F0502020204030204" pitchFamily="34" charset="0"/>
                <a:cs typeface="Times New Roman (Corps CS)"/>
              </a:rPr>
              <a:t>, mère d’</a:t>
            </a:r>
            <a:r>
              <a:rPr lang="fr-BE" sz="1800" dirty="0" err="1">
                <a:effectLst/>
                <a:latin typeface="Times New Roman" panose="02020603050405020304" pitchFamily="18" charset="0"/>
                <a:ea typeface="Calibri" panose="020F0502020204030204" pitchFamily="34" charset="0"/>
                <a:cs typeface="Times New Roman (Corps CS)"/>
              </a:rPr>
              <a:t>Harpalos</a:t>
            </a:r>
            <a:r>
              <a:rPr lang="fr-BE" sz="1800" dirty="0">
                <a:effectLst/>
                <a:latin typeface="Times New Roman" panose="02020603050405020304" pitchFamily="18" charset="0"/>
                <a:ea typeface="Calibri" panose="020F0502020204030204" pitchFamily="34" charset="0"/>
                <a:cs typeface="Times New Roman (Corps CS)"/>
              </a:rPr>
              <a:t> et d’</a:t>
            </a:r>
            <a:r>
              <a:rPr lang="fr-BE" sz="1800" dirty="0" err="1">
                <a:effectLst/>
                <a:latin typeface="Times New Roman" panose="02020603050405020304" pitchFamily="18" charset="0"/>
                <a:ea typeface="Calibri" panose="020F0502020204030204" pitchFamily="34" charset="0"/>
                <a:cs typeface="Times New Roman (Corps CS)"/>
              </a:rPr>
              <a:t>Athénodoros</a:t>
            </a:r>
            <a:r>
              <a:rPr lang="fr-BE" sz="1800" dirty="0">
                <a:effectLst/>
                <a:latin typeface="Times New Roman" panose="02020603050405020304" pitchFamily="18" charset="0"/>
                <a:ea typeface="Calibri" panose="020F0502020204030204" pitchFamily="34" charset="0"/>
                <a:cs typeface="Times New Roman (Corps CS)"/>
              </a:rPr>
              <a:t>, s’en est allée, elle qui était belle et bonne, elle qui s’est comportée généreusement envers l’association et avec chacun individuellement durant l’assemblée de l’association, et qui durant toute son existence a toujours essayé de conserver sa décence et sa générosité en ligne avec ses ancêtres, qui était pieuse, il est juste et beau qu’elle soit honorée par les membres de l’association en raison de son caractère irréprochable. Qu’on réserve également un jour pour elle, lorsque sont accomplis les autres sacrifices, comme pour ses ancêtres. Qu’on la ceigne d’une couronne d’or coûtant 10 pièce d’or. Qu’on dresse un portrait peint d’elle dans l’</a:t>
            </a:r>
            <a:r>
              <a:rPr lang="fr-BE" sz="1800" dirty="0" err="1">
                <a:effectLst/>
                <a:latin typeface="Times New Roman" panose="02020603050405020304" pitchFamily="18" charset="0"/>
                <a:ea typeface="Calibri" panose="020F0502020204030204" pitchFamily="34" charset="0"/>
                <a:cs typeface="Times New Roman (Corps CS)"/>
              </a:rPr>
              <a:t>hérôon</a:t>
            </a:r>
            <a:r>
              <a:rPr lang="fr-BE" sz="1800" dirty="0">
                <a:effectLst/>
                <a:latin typeface="Times New Roman" panose="02020603050405020304" pitchFamily="18" charset="0"/>
                <a:ea typeface="Calibri" panose="020F0502020204030204" pitchFamily="34" charset="0"/>
                <a:cs typeface="Times New Roman (Corps CS)"/>
              </a:rPr>
              <a:t>. Qu’on place une stèle de marbre blanc et qu’on écrive le décret, afin qu’on possède une mémoire éternelle de sa bienfaisance envers tous. Qu’on envoie des hommes qui, rencontrant </a:t>
            </a:r>
            <a:r>
              <a:rPr lang="fr-BE" sz="1800" dirty="0" err="1">
                <a:effectLst/>
                <a:latin typeface="Times New Roman" panose="02020603050405020304" pitchFamily="18" charset="0"/>
                <a:ea typeface="Calibri" panose="020F0502020204030204" pitchFamily="34" charset="0"/>
                <a:cs typeface="Times New Roman (Corps CS)"/>
              </a:rPr>
              <a:t>Harpalos</a:t>
            </a:r>
            <a:r>
              <a:rPr lang="fr-BE" sz="1800" dirty="0">
                <a:effectLst/>
                <a:latin typeface="Times New Roman" panose="02020603050405020304" pitchFamily="18" charset="0"/>
                <a:ea typeface="Calibri" panose="020F0502020204030204" pitchFamily="34" charset="0"/>
                <a:cs typeface="Times New Roman (Corps CS)"/>
              </a:rPr>
              <a:t> et </a:t>
            </a:r>
            <a:r>
              <a:rPr lang="fr-BE" sz="1800" dirty="0" err="1">
                <a:effectLst/>
                <a:latin typeface="Times New Roman" panose="02020603050405020304" pitchFamily="18" charset="0"/>
                <a:ea typeface="Calibri" panose="020F0502020204030204" pitchFamily="34" charset="0"/>
                <a:cs typeface="Times New Roman (Corps CS)"/>
              </a:rPr>
              <a:t>Athénodoros</a:t>
            </a:r>
            <a:r>
              <a:rPr lang="fr-BE" sz="1800" dirty="0">
                <a:effectLst/>
                <a:latin typeface="Times New Roman" panose="02020603050405020304" pitchFamily="18" charset="0"/>
                <a:ea typeface="Calibri" panose="020F0502020204030204" pitchFamily="34" charset="0"/>
                <a:cs typeface="Times New Roman (Corps CS)"/>
              </a:rPr>
              <a:t>, transmettront les honneurs décrétés et les inciteront </a:t>
            </a:r>
            <a:r>
              <a:rPr lang="fr-BE" sz="1800" b="1" dirty="0">
                <a:solidFill>
                  <a:srgbClr val="FF0000"/>
                </a:solidFill>
                <a:effectLst/>
                <a:latin typeface="Times New Roman" panose="02020603050405020304" pitchFamily="18" charset="0"/>
                <a:ea typeface="Calibri" panose="020F0502020204030204" pitchFamily="34" charset="0"/>
                <a:cs typeface="Times New Roman (Corps CS)"/>
              </a:rPr>
              <a:t>à porter son apothéose avec mesure</a:t>
            </a:r>
            <a:r>
              <a:rPr lang="fr-BE" sz="1800" dirty="0">
                <a:effectLst/>
                <a:latin typeface="Times New Roman" panose="02020603050405020304" pitchFamily="18" charset="0"/>
                <a:ea typeface="Calibri" panose="020F0502020204030204" pitchFamily="34" charset="0"/>
                <a:cs typeface="Times New Roman (Corps CS)"/>
              </a:rPr>
              <a:t>, puisqu’elle était pleine d’affection envers ses enfants et exempt de reproches aux yeux de tous durant sa vie.</a:t>
            </a:r>
          </a:p>
          <a:p>
            <a:endParaRPr lang="fr-FR" dirty="0"/>
          </a:p>
        </p:txBody>
      </p:sp>
    </p:spTree>
    <p:extLst>
      <p:ext uri="{BB962C8B-B14F-4D97-AF65-F5344CB8AC3E}">
        <p14:creationId xmlns:p14="http://schemas.microsoft.com/office/powerpoint/2010/main" val="206131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505FAA6-F82E-2946-9A16-8E02EAB570AD}"/>
              </a:ext>
            </a:extLst>
          </p:cNvPr>
          <p:cNvSpPr txBox="1"/>
          <p:nvPr/>
        </p:nvSpPr>
        <p:spPr>
          <a:xfrm>
            <a:off x="4382981" y="233949"/>
            <a:ext cx="2858475" cy="400110"/>
          </a:xfrm>
          <a:prstGeom prst="rect">
            <a:avLst/>
          </a:prstGeom>
          <a:noFill/>
        </p:spPr>
        <p:txBody>
          <a:bodyPr wrap="none" rtlCol="0">
            <a:spAutoFit/>
          </a:bodyPr>
          <a:lstStyle/>
          <a:p>
            <a:pPr algn="ctr"/>
            <a:r>
              <a:rPr lang="fr-FR" sz="2000" dirty="0">
                <a:latin typeface="Times New Roman" panose="02020603050405020304" pitchFamily="18" charset="0"/>
                <a:cs typeface="Times New Roman" panose="02020603050405020304" pitchFamily="18" charset="0"/>
              </a:rPr>
              <a:t>B. Une innovation rituelle</a:t>
            </a:r>
          </a:p>
        </p:txBody>
      </p:sp>
      <p:sp>
        <p:nvSpPr>
          <p:cNvPr id="4" name="ZoneTexte 3">
            <a:extLst>
              <a:ext uri="{FF2B5EF4-FFF2-40B4-BE49-F238E27FC236}">
                <a16:creationId xmlns:a16="http://schemas.microsoft.com/office/drawing/2014/main" id="{8A368E7E-BEC3-0B48-AE53-EEE554D80DD0}"/>
              </a:ext>
            </a:extLst>
          </p:cNvPr>
          <p:cNvSpPr txBox="1"/>
          <p:nvPr/>
        </p:nvSpPr>
        <p:spPr>
          <a:xfrm>
            <a:off x="1292769" y="816271"/>
            <a:ext cx="9879728" cy="5909310"/>
          </a:xfrm>
          <a:prstGeom prst="rect">
            <a:avLst/>
          </a:prstGeom>
          <a:noFill/>
        </p:spPr>
        <p:txBody>
          <a:bodyPr wrap="square" rtlCol="0">
            <a:spAutoFit/>
          </a:bodyPr>
          <a:lstStyle/>
          <a:p>
            <a:r>
              <a:rPr lang="fr-BE" sz="1800" dirty="0">
                <a:effectLst/>
                <a:latin typeface="Times New Roman" panose="02020603050405020304" pitchFamily="18" charset="0"/>
                <a:ea typeface="Calibri" panose="020F0502020204030204" pitchFamily="34" charset="0"/>
                <a:cs typeface="Times New Roman (Corps CS)"/>
              </a:rPr>
              <a:t>Platon, </a:t>
            </a:r>
            <a:r>
              <a:rPr lang="fr-BE" sz="1800" i="1" dirty="0">
                <a:effectLst/>
                <a:latin typeface="Times New Roman" panose="02020603050405020304" pitchFamily="18" charset="0"/>
                <a:ea typeface="Calibri" panose="020F0502020204030204" pitchFamily="34" charset="0"/>
                <a:cs typeface="Times New Roman (Corps CS)"/>
              </a:rPr>
              <a:t>Lois</a:t>
            </a:r>
            <a:r>
              <a:rPr lang="fr-BE" sz="1800" dirty="0">
                <a:effectLst/>
                <a:latin typeface="Times New Roman" panose="02020603050405020304" pitchFamily="18" charset="0"/>
                <a:ea typeface="Calibri" panose="020F0502020204030204" pitchFamily="34" charset="0"/>
                <a:cs typeface="Times New Roman (Corps CS)"/>
              </a:rPr>
              <a:t>, 802a</a:t>
            </a:r>
            <a:r>
              <a:rPr lang="fr-BE" dirty="0">
                <a:effectLst/>
              </a:rPr>
              <a:t> </a:t>
            </a:r>
          </a:p>
          <a:p>
            <a:pPr algn="just"/>
            <a:r>
              <a:rPr lang="el-GR" dirty="0">
                <a:latin typeface="Times New Roman" panose="02020603050405020304" pitchFamily="18" charset="0"/>
                <a:cs typeface="Times New Roman" panose="02020603050405020304" pitchFamily="18" charset="0"/>
              </a:rPr>
              <a:t>Τούς </a:t>
            </a:r>
            <a:r>
              <a:rPr lang="el-GR" dirty="0" err="1">
                <a:latin typeface="Times New Roman" panose="02020603050405020304" pitchFamily="18" charset="0"/>
                <a:cs typeface="Times New Roman" panose="02020603050405020304" pitchFamily="18" charset="0"/>
              </a:rPr>
              <a:t>γε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ζῶντας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ἐγκωμίοις</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ὕμνοις</a:t>
            </a:r>
            <a:r>
              <a:rPr lang="nl-BE"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τιμᾶν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οὐκ</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ἀσφαλές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ἅπαντά</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βίον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διαδραμὼν</a:t>
            </a:r>
            <a:r>
              <a:rPr lang="el-GR" dirty="0">
                <a:latin typeface="Times New Roman" panose="02020603050405020304" pitchFamily="18" charset="0"/>
                <a:cs typeface="Times New Roman" panose="02020603050405020304" pitchFamily="18" charset="0"/>
              </a:rPr>
              <a:t> τέλος </a:t>
            </a:r>
            <a:r>
              <a:rPr lang="el-GR" dirty="0" err="1">
                <a:latin typeface="Times New Roman" panose="02020603050405020304" pitchFamily="18" charset="0"/>
                <a:cs typeface="Times New Roman" panose="02020603050405020304" pitchFamily="18" charset="0"/>
              </a:rPr>
              <a:t>ἐπιστήσηται</a:t>
            </a:r>
            <a:r>
              <a:rPr lang="el-GR" dirty="0">
                <a:latin typeface="Times New Roman" panose="02020603050405020304" pitchFamily="18" charset="0"/>
                <a:cs typeface="Times New Roman" panose="02020603050405020304" pitchFamily="18" charset="0"/>
              </a:rPr>
              <a:t> καλόν·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πάντα </a:t>
            </a:r>
            <a:r>
              <a:rPr lang="el-GR" dirty="0" err="1">
                <a:latin typeface="Times New Roman" panose="02020603050405020304" pitchFamily="18" charset="0"/>
                <a:cs typeface="Times New Roman" panose="02020603050405020304" pitchFamily="18" charset="0"/>
              </a:rPr>
              <a:t>ἡμῖν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ἔστω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κοινὰ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ἀνδράσιν</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γυναιξὶν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ἀγαθοῖς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ἀγαθαῖς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διαφανῶς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γενομένοις</a:t>
            </a:r>
            <a:r>
              <a:rPr lang="el-GR" dirty="0">
                <a:latin typeface="Times New Roman" panose="02020603050405020304" pitchFamily="18" charset="0"/>
                <a:cs typeface="Times New Roman" panose="02020603050405020304" pitchFamily="18" charset="0"/>
              </a:rPr>
              <a:t>. </a:t>
            </a:r>
            <a:endParaRPr lang="nl-BE"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algn="just"/>
            <a:r>
              <a:rPr lang="fr-BE" sz="1800" dirty="0">
                <a:effectLst/>
                <a:latin typeface="Times New Roman" panose="02020603050405020304" pitchFamily="18" charset="0"/>
                <a:ea typeface="Calibri" panose="020F0502020204030204" pitchFamily="34" charset="0"/>
                <a:cs typeface="Times New Roman (Corps CS)"/>
              </a:rPr>
              <a:t>Quant à ceux qui vivent encore, les honorer par des éloges ou des hymnes n’est point sans danger : il faut attendre qu’un homme ait couru tout entière la course de sa vie, en la couronnant par une belle fin. A tous ces honneurs auront part aussi bien les femmes que les hommes, lorsque les uns comme les autres se seront signalés par leurs mérites.</a:t>
            </a:r>
          </a:p>
          <a:p>
            <a:pPr algn="just"/>
            <a:endParaRPr lang="fr-BE" sz="1800" dirty="0">
              <a:effectLst/>
              <a:latin typeface="Times New Roman" panose="02020603050405020304" pitchFamily="18" charset="0"/>
              <a:ea typeface="Calibri" panose="020F0502020204030204" pitchFamily="34" charset="0"/>
              <a:cs typeface="Times New Roman (Corps CS)"/>
            </a:endParaRPr>
          </a:p>
          <a:p>
            <a:pPr marL="285750" indent="-285750">
              <a:buFont typeface="Wingdings" pitchFamily="2" charset="2"/>
              <a:buChar char="Ø"/>
            </a:pPr>
            <a:r>
              <a:rPr lang="fr-BE" dirty="0">
                <a:latin typeface="Times New Roman" panose="02020603050405020304" pitchFamily="18" charset="0"/>
                <a:cs typeface="Times New Roman" panose="02020603050405020304" pitchFamily="18" charset="0"/>
              </a:rPr>
              <a:t>Sur les honneurs funéraires attribués aux </a:t>
            </a:r>
            <a:r>
              <a:rPr lang="el-GR" sz="1800" dirty="0" err="1">
                <a:effectLst/>
                <a:latin typeface="Times New Roman" panose="02020603050405020304" pitchFamily="18" charset="0"/>
                <a:ea typeface="Calibri" panose="020F0502020204030204" pitchFamily="34" charset="0"/>
                <a:cs typeface="Times New Roman (Corps CS)"/>
              </a:rPr>
              <a:t>εὔθυνοι</a:t>
            </a:r>
            <a:r>
              <a:rPr lang="fr-BE" sz="1800" dirty="0">
                <a:latin typeface="Times New Roman" panose="02020603050405020304" pitchFamily="18" charset="0"/>
                <a:ea typeface="Calibri" panose="020F0502020204030204" pitchFamily="34" charset="0"/>
                <a:cs typeface="Times New Roman (Corps CS)"/>
              </a:rPr>
              <a:t>, voir </a:t>
            </a:r>
            <a:r>
              <a:rPr lang="fr-FR" dirty="0">
                <a:latin typeface="Times New Roman" panose="02020603050405020304" pitchFamily="18" charset="0"/>
                <a:cs typeface="Times New Roman" panose="02020603050405020304" pitchFamily="18" charset="0"/>
              </a:rPr>
              <a:t>Platon, </a:t>
            </a:r>
            <a:r>
              <a:rPr lang="fr-FR" i="1" dirty="0">
                <a:latin typeface="Times New Roman" panose="02020603050405020304" pitchFamily="18" charset="0"/>
                <a:cs typeface="Times New Roman" panose="02020603050405020304" pitchFamily="18" charset="0"/>
              </a:rPr>
              <a:t>Lois</a:t>
            </a:r>
            <a:r>
              <a:rPr lang="fr-FR" dirty="0">
                <a:latin typeface="Times New Roman" panose="02020603050405020304" pitchFamily="18" charset="0"/>
                <a:cs typeface="Times New Roman" panose="02020603050405020304" pitchFamily="18" charset="0"/>
              </a:rPr>
              <a:t>, 946e-</a:t>
            </a:r>
            <a:r>
              <a:rPr lang="fr-BE" sz="1800" dirty="0">
                <a:effectLst/>
                <a:latin typeface="Times New Roman" panose="02020603050405020304" pitchFamily="18" charset="0"/>
                <a:ea typeface="Calibri" panose="020F0502020204030204" pitchFamily="34" charset="0"/>
                <a:cs typeface="Times New Roman (Corps CS)"/>
              </a:rPr>
              <a:t>947e</a:t>
            </a:r>
            <a:r>
              <a:rPr lang="fr-BE" dirty="0">
                <a:effectLst/>
              </a:rPr>
              <a:t> </a:t>
            </a:r>
            <a:endParaRPr lang="fr-FR" dirty="0">
              <a:effectLst/>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endParaRPr lang="fr-FR"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r>
              <a:rPr lang="fr-FR" dirty="0">
                <a:latin typeface="Times New Roman" panose="02020603050405020304" pitchFamily="18" charset="0"/>
                <a:cs typeface="Times New Roman" panose="02020603050405020304" pitchFamily="18" charset="0"/>
              </a:rPr>
              <a:t>Honneurs héroïques ou divins décernés à Alexandre : voir les versions divergentes d’Arrien (VII, 23, 6-8) et de Diodore (XVII, 114, 6).</a:t>
            </a:r>
          </a:p>
          <a:p>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dirty="0">
                <a:latin typeface="Times New Roman" panose="02020603050405020304" pitchFamily="18" charset="0"/>
                <a:cs typeface="Times New Roman" panose="02020603050405020304" pitchFamily="18" charset="0"/>
              </a:rPr>
              <a:t>Temple de </a:t>
            </a:r>
            <a:r>
              <a:rPr lang="fr-FR" dirty="0" err="1">
                <a:latin typeface="Times New Roman" panose="02020603050405020304" pitchFamily="18" charset="0"/>
                <a:cs typeface="Times New Roman" panose="02020603050405020304" pitchFamily="18" charset="0"/>
              </a:rPr>
              <a:t>Pythionike</a:t>
            </a:r>
            <a:r>
              <a:rPr lang="fr-FR" dirty="0">
                <a:latin typeface="Times New Roman" panose="02020603050405020304" pitchFamily="18" charset="0"/>
                <a:cs typeface="Times New Roman" panose="02020603050405020304" pitchFamily="18" charset="0"/>
              </a:rPr>
              <a:t> Aphrodite à Babylone</a:t>
            </a:r>
          </a:p>
          <a:p>
            <a:r>
              <a:rPr lang="fr-FR" dirty="0">
                <a:latin typeface="Times New Roman" panose="02020603050405020304" pitchFamily="18" charset="0"/>
                <a:cs typeface="Times New Roman" panose="02020603050405020304" pitchFamily="18" charset="0"/>
              </a:rPr>
              <a:t>Théopompe, </a:t>
            </a:r>
            <a:r>
              <a:rPr lang="fr-FR" i="1" dirty="0" err="1">
                <a:latin typeface="Times New Roman" panose="02020603050405020304" pitchFamily="18" charset="0"/>
                <a:cs typeface="Times New Roman" panose="02020603050405020304" pitchFamily="18" charset="0"/>
              </a:rPr>
              <a:t>FGrH</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115 F 253 (= Athénée, XIII, 595c). </a:t>
            </a:r>
          </a:p>
          <a:p>
            <a:pPr algn="just"/>
            <a:r>
              <a:rPr lang="en-GB" sz="1800" dirty="0" err="1">
                <a:effectLst/>
                <a:latin typeface="Times New Roman" panose="02020603050405020304" pitchFamily="18" charset="0"/>
                <a:ea typeface="Calibri" panose="020F0502020204030204" pitchFamily="34" charset="0"/>
              </a:rPr>
              <a:t>τ</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ύτης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ἐτόλμησεν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ὁ</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φίλος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εἶν</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ι</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σοῦ</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φάσκων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ἱερὸν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κ</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ί</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τέμενος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ἱδρύσ</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σθ</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ι</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κ</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ὶ</a:t>
            </a:r>
            <a:r>
              <a:rPr lang="en-GB" sz="1800" dirty="0">
                <a:effectLst/>
                <a:latin typeface="Times New Roman" panose="02020603050405020304" pitchFamily="18" charset="0"/>
                <a:ea typeface="Calibri" panose="020F0502020204030204" pitchFamily="34" charset="0"/>
              </a:rPr>
              <a:t> π</a:t>
            </a:r>
            <a:r>
              <a:rPr lang="en-GB" sz="1800" dirty="0" err="1">
                <a:effectLst/>
                <a:latin typeface="Times New Roman" panose="02020603050405020304" pitchFamily="18" charset="0"/>
                <a:ea typeface="Calibri" panose="020F0502020204030204" pitchFamily="34" charset="0"/>
              </a:rPr>
              <a:t>ροσ</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γορεῦσ</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ι</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τὸν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ν</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ὸν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κ</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ὶ</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τὸν</a:t>
            </a:r>
            <a:r>
              <a:rPr lang="en-GB" sz="1800" dirty="0">
                <a:effectLst/>
                <a:latin typeface="Times New Roman" panose="02020603050405020304" pitchFamily="18" charset="0"/>
                <a:ea typeface="Calibri" panose="020F0502020204030204" pitchFamily="34" charset="0"/>
              </a:rPr>
              <a:t> β</a:t>
            </a:r>
            <a:r>
              <a:rPr lang="en-GB" sz="1800" dirty="0" err="1">
                <a:effectLst/>
                <a:latin typeface="Times New Roman" panose="02020603050405020304" pitchFamily="18" charset="0"/>
                <a:ea typeface="Calibri" panose="020F0502020204030204" pitchFamily="34" charset="0"/>
              </a:rPr>
              <a:t>ωμὸν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Πυθιονίκης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Ἀφροδίτης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ἅμ</a:t>
            </a:r>
            <a:r>
              <a:rPr lang="en-GB" sz="1800" dirty="0">
                <a:effectLst/>
                <a:latin typeface="Times New Roman" panose="02020603050405020304" pitchFamily="18" charset="0"/>
                <a:ea typeface="Calibri" panose="020F0502020204030204" pitchFamily="34" charset="0"/>
              </a:rPr>
              <a:t>α </a:t>
            </a:r>
            <a:r>
              <a:rPr lang="en-GB" sz="1800" dirty="0" err="1">
                <a:effectLst/>
                <a:latin typeface="Times New Roman" panose="02020603050405020304" pitchFamily="18" charset="0"/>
                <a:ea typeface="Calibri" panose="020F0502020204030204" pitchFamily="34" charset="0"/>
              </a:rPr>
              <a:t>τῆς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τε</a:t>
            </a:r>
            <a:r>
              <a:rPr lang="en-GB" sz="1800" dirty="0">
                <a:effectLst/>
                <a:latin typeface="Times New Roman" panose="02020603050405020304" pitchFamily="18" charset="0"/>
                <a:ea typeface="Calibri" panose="020F0502020204030204" pitchFamily="34" charset="0"/>
              </a:rPr>
              <a:t> πα</a:t>
            </a:r>
            <a:r>
              <a:rPr lang="en-GB" sz="1800" dirty="0" err="1">
                <a:effectLst/>
                <a:latin typeface="Times New Roman" panose="02020603050405020304" pitchFamily="18" charset="0"/>
                <a:ea typeface="Calibri" panose="020F0502020204030204" pitchFamily="34" charset="0"/>
              </a:rPr>
              <a:t>ρὰ</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θεῶν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τιμωρί</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κ</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τ</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φρονῶν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κ</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ὶ</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τὰς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σὰς</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τιμὰς</a:t>
            </a:r>
            <a:r>
              <a:rPr lang="en-GB" sz="1800" dirty="0">
                <a:effectLst/>
                <a:latin typeface="Times New Roman" panose="02020603050405020304" pitchFamily="18" charset="0"/>
                <a:ea typeface="Calibri" panose="020F0502020204030204" pitchFamily="34" charset="0"/>
              </a:rPr>
              <a:t> π</a:t>
            </a:r>
            <a:r>
              <a:rPr lang="en-GB" sz="1800" dirty="0" err="1">
                <a:effectLst/>
                <a:latin typeface="Times New Roman" panose="02020603050405020304" pitchFamily="18" charset="0"/>
                <a:ea typeface="Calibri" panose="020F0502020204030204" pitchFamily="34" charset="0"/>
              </a:rPr>
              <a:t>ρο</a:t>
            </a:r>
            <a:r>
              <a:rPr lang="en-GB" sz="1800" dirty="0">
                <a:effectLst/>
                <a:latin typeface="Times New Roman" panose="02020603050405020304" pitchFamily="18" charset="0"/>
                <a:ea typeface="Calibri" panose="020F0502020204030204" pitchFamily="34" charset="0"/>
              </a:rPr>
              <a:t>π</a:t>
            </a:r>
            <a:r>
              <a:rPr lang="en-GB" sz="1800" dirty="0" err="1">
                <a:effectLst/>
                <a:latin typeface="Times New Roman" panose="02020603050405020304" pitchFamily="18" charset="0"/>
                <a:ea typeface="Calibri" panose="020F0502020204030204" pitchFamily="34" charset="0"/>
              </a:rPr>
              <a:t>ηλ</a:t>
            </a:r>
            <a:r>
              <a:rPr lang="en-GB" sz="1800" dirty="0">
                <a:effectLst/>
                <a:latin typeface="Times New Roman" panose="02020603050405020304" pitchFamily="18" charset="0"/>
                <a:ea typeface="Calibri" panose="020F0502020204030204" pitchFamily="34" charset="0"/>
              </a:rPr>
              <a:t>α</a:t>
            </a:r>
            <a:r>
              <a:rPr lang="en-GB" sz="1800" dirty="0" err="1">
                <a:effectLst/>
                <a:latin typeface="Times New Roman" panose="02020603050405020304" pitchFamily="18" charset="0"/>
                <a:ea typeface="Calibri" panose="020F0502020204030204" pitchFamily="34" charset="0"/>
              </a:rPr>
              <a:t>κίζειν</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ἐ</a:t>
            </a:r>
            <a:r>
              <a:rPr lang="en-GB" sz="1800" dirty="0">
                <a:effectLst/>
                <a:latin typeface="Times New Roman" panose="02020603050405020304" pitchFamily="18" charset="0"/>
                <a:ea typeface="Calibri" panose="020F0502020204030204" pitchFamily="34" charset="0"/>
              </a:rPr>
              <a:t>π</a:t>
            </a:r>
            <a:r>
              <a:rPr lang="en-GB" sz="1800" dirty="0" err="1">
                <a:effectLst/>
                <a:latin typeface="Times New Roman" panose="02020603050405020304" pitchFamily="18" charset="0"/>
                <a:ea typeface="Calibri" panose="020F0502020204030204" pitchFamily="34" charset="0"/>
              </a:rPr>
              <a:t>ιχειρῶν</a:t>
            </a:r>
            <a:r>
              <a:rPr lang="en-GB" sz="1800" dirty="0">
                <a:effectLst/>
                <a:latin typeface="Times New Roman" panose="02020603050405020304" pitchFamily="18" charset="0"/>
                <a:ea typeface="Calibri" panose="020F0502020204030204" pitchFamily="34" charset="0"/>
              </a:rPr>
              <a:t>.</a:t>
            </a:r>
            <a:r>
              <a:rPr lang="fr-BE" dirty="0">
                <a:effectLst/>
              </a:rPr>
              <a:t> </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778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{EABC0CB9-B89B-B94E-A4DA-793F0C8386F8}tf16401378</Template>
  <TotalTime>8463</TotalTime>
  <Words>4108</Words>
  <Application>Microsoft Macintosh PowerPoint</Application>
  <PresentationFormat>Grand écran</PresentationFormat>
  <Paragraphs>277</Paragraphs>
  <Slides>24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MS Shell Dlg 2</vt:lpstr>
      <vt:lpstr>Times New Roman</vt:lpstr>
      <vt:lpstr>Wingdings</vt:lpstr>
      <vt:lpstr>Wingdings 3</vt:lpstr>
      <vt:lpstr>Madison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38</cp:revision>
  <dcterms:created xsi:type="dcterms:W3CDTF">2022-06-14T09:12:33Z</dcterms:created>
  <dcterms:modified xsi:type="dcterms:W3CDTF">2023-01-23T13:35:14Z</dcterms:modified>
</cp:coreProperties>
</file>