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48"/>
  </p:notesMasterIdLst>
  <p:sldIdLst>
    <p:sldId id="256" r:id="rId2"/>
    <p:sldId id="295" r:id="rId3"/>
    <p:sldId id="272" r:id="rId4"/>
    <p:sldId id="282" r:id="rId5"/>
    <p:sldId id="283" r:id="rId6"/>
    <p:sldId id="284" r:id="rId7"/>
    <p:sldId id="267" r:id="rId8"/>
    <p:sldId id="285" r:id="rId9"/>
    <p:sldId id="286" r:id="rId10"/>
    <p:sldId id="265" r:id="rId11"/>
    <p:sldId id="287" r:id="rId12"/>
    <p:sldId id="288" r:id="rId13"/>
    <p:sldId id="266" r:id="rId14"/>
    <p:sldId id="289" r:id="rId15"/>
    <p:sldId id="290" r:id="rId16"/>
    <p:sldId id="291" r:id="rId17"/>
    <p:sldId id="270" r:id="rId18"/>
    <p:sldId id="297" r:id="rId19"/>
    <p:sldId id="292" r:id="rId20"/>
    <p:sldId id="293" r:id="rId21"/>
    <p:sldId id="273" r:id="rId22"/>
    <p:sldId id="281" r:id="rId23"/>
    <p:sldId id="274" r:id="rId24"/>
    <p:sldId id="275" r:id="rId25"/>
    <p:sldId id="276" r:id="rId26"/>
    <p:sldId id="277" r:id="rId27"/>
    <p:sldId id="278" r:id="rId28"/>
    <p:sldId id="280" r:id="rId29"/>
    <p:sldId id="298" r:id="rId30"/>
    <p:sldId id="257" r:id="rId31"/>
    <p:sldId id="258" r:id="rId32"/>
    <p:sldId id="259" r:id="rId33"/>
    <p:sldId id="260" r:id="rId34"/>
    <p:sldId id="261" r:id="rId35"/>
    <p:sldId id="269" r:id="rId36"/>
    <p:sldId id="262" r:id="rId37"/>
    <p:sldId id="263" r:id="rId38"/>
    <p:sldId id="264" r:id="rId39"/>
    <p:sldId id="302" r:id="rId40"/>
    <p:sldId id="303" r:id="rId41"/>
    <p:sldId id="304" r:id="rId42"/>
    <p:sldId id="305" r:id="rId43"/>
    <p:sldId id="301" r:id="rId44"/>
    <p:sldId id="306" r:id="rId45"/>
    <p:sldId id="300" r:id="rId46"/>
    <p:sldId id="26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17"/>
    <p:restoredTop sz="86892"/>
  </p:normalViewPr>
  <p:slideViewPr>
    <p:cSldViewPr snapToGrid="0" snapToObjects="1">
      <p:cViewPr varScale="1">
        <p:scale>
          <a:sx n="95" d="100"/>
          <a:sy n="95" d="100"/>
        </p:scale>
        <p:origin x="68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B9DF4-1703-7A4E-998E-7D89E3F9F09E}" type="datetimeFigureOut">
              <a:rPr lang="fr-FR" smtClean="0"/>
              <a:t>20/04/2023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B1583-8770-4F48-AFED-4CC5FF733C00}" type="slidenum">
              <a:rPr lang="fr-FR" smtClean="0"/>
              <a:t>‹N°›</a:t>
            </a:fld>
            <a:endParaRPr lang="fr-FR"/>
          </a:p>
        </p:txBody>
      </p:sp>
    </p:spTree>
    <p:extLst>
      <p:ext uri="{BB962C8B-B14F-4D97-AF65-F5344CB8AC3E}">
        <p14:creationId xmlns:p14="http://schemas.microsoft.com/office/powerpoint/2010/main" val="399436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hop.edu/treatments/nusinersen-spinraza-spinal-muscular-atrophy-treatment"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hop.edu/treatments/gene-therapy-spinal-muscular-atrophy-sm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La protéine SMN protège le neurone de sa </a:t>
            </a:r>
            <a:r>
              <a:rPr lang="fr-BE" dirty="0" err="1"/>
              <a:t>dégénérescense</a:t>
            </a:r>
            <a:r>
              <a:rPr lang="fr-BE" dirty="0"/>
              <a:t>. Le gène SMN1 produit l’essentiel de la protéine SMN. Le gène SMN2 est une copie parfois </a:t>
            </a:r>
            <a:r>
              <a:rPr lang="fr-BE" dirty="0" err="1"/>
              <a:t>multiprésente</a:t>
            </a:r>
            <a:r>
              <a:rPr lang="fr-BE" dirty="0"/>
              <a:t> qui fabrique essentiellement la protéine SMN dégradée et seulement 10% de protéine SMN fonctionnelle. Le traitement par </a:t>
            </a:r>
            <a:r>
              <a:rPr lang="fr-BE" dirty="0" err="1"/>
              <a:t>spiranza</a:t>
            </a:r>
            <a:r>
              <a:rPr lang="fr-BE" dirty="0"/>
              <a:t> booste le gène SMN2 pour qu’il fabrique plus de SMN active. Dans l’amyotrophie, le gène SMN1 ne fonctionne pas, donc tout repose sur les faibles quantités de SMN produit par le gène SMN. Si plusieurs copies de ce gène, la maladie est moins grave.</a:t>
            </a:r>
          </a:p>
        </p:txBody>
      </p:sp>
      <p:sp>
        <p:nvSpPr>
          <p:cNvPr id="4" name="Espace réservé du numéro de diapositive 3"/>
          <p:cNvSpPr>
            <a:spLocks noGrp="1"/>
          </p:cNvSpPr>
          <p:nvPr>
            <p:ph type="sldNum" sz="quarter" idx="10"/>
          </p:nvPr>
        </p:nvSpPr>
        <p:spPr/>
        <p:txBody>
          <a:bodyPr/>
          <a:lstStyle/>
          <a:p>
            <a:fld id="{60B34094-452A-4B6C-B5BE-3CE27A76F27B}" type="slidenum">
              <a:rPr lang="fr-BE" smtClean="0"/>
              <a:t>7</a:t>
            </a:fld>
            <a:endParaRPr lang="fr-BE"/>
          </a:p>
        </p:txBody>
      </p:sp>
    </p:spTree>
    <p:extLst>
      <p:ext uri="{BB962C8B-B14F-4D97-AF65-F5344CB8AC3E}">
        <p14:creationId xmlns:p14="http://schemas.microsoft.com/office/powerpoint/2010/main" val="368006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15B1583-8770-4F48-AFED-4CC5FF733C00}" type="slidenum">
              <a:rPr lang="fr-FR" smtClean="0"/>
              <a:t>45</a:t>
            </a:fld>
            <a:endParaRPr lang="fr-FR"/>
          </a:p>
        </p:txBody>
      </p:sp>
    </p:spTree>
    <p:extLst>
      <p:ext uri="{BB962C8B-B14F-4D97-AF65-F5344CB8AC3E}">
        <p14:creationId xmlns:p14="http://schemas.microsoft.com/office/powerpoint/2010/main" val="126375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36B20FD-D6A6-764E-978F-C1E236127516}" type="slidenum">
              <a:rPr lang="fr-FR" smtClean="0"/>
              <a:t>46</a:t>
            </a:fld>
            <a:endParaRPr lang="fr-FR"/>
          </a:p>
        </p:txBody>
      </p:sp>
    </p:spTree>
    <p:extLst>
      <p:ext uri="{BB962C8B-B14F-4D97-AF65-F5344CB8AC3E}">
        <p14:creationId xmlns:p14="http://schemas.microsoft.com/office/powerpoint/2010/main" val="343303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Scoliose par faiblesse musculaire. Image : hyperlordose</a:t>
            </a:r>
            <a:r>
              <a:rPr lang="fr-BE" baseline="0" dirty="0"/>
              <a:t> enfant marchant pour garder équilibre station debout</a:t>
            </a:r>
            <a:endParaRPr lang="fr-BE" dirty="0"/>
          </a:p>
        </p:txBody>
      </p:sp>
      <p:sp>
        <p:nvSpPr>
          <p:cNvPr id="4" name="Espace réservé du numéro de diapositive 3"/>
          <p:cNvSpPr>
            <a:spLocks noGrp="1"/>
          </p:cNvSpPr>
          <p:nvPr>
            <p:ph type="sldNum" sz="quarter" idx="10"/>
          </p:nvPr>
        </p:nvSpPr>
        <p:spPr/>
        <p:txBody>
          <a:bodyPr/>
          <a:lstStyle/>
          <a:p>
            <a:fld id="{60B34094-452A-4B6C-B5BE-3CE27A76F27B}" type="slidenum">
              <a:rPr lang="fr-BE" smtClean="0"/>
              <a:t>12</a:t>
            </a:fld>
            <a:endParaRPr lang="fr-BE"/>
          </a:p>
        </p:txBody>
      </p:sp>
    </p:spTree>
    <p:extLst>
      <p:ext uri="{BB962C8B-B14F-4D97-AF65-F5344CB8AC3E}">
        <p14:creationId xmlns:p14="http://schemas.microsoft.com/office/powerpoint/2010/main" val="296954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Scoliose, luxation, flexum,,,,</a:t>
            </a:r>
          </a:p>
        </p:txBody>
      </p:sp>
      <p:sp>
        <p:nvSpPr>
          <p:cNvPr id="4" name="Espace réservé du numéro de diapositive 3"/>
          <p:cNvSpPr>
            <a:spLocks noGrp="1"/>
          </p:cNvSpPr>
          <p:nvPr>
            <p:ph type="sldNum" sz="quarter" idx="10"/>
          </p:nvPr>
        </p:nvSpPr>
        <p:spPr/>
        <p:txBody>
          <a:bodyPr/>
          <a:lstStyle/>
          <a:p>
            <a:fld id="{870E723C-676B-422C-A68B-DE0BC956CC7E}" type="slidenum">
              <a:rPr lang="fr-BE" smtClean="0"/>
              <a:t>15</a:t>
            </a:fld>
            <a:endParaRPr lang="fr-BE"/>
          </a:p>
        </p:txBody>
      </p:sp>
    </p:spTree>
    <p:extLst>
      <p:ext uri="{BB962C8B-B14F-4D97-AF65-F5344CB8AC3E}">
        <p14:creationId xmlns:p14="http://schemas.microsoft.com/office/powerpoint/2010/main" val="4243451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Position en décubitus ventral, corset siège, ..</a:t>
            </a:r>
          </a:p>
          <a:p>
            <a:endParaRPr lang="fr-BE" dirty="0"/>
          </a:p>
        </p:txBody>
      </p:sp>
      <p:sp>
        <p:nvSpPr>
          <p:cNvPr id="4" name="Espace réservé du numéro de diapositive 3"/>
          <p:cNvSpPr>
            <a:spLocks noGrp="1"/>
          </p:cNvSpPr>
          <p:nvPr>
            <p:ph type="sldNum" sz="quarter" idx="10"/>
          </p:nvPr>
        </p:nvSpPr>
        <p:spPr/>
        <p:txBody>
          <a:bodyPr/>
          <a:lstStyle/>
          <a:p>
            <a:fld id="{870E723C-676B-422C-A68B-DE0BC956CC7E}" type="slidenum">
              <a:rPr lang="fr-BE" smtClean="0"/>
              <a:t>17</a:t>
            </a:fld>
            <a:endParaRPr lang="fr-BE"/>
          </a:p>
        </p:txBody>
      </p:sp>
    </p:spTree>
    <p:extLst>
      <p:ext uri="{BB962C8B-B14F-4D97-AF65-F5344CB8AC3E}">
        <p14:creationId xmlns:p14="http://schemas.microsoft.com/office/powerpoint/2010/main" val="322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First came </a:t>
            </a:r>
            <a:r>
              <a:rPr lang="fr-BE" sz="1200" u="none" strike="noStrike" kern="1200" dirty="0" err="1">
                <a:solidFill>
                  <a:schemeClr val="tx1"/>
                </a:solidFill>
                <a:effectLst/>
                <a:latin typeface="+mn-lt"/>
                <a:ea typeface="+mn-ea"/>
                <a:cs typeface="+mn-cs"/>
                <a:hlinkClick r:id="rId3"/>
              </a:rPr>
              <a:t>nusinersen</a:t>
            </a:r>
            <a:r>
              <a:rPr lang="fr-BE" sz="1200" kern="1200" dirty="0">
                <a:solidFill>
                  <a:schemeClr val="tx1"/>
                </a:solidFill>
                <a:effectLst/>
                <a:latin typeface="+mn-lt"/>
                <a:ea typeface="+mn-ea"/>
                <a:cs typeface="+mn-cs"/>
              </a:rPr>
              <a:t> (brand </a:t>
            </a:r>
            <a:r>
              <a:rPr lang="fr-BE" sz="1200" kern="1200" dirty="0" err="1">
                <a:solidFill>
                  <a:schemeClr val="tx1"/>
                </a:solidFill>
                <a:effectLst/>
                <a:latin typeface="+mn-lt"/>
                <a:ea typeface="+mn-ea"/>
                <a:cs typeface="+mn-cs"/>
              </a:rPr>
              <a:t>name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Spinraza</a:t>
            </a:r>
            <a:r>
              <a:rPr lang="fr-BE" sz="1200" kern="1200" baseline="30000" dirty="0">
                <a:solidFill>
                  <a:schemeClr val="tx1"/>
                </a:solidFill>
                <a:effectLst/>
                <a:latin typeface="+mn-lt"/>
                <a:ea typeface="+mn-ea"/>
                <a:cs typeface="+mn-cs"/>
              </a:rPr>
              <a: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which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was</a:t>
            </a:r>
            <a:r>
              <a:rPr lang="fr-BE" sz="1200" kern="1200" dirty="0">
                <a:solidFill>
                  <a:schemeClr val="tx1"/>
                </a:solidFill>
                <a:effectLst/>
                <a:latin typeface="+mn-lt"/>
                <a:ea typeface="+mn-ea"/>
                <a:cs typeface="+mn-cs"/>
              </a:rPr>
              <a:t> FDA </a:t>
            </a:r>
            <a:r>
              <a:rPr lang="fr-BE" sz="1200" kern="1200" dirty="0" err="1">
                <a:solidFill>
                  <a:schemeClr val="tx1"/>
                </a:solidFill>
                <a:effectLst/>
                <a:latin typeface="+mn-lt"/>
                <a:ea typeface="+mn-ea"/>
                <a:cs typeface="+mn-cs"/>
              </a:rPr>
              <a:t>approved</a:t>
            </a:r>
            <a:r>
              <a:rPr lang="fr-BE" sz="1200" kern="1200" dirty="0">
                <a:solidFill>
                  <a:schemeClr val="tx1"/>
                </a:solidFill>
                <a:effectLst/>
                <a:latin typeface="+mn-lt"/>
                <a:ea typeface="+mn-ea"/>
                <a:cs typeface="+mn-cs"/>
              </a:rPr>
              <a:t> in </a:t>
            </a:r>
            <a:r>
              <a:rPr lang="fr-BE" sz="1200" kern="1200" dirty="0" err="1">
                <a:solidFill>
                  <a:schemeClr val="tx1"/>
                </a:solidFill>
                <a:effectLst/>
                <a:latin typeface="+mn-lt"/>
                <a:ea typeface="+mn-ea"/>
                <a:cs typeface="+mn-cs"/>
              </a:rPr>
              <a:t>December</a:t>
            </a:r>
            <a:r>
              <a:rPr lang="fr-BE" sz="1200" kern="1200" dirty="0">
                <a:solidFill>
                  <a:schemeClr val="tx1"/>
                </a:solidFill>
                <a:effectLst/>
                <a:latin typeface="+mn-lt"/>
                <a:ea typeface="+mn-ea"/>
                <a:cs typeface="+mn-cs"/>
              </a:rPr>
              <a:t> 2016. It </a:t>
            </a:r>
            <a:r>
              <a:rPr lang="fr-BE" sz="1200" kern="1200" dirty="0" err="1">
                <a:solidFill>
                  <a:schemeClr val="tx1"/>
                </a:solidFill>
                <a:effectLst/>
                <a:latin typeface="+mn-lt"/>
                <a:ea typeface="+mn-ea"/>
                <a:cs typeface="+mn-cs"/>
              </a:rPr>
              <a:t>works</a:t>
            </a:r>
            <a:r>
              <a:rPr lang="fr-BE" sz="1200" kern="1200" dirty="0">
                <a:solidFill>
                  <a:schemeClr val="tx1"/>
                </a:solidFill>
                <a:effectLst/>
                <a:latin typeface="+mn-lt"/>
                <a:ea typeface="+mn-ea"/>
                <a:cs typeface="+mn-cs"/>
              </a:rPr>
              <a:t> by </a:t>
            </a:r>
            <a:r>
              <a:rPr lang="fr-BE" sz="1200" kern="1200" dirty="0" err="1">
                <a:solidFill>
                  <a:schemeClr val="tx1"/>
                </a:solidFill>
                <a:effectLst/>
                <a:latin typeface="+mn-lt"/>
                <a:ea typeface="+mn-ea"/>
                <a:cs typeface="+mn-cs"/>
              </a:rPr>
              <a:t>boosting</a:t>
            </a:r>
            <a:r>
              <a:rPr lang="fr-BE" sz="1200" kern="1200" dirty="0">
                <a:solidFill>
                  <a:schemeClr val="tx1"/>
                </a:solidFill>
                <a:effectLst/>
                <a:latin typeface="+mn-lt"/>
                <a:ea typeface="+mn-ea"/>
                <a:cs typeface="+mn-cs"/>
              </a:rPr>
              <a:t> the efforts of </a:t>
            </a:r>
            <a:r>
              <a:rPr lang="fr-BE" sz="1200" i="1" kern="1200" dirty="0">
                <a:solidFill>
                  <a:schemeClr val="tx1"/>
                </a:solidFill>
                <a:effectLst/>
                <a:latin typeface="+mn-lt"/>
                <a:ea typeface="+mn-ea"/>
                <a:cs typeface="+mn-cs"/>
              </a:rPr>
              <a:t>SMN2</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so</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makes</a:t>
            </a:r>
            <a:r>
              <a:rPr lang="fr-BE" sz="1200" kern="1200" dirty="0">
                <a:solidFill>
                  <a:schemeClr val="tx1"/>
                </a:solidFill>
                <a:effectLst/>
                <a:latin typeface="+mn-lt"/>
                <a:ea typeface="+mn-ea"/>
                <a:cs typeface="+mn-cs"/>
              </a:rPr>
              <a:t> more SMN </a:t>
            </a:r>
            <a:r>
              <a:rPr lang="fr-BE" sz="1200" kern="1200" dirty="0" err="1">
                <a:solidFill>
                  <a:schemeClr val="tx1"/>
                </a:solidFill>
                <a:effectLst/>
                <a:latin typeface="+mn-lt"/>
                <a:ea typeface="+mn-ea"/>
                <a:cs typeface="+mn-cs"/>
              </a:rPr>
              <a:t>protein</a:t>
            </a:r>
            <a:r>
              <a:rPr lang="fr-BE" sz="1200" kern="1200" dirty="0">
                <a:solidFill>
                  <a:schemeClr val="tx1"/>
                </a:solidFill>
                <a:effectLst/>
                <a:latin typeface="+mn-lt"/>
                <a:ea typeface="+mn-ea"/>
                <a:cs typeface="+mn-cs"/>
              </a:rPr>
              <a:t>. It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given</a:t>
            </a:r>
            <a:r>
              <a:rPr lang="fr-BE" sz="1200" kern="1200" dirty="0">
                <a:solidFill>
                  <a:schemeClr val="tx1"/>
                </a:solidFill>
                <a:effectLst/>
                <a:latin typeface="+mn-lt"/>
                <a:ea typeface="+mn-ea"/>
                <a:cs typeface="+mn-cs"/>
              </a:rPr>
              <a:t> as an injection in the spinal </a:t>
            </a:r>
            <a:r>
              <a:rPr lang="fr-BE" sz="1200" kern="1200" dirty="0" err="1">
                <a:solidFill>
                  <a:schemeClr val="tx1"/>
                </a:solidFill>
                <a:effectLst/>
                <a:latin typeface="+mn-lt"/>
                <a:ea typeface="+mn-ea"/>
                <a:cs typeface="+mn-cs"/>
              </a:rPr>
              <a:t>cord</a:t>
            </a:r>
            <a:r>
              <a:rPr lang="fr-BE" sz="1200" kern="1200" dirty="0">
                <a:solidFill>
                  <a:schemeClr val="tx1"/>
                </a:solidFill>
                <a:effectLst/>
                <a:latin typeface="+mn-lt"/>
                <a:ea typeface="+mn-ea"/>
                <a:cs typeface="+mn-cs"/>
              </a:rPr>
              <a:t> for patients of all </a:t>
            </a:r>
            <a:r>
              <a:rPr lang="fr-BE" sz="1200" kern="1200" dirty="0" err="1">
                <a:solidFill>
                  <a:schemeClr val="tx1"/>
                </a:solidFill>
                <a:effectLst/>
                <a:latin typeface="+mn-lt"/>
                <a:ea typeface="+mn-ea"/>
                <a:cs typeface="+mn-cs"/>
              </a:rPr>
              <a:t>ages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After</a:t>
            </a:r>
            <a:r>
              <a:rPr lang="fr-BE" sz="1200" kern="1200" dirty="0">
                <a:solidFill>
                  <a:schemeClr val="tx1"/>
                </a:solidFill>
                <a:effectLst/>
                <a:latin typeface="+mn-lt"/>
                <a:ea typeface="+mn-ea"/>
                <a:cs typeface="+mn-cs"/>
              </a:rPr>
              <a:t> four initial </a:t>
            </a:r>
            <a:r>
              <a:rPr lang="fr-BE" sz="1200" kern="1200" dirty="0" err="1">
                <a:solidFill>
                  <a:schemeClr val="tx1"/>
                </a:solidFill>
                <a:effectLst/>
                <a:latin typeface="+mn-lt"/>
                <a:ea typeface="+mn-ea"/>
                <a:cs typeface="+mn-cs"/>
              </a:rPr>
              <a:t>loading</a:t>
            </a:r>
            <a:r>
              <a:rPr lang="fr-BE" sz="1200" kern="1200" dirty="0">
                <a:solidFill>
                  <a:schemeClr val="tx1"/>
                </a:solidFill>
                <a:effectLst/>
                <a:latin typeface="+mn-lt"/>
                <a:ea typeface="+mn-ea"/>
                <a:cs typeface="+mn-cs"/>
              </a:rPr>
              <a:t> doses over </a:t>
            </a:r>
            <a:r>
              <a:rPr lang="fr-BE" sz="1200" kern="1200" dirty="0" err="1">
                <a:solidFill>
                  <a:schemeClr val="tx1"/>
                </a:solidFill>
                <a:effectLst/>
                <a:latin typeface="+mn-lt"/>
                <a:ea typeface="+mn-ea"/>
                <a:cs typeface="+mn-cs"/>
              </a:rPr>
              <a:t>two</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months</a:t>
            </a:r>
            <a:r>
              <a:rPr lang="fr-BE" sz="1200" kern="1200" dirty="0">
                <a:solidFill>
                  <a:schemeClr val="tx1"/>
                </a:solidFill>
                <a:effectLst/>
                <a:latin typeface="+mn-lt"/>
                <a:ea typeface="+mn-ea"/>
                <a:cs typeface="+mn-cs"/>
              </a:rPr>
              <a:t>, patients must continue </a:t>
            </a:r>
            <a:r>
              <a:rPr lang="fr-BE" sz="1200" kern="1200" dirty="0" err="1">
                <a:solidFill>
                  <a:schemeClr val="tx1"/>
                </a:solidFill>
                <a:effectLst/>
                <a:latin typeface="+mn-lt"/>
                <a:ea typeface="+mn-ea"/>
                <a:cs typeface="+mn-cs"/>
              </a:rPr>
              <a:t>receiving</a:t>
            </a:r>
            <a:r>
              <a:rPr lang="fr-BE" sz="1200" kern="1200" dirty="0">
                <a:solidFill>
                  <a:schemeClr val="tx1"/>
                </a:solidFill>
                <a:effectLst/>
                <a:latin typeface="+mn-lt"/>
                <a:ea typeface="+mn-ea"/>
                <a:cs typeface="+mn-cs"/>
              </a:rPr>
              <a:t> a dose </a:t>
            </a:r>
            <a:r>
              <a:rPr lang="fr-BE" sz="1200" kern="1200" dirty="0" err="1">
                <a:solidFill>
                  <a:schemeClr val="tx1"/>
                </a:solidFill>
                <a:effectLst/>
                <a:latin typeface="+mn-lt"/>
                <a:ea typeface="+mn-ea"/>
                <a:cs typeface="+mn-cs"/>
              </a:rPr>
              <a:t>every</a:t>
            </a:r>
            <a:r>
              <a:rPr lang="fr-BE" sz="1200" kern="1200" dirty="0">
                <a:solidFill>
                  <a:schemeClr val="tx1"/>
                </a:solidFill>
                <a:effectLst/>
                <a:latin typeface="+mn-lt"/>
                <a:ea typeface="+mn-ea"/>
                <a:cs typeface="+mn-cs"/>
              </a:rPr>
              <a:t> four </a:t>
            </a:r>
            <a:r>
              <a:rPr lang="fr-BE" sz="1200" kern="1200" dirty="0" err="1">
                <a:solidFill>
                  <a:schemeClr val="tx1"/>
                </a:solidFill>
                <a:effectLst/>
                <a:latin typeface="+mn-lt"/>
                <a:ea typeface="+mn-ea"/>
                <a:cs typeface="+mn-cs"/>
              </a:rPr>
              <a:t>months</a:t>
            </a:r>
            <a:r>
              <a:rPr lang="fr-BE" sz="1200" kern="1200" dirty="0">
                <a:solidFill>
                  <a:schemeClr val="tx1"/>
                </a:solidFill>
                <a:effectLst/>
                <a:latin typeface="+mn-lt"/>
                <a:ea typeface="+mn-ea"/>
                <a:cs typeface="+mn-cs"/>
              </a:rPr>
              <a:t> for life.</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kern="1200" dirty="0" err="1">
                <a:solidFill>
                  <a:schemeClr val="tx1"/>
                </a:solidFill>
                <a:effectLst/>
                <a:latin typeface="+mn-lt"/>
                <a:ea typeface="+mn-ea"/>
                <a:cs typeface="+mn-cs"/>
              </a:rPr>
              <a:t>Then</a:t>
            </a:r>
            <a:r>
              <a:rPr lang="fr-BE" sz="1200" kern="1200" dirty="0">
                <a:solidFill>
                  <a:schemeClr val="tx1"/>
                </a:solidFill>
                <a:effectLst/>
                <a:latin typeface="+mn-lt"/>
                <a:ea typeface="+mn-ea"/>
                <a:cs typeface="+mn-cs"/>
              </a:rPr>
              <a:t> a </a:t>
            </a:r>
            <a:r>
              <a:rPr lang="fr-BE" sz="1200" u="none" strike="noStrike" kern="1200" dirty="0" err="1">
                <a:solidFill>
                  <a:schemeClr val="tx1"/>
                </a:solidFill>
                <a:effectLst/>
                <a:latin typeface="+mn-lt"/>
                <a:ea typeface="+mn-ea"/>
                <a:cs typeface="+mn-cs"/>
                <a:hlinkClick r:id="rId4"/>
              </a:rPr>
              <a:t>gene</a:t>
            </a:r>
            <a:r>
              <a:rPr lang="fr-BE" sz="1200" u="none" strike="noStrike" kern="1200" dirty="0">
                <a:solidFill>
                  <a:schemeClr val="tx1"/>
                </a:solidFill>
                <a:effectLst/>
                <a:latin typeface="+mn-lt"/>
                <a:ea typeface="+mn-ea"/>
                <a:cs typeface="+mn-cs"/>
                <a:hlinkClick r:id="rId4"/>
              </a:rPr>
              <a:t> </a:t>
            </a:r>
            <a:r>
              <a:rPr lang="fr-BE" sz="1200" u="none" strike="noStrike" kern="1200" dirty="0" err="1">
                <a:solidFill>
                  <a:schemeClr val="tx1"/>
                </a:solidFill>
                <a:effectLst/>
                <a:latin typeface="+mn-lt"/>
                <a:ea typeface="+mn-ea"/>
                <a:cs typeface="+mn-cs"/>
                <a:hlinkClick r:id="rId4"/>
              </a:rPr>
              <a:t>therapy</a:t>
            </a:r>
            <a:r>
              <a:rPr lang="fr-BE" sz="1200" u="none" strike="noStrike" kern="1200" dirty="0">
                <a:solidFill>
                  <a:schemeClr val="tx1"/>
                </a:solidFill>
                <a:effectLst/>
                <a:latin typeface="+mn-lt"/>
                <a:ea typeface="+mn-ea"/>
                <a:cs typeface="+mn-cs"/>
                <a:hlinkClick r:id="rId4"/>
              </a:rPr>
              <a:t> for SMA</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onasemnogene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abeparvovec-xioi</a:t>
            </a:r>
            <a:r>
              <a:rPr lang="fr-BE" sz="1200" kern="1200" dirty="0">
                <a:solidFill>
                  <a:schemeClr val="tx1"/>
                </a:solidFill>
                <a:effectLst/>
                <a:latin typeface="+mn-lt"/>
                <a:ea typeface="+mn-ea"/>
                <a:cs typeface="+mn-cs"/>
              </a:rPr>
              <a:t> (brand </a:t>
            </a:r>
            <a:r>
              <a:rPr lang="fr-BE" sz="1200" kern="1200" dirty="0" err="1">
                <a:solidFill>
                  <a:schemeClr val="tx1"/>
                </a:solidFill>
                <a:effectLst/>
                <a:latin typeface="+mn-lt"/>
                <a:ea typeface="+mn-ea"/>
                <a:cs typeface="+mn-cs"/>
              </a:rPr>
              <a:t>name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Zolgensma</a:t>
            </a:r>
            <a:r>
              <a:rPr lang="fr-BE" sz="1200" kern="1200" baseline="30000" dirty="0">
                <a:solidFill>
                  <a:schemeClr val="tx1"/>
                </a:solidFill>
                <a:effectLst/>
                <a:latin typeface="+mn-lt"/>
                <a:ea typeface="+mn-ea"/>
                <a:cs typeface="+mn-cs"/>
              </a:rPr>
              <a: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was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approved</a:t>
            </a:r>
            <a:r>
              <a:rPr lang="fr-BE" sz="1200" kern="1200" dirty="0">
                <a:solidFill>
                  <a:schemeClr val="tx1"/>
                </a:solidFill>
                <a:effectLst/>
                <a:latin typeface="+mn-lt"/>
                <a:ea typeface="+mn-ea"/>
                <a:cs typeface="+mn-cs"/>
              </a:rPr>
              <a:t> by the FDA in May 2019, </a:t>
            </a:r>
            <a:r>
              <a:rPr lang="fr-BE" sz="1200" kern="1200" dirty="0" err="1">
                <a:solidFill>
                  <a:schemeClr val="tx1"/>
                </a:solidFill>
                <a:effectLst/>
                <a:latin typeface="+mn-lt"/>
                <a:ea typeface="+mn-ea"/>
                <a:cs typeface="+mn-cs"/>
              </a:rPr>
              <a:t>limited</a:t>
            </a:r>
            <a:r>
              <a:rPr lang="fr-BE" sz="1200" kern="1200" dirty="0">
                <a:solidFill>
                  <a:schemeClr val="tx1"/>
                </a:solidFill>
                <a:effectLst/>
                <a:latin typeface="+mn-lt"/>
                <a:ea typeface="+mn-ea"/>
                <a:cs typeface="+mn-cs"/>
              </a:rPr>
              <a:t> to patients </a:t>
            </a:r>
            <a:r>
              <a:rPr lang="fr-BE" sz="1200" kern="1200" dirty="0" err="1">
                <a:solidFill>
                  <a:schemeClr val="tx1"/>
                </a:solidFill>
                <a:effectLst/>
                <a:latin typeface="+mn-lt"/>
                <a:ea typeface="+mn-ea"/>
                <a:cs typeface="+mn-cs"/>
              </a:rPr>
              <a:t>under</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age</a:t>
            </a:r>
            <a:r>
              <a:rPr lang="fr-BE" sz="1200" kern="1200" dirty="0">
                <a:solidFill>
                  <a:schemeClr val="tx1"/>
                </a:solidFill>
                <a:effectLst/>
                <a:latin typeface="+mn-lt"/>
                <a:ea typeface="+mn-ea"/>
                <a:cs typeface="+mn-cs"/>
              </a:rPr>
              <a:t> of 2. </a:t>
            </a:r>
            <a:r>
              <a:rPr lang="fr-BE" sz="1200" kern="1200" dirty="0" err="1">
                <a:solidFill>
                  <a:schemeClr val="tx1"/>
                </a:solidFill>
                <a:effectLst/>
                <a:latin typeface="+mn-lt"/>
                <a:ea typeface="+mn-ea"/>
                <a:cs typeface="+mn-cs"/>
              </a:rPr>
              <a:t>Corrected</a:t>
            </a:r>
            <a:r>
              <a:rPr lang="fr-BE" sz="1200" kern="1200" dirty="0">
                <a:solidFill>
                  <a:schemeClr val="tx1"/>
                </a:solidFill>
                <a:effectLst/>
                <a:latin typeface="+mn-lt"/>
                <a:ea typeface="+mn-ea"/>
                <a:cs typeface="+mn-cs"/>
              </a:rPr>
              <a:t> copies of the SMN </a:t>
            </a:r>
            <a:r>
              <a:rPr lang="fr-BE" sz="1200" kern="1200" dirty="0" err="1">
                <a:solidFill>
                  <a:schemeClr val="tx1"/>
                </a:solidFill>
                <a:effectLst/>
                <a:latin typeface="+mn-lt"/>
                <a:ea typeface="+mn-ea"/>
                <a:cs typeface="+mn-cs"/>
              </a:rPr>
              <a:t>gene</a:t>
            </a:r>
            <a:r>
              <a:rPr lang="fr-BE" sz="1200" kern="1200" dirty="0">
                <a:solidFill>
                  <a:schemeClr val="tx1"/>
                </a:solidFill>
                <a:effectLst/>
                <a:latin typeface="+mn-lt"/>
                <a:ea typeface="+mn-ea"/>
                <a:cs typeface="+mn-cs"/>
              </a:rPr>
              <a:t> are </a:t>
            </a:r>
            <a:r>
              <a:rPr lang="fr-BE" sz="1200" kern="1200" dirty="0" err="1">
                <a:solidFill>
                  <a:schemeClr val="tx1"/>
                </a:solidFill>
                <a:effectLst/>
                <a:latin typeface="+mn-lt"/>
                <a:ea typeface="+mn-ea"/>
                <a:cs typeface="+mn-cs"/>
              </a:rPr>
              <a:t>delivered</a:t>
            </a:r>
            <a:r>
              <a:rPr lang="fr-BE" sz="1200" kern="1200" dirty="0">
                <a:solidFill>
                  <a:schemeClr val="tx1"/>
                </a:solidFill>
                <a:effectLst/>
                <a:latin typeface="+mn-lt"/>
                <a:ea typeface="+mn-ea"/>
                <a:cs typeface="+mn-cs"/>
              </a:rPr>
              <a:t> by a one-time </a:t>
            </a:r>
            <a:r>
              <a:rPr lang="fr-BE" sz="1200" kern="1200" dirty="0" err="1">
                <a:solidFill>
                  <a:schemeClr val="tx1"/>
                </a:solidFill>
                <a:effectLst/>
                <a:latin typeface="+mn-lt"/>
                <a:ea typeface="+mn-ea"/>
                <a:cs typeface="+mn-cs"/>
              </a:rPr>
              <a:t>intravenous</a:t>
            </a:r>
            <a:r>
              <a:rPr lang="fr-BE" sz="1200" kern="1200" dirty="0">
                <a:solidFill>
                  <a:schemeClr val="tx1"/>
                </a:solidFill>
                <a:effectLst/>
                <a:latin typeface="+mn-lt"/>
                <a:ea typeface="+mn-ea"/>
                <a:cs typeface="+mn-cs"/>
              </a:rPr>
              <a:t> infusion. </a:t>
            </a:r>
            <a:r>
              <a:rPr lang="fr-BE" sz="1200" kern="1200" dirty="0" err="1">
                <a:solidFill>
                  <a:schemeClr val="tx1"/>
                </a:solidFill>
                <a:effectLst/>
                <a:latin typeface="+mn-lt"/>
                <a:ea typeface="+mn-ea"/>
                <a:cs typeface="+mn-cs"/>
              </a:rPr>
              <a:t>These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modified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genes</a:t>
            </a:r>
            <a:r>
              <a:rPr lang="fr-BE" sz="1200" kern="1200" dirty="0">
                <a:solidFill>
                  <a:schemeClr val="tx1"/>
                </a:solidFill>
                <a:effectLst/>
                <a:latin typeface="+mn-lt"/>
                <a:ea typeface="+mn-ea"/>
                <a:cs typeface="+mn-cs"/>
              </a:rPr>
              <a:t> live in the </a:t>
            </a:r>
            <a:r>
              <a:rPr lang="fr-BE" sz="1200" kern="1200" dirty="0" err="1">
                <a:solidFill>
                  <a:schemeClr val="tx1"/>
                </a:solidFill>
                <a:effectLst/>
                <a:latin typeface="+mn-lt"/>
                <a:ea typeface="+mn-ea"/>
                <a:cs typeface="+mn-cs"/>
              </a:rPr>
              <a:t>cell</a:t>
            </a:r>
            <a:r>
              <a:rPr lang="fr-BE" sz="1200" kern="1200" dirty="0">
                <a:solidFill>
                  <a:schemeClr val="tx1"/>
                </a:solidFill>
                <a:effectLst/>
                <a:latin typeface="+mn-lt"/>
                <a:ea typeface="+mn-ea"/>
                <a:cs typeface="+mn-cs"/>
              </a:rPr>
              <a:t> nucleus and </a:t>
            </a:r>
            <a:r>
              <a:rPr lang="fr-BE" sz="1200" kern="1200" dirty="0" err="1">
                <a:solidFill>
                  <a:schemeClr val="tx1"/>
                </a:solidFill>
                <a:effectLst/>
                <a:latin typeface="+mn-lt"/>
                <a:ea typeface="+mn-ea"/>
                <a:cs typeface="+mn-cs"/>
              </a:rPr>
              <a:t>make</a:t>
            </a:r>
            <a:r>
              <a:rPr lang="fr-BE" sz="1200" kern="1200" dirty="0">
                <a:solidFill>
                  <a:schemeClr val="tx1"/>
                </a:solidFill>
                <a:effectLst/>
                <a:latin typeface="+mn-lt"/>
                <a:ea typeface="+mn-ea"/>
                <a:cs typeface="+mn-cs"/>
              </a:rPr>
              <a:t> SMN </a:t>
            </a:r>
            <a:r>
              <a:rPr lang="fr-BE" sz="1200" kern="1200" dirty="0" err="1">
                <a:solidFill>
                  <a:schemeClr val="tx1"/>
                </a:solidFill>
                <a:effectLst/>
                <a:latin typeface="+mn-lt"/>
                <a:ea typeface="+mn-ea"/>
                <a:cs typeface="+mn-cs"/>
              </a:rPr>
              <a:t>protein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so</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motor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neurons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keep</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firing</a:t>
            </a:r>
            <a:r>
              <a:rPr lang="fr-BE"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fld id="{870E723C-676B-422C-A68B-DE0BC956CC7E}" type="slidenum">
              <a:rPr lang="fr-BE" smtClean="0"/>
              <a:t>19</a:t>
            </a:fld>
            <a:endParaRPr lang="fr-BE"/>
          </a:p>
        </p:txBody>
      </p:sp>
    </p:spTree>
    <p:extLst>
      <p:ext uri="{BB962C8B-B14F-4D97-AF65-F5344CB8AC3E}">
        <p14:creationId xmlns:p14="http://schemas.microsoft.com/office/powerpoint/2010/main" val="4172541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Parfois la marche est possible.</a:t>
            </a:r>
          </a:p>
          <a:p>
            <a:r>
              <a:rPr lang="fr-BE" dirty="0"/>
              <a:t>Efficacité au long cours?  Plus traitement tardif, plus muscles altérés et récup moins bonne et le nombre de neurones morts est important</a:t>
            </a:r>
          </a:p>
        </p:txBody>
      </p:sp>
      <p:sp>
        <p:nvSpPr>
          <p:cNvPr id="4" name="Espace réservé du numéro de diapositive 3"/>
          <p:cNvSpPr>
            <a:spLocks noGrp="1"/>
          </p:cNvSpPr>
          <p:nvPr>
            <p:ph type="sldNum" sz="quarter" idx="10"/>
          </p:nvPr>
        </p:nvSpPr>
        <p:spPr/>
        <p:txBody>
          <a:bodyPr/>
          <a:lstStyle/>
          <a:p>
            <a:fld id="{60B34094-452A-4B6C-B5BE-3CE27A76F27B}" type="slidenum">
              <a:rPr lang="fr-BE" smtClean="0"/>
              <a:t>20</a:t>
            </a:fld>
            <a:endParaRPr lang="fr-BE"/>
          </a:p>
        </p:txBody>
      </p:sp>
    </p:spTree>
    <p:extLst>
      <p:ext uri="{BB962C8B-B14F-4D97-AF65-F5344CB8AC3E}">
        <p14:creationId xmlns:p14="http://schemas.microsoft.com/office/powerpoint/2010/main" val="153978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Novartis claims to have treated around 150 patients with </a:t>
            </a:r>
            <a:r>
              <a:rPr lang="en-US" sz="1200" kern="1200" dirty="0" err="1">
                <a:solidFill>
                  <a:schemeClr val="tx1"/>
                </a:solidFill>
                <a:effectLst/>
                <a:latin typeface="+mn-lt"/>
                <a:ea typeface="+mn-ea"/>
                <a:cs typeface="+mn-cs"/>
              </a:rPr>
              <a:t>Zolgensma</a:t>
            </a:r>
            <a:r>
              <a:rPr lang="en-US" sz="1200" kern="1200" dirty="0">
                <a:solidFill>
                  <a:schemeClr val="tx1"/>
                </a:solidFill>
                <a:effectLst/>
                <a:latin typeface="+mn-lt"/>
                <a:ea typeface="+mn-ea"/>
                <a:cs typeface="+mn-cs"/>
              </a:rPr>
              <a:t>. It is a gene therapy which delivers the SMN1 gene to enable a sufficient amount of SMN protein for a better motor neuron function.</a:t>
            </a:r>
            <a:endParaRPr lang="fr-BE" sz="1200" kern="1200" dirty="0">
              <a:solidFill>
                <a:schemeClr val="tx1"/>
              </a:solidFill>
              <a:effectLst/>
              <a:latin typeface="+mn-lt"/>
              <a:ea typeface="+mn-ea"/>
              <a:cs typeface="+mn-cs"/>
            </a:endParaRPr>
          </a:p>
          <a:p>
            <a:endParaRPr lang="fr-BE" dirty="0"/>
          </a:p>
          <a:p>
            <a:r>
              <a:rPr lang="fr-BE" dirty="0"/>
              <a:t>La firme a proposé 100 doses à la Belgique</a:t>
            </a:r>
            <a:r>
              <a:rPr lang="fr-BE" baseline="0" dirty="0"/>
              <a:t> gratuite, enfant à tirer au sort.</a:t>
            </a:r>
          </a:p>
          <a:p>
            <a:r>
              <a:rPr lang="fr-BE" baseline="0" dirty="0"/>
              <a:t>On ignore la durée de fonctionnement du gène corrigé, et les éventuelles complications. Réserver aux enfants en dessous de 2 ans avec pronostic vital très réservé. Pas d’expérience pour les plus grands.</a:t>
            </a:r>
            <a:endParaRPr lang="fr-BE" dirty="0"/>
          </a:p>
        </p:txBody>
      </p:sp>
      <p:sp>
        <p:nvSpPr>
          <p:cNvPr id="4" name="Espace réservé du numéro de diapositive 3"/>
          <p:cNvSpPr>
            <a:spLocks noGrp="1"/>
          </p:cNvSpPr>
          <p:nvPr>
            <p:ph type="sldNum" sz="quarter" idx="10"/>
          </p:nvPr>
        </p:nvSpPr>
        <p:spPr/>
        <p:txBody>
          <a:bodyPr/>
          <a:lstStyle/>
          <a:p>
            <a:fld id="{60B34094-452A-4B6C-B5BE-3CE27A76F27B}" type="slidenum">
              <a:rPr lang="fr-BE" smtClean="0"/>
              <a:t>21</a:t>
            </a:fld>
            <a:endParaRPr lang="fr-BE"/>
          </a:p>
        </p:txBody>
      </p:sp>
    </p:spTree>
    <p:extLst>
      <p:ext uri="{BB962C8B-B14F-4D97-AF65-F5344CB8AC3E}">
        <p14:creationId xmlns:p14="http://schemas.microsoft.com/office/powerpoint/2010/main" val="1240144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Dépistage génétique</a:t>
            </a:r>
          </a:p>
        </p:txBody>
      </p:sp>
      <p:sp>
        <p:nvSpPr>
          <p:cNvPr id="4" name="Espace réservé du numéro de diapositive 3"/>
          <p:cNvSpPr>
            <a:spLocks noGrp="1"/>
          </p:cNvSpPr>
          <p:nvPr>
            <p:ph type="sldNum" sz="quarter" idx="10"/>
          </p:nvPr>
        </p:nvSpPr>
        <p:spPr/>
        <p:txBody>
          <a:bodyPr/>
          <a:lstStyle/>
          <a:p>
            <a:fld id="{60B34094-452A-4B6C-B5BE-3CE27A76F27B}" type="slidenum">
              <a:rPr lang="fr-BE" smtClean="0"/>
              <a:t>25</a:t>
            </a:fld>
            <a:endParaRPr lang="fr-BE"/>
          </a:p>
        </p:txBody>
      </p:sp>
    </p:spTree>
    <p:extLst>
      <p:ext uri="{BB962C8B-B14F-4D97-AF65-F5344CB8AC3E}">
        <p14:creationId xmlns:p14="http://schemas.microsoft.com/office/powerpoint/2010/main" val="1684670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Il faut être interventionniste car on peut espérer une longue survie. Idem chez le plus grand. Correction équin et flexum</a:t>
            </a:r>
            <a:r>
              <a:rPr lang="fr-BE" baseline="0" dirty="0"/>
              <a:t> même chez les plus grands. On peut espérer qu’un non marchant marche.</a:t>
            </a:r>
            <a:endParaRPr lang="fr-BE" dirty="0"/>
          </a:p>
        </p:txBody>
      </p:sp>
      <p:sp>
        <p:nvSpPr>
          <p:cNvPr id="4" name="Espace réservé du numéro de diapositive 3"/>
          <p:cNvSpPr>
            <a:spLocks noGrp="1"/>
          </p:cNvSpPr>
          <p:nvPr>
            <p:ph type="sldNum" sz="quarter" idx="10"/>
          </p:nvPr>
        </p:nvSpPr>
        <p:spPr/>
        <p:txBody>
          <a:bodyPr/>
          <a:lstStyle/>
          <a:p>
            <a:fld id="{60B34094-452A-4B6C-B5BE-3CE27A76F27B}" type="slidenum">
              <a:rPr lang="fr-BE" smtClean="0"/>
              <a:t>27</a:t>
            </a:fld>
            <a:endParaRPr lang="fr-BE"/>
          </a:p>
        </p:txBody>
      </p:sp>
    </p:spTree>
    <p:extLst>
      <p:ext uri="{BB962C8B-B14F-4D97-AF65-F5344CB8AC3E}">
        <p14:creationId xmlns:p14="http://schemas.microsoft.com/office/powerpoint/2010/main" val="488332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chor="b"/>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1828800" y="3886200"/>
            <a:ext cx="8534400" cy="1752600"/>
          </a:xfrm>
        </p:spPr>
        <p:txBody>
          <a:bodyPr anchor="t">
            <a:normAutofit/>
          </a:bodyPr>
          <a:lstStyle>
            <a:lvl1pPr marL="0" indent="0" algn="ctr">
              <a:buNone/>
              <a:defRPr sz="2800">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024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6122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6446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7659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65552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53827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600" y="1535113"/>
            <a:ext cx="5386917" cy="639763"/>
          </a:xfrm>
        </p:spPr>
        <p:txBody>
          <a:bodyPr anchor="t"/>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93369" y="1535113"/>
            <a:ext cx="5389033" cy="639763"/>
          </a:xfrm>
        </p:spPr>
        <p:txBody>
          <a:bodyPr anchor="t"/>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2441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5878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81158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fr-FR"/>
              <a:t>Modifiez le style du titre</a:t>
            </a:r>
            <a:endParaRPr lang="en-US" dirty="0"/>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solidFill>
                  <a:schemeClr val="accent2">
                    <a:lumMod val="40000"/>
                    <a:lumOff val="60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8609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fr-FR"/>
              <a:t>Modifiez le style du titre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2389717" y="5367338"/>
            <a:ext cx="7315200" cy="804863"/>
          </a:xfrm>
        </p:spPr>
        <p:txBody>
          <a:bodyPr anchor="t"/>
          <a:lstStyle>
            <a:lvl1pPr marL="0" indent="0">
              <a:buNone/>
              <a:defRPr sz="1400">
                <a:solidFill>
                  <a:schemeClr val="accent2">
                    <a:lumMod val="40000"/>
                    <a:lumOff val="60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62360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1143000"/>
          </a:xfrm>
          <a:prstGeom prst="rect">
            <a:avLst/>
          </a:prstGeom>
        </p:spPr>
        <p:txBody>
          <a:bodyPr vert="horz" lIns="91440" tIns="45720" rIns="91440" bIns="45720" rtlCol="0" anchor="t">
            <a:normAutofit/>
          </a:bodyPr>
          <a:lstStyle/>
          <a:p>
            <a:r>
              <a:rPr lang="nl-BE"/>
              <a:t>Cliquez et modifiez le titre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Palatino Linotype" panose="02040502050505030304" pitchFamily="18" charset="0"/>
              </a:defRPr>
            </a:lvl1pPr>
          </a:lstStyle>
          <a:p>
            <a:fld id="{B61BEF0D-F0BB-DE4B-95CE-6DB70DBA9567}" type="datetimeFigureOut">
              <a:rPr lang="en-US" smtClean="0"/>
              <a:pPr/>
              <a:t>4/20/23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Palatino Linotype" panose="02040502050505030304" pitchFamily="18"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Palatino Linotype" panose="02040502050505030304" pitchFamily="18" charset="0"/>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50924526"/>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377" rtl="0" eaLnBrk="1" latinLnBrk="0" hangingPunct="1">
        <a:spcBef>
          <a:spcPct val="0"/>
        </a:spcBef>
        <a:buNone/>
        <a:defRPr sz="5000" kern="1200">
          <a:solidFill>
            <a:schemeClr val="accent2"/>
          </a:solidFill>
          <a:latin typeface="Palatino Linotype" panose="0204050205050503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914377" rtl="0" eaLnBrk="1" latinLnBrk="0" hangingPunct="1">
        <a:lnSpc>
          <a:spcPct val="150000"/>
        </a:lnSpc>
        <a:spcBef>
          <a:spcPct val="20000"/>
        </a:spcBef>
        <a:buFont typeface="Arial" pitchFamily="34" charset="0"/>
        <a:buChar char="•"/>
        <a:defRPr sz="3200" kern="1200">
          <a:solidFill>
            <a:schemeClr val="tx1"/>
          </a:solidFill>
          <a:latin typeface="Palatino Linotype" panose="02040502050505030304" pitchFamily="18" charset="0"/>
          <a:ea typeface="+mn-ea"/>
          <a:cs typeface="+mn-cs"/>
        </a:defRPr>
      </a:lvl1pPr>
      <a:lvl2pPr marL="742932" indent="-285744" algn="l" defTabSz="914377" rtl="0" eaLnBrk="1" latinLnBrk="0" hangingPunct="1">
        <a:lnSpc>
          <a:spcPct val="150000"/>
        </a:lnSpc>
        <a:spcBef>
          <a:spcPct val="20000"/>
        </a:spcBef>
        <a:buFont typeface="Arial" pitchFamily="34" charset="0"/>
        <a:buChar char="–"/>
        <a:defRPr sz="2800" kern="1200">
          <a:solidFill>
            <a:schemeClr val="accent1"/>
          </a:solidFill>
          <a:latin typeface="Palatino Linotype" panose="02040502050505030304" pitchFamily="18" charset="0"/>
          <a:ea typeface="+mn-ea"/>
          <a:cs typeface="+mn-cs"/>
        </a:defRPr>
      </a:lvl2pPr>
      <a:lvl3pPr marL="1142971" indent="-228594" algn="l" defTabSz="914377" rtl="0" eaLnBrk="1" latinLnBrk="0" hangingPunct="1">
        <a:lnSpc>
          <a:spcPct val="150000"/>
        </a:lnSpc>
        <a:spcBef>
          <a:spcPct val="20000"/>
        </a:spcBef>
        <a:buFont typeface="Arial" pitchFamily="34" charset="0"/>
        <a:buChar char="•"/>
        <a:defRPr sz="2400" kern="1200">
          <a:solidFill>
            <a:schemeClr val="tx1"/>
          </a:solidFill>
          <a:latin typeface="Palatino Linotype" panose="02040502050505030304" pitchFamily="18" charset="0"/>
          <a:ea typeface="+mn-ea"/>
          <a:cs typeface="+mn-cs"/>
        </a:defRPr>
      </a:lvl3pPr>
      <a:lvl4pPr marL="1600160" indent="-228594" algn="l" defTabSz="914377" rtl="0" eaLnBrk="1" latinLnBrk="0" hangingPunct="1">
        <a:lnSpc>
          <a:spcPct val="150000"/>
        </a:lnSpc>
        <a:spcBef>
          <a:spcPct val="20000"/>
        </a:spcBef>
        <a:buFont typeface="Arial" pitchFamily="34" charset="0"/>
        <a:buChar char="–"/>
        <a:defRPr sz="2000" kern="1200">
          <a:solidFill>
            <a:schemeClr val="tx1"/>
          </a:solidFill>
          <a:latin typeface="Palatino Linotype" panose="02040502050505030304" pitchFamily="18" charset="0"/>
          <a:ea typeface="+mn-ea"/>
          <a:cs typeface="+mn-cs"/>
        </a:defRPr>
      </a:lvl4pPr>
      <a:lvl5pPr marL="2057349" indent="-228594" algn="l" defTabSz="914377" rtl="0" eaLnBrk="1" latinLnBrk="0" hangingPunct="1">
        <a:lnSpc>
          <a:spcPct val="150000"/>
        </a:lnSpc>
        <a:spcBef>
          <a:spcPct val="20000"/>
        </a:spcBef>
        <a:buFont typeface="Arial" pitchFamily="34" charset="0"/>
        <a:buChar char="»"/>
        <a:defRPr sz="2000" kern="1200">
          <a:solidFill>
            <a:schemeClr val="tx1"/>
          </a:solidFill>
          <a:latin typeface="Palatino Linotype" panose="02040502050505030304" pitchFamily="18"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com/search?q=r%C3%A9gion+wallonie+bruxelles&amp;client=safari&amp;rls=en&amp;sxsrf=APq-WBvpQyOqlmAj1BExyB4AYSGa4LbsIQ:1647125617486&amp;tbm=isch&amp;source=iu&amp;ictx=1&amp;vet=1&amp;fir=9EsFbVGUuL0ZDM%252CwJMnGsk0Av0tQM%252C%252Fm%252F02ryc9%253BYYG95c4F_JTv9M%252Ck-89GRULeoTAeM%252C_%253BXJQ20J6OJPLROM%252CysgNQdI-fMJodM%252C_%253BtHrfiN92rxMalM%252Ccd2bQsRIuaGWdM%252C_%253BmO4oQaW2T45blM%252Ccd2bQsRIuaGWdM%252C_&amp;usg=AI4_-kT7FCXu_4XfBb8tyGGEjaw-QYTpAg&amp;sa=X&amp;ved=2ahUKEwjHotKK1cH2AhXYOuwKHQi7BUgQ_B16BAgtEAE#imgrc=9EsFbVGUuL0ZD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FD31CB-0930-CD4B-83F3-6BCAA911D4AD}"/>
              </a:ext>
            </a:extLst>
          </p:cNvPr>
          <p:cNvSpPr>
            <a:spLocks noGrp="1"/>
          </p:cNvSpPr>
          <p:nvPr>
            <p:ph type="ctrTitle"/>
          </p:nvPr>
        </p:nvSpPr>
        <p:spPr>
          <a:xfrm>
            <a:off x="329653" y="809697"/>
            <a:ext cx="11532693" cy="3245771"/>
          </a:xfrm>
        </p:spPr>
        <p:txBody>
          <a:bodyPr>
            <a:noAutofit/>
          </a:bodyPr>
          <a:lstStyle/>
          <a:p>
            <a:r>
              <a:rPr lang="fr-FR" sz="4000" dirty="0">
                <a:effectLst/>
              </a:rPr>
              <a:t>Les nouveaux traitements</a:t>
            </a:r>
            <a:br>
              <a:rPr lang="fr-FR" sz="4000" dirty="0">
                <a:effectLst/>
              </a:rPr>
            </a:br>
            <a:r>
              <a:rPr lang="fr-FR" sz="4000" dirty="0">
                <a:effectLst/>
              </a:rPr>
              <a:t>dans l’amyotrophie spinale :</a:t>
            </a:r>
            <a:br>
              <a:rPr lang="fr-FR" sz="4000" dirty="0">
                <a:effectLst/>
              </a:rPr>
            </a:br>
            <a:br>
              <a:rPr lang="fr-FR" sz="4000" dirty="0">
                <a:effectLst/>
              </a:rPr>
            </a:br>
            <a:r>
              <a:rPr lang="fr-FR" sz="3200" dirty="0">
                <a:solidFill>
                  <a:schemeClr val="accent1"/>
                </a:solidFill>
                <a:effectLst/>
              </a:rPr>
              <a:t>faut-il revoir les indications chirurgicales</a:t>
            </a:r>
            <a:br>
              <a:rPr lang="fr-FR" sz="3200" dirty="0">
                <a:solidFill>
                  <a:schemeClr val="accent1"/>
                </a:solidFill>
                <a:effectLst/>
              </a:rPr>
            </a:br>
            <a:r>
              <a:rPr lang="fr-FR" sz="3200" dirty="0">
                <a:solidFill>
                  <a:schemeClr val="accent1"/>
                </a:solidFill>
                <a:effectLst/>
              </a:rPr>
              <a:t>des luxations de hanche ?</a:t>
            </a:r>
            <a:br>
              <a:rPr lang="fr-BE" sz="4800" dirty="0">
                <a:solidFill>
                  <a:schemeClr val="accent1"/>
                </a:solidFill>
                <a:effectLst/>
              </a:rPr>
            </a:br>
            <a:endParaRPr lang="fr-FR" dirty="0">
              <a:solidFill>
                <a:schemeClr val="accent1"/>
              </a:solidFill>
            </a:endParaRPr>
          </a:p>
        </p:txBody>
      </p:sp>
      <p:sp>
        <p:nvSpPr>
          <p:cNvPr id="3" name="Sous-titre 2">
            <a:extLst>
              <a:ext uri="{FF2B5EF4-FFF2-40B4-BE49-F238E27FC236}">
                <a16:creationId xmlns:a16="http://schemas.microsoft.com/office/drawing/2014/main" id="{FC724B54-EA90-114F-9D31-666F7C796358}"/>
              </a:ext>
            </a:extLst>
          </p:cNvPr>
          <p:cNvSpPr>
            <a:spLocks noGrp="1"/>
          </p:cNvSpPr>
          <p:nvPr>
            <p:ph type="subTitle" idx="1"/>
          </p:nvPr>
        </p:nvSpPr>
        <p:spPr>
          <a:xfrm>
            <a:off x="1828799" y="3825124"/>
            <a:ext cx="8534400" cy="2191323"/>
          </a:xfrm>
        </p:spPr>
        <p:txBody>
          <a:bodyPr>
            <a:noAutofit/>
          </a:bodyPr>
          <a:lstStyle/>
          <a:p>
            <a:r>
              <a:rPr lang="fr-FR" sz="2000" dirty="0">
                <a:solidFill>
                  <a:schemeClr val="tx1"/>
                </a:solidFill>
              </a:rPr>
              <a:t>Isabelle </a:t>
            </a:r>
            <a:r>
              <a:rPr lang="fr-FR" sz="2000" dirty="0" err="1">
                <a:solidFill>
                  <a:schemeClr val="tx1"/>
                </a:solidFill>
              </a:rPr>
              <a:t>Schrouff</a:t>
            </a:r>
            <a:endParaRPr lang="fr-FR" sz="2000" dirty="0">
              <a:solidFill>
                <a:schemeClr val="tx1"/>
              </a:solidFill>
            </a:endParaRPr>
          </a:p>
          <a:p>
            <a:r>
              <a:rPr lang="fr-FR" sz="2000" dirty="0">
                <a:solidFill>
                  <a:schemeClr val="tx1"/>
                </a:solidFill>
              </a:rPr>
              <a:t>Sarah Bethlen, Laurent Servais, Thierry </a:t>
            </a:r>
            <a:r>
              <a:rPr lang="fr-FR" sz="2000" dirty="0" err="1">
                <a:solidFill>
                  <a:schemeClr val="tx1"/>
                </a:solidFill>
              </a:rPr>
              <a:t>Thirion</a:t>
            </a:r>
            <a:endParaRPr lang="fr-FR" sz="2000" dirty="0">
              <a:solidFill>
                <a:schemeClr val="tx1"/>
              </a:solidFill>
            </a:endParaRPr>
          </a:p>
          <a:p>
            <a:endParaRPr lang="fr-FR" sz="1200" dirty="0">
              <a:solidFill>
                <a:schemeClr val="tx1"/>
              </a:solidFill>
            </a:endParaRPr>
          </a:p>
          <a:p>
            <a:r>
              <a:rPr lang="fr-FR" altLang="fr-FR" sz="1800" dirty="0">
                <a:solidFill>
                  <a:schemeClr val="tx1"/>
                </a:solidFill>
              </a:rPr>
              <a:t>CHU Sart-</a:t>
            </a:r>
            <a:r>
              <a:rPr lang="fr-FR" altLang="fr-FR" sz="1800" dirty="0" err="1">
                <a:solidFill>
                  <a:schemeClr val="tx1"/>
                </a:solidFill>
              </a:rPr>
              <a:t>Tilman</a:t>
            </a:r>
            <a:r>
              <a:rPr lang="fr-FR" altLang="fr-FR" sz="1800" dirty="0">
                <a:solidFill>
                  <a:schemeClr val="tx1"/>
                </a:solidFill>
              </a:rPr>
              <a:t> – Liège – Belgique</a:t>
            </a:r>
          </a:p>
          <a:p>
            <a:endParaRPr lang="fr-FR" altLang="fr-FR" sz="1200" dirty="0">
              <a:solidFill>
                <a:schemeClr val="tx1"/>
              </a:solidFill>
            </a:endParaRPr>
          </a:p>
          <a:p>
            <a:r>
              <a:rPr lang="fr-FR" altLang="fr-FR" sz="2400" dirty="0">
                <a:solidFill>
                  <a:schemeClr val="tx1"/>
                </a:solidFill>
              </a:rPr>
              <a:t>Réunion scientifique du 20 avril 2023</a:t>
            </a:r>
          </a:p>
        </p:txBody>
      </p:sp>
      <p:pic>
        <p:nvPicPr>
          <p:cNvPr id="4" name="Image 7">
            <a:extLst>
              <a:ext uri="{FF2B5EF4-FFF2-40B4-BE49-F238E27FC236}">
                <a16:creationId xmlns:a16="http://schemas.microsoft.com/office/drawing/2014/main" id="{0E1F4A10-4E44-0041-AD50-69D46EBE8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54" y="5422716"/>
            <a:ext cx="2015982" cy="11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8">
            <a:extLst>
              <a:ext uri="{FF2B5EF4-FFF2-40B4-BE49-F238E27FC236}">
                <a16:creationId xmlns:a16="http://schemas.microsoft.com/office/drawing/2014/main" id="{45776842-FC78-9A4D-9813-15B641360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699" y="5426764"/>
            <a:ext cx="2719648" cy="118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26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SMA 1</a:t>
            </a:r>
          </a:p>
        </p:txBody>
      </p:sp>
      <p:pic>
        <p:nvPicPr>
          <p:cNvPr id="2052" name="Picture 4" descr="Spinal Muscular Atrophy: 125 Years Later and on the Verge of a Cure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57" y="1363520"/>
            <a:ext cx="5544616" cy="268083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393" y="3971499"/>
            <a:ext cx="4490113" cy="2429301"/>
          </a:xfrm>
          <a:prstGeom prst="rect">
            <a:avLst/>
          </a:prstGeom>
        </p:spPr>
      </p:pic>
    </p:spTree>
    <p:extLst>
      <p:ext uri="{BB962C8B-B14F-4D97-AF65-F5344CB8AC3E}">
        <p14:creationId xmlns:p14="http://schemas.microsoft.com/office/powerpoint/2010/main" val="46262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SMA 2</a:t>
            </a:r>
          </a:p>
        </p:txBody>
      </p:sp>
      <p:sp>
        <p:nvSpPr>
          <p:cNvPr id="3" name="Espace réservé du contenu 2"/>
          <p:cNvSpPr>
            <a:spLocks noGrp="1"/>
          </p:cNvSpPr>
          <p:nvPr>
            <p:ph idx="1"/>
          </p:nvPr>
        </p:nvSpPr>
        <p:spPr/>
        <p:txBody>
          <a:bodyPr/>
          <a:lstStyle/>
          <a:p>
            <a:r>
              <a:rPr lang="fr-BE" dirty="0"/>
              <a:t>Moins sévère</a:t>
            </a:r>
          </a:p>
          <a:p>
            <a:r>
              <a:rPr lang="fr-BE" dirty="0"/>
              <a:t>Apparition entre 6 et 18 mois</a:t>
            </a:r>
          </a:p>
          <a:p>
            <a:r>
              <a:rPr lang="fr-BE" dirty="0"/>
              <a:t>Faiblesse musculaire et hypotonie</a:t>
            </a:r>
          </a:p>
          <a:p>
            <a:r>
              <a:rPr lang="fr-BE" dirty="0"/>
              <a:t>Position assise possible mais pas la marche</a:t>
            </a:r>
          </a:p>
          <a:p>
            <a:r>
              <a:rPr lang="fr-BE" dirty="0"/>
              <a:t>Survie jusqu’à l’âge adulte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2121" y="1770496"/>
            <a:ext cx="2989385" cy="2004646"/>
          </a:xfrm>
          <a:prstGeom prst="rect">
            <a:avLst/>
          </a:prstGeom>
        </p:spPr>
      </p:pic>
    </p:spTree>
    <p:extLst>
      <p:ext uri="{BB962C8B-B14F-4D97-AF65-F5344CB8AC3E}">
        <p14:creationId xmlns:p14="http://schemas.microsoft.com/office/powerpoint/2010/main" val="249636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a:t>SMA 3 : maladie de </a:t>
            </a:r>
            <a:r>
              <a:rPr lang="fr-BE" dirty="0" err="1"/>
              <a:t>Kugelberg-Welander</a:t>
            </a:r>
            <a:endParaRPr lang="fr-BE" dirty="0"/>
          </a:p>
        </p:txBody>
      </p:sp>
      <p:sp>
        <p:nvSpPr>
          <p:cNvPr id="3" name="Espace réservé du contenu 2"/>
          <p:cNvSpPr>
            <a:spLocks noGrp="1"/>
          </p:cNvSpPr>
          <p:nvPr>
            <p:ph idx="1"/>
          </p:nvPr>
        </p:nvSpPr>
        <p:spPr/>
        <p:txBody>
          <a:bodyPr/>
          <a:lstStyle/>
          <a:p>
            <a:r>
              <a:rPr lang="fr-BE" dirty="0"/>
              <a:t>Présente après 18 mois</a:t>
            </a:r>
          </a:p>
          <a:p>
            <a:r>
              <a:rPr lang="fr-BE" dirty="0"/>
              <a:t>Marche possible mais fauteuil roulant à l’âge adulte</a:t>
            </a:r>
          </a:p>
          <a:p>
            <a:r>
              <a:rPr lang="fr-BE" dirty="0"/>
              <a:t>Infections respiratoires récidivantes ou chroniques</a:t>
            </a:r>
          </a:p>
          <a:p>
            <a:r>
              <a:rPr lang="fr-BE" dirty="0"/>
              <a:t>Scoliose paralytique</a:t>
            </a:r>
          </a:p>
          <a:p>
            <a:endParaRPr lang="fr-BE" dirty="0"/>
          </a:p>
        </p:txBody>
      </p:sp>
      <p:pic>
        <p:nvPicPr>
          <p:cNvPr id="4" name="Picture 5" descr="Motor Neuron Diseases | Clinical Gate"/>
          <p:cNvPicPr>
            <a:picLocks noChangeAspect="1" noChangeArrowheads="1"/>
          </p:cNvPicPr>
          <p:nvPr/>
        </p:nvPicPr>
        <p:blipFill rotWithShape="1">
          <a:blip r:embed="rId3">
            <a:extLst>
              <a:ext uri="{28A0092B-C50C-407E-A947-70E740481C1C}">
                <a14:useLocalDpi xmlns:a14="http://schemas.microsoft.com/office/drawing/2010/main" val="0"/>
              </a:ext>
            </a:extLst>
          </a:blip>
          <a:srcRect l="20530" r="12988"/>
          <a:stretch/>
        </p:blipFill>
        <p:spPr bwMode="auto">
          <a:xfrm>
            <a:off x="8184233" y="4535053"/>
            <a:ext cx="1971703" cy="2226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522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SMA 3</a:t>
            </a:r>
          </a:p>
        </p:txBody>
      </p:sp>
      <p:pic>
        <p:nvPicPr>
          <p:cNvPr id="6146" name="Picture 2" descr="Early onset scoli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36" y="1600200"/>
            <a:ext cx="3696345" cy="277515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379" y="2931789"/>
            <a:ext cx="5055577" cy="2887133"/>
          </a:xfrm>
          <a:prstGeom prst="rect">
            <a:avLst/>
          </a:prstGeom>
        </p:spPr>
      </p:pic>
    </p:spTree>
    <p:extLst>
      <p:ext uri="{BB962C8B-B14F-4D97-AF65-F5344CB8AC3E}">
        <p14:creationId xmlns:p14="http://schemas.microsoft.com/office/powerpoint/2010/main" val="1953776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SMA 4</a:t>
            </a:r>
          </a:p>
        </p:txBody>
      </p:sp>
      <p:sp>
        <p:nvSpPr>
          <p:cNvPr id="3" name="Espace réservé du contenu 2"/>
          <p:cNvSpPr>
            <a:spLocks noGrp="1"/>
          </p:cNvSpPr>
          <p:nvPr>
            <p:ph idx="1"/>
          </p:nvPr>
        </p:nvSpPr>
        <p:spPr/>
        <p:txBody>
          <a:bodyPr/>
          <a:lstStyle/>
          <a:p>
            <a:r>
              <a:rPr lang="fr-BE" dirty="0"/>
              <a:t>Adulte après 30 ans</a:t>
            </a:r>
          </a:p>
          <a:p>
            <a:r>
              <a:rPr lang="fr-BE" dirty="0"/>
              <a:t>Faiblesse musculaire progressive</a:t>
            </a:r>
          </a:p>
          <a:p>
            <a:r>
              <a:rPr lang="fr-BE" dirty="0"/>
              <a:t>Fauteuil roulant peut être nécessaire</a:t>
            </a:r>
          </a:p>
          <a:p>
            <a:r>
              <a:rPr lang="fr-BE" dirty="0"/>
              <a:t>Complications rares</a:t>
            </a:r>
          </a:p>
          <a:p>
            <a:r>
              <a:rPr lang="fr-BE" dirty="0"/>
              <a:t>Espoir de survie normal</a:t>
            </a:r>
          </a:p>
        </p:txBody>
      </p:sp>
    </p:spTree>
    <p:extLst>
      <p:ext uri="{BB962C8B-B14F-4D97-AF65-F5344CB8AC3E}">
        <p14:creationId xmlns:p14="http://schemas.microsoft.com/office/powerpoint/2010/main" val="2350627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Clinique</a:t>
            </a:r>
          </a:p>
        </p:txBody>
      </p:sp>
      <p:sp>
        <p:nvSpPr>
          <p:cNvPr id="3" name="Espace réservé du contenu 2"/>
          <p:cNvSpPr>
            <a:spLocks noGrp="1"/>
          </p:cNvSpPr>
          <p:nvPr>
            <p:ph idx="1"/>
          </p:nvPr>
        </p:nvSpPr>
        <p:spPr>
          <a:xfrm>
            <a:off x="1402080" y="1377696"/>
            <a:ext cx="8808720" cy="5291664"/>
          </a:xfrm>
        </p:spPr>
        <p:txBody>
          <a:bodyPr>
            <a:normAutofit fontScale="85000" lnSpcReduction="10000"/>
          </a:bodyPr>
          <a:lstStyle/>
          <a:p>
            <a:r>
              <a:rPr lang="fr-BE" dirty="0"/>
              <a:t>Y penser si</a:t>
            </a:r>
          </a:p>
          <a:p>
            <a:pPr lvl="1"/>
            <a:r>
              <a:rPr lang="fr-BE" dirty="0"/>
              <a:t>Hypotonie</a:t>
            </a:r>
          </a:p>
          <a:p>
            <a:pPr lvl="1"/>
            <a:r>
              <a:rPr lang="fr-BE" dirty="0"/>
              <a:t>Aréflexie</a:t>
            </a:r>
          </a:p>
          <a:p>
            <a:pPr lvl="1"/>
            <a:r>
              <a:rPr lang="fr-BE" dirty="0"/>
              <a:t>Faiblesse symétrique des muscles proximaux des membres</a:t>
            </a:r>
          </a:p>
          <a:p>
            <a:pPr lvl="1"/>
            <a:r>
              <a:rPr lang="fr-BE" dirty="0"/>
              <a:t>Fasciculations</a:t>
            </a:r>
          </a:p>
          <a:p>
            <a:pPr lvl="1"/>
            <a:r>
              <a:rPr lang="fr-BE" dirty="0"/>
              <a:t>Retard acquisitions motrices et retard développement</a:t>
            </a:r>
          </a:p>
          <a:p>
            <a:pPr lvl="1"/>
            <a:r>
              <a:rPr lang="fr-BE" dirty="0"/>
              <a:t>Problèmes digestifs, respiratoires, déglutition, mastication</a:t>
            </a:r>
          </a:p>
          <a:p>
            <a:pPr lvl="1"/>
            <a:r>
              <a:rPr lang="fr-BE" dirty="0"/>
              <a:t>Scoliose, luxation hanches, raideur articulaire</a:t>
            </a:r>
          </a:p>
        </p:txBody>
      </p:sp>
    </p:spTree>
    <p:extLst>
      <p:ext uri="{BB962C8B-B14F-4D97-AF65-F5344CB8AC3E}">
        <p14:creationId xmlns:p14="http://schemas.microsoft.com/office/powerpoint/2010/main" val="3590722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Examens complémentaires</a:t>
            </a:r>
          </a:p>
        </p:txBody>
      </p:sp>
      <p:sp>
        <p:nvSpPr>
          <p:cNvPr id="3" name="Espace réservé du contenu 2"/>
          <p:cNvSpPr>
            <a:spLocks noGrp="1"/>
          </p:cNvSpPr>
          <p:nvPr>
            <p:ph idx="1"/>
          </p:nvPr>
        </p:nvSpPr>
        <p:spPr/>
        <p:txBody>
          <a:bodyPr/>
          <a:lstStyle/>
          <a:p>
            <a:r>
              <a:rPr lang="fr-BE" dirty="0">
                <a:solidFill>
                  <a:srgbClr val="FF0000"/>
                </a:solidFill>
              </a:rPr>
              <a:t>Analyse génétique</a:t>
            </a:r>
          </a:p>
          <a:p>
            <a:pPr marL="0" indent="0">
              <a:buNone/>
            </a:pPr>
            <a:endParaRPr lang="fr-BE" dirty="0"/>
          </a:p>
          <a:p>
            <a:r>
              <a:rPr lang="fr-BE" dirty="0"/>
              <a:t>Electrodiagnostic</a:t>
            </a:r>
          </a:p>
          <a:p>
            <a:r>
              <a:rPr lang="fr-BE" dirty="0"/>
              <a:t>Biopsie musculaire</a:t>
            </a:r>
          </a:p>
          <a:p>
            <a:r>
              <a:rPr lang="fr-BE" dirty="0" err="1"/>
              <a:t>Creatine</a:t>
            </a:r>
            <a:r>
              <a:rPr lang="fr-BE" dirty="0"/>
              <a:t> kinase</a:t>
            </a:r>
          </a:p>
        </p:txBody>
      </p:sp>
    </p:spTree>
    <p:extLst>
      <p:ext uri="{BB962C8B-B14F-4D97-AF65-F5344CB8AC3E}">
        <p14:creationId xmlns:p14="http://schemas.microsoft.com/office/powerpoint/2010/main" val="218521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Traitements classiques</a:t>
            </a:r>
          </a:p>
        </p:txBody>
      </p:sp>
      <p:sp>
        <p:nvSpPr>
          <p:cNvPr id="3" name="Espace réservé du contenu 2"/>
          <p:cNvSpPr>
            <a:spLocks noGrp="1"/>
          </p:cNvSpPr>
          <p:nvPr>
            <p:ph idx="1"/>
          </p:nvPr>
        </p:nvSpPr>
        <p:spPr/>
        <p:txBody>
          <a:bodyPr>
            <a:normAutofit fontScale="62500" lnSpcReduction="20000"/>
          </a:bodyPr>
          <a:lstStyle/>
          <a:p>
            <a:r>
              <a:rPr lang="fr-BE" dirty="0"/>
              <a:t>Soins de support ( pas de trait. spécifique)</a:t>
            </a:r>
          </a:p>
          <a:p>
            <a:pPr lvl="1"/>
            <a:r>
              <a:rPr lang="fr-BE" dirty="0"/>
              <a:t>Kiné</a:t>
            </a:r>
          </a:p>
          <a:p>
            <a:pPr lvl="2"/>
            <a:r>
              <a:rPr lang="fr-BE" dirty="0" err="1"/>
              <a:t>Respi</a:t>
            </a:r>
            <a:endParaRPr lang="fr-BE" dirty="0"/>
          </a:p>
          <a:p>
            <a:pPr lvl="2"/>
            <a:r>
              <a:rPr lang="fr-BE" dirty="0"/>
              <a:t>Renforcement musculaire</a:t>
            </a:r>
          </a:p>
          <a:p>
            <a:pPr lvl="2"/>
            <a:r>
              <a:rPr lang="fr-BE" dirty="0"/>
              <a:t>Lutte contre les rétractions et déformations osseuse</a:t>
            </a:r>
          </a:p>
          <a:p>
            <a:pPr lvl="1"/>
            <a:r>
              <a:rPr lang="fr-BE" dirty="0"/>
              <a:t>Positionnement assis et couché</a:t>
            </a:r>
          </a:p>
          <a:p>
            <a:pPr lvl="1"/>
            <a:r>
              <a:rPr lang="fr-BE" dirty="0"/>
              <a:t>Chirurgie scoliose et rétractions musculaires</a:t>
            </a:r>
          </a:p>
          <a:p>
            <a:pPr lvl="1"/>
            <a:r>
              <a:rPr lang="fr-BE" dirty="0"/>
              <a:t>Traitement infections respiratoires</a:t>
            </a:r>
          </a:p>
          <a:p>
            <a:pPr lvl="1"/>
            <a:r>
              <a:rPr lang="fr-BE" dirty="0"/>
              <a:t>Ergothérapie, logopédie</a:t>
            </a:r>
          </a:p>
          <a:p>
            <a:pPr lvl="1"/>
            <a:r>
              <a:rPr lang="fr-BE" dirty="0"/>
              <a:t>Nutrition, mastication</a:t>
            </a:r>
          </a:p>
          <a:p>
            <a:pPr lvl="1"/>
            <a:r>
              <a:rPr lang="fr-BE" dirty="0"/>
              <a:t>Aide psychologique</a:t>
            </a:r>
          </a:p>
          <a:p>
            <a:pPr lvl="1"/>
            <a:endParaRPr lang="fr-BE" dirty="0"/>
          </a:p>
        </p:txBody>
      </p:sp>
    </p:spTree>
    <p:extLst>
      <p:ext uri="{BB962C8B-B14F-4D97-AF65-F5344CB8AC3E}">
        <p14:creationId xmlns:p14="http://schemas.microsoft.com/office/powerpoint/2010/main" val="114082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D439FD-87D9-D4C4-4B8C-113A48E805F7}"/>
              </a:ext>
            </a:extLst>
          </p:cNvPr>
          <p:cNvSpPr>
            <a:spLocks noGrp="1"/>
          </p:cNvSpPr>
          <p:nvPr>
            <p:ph type="ctrTitle"/>
          </p:nvPr>
        </p:nvSpPr>
        <p:spPr/>
        <p:txBody>
          <a:bodyPr/>
          <a:lstStyle/>
          <a:p>
            <a:r>
              <a:rPr lang="fr-FR" dirty="0"/>
              <a:t>Mais depuis 2017</a:t>
            </a:r>
          </a:p>
        </p:txBody>
      </p:sp>
      <p:sp>
        <p:nvSpPr>
          <p:cNvPr id="3" name="Sous-titre 2">
            <a:extLst>
              <a:ext uri="{FF2B5EF4-FFF2-40B4-BE49-F238E27FC236}">
                <a16:creationId xmlns:a16="http://schemas.microsoft.com/office/drawing/2014/main" id="{30371103-86E1-F9F2-ED8B-E8AC1465F71D}"/>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91087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Nouveaux traitements</a:t>
            </a:r>
          </a:p>
        </p:txBody>
      </p:sp>
      <p:sp>
        <p:nvSpPr>
          <p:cNvPr id="3" name="Espace réservé du contenu 2"/>
          <p:cNvSpPr>
            <a:spLocks noGrp="1"/>
          </p:cNvSpPr>
          <p:nvPr>
            <p:ph idx="1"/>
          </p:nvPr>
        </p:nvSpPr>
        <p:spPr/>
        <p:txBody>
          <a:bodyPr>
            <a:normAutofit fontScale="92500" lnSpcReduction="20000"/>
          </a:bodyPr>
          <a:lstStyle/>
          <a:p>
            <a:r>
              <a:rPr lang="fr-BE"/>
              <a:t>12/2016 </a:t>
            </a:r>
            <a:r>
              <a:rPr lang="fr-BE" dirty="0"/>
              <a:t>: </a:t>
            </a:r>
            <a:r>
              <a:rPr lang="fr-BE" dirty="0" err="1"/>
              <a:t>nusinersen</a:t>
            </a:r>
            <a:r>
              <a:rPr lang="fr-BE" dirty="0"/>
              <a:t> (</a:t>
            </a:r>
            <a:r>
              <a:rPr lang="fr-BE" dirty="0" err="1"/>
              <a:t>Spinraza</a:t>
            </a:r>
            <a:r>
              <a:rPr lang="fr-BE" dirty="0"/>
              <a:t>®)</a:t>
            </a:r>
          </a:p>
          <a:p>
            <a:pPr lvl="1"/>
            <a:r>
              <a:rPr lang="fr-BE" dirty="0"/>
              <a:t>Booste production SMN via gène SMN2</a:t>
            </a:r>
          </a:p>
          <a:p>
            <a:pPr lvl="1"/>
            <a:r>
              <a:rPr lang="fr-BE" dirty="0"/>
              <a:t>Injections </a:t>
            </a:r>
            <a:r>
              <a:rPr lang="fr-BE" dirty="0" err="1"/>
              <a:t>intrathécales</a:t>
            </a:r>
            <a:r>
              <a:rPr lang="fr-BE" dirty="0"/>
              <a:t> répétées</a:t>
            </a:r>
          </a:p>
          <a:p>
            <a:pPr marL="457200" lvl="1" indent="0">
              <a:buNone/>
            </a:pPr>
            <a:endParaRPr lang="fr-BE" dirty="0"/>
          </a:p>
          <a:p>
            <a:r>
              <a:rPr lang="fr-BE" dirty="0"/>
              <a:t>2019 : thérapie génique (</a:t>
            </a:r>
            <a:r>
              <a:rPr lang="fr-BE" dirty="0" err="1"/>
              <a:t>ZolgenSMA</a:t>
            </a:r>
            <a:r>
              <a:rPr lang="fr-BE" dirty="0"/>
              <a:t>®)</a:t>
            </a:r>
          </a:p>
          <a:p>
            <a:pPr lvl="1"/>
            <a:r>
              <a:rPr lang="fr-BE" dirty="0"/>
              <a:t>Une injection IV</a:t>
            </a:r>
          </a:p>
          <a:p>
            <a:pPr lvl="1"/>
            <a:r>
              <a:rPr lang="fr-BE" dirty="0"/>
              <a:t>Recrée le gène SMN1</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288" y="1690477"/>
            <a:ext cx="1731264" cy="1152144"/>
          </a:xfrm>
          <a:prstGeom prst="rect">
            <a:avLst/>
          </a:prstGeom>
        </p:spPr>
      </p:pic>
    </p:spTree>
    <p:extLst>
      <p:ext uri="{BB962C8B-B14F-4D97-AF65-F5344CB8AC3E}">
        <p14:creationId xmlns:p14="http://schemas.microsoft.com/office/powerpoint/2010/main" val="1094794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5498D2-2B4B-FF18-0129-913E5EDB7F77}"/>
              </a:ext>
            </a:extLst>
          </p:cNvPr>
          <p:cNvSpPr>
            <a:spLocks noGrp="1"/>
          </p:cNvSpPr>
          <p:nvPr>
            <p:ph type="ctrTitle"/>
          </p:nvPr>
        </p:nvSpPr>
        <p:spPr/>
        <p:txBody>
          <a:bodyPr/>
          <a:lstStyle/>
          <a:p>
            <a:r>
              <a:rPr lang="fr-FR" dirty="0"/>
              <a:t>Pour commencer</a:t>
            </a:r>
          </a:p>
        </p:txBody>
      </p:sp>
      <p:sp>
        <p:nvSpPr>
          <p:cNvPr id="3" name="Sous-titre 2">
            <a:extLst>
              <a:ext uri="{FF2B5EF4-FFF2-40B4-BE49-F238E27FC236}">
                <a16:creationId xmlns:a16="http://schemas.microsoft.com/office/drawing/2014/main" id="{E9875D6C-69A7-C0FE-B7F0-1FFF43CCBE15}"/>
              </a:ext>
            </a:extLst>
          </p:cNvPr>
          <p:cNvSpPr>
            <a:spLocks noGrp="1"/>
          </p:cNvSpPr>
          <p:nvPr>
            <p:ph type="subTitle" idx="1"/>
          </p:nvPr>
        </p:nvSpPr>
        <p:spPr/>
        <p:txBody>
          <a:bodyPr/>
          <a:lstStyle/>
          <a:p>
            <a:r>
              <a:rPr lang="fr-FR" dirty="0"/>
              <a:t>L’amyotrophie spinale, c’est quoi?</a:t>
            </a:r>
          </a:p>
        </p:txBody>
      </p:sp>
    </p:spTree>
    <p:extLst>
      <p:ext uri="{BB962C8B-B14F-4D97-AF65-F5344CB8AC3E}">
        <p14:creationId xmlns:p14="http://schemas.microsoft.com/office/powerpoint/2010/main" val="3052446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err="1"/>
              <a:t>Nusinersen</a:t>
            </a:r>
            <a:r>
              <a:rPr lang="fr-BE" dirty="0"/>
              <a:t> (</a:t>
            </a:r>
            <a:r>
              <a:rPr lang="fr-BE" dirty="0" err="1"/>
              <a:t>Spinraza</a:t>
            </a:r>
            <a:r>
              <a:rPr lang="fr-BE" dirty="0"/>
              <a:t>®)</a:t>
            </a:r>
          </a:p>
        </p:txBody>
      </p:sp>
      <p:sp>
        <p:nvSpPr>
          <p:cNvPr id="3" name="Espace réservé du contenu 2"/>
          <p:cNvSpPr>
            <a:spLocks noGrp="1"/>
          </p:cNvSpPr>
          <p:nvPr>
            <p:ph idx="1"/>
          </p:nvPr>
        </p:nvSpPr>
        <p:spPr/>
        <p:txBody>
          <a:bodyPr>
            <a:normAutofit fontScale="77500" lnSpcReduction="20000"/>
          </a:bodyPr>
          <a:lstStyle/>
          <a:p>
            <a:r>
              <a:rPr lang="fr-BE" dirty="0"/>
              <a:t>4 injections </a:t>
            </a:r>
            <a:r>
              <a:rPr lang="fr-BE" dirty="0" err="1"/>
              <a:t>intrathécales</a:t>
            </a:r>
            <a:r>
              <a:rPr lang="fr-BE" dirty="0"/>
              <a:t> durant les 2 premiers mois</a:t>
            </a:r>
          </a:p>
          <a:p>
            <a:r>
              <a:rPr lang="fr-BE" dirty="0"/>
              <a:t>Ensuite 1 injection tous les 4 mois à vie</a:t>
            </a:r>
          </a:p>
          <a:p>
            <a:r>
              <a:rPr lang="fr-BE" dirty="0"/>
              <a:t>Coût : 700,000 euros première année puis 350,000 euros les années suivantes</a:t>
            </a:r>
          </a:p>
          <a:p>
            <a:r>
              <a:rPr lang="fr-BE" dirty="0"/>
              <a:t>Booste la production de SMN via gène SMN2</a:t>
            </a:r>
          </a:p>
          <a:p>
            <a:r>
              <a:rPr lang="fr-BE" dirty="0"/>
              <a:t>Amélioration nette de la motricité et tonus</a:t>
            </a:r>
          </a:p>
          <a:p>
            <a:r>
              <a:rPr lang="fr-BE" dirty="0"/>
              <a:t>Amélioration du pronostic vital</a:t>
            </a:r>
          </a:p>
          <a:p>
            <a:r>
              <a:rPr lang="fr-BE" dirty="0"/>
              <a:t>Plus précoce est le traitement, meilleur est le résultat</a:t>
            </a:r>
          </a:p>
        </p:txBody>
      </p:sp>
    </p:spTree>
    <p:extLst>
      <p:ext uri="{BB962C8B-B14F-4D97-AF65-F5344CB8AC3E}">
        <p14:creationId xmlns:p14="http://schemas.microsoft.com/office/powerpoint/2010/main" val="4198073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err="1"/>
              <a:t>Zolgensma</a:t>
            </a:r>
            <a:r>
              <a:rPr lang="fr-BE" dirty="0"/>
              <a:t>® (Novartis)</a:t>
            </a:r>
          </a:p>
        </p:txBody>
      </p:sp>
      <p:sp>
        <p:nvSpPr>
          <p:cNvPr id="3" name="Espace réservé du contenu 2"/>
          <p:cNvSpPr>
            <a:spLocks noGrp="1"/>
          </p:cNvSpPr>
          <p:nvPr>
            <p:ph idx="1"/>
          </p:nvPr>
        </p:nvSpPr>
        <p:spPr/>
        <p:txBody>
          <a:bodyPr>
            <a:normAutofit fontScale="92500" lnSpcReduction="10000"/>
          </a:bodyPr>
          <a:lstStyle/>
          <a:p>
            <a:r>
              <a:rPr lang="fr-BE" dirty="0"/>
              <a:t>Une seule injection IV</a:t>
            </a:r>
          </a:p>
          <a:p>
            <a:r>
              <a:rPr lang="fr-BE" dirty="0"/>
              <a:t>Corrige le gène déficient</a:t>
            </a:r>
          </a:p>
          <a:p>
            <a:r>
              <a:rPr lang="fr-BE" dirty="0"/>
              <a:t>Résultats prometteurs</a:t>
            </a:r>
          </a:p>
          <a:p>
            <a:r>
              <a:rPr lang="fr-BE" dirty="0"/>
              <a:t>Pour enfants en dessous de 2 ans type SMN1</a:t>
            </a:r>
          </a:p>
          <a:p>
            <a:r>
              <a:rPr lang="fr-BE" dirty="0"/>
              <a:t>Efficacité et complications à apprécier à moyen terme</a:t>
            </a:r>
          </a:p>
          <a:p>
            <a:r>
              <a:rPr lang="fr-BE" dirty="0"/>
              <a:t>1,9 million d’euros le traitement</a:t>
            </a:r>
          </a:p>
        </p:txBody>
      </p:sp>
    </p:spTree>
    <p:extLst>
      <p:ext uri="{BB962C8B-B14F-4D97-AF65-F5344CB8AC3E}">
        <p14:creationId xmlns:p14="http://schemas.microsoft.com/office/powerpoint/2010/main" val="480272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211236-CA40-0F4A-BA98-985466DCC447}"/>
              </a:ext>
            </a:extLst>
          </p:cNvPr>
          <p:cNvSpPr>
            <a:spLocks noGrp="1"/>
          </p:cNvSpPr>
          <p:nvPr>
            <p:ph type="title"/>
          </p:nvPr>
        </p:nvSpPr>
        <p:spPr/>
        <p:txBody>
          <a:bodyPr/>
          <a:lstStyle/>
          <a:p>
            <a:r>
              <a:rPr lang="fr-FR" dirty="0" err="1"/>
              <a:t>Risdiplam</a:t>
            </a:r>
            <a:endParaRPr lang="fr-FR" dirty="0"/>
          </a:p>
        </p:txBody>
      </p:sp>
      <p:sp>
        <p:nvSpPr>
          <p:cNvPr id="3" name="Espace réservé du contenu 2">
            <a:extLst>
              <a:ext uri="{FF2B5EF4-FFF2-40B4-BE49-F238E27FC236}">
                <a16:creationId xmlns:a16="http://schemas.microsoft.com/office/drawing/2014/main" id="{321A493C-4AFE-8B41-AC8A-F0581C0FF97B}"/>
              </a:ext>
            </a:extLst>
          </p:cNvPr>
          <p:cNvSpPr>
            <a:spLocks noGrp="1"/>
          </p:cNvSpPr>
          <p:nvPr>
            <p:ph idx="1"/>
          </p:nvPr>
        </p:nvSpPr>
        <p:spPr/>
        <p:txBody>
          <a:bodyPr>
            <a:normAutofit lnSpcReduction="10000"/>
          </a:bodyPr>
          <a:lstStyle/>
          <a:p>
            <a:r>
              <a:rPr lang="fr-FR" dirty="0"/>
              <a:t>Première médication orale</a:t>
            </a:r>
          </a:p>
          <a:p>
            <a:r>
              <a:rPr lang="fr-FR" dirty="0"/>
              <a:t>Modifie le gène SMN2 et donne une augmentation de la production de la protéine SMN</a:t>
            </a:r>
          </a:p>
          <a:p>
            <a:r>
              <a:rPr lang="fr-FR" dirty="0"/>
              <a:t>Toujours en cours d’essai clinique mais la commercialisation devrait être avancée au vue des résultats obtenus.</a:t>
            </a:r>
          </a:p>
        </p:txBody>
      </p:sp>
    </p:spTree>
    <p:extLst>
      <p:ext uri="{BB962C8B-B14F-4D97-AF65-F5344CB8AC3E}">
        <p14:creationId xmlns:p14="http://schemas.microsoft.com/office/powerpoint/2010/main" val="1508327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Autres traitements</a:t>
            </a:r>
          </a:p>
        </p:txBody>
      </p:sp>
      <p:sp>
        <p:nvSpPr>
          <p:cNvPr id="3" name="Espace réservé du contenu 2"/>
          <p:cNvSpPr>
            <a:spLocks noGrp="1"/>
          </p:cNvSpPr>
          <p:nvPr>
            <p:ph idx="1"/>
          </p:nvPr>
        </p:nvSpPr>
        <p:spPr/>
        <p:txBody>
          <a:bodyPr/>
          <a:lstStyle/>
          <a:p>
            <a:r>
              <a:rPr lang="fr-BE" dirty="0"/>
              <a:t>En cours d’expérimentation</a:t>
            </a:r>
          </a:p>
          <a:p>
            <a:r>
              <a:rPr lang="fr-BE" dirty="0"/>
              <a:t>But : améliorer la fonction musculaire</a:t>
            </a:r>
          </a:p>
          <a:p>
            <a:endParaRPr lang="fr-BE" dirty="0"/>
          </a:p>
          <a:p>
            <a:pPr lvl="1"/>
            <a:r>
              <a:rPr lang="fr-BE" dirty="0" err="1"/>
              <a:t>Reldesemtiv</a:t>
            </a:r>
            <a:r>
              <a:rPr lang="fr-BE" dirty="0"/>
              <a:t> (augmente la force musculaire)</a:t>
            </a:r>
          </a:p>
          <a:p>
            <a:pPr lvl="1"/>
            <a:r>
              <a:rPr lang="fr-BE" dirty="0"/>
              <a:t>SRK-015 ( combat atrophie musculaire )</a:t>
            </a:r>
          </a:p>
        </p:txBody>
      </p:sp>
    </p:spTree>
    <p:extLst>
      <p:ext uri="{BB962C8B-B14F-4D97-AF65-F5344CB8AC3E}">
        <p14:creationId xmlns:p14="http://schemas.microsoft.com/office/powerpoint/2010/main" val="2250463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Quoi de neuf?</a:t>
            </a:r>
          </a:p>
        </p:txBody>
      </p:sp>
      <p:sp>
        <p:nvSpPr>
          <p:cNvPr id="3" name="Espace réservé du contenu 2"/>
          <p:cNvSpPr>
            <a:spLocks noGrp="1"/>
          </p:cNvSpPr>
          <p:nvPr>
            <p:ph idx="1"/>
          </p:nvPr>
        </p:nvSpPr>
        <p:spPr/>
        <p:txBody>
          <a:bodyPr/>
          <a:lstStyle/>
          <a:p>
            <a:r>
              <a:rPr lang="fr-BE" dirty="0"/>
              <a:t>Les traitements </a:t>
            </a:r>
          </a:p>
          <a:p>
            <a:pPr lvl="1"/>
            <a:r>
              <a:rPr lang="fr-BE" dirty="0"/>
              <a:t>accroissent la survie des petits</a:t>
            </a:r>
          </a:p>
          <a:p>
            <a:pPr lvl="1"/>
            <a:r>
              <a:rPr lang="fr-BE" dirty="0"/>
              <a:t>Améliorent la fonction de manière variable</a:t>
            </a:r>
          </a:p>
          <a:p>
            <a:pPr lvl="1"/>
            <a:r>
              <a:rPr lang="fr-BE" dirty="0"/>
              <a:t>Enfin un espoir est permis et peut être envisagé</a:t>
            </a:r>
          </a:p>
          <a:p>
            <a:pPr lvl="1"/>
            <a:r>
              <a:rPr lang="fr-BE" dirty="0"/>
              <a:t>Beaucoup d’inconnues persistent</a:t>
            </a:r>
          </a:p>
        </p:txBody>
      </p:sp>
    </p:spTree>
    <p:extLst>
      <p:ext uri="{BB962C8B-B14F-4D97-AF65-F5344CB8AC3E}">
        <p14:creationId xmlns:p14="http://schemas.microsoft.com/office/powerpoint/2010/main" val="2616587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Ce qui change</a:t>
            </a:r>
          </a:p>
        </p:txBody>
      </p:sp>
      <p:sp>
        <p:nvSpPr>
          <p:cNvPr id="3" name="Espace réservé du contenu 2"/>
          <p:cNvSpPr>
            <a:spLocks noGrp="1"/>
          </p:cNvSpPr>
          <p:nvPr>
            <p:ph idx="1"/>
          </p:nvPr>
        </p:nvSpPr>
        <p:spPr/>
        <p:txBody>
          <a:bodyPr>
            <a:normAutofit fontScale="85000" lnSpcReduction="20000"/>
          </a:bodyPr>
          <a:lstStyle/>
          <a:p>
            <a:pPr marL="0" indent="0">
              <a:buNone/>
            </a:pPr>
            <a:r>
              <a:rPr lang="fr-BE" b="1" dirty="0">
                <a:solidFill>
                  <a:srgbClr val="00B0F0"/>
                </a:solidFill>
              </a:rPr>
              <a:t>Le dépistage </a:t>
            </a:r>
            <a:r>
              <a:rPr lang="fr-BE" dirty="0"/>
              <a:t>est primordial:</a:t>
            </a:r>
            <a:endParaRPr lang="fr-BE" b="1" dirty="0">
              <a:solidFill>
                <a:srgbClr val="00B0F0"/>
              </a:solidFill>
            </a:endParaRPr>
          </a:p>
          <a:p>
            <a:pPr lvl="1"/>
            <a:r>
              <a:rPr lang="fr-BE" dirty="0"/>
              <a:t>En prénatal ( absence de mouvements du fœtus)</a:t>
            </a:r>
          </a:p>
          <a:p>
            <a:pPr lvl="1"/>
            <a:r>
              <a:rPr lang="fr-BE" dirty="0"/>
              <a:t>En postnatal (en cas d’hypotonie)</a:t>
            </a:r>
          </a:p>
          <a:p>
            <a:pPr lvl="1"/>
            <a:r>
              <a:rPr lang="fr-BE" dirty="0"/>
              <a:t>En cas de doute devant un tableau clinique</a:t>
            </a:r>
          </a:p>
          <a:p>
            <a:pPr lvl="1"/>
            <a:endParaRPr lang="fr-BE" dirty="0"/>
          </a:p>
          <a:p>
            <a:pPr marL="457200" lvl="1" indent="0" algn="ctr">
              <a:buNone/>
            </a:pPr>
            <a:r>
              <a:rPr lang="fr-BE" dirty="0">
                <a:solidFill>
                  <a:srgbClr val="FF0000"/>
                </a:solidFill>
              </a:rPr>
              <a:t>Depuis 2019, tous les enfants nés dans une maternité de la fédération Wallonie-Bruxelles sont dépistés à partir du sang prélevé sur la carte de </a:t>
            </a:r>
            <a:r>
              <a:rPr lang="fr-BE" dirty="0" err="1">
                <a:solidFill>
                  <a:srgbClr val="FF0000"/>
                </a:solidFill>
              </a:rPr>
              <a:t>Guthrie</a:t>
            </a:r>
            <a:r>
              <a:rPr lang="fr-BE" dirty="0">
                <a:solidFill>
                  <a:srgbClr val="FF0000"/>
                </a:solidFill>
              </a:rPr>
              <a:t>.</a:t>
            </a:r>
          </a:p>
        </p:txBody>
      </p:sp>
    </p:spTree>
    <p:extLst>
      <p:ext uri="{BB962C8B-B14F-4D97-AF65-F5344CB8AC3E}">
        <p14:creationId xmlns:p14="http://schemas.microsoft.com/office/powerpoint/2010/main" val="1607935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Ce qui change</a:t>
            </a:r>
          </a:p>
        </p:txBody>
      </p:sp>
      <p:sp>
        <p:nvSpPr>
          <p:cNvPr id="3" name="Espace réservé du contenu 2"/>
          <p:cNvSpPr>
            <a:spLocks noGrp="1"/>
          </p:cNvSpPr>
          <p:nvPr>
            <p:ph idx="1"/>
          </p:nvPr>
        </p:nvSpPr>
        <p:spPr>
          <a:xfrm>
            <a:off x="1981200" y="1600200"/>
            <a:ext cx="8229600" cy="5069160"/>
          </a:xfrm>
        </p:spPr>
        <p:txBody>
          <a:bodyPr>
            <a:normAutofit fontScale="85000" lnSpcReduction="20000"/>
          </a:bodyPr>
          <a:lstStyle/>
          <a:p>
            <a:pPr marL="0" indent="0">
              <a:buNone/>
            </a:pPr>
            <a:r>
              <a:rPr lang="fr-BE" dirty="0"/>
              <a:t>Surtout chez le tout petit SMN type 1 </a:t>
            </a:r>
          </a:p>
          <a:p>
            <a:r>
              <a:rPr lang="fr-BE" dirty="0"/>
              <a:t>Le pronostic vital et fonctionnel est amélioré</a:t>
            </a:r>
          </a:p>
          <a:p>
            <a:r>
              <a:rPr lang="fr-BE" dirty="0"/>
              <a:t>Donc les traitements sont à adapter et conseiller</a:t>
            </a:r>
          </a:p>
          <a:p>
            <a:pPr lvl="1"/>
            <a:r>
              <a:rPr lang="fr-BE" dirty="0"/>
              <a:t>Cure luxation congénitale hanches</a:t>
            </a:r>
          </a:p>
          <a:p>
            <a:pPr lvl="1"/>
            <a:r>
              <a:rPr lang="fr-BE" dirty="0"/>
              <a:t>Prise en charge scoliose</a:t>
            </a:r>
          </a:p>
          <a:p>
            <a:pPr lvl="1"/>
            <a:r>
              <a:rPr lang="fr-BE" dirty="0"/>
              <a:t>Allongement tendineux</a:t>
            </a:r>
          </a:p>
          <a:p>
            <a:pPr lvl="1"/>
            <a:r>
              <a:rPr lang="fr-BE" dirty="0"/>
              <a:t>Ostéotomie pour les déformations osseuses</a:t>
            </a:r>
          </a:p>
          <a:p>
            <a:pPr lvl="1"/>
            <a:r>
              <a:rPr lang="fr-BE" dirty="0"/>
              <a:t>Kiné intensive pour limiter rétraction et faiblesse musculaires</a:t>
            </a:r>
          </a:p>
        </p:txBody>
      </p:sp>
    </p:spTree>
    <p:extLst>
      <p:ext uri="{BB962C8B-B14F-4D97-AF65-F5344CB8AC3E}">
        <p14:creationId xmlns:p14="http://schemas.microsoft.com/office/powerpoint/2010/main" val="2658328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COLIOSIS IN S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7" y="281480"/>
            <a:ext cx="3295721"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uro-orthopaedic evaluation of children and adolescents: A simplified  algorithm - ScienceDirec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1991545" y="3212976"/>
            <a:ext cx="2200275" cy="33147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960" y="548681"/>
            <a:ext cx="4364736" cy="2421331"/>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3472" y="3436041"/>
            <a:ext cx="3029712" cy="2279904"/>
          </a:xfrm>
          <a:prstGeom prst="rect">
            <a:avLst/>
          </a:prstGeom>
        </p:spPr>
      </p:pic>
    </p:spTree>
    <p:extLst>
      <p:ext uri="{BB962C8B-B14F-4D97-AF65-F5344CB8AC3E}">
        <p14:creationId xmlns:p14="http://schemas.microsoft.com/office/powerpoint/2010/main" val="2826475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Donc</a:t>
            </a:r>
          </a:p>
        </p:txBody>
      </p:sp>
      <p:sp>
        <p:nvSpPr>
          <p:cNvPr id="3" name="Espace réservé du contenu 2"/>
          <p:cNvSpPr>
            <a:spLocks noGrp="1"/>
          </p:cNvSpPr>
          <p:nvPr>
            <p:ph idx="1"/>
          </p:nvPr>
        </p:nvSpPr>
        <p:spPr/>
        <p:txBody>
          <a:bodyPr>
            <a:normAutofit fontScale="85000" lnSpcReduction="10000"/>
          </a:bodyPr>
          <a:lstStyle/>
          <a:p>
            <a:r>
              <a:rPr lang="fr-BE" dirty="0"/>
              <a:t>Beaucoup d’espoir ( à confirmer sur le long terme)</a:t>
            </a:r>
          </a:p>
          <a:p>
            <a:r>
              <a:rPr lang="fr-BE" dirty="0"/>
              <a:t>Coût exorbitant du traitement</a:t>
            </a:r>
          </a:p>
          <a:p>
            <a:r>
              <a:rPr lang="fr-BE" dirty="0"/>
              <a:t>Croire que les types 1 survivront et marcheront, que les type 2 marcheront, que les 3 et 4 se porteront mieux</a:t>
            </a:r>
          </a:p>
          <a:p>
            <a:r>
              <a:rPr lang="fr-BE" dirty="0"/>
              <a:t>Traitements plus « agressifs » pour améliorer l’avenir</a:t>
            </a:r>
          </a:p>
          <a:p>
            <a:r>
              <a:rPr lang="fr-BE" dirty="0"/>
              <a:t>Plus vite diagnostiqué, meilleur résultat</a:t>
            </a:r>
          </a:p>
          <a:p>
            <a:r>
              <a:rPr lang="fr-BE" dirty="0"/>
              <a:t>Dépistage ++</a:t>
            </a:r>
          </a:p>
        </p:txBody>
      </p:sp>
    </p:spTree>
    <p:extLst>
      <p:ext uri="{BB962C8B-B14F-4D97-AF65-F5344CB8AC3E}">
        <p14:creationId xmlns:p14="http://schemas.microsoft.com/office/powerpoint/2010/main" val="3279963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FD31CB-0930-CD4B-83F3-6BCAA911D4AD}"/>
              </a:ext>
            </a:extLst>
          </p:cNvPr>
          <p:cNvSpPr>
            <a:spLocks noGrp="1"/>
          </p:cNvSpPr>
          <p:nvPr>
            <p:ph type="ctrTitle"/>
          </p:nvPr>
        </p:nvSpPr>
        <p:spPr>
          <a:xfrm>
            <a:off x="329653" y="809697"/>
            <a:ext cx="11532693" cy="3245771"/>
          </a:xfrm>
        </p:spPr>
        <p:txBody>
          <a:bodyPr>
            <a:noAutofit/>
          </a:bodyPr>
          <a:lstStyle/>
          <a:p>
            <a:r>
              <a:rPr lang="fr-FR" sz="4000" dirty="0">
                <a:effectLst/>
              </a:rPr>
              <a:t>Les nouveaux traitements</a:t>
            </a:r>
            <a:br>
              <a:rPr lang="fr-FR" sz="4000" dirty="0">
                <a:effectLst/>
              </a:rPr>
            </a:br>
            <a:r>
              <a:rPr lang="fr-FR" sz="4000" dirty="0">
                <a:effectLst/>
              </a:rPr>
              <a:t>dans l’amyotrophie spinale :</a:t>
            </a:r>
            <a:br>
              <a:rPr lang="fr-FR" sz="4000" dirty="0">
                <a:effectLst/>
              </a:rPr>
            </a:br>
            <a:br>
              <a:rPr lang="fr-FR" sz="4000" dirty="0">
                <a:effectLst/>
              </a:rPr>
            </a:br>
            <a:r>
              <a:rPr lang="fr-FR" sz="3200" dirty="0">
                <a:solidFill>
                  <a:schemeClr val="accent1"/>
                </a:solidFill>
                <a:effectLst/>
              </a:rPr>
              <a:t>faut-il revoir les indications chirurgicales</a:t>
            </a:r>
            <a:br>
              <a:rPr lang="fr-FR" sz="3200" dirty="0">
                <a:solidFill>
                  <a:schemeClr val="accent1"/>
                </a:solidFill>
                <a:effectLst/>
              </a:rPr>
            </a:br>
            <a:r>
              <a:rPr lang="fr-FR" sz="3200" dirty="0">
                <a:solidFill>
                  <a:schemeClr val="accent1"/>
                </a:solidFill>
                <a:effectLst/>
              </a:rPr>
              <a:t>des luxations de hanche ?</a:t>
            </a:r>
            <a:br>
              <a:rPr lang="fr-BE" sz="4800" dirty="0">
                <a:solidFill>
                  <a:schemeClr val="accent1"/>
                </a:solidFill>
                <a:effectLst/>
              </a:rPr>
            </a:br>
            <a:endParaRPr lang="fr-FR" dirty="0">
              <a:solidFill>
                <a:schemeClr val="accent1"/>
              </a:solidFill>
            </a:endParaRPr>
          </a:p>
        </p:txBody>
      </p:sp>
      <p:sp>
        <p:nvSpPr>
          <p:cNvPr id="3" name="Sous-titre 2">
            <a:extLst>
              <a:ext uri="{FF2B5EF4-FFF2-40B4-BE49-F238E27FC236}">
                <a16:creationId xmlns:a16="http://schemas.microsoft.com/office/drawing/2014/main" id="{FC724B54-EA90-114F-9D31-666F7C796358}"/>
              </a:ext>
            </a:extLst>
          </p:cNvPr>
          <p:cNvSpPr>
            <a:spLocks noGrp="1"/>
          </p:cNvSpPr>
          <p:nvPr>
            <p:ph type="subTitle" idx="1"/>
          </p:nvPr>
        </p:nvSpPr>
        <p:spPr>
          <a:xfrm>
            <a:off x="1828799" y="3825124"/>
            <a:ext cx="8534400" cy="2191323"/>
          </a:xfrm>
        </p:spPr>
        <p:txBody>
          <a:bodyPr>
            <a:noAutofit/>
          </a:bodyPr>
          <a:lstStyle/>
          <a:p>
            <a:r>
              <a:rPr lang="fr-FR" sz="2000" dirty="0">
                <a:solidFill>
                  <a:schemeClr val="tx1"/>
                </a:solidFill>
              </a:rPr>
              <a:t>Isabelle </a:t>
            </a:r>
            <a:r>
              <a:rPr lang="fr-FR" sz="2000" dirty="0" err="1">
                <a:solidFill>
                  <a:schemeClr val="tx1"/>
                </a:solidFill>
              </a:rPr>
              <a:t>Schrouff</a:t>
            </a:r>
            <a:endParaRPr lang="fr-FR" sz="2000" dirty="0">
              <a:solidFill>
                <a:schemeClr val="tx1"/>
              </a:solidFill>
            </a:endParaRPr>
          </a:p>
          <a:p>
            <a:r>
              <a:rPr lang="fr-FR" sz="2000" dirty="0">
                <a:solidFill>
                  <a:schemeClr val="tx1"/>
                </a:solidFill>
              </a:rPr>
              <a:t>Sarah Bethlen, Laurent Servais, Thierry </a:t>
            </a:r>
            <a:r>
              <a:rPr lang="fr-FR" sz="2000" dirty="0" err="1">
                <a:solidFill>
                  <a:schemeClr val="tx1"/>
                </a:solidFill>
              </a:rPr>
              <a:t>Thirion</a:t>
            </a:r>
            <a:endParaRPr lang="fr-FR" sz="2000" dirty="0">
              <a:solidFill>
                <a:schemeClr val="tx1"/>
              </a:solidFill>
            </a:endParaRPr>
          </a:p>
          <a:p>
            <a:endParaRPr lang="fr-FR" sz="1200" dirty="0">
              <a:solidFill>
                <a:schemeClr val="tx1"/>
              </a:solidFill>
            </a:endParaRPr>
          </a:p>
          <a:p>
            <a:r>
              <a:rPr lang="fr-FR" altLang="fr-FR" sz="1800" dirty="0">
                <a:solidFill>
                  <a:schemeClr val="tx1"/>
                </a:solidFill>
              </a:rPr>
              <a:t>CHU Sart-</a:t>
            </a:r>
            <a:r>
              <a:rPr lang="fr-FR" altLang="fr-FR" sz="1800" dirty="0" err="1">
                <a:solidFill>
                  <a:schemeClr val="tx1"/>
                </a:solidFill>
              </a:rPr>
              <a:t>Tilman</a:t>
            </a:r>
            <a:r>
              <a:rPr lang="fr-FR" altLang="fr-FR" sz="1800" dirty="0">
                <a:solidFill>
                  <a:schemeClr val="tx1"/>
                </a:solidFill>
              </a:rPr>
              <a:t> – Liège – Belgique</a:t>
            </a:r>
          </a:p>
          <a:p>
            <a:endParaRPr lang="fr-FR" altLang="fr-FR" sz="1200" dirty="0">
              <a:solidFill>
                <a:schemeClr val="tx1"/>
              </a:solidFill>
            </a:endParaRPr>
          </a:p>
        </p:txBody>
      </p:sp>
      <p:pic>
        <p:nvPicPr>
          <p:cNvPr id="4" name="Image 7">
            <a:extLst>
              <a:ext uri="{FF2B5EF4-FFF2-40B4-BE49-F238E27FC236}">
                <a16:creationId xmlns:a16="http://schemas.microsoft.com/office/drawing/2014/main" id="{0E1F4A10-4E44-0041-AD50-69D46EBE8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54" y="5422716"/>
            <a:ext cx="2015982" cy="11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8">
            <a:extLst>
              <a:ext uri="{FF2B5EF4-FFF2-40B4-BE49-F238E27FC236}">
                <a16:creationId xmlns:a16="http://schemas.microsoft.com/office/drawing/2014/main" id="{45776842-FC78-9A4D-9813-15B641360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699" y="5426764"/>
            <a:ext cx="2719648" cy="118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467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Introduction</a:t>
            </a:r>
          </a:p>
        </p:txBody>
      </p:sp>
      <p:sp>
        <p:nvSpPr>
          <p:cNvPr id="3" name="Espace réservé du contenu 2"/>
          <p:cNvSpPr>
            <a:spLocks noGrp="1"/>
          </p:cNvSpPr>
          <p:nvPr>
            <p:ph idx="1"/>
          </p:nvPr>
        </p:nvSpPr>
        <p:spPr/>
        <p:txBody>
          <a:bodyPr>
            <a:normAutofit fontScale="85000" lnSpcReduction="10000"/>
          </a:bodyPr>
          <a:lstStyle/>
          <a:p>
            <a:r>
              <a:rPr lang="fr-BE" dirty="0"/>
              <a:t>Présentations variables</a:t>
            </a:r>
          </a:p>
          <a:p>
            <a:pPr lvl="1"/>
            <a:r>
              <a:rPr lang="fr-BE" dirty="0"/>
              <a:t>Selon l’âge et le degré de sévérité</a:t>
            </a:r>
          </a:p>
          <a:p>
            <a:r>
              <a:rPr lang="fr-BE" dirty="0"/>
              <a:t>1/6,000 naissances</a:t>
            </a:r>
          </a:p>
          <a:p>
            <a:r>
              <a:rPr lang="fr-BE" dirty="0"/>
              <a:t>La 2</a:t>
            </a:r>
            <a:r>
              <a:rPr lang="fr-BE" baseline="30000" dirty="0"/>
              <a:t>e</a:t>
            </a:r>
            <a:r>
              <a:rPr lang="fr-BE" dirty="0"/>
              <a:t> cause la plus fréquente de mort des nourrissons  dans une </a:t>
            </a:r>
          </a:p>
          <a:p>
            <a:pPr marL="0" indent="0">
              <a:buNone/>
            </a:pPr>
            <a:r>
              <a:rPr lang="fr-BE" dirty="0"/>
              <a:t>	maladie génétique</a:t>
            </a:r>
          </a:p>
          <a:p>
            <a:r>
              <a:rPr lang="fr-BE" dirty="0"/>
              <a:t>1 personne sur 50 porteuse de l’anomalie génétique</a:t>
            </a:r>
          </a:p>
        </p:txBody>
      </p:sp>
      <p:pic>
        <p:nvPicPr>
          <p:cNvPr id="1028" name="Picture 4" descr="Spinal Muscular Atrophy Carrier Screening"/>
          <p:cNvPicPr>
            <a:picLocks noChangeAspect="1" noChangeArrowheads="1"/>
          </p:cNvPicPr>
          <p:nvPr/>
        </p:nvPicPr>
        <p:blipFill rotWithShape="1">
          <a:blip r:embed="rId2">
            <a:extLst>
              <a:ext uri="{28A0092B-C50C-407E-A947-70E740481C1C}">
                <a14:useLocalDpi xmlns:a14="http://schemas.microsoft.com/office/drawing/2010/main" val="0"/>
              </a:ext>
            </a:extLst>
          </a:blip>
          <a:srcRect l="16792" r="17841"/>
          <a:stretch/>
        </p:blipFill>
        <p:spPr bwMode="auto">
          <a:xfrm>
            <a:off x="8363193" y="1028700"/>
            <a:ext cx="3312368" cy="270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640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95855E-6634-8C4E-B4B0-A91D7E89CB1F}"/>
              </a:ext>
            </a:extLst>
          </p:cNvPr>
          <p:cNvSpPr>
            <a:spLocks noGrp="1"/>
          </p:cNvSpPr>
          <p:nvPr>
            <p:ph type="title"/>
          </p:nvPr>
        </p:nvSpPr>
        <p:spPr/>
        <p:txBody>
          <a:bodyPr/>
          <a:lstStyle/>
          <a:p>
            <a:pPr algn="ctr"/>
            <a:r>
              <a:rPr lang="fr-FR" dirty="0"/>
              <a:t>L’amyotrophie spinale</a:t>
            </a:r>
          </a:p>
        </p:txBody>
      </p:sp>
      <p:sp>
        <p:nvSpPr>
          <p:cNvPr id="3" name="Espace réservé du contenu 2">
            <a:extLst>
              <a:ext uri="{FF2B5EF4-FFF2-40B4-BE49-F238E27FC236}">
                <a16:creationId xmlns:a16="http://schemas.microsoft.com/office/drawing/2014/main" id="{152EA088-3979-9143-AFEB-6B8A9C3C5CEB}"/>
              </a:ext>
            </a:extLst>
          </p:cNvPr>
          <p:cNvSpPr>
            <a:spLocks noGrp="1"/>
          </p:cNvSpPr>
          <p:nvPr>
            <p:ph idx="1"/>
          </p:nvPr>
        </p:nvSpPr>
        <p:spPr>
          <a:xfrm>
            <a:off x="943096" y="1957388"/>
            <a:ext cx="10972800" cy="4443412"/>
          </a:xfrm>
        </p:spPr>
        <p:txBody>
          <a:bodyPr>
            <a:normAutofit fontScale="85000" lnSpcReduction="20000"/>
          </a:bodyPr>
          <a:lstStyle/>
          <a:p>
            <a:pPr>
              <a:lnSpc>
                <a:spcPct val="120000"/>
              </a:lnSpc>
            </a:pPr>
            <a:r>
              <a:rPr lang="fr-FR" dirty="0"/>
              <a:t>1/6.000 enfants.</a:t>
            </a:r>
          </a:p>
          <a:p>
            <a:pPr>
              <a:lnSpc>
                <a:spcPct val="120000"/>
              </a:lnSpc>
            </a:pPr>
            <a:r>
              <a:rPr lang="fr-FR" dirty="0"/>
              <a:t>3 types :</a:t>
            </a:r>
          </a:p>
          <a:p>
            <a:pPr marL="457188" lvl="1" indent="0">
              <a:lnSpc>
                <a:spcPct val="120000"/>
              </a:lnSpc>
              <a:buNone/>
            </a:pPr>
            <a:r>
              <a:rPr lang="fr-FR" dirty="0"/>
              <a:t> infantile sévère (type1), infantile intermédiaire (type 2)</a:t>
            </a:r>
            <a:br>
              <a:rPr lang="fr-FR" dirty="0"/>
            </a:br>
            <a:r>
              <a:rPr lang="fr-FR" dirty="0"/>
              <a:t>et juvénile (type 3).</a:t>
            </a:r>
          </a:p>
          <a:p>
            <a:pPr>
              <a:lnSpc>
                <a:spcPct val="120000"/>
              </a:lnSpc>
            </a:pPr>
            <a:r>
              <a:rPr lang="fr-FR" dirty="0"/>
              <a:t>En région Wallonie-Bruxelles, dépistage néonatal.</a:t>
            </a:r>
          </a:p>
          <a:p>
            <a:pPr>
              <a:lnSpc>
                <a:spcPct val="120000"/>
              </a:lnSpc>
            </a:pPr>
            <a:r>
              <a:rPr lang="fr-FR" dirty="0"/>
              <a:t>Traitement augmentant la protéine </a:t>
            </a:r>
            <a:r>
              <a:rPr lang="fr-FR" dirty="0" err="1"/>
              <a:t>smn</a:t>
            </a:r>
            <a:r>
              <a:rPr lang="fr-FR" dirty="0"/>
              <a:t>  (</a:t>
            </a:r>
            <a:r>
              <a:rPr lang="fr-FR" dirty="0" err="1"/>
              <a:t>Nusinersen</a:t>
            </a:r>
            <a:r>
              <a:rPr lang="fr-FR" dirty="0"/>
              <a:t>, </a:t>
            </a:r>
            <a:r>
              <a:rPr lang="fr-FR" dirty="0" err="1"/>
              <a:t>Risdiplam</a:t>
            </a:r>
            <a:r>
              <a:rPr lang="fr-FR" dirty="0"/>
              <a:t>…) et thérapie génique (</a:t>
            </a:r>
            <a:r>
              <a:rPr lang="fr-FR" dirty="0" err="1"/>
              <a:t>zolgensma</a:t>
            </a:r>
            <a:r>
              <a:rPr lang="fr-FR" dirty="0"/>
              <a:t>).</a:t>
            </a:r>
          </a:p>
          <a:p>
            <a:pPr>
              <a:lnSpc>
                <a:spcPct val="120000"/>
              </a:lnSpc>
            </a:pPr>
            <a:r>
              <a:rPr lang="fr-FR" dirty="0"/>
              <a:t>Le but de cette étude est de montrer que la survie de nos patients a augmenté et donc que nos prises en charge doivent évoluer.</a:t>
            </a:r>
          </a:p>
          <a:p>
            <a:pPr>
              <a:lnSpc>
                <a:spcPct val="120000"/>
              </a:lnSpc>
            </a:pPr>
            <a:endParaRPr lang="fr-FR" dirty="0"/>
          </a:p>
        </p:txBody>
      </p:sp>
      <p:pic>
        <p:nvPicPr>
          <p:cNvPr id="1026" name="Picture 2" descr="Résultat de recherche d'images pour &quot;région wallonie bruxelles&quot;">
            <a:hlinkClick r:id="rId2"/>
            <a:extLst>
              <a:ext uri="{FF2B5EF4-FFF2-40B4-BE49-F238E27FC236}">
                <a16:creationId xmlns:a16="http://schemas.microsoft.com/office/drawing/2014/main" id="{568348B3-E719-294F-8326-AA07181AE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3724" y="2240629"/>
            <a:ext cx="1958676" cy="170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742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68B13D-B1C3-6746-8289-71AA72B8904C}"/>
              </a:ext>
            </a:extLst>
          </p:cNvPr>
          <p:cNvSpPr>
            <a:spLocks noGrp="1"/>
          </p:cNvSpPr>
          <p:nvPr>
            <p:ph type="title"/>
          </p:nvPr>
        </p:nvSpPr>
        <p:spPr/>
        <p:txBody>
          <a:bodyPr/>
          <a:lstStyle/>
          <a:p>
            <a:pPr algn="ctr"/>
            <a:r>
              <a:rPr lang="fr-FR" dirty="0"/>
              <a:t>Matériel et méthode</a:t>
            </a:r>
          </a:p>
        </p:txBody>
      </p:sp>
      <p:sp>
        <p:nvSpPr>
          <p:cNvPr id="3" name="Espace réservé du contenu 2">
            <a:extLst>
              <a:ext uri="{FF2B5EF4-FFF2-40B4-BE49-F238E27FC236}">
                <a16:creationId xmlns:a16="http://schemas.microsoft.com/office/drawing/2014/main" id="{4E6C7F5F-D9B8-4B41-9A8E-985AE378FA8E}"/>
              </a:ext>
            </a:extLst>
          </p:cNvPr>
          <p:cNvSpPr>
            <a:spLocks noGrp="1"/>
          </p:cNvSpPr>
          <p:nvPr>
            <p:ph idx="1"/>
          </p:nvPr>
        </p:nvSpPr>
        <p:spPr/>
        <p:txBody>
          <a:bodyPr>
            <a:normAutofit fontScale="85000" lnSpcReduction="10000"/>
          </a:bodyPr>
          <a:lstStyle/>
          <a:p>
            <a:r>
              <a:rPr lang="fr-FR" dirty="0"/>
              <a:t>38 patients (14 type 1, 13 </a:t>
            </a:r>
            <a:r>
              <a:rPr lang="fr-FR"/>
              <a:t>type 2, </a:t>
            </a:r>
            <a:r>
              <a:rPr lang="fr-FR" dirty="0"/>
              <a:t>11 type 3 ).</a:t>
            </a:r>
          </a:p>
          <a:p>
            <a:pPr lvl="1"/>
            <a:r>
              <a:rPr lang="fr-FR" dirty="0"/>
              <a:t>Trois groupes :</a:t>
            </a:r>
          </a:p>
          <a:p>
            <a:pPr marL="457188" lvl="1" indent="0">
              <a:buNone/>
            </a:pPr>
            <a:r>
              <a:rPr lang="fr-FR" dirty="0"/>
              <a:t>          1) 26 patients nés avant 2016, </a:t>
            </a:r>
          </a:p>
          <a:p>
            <a:pPr marL="457188" lvl="1" indent="0">
              <a:buNone/>
            </a:pPr>
            <a:r>
              <a:rPr lang="fr-FR" dirty="0"/>
              <a:t>          2)   9 nés après 2016 (7 type 1, 1 type 2 et 1 type 3),</a:t>
            </a:r>
          </a:p>
          <a:p>
            <a:pPr marL="457188" lvl="1" indent="0">
              <a:buNone/>
            </a:pPr>
            <a:r>
              <a:rPr lang="fr-FR" dirty="0"/>
              <a:t>          3)   3 traités en pré-symptomatique (tous type 1).</a:t>
            </a:r>
            <a:br>
              <a:rPr lang="fr-FR" dirty="0"/>
            </a:br>
            <a:r>
              <a:rPr lang="fr-FR" dirty="0"/>
              <a:t>	    </a:t>
            </a:r>
            <a:r>
              <a:rPr lang="fr-FR" sz="2400" dirty="0"/>
              <a:t>Sur les 3 pré-symptomatiques, un âgé de 1 mois, présentait déjà des symptômes.</a:t>
            </a:r>
          </a:p>
          <a:p>
            <a:r>
              <a:rPr lang="fr-FR" dirty="0"/>
              <a:t>Age moyen de 19,2 ans (1,5 - 60 ans).</a:t>
            </a:r>
          </a:p>
        </p:txBody>
      </p:sp>
    </p:spTree>
    <p:extLst>
      <p:ext uri="{BB962C8B-B14F-4D97-AF65-F5344CB8AC3E}">
        <p14:creationId xmlns:p14="http://schemas.microsoft.com/office/powerpoint/2010/main" val="3936081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F5524F-D333-D34E-B566-9B2A565BFFA1}"/>
              </a:ext>
            </a:extLst>
          </p:cNvPr>
          <p:cNvSpPr>
            <a:spLocks noGrp="1"/>
          </p:cNvSpPr>
          <p:nvPr>
            <p:ph type="title"/>
          </p:nvPr>
        </p:nvSpPr>
        <p:spPr/>
        <p:txBody>
          <a:bodyPr/>
          <a:lstStyle/>
          <a:p>
            <a:pPr algn="ctr"/>
            <a:r>
              <a:rPr lang="fr-FR" dirty="0"/>
              <a:t>Matériel et méthode</a:t>
            </a:r>
          </a:p>
        </p:txBody>
      </p:sp>
      <p:sp>
        <p:nvSpPr>
          <p:cNvPr id="3" name="Espace réservé du contenu 2">
            <a:extLst>
              <a:ext uri="{FF2B5EF4-FFF2-40B4-BE49-F238E27FC236}">
                <a16:creationId xmlns:a16="http://schemas.microsoft.com/office/drawing/2014/main" id="{AF5C0A3A-6CA7-AB4F-A7A2-D22770FFE90A}"/>
              </a:ext>
            </a:extLst>
          </p:cNvPr>
          <p:cNvSpPr>
            <a:spLocks noGrp="1"/>
          </p:cNvSpPr>
          <p:nvPr>
            <p:ph idx="1"/>
          </p:nvPr>
        </p:nvSpPr>
        <p:spPr/>
        <p:txBody>
          <a:bodyPr>
            <a:normAutofit/>
          </a:bodyPr>
          <a:lstStyle/>
          <a:p>
            <a:r>
              <a:rPr lang="fr-FR" dirty="0"/>
              <a:t>Suivi moyen de 14,5 ans (1,5 - 44).</a:t>
            </a:r>
          </a:p>
          <a:p>
            <a:r>
              <a:rPr lang="fr-FR" dirty="0"/>
              <a:t>Critères d’évaluation :</a:t>
            </a:r>
          </a:p>
          <a:p>
            <a:pPr lvl="1"/>
            <a:r>
              <a:rPr lang="fr-FR" dirty="0">
                <a:effectLst/>
              </a:rPr>
              <a:t>Évolution clinique.</a:t>
            </a:r>
          </a:p>
          <a:p>
            <a:pPr lvl="1"/>
            <a:r>
              <a:rPr lang="fr-FR" dirty="0">
                <a:effectLst/>
              </a:rPr>
              <a:t>Évolution fonctionnelle.</a:t>
            </a:r>
          </a:p>
          <a:p>
            <a:pPr lvl="1"/>
            <a:r>
              <a:rPr lang="fr-FR" dirty="0">
                <a:effectLst/>
              </a:rPr>
              <a:t>Capacité de déambulation liées à l’articulation coxo-fémorale.</a:t>
            </a:r>
            <a:endParaRPr lang="fr-FR" dirty="0"/>
          </a:p>
        </p:txBody>
      </p:sp>
    </p:spTree>
    <p:extLst>
      <p:ext uri="{BB962C8B-B14F-4D97-AF65-F5344CB8AC3E}">
        <p14:creationId xmlns:p14="http://schemas.microsoft.com/office/powerpoint/2010/main" val="1428955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A0896-2AAF-8E45-8EE7-79E8ED1BBF91}"/>
              </a:ext>
            </a:extLst>
          </p:cNvPr>
          <p:cNvSpPr>
            <a:spLocks noGrp="1"/>
          </p:cNvSpPr>
          <p:nvPr>
            <p:ph type="title"/>
          </p:nvPr>
        </p:nvSpPr>
        <p:spPr/>
        <p:txBody>
          <a:bodyPr/>
          <a:lstStyle/>
          <a:p>
            <a:pPr algn="ctr"/>
            <a:r>
              <a:rPr lang="fr-FR" dirty="0"/>
              <a:t>Résultats</a:t>
            </a:r>
          </a:p>
        </p:txBody>
      </p:sp>
      <p:sp>
        <p:nvSpPr>
          <p:cNvPr id="3" name="Espace réservé du contenu 2">
            <a:extLst>
              <a:ext uri="{FF2B5EF4-FFF2-40B4-BE49-F238E27FC236}">
                <a16:creationId xmlns:a16="http://schemas.microsoft.com/office/drawing/2014/main" id="{4E9EBDA7-DEA3-3A45-994B-94C8D351E8AD}"/>
              </a:ext>
            </a:extLst>
          </p:cNvPr>
          <p:cNvSpPr>
            <a:spLocks noGrp="1"/>
          </p:cNvSpPr>
          <p:nvPr>
            <p:ph idx="1"/>
          </p:nvPr>
        </p:nvSpPr>
        <p:spPr>
          <a:xfrm>
            <a:off x="609600" y="1403011"/>
            <a:ext cx="10972800" cy="4941949"/>
          </a:xfrm>
        </p:spPr>
        <p:txBody>
          <a:bodyPr>
            <a:normAutofit fontScale="77500" lnSpcReduction="20000"/>
          </a:bodyPr>
          <a:lstStyle/>
          <a:p>
            <a:r>
              <a:rPr lang="fr-FR" dirty="0"/>
              <a:t>Groupe 1 (26 patients) : </a:t>
            </a:r>
          </a:p>
          <a:p>
            <a:pPr lvl="1"/>
            <a:r>
              <a:rPr lang="fr-FR" dirty="0"/>
              <a:t>La majorité présente des problèmes de hanche mais leur état général ne laissait pas de place à la chirurgie.</a:t>
            </a:r>
          </a:p>
          <a:p>
            <a:r>
              <a:rPr lang="fr-FR" dirty="0"/>
              <a:t>Groupe 2 (9 patients) :</a:t>
            </a:r>
          </a:p>
          <a:p>
            <a:pPr lvl="1"/>
            <a:r>
              <a:rPr lang="fr-FR" dirty="0"/>
              <a:t>89 % présentent des problèmes de hanche. </a:t>
            </a:r>
          </a:p>
          <a:p>
            <a:pPr lvl="2"/>
            <a:r>
              <a:rPr lang="fr-FR" dirty="0"/>
              <a:t>De la subluxation à la luxation uni ou bilatérale.</a:t>
            </a:r>
          </a:p>
          <a:p>
            <a:r>
              <a:rPr lang="fr-FR" dirty="0"/>
              <a:t>Groupe 3 (3 patients) :</a:t>
            </a:r>
          </a:p>
          <a:p>
            <a:pPr lvl="1"/>
            <a:r>
              <a:rPr lang="fr-FR" dirty="0">
                <a:solidFill>
                  <a:schemeClr val="accent1"/>
                </a:solidFill>
              </a:rPr>
              <a:t>Dans le groupe traité en pré-symptomatique, tous ont acquis la marche.</a:t>
            </a:r>
          </a:p>
          <a:p>
            <a:pPr lvl="1"/>
            <a:r>
              <a:rPr lang="fr-FR" sz="2800" dirty="0">
                <a:solidFill>
                  <a:schemeClr val="accent1"/>
                </a:solidFill>
              </a:rPr>
              <a:t>Aucun ne présente à l’heure actuelle de pathologie de hanche</a:t>
            </a:r>
            <a:r>
              <a:rPr lang="fr-FR" dirty="0"/>
              <a:t>.</a:t>
            </a:r>
          </a:p>
        </p:txBody>
      </p:sp>
    </p:spTree>
    <p:extLst>
      <p:ext uri="{BB962C8B-B14F-4D97-AF65-F5344CB8AC3E}">
        <p14:creationId xmlns:p14="http://schemas.microsoft.com/office/powerpoint/2010/main" val="174865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79034-8EA3-6E48-991B-113CB153B452}"/>
              </a:ext>
            </a:extLst>
          </p:cNvPr>
          <p:cNvSpPr>
            <a:spLocks noGrp="1"/>
          </p:cNvSpPr>
          <p:nvPr>
            <p:ph type="title"/>
          </p:nvPr>
        </p:nvSpPr>
        <p:spPr/>
        <p:txBody>
          <a:bodyPr/>
          <a:lstStyle/>
          <a:p>
            <a:pPr algn="ctr"/>
            <a:r>
              <a:rPr lang="fr-FR" dirty="0"/>
              <a:t>Résultats</a:t>
            </a:r>
          </a:p>
        </p:txBody>
      </p:sp>
      <p:sp>
        <p:nvSpPr>
          <p:cNvPr id="3" name="Espace réservé du contenu 2">
            <a:extLst>
              <a:ext uri="{FF2B5EF4-FFF2-40B4-BE49-F238E27FC236}">
                <a16:creationId xmlns:a16="http://schemas.microsoft.com/office/drawing/2014/main" id="{14E00F15-0B57-D841-9EFD-4D02A770CBD1}"/>
              </a:ext>
            </a:extLst>
          </p:cNvPr>
          <p:cNvSpPr>
            <a:spLocks noGrp="1"/>
          </p:cNvSpPr>
          <p:nvPr>
            <p:ph idx="1"/>
          </p:nvPr>
        </p:nvSpPr>
        <p:spPr/>
        <p:txBody>
          <a:bodyPr>
            <a:normAutofit fontScale="92500" lnSpcReduction="20000"/>
          </a:bodyPr>
          <a:lstStyle/>
          <a:p>
            <a:r>
              <a:rPr lang="fr-FR" dirty="0"/>
              <a:t>Groupe 2 : </a:t>
            </a:r>
          </a:p>
          <a:p>
            <a:pPr lvl="1"/>
            <a:r>
              <a:rPr lang="fr-FR" dirty="0"/>
              <a:t>Deux patients ont bénéficiés d’une ténotomie des adducteurs pour : </a:t>
            </a:r>
          </a:p>
          <a:p>
            <a:pPr lvl="2"/>
            <a:r>
              <a:rPr lang="fr-FR" dirty="0"/>
              <a:t>Dysplasie bilatérale (1 cas).</a:t>
            </a:r>
          </a:p>
          <a:p>
            <a:pPr lvl="2"/>
            <a:r>
              <a:rPr lang="fr-FR" dirty="0"/>
              <a:t>Luxation unilatérale (1 cas).</a:t>
            </a:r>
          </a:p>
          <a:p>
            <a:pPr lvl="1"/>
            <a:r>
              <a:rPr lang="fr-FR" dirty="0"/>
              <a:t>Les deux patients ont vu leur mobilité augmenté avec une abduction à 40 degrés, facilitant les soins d’hygiène et la mobilité. </a:t>
            </a:r>
          </a:p>
          <a:p>
            <a:pPr lvl="1"/>
            <a:r>
              <a:rPr lang="fr-FR" dirty="0"/>
              <a:t>La patiente présentant une luxation semblait algique ; la douleur n’est plus retrouvée en post-opératoire.</a:t>
            </a:r>
          </a:p>
        </p:txBody>
      </p:sp>
    </p:spTree>
    <p:extLst>
      <p:ext uri="{BB962C8B-B14F-4D97-AF65-F5344CB8AC3E}">
        <p14:creationId xmlns:p14="http://schemas.microsoft.com/office/powerpoint/2010/main" val="829317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F0BFB-4AF0-1E8E-ED4F-DA8821C2C2F8}"/>
              </a:ext>
            </a:extLst>
          </p:cNvPr>
          <p:cNvSpPr>
            <a:spLocks noGrp="1"/>
          </p:cNvSpPr>
          <p:nvPr>
            <p:ph type="title"/>
          </p:nvPr>
        </p:nvSpPr>
        <p:spPr/>
        <p:txBody>
          <a:bodyPr/>
          <a:lstStyle/>
          <a:p>
            <a:r>
              <a:rPr lang="fr-FR" dirty="0"/>
              <a:t>Le dépistage</a:t>
            </a:r>
          </a:p>
        </p:txBody>
      </p:sp>
      <p:sp>
        <p:nvSpPr>
          <p:cNvPr id="3" name="Espace réservé du contenu 2">
            <a:extLst>
              <a:ext uri="{FF2B5EF4-FFF2-40B4-BE49-F238E27FC236}">
                <a16:creationId xmlns:a16="http://schemas.microsoft.com/office/drawing/2014/main" id="{B10672F8-DF6D-0D7A-FA48-8ED6E6946CC9}"/>
              </a:ext>
            </a:extLst>
          </p:cNvPr>
          <p:cNvSpPr>
            <a:spLocks noGrp="1"/>
          </p:cNvSpPr>
          <p:nvPr>
            <p:ph idx="1"/>
          </p:nvPr>
        </p:nvSpPr>
        <p:spPr/>
        <p:txBody>
          <a:bodyPr/>
          <a:lstStyle/>
          <a:p>
            <a:r>
              <a:rPr lang="fr-FR" dirty="0"/>
              <a:t>3 patients nés en avril, mai et juin 2022, diagnostic </a:t>
            </a:r>
            <a:r>
              <a:rPr lang="fr-FR" dirty="0" err="1"/>
              <a:t>pré-symptomatique</a:t>
            </a:r>
            <a:r>
              <a:rPr lang="fr-FR" dirty="0"/>
              <a:t>. Echographies de hanches en dépistage, toutes négatives…. A suivre.</a:t>
            </a:r>
          </a:p>
        </p:txBody>
      </p:sp>
    </p:spTree>
    <p:extLst>
      <p:ext uri="{BB962C8B-B14F-4D97-AF65-F5344CB8AC3E}">
        <p14:creationId xmlns:p14="http://schemas.microsoft.com/office/powerpoint/2010/main" val="3498517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523C6F-C132-404B-A422-312DF4DED1C8}"/>
              </a:ext>
            </a:extLst>
          </p:cNvPr>
          <p:cNvSpPr>
            <a:spLocks noGrp="1"/>
          </p:cNvSpPr>
          <p:nvPr>
            <p:ph type="title"/>
          </p:nvPr>
        </p:nvSpPr>
        <p:spPr/>
        <p:txBody>
          <a:bodyPr/>
          <a:lstStyle/>
          <a:p>
            <a:pPr algn="ctr"/>
            <a:r>
              <a:rPr lang="fr-FR" dirty="0"/>
              <a:t>Discussion</a:t>
            </a:r>
          </a:p>
        </p:txBody>
      </p:sp>
      <p:sp>
        <p:nvSpPr>
          <p:cNvPr id="3" name="Espace réservé du contenu 2">
            <a:extLst>
              <a:ext uri="{FF2B5EF4-FFF2-40B4-BE49-F238E27FC236}">
                <a16:creationId xmlns:a16="http://schemas.microsoft.com/office/drawing/2014/main" id="{86317035-55B9-BC45-AFEF-49C09365BF78}"/>
              </a:ext>
            </a:extLst>
          </p:cNvPr>
          <p:cNvSpPr>
            <a:spLocks noGrp="1"/>
          </p:cNvSpPr>
          <p:nvPr>
            <p:ph idx="1"/>
          </p:nvPr>
        </p:nvSpPr>
        <p:spPr/>
        <p:txBody>
          <a:bodyPr>
            <a:normAutofit/>
          </a:bodyPr>
          <a:lstStyle/>
          <a:p>
            <a:pPr>
              <a:lnSpc>
                <a:spcPct val="100000"/>
              </a:lnSpc>
            </a:pPr>
            <a:r>
              <a:rPr lang="fr-FR" sz="2800" dirty="0"/>
              <a:t>Notre étude confirme l’amélioration de la survie des patients avec les nouveaux traitements.</a:t>
            </a:r>
          </a:p>
          <a:p>
            <a:pPr>
              <a:lnSpc>
                <a:spcPct val="100000"/>
              </a:lnSpc>
            </a:pPr>
            <a:endParaRPr lang="fr-FR" sz="2800" dirty="0"/>
          </a:p>
          <a:p>
            <a:pPr>
              <a:lnSpc>
                <a:spcPct val="100000"/>
              </a:lnSpc>
            </a:pPr>
            <a:r>
              <a:rPr lang="fr-FR" sz="2800" dirty="0"/>
              <a:t>Les complications orthopédiques sont nombreuses.</a:t>
            </a:r>
          </a:p>
          <a:p>
            <a:pPr>
              <a:lnSpc>
                <a:spcPct val="100000"/>
              </a:lnSpc>
            </a:pPr>
            <a:endParaRPr lang="fr-FR" sz="2800" dirty="0"/>
          </a:p>
          <a:p>
            <a:pPr>
              <a:lnSpc>
                <a:spcPct val="100000"/>
              </a:lnSpc>
            </a:pPr>
            <a:r>
              <a:rPr lang="fr-FR" sz="2800" dirty="0"/>
              <a:t>Les données de la littérature sont encore trop faibles que pour changer les recommandations sur la prise en charge orthopédique et surtout chirurgicales.</a:t>
            </a:r>
          </a:p>
        </p:txBody>
      </p:sp>
    </p:spTree>
    <p:extLst>
      <p:ext uri="{BB962C8B-B14F-4D97-AF65-F5344CB8AC3E}">
        <p14:creationId xmlns:p14="http://schemas.microsoft.com/office/powerpoint/2010/main" val="123018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5A6AC-44DD-9247-B4CD-A1AB5E9073DC}"/>
              </a:ext>
            </a:extLst>
          </p:cNvPr>
          <p:cNvSpPr>
            <a:spLocks noGrp="1"/>
          </p:cNvSpPr>
          <p:nvPr>
            <p:ph type="title"/>
          </p:nvPr>
        </p:nvSpPr>
        <p:spPr/>
        <p:txBody>
          <a:bodyPr/>
          <a:lstStyle/>
          <a:p>
            <a:pPr algn="ctr"/>
            <a:r>
              <a:rPr lang="fr-FR" dirty="0"/>
              <a:t>Conclusion</a:t>
            </a:r>
          </a:p>
        </p:txBody>
      </p:sp>
      <p:sp>
        <p:nvSpPr>
          <p:cNvPr id="3" name="Espace réservé du contenu 2">
            <a:extLst>
              <a:ext uri="{FF2B5EF4-FFF2-40B4-BE49-F238E27FC236}">
                <a16:creationId xmlns:a16="http://schemas.microsoft.com/office/drawing/2014/main" id="{1BE18847-1A08-CC4C-B924-4BD560453339}"/>
              </a:ext>
            </a:extLst>
          </p:cNvPr>
          <p:cNvSpPr>
            <a:spLocks noGrp="1"/>
          </p:cNvSpPr>
          <p:nvPr>
            <p:ph idx="1"/>
          </p:nvPr>
        </p:nvSpPr>
        <p:spPr>
          <a:xfrm>
            <a:off x="609600" y="1729410"/>
            <a:ext cx="10972800" cy="4525963"/>
          </a:xfrm>
        </p:spPr>
        <p:txBody>
          <a:bodyPr>
            <a:normAutofit/>
          </a:bodyPr>
          <a:lstStyle/>
          <a:p>
            <a:pPr>
              <a:lnSpc>
                <a:spcPct val="100000"/>
              </a:lnSpc>
            </a:pPr>
            <a:r>
              <a:rPr lang="fr-FR" sz="2800" dirty="0">
                <a:effectLst/>
              </a:rPr>
              <a:t>Des études ultérieures devront préciser les indications thérapeutiques chirurgicales sur base des phénotypes émergents.</a:t>
            </a:r>
          </a:p>
          <a:p>
            <a:pPr marL="0" indent="0">
              <a:lnSpc>
                <a:spcPct val="100000"/>
              </a:lnSpc>
              <a:buNone/>
            </a:pPr>
            <a:r>
              <a:rPr lang="fr-BE" sz="2800" dirty="0">
                <a:effectLst/>
              </a:rPr>
              <a:t> </a:t>
            </a:r>
          </a:p>
          <a:p>
            <a:pPr>
              <a:lnSpc>
                <a:spcPct val="100000"/>
              </a:lnSpc>
            </a:pPr>
            <a:r>
              <a:rPr lang="fr-FR" sz="2800" dirty="0">
                <a:effectLst/>
              </a:rPr>
              <a:t>Il est utile de s’interroger sur la nécessité d’un geste chirurgical plus lourd pour stabiliser ou réduire leurs luxations</a:t>
            </a:r>
            <a:r>
              <a:rPr lang="fr-BE" sz="2800" dirty="0">
                <a:effectLst/>
              </a:rPr>
              <a:t> au vu de la survie de nos patients.</a:t>
            </a:r>
          </a:p>
          <a:p>
            <a:pPr>
              <a:lnSpc>
                <a:spcPct val="100000"/>
              </a:lnSpc>
            </a:pPr>
            <a:endParaRPr lang="fr-BE" sz="2800" dirty="0">
              <a:effectLst/>
            </a:endParaRPr>
          </a:p>
          <a:p>
            <a:pPr>
              <a:lnSpc>
                <a:spcPct val="100000"/>
              </a:lnSpc>
            </a:pPr>
            <a:r>
              <a:rPr lang="fr-BE" sz="2800" dirty="0">
                <a:effectLst/>
              </a:rPr>
              <a:t>Des travaux à plus long terme sont nécessaires.</a:t>
            </a:r>
          </a:p>
          <a:p>
            <a:pPr marL="0" indent="0">
              <a:lnSpc>
                <a:spcPct val="100000"/>
              </a:lnSpc>
              <a:buNone/>
            </a:pPr>
            <a:endParaRPr lang="fr-FR" sz="2800" dirty="0"/>
          </a:p>
        </p:txBody>
      </p:sp>
    </p:spTree>
    <p:extLst>
      <p:ext uri="{BB962C8B-B14F-4D97-AF65-F5344CB8AC3E}">
        <p14:creationId xmlns:p14="http://schemas.microsoft.com/office/powerpoint/2010/main" val="532836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3E8926-CDF1-964D-9921-00D21DF40DFD}"/>
              </a:ext>
            </a:extLst>
          </p:cNvPr>
          <p:cNvSpPr>
            <a:spLocks noGrp="1"/>
          </p:cNvSpPr>
          <p:nvPr>
            <p:ph type="title"/>
          </p:nvPr>
        </p:nvSpPr>
        <p:spPr/>
        <p:txBody>
          <a:bodyPr/>
          <a:lstStyle/>
          <a:p>
            <a:pPr algn="ctr"/>
            <a:r>
              <a:rPr lang="fr-FR" dirty="0"/>
              <a:t>Références</a:t>
            </a:r>
          </a:p>
        </p:txBody>
      </p:sp>
      <p:sp>
        <p:nvSpPr>
          <p:cNvPr id="3" name="Espace réservé du contenu 2">
            <a:extLst>
              <a:ext uri="{FF2B5EF4-FFF2-40B4-BE49-F238E27FC236}">
                <a16:creationId xmlns:a16="http://schemas.microsoft.com/office/drawing/2014/main" id="{E62E5DC6-4AC3-7B4D-A68A-5EE0D4CCE96A}"/>
              </a:ext>
            </a:extLst>
          </p:cNvPr>
          <p:cNvSpPr>
            <a:spLocks noGrp="1"/>
          </p:cNvSpPr>
          <p:nvPr>
            <p:ph idx="1"/>
          </p:nvPr>
        </p:nvSpPr>
        <p:spPr>
          <a:xfrm>
            <a:off x="609600" y="1396031"/>
            <a:ext cx="10972800" cy="5200213"/>
          </a:xfrm>
        </p:spPr>
        <p:txBody>
          <a:bodyPr>
            <a:normAutofit/>
          </a:bodyPr>
          <a:lstStyle/>
          <a:p>
            <a:pPr marL="514350" indent="-514350">
              <a:buFont typeface="+mj-lt"/>
              <a:buAutoNum type="arabicPeriod"/>
            </a:pPr>
            <a:r>
              <a:rPr lang="en-US" sz="1600" dirty="0">
                <a:effectLst/>
              </a:rPr>
              <a:t>Wang CH, Finkel RS, </a:t>
            </a:r>
            <a:r>
              <a:rPr lang="en-US" sz="1600" dirty="0" err="1">
                <a:effectLst/>
              </a:rPr>
              <a:t>Bertini</a:t>
            </a:r>
            <a:r>
              <a:rPr lang="en-US" sz="1600" dirty="0">
                <a:effectLst/>
              </a:rPr>
              <a:t> ES, </a:t>
            </a:r>
            <a:r>
              <a:rPr lang="en-US" sz="1600" dirty="0" err="1">
                <a:effectLst/>
              </a:rPr>
              <a:t>Schroth</a:t>
            </a:r>
            <a:r>
              <a:rPr lang="en-US" sz="1600" dirty="0">
                <a:effectLst/>
              </a:rPr>
              <a:t> M, Simonds A, Wong B, et al. Consensus statement for standard of care in spinal muscular atrophy. J Child Neurol. 2007;22(8):1027-49.</a:t>
            </a:r>
            <a:br>
              <a:rPr lang="en-US" sz="1600" dirty="0">
                <a:effectLst/>
              </a:rPr>
            </a:br>
            <a:endParaRPr lang="en-US" sz="1600" dirty="0">
              <a:effectLst/>
            </a:endParaRPr>
          </a:p>
          <a:p>
            <a:pPr marL="514350" indent="-514350">
              <a:buFont typeface="+mj-lt"/>
              <a:buAutoNum type="arabicPeriod"/>
            </a:pPr>
            <a:r>
              <a:rPr lang="en-US" sz="1600" dirty="0" err="1">
                <a:effectLst/>
              </a:rPr>
              <a:t>Mercuri</a:t>
            </a:r>
            <a:r>
              <a:rPr lang="en-US" sz="1600" dirty="0">
                <a:effectLst/>
              </a:rPr>
              <a:t> E, Finkel RS, </a:t>
            </a:r>
            <a:r>
              <a:rPr lang="en-US" sz="1600" dirty="0" err="1">
                <a:effectLst/>
              </a:rPr>
              <a:t>Muntoni</a:t>
            </a:r>
            <a:r>
              <a:rPr lang="en-US" sz="1600" dirty="0">
                <a:effectLst/>
              </a:rPr>
              <a:t> F, Wirth B, Montes J, Main M, et al. Diagnosis and management of spinal muscular atrophy: Part1: Recommendations for diagnosis, rehabilitation, orthopedic and nutritional care. Neuromuscular Disorders. 2018;(28):103-115.</a:t>
            </a:r>
            <a:br>
              <a:rPr lang="en-US" sz="1600" dirty="0">
                <a:effectLst/>
              </a:rPr>
            </a:br>
            <a:endParaRPr lang="en-US" sz="1600" dirty="0">
              <a:effectLst/>
            </a:endParaRPr>
          </a:p>
          <a:p>
            <a:pPr marL="514350" indent="-514350">
              <a:buFont typeface="+mj-lt"/>
              <a:buAutoNum type="arabicPeriod"/>
            </a:pPr>
            <a:r>
              <a:rPr lang="en-US" sz="1600" dirty="0">
                <a:effectLst/>
              </a:rPr>
              <a:t>Finkel RS, </a:t>
            </a:r>
            <a:r>
              <a:rPr lang="en-US" sz="1600" dirty="0" err="1">
                <a:effectLst/>
              </a:rPr>
              <a:t>Mercuri</a:t>
            </a:r>
            <a:r>
              <a:rPr lang="en-US" sz="1600" dirty="0">
                <a:effectLst/>
              </a:rPr>
              <a:t> E, Meyer OH, Simonds AK, </a:t>
            </a:r>
            <a:r>
              <a:rPr lang="en-US" sz="1600" dirty="0" err="1">
                <a:effectLst/>
              </a:rPr>
              <a:t>Schroth</a:t>
            </a:r>
            <a:r>
              <a:rPr lang="en-US" sz="1600" dirty="0">
                <a:effectLst/>
              </a:rPr>
              <a:t> MK, Graham RJ, et al. Diagnosis and management of spinal muscular atrophy: Part 2: Pulmonary and acute care; medications, supplements and immunizations; other organ systems; and ethics. </a:t>
            </a:r>
            <a:r>
              <a:rPr lang="fr-FR" sz="1600" dirty="0" err="1">
                <a:effectLst/>
              </a:rPr>
              <a:t>Neuromuscul</a:t>
            </a:r>
            <a:r>
              <a:rPr lang="fr-FR" sz="1600" dirty="0">
                <a:effectLst/>
              </a:rPr>
              <a:t> </a:t>
            </a:r>
            <a:r>
              <a:rPr lang="fr-FR" sz="1600" dirty="0" err="1">
                <a:effectLst/>
              </a:rPr>
              <a:t>Disord</a:t>
            </a:r>
            <a:r>
              <a:rPr lang="fr-FR" sz="1600" dirty="0">
                <a:effectLst/>
              </a:rPr>
              <a:t>. 2018;28(3):1972-07.</a:t>
            </a:r>
            <a:br>
              <a:rPr lang="fr-FR" sz="1600" dirty="0">
                <a:effectLst/>
              </a:rPr>
            </a:br>
            <a:endParaRPr lang="fr-FR" sz="1600" dirty="0">
              <a:effectLst/>
            </a:endParaRPr>
          </a:p>
          <a:p>
            <a:pPr marL="514350" indent="-514350">
              <a:buFont typeface="+mj-lt"/>
              <a:buAutoNum type="arabicPeriod"/>
            </a:pPr>
            <a:r>
              <a:rPr lang="en-US" sz="1600" dirty="0">
                <a:effectLst/>
              </a:rPr>
              <a:t>den Brave M, Dal </a:t>
            </a:r>
            <a:r>
              <a:rPr lang="en-US" sz="1600" dirty="0" err="1">
                <a:effectLst/>
              </a:rPr>
              <a:t>Farra</a:t>
            </a:r>
            <a:r>
              <a:rPr lang="en-US" sz="1600" dirty="0">
                <a:effectLst/>
              </a:rPr>
              <a:t> F, </a:t>
            </a:r>
            <a:r>
              <a:rPr lang="en-US" sz="1600" dirty="0" err="1">
                <a:effectLst/>
              </a:rPr>
              <a:t>Bethlen</a:t>
            </a:r>
            <a:r>
              <a:rPr lang="en-US" sz="1600" dirty="0">
                <a:effectLst/>
              </a:rPr>
              <a:t> S, Servais L. Rehabilitation in spinal muscular atrophy – A challenge for the future. BJP 2021;23:39-43.</a:t>
            </a:r>
            <a:endParaRPr lang="fr-FR" sz="1600" dirty="0"/>
          </a:p>
        </p:txBody>
      </p:sp>
    </p:spTree>
    <p:extLst>
      <p:ext uri="{BB962C8B-B14F-4D97-AF65-F5344CB8AC3E}">
        <p14:creationId xmlns:p14="http://schemas.microsoft.com/office/powerpoint/2010/main" val="1723888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7D47E-E3FE-BE17-E844-0BB051972E4A}"/>
              </a:ext>
            </a:extLst>
          </p:cNvPr>
          <p:cNvSpPr>
            <a:spLocks noGrp="1"/>
          </p:cNvSpPr>
          <p:nvPr>
            <p:ph type="title"/>
          </p:nvPr>
        </p:nvSpPr>
        <p:spPr/>
        <p:txBody>
          <a:bodyPr/>
          <a:lstStyle/>
          <a:p>
            <a:r>
              <a:rPr lang="fr-FR" dirty="0" err="1"/>
              <a:t>Pubmed</a:t>
            </a:r>
            <a:r>
              <a:rPr lang="fr-FR" dirty="0"/>
              <a:t> 04/2023</a:t>
            </a:r>
          </a:p>
        </p:txBody>
      </p:sp>
      <p:pic>
        <p:nvPicPr>
          <p:cNvPr id="4" name="Espace réservé du contenu 3">
            <a:extLst>
              <a:ext uri="{FF2B5EF4-FFF2-40B4-BE49-F238E27FC236}">
                <a16:creationId xmlns:a16="http://schemas.microsoft.com/office/drawing/2014/main" id="{D363FCA5-162F-234F-81D4-CE735E68E618}"/>
              </a:ext>
            </a:extLst>
          </p:cNvPr>
          <p:cNvPicPr>
            <a:picLocks noGrp="1" noChangeAspect="1"/>
          </p:cNvPicPr>
          <p:nvPr>
            <p:ph idx="1"/>
          </p:nvPr>
        </p:nvPicPr>
        <p:blipFill rotWithShape="1">
          <a:blip r:embed="rId2"/>
          <a:srcRect l="12867" t="42268" r="33453" b="-1581"/>
          <a:stretch/>
        </p:blipFill>
        <p:spPr>
          <a:xfrm>
            <a:off x="3106271" y="1761565"/>
            <a:ext cx="6562164" cy="4531659"/>
          </a:xfrm>
          <a:prstGeom prst="rect">
            <a:avLst/>
          </a:prstGeom>
        </p:spPr>
      </p:pic>
    </p:spTree>
    <p:extLst>
      <p:ext uri="{BB962C8B-B14F-4D97-AF65-F5344CB8AC3E}">
        <p14:creationId xmlns:p14="http://schemas.microsoft.com/office/powerpoint/2010/main" val="293352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DBD10B-B360-3748-8883-97EAFE9DADAE}"/>
              </a:ext>
            </a:extLst>
          </p:cNvPr>
          <p:cNvSpPr>
            <a:spLocks noGrp="1"/>
          </p:cNvSpPr>
          <p:nvPr>
            <p:ph type="title"/>
          </p:nvPr>
        </p:nvSpPr>
        <p:spPr/>
        <p:txBody>
          <a:bodyPr>
            <a:normAutofit fontScale="90000"/>
          </a:bodyPr>
          <a:lstStyle/>
          <a:p>
            <a:r>
              <a:rPr lang="fr-FR" dirty="0"/>
              <a:t>Amyotrophie spinale</a:t>
            </a:r>
            <a:br>
              <a:rPr lang="fr-FR" dirty="0"/>
            </a:br>
            <a:r>
              <a:rPr lang="fr-FR" dirty="0"/>
              <a:t>4 types</a:t>
            </a:r>
          </a:p>
        </p:txBody>
      </p:sp>
      <p:sp>
        <p:nvSpPr>
          <p:cNvPr id="3" name="Espace réservé du contenu 2">
            <a:extLst>
              <a:ext uri="{FF2B5EF4-FFF2-40B4-BE49-F238E27FC236}">
                <a16:creationId xmlns:a16="http://schemas.microsoft.com/office/drawing/2014/main" id="{4A6848EE-115E-5047-9327-2BA22D743C15}"/>
              </a:ext>
            </a:extLst>
          </p:cNvPr>
          <p:cNvSpPr>
            <a:spLocks noGrp="1"/>
          </p:cNvSpPr>
          <p:nvPr>
            <p:ph idx="1"/>
          </p:nvPr>
        </p:nvSpPr>
        <p:spPr/>
        <p:txBody>
          <a:bodyPr>
            <a:normAutofit fontScale="92500" lnSpcReduction="10000"/>
          </a:bodyPr>
          <a:lstStyle/>
          <a:p>
            <a:endParaRPr lang="fr-FR" dirty="0"/>
          </a:p>
          <a:p>
            <a:r>
              <a:rPr lang="fr-FR" dirty="0"/>
              <a:t> SMA 1: la plus sévère et la plus fréquente </a:t>
            </a:r>
          </a:p>
          <a:p>
            <a:pPr marL="0" indent="0">
              <a:buNone/>
            </a:pPr>
            <a:r>
              <a:rPr lang="fr-FR" dirty="0"/>
              <a:t>    ( 60%).</a:t>
            </a:r>
          </a:p>
          <a:p>
            <a:r>
              <a:rPr lang="fr-FR" dirty="0"/>
              <a:t>SMA 2: entre 10-15 % des cas</a:t>
            </a:r>
          </a:p>
          <a:p>
            <a:r>
              <a:rPr lang="fr-FR" dirty="0"/>
              <a:t>SMA 3 : entre 10-20% des cas</a:t>
            </a:r>
          </a:p>
          <a:p>
            <a:r>
              <a:rPr lang="fr-FR" dirty="0"/>
              <a:t>SMA 4: moins de 5%</a:t>
            </a:r>
          </a:p>
          <a:p>
            <a:pPr marL="0" indent="0">
              <a:buNone/>
            </a:pPr>
            <a:endParaRPr lang="fr-FR" dirty="0"/>
          </a:p>
        </p:txBody>
      </p:sp>
    </p:spTree>
    <p:extLst>
      <p:ext uri="{BB962C8B-B14F-4D97-AF65-F5344CB8AC3E}">
        <p14:creationId xmlns:p14="http://schemas.microsoft.com/office/powerpoint/2010/main" val="4052493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04A58C-6CF6-7FB7-80F3-89099E1BCC34}"/>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E6B6FCB2-D3DE-2B4C-EF00-72CE9E023D6E}"/>
              </a:ext>
            </a:extLst>
          </p:cNvPr>
          <p:cNvPicPr>
            <a:picLocks noGrp="1" noChangeAspect="1"/>
          </p:cNvPicPr>
          <p:nvPr>
            <p:ph idx="1"/>
          </p:nvPr>
        </p:nvPicPr>
        <p:blipFill rotWithShape="1">
          <a:blip r:embed="rId2"/>
          <a:srcRect l="4885" t="40407"/>
          <a:stretch/>
        </p:blipFill>
        <p:spPr>
          <a:xfrm>
            <a:off x="1302268" y="2157414"/>
            <a:ext cx="9843252" cy="3854450"/>
          </a:xfrm>
          <a:prstGeom prst="rect">
            <a:avLst/>
          </a:prstGeom>
        </p:spPr>
      </p:pic>
    </p:spTree>
    <p:extLst>
      <p:ext uri="{BB962C8B-B14F-4D97-AF65-F5344CB8AC3E}">
        <p14:creationId xmlns:p14="http://schemas.microsoft.com/office/powerpoint/2010/main" val="1909706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D9D1B9-B93B-FF55-F0A4-0B6BCE09863B}"/>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604C1479-0D4B-4D36-FF04-4A6DDC499BFF}"/>
              </a:ext>
            </a:extLst>
          </p:cNvPr>
          <p:cNvPicPr>
            <a:picLocks noGrp="1" noChangeAspect="1"/>
          </p:cNvPicPr>
          <p:nvPr>
            <p:ph idx="1"/>
          </p:nvPr>
        </p:nvPicPr>
        <p:blipFill rotWithShape="1">
          <a:blip r:embed="rId2"/>
          <a:srcRect l="8435" t="17678"/>
          <a:stretch/>
        </p:blipFill>
        <p:spPr>
          <a:xfrm>
            <a:off x="1077406" y="726376"/>
            <a:ext cx="9609643" cy="5399788"/>
          </a:xfrm>
          <a:prstGeom prst="rect">
            <a:avLst/>
          </a:prstGeom>
        </p:spPr>
      </p:pic>
    </p:spTree>
    <p:extLst>
      <p:ext uri="{BB962C8B-B14F-4D97-AF65-F5344CB8AC3E}">
        <p14:creationId xmlns:p14="http://schemas.microsoft.com/office/powerpoint/2010/main" val="2456558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91E495-48D1-49E9-6BF9-EA30D31B1005}"/>
              </a:ext>
            </a:extLst>
          </p:cNvPr>
          <p:cNvSpPr>
            <a:spLocks noGrp="1"/>
          </p:cNvSpPr>
          <p:nvPr>
            <p:ph type="title"/>
          </p:nvPr>
        </p:nvSpPr>
        <p:spPr/>
        <p:txBody>
          <a:bodyPr/>
          <a:lstStyle/>
          <a:p>
            <a:r>
              <a:rPr lang="fr-FR" dirty="0"/>
              <a:t>Bref…</a:t>
            </a:r>
          </a:p>
        </p:txBody>
      </p:sp>
      <p:sp>
        <p:nvSpPr>
          <p:cNvPr id="3" name="Espace réservé du contenu 2">
            <a:extLst>
              <a:ext uri="{FF2B5EF4-FFF2-40B4-BE49-F238E27FC236}">
                <a16:creationId xmlns:a16="http://schemas.microsoft.com/office/drawing/2014/main" id="{36ADA4B5-3514-4EE4-0CDB-0DBB6EF93D25}"/>
              </a:ext>
            </a:extLst>
          </p:cNvPr>
          <p:cNvSpPr>
            <a:spLocks noGrp="1"/>
          </p:cNvSpPr>
          <p:nvPr>
            <p:ph idx="1"/>
          </p:nvPr>
        </p:nvSpPr>
        <p:spPr/>
        <p:txBody>
          <a:bodyPr/>
          <a:lstStyle/>
          <a:p>
            <a:r>
              <a:rPr lang="fr-FR" dirty="0"/>
              <a:t>Encore beaucoup d’inconnues…..</a:t>
            </a:r>
          </a:p>
        </p:txBody>
      </p:sp>
    </p:spTree>
    <p:extLst>
      <p:ext uri="{BB962C8B-B14F-4D97-AF65-F5344CB8AC3E}">
        <p14:creationId xmlns:p14="http://schemas.microsoft.com/office/powerpoint/2010/main" val="3949435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E09EFE-E9BC-62C8-5D79-63C837EE49C0}"/>
              </a:ext>
            </a:extLst>
          </p:cNvPr>
          <p:cNvSpPr>
            <a:spLocks noGrp="1"/>
          </p:cNvSpPr>
          <p:nvPr>
            <p:ph type="ctrTitle"/>
          </p:nvPr>
        </p:nvSpPr>
        <p:spPr/>
        <p:txBody>
          <a:bodyPr>
            <a:normAutofit fontScale="90000"/>
          </a:bodyPr>
          <a:lstStyle/>
          <a:p>
            <a:r>
              <a:rPr lang="fr-FR" dirty="0"/>
              <a:t>Tout cela n’est possible qu’avec un dépistage précoce.</a:t>
            </a:r>
          </a:p>
        </p:txBody>
      </p:sp>
      <p:sp>
        <p:nvSpPr>
          <p:cNvPr id="3" name="Sous-titre 2">
            <a:extLst>
              <a:ext uri="{FF2B5EF4-FFF2-40B4-BE49-F238E27FC236}">
                <a16:creationId xmlns:a16="http://schemas.microsoft.com/office/drawing/2014/main" id="{CE67D73A-EF15-7064-3506-E031F4FBE11C}"/>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781100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A68D1D-0B07-CAED-EEB4-2C65FF61DCC6}"/>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id="{A1493EB3-D0EB-C27C-1DFA-91ECBA564B6D}"/>
              </a:ext>
            </a:extLst>
          </p:cNvPr>
          <p:cNvPicPr>
            <a:picLocks noGrp="1" noChangeAspect="1"/>
          </p:cNvPicPr>
          <p:nvPr>
            <p:ph idx="1"/>
          </p:nvPr>
        </p:nvPicPr>
        <p:blipFill>
          <a:blip r:embed="rId2"/>
          <a:stretch>
            <a:fillRect/>
          </a:stretch>
        </p:blipFill>
        <p:spPr>
          <a:xfrm>
            <a:off x="1094359" y="302974"/>
            <a:ext cx="10003282" cy="6252052"/>
          </a:xfrm>
        </p:spPr>
      </p:pic>
    </p:spTree>
    <p:extLst>
      <p:ext uri="{BB962C8B-B14F-4D97-AF65-F5344CB8AC3E}">
        <p14:creationId xmlns:p14="http://schemas.microsoft.com/office/powerpoint/2010/main" val="1125435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8AEAD1-A19E-61B1-7586-683B29E8B685}"/>
              </a:ext>
            </a:extLst>
          </p:cNvPr>
          <p:cNvSpPr>
            <a:spLocks noGrp="1"/>
          </p:cNvSpPr>
          <p:nvPr>
            <p:ph type="title"/>
          </p:nvPr>
        </p:nvSpPr>
        <p:spPr/>
        <p:txBody>
          <a:bodyPr/>
          <a:lstStyle/>
          <a:p>
            <a:endParaRPr lang="fr-FR"/>
          </a:p>
        </p:txBody>
      </p:sp>
      <p:pic>
        <p:nvPicPr>
          <p:cNvPr id="4" name="BABY DETECT  faites avancer la recherche !.mp4">
            <a:hlinkClick r:id="" action="ppaction://media"/>
            <a:extLst>
              <a:ext uri="{FF2B5EF4-FFF2-40B4-BE49-F238E27FC236}">
                <a16:creationId xmlns:a16="http://schemas.microsoft.com/office/drawing/2014/main" id="{E0FF8B8A-38A5-A8E6-F89E-AD34ECC8042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6441" y="185534"/>
            <a:ext cx="11579117" cy="6513825"/>
          </a:xfrm>
        </p:spPr>
      </p:pic>
    </p:spTree>
    <p:extLst>
      <p:ext uri="{BB962C8B-B14F-4D97-AF65-F5344CB8AC3E}">
        <p14:creationId xmlns:p14="http://schemas.microsoft.com/office/powerpoint/2010/main" val="383073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5718" y="362069"/>
            <a:ext cx="4699519" cy="1143000"/>
          </a:xfrm>
        </p:spPr>
        <p:txBody>
          <a:bodyPr/>
          <a:lstStyle/>
          <a:p>
            <a:r>
              <a:rPr lang="fr-FR" dirty="0">
                <a:solidFill>
                  <a:schemeClr val="accent2"/>
                </a:solidFill>
                <a:latin typeface="Palatino Linotype" panose="02040502050505030304" pitchFamily="18" charset="0"/>
              </a:rPr>
              <a:t>Merci</a:t>
            </a:r>
          </a:p>
        </p:txBody>
      </p:sp>
      <p:pic>
        <p:nvPicPr>
          <p:cNvPr id="4" name="Espace réservé du contenu 3"/>
          <p:cNvPicPr>
            <a:picLocks noGrp="1" noChangeAspect="1"/>
          </p:cNvPicPr>
          <p:nvPr>
            <p:ph idx="1"/>
          </p:nvPr>
        </p:nvPicPr>
        <p:blipFill>
          <a:blip r:embed="rId3"/>
          <a:srcRect t="1115" b="1115"/>
          <a:stretch>
            <a:fillRect/>
          </a:stretch>
        </p:blipFill>
        <p:spPr>
          <a:xfrm>
            <a:off x="674564" y="1419256"/>
            <a:ext cx="6121827" cy="3366771"/>
          </a:xfrm>
        </p:spPr>
      </p:pic>
      <p:pic>
        <p:nvPicPr>
          <p:cNvPr id="5" name="Image 4"/>
          <p:cNvPicPr>
            <a:picLocks noChangeAspect="1"/>
          </p:cNvPicPr>
          <p:nvPr/>
        </p:nvPicPr>
        <p:blipFill>
          <a:blip r:embed="rId4"/>
          <a:stretch>
            <a:fillRect/>
          </a:stretch>
        </p:blipFill>
        <p:spPr>
          <a:xfrm>
            <a:off x="4445198" y="5213592"/>
            <a:ext cx="2351193" cy="1240273"/>
          </a:xfrm>
          <a:prstGeom prst="rect">
            <a:avLst/>
          </a:prstGeom>
        </p:spPr>
      </p:pic>
      <p:pic>
        <p:nvPicPr>
          <p:cNvPr id="7" name="Image 6"/>
          <p:cNvPicPr>
            <a:picLocks noChangeAspect="1"/>
          </p:cNvPicPr>
          <p:nvPr/>
        </p:nvPicPr>
        <p:blipFill>
          <a:blip r:embed="rId5"/>
          <a:stretch>
            <a:fillRect/>
          </a:stretch>
        </p:blipFill>
        <p:spPr>
          <a:xfrm>
            <a:off x="8050178" y="457201"/>
            <a:ext cx="3393873" cy="2115196"/>
          </a:xfrm>
          <a:prstGeom prst="rect">
            <a:avLst/>
          </a:prstGeom>
        </p:spPr>
      </p:pic>
      <p:pic>
        <p:nvPicPr>
          <p:cNvPr id="9" name="Image 8">
            <a:extLst>
              <a:ext uri="{FF2B5EF4-FFF2-40B4-BE49-F238E27FC236}">
                <a16:creationId xmlns:a16="http://schemas.microsoft.com/office/drawing/2014/main" id="{5B30B51B-8FE5-1043-B7DB-1DC1383A35FC}"/>
              </a:ext>
            </a:extLst>
          </p:cNvPr>
          <p:cNvPicPr>
            <a:picLocks noChangeAspect="1"/>
          </p:cNvPicPr>
          <p:nvPr/>
        </p:nvPicPr>
        <p:blipFill rotWithShape="1">
          <a:blip r:embed="rId6"/>
          <a:srcRect t="18219" b="15792"/>
          <a:stretch/>
        </p:blipFill>
        <p:spPr>
          <a:xfrm>
            <a:off x="674565" y="5213589"/>
            <a:ext cx="2509233" cy="1240275"/>
          </a:xfrm>
          <a:prstGeom prst="rect">
            <a:avLst/>
          </a:prstGeom>
        </p:spPr>
      </p:pic>
      <p:pic>
        <p:nvPicPr>
          <p:cNvPr id="10" name="Image 9">
            <a:extLst>
              <a:ext uri="{FF2B5EF4-FFF2-40B4-BE49-F238E27FC236}">
                <a16:creationId xmlns:a16="http://schemas.microsoft.com/office/drawing/2014/main" id="{91658E48-7DF9-2548-808F-687FA9217BAE}"/>
              </a:ext>
            </a:extLst>
          </p:cNvPr>
          <p:cNvPicPr>
            <a:picLocks noChangeAspect="1"/>
          </p:cNvPicPr>
          <p:nvPr/>
        </p:nvPicPr>
        <p:blipFill>
          <a:blip r:embed="rId7"/>
          <a:stretch>
            <a:fillRect/>
          </a:stretch>
        </p:blipFill>
        <p:spPr>
          <a:xfrm>
            <a:off x="8844710" y="2826927"/>
            <a:ext cx="2599341" cy="1131479"/>
          </a:xfrm>
          <a:prstGeom prst="rect">
            <a:avLst/>
          </a:prstGeom>
        </p:spPr>
      </p:pic>
      <p:pic>
        <p:nvPicPr>
          <p:cNvPr id="6" name="Image 5">
            <a:extLst>
              <a:ext uri="{FF2B5EF4-FFF2-40B4-BE49-F238E27FC236}">
                <a16:creationId xmlns:a16="http://schemas.microsoft.com/office/drawing/2014/main" id="{237FCC45-AC01-D74F-9CFD-6FA57865D0A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050178" y="4206571"/>
            <a:ext cx="3393873" cy="2247293"/>
          </a:xfrm>
          <a:prstGeom prst="rect">
            <a:avLst/>
          </a:prstGeom>
        </p:spPr>
      </p:pic>
    </p:spTree>
    <p:extLst>
      <p:ext uri="{BB962C8B-B14F-4D97-AF65-F5344CB8AC3E}">
        <p14:creationId xmlns:p14="http://schemas.microsoft.com/office/powerpoint/2010/main" val="967364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Symptômes</a:t>
            </a:r>
          </a:p>
        </p:txBody>
      </p:sp>
      <p:sp>
        <p:nvSpPr>
          <p:cNvPr id="3" name="Espace réservé du contenu 2"/>
          <p:cNvSpPr>
            <a:spLocks noGrp="1"/>
          </p:cNvSpPr>
          <p:nvPr>
            <p:ph idx="1"/>
          </p:nvPr>
        </p:nvSpPr>
        <p:spPr/>
        <p:txBody>
          <a:bodyPr>
            <a:normAutofit fontScale="92500" lnSpcReduction="10000"/>
          </a:bodyPr>
          <a:lstStyle/>
          <a:p>
            <a:r>
              <a:rPr lang="fr-BE" dirty="0"/>
              <a:t>Faiblesse musculaire globale</a:t>
            </a:r>
          </a:p>
          <a:p>
            <a:r>
              <a:rPr lang="fr-BE" dirty="0"/>
              <a:t>Atonie musculaire</a:t>
            </a:r>
          </a:p>
          <a:p>
            <a:r>
              <a:rPr lang="fr-BE" dirty="0"/>
              <a:t>Aréflexie</a:t>
            </a:r>
          </a:p>
          <a:p>
            <a:r>
              <a:rPr lang="fr-BE" dirty="0"/>
              <a:t>Faible poids</a:t>
            </a:r>
          </a:p>
          <a:p>
            <a:r>
              <a:rPr lang="fr-BE" dirty="0"/>
              <a:t>Retard développement moteur</a:t>
            </a:r>
          </a:p>
          <a:p>
            <a:r>
              <a:rPr lang="fr-BE" dirty="0"/>
              <a:t>Faiblesse des muscles respiratoires</a:t>
            </a:r>
          </a:p>
        </p:txBody>
      </p:sp>
      <p:pic>
        <p:nvPicPr>
          <p:cNvPr id="3076" name="Picture 4" descr="La hipotonía en niños – La infancia es un espacio donde siempre se habi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390" y="1556793"/>
            <a:ext cx="2949098" cy="236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696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Physiopathologie</a:t>
            </a:r>
          </a:p>
        </p:txBody>
      </p:sp>
      <p:sp>
        <p:nvSpPr>
          <p:cNvPr id="3" name="Espace réservé du contenu 2"/>
          <p:cNvSpPr>
            <a:spLocks noGrp="1"/>
          </p:cNvSpPr>
          <p:nvPr>
            <p:ph idx="1"/>
          </p:nvPr>
        </p:nvSpPr>
        <p:spPr>
          <a:xfrm>
            <a:off x="250786" y="1080120"/>
            <a:ext cx="10972800" cy="2511707"/>
          </a:xfrm>
        </p:spPr>
        <p:txBody>
          <a:bodyPr/>
          <a:lstStyle/>
          <a:p>
            <a:r>
              <a:rPr lang="fr-BE" dirty="0"/>
              <a:t>La mort du neurone moteur due à l’absence d’une protéine : SMNP ( </a:t>
            </a:r>
            <a:r>
              <a:rPr lang="fr-BE" dirty="0" err="1"/>
              <a:t>survival</a:t>
            </a:r>
            <a:r>
              <a:rPr lang="fr-BE" dirty="0"/>
              <a:t> </a:t>
            </a:r>
            <a:r>
              <a:rPr lang="fr-BE" dirty="0" err="1"/>
              <a:t>motor</a:t>
            </a:r>
            <a:r>
              <a:rPr lang="fr-BE" dirty="0"/>
              <a:t> </a:t>
            </a:r>
            <a:r>
              <a:rPr lang="fr-BE" dirty="0" err="1"/>
              <a:t>neuron</a:t>
            </a:r>
            <a:r>
              <a:rPr lang="fr-BE" dirty="0"/>
              <a:t> </a:t>
            </a:r>
            <a:r>
              <a:rPr lang="fr-BE" dirty="0" err="1"/>
              <a:t>proteine</a:t>
            </a:r>
            <a:r>
              <a:rPr lang="fr-BE" dirty="0"/>
              <a:t>)</a:t>
            </a:r>
          </a:p>
        </p:txBody>
      </p:sp>
      <p:sp>
        <p:nvSpPr>
          <p:cNvPr id="4" name="AutoShape 2" descr="Amyotrophie spinale — Wikipédi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30" name="Picture 6" descr="Sma 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495" y="3183991"/>
            <a:ext cx="3905275" cy="349453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108" y="3825158"/>
            <a:ext cx="4687824" cy="2643188"/>
          </a:xfrm>
          <a:prstGeom prst="rect">
            <a:avLst/>
          </a:prstGeom>
        </p:spPr>
      </p:pic>
    </p:spTree>
    <p:extLst>
      <p:ext uri="{BB962C8B-B14F-4D97-AF65-F5344CB8AC3E}">
        <p14:creationId xmlns:p14="http://schemas.microsoft.com/office/powerpoint/2010/main" val="4150393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Physiopathologie</a:t>
            </a:r>
          </a:p>
        </p:txBody>
      </p:sp>
      <p:pic>
        <p:nvPicPr>
          <p:cNvPr id="2052" name="Picture 4" descr="Amyotrophie spin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696" y="2204865"/>
            <a:ext cx="5715000"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941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Physiopathologie</a:t>
            </a:r>
          </a:p>
        </p:txBody>
      </p:sp>
      <p:sp>
        <p:nvSpPr>
          <p:cNvPr id="3" name="Espace réservé du contenu 2"/>
          <p:cNvSpPr>
            <a:spLocks noGrp="1"/>
          </p:cNvSpPr>
          <p:nvPr>
            <p:ph idx="1"/>
          </p:nvPr>
        </p:nvSpPr>
        <p:spPr>
          <a:xfrm>
            <a:off x="329184" y="1083248"/>
            <a:ext cx="10972800" cy="3327400"/>
          </a:xfrm>
        </p:spPr>
        <p:txBody>
          <a:bodyPr/>
          <a:lstStyle/>
          <a:p>
            <a:r>
              <a:rPr lang="fr-BE" dirty="0"/>
              <a:t>Dégénérescence des neurones moteurs de la corne antérieure de la </a:t>
            </a:r>
            <a:r>
              <a:rPr lang="fr-BE" dirty="0" err="1"/>
              <a:t>moëlle</a:t>
            </a:r>
            <a:endParaRPr lang="fr-BE" dirty="0"/>
          </a:p>
          <a:p>
            <a:r>
              <a:rPr lang="fr-BE" dirty="0"/>
              <a:t>Dénervation progressive des muscles</a:t>
            </a:r>
          </a:p>
          <a:p>
            <a:r>
              <a:rPr lang="fr-BE" dirty="0"/>
              <a:t>Atrophie musculaire progressive</a:t>
            </a:r>
          </a:p>
        </p:txBody>
      </p:sp>
      <p:sp>
        <p:nvSpPr>
          <p:cNvPr id="4" name="AutoShape 2" descr="Spinal muscular atrophy (SMA) is an inherited motor neuron disease that affects the motor neurons of the spinal cord, causing muscle weakness and wasting (muscular atroph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7173" name="Picture 5" descr="Spinal muscular atro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016" y="4387225"/>
            <a:ext cx="4392488" cy="247077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117" y="2460944"/>
            <a:ext cx="2446867" cy="3327400"/>
          </a:xfrm>
          <a:prstGeom prst="rect">
            <a:avLst/>
          </a:prstGeom>
        </p:spPr>
      </p:pic>
    </p:spTree>
    <p:extLst>
      <p:ext uri="{BB962C8B-B14F-4D97-AF65-F5344CB8AC3E}">
        <p14:creationId xmlns:p14="http://schemas.microsoft.com/office/powerpoint/2010/main" val="4072026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a:t>SMA 1 : Maladie de </a:t>
            </a:r>
            <a:r>
              <a:rPr lang="fr-BE" dirty="0" err="1"/>
              <a:t>Werdnig</a:t>
            </a:r>
            <a:r>
              <a:rPr lang="fr-BE" dirty="0"/>
              <a:t> - </a:t>
            </a:r>
            <a:r>
              <a:rPr lang="fr-BE" dirty="0" err="1"/>
              <a:t>Hofman</a:t>
            </a:r>
            <a:endParaRPr lang="fr-BE" dirty="0"/>
          </a:p>
        </p:txBody>
      </p:sp>
      <p:sp>
        <p:nvSpPr>
          <p:cNvPr id="3" name="Espace réservé du contenu 2"/>
          <p:cNvSpPr>
            <a:spLocks noGrp="1"/>
          </p:cNvSpPr>
          <p:nvPr>
            <p:ph idx="1"/>
          </p:nvPr>
        </p:nvSpPr>
        <p:spPr/>
        <p:txBody>
          <a:bodyPr>
            <a:normAutofit fontScale="92500" lnSpcReduction="10000"/>
          </a:bodyPr>
          <a:lstStyle/>
          <a:p>
            <a:r>
              <a:rPr lang="fr-BE" dirty="0"/>
              <a:t>La plus sévère et fréquente</a:t>
            </a:r>
          </a:p>
          <a:p>
            <a:r>
              <a:rPr lang="fr-BE" dirty="0"/>
              <a:t>Présente à la naissance ou dans les 6 premiers mois</a:t>
            </a:r>
          </a:p>
          <a:p>
            <a:r>
              <a:rPr lang="fr-BE" dirty="0"/>
              <a:t>Hypotonie sévère et perte des mouvements spontanés</a:t>
            </a:r>
          </a:p>
          <a:p>
            <a:r>
              <a:rPr lang="fr-BE" dirty="0"/>
              <a:t>Mouvements fœtaux réduits</a:t>
            </a:r>
          </a:p>
          <a:p>
            <a:r>
              <a:rPr lang="fr-BE" dirty="0"/>
              <a:t>Faiblesse musculaire </a:t>
            </a:r>
            <a:r>
              <a:rPr lang="fr-BE"/>
              <a:t>respiratoire </a:t>
            </a:r>
            <a:endParaRPr lang="fr-BE" dirty="0"/>
          </a:p>
          <a:p>
            <a:r>
              <a:rPr lang="fr-BE" dirty="0"/>
              <a:t>Décès avant l’âge de deux ans</a:t>
            </a:r>
          </a:p>
        </p:txBody>
      </p:sp>
    </p:spTree>
    <p:extLst>
      <p:ext uri="{BB962C8B-B14F-4D97-AF65-F5344CB8AC3E}">
        <p14:creationId xmlns:p14="http://schemas.microsoft.com/office/powerpoint/2010/main" val="1185566043"/>
      </p:ext>
    </p:extLst>
  </p:cSld>
  <p:clrMapOvr>
    <a:masterClrMapping/>
  </p:clrMapOvr>
</p:sld>
</file>

<file path=ppt/theme/theme1.xml><?xml version="1.0" encoding="utf-8"?>
<a:theme xmlns:a="http://schemas.openxmlformats.org/drawingml/2006/main" name="Aube">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Canevas CHU</Template>
  <TotalTime>3455</TotalTime>
  <Words>1912</Words>
  <Application>Microsoft Macintosh PowerPoint</Application>
  <PresentationFormat>Grand écran</PresentationFormat>
  <Paragraphs>243</Paragraphs>
  <Slides>46</Slides>
  <Notes>11</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46</vt:i4>
      </vt:variant>
    </vt:vector>
  </HeadingPairs>
  <TitlesOfParts>
    <vt:vector size="51" baseType="lpstr">
      <vt:lpstr>Arial</vt:lpstr>
      <vt:lpstr>Calibri</vt:lpstr>
      <vt:lpstr>Corbel</vt:lpstr>
      <vt:lpstr>Palatino Linotype</vt:lpstr>
      <vt:lpstr>Aube</vt:lpstr>
      <vt:lpstr>Les nouveaux traitements dans l’amyotrophie spinale :  faut-il revoir les indications chirurgicales des luxations de hanche ? </vt:lpstr>
      <vt:lpstr>Pour commencer</vt:lpstr>
      <vt:lpstr>Introduction</vt:lpstr>
      <vt:lpstr>Amyotrophie spinale 4 types</vt:lpstr>
      <vt:lpstr>Symptômes</vt:lpstr>
      <vt:lpstr>Physiopathologie</vt:lpstr>
      <vt:lpstr>Physiopathologie</vt:lpstr>
      <vt:lpstr>Physiopathologie</vt:lpstr>
      <vt:lpstr>SMA 1 : Maladie de Werdnig - Hofman</vt:lpstr>
      <vt:lpstr>SMA 1</vt:lpstr>
      <vt:lpstr>SMA 2</vt:lpstr>
      <vt:lpstr>SMA 3 : maladie de Kugelberg-Welander</vt:lpstr>
      <vt:lpstr>SMA 3</vt:lpstr>
      <vt:lpstr>SMA 4</vt:lpstr>
      <vt:lpstr>Clinique</vt:lpstr>
      <vt:lpstr>Examens complémentaires</vt:lpstr>
      <vt:lpstr>Traitements classiques</vt:lpstr>
      <vt:lpstr>Mais depuis 2017</vt:lpstr>
      <vt:lpstr>Nouveaux traitements</vt:lpstr>
      <vt:lpstr>Nusinersen (Spinraza®)</vt:lpstr>
      <vt:lpstr>Zolgensma® (Novartis)</vt:lpstr>
      <vt:lpstr>Risdiplam</vt:lpstr>
      <vt:lpstr>Autres traitements</vt:lpstr>
      <vt:lpstr>Quoi de neuf?</vt:lpstr>
      <vt:lpstr>Ce qui change</vt:lpstr>
      <vt:lpstr>Ce qui change</vt:lpstr>
      <vt:lpstr>Présentation PowerPoint</vt:lpstr>
      <vt:lpstr>Donc</vt:lpstr>
      <vt:lpstr>Les nouveaux traitements dans l’amyotrophie spinale :  faut-il revoir les indications chirurgicales des luxations de hanche ? </vt:lpstr>
      <vt:lpstr>L’amyotrophie spinale</vt:lpstr>
      <vt:lpstr>Matériel et méthode</vt:lpstr>
      <vt:lpstr>Matériel et méthode</vt:lpstr>
      <vt:lpstr>Résultats</vt:lpstr>
      <vt:lpstr>Résultats</vt:lpstr>
      <vt:lpstr>Le dépistage</vt:lpstr>
      <vt:lpstr>Discussion</vt:lpstr>
      <vt:lpstr>Conclusion</vt:lpstr>
      <vt:lpstr>Références</vt:lpstr>
      <vt:lpstr>Pubmed 04/2023</vt:lpstr>
      <vt:lpstr>Présentation PowerPoint</vt:lpstr>
      <vt:lpstr>Présentation PowerPoint</vt:lpstr>
      <vt:lpstr>Bref…</vt:lpstr>
      <vt:lpstr>Tout cela n’est possible qu’avec un dépistage précoce.</vt:lpstr>
      <vt:lpstr>Présentation PowerPoint</vt:lpstr>
      <vt:lpstr>Présentation PowerPoint</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nouveaux traitements dans l’amyotrophie spinale : faut-il revoir les indications chirurgicales des luxations de hanche ? </dc:title>
  <dc:creator>Isabelle Schrouff</dc:creator>
  <cp:lastModifiedBy>Isabelle Schrouff</cp:lastModifiedBy>
  <cp:revision>20</cp:revision>
  <cp:lastPrinted>2022-03-10T08:17:42Z</cp:lastPrinted>
  <dcterms:created xsi:type="dcterms:W3CDTF">2022-03-05T13:06:13Z</dcterms:created>
  <dcterms:modified xsi:type="dcterms:W3CDTF">2023-04-21T16:15:57Z</dcterms:modified>
</cp:coreProperties>
</file>