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/>
    <p:restoredTop sz="94684"/>
  </p:normalViewPr>
  <p:slideViewPr>
    <p:cSldViewPr snapToGrid="0">
      <p:cViewPr varScale="1">
        <p:scale>
          <a:sx n="106" d="100"/>
          <a:sy n="106" d="100"/>
        </p:scale>
        <p:origin x="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C3DED5-E0CA-E672-C337-3ADF0A460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DEFA60-46D3-C0E8-505C-3B71B0D80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8977DF-163D-E6E9-610E-0D0A8D110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8FF13F-A85A-1185-7BC2-D349A997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0E5A86-4660-125B-650B-DD9F2C94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19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86AEDB-7255-C9D5-3800-C0A42E6D3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FF499F-0F12-541F-75AA-B54D22D42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48C241-7F04-4938-01E9-8CE2C8D9B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4505C5-59DD-2750-E6D9-D0A69CDF5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0DFE85-9C14-7630-5FDF-3BAB477D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47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A3D48A4-B858-873D-A527-CA8E94766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5054C5-1FE4-8CD9-5CE8-54DF95A15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99AFD8-69C9-06A1-30E4-A65BA81C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5D1A2D-2FF1-BC1D-8AC7-15D4A4555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B466AA-2225-A397-7E51-1D508DB48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26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6BB14A-E3CF-3FDE-14D2-4AD20601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33F2B0-B5AF-6291-7BA6-BCC292125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63685C-A2A2-3810-607A-15B62287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06375D-BF55-3B24-A3B2-C07D2EAA7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87F39E-DED9-6014-1222-AEB393AC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018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88E87A-2120-7097-DD2B-DF06E083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E41D39-B190-B82E-AE77-D38A2799F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F9D8C6-8C90-A78C-AA6B-E112AD51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9035A1-3790-A9C5-6FA3-E31246C7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D4FE11-C714-DBBD-AC20-295129F00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012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5F9705-3FA8-98E7-80F6-0F0880408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37FF3B-E31B-2923-B460-73D9AB629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B2D163-833D-A76E-91C4-9E519B789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176A0C4-2EC2-525C-45F9-56BAA0209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8AE89AF-FFC5-8A31-FBFD-6FF41DF6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212CA4-07C0-57CD-1316-D4456FBC1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05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DF74A-8AF6-E49D-852A-B54AA6D3B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42162B-F04D-F972-76CF-5151FBAC0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FA4792-2ADC-D6C4-6DEF-07F57575F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1D2E22B-7369-8EEE-0221-C0599AB4D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C62176E-C83E-F2F5-69B1-425C5040F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11A69E-C376-AFAB-BF66-A2F952D46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595AACA-DBE4-F323-D192-1C3638251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DFEEA30-FD50-91B5-28FA-AD195FBB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30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3CD10-7CD4-7A94-0B99-31CB80DD0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089216-2077-384A-263A-A862FE011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AC8DF9-46DB-84C0-3749-AD7CEB4AC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77AE59-1CD8-F238-8083-DED50A8A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908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4147D6-9FDF-C1F1-CD55-A98D6697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339D74-FA17-5464-D557-5054FAB7B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BA6BA01-DBB2-EE07-F6D5-3476DC73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267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9F456D-30BC-FD8B-81EC-6DAE05776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3C2316-FA9A-31C9-22A7-B3F339B68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92215A-5E07-5083-F519-E374DFC9A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B4964F-84A1-9E5A-C91A-7ED14BE51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2787E0E-0433-1D29-BE2D-FB3EDDEB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50A37FD-97C0-6725-D358-3BFCA26F2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734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C68D88-2117-4F7B-06DD-E6DE13767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4AE3354-B29E-8FD3-4A8C-3692C0B5E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34F40E-2178-E65F-9D71-A348D3E4D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5531EB-B1A3-B532-BAF9-81D0EA8C0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BDA346-955D-2919-8549-8564E54E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40D555-BF4B-B508-C44B-3DC6939B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071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3D300B-27D1-04BB-A377-5ECD23231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7A97C3-B786-A06B-0501-780BD6D9E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6CF1E6-3917-53DB-FA24-989A03BD2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E7AAC-C8F6-DD4F-B96C-626F70F8EA44}" type="datetimeFigureOut">
              <a:rPr lang="fr-FR" smtClean="0"/>
              <a:t>12/10/2023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FD292A-5432-24B9-F6B5-0E3F66BF5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FA33C5-A066-C171-328A-ADBF444EE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6A585-918D-D140-A321-F8459554EA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23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A5098D-712F-13A5-212E-C5CFEF2462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L’ostéogénèse imparfaite : </a:t>
            </a:r>
            <a:br>
              <a:rPr lang="fr-FR" dirty="0"/>
            </a:br>
            <a:r>
              <a:rPr lang="fr-FR" dirty="0"/>
              <a:t>une prise en charge spécialisée?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C04289-FA02-F12B-3F69-0A9D7DDB8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1052"/>
            <a:ext cx="9144000" cy="1046747"/>
          </a:xfrm>
        </p:spPr>
        <p:txBody>
          <a:bodyPr/>
          <a:lstStyle/>
          <a:p>
            <a:r>
              <a:rPr lang="fr-FR" dirty="0"/>
              <a:t>Dr Isabelle </a:t>
            </a:r>
            <a:r>
              <a:rPr lang="fr-FR" dirty="0" err="1"/>
              <a:t>Schrouff</a:t>
            </a:r>
            <a:endParaRPr lang="fr-FR" dirty="0"/>
          </a:p>
          <a:p>
            <a:r>
              <a:rPr lang="fr-FR" dirty="0"/>
              <a:t>Réunion </a:t>
            </a:r>
            <a:r>
              <a:rPr lang="fr-FR" dirty="0" err="1"/>
              <a:t>Margos</a:t>
            </a:r>
            <a:r>
              <a:rPr lang="fr-FR" dirty="0"/>
              <a:t> 13/10/2023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AA312B-D68C-FE5B-054B-8C33172E3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18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10D99-0CDB-50BD-F2E2-DB3A6EC3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Après 2 jours de traction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E8DC9D-83C3-59C9-EF13-B98E62311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6663AB-371D-54D9-8B08-D5B9BDC3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208" y="1690688"/>
            <a:ext cx="3191149" cy="438692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348CC8-B27A-D8BB-A512-58C7BCB69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88" y="5713573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82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011C1F-0E38-7578-746B-EF500ED0E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Sorti du plâtre, 2 jours plus tard…</a:t>
            </a:r>
          </a:p>
        </p:txBody>
      </p:sp>
      <p:pic>
        <p:nvPicPr>
          <p:cNvPr id="5" name="Espace réservé du contenu 4" descr="Une image contenant film radiographique, Imagerie médicale, Rayon X, radiographie&#10;&#10;Description générée automatiquement">
            <a:extLst>
              <a:ext uri="{FF2B5EF4-FFF2-40B4-BE49-F238E27FC236}">
                <a16:creationId xmlns:a16="http://schemas.microsoft.com/office/drawing/2014/main" id="{8C5D2375-A7C0-E526-F792-9ECE6CD74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5903" y="1709550"/>
            <a:ext cx="2791392" cy="4916300"/>
          </a:xfrm>
        </p:spPr>
      </p:pic>
      <p:pic>
        <p:nvPicPr>
          <p:cNvPr id="7" name="Image 6" descr="Une image contenant joint, Rayon X, Imagerie médicale, radiographie&#10;&#10;Description générée automatiquement">
            <a:extLst>
              <a:ext uri="{FF2B5EF4-FFF2-40B4-BE49-F238E27FC236}">
                <a16:creationId xmlns:a16="http://schemas.microsoft.com/office/drawing/2014/main" id="{A5F53A3F-F2E0-32B8-95A2-745B959FE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247" y="1690688"/>
            <a:ext cx="3530431" cy="5032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5633855-3535-2241-32FD-CF0A1497D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04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00A22-8382-68AC-8DF1-68D54A8A8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1 mois de plâtre, 15 jours plus tard….</a:t>
            </a:r>
          </a:p>
        </p:txBody>
      </p:sp>
      <p:pic>
        <p:nvPicPr>
          <p:cNvPr id="5" name="Espace réservé du contenu 4" descr="Une image contenant film radiographique, Imagerie médicale, médical, radiologie&#10;&#10;Description générée automatiquement">
            <a:extLst>
              <a:ext uri="{FF2B5EF4-FFF2-40B4-BE49-F238E27FC236}">
                <a16:creationId xmlns:a16="http://schemas.microsoft.com/office/drawing/2014/main" id="{A05A7D49-8437-CFFF-48DC-6EF7F6900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9386" y="1690688"/>
            <a:ext cx="5247604" cy="4351338"/>
          </a:xfrm>
        </p:spPr>
      </p:pic>
      <p:pic>
        <p:nvPicPr>
          <p:cNvPr id="7" name="Image 6" descr="Une image contenant film radiographique, médical, Imagerie médicale, radiologie&#10;&#10;Description générée automatiquement">
            <a:extLst>
              <a:ext uri="{FF2B5EF4-FFF2-40B4-BE49-F238E27FC236}">
                <a16:creationId xmlns:a16="http://schemas.microsoft.com/office/drawing/2014/main" id="{9FA264DE-8B10-42F6-3BC3-178B05DBB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10" y="1690688"/>
            <a:ext cx="5888660" cy="3838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67C85C-CC21-2AC0-129F-5179E2696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53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7CDF81-EFF0-751A-65EE-272219340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Lucien 6 mois, mise en place d’un </a:t>
            </a:r>
            <a:r>
              <a:rPr lang="fr-FR" dirty="0" err="1"/>
              <a:t>cruro</a:t>
            </a:r>
            <a:r>
              <a:rPr lang="fr-FR" dirty="0"/>
              <a:t>-pédieux</a:t>
            </a:r>
          </a:p>
        </p:txBody>
      </p:sp>
      <p:pic>
        <p:nvPicPr>
          <p:cNvPr id="5" name="Espace réservé du contenu 4" descr="Une image contenant film radiographique, Imagerie médicale, Rayon X, radiographie&#10;&#10;Description générée automatiquement">
            <a:extLst>
              <a:ext uri="{FF2B5EF4-FFF2-40B4-BE49-F238E27FC236}">
                <a16:creationId xmlns:a16="http://schemas.microsoft.com/office/drawing/2014/main" id="{7B08D54D-381A-E01A-077B-58E55F5AC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113" y="1812924"/>
            <a:ext cx="2083784" cy="4688514"/>
          </a:xfrm>
        </p:spPr>
      </p:pic>
      <p:pic>
        <p:nvPicPr>
          <p:cNvPr id="7" name="Image 6" descr="Une image contenant film radiographique, médical, Imagerie médicale, Rayon X&#10;&#10;Description générée automatiquement">
            <a:extLst>
              <a:ext uri="{FF2B5EF4-FFF2-40B4-BE49-F238E27FC236}">
                <a16:creationId xmlns:a16="http://schemas.microsoft.com/office/drawing/2014/main" id="{D3BA44DE-A825-B53C-61E4-64DBA93F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862" y="1738405"/>
            <a:ext cx="2820987" cy="483755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D9EB65-D066-2967-387F-950E40CC2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0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426C1C-97C2-6EA4-80EF-DAB7DCCD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24h après la mise en place du </a:t>
            </a:r>
            <a:r>
              <a:rPr lang="fr-FR" dirty="0" err="1"/>
              <a:t>platre</a:t>
            </a:r>
            <a:r>
              <a:rPr lang="fr-FR" dirty="0"/>
              <a:t>….</a:t>
            </a:r>
          </a:p>
        </p:txBody>
      </p:sp>
      <p:pic>
        <p:nvPicPr>
          <p:cNvPr id="6" name="Espace réservé du contenu 5" descr="Une image contenant noir et blanc, Imagerie médicale, radiologie, joint&#10;&#10;Description générée automatiquement">
            <a:extLst>
              <a:ext uri="{FF2B5EF4-FFF2-40B4-BE49-F238E27FC236}">
                <a16:creationId xmlns:a16="http://schemas.microsoft.com/office/drawing/2014/main" id="{79F11A73-5151-173D-3002-9E65A730C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420" y="1690688"/>
            <a:ext cx="2525256" cy="4351338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F54FDF7-96B8-6960-52B4-CC7C53AED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4695" y="5610765"/>
            <a:ext cx="1979712" cy="1132395"/>
          </a:xfrm>
          <a:prstGeom prst="rect">
            <a:avLst/>
          </a:prstGeom>
        </p:spPr>
      </p:pic>
      <p:pic>
        <p:nvPicPr>
          <p:cNvPr id="8" name="Image 7" descr="Une image contenant joint, noir et blanc, intérieur, blanc&#10;&#10;Description générée automatiquement">
            <a:extLst>
              <a:ext uri="{FF2B5EF4-FFF2-40B4-BE49-F238E27FC236}">
                <a16:creationId xmlns:a16="http://schemas.microsoft.com/office/drawing/2014/main" id="{035FCA4D-13EC-96FF-FB6E-AC633A760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097" y="1690688"/>
            <a:ext cx="5340598" cy="458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7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8C88B2-F5D9-E061-4D7B-018F426FC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DC6327-E7CD-08A2-4C61-BECC1C54F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La prise en charge est très différente des enfants sans pathologies</a:t>
            </a:r>
          </a:p>
          <a:p>
            <a:r>
              <a:rPr lang="fr-FR" dirty="0"/>
              <a:t>Les immobilisations doivent être curatives et préventives</a:t>
            </a:r>
          </a:p>
          <a:p>
            <a:r>
              <a:rPr lang="fr-FR" dirty="0"/>
              <a:t>Le délai de consolidation est le même mais l’os est plus fragile</a:t>
            </a:r>
          </a:p>
          <a:p>
            <a:r>
              <a:rPr lang="fr-FR" dirty="0"/>
              <a:t>Il faut garder le matériel d’ostéosynthèse à visée préventive</a:t>
            </a:r>
          </a:p>
          <a:p>
            <a:r>
              <a:rPr lang="fr-FR" dirty="0"/>
              <a:t>Le matériel d’ostéosynthèse n’empêche pas la fracture mais permet de ne pas immobiliser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E88F1D-15A3-6547-BC1F-E5BAA26BA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632" y="5517232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88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2DF97-0DD7-CDA0-F0C0-FC29ECC4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L’ostéogénèse imparfaite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8CA7F6-1AC9-773E-8617-A6327636B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Difficulté de prise en charge aux urgences: fractures multiples, contexte peu claire</a:t>
            </a:r>
          </a:p>
          <a:p>
            <a:r>
              <a:rPr lang="fr-FR" dirty="0"/>
              <a:t>Immobilisation plus précautionneuse</a:t>
            </a:r>
          </a:p>
          <a:p>
            <a:r>
              <a:rPr lang="fr-FR" dirty="0"/>
              <a:t>Prise en charge par des praticiens non habitués à la pathologie</a:t>
            </a:r>
          </a:p>
          <a:p>
            <a:r>
              <a:rPr lang="fr-FR" dirty="0"/>
              <a:t>Fractures sur matériel d’ostéosynthèse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D10A4B-9F7B-F893-343A-7184E8DCC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4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CB1507-CE26-8D39-CEA5-55062D3B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Logan ,11 ans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CD761F5C-AB3F-5B07-54D0-D1CFCFE1B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4021" y="1585669"/>
            <a:ext cx="4082621" cy="46023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C201008-FDB5-955B-8267-C01AE4FDB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755" y="1585669"/>
            <a:ext cx="4385276" cy="43923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E15821-81ED-0E4E-D3EE-158BEA9BA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07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6FA18C-7877-4C75-CFF0-8F8DC6E2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1363ED-340A-2433-C2F8-1A76F691F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C0296D-EBEE-CD7B-E2A0-B8352D564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612" y="800846"/>
            <a:ext cx="6824230" cy="537611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42E0A39-0762-A279-E803-03FC9322E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88" y="5689509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9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1ABDDA-2673-1FAD-983E-70E9B20CE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2 semaines </a:t>
            </a:r>
            <a:r>
              <a:rPr lang="fr-FR"/>
              <a:t>après l’AMOS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6D8C2F-B3E0-0F49-D828-EF2A26E2D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336008-1B4D-6B55-BEB4-2E785D8A3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0625" y="1736026"/>
            <a:ext cx="4870750" cy="45266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493D1B-869A-9313-E7CB-5B3AAB6FA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57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8F7F80-1A26-940C-D4E3-F22C51D57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Sofia</a:t>
            </a:r>
          </a:p>
        </p:txBody>
      </p:sp>
      <p:pic>
        <p:nvPicPr>
          <p:cNvPr id="5" name="Espace réservé du contenu 4" descr="Une image contenant joint, Imagerie médicale, film radiographique, Rayon X&#10;&#10;Description générée automatiquement">
            <a:extLst>
              <a:ext uri="{FF2B5EF4-FFF2-40B4-BE49-F238E27FC236}">
                <a16:creationId xmlns:a16="http://schemas.microsoft.com/office/drawing/2014/main" id="{BF6B9F8A-1BC9-EC37-C891-C34C759B1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6926" y="1456800"/>
            <a:ext cx="2514975" cy="4816415"/>
          </a:xfrm>
        </p:spPr>
      </p:pic>
      <p:pic>
        <p:nvPicPr>
          <p:cNvPr id="9" name="Image 8" descr="Une image contenant film radiographique, Imagerie médicale, radiologie, radiographie&#10;&#10;Description générée automatiquement">
            <a:extLst>
              <a:ext uri="{FF2B5EF4-FFF2-40B4-BE49-F238E27FC236}">
                <a16:creationId xmlns:a16="http://schemas.microsoft.com/office/drawing/2014/main" id="{E5D6D8AD-085D-B2F3-206D-358D00BC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227" y="1348819"/>
            <a:ext cx="1950841" cy="5032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731425A-382E-4A3C-7175-879329519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71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A02A2B-A880-CC51-64E3-4DBA90F2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film radiographique, Imagerie médicale, radiologie, radiographie&#10;&#10;Description générée automatiquement">
            <a:extLst>
              <a:ext uri="{FF2B5EF4-FFF2-40B4-BE49-F238E27FC236}">
                <a16:creationId xmlns:a16="http://schemas.microsoft.com/office/drawing/2014/main" id="{A49D48E6-7647-45ED-33C1-83679379E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5054" y="573511"/>
            <a:ext cx="3777053" cy="5710978"/>
          </a:xfrm>
        </p:spPr>
      </p:pic>
      <p:pic>
        <p:nvPicPr>
          <p:cNvPr id="7" name="Image 6" descr="Une image contenant film radiographique, Imagerie médicale, radiologie, radiographie&#10;&#10;Description générée automatiquement">
            <a:extLst>
              <a:ext uri="{FF2B5EF4-FFF2-40B4-BE49-F238E27FC236}">
                <a16:creationId xmlns:a16="http://schemas.microsoft.com/office/drawing/2014/main" id="{28B39592-562E-FDFD-64F3-78A7253F5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626843"/>
            <a:ext cx="2376454" cy="560431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2C87529-2418-1850-F7AA-1622952E0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5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D53A79-84E7-C268-762D-08BCC097D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 descr="Une image contenant film radiographique, Imagerie médicale, radiologie, radiographie&#10;&#10;Description générée automatiquement">
            <a:extLst>
              <a:ext uri="{FF2B5EF4-FFF2-40B4-BE49-F238E27FC236}">
                <a16:creationId xmlns:a16="http://schemas.microsoft.com/office/drawing/2014/main" id="{881AA28B-FA9E-9A68-41F9-3C11D0133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7853" y="370907"/>
            <a:ext cx="2610851" cy="6229958"/>
          </a:xfrm>
        </p:spPr>
      </p:pic>
      <p:pic>
        <p:nvPicPr>
          <p:cNvPr id="7" name="Image 6" descr="Une image contenant film radiographique, médical, Imagerie médicale, Rayon X&#10;&#10;Description générée automatiquement">
            <a:extLst>
              <a:ext uri="{FF2B5EF4-FFF2-40B4-BE49-F238E27FC236}">
                <a16:creationId xmlns:a16="http://schemas.microsoft.com/office/drawing/2014/main" id="{4B87AF9A-7297-89F9-BC9C-8A5570B64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26" y="481263"/>
            <a:ext cx="3842252" cy="55465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62089CB-4535-850F-DBFE-F4599D469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48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7C7F64-4CA3-2965-0BA0-E8470C27F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Eivor</a:t>
            </a:r>
            <a:r>
              <a:rPr lang="fr-FR" dirty="0"/>
              <a:t>, mis en traction pour</a:t>
            </a:r>
          </a:p>
        </p:txBody>
      </p:sp>
      <p:pic>
        <p:nvPicPr>
          <p:cNvPr id="7" name="Image 6" descr="Une image contenant film radiographique, Imagerie médicale, radiologie, radiographie&#10;&#10;Description générée automatiquement">
            <a:extLst>
              <a:ext uri="{FF2B5EF4-FFF2-40B4-BE49-F238E27FC236}">
                <a16:creationId xmlns:a16="http://schemas.microsoft.com/office/drawing/2014/main" id="{791D201E-EB74-AC74-CD1A-52A3B0304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510" y="1625057"/>
            <a:ext cx="3752403" cy="4752474"/>
          </a:xfrm>
          <a:prstGeom prst="rect">
            <a:avLst/>
          </a:prstGeom>
        </p:spPr>
      </p:pic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7DA7DC39-83B0-09C2-80D5-7D7BE871C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457018-147A-7DD3-E7CF-4C3417E7C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2288" y="5725605"/>
            <a:ext cx="1979712" cy="113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36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160</Words>
  <Application>Microsoft Macintosh PowerPoint</Application>
  <PresentationFormat>Grand écran</PresentationFormat>
  <Paragraphs>25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L’ostéogénèse imparfaite :  une prise en charge spécialisée?</vt:lpstr>
      <vt:lpstr>L’ostéogénèse imparfaite</vt:lpstr>
      <vt:lpstr>Logan ,11 ans</vt:lpstr>
      <vt:lpstr>Présentation PowerPoint</vt:lpstr>
      <vt:lpstr>2 semaines après l’AMOS</vt:lpstr>
      <vt:lpstr>Sofia</vt:lpstr>
      <vt:lpstr>Présentation PowerPoint</vt:lpstr>
      <vt:lpstr>Présentation PowerPoint</vt:lpstr>
      <vt:lpstr>Eivor, mis en traction pour</vt:lpstr>
      <vt:lpstr>Après 2 jours de traction</vt:lpstr>
      <vt:lpstr>Sorti du plâtre, 2 jours plus tard…</vt:lpstr>
      <vt:lpstr>1 mois de plâtre, 15 jours plus tard….</vt:lpstr>
      <vt:lpstr>Lucien 6 mois, mise en place d’un cruro-pédieux</vt:lpstr>
      <vt:lpstr>24h après la mise en place du platre….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L’ostéogénèse imparfaite : nécessité d’une prise en charge spécialisée?</dc:title>
  <dc:creator>Isabelle Schrouff</dc:creator>
  <cp:lastModifiedBy>Isabelle Schrouff</cp:lastModifiedBy>
  <cp:revision>10</cp:revision>
  <dcterms:created xsi:type="dcterms:W3CDTF">2023-10-10T11:19:48Z</dcterms:created>
  <dcterms:modified xsi:type="dcterms:W3CDTF">2023-10-12T10:04:23Z</dcterms:modified>
</cp:coreProperties>
</file>