
<file path=[Content_Types].xml><?xml version="1.0" encoding="utf-8"?>
<Types xmlns="http://schemas.openxmlformats.org/package/2006/content-types">
  <Default Extension="gif" ContentType="image/gif"/>
  <Default Extension="jpeg" ContentType="image/jpeg"/>
  <Default Extension="mp4" ContentType="video/mp4"/>
  <Default Extension="MPG" ContentType="video/m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1"/>
  </p:sldMasterIdLst>
  <p:sldIdLst>
    <p:sldId id="331" r:id="rId2"/>
    <p:sldId id="286" r:id="rId3"/>
    <p:sldId id="266" r:id="rId4"/>
    <p:sldId id="285" r:id="rId5"/>
    <p:sldId id="257" r:id="rId6"/>
    <p:sldId id="258" r:id="rId7"/>
    <p:sldId id="259" r:id="rId8"/>
    <p:sldId id="261" r:id="rId9"/>
    <p:sldId id="262" r:id="rId10"/>
    <p:sldId id="263" r:id="rId11"/>
    <p:sldId id="264" r:id="rId12"/>
    <p:sldId id="265" r:id="rId13"/>
    <p:sldId id="310" r:id="rId14"/>
    <p:sldId id="267" r:id="rId15"/>
    <p:sldId id="287" r:id="rId16"/>
    <p:sldId id="289" r:id="rId17"/>
    <p:sldId id="290" r:id="rId18"/>
    <p:sldId id="291" r:id="rId19"/>
    <p:sldId id="268" r:id="rId20"/>
    <p:sldId id="308" r:id="rId21"/>
    <p:sldId id="269" r:id="rId22"/>
    <p:sldId id="282" r:id="rId23"/>
    <p:sldId id="270" r:id="rId24"/>
    <p:sldId id="283" r:id="rId25"/>
    <p:sldId id="311" r:id="rId26"/>
    <p:sldId id="312" r:id="rId27"/>
    <p:sldId id="299" r:id="rId28"/>
    <p:sldId id="303" r:id="rId29"/>
    <p:sldId id="297" r:id="rId30"/>
    <p:sldId id="314" r:id="rId31"/>
    <p:sldId id="295" r:id="rId32"/>
    <p:sldId id="296" r:id="rId33"/>
    <p:sldId id="313" r:id="rId34"/>
    <p:sldId id="298" r:id="rId35"/>
    <p:sldId id="305" r:id="rId36"/>
    <p:sldId id="315" r:id="rId37"/>
    <p:sldId id="271" r:id="rId38"/>
    <p:sldId id="272" r:id="rId39"/>
    <p:sldId id="275" r:id="rId40"/>
    <p:sldId id="319" r:id="rId41"/>
    <p:sldId id="278" r:id="rId42"/>
    <p:sldId id="280" r:id="rId43"/>
    <p:sldId id="325" r:id="rId44"/>
    <p:sldId id="321" r:id="rId45"/>
    <p:sldId id="322" r:id="rId46"/>
    <p:sldId id="323" r:id="rId47"/>
    <p:sldId id="324" r:id="rId48"/>
    <p:sldId id="316" r:id="rId49"/>
    <p:sldId id="288" r:id="rId50"/>
    <p:sldId id="279" r:id="rId51"/>
    <p:sldId id="326" r:id="rId52"/>
    <p:sldId id="327" r:id="rId53"/>
    <p:sldId id="328" r:id="rId54"/>
    <p:sldId id="281" r:id="rId55"/>
    <p:sldId id="333" r:id="rId56"/>
    <p:sldId id="317" r:id="rId57"/>
    <p:sldId id="332" r:id="rId58"/>
    <p:sldId id="306" r:id="rId59"/>
    <p:sldId id="293" r:id="rId60"/>
    <p:sldId id="292" r:id="rId61"/>
    <p:sldId id="294" r:id="rId62"/>
    <p:sldId id="284" r:id="rId63"/>
    <p:sldId id="329" r:id="rId64"/>
    <p:sldId id="330" r:id="rId6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70"/>
    <p:restoredTop sz="94479"/>
  </p:normalViewPr>
  <p:slideViewPr>
    <p:cSldViewPr>
      <p:cViewPr>
        <p:scale>
          <a:sx n="73" d="100"/>
          <a:sy n="73" d="100"/>
        </p:scale>
        <p:origin x="1320" y="28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035CB6-AF85-4A7A-BC58-C4D344D2C2E6}"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8CEDC5BF-C5BA-478C-8DFC-4444009E1779}">
      <dgm:prSet custT="1"/>
      <dgm:spPr>
        <a:noFill/>
      </dgm:spPr>
      <dgm:t>
        <a:bodyPr/>
        <a:lstStyle/>
        <a:p>
          <a:pPr algn="ctr"/>
          <a:r>
            <a:rPr lang="fr-BE" sz="4800" b="1" dirty="0">
              <a:solidFill>
                <a:schemeClr val="tx1"/>
              </a:solidFill>
            </a:rPr>
            <a:t>En dessous de 6 mois</a:t>
          </a:r>
          <a:endParaRPr lang="en-US" sz="4800" dirty="0">
            <a:solidFill>
              <a:schemeClr val="tx1"/>
            </a:solidFill>
          </a:endParaRPr>
        </a:p>
      </dgm:t>
    </dgm:pt>
    <dgm:pt modelId="{A84EC5D6-1333-40CF-AACB-9037BEBFEE21}" type="parTrans" cxnId="{60461841-160B-45BD-BE58-753139122C4E}">
      <dgm:prSet/>
      <dgm:spPr/>
      <dgm:t>
        <a:bodyPr/>
        <a:lstStyle/>
        <a:p>
          <a:endParaRPr lang="en-US"/>
        </a:p>
      </dgm:t>
    </dgm:pt>
    <dgm:pt modelId="{54231782-23F5-4555-9DF5-B5DBFDCE8DC9}" type="sibTrans" cxnId="{60461841-160B-45BD-BE58-753139122C4E}">
      <dgm:prSet/>
      <dgm:spPr/>
      <dgm:t>
        <a:bodyPr/>
        <a:lstStyle/>
        <a:p>
          <a:endParaRPr lang="en-US"/>
        </a:p>
      </dgm:t>
    </dgm:pt>
    <dgm:pt modelId="{B700EB62-FB41-4698-BB99-79542A5B742A}">
      <dgm:prSet custT="1"/>
      <dgm:spPr/>
      <dgm:t>
        <a:bodyPr/>
        <a:lstStyle/>
        <a:p>
          <a:r>
            <a:rPr lang="fr-BE" sz="3200" b="0" dirty="0"/>
            <a:t>Déficit d’abduction</a:t>
          </a:r>
          <a:endParaRPr lang="en-US" sz="3200" b="0" dirty="0"/>
        </a:p>
      </dgm:t>
    </dgm:pt>
    <dgm:pt modelId="{78D2D357-B9F2-4BC7-8056-1F67B659F68C}" type="parTrans" cxnId="{856E96D8-8800-4C7A-80D2-6B1B9EF3E0D0}">
      <dgm:prSet/>
      <dgm:spPr/>
      <dgm:t>
        <a:bodyPr/>
        <a:lstStyle/>
        <a:p>
          <a:endParaRPr lang="en-US"/>
        </a:p>
      </dgm:t>
    </dgm:pt>
    <dgm:pt modelId="{650A8788-772E-4EE0-993B-7E29353CDF61}" type="sibTrans" cxnId="{856E96D8-8800-4C7A-80D2-6B1B9EF3E0D0}">
      <dgm:prSet/>
      <dgm:spPr/>
      <dgm:t>
        <a:bodyPr/>
        <a:lstStyle/>
        <a:p>
          <a:endParaRPr lang="en-US"/>
        </a:p>
      </dgm:t>
    </dgm:pt>
    <dgm:pt modelId="{916D8DAF-8FBF-4205-9A3F-95882865609B}">
      <dgm:prSet custT="1"/>
      <dgm:spPr/>
      <dgm:t>
        <a:bodyPr/>
        <a:lstStyle/>
        <a:p>
          <a:r>
            <a:rPr lang="fr-BE" sz="3200" b="0" dirty="0"/>
            <a:t>Raccourcissement du MI</a:t>
          </a:r>
          <a:endParaRPr lang="en-US" sz="3200" b="0" dirty="0"/>
        </a:p>
      </dgm:t>
    </dgm:pt>
    <dgm:pt modelId="{7F34C33C-3F2B-45CB-B731-6747C0877AA2}" type="parTrans" cxnId="{86D2EE45-8FF7-4B4F-A4B4-F061093A8FA8}">
      <dgm:prSet/>
      <dgm:spPr/>
      <dgm:t>
        <a:bodyPr/>
        <a:lstStyle/>
        <a:p>
          <a:endParaRPr lang="en-US"/>
        </a:p>
      </dgm:t>
    </dgm:pt>
    <dgm:pt modelId="{4E345EA2-0B5A-4C3E-BCF3-49589FB5C655}" type="sibTrans" cxnId="{86D2EE45-8FF7-4B4F-A4B4-F061093A8FA8}">
      <dgm:prSet/>
      <dgm:spPr/>
      <dgm:t>
        <a:bodyPr/>
        <a:lstStyle/>
        <a:p>
          <a:endParaRPr lang="en-US"/>
        </a:p>
      </dgm:t>
    </dgm:pt>
    <dgm:pt modelId="{08ED3AD5-A7D8-4C39-96EB-4B0751E38D4E}">
      <dgm:prSet custT="1"/>
      <dgm:spPr/>
      <dgm:t>
        <a:bodyPr/>
        <a:lstStyle/>
        <a:p>
          <a:r>
            <a:rPr lang="fr-BE" sz="3200" b="0" dirty="0"/>
            <a:t>Asymétrie des plis</a:t>
          </a:r>
          <a:endParaRPr lang="en-US" sz="3200" b="0" dirty="0"/>
        </a:p>
      </dgm:t>
    </dgm:pt>
    <dgm:pt modelId="{714FCFAF-CE6F-4EA3-AC6B-90EC49B67A54}" type="parTrans" cxnId="{DB524F49-12A3-4929-8C30-CAFD15C30876}">
      <dgm:prSet/>
      <dgm:spPr/>
      <dgm:t>
        <a:bodyPr/>
        <a:lstStyle/>
        <a:p>
          <a:endParaRPr lang="en-US"/>
        </a:p>
      </dgm:t>
    </dgm:pt>
    <dgm:pt modelId="{2EF3191A-1AE8-4964-949A-D721FE891196}" type="sibTrans" cxnId="{DB524F49-12A3-4929-8C30-CAFD15C30876}">
      <dgm:prSet/>
      <dgm:spPr/>
      <dgm:t>
        <a:bodyPr/>
        <a:lstStyle/>
        <a:p>
          <a:endParaRPr lang="en-US"/>
        </a:p>
      </dgm:t>
    </dgm:pt>
    <dgm:pt modelId="{818C2714-59C1-436C-ADE7-19BD01A0E847}">
      <dgm:prSet custT="1"/>
      <dgm:spPr/>
      <dgm:t>
        <a:bodyPr/>
        <a:lstStyle/>
        <a:p>
          <a:r>
            <a:rPr lang="fr-BE" sz="3200" b="0" dirty="0"/>
            <a:t>Manœuvres provocatrices</a:t>
          </a:r>
          <a:endParaRPr lang="en-US" sz="3200" b="0" dirty="0"/>
        </a:p>
      </dgm:t>
    </dgm:pt>
    <dgm:pt modelId="{75FCE802-1B05-4282-A097-E6DC415F3F56}" type="parTrans" cxnId="{BDC5FEA6-5C86-49B6-B3F8-C80A3458311F}">
      <dgm:prSet/>
      <dgm:spPr/>
      <dgm:t>
        <a:bodyPr/>
        <a:lstStyle/>
        <a:p>
          <a:endParaRPr lang="en-US"/>
        </a:p>
      </dgm:t>
    </dgm:pt>
    <dgm:pt modelId="{896B77C0-814D-4966-B071-F552BE0E3BF7}" type="sibTrans" cxnId="{BDC5FEA6-5C86-49B6-B3F8-C80A3458311F}">
      <dgm:prSet/>
      <dgm:spPr/>
      <dgm:t>
        <a:bodyPr/>
        <a:lstStyle/>
        <a:p>
          <a:endParaRPr lang="en-US"/>
        </a:p>
      </dgm:t>
    </dgm:pt>
    <dgm:pt modelId="{6AAA6F49-F7F5-6B44-86B7-A523C1514E88}" type="pres">
      <dgm:prSet presAssocID="{01035CB6-AF85-4A7A-BC58-C4D344D2C2E6}" presName="linear" presStyleCnt="0">
        <dgm:presLayoutVars>
          <dgm:animLvl val="lvl"/>
          <dgm:resizeHandles val="exact"/>
        </dgm:presLayoutVars>
      </dgm:prSet>
      <dgm:spPr/>
    </dgm:pt>
    <dgm:pt modelId="{4E6ADBB3-5EF2-704E-B0F2-27092E059794}" type="pres">
      <dgm:prSet presAssocID="{8CEDC5BF-C5BA-478C-8DFC-4444009E1779}" presName="parentText" presStyleLbl="node1" presStyleIdx="0" presStyleCnt="1" custScaleY="156652">
        <dgm:presLayoutVars>
          <dgm:chMax val="0"/>
          <dgm:bulletEnabled val="1"/>
        </dgm:presLayoutVars>
      </dgm:prSet>
      <dgm:spPr/>
    </dgm:pt>
    <dgm:pt modelId="{C37A9E3A-A0FD-D948-9A68-3A8DF92FDA14}" type="pres">
      <dgm:prSet presAssocID="{8CEDC5BF-C5BA-478C-8DFC-4444009E1779}" presName="childText" presStyleLbl="revTx" presStyleIdx="0" presStyleCnt="1">
        <dgm:presLayoutVars>
          <dgm:bulletEnabled val="1"/>
        </dgm:presLayoutVars>
      </dgm:prSet>
      <dgm:spPr/>
    </dgm:pt>
  </dgm:ptLst>
  <dgm:cxnLst>
    <dgm:cxn modelId="{61298300-3E41-8E4D-A325-C0D8AAFD8BDA}" type="presOf" srcId="{01035CB6-AF85-4A7A-BC58-C4D344D2C2E6}" destId="{6AAA6F49-F7F5-6B44-86B7-A523C1514E88}" srcOrd="0" destOrd="0" presId="urn:microsoft.com/office/officeart/2005/8/layout/vList2"/>
    <dgm:cxn modelId="{2BA4910E-E8B8-1C49-A57C-C6BD60A03F50}" type="presOf" srcId="{818C2714-59C1-436C-ADE7-19BD01A0E847}" destId="{C37A9E3A-A0FD-D948-9A68-3A8DF92FDA14}" srcOrd="0" destOrd="3" presId="urn:microsoft.com/office/officeart/2005/8/layout/vList2"/>
    <dgm:cxn modelId="{67431A30-6B66-1E4F-A00D-D01C7B2C8109}" type="presOf" srcId="{B700EB62-FB41-4698-BB99-79542A5B742A}" destId="{C37A9E3A-A0FD-D948-9A68-3A8DF92FDA14}" srcOrd="0" destOrd="0" presId="urn:microsoft.com/office/officeart/2005/8/layout/vList2"/>
    <dgm:cxn modelId="{60461841-160B-45BD-BE58-753139122C4E}" srcId="{01035CB6-AF85-4A7A-BC58-C4D344D2C2E6}" destId="{8CEDC5BF-C5BA-478C-8DFC-4444009E1779}" srcOrd="0" destOrd="0" parTransId="{A84EC5D6-1333-40CF-AACB-9037BEBFEE21}" sibTransId="{54231782-23F5-4555-9DF5-B5DBFDCE8DC9}"/>
    <dgm:cxn modelId="{86D2EE45-8FF7-4B4F-A4B4-F061093A8FA8}" srcId="{8CEDC5BF-C5BA-478C-8DFC-4444009E1779}" destId="{916D8DAF-8FBF-4205-9A3F-95882865609B}" srcOrd="1" destOrd="0" parTransId="{7F34C33C-3F2B-45CB-B731-6747C0877AA2}" sibTransId="{4E345EA2-0B5A-4C3E-BCF3-49589FB5C655}"/>
    <dgm:cxn modelId="{DB524F49-12A3-4929-8C30-CAFD15C30876}" srcId="{8CEDC5BF-C5BA-478C-8DFC-4444009E1779}" destId="{08ED3AD5-A7D8-4C39-96EB-4B0751E38D4E}" srcOrd="2" destOrd="0" parTransId="{714FCFAF-CE6F-4EA3-AC6B-90EC49B67A54}" sibTransId="{2EF3191A-1AE8-4964-949A-D721FE891196}"/>
    <dgm:cxn modelId="{E3F6054C-D4ED-4E42-A027-2AC7C47605D3}" type="presOf" srcId="{916D8DAF-8FBF-4205-9A3F-95882865609B}" destId="{C37A9E3A-A0FD-D948-9A68-3A8DF92FDA14}" srcOrd="0" destOrd="1" presId="urn:microsoft.com/office/officeart/2005/8/layout/vList2"/>
    <dgm:cxn modelId="{72E66C79-D410-BC4C-AC53-6D88BCBFD539}" type="presOf" srcId="{8CEDC5BF-C5BA-478C-8DFC-4444009E1779}" destId="{4E6ADBB3-5EF2-704E-B0F2-27092E059794}" srcOrd="0" destOrd="0" presId="urn:microsoft.com/office/officeart/2005/8/layout/vList2"/>
    <dgm:cxn modelId="{BDC5FEA6-5C86-49B6-B3F8-C80A3458311F}" srcId="{8CEDC5BF-C5BA-478C-8DFC-4444009E1779}" destId="{818C2714-59C1-436C-ADE7-19BD01A0E847}" srcOrd="3" destOrd="0" parTransId="{75FCE802-1B05-4282-A097-E6DC415F3F56}" sibTransId="{896B77C0-814D-4966-B071-F552BE0E3BF7}"/>
    <dgm:cxn modelId="{856E96D8-8800-4C7A-80D2-6B1B9EF3E0D0}" srcId="{8CEDC5BF-C5BA-478C-8DFC-4444009E1779}" destId="{B700EB62-FB41-4698-BB99-79542A5B742A}" srcOrd="0" destOrd="0" parTransId="{78D2D357-B9F2-4BC7-8056-1F67B659F68C}" sibTransId="{650A8788-772E-4EE0-993B-7E29353CDF61}"/>
    <dgm:cxn modelId="{6FEE27E2-789C-7F41-913A-7C07B5FFB878}" type="presOf" srcId="{08ED3AD5-A7D8-4C39-96EB-4B0751E38D4E}" destId="{C37A9E3A-A0FD-D948-9A68-3A8DF92FDA14}" srcOrd="0" destOrd="2" presId="urn:microsoft.com/office/officeart/2005/8/layout/vList2"/>
    <dgm:cxn modelId="{5DE93B8B-FBC2-CB4E-AFBE-D247DDA9601D}" type="presParOf" srcId="{6AAA6F49-F7F5-6B44-86B7-A523C1514E88}" destId="{4E6ADBB3-5EF2-704E-B0F2-27092E059794}" srcOrd="0" destOrd="0" presId="urn:microsoft.com/office/officeart/2005/8/layout/vList2"/>
    <dgm:cxn modelId="{7239EE01-2D0F-C846-BD59-C6351231E3A3}" type="presParOf" srcId="{6AAA6F49-F7F5-6B44-86B7-A523C1514E88}" destId="{C37A9E3A-A0FD-D948-9A68-3A8DF92FDA14}"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6ADBB3-5EF2-704E-B0F2-27092E059794}">
      <dsp:nvSpPr>
        <dsp:cNvPr id="0" name=""/>
        <dsp:cNvSpPr/>
      </dsp:nvSpPr>
      <dsp:spPr>
        <a:xfrm>
          <a:off x="0" y="715028"/>
          <a:ext cx="7886700" cy="1906141"/>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fr-BE" sz="4800" b="1" kern="1200" dirty="0">
              <a:solidFill>
                <a:schemeClr val="tx1"/>
              </a:solidFill>
            </a:rPr>
            <a:t>En dessous de 6 mois</a:t>
          </a:r>
          <a:endParaRPr lang="en-US" sz="4800" kern="1200" dirty="0">
            <a:solidFill>
              <a:schemeClr val="tx1"/>
            </a:solidFill>
          </a:endParaRPr>
        </a:p>
      </dsp:txBody>
      <dsp:txXfrm>
        <a:off x="93050" y="808078"/>
        <a:ext cx="7700600" cy="1720041"/>
      </dsp:txXfrm>
    </dsp:sp>
    <dsp:sp modelId="{C37A9E3A-A0FD-D948-9A68-3A8DF92FDA14}">
      <dsp:nvSpPr>
        <dsp:cNvPr id="0" name=""/>
        <dsp:cNvSpPr/>
      </dsp:nvSpPr>
      <dsp:spPr>
        <a:xfrm>
          <a:off x="0" y="2621170"/>
          <a:ext cx="7886700" cy="2220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403" tIns="40640" rIns="227584" bIns="40640" numCol="1" spcCol="1270" anchor="t" anchorCtr="0">
          <a:noAutofit/>
        </a:bodyPr>
        <a:lstStyle/>
        <a:p>
          <a:pPr marL="285750" lvl="1" indent="-285750" algn="l" defTabSz="1422400">
            <a:lnSpc>
              <a:spcPct val="90000"/>
            </a:lnSpc>
            <a:spcBef>
              <a:spcPct val="0"/>
            </a:spcBef>
            <a:spcAft>
              <a:spcPct val="20000"/>
            </a:spcAft>
            <a:buChar char="•"/>
          </a:pPr>
          <a:r>
            <a:rPr lang="fr-BE" sz="3200" b="0" kern="1200" dirty="0"/>
            <a:t>Déficit d’abduction</a:t>
          </a:r>
          <a:endParaRPr lang="en-US" sz="3200" b="0" kern="1200" dirty="0"/>
        </a:p>
        <a:p>
          <a:pPr marL="285750" lvl="1" indent="-285750" algn="l" defTabSz="1422400">
            <a:lnSpc>
              <a:spcPct val="90000"/>
            </a:lnSpc>
            <a:spcBef>
              <a:spcPct val="0"/>
            </a:spcBef>
            <a:spcAft>
              <a:spcPct val="20000"/>
            </a:spcAft>
            <a:buChar char="•"/>
          </a:pPr>
          <a:r>
            <a:rPr lang="fr-BE" sz="3200" b="0" kern="1200" dirty="0"/>
            <a:t>Raccourcissement du MI</a:t>
          </a:r>
          <a:endParaRPr lang="en-US" sz="3200" b="0" kern="1200" dirty="0"/>
        </a:p>
        <a:p>
          <a:pPr marL="285750" lvl="1" indent="-285750" algn="l" defTabSz="1422400">
            <a:lnSpc>
              <a:spcPct val="90000"/>
            </a:lnSpc>
            <a:spcBef>
              <a:spcPct val="0"/>
            </a:spcBef>
            <a:spcAft>
              <a:spcPct val="20000"/>
            </a:spcAft>
            <a:buChar char="•"/>
          </a:pPr>
          <a:r>
            <a:rPr lang="fr-BE" sz="3200" b="0" kern="1200" dirty="0"/>
            <a:t>Asymétrie des plis</a:t>
          </a:r>
          <a:endParaRPr lang="en-US" sz="3200" b="0" kern="1200" dirty="0"/>
        </a:p>
        <a:p>
          <a:pPr marL="285750" lvl="1" indent="-285750" algn="l" defTabSz="1422400">
            <a:lnSpc>
              <a:spcPct val="90000"/>
            </a:lnSpc>
            <a:spcBef>
              <a:spcPct val="0"/>
            </a:spcBef>
            <a:spcAft>
              <a:spcPct val="20000"/>
            </a:spcAft>
            <a:buChar char="•"/>
          </a:pPr>
          <a:r>
            <a:rPr lang="fr-BE" sz="3200" b="0" kern="1200" dirty="0"/>
            <a:t>Manœuvres provocatrices</a:t>
          </a:r>
          <a:endParaRPr lang="en-US" sz="3200" b="0" kern="1200" dirty="0"/>
        </a:p>
      </dsp:txBody>
      <dsp:txXfrm>
        <a:off x="0" y="2621170"/>
        <a:ext cx="7886700" cy="222007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71816AEE-C607-47F8-99B8-B99F4750952B}" type="datetimeFigureOut">
              <a:rPr lang="fr-BE" smtClean="0"/>
              <a:pPr/>
              <a:t>9/09/23</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07080B95-DA5D-4759-85C5-8ACE7CABC80E}" type="slidenum">
              <a:rPr lang="fr-BE" smtClean="0"/>
              <a:pPr/>
              <a:t>‹N°›</a:t>
            </a:fld>
            <a:endParaRPr lang="fr-BE"/>
          </a:p>
        </p:txBody>
      </p:sp>
    </p:spTree>
    <p:extLst>
      <p:ext uri="{BB962C8B-B14F-4D97-AF65-F5344CB8AC3E}">
        <p14:creationId xmlns:p14="http://schemas.microsoft.com/office/powerpoint/2010/main" val="286255193"/>
      </p:ext>
    </p:extLst>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1816AEE-C607-47F8-99B8-B99F4750952B}" type="datetimeFigureOut">
              <a:rPr lang="fr-BE" smtClean="0"/>
              <a:pPr/>
              <a:t>9/09/23</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07080B95-DA5D-4759-85C5-8ACE7CABC80E}" type="slidenum">
              <a:rPr lang="fr-BE" smtClean="0"/>
              <a:pPr/>
              <a:t>‹N°›</a:t>
            </a:fld>
            <a:endParaRPr lang="fr-BE"/>
          </a:p>
        </p:txBody>
      </p:sp>
    </p:spTree>
    <p:extLst>
      <p:ext uri="{BB962C8B-B14F-4D97-AF65-F5344CB8AC3E}">
        <p14:creationId xmlns:p14="http://schemas.microsoft.com/office/powerpoint/2010/main" val="807934616"/>
      </p:ext>
    </p:extLst>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1816AEE-C607-47F8-99B8-B99F4750952B}" type="datetimeFigureOut">
              <a:rPr lang="fr-BE" smtClean="0"/>
              <a:pPr/>
              <a:t>9/09/23</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07080B95-DA5D-4759-85C5-8ACE7CABC80E}" type="slidenum">
              <a:rPr lang="fr-BE" smtClean="0"/>
              <a:pPr/>
              <a:t>‹N°›</a:t>
            </a:fld>
            <a:endParaRPr lang="fr-BE"/>
          </a:p>
        </p:txBody>
      </p:sp>
    </p:spTree>
    <p:extLst>
      <p:ext uri="{BB962C8B-B14F-4D97-AF65-F5344CB8AC3E}">
        <p14:creationId xmlns:p14="http://schemas.microsoft.com/office/powerpoint/2010/main" val="3565555608"/>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1816AEE-C607-47F8-99B8-B99F4750952B}" type="datetimeFigureOut">
              <a:rPr lang="fr-BE" smtClean="0"/>
              <a:pPr/>
              <a:t>9/09/23</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07080B95-DA5D-4759-85C5-8ACE7CABC80E}" type="slidenum">
              <a:rPr lang="fr-BE" smtClean="0"/>
              <a:pPr/>
              <a:t>‹N°›</a:t>
            </a:fld>
            <a:endParaRPr lang="fr-BE"/>
          </a:p>
        </p:txBody>
      </p:sp>
    </p:spTree>
    <p:extLst>
      <p:ext uri="{BB962C8B-B14F-4D97-AF65-F5344CB8AC3E}">
        <p14:creationId xmlns:p14="http://schemas.microsoft.com/office/powerpoint/2010/main" val="3381591565"/>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71816AEE-C607-47F8-99B8-B99F4750952B}" type="datetimeFigureOut">
              <a:rPr lang="fr-BE" smtClean="0"/>
              <a:pPr/>
              <a:t>9/09/23</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07080B95-DA5D-4759-85C5-8ACE7CABC80E}" type="slidenum">
              <a:rPr lang="fr-BE" smtClean="0"/>
              <a:pPr/>
              <a:t>‹N°›</a:t>
            </a:fld>
            <a:endParaRPr lang="fr-BE"/>
          </a:p>
        </p:txBody>
      </p:sp>
    </p:spTree>
    <p:extLst>
      <p:ext uri="{BB962C8B-B14F-4D97-AF65-F5344CB8AC3E}">
        <p14:creationId xmlns:p14="http://schemas.microsoft.com/office/powerpoint/2010/main" val="2386812228"/>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71816AEE-C607-47F8-99B8-B99F4750952B}" type="datetimeFigureOut">
              <a:rPr lang="fr-BE" smtClean="0"/>
              <a:pPr/>
              <a:t>9/09/23</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07080B95-DA5D-4759-85C5-8ACE7CABC80E}" type="slidenum">
              <a:rPr lang="fr-BE" smtClean="0"/>
              <a:pPr/>
              <a:t>‹N°›</a:t>
            </a:fld>
            <a:endParaRPr lang="fr-BE"/>
          </a:p>
        </p:txBody>
      </p:sp>
    </p:spTree>
    <p:extLst>
      <p:ext uri="{BB962C8B-B14F-4D97-AF65-F5344CB8AC3E}">
        <p14:creationId xmlns:p14="http://schemas.microsoft.com/office/powerpoint/2010/main" val="98588985"/>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71816AEE-C607-47F8-99B8-B99F4750952B}" type="datetimeFigureOut">
              <a:rPr lang="fr-BE" smtClean="0"/>
              <a:pPr/>
              <a:t>9/09/23</a:t>
            </a:fld>
            <a:endParaRPr lang="fr-BE"/>
          </a:p>
        </p:txBody>
      </p:sp>
      <p:sp>
        <p:nvSpPr>
          <p:cNvPr id="8" name="Footer Placeholder 7"/>
          <p:cNvSpPr>
            <a:spLocks noGrp="1"/>
          </p:cNvSpPr>
          <p:nvPr>
            <p:ph type="ftr" sz="quarter" idx="11"/>
          </p:nvPr>
        </p:nvSpPr>
        <p:spPr/>
        <p:txBody>
          <a:bodyPr/>
          <a:lstStyle/>
          <a:p>
            <a:endParaRPr lang="fr-BE"/>
          </a:p>
        </p:txBody>
      </p:sp>
      <p:sp>
        <p:nvSpPr>
          <p:cNvPr id="9" name="Slide Number Placeholder 8"/>
          <p:cNvSpPr>
            <a:spLocks noGrp="1"/>
          </p:cNvSpPr>
          <p:nvPr>
            <p:ph type="sldNum" sz="quarter" idx="12"/>
          </p:nvPr>
        </p:nvSpPr>
        <p:spPr/>
        <p:txBody>
          <a:bodyPr/>
          <a:lstStyle/>
          <a:p>
            <a:fld id="{07080B95-DA5D-4759-85C5-8ACE7CABC80E}" type="slidenum">
              <a:rPr lang="fr-BE" smtClean="0"/>
              <a:pPr/>
              <a:t>‹N°›</a:t>
            </a:fld>
            <a:endParaRPr lang="fr-BE"/>
          </a:p>
        </p:txBody>
      </p:sp>
    </p:spTree>
    <p:extLst>
      <p:ext uri="{BB962C8B-B14F-4D97-AF65-F5344CB8AC3E}">
        <p14:creationId xmlns:p14="http://schemas.microsoft.com/office/powerpoint/2010/main" val="4129910646"/>
      </p:ext>
    </p:extLst>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71816AEE-C607-47F8-99B8-B99F4750952B}" type="datetimeFigureOut">
              <a:rPr lang="fr-BE" smtClean="0"/>
              <a:pPr/>
              <a:t>9/09/23</a:t>
            </a:fld>
            <a:endParaRPr lang="fr-BE"/>
          </a:p>
        </p:txBody>
      </p:sp>
      <p:sp>
        <p:nvSpPr>
          <p:cNvPr id="4" name="Footer Placeholder 3"/>
          <p:cNvSpPr>
            <a:spLocks noGrp="1"/>
          </p:cNvSpPr>
          <p:nvPr>
            <p:ph type="ftr" sz="quarter" idx="11"/>
          </p:nvPr>
        </p:nvSpPr>
        <p:spPr/>
        <p:txBody>
          <a:bodyPr/>
          <a:lstStyle/>
          <a:p>
            <a:endParaRPr lang="fr-BE"/>
          </a:p>
        </p:txBody>
      </p:sp>
      <p:sp>
        <p:nvSpPr>
          <p:cNvPr id="5" name="Slide Number Placeholder 4"/>
          <p:cNvSpPr>
            <a:spLocks noGrp="1"/>
          </p:cNvSpPr>
          <p:nvPr>
            <p:ph type="sldNum" sz="quarter" idx="12"/>
          </p:nvPr>
        </p:nvSpPr>
        <p:spPr/>
        <p:txBody>
          <a:bodyPr/>
          <a:lstStyle/>
          <a:p>
            <a:fld id="{07080B95-DA5D-4759-85C5-8ACE7CABC80E}" type="slidenum">
              <a:rPr lang="fr-BE" smtClean="0"/>
              <a:pPr/>
              <a:t>‹N°›</a:t>
            </a:fld>
            <a:endParaRPr lang="fr-BE"/>
          </a:p>
        </p:txBody>
      </p:sp>
    </p:spTree>
    <p:extLst>
      <p:ext uri="{BB962C8B-B14F-4D97-AF65-F5344CB8AC3E}">
        <p14:creationId xmlns:p14="http://schemas.microsoft.com/office/powerpoint/2010/main" val="254552898"/>
      </p:ext>
    </p:extLst>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816AEE-C607-47F8-99B8-B99F4750952B}" type="datetimeFigureOut">
              <a:rPr lang="fr-BE" smtClean="0"/>
              <a:pPr/>
              <a:t>9/09/23</a:t>
            </a:fld>
            <a:endParaRPr lang="fr-BE"/>
          </a:p>
        </p:txBody>
      </p:sp>
      <p:sp>
        <p:nvSpPr>
          <p:cNvPr id="3" name="Footer Placeholder 2"/>
          <p:cNvSpPr>
            <a:spLocks noGrp="1"/>
          </p:cNvSpPr>
          <p:nvPr>
            <p:ph type="ftr" sz="quarter" idx="11"/>
          </p:nvPr>
        </p:nvSpPr>
        <p:spPr/>
        <p:txBody>
          <a:bodyPr/>
          <a:lstStyle/>
          <a:p>
            <a:endParaRPr lang="fr-BE"/>
          </a:p>
        </p:txBody>
      </p:sp>
      <p:sp>
        <p:nvSpPr>
          <p:cNvPr id="4" name="Slide Number Placeholder 3"/>
          <p:cNvSpPr>
            <a:spLocks noGrp="1"/>
          </p:cNvSpPr>
          <p:nvPr>
            <p:ph type="sldNum" sz="quarter" idx="12"/>
          </p:nvPr>
        </p:nvSpPr>
        <p:spPr/>
        <p:txBody>
          <a:bodyPr/>
          <a:lstStyle/>
          <a:p>
            <a:fld id="{07080B95-DA5D-4759-85C5-8ACE7CABC80E}" type="slidenum">
              <a:rPr lang="fr-BE" smtClean="0"/>
              <a:pPr/>
              <a:t>‹N°›</a:t>
            </a:fld>
            <a:endParaRPr lang="fr-BE"/>
          </a:p>
        </p:txBody>
      </p:sp>
    </p:spTree>
    <p:extLst>
      <p:ext uri="{BB962C8B-B14F-4D97-AF65-F5344CB8AC3E}">
        <p14:creationId xmlns:p14="http://schemas.microsoft.com/office/powerpoint/2010/main" val="3449121456"/>
      </p:ext>
    </p:extLst>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71816AEE-C607-47F8-99B8-B99F4750952B}" type="datetimeFigureOut">
              <a:rPr lang="fr-BE" smtClean="0"/>
              <a:pPr/>
              <a:t>9/09/23</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07080B95-DA5D-4759-85C5-8ACE7CABC80E}" type="slidenum">
              <a:rPr lang="fr-BE" smtClean="0"/>
              <a:pPr/>
              <a:t>‹N°›</a:t>
            </a:fld>
            <a:endParaRPr lang="fr-BE"/>
          </a:p>
        </p:txBody>
      </p:sp>
    </p:spTree>
    <p:extLst>
      <p:ext uri="{BB962C8B-B14F-4D97-AF65-F5344CB8AC3E}">
        <p14:creationId xmlns:p14="http://schemas.microsoft.com/office/powerpoint/2010/main" val="2070414510"/>
      </p:ext>
    </p:extLst>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71816AEE-C607-47F8-99B8-B99F4750952B}" type="datetimeFigureOut">
              <a:rPr lang="fr-BE" smtClean="0"/>
              <a:pPr/>
              <a:t>9/09/23</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07080B95-DA5D-4759-85C5-8ACE7CABC80E}" type="slidenum">
              <a:rPr lang="fr-BE" smtClean="0"/>
              <a:pPr/>
              <a:t>‹N°›</a:t>
            </a:fld>
            <a:endParaRPr lang="fr-BE"/>
          </a:p>
        </p:txBody>
      </p:sp>
    </p:spTree>
    <p:extLst>
      <p:ext uri="{BB962C8B-B14F-4D97-AF65-F5344CB8AC3E}">
        <p14:creationId xmlns:p14="http://schemas.microsoft.com/office/powerpoint/2010/main" val="2757255168"/>
      </p:ext>
    </p:extLst>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816AEE-C607-47F8-99B8-B99F4750952B}" type="datetimeFigureOut">
              <a:rPr lang="fr-BE" smtClean="0"/>
              <a:pPr/>
              <a:t>9/09/23</a:t>
            </a:fld>
            <a:endParaRPr lang="fr-B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080B95-DA5D-4759-85C5-8ACE7CABC80E}" type="slidenum">
              <a:rPr lang="fr-BE" smtClean="0"/>
              <a:pPr/>
              <a:t>‹N°›</a:t>
            </a:fld>
            <a:endParaRPr lang="fr-BE"/>
          </a:p>
        </p:txBody>
      </p:sp>
    </p:spTree>
    <p:extLst>
      <p:ext uri="{BB962C8B-B14F-4D97-AF65-F5344CB8AC3E}">
        <p14:creationId xmlns:p14="http://schemas.microsoft.com/office/powerpoint/2010/main" val="790262201"/>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ransition>
    <p:wipe dir="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wmf"/><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 Id="rId6" Type="http://schemas.openxmlformats.org/officeDocument/2006/relationships/image" Target="../media/image27.jpeg"/><Relationship Id="rId5" Type="http://schemas.openxmlformats.org/officeDocument/2006/relationships/hyperlink" Target="http://www.google.be/url?sa=i&amp;rct=j&amp;q=&amp;esrc=s&amp;source=images&amp;cd=&amp;cad=rja&amp;uact=8&amp;ved=0CAcQjRw&amp;url=http%3A%2F%2Fmedicalcontent.hubpages.com%2Fhub%2FHemihypertrophy&amp;ei=yccSVfjUF5Ow7AaKm4DABw&amp;bvm=bv.89217033,d.ZGU&amp;psig=AFQjCNEas6aC6OUw6Nknp15Cc7cqqzPZow&amp;ust=1427380323865147" TargetMode="External"/><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G"/><Relationship Id="rId1" Type="http://schemas.microsoft.com/office/2007/relationships/media" Target="../media/media1.MP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G"/><Relationship Id="rId1" Type="http://schemas.microsoft.com/office/2007/relationships/media" Target="../media/media2.MP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www.google.be/url?sa=i&amp;rct=j&amp;q=pavlik+harnais&amp;source=images&amp;cd=&amp;cad=rja&amp;docid=39yeX20w_ajQGM&amp;tbnid=pjx3Ap99qljlGM:&amp;ved=0CAUQjRw&amp;url=http://french.alibaba.com/product-free/pavlik-harness-123328673.html&amp;ei=uv2MUbSOHMnO0QXhmYDQBw&amp;bvm=bv.46340616,d.d2k&amp;psig=AFQjCNGPW3KWOBiq5tGdKIgRPyLvgD-D6w&amp;ust=1368280842923980"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www.google.be/url?sa=i&amp;rct=j&amp;q=&amp;esrc=s&amp;source=images&amp;cd=&amp;cad=rja&amp;uact=8&amp;ved=0CAcQjRw&amp;url=http%3A%2F%2Fwww2.massgeneral.org%2Fortho%2Fhip_dysplasia.htm&amp;ei=fd4SVcTpEsLe7Aa06IGQDg&amp;bvm=bv.89217033,d.ZGU&amp;psig=AFQjCNE-cfb7XYi4oAIOrhPA8tGMZppx8Q&amp;ust=1427386304621046" TargetMode="Externa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6.jpeg"/><Relationship Id="rId4" Type="http://schemas.openxmlformats.org/officeDocument/2006/relationships/hyperlink" Target="http://www.google.be/url?sa=i&amp;rct=j&amp;q=pavlik+harnais&amp;source=images&amp;cd=&amp;cad=rja&amp;docid=39yeX20w_ajQGM&amp;tbnid=pjx3Ap99qljlGM:&amp;ved=0CAUQjRw&amp;url=http://french.alibaba.com/product-free/pavlik-harness-123328673.html&amp;ei=uv2MUbSOHMnO0QXhmYDQBw&amp;bvm=bv.46340616,d.d2k&amp;psig=AFQjCNGPW3KWOBiq5tGdKIgRPyLvgD-D6w&amp;ust=1368280842923980"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6.xml"/><Relationship Id="rId5" Type="http://schemas.openxmlformats.org/officeDocument/2006/relationships/image" Target="../media/image53.jpeg"/><Relationship Id="rId4" Type="http://schemas.openxmlformats.org/officeDocument/2006/relationships/image" Target="../media/image52.jpeg"/></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hyperlink" Target="http://orthoportal.aaos.org/oko/pediatrics/PED010/images/fig29.jpg" TargetMode="External"/><Relationship Id="rId1" Type="http://schemas.openxmlformats.org/officeDocument/2006/relationships/slideLayout" Target="../slideLayouts/slideLayout6.xml"/><Relationship Id="rId4" Type="http://schemas.openxmlformats.org/officeDocument/2006/relationships/image" Target="../media/image55.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61.gif"/><Relationship Id="rId3" Type="http://schemas.openxmlformats.org/officeDocument/2006/relationships/image" Target="../media/image58.gif"/><Relationship Id="rId7" Type="http://schemas.openxmlformats.org/officeDocument/2006/relationships/hyperlink" Target="https://www.jaaos.org/content/9/6/401/F7.expansion.html" TargetMode="External"/><Relationship Id="rId2" Type="http://schemas.openxmlformats.org/officeDocument/2006/relationships/hyperlink" Target="https://www.jaaos.org/content/9/6/401/F6.expansion.html" TargetMode="External"/><Relationship Id="rId1" Type="http://schemas.openxmlformats.org/officeDocument/2006/relationships/slideLayout" Target="../slideLayouts/slideLayout6.xml"/><Relationship Id="rId6" Type="http://schemas.openxmlformats.org/officeDocument/2006/relationships/image" Target="../media/image60.gif"/><Relationship Id="rId5" Type="http://schemas.openxmlformats.org/officeDocument/2006/relationships/hyperlink" Target="https://www.jaaos.org/content/9/6/401/F7/graphic-9.large.jpg" TargetMode="External"/><Relationship Id="rId4" Type="http://schemas.openxmlformats.org/officeDocument/2006/relationships/image" Target="../media/image59.gif"/></Relationships>
</file>

<file path=ppt/slides/_rels/slide4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g"/><Relationship Id="rId1" Type="http://schemas.microsoft.com/office/2007/relationships/media" Target="../media/media5.mpg"/><Relationship Id="rId4" Type="http://schemas.openxmlformats.org/officeDocument/2006/relationships/image" Target="../media/image67.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6.xml"/><Relationship Id="rId5" Type="http://schemas.openxmlformats.org/officeDocument/2006/relationships/image" Target="../media/image10.jpeg"/><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hyperlink" Target="http://www.google.be/url?sa=i&amp;rct=j&amp;q=&amp;esrc=s&amp;source=images&amp;cd=&amp;cad=rja&amp;uact=8&amp;ved=0CAcQjRw&amp;url=http%3A%2F%2Fwww.jim.fr%2Fe-docs%2Forthopedie_dysplasie_de_hanche_mises_au_point_73154%2Fdocument_actu_med.phtml&amp;ei=euESVfPPGfGv7Ab8xIDgAQ&amp;psig=AFQjCNEBRt8YiZx61fOiwW3PWWMyxnU8LA&amp;ust=1427387103743727" TargetMode="Externa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23C59759-BA12-F13A-37E3-96DEEF741311}"/>
              </a:ext>
            </a:extLst>
          </p:cNvPr>
          <p:cNvSpPr>
            <a:spLocks noGrp="1"/>
          </p:cNvSpPr>
          <p:nvPr>
            <p:ph type="ctrTitle"/>
          </p:nvPr>
        </p:nvSpPr>
        <p:spPr/>
        <p:txBody>
          <a:bodyPr/>
          <a:lstStyle/>
          <a:p>
            <a:r>
              <a:rPr lang="fr-FR" dirty="0">
                <a:solidFill>
                  <a:schemeClr val="accent1"/>
                </a:solidFill>
              </a:rPr>
              <a:t>La luxation congénitale de hanche</a:t>
            </a:r>
          </a:p>
        </p:txBody>
      </p:sp>
      <p:sp>
        <p:nvSpPr>
          <p:cNvPr id="6" name="Sous-titre 5">
            <a:extLst>
              <a:ext uri="{FF2B5EF4-FFF2-40B4-BE49-F238E27FC236}">
                <a16:creationId xmlns:a16="http://schemas.microsoft.com/office/drawing/2014/main" id="{4E638CF5-AA78-1812-8E36-017845485832}"/>
              </a:ext>
            </a:extLst>
          </p:cNvPr>
          <p:cNvSpPr>
            <a:spLocks noGrp="1"/>
          </p:cNvSpPr>
          <p:nvPr>
            <p:ph type="subTitle" idx="1"/>
          </p:nvPr>
        </p:nvSpPr>
        <p:spPr>
          <a:xfrm>
            <a:off x="1143000" y="4365104"/>
            <a:ext cx="6858000" cy="892696"/>
          </a:xfrm>
        </p:spPr>
        <p:txBody>
          <a:bodyPr/>
          <a:lstStyle/>
          <a:p>
            <a:r>
              <a:rPr lang="fr-FR" dirty="0"/>
              <a:t>Dr Isabelle </a:t>
            </a:r>
            <a:r>
              <a:rPr lang="fr-FR" dirty="0" err="1"/>
              <a:t>Schrouff</a:t>
            </a:r>
            <a:endParaRPr lang="fr-FR" dirty="0"/>
          </a:p>
          <a:p>
            <a:r>
              <a:rPr lang="fr-FR" dirty="0"/>
              <a:t>Orthopédie pédiatrique</a:t>
            </a:r>
          </a:p>
        </p:txBody>
      </p:sp>
      <p:pic>
        <p:nvPicPr>
          <p:cNvPr id="4" name="Image 3">
            <a:extLst>
              <a:ext uri="{FF2B5EF4-FFF2-40B4-BE49-F238E27FC236}">
                <a16:creationId xmlns:a16="http://schemas.microsoft.com/office/drawing/2014/main" id="{BCC2A6E8-2A3E-67A8-C001-E08F1F6DDE06}"/>
              </a:ext>
            </a:extLst>
          </p:cNvPr>
          <p:cNvPicPr>
            <a:picLocks noChangeAspect="1"/>
          </p:cNvPicPr>
          <p:nvPr/>
        </p:nvPicPr>
        <p:blipFill>
          <a:blip r:embed="rId2"/>
          <a:stretch>
            <a:fillRect/>
          </a:stretch>
        </p:blipFill>
        <p:spPr>
          <a:xfrm>
            <a:off x="6990589" y="5441159"/>
            <a:ext cx="2153411" cy="1419200"/>
          </a:xfrm>
          <a:prstGeom prst="rect">
            <a:avLst/>
          </a:prstGeom>
        </p:spPr>
      </p:pic>
    </p:spTree>
    <p:extLst>
      <p:ext uri="{BB962C8B-B14F-4D97-AF65-F5344CB8AC3E}">
        <p14:creationId xmlns:p14="http://schemas.microsoft.com/office/powerpoint/2010/main" val="247621472"/>
      </p:ext>
    </p:extLst>
  </p:cSld>
  <p:clrMapOvr>
    <a:masterClrMapping/>
  </p:clrMapOvr>
  <p:transition>
    <p:wipe dir="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718879" y="800392"/>
            <a:ext cx="7698523" cy="1212102"/>
          </a:xfrm>
        </p:spPr>
        <p:txBody>
          <a:bodyPr>
            <a:normAutofit/>
          </a:bodyPr>
          <a:lstStyle/>
          <a:p>
            <a:pPr algn="ctr"/>
            <a:r>
              <a:rPr lang="fr-BE" sz="3500" dirty="0">
                <a:solidFill>
                  <a:schemeClr val="accent1"/>
                </a:solidFill>
              </a:rPr>
              <a:t>Facteurs mécaniques</a:t>
            </a:r>
          </a:p>
        </p:txBody>
      </p:sp>
      <p:sp>
        <p:nvSpPr>
          <p:cNvPr id="3" name="Espace réservé du contenu 2"/>
          <p:cNvSpPr>
            <a:spLocks noGrp="1"/>
          </p:cNvSpPr>
          <p:nvPr>
            <p:ph idx="1"/>
          </p:nvPr>
        </p:nvSpPr>
        <p:spPr>
          <a:xfrm>
            <a:off x="1135656" y="1645413"/>
            <a:ext cx="7281746" cy="3567173"/>
          </a:xfrm>
        </p:spPr>
        <p:txBody>
          <a:bodyPr anchor="ctr">
            <a:normAutofit/>
          </a:bodyPr>
          <a:lstStyle/>
          <a:p>
            <a:r>
              <a:rPr lang="fr-BE" dirty="0"/>
              <a:t>Siège ( 20% de dysplasie ou luxation)</a:t>
            </a:r>
          </a:p>
          <a:p>
            <a:r>
              <a:rPr lang="fr-BE" dirty="0" err="1"/>
              <a:t>Torticoli</a:t>
            </a:r>
            <a:endParaRPr lang="fr-BE" dirty="0"/>
          </a:p>
          <a:p>
            <a:r>
              <a:rPr lang="fr-BE" dirty="0"/>
              <a:t>Oligoamnios</a:t>
            </a:r>
          </a:p>
          <a:p>
            <a:r>
              <a:rPr lang="fr-BE" dirty="0"/>
              <a:t>Primipare</a:t>
            </a:r>
          </a:p>
          <a:p>
            <a:r>
              <a:rPr lang="fr-BE" dirty="0"/>
              <a:t>Emmaillotage</a:t>
            </a:r>
          </a:p>
        </p:txBody>
      </p:sp>
    </p:spTree>
  </p:cSld>
  <p:clrMapOvr>
    <a:masterClrMapping/>
  </p:clrMapOvr>
  <p:transition>
    <p:wipe dir="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718879" y="800392"/>
            <a:ext cx="7698523" cy="1212102"/>
          </a:xfrm>
        </p:spPr>
        <p:txBody>
          <a:bodyPr>
            <a:normAutofit/>
          </a:bodyPr>
          <a:lstStyle/>
          <a:p>
            <a:pPr algn="ctr"/>
            <a:r>
              <a:rPr lang="fr-BE" sz="3500" dirty="0">
                <a:solidFill>
                  <a:schemeClr val="accent1"/>
                </a:solidFill>
              </a:rPr>
              <a:t>Facteurs physiologiques</a:t>
            </a:r>
          </a:p>
        </p:txBody>
      </p:sp>
      <p:sp>
        <p:nvSpPr>
          <p:cNvPr id="3" name="Espace réservé du contenu 2"/>
          <p:cNvSpPr>
            <a:spLocks noGrp="1"/>
          </p:cNvSpPr>
          <p:nvPr>
            <p:ph idx="1"/>
          </p:nvPr>
        </p:nvSpPr>
        <p:spPr>
          <a:xfrm>
            <a:off x="931127" y="2402727"/>
            <a:ext cx="7281746" cy="2052545"/>
          </a:xfrm>
        </p:spPr>
        <p:txBody>
          <a:bodyPr anchor="ctr">
            <a:normAutofit/>
          </a:bodyPr>
          <a:lstStyle/>
          <a:p>
            <a:r>
              <a:rPr lang="fr-BE" dirty="0"/>
              <a:t>Laxité hormonale ( relaxine) de la grossesse</a:t>
            </a:r>
          </a:p>
          <a:p>
            <a:r>
              <a:rPr lang="fr-BE" dirty="0"/>
              <a:t>Filles plus sensibles</a:t>
            </a:r>
          </a:p>
        </p:txBody>
      </p:sp>
    </p:spTree>
  </p:cSld>
  <p:clrMapOvr>
    <a:masterClrMapping/>
  </p:clrMapOvr>
  <p:transition>
    <p:wipe dir="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718879" y="800392"/>
            <a:ext cx="7698523" cy="1212102"/>
          </a:xfrm>
        </p:spPr>
        <p:txBody>
          <a:bodyPr>
            <a:normAutofit/>
          </a:bodyPr>
          <a:lstStyle/>
          <a:p>
            <a:pPr algn="ctr"/>
            <a:r>
              <a:rPr lang="fr-BE" sz="3500" dirty="0">
                <a:solidFill>
                  <a:schemeClr val="accent1"/>
                </a:solidFill>
              </a:rPr>
              <a:t>Facteurs génétiques</a:t>
            </a:r>
          </a:p>
        </p:txBody>
      </p:sp>
      <p:sp>
        <p:nvSpPr>
          <p:cNvPr id="3" name="Espace réservé du contenu 2"/>
          <p:cNvSpPr>
            <a:spLocks noGrp="1"/>
          </p:cNvSpPr>
          <p:nvPr>
            <p:ph idx="1"/>
          </p:nvPr>
        </p:nvSpPr>
        <p:spPr>
          <a:xfrm>
            <a:off x="1111393" y="2269652"/>
            <a:ext cx="7281746" cy="2628609"/>
          </a:xfrm>
        </p:spPr>
        <p:txBody>
          <a:bodyPr anchor="ctr">
            <a:normAutofit/>
          </a:bodyPr>
          <a:lstStyle/>
          <a:p>
            <a:r>
              <a:rPr lang="fr-BE" dirty="0"/>
              <a:t>Racial</a:t>
            </a:r>
          </a:p>
          <a:p>
            <a:r>
              <a:rPr lang="fr-BE" dirty="0"/>
              <a:t>Ethnique</a:t>
            </a:r>
          </a:p>
          <a:p>
            <a:r>
              <a:rPr lang="fr-BE" dirty="0"/>
              <a:t>Hyperlaxité génétique</a:t>
            </a:r>
          </a:p>
        </p:txBody>
      </p:sp>
    </p:spTree>
  </p:cSld>
  <p:clrMapOvr>
    <a:masterClrMapping/>
  </p:clrMapOvr>
  <p:transition>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DABE0B-BA0B-F575-DDAB-7091D3C20172}"/>
              </a:ext>
            </a:extLst>
          </p:cNvPr>
          <p:cNvSpPr>
            <a:spLocks noGrp="1"/>
          </p:cNvSpPr>
          <p:nvPr>
            <p:ph type="ctrTitle"/>
          </p:nvPr>
        </p:nvSpPr>
        <p:spPr/>
        <p:txBody>
          <a:bodyPr/>
          <a:lstStyle/>
          <a:p>
            <a:r>
              <a:rPr lang="fr-FR" dirty="0"/>
              <a:t>La luxation de hanche </a:t>
            </a:r>
          </a:p>
        </p:txBody>
      </p:sp>
      <p:sp>
        <p:nvSpPr>
          <p:cNvPr id="3" name="Sous-titre 2">
            <a:extLst>
              <a:ext uri="{FF2B5EF4-FFF2-40B4-BE49-F238E27FC236}">
                <a16:creationId xmlns:a16="http://schemas.microsoft.com/office/drawing/2014/main" id="{BA5B8029-A115-2750-6BA4-A2B6C0D44CCA}"/>
              </a:ext>
            </a:extLst>
          </p:cNvPr>
          <p:cNvSpPr>
            <a:spLocks noGrp="1"/>
          </p:cNvSpPr>
          <p:nvPr>
            <p:ph type="subTitle" idx="1"/>
          </p:nvPr>
        </p:nvSpPr>
        <p:spPr/>
        <p:txBody>
          <a:bodyPr/>
          <a:lstStyle/>
          <a:p>
            <a:r>
              <a:rPr lang="fr-FR" dirty="0"/>
              <a:t>De la naissance à 6 mois.</a:t>
            </a:r>
          </a:p>
        </p:txBody>
      </p:sp>
    </p:spTree>
    <p:extLst>
      <p:ext uri="{BB962C8B-B14F-4D97-AF65-F5344CB8AC3E}">
        <p14:creationId xmlns:p14="http://schemas.microsoft.com/office/powerpoint/2010/main" val="4058550028"/>
      </p:ext>
    </p:extLst>
  </p:cSld>
  <p:clrMapOvr>
    <a:masterClrMapping/>
  </p:clrMapOvr>
  <p:transition>
    <p:wipe dir="r"/>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vert="horz" lIns="91440" tIns="45720" rIns="91440" bIns="45720" rtlCol="0" anchor="b">
            <a:normAutofit/>
          </a:bodyPr>
          <a:lstStyle/>
          <a:p>
            <a:pPr algn="ctr" defTabSz="914400"/>
            <a:r>
              <a:rPr lang="en-US" sz="4700" dirty="0">
                <a:solidFill>
                  <a:srgbClr val="0070C0"/>
                </a:solidFill>
              </a:rPr>
              <a:t>Clinique</a:t>
            </a:r>
          </a:p>
        </p:txBody>
      </p:sp>
      <p:graphicFrame>
        <p:nvGraphicFramePr>
          <p:cNvPr id="14" name="Espace réservé du contenu 2">
            <a:extLst>
              <a:ext uri="{FF2B5EF4-FFF2-40B4-BE49-F238E27FC236}">
                <a16:creationId xmlns:a16="http://schemas.microsoft.com/office/drawing/2014/main" id="{70A68AB4-FE52-4DA5-81C0-2A7B07A68E42}"/>
              </a:ext>
            </a:extLst>
          </p:cNvPr>
          <p:cNvGraphicFramePr>
            <a:graphicFrameLocks noGrp="1"/>
          </p:cNvGraphicFramePr>
          <p:nvPr>
            <p:ph idx="1"/>
            <p:extLst>
              <p:ext uri="{D42A27DB-BD31-4B8C-83A1-F6EECF244321}">
                <p14:modId xmlns:p14="http://schemas.microsoft.com/office/powerpoint/2010/main" val="2279805266"/>
              </p:ext>
            </p:extLst>
          </p:nvPr>
        </p:nvGraphicFramePr>
        <p:xfrm>
          <a:off x="628650" y="620689"/>
          <a:ext cx="7886700" cy="55562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wipe dir="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ZoneTexte 9"/>
          <p:cNvSpPr txBox="1"/>
          <p:nvPr/>
        </p:nvSpPr>
        <p:spPr>
          <a:xfrm>
            <a:off x="628383" y="4941467"/>
            <a:ext cx="7879842" cy="1101186"/>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2800" kern="1200" dirty="0" err="1">
                <a:solidFill>
                  <a:schemeClr val="tx1"/>
                </a:solidFill>
                <a:latin typeface="+mj-lt"/>
                <a:ea typeface="+mj-ea"/>
                <a:cs typeface="+mj-cs"/>
              </a:rPr>
              <a:t>Siège</a:t>
            </a:r>
            <a:r>
              <a:rPr lang="en-US" sz="2800" kern="1200" dirty="0">
                <a:solidFill>
                  <a:schemeClr val="tx1"/>
                </a:solidFill>
                <a:latin typeface="+mj-lt"/>
                <a:ea typeface="+mj-ea"/>
                <a:cs typeface="+mj-cs"/>
              </a:rPr>
              <a:t> </a:t>
            </a:r>
            <a:r>
              <a:rPr lang="en-US" sz="2800" kern="1200" dirty="0" err="1">
                <a:solidFill>
                  <a:schemeClr val="tx1"/>
                </a:solidFill>
                <a:latin typeface="+mj-lt"/>
                <a:ea typeface="+mj-ea"/>
                <a:cs typeface="+mj-cs"/>
              </a:rPr>
              <a:t>ou</a:t>
            </a:r>
            <a:r>
              <a:rPr lang="en-US" sz="2800" kern="1200" dirty="0">
                <a:solidFill>
                  <a:schemeClr val="tx1"/>
                </a:solidFill>
                <a:latin typeface="+mj-lt"/>
                <a:ea typeface="+mj-ea"/>
                <a:cs typeface="+mj-cs"/>
              </a:rPr>
              <a:t> </a:t>
            </a:r>
            <a:r>
              <a:rPr lang="en-US" sz="2800" kern="1200" dirty="0" err="1">
                <a:solidFill>
                  <a:schemeClr val="tx1"/>
                </a:solidFill>
                <a:latin typeface="+mj-lt"/>
                <a:ea typeface="+mj-ea"/>
                <a:cs typeface="+mj-cs"/>
              </a:rPr>
              <a:t>malpositions</a:t>
            </a:r>
            <a:r>
              <a:rPr lang="en-US" sz="2800" kern="1200" dirty="0">
                <a:solidFill>
                  <a:schemeClr val="tx1"/>
                </a:solidFill>
                <a:latin typeface="+mj-lt"/>
                <a:ea typeface="+mj-ea"/>
                <a:cs typeface="+mj-cs"/>
              </a:rPr>
              <a:t> </a:t>
            </a:r>
            <a:r>
              <a:rPr lang="en-US" sz="2800" kern="1200" dirty="0" err="1">
                <a:solidFill>
                  <a:schemeClr val="tx1"/>
                </a:solidFill>
                <a:latin typeface="+mj-lt"/>
                <a:ea typeface="+mj-ea"/>
                <a:cs typeface="+mj-cs"/>
              </a:rPr>
              <a:t>à</a:t>
            </a:r>
            <a:r>
              <a:rPr lang="en-US" sz="2800" kern="1200" dirty="0">
                <a:solidFill>
                  <a:schemeClr val="tx1"/>
                </a:solidFill>
                <a:latin typeface="+mj-lt"/>
                <a:ea typeface="+mj-ea"/>
                <a:cs typeface="+mj-cs"/>
              </a:rPr>
              <a:t> la naissance</a:t>
            </a:r>
          </a:p>
          <a:p>
            <a:pPr algn="ctr">
              <a:lnSpc>
                <a:spcPct val="90000"/>
              </a:lnSpc>
              <a:spcBef>
                <a:spcPct val="0"/>
              </a:spcBef>
              <a:spcAft>
                <a:spcPts val="600"/>
              </a:spcAft>
            </a:pPr>
            <a:r>
              <a:rPr lang="en-US" sz="2800" kern="1200" dirty="0">
                <a:solidFill>
                  <a:schemeClr val="tx1"/>
                </a:solidFill>
                <a:latin typeface="+mj-lt"/>
                <a:ea typeface="+mj-ea"/>
                <a:cs typeface="+mj-cs"/>
              </a:rPr>
              <a:t>=</a:t>
            </a:r>
          </a:p>
          <a:p>
            <a:pPr algn="ctr">
              <a:lnSpc>
                <a:spcPct val="90000"/>
              </a:lnSpc>
              <a:spcBef>
                <a:spcPct val="0"/>
              </a:spcBef>
              <a:spcAft>
                <a:spcPts val="600"/>
              </a:spcAft>
            </a:pPr>
            <a:r>
              <a:rPr lang="en-US" sz="2800" kern="1200" dirty="0">
                <a:solidFill>
                  <a:schemeClr val="tx1"/>
                </a:solidFill>
                <a:latin typeface="+mj-lt"/>
                <a:ea typeface="+mj-ea"/>
                <a:cs typeface="+mj-cs"/>
              </a:rPr>
              <a:t>ECHO A UN MOIS</a:t>
            </a:r>
          </a:p>
        </p:txBody>
      </p:sp>
      <p:pic>
        <p:nvPicPr>
          <p:cNvPr id="9" name="Picture 8"/>
          <p:cNvPicPr>
            <a:picLocks noChangeArrowheads="1"/>
          </p:cNvPicPr>
          <p:nvPr/>
        </p:nvPicPr>
        <p:blipFill>
          <a:blip r:embed="rId2" cstate="print"/>
          <a:stretch>
            <a:fillRect/>
          </a:stretch>
        </p:blipFill>
        <p:spPr bwMode="auto">
          <a:xfrm>
            <a:off x="965959" y="171715"/>
            <a:ext cx="1210789" cy="1871927"/>
          </a:xfrm>
          <a:prstGeom prst="rect">
            <a:avLst/>
          </a:prstGeom>
          <a:noFill/>
        </p:spPr>
      </p:pic>
      <p:pic>
        <p:nvPicPr>
          <p:cNvPr id="5" name="Picture 4" descr="A:\Numérisation143.jpg"/>
          <p:cNvPicPr>
            <a:picLocks noChangeAspect="1" noChangeArrowheads="1"/>
          </p:cNvPicPr>
          <p:nvPr/>
        </p:nvPicPr>
        <p:blipFill>
          <a:blip r:embed="rId3" cstate="print"/>
          <a:stretch>
            <a:fillRect/>
          </a:stretch>
        </p:blipFill>
        <p:spPr bwMode="auto">
          <a:xfrm>
            <a:off x="3632341" y="171715"/>
            <a:ext cx="1871927" cy="1871927"/>
          </a:xfrm>
          <a:prstGeom prst="rect">
            <a:avLst/>
          </a:prstGeom>
          <a:noFill/>
        </p:spPr>
      </p:pic>
      <p:pic>
        <p:nvPicPr>
          <p:cNvPr id="8" name="Picture 7" descr="C:\I~000114.JPG"/>
          <p:cNvPicPr>
            <a:picLocks noChangeAspect="1" noChangeArrowheads="1"/>
          </p:cNvPicPr>
          <p:nvPr/>
        </p:nvPicPr>
        <p:blipFill>
          <a:blip r:embed="rId4" cstate="print"/>
          <a:stretch>
            <a:fillRect/>
          </a:stretch>
        </p:blipFill>
        <p:spPr bwMode="auto">
          <a:xfrm>
            <a:off x="6315371" y="171715"/>
            <a:ext cx="2495902" cy="1871927"/>
          </a:xfrm>
          <a:prstGeom prst="rect">
            <a:avLst/>
          </a:prstGeom>
          <a:noFill/>
        </p:spPr>
      </p:pic>
      <p:pic>
        <p:nvPicPr>
          <p:cNvPr id="6" name="Picture 5" descr="C:\I~000008.JPG"/>
          <p:cNvPicPr>
            <a:picLocks noChangeAspect="1" noChangeArrowheads="1"/>
          </p:cNvPicPr>
          <p:nvPr/>
        </p:nvPicPr>
        <p:blipFill>
          <a:blip r:embed="rId5" cstate="print"/>
          <a:srcRect l="11279" t="14174" r="8740" b="20000"/>
          <a:stretch>
            <a:fillRect/>
          </a:stretch>
        </p:blipFill>
        <p:spPr bwMode="auto">
          <a:xfrm>
            <a:off x="149055" y="2257937"/>
            <a:ext cx="2844597" cy="1755871"/>
          </a:xfrm>
          <a:prstGeom prst="rect">
            <a:avLst/>
          </a:prstGeom>
          <a:noFill/>
        </p:spPr>
      </p:pic>
      <p:pic>
        <p:nvPicPr>
          <p:cNvPr id="7" name="Picture 6" descr="C:\I~000011.JPG"/>
          <p:cNvPicPr>
            <a:picLocks noChangeAspect="1" noChangeArrowheads="1"/>
          </p:cNvPicPr>
          <p:nvPr/>
        </p:nvPicPr>
        <p:blipFill>
          <a:blip r:embed="rId6" cstate="print"/>
          <a:srcRect l="1961" b="1961"/>
          <a:stretch>
            <a:fillRect/>
          </a:stretch>
        </p:blipFill>
        <p:spPr bwMode="auto">
          <a:xfrm>
            <a:off x="3320353" y="2199909"/>
            <a:ext cx="2495903" cy="1871927"/>
          </a:xfrm>
          <a:prstGeom prst="rect">
            <a:avLst/>
          </a:prstGeom>
          <a:noFill/>
        </p:spPr>
      </p:pic>
      <p:pic>
        <p:nvPicPr>
          <p:cNvPr id="4" name="Picture 3" descr="A:\TEMPO\Numérisation121.jpg"/>
          <p:cNvPicPr>
            <a:picLocks noChangeAspect="1" noChangeArrowheads="1"/>
          </p:cNvPicPr>
          <p:nvPr/>
        </p:nvPicPr>
        <p:blipFill>
          <a:blip r:embed="rId7" cstate="print"/>
          <a:srcRect t="2753" r="2737"/>
          <a:stretch>
            <a:fillRect/>
          </a:stretch>
        </p:blipFill>
        <p:spPr bwMode="auto">
          <a:xfrm>
            <a:off x="6141024" y="2254192"/>
            <a:ext cx="2844597" cy="1763360"/>
          </a:xfrm>
          <a:prstGeom prst="rect">
            <a:avLst/>
          </a:prstGeom>
          <a:noFill/>
        </p:spPr>
      </p:pic>
      <p:sp>
        <p:nvSpPr>
          <p:cNvPr id="2" name="Rectangle 1">
            <a:extLst>
              <a:ext uri="{FF2B5EF4-FFF2-40B4-BE49-F238E27FC236}">
                <a16:creationId xmlns:a16="http://schemas.microsoft.com/office/drawing/2014/main" id="{9B343E7D-68BF-8E46-E30F-B471EFC08680}"/>
              </a:ext>
            </a:extLst>
          </p:cNvPr>
          <p:cNvSpPr/>
          <p:nvPr/>
        </p:nvSpPr>
        <p:spPr>
          <a:xfrm>
            <a:off x="8244408" y="2852936"/>
            <a:ext cx="741213" cy="116087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BE" sz="4000" dirty="0">
                <a:solidFill>
                  <a:schemeClr val="accent1"/>
                </a:solidFill>
              </a:rPr>
              <a:t>Déficit d’abduction</a:t>
            </a:r>
          </a:p>
        </p:txBody>
      </p:sp>
      <p:sp>
        <p:nvSpPr>
          <p:cNvPr id="3" name="Espace réservé du contenu 2">
            <a:extLst>
              <a:ext uri="{FF2B5EF4-FFF2-40B4-BE49-F238E27FC236}">
                <a16:creationId xmlns:a16="http://schemas.microsoft.com/office/drawing/2014/main" id="{B8CAE358-DAC8-BC44-9A89-EE87B3024DF8}"/>
              </a:ext>
            </a:extLst>
          </p:cNvPr>
          <p:cNvSpPr>
            <a:spLocks noGrp="1"/>
          </p:cNvSpPr>
          <p:nvPr>
            <p:ph idx="1"/>
          </p:nvPr>
        </p:nvSpPr>
        <p:spPr/>
        <p:txBody>
          <a:bodyPr/>
          <a:lstStyle/>
          <a:p>
            <a:endParaRPr lang="fr-FR"/>
          </a:p>
        </p:txBody>
      </p:sp>
      <p:pic>
        <p:nvPicPr>
          <p:cNvPr id="4" name="Picture 3" descr="C:\C~000001.JPG"/>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5004048" y="1511772"/>
            <a:ext cx="4104215" cy="307816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descr="A:\4.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7416" y="4724869"/>
            <a:ext cx="4338739" cy="207897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073"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296" y="1484784"/>
            <a:ext cx="4648200" cy="310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3452639"/>
      </p:ext>
    </p:extLst>
  </p:cSld>
  <p:clrMapOvr>
    <a:masterClrMapping/>
  </p:clrMapOvr>
  <p:transition>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BE" sz="4000" dirty="0">
                <a:solidFill>
                  <a:schemeClr val="accent1"/>
                </a:solidFill>
              </a:rPr>
              <a:t>Raccourcissement MI</a:t>
            </a:r>
          </a:p>
        </p:txBody>
      </p:sp>
      <p:pic>
        <p:nvPicPr>
          <p:cNvPr id="3" name="Image 2" descr="fig14_150.jpg"/>
          <p:cNvPicPr>
            <a:picLocks noChangeAspect="1"/>
          </p:cNvPicPr>
          <p:nvPr/>
        </p:nvPicPr>
        <p:blipFill>
          <a:blip r:embed="rId2" cstate="print"/>
          <a:stretch>
            <a:fillRect/>
          </a:stretch>
        </p:blipFill>
        <p:spPr>
          <a:xfrm>
            <a:off x="6372200" y="1700808"/>
            <a:ext cx="2186163" cy="3312368"/>
          </a:xfrm>
          <a:prstGeom prst="rect">
            <a:avLst/>
          </a:prstGeom>
        </p:spPr>
      </p:pic>
      <p:pic>
        <p:nvPicPr>
          <p:cNvPr id="2050" name="Picture 2" descr="Pre-op right hip dislocation - right leg appears short. Pediatric Hip Dysplas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3655" y="4625410"/>
            <a:ext cx="238125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newborns.stanford.edu/images/P101006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3655" y="1700808"/>
            <a:ext cx="3133725" cy="241935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encrypted-tbn0.gstatic.com/images?q=tbn:ANd9GcTl54W4rshDWaQ7lOelyP1khPwEU8STE9xaVFP2C1fQbKn7lMV_">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04" y="1700808"/>
            <a:ext cx="2476500" cy="2933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0968685"/>
      </p:ext>
    </p:extLst>
  </p:cSld>
  <p:clrMapOvr>
    <a:masterClrMapping/>
  </p:clrMapOvr>
  <p:transition>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BE" sz="4000" dirty="0">
                <a:solidFill>
                  <a:schemeClr val="accent1"/>
                </a:solidFill>
              </a:rPr>
              <a:t>Asymétrie des plis fessiers</a:t>
            </a: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329" y="1556792"/>
            <a:ext cx="3867150" cy="475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1556792"/>
            <a:ext cx="4000500" cy="349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riangle 3">
            <a:extLst>
              <a:ext uri="{FF2B5EF4-FFF2-40B4-BE49-F238E27FC236}">
                <a16:creationId xmlns:a16="http://schemas.microsoft.com/office/drawing/2014/main" id="{780B64B6-00E8-766D-7245-63E3E727FC78}"/>
              </a:ext>
            </a:extLst>
          </p:cNvPr>
          <p:cNvSpPr/>
          <p:nvPr/>
        </p:nvSpPr>
        <p:spPr>
          <a:xfrm rot="10800000">
            <a:off x="2483768" y="3573016"/>
            <a:ext cx="504056" cy="1008112"/>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1279163780"/>
      </p:ext>
    </p:extLst>
  </p:cSld>
  <p:clrMapOvr>
    <a:masterClrMapping/>
  </p:clrMapOvr>
  <p:transition>
    <p:wipe dir="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578" name="Picture 2" descr="Fig. 10: Hip instability in the newborn is diagnosed with the provocative maneuvers of Ortolani and Barlow.   "/>
          <p:cNvPicPr>
            <a:picLocks noChangeAspect="1" noChangeArrowheads="1"/>
          </p:cNvPicPr>
          <p:nvPr/>
        </p:nvPicPr>
        <p:blipFill rotWithShape="1">
          <a:blip r:embed="rId2" cstate="print"/>
          <a:srcRect l="7804" r="26745"/>
          <a:stretch/>
        </p:blipFill>
        <p:spPr bwMode="auto">
          <a:xfrm>
            <a:off x="4300517" y="598864"/>
            <a:ext cx="4239106" cy="4145096"/>
          </a:xfrm>
          <a:prstGeom prst="rect">
            <a:avLst/>
          </a:prstGeom>
          <a:noFill/>
        </p:spPr>
      </p:pic>
      <p:sp>
        <p:nvSpPr>
          <p:cNvPr id="2" name="Titre 1"/>
          <p:cNvSpPr>
            <a:spLocks noGrp="1"/>
          </p:cNvSpPr>
          <p:nvPr>
            <p:ph type="title"/>
          </p:nvPr>
        </p:nvSpPr>
        <p:spPr>
          <a:xfrm>
            <a:off x="603363" y="2546823"/>
            <a:ext cx="2961201" cy="2383844"/>
          </a:xfrm>
        </p:spPr>
        <p:txBody>
          <a:bodyPr vert="horz" lIns="91440" tIns="45720" rIns="91440" bIns="45720" rtlCol="0" anchor="t">
            <a:normAutofit/>
          </a:bodyPr>
          <a:lstStyle/>
          <a:p>
            <a:pPr defTabSz="914400"/>
            <a:r>
              <a:rPr lang="en-US" sz="3800" b="1" dirty="0" err="1">
                <a:solidFill>
                  <a:srgbClr val="000000"/>
                </a:solidFill>
              </a:rPr>
              <a:t>Manœuvres</a:t>
            </a:r>
            <a:r>
              <a:rPr lang="en-US" sz="3800" b="1" dirty="0">
                <a:solidFill>
                  <a:srgbClr val="000000"/>
                </a:solidFill>
              </a:rPr>
              <a:t> </a:t>
            </a:r>
            <a:r>
              <a:rPr lang="en-US" sz="3800" b="1" dirty="0" err="1">
                <a:solidFill>
                  <a:srgbClr val="000000"/>
                </a:solidFill>
              </a:rPr>
              <a:t>provocatrices</a:t>
            </a:r>
            <a:endParaRPr lang="en-US" sz="3800" b="1" dirty="0">
              <a:solidFill>
                <a:srgbClr val="000000"/>
              </a:solidFill>
            </a:endParaRPr>
          </a:p>
        </p:txBody>
      </p:sp>
      <p:sp>
        <p:nvSpPr>
          <p:cNvPr id="6" name="ZoneTexte 5"/>
          <p:cNvSpPr txBox="1"/>
          <p:nvPr/>
        </p:nvSpPr>
        <p:spPr>
          <a:xfrm>
            <a:off x="539552" y="4797152"/>
            <a:ext cx="6060955" cy="1277273"/>
          </a:xfrm>
          <a:prstGeom prst="rect">
            <a:avLst/>
          </a:prstGeom>
          <a:solidFill>
            <a:schemeClr val="bg1"/>
          </a:solidFill>
        </p:spPr>
        <p:txBody>
          <a:bodyPr wrap="none" rtlCol="0">
            <a:spAutoFit/>
          </a:bodyPr>
          <a:lstStyle/>
          <a:p>
            <a:pPr>
              <a:spcAft>
                <a:spcPts val="600"/>
              </a:spcAft>
            </a:pPr>
            <a:r>
              <a:rPr lang="fr-BE" sz="3600" dirty="0"/>
              <a:t>Hanches luxées</a:t>
            </a:r>
          </a:p>
          <a:p>
            <a:pPr>
              <a:spcAft>
                <a:spcPts val="600"/>
              </a:spcAft>
            </a:pPr>
            <a:r>
              <a:rPr lang="fr-BE" sz="3600" dirty="0"/>
              <a:t>Hanches en place mais </a:t>
            </a:r>
            <a:r>
              <a:rPr lang="fr-BE" sz="3600" dirty="0" err="1"/>
              <a:t>luxables</a:t>
            </a:r>
            <a:endParaRPr lang="fr-BE" sz="3600" dirty="0"/>
          </a:p>
        </p:txBody>
      </p:sp>
    </p:spTree>
  </p:cSld>
  <p:clrMapOvr>
    <a:masterClrMapping/>
  </p:clrMapOvr>
  <p:transition>
    <p:wipe dir="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descr="A:\Numérisation101.jpg"/>
          <p:cNvPicPr>
            <a:picLocks noChangeAspect="1" noChangeArrowheads="1"/>
          </p:cNvPicPr>
          <p:nvPr/>
        </p:nvPicPr>
        <p:blipFill>
          <a:blip r:embed="rId2" cstate="print"/>
          <a:srcRect/>
          <a:stretch>
            <a:fillRect/>
          </a:stretch>
        </p:blipFill>
        <p:spPr bwMode="auto">
          <a:xfrm>
            <a:off x="990600" y="2895600"/>
            <a:ext cx="4965700" cy="3124200"/>
          </a:xfrm>
          <a:prstGeom prst="rect">
            <a:avLst/>
          </a:prstGeom>
        </p:spPr>
      </p:pic>
      <p:pic>
        <p:nvPicPr>
          <p:cNvPr id="5" name="Picture 2" descr="A:\Numérisation100.jpg"/>
          <p:cNvPicPr>
            <a:picLocks noChangeAspect="1" noChangeArrowheads="1"/>
          </p:cNvPicPr>
          <p:nvPr/>
        </p:nvPicPr>
        <p:blipFill>
          <a:blip r:embed="rId3" cstate="print"/>
          <a:srcRect r="6964" b="6976"/>
          <a:stretch>
            <a:fillRect/>
          </a:stretch>
        </p:blipFill>
        <p:spPr bwMode="auto">
          <a:xfrm>
            <a:off x="6032500" y="2895600"/>
            <a:ext cx="2095500" cy="3124200"/>
          </a:xfrm>
          <a:prstGeom prst="rect">
            <a:avLst/>
          </a:prstGeom>
        </p:spPr>
      </p:pic>
      <p:sp>
        <p:nvSpPr>
          <p:cNvPr id="2" name="Titre 1"/>
          <p:cNvSpPr>
            <a:spLocks noGrp="1"/>
          </p:cNvSpPr>
          <p:nvPr>
            <p:ph type="title"/>
          </p:nvPr>
        </p:nvSpPr>
        <p:spPr>
          <a:xfrm>
            <a:off x="884419" y="826680"/>
            <a:ext cx="7375161" cy="1325563"/>
          </a:xfrm>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algn="ctr" defTabSz="914400"/>
            <a:r>
              <a:rPr lang="en-US" sz="3500" kern="1200">
                <a:solidFill>
                  <a:srgbClr val="FFFFFF"/>
                </a:solidFill>
                <a:latin typeface="+mj-lt"/>
                <a:ea typeface="+mj-ea"/>
                <a:cs typeface="+mj-cs"/>
              </a:rPr>
              <a:t>Embryologie</a:t>
            </a:r>
          </a:p>
        </p:txBody>
      </p:sp>
    </p:spTree>
  </p:cSld>
  <p:clrMapOvr>
    <a:masterClrMapping/>
  </p:clrMapOvr>
  <p:transition>
    <p:wipe dir="r"/>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989089D7-1E12-1A4B-96BE-56423AAE0CC5}"/>
              </a:ext>
            </a:extLst>
          </p:cNvPr>
          <p:cNvSpPr>
            <a:spLocks noGrp="1"/>
          </p:cNvSpPr>
          <p:nvPr>
            <p:ph type="title"/>
          </p:nvPr>
        </p:nvSpPr>
        <p:spPr>
          <a:xfrm>
            <a:off x="645393" y="4081486"/>
            <a:ext cx="7848550" cy="2011810"/>
          </a:xfrm>
          <a:noFill/>
        </p:spPr>
        <p:txBody>
          <a:bodyPr vert="horz" lIns="91440" tIns="45720" rIns="91440" bIns="45720" rtlCol="0" anchor="b">
            <a:normAutofit/>
          </a:bodyPr>
          <a:lstStyle/>
          <a:p>
            <a:pPr algn="ctr" defTabSz="914400"/>
            <a:r>
              <a:rPr lang="en-US" sz="4500" dirty="0" err="1"/>
              <a:t>Signes</a:t>
            </a:r>
            <a:r>
              <a:rPr lang="en-US" sz="4500" dirty="0"/>
              <a:t> de Barlow et </a:t>
            </a:r>
            <a:r>
              <a:rPr lang="en-US" sz="4500" dirty="0" err="1"/>
              <a:t>d’Ortolani</a:t>
            </a:r>
            <a:endParaRPr lang="en-US" sz="4500" dirty="0"/>
          </a:p>
        </p:txBody>
      </p:sp>
      <p:pic>
        <p:nvPicPr>
          <p:cNvPr id="5" name="Picture 2" descr="A:\1.TIF">
            <a:extLst>
              <a:ext uri="{FF2B5EF4-FFF2-40B4-BE49-F238E27FC236}">
                <a16:creationId xmlns:a16="http://schemas.microsoft.com/office/drawing/2014/main" id="{2EE0BFEE-B864-134C-8003-E2D927FF41F1}"/>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6288" r="6280" b="-5"/>
          <a:stretch/>
        </p:blipFill>
        <p:spPr bwMode="auto">
          <a:xfrm>
            <a:off x="1303279" y="84266"/>
            <a:ext cx="6808617" cy="5000918"/>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3867801"/>
      </p:ext>
    </p:extLst>
  </p:cSld>
  <p:clrMapOvr>
    <a:masterClrMapping/>
  </p:clrMapOvr>
  <p:transition>
    <p:wipe dir="r"/>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Numérisation9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8500" y="469900"/>
            <a:ext cx="3619500" cy="1181100"/>
          </a:xfrm>
          <a:prstGeom prst="rect">
            <a:avLst/>
          </a:prstGeom>
          <a:extLst>
            <a:ext uri="{909E8E84-426E-40DD-AFC4-6F175D3DCCD1}">
              <a14:hiddenFill xmlns:a14="http://schemas.microsoft.com/office/drawing/2010/main">
                <a:solidFill>
                  <a:srgbClr val="FFFFFF"/>
                </a:solidFill>
              </a14:hiddenFill>
            </a:ext>
          </a:extLst>
        </p:spPr>
      </p:pic>
      <p:pic>
        <p:nvPicPr>
          <p:cNvPr id="3" name="Picture 2" descr="A:\1.TIF"/>
          <p:cNvPicPr>
            <a:picLocks noChangeAspect="1" noChangeArrowheads="1"/>
          </p:cNvPicPr>
          <p:nvPr/>
        </p:nvPicPr>
        <p:blipFill>
          <a:blip r:embed="rId3" cstate="print"/>
          <a:srcRect l="6325" t="6181" r="6192" b="6339"/>
          <a:stretch>
            <a:fillRect/>
          </a:stretch>
        </p:blipFill>
        <p:spPr bwMode="auto">
          <a:xfrm>
            <a:off x="4508500" y="1727200"/>
            <a:ext cx="3619500" cy="4610100"/>
          </a:xfrm>
          <a:prstGeom prst="rect">
            <a:avLst/>
          </a:prstGeom>
        </p:spPr>
      </p:pic>
      <p:sp>
        <p:nvSpPr>
          <p:cNvPr id="2" name="Titre 1"/>
          <p:cNvSpPr>
            <a:spLocks noGrp="1"/>
          </p:cNvSpPr>
          <p:nvPr>
            <p:ph type="title"/>
          </p:nvPr>
        </p:nvSpPr>
        <p:spPr>
          <a:xfrm>
            <a:off x="1187624" y="1060450"/>
            <a:ext cx="2562119" cy="4795408"/>
          </a:xfrm>
        </p:spPr>
        <p:txBody>
          <a:bodyPr vert="horz" lIns="91440" tIns="45720" rIns="91440" bIns="45720" rtlCol="0" anchor="ctr">
            <a:normAutofit/>
          </a:bodyPr>
          <a:lstStyle/>
          <a:p>
            <a:pPr defTabSz="914400"/>
            <a:r>
              <a:rPr lang="en-US" sz="4400" kern="1200">
                <a:solidFill>
                  <a:schemeClr val="accent1"/>
                </a:solidFill>
                <a:latin typeface="+mj-lt"/>
                <a:ea typeface="+mj-ea"/>
                <a:cs typeface="+mj-cs"/>
              </a:rPr>
              <a:t>Ortolani</a:t>
            </a:r>
          </a:p>
        </p:txBody>
      </p:sp>
    </p:spTree>
  </p:cSld>
  <p:clrMapOvr>
    <a:masterClrMapping/>
  </p:clrMapOvr>
  <p:transition>
    <p:wipe dir="r"/>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ZoneTexte 2"/>
          <p:cNvSpPr txBox="1"/>
          <p:nvPr/>
        </p:nvSpPr>
        <p:spPr>
          <a:xfrm>
            <a:off x="628650" y="171162"/>
            <a:ext cx="2130136" cy="237114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kern="1200" dirty="0">
                <a:solidFill>
                  <a:schemeClr val="accent1"/>
                </a:solidFill>
                <a:latin typeface="+mj-lt"/>
                <a:ea typeface="+mj-ea"/>
                <a:cs typeface="+mj-cs"/>
              </a:rPr>
              <a:t>Ortolani</a:t>
            </a:r>
          </a:p>
        </p:txBody>
      </p:sp>
      <p:pic>
        <p:nvPicPr>
          <p:cNvPr id="4" name="MOV01522.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55949" y="1456250"/>
            <a:ext cx="5510653" cy="4132990"/>
          </a:xfrm>
          <a:prstGeom prst="rect">
            <a:avLst/>
          </a:prstGeom>
        </p:spPr>
      </p:pic>
    </p:spTree>
    <p:extLst>
      <p:ext uri="{BB962C8B-B14F-4D97-AF65-F5344CB8AC3E}">
        <p14:creationId xmlns:p14="http://schemas.microsoft.com/office/powerpoint/2010/main" val="3581613071"/>
      </p:ext>
    </p:extLst>
  </p:cSld>
  <p:clrMapOvr>
    <a:masterClrMapping/>
  </p:clrMapOvr>
  <p:transition>
    <p:wipe dir="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3" descr="A:\2.TIF"/>
          <p:cNvPicPr>
            <a:picLocks noChangeAspect="1" noChangeArrowheads="1"/>
          </p:cNvPicPr>
          <p:nvPr/>
        </p:nvPicPr>
        <p:blipFill>
          <a:blip r:embed="rId2" cstate="print"/>
          <a:srcRect l="3398" b="3381"/>
          <a:stretch>
            <a:fillRect/>
          </a:stretch>
        </p:blipFill>
        <p:spPr bwMode="auto">
          <a:xfrm>
            <a:off x="774700" y="3276600"/>
            <a:ext cx="2044700" cy="2349500"/>
          </a:xfrm>
          <a:prstGeom prst="rect">
            <a:avLst/>
          </a:prstGeom>
        </p:spPr>
      </p:pic>
      <p:pic>
        <p:nvPicPr>
          <p:cNvPr id="4" name="Picture 2" descr="A:\3.TIF"/>
          <p:cNvPicPr>
            <a:picLocks noChangeAspect="1" noChangeArrowheads="1"/>
          </p:cNvPicPr>
          <p:nvPr/>
        </p:nvPicPr>
        <p:blipFill>
          <a:blip r:embed="rId3" cstate="print"/>
          <a:srcRect l="2933" t="5688" r="5865" b="32234"/>
          <a:stretch>
            <a:fillRect/>
          </a:stretch>
        </p:blipFill>
        <p:spPr bwMode="auto">
          <a:xfrm>
            <a:off x="2895600" y="3276600"/>
            <a:ext cx="5448300" cy="2349500"/>
          </a:xfrm>
          <a:prstGeom prst="rect">
            <a:avLst/>
          </a:prstGeom>
        </p:spPr>
      </p:pic>
      <p:sp>
        <p:nvSpPr>
          <p:cNvPr id="2" name="Titre 1"/>
          <p:cNvSpPr>
            <a:spLocks noGrp="1"/>
          </p:cNvSpPr>
          <p:nvPr>
            <p:ph type="title"/>
          </p:nvPr>
        </p:nvSpPr>
        <p:spPr>
          <a:xfrm>
            <a:off x="884419" y="826680"/>
            <a:ext cx="7375161" cy="1325563"/>
          </a:xfrm>
        </p:spPr>
        <p:txBody>
          <a:bodyPr vert="horz" lIns="91440" tIns="45720" rIns="91440" bIns="45720" rtlCol="0" anchor="ctr">
            <a:normAutofit/>
          </a:bodyPr>
          <a:lstStyle/>
          <a:p>
            <a:pPr algn="ctr" defTabSz="914400"/>
            <a:r>
              <a:rPr lang="en-US" sz="4000" kern="1200" dirty="0">
                <a:solidFill>
                  <a:schemeClr val="accent1"/>
                </a:solidFill>
                <a:latin typeface="+mj-lt"/>
                <a:ea typeface="+mj-ea"/>
                <a:cs typeface="+mj-cs"/>
              </a:rPr>
              <a:t>Barlow</a:t>
            </a:r>
          </a:p>
        </p:txBody>
      </p:sp>
    </p:spTree>
  </p:cSld>
  <p:clrMapOvr>
    <a:masterClrMapping/>
  </p:clrMapOvr>
  <p:transition>
    <p:wipe dir="r"/>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ZoneTexte 2"/>
          <p:cNvSpPr txBox="1"/>
          <p:nvPr/>
        </p:nvSpPr>
        <p:spPr>
          <a:xfrm>
            <a:off x="771525" y="1967266"/>
            <a:ext cx="1971675" cy="2547257"/>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4000" kern="1200" dirty="0">
                <a:solidFill>
                  <a:schemeClr val="accent1"/>
                </a:solidFill>
                <a:latin typeface="+mj-lt"/>
                <a:ea typeface="+mj-ea"/>
                <a:cs typeface="+mj-cs"/>
              </a:rPr>
              <a:t>Barlow</a:t>
            </a:r>
          </a:p>
        </p:txBody>
      </p:sp>
      <p:pic>
        <p:nvPicPr>
          <p:cNvPr id="6" name="MOV01521.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395854" y="1538425"/>
            <a:ext cx="5085525" cy="3814144"/>
          </a:xfrm>
          <a:prstGeom prst="rect">
            <a:avLst/>
          </a:prstGeom>
        </p:spPr>
      </p:pic>
      <p:sp>
        <p:nvSpPr>
          <p:cNvPr id="2" name="Rectangle 1">
            <a:extLst>
              <a:ext uri="{FF2B5EF4-FFF2-40B4-BE49-F238E27FC236}">
                <a16:creationId xmlns:a16="http://schemas.microsoft.com/office/drawing/2014/main" id="{87D67CD5-17DA-C68C-B838-18F0A988DD90}"/>
              </a:ext>
            </a:extLst>
          </p:cNvPr>
          <p:cNvSpPr/>
          <p:nvPr/>
        </p:nvSpPr>
        <p:spPr>
          <a:xfrm>
            <a:off x="5292080" y="3861048"/>
            <a:ext cx="1512168" cy="104672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ysClr val="windowText" lastClr="000000"/>
              </a:solidFill>
            </a:endParaRPr>
          </a:p>
        </p:txBody>
      </p:sp>
    </p:spTree>
  </p:cSld>
  <p:clrMapOvr>
    <a:masterClrMapping/>
  </p:clrMapOvr>
  <p:transition>
    <p:wipe dir="r"/>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832CF7-7A45-B22C-6777-10EDB94E6952}"/>
              </a:ext>
            </a:extLst>
          </p:cNvPr>
          <p:cNvSpPr>
            <a:spLocks noGrp="1"/>
          </p:cNvSpPr>
          <p:nvPr>
            <p:ph type="title"/>
          </p:nvPr>
        </p:nvSpPr>
        <p:spPr/>
        <p:txBody>
          <a:bodyPr/>
          <a:lstStyle/>
          <a:p>
            <a:endParaRPr lang="fr-FR"/>
          </a:p>
        </p:txBody>
      </p:sp>
      <p:pic>
        <p:nvPicPr>
          <p:cNvPr id="6" name="lux1.mp4">
            <a:hlinkClick r:id="" action="ppaction://media"/>
            <a:extLst>
              <a:ext uri="{FF2B5EF4-FFF2-40B4-BE49-F238E27FC236}">
                <a16:creationId xmlns:a16="http://schemas.microsoft.com/office/drawing/2014/main" id="{072A671D-A986-CE78-C8CF-86B9D425179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699792" y="694043"/>
            <a:ext cx="3102521" cy="5482920"/>
          </a:xfrm>
        </p:spPr>
      </p:pic>
    </p:spTree>
    <p:extLst>
      <p:ext uri="{BB962C8B-B14F-4D97-AF65-F5344CB8AC3E}">
        <p14:creationId xmlns:p14="http://schemas.microsoft.com/office/powerpoint/2010/main" val="425021931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99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0026CF-F00E-CF1C-A6F4-EBBFABD2DB3D}"/>
              </a:ext>
            </a:extLst>
          </p:cNvPr>
          <p:cNvSpPr>
            <a:spLocks noGrp="1"/>
          </p:cNvSpPr>
          <p:nvPr>
            <p:ph type="title"/>
          </p:nvPr>
        </p:nvSpPr>
        <p:spPr/>
        <p:txBody>
          <a:bodyPr/>
          <a:lstStyle/>
          <a:p>
            <a:endParaRPr lang="fr-FR"/>
          </a:p>
        </p:txBody>
      </p:sp>
      <p:pic>
        <p:nvPicPr>
          <p:cNvPr id="11" name="luxx.mp4">
            <a:hlinkClick r:id="" action="ppaction://media"/>
            <a:extLst>
              <a:ext uri="{FF2B5EF4-FFF2-40B4-BE49-F238E27FC236}">
                <a16:creationId xmlns:a16="http://schemas.microsoft.com/office/drawing/2014/main" id="{9D2D739F-2D30-D2D8-6F9C-79EA3895363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rot="5400000">
            <a:off x="2876723" y="498191"/>
            <a:ext cx="3390553" cy="5991944"/>
          </a:xfrm>
        </p:spPr>
      </p:pic>
    </p:spTree>
    <p:extLst>
      <p:ext uri="{BB962C8B-B14F-4D97-AF65-F5344CB8AC3E}">
        <p14:creationId xmlns:p14="http://schemas.microsoft.com/office/powerpoint/2010/main" val="89558804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5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A3D017-BC94-824B-B367-F8F06FC207E3}"/>
              </a:ext>
            </a:extLst>
          </p:cNvPr>
          <p:cNvSpPr>
            <a:spLocks noGrp="1"/>
          </p:cNvSpPr>
          <p:nvPr>
            <p:ph type="ctrTitle"/>
          </p:nvPr>
        </p:nvSpPr>
        <p:spPr>
          <a:xfrm>
            <a:off x="685800" y="1122362"/>
            <a:ext cx="7772400" cy="2882701"/>
          </a:xfrm>
        </p:spPr>
        <p:txBody>
          <a:bodyPr/>
          <a:lstStyle/>
          <a:p>
            <a:r>
              <a:rPr lang="fr-FR" b="1" dirty="0"/>
              <a:t>L’échographie est l’examen de choix</a:t>
            </a:r>
            <a:r>
              <a:rPr lang="fr-FR" dirty="0"/>
              <a:t>.</a:t>
            </a:r>
          </a:p>
        </p:txBody>
      </p:sp>
      <p:sp>
        <p:nvSpPr>
          <p:cNvPr id="3" name="Sous-titre 2">
            <a:extLst>
              <a:ext uri="{FF2B5EF4-FFF2-40B4-BE49-F238E27FC236}">
                <a16:creationId xmlns:a16="http://schemas.microsoft.com/office/drawing/2014/main" id="{3DFDB66F-72D5-2C4D-BBE4-763DDCA31755}"/>
              </a:ext>
            </a:extLst>
          </p:cNvPr>
          <p:cNvSpPr>
            <a:spLocks noGrp="1"/>
          </p:cNvSpPr>
          <p:nvPr>
            <p:ph type="subTitle" idx="1"/>
          </p:nvPr>
        </p:nvSpPr>
        <p:spPr/>
        <p:txBody>
          <a:bodyPr/>
          <a:lstStyle/>
          <a:p>
            <a:endParaRPr lang="fr-FR" dirty="0"/>
          </a:p>
        </p:txBody>
      </p:sp>
    </p:spTree>
    <p:extLst>
      <p:ext uri="{BB962C8B-B14F-4D97-AF65-F5344CB8AC3E}">
        <p14:creationId xmlns:p14="http://schemas.microsoft.com/office/powerpoint/2010/main" val="1981568738"/>
      </p:ext>
    </p:extLst>
  </p:cSld>
  <p:clrMapOvr>
    <a:masterClrMapping/>
  </p:clrMapOvr>
  <p:transition>
    <p:wipe dir="r"/>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age 5" descr="Une image contenant texte, capture d’écran, Logiciel multimédia, logiciel&#10;&#10;Description générée automatiquement">
            <a:extLst>
              <a:ext uri="{FF2B5EF4-FFF2-40B4-BE49-F238E27FC236}">
                <a16:creationId xmlns:a16="http://schemas.microsoft.com/office/drawing/2014/main" id="{507C9E36-4124-297C-5B75-1AC275672A2A}"/>
              </a:ext>
            </a:extLst>
          </p:cNvPr>
          <p:cNvPicPr>
            <a:picLocks noChangeAspect="1"/>
          </p:cNvPicPr>
          <p:nvPr/>
        </p:nvPicPr>
        <p:blipFill rotWithShape="1">
          <a:blip r:embed="rId2">
            <a:extLst>
              <a:ext uri="{28A0092B-C50C-407E-A947-70E740481C1C}">
                <a14:useLocalDpi xmlns:a14="http://schemas.microsoft.com/office/drawing/2010/main" val="0"/>
              </a:ext>
            </a:extLst>
          </a:blip>
          <a:srcRect l="16677" t="22235" r="19398" b="8096"/>
          <a:stretch/>
        </p:blipFill>
        <p:spPr>
          <a:xfrm>
            <a:off x="1797000" y="1340768"/>
            <a:ext cx="5550000" cy="3780407"/>
          </a:xfrm>
          <a:prstGeom prst="rect">
            <a:avLst/>
          </a:prstGeom>
        </p:spPr>
      </p:pic>
    </p:spTree>
    <p:extLst>
      <p:ext uri="{BB962C8B-B14F-4D97-AF65-F5344CB8AC3E}">
        <p14:creationId xmlns:p14="http://schemas.microsoft.com/office/powerpoint/2010/main" val="2350090766"/>
      </p:ext>
    </p:extLst>
  </p:cSld>
  <p:clrMapOvr>
    <a:masterClrMapping/>
  </p:clrMapOvr>
  <p:transition>
    <p:wipe dir="r"/>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C49AA6-04E7-5145-ADA6-79B43DF7BA1A}"/>
              </a:ext>
            </a:extLst>
          </p:cNvPr>
          <p:cNvSpPr>
            <a:spLocks noGrp="1"/>
          </p:cNvSpPr>
          <p:nvPr>
            <p:ph type="title"/>
          </p:nvPr>
        </p:nvSpPr>
        <p:spPr>
          <a:xfrm>
            <a:off x="718879" y="800392"/>
            <a:ext cx="7698523" cy="1212102"/>
          </a:xfrm>
        </p:spPr>
        <p:txBody>
          <a:bodyPr>
            <a:normAutofit/>
          </a:bodyPr>
          <a:lstStyle/>
          <a:p>
            <a:pPr algn="ctr"/>
            <a:r>
              <a:rPr lang="fr-FR" sz="3500">
                <a:solidFill>
                  <a:schemeClr val="accent1"/>
                </a:solidFill>
              </a:rPr>
              <a:t>La dysplasie</a:t>
            </a:r>
          </a:p>
        </p:txBody>
      </p:sp>
      <p:sp>
        <p:nvSpPr>
          <p:cNvPr id="3" name="Espace réservé du contenu 2">
            <a:extLst>
              <a:ext uri="{FF2B5EF4-FFF2-40B4-BE49-F238E27FC236}">
                <a16:creationId xmlns:a16="http://schemas.microsoft.com/office/drawing/2014/main" id="{EF5AA9B5-AFA8-9543-AB54-26FB8A3FFB48}"/>
              </a:ext>
            </a:extLst>
          </p:cNvPr>
          <p:cNvSpPr>
            <a:spLocks noGrp="1"/>
          </p:cNvSpPr>
          <p:nvPr>
            <p:ph idx="1"/>
          </p:nvPr>
        </p:nvSpPr>
        <p:spPr>
          <a:xfrm>
            <a:off x="1025718" y="2490436"/>
            <a:ext cx="7281746" cy="3567173"/>
          </a:xfrm>
        </p:spPr>
        <p:txBody>
          <a:bodyPr anchor="ctr">
            <a:normAutofit/>
          </a:bodyPr>
          <a:lstStyle/>
          <a:p>
            <a:r>
              <a:rPr lang="fr-FR"/>
              <a:t>Tête fémorale en place</a:t>
            </a:r>
          </a:p>
          <a:p>
            <a:r>
              <a:rPr lang="fr-FR"/>
              <a:t>Distance tête-fond de cotyle normal (&lt;6mm)</a:t>
            </a:r>
          </a:p>
          <a:p>
            <a:r>
              <a:rPr lang="fr-FR"/>
              <a:t>Cotyle trop peu creusé que pour contenir la tête fémoral</a:t>
            </a:r>
          </a:p>
          <a:p>
            <a:r>
              <a:rPr lang="fr-FR"/>
              <a:t>Traitement: maintenir la tête fémorale en place pour augmenter le creusement.</a:t>
            </a:r>
          </a:p>
        </p:txBody>
      </p:sp>
    </p:spTree>
    <p:extLst>
      <p:ext uri="{BB962C8B-B14F-4D97-AF65-F5344CB8AC3E}">
        <p14:creationId xmlns:p14="http://schemas.microsoft.com/office/powerpoint/2010/main" val="2621142539"/>
      </p:ext>
    </p:extLst>
  </p:cSld>
  <p:clrMapOvr>
    <a:masterClrMapping/>
  </p:clrMapOvr>
  <p:transition>
    <p:wipe dir="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84393" y="5110423"/>
            <a:ext cx="8179546" cy="671540"/>
          </a:xfrm>
          <a:noFill/>
        </p:spPr>
        <p:txBody>
          <a:bodyPr vert="horz" lIns="91440" tIns="45720" rIns="91440" bIns="45720" rtlCol="0" anchor="ctr">
            <a:normAutofit/>
          </a:bodyPr>
          <a:lstStyle/>
          <a:p>
            <a:pPr algn="ctr" defTabSz="914400"/>
            <a:r>
              <a:rPr lang="en-US" sz="4200"/>
              <a:t>Anatomie pathologique</a:t>
            </a:r>
          </a:p>
        </p:txBody>
      </p:sp>
      <p:pic>
        <p:nvPicPr>
          <p:cNvPr id="18434" name="Picture 2" descr="Fig. 9: Adaptive soft-tissue and acetabular changes in an established hip dislocation. Note the limbus, capsular constriction, enlarged ligamentum teres, and hourglass configuration of the capsule caused by the psoas tendon. A, psoas tendon; B, labrum; C, ligamentum teres.   "/>
          <p:cNvPicPr>
            <a:picLocks noChangeAspect="1" noChangeArrowheads="1"/>
          </p:cNvPicPr>
          <p:nvPr/>
        </p:nvPicPr>
        <p:blipFill rotWithShape="1">
          <a:blip r:embed="rId2" cstate="print"/>
          <a:srcRect t="3725" r="1" b="5278"/>
          <a:stretch/>
        </p:blipFill>
        <p:spPr bwMode="auto">
          <a:xfrm>
            <a:off x="1627521" y="804672"/>
            <a:ext cx="5888958" cy="3554676"/>
          </a:xfrm>
          <a:prstGeom prst="rect">
            <a:avLst/>
          </a:prstGeom>
          <a:noFill/>
          <a:effectLst/>
        </p:spPr>
      </p:pic>
    </p:spTree>
  </p:cSld>
  <p:clrMapOvr>
    <a:masterClrMapping/>
  </p:clrMapOvr>
  <p:transition>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9BAAD74D-C5D2-96CD-3336-6B4ECDBD4682}"/>
              </a:ext>
            </a:extLst>
          </p:cNvPr>
          <p:cNvSpPr>
            <a:spLocks noGrp="1"/>
          </p:cNvSpPr>
          <p:nvPr>
            <p:ph type="title"/>
          </p:nvPr>
        </p:nvSpPr>
        <p:spPr/>
        <p:txBody>
          <a:bodyPr/>
          <a:lstStyle/>
          <a:p>
            <a:endParaRPr lang="fr-FR"/>
          </a:p>
        </p:txBody>
      </p:sp>
      <p:pic>
        <p:nvPicPr>
          <p:cNvPr id="12" name="Espace réservé du contenu 11" descr="Une image contenant texte, Logiciel multimédia, logiciel, capture d’écran&#10;&#10;Description générée automatiquement">
            <a:extLst>
              <a:ext uri="{FF2B5EF4-FFF2-40B4-BE49-F238E27FC236}">
                <a16:creationId xmlns:a16="http://schemas.microsoft.com/office/drawing/2014/main" id="{B72AA177-4B83-AFA5-D235-51E34900B08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903" t="21954" r="12765" b="6887"/>
          <a:stretch/>
        </p:blipFill>
        <p:spPr>
          <a:xfrm>
            <a:off x="786557" y="1268760"/>
            <a:ext cx="7570886" cy="4787473"/>
          </a:xfrm>
        </p:spPr>
      </p:pic>
    </p:spTree>
    <p:extLst>
      <p:ext uri="{BB962C8B-B14F-4D97-AF65-F5344CB8AC3E}">
        <p14:creationId xmlns:p14="http://schemas.microsoft.com/office/powerpoint/2010/main" val="3511368239"/>
      </p:ext>
    </p:extLst>
  </p:cSld>
  <p:clrMapOvr>
    <a:masterClrMapping/>
  </p:clrMapOvr>
  <p:transition>
    <p:wipe dir="r"/>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9DE9690A-410C-254C-8D7F-1FCCBD3C7E3D}"/>
              </a:ext>
            </a:extLst>
          </p:cNvPr>
          <p:cNvSpPr>
            <a:spLocks noGrp="1"/>
          </p:cNvSpPr>
          <p:nvPr>
            <p:ph type="title"/>
          </p:nvPr>
        </p:nvSpPr>
        <p:spPr>
          <a:xfrm>
            <a:off x="603363" y="2546823"/>
            <a:ext cx="2961201" cy="2383844"/>
          </a:xfrm>
        </p:spPr>
        <p:txBody>
          <a:bodyPr vert="horz" lIns="91440" tIns="45720" rIns="91440" bIns="45720" rtlCol="0" anchor="t">
            <a:normAutofit/>
          </a:bodyPr>
          <a:lstStyle/>
          <a:p>
            <a:pPr defTabSz="914400"/>
            <a:r>
              <a:rPr lang="en-US" sz="3800">
                <a:solidFill>
                  <a:srgbClr val="000000"/>
                </a:solidFill>
              </a:rPr>
              <a:t>Attelle d’abduction</a:t>
            </a:r>
          </a:p>
        </p:txBody>
      </p:sp>
      <p:pic>
        <p:nvPicPr>
          <p:cNvPr id="2" name="Espace réservé du contenu 1">
            <a:extLst>
              <a:ext uri="{FF2B5EF4-FFF2-40B4-BE49-F238E27FC236}">
                <a16:creationId xmlns:a16="http://schemas.microsoft.com/office/drawing/2014/main" id="{89D5D2BA-6117-8E41-89AB-08F779789142}"/>
              </a:ext>
            </a:extLst>
          </p:cNvPr>
          <p:cNvPicPr>
            <a:picLocks noGrp="1" noChangeAspect="1"/>
          </p:cNvPicPr>
          <p:nvPr>
            <p:ph idx="1"/>
          </p:nvPr>
        </p:nvPicPr>
        <p:blipFill rotWithShape="1">
          <a:blip r:embed="rId2"/>
          <a:srcRect l="9944" r="15656" b="1"/>
          <a:stretch/>
        </p:blipFill>
        <p:spPr>
          <a:xfrm>
            <a:off x="4937955" y="332656"/>
            <a:ext cx="2808312" cy="2746033"/>
          </a:xfrm>
          <a:prstGeom prst="rect">
            <a:avLst/>
          </a:prstGeom>
        </p:spPr>
      </p:pic>
      <p:pic>
        <p:nvPicPr>
          <p:cNvPr id="5" name="Image 4" descr="Une image contenant texte, Logiciel multimédia, logiciel, Icône d’ordinateur&#10;&#10;Description générée automatiquement">
            <a:extLst>
              <a:ext uri="{FF2B5EF4-FFF2-40B4-BE49-F238E27FC236}">
                <a16:creationId xmlns:a16="http://schemas.microsoft.com/office/drawing/2014/main" id="{F01A7718-A7E7-E415-7AD3-308645EB8770}"/>
              </a:ext>
            </a:extLst>
          </p:cNvPr>
          <p:cNvPicPr>
            <a:picLocks noChangeAspect="1"/>
          </p:cNvPicPr>
          <p:nvPr/>
        </p:nvPicPr>
        <p:blipFill rotWithShape="1">
          <a:blip r:embed="rId3">
            <a:extLst>
              <a:ext uri="{28A0092B-C50C-407E-A947-70E740481C1C}">
                <a14:useLocalDpi xmlns:a14="http://schemas.microsoft.com/office/drawing/2010/main" val="0"/>
              </a:ext>
            </a:extLst>
          </a:blip>
          <a:srcRect l="27324" t="18801" r="36544" b="13012"/>
          <a:stretch/>
        </p:blipFill>
        <p:spPr>
          <a:xfrm>
            <a:off x="4937955" y="3274483"/>
            <a:ext cx="2808312" cy="3312368"/>
          </a:xfrm>
          <a:prstGeom prst="rect">
            <a:avLst/>
          </a:prstGeom>
        </p:spPr>
      </p:pic>
    </p:spTree>
    <p:extLst>
      <p:ext uri="{BB962C8B-B14F-4D97-AF65-F5344CB8AC3E}">
        <p14:creationId xmlns:p14="http://schemas.microsoft.com/office/powerpoint/2010/main" val="2031505592"/>
      </p:ext>
    </p:extLst>
  </p:cSld>
  <p:clrMapOvr>
    <a:masterClrMapping/>
  </p:clrMapOvr>
  <p:transition>
    <p:wipe dir="r"/>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2E7956-96B7-E54D-BDC4-087E9D507147}"/>
              </a:ext>
            </a:extLst>
          </p:cNvPr>
          <p:cNvSpPr>
            <a:spLocks noGrp="1"/>
          </p:cNvSpPr>
          <p:nvPr>
            <p:ph type="title"/>
          </p:nvPr>
        </p:nvSpPr>
        <p:spPr>
          <a:xfrm>
            <a:off x="718879" y="800392"/>
            <a:ext cx="7698523" cy="1212102"/>
          </a:xfrm>
        </p:spPr>
        <p:txBody>
          <a:bodyPr>
            <a:normAutofit/>
          </a:bodyPr>
          <a:lstStyle/>
          <a:p>
            <a:pPr algn="ctr"/>
            <a:r>
              <a:rPr lang="fr-FR" sz="3500">
                <a:solidFill>
                  <a:schemeClr val="accent1"/>
                </a:solidFill>
              </a:rPr>
              <a:t>La luxation</a:t>
            </a:r>
          </a:p>
        </p:txBody>
      </p:sp>
      <p:sp>
        <p:nvSpPr>
          <p:cNvPr id="3" name="Espace réservé du contenu 2">
            <a:extLst>
              <a:ext uri="{FF2B5EF4-FFF2-40B4-BE49-F238E27FC236}">
                <a16:creationId xmlns:a16="http://schemas.microsoft.com/office/drawing/2014/main" id="{E24F6AEA-F2C5-CB4C-B645-347A8A87E977}"/>
              </a:ext>
            </a:extLst>
          </p:cNvPr>
          <p:cNvSpPr>
            <a:spLocks noGrp="1"/>
          </p:cNvSpPr>
          <p:nvPr>
            <p:ph idx="1"/>
          </p:nvPr>
        </p:nvSpPr>
        <p:spPr>
          <a:xfrm>
            <a:off x="1025718" y="2012494"/>
            <a:ext cx="7281746" cy="4045115"/>
          </a:xfrm>
        </p:spPr>
        <p:txBody>
          <a:bodyPr anchor="ctr">
            <a:normAutofit/>
          </a:bodyPr>
          <a:lstStyle/>
          <a:p>
            <a:r>
              <a:rPr lang="fr-FR" dirty="0"/>
              <a:t>La tête fémorale est hors du cotyle</a:t>
            </a:r>
          </a:p>
          <a:p>
            <a:r>
              <a:rPr lang="fr-FR" dirty="0"/>
              <a:t>Distance tête-fond de cotyle &gt; 6mm</a:t>
            </a:r>
          </a:p>
          <a:p>
            <a:r>
              <a:rPr lang="fr-FR" dirty="0"/>
              <a:t>Cotyle pas assez voir non creusé</a:t>
            </a:r>
          </a:p>
          <a:p>
            <a:r>
              <a:rPr lang="fr-FR" dirty="0"/>
              <a:t>Traitement: réduire la luxation et la maintenir</a:t>
            </a:r>
          </a:p>
        </p:txBody>
      </p:sp>
    </p:spTree>
    <p:extLst>
      <p:ext uri="{BB962C8B-B14F-4D97-AF65-F5344CB8AC3E}">
        <p14:creationId xmlns:p14="http://schemas.microsoft.com/office/powerpoint/2010/main" val="1169147191"/>
      </p:ext>
    </p:extLst>
  </p:cSld>
  <p:clrMapOvr>
    <a:masterClrMapping/>
  </p:clrMapOvr>
  <p:transition>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A48EE57-5221-B79E-333F-754C3CD57C99}"/>
              </a:ext>
            </a:extLst>
          </p:cNvPr>
          <p:cNvSpPr>
            <a:spLocks noGrp="1"/>
          </p:cNvSpPr>
          <p:nvPr>
            <p:ph type="title"/>
          </p:nvPr>
        </p:nvSpPr>
        <p:spPr/>
        <p:txBody>
          <a:bodyPr/>
          <a:lstStyle/>
          <a:p>
            <a:endParaRPr lang="fr-FR"/>
          </a:p>
        </p:txBody>
      </p:sp>
      <p:pic>
        <p:nvPicPr>
          <p:cNvPr id="6" name="Espace réservé du contenu 5" descr="Une image contenant texte, capture d’écran, Logiciel multimédia, logiciel&#10;&#10;Description générée automatiquement">
            <a:extLst>
              <a:ext uri="{FF2B5EF4-FFF2-40B4-BE49-F238E27FC236}">
                <a16:creationId xmlns:a16="http://schemas.microsoft.com/office/drawing/2014/main" id="{0DD30D89-B410-9A99-5AF1-4BF2D1358730}"/>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16237" t="20509" r="15206" b="8339"/>
          <a:stretch/>
        </p:blipFill>
        <p:spPr>
          <a:xfrm>
            <a:off x="38495" y="2492896"/>
            <a:ext cx="4218468" cy="2736304"/>
          </a:xfrm>
        </p:spPr>
      </p:pic>
      <p:pic>
        <p:nvPicPr>
          <p:cNvPr id="10" name="Espace réservé du contenu 9" descr="Une image contenant texte, capture d’écran, Logiciel multimédia, logiciel&#10;&#10;Description générée automatiquement">
            <a:extLst>
              <a:ext uri="{FF2B5EF4-FFF2-40B4-BE49-F238E27FC236}">
                <a16:creationId xmlns:a16="http://schemas.microsoft.com/office/drawing/2014/main" id="{9B3CB017-53BC-0F41-DAD9-0BB0A546863E}"/>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8911" t="20509" r="12530" b="8339"/>
          <a:stretch/>
        </p:blipFill>
        <p:spPr>
          <a:xfrm>
            <a:off x="4572000" y="2490718"/>
            <a:ext cx="4218468" cy="2736304"/>
          </a:xfrm>
        </p:spPr>
      </p:pic>
    </p:spTree>
    <p:extLst>
      <p:ext uri="{BB962C8B-B14F-4D97-AF65-F5344CB8AC3E}">
        <p14:creationId xmlns:p14="http://schemas.microsoft.com/office/powerpoint/2010/main" val="1552249019"/>
      </p:ext>
    </p:extLst>
  </p:cSld>
  <p:clrMapOvr>
    <a:masterClrMapping/>
  </p:clrMapOvr>
  <p:transition>
    <p:wipe dir="r"/>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EABE24-FAF3-B94B-AB73-EB5211DCBD1F}"/>
              </a:ext>
            </a:extLst>
          </p:cNvPr>
          <p:cNvSpPr>
            <a:spLocks noGrp="1"/>
          </p:cNvSpPr>
          <p:nvPr>
            <p:ph type="title"/>
          </p:nvPr>
        </p:nvSpPr>
        <p:spPr>
          <a:xfrm>
            <a:off x="599862" y="2770632"/>
            <a:ext cx="3504438" cy="2101070"/>
          </a:xfrm>
        </p:spPr>
        <p:txBody>
          <a:bodyPr vert="horz" lIns="91440" tIns="45720" rIns="91440" bIns="45720" rtlCol="0" anchor="t">
            <a:normAutofit/>
          </a:bodyPr>
          <a:lstStyle/>
          <a:p>
            <a:pPr defTabSz="914400"/>
            <a:r>
              <a:rPr lang="en-US" sz="3800" dirty="0" err="1">
                <a:solidFill>
                  <a:schemeClr val="accent1"/>
                </a:solidFill>
              </a:rPr>
              <a:t>Harnais</a:t>
            </a:r>
            <a:r>
              <a:rPr lang="en-US" sz="3800" dirty="0">
                <a:solidFill>
                  <a:srgbClr val="000000"/>
                </a:solidFill>
              </a:rPr>
              <a:t> </a:t>
            </a:r>
            <a:r>
              <a:rPr lang="en-US" sz="3800" dirty="0">
                <a:solidFill>
                  <a:schemeClr val="accent1"/>
                </a:solidFill>
              </a:rPr>
              <a:t>de</a:t>
            </a:r>
            <a:r>
              <a:rPr lang="en-US" sz="3800" dirty="0">
                <a:solidFill>
                  <a:srgbClr val="000000"/>
                </a:solidFill>
              </a:rPr>
              <a:t> </a:t>
            </a:r>
            <a:r>
              <a:rPr lang="en-US" sz="3800" dirty="0">
                <a:solidFill>
                  <a:schemeClr val="accent1"/>
                </a:solidFill>
              </a:rPr>
              <a:t>Pavlik</a:t>
            </a:r>
          </a:p>
        </p:txBody>
      </p:sp>
      <p:pic>
        <p:nvPicPr>
          <p:cNvPr id="7" name="Content Placeholder 6" descr="http://img.alibaba.com/photo/123328673/Pavlik_Harness.jpg">
            <a:hlinkClick r:id="rId2"/>
            <a:extLst>
              <a:ext uri="{FF2B5EF4-FFF2-40B4-BE49-F238E27FC236}">
                <a16:creationId xmlns:a16="http://schemas.microsoft.com/office/drawing/2014/main" id="{9032E18C-053B-FA4E-B902-B22E4DBDB931}"/>
              </a:ext>
            </a:extLst>
          </p:cNvPr>
          <p:cNvPicPr>
            <a:picLocks noGrp="1" noChangeAspect="1" noChangeArrowheads="1"/>
          </p:cNvPicPr>
          <p:nvPr>
            <p:ph idx="1"/>
          </p:nvPr>
        </p:nvPicPr>
        <p:blipFill rotWithShape="1">
          <a:blip r:embed="rId3" cstate="print"/>
          <a:srcRect l="4842" r="4639" b="3"/>
          <a:stretch/>
        </p:blipFill>
        <p:spPr bwMode="auto">
          <a:xfrm>
            <a:off x="5169988" y="770037"/>
            <a:ext cx="3974012"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a:noFill/>
        </p:spPr>
      </p:pic>
    </p:spTree>
    <p:extLst>
      <p:ext uri="{BB962C8B-B14F-4D97-AF65-F5344CB8AC3E}">
        <p14:creationId xmlns:p14="http://schemas.microsoft.com/office/powerpoint/2010/main" val="2209537745"/>
      </p:ext>
    </p:extLst>
  </p:cSld>
  <p:clrMapOvr>
    <a:masterClrMapping/>
  </p:clrMapOvr>
  <p:transition>
    <p:wipe dir="r"/>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723570" y="804328"/>
            <a:ext cx="4568484" cy="1205821"/>
          </a:xfrm>
        </p:spPr>
        <p:txBody>
          <a:bodyPr>
            <a:normAutofit/>
          </a:bodyPr>
          <a:lstStyle/>
          <a:p>
            <a:r>
              <a:rPr lang="fr-BE" sz="3500">
                <a:solidFill>
                  <a:srgbClr val="FEFFFF"/>
                </a:solidFill>
              </a:rPr>
              <a:t>Traitement</a:t>
            </a:r>
          </a:p>
        </p:txBody>
      </p:sp>
      <p:sp>
        <p:nvSpPr>
          <p:cNvPr id="3" name="Espace réservé du contenu 2"/>
          <p:cNvSpPr>
            <a:spLocks noGrp="1"/>
          </p:cNvSpPr>
          <p:nvPr>
            <p:ph idx="1"/>
          </p:nvPr>
        </p:nvSpPr>
        <p:spPr>
          <a:xfrm>
            <a:off x="961641" y="2494450"/>
            <a:ext cx="4330413" cy="3563159"/>
          </a:xfrm>
        </p:spPr>
        <p:txBody>
          <a:bodyPr>
            <a:normAutofit/>
          </a:bodyPr>
          <a:lstStyle/>
          <a:p>
            <a:pPr>
              <a:buNone/>
            </a:pPr>
            <a:r>
              <a:rPr lang="fr-BE" dirty="0"/>
              <a:t>De 0 à 6 mois</a:t>
            </a:r>
          </a:p>
          <a:p>
            <a:pPr>
              <a:buNone/>
            </a:pPr>
            <a:endParaRPr lang="fr-BE" dirty="0"/>
          </a:p>
          <a:p>
            <a:r>
              <a:rPr lang="fr-BE" dirty="0"/>
              <a:t>Hanche luxée</a:t>
            </a:r>
          </a:p>
          <a:p>
            <a:pPr lvl="1"/>
            <a:r>
              <a:rPr lang="fr-BE" sz="2100" dirty="0"/>
              <a:t>Harnais de </a:t>
            </a:r>
            <a:r>
              <a:rPr lang="fr-BE" sz="2100" dirty="0" err="1"/>
              <a:t>Pavlik</a:t>
            </a:r>
            <a:r>
              <a:rPr lang="fr-BE" sz="2100" dirty="0"/>
              <a:t> 3 semaines</a:t>
            </a:r>
          </a:p>
          <a:p>
            <a:pPr lvl="1"/>
            <a:r>
              <a:rPr lang="fr-BE" sz="2100" dirty="0"/>
              <a:t>Si pas de réduction</a:t>
            </a:r>
          </a:p>
          <a:p>
            <a:pPr lvl="2"/>
            <a:r>
              <a:rPr lang="fr-BE" sz="2100" dirty="0"/>
              <a:t>Traction et plâtre pelvi pédieux</a:t>
            </a:r>
          </a:p>
        </p:txBody>
      </p:sp>
      <p:pic>
        <p:nvPicPr>
          <p:cNvPr id="9218" name="Picture 2" descr="https://encrypted-tbn3.gstatic.com/images?q=tbn:ANd9GcR6om4EkqF5Segq3CDD0Y51kYJT_1FSPvum3FnC8cMlDXOQiNq5hA">
            <a:hlinkClick r:id="rId2"/>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018529" y="886435"/>
            <a:ext cx="2507555" cy="12635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ttp://img.alibaba.com/photo/123328673/Pavlik_Harness.jpg">
            <a:hlinkClick r:id="rId4"/>
          </p:cNvPr>
          <p:cNvPicPr>
            <a:picLocks noChangeAspect="1" noChangeArrowheads="1"/>
          </p:cNvPicPr>
          <p:nvPr/>
        </p:nvPicPr>
        <p:blipFill>
          <a:blip r:embed="rId5" cstate="print"/>
          <a:stretch>
            <a:fillRect/>
          </a:stretch>
        </p:blipFill>
        <p:spPr bwMode="auto">
          <a:xfrm>
            <a:off x="6606829" y="2529756"/>
            <a:ext cx="1320220" cy="1833639"/>
          </a:xfrm>
          <a:prstGeom prst="rect">
            <a:avLst/>
          </a:prstGeom>
          <a:noFill/>
        </p:spPr>
      </p:pic>
      <p:pic>
        <p:nvPicPr>
          <p:cNvPr id="4" name="Image 3" descr="I~000068.JPG"/>
          <p:cNvPicPr>
            <a:picLocks noChangeAspect="1"/>
          </p:cNvPicPr>
          <p:nvPr/>
        </p:nvPicPr>
        <p:blipFill>
          <a:blip r:embed="rId6" cstate="print"/>
          <a:stretch>
            <a:fillRect/>
          </a:stretch>
        </p:blipFill>
        <p:spPr>
          <a:xfrm>
            <a:off x="6085693" y="4490560"/>
            <a:ext cx="2370940" cy="1778205"/>
          </a:xfrm>
          <a:prstGeom prst="rect">
            <a:avLst/>
          </a:prstGeom>
        </p:spPr>
      </p:pic>
    </p:spTree>
    <p:extLst>
      <p:ext uri="{BB962C8B-B14F-4D97-AF65-F5344CB8AC3E}">
        <p14:creationId xmlns:p14="http://schemas.microsoft.com/office/powerpoint/2010/main" val="370129971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C03FCD-B17F-141D-C4E3-1157BF90760B}"/>
              </a:ext>
            </a:extLst>
          </p:cNvPr>
          <p:cNvSpPr>
            <a:spLocks noGrp="1"/>
          </p:cNvSpPr>
          <p:nvPr>
            <p:ph type="title"/>
          </p:nvPr>
        </p:nvSpPr>
        <p:spPr/>
        <p:txBody>
          <a:bodyPr/>
          <a:lstStyle/>
          <a:p>
            <a:r>
              <a:rPr lang="fr-FR" dirty="0"/>
              <a:t>Après 6 mois , la hanche devient irréductible</a:t>
            </a:r>
          </a:p>
        </p:txBody>
      </p:sp>
      <p:pic>
        <p:nvPicPr>
          <p:cNvPr id="4" name="Picture 3" descr="C:\C~000001.JPG">
            <a:extLst>
              <a:ext uri="{FF2B5EF4-FFF2-40B4-BE49-F238E27FC236}">
                <a16:creationId xmlns:a16="http://schemas.microsoft.com/office/drawing/2014/main" id="{6EEE64E3-BEA2-8CF0-8DC1-9964AE6412CD}"/>
              </a:ext>
            </a:extLst>
          </p:cNvPr>
          <p:cNvPicPr>
            <a:picLocks noGrp="1" noChangeAspect="1" noChangeArrowheads="1"/>
          </p:cNvPicPr>
          <p:nvPr>
            <p:ph idx="1"/>
          </p:nvPr>
        </p:nvPicPr>
        <p:blipFill>
          <a:blip r:embed="rId2" cstate="print">
            <a:lum bright="6000"/>
          </a:blip>
          <a:srcRect r="14567"/>
          <a:stretch>
            <a:fillRect/>
          </a:stretch>
        </p:blipFill>
        <p:spPr bwMode="auto">
          <a:xfrm>
            <a:off x="2051720" y="1788789"/>
            <a:ext cx="4680519" cy="4108938"/>
          </a:xfrm>
          <a:prstGeom prst="rect">
            <a:avLst/>
          </a:prstGeom>
        </p:spPr>
      </p:pic>
    </p:spTree>
    <p:extLst>
      <p:ext uri="{BB962C8B-B14F-4D97-AF65-F5344CB8AC3E}">
        <p14:creationId xmlns:p14="http://schemas.microsoft.com/office/powerpoint/2010/main" val="1945512664"/>
      </p:ext>
    </p:extLst>
  </p:cSld>
  <p:clrMapOvr>
    <a:masterClrMapping/>
  </p:clrMapOvr>
  <p:transition>
    <p:wipe dir="r"/>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descr="fig14_150.jpg"/>
          <p:cNvPicPr>
            <a:picLocks noChangeAspect="1"/>
          </p:cNvPicPr>
          <p:nvPr/>
        </p:nvPicPr>
        <p:blipFill>
          <a:blip r:embed="rId2" cstate="print"/>
          <a:stretch>
            <a:fillRect/>
          </a:stretch>
        </p:blipFill>
        <p:spPr>
          <a:xfrm>
            <a:off x="1259632" y="2533400"/>
            <a:ext cx="2074709" cy="3185577"/>
          </a:xfrm>
          <a:prstGeom prst="rect">
            <a:avLst/>
          </a:prstGeom>
        </p:spPr>
      </p:pic>
      <p:pic>
        <p:nvPicPr>
          <p:cNvPr id="4" name="Image 3" descr="fig13_150.jpg"/>
          <p:cNvPicPr>
            <a:picLocks noChangeAspect="1"/>
          </p:cNvPicPr>
          <p:nvPr/>
        </p:nvPicPr>
        <p:blipFill>
          <a:blip r:embed="rId3" cstate="print"/>
          <a:srcRect r="1000"/>
          <a:stretch>
            <a:fillRect/>
          </a:stretch>
        </p:blipFill>
        <p:spPr>
          <a:xfrm>
            <a:off x="4499992" y="2893899"/>
            <a:ext cx="4263008" cy="2808401"/>
          </a:xfrm>
          <a:prstGeom prst="rect">
            <a:avLst/>
          </a:prstGeom>
        </p:spPr>
      </p:pic>
      <p:sp>
        <p:nvSpPr>
          <p:cNvPr id="6" name="ZoneTexte 5"/>
          <p:cNvSpPr txBox="1"/>
          <p:nvPr/>
        </p:nvSpPr>
        <p:spPr>
          <a:xfrm>
            <a:off x="4013200" y="584200"/>
            <a:ext cx="4495800" cy="1638300"/>
          </a:xfrm>
          <a:prstGeom prst="rect">
            <a:avLst/>
          </a:prstGeom>
          <a:solidFill>
            <a:schemeClr val="bg1"/>
          </a:solidFill>
        </p:spPr>
        <p:txBody>
          <a:bodyPr wrap="square" rtlCol="0" anchor="t">
            <a:normAutofit/>
          </a:bodyPr>
          <a:lstStyle/>
          <a:p>
            <a:pPr>
              <a:spcAft>
                <a:spcPts val="600"/>
              </a:spcAft>
            </a:pPr>
            <a:r>
              <a:rPr lang="fr-BE" sz="2800" dirty="0"/>
              <a:t>Les manœuvres dynamiques ne fonctionnent plus</a:t>
            </a:r>
          </a:p>
        </p:txBody>
      </p:sp>
      <p:sp>
        <p:nvSpPr>
          <p:cNvPr id="2" name="Titre 1"/>
          <p:cNvSpPr>
            <a:spLocks noGrp="1"/>
          </p:cNvSpPr>
          <p:nvPr>
            <p:ph type="title"/>
          </p:nvPr>
        </p:nvSpPr>
        <p:spPr>
          <a:xfrm>
            <a:off x="785059" y="586822"/>
            <a:ext cx="2670189" cy="1645920"/>
          </a:xfrm>
        </p:spPr>
        <p:txBody>
          <a:bodyPr vert="horz" lIns="91440" tIns="45720" rIns="91440" bIns="45720" rtlCol="0" anchor="ctr">
            <a:normAutofit/>
          </a:bodyPr>
          <a:lstStyle/>
          <a:p>
            <a:pPr defTabSz="914400"/>
            <a:r>
              <a:rPr lang="en-US" sz="2800" kern="1200" dirty="0">
                <a:solidFill>
                  <a:schemeClr val="tx1"/>
                </a:solidFill>
                <a:latin typeface="+mj-lt"/>
                <a:ea typeface="+mj-ea"/>
                <a:cs typeface="+mj-cs"/>
              </a:rPr>
              <a:t>Après 6 </a:t>
            </a:r>
            <a:r>
              <a:rPr lang="en-US" sz="2800" kern="1200" dirty="0" err="1">
                <a:solidFill>
                  <a:schemeClr val="tx1"/>
                </a:solidFill>
                <a:latin typeface="+mj-lt"/>
                <a:ea typeface="+mj-ea"/>
                <a:cs typeface="+mj-cs"/>
              </a:rPr>
              <a:t>mois</a:t>
            </a:r>
            <a:endParaRPr lang="en-US" sz="2800" kern="1200" dirty="0">
              <a:solidFill>
                <a:schemeClr val="tx1"/>
              </a:solidFill>
              <a:latin typeface="+mj-lt"/>
              <a:ea typeface="+mj-ea"/>
              <a:cs typeface="+mj-cs"/>
            </a:endParaRPr>
          </a:p>
        </p:txBody>
      </p:sp>
    </p:spTree>
  </p:cSld>
  <p:clrMapOvr>
    <a:masterClrMapping/>
  </p:clrMapOvr>
  <p:transition>
    <p:wipe dir="r"/>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6" name="Picture 2" descr="Fig. 18: Radiograph of 2-week-old infant with left hip instability. Lateralization of the left hip is evident; however, plain film can appear normal if the film is obtained at a moment when the hip is located.   "/>
          <p:cNvPicPr>
            <a:picLocks noChangeAspect="1" noChangeArrowheads="1"/>
          </p:cNvPicPr>
          <p:nvPr/>
        </p:nvPicPr>
        <p:blipFill>
          <a:blip r:embed="rId2" cstate="print">
            <a:grayscl/>
          </a:blip>
          <a:srcRect t="17123" b="14384"/>
          <a:stretch>
            <a:fillRect/>
          </a:stretch>
        </p:blipFill>
        <p:spPr bwMode="auto">
          <a:xfrm>
            <a:off x="774700" y="2895600"/>
            <a:ext cx="3048000" cy="2006600"/>
          </a:xfrm>
          <a:prstGeom prst="rect">
            <a:avLst/>
          </a:prstGeom>
        </p:spPr>
      </p:pic>
      <p:sp>
        <p:nvSpPr>
          <p:cNvPr id="4" name="ZoneTexte 3"/>
          <p:cNvSpPr txBox="1"/>
          <p:nvPr/>
        </p:nvSpPr>
        <p:spPr>
          <a:xfrm>
            <a:off x="774700" y="4686300"/>
            <a:ext cx="3048000" cy="203200"/>
          </a:xfrm>
          <a:prstGeom prst="rect">
            <a:avLst/>
          </a:prstGeom>
          <a:solidFill>
            <a:srgbClr val="000000">
              <a:alpha val="50000"/>
            </a:srgbClr>
          </a:solidFill>
          <a:ln>
            <a:noFill/>
          </a:ln>
        </p:spPr>
        <p:txBody>
          <a:bodyPr wrap="square" rtlCol="0" anchor="ctr">
            <a:noAutofit/>
          </a:bodyPr>
          <a:lstStyle/>
          <a:p>
            <a:pPr algn="ctr">
              <a:spcAft>
                <a:spcPts val="600"/>
              </a:spcAft>
            </a:pPr>
            <a:r>
              <a:rPr lang="fr-BE" sz="1300">
                <a:solidFill>
                  <a:srgbClr val="FFFFFF"/>
                </a:solidFill>
              </a:rPr>
              <a:t>2 semaines</a:t>
            </a:r>
          </a:p>
        </p:txBody>
      </p:sp>
      <p:pic>
        <p:nvPicPr>
          <p:cNvPr id="1032" name="Picture 8" descr="Fig. 21: The acetabular index ( β ) is a useful measure of dysplasia. It is the angle formed by Hilgenreiner's line and a line drawn along the acetabular surface.   "/>
          <p:cNvPicPr>
            <a:picLocks noChangeAspect="1" noChangeArrowheads="1"/>
          </p:cNvPicPr>
          <p:nvPr/>
        </p:nvPicPr>
        <p:blipFill>
          <a:blip r:embed="rId3" cstate="print"/>
          <a:srcRect/>
          <a:stretch>
            <a:fillRect/>
          </a:stretch>
        </p:blipFill>
        <p:spPr bwMode="auto">
          <a:xfrm>
            <a:off x="774700" y="4965700"/>
            <a:ext cx="1498600" cy="1041400"/>
          </a:xfrm>
          <a:prstGeom prst="rect">
            <a:avLst/>
          </a:prstGeom>
        </p:spPr>
      </p:pic>
      <p:sp>
        <p:nvSpPr>
          <p:cNvPr id="10" name="ZoneTexte 9"/>
          <p:cNvSpPr txBox="1"/>
          <p:nvPr/>
        </p:nvSpPr>
        <p:spPr>
          <a:xfrm>
            <a:off x="774700" y="5803900"/>
            <a:ext cx="1498600" cy="203200"/>
          </a:xfrm>
          <a:prstGeom prst="rect">
            <a:avLst/>
          </a:prstGeom>
          <a:solidFill>
            <a:srgbClr val="000000">
              <a:alpha val="50000"/>
            </a:srgbClr>
          </a:solidFill>
          <a:ln>
            <a:noFill/>
          </a:ln>
        </p:spPr>
        <p:txBody>
          <a:bodyPr wrap="square" rtlCol="0" anchor="ctr">
            <a:noAutofit/>
          </a:bodyPr>
          <a:lstStyle/>
          <a:p>
            <a:pPr algn="ctr">
              <a:spcAft>
                <a:spcPts val="600"/>
              </a:spcAft>
            </a:pPr>
            <a:r>
              <a:rPr lang="fr-BE" sz="1300" err="1">
                <a:solidFill>
                  <a:srgbClr val="FFFFFF"/>
                </a:solidFill>
              </a:rPr>
              <a:t>Stenton</a:t>
            </a:r>
            <a:r>
              <a:rPr lang="fr-BE" sz="1300">
                <a:solidFill>
                  <a:srgbClr val="FFFFFF"/>
                </a:solidFill>
              </a:rPr>
              <a:t> line</a:t>
            </a:r>
          </a:p>
        </p:txBody>
      </p:sp>
      <p:pic>
        <p:nvPicPr>
          <p:cNvPr id="1028" name="Picture 4" descr="Fig. 19A: Radiograph of established hip dislocations. Right hip dislocation in a 4-month-old infant. The right hip metaphysis is proximal and lateral, as compared to the metaphysis of the located left hip.   "/>
          <p:cNvPicPr>
            <a:picLocks noChangeAspect="1" noChangeArrowheads="1"/>
          </p:cNvPicPr>
          <p:nvPr/>
        </p:nvPicPr>
        <p:blipFill>
          <a:blip r:embed="rId4" cstate="print"/>
          <a:srcRect/>
          <a:stretch>
            <a:fillRect/>
          </a:stretch>
        </p:blipFill>
        <p:spPr bwMode="auto">
          <a:xfrm>
            <a:off x="2336800" y="4965700"/>
            <a:ext cx="1473200" cy="1041400"/>
          </a:xfrm>
          <a:prstGeom prst="rect">
            <a:avLst/>
          </a:prstGeom>
        </p:spPr>
      </p:pic>
      <p:sp>
        <p:nvSpPr>
          <p:cNvPr id="6" name="ZoneTexte 5"/>
          <p:cNvSpPr txBox="1"/>
          <p:nvPr/>
        </p:nvSpPr>
        <p:spPr>
          <a:xfrm>
            <a:off x="2336800" y="5803900"/>
            <a:ext cx="1473200" cy="203200"/>
          </a:xfrm>
          <a:prstGeom prst="rect">
            <a:avLst/>
          </a:prstGeom>
          <a:solidFill>
            <a:srgbClr val="000000">
              <a:alpha val="50000"/>
            </a:srgbClr>
          </a:solidFill>
          <a:ln>
            <a:noFill/>
          </a:ln>
        </p:spPr>
        <p:txBody>
          <a:bodyPr wrap="square" rtlCol="0" anchor="ctr">
            <a:noAutofit/>
          </a:bodyPr>
          <a:lstStyle/>
          <a:p>
            <a:pPr algn="ctr">
              <a:spcAft>
                <a:spcPts val="600"/>
              </a:spcAft>
            </a:pPr>
            <a:r>
              <a:rPr lang="fr-BE" sz="1300">
                <a:solidFill>
                  <a:srgbClr val="FFFFFF"/>
                </a:solidFill>
              </a:rPr>
              <a:t>4 mois</a:t>
            </a:r>
          </a:p>
        </p:txBody>
      </p:sp>
      <p:pic>
        <p:nvPicPr>
          <p:cNvPr id="1030" name="Picture 6" descr="Fig. 19B: Radiograph of established hip dislocations. A 6-month-old infant with left hip dislocation. The metaphysis lies lateral and proximal, and the ossific nucleus of the femoral head is delayed as compared to the normal right hip. The left acetabulum is dysplastic as well.   "/>
          <p:cNvPicPr>
            <a:picLocks noChangeAspect="1" noChangeArrowheads="1"/>
          </p:cNvPicPr>
          <p:nvPr/>
        </p:nvPicPr>
        <p:blipFill>
          <a:blip r:embed="rId5" cstate="print"/>
          <a:srcRect/>
          <a:stretch>
            <a:fillRect/>
          </a:stretch>
        </p:blipFill>
        <p:spPr bwMode="auto">
          <a:xfrm>
            <a:off x="3898900" y="2895600"/>
            <a:ext cx="4445000" cy="3124200"/>
          </a:xfrm>
          <a:prstGeom prst="rect">
            <a:avLst/>
          </a:prstGeom>
        </p:spPr>
      </p:pic>
      <p:sp>
        <p:nvSpPr>
          <p:cNvPr id="8" name="ZoneTexte 7"/>
          <p:cNvSpPr txBox="1"/>
          <p:nvPr/>
        </p:nvSpPr>
        <p:spPr>
          <a:xfrm>
            <a:off x="3898900" y="5803900"/>
            <a:ext cx="4445000" cy="203200"/>
          </a:xfrm>
          <a:prstGeom prst="rect">
            <a:avLst/>
          </a:prstGeom>
          <a:solidFill>
            <a:srgbClr val="000000">
              <a:alpha val="50000"/>
            </a:srgbClr>
          </a:solidFill>
          <a:ln>
            <a:noFill/>
          </a:ln>
        </p:spPr>
        <p:txBody>
          <a:bodyPr wrap="square" rtlCol="0" anchor="ctr">
            <a:noAutofit/>
          </a:bodyPr>
          <a:lstStyle/>
          <a:p>
            <a:pPr algn="ctr">
              <a:spcAft>
                <a:spcPts val="600"/>
              </a:spcAft>
            </a:pPr>
            <a:r>
              <a:rPr lang="fr-BE" sz="1300">
                <a:solidFill>
                  <a:srgbClr val="FFFFFF"/>
                </a:solidFill>
              </a:rPr>
              <a:t>6 mois</a:t>
            </a:r>
          </a:p>
        </p:txBody>
      </p:sp>
      <p:sp>
        <p:nvSpPr>
          <p:cNvPr id="2" name="Titre 1"/>
          <p:cNvSpPr>
            <a:spLocks noGrp="1"/>
          </p:cNvSpPr>
          <p:nvPr>
            <p:ph type="title"/>
          </p:nvPr>
        </p:nvSpPr>
        <p:spPr>
          <a:xfrm>
            <a:off x="884419" y="826680"/>
            <a:ext cx="7375161" cy="1325563"/>
          </a:xfrm>
        </p:spPr>
        <p:txBody>
          <a:bodyPr vert="horz" lIns="91440" tIns="45720" rIns="91440" bIns="45720" rtlCol="0" anchor="ctr">
            <a:normAutofit/>
          </a:bodyPr>
          <a:lstStyle/>
          <a:p>
            <a:pPr algn="ctr" defTabSz="914400"/>
            <a:r>
              <a:rPr lang="en-US" sz="3500" kern="1200" dirty="0" err="1">
                <a:solidFill>
                  <a:schemeClr val="accent1"/>
                </a:solidFill>
                <a:latin typeface="+mj-lt"/>
                <a:ea typeface="+mj-ea"/>
                <a:cs typeface="+mj-cs"/>
              </a:rPr>
              <a:t>Imagerie</a:t>
            </a:r>
            <a:r>
              <a:rPr lang="en-US" sz="3500" kern="1200" dirty="0">
                <a:solidFill>
                  <a:schemeClr val="accent1"/>
                </a:solidFill>
                <a:latin typeface="+mj-lt"/>
                <a:ea typeface="+mj-ea"/>
                <a:cs typeface="+mj-cs"/>
              </a:rPr>
              <a:t> : RX après 6 </a:t>
            </a:r>
            <a:r>
              <a:rPr lang="en-US" sz="3500" kern="1200" dirty="0" err="1">
                <a:solidFill>
                  <a:schemeClr val="accent1"/>
                </a:solidFill>
                <a:latin typeface="+mj-lt"/>
                <a:ea typeface="+mj-ea"/>
                <a:cs typeface="+mj-cs"/>
              </a:rPr>
              <a:t>mois</a:t>
            </a:r>
            <a:r>
              <a:rPr lang="en-US" sz="3500" kern="1200" dirty="0">
                <a:solidFill>
                  <a:schemeClr val="accent1"/>
                </a:solidFill>
                <a:latin typeface="+mj-lt"/>
                <a:ea typeface="+mj-ea"/>
                <a:cs typeface="+mj-cs"/>
              </a:rPr>
              <a:t> </a:t>
            </a:r>
          </a:p>
        </p:txBody>
      </p:sp>
    </p:spTree>
  </p:cSld>
  <p:clrMapOvr>
    <a:masterClrMapping/>
  </p:clrMapOvr>
  <p:transition>
    <p:wipe dir="r"/>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1746" name="Picture 2" descr="Fig. 29: Congenital coxa vara. Before the femoral heads start to ossify, the medial metaphysis of the proximal femurs will lie lateral to Perkins' line. Ultrasound can confirm that the femoral heads are located.   ">
            <a:hlinkClick r:id="rId2" tooltip="Fig. 29: Congenital coxa vara. Before the femoral heads start to ossify, the medial metaphysis of the proximal femurs will lie lateral to Perkins' line. Ultrasound can confirm that the femoral heads are located.   "/>
          </p:cNvPr>
          <p:cNvPicPr>
            <a:picLocks noChangeAspect="1" noChangeArrowheads="1"/>
          </p:cNvPicPr>
          <p:nvPr/>
        </p:nvPicPr>
        <p:blipFill>
          <a:blip r:embed="rId3" cstate="print"/>
          <a:srcRect/>
          <a:stretch>
            <a:fillRect/>
          </a:stretch>
        </p:blipFill>
        <p:spPr bwMode="auto">
          <a:xfrm>
            <a:off x="56536" y="2715897"/>
            <a:ext cx="3651368" cy="2605403"/>
          </a:xfrm>
          <a:prstGeom prst="rect">
            <a:avLst/>
          </a:prstGeom>
        </p:spPr>
      </p:pic>
      <p:sp>
        <p:nvSpPr>
          <p:cNvPr id="4" name="ZoneTexte 3"/>
          <p:cNvSpPr txBox="1"/>
          <p:nvPr/>
        </p:nvSpPr>
        <p:spPr>
          <a:xfrm>
            <a:off x="774700" y="4978400"/>
            <a:ext cx="2438400" cy="342900"/>
          </a:xfrm>
          <a:prstGeom prst="rect">
            <a:avLst/>
          </a:prstGeom>
          <a:solidFill>
            <a:srgbClr val="000000">
              <a:alpha val="50000"/>
            </a:srgbClr>
          </a:solidFill>
          <a:ln>
            <a:noFill/>
          </a:ln>
        </p:spPr>
        <p:txBody>
          <a:bodyPr wrap="square" rtlCol="0" anchor="ctr">
            <a:noAutofit/>
          </a:bodyPr>
          <a:lstStyle/>
          <a:p>
            <a:pPr algn="ctr">
              <a:spcAft>
                <a:spcPts val="600"/>
              </a:spcAft>
            </a:pPr>
            <a:r>
              <a:rPr lang="fr-BE" sz="1300">
                <a:solidFill>
                  <a:srgbClr val="FFFFFF"/>
                </a:solidFill>
              </a:rPr>
              <a:t>Coxa vara</a:t>
            </a:r>
          </a:p>
        </p:txBody>
      </p:sp>
      <p:pic>
        <p:nvPicPr>
          <p:cNvPr id="31750" name="Picture 6" descr="Fig. 31: Septic dislocation of the left hip. Pseudoparalysis or pain with motion is present. Early treatment of the infection and hip instability is imperative.   "/>
          <p:cNvPicPr>
            <a:picLocks noChangeAspect="1" noChangeArrowheads="1"/>
          </p:cNvPicPr>
          <p:nvPr/>
        </p:nvPicPr>
        <p:blipFill>
          <a:blip r:embed="rId4" cstate="print"/>
          <a:srcRect/>
          <a:stretch>
            <a:fillRect/>
          </a:stretch>
        </p:blipFill>
        <p:spPr bwMode="auto">
          <a:xfrm>
            <a:off x="4371045" y="2753935"/>
            <a:ext cx="4261563" cy="2753935"/>
          </a:xfrm>
          <a:prstGeom prst="rect">
            <a:avLst/>
          </a:prstGeom>
        </p:spPr>
      </p:pic>
      <p:sp>
        <p:nvSpPr>
          <p:cNvPr id="8" name="ZoneTexte 7"/>
          <p:cNvSpPr txBox="1"/>
          <p:nvPr/>
        </p:nvSpPr>
        <p:spPr>
          <a:xfrm>
            <a:off x="5651500" y="4978400"/>
            <a:ext cx="2692400" cy="342900"/>
          </a:xfrm>
          <a:prstGeom prst="rect">
            <a:avLst/>
          </a:prstGeom>
          <a:solidFill>
            <a:srgbClr val="000000">
              <a:alpha val="50000"/>
            </a:srgbClr>
          </a:solidFill>
          <a:ln>
            <a:noFill/>
          </a:ln>
        </p:spPr>
        <p:txBody>
          <a:bodyPr wrap="square" rtlCol="0" anchor="ctr">
            <a:noAutofit/>
          </a:bodyPr>
          <a:lstStyle/>
          <a:p>
            <a:pPr algn="ctr">
              <a:spcAft>
                <a:spcPts val="600"/>
              </a:spcAft>
            </a:pPr>
            <a:r>
              <a:rPr lang="fr-BE" sz="1300" err="1">
                <a:solidFill>
                  <a:srgbClr val="FFFFFF"/>
                </a:solidFill>
              </a:rPr>
              <a:t>Sepsis</a:t>
            </a:r>
            <a:endParaRPr lang="fr-BE" sz="1300">
              <a:solidFill>
                <a:srgbClr val="FFFFFF"/>
              </a:solidFill>
            </a:endParaRPr>
          </a:p>
        </p:txBody>
      </p:sp>
      <p:sp>
        <p:nvSpPr>
          <p:cNvPr id="2" name="Titre 1"/>
          <p:cNvSpPr>
            <a:spLocks noGrp="1"/>
          </p:cNvSpPr>
          <p:nvPr>
            <p:ph type="title"/>
          </p:nvPr>
        </p:nvSpPr>
        <p:spPr>
          <a:xfrm>
            <a:off x="884419" y="826680"/>
            <a:ext cx="7375161" cy="1325563"/>
          </a:xfrm>
        </p:spPr>
        <p:txBody>
          <a:bodyPr vert="horz" lIns="91440" tIns="45720" rIns="91440" bIns="45720" rtlCol="0" anchor="ctr">
            <a:normAutofit/>
          </a:bodyPr>
          <a:lstStyle/>
          <a:p>
            <a:pPr algn="ctr" defTabSz="914400"/>
            <a:r>
              <a:rPr lang="en-US" sz="3500" kern="1200" dirty="0">
                <a:solidFill>
                  <a:schemeClr val="accent1"/>
                </a:solidFill>
                <a:latin typeface="+mj-lt"/>
                <a:ea typeface="+mj-ea"/>
                <a:cs typeface="+mj-cs"/>
              </a:rPr>
              <a:t>Diagnostic </a:t>
            </a:r>
            <a:r>
              <a:rPr lang="en-US" sz="3500" kern="1200" dirty="0" err="1">
                <a:solidFill>
                  <a:schemeClr val="accent1"/>
                </a:solidFill>
                <a:latin typeface="+mj-lt"/>
                <a:ea typeface="+mj-ea"/>
                <a:cs typeface="+mj-cs"/>
              </a:rPr>
              <a:t>différentiel</a:t>
            </a:r>
            <a:endParaRPr lang="en-US" sz="3500" kern="1200" dirty="0">
              <a:solidFill>
                <a:schemeClr val="accent1"/>
              </a:solidFill>
              <a:latin typeface="+mj-lt"/>
              <a:ea typeface="+mj-ea"/>
              <a:cs typeface="+mj-cs"/>
            </a:endParaRPr>
          </a:p>
        </p:txBody>
      </p:sp>
    </p:spTree>
  </p:cSld>
  <p:clrMapOvr>
    <a:masterClrMapping/>
  </p:clrMapOvr>
  <p:transition>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zadeh.co.uk/paediatricorthopaedics/ddh-diagra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196897"/>
            <a:ext cx="5524413" cy="511242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image.slidesharecdn.com/ddhsoan-120507082124-phpapp01/95/developmental-dysplasia-of-the-hip-and-ultrasound-12-728.jpg?cb=1336397153"/>
          <p:cNvPicPr>
            <a:picLocks noChangeAspect="1" noChangeArrowheads="1"/>
          </p:cNvPicPr>
          <p:nvPr/>
        </p:nvPicPr>
        <p:blipFill rotWithShape="1">
          <a:blip r:embed="rId3">
            <a:extLst>
              <a:ext uri="{28A0092B-C50C-407E-A947-70E740481C1C}">
                <a14:useLocalDpi xmlns:a14="http://schemas.microsoft.com/office/drawing/2010/main" val="0"/>
              </a:ext>
            </a:extLst>
          </a:blip>
          <a:srcRect l="54789" t="23166" r="7375" b="16036"/>
          <a:stretch/>
        </p:blipFill>
        <p:spPr bwMode="auto">
          <a:xfrm>
            <a:off x="6228184" y="1198063"/>
            <a:ext cx="2623560" cy="316194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wipe dir="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Picture 4" descr="Fig. 30A: Neonatal hip fracture. This child with spina bifida has a lateralized left hip. Note the early bone formation about the femoral neck that would suggest fracture or septic dislocation with osteomyelitis.   "/>
          <p:cNvPicPr>
            <a:picLocks noChangeAspect="1" noChangeArrowheads="1"/>
          </p:cNvPicPr>
          <p:nvPr/>
        </p:nvPicPr>
        <p:blipFill>
          <a:blip r:embed="rId2" cstate="print">
            <a:grayscl/>
            <a:lum bright="10000"/>
          </a:blip>
          <a:srcRect l="9590" r="8732"/>
          <a:stretch>
            <a:fillRect/>
          </a:stretch>
        </p:blipFill>
        <p:spPr bwMode="auto">
          <a:xfrm>
            <a:off x="2123728" y="2095682"/>
            <a:ext cx="5199639" cy="3935638"/>
          </a:xfrm>
          <a:prstGeom prst="rect">
            <a:avLst/>
          </a:prstGeom>
        </p:spPr>
      </p:pic>
      <p:sp>
        <p:nvSpPr>
          <p:cNvPr id="6" name="ZoneTexte 5"/>
          <p:cNvSpPr txBox="1"/>
          <p:nvPr/>
        </p:nvSpPr>
        <p:spPr>
          <a:xfrm>
            <a:off x="3276600" y="4978400"/>
            <a:ext cx="2298700" cy="342900"/>
          </a:xfrm>
          <a:prstGeom prst="rect">
            <a:avLst/>
          </a:prstGeom>
          <a:solidFill>
            <a:srgbClr val="000000">
              <a:alpha val="50000"/>
            </a:srgbClr>
          </a:solidFill>
          <a:ln>
            <a:noFill/>
          </a:ln>
        </p:spPr>
        <p:txBody>
          <a:bodyPr wrap="square" rtlCol="0" anchor="ctr">
            <a:noAutofit/>
          </a:bodyPr>
          <a:lstStyle/>
          <a:p>
            <a:pPr algn="ctr">
              <a:spcAft>
                <a:spcPts val="600"/>
              </a:spcAft>
            </a:pPr>
            <a:r>
              <a:rPr lang="fr-BE" sz="1300">
                <a:solidFill>
                  <a:srgbClr val="FFFFFF"/>
                </a:solidFill>
              </a:rPr>
              <a:t>Fracture</a:t>
            </a:r>
          </a:p>
        </p:txBody>
      </p:sp>
      <p:sp>
        <p:nvSpPr>
          <p:cNvPr id="5" name="Titre 4">
            <a:extLst>
              <a:ext uri="{FF2B5EF4-FFF2-40B4-BE49-F238E27FC236}">
                <a16:creationId xmlns:a16="http://schemas.microsoft.com/office/drawing/2014/main" id="{A3AB16CB-574D-21DA-CA49-E265F5DC5BAB}"/>
              </a:ext>
            </a:extLst>
          </p:cNvPr>
          <p:cNvSpPr>
            <a:spLocks noGrp="1"/>
          </p:cNvSpPr>
          <p:nvPr>
            <p:ph type="title"/>
          </p:nvPr>
        </p:nvSpPr>
        <p:spPr/>
        <p:txBody>
          <a:bodyPr/>
          <a:lstStyle/>
          <a:p>
            <a:endParaRPr lang="fr-FR"/>
          </a:p>
        </p:txBody>
      </p:sp>
    </p:spTree>
    <p:extLst>
      <p:ext uri="{BB962C8B-B14F-4D97-AF65-F5344CB8AC3E}">
        <p14:creationId xmlns:p14="http://schemas.microsoft.com/office/powerpoint/2010/main" val="3804964794"/>
      </p:ext>
    </p:extLst>
  </p:cSld>
  <p:clrMapOvr>
    <a:masterClrMapping/>
  </p:clrMapOvr>
  <p:transition>
    <p:wipe dir="r"/>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723570" y="804328"/>
            <a:ext cx="4568484" cy="1205821"/>
          </a:xfrm>
        </p:spPr>
        <p:txBody>
          <a:bodyPr>
            <a:normAutofit/>
          </a:bodyPr>
          <a:lstStyle/>
          <a:p>
            <a:r>
              <a:rPr lang="fr-BE" sz="3500">
                <a:solidFill>
                  <a:srgbClr val="FEFFFF"/>
                </a:solidFill>
              </a:rPr>
              <a:t>Traitement</a:t>
            </a:r>
          </a:p>
        </p:txBody>
      </p:sp>
      <p:sp>
        <p:nvSpPr>
          <p:cNvPr id="3" name="Espace réservé du contenu 2"/>
          <p:cNvSpPr>
            <a:spLocks noGrp="1"/>
          </p:cNvSpPr>
          <p:nvPr>
            <p:ph idx="1"/>
          </p:nvPr>
        </p:nvSpPr>
        <p:spPr>
          <a:xfrm>
            <a:off x="961641" y="804328"/>
            <a:ext cx="4330413" cy="5253281"/>
          </a:xfrm>
        </p:spPr>
        <p:txBody>
          <a:bodyPr>
            <a:normAutofit lnSpcReduction="10000"/>
          </a:bodyPr>
          <a:lstStyle/>
          <a:p>
            <a:pPr algn="ctr">
              <a:buNone/>
            </a:pPr>
            <a:r>
              <a:rPr lang="fr-BE" b="1" dirty="0">
                <a:solidFill>
                  <a:srgbClr val="0070C0"/>
                </a:solidFill>
              </a:rPr>
              <a:t>Entre 6 mois et jusque</a:t>
            </a:r>
          </a:p>
          <a:p>
            <a:pPr algn="ctr">
              <a:buNone/>
            </a:pPr>
            <a:r>
              <a:rPr lang="fr-BE" b="1" dirty="0">
                <a:solidFill>
                  <a:srgbClr val="0070C0"/>
                </a:solidFill>
              </a:rPr>
              <a:t> 2-3 ans</a:t>
            </a:r>
          </a:p>
          <a:p>
            <a:pPr>
              <a:buNone/>
            </a:pPr>
            <a:endParaRPr lang="fr-BE" dirty="0"/>
          </a:p>
          <a:p>
            <a:r>
              <a:rPr lang="fr-BE" dirty="0"/>
              <a:t>Traction puis plâtre pelvi pédieux 3 à 4 mois</a:t>
            </a:r>
          </a:p>
          <a:p>
            <a:r>
              <a:rPr lang="fr-BE" dirty="0"/>
              <a:t>Attelle d’abduction 3 mois</a:t>
            </a:r>
          </a:p>
          <a:p>
            <a:r>
              <a:rPr lang="fr-BE" dirty="0"/>
              <a:t>Dysplasie résiduelle possible</a:t>
            </a:r>
          </a:p>
          <a:p>
            <a:r>
              <a:rPr lang="fr-BE" dirty="0"/>
              <a:t>Quand la hanche est réduite avant 3 ans, la dysplasie se </a:t>
            </a:r>
            <a:r>
              <a:rPr lang="fr-BE" dirty="0" err="1"/>
              <a:t>résoud</a:t>
            </a:r>
            <a:r>
              <a:rPr lang="fr-BE" dirty="0"/>
              <a:t> seul dans 70% des cas</a:t>
            </a:r>
          </a:p>
        </p:txBody>
      </p:sp>
      <p:pic>
        <p:nvPicPr>
          <p:cNvPr id="4" name="Picture 3" descr="C:\C~000003.JPG"/>
          <p:cNvPicPr>
            <a:picLocks noChangeAspect="1" noChangeArrowheads="1"/>
          </p:cNvPicPr>
          <p:nvPr/>
        </p:nvPicPr>
        <p:blipFill rotWithShape="1">
          <a:blip r:embed="rId2" cstate="print"/>
          <a:srcRect l="13595" r="10236" b="-7"/>
          <a:stretch/>
        </p:blipFill>
        <p:spPr bwMode="auto">
          <a:xfrm>
            <a:off x="6018529" y="752546"/>
            <a:ext cx="2507555" cy="2469243"/>
          </a:xfrm>
          <a:prstGeom prst="rect">
            <a:avLst/>
          </a:prstGeom>
          <a:noFill/>
        </p:spPr>
      </p:pic>
      <p:pic>
        <p:nvPicPr>
          <p:cNvPr id="5" name="Image 4" descr="I~000068.JPG"/>
          <p:cNvPicPr>
            <a:picLocks noChangeAspect="1"/>
          </p:cNvPicPr>
          <p:nvPr/>
        </p:nvPicPr>
        <p:blipFill rotWithShape="1">
          <a:blip r:embed="rId3" cstate="print"/>
          <a:srcRect l="16843" r="6989" b="-7"/>
          <a:stretch/>
        </p:blipFill>
        <p:spPr>
          <a:xfrm>
            <a:off x="6018529" y="3656519"/>
            <a:ext cx="2505269" cy="2467024"/>
          </a:xfrm>
          <a:prstGeom prst="rect">
            <a:avLst/>
          </a:prstGeom>
        </p:spPr>
      </p:pic>
      <p:sp>
        <p:nvSpPr>
          <p:cNvPr id="6" name="Rectangle : coins arrondis 5">
            <a:extLst>
              <a:ext uri="{FF2B5EF4-FFF2-40B4-BE49-F238E27FC236}">
                <a16:creationId xmlns:a16="http://schemas.microsoft.com/office/drawing/2014/main" id="{0DEECDA1-CD55-EB26-0BBC-CD6A3B0C0A6F}"/>
              </a:ext>
            </a:extLst>
          </p:cNvPr>
          <p:cNvSpPr/>
          <p:nvPr/>
        </p:nvSpPr>
        <p:spPr>
          <a:xfrm>
            <a:off x="6732240" y="2177172"/>
            <a:ext cx="144016" cy="531748"/>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54AC9FC4-DF90-6461-E7A1-CD2F50EB4A1B}"/>
              </a:ext>
            </a:extLst>
          </p:cNvPr>
          <p:cNvSpPr/>
          <p:nvPr/>
        </p:nvSpPr>
        <p:spPr>
          <a:xfrm>
            <a:off x="6876256" y="5013176"/>
            <a:ext cx="216024" cy="57606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p:wipe dir="r"/>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4818" name="Picture 2" descr="Figure 6">
            <a:hlinkClick r:id="rId2"/>
          </p:cNvPr>
          <p:cNvPicPr>
            <a:picLocks noChangeAspect="1" noChangeArrowheads="1"/>
          </p:cNvPicPr>
          <p:nvPr/>
        </p:nvPicPr>
        <p:blipFill>
          <a:blip r:embed="rId3" cstate="print"/>
          <a:srcRect/>
          <a:stretch>
            <a:fillRect/>
          </a:stretch>
        </p:blipFill>
        <p:spPr bwMode="auto">
          <a:xfrm>
            <a:off x="774700" y="3175000"/>
            <a:ext cx="762000" cy="1206500"/>
          </a:xfrm>
          <a:prstGeom prst="rect">
            <a:avLst/>
          </a:prstGeom>
        </p:spPr>
      </p:pic>
      <p:pic>
        <p:nvPicPr>
          <p:cNvPr id="34820" name="Picture 4" descr="Figure 6">
            <a:hlinkClick r:id="rId2"/>
          </p:cNvPr>
          <p:cNvPicPr>
            <a:picLocks noChangeAspect="1" noChangeArrowheads="1"/>
          </p:cNvPicPr>
          <p:nvPr/>
        </p:nvPicPr>
        <p:blipFill>
          <a:blip r:embed="rId4" cstate="print"/>
          <a:srcRect/>
          <a:stretch>
            <a:fillRect/>
          </a:stretch>
        </p:blipFill>
        <p:spPr bwMode="auto">
          <a:xfrm>
            <a:off x="774700" y="4457700"/>
            <a:ext cx="762000" cy="1270000"/>
          </a:xfrm>
          <a:prstGeom prst="rect">
            <a:avLst/>
          </a:prstGeom>
        </p:spPr>
      </p:pic>
      <p:pic>
        <p:nvPicPr>
          <p:cNvPr id="34824" name="Picture 8" descr="Figure 7">
            <a:hlinkClick r:id="rId5"/>
          </p:cNvPr>
          <p:cNvPicPr>
            <a:picLocks noChangeAspect="1" noChangeArrowheads="1"/>
          </p:cNvPicPr>
          <p:nvPr/>
        </p:nvPicPr>
        <p:blipFill>
          <a:blip r:embed="rId6" cstate="print"/>
          <a:srcRect/>
          <a:stretch>
            <a:fillRect/>
          </a:stretch>
        </p:blipFill>
        <p:spPr bwMode="auto">
          <a:xfrm>
            <a:off x="1612900" y="3068960"/>
            <a:ext cx="3340100" cy="2552700"/>
          </a:xfrm>
          <a:prstGeom prst="rect">
            <a:avLst/>
          </a:prstGeom>
        </p:spPr>
      </p:pic>
      <p:pic>
        <p:nvPicPr>
          <p:cNvPr id="34822" name="Picture 6" descr="Figure 7">
            <a:hlinkClick r:id="rId7"/>
          </p:cNvPr>
          <p:cNvPicPr>
            <a:picLocks noChangeAspect="1" noChangeArrowheads="1"/>
          </p:cNvPicPr>
          <p:nvPr/>
        </p:nvPicPr>
        <p:blipFill>
          <a:blip r:embed="rId8" cstate="print"/>
          <a:srcRect/>
          <a:stretch>
            <a:fillRect/>
          </a:stretch>
        </p:blipFill>
        <p:spPr bwMode="auto">
          <a:xfrm>
            <a:off x="5029200" y="3175000"/>
            <a:ext cx="3314700" cy="2552700"/>
          </a:xfrm>
          <a:prstGeom prst="rect">
            <a:avLst/>
          </a:prstGeom>
        </p:spPr>
      </p:pic>
      <p:sp>
        <p:nvSpPr>
          <p:cNvPr id="2" name="Titre 1"/>
          <p:cNvSpPr>
            <a:spLocks noGrp="1"/>
          </p:cNvSpPr>
          <p:nvPr>
            <p:ph type="title"/>
          </p:nvPr>
        </p:nvSpPr>
        <p:spPr>
          <a:xfrm>
            <a:off x="884419" y="826680"/>
            <a:ext cx="7375161" cy="1325563"/>
          </a:xfrm>
        </p:spPr>
        <p:txBody>
          <a:bodyPr vert="horz" lIns="91440" tIns="45720" rIns="91440" bIns="45720" rtlCol="0" anchor="ctr">
            <a:normAutofit/>
          </a:bodyPr>
          <a:lstStyle/>
          <a:p>
            <a:pPr algn="ctr" defTabSz="914400"/>
            <a:r>
              <a:rPr lang="en-US" sz="3500" kern="1200" dirty="0">
                <a:solidFill>
                  <a:schemeClr val="accent1"/>
                </a:solidFill>
                <a:latin typeface="+mj-lt"/>
                <a:ea typeface="+mj-ea"/>
                <a:cs typeface="+mj-cs"/>
              </a:rPr>
              <a:t>Technique </a:t>
            </a:r>
            <a:r>
              <a:rPr lang="en-US" sz="3500" kern="1200" dirty="0" err="1">
                <a:solidFill>
                  <a:schemeClr val="accent1"/>
                </a:solidFill>
                <a:latin typeface="+mj-lt"/>
                <a:ea typeface="+mj-ea"/>
                <a:cs typeface="+mj-cs"/>
              </a:rPr>
              <a:t>chirurgicale</a:t>
            </a:r>
            <a:endParaRPr lang="en-US" sz="3500" kern="1200" dirty="0">
              <a:solidFill>
                <a:schemeClr val="accent1"/>
              </a:solidFill>
              <a:latin typeface="+mj-lt"/>
              <a:ea typeface="+mj-ea"/>
              <a:cs typeface="+mj-cs"/>
            </a:endParaRPr>
          </a:p>
        </p:txBody>
      </p:sp>
    </p:spTree>
  </p:cSld>
  <p:clrMapOvr>
    <a:masterClrMapping/>
  </p:clrMapOvr>
  <p:transition>
    <p:wipe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904B98-6B33-4093-84FD-3EC8B22DFA7B}"/>
              </a:ext>
            </a:extLst>
          </p:cNvPr>
          <p:cNvSpPr>
            <a:spLocks noGrp="1"/>
          </p:cNvSpPr>
          <p:nvPr>
            <p:ph type="title"/>
          </p:nvPr>
        </p:nvSpPr>
        <p:spPr/>
        <p:txBody>
          <a:bodyPr/>
          <a:lstStyle/>
          <a:p>
            <a:pPr algn="ctr"/>
            <a:r>
              <a:rPr lang="fr-FR" dirty="0"/>
              <a:t>Fille 2 ans et demi, naissance en siège, pas de dépistage</a:t>
            </a:r>
          </a:p>
        </p:txBody>
      </p:sp>
      <p:pic>
        <p:nvPicPr>
          <p:cNvPr id="3" name="Espace réservé du contenu 4" descr="Une image contenant film radiographique, Imagerie médicale, radiologie, Radiographie médicale&#10;&#10;Description générée automatiquement">
            <a:extLst>
              <a:ext uri="{FF2B5EF4-FFF2-40B4-BE49-F238E27FC236}">
                <a16:creationId xmlns:a16="http://schemas.microsoft.com/office/drawing/2014/main" id="{79A95ECA-9491-B573-B55A-0C8F2BAB8949}"/>
              </a:ext>
            </a:extLst>
          </p:cNvPr>
          <p:cNvPicPr>
            <a:picLocks noChangeAspect="1"/>
          </p:cNvPicPr>
          <p:nvPr/>
        </p:nvPicPr>
        <p:blipFill rotWithShape="1">
          <a:blip r:embed="rId2"/>
          <a:srcRect l="24219" t="23056" r="25804" b="3722"/>
          <a:stretch/>
        </p:blipFill>
        <p:spPr>
          <a:xfrm>
            <a:off x="1907704" y="1718050"/>
            <a:ext cx="5631293" cy="4774824"/>
          </a:xfrm>
          <a:prstGeom prst="rect">
            <a:avLst/>
          </a:prstGeom>
        </p:spPr>
      </p:pic>
    </p:spTree>
    <p:extLst>
      <p:ext uri="{BB962C8B-B14F-4D97-AF65-F5344CB8AC3E}">
        <p14:creationId xmlns:p14="http://schemas.microsoft.com/office/powerpoint/2010/main" val="179350983"/>
      </p:ext>
    </p:extLst>
  </p:cSld>
  <p:clrMapOvr>
    <a:masterClrMapping/>
  </p:clrMapOvr>
  <p:transition>
    <p:wipe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0125A8-372B-1C93-068C-6C21DA69FA32}"/>
              </a:ext>
            </a:extLst>
          </p:cNvPr>
          <p:cNvSpPr>
            <a:spLocks noGrp="1"/>
          </p:cNvSpPr>
          <p:nvPr>
            <p:ph type="title"/>
          </p:nvPr>
        </p:nvSpPr>
        <p:spPr/>
        <p:txBody>
          <a:bodyPr/>
          <a:lstStyle/>
          <a:p>
            <a:endParaRPr lang="fr-FR"/>
          </a:p>
        </p:txBody>
      </p:sp>
      <p:pic>
        <p:nvPicPr>
          <p:cNvPr id="3" name="Espace réservé du contenu 4" descr="Une image contenant film radiographique, Imagerie médicale, radiologie, Radiographie médicale&#10;&#10;Description générée automatiquement">
            <a:extLst>
              <a:ext uri="{FF2B5EF4-FFF2-40B4-BE49-F238E27FC236}">
                <a16:creationId xmlns:a16="http://schemas.microsoft.com/office/drawing/2014/main" id="{E61DD612-D40D-FA91-89B6-3B4EFE883210}"/>
              </a:ext>
            </a:extLst>
          </p:cNvPr>
          <p:cNvPicPr>
            <a:picLocks noChangeAspect="1"/>
          </p:cNvPicPr>
          <p:nvPr/>
        </p:nvPicPr>
        <p:blipFill rotWithShape="1">
          <a:blip r:embed="rId2"/>
          <a:srcRect l="18139" t="21088" r="18202" b="1751"/>
          <a:stretch/>
        </p:blipFill>
        <p:spPr>
          <a:xfrm>
            <a:off x="493356" y="384396"/>
            <a:ext cx="8625999" cy="6051078"/>
          </a:xfrm>
          <a:prstGeom prst="rect">
            <a:avLst/>
          </a:prstGeom>
        </p:spPr>
      </p:pic>
    </p:spTree>
    <p:extLst>
      <p:ext uri="{BB962C8B-B14F-4D97-AF65-F5344CB8AC3E}">
        <p14:creationId xmlns:p14="http://schemas.microsoft.com/office/powerpoint/2010/main" val="379949192"/>
      </p:ext>
    </p:extLst>
  </p:cSld>
  <p:clrMapOvr>
    <a:masterClrMapping/>
  </p:clrMapOvr>
  <p:transition>
    <p:wipe dir="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55242F-C50B-D976-B537-FF6738258526}"/>
              </a:ext>
            </a:extLst>
          </p:cNvPr>
          <p:cNvSpPr>
            <a:spLocks noGrp="1"/>
          </p:cNvSpPr>
          <p:nvPr>
            <p:ph type="title"/>
          </p:nvPr>
        </p:nvSpPr>
        <p:spPr/>
        <p:txBody>
          <a:bodyPr/>
          <a:lstStyle/>
          <a:p>
            <a:endParaRPr lang="fr-FR"/>
          </a:p>
        </p:txBody>
      </p:sp>
      <p:pic>
        <p:nvPicPr>
          <p:cNvPr id="3" name="Espace réservé du contenu 4" descr="Une image contenant film radiographique, Imagerie médicale, radiologie, Radiographie médicale&#10;&#10;Description générée automatiquement">
            <a:extLst>
              <a:ext uri="{FF2B5EF4-FFF2-40B4-BE49-F238E27FC236}">
                <a16:creationId xmlns:a16="http://schemas.microsoft.com/office/drawing/2014/main" id="{DC4BEB74-691A-728B-C545-9330789F162B}"/>
              </a:ext>
            </a:extLst>
          </p:cNvPr>
          <p:cNvPicPr>
            <a:picLocks noChangeAspect="1"/>
          </p:cNvPicPr>
          <p:nvPr/>
        </p:nvPicPr>
        <p:blipFill rotWithShape="1">
          <a:blip r:embed="rId2"/>
          <a:srcRect l="17949" t="21087" r="18582" b="3721"/>
          <a:stretch/>
        </p:blipFill>
        <p:spPr>
          <a:xfrm>
            <a:off x="137916" y="412601"/>
            <a:ext cx="8868167" cy="6080273"/>
          </a:xfrm>
          <a:prstGeom prst="rect">
            <a:avLst/>
          </a:prstGeom>
        </p:spPr>
      </p:pic>
    </p:spTree>
    <p:extLst>
      <p:ext uri="{BB962C8B-B14F-4D97-AF65-F5344CB8AC3E}">
        <p14:creationId xmlns:p14="http://schemas.microsoft.com/office/powerpoint/2010/main" val="929328282"/>
      </p:ext>
    </p:extLst>
  </p:cSld>
  <p:clrMapOvr>
    <a:masterClrMapping/>
  </p:clrMapOvr>
  <p:transition>
    <p:wipe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093305-3CE1-08B5-6183-2F6C3C3F0A6E}"/>
              </a:ext>
            </a:extLst>
          </p:cNvPr>
          <p:cNvSpPr>
            <a:spLocks noGrp="1"/>
          </p:cNvSpPr>
          <p:nvPr>
            <p:ph type="title"/>
          </p:nvPr>
        </p:nvSpPr>
        <p:spPr/>
        <p:txBody>
          <a:bodyPr/>
          <a:lstStyle/>
          <a:p>
            <a:endParaRPr lang="fr-FR"/>
          </a:p>
        </p:txBody>
      </p:sp>
      <p:pic>
        <p:nvPicPr>
          <p:cNvPr id="3" name="Espace réservé du contenu 4" descr="Une image contenant film radiographique, Imagerie médicale, radiologie, Radiographie médicale&#10;&#10;Description générée automatiquement">
            <a:extLst>
              <a:ext uri="{FF2B5EF4-FFF2-40B4-BE49-F238E27FC236}">
                <a16:creationId xmlns:a16="http://schemas.microsoft.com/office/drawing/2014/main" id="{EABFD480-2B8C-FC75-03E0-1675547D2908}"/>
              </a:ext>
            </a:extLst>
          </p:cNvPr>
          <p:cNvPicPr>
            <a:picLocks noChangeAspect="1"/>
          </p:cNvPicPr>
          <p:nvPr/>
        </p:nvPicPr>
        <p:blipFill rotWithShape="1">
          <a:blip r:embed="rId2"/>
          <a:srcRect l="14149" t="21416" r="16872" b="3721"/>
          <a:stretch/>
        </p:blipFill>
        <p:spPr>
          <a:xfrm>
            <a:off x="-95849" y="532356"/>
            <a:ext cx="9223520" cy="5793287"/>
          </a:xfrm>
          <a:prstGeom prst="rect">
            <a:avLst/>
          </a:prstGeom>
        </p:spPr>
      </p:pic>
    </p:spTree>
    <p:extLst>
      <p:ext uri="{BB962C8B-B14F-4D97-AF65-F5344CB8AC3E}">
        <p14:creationId xmlns:p14="http://schemas.microsoft.com/office/powerpoint/2010/main" val="3281242693"/>
      </p:ext>
    </p:extLst>
  </p:cSld>
  <p:clrMapOvr>
    <a:masterClrMapping/>
  </p:clrMapOvr>
  <p:transition>
    <p:wipe dir="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863321-479E-2DB5-2373-4AECD205C524}"/>
              </a:ext>
            </a:extLst>
          </p:cNvPr>
          <p:cNvSpPr>
            <a:spLocks noGrp="1"/>
          </p:cNvSpPr>
          <p:nvPr>
            <p:ph type="title"/>
          </p:nvPr>
        </p:nvSpPr>
        <p:spPr/>
        <p:txBody>
          <a:bodyPr/>
          <a:lstStyle/>
          <a:p>
            <a:endParaRPr lang="fr-FR"/>
          </a:p>
        </p:txBody>
      </p:sp>
      <p:pic>
        <p:nvPicPr>
          <p:cNvPr id="3" name="Espace réservé du contenu 4" descr="Une image contenant film radiographique, Imagerie médicale, radiologie, Radiographie médicale&#10;&#10;Description générée automatiquement">
            <a:extLst>
              <a:ext uri="{FF2B5EF4-FFF2-40B4-BE49-F238E27FC236}">
                <a16:creationId xmlns:a16="http://schemas.microsoft.com/office/drawing/2014/main" id="{52D1A9CE-394C-C045-9D16-7399E720F058}"/>
              </a:ext>
            </a:extLst>
          </p:cNvPr>
          <p:cNvPicPr>
            <a:picLocks noChangeAspect="1"/>
          </p:cNvPicPr>
          <p:nvPr/>
        </p:nvPicPr>
        <p:blipFill rotWithShape="1">
          <a:blip r:embed="rId2"/>
          <a:srcRect l="23079" t="22072" r="25233" b="2736"/>
          <a:stretch/>
        </p:blipFill>
        <p:spPr>
          <a:xfrm>
            <a:off x="1115617" y="369998"/>
            <a:ext cx="6883508" cy="5795306"/>
          </a:xfrm>
          <a:prstGeom prst="rect">
            <a:avLst/>
          </a:prstGeom>
        </p:spPr>
      </p:pic>
    </p:spTree>
    <p:extLst>
      <p:ext uri="{BB962C8B-B14F-4D97-AF65-F5344CB8AC3E}">
        <p14:creationId xmlns:p14="http://schemas.microsoft.com/office/powerpoint/2010/main" val="834789700"/>
      </p:ext>
    </p:extLst>
  </p:cSld>
  <p:clrMapOvr>
    <a:masterClrMapping/>
  </p:clrMapOvr>
  <p:transition>
    <p:wipe dir="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D44A2E-9C41-8401-5865-1AEF9BDB866B}"/>
              </a:ext>
            </a:extLst>
          </p:cNvPr>
          <p:cNvSpPr>
            <a:spLocks noGrp="1"/>
          </p:cNvSpPr>
          <p:nvPr>
            <p:ph type="title"/>
          </p:nvPr>
        </p:nvSpPr>
        <p:spPr/>
        <p:txBody>
          <a:bodyPr/>
          <a:lstStyle/>
          <a:p>
            <a:pPr algn="ctr"/>
            <a:r>
              <a:rPr lang="fr-FR" dirty="0">
                <a:solidFill>
                  <a:srgbClr val="0070C0"/>
                </a:solidFill>
              </a:rPr>
              <a:t>Présentation après l’âge de 2 ans</a:t>
            </a:r>
          </a:p>
        </p:txBody>
      </p:sp>
      <p:sp>
        <p:nvSpPr>
          <p:cNvPr id="3" name="Espace réservé du contenu 2">
            <a:extLst>
              <a:ext uri="{FF2B5EF4-FFF2-40B4-BE49-F238E27FC236}">
                <a16:creationId xmlns:a16="http://schemas.microsoft.com/office/drawing/2014/main" id="{0AC4546D-F6B7-3DAC-56F3-50571BD4FEDB}"/>
              </a:ext>
            </a:extLst>
          </p:cNvPr>
          <p:cNvSpPr>
            <a:spLocks noGrp="1"/>
          </p:cNvSpPr>
          <p:nvPr>
            <p:ph idx="1"/>
          </p:nvPr>
        </p:nvSpPr>
        <p:spPr/>
        <p:txBody>
          <a:bodyPr/>
          <a:lstStyle/>
          <a:p>
            <a:r>
              <a:rPr lang="fr-FR" dirty="0"/>
              <a:t>Anamnèse: -recherche d’antécédents favorisants</a:t>
            </a:r>
          </a:p>
          <a:p>
            <a:pPr marL="0" indent="0">
              <a:buNone/>
            </a:pPr>
            <a:r>
              <a:rPr lang="fr-FR" dirty="0"/>
              <a:t>                        -douleurs</a:t>
            </a:r>
          </a:p>
          <a:p>
            <a:pPr marL="0" indent="0">
              <a:buNone/>
            </a:pPr>
            <a:r>
              <a:rPr lang="fr-FR" dirty="0"/>
              <a:t>                        -diagnostic différentiel</a:t>
            </a:r>
          </a:p>
          <a:p>
            <a:pPr marL="0" indent="0">
              <a:buNone/>
            </a:pPr>
            <a:endParaRPr lang="fr-FR" dirty="0"/>
          </a:p>
          <a:p>
            <a:r>
              <a:rPr lang="fr-FR" dirty="0"/>
              <a:t>Examen clinique:-boiterie</a:t>
            </a:r>
          </a:p>
          <a:p>
            <a:pPr marL="0" indent="0">
              <a:buNone/>
            </a:pPr>
            <a:r>
              <a:rPr lang="fr-FR" dirty="0"/>
              <a:t>                                 -inégalité de longueur</a:t>
            </a:r>
          </a:p>
          <a:p>
            <a:pPr marL="0" indent="0">
              <a:buNone/>
            </a:pPr>
            <a:r>
              <a:rPr lang="fr-FR" dirty="0"/>
              <a:t>                                 -</a:t>
            </a:r>
            <a:r>
              <a:rPr lang="fr-FR" dirty="0" err="1"/>
              <a:t>Galéziani</a:t>
            </a:r>
            <a:r>
              <a:rPr lang="fr-FR" dirty="0"/>
              <a:t>                   </a:t>
            </a:r>
          </a:p>
        </p:txBody>
      </p:sp>
    </p:spTree>
    <p:extLst>
      <p:ext uri="{BB962C8B-B14F-4D97-AF65-F5344CB8AC3E}">
        <p14:creationId xmlns:p14="http://schemas.microsoft.com/office/powerpoint/2010/main" val="3970203074"/>
      </p:ext>
    </p:extLst>
  </p:cSld>
  <p:clrMapOvr>
    <a:masterClrMapping/>
  </p:clrMapOvr>
  <p:transition>
    <p:wipe dir="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nyConv.com__luxcongpetit" descr="AnyConv.com__luxcongpetit">
            <a:hlinkClick r:id="" action="ppaction://media"/>
            <a:extLst>
              <a:ext uri="{FF2B5EF4-FFF2-40B4-BE49-F238E27FC236}">
                <a16:creationId xmlns:a16="http://schemas.microsoft.com/office/drawing/2014/main" id="{2D996723-3E25-4152-EB47-69EABF97635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71600" y="404664"/>
            <a:ext cx="7632023" cy="5724017"/>
          </a:xfrm>
          <a:prstGeom prst="rect">
            <a:avLst/>
          </a:prstGeom>
        </p:spPr>
      </p:pic>
    </p:spTree>
    <p:extLst>
      <p:ext uri="{BB962C8B-B14F-4D97-AF65-F5344CB8AC3E}">
        <p14:creationId xmlns:p14="http://schemas.microsoft.com/office/powerpoint/2010/main" val="356055323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0">
                <p:cTn id="12"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BE" sz="4800" dirty="0">
                <a:solidFill>
                  <a:schemeClr val="accent1"/>
                </a:solidFill>
              </a:rPr>
              <a:t>Terminologie</a:t>
            </a:r>
          </a:p>
        </p:txBody>
      </p:sp>
      <p:pic>
        <p:nvPicPr>
          <p:cNvPr id="4" name="Image 3" descr="lux.jpg"/>
          <p:cNvPicPr>
            <a:picLocks noChangeAspect="1"/>
          </p:cNvPicPr>
          <p:nvPr/>
        </p:nvPicPr>
        <p:blipFill>
          <a:blip r:embed="rId2" cstate="print"/>
          <a:srcRect l="16167" t="12500" r="13778" b="8333"/>
          <a:stretch>
            <a:fillRect/>
          </a:stretch>
        </p:blipFill>
        <p:spPr>
          <a:xfrm>
            <a:off x="92942" y="1586281"/>
            <a:ext cx="3153193" cy="2304256"/>
          </a:xfrm>
          <a:prstGeom prst="rect">
            <a:avLst/>
          </a:prstGeom>
        </p:spPr>
      </p:pic>
      <p:pic>
        <p:nvPicPr>
          <p:cNvPr id="5" name="Image 4" descr="sublux.jpg"/>
          <p:cNvPicPr>
            <a:picLocks noChangeAspect="1"/>
          </p:cNvPicPr>
          <p:nvPr/>
        </p:nvPicPr>
        <p:blipFill>
          <a:blip r:embed="rId3" cstate="print"/>
          <a:stretch>
            <a:fillRect/>
          </a:stretch>
        </p:blipFill>
        <p:spPr>
          <a:xfrm>
            <a:off x="3332801" y="1555231"/>
            <a:ext cx="2319722" cy="2304256"/>
          </a:xfrm>
          <a:prstGeom prst="rect">
            <a:avLst/>
          </a:prstGeom>
        </p:spPr>
      </p:pic>
      <p:pic>
        <p:nvPicPr>
          <p:cNvPr id="6" name="Image 5" descr="dysplasie.jpg"/>
          <p:cNvPicPr>
            <a:picLocks noChangeAspect="1"/>
          </p:cNvPicPr>
          <p:nvPr/>
        </p:nvPicPr>
        <p:blipFill>
          <a:blip r:embed="rId4" cstate="print"/>
          <a:stretch>
            <a:fillRect/>
          </a:stretch>
        </p:blipFill>
        <p:spPr>
          <a:xfrm>
            <a:off x="5863150" y="1474299"/>
            <a:ext cx="3170995" cy="2304256"/>
          </a:xfrm>
          <a:prstGeom prst="rect">
            <a:avLst/>
          </a:prstGeom>
        </p:spPr>
      </p:pic>
      <p:pic>
        <p:nvPicPr>
          <p:cNvPr id="7" name="Image 6" descr="teratologic.jpg"/>
          <p:cNvPicPr>
            <a:picLocks noChangeAspect="1"/>
          </p:cNvPicPr>
          <p:nvPr/>
        </p:nvPicPr>
        <p:blipFill>
          <a:blip r:embed="rId5" cstate="print"/>
          <a:stretch>
            <a:fillRect/>
          </a:stretch>
        </p:blipFill>
        <p:spPr>
          <a:xfrm>
            <a:off x="3131534" y="4260625"/>
            <a:ext cx="2722255" cy="2232249"/>
          </a:xfrm>
          <a:prstGeom prst="rect">
            <a:avLst/>
          </a:prstGeom>
        </p:spPr>
      </p:pic>
      <p:sp>
        <p:nvSpPr>
          <p:cNvPr id="8" name="ZoneTexte 7"/>
          <p:cNvSpPr txBox="1"/>
          <p:nvPr/>
        </p:nvSpPr>
        <p:spPr>
          <a:xfrm>
            <a:off x="3663630" y="6516941"/>
            <a:ext cx="1467902" cy="369332"/>
          </a:xfrm>
          <a:prstGeom prst="rect">
            <a:avLst/>
          </a:prstGeom>
          <a:noFill/>
        </p:spPr>
        <p:txBody>
          <a:bodyPr wrap="none" rtlCol="0">
            <a:spAutoFit/>
          </a:bodyPr>
          <a:lstStyle/>
          <a:p>
            <a:r>
              <a:rPr lang="fr-BE" dirty="0" err="1"/>
              <a:t>Teratologique</a:t>
            </a:r>
            <a:endParaRPr lang="fr-BE" dirty="0"/>
          </a:p>
        </p:txBody>
      </p:sp>
      <p:sp>
        <p:nvSpPr>
          <p:cNvPr id="9" name="ZoneTexte 8"/>
          <p:cNvSpPr txBox="1"/>
          <p:nvPr/>
        </p:nvSpPr>
        <p:spPr>
          <a:xfrm>
            <a:off x="971600" y="4005064"/>
            <a:ext cx="981487" cy="369332"/>
          </a:xfrm>
          <a:prstGeom prst="rect">
            <a:avLst/>
          </a:prstGeom>
          <a:noFill/>
        </p:spPr>
        <p:txBody>
          <a:bodyPr wrap="none" rtlCol="0">
            <a:spAutoFit/>
          </a:bodyPr>
          <a:lstStyle/>
          <a:p>
            <a:r>
              <a:rPr lang="fr-BE" dirty="0"/>
              <a:t>Luxation</a:t>
            </a:r>
          </a:p>
        </p:txBody>
      </p:sp>
      <p:sp>
        <p:nvSpPr>
          <p:cNvPr id="10" name="ZoneTexte 9"/>
          <p:cNvSpPr txBox="1"/>
          <p:nvPr/>
        </p:nvSpPr>
        <p:spPr>
          <a:xfrm>
            <a:off x="3663630" y="3895129"/>
            <a:ext cx="1286058" cy="369332"/>
          </a:xfrm>
          <a:prstGeom prst="rect">
            <a:avLst/>
          </a:prstGeom>
          <a:noFill/>
        </p:spPr>
        <p:txBody>
          <a:bodyPr wrap="none" rtlCol="0">
            <a:spAutoFit/>
          </a:bodyPr>
          <a:lstStyle/>
          <a:p>
            <a:r>
              <a:rPr lang="fr-BE" dirty="0" err="1"/>
              <a:t>Subluxation</a:t>
            </a:r>
            <a:endParaRPr lang="fr-BE" dirty="0"/>
          </a:p>
        </p:txBody>
      </p:sp>
      <p:sp>
        <p:nvSpPr>
          <p:cNvPr id="11" name="ZoneTexte 10"/>
          <p:cNvSpPr txBox="1"/>
          <p:nvPr/>
        </p:nvSpPr>
        <p:spPr>
          <a:xfrm>
            <a:off x="6660232" y="4005064"/>
            <a:ext cx="1062599" cy="369332"/>
          </a:xfrm>
          <a:prstGeom prst="rect">
            <a:avLst/>
          </a:prstGeom>
          <a:noFill/>
        </p:spPr>
        <p:txBody>
          <a:bodyPr wrap="none" rtlCol="0">
            <a:spAutoFit/>
          </a:bodyPr>
          <a:lstStyle/>
          <a:p>
            <a:r>
              <a:rPr lang="fr-BE" dirty="0"/>
              <a:t>Dysplasie</a:t>
            </a:r>
          </a:p>
        </p:txBody>
      </p:sp>
    </p:spTree>
  </p:cSld>
  <p:clrMapOvr>
    <a:masterClrMapping/>
  </p:clrMapOvr>
  <p:transition>
    <p:wipe dir="r"/>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723570" y="800392"/>
            <a:ext cx="7736862" cy="1209758"/>
          </a:xfrm>
        </p:spPr>
        <p:txBody>
          <a:bodyPr>
            <a:normAutofit/>
          </a:bodyPr>
          <a:lstStyle/>
          <a:p>
            <a:pPr algn="ctr"/>
            <a:r>
              <a:rPr lang="fr-BE" sz="3500" dirty="0">
                <a:solidFill>
                  <a:schemeClr val="accent1"/>
                </a:solidFill>
              </a:rPr>
              <a:t>Traitement</a:t>
            </a:r>
          </a:p>
        </p:txBody>
      </p:sp>
      <p:sp>
        <p:nvSpPr>
          <p:cNvPr id="3" name="Espace réservé du contenu 2"/>
          <p:cNvSpPr>
            <a:spLocks noGrp="1"/>
          </p:cNvSpPr>
          <p:nvPr>
            <p:ph idx="1"/>
          </p:nvPr>
        </p:nvSpPr>
        <p:spPr>
          <a:xfrm>
            <a:off x="961641" y="2494450"/>
            <a:ext cx="7498791" cy="3563159"/>
          </a:xfrm>
        </p:spPr>
        <p:txBody>
          <a:bodyPr>
            <a:normAutofit/>
          </a:bodyPr>
          <a:lstStyle/>
          <a:p>
            <a:pPr>
              <a:buNone/>
            </a:pPr>
            <a:r>
              <a:rPr lang="fr-BE" b="1" dirty="0"/>
              <a:t>Après 3 ans, les chances de réduction par traction s’amenuisent:</a:t>
            </a:r>
          </a:p>
          <a:p>
            <a:r>
              <a:rPr lang="fr-BE" dirty="0"/>
              <a:t>+/- traction</a:t>
            </a:r>
          </a:p>
          <a:p>
            <a:r>
              <a:rPr lang="fr-BE" dirty="0"/>
              <a:t>Réduction sanglante , ostéotomie fémorale, </a:t>
            </a:r>
            <a:r>
              <a:rPr lang="fr-BE" dirty="0" err="1"/>
              <a:t>capsuloraphie</a:t>
            </a:r>
            <a:r>
              <a:rPr lang="fr-BE" dirty="0"/>
              <a:t> et ostéotomie bassin</a:t>
            </a:r>
          </a:p>
          <a:p>
            <a:r>
              <a:rPr lang="fr-BE" dirty="0"/>
              <a:t>Plâtre pelvi-pédieux 6 semaines</a:t>
            </a:r>
          </a:p>
        </p:txBody>
      </p:sp>
    </p:spTree>
  </p:cSld>
  <p:clrMapOvr>
    <a:masterClrMapping/>
  </p:clrMapOvr>
  <p:transition>
    <p:wipe dir="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99D401-E929-9DF7-3F57-BDA33B7318D5}"/>
              </a:ext>
            </a:extLst>
          </p:cNvPr>
          <p:cNvSpPr>
            <a:spLocks noGrp="1"/>
          </p:cNvSpPr>
          <p:nvPr>
            <p:ph type="title"/>
          </p:nvPr>
        </p:nvSpPr>
        <p:spPr/>
        <p:txBody>
          <a:bodyPr/>
          <a:lstStyle/>
          <a:p>
            <a:pPr algn="ctr"/>
            <a:r>
              <a:rPr lang="fr-FR" dirty="0">
                <a:solidFill>
                  <a:srgbClr val="0070C0"/>
                </a:solidFill>
              </a:rPr>
              <a:t>Lysa 3 ans et demi, adressée pour pieds plats</a:t>
            </a:r>
          </a:p>
        </p:txBody>
      </p:sp>
      <p:pic>
        <p:nvPicPr>
          <p:cNvPr id="5" name="Espace réservé du contenu 4" descr="Une image contenant Imagerie médicale, film radiographique, radiologie, Radiographie médicale&#10;&#10;Description générée automatiquement">
            <a:extLst>
              <a:ext uri="{FF2B5EF4-FFF2-40B4-BE49-F238E27FC236}">
                <a16:creationId xmlns:a16="http://schemas.microsoft.com/office/drawing/2014/main" id="{1612C5FA-6E5A-E554-DC43-B80EE97C429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5869" t="21954" r="21040" b="6887"/>
          <a:stretch/>
        </p:blipFill>
        <p:spPr>
          <a:xfrm>
            <a:off x="1360946" y="1965813"/>
            <a:ext cx="6422107" cy="4527061"/>
          </a:xfrm>
        </p:spPr>
      </p:pic>
    </p:spTree>
    <p:extLst>
      <p:ext uri="{BB962C8B-B14F-4D97-AF65-F5344CB8AC3E}">
        <p14:creationId xmlns:p14="http://schemas.microsoft.com/office/powerpoint/2010/main" val="2746909275"/>
      </p:ext>
    </p:extLst>
  </p:cSld>
  <p:clrMapOvr>
    <a:masterClrMapping/>
  </p:clrMapOvr>
  <p:transition>
    <p:wipe dir="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1942B5-24F4-BA0F-871D-04F862013D28}"/>
              </a:ext>
            </a:extLst>
          </p:cNvPr>
          <p:cNvSpPr>
            <a:spLocks noGrp="1"/>
          </p:cNvSpPr>
          <p:nvPr>
            <p:ph type="title"/>
          </p:nvPr>
        </p:nvSpPr>
        <p:spPr/>
        <p:txBody>
          <a:bodyPr/>
          <a:lstStyle/>
          <a:p>
            <a:endParaRPr lang="fr-FR"/>
          </a:p>
        </p:txBody>
      </p:sp>
      <p:pic>
        <p:nvPicPr>
          <p:cNvPr id="5" name="Espace réservé du contenu 4" descr="Une image contenant film radiographique, Imagerie médicale, radiologie, Radiographie médicale&#10;&#10;Description générée automatiquement">
            <a:extLst>
              <a:ext uri="{FF2B5EF4-FFF2-40B4-BE49-F238E27FC236}">
                <a16:creationId xmlns:a16="http://schemas.microsoft.com/office/drawing/2014/main" id="{7CC1EE78-6534-D89E-8716-9159E8CA8B7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1731" t="21954" r="16903" b="6887"/>
          <a:stretch/>
        </p:blipFill>
        <p:spPr>
          <a:xfrm>
            <a:off x="1259632" y="1484784"/>
            <a:ext cx="7003195" cy="4364311"/>
          </a:xfrm>
        </p:spPr>
      </p:pic>
    </p:spTree>
    <p:extLst>
      <p:ext uri="{BB962C8B-B14F-4D97-AF65-F5344CB8AC3E}">
        <p14:creationId xmlns:p14="http://schemas.microsoft.com/office/powerpoint/2010/main" val="2048759936"/>
      </p:ext>
    </p:extLst>
  </p:cSld>
  <p:clrMapOvr>
    <a:masterClrMapping/>
  </p:clrMapOvr>
  <p:transition>
    <p:wipe dir="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4AD38A-F409-0FE4-9CC8-E129CBA525F1}"/>
              </a:ext>
            </a:extLst>
          </p:cNvPr>
          <p:cNvSpPr>
            <a:spLocks noGrp="1"/>
          </p:cNvSpPr>
          <p:nvPr>
            <p:ph type="title"/>
          </p:nvPr>
        </p:nvSpPr>
        <p:spPr/>
        <p:txBody>
          <a:bodyPr/>
          <a:lstStyle/>
          <a:p>
            <a:endParaRPr lang="fr-FR"/>
          </a:p>
        </p:txBody>
      </p:sp>
      <p:pic>
        <p:nvPicPr>
          <p:cNvPr id="5" name="Espace réservé du contenu 4" descr="Une image contenant film radiographique, Imagerie médicale, radiologie, Radiographie médicale&#10;&#10;Description générée automatiquement">
            <a:extLst>
              <a:ext uri="{FF2B5EF4-FFF2-40B4-BE49-F238E27FC236}">
                <a16:creationId xmlns:a16="http://schemas.microsoft.com/office/drawing/2014/main" id="{636FAAA4-5926-84F7-13DA-D4F7D5F2BF1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0006" t="21956" r="22846" b="8542"/>
          <a:stretch/>
        </p:blipFill>
        <p:spPr>
          <a:xfrm>
            <a:off x="1187624" y="856446"/>
            <a:ext cx="6768752" cy="5145108"/>
          </a:xfrm>
        </p:spPr>
      </p:pic>
    </p:spTree>
    <p:extLst>
      <p:ext uri="{BB962C8B-B14F-4D97-AF65-F5344CB8AC3E}">
        <p14:creationId xmlns:p14="http://schemas.microsoft.com/office/powerpoint/2010/main" val="2447034285"/>
      </p:ext>
    </p:extLst>
  </p:cSld>
  <p:clrMapOvr>
    <a:masterClrMapping/>
  </p:clrMapOvr>
  <p:transition>
    <p:wipe dir="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BE" sz="4000" dirty="0">
                <a:solidFill>
                  <a:srgbClr val="0070C0"/>
                </a:solidFill>
              </a:rPr>
              <a:t>Complication de toutes les méthodes</a:t>
            </a:r>
          </a:p>
        </p:txBody>
      </p:sp>
      <p:pic>
        <p:nvPicPr>
          <p:cNvPr id="3" name="Image 2" descr="fig38a_150.jpg"/>
          <p:cNvPicPr>
            <a:picLocks noChangeAspect="1"/>
          </p:cNvPicPr>
          <p:nvPr/>
        </p:nvPicPr>
        <p:blipFill>
          <a:blip r:embed="rId2" cstate="print"/>
          <a:stretch>
            <a:fillRect/>
          </a:stretch>
        </p:blipFill>
        <p:spPr>
          <a:xfrm>
            <a:off x="539552" y="2060848"/>
            <a:ext cx="2923524" cy="4176464"/>
          </a:xfrm>
          <a:prstGeom prst="rect">
            <a:avLst/>
          </a:prstGeom>
        </p:spPr>
      </p:pic>
      <p:sp>
        <p:nvSpPr>
          <p:cNvPr id="4" name="ZoneTexte 3"/>
          <p:cNvSpPr txBox="1"/>
          <p:nvPr/>
        </p:nvSpPr>
        <p:spPr>
          <a:xfrm>
            <a:off x="4499992" y="3212976"/>
            <a:ext cx="2969083" cy="461665"/>
          </a:xfrm>
          <a:prstGeom prst="rect">
            <a:avLst/>
          </a:prstGeom>
          <a:noFill/>
          <a:ln>
            <a:solidFill>
              <a:schemeClr val="accent1"/>
            </a:solidFill>
          </a:ln>
        </p:spPr>
        <p:txBody>
          <a:bodyPr wrap="none" rtlCol="0">
            <a:spAutoFit/>
          </a:bodyPr>
          <a:lstStyle/>
          <a:p>
            <a:r>
              <a:rPr lang="fr-BE" sz="2400" dirty="0"/>
              <a:t>Nécrose tête fémorale</a:t>
            </a:r>
          </a:p>
        </p:txBody>
      </p:sp>
    </p:spTree>
  </p:cSld>
  <p:clrMapOvr>
    <a:masterClrMapping/>
  </p:clrMapOvr>
  <p:transition>
    <p:wipe dir="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463ECE-1AA6-9CE2-32EC-17E18F70DF0E}"/>
              </a:ext>
            </a:extLst>
          </p:cNvPr>
          <p:cNvSpPr>
            <a:spLocks noGrp="1"/>
          </p:cNvSpPr>
          <p:nvPr>
            <p:ph type="title"/>
          </p:nvPr>
        </p:nvSpPr>
        <p:spPr/>
        <p:txBody>
          <a:bodyPr/>
          <a:lstStyle/>
          <a:p>
            <a:pPr algn="ctr"/>
            <a:r>
              <a:rPr lang="fr-FR" dirty="0">
                <a:solidFill>
                  <a:srgbClr val="0070C0"/>
                </a:solidFill>
              </a:rPr>
              <a:t>Complications de la chirurgie</a:t>
            </a:r>
          </a:p>
        </p:txBody>
      </p:sp>
      <p:sp>
        <p:nvSpPr>
          <p:cNvPr id="3" name="Espace réservé du contenu 2">
            <a:extLst>
              <a:ext uri="{FF2B5EF4-FFF2-40B4-BE49-F238E27FC236}">
                <a16:creationId xmlns:a16="http://schemas.microsoft.com/office/drawing/2014/main" id="{590A329B-A75A-DF1F-7B0E-E865DA0A6616}"/>
              </a:ext>
            </a:extLst>
          </p:cNvPr>
          <p:cNvSpPr>
            <a:spLocks noGrp="1"/>
          </p:cNvSpPr>
          <p:nvPr>
            <p:ph idx="1"/>
          </p:nvPr>
        </p:nvSpPr>
        <p:spPr/>
        <p:txBody>
          <a:bodyPr/>
          <a:lstStyle/>
          <a:p>
            <a:r>
              <a:rPr lang="fr-FR" dirty="0"/>
              <a:t>La récidive</a:t>
            </a:r>
          </a:p>
          <a:p>
            <a:r>
              <a:rPr lang="fr-FR" dirty="0"/>
              <a:t>La dysplasie</a:t>
            </a:r>
          </a:p>
          <a:p>
            <a:r>
              <a:rPr lang="fr-FR" dirty="0"/>
              <a:t>L’arthrose</a:t>
            </a:r>
          </a:p>
          <a:p>
            <a:r>
              <a:rPr lang="fr-FR" dirty="0"/>
              <a:t>Les troubles trophiques</a:t>
            </a:r>
          </a:p>
          <a:p>
            <a:r>
              <a:rPr lang="fr-FR" dirty="0"/>
              <a:t>l’inégalité de longueur</a:t>
            </a:r>
          </a:p>
        </p:txBody>
      </p:sp>
      <p:pic>
        <p:nvPicPr>
          <p:cNvPr id="5" name="Image 4" descr="Une image contenant film radiographique, Imagerie médicale, radiologie, Radiographie médicale&#10;&#10;Description générée automatiquement">
            <a:extLst>
              <a:ext uri="{FF2B5EF4-FFF2-40B4-BE49-F238E27FC236}">
                <a16:creationId xmlns:a16="http://schemas.microsoft.com/office/drawing/2014/main" id="{2810985F-25F3-1344-B039-141296116686}"/>
              </a:ext>
            </a:extLst>
          </p:cNvPr>
          <p:cNvPicPr>
            <a:picLocks noChangeAspect="1"/>
          </p:cNvPicPr>
          <p:nvPr/>
        </p:nvPicPr>
        <p:blipFill rotWithShape="1">
          <a:blip r:embed="rId2">
            <a:extLst>
              <a:ext uri="{28A0092B-C50C-407E-A947-70E740481C1C}">
                <a14:useLocalDpi xmlns:a14="http://schemas.microsoft.com/office/drawing/2010/main" val="0"/>
              </a:ext>
            </a:extLst>
          </a:blip>
          <a:srcRect l="27324" t="23039" r="29132" b="7083"/>
          <a:stretch/>
        </p:blipFill>
        <p:spPr>
          <a:xfrm>
            <a:off x="4932040" y="2636912"/>
            <a:ext cx="3384376" cy="3394496"/>
          </a:xfrm>
          <a:prstGeom prst="rect">
            <a:avLst/>
          </a:prstGeom>
        </p:spPr>
      </p:pic>
    </p:spTree>
    <p:extLst>
      <p:ext uri="{BB962C8B-B14F-4D97-AF65-F5344CB8AC3E}">
        <p14:creationId xmlns:p14="http://schemas.microsoft.com/office/powerpoint/2010/main" val="1394050049"/>
      </p:ext>
    </p:extLst>
  </p:cSld>
  <p:clrMapOvr>
    <a:masterClrMapping/>
  </p:clrMapOvr>
  <p:transition>
    <p:wipe dir="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B6DD57-833B-6D01-F67D-71958C406D85}"/>
              </a:ext>
            </a:extLst>
          </p:cNvPr>
          <p:cNvSpPr>
            <a:spLocks noGrp="1"/>
          </p:cNvSpPr>
          <p:nvPr>
            <p:ph type="title"/>
          </p:nvPr>
        </p:nvSpPr>
        <p:spPr/>
        <p:txBody>
          <a:bodyPr/>
          <a:lstStyle/>
          <a:p>
            <a:endParaRPr lang="fr-FR"/>
          </a:p>
        </p:txBody>
      </p:sp>
      <p:pic>
        <p:nvPicPr>
          <p:cNvPr id="5" name="Espace réservé du contenu 4" descr="Une image contenant texte, logiciel, ordinateur, Logiciel multimédia&#10;&#10;Description générée automatiquement">
            <a:extLst>
              <a:ext uri="{FF2B5EF4-FFF2-40B4-BE49-F238E27FC236}">
                <a16:creationId xmlns:a16="http://schemas.microsoft.com/office/drawing/2014/main" id="{81DAB5F4-55E5-EDA4-47FF-D94AA4D45E7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4144" t="25264" r="30348" b="23435"/>
          <a:stretch/>
        </p:blipFill>
        <p:spPr>
          <a:xfrm>
            <a:off x="563944" y="567850"/>
            <a:ext cx="7886700" cy="5556541"/>
          </a:xfrm>
        </p:spPr>
      </p:pic>
      <p:sp>
        <p:nvSpPr>
          <p:cNvPr id="6" name="Rectangle : coins arrondis 5">
            <a:extLst>
              <a:ext uri="{FF2B5EF4-FFF2-40B4-BE49-F238E27FC236}">
                <a16:creationId xmlns:a16="http://schemas.microsoft.com/office/drawing/2014/main" id="{3A4FB230-C720-1BEB-204F-944A11A3658F}"/>
              </a:ext>
            </a:extLst>
          </p:cNvPr>
          <p:cNvSpPr/>
          <p:nvPr/>
        </p:nvSpPr>
        <p:spPr>
          <a:xfrm>
            <a:off x="7884368" y="567850"/>
            <a:ext cx="566276" cy="70091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177363342"/>
      </p:ext>
    </p:extLst>
  </p:cSld>
  <p:clrMapOvr>
    <a:masterClrMapping/>
  </p:clrMapOvr>
  <p:transition>
    <p:wipe dir="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04F157-D7E3-8B24-3DDE-CC08B43B0D1A}"/>
              </a:ext>
            </a:extLst>
          </p:cNvPr>
          <p:cNvSpPr>
            <a:spLocks noGrp="1"/>
          </p:cNvSpPr>
          <p:nvPr>
            <p:ph type="title"/>
          </p:nvPr>
        </p:nvSpPr>
        <p:spPr/>
        <p:txBody>
          <a:bodyPr>
            <a:normAutofit fontScale="90000"/>
          </a:bodyPr>
          <a:lstStyle/>
          <a:p>
            <a:pPr algn="ctr"/>
            <a:r>
              <a:rPr lang="fr-FR" b="1" dirty="0">
                <a:solidFill>
                  <a:schemeClr val="accent1"/>
                </a:solidFill>
              </a:rPr>
              <a:t>La luxation congénitale de hanche </a:t>
            </a:r>
            <a:br>
              <a:rPr lang="fr-FR" b="1" dirty="0">
                <a:solidFill>
                  <a:schemeClr val="accent1"/>
                </a:solidFill>
              </a:rPr>
            </a:br>
            <a:r>
              <a:rPr lang="fr-FR" b="1" dirty="0">
                <a:solidFill>
                  <a:schemeClr val="accent1"/>
                </a:solidFill>
              </a:rPr>
              <a:t>découverte après 8 ans</a:t>
            </a:r>
          </a:p>
        </p:txBody>
      </p:sp>
      <p:sp>
        <p:nvSpPr>
          <p:cNvPr id="3" name="Espace réservé du contenu 2">
            <a:extLst>
              <a:ext uri="{FF2B5EF4-FFF2-40B4-BE49-F238E27FC236}">
                <a16:creationId xmlns:a16="http://schemas.microsoft.com/office/drawing/2014/main" id="{147687BD-EAF4-17F2-8691-792ACB895FAF}"/>
              </a:ext>
            </a:extLst>
          </p:cNvPr>
          <p:cNvSpPr>
            <a:spLocks noGrp="1"/>
          </p:cNvSpPr>
          <p:nvPr>
            <p:ph idx="1"/>
          </p:nvPr>
        </p:nvSpPr>
        <p:spPr/>
        <p:txBody>
          <a:bodyPr/>
          <a:lstStyle/>
          <a:p>
            <a:endParaRPr lang="fr-FR" dirty="0"/>
          </a:p>
          <a:p>
            <a:endParaRPr lang="fr-FR" dirty="0"/>
          </a:p>
          <a:p>
            <a:r>
              <a:rPr lang="fr-FR" dirty="0"/>
              <a:t>Se poser la question de la tolérance et d’une éventuelle indication de chirurgie</a:t>
            </a:r>
          </a:p>
          <a:p>
            <a:pPr marL="0" indent="0">
              <a:buNone/>
            </a:pPr>
            <a:endParaRPr lang="fr-FR" dirty="0"/>
          </a:p>
          <a:p>
            <a:r>
              <a:rPr lang="fr-FR" dirty="0"/>
              <a:t>Mauvais résultat fonctionnel après la chirurgie</a:t>
            </a:r>
          </a:p>
        </p:txBody>
      </p:sp>
    </p:spTree>
    <p:extLst>
      <p:ext uri="{BB962C8B-B14F-4D97-AF65-F5344CB8AC3E}">
        <p14:creationId xmlns:p14="http://schemas.microsoft.com/office/powerpoint/2010/main" val="2768093843"/>
      </p:ext>
    </p:extLst>
  </p:cSld>
  <p:clrMapOvr>
    <a:masterClrMapping/>
  </p:clrMapOvr>
  <p:transition>
    <p:wipe dir="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7D3E32-7F48-9140-94C7-348EBFBF5C93}"/>
              </a:ext>
            </a:extLst>
          </p:cNvPr>
          <p:cNvSpPr>
            <a:spLocks noGrp="1"/>
          </p:cNvSpPr>
          <p:nvPr>
            <p:ph type="title"/>
          </p:nvPr>
        </p:nvSpPr>
        <p:spPr>
          <a:xfrm>
            <a:off x="623888" y="842167"/>
            <a:ext cx="7886700" cy="2852737"/>
          </a:xfrm>
        </p:spPr>
        <p:txBody>
          <a:bodyPr>
            <a:normAutofit/>
          </a:bodyPr>
          <a:lstStyle/>
          <a:p>
            <a:pPr algn="ctr"/>
            <a:r>
              <a:rPr lang="fr-FR" sz="6000" dirty="0" err="1">
                <a:solidFill>
                  <a:srgbClr val="FF0000"/>
                </a:solidFill>
              </a:rPr>
              <a:t>Take</a:t>
            </a:r>
            <a:r>
              <a:rPr lang="fr-FR" sz="6000" dirty="0">
                <a:solidFill>
                  <a:srgbClr val="FF0000"/>
                </a:solidFill>
              </a:rPr>
              <a:t> home message</a:t>
            </a:r>
          </a:p>
        </p:txBody>
      </p:sp>
      <p:sp>
        <p:nvSpPr>
          <p:cNvPr id="3" name="Espace réservé du texte 2">
            <a:extLst>
              <a:ext uri="{FF2B5EF4-FFF2-40B4-BE49-F238E27FC236}">
                <a16:creationId xmlns:a16="http://schemas.microsoft.com/office/drawing/2014/main" id="{B209838C-0928-9A4B-84D4-35CB186DC13E}"/>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3811775919"/>
      </p:ext>
    </p:extLst>
  </p:cSld>
  <p:clrMapOvr>
    <a:masterClrMapping/>
  </p:clrMapOvr>
  <p:transition>
    <p:wipe dir="r"/>
  </p:transition>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718879" y="800392"/>
            <a:ext cx="7698523" cy="1212102"/>
          </a:xfrm>
        </p:spPr>
        <p:txBody>
          <a:bodyPr vert="horz" lIns="91440" tIns="45720" rIns="91440" bIns="45720" rtlCol="0">
            <a:normAutofit/>
          </a:bodyPr>
          <a:lstStyle/>
          <a:p>
            <a:pPr algn="ctr" defTabSz="914400"/>
            <a:r>
              <a:rPr lang="en-US" sz="3500" kern="1200" dirty="0">
                <a:solidFill>
                  <a:schemeClr val="accent1"/>
                </a:solidFill>
                <a:latin typeface="+mj-lt"/>
                <a:ea typeface="+mj-ea"/>
                <a:cs typeface="+mj-cs"/>
              </a:rPr>
              <a:t>Indications </a:t>
            </a:r>
            <a:r>
              <a:rPr lang="en-US" sz="3500" kern="1200" dirty="0" err="1">
                <a:solidFill>
                  <a:schemeClr val="accent1"/>
                </a:solidFill>
                <a:latin typeface="+mj-lt"/>
                <a:ea typeface="+mj-ea"/>
                <a:cs typeface="+mj-cs"/>
              </a:rPr>
              <a:t>échographie</a:t>
            </a:r>
            <a:endParaRPr lang="en-US" sz="3500" kern="1200" dirty="0">
              <a:solidFill>
                <a:schemeClr val="accent1"/>
              </a:solidFill>
              <a:latin typeface="+mj-lt"/>
              <a:ea typeface="+mj-ea"/>
              <a:cs typeface="+mj-cs"/>
            </a:endParaRPr>
          </a:p>
        </p:txBody>
      </p:sp>
      <p:sp>
        <p:nvSpPr>
          <p:cNvPr id="3" name="Espace réservé du contenu 2"/>
          <p:cNvSpPr>
            <a:spLocks noGrp="1"/>
          </p:cNvSpPr>
          <p:nvPr>
            <p:ph idx="1"/>
          </p:nvPr>
        </p:nvSpPr>
        <p:spPr>
          <a:xfrm>
            <a:off x="1025718" y="2490436"/>
            <a:ext cx="7281746" cy="3567173"/>
          </a:xfrm>
        </p:spPr>
        <p:txBody>
          <a:bodyPr vert="horz" lIns="91440" tIns="45720" rIns="91440" bIns="45720" rtlCol="0" anchor="ctr">
            <a:normAutofit/>
          </a:bodyPr>
          <a:lstStyle/>
          <a:p>
            <a:pPr marL="0" indent="-228600" defTabSz="914400"/>
            <a:r>
              <a:rPr lang="en-US" dirty="0"/>
              <a:t>Examen anormal </a:t>
            </a:r>
            <a:r>
              <a:rPr lang="en-US" dirty="0" err="1"/>
              <a:t>à</a:t>
            </a:r>
            <a:r>
              <a:rPr lang="en-US" dirty="0"/>
              <a:t> la naissance</a:t>
            </a:r>
          </a:p>
          <a:p>
            <a:pPr lvl="1" indent="-228600" defTabSz="914400"/>
            <a:r>
              <a:rPr lang="en-US" sz="2100" dirty="0"/>
              <a:t>Ortolani</a:t>
            </a:r>
          </a:p>
          <a:p>
            <a:pPr lvl="1" indent="-228600" defTabSz="914400"/>
            <a:r>
              <a:rPr lang="en-US" sz="2100" dirty="0"/>
              <a:t>Barlow</a:t>
            </a:r>
          </a:p>
          <a:p>
            <a:pPr lvl="1" indent="-228600" defTabSz="914400"/>
            <a:r>
              <a:rPr lang="en-US" sz="2100" dirty="0"/>
              <a:t>Limitation abduction</a:t>
            </a:r>
          </a:p>
          <a:p>
            <a:pPr lvl="1" indent="-228600" defTabSz="914400"/>
            <a:endParaRPr lang="en-US" sz="2100" dirty="0"/>
          </a:p>
          <a:p>
            <a:pPr marL="285750" lvl="1" indent="0" algn="ctr" defTabSz="914400">
              <a:buNone/>
            </a:pPr>
            <a:r>
              <a:rPr lang="en-US" sz="2100" dirty="0" err="1">
                <a:solidFill>
                  <a:srgbClr val="FF0000"/>
                </a:solidFill>
              </a:rPr>
              <a:t>Idéalement</a:t>
            </a:r>
            <a:r>
              <a:rPr lang="en-US" sz="2100" dirty="0">
                <a:solidFill>
                  <a:srgbClr val="FF0000"/>
                </a:solidFill>
              </a:rPr>
              <a:t> ,</a:t>
            </a:r>
            <a:r>
              <a:rPr lang="en-US" sz="2100" dirty="0" err="1">
                <a:solidFill>
                  <a:srgbClr val="FF0000"/>
                </a:solidFill>
              </a:rPr>
              <a:t>échographie</a:t>
            </a:r>
            <a:r>
              <a:rPr lang="en-US" sz="2100" dirty="0">
                <a:solidFill>
                  <a:srgbClr val="FF0000"/>
                </a:solidFill>
              </a:rPr>
              <a:t> </a:t>
            </a:r>
            <a:r>
              <a:rPr lang="en-US" sz="2100" dirty="0" err="1">
                <a:solidFill>
                  <a:srgbClr val="FF0000"/>
                </a:solidFill>
              </a:rPr>
              <a:t>à</a:t>
            </a:r>
            <a:r>
              <a:rPr lang="en-US" sz="2100" dirty="0">
                <a:solidFill>
                  <a:srgbClr val="FF0000"/>
                </a:solidFill>
              </a:rPr>
              <a:t> la naissance</a:t>
            </a:r>
          </a:p>
          <a:p>
            <a:pPr lvl="1" indent="-228600" defTabSz="914400"/>
            <a:endParaRPr lang="en-US" sz="2100" dirty="0"/>
          </a:p>
        </p:txBody>
      </p:sp>
      <p:sp>
        <p:nvSpPr>
          <p:cNvPr id="4" name="ZoneTexte 3"/>
          <p:cNvSpPr txBox="1"/>
          <p:nvPr/>
        </p:nvSpPr>
        <p:spPr>
          <a:xfrm>
            <a:off x="4692015" y="2177456"/>
            <a:ext cx="3823335" cy="3795748"/>
          </a:xfrm>
          <a:prstGeom prst="rect">
            <a:avLst/>
          </a:prstGeom>
        </p:spPr>
        <p:txBody>
          <a:bodyPr vert="horz" lIns="91440" tIns="45720" rIns="91440" bIns="45720" rtlCol="0">
            <a:normAutofit/>
          </a:bodyPr>
          <a:lstStyle/>
          <a:p>
            <a:pPr lvl="3" indent="-228600">
              <a:lnSpc>
                <a:spcPct val="90000"/>
              </a:lnSpc>
              <a:spcAft>
                <a:spcPts val="600"/>
              </a:spcAft>
              <a:buFont typeface="Arial" panose="020B0604020202020204" pitchFamily="34" charset="0"/>
              <a:buChar char="•"/>
            </a:pPr>
            <a:endParaRPr lang="en-US" sz="2100" dirty="0"/>
          </a:p>
        </p:txBody>
      </p:sp>
    </p:spTree>
    <p:extLst>
      <p:ext uri="{BB962C8B-B14F-4D97-AF65-F5344CB8AC3E}">
        <p14:creationId xmlns:p14="http://schemas.microsoft.com/office/powerpoint/2010/main" val="231495213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re 2"/>
          <p:cNvSpPr>
            <a:spLocks noGrp="1"/>
          </p:cNvSpPr>
          <p:nvPr>
            <p:ph type="title"/>
          </p:nvPr>
        </p:nvSpPr>
        <p:spPr>
          <a:xfrm>
            <a:off x="718879" y="800392"/>
            <a:ext cx="7698523" cy="1212102"/>
          </a:xfrm>
        </p:spPr>
        <p:txBody>
          <a:bodyPr>
            <a:normAutofit/>
          </a:bodyPr>
          <a:lstStyle/>
          <a:p>
            <a:pPr algn="ctr"/>
            <a:r>
              <a:rPr lang="fr-BE" sz="3500" dirty="0">
                <a:solidFill>
                  <a:schemeClr val="accent1"/>
                </a:solidFill>
              </a:rPr>
              <a:t>Incidence</a:t>
            </a:r>
          </a:p>
        </p:txBody>
      </p:sp>
      <p:sp>
        <p:nvSpPr>
          <p:cNvPr id="4" name="Espace réservé du contenu 3"/>
          <p:cNvSpPr>
            <a:spLocks noGrp="1"/>
          </p:cNvSpPr>
          <p:nvPr>
            <p:ph idx="1"/>
          </p:nvPr>
        </p:nvSpPr>
        <p:spPr>
          <a:xfrm>
            <a:off x="1025718" y="1772816"/>
            <a:ext cx="7281746" cy="4284793"/>
          </a:xfrm>
        </p:spPr>
        <p:txBody>
          <a:bodyPr anchor="ctr">
            <a:normAutofit/>
          </a:bodyPr>
          <a:lstStyle/>
          <a:p>
            <a:r>
              <a:rPr lang="fr-BE" dirty="0"/>
              <a:t>10 luxations ou subluxations/1000 naissances</a:t>
            </a:r>
          </a:p>
          <a:p>
            <a:r>
              <a:rPr lang="fr-BE" dirty="0"/>
              <a:t>Plus fréquent race caucasienne</a:t>
            </a:r>
          </a:p>
          <a:p>
            <a:r>
              <a:rPr lang="fr-BE" dirty="0"/>
              <a:t>Plus rare race noire</a:t>
            </a:r>
          </a:p>
          <a:p>
            <a:r>
              <a:rPr lang="fr-BE" dirty="0"/>
              <a:t>Plus chez les filles</a:t>
            </a:r>
          </a:p>
          <a:p>
            <a:r>
              <a:rPr lang="fr-BE" dirty="0"/>
              <a:t>Gauche &gt;droite</a:t>
            </a:r>
          </a:p>
        </p:txBody>
      </p:sp>
    </p:spTree>
  </p:cSld>
  <p:clrMapOvr>
    <a:masterClrMapping/>
  </p:clrMapOvr>
  <p:transition>
    <p:wipe dir="r"/>
  </p:transition>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718879" y="800392"/>
            <a:ext cx="7698523" cy="1212102"/>
          </a:xfrm>
        </p:spPr>
        <p:txBody>
          <a:bodyPr vert="horz" lIns="91440" tIns="45720" rIns="91440" bIns="45720" rtlCol="0">
            <a:normAutofit/>
          </a:bodyPr>
          <a:lstStyle/>
          <a:p>
            <a:pPr algn="ctr" defTabSz="914400"/>
            <a:r>
              <a:rPr lang="en-US" sz="3500" kern="1200" dirty="0">
                <a:solidFill>
                  <a:schemeClr val="accent1"/>
                </a:solidFill>
                <a:latin typeface="+mj-lt"/>
                <a:ea typeface="+mj-ea"/>
                <a:cs typeface="+mj-cs"/>
              </a:rPr>
              <a:t>Indications </a:t>
            </a:r>
            <a:r>
              <a:rPr lang="en-US" sz="3500" kern="1200" dirty="0" err="1">
                <a:solidFill>
                  <a:schemeClr val="accent1"/>
                </a:solidFill>
                <a:latin typeface="+mj-lt"/>
                <a:ea typeface="+mj-ea"/>
                <a:cs typeface="+mj-cs"/>
              </a:rPr>
              <a:t>echographies</a:t>
            </a:r>
            <a:endParaRPr lang="en-US" sz="3500" kern="1200" dirty="0">
              <a:solidFill>
                <a:schemeClr val="accent1"/>
              </a:solidFill>
              <a:latin typeface="+mj-lt"/>
              <a:ea typeface="+mj-ea"/>
              <a:cs typeface="+mj-cs"/>
            </a:endParaRPr>
          </a:p>
        </p:txBody>
      </p:sp>
      <p:sp>
        <p:nvSpPr>
          <p:cNvPr id="3" name="Espace réservé du contenu 2"/>
          <p:cNvSpPr>
            <a:spLocks noGrp="1"/>
          </p:cNvSpPr>
          <p:nvPr>
            <p:ph idx="1"/>
          </p:nvPr>
        </p:nvSpPr>
        <p:spPr>
          <a:xfrm>
            <a:off x="1025718" y="2490436"/>
            <a:ext cx="7281746" cy="3567173"/>
          </a:xfrm>
        </p:spPr>
        <p:txBody>
          <a:bodyPr vert="horz" lIns="91440" tIns="45720" rIns="91440" bIns="45720" rtlCol="0" anchor="ctr">
            <a:normAutofit/>
          </a:bodyPr>
          <a:lstStyle/>
          <a:p>
            <a:pPr defTabSz="914400"/>
            <a:r>
              <a:rPr lang="en-US" dirty="0"/>
              <a:t>Examen anormal</a:t>
            </a:r>
          </a:p>
          <a:p>
            <a:pPr indent="-228600" defTabSz="914400"/>
            <a:r>
              <a:rPr lang="en-US" dirty="0" err="1"/>
              <a:t>Malpositions</a:t>
            </a:r>
            <a:r>
              <a:rPr lang="en-US" dirty="0"/>
              <a:t> in utero</a:t>
            </a:r>
          </a:p>
          <a:p>
            <a:pPr indent="-228600" defTabSz="914400"/>
            <a:r>
              <a:rPr lang="en-US" dirty="0" err="1"/>
              <a:t>Siège</a:t>
            </a:r>
            <a:endParaRPr lang="en-US" dirty="0"/>
          </a:p>
          <a:p>
            <a:pPr indent="-228600" defTabSz="914400"/>
            <a:r>
              <a:rPr lang="en-US" dirty="0" err="1"/>
              <a:t>Antécédents</a:t>
            </a:r>
            <a:r>
              <a:rPr lang="en-US" dirty="0"/>
              <a:t> luxation </a:t>
            </a:r>
            <a:r>
              <a:rPr lang="en-US" dirty="0" err="1"/>
              <a:t>familiale</a:t>
            </a:r>
            <a:endParaRPr lang="en-US" dirty="0"/>
          </a:p>
          <a:p>
            <a:pPr defTabSz="914400"/>
            <a:r>
              <a:rPr lang="en-US" dirty="0" err="1"/>
              <a:t>Oligoamnios</a:t>
            </a:r>
            <a:endParaRPr lang="en-US" dirty="0"/>
          </a:p>
          <a:p>
            <a:pPr marL="0" indent="0" algn="ctr" defTabSz="914400">
              <a:buNone/>
            </a:pPr>
            <a:endParaRPr lang="en-US" dirty="0">
              <a:solidFill>
                <a:srgbClr val="FF0000"/>
              </a:solidFill>
            </a:endParaRPr>
          </a:p>
          <a:p>
            <a:pPr marL="0" indent="0" algn="ctr" defTabSz="914400">
              <a:buNone/>
            </a:pPr>
            <a:r>
              <a:rPr lang="en-US" dirty="0" err="1">
                <a:solidFill>
                  <a:srgbClr val="FF0000"/>
                </a:solidFill>
              </a:rPr>
              <a:t>Echographie</a:t>
            </a:r>
            <a:r>
              <a:rPr lang="en-US" dirty="0">
                <a:solidFill>
                  <a:srgbClr val="FF0000"/>
                </a:solidFill>
              </a:rPr>
              <a:t> </a:t>
            </a:r>
            <a:r>
              <a:rPr lang="en-US" dirty="0" err="1">
                <a:solidFill>
                  <a:srgbClr val="FF0000"/>
                </a:solidFill>
              </a:rPr>
              <a:t>à</a:t>
            </a:r>
            <a:r>
              <a:rPr lang="en-US" dirty="0">
                <a:solidFill>
                  <a:srgbClr val="FF0000"/>
                </a:solidFill>
              </a:rPr>
              <a:t> 4-6 </a:t>
            </a:r>
            <a:r>
              <a:rPr lang="en-US" dirty="0" err="1">
                <a:solidFill>
                  <a:srgbClr val="FF0000"/>
                </a:solidFill>
              </a:rPr>
              <a:t>semaines</a:t>
            </a:r>
            <a:endParaRPr lang="en-US" dirty="0">
              <a:solidFill>
                <a:srgbClr val="FF0000"/>
              </a:solidFill>
            </a:endParaRPr>
          </a:p>
          <a:p>
            <a:pPr indent="-228600" defTabSz="914400"/>
            <a:endParaRPr lang="en-US" dirty="0"/>
          </a:p>
        </p:txBody>
      </p:sp>
      <p:sp>
        <p:nvSpPr>
          <p:cNvPr id="4" name="ZoneTexte 3"/>
          <p:cNvSpPr txBox="1"/>
          <p:nvPr/>
        </p:nvSpPr>
        <p:spPr>
          <a:xfrm>
            <a:off x="3732022" y="3589866"/>
            <a:ext cx="4688205" cy="230462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1700" dirty="0"/>
          </a:p>
        </p:txBody>
      </p:sp>
    </p:spTree>
    <p:extLst>
      <p:ext uri="{BB962C8B-B14F-4D97-AF65-F5344CB8AC3E}">
        <p14:creationId xmlns:p14="http://schemas.microsoft.com/office/powerpoint/2010/main" val="42922708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723570" y="804328"/>
            <a:ext cx="4568484" cy="1205821"/>
          </a:xfrm>
        </p:spPr>
        <p:txBody>
          <a:bodyPr>
            <a:normAutofit/>
          </a:bodyPr>
          <a:lstStyle/>
          <a:p>
            <a:pPr algn="ctr"/>
            <a:r>
              <a:rPr lang="fr-BE" sz="3500" dirty="0">
                <a:solidFill>
                  <a:schemeClr val="accent1"/>
                </a:solidFill>
              </a:rPr>
              <a:t>Indications RX</a:t>
            </a:r>
          </a:p>
        </p:txBody>
      </p:sp>
      <p:sp>
        <p:nvSpPr>
          <p:cNvPr id="3" name="Espace réservé du contenu 2"/>
          <p:cNvSpPr>
            <a:spLocks noGrp="1"/>
          </p:cNvSpPr>
          <p:nvPr>
            <p:ph idx="1"/>
          </p:nvPr>
        </p:nvSpPr>
        <p:spPr>
          <a:xfrm>
            <a:off x="961641" y="2494450"/>
            <a:ext cx="4330413" cy="3563159"/>
          </a:xfrm>
        </p:spPr>
        <p:txBody>
          <a:bodyPr>
            <a:normAutofit/>
          </a:bodyPr>
          <a:lstStyle/>
          <a:p>
            <a:r>
              <a:rPr lang="fr-BE"/>
              <a:t>A 6 mois</a:t>
            </a:r>
          </a:p>
          <a:p>
            <a:r>
              <a:rPr lang="fr-BE"/>
              <a:t>Les têtes fémorales sont calcifiées</a:t>
            </a:r>
          </a:p>
        </p:txBody>
      </p:sp>
      <p:pic>
        <p:nvPicPr>
          <p:cNvPr id="10244" name="Picture 4" descr="https://encrypted-tbn3.gstatic.com/images?q=tbn:ANd9GcSOv19Bnbf5bmk3q0t3wJGElZ7aI2KKcHUBdbdNjFI0SiUHnMyqgg">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334" r="12740" b="3"/>
          <a:stretch/>
        </p:blipFill>
        <p:spPr bwMode="auto">
          <a:xfrm>
            <a:off x="6018529" y="752532"/>
            <a:ext cx="2507555" cy="2469271"/>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luxation congénitale de la hanche"/>
          <p:cNvPicPr>
            <a:picLocks noChangeAspect="1" noChangeArrowheads="1"/>
          </p:cNvPicPr>
          <p:nvPr/>
        </p:nvPicPr>
        <p:blipFill rotWithShape="1">
          <a:blip r:embed="rId4">
            <a:extLst>
              <a:ext uri="{28A0092B-C50C-407E-A947-70E740481C1C}">
                <a14:useLocalDpi xmlns:a14="http://schemas.microsoft.com/office/drawing/2010/main" val="0"/>
              </a:ext>
            </a:extLst>
          </a:blip>
          <a:srcRect l="11185" r="16918" b="2"/>
          <a:stretch/>
        </p:blipFill>
        <p:spPr bwMode="auto">
          <a:xfrm>
            <a:off x="6018529" y="3656534"/>
            <a:ext cx="2505269" cy="2466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905649"/>
      </p:ext>
    </p:extLst>
  </p:cSld>
  <p:clrMapOvr>
    <a:masterClrMapping/>
  </p:clrMapOvr>
  <p:transition>
    <p:wipe dir="r"/>
  </p:transition>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884419" y="826680"/>
            <a:ext cx="7375161" cy="1325563"/>
          </a:xfrm>
        </p:spPr>
        <p:txBody>
          <a:bodyPr vert="horz" lIns="91440" tIns="45720" rIns="91440" bIns="45720" rtlCol="0" anchor="ctr">
            <a:normAutofit/>
          </a:bodyPr>
          <a:lstStyle/>
          <a:p>
            <a:pPr algn="ctr" defTabSz="914400"/>
            <a:r>
              <a:rPr lang="en-US" sz="3500" kern="1200" dirty="0">
                <a:solidFill>
                  <a:schemeClr val="accent1"/>
                </a:solidFill>
                <a:latin typeface="+mj-lt"/>
                <a:ea typeface="+mj-ea"/>
                <a:cs typeface="+mj-cs"/>
              </a:rPr>
              <a:t>Luxation </a:t>
            </a:r>
            <a:r>
              <a:rPr lang="en-US" sz="3500" kern="1200" dirty="0" err="1">
                <a:solidFill>
                  <a:schemeClr val="accent1"/>
                </a:solidFill>
                <a:latin typeface="+mj-lt"/>
                <a:ea typeface="+mj-ea"/>
                <a:cs typeface="+mj-cs"/>
              </a:rPr>
              <a:t>congénitale</a:t>
            </a:r>
            <a:r>
              <a:rPr lang="en-US" sz="3500" kern="1200" dirty="0">
                <a:solidFill>
                  <a:schemeClr val="accent1"/>
                </a:solidFill>
                <a:latin typeface="+mj-lt"/>
                <a:ea typeface="+mj-ea"/>
                <a:cs typeface="+mj-cs"/>
              </a:rPr>
              <a:t> de </a:t>
            </a:r>
            <a:r>
              <a:rPr lang="en-US" sz="3500" kern="1200" dirty="0" err="1">
                <a:solidFill>
                  <a:schemeClr val="accent1"/>
                </a:solidFill>
                <a:latin typeface="+mj-lt"/>
                <a:ea typeface="+mj-ea"/>
                <a:cs typeface="+mj-cs"/>
              </a:rPr>
              <a:t>hanche</a:t>
            </a:r>
            <a:endParaRPr lang="en-US" sz="3500" kern="1200" dirty="0">
              <a:solidFill>
                <a:schemeClr val="accent1"/>
              </a:solidFill>
              <a:latin typeface="+mj-lt"/>
              <a:ea typeface="+mj-ea"/>
              <a:cs typeface="+mj-cs"/>
            </a:endParaRPr>
          </a:p>
        </p:txBody>
      </p:sp>
      <p:sp>
        <p:nvSpPr>
          <p:cNvPr id="4" name="Rectangle 3"/>
          <p:cNvSpPr/>
          <p:nvPr/>
        </p:nvSpPr>
        <p:spPr>
          <a:xfrm>
            <a:off x="884419" y="3501773"/>
            <a:ext cx="7375161" cy="2693976"/>
          </a:xfrm>
          <a:prstGeom prst="rect">
            <a:avLst/>
          </a:prstGeom>
        </p:spPr>
        <p:txBody>
          <a:bodyPr vert="horz" lIns="91440" tIns="45720" rIns="91440" bIns="45720" rtlCol="0">
            <a:normAutofit/>
          </a:bodyPr>
          <a:lstStyle/>
          <a:p>
            <a:pPr>
              <a:lnSpc>
                <a:spcPct val="90000"/>
              </a:lnSpc>
              <a:spcBef>
                <a:spcPct val="50000"/>
              </a:spcBef>
            </a:pPr>
            <a:r>
              <a:rPr lang="en-US" sz="2000" b="1" dirty="0" err="1">
                <a:solidFill>
                  <a:schemeClr val="accent2"/>
                </a:solidFill>
              </a:rPr>
              <a:t>Signes</a:t>
            </a:r>
            <a:r>
              <a:rPr lang="en-US" sz="2000" b="1" dirty="0">
                <a:solidFill>
                  <a:schemeClr val="accent2"/>
                </a:solidFill>
              </a:rPr>
              <a:t> d ’</a:t>
            </a:r>
            <a:r>
              <a:rPr lang="en-US" sz="2000" b="1" dirty="0" err="1">
                <a:solidFill>
                  <a:schemeClr val="accent2"/>
                </a:solidFill>
              </a:rPr>
              <a:t>appel</a:t>
            </a:r>
            <a:r>
              <a:rPr lang="en-US" sz="2000" b="1" dirty="0">
                <a:solidFill>
                  <a:schemeClr val="accent2"/>
                </a:solidFill>
              </a:rPr>
              <a:t> :</a:t>
            </a:r>
            <a:r>
              <a:rPr lang="en-US" sz="2000" b="1" dirty="0">
                <a:solidFill>
                  <a:srgbClr val="000000"/>
                </a:solidFill>
              </a:rPr>
              <a:t>			           </a:t>
            </a:r>
            <a:r>
              <a:rPr lang="en-US" sz="2000" b="1" dirty="0" err="1">
                <a:solidFill>
                  <a:schemeClr val="accent2"/>
                </a:solidFill>
              </a:rPr>
              <a:t>Antécédents</a:t>
            </a:r>
            <a:r>
              <a:rPr lang="en-US" sz="2000" b="1" dirty="0">
                <a:solidFill>
                  <a:schemeClr val="accent2"/>
                </a:solidFill>
              </a:rPr>
              <a:t> :</a:t>
            </a:r>
          </a:p>
          <a:p>
            <a:pPr>
              <a:lnSpc>
                <a:spcPct val="90000"/>
              </a:lnSpc>
              <a:spcBef>
                <a:spcPct val="50000"/>
              </a:spcBef>
            </a:pPr>
            <a:r>
              <a:rPr lang="en-US" sz="2000" b="1" dirty="0">
                <a:solidFill>
                  <a:srgbClr val="000000"/>
                </a:solidFill>
              </a:rPr>
              <a:t>-</a:t>
            </a:r>
            <a:r>
              <a:rPr lang="en-US" sz="2000" b="1" dirty="0" err="1">
                <a:solidFill>
                  <a:srgbClr val="000000"/>
                </a:solidFill>
              </a:rPr>
              <a:t>Torticoli</a:t>
            </a:r>
            <a:r>
              <a:rPr lang="en-US" sz="2000" b="1" dirty="0">
                <a:solidFill>
                  <a:srgbClr val="000000"/>
                </a:solidFill>
              </a:rPr>
              <a:t>	   			            -</a:t>
            </a:r>
            <a:r>
              <a:rPr lang="en-US" sz="2000" b="1" dirty="0" err="1">
                <a:solidFill>
                  <a:srgbClr val="000000"/>
                </a:solidFill>
              </a:rPr>
              <a:t>familiaux</a:t>
            </a:r>
            <a:endParaRPr lang="en-US" sz="2000" b="1" dirty="0">
              <a:solidFill>
                <a:srgbClr val="000000"/>
              </a:solidFill>
            </a:endParaRPr>
          </a:p>
          <a:p>
            <a:pPr>
              <a:lnSpc>
                <a:spcPct val="90000"/>
              </a:lnSpc>
              <a:spcBef>
                <a:spcPct val="50000"/>
              </a:spcBef>
            </a:pPr>
            <a:r>
              <a:rPr lang="en-US" sz="2000" b="1" dirty="0">
                <a:solidFill>
                  <a:srgbClr val="000000"/>
                </a:solidFill>
              </a:rPr>
              <a:t>-Pes </a:t>
            </a:r>
            <a:r>
              <a:rPr lang="en-US" sz="2000" b="1" dirty="0" err="1">
                <a:solidFill>
                  <a:srgbClr val="000000"/>
                </a:solidFill>
              </a:rPr>
              <a:t>adductus</a:t>
            </a:r>
            <a:r>
              <a:rPr lang="en-US" sz="2000" b="1" dirty="0">
                <a:solidFill>
                  <a:srgbClr val="000000"/>
                </a:solidFill>
              </a:rPr>
              <a:t>				    -</a:t>
            </a:r>
            <a:r>
              <a:rPr lang="en-US" sz="2000" b="1" dirty="0" err="1">
                <a:solidFill>
                  <a:srgbClr val="000000"/>
                </a:solidFill>
              </a:rPr>
              <a:t>primipare</a:t>
            </a:r>
            <a:endParaRPr lang="en-US" sz="2000" b="1" dirty="0">
              <a:solidFill>
                <a:srgbClr val="000000"/>
              </a:solidFill>
            </a:endParaRPr>
          </a:p>
          <a:p>
            <a:pPr>
              <a:lnSpc>
                <a:spcPct val="90000"/>
              </a:lnSpc>
              <a:spcBef>
                <a:spcPct val="50000"/>
              </a:spcBef>
            </a:pPr>
            <a:r>
              <a:rPr lang="en-US" sz="2000" b="1" dirty="0">
                <a:solidFill>
                  <a:srgbClr val="000000"/>
                </a:solidFill>
              </a:rPr>
              <a:t>-Pied bot				             -</a:t>
            </a:r>
            <a:r>
              <a:rPr lang="en-US" sz="2000" b="1" dirty="0" err="1">
                <a:solidFill>
                  <a:srgbClr val="000000"/>
                </a:solidFill>
              </a:rPr>
              <a:t>siège</a:t>
            </a:r>
            <a:endParaRPr lang="en-US" sz="2000" b="1" dirty="0">
              <a:solidFill>
                <a:srgbClr val="000000"/>
              </a:solidFill>
            </a:endParaRPr>
          </a:p>
          <a:p>
            <a:pPr>
              <a:lnSpc>
                <a:spcPct val="90000"/>
              </a:lnSpc>
              <a:spcBef>
                <a:spcPct val="50000"/>
              </a:spcBef>
            </a:pPr>
            <a:r>
              <a:rPr lang="en-US" sz="2000" b="1" dirty="0">
                <a:solidFill>
                  <a:srgbClr val="000000"/>
                </a:solidFill>
              </a:rPr>
              <a:t>					                     -</a:t>
            </a:r>
            <a:r>
              <a:rPr lang="en-US" sz="2000" b="1" dirty="0" err="1">
                <a:solidFill>
                  <a:srgbClr val="000000"/>
                </a:solidFill>
              </a:rPr>
              <a:t>oligoamnios</a:t>
            </a:r>
            <a:endParaRPr lang="en-US" sz="2000" b="1" dirty="0">
              <a:solidFill>
                <a:srgbClr val="000000"/>
              </a:solidFill>
            </a:endParaRPr>
          </a:p>
        </p:txBody>
      </p:sp>
      <p:sp>
        <p:nvSpPr>
          <p:cNvPr id="3" name="Rectangle 2"/>
          <p:cNvSpPr/>
          <p:nvPr/>
        </p:nvSpPr>
        <p:spPr>
          <a:xfrm>
            <a:off x="2339752" y="2248704"/>
            <a:ext cx="4167038" cy="769441"/>
          </a:xfrm>
          <a:prstGeom prst="rect">
            <a:avLst/>
          </a:prstGeom>
        </p:spPr>
        <p:txBody>
          <a:bodyPr wrap="none">
            <a:spAutoFit/>
          </a:bodyPr>
          <a:lstStyle/>
          <a:p>
            <a:pPr algn="ctr">
              <a:spcBef>
                <a:spcPct val="50000"/>
              </a:spcBef>
            </a:pPr>
            <a:r>
              <a:rPr lang="fr-FR" sz="4400" b="1" dirty="0">
                <a:solidFill>
                  <a:srgbClr val="FF0000"/>
                </a:solidFill>
              </a:rPr>
              <a:t>Il faut y penser !!</a:t>
            </a:r>
          </a:p>
        </p:txBody>
      </p:sp>
    </p:spTree>
  </p:cSld>
  <p:clrMapOvr>
    <a:masterClrMapping/>
  </p:clrMapOvr>
  <p:transition>
    <p:wipe dir="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9CD9685-8304-A269-C209-ACE211ED2989}"/>
              </a:ext>
            </a:extLst>
          </p:cNvPr>
          <p:cNvSpPr>
            <a:spLocks noGrp="1"/>
          </p:cNvSpPr>
          <p:nvPr>
            <p:ph type="ctrTitle"/>
          </p:nvPr>
        </p:nvSpPr>
        <p:spPr>
          <a:xfrm>
            <a:off x="841276" y="476672"/>
            <a:ext cx="7461448" cy="4034830"/>
          </a:xfrm>
        </p:spPr>
        <p:txBody>
          <a:bodyPr>
            <a:normAutofit/>
          </a:bodyPr>
          <a:lstStyle/>
          <a:p>
            <a:r>
              <a:rPr lang="fr-FR" dirty="0">
                <a:solidFill>
                  <a:srgbClr val="FF0000"/>
                </a:solidFill>
              </a:rPr>
              <a:t>Toute boiterie doit faire penser à un diagnostic différentiel de LCH peu importe l’âge.</a:t>
            </a:r>
          </a:p>
        </p:txBody>
      </p:sp>
      <p:sp>
        <p:nvSpPr>
          <p:cNvPr id="4" name="Sous-titre 3">
            <a:extLst>
              <a:ext uri="{FF2B5EF4-FFF2-40B4-BE49-F238E27FC236}">
                <a16:creationId xmlns:a16="http://schemas.microsoft.com/office/drawing/2014/main" id="{C8D1D308-6654-842C-F0D5-7B4B5EA6ABFB}"/>
              </a:ext>
            </a:extLst>
          </p:cNvPr>
          <p:cNvSpPr>
            <a:spLocks noGrp="1"/>
          </p:cNvSpPr>
          <p:nvPr>
            <p:ph type="subTitle" idx="1"/>
          </p:nvPr>
        </p:nvSpPr>
        <p:spPr/>
        <p:txBody>
          <a:bodyPr/>
          <a:lstStyle/>
          <a:p>
            <a:endParaRPr lang="fr-FR" dirty="0"/>
          </a:p>
        </p:txBody>
      </p:sp>
    </p:spTree>
    <p:extLst>
      <p:ext uri="{BB962C8B-B14F-4D97-AF65-F5344CB8AC3E}">
        <p14:creationId xmlns:p14="http://schemas.microsoft.com/office/powerpoint/2010/main" val="4231270592"/>
      </p:ext>
    </p:extLst>
  </p:cSld>
  <p:clrMapOvr>
    <a:masterClrMapping/>
  </p:clrMapOvr>
  <p:transition>
    <p:wipe dir="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8931E4-3595-02F4-F8FD-C064F68AD653}"/>
              </a:ext>
            </a:extLst>
          </p:cNvPr>
          <p:cNvSpPr>
            <a:spLocks noGrp="1"/>
          </p:cNvSpPr>
          <p:nvPr>
            <p:ph type="title"/>
          </p:nvPr>
        </p:nvSpPr>
        <p:spPr>
          <a:xfrm>
            <a:off x="628650" y="4029265"/>
            <a:ext cx="7886700" cy="1127928"/>
          </a:xfrm>
        </p:spPr>
        <p:txBody>
          <a:bodyPr/>
          <a:lstStyle/>
          <a:p>
            <a:pPr algn="ctr"/>
            <a:r>
              <a:rPr lang="fr-FR" b="1" dirty="0"/>
              <a:t>Merci</a:t>
            </a:r>
          </a:p>
        </p:txBody>
      </p:sp>
      <p:pic>
        <p:nvPicPr>
          <p:cNvPr id="4" name="Espace réservé du contenu 3">
            <a:extLst>
              <a:ext uri="{FF2B5EF4-FFF2-40B4-BE49-F238E27FC236}">
                <a16:creationId xmlns:a16="http://schemas.microsoft.com/office/drawing/2014/main" id="{6C6F5DFF-295B-EDE3-5D87-B38BCDA5F139}"/>
              </a:ext>
            </a:extLst>
          </p:cNvPr>
          <p:cNvPicPr>
            <a:picLocks noGrp="1" noChangeAspect="1"/>
          </p:cNvPicPr>
          <p:nvPr>
            <p:ph idx="1"/>
          </p:nvPr>
        </p:nvPicPr>
        <p:blipFill>
          <a:blip r:embed="rId2"/>
          <a:stretch>
            <a:fillRect/>
          </a:stretch>
        </p:blipFill>
        <p:spPr>
          <a:xfrm>
            <a:off x="1764068" y="332656"/>
            <a:ext cx="5615863" cy="3480253"/>
          </a:xfrm>
          <a:prstGeom prst="rect">
            <a:avLst/>
          </a:prstGeom>
        </p:spPr>
      </p:pic>
      <p:pic>
        <p:nvPicPr>
          <p:cNvPr id="5" name="Image 4">
            <a:extLst>
              <a:ext uri="{FF2B5EF4-FFF2-40B4-BE49-F238E27FC236}">
                <a16:creationId xmlns:a16="http://schemas.microsoft.com/office/drawing/2014/main" id="{3FDA7767-6BE6-2184-5F00-FAA643222959}"/>
              </a:ext>
            </a:extLst>
          </p:cNvPr>
          <p:cNvPicPr>
            <a:picLocks noChangeAspect="1"/>
          </p:cNvPicPr>
          <p:nvPr/>
        </p:nvPicPr>
        <p:blipFill>
          <a:blip r:embed="rId3"/>
          <a:stretch>
            <a:fillRect/>
          </a:stretch>
        </p:blipFill>
        <p:spPr>
          <a:xfrm>
            <a:off x="6012160" y="4730136"/>
            <a:ext cx="3131840" cy="2064031"/>
          </a:xfrm>
          <a:prstGeom prst="rect">
            <a:avLst/>
          </a:prstGeom>
        </p:spPr>
      </p:pic>
    </p:spTree>
    <p:extLst>
      <p:ext uri="{BB962C8B-B14F-4D97-AF65-F5344CB8AC3E}">
        <p14:creationId xmlns:p14="http://schemas.microsoft.com/office/powerpoint/2010/main" val="881161422"/>
      </p:ext>
    </p:extLst>
  </p:cSld>
  <p:clrMapOvr>
    <a:masterClrMapping/>
  </p:clrMapOvr>
  <p:transition>
    <p:wipe dir="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718879" y="800392"/>
            <a:ext cx="7698523" cy="1212102"/>
          </a:xfrm>
        </p:spPr>
        <p:txBody>
          <a:bodyPr>
            <a:normAutofit/>
          </a:bodyPr>
          <a:lstStyle/>
          <a:p>
            <a:pPr algn="ctr"/>
            <a:r>
              <a:rPr lang="fr-BE" sz="3500" dirty="0">
                <a:solidFill>
                  <a:schemeClr val="accent1"/>
                </a:solidFill>
              </a:rPr>
              <a:t>Facteurs favorisants</a:t>
            </a:r>
          </a:p>
        </p:txBody>
      </p:sp>
      <p:sp>
        <p:nvSpPr>
          <p:cNvPr id="3" name="Espace réservé du contenu 2"/>
          <p:cNvSpPr>
            <a:spLocks noGrp="1"/>
          </p:cNvSpPr>
          <p:nvPr>
            <p:ph idx="1"/>
          </p:nvPr>
        </p:nvSpPr>
        <p:spPr>
          <a:xfrm>
            <a:off x="1132317" y="2012494"/>
            <a:ext cx="7281746" cy="2412585"/>
          </a:xfrm>
        </p:spPr>
        <p:txBody>
          <a:bodyPr anchor="ctr">
            <a:normAutofit/>
          </a:bodyPr>
          <a:lstStyle/>
          <a:p>
            <a:r>
              <a:rPr lang="fr-BE" dirty="0"/>
              <a:t>Facteurs mécaniques</a:t>
            </a:r>
          </a:p>
          <a:p>
            <a:r>
              <a:rPr lang="fr-BE" dirty="0"/>
              <a:t>Facteurs physiologiques</a:t>
            </a:r>
          </a:p>
          <a:p>
            <a:r>
              <a:rPr lang="fr-BE" dirty="0"/>
              <a:t>Facteurs génétiques</a:t>
            </a:r>
          </a:p>
        </p:txBody>
      </p:sp>
    </p:spTree>
  </p:cSld>
  <p:clrMapOvr>
    <a:masterClrMapping/>
  </p:clrMapOvr>
  <p:transition>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BE" sz="4000" dirty="0">
                <a:solidFill>
                  <a:schemeClr val="accent1"/>
                </a:solidFill>
              </a:rPr>
              <a:t>Facteurs mécaniques</a:t>
            </a:r>
          </a:p>
        </p:txBody>
      </p:sp>
      <p:pic>
        <p:nvPicPr>
          <p:cNvPr id="4" name="Picture 2" descr="A:\Numérisation65.jpg"/>
          <p:cNvPicPr>
            <a:picLocks noGrp="1" noChangeAspect="1" noChangeArrowheads="1"/>
          </p:cNvPicPr>
          <p:nvPr>
            <p:ph idx="1"/>
          </p:nvPr>
        </p:nvPicPr>
        <p:blipFill>
          <a:blip r:embed="rId2" cstate="print"/>
          <a:stretch>
            <a:fillRect/>
          </a:stretch>
        </p:blipFill>
        <p:spPr bwMode="auto">
          <a:xfrm>
            <a:off x="2197100" y="2559844"/>
            <a:ext cx="4749800" cy="2882900"/>
          </a:xfrm>
          <a:prstGeom prst="rect">
            <a:avLst/>
          </a:prstGeom>
          <a:noFill/>
          <a:ln w="9525">
            <a:solidFill>
              <a:schemeClr val="bg1"/>
            </a:solidFill>
            <a:miter lim="800000"/>
            <a:headEnd/>
            <a:tailEnd/>
          </a:ln>
        </p:spPr>
      </p:pic>
    </p:spTree>
  </p:cSld>
  <p:clrMapOvr>
    <a:masterClrMapping/>
  </p:clrMapOvr>
  <p:transition>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BE" sz="4000" dirty="0">
                <a:solidFill>
                  <a:schemeClr val="accent1"/>
                </a:solidFill>
              </a:rPr>
              <a:t>Facteurs</a:t>
            </a:r>
            <a:r>
              <a:rPr lang="fr-BE" dirty="0">
                <a:solidFill>
                  <a:schemeClr val="accent1"/>
                </a:solidFill>
              </a:rPr>
              <a:t> </a:t>
            </a:r>
            <a:r>
              <a:rPr lang="fr-BE" sz="4000" dirty="0">
                <a:solidFill>
                  <a:schemeClr val="accent1"/>
                </a:solidFill>
              </a:rPr>
              <a:t>mécaniques</a:t>
            </a:r>
          </a:p>
        </p:txBody>
      </p:sp>
      <p:pic>
        <p:nvPicPr>
          <p:cNvPr id="4" name="Picture 3" descr="A:\Numérisation97.jpg"/>
          <p:cNvPicPr>
            <a:picLocks noGrp="1" noChangeAspect="1" noChangeArrowheads="1"/>
          </p:cNvPicPr>
          <p:nvPr>
            <p:ph idx="1"/>
          </p:nvPr>
        </p:nvPicPr>
        <p:blipFill>
          <a:blip r:embed="rId2" cstate="print"/>
          <a:srcRect r="1585" b="755"/>
          <a:stretch>
            <a:fillRect/>
          </a:stretch>
        </p:blipFill>
        <p:spPr bwMode="auto">
          <a:xfrm>
            <a:off x="456590" y="1690689"/>
            <a:ext cx="3312368" cy="2335876"/>
          </a:xfrm>
          <a:prstGeom prst="rect">
            <a:avLst/>
          </a:prstGeom>
          <a:noFill/>
          <a:ln w="9525">
            <a:solidFill>
              <a:schemeClr val="bg1"/>
            </a:solidFill>
            <a:miter lim="800000"/>
            <a:headEnd/>
            <a:tailEnd/>
          </a:ln>
        </p:spPr>
      </p:pic>
      <p:pic>
        <p:nvPicPr>
          <p:cNvPr id="5" name="Picture 2" descr="A:\Numérisation96.jpg"/>
          <p:cNvPicPr>
            <a:picLocks noChangeAspect="1" noChangeArrowheads="1"/>
          </p:cNvPicPr>
          <p:nvPr/>
        </p:nvPicPr>
        <p:blipFill>
          <a:blip r:embed="rId3" cstate="print"/>
          <a:srcRect/>
          <a:stretch>
            <a:fillRect/>
          </a:stretch>
        </p:blipFill>
        <p:spPr bwMode="auto">
          <a:xfrm>
            <a:off x="4572000" y="1388938"/>
            <a:ext cx="4230322" cy="2939379"/>
          </a:xfrm>
          <a:prstGeom prst="rect">
            <a:avLst/>
          </a:prstGeom>
          <a:noFill/>
          <a:ln w="9525">
            <a:solidFill>
              <a:schemeClr val="bg1"/>
            </a:solidFill>
            <a:miter lim="800000"/>
            <a:headEnd/>
            <a:tailEnd/>
          </a:ln>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1907704" y="4606477"/>
            <a:ext cx="4896544" cy="2130237"/>
          </a:xfrm>
          <a:prstGeom prst="rect">
            <a:avLst/>
          </a:prstGeom>
          <a:ln>
            <a:solidFill>
              <a:schemeClr val="tx1"/>
            </a:solidFill>
            <a:miter lim="800000"/>
            <a:headEnd/>
            <a:tailEnd/>
          </a:ln>
        </p:spPr>
      </p:pic>
    </p:spTree>
  </p:cSld>
  <p:clrMapOvr>
    <a:masterClrMapping/>
  </p:clrMapOvr>
  <p:transition>
    <p:wipe dir="r"/>
  </p:transition>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6956</TotalTime>
  <Words>587</Words>
  <Application>Microsoft Macintosh PowerPoint</Application>
  <PresentationFormat>Affichage à l'écran (4:3)</PresentationFormat>
  <Paragraphs>155</Paragraphs>
  <Slides>64</Slides>
  <Notes>0</Notes>
  <HiddenSlides>0</HiddenSlides>
  <MMClips>5</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64</vt:i4>
      </vt:variant>
    </vt:vector>
  </HeadingPairs>
  <TitlesOfParts>
    <vt:vector size="68" baseType="lpstr">
      <vt:lpstr>Arial</vt:lpstr>
      <vt:lpstr>Calibri</vt:lpstr>
      <vt:lpstr>Calibri Light</vt:lpstr>
      <vt:lpstr>Thème Office</vt:lpstr>
      <vt:lpstr>La luxation congénitale de hanche</vt:lpstr>
      <vt:lpstr>Embryologie</vt:lpstr>
      <vt:lpstr>Anatomie pathologique</vt:lpstr>
      <vt:lpstr>Présentation PowerPoint</vt:lpstr>
      <vt:lpstr>Terminologie</vt:lpstr>
      <vt:lpstr>Incidence</vt:lpstr>
      <vt:lpstr>Facteurs favorisants</vt:lpstr>
      <vt:lpstr>Facteurs mécaniques</vt:lpstr>
      <vt:lpstr>Facteurs mécaniques</vt:lpstr>
      <vt:lpstr>Facteurs mécaniques</vt:lpstr>
      <vt:lpstr>Facteurs physiologiques</vt:lpstr>
      <vt:lpstr>Facteurs génétiques</vt:lpstr>
      <vt:lpstr>La luxation de hanche </vt:lpstr>
      <vt:lpstr>Clinique</vt:lpstr>
      <vt:lpstr>Présentation PowerPoint</vt:lpstr>
      <vt:lpstr>Déficit d’abduction</vt:lpstr>
      <vt:lpstr>Raccourcissement MI</vt:lpstr>
      <vt:lpstr>Asymétrie des plis fessiers</vt:lpstr>
      <vt:lpstr>Manœuvres provocatrices</vt:lpstr>
      <vt:lpstr>Signes de Barlow et d’Ortolani</vt:lpstr>
      <vt:lpstr>Ortolani</vt:lpstr>
      <vt:lpstr>Présentation PowerPoint</vt:lpstr>
      <vt:lpstr>Barlow</vt:lpstr>
      <vt:lpstr>Présentation PowerPoint</vt:lpstr>
      <vt:lpstr>Présentation PowerPoint</vt:lpstr>
      <vt:lpstr>Présentation PowerPoint</vt:lpstr>
      <vt:lpstr>L’échographie est l’examen de choix.</vt:lpstr>
      <vt:lpstr>Présentation PowerPoint</vt:lpstr>
      <vt:lpstr>La dysplasie</vt:lpstr>
      <vt:lpstr>Présentation PowerPoint</vt:lpstr>
      <vt:lpstr>Attelle d’abduction</vt:lpstr>
      <vt:lpstr>La luxation</vt:lpstr>
      <vt:lpstr>Présentation PowerPoint</vt:lpstr>
      <vt:lpstr>Harnais de Pavlik</vt:lpstr>
      <vt:lpstr>Traitement</vt:lpstr>
      <vt:lpstr>Après 6 mois , la hanche devient irréductible</vt:lpstr>
      <vt:lpstr>Après 6 mois</vt:lpstr>
      <vt:lpstr>Imagerie : RX après 6 mois </vt:lpstr>
      <vt:lpstr>Diagnostic différentiel</vt:lpstr>
      <vt:lpstr>Présentation PowerPoint</vt:lpstr>
      <vt:lpstr>Traitement</vt:lpstr>
      <vt:lpstr>Technique chirurgicale</vt:lpstr>
      <vt:lpstr>Fille 2 ans et demi, naissance en siège, pas de dépistage</vt:lpstr>
      <vt:lpstr>Présentation PowerPoint</vt:lpstr>
      <vt:lpstr>Présentation PowerPoint</vt:lpstr>
      <vt:lpstr>Présentation PowerPoint</vt:lpstr>
      <vt:lpstr>Présentation PowerPoint</vt:lpstr>
      <vt:lpstr>Présentation après l’âge de 2 ans</vt:lpstr>
      <vt:lpstr>Présentation PowerPoint</vt:lpstr>
      <vt:lpstr>Traitement</vt:lpstr>
      <vt:lpstr>Lysa 3 ans et demi, adressée pour pieds plats</vt:lpstr>
      <vt:lpstr>Présentation PowerPoint</vt:lpstr>
      <vt:lpstr>Présentation PowerPoint</vt:lpstr>
      <vt:lpstr>Complication de toutes les méthodes</vt:lpstr>
      <vt:lpstr>Complications de la chirurgie</vt:lpstr>
      <vt:lpstr>Présentation PowerPoint</vt:lpstr>
      <vt:lpstr>La luxation congénitale de hanche  découverte après 8 ans</vt:lpstr>
      <vt:lpstr>Take home message</vt:lpstr>
      <vt:lpstr>Indications échographie</vt:lpstr>
      <vt:lpstr>Indications echographies</vt:lpstr>
      <vt:lpstr>Indications RX</vt:lpstr>
      <vt:lpstr>Luxation congénitale de hanche</vt:lpstr>
      <vt:lpstr>Toute boiterie doit faire penser à un diagnostic différentiel de LCH peu importe l’âge.</vt:lpstr>
      <vt:lpstr>Merci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Developmental Dyplasia of the Hip  DDH </dc:title>
  <dc:creator>Isabelle Schrouff</dc:creator>
  <cp:lastModifiedBy>Isabelle Schrouff</cp:lastModifiedBy>
  <cp:revision>15</cp:revision>
  <dcterms:created xsi:type="dcterms:W3CDTF">2020-11-11T23:04:16Z</dcterms:created>
  <dcterms:modified xsi:type="dcterms:W3CDTF">2023-09-09T14:06:56Z</dcterms:modified>
</cp:coreProperties>
</file>