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mpeg" ContentType="video/unknown"/>
  <Default Extension="mpg" ContentType="vide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330" r:id="rId3"/>
    <p:sldId id="26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389" r:id="rId12"/>
    <p:sldId id="390" r:id="rId13"/>
    <p:sldId id="269" r:id="rId14"/>
    <p:sldId id="270" r:id="rId15"/>
    <p:sldId id="271" r:id="rId16"/>
    <p:sldId id="272" r:id="rId17"/>
    <p:sldId id="273" r:id="rId18"/>
    <p:sldId id="274" r:id="rId19"/>
    <p:sldId id="331" r:id="rId20"/>
    <p:sldId id="276" r:id="rId21"/>
    <p:sldId id="277" r:id="rId22"/>
    <p:sldId id="278" r:id="rId23"/>
    <p:sldId id="332" r:id="rId24"/>
    <p:sldId id="334" r:id="rId25"/>
    <p:sldId id="333" r:id="rId26"/>
    <p:sldId id="335" r:id="rId27"/>
    <p:sldId id="336" r:id="rId28"/>
    <p:sldId id="391" r:id="rId29"/>
    <p:sldId id="337" r:id="rId30"/>
    <p:sldId id="306" r:id="rId31"/>
    <p:sldId id="307" r:id="rId32"/>
    <p:sldId id="338" r:id="rId33"/>
    <p:sldId id="339" r:id="rId34"/>
    <p:sldId id="311" r:id="rId35"/>
    <p:sldId id="312" r:id="rId36"/>
    <p:sldId id="280" r:id="rId37"/>
    <p:sldId id="282" r:id="rId38"/>
    <p:sldId id="287" r:id="rId39"/>
    <p:sldId id="285" r:id="rId40"/>
    <p:sldId id="352" r:id="rId41"/>
    <p:sldId id="353" r:id="rId42"/>
    <p:sldId id="290" r:id="rId43"/>
    <p:sldId id="291" r:id="rId44"/>
    <p:sldId id="292" r:id="rId45"/>
    <p:sldId id="294" r:id="rId46"/>
    <p:sldId id="356" r:id="rId47"/>
    <p:sldId id="308" r:id="rId48"/>
    <p:sldId id="357" r:id="rId49"/>
    <p:sldId id="359" r:id="rId50"/>
    <p:sldId id="360" r:id="rId51"/>
    <p:sldId id="358" r:id="rId52"/>
    <p:sldId id="361" r:id="rId53"/>
    <p:sldId id="392" r:id="rId54"/>
    <p:sldId id="367" r:id="rId55"/>
    <p:sldId id="314" r:id="rId56"/>
    <p:sldId id="315" r:id="rId57"/>
    <p:sldId id="316" r:id="rId58"/>
    <p:sldId id="323" r:id="rId59"/>
    <p:sldId id="318" r:id="rId60"/>
    <p:sldId id="319" r:id="rId61"/>
    <p:sldId id="387" r:id="rId62"/>
    <p:sldId id="322" r:id="rId63"/>
    <p:sldId id="321" r:id="rId64"/>
    <p:sldId id="325" r:id="rId65"/>
    <p:sldId id="327" r:id="rId66"/>
    <p:sldId id="373" r:id="rId67"/>
    <p:sldId id="372" r:id="rId68"/>
    <p:sldId id="371" r:id="rId69"/>
    <p:sldId id="370" r:id="rId70"/>
    <p:sldId id="366" r:id="rId7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90"/>
    <p:restoredTop sz="89658"/>
  </p:normalViewPr>
  <p:slideViewPr>
    <p:cSldViewPr>
      <p:cViewPr varScale="1">
        <p:scale>
          <a:sx n="84" d="100"/>
          <a:sy n="84" d="100"/>
        </p:scale>
        <p:origin x="116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840BB-A35E-4703-95EA-8775230B88BE}" type="datetimeFigureOut">
              <a:rPr lang="fr-BE" smtClean="0"/>
              <a:t>16/11/22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4B2D7-6E5F-4437-858A-14A9E2D56C4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3396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Ème</a:t>
            </a:r>
            <a:r>
              <a:rPr lang="fr-BE" dirty="0"/>
              <a:t> surélevé. Evolution favorable sans trait. Quintus </a:t>
            </a:r>
            <a:r>
              <a:rPr lang="fr-BE" dirty="0" err="1"/>
              <a:t>supraductus</a:t>
            </a:r>
            <a:r>
              <a:rPr lang="fr-BE" dirty="0"/>
              <a:t>. Si bien toléré pas traitement. Sinon op après un an pour conflit chaussure. Cicatrice grandit</a:t>
            </a:r>
            <a:r>
              <a:rPr lang="fr-BE" baseline="0" dirty="0"/>
              <a:t> et anesthésie + facile. Sparadrap, attelle peu efficaces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63104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Varum</a:t>
            </a:r>
            <a:r>
              <a:rPr lang="fr-BE" dirty="0"/>
              <a:t> RI normal chez le petit, évoluant physiologiquement vers le </a:t>
            </a:r>
            <a:r>
              <a:rPr lang="fr-BE" dirty="0" err="1"/>
              <a:t>valgum</a:t>
            </a:r>
            <a:r>
              <a:rPr lang="fr-BE" dirty="0"/>
              <a:t> RE chez le + grand.</a:t>
            </a:r>
          </a:p>
          <a:p>
            <a:r>
              <a:rPr lang="fr-BE" dirty="0"/>
              <a:t>Rechercher l’anomalie rotationnelle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34968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À gauche rotules en dedans donc torsion </a:t>
            </a:r>
            <a:r>
              <a:rPr lang="fr-BE" dirty="0" err="1"/>
              <a:t>int</a:t>
            </a:r>
            <a:r>
              <a:rPr lang="fr-BE" dirty="0"/>
              <a:t> hanches ou fémur. Pied en dedans en l’absence de compensation tibias en rot </a:t>
            </a:r>
            <a:r>
              <a:rPr lang="fr-BE" dirty="0" err="1"/>
              <a:t>ext</a:t>
            </a:r>
            <a:endParaRPr lang="fr-BE" dirty="0"/>
          </a:p>
          <a:p>
            <a:r>
              <a:rPr lang="fr-BE" dirty="0"/>
              <a:t>A droite, rotule dans l’axe, torsion </a:t>
            </a:r>
            <a:r>
              <a:rPr lang="fr-BE" dirty="0" err="1"/>
              <a:t>exte</a:t>
            </a:r>
            <a:r>
              <a:rPr lang="fr-BE" dirty="0"/>
              <a:t> tibias Marche en dehors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2202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Torsion interne des hanches et des tibias. Assis W : torsion </a:t>
            </a:r>
            <a:r>
              <a:rPr lang="fr-BE" dirty="0" err="1"/>
              <a:t>int</a:t>
            </a:r>
            <a:r>
              <a:rPr lang="fr-BE" dirty="0"/>
              <a:t> des hanches, </a:t>
            </a:r>
            <a:r>
              <a:rPr lang="fr-BE" dirty="0" err="1"/>
              <a:t>ext</a:t>
            </a:r>
            <a:r>
              <a:rPr lang="fr-BE" dirty="0"/>
              <a:t> tibias sauf si les pieds sont en dedans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260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Fréquent, banal chez le petit, </a:t>
            </a:r>
            <a:r>
              <a:rPr lang="fr-BE" dirty="0" err="1"/>
              <a:t>svt</a:t>
            </a:r>
            <a:r>
              <a:rPr lang="fr-BE" dirty="0"/>
              <a:t> positionnel. Surveiller</a:t>
            </a:r>
          </a:p>
          <a:p>
            <a:r>
              <a:rPr lang="fr-BE" dirty="0"/>
              <a:t>Maintenir genou et rotule dans axe de la marche, et juger torsion tibiale par la position du pied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65590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Cons car le</a:t>
            </a:r>
            <a:r>
              <a:rPr lang="fr-BE" baseline="0" dirty="0"/>
              <a:t> bébé pose ses pieds en dehors </a:t>
            </a:r>
            <a:r>
              <a:rPr lang="fr-BE" baseline="0" dirty="0" err="1"/>
              <a:t>qd</a:t>
            </a:r>
            <a:r>
              <a:rPr lang="fr-BE" baseline="0" dirty="0"/>
              <a:t> on le met debout vers âge de 10 -12 mois</a:t>
            </a:r>
          </a:p>
          <a:p>
            <a:r>
              <a:rPr lang="fr-BE" baseline="0" dirty="0"/>
              <a:t>Se corrige en 2-3 mois avec la marche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24377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Torsion externe </a:t>
            </a:r>
            <a:r>
              <a:rPr lang="fr-BE" dirty="0" err="1"/>
              <a:t>svt</a:t>
            </a:r>
            <a:r>
              <a:rPr lang="fr-BE" dirty="0"/>
              <a:t> associée à genou </a:t>
            </a:r>
            <a:r>
              <a:rPr lang="fr-BE" dirty="0" err="1"/>
              <a:t>valgum</a:t>
            </a:r>
            <a:r>
              <a:rPr lang="fr-BE" dirty="0"/>
              <a:t> et affaissement. </a:t>
            </a:r>
            <a:r>
              <a:rPr lang="fr-BE" dirty="0" err="1"/>
              <a:t>Hyperlaxité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08698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Comme pour RI, pas de traitement ni semelles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02613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Banal si symétrique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63480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Pas de trait si pas </a:t>
            </a:r>
            <a:r>
              <a:rPr lang="fr-BE" dirty="0" err="1"/>
              <a:t>patho</a:t>
            </a:r>
            <a:r>
              <a:rPr lang="fr-BE" dirty="0"/>
              <a:t>. Parfois attelle de nuit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3921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Moins de 5cm entre les genoux. Eliminer maladies métaboliques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3252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Après un an. Penser à malformation cavités cardiaques ou urinaires associées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5995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Asymétrique!!!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1611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Même enfant au même moment. Laxité. Si la réductibilité est possible, la </a:t>
            </a:r>
            <a:r>
              <a:rPr lang="fr-BE" dirty="0" err="1"/>
              <a:t>laxcité</a:t>
            </a:r>
            <a:r>
              <a:rPr lang="fr-BE" dirty="0"/>
              <a:t> joue le rôle principal.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898557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La clinique est plus inquiétante que la </a:t>
            </a:r>
            <a:r>
              <a:rPr lang="fr-BE" dirty="0" err="1"/>
              <a:t>gonio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7644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Sport et gymnastique difficiles. Avis précoce pour </a:t>
            </a:r>
            <a:r>
              <a:rPr lang="fr-BE" dirty="0" err="1"/>
              <a:t>épiphysiodèse</a:t>
            </a:r>
            <a:r>
              <a:rPr lang="fr-BE" dirty="0"/>
              <a:t> avant fin de croissance.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1637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L’enfant vit couché ou assis, donc pas de répercussion inquiétante pour les inégalités. Boiterie au-delà de 2cm.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420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Même patient au même moment. Asymétrie de position du bassin, des ailes iliaques, des trous obturateurs signant une flexion de hanche ou de genou d’où les mesures diverses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995373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Classification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68429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S’informer de l’âge de la marche. La position des bons ortho : pas de semelles, mais les pédiatres? Bonne évolution spontanée habituelle donc facile de gagner avec n’</a:t>
            </a:r>
            <a:r>
              <a:rPr lang="fr-BE" dirty="0" err="1"/>
              <a:t>inporte</a:t>
            </a:r>
            <a:r>
              <a:rPr lang="fr-BE" dirty="0"/>
              <a:t> quel traitement.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5931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Synchondrose. Spot hyperfixation sur synchondrose, ou arthrite inflammatoire qui peut provoquer pied plat contracturé</a:t>
            </a:r>
          </a:p>
          <a:p>
            <a:r>
              <a:rPr lang="fr-BE" dirty="0"/>
              <a:t>La douleur est mécanique, mais aussi </a:t>
            </a:r>
            <a:r>
              <a:rPr lang="fr-BE" dirty="0" err="1"/>
              <a:t>dérrouillage</a:t>
            </a:r>
            <a:r>
              <a:rPr lang="fr-BE" dirty="0"/>
              <a:t> matinal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72259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Creux + </a:t>
            </a:r>
            <a:r>
              <a:rPr lang="fr-BE" dirty="0" err="1"/>
              <a:t>valgum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81371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Positionnel/Fréquent. Réductible à ° bonne évolution avec manipulation et attelles. Pas d’avis ortho.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17860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La supination </a:t>
            </a:r>
            <a:r>
              <a:rPr lang="fr-BE" dirty="0" err="1"/>
              <a:t>avt</a:t>
            </a:r>
            <a:r>
              <a:rPr lang="fr-BE" dirty="0"/>
              <a:t> pied est la cause principale du creux valgus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895968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Petit </a:t>
            </a:r>
            <a:r>
              <a:rPr lang="fr-BE" dirty="0" err="1"/>
              <a:t>varum</a:t>
            </a:r>
            <a:r>
              <a:rPr lang="fr-BE" dirty="0"/>
              <a:t> </a:t>
            </a:r>
            <a:r>
              <a:rPr lang="fr-BE" dirty="0" err="1"/>
              <a:t>patho</a:t>
            </a:r>
            <a:r>
              <a:rPr lang="fr-BE" dirty="0"/>
              <a:t> chez l’enfant. Gros creux </a:t>
            </a:r>
            <a:r>
              <a:rPr lang="fr-BE" dirty="0" err="1"/>
              <a:t>varum</a:t>
            </a:r>
            <a:r>
              <a:rPr lang="fr-BE" dirty="0"/>
              <a:t> chez Charcot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6055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Marche sur talon = aggravation du creux et griffes orteils. Peut être le </a:t>
            </a:r>
            <a:r>
              <a:rPr lang="fr-BE" dirty="0" err="1"/>
              <a:t>stymptome</a:t>
            </a:r>
            <a:r>
              <a:rPr lang="fr-BE" dirty="0"/>
              <a:t> inaugural d’un </a:t>
            </a:r>
            <a:r>
              <a:rPr lang="fr-BE" dirty="0" err="1"/>
              <a:t>charcot</a:t>
            </a:r>
            <a:r>
              <a:rPr lang="fr-BE" dirty="0"/>
              <a:t> et autres.</a:t>
            </a:r>
          </a:p>
          <a:p>
            <a:r>
              <a:rPr lang="fr-BE" dirty="0"/>
              <a:t>Bien insister sur différence varus valgus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14559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Echo + RX pour lésions osseuses non visible à </a:t>
            </a:r>
            <a:r>
              <a:rPr lang="fr-BE" dirty="0" err="1"/>
              <a:t>echo</a:t>
            </a:r>
            <a:r>
              <a:rPr lang="fr-BE" dirty="0"/>
              <a:t> ( géode, lyse). Echo : </a:t>
            </a:r>
            <a:r>
              <a:rPr lang="fr-BE" dirty="0" err="1"/>
              <a:t>épcht</a:t>
            </a:r>
            <a:r>
              <a:rPr lang="fr-BE" dirty="0"/>
              <a:t> &gt; 4-5 mm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46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70792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Le test indispensable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47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290448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Luxation haute. Raccourcissement de 4cm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48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28658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Legg</a:t>
            </a:r>
            <a:r>
              <a:rPr lang="fr-BE" dirty="0"/>
              <a:t> </a:t>
            </a:r>
            <a:r>
              <a:rPr lang="fr-BE" dirty="0" err="1"/>
              <a:t>Calve</a:t>
            </a:r>
            <a:r>
              <a:rPr lang="fr-BE" dirty="0"/>
              <a:t>, deux ans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963551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Pied droit neuro : </a:t>
            </a:r>
            <a:r>
              <a:rPr lang="fr-BE" dirty="0" err="1"/>
              <a:t>varum</a:t>
            </a:r>
            <a:r>
              <a:rPr lang="fr-BE" dirty="0"/>
              <a:t>, déficit extension. Découverte d’une hémiplégie légère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50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232665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Luxation congénitale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51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452599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Il faut laisser passer du temps. Prise de poids, prise de conscience, Réductibilité aisée. Traitement efficace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52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44849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Raide. Equin fixé talon. Mauvais pronostic. Avis ortho +++. </a:t>
            </a:r>
            <a:r>
              <a:rPr lang="fr-BE" dirty="0" err="1"/>
              <a:t>Ponsetti</a:t>
            </a:r>
            <a:r>
              <a:rPr lang="fr-BE" dirty="0"/>
              <a:t> inversé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82926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Pas de flexion plantaire au-delà de 90°. Raideur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046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Différents noms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8030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Facilité par position </a:t>
            </a:r>
            <a:r>
              <a:rPr lang="fr-BE" dirty="0" err="1"/>
              <a:t>décubitusTraitement</a:t>
            </a:r>
            <a:r>
              <a:rPr lang="fr-BE" dirty="0"/>
              <a:t> par manipulations, kiné, attelle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98335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Traitement + difficile </a:t>
            </a:r>
            <a:r>
              <a:rPr lang="fr-BE" dirty="0" err="1"/>
              <a:t>platres</a:t>
            </a:r>
            <a:r>
              <a:rPr lang="fr-BE" dirty="0"/>
              <a:t>, kiné, attelle. Avis ortho++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3693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Réductible</a:t>
            </a:r>
            <a:r>
              <a:rPr lang="fr-BE" baseline="0" dirty="0"/>
              <a:t> pour </a:t>
            </a:r>
            <a:r>
              <a:rPr lang="fr-BE" baseline="0" dirty="0" err="1"/>
              <a:t>adductus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2D7-6E5F-4437-858A-14A9E2D56C4D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5796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CD141-A2BA-4959-80C1-209E23829B4A}" type="datetimeFigureOut">
              <a:rPr lang="fr-BE" smtClean="0"/>
              <a:t>16/11/22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F0A-B708-4698-9212-22D79C3984A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736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CD141-A2BA-4959-80C1-209E23829B4A}" type="datetimeFigureOut">
              <a:rPr lang="fr-BE" smtClean="0"/>
              <a:t>16/11/22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F0A-B708-4698-9212-22D79C3984A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4630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CD141-A2BA-4959-80C1-209E23829B4A}" type="datetimeFigureOut">
              <a:rPr lang="fr-BE" smtClean="0"/>
              <a:t>16/11/22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F0A-B708-4698-9212-22D79C3984A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232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CD141-A2BA-4959-80C1-209E23829B4A}" type="datetimeFigureOut">
              <a:rPr lang="fr-BE" smtClean="0"/>
              <a:t>16/11/22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F0A-B708-4698-9212-22D79C3984A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21058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CD141-A2BA-4959-80C1-209E23829B4A}" type="datetimeFigureOut">
              <a:rPr lang="fr-BE" smtClean="0"/>
              <a:t>16/11/22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F0A-B708-4698-9212-22D79C3984A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9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CD141-A2BA-4959-80C1-209E23829B4A}" type="datetimeFigureOut">
              <a:rPr lang="fr-BE" smtClean="0"/>
              <a:t>16/11/22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F0A-B708-4698-9212-22D79C3984A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1915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CD141-A2BA-4959-80C1-209E23829B4A}" type="datetimeFigureOut">
              <a:rPr lang="fr-BE" smtClean="0"/>
              <a:t>16/11/22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F0A-B708-4698-9212-22D79C3984A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64500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CD141-A2BA-4959-80C1-209E23829B4A}" type="datetimeFigureOut">
              <a:rPr lang="fr-BE" smtClean="0"/>
              <a:t>16/11/22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F0A-B708-4698-9212-22D79C3984A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9750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CD141-A2BA-4959-80C1-209E23829B4A}" type="datetimeFigureOut">
              <a:rPr lang="fr-BE" smtClean="0"/>
              <a:t>16/11/22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F0A-B708-4698-9212-22D79C3984A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2010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CD141-A2BA-4959-80C1-209E23829B4A}" type="datetimeFigureOut">
              <a:rPr lang="fr-BE" smtClean="0"/>
              <a:t>16/11/22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F0A-B708-4698-9212-22D79C3984A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44364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CD141-A2BA-4959-80C1-209E23829B4A}" type="datetimeFigureOut">
              <a:rPr lang="fr-BE" smtClean="0"/>
              <a:t>16/11/22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F0A-B708-4698-9212-22D79C3984A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436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CD141-A2BA-4959-80C1-209E23829B4A}" type="datetimeFigureOut">
              <a:rPr lang="fr-BE" smtClean="0"/>
              <a:t>16/11/22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0FF0A-B708-4698-9212-22D79C3984A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869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be/url?sa=i&amp;rct=j&amp;q=&amp;esrc=s&amp;source=images&amp;cd=&amp;cad=rja&amp;uact=8&amp;ved=0CAcQjRw&amp;url=http://www.uvp5.univ-paris5.fr/campus-pediatrie/cycle2/poly/4600faq.asp&amp;ei=vOW2VISEJoG1UbDvgvgL&amp;bvm=bv.83640239,d.d24&amp;psig=AFQjCNFlIRT6XrMhwRzHE0yICmlxNsDc1A&amp;ust=1421358884623435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9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9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6" Type="http://schemas.openxmlformats.org/officeDocument/2006/relationships/image" Target="../media/image2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6" Type="http://schemas.openxmlformats.org/officeDocument/2006/relationships/image" Target="../media/image10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eg"/><Relationship Id="rId1" Type="http://schemas.microsoft.com/office/2007/relationships/media" Target="../media/media5.mpeg"/><Relationship Id="rId6" Type="http://schemas.openxmlformats.org/officeDocument/2006/relationships/image" Target="../media/image10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0461F72-A27E-48C5-A99A-B5EEDA745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F382E8D-312B-4792-A211-0BDE37F6F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4171" y="2623216"/>
            <a:ext cx="409575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solidFill>
                <a:schemeClr val="accent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036F9B07-02BE-4BD5-BA9D-E91B8A456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8904" y="361268"/>
            <a:ext cx="2240924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343C50-5473-B44F-8D75-59137F7A3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548680"/>
            <a:ext cx="3873500" cy="262063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69192"/>
            <a:ext cx="4216400" cy="277880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3349167"/>
            <a:ext cx="6858000" cy="1748373"/>
          </a:xfrm>
        </p:spPr>
        <p:txBody>
          <a:bodyPr>
            <a:normAutofit/>
          </a:bodyPr>
          <a:lstStyle/>
          <a:p>
            <a:r>
              <a:rPr lang="fr-BE"/>
              <a:t>Ortho ou pas ortho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4941168"/>
            <a:ext cx="6858000" cy="11623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BE" sz="2000" dirty="0"/>
              <a:t>Dr </a:t>
            </a:r>
            <a:r>
              <a:rPr lang="fr-BE" sz="2000" dirty="0" err="1"/>
              <a:t>Schrouff</a:t>
            </a:r>
            <a:r>
              <a:rPr lang="fr-BE" sz="2000" dirty="0"/>
              <a:t> Isabelle</a:t>
            </a:r>
          </a:p>
          <a:p>
            <a:pPr>
              <a:lnSpc>
                <a:spcPct val="90000"/>
              </a:lnSpc>
            </a:pPr>
            <a:r>
              <a:rPr lang="fr-BE" sz="2000" dirty="0"/>
              <a:t>Chirurgie orthopédique</a:t>
            </a:r>
          </a:p>
          <a:p>
            <a:pPr>
              <a:lnSpc>
                <a:spcPct val="90000"/>
              </a:lnSpc>
            </a:pPr>
            <a:r>
              <a:rPr lang="fr-BE" sz="2000" dirty="0"/>
              <a:t>CHU Liège</a:t>
            </a:r>
          </a:p>
        </p:txBody>
      </p:sp>
    </p:spTree>
    <p:extLst>
      <p:ext uri="{BB962C8B-B14F-4D97-AF65-F5344CB8AC3E}">
        <p14:creationId xmlns:p14="http://schemas.microsoft.com/office/powerpoint/2010/main" val="1327777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altLang="fr-FR" dirty="0" err="1"/>
              <a:t>Pes</a:t>
            </a:r>
            <a:r>
              <a:rPr lang="fr-BE" altLang="fr-FR" dirty="0"/>
              <a:t> </a:t>
            </a:r>
            <a:r>
              <a:rPr lang="fr-BE" altLang="fr-FR" dirty="0" err="1"/>
              <a:t>adductus</a:t>
            </a:r>
            <a:r>
              <a:rPr lang="fr-BE" altLang="fr-FR" dirty="0"/>
              <a:t>  / pied bot</a:t>
            </a:r>
          </a:p>
        </p:txBody>
      </p:sp>
      <p:sp>
        <p:nvSpPr>
          <p:cNvPr id="67587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BE" altLang="fr-FR" dirty="0">
                <a:solidFill>
                  <a:srgbClr val="00FFFF"/>
                </a:solidFill>
              </a:rPr>
              <a:t>Pied bot </a:t>
            </a:r>
          </a:p>
          <a:p>
            <a:pPr lvl="1"/>
            <a:r>
              <a:rPr lang="fr-BE" altLang="fr-FR" dirty="0"/>
              <a:t>En équin</a:t>
            </a:r>
          </a:p>
          <a:p>
            <a:pPr lvl="1"/>
            <a:r>
              <a:rPr lang="fr-BE" altLang="fr-FR" dirty="0"/>
              <a:t>Raide</a:t>
            </a:r>
          </a:p>
          <a:p>
            <a:pPr lvl="1"/>
            <a:r>
              <a:rPr lang="fr-BE" altLang="fr-FR" dirty="0"/>
              <a:t>Supination importante</a:t>
            </a:r>
          </a:p>
          <a:p>
            <a:pPr lvl="1"/>
            <a:r>
              <a:rPr lang="fr-BE" altLang="fr-FR" dirty="0"/>
              <a:t>RX : perte divergence </a:t>
            </a:r>
            <a:r>
              <a:rPr lang="fr-BE" altLang="fr-FR" dirty="0" err="1"/>
              <a:t>astragalo</a:t>
            </a:r>
            <a:r>
              <a:rPr lang="fr-BE" altLang="fr-FR" dirty="0"/>
              <a:t>-calcanéenne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BE" dirty="0">
                <a:solidFill>
                  <a:srgbClr val="00FFFF"/>
                </a:solidFill>
              </a:rPr>
              <a:t>Pied </a:t>
            </a:r>
            <a:r>
              <a:rPr lang="fr-BE" dirty="0" err="1">
                <a:solidFill>
                  <a:srgbClr val="00FFFF"/>
                </a:solidFill>
              </a:rPr>
              <a:t>adductus</a:t>
            </a:r>
            <a:endParaRPr lang="fr-BE" dirty="0">
              <a:solidFill>
                <a:srgbClr val="00FFFF"/>
              </a:solidFill>
            </a:endParaRPr>
          </a:p>
          <a:p>
            <a:pPr lvl="1"/>
            <a:r>
              <a:rPr lang="fr-BE" dirty="0"/>
              <a:t>Arrière pied normal</a:t>
            </a:r>
          </a:p>
          <a:p>
            <a:pPr lvl="1"/>
            <a:r>
              <a:rPr lang="fr-BE" dirty="0"/>
              <a:t>Souple</a:t>
            </a:r>
          </a:p>
          <a:p>
            <a:pPr lvl="1"/>
            <a:r>
              <a:rPr lang="fr-BE" dirty="0"/>
              <a:t>Supination modérée, réductible</a:t>
            </a:r>
          </a:p>
          <a:p>
            <a:pPr lvl="1"/>
            <a:r>
              <a:rPr lang="fr-BE" dirty="0"/>
              <a:t>RX : divergence  </a:t>
            </a:r>
            <a:r>
              <a:rPr lang="fr-BE" dirty="0" err="1"/>
              <a:t>astragalo</a:t>
            </a:r>
            <a:r>
              <a:rPr lang="fr-BE" dirty="0"/>
              <a:t>-calcanéenne normale</a:t>
            </a:r>
          </a:p>
        </p:txBody>
      </p:sp>
      <p:pic>
        <p:nvPicPr>
          <p:cNvPr id="5" name="Picture 6" descr="C:\Documents and Settings\Jacques\Bureau\DSC05265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229366"/>
            <a:ext cx="2015902" cy="134445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437112"/>
            <a:ext cx="2124224" cy="180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368" y="5714352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Acquisition marche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  <a:p>
            <a:endParaRPr lang="fr-BE" dirty="0"/>
          </a:p>
          <a:p>
            <a:r>
              <a:rPr lang="fr-BE" dirty="0"/>
              <a:t>Entre 10 et 16 mois</a:t>
            </a:r>
          </a:p>
          <a:p>
            <a:r>
              <a:rPr lang="fr-BE" dirty="0"/>
              <a:t>Après 16-18 mois, examen </a:t>
            </a:r>
            <a:r>
              <a:rPr lang="fr-BE" dirty="0" err="1"/>
              <a:t>neuropédiatrique</a:t>
            </a:r>
            <a:endParaRPr lang="fr-BE" dirty="0"/>
          </a:p>
          <a:p>
            <a:r>
              <a:rPr lang="fr-BE" dirty="0"/>
              <a:t>Marche «  adulte » à 7 ans</a:t>
            </a:r>
          </a:p>
        </p:txBody>
      </p:sp>
    </p:spTree>
    <p:extLst>
      <p:ext uri="{BB962C8B-B14F-4D97-AF65-F5344CB8AC3E}">
        <p14:creationId xmlns:p14="http://schemas.microsoft.com/office/powerpoint/2010/main" val="914707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Marche entre 1 et 3 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Marche instable et incoordination par immaturité neurologique</a:t>
            </a:r>
          </a:p>
          <a:p>
            <a:r>
              <a:rPr lang="fr-BE" dirty="0"/>
              <a:t>Chutes fréquentes banales</a:t>
            </a:r>
          </a:p>
          <a:p>
            <a:pPr lvl="1"/>
            <a:r>
              <a:rPr lang="fr-BE" dirty="0"/>
              <a:t>Équilibre</a:t>
            </a:r>
          </a:p>
          <a:p>
            <a:pPr lvl="1"/>
            <a:r>
              <a:rPr lang="fr-BE" dirty="0"/>
              <a:t>Imprudence</a:t>
            </a:r>
          </a:p>
          <a:p>
            <a:pPr lvl="1"/>
            <a:r>
              <a:rPr lang="fr-BE" dirty="0"/>
              <a:t>Trouble de la vue</a:t>
            </a:r>
          </a:p>
          <a:p>
            <a:pPr marL="457200" lvl="1" indent="0" algn="ctr">
              <a:buNone/>
            </a:pPr>
            <a:endParaRPr lang="fr-BE" dirty="0"/>
          </a:p>
          <a:p>
            <a:pPr marL="457200" lvl="1" indent="0" algn="ctr">
              <a:buNone/>
            </a:pPr>
            <a:r>
              <a:rPr lang="fr-BE" sz="3200" dirty="0">
                <a:solidFill>
                  <a:srgbClr val="C00000"/>
                </a:solidFill>
              </a:rPr>
              <a:t>Penser neuro</a:t>
            </a:r>
          </a:p>
        </p:txBody>
      </p:sp>
    </p:spTree>
    <p:extLst>
      <p:ext uri="{BB962C8B-B14F-4D97-AF65-F5344CB8AC3E}">
        <p14:creationId xmlns:p14="http://schemas.microsoft.com/office/powerpoint/2010/main" val="3035718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BE" altLang="fr-FR" dirty="0"/>
              <a:t>Torsion et axes membres inférieurs</a:t>
            </a:r>
          </a:p>
        </p:txBody>
      </p:sp>
      <p:pic>
        <p:nvPicPr>
          <p:cNvPr id="7782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5623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679825" cy="45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77272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53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fr-BE" dirty="0"/>
              <a:t>Anomalies dans le plan axial</a:t>
            </a:r>
            <a:br>
              <a:rPr lang="fr-BE" dirty="0"/>
            </a:br>
            <a:r>
              <a:rPr lang="fr-BE" dirty="0"/>
              <a:t>Les pieds qui tournent</a:t>
            </a:r>
            <a:br>
              <a:rPr lang="fr-BE" dirty="0"/>
            </a:br>
            <a:r>
              <a:rPr lang="fr-BE" dirty="0"/>
              <a:t>en dedans, en </a:t>
            </a:r>
            <a:r>
              <a:rPr lang="fr-BE" dirty="0" err="1"/>
              <a:t>dehors</a:t>
            </a:r>
            <a:r>
              <a:rPr lang="fr-BE" dirty="0" err="1">
                <a:solidFill>
                  <a:schemeClr val="bg1"/>
                </a:solidFill>
              </a:rPr>
              <a:t>s</a:t>
            </a:r>
            <a:br>
              <a:rPr lang="fr-BE" dirty="0">
                <a:solidFill>
                  <a:schemeClr val="bg1"/>
                </a:solidFill>
              </a:rPr>
            </a:br>
            <a:r>
              <a:rPr lang="fr-BE" dirty="0">
                <a:solidFill>
                  <a:schemeClr val="bg1"/>
                </a:solidFill>
              </a:rPr>
              <a:t>En dehors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8"/>
            <a:ext cx="2199503" cy="36699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/>
          <a:stretch/>
        </p:blipFill>
        <p:spPr>
          <a:xfrm>
            <a:off x="5580112" y="2132856"/>
            <a:ext cx="2077374" cy="368104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0" y="5824997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12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72400" cy="1143000"/>
          </a:xfrm>
        </p:spPr>
        <p:txBody>
          <a:bodyPr/>
          <a:lstStyle/>
          <a:p>
            <a:r>
              <a:rPr lang="fr-BE" dirty="0"/>
              <a:t>Les pieds en dedans</a:t>
            </a:r>
          </a:p>
        </p:txBody>
      </p:sp>
      <p:pic>
        <p:nvPicPr>
          <p:cNvPr id="4098" name="Picture 2" descr="http://nebula.wsimg.com/d025d6c9e53fb201221b347fb25fde32?AccessKeyId=AF2694FFBBD153CE68FE&amp;disposition=0&amp;alloworigin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99" y="1739277"/>
            <a:ext cx="2875579" cy="47860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ésultat de recherche d'images pour &quot;outtoei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46" y="2636912"/>
            <a:ext cx="5429250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819840" y="5877271"/>
            <a:ext cx="512659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BE" sz="2400" b="1" dirty="0"/>
              <a:t>Excès rot. Int. des hanches et/ou tibias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18864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31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Excès antéversion hanches</a:t>
            </a:r>
          </a:p>
        </p:txBody>
      </p:sp>
      <p:pic>
        <p:nvPicPr>
          <p:cNvPr id="6" name="Picture 2" descr="C:\Users\pc\Documents\DSC017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1" r="31997"/>
          <a:stretch/>
        </p:blipFill>
        <p:spPr bwMode="auto">
          <a:xfrm>
            <a:off x="7450519" y="2197235"/>
            <a:ext cx="1457608" cy="35283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228184" y="5980638"/>
            <a:ext cx="266429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BE" b="1" dirty="0"/>
              <a:t>Strabisme rotulien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3" r="34455" b="9427"/>
          <a:stretch/>
        </p:blipFill>
        <p:spPr>
          <a:xfrm>
            <a:off x="5652120" y="2190848"/>
            <a:ext cx="1653817" cy="353477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3" y="2190848"/>
            <a:ext cx="2090928" cy="19629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46" y="2186593"/>
            <a:ext cx="3182679" cy="27502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5445224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08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BE" dirty="0"/>
              <a:t>Antéversion exagérée</a:t>
            </a:r>
            <a:br>
              <a:rPr lang="fr-BE" dirty="0"/>
            </a:br>
            <a:r>
              <a:rPr lang="fr-BE" dirty="0"/>
              <a:t>Examen clinique</a:t>
            </a:r>
          </a:p>
        </p:txBody>
      </p:sp>
      <p:pic>
        <p:nvPicPr>
          <p:cNvPr id="2050" name="Picture 2" descr="hip-med-rot-75-d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054885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ip-lat-rot-15-d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60301"/>
            <a:ext cx="1825348" cy="20567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404554" y="5305474"/>
            <a:ext cx="304583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BE" sz="2000" b="1" dirty="0"/>
              <a:t>Excès rotation interne : 90°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084168" y="3898281"/>
            <a:ext cx="288032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BE" b="1" dirty="0"/>
              <a:t>Position assise en W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9" y="3789040"/>
            <a:ext cx="3930650" cy="2781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58" y="1660301"/>
            <a:ext cx="3133344" cy="20909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339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39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fr-BE" dirty="0"/>
              <a:t>Torsion tibiale interne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97661"/>
            <a:ext cx="2441050" cy="35176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90226"/>
            <a:ext cx="2330970" cy="350813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97661"/>
            <a:ext cx="3977640" cy="3124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5445224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19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Anomalies rotationnelles</a:t>
            </a:r>
            <a:br>
              <a:rPr lang="fr-BE" dirty="0"/>
            </a:br>
            <a:r>
              <a:rPr lang="fr-BE" dirty="0"/>
              <a:t>en rotation interne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fr-BE" dirty="0"/>
              <a:t>Fréquent et banal chez le petit. </a:t>
            </a:r>
          </a:p>
          <a:p>
            <a:r>
              <a:rPr lang="fr-BE" dirty="0"/>
              <a:t>Suivre la correction spontanée</a:t>
            </a:r>
          </a:p>
          <a:p>
            <a:r>
              <a:rPr lang="fr-BE" dirty="0"/>
              <a:t>Corriger position W</a:t>
            </a:r>
          </a:p>
          <a:p>
            <a:r>
              <a:rPr lang="fr-BE" dirty="0"/>
              <a:t>Rassurer</a:t>
            </a:r>
          </a:p>
          <a:p>
            <a:r>
              <a:rPr lang="fr-BE" dirty="0"/>
              <a:t>Rechercher lésion neuro</a:t>
            </a:r>
          </a:p>
          <a:p>
            <a:r>
              <a:rPr lang="fr-BE" dirty="0"/>
              <a:t>Attention à asymétrie</a:t>
            </a:r>
          </a:p>
          <a:p>
            <a:pPr marL="0" indent="0" algn="ctr">
              <a:buNone/>
            </a:pPr>
            <a:r>
              <a:rPr lang="fr-BE" dirty="0">
                <a:solidFill>
                  <a:srgbClr val="FF0000"/>
                </a:solidFill>
              </a:rPr>
              <a:t>Pas d’avis ortho systématique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955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93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Anomalies orteils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3490342" cy="262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6" y="1484784"/>
            <a:ext cx="34512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ocument sans n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86" y="4365104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427984" y="5085184"/>
            <a:ext cx="2278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Pas avis ortho précoce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5517232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43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fr-FR" dirty="0"/>
              <a:t>Torsion tibiale externe</a:t>
            </a:r>
            <a:br>
              <a:rPr lang="fr-FR" altLang="fr-FR" dirty="0"/>
            </a:br>
            <a:r>
              <a:rPr lang="fr-FR" altLang="fr-FR" dirty="0"/>
              <a:t>du tout petit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fr-FR" altLang="fr-FR" dirty="0">
                <a:solidFill>
                  <a:srgbClr val="99FF33"/>
                </a:solidFill>
              </a:rPr>
              <a:t>Très souvent positionnelle : décubitus ventral</a:t>
            </a:r>
          </a:p>
          <a:p>
            <a:pPr eaLnBrk="1" hangingPunct="1">
              <a:buFontTx/>
              <a:buNone/>
            </a:pPr>
            <a:endParaRPr lang="fr-FR" altLang="fr-FR" dirty="0">
              <a:solidFill>
                <a:srgbClr val="99FF33"/>
              </a:solidFill>
            </a:endParaRPr>
          </a:p>
          <a:p>
            <a:pPr eaLnBrk="1" hangingPunct="1"/>
            <a:r>
              <a:rPr lang="fr-FR" altLang="fr-FR" dirty="0"/>
              <a:t>Rechercher problème de hanche</a:t>
            </a:r>
          </a:p>
          <a:p>
            <a:pPr eaLnBrk="1" hangingPunct="1"/>
            <a:r>
              <a:rPr lang="fr-FR" altLang="fr-FR" dirty="0"/>
              <a:t>Rechercher problème neuro</a:t>
            </a:r>
          </a:p>
          <a:p>
            <a:pPr eaLnBrk="1" hangingPunct="1"/>
            <a:endParaRPr lang="fr-FR" altLang="fr-FR" dirty="0"/>
          </a:p>
          <a:p>
            <a:pPr eaLnBrk="1" hangingPunct="1"/>
            <a:endParaRPr lang="fr-FR" altLang="fr-FR" dirty="0"/>
          </a:p>
          <a:p>
            <a:pPr eaLnBrk="1" hangingPunct="1"/>
            <a:r>
              <a:rPr lang="fr-FR" altLang="fr-FR" dirty="0"/>
              <a:t>Se corrige spontanément</a:t>
            </a:r>
          </a:p>
          <a:p>
            <a:pPr marL="0" indent="0" eaLnBrk="1" hangingPunct="1">
              <a:buNone/>
            </a:pPr>
            <a:r>
              <a:rPr lang="fr-FR" altLang="fr-FR" dirty="0"/>
              <a:t>	 et rapidement</a:t>
            </a:r>
          </a:p>
        </p:txBody>
      </p:sp>
      <p:pic>
        <p:nvPicPr>
          <p:cNvPr id="7885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292600"/>
            <a:ext cx="3376612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331640" y="6309320"/>
            <a:ext cx="1643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Pas d’avis ortho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8864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87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Marche avec les pieds en dehors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5889" y="1599002"/>
            <a:ext cx="48744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dirty="0" err="1"/>
              <a:t>Genu</a:t>
            </a:r>
            <a:r>
              <a:rPr lang="fr-BE" sz="2400" dirty="0"/>
              <a:t> </a:t>
            </a:r>
            <a:r>
              <a:rPr lang="fr-BE" sz="2400" dirty="0" err="1"/>
              <a:t>valgum</a:t>
            </a:r>
            <a:r>
              <a:rPr lang="fr-BE" sz="2400" dirty="0"/>
              <a:t> + torsion tibiale externe</a:t>
            </a:r>
          </a:p>
          <a:p>
            <a:r>
              <a:rPr lang="fr-BE" sz="2400" dirty="0"/>
              <a:t>Pieds plats</a:t>
            </a:r>
          </a:p>
        </p:txBody>
      </p:sp>
      <p:pic>
        <p:nvPicPr>
          <p:cNvPr id="5" name="Picture 2" descr="http://www3.chu-rouen.fr/NR/rdonlyres/4140A98F-D206-4325-A2E2-50AB22DDDC27/2856/KEMI0204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2632971" cy="36684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708920"/>
            <a:ext cx="2528047" cy="36683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2" y="5517232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27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Torsion tibiale externe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22959"/>
            <a:ext cx="3438525" cy="28765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"/>
          <a:stretch/>
        </p:blipFill>
        <p:spPr>
          <a:xfrm>
            <a:off x="4410297" y="2022959"/>
            <a:ext cx="1806315" cy="41348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09863"/>
            <a:ext cx="1481559" cy="42479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5445224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35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Anomalies rotationnelles</a:t>
            </a:r>
            <a:br>
              <a:rPr lang="fr-BE" dirty="0"/>
            </a:br>
            <a:r>
              <a:rPr lang="fr-BE" dirty="0"/>
              <a:t>en rotation externe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Fréquent et banal chez le petit </a:t>
            </a:r>
          </a:p>
          <a:p>
            <a:r>
              <a:rPr lang="fr-BE" dirty="0"/>
              <a:t>Suivre la correction spontanée</a:t>
            </a:r>
          </a:p>
          <a:p>
            <a:r>
              <a:rPr lang="fr-BE" dirty="0"/>
              <a:t>Corriger position W</a:t>
            </a:r>
          </a:p>
          <a:p>
            <a:r>
              <a:rPr lang="fr-BE" dirty="0"/>
              <a:t>Rassurer</a:t>
            </a:r>
          </a:p>
          <a:p>
            <a:r>
              <a:rPr lang="fr-BE" dirty="0"/>
              <a:t>Rechercher lésion neuro</a:t>
            </a:r>
          </a:p>
          <a:p>
            <a:r>
              <a:rPr lang="fr-BE" dirty="0"/>
              <a:t>Attention à asymétrie</a:t>
            </a:r>
          </a:p>
          <a:p>
            <a:pPr marL="0" indent="0" algn="ctr">
              <a:buNone/>
            </a:pPr>
            <a:r>
              <a:rPr lang="fr-BE" dirty="0">
                <a:solidFill>
                  <a:srgbClr val="FF0000"/>
                </a:solidFill>
              </a:rPr>
              <a:t>Pas d’avis ortho systématique</a:t>
            </a:r>
          </a:p>
          <a:p>
            <a:pPr marL="0" indent="0" algn="ctr">
              <a:buNone/>
            </a:pPr>
            <a:endParaRPr lang="fr-BE" dirty="0"/>
          </a:p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25" y="558924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75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Anomalies axiales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/>
              <a:t>Genu</a:t>
            </a:r>
            <a:r>
              <a:rPr lang="fr-BE" dirty="0"/>
              <a:t> </a:t>
            </a:r>
            <a:r>
              <a:rPr lang="fr-BE" dirty="0" err="1"/>
              <a:t>varum</a:t>
            </a:r>
            <a:endParaRPr lang="fr-BE" dirty="0"/>
          </a:p>
          <a:p>
            <a:pPr lvl="1"/>
            <a:r>
              <a:rPr lang="fr-BE" dirty="0"/>
              <a:t>Du petit enfant</a:t>
            </a:r>
          </a:p>
          <a:p>
            <a:pPr lvl="1"/>
            <a:r>
              <a:rPr lang="fr-BE" dirty="0"/>
              <a:t>De l’ado</a:t>
            </a:r>
          </a:p>
          <a:p>
            <a:pPr marL="457200" lvl="1" indent="0">
              <a:buNone/>
            </a:pPr>
            <a:endParaRPr lang="fr-BE" dirty="0"/>
          </a:p>
          <a:p>
            <a:pPr marL="514350" indent="-457200"/>
            <a:r>
              <a:rPr lang="fr-BE" dirty="0" err="1"/>
              <a:t>Genu</a:t>
            </a:r>
            <a:r>
              <a:rPr lang="fr-BE" dirty="0"/>
              <a:t> </a:t>
            </a:r>
            <a:r>
              <a:rPr lang="fr-BE" dirty="0" err="1"/>
              <a:t>valgum</a:t>
            </a:r>
            <a:endParaRPr lang="fr-BE" dirty="0"/>
          </a:p>
          <a:p>
            <a:pPr marL="914400" lvl="1" indent="-457200"/>
            <a:r>
              <a:rPr lang="fr-BE" dirty="0"/>
              <a:t>Enfant et ado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45224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4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Genu</a:t>
            </a:r>
            <a:r>
              <a:rPr lang="fr-BE" dirty="0"/>
              <a:t> </a:t>
            </a:r>
            <a:r>
              <a:rPr lang="fr-BE" dirty="0" err="1"/>
              <a:t>varum</a:t>
            </a:r>
            <a:r>
              <a:rPr lang="fr-BE" dirty="0"/>
              <a:t> du petit enfant</a:t>
            </a:r>
          </a:p>
        </p:txBody>
      </p:sp>
      <p:pic>
        <p:nvPicPr>
          <p:cNvPr id="5" name="Picture 4" descr="C:\I~00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9" r="20079" b="18741"/>
          <a:stretch>
            <a:fillRect/>
          </a:stretch>
        </p:blipFill>
        <p:spPr bwMode="auto">
          <a:xfrm>
            <a:off x="539552" y="1556792"/>
            <a:ext cx="2312134" cy="23042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:\1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5217" r="3478" b="3479"/>
          <a:stretch/>
        </p:blipFill>
        <p:spPr bwMode="auto">
          <a:xfrm>
            <a:off x="5364088" y="1556792"/>
            <a:ext cx="3470176" cy="26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53799"/>
            <a:ext cx="4968552" cy="285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724128" y="4365104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Banal</a:t>
            </a:r>
          </a:p>
          <a:p>
            <a:r>
              <a:rPr lang="fr-BE" dirty="0"/>
              <a:t>Evolution favorable avant 4 ans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84168" y="5157192"/>
            <a:ext cx="19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solidFill>
                  <a:srgbClr val="FF0000"/>
                </a:solidFill>
              </a:rPr>
              <a:t>Pas avis ortho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7789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29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err="1"/>
              <a:t>Genu</a:t>
            </a:r>
            <a:r>
              <a:rPr lang="fr-FR" altLang="fr-FR" dirty="0"/>
              <a:t> </a:t>
            </a:r>
            <a:r>
              <a:rPr lang="fr-FR" altLang="fr-FR" dirty="0" err="1"/>
              <a:t>varum</a:t>
            </a:r>
            <a:r>
              <a:rPr lang="fr-FR" altLang="fr-FR" dirty="0"/>
              <a:t> excessif du petit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8229600" cy="4525963"/>
          </a:xfrm>
        </p:spPr>
        <p:txBody>
          <a:bodyPr/>
          <a:lstStyle/>
          <a:p>
            <a:r>
              <a:rPr lang="fr-FR" altLang="fr-FR" dirty="0">
                <a:solidFill>
                  <a:schemeClr val="bg1"/>
                </a:solidFill>
              </a:rPr>
              <a:t>Souvent bénin</a:t>
            </a:r>
          </a:p>
          <a:p>
            <a:endParaRPr lang="fr-FR" altLang="fr-FR" dirty="0"/>
          </a:p>
          <a:p>
            <a:r>
              <a:rPr lang="fr-FR" altLang="fr-FR" dirty="0"/>
              <a:t>Exclure</a:t>
            </a:r>
          </a:p>
          <a:p>
            <a:pPr lvl="1"/>
            <a:r>
              <a:rPr lang="fr-FR" altLang="fr-FR" dirty="0"/>
              <a:t>rachitisme</a:t>
            </a:r>
          </a:p>
          <a:p>
            <a:pPr lvl="1"/>
            <a:r>
              <a:rPr lang="fr-FR" altLang="fr-FR" dirty="0"/>
              <a:t>Maladie métabolique</a:t>
            </a:r>
          </a:p>
          <a:p>
            <a:pPr lvl="1"/>
            <a:r>
              <a:rPr lang="fr-FR" altLang="fr-FR" dirty="0"/>
              <a:t>Dysplasie </a:t>
            </a:r>
            <a:r>
              <a:rPr lang="fr-FR" altLang="fr-FR" dirty="0" err="1"/>
              <a:t>épiphysaire</a:t>
            </a:r>
            <a:endParaRPr lang="fr-FR" altLang="fr-FR" dirty="0"/>
          </a:p>
          <a:p>
            <a:pPr lvl="1"/>
            <a:r>
              <a:rPr lang="fr-FR" altLang="fr-FR" dirty="0"/>
              <a:t>Malformation</a:t>
            </a:r>
          </a:p>
          <a:p>
            <a:r>
              <a:rPr lang="fr-FR" altLang="fr-FR" dirty="0"/>
              <a:t>Si OK, attendre</a:t>
            </a:r>
          </a:p>
        </p:txBody>
      </p:sp>
      <p:pic>
        <p:nvPicPr>
          <p:cNvPr id="59396" name="Picture 4" descr="C:\I~000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6" r="15709" b="14882"/>
          <a:stretch>
            <a:fillRect/>
          </a:stretch>
        </p:blipFill>
        <p:spPr bwMode="auto">
          <a:xfrm>
            <a:off x="5334000" y="2438400"/>
            <a:ext cx="34290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59632" y="6093296"/>
            <a:ext cx="2517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rgbClr val="FF0000"/>
                </a:solidFill>
              </a:rPr>
              <a:t>Avis ortho souhaitable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2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http://orthoinfo.aaos.org/figures/A00230F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376872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ZoneTexte 2"/>
          <p:cNvSpPr txBox="1">
            <a:spLocks noChangeArrowheads="1"/>
          </p:cNvSpPr>
          <p:nvPr/>
        </p:nvSpPr>
        <p:spPr bwMode="auto">
          <a:xfrm>
            <a:off x="827088" y="4581525"/>
            <a:ext cx="2473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fr-FR" sz="2400" dirty="0"/>
              <a:t>Maladie de </a:t>
            </a:r>
            <a:r>
              <a:rPr lang="fr-BE" altLang="fr-FR" sz="2400" dirty="0" err="1"/>
              <a:t>Blount</a:t>
            </a:r>
            <a:endParaRPr lang="fr-BE" altLang="fr-FR" sz="2400" dirty="0"/>
          </a:p>
        </p:txBody>
      </p:sp>
      <p:sp>
        <p:nvSpPr>
          <p:cNvPr id="61444" name="AutoShape 2" descr="data:image/jpeg;base64,/9j/4AAQSkZJRgABAQAAAQABAAD/2wCEAAkGBxMTEhQUEhQUFRQVFxQXFBQXFxQXGBcUFBQXFxUVFRQYHCggGBolHBQUITEhJSkrLi4uFx8zODMsNygtLisBCgoKDg0OGxAQGiwkHyYsLCwsLCwsLCwsLCwsLCwsLCwsLCwsLCwsLCwsLCwsLCwsLCwsLCwsLCwsLCwtLDcsLP/AABEIAMMBAgMBIgACEQEDEQH/xAAcAAABBQEBAQAAAAAAAAAAAAAFAAIEBgcDAQj/xABJEAABAgMEBQcIBwYFBQEAAAABAAIDBBEFEiExBkFRYXEHEyIygZGxI0JSYqHBw9EUJFNyc5KyMzR0s+HwFVSCwvFDRJOi0hb/xAAaAQADAQEBAQAAAAAAAAAAAAACAwQABQEG/8QAKREAAgIBAwQCAgIDAQAAAAAAAAECEQMEEiExMkFRImETcRQzBZGxI//aAAwDAQACEQMRAD8AoYknFt66+hrQgYVUZ8MjOquei/0cwXtjEtLWuLHh7ql17ABuRVf0lN6NV2DrrA4ZYhuKteLHsTQtTblQMa3insZvTGwh6S6QoTa5lDGERlosmiUrBc8NiQw8HaXfNazZ2iMiQD9Hh+35rN9CJOHzoPOGuwt/qtus6GA0UTtRUIKiKUVLJQPg6JyQyloXa0HxUpuj0qMpeD/42fJEqJygcn7Kljil0B/+DS/2EL8jPkl/g0v9hC/Iz5IgkvLZ7sj6B/8Agsv9jC/I35JjrIgD/owvyN+SJLwhZSaAljT8FS0mgw4UFzmwodRsa3YViVqxi95OA9i3vSyCDAcCbo29iwe0ZdrXGjqroYneITjUVJg0t3ry7vTzDCYYYQpIp4Nj5DB9VmP4j4UNaUs15DABKzFPt/gw1pSjydzCEkkkgMUbSIfWIn+n9DUMdDrgUXt8fWIn+n9DUPuohbIHMubliNh1cCnmGQ0vcWtaMyTQDtOCF6S2/ElsIcs2I7UXRQAa6+bGIA2uoFntqTE3Ou8vGhgDqwmuIa3saKVWsdDDKXQP2xb8q2I7y4cPUa52OvHAZ1yKkWFa8J7qQSXO9Gjg48Br7KqpQNG2jrPadwb/AFRezZeHLvbEhvuuaagjDiM8K5IHBFccGSuS12npTzIukOL/AEa0pUYXier3E7kEicoEyx16FDl8MgQ9577wHsUK0piE9znEkgkmhoTia4u87uQqJNQ2ZQx2ucjjFICWJLyg9O8oE9EoXc2D6sJoPea1HFS9H7cmZiK1sSZbCFRRphw6u9UENoO061VZe1oJdR8Kmwguz70cl4sBvSbDaTtJce7FHwaOCMvKNPDE4MVJszTUNjNhPaC05kVqzZmceCvzQDliNqU+BE8e18O0chDSUkMSXgNGDQJtzKXTTYRxOpcJmMXuLnYuJxJ4LlEiZYf3UpgibiqVuaqz2l6OrOC7wGVIC4yhq9oocSB3lFLDli94FCVThxuTFT4RddC5DEGi1uzj0QqZYEiWNHROWxWiTjkakWr+SpeCKE/nYXXoTIb6p65jRenaPV4UqpErHol4UiVBn5q6MEUY26AlKkB9LnXoLgNor3FYtasvQla9PF0SG7Amrh4FZ5pLJlpNWldbTwX43EkjPkp7qJmCfGJrkuVTsSHFosRsfIcPqsx+P8KGtIWb8h5+qzH4/wAKGtIUOTuYQkkkkBinW6PLv/0/oaqfpVpEyWFyvlHezZ2lWLTy0xL89EJAPRDd7i0Uw4VPYsQ0gnDGJdidddddpXo3FBL5vx4PLbtVz69I471HslmBiHIYDef6BCy4vu0zOHbkiExMUuw2YgYDedvErDfyXLcyZGnztoobphzjQVJ3VJ7l3gSAGMUkn0B73e4d6LQWG7SG0NG7D2616MUJT7mCoUpHOdGDa40/9c/YikoyGxl29VxziUFa7APR3J7LNccyKrpDszeO5EmGsUl0j/sE2pZ73EObdcwDNtK111bmEyWjm8GkYqxQbPA87uCjWhY7q85DoXDGm0jLPXkiFywzXNACTmRzrzrvOp3mi1zRG3W/R6RCSWmgpjgcfGqwxrXMdQ1BBxqtB0Dnr5MLO+CB94Yj3oVzwydt7Wl1NZZONIBocQDq+a8QxjwABebgB5zfmkg2oRuZij3H++K8x3L1wXjQnRdhVwFLClHujQ+r125lo171oOgejzm1iPukZNoWnjkVTdFZQvjwgBjfb4jFbRZVniG1rGjBo9usq7dsh9kOd+ArKwKALyNDNRQhJ000YDFRJmPVSJSbsS1FJIKQnHJdbxVcmpy4a7h4L2Dbgdhgt/Hk+RsctFkBXtUMlZwOCdFm7tCd6U8buhsc5Oivog885zsANeJqMlDtW1xS6CENgRXVqqsWnlViMs9xaWwOjRV3SexDFhPIHSAqP7KLSU1RpvZVA9hU2JCBG0EeKBSljkDtXDPn+07MiMJrTvb80Lc1yt+mVmGFFe3HA4cCqk5iqyc/JFmPlGvciAP0WYr9v8KGtHWcciH7rMfj/ChrR1zcvex6EkkklmMm5Zpa/DO6K3vMIgLFIrzT1hgexb1yrfsYu98IewH3LBrTbdeSMnL1D0vhZHln0JcNh78veUXs65CoXNdEiuyaPNB1fe4ZLyXk4UJrXRGl0R1HEVIDRmBQZnbVSob2EEMLmE9Y0vF3E1BpuWGQjt5fUKS8cAdNjGDYXVd244dqe+chDqoIIBLrocCeBr/RHJTRlx6zjqyC1pDv5Mq4OBtAatacyd30VilNDIdKkuPbTwReW0Oly3FvitvQt6iRThPsAxK7wJ4E9FrjvqB3VIRm1eT5tCYRIPGoWfWtKRpaJddXbjrbtHBeqR6tVIO21Y7Y4c8NLX0qaUIcdR6JrXxCBaKzToMcVwcx4NDtaQaFSrPtNwzPDGqmWy5r4bYlKRAWgO8QTrFK9yPryDNxb3I052j0GMedvkc506XYfn9LWK60lVJK04ghsFT1W+AXq20VRn7oWPWK6y8CpHSTSAp9ny5c4ANJJIA15p+Dlk8ptI0Lk3soB3OnV0W+8q+TsYQ23b2LvBC9GZW4GMpQNHt1qLaMw58RxIOGAw1BVyjvyfSOa5OTYUhRBtXsWM2maq0zNubkHdxQ+Jar8rrvylG4R9nqxtltnJWJFdSGCcG46sgoDtE5wuq24Bvd/RWrQ6OHwMqOBFa59RuKPUUUtXOD2ophh4KrZtiTDD0nNIptOfcuGkTXQ2AuNB0lcqIRpTZnPy0Rg61Ks+8MQEEdS3NOR7LAlyjKJe0b8Qkk0r7FbJJ7TShWcQWvY6ha4EE1FDga5Ky2ZPOaOq7uK6impLqJnB0XuERcz84eBRCz4oILa5Yqqyk650J3Rd1m6j6LkUsuMQ9poccDgVHkx2mxXKdAnlFs8Oa1+4tPZksomIAF/HK74rdNKZa/AiNAqQKgbwsdtGTcBEq1w6uo+kjxO8Veh2Js0TkPbSVmPx/hQ1pCznkSH1WY/H+FDWjLnZe9liEkkklnpmnK04CBEJ+0h/pWQyQaSXOAN3Fo37ablsXKtAvQIp9F8J3Zg3/csTjQLrmkOFCRuIxHesivC6jZ2jRGvJDsWk1G0HaCmXQzIkuODR/wmDA47VMsKBzjy85DBqJvajyTcn9hSxrPpQnM4k71eLKlSaVQ+yJMZlWuSYBRSSnyOWNUTIEq0DJSYUIJpwaTsTpZ9UaYppHQw1RuVCymuleeA6UJ7Dxa9wY4cOkD2K/uGCq/KC+7Z8xTMhjW/edFhtb7SEwn6My6y7A51hLMC2jjvDnAZHjXsV5keTtkeCBz8Rr6girWOaDsuihp2qNye2VzDHCK6854ApWoGRIrXMFaZY0MDLsVCargCc2nwUUaATgwBgEDAG88VAyNLuCS1OiSHezflkfJwjDYVYtF4h5wGrqNxzPYgAJ9qs+jzct/grtJHnoBlktpp9kTNIbnY5E5nMquTk+4F1HHM6yjctEP0dwGeHdeFVVrSikF3E+KrhFbnwQx5YMtG1X+k78xQONasSvWd+YrpaEcoU6IUjNkp8FkEjYeR+0y8zDHEkhsJ2JrhQt1rTAvmvRbSKLJxhFh44Uc3U5uz+q2/R/TWVmWijxDfrY8gEHcda52VfKxpZl44LmJhvpDvC5TNoQmCr4jGjaXAJRii8qNhgQjNQ6h7SOcpUXmnC8aaxgssg2k8ec/8xWh8ounMJ8J8tLm/fpfiebStaN25LLL5VmGTS5Bqi7WTaT+Zd0nddnnO9FyPSFouFMXatZVIsqOebd99v6XK0Sb3YU3d9V0oJON0SZf0Xm1I5o040Ip3hZHbcVzTGbV2BbrPpLULaiEQwNYA8FmGkTyXPPpBve04pOONQYOF/LoX3kQdWWmPx/hQ1o6zfkP/dpj8f4UNaQuXl72XiSSSSzFRt+CyYMxCJwqIbqUqHc2xwI30c0qvzmh0pzV1sFhI85wD3HfV3uovJS2QLYtOVdtgx2HcJaAyIP5Z70+3dIns6EKGLxwaHHPaTTUKrPjkbBuqM8t3Rm4Sb1G0dgBjWhNAnaNAuh3nUvFzr1ABjWmQwRW1pmZI8pzR13QwitBtvE6/Yh2jjh0qC6L7ujmAddDsrVBOSaGwjJS+RapR1AisrM5IHDdRdYcTFT0UuXBcCC9nRIB3ioI2JSAugNONMKobJTRoiEs+qalzZNKVJoIFyB6URaQS0NvOiG40UriQST2AE9iMVQu3Ibrgc0NOLgL2VQASe7gmpWTN+yqMsKHzsOE2GHAMrEfWpvE0IGOGXbhsUmYkJqVjw3ykR5h43oT3lzeADjh2KRZccVwNCcYkQ4F2oBjfZ7taLiZYSGkOO5lCvILngPK6XIUh6RuoKtFaCvSbmkq492J4lJPoj3GNwRU03q4WLLOJGBVRkX3XVBGesVVxs613gDq5eiF0dGltGZV4L1ZTCAK5HPgqfpJHhh7gwHAurjrqpzbZii6A7MgdQa9qrtuT777wbvWd5o2p7W22yeEOQBORKlQ11mYxdmR3AKKWesudNqTK0jtUp7YpUa76yVz1kFBJ/ZPE8/K87vK8dME4k1UG76yRHrLUj2/slOiFeB5UW76ycwesvaRmw/ZcWjSPWb4FX7ROPDJAc3p+aVnEjOva0gP1tR+zrXjCha81wGFMN6vx/KNIlyQs0W2S66eCzi2oZo/DIV9uKtP/wCiiUo41wzVftC1XuEUEkeTfszqExRqFMVji0y58h/7rMfj/ChrSFnHIi6stMEmvl/hQ1o642XvZahJJJJZjGpaEDpPaBJygsFNt6DLVp2BdLflTBjE3qh7Rd3NFRd79e9B7WtDmdJ45rQOfAY77r5aE3xc09i0O17LZHbddUEdVwpUbc8xuQzVodhnsdlMtCkeC1zAA+GduJYQQcNefsT9HbFZFgA9V/S6QyPSPWGviu05YLYBaXxjdLsLrDWgpUHpb1ZrHfLXQ2GaZmhrWpxJocaLzFFeR2bJatFZmbNiw+s0kek3EfMdq4Qir8YOzEbQuTpVjj0mNPEAo3g9CVqPZXJY4IrIuRGFZ0P7NvcicpKBtKNaN9AF6sLXVi5Zl4RHk5Nzs8G7T7giM5IMiQ+bOAHVIzB2+1dXx2tFS4caqHFtMU6GPrH3Be9BfMikxIbcagb8EyGAzFvRO0ca+IHcnTXRe4HUT81GfETfBLbs7EpLiHpILYRkMCgJ4oxLzYDcEChxRU8UVkW3lZpd1cFM411QUgWmQW8R4qDbkesWJXU9w7iVLbK0pUHMajtQy330jxRTz3/qKozblGhcFciBEomYJhijem86FzWnY/b9HXBeGiZzgXhijYV7TPNv0PbROFFxMTcnCLuWpmpHQ0SAC5c7uXoibl7TNtJ8vS6eI96nys1dyQmDF6Jw1jwKJWWwuODXHZQKrApASpBMWk7Xko8xNAh1NbSO8hSZ2VcwYtPchLj0X4HC7+pVZU0uBapmtchh+qzP8R8KGtKWZ8hB+qzOFPrHwYa0xcbJ3McJJJJAYxPTLQGZmLXjzDIkFkN5huaSXl3QhQmHoAZ3hUYrQW1oK4mgqRhU6zTUpNpt8s47BSnENP8AtUaqGw0is6ROvxg3U0AdpxPsIShQgW0Iw/vFcZ6J5aIfWI7sPcpMq9Ib5LorbAiw7ZjSz6El7NRPWG6uvt71dLItqDHaHNoT5w+Y1KrT8jfCr8tCiy8xDeASK3XU1sdge7PsToZGuGT5MUZK+hrsEMrq3KHa1vQYNQem8eYKYH1jkPHcgxt+HCY5/Xc1riGjziBgNyo/09zyXONXOJceLjU+KPLOugjDh3t2WR9qPivq468AOq0bAEbl3YKmyMXFWqSi1CUpWPnDb0BNt4RTvDT7vchrnIhbzvK/6R4lCojsDwKpXQ5s+9hmFMSoaA+FGLgAHEHAuAxIw2pKZAnoBa0l5JIBJ6WZGKS8od8fRhcseliAcVbbKitDathtrvB781TWHHtVnsd9KO1a+GtXaKfFA5YKi0yMep/Zs1UwPzVQ0ojjn4tGM679RzvHerhJtuPac2mhB3FU/S+WLJiKNriR2lU6jpwIxJbgA9x2AJlTsSckVymytRE9xTbxXrqpuK9sKkKpTiSmVTyvbPNog4pAuXi9NV6maghKRnBhpTrN1A6jtCt+jk0/my8UzI6rc+5VGVYTDP32D/1cr5JSPNwGQ/OOJ4nKq6GnTomzOjnFnohJq7DWaNy7lXJyccWRqHDoUwb6fBG7ZNwFoOXWPrbFUosSrYm+77HI88qXBsUbRrfIYSZWZr/mPhQ1pSzXkMP1WZ/iPgw1pS4+TuZSJJJJAYrtpnyruz9IUQlSrV/av7P0hQyUDGFOnHeUf9936ipsiVDmhdjPa70iRwdiPYUYkobaZpKL32IkB2GSFWnMhxAAyzrt2I0xwVctGIDFeRlXww9yfjXJz9TJqNHKqDR2XHEasxwKLVUG0oeTuw+73o80bjYrRZNuSvDOkjGxCt1mE0CpMhEAIqrvZsdt0UxU0Do51wC7bPlTwCHRMjwKnW07yrhsu+APvQ9xVi7TjTfzYPko55tn3W+ASUGUeebZ91vgEkJSUuGzHrf3VHrAJvXScDl8kBAxPFFLNjNYQaV7Sq9Nkprk07ovNkg/snHfDO7W1Q9NbPL285XFpIPDau8GbY5rXtZiKEdI9vtRidjwojTVoIfg7E4Gi6be5ELck7MhiQSD1lzMM+ki9sy7WPLblKbyfFDC0LlZFtk1ZdGbaOboWXS1e9eGH6y6xGig4e9MuhA2vYVsZzXrL0w/WTiAnkDxWTRrZyML1k4QvWSuhEbOaC4ANa4kgYiqZCpOrBbklZZdDLID2Oc49Fj2u4kNdTxVnjtLBeLum6oYNm1x7FIsq5CgEXWANIMTDPonBC5u2CQ6I4MGd0UGDdQ7V0oNrhEL3SkV3SBwaLodUnEqtZh3S2eKJ2laZeSTdx3AIYXVBw2eKlzZE5cFUIyijZOQhtJWYxrWY+DDWmLM+Qn91mPx/gw1pi52TuY0SSSSAxV7ZjgRX7cP0hCI84dwG0/M4JmlM84TMVrQMC3E45sacBlr11QJ1XYuJJ3+7YgaZnkSI1vxA5wcDU0oTjq3nPNdbKmnYAlKZgXmkDsXGzKApUlTLdPk34y0y8OvzVUm5G49zavwOHTdlmNeyit8m4UQe3Ifla7Wj2Ye5Ng6ItUuLAXMn0n/AJnfNc48MgdZx3E1REsUSfGAG/3Ipv4iNN/bEjybccldLHaaCqr1kypJVne8QoZdsHt1e1Jj1OpmlwVa2y50eIQ8gXqUow0ugDWNyg3In2h/Kz5KW4Ekk5nE8UxwVCZxm7YIleoz7rfAJLhBiUa0bAPBJe2UFL50VK6Q44GSVcTgF7eOz2I41Q60WSwrQHV1Zj3qwGYDYj4epwaW8aChVFlJktINMlaZ+aIiMcMwGV/IKexdXT5N0SbJHmyFpC0PF8ZtwPBVnnArjN7QMD71Wp2EWuwGCDU4k/lR7jmlxRCfEFBw+a587xXd9cMNXvTanYFC0vQ/d9HLnBvTjEHinEnYvTXYskn4PHIaIoVn0clw2kRwx81vvQWRglxGCtMm0ilchieAV+lwqK3MTknfAWnZnyXNjMvaX8C0kBVe27S80KbGnTzUR5zc9tOF1yrMxHJJRZ5qKpA4o/RxiRq7V62JgcDq8Ug4r1sQ+HioeLKNy9Gzcgz6ykz/ABHwYa05ZpyE1+izNf8AMfBhrS1Nk7mYSSSSAxgunkrMm15hzKtaHwS11RlzEKuGedcNaOMC76WtP0+NjhWH/KYo9cFJLVRTaop/gZJRUrR2CgTDbjg4dU+wqTfO1c4rwQQcQc0MtRF+A8Oknjldqg5Zc0CAn2xLVYHjNufA/L5qrWc6I19Bi3bxV1lYFWEOOYp3iibCYWowpporCgx2l76DzfHWu5cdvtRixZBpFSMV4s35OEhOLSPC9zdntlQ7oxTLXmr5DRkM95/opdtDm2YHE4DbvQC8hlmWN0Mlglmjw6PSxcIq7MqSeB9mKjx3J+LIsis52o07wySbsrdEkogxPEpJh5ZVamp4pVTObNcwvbh2pkUq6lNo6tcj7pmGXUN89FgNCNTBuVaDD6Sk1N6t7UPBU4ZOL4Akk/Jb4UxCLQCHYD0h8kPtFkKmDXdrh7glZUk+Jlkj0TRd1yq6ijuj1JJSjGXUpE2wANoMCNvrFRqonbsg5haK0NP9xQrmj6S5maG2VFMWquz0hS4IFBVoOJ1n3KJzR9JWrRWw3Rg01qLxqiw4t0jzJOMVY2zntaMYTe0uUyPaTKECG0bc+7NW6LoyBDwGNM1nltSzobiKq90o2mSwnGbGTtoAsIuNHSG3KhQdxqvHMONXJnN+subN7nbLEoroOBXpXMQz6ScIe/Z4oVH7PbXs2vkI/dZn+I+DDWmLMeQZtJWZxr9Y+DDWnKafczCSSSQmMy0pb9cjYa2fy2IeYaJ6VRQJuNxZ/LYhLpzcuHO/ySr2z6HH/VH9L/h5EYor8/8AlexYznLnBiGGQ8tLg3HAVx1YI4/ZnC+hY7LsigBOZz+SsMOHRqrElpLBcB5QNNYbaO6Lqk1eSCNgou8HSJnORWudeIcQ0NxBAHRDaZ4HE7SdiuhUeRE8M5cFfvVjBudYh9hJ8FdpKCGi7rpXsVBi32EPa2rgSaAjWDUA9pRSQ0kq9xfCiN8m1oOBqWl5PVcadYDFKxTj1sZkwNqkWm1JQRGEVoRi3iBkqg5qIzVtk1uM86oL6ZFlOqMdfsQ2A7BL1Mot2jYcLgqkd4LMR/eaFzeFe1E7yH2kCHupkTXHfj70zQy+TRz/APLY6jGRX3nE8Uk2LLxS40DaVNMdVeCS6VHI3Iq13EpXQvOcFSvA4bUcVJoq2oddCkwIF54aMzQexRmvar/oHZUNz+cfU3QKbMs1VhxS6sVlagi46G2E1jASMd6s8WSaRkmypaAKBTBEFEWTJK+DmNWZVym2NduxAMMidmKzsw1uWnA5yA5gY5xNMgcKLII9lxQT5KJh6rvkilGU1ZVgmkuQayGCt10JsJsGXZUYnpE8cVkdlWXEc4UgxHD7rgt1sWOXQmlzXNIABB1UFEMlKEDzM76EswBQrK+Ueyw2rwMKrVY8w1oq7ADMlC7bk2RmFrmXgR/ZQ4ptcexC+Luj55LBRMuBWC2rFiQnuHNPpewwO9C3SUT7N/5XfJFLFJPgvjkiyEWhegYHs8U8tpm09xSrgcDq1IfxzDUkbJyEfusz/EfBhrTVmXIO4GVmaf5j4MNaao8iqTTDEkkkUBjJtMnfXo/Fn8piENKK6aH69H4s/lMQho3rkZO9/tn0GL+uP6RKhNGtSg8DJQBE4JjouxIkrHInOmdVARvC585jWgChh6cX7ChjGg5SY9zqry+Qud5eONfemAJs7X6pzDQqM2KNqfDdrwXgRIfEK4zjsjtHhh7l46IvIwqwHeR7x71RpHtyo53+SjuwP6I4CSeAku2fMBxugkhX9gf/ACx//tFpfQaz6fuzO1zz4uSSXuOTXRls+h3gaFyA/wC3Z3vPiVYpOyoMNoDIbWjckkjlOXtk+1eiW2A3YuohDYkkkts21ehc0Ni8dBbsSSWtmcV6E2C3YnNhjYkks2z1Rj6GxYDSCCKhemENiSS1hOKroc/o7TSoXF0qzHDxSSRKT9i3GPoivsqCRjDaexRnWJL4+Sbq27Ukke+XtmUI30ClgyjIbXCG0NBdUgbaAe5FEkkiTtuyqHahLwpJIQjLtK47/pscBzgAWUAcR/0mHUh7orvSf+Z3zSSUk4x3Pg6EJPav0jrDiOw6TvzO+acIzqdY95XiSVKMfQak/Z59JftOpL6W+nW8Ekl5tXoO2eCcfjjt1D5JgnH+l4JJLxpHqbPfpj8OkUvp0SvXd3pJLNKgbZzNoRftHd5XGPMOe3puLsdZJy2bEkkWLvQnUP8A82Rw0JJJLpHCP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828800"/>
            <a:ext cx="50387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BE" altLang="fr-FR" sz="2400"/>
          </a:p>
        </p:txBody>
      </p:sp>
      <p:sp>
        <p:nvSpPr>
          <p:cNvPr id="61445" name="AutoShape 4" descr="data:image/jpeg;base64,/9j/4AAQSkZJRgABAQAAAQABAAD/2wCEAAkGBxMTEhQUEhQUFRQVFxQXFBQXFxQXGBcUFBQXFxUVFRQYHCggGBolHBQUITEhJSkrLi4uFx8zODMsNygtLisBCgoKDg0OGxAQGiwkHyYsLCwsLCwsLCwsLCwsLCwsLCwsLCwsLCwsLCwsLCwsLCwsLCwsLCwsLCwsLCwtLDcsLP/AABEIAMMBAgMBIgACEQEDEQH/xAAcAAABBQEBAQAAAAAAAAAAAAAFAAIEBgcDAQj/xABJEAABAgMEBQcIBwYFBQEAAAABAAIDBBEFEiExBkFRYXEHEyIygZGxI0JSYqHBw9EUJFNyc5KyMzR0s+HwFVSCwvFDRJOi0hb/xAAaAQADAQEBAQAAAAAAAAAAAAACAwQABQEG/8QAKREAAgIBAwQCAgIDAQAAAAAAAAECEQMEEiExMkFRImETcRQzBZGxI//aAAwDAQACEQMRAD8AoYknFt66+hrQgYVUZ8MjOquei/0cwXtjEtLWuLHh7ql17ABuRVf0lN6NV2DrrA4ZYhuKteLHsTQtTblQMa3insZvTGwh6S6QoTa5lDGERlosmiUrBc8NiQw8HaXfNazZ2iMiQD9Hh+35rN9CJOHzoPOGuwt/qtus6GA0UTtRUIKiKUVLJQPg6JyQyloXa0HxUpuj0qMpeD/42fJEqJygcn7Kljil0B/+DS/2EL8jPkl/g0v9hC/Iz5IgkvLZ7sj6B/8Agsv9jC/I35JjrIgD/owvyN+SJLwhZSaAljT8FS0mgw4UFzmwodRsa3YViVqxi95OA9i3vSyCDAcCbo29iwe0ZdrXGjqroYneITjUVJg0t3ry7vTzDCYYYQpIp4Nj5DB9VmP4j4UNaUs15DABKzFPt/gw1pSjydzCEkkkgMUbSIfWIn+n9DUMdDrgUXt8fWIn+n9DUPuohbIHMubliNh1cCnmGQ0vcWtaMyTQDtOCF6S2/ElsIcs2I7UXRQAa6+bGIA2uoFntqTE3Ou8vGhgDqwmuIa3saKVWsdDDKXQP2xb8q2I7y4cPUa52OvHAZ1yKkWFa8J7qQSXO9Gjg48Br7KqpQNG2jrPadwb/AFRezZeHLvbEhvuuaagjDiM8K5IHBFccGSuS12npTzIukOL/AEa0pUYXier3E7kEicoEyx16FDl8MgQ9577wHsUK0piE9znEkgkmhoTia4u87uQqJNQ2ZQx2ucjjFICWJLyg9O8oE9EoXc2D6sJoPea1HFS9H7cmZiK1sSZbCFRRphw6u9UENoO061VZe1oJdR8Kmwguz70cl4sBvSbDaTtJce7FHwaOCMvKNPDE4MVJszTUNjNhPaC05kVqzZmceCvzQDliNqU+BE8e18O0chDSUkMSXgNGDQJtzKXTTYRxOpcJmMXuLnYuJxJ4LlEiZYf3UpgibiqVuaqz2l6OrOC7wGVIC4yhq9oocSB3lFLDli94FCVThxuTFT4RddC5DEGi1uzj0QqZYEiWNHROWxWiTjkakWr+SpeCKE/nYXXoTIb6p65jRenaPV4UqpErHol4UiVBn5q6MEUY26AlKkB9LnXoLgNor3FYtasvQla9PF0SG7Amrh4FZ5pLJlpNWldbTwX43EkjPkp7qJmCfGJrkuVTsSHFosRsfIcPqsx+P8KGtIWb8h5+qzH4/wAKGtIUOTuYQkkkkBinW6PLv/0/oaqfpVpEyWFyvlHezZ2lWLTy0xL89EJAPRDd7i0Uw4VPYsQ0gnDGJdidddddpXo3FBL5vx4PLbtVz69I471HslmBiHIYDef6BCy4vu0zOHbkiExMUuw2YgYDedvErDfyXLcyZGnztoobphzjQVJ3VJ7l3gSAGMUkn0B73e4d6LQWG7SG0NG7D2616MUJT7mCoUpHOdGDa40/9c/YikoyGxl29VxziUFa7APR3J7LNccyKrpDszeO5EmGsUl0j/sE2pZ73EObdcwDNtK111bmEyWjm8GkYqxQbPA87uCjWhY7q85DoXDGm0jLPXkiFywzXNACTmRzrzrvOp3mi1zRG3W/R6RCSWmgpjgcfGqwxrXMdQ1BBxqtB0Dnr5MLO+CB94Yj3oVzwydt7Wl1NZZONIBocQDq+a8QxjwABebgB5zfmkg2oRuZij3H++K8x3L1wXjQnRdhVwFLClHujQ+r125lo171oOgejzm1iPukZNoWnjkVTdFZQvjwgBjfb4jFbRZVniG1rGjBo9usq7dsh9kOd+ArKwKALyNDNRQhJ000YDFRJmPVSJSbsS1FJIKQnHJdbxVcmpy4a7h4L2Dbgdhgt/Hk+RsctFkBXtUMlZwOCdFm7tCd6U8buhsc5Oivog885zsANeJqMlDtW1xS6CENgRXVqqsWnlViMs9xaWwOjRV3SexDFhPIHSAqP7KLSU1RpvZVA9hU2JCBG0EeKBSljkDtXDPn+07MiMJrTvb80Lc1yt+mVmGFFe3HA4cCqk5iqyc/JFmPlGvciAP0WYr9v8KGtHWcciH7rMfj/ChrR1zcvex6EkkklmMm5Zpa/DO6K3vMIgLFIrzT1hgexb1yrfsYu98IewH3LBrTbdeSMnL1D0vhZHln0JcNh78veUXs65CoXNdEiuyaPNB1fe4ZLyXk4UJrXRGl0R1HEVIDRmBQZnbVSob2EEMLmE9Y0vF3E1BpuWGQjt5fUKS8cAdNjGDYXVd244dqe+chDqoIIBLrocCeBr/RHJTRlx6zjqyC1pDv5Mq4OBtAatacyd30VilNDIdKkuPbTwReW0Oly3FvitvQt6iRThPsAxK7wJ4E9FrjvqB3VIRm1eT5tCYRIPGoWfWtKRpaJddXbjrbtHBeqR6tVIO21Y7Y4c8NLX0qaUIcdR6JrXxCBaKzToMcVwcx4NDtaQaFSrPtNwzPDGqmWy5r4bYlKRAWgO8QTrFK9yPryDNxb3I052j0GMedvkc506XYfn9LWK60lVJK04ghsFT1W+AXq20VRn7oWPWK6y8CpHSTSAp9ny5c4ANJJIA15p+Dlk8ptI0Lk3soB3OnV0W+8q+TsYQ23b2LvBC9GZW4GMpQNHt1qLaMw58RxIOGAw1BVyjvyfSOa5OTYUhRBtXsWM2maq0zNubkHdxQ+Jar8rrvylG4R9nqxtltnJWJFdSGCcG46sgoDtE5wuq24Bvd/RWrQ6OHwMqOBFa59RuKPUUUtXOD2ophh4KrZtiTDD0nNIptOfcuGkTXQ2AuNB0lcqIRpTZnPy0Rg61Ks+8MQEEdS3NOR7LAlyjKJe0b8Qkk0r7FbJJ7TShWcQWvY6ha4EE1FDga5Ky2ZPOaOq7uK6impLqJnB0XuERcz84eBRCz4oILa5Yqqyk650J3Rd1m6j6LkUsuMQ9poccDgVHkx2mxXKdAnlFs8Oa1+4tPZksomIAF/HK74rdNKZa/AiNAqQKgbwsdtGTcBEq1w6uo+kjxO8Veh2Js0TkPbSVmPx/hQ1pCznkSH1WY/H+FDWjLnZe9liEkkklnpmnK04CBEJ+0h/pWQyQaSXOAN3Fo37ablsXKtAvQIp9F8J3Zg3/csTjQLrmkOFCRuIxHesivC6jZ2jRGvJDsWk1G0HaCmXQzIkuODR/wmDA47VMsKBzjy85DBqJvajyTcn9hSxrPpQnM4k71eLKlSaVQ+yJMZlWuSYBRSSnyOWNUTIEq0DJSYUIJpwaTsTpZ9UaYppHQw1RuVCymuleeA6UJ7Dxa9wY4cOkD2K/uGCq/KC+7Z8xTMhjW/edFhtb7SEwn6My6y7A51hLMC2jjvDnAZHjXsV5keTtkeCBz8Rr6girWOaDsuihp2qNye2VzDHCK6854ApWoGRIrXMFaZY0MDLsVCargCc2nwUUaATgwBgEDAG88VAyNLuCS1OiSHezflkfJwjDYVYtF4h5wGrqNxzPYgAJ9qs+jzct/grtJHnoBlktpp9kTNIbnY5E5nMquTk+4F1HHM6yjctEP0dwGeHdeFVVrSikF3E+KrhFbnwQx5YMtG1X+k78xQONasSvWd+YrpaEcoU6IUjNkp8FkEjYeR+0y8zDHEkhsJ2JrhQt1rTAvmvRbSKLJxhFh44Uc3U5uz+q2/R/TWVmWijxDfrY8gEHcda52VfKxpZl44LmJhvpDvC5TNoQmCr4jGjaXAJRii8qNhgQjNQ6h7SOcpUXmnC8aaxgssg2k8ec/8xWh8ounMJ8J8tLm/fpfiebStaN25LLL5VmGTS5Bqi7WTaT+Zd0nddnnO9FyPSFouFMXatZVIsqOebd99v6XK0Sb3YU3d9V0oJON0SZf0Xm1I5o040Ip3hZHbcVzTGbV2BbrPpLULaiEQwNYA8FmGkTyXPPpBve04pOONQYOF/LoX3kQdWWmPx/hQ1o6zfkP/dpj8f4UNaQuXl72XiSSSSzFRt+CyYMxCJwqIbqUqHc2xwI30c0qvzmh0pzV1sFhI85wD3HfV3uovJS2QLYtOVdtgx2HcJaAyIP5Z70+3dIns6EKGLxwaHHPaTTUKrPjkbBuqM8t3Rm4Sb1G0dgBjWhNAnaNAuh3nUvFzr1ABjWmQwRW1pmZI8pzR13QwitBtvE6/Yh2jjh0qC6L7ujmAddDsrVBOSaGwjJS+RapR1AisrM5IHDdRdYcTFT0UuXBcCC9nRIB3ioI2JSAugNONMKobJTRoiEs+qalzZNKVJoIFyB6URaQS0NvOiG40UriQST2AE9iMVQu3Ibrgc0NOLgL2VQASe7gmpWTN+yqMsKHzsOE2GHAMrEfWpvE0IGOGXbhsUmYkJqVjw3ykR5h43oT3lzeADjh2KRZccVwNCcYkQ4F2oBjfZ7taLiZYSGkOO5lCvILngPK6XIUh6RuoKtFaCvSbmkq492J4lJPoj3GNwRU03q4WLLOJGBVRkX3XVBGesVVxs613gDq5eiF0dGltGZV4L1ZTCAK5HPgqfpJHhh7gwHAurjrqpzbZii6A7MgdQa9qrtuT777wbvWd5o2p7W22yeEOQBORKlQ11mYxdmR3AKKWesudNqTK0jtUp7YpUa76yVz1kFBJ/ZPE8/K87vK8dME4k1UG76yRHrLUj2/slOiFeB5UW76ycwesvaRmw/ZcWjSPWb4FX7ROPDJAc3p+aVnEjOva0gP1tR+zrXjCha81wGFMN6vx/KNIlyQs0W2S66eCzi2oZo/DIV9uKtP/wCiiUo41wzVftC1XuEUEkeTfszqExRqFMVji0y58h/7rMfj/ChrSFnHIi6stMEmvl/hQ1o642XvZahJJJJZjGpaEDpPaBJygsFNt6DLVp2BdLflTBjE3qh7Rd3NFRd79e9B7WtDmdJ45rQOfAY77r5aE3xc09i0O17LZHbddUEdVwpUbc8xuQzVodhnsdlMtCkeC1zAA+GduJYQQcNefsT9HbFZFgA9V/S6QyPSPWGviu05YLYBaXxjdLsLrDWgpUHpb1ZrHfLXQ2GaZmhrWpxJocaLzFFeR2bJatFZmbNiw+s0kek3EfMdq4Qir8YOzEbQuTpVjj0mNPEAo3g9CVqPZXJY4IrIuRGFZ0P7NvcicpKBtKNaN9AF6sLXVi5Zl4RHk5Nzs8G7T7giM5IMiQ+bOAHVIzB2+1dXx2tFS4caqHFtMU6GPrH3Be9BfMikxIbcagb8EyGAzFvRO0ca+IHcnTXRe4HUT81GfETfBLbs7EpLiHpILYRkMCgJ4oxLzYDcEChxRU8UVkW3lZpd1cFM411QUgWmQW8R4qDbkesWJXU9w7iVLbK0pUHMajtQy330jxRTz3/qKozblGhcFciBEomYJhijem86FzWnY/b9HXBeGiZzgXhijYV7TPNv0PbROFFxMTcnCLuWpmpHQ0SAC5c7uXoibl7TNtJ8vS6eI96nys1dyQmDF6Jw1jwKJWWwuODXHZQKrApASpBMWk7Xko8xNAh1NbSO8hSZ2VcwYtPchLj0X4HC7+pVZU0uBapmtchh+qzP8R8KGtKWZ8hB+qzOFPrHwYa0xcbJ3McJJJJAYxPTLQGZmLXjzDIkFkN5huaSXl3QhQmHoAZ3hUYrQW1oK4mgqRhU6zTUpNpt8s47BSnENP8AtUaqGw0is6ROvxg3U0AdpxPsIShQgW0Iw/vFcZ6J5aIfWI7sPcpMq9Ib5LorbAiw7ZjSz6El7NRPWG6uvt71dLItqDHaHNoT5w+Y1KrT8jfCr8tCiy8xDeASK3XU1sdge7PsToZGuGT5MUZK+hrsEMrq3KHa1vQYNQem8eYKYH1jkPHcgxt+HCY5/Xc1riGjziBgNyo/09zyXONXOJceLjU+KPLOugjDh3t2WR9qPivq468AOq0bAEbl3YKmyMXFWqSi1CUpWPnDb0BNt4RTvDT7vchrnIhbzvK/6R4lCojsDwKpXQ5s+9hmFMSoaA+FGLgAHEHAuAxIw2pKZAnoBa0l5JIBJ6WZGKS8od8fRhcseliAcVbbKitDathtrvB781TWHHtVnsd9KO1a+GtXaKfFA5YKi0yMep/Zs1UwPzVQ0ojjn4tGM679RzvHerhJtuPac2mhB3FU/S+WLJiKNriR2lU6jpwIxJbgA9x2AJlTsSckVymytRE9xTbxXrqpuK9sKkKpTiSmVTyvbPNog4pAuXi9NV6maghKRnBhpTrN1A6jtCt+jk0/my8UzI6rc+5VGVYTDP32D/1cr5JSPNwGQ/OOJ4nKq6GnTomzOjnFnohJq7DWaNy7lXJyccWRqHDoUwb6fBG7ZNwFoOXWPrbFUosSrYm+77HI88qXBsUbRrfIYSZWZr/mPhQ1pSzXkMP1WZ/iPgw1pS4+TuZSJJJJAYrtpnyruz9IUQlSrV/av7P0hQyUDGFOnHeUf9936ipsiVDmhdjPa70iRwdiPYUYkobaZpKL32IkB2GSFWnMhxAAyzrt2I0xwVctGIDFeRlXww9yfjXJz9TJqNHKqDR2XHEasxwKLVUG0oeTuw+73o80bjYrRZNuSvDOkjGxCt1mE0CpMhEAIqrvZsdt0UxU0Do51wC7bPlTwCHRMjwKnW07yrhsu+APvQ9xVi7TjTfzYPko55tn3W+ASUGUeebZ91vgEkJSUuGzHrf3VHrAJvXScDl8kBAxPFFLNjNYQaV7Sq9Nkprk07ovNkg/snHfDO7W1Q9NbPL285XFpIPDau8GbY5rXtZiKEdI9vtRidjwojTVoIfg7E4Gi6be5ELck7MhiQSD1lzMM+ki9sy7WPLblKbyfFDC0LlZFtk1ZdGbaOboWXS1e9eGH6y6xGig4e9MuhA2vYVsZzXrL0w/WTiAnkDxWTRrZyML1k4QvWSuhEbOaC4ANa4kgYiqZCpOrBbklZZdDLID2Oc49Fj2u4kNdTxVnjtLBeLum6oYNm1x7FIsq5CgEXWANIMTDPonBC5u2CQ6I4MGd0UGDdQ7V0oNrhEL3SkV3SBwaLodUnEqtZh3S2eKJ2laZeSTdx3AIYXVBw2eKlzZE5cFUIyijZOQhtJWYxrWY+DDWmLM+Qn91mPx/gw1pi52TuY0SSSSAxV7ZjgRX7cP0hCI84dwG0/M4JmlM84TMVrQMC3E45sacBlr11QJ1XYuJJ3+7YgaZnkSI1vxA5wcDU0oTjq3nPNdbKmnYAlKZgXmkDsXGzKApUlTLdPk34y0y8OvzVUm5G49zavwOHTdlmNeyit8m4UQe3Ifla7Wj2Ye5Ng6ItUuLAXMn0n/AJnfNc48MgdZx3E1REsUSfGAG/3Ipv4iNN/bEjybccldLHaaCqr1kypJVne8QoZdsHt1e1Jj1OpmlwVa2y50eIQ8gXqUow0ugDWNyg3In2h/Kz5KW4Ekk5nE8UxwVCZxm7YIleoz7rfAJLhBiUa0bAPBJe2UFL50VK6Q44GSVcTgF7eOz2I41Q60WSwrQHV1Zj3qwGYDYj4epwaW8aChVFlJktINMlaZ+aIiMcMwGV/IKexdXT5N0SbJHmyFpC0PF8ZtwPBVnnArjN7QMD71Wp2EWuwGCDU4k/lR7jmlxRCfEFBw+a587xXd9cMNXvTanYFC0vQ/d9HLnBvTjEHinEnYvTXYskn4PHIaIoVn0clw2kRwx81vvQWRglxGCtMm0ilchieAV+lwqK3MTknfAWnZnyXNjMvaX8C0kBVe27S80KbGnTzUR5zc9tOF1yrMxHJJRZ5qKpA4o/RxiRq7V62JgcDq8Ug4r1sQ+HioeLKNy9Gzcgz6ykz/ABHwYa05ZpyE1+izNf8AMfBhrS1Nk7mYSSSSAxgunkrMm15hzKtaHwS11RlzEKuGedcNaOMC76WtP0+NjhWH/KYo9cFJLVRTaop/gZJRUrR2CgTDbjg4dU+wqTfO1c4rwQQcQc0MtRF+A8Oknjldqg5Zc0CAn2xLVYHjNufA/L5qrWc6I19Bi3bxV1lYFWEOOYp3iibCYWowpporCgx2l76DzfHWu5cdvtRixZBpFSMV4s35OEhOLSPC9zdntlQ7oxTLXmr5DRkM95/opdtDm2YHE4DbvQC8hlmWN0Mlglmjw6PSxcIq7MqSeB9mKjx3J+LIsis52o07wySbsrdEkogxPEpJh5ZVamp4pVTObNcwvbh2pkUq6lNo6tcj7pmGXUN89FgNCNTBuVaDD6Sk1N6t7UPBU4ZOL4Akk/Jb4UxCLQCHYD0h8kPtFkKmDXdrh7glZUk+Jlkj0TRd1yq6ijuj1JJSjGXUpE2wANoMCNvrFRqonbsg5haK0NP9xQrmj6S5maG2VFMWquz0hS4IFBVoOJ1n3KJzR9JWrRWw3Rg01qLxqiw4t0jzJOMVY2zntaMYTe0uUyPaTKECG0bc+7NW6LoyBDwGNM1nltSzobiKq90o2mSwnGbGTtoAsIuNHSG3KhQdxqvHMONXJnN+subN7nbLEoroOBXpXMQz6ScIe/Z4oVH7PbXs2vkI/dZn+I+DDWmLMeQZtJWZxr9Y+DDWnKafczCSSSQmMy0pb9cjYa2fy2IeYaJ6VRQJuNxZ/LYhLpzcuHO/ySr2z6HH/VH9L/h5EYor8/8AlexYznLnBiGGQ8tLg3HAVx1YI4/ZnC+hY7LsigBOZz+SsMOHRqrElpLBcB5QNNYbaO6Lqk1eSCNgou8HSJnORWudeIcQ0NxBAHRDaZ4HE7SdiuhUeRE8M5cFfvVjBudYh9hJ8FdpKCGi7rpXsVBi32EPa2rgSaAjWDUA9pRSQ0kq9xfCiN8m1oOBqWl5PVcadYDFKxTj1sZkwNqkWm1JQRGEVoRi3iBkqg5qIzVtk1uM86oL6ZFlOqMdfsQ2A7BL1Mot2jYcLgqkd4LMR/eaFzeFe1E7yH2kCHupkTXHfj70zQy+TRz/APLY6jGRX3nE8Uk2LLxS40DaVNMdVeCS6VHI3Iq13EpXQvOcFSvA4bUcVJoq2oddCkwIF54aMzQexRmvar/oHZUNz+cfU3QKbMs1VhxS6sVlagi46G2E1jASMd6s8WSaRkmypaAKBTBEFEWTJK+DmNWZVym2NduxAMMidmKzsw1uWnA5yA5gY5xNMgcKLII9lxQT5KJh6rvkilGU1ZVgmkuQayGCt10JsJsGXZUYnpE8cVkdlWXEc4UgxHD7rgt1sWOXQmlzXNIABB1UFEMlKEDzM76EswBQrK+Ueyw2rwMKrVY8w1oq7ADMlC7bk2RmFrmXgR/ZQ4ptcexC+Luj55LBRMuBWC2rFiQnuHNPpewwO9C3SUT7N/5XfJFLFJPgvjkiyEWhegYHs8U8tpm09xSrgcDq1IfxzDUkbJyEfusz/EfBhrTVmXIO4GVmaf5j4MNaao8iqTTDEkkkUBjJtMnfXo/Fn8piENKK6aH69H4s/lMQho3rkZO9/tn0GL+uP6RKhNGtSg8DJQBE4JjouxIkrHInOmdVARvC585jWgChh6cX7ChjGg5SY9zqry+Qud5eONfemAJs7X6pzDQqM2KNqfDdrwXgRIfEK4zjsjtHhh7l46IvIwqwHeR7x71RpHtyo53+SjuwP6I4CSeAku2fMBxugkhX9gf/ACx//tFpfQaz6fuzO1zz4uSSXuOTXRls+h3gaFyA/wC3Z3vPiVYpOyoMNoDIbWjckkjlOXtk+1eiW2A3YuohDYkkkts21ehc0Ni8dBbsSSWtmcV6E2C3YnNhjYkks2z1Rj6GxYDSCCKhemENiSS1hOKroc/o7TSoXF0qzHDxSSRKT9i3GPoivsqCRjDaexRnWJL4+Sbq27Ukke+XtmUI30ClgyjIbXCG0NBdUgbaAe5FEkkiTtuyqHahLwpJIQjLtK47/pscBzgAWUAcR/0mHUh7orvSf+Z3zSSUk4x3Pg6EJPav0jrDiOw6TvzO+acIzqdY95XiSVKMfQak/Z59JftOpL6W+nW8Ekl5tXoO2eCcfjjt1D5JgnH+l4JJLxpHqbPfpj8OkUvp0SvXd3pJLNKgbZzNoRftHd5XGPMOe3puLsdZJy2bEkkWLvQnUP8A82Rw0JJJLpHCP//Z"/>
          <p:cNvSpPr>
            <a:spLocks noChangeAspect="1" noChangeArrowheads="1"/>
          </p:cNvSpPr>
          <p:nvPr/>
        </p:nvSpPr>
        <p:spPr bwMode="auto">
          <a:xfrm>
            <a:off x="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BE" altLang="fr-FR" sz="2400"/>
          </a:p>
        </p:txBody>
      </p:sp>
      <p:pic>
        <p:nvPicPr>
          <p:cNvPr id="61446" name="Picture 6" descr="http://www.uvp5.univ-paris5.fr/campus-pediatrie/cycle2/imageries/46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836613"/>
            <a:ext cx="40306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ZoneTexte 5"/>
          <p:cNvSpPr txBox="1">
            <a:spLocks noChangeArrowheads="1"/>
          </p:cNvSpPr>
          <p:nvPr/>
        </p:nvSpPr>
        <p:spPr bwMode="auto">
          <a:xfrm>
            <a:off x="5435600" y="4606925"/>
            <a:ext cx="2132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fr-FR" sz="2400" dirty="0"/>
              <a:t>Achondroplasie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5445224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37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Noella</a:t>
            </a:r>
            <a:endParaRPr lang="fr-B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1718"/>
            <a:ext cx="237172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21718"/>
            <a:ext cx="23241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:\DCIM\101MSDCF\DSC0169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8" b="19634"/>
          <a:stretch/>
        </p:blipFill>
        <p:spPr bwMode="auto">
          <a:xfrm rot="-5400000">
            <a:off x="4855026" y="2528666"/>
            <a:ext cx="4545127" cy="220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36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Genu</a:t>
            </a:r>
            <a:r>
              <a:rPr lang="fr-BE" dirty="0"/>
              <a:t> </a:t>
            </a:r>
            <a:r>
              <a:rPr lang="fr-BE" dirty="0" err="1"/>
              <a:t>varum</a:t>
            </a:r>
            <a:r>
              <a:rPr lang="fr-BE" dirty="0"/>
              <a:t> 7 ans – 15 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Fréquent garçons</a:t>
            </a:r>
          </a:p>
          <a:p>
            <a:r>
              <a:rPr lang="fr-BE" dirty="0"/>
              <a:t>Modéré et symétrique</a:t>
            </a:r>
          </a:p>
          <a:p>
            <a:r>
              <a:rPr lang="fr-BE" dirty="0"/>
              <a:t>Asymptomatique</a:t>
            </a:r>
          </a:p>
          <a:p>
            <a:r>
              <a:rPr lang="fr-BE" dirty="0"/>
              <a:t>Stable dans le temps</a:t>
            </a:r>
          </a:p>
          <a:p>
            <a:r>
              <a:rPr lang="fr-BE" dirty="0"/>
              <a:t>Composante familiale</a:t>
            </a:r>
          </a:p>
          <a:p>
            <a:endParaRPr lang="fr-BE" dirty="0"/>
          </a:p>
          <a:p>
            <a:pPr marL="0" indent="0" algn="ctr">
              <a:buNone/>
            </a:pPr>
            <a:r>
              <a:rPr lang="fr-BE" dirty="0"/>
              <a:t>Surveillance, pas de traitement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43608" y="6309320"/>
            <a:ext cx="3118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rgbClr val="FF0000"/>
                </a:solidFill>
              </a:rPr>
              <a:t>Pas avis ortho indispensable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634490" y="1916832"/>
            <a:ext cx="1245270" cy="254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558924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5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/>
              <a:t>Pieds malformés</a:t>
            </a:r>
          </a:p>
        </p:txBody>
      </p:sp>
      <p:sp>
        <p:nvSpPr>
          <p:cNvPr id="75779" name="Text Box 5"/>
          <p:cNvSpPr txBox="1">
            <a:spLocks noChangeArrowheads="1"/>
          </p:cNvSpPr>
          <p:nvPr/>
        </p:nvSpPr>
        <p:spPr bwMode="auto">
          <a:xfrm>
            <a:off x="3124200" y="5791200"/>
            <a:ext cx="3581400" cy="5286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800">
                <a:solidFill>
                  <a:schemeClr val="bg1"/>
                </a:solidFill>
              </a:rPr>
              <a:t>Chirurgie à la carte</a:t>
            </a:r>
          </a:p>
        </p:txBody>
      </p:sp>
      <p:pic>
        <p:nvPicPr>
          <p:cNvPr id="7578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916113"/>
            <a:ext cx="41275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916113"/>
            <a:ext cx="41275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5445224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61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800" dirty="0" err="1"/>
              <a:t>Varum</a:t>
            </a:r>
            <a:r>
              <a:rPr lang="fr-FR" altLang="fr-FR" sz="2800" dirty="0"/>
              <a:t> pathologique</a:t>
            </a:r>
          </a:p>
        </p:txBody>
      </p:sp>
      <p:pic>
        <p:nvPicPr>
          <p:cNvPr id="77827" name="Picture 3" descr="C:\I~0000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2439144" cy="32521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187624" y="5423778"/>
            <a:ext cx="80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Blount</a:t>
            </a:r>
            <a:endParaRPr lang="fr-BE" dirty="0"/>
          </a:p>
        </p:txBody>
      </p:sp>
      <p:pic>
        <p:nvPicPr>
          <p:cNvPr id="4098" name="Picture 2" descr="XrayRicketsLegs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75482"/>
            <a:ext cx="2150368" cy="3410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pinimg.com/736x/72/ec/27/72ec2743a9e434a63f396266e50c510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5"/>
          <a:stretch/>
        </p:blipFill>
        <p:spPr bwMode="auto">
          <a:xfrm>
            <a:off x="5258750" y="1875482"/>
            <a:ext cx="1079408" cy="335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372200" y="5373216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Rachitisme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972544" y="6165304"/>
            <a:ext cx="239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rgbClr val="FF0000"/>
                </a:solidFill>
              </a:rPr>
              <a:t>Avis ortho nécessaire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7030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8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Magotteaux\Mes documents\I~000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2743200" cy="3657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C:\Documents and Settings\Magotteaux\Mes documents\I~0000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743200" cy="3657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C:\Documents and Settings\Magotteaux\Mes documents\I~0000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2743200" cy="3657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547664" y="1124744"/>
            <a:ext cx="6629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2800" dirty="0"/>
              <a:t>Déviations axiales des membres inférieurs</a:t>
            </a:r>
          </a:p>
          <a:p>
            <a:pPr algn="ctr">
              <a:spcBef>
                <a:spcPct val="50000"/>
              </a:spcBef>
            </a:pPr>
            <a:r>
              <a:rPr lang="fr-FR" altLang="fr-FR" sz="2800" dirty="0" err="1"/>
              <a:t>Genu</a:t>
            </a:r>
            <a:r>
              <a:rPr lang="fr-FR" altLang="fr-FR" sz="2800" dirty="0"/>
              <a:t> </a:t>
            </a:r>
            <a:r>
              <a:rPr lang="fr-FR" altLang="fr-FR" sz="2800" dirty="0" err="1"/>
              <a:t>valgum</a:t>
            </a:r>
            <a:endParaRPr lang="fr-FR" altLang="fr-FR" sz="2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2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Genu</a:t>
            </a:r>
            <a:r>
              <a:rPr lang="fr-BE" dirty="0"/>
              <a:t> </a:t>
            </a:r>
            <a:r>
              <a:rPr lang="fr-BE" dirty="0" err="1"/>
              <a:t>valgum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+ fréquent chez la fille</a:t>
            </a:r>
          </a:p>
          <a:p>
            <a:r>
              <a:rPr lang="fr-BE" dirty="0"/>
              <a:t>Laxité et surcharge pondérale favorisent</a:t>
            </a:r>
          </a:p>
          <a:p>
            <a:r>
              <a:rPr lang="fr-BE" dirty="0"/>
              <a:t>Apprécier la réductibilité</a:t>
            </a:r>
          </a:p>
          <a:p>
            <a:r>
              <a:rPr lang="fr-BE" dirty="0"/>
              <a:t>10 cm tolérés entre les malléoles</a:t>
            </a:r>
          </a:p>
          <a:p>
            <a:r>
              <a:rPr lang="fr-BE" dirty="0" err="1"/>
              <a:t>Gonio</a:t>
            </a:r>
            <a:r>
              <a:rPr lang="fr-BE" dirty="0"/>
              <a:t> : </a:t>
            </a:r>
            <a:r>
              <a:rPr lang="fr-BE" dirty="0" err="1"/>
              <a:t>valgum</a:t>
            </a:r>
            <a:r>
              <a:rPr lang="fr-BE" dirty="0"/>
              <a:t> &lt; 8°</a:t>
            </a:r>
          </a:p>
          <a:p>
            <a:r>
              <a:rPr lang="fr-BE" dirty="0"/>
              <a:t>Pas d’asymétrie</a:t>
            </a:r>
          </a:p>
        </p:txBody>
      </p:sp>
      <p:pic>
        <p:nvPicPr>
          <p:cNvPr id="4" name="Picture 4" descr="C:\Documents and Settings\Magotteaux\Mes documents\I~000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864" y="2996952"/>
            <a:ext cx="2495736" cy="332764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259632" y="5949280"/>
            <a:ext cx="3298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rgbClr val="FF0000"/>
                </a:solidFill>
              </a:rPr>
              <a:t>Pas d’avis ortho indispensable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8864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8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/>
          <a:lstStyle/>
          <a:p>
            <a:r>
              <a:rPr lang="fr-BE" dirty="0" err="1"/>
              <a:t>Genu</a:t>
            </a:r>
            <a:r>
              <a:rPr lang="fr-BE" dirty="0"/>
              <a:t> </a:t>
            </a:r>
            <a:r>
              <a:rPr lang="fr-BE" dirty="0" err="1"/>
              <a:t>valgum</a:t>
            </a:r>
            <a:r>
              <a:rPr lang="fr-BE" dirty="0"/>
              <a:t> pathologique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fr-BE" dirty="0"/>
              <a:t>&gt; que 10 cm</a:t>
            </a:r>
          </a:p>
          <a:p>
            <a:r>
              <a:rPr lang="fr-BE" dirty="0"/>
              <a:t>&gt; que 8° à la </a:t>
            </a:r>
            <a:r>
              <a:rPr lang="fr-BE" dirty="0" err="1"/>
              <a:t>gonio</a:t>
            </a:r>
            <a:endParaRPr lang="fr-BE" dirty="0"/>
          </a:p>
          <a:p>
            <a:r>
              <a:rPr lang="fr-BE" dirty="0"/>
              <a:t>Troubles fonctionnels</a:t>
            </a:r>
          </a:p>
          <a:p>
            <a:r>
              <a:rPr lang="fr-BE" dirty="0"/>
              <a:t>Répercussion esthétique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marL="0" indent="0">
              <a:buNone/>
            </a:pPr>
            <a:r>
              <a:rPr lang="fr-BE" dirty="0">
                <a:solidFill>
                  <a:srgbClr val="FF0000"/>
                </a:solidFill>
              </a:rPr>
              <a:t>Avis ortho précoce en vue chirurgie correctrice</a:t>
            </a:r>
          </a:p>
        </p:txBody>
      </p:sp>
      <p:pic>
        <p:nvPicPr>
          <p:cNvPr id="10242" name="Picture 2" descr="Genu valgum chez l&amp;#39;enfant : le traitement chirurgical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492896"/>
            <a:ext cx="2240300" cy="2088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tse3.mm.bing.net/th?id=OIP.glT9NET0lrX5RlIh8gEcfAHaH2&amp;pid=Ap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62"/>
          <a:stretch/>
        </p:blipFill>
        <p:spPr bwMode="auto">
          <a:xfrm>
            <a:off x="4788023" y="1628800"/>
            <a:ext cx="1728193" cy="38828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109" y="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74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Inégalité de longueur des MI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1 à 2cm de différence tolérable</a:t>
            </a:r>
          </a:p>
          <a:p>
            <a:r>
              <a:rPr lang="fr-BE" dirty="0"/>
              <a:t>Exclure une pathologie causale ( hanche, neuro,..)</a:t>
            </a:r>
          </a:p>
          <a:p>
            <a:r>
              <a:rPr lang="fr-BE" dirty="0"/>
              <a:t>Mesure clinique aussi fiable que </a:t>
            </a:r>
            <a:r>
              <a:rPr lang="fr-BE" dirty="0" err="1"/>
              <a:t>scaniométrie</a:t>
            </a:r>
            <a:endParaRPr lang="fr-BE" dirty="0"/>
          </a:p>
        </p:txBody>
      </p:sp>
      <p:pic>
        <p:nvPicPr>
          <p:cNvPr id="4" name="Picture 2" descr="A:\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"/>
          <a:stretch>
            <a:fillRect/>
          </a:stretch>
        </p:blipFill>
        <p:spPr bwMode="auto">
          <a:xfrm>
            <a:off x="228600" y="4077072"/>
            <a:ext cx="3983360" cy="20388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I~000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7559" b="11810"/>
          <a:stretch>
            <a:fillRect/>
          </a:stretch>
        </p:blipFill>
        <p:spPr bwMode="auto">
          <a:xfrm>
            <a:off x="4716016" y="3861048"/>
            <a:ext cx="4072075" cy="194421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308283" y="6257049"/>
            <a:ext cx="1807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rgbClr val="FF0000"/>
                </a:solidFill>
              </a:rPr>
              <a:t>Pas d’avis ortho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5751427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62821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1143000"/>
          </a:xfrm>
        </p:spPr>
        <p:txBody>
          <a:bodyPr/>
          <a:lstStyle/>
          <a:p>
            <a:pPr algn="l"/>
            <a:r>
              <a:rPr lang="fr-FR" altLang="fr-FR" dirty="0"/>
              <a:t>Piège : RX bassin debout</a:t>
            </a: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b="6976"/>
          <a:stretch>
            <a:fillRect/>
          </a:stretch>
        </p:blipFill>
        <p:spPr bwMode="auto">
          <a:xfrm>
            <a:off x="395536" y="4839813"/>
            <a:ext cx="25908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r="4587" b="4681"/>
          <a:stretch>
            <a:fillRect/>
          </a:stretch>
        </p:blipFill>
        <p:spPr bwMode="auto">
          <a:xfrm>
            <a:off x="4644008" y="1322094"/>
            <a:ext cx="3209925" cy="44942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b="5141"/>
          <a:stretch>
            <a:fillRect/>
          </a:stretch>
        </p:blipFill>
        <p:spPr bwMode="auto">
          <a:xfrm>
            <a:off x="395536" y="1916832"/>
            <a:ext cx="3122310" cy="2592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 flipH="1">
            <a:off x="4763070" y="3789040"/>
            <a:ext cx="2971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" name="ZoneTexte 1"/>
          <p:cNvSpPr txBox="1"/>
          <p:nvPr/>
        </p:nvSpPr>
        <p:spPr>
          <a:xfrm>
            <a:off x="4283968" y="6237312"/>
            <a:ext cx="2898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Erreur de mesure. Non fiable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710" y="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70255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dirty="0"/>
              <a:t>Le pied plat</a:t>
            </a:r>
            <a:br>
              <a:rPr lang="fr-FR" altLang="fr-FR" dirty="0">
                <a:solidFill>
                  <a:srgbClr val="FFFF00"/>
                </a:solidFill>
              </a:rPr>
            </a:br>
            <a:endParaRPr lang="fr-FR" altLang="fr-FR" dirty="0"/>
          </a:p>
        </p:txBody>
      </p:sp>
      <p:sp>
        <p:nvSpPr>
          <p:cNvPr id="83971" name="Text Box 5"/>
          <p:cNvSpPr txBox="1">
            <a:spLocks noChangeArrowheads="1"/>
          </p:cNvSpPr>
          <p:nvPr/>
        </p:nvSpPr>
        <p:spPr bwMode="auto">
          <a:xfrm>
            <a:off x="5638800" y="1905000"/>
            <a:ext cx="3276600" cy="18113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800">
                <a:solidFill>
                  <a:schemeClr val="bg1"/>
                </a:solidFill>
              </a:rPr>
              <a:t>Avant 6 ans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800">
                <a:solidFill>
                  <a:schemeClr val="bg1"/>
                </a:solidFill>
              </a:rPr>
              <a:t>Après 6 ans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800">
                <a:solidFill>
                  <a:schemeClr val="bg1"/>
                </a:solidFill>
              </a:rPr>
              <a:t>Pied plat symptôme</a:t>
            </a:r>
          </a:p>
        </p:txBody>
      </p:sp>
      <p:pic>
        <p:nvPicPr>
          <p:cNvPr id="8397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31988"/>
            <a:ext cx="4799013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5748922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75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656184"/>
          </a:xfrm>
        </p:spPr>
        <p:txBody>
          <a:bodyPr>
            <a:normAutofit fontScale="90000"/>
          </a:bodyPr>
          <a:lstStyle/>
          <a:p>
            <a:r>
              <a:rPr lang="fr-BE" dirty="0"/>
              <a:t>Examen clinique</a:t>
            </a:r>
            <a:br>
              <a:rPr lang="fr-BE" dirty="0"/>
            </a:br>
            <a:r>
              <a:rPr lang="fr-BE" sz="2200" dirty="0" err="1"/>
              <a:t>Valgum</a:t>
            </a:r>
            <a:r>
              <a:rPr lang="fr-BE" sz="2200" dirty="0"/>
              <a:t> du talon</a:t>
            </a:r>
            <a:br>
              <a:rPr lang="fr-BE" sz="2200" dirty="0"/>
            </a:br>
            <a:r>
              <a:rPr lang="fr-BE" sz="2200" dirty="0"/>
              <a:t>Eversion avant pied</a:t>
            </a:r>
            <a:br>
              <a:rPr lang="fr-BE" sz="2200" dirty="0"/>
            </a:br>
            <a:r>
              <a:rPr lang="fr-BE" sz="2200" dirty="0"/>
              <a:t>Affaissement plantaire</a:t>
            </a:r>
            <a:br>
              <a:rPr lang="fr-BE" sz="2200" dirty="0"/>
            </a:br>
            <a:endParaRPr lang="fr-BE" dirty="0"/>
          </a:p>
        </p:txBody>
      </p:sp>
      <p:pic>
        <p:nvPicPr>
          <p:cNvPr id="5" name="Image 4" descr="Flexible Flatfoo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35" y="2276872"/>
            <a:ext cx="2594481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Flexible Flatfoo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51" y="2276872"/>
            <a:ext cx="2534469" cy="157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Flexible Flatfoo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35" y="4437112"/>
            <a:ext cx="2954521" cy="219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52" y="4437112"/>
            <a:ext cx="2915420" cy="21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8864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1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BE" dirty="0"/>
              <a:t>Pieds plats souples</a:t>
            </a:r>
            <a:br>
              <a:rPr lang="fr-BE" dirty="0"/>
            </a:br>
            <a:r>
              <a:rPr lang="fr-BE" dirty="0" err="1"/>
              <a:t>Testing</a:t>
            </a:r>
            <a:r>
              <a:rPr lang="fr-BE" dirty="0"/>
              <a:t> réductibilité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2" y="1988840"/>
            <a:ext cx="313372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8" b="20627"/>
          <a:stretch/>
        </p:blipFill>
        <p:spPr bwMode="auto">
          <a:xfrm>
            <a:off x="292129" y="4293096"/>
            <a:ext cx="3424224" cy="243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10123" b="17202"/>
          <a:stretch/>
        </p:blipFill>
        <p:spPr bwMode="auto">
          <a:xfrm>
            <a:off x="304891" y="1556792"/>
            <a:ext cx="339808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716016" y="5661248"/>
            <a:ext cx="392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Correction </a:t>
            </a:r>
            <a:r>
              <a:rPr lang="fr-BE" dirty="0" err="1"/>
              <a:t>valgum</a:t>
            </a:r>
            <a:r>
              <a:rPr lang="fr-BE" dirty="0"/>
              <a:t> </a:t>
            </a:r>
            <a:r>
              <a:rPr lang="fr-BE" dirty="0" err="1"/>
              <a:t>calca</a:t>
            </a:r>
            <a:r>
              <a:rPr lang="fr-BE" dirty="0"/>
              <a:t> et affaissement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7" y="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667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Pieds plats souples avant 6 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>
                <a:solidFill>
                  <a:schemeClr val="bg1"/>
                </a:solidFill>
              </a:rPr>
              <a:t>Banal jusque 6-7 ans</a:t>
            </a:r>
          </a:p>
          <a:p>
            <a:r>
              <a:rPr lang="fr-BE" dirty="0" err="1"/>
              <a:t>Hyperlaxité</a:t>
            </a:r>
            <a:endParaRPr lang="fr-BE" dirty="0"/>
          </a:p>
          <a:p>
            <a:r>
              <a:rPr lang="fr-BE" dirty="0"/>
              <a:t>Réductibles</a:t>
            </a:r>
          </a:p>
          <a:p>
            <a:r>
              <a:rPr lang="fr-BE" dirty="0"/>
              <a:t>Pas de contexte neuro</a:t>
            </a:r>
          </a:p>
          <a:p>
            <a:endParaRPr lang="fr-BE" dirty="0"/>
          </a:p>
          <a:p>
            <a:pPr marL="0" indent="0">
              <a:buNone/>
            </a:pPr>
            <a:r>
              <a:rPr lang="fr-BE" dirty="0"/>
              <a:t>Pas de traitement</a:t>
            </a:r>
          </a:p>
        </p:txBody>
      </p:sp>
      <p:pic>
        <p:nvPicPr>
          <p:cNvPr id="5" name="Picture 2" descr="http://p4.storage.canalblog.com/43/80/564539/554188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2780928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971600" y="5805264"/>
            <a:ext cx="212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solidFill>
                  <a:srgbClr val="FF0000"/>
                </a:solidFill>
              </a:rPr>
              <a:t>Pas d’avis ortho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625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4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fr-FR" dirty="0"/>
              <a:t>Pied talus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5292725" y="3429000"/>
            <a:ext cx="289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3600">
                <a:solidFill>
                  <a:schemeClr val="bg1"/>
                </a:solidFill>
              </a:rPr>
              <a:t>Nouveau-né</a:t>
            </a:r>
          </a:p>
        </p:txBody>
      </p:sp>
      <p:pic>
        <p:nvPicPr>
          <p:cNvPr id="4301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59" y="4306951"/>
            <a:ext cx="5343525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484313"/>
            <a:ext cx="432435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00730"/>
            <a:ext cx="2200656" cy="2852928"/>
          </a:xfrm>
          <a:prstGeom prst="rect">
            <a:avLst/>
          </a:prstGeom>
        </p:spPr>
      </p:pic>
      <p:pic>
        <p:nvPicPr>
          <p:cNvPr id="7" name="Picture 5" descr="C:\Documents and Settings\Jacques\Mes documents\Mes images\piedpedia+\P10100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r="12993"/>
          <a:stretch>
            <a:fillRect/>
          </a:stretch>
        </p:blipFill>
        <p:spPr bwMode="auto">
          <a:xfrm>
            <a:off x="241300" y="4365104"/>
            <a:ext cx="2386732" cy="2085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076056" y="3749675"/>
            <a:ext cx="278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Pas avis ortho systématique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2613"/>
            <a:ext cx="1979712" cy="1132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90D973-39ED-8345-8C93-0900EA5E9513}"/>
              </a:ext>
            </a:extLst>
          </p:cNvPr>
          <p:cNvSpPr/>
          <p:nvPr/>
        </p:nvSpPr>
        <p:spPr>
          <a:xfrm>
            <a:off x="3347864" y="2492896"/>
            <a:ext cx="1224136" cy="1679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6EC503-FE69-DB4D-9EB8-8FF32CA3E7B4}"/>
              </a:ext>
            </a:extLst>
          </p:cNvPr>
          <p:cNvSpPr/>
          <p:nvPr/>
        </p:nvSpPr>
        <p:spPr>
          <a:xfrm>
            <a:off x="3959932" y="4299077"/>
            <a:ext cx="1332793" cy="1686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122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Pieds plats souple après 6 ans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fr-BE" dirty="0"/>
              <a:t>Rechercher une cause</a:t>
            </a:r>
          </a:p>
          <a:p>
            <a:pPr lvl="1"/>
            <a:r>
              <a:rPr lang="fr-BE" dirty="0" err="1"/>
              <a:t>hyperlaxité</a:t>
            </a:r>
            <a:endParaRPr lang="fr-BE" dirty="0"/>
          </a:p>
          <a:p>
            <a:pPr lvl="1"/>
            <a:r>
              <a:rPr lang="fr-BE" dirty="0"/>
              <a:t>Achille court</a:t>
            </a:r>
          </a:p>
          <a:p>
            <a:pPr lvl="1"/>
            <a:r>
              <a:rPr lang="fr-BE" dirty="0" err="1"/>
              <a:t>Valgum</a:t>
            </a:r>
            <a:r>
              <a:rPr lang="fr-BE" dirty="0"/>
              <a:t> genoux</a:t>
            </a:r>
          </a:p>
          <a:p>
            <a:pPr lvl="1"/>
            <a:r>
              <a:rPr lang="fr-BE" dirty="0"/>
              <a:t>…</a:t>
            </a:r>
          </a:p>
          <a:p>
            <a:r>
              <a:rPr lang="fr-BE" dirty="0"/>
              <a:t>Si indolore et sans répercussion fonctionnelle</a:t>
            </a:r>
          </a:p>
          <a:p>
            <a:pPr lvl="1"/>
            <a:r>
              <a:rPr lang="fr-BE" dirty="0"/>
              <a:t>Pas de traitement</a:t>
            </a:r>
          </a:p>
          <a:p>
            <a:r>
              <a:rPr lang="fr-BE" dirty="0"/>
              <a:t>Si fatigabilité, usure chaussures, douleur</a:t>
            </a:r>
          </a:p>
          <a:p>
            <a:pPr lvl="1"/>
            <a:r>
              <a:rPr lang="fr-BE" dirty="0"/>
              <a:t>Semelles</a:t>
            </a:r>
          </a:p>
          <a:p>
            <a:pPr marL="457200" lvl="1" indent="0">
              <a:buNone/>
            </a:pPr>
            <a:endParaRPr lang="fr-BE" dirty="0"/>
          </a:p>
        </p:txBody>
      </p:sp>
      <p:pic>
        <p:nvPicPr>
          <p:cNvPr id="6" name="Picture 7" descr="C:\Documents and Settings\Jacques\Bureau\I~00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84784"/>
            <a:ext cx="1752600" cy="1314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Documents and Settings\Jacques\Bureau\hyperextended-elbow-posi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945" y="2924944"/>
            <a:ext cx="3384376" cy="12613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635896" y="6165304"/>
            <a:ext cx="279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rgbClr val="FF0000"/>
                </a:solidFill>
              </a:rPr>
              <a:t>Avis ortho peut être utile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945" y="5949280"/>
            <a:ext cx="1979712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95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Pieds plats douloureux et rigides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Rechercher synostose tarsienne</a:t>
            </a:r>
          </a:p>
          <a:p>
            <a:r>
              <a:rPr lang="fr-BE" dirty="0"/>
              <a:t>Rechercher tumeur ou arthrite inflammatoire</a:t>
            </a:r>
          </a:p>
        </p:txBody>
      </p:sp>
      <p:pic>
        <p:nvPicPr>
          <p:cNvPr id="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0" y="3212976"/>
            <a:ext cx="4291012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388346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644008" y="6237312"/>
            <a:ext cx="247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Avis ortho indispensable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81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dirty="0"/>
              <a:t>Pied creux valgus ou</a:t>
            </a:r>
            <a:br>
              <a:rPr lang="fr-FR" altLang="fr-FR" dirty="0"/>
            </a:br>
            <a:r>
              <a:rPr lang="fr-FR" altLang="fr-FR" dirty="0"/>
              <a:t>Faux pied plat</a:t>
            </a:r>
          </a:p>
        </p:txBody>
      </p:sp>
      <p:pic>
        <p:nvPicPr>
          <p:cNvPr id="140291" name="Picture 4" descr="A:\Numérisation1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648200"/>
            <a:ext cx="4648200" cy="21097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676400"/>
            <a:ext cx="3736975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649413"/>
            <a:ext cx="385127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6" y="5709474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783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/>
              <a:t>Creux valgus</a:t>
            </a:r>
          </a:p>
        </p:txBody>
      </p:sp>
      <p:pic>
        <p:nvPicPr>
          <p:cNvPr id="113669" name="Picture 5" descr="inver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81175"/>
            <a:ext cx="1456631" cy="209945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6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1175"/>
            <a:ext cx="2736304" cy="205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81175"/>
            <a:ext cx="2736305" cy="205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83568" y="4437112"/>
            <a:ext cx="2876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30 % chez les enfant.</a:t>
            </a:r>
          </a:p>
          <a:p>
            <a:r>
              <a:rPr lang="fr-BE" dirty="0"/>
              <a:t>Peu symptomatique, souple</a:t>
            </a:r>
          </a:p>
          <a:p>
            <a:r>
              <a:rPr lang="fr-BE" dirty="0"/>
              <a:t>Amélioration avec le temps</a:t>
            </a:r>
          </a:p>
          <a:p>
            <a:r>
              <a:rPr lang="fr-BE" dirty="0"/>
              <a:t>Semelles si douleur ou usure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860032" y="5877272"/>
            <a:ext cx="275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Pas d’avis ortho de principe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2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/>
              <a:t>Pied creux + varus talon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altLang="fr-FR" dirty="0"/>
              <a:t>Souvent contexte neuro</a:t>
            </a:r>
          </a:p>
          <a:p>
            <a:pPr eaLnBrk="1" hangingPunct="1"/>
            <a:r>
              <a:rPr lang="fr-FR" altLang="fr-FR" dirty="0"/>
              <a:t>Mal toléré</a:t>
            </a:r>
          </a:p>
          <a:p>
            <a:pPr eaLnBrk="1" hangingPunct="1"/>
            <a:r>
              <a:rPr lang="fr-FR" altLang="fr-FR" dirty="0"/>
              <a:t>Invalidant</a:t>
            </a:r>
          </a:p>
          <a:p>
            <a:pPr eaLnBrk="1" hangingPunct="1"/>
            <a:r>
              <a:rPr lang="fr-FR" altLang="fr-FR" dirty="0"/>
              <a:t>Douloureux</a:t>
            </a:r>
          </a:p>
          <a:p>
            <a:pPr eaLnBrk="1" hangingPunct="1"/>
            <a:r>
              <a:rPr lang="fr-FR" altLang="fr-FR" dirty="0"/>
              <a:t>Raide</a:t>
            </a:r>
          </a:p>
        </p:txBody>
      </p:sp>
      <p:pic>
        <p:nvPicPr>
          <p:cNvPr id="143365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852" y="4365103"/>
            <a:ext cx="2933105" cy="220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reux dess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37112"/>
            <a:ext cx="3517900" cy="13731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1484784"/>
            <a:ext cx="2304256" cy="244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53304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31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/>
              <a:t>PIEDS CREUX VARUS</a:t>
            </a:r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56792"/>
            <a:ext cx="2895600" cy="2173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Documents and Settings\Jacques\Mes documents\Mes images\piedpedia\I~000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137" y="4293096"/>
            <a:ext cx="2880320" cy="21602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67544" y="1772816"/>
            <a:ext cx="4661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Recherche impérative contexte neuro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Toujours faire marcher sur talons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Traitement par plâtres, semelles ou chirurgie</a:t>
            </a:r>
          </a:p>
          <a:p>
            <a:endParaRPr lang="fr-BE" dirty="0"/>
          </a:p>
        </p:txBody>
      </p:sp>
      <p:sp>
        <p:nvSpPr>
          <p:cNvPr id="3" name="ZoneTexte 2"/>
          <p:cNvSpPr txBox="1"/>
          <p:nvPr/>
        </p:nvSpPr>
        <p:spPr>
          <a:xfrm>
            <a:off x="683568" y="4581128"/>
            <a:ext cx="247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Avis ortho indispensable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5445224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55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La boiterie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Problème neuro</a:t>
            </a:r>
          </a:p>
          <a:p>
            <a:r>
              <a:rPr lang="fr-BE" dirty="0"/>
              <a:t>Raccourcissement &gt; 2 cm</a:t>
            </a:r>
          </a:p>
          <a:p>
            <a:r>
              <a:rPr lang="fr-BE" dirty="0"/>
              <a:t>Affections de hanche</a:t>
            </a:r>
          </a:p>
          <a:p>
            <a:pPr lvl="1"/>
            <a:r>
              <a:rPr lang="fr-BE" dirty="0" err="1"/>
              <a:t>Legg</a:t>
            </a:r>
            <a:r>
              <a:rPr lang="fr-BE" dirty="0"/>
              <a:t> </a:t>
            </a:r>
            <a:r>
              <a:rPr lang="fr-BE" dirty="0" err="1"/>
              <a:t>Calve</a:t>
            </a:r>
            <a:r>
              <a:rPr lang="fr-BE" dirty="0"/>
              <a:t> Perthes : 2 à 9 ans</a:t>
            </a:r>
          </a:p>
          <a:p>
            <a:pPr lvl="1"/>
            <a:r>
              <a:rPr lang="fr-BE" dirty="0"/>
              <a:t>Rhume de hanche : 2 à 8 ans</a:t>
            </a:r>
          </a:p>
          <a:p>
            <a:pPr lvl="1"/>
            <a:r>
              <a:rPr lang="fr-BE" dirty="0" err="1"/>
              <a:t>Epiphysiolyse</a:t>
            </a:r>
            <a:r>
              <a:rPr lang="fr-BE" dirty="0"/>
              <a:t> : 10 à 15 ans</a:t>
            </a:r>
          </a:p>
          <a:p>
            <a:pPr lvl="1"/>
            <a:r>
              <a:rPr lang="fr-BE" dirty="0"/>
              <a:t>Arthrite rhumatismale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23528" y="580526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>
                <a:solidFill>
                  <a:srgbClr val="FF0000"/>
                </a:solidFill>
              </a:rPr>
              <a:t>Avis ortho systématique</a:t>
            </a:r>
          </a:p>
        </p:txBody>
      </p:sp>
      <p:pic>
        <p:nvPicPr>
          <p:cNvPr id="5" name="Picture 2" descr="http://127.0.0.1:83/figures/1/01026F1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122" r="5455" b="5453"/>
          <a:stretch>
            <a:fillRect/>
          </a:stretch>
        </p:blipFill>
        <p:spPr bwMode="auto">
          <a:xfrm>
            <a:off x="6156176" y="1484784"/>
            <a:ext cx="2265359" cy="17302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I~000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t="27165" r="1949" b="13387"/>
          <a:stretch>
            <a:fillRect/>
          </a:stretch>
        </p:blipFill>
        <p:spPr bwMode="auto">
          <a:xfrm>
            <a:off x="6012160" y="3356992"/>
            <a:ext cx="3022547" cy="143093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C~0000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3" b="13842"/>
          <a:stretch/>
        </p:blipFill>
        <p:spPr bwMode="auto">
          <a:xfrm>
            <a:off x="5991595" y="4905208"/>
            <a:ext cx="3042213" cy="1800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489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fr-BE" altLang="fr-FR" dirty="0"/>
              <a:t>Examen Hanche</a:t>
            </a:r>
            <a:endParaRPr lang="fr-FR" altLang="fr-FR" dirty="0"/>
          </a:p>
        </p:txBody>
      </p:sp>
      <p:pic>
        <p:nvPicPr>
          <p:cNvPr id="9220" name="Picture 4" descr="C:\I~0001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191000" cy="3143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I~0001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4191000" cy="3143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715000" y="1447800"/>
            <a:ext cx="2590800" cy="15525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>
                <a:solidFill>
                  <a:schemeClr val="bg1"/>
                </a:solidFill>
              </a:rPr>
              <a:t>Epiphysiolyse</a:t>
            </a:r>
          </a:p>
          <a:p>
            <a:pPr algn="ctr">
              <a:spcBef>
                <a:spcPct val="50000"/>
              </a:spcBef>
            </a:pPr>
            <a:r>
              <a:rPr lang="fr-FR" altLang="fr-FR">
                <a:solidFill>
                  <a:schemeClr val="bg1"/>
                </a:solidFill>
              </a:rPr>
              <a:t>Legg Calve</a:t>
            </a:r>
          </a:p>
          <a:p>
            <a:pPr algn="ctr">
              <a:spcBef>
                <a:spcPct val="50000"/>
              </a:spcBef>
            </a:pPr>
            <a:r>
              <a:rPr lang="fr-FR" altLang="fr-FR">
                <a:solidFill>
                  <a:schemeClr val="bg1"/>
                </a:solidFill>
              </a:rPr>
              <a:t>Arthrite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762000" y="4648200"/>
            <a:ext cx="3048000" cy="2100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>
                <a:solidFill>
                  <a:schemeClr val="bg1"/>
                </a:solidFill>
              </a:rPr>
              <a:t>Rhume de hanche</a:t>
            </a:r>
          </a:p>
          <a:p>
            <a:pPr algn="ctr">
              <a:spcBef>
                <a:spcPct val="50000"/>
              </a:spcBef>
            </a:pPr>
            <a:r>
              <a:rPr lang="fr-FR" altLang="fr-FR">
                <a:solidFill>
                  <a:schemeClr val="bg1"/>
                </a:solidFill>
              </a:rPr>
              <a:t>Epanchement</a:t>
            </a:r>
          </a:p>
          <a:p>
            <a:pPr algn="ctr">
              <a:spcBef>
                <a:spcPct val="50000"/>
              </a:spcBef>
            </a:pPr>
            <a:r>
              <a:rPr lang="fr-FR" altLang="fr-FR">
                <a:solidFill>
                  <a:schemeClr val="bg1"/>
                </a:solidFill>
              </a:rPr>
              <a:t>Coxarthrose</a:t>
            </a:r>
          </a:p>
          <a:p>
            <a:pPr algn="ctr">
              <a:spcBef>
                <a:spcPct val="50000"/>
              </a:spcBef>
            </a:pPr>
            <a:r>
              <a:rPr lang="fr-FR" altLang="fr-FR">
                <a:solidFill>
                  <a:schemeClr val="bg1"/>
                </a:solidFill>
              </a:rPr>
              <a:t>…..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" y="35214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 autoUpdateAnimBg="0"/>
      <p:bldP spid="9223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536" y="5725605"/>
            <a:ext cx="1979712" cy="1132395"/>
          </a:xfrm>
          <a:prstGeom prst="rect">
            <a:avLst/>
          </a:prstGeom>
        </p:spPr>
      </p:pic>
      <p:pic>
        <p:nvPicPr>
          <p:cNvPr id="2" name="AnyConv.com__luxconggrand" descr="AnyConv.com__luxconggrand">
            <a:hlinkClick r:id="" action="ppaction://media"/>
            <a:extLst>
              <a:ext uri="{FF2B5EF4-FFF2-40B4-BE49-F238E27FC236}">
                <a16:creationId xmlns:a16="http://schemas.microsoft.com/office/drawing/2014/main" id="{148274D8-6CB9-CA4C-8E01-3CFD1B09DA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648" y="818710"/>
            <a:ext cx="6552728" cy="4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0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1" y="5445224"/>
            <a:ext cx="1979712" cy="1132395"/>
          </a:xfrm>
          <a:prstGeom prst="rect">
            <a:avLst/>
          </a:prstGeom>
        </p:spPr>
      </p:pic>
      <p:pic>
        <p:nvPicPr>
          <p:cNvPr id="4" name="AnyConv.com__boiterieindolorelegg" descr="AnyConv.com__boiterieindolorelegg">
            <a:hlinkClick r:id="" action="ppaction://media"/>
            <a:extLst>
              <a:ext uri="{FF2B5EF4-FFF2-40B4-BE49-F238E27FC236}">
                <a16:creationId xmlns:a16="http://schemas.microsoft.com/office/drawing/2014/main" id="{04A9E2C4-8378-4848-9B6F-B27AFACF9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631" y="384733"/>
            <a:ext cx="7035353" cy="527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0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altLang="fr-FR" dirty="0">
                <a:solidFill>
                  <a:srgbClr val="FF0000"/>
                </a:solidFill>
              </a:rPr>
              <a:t>!!! Pied convexe</a:t>
            </a:r>
            <a:br>
              <a:rPr lang="fr-BE" altLang="fr-FR" dirty="0">
                <a:solidFill>
                  <a:srgbClr val="FFFF00"/>
                </a:solidFill>
              </a:rPr>
            </a:br>
            <a:r>
              <a:rPr lang="fr-BE" altLang="fr-FR" dirty="0">
                <a:solidFill>
                  <a:srgbClr val="FF0000"/>
                </a:solidFill>
              </a:rPr>
              <a:t>Ne pas confondre avec talus</a:t>
            </a:r>
          </a:p>
        </p:txBody>
      </p:sp>
      <p:sp>
        <p:nvSpPr>
          <p:cNvPr id="47108" name="ZoneTexte 2"/>
          <p:cNvSpPr txBox="1">
            <a:spLocks noChangeArrowheads="1"/>
          </p:cNvSpPr>
          <p:nvPr/>
        </p:nvSpPr>
        <p:spPr bwMode="auto">
          <a:xfrm>
            <a:off x="1803400" y="6167438"/>
            <a:ext cx="5467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BE" altLang="fr-FR">
                <a:solidFill>
                  <a:schemeClr val="bg1"/>
                </a:solidFill>
              </a:rPr>
              <a:t>Equin fixé arrière pied, talus raide avt-pied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81" y="2204864"/>
            <a:ext cx="4825388" cy="38228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80981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093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01boiterieim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59632" y="692696"/>
            <a:ext cx="6624736" cy="49685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5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5725605"/>
            <a:ext cx="1979712" cy="1132395"/>
          </a:xfrm>
          <a:prstGeom prst="rect">
            <a:avLst/>
          </a:prstGeom>
        </p:spPr>
      </p:pic>
      <p:pic>
        <p:nvPicPr>
          <p:cNvPr id="4" name="AnyConv.com__luxcongpetit" descr="AnyConv.com__luxcongpetit">
            <a:hlinkClick r:id="" action="ppaction://media"/>
            <a:extLst>
              <a:ext uri="{FF2B5EF4-FFF2-40B4-BE49-F238E27FC236}">
                <a16:creationId xmlns:a16="http://schemas.microsoft.com/office/drawing/2014/main" id="{6E75C3B2-A4E6-BF4B-BD03-2D1BA179E1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116632"/>
            <a:ext cx="7632023" cy="57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3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Marche sur pointes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BE" dirty="0"/>
              <a:t>Exclure problème neuro</a:t>
            </a:r>
          </a:p>
          <a:p>
            <a:r>
              <a:rPr lang="fr-BE" dirty="0"/>
              <a:t>Toujours symétrique</a:t>
            </a:r>
          </a:p>
          <a:p>
            <a:r>
              <a:rPr lang="fr-BE" dirty="0"/>
              <a:t>Peut durer longtemps ( 7-10 ans)</a:t>
            </a:r>
          </a:p>
          <a:p>
            <a:r>
              <a:rPr lang="fr-BE" dirty="0"/>
              <a:t>Tester réductibilité</a:t>
            </a:r>
          </a:p>
          <a:p>
            <a:r>
              <a:rPr lang="fr-BE" dirty="0"/>
              <a:t>Bien à plat à l’arrêt</a:t>
            </a:r>
          </a:p>
          <a:p>
            <a:r>
              <a:rPr lang="fr-BE" dirty="0"/>
              <a:t>Bon pronostic</a:t>
            </a:r>
          </a:p>
          <a:p>
            <a:endParaRPr lang="fr-BE" dirty="0"/>
          </a:p>
          <a:p>
            <a:r>
              <a:rPr lang="fr-BE" dirty="0"/>
              <a:t>Traitement</a:t>
            </a:r>
          </a:p>
          <a:p>
            <a:pPr lvl="1"/>
            <a:r>
              <a:rPr lang="fr-BE" dirty="0"/>
              <a:t>Attendre</a:t>
            </a:r>
          </a:p>
          <a:p>
            <a:pPr lvl="1"/>
            <a:r>
              <a:rPr lang="fr-BE" dirty="0"/>
              <a:t>Kiné</a:t>
            </a:r>
          </a:p>
          <a:p>
            <a:pPr lvl="1"/>
            <a:r>
              <a:rPr lang="fr-BE" dirty="0"/>
              <a:t>Plâtres</a:t>
            </a:r>
          </a:p>
          <a:p>
            <a:pPr lvl="1"/>
            <a:r>
              <a:rPr lang="fr-BE" dirty="0" err="1"/>
              <a:t>Botox</a:t>
            </a:r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827584" y="6381328"/>
            <a:ext cx="244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Pas d’avis ortho précoce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0"/>
            <a:ext cx="1979712" cy="1132395"/>
          </a:xfrm>
          <a:prstGeom prst="rect">
            <a:avLst/>
          </a:prstGeom>
        </p:spPr>
      </p:pic>
      <p:pic>
        <p:nvPicPr>
          <p:cNvPr id="5" name="anyconvcom-pointes_tk9bUaV7_V2ZG" descr="anyconvcom-pointes_tk9bUaV7_V2ZG">
            <a:hlinkClick r:id="" action="ppaction://media"/>
            <a:extLst>
              <a:ext uri="{FF2B5EF4-FFF2-40B4-BE49-F238E27FC236}">
                <a16:creationId xmlns:a16="http://schemas.microsoft.com/office/drawing/2014/main" id="{10ADD981-6769-C74F-8EBE-93418FD748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3152" y="3284983"/>
            <a:ext cx="4005271" cy="300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8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Equin, asymétrie, boiterie</a:t>
            </a:r>
          </a:p>
        </p:txBody>
      </p:sp>
      <p:pic>
        <p:nvPicPr>
          <p:cNvPr id="4" name="mac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6575" y="1639341"/>
            <a:ext cx="5532438" cy="4525963"/>
          </a:xfrm>
        </p:spPr>
      </p:pic>
    </p:spTree>
    <p:extLst>
      <p:ext uri="{BB962C8B-B14F-4D97-AF65-F5344CB8AC3E}">
        <p14:creationId xmlns:p14="http://schemas.microsoft.com/office/powerpoint/2010/main" val="314039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7B8772-4ABC-524F-B4F4-40CB5C2B5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de </a:t>
            </a:r>
            <a:r>
              <a:rPr lang="fr-FR" dirty="0" err="1"/>
              <a:t>Sever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59A2B4-541F-7347-98DA-7340F03B3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Douleur lors des activités</a:t>
            </a:r>
          </a:p>
          <a:p>
            <a:r>
              <a:rPr lang="fr-FR" dirty="0"/>
              <a:t>Entre 9 et 14 ans</a:t>
            </a:r>
          </a:p>
          <a:p>
            <a:r>
              <a:rPr lang="fr-FR" dirty="0"/>
              <a:t>Examen clinique indispensable</a:t>
            </a:r>
          </a:p>
          <a:p>
            <a:r>
              <a:rPr lang="fr-FR" dirty="0"/>
              <a:t>Examens complémentaires: si doute diagnostic</a:t>
            </a:r>
          </a:p>
          <a:p>
            <a:r>
              <a:rPr lang="fr-FR" dirty="0"/>
              <a:t>Traitement: talonnette en silicone et adaptation des activités sportives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CB428-2DA6-B546-874F-C52872C5D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486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maladie d’</a:t>
            </a:r>
            <a:r>
              <a:rPr lang="fr-FR" dirty="0" err="1"/>
              <a:t>Osgood</a:t>
            </a:r>
            <a:r>
              <a:rPr lang="fr-FR" dirty="0"/>
              <a:t>-Schlatter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C4DF76-CDBE-7D4B-A2CE-18738FB43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64357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71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Motif de consultation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Garçon, 12 ans</a:t>
            </a:r>
          </a:p>
          <a:p>
            <a:r>
              <a:rPr lang="fr-FR" dirty="0"/>
              <a:t>Joueur de foot</a:t>
            </a:r>
          </a:p>
          <a:p>
            <a:r>
              <a:rPr lang="fr-FR" dirty="0"/>
              <a:t>Douleur genou depuis quelques semaines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573" y="3798534"/>
            <a:ext cx="4432300" cy="1828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30FEBE-42FC-754E-9C65-8186F9817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64357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96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Anamnèse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Douleur: depuis quand? quand?</a:t>
            </a:r>
          </a:p>
          <a:p>
            <a:r>
              <a:rPr lang="fr-FR" dirty="0"/>
              <a:t>Traumatisme?</a:t>
            </a:r>
          </a:p>
          <a:p>
            <a:r>
              <a:rPr lang="fr-FR" dirty="0"/>
              <a:t>Gonflement?</a:t>
            </a:r>
          </a:p>
          <a:p>
            <a:r>
              <a:rPr lang="fr-FR" dirty="0"/>
              <a:t>Sport?</a:t>
            </a:r>
          </a:p>
          <a:p>
            <a:r>
              <a:rPr lang="fr-FR" dirty="0"/>
              <a:t>Fièvre?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6D80FE-CD49-AA48-B779-A8764482B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64357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055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Examen clinique</a:t>
            </a:r>
          </a:p>
        </p:txBody>
      </p:sp>
      <p:pic>
        <p:nvPicPr>
          <p:cNvPr id="4" name="Picture 3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278362"/>
            <a:ext cx="3695700" cy="2899269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Recherche d’un épanchement</a:t>
            </a:r>
          </a:p>
          <a:p>
            <a:r>
              <a:rPr lang="fr-FR" dirty="0"/>
              <a:t>Rougeur? ,chaleur?</a:t>
            </a:r>
          </a:p>
          <a:p>
            <a:r>
              <a:rPr lang="fr-FR" dirty="0"/>
              <a:t>Stabilité frontale et sagittale</a:t>
            </a:r>
          </a:p>
          <a:p>
            <a:r>
              <a:rPr lang="fr-FR" dirty="0"/>
              <a:t>Douleur à la palpation de la TTA?</a:t>
            </a:r>
          </a:p>
          <a:p>
            <a:r>
              <a:rPr lang="fr-FR" dirty="0"/>
              <a:t>Douleur à la palpation de la pointe de la rotule?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621440-CFD2-704A-922B-39F7879D7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64357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870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Examen clinique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91A5C2-2956-8D4F-84A8-266825EC0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64357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57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DD très important talus / convexe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91" y="1844824"/>
            <a:ext cx="2592288" cy="383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2741"/>
            <a:ext cx="4175128" cy="382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483768" y="616530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Talus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940152" y="6165304"/>
            <a:ext cx="97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Convexe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60546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447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piège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70128"/>
            <a:ext cx="8229600" cy="4856035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Douleur genou chez l’enfant: les douleurs projetées</a:t>
            </a:r>
          </a:p>
          <a:p>
            <a:endParaRPr lang="fr-FR" dirty="0"/>
          </a:p>
        </p:txBody>
      </p:sp>
      <p:pic>
        <p:nvPicPr>
          <p:cNvPr id="4" name="Picture 6" descr="C:\I~000135.JPG"/>
          <p:cNvPicPr>
            <a:picLocks noChangeAspect="1" noChangeArrowheads="1"/>
          </p:cNvPicPr>
          <p:nvPr/>
        </p:nvPicPr>
        <p:blipFill>
          <a:blip r:embed="rId2" cstate="print"/>
          <a:srcRect t="13336" b="13336"/>
          <a:stretch>
            <a:fillRect/>
          </a:stretch>
        </p:blipFill>
        <p:spPr bwMode="auto">
          <a:xfrm>
            <a:off x="1352878" y="2995845"/>
            <a:ext cx="6850752" cy="347546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8D6ECB-C795-8048-9659-C9586E83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64357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4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645" y="255639"/>
            <a:ext cx="8701549" cy="796413"/>
          </a:xfrm>
        </p:spPr>
        <p:txBody>
          <a:bodyPr>
            <a:normAutofit/>
          </a:bodyPr>
          <a:lstStyle/>
          <a:p>
            <a:r>
              <a:rPr lang="fr-FR" sz="3600" b="1" u="sng" dirty="0" err="1">
                <a:latin typeface="Arial" pitchFamily="34" charset="0"/>
                <a:cs typeface="Arial" pitchFamily="34" charset="0"/>
              </a:rPr>
              <a:t>Osgood</a:t>
            </a:r>
            <a:r>
              <a:rPr lang="fr-FR" sz="3600" b="1" u="sng" dirty="0">
                <a:latin typeface="Arial" pitchFamily="34" charset="0"/>
                <a:cs typeface="Arial" pitchFamily="34" charset="0"/>
              </a:rPr>
              <a:t>-Schlatter: Imagerie médicale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8039" y="1211161"/>
            <a:ext cx="8490155" cy="5307625"/>
          </a:xfrm>
        </p:spPr>
        <p:txBody>
          <a:bodyPr/>
          <a:lstStyle/>
          <a:p>
            <a:pPr>
              <a:buNone/>
            </a:pPr>
            <a:r>
              <a:rPr lang="fr-F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fr-F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Echographie</a:t>
            </a:r>
          </a:p>
          <a:p>
            <a:pPr>
              <a:buNone/>
            </a:pPr>
            <a:r>
              <a:rPr lang="fr-FR" sz="2800" b="1" dirty="0">
                <a:latin typeface="Arial" pitchFamily="34" charset="0"/>
                <a:cs typeface="Arial" pitchFamily="34" charset="0"/>
              </a:rPr>
              <a:t>	- </a:t>
            </a:r>
            <a:r>
              <a:rPr lang="fr-FR" sz="2800" b="1" dirty="0" err="1">
                <a:latin typeface="Arial" pitchFamily="34" charset="0"/>
                <a:cs typeface="Arial" pitchFamily="34" charset="0"/>
              </a:rPr>
              <a:t>Rx</a:t>
            </a:r>
            <a:r>
              <a:rPr lang="fr-FR" sz="2800" b="1" dirty="0">
                <a:latin typeface="Arial" pitchFamily="34" charset="0"/>
                <a:cs typeface="Arial" pitchFamily="34" charset="0"/>
              </a:rPr>
              <a:t> standard: </a:t>
            </a:r>
            <a:r>
              <a:rPr lang="fr-FR" sz="2800" dirty="0">
                <a:latin typeface="Arial" pitchFamily="34" charset="0"/>
                <a:cs typeface="Arial" pitchFamily="34" charset="0"/>
              </a:rPr>
              <a:t>si échographie négative et 							           suspicion d’une autre pathologie</a:t>
            </a:r>
          </a:p>
          <a:p>
            <a:pPr>
              <a:buNone/>
            </a:pPr>
            <a:endParaRPr lang="fr-FR" sz="28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FR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fileadm01.st.chulg\users\c169204\Mes documents\Osgood-Schlater\US genou droit_4077038\444698292.jpg"/>
          <p:cNvPicPr>
            <a:picLocks noChangeAspect="1" noChangeArrowheads="1"/>
          </p:cNvPicPr>
          <p:nvPr/>
        </p:nvPicPr>
        <p:blipFill>
          <a:blip r:embed="rId2"/>
          <a:srcRect t="9956"/>
          <a:stretch>
            <a:fillRect/>
          </a:stretch>
        </p:blipFill>
        <p:spPr bwMode="auto">
          <a:xfrm>
            <a:off x="1651820" y="3047999"/>
            <a:ext cx="4852797" cy="3277238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32B96A-6E51-3F4B-AE0E-52F863B48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414" y="549623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953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u="sng" dirty="0">
                <a:latin typeface="Arial" pitchFamily="34" charset="0"/>
                <a:cs typeface="Arial" pitchFamily="34" charset="0"/>
              </a:rPr>
              <a:t>Diagnostics différentiels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8969"/>
          </a:xfrm>
        </p:spPr>
        <p:txBody>
          <a:bodyPr/>
          <a:lstStyle/>
          <a:p>
            <a:r>
              <a:rPr lang="fr-FR" dirty="0">
                <a:latin typeface="Arial" pitchFamily="34" charset="0"/>
                <a:cs typeface="Arial" pitchFamily="34" charset="0"/>
              </a:rPr>
              <a:t>Lésions inflammatoires : bursite, syndrome de </a:t>
            </a:r>
            <a:r>
              <a:rPr lang="fr-FR" dirty="0" err="1">
                <a:latin typeface="Arial" pitchFamily="34" charset="0"/>
                <a:cs typeface="Arial" pitchFamily="34" charset="0"/>
              </a:rPr>
              <a:t>Hoffa</a:t>
            </a:r>
            <a:r>
              <a:rPr lang="fr-FR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fr-FR" dirty="0">
                <a:latin typeface="Arial" pitchFamily="34" charset="0"/>
                <a:cs typeface="Arial" pitchFamily="34" charset="0"/>
              </a:rPr>
              <a:t>Lésions mécaniques intra-articulaires: PLICA ou syndrome rotulien.</a:t>
            </a:r>
          </a:p>
          <a:p>
            <a:r>
              <a:rPr lang="fr-FR" dirty="0">
                <a:latin typeface="Arial" pitchFamily="34" charset="0"/>
                <a:cs typeface="Arial" pitchFamily="34" charset="0"/>
              </a:rPr>
              <a:t>Lésions infectieuses</a:t>
            </a:r>
          </a:p>
          <a:p>
            <a:r>
              <a:rPr lang="fr-FR" dirty="0">
                <a:latin typeface="Arial" pitchFamily="34" charset="0"/>
                <a:cs typeface="Arial" pitchFamily="34" charset="0"/>
              </a:rPr>
              <a:t>Lésions tumorales</a:t>
            </a:r>
          </a:p>
          <a:p>
            <a:r>
              <a:rPr lang="fr-FR" dirty="0">
                <a:latin typeface="Arial" pitchFamily="34" charset="0"/>
                <a:cs typeface="Arial" pitchFamily="34" charset="0"/>
              </a:rPr>
              <a:t>Lésions traumatiques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55C8C7-581B-E040-8D5E-183BBDE5A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64357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360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r>
              <a:rPr lang="fr-FR" dirty="0"/>
              <a:t>Arrêt des sports « à risque » si douleurs</a:t>
            </a:r>
          </a:p>
          <a:p>
            <a:r>
              <a:rPr lang="fr-FR" dirty="0"/>
              <a:t>Etirements +++</a:t>
            </a:r>
          </a:p>
          <a:p>
            <a:r>
              <a:rPr lang="fr-FR" dirty="0"/>
              <a:t>AINS locaux</a:t>
            </a:r>
          </a:p>
          <a:p>
            <a:r>
              <a:rPr lang="fr-FR" dirty="0"/>
              <a:t>Plâtre:--</a:t>
            </a:r>
          </a:p>
          <a:p>
            <a:r>
              <a:rPr lang="fr-FR" dirty="0"/>
              <a:t>Bracelet de compression: --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872" y="3017219"/>
            <a:ext cx="3736844" cy="24867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2EDFEC-9ADB-214F-8B41-557DB58B9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64357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232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Complications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La fracture avulsion de la TTA: 1% des cas</a:t>
            </a:r>
          </a:p>
          <a:p>
            <a:r>
              <a:rPr lang="fr-FR" dirty="0"/>
              <a:t>Arrêt de croissance: quelques cas décrits</a:t>
            </a:r>
          </a:p>
          <a:p>
            <a:r>
              <a:rPr lang="fr-FR" dirty="0"/>
              <a:t>La plus fréquente: persistance des douleurs à l’âge adulte (10%)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C57973-0CF8-1742-869D-E50F48EA2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44624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395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Maladie bénigne</a:t>
            </a:r>
          </a:p>
          <a:p>
            <a:r>
              <a:rPr lang="fr-FR" dirty="0"/>
              <a:t>Traitement conservateur à l’adolescence</a:t>
            </a:r>
          </a:p>
          <a:p>
            <a:r>
              <a:rPr lang="fr-FR" dirty="0"/>
              <a:t>La douleur est le guide du traitement et de l’arrêt sportif</a:t>
            </a:r>
          </a:p>
          <a:p>
            <a:r>
              <a:rPr lang="fr-FR" dirty="0"/>
              <a:t>Chirurgie uniquement chez l’adulte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3BD93B-D14A-4445-8525-4C1184F98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64357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296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Piege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Maladies neurologiques</a:t>
            </a:r>
          </a:p>
          <a:p>
            <a:pPr lvl="1"/>
            <a:r>
              <a:rPr lang="fr-BE" dirty="0"/>
              <a:t>Myopathie</a:t>
            </a:r>
          </a:p>
          <a:p>
            <a:pPr lvl="1"/>
            <a:r>
              <a:rPr lang="fr-BE" dirty="0"/>
              <a:t>Charcot</a:t>
            </a:r>
          </a:p>
          <a:p>
            <a:pPr lvl="1"/>
            <a:r>
              <a:rPr lang="fr-BE" dirty="0"/>
              <a:t>Hémiparésie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2784243" cy="19633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153818"/>
            <a:ext cx="2614153" cy="19585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46" y="4153818"/>
            <a:ext cx="2532394" cy="19034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A8DDFA-3F28-6847-A8A4-1F2C7ECC5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64357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20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Piege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4"/>
          <a:stretch/>
        </p:blipFill>
        <p:spPr>
          <a:xfrm>
            <a:off x="511827" y="3789040"/>
            <a:ext cx="3209276" cy="2913888"/>
          </a:xfrm>
        </p:spPr>
      </p:pic>
      <p:sp>
        <p:nvSpPr>
          <p:cNvPr id="5" name="ZoneTexte 4"/>
          <p:cNvSpPr txBox="1"/>
          <p:nvPr/>
        </p:nvSpPr>
        <p:spPr>
          <a:xfrm>
            <a:off x="539552" y="1340768"/>
            <a:ext cx="442589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/>
              <a:t>Epiphysiolyse</a:t>
            </a:r>
            <a:r>
              <a:rPr lang="fr-BE" sz="2400" dirty="0"/>
              <a:t> tête fémorale</a:t>
            </a:r>
          </a:p>
          <a:p>
            <a:r>
              <a:rPr lang="fr-BE" sz="2400" dirty="0"/>
              <a:t>	Adolescent</a:t>
            </a:r>
          </a:p>
          <a:p>
            <a:pPr lvl="2"/>
            <a:r>
              <a:rPr lang="fr-BE" sz="2400" dirty="0"/>
              <a:t>Obèse</a:t>
            </a:r>
          </a:p>
          <a:p>
            <a:pPr lvl="2"/>
            <a:r>
              <a:rPr lang="fr-BE" sz="2400" dirty="0"/>
              <a:t>Boiterie, raccourcissement</a:t>
            </a:r>
          </a:p>
          <a:p>
            <a:pPr lvl="2"/>
            <a:r>
              <a:rPr lang="fr-BE" sz="2400" dirty="0"/>
              <a:t>Limitation rot. Int.</a:t>
            </a:r>
          </a:p>
          <a:p>
            <a:pPr lvl="2"/>
            <a:r>
              <a:rPr lang="fr-BE" sz="2400" dirty="0"/>
              <a:t>Douleur du genou</a:t>
            </a:r>
          </a:p>
          <a:p>
            <a:endParaRPr lang="fr-BE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23"/>
          <a:stretch/>
        </p:blipFill>
        <p:spPr>
          <a:xfrm>
            <a:off x="3851920" y="3789040"/>
            <a:ext cx="3010353" cy="28803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74CA30B-CF3E-2F49-9802-109E8196B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441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Pièges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Lux, </a:t>
            </a:r>
            <a:r>
              <a:rPr lang="fr-BE" dirty="0" err="1"/>
              <a:t>cong</a:t>
            </a:r>
            <a:r>
              <a:rPr lang="fr-BE" dirty="0"/>
              <a:t>, hanche vue tardivement</a:t>
            </a:r>
          </a:p>
          <a:p>
            <a:pPr lvl="1"/>
            <a:r>
              <a:rPr lang="fr-BE" dirty="0"/>
              <a:t>Boiterie, raccourcissement MI</a:t>
            </a:r>
          </a:p>
          <a:p>
            <a:pPr lvl="1"/>
            <a:r>
              <a:rPr lang="fr-BE" dirty="0"/>
              <a:t>Défaut d’abduction</a:t>
            </a:r>
          </a:p>
          <a:p>
            <a:pPr lvl="1"/>
            <a:r>
              <a:rPr lang="fr-BE" dirty="0"/>
              <a:t>Défaut rota. Int.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3480816" cy="26151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886297"/>
            <a:ext cx="3523488" cy="26456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1BCABE-2B16-3945-B26E-88A7CF9EB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803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Pièges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Scoliose</a:t>
            </a:r>
          </a:p>
          <a:p>
            <a:pPr lvl="1"/>
            <a:r>
              <a:rPr lang="fr-BE" dirty="0"/>
              <a:t>Asymétrie des flancs</a:t>
            </a:r>
          </a:p>
          <a:p>
            <a:pPr lvl="1"/>
            <a:r>
              <a:rPr lang="fr-BE" dirty="0"/>
              <a:t>Gibbosité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2"/>
          <a:stretch/>
        </p:blipFill>
        <p:spPr bwMode="auto">
          <a:xfrm>
            <a:off x="2915816" y="2894742"/>
            <a:ext cx="2613109" cy="373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3168836"/>
            <a:ext cx="3168352" cy="2507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D904B7-B7FA-8C46-A015-FDAEFF0B2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01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fr-FR" dirty="0" err="1"/>
              <a:t>Metatarsus</a:t>
            </a:r>
            <a:r>
              <a:rPr lang="fr-FR" altLang="fr-FR" dirty="0"/>
              <a:t> </a:t>
            </a:r>
            <a:r>
              <a:rPr lang="fr-FR" altLang="fr-FR" dirty="0" err="1"/>
              <a:t>adductus</a:t>
            </a:r>
            <a:br>
              <a:rPr lang="fr-FR" altLang="fr-FR" dirty="0"/>
            </a:br>
            <a:r>
              <a:rPr lang="fr-FR" altLang="fr-FR" dirty="0" err="1"/>
              <a:t>Metatarsus</a:t>
            </a:r>
            <a:r>
              <a:rPr lang="fr-FR" altLang="fr-FR" dirty="0"/>
              <a:t> </a:t>
            </a:r>
            <a:r>
              <a:rPr lang="fr-FR" altLang="fr-FR" dirty="0" err="1"/>
              <a:t>supinatus</a:t>
            </a:r>
            <a:br>
              <a:rPr lang="fr-FR" altLang="fr-FR" dirty="0"/>
            </a:br>
            <a:r>
              <a:rPr lang="fr-FR" altLang="fr-FR" dirty="0" err="1"/>
              <a:t>Metatarsus</a:t>
            </a:r>
            <a:r>
              <a:rPr lang="fr-FR" altLang="fr-FR" dirty="0"/>
              <a:t> varus</a:t>
            </a:r>
          </a:p>
        </p:txBody>
      </p:sp>
      <p:pic>
        <p:nvPicPr>
          <p:cNvPr id="48131" name="Picture 4" descr="C:\Documents and Settings\Jacques\Bureau\90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420938"/>
            <a:ext cx="5080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ZoneTexte 1"/>
          <p:cNvSpPr txBox="1">
            <a:spLocks noChangeArrowheads="1"/>
          </p:cNvSpPr>
          <p:nvPr/>
        </p:nvSpPr>
        <p:spPr bwMode="auto">
          <a:xfrm>
            <a:off x="5868144" y="3429000"/>
            <a:ext cx="3182281" cy="1384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BE" altLang="fr-FR" sz="2800" dirty="0">
                <a:solidFill>
                  <a:schemeClr val="bg1"/>
                </a:solidFill>
              </a:rPr>
              <a:t>Arrière pied normal</a:t>
            </a:r>
          </a:p>
          <a:p>
            <a:pPr eaLnBrk="1" hangingPunct="1"/>
            <a:r>
              <a:rPr lang="fr-BE" altLang="fr-FR" sz="2800" dirty="0">
                <a:solidFill>
                  <a:schemeClr val="bg1"/>
                </a:solidFill>
              </a:rPr>
              <a:t>Avant pied en </a:t>
            </a:r>
          </a:p>
          <a:p>
            <a:pPr eaLnBrk="1" hangingPunct="1"/>
            <a:r>
              <a:rPr lang="fr-BE" altLang="fr-FR" sz="2800" dirty="0">
                <a:solidFill>
                  <a:schemeClr val="bg1"/>
                </a:solidFill>
              </a:rPr>
              <a:t>adduction supination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501" y="5718626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106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Conclusions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Souplesse = bénin</a:t>
            </a:r>
          </a:p>
          <a:p>
            <a:r>
              <a:rPr lang="fr-BE" dirty="0"/>
              <a:t>Raideur = danger</a:t>
            </a:r>
          </a:p>
          <a:p>
            <a:r>
              <a:rPr lang="fr-BE" dirty="0"/>
              <a:t>Douleur impose examen fouillé</a:t>
            </a:r>
          </a:p>
          <a:p>
            <a:r>
              <a:rPr lang="fr-BE" dirty="0"/>
              <a:t>Penser neuro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45224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4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Metatarsus</a:t>
            </a:r>
            <a:r>
              <a:rPr lang="fr-BE" dirty="0"/>
              <a:t> </a:t>
            </a:r>
            <a:r>
              <a:rPr lang="fr-BE" dirty="0" err="1"/>
              <a:t>Adductus</a:t>
            </a:r>
            <a:r>
              <a:rPr lang="fr-BE" dirty="0"/>
              <a:t> Positionnel</a:t>
            </a:r>
            <a:br>
              <a:rPr lang="fr-BE" dirty="0"/>
            </a:br>
            <a:r>
              <a:rPr lang="fr-BE" dirty="0"/>
              <a:t>Etiologie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Position fœtale .Pied moulé</a:t>
            </a:r>
          </a:p>
          <a:p>
            <a:pPr lvl="1"/>
            <a:r>
              <a:rPr lang="fr-BE" dirty="0"/>
              <a:t>Présent à la naissance</a:t>
            </a:r>
          </a:p>
          <a:p>
            <a:pPr lvl="1"/>
            <a:r>
              <a:rPr lang="fr-BE" dirty="0"/>
              <a:t>Entretenu par décubitus ventral</a:t>
            </a:r>
          </a:p>
          <a:p>
            <a:r>
              <a:rPr lang="fr-BE" dirty="0">
                <a:solidFill>
                  <a:schemeClr val="bg1"/>
                </a:solidFill>
              </a:rPr>
              <a:t>Décubitus ventral</a:t>
            </a:r>
          </a:p>
        </p:txBody>
      </p:sp>
      <p:pic>
        <p:nvPicPr>
          <p:cNvPr id="1030" name="Picture 6" descr="Résultat de recherche d'images pour &quot;child prone position bed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94" y="3635824"/>
            <a:ext cx="2886075" cy="19240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58" y="1564658"/>
            <a:ext cx="1646674" cy="2328631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53734"/>
            <a:ext cx="205210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96136" y="4653136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BE" sz="2400" dirty="0"/>
              <a:t>Bon pronostic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259632" y="6093296"/>
            <a:ext cx="478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Avis ortho après quelques semaines si nécessaire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0789" y="5373216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47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fr-FR" dirty="0" err="1"/>
              <a:t>Metatarsus</a:t>
            </a:r>
            <a:r>
              <a:rPr lang="fr-FR" altLang="fr-FR" dirty="0"/>
              <a:t> </a:t>
            </a:r>
            <a:r>
              <a:rPr lang="fr-FR" altLang="fr-FR" dirty="0" err="1"/>
              <a:t>adductus</a:t>
            </a:r>
            <a:br>
              <a:rPr lang="fr-FR" altLang="fr-FR" dirty="0"/>
            </a:br>
            <a:r>
              <a:rPr lang="fr-FR" altLang="fr-FR" dirty="0"/>
              <a:t>«  secondaire »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351" y="2276872"/>
            <a:ext cx="5715000" cy="4114800"/>
          </a:xfrm>
        </p:spPr>
        <p:txBody>
          <a:bodyPr/>
          <a:lstStyle/>
          <a:p>
            <a:pPr eaLnBrk="1" hangingPunct="1"/>
            <a:r>
              <a:rPr lang="fr-FR" altLang="fr-FR" dirty="0"/>
              <a:t>Apparait après quelques mois</a:t>
            </a:r>
          </a:p>
          <a:p>
            <a:pPr lvl="1" eaLnBrk="1" hangingPunct="1"/>
            <a:r>
              <a:rPr lang="fr-FR" altLang="fr-FR" dirty="0"/>
              <a:t>Jambier post ++</a:t>
            </a:r>
          </a:p>
          <a:p>
            <a:pPr lvl="1" eaLnBrk="1" hangingPunct="1"/>
            <a:r>
              <a:rPr lang="fr-FR" altLang="fr-FR" dirty="0"/>
              <a:t>Position </a:t>
            </a:r>
            <a:r>
              <a:rPr lang="fr-FR" altLang="fr-FR" dirty="0" err="1"/>
              <a:t>decubitus</a:t>
            </a:r>
            <a:r>
              <a:rPr lang="fr-FR" altLang="fr-FR" dirty="0"/>
              <a:t>, assis</a:t>
            </a:r>
          </a:p>
          <a:p>
            <a:pPr eaLnBrk="1" hangingPunct="1"/>
            <a:r>
              <a:rPr lang="fr-FR" altLang="fr-FR" dirty="0"/>
              <a:t>Composante génétique</a:t>
            </a:r>
          </a:p>
          <a:p>
            <a:pPr eaLnBrk="1" hangingPunct="1"/>
            <a:r>
              <a:rPr lang="fr-FR" altLang="fr-FR" dirty="0"/>
              <a:t>Parfois présent jusque 3-4 ans</a:t>
            </a:r>
          </a:p>
          <a:p>
            <a:pPr eaLnBrk="1" hangingPunct="1"/>
            <a:r>
              <a:rPr lang="fr-FR" altLang="fr-FR" dirty="0"/>
              <a:t>Rarement persistant plus tard</a:t>
            </a:r>
          </a:p>
        </p:txBody>
      </p:sp>
      <p:pic>
        <p:nvPicPr>
          <p:cNvPr id="2052" name="Picture 4" descr="Résultat de recherche d'images pour &quot;metatarsus varus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3" t="35097" r="1" b="10014"/>
          <a:stretch/>
        </p:blipFill>
        <p:spPr bwMode="auto">
          <a:xfrm>
            <a:off x="5970040" y="1301555"/>
            <a:ext cx="2945908" cy="2220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28" y="3933055"/>
            <a:ext cx="2112864" cy="259225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67544" y="6021288"/>
            <a:ext cx="4330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rgbClr val="FF0000"/>
                </a:solidFill>
              </a:rPr>
              <a:t>Avis ortho souhaitable pour établir suivi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411" y="0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270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1766</Words>
  <Application>Microsoft Macintosh PowerPoint</Application>
  <PresentationFormat>Affichage à l'écran (4:3)</PresentationFormat>
  <Paragraphs>408</Paragraphs>
  <Slides>70</Slides>
  <Notes>39</Notes>
  <HiddenSlides>0</HiddenSlides>
  <MMClips>6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74" baseType="lpstr">
      <vt:lpstr>Arial</vt:lpstr>
      <vt:lpstr>Calibri</vt:lpstr>
      <vt:lpstr>Times New Roman</vt:lpstr>
      <vt:lpstr>Thème Office</vt:lpstr>
      <vt:lpstr>Ortho ou pas ortho</vt:lpstr>
      <vt:lpstr>Anomalies orteils</vt:lpstr>
      <vt:lpstr>Pieds malformés</vt:lpstr>
      <vt:lpstr>Pied talus</vt:lpstr>
      <vt:lpstr>!!! Pied convexe Ne pas confondre avec talus</vt:lpstr>
      <vt:lpstr>DD très important talus / convexe</vt:lpstr>
      <vt:lpstr>Metatarsus adductus Metatarsus supinatus Metatarsus varus</vt:lpstr>
      <vt:lpstr>Metatarsus Adductus Positionnel Etiologie</vt:lpstr>
      <vt:lpstr>Metatarsus adductus «  secondaire »</vt:lpstr>
      <vt:lpstr>Pes adductus  / pied bot</vt:lpstr>
      <vt:lpstr>Acquisition marche</vt:lpstr>
      <vt:lpstr>Marche entre 1 et 3 ans</vt:lpstr>
      <vt:lpstr>Torsion et axes membres inférieurs</vt:lpstr>
      <vt:lpstr>Anomalies dans le plan axial Les pieds qui tournent en dedans, en dehorss En dehors</vt:lpstr>
      <vt:lpstr>Les pieds en dedans</vt:lpstr>
      <vt:lpstr>Excès antéversion hanches</vt:lpstr>
      <vt:lpstr>Antéversion exagérée Examen clinique</vt:lpstr>
      <vt:lpstr>Torsion tibiale interne</vt:lpstr>
      <vt:lpstr>Anomalies rotationnelles en rotation interne</vt:lpstr>
      <vt:lpstr>Torsion tibiale externe du tout petit</vt:lpstr>
      <vt:lpstr>Marche avec les pieds en dehors</vt:lpstr>
      <vt:lpstr>Torsion tibiale externe</vt:lpstr>
      <vt:lpstr>Anomalies rotationnelles en rotation externe</vt:lpstr>
      <vt:lpstr>Anomalies axiales</vt:lpstr>
      <vt:lpstr>Genu varum du petit enfant</vt:lpstr>
      <vt:lpstr>Genu varum excessif du petit</vt:lpstr>
      <vt:lpstr>Présentation PowerPoint</vt:lpstr>
      <vt:lpstr>Noella</vt:lpstr>
      <vt:lpstr>Genu varum 7 ans – 15 ans</vt:lpstr>
      <vt:lpstr>Varum pathologique</vt:lpstr>
      <vt:lpstr>Présentation PowerPoint</vt:lpstr>
      <vt:lpstr>Genu valgum</vt:lpstr>
      <vt:lpstr>Genu valgum pathologique</vt:lpstr>
      <vt:lpstr>Inégalité de longueur des MI</vt:lpstr>
      <vt:lpstr>Piège : RX bassin debout</vt:lpstr>
      <vt:lpstr>Le pied plat </vt:lpstr>
      <vt:lpstr>Examen clinique Valgum du talon Eversion avant pied Affaissement plantaire </vt:lpstr>
      <vt:lpstr>Pieds plats souples Testing réductibilité</vt:lpstr>
      <vt:lpstr>Pieds plats souples avant 6 ans</vt:lpstr>
      <vt:lpstr>Pieds plats souple après 6 ans</vt:lpstr>
      <vt:lpstr>Pieds plats douloureux et rigides</vt:lpstr>
      <vt:lpstr>Pied creux valgus ou Faux pied plat</vt:lpstr>
      <vt:lpstr>Creux valgus</vt:lpstr>
      <vt:lpstr>Pied creux + varus talon</vt:lpstr>
      <vt:lpstr>PIEDS CREUX VARUS</vt:lpstr>
      <vt:lpstr>La boiterie</vt:lpstr>
      <vt:lpstr>Examen Hanche</vt:lpstr>
      <vt:lpstr>Présentation PowerPoint</vt:lpstr>
      <vt:lpstr>Présentation PowerPoint</vt:lpstr>
      <vt:lpstr>Présentation PowerPoint</vt:lpstr>
      <vt:lpstr>Présentation PowerPoint</vt:lpstr>
      <vt:lpstr>Marche sur pointes</vt:lpstr>
      <vt:lpstr>Equin, asymétrie, boiterie</vt:lpstr>
      <vt:lpstr>Maladie de Sever</vt:lpstr>
      <vt:lpstr>La maladie d’Osgood-Schlatter</vt:lpstr>
      <vt:lpstr>Motif de consultation</vt:lpstr>
      <vt:lpstr>Anamnèse</vt:lpstr>
      <vt:lpstr>Examen clinique</vt:lpstr>
      <vt:lpstr>Examen clinique</vt:lpstr>
      <vt:lpstr>Le piège</vt:lpstr>
      <vt:lpstr>Osgood-Schlatter: Imagerie médicale</vt:lpstr>
      <vt:lpstr>Diagnostics différentiels</vt:lpstr>
      <vt:lpstr>Traitement</vt:lpstr>
      <vt:lpstr>Complications</vt:lpstr>
      <vt:lpstr>Conclusion</vt:lpstr>
      <vt:lpstr>Piege</vt:lpstr>
      <vt:lpstr>Piege</vt:lpstr>
      <vt:lpstr>Pièges</vt:lpstr>
      <vt:lpstr>Pièges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Ortho ou pas ortho</dc:title>
  <dc:creator>Isabelle Schrouff</dc:creator>
  <cp:lastModifiedBy>Isabelle Schrouff</cp:lastModifiedBy>
  <cp:revision>8</cp:revision>
  <dcterms:created xsi:type="dcterms:W3CDTF">2020-11-24T08:18:18Z</dcterms:created>
  <dcterms:modified xsi:type="dcterms:W3CDTF">2022-11-16T19:45:39Z</dcterms:modified>
</cp:coreProperties>
</file>