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29.xml" ContentType="application/vnd.openxmlformats-officedocument.presentationml.notesSlide+xml"/>
  <Override PartName="/ppt/notesSlides/notesSlide38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2" r:id="rId1"/>
  </p:sldMasterIdLst>
  <p:notesMasterIdLst>
    <p:notesMasterId r:id="rId40"/>
  </p:notesMasterIdLst>
  <p:sldIdLst>
    <p:sldId id="257" r:id="rId2"/>
    <p:sldId id="259" r:id="rId3"/>
    <p:sldId id="336" r:id="rId4"/>
    <p:sldId id="334" r:id="rId5"/>
    <p:sldId id="338" r:id="rId6"/>
    <p:sldId id="265" r:id="rId7"/>
    <p:sldId id="340" r:id="rId8"/>
    <p:sldId id="276" r:id="rId9"/>
    <p:sldId id="277" r:id="rId10"/>
    <p:sldId id="278" r:id="rId11"/>
    <p:sldId id="343" r:id="rId12"/>
    <p:sldId id="354" r:id="rId13"/>
    <p:sldId id="279" r:id="rId14"/>
    <p:sldId id="280" r:id="rId15"/>
    <p:sldId id="289" r:id="rId16"/>
    <p:sldId id="291" r:id="rId17"/>
    <p:sldId id="345" r:id="rId18"/>
    <p:sldId id="292" r:id="rId19"/>
    <p:sldId id="297" r:id="rId20"/>
    <p:sldId id="347" r:id="rId21"/>
    <p:sldId id="300" r:id="rId22"/>
    <p:sldId id="301" r:id="rId23"/>
    <p:sldId id="306" r:id="rId24"/>
    <p:sldId id="307" r:id="rId25"/>
    <p:sldId id="309" r:id="rId26"/>
    <p:sldId id="310" r:id="rId27"/>
    <p:sldId id="311" r:id="rId28"/>
    <p:sldId id="320" r:id="rId29"/>
    <p:sldId id="321" r:id="rId30"/>
    <p:sldId id="322" r:id="rId31"/>
    <p:sldId id="323" r:id="rId32"/>
    <p:sldId id="324" r:id="rId33"/>
    <p:sldId id="326" r:id="rId34"/>
    <p:sldId id="349" r:id="rId35"/>
    <p:sldId id="351" r:id="rId36"/>
    <p:sldId id="356" r:id="rId37"/>
    <p:sldId id="358" r:id="rId38"/>
    <p:sldId id="333" r:id="rId39"/>
  </p:sldIdLst>
  <p:sldSz cx="9144000" cy="6858000" type="screen4x3"/>
  <p:notesSz cx="6858000" cy="9144000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99FF"/>
    <a:srgbClr val="99CC00"/>
    <a:srgbClr val="FFCC00"/>
    <a:srgbClr val="CCFF66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38" autoAdjust="0"/>
    <p:restoredTop sz="94679" autoAdjust="0"/>
  </p:normalViewPr>
  <p:slideViewPr>
    <p:cSldViewPr>
      <p:cViewPr varScale="1">
        <p:scale>
          <a:sx n="67" d="100"/>
          <a:sy n="67" d="100"/>
        </p:scale>
        <p:origin x="-125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42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325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A95446A-6DF8-4854-B429-78A4D9F6440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A96F59B-A492-4CC6-92ED-5EDD3837F904}" type="slidenum">
              <a:rPr lang="fr-FR" smtClean="0"/>
              <a:pPr/>
              <a:t>1</a:t>
            </a:fld>
            <a:endParaRPr lang="fr-FR" smtClean="0"/>
          </a:p>
        </p:txBody>
      </p:sp>
      <p:sp>
        <p:nvSpPr>
          <p:cNvPr id="54275" name="Text Box 2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54276" name="Rectangle 3"/>
          <p:cNvSpPr>
            <a:spLocks noChangeArrowheads="1"/>
          </p:cNvSpPr>
          <p:nvPr>
            <p:ph type="body"/>
          </p:nvPr>
        </p:nvSpPr>
        <p:spPr>
          <a:xfrm>
            <a:off x="685800" y="4343400"/>
            <a:ext cx="5478463" cy="4114800"/>
          </a:xfrm>
          <a:noFill/>
          <a:ln/>
        </p:spPr>
        <p:txBody>
          <a:bodyPr wrap="none" anchor="ctr"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299E8CD-1D33-42DC-921E-421C9A7B499E}" type="slidenum">
              <a:rPr lang="fr-FR" smtClean="0"/>
              <a:pPr/>
              <a:t>10</a:t>
            </a:fld>
            <a:endParaRPr lang="fr-FR" smtClean="0"/>
          </a:p>
        </p:txBody>
      </p:sp>
      <p:sp>
        <p:nvSpPr>
          <p:cNvPr id="63491" name="Text Box 2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63492" name="Rectangle 3"/>
          <p:cNvSpPr>
            <a:spLocks noChangeArrowheads="1"/>
          </p:cNvSpPr>
          <p:nvPr>
            <p:ph type="body"/>
          </p:nvPr>
        </p:nvSpPr>
        <p:spPr>
          <a:xfrm>
            <a:off x="685800" y="4343400"/>
            <a:ext cx="5478463" cy="4114800"/>
          </a:xfrm>
          <a:noFill/>
          <a:ln/>
        </p:spPr>
        <p:txBody>
          <a:bodyPr wrap="none" anchor="ctr"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7D2D424-6D97-4364-B3A1-20386A25EC96}" type="slidenum">
              <a:rPr lang="fr-FR" smtClean="0"/>
              <a:pPr/>
              <a:t>11</a:t>
            </a:fld>
            <a:endParaRPr lang="fr-FR" smtClean="0"/>
          </a:p>
        </p:txBody>
      </p:sp>
      <p:sp>
        <p:nvSpPr>
          <p:cNvPr id="64515" name="Text Box 2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64516" name="Rectangle 3"/>
          <p:cNvSpPr>
            <a:spLocks noChangeArrowheads="1"/>
          </p:cNvSpPr>
          <p:nvPr>
            <p:ph type="body"/>
          </p:nvPr>
        </p:nvSpPr>
        <p:spPr>
          <a:xfrm>
            <a:off x="685800" y="4343400"/>
            <a:ext cx="5478463" cy="4114800"/>
          </a:xfrm>
          <a:noFill/>
          <a:ln/>
        </p:spPr>
        <p:txBody>
          <a:bodyPr wrap="none" anchor="ctr"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ED6B213-F61A-42C4-AE74-2BB9F45823D3}" type="slidenum">
              <a:rPr lang="fr-FR" smtClean="0"/>
              <a:pPr/>
              <a:t>12</a:t>
            </a:fld>
            <a:endParaRPr lang="fr-FR" smtClean="0"/>
          </a:p>
        </p:txBody>
      </p:sp>
      <p:sp>
        <p:nvSpPr>
          <p:cNvPr id="65539" name="Text Box 2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65540" name="Rectangle 3"/>
          <p:cNvSpPr>
            <a:spLocks noChangeArrowheads="1"/>
          </p:cNvSpPr>
          <p:nvPr>
            <p:ph type="body"/>
          </p:nvPr>
        </p:nvSpPr>
        <p:spPr>
          <a:xfrm>
            <a:off x="685800" y="4343400"/>
            <a:ext cx="5478463" cy="4114800"/>
          </a:xfrm>
          <a:noFill/>
          <a:ln/>
        </p:spPr>
        <p:txBody>
          <a:bodyPr wrap="none" anchor="ctr"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AC0CD72-3D8B-404B-87FA-F6E091843EE5}" type="slidenum">
              <a:rPr lang="fr-FR" smtClean="0"/>
              <a:pPr/>
              <a:t>13</a:t>
            </a:fld>
            <a:endParaRPr lang="fr-FR" smtClean="0"/>
          </a:p>
        </p:txBody>
      </p:sp>
      <p:sp>
        <p:nvSpPr>
          <p:cNvPr id="66563" name="Text Box 2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66564" name="Rectangle 3"/>
          <p:cNvSpPr>
            <a:spLocks noChangeArrowheads="1"/>
          </p:cNvSpPr>
          <p:nvPr>
            <p:ph type="body"/>
          </p:nvPr>
        </p:nvSpPr>
        <p:spPr>
          <a:xfrm>
            <a:off x="685800" y="4343400"/>
            <a:ext cx="5478463" cy="4114800"/>
          </a:xfrm>
          <a:noFill/>
          <a:ln/>
        </p:spPr>
        <p:txBody>
          <a:bodyPr wrap="none" anchor="ctr"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0B3AF7C-BC5D-4928-ACB6-16958A9F15F4}" type="slidenum">
              <a:rPr lang="fr-FR" smtClean="0"/>
              <a:pPr/>
              <a:t>14</a:t>
            </a:fld>
            <a:endParaRPr lang="fr-FR" smtClean="0"/>
          </a:p>
        </p:txBody>
      </p:sp>
      <p:sp>
        <p:nvSpPr>
          <p:cNvPr id="67587" name="Text Box 2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67588" name="Rectangle 3"/>
          <p:cNvSpPr>
            <a:spLocks noChangeArrowheads="1"/>
          </p:cNvSpPr>
          <p:nvPr>
            <p:ph type="body"/>
          </p:nvPr>
        </p:nvSpPr>
        <p:spPr>
          <a:xfrm>
            <a:off x="685800" y="4343400"/>
            <a:ext cx="5478463" cy="4114800"/>
          </a:xfrm>
          <a:noFill/>
          <a:ln/>
        </p:spPr>
        <p:txBody>
          <a:bodyPr wrap="none" anchor="ctr"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E6ACBC3-BFF7-4024-A15B-288AD924A543}" type="slidenum">
              <a:rPr lang="fr-FR" smtClean="0"/>
              <a:pPr/>
              <a:t>15</a:t>
            </a:fld>
            <a:endParaRPr lang="fr-FR" smtClean="0"/>
          </a:p>
        </p:txBody>
      </p:sp>
      <p:sp>
        <p:nvSpPr>
          <p:cNvPr id="68611" name="Text Box 2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68612" name="Rectangle 3"/>
          <p:cNvSpPr>
            <a:spLocks noChangeArrowheads="1"/>
          </p:cNvSpPr>
          <p:nvPr>
            <p:ph type="body"/>
          </p:nvPr>
        </p:nvSpPr>
        <p:spPr>
          <a:xfrm>
            <a:off x="685800" y="4343400"/>
            <a:ext cx="5478463" cy="4114800"/>
          </a:xfrm>
          <a:noFill/>
          <a:ln/>
        </p:spPr>
        <p:txBody>
          <a:bodyPr wrap="none" anchor="ctr"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F5F3EB5-9B21-492E-ADC3-39896D0E7EC2}" type="slidenum">
              <a:rPr lang="fr-FR" smtClean="0"/>
              <a:pPr/>
              <a:t>16</a:t>
            </a:fld>
            <a:endParaRPr lang="fr-FR" smtClean="0"/>
          </a:p>
        </p:txBody>
      </p:sp>
      <p:sp>
        <p:nvSpPr>
          <p:cNvPr id="69635" name="Text Box 2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69636" name="Rectangle 3"/>
          <p:cNvSpPr>
            <a:spLocks noChangeArrowheads="1"/>
          </p:cNvSpPr>
          <p:nvPr>
            <p:ph type="body"/>
          </p:nvPr>
        </p:nvSpPr>
        <p:spPr>
          <a:xfrm>
            <a:off x="685800" y="4343400"/>
            <a:ext cx="5478463" cy="4114800"/>
          </a:xfrm>
          <a:noFill/>
          <a:ln/>
        </p:spPr>
        <p:txBody>
          <a:bodyPr wrap="none" anchor="ctr"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B32DFBA-3A6C-4B9F-91B6-BE4BA885BAD6}" type="slidenum">
              <a:rPr lang="fr-FR" smtClean="0"/>
              <a:pPr/>
              <a:t>17</a:t>
            </a:fld>
            <a:endParaRPr lang="fr-FR" smtClean="0"/>
          </a:p>
        </p:txBody>
      </p:sp>
      <p:sp>
        <p:nvSpPr>
          <p:cNvPr id="70659" name="Text Box 2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70660" name="Rectangle 3"/>
          <p:cNvSpPr>
            <a:spLocks noChangeArrowheads="1"/>
          </p:cNvSpPr>
          <p:nvPr>
            <p:ph type="body"/>
          </p:nvPr>
        </p:nvSpPr>
        <p:spPr>
          <a:xfrm>
            <a:off x="685800" y="4343400"/>
            <a:ext cx="5478463" cy="4114800"/>
          </a:xfrm>
          <a:noFill/>
          <a:ln/>
        </p:spPr>
        <p:txBody>
          <a:bodyPr wrap="none" anchor="ctr"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7E61E20-23BF-40C5-9DCC-0B31BE01338A}" type="slidenum">
              <a:rPr lang="fr-FR" smtClean="0"/>
              <a:pPr/>
              <a:t>18</a:t>
            </a:fld>
            <a:endParaRPr lang="fr-FR" smtClean="0"/>
          </a:p>
        </p:txBody>
      </p:sp>
      <p:sp>
        <p:nvSpPr>
          <p:cNvPr id="71683" name="Text Box 2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71684" name="Rectangle 3"/>
          <p:cNvSpPr>
            <a:spLocks noChangeArrowheads="1"/>
          </p:cNvSpPr>
          <p:nvPr>
            <p:ph type="body"/>
          </p:nvPr>
        </p:nvSpPr>
        <p:spPr>
          <a:xfrm>
            <a:off x="685800" y="4343400"/>
            <a:ext cx="5478463" cy="4114800"/>
          </a:xfrm>
          <a:noFill/>
          <a:ln/>
        </p:spPr>
        <p:txBody>
          <a:bodyPr wrap="none" anchor="ctr"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88C1F9D-8519-4523-B16B-07CECAA30237}" type="slidenum">
              <a:rPr lang="fr-FR" smtClean="0"/>
              <a:pPr/>
              <a:t>19</a:t>
            </a:fld>
            <a:endParaRPr lang="fr-FR" smtClean="0"/>
          </a:p>
        </p:txBody>
      </p:sp>
      <p:sp>
        <p:nvSpPr>
          <p:cNvPr id="72707" name="Text Box 2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72708" name="Rectangle 3"/>
          <p:cNvSpPr>
            <a:spLocks noChangeArrowheads="1"/>
          </p:cNvSpPr>
          <p:nvPr>
            <p:ph type="body"/>
          </p:nvPr>
        </p:nvSpPr>
        <p:spPr>
          <a:xfrm>
            <a:off x="685800" y="4343400"/>
            <a:ext cx="5478463" cy="4114800"/>
          </a:xfrm>
          <a:noFill/>
          <a:ln/>
        </p:spPr>
        <p:txBody>
          <a:bodyPr wrap="none" anchor="ctr"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3087814-350F-446B-8CA8-595B3EBDACB5}" type="slidenum">
              <a:rPr lang="fr-FR" smtClean="0"/>
              <a:pPr/>
              <a:t>2</a:t>
            </a:fld>
            <a:endParaRPr lang="fr-FR" smtClean="0"/>
          </a:p>
        </p:txBody>
      </p:sp>
      <p:sp>
        <p:nvSpPr>
          <p:cNvPr id="55299" name="Text Box 2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55300" name="Rectangle 3"/>
          <p:cNvSpPr>
            <a:spLocks noChangeArrowheads="1"/>
          </p:cNvSpPr>
          <p:nvPr>
            <p:ph type="body"/>
          </p:nvPr>
        </p:nvSpPr>
        <p:spPr>
          <a:xfrm>
            <a:off x="685800" y="4343400"/>
            <a:ext cx="5478463" cy="4114800"/>
          </a:xfrm>
          <a:noFill/>
          <a:ln/>
        </p:spPr>
        <p:txBody>
          <a:bodyPr wrap="none" anchor="ctr"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AFE983B-A1E7-499C-91ED-7258C4ADBB7C}" type="slidenum">
              <a:rPr lang="fr-FR" smtClean="0"/>
              <a:pPr/>
              <a:t>20</a:t>
            </a:fld>
            <a:endParaRPr lang="fr-FR" smtClean="0"/>
          </a:p>
        </p:txBody>
      </p:sp>
      <p:sp>
        <p:nvSpPr>
          <p:cNvPr id="73731" name="Text Box 2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73732" name="Rectangle 3"/>
          <p:cNvSpPr>
            <a:spLocks noChangeArrowheads="1"/>
          </p:cNvSpPr>
          <p:nvPr>
            <p:ph type="body"/>
          </p:nvPr>
        </p:nvSpPr>
        <p:spPr>
          <a:xfrm>
            <a:off x="685800" y="4343400"/>
            <a:ext cx="5478463" cy="4114800"/>
          </a:xfrm>
          <a:noFill/>
          <a:ln/>
        </p:spPr>
        <p:txBody>
          <a:bodyPr wrap="none" anchor="ctr"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9A68112-6C4E-4E2A-B134-24A7CFB11747}" type="slidenum">
              <a:rPr lang="fr-FR" smtClean="0"/>
              <a:pPr/>
              <a:t>21</a:t>
            </a:fld>
            <a:endParaRPr lang="fr-FR" smtClean="0"/>
          </a:p>
        </p:txBody>
      </p:sp>
      <p:sp>
        <p:nvSpPr>
          <p:cNvPr id="74755" name="Text Box 2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74756" name="Rectangle 3"/>
          <p:cNvSpPr>
            <a:spLocks noChangeArrowheads="1"/>
          </p:cNvSpPr>
          <p:nvPr>
            <p:ph type="body"/>
          </p:nvPr>
        </p:nvSpPr>
        <p:spPr>
          <a:xfrm>
            <a:off x="685800" y="4343400"/>
            <a:ext cx="5478463" cy="4114800"/>
          </a:xfrm>
          <a:noFill/>
          <a:ln/>
        </p:spPr>
        <p:txBody>
          <a:bodyPr wrap="none" anchor="ctr"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9962A56-8E39-47CF-9A5D-231989E8DEB3}" type="slidenum">
              <a:rPr lang="fr-FR" smtClean="0"/>
              <a:pPr/>
              <a:t>22</a:t>
            </a:fld>
            <a:endParaRPr lang="fr-FR" smtClean="0"/>
          </a:p>
        </p:txBody>
      </p:sp>
      <p:sp>
        <p:nvSpPr>
          <p:cNvPr id="75779" name="Text Box 2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75780" name="Rectangle 3"/>
          <p:cNvSpPr>
            <a:spLocks noChangeArrowheads="1"/>
          </p:cNvSpPr>
          <p:nvPr>
            <p:ph type="body"/>
          </p:nvPr>
        </p:nvSpPr>
        <p:spPr>
          <a:xfrm>
            <a:off x="685800" y="4343400"/>
            <a:ext cx="5478463" cy="4114800"/>
          </a:xfrm>
          <a:noFill/>
          <a:ln/>
        </p:spPr>
        <p:txBody>
          <a:bodyPr wrap="none" anchor="ctr"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C485045-841A-4210-8315-DF4BCFD384BA}" type="slidenum">
              <a:rPr lang="fr-FR" smtClean="0"/>
              <a:pPr/>
              <a:t>23</a:t>
            </a:fld>
            <a:endParaRPr lang="fr-FR" smtClean="0"/>
          </a:p>
        </p:txBody>
      </p:sp>
      <p:sp>
        <p:nvSpPr>
          <p:cNvPr id="76803" name="Text Box 2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76804" name="Rectangle 3"/>
          <p:cNvSpPr>
            <a:spLocks noChangeArrowheads="1"/>
          </p:cNvSpPr>
          <p:nvPr>
            <p:ph type="body"/>
          </p:nvPr>
        </p:nvSpPr>
        <p:spPr>
          <a:xfrm>
            <a:off x="685800" y="4343400"/>
            <a:ext cx="5478463" cy="4114800"/>
          </a:xfrm>
          <a:noFill/>
          <a:ln/>
        </p:spPr>
        <p:txBody>
          <a:bodyPr wrap="none" anchor="ctr"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814913F-6C23-4D4F-9F63-807A2364CAEA}" type="slidenum">
              <a:rPr lang="fr-FR" smtClean="0"/>
              <a:pPr/>
              <a:t>24</a:t>
            </a:fld>
            <a:endParaRPr lang="fr-FR" smtClean="0"/>
          </a:p>
        </p:txBody>
      </p:sp>
      <p:sp>
        <p:nvSpPr>
          <p:cNvPr id="77827" name="Text Box 2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77828" name="Rectangle 3"/>
          <p:cNvSpPr>
            <a:spLocks noChangeArrowheads="1"/>
          </p:cNvSpPr>
          <p:nvPr>
            <p:ph type="body"/>
          </p:nvPr>
        </p:nvSpPr>
        <p:spPr>
          <a:xfrm>
            <a:off x="685800" y="4343400"/>
            <a:ext cx="5478463" cy="4114800"/>
          </a:xfrm>
          <a:noFill/>
          <a:ln/>
        </p:spPr>
        <p:txBody>
          <a:bodyPr wrap="none" anchor="ctr"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97ABC02-AC81-4C8D-AC09-875225894312}" type="slidenum">
              <a:rPr lang="fr-FR" smtClean="0"/>
              <a:pPr/>
              <a:t>25</a:t>
            </a:fld>
            <a:endParaRPr lang="fr-FR" smtClean="0"/>
          </a:p>
        </p:txBody>
      </p:sp>
      <p:sp>
        <p:nvSpPr>
          <p:cNvPr id="78851" name="Text Box 2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78852" name="Rectangle 3"/>
          <p:cNvSpPr>
            <a:spLocks noChangeArrowheads="1"/>
          </p:cNvSpPr>
          <p:nvPr>
            <p:ph type="body"/>
          </p:nvPr>
        </p:nvSpPr>
        <p:spPr>
          <a:xfrm>
            <a:off x="685800" y="4343400"/>
            <a:ext cx="5478463" cy="4114800"/>
          </a:xfrm>
          <a:noFill/>
          <a:ln/>
        </p:spPr>
        <p:txBody>
          <a:bodyPr wrap="none" anchor="ctr"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B646D86-B035-4350-9DC2-93D0619C7D03}" type="slidenum">
              <a:rPr lang="fr-FR" smtClean="0"/>
              <a:pPr/>
              <a:t>26</a:t>
            </a:fld>
            <a:endParaRPr lang="fr-FR" smtClean="0"/>
          </a:p>
        </p:txBody>
      </p:sp>
      <p:sp>
        <p:nvSpPr>
          <p:cNvPr id="79875" name="Text Box 2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79876" name="Rectangle 3"/>
          <p:cNvSpPr>
            <a:spLocks noChangeArrowheads="1"/>
          </p:cNvSpPr>
          <p:nvPr>
            <p:ph type="body"/>
          </p:nvPr>
        </p:nvSpPr>
        <p:spPr>
          <a:xfrm>
            <a:off x="685800" y="4343400"/>
            <a:ext cx="5478463" cy="4114800"/>
          </a:xfrm>
          <a:noFill/>
          <a:ln/>
        </p:spPr>
        <p:txBody>
          <a:bodyPr wrap="none" anchor="ctr"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7C35EBE-033A-4035-B271-3348759BD37F}" type="slidenum">
              <a:rPr lang="fr-FR" smtClean="0"/>
              <a:pPr/>
              <a:t>27</a:t>
            </a:fld>
            <a:endParaRPr lang="fr-FR" smtClean="0"/>
          </a:p>
        </p:txBody>
      </p:sp>
      <p:sp>
        <p:nvSpPr>
          <p:cNvPr id="80899" name="Text Box 2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80900" name="Rectangle 3"/>
          <p:cNvSpPr>
            <a:spLocks noChangeArrowheads="1"/>
          </p:cNvSpPr>
          <p:nvPr>
            <p:ph type="body"/>
          </p:nvPr>
        </p:nvSpPr>
        <p:spPr>
          <a:xfrm>
            <a:off x="685800" y="4343400"/>
            <a:ext cx="5478463" cy="4114800"/>
          </a:xfrm>
          <a:noFill/>
          <a:ln/>
        </p:spPr>
        <p:txBody>
          <a:bodyPr wrap="none" anchor="ctr"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0EBE900-D0A1-4378-B634-949D4A54E870}" type="slidenum">
              <a:rPr lang="fr-FR" smtClean="0"/>
              <a:pPr/>
              <a:t>28</a:t>
            </a:fld>
            <a:endParaRPr lang="fr-FR" smtClean="0"/>
          </a:p>
        </p:txBody>
      </p:sp>
      <p:sp>
        <p:nvSpPr>
          <p:cNvPr id="81923" name="Text Box 2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81924" name="Rectangle 3"/>
          <p:cNvSpPr>
            <a:spLocks noChangeArrowheads="1"/>
          </p:cNvSpPr>
          <p:nvPr>
            <p:ph type="body"/>
          </p:nvPr>
        </p:nvSpPr>
        <p:spPr>
          <a:xfrm>
            <a:off x="685800" y="4343400"/>
            <a:ext cx="5478463" cy="4114800"/>
          </a:xfrm>
          <a:noFill/>
          <a:ln/>
        </p:spPr>
        <p:txBody>
          <a:bodyPr wrap="none" anchor="ctr"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A8C6602-D569-410F-96B4-C1D161BEF7BE}" type="slidenum">
              <a:rPr lang="fr-FR" smtClean="0"/>
              <a:pPr/>
              <a:t>29</a:t>
            </a:fld>
            <a:endParaRPr lang="fr-FR" smtClean="0"/>
          </a:p>
        </p:txBody>
      </p:sp>
      <p:sp>
        <p:nvSpPr>
          <p:cNvPr id="82947" name="Text Box 2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82948" name="Rectangle 3"/>
          <p:cNvSpPr>
            <a:spLocks noChangeArrowheads="1"/>
          </p:cNvSpPr>
          <p:nvPr>
            <p:ph type="body"/>
          </p:nvPr>
        </p:nvSpPr>
        <p:spPr>
          <a:xfrm>
            <a:off x="685800" y="4343400"/>
            <a:ext cx="5478463" cy="4114800"/>
          </a:xfrm>
          <a:noFill/>
          <a:ln/>
        </p:spPr>
        <p:txBody>
          <a:bodyPr wrap="none" anchor="ctr"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025BB59-E5D5-4C79-916B-D16C4DCC00FA}" type="slidenum">
              <a:rPr lang="fr-FR" smtClean="0"/>
              <a:pPr/>
              <a:t>3</a:t>
            </a:fld>
            <a:endParaRPr lang="fr-FR" smtClean="0"/>
          </a:p>
        </p:txBody>
      </p:sp>
      <p:sp>
        <p:nvSpPr>
          <p:cNvPr id="56323" name="Text Box 2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56324" name="Rectangle 3"/>
          <p:cNvSpPr>
            <a:spLocks noChangeArrowheads="1"/>
          </p:cNvSpPr>
          <p:nvPr>
            <p:ph type="body"/>
          </p:nvPr>
        </p:nvSpPr>
        <p:spPr>
          <a:xfrm>
            <a:off x="685800" y="4343400"/>
            <a:ext cx="5478463" cy="4114800"/>
          </a:xfrm>
          <a:noFill/>
          <a:ln/>
        </p:spPr>
        <p:txBody>
          <a:bodyPr wrap="none" anchor="ctr"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68F78D-C4CA-4EAA-8D4C-FEAE26477D87}" type="slidenum">
              <a:rPr lang="fr-FR" smtClean="0"/>
              <a:pPr/>
              <a:t>30</a:t>
            </a:fld>
            <a:endParaRPr lang="fr-FR" smtClean="0"/>
          </a:p>
        </p:txBody>
      </p:sp>
      <p:sp>
        <p:nvSpPr>
          <p:cNvPr id="83971" name="Text Box 2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83972" name="Rectangle 3"/>
          <p:cNvSpPr>
            <a:spLocks noChangeArrowheads="1"/>
          </p:cNvSpPr>
          <p:nvPr>
            <p:ph type="body"/>
          </p:nvPr>
        </p:nvSpPr>
        <p:spPr>
          <a:xfrm>
            <a:off x="685800" y="4343400"/>
            <a:ext cx="5478463" cy="4114800"/>
          </a:xfrm>
          <a:noFill/>
          <a:ln/>
        </p:spPr>
        <p:txBody>
          <a:bodyPr wrap="none" anchor="ctr"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FC71883-22F2-4D02-BCC6-5054919F8049}" type="slidenum">
              <a:rPr lang="fr-FR" smtClean="0"/>
              <a:pPr/>
              <a:t>31</a:t>
            </a:fld>
            <a:endParaRPr lang="fr-FR" smtClean="0"/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84996" name="Rectangle 3"/>
          <p:cNvSpPr>
            <a:spLocks noChangeArrowheads="1"/>
          </p:cNvSpPr>
          <p:nvPr>
            <p:ph type="body"/>
          </p:nvPr>
        </p:nvSpPr>
        <p:spPr>
          <a:xfrm>
            <a:off x="685800" y="4343400"/>
            <a:ext cx="5478463" cy="4114800"/>
          </a:xfrm>
          <a:noFill/>
          <a:ln/>
        </p:spPr>
        <p:txBody>
          <a:bodyPr wrap="none" anchor="ctr"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764DC47-AFAC-49B1-B1ED-E9FE6C8FA59A}" type="slidenum">
              <a:rPr lang="fr-FR" smtClean="0"/>
              <a:pPr/>
              <a:t>32</a:t>
            </a:fld>
            <a:endParaRPr lang="fr-FR" smtClean="0"/>
          </a:p>
        </p:txBody>
      </p:sp>
      <p:sp>
        <p:nvSpPr>
          <p:cNvPr id="86019" name="Text Box 2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86020" name="Rectangle 3"/>
          <p:cNvSpPr>
            <a:spLocks noChangeArrowheads="1"/>
          </p:cNvSpPr>
          <p:nvPr>
            <p:ph type="body"/>
          </p:nvPr>
        </p:nvSpPr>
        <p:spPr>
          <a:xfrm>
            <a:off x="685800" y="4343400"/>
            <a:ext cx="5478463" cy="4114800"/>
          </a:xfrm>
          <a:noFill/>
          <a:ln/>
        </p:spPr>
        <p:txBody>
          <a:bodyPr wrap="none" anchor="ctr"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0CFAAD1-DCC9-4FE5-941D-F3635EF297E4}" type="slidenum">
              <a:rPr lang="fr-FR" smtClean="0"/>
              <a:pPr/>
              <a:t>33</a:t>
            </a:fld>
            <a:endParaRPr lang="fr-FR" smtClean="0"/>
          </a:p>
        </p:txBody>
      </p:sp>
      <p:sp>
        <p:nvSpPr>
          <p:cNvPr id="87043" name="Text Box 2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87044" name="Rectangle 3"/>
          <p:cNvSpPr>
            <a:spLocks noChangeArrowheads="1"/>
          </p:cNvSpPr>
          <p:nvPr>
            <p:ph type="body"/>
          </p:nvPr>
        </p:nvSpPr>
        <p:spPr>
          <a:xfrm>
            <a:off x="685800" y="4343400"/>
            <a:ext cx="5478463" cy="4114800"/>
          </a:xfrm>
          <a:noFill/>
          <a:ln/>
        </p:spPr>
        <p:txBody>
          <a:bodyPr wrap="none" anchor="ctr"/>
          <a:lstStyle/>
          <a:p>
            <a:pPr eaLnBrk="1" hangingPunct="1"/>
            <a:endParaRPr lang="fr-FR" b="1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AA0F469-3483-48F2-9A23-1AC577434905}" type="slidenum">
              <a:rPr lang="fr-FR" smtClean="0"/>
              <a:pPr/>
              <a:t>34</a:t>
            </a:fld>
            <a:endParaRPr lang="fr-FR" smtClean="0"/>
          </a:p>
        </p:txBody>
      </p:sp>
      <p:sp>
        <p:nvSpPr>
          <p:cNvPr id="88067" name="Text Box 2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88068" name="Rectangle 3"/>
          <p:cNvSpPr>
            <a:spLocks noChangeArrowheads="1"/>
          </p:cNvSpPr>
          <p:nvPr>
            <p:ph type="body"/>
          </p:nvPr>
        </p:nvSpPr>
        <p:spPr>
          <a:xfrm>
            <a:off x="685800" y="4343400"/>
            <a:ext cx="5478463" cy="4114800"/>
          </a:xfrm>
          <a:noFill/>
          <a:ln/>
        </p:spPr>
        <p:txBody>
          <a:bodyPr wrap="none" anchor="ctr"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31468F0-4AD5-4860-81C8-7D266D105445}" type="slidenum">
              <a:rPr lang="fr-FR" smtClean="0"/>
              <a:pPr/>
              <a:t>35</a:t>
            </a:fld>
            <a:endParaRPr lang="fr-FR" smtClean="0"/>
          </a:p>
        </p:txBody>
      </p:sp>
      <p:sp>
        <p:nvSpPr>
          <p:cNvPr id="89091" name="Text Box 2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89092" name="Rectangle 3"/>
          <p:cNvSpPr>
            <a:spLocks noChangeArrowheads="1"/>
          </p:cNvSpPr>
          <p:nvPr>
            <p:ph type="body"/>
          </p:nvPr>
        </p:nvSpPr>
        <p:spPr>
          <a:xfrm>
            <a:off x="685800" y="4343400"/>
            <a:ext cx="5478463" cy="4114800"/>
          </a:xfrm>
          <a:noFill/>
          <a:ln/>
        </p:spPr>
        <p:txBody>
          <a:bodyPr wrap="none" anchor="ctr"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30F4C1-3882-40BE-B97A-5B99932830B3}" type="slidenum">
              <a:rPr lang="fr-FR" smtClean="0"/>
              <a:pPr/>
              <a:t>36</a:t>
            </a:fld>
            <a:endParaRPr lang="fr-FR" smtClean="0"/>
          </a:p>
        </p:txBody>
      </p:sp>
      <p:sp>
        <p:nvSpPr>
          <p:cNvPr id="90115" name="Text Box 2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90116" name="Rectangle 3"/>
          <p:cNvSpPr>
            <a:spLocks noChangeArrowheads="1"/>
          </p:cNvSpPr>
          <p:nvPr>
            <p:ph type="body"/>
          </p:nvPr>
        </p:nvSpPr>
        <p:spPr>
          <a:xfrm>
            <a:off x="685800" y="4343400"/>
            <a:ext cx="5478463" cy="4114800"/>
          </a:xfrm>
          <a:noFill/>
          <a:ln/>
        </p:spPr>
        <p:txBody>
          <a:bodyPr wrap="none" anchor="ctr"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AE19867-76CD-4560-93FF-B5867F03AAC8}" type="slidenum">
              <a:rPr lang="fr-FR" smtClean="0"/>
              <a:pPr/>
              <a:t>37</a:t>
            </a:fld>
            <a:endParaRPr lang="fr-FR" smtClean="0"/>
          </a:p>
        </p:txBody>
      </p:sp>
      <p:sp>
        <p:nvSpPr>
          <p:cNvPr id="91139" name="Text Box 2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91140" name="Rectangle 3"/>
          <p:cNvSpPr>
            <a:spLocks noChangeArrowheads="1"/>
          </p:cNvSpPr>
          <p:nvPr>
            <p:ph type="body"/>
          </p:nvPr>
        </p:nvSpPr>
        <p:spPr>
          <a:xfrm>
            <a:off x="685800" y="4343400"/>
            <a:ext cx="5478463" cy="4114800"/>
          </a:xfrm>
          <a:noFill/>
          <a:ln/>
        </p:spPr>
        <p:txBody>
          <a:bodyPr wrap="none" anchor="ctr"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CF29713-7B6F-4346-ADAB-D12FCAA266A5}" type="slidenum">
              <a:rPr lang="fr-FR" smtClean="0"/>
              <a:pPr/>
              <a:t>38</a:t>
            </a:fld>
            <a:endParaRPr lang="fr-FR" smtClean="0"/>
          </a:p>
        </p:txBody>
      </p:sp>
      <p:sp>
        <p:nvSpPr>
          <p:cNvPr id="92163" name="Text Box 2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92164" name="Rectangle 3"/>
          <p:cNvSpPr>
            <a:spLocks noChangeArrowheads="1"/>
          </p:cNvSpPr>
          <p:nvPr>
            <p:ph type="body"/>
          </p:nvPr>
        </p:nvSpPr>
        <p:spPr>
          <a:xfrm>
            <a:off x="685800" y="4343400"/>
            <a:ext cx="5478463" cy="4114800"/>
          </a:xfrm>
          <a:noFill/>
          <a:ln/>
        </p:spPr>
        <p:txBody>
          <a:bodyPr wrap="none" anchor="ctr"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1E8A89A-E811-4250-B62A-75AB746C6B5C}" type="slidenum">
              <a:rPr lang="fr-FR" smtClean="0"/>
              <a:pPr/>
              <a:t>4</a:t>
            </a:fld>
            <a:endParaRPr lang="fr-FR" smtClean="0"/>
          </a:p>
        </p:txBody>
      </p:sp>
      <p:sp>
        <p:nvSpPr>
          <p:cNvPr id="5734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54013EB-2D41-4A10-B42C-8EC8E9FA6442}" type="slidenum">
              <a:rPr lang="fr-FR" smtClean="0"/>
              <a:pPr/>
              <a:t>5</a:t>
            </a:fld>
            <a:endParaRPr lang="fr-FR" smtClean="0"/>
          </a:p>
        </p:txBody>
      </p:sp>
      <p:sp>
        <p:nvSpPr>
          <p:cNvPr id="58371" name="Text Box 2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58372" name="Rectangle 3"/>
          <p:cNvSpPr>
            <a:spLocks noChangeArrowheads="1"/>
          </p:cNvSpPr>
          <p:nvPr>
            <p:ph type="body"/>
          </p:nvPr>
        </p:nvSpPr>
        <p:spPr>
          <a:xfrm>
            <a:off x="685800" y="4343400"/>
            <a:ext cx="5478463" cy="4114800"/>
          </a:xfrm>
          <a:noFill/>
          <a:ln/>
        </p:spPr>
        <p:txBody>
          <a:bodyPr wrap="none" anchor="ctr"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4F389D3-46FE-4E70-A39A-95FF2240F93C}" type="slidenum">
              <a:rPr lang="fr-FR" smtClean="0"/>
              <a:pPr/>
              <a:t>6</a:t>
            </a:fld>
            <a:endParaRPr lang="fr-FR" smtClean="0"/>
          </a:p>
        </p:txBody>
      </p:sp>
      <p:sp>
        <p:nvSpPr>
          <p:cNvPr id="59395" name="Text Box 2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59396" name="Rectangle 3"/>
          <p:cNvSpPr>
            <a:spLocks noChangeArrowheads="1"/>
          </p:cNvSpPr>
          <p:nvPr>
            <p:ph type="body"/>
          </p:nvPr>
        </p:nvSpPr>
        <p:spPr>
          <a:xfrm>
            <a:off x="685800" y="4343400"/>
            <a:ext cx="5478463" cy="4114800"/>
          </a:xfrm>
          <a:noFill/>
          <a:ln/>
        </p:spPr>
        <p:txBody>
          <a:bodyPr wrap="none" anchor="ctr"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04F90CC-9804-4FC3-8059-C0BAF2BD3FB3}" type="slidenum">
              <a:rPr lang="fr-FR" smtClean="0"/>
              <a:pPr/>
              <a:t>7</a:t>
            </a:fld>
            <a:endParaRPr lang="fr-FR" smtClean="0"/>
          </a:p>
        </p:txBody>
      </p:sp>
      <p:sp>
        <p:nvSpPr>
          <p:cNvPr id="60419" name="Text Box 2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60420" name="Rectangle 3"/>
          <p:cNvSpPr>
            <a:spLocks noChangeArrowheads="1"/>
          </p:cNvSpPr>
          <p:nvPr>
            <p:ph type="body"/>
          </p:nvPr>
        </p:nvSpPr>
        <p:spPr>
          <a:xfrm>
            <a:off x="685800" y="4343400"/>
            <a:ext cx="5478463" cy="4114800"/>
          </a:xfrm>
          <a:noFill/>
          <a:ln/>
        </p:spPr>
        <p:txBody>
          <a:bodyPr wrap="none" anchor="ctr"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07D1192-B538-496C-A092-30A75B22E8EF}" type="slidenum">
              <a:rPr lang="fr-FR" smtClean="0"/>
              <a:pPr/>
              <a:t>8</a:t>
            </a:fld>
            <a:endParaRPr lang="fr-FR" smtClean="0"/>
          </a:p>
        </p:txBody>
      </p:sp>
      <p:sp>
        <p:nvSpPr>
          <p:cNvPr id="61443" name="Text Box 2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61444" name="Rectangle 3"/>
          <p:cNvSpPr>
            <a:spLocks noChangeArrowheads="1"/>
          </p:cNvSpPr>
          <p:nvPr>
            <p:ph type="body"/>
          </p:nvPr>
        </p:nvSpPr>
        <p:spPr>
          <a:xfrm>
            <a:off x="685800" y="4343400"/>
            <a:ext cx="5478463" cy="4114800"/>
          </a:xfrm>
          <a:noFill/>
          <a:ln/>
        </p:spPr>
        <p:txBody>
          <a:bodyPr wrap="none" anchor="ctr"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EF6C10-08D8-4019-B97F-D9D0AC964A68}" type="slidenum">
              <a:rPr lang="fr-FR" smtClean="0"/>
              <a:pPr/>
              <a:t>9</a:t>
            </a:fld>
            <a:endParaRPr lang="fr-FR" smtClean="0"/>
          </a:p>
        </p:txBody>
      </p:sp>
      <p:sp>
        <p:nvSpPr>
          <p:cNvPr id="62467" name="Text Box 2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62468" name="Rectangle 3"/>
          <p:cNvSpPr>
            <a:spLocks noChangeArrowheads="1"/>
          </p:cNvSpPr>
          <p:nvPr>
            <p:ph type="body"/>
          </p:nvPr>
        </p:nvSpPr>
        <p:spPr>
          <a:xfrm>
            <a:off x="685800" y="4343400"/>
            <a:ext cx="5478463" cy="4114800"/>
          </a:xfrm>
          <a:noFill/>
          <a:ln/>
        </p:spPr>
        <p:txBody>
          <a:bodyPr wrap="none" anchor="ctr"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rondir un rectangle avec un coin diagonal 3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/>
          <a:lstStyle>
            <a:lvl1pPr marL="0" algn="r">
              <a:defRPr sz="4800"/>
            </a:lvl1pPr>
            <a:extLst/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fr-FR" smtClean="0"/>
              <a:t>Cliquez pour modifier le style des sous-titres du masque</a:t>
            </a:r>
            <a:endParaRPr lang="en-US"/>
          </a:p>
        </p:txBody>
      </p:sp>
      <p:sp>
        <p:nvSpPr>
          <p:cNvPr id="5" name="Espace réservé de la date 9"/>
          <p:cNvSpPr>
            <a:spLocks noGrp="1"/>
          </p:cNvSpPr>
          <p:nvPr>
            <p:ph type="dt" sz="half" idx="10"/>
          </p:nvPr>
        </p:nvSpPr>
        <p:spPr>
          <a:xfrm>
            <a:off x="5562600" y="6508750"/>
            <a:ext cx="3001963" cy="274638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10"/>
          <p:cNvSpPr>
            <a:spLocks noGrp="1"/>
          </p:cNvSpPr>
          <p:nvPr>
            <p:ph type="sldNum" sz="quarter" idx="11"/>
          </p:nvPr>
        </p:nvSpPr>
        <p:spPr>
          <a:xfrm>
            <a:off x="8639175" y="6508750"/>
            <a:ext cx="463550" cy="274638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826E83E9-C8EA-4713-B1CC-2A7CF256ADF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7" name="Espace réservé du pied de page 11"/>
          <p:cNvSpPr>
            <a:spLocks noGrp="1"/>
          </p:cNvSpPr>
          <p:nvPr>
            <p:ph type="ftr" sz="quarter" idx="12"/>
          </p:nvPr>
        </p:nvSpPr>
        <p:spPr>
          <a:xfrm>
            <a:off x="1600200" y="6508750"/>
            <a:ext cx="3906838" cy="274638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5FC5D94-A86B-4D73-AA2A-1DE3C6486F2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A083F5A-3C06-499B-8795-FCA5878130A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B8DCF6-22D2-473B-A059-FEF6445948C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88963" y="1423988"/>
            <a:ext cx="8001000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5C7DBA1-72E8-45D6-91AE-720A80D791E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00125" y="3267075"/>
            <a:ext cx="7407275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7"/>
          <p:cNvSpPr>
            <a:spLocks noGrp="1"/>
          </p:cNvSpPr>
          <p:nvPr>
            <p:ph type="dt" sz="half" idx="10"/>
          </p:nvPr>
        </p:nvSpPr>
        <p:spPr>
          <a:xfrm>
            <a:off x="5562600" y="6513513"/>
            <a:ext cx="3001963" cy="274637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8"/>
          <p:cNvSpPr>
            <a:spLocks noGrp="1"/>
          </p:cNvSpPr>
          <p:nvPr>
            <p:ph type="sldNum" sz="quarter" idx="11"/>
          </p:nvPr>
        </p:nvSpPr>
        <p:spPr>
          <a:xfrm>
            <a:off x="8639175" y="6513513"/>
            <a:ext cx="463550" cy="274637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237AB367-0845-4264-8495-0179349D82C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7" name="Espace réservé du pied de page 9"/>
          <p:cNvSpPr>
            <a:spLocks noGrp="1"/>
          </p:cNvSpPr>
          <p:nvPr>
            <p:ph type="ftr" sz="quarter" idx="12"/>
          </p:nvPr>
        </p:nvSpPr>
        <p:spPr>
          <a:xfrm>
            <a:off x="1600200" y="6513513"/>
            <a:ext cx="3906838" cy="274637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88963" y="1423988"/>
            <a:ext cx="8001000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6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8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640763" y="6515100"/>
            <a:ext cx="465137" cy="27305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D45C66A-9D7F-4742-A031-2E2E0DAAA07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17538" y="2165350"/>
            <a:ext cx="3748087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800600" y="2165350"/>
            <a:ext cx="3749675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9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10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11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8640763" y="6515100"/>
            <a:ext cx="465137" cy="27305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4B531C8-CD93-4ADE-8959-A900586F08C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88963" y="1423988"/>
            <a:ext cx="8001000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4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B349E47-184E-4779-BE2D-3A534AF1F72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AB059A3-4634-4351-90EB-7A5164921B5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057775" y="1057275"/>
            <a:ext cx="3748088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/>
          <a:lstStyle>
            <a:lvl1pPr marL="0" algn="r">
              <a:buNone/>
              <a:defRPr sz="2000" b="1"/>
            </a:lvl1pPr>
            <a:extLst/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6" name="Espace réservé de la date 8"/>
          <p:cNvSpPr>
            <a:spLocks noGrp="1"/>
          </p:cNvSpPr>
          <p:nvPr>
            <p:ph type="dt" sz="half" idx="10"/>
          </p:nvPr>
        </p:nvSpPr>
        <p:spPr>
          <a:xfrm>
            <a:off x="5562600" y="6513513"/>
            <a:ext cx="3001963" cy="274637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9"/>
          <p:cNvSpPr>
            <a:spLocks noGrp="1"/>
          </p:cNvSpPr>
          <p:nvPr>
            <p:ph type="sldNum" sz="quarter" idx="11"/>
          </p:nvPr>
        </p:nvSpPr>
        <p:spPr>
          <a:xfrm>
            <a:off x="8639175" y="6513513"/>
            <a:ext cx="463550" cy="274637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D3FC5924-F285-4B32-B8FB-083F7830693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8" name="Espace réservé du pied de page 10"/>
          <p:cNvSpPr>
            <a:spLocks noGrp="1"/>
          </p:cNvSpPr>
          <p:nvPr>
            <p:ph type="ftr" sz="quarter" idx="12"/>
          </p:nvPr>
        </p:nvSpPr>
        <p:spPr>
          <a:xfrm>
            <a:off x="1600200" y="6513513"/>
            <a:ext cx="3906838" cy="274637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/>
          <a:lstStyle>
            <a:lvl1pPr marL="0" algn="r">
              <a:buNone/>
              <a:defRPr sz="2000" b="1"/>
            </a:lvl1pPr>
            <a:extLst/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13" name="Espace réservé pour une image 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fr-FR" noProof="0" smtClean="0"/>
              <a:t>Cliquez sur l'icône pour ajouter une image</a:t>
            </a:r>
            <a:endParaRPr lang="en-US" noProof="0" dirty="0"/>
          </a:p>
        </p:txBody>
      </p:sp>
      <p:sp>
        <p:nvSpPr>
          <p:cNvPr id="5" name="Espace réservé de la date 7"/>
          <p:cNvSpPr>
            <a:spLocks noGrp="1"/>
          </p:cNvSpPr>
          <p:nvPr>
            <p:ph type="dt" sz="half" idx="10"/>
          </p:nvPr>
        </p:nvSpPr>
        <p:spPr>
          <a:xfrm>
            <a:off x="5562600" y="6508750"/>
            <a:ext cx="3001963" cy="274638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8"/>
          <p:cNvSpPr>
            <a:spLocks noGrp="1"/>
          </p:cNvSpPr>
          <p:nvPr>
            <p:ph type="sldNum" sz="quarter" idx="11"/>
          </p:nvPr>
        </p:nvSpPr>
        <p:spPr>
          <a:xfrm>
            <a:off x="8639175" y="6508750"/>
            <a:ext cx="463550" cy="274638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E8029934-2C58-4A7A-9E7E-ABA996B9422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7" name="Espace réservé du pied de page 9"/>
          <p:cNvSpPr>
            <a:spLocks noGrp="1"/>
          </p:cNvSpPr>
          <p:nvPr>
            <p:ph type="ftr" sz="quarter" idx="12"/>
          </p:nvPr>
        </p:nvSpPr>
        <p:spPr>
          <a:xfrm>
            <a:off x="1600200" y="6508750"/>
            <a:ext cx="3906838" cy="274638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rrondir un rectangle avec un coin diagonal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1638" cy="274638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1963" cy="274638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639175" y="6515100"/>
            <a:ext cx="463550" cy="27305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fld id="{9CDAA812-B618-4C7A-B78D-34A4F644A9A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54000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1033" name="Espace réservé du texte 12"/>
          <p:cNvSpPr>
            <a:spLocks noGrp="1"/>
          </p:cNvSpPr>
          <p:nvPr>
            <p:ph type="body" idx="1"/>
          </p:nvPr>
        </p:nvSpPr>
        <p:spPr bwMode="auto">
          <a:xfrm>
            <a:off x="457200" y="16462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smtClean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43" r:id="rId1"/>
    <p:sldLayoutId id="2147483944" r:id="rId2"/>
    <p:sldLayoutId id="2147483945" r:id="rId3"/>
    <p:sldLayoutId id="2147483946" r:id="rId4"/>
    <p:sldLayoutId id="2147483947" r:id="rId5"/>
    <p:sldLayoutId id="2147483948" r:id="rId6"/>
    <p:sldLayoutId id="2147483949" r:id="rId7"/>
    <p:sldLayoutId id="2147483950" r:id="rId8"/>
    <p:sldLayoutId id="2147483951" r:id="rId9"/>
    <p:sldLayoutId id="2147483952" r:id="rId10"/>
    <p:sldLayoutId id="2147483953" r:id="rId11"/>
    <p:sldLayoutId id="2147483954" r:id="rId12"/>
  </p:sldLayoutIdLst>
  <p:txStyles>
    <p:titleStyle>
      <a:lvl1pPr marL="53975" indent="-53975" algn="r" rtl="0" eaLnBrk="0" fontAlgn="base" hangingPunct="0">
        <a:spcBef>
          <a:spcPct val="0"/>
        </a:spcBef>
        <a:spcAft>
          <a:spcPct val="0"/>
        </a:spcAft>
        <a:defRPr sz="4600" kern="1200">
          <a:solidFill>
            <a:srgbClr val="FDDC9D"/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lvl2pPr marL="53975" indent="-53975" algn="r" rtl="0" eaLnBrk="0" fontAlgn="base" hangingPunct="0">
        <a:spcBef>
          <a:spcPct val="0"/>
        </a:spcBef>
        <a:spcAft>
          <a:spcPct val="0"/>
        </a:spcAft>
        <a:defRPr sz="4600">
          <a:solidFill>
            <a:srgbClr val="FDDC9D"/>
          </a:solidFill>
          <a:latin typeface="Lucida Sans" pitchFamily="34" charset="0"/>
        </a:defRPr>
      </a:lvl2pPr>
      <a:lvl3pPr marL="53975" indent="-53975" algn="r" rtl="0" eaLnBrk="0" fontAlgn="base" hangingPunct="0">
        <a:spcBef>
          <a:spcPct val="0"/>
        </a:spcBef>
        <a:spcAft>
          <a:spcPct val="0"/>
        </a:spcAft>
        <a:defRPr sz="4600">
          <a:solidFill>
            <a:srgbClr val="FDDC9D"/>
          </a:solidFill>
          <a:latin typeface="Lucida Sans" pitchFamily="34" charset="0"/>
        </a:defRPr>
      </a:lvl3pPr>
      <a:lvl4pPr marL="53975" indent="-53975" algn="r" rtl="0" eaLnBrk="0" fontAlgn="base" hangingPunct="0">
        <a:spcBef>
          <a:spcPct val="0"/>
        </a:spcBef>
        <a:spcAft>
          <a:spcPct val="0"/>
        </a:spcAft>
        <a:defRPr sz="4600">
          <a:solidFill>
            <a:srgbClr val="FDDC9D"/>
          </a:solidFill>
          <a:latin typeface="Lucida Sans" pitchFamily="34" charset="0"/>
        </a:defRPr>
      </a:lvl4pPr>
      <a:lvl5pPr marL="53975" indent="-53975" algn="r" rtl="0" eaLnBrk="0" fontAlgn="base" hangingPunct="0">
        <a:spcBef>
          <a:spcPct val="0"/>
        </a:spcBef>
        <a:spcAft>
          <a:spcPct val="0"/>
        </a:spcAft>
        <a:defRPr sz="4600">
          <a:solidFill>
            <a:srgbClr val="FDDC9D"/>
          </a:solidFill>
          <a:latin typeface="Lucida Sans" pitchFamily="34" charset="0"/>
        </a:defRPr>
      </a:lvl5pPr>
      <a:lvl6pPr marL="511175" indent="-53975" algn="r" rtl="0" fontAlgn="base">
        <a:spcBef>
          <a:spcPct val="0"/>
        </a:spcBef>
        <a:spcAft>
          <a:spcPct val="0"/>
        </a:spcAft>
        <a:defRPr sz="4600">
          <a:solidFill>
            <a:srgbClr val="FDDC9D"/>
          </a:solidFill>
          <a:latin typeface="Lucida Sans" pitchFamily="34" charset="0"/>
        </a:defRPr>
      </a:lvl6pPr>
      <a:lvl7pPr marL="968375" indent="-53975" algn="r" rtl="0" fontAlgn="base">
        <a:spcBef>
          <a:spcPct val="0"/>
        </a:spcBef>
        <a:spcAft>
          <a:spcPct val="0"/>
        </a:spcAft>
        <a:defRPr sz="4600">
          <a:solidFill>
            <a:srgbClr val="FDDC9D"/>
          </a:solidFill>
          <a:latin typeface="Lucida Sans" pitchFamily="34" charset="0"/>
        </a:defRPr>
      </a:lvl7pPr>
      <a:lvl8pPr marL="1425575" indent="-53975" algn="r" rtl="0" fontAlgn="base">
        <a:spcBef>
          <a:spcPct val="0"/>
        </a:spcBef>
        <a:spcAft>
          <a:spcPct val="0"/>
        </a:spcAft>
        <a:defRPr sz="4600">
          <a:solidFill>
            <a:srgbClr val="FDDC9D"/>
          </a:solidFill>
          <a:latin typeface="Lucida Sans" pitchFamily="34" charset="0"/>
        </a:defRPr>
      </a:lvl8pPr>
      <a:lvl9pPr marL="1882775" indent="-53975" algn="r" rtl="0" fontAlgn="base">
        <a:spcBef>
          <a:spcPct val="0"/>
        </a:spcBef>
        <a:spcAft>
          <a:spcPct val="0"/>
        </a:spcAft>
        <a:defRPr sz="4600">
          <a:solidFill>
            <a:srgbClr val="FDDC9D"/>
          </a:solidFill>
          <a:latin typeface="Lucida Sans" pitchFamily="34" charset="0"/>
        </a:defRPr>
      </a:lvl9pPr>
      <a:extLst/>
    </p:titleStyle>
    <p:bodyStyle>
      <a:lvl1pPr marL="292100" indent="-292100" algn="l" rtl="0" eaLnBrk="0" fontAlgn="base" hangingPunct="0">
        <a:spcBef>
          <a:spcPct val="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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28600" algn="l" rtl="0" eaLnBrk="0" fontAlgn="base" hangingPunct="0">
        <a:spcBef>
          <a:spcPts val="400"/>
        </a:spcBef>
        <a:spcAft>
          <a:spcPct val="0"/>
        </a:spcAft>
        <a:buClr>
          <a:schemeClr val="accent2"/>
        </a:buClr>
        <a:buSzPct val="9000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190500" algn="l" rtl="0" eaLnBrk="0" fontAlgn="base" hangingPunct="0">
        <a:spcBef>
          <a:spcPts val="400"/>
        </a:spcBef>
        <a:spcAft>
          <a:spcPct val="0"/>
        </a:spcAft>
        <a:buClr>
          <a:srgbClr val="A5AB81"/>
        </a:buClr>
        <a:buSzPct val="100000"/>
        <a:buFont typeface="Wingdings 2" pitchFamily="18" charset="2"/>
        <a:buChar char="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182563" algn="l" rtl="0" eaLnBrk="0" fontAlgn="base" hangingPunct="0">
        <a:spcBef>
          <a:spcPts val="400"/>
        </a:spcBef>
        <a:spcAft>
          <a:spcPct val="0"/>
        </a:spcAft>
        <a:buClr>
          <a:srgbClr val="A5AB81"/>
        </a:buClr>
        <a:buSzPct val="100000"/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7450" indent="-182563" algn="l" rtl="0" eaLnBrk="0" fontAlgn="base" hangingPunct="0">
        <a:spcBef>
          <a:spcPts val="400"/>
        </a:spcBef>
        <a:spcAft>
          <a:spcPct val="0"/>
        </a:spcAft>
        <a:buClr>
          <a:srgbClr val="A5AB81"/>
        </a:buClr>
        <a:buSzPct val="100000"/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zerotothree.org/" TargetMode="Externa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8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8313" y="638175"/>
            <a:ext cx="8302625" cy="5870518"/>
          </a:xfrm>
        </p:spPr>
        <p:txBody>
          <a:bodyPr lIns="0" tIns="0" rIns="0" bIns="0" anchor="ctr" anchorCtr="0">
            <a:spAutoFit/>
          </a:bodyPr>
          <a:lstStyle/>
          <a:p>
            <a:pPr indent="0" algn="l" defTabSz="449263" eaLnBrk="1" fontAlgn="auto" hangingPunct="1">
              <a:lnSpc>
                <a:spcPct val="102000"/>
              </a:lnSpc>
              <a:spcAft>
                <a:spcPts val="0"/>
              </a:spcAft>
              <a:buClr>
                <a:srgbClr val="FFFFFF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5100" algn="l"/>
                <a:tab pos="10779125" algn="l"/>
                <a:tab pos="10779125" algn="l"/>
                <a:tab pos="10780713" algn="l"/>
              </a:tabLst>
              <a:defRPr/>
            </a:pPr>
            <a:r>
              <a:rPr lang="en-GB" dirty="0" smtClean="0">
                <a:solidFill>
                  <a:srgbClr val="FFFF00"/>
                </a:solidFill>
                <a:latin typeface="Impact" pitchFamily="34" charset="0"/>
              </a:rPr>
              <a:t>							0-3 </a:t>
            </a:r>
            <a:r>
              <a:rPr lang="en-GB" dirty="0" err="1" smtClean="0">
                <a:solidFill>
                  <a:srgbClr val="FFFF00"/>
                </a:solidFill>
                <a:latin typeface="Impact" pitchFamily="34" charset="0"/>
              </a:rPr>
              <a:t>ans</a:t>
            </a:r>
            <a:r>
              <a:rPr lang="en-GB" dirty="0" smtClean="0">
                <a:solidFill>
                  <a:srgbClr val="FFFF00"/>
                </a:solidFill>
                <a:latin typeface="Impact" pitchFamily="34" charset="0"/>
              </a:rPr>
              <a:t/>
            </a:r>
            <a:br>
              <a:rPr lang="en-GB" dirty="0" smtClean="0">
                <a:solidFill>
                  <a:srgbClr val="FFFF00"/>
                </a:solidFill>
                <a:latin typeface="Impact" pitchFamily="34" charset="0"/>
              </a:rPr>
            </a:br>
            <a:r>
              <a:rPr lang="en-GB" sz="3200" dirty="0" smtClean="0">
                <a:solidFill>
                  <a:srgbClr val="FFFF00"/>
                </a:solidFill>
                <a:latin typeface="Impact" pitchFamily="34" charset="0"/>
              </a:rPr>
              <a:t>   </a:t>
            </a:r>
            <a:br>
              <a:rPr lang="en-GB" sz="3200" dirty="0" smtClean="0">
                <a:solidFill>
                  <a:srgbClr val="FFFF00"/>
                </a:solidFill>
                <a:latin typeface="Impact" pitchFamily="34" charset="0"/>
              </a:rPr>
            </a:br>
            <a:r>
              <a:rPr lang="en-GB" dirty="0" smtClean="0">
                <a:solidFill>
                  <a:srgbClr val="FFFF00"/>
                </a:solidFill>
                <a:latin typeface="Impact" pitchFamily="34" charset="0"/>
              </a:rPr>
              <a:t>Classification ZERO to THREE   </a:t>
            </a:r>
            <a:r>
              <a:rPr lang="en-GB" sz="1800" dirty="0" smtClean="0">
                <a:solidFill>
                  <a:srgbClr val="FFFF00"/>
                </a:solidFill>
                <a:latin typeface="Impact" pitchFamily="34" charset="0"/>
              </a:rPr>
              <a:t/>
            </a:r>
            <a:br>
              <a:rPr lang="en-GB" sz="1800" dirty="0" smtClean="0">
                <a:solidFill>
                  <a:srgbClr val="FFFF00"/>
                </a:solidFill>
                <a:latin typeface="Impact" pitchFamily="34" charset="0"/>
              </a:rPr>
            </a:br>
            <a:r>
              <a:rPr lang="en-GB" sz="1800" dirty="0" smtClean="0">
                <a:solidFill>
                  <a:srgbClr val="FFFF00"/>
                </a:solidFill>
                <a:latin typeface="Times New Roman" pitchFamily="18" charset="0"/>
              </a:rPr>
              <a:t>										</a:t>
            </a:r>
            <a:r>
              <a:rPr lang="en-GB" sz="3600" dirty="0" smtClean="0">
                <a:solidFill>
                  <a:srgbClr val="FFFF00"/>
                </a:solidFill>
                <a:latin typeface="Times New Roman" pitchFamily="18" charset="0"/>
              </a:rPr>
              <a:t>Classification  des diagnostics des troubles de la santé </a:t>
            </a:r>
            <a:r>
              <a:rPr lang="en-GB" sz="3600" dirty="0" err="1" smtClean="0">
                <a:solidFill>
                  <a:srgbClr val="FFFF00"/>
                </a:solidFill>
                <a:latin typeface="Times New Roman" pitchFamily="18" charset="0"/>
              </a:rPr>
              <a:t>mentale</a:t>
            </a:r>
            <a:r>
              <a:rPr lang="en-GB" sz="3600" dirty="0" smtClean="0">
                <a:solidFill>
                  <a:srgbClr val="FFFF00"/>
                </a:solidFill>
                <a:latin typeface="Times New Roman" pitchFamily="18" charset="0"/>
              </a:rPr>
              <a:t> et du </a:t>
            </a:r>
            <a:r>
              <a:rPr lang="en-GB" sz="3600" dirty="0" err="1" smtClean="0">
                <a:solidFill>
                  <a:srgbClr val="FFFF00"/>
                </a:solidFill>
                <a:latin typeface="Times New Roman" pitchFamily="18" charset="0"/>
              </a:rPr>
              <a:t>développement</a:t>
            </a:r>
            <a:r>
              <a:rPr lang="en-GB" sz="3600" dirty="0" smtClean="0">
                <a:solidFill>
                  <a:srgbClr val="FFFF00"/>
                </a:solidFill>
                <a:latin typeface="Times New Roman" pitchFamily="18" charset="0"/>
              </a:rPr>
              <a:t> </a:t>
            </a:r>
            <a:br>
              <a:rPr lang="en-GB" sz="3600" dirty="0" smtClean="0">
                <a:solidFill>
                  <a:srgbClr val="FFFF00"/>
                </a:solidFill>
                <a:latin typeface="Times New Roman" pitchFamily="18" charset="0"/>
              </a:rPr>
            </a:br>
            <a:r>
              <a:rPr lang="en-GB" sz="3600" dirty="0" smtClean="0">
                <a:solidFill>
                  <a:srgbClr val="FFFF00"/>
                </a:solidFill>
                <a:latin typeface="Times New Roman" pitchFamily="18" charset="0"/>
              </a:rPr>
              <a:t>de la petite </a:t>
            </a:r>
            <a:r>
              <a:rPr lang="en-GB" sz="3600" dirty="0" err="1" smtClean="0">
                <a:solidFill>
                  <a:srgbClr val="FFFF00"/>
                </a:solidFill>
                <a:latin typeface="Times New Roman" pitchFamily="18" charset="0"/>
              </a:rPr>
              <a:t>enfance</a:t>
            </a:r>
            <a:r>
              <a:rPr lang="en-GB" sz="3600" dirty="0" smtClean="0">
                <a:solidFill>
                  <a:srgbClr val="FFFF00"/>
                </a:solidFill>
                <a:latin typeface="Times New Roman" pitchFamily="18" charset="0"/>
              </a:rPr>
              <a:t>.</a:t>
            </a:r>
            <a:br>
              <a:rPr lang="en-GB" sz="3600" dirty="0" smtClean="0">
                <a:solidFill>
                  <a:srgbClr val="FFFF00"/>
                </a:solidFill>
                <a:latin typeface="Times New Roman" pitchFamily="18" charset="0"/>
              </a:rPr>
            </a:br>
            <a:r>
              <a:rPr lang="en-GB" sz="3600" dirty="0" smtClean="0">
                <a:solidFill>
                  <a:srgbClr val="FFFF00"/>
                </a:solidFill>
                <a:latin typeface="Times New Roman" pitchFamily="18" charset="0"/>
              </a:rPr>
              <a:t/>
            </a:r>
            <a:br>
              <a:rPr lang="en-GB" sz="3600" dirty="0" smtClean="0">
                <a:solidFill>
                  <a:srgbClr val="FFFF00"/>
                </a:solidFill>
                <a:latin typeface="Times New Roman" pitchFamily="18" charset="0"/>
              </a:rPr>
            </a:br>
            <a:r>
              <a:rPr lang="en-GB" sz="3600" dirty="0" smtClean="0">
                <a:solidFill>
                  <a:srgbClr val="FFFF00"/>
                </a:solidFill>
                <a:latin typeface="Times New Roman" pitchFamily="18" charset="0"/>
              </a:rPr>
              <a:t>				</a:t>
            </a:r>
            <a:r>
              <a:rPr lang="en-GB" sz="2400" dirty="0" smtClean="0">
                <a:solidFill>
                  <a:srgbClr val="FFFF00"/>
                </a:solidFill>
                <a:latin typeface="Times New Roman" pitchFamily="18" charset="0"/>
              </a:rPr>
              <a:t>         	</a:t>
            </a:r>
            <a:r>
              <a:rPr lang="en-GB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Jean-Marc Scholl</a:t>
            </a:r>
            <a:r>
              <a:rPr lang="en-GB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GB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GB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																Jean-</a:t>
            </a:r>
            <a:r>
              <a:rPr lang="en-GB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Marc.Scholl@chu.ulg.ac.be</a:t>
            </a:r>
            <a:endParaRPr lang="en-GB" sz="24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5075238" y="333375"/>
            <a:ext cx="4068762" cy="317500"/>
          </a:xfrm>
        </p:spPr>
        <p:txBody>
          <a:bodyPr lIns="0" tIns="0" rIns="0" bIns="0" anchorCtr="0">
            <a:spAutoFit/>
          </a:bodyPr>
          <a:lstStyle/>
          <a:p>
            <a:pPr marL="54864" indent="0" defTabSz="449263" eaLnBrk="1" fontAlgn="auto" hangingPunct="1">
              <a:lnSpc>
                <a:spcPct val="104000"/>
              </a:lnSpc>
              <a:spcAft>
                <a:spcPts val="0"/>
              </a:spcAft>
              <a:buClr>
                <a:srgbClr val="FFFFFF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2000" smtClean="0">
                <a:solidFill>
                  <a:srgbClr val="FFFF00"/>
                </a:solidFill>
                <a:effectLst/>
                <a:latin typeface="Impact" pitchFamily="34" charset="0"/>
              </a:rPr>
              <a:t>Classification ZERO to THREE       DC:0-3R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720725"/>
            <a:ext cx="8820150" cy="5230813"/>
          </a:xfrm>
        </p:spPr>
        <p:txBody>
          <a:bodyPr lIns="0" tIns="0" rIns="0" bIns="0">
            <a:spAutoFit/>
          </a:bodyPr>
          <a:lstStyle/>
          <a:p>
            <a:pPr marL="0" indent="0" defTabSz="449263" eaLnBrk="1" hangingPunct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2600" b="1" u="sng" smtClean="0">
                <a:solidFill>
                  <a:srgbClr val="FFFF00"/>
                </a:solidFill>
              </a:rPr>
              <a:t>AXE 1</a:t>
            </a:r>
            <a:r>
              <a:rPr lang="en-GB" sz="2200" b="1" smtClean="0"/>
              <a:t>: </a:t>
            </a:r>
            <a:r>
              <a:rPr lang="en-GB" sz="2600" b="1" smtClean="0"/>
              <a:t>Troubles cliniques</a:t>
            </a:r>
            <a:r>
              <a:rPr lang="en-GB" sz="2200" b="1" smtClean="0">
                <a:solidFill>
                  <a:srgbClr val="FFFF00"/>
                </a:solidFill>
              </a:rPr>
              <a:t>    </a:t>
            </a:r>
            <a:r>
              <a:rPr lang="en-GB" sz="1800" b="1" smtClean="0">
                <a:solidFill>
                  <a:srgbClr val="FF3333"/>
                </a:solidFill>
              </a:rPr>
              <a:t>Δ </a:t>
            </a:r>
            <a:r>
              <a:rPr lang="en-GB" sz="1800" b="1" i="1" smtClean="0">
                <a:solidFill>
                  <a:srgbClr val="FF3333"/>
                </a:solidFill>
              </a:rPr>
              <a:t>plusieurs diagnostics possibles Δ</a:t>
            </a:r>
          </a:p>
          <a:p>
            <a:pPr marL="0" indent="0" defTabSz="449263" eaLnBrk="1" hangingPunct="1">
              <a:lnSpc>
                <a:spcPct val="140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1400" b="1" i="1" smtClean="0">
                <a:solidFill>
                  <a:srgbClr val="9999FF"/>
                </a:solidFill>
              </a:rPr>
              <a:t>100: état de stress post-traumatique</a:t>
            </a:r>
          </a:p>
          <a:p>
            <a:pPr marL="0" indent="0" defTabSz="449263" eaLnBrk="1" hangingPunct="1">
              <a:lnSpc>
                <a:spcPct val="140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1400" b="1" i="1" smtClean="0">
                <a:solidFill>
                  <a:srgbClr val="9999FF"/>
                </a:solidFill>
              </a:rPr>
              <a:t>150: troubles liés à la privation / aux mauvais traitements</a:t>
            </a:r>
          </a:p>
          <a:p>
            <a:pPr marL="0" indent="0" defTabSz="449263" eaLnBrk="1" hangingPunct="1">
              <a:lnSpc>
                <a:spcPct val="140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1400" b="1" i="1" smtClean="0">
                <a:solidFill>
                  <a:srgbClr val="9999FF"/>
                </a:solidFill>
              </a:rPr>
              <a:t>200: troubles de l'affect</a:t>
            </a:r>
          </a:p>
          <a:p>
            <a:pPr marL="0" indent="0" defTabSz="449263" eaLnBrk="1" hangingPunct="1">
              <a:lnSpc>
                <a:spcPct val="140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2200" b="1" i="1" smtClean="0">
                <a:solidFill>
                  <a:srgbClr val="FFFF00"/>
                </a:solidFill>
              </a:rPr>
              <a:t>300: troubles de l'ajustement</a:t>
            </a:r>
            <a:r>
              <a:rPr lang="en-GB" sz="2200" b="1" i="1" smtClean="0"/>
              <a:t> </a:t>
            </a:r>
            <a:r>
              <a:rPr lang="en-GB" sz="1800" b="1" i="1" smtClean="0"/>
              <a:t>(changement net dans l'environnement,</a:t>
            </a:r>
          </a:p>
          <a:p>
            <a:pPr marL="0" indent="0" defTabSz="449263" eaLnBrk="1" hangingPunct="1">
              <a:lnSpc>
                <a:spcPct val="140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1800" b="1" i="1" smtClean="0"/>
              <a:t>										≤ 4 mois) </a:t>
            </a:r>
          </a:p>
          <a:p>
            <a:pPr marL="0" indent="0" defTabSz="449263" eaLnBrk="1" hangingPunct="1">
              <a:lnSpc>
                <a:spcPct val="90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2200" b="1" i="1" smtClean="0">
                <a:solidFill>
                  <a:srgbClr val="FFFF00"/>
                </a:solidFill>
              </a:rPr>
              <a:t>400: TROUBLES DE LA REGULATION du traitement des stimuli 					sensoriels</a:t>
            </a:r>
          </a:p>
          <a:p>
            <a:pPr marL="0" indent="0" defTabSz="449263" eaLnBrk="1" hangingPunct="1">
              <a:lnSpc>
                <a:spcPct val="90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endParaRPr lang="en-GB" sz="1200" b="1" i="1" smtClean="0"/>
          </a:p>
          <a:p>
            <a:pPr marL="641350" lvl="2" indent="-211138" defTabSz="449263" eaLnBrk="1" hangingPunct="1">
              <a:lnSpc>
                <a:spcPct val="90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2200" b="1" i="1" smtClean="0"/>
              <a:t> 		410 : </a:t>
            </a:r>
            <a:r>
              <a:rPr lang="en-GB" sz="2200" b="1" i="1" smtClean="0">
                <a:solidFill>
                  <a:srgbClr val="FFCC00"/>
                </a:solidFill>
              </a:rPr>
              <a:t>HYPERSENSIBLE</a:t>
            </a:r>
            <a:r>
              <a:rPr lang="en-GB" sz="2200" b="1" i="1" smtClean="0"/>
              <a:t>		-A: Craintif et prudent</a:t>
            </a:r>
          </a:p>
          <a:p>
            <a:pPr marL="1073150" lvl="4" indent="-212725" defTabSz="449263" eaLnBrk="1" hangingPunct="1">
              <a:lnSpc>
                <a:spcPct val="90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2200" b="1" i="1" smtClean="0"/>
              <a:t>                             		  	-B: Opposant et provoquant</a:t>
            </a:r>
          </a:p>
          <a:p>
            <a:pPr marL="1073150" lvl="4" indent="-212725" defTabSz="449263" eaLnBrk="1" hangingPunct="1">
              <a:lnSpc>
                <a:spcPct val="90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endParaRPr lang="en-GB" sz="2200" b="1" i="1" smtClean="0"/>
          </a:p>
          <a:p>
            <a:pPr marL="641350" lvl="2" indent="-211138" defTabSz="449263" eaLnBrk="1" hangingPunct="1">
              <a:lnSpc>
                <a:spcPct val="80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2200" b="1" i="1" smtClean="0"/>
              <a:t> 		420 : </a:t>
            </a:r>
            <a:r>
              <a:rPr lang="en-GB" sz="2200" b="1" i="1" smtClean="0">
                <a:solidFill>
                  <a:srgbClr val="FFCC00"/>
                </a:solidFill>
              </a:rPr>
              <a:t>HYPOSENSIBLE / SOUS-REACTIF</a:t>
            </a:r>
            <a:r>
              <a:rPr lang="en-GB" sz="2200" b="1" i="1" smtClean="0"/>
              <a:t> </a:t>
            </a:r>
          </a:p>
          <a:p>
            <a:pPr marL="641350" lvl="2" indent="-211138" defTabSz="449263" eaLnBrk="1" hangingPunct="1">
              <a:lnSpc>
                <a:spcPct val="80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2200" b="1" i="1" smtClean="0"/>
              <a:t> </a:t>
            </a:r>
          </a:p>
          <a:p>
            <a:pPr marL="641350" lvl="2" indent="-211138" defTabSz="449263" eaLnBrk="1" hangingPunct="1">
              <a:lnSpc>
                <a:spcPct val="80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2200" b="1" i="1" smtClean="0"/>
              <a:t> 		430 : </a:t>
            </a:r>
            <a:r>
              <a:rPr lang="en-GB" sz="2200" b="1" i="1" smtClean="0">
                <a:solidFill>
                  <a:srgbClr val="FFCC00"/>
                </a:solidFill>
              </a:rPr>
              <a:t>RECHERCHANT LES STIMULATIONS SENSORIELLES /				IMPULSIF</a:t>
            </a:r>
            <a:endParaRPr lang="en-GB" sz="1800" b="1" i="1" smtClean="0">
              <a:solidFill>
                <a:srgbClr val="FFCC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5075238" y="333375"/>
            <a:ext cx="4068762" cy="317500"/>
          </a:xfrm>
        </p:spPr>
        <p:txBody>
          <a:bodyPr lIns="0" tIns="0" rIns="0" bIns="0" anchorCtr="0">
            <a:spAutoFit/>
          </a:bodyPr>
          <a:lstStyle/>
          <a:p>
            <a:pPr marL="54864" indent="0" defTabSz="449263" eaLnBrk="1" fontAlgn="auto" hangingPunct="1">
              <a:lnSpc>
                <a:spcPct val="104000"/>
              </a:lnSpc>
              <a:spcAft>
                <a:spcPts val="0"/>
              </a:spcAft>
              <a:buClr>
                <a:srgbClr val="FFFFFF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2000" smtClean="0">
                <a:solidFill>
                  <a:srgbClr val="FFFF00"/>
                </a:solidFill>
                <a:effectLst/>
                <a:latin typeface="Impact" pitchFamily="34" charset="0"/>
              </a:rPr>
              <a:t>Classification ZERO to THREE       DC:0-3R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720725"/>
            <a:ext cx="8820150" cy="5470525"/>
          </a:xfrm>
        </p:spPr>
        <p:txBody>
          <a:bodyPr lIns="0" tIns="0" rIns="0" bIns="0">
            <a:spAutoFit/>
          </a:bodyPr>
          <a:lstStyle/>
          <a:p>
            <a:pPr marL="457200" indent="-457200" defTabSz="449263" eaLnBrk="1" hangingPunct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1800" b="1" u="sng" smtClean="0">
                <a:solidFill>
                  <a:srgbClr val="FFFF00"/>
                </a:solidFill>
              </a:rPr>
              <a:t>AXE 1</a:t>
            </a:r>
            <a:r>
              <a:rPr lang="en-GB" sz="1800" b="1" smtClean="0"/>
              <a:t>: Troubles cliniques</a:t>
            </a:r>
            <a:r>
              <a:rPr lang="en-GB" sz="1800" b="1" smtClean="0">
                <a:solidFill>
                  <a:srgbClr val="FFFF00"/>
                </a:solidFill>
              </a:rPr>
              <a:t>  </a:t>
            </a:r>
          </a:p>
          <a:p>
            <a:pPr marL="457200" indent="-457200" defTabSz="449263" eaLnBrk="1" hangingPunct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endParaRPr lang="en-GB" sz="1000" b="1" i="1" smtClean="0">
              <a:solidFill>
                <a:srgbClr val="FFFF00"/>
              </a:solidFill>
            </a:endParaRPr>
          </a:p>
          <a:p>
            <a:pPr marL="457200" indent="-457200" defTabSz="449263" eaLnBrk="1" hangingPunct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1800" b="1" i="1" smtClean="0">
                <a:solidFill>
                  <a:srgbClr val="FFFF00"/>
                </a:solidFill>
              </a:rPr>
              <a:t>400: TROUBLES DE LA REGULATION du traitement des stimuli sensoriels</a:t>
            </a:r>
          </a:p>
          <a:p>
            <a:pPr marL="457200" indent="-457200" defTabSz="449263" eaLnBrk="1" hangingPunct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endParaRPr lang="en-GB" sz="1800" b="1" i="1" smtClean="0">
              <a:solidFill>
                <a:srgbClr val="FFFF00"/>
              </a:solidFill>
            </a:endParaRPr>
          </a:p>
          <a:p>
            <a:pPr marL="457200" indent="-457200" defTabSz="449263" eaLnBrk="1" hangingPunct="1">
              <a:buFont typeface="Wingdings" pitchFamily="2" charset="2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fr-FR" sz="2400" i="1" smtClean="0"/>
              <a:t>Ces enfants ont des difficultés : </a:t>
            </a:r>
          </a:p>
          <a:p>
            <a:pPr marL="838200" lvl="1" indent="-381000" defTabSz="449263" eaLnBrk="1" hangingPunct="1">
              <a:lnSpc>
                <a:spcPct val="110000"/>
              </a:lnSpc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fr-FR" sz="2400" i="1" smtClean="0"/>
              <a:t>au niveau du traitement des </a:t>
            </a:r>
            <a:r>
              <a:rPr lang="fr-FR" sz="2400" i="1" smtClean="0">
                <a:solidFill>
                  <a:srgbClr val="CCFF66"/>
                </a:solidFill>
              </a:rPr>
              <a:t>stimuli sensoriels entrants</a:t>
            </a:r>
            <a:r>
              <a:rPr lang="fr-FR" sz="2400" i="1" smtClean="0"/>
              <a:t> (le toucher, la vue, les bruits, le goût, l'odorat, les sensations de mouvement) </a:t>
            </a:r>
          </a:p>
          <a:p>
            <a:pPr marL="838200" lvl="1" indent="-381000" defTabSz="449263" eaLnBrk="1" hangingPunct="1">
              <a:lnSpc>
                <a:spcPct val="110000"/>
              </a:lnSpc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fr-FR" sz="2400" i="1" smtClean="0"/>
              <a:t>et au niveau de </a:t>
            </a:r>
            <a:r>
              <a:rPr lang="fr-FR" sz="2400" i="1" smtClean="0">
                <a:solidFill>
                  <a:srgbClr val="CCFF66"/>
                </a:solidFill>
              </a:rPr>
              <a:t>la régulation des réponses</a:t>
            </a:r>
            <a:r>
              <a:rPr lang="fr-FR" sz="2400" i="1" smtClean="0"/>
              <a:t> qu'ils apportent à ces stimuli. </a:t>
            </a:r>
          </a:p>
          <a:p>
            <a:pPr marL="457200" indent="-457200" defTabSz="449263" eaLnBrk="1" hangingPunct="1">
              <a:buFont typeface="Wingdings" pitchFamily="2" charset="2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fr-FR" sz="2400" i="1" smtClean="0"/>
              <a:t>Difficultés de ces enfants à réguler :</a:t>
            </a:r>
          </a:p>
          <a:p>
            <a:pPr marL="838200" lvl="1" indent="-381000" defTabSz="449263" eaLnBrk="1" hangingPunct="1"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fr-FR" sz="2400" i="1" smtClean="0"/>
              <a:t>  leurs émotions			    </a:t>
            </a:r>
            <a:r>
              <a:rPr lang="fr-FR" sz="2400" smtClean="0"/>
              <a:t>}</a:t>
            </a:r>
          </a:p>
          <a:p>
            <a:pPr marL="838200" lvl="1" indent="-381000" defTabSz="449263" eaLnBrk="1" hangingPunct="1"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fr-FR" sz="2400" i="1" smtClean="0"/>
              <a:t>  leurs comportements 	    </a:t>
            </a:r>
            <a:r>
              <a:rPr lang="fr-FR" sz="2400" smtClean="0"/>
              <a:t>}</a:t>
            </a:r>
            <a:r>
              <a:rPr lang="fr-FR" sz="2400" i="1" smtClean="0"/>
              <a:t>	   </a:t>
            </a:r>
            <a:r>
              <a:rPr lang="fr-FR" sz="2400" i="1" smtClean="0">
                <a:solidFill>
                  <a:srgbClr val="CCFF66"/>
                </a:solidFill>
              </a:rPr>
              <a:t>en réponse</a:t>
            </a:r>
            <a:r>
              <a:rPr lang="fr-FR" sz="2400" i="1" smtClean="0"/>
              <a:t> aux stimulations</a:t>
            </a:r>
          </a:p>
          <a:p>
            <a:pPr marL="838200" lvl="1" indent="-381000" defTabSz="449263" eaLnBrk="1" hangingPunct="1"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fr-FR" sz="2400" i="1" smtClean="0"/>
              <a:t>  leurs habilités motrices   </a:t>
            </a:r>
            <a:r>
              <a:rPr lang="fr-FR" sz="2400" smtClean="0"/>
              <a:t>}  </a:t>
            </a:r>
            <a:r>
              <a:rPr lang="fr-FR" sz="2400" i="1" smtClean="0"/>
              <a:t>                                sensorielles.</a:t>
            </a:r>
          </a:p>
          <a:p>
            <a:pPr marL="838200" lvl="1" indent="-381000" defTabSz="449263" eaLnBrk="1" hangingPunct="1">
              <a:buFont typeface="Wingdings" pitchFamily="2" charset="2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endParaRPr lang="fr-FR" sz="2400" i="1" smtClean="0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5075238" y="333375"/>
            <a:ext cx="4068762" cy="317500"/>
          </a:xfrm>
        </p:spPr>
        <p:txBody>
          <a:bodyPr lIns="0" tIns="0" rIns="0" bIns="0" anchorCtr="0">
            <a:spAutoFit/>
          </a:bodyPr>
          <a:lstStyle/>
          <a:p>
            <a:pPr marL="54864" indent="0" defTabSz="449263" eaLnBrk="1" fontAlgn="auto" hangingPunct="1">
              <a:lnSpc>
                <a:spcPct val="104000"/>
              </a:lnSpc>
              <a:spcAft>
                <a:spcPts val="0"/>
              </a:spcAft>
              <a:buClr>
                <a:srgbClr val="FFFFFF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2000" smtClean="0">
                <a:solidFill>
                  <a:srgbClr val="FFFF00"/>
                </a:solidFill>
                <a:effectLst/>
                <a:latin typeface="Impact" pitchFamily="34" charset="0"/>
              </a:rPr>
              <a:t>Classification ZERO to THREE       DC:0-3R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720725"/>
            <a:ext cx="8820150" cy="5832475"/>
          </a:xfrm>
        </p:spPr>
        <p:txBody>
          <a:bodyPr lIns="0" tIns="0" rIns="0" bIns="0">
            <a:spAutoFit/>
          </a:bodyPr>
          <a:lstStyle/>
          <a:p>
            <a:pPr marL="457200" indent="-457200" defTabSz="449263" eaLnBrk="1" hangingPunct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1800" b="1" u="sng" smtClean="0">
                <a:solidFill>
                  <a:srgbClr val="FFFF00"/>
                </a:solidFill>
              </a:rPr>
              <a:t>AXE 1</a:t>
            </a:r>
            <a:r>
              <a:rPr lang="en-GB" sz="1800" b="1" smtClean="0"/>
              <a:t>: Troubles cliniques</a:t>
            </a:r>
            <a:r>
              <a:rPr lang="en-GB" sz="1800" b="1" smtClean="0">
                <a:solidFill>
                  <a:srgbClr val="FFFF00"/>
                </a:solidFill>
              </a:rPr>
              <a:t>  </a:t>
            </a:r>
          </a:p>
          <a:p>
            <a:pPr marL="457200" indent="-457200" defTabSz="449263" eaLnBrk="1" hangingPunct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endParaRPr lang="en-GB" sz="1000" b="1" i="1" smtClean="0">
              <a:solidFill>
                <a:srgbClr val="FFFF00"/>
              </a:solidFill>
            </a:endParaRPr>
          </a:p>
          <a:p>
            <a:pPr marL="457200" indent="-457200" defTabSz="449263" eaLnBrk="1" hangingPunct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1800" b="1" i="1" smtClean="0">
                <a:solidFill>
                  <a:srgbClr val="FFFF00"/>
                </a:solidFill>
              </a:rPr>
              <a:t>400: TROUBLES DE LA REGULATION du traitement des stimuli sensoriels</a:t>
            </a:r>
          </a:p>
          <a:p>
            <a:pPr marL="457200" indent="-457200" defTabSz="449263" eaLnBrk="1" hangingPunct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endParaRPr lang="en-GB" sz="1800" b="1" i="1" smtClean="0">
              <a:solidFill>
                <a:srgbClr val="FFFF00"/>
              </a:solidFill>
            </a:endParaRPr>
          </a:p>
          <a:p>
            <a:pPr marL="457200" indent="-457200" defTabSz="449263" eaLnBrk="1" hangingPunct="1">
              <a:lnSpc>
                <a:spcPct val="90000"/>
              </a:lnSpc>
              <a:buFont typeface="Wingdings" pitchFamily="2" charset="2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fr-FR" sz="2400" i="1" smtClean="0"/>
              <a:t>Selon la sensibilité aux stimuli, l'enfant aura des réactions spécifiques :</a:t>
            </a:r>
          </a:p>
          <a:p>
            <a:pPr marL="457200" indent="-457200" defTabSz="449263" eaLnBrk="1" hangingPunct="1">
              <a:lnSpc>
                <a:spcPct val="90000"/>
              </a:lnSpc>
              <a:buFont typeface="Wingdings" pitchFamily="2" charset="2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endParaRPr lang="fr-FR" sz="2400" i="1" smtClean="0"/>
          </a:p>
          <a:p>
            <a:pPr marL="457200" indent="-457200" defTabSz="449263" eaLnBrk="1" hangingPunct="1">
              <a:lnSpc>
                <a:spcPct val="90000"/>
              </a:lnSpc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fr-FR" sz="2400" i="1" smtClean="0"/>
              <a:t>Les nourrissons </a:t>
            </a:r>
            <a:r>
              <a:rPr lang="fr-FR" sz="2400" i="1" smtClean="0">
                <a:solidFill>
                  <a:srgbClr val="FFCC00"/>
                </a:solidFill>
              </a:rPr>
              <a:t>Hypersensibles</a:t>
            </a:r>
            <a:r>
              <a:rPr lang="fr-FR" sz="2400" i="1" smtClean="0"/>
              <a:t> aux stimuli sensoriels les expérimentent </a:t>
            </a:r>
            <a:r>
              <a:rPr lang="fr-FR" sz="2400" i="1" smtClean="0">
                <a:solidFill>
                  <a:srgbClr val="CCFF66"/>
                </a:solidFill>
              </a:rPr>
              <a:t>comme désagréables</a:t>
            </a:r>
            <a:r>
              <a:rPr lang="fr-FR" sz="2400" i="1" smtClean="0"/>
              <a:t> et ils </a:t>
            </a:r>
            <a:r>
              <a:rPr lang="fr-FR" sz="2400" i="1" smtClean="0">
                <a:solidFill>
                  <a:srgbClr val="CCFF66"/>
                </a:solidFill>
              </a:rPr>
              <a:t>les évitent</a:t>
            </a:r>
            <a:r>
              <a:rPr lang="fr-FR" sz="2400" i="1" smtClean="0"/>
              <a:t>.</a:t>
            </a:r>
          </a:p>
          <a:p>
            <a:pPr marL="457200" indent="-457200" defTabSz="449263" eaLnBrk="1" hangingPunct="1">
              <a:lnSpc>
                <a:spcPct val="90000"/>
              </a:lnSpc>
              <a:buFont typeface="Wingdings" pitchFamily="2" charset="2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endParaRPr lang="fr-FR" sz="2400" i="1" smtClean="0"/>
          </a:p>
          <a:p>
            <a:pPr marL="457200" indent="-457200" defTabSz="449263" eaLnBrk="1" hangingPunct="1">
              <a:lnSpc>
                <a:spcPct val="90000"/>
              </a:lnSpc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fr-FR" sz="2400" i="1" smtClean="0"/>
              <a:t>Les enfants </a:t>
            </a:r>
            <a:r>
              <a:rPr lang="fr-FR" sz="2400" i="1" smtClean="0">
                <a:solidFill>
                  <a:srgbClr val="FFCC00"/>
                </a:solidFill>
              </a:rPr>
              <a:t>Hyposensibles/Sous-Réactifs</a:t>
            </a:r>
            <a:r>
              <a:rPr lang="fr-FR" sz="2400" i="1" smtClean="0"/>
              <a:t> ont </a:t>
            </a:r>
            <a:r>
              <a:rPr lang="fr-FR" sz="2400" i="1" smtClean="0">
                <a:solidFill>
                  <a:srgbClr val="CCFF66"/>
                </a:solidFill>
              </a:rPr>
              <a:t>besoin d'une forte intensité</a:t>
            </a:r>
            <a:r>
              <a:rPr lang="fr-FR" sz="2400" i="1" smtClean="0"/>
              <a:t> d'entrée sensorielle </a:t>
            </a:r>
            <a:r>
              <a:rPr lang="fr-FR" sz="2400" i="1" smtClean="0">
                <a:solidFill>
                  <a:srgbClr val="CCFF66"/>
                </a:solidFill>
              </a:rPr>
              <a:t>avant de pouvoir y répondre</a:t>
            </a:r>
            <a:r>
              <a:rPr lang="fr-FR" sz="2400" i="1" smtClean="0"/>
              <a:t>.</a:t>
            </a:r>
          </a:p>
          <a:p>
            <a:pPr marL="457200" indent="-457200" defTabSz="449263" eaLnBrk="1" hangingPunct="1">
              <a:lnSpc>
                <a:spcPct val="90000"/>
              </a:lnSpc>
              <a:buFont typeface="Wingdings" pitchFamily="2" charset="2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endParaRPr lang="fr-FR" sz="2400" i="1" smtClean="0"/>
          </a:p>
          <a:p>
            <a:pPr marL="457200" indent="-457200" defTabSz="449263" eaLnBrk="1" hangingPunct="1">
              <a:lnSpc>
                <a:spcPct val="90000"/>
              </a:lnSpc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fr-FR" sz="2400" i="1" smtClean="0"/>
              <a:t>Les enfants </a:t>
            </a:r>
            <a:r>
              <a:rPr lang="fr-FR" sz="2400" i="1" smtClean="0">
                <a:solidFill>
                  <a:srgbClr val="FFCC00"/>
                </a:solidFill>
              </a:rPr>
              <a:t>Recherchant les stimulations sensorielles et/ou Impulsifs</a:t>
            </a:r>
            <a:r>
              <a:rPr lang="fr-FR" sz="2400" i="1" smtClean="0"/>
              <a:t> </a:t>
            </a:r>
            <a:r>
              <a:rPr lang="fr-FR" sz="2400" i="1" smtClean="0">
                <a:solidFill>
                  <a:srgbClr val="CCFF66"/>
                </a:solidFill>
              </a:rPr>
              <a:t>cherchent activement</a:t>
            </a:r>
            <a:r>
              <a:rPr lang="fr-FR" sz="2400" i="1" smtClean="0"/>
              <a:t> </a:t>
            </a:r>
            <a:r>
              <a:rPr lang="fr-FR" sz="2400" i="1" smtClean="0">
                <a:solidFill>
                  <a:srgbClr val="CCFF66"/>
                </a:solidFill>
              </a:rPr>
              <a:t>à satisfaire leurs besoins</a:t>
            </a:r>
            <a:r>
              <a:rPr lang="fr-FR" sz="2400" i="1" smtClean="0"/>
              <a:t> d'entrées sensorielles de haut niveau. 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5075238" y="333375"/>
            <a:ext cx="4068762" cy="317500"/>
          </a:xfrm>
        </p:spPr>
        <p:txBody>
          <a:bodyPr lIns="0" tIns="0" rIns="0" bIns="0" anchorCtr="0">
            <a:spAutoFit/>
          </a:bodyPr>
          <a:lstStyle/>
          <a:p>
            <a:pPr marL="54864" indent="0" defTabSz="449263" eaLnBrk="1" fontAlgn="auto" hangingPunct="1">
              <a:lnSpc>
                <a:spcPct val="104000"/>
              </a:lnSpc>
              <a:spcAft>
                <a:spcPts val="0"/>
              </a:spcAft>
              <a:buClr>
                <a:srgbClr val="FFFFFF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2000" smtClean="0">
                <a:solidFill>
                  <a:srgbClr val="FFFF00"/>
                </a:solidFill>
                <a:effectLst/>
                <a:latin typeface="Impact" pitchFamily="34" charset="0"/>
              </a:rPr>
              <a:t>Classification ZERO to THREE       DC:0-3R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720725"/>
            <a:ext cx="8820150" cy="5487988"/>
          </a:xfrm>
        </p:spPr>
        <p:txBody>
          <a:bodyPr lIns="0" tIns="0" rIns="0" bIns="0">
            <a:spAutoFit/>
          </a:bodyPr>
          <a:lstStyle/>
          <a:p>
            <a:pPr marL="0" indent="0" defTabSz="449263" eaLnBrk="1" hangingPunct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2800" b="1" u="sng" smtClean="0">
                <a:solidFill>
                  <a:srgbClr val="FFFF00"/>
                </a:solidFill>
              </a:rPr>
              <a:t>AXE 1</a:t>
            </a:r>
            <a:r>
              <a:rPr lang="en-GB" sz="2400" b="1" smtClean="0"/>
              <a:t>: </a:t>
            </a:r>
            <a:r>
              <a:rPr lang="en-GB" sz="2800" b="1" smtClean="0"/>
              <a:t>Troubles cliniques</a:t>
            </a:r>
            <a:r>
              <a:rPr lang="en-GB" sz="1800" b="1" smtClean="0">
                <a:solidFill>
                  <a:srgbClr val="FFFF00"/>
                </a:solidFill>
              </a:rPr>
              <a:t> </a:t>
            </a:r>
            <a:r>
              <a:rPr lang="en-GB" sz="1800" b="1" smtClean="0">
                <a:solidFill>
                  <a:srgbClr val="FF3333"/>
                </a:solidFill>
              </a:rPr>
              <a:t> </a:t>
            </a:r>
            <a:endParaRPr lang="en-GB" sz="1800" b="1" i="1" smtClean="0">
              <a:solidFill>
                <a:srgbClr val="FF3333"/>
              </a:solidFill>
            </a:endParaRPr>
          </a:p>
          <a:p>
            <a:pPr marL="0" indent="0" defTabSz="449263" eaLnBrk="1" hangingPunct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1200" b="1" i="1" smtClean="0">
                <a:solidFill>
                  <a:srgbClr val="9999FF"/>
                </a:solidFill>
              </a:rPr>
              <a:t>100: état de stress post-traumatique</a:t>
            </a:r>
          </a:p>
          <a:p>
            <a:pPr marL="0" indent="0" defTabSz="449263" eaLnBrk="1" hangingPunct="1">
              <a:lnSpc>
                <a:spcPct val="140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1200" b="1" i="1" smtClean="0">
                <a:solidFill>
                  <a:srgbClr val="9999FF"/>
                </a:solidFill>
              </a:rPr>
              <a:t>150: troubles liés à la privation / aux mauvais traitements</a:t>
            </a:r>
          </a:p>
          <a:p>
            <a:pPr marL="0" indent="0" defTabSz="449263" eaLnBrk="1" hangingPunct="1">
              <a:lnSpc>
                <a:spcPct val="140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1200" b="1" i="1" smtClean="0">
                <a:solidFill>
                  <a:srgbClr val="9999FF"/>
                </a:solidFill>
              </a:rPr>
              <a:t>200: troubles de l'affect</a:t>
            </a:r>
          </a:p>
          <a:p>
            <a:pPr marL="0" indent="0" defTabSz="449263" eaLnBrk="1" hangingPunct="1">
              <a:lnSpc>
                <a:spcPct val="140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1200" b="1" i="1" smtClean="0">
                <a:solidFill>
                  <a:srgbClr val="9999FF"/>
                </a:solidFill>
              </a:rPr>
              <a:t>300: troubles de l'ajustement (changement net dans l'environnement, ≤ 4mois) </a:t>
            </a:r>
          </a:p>
          <a:p>
            <a:pPr marL="0" indent="0" defTabSz="449263" eaLnBrk="1" hangingPunct="1">
              <a:lnSpc>
                <a:spcPct val="140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1200" b="1" i="1" smtClean="0">
                <a:solidFill>
                  <a:srgbClr val="9999FF"/>
                </a:solidFill>
              </a:rPr>
              <a:t>400: troubles de la régulation du traitement des stimuli sensoriels</a:t>
            </a:r>
          </a:p>
          <a:p>
            <a:pPr marL="0" indent="0" defTabSz="449263" eaLnBrk="1" hangingPunct="1">
              <a:lnSpc>
                <a:spcPct val="140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2400" b="1" i="1" smtClean="0">
                <a:solidFill>
                  <a:srgbClr val="FFFF00"/>
                </a:solidFill>
              </a:rPr>
              <a:t>500:</a:t>
            </a:r>
            <a:r>
              <a:rPr lang="en-GB" sz="2400" b="1" i="1" smtClean="0"/>
              <a:t> troubles du comportement de sommeil (&gt;12 mois)</a:t>
            </a:r>
          </a:p>
          <a:p>
            <a:pPr marL="1073150" lvl="4" indent="-212725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endParaRPr lang="en-GB" sz="2400" b="1" i="1" smtClean="0"/>
          </a:p>
          <a:p>
            <a:pPr marL="1073150" lvl="4" indent="-212725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2400" b="1" i="1" smtClean="0"/>
              <a:t>510: tr de l'endormissement </a:t>
            </a:r>
            <a:r>
              <a:rPr lang="en-GB" sz="1600" b="1" i="1" smtClean="0"/>
              <a:t>(réclame la présence du parent)</a:t>
            </a:r>
          </a:p>
          <a:p>
            <a:pPr marL="1073150" lvl="4" indent="-212725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2400" b="1" i="1" smtClean="0"/>
              <a:t>520: tr d'éveils nocturnes </a:t>
            </a:r>
            <a:r>
              <a:rPr lang="en-GB" sz="1600" b="1" i="1" smtClean="0"/>
              <a:t>(réclame l'intervention du parent)</a:t>
            </a:r>
          </a:p>
          <a:p>
            <a:pPr marL="0" indent="0" defTabSz="449263" eaLnBrk="1" hangingPunct="1">
              <a:lnSpc>
                <a:spcPct val="140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endParaRPr lang="en-GB" sz="1600" b="1" i="1" smtClean="0">
              <a:solidFill>
                <a:srgbClr val="FFFF00"/>
              </a:solidFill>
            </a:endParaRPr>
          </a:p>
          <a:p>
            <a:pPr marL="0" indent="0" defTabSz="449263" eaLnBrk="1" hangingPunct="1">
              <a:lnSpc>
                <a:spcPct val="140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1600" b="1" i="1" smtClean="0">
                <a:solidFill>
                  <a:srgbClr val="FFFF00"/>
                </a:solidFill>
              </a:rPr>
              <a:t>600: </a:t>
            </a:r>
            <a:r>
              <a:rPr lang="en-GB" sz="1600" b="1" i="1" smtClean="0"/>
              <a:t>troubles du comportement alimentaire</a:t>
            </a:r>
          </a:p>
          <a:p>
            <a:pPr marL="0" indent="0" defTabSz="449263" eaLnBrk="1" hangingPunct="1">
              <a:lnSpc>
                <a:spcPct val="140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1600" b="1" i="1" smtClean="0">
                <a:solidFill>
                  <a:srgbClr val="FFFF00"/>
                </a:solidFill>
              </a:rPr>
              <a:t>700: </a:t>
            </a:r>
            <a:r>
              <a:rPr lang="en-GB" sz="1600" b="1" i="1" smtClean="0"/>
              <a:t>troubles de la relation et de la communication</a:t>
            </a:r>
          </a:p>
          <a:p>
            <a:pPr marL="0" indent="0" defTabSz="449263" eaLnBrk="1" hangingPunct="1">
              <a:lnSpc>
                <a:spcPct val="140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1600" b="1" i="1" smtClean="0">
                <a:solidFill>
                  <a:srgbClr val="FFFF00"/>
                </a:solidFill>
              </a:rPr>
              <a:t>800: </a:t>
            </a:r>
            <a:r>
              <a:rPr lang="en-GB" sz="1600" b="1" i="1" smtClean="0"/>
              <a:t>autres diagnostics (DSM IV ,  ICD 10)</a:t>
            </a:r>
          </a:p>
          <a:p>
            <a:pPr marL="0" indent="0" defTabSz="449263" eaLnBrk="1" hangingPunct="1">
              <a:lnSpc>
                <a:spcPct val="140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endParaRPr lang="en-GB" sz="1600" b="1" i="1" smtClean="0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643438" y="333375"/>
            <a:ext cx="4357687" cy="317500"/>
          </a:xfrm>
        </p:spPr>
        <p:txBody>
          <a:bodyPr lIns="0" tIns="0" rIns="0" bIns="0" anchorCtr="0">
            <a:spAutoFit/>
          </a:bodyPr>
          <a:lstStyle/>
          <a:p>
            <a:pPr marL="54864" indent="0" defTabSz="449263" eaLnBrk="1" fontAlgn="auto" hangingPunct="1">
              <a:lnSpc>
                <a:spcPct val="104000"/>
              </a:lnSpc>
              <a:spcAft>
                <a:spcPts val="0"/>
              </a:spcAft>
              <a:buClr>
                <a:srgbClr val="FFFFFF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2000" smtClean="0">
                <a:solidFill>
                  <a:srgbClr val="FFFF00"/>
                </a:solidFill>
                <a:effectLst/>
                <a:latin typeface="Impact" pitchFamily="34" charset="0"/>
              </a:rPr>
              <a:t>Classification ZERO to THREE       DC:0-3R 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765175"/>
            <a:ext cx="8820150" cy="6149975"/>
          </a:xfrm>
        </p:spPr>
        <p:txBody>
          <a:bodyPr lIns="0" tIns="0" rIns="0" bIns="0">
            <a:spAutoFit/>
          </a:bodyPr>
          <a:lstStyle/>
          <a:p>
            <a:pPr marL="0" indent="0" defTabSz="449263" eaLnBrk="1" hangingPunct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2600" b="1" u="sng" smtClean="0">
                <a:solidFill>
                  <a:srgbClr val="FFFF00"/>
                </a:solidFill>
              </a:rPr>
              <a:t>AXE 1</a:t>
            </a:r>
            <a:r>
              <a:rPr lang="en-GB" sz="2200" b="1" smtClean="0"/>
              <a:t>: </a:t>
            </a:r>
            <a:r>
              <a:rPr lang="en-GB" sz="2600" b="1" smtClean="0"/>
              <a:t>Troubles cliniques</a:t>
            </a:r>
            <a:r>
              <a:rPr lang="en-GB" sz="2200" b="1" smtClean="0">
                <a:solidFill>
                  <a:srgbClr val="FFFF00"/>
                </a:solidFill>
              </a:rPr>
              <a:t>  </a:t>
            </a:r>
            <a:endParaRPr lang="en-GB" sz="2200" b="1" smtClean="0">
              <a:solidFill>
                <a:srgbClr val="FF3333"/>
              </a:solidFill>
            </a:endParaRPr>
          </a:p>
          <a:p>
            <a:pPr marL="0" indent="0" defTabSz="449263" eaLnBrk="1" hangingPunct="1">
              <a:lnSpc>
                <a:spcPct val="140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1200" b="1" i="1" smtClean="0">
                <a:solidFill>
                  <a:srgbClr val="9999FF"/>
                </a:solidFill>
              </a:rPr>
              <a:t>100: état de stress post-traumatique</a:t>
            </a:r>
          </a:p>
          <a:p>
            <a:pPr marL="0" indent="0" defTabSz="449263" eaLnBrk="1" hangingPunct="1">
              <a:lnSpc>
                <a:spcPct val="140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1200" b="1" i="1" smtClean="0">
                <a:solidFill>
                  <a:srgbClr val="9999FF"/>
                </a:solidFill>
              </a:rPr>
              <a:t>150: troubles liés à la privation / aux mauvais traitements</a:t>
            </a:r>
          </a:p>
          <a:p>
            <a:pPr marL="0" indent="0" defTabSz="449263" eaLnBrk="1" hangingPunct="1">
              <a:lnSpc>
                <a:spcPct val="140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1200" b="1" i="1" smtClean="0">
                <a:solidFill>
                  <a:srgbClr val="9999FF"/>
                </a:solidFill>
              </a:rPr>
              <a:t>200: troubles de l'affect</a:t>
            </a:r>
          </a:p>
          <a:p>
            <a:pPr marL="0" indent="0" defTabSz="449263" eaLnBrk="1" hangingPunct="1">
              <a:lnSpc>
                <a:spcPct val="140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1200" b="1" i="1" smtClean="0">
                <a:solidFill>
                  <a:srgbClr val="9999FF"/>
                </a:solidFill>
              </a:rPr>
              <a:t>300: troubles de l'ajustement (changement net dans l'environnement, ≤ 4mois) </a:t>
            </a:r>
          </a:p>
          <a:p>
            <a:pPr marL="0" indent="0" defTabSz="449263" eaLnBrk="1" hangingPunct="1">
              <a:lnSpc>
                <a:spcPct val="140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1200" b="1" i="1" smtClean="0">
                <a:solidFill>
                  <a:srgbClr val="9999FF"/>
                </a:solidFill>
              </a:rPr>
              <a:t>400: trouble de la régulation du traitement des stimuli sensoriels</a:t>
            </a:r>
          </a:p>
          <a:p>
            <a:pPr marL="0" indent="0" defTabSz="449263" eaLnBrk="1" hangingPunct="1">
              <a:lnSpc>
                <a:spcPct val="140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1200" b="1" i="1" smtClean="0">
                <a:solidFill>
                  <a:srgbClr val="9999FF"/>
                </a:solidFill>
              </a:rPr>
              <a:t>500: troubles du comportement de sommeil (&gt;12 mois)</a:t>
            </a:r>
          </a:p>
          <a:p>
            <a:pPr marL="1073150" lvl="4" indent="-212725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1200" b="1" i="1" smtClean="0">
                <a:solidFill>
                  <a:srgbClr val="9999FF"/>
                </a:solidFill>
              </a:rPr>
              <a:t>510: tr de l'endormissement (réclame la présence du parent)</a:t>
            </a:r>
          </a:p>
          <a:p>
            <a:pPr marL="1073150" lvl="4" indent="-212725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1200" b="1" i="1" smtClean="0">
                <a:solidFill>
                  <a:srgbClr val="9999FF"/>
                </a:solidFill>
              </a:rPr>
              <a:t>520: tr d'éveils nocturnes (réclame l'intervention du parent)</a:t>
            </a:r>
          </a:p>
          <a:p>
            <a:pPr marL="0" indent="0" defTabSz="449263" eaLnBrk="1" hangingPunct="1">
              <a:lnSpc>
                <a:spcPct val="140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2200" b="1" i="1" smtClean="0">
                <a:solidFill>
                  <a:srgbClr val="FFFF00"/>
                </a:solidFill>
              </a:rPr>
              <a:t>600: </a:t>
            </a:r>
            <a:r>
              <a:rPr lang="en-GB" sz="2200" b="1" i="1" smtClean="0"/>
              <a:t>troubles du comportement alimentaire</a:t>
            </a:r>
          </a:p>
          <a:p>
            <a:pPr marL="733425" lvl="1" indent="-276225" defTabSz="449263" eaLnBrk="1" hangingPunct="1">
              <a:lnSpc>
                <a:spcPct val="76000"/>
              </a:lnSpc>
              <a:buFont typeface="Wingdings" pitchFamily="2" charset="2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endParaRPr lang="en-GB" sz="1000" b="1" i="1" smtClean="0"/>
          </a:p>
          <a:p>
            <a:pPr marL="733425" lvl="1" indent="-276225" defTabSz="449263" eaLnBrk="1" hangingPunct="1">
              <a:lnSpc>
                <a:spcPct val="106000"/>
              </a:lnSpc>
              <a:buFont typeface="Wingdings" pitchFamily="2" charset="2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2200" b="1" i="1" smtClean="0"/>
              <a:t>601: tr de la régulation de l'état de nutrition  </a:t>
            </a:r>
          </a:p>
          <a:p>
            <a:pPr marL="733425" lvl="1" indent="-276225" defTabSz="449263" eaLnBrk="1" hangingPunct="1">
              <a:lnSpc>
                <a:spcPct val="106000"/>
              </a:lnSpc>
              <a:buFont typeface="Wingdings" pitchFamily="2" charset="2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2200" b="1" i="1" smtClean="0"/>
              <a:t>602: tr des échanges enfant-caregiver lors de l'alimentation</a:t>
            </a:r>
          </a:p>
          <a:p>
            <a:pPr marL="733425" lvl="1" indent="-276225" defTabSz="449263" eaLnBrk="1" hangingPunct="1">
              <a:lnSpc>
                <a:spcPct val="106000"/>
              </a:lnSpc>
              <a:buFont typeface="Wingdings" pitchFamily="2" charset="2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2200" b="1" i="1" smtClean="0"/>
              <a:t>603: anorexie infantile</a:t>
            </a:r>
          </a:p>
          <a:p>
            <a:pPr marL="733425" lvl="1" indent="-276225" defTabSz="449263" eaLnBrk="1" hangingPunct="1">
              <a:lnSpc>
                <a:spcPct val="106000"/>
              </a:lnSpc>
              <a:buFont typeface="Wingdings" pitchFamily="2" charset="2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2200" b="1" i="1" smtClean="0"/>
              <a:t>604: aversions alimentaires</a:t>
            </a:r>
          </a:p>
          <a:p>
            <a:pPr marL="733425" lvl="1" indent="-276225" defTabSz="449263" eaLnBrk="1" hangingPunct="1">
              <a:lnSpc>
                <a:spcPct val="106000"/>
              </a:lnSpc>
              <a:buFont typeface="Wingdings" pitchFamily="2" charset="2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2200" b="1" i="1" smtClean="0"/>
              <a:t>605: tr alimentaires associés à des aff. médicales simultanées</a:t>
            </a:r>
          </a:p>
          <a:p>
            <a:pPr marL="733425" lvl="1" indent="-276225" defTabSz="449263" eaLnBrk="1" hangingPunct="1">
              <a:lnSpc>
                <a:spcPct val="106000"/>
              </a:lnSpc>
              <a:buFont typeface="Wingdings" pitchFamily="2" charset="2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2200" b="1" i="1" smtClean="0"/>
              <a:t>606: tr alimentaires associés à des pathol. gastro-intestinales</a:t>
            </a:r>
          </a:p>
          <a:p>
            <a:pPr marL="0" indent="0" defTabSz="449263" eaLnBrk="1" hangingPunct="1">
              <a:lnSpc>
                <a:spcPct val="106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endParaRPr lang="en-GB" sz="2200" b="1" i="1" smtClean="0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067175" y="303213"/>
            <a:ext cx="5076825" cy="379412"/>
          </a:xfrm>
        </p:spPr>
        <p:txBody>
          <a:bodyPr lIns="0" tIns="0" rIns="0" bIns="0" anchorCtr="0">
            <a:spAutoFit/>
          </a:bodyPr>
          <a:lstStyle/>
          <a:p>
            <a:pPr marL="54864" indent="0" defTabSz="449263" eaLnBrk="1" fontAlgn="auto" hangingPunct="1">
              <a:lnSpc>
                <a:spcPct val="104000"/>
              </a:lnSpc>
              <a:spcAft>
                <a:spcPts val="0"/>
              </a:spcAft>
              <a:buClr>
                <a:srgbClr val="FFFFFF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2400" smtClean="0">
                <a:solidFill>
                  <a:srgbClr val="FFFF00"/>
                </a:solidFill>
                <a:effectLst/>
                <a:latin typeface="Impact" pitchFamily="34" charset="0"/>
              </a:rPr>
              <a:t>Classification ZERO to THREE       DC:0-3R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765175"/>
            <a:ext cx="8569325" cy="5413375"/>
          </a:xfrm>
        </p:spPr>
        <p:txBody>
          <a:bodyPr lIns="0" tIns="0" rIns="0" bIns="0">
            <a:spAutoFit/>
          </a:bodyPr>
          <a:lstStyle/>
          <a:p>
            <a:pPr marL="0" indent="0" defTabSz="449263" eaLnBrk="1" hangingPunct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2800" b="1" u="sng" smtClean="0">
                <a:solidFill>
                  <a:srgbClr val="FFFF00"/>
                </a:solidFill>
              </a:rPr>
              <a:t>AXE 1</a:t>
            </a:r>
            <a:r>
              <a:rPr lang="en-GB" sz="2800" b="1" smtClean="0"/>
              <a:t>: Troubles cliniques</a:t>
            </a:r>
            <a:r>
              <a:rPr lang="en-GB" sz="2800" b="1" smtClean="0">
                <a:solidFill>
                  <a:srgbClr val="FFFF00"/>
                </a:solidFill>
              </a:rPr>
              <a:t> </a:t>
            </a:r>
          </a:p>
          <a:p>
            <a:pPr marL="0" indent="0" defTabSz="449263" eaLnBrk="1" hangingPunct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1400" b="1" i="1" smtClean="0">
                <a:solidFill>
                  <a:srgbClr val="9999FF"/>
                </a:solidFill>
              </a:rPr>
              <a:t>100: état de stress post-traumatique</a:t>
            </a:r>
          </a:p>
          <a:p>
            <a:pPr marL="0" indent="0" defTabSz="449263" eaLnBrk="1" hangingPunct="1">
              <a:lnSpc>
                <a:spcPct val="120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1400" b="1" i="1" smtClean="0">
                <a:solidFill>
                  <a:srgbClr val="9999FF"/>
                </a:solidFill>
              </a:rPr>
              <a:t>150: troubles liés à la privation / aux mauvais traitements</a:t>
            </a:r>
          </a:p>
          <a:p>
            <a:pPr marL="0" indent="0" defTabSz="449263" eaLnBrk="1" hangingPunct="1">
              <a:lnSpc>
                <a:spcPct val="120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1400" b="1" i="1" smtClean="0">
                <a:solidFill>
                  <a:srgbClr val="9999FF"/>
                </a:solidFill>
              </a:rPr>
              <a:t>200: troubles de l'affect</a:t>
            </a:r>
          </a:p>
          <a:p>
            <a:pPr marL="0" indent="0" defTabSz="449263" eaLnBrk="1" hangingPunct="1">
              <a:lnSpc>
                <a:spcPct val="120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1400" b="1" i="1" smtClean="0">
                <a:solidFill>
                  <a:srgbClr val="9999FF"/>
                </a:solidFill>
              </a:rPr>
              <a:t>300: troubles de l'ajustement (changement net dans l'environnement, ≤ 4mois) </a:t>
            </a:r>
          </a:p>
          <a:p>
            <a:pPr marL="0" indent="0" defTabSz="449263" eaLnBrk="1" hangingPunct="1">
              <a:lnSpc>
                <a:spcPct val="120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1400" b="1" i="1" smtClean="0">
                <a:solidFill>
                  <a:srgbClr val="9999FF"/>
                </a:solidFill>
              </a:rPr>
              <a:t>400: trouble de la régulation du traitement des stimuli sensoriels</a:t>
            </a:r>
          </a:p>
          <a:p>
            <a:pPr marL="0" indent="0" defTabSz="449263" eaLnBrk="1" hangingPunct="1">
              <a:lnSpc>
                <a:spcPct val="120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1400" b="1" i="1" smtClean="0">
                <a:solidFill>
                  <a:srgbClr val="9999FF"/>
                </a:solidFill>
              </a:rPr>
              <a:t>500: troubles du comportement de sommeil</a:t>
            </a:r>
          </a:p>
          <a:p>
            <a:pPr marL="0" indent="0" defTabSz="449263" eaLnBrk="1" hangingPunct="1">
              <a:lnSpc>
                <a:spcPct val="120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1400" b="1" i="1" smtClean="0">
                <a:solidFill>
                  <a:srgbClr val="9999FF"/>
                </a:solidFill>
              </a:rPr>
              <a:t>600: troubles du comportement alimentaire</a:t>
            </a:r>
          </a:p>
          <a:p>
            <a:pPr marL="0" indent="0" defTabSz="449263" eaLnBrk="1" hangingPunct="1">
              <a:lnSpc>
                <a:spcPct val="140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2800" b="1" i="1" smtClean="0">
                <a:solidFill>
                  <a:srgbClr val="FFFF00"/>
                </a:solidFill>
              </a:rPr>
              <a:t>700: </a:t>
            </a:r>
            <a:r>
              <a:rPr lang="en-GB" sz="2800" b="1" i="1" smtClean="0"/>
              <a:t>troubles de la relation et de la communication </a:t>
            </a:r>
          </a:p>
          <a:p>
            <a:pPr marL="857250" lvl="3" indent="-212725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endParaRPr lang="en-GB" sz="1600" b="1" i="1" smtClean="0"/>
          </a:p>
          <a:p>
            <a:pPr marL="857250" lvl="3" indent="-212725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Tx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2800" b="1" i="1" smtClean="0"/>
              <a:t>710: Trouble touchant de Multiples Domaines du Développement </a:t>
            </a:r>
          </a:p>
          <a:p>
            <a:pPr marL="857250" lvl="3" indent="-212725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Tx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2800" b="1" i="1" smtClean="0"/>
              <a:t>	(MSDD</a:t>
            </a:r>
            <a:r>
              <a:rPr lang="en-GB" sz="2800" b="1" i="1" smtClean="0">
                <a:solidFill>
                  <a:srgbClr val="FFFF00"/>
                </a:solidFill>
              </a:rPr>
              <a:t> </a:t>
            </a:r>
            <a:r>
              <a:rPr lang="en-GB" b="1" i="1" smtClean="0"/>
              <a:t>= Multisystem Developmental Disorder</a:t>
            </a:r>
            <a:r>
              <a:rPr lang="en-GB" sz="2800" b="1" i="1" smtClean="0"/>
              <a:t>)</a:t>
            </a:r>
          </a:p>
          <a:p>
            <a:pPr marL="857250" lvl="3" indent="-212725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Tx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2800" b="1" i="1" smtClean="0"/>
              <a:t>						&lt; 2 ans</a:t>
            </a:r>
          </a:p>
          <a:p>
            <a:pPr marL="1073150" lvl="4" indent="-212725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endParaRPr lang="en-GB" sz="1800" b="1" i="1" smtClean="0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692150"/>
            <a:ext cx="8964612" cy="5614988"/>
          </a:xfrm>
        </p:spPr>
        <p:txBody>
          <a:bodyPr lIns="0" tIns="0" rIns="0" bIns="0">
            <a:spAutoFit/>
          </a:bodyPr>
          <a:lstStyle/>
          <a:p>
            <a:pPr marL="533400" indent="-533400" defTabSz="449263" eaLnBrk="1" hangingPunct="1">
              <a:lnSpc>
                <a:spcPct val="140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endParaRPr lang="en-GB" sz="1000" b="1" i="1" smtClean="0">
              <a:solidFill>
                <a:srgbClr val="FFFF00"/>
              </a:solidFill>
            </a:endParaRPr>
          </a:p>
          <a:p>
            <a:pPr marL="533400" indent="-533400" defTabSz="449263" eaLnBrk="1" hangingPunct="1">
              <a:lnSpc>
                <a:spcPct val="140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b="1" i="1" smtClean="0">
                <a:solidFill>
                  <a:srgbClr val="FFFF00"/>
                </a:solidFill>
              </a:rPr>
              <a:t>700: </a:t>
            </a:r>
            <a:r>
              <a:rPr lang="en-GB" b="1" i="1" smtClean="0"/>
              <a:t>troubles de la relation et de la 																		communication </a:t>
            </a:r>
          </a:p>
          <a:p>
            <a:pPr marL="987425" lvl="3" indent="-342900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endParaRPr lang="en-GB" sz="1600" b="1" i="1" smtClean="0"/>
          </a:p>
          <a:p>
            <a:pPr marL="987425" lvl="3" indent="-342900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Tx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3200" b="1" i="1" smtClean="0"/>
              <a:t>710: Trouble touchant de Multiples Domaines du Développement </a:t>
            </a:r>
          </a:p>
          <a:p>
            <a:pPr marL="987425" lvl="3" indent="-342900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Tx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3200" b="1" i="1" smtClean="0"/>
              <a:t>	(MSDD</a:t>
            </a:r>
            <a:r>
              <a:rPr lang="en-GB" sz="3200" b="1" i="1" smtClean="0">
                <a:solidFill>
                  <a:srgbClr val="FFFF00"/>
                </a:solidFill>
              </a:rPr>
              <a:t> </a:t>
            </a:r>
            <a:r>
              <a:rPr lang="en-GB" sz="3200" b="1" i="1" smtClean="0"/>
              <a:t>= </a:t>
            </a:r>
            <a:r>
              <a:rPr lang="en-GB" b="1" i="1" smtClean="0"/>
              <a:t>Multisystem Developmental Disorder</a:t>
            </a:r>
            <a:r>
              <a:rPr lang="en-GB" sz="3200" b="1" i="1" smtClean="0"/>
              <a:t>)</a:t>
            </a:r>
          </a:p>
          <a:p>
            <a:pPr marL="987425" lvl="3" indent="-342900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Tx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3200" b="1" i="1" smtClean="0"/>
              <a:t>						 </a:t>
            </a:r>
            <a:r>
              <a:rPr lang="en-GB" sz="3200" b="1" i="1" smtClean="0">
                <a:solidFill>
                  <a:srgbClr val="E6E6FF"/>
                </a:solidFill>
              </a:rPr>
              <a:t>≤</a:t>
            </a:r>
            <a:r>
              <a:rPr lang="en-GB" sz="3200" b="1" i="1" smtClean="0"/>
              <a:t> 2 ans</a:t>
            </a:r>
          </a:p>
          <a:p>
            <a:pPr marL="1203325" lvl="4" indent="-342900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2400" b="1" i="1" smtClean="0"/>
              <a:t>	</a:t>
            </a:r>
            <a:r>
              <a:rPr lang="en-GB" b="1" i="1" smtClean="0"/>
              <a:t>1.		Relation</a:t>
            </a:r>
          </a:p>
          <a:p>
            <a:pPr marL="1203325" lvl="4" indent="-342900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b="1" i="1" smtClean="0"/>
              <a:t>	2.		Communications</a:t>
            </a:r>
          </a:p>
          <a:p>
            <a:pPr marL="1203325" lvl="4" indent="-342900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b="1" i="1" smtClean="0"/>
              <a:t>	3.		Affects</a:t>
            </a:r>
          </a:p>
          <a:p>
            <a:pPr marL="1203325" lvl="4" indent="-342900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b="1" i="1" smtClean="0"/>
              <a:t>	4.		Traitement des stimuli sensoriels (intégration sensorielle)</a:t>
            </a:r>
          </a:p>
          <a:p>
            <a:pPr marL="1203325" lvl="4" indent="-342900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endParaRPr lang="en-GB" b="1" i="1" smtClean="0"/>
          </a:p>
        </p:txBody>
      </p:sp>
      <p:sp>
        <p:nvSpPr>
          <p:cNvPr id="29699" name="Rectangle 4"/>
          <p:cNvSpPr>
            <a:spLocks noChangeArrowheads="1"/>
          </p:cNvSpPr>
          <p:nvPr/>
        </p:nvSpPr>
        <p:spPr bwMode="auto">
          <a:xfrm>
            <a:off x="4284663" y="333375"/>
            <a:ext cx="4832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b="1">
                <a:solidFill>
                  <a:srgbClr val="FFFF00"/>
                </a:solidFill>
              </a:rPr>
              <a:t>Classification ZERO to THREE       DC:0-3R</a:t>
            </a:r>
            <a:endParaRPr lang="fr-FR" b="1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idx="1"/>
          </p:nvPr>
        </p:nvSpPr>
        <p:spPr>
          <a:xfrm>
            <a:off x="179388" y="188913"/>
            <a:ext cx="8964612" cy="427037"/>
          </a:xfrm>
        </p:spPr>
        <p:txBody>
          <a:bodyPr lIns="0" tIns="0" rIns="0" bIns="0">
            <a:spAutoFit/>
          </a:bodyPr>
          <a:lstStyle/>
          <a:p>
            <a:pPr marL="533400" indent="-533400" defTabSz="449263" eaLnBrk="1" hangingPunct="1">
              <a:lnSpc>
                <a:spcPct val="140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2000" b="1" i="1" smtClean="0"/>
              <a:t>710: Trouble touchant de Multiples Domaines du Développement (MSDD)</a:t>
            </a:r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323850" y="836613"/>
            <a:ext cx="87137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fr-FR"/>
          </a:p>
        </p:txBody>
      </p:sp>
      <p:sp>
        <p:nvSpPr>
          <p:cNvPr id="318468" name="Rectangle 4"/>
          <p:cNvSpPr>
            <a:spLocks noChangeArrowheads="1"/>
          </p:cNvSpPr>
          <p:nvPr/>
        </p:nvSpPr>
        <p:spPr bwMode="auto">
          <a:xfrm>
            <a:off x="0" y="765175"/>
            <a:ext cx="9144000" cy="558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92175" indent="-892175">
              <a:defRPr/>
            </a:pPr>
            <a:r>
              <a:rPr lang="fr-FR" b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1.</a:t>
            </a:r>
            <a:r>
              <a:rPr lang="fr-FR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Relation</a:t>
            </a:r>
          </a:p>
          <a:p>
            <a:pPr marL="892175" indent="-892175">
              <a:defRPr/>
            </a:pPr>
            <a:r>
              <a:rPr lang="fr-FR">
                <a:effectLst>
                  <a:outerShdw blurRad="38100" dist="38100" dir="2700000" algn="tl">
                    <a:srgbClr val="000000"/>
                  </a:outerShdw>
                </a:effectLst>
              </a:rPr>
              <a:t>	(a) Sans but et </a:t>
            </a:r>
            <a:r>
              <a:rPr lang="fr-FR">
                <a:solidFill>
                  <a:srgbClr val="CCFF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sans relation</a:t>
            </a:r>
          </a:p>
          <a:p>
            <a:pPr marL="892175" indent="-892175">
              <a:defRPr/>
            </a:pPr>
            <a:r>
              <a:rPr lang="fr-FR">
                <a:effectLst>
                  <a:outerShdw blurRad="38100" dist="38100" dir="2700000" algn="tl">
                    <a:srgbClr val="000000"/>
                  </a:outerShdw>
                </a:effectLst>
              </a:rPr>
              <a:t>	(b) Relation </a:t>
            </a:r>
            <a:r>
              <a:rPr lang="fr-FR">
                <a:solidFill>
                  <a:srgbClr val="CCFF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par intermittence</a:t>
            </a:r>
          </a:p>
          <a:p>
            <a:pPr marL="892175" indent="-892175">
              <a:defRPr/>
            </a:pPr>
            <a:r>
              <a:rPr lang="fr-FR">
                <a:effectLst>
                  <a:outerShdw blurRad="38100" dist="38100" dir="2700000" algn="tl">
                    <a:srgbClr val="000000"/>
                  </a:outerShdw>
                </a:effectLst>
              </a:rPr>
              <a:t>	(c) </a:t>
            </a:r>
            <a:r>
              <a:rPr lang="fr-FR">
                <a:solidFill>
                  <a:srgbClr val="CCFF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Souvent</a:t>
            </a:r>
            <a:r>
              <a:rPr lang="fr-FR">
                <a:effectLst>
                  <a:outerShdw blurRad="38100" dist="38100" dir="2700000" algn="tl">
                    <a:srgbClr val="000000"/>
                  </a:outerShdw>
                </a:effectLst>
              </a:rPr>
              <a:t> en relation</a:t>
            </a:r>
            <a:endParaRPr lang="fr-FR" b="1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892175" indent="-892175">
              <a:defRPr/>
            </a:pPr>
            <a:r>
              <a:rPr lang="fr-FR" b="1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 marL="892175" indent="-892175">
              <a:defRPr/>
            </a:pPr>
            <a:r>
              <a:rPr lang="fr-FR" b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2. </a:t>
            </a:r>
            <a:r>
              <a:rPr lang="fr-FR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Communications</a:t>
            </a:r>
          </a:p>
          <a:p>
            <a:pPr marL="892175" indent="-892175">
              <a:defRPr/>
            </a:pPr>
            <a:r>
              <a:rPr lang="fr-FR">
                <a:effectLst>
                  <a:outerShdw blurRad="38100" dist="38100" dir="2700000" algn="tl">
                    <a:srgbClr val="000000"/>
                  </a:outerShdw>
                </a:effectLst>
              </a:rPr>
              <a:t>	(a) </a:t>
            </a:r>
            <a:r>
              <a:rPr lang="fr-FR">
                <a:solidFill>
                  <a:srgbClr val="CCFF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Peu de communication analogique intentionnelle</a:t>
            </a:r>
            <a:r>
              <a:rPr lang="fr-FR">
                <a:effectLst>
                  <a:outerShdw blurRad="38100" dist="38100" dir="2700000" algn="tl">
                    <a:srgbClr val="000000"/>
                  </a:outerShdw>
                </a:effectLst>
              </a:rPr>
              <a:t> simple et cohérente</a:t>
            </a:r>
          </a:p>
          <a:p>
            <a:pPr marL="892175" indent="-892175">
              <a:defRPr/>
            </a:pPr>
            <a:r>
              <a:rPr lang="fr-FR">
                <a:effectLst>
                  <a:outerShdw blurRad="38100" dist="38100" dir="2700000" algn="tl">
                    <a:srgbClr val="000000"/>
                  </a:outerShdw>
                </a:effectLst>
              </a:rPr>
              <a:t>	(b) </a:t>
            </a:r>
            <a:r>
              <a:rPr lang="fr-FR">
                <a:solidFill>
                  <a:srgbClr val="CCFF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Par intermittence</a:t>
            </a:r>
            <a:r>
              <a:rPr lang="fr-FR">
                <a:effectLst>
                  <a:outerShdw blurRad="38100" dist="38100" dir="2700000" algn="tl">
                    <a:srgbClr val="000000"/>
                  </a:outerShdw>
                </a:effectLst>
              </a:rPr>
              <a:t>, communication analogique simple intentionnelle</a:t>
            </a:r>
          </a:p>
          <a:p>
            <a:pPr marL="892175" indent="-892175">
              <a:defRPr/>
            </a:pPr>
            <a:r>
              <a:rPr lang="fr-FR">
                <a:effectLst>
                  <a:outerShdw blurRad="38100" dist="38100" dir="2700000" algn="tl">
                    <a:srgbClr val="000000"/>
                  </a:outerShdw>
                </a:effectLst>
              </a:rPr>
              <a:t>	(c) Par intermittence, communication analogique intentionnelle </a:t>
            </a:r>
            <a:r>
              <a:rPr lang="fr-FR">
                <a:solidFill>
                  <a:srgbClr val="CCFF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cohérente</a:t>
            </a:r>
          </a:p>
          <a:p>
            <a:pPr marL="892175" indent="-892175">
              <a:defRPr/>
            </a:pPr>
            <a:r>
              <a:rPr lang="fr-FR">
                <a:effectLst>
                  <a:outerShdw blurRad="38100" dist="38100" dir="2700000" algn="tl">
                    <a:srgbClr val="000000"/>
                  </a:outerShdw>
                </a:effectLst>
              </a:rPr>
              <a:t>	(d) </a:t>
            </a:r>
            <a:r>
              <a:rPr lang="fr-FR">
                <a:solidFill>
                  <a:srgbClr val="CCFF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Utilisation du langage</a:t>
            </a:r>
            <a:r>
              <a:rPr lang="fr-FR">
                <a:effectLst>
                  <a:outerShdw blurRad="38100" dist="38100" dir="2700000" algn="tl">
                    <a:srgbClr val="000000"/>
                  </a:outerShdw>
                </a:effectLst>
              </a:rPr>
              <a:t> (du simple mot à la phrase simple)</a:t>
            </a:r>
            <a:endParaRPr lang="fr-FR" b="1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892175" indent="-892175">
              <a:defRPr/>
            </a:pPr>
            <a:r>
              <a:rPr lang="fr-FR" b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3.</a:t>
            </a:r>
            <a:r>
              <a:rPr lang="fr-FR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Affects</a:t>
            </a:r>
          </a:p>
          <a:p>
            <a:pPr marL="892175" indent="-892175">
              <a:defRPr/>
            </a:pPr>
            <a:r>
              <a:rPr lang="fr-FR">
                <a:effectLst>
                  <a:outerShdw blurRad="38100" dist="38100" dir="2700000" algn="tl">
                    <a:srgbClr val="000000"/>
                  </a:outerShdw>
                </a:effectLst>
              </a:rPr>
              <a:t>	(a) </a:t>
            </a:r>
            <a:r>
              <a:rPr lang="fr-FR">
                <a:solidFill>
                  <a:srgbClr val="CCFF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Ternes</a:t>
            </a:r>
            <a:r>
              <a:rPr lang="fr-FR">
                <a:effectLst>
                  <a:outerShdw blurRad="38100" dist="38100" dir="2700000" algn="tl">
                    <a:srgbClr val="000000"/>
                  </a:outerShdw>
                </a:effectLst>
              </a:rPr>
              <a:t> – pauvres, ou </a:t>
            </a:r>
            <a:r>
              <a:rPr lang="fr-FR">
                <a:solidFill>
                  <a:srgbClr val="CCFF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inappropriés</a:t>
            </a:r>
          </a:p>
          <a:p>
            <a:pPr marL="892175" indent="-892175">
              <a:defRPr/>
            </a:pPr>
            <a:r>
              <a:rPr lang="fr-FR">
                <a:effectLst>
                  <a:outerShdw blurRad="38100" dist="38100" dir="2700000" algn="tl">
                    <a:srgbClr val="000000"/>
                  </a:outerShdw>
                </a:effectLst>
              </a:rPr>
              <a:t>	(b) Satisfactions et </a:t>
            </a:r>
            <a:r>
              <a:rPr lang="fr-FR">
                <a:solidFill>
                  <a:srgbClr val="CCFF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plaisirs fugitifs</a:t>
            </a:r>
          </a:p>
          <a:p>
            <a:pPr marL="892175" indent="-892175">
              <a:defRPr/>
            </a:pPr>
            <a:r>
              <a:rPr lang="fr-FR">
                <a:effectLst>
                  <a:outerShdw blurRad="38100" dist="38100" dir="2700000" algn="tl">
                    <a:srgbClr val="000000"/>
                  </a:outerShdw>
                </a:effectLst>
              </a:rPr>
              <a:t>	(c) Se tient à distance de façon </a:t>
            </a:r>
            <a:r>
              <a:rPr lang="fr-FR">
                <a:solidFill>
                  <a:srgbClr val="CCFF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intermittente</a:t>
            </a:r>
          </a:p>
          <a:p>
            <a:pPr marL="892175" indent="-892175">
              <a:defRPr/>
            </a:pPr>
            <a:r>
              <a:rPr lang="fr-FR">
                <a:effectLst>
                  <a:outerShdw blurRad="38100" dist="38100" dir="2700000" algn="tl">
                    <a:srgbClr val="000000"/>
                  </a:outerShdw>
                </a:effectLst>
              </a:rPr>
              <a:t>	(d) </a:t>
            </a:r>
            <a:r>
              <a:rPr lang="fr-FR">
                <a:solidFill>
                  <a:srgbClr val="CCFF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Plaisir évident dans les interactions</a:t>
            </a:r>
            <a:endParaRPr lang="fr-FR" b="1">
              <a:solidFill>
                <a:srgbClr val="CCFF66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892175" indent="-892175">
              <a:defRPr/>
            </a:pPr>
            <a:r>
              <a:rPr lang="fr-FR" b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4.</a:t>
            </a:r>
            <a:r>
              <a:rPr lang="fr-FR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Traitement des stimuli sensoriels</a:t>
            </a:r>
          </a:p>
          <a:p>
            <a:pPr marL="892175" indent="-892175">
              <a:defRPr/>
            </a:pPr>
            <a:r>
              <a:rPr lang="fr-FR">
                <a:effectLst>
                  <a:outerShdw blurRad="38100" dist="38100" dir="2700000" algn="tl">
                    <a:srgbClr val="000000"/>
                  </a:outerShdw>
                </a:effectLst>
              </a:rPr>
              <a:t>	(a) </a:t>
            </a:r>
            <a:r>
              <a:rPr lang="fr-FR">
                <a:solidFill>
                  <a:srgbClr val="CCFF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Auto-stimulations</a:t>
            </a:r>
            <a:r>
              <a:rPr lang="fr-FR">
                <a:effectLst>
                  <a:outerShdw blurRad="38100" dist="38100" dir="2700000" algn="tl">
                    <a:srgbClr val="000000"/>
                  </a:outerShdw>
                </a:effectLst>
              </a:rPr>
              <a:t> et comportements </a:t>
            </a:r>
            <a:r>
              <a:rPr lang="fr-FR">
                <a:solidFill>
                  <a:srgbClr val="CCFF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répétitifs</a:t>
            </a:r>
            <a:r>
              <a:rPr lang="fr-FR">
                <a:effectLst>
                  <a:outerShdw blurRad="38100" dist="38100" dir="2700000" algn="tl">
                    <a:srgbClr val="000000"/>
                  </a:outerShdw>
                </a:effectLst>
              </a:rPr>
              <a:t> ; à la fois sous et sur-réactivité</a:t>
            </a:r>
          </a:p>
          <a:p>
            <a:pPr marL="892175" indent="-892175">
              <a:defRPr/>
            </a:pPr>
            <a:r>
              <a:rPr lang="fr-FR">
                <a:effectLst>
                  <a:outerShdw blurRad="38100" dist="38100" dir="2700000" algn="tl">
                    <a:srgbClr val="000000"/>
                  </a:outerShdw>
                </a:effectLst>
              </a:rPr>
              <a:t>	(b) Comportements </a:t>
            </a:r>
            <a:r>
              <a:rPr lang="fr-FR">
                <a:solidFill>
                  <a:srgbClr val="CCFF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organisés par intermittence</a:t>
            </a:r>
            <a:r>
              <a:rPr lang="fr-FR">
                <a:effectLst>
                  <a:outerShdw blurRad="38100" dist="38100" dir="2700000" algn="tl">
                    <a:srgbClr val="000000"/>
                  </a:outerShdw>
                </a:effectLst>
              </a:rPr>
              <a:t> ; patterns de réactivité sensorielle mixte</a:t>
            </a:r>
          </a:p>
          <a:p>
            <a:pPr marL="892175" indent="-892175">
              <a:defRPr/>
            </a:pPr>
            <a:r>
              <a:rPr lang="fr-FR">
                <a:effectLst>
                  <a:outerShdw blurRad="38100" dist="38100" dir="2700000" algn="tl">
                    <a:srgbClr val="000000"/>
                  </a:outerShdw>
                </a:effectLst>
              </a:rPr>
              <a:t>	(c) De fréquents </a:t>
            </a:r>
            <a:r>
              <a:rPr lang="fr-FR">
                <a:solidFill>
                  <a:srgbClr val="CCFF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comportements organisés</a:t>
            </a:r>
            <a:r>
              <a:rPr lang="fr-FR">
                <a:effectLst>
                  <a:outerShdw blurRad="38100" dist="38100" dir="2700000" algn="tl">
                    <a:srgbClr val="000000"/>
                  </a:outerShdw>
                </a:effectLst>
              </a:rPr>
              <a:t> ; début d'</a:t>
            </a:r>
            <a:r>
              <a:rPr lang="fr-FR">
                <a:solidFill>
                  <a:srgbClr val="CCFF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intégration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idx="1"/>
          </p:nvPr>
        </p:nvSpPr>
        <p:spPr>
          <a:xfrm>
            <a:off x="250825" y="549275"/>
            <a:ext cx="8893175" cy="6105525"/>
          </a:xfrm>
        </p:spPr>
        <p:txBody>
          <a:bodyPr lIns="0" tIns="0" rIns="0" bIns="0">
            <a:spAutoFit/>
          </a:bodyPr>
          <a:lstStyle/>
          <a:p>
            <a:pPr marL="533400" indent="-533400" defTabSz="449263" eaLnBrk="1" hangingPunct="1">
              <a:lnSpc>
                <a:spcPct val="140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1800" b="1" i="1" smtClean="0">
                <a:solidFill>
                  <a:srgbClr val="FFFF00"/>
                </a:solidFill>
              </a:rPr>
              <a:t> </a:t>
            </a:r>
            <a:r>
              <a:rPr lang="en-GB" sz="2400" b="1" i="1" smtClean="0">
                <a:solidFill>
                  <a:srgbClr val="FFFF00"/>
                </a:solidFill>
              </a:rPr>
              <a:t>700: </a:t>
            </a:r>
            <a:r>
              <a:rPr lang="en-GB" sz="2400" b="1" i="1" smtClean="0"/>
              <a:t>troubles de la relation et de la communication </a:t>
            </a:r>
          </a:p>
          <a:p>
            <a:pPr marL="987425" lvl="3" indent="-342900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endParaRPr lang="en-GB" sz="1200" b="1" i="1" smtClean="0"/>
          </a:p>
          <a:p>
            <a:pPr marL="987425" lvl="3" indent="-342900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Tx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2400" b="1" i="1" smtClean="0"/>
              <a:t>710: Trouble touchant de Multiples Domaines du Développement </a:t>
            </a:r>
          </a:p>
          <a:p>
            <a:pPr marL="987425" lvl="3" indent="-342900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Tx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2400" b="1" i="1" smtClean="0"/>
              <a:t>	(MSDD</a:t>
            </a:r>
            <a:r>
              <a:rPr lang="en-GB" sz="2400" b="1" i="1" smtClean="0">
                <a:solidFill>
                  <a:srgbClr val="FFFF00"/>
                </a:solidFill>
              </a:rPr>
              <a:t> </a:t>
            </a:r>
            <a:r>
              <a:rPr lang="en-GB" sz="2400" b="1" i="1" smtClean="0"/>
              <a:t>= </a:t>
            </a:r>
            <a:r>
              <a:rPr lang="en-GB" sz="1600" b="1" i="1" smtClean="0"/>
              <a:t>Multisystem Developmental Disorder</a:t>
            </a:r>
            <a:r>
              <a:rPr lang="en-GB" sz="2400" b="1" i="1" smtClean="0"/>
              <a:t>)</a:t>
            </a:r>
          </a:p>
          <a:p>
            <a:pPr marL="987425" lvl="3" indent="-342900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Tx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2400" b="1" i="1" smtClean="0"/>
              <a:t>						 </a:t>
            </a:r>
            <a:r>
              <a:rPr lang="en-GB" sz="2400" b="1" i="1" smtClean="0">
                <a:solidFill>
                  <a:srgbClr val="E6E6FF"/>
                </a:solidFill>
              </a:rPr>
              <a:t>≤</a:t>
            </a:r>
            <a:r>
              <a:rPr lang="en-GB" sz="2400" b="1" i="1" smtClean="0"/>
              <a:t> 2 ans</a:t>
            </a:r>
          </a:p>
          <a:p>
            <a:pPr marL="1203325" lvl="4" indent="-342900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1800" b="1" i="1" smtClean="0"/>
              <a:t>	1.		Relation</a:t>
            </a:r>
          </a:p>
          <a:p>
            <a:pPr marL="1203325" lvl="4" indent="-342900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1800" b="1" i="1" smtClean="0"/>
              <a:t>	2.		Communications</a:t>
            </a:r>
          </a:p>
          <a:p>
            <a:pPr marL="1203325" lvl="4" indent="-342900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1800" b="1" i="1" smtClean="0"/>
              <a:t>	3.		Affects</a:t>
            </a:r>
          </a:p>
          <a:p>
            <a:pPr marL="1203325" lvl="4" indent="-342900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1800" b="1" i="1" smtClean="0"/>
              <a:t>	4.		Traitement des stimuli sensoriels (intégration sensorielle)</a:t>
            </a:r>
          </a:p>
          <a:p>
            <a:pPr marL="1203325" lvl="4" indent="-342900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endParaRPr lang="en-GB" sz="1800" b="1" i="1" smtClean="0"/>
          </a:p>
          <a:p>
            <a:pPr marL="1203325" lvl="4" indent="-342900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2400" b="1" i="1" smtClean="0"/>
              <a:t>800: </a:t>
            </a:r>
            <a:r>
              <a:rPr lang="fr-FR" sz="2400" b="1" i="1" smtClean="0"/>
              <a:t>Autres Troubles (DSM-IV-TR ou CIM 10)</a:t>
            </a:r>
          </a:p>
          <a:p>
            <a:pPr marL="987425" lvl="3" indent="-342900" defTabSz="449263" eaLnBrk="1" hangingPunct="1">
              <a:lnSpc>
                <a:spcPct val="80000"/>
              </a:lnSpc>
              <a:buFont typeface="Wingdings" pitchFamily="2" charset="2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endParaRPr lang="fr-FR" b="1" i="1" smtClean="0"/>
          </a:p>
          <a:p>
            <a:pPr marL="987425" lvl="3" indent="-342900" defTabSz="449263" eaLnBrk="1" hangingPunct="1">
              <a:lnSpc>
                <a:spcPct val="80000"/>
              </a:lnSpc>
              <a:buFont typeface="Wingdings" pitchFamily="2" charset="2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fr-FR" sz="1600" b="1" i="1" smtClean="0"/>
              <a:t>		  </a:t>
            </a:r>
            <a:r>
              <a:rPr lang="fr-FR" sz="2400" b="1" i="1" smtClean="0"/>
              <a:t>Troubles Envahissants du Développement :</a:t>
            </a:r>
          </a:p>
          <a:p>
            <a:pPr marL="987425" lvl="3" indent="-342900" defTabSz="449263" eaLnBrk="1" hangingPunct="1">
              <a:lnSpc>
                <a:spcPct val="80000"/>
              </a:lnSpc>
              <a:buFont typeface="Wingdings" pitchFamily="2" charset="2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fr-FR" sz="1600" b="1" i="1" smtClean="0"/>
              <a:t>				</a:t>
            </a:r>
            <a:r>
              <a:rPr lang="fr-FR" sz="1800" b="1" i="1" smtClean="0"/>
              <a:t>Trouble Autistique</a:t>
            </a:r>
          </a:p>
          <a:p>
            <a:pPr marL="987425" lvl="3" indent="-342900" defTabSz="449263" eaLnBrk="1" hangingPunct="1">
              <a:lnSpc>
                <a:spcPct val="80000"/>
              </a:lnSpc>
              <a:buFont typeface="Wingdings" pitchFamily="2" charset="2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fr-FR" sz="1800" b="1" i="1" smtClean="0"/>
              <a:t>				Syndrome d'Asperger</a:t>
            </a:r>
          </a:p>
          <a:p>
            <a:pPr marL="987425" lvl="3" indent="-342900" defTabSz="449263" eaLnBrk="1" hangingPunct="1">
              <a:lnSpc>
                <a:spcPct val="80000"/>
              </a:lnSpc>
              <a:buFont typeface="Wingdings" pitchFamily="2" charset="2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fr-FR" sz="1800" b="1" i="1" smtClean="0"/>
              <a:t>				Syndrome de Rett</a:t>
            </a:r>
          </a:p>
          <a:p>
            <a:pPr marL="987425" lvl="3" indent="-342900" defTabSz="449263" eaLnBrk="1" hangingPunct="1">
              <a:lnSpc>
                <a:spcPct val="80000"/>
              </a:lnSpc>
              <a:buFont typeface="Wingdings" pitchFamily="2" charset="2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fr-FR" sz="1800" b="1" i="1" smtClean="0"/>
              <a:t>				Trouble Désintégratif (apparition </a:t>
            </a:r>
            <a:r>
              <a:rPr lang="fr-FR" sz="1800" b="1" i="1" u="sng" smtClean="0"/>
              <a:t>après</a:t>
            </a:r>
            <a:r>
              <a:rPr lang="fr-FR" sz="1800" b="1" i="1" smtClean="0"/>
              <a:t> l'âge de 2 ans)</a:t>
            </a:r>
          </a:p>
          <a:p>
            <a:pPr marL="987425" lvl="3" indent="-342900" defTabSz="449263" eaLnBrk="1" hangingPunct="1">
              <a:lnSpc>
                <a:spcPct val="80000"/>
              </a:lnSpc>
              <a:buFont typeface="Wingdings" pitchFamily="2" charset="2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fr-FR" sz="1800" b="1" i="1" smtClean="0"/>
              <a:t>				Autisme Atypique (PDD-NOS = non autrement spécifié)</a:t>
            </a:r>
            <a:endParaRPr lang="en-GB" sz="1800" b="1" i="1" smtClean="0"/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4067175" y="260350"/>
            <a:ext cx="4832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b="1">
                <a:solidFill>
                  <a:srgbClr val="FFFF00"/>
                </a:solidFill>
              </a:rPr>
              <a:t>Classification ZERO to THREE       DC:0-3R</a:t>
            </a:r>
            <a:endParaRPr lang="fr-FR" b="1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3563938" y="347663"/>
            <a:ext cx="5580062" cy="317500"/>
          </a:xfrm>
        </p:spPr>
        <p:txBody>
          <a:bodyPr lIns="0" tIns="0" rIns="0" bIns="0" anchorCtr="0">
            <a:spAutoFit/>
          </a:bodyPr>
          <a:lstStyle/>
          <a:p>
            <a:pPr marL="54864" indent="0" defTabSz="449263" eaLnBrk="1" fontAlgn="auto" hangingPunct="1">
              <a:lnSpc>
                <a:spcPct val="104000"/>
              </a:lnSpc>
              <a:spcAft>
                <a:spcPts val="0"/>
              </a:spcAft>
              <a:buClr>
                <a:srgbClr val="FFFFFF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2000" smtClean="0">
                <a:solidFill>
                  <a:srgbClr val="FFFF00"/>
                </a:solidFill>
                <a:effectLst/>
                <a:latin typeface="Impact" pitchFamily="34" charset="0"/>
              </a:rPr>
              <a:t>Classification 0-3 ans 	  DC:0-3R  </a:t>
            </a:r>
            <a:r>
              <a:rPr lang="en-GB" sz="2000" smtClean="0">
                <a:solidFill>
                  <a:srgbClr val="FFFF00"/>
                </a:solidFill>
                <a:effectLst/>
                <a:latin typeface="Arial Black" pitchFamily="34" charset="0"/>
                <a:ea typeface="SimSun-18030" pitchFamily="49" charset="-122"/>
                <a:cs typeface="SimSun-18030" pitchFamily="49" charset="-122"/>
              </a:rPr>
              <a:t>(2005)</a:t>
            </a:r>
            <a:r>
              <a:rPr lang="en-GB" sz="2000" smtClean="0">
                <a:solidFill>
                  <a:srgbClr val="FFFF00"/>
                </a:solidFill>
                <a:effectLst/>
                <a:latin typeface="Impact" pitchFamily="34" charset="0"/>
              </a:rPr>
              <a:t> </a:t>
            </a:r>
          </a:p>
        </p:txBody>
      </p:sp>
      <p:sp>
        <p:nvSpPr>
          <p:cNvPr id="231427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052513"/>
            <a:ext cx="8820150" cy="4273550"/>
          </a:xfrm>
        </p:spPr>
        <p:txBody>
          <a:bodyPr lIns="0" tIns="0" rIns="0" bIns="0">
            <a:spAutoFit/>
          </a:bodyPr>
          <a:lstStyle/>
          <a:p>
            <a:pPr marL="0" indent="0" defTabSz="449263" eaLnBrk="1" fontAlgn="auto" hangingPunct="1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  <a:defRPr/>
            </a:pPr>
            <a:r>
              <a:rPr lang="en-GB" sz="2400" b="1" u="sng" dirty="0" smtClean="0">
                <a:solidFill>
                  <a:srgbClr val="FFFF00"/>
                </a:solidFill>
              </a:rPr>
              <a:t>AXE 1</a:t>
            </a:r>
            <a:r>
              <a:rPr lang="en-GB" sz="2400" b="1" dirty="0" smtClean="0"/>
              <a:t>: </a:t>
            </a:r>
            <a:r>
              <a:rPr lang="en-GB" sz="2400" b="1" dirty="0" smtClean="0">
                <a:solidFill>
                  <a:srgbClr val="FFFF00"/>
                </a:solidFill>
              </a:rPr>
              <a:t>Troubles </a:t>
            </a:r>
            <a:r>
              <a:rPr lang="en-GB" sz="2400" b="1" dirty="0" err="1" smtClean="0">
                <a:solidFill>
                  <a:srgbClr val="FFFF00"/>
                </a:solidFill>
              </a:rPr>
              <a:t>cliniques</a:t>
            </a:r>
            <a:r>
              <a:rPr lang="en-GB" sz="2000" b="1" dirty="0" smtClean="0">
                <a:solidFill>
                  <a:srgbClr val="FFFF00"/>
                </a:solidFill>
              </a:rPr>
              <a:t>  </a:t>
            </a:r>
          </a:p>
          <a:p>
            <a:pPr marL="0" indent="0" defTabSz="449263" eaLnBrk="1" fontAlgn="auto" hangingPunct="1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  <a:defRPr/>
            </a:pPr>
            <a:r>
              <a:rPr lang="en-GB" sz="2000" b="1" dirty="0" smtClean="0">
                <a:solidFill>
                  <a:srgbClr val="FF3333"/>
                </a:solidFill>
              </a:rPr>
              <a:t>	</a:t>
            </a:r>
            <a:r>
              <a:rPr lang="en-GB" sz="1600" b="1" dirty="0" smtClean="0">
                <a:solidFill>
                  <a:srgbClr val="FF3333"/>
                </a:solidFill>
              </a:rPr>
              <a:t>								Δ </a:t>
            </a:r>
            <a:r>
              <a:rPr lang="en-GB" sz="1600" b="1" i="1" dirty="0" err="1" smtClean="0">
                <a:solidFill>
                  <a:srgbClr val="FF3333"/>
                </a:solidFill>
              </a:rPr>
              <a:t>plusieurs</a:t>
            </a:r>
            <a:r>
              <a:rPr lang="en-GB" sz="1600" b="1" i="1" dirty="0" smtClean="0">
                <a:solidFill>
                  <a:srgbClr val="FF3333"/>
                </a:solidFill>
              </a:rPr>
              <a:t> diagnostics </a:t>
            </a:r>
            <a:r>
              <a:rPr lang="en-GB" sz="1600" b="1" i="1" dirty="0" err="1" smtClean="0">
                <a:solidFill>
                  <a:srgbClr val="FF3333"/>
                </a:solidFill>
              </a:rPr>
              <a:t>possibles</a:t>
            </a:r>
            <a:r>
              <a:rPr lang="en-GB" sz="1600" b="1" i="1" dirty="0" smtClean="0">
                <a:solidFill>
                  <a:srgbClr val="FF3333"/>
                </a:solidFill>
              </a:rPr>
              <a:t> Δ</a:t>
            </a:r>
          </a:p>
          <a:p>
            <a:pPr marL="0" indent="0" defTabSz="449263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  <a:defRPr/>
            </a:pPr>
            <a:r>
              <a:rPr lang="en-GB" sz="1600" b="1" dirty="0" smtClean="0">
                <a:solidFill>
                  <a:srgbClr val="FF3333"/>
                </a:solidFill>
              </a:rPr>
              <a:t>									Δ </a:t>
            </a:r>
            <a:r>
              <a:rPr lang="en-GB" sz="1600" b="1" i="1" dirty="0" err="1" smtClean="0">
                <a:solidFill>
                  <a:srgbClr val="FF3333"/>
                </a:solidFill>
              </a:rPr>
              <a:t>ou</a:t>
            </a:r>
            <a:r>
              <a:rPr lang="en-GB" sz="1600" b="1" i="1" dirty="0" smtClean="0">
                <a:solidFill>
                  <a:srgbClr val="FF3333"/>
                </a:solidFill>
              </a:rPr>
              <a:t> </a:t>
            </a:r>
            <a:r>
              <a:rPr lang="en-GB" sz="1600" b="1" i="1" dirty="0" err="1" smtClean="0">
                <a:solidFill>
                  <a:srgbClr val="FF3333"/>
                </a:solidFill>
              </a:rPr>
              <a:t>possibilité</a:t>
            </a:r>
            <a:r>
              <a:rPr lang="en-GB" sz="1600" b="1" i="1" dirty="0" smtClean="0">
                <a:solidFill>
                  <a:srgbClr val="FF3333"/>
                </a:solidFill>
              </a:rPr>
              <a:t> </a:t>
            </a:r>
            <a:r>
              <a:rPr lang="en-GB" sz="1600" b="1" i="1" dirty="0" err="1" smtClean="0">
                <a:solidFill>
                  <a:srgbClr val="FF3333"/>
                </a:solidFill>
              </a:rPr>
              <a:t>d'aucun</a:t>
            </a:r>
            <a:r>
              <a:rPr lang="en-GB" sz="1600" b="1" i="1" dirty="0" smtClean="0">
                <a:solidFill>
                  <a:srgbClr val="FF3333"/>
                </a:solidFill>
              </a:rPr>
              <a:t> diagnostic Δ</a:t>
            </a:r>
            <a:endParaRPr lang="en-GB" sz="1600" b="1" i="1" dirty="0" smtClean="0">
              <a:solidFill>
                <a:srgbClr val="FFFF00"/>
              </a:solidFill>
            </a:endParaRPr>
          </a:p>
          <a:p>
            <a:pPr marL="0" indent="0" defTabSz="449263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  <a:defRPr/>
            </a:pPr>
            <a:r>
              <a:rPr lang="en-GB" sz="20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100: </a:t>
            </a:r>
            <a:r>
              <a:rPr lang="en-GB" sz="2000" b="1" i="1" dirty="0" err="1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état</a:t>
            </a:r>
            <a:r>
              <a:rPr lang="en-GB" sz="20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 de stress post-</a:t>
            </a:r>
            <a:r>
              <a:rPr lang="en-GB" sz="2000" b="1" i="1" dirty="0" err="1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traumatique</a:t>
            </a:r>
            <a:endParaRPr lang="en-GB" sz="2000" b="1" i="1" dirty="0" smtClean="0">
              <a:solidFill>
                <a:schemeClr val="accent6">
                  <a:lumMod val="20000"/>
                  <a:lumOff val="80000"/>
                </a:schemeClr>
              </a:solidFill>
            </a:endParaRPr>
          </a:p>
          <a:p>
            <a:pPr marL="0" indent="0" defTabSz="449263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  <a:defRPr/>
            </a:pPr>
            <a:r>
              <a:rPr lang="en-GB" sz="20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150: troubles </a:t>
            </a:r>
            <a:r>
              <a:rPr lang="en-GB" sz="2000" b="1" i="1" dirty="0" err="1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liés</a:t>
            </a:r>
            <a:r>
              <a:rPr lang="en-GB" sz="20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 à la privation / aux </a:t>
            </a:r>
            <a:r>
              <a:rPr lang="en-GB" sz="2000" b="1" i="1" dirty="0" err="1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mauvais</a:t>
            </a:r>
            <a:r>
              <a:rPr lang="en-GB" sz="20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 </a:t>
            </a:r>
            <a:r>
              <a:rPr lang="en-GB" sz="2000" b="1" i="1" dirty="0" err="1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traitements</a:t>
            </a:r>
            <a:endParaRPr lang="en-GB" sz="2000" b="1" i="1" dirty="0" smtClean="0">
              <a:solidFill>
                <a:schemeClr val="accent6">
                  <a:lumMod val="20000"/>
                  <a:lumOff val="80000"/>
                </a:schemeClr>
              </a:solidFill>
            </a:endParaRPr>
          </a:p>
          <a:p>
            <a:pPr marL="0" indent="0" defTabSz="449263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  <a:defRPr/>
            </a:pPr>
            <a:r>
              <a:rPr lang="en-GB" sz="2000" b="1" i="1" dirty="0" smtClean="0">
                <a:solidFill>
                  <a:srgbClr val="E6E6FF"/>
                </a:solidFill>
              </a:rPr>
              <a:t>200: troubles de </a:t>
            </a:r>
            <a:r>
              <a:rPr lang="en-GB" sz="2000" b="1" i="1" dirty="0" err="1" smtClean="0">
                <a:solidFill>
                  <a:srgbClr val="E6E6FF"/>
                </a:solidFill>
              </a:rPr>
              <a:t>l'affect</a:t>
            </a:r>
            <a:endParaRPr lang="en-GB" sz="2000" b="1" i="1" dirty="0" smtClean="0">
              <a:solidFill>
                <a:srgbClr val="E6E6FF"/>
              </a:solidFill>
            </a:endParaRPr>
          </a:p>
          <a:p>
            <a:pPr marL="0" indent="0" defTabSz="449263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  <a:defRPr/>
            </a:pPr>
            <a:r>
              <a:rPr lang="en-GB" sz="2000" b="1" i="1" dirty="0" smtClean="0">
                <a:solidFill>
                  <a:srgbClr val="E6E6FF"/>
                </a:solidFill>
              </a:rPr>
              <a:t>300: troubles de </a:t>
            </a:r>
            <a:r>
              <a:rPr lang="en-GB" sz="2000" b="1" i="1" dirty="0" err="1" smtClean="0">
                <a:solidFill>
                  <a:srgbClr val="E6E6FF"/>
                </a:solidFill>
              </a:rPr>
              <a:t>l'ajustement</a:t>
            </a:r>
            <a:r>
              <a:rPr lang="en-GB" sz="2000" b="1" i="1" dirty="0" smtClean="0">
                <a:solidFill>
                  <a:srgbClr val="E6E6FF"/>
                </a:solidFill>
              </a:rPr>
              <a:t> </a:t>
            </a:r>
          </a:p>
          <a:p>
            <a:pPr marL="0" indent="0" defTabSz="449263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  <a:defRPr/>
            </a:pPr>
            <a:r>
              <a:rPr lang="en-GB" sz="2000" b="1" i="1" dirty="0" smtClean="0">
                <a:solidFill>
                  <a:srgbClr val="E6E6FF"/>
                </a:solidFill>
              </a:rPr>
              <a:t>400: troubles de la </a:t>
            </a:r>
            <a:r>
              <a:rPr lang="en-GB" sz="2000" b="1" i="1" dirty="0" err="1" smtClean="0">
                <a:solidFill>
                  <a:srgbClr val="E6E6FF"/>
                </a:solidFill>
              </a:rPr>
              <a:t>régulation</a:t>
            </a:r>
            <a:r>
              <a:rPr lang="en-GB" sz="2000" b="1" i="1" dirty="0" smtClean="0">
                <a:solidFill>
                  <a:srgbClr val="E6E6FF"/>
                </a:solidFill>
              </a:rPr>
              <a:t> du </a:t>
            </a:r>
            <a:r>
              <a:rPr lang="en-GB" sz="2000" b="1" i="1" dirty="0" err="1" smtClean="0">
                <a:solidFill>
                  <a:srgbClr val="E6E6FF"/>
                </a:solidFill>
              </a:rPr>
              <a:t>traitement</a:t>
            </a:r>
            <a:r>
              <a:rPr lang="en-GB" sz="2000" b="1" i="1" dirty="0" smtClean="0">
                <a:solidFill>
                  <a:srgbClr val="E6E6FF"/>
                </a:solidFill>
              </a:rPr>
              <a:t> des stimuli </a:t>
            </a:r>
            <a:r>
              <a:rPr lang="en-GB" sz="2000" b="1" i="1" dirty="0" err="1" smtClean="0">
                <a:solidFill>
                  <a:srgbClr val="E6E6FF"/>
                </a:solidFill>
              </a:rPr>
              <a:t>sensoriels</a:t>
            </a:r>
            <a:endParaRPr lang="en-GB" sz="2000" b="1" i="1" dirty="0" smtClean="0">
              <a:solidFill>
                <a:srgbClr val="E6E6FF"/>
              </a:solidFill>
            </a:endParaRPr>
          </a:p>
          <a:p>
            <a:pPr marL="0" indent="0" defTabSz="449263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  <a:defRPr/>
            </a:pPr>
            <a:r>
              <a:rPr lang="en-GB" sz="2000" b="1" i="1" dirty="0" smtClean="0">
                <a:solidFill>
                  <a:srgbClr val="E6E6FF"/>
                </a:solidFill>
              </a:rPr>
              <a:t>500: troubles du </a:t>
            </a:r>
            <a:r>
              <a:rPr lang="en-GB" sz="2000" b="1" i="1" dirty="0" err="1" smtClean="0">
                <a:solidFill>
                  <a:srgbClr val="E6E6FF"/>
                </a:solidFill>
              </a:rPr>
              <a:t>comportement</a:t>
            </a:r>
            <a:r>
              <a:rPr lang="en-GB" sz="2000" b="1" i="1" dirty="0" smtClean="0">
                <a:solidFill>
                  <a:srgbClr val="E6E6FF"/>
                </a:solidFill>
              </a:rPr>
              <a:t> de </a:t>
            </a:r>
            <a:r>
              <a:rPr lang="en-GB" sz="2000" b="1" i="1" dirty="0" err="1" smtClean="0">
                <a:solidFill>
                  <a:srgbClr val="E6E6FF"/>
                </a:solidFill>
              </a:rPr>
              <a:t>sommeil</a:t>
            </a:r>
            <a:r>
              <a:rPr lang="en-GB" sz="2000" b="1" i="1" dirty="0" smtClean="0">
                <a:solidFill>
                  <a:srgbClr val="E6E6FF"/>
                </a:solidFill>
              </a:rPr>
              <a:t> </a:t>
            </a:r>
          </a:p>
          <a:p>
            <a:pPr marL="0" indent="0" defTabSz="449263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  <a:defRPr/>
            </a:pPr>
            <a:r>
              <a:rPr lang="en-GB" sz="2000" b="1" i="1" dirty="0" smtClean="0">
                <a:solidFill>
                  <a:srgbClr val="E6E6FF"/>
                </a:solidFill>
              </a:rPr>
              <a:t>600: troubles du </a:t>
            </a:r>
            <a:r>
              <a:rPr lang="en-GB" sz="2000" b="1" i="1" dirty="0" err="1" smtClean="0">
                <a:solidFill>
                  <a:srgbClr val="E6E6FF"/>
                </a:solidFill>
              </a:rPr>
              <a:t>comportement</a:t>
            </a:r>
            <a:r>
              <a:rPr lang="en-GB" sz="2000" b="1" i="1" dirty="0" smtClean="0">
                <a:solidFill>
                  <a:srgbClr val="E6E6FF"/>
                </a:solidFill>
              </a:rPr>
              <a:t> </a:t>
            </a:r>
            <a:r>
              <a:rPr lang="en-GB" sz="2000" b="1" i="1" dirty="0" err="1" smtClean="0">
                <a:solidFill>
                  <a:srgbClr val="E6E6FF"/>
                </a:solidFill>
              </a:rPr>
              <a:t>alimentaire</a:t>
            </a:r>
            <a:endParaRPr lang="en-GB" sz="2000" b="1" i="1" dirty="0" smtClean="0">
              <a:solidFill>
                <a:srgbClr val="E6E6FF"/>
              </a:solidFill>
            </a:endParaRPr>
          </a:p>
          <a:p>
            <a:pPr marL="0" indent="0" defTabSz="449263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  <a:defRPr/>
            </a:pPr>
            <a:r>
              <a:rPr lang="en-GB" sz="2000" b="1" i="1" dirty="0" smtClean="0">
                <a:solidFill>
                  <a:srgbClr val="E6E6FF"/>
                </a:solidFill>
              </a:rPr>
              <a:t>700: troubles de la relation et de la communication</a:t>
            </a:r>
          </a:p>
          <a:p>
            <a:pPr marL="0" indent="0" defTabSz="449263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  <a:defRPr/>
            </a:pPr>
            <a:r>
              <a:rPr lang="en-GB" sz="2000" b="1" i="1" dirty="0" smtClean="0">
                <a:solidFill>
                  <a:srgbClr val="E6E6FF"/>
                </a:solidFill>
              </a:rPr>
              <a:t>800: </a:t>
            </a:r>
            <a:r>
              <a:rPr lang="en-GB" sz="2000" b="1" i="1" dirty="0" err="1" smtClean="0">
                <a:solidFill>
                  <a:srgbClr val="E6E6FF"/>
                </a:solidFill>
              </a:rPr>
              <a:t>autres</a:t>
            </a:r>
            <a:r>
              <a:rPr lang="en-GB" sz="2000" b="1" i="1" dirty="0" smtClean="0">
                <a:solidFill>
                  <a:srgbClr val="E6E6FF"/>
                </a:solidFill>
              </a:rPr>
              <a:t> diagnostics (DSM IV ,  ICD 10)</a:t>
            </a:r>
          </a:p>
          <a:p>
            <a:pPr marL="0" indent="0" defTabSz="449263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  <a:defRPr/>
            </a:pPr>
            <a:endParaRPr lang="en-GB" sz="2000" b="1" i="1" dirty="0" smtClean="0">
              <a:solidFill>
                <a:srgbClr val="E6E6FF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00113" y="479425"/>
            <a:ext cx="7772400" cy="1749425"/>
          </a:xfrm>
        </p:spPr>
        <p:txBody>
          <a:bodyPr lIns="0" tIns="0" rIns="0" bIns="0" anchor="ctr" anchorCtr="0">
            <a:spAutoFit/>
          </a:bodyPr>
          <a:lstStyle/>
          <a:p>
            <a:pPr indent="0" algn="l" defTabSz="449263" eaLnBrk="1" fontAlgn="auto" hangingPunct="1">
              <a:lnSpc>
                <a:spcPct val="87000"/>
              </a:lnSpc>
              <a:spcAft>
                <a:spcPts val="0"/>
              </a:spcAft>
              <a:buClr>
                <a:srgbClr val="CCECFF"/>
              </a:buClr>
              <a:tabLst>
                <a:tab pos="0" algn="l"/>
                <a:tab pos="441325" algn="l"/>
                <a:tab pos="890588" algn="l"/>
                <a:tab pos="1339850" algn="l"/>
                <a:tab pos="1789113" algn="l"/>
                <a:tab pos="2238375" algn="l"/>
                <a:tab pos="2687638" algn="l"/>
                <a:tab pos="3136900" algn="l"/>
                <a:tab pos="3586163" algn="l"/>
                <a:tab pos="4035425" algn="l"/>
                <a:tab pos="4484688" algn="l"/>
                <a:tab pos="4933950" algn="l"/>
                <a:tab pos="5389563" algn="l"/>
                <a:tab pos="5832475" algn="l"/>
                <a:tab pos="6281738" algn="l"/>
                <a:tab pos="6731000" algn="l"/>
                <a:tab pos="7180263" algn="l"/>
                <a:tab pos="7629525" algn="l"/>
                <a:tab pos="8078788" algn="l"/>
                <a:tab pos="8528050" algn="l"/>
                <a:tab pos="8977313" algn="l"/>
                <a:tab pos="8978900" algn="l"/>
                <a:tab pos="9428163" algn="l"/>
                <a:tab pos="9877425" algn="l"/>
                <a:tab pos="10326688" algn="l"/>
                <a:tab pos="10779125" algn="l"/>
                <a:tab pos="10780713" algn="l"/>
              </a:tabLst>
              <a:defRPr/>
            </a:pPr>
            <a:r>
              <a:rPr lang="en-GB" sz="2800" dirty="0" smtClean="0">
                <a:solidFill>
                  <a:srgbClr val="FFFF00"/>
                </a:solidFill>
                <a:effectLst/>
                <a:latin typeface="Times New Roman" pitchFamily="18" charset="0"/>
              </a:rPr>
              <a:t>0-3 </a:t>
            </a:r>
            <a:r>
              <a:rPr lang="en-GB" sz="2800" dirty="0" err="1" smtClean="0">
                <a:solidFill>
                  <a:srgbClr val="FFFF00"/>
                </a:solidFill>
                <a:effectLst/>
                <a:latin typeface="Times New Roman" pitchFamily="18" charset="0"/>
              </a:rPr>
              <a:t>ans</a:t>
            </a:r>
            <a:r>
              <a:rPr lang="en-GB" sz="2800" dirty="0" smtClean="0">
                <a:solidFill>
                  <a:srgbClr val="FFFF00"/>
                </a:solidFill>
                <a:effectLst/>
                <a:latin typeface="Times New Roman" pitchFamily="18" charset="0"/>
              </a:rPr>
              <a:t>	   Classification ZERO to THREE</a:t>
            </a:r>
            <a:r>
              <a:rPr lang="en-GB" dirty="0" smtClean="0">
                <a:solidFill>
                  <a:srgbClr val="FFFF00"/>
                </a:solidFill>
                <a:effectLst/>
                <a:latin typeface="Times New Roman" pitchFamily="18" charset="0"/>
              </a:rPr>
              <a:t>   </a:t>
            </a:r>
            <a:br>
              <a:rPr lang="en-GB" dirty="0" smtClean="0">
                <a:solidFill>
                  <a:srgbClr val="FFFF00"/>
                </a:solidFill>
                <a:effectLst/>
                <a:latin typeface="Times New Roman" pitchFamily="18" charset="0"/>
              </a:rPr>
            </a:br>
            <a:r>
              <a:rPr lang="en-GB" dirty="0" smtClean="0">
                <a:solidFill>
                  <a:srgbClr val="FFFF00"/>
                </a:solidFill>
                <a:effectLst/>
                <a:latin typeface="Times New Roman" pitchFamily="18" charset="0"/>
              </a:rPr>
              <a:t>												</a:t>
            </a:r>
            <a:br>
              <a:rPr lang="en-GB" dirty="0" smtClean="0">
                <a:solidFill>
                  <a:srgbClr val="FFFF00"/>
                </a:solidFill>
                <a:effectLst/>
                <a:latin typeface="Times New Roman" pitchFamily="18" charset="0"/>
              </a:rPr>
            </a:br>
            <a:r>
              <a:rPr lang="en-GB" sz="2200" dirty="0" smtClean="0">
                <a:solidFill>
                  <a:srgbClr val="FFFF00"/>
                </a:solidFill>
                <a:effectLst/>
                <a:latin typeface="Times New Roman" pitchFamily="18" charset="0"/>
              </a:rPr>
              <a:t>Classification des diagnostics des troubles de la </a:t>
            </a:r>
            <a:r>
              <a:rPr lang="en-GB" sz="2200" dirty="0" err="1" smtClean="0">
                <a:solidFill>
                  <a:srgbClr val="FFFF00"/>
                </a:solidFill>
                <a:effectLst/>
                <a:latin typeface="Times New Roman" pitchFamily="18" charset="0"/>
              </a:rPr>
              <a:t>sante</a:t>
            </a:r>
            <a:r>
              <a:rPr lang="en-GB" sz="2200" dirty="0" smtClean="0">
                <a:solidFill>
                  <a:srgbClr val="FFFF00"/>
                </a:solidFill>
                <a:effectLst/>
                <a:latin typeface="Times New Roman" pitchFamily="18" charset="0"/>
              </a:rPr>
              <a:t> </a:t>
            </a:r>
            <a:r>
              <a:rPr lang="en-GB" sz="2200" dirty="0" err="1" smtClean="0">
                <a:solidFill>
                  <a:srgbClr val="FFFF00"/>
                </a:solidFill>
                <a:effectLst/>
                <a:latin typeface="Times New Roman" pitchFamily="18" charset="0"/>
              </a:rPr>
              <a:t>mentale</a:t>
            </a:r>
            <a:r>
              <a:rPr lang="en-GB" sz="2200" dirty="0" smtClean="0">
                <a:solidFill>
                  <a:srgbClr val="FFFF00"/>
                </a:solidFill>
                <a:effectLst/>
                <a:latin typeface="Times New Roman" pitchFamily="18" charset="0"/>
              </a:rPr>
              <a:t> et du </a:t>
            </a:r>
            <a:r>
              <a:rPr lang="en-GB" sz="2200" dirty="0" err="1" smtClean="0">
                <a:solidFill>
                  <a:srgbClr val="FFFF00"/>
                </a:solidFill>
                <a:effectLst/>
                <a:latin typeface="Times New Roman" pitchFamily="18" charset="0"/>
              </a:rPr>
              <a:t>développement</a:t>
            </a:r>
            <a:r>
              <a:rPr lang="en-GB" sz="2200" dirty="0" smtClean="0">
                <a:solidFill>
                  <a:srgbClr val="FFFF00"/>
                </a:solidFill>
                <a:effectLst/>
                <a:latin typeface="Times New Roman" pitchFamily="18" charset="0"/>
              </a:rPr>
              <a:t> de la petite </a:t>
            </a:r>
            <a:r>
              <a:rPr lang="en-GB" sz="2200" dirty="0" err="1" smtClean="0">
                <a:solidFill>
                  <a:srgbClr val="FFFF00"/>
                </a:solidFill>
                <a:effectLst/>
                <a:latin typeface="Times New Roman" pitchFamily="18" charset="0"/>
              </a:rPr>
              <a:t>enfance</a:t>
            </a:r>
            <a:endParaRPr lang="en-GB" sz="2200" dirty="0" smtClean="0">
              <a:solidFill>
                <a:srgbClr val="FFFF00"/>
              </a:solidFill>
              <a:effectLst/>
              <a:latin typeface="Times New Roman" pitchFamily="18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8913" y="3135313"/>
            <a:ext cx="7372350" cy="2806700"/>
          </a:xfrm>
        </p:spPr>
        <p:txBody>
          <a:bodyPr lIns="0" tIns="0" rIns="0" bIns="0" anchor="ctr">
            <a:spAutoFit/>
          </a:bodyPr>
          <a:lstStyle/>
          <a:p>
            <a:pPr marL="609600" indent="-609600" algn="l" defTabSz="449263" eaLnBrk="1" hangingPunct="1">
              <a:lnSpc>
                <a:spcPct val="140000"/>
              </a:lnSpc>
              <a:spcBef>
                <a:spcPct val="0"/>
              </a:spcBef>
              <a:buClr>
                <a:srgbClr val="000000"/>
              </a:buClr>
              <a:buSzPct val="100000"/>
              <a:buFont typeface="Wingdings" pitchFamily="2" charset="2"/>
              <a:buAutoNum type="arabicPeriod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4000" smtClean="0">
                <a:solidFill>
                  <a:srgbClr val="FFFF00"/>
                </a:solidFill>
              </a:rPr>
              <a:t>Historique</a:t>
            </a:r>
          </a:p>
          <a:p>
            <a:pPr marL="609600" indent="-609600" algn="l" defTabSz="449263" eaLnBrk="1" hangingPunct="1">
              <a:lnSpc>
                <a:spcPct val="140000"/>
              </a:lnSpc>
              <a:spcBef>
                <a:spcPct val="0"/>
              </a:spcBef>
              <a:buClr>
                <a:srgbClr val="000000"/>
              </a:buClr>
              <a:buSzPct val="100000"/>
              <a:buFont typeface="Wingdings" pitchFamily="2" charset="2"/>
              <a:buAutoNum type="arabicPeriod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4000" smtClean="0">
                <a:solidFill>
                  <a:srgbClr val="FFFF00"/>
                </a:solidFill>
              </a:rPr>
              <a:t>Intérêt</a:t>
            </a:r>
          </a:p>
          <a:p>
            <a:pPr marL="609600" indent="-609600" algn="l" defTabSz="449263" eaLnBrk="1" hangingPunct="1">
              <a:lnSpc>
                <a:spcPct val="140000"/>
              </a:lnSpc>
              <a:spcBef>
                <a:spcPct val="0"/>
              </a:spcBef>
              <a:buClr>
                <a:srgbClr val="000000"/>
              </a:buClr>
              <a:buSzPct val="100000"/>
              <a:buFont typeface="Wingdings" pitchFamily="2" charset="2"/>
              <a:buAutoNum type="arabicPeriod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4000" smtClean="0">
                <a:solidFill>
                  <a:srgbClr val="FFFF00"/>
                </a:solidFill>
              </a:rPr>
              <a:t>Description : 5 AXES</a:t>
            </a:r>
          </a:p>
        </p:txBody>
      </p:sp>
      <p:pic>
        <p:nvPicPr>
          <p:cNvPr id="15364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76950" y="2519363"/>
            <a:ext cx="1843088" cy="14398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15365" name="Picture 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40650" y="3600450"/>
            <a:ext cx="1363663" cy="1752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15366" name="Picture 9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348413" y="5205413"/>
            <a:ext cx="1751012" cy="14557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15367" name="Picture 10" descr="sourire Emilien  février 07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716463" y="3789363"/>
            <a:ext cx="1892300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5651500" y="342900"/>
            <a:ext cx="3494088" cy="635000"/>
          </a:xfrm>
        </p:spPr>
        <p:txBody>
          <a:bodyPr lIns="0" tIns="0" rIns="0" bIns="0" anchorCtr="0">
            <a:spAutoFit/>
          </a:bodyPr>
          <a:lstStyle/>
          <a:p>
            <a:pPr marL="54864" indent="0" defTabSz="449263" eaLnBrk="1" fontAlgn="auto" hangingPunct="1">
              <a:lnSpc>
                <a:spcPct val="104000"/>
              </a:lnSpc>
              <a:spcAft>
                <a:spcPts val="0"/>
              </a:spcAft>
              <a:buClr>
                <a:srgbClr val="FFFFFF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2000" smtClean="0">
                <a:solidFill>
                  <a:srgbClr val="FFFF00"/>
                </a:solidFill>
                <a:effectLst/>
                <a:latin typeface="Impact" pitchFamily="34" charset="0"/>
              </a:rPr>
              <a:t>Classification ZERO to THREE </a:t>
            </a:r>
            <a:br>
              <a:rPr lang="en-GB" sz="2000" smtClean="0">
                <a:solidFill>
                  <a:srgbClr val="FFFF00"/>
                </a:solidFill>
                <a:effectLst/>
                <a:latin typeface="Impact" pitchFamily="34" charset="0"/>
              </a:rPr>
            </a:br>
            <a:r>
              <a:rPr lang="en-GB" sz="2000" smtClean="0">
                <a:solidFill>
                  <a:srgbClr val="FFFF00"/>
                </a:solidFill>
                <a:effectLst/>
                <a:latin typeface="Impact" pitchFamily="34" charset="0"/>
              </a:rPr>
              <a:t>DC:0-3R  </a:t>
            </a:r>
            <a:r>
              <a:rPr lang="en-GB" sz="2000" smtClean="0">
                <a:solidFill>
                  <a:srgbClr val="FFFF00"/>
                </a:solidFill>
                <a:effectLst/>
                <a:latin typeface="Arial Black" pitchFamily="34" charset="0"/>
                <a:ea typeface="SimSun-18030" pitchFamily="49" charset="-122"/>
                <a:cs typeface="SimSun-18030" pitchFamily="49" charset="-122"/>
              </a:rPr>
              <a:t>(2005)</a:t>
            </a:r>
            <a:r>
              <a:rPr lang="en-GB" sz="2000" smtClean="0">
                <a:solidFill>
                  <a:srgbClr val="FFFF00"/>
                </a:solidFill>
                <a:effectLst/>
                <a:latin typeface="Impact" pitchFamily="34" charset="0"/>
              </a:rPr>
              <a:t> 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052513"/>
            <a:ext cx="8229600" cy="5368925"/>
          </a:xfrm>
        </p:spPr>
        <p:txBody>
          <a:bodyPr lIns="0" tIns="0" rIns="0" bIns="0">
            <a:spAutoFit/>
          </a:bodyPr>
          <a:lstStyle/>
          <a:p>
            <a:pPr marL="1436688" indent="-1436688" algn="ctr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en-GB" b="1" u="sng" smtClean="0">
                <a:solidFill>
                  <a:srgbClr val="FFFF00"/>
                </a:solidFill>
              </a:rPr>
              <a:t>3. DESCRIPTION</a:t>
            </a:r>
          </a:p>
          <a:p>
            <a:pPr marL="1436688" indent="-1436688" algn="ctr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endParaRPr lang="en-GB" sz="4000" b="1" u="sng" smtClean="0"/>
          </a:p>
          <a:p>
            <a:pPr marL="1436688" indent="-1436688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en-GB" sz="2600" b="1" u="sng" smtClean="0">
                <a:solidFill>
                  <a:srgbClr val="9999FF"/>
                </a:solidFill>
              </a:rPr>
              <a:t>AXE 1</a:t>
            </a:r>
            <a:r>
              <a:rPr lang="en-GB" sz="2200" b="1" smtClean="0">
                <a:solidFill>
                  <a:srgbClr val="9999FF"/>
                </a:solidFill>
              </a:rPr>
              <a:t>: Troubles cliniques</a:t>
            </a:r>
          </a:p>
          <a:p>
            <a:pPr marL="1436688" indent="-1436688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endParaRPr lang="en-GB" sz="2200" b="1" smtClean="0">
              <a:solidFill>
                <a:srgbClr val="9999FF"/>
              </a:solidFill>
            </a:endParaRPr>
          </a:p>
          <a:p>
            <a:pPr marL="1436688" indent="-1436688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en-GB" sz="2600" b="1" u="sng" smtClean="0">
                <a:solidFill>
                  <a:srgbClr val="FFFF00"/>
                </a:solidFill>
              </a:rPr>
              <a:t>AXE 2</a:t>
            </a:r>
            <a:r>
              <a:rPr lang="en-GB" sz="2400" b="1" smtClean="0"/>
              <a:t>: Classification de la relation </a:t>
            </a:r>
            <a:r>
              <a:rPr lang="en-GB" sz="2200" b="1" i="1" smtClean="0"/>
              <a:t>(&lt; parents)</a:t>
            </a:r>
          </a:p>
          <a:p>
            <a:pPr marL="1436688" indent="-1436688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endParaRPr lang="en-GB" sz="2400" b="1" smtClean="0"/>
          </a:p>
          <a:p>
            <a:pPr marL="1436688" indent="-1436688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en-GB" sz="2600" b="1" u="sng" smtClean="0">
                <a:solidFill>
                  <a:srgbClr val="FFFF00"/>
                </a:solidFill>
              </a:rPr>
              <a:t>AXE 3</a:t>
            </a:r>
            <a:r>
              <a:rPr lang="en-GB" sz="2600" b="1" smtClean="0"/>
              <a:t>: </a:t>
            </a:r>
            <a:r>
              <a:rPr lang="en-GB" sz="2400" b="1" smtClean="0"/>
              <a:t>Affections médicales et troubles du 			 		 			  développement</a:t>
            </a:r>
          </a:p>
          <a:p>
            <a:pPr marL="1436688" indent="-1436688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endParaRPr lang="en-GB" sz="2400" b="1" smtClean="0"/>
          </a:p>
          <a:p>
            <a:pPr marL="1436688" indent="-1436688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en-GB" sz="2600" b="1" u="sng" smtClean="0">
                <a:solidFill>
                  <a:srgbClr val="FFFF00"/>
                </a:solidFill>
              </a:rPr>
              <a:t>AXE 4</a:t>
            </a:r>
            <a:r>
              <a:rPr lang="en-GB" sz="2400" b="1" smtClean="0"/>
              <a:t>: Facteurs de stress psychosociaux</a:t>
            </a:r>
          </a:p>
          <a:p>
            <a:pPr marL="1436688" indent="-1436688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endParaRPr lang="en-GB" sz="2400" b="1" smtClean="0"/>
          </a:p>
          <a:p>
            <a:pPr marL="1436688" indent="-1436688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en-GB" sz="2600" b="1" u="sng" smtClean="0">
                <a:solidFill>
                  <a:srgbClr val="FFFF00"/>
                </a:solidFill>
              </a:rPr>
              <a:t>AXE 5</a:t>
            </a:r>
            <a:r>
              <a:rPr lang="en-GB" sz="2400" b="1" smtClean="0"/>
              <a:t>:  Niveau fonctionnel du développement émotionnel et social </a:t>
            </a:r>
            <a:r>
              <a:rPr lang="en-GB" sz="2200" b="1" i="1" smtClean="0"/>
              <a:t>(&lt; enfant)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067175" y="115888"/>
            <a:ext cx="5076825" cy="317500"/>
          </a:xfrm>
        </p:spPr>
        <p:txBody>
          <a:bodyPr lIns="0" tIns="0" rIns="0" bIns="0" anchorCtr="0">
            <a:spAutoFit/>
          </a:bodyPr>
          <a:lstStyle/>
          <a:p>
            <a:pPr marL="54864" indent="0" defTabSz="449263" eaLnBrk="1" fontAlgn="auto" hangingPunct="1">
              <a:lnSpc>
                <a:spcPct val="104000"/>
              </a:lnSpc>
              <a:spcAft>
                <a:spcPts val="0"/>
              </a:spcAft>
              <a:buClr>
                <a:srgbClr val="FFFFFF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2000" smtClean="0">
                <a:solidFill>
                  <a:srgbClr val="FFFF00"/>
                </a:solidFill>
                <a:effectLst/>
                <a:latin typeface="Impact" pitchFamily="34" charset="0"/>
              </a:rPr>
              <a:t>Classification 0-3 ans        DC:0-3R  </a:t>
            </a:r>
            <a:r>
              <a:rPr lang="en-GB" sz="2000" smtClean="0">
                <a:solidFill>
                  <a:srgbClr val="FFFF00"/>
                </a:solidFill>
                <a:effectLst/>
                <a:latin typeface="Arial Black" pitchFamily="34" charset="0"/>
                <a:ea typeface="SimSun-18030" pitchFamily="49" charset="-122"/>
                <a:cs typeface="SimSun-18030" pitchFamily="49" charset="-122"/>
              </a:rPr>
              <a:t>(2005)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230188" y="720725"/>
            <a:ext cx="8769350" cy="5911850"/>
          </a:xfrm>
        </p:spPr>
        <p:txBody>
          <a:bodyPr lIns="0" tIns="0" rIns="0" bIns="0">
            <a:spAutoFit/>
          </a:bodyPr>
          <a:lstStyle/>
          <a:p>
            <a:pPr marL="0" indent="0" algn="ctr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2400" b="1" u="sng" smtClean="0">
                <a:solidFill>
                  <a:srgbClr val="FFFF00"/>
                </a:solidFill>
              </a:rPr>
              <a:t>3. DESCRIPTION</a:t>
            </a:r>
          </a:p>
          <a:p>
            <a:pPr marL="0" indent="0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endParaRPr lang="en-GB" sz="1000" b="1" u="sng" smtClean="0">
              <a:solidFill>
                <a:srgbClr val="9999FF"/>
              </a:solidFill>
            </a:endParaRPr>
          </a:p>
          <a:p>
            <a:pPr marL="0" indent="0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1400" b="1" u="sng" smtClean="0">
                <a:solidFill>
                  <a:srgbClr val="9999FF"/>
                </a:solidFill>
              </a:rPr>
              <a:t>AXE 1</a:t>
            </a:r>
            <a:r>
              <a:rPr lang="en-GB" sz="1400" b="1" smtClean="0">
                <a:solidFill>
                  <a:srgbClr val="9999FF"/>
                </a:solidFill>
              </a:rPr>
              <a:t>: Troubles cliniques</a:t>
            </a:r>
            <a:r>
              <a:rPr lang="en-GB" sz="1000" b="1" smtClean="0">
                <a:solidFill>
                  <a:srgbClr val="9999FF"/>
                </a:solidFill>
              </a:rPr>
              <a:t> </a:t>
            </a:r>
            <a:endParaRPr lang="en-GB" sz="1000" b="1" i="1" smtClean="0">
              <a:solidFill>
                <a:srgbClr val="9999FF"/>
              </a:solidFill>
            </a:endParaRPr>
          </a:p>
          <a:p>
            <a:pPr marL="0" indent="0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2000" b="1" u="sng" smtClean="0">
                <a:solidFill>
                  <a:srgbClr val="FFFF00"/>
                </a:solidFill>
              </a:rPr>
              <a:t>AXE 2</a:t>
            </a:r>
            <a:r>
              <a:rPr lang="en-GB" sz="1800" b="1" smtClean="0"/>
              <a:t>: </a:t>
            </a:r>
            <a:r>
              <a:rPr lang="en-GB" sz="2000" b="1" smtClean="0"/>
              <a:t>Classification de la relation</a:t>
            </a:r>
            <a:r>
              <a:rPr lang="en-GB" sz="1800" b="1" smtClean="0"/>
              <a:t> </a:t>
            </a:r>
            <a:r>
              <a:rPr lang="en-GB" sz="1600" b="1" i="1" smtClean="0"/>
              <a:t>(&lt; parents)</a:t>
            </a:r>
          </a:p>
          <a:p>
            <a:pPr marL="0" indent="0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endParaRPr lang="en-GB" sz="600" b="1" smtClean="0"/>
          </a:p>
          <a:p>
            <a:pPr marL="0" indent="0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2000" b="1" smtClean="0"/>
              <a:t>Échelle d'évaluation globale de la relation parent-bébé: </a:t>
            </a:r>
            <a:r>
              <a:rPr lang="en-GB" sz="2000" b="1" smtClean="0">
                <a:solidFill>
                  <a:srgbClr val="FFFF00"/>
                </a:solidFill>
              </a:rPr>
              <a:t>PIR-GAS</a:t>
            </a:r>
          </a:p>
          <a:p>
            <a:pPr marL="1073150" lvl="4" indent="-212725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1800" b="1" smtClean="0"/>
              <a:t>91 – 100 = bien adaptée</a:t>
            </a:r>
          </a:p>
          <a:p>
            <a:pPr marL="1073150" lvl="4" indent="-212725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1800" b="1" smtClean="0"/>
              <a:t>81 – 90   = adaptée</a:t>
            </a:r>
          </a:p>
          <a:p>
            <a:pPr marL="1073150" lvl="4" indent="-212725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1800" b="1" smtClean="0">
                <a:solidFill>
                  <a:srgbClr val="CCFF66"/>
                </a:solidFill>
              </a:rPr>
              <a:t>71 – 80   = légèrement troublée</a:t>
            </a:r>
          </a:p>
          <a:p>
            <a:pPr marL="1073150" lvl="4" indent="-212725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1800" b="1" smtClean="0">
                <a:solidFill>
                  <a:srgbClr val="CCFF66"/>
                </a:solidFill>
              </a:rPr>
              <a:t>61 – 70   = troublée</a:t>
            </a:r>
          </a:p>
          <a:p>
            <a:pPr marL="1073150" lvl="4" indent="-212725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1800" b="1" smtClean="0">
                <a:solidFill>
                  <a:srgbClr val="CCFF66"/>
                </a:solidFill>
              </a:rPr>
              <a:t>51 – 60   = avec de la détresse</a:t>
            </a:r>
          </a:p>
          <a:p>
            <a:pPr marL="1073150" lvl="4" indent="-212725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1800" b="1" smtClean="0">
                <a:solidFill>
                  <a:srgbClr val="CCFF66"/>
                </a:solidFill>
              </a:rPr>
              <a:t>41 – 50   = avec de la souffrance</a:t>
            </a:r>
          </a:p>
          <a:p>
            <a:pPr marL="1073150" lvl="4" indent="-212725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1800" b="1" smtClean="0">
                <a:solidFill>
                  <a:srgbClr val="FFCC00"/>
                </a:solidFill>
              </a:rPr>
              <a:t>31 – 40   = malade/désordonnée</a:t>
            </a:r>
          </a:p>
          <a:p>
            <a:pPr marL="1073150" lvl="4" indent="-212725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1800" b="1" smtClean="0">
                <a:solidFill>
                  <a:srgbClr val="FFCC00"/>
                </a:solidFill>
              </a:rPr>
              <a:t>21 – 30   = sévèrement malade/désordonnée</a:t>
            </a:r>
          </a:p>
          <a:p>
            <a:pPr marL="1073150" lvl="4" indent="-212725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1800" b="1" smtClean="0">
                <a:solidFill>
                  <a:srgbClr val="FFCC00"/>
                </a:solidFill>
              </a:rPr>
              <a:t>11 – 20   = sévèrement dégradée</a:t>
            </a:r>
          </a:p>
          <a:p>
            <a:pPr marL="1073150" lvl="4" indent="-212725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1800" b="1" smtClean="0">
                <a:solidFill>
                  <a:srgbClr val="FFCC00"/>
                </a:solidFill>
              </a:rPr>
              <a:t>  1 – 10   = signes manifestes de maltraitance</a:t>
            </a:r>
          </a:p>
          <a:p>
            <a:pPr marL="0" indent="0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endParaRPr lang="en-GB" sz="1800" b="1" smtClean="0">
              <a:solidFill>
                <a:srgbClr val="FFCC00"/>
              </a:solidFill>
            </a:endParaRPr>
          </a:p>
          <a:p>
            <a:pPr marL="0" indent="0" defTabSz="449263" eaLnBrk="1" hangingPunct="1">
              <a:lnSpc>
                <a:spcPct val="90000"/>
              </a:lnSpc>
              <a:buFont typeface="Wingdings" pitchFamily="2" charset="2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fr-FR" sz="2400" b="1" i="1" smtClean="0"/>
              <a:t>				81-100 : Relation adaptée</a:t>
            </a:r>
          </a:p>
          <a:p>
            <a:pPr marL="0" indent="0" defTabSz="449263" eaLnBrk="1" hangingPunct="1">
              <a:lnSpc>
                <a:spcPct val="90000"/>
              </a:lnSpc>
              <a:buFont typeface="Wingdings" pitchFamily="2" charset="2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fr-BE" sz="2400" b="1" i="1" smtClean="0"/>
              <a:t>				</a:t>
            </a:r>
            <a:r>
              <a:rPr lang="fr-BE" sz="2400" b="1" i="1" smtClean="0">
                <a:solidFill>
                  <a:srgbClr val="CCFF66"/>
                </a:solidFill>
              </a:rPr>
              <a:t>41-80 : Relation en difficulté et en souffrance</a:t>
            </a:r>
          </a:p>
          <a:p>
            <a:pPr marL="0" indent="0" defTabSz="449263" eaLnBrk="1" hangingPunct="1">
              <a:lnSpc>
                <a:spcPct val="90000"/>
              </a:lnSpc>
              <a:buFont typeface="Wingdings" pitchFamily="2" charset="2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fr-BE" sz="2400" b="1" i="1" smtClean="0"/>
              <a:t>				  </a:t>
            </a:r>
            <a:r>
              <a:rPr lang="fr-BE" sz="2400" b="1" i="1" smtClean="0">
                <a:solidFill>
                  <a:srgbClr val="FFCC00"/>
                </a:solidFill>
              </a:rPr>
              <a:t>1-40 : Relation pathologique</a:t>
            </a:r>
            <a:endParaRPr lang="fr-FR" sz="2400" b="1" smtClean="0">
              <a:solidFill>
                <a:srgbClr val="FFCC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932363" y="188913"/>
            <a:ext cx="4211637" cy="317500"/>
          </a:xfrm>
        </p:spPr>
        <p:txBody>
          <a:bodyPr lIns="0" tIns="0" rIns="0" bIns="0" anchorCtr="0">
            <a:spAutoFit/>
          </a:bodyPr>
          <a:lstStyle/>
          <a:p>
            <a:pPr marL="54864" indent="0" defTabSz="449263" eaLnBrk="1" fontAlgn="auto" hangingPunct="1">
              <a:lnSpc>
                <a:spcPct val="104000"/>
              </a:lnSpc>
              <a:spcAft>
                <a:spcPts val="0"/>
              </a:spcAft>
              <a:buClr>
                <a:srgbClr val="FFFFFF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2000" smtClean="0">
                <a:solidFill>
                  <a:srgbClr val="FFFF00"/>
                </a:solidFill>
                <a:effectLst/>
                <a:latin typeface="Impact" pitchFamily="34" charset="0"/>
              </a:rPr>
              <a:t>Classification 0-3 ans	 DC:0-3R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908050"/>
            <a:ext cx="8769350" cy="5789613"/>
          </a:xfrm>
        </p:spPr>
        <p:txBody>
          <a:bodyPr lIns="0" tIns="0" rIns="0" bIns="0">
            <a:spAutoFit/>
          </a:bodyPr>
          <a:lstStyle/>
          <a:p>
            <a:pPr marL="0" indent="0" algn="ctr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2000" b="1" u="sng" smtClean="0">
                <a:solidFill>
                  <a:srgbClr val="FFFF00"/>
                </a:solidFill>
              </a:rPr>
              <a:t>3. DESCRIPTION</a:t>
            </a:r>
            <a:endParaRPr lang="en-GB" sz="2000" b="1" u="sng" smtClean="0">
              <a:solidFill>
                <a:srgbClr val="9999FF"/>
              </a:solidFill>
            </a:endParaRPr>
          </a:p>
          <a:p>
            <a:pPr marL="0" indent="0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1200" b="1" u="sng" smtClean="0">
                <a:solidFill>
                  <a:srgbClr val="9999FF"/>
                </a:solidFill>
              </a:rPr>
              <a:t>AXE 1</a:t>
            </a:r>
            <a:r>
              <a:rPr lang="en-GB" sz="1200" b="1" smtClean="0">
                <a:solidFill>
                  <a:srgbClr val="9999FF"/>
                </a:solidFill>
              </a:rPr>
              <a:t>: Troubles cliniques</a:t>
            </a:r>
            <a:r>
              <a:rPr lang="en-GB" sz="900" b="1" smtClean="0">
                <a:solidFill>
                  <a:srgbClr val="9999FF"/>
                </a:solidFill>
              </a:rPr>
              <a:t>  </a:t>
            </a:r>
            <a:endParaRPr lang="en-GB" sz="900" b="1" i="1" smtClean="0">
              <a:solidFill>
                <a:srgbClr val="9999FF"/>
              </a:solidFill>
            </a:endParaRPr>
          </a:p>
          <a:p>
            <a:pPr marL="0" indent="0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endParaRPr lang="en-GB" sz="900" b="1" u="sng" smtClean="0">
              <a:solidFill>
                <a:srgbClr val="FFFF00"/>
              </a:solidFill>
            </a:endParaRPr>
          </a:p>
          <a:p>
            <a:pPr marL="0" indent="0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1700" b="1" u="sng" smtClean="0">
                <a:solidFill>
                  <a:srgbClr val="FFFF00"/>
                </a:solidFill>
              </a:rPr>
              <a:t>AXE 2</a:t>
            </a:r>
            <a:r>
              <a:rPr lang="en-GB" sz="1600" b="1" smtClean="0"/>
              <a:t>: </a:t>
            </a:r>
            <a:r>
              <a:rPr lang="en-GB" sz="1500" b="1" smtClean="0"/>
              <a:t>Classification</a:t>
            </a:r>
            <a:r>
              <a:rPr lang="en-GB" sz="1600" b="1" smtClean="0"/>
              <a:t> de la relation</a:t>
            </a:r>
          </a:p>
          <a:p>
            <a:pPr marL="0" indent="0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endParaRPr lang="en-GB" sz="800" b="1" smtClean="0"/>
          </a:p>
          <a:p>
            <a:pPr marL="811213" lvl="1" indent="-276225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1800" b="1" smtClean="0">
                <a:solidFill>
                  <a:srgbClr val="CCFF66"/>
                </a:solidFill>
              </a:rPr>
              <a:t>SI</a:t>
            </a:r>
            <a:r>
              <a:rPr lang="en-GB" sz="1800" b="1" smtClean="0"/>
              <a:t> échelle d'évaluation globale de la relation parent-bébé: </a:t>
            </a:r>
            <a:r>
              <a:rPr lang="en-GB" sz="1800" b="1" smtClean="0">
                <a:solidFill>
                  <a:srgbClr val="CCFF66"/>
                </a:solidFill>
              </a:rPr>
              <a:t>	PIR-GAS ≤ 40 </a:t>
            </a:r>
          </a:p>
          <a:p>
            <a:pPr marL="811213" lvl="1" indent="-276225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1400" b="1" smtClean="0">
                <a:solidFill>
                  <a:srgbClr val="CCFF66"/>
                </a:solidFill>
              </a:rPr>
              <a:t>			= relation pathologique</a:t>
            </a:r>
          </a:p>
          <a:p>
            <a:pPr marL="811213" lvl="1" indent="-276225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2400" b="1" smtClean="0">
                <a:solidFill>
                  <a:srgbClr val="CCFF66"/>
                </a:solidFill>
              </a:rPr>
              <a:t>Alors : </a:t>
            </a:r>
            <a:r>
              <a:rPr lang="en-GB" sz="2400" b="1" smtClean="0"/>
              <a:t>Liste de Troubles de la Relation (</a:t>
            </a:r>
            <a:r>
              <a:rPr lang="en-GB" sz="2400" b="1" smtClean="0">
                <a:solidFill>
                  <a:srgbClr val="FFFF00"/>
                </a:solidFill>
              </a:rPr>
              <a:t>RPCL</a:t>
            </a:r>
            <a:r>
              <a:rPr lang="en-GB" sz="2400" b="1" smtClean="0"/>
              <a:t>)</a:t>
            </a:r>
            <a:endParaRPr lang="en-GB" sz="2400" b="1" smtClean="0">
              <a:solidFill>
                <a:srgbClr val="CCFF66"/>
              </a:solidFill>
            </a:endParaRPr>
          </a:p>
          <a:p>
            <a:pPr marL="1201738" lvl="2" indent="-211138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endParaRPr lang="en-GB" sz="900" b="1" smtClean="0">
              <a:solidFill>
                <a:srgbClr val="CCFF66"/>
              </a:solidFill>
            </a:endParaRPr>
          </a:p>
          <a:p>
            <a:pPr marL="1201738" lvl="2" indent="-211138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endParaRPr lang="en-GB" sz="300" b="1" smtClean="0">
              <a:solidFill>
                <a:srgbClr val="FFFF00"/>
              </a:solidFill>
            </a:endParaRPr>
          </a:p>
          <a:p>
            <a:pPr marL="1201738" lvl="2" indent="-211138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1600" b="1" smtClean="0">
                <a:solidFill>
                  <a:srgbClr val="FFFF00"/>
                </a:solidFill>
              </a:rPr>
              <a:t>				</a:t>
            </a:r>
            <a:r>
              <a:rPr lang="en-GB" sz="2000" b="1" smtClean="0">
                <a:solidFill>
                  <a:srgbClr val="FFFF00"/>
                </a:solidFill>
              </a:rPr>
              <a:t>Sur-impliquée</a:t>
            </a:r>
          </a:p>
          <a:p>
            <a:pPr marL="811213" lvl="1" indent="-276225" defTabSz="449263" eaLnBrk="1" hangingPunct="1">
              <a:lnSpc>
                <a:spcPct val="110000"/>
              </a:lnSpc>
              <a:buFont typeface="Wingdings" pitchFamily="2" charset="2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2000" b="1" smtClean="0">
                <a:solidFill>
                  <a:srgbClr val="FFFF00"/>
                </a:solidFill>
              </a:rPr>
              <a:t>					Sous-impliquée</a:t>
            </a:r>
          </a:p>
          <a:p>
            <a:pPr marL="811213" lvl="1" indent="-276225" defTabSz="449263" eaLnBrk="1" hangingPunct="1">
              <a:lnSpc>
                <a:spcPct val="110000"/>
              </a:lnSpc>
              <a:buFont typeface="Wingdings" pitchFamily="2" charset="2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2000" b="1" smtClean="0">
                <a:solidFill>
                  <a:srgbClr val="FFFF00"/>
                </a:solidFill>
              </a:rPr>
              <a:t>					Anxieuse / tendue</a:t>
            </a:r>
          </a:p>
          <a:p>
            <a:pPr marL="811213" lvl="1" indent="-276225" defTabSz="449263" eaLnBrk="1" hangingPunct="1">
              <a:lnSpc>
                <a:spcPct val="110000"/>
              </a:lnSpc>
              <a:buFont typeface="Wingdings" pitchFamily="2" charset="2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2000" b="1" smtClean="0">
                <a:solidFill>
                  <a:srgbClr val="FFFF00"/>
                </a:solidFill>
              </a:rPr>
              <a:t>					Irritée / hostile</a:t>
            </a:r>
          </a:p>
          <a:p>
            <a:pPr marL="811213" lvl="1" indent="-276225" defTabSz="449263" eaLnBrk="1" hangingPunct="1">
              <a:lnSpc>
                <a:spcPct val="110000"/>
              </a:lnSpc>
              <a:buFont typeface="Wingdings" pitchFamily="2" charset="2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2000" b="1" smtClean="0">
                <a:solidFill>
                  <a:srgbClr val="FFFF00"/>
                </a:solidFill>
              </a:rPr>
              <a:t>					Abusive verbalement</a:t>
            </a:r>
          </a:p>
          <a:p>
            <a:pPr marL="811213" lvl="1" indent="-276225" defTabSz="449263" eaLnBrk="1" hangingPunct="1">
              <a:lnSpc>
                <a:spcPct val="110000"/>
              </a:lnSpc>
              <a:buFont typeface="Wingdings" pitchFamily="2" charset="2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2000" b="1" smtClean="0">
                <a:solidFill>
                  <a:srgbClr val="FFFF00"/>
                </a:solidFill>
              </a:rPr>
              <a:t>					Abusive physiquement</a:t>
            </a:r>
          </a:p>
          <a:p>
            <a:pPr marL="811213" lvl="1" indent="-276225" defTabSz="449263" eaLnBrk="1" hangingPunct="1">
              <a:lnSpc>
                <a:spcPct val="110000"/>
              </a:lnSpc>
              <a:buFont typeface="Wingdings" pitchFamily="2" charset="2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2000" b="1" smtClean="0">
                <a:solidFill>
                  <a:srgbClr val="FFFF00"/>
                </a:solidFill>
              </a:rPr>
              <a:t>					Abusive sexuellement</a:t>
            </a:r>
          </a:p>
          <a:p>
            <a:pPr marL="811213" lvl="1" indent="-276225" defTabSz="449263" eaLnBrk="1" hangingPunct="1">
              <a:lnSpc>
                <a:spcPct val="110000"/>
              </a:lnSpc>
              <a:buFont typeface="Wingdings" pitchFamily="2" charset="2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2000" b="1" smtClean="0">
                <a:solidFill>
                  <a:srgbClr val="FFFF00"/>
                </a:solidFill>
              </a:rPr>
              <a:t>					</a:t>
            </a:r>
          </a:p>
          <a:p>
            <a:pPr marL="811213" lvl="1" indent="-276225" defTabSz="449263" eaLnBrk="1" hangingPunct="1">
              <a:lnSpc>
                <a:spcPct val="110000"/>
              </a:lnSpc>
              <a:buFont typeface="Wingdings" pitchFamily="2" charset="2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2000" b="1" smtClean="0">
                <a:solidFill>
                  <a:srgbClr val="FFFF00"/>
                </a:solidFill>
              </a:rPr>
              <a:t>					(Distorsion de la relation)</a:t>
            </a:r>
            <a:endParaRPr lang="en-GB" sz="900" b="1" smtClean="0"/>
          </a:p>
          <a:p>
            <a:pPr marL="811213" lvl="1" indent="-276225" defTabSz="449263" eaLnBrk="1" hangingPunct="1">
              <a:lnSpc>
                <a:spcPct val="110000"/>
              </a:lnSpc>
              <a:buFont typeface="Wingdings" pitchFamily="2" charset="2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endParaRPr lang="en-GB" sz="900" b="1" smtClean="0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427538" y="387350"/>
            <a:ext cx="4718050" cy="285750"/>
          </a:xfrm>
        </p:spPr>
        <p:txBody>
          <a:bodyPr lIns="0" tIns="0" rIns="0" bIns="0" anchorCtr="0">
            <a:spAutoFit/>
          </a:bodyPr>
          <a:lstStyle/>
          <a:p>
            <a:pPr marL="54864" indent="0" defTabSz="449263" eaLnBrk="1" fontAlgn="auto" hangingPunct="1">
              <a:lnSpc>
                <a:spcPct val="104000"/>
              </a:lnSpc>
              <a:spcAft>
                <a:spcPts val="0"/>
              </a:spcAft>
              <a:buClr>
                <a:srgbClr val="FFFFFF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1800" smtClean="0">
                <a:solidFill>
                  <a:srgbClr val="FFFF00"/>
                </a:solidFill>
                <a:effectLst/>
                <a:latin typeface="Impact" pitchFamily="34" charset="0"/>
              </a:rPr>
              <a:t>Classification 0-3 ans	 DC:0-3R </a:t>
            </a:r>
            <a:r>
              <a:rPr lang="en-GB" sz="1800" smtClean="0">
                <a:solidFill>
                  <a:srgbClr val="FFFF00"/>
                </a:solidFill>
                <a:effectLst/>
                <a:latin typeface="Arial Black" pitchFamily="34" charset="0"/>
                <a:ea typeface="SimSun-18030" pitchFamily="49" charset="-122"/>
                <a:cs typeface="SimSun-18030" pitchFamily="49" charset="-122"/>
              </a:rPr>
              <a:t>(2005)</a:t>
            </a:r>
            <a:endParaRPr lang="en-GB" sz="2400" smtClean="0">
              <a:solidFill>
                <a:srgbClr val="FFFF00"/>
              </a:solidFill>
              <a:effectLst/>
              <a:latin typeface="Impact" pitchFamily="34" charset="0"/>
            </a:endParaRP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xfrm>
            <a:off x="0" y="765175"/>
            <a:ext cx="9144000" cy="5743575"/>
          </a:xfrm>
        </p:spPr>
        <p:txBody>
          <a:bodyPr lIns="0" tIns="0" rIns="0" bIns="0">
            <a:spAutoFit/>
          </a:bodyPr>
          <a:lstStyle/>
          <a:p>
            <a:pPr marL="0" indent="0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1400" b="1" smtClean="0">
                <a:solidFill>
                  <a:srgbClr val="9999FF"/>
                </a:solidFill>
              </a:rPr>
              <a:t>  </a:t>
            </a:r>
            <a:r>
              <a:rPr lang="en-GB" sz="1400" b="1" u="sng" smtClean="0">
                <a:solidFill>
                  <a:srgbClr val="9999FF"/>
                </a:solidFill>
              </a:rPr>
              <a:t>AXE 1</a:t>
            </a:r>
            <a:r>
              <a:rPr lang="en-GB" sz="1400" b="1" smtClean="0">
                <a:solidFill>
                  <a:srgbClr val="9999FF"/>
                </a:solidFill>
              </a:rPr>
              <a:t>: Troubles cliniques  </a:t>
            </a:r>
            <a:endParaRPr lang="en-GB" sz="1400" b="1" i="1" smtClean="0">
              <a:solidFill>
                <a:srgbClr val="9999FF"/>
              </a:solidFill>
            </a:endParaRPr>
          </a:p>
          <a:p>
            <a:pPr marL="0" indent="0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endParaRPr lang="en-GB" sz="1400" b="1" u="sng" smtClean="0">
              <a:solidFill>
                <a:srgbClr val="FFFF00"/>
              </a:solidFill>
            </a:endParaRPr>
          </a:p>
          <a:p>
            <a:pPr marL="0" indent="0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2000" b="1" smtClean="0">
                <a:solidFill>
                  <a:srgbClr val="FFFF00"/>
                </a:solidFill>
              </a:rPr>
              <a:t>  </a:t>
            </a:r>
            <a:r>
              <a:rPr lang="en-GB" sz="2000" b="1" u="sng" smtClean="0">
                <a:solidFill>
                  <a:srgbClr val="FFFF00"/>
                </a:solidFill>
              </a:rPr>
              <a:t>AXE 2</a:t>
            </a:r>
            <a:r>
              <a:rPr lang="en-GB" sz="1800" b="1" smtClean="0"/>
              <a:t>: Classification de la relation</a:t>
            </a:r>
          </a:p>
          <a:p>
            <a:pPr marL="358775" lvl="2" indent="0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endParaRPr lang="en-GB" sz="2000" b="1" smtClean="0">
              <a:solidFill>
                <a:srgbClr val="CCFF66"/>
              </a:solidFill>
            </a:endParaRPr>
          </a:p>
          <a:p>
            <a:pPr marL="358775" lvl="2" indent="0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2000" b="1" smtClean="0">
                <a:solidFill>
                  <a:srgbClr val="CCFF66"/>
                </a:solidFill>
              </a:rPr>
              <a:t>SI</a:t>
            </a:r>
            <a:r>
              <a:rPr lang="en-GB" sz="2000" b="1" smtClean="0"/>
              <a:t> échelle d'évaluation globale de la relation parent-bébé: </a:t>
            </a:r>
            <a:r>
              <a:rPr lang="en-GB" sz="2000" b="1" smtClean="0">
                <a:solidFill>
                  <a:srgbClr val="CCFF66"/>
                </a:solidFill>
              </a:rPr>
              <a:t>PIR-GAS ≤ 40</a:t>
            </a:r>
          </a:p>
          <a:p>
            <a:pPr marL="358775" lvl="2" indent="0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1000" b="1" smtClean="0">
                <a:solidFill>
                  <a:srgbClr val="FFFF00"/>
                </a:solidFill>
              </a:rPr>
              <a:t> </a:t>
            </a:r>
            <a:r>
              <a:rPr lang="en-GB" sz="1000" b="1" smtClean="0">
                <a:solidFill>
                  <a:srgbClr val="CCFF66"/>
                </a:solidFill>
              </a:rPr>
              <a:t>= relation pathologique</a:t>
            </a:r>
          </a:p>
          <a:p>
            <a:pPr marL="358775" lvl="2" indent="0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2000" b="1" smtClean="0">
                <a:solidFill>
                  <a:srgbClr val="CCFF66"/>
                </a:solidFill>
              </a:rPr>
              <a:t>Alors : </a:t>
            </a:r>
            <a:r>
              <a:rPr lang="en-GB" sz="2000" b="1" smtClean="0"/>
              <a:t>Liste de Troubles de la Relation (</a:t>
            </a:r>
            <a:r>
              <a:rPr lang="en-GB" sz="2000" b="1" smtClean="0">
                <a:solidFill>
                  <a:srgbClr val="FFFF00"/>
                </a:solidFill>
              </a:rPr>
              <a:t>RPCL</a:t>
            </a:r>
            <a:r>
              <a:rPr lang="en-GB" sz="2000" b="1" smtClean="0"/>
              <a:t>)</a:t>
            </a:r>
            <a:endParaRPr lang="en-GB" sz="2000" b="1" smtClean="0">
              <a:solidFill>
                <a:srgbClr val="CCFF66"/>
              </a:solidFill>
            </a:endParaRPr>
          </a:p>
          <a:p>
            <a:pPr marL="358775" lvl="2" indent="0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endParaRPr lang="fr-FR" sz="1200" b="1" smtClean="0">
              <a:solidFill>
                <a:srgbClr val="FFFF00"/>
              </a:solidFill>
            </a:endParaRPr>
          </a:p>
          <a:p>
            <a:pPr marL="358775" lvl="2" indent="0" algn="ctr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fr-FR" sz="1800" b="1" smtClean="0">
                <a:solidFill>
                  <a:srgbClr val="FFFF00"/>
                </a:solidFill>
              </a:rPr>
              <a:t>Problèmes relationnels</a:t>
            </a:r>
          </a:p>
          <a:p>
            <a:pPr marL="358775" lvl="2" indent="0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fr-FR" sz="1800" b="1" smtClean="0">
                <a:solidFill>
                  <a:srgbClr val="FFFF00"/>
                </a:solidFill>
              </a:rPr>
              <a:t>Qualité relationnelle	</a:t>
            </a:r>
            <a:r>
              <a:rPr lang="fr-FR" sz="1400" b="1" smtClean="0">
                <a:solidFill>
                  <a:srgbClr val="CCFF66"/>
                </a:solidFill>
              </a:rPr>
              <a:t>Pas de signe	 Avec qlqs signes     Avec des signes manifestes</a:t>
            </a:r>
          </a:p>
          <a:p>
            <a:pPr marL="358775" lvl="2" indent="0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fr-FR" sz="1400" b="1" smtClean="0">
                <a:solidFill>
                  <a:srgbClr val="CCFF66"/>
                </a:solidFill>
              </a:rPr>
              <a:t>(plusieurs qualités </a:t>
            </a:r>
          </a:p>
          <a:p>
            <a:pPr marL="358775" lvl="2" indent="0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fr-FR" sz="1400" b="1" smtClean="0">
                <a:solidFill>
                  <a:srgbClr val="CCFF66"/>
                </a:solidFill>
              </a:rPr>
              <a:t>peuvent être présentes)</a:t>
            </a:r>
          </a:p>
          <a:p>
            <a:pPr marL="358775" lvl="2" indent="0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endParaRPr lang="fr-FR" sz="1400" b="1" smtClean="0">
              <a:solidFill>
                <a:srgbClr val="CCFF66"/>
              </a:solidFill>
            </a:endParaRPr>
          </a:p>
          <a:p>
            <a:pPr marL="358775" lvl="2" indent="0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fr-FR" sz="1800" b="1" smtClean="0">
                <a:solidFill>
                  <a:srgbClr val="FFFF00"/>
                </a:solidFill>
              </a:rPr>
              <a:t>Sur-impliquée</a:t>
            </a:r>
          </a:p>
          <a:p>
            <a:pPr marL="358775" lvl="2" indent="0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fr-FR" sz="1800" b="1" smtClean="0">
                <a:solidFill>
                  <a:srgbClr val="FFFF00"/>
                </a:solidFill>
              </a:rPr>
              <a:t>Sous-impliquée</a:t>
            </a:r>
          </a:p>
          <a:p>
            <a:pPr marL="358775" lvl="2" indent="0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fr-FR" sz="1800" b="1" smtClean="0">
                <a:solidFill>
                  <a:srgbClr val="FFFF00"/>
                </a:solidFill>
              </a:rPr>
              <a:t>Anxieuse/Tendue</a:t>
            </a:r>
          </a:p>
          <a:p>
            <a:pPr marL="358775" lvl="2" indent="0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fr-FR" sz="1800" b="1" smtClean="0">
                <a:solidFill>
                  <a:srgbClr val="FFFF00"/>
                </a:solidFill>
              </a:rPr>
              <a:t>Irritée/Hostile</a:t>
            </a:r>
          </a:p>
          <a:p>
            <a:pPr marL="358775" lvl="2" indent="0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fr-FR" sz="1800" b="1" smtClean="0">
                <a:solidFill>
                  <a:srgbClr val="FFFF00"/>
                </a:solidFill>
              </a:rPr>
              <a:t>Abusive verbalement</a:t>
            </a:r>
          </a:p>
          <a:p>
            <a:pPr marL="358775" lvl="2" indent="0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fr-FR" sz="1800" b="1" smtClean="0">
                <a:solidFill>
                  <a:srgbClr val="FFFF00"/>
                </a:solidFill>
              </a:rPr>
              <a:t>Abusive physiquement</a:t>
            </a:r>
          </a:p>
          <a:p>
            <a:pPr marL="358775" lvl="2" indent="0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fr-FR" sz="1800" b="1" smtClean="0">
                <a:solidFill>
                  <a:srgbClr val="FFFF00"/>
                </a:solidFill>
              </a:rPr>
              <a:t>Abusive sexuellement	</a:t>
            </a:r>
          </a:p>
          <a:p>
            <a:pPr marL="358775" lvl="2" indent="0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endParaRPr lang="en-GB" sz="2000" b="1" smtClean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5364163" y="115888"/>
            <a:ext cx="3779837" cy="317500"/>
          </a:xfrm>
        </p:spPr>
        <p:txBody>
          <a:bodyPr lIns="0" tIns="0" rIns="0" bIns="0" anchorCtr="0">
            <a:spAutoFit/>
          </a:bodyPr>
          <a:lstStyle/>
          <a:p>
            <a:pPr marL="54864" indent="0" defTabSz="449263" eaLnBrk="1" fontAlgn="auto" hangingPunct="1">
              <a:lnSpc>
                <a:spcPct val="104000"/>
              </a:lnSpc>
              <a:spcAft>
                <a:spcPts val="0"/>
              </a:spcAft>
              <a:buClr>
                <a:srgbClr val="FFFFFF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2000" smtClean="0">
                <a:solidFill>
                  <a:srgbClr val="FFFF00"/>
                </a:solidFill>
                <a:effectLst/>
                <a:latin typeface="Impact" pitchFamily="34" charset="0"/>
              </a:rPr>
              <a:t>Classification 0-3 ans	DC:0-3R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476250"/>
            <a:ext cx="8229600" cy="5573713"/>
          </a:xfrm>
        </p:spPr>
        <p:txBody>
          <a:bodyPr lIns="0" tIns="0" rIns="0" bIns="0">
            <a:spAutoFit/>
          </a:bodyPr>
          <a:lstStyle/>
          <a:p>
            <a:pPr marL="1344613" indent="-1344613" algn="ctr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en-GB" sz="2800" b="1" u="sng" smtClean="0">
                <a:solidFill>
                  <a:srgbClr val="FFFF00"/>
                </a:solidFill>
              </a:rPr>
              <a:t>3. DESCRIPTION</a:t>
            </a:r>
          </a:p>
          <a:p>
            <a:pPr marL="1344613" indent="-1344613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en-GB" sz="2000" b="1" u="sng" smtClean="0">
                <a:solidFill>
                  <a:srgbClr val="9999FF"/>
                </a:solidFill>
              </a:rPr>
              <a:t>AXE 1</a:t>
            </a:r>
            <a:r>
              <a:rPr lang="en-GB" sz="2000" b="1" smtClean="0">
                <a:solidFill>
                  <a:srgbClr val="9999FF"/>
                </a:solidFill>
              </a:rPr>
              <a:t>:</a:t>
            </a:r>
            <a:r>
              <a:rPr lang="en-GB" sz="2200" b="1" smtClean="0">
                <a:solidFill>
                  <a:srgbClr val="9999FF"/>
                </a:solidFill>
              </a:rPr>
              <a:t> </a:t>
            </a:r>
            <a:r>
              <a:rPr lang="en-GB" sz="2000" b="1" smtClean="0">
                <a:solidFill>
                  <a:srgbClr val="9999FF"/>
                </a:solidFill>
              </a:rPr>
              <a:t>Troubles cliniques   </a:t>
            </a:r>
          </a:p>
          <a:p>
            <a:pPr marL="1344613" indent="-1344613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en-GB" sz="2000" b="1" u="sng" smtClean="0">
                <a:solidFill>
                  <a:srgbClr val="9999FF"/>
                </a:solidFill>
              </a:rPr>
              <a:t>AXE 2</a:t>
            </a:r>
            <a:r>
              <a:rPr lang="en-GB" sz="2000" b="1" smtClean="0">
                <a:solidFill>
                  <a:srgbClr val="9999FF"/>
                </a:solidFill>
              </a:rPr>
              <a:t>:</a:t>
            </a:r>
            <a:r>
              <a:rPr lang="en-GB" sz="2400" b="1" smtClean="0">
                <a:solidFill>
                  <a:srgbClr val="9999FF"/>
                </a:solidFill>
              </a:rPr>
              <a:t> </a:t>
            </a:r>
            <a:r>
              <a:rPr lang="en-GB" sz="2000" b="1" smtClean="0">
                <a:solidFill>
                  <a:srgbClr val="9999FF"/>
                </a:solidFill>
              </a:rPr>
              <a:t>Classification de la relation</a:t>
            </a:r>
          </a:p>
          <a:p>
            <a:pPr marL="1344613" indent="-1344613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endParaRPr lang="en-GB" sz="2000" b="1" smtClean="0">
              <a:solidFill>
                <a:srgbClr val="23B8DC"/>
              </a:solidFill>
            </a:endParaRPr>
          </a:p>
          <a:p>
            <a:pPr marL="1344613" indent="-1344613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en-GB" sz="2600" b="1" u="sng" smtClean="0">
                <a:solidFill>
                  <a:srgbClr val="FFFF00"/>
                </a:solidFill>
              </a:rPr>
              <a:t>AXE 3</a:t>
            </a:r>
            <a:r>
              <a:rPr lang="en-GB" sz="2600" b="1" smtClean="0"/>
              <a:t>: </a:t>
            </a:r>
            <a:r>
              <a:rPr lang="en-GB" sz="2400" b="1" smtClean="0"/>
              <a:t>Affections médicales et troubles du 					 		  développement</a:t>
            </a:r>
          </a:p>
          <a:p>
            <a:pPr marL="1344613" indent="-1344613" defTabSz="449263" eaLnBrk="1" hangingPunct="1">
              <a:lnSpc>
                <a:spcPct val="87000"/>
              </a:lnSpc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endParaRPr lang="en-GB" sz="2400" b="1" smtClean="0"/>
          </a:p>
          <a:p>
            <a:pPr marL="1344613" indent="-1344613" defTabSz="449263" eaLnBrk="1" hangingPunct="1">
              <a:lnSpc>
                <a:spcPct val="87000"/>
              </a:lnSpc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en-GB" sz="2400" b="1" smtClean="0"/>
              <a:t>Affections médicales </a:t>
            </a:r>
          </a:p>
          <a:p>
            <a:pPr marL="1344613" indent="-1344613" defTabSz="449263" eaLnBrk="1" hangingPunct="1">
              <a:lnSpc>
                <a:spcPct val="87000"/>
              </a:lnSpc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en-GB" sz="2400" b="1" smtClean="0"/>
              <a:t>Bilan logopédique </a:t>
            </a:r>
          </a:p>
          <a:p>
            <a:pPr marL="1344613" indent="-1344613" defTabSz="449263" eaLnBrk="1" hangingPunct="1">
              <a:lnSpc>
                <a:spcPct val="87000"/>
              </a:lnSpc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en-GB" sz="2400" b="1" smtClean="0"/>
              <a:t>Bilan de psychomotricité </a:t>
            </a:r>
          </a:p>
          <a:p>
            <a:pPr marL="1344613" indent="-1344613" defTabSz="449263" eaLnBrk="1" hangingPunct="1">
              <a:lnSpc>
                <a:spcPct val="87000"/>
              </a:lnSpc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en-GB" sz="2400" b="1" smtClean="0"/>
              <a:t>Bilan d'ergothérapie </a:t>
            </a:r>
          </a:p>
          <a:p>
            <a:pPr marL="1344613" indent="-1344613" defTabSz="449263" eaLnBrk="1" hangingPunct="1">
              <a:lnSpc>
                <a:spcPct val="87000"/>
              </a:lnSpc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en-GB" sz="2400" b="1" smtClean="0"/>
              <a:t>Bilan développemental général</a:t>
            </a:r>
          </a:p>
          <a:p>
            <a:pPr marL="1344613" indent="-1344613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endParaRPr lang="en-GB" sz="2400" b="1" smtClean="0"/>
          </a:p>
          <a:p>
            <a:pPr marL="1344613" indent="-1344613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en-GB" sz="2000" b="1" u="sng" smtClean="0">
                <a:solidFill>
                  <a:srgbClr val="FFFF00"/>
                </a:solidFill>
              </a:rPr>
              <a:t>AXE 4</a:t>
            </a:r>
            <a:r>
              <a:rPr lang="en-GB" sz="2000" b="1" smtClean="0"/>
              <a:t>:</a:t>
            </a:r>
            <a:r>
              <a:rPr lang="en-GB" sz="1800" b="1" smtClean="0"/>
              <a:t> Facteurs de stress psychosociaux </a:t>
            </a:r>
          </a:p>
          <a:p>
            <a:pPr marL="1344613" indent="-1344613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en-GB" sz="2000" b="1" u="sng" smtClean="0">
                <a:solidFill>
                  <a:srgbClr val="FFFF00"/>
                </a:solidFill>
              </a:rPr>
              <a:t>AXE 5</a:t>
            </a:r>
            <a:r>
              <a:rPr lang="en-GB" sz="2000" b="1" smtClean="0"/>
              <a:t>:</a:t>
            </a:r>
            <a:r>
              <a:rPr lang="en-GB" sz="1800" b="1" smtClean="0"/>
              <a:t> Niveau fonctionnel du développement émotionnel et social </a:t>
            </a:r>
            <a:endParaRPr lang="en-GB" sz="1800" b="1" i="1" smtClean="0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5292725" y="115888"/>
            <a:ext cx="3851275" cy="317500"/>
          </a:xfrm>
        </p:spPr>
        <p:txBody>
          <a:bodyPr lIns="0" tIns="0" rIns="0" bIns="0" anchorCtr="0">
            <a:spAutoFit/>
          </a:bodyPr>
          <a:lstStyle/>
          <a:p>
            <a:pPr marL="54864" indent="0" defTabSz="449263" eaLnBrk="1" fontAlgn="auto" hangingPunct="1">
              <a:lnSpc>
                <a:spcPct val="104000"/>
              </a:lnSpc>
              <a:spcAft>
                <a:spcPts val="0"/>
              </a:spcAft>
              <a:buClr>
                <a:srgbClr val="FFFFFF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2000" smtClean="0">
                <a:solidFill>
                  <a:srgbClr val="FFFF00"/>
                </a:solidFill>
                <a:effectLst/>
                <a:latin typeface="Impact" pitchFamily="34" charset="0"/>
              </a:rPr>
              <a:t>Classification 0-3 ans	DC:0-3R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476250"/>
            <a:ext cx="8553450" cy="5908675"/>
          </a:xfrm>
        </p:spPr>
        <p:txBody>
          <a:bodyPr lIns="0" tIns="0" rIns="0" bIns="0">
            <a:spAutoFit/>
          </a:bodyPr>
          <a:lstStyle/>
          <a:p>
            <a:pPr marL="1344613" indent="-1344613" algn="ctr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en-GB" sz="2400" b="1" u="sng" smtClean="0">
                <a:solidFill>
                  <a:srgbClr val="FFFF00"/>
                </a:solidFill>
              </a:rPr>
              <a:t>3. DESCRIPTION</a:t>
            </a:r>
          </a:p>
          <a:p>
            <a:pPr marL="1344613" indent="-1344613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endParaRPr lang="en-GB" sz="1600" b="1" u="sng" smtClean="0">
              <a:solidFill>
                <a:srgbClr val="9999FF"/>
              </a:solidFill>
            </a:endParaRPr>
          </a:p>
          <a:p>
            <a:pPr marL="1344613" indent="-1344613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en-GB" sz="1600" b="1" u="sng" smtClean="0">
                <a:solidFill>
                  <a:srgbClr val="9999FF"/>
                </a:solidFill>
              </a:rPr>
              <a:t>AXE 1</a:t>
            </a:r>
            <a:r>
              <a:rPr lang="en-GB" sz="1600" b="1" smtClean="0">
                <a:solidFill>
                  <a:srgbClr val="9999FF"/>
                </a:solidFill>
              </a:rPr>
              <a:t>: Troubles cliniques   </a:t>
            </a:r>
          </a:p>
          <a:p>
            <a:pPr marL="1344613" indent="-1344613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en-GB" sz="1600" b="1" u="sng" smtClean="0">
                <a:solidFill>
                  <a:srgbClr val="9999FF"/>
                </a:solidFill>
              </a:rPr>
              <a:t>AXE 2</a:t>
            </a:r>
            <a:r>
              <a:rPr lang="en-GB" sz="1600" b="1" smtClean="0">
                <a:solidFill>
                  <a:srgbClr val="9999FF"/>
                </a:solidFill>
              </a:rPr>
              <a:t>: Classification de la relation</a:t>
            </a:r>
          </a:p>
          <a:p>
            <a:pPr marL="1344613" indent="-1344613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en-GB" sz="1600" b="1" u="sng" smtClean="0">
                <a:solidFill>
                  <a:srgbClr val="9999FF"/>
                </a:solidFill>
              </a:rPr>
              <a:t>AXE 3</a:t>
            </a:r>
            <a:r>
              <a:rPr lang="en-GB" sz="1600" b="1" smtClean="0">
                <a:solidFill>
                  <a:srgbClr val="9999FF"/>
                </a:solidFill>
              </a:rPr>
              <a:t>: Affections médicales et troubles du développement</a:t>
            </a:r>
          </a:p>
          <a:p>
            <a:pPr marL="1344613" indent="-1344613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endParaRPr lang="en-GB" sz="1600" b="1" smtClean="0"/>
          </a:p>
          <a:p>
            <a:pPr marL="1344613" indent="-1344613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en-GB" sz="3100" b="1" u="sng" smtClean="0">
                <a:solidFill>
                  <a:srgbClr val="FFFF00"/>
                </a:solidFill>
              </a:rPr>
              <a:t>AXE 4</a:t>
            </a:r>
            <a:r>
              <a:rPr lang="en-GB" sz="2400" b="1" smtClean="0"/>
              <a:t>: </a:t>
            </a:r>
            <a:r>
              <a:rPr lang="en-GB" sz="2800" b="1" smtClean="0"/>
              <a:t>Facteurs de stress psychosociaux</a:t>
            </a:r>
            <a:r>
              <a:rPr lang="en-GB" sz="2400" b="1" smtClean="0"/>
              <a:t> </a:t>
            </a:r>
          </a:p>
          <a:p>
            <a:pPr marL="1344613" indent="-1344613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endParaRPr lang="en-GB" sz="2000" b="1" smtClean="0"/>
          </a:p>
          <a:p>
            <a:pPr marL="1344613" indent="-1344613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en-GB" sz="2000" b="1" smtClean="0"/>
              <a:t>		</a:t>
            </a:r>
            <a:r>
              <a:rPr lang="en-GB" sz="2400" b="1" smtClean="0">
                <a:solidFill>
                  <a:srgbClr val="CCFF66"/>
                </a:solidFill>
              </a:rPr>
              <a:t>Citer les facteurs de stress</a:t>
            </a:r>
          </a:p>
          <a:p>
            <a:pPr marL="1344613" indent="-1344613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en-GB" sz="2400" b="1" smtClean="0"/>
              <a:t>Facteurs de stress</a:t>
            </a:r>
          </a:p>
          <a:p>
            <a:pPr marL="1344613" indent="-1344613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en-GB" sz="2400" b="1" smtClean="0"/>
              <a:t>		</a:t>
            </a:r>
            <a:r>
              <a:rPr lang="en-GB" sz="2400" b="1" smtClean="0">
                <a:solidFill>
                  <a:srgbClr val="CCFF66"/>
                </a:solidFill>
              </a:rPr>
              <a:t>Préciser pour chacun d'eux</a:t>
            </a:r>
          </a:p>
          <a:p>
            <a:pPr marL="1344613" indent="-1344613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en-GB" sz="2400" b="1" smtClean="0"/>
              <a:t>Âge lors de l'apparition du facteur de stress</a:t>
            </a:r>
          </a:p>
          <a:p>
            <a:pPr marL="1344613" indent="-1344613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en-GB" sz="2400" b="1" smtClean="0"/>
              <a:t>Durée du facteur de stress</a:t>
            </a:r>
          </a:p>
          <a:p>
            <a:pPr marL="1344613" indent="-1344613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en-GB" sz="2400" b="1" smtClean="0"/>
              <a:t>Répercussions pour l'enfant</a:t>
            </a:r>
          </a:p>
          <a:p>
            <a:pPr marL="1344613" indent="-1344613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endParaRPr lang="en-GB" sz="2400" b="1" smtClean="0"/>
          </a:p>
          <a:p>
            <a:pPr marL="1344613" indent="-1344613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endParaRPr lang="en-GB" sz="2400" b="1" smtClean="0"/>
          </a:p>
          <a:p>
            <a:pPr marL="1344613" indent="-1344613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en-GB" sz="2000" b="1" u="sng" smtClean="0">
                <a:solidFill>
                  <a:srgbClr val="FFFF00"/>
                </a:solidFill>
              </a:rPr>
              <a:t>AXE 5</a:t>
            </a:r>
            <a:r>
              <a:rPr lang="en-GB" sz="2000" b="1" smtClean="0"/>
              <a:t>: Niveau fonctionnel du développement émotionnel et social </a:t>
            </a:r>
            <a:endParaRPr lang="en-GB" sz="2000" b="1" i="1" smtClean="0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211638" y="188913"/>
            <a:ext cx="4789487" cy="317500"/>
          </a:xfrm>
        </p:spPr>
        <p:txBody>
          <a:bodyPr lIns="0" tIns="0" rIns="0" bIns="0" anchorCtr="0">
            <a:spAutoFit/>
          </a:bodyPr>
          <a:lstStyle/>
          <a:p>
            <a:pPr marL="54864" indent="0" defTabSz="449263" eaLnBrk="1" fontAlgn="auto" hangingPunct="1">
              <a:lnSpc>
                <a:spcPct val="104000"/>
              </a:lnSpc>
              <a:spcAft>
                <a:spcPts val="0"/>
              </a:spcAft>
              <a:buClr>
                <a:srgbClr val="FFFFFF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2000" smtClean="0">
                <a:solidFill>
                  <a:srgbClr val="FFFF00"/>
                </a:solidFill>
                <a:effectLst/>
                <a:latin typeface="Impact" pitchFamily="34" charset="0"/>
              </a:rPr>
              <a:t>Classification 0-3 ans	DC:0-3R  </a:t>
            </a:r>
            <a:r>
              <a:rPr lang="en-GB" sz="2000" smtClean="0">
                <a:solidFill>
                  <a:srgbClr val="FFFF00"/>
                </a:solidFill>
                <a:effectLst/>
                <a:latin typeface="Arial Black" pitchFamily="34" charset="0"/>
                <a:ea typeface="SimSun-18030" pitchFamily="49" charset="-122"/>
                <a:cs typeface="SimSun-18030" pitchFamily="49" charset="-122"/>
              </a:rPr>
              <a:t>(2005)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692150"/>
            <a:ext cx="8856662" cy="5651500"/>
          </a:xfrm>
        </p:spPr>
        <p:txBody>
          <a:bodyPr lIns="0" tIns="0" rIns="0" bIns="0">
            <a:spAutoFit/>
          </a:bodyPr>
          <a:lstStyle/>
          <a:p>
            <a:pPr marL="1344613" indent="-1344613" algn="ctr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en-GB" sz="2000" b="1" u="sng" smtClean="0">
                <a:solidFill>
                  <a:srgbClr val="FFFF00"/>
                </a:solidFill>
              </a:rPr>
              <a:t>3. DESCRIPTION</a:t>
            </a:r>
          </a:p>
          <a:p>
            <a:pPr marL="1344613" indent="-1344613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endParaRPr lang="en-GB" sz="1800" b="1" u="sng" smtClean="0">
              <a:solidFill>
                <a:srgbClr val="9999FF"/>
              </a:solidFill>
            </a:endParaRPr>
          </a:p>
          <a:p>
            <a:pPr marL="1344613" indent="-1344613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en-GB" sz="1600" b="1" u="sng" smtClean="0">
                <a:solidFill>
                  <a:srgbClr val="9999FF"/>
                </a:solidFill>
              </a:rPr>
              <a:t>AXE 1</a:t>
            </a:r>
            <a:r>
              <a:rPr lang="en-GB" sz="1600" b="1" smtClean="0">
                <a:solidFill>
                  <a:srgbClr val="9999FF"/>
                </a:solidFill>
              </a:rPr>
              <a:t>: Troubles cliniques   </a:t>
            </a:r>
          </a:p>
          <a:p>
            <a:pPr marL="1344613" indent="-1344613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en-GB" sz="1600" b="1" u="sng" smtClean="0">
                <a:solidFill>
                  <a:srgbClr val="9999FF"/>
                </a:solidFill>
              </a:rPr>
              <a:t>AXE 2</a:t>
            </a:r>
            <a:r>
              <a:rPr lang="en-GB" sz="1600" b="1" smtClean="0">
                <a:solidFill>
                  <a:srgbClr val="9999FF"/>
                </a:solidFill>
              </a:rPr>
              <a:t>: Classification de la relation</a:t>
            </a:r>
          </a:p>
          <a:p>
            <a:pPr marL="1344613" indent="-1344613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en-GB" sz="1600" b="1" u="sng" smtClean="0">
                <a:solidFill>
                  <a:srgbClr val="9999FF"/>
                </a:solidFill>
              </a:rPr>
              <a:t>AXE 3</a:t>
            </a:r>
            <a:r>
              <a:rPr lang="en-GB" sz="1600" b="1" smtClean="0">
                <a:solidFill>
                  <a:srgbClr val="9999FF"/>
                </a:solidFill>
              </a:rPr>
              <a:t>: Affections médicales et troubles du développement</a:t>
            </a:r>
          </a:p>
          <a:p>
            <a:pPr marL="1344613" indent="-1344613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en-GB" sz="1600" b="1" u="sng" smtClean="0">
                <a:solidFill>
                  <a:srgbClr val="9999FF"/>
                </a:solidFill>
              </a:rPr>
              <a:t>AXE 4</a:t>
            </a:r>
            <a:r>
              <a:rPr lang="en-GB" sz="1600" b="1" smtClean="0">
                <a:solidFill>
                  <a:srgbClr val="9999FF"/>
                </a:solidFill>
              </a:rPr>
              <a:t>: Facteurs de stress psychosociaux </a:t>
            </a:r>
          </a:p>
          <a:p>
            <a:pPr marL="1344613" indent="-1344613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endParaRPr lang="en-GB" sz="1600" b="1" smtClean="0">
              <a:solidFill>
                <a:srgbClr val="9999FF"/>
              </a:solidFill>
            </a:endParaRPr>
          </a:p>
          <a:p>
            <a:pPr marL="1344613" indent="-1344613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en-GB" sz="2400" b="1" u="sng" smtClean="0">
                <a:solidFill>
                  <a:srgbClr val="FFFF00"/>
                </a:solidFill>
              </a:rPr>
              <a:t>AXE 5</a:t>
            </a:r>
            <a:r>
              <a:rPr lang="en-GB" sz="2400" b="1" smtClean="0"/>
              <a:t>: Niveau fonctionnel du développement émotionnel et social</a:t>
            </a:r>
          </a:p>
          <a:p>
            <a:pPr marL="1344613" indent="-1344613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endParaRPr lang="en-GB" sz="2400" b="1" smtClean="0"/>
          </a:p>
          <a:p>
            <a:pPr marL="1344613" indent="-1344613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fr-FR" sz="2000" b="1" smtClean="0"/>
              <a:t>	Attention et régulation</a:t>
            </a:r>
          </a:p>
          <a:p>
            <a:pPr marL="1344613" indent="-1344613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endParaRPr lang="fr-FR" sz="900" b="1" smtClean="0"/>
          </a:p>
          <a:p>
            <a:pPr marL="1344613" indent="-1344613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fr-FR" sz="2000" b="1" smtClean="0"/>
              <a:t>	Engagement mutuel</a:t>
            </a:r>
          </a:p>
          <a:p>
            <a:pPr marL="1344613" indent="-1344613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endParaRPr lang="fr-FR" sz="900" b="1" smtClean="0"/>
          </a:p>
          <a:p>
            <a:pPr marL="1344613" indent="-1344613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fr-FR" sz="2000" b="1" smtClean="0"/>
              <a:t>	Intentionnalité interactive et réciprocité</a:t>
            </a:r>
          </a:p>
          <a:p>
            <a:pPr marL="1344613" indent="-1344613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endParaRPr lang="fr-FR" sz="900" b="1" smtClean="0"/>
          </a:p>
          <a:p>
            <a:pPr marL="1344613" indent="-1344613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fr-FR" sz="2000" b="1" smtClean="0"/>
              <a:t>	Communication analogique plus complexe et résolution de problèmes</a:t>
            </a:r>
          </a:p>
          <a:p>
            <a:pPr marL="1344613" indent="-1344613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endParaRPr lang="fr-FR" sz="900" b="1" smtClean="0"/>
          </a:p>
          <a:p>
            <a:pPr marL="1344613" indent="-1344613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fr-FR" sz="2000" b="1" smtClean="0"/>
              <a:t>	Utilisation de symboles pour exprimer des pensées et des sentiments </a:t>
            </a:r>
          </a:p>
          <a:p>
            <a:pPr marL="1344613" indent="-1344613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endParaRPr lang="fr-FR" sz="900" b="1" smtClean="0"/>
          </a:p>
          <a:p>
            <a:pPr marL="1344613" indent="-1344613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fr-FR" sz="2000" b="1" smtClean="0"/>
              <a:t>	Relie logiquement des symboles et des idées abstraites</a:t>
            </a:r>
            <a:endParaRPr lang="en-GB" sz="2000" b="1" i="1" smtClean="0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idx="1"/>
          </p:nvPr>
        </p:nvSpPr>
        <p:spPr>
          <a:xfrm>
            <a:off x="250825" y="549275"/>
            <a:ext cx="8553450" cy="6186488"/>
          </a:xfrm>
        </p:spPr>
        <p:txBody>
          <a:bodyPr lIns="0" tIns="0" rIns="0" bIns="0">
            <a:spAutoFit/>
          </a:bodyPr>
          <a:lstStyle/>
          <a:p>
            <a:pPr marL="1344613" indent="-1344613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en-GB" sz="2400" b="1" u="sng" smtClean="0">
                <a:solidFill>
                  <a:srgbClr val="FFFF00"/>
                </a:solidFill>
              </a:rPr>
              <a:t>AXE 5</a:t>
            </a:r>
            <a:r>
              <a:rPr lang="en-GB" sz="2400" b="1" smtClean="0"/>
              <a:t>: Niveau fonctionnel du développement émotionnel et social</a:t>
            </a:r>
          </a:p>
          <a:p>
            <a:pPr marL="1344613" indent="-1344613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endParaRPr lang="en-GB" sz="800" b="1" smtClean="0"/>
          </a:p>
          <a:p>
            <a:pPr marL="1344613" indent="-1344613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fr-FR" b="1" smtClean="0">
                <a:solidFill>
                  <a:srgbClr val="FFCC00"/>
                </a:solidFill>
              </a:rPr>
              <a:t>Attention et régulation</a:t>
            </a:r>
          </a:p>
          <a:p>
            <a:pPr marL="1800225" lvl="1" indent="-276225" defTabSz="449263" eaLnBrk="1" hangingPunct="1">
              <a:lnSpc>
                <a:spcPct val="80000"/>
              </a:lnSpc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fr-FR" b="1" smtClean="0"/>
              <a:t>attentif</a:t>
            </a:r>
          </a:p>
          <a:p>
            <a:pPr marL="1800225" lvl="1" indent="-276225" defTabSz="449263" eaLnBrk="1" hangingPunct="1">
              <a:lnSpc>
                <a:spcPct val="80000"/>
              </a:lnSpc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fr-FR" b="1" smtClean="0"/>
              <a:t>ouvert à l'environnement</a:t>
            </a:r>
          </a:p>
          <a:p>
            <a:pPr marL="1800225" lvl="1" indent="-276225" defTabSz="449263" eaLnBrk="1" hangingPunct="1"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fr-FR" b="1" smtClean="0"/>
              <a:t>pouvant interagir sans hyper ou hyposensibilité/réactivité</a:t>
            </a:r>
            <a:endParaRPr lang="fr-FR" b="1" i="1" smtClean="0"/>
          </a:p>
          <a:p>
            <a:pPr marL="1344613" indent="-1344613" defTabSz="449263" eaLnBrk="1" hangingPunct="1">
              <a:lnSpc>
                <a:spcPct val="80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fr-FR" b="1" i="1" smtClean="0"/>
              <a:t>		</a:t>
            </a:r>
            <a:r>
              <a:rPr lang="fr-FR" b="1" i="1" smtClean="0">
                <a:solidFill>
                  <a:srgbClr val="CCFF66"/>
                </a:solidFill>
              </a:rPr>
              <a:t>Dès le départ</a:t>
            </a:r>
            <a:endParaRPr lang="fr-BE" sz="2400" b="1" smtClean="0">
              <a:solidFill>
                <a:srgbClr val="CCFF66"/>
              </a:solidFill>
            </a:endParaRPr>
          </a:p>
          <a:p>
            <a:pPr marL="1344613" indent="-1344613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endParaRPr lang="fr-FR" sz="1600" b="1" smtClean="0"/>
          </a:p>
          <a:p>
            <a:pPr marL="1344613" indent="-1344613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fr-FR" sz="1600" b="1" smtClean="0"/>
              <a:t>Engagement mutuel</a:t>
            </a:r>
          </a:p>
          <a:p>
            <a:pPr marL="1344613" indent="-1344613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endParaRPr lang="fr-FR" sz="1600" b="1" smtClean="0"/>
          </a:p>
          <a:p>
            <a:pPr marL="1344613" indent="-1344613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fr-FR" sz="1600" b="1" smtClean="0"/>
              <a:t>Intentionnalité interactive et réciprocité</a:t>
            </a:r>
          </a:p>
          <a:p>
            <a:pPr marL="1344613" indent="-1344613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endParaRPr lang="fr-FR" sz="1600" b="1" smtClean="0"/>
          </a:p>
          <a:p>
            <a:pPr marL="1344613" indent="-1344613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fr-FR" sz="1600" b="1" smtClean="0"/>
              <a:t>Communication analogique plus complexe et résolution de problèmes</a:t>
            </a:r>
          </a:p>
          <a:p>
            <a:pPr marL="1344613" indent="-1344613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endParaRPr lang="fr-FR" sz="1600" b="1" smtClean="0"/>
          </a:p>
          <a:p>
            <a:pPr marL="1344613" indent="-1344613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fr-FR" sz="1600" b="1" smtClean="0"/>
              <a:t>Utilisation de symboles pour exprimer des pensées et des sentiments </a:t>
            </a:r>
          </a:p>
          <a:p>
            <a:pPr marL="1344613" indent="-1344613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endParaRPr lang="fr-FR" sz="1600" b="1" smtClean="0"/>
          </a:p>
          <a:p>
            <a:pPr marL="1344613" indent="-1344613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fr-FR" sz="1600" b="1" smtClean="0"/>
              <a:t>Relie logiquement des symboles et des idées abstraites </a:t>
            </a:r>
            <a:endParaRPr lang="en-GB" sz="1600" b="1" i="1" smtClean="0"/>
          </a:p>
        </p:txBody>
      </p:sp>
      <p:sp>
        <p:nvSpPr>
          <p:cNvPr id="40963" name="Rectangle 5"/>
          <p:cNvSpPr>
            <a:spLocks noChangeArrowheads="1"/>
          </p:cNvSpPr>
          <p:nvPr/>
        </p:nvSpPr>
        <p:spPr bwMode="auto">
          <a:xfrm>
            <a:off x="5435600" y="23813"/>
            <a:ext cx="3708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600">
                <a:solidFill>
                  <a:srgbClr val="FFFF00"/>
                </a:solidFill>
              </a:rPr>
              <a:t>Classification 0-3 ans  DC:0-3R (2005)</a:t>
            </a:r>
            <a:endParaRPr lang="fr-FR" sz="160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idx="1"/>
          </p:nvPr>
        </p:nvSpPr>
        <p:spPr>
          <a:xfrm>
            <a:off x="250825" y="617538"/>
            <a:ext cx="8553450" cy="6240462"/>
          </a:xfrm>
        </p:spPr>
        <p:txBody>
          <a:bodyPr lIns="0" tIns="0" rIns="0" bIns="0">
            <a:spAutoFit/>
          </a:bodyPr>
          <a:lstStyle/>
          <a:p>
            <a:pPr marL="1344613" indent="-1344613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en-GB" sz="2000" b="1" u="sng" smtClean="0">
                <a:solidFill>
                  <a:srgbClr val="FFFF00"/>
                </a:solidFill>
              </a:rPr>
              <a:t>AXE 5</a:t>
            </a:r>
            <a:r>
              <a:rPr lang="en-GB" sz="2000" b="1" smtClean="0"/>
              <a:t>: Niveau fonctionnel du développement émotionnel et social</a:t>
            </a:r>
          </a:p>
          <a:p>
            <a:pPr marL="1344613" indent="-1344613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endParaRPr lang="en-GB" sz="2000" b="1" smtClean="0"/>
          </a:p>
          <a:p>
            <a:pPr marL="1344613" indent="-1344613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fr-FR" sz="1400" b="1" smtClean="0">
                <a:solidFill>
                  <a:srgbClr val="9999FF"/>
                </a:solidFill>
              </a:rPr>
              <a:t>Attention et régulation</a:t>
            </a:r>
            <a:endParaRPr lang="fr-BE" sz="1400" b="1" smtClean="0">
              <a:solidFill>
                <a:srgbClr val="9999FF"/>
              </a:solidFill>
            </a:endParaRPr>
          </a:p>
          <a:p>
            <a:pPr marL="1344613" indent="-1344613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endParaRPr lang="fr-FR" sz="1200" b="1" smtClean="0">
              <a:solidFill>
                <a:srgbClr val="9999FF"/>
              </a:solidFill>
            </a:endParaRPr>
          </a:p>
          <a:p>
            <a:pPr marL="1344613" indent="-1344613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fr-FR" sz="2400" b="1" smtClean="0">
                <a:solidFill>
                  <a:srgbClr val="FFCC00"/>
                </a:solidFill>
              </a:rPr>
              <a:t>Engagement mutuel</a:t>
            </a:r>
          </a:p>
          <a:p>
            <a:pPr marL="1800225" lvl="1" indent="-276225" defTabSz="449263" eaLnBrk="1" hangingPunct="1"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fr-FR" sz="2400" b="1" smtClean="0"/>
              <a:t>implication émotionnelle commune avec apaisement</a:t>
            </a:r>
          </a:p>
          <a:p>
            <a:pPr marL="1800225" lvl="1" indent="-276225" defTabSz="449263" eaLnBrk="1" hangingPunct="1"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fr-FR" sz="2400" b="1" smtClean="0"/>
              <a:t>sécurité et plaisir</a:t>
            </a:r>
          </a:p>
          <a:p>
            <a:pPr marL="1800225" lvl="1" indent="-276225" defTabSz="449263" eaLnBrk="1" hangingPunct="1"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fr-FR" sz="2400" b="1" smtClean="0"/>
              <a:t>pouvoir expérimenter les émotions positives et négatives au sein de la relation en demeurant engagé dans la relation</a:t>
            </a:r>
          </a:p>
          <a:p>
            <a:pPr marL="1344613" indent="-1344613" defTabSz="449263" eaLnBrk="1" hangingPunct="1">
              <a:lnSpc>
                <a:spcPct val="90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fr-FR" sz="2400" b="1" i="1" smtClean="0"/>
              <a:t>		</a:t>
            </a:r>
            <a:r>
              <a:rPr lang="fr-FR" sz="2400" b="1" i="1" smtClean="0">
                <a:solidFill>
                  <a:srgbClr val="CCFF66"/>
                </a:solidFill>
              </a:rPr>
              <a:t>Apparition vers 3-6 mois</a:t>
            </a:r>
            <a:r>
              <a:rPr lang="fr-FR" sz="2400" smtClean="0">
                <a:solidFill>
                  <a:srgbClr val="CCFF66"/>
                </a:solidFill>
              </a:rPr>
              <a:t> </a:t>
            </a:r>
            <a:endParaRPr lang="fr-FR" sz="2000" b="1" smtClean="0">
              <a:solidFill>
                <a:srgbClr val="CCFF66"/>
              </a:solidFill>
            </a:endParaRPr>
          </a:p>
          <a:p>
            <a:pPr marL="1344613" indent="-1344613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endParaRPr lang="fr-FR" sz="1200" b="1" smtClean="0"/>
          </a:p>
          <a:p>
            <a:pPr marL="1344613" indent="-1344613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fr-FR" sz="1400" b="1" smtClean="0"/>
              <a:t>Intentionnalité interactive et réciprocité</a:t>
            </a:r>
          </a:p>
          <a:p>
            <a:pPr marL="1344613" indent="-1344613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endParaRPr lang="fr-FR" sz="1400" b="1" smtClean="0"/>
          </a:p>
          <a:p>
            <a:pPr marL="1344613" indent="-1344613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fr-FR" sz="1400" b="1" smtClean="0"/>
              <a:t>Communication analogique plus complexe et résolution de problèmes</a:t>
            </a:r>
          </a:p>
          <a:p>
            <a:pPr marL="1344613" indent="-1344613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endParaRPr lang="fr-FR" sz="1400" b="1" smtClean="0"/>
          </a:p>
          <a:p>
            <a:pPr marL="1344613" indent="-1344613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fr-FR" sz="1400" b="1" smtClean="0"/>
              <a:t>Utilisation de symboles pour exprimer des pensées et des sentiments </a:t>
            </a:r>
          </a:p>
          <a:p>
            <a:pPr marL="1344613" indent="-1344613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endParaRPr lang="fr-FR" sz="1400" b="1" smtClean="0"/>
          </a:p>
          <a:p>
            <a:pPr marL="1344613" indent="-1344613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fr-FR" sz="1400" b="1" smtClean="0"/>
              <a:t>Relie logiquement des symboles et des idées abstraites </a:t>
            </a:r>
            <a:endParaRPr lang="en-GB" sz="1400" b="1" smtClean="0"/>
          </a:p>
          <a:p>
            <a:pPr marL="1344613" indent="-1344613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endParaRPr lang="en-GB" sz="1400" b="1" i="1" smtClean="0"/>
          </a:p>
        </p:txBody>
      </p:sp>
      <p:sp>
        <p:nvSpPr>
          <p:cNvPr id="41987" name="Rectangle 3"/>
          <p:cNvSpPr>
            <a:spLocks noChangeArrowheads="1"/>
          </p:cNvSpPr>
          <p:nvPr/>
        </p:nvSpPr>
        <p:spPr bwMode="auto">
          <a:xfrm>
            <a:off x="5048250" y="0"/>
            <a:ext cx="4095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>
                <a:solidFill>
                  <a:srgbClr val="FFFF00"/>
                </a:solidFill>
              </a:rPr>
              <a:t>Classification 0-3 ans  DC:0-3R (2005)</a:t>
            </a:r>
            <a:endParaRPr lang="fr-FR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idx="1"/>
          </p:nvPr>
        </p:nvSpPr>
        <p:spPr>
          <a:xfrm>
            <a:off x="323850" y="765175"/>
            <a:ext cx="8553450" cy="5656263"/>
          </a:xfrm>
        </p:spPr>
        <p:txBody>
          <a:bodyPr lIns="0" tIns="0" rIns="0" bIns="0">
            <a:spAutoFit/>
          </a:bodyPr>
          <a:lstStyle/>
          <a:p>
            <a:pPr marL="1344613" indent="-1344613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en-GB" sz="2000" b="1" u="sng" smtClean="0">
                <a:solidFill>
                  <a:srgbClr val="FFFF00"/>
                </a:solidFill>
              </a:rPr>
              <a:t>AXE 5</a:t>
            </a:r>
            <a:r>
              <a:rPr lang="en-GB" sz="2000" b="1" smtClean="0"/>
              <a:t>: Niveau fonctionnel du développement émotionnel et social</a:t>
            </a:r>
          </a:p>
          <a:p>
            <a:pPr marL="1344613" indent="-1344613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endParaRPr lang="en-GB" sz="2000" b="1" smtClean="0"/>
          </a:p>
          <a:p>
            <a:pPr marL="1344613" indent="-1344613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fr-FR" sz="1800" b="1" smtClean="0">
                <a:solidFill>
                  <a:srgbClr val="9999FF"/>
                </a:solidFill>
              </a:rPr>
              <a:t>Attention et régulation</a:t>
            </a:r>
            <a:endParaRPr lang="fr-BE" sz="1800" b="1" smtClean="0">
              <a:solidFill>
                <a:srgbClr val="9999FF"/>
              </a:solidFill>
            </a:endParaRPr>
          </a:p>
          <a:p>
            <a:pPr marL="1344613" indent="-1344613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fr-FR" sz="1800" b="1" smtClean="0">
                <a:solidFill>
                  <a:srgbClr val="9999FF"/>
                </a:solidFill>
              </a:rPr>
              <a:t>Engagement mutuel</a:t>
            </a:r>
          </a:p>
          <a:p>
            <a:pPr marL="1344613" indent="-1344613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endParaRPr lang="fr-FR" sz="1800" b="1" smtClean="0">
              <a:solidFill>
                <a:srgbClr val="9999FF"/>
              </a:solidFill>
            </a:endParaRPr>
          </a:p>
          <a:p>
            <a:pPr marL="1344613" indent="-1344613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fr-FR" sz="2400" b="1" smtClean="0">
                <a:solidFill>
                  <a:srgbClr val="FFCC00"/>
                </a:solidFill>
              </a:rPr>
              <a:t>Intentionnalité interactive et réciprocité</a:t>
            </a:r>
          </a:p>
          <a:p>
            <a:pPr marL="1344613" indent="-1344613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endParaRPr lang="fr-BE" sz="1600" b="1" smtClean="0">
              <a:solidFill>
                <a:srgbClr val="FFCC00"/>
              </a:solidFill>
            </a:endParaRPr>
          </a:p>
          <a:p>
            <a:pPr marL="1800225" lvl="1" indent="-276225" defTabSz="449263" eaLnBrk="1" hangingPunct="1"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fr-FR" sz="2400" b="1" smtClean="0"/>
              <a:t>fait signe et répond dans un but</a:t>
            </a:r>
          </a:p>
          <a:p>
            <a:pPr marL="1800225" lvl="1" indent="-276225" defTabSz="449263" eaLnBrk="1" hangingPunct="1"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fr-FR" sz="2400" b="1" smtClean="0"/>
              <a:t>début de "conversation" réciproque</a:t>
            </a:r>
            <a:endParaRPr lang="fr-FR" sz="2400" b="1" i="1" smtClean="0"/>
          </a:p>
          <a:p>
            <a:pPr marL="1344613" indent="-1344613" defTabSz="449263" eaLnBrk="1" hangingPunct="1">
              <a:buFont typeface="Wingdings" pitchFamily="2" charset="2"/>
              <a:buNone/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fr-FR" sz="2400" b="1" i="1" smtClean="0"/>
              <a:t>		</a:t>
            </a:r>
            <a:r>
              <a:rPr lang="fr-FR" sz="2400" b="1" i="1" smtClean="0">
                <a:solidFill>
                  <a:srgbClr val="CCFF66"/>
                </a:solidFill>
              </a:rPr>
              <a:t>Apparition vers 4-10 mois</a:t>
            </a:r>
            <a:r>
              <a:rPr lang="fr-FR" smtClean="0">
                <a:solidFill>
                  <a:srgbClr val="CCFF66"/>
                </a:solidFill>
              </a:rPr>
              <a:t> </a:t>
            </a:r>
            <a:endParaRPr lang="fr-FR" sz="1800" b="1" smtClean="0">
              <a:solidFill>
                <a:srgbClr val="CCFF66"/>
              </a:solidFill>
            </a:endParaRPr>
          </a:p>
          <a:p>
            <a:pPr marL="1344613" indent="-1344613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endParaRPr lang="fr-FR" sz="1800" b="1" smtClean="0">
              <a:solidFill>
                <a:srgbClr val="CCFF66"/>
              </a:solidFill>
            </a:endParaRPr>
          </a:p>
          <a:p>
            <a:pPr marL="1344613" indent="-1344613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fr-FR" sz="1800" b="1" smtClean="0"/>
              <a:t>Communication analogique plus complexe et résolution de problèmes</a:t>
            </a:r>
          </a:p>
          <a:p>
            <a:pPr marL="1344613" indent="-1344613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endParaRPr lang="fr-FR" sz="1800" b="1" smtClean="0"/>
          </a:p>
          <a:p>
            <a:pPr marL="1344613" indent="-1344613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fr-FR" sz="1800" b="1" smtClean="0"/>
              <a:t>Utilisation de symboles pour exprimer des pensées et des sentiments </a:t>
            </a:r>
          </a:p>
          <a:p>
            <a:pPr marL="1344613" indent="-1344613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endParaRPr lang="fr-FR" sz="1800" b="1" smtClean="0"/>
          </a:p>
          <a:p>
            <a:pPr marL="1344613" indent="-1344613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fr-FR" sz="1800" b="1" smtClean="0"/>
              <a:t>Relie logiquement des symboles et des idées abstraites </a:t>
            </a:r>
            <a:endParaRPr lang="en-GB" sz="1800" b="1" smtClean="0"/>
          </a:p>
          <a:p>
            <a:pPr marL="1344613" indent="-1344613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endParaRPr lang="en-GB" sz="1800" b="1" i="1" smtClean="0"/>
          </a:p>
        </p:txBody>
      </p:sp>
      <p:sp>
        <p:nvSpPr>
          <p:cNvPr id="43011" name="Rectangle 3"/>
          <p:cNvSpPr>
            <a:spLocks noChangeArrowheads="1"/>
          </p:cNvSpPr>
          <p:nvPr/>
        </p:nvSpPr>
        <p:spPr bwMode="auto">
          <a:xfrm>
            <a:off x="5048250" y="115888"/>
            <a:ext cx="40957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>
                <a:solidFill>
                  <a:srgbClr val="FFFF00"/>
                </a:solidFill>
              </a:rPr>
              <a:t>Classification 0-3 ans  DC:0-3R (2005)</a:t>
            </a:r>
            <a:endParaRPr lang="fr-FR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9388" y="-77788"/>
            <a:ext cx="8820150" cy="933451"/>
          </a:xfrm>
        </p:spPr>
        <p:txBody>
          <a:bodyPr lIns="0" tIns="0" rIns="0" bIns="0" anchor="ctr" anchorCtr="0">
            <a:spAutoFit/>
          </a:bodyPr>
          <a:lstStyle/>
          <a:p>
            <a:pPr indent="0" algn="l" defTabSz="449263" eaLnBrk="1" fontAlgn="auto" hangingPunct="1">
              <a:lnSpc>
                <a:spcPct val="102000"/>
              </a:lnSpc>
              <a:spcAft>
                <a:spcPts val="0"/>
              </a:spcAft>
              <a:buClr>
                <a:srgbClr val="CCECFF"/>
              </a:buClr>
              <a:buSzPct val="45000"/>
              <a:buFont typeface="StarSymbol" charset="0"/>
              <a:buNone/>
              <a:tabLst>
                <a:tab pos="0" algn="l"/>
                <a:tab pos="717550" algn="l"/>
                <a:tab pos="1441450" algn="l"/>
                <a:tab pos="2165350" algn="l"/>
                <a:tab pos="2889250" algn="l"/>
                <a:tab pos="3613150" algn="l"/>
                <a:tab pos="4343400" algn="l"/>
                <a:tab pos="5060950" algn="l"/>
                <a:tab pos="5784850" algn="l"/>
                <a:tab pos="6508750" algn="l"/>
                <a:tab pos="7232650" algn="l"/>
                <a:tab pos="7631113" algn="l"/>
                <a:tab pos="8080375" algn="l"/>
                <a:tab pos="8529638" algn="l"/>
                <a:tab pos="8978900" algn="l"/>
                <a:tab pos="9428163" algn="l"/>
                <a:tab pos="9877425" algn="l"/>
                <a:tab pos="10326688" algn="l"/>
                <a:tab pos="10779125" algn="l"/>
                <a:tab pos="10780713" algn="l"/>
              </a:tabLst>
              <a:defRPr/>
            </a:pPr>
            <a:r>
              <a:rPr lang="en-GB" sz="2000" b="1" u="sng" smtClean="0">
                <a:solidFill>
                  <a:srgbClr val="FFFF00"/>
                </a:solidFill>
                <a:effectLst/>
                <a:latin typeface="Impact" pitchFamily="34" charset="0"/>
                <a:cs typeface="Lucida Sans Unicode" pitchFamily="34" charset="0"/>
              </a:rPr>
              <a:t>											</a:t>
            </a:r>
            <a:br>
              <a:rPr lang="en-GB" sz="2000" b="1" u="sng" smtClean="0">
                <a:solidFill>
                  <a:srgbClr val="FFFF00"/>
                </a:solidFill>
                <a:effectLst/>
                <a:latin typeface="Impact" pitchFamily="34" charset="0"/>
                <a:cs typeface="Lucida Sans Unicode" pitchFamily="34" charset="0"/>
              </a:rPr>
            </a:br>
            <a:r>
              <a:rPr lang="en-GB" sz="2800" smtClean="0">
                <a:solidFill>
                  <a:srgbClr val="FFFF00"/>
                </a:solidFill>
                <a:effectLst/>
                <a:latin typeface="Impact" pitchFamily="34" charset="0"/>
                <a:cs typeface="Lucida Sans Unicode" pitchFamily="34" charset="0"/>
              </a:rPr>
              <a:t>Classification  0-3 ans  </a:t>
            </a:r>
            <a:r>
              <a:rPr lang="en-GB" sz="2000" smtClean="0">
                <a:solidFill>
                  <a:srgbClr val="FFFF00"/>
                </a:solidFill>
                <a:effectLst/>
                <a:latin typeface="Impact" pitchFamily="34" charset="0"/>
                <a:cs typeface="Lucida Sans Unicode" pitchFamily="34" charset="0"/>
              </a:rPr>
              <a:t>		</a:t>
            </a:r>
            <a:r>
              <a:rPr lang="en-GB" sz="4000" u="sng" smtClean="0">
                <a:solidFill>
                  <a:srgbClr val="FFFF00"/>
                </a:solidFill>
                <a:effectLst/>
                <a:latin typeface="Times New Roman" pitchFamily="18" charset="0"/>
                <a:cs typeface="Lucida Sans Unicode" pitchFamily="34" charset="0"/>
              </a:rPr>
              <a:t>1- Historique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388" y="1484313"/>
            <a:ext cx="8820150" cy="4622800"/>
          </a:xfrm>
        </p:spPr>
        <p:txBody>
          <a:bodyPr lIns="0" tIns="0" rIns="0" bIns="0" anchor="ctr">
            <a:spAutoFit/>
          </a:bodyPr>
          <a:lstStyle/>
          <a:p>
            <a:pPr marL="271463" indent="-271463" algn="l" defTabSz="449263" eaLnBrk="1" hangingPunct="1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SzPct val="45000"/>
              <a:buFont typeface="StarSymbol" charset="0"/>
              <a:buNone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smtClean="0">
                <a:latin typeface="Times New Roman" pitchFamily="18" charset="0"/>
                <a:cs typeface="Lucida Sans Unicode" pitchFamily="34" charset="0"/>
              </a:rPr>
              <a:t>-</a:t>
            </a:r>
            <a:r>
              <a:rPr lang="en-GB" sz="2000" b="1" smtClean="0">
                <a:latin typeface="Times New Roman" pitchFamily="18" charset="0"/>
                <a:cs typeface="Lucida Sans Unicode" pitchFamily="34" charset="0"/>
              </a:rPr>
              <a:t>en 1977</a:t>
            </a:r>
            <a:r>
              <a:rPr lang="en-GB" sz="2000" smtClean="0">
                <a:latin typeface="Times New Roman" pitchFamily="18" charset="0"/>
                <a:cs typeface="Lucida Sans Unicode" pitchFamily="34" charset="0"/>
              </a:rPr>
              <a:t> des cliniciens américains de la petite enfance s'associent pour 		promouvoir : 			</a:t>
            </a:r>
          </a:p>
          <a:p>
            <a:pPr marL="271463" indent="-271463" algn="l" defTabSz="449263" eaLnBrk="1" hangingPunct="1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SzPct val="45000"/>
              <a:buFont typeface="StarSymbol" charset="0"/>
              <a:buNone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smtClean="0">
                <a:latin typeface="Times New Roman" pitchFamily="18" charset="0"/>
                <a:cs typeface="Lucida Sans Unicode" pitchFamily="34" charset="0"/>
              </a:rPr>
              <a:t>				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GB" sz="2000" smtClean="0">
                <a:latin typeface="Times New Roman" pitchFamily="18" charset="0"/>
                <a:cs typeface="Lucida Sans Unicode" pitchFamily="34" charset="0"/>
              </a:rPr>
              <a:t>les </a:t>
            </a:r>
            <a:r>
              <a:rPr lang="en-GB" sz="2000" smtClean="0">
                <a:solidFill>
                  <a:srgbClr val="FFCC00"/>
                </a:solidFill>
                <a:latin typeface="Times New Roman" pitchFamily="18" charset="0"/>
                <a:cs typeface="Lucida Sans Unicode" pitchFamily="34" charset="0"/>
              </a:rPr>
              <a:t>échanges entre les cliniciens</a:t>
            </a:r>
          </a:p>
          <a:p>
            <a:pPr marL="271463" indent="-271463" algn="l" defTabSz="449263" eaLnBrk="1" hangingPunct="1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SzPct val="45000"/>
              <a:buFont typeface="StarSymbol" charset="0"/>
              <a:buNone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smtClean="0">
                <a:latin typeface="Times New Roman" pitchFamily="18" charset="0"/>
                <a:cs typeface="Lucida Sans Unicode" pitchFamily="34" charset="0"/>
              </a:rPr>
              <a:t>				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GB" sz="2000" smtClean="0">
                <a:latin typeface="Times New Roman" pitchFamily="18" charset="0"/>
                <a:cs typeface="Lucida Sans Unicode" pitchFamily="34" charset="0"/>
              </a:rPr>
              <a:t>les recherches sur </a:t>
            </a:r>
            <a:r>
              <a:rPr lang="en-GB" sz="2000" smtClean="0">
                <a:solidFill>
                  <a:srgbClr val="FFCC00"/>
                </a:solidFill>
                <a:latin typeface="Times New Roman" pitchFamily="18" charset="0"/>
                <a:cs typeface="Lucida Sans Unicode" pitchFamily="34" charset="0"/>
              </a:rPr>
              <a:t>le développement précoce de l'enfant</a:t>
            </a:r>
          </a:p>
          <a:p>
            <a:pPr marL="271463" indent="-271463" algn="l" defTabSz="449263" eaLnBrk="1" hangingPunct="1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SzPct val="45000"/>
              <a:buFont typeface="StarSymbol" charset="0"/>
              <a:buNone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FR" sz="2000" smtClean="0">
              <a:latin typeface="Times New Roman" pitchFamily="18" charset="0"/>
              <a:cs typeface="Times New Roman" pitchFamily="18" charset="0"/>
            </a:endParaRPr>
          </a:p>
          <a:p>
            <a:pPr marL="271463" indent="-271463" algn="just" defTabSz="449263" eaLnBrk="1" hangingPunct="1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SzPct val="45000"/>
              <a:buFont typeface="StarSymbol" charset="0"/>
              <a:buNone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sz="2000" smtClean="0">
                <a:latin typeface="Times New Roman" pitchFamily="18" charset="0"/>
                <a:cs typeface="Times New Roman" pitchFamily="18" charset="0"/>
              </a:rPr>
              <a:t> 		Parmi les membres fondateurs on trouve Robert Emde, élève de Spitz, Stanley 	Greenspan, Kathryn Barnard, Sally Provence, Alicia Lieberman, Joy Osofsky, 	Arnold Sameroff, Albert Solnit, Réginald Lourie, Charles Zeanah. </a:t>
            </a:r>
            <a:endParaRPr lang="en-GB" sz="2000" smtClean="0">
              <a:latin typeface="Times New Roman" pitchFamily="18" charset="0"/>
              <a:cs typeface="Times New Roman" pitchFamily="18" charset="0"/>
            </a:endParaRPr>
          </a:p>
          <a:p>
            <a:pPr marL="271463" indent="-271463" algn="l" defTabSz="449263" eaLnBrk="1" hangingPunct="1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SzPct val="45000"/>
              <a:buFont typeface="StarSymbol" charset="0"/>
              <a:buNone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2000" smtClean="0">
              <a:latin typeface="Times New Roman" pitchFamily="18" charset="0"/>
              <a:cs typeface="Lucida Sans Unicode" pitchFamily="34" charset="0"/>
            </a:endParaRPr>
          </a:p>
          <a:p>
            <a:pPr marL="271463" indent="-271463" algn="l" defTabSz="449263" eaLnBrk="1" hangingPunct="1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SzPct val="45000"/>
              <a:buFont typeface="StarSymbol" charset="0"/>
              <a:buNone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smtClean="0">
                <a:latin typeface="Times New Roman" pitchFamily="18" charset="0"/>
                <a:cs typeface="Lucida Sans Unicode" pitchFamily="34" charset="0"/>
              </a:rPr>
              <a:t>-</a:t>
            </a:r>
            <a:r>
              <a:rPr lang="en-GB" sz="2000" b="1" smtClean="0">
                <a:latin typeface="Times New Roman" pitchFamily="18" charset="0"/>
                <a:cs typeface="Lucida Sans Unicode" pitchFamily="34" charset="0"/>
              </a:rPr>
              <a:t>en 1987</a:t>
            </a:r>
            <a:r>
              <a:rPr lang="en-GB" sz="2000" smtClean="0">
                <a:latin typeface="Times New Roman" pitchFamily="18" charset="0"/>
                <a:cs typeface="Lucida Sans Unicode" pitchFamily="34" charset="0"/>
              </a:rPr>
              <a:t>, au sein de cette association, Kathryn Barnard fonde un groupe de </a:t>
            </a:r>
            <a:r>
              <a:rPr lang="en-GB" sz="2000" u="sng" smtClean="0">
                <a:latin typeface="Times New Roman" pitchFamily="18" charset="0"/>
                <a:cs typeface="Lucida Sans Unicode" pitchFamily="34" charset="0"/>
              </a:rPr>
              <a:t>travail multidisciplinaire</a:t>
            </a:r>
            <a:r>
              <a:rPr lang="en-GB" sz="2000" smtClean="0">
                <a:latin typeface="Times New Roman" pitchFamily="18" charset="0"/>
                <a:cs typeface="Lucida Sans Unicode" pitchFamily="34" charset="0"/>
              </a:rPr>
              <a:t> chargé d'élaborer une classification diagnostique spécifique pour la petite enfance</a:t>
            </a:r>
          </a:p>
          <a:p>
            <a:pPr marL="271463" indent="-271463" algn="l" defTabSz="449263" eaLnBrk="1" hangingPunct="1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SzPct val="45000"/>
              <a:buFont typeface="StarSymbol" charset="0"/>
              <a:buNone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smtClean="0">
                <a:latin typeface="Times New Roman" pitchFamily="18" charset="0"/>
                <a:cs typeface="Lucida Sans Unicode" pitchFamily="34" charset="0"/>
              </a:rPr>
              <a:t>	</a:t>
            </a:r>
            <a:r>
              <a:rPr lang="en-GB" sz="2000" u="sng" smtClean="0">
                <a:latin typeface="Times New Roman" pitchFamily="18" charset="0"/>
                <a:cs typeface="Lucida Sans Unicode" pitchFamily="34" charset="0"/>
              </a:rPr>
              <a:t>objectifs</a:t>
            </a:r>
            <a:r>
              <a:rPr lang="en-GB" sz="2000" smtClean="0">
                <a:latin typeface="Times New Roman" pitchFamily="18" charset="0"/>
                <a:cs typeface="Lucida Sans Unicode" pitchFamily="34" charset="0"/>
              </a:rPr>
              <a:t> :  	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000" smtClean="0">
                <a:solidFill>
                  <a:srgbClr val="FFCC00"/>
                </a:solidFill>
                <a:latin typeface="Times New Roman" pitchFamily="18" charset="0"/>
                <a:cs typeface="Times New Roman" pitchFamily="18" charset="0"/>
              </a:rPr>
              <a:t>proposer des catégories cliniques provisoires</a:t>
            </a:r>
          </a:p>
          <a:p>
            <a:pPr marL="271463" indent="-271463" algn="l" defTabSz="449263" eaLnBrk="1" hangingPunct="1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SzPct val="45000"/>
              <a:buFont typeface="StarSymbol" charset="0"/>
              <a:buNone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			    		*</a:t>
            </a:r>
            <a:r>
              <a:rPr lang="en-US" sz="2000" smtClean="0">
                <a:solidFill>
                  <a:srgbClr val="FFCC00"/>
                </a:solidFill>
                <a:latin typeface="Times New Roman" pitchFamily="18" charset="0"/>
                <a:cs typeface="Times New Roman" pitchFamily="18" charset="0"/>
              </a:rPr>
              <a:t>chercher à mieux identifier une psychopathologie</a:t>
            </a:r>
          </a:p>
          <a:p>
            <a:pPr marL="271463" indent="-271463" algn="l" defTabSz="449263" eaLnBrk="1" hangingPunct="1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SzPct val="45000"/>
              <a:buFont typeface="StarSymbol" charset="0"/>
              <a:buNone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US" sz="2000" smtClean="0">
              <a:latin typeface="Times New Roman" pitchFamily="18" charset="0"/>
              <a:cs typeface="Times New Roman" pitchFamily="18" charset="0"/>
            </a:endParaRPr>
          </a:p>
          <a:p>
            <a:pPr marL="271463" indent="-271463" algn="l" defTabSz="449263" eaLnBrk="1" hangingPunct="1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SzPct val="45000"/>
              <a:buFont typeface="StarSymbol" charset="0"/>
              <a:buNone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2000" smtClean="0">
              <a:latin typeface="Times New Roman" pitchFamily="18" charset="0"/>
              <a:cs typeface="Lucida Sans Unicode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idx="1"/>
          </p:nvPr>
        </p:nvSpPr>
        <p:spPr>
          <a:xfrm>
            <a:off x="323850" y="706438"/>
            <a:ext cx="8553450" cy="6121400"/>
          </a:xfrm>
        </p:spPr>
        <p:txBody>
          <a:bodyPr lIns="0" tIns="0" rIns="0" bIns="0">
            <a:spAutoFit/>
          </a:bodyPr>
          <a:lstStyle/>
          <a:p>
            <a:pPr marL="1344613" indent="-1344613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en-GB" sz="2000" b="1" u="sng" smtClean="0">
                <a:solidFill>
                  <a:srgbClr val="FFFF00"/>
                </a:solidFill>
              </a:rPr>
              <a:t>AXE 5</a:t>
            </a:r>
            <a:r>
              <a:rPr lang="en-GB" sz="2000" b="1" smtClean="0"/>
              <a:t>: Niveau fonctionnel du développement émotionnel et social</a:t>
            </a:r>
          </a:p>
          <a:p>
            <a:pPr marL="1344613" indent="-1344613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endParaRPr lang="en-GB" sz="2000" b="1" smtClean="0"/>
          </a:p>
          <a:p>
            <a:pPr marL="1344613" indent="-1344613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fr-FR" sz="1800" b="1" smtClean="0">
                <a:solidFill>
                  <a:srgbClr val="9999FF"/>
                </a:solidFill>
              </a:rPr>
              <a:t>Attention et régulation</a:t>
            </a:r>
            <a:endParaRPr lang="fr-BE" sz="1800" b="1" smtClean="0">
              <a:solidFill>
                <a:srgbClr val="9999FF"/>
              </a:solidFill>
            </a:endParaRPr>
          </a:p>
          <a:p>
            <a:pPr marL="1344613" indent="-1344613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fr-FR" sz="1800" b="1" smtClean="0">
                <a:solidFill>
                  <a:srgbClr val="9999FF"/>
                </a:solidFill>
              </a:rPr>
              <a:t>Engagement mutuel</a:t>
            </a:r>
          </a:p>
          <a:p>
            <a:pPr marL="1344613" indent="-1344613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fr-FR" sz="1800" b="1" smtClean="0">
                <a:solidFill>
                  <a:srgbClr val="9999FF"/>
                </a:solidFill>
              </a:rPr>
              <a:t>Intentionnalité interactive et réciprocité</a:t>
            </a:r>
          </a:p>
          <a:p>
            <a:pPr marL="1344613" indent="-1344613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endParaRPr lang="fr-FR" sz="1800" b="1" smtClean="0">
              <a:solidFill>
                <a:srgbClr val="9999FF"/>
              </a:solidFill>
            </a:endParaRPr>
          </a:p>
          <a:p>
            <a:pPr marL="1344613" indent="-1344613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fr-FR" sz="2400" b="1" smtClean="0">
                <a:solidFill>
                  <a:srgbClr val="FFCC00"/>
                </a:solidFill>
              </a:rPr>
              <a:t>Communication analogique plus complexe et résolution de problèmes</a:t>
            </a:r>
          </a:p>
          <a:p>
            <a:pPr marL="1344613" indent="-1344613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endParaRPr lang="fr-BE" sz="1400" b="1" smtClean="0">
              <a:solidFill>
                <a:srgbClr val="CCFF66"/>
              </a:solidFill>
            </a:endParaRPr>
          </a:p>
          <a:p>
            <a:pPr marL="1800225" lvl="1" indent="-276225" defTabSz="449263" eaLnBrk="1" hangingPunct="1">
              <a:lnSpc>
                <a:spcPct val="87000"/>
              </a:lnSpc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fr-FR" sz="2000" b="1" smtClean="0"/>
              <a:t>apprend à utiliser ses nouvelles compétences motrices et langagières pour obtenir ce qu'il désire (p. ex. de ses parents) ou ce dont il a besoin (en résolvant des problèmes)</a:t>
            </a:r>
          </a:p>
          <a:p>
            <a:pPr marL="1800225" lvl="1" indent="-276225" defTabSz="449263" eaLnBrk="1" hangingPunct="1">
              <a:lnSpc>
                <a:spcPct val="87000"/>
              </a:lnSpc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fr-FR" sz="2000" b="1" smtClean="0"/>
              <a:t>utilise le langage analogique pour obtenir d'un parent un objet</a:t>
            </a:r>
            <a:r>
              <a:rPr lang="fr-FR" sz="2000" smtClean="0"/>
              <a:t> </a:t>
            </a:r>
            <a:endParaRPr lang="fr-BE" sz="2000" b="1" smtClean="0"/>
          </a:p>
          <a:p>
            <a:pPr marL="1344613" indent="-1344613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fr-FR" sz="2400" b="1" i="1" smtClean="0"/>
              <a:t>		</a:t>
            </a:r>
            <a:r>
              <a:rPr lang="fr-FR" sz="2400" b="1" i="1" smtClean="0">
                <a:solidFill>
                  <a:srgbClr val="CCFF66"/>
                </a:solidFill>
              </a:rPr>
              <a:t>Apparition vers 10-18 mois</a:t>
            </a:r>
            <a:r>
              <a:rPr lang="fr-FR" smtClean="0"/>
              <a:t> </a:t>
            </a:r>
            <a:endParaRPr lang="fr-FR" sz="2000" b="1" smtClean="0"/>
          </a:p>
          <a:p>
            <a:pPr marL="1344613" indent="-1344613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endParaRPr lang="fr-FR" sz="1800" b="1" smtClean="0"/>
          </a:p>
          <a:p>
            <a:pPr marL="1344613" indent="-1344613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fr-FR" sz="1800" b="1" smtClean="0"/>
              <a:t>Utilisation de symboles pour exprimer des pensées et des sentiments </a:t>
            </a:r>
          </a:p>
          <a:p>
            <a:pPr marL="1344613" indent="-1344613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endParaRPr lang="fr-FR" sz="1800" b="1" smtClean="0"/>
          </a:p>
          <a:p>
            <a:pPr marL="1344613" indent="-1344613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460500" algn="l"/>
                <a:tab pos="1527175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fr-FR" sz="1800" b="1" smtClean="0"/>
              <a:t>Relie logiquement des symboles et des idées abstraites</a:t>
            </a:r>
            <a:endParaRPr lang="en-GB" sz="1800" b="1" i="1" smtClean="0"/>
          </a:p>
        </p:txBody>
      </p:sp>
      <p:sp>
        <p:nvSpPr>
          <p:cNvPr id="44035" name="Rectangle 3"/>
          <p:cNvSpPr>
            <a:spLocks noChangeArrowheads="1"/>
          </p:cNvSpPr>
          <p:nvPr/>
        </p:nvSpPr>
        <p:spPr bwMode="auto">
          <a:xfrm>
            <a:off x="4787900" y="188913"/>
            <a:ext cx="43561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>
                <a:solidFill>
                  <a:srgbClr val="FFFF00"/>
                </a:solidFill>
              </a:rPr>
              <a:t>Classification 0-3 ans  DC:0-3R (2005)</a:t>
            </a:r>
            <a:endParaRPr lang="fr-FR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idx="1"/>
          </p:nvPr>
        </p:nvSpPr>
        <p:spPr>
          <a:xfrm>
            <a:off x="323850" y="658813"/>
            <a:ext cx="8553450" cy="5738812"/>
          </a:xfrm>
        </p:spPr>
        <p:txBody>
          <a:bodyPr lIns="0" tIns="0" rIns="0" bIns="0">
            <a:spAutoFit/>
          </a:bodyPr>
          <a:lstStyle/>
          <a:p>
            <a:pPr marL="806450" indent="-806450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527175" algn="l"/>
                <a:tab pos="179705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en-GB" sz="1800" b="1" u="sng" smtClean="0">
                <a:solidFill>
                  <a:srgbClr val="FFFF00"/>
                </a:solidFill>
              </a:rPr>
              <a:t>AXE 5</a:t>
            </a:r>
            <a:r>
              <a:rPr lang="en-GB" sz="1800" b="1" smtClean="0"/>
              <a:t>: Niveau fonctionnel du développement émotionnel et social</a:t>
            </a:r>
          </a:p>
          <a:p>
            <a:pPr marL="806450" indent="-806450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527175" algn="l"/>
                <a:tab pos="179705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endParaRPr lang="en-GB" sz="1800" b="1" smtClean="0"/>
          </a:p>
          <a:p>
            <a:pPr marL="806450" indent="-806450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527175" algn="l"/>
                <a:tab pos="179705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fr-FR" sz="1600" b="1" smtClean="0">
                <a:solidFill>
                  <a:srgbClr val="9999FF"/>
                </a:solidFill>
              </a:rPr>
              <a:t>Attention et régulation</a:t>
            </a:r>
            <a:endParaRPr lang="fr-BE" sz="1600" b="1" smtClean="0">
              <a:solidFill>
                <a:srgbClr val="9999FF"/>
              </a:solidFill>
            </a:endParaRPr>
          </a:p>
          <a:p>
            <a:pPr marL="806450" indent="-806450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527175" algn="l"/>
                <a:tab pos="179705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fr-FR" sz="1600" b="1" smtClean="0">
                <a:solidFill>
                  <a:srgbClr val="9999FF"/>
                </a:solidFill>
              </a:rPr>
              <a:t>Engagement mutuel</a:t>
            </a:r>
          </a:p>
          <a:p>
            <a:pPr marL="806450" indent="-806450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527175" algn="l"/>
                <a:tab pos="179705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fr-FR" sz="1600" b="1" smtClean="0">
                <a:solidFill>
                  <a:srgbClr val="9999FF"/>
                </a:solidFill>
              </a:rPr>
              <a:t>Intentionnalité interactive et réciprocité</a:t>
            </a:r>
          </a:p>
          <a:p>
            <a:pPr marL="806450" indent="-806450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527175" algn="l"/>
                <a:tab pos="179705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fr-FR" sz="1600" b="1" smtClean="0">
                <a:solidFill>
                  <a:srgbClr val="9999FF"/>
                </a:solidFill>
              </a:rPr>
              <a:t>Communication analogique plus complexe et résolution de problèmes</a:t>
            </a:r>
          </a:p>
          <a:p>
            <a:pPr marL="806450" indent="-806450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527175" algn="l"/>
                <a:tab pos="179705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endParaRPr lang="fr-FR" sz="1600" b="1" smtClean="0"/>
          </a:p>
          <a:p>
            <a:pPr marL="806450" indent="-806450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527175" algn="l"/>
                <a:tab pos="179705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fr-FR" sz="2400" b="1" smtClean="0">
                <a:solidFill>
                  <a:srgbClr val="FFCC00"/>
                </a:solidFill>
              </a:rPr>
              <a:t>Utilisation de symboles pour exprimer des pensées et des sentiments</a:t>
            </a:r>
            <a:r>
              <a:rPr lang="fr-FR" sz="2400" b="1" smtClean="0">
                <a:solidFill>
                  <a:srgbClr val="CCFF66"/>
                </a:solidFill>
              </a:rPr>
              <a:t> </a:t>
            </a:r>
          </a:p>
          <a:p>
            <a:pPr marL="1968500" lvl="1" indent="-444500" defTabSz="449263" eaLnBrk="1" hangingPunct="1">
              <a:lnSpc>
                <a:spcPct val="90000"/>
              </a:lnSpc>
              <a:tabLst>
                <a:tab pos="112713" algn="l"/>
                <a:tab pos="1011238" algn="l"/>
                <a:tab pos="1527175" algn="l"/>
                <a:tab pos="179705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fr-FR" sz="2400" b="1" smtClean="0"/>
              <a:t>exprime des pensées, des idées et des sentiments à travers des symboles</a:t>
            </a:r>
          </a:p>
          <a:p>
            <a:pPr marL="1968500" lvl="1" indent="-444500" defTabSz="449263" eaLnBrk="1" hangingPunct="1">
              <a:lnSpc>
                <a:spcPct val="90000"/>
              </a:lnSpc>
              <a:tabLst>
                <a:tab pos="112713" algn="l"/>
                <a:tab pos="1011238" algn="l"/>
                <a:tab pos="1527175" algn="l"/>
                <a:tab pos="179705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fr-FR" sz="2400" b="1" smtClean="0"/>
              <a:t>communique ce qu'il imagine à travers des jeux</a:t>
            </a:r>
          </a:p>
          <a:p>
            <a:pPr marL="1968500" lvl="1" indent="-444500" defTabSz="449263" eaLnBrk="1" hangingPunct="1">
              <a:lnSpc>
                <a:spcPct val="90000"/>
              </a:lnSpc>
              <a:tabLst>
                <a:tab pos="112713" algn="l"/>
                <a:tab pos="1011238" algn="l"/>
                <a:tab pos="1527175" algn="l"/>
                <a:tab pos="179705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fr-FR" sz="2400" b="1" smtClean="0"/>
              <a:t>dans les scénarios de jeux l'enfant projette ses propres sentiments</a:t>
            </a:r>
            <a:endParaRPr lang="fr-FR" sz="2400" b="1" i="1" smtClean="0"/>
          </a:p>
          <a:p>
            <a:pPr marL="1968500" lvl="1" indent="-444500" defTabSz="449263" eaLnBrk="1" hangingPunct="1">
              <a:lnSpc>
                <a:spcPct val="90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527175" algn="l"/>
                <a:tab pos="179705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endParaRPr lang="fr-FR" sz="1200" b="1" i="1" smtClean="0"/>
          </a:p>
          <a:p>
            <a:pPr marL="1968500" lvl="1" indent="-444500" defTabSz="449263" eaLnBrk="1" hangingPunct="1">
              <a:lnSpc>
                <a:spcPct val="90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527175" algn="l"/>
                <a:tab pos="179705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fr-FR" sz="2400" b="1" i="1" smtClean="0">
                <a:solidFill>
                  <a:srgbClr val="CCFF66"/>
                </a:solidFill>
              </a:rPr>
              <a:t>Apparition vers 18-30 mois</a:t>
            </a:r>
            <a:r>
              <a:rPr lang="fr-FR" sz="2400" smtClean="0">
                <a:solidFill>
                  <a:srgbClr val="CCFF66"/>
                </a:solidFill>
              </a:rPr>
              <a:t> </a:t>
            </a:r>
            <a:endParaRPr lang="fr-FR" sz="2400" b="1" smtClean="0">
              <a:solidFill>
                <a:srgbClr val="CCFF66"/>
              </a:solidFill>
            </a:endParaRPr>
          </a:p>
          <a:p>
            <a:pPr marL="806450" indent="-806450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527175" algn="l"/>
                <a:tab pos="179705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endParaRPr lang="fr-FR" sz="800" b="1" smtClean="0">
              <a:solidFill>
                <a:srgbClr val="CCFF66"/>
              </a:solidFill>
            </a:endParaRPr>
          </a:p>
          <a:p>
            <a:pPr marL="806450" indent="-806450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527175" algn="l"/>
                <a:tab pos="179705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fr-FR" sz="1600" b="1" smtClean="0"/>
              <a:t>Relie logiquement des symboles et des idées abstraites </a:t>
            </a:r>
            <a:endParaRPr lang="en-GB" sz="1600" b="1" i="1" smtClean="0"/>
          </a:p>
        </p:txBody>
      </p:sp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5048250" y="188913"/>
            <a:ext cx="40957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>
                <a:solidFill>
                  <a:srgbClr val="FFFF00"/>
                </a:solidFill>
              </a:rPr>
              <a:t>Classification 0-3 ans  DC:0-3R (2005)</a:t>
            </a:r>
            <a:endParaRPr lang="fr-FR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idx="1"/>
          </p:nvPr>
        </p:nvSpPr>
        <p:spPr>
          <a:xfrm>
            <a:off x="323850" y="611188"/>
            <a:ext cx="8553450" cy="6019800"/>
          </a:xfrm>
        </p:spPr>
        <p:txBody>
          <a:bodyPr lIns="0" tIns="0" rIns="0" bIns="0">
            <a:spAutoFit/>
          </a:bodyPr>
          <a:lstStyle/>
          <a:p>
            <a:pPr marL="806450" indent="-806450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527175" algn="l"/>
                <a:tab pos="179705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en-GB" sz="1800" b="1" u="sng" smtClean="0">
                <a:solidFill>
                  <a:srgbClr val="FFFF00"/>
                </a:solidFill>
              </a:rPr>
              <a:t>AXE 5</a:t>
            </a:r>
            <a:r>
              <a:rPr lang="en-GB" sz="1800" b="1" smtClean="0"/>
              <a:t>: Niveau fonctionnel du développement émotionnel et social</a:t>
            </a:r>
          </a:p>
          <a:p>
            <a:pPr marL="806450" indent="-806450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527175" algn="l"/>
                <a:tab pos="179705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endParaRPr lang="en-GB" sz="1800" b="1" smtClean="0"/>
          </a:p>
          <a:p>
            <a:pPr marL="806450" indent="-806450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527175" algn="l"/>
                <a:tab pos="179705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fr-FR" sz="1600" b="1" smtClean="0">
                <a:solidFill>
                  <a:srgbClr val="9999FF"/>
                </a:solidFill>
              </a:rPr>
              <a:t>Attention et régulation</a:t>
            </a:r>
            <a:endParaRPr lang="fr-BE" sz="1600" b="1" smtClean="0">
              <a:solidFill>
                <a:srgbClr val="9999FF"/>
              </a:solidFill>
            </a:endParaRPr>
          </a:p>
          <a:p>
            <a:pPr marL="806450" indent="-806450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527175" algn="l"/>
                <a:tab pos="179705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fr-FR" sz="1600" b="1" smtClean="0">
                <a:solidFill>
                  <a:srgbClr val="9999FF"/>
                </a:solidFill>
              </a:rPr>
              <a:t>Engagement mutuel</a:t>
            </a:r>
          </a:p>
          <a:p>
            <a:pPr marL="806450" indent="-806450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527175" algn="l"/>
                <a:tab pos="179705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fr-FR" sz="1600" b="1" smtClean="0">
                <a:solidFill>
                  <a:srgbClr val="9999FF"/>
                </a:solidFill>
              </a:rPr>
              <a:t>Intentionnalité interactive et réciprocité</a:t>
            </a:r>
          </a:p>
          <a:p>
            <a:pPr marL="806450" indent="-806450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527175" algn="l"/>
                <a:tab pos="179705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fr-FR" sz="1600" b="1" smtClean="0">
                <a:solidFill>
                  <a:srgbClr val="9999FF"/>
                </a:solidFill>
              </a:rPr>
              <a:t>Communication analogique plus complexe et résolution de problèmes</a:t>
            </a:r>
          </a:p>
          <a:p>
            <a:pPr marL="806450" indent="-806450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527175" algn="l"/>
                <a:tab pos="179705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fr-FR" sz="1600" b="1" smtClean="0">
                <a:solidFill>
                  <a:srgbClr val="9999FF"/>
                </a:solidFill>
              </a:rPr>
              <a:t>Utilisation de symboles pour exprimer des pensées et des sentiments </a:t>
            </a:r>
          </a:p>
          <a:p>
            <a:pPr marL="806450" indent="-806450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527175" algn="l"/>
                <a:tab pos="179705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endParaRPr lang="fr-FR" sz="1600" b="1" smtClean="0">
              <a:solidFill>
                <a:srgbClr val="9999FF"/>
              </a:solidFill>
            </a:endParaRPr>
          </a:p>
          <a:p>
            <a:pPr marL="806450" indent="-806450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527175" algn="l"/>
                <a:tab pos="179705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fr-FR" sz="2400" b="1" smtClean="0">
                <a:solidFill>
                  <a:srgbClr val="FFCC00"/>
                </a:solidFill>
              </a:rPr>
              <a:t>Relie logiquement des symboles et des idées abstraites</a:t>
            </a:r>
            <a:r>
              <a:rPr lang="fr-FR" sz="2400" b="1" smtClean="0">
                <a:solidFill>
                  <a:srgbClr val="CCFF66"/>
                </a:solidFill>
              </a:rPr>
              <a:t> </a:t>
            </a:r>
          </a:p>
          <a:p>
            <a:pPr marL="806450" indent="-806450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1011238" algn="l"/>
                <a:tab pos="1527175" algn="l"/>
                <a:tab pos="179705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endParaRPr lang="fr-BE" sz="1000" b="1" smtClean="0">
              <a:solidFill>
                <a:srgbClr val="CCFF66"/>
              </a:solidFill>
            </a:endParaRPr>
          </a:p>
          <a:p>
            <a:pPr marL="1968500" lvl="1" indent="-444500" defTabSz="449263" eaLnBrk="1" hangingPunct="1">
              <a:tabLst>
                <a:tab pos="112713" algn="l"/>
                <a:tab pos="1011238" algn="l"/>
                <a:tab pos="1527175" algn="l"/>
                <a:tab pos="179705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fr-FR" sz="2400" b="1" smtClean="0"/>
              <a:t>séquences d'idées logiques</a:t>
            </a:r>
          </a:p>
          <a:p>
            <a:pPr marL="1968500" lvl="1" indent="-444500" defTabSz="449263" eaLnBrk="1" hangingPunct="1">
              <a:tabLst>
                <a:tab pos="112713" algn="l"/>
                <a:tab pos="1011238" algn="l"/>
                <a:tab pos="1527175" algn="l"/>
                <a:tab pos="179705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fr-FR" sz="2400" b="1" smtClean="0"/>
              <a:t>son discours a un début, un milieu et une fin</a:t>
            </a:r>
          </a:p>
          <a:p>
            <a:pPr marL="1968500" lvl="1" indent="-444500" defTabSz="449263" eaLnBrk="1" hangingPunct="1">
              <a:tabLst>
                <a:tab pos="112713" algn="l"/>
                <a:tab pos="1011238" algn="l"/>
                <a:tab pos="1527175" algn="l"/>
                <a:tab pos="179705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fr-FR" sz="2400" b="1" smtClean="0"/>
              <a:t>logique dans ses conversations et les jeux imaginaires</a:t>
            </a:r>
          </a:p>
          <a:p>
            <a:pPr marL="1968500" lvl="1" indent="-444500" defTabSz="449263" eaLnBrk="1" hangingPunct="1">
              <a:tabLst>
                <a:tab pos="112713" algn="l"/>
                <a:tab pos="1011238" algn="l"/>
                <a:tab pos="1527175" algn="l"/>
                <a:tab pos="179705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fr-FR" sz="2400" b="1" smtClean="0"/>
              <a:t>capacités d'anticipation</a:t>
            </a:r>
          </a:p>
          <a:p>
            <a:pPr marL="1968500" lvl="1" indent="-444500" defTabSz="449263" eaLnBrk="1" hangingPunct="1">
              <a:tabLst>
                <a:tab pos="112713" algn="l"/>
                <a:tab pos="1011238" algn="l"/>
                <a:tab pos="1527175" algn="l"/>
                <a:tab pos="179705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fr-FR" sz="2400" b="1" smtClean="0"/>
              <a:t>comprend des concepts abstraits et des réflexions à propos de sentiments</a:t>
            </a:r>
            <a:endParaRPr lang="fr-FR" sz="2400" b="1" i="1" smtClean="0"/>
          </a:p>
          <a:p>
            <a:pPr marL="806450" indent="-806450" defTabSz="449263" eaLnBrk="1" hangingPunct="1">
              <a:buFont typeface="Wingdings" pitchFamily="2" charset="2"/>
              <a:buNone/>
              <a:tabLst>
                <a:tab pos="112713" algn="l"/>
                <a:tab pos="1011238" algn="l"/>
                <a:tab pos="1527175" algn="l"/>
                <a:tab pos="179705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fr-FR" sz="2400" b="1" i="1" smtClean="0">
                <a:solidFill>
                  <a:srgbClr val="CCFF66"/>
                </a:solidFill>
              </a:rPr>
              <a:t>		Apparition vers 30-48 mois</a:t>
            </a:r>
            <a:r>
              <a:rPr lang="fr-FR" sz="2400" smtClean="0"/>
              <a:t> </a:t>
            </a:r>
            <a:endParaRPr lang="en-GB" sz="2400" b="1" i="1" smtClean="0"/>
          </a:p>
        </p:txBody>
      </p:sp>
      <p:sp>
        <p:nvSpPr>
          <p:cNvPr id="46083" name="Rectangle 3"/>
          <p:cNvSpPr>
            <a:spLocks noChangeArrowheads="1"/>
          </p:cNvSpPr>
          <p:nvPr/>
        </p:nvSpPr>
        <p:spPr bwMode="auto">
          <a:xfrm>
            <a:off x="5048250" y="115888"/>
            <a:ext cx="40957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>
                <a:solidFill>
                  <a:srgbClr val="FFFF00"/>
                </a:solidFill>
              </a:rPr>
              <a:t>Classification 0-3 ans  DC:0-3R (2005)</a:t>
            </a:r>
            <a:endParaRPr lang="fr-FR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356100" y="188913"/>
            <a:ext cx="4330700" cy="317500"/>
          </a:xfrm>
        </p:spPr>
        <p:txBody>
          <a:bodyPr lIns="0" tIns="0" rIns="0" bIns="0" anchorCtr="0">
            <a:spAutoFit/>
          </a:bodyPr>
          <a:lstStyle/>
          <a:p>
            <a:pPr marL="54864" indent="0" defTabSz="449263" eaLnBrk="1" fontAlgn="auto" hangingPunct="1">
              <a:lnSpc>
                <a:spcPct val="104000"/>
              </a:lnSpc>
              <a:spcAft>
                <a:spcPts val="0"/>
              </a:spcAft>
              <a:buClr>
                <a:srgbClr val="FFFFFF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2000" smtClean="0">
                <a:solidFill>
                  <a:srgbClr val="FFFF00"/>
                </a:solidFill>
                <a:effectLst/>
                <a:latin typeface="Impact" pitchFamily="34" charset="0"/>
              </a:rPr>
              <a:t>Classification 0-3 ans	DC:0-3R   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765175"/>
            <a:ext cx="8567737" cy="2100263"/>
          </a:xfrm>
        </p:spPr>
        <p:txBody>
          <a:bodyPr lIns="0" tIns="0" rIns="0" bIns="0">
            <a:spAutoFit/>
          </a:bodyPr>
          <a:lstStyle/>
          <a:p>
            <a:pPr marL="0" indent="0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en-GB" sz="1800" b="1" u="sng" smtClean="0">
                <a:solidFill>
                  <a:srgbClr val="FFFF00"/>
                </a:solidFill>
              </a:rPr>
              <a:t>AXE 5</a:t>
            </a:r>
            <a:r>
              <a:rPr lang="en-GB" sz="1800" b="1" smtClean="0"/>
              <a:t>: Niveau fonctionnel du développement émotionnel et social</a:t>
            </a:r>
          </a:p>
          <a:p>
            <a:pPr marL="0" indent="0" defTabSz="449263" eaLnBrk="1" hangingPunct="1">
              <a:lnSpc>
                <a:spcPct val="87000"/>
              </a:lnSpc>
              <a:buFont typeface="Wingdings" pitchFamily="2" charset="2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endParaRPr lang="en-GB" sz="900" b="1" smtClean="0"/>
          </a:p>
          <a:p>
            <a:pPr marL="0" indent="0" defTabSz="449263" eaLnBrk="1" hangingPunct="1">
              <a:lnSpc>
                <a:spcPct val="87000"/>
              </a:lnSpc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en-GB" sz="1400" b="1" smtClean="0"/>
              <a:t>1</a:t>
            </a:r>
            <a:r>
              <a:rPr lang="en-GB" sz="1600" b="1" smtClean="0"/>
              <a:t>. Niveau </a:t>
            </a:r>
            <a:r>
              <a:rPr lang="en-GB" sz="1600" b="1" u="sng" smtClean="0"/>
              <a:t>approprié</a:t>
            </a:r>
            <a:r>
              <a:rPr lang="en-GB" sz="1600" b="1" smtClean="0"/>
              <a:t>.</a:t>
            </a:r>
          </a:p>
          <a:p>
            <a:pPr marL="0" indent="0" defTabSz="449263" eaLnBrk="1" hangingPunct="1">
              <a:lnSpc>
                <a:spcPct val="87000"/>
              </a:lnSpc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en-GB" sz="1600" b="1" smtClean="0"/>
              <a:t>2. </a:t>
            </a:r>
            <a:r>
              <a:rPr lang="en-GB" sz="1600" b="1" u="sng" smtClean="0"/>
              <a:t>Vulnérable</a:t>
            </a:r>
            <a:r>
              <a:rPr lang="en-GB" sz="1600" b="1" smtClean="0"/>
              <a:t> au stress/éventail d'</a:t>
            </a:r>
            <a:r>
              <a:rPr lang="en-GB" sz="1600" b="1" u="sng" smtClean="0"/>
              <a:t>affects restreint</a:t>
            </a:r>
            <a:r>
              <a:rPr lang="en-GB" sz="1600" b="1" smtClean="0"/>
              <a:t>.</a:t>
            </a:r>
          </a:p>
          <a:p>
            <a:pPr marL="0" indent="0" defTabSz="449263" eaLnBrk="1" hangingPunct="1">
              <a:lnSpc>
                <a:spcPct val="87000"/>
              </a:lnSpc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en-GB" sz="1600" b="1" smtClean="0"/>
              <a:t>3. Capacité </a:t>
            </a:r>
            <a:r>
              <a:rPr lang="en-GB" sz="1600" b="1" u="sng" smtClean="0"/>
              <a:t>inférieure à l'âge</a:t>
            </a:r>
            <a:r>
              <a:rPr lang="en-GB" sz="1600" b="1" smtClean="0"/>
              <a:t>, immature.</a:t>
            </a:r>
          </a:p>
          <a:p>
            <a:pPr marL="0" indent="0" defTabSz="449263" eaLnBrk="1" hangingPunct="1">
              <a:lnSpc>
                <a:spcPct val="87000"/>
              </a:lnSpc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en-GB" sz="1600" b="1" smtClean="0"/>
              <a:t>4. A </a:t>
            </a:r>
            <a:r>
              <a:rPr lang="en-GB" sz="1600" b="1" u="sng" smtClean="0"/>
              <a:t>besoin d'un soutien</a:t>
            </a:r>
            <a:r>
              <a:rPr lang="en-GB" sz="1600" b="1" smtClean="0"/>
              <a:t> pour faire preuve de capacités, capacités </a:t>
            </a:r>
            <a:r>
              <a:rPr lang="en-GB" sz="1600" b="1" u="sng" smtClean="0"/>
              <a:t>intermittentes</a:t>
            </a:r>
            <a:r>
              <a:rPr lang="en-GB" sz="1600" b="1" smtClean="0"/>
              <a:t>.</a:t>
            </a:r>
          </a:p>
          <a:p>
            <a:pPr marL="0" indent="0" defTabSz="449263" eaLnBrk="1" hangingPunct="1">
              <a:lnSpc>
                <a:spcPct val="87000"/>
              </a:lnSpc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en-GB" sz="1600" b="1" smtClean="0"/>
              <a:t>5. Manifeste </a:t>
            </a:r>
            <a:r>
              <a:rPr lang="en-GB" sz="1600" b="1" u="sng" smtClean="0"/>
              <a:t>à peine</a:t>
            </a:r>
            <a:r>
              <a:rPr lang="en-GB" sz="1600" b="1" smtClean="0"/>
              <a:t> cette capacité.</a:t>
            </a:r>
          </a:p>
          <a:p>
            <a:pPr marL="0" indent="0" defTabSz="449263" eaLnBrk="1" hangingPunct="1">
              <a:lnSpc>
                <a:spcPct val="87000"/>
              </a:lnSpc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en-GB" sz="1600" b="1" smtClean="0"/>
              <a:t>6. N'a </a:t>
            </a:r>
            <a:r>
              <a:rPr lang="en-GB" sz="1600" b="1" u="sng" smtClean="0"/>
              <a:t>pas</a:t>
            </a:r>
            <a:r>
              <a:rPr lang="en-GB" sz="1600" b="1" smtClean="0"/>
              <a:t> cette capacité.</a:t>
            </a:r>
          </a:p>
          <a:p>
            <a:pPr marL="0" indent="0" defTabSz="449263" eaLnBrk="1" hangingPunct="1">
              <a:lnSpc>
                <a:spcPct val="87000"/>
              </a:lnSpc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en-GB" sz="1600" b="1" smtClean="0"/>
              <a:t>n/a: non applicable</a:t>
            </a:r>
          </a:p>
          <a:p>
            <a:pPr marL="641350" lvl="2" indent="-211138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endParaRPr lang="en-GB" sz="1400" b="1" smtClean="0"/>
          </a:p>
        </p:txBody>
      </p:sp>
      <p:graphicFrame>
        <p:nvGraphicFramePr>
          <p:cNvPr id="287201" name="Group 481"/>
          <p:cNvGraphicFramePr>
            <a:graphicFrameLocks noGrp="1"/>
          </p:cNvGraphicFramePr>
          <p:nvPr>
            <p:ph sz="half" idx="2"/>
          </p:nvPr>
        </p:nvGraphicFramePr>
        <p:xfrm>
          <a:off x="1547813" y="2781300"/>
          <a:ext cx="7212012" cy="3886200"/>
        </p:xfrm>
        <a:graphic>
          <a:graphicData uri="http://schemas.openxmlformats.org/drawingml/2006/table">
            <a:tbl>
              <a:tblPr/>
              <a:tblGrid>
                <a:gridCol w="3981450"/>
                <a:gridCol w="808037"/>
                <a:gridCol w="806450"/>
                <a:gridCol w="741363"/>
                <a:gridCol w="874712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fr-F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Mère</a:t>
                      </a:r>
                      <a:endParaRPr kumimoji="0" lang="fr-F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Niveau:</a:t>
                      </a: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Père</a:t>
                      </a:r>
                      <a:endParaRPr kumimoji="0" lang="fr-F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Niveau:</a:t>
                      </a: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Autre</a:t>
                      </a:r>
                      <a:endParaRPr kumimoji="0" lang="fr-F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Niveau:</a:t>
                      </a: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Évaluateur</a:t>
                      </a:r>
                      <a:endParaRPr kumimoji="0" lang="fr-F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Niveau:</a:t>
                      </a: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CC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Attention et régulation</a:t>
                      </a:r>
                      <a:endParaRPr kumimoji="0" lang="fr-F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CC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kumimoji="0" lang="fr-FR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CCFF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Dès le départ</a:t>
                      </a:r>
                      <a:r>
                        <a:rPr kumimoji="0" lang="fr-FR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5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CC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Engagement mutuel</a:t>
                      </a:r>
                      <a:endParaRPr kumimoji="0" lang="fr-F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CC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kumimoji="0" lang="fr-FR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Apparition </a:t>
                      </a:r>
                      <a:r>
                        <a:rPr kumimoji="0" lang="fr-FR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CCFF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vers 3-6 mois</a:t>
                      </a:r>
                      <a:r>
                        <a:rPr kumimoji="0" lang="fr-FR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5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CC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Intentionnalité interactive et réciprocité</a:t>
                      </a:r>
                      <a:endParaRPr kumimoji="0" lang="fr-F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CC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(Apparition </a:t>
                      </a:r>
                      <a:r>
                        <a:rPr kumimoji="0" lang="fr-FR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CCFF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vers 4-10 mois</a:t>
                      </a:r>
                      <a:r>
                        <a:rPr kumimoji="0" lang="fr-FR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5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CC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Communication analogique plus complexe et résolution de problèmes par l'enfant</a:t>
                      </a:r>
                      <a:endParaRPr kumimoji="0" lang="fr-F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CC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(Apparition </a:t>
                      </a:r>
                      <a:r>
                        <a:rPr kumimoji="0" lang="fr-FR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CCFF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vers 10-18 mois</a:t>
                      </a:r>
                      <a:r>
                        <a:rPr kumimoji="0" lang="fr-FR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5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CC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Utilise des symboles pour exprimer des pensées et des sentiments</a:t>
                      </a:r>
                      <a:endParaRPr kumimoji="0" lang="fr-F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CC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(Apparition </a:t>
                      </a:r>
                      <a:r>
                        <a:rPr kumimoji="0" lang="fr-FR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CCFF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vers 18-30 mois</a:t>
                      </a:r>
                      <a:r>
                        <a:rPr kumimoji="0" lang="fr-FR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5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C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Relie logiquement des symboles et des idées abstraites</a:t>
                      </a:r>
                      <a:r>
                        <a:rPr kumimoji="0" lang="fr-F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fr-FR" sz="1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(Apparition </a:t>
                      </a:r>
                      <a:r>
                        <a:rPr kumimoji="0" lang="fr-FR" sz="1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FF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vers 30-48 mois</a:t>
                      </a:r>
                      <a:r>
                        <a:rPr kumimoji="0" lang="fr-FR" sz="1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kumimoji="0" lang="fr-F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404813"/>
            <a:ext cx="8567738" cy="239712"/>
          </a:xfrm>
        </p:spPr>
        <p:txBody>
          <a:bodyPr lIns="0" tIns="0" rIns="0" bIns="0">
            <a:spAutoFit/>
          </a:bodyPr>
          <a:lstStyle/>
          <a:p>
            <a:pPr marL="0" indent="0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en-GB" sz="1800" b="1" u="sng" smtClean="0">
                <a:solidFill>
                  <a:srgbClr val="FFFF00"/>
                </a:solidFill>
              </a:rPr>
              <a:t>AXE 5</a:t>
            </a:r>
            <a:r>
              <a:rPr lang="en-GB" sz="1800" b="1" smtClean="0"/>
              <a:t>: Niveau fonctionnel du développement émotionnel et social</a:t>
            </a:r>
          </a:p>
        </p:txBody>
      </p:sp>
      <p:graphicFrame>
        <p:nvGraphicFramePr>
          <p:cNvPr id="324611" name="Group 3"/>
          <p:cNvGraphicFramePr>
            <a:graphicFrameLocks noGrp="1"/>
          </p:cNvGraphicFramePr>
          <p:nvPr>
            <p:ph sz="half" idx="2"/>
          </p:nvPr>
        </p:nvGraphicFramePr>
        <p:xfrm>
          <a:off x="323850" y="765175"/>
          <a:ext cx="8569325" cy="6003925"/>
        </p:xfrm>
        <a:graphic>
          <a:graphicData uri="http://schemas.openxmlformats.org/drawingml/2006/table">
            <a:tbl>
              <a:tblPr/>
              <a:tblGrid>
                <a:gridCol w="5013325"/>
                <a:gridCol w="890588"/>
                <a:gridCol w="887412"/>
                <a:gridCol w="889000"/>
                <a:gridCol w="889000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Mère</a:t>
                      </a:r>
                      <a:endParaRPr kumimoji="0" lang="fr-F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Niveau:</a:t>
                      </a: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Père</a:t>
                      </a:r>
                      <a:endParaRPr kumimoji="0" lang="fr-F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Niveau:</a:t>
                      </a: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Autre</a:t>
                      </a:r>
                      <a:endParaRPr kumimoji="0" lang="fr-F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Niveau:</a:t>
                      </a: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Évaluateur</a:t>
                      </a:r>
                      <a:endParaRPr kumimoji="0" lang="fr-F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Niveau:</a:t>
                      </a: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CC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Attention et régulation</a:t>
                      </a:r>
                      <a:endParaRPr kumimoji="0" lang="fr-F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CC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(attentif, ouvert à l'environnement, et pouvant interagir sans hyper ou hyposensibilité/réactivité)</a:t>
                      </a:r>
                      <a:endParaRPr kumimoji="0" lang="fr-F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CCFF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(Dès le départ)</a:t>
                      </a: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CCFF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5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CC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Engagement mutuel</a:t>
                      </a:r>
                      <a:endParaRPr kumimoji="0" lang="fr-F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CC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(implication émotionnelle commune avec apaisement, sécurité et plaisir ; pouvoir expérimenter les émotions positives et négatives au sein de la relation en demeurant engagé dans la relation)</a:t>
                      </a:r>
                      <a:endParaRPr kumimoji="0" lang="fr-F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kumimoji="0" lang="fr-FR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Apparition </a:t>
                      </a:r>
                      <a:r>
                        <a:rPr kumimoji="0" lang="fr-FR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CCFF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vers 3-6 mois</a:t>
                      </a:r>
                      <a:r>
                        <a:rPr kumimoji="0" lang="fr-FR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5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CC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Intentionnalité interactive et réciprocité</a:t>
                      </a:r>
                      <a:endParaRPr kumimoji="0" lang="fr-F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CC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(fait signe et répond dans un but ; début de "conversation" réciproque)</a:t>
                      </a:r>
                      <a:endParaRPr kumimoji="0" lang="fr-F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(Apparition </a:t>
                      </a:r>
                      <a:r>
                        <a:rPr kumimoji="0" lang="fr-FR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CCFF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vers 4-10 mois</a:t>
                      </a:r>
                      <a:r>
                        <a:rPr kumimoji="0" lang="fr-FR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5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CC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Communication analogique plus complexe et résolution de problèmes par l'enfant</a:t>
                      </a:r>
                      <a:endParaRPr kumimoji="0" lang="fr-F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CC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(apprend à utiliser ses nouvelles compétences motrices et langagières pour obtenir ce qu'il désire ; utilise le langage analogique pour obtenir d'un parent un objet). </a:t>
                      </a:r>
                      <a:r>
                        <a:rPr kumimoji="0" lang="fr-FR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(Apparition </a:t>
                      </a:r>
                      <a:r>
                        <a:rPr kumimoji="0" lang="fr-FR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CCFF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vers 10-18 mois</a:t>
                      </a:r>
                      <a:r>
                        <a:rPr kumimoji="0" lang="fr-FR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5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CC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Utilise des symboles pour exprimer des pensées et des sentiments</a:t>
                      </a:r>
                      <a:endParaRPr kumimoji="0" lang="fr-F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CC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(exprime des pensées, des idées et des sentiments à travers des symboles ; communique ce qu'il imagine à travers des jeux ; dans les scénarios de jeux l'enfant projette ses propres sentiments)</a:t>
                      </a:r>
                      <a:endParaRPr kumimoji="0" lang="fr-F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(Apparition </a:t>
                      </a:r>
                      <a:r>
                        <a:rPr kumimoji="0" lang="fr-FR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CCFF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vers 18-30 mois</a:t>
                      </a:r>
                      <a:r>
                        <a:rPr kumimoji="0" lang="fr-FR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5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CC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Relie logiquement des symboles et des idées abstraites</a:t>
                      </a:r>
                      <a:r>
                        <a:rPr kumimoji="0" lang="fr-F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(séquences d'idées logiques, son discours a un début, un milieu et une fin ; logique dans ses conversations et les jeux imaginaires ; capacités d'anticipation ; comprend des concepts abstraits et des réflexions à propos de sentiments)</a:t>
                      </a:r>
                      <a:endParaRPr kumimoji="0" lang="fr-F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(Apparition </a:t>
                      </a:r>
                      <a:r>
                        <a:rPr kumimoji="0" lang="fr-FR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CCFF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vers 30-48 mois</a:t>
                      </a:r>
                      <a:r>
                        <a:rPr kumimoji="0" lang="fr-FR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5651500" y="342900"/>
            <a:ext cx="3494088" cy="635000"/>
          </a:xfrm>
        </p:spPr>
        <p:txBody>
          <a:bodyPr lIns="0" tIns="0" rIns="0" bIns="0" anchorCtr="0">
            <a:spAutoFit/>
          </a:bodyPr>
          <a:lstStyle/>
          <a:p>
            <a:pPr marL="54864" indent="0" defTabSz="449263" eaLnBrk="1" fontAlgn="auto" hangingPunct="1">
              <a:lnSpc>
                <a:spcPct val="104000"/>
              </a:lnSpc>
              <a:spcAft>
                <a:spcPts val="0"/>
              </a:spcAft>
              <a:buClr>
                <a:srgbClr val="FFFFFF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2000" smtClean="0">
                <a:solidFill>
                  <a:srgbClr val="FFFF00"/>
                </a:solidFill>
                <a:effectLst/>
                <a:latin typeface="Impact" pitchFamily="34" charset="0"/>
              </a:rPr>
              <a:t>Classification ZERO to THREE </a:t>
            </a:r>
            <a:br>
              <a:rPr lang="en-GB" sz="2000" smtClean="0">
                <a:solidFill>
                  <a:srgbClr val="FFFF00"/>
                </a:solidFill>
                <a:effectLst/>
                <a:latin typeface="Impact" pitchFamily="34" charset="0"/>
              </a:rPr>
            </a:br>
            <a:r>
              <a:rPr lang="en-GB" sz="2000" smtClean="0">
                <a:solidFill>
                  <a:srgbClr val="FFFF00"/>
                </a:solidFill>
                <a:effectLst/>
                <a:latin typeface="Impact" pitchFamily="34" charset="0"/>
              </a:rPr>
              <a:t>DC:0-3R  </a:t>
            </a:r>
            <a:r>
              <a:rPr lang="en-GB" sz="2000" smtClean="0">
                <a:solidFill>
                  <a:srgbClr val="FFFF00"/>
                </a:solidFill>
                <a:effectLst/>
                <a:latin typeface="Arial Black" pitchFamily="34" charset="0"/>
                <a:ea typeface="SimSun-18030" pitchFamily="49" charset="-122"/>
                <a:cs typeface="SimSun-18030" pitchFamily="49" charset="-122"/>
              </a:rPr>
              <a:t>(2005)</a:t>
            </a:r>
            <a:r>
              <a:rPr lang="en-GB" sz="2000" smtClean="0">
                <a:solidFill>
                  <a:srgbClr val="FFFF00"/>
                </a:solidFill>
                <a:effectLst/>
                <a:latin typeface="Impact" pitchFamily="34" charset="0"/>
              </a:rPr>
              <a:t> 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052513"/>
            <a:ext cx="8229600" cy="5268912"/>
          </a:xfrm>
        </p:spPr>
        <p:txBody>
          <a:bodyPr lIns="0" tIns="0" rIns="0" bIns="0">
            <a:spAutoFit/>
          </a:bodyPr>
          <a:lstStyle/>
          <a:p>
            <a:pPr marL="1436688" indent="-1436688" algn="ctr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en-GB" b="1" u="sng" smtClean="0">
                <a:solidFill>
                  <a:srgbClr val="FFFF00"/>
                </a:solidFill>
              </a:rPr>
              <a:t>3. DESCRIPTION</a:t>
            </a:r>
          </a:p>
          <a:p>
            <a:pPr marL="1436688" indent="-1436688" algn="ctr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endParaRPr lang="en-GB" b="1" u="sng" smtClean="0"/>
          </a:p>
          <a:p>
            <a:pPr marL="1436688" indent="-1436688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en-GB" sz="2600" b="1" u="sng" smtClean="0">
                <a:solidFill>
                  <a:srgbClr val="FFFF00"/>
                </a:solidFill>
              </a:rPr>
              <a:t>AXE 1</a:t>
            </a:r>
            <a:r>
              <a:rPr lang="en-GB" sz="2200" b="1" smtClean="0"/>
              <a:t>: </a:t>
            </a:r>
            <a:r>
              <a:rPr lang="en-GB" sz="2400" b="1" smtClean="0"/>
              <a:t>Troubles cliniques</a:t>
            </a:r>
          </a:p>
          <a:p>
            <a:pPr marL="1436688" indent="-1436688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endParaRPr lang="en-GB" sz="2400" b="1" smtClean="0">
              <a:solidFill>
                <a:srgbClr val="FF3333"/>
              </a:solidFill>
            </a:endParaRPr>
          </a:p>
          <a:p>
            <a:pPr marL="1436688" indent="-1436688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en-GB" sz="2600" b="1" u="sng" smtClean="0">
                <a:solidFill>
                  <a:srgbClr val="FFFF00"/>
                </a:solidFill>
              </a:rPr>
              <a:t>AXE 2</a:t>
            </a:r>
            <a:r>
              <a:rPr lang="en-GB" sz="2400" b="1" smtClean="0"/>
              <a:t>: Classification de la relation </a:t>
            </a:r>
            <a:r>
              <a:rPr lang="en-GB" sz="2200" b="1" i="1" smtClean="0"/>
              <a:t>(&lt; parents)</a:t>
            </a:r>
          </a:p>
          <a:p>
            <a:pPr marL="1436688" indent="-1436688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endParaRPr lang="en-GB" sz="2400" b="1" smtClean="0"/>
          </a:p>
          <a:p>
            <a:pPr marL="1436688" indent="-1436688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en-GB" sz="2600" b="1" u="sng" smtClean="0">
                <a:solidFill>
                  <a:srgbClr val="FFFF00"/>
                </a:solidFill>
              </a:rPr>
              <a:t>AXE 3</a:t>
            </a:r>
            <a:r>
              <a:rPr lang="en-GB" sz="2600" b="1" smtClean="0"/>
              <a:t>: </a:t>
            </a:r>
            <a:r>
              <a:rPr lang="en-GB" sz="2400" b="1" smtClean="0"/>
              <a:t>Affections médicales et troubles du 			 		 			  développement</a:t>
            </a:r>
          </a:p>
          <a:p>
            <a:pPr marL="1436688" indent="-1436688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endParaRPr lang="en-GB" sz="2400" b="1" smtClean="0"/>
          </a:p>
          <a:p>
            <a:pPr marL="1436688" indent="-1436688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en-GB" sz="2600" b="1" u="sng" smtClean="0">
                <a:solidFill>
                  <a:srgbClr val="FFFF00"/>
                </a:solidFill>
              </a:rPr>
              <a:t>AXE 4</a:t>
            </a:r>
            <a:r>
              <a:rPr lang="en-GB" sz="2400" b="1" smtClean="0"/>
              <a:t>: Facteurs de stress psychosociaux</a:t>
            </a:r>
          </a:p>
          <a:p>
            <a:pPr marL="1436688" indent="-1436688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endParaRPr lang="en-GB" sz="2400" b="1" smtClean="0"/>
          </a:p>
          <a:p>
            <a:pPr marL="1436688" indent="-1436688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en-GB" sz="2600" b="1" u="sng" smtClean="0">
                <a:solidFill>
                  <a:srgbClr val="FFFF00"/>
                </a:solidFill>
              </a:rPr>
              <a:t>AXE 5</a:t>
            </a:r>
            <a:r>
              <a:rPr lang="en-GB" sz="2400" b="1" smtClean="0"/>
              <a:t>:  Niveau fonctionnel du développement émotionnel et social </a:t>
            </a:r>
            <a:r>
              <a:rPr lang="en-GB" sz="2200" b="1" i="1" smtClean="0"/>
              <a:t>(&lt; enfant)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0825" y="0"/>
            <a:ext cx="8569325" cy="582613"/>
          </a:xfrm>
        </p:spPr>
        <p:txBody>
          <a:bodyPr lIns="0" tIns="0" rIns="0" bIns="0" anchor="ctr" anchorCtr="0">
            <a:spAutoFit/>
          </a:bodyPr>
          <a:lstStyle/>
          <a:p>
            <a:pPr indent="0" algn="l" defTabSz="449263" eaLnBrk="1" fontAlgn="auto" hangingPunct="1">
              <a:lnSpc>
                <a:spcPct val="87000"/>
              </a:lnSpc>
              <a:spcAft>
                <a:spcPts val="0"/>
              </a:spcAft>
              <a:buClr>
                <a:srgbClr val="CCECFF"/>
              </a:buClr>
              <a:tabLst>
                <a:tab pos="0" algn="l"/>
                <a:tab pos="441325" algn="l"/>
                <a:tab pos="890588" algn="l"/>
                <a:tab pos="1339850" algn="l"/>
                <a:tab pos="1789113" algn="l"/>
                <a:tab pos="2238375" algn="l"/>
                <a:tab pos="2687638" algn="l"/>
                <a:tab pos="3136900" algn="l"/>
                <a:tab pos="3586163" algn="l"/>
                <a:tab pos="4035425" algn="l"/>
                <a:tab pos="4484688" algn="l"/>
                <a:tab pos="4933950" algn="l"/>
                <a:tab pos="5389563" algn="l"/>
                <a:tab pos="5832475" algn="l"/>
                <a:tab pos="6281738" algn="l"/>
                <a:tab pos="6731000" algn="l"/>
                <a:tab pos="7180263" algn="l"/>
                <a:tab pos="7629525" algn="l"/>
                <a:tab pos="8078788" algn="l"/>
                <a:tab pos="8528050" algn="l"/>
                <a:tab pos="8977313" algn="l"/>
                <a:tab pos="8978900" algn="l"/>
                <a:tab pos="9428163" algn="l"/>
                <a:tab pos="9877425" algn="l"/>
                <a:tab pos="10326688" algn="l"/>
                <a:tab pos="10779125" algn="l"/>
                <a:tab pos="10780713" algn="l"/>
              </a:tabLst>
              <a:defRPr/>
            </a:pPr>
            <a:r>
              <a:rPr lang="en-GB" sz="2800" smtClean="0">
                <a:solidFill>
                  <a:srgbClr val="FFFF00"/>
                </a:solidFill>
                <a:effectLst/>
                <a:latin typeface="Times New Roman" pitchFamily="18" charset="0"/>
              </a:rPr>
              <a:t>0-3 ans Classification ZERO to THREE</a:t>
            </a:r>
            <a:r>
              <a:rPr lang="en-GB" smtClean="0">
                <a:solidFill>
                  <a:srgbClr val="FFFF00"/>
                </a:solidFill>
                <a:effectLst/>
                <a:latin typeface="Times New Roman" pitchFamily="18" charset="0"/>
              </a:rPr>
              <a:t> </a:t>
            </a:r>
            <a:r>
              <a:rPr lang="en-GB" sz="2800" smtClean="0">
                <a:solidFill>
                  <a:srgbClr val="FFFF00"/>
                </a:solidFill>
                <a:effectLst/>
                <a:latin typeface="Times New Roman" pitchFamily="18" charset="0"/>
              </a:rPr>
              <a:t>DC:0-3R  </a:t>
            </a:r>
            <a:endParaRPr lang="en-GB" sz="2200" smtClean="0">
              <a:solidFill>
                <a:srgbClr val="FFFF00"/>
              </a:solidFill>
              <a:effectLst/>
              <a:latin typeface="Times New Roman" pitchFamily="18" charset="0"/>
            </a:endParaRP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388" y="569913"/>
            <a:ext cx="8785225" cy="5453062"/>
          </a:xfrm>
        </p:spPr>
        <p:txBody>
          <a:bodyPr lIns="0" tIns="0" rIns="0" bIns="0" anchor="ctr">
            <a:spAutoFit/>
          </a:bodyPr>
          <a:lstStyle/>
          <a:p>
            <a:pPr algn="l" defTabSz="449263" eaLnBrk="1" hangingPunct="1">
              <a:lnSpc>
                <a:spcPct val="140000"/>
              </a:lnSpc>
              <a:spcBef>
                <a:spcPct val="0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800" smtClean="0">
                <a:solidFill>
                  <a:srgbClr val="FFFF00"/>
                </a:solidFill>
              </a:rPr>
              <a:t>	</a:t>
            </a:r>
            <a:r>
              <a:rPr lang="en-GB" sz="2000" b="1" smtClean="0">
                <a:solidFill>
                  <a:srgbClr val="FFFF00"/>
                </a:solidFill>
              </a:rPr>
              <a:t>Livres et articles de référence :</a:t>
            </a:r>
          </a:p>
          <a:p>
            <a:pPr algn="l" defTabSz="449263" eaLnBrk="1" hangingPunct="1">
              <a:lnSpc>
                <a:spcPct val="140000"/>
              </a:lnSpc>
              <a:spcBef>
                <a:spcPct val="0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600" b="1" smtClean="0">
                <a:solidFill>
                  <a:srgbClr val="FFFF00"/>
                </a:solidFill>
              </a:rPr>
              <a:t>La classification 2005 (</a:t>
            </a:r>
            <a:r>
              <a:rPr lang="en-GB" sz="1600" b="1" smtClean="0">
                <a:solidFill>
                  <a:srgbClr val="FFFF00"/>
                </a:solidFill>
                <a:hlinkClick r:id="rId3"/>
              </a:rPr>
              <a:t>www.zerotothree.org</a:t>
            </a:r>
            <a:r>
              <a:rPr lang="en-GB" sz="1600" b="1" smtClean="0">
                <a:solidFill>
                  <a:srgbClr val="FFFF00"/>
                </a:solidFill>
              </a:rPr>
              <a:t>) :</a:t>
            </a:r>
          </a:p>
          <a:p>
            <a:pPr algn="l" defTabSz="449263" eaLnBrk="1" hangingPunct="1">
              <a:spcBef>
                <a:spcPct val="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600" b="1" smtClean="0"/>
              <a:t>«ZERO TO THREE: Diagnostic Classification of Mental Health and Developmental Disorders of Infancy and Early Childhood (DC:0-3R), Revised Edition», ZERO TO THREE Press, Washington, DC, 2005.</a:t>
            </a:r>
          </a:p>
          <a:p>
            <a:pPr algn="l" defTabSz="449263" eaLnBrk="1" hangingPunct="1">
              <a:spcBef>
                <a:spcPct val="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1600" b="1" smtClean="0">
                <a:solidFill>
                  <a:srgbClr val="FFFF00"/>
                </a:solidFill>
              </a:rPr>
              <a:t>Description de situations cliniques (30 pages par situation) :</a:t>
            </a:r>
            <a:endParaRPr lang="fr-FR" sz="1600" b="1" smtClean="0">
              <a:solidFill>
                <a:srgbClr val="FFFF00"/>
              </a:solidFill>
            </a:endParaRPr>
          </a:p>
          <a:p>
            <a:pPr algn="l" defTabSz="449263" eaLnBrk="1" hangingPunct="1">
              <a:spcBef>
                <a:spcPct val="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sz="1600" b="1" smtClean="0"/>
              <a:t>« Classification Diagnostique de 0 à 3 ans Études de cas ». Ed. Médecine et Hygiène, Genève, 2000.</a:t>
            </a:r>
          </a:p>
          <a:p>
            <a:pPr algn="l" defTabSz="449263" eaLnBrk="1" hangingPunct="1">
              <a:spcBef>
                <a:spcPct val="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1600" b="1" smtClean="0">
                <a:solidFill>
                  <a:srgbClr val="FFFF00"/>
                </a:solidFill>
              </a:rPr>
              <a:t>La classification de 1994 :</a:t>
            </a:r>
            <a:endParaRPr lang="fr-FR" sz="1600" b="1" smtClean="0">
              <a:solidFill>
                <a:srgbClr val="FFFF00"/>
              </a:solidFill>
            </a:endParaRPr>
          </a:p>
          <a:p>
            <a:pPr algn="l" defTabSz="449263" eaLnBrk="1" hangingPunct="1">
              <a:spcBef>
                <a:spcPct val="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sz="1600" b="1" smtClean="0"/>
              <a:t>« Classification Diagnostique de 0 à 3 ans » Ed. Médecine et Hygiène, Genève, 1998.</a:t>
            </a:r>
          </a:p>
          <a:p>
            <a:pPr algn="l" defTabSz="449263" eaLnBrk="1" hangingPunct="1">
              <a:spcBef>
                <a:spcPct val="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1600" b="1" smtClean="0">
                <a:solidFill>
                  <a:srgbClr val="FFFF00"/>
                </a:solidFill>
              </a:rPr>
              <a:t>Article sur la classification :</a:t>
            </a:r>
            <a:endParaRPr lang="fr-FR" sz="1600" b="1" smtClean="0">
              <a:solidFill>
                <a:srgbClr val="FFFF00"/>
              </a:solidFill>
            </a:endParaRPr>
          </a:p>
          <a:p>
            <a:pPr algn="l" defTabSz="449263" eaLnBrk="1" hangingPunct="1">
              <a:spcBef>
                <a:spcPct val="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sz="1600" b="1" smtClean="0"/>
              <a:t>Guedeney N., Guedeney A., Danon G., Mintz A.S., Morales-Huet M., Rabouam C., Jacquemain F., Le Nestour A., Roujean S.: « À propos des systèmes de classification en psychiatrie du très jeune enfant : utilisation de la classification diagnostique Zero to three.» </a:t>
            </a:r>
            <a:r>
              <a:rPr lang="en-GB" sz="1600" b="1" smtClean="0"/>
              <a:t>Psychiatrie de l'enfant, </a:t>
            </a:r>
            <a:r>
              <a:rPr lang="fr-FR" sz="1600" b="1" smtClean="0"/>
              <a:t>2002 : </a:t>
            </a:r>
            <a:r>
              <a:rPr lang="en-GB" sz="1600" b="1" smtClean="0"/>
              <a:t>45, 2: 483-531.</a:t>
            </a:r>
          </a:p>
          <a:p>
            <a:pPr algn="l" defTabSz="449263" eaLnBrk="1" hangingPunct="1">
              <a:spcBef>
                <a:spcPct val="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600" b="1" smtClean="0">
                <a:solidFill>
                  <a:srgbClr val="FFFF00"/>
                </a:solidFill>
              </a:rPr>
              <a:t>Livre et article sur les troubles de la régulation :</a:t>
            </a:r>
          </a:p>
          <a:p>
            <a:pPr algn="l" defTabSz="449263" eaLnBrk="1" hangingPunct="1">
              <a:spcBef>
                <a:spcPct val="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600" b="1" smtClean="0"/>
              <a:t>Williamson G.G., Anzalone M.E. : « Sensory Integration and Self-Regulation in Infants and Toddlers: Helping Very Young Children Interact With Their Environment.» </a:t>
            </a:r>
            <a:r>
              <a:rPr lang="fr-FR" sz="1600" b="1" smtClean="0"/>
              <a:t>Zero to Three, Washington DC, 2001. </a:t>
            </a:r>
            <a:r>
              <a:rPr lang="en-GB" sz="1600" b="1" smtClean="0">
                <a:solidFill>
                  <a:srgbClr val="FFFF00"/>
                </a:solidFill>
              </a:rPr>
              <a:t>(www.zerotothree.org)</a:t>
            </a:r>
          </a:p>
          <a:p>
            <a:pPr algn="l" defTabSz="449263" eaLnBrk="1" hangingPunct="1">
              <a:spcBef>
                <a:spcPct val="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sz="1600" b="1" smtClean="0"/>
              <a:t>Scholl J-M.: « Classification diagnostique 0-3 ans révisée : une nouvelle présentation des troubles de la régulation du traitement des stimuli sensoriels.» Devenir,  v19,  n°2 ,2007.</a:t>
            </a:r>
            <a:endParaRPr lang="en-GB" sz="1600" b="1" smtClean="0"/>
          </a:p>
        </p:txBody>
      </p:sp>
      <p:pic>
        <p:nvPicPr>
          <p:cNvPr id="50180" name="Picture 8" descr="madelon ordonnanc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380288" y="188913"/>
            <a:ext cx="1606550" cy="1204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8569325" cy="582613"/>
          </a:xfrm>
        </p:spPr>
        <p:txBody>
          <a:bodyPr lIns="0" tIns="0" rIns="0" bIns="0" anchor="ctr" anchorCtr="0">
            <a:spAutoFit/>
          </a:bodyPr>
          <a:lstStyle/>
          <a:p>
            <a:pPr indent="0" algn="l" defTabSz="449263" eaLnBrk="1" fontAlgn="auto" hangingPunct="1">
              <a:lnSpc>
                <a:spcPct val="87000"/>
              </a:lnSpc>
              <a:spcAft>
                <a:spcPts val="0"/>
              </a:spcAft>
              <a:buClr>
                <a:srgbClr val="CCECFF"/>
              </a:buClr>
              <a:tabLst>
                <a:tab pos="0" algn="l"/>
                <a:tab pos="441325" algn="l"/>
                <a:tab pos="890588" algn="l"/>
                <a:tab pos="1339850" algn="l"/>
                <a:tab pos="1789113" algn="l"/>
                <a:tab pos="2238375" algn="l"/>
                <a:tab pos="2687638" algn="l"/>
                <a:tab pos="3136900" algn="l"/>
                <a:tab pos="3586163" algn="l"/>
                <a:tab pos="4035425" algn="l"/>
                <a:tab pos="4484688" algn="l"/>
                <a:tab pos="4933950" algn="l"/>
                <a:tab pos="5389563" algn="l"/>
                <a:tab pos="5832475" algn="l"/>
                <a:tab pos="6281738" algn="l"/>
                <a:tab pos="6731000" algn="l"/>
                <a:tab pos="7180263" algn="l"/>
                <a:tab pos="7629525" algn="l"/>
                <a:tab pos="8078788" algn="l"/>
                <a:tab pos="8528050" algn="l"/>
                <a:tab pos="8977313" algn="l"/>
                <a:tab pos="8978900" algn="l"/>
                <a:tab pos="9428163" algn="l"/>
                <a:tab pos="9877425" algn="l"/>
                <a:tab pos="10326688" algn="l"/>
                <a:tab pos="10779125" algn="l"/>
                <a:tab pos="10780713" algn="l"/>
              </a:tabLst>
              <a:defRPr/>
            </a:pPr>
            <a:r>
              <a:rPr lang="en-GB" sz="2800" smtClean="0">
                <a:solidFill>
                  <a:srgbClr val="FFFF00"/>
                </a:solidFill>
                <a:effectLst/>
                <a:latin typeface="Times New Roman" pitchFamily="18" charset="0"/>
              </a:rPr>
              <a:t>0-3 ans Classification ZERO to THREE</a:t>
            </a:r>
            <a:r>
              <a:rPr lang="en-GB" smtClean="0">
                <a:solidFill>
                  <a:srgbClr val="FFFF00"/>
                </a:solidFill>
                <a:effectLst/>
                <a:latin typeface="Times New Roman" pitchFamily="18" charset="0"/>
              </a:rPr>
              <a:t> </a:t>
            </a:r>
            <a:r>
              <a:rPr lang="en-GB" sz="2800" smtClean="0">
                <a:solidFill>
                  <a:srgbClr val="FFFF00"/>
                </a:solidFill>
                <a:effectLst/>
                <a:latin typeface="Times New Roman" pitchFamily="18" charset="0"/>
              </a:rPr>
              <a:t>DC:0-3R  </a:t>
            </a:r>
            <a:endParaRPr lang="en-GB" sz="2200" smtClean="0">
              <a:solidFill>
                <a:srgbClr val="FFFF00"/>
              </a:solidFill>
              <a:effectLst/>
              <a:latin typeface="Times New Roman" pitchFamily="18" charset="0"/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0825" y="928688"/>
            <a:ext cx="8748713" cy="5645150"/>
          </a:xfrm>
        </p:spPr>
        <p:txBody>
          <a:bodyPr lIns="0" tIns="0" rIns="0" bIns="0" anchor="ctr">
            <a:spAutoFit/>
          </a:bodyPr>
          <a:lstStyle/>
          <a:p>
            <a:pPr marL="609600" indent="-609600" algn="l" defTabSz="449263" eaLnBrk="1" hangingPunct="1">
              <a:lnSpc>
                <a:spcPct val="140000"/>
              </a:lnSpc>
              <a:spcBef>
                <a:spcPct val="0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40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J'adresse mes remerciements :</a:t>
            </a:r>
          </a:p>
          <a:p>
            <a:pPr marL="609600" indent="-609600" algn="l" defTabSz="449263" eaLnBrk="1" hangingPunct="1">
              <a:lnSpc>
                <a:spcPct val="140000"/>
              </a:lnSpc>
              <a:spcBef>
                <a:spcPct val="0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Au Dr Paule Philippe pour les nombreux échanges cliniques et sa participation à tous les projets de recherche sur la sémiologie</a:t>
            </a:r>
          </a:p>
          <a:p>
            <a:pPr marL="609600" indent="-609600" algn="l" defTabSz="449263" eaLnBrk="1" hangingPunct="1">
              <a:lnSpc>
                <a:spcPct val="140000"/>
              </a:lnSpc>
              <a:spcBef>
                <a:spcPct val="0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Au Dr Jean-Marie Gauthier pour avoir promu l'usage de cette classification en région Wallonne</a:t>
            </a:r>
          </a:p>
          <a:p>
            <a:pPr marL="609600" indent="-609600" algn="l" defTabSz="449263" eaLnBrk="1" hangingPunct="1">
              <a:lnSpc>
                <a:spcPct val="140000"/>
              </a:lnSpc>
              <a:spcBef>
                <a:spcPct val="0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Au Dr Dirk Deboutte pour la pertinence de ses conseils quant au travail de recherche</a:t>
            </a:r>
          </a:p>
          <a:p>
            <a:pPr marL="609600" indent="-609600" algn="l" defTabSz="449263" eaLnBrk="1" hangingPunct="1">
              <a:lnSpc>
                <a:spcPct val="140000"/>
              </a:lnSpc>
              <a:spcBef>
                <a:spcPct val="0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À mes collègues de travail au S.S.M., rue des déportés à Verviers</a:t>
            </a:r>
          </a:p>
          <a:p>
            <a:pPr marL="609600" indent="-609600" algn="l" defTabSz="449263" eaLnBrk="1" hangingPunct="1">
              <a:lnSpc>
                <a:spcPct val="140000"/>
              </a:lnSpc>
              <a:spcBef>
                <a:spcPct val="0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À Mme Guillaume et au Dr Reyniers, à la région Wallonne, pour leur soutien permanent à promouvoir les échanges cliniques quant à cette classification</a:t>
            </a:r>
          </a:p>
          <a:p>
            <a:pPr marL="609600" indent="-609600" algn="l" defTabSz="449263" eaLnBrk="1" hangingPunct="1">
              <a:lnSpc>
                <a:spcPct val="140000"/>
              </a:lnSpc>
              <a:spcBef>
                <a:spcPct val="0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À de très nombreuses autres personnes non citées à qui j'adresse ma reconnaissance</a:t>
            </a:r>
          </a:p>
          <a:p>
            <a:pPr marL="609600" indent="-609600" algn="l" defTabSz="449263" eaLnBrk="1" hangingPunct="1">
              <a:lnSpc>
                <a:spcPct val="140000"/>
              </a:lnSpc>
              <a:spcBef>
                <a:spcPct val="0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Dans l'espoir que cela puisse contribuer à l'aide que nous apportons aux enfants</a:t>
            </a:r>
          </a:p>
          <a:p>
            <a:pPr marL="609600" indent="-609600" algn="l" defTabSz="449263" eaLnBrk="1" hangingPunct="1">
              <a:lnSpc>
                <a:spcPct val="140000"/>
              </a:lnSpc>
              <a:spcBef>
                <a:spcPct val="0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															Jean-Marc Scholl</a:t>
            </a:r>
          </a:p>
          <a:p>
            <a:pPr marL="609600" indent="-609600" defTabSz="449263" eaLnBrk="1" hangingPunct="1">
              <a:lnSpc>
                <a:spcPct val="140000"/>
              </a:lnSpc>
              <a:spcBef>
                <a:spcPct val="0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80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Jean-Marc.Scholl@chu.ulg.ac.be</a:t>
            </a:r>
          </a:p>
        </p:txBody>
      </p:sp>
      <p:pic>
        <p:nvPicPr>
          <p:cNvPr id="51204" name="Picture 7" descr="_MG_552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35825" y="188913"/>
            <a:ext cx="1776413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584200"/>
            <a:ext cx="8569325" cy="1606594"/>
          </a:xfrm>
        </p:spPr>
        <p:txBody>
          <a:bodyPr lIns="0" tIns="0" rIns="0" bIns="0" anchor="ctr" anchorCtr="0">
            <a:spAutoFit/>
          </a:bodyPr>
          <a:lstStyle/>
          <a:p>
            <a:pPr indent="0" algn="l" defTabSz="449263" eaLnBrk="1" fontAlgn="auto" hangingPunct="1">
              <a:lnSpc>
                <a:spcPct val="87000"/>
              </a:lnSpc>
              <a:spcAft>
                <a:spcPts val="0"/>
              </a:spcAft>
              <a:buClr>
                <a:srgbClr val="CCECFF"/>
              </a:buClr>
              <a:tabLst>
                <a:tab pos="0" algn="l"/>
                <a:tab pos="441325" algn="l"/>
                <a:tab pos="890588" algn="l"/>
                <a:tab pos="1339850" algn="l"/>
                <a:tab pos="1789113" algn="l"/>
                <a:tab pos="2238375" algn="l"/>
                <a:tab pos="2687638" algn="l"/>
                <a:tab pos="3136900" algn="l"/>
                <a:tab pos="3586163" algn="l"/>
                <a:tab pos="4035425" algn="l"/>
                <a:tab pos="4484688" algn="l"/>
                <a:tab pos="4933950" algn="l"/>
                <a:tab pos="5389563" algn="l"/>
                <a:tab pos="5832475" algn="l"/>
                <a:tab pos="6281738" algn="l"/>
                <a:tab pos="6731000" algn="l"/>
                <a:tab pos="7180263" algn="l"/>
                <a:tab pos="7629525" algn="l"/>
                <a:tab pos="8078788" algn="l"/>
                <a:tab pos="8528050" algn="l"/>
                <a:tab pos="8977313" algn="l"/>
                <a:tab pos="8978900" algn="l"/>
                <a:tab pos="9428163" algn="l"/>
                <a:tab pos="9877425" algn="l"/>
                <a:tab pos="10326688" algn="l"/>
                <a:tab pos="10779125" algn="l"/>
                <a:tab pos="10780713" algn="l"/>
              </a:tabLst>
              <a:defRPr/>
            </a:pPr>
            <a:r>
              <a:rPr lang="en-GB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0-3 </a:t>
            </a:r>
            <a:r>
              <a:rPr lang="en-GB" sz="28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ans</a:t>
            </a:r>
            <a:r>
              <a:rPr lang="en-GB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	   Classification ZERO to THREE</a:t>
            </a:r>
            <a:r>
              <a:rPr lang="en-GB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   </a:t>
            </a:r>
            <a:r>
              <a:rPr lang="en-GB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DC:0-3R  </a:t>
            </a:r>
            <a:br>
              <a:rPr lang="en-GB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</a:br>
            <a:r>
              <a:rPr lang="en-GB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/>
            </a:r>
            <a:br>
              <a:rPr lang="en-GB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</a:br>
            <a:r>
              <a:rPr lang="en-GB" sz="2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Classification des diagnostics des troubles de la </a:t>
            </a:r>
            <a:r>
              <a:rPr lang="en-GB" sz="22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sante</a:t>
            </a:r>
            <a:r>
              <a:rPr lang="en-GB" sz="2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GB" sz="22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mentale</a:t>
            </a:r>
            <a:r>
              <a:rPr lang="en-GB" sz="2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et du </a:t>
            </a:r>
            <a:r>
              <a:rPr lang="en-GB" sz="22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développement</a:t>
            </a:r>
            <a:r>
              <a:rPr lang="en-GB" sz="2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de la petite </a:t>
            </a:r>
            <a:r>
              <a:rPr lang="en-GB" sz="22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enfance</a:t>
            </a:r>
            <a:endParaRPr lang="en-GB" sz="2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95288" y="4581525"/>
            <a:ext cx="7372350" cy="1206500"/>
          </a:xfrm>
        </p:spPr>
        <p:txBody>
          <a:bodyPr lIns="0" tIns="0" rIns="0" bIns="0" anchor="ctr">
            <a:spAutoFit/>
          </a:bodyPr>
          <a:lstStyle/>
          <a:p>
            <a:pPr marL="609600" indent="-609600" algn="l" defTabSz="449263" eaLnBrk="1" hangingPunct="1">
              <a:lnSpc>
                <a:spcPct val="140000"/>
              </a:lnSpc>
              <a:spcBef>
                <a:spcPct val="0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80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	Jean-Marc Scholl</a:t>
            </a:r>
          </a:p>
          <a:p>
            <a:pPr marL="609600" indent="-609600" algn="l" defTabSz="449263" eaLnBrk="1" hangingPunct="1">
              <a:lnSpc>
                <a:spcPct val="140000"/>
              </a:lnSpc>
              <a:spcBef>
                <a:spcPct val="0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80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Jean-Marc.Scholl@chu.ulg.ac.be</a:t>
            </a:r>
          </a:p>
        </p:txBody>
      </p:sp>
      <p:pic>
        <p:nvPicPr>
          <p:cNvPr id="5222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67400" y="2492375"/>
            <a:ext cx="1843088" cy="14398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52229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80063" y="5402263"/>
            <a:ext cx="1751012" cy="14557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52230" name="Picture 9" descr="_MG_569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308850" y="3789363"/>
            <a:ext cx="1489075" cy="208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2231" name="Picture 13" descr="_MG_5520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643438" y="3933825"/>
            <a:ext cx="1776412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2232" name="Picture 15" descr="madelon ordonnance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563938" y="2906713"/>
            <a:ext cx="1606550" cy="1204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171450"/>
            <a:ext cx="9144000" cy="1139825"/>
          </a:xfrm>
        </p:spPr>
        <p:txBody>
          <a:bodyPr>
            <a:normAutofit fontScale="90000"/>
          </a:bodyPr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n-GB" sz="2400" smtClean="0">
                <a:solidFill>
                  <a:srgbClr val="FFFF00"/>
                </a:solidFill>
                <a:effectLst/>
                <a:latin typeface="Impact" pitchFamily="34" charset="0"/>
                <a:cs typeface="Lucida Sans Unicode" pitchFamily="34" charset="0"/>
              </a:rPr>
              <a:t>___________________________________________________</a:t>
            </a:r>
            <a:r>
              <a:rPr lang="en-GB" sz="2400" b="1" u="sng" smtClean="0">
                <a:solidFill>
                  <a:srgbClr val="FFFF00"/>
                </a:solidFill>
                <a:effectLst/>
                <a:latin typeface="Impact" pitchFamily="34" charset="0"/>
                <a:cs typeface="Lucida Sans Unicode" pitchFamily="34" charset="0"/>
              </a:rPr>
              <a:t/>
            </a:r>
            <a:br>
              <a:rPr lang="en-GB" sz="2400" b="1" u="sng" smtClean="0">
                <a:solidFill>
                  <a:srgbClr val="FFFF00"/>
                </a:solidFill>
                <a:effectLst/>
                <a:latin typeface="Impact" pitchFamily="34" charset="0"/>
                <a:cs typeface="Lucida Sans Unicode" pitchFamily="34" charset="0"/>
              </a:rPr>
            </a:br>
            <a:r>
              <a:rPr lang="en-GB" sz="3200" smtClean="0">
                <a:solidFill>
                  <a:srgbClr val="FFFF00"/>
                </a:solidFill>
                <a:effectLst/>
                <a:latin typeface="Impact" pitchFamily="34" charset="0"/>
                <a:cs typeface="Lucida Sans Unicode" pitchFamily="34" charset="0"/>
              </a:rPr>
              <a:t>Classification  0-3 ans  </a:t>
            </a:r>
            <a:r>
              <a:rPr lang="en-GB" sz="2400" smtClean="0">
                <a:solidFill>
                  <a:srgbClr val="FFFF00"/>
                </a:solidFill>
                <a:effectLst/>
                <a:latin typeface="Impact" pitchFamily="34" charset="0"/>
                <a:cs typeface="Lucida Sans Unicode" pitchFamily="34" charset="0"/>
              </a:rPr>
              <a:t>		</a:t>
            </a:r>
            <a:r>
              <a:rPr lang="en-GB" u="sng" smtClean="0">
                <a:solidFill>
                  <a:srgbClr val="FFFF00"/>
                </a:solidFill>
                <a:effectLst/>
                <a:latin typeface="Times New Roman" pitchFamily="18" charset="0"/>
                <a:cs typeface="Lucida Sans Unicode" pitchFamily="34" charset="0"/>
              </a:rPr>
              <a:t>1- Historique</a:t>
            </a:r>
            <a:endParaRPr lang="fr-FR" u="sng" smtClean="0">
              <a:solidFill>
                <a:srgbClr val="FFFF00"/>
              </a:solidFill>
              <a:effectLst/>
              <a:latin typeface="Times New Roman" pitchFamily="18" charset="0"/>
              <a:cs typeface="Lucida Sans Unicode" pitchFamily="34" charset="0"/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0" y="1700213"/>
            <a:ext cx="9144000" cy="4525962"/>
          </a:xfrm>
        </p:spPr>
        <p:txBody>
          <a:bodyPr/>
          <a:lstStyle/>
          <a:p>
            <a:pPr eaLnBrk="1" hangingPunct="1">
              <a:lnSpc>
                <a:spcPct val="95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2400" smtClean="0">
                <a:latin typeface="Times New Roman" pitchFamily="18" charset="0"/>
                <a:cs typeface="Lucida Sans Unicode" pitchFamily="34" charset="0"/>
              </a:rPr>
              <a:t>-</a:t>
            </a:r>
            <a:r>
              <a:rPr lang="en-GB" sz="2400" b="1" smtClean="0">
                <a:latin typeface="Times New Roman" pitchFamily="18" charset="0"/>
                <a:cs typeface="Lucida Sans Unicode" pitchFamily="34" charset="0"/>
              </a:rPr>
              <a:t> 1994</a:t>
            </a:r>
            <a:r>
              <a:rPr lang="en-GB" sz="2400" smtClean="0">
                <a:latin typeface="Times New Roman" pitchFamily="18" charset="0"/>
                <a:cs typeface="Lucida Sans Unicode" pitchFamily="34" charset="0"/>
              </a:rPr>
              <a:t> : </a:t>
            </a:r>
            <a:r>
              <a:rPr lang="en-GB" sz="2400" smtClean="0">
                <a:solidFill>
                  <a:srgbClr val="FFCC00"/>
                </a:solidFill>
                <a:latin typeface="Times New Roman" pitchFamily="18" charset="0"/>
                <a:cs typeface="Lucida Sans Unicode" pitchFamily="34" charset="0"/>
              </a:rPr>
              <a:t>première publication</a:t>
            </a:r>
            <a:r>
              <a:rPr lang="en-GB" sz="2400" smtClean="0">
                <a:latin typeface="Times New Roman" pitchFamily="18" charset="0"/>
                <a:cs typeface="Lucida Sans Unicode" pitchFamily="34" charset="0"/>
              </a:rPr>
              <a:t> de la Classification diagnostique (DC:0-3)</a:t>
            </a:r>
          </a:p>
          <a:p>
            <a:pPr eaLnBrk="1" hangingPunct="1">
              <a:lnSpc>
                <a:spcPct val="95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endParaRPr lang="en-GB" sz="2400" smtClean="0">
              <a:latin typeface="Times New Roman" pitchFamily="18" charset="0"/>
              <a:cs typeface="Lucida Sans Unicode" pitchFamily="34" charset="0"/>
            </a:endParaRPr>
          </a:p>
          <a:p>
            <a:pPr eaLnBrk="1" hangingPunct="1">
              <a:lnSpc>
                <a:spcPct val="95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2400" smtClean="0">
                <a:latin typeface="Times New Roman" pitchFamily="18" charset="0"/>
                <a:cs typeface="Lucida Sans Unicode" pitchFamily="34" charset="0"/>
              </a:rPr>
              <a:t>- reconnaissance internationale : </a:t>
            </a:r>
          </a:p>
          <a:p>
            <a:pPr eaLnBrk="1" hangingPunct="1">
              <a:lnSpc>
                <a:spcPct val="95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2400" smtClean="0">
                <a:latin typeface="Times New Roman" pitchFamily="18" charset="0"/>
                <a:cs typeface="Lucida Sans Unicode" pitchFamily="34" charset="0"/>
              </a:rPr>
              <a:t>			traduite ou en cours de traduction en </a:t>
            </a:r>
            <a:r>
              <a:rPr lang="en-GB" sz="2400" smtClean="0">
                <a:solidFill>
                  <a:srgbClr val="FFCC00"/>
                </a:solidFill>
                <a:latin typeface="Times New Roman" pitchFamily="18" charset="0"/>
                <a:cs typeface="Lucida Sans Unicode" pitchFamily="34" charset="0"/>
              </a:rPr>
              <a:t>14 langues</a:t>
            </a:r>
            <a:r>
              <a:rPr lang="en-GB" sz="2400" smtClean="0">
                <a:latin typeface="Times New Roman" pitchFamily="18" charset="0"/>
                <a:cs typeface="Lucida Sans Unicode" pitchFamily="34" charset="0"/>
              </a:rPr>
              <a:t>. </a:t>
            </a:r>
          </a:p>
          <a:p>
            <a:pPr algn="just" eaLnBrk="1" hangingPunct="1">
              <a:lnSpc>
                <a:spcPct val="95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endParaRPr lang="en-GB" sz="2400" smtClean="0">
              <a:latin typeface="Times New Roman" pitchFamily="18" charset="0"/>
              <a:cs typeface="Lucida Sans Unicode" pitchFamily="34" charset="0"/>
            </a:endParaRPr>
          </a:p>
          <a:p>
            <a:pPr algn="just" eaLnBrk="1" hangingPunct="1">
              <a:lnSpc>
                <a:spcPct val="95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2400" smtClean="0">
                <a:latin typeface="Times New Roman" pitchFamily="18" charset="0"/>
                <a:cs typeface="Lucida Sans Unicode" pitchFamily="34" charset="0"/>
              </a:rPr>
              <a:t>- des études de </a:t>
            </a:r>
            <a:r>
              <a:rPr lang="en-GB" sz="2400" smtClean="0">
                <a:solidFill>
                  <a:srgbClr val="FFCC00"/>
                </a:solidFill>
                <a:latin typeface="Times New Roman" pitchFamily="18" charset="0"/>
                <a:cs typeface="Lucida Sans Unicode" pitchFamily="34" charset="0"/>
              </a:rPr>
              <a:t>validité</a:t>
            </a:r>
            <a:r>
              <a:rPr lang="en-GB" sz="2400" smtClean="0">
                <a:latin typeface="Times New Roman" pitchFamily="18" charset="0"/>
                <a:cs typeface="Lucida Sans Unicode" pitchFamily="34" charset="0"/>
              </a:rPr>
              <a:t> démontrent sa </a:t>
            </a:r>
            <a:r>
              <a:rPr lang="en-GB" sz="2400" u="sng" smtClean="0">
                <a:solidFill>
                  <a:srgbClr val="FFCC00"/>
                </a:solidFill>
                <a:latin typeface="Times New Roman" pitchFamily="18" charset="0"/>
                <a:cs typeface="Lucida Sans Unicode" pitchFamily="34" charset="0"/>
              </a:rPr>
              <a:t>fiabilité</a:t>
            </a:r>
            <a:r>
              <a:rPr lang="en-GB" sz="2400" smtClean="0">
                <a:latin typeface="Times New Roman" pitchFamily="18" charset="0"/>
                <a:cs typeface="Lucida Sans Unicode" pitchFamily="34" charset="0"/>
              </a:rPr>
              <a:t> (Guedeney et al.,2002; Skovgaard et al., 2005)</a:t>
            </a:r>
          </a:p>
          <a:p>
            <a:pPr algn="just" eaLnBrk="1" hangingPunct="1">
              <a:lnSpc>
                <a:spcPct val="95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endParaRPr lang="en-GB" sz="2400" smtClean="0">
              <a:latin typeface="Times New Roman" pitchFamily="18" charset="0"/>
              <a:cs typeface="Lucida Sans Unicode" pitchFamily="34" charset="0"/>
            </a:endParaRPr>
          </a:p>
          <a:p>
            <a:pPr algn="just" eaLnBrk="1" hangingPunct="1">
              <a:lnSpc>
                <a:spcPct val="95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2400" smtClean="0">
                <a:latin typeface="Times New Roman" pitchFamily="18" charset="0"/>
                <a:cs typeface="Lucida Sans Unicode" pitchFamily="34" charset="0"/>
              </a:rPr>
              <a:t>-</a:t>
            </a:r>
            <a:r>
              <a:rPr lang="en-GB" sz="2400" b="1" smtClean="0">
                <a:latin typeface="Times New Roman" pitchFamily="18" charset="0"/>
                <a:cs typeface="Lucida Sans Unicode" pitchFamily="34" charset="0"/>
              </a:rPr>
              <a:t> 2005</a:t>
            </a:r>
            <a:r>
              <a:rPr lang="en-GB" sz="2400" smtClean="0">
                <a:latin typeface="Times New Roman" pitchFamily="18" charset="0"/>
                <a:cs typeface="Lucida Sans Unicode" pitchFamily="34" charset="0"/>
              </a:rPr>
              <a:t>: </a:t>
            </a:r>
            <a:r>
              <a:rPr lang="en-GB" sz="2400" smtClean="0">
                <a:solidFill>
                  <a:srgbClr val="FFCC00"/>
                </a:solidFill>
                <a:latin typeface="Times New Roman" pitchFamily="18" charset="0"/>
                <a:cs typeface="Lucida Sans Unicode" pitchFamily="34" charset="0"/>
              </a:rPr>
              <a:t>première révision</a:t>
            </a:r>
            <a:r>
              <a:rPr lang="en-GB" sz="2400" smtClean="0">
                <a:latin typeface="Times New Roman" pitchFamily="18" charset="0"/>
                <a:cs typeface="Lucida Sans Unicode" pitchFamily="34" charset="0"/>
              </a:rPr>
              <a:t> de la Classification diagnostique 	</a:t>
            </a:r>
            <a:r>
              <a:rPr lang="en-GB" sz="2800" b="1" smtClean="0">
                <a:solidFill>
                  <a:srgbClr val="FFFF00"/>
                </a:solidFill>
                <a:latin typeface="Times New Roman" pitchFamily="18" charset="0"/>
                <a:cs typeface="Lucida Sans Unicode" pitchFamily="34" charset="0"/>
              </a:rPr>
              <a:t>(DC:0-3R)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r-BE" sz="2400" smtClean="0">
                <a:solidFill>
                  <a:srgbClr val="FFFF00"/>
                </a:solidFill>
              </a:rPr>
              <a:t>		</a:t>
            </a:r>
            <a:r>
              <a:rPr lang="fr-BE" sz="2400" smtClean="0">
                <a:latin typeface="Times New Roman" pitchFamily="18" charset="0"/>
                <a:cs typeface="Times New Roman" pitchFamily="18" charset="0"/>
              </a:rPr>
              <a:t>(avec Antoine Guedeney).</a:t>
            </a:r>
            <a:endParaRPr lang="fr-FR" sz="240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9388" y="-106363"/>
            <a:ext cx="8853487" cy="933451"/>
          </a:xfrm>
        </p:spPr>
        <p:txBody>
          <a:bodyPr lIns="0" tIns="0" rIns="0" bIns="0" anchor="ctr" anchorCtr="0">
            <a:spAutoFit/>
          </a:bodyPr>
          <a:lstStyle/>
          <a:p>
            <a:pPr indent="0" algn="l" defTabSz="449263" eaLnBrk="1" fontAlgn="auto" hangingPunct="1">
              <a:lnSpc>
                <a:spcPct val="102000"/>
              </a:lnSpc>
              <a:spcAft>
                <a:spcPts val="0"/>
              </a:spcAft>
              <a:buClr>
                <a:srgbClr val="CCECFF"/>
              </a:buClr>
              <a:buSzPct val="45000"/>
              <a:buFont typeface="StarSymbol" charset="0"/>
              <a:buNone/>
              <a:tabLst>
                <a:tab pos="0" algn="l"/>
                <a:tab pos="717550" algn="l"/>
                <a:tab pos="1441450" algn="l"/>
                <a:tab pos="2165350" algn="l"/>
                <a:tab pos="2889250" algn="l"/>
                <a:tab pos="3613150" algn="l"/>
                <a:tab pos="4343400" algn="l"/>
                <a:tab pos="5060950" algn="l"/>
                <a:tab pos="5784850" algn="l"/>
                <a:tab pos="6508750" algn="l"/>
                <a:tab pos="7232650" algn="l"/>
                <a:tab pos="7956550" algn="l"/>
                <a:tab pos="8080375" algn="l"/>
                <a:tab pos="8529638" algn="l"/>
                <a:tab pos="8978900" algn="l"/>
                <a:tab pos="9428163" algn="l"/>
                <a:tab pos="9877425" algn="l"/>
                <a:tab pos="10326688" algn="l"/>
                <a:tab pos="10779125" algn="l"/>
                <a:tab pos="10780713" algn="l"/>
              </a:tabLst>
              <a:defRPr/>
            </a:pPr>
            <a:r>
              <a:rPr lang="en-GB" sz="2000" b="1" smtClean="0">
                <a:solidFill>
                  <a:srgbClr val="FFFF00"/>
                </a:solidFill>
                <a:effectLst/>
                <a:latin typeface="Impact" pitchFamily="34" charset="0"/>
                <a:cs typeface="Lucida Sans Unicode" pitchFamily="34" charset="0"/>
              </a:rPr>
              <a:t>													</a:t>
            </a:r>
            <a:r>
              <a:rPr lang="en-GB" sz="2800" smtClean="0">
                <a:solidFill>
                  <a:srgbClr val="FFFF00"/>
                </a:solidFill>
                <a:effectLst/>
                <a:latin typeface="Impact" pitchFamily="34" charset="0"/>
                <a:cs typeface="Lucida Sans Unicode" pitchFamily="34" charset="0"/>
              </a:rPr>
              <a:t>Classification ZERO to THREE 	</a:t>
            </a:r>
            <a:r>
              <a:rPr lang="en-GB" sz="2000" smtClean="0">
                <a:solidFill>
                  <a:srgbClr val="FFFF00"/>
                </a:solidFill>
                <a:effectLst/>
                <a:latin typeface="Impact" pitchFamily="34" charset="0"/>
                <a:cs typeface="Lucida Sans Unicode" pitchFamily="34" charset="0"/>
              </a:rPr>
              <a:t>	</a:t>
            </a:r>
            <a:r>
              <a:rPr lang="en-GB" sz="4000" u="sng" smtClean="0">
                <a:solidFill>
                  <a:srgbClr val="FFFF00"/>
                </a:solidFill>
                <a:effectLst/>
                <a:latin typeface="Times New Roman" pitchFamily="18" charset="0"/>
                <a:cs typeface="Lucida Sans Unicode" pitchFamily="34" charset="0"/>
              </a:rPr>
              <a:t>2. INTERET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58775" y="1252538"/>
            <a:ext cx="8640763" cy="4867275"/>
          </a:xfrm>
        </p:spPr>
        <p:txBody>
          <a:bodyPr lIns="0" tIns="0" rIns="0" bIns="0" anchor="ctr">
            <a:spAutoFit/>
          </a:bodyPr>
          <a:lstStyle/>
          <a:p>
            <a:pPr algn="l" defTabSz="449263" eaLnBrk="1" hangingPunct="1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SzPct val="45000"/>
              <a:buFont typeface="StarSymbo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400" smtClean="0">
                <a:latin typeface="Times New Roman" pitchFamily="18" charset="0"/>
                <a:cs typeface="Lucida Sans Unicode" pitchFamily="34" charset="0"/>
              </a:rPr>
              <a:t>Cette nomenclature veut être une </a:t>
            </a:r>
            <a:r>
              <a:rPr lang="en-GB" sz="2400" b="1" u="sng" smtClean="0">
                <a:solidFill>
                  <a:srgbClr val="FFFF00"/>
                </a:solidFill>
                <a:latin typeface="Times New Roman" pitchFamily="18" charset="0"/>
                <a:cs typeface="Lucida Sans Unicode" pitchFamily="34" charset="0"/>
              </a:rPr>
              <a:t>simple photographie</a:t>
            </a:r>
            <a:r>
              <a:rPr lang="en-GB" sz="2400" smtClean="0">
                <a:latin typeface="Times New Roman" pitchFamily="18" charset="0"/>
                <a:cs typeface="Lucida Sans Unicode" pitchFamily="34" charset="0"/>
              </a:rPr>
              <a:t> de l'instant présent, toujours susceptible de modifications et d'évolution. </a:t>
            </a:r>
          </a:p>
          <a:p>
            <a:pPr algn="l" defTabSz="449263" eaLnBrk="1" hangingPunct="1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SzPct val="45000"/>
              <a:buFont typeface="StarSymbo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2400" smtClean="0">
              <a:latin typeface="Times New Roman" pitchFamily="18" charset="0"/>
              <a:cs typeface="Lucida Sans Unicode" pitchFamily="34" charset="0"/>
            </a:endParaRPr>
          </a:p>
          <a:p>
            <a:pPr algn="l" defTabSz="449263" eaLnBrk="1" hangingPunct="1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SzPct val="45000"/>
              <a:buFont typeface="StarSymbo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400" smtClean="0">
                <a:latin typeface="Times New Roman" pitchFamily="18" charset="0"/>
                <a:cs typeface="Lucida Sans Unicode" pitchFamily="34" charset="0"/>
              </a:rPr>
              <a:t>La classification est 	multi-axiale </a:t>
            </a:r>
          </a:p>
          <a:p>
            <a:pPr algn="l" defTabSz="449263" eaLnBrk="1" hangingPunct="1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SzPct val="45000"/>
              <a:buFont typeface="StarSymbo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400" smtClean="0">
                <a:latin typeface="Times New Roman" pitchFamily="18" charset="0"/>
                <a:cs typeface="Lucida Sans Unicode" pitchFamily="34" charset="0"/>
              </a:rPr>
              <a:t>						relationnelle </a:t>
            </a:r>
          </a:p>
          <a:p>
            <a:pPr algn="l" defTabSz="449263" eaLnBrk="1" hangingPunct="1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SzPct val="45000"/>
              <a:buFont typeface="StarSymbo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400" smtClean="0">
                <a:latin typeface="Times New Roman" pitchFamily="18" charset="0"/>
                <a:cs typeface="Lucida Sans Unicode" pitchFamily="34" charset="0"/>
              </a:rPr>
              <a:t>						souple </a:t>
            </a:r>
          </a:p>
          <a:p>
            <a:pPr algn="l" defTabSz="449263" eaLnBrk="1" hangingPunct="1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SzPct val="45000"/>
              <a:buFont typeface="StarSymbo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400" smtClean="0">
                <a:latin typeface="Times New Roman" pitchFamily="18" charset="0"/>
                <a:cs typeface="Lucida Sans Unicode" pitchFamily="34" charset="0"/>
              </a:rPr>
              <a:t>						dynamique </a:t>
            </a:r>
          </a:p>
          <a:p>
            <a:pPr algn="l" defTabSz="449263" eaLnBrk="1" hangingPunct="1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SzPct val="45000"/>
              <a:buFont typeface="StarSymbo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400" smtClean="0">
                <a:latin typeface="Times New Roman" pitchFamily="18" charset="0"/>
                <a:cs typeface="Lucida Sans Unicode" pitchFamily="34" charset="0"/>
              </a:rPr>
              <a:t>pour la </a:t>
            </a:r>
            <a:r>
              <a:rPr lang="en-GB" sz="2400" smtClean="0">
                <a:solidFill>
                  <a:srgbClr val="FFFF00"/>
                </a:solidFill>
                <a:latin typeface="Times New Roman" pitchFamily="18" charset="0"/>
                <a:cs typeface="Lucida Sans Unicode" pitchFamily="34" charset="0"/>
              </a:rPr>
              <a:t>connaissance</a:t>
            </a:r>
            <a:r>
              <a:rPr lang="en-GB" sz="2400" smtClean="0">
                <a:latin typeface="Times New Roman" pitchFamily="18" charset="0"/>
                <a:cs typeface="Lucida Sans Unicode" pitchFamily="34" charset="0"/>
              </a:rPr>
              <a:t> et le </a:t>
            </a:r>
            <a:r>
              <a:rPr lang="en-GB" sz="2400" smtClean="0">
                <a:solidFill>
                  <a:srgbClr val="FFFF00"/>
                </a:solidFill>
                <a:latin typeface="Times New Roman" pitchFamily="18" charset="0"/>
                <a:cs typeface="Lucida Sans Unicode" pitchFamily="34" charset="0"/>
              </a:rPr>
              <a:t>traitement</a:t>
            </a:r>
            <a:r>
              <a:rPr lang="en-GB" sz="2400" smtClean="0">
                <a:latin typeface="Times New Roman" pitchFamily="18" charset="0"/>
                <a:cs typeface="Lucida Sans Unicode" pitchFamily="34" charset="0"/>
              </a:rPr>
              <a:t> des nourrissons, des jeunes enfants et de leur famille (Thomas et al.,1998).</a:t>
            </a:r>
          </a:p>
          <a:p>
            <a:pPr algn="l" defTabSz="449263" eaLnBrk="1" hangingPunct="1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SzPct val="45000"/>
              <a:buFont typeface="StarSymbo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2400" smtClean="0">
              <a:latin typeface="Times New Roman" pitchFamily="18" charset="0"/>
              <a:cs typeface="Lucida Sans Unicode" pitchFamily="34" charset="0"/>
            </a:endParaRPr>
          </a:p>
          <a:p>
            <a:pPr algn="l" defTabSz="449263" eaLnBrk="1" hangingPunct="1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SzPct val="45000"/>
              <a:buFont typeface="StarSymbo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400" smtClean="0">
                <a:latin typeface="Times New Roman" pitchFamily="18" charset="0"/>
                <a:cs typeface="Lucida Sans Unicode" pitchFamily="34" charset="0"/>
              </a:rPr>
              <a:t>Elle est </a:t>
            </a:r>
            <a:r>
              <a:rPr lang="en-GB" sz="2400" u="sng" smtClean="0">
                <a:latin typeface="Times New Roman" pitchFamily="18" charset="0"/>
                <a:cs typeface="Lucida Sans Unicode" pitchFamily="34" charset="0"/>
              </a:rPr>
              <a:t>multidisciplinaire</a:t>
            </a:r>
            <a:r>
              <a:rPr lang="en-GB" sz="2400" smtClean="0">
                <a:latin typeface="Times New Roman" pitchFamily="18" charset="0"/>
                <a:cs typeface="Lucida Sans Unicode" pitchFamily="34" charset="0"/>
              </a:rPr>
              <a:t> et 	</a:t>
            </a:r>
            <a:r>
              <a:rPr lang="en-GB" sz="2400" u="sng" smtClean="0">
                <a:latin typeface="Times New Roman" pitchFamily="18" charset="0"/>
                <a:cs typeface="Lucida Sans Unicode" pitchFamily="34" charset="0"/>
              </a:rPr>
              <a:t>pluridimensionnelle</a:t>
            </a:r>
          </a:p>
          <a:p>
            <a:pPr algn="l" defTabSz="449263" eaLnBrk="1" hangingPunct="1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SzPct val="45000"/>
              <a:buFont typeface="StarSymbo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2400" smtClean="0">
              <a:latin typeface="Times New Roman" pitchFamily="18" charset="0"/>
              <a:cs typeface="Lucida Sans Unicode" pitchFamily="34" charset="0"/>
            </a:endParaRPr>
          </a:p>
          <a:p>
            <a:pPr algn="l" defTabSz="449263" eaLnBrk="1" hangingPunct="1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SzPct val="45000"/>
              <a:buFont typeface="StarSymbo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2400" smtClean="0">
              <a:latin typeface="Times New Roman" pitchFamily="18" charset="0"/>
              <a:cs typeface="Lucida Sans Unicode" pitchFamily="34" charset="0"/>
            </a:endParaRPr>
          </a:p>
          <a:p>
            <a:pPr algn="l" defTabSz="449263" eaLnBrk="1" hangingPunct="1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SzPct val="45000"/>
              <a:buFont typeface="StarSymbo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400" i="1" smtClean="0">
                <a:latin typeface="Times New Roman" pitchFamily="18" charset="0"/>
                <a:cs typeface="Lucida Sans Unicode" pitchFamily="34" charset="0"/>
              </a:rPr>
              <a:t>Les autres classifications</a:t>
            </a:r>
            <a:r>
              <a:rPr lang="en-GB" sz="2400" smtClean="0">
                <a:latin typeface="Times New Roman" pitchFamily="18" charset="0"/>
                <a:cs typeface="Lucida Sans Unicode" pitchFamily="34" charset="0"/>
              </a:rPr>
              <a:t>: DSM IV, ICD 10, Misès,.... </a:t>
            </a:r>
          </a:p>
        </p:txBody>
      </p:sp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9388" y="-106363"/>
            <a:ext cx="8853487" cy="933451"/>
          </a:xfrm>
        </p:spPr>
        <p:txBody>
          <a:bodyPr lIns="0" tIns="0" rIns="0" bIns="0" anchor="ctr" anchorCtr="0">
            <a:spAutoFit/>
          </a:bodyPr>
          <a:lstStyle/>
          <a:p>
            <a:pPr indent="0" algn="l" defTabSz="449263" eaLnBrk="1" fontAlgn="auto" hangingPunct="1">
              <a:lnSpc>
                <a:spcPct val="102000"/>
              </a:lnSpc>
              <a:spcAft>
                <a:spcPts val="0"/>
              </a:spcAft>
              <a:buClr>
                <a:srgbClr val="CCECFF"/>
              </a:buClr>
              <a:buSzPct val="45000"/>
              <a:buFont typeface="StarSymbol" charset="0"/>
              <a:buNone/>
              <a:tabLst>
                <a:tab pos="0" algn="l"/>
                <a:tab pos="717550" algn="l"/>
                <a:tab pos="1441450" algn="l"/>
                <a:tab pos="2165350" algn="l"/>
                <a:tab pos="2889250" algn="l"/>
                <a:tab pos="3613150" algn="l"/>
                <a:tab pos="4343400" algn="l"/>
                <a:tab pos="5060950" algn="l"/>
                <a:tab pos="5784850" algn="l"/>
                <a:tab pos="6508750" algn="l"/>
                <a:tab pos="7232650" algn="l"/>
                <a:tab pos="7956550" algn="l"/>
                <a:tab pos="8080375" algn="l"/>
                <a:tab pos="8529638" algn="l"/>
                <a:tab pos="8978900" algn="l"/>
                <a:tab pos="9428163" algn="l"/>
                <a:tab pos="9877425" algn="l"/>
                <a:tab pos="10326688" algn="l"/>
                <a:tab pos="10779125" algn="l"/>
                <a:tab pos="10780713" algn="l"/>
              </a:tabLst>
              <a:defRPr/>
            </a:pPr>
            <a:r>
              <a:rPr lang="en-GB" sz="2000" b="1" smtClean="0">
                <a:solidFill>
                  <a:srgbClr val="FFFF00"/>
                </a:solidFill>
                <a:effectLst/>
                <a:latin typeface="Impact" pitchFamily="34" charset="0"/>
                <a:cs typeface="Lucida Sans Unicode" pitchFamily="34" charset="0"/>
              </a:rPr>
              <a:t>													</a:t>
            </a:r>
            <a:r>
              <a:rPr lang="en-GB" sz="2800" smtClean="0">
                <a:solidFill>
                  <a:srgbClr val="FFFF00"/>
                </a:solidFill>
                <a:effectLst/>
                <a:latin typeface="Impact" pitchFamily="34" charset="0"/>
                <a:cs typeface="Lucida Sans Unicode" pitchFamily="34" charset="0"/>
              </a:rPr>
              <a:t>Classification ZERO to THREE 	</a:t>
            </a:r>
            <a:r>
              <a:rPr lang="en-GB" sz="2000" smtClean="0">
                <a:solidFill>
                  <a:srgbClr val="FFFF00"/>
                </a:solidFill>
                <a:effectLst/>
                <a:latin typeface="Impact" pitchFamily="34" charset="0"/>
                <a:cs typeface="Lucida Sans Unicode" pitchFamily="34" charset="0"/>
              </a:rPr>
              <a:t>	</a:t>
            </a:r>
            <a:r>
              <a:rPr lang="en-GB" sz="4000" u="sng" smtClean="0">
                <a:solidFill>
                  <a:srgbClr val="FFFF00"/>
                </a:solidFill>
                <a:effectLst/>
                <a:latin typeface="Times New Roman" pitchFamily="18" charset="0"/>
                <a:cs typeface="Lucida Sans Unicode" pitchFamily="34" charset="0"/>
              </a:rPr>
              <a:t>2. INTERET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58775" y="263525"/>
            <a:ext cx="8640763" cy="6865938"/>
          </a:xfrm>
        </p:spPr>
        <p:txBody>
          <a:bodyPr lIns="0" tIns="0" rIns="0" bIns="0" anchor="ctr">
            <a:spAutoFit/>
          </a:bodyPr>
          <a:lstStyle/>
          <a:p>
            <a:pPr algn="l" defTabSz="449263" eaLnBrk="1" hangingPunct="1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SzPct val="45000"/>
              <a:buFont typeface="StarSymbo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2400" smtClean="0">
              <a:latin typeface="Times New Roman" pitchFamily="18" charset="0"/>
              <a:cs typeface="Lucida Sans Unicode" pitchFamily="34" charset="0"/>
            </a:endParaRPr>
          </a:p>
          <a:p>
            <a:pPr algn="l" defTabSz="449263" eaLnBrk="1" hangingPunct="1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SzPct val="45000"/>
              <a:buFont typeface="StarSymbo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2400" smtClean="0">
              <a:latin typeface="Times New Roman" pitchFamily="18" charset="0"/>
              <a:cs typeface="Lucida Sans Unicode" pitchFamily="34" charset="0"/>
            </a:endParaRPr>
          </a:p>
          <a:p>
            <a:pPr algn="l" defTabSz="449263" eaLnBrk="1" hangingPunct="1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SzPct val="45000"/>
              <a:buFont typeface="StarSymbo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400" smtClean="0">
                <a:latin typeface="Times New Roman" pitchFamily="18" charset="0"/>
                <a:cs typeface="Lucida Sans Unicode" pitchFamily="34" charset="0"/>
              </a:rPr>
              <a:t>La Classification </a:t>
            </a:r>
            <a:r>
              <a:rPr lang="en-GB" sz="2400" smtClean="0">
                <a:solidFill>
                  <a:srgbClr val="FFFF00"/>
                </a:solidFill>
                <a:latin typeface="Times New Roman" pitchFamily="18" charset="0"/>
                <a:cs typeface="Lucida Sans Unicode" pitchFamily="34" charset="0"/>
              </a:rPr>
              <a:t>se réfère</a:t>
            </a:r>
            <a:r>
              <a:rPr lang="en-GB" sz="2400" smtClean="0">
                <a:latin typeface="Times New Roman" pitchFamily="18" charset="0"/>
                <a:cs typeface="Lucida Sans Unicode" pitchFamily="34" charset="0"/>
              </a:rPr>
              <a:t> :</a:t>
            </a:r>
          </a:p>
          <a:p>
            <a:pPr algn="l" defTabSz="449263" eaLnBrk="1" hangingPunct="1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SzPct val="45000"/>
              <a:buFont typeface="StarSymbo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400" smtClean="0">
                <a:latin typeface="Times New Roman" pitchFamily="18" charset="0"/>
                <a:cs typeface="Lucida Sans Unicode" pitchFamily="34" charset="0"/>
              </a:rPr>
              <a:t>	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*aux théories du développement</a:t>
            </a:r>
          </a:p>
          <a:p>
            <a:pPr algn="l" defTabSz="449263" eaLnBrk="1" hangingPunct="1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SzPct val="45000"/>
              <a:buFont typeface="StarSymbo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	 *aux interactions précoces</a:t>
            </a:r>
          </a:p>
          <a:p>
            <a:pPr algn="l" defTabSz="449263" eaLnBrk="1" hangingPunct="1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SzPct val="45000"/>
              <a:buFont typeface="StarSymbo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	 *aux théories de la relation et de l'attachement</a:t>
            </a:r>
          </a:p>
          <a:p>
            <a:pPr algn="l" defTabSz="449263" eaLnBrk="1" hangingPunct="1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SzPct val="45000"/>
              <a:buFont typeface="StarSymbo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	 *à la psychodynamique</a:t>
            </a:r>
          </a:p>
          <a:p>
            <a:pPr algn="l" defTabSz="449263" eaLnBrk="1" hangingPunct="1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SzPct val="45000"/>
              <a:buFont typeface="StarSymbo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	 *à l'organisation par les bébés de leur expérience</a:t>
            </a:r>
          </a:p>
          <a:p>
            <a:pPr algn="l" defTabSz="449263" eaLnBrk="1" hangingPunct="1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SzPct val="45000"/>
              <a:buFont typeface="StarSymbo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	 *aux modes de régulation et aux différences individuelles</a:t>
            </a:r>
          </a:p>
          <a:p>
            <a:pPr algn="l" defTabSz="449263" eaLnBrk="1" hangingPunct="1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SzPct val="45000"/>
              <a:buFont typeface="StarSymbo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	 *au développement émotionnel</a:t>
            </a:r>
          </a:p>
          <a:p>
            <a:pPr algn="l" defTabSz="449263" eaLnBrk="1" hangingPunct="1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SzPct val="45000"/>
              <a:buFont typeface="StarSymbo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	 *aux tempéraments</a:t>
            </a:r>
          </a:p>
          <a:p>
            <a:pPr algn="l" defTabSz="449263" eaLnBrk="1" hangingPunct="1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SzPct val="45000"/>
              <a:buFont typeface="StarSymbo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	 *aux théories de la régulation neurophysiologique</a:t>
            </a:r>
          </a:p>
          <a:p>
            <a:pPr algn="l" defTabSz="449263" eaLnBrk="1" hangingPunct="1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SzPct val="45000"/>
              <a:buFont typeface="StarSymbo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	 *aux influences environnementales</a:t>
            </a:r>
          </a:p>
          <a:p>
            <a:pPr algn="l" defTabSz="449263" eaLnBrk="1" hangingPunct="1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SzPct val="45000"/>
              <a:buFont typeface="StarSymbo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400" smtClean="0">
                <a:latin typeface="Times New Roman" pitchFamily="18" charset="0"/>
                <a:cs typeface="Lucida Sans Unicode" pitchFamily="34" charset="0"/>
              </a:rPr>
              <a:t> </a:t>
            </a:r>
            <a:endParaRPr lang="en-GB" sz="1800" smtClean="0">
              <a:latin typeface="Times New Roman" pitchFamily="18" charset="0"/>
              <a:cs typeface="Lucida Sans Unicode" pitchFamily="34" charset="0"/>
            </a:endParaRPr>
          </a:p>
          <a:p>
            <a:pPr algn="l" defTabSz="449263" eaLnBrk="1" hangingPunct="1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SzPct val="45000"/>
              <a:buFont typeface="StarSymbo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400" smtClean="0">
                <a:latin typeface="Times New Roman" pitchFamily="18" charset="0"/>
                <a:cs typeface="Lucida Sans Unicode" pitchFamily="34" charset="0"/>
              </a:rPr>
              <a:t>Elle a le mérite d'avoir </a:t>
            </a:r>
            <a:r>
              <a:rPr lang="en-GB" sz="2400" smtClean="0">
                <a:solidFill>
                  <a:srgbClr val="FFFF00"/>
                </a:solidFill>
                <a:latin typeface="Times New Roman" pitchFamily="18" charset="0"/>
                <a:cs typeface="Lucida Sans Unicode" pitchFamily="34" charset="0"/>
              </a:rPr>
              <a:t>des fondements théoriques explicites</a:t>
            </a:r>
            <a:r>
              <a:rPr lang="en-GB" sz="2400" smtClean="0">
                <a:latin typeface="Times New Roman" pitchFamily="18" charset="0"/>
                <a:cs typeface="Lucida Sans Unicode" pitchFamily="34" charset="0"/>
              </a:rPr>
              <a:t> (qui peuvent être mis en cause par les découvertes scientifiques)</a:t>
            </a:r>
          </a:p>
          <a:p>
            <a:pPr algn="l" defTabSz="449263" eaLnBrk="1" hangingPunct="1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SzPct val="45000"/>
              <a:buFont typeface="StarSymbo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1800" smtClean="0">
              <a:latin typeface="Times New Roman" pitchFamily="18" charset="0"/>
              <a:cs typeface="Lucida Sans Unicode" pitchFamily="34" charset="0"/>
            </a:endParaRPr>
          </a:p>
          <a:p>
            <a:pPr algn="l" defTabSz="449263" eaLnBrk="1" hangingPunct="1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SzPct val="45000"/>
              <a:buFont typeface="StarSymbo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400" smtClean="0">
                <a:latin typeface="Times New Roman" pitchFamily="18" charset="0"/>
                <a:cs typeface="Lucida Sans Unicode" pitchFamily="34" charset="0"/>
              </a:rPr>
              <a:t>Les catégories sont </a:t>
            </a:r>
            <a:r>
              <a:rPr lang="en-GB" sz="2400" smtClean="0">
                <a:solidFill>
                  <a:srgbClr val="FFFF00"/>
                </a:solidFill>
                <a:latin typeface="Times New Roman" pitchFamily="18" charset="0"/>
                <a:cs typeface="Lucida Sans Unicode" pitchFamily="34" charset="0"/>
              </a:rPr>
              <a:t>davantage descriptives</a:t>
            </a:r>
            <a:r>
              <a:rPr lang="en-GB" sz="2400" smtClean="0">
                <a:latin typeface="Times New Roman" pitchFamily="18" charset="0"/>
                <a:cs typeface="Lucida Sans Unicode" pitchFamily="34" charset="0"/>
              </a:rPr>
              <a:t> que nosographiques, ce qui convient à cet âge</a:t>
            </a:r>
          </a:p>
          <a:p>
            <a:pPr algn="l" defTabSz="449263" eaLnBrk="1" hangingPunct="1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SzPct val="45000"/>
              <a:buFont typeface="StarSymbo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2400" smtClean="0">
              <a:latin typeface="Times New Roman" pitchFamily="18" charset="0"/>
              <a:cs typeface="Lucida Sans Unicode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5651500" y="342900"/>
            <a:ext cx="3494088" cy="635000"/>
          </a:xfrm>
        </p:spPr>
        <p:txBody>
          <a:bodyPr lIns="0" tIns="0" rIns="0" bIns="0" anchorCtr="0">
            <a:spAutoFit/>
          </a:bodyPr>
          <a:lstStyle/>
          <a:p>
            <a:pPr marL="54864" indent="0" defTabSz="449263" eaLnBrk="1" fontAlgn="auto" hangingPunct="1">
              <a:lnSpc>
                <a:spcPct val="104000"/>
              </a:lnSpc>
              <a:spcAft>
                <a:spcPts val="0"/>
              </a:spcAft>
              <a:buClr>
                <a:srgbClr val="FFFFFF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2000" smtClean="0">
                <a:solidFill>
                  <a:srgbClr val="FFFF00"/>
                </a:solidFill>
                <a:effectLst/>
                <a:latin typeface="Impact" pitchFamily="34" charset="0"/>
              </a:rPr>
              <a:t>Classification ZERO to THREE </a:t>
            </a:r>
            <a:br>
              <a:rPr lang="en-GB" sz="2000" smtClean="0">
                <a:solidFill>
                  <a:srgbClr val="FFFF00"/>
                </a:solidFill>
                <a:effectLst/>
                <a:latin typeface="Impact" pitchFamily="34" charset="0"/>
              </a:rPr>
            </a:br>
            <a:r>
              <a:rPr lang="en-GB" sz="2000" smtClean="0">
                <a:solidFill>
                  <a:srgbClr val="FFFF00"/>
                </a:solidFill>
                <a:effectLst/>
                <a:latin typeface="Impact" pitchFamily="34" charset="0"/>
              </a:rPr>
              <a:t>DC:0-3R  </a:t>
            </a:r>
            <a:r>
              <a:rPr lang="en-GB" sz="2000" smtClean="0">
                <a:solidFill>
                  <a:srgbClr val="FFFF00"/>
                </a:solidFill>
                <a:effectLst/>
                <a:latin typeface="Arial Black" pitchFamily="34" charset="0"/>
                <a:ea typeface="SimSun-18030" pitchFamily="49" charset="-122"/>
                <a:cs typeface="SimSun-18030" pitchFamily="49" charset="-122"/>
              </a:rPr>
              <a:t>(2005)</a:t>
            </a:r>
            <a:r>
              <a:rPr lang="en-GB" sz="2000" smtClean="0">
                <a:solidFill>
                  <a:srgbClr val="FFFF00"/>
                </a:solidFill>
                <a:effectLst/>
                <a:latin typeface="Impact" pitchFamily="34" charset="0"/>
              </a:rPr>
              <a:t> 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052513"/>
            <a:ext cx="8229600" cy="4343400"/>
          </a:xfrm>
        </p:spPr>
        <p:txBody>
          <a:bodyPr lIns="0" tIns="0" rIns="0" bIns="0">
            <a:spAutoFit/>
          </a:bodyPr>
          <a:lstStyle/>
          <a:p>
            <a:pPr marL="1436688" indent="-1436688" algn="ctr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en-GB" sz="4000" b="1" u="sng" smtClean="0">
                <a:solidFill>
                  <a:srgbClr val="FFFF00"/>
                </a:solidFill>
              </a:rPr>
              <a:t>3. DESCRIPTION</a:t>
            </a:r>
          </a:p>
          <a:p>
            <a:pPr marL="1436688" indent="-1436688" algn="ctr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endParaRPr lang="en-GB" sz="2000" b="1" u="sng" smtClean="0"/>
          </a:p>
          <a:p>
            <a:pPr marL="1436688" indent="-1436688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en-GB" sz="2400" b="1" u="sng" smtClean="0">
                <a:solidFill>
                  <a:srgbClr val="FFFF00"/>
                </a:solidFill>
              </a:rPr>
              <a:t>AXE 1</a:t>
            </a:r>
            <a:r>
              <a:rPr lang="en-GB" sz="2400" b="1" smtClean="0"/>
              <a:t>: Troubles cliniques</a:t>
            </a:r>
          </a:p>
          <a:p>
            <a:pPr marL="1436688" indent="-1436688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endParaRPr lang="en-GB" sz="2400" b="1" smtClean="0">
              <a:solidFill>
                <a:srgbClr val="FF3333"/>
              </a:solidFill>
            </a:endParaRPr>
          </a:p>
          <a:p>
            <a:pPr marL="1436688" indent="-1436688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en-GB" sz="2400" b="1" u="sng" smtClean="0">
                <a:solidFill>
                  <a:srgbClr val="FFFF00"/>
                </a:solidFill>
              </a:rPr>
              <a:t>AXE 2</a:t>
            </a:r>
            <a:r>
              <a:rPr lang="en-GB" sz="2400" b="1" smtClean="0"/>
              <a:t>: Classification de la relation </a:t>
            </a:r>
            <a:r>
              <a:rPr lang="en-GB" sz="2400" b="1" i="1" smtClean="0"/>
              <a:t>(&lt; parents)</a:t>
            </a:r>
          </a:p>
          <a:p>
            <a:pPr marL="1436688" indent="-1436688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endParaRPr lang="en-GB" sz="2400" b="1" smtClean="0"/>
          </a:p>
          <a:p>
            <a:pPr marL="1436688" indent="-1436688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en-GB" sz="2400" b="1" u="sng" smtClean="0">
                <a:solidFill>
                  <a:srgbClr val="FFFF00"/>
                </a:solidFill>
              </a:rPr>
              <a:t>AXE 3</a:t>
            </a:r>
            <a:r>
              <a:rPr lang="en-GB" sz="2400" b="1" smtClean="0"/>
              <a:t>: Affections médicales et troubles du 			 		 			  développement</a:t>
            </a:r>
          </a:p>
          <a:p>
            <a:pPr marL="1436688" indent="-1436688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endParaRPr lang="en-GB" sz="2400" b="1" smtClean="0"/>
          </a:p>
          <a:p>
            <a:pPr marL="1436688" indent="-1436688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en-GB" sz="2400" b="1" u="sng" smtClean="0">
                <a:solidFill>
                  <a:srgbClr val="FFFF00"/>
                </a:solidFill>
              </a:rPr>
              <a:t>AXE 4</a:t>
            </a:r>
            <a:r>
              <a:rPr lang="en-GB" sz="2400" b="1" smtClean="0"/>
              <a:t>: Facteurs de stress psychosociaux</a:t>
            </a:r>
          </a:p>
          <a:p>
            <a:pPr marL="1436688" indent="-1436688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endParaRPr lang="en-GB" sz="2400" b="1" smtClean="0"/>
          </a:p>
          <a:p>
            <a:pPr marL="1436688" indent="-1436688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</a:tabLst>
            </a:pPr>
            <a:r>
              <a:rPr lang="en-GB" sz="2400" b="1" u="sng" smtClean="0">
                <a:solidFill>
                  <a:srgbClr val="FFFF00"/>
                </a:solidFill>
              </a:rPr>
              <a:t>AXE 5</a:t>
            </a:r>
            <a:r>
              <a:rPr lang="en-GB" sz="2400" b="1" smtClean="0"/>
              <a:t>: Niveau fonctionnel du développement émotionnel et social </a:t>
            </a:r>
            <a:r>
              <a:rPr lang="en-GB" sz="2400" b="1" i="1" smtClean="0"/>
              <a:t>(&lt; enfant)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643438" y="347663"/>
            <a:ext cx="4500562" cy="317500"/>
          </a:xfrm>
        </p:spPr>
        <p:txBody>
          <a:bodyPr lIns="0" tIns="0" rIns="0" bIns="0" anchorCtr="0">
            <a:spAutoFit/>
          </a:bodyPr>
          <a:lstStyle/>
          <a:p>
            <a:pPr marL="54864" indent="0" defTabSz="449263" eaLnBrk="1" fontAlgn="auto" hangingPunct="1">
              <a:lnSpc>
                <a:spcPct val="104000"/>
              </a:lnSpc>
              <a:spcAft>
                <a:spcPts val="0"/>
              </a:spcAft>
              <a:buClr>
                <a:srgbClr val="FFFFFF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2000" smtClean="0">
                <a:solidFill>
                  <a:srgbClr val="FFFF00"/>
                </a:solidFill>
                <a:effectLst/>
                <a:latin typeface="Impact" pitchFamily="34" charset="0"/>
              </a:rPr>
              <a:t>Classification ZERO to THREE       DC:0-3R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720725"/>
            <a:ext cx="8820150" cy="5973763"/>
          </a:xfrm>
        </p:spPr>
        <p:txBody>
          <a:bodyPr lIns="0" tIns="0" rIns="0" bIns="0">
            <a:spAutoFit/>
          </a:bodyPr>
          <a:lstStyle/>
          <a:p>
            <a:pPr marL="0" indent="0" defTabSz="449263" eaLnBrk="1" hangingPunct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b="1" u="sng" smtClean="0">
                <a:solidFill>
                  <a:srgbClr val="FFFF00"/>
                </a:solidFill>
              </a:rPr>
              <a:t>AXE 1</a:t>
            </a:r>
            <a:r>
              <a:rPr lang="en-GB" b="1" smtClean="0"/>
              <a:t>: </a:t>
            </a:r>
            <a:r>
              <a:rPr lang="en-GB" b="1" smtClean="0">
                <a:solidFill>
                  <a:srgbClr val="FFFF00"/>
                </a:solidFill>
              </a:rPr>
              <a:t>Troubles cliniques</a:t>
            </a:r>
            <a:r>
              <a:rPr lang="en-GB" sz="2200" b="1" smtClean="0">
                <a:solidFill>
                  <a:srgbClr val="FFFF00"/>
                </a:solidFill>
              </a:rPr>
              <a:t>  </a:t>
            </a:r>
          </a:p>
          <a:p>
            <a:pPr marL="0" indent="0" defTabSz="449263" eaLnBrk="1" hangingPunct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2200" b="1" smtClean="0">
                <a:solidFill>
                  <a:srgbClr val="FF3333"/>
                </a:solidFill>
              </a:rPr>
              <a:t>									Δ </a:t>
            </a:r>
            <a:r>
              <a:rPr lang="en-GB" sz="2200" b="1" i="1" smtClean="0">
                <a:solidFill>
                  <a:srgbClr val="FF3333"/>
                </a:solidFill>
              </a:rPr>
              <a:t>plusieurs diagnostics possibles Δ</a:t>
            </a:r>
          </a:p>
          <a:p>
            <a:pPr marL="0" indent="0" defTabSz="449263" eaLnBrk="1" hangingPunct="1">
              <a:lnSpc>
                <a:spcPct val="110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2200" b="1" smtClean="0">
                <a:solidFill>
                  <a:srgbClr val="FF3333"/>
                </a:solidFill>
              </a:rPr>
              <a:t>									Δ </a:t>
            </a:r>
            <a:r>
              <a:rPr lang="en-GB" sz="2200" b="1" i="1" smtClean="0">
                <a:solidFill>
                  <a:srgbClr val="FF3333"/>
                </a:solidFill>
              </a:rPr>
              <a:t>ou possibilité d'aucun diagnostic Δ</a:t>
            </a:r>
            <a:endParaRPr lang="en-GB" sz="2200" b="1" i="1" smtClean="0">
              <a:solidFill>
                <a:srgbClr val="FFFF00"/>
              </a:solidFill>
            </a:endParaRPr>
          </a:p>
          <a:p>
            <a:pPr marL="0" indent="0" defTabSz="449263" eaLnBrk="1" hangingPunct="1">
              <a:lnSpc>
                <a:spcPct val="110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2200" b="1" i="1" smtClean="0">
                <a:solidFill>
                  <a:srgbClr val="FFFF00"/>
                </a:solidFill>
              </a:rPr>
              <a:t>100: </a:t>
            </a:r>
            <a:r>
              <a:rPr lang="en-GB" sz="2200" b="1" i="1" smtClean="0"/>
              <a:t>état de </a:t>
            </a:r>
            <a:r>
              <a:rPr lang="en-GB" sz="2200" b="1" i="1" smtClean="0">
                <a:solidFill>
                  <a:srgbClr val="FFFF00"/>
                </a:solidFill>
              </a:rPr>
              <a:t>stress post-traumatique</a:t>
            </a:r>
          </a:p>
          <a:p>
            <a:pPr marL="0" indent="0" defTabSz="449263" eaLnBrk="1" hangingPunct="1">
              <a:lnSpc>
                <a:spcPct val="110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2200" b="1" i="1" smtClean="0">
                <a:solidFill>
                  <a:srgbClr val="FFFF00"/>
                </a:solidFill>
              </a:rPr>
              <a:t>150:</a:t>
            </a:r>
            <a:r>
              <a:rPr lang="en-GB" sz="2200" b="1" i="1" smtClean="0"/>
              <a:t> troubles liés à la </a:t>
            </a:r>
            <a:r>
              <a:rPr lang="en-GB" sz="2200" b="1" i="1" smtClean="0">
                <a:solidFill>
                  <a:srgbClr val="FFFF00"/>
                </a:solidFill>
              </a:rPr>
              <a:t>privation</a:t>
            </a:r>
            <a:r>
              <a:rPr lang="en-GB" sz="2200" b="1" i="1" smtClean="0"/>
              <a:t> / aux </a:t>
            </a:r>
            <a:r>
              <a:rPr lang="en-GB" sz="2200" b="1" i="1" smtClean="0">
                <a:solidFill>
                  <a:srgbClr val="FFFF00"/>
                </a:solidFill>
              </a:rPr>
              <a:t>mauvais traitements</a:t>
            </a:r>
          </a:p>
          <a:p>
            <a:pPr marL="0" indent="0" defTabSz="449263" eaLnBrk="1" hangingPunct="1">
              <a:lnSpc>
                <a:spcPct val="110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2200" b="1" i="1" smtClean="0">
                <a:solidFill>
                  <a:srgbClr val="E6E6FF"/>
                </a:solidFill>
              </a:rPr>
              <a:t>200: troubles de l'affect</a:t>
            </a:r>
          </a:p>
          <a:p>
            <a:pPr marL="0" indent="0" defTabSz="449263" eaLnBrk="1" hangingPunct="1">
              <a:lnSpc>
                <a:spcPct val="110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2200" b="1" i="1" smtClean="0">
                <a:solidFill>
                  <a:srgbClr val="E6E6FF"/>
                </a:solidFill>
              </a:rPr>
              <a:t>300: troubles de l'ajustement </a:t>
            </a:r>
            <a:r>
              <a:rPr lang="en-GB" sz="1800" b="1" i="1" smtClean="0">
                <a:solidFill>
                  <a:srgbClr val="E6E6FF"/>
                </a:solidFill>
              </a:rPr>
              <a:t>(changement net dans l'environnement, </a:t>
            </a:r>
          </a:p>
          <a:p>
            <a:pPr marL="0" indent="0" defTabSz="449263" eaLnBrk="1" hangingPunct="1">
              <a:lnSpc>
                <a:spcPct val="110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1800" b="1" i="1" smtClean="0">
                <a:solidFill>
                  <a:srgbClr val="E6E6FF"/>
                </a:solidFill>
              </a:rPr>
              <a:t> 										≤ 4 mois) </a:t>
            </a:r>
          </a:p>
          <a:p>
            <a:pPr marL="0" indent="0" defTabSz="449263" eaLnBrk="1" hangingPunct="1">
              <a:lnSpc>
                <a:spcPct val="110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2200" b="1" i="1" smtClean="0">
                <a:solidFill>
                  <a:srgbClr val="E6E6FF"/>
                </a:solidFill>
              </a:rPr>
              <a:t>400: troubles de la régulation du traitement des stimuli sensoriels</a:t>
            </a:r>
          </a:p>
          <a:p>
            <a:pPr marL="0" indent="0" defTabSz="449263" eaLnBrk="1" hangingPunct="1">
              <a:lnSpc>
                <a:spcPct val="110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2200" b="1" i="1" smtClean="0">
                <a:solidFill>
                  <a:srgbClr val="E6E6FF"/>
                </a:solidFill>
              </a:rPr>
              <a:t>500: troubles du comportement de sommeil</a:t>
            </a:r>
          </a:p>
          <a:p>
            <a:pPr marL="0" indent="0" defTabSz="449263" eaLnBrk="1" hangingPunct="1">
              <a:lnSpc>
                <a:spcPct val="110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2200" b="1" i="1" smtClean="0">
                <a:solidFill>
                  <a:srgbClr val="E6E6FF"/>
                </a:solidFill>
              </a:rPr>
              <a:t>600: troubles du comportement alimentaire</a:t>
            </a:r>
          </a:p>
          <a:p>
            <a:pPr marL="0" indent="0" defTabSz="449263" eaLnBrk="1" hangingPunct="1">
              <a:lnSpc>
                <a:spcPct val="110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2200" b="1" i="1" smtClean="0">
                <a:solidFill>
                  <a:srgbClr val="E6E6FF"/>
                </a:solidFill>
              </a:rPr>
              <a:t>700: troubles de la relation et de la communication</a:t>
            </a:r>
          </a:p>
          <a:p>
            <a:pPr marL="0" indent="0" defTabSz="449263" eaLnBrk="1" hangingPunct="1">
              <a:lnSpc>
                <a:spcPct val="110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2200" b="1" i="1" smtClean="0">
                <a:solidFill>
                  <a:srgbClr val="E6E6FF"/>
                </a:solidFill>
              </a:rPr>
              <a:t>800: autres diagnostics (DSM IV ,  ICD 10)</a:t>
            </a:r>
          </a:p>
          <a:p>
            <a:pPr marL="0" indent="0" defTabSz="449263" eaLnBrk="1" hangingPunct="1">
              <a:lnSpc>
                <a:spcPct val="110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endParaRPr lang="en-GB" sz="2200" b="1" i="1" smtClean="0">
              <a:solidFill>
                <a:srgbClr val="E6E6FF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716463" y="352425"/>
            <a:ext cx="4427537" cy="317500"/>
          </a:xfrm>
        </p:spPr>
        <p:txBody>
          <a:bodyPr lIns="0" tIns="0" rIns="0" bIns="0" anchorCtr="0">
            <a:spAutoFit/>
          </a:bodyPr>
          <a:lstStyle/>
          <a:p>
            <a:pPr marL="54864" indent="0" defTabSz="449263" eaLnBrk="1" fontAlgn="auto" hangingPunct="1">
              <a:lnSpc>
                <a:spcPct val="104000"/>
              </a:lnSpc>
              <a:spcAft>
                <a:spcPts val="0"/>
              </a:spcAft>
              <a:buClr>
                <a:srgbClr val="FFFFFF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2000" smtClean="0">
                <a:solidFill>
                  <a:srgbClr val="FFFF00"/>
                </a:solidFill>
                <a:effectLst/>
                <a:latin typeface="Impact" pitchFamily="34" charset="0"/>
              </a:rPr>
              <a:t>Classification ZERO to THREE       DC:0-3R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720725"/>
            <a:ext cx="8820150" cy="6235700"/>
          </a:xfrm>
        </p:spPr>
        <p:txBody>
          <a:bodyPr lIns="0" tIns="0" rIns="0" bIns="0">
            <a:spAutoFit/>
          </a:bodyPr>
          <a:lstStyle/>
          <a:p>
            <a:pPr marL="0" indent="0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2600" b="1" u="sng" smtClean="0">
                <a:solidFill>
                  <a:srgbClr val="FFFF00"/>
                </a:solidFill>
              </a:rPr>
              <a:t>AXE 1</a:t>
            </a:r>
            <a:r>
              <a:rPr lang="en-GB" sz="2200" b="1" smtClean="0"/>
              <a:t>: Troubles cliniques</a:t>
            </a:r>
            <a:endParaRPr lang="en-GB" sz="2200" b="1" i="1" smtClean="0">
              <a:solidFill>
                <a:srgbClr val="FF3333"/>
              </a:solidFill>
            </a:endParaRPr>
          </a:p>
          <a:p>
            <a:pPr marL="0" indent="0" defTabSz="449263" eaLnBrk="1" hangingPunct="1">
              <a:lnSpc>
                <a:spcPct val="140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1400" b="1" i="1" smtClean="0">
                <a:solidFill>
                  <a:srgbClr val="9999FF"/>
                </a:solidFill>
              </a:rPr>
              <a:t>100: état de stress post-traumatique</a:t>
            </a:r>
          </a:p>
          <a:p>
            <a:pPr marL="0" indent="0" defTabSz="449263" eaLnBrk="1" hangingPunct="1">
              <a:lnSpc>
                <a:spcPct val="140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1400" b="1" i="1" smtClean="0">
                <a:solidFill>
                  <a:srgbClr val="9999FF"/>
                </a:solidFill>
              </a:rPr>
              <a:t>150: troubles liés à la privation / aux mauvais traitements</a:t>
            </a:r>
          </a:p>
          <a:p>
            <a:pPr marL="0" indent="0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b="1" i="1" smtClean="0">
                <a:solidFill>
                  <a:srgbClr val="FFFF00"/>
                </a:solidFill>
              </a:rPr>
              <a:t>200 : Troubles de l'affect</a:t>
            </a:r>
          </a:p>
          <a:p>
            <a:pPr marL="857250" lvl="3" indent="-212725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2400" b="1" i="1" smtClean="0"/>
              <a:t>210 : </a:t>
            </a:r>
            <a:r>
              <a:rPr lang="en-GB" sz="2400" b="1" i="1" smtClean="0">
                <a:solidFill>
                  <a:srgbClr val="FFFF00"/>
                </a:solidFill>
              </a:rPr>
              <a:t>Deuil / Chagrin</a:t>
            </a:r>
            <a:r>
              <a:rPr lang="en-GB" sz="2400" b="1" i="1" smtClean="0"/>
              <a:t> prolongé</a:t>
            </a:r>
          </a:p>
          <a:p>
            <a:pPr marL="857250" lvl="3" indent="-212725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2400" b="1" i="1" smtClean="0"/>
              <a:t>220 : Tr d'</a:t>
            </a:r>
            <a:r>
              <a:rPr lang="en-GB" sz="2400" b="1" i="1" smtClean="0">
                <a:solidFill>
                  <a:srgbClr val="FFFF00"/>
                </a:solidFill>
              </a:rPr>
              <a:t>Anxiété </a:t>
            </a:r>
            <a:r>
              <a:rPr lang="en-GB" sz="2400" b="1" i="1" smtClean="0"/>
              <a:t>de la petite et jeune enfance</a:t>
            </a:r>
          </a:p>
          <a:p>
            <a:pPr marL="1073150" lvl="4" indent="-212725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2400" b="1" i="1" smtClean="0"/>
              <a:t> 			-221 : tr relatifs à </a:t>
            </a:r>
            <a:r>
              <a:rPr lang="en-GB" sz="2400" b="1" i="1" smtClean="0">
                <a:solidFill>
                  <a:schemeClr val="hlink"/>
                </a:solidFill>
              </a:rPr>
              <a:t>l'anxiété de séparation</a:t>
            </a:r>
          </a:p>
          <a:p>
            <a:pPr marL="1073150" lvl="4" indent="-212725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2400" b="1" i="1" smtClean="0"/>
              <a:t> 			-222 : </a:t>
            </a:r>
            <a:r>
              <a:rPr lang="en-GB" sz="2400" b="1" i="1" smtClean="0">
                <a:solidFill>
                  <a:schemeClr val="hlink"/>
                </a:solidFill>
              </a:rPr>
              <a:t>phobie</a:t>
            </a:r>
            <a:r>
              <a:rPr lang="en-GB" sz="2400" b="1" i="1" smtClean="0"/>
              <a:t> spécifique</a:t>
            </a:r>
          </a:p>
          <a:p>
            <a:pPr marL="1073150" lvl="4" indent="-212725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2400" b="1" i="1" smtClean="0"/>
              <a:t> 			-223 : tr de</a:t>
            </a:r>
            <a:r>
              <a:rPr lang="en-GB" sz="2400" b="1" i="1" smtClean="0">
                <a:solidFill>
                  <a:schemeClr val="hlink"/>
                </a:solidFill>
              </a:rPr>
              <a:t> l'anxiété sociale</a:t>
            </a:r>
            <a:r>
              <a:rPr lang="en-GB" sz="2400" b="1" i="1" smtClean="0">
                <a:solidFill>
                  <a:srgbClr val="FFFF00"/>
                </a:solidFill>
              </a:rPr>
              <a:t> </a:t>
            </a:r>
            <a:r>
              <a:rPr lang="en-GB" sz="2400" b="1" i="1" smtClean="0"/>
              <a:t>(</a:t>
            </a:r>
            <a:r>
              <a:rPr lang="en-GB" sz="2400" b="1" i="1" smtClean="0">
                <a:solidFill>
                  <a:schemeClr val="hlink"/>
                </a:solidFill>
              </a:rPr>
              <a:t>phobie sociale</a:t>
            </a:r>
            <a:r>
              <a:rPr lang="en-GB" sz="2400" b="1" i="1" smtClean="0"/>
              <a:t>)</a:t>
            </a:r>
          </a:p>
          <a:p>
            <a:pPr marL="1073150" lvl="4" indent="-212725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2400" b="1" i="1" smtClean="0"/>
              <a:t> 			-224 : tr. de </a:t>
            </a:r>
            <a:r>
              <a:rPr lang="en-GB" sz="2400" b="1" i="1" smtClean="0">
                <a:solidFill>
                  <a:schemeClr val="hlink"/>
                </a:solidFill>
              </a:rPr>
              <a:t>l'anxiété généralisée</a:t>
            </a:r>
          </a:p>
          <a:p>
            <a:pPr marL="1073150" lvl="4" indent="-212725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2400" b="1" i="1" smtClean="0"/>
              <a:t> 			-225 : tr de l'anxiété NOS (non autrement spécifié)</a:t>
            </a:r>
          </a:p>
          <a:p>
            <a:pPr marL="857250" lvl="3" indent="-212725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2400" b="1" i="1" smtClean="0"/>
              <a:t>230 : </a:t>
            </a:r>
            <a:r>
              <a:rPr lang="en-GB" sz="2400" b="1" i="1" smtClean="0">
                <a:solidFill>
                  <a:srgbClr val="FFFF00"/>
                </a:solidFill>
              </a:rPr>
              <a:t>Dépression </a:t>
            </a:r>
            <a:r>
              <a:rPr lang="en-GB" sz="2400" b="1" i="1" smtClean="0"/>
              <a:t>de la petite et jeune enfance</a:t>
            </a:r>
          </a:p>
          <a:p>
            <a:pPr marL="1073150" lvl="4" indent="-212725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2400" b="1" i="1" smtClean="0"/>
              <a:t> 			-231 : dépression majeure</a:t>
            </a:r>
          </a:p>
          <a:p>
            <a:pPr marL="1073150" lvl="4" indent="-212725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2400" b="1" i="1" smtClean="0"/>
              <a:t> 			-232 : dépression NOS</a:t>
            </a:r>
          </a:p>
          <a:p>
            <a:pPr marL="857250" lvl="3" indent="-212725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r>
              <a:rPr lang="en-GB" sz="2400" b="1" i="1" smtClean="0"/>
              <a:t>240 : Tr mixte de </a:t>
            </a:r>
            <a:r>
              <a:rPr lang="en-GB" sz="2400" b="1" i="1" smtClean="0">
                <a:solidFill>
                  <a:srgbClr val="FFFF00"/>
                </a:solidFill>
              </a:rPr>
              <a:t>l'expression émotionnelle</a:t>
            </a:r>
          </a:p>
          <a:p>
            <a:pPr marL="0" indent="0" defTabSz="449263" eaLnBrk="1" hangingPunct="1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112713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8686800" algn="l"/>
              </a:tabLst>
            </a:pPr>
            <a:endParaRPr lang="en-GB" sz="2400" b="1" i="1" smtClean="0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nderie">
  <a:themeElements>
    <a:clrScheme name="Personnalisé 3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FAD372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1505</TotalTime>
  <Words>2068</Words>
  <Application>Microsoft Office PowerPoint</Application>
  <PresentationFormat>Affichage à l'écran (4:3)</PresentationFormat>
  <Paragraphs>608</Paragraphs>
  <Slides>38</Slides>
  <Notes>38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38</vt:i4>
      </vt:variant>
    </vt:vector>
  </HeadingPairs>
  <TitlesOfParts>
    <vt:vector size="47" baseType="lpstr">
      <vt:lpstr>Arial</vt:lpstr>
      <vt:lpstr>Lucida Sans</vt:lpstr>
      <vt:lpstr>Book Antiqua</vt:lpstr>
      <vt:lpstr>Wingdings 2</vt:lpstr>
      <vt:lpstr>Wingdings</vt:lpstr>
      <vt:lpstr>Times New Roman</vt:lpstr>
      <vt:lpstr>Lucida Sans Unicode</vt:lpstr>
      <vt:lpstr>StarSymbol</vt:lpstr>
      <vt:lpstr>Fonderie</vt:lpstr>
      <vt:lpstr>       0-3 ans     Classification ZERO to THREE              Classification  des diagnostics des troubles de la santé mentale et du développement  de la petite enfance.                Jean-Marc Scholl                 Jean-Marc.Scholl@chu.ulg.ac.be</vt:lpstr>
      <vt:lpstr>0-3 ans    Classification ZERO to THREE                 Classification des diagnostics des troubles de la sante mentale et du développement de la petite enfance</vt:lpstr>
      <vt:lpstr>            Classification  0-3 ans    1- Historique</vt:lpstr>
      <vt:lpstr>___________________________________________________ Classification  0-3 ans    1- Historique</vt:lpstr>
      <vt:lpstr>             Classification ZERO to THREE   2. INTERET</vt:lpstr>
      <vt:lpstr>             Classification ZERO to THREE   2. INTERET</vt:lpstr>
      <vt:lpstr>Classification ZERO to THREE  DC:0-3R  (2005) </vt:lpstr>
      <vt:lpstr>Classification ZERO to THREE       DC:0-3R</vt:lpstr>
      <vt:lpstr>Classification ZERO to THREE       DC:0-3R</vt:lpstr>
      <vt:lpstr>Classification ZERO to THREE       DC:0-3R</vt:lpstr>
      <vt:lpstr>Classification ZERO to THREE       DC:0-3R</vt:lpstr>
      <vt:lpstr>Classification ZERO to THREE       DC:0-3R</vt:lpstr>
      <vt:lpstr>Classification ZERO to THREE       DC:0-3R</vt:lpstr>
      <vt:lpstr>Classification ZERO to THREE       DC:0-3R </vt:lpstr>
      <vt:lpstr>Classification ZERO to THREE       DC:0-3R</vt:lpstr>
      <vt:lpstr>Diapositive 16</vt:lpstr>
      <vt:lpstr>Diapositive 17</vt:lpstr>
      <vt:lpstr>Diapositive 18</vt:lpstr>
      <vt:lpstr>Classification 0-3 ans    DC:0-3R  (2005) </vt:lpstr>
      <vt:lpstr>Classification ZERO to THREE  DC:0-3R  (2005) </vt:lpstr>
      <vt:lpstr>Classification 0-3 ans        DC:0-3R  (2005)</vt:lpstr>
      <vt:lpstr>Classification 0-3 ans  DC:0-3R</vt:lpstr>
      <vt:lpstr>Classification 0-3 ans  DC:0-3R (2005)</vt:lpstr>
      <vt:lpstr>Classification 0-3 ans DC:0-3R</vt:lpstr>
      <vt:lpstr>Classification 0-3 ans DC:0-3R</vt:lpstr>
      <vt:lpstr>Classification 0-3 ans DC:0-3R  (2005)</vt:lpstr>
      <vt:lpstr>Diapositive 27</vt:lpstr>
      <vt:lpstr>Diapositive 28</vt:lpstr>
      <vt:lpstr>Diapositive 29</vt:lpstr>
      <vt:lpstr>Diapositive 30</vt:lpstr>
      <vt:lpstr>Diapositive 31</vt:lpstr>
      <vt:lpstr>Diapositive 32</vt:lpstr>
      <vt:lpstr>Classification 0-3 ans DC:0-3R   </vt:lpstr>
      <vt:lpstr>Diapositive 34</vt:lpstr>
      <vt:lpstr>Classification ZERO to THREE  DC:0-3R  (2005) </vt:lpstr>
      <vt:lpstr>0-3 ans Classification ZERO to THREE DC:0-3R  </vt:lpstr>
      <vt:lpstr>0-3 ans Classification ZERO to THREE DC:0-3R  </vt:lpstr>
      <vt:lpstr>0-3 ans    Classification ZERO to THREE    DC:0-3R    Classification des diagnostics des troubles de la sante mentale et du développement de la petite enfance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0-3     Échelle ZERO to THREE              Classification  diagnostique  des troubles de la santé mentale  et du développement  de la première et de la petite enfance.      Jean-Marc SCHOLL</dc:title>
  <dc:creator>jmscholl</dc:creator>
  <cp:lastModifiedBy>-</cp:lastModifiedBy>
  <cp:revision>113</cp:revision>
  <dcterms:created xsi:type="dcterms:W3CDTF">2007-03-16T16:52:32Z</dcterms:created>
  <dcterms:modified xsi:type="dcterms:W3CDTF">2010-04-25T12:58:10Z</dcterms:modified>
</cp:coreProperties>
</file>