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1" r:id="rId7"/>
    <p:sldId id="264" r:id="rId8"/>
    <p:sldId id="273" r:id="rId9"/>
    <p:sldId id="276" r:id="rId10"/>
    <p:sldId id="260" r:id="rId11"/>
    <p:sldId id="269" r:id="rId12"/>
    <p:sldId id="265" r:id="rId13"/>
    <p:sldId id="266" r:id="rId14"/>
    <p:sldId id="271" r:id="rId15"/>
    <p:sldId id="270" r:id="rId16"/>
    <p:sldId id="272" r:id="rId17"/>
    <p:sldId id="275" r:id="rId18"/>
    <p:sldId id="278" r:id="rId19"/>
    <p:sldId id="279" r:id="rId20"/>
    <p:sldId id="274" r:id="rId21"/>
    <p:sldId id="277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797BDA-A264-CC46-81FA-C8966988C6DE}" v="9" dt="2023-10-18T07:11:21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5"/>
  </p:normalViewPr>
  <p:slideViewPr>
    <p:cSldViewPr snapToGrid="0">
      <p:cViewPr varScale="1">
        <p:scale>
          <a:sx n="99" d="100"/>
          <a:sy n="99" d="100"/>
        </p:scale>
        <p:origin x="176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yd Jedidi" userId="063bac2e2e3f31bc" providerId="LiveId" clId="{5E797BDA-A264-CC46-81FA-C8966988C6DE}"/>
    <pc:docChg chg="custSel modSld">
      <pc:chgData name="Zayd Jedidi" userId="063bac2e2e3f31bc" providerId="LiveId" clId="{5E797BDA-A264-CC46-81FA-C8966988C6DE}" dt="2023-10-18T07:12:14.416" v="28" actId="14100"/>
      <pc:docMkLst>
        <pc:docMk/>
      </pc:docMkLst>
      <pc:sldChg chg="addSp delSp modSp mod">
        <pc:chgData name="Zayd Jedidi" userId="063bac2e2e3f31bc" providerId="LiveId" clId="{5E797BDA-A264-CC46-81FA-C8966988C6DE}" dt="2023-10-18T07:12:14.416" v="28" actId="14100"/>
        <pc:sldMkLst>
          <pc:docMk/>
          <pc:sldMk cId="961351875" sldId="256"/>
        </pc:sldMkLst>
        <pc:spChg chg="add mod">
          <ac:chgData name="Zayd Jedidi" userId="063bac2e2e3f31bc" providerId="LiveId" clId="{5E797BDA-A264-CC46-81FA-C8966988C6DE}" dt="2023-10-18T07:11:06.256" v="17" actId="1076"/>
          <ac:spMkLst>
            <pc:docMk/>
            <pc:sldMk cId="961351875" sldId="256"/>
            <ac:spMk id="11" creationId="{E4A8B260-E719-D781-12D2-2B3F5C381C4D}"/>
          </ac:spMkLst>
        </pc:spChg>
        <pc:spChg chg="add mod">
          <ac:chgData name="Zayd Jedidi" userId="063bac2e2e3f31bc" providerId="LiveId" clId="{5E797BDA-A264-CC46-81FA-C8966988C6DE}" dt="2023-10-18T07:12:14.416" v="28" actId="14100"/>
          <ac:spMkLst>
            <pc:docMk/>
            <pc:sldMk cId="961351875" sldId="256"/>
            <ac:spMk id="13" creationId="{10F5CCAF-2A0A-85AA-9CEE-50C6B2DE9A99}"/>
          </ac:spMkLst>
        </pc:spChg>
        <pc:picChg chg="del">
          <ac:chgData name="Zayd Jedidi" userId="063bac2e2e3f31bc" providerId="LiveId" clId="{5E797BDA-A264-CC46-81FA-C8966988C6DE}" dt="2023-10-18T07:10:30.965" v="7" actId="478"/>
          <ac:picMkLst>
            <pc:docMk/>
            <pc:sldMk cId="961351875" sldId="256"/>
            <ac:picMk id="4" creationId="{0EF2FCA9-8649-8033-1CEA-D8FA51237C50}"/>
          </ac:picMkLst>
        </pc:picChg>
        <pc:picChg chg="add mod">
          <ac:chgData name="Zayd Jedidi" userId="063bac2e2e3f31bc" providerId="LiveId" clId="{5E797BDA-A264-CC46-81FA-C8966988C6DE}" dt="2023-10-18T07:11:13.912" v="18" actId="1076"/>
          <ac:picMkLst>
            <pc:docMk/>
            <pc:sldMk cId="961351875" sldId="256"/>
            <ac:picMk id="10" creationId="{162DBF44-634D-3B62-F375-B28579BD02F6}"/>
          </ac:picMkLst>
        </pc:picChg>
        <pc:picChg chg="add del mod">
          <ac:chgData name="Zayd Jedidi" userId="063bac2e2e3f31bc" providerId="LiveId" clId="{5E797BDA-A264-CC46-81FA-C8966988C6DE}" dt="2023-10-18T07:11:21.301" v="20"/>
          <ac:picMkLst>
            <pc:docMk/>
            <pc:sldMk cId="961351875" sldId="256"/>
            <ac:picMk id="12" creationId="{75050078-0F7F-0E18-65CA-1B47C0A34194}"/>
          </ac:picMkLst>
        </pc:picChg>
      </pc:sldChg>
      <pc:sldChg chg="modSp mod">
        <pc:chgData name="Zayd Jedidi" userId="063bac2e2e3f31bc" providerId="LiveId" clId="{5E797BDA-A264-CC46-81FA-C8966988C6DE}" dt="2023-10-18T07:09:45.515" v="6"/>
        <pc:sldMkLst>
          <pc:docMk/>
          <pc:sldMk cId="4028560951" sldId="265"/>
        </pc:sldMkLst>
        <pc:spChg chg="mod">
          <ac:chgData name="Zayd Jedidi" userId="063bac2e2e3f31bc" providerId="LiveId" clId="{5E797BDA-A264-CC46-81FA-C8966988C6DE}" dt="2023-10-18T07:09:45.515" v="6"/>
          <ac:spMkLst>
            <pc:docMk/>
            <pc:sldMk cId="4028560951" sldId="265"/>
            <ac:spMk id="10" creationId="{132C1148-3E25-9862-0D3F-FB7706C972DF}"/>
          </ac:spMkLst>
        </pc:spChg>
      </pc:sldChg>
      <pc:sldChg chg="modSp mod">
        <pc:chgData name="Zayd Jedidi" userId="063bac2e2e3f31bc" providerId="LiveId" clId="{5E797BDA-A264-CC46-81FA-C8966988C6DE}" dt="2023-10-18T07:09:35.403" v="5"/>
        <pc:sldMkLst>
          <pc:docMk/>
          <pc:sldMk cId="3568944724" sldId="266"/>
        </pc:sldMkLst>
        <pc:spChg chg="mod">
          <ac:chgData name="Zayd Jedidi" userId="063bac2e2e3f31bc" providerId="LiveId" clId="{5E797BDA-A264-CC46-81FA-C8966988C6DE}" dt="2023-10-18T07:09:35.403" v="5"/>
          <ac:spMkLst>
            <pc:docMk/>
            <pc:sldMk cId="3568944724" sldId="266"/>
            <ac:spMk id="10" creationId="{132C1148-3E25-9862-0D3F-FB7706C972DF}"/>
          </ac:spMkLst>
        </pc:spChg>
      </pc:sldChg>
      <pc:sldChg chg="modSp mod">
        <pc:chgData name="Zayd Jedidi" userId="063bac2e2e3f31bc" providerId="LiveId" clId="{5E797BDA-A264-CC46-81FA-C8966988C6DE}" dt="2023-10-18T07:09:26.357" v="4"/>
        <pc:sldMkLst>
          <pc:docMk/>
          <pc:sldMk cId="1051681753" sldId="270"/>
        </pc:sldMkLst>
        <pc:spChg chg="mod">
          <ac:chgData name="Zayd Jedidi" userId="063bac2e2e3f31bc" providerId="LiveId" clId="{5E797BDA-A264-CC46-81FA-C8966988C6DE}" dt="2023-10-18T07:09:26.357" v="4"/>
          <ac:spMkLst>
            <pc:docMk/>
            <pc:sldMk cId="1051681753" sldId="270"/>
            <ac:spMk id="10" creationId="{132C1148-3E25-9862-0D3F-FB7706C972DF}"/>
          </ac:spMkLst>
        </pc:spChg>
      </pc:sldChg>
      <pc:sldChg chg="modSp mod">
        <pc:chgData name="Zayd Jedidi" userId="063bac2e2e3f31bc" providerId="LiveId" clId="{5E797BDA-A264-CC46-81FA-C8966988C6DE}" dt="2023-10-18T07:09:12.301" v="2"/>
        <pc:sldMkLst>
          <pc:docMk/>
          <pc:sldMk cId="2890688435" sldId="272"/>
        </pc:sldMkLst>
        <pc:spChg chg="mod">
          <ac:chgData name="Zayd Jedidi" userId="063bac2e2e3f31bc" providerId="LiveId" clId="{5E797BDA-A264-CC46-81FA-C8966988C6DE}" dt="2023-10-18T07:09:12.301" v="2"/>
          <ac:spMkLst>
            <pc:docMk/>
            <pc:sldMk cId="2890688435" sldId="272"/>
            <ac:spMk id="10" creationId="{132C1148-3E25-9862-0D3F-FB7706C972DF}"/>
          </ac:spMkLst>
        </pc:spChg>
      </pc:sldChg>
      <pc:sldChg chg="modSp mod">
        <pc:chgData name="Zayd Jedidi" userId="063bac2e2e3f31bc" providerId="LiveId" clId="{5E797BDA-A264-CC46-81FA-C8966988C6DE}" dt="2023-10-18T07:09:06.446" v="1"/>
        <pc:sldMkLst>
          <pc:docMk/>
          <pc:sldMk cId="2781018710" sldId="275"/>
        </pc:sldMkLst>
        <pc:spChg chg="mod">
          <ac:chgData name="Zayd Jedidi" userId="063bac2e2e3f31bc" providerId="LiveId" clId="{5E797BDA-A264-CC46-81FA-C8966988C6DE}" dt="2023-10-18T07:09:06.446" v="1"/>
          <ac:spMkLst>
            <pc:docMk/>
            <pc:sldMk cId="2781018710" sldId="275"/>
            <ac:spMk id="10" creationId="{132C1148-3E25-9862-0D3F-FB7706C972DF}"/>
          </ac:spMkLst>
        </pc:spChg>
      </pc:sldChg>
      <pc:sldChg chg="modSp mod">
        <pc:chgData name="Zayd Jedidi" userId="063bac2e2e3f31bc" providerId="LiveId" clId="{5E797BDA-A264-CC46-81FA-C8966988C6DE}" dt="2023-10-18T07:08:58.535" v="0"/>
        <pc:sldMkLst>
          <pc:docMk/>
          <pc:sldMk cId="3148881568" sldId="278"/>
        </pc:sldMkLst>
        <pc:spChg chg="mod">
          <ac:chgData name="Zayd Jedidi" userId="063bac2e2e3f31bc" providerId="LiveId" clId="{5E797BDA-A264-CC46-81FA-C8966988C6DE}" dt="2023-10-18T07:08:58.535" v="0"/>
          <ac:spMkLst>
            <pc:docMk/>
            <pc:sldMk cId="3148881568" sldId="278"/>
            <ac:spMk id="10" creationId="{132C1148-3E25-9862-0D3F-FB7706C972D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6BD01-EF0F-DE7C-9F51-E622335C4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B12DCC-EBD0-DEA6-E473-5C007D0BB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1F32CA-DFA3-56AB-C58A-4A16DF51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8ED862-A46E-4334-BB07-E979B997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2F5E92-1AC0-B808-6F8B-720FC60F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016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EDE36-2E17-6D46-9A53-D3A249F7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BC19ECD-D070-BF71-145D-95DAC8CF5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599AFC-CBC9-3418-7554-563B1F10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F94935-7006-ABBD-4509-00AD6FE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4FA6EF-A856-509E-A1FF-E943A0EF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62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FAB250F-3D24-B6D3-E77A-6D452261D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18305BE-E5AA-1049-E7F4-DC1529980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4CE8B7-4ADB-FD5E-68C2-2F570208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7FFDBE-B4A0-4994-F6BC-0FC6301E0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7A86AD-9E98-6490-4125-4A3F3EA4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47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FB5D92-F6CE-6803-DA34-13B3ABAAB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59A316-FFE3-0BF9-EEBD-F89D65F89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C2A38B-CBE5-B511-229C-6CACB20C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4B0CC6-2FEB-00EE-652D-24B793DB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561D7F-1F6B-D65A-2B94-22D71FB6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55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04207B-322A-4EC7-54B1-D456F8001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445CA3-C79C-116C-EF01-5F4F643E5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A4D541-775D-BFE7-9164-15456131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886278-D97E-CD42-D759-27E5DE70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C7F37A-EE0C-0425-3DFC-71F8E4F9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34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BF1DC8-572E-EA19-0CB8-432B2A85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90CC8B-308C-2EDC-DEFE-52C1AAB1B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82256F-6D96-B2CA-1FAA-6CFCAD873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0EE51C-1A59-75B1-B5EE-AE6254364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289E54-BEE4-F9BA-FC56-F0558D22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187B9E-D141-43A3-354B-ACE18F94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71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A1DC94-886E-2F1F-87FF-439BC519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8ECBB6-6142-5AA7-DB06-95E6C1E72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E81D4A-30C2-F820-0721-BDEB9411F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2FBAD4-323D-325A-CA9F-F560D2F42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F12FC9-AF43-6165-2E56-3A5F4CC07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BD422F4-B8A6-2FF0-25B3-247E5EDF8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F1273BD-6A9C-508D-2AF1-EF7C7FA6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05BCE8-3455-D7EE-AFA9-4EAAECB0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90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3156E-43F2-6005-167A-C4740EE8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C04C19-1DEE-5178-60B3-0689B002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B5ADFC-BD4D-C5FF-A5AC-222B37117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1610E8-1ABD-A6B3-1F38-8EFF4C8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04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01A609-3495-3319-00D8-70F19DBC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E3938C-F282-9128-CD02-12E159A9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49F042-B06C-F643-7F5F-377E143E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368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03ECB3-195D-3F2E-5141-BDF7ED60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40D917-D1A6-FD47-8615-6E21068C5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A1F6B5-296E-1311-DED9-73902283A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1C023D-7396-6386-547D-E4535182E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0B9D9-5A0C-0903-4CE1-2A215653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551672-89F7-4170-5EF4-ED9170AC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7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12B56-EBAE-F205-BBEC-2FB49E0F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87EE71-9553-C587-C013-A586BAB77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5EC323-8323-E9B0-C363-7DA1027EE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2A855A-083A-92E4-6342-9B45B4E0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6E0D09-2B0E-A7F0-03CA-F9498D159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4E4655-F3DF-0ECE-9BA2-2F41D43C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30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D81B9D1-E186-4A28-876C-29BD5D08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551CF1-991B-0EB4-AAA6-D4E763283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B82BD6-FE04-4338-D62F-2842191F1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C1FB1-1F4C-B941-B9B1-E16339D5BB22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3A1D79-7DAA-0A02-D6C0-8E85D7527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3C0D82-C1B4-8EB6-2251-214F3576B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0F400-325F-084B-AEAD-61E463BFF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2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640AA-CEB8-5A3B-A4EA-4F1D9DED3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710" y="3429000"/>
            <a:ext cx="9144000" cy="2387600"/>
          </a:xfrm>
        </p:spPr>
        <p:txBody>
          <a:bodyPr>
            <a:normAutofit/>
          </a:bodyPr>
          <a:lstStyle/>
          <a:p>
            <a:r>
              <a:rPr lang="fr-FR" sz="5400" dirty="0">
                <a:latin typeface="Bahnschrift Light Condensed" panose="020B0502040204020203" pitchFamily="34" charset="0"/>
              </a:rPr>
              <a:t>Les </a:t>
            </a:r>
            <a:r>
              <a:rPr lang="fr-FR" sz="5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A</a:t>
            </a:r>
            <a:r>
              <a:rPr lang="fr-FR" sz="5400" dirty="0">
                <a:latin typeface="Bahnschrift Light Condensed" panose="020B0502040204020203" pitchFamily="34" charset="0"/>
              </a:rPr>
              <a:t>id</a:t>
            </a:r>
            <a:r>
              <a:rPr lang="fr-FR" sz="5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a</a:t>
            </a:r>
            <a:r>
              <a:rPr lang="fr-FR" sz="5400" dirty="0">
                <a:latin typeface="Bahnschrift Light Condensed" panose="020B0502040204020203" pitchFamily="34" charset="0"/>
              </a:rPr>
              <a:t>nts Pr</a:t>
            </a:r>
            <a:r>
              <a:rPr lang="fr-FR" sz="5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o</a:t>
            </a:r>
            <a:r>
              <a:rPr lang="fr-FR" sz="5400" dirty="0">
                <a:latin typeface="Bahnschrift Light Condensed" panose="020B0502040204020203" pitchFamily="34" charset="0"/>
              </a:rPr>
              <a:t>che</a:t>
            </a:r>
            <a:r>
              <a:rPr lang="fr-FR" sz="5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</a:t>
            </a:r>
            <a:r>
              <a:rPr lang="fr-FR" sz="5400" dirty="0">
                <a:latin typeface="Bahnschrift Light Condensed" panose="020B0502040204020203" pitchFamily="34" charset="0"/>
              </a:rPr>
              <a:t>…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7F3832-359C-3E8A-EA58-D2BA7EE63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031" y="5556938"/>
            <a:ext cx="9144000" cy="1655762"/>
          </a:xfrm>
        </p:spPr>
        <p:txBody>
          <a:bodyPr/>
          <a:lstStyle/>
          <a:p>
            <a:r>
              <a:rPr lang="fr-FR" sz="2800" dirty="0">
                <a:latin typeface="Bahnschrift Light Condensed" panose="020B0502040204020203" pitchFamily="34" charset="0"/>
              </a:rPr>
              <a:t>Un </a:t>
            </a:r>
            <a:r>
              <a:rPr lang="fr-FR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cristal</a:t>
            </a:r>
            <a:r>
              <a:rPr lang="fr-FR" sz="2800" dirty="0">
                <a:latin typeface="Bahnschrift Light Condensed" panose="020B0502040204020203" pitchFamily="34" charset="0"/>
              </a:rPr>
              <a:t> à tailler</a:t>
            </a:r>
            <a:endParaRPr lang="fr-FR" sz="2000" dirty="0">
              <a:latin typeface="Bahnschrift" panose="020B0502040204020203" pitchFamily="34" charset="0"/>
            </a:endParaRPr>
          </a:p>
          <a:p>
            <a:r>
              <a:rPr lang="fr-FR" sz="1800" i="1" dirty="0">
                <a:latin typeface="Bahnschrift Light Condensed" panose="020B0502040204020203" pitchFamily="34" charset="0"/>
              </a:rPr>
              <a:t>Dr. Z. JEDIDI, Neurologue, M.D., PhD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B4FE4F-D4DC-1F2F-677A-5ECCBB692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218" y="3858034"/>
            <a:ext cx="1132791" cy="5507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5D2EA5-97A3-4ECD-AD7F-F73D4BFA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905" y="4429085"/>
            <a:ext cx="754558" cy="42333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499640B-7E55-73DF-6D2C-8BF4502F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60" y="4852421"/>
            <a:ext cx="806308" cy="81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9" descr="02journee_femme.jpg">
            <a:extLst>
              <a:ext uri="{FF2B5EF4-FFF2-40B4-BE49-F238E27FC236}">
                <a16:creationId xmlns:a16="http://schemas.microsoft.com/office/drawing/2014/main" id="{FD6AA045-E15D-A48A-6F36-6BF7A486B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7075" y="5671066"/>
            <a:ext cx="755014" cy="504161"/>
          </a:xfrm>
          <a:prstGeom prst="rect">
            <a:avLst/>
          </a:prstGeom>
        </p:spPr>
      </p:pic>
      <p:pic>
        <p:nvPicPr>
          <p:cNvPr id="9" name="Image 10" descr="Une image contenant logo&#10;&#10;Description générée automatiquement">
            <a:extLst>
              <a:ext uri="{FF2B5EF4-FFF2-40B4-BE49-F238E27FC236}">
                <a16:creationId xmlns:a16="http://schemas.microsoft.com/office/drawing/2014/main" id="{04468364-305B-7C99-43CB-245C953B7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9945" y="6236257"/>
            <a:ext cx="746272" cy="49518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62DBF44-634D-3B62-F375-B28579BD0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25" y="2203104"/>
            <a:ext cx="2847750" cy="28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A8B260-E719-D781-12D2-2B3F5C381C4D}"/>
              </a:ext>
            </a:extLst>
          </p:cNvPr>
          <p:cNvSpPr/>
          <p:nvPr/>
        </p:nvSpPr>
        <p:spPr>
          <a:xfrm>
            <a:off x="7466083" y="2032900"/>
            <a:ext cx="309093" cy="213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F5CCAF-2A0A-85AA-9CEE-50C6B2DE9A99}"/>
              </a:ext>
            </a:extLst>
          </p:cNvPr>
          <p:cNvSpPr/>
          <p:nvPr/>
        </p:nvSpPr>
        <p:spPr>
          <a:xfrm rot="16200000">
            <a:off x="6039137" y="3530134"/>
            <a:ext cx="275146" cy="2819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35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EE1BEF5-D05C-2458-B745-E6E08B29224B}"/>
              </a:ext>
            </a:extLst>
          </p:cNvPr>
          <p:cNvSpPr txBox="1"/>
          <p:nvPr/>
        </p:nvSpPr>
        <p:spPr>
          <a:xfrm>
            <a:off x="6096000" y="2632667"/>
            <a:ext cx="1144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1379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6F6E96-4460-AE08-D002-B2C568F7B81E}"/>
              </a:ext>
            </a:extLst>
          </p:cNvPr>
          <p:cNvCxnSpPr>
            <a:cxnSpLocks/>
          </p:cNvCxnSpPr>
          <p:nvPr/>
        </p:nvCxnSpPr>
        <p:spPr>
          <a:xfrm>
            <a:off x="7405316" y="1594984"/>
            <a:ext cx="613269" cy="1037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E2378-18DB-02FE-4958-98BEC5CA0B3B}"/>
              </a:ext>
            </a:extLst>
          </p:cNvPr>
          <p:cNvSpPr txBox="1"/>
          <p:nvPr/>
        </p:nvSpPr>
        <p:spPr>
          <a:xfrm>
            <a:off x="5495748" y="875583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Offrir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TEMPS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se poser, pour faire les choses sereinement,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soi…</a:t>
            </a:r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95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6F6E96-4460-AE08-D002-B2C568F7B81E}"/>
              </a:ext>
            </a:extLst>
          </p:cNvPr>
          <p:cNvCxnSpPr>
            <a:cxnSpLocks/>
          </p:cNvCxnSpPr>
          <p:nvPr/>
        </p:nvCxnSpPr>
        <p:spPr>
          <a:xfrm>
            <a:off x="7405316" y="1594984"/>
            <a:ext cx="613269" cy="1037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78E0523-7C7B-C424-0B68-7508DBD568ED}"/>
              </a:ext>
            </a:extLst>
          </p:cNvPr>
          <p:cNvCxnSpPr>
            <a:cxnSpLocks/>
          </p:cNvCxnSpPr>
          <p:nvPr/>
        </p:nvCxnSpPr>
        <p:spPr>
          <a:xfrm flipH="1">
            <a:off x="9235505" y="1626418"/>
            <a:ext cx="383016" cy="1054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32C1148-3E25-9862-0D3F-FB7706C972DF}"/>
              </a:ext>
            </a:extLst>
          </p:cNvPr>
          <p:cNvSpPr txBox="1"/>
          <p:nvPr/>
        </p:nvSpPr>
        <p:spPr>
          <a:xfrm>
            <a:off x="8752114" y="425433"/>
            <a:ext cx="31377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Limiter</a:t>
            </a:r>
            <a:r>
              <a:rPr lang="fr-FR" sz="1400" dirty="0">
                <a:latin typeface="Bahnschrift Light Condensed" panose="020B0502040204020203" pitchFamily="34" charset="0"/>
              </a:rPr>
              <a:t> les tracasseries &amp; les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soucis ‘annexes’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(problèmes administratifs, justificatifs inutiles, angoisses pécuniaires)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manque de matériel </a:t>
            </a:r>
            <a:r>
              <a:rPr lang="fr-FR" sz="1400" dirty="0">
                <a:latin typeface="Bahnschrift Light Condensed" panose="020B0502040204020203" pitchFamily="34" charset="0"/>
              </a:rPr>
              <a:t>!</a:t>
            </a:r>
          </a:p>
          <a:p>
            <a:r>
              <a:rPr lang="fr-FR" sz="1400" dirty="0">
                <a:latin typeface="Bahnschrift Light Condensed" panose="020B0502040204020203" pitchFamily="34" charset="0"/>
                <a:sym typeface="Wingdings" pitchFamily="2" charset="2"/>
              </a:rPr>
              <a:t> Se centrer sur le malade et réduire la charge mentale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E2378-18DB-02FE-4958-98BEC5CA0B3B}"/>
              </a:ext>
            </a:extLst>
          </p:cNvPr>
          <p:cNvSpPr txBox="1"/>
          <p:nvPr/>
        </p:nvSpPr>
        <p:spPr>
          <a:xfrm>
            <a:off x="5495748" y="875583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Offrir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TEMPS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se poser, pour faire les choses sereinement,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soi…</a:t>
            </a:r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56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6F6E96-4460-AE08-D002-B2C568F7B81E}"/>
              </a:ext>
            </a:extLst>
          </p:cNvPr>
          <p:cNvCxnSpPr>
            <a:cxnSpLocks/>
          </p:cNvCxnSpPr>
          <p:nvPr/>
        </p:nvCxnSpPr>
        <p:spPr>
          <a:xfrm>
            <a:off x="7405316" y="1594984"/>
            <a:ext cx="613269" cy="1037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78E0523-7C7B-C424-0B68-7508DBD568ED}"/>
              </a:ext>
            </a:extLst>
          </p:cNvPr>
          <p:cNvCxnSpPr>
            <a:cxnSpLocks/>
          </p:cNvCxnSpPr>
          <p:nvPr/>
        </p:nvCxnSpPr>
        <p:spPr>
          <a:xfrm flipH="1">
            <a:off x="9235505" y="1626418"/>
            <a:ext cx="383016" cy="1054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32C1148-3E25-9862-0D3F-FB7706C972DF}"/>
              </a:ext>
            </a:extLst>
          </p:cNvPr>
          <p:cNvSpPr txBox="1"/>
          <p:nvPr/>
        </p:nvSpPr>
        <p:spPr>
          <a:xfrm>
            <a:off x="8752114" y="425433"/>
            <a:ext cx="31377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Limiter</a:t>
            </a:r>
            <a:r>
              <a:rPr lang="fr-FR" sz="1400" dirty="0">
                <a:latin typeface="Bahnschrift Light Condensed" panose="020B0502040204020203" pitchFamily="34" charset="0"/>
              </a:rPr>
              <a:t> les tracasseries &amp; les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soucis ‘annexes’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(problèmes administratifs, justificatifs inutiles, angoisses pécuniaires)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manque de matériel </a:t>
            </a:r>
            <a:r>
              <a:rPr lang="fr-FR" sz="1400" dirty="0">
                <a:latin typeface="Bahnschrift Light Condensed" panose="020B0502040204020203" pitchFamily="34" charset="0"/>
              </a:rPr>
              <a:t>!</a:t>
            </a:r>
          </a:p>
          <a:p>
            <a:r>
              <a:rPr lang="fr-FR" sz="1400" dirty="0">
                <a:latin typeface="Bahnschrift Light Condensed" panose="020B0502040204020203" pitchFamily="34" charset="0"/>
                <a:sym typeface="Wingdings" pitchFamily="2" charset="2"/>
              </a:rPr>
              <a:t> Se centrer sur le malade et réduire la charge mentale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E2378-18DB-02FE-4958-98BEC5CA0B3B}"/>
              </a:ext>
            </a:extLst>
          </p:cNvPr>
          <p:cNvSpPr txBox="1"/>
          <p:nvPr/>
        </p:nvSpPr>
        <p:spPr>
          <a:xfrm>
            <a:off x="5495748" y="875583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Offrir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TEMPS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se poser, pour faire les choses sereinement,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soi…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F4C3EFA-BC21-8C7E-AF7D-D7BF00D99374}"/>
              </a:ext>
            </a:extLst>
          </p:cNvPr>
          <p:cNvCxnSpPr>
            <a:cxnSpLocks/>
          </p:cNvCxnSpPr>
          <p:nvPr/>
        </p:nvCxnSpPr>
        <p:spPr>
          <a:xfrm flipV="1">
            <a:off x="7344189" y="4531809"/>
            <a:ext cx="576177" cy="886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81C130D-03E4-48E4-8BE7-2CBB577E2D6A}"/>
              </a:ext>
            </a:extLst>
          </p:cNvPr>
          <p:cNvSpPr txBox="1"/>
          <p:nvPr/>
        </p:nvSpPr>
        <p:spPr>
          <a:xfrm>
            <a:off x="5864785" y="5489027"/>
            <a:ext cx="28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Valoriser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socialement</a:t>
            </a:r>
            <a:r>
              <a:rPr lang="fr-FR" sz="1400" dirty="0">
                <a:latin typeface="Bahnschrift Light Condensed" panose="020B0502040204020203" pitchFamily="34" charset="0"/>
              </a:rPr>
              <a:t> le rôle d’aidant-proche</a:t>
            </a:r>
          </a:p>
        </p:txBody>
      </p:sp>
    </p:spTree>
    <p:extLst>
      <p:ext uri="{BB962C8B-B14F-4D97-AF65-F5344CB8AC3E}">
        <p14:creationId xmlns:p14="http://schemas.microsoft.com/office/powerpoint/2010/main" val="3568944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6F6E96-4460-AE08-D002-B2C568F7B81E}"/>
              </a:ext>
            </a:extLst>
          </p:cNvPr>
          <p:cNvCxnSpPr>
            <a:cxnSpLocks/>
          </p:cNvCxnSpPr>
          <p:nvPr/>
        </p:nvCxnSpPr>
        <p:spPr>
          <a:xfrm>
            <a:off x="7405316" y="1594984"/>
            <a:ext cx="613269" cy="1037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78E0523-7C7B-C424-0B68-7508DBD568ED}"/>
              </a:ext>
            </a:extLst>
          </p:cNvPr>
          <p:cNvCxnSpPr>
            <a:cxnSpLocks/>
          </p:cNvCxnSpPr>
          <p:nvPr/>
        </p:nvCxnSpPr>
        <p:spPr>
          <a:xfrm flipH="1">
            <a:off x="9235505" y="1626418"/>
            <a:ext cx="383016" cy="1054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32C1148-3E25-9862-0D3F-FB7706C972DF}"/>
              </a:ext>
            </a:extLst>
          </p:cNvPr>
          <p:cNvSpPr txBox="1"/>
          <p:nvPr/>
        </p:nvSpPr>
        <p:spPr>
          <a:xfrm>
            <a:off x="8752114" y="425433"/>
            <a:ext cx="31377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Limiter</a:t>
            </a:r>
            <a:r>
              <a:rPr lang="fr-FR" sz="1400" dirty="0">
                <a:latin typeface="Bahnschrift Light Condensed" panose="020B0502040204020203" pitchFamily="34" charset="0"/>
              </a:rPr>
              <a:t> les tracasseries &amp; les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soucis ‘annexes’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(problèmes administratifs, justificatifs inutiles, angoisses pécuniaires)</a:t>
            </a:r>
          </a:p>
          <a:p>
            <a:r>
              <a:rPr lang="fr-FR" sz="1400" dirty="0">
                <a:latin typeface="Bahnschrift Light Condensed" panose="020B0502040204020203" pitchFamily="34" charset="0"/>
                <a:sym typeface="Wingdings" pitchFamily="2" charset="2"/>
              </a:rPr>
              <a:t> Se centrer sur le malade et réduire la charge mentale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FE7C838-0624-3F35-98D3-B4065F0D69D4}"/>
              </a:ext>
            </a:extLst>
          </p:cNvPr>
          <p:cNvCxnSpPr>
            <a:cxnSpLocks/>
          </p:cNvCxnSpPr>
          <p:nvPr/>
        </p:nvCxnSpPr>
        <p:spPr>
          <a:xfrm flipH="1" flipV="1">
            <a:off x="9216741" y="4585539"/>
            <a:ext cx="769945" cy="1143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FAFDF4C-C468-B197-878D-F47337ADA690}"/>
              </a:ext>
            </a:extLst>
          </p:cNvPr>
          <p:cNvSpPr txBox="1"/>
          <p:nvPr/>
        </p:nvSpPr>
        <p:spPr>
          <a:xfrm>
            <a:off x="8976733" y="5834914"/>
            <a:ext cx="26885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Echanger &amp;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communiquer</a:t>
            </a:r>
            <a:r>
              <a:rPr lang="fr-FR" sz="1400" dirty="0">
                <a:latin typeface="Bahnschrift Light Condensed" panose="020B0502040204020203" pitchFamily="34" charset="0"/>
              </a:rPr>
              <a:t> sur la maladie,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les changements de personnalité,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valoriser,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déculpabiliser</a:t>
            </a:r>
            <a:r>
              <a:rPr lang="fr-FR" sz="1400" dirty="0">
                <a:latin typeface="Bahnschrift Light Condensed" panose="020B0502040204020203" pitchFamily="34" charset="0"/>
              </a:rPr>
              <a:t> (!!!)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E2378-18DB-02FE-4958-98BEC5CA0B3B}"/>
              </a:ext>
            </a:extLst>
          </p:cNvPr>
          <p:cNvSpPr txBox="1"/>
          <p:nvPr/>
        </p:nvSpPr>
        <p:spPr>
          <a:xfrm>
            <a:off x="5495748" y="875583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Offrir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TEMPS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se poser, pour faire les choses sereinement,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soi…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F4C3EFA-BC21-8C7E-AF7D-D7BF00D99374}"/>
              </a:ext>
            </a:extLst>
          </p:cNvPr>
          <p:cNvCxnSpPr>
            <a:cxnSpLocks/>
          </p:cNvCxnSpPr>
          <p:nvPr/>
        </p:nvCxnSpPr>
        <p:spPr>
          <a:xfrm flipV="1">
            <a:off x="7344189" y="4531809"/>
            <a:ext cx="576177" cy="886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81C130D-03E4-48E4-8BE7-2CBB577E2D6A}"/>
              </a:ext>
            </a:extLst>
          </p:cNvPr>
          <p:cNvSpPr txBox="1"/>
          <p:nvPr/>
        </p:nvSpPr>
        <p:spPr>
          <a:xfrm>
            <a:off x="5864785" y="5489027"/>
            <a:ext cx="28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Valoriser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socialement</a:t>
            </a:r>
            <a:r>
              <a:rPr lang="fr-FR" sz="1400" dirty="0">
                <a:latin typeface="Bahnschrift Light Condensed" panose="020B0502040204020203" pitchFamily="34" charset="0"/>
              </a:rPr>
              <a:t> le rôle d’aidant-proche</a:t>
            </a:r>
          </a:p>
        </p:txBody>
      </p:sp>
    </p:spTree>
    <p:extLst>
      <p:ext uri="{BB962C8B-B14F-4D97-AF65-F5344CB8AC3E}">
        <p14:creationId xmlns:p14="http://schemas.microsoft.com/office/powerpoint/2010/main" val="3921141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6F6E96-4460-AE08-D002-B2C568F7B81E}"/>
              </a:ext>
            </a:extLst>
          </p:cNvPr>
          <p:cNvCxnSpPr>
            <a:cxnSpLocks/>
          </p:cNvCxnSpPr>
          <p:nvPr/>
        </p:nvCxnSpPr>
        <p:spPr>
          <a:xfrm>
            <a:off x="7405316" y="1594984"/>
            <a:ext cx="613269" cy="1037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78E0523-7C7B-C424-0B68-7508DBD568ED}"/>
              </a:ext>
            </a:extLst>
          </p:cNvPr>
          <p:cNvCxnSpPr>
            <a:cxnSpLocks/>
          </p:cNvCxnSpPr>
          <p:nvPr/>
        </p:nvCxnSpPr>
        <p:spPr>
          <a:xfrm flipH="1">
            <a:off x="9235505" y="1626418"/>
            <a:ext cx="383016" cy="1054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32C1148-3E25-9862-0D3F-FB7706C972DF}"/>
              </a:ext>
            </a:extLst>
          </p:cNvPr>
          <p:cNvSpPr txBox="1"/>
          <p:nvPr/>
        </p:nvSpPr>
        <p:spPr>
          <a:xfrm>
            <a:off x="8752114" y="425433"/>
            <a:ext cx="31377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Limiter</a:t>
            </a:r>
            <a:r>
              <a:rPr lang="fr-FR" sz="1400" dirty="0">
                <a:latin typeface="Bahnschrift Light Condensed" panose="020B0502040204020203" pitchFamily="34" charset="0"/>
              </a:rPr>
              <a:t> les tracasseries &amp; les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soucis ‘annexes’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(problèmes administratifs, justificatifs inutiles, angoisses pécuniaires)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manque de matériel </a:t>
            </a:r>
            <a:r>
              <a:rPr lang="fr-FR" sz="1400" dirty="0">
                <a:latin typeface="Bahnschrift Light Condensed" panose="020B0502040204020203" pitchFamily="34" charset="0"/>
              </a:rPr>
              <a:t>!</a:t>
            </a:r>
          </a:p>
          <a:p>
            <a:r>
              <a:rPr lang="fr-FR" sz="1400" dirty="0">
                <a:latin typeface="Bahnschrift Light Condensed" panose="020B0502040204020203" pitchFamily="34" charset="0"/>
                <a:sym typeface="Wingdings" pitchFamily="2" charset="2"/>
              </a:rPr>
              <a:t> Se centrer sur le malade et réduire la charge mentale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FE7C838-0624-3F35-98D3-B4065F0D69D4}"/>
              </a:ext>
            </a:extLst>
          </p:cNvPr>
          <p:cNvCxnSpPr>
            <a:cxnSpLocks/>
          </p:cNvCxnSpPr>
          <p:nvPr/>
        </p:nvCxnSpPr>
        <p:spPr>
          <a:xfrm flipH="1" flipV="1">
            <a:off x="9216741" y="4585539"/>
            <a:ext cx="769945" cy="1143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FAFDF4C-C468-B197-878D-F47337ADA690}"/>
              </a:ext>
            </a:extLst>
          </p:cNvPr>
          <p:cNvSpPr txBox="1"/>
          <p:nvPr/>
        </p:nvSpPr>
        <p:spPr>
          <a:xfrm>
            <a:off x="8976733" y="5834914"/>
            <a:ext cx="26885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Echanger &amp;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communiquer</a:t>
            </a:r>
            <a:r>
              <a:rPr lang="fr-FR" sz="1400" dirty="0">
                <a:latin typeface="Bahnschrift Light Condensed" panose="020B0502040204020203" pitchFamily="34" charset="0"/>
              </a:rPr>
              <a:t> sur la maladie,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les changements de personnalité,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valoriser,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déculpabiliser</a:t>
            </a:r>
            <a:r>
              <a:rPr lang="fr-FR" sz="1400" dirty="0">
                <a:latin typeface="Bahnschrift Light Condensed" panose="020B0502040204020203" pitchFamily="34" charset="0"/>
              </a:rPr>
              <a:t> (!!!)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E2378-18DB-02FE-4958-98BEC5CA0B3B}"/>
              </a:ext>
            </a:extLst>
          </p:cNvPr>
          <p:cNvSpPr txBox="1"/>
          <p:nvPr/>
        </p:nvSpPr>
        <p:spPr>
          <a:xfrm>
            <a:off x="5495748" y="875583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Offrir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TEMPS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se poser, pour faire les choses sereinement,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soi…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82FDD1-D7C8-A891-793C-8D4C8B536E4F}"/>
              </a:ext>
            </a:extLst>
          </p:cNvPr>
          <p:cNvSpPr txBox="1"/>
          <p:nvPr/>
        </p:nvSpPr>
        <p:spPr>
          <a:xfrm>
            <a:off x="10339419" y="4509065"/>
            <a:ext cx="1643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Groupes de soutien,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De parole, de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formation, </a:t>
            </a:r>
            <a:endParaRPr lang="fr-FR" sz="1400" b="1" dirty="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r>
              <a:rPr lang="fr-FR" sz="1400" b="1" dirty="0">
                <a:latin typeface="Bahnschrift Light Condensed" panose="020B0502040204020203" pitchFamily="34" charset="0"/>
              </a:rPr>
              <a:t>Aide à l’aidant 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B8BE37B-E0E4-A0F5-CABB-A599E54CA77D}"/>
              </a:ext>
            </a:extLst>
          </p:cNvPr>
          <p:cNvCxnSpPr>
            <a:cxnSpLocks/>
          </p:cNvCxnSpPr>
          <p:nvPr/>
        </p:nvCxnSpPr>
        <p:spPr>
          <a:xfrm flipH="1" flipV="1">
            <a:off x="9525843" y="4155702"/>
            <a:ext cx="713427" cy="471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F4C3EFA-BC21-8C7E-AF7D-D7BF00D99374}"/>
              </a:ext>
            </a:extLst>
          </p:cNvPr>
          <p:cNvCxnSpPr>
            <a:cxnSpLocks/>
          </p:cNvCxnSpPr>
          <p:nvPr/>
        </p:nvCxnSpPr>
        <p:spPr>
          <a:xfrm flipV="1">
            <a:off x="7344189" y="4531809"/>
            <a:ext cx="576177" cy="886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81C130D-03E4-48E4-8BE7-2CBB577E2D6A}"/>
              </a:ext>
            </a:extLst>
          </p:cNvPr>
          <p:cNvSpPr txBox="1"/>
          <p:nvPr/>
        </p:nvSpPr>
        <p:spPr>
          <a:xfrm>
            <a:off x="5864785" y="5489027"/>
            <a:ext cx="28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Valoriser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socialement</a:t>
            </a:r>
            <a:r>
              <a:rPr lang="fr-FR" sz="1400" dirty="0">
                <a:latin typeface="Bahnschrift Light Condensed" panose="020B0502040204020203" pitchFamily="34" charset="0"/>
              </a:rPr>
              <a:t> le rôle d’aidant-proche</a:t>
            </a:r>
          </a:p>
        </p:txBody>
      </p:sp>
    </p:spTree>
    <p:extLst>
      <p:ext uri="{BB962C8B-B14F-4D97-AF65-F5344CB8AC3E}">
        <p14:creationId xmlns:p14="http://schemas.microsoft.com/office/powerpoint/2010/main" val="105168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6F6E96-4460-AE08-D002-B2C568F7B81E}"/>
              </a:ext>
            </a:extLst>
          </p:cNvPr>
          <p:cNvCxnSpPr>
            <a:cxnSpLocks/>
          </p:cNvCxnSpPr>
          <p:nvPr/>
        </p:nvCxnSpPr>
        <p:spPr>
          <a:xfrm>
            <a:off x="7405316" y="1594984"/>
            <a:ext cx="613269" cy="1037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78E0523-7C7B-C424-0B68-7508DBD568ED}"/>
              </a:ext>
            </a:extLst>
          </p:cNvPr>
          <p:cNvCxnSpPr>
            <a:cxnSpLocks/>
          </p:cNvCxnSpPr>
          <p:nvPr/>
        </p:nvCxnSpPr>
        <p:spPr>
          <a:xfrm flipH="1">
            <a:off x="9235505" y="1626418"/>
            <a:ext cx="383016" cy="1054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32C1148-3E25-9862-0D3F-FB7706C972DF}"/>
              </a:ext>
            </a:extLst>
          </p:cNvPr>
          <p:cNvSpPr txBox="1"/>
          <p:nvPr/>
        </p:nvSpPr>
        <p:spPr>
          <a:xfrm>
            <a:off x="8752114" y="425433"/>
            <a:ext cx="31377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Limiter</a:t>
            </a:r>
            <a:r>
              <a:rPr lang="fr-FR" sz="1400" dirty="0">
                <a:latin typeface="Bahnschrift Light Condensed" panose="020B0502040204020203" pitchFamily="34" charset="0"/>
              </a:rPr>
              <a:t> les tracasseries &amp; les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soucis ‘annexes’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(problèmes administratifs, justificatifs inutiles, angoisses pécuniaires)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manque de matériel </a:t>
            </a:r>
            <a:r>
              <a:rPr lang="fr-FR" sz="1400" dirty="0">
                <a:latin typeface="Bahnschrift Light Condensed" panose="020B0502040204020203" pitchFamily="34" charset="0"/>
              </a:rPr>
              <a:t>!</a:t>
            </a:r>
          </a:p>
          <a:p>
            <a:r>
              <a:rPr lang="fr-FR" sz="1400" dirty="0">
                <a:latin typeface="Bahnschrift Light Condensed" panose="020B0502040204020203" pitchFamily="34" charset="0"/>
                <a:sym typeface="Wingdings" pitchFamily="2" charset="2"/>
              </a:rPr>
              <a:t> Se centrer sur le malade et réduire la charge mentale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FE7C838-0624-3F35-98D3-B4065F0D69D4}"/>
              </a:ext>
            </a:extLst>
          </p:cNvPr>
          <p:cNvCxnSpPr>
            <a:cxnSpLocks/>
          </p:cNvCxnSpPr>
          <p:nvPr/>
        </p:nvCxnSpPr>
        <p:spPr>
          <a:xfrm flipH="1" flipV="1">
            <a:off x="9216741" y="4585539"/>
            <a:ext cx="769945" cy="1143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FAFDF4C-C468-B197-878D-F47337ADA690}"/>
              </a:ext>
            </a:extLst>
          </p:cNvPr>
          <p:cNvSpPr txBox="1"/>
          <p:nvPr/>
        </p:nvSpPr>
        <p:spPr>
          <a:xfrm>
            <a:off x="8752114" y="5911388"/>
            <a:ext cx="33249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Echanger &amp;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communiquer</a:t>
            </a:r>
            <a:r>
              <a:rPr lang="fr-FR" sz="1400" dirty="0">
                <a:latin typeface="Bahnschrift Light Condensed" panose="020B0502040204020203" pitchFamily="34" charset="0"/>
              </a:rPr>
              <a:t> sur la maladie,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les changements de personnalité,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valoriser,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déculpabiliser</a:t>
            </a:r>
            <a:r>
              <a:rPr lang="fr-FR" sz="1400" dirty="0">
                <a:latin typeface="Bahnschrift Light Condensed" panose="020B0502040204020203" pitchFamily="34" charset="0"/>
              </a:rPr>
              <a:t> (!!!) valider le vécu subjectif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E2378-18DB-02FE-4958-98BEC5CA0B3B}"/>
              </a:ext>
            </a:extLst>
          </p:cNvPr>
          <p:cNvSpPr txBox="1"/>
          <p:nvPr/>
        </p:nvSpPr>
        <p:spPr>
          <a:xfrm>
            <a:off x="5495748" y="875583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Offrir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TEMPS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se poser, pour faire les choses sereinement,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soi…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86458D6-C695-E90E-29B0-D667E70C46A5}"/>
              </a:ext>
            </a:extLst>
          </p:cNvPr>
          <p:cNvCxnSpPr>
            <a:cxnSpLocks/>
          </p:cNvCxnSpPr>
          <p:nvPr/>
        </p:nvCxnSpPr>
        <p:spPr>
          <a:xfrm flipH="1">
            <a:off x="9525843" y="3201034"/>
            <a:ext cx="386427" cy="100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29929B0-E844-1D53-E6EA-4AA5F8768D7D}"/>
              </a:ext>
            </a:extLst>
          </p:cNvPr>
          <p:cNvSpPr txBox="1"/>
          <p:nvPr/>
        </p:nvSpPr>
        <p:spPr>
          <a:xfrm>
            <a:off x="10036120" y="2520964"/>
            <a:ext cx="2040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CO-MU-NI-QUER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 plus possible,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sur le plus de sujets possibles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avec le plus de monde possible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82FDD1-D7C8-A891-793C-8D4C8B536E4F}"/>
              </a:ext>
            </a:extLst>
          </p:cNvPr>
          <p:cNvSpPr txBox="1"/>
          <p:nvPr/>
        </p:nvSpPr>
        <p:spPr>
          <a:xfrm>
            <a:off x="10339419" y="4509065"/>
            <a:ext cx="1643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Groupes de soutien,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De parole, de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formation, </a:t>
            </a:r>
            <a:endParaRPr lang="fr-FR" sz="1400" b="1" dirty="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r>
              <a:rPr lang="fr-FR" sz="1400" b="1" dirty="0">
                <a:latin typeface="Bahnschrift Light Condensed" panose="020B0502040204020203" pitchFamily="34" charset="0"/>
              </a:rPr>
              <a:t>Aide à l’aidant 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B8BE37B-E0E4-A0F5-CABB-A599E54CA77D}"/>
              </a:ext>
            </a:extLst>
          </p:cNvPr>
          <p:cNvCxnSpPr>
            <a:cxnSpLocks/>
          </p:cNvCxnSpPr>
          <p:nvPr/>
        </p:nvCxnSpPr>
        <p:spPr>
          <a:xfrm flipH="1" flipV="1">
            <a:off x="9525843" y="4155702"/>
            <a:ext cx="713427" cy="471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F4C3EFA-BC21-8C7E-AF7D-D7BF00D99374}"/>
              </a:ext>
            </a:extLst>
          </p:cNvPr>
          <p:cNvCxnSpPr>
            <a:cxnSpLocks/>
          </p:cNvCxnSpPr>
          <p:nvPr/>
        </p:nvCxnSpPr>
        <p:spPr>
          <a:xfrm flipV="1">
            <a:off x="7344189" y="4531809"/>
            <a:ext cx="576177" cy="886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81C130D-03E4-48E4-8BE7-2CBB577E2D6A}"/>
              </a:ext>
            </a:extLst>
          </p:cNvPr>
          <p:cNvSpPr txBox="1"/>
          <p:nvPr/>
        </p:nvSpPr>
        <p:spPr>
          <a:xfrm>
            <a:off x="5864785" y="5489027"/>
            <a:ext cx="28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Valoriser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socialement</a:t>
            </a:r>
            <a:r>
              <a:rPr lang="fr-FR" sz="1400" dirty="0">
                <a:latin typeface="Bahnschrift Light Condensed" panose="020B0502040204020203" pitchFamily="34" charset="0"/>
              </a:rPr>
              <a:t> le rôle d’aidant-proche</a:t>
            </a:r>
          </a:p>
        </p:txBody>
      </p:sp>
    </p:spTree>
    <p:extLst>
      <p:ext uri="{BB962C8B-B14F-4D97-AF65-F5344CB8AC3E}">
        <p14:creationId xmlns:p14="http://schemas.microsoft.com/office/powerpoint/2010/main" val="289068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6F6E96-4460-AE08-D002-B2C568F7B81E}"/>
              </a:ext>
            </a:extLst>
          </p:cNvPr>
          <p:cNvCxnSpPr>
            <a:cxnSpLocks/>
          </p:cNvCxnSpPr>
          <p:nvPr/>
        </p:nvCxnSpPr>
        <p:spPr>
          <a:xfrm>
            <a:off x="7405316" y="1594984"/>
            <a:ext cx="613269" cy="1037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78E0523-7C7B-C424-0B68-7508DBD568ED}"/>
              </a:ext>
            </a:extLst>
          </p:cNvPr>
          <p:cNvCxnSpPr>
            <a:cxnSpLocks/>
          </p:cNvCxnSpPr>
          <p:nvPr/>
        </p:nvCxnSpPr>
        <p:spPr>
          <a:xfrm flipH="1">
            <a:off x="9235505" y="1626418"/>
            <a:ext cx="383016" cy="1054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32C1148-3E25-9862-0D3F-FB7706C972DF}"/>
              </a:ext>
            </a:extLst>
          </p:cNvPr>
          <p:cNvSpPr txBox="1"/>
          <p:nvPr/>
        </p:nvSpPr>
        <p:spPr>
          <a:xfrm>
            <a:off x="8752114" y="425433"/>
            <a:ext cx="31377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Limiter</a:t>
            </a:r>
            <a:r>
              <a:rPr lang="fr-FR" sz="1400" dirty="0">
                <a:latin typeface="Bahnschrift Light Condensed" panose="020B0502040204020203" pitchFamily="34" charset="0"/>
              </a:rPr>
              <a:t> les tracasseries &amp; les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soucis ‘annexes’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(problèmes administratifs, justificatifs inutiles, angoisses pécuniaires)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manque de matériel </a:t>
            </a:r>
            <a:r>
              <a:rPr lang="fr-FR" sz="1400" dirty="0">
                <a:latin typeface="Bahnschrift Light Condensed" panose="020B0502040204020203" pitchFamily="34" charset="0"/>
              </a:rPr>
              <a:t>!</a:t>
            </a:r>
          </a:p>
          <a:p>
            <a:r>
              <a:rPr lang="fr-FR" sz="1400" dirty="0">
                <a:latin typeface="Bahnschrift Light Condensed" panose="020B0502040204020203" pitchFamily="34" charset="0"/>
                <a:sym typeface="Wingdings" pitchFamily="2" charset="2"/>
              </a:rPr>
              <a:t> Se centrer sur le malade et réduire la charge mentale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FE7C838-0624-3F35-98D3-B4065F0D69D4}"/>
              </a:ext>
            </a:extLst>
          </p:cNvPr>
          <p:cNvCxnSpPr>
            <a:cxnSpLocks/>
          </p:cNvCxnSpPr>
          <p:nvPr/>
        </p:nvCxnSpPr>
        <p:spPr>
          <a:xfrm flipH="1" flipV="1">
            <a:off x="9216741" y="4585539"/>
            <a:ext cx="769945" cy="1143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FAFDF4C-C468-B197-878D-F47337ADA690}"/>
              </a:ext>
            </a:extLst>
          </p:cNvPr>
          <p:cNvSpPr txBox="1"/>
          <p:nvPr/>
        </p:nvSpPr>
        <p:spPr>
          <a:xfrm>
            <a:off x="8752114" y="5911388"/>
            <a:ext cx="33249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Echanger &amp;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communiquer</a:t>
            </a:r>
            <a:r>
              <a:rPr lang="fr-FR" sz="1400" dirty="0">
                <a:latin typeface="Bahnschrift Light Condensed" panose="020B0502040204020203" pitchFamily="34" charset="0"/>
              </a:rPr>
              <a:t> sur la maladie,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les changements de personnalité,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valoriser,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déculpabiliser</a:t>
            </a:r>
            <a:r>
              <a:rPr lang="fr-FR" sz="1400" dirty="0">
                <a:latin typeface="Bahnschrift Light Condensed" panose="020B0502040204020203" pitchFamily="34" charset="0"/>
              </a:rPr>
              <a:t> (!!!) valider le vécu subjectif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E2378-18DB-02FE-4958-98BEC5CA0B3B}"/>
              </a:ext>
            </a:extLst>
          </p:cNvPr>
          <p:cNvSpPr txBox="1"/>
          <p:nvPr/>
        </p:nvSpPr>
        <p:spPr>
          <a:xfrm>
            <a:off x="5495748" y="875583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Offrir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TEMPS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se poser, pour faire les choses sereinement,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soi…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86458D6-C695-E90E-29B0-D667E70C46A5}"/>
              </a:ext>
            </a:extLst>
          </p:cNvPr>
          <p:cNvCxnSpPr>
            <a:cxnSpLocks/>
          </p:cNvCxnSpPr>
          <p:nvPr/>
        </p:nvCxnSpPr>
        <p:spPr>
          <a:xfrm flipH="1">
            <a:off x="9525843" y="3201034"/>
            <a:ext cx="386427" cy="100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29929B0-E844-1D53-E6EA-4AA5F8768D7D}"/>
              </a:ext>
            </a:extLst>
          </p:cNvPr>
          <p:cNvSpPr txBox="1"/>
          <p:nvPr/>
        </p:nvSpPr>
        <p:spPr>
          <a:xfrm>
            <a:off x="10036120" y="2520964"/>
            <a:ext cx="2040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CO-MU-NI-QUER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 plus possible,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sur le plus de sujets possibles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avec le plus de monde possible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82FDD1-D7C8-A891-793C-8D4C8B536E4F}"/>
              </a:ext>
            </a:extLst>
          </p:cNvPr>
          <p:cNvSpPr txBox="1"/>
          <p:nvPr/>
        </p:nvSpPr>
        <p:spPr>
          <a:xfrm>
            <a:off x="10339419" y="4509065"/>
            <a:ext cx="1643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Groupes de soutien,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De parole, de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formation, </a:t>
            </a:r>
            <a:endParaRPr lang="fr-FR" sz="1400" b="1" dirty="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r>
              <a:rPr lang="fr-FR" sz="1400" b="1" dirty="0">
                <a:latin typeface="Bahnschrift Light Condensed" panose="020B0502040204020203" pitchFamily="34" charset="0"/>
              </a:rPr>
              <a:t>Aide à l’aidant 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B8BE37B-E0E4-A0F5-CABB-A599E54CA77D}"/>
              </a:ext>
            </a:extLst>
          </p:cNvPr>
          <p:cNvCxnSpPr>
            <a:cxnSpLocks/>
          </p:cNvCxnSpPr>
          <p:nvPr/>
        </p:nvCxnSpPr>
        <p:spPr>
          <a:xfrm flipH="1" flipV="1">
            <a:off x="9525843" y="4155702"/>
            <a:ext cx="713427" cy="471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F4C3EFA-BC21-8C7E-AF7D-D7BF00D99374}"/>
              </a:ext>
            </a:extLst>
          </p:cNvPr>
          <p:cNvCxnSpPr>
            <a:cxnSpLocks/>
          </p:cNvCxnSpPr>
          <p:nvPr/>
        </p:nvCxnSpPr>
        <p:spPr>
          <a:xfrm flipV="1">
            <a:off x="7344189" y="4531809"/>
            <a:ext cx="576177" cy="886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81C130D-03E4-48E4-8BE7-2CBB577E2D6A}"/>
              </a:ext>
            </a:extLst>
          </p:cNvPr>
          <p:cNvSpPr txBox="1"/>
          <p:nvPr/>
        </p:nvSpPr>
        <p:spPr>
          <a:xfrm>
            <a:off x="5864785" y="5489027"/>
            <a:ext cx="28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Valoriser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socialement</a:t>
            </a:r>
            <a:r>
              <a:rPr lang="fr-FR" sz="1400" dirty="0">
                <a:latin typeface="Bahnschrift Light Condensed" panose="020B0502040204020203" pitchFamily="34" charset="0"/>
              </a:rPr>
              <a:t> le rôle d’aidant-proche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AB01400-C34A-A9D6-A1A0-E1D6B61839E0}"/>
              </a:ext>
            </a:extLst>
          </p:cNvPr>
          <p:cNvCxnSpPr>
            <a:cxnSpLocks/>
          </p:cNvCxnSpPr>
          <p:nvPr/>
        </p:nvCxnSpPr>
        <p:spPr>
          <a:xfrm>
            <a:off x="7021744" y="2791074"/>
            <a:ext cx="598431" cy="367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8B32436-9527-9F72-2F47-029D920C067F}"/>
              </a:ext>
            </a:extLst>
          </p:cNvPr>
          <p:cNvSpPr txBox="1"/>
          <p:nvPr/>
        </p:nvSpPr>
        <p:spPr>
          <a:xfrm>
            <a:off x="6277646" y="2496109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6 </a:t>
            </a:r>
            <a:r>
              <a:rPr lang="fr-FR" dirty="0"/>
              <a:t>=</a:t>
            </a:r>
            <a:r>
              <a:rPr lang="fr-FR" dirty="0">
                <a:solidFill>
                  <a:srgbClr val="FF0000"/>
                </a:solidFill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781018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6F6E96-4460-AE08-D002-B2C568F7B81E}"/>
              </a:ext>
            </a:extLst>
          </p:cNvPr>
          <p:cNvCxnSpPr>
            <a:cxnSpLocks/>
          </p:cNvCxnSpPr>
          <p:nvPr/>
        </p:nvCxnSpPr>
        <p:spPr>
          <a:xfrm>
            <a:off x="7405316" y="1594984"/>
            <a:ext cx="613269" cy="1037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78E0523-7C7B-C424-0B68-7508DBD568ED}"/>
              </a:ext>
            </a:extLst>
          </p:cNvPr>
          <p:cNvCxnSpPr>
            <a:cxnSpLocks/>
          </p:cNvCxnSpPr>
          <p:nvPr/>
        </p:nvCxnSpPr>
        <p:spPr>
          <a:xfrm flipH="1">
            <a:off x="9235505" y="1626418"/>
            <a:ext cx="383016" cy="1054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32C1148-3E25-9862-0D3F-FB7706C972DF}"/>
              </a:ext>
            </a:extLst>
          </p:cNvPr>
          <p:cNvSpPr txBox="1"/>
          <p:nvPr/>
        </p:nvSpPr>
        <p:spPr>
          <a:xfrm>
            <a:off x="8752114" y="425433"/>
            <a:ext cx="31377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Limiter</a:t>
            </a:r>
            <a:r>
              <a:rPr lang="fr-FR" sz="1400" dirty="0">
                <a:latin typeface="Bahnschrift Light Condensed" panose="020B0502040204020203" pitchFamily="34" charset="0"/>
              </a:rPr>
              <a:t> les tracasseries &amp; les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soucis ‘annexes’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(problèmes administratifs, justificatifs inutiles, angoisses pécuniaires)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manque de matériel </a:t>
            </a:r>
            <a:r>
              <a:rPr lang="fr-FR" sz="1400" dirty="0">
                <a:latin typeface="Bahnschrift Light Condensed" panose="020B0502040204020203" pitchFamily="34" charset="0"/>
              </a:rPr>
              <a:t>!</a:t>
            </a:r>
          </a:p>
          <a:p>
            <a:r>
              <a:rPr lang="fr-FR" sz="1400" dirty="0">
                <a:latin typeface="Bahnschrift Light Condensed" panose="020B0502040204020203" pitchFamily="34" charset="0"/>
                <a:sym typeface="Wingdings" pitchFamily="2" charset="2"/>
              </a:rPr>
              <a:t> Se centrer sur le malade et réduire la charge mentale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FE7C838-0624-3F35-98D3-B4065F0D69D4}"/>
              </a:ext>
            </a:extLst>
          </p:cNvPr>
          <p:cNvCxnSpPr>
            <a:cxnSpLocks/>
          </p:cNvCxnSpPr>
          <p:nvPr/>
        </p:nvCxnSpPr>
        <p:spPr>
          <a:xfrm flipH="1" flipV="1">
            <a:off x="9216741" y="4585539"/>
            <a:ext cx="769945" cy="1143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FAFDF4C-C468-B197-878D-F47337ADA690}"/>
              </a:ext>
            </a:extLst>
          </p:cNvPr>
          <p:cNvSpPr txBox="1"/>
          <p:nvPr/>
        </p:nvSpPr>
        <p:spPr>
          <a:xfrm>
            <a:off x="8752114" y="5911388"/>
            <a:ext cx="33249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Echanger &amp;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communiquer</a:t>
            </a:r>
            <a:r>
              <a:rPr lang="fr-FR" sz="1400" dirty="0">
                <a:latin typeface="Bahnschrift Light Condensed" panose="020B0502040204020203" pitchFamily="34" charset="0"/>
              </a:rPr>
              <a:t> sur la maladie,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les changements de personnalité,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valoriser,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déculpabiliser</a:t>
            </a:r>
            <a:r>
              <a:rPr lang="fr-FR" sz="1400" dirty="0">
                <a:latin typeface="Bahnschrift Light Condensed" panose="020B0502040204020203" pitchFamily="34" charset="0"/>
              </a:rPr>
              <a:t> (!!!) valider le vécu subjectif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E2378-18DB-02FE-4958-98BEC5CA0B3B}"/>
              </a:ext>
            </a:extLst>
          </p:cNvPr>
          <p:cNvSpPr txBox="1"/>
          <p:nvPr/>
        </p:nvSpPr>
        <p:spPr>
          <a:xfrm>
            <a:off x="5495748" y="875583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Offrir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TEMPS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se poser, pour faire les choses sereinement,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soi…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86458D6-C695-E90E-29B0-D667E70C46A5}"/>
              </a:ext>
            </a:extLst>
          </p:cNvPr>
          <p:cNvCxnSpPr>
            <a:cxnSpLocks/>
          </p:cNvCxnSpPr>
          <p:nvPr/>
        </p:nvCxnSpPr>
        <p:spPr>
          <a:xfrm flipH="1">
            <a:off x="9525843" y="3201034"/>
            <a:ext cx="386427" cy="100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29929B0-E844-1D53-E6EA-4AA5F8768D7D}"/>
              </a:ext>
            </a:extLst>
          </p:cNvPr>
          <p:cNvSpPr txBox="1"/>
          <p:nvPr/>
        </p:nvSpPr>
        <p:spPr>
          <a:xfrm>
            <a:off x="10036120" y="2520964"/>
            <a:ext cx="2040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CO-MU-NI-QUER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 plus possible,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sur le plus de sujets possibles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avec le plus de monde possible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82FDD1-D7C8-A891-793C-8D4C8B536E4F}"/>
              </a:ext>
            </a:extLst>
          </p:cNvPr>
          <p:cNvSpPr txBox="1"/>
          <p:nvPr/>
        </p:nvSpPr>
        <p:spPr>
          <a:xfrm>
            <a:off x="10339419" y="4509065"/>
            <a:ext cx="1643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Groupes de soutien,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De parole, de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formation, </a:t>
            </a:r>
            <a:endParaRPr lang="fr-FR" sz="1400" b="1" dirty="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r>
              <a:rPr lang="fr-FR" sz="1400" b="1" dirty="0">
                <a:latin typeface="Bahnschrift Light Condensed" panose="020B0502040204020203" pitchFamily="34" charset="0"/>
              </a:rPr>
              <a:t>Aide à l’aidant 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B8BE37B-E0E4-A0F5-CABB-A599E54CA77D}"/>
              </a:ext>
            </a:extLst>
          </p:cNvPr>
          <p:cNvCxnSpPr>
            <a:cxnSpLocks/>
          </p:cNvCxnSpPr>
          <p:nvPr/>
        </p:nvCxnSpPr>
        <p:spPr>
          <a:xfrm flipH="1" flipV="1">
            <a:off x="9525843" y="4155702"/>
            <a:ext cx="713427" cy="471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F4C3EFA-BC21-8C7E-AF7D-D7BF00D99374}"/>
              </a:ext>
            </a:extLst>
          </p:cNvPr>
          <p:cNvCxnSpPr>
            <a:cxnSpLocks/>
          </p:cNvCxnSpPr>
          <p:nvPr/>
        </p:nvCxnSpPr>
        <p:spPr>
          <a:xfrm flipV="1">
            <a:off x="7344189" y="4531809"/>
            <a:ext cx="576177" cy="886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81C130D-03E4-48E4-8BE7-2CBB577E2D6A}"/>
              </a:ext>
            </a:extLst>
          </p:cNvPr>
          <p:cNvSpPr txBox="1"/>
          <p:nvPr/>
        </p:nvSpPr>
        <p:spPr>
          <a:xfrm>
            <a:off x="5864785" y="5489027"/>
            <a:ext cx="28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Valoriser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socialement</a:t>
            </a:r>
            <a:r>
              <a:rPr lang="fr-FR" sz="1400" dirty="0">
                <a:latin typeface="Bahnschrift Light Condensed" panose="020B0502040204020203" pitchFamily="34" charset="0"/>
              </a:rPr>
              <a:t> le rôle d’aidant-proche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AB01400-C34A-A9D6-A1A0-E1D6B61839E0}"/>
              </a:ext>
            </a:extLst>
          </p:cNvPr>
          <p:cNvCxnSpPr>
            <a:cxnSpLocks/>
          </p:cNvCxnSpPr>
          <p:nvPr/>
        </p:nvCxnSpPr>
        <p:spPr>
          <a:xfrm>
            <a:off x="7021744" y="2791074"/>
            <a:ext cx="598431" cy="367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8B32436-9527-9F72-2F47-029D920C067F}"/>
              </a:ext>
            </a:extLst>
          </p:cNvPr>
          <p:cNvSpPr txBox="1"/>
          <p:nvPr/>
        </p:nvSpPr>
        <p:spPr>
          <a:xfrm>
            <a:off x="6277646" y="2496109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6 </a:t>
            </a:r>
            <a:r>
              <a:rPr lang="fr-FR" dirty="0"/>
              <a:t>=</a:t>
            </a:r>
            <a:r>
              <a:rPr lang="fr-FR" dirty="0">
                <a:solidFill>
                  <a:srgbClr val="FF0000"/>
                </a:solidFill>
              </a:rPr>
              <a:t> 9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43DFDB1-2A64-0E51-1B4A-D3BF34321FBF}"/>
              </a:ext>
            </a:extLst>
          </p:cNvPr>
          <p:cNvCxnSpPr>
            <a:cxnSpLocks/>
          </p:cNvCxnSpPr>
          <p:nvPr/>
        </p:nvCxnSpPr>
        <p:spPr>
          <a:xfrm flipV="1">
            <a:off x="6253035" y="4116812"/>
            <a:ext cx="1505282" cy="401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C85B31B-A188-2421-6C76-3DA9D1CCED1D}"/>
              </a:ext>
            </a:extLst>
          </p:cNvPr>
          <p:cNvSpPr txBox="1"/>
          <p:nvPr/>
        </p:nvSpPr>
        <p:spPr>
          <a:xfrm>
            <a:off x="5536485" y="4549624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ahnschrift Light Condensed" panose="020B0502040204020203" pitchFamily="34" charset="0"/>
              </a:rPr>
              <a:t>Rassurer !</a:t>
            </a:r>
          </a:p>
        </p:txBody>
      </p:sp>
    </p:spTree>
    <p:extLst>
      <p:ext uri="{BB962C8B-B14F-4D97-AF65-F5344CB8AC3E}">
        <p14:creationId xmlns:p14="http://schemas.microsoft.com/office/powerpoint/2010/main" val="3148881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11" y="173071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5051098" y="1626418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D85325D0-CC2B-EA6F-A823-E7D33B82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91" y="2632667"/>
            <a:ext cx="1917804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1096F-F615-2B6C-97CE-1C2B139E3228}"/>
              </a:ext>
            </a:extLst>
          </p:cNvPr>
          <p:cNvSpPr/>
          <p:nvPr/>
        </p:nvSpPr>
        <p:spPr>
          <a:xfrm rot="5400000">
            <a:off x="8323210" y="3773262"/>
            <a:ext cx="142630" cy="16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6F6E96-4460-AE08-D002-B2C568F7B81E}"/>
              </a:ext>
            </a:extLst>
          </p:cNvPr>
          <p:cNvCxnSpPr>
            <a:cxnSpLocks/>
          </p:cNvCxnSpPr>
          <p:nvPr/>
        </p:nvCxnSpPr>
        <p:spPr>
          <a:xfrm>
            <a:off x="7405316" y="1594984"/>
            <a:ext cx="613269" cy="10376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78E0523-7C7B-C424-0B68-7508DBD568ED}"/>
              </a:ext>
            </a:extLst>
          </p:cNvPr>
          <p:cNvCxnSpPr>
            <a:cxnSpLocks/>
          </p:cNvCxnSpPr>
          <p:nvPr/>
        </p:nvCxnSpPr>
        <p:spPr>
          <a:xfrm flipH="1">
            <a:off x="9235505" y="1626418"/>
            <a:ext cx="383016" cy="1054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32C1148-3E25-9862-0D3F-FB7706C972DF}"/>
              </a:ext>
            </a:extLst>
          </p:cNvPr>
          <p:cNvSpPr txBox="1"/>
          <p:nvPr/>
        </p:nvSpPr>
        <p:spPr>
          <a:xfrm>
            <a:off x="8752114" y="425433"/>
            <a:ext cx="31377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Limiter</a:t>
            </a:r>
            <a:r>
              <a:rPr lang="fr-FR" sz="1400" dirty="0">
                <a:latin typeface="Bahnschrift Light Condensed" panose="020B0502040204020203" pitchFamily="34" charset="0"/>
              </a:rPr>
              <a:t> les tracasseries &amp; les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soucis ‘annexes’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(problèmes administratifs, justificatifs inutiles, angoisses pécuniaires)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manque de matériel </a:t>
            </a:r>
            <a:r>
              <a:rPr lang="fr-FR" sz="1400" dirty="0">
                <a:latin typeface="Bahnschrift Light Condensed" panose="020B0502040204020203" pitchFamily="34" charset="0"/>
              </a:rPr>
              <a:t>!</a:t>
            </a:r>
          </a:p>
          <a:p>
            <a:r>
              <a:rPr lang="fr-FR" sz="1400" dirty="0">
                <a:latin typeface="Bahnschrift Light Condensed" panose="020B0502040204020203" pitchFamily="34" charset="0"/>
                <a:sym typeface="Wingdings" pitchFamily="2" charset="2"/>
              </a:rPr>
              <a:t> Se centrer sur le malade et réduire la charge mentale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FE7C838-0624-3F35-98D3-B4065F0D69D4}"/>
              </a:ext>
            </a:extLst>
          </p:cNvPr>
          <p:cNvCxnSpPr>
            <a:cxnSpLocks/>
          </p:cNvCxnSpPr>
          <p:nvPr/>
        </p:nvCxnSpPr>
        <p:spPr>
          <a:xfrm flipH="1" flipV="1">
            <a:off x="9216741" y="4585539"/>
            <a:ext cx="769945" cy="1143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FAFDF4C-C468-B197-878D-F47337ADA690}"/>
              </a:ext>
            </a:extLst>
          </p:cNvPr>
          <p:cNvSpPr txBox="1"/>
          <p:nvPr/>
        </p:nvSpPr>
        <p:spPr>
          <a:xfrm>
            <a:off x="8752114" y="5911388"/>
            <a:ext cx="33249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Echanger &amp;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communiquer</a:t>
            </a:r>
            <a:r>
              <a:rPr lang="fr-FR" sz="1400" dirty="0">
                <a:latin typeface="Bahnschrift Light Condensed" panose="020B0502040204020203" pitchFamily="34" charset="0"/>
              </a:rPr>
              <a:t> sur la maladie,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les changements de personnalité,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valoriser,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déculpabiliser</a:t>
            </a:r>
            <a:r>
              <a:rPr lang="fr-FR" sz="1400" dirty="0">
                <a:latin typeface="Bahnschrift Light Condensed" panose="020B0502040204020203" pitchFamily="34" charset="0"/>
              </a:rPr>
              <a:t> (!!!) valider le vécu subjectif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BE2378-18DB-02FE-4958-98BEC5CA0B3B}"/>
              </a:ext>
            </a:extLst>
          </p:cNvPr>
          <p:cNvSpPr txBox="1"/>
          <p:nvPr/>
        </p:nvSpPr>
        <p:spPr>
          <a:xfrm>
            <a:off x="5495748" y="875583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Offrir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TEMPS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se poser, pour faire les choses sereinement,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pour soi…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86458D6-C695-E90E-29B0-D667E70C46A5}"/>
              </a:ext>
            </a:extLst>
          </p:cNvPr>
          <p:cNvCxnSpPr>
            <a:cxnSpLocks/>
          </p:cNvCxnSpPr>
          <p:nvPr/>
        </p:nvCxnSpPr>
        <p:spPr>
          <a:xfrm flipH="1">
            <a:off x="9525843" y="3201034"/>
            <a:ext cx="386427" cy="100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29929B0-E844-1D53-E6EA-4AA5F8768D7D}"/>
              </a:ext>
            </a:extLst>
          </p:cNvPr>
          <p:cNvSpPr txBox="1"/>
          <p:nvPr/>
        </p:nvSpPr>
        <p:spPr>
          <a:xfrm>
            <a:off x="10036120" y="2520964"/>
            <a:ext cx="2040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CO-MU-NI-QUER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Le plus possible,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sur le plus de sujets possibles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avec le plus de monde possible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82FDD1-D7C8-A891-793C-8D4C8B536E4F}"/>
              </a:ext>
            </a:extLst>
          </p:cNvPr>
          <p:cNvSpPr txBox="1"/>
          <p:nvPr/>
        </p:nvSpPr>
        <p:spPr>
          <a:xfrm>
            <a:off x="10339419" y="4509065"/>
            <a:ext cx="1643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Groupes de soutien, 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De parole, de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formation, </a:t>
            </a:r>
            <a:endParaRPr lang="fr-FR" sz="1400" b="1" dirty="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r>
              <a:rPr lang="fr-FR" sz="1400" b="1" dirty="0">
                <a:latin typeface="Bahnschrift Light Condensed" panose="020B0502040204020203" pitchFamily="34" charset="0"/>
              </a:rPr>
              <a:t>Aide à l’aidant </a:t>
            </a:r>
            <a:endParaRPr lang="fr-FR" sz="1400" dirty="0">
              <a:latin typeface="Bahnschrift Light Condensed" panose="020B0502040204020203" pitchFamily="34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B8BE37B-E0E4-A0F5-CABB-A599E54CA77D}"/>
              </a:ext>
            </a:extLst>
          </p:cNvPr>
          <p:cNvCxnSpPr>
            <a:cxnSpLocks/>
          </p:cNvCxnSpPr>
          <p:nvPr/>
        </p:nvCxnSpPr>
        <p:spPr>
          <a:xfrm flipH="1" flipV="1">
            <a:off x="9525843" y="4155702"/>
            <a:ext cx="713427" cy="471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F4C3EFA-BC21-8C7E-AF7D-D7BF00D99374}"/>
              </a:ext>
            </a:extLst>
          </p:cNvPr>
          <p:cNvCxnSpPr>
            <a:cxnSpLocks/>
          </p:cNvCxnSpPr>
          <p:nvPr/>
        </p:nvCxnSpPr>
        <p:spPr>
          <a:xfrm flipV="1">
            <a:off x="7344189" y="4531809"/>
            <a:ext cx="576177" cy="886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B2FBE825-9C25-CA1B-0CE0-270D199ABEB3}"/>
              </a:ext>
            </a:extLst>
          </p:cNvPr>
          <p:cNvSpPr/>
          <p:nvPr/>
        </p:nvSpPr>
        <p:spPr>
          <a:xfrm>
            <a:off x="5601308" y="3359289"/>
            <a:ext cx="1461287" cy="588524"/>
          </a:xfrm>
          <a:prstGeom prst="rightArrow">
            <a:avLst>
              <a:gd name="adj1" fmla="val 12438"/>
              <a:gd name="adj2" fmla="val 19267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81C130D-03E4-48E4-8BE7-2CBB577E2D6A}"/>
              </a:ext>
            </a:extLst>
          </p:cNvPr>
          <p:cNvSpPr txBox="1"/>
          <p:nvPr/>
        </p:nvSpPr>
        <p:spPr>
          <a:xfrm>
            <a:off x="5864785" y="5489027"/>
            <a:ext cx="28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Valoriser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socialement</a:t>
            </a:r>
            <a:r>
              <a:rPr lang="fr-FR" sz="1400" dirty="0">
                <a:latin typeface="Bahnschrift Light Condensed" panose="020B0502040204020203" pitchFamily="34" charset="0"/>
              </a:rPr>
              <a:t> le rôle d’aidant-proche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AB01400-C34A-A9D6-A1A0-E1D6B61839E0}"/>
              </a:ext>
            </a:extLst>
          </p:cNvPr>
          <p:cNvCxnSpPr>
            <a:cxnSpLocks/>
          </p:cNvCxnSpPr>
          <p:nvPr/>
        </p:nvCxnSpPr>
        <p:spPr>
          <a:xfrm>
            <a:off x="7021744" y="2791074"/>
            <a:ext cx="598431" cy="367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8B32436-9527-9F72-2F47-029D920C067F}"/>
              </a:ext>
            </a:extLst>
          </p:cNvPr>
          <p:cNvSpPr txBox="1"/>
          <p:nvPr/>
        </p:nvSpPr>
        <p:spPr>
          <a:xfrm>
            <a:off x="6277646" y="2496109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6 </a:t>
            </a:r>
            <a:r>
              <a:rPr lang="fr-FR" dirty="0"/>
              <a:t>=</a:t>
            </a:r>
            <a:r>
              <a:rPr lang="fr-FR" dirty="0">
                <a:solidFill>
                  <a:srgbClr val="FF0000"/>
                </a:solidFill>
              </a:rPr>
              <a:t> 9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43DFDB1-2A64-0E51-1B4A-D3BF34321FBF}"/>
              </a:ext>
            </a:extLst>
          </p:cNvPr>
          <p:cNvCxnSpPr>
            <a:cxnSpLocks/>
          </p:cNvCxnSpPr>
          <p:nvPr/>
        </p:nvCxnSpPr>
        <p:spPr>
          <a:xfrm flipV="1">
            <a:off x="6253035" y="4116812"/>
            <a:ext cx="1505282" cy="401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C85B31B-A188-2421-6C76-3DA9D1CCED1D}"/>
              </a:ext>
            </a:extLst>
          </p:cNvPr>
          <p:cNvSpPr txBox="1"/>
          <p:nvPr/>
        </p:nvSpPr>
        <p:spPr>
          <a:xfrm>
            <a:off x="5536485" y="4549624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ahnschrift Light Condensed" panose="020B0502040204020203" pitchFamily="34" charset="0"/>
              </a:rPr>
              <a:t>Rassurer !</a:t>
            </a:r>
          </a:p>
        </p:txBody>
      </p:sp>
    </p:spTree>
    <p:extLst>
      <p:ext uri="{BB962C8B-B14F-4D97-AF65-F5344CB8AC3E}">
        <p14:creationId xmlns:p14="http://schemas.microsoft.com/office/powerpoint/2010/main" val="140568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0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7714445" y="1365161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09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30E26E7-127A-BB42-3CCD-C90185B2D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42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3D0DF256-2424-113E-62E2-AED17F82F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0562">
            <a:off x="5424910" y="3037866"/>
            <a:ext cx="1342178" cy="142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076AE6-C2F7-E9F2-8540-F4A3A6A36FB3}"/>
              </a:ext>
            </a:extLst>
          </p:cNvPr>
          <p:cNvSpPr/>
          <p:nvPr/>
        </p:nvSpPr>
        <p:spPr>
          <a:xfrm>
            <a:off x="7867860" y="1400657"/>
            <a:ext cx="411982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7ACDF8-479C-7543-54F3-CEFFC9642A21}"/>
              </a:ext>
            </a:extLst>
          </p:cNvPr>
          <p:cNvSpPr/>
          <p:nvPr/>
        </p:nvSpPr>
        <p:spPr>
          <a:xfrm rot="18906702">
            <a:off x="5605979" y="3669879"/>
            <a:ext cx="125681" cy="108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A05620E-ADAD-9607-2E17-23BA71DD17DB}"/>
              </a:ext>
            </a:extLst>
          </p:cNvPr>
          <p:cNvSpPr txBox="1"/>
          <p:nvPr/>
        </p:nvSpPr>
        <p:spPr>
          <a:xfrm>
            <a:off x="2508163" y="5282084"/>
            <a:ext cx="7928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ahnschrift Light Condensed" panose="020B0502040204020203" pitchFamily="34" charset="0"/>
              </a:rPr>
              <a:t>L’aidant proche est </a:t>
            </a:r>
            <a:r>
              <a:rPr lang="fr-FR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allié </a:t>
            </a:r>
            <a:r>
              <a:rPr lang="fr-FR" dirty="0">
                <a:latin typeface="Bahnschrift Light Condensed" panose="020B0502040204020203" pitchFamily="34" charset="0"/>
              </a:rPr>
              <a:t>précieux et souvent </a:t>
            </a:r>
            <a:r>
              <a:rPr lang="fr-FR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indispensable </a:t>
            </a:r>
            <a:r>
              <a:rPr lang="fr-FR" dirty="0">
                <a:latin typeface="Bahnschrift Light Condensed" panose="020B0502040204020203" pitchFamily="34" charset="0"/>
              </a:rPr>
              <a:t>du malade… </a:t>
            </a:r>
          </a:p>
          <a:p>
            <a:r>
              <a:rPr lang="fr-FR" dirty="0">
                <a:latin typeface="Bahnschrift Light Condensed" panose="020B0502040204020203" pitchFamily="34" charset="0"/>
              </a:rPr>
              <a:t>et c’est à nous de faire qu’il soit aussi celui des soignants</a:t>
            </a:r>
            <a:r>
              <a:rPr lang="fr-FR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 &amp; </a:t>
            </a:r>
            <a:r>
              <a:rPr lang="fr-FR" dirty="0">
                <a:latin typeface="Bahnschrift Light Condensed" panose="020B0502040204020203" pitchFamily="34" charset="0"/>
              </a:rPr>
              <a:t>de la société (!) en lui donnant les outils, </a:t>
            </a:r>
          </a:p>
          <a:p>
            <a:r>
              <a:rPr lang="fr-FR" dirty="0">
                <a:latin typeface="Bahnschrift Light Condensed" panose="020B0502040204020203" pitchFamily="34" charset="0"/>
              </a:rPr>
              <a:t>le temps, l’attention, les leviers &amp; les informations dont il a besoin pour remplir sa mission.</a:t>
            </a:r>
          </a:p>
        </p:txBody>
      </p:sp>
    </p:spTree>
    <p:extLst>
      <p:ext uri="{BB962C8B-B14F-4D97-AF65-F5344CB8AC3E}">
        <p14:creationId xmlns:p14="http://schemas.microsoft.com/office/powerpoint/2010/main" val="2295163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30E26E7-127A-BB42-3CCD-C90185B2D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42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49,653 Stone Engrave Images, Stock Photos &amp; Vectors | Shutterstock">
            <a:extLst>
              <a:ext uri="{FF2B5EF4-FFF2-40B4-BE49-F238E27FC236}">
                <a16:creationId xmlns:a16="http://schemas.microsoft.com/office/drawing/2014/main" id="{3D0DF256-2424-113E-62E2-AED17F82F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0562">
            <a:off x="5424910" y="3037866"/>
            <a:ext cx="1342178" cy="142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076AE6-C2F7-E9F2-8540-F4A3A6A36FB3}"/>
              </a:ext>
            </a:extLst>
          </p:cNvPr>
          <p:cNvSpPr/>
          <p:nvPr/>
        </p:nvSpPr>
        <p:spPr>
          <a:xfrm>
            <a:off x="7867860" y="1400657"/>
            <a:ext cx="411982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7ACDF8-479C-7543-54F3-CEFFC9642A21}"/>
              </a:ext>
            </a:extLst>
          </p:cNvPr>
          <p:cNvSpPr/>
          <p:nvPr/>
        </p:nvSpPr>
        <p:spPr>
          <a:xfrm rot="18906702">
            <a:off x="5605979" y="3669879"/>
            <a:ext cx="125681" cy="108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830EE6-2771-B663-DF47-2172944C76E4}"/>
              </a:ext>
            </a:extLst>
          </p:cNvPr>
          <p:cNvSpPr txBox="1"/>
          <p:nvPr/>
        </p:nvSpPr>
        <p:spPr>
          <a:xfrm>
            <a:off x="4875826" y="5098847"/>
            <a:ext cx="27542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Bahnschrift Light Condensed" panose="020B0502040204020203" pitchFamily="34" charset="0"/>
              </a:rPr>
              <a:t>Que</a:t>
            </a:r>
            <a:r>
              <a:rPr lang="fr-FR" sz="4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</a:t>
            </a:r>
            <a:r>
              <a:rPr lang="fr-FR" sz="4400" dirty="0">
                <a:latin typeface="Bahnschrift Light Condensed" panose="020B0502040204020203" pitchFamily="34" charset="0"/>
              </a:rPr>
              <a:t>tion time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BF03A88-A94D-400C-EAF7-495973C5B48C}"/>
              </a:ext>
            </a:extLst>
          </p:cNvPr>
          <p:cNvCxnSpPr/>
          <p:nvPr/>
        </p:nvCxnSpPr>
        <p:spPr>
          <a:xfrm flipH="1">
            <a:off x="2895685" y="4640599"/>
            <a:ext cx="1276140" cy="3602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159D668-17FE-3CEC-4C8D-5990D9B25095}"/>
              </a:ext>
            </a:extLst>
          </p:cNvPr>
          <p:cNvCxnSpPr>
            <a:cxnSpLocks/>
          </p:cNvCxnSpPr>
          <p:nvPr/>
        </p:nvCxnSpPr>
        <p:spPr>
          <a:xfrm flipH="1" flipV="1">
            <a:off x="2431701" y="984738"/>
            <a:ext cx="1717911" cy="14272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88A93CA-7F14-F04C-9DEB-49CE68E3E24E}"/>
              </a:ext>
            </a:extLst>
          </p:cNvPr>
          <p:cNvCxnSpPr>
            <a:cxnSpLocks/>
          </p:cNvCxnSpPr>
          <p:nvPr/>
        </p:nvCxnSpPr>
        <p:spPr>
          <a:xfrm flipV="1">
            <a:off x="8279842" y="1778753"/>
            <a:ext cx="1974858" cy="11148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6F3E36A-5FC7-240E-6B33-FF5F28BF7612}"/>
              </a:ext>
            </a:extLst>
          </p:cNvPr>
          <p:cNvCxnSpPr/>
          <p:nvPr/>
        </p:nvCxnSpPr>
        <p:spPr>
          <a:xfrm flipH="1" flipV="1">
            <a:off x="2652765" y="3315956"/>
            <a:ext cx="1259392" cy="1130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FED64C6-5CF1-81DB-11C3-F12D6244C3E6}"/>
              </a:ext>
            </a:extLst>
          </p:cNvPr>
          <p:cNvCxnSpPr>
            <a:cxnSpLocks/>
          </p:cNvCxnSpPr>
          <p:nvPr/>
        </p:nvCxnSpPr>
        <p:spPr>
          <a:xfrm flipH="1" flipV="1">
            <a:off x="8210624" y="4143857"/>
            <a:ext cx="1807583" cy="5885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AAF5314-8B49-7245-5250-A2DA2DF8F21F}"/>
              </a:ext>
            </a:extLst>
          </p:cNvPr>
          <p:cNvCxnSpPr>
            <a:cxnSpLocks/>
          </p:cNvCxnSpPr>
          <p:nvPr/>
        </p:nvCxnSpPr>
        <p:spPr>
          <a:xfrm flipH="1">
            <a:off x="7473139" y="878307"/>
            <a:ext cx="590631" cy="10446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DFFF462-E40A-19B4-DC54-DB50AF497794}"/>
              </a:ext>
            </a:extLst>
          </p:cNvPr>
          <p:cNvCxnSpPr>
            <a:cxnSpLocks/>
          </p:cNvCxnSpPr>
          <p:nvPr/>
        </p:nvCxnSpPr>
        <p:spPr>
          <a:xfrm>
            <a:off x="4875826" y="306773"/>
            <a:ext cx="427939" cy="1355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1882576-7C8B-4D58-23DE-A41CAE46AE5B}"/>
              </a:ext>
            </a:extLst>
          </p:cNvPr>
          <p:cNvCxnSpPr>
            <a:cxnSpLocks/>
          </p:cNvCxnSpPr>
          <p:nvPr/>
        </p:nvCxnSpPr>
        <p:spPr>
          <a:xfrm flipH="1">
            <a:off x="6591629" y="602901"/>
            <a:ext cx="296608" cy="988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5070BB7-31A7-78A7-8AA1-F73DF17BC3BA}"/>
              </a:ext>
            </a:extLst>
          </p:cNvPr>
          <p:cNvCxnSpPr>
            <a:cxnSpLocks/>
          </p:cNvCxnSpPr>
          <p:nvPr/>
        </p:nvCxnSpPr>
        <p:spPr>
          <a:xfrm>
            <a:off x="6001366" y="63016"/>
            <a:ext cx="49685" cy="15399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349EBAFB-9C50-4F8A-6CC4-0A3746B8147F}"/>
              </a:ext>
            </a:extLst>
          </p:cNvPr>
          <p:cNvCxnSpPr>
            <a:cxnSpLocks/>
          </p:cNvCxnSpPr>
          <p:nvPr/>
        </p:nvCxnSpPr>
        <p:spPr>
          <a:xfrm>
            <a:off x="4229983" y="1471838"/>
            <a:ext cx="563799" cy="6270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97975E9-BBF7-2B07-FF66-BB09633B5C4A}"/>
              </a:ext>
            </a:extLst>
          </p:cNvPr>
          <p:cNvCxnSpPr>
            <a:cxnSpLocks/>
          </p:cNvCxnSpPr>
          <p:nvPr/>
        </p:nvCxnSpPr>
        <p:spPr>
          <a:xfrm>
            <a:off x="7957756" y="3628027"/>
            <a:ext cx="219151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25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0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7714445" y="1365161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AB39135-745E-7B3E-AB6B-31C1B7F02D63}"/>
              </a:ext>
            </a:extLst>
          </p:cNvPr>
          <p:cNvCxnSpPr>
            <a:cxnSpLocks/>
          </p:cNvCxnSpPr>
          <p:nvPr/>
        </p:nvCxnSpPr>
        <p:spPr>
          <a:xfrm flipH="1" flipV="1">
            <a:off x="4195170" y="1195754"/>
            <a:ext cx="564771" cy="862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C7D66640-9CEE-889C-B805-8FCFF2187C3A}"/>
              </a:ext>
            </a:extLst>
          </p:cNvPr>
          <p:cNvSpPr txBox="1"/>
          <p:nvPr/>
        </p:nvSpPr>
        <p:spPr>
          <a:xfrm>
            <a:off x="704164" y="361113"/>
            <a:ext cx="34910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Passe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beaucoup de temps </a:t>
            </a:r>
            <a:r>
              <a:rPr lang="fr-FR" sz="1400" dirty="0">
                <a:latin typeface="Bahnschrift Light Condensed" panose="020B0502040204020203" pitchFamily="34" charset="0"/>
              </a:rPr>
              <a:t>avec le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Relation unique et puissante, souvent irremplaçable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C’est avec les personnes dont on est le plus proche qu’on se dispute le mieux (!) nul n’est prophète en son pays</a:t>
            </a:r>
          </a:p>
        </p:txBody>
      </p:sp>
    </p:spTree>
    <p:extLst>
      <p:ext uri="{BB962C8B-B14F-4D97-AF65-F5344CB8AC3E}">
        <p14:creationId xmlns:p14="http://schemas.microsoft.com/office/powerpoint/2010/main" val="3112412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0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7714445" y="1365161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84C62E-34E4-5266-E3EC-57F237306FCC}"/>
              </a:ext>
            </a:extLst>
          </p:cNvPr>
          <p:cNvCxnSpPr>
            <a:cxnSpLocks/>
          </p:cNvCxnSpPr>
          <p:nvPr/>
        </p:nvCxnSpPr>
        <p:spPr>
          <a:xfrm flipV="1">
            <a:off x="7108340" y="989504"/>
            <a:ext cx="1212210" cy="9359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AB39135-745E-7B3E-AB6B-31C1B7F02D63}"/>
              </a:ext>
            </a:extLst>
          </p:cNvPr>
          <p:cNvCxnSpPr>
            <a:cxnSpLocks/>
          </p:cNvCxnSpPr>
          <p:nvPr/>
        </p:nvCxnSpPr>
        <p:spPr>
          <a:xfrm flipH="1" flipV="1">
            <a:off x="4195170" y="1195754"/>
            <a:ext cx="564771" cy="862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2B597F0-A384-AA9C-FB8D-7C45E0D1878A}"/>
              </a:ext>
            </a:extLst>
          </p:cNvPr>
          <p:cNvSpPr txBox="1"/>
          <p:nvPr/>
        </p:nvSpPr>
        <p:spPr>
          <a:xfrm>
            <a:off x="8461667" y="277542"/>
            <a:ext cx="29642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intime </a:t>
            </a:r>
            <a:r>
              <a:rPr lang="fr-FR" sz="1400" dirty="0">
                <a:latin typeface="Bahnschrift Light Condensed" panose="020B0502040204020203" pitchFamily="34" charset="0"/>
              </a:rPr>
              <a:t>&amp; profonde du malade, y compris AVANT la maladie 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Connaît la vie, l’histoire, les valeurs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le discours, l’attitude et les choix d’une personne malade peuvent varier / les ‘combats’ de l’aidant VS ceux du malade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D66640-9CEE-889C-B805-8FCFF2187C3A}"/>
              </a:ext>
            </a:extLst>
          </p:cNvPr>
          <p:cNvSpPr txBox="1"/>
          <p:nvPr/>
        </p:nvSpPr>
        <p:spPr>
          <a:xfrm>
            <a:off x="704164" y="361113"/>
            <a:ext cx="34910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Passe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beaucoup de temps </a:t>
            </a:r>
            <a:r>
              <a:rPr lang="fr-FR" sz="1400" dirty="0">
                <a:latin typeface="Bahnschrift Light Condensed" panose="020B0502040204020203" pitchFamily="34" charset="0"/>
              </a:rPr>
              <a:t>avec le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Relation unique et puissante, souvent irremplaçable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C’est avec les personnes dont on est le plus proche qu’on se dispute le mieux (!) nul n’est prophète en son pays</a:t>
            </a:r>
          </a:p>
        </p:txBody>
      </p:sp>
    </p:spTree>
    <p:extLst>
      <p:ext uri="{BB962C8B-B14F-4D97-AF65-F5344CB8AC3E}">
        <p14:creationId xmlns:p14="http://schemas.microsoft.com/office/powerpoint/2010/main" val="143684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0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7714445" y="1365161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C2B33C4-F263-0BDC-D2A3-0EE931C19B8E}"/>
              </a:ext>
            </a:extLst>
          </p:cNvPr>
          <p:cNvCxnSpPr>
            <a:cxnSpLocks/>
          </p:cNvCxnSpPr>
          <p:nvPr/>
        </p:nvCxnSpPr>
        <p:spPr>
          <a:xfrm>
            <a:off x="7984901" y="4420378"/>
            <a:ext cx="1420356" cy="8877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84C62E-34E4-5266-E3EC-57F237306FCC}"/>
              </a:ext>
            </a:extLst>
          </p:cNvPr>
          <p:cNvCxnSpPr>
            <a:cxnSpLocks/>
          </p:cNvCxnSpPr>
          <p:nvPr/>
        </p:nvCxnSpPr>
        <p:spPr>
          <a:xfrm flipV="1">
            <a:off x="7108340" y="989504"/>
            <a:ext cx="1212210" cy="9359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AB39135-745E-7B3E-AB6B-31C1B7F02D63}"/>
              </a:ext>
            </a:extLst>
          </p:cNvPr>
          <p:cNvCxnSpPr>
            <a:cxnSpLocks/>
          </p:cNvCxnSpPr>
          <p:nvPr/>
        </p:nvCxnSpPr>
        <p:spPr>
          <a:xfrm flipH="1" flipV="1">
            <a:off x="4195170" y="1195754"/>
            <a:ext cx="564771" cy="862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2B597F0-A384-AA9C-FB8D-7C45E0D1878A}"/>
              </a:ext>
            </a:extLst>
          </p:cNvPr>
          <p:cNvSpPr txBox="1"/>
          <p:nvPr/>
        </p:nvSpPr>
        <p:spPr>
          <a:xfrm>
            <a:off x="8461667" y="277542"/>
            <a:ext cx="29642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intime </a:t>
            </a:r>
            <a:r>
              <a:rPr lang="fr-FR" sz="1400" dirty="0">
                <a:latin typeface="Bahnschrift Light Condensed" panose="020B0502040204020203" pitchFamily="34" charset="0"/>
              </a:rPr>
              <a:t>&amp; profonde du malade, y compris AVANT la maladie 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Connaît la vie, l’histoire, les valeurs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le discours, l’attitude et les choix d’une personne malade peuvent varier / les ‘combats’ de l’aidant VS ceux du malade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D66640-9CEE-889C-B805-8FCFF2187C3A}"/>
              </a:ext>
            </a:extLst>
          </p:cNvPr>
          <p:cNvSpPr txBox="1"/>
          <p:nvPr/>
        </p:nvSpPr>
        <p:spPr>
          <a:xfrm>
            <a:off x="704164" y="361113"/>
            <a:ext cx="34910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Passe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beaucoup de temps </a:t>
            </a:r>
            <a:r>
              <a:rPr lang="fr-FR" sz="1400" dirty="0">
                <a:latin typeface="Bahnschrift Light Condensed" panose="020B0502040204020203" pitchFamily="34" charset="0"/>
              </a:rPr>
              <a:t>avec le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Relation unique et puissante, souvent irremplaçable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C’est avec les personnes dont on est le plus proche qu’on se dispute le mieux (!) nul n’est prophète en son pays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21CDBC-D990-29C9-A734-4E18623245B6}"/>
              </a:ext>
            </a:extLst>
          </p:cNvPr>
          <p:cNvSpPr txBox="1"/>
          <p:nvPr/>
        </p:nvSpPr>
        <p:spPr>
          <a:xfrm>
            <a:off x="8179358" y="5466285"/>
            <a:ext cx="37641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Soutien émotionnel </a:t>
            </a:r>
            <a:r>
              <a:rPr lang="fr-FR" sz="1400" dirty="0">
                <a:latin typeface="Bahnschrift Light Condensed" panose="020B0502040204020203" pitchFamily="34" charset="0"/>
              </a:rPr>
              <a:t>souvent inconditionnel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réduit la détresse et l’anxiété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néglige souvent son propre bien-être, s’isole socialement, </a:t>
            </a:r>
          </a:p>
          <a:p>
            <a:r>
              <a:rPr lang="fr-FR" sz="1400" i="1" dirty="0">
                <a:latin typeface="Bahnschrift Light Condensed" panose="020B0502040204020203" pitchFamily="34" charset="0"/>
              </a:rPr>
              <a:t>difficulté à lâcher prise, frustration, …</a:t>
            </a:r>
          </a:p>
        </p:txBody>
      </p:sp>
    </p:spTree>
    <p:extLst>
      <p:ext uri="{BB962C8B-B14F-4D97-AF65-F5344CB8AC3E}">
        <p14:creationId xmlns:p14="http://schemas.microsoft.com/office/powerpoint/2010/main" val="459669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0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7714445" y="1365161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247830D-9247-10B2-9120-0BB899F755BB}"/>
              </a:ext>
            </a:extLst>
          </p:cNvPr>
          <p:cNvCxnSpPr>
            <a:cxnSpLocks/>
          </p:cNvCxnSpPr>
          <p:nvPr/>
        </p:nvCxnSpPr>
        <p:spPr>
          <a:xfrm flipV="1">
            <a:off x="2863780" y="4475385"/>
            <a:ext cx="1231700" cy="5186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C2B33C4-F263-0BDC-D2A3-0EE931C19B8E}"/>
              </a:ext>
            </a:extLst>
          </p:cNvPr>
          <p:cNvCxnSpPr>
            <a:cxnSpLocks/>
          </p:cNvCxnSpPr>
          <p:nvPr/>
        </p:nvCxnSpPr>
        <p:spPr>
          <a:xfrm>
            <a:off x="7984901" y="4420378"/>
            <a:ext cx="1420356" cy="8877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84C62E-34E4-5266-E3EC-57F237306FCC}"/>
              </a:ext>
            </a:extLst>
          </p:cNvPr>
          <p:cNvCxnSpPr>
            <a:cxnSpLocks/>
          </p:cNvCxnSpPr>
          <p:nvPr/>
        </p:nvCxnSpPr>
        <p:spPr>
          <a:xfrm flipV="1">
            <a:off x="7108340" y="989504"/>
            <a:ext cx="1212210" cy="9359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AB39135-745E-7B3E-AB6B-31C1B7F02D63}"/>
              </a:ext>
            </a:extLst>
          </p:cNvPr>
          <p:cNvCxnSpPr>
            <a:cxnSpLocks/>
          </p:cNvCxnSpPr>
          <p:nvPr/>
        </p:nvCxnSpPr>
        <p:spPr>
          <a:xfrm flipH="1" flipV="1">
            <a:off x="4195170" y="1195754"/>
            <a:ext cx="564771" cy="862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2B597F0-A384-AA9C-FB8D-7C45E0D1878A}"/>
              </a:ext>
            </a:extLst>
          </p:cNvPr>
          <p:cNvSpPr txBox="1"/>
          <p:nvPr/>
        </p:nvSpPr>
        <p:spPr>
          <a:xfrm>
            <a:off x="8461667" y="277542"/>
            <a:ext cx="29642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intime </a:t>
            </a:r>
            <a:r>
              <a:rPr lang="fr-FR" sz="1400" dirty="0">
                <a:latin typeface="Bahnschrift Light Condensed" panose="020B0502040204020203" pitchFamily="34" charset="0"/>
              </a:rPr>
              <a:t>&amp; profonde du malade, y compris AVANT la maladie 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Connaît la vie, l’histoire, les valeurs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le discours, l’attitude et les choix d’une personne malade peuvent varier / les ‘combats’ de l’aidant VS ceux du malade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D66640-9CEE-889C-B805-8FCFF2187C3A}"/>
              </a:ext>
            </a:extLst>
          </p:cNvPr>
          <p:cNvSpPr txBox="1"/>
          <p:nvPr/>
        </p:nvSpPr>
        <p:spPr>
          <a:xfrm>
            <a:off x="704164" y="361113"/>
            <a:ext cx="34910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Passe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beaucoup de temps </a:t>
            </a:r>
            <a:r>
              <a:rPr lang="fr-FR" sz="1400" dirty="0">
                <a:latin typeface="Bahnschrift Light Condensed" panose="020B0502040204020203" pitchFamily="34" charset="0"/>
              </a:rPr>
              <a:t>avec le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Relation unique et puissante, souvent irremplaçable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C’est avec les personnes dont on est le plus proche qu’on se dispute le mieux (!) nul n’est prophète en son pays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654DB6-325A-F9B1-DBED-1F454D8D6037}"/>
              </a:ext>
            </a:extLst>
          </p:cNvPr>
          <p:cNvSpPr txBox="1"/>
          <p:nvPr/>
        </p:nvSpPr>
        <p:spPr>
          <a:xfrm>
            <a:off x="376705" y="4582049"/>
            <a:ext cx="23211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Connaissances précieuses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contexte </a:t>
            </a:r>
            <a:r>
              <a:rPr lang="fr-FR" sz="1400" dirty="0">
                <a:latin typeface="Bahnschrift Light Condensed" panose="020B0502040204020203" pitchFamily="34" charset="0"/>
              </a:rPr>
              <a:t>et de la situation de vie concrète du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Maillon essentiel de l’articulation des soins &amp; de la transmission des informations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i="1" dirty="0">
                <a:latin typeface="Bahnschrift Light Condensed" panose="020B0502040204020203" pitchFamily="34" charset="0"/>
              </a:rPr>
              <a:t>Chacun doit pouvoir jouer son rôle / surinvestissement / épuisement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21CDBC-D990-29C9-A734-4E18623245B6}"/>
              </a:ext>
            </a:extLst>
          </p:cNvPr>
          <p:cNvSpPr txBox="1"/>
          <p:nvPr/>
        </p:nvSpPr>
        <p:spPr>
          <a:xfrm>
            <a:off x="8179358" y="5466285"/>
            <a:ext cx="37641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Soutien émotionnel </a:t>
            </a:r>
            <a:r>
              <a:rPr lang="fr-FR" sz="1400" dirty="0">
                <a:latin typeface="Bahnschrift Light Condensed" panose="020B0502040204020203" pitchFamily="34" charset="0"/>
              </a:rPr>
              <a:t>souvent inconditionnel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réduit la détresse et l’anxiété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néglige souvent son propre bien-être, s’isole socialement, </a:t>
            </a:r>
          </a:p>
          <a:p>
            <a:r>
              <a:rPr lang="fr-FR" sz="1400" i="1" dirty="0">
                <a:latin typeface="Bahnschrift Light Condensed" panose="020B0502040204020203" pitchFamily="34" charset="0"/>
              </a:rPr>
              <a:t>difficulté à lâcher prise, frustration, …</a:t>
            </a:r>
          </a:p>
        </p:txBody>
      </p:sp>
    </p:spTree>
    <p:extLst>
      <p:ext uri="{BB962C8B-B14F-4D97-AF65-F5344CB8AC3E}">
        <p14:creationId xmlns:p14="http://schemas.microsoft.com/office/powerpoint/2010/main" val="2410461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0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7714445" y="1365161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AB01C14-0D30-C386-CDA7-22235E96A482}"/>
              </a:ext>
            </a:extLst>
          </p:cNvPr>
          <p:cNvCxnSpPr>
            <a:cxnSpLocks/>
          </p:cNvCxnSpPr>
          <p:nvPr/>
        </p:nvCxnSpPr>
        <p:spPr>
          <a:xfrm>
            <a:off x="7849673" y="3239178"/>
            <a:ext cx="1223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247830D-9247-10B2-9120-0BB899F755BB}"/>
              </a:ext>
            </a:extLst>
          </p:cNvPr>
          <p:cNvCxnSpPr>
            <a:cxnSpLocks/>
          </p:cNvCxnSpPr>
          <p:nvPr/>
        </p:nvCxnSpPr>
        <p:spPr>
          <a:xfrm flipV="1">
            <a:off x="2863780" y="4475385"/>
            <a:ext cx="1231700" cy="5186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C2B33C4-F263-0BDC-D2A3-0EE931C19B8E}"/>
              </a:ext>
            </a:extLst>
          </p:cNvPr>
          <p:cNvCxnSpPr>
            <a:cxnSpLocks/>
          </p:cNvCxnSpPr>
          <p:nvPr/>
        </p:nvCxnSpPr>
        <p:spPr>
          <a:xfrm>
            <a:off x="7984901" y="4420378"/>
            <a:ext cx="1420356" cy="8877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84C62E-34E4-5266-E3EC-57F237306FCC}"/>
              </a:ext>
            </a:extLst>
          </p:cNvPr>
          <p:cNvCxnSpPr>
            <a:cxnSpLocks/>
          </p:cNvCxnSpPr>
          <p:nvPr/>
        </p:nvCxnSpPr>
        <p:spPr>
          <a:xfrm flipV="1">
            <a:off x="7108340" y="989504"/>
            <a:ext cx="1212210" cy="9359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AB39135-745E-7B3E-AB6B-31C1B7F02D63}"/>
              </a:ext>
            </a:extLst>
          </p:cNvPr>
          <p:cNvCxnSpPr>
            <a:cxnSpLocks/>
          </p:cNvCxnSpPr>
          <p:nvPr/>
        </p:nvCxnSpPr>
        <p:spPr>
          <a:xfrm flipH="1" flipV="1">
            <a:off x="4195170" y="1195754"/>
            <a:ext cx="564771" cy="862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2B597F0-A384-AA9C-FB8D-7C45E0D1878A}"/>
              </a:ext>
            </a:extLst>
          </p:cNvPr>
          <p:cNvSpPr txBox="1"/>
          <p:nvPr/>
        </p:nvSpPr>
        <p:spPr>
          <a:xfrm>
            <a:off x="8461667" y="277542"/>
            <a:ext cx="29642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intime </a:t>
            </a:r>
            <a:r>
              <a:rPr lang="fr-FR" sz="1400" dirty="0">
                <a:latin typeface="Bahnschrift Light Condensed" panose="020B0502040204020203" pitchFamily="34" charset="0"/>
              </a:rPr>
              <a:t>&amp; profonde du malade, y compris AVANT la maladie 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Connaît la vie, l’histoire, les valeurs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le discours, l’attitude et les choix d’une personne malade peuvent varier / les ‘combats’ de l’aidant VS ceux du malade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D91802-6429-EE05-C17D-563B2FEE16AF}"/>
              </a:ext>
            </a:extLst>
          </p:cNvPr>
          <p:cNvSpPr txBox="1"/>
          <p:nvPr/>
        </p:nvSpPr>
        <p:spPr>
          <a:xfrm>
            <a:off x="9239568" y="2446195"/>
            <a:ext cx="27564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Grande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expérience </a:t>
            </a:r>
            <a:r>
              <a:rPr lang="fr-FR" sz="1400" dirty="0">
                <a:latin typeface="Bahnschrift Light Condensed" panose="020B0502040204020203" pitchFamily="34" charset="0"/>
              </a:rPr>
              <a:t>pratique et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empirique</a:t>
            </a:r>
            <a:r>
              <a:rPr lang="fr-FR" sz="1400" dirty="0">
                <a:latin typeface="Bahnschrift Light Condensed" panose="020B0502040204020203" pitchFamily="34" charset="0"/>
              </a:rPr>
              <a:t> de la pathologie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souvent des trucs &amp; astuces précieux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i="1" dirty="0">
                <a:latin typeface="Bahnschrift Light Condensed" panose="020B0502040204020203" pitchFamily="34" charset="0"/>
              </a:rPr>
              <a:t>ce sont des experts d’un seul malade, pas nécessairement de la maladie / résistance au changement / ce qui marche à un moment ne marchera pas nécessairement toujours / voir le long terme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D66640-9CEE-889C-B805-8FCFF2187C3A}"/>
              </a:ext>
            </a:extLst>
          </p:cNvPr>
          <p:cNvSpPr txBox="1"/>
          <p:nvPr/>
        </p:nvSpPr>
        <p:spPr>
          <a:xfrm>
            <a:off x="704164" y="361113"/>
            <a:ext cx="34910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Passe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beaucoup de temps </a:t>
            </a:r>
            <a:r>
              <a:rPr lang="fr-FR" sz="1400" dirty="0">
                <a:latin typeface="Bahnschrift Light Condensed" panose="020B0502040204020203" pitchFamily="34" charset="0"/>
              </a:rPr>
              <a:t>avec le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Relation unique et puissante, souvent irremplaçable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C’est avec les personnes dont on est le plus proche qu’on se dispute le mieux (!) nul n’est prophète en son pays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654DB6-325A-F9B1-DBED-1F454D8D6037}"/>
              </a:ext>
            </a:extLst>
          </p:cNvPr>
          <p:cNvSpPr txBox="1"/>
          <p:nvPr/>
        </p:nvSpPr>
        <p:spPr>
          <a:xfrm>
            <a:off x="376705" y="4582049"/>
            <a:ext cx="23211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Connaissances précieuses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contexte </a:t>
            </a:r>
            <a:r>
              <a:rPr lang="fr-FR" sz="1400" dirty="0">
                <a:latin typeface="Bahnschrift Light Condensed" panose="020B0502040204020203" pitchFamily="34" charset="0"/>
              </a:rPr>
              <a:t>et de la situation de vie concrète du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Maillon essentiel de l’articulation des soins &amp; de la transmission des informations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i="1" dirty="0">
                <a:latin typeface="Bahnschrift Light Condensed" panose="020B0502040204020203" pitchFamily="34" charset="0"/>
              </a:rPr>
              <a:t>Chacun doit pouvoir jouer son rôle / surinvestissement / épuisement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21CDBC-D990-29C9-A734-4E18623245B6}"/>
              </a:ext>
            </a:extLst>
          </p:cNvPr>
          <p:cNvSpPr txBox="1"/>
          <p:nvPr/>
        </p:nvSpPr>
        <p:spPr>
          <a:xfrm>
            <a:off x="8179358" y="5466285"/>
            <a:ext cx="37641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Soutien émotionnel </a:t>
            </a:r>
            <a:r>
              <a:rPr lang="fr-FR" sz="1400" dirty="0">
                <a:latin typeface="Bahnschrift Light Condensed" panose="020B0502040204020203" pitchFamily="34" charset="0"/>
              </a:rPr>
              <a:t>souvent inconditionnel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réduit la détresse et l’anxiété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néglige souvent son propre bien-être, s’isole socialement, </a:t>
            </a:r>
          </a:p>
          <a:p>
            <a:r>
              <a:rPr lang="fr-FR" sz="1400" i="1" dirty="0">
                <a:latin typeface="Bahnschrift Light Condensed" panose="020B0502040204020203" pitchFamily="34" charset="0"/>
              </a:rPr>
              <a:t>difficulté à lâcher prise, frustration, …</a:t>
            </a:r>
          </a:p>
        </p:txBody>
      </p:sp>
    </p:spTree>
    <p:extLst>
      <p:ext uri="{BB962C8B-B14F-4D97-AF65-F5344CB8AC3E}">
        <p14:creationId xmlns:p14="http://schemas.microsoft.com/office/powerpoint/2010/main" val="11043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0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7714445" y="1365161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AB01C14-0D30-C386-CDA7-22235E96A482}"/>
              </a:ext>
            </a:extLst>
          </p:cNvPr>
          <p:cNvCxnSpPr>
            <a:cxnSpLocks/>
          </p:cNvCxnSpPr>
          <p:nvPr/>
        </p:nvCxnSpPr>
        <p:spPr>
          <a:xfrm>
            <a:off x="7849673" y="3239178"/>
            <a:ext cx="1223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247830D-9247-10B2-9120-0BB899F755BB}"/>
              </a:ext>
            </a:extLst>
          </p:cNvPr>
          <p:cNvCxnSpPr>
            <a:cxnSpLocks/>
          </p:cNvCxnSpPr>
          <p:nvPr/>
        </p:nvCxnSpPr>
        <p:spPr>
          <a:xfrm flipV="1">
            <a:off x="2863780" y="4475385"/>
            <a:ext cx="1231700" cy="5186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C2B33C4-F263-0BDC-D2A3-0EE931C19B8E}"/>
              </a:ext>
            </a:extLst>
          </p:cNvPr>
          <p:cNvCxnSpPr>
            <a:cxnSpLocks/>
          </p:cNvCxnSpPr>
          <p:nvPr/>
        </p:nvCxnSpPr>
        <p:spPr>
          <a:xfrm>
            <a:off x="7984901" y="4420378"/>
            <a:ext cx="1420356" cy="8877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84C62E-34E4-5266-E3EC-57F237306FCC}"/>
              </a:ext>
            </a:extLst>
          </p:cNvPr>
          <p:cNvCxnSpPr>
            <a:cxnSpLocks/>
          </p:cNvCxnSpPr>
          <p:nvPr/>
        </p:nvCxnSpPr>
        <p:spPr>
          <a:xfrm flipV="1">
            <a:off x="7108340" y="989504"/>
            <a:ext cx="1212210" cy="9359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06D557D-E5F6-DB43-075F-BC587037C505}"/>
              </a:ext>
            </a:extLst>
          </p:cNvPr>
          <p:cNvCxnSpPr>
            <a:cxnSpLocks/>
          </p:cNvCxnSpPr>
          <p:nvPr/>
        </p:nvCxnSpPr>
        <p:spPr>
          <a:xfrm flipH="1" flipV="1">
            <a:off x="3074796" y="2924070"/>
            <a:ext cx="854778" cy="885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AB39135-745E-7B3E-AB6B-31C1B7F02D63}"/>
              </a:ext>
            </a:extLst>
          </p:cNvPr>
          <p:cNvCxnSpPr>
            <a:cxnSpLocks/>
          </p:cNvCxnSpPr>
          <p:nvPr/>
        </p:nvCxnSpPr>
        <p:spPr>
          <a:xfrm flipH="1" flipV="1">
            <a:off x="4195170" y="1195754"/>
            <a:ext cx="564771" cy="862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2B597F0-A384-AA9C-FB8D-7C45E0D1878A}"/>
              </a:ext>
            </a:extLst>
          </p:cNvPr>
          <p:cNvSpPr txBox="1"/>
          <p:nvPr/>
        </p:nvSpPr>
        <p:spPr>
          <a:xfrm>
            <a:off x="8461667" y="277542"/>
            <a:ext cx="29642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intime </a:t>
            </a:r>
            <a:r>
              <a:rPr lang="fr-FR" sz="1400" dirty="0">
                <a:latin typeface="Bahnschrift Light Condensed" panose="020B0502040204020203" pitchFamily="34" charset="0"/>
              </a:rPr>
              <a:t>&amp; profonde du malade, y compris AVANT la maladie 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Connaît la vie, l’histoire, les valeurs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le discours, l’attitude et les choix d’une personne malade peuvent varier / les ‘combats’ de l’aidant VS ceux du malade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D91802-6429-EE05-C17D-563B2FEE16AF}"/>
              </a:ext>
            </a:extLst>
          </p:cNvPr>
          <p:cNvSpPr txBox="1"/>
          <p:nvPr/>
        </p:nvSpPr>
        <p:spPr>
          <a:xfrm>
            <a:off x="9239568" y="2446195"/>
            <a:ext cx="27564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Grande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expérience </a:t>
            </a:r>
            <a:r>
              <a:rPr lang="fr-FR" sz="1400" dirty="0">
                <a:latin typeface="Bahnschrift Light Condensed" panose="020B0502040204020203" pitchFamily="34" charset="0"/>
              </a:rPr>
              <a:t>pratique et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empirique</a:t>
            </a:r>
            <a:r>
              <a:rPr lang="fr-FR" sz="1400" dirty="0">
                <a:latin typeface="Bahnschrift Light Condensed" panose="020B0502040204020203" pitchFamily="34" charset="0"/>
              </a:rPr>
              <a:t> de la pathologie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souvent des trucs &amp; astuces précieux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i="1" dirty="0">
                <a:latin typeface="Bahnschrift Light Condensed" panose="020B0502040204020203" pitchFamily="34" charset="0"/>
              </a:rPr>
              <a:t>ce sont des experts d’un seul malade, pas nécessairement de la maladie / résistance au changement / ce qui marche à un moment ne marchera pas nécessairement toujours / voir le long terme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D66640-9CEE-889C-B805-8FCFF2187C3A}"/>
              </a:ext>
            </a:extLst>
          </p:cNvPr>
          <p:cNvSpPr txBox="1"/>
          <p:nvPr/>
        </p:nvSpPr>
        <p:spPr>
          <a:xfrm>
            <a:off x="704164" y="361113"/>
            <a:ext cx="34910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Passe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beaucoup de temps </a:t>
            </a:r>
            <a:r>
              <a:rPr lang="fr-FR" sz="1400" dirty="0">
                <a:latin typeface="Bahnschrift Light Condensed" panose="020B0502040204020203" pitchFamily="34" charset="0"/>
              </a:rPr>
              <a:t>avec le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Relation unique et puissante, souvent irremplaçable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C’est avec les personnes dont on est le plus proche qu’on se dispute le mieux (!) nul n’est prophète en son pays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654DB6-325A-F9B1-DBED-1F454D8D6037}"/>
              </a:ext>
            </a:extLst>
          </p:cNvPr>
          <p:cNvSpPr txBox="1"/>
          <p:nvPr/>
        </p:nvSpPr>
        <p:spPr>
          <a:xfrm>
            <a:off x="199669" y="4475385"/>
            <a:ext cx="2487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Connaissances précieuses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contexte </a:t>
            </a:r>
            <a:r>
              <a:rPr lang="fr-FR" sz="1400" dirty="0">
                <a:latin typeface="Bahnschrift Light Condensed" panose="020B0502040204020203" pitchFamily="34" charset="0"/>
              </a:rPr>
              <a:t>et de la situation de vie concrète du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Maillon essentiel de l’articulation des soins &amp; de la transmission des informations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i="1" dirty="0">
                <a:latin typeface="Bahnschrift Light Condensed" panose="020B0502040204020203" pitchFamily="34" charset="0"/>
              </a:rPr>
              <a:t>Chacun doit pouvoir jouer son rôle / surinvestissement / épuisement / relation avec les autres intervenants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21CDBC-D990-29C9-A734-4E18623245B6}"/>
              </a:ext>
            </a:extLst>
          </p:cNvPr>
          <p:cNvSpPr txBox="1"/>
          <p:nvPr/>
        </p:nvSpPr>
        <p:spPr>
          <a:xfrm>
            <a:off x="8179358" y="5466285"/>
            <a:ext cx="37641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Soutien émotionnel </a:t>
            </a:r>
            <a:r>
              <a:rPr lang="fr-FR" sz="1400" dirty="0">
                <a:latin typeface="Bahnschrift Light Condensed" panose="020B0502040204020203" pitchFamily="34" charset="0"/>
              </a:rPr>
              <a:t>souvent inconditionnel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réduit la détresse et l’anxiété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néglige souvent son propre bien-être, s’isole socialement, </a:t>
            </a:r>
          </a:p>
          <a:p>
            <a:r>
              <a:rPr lang="fr-FR" sz="1400" i="1" dirty="0">
                <a:latin typeface="Bahnschrift Light Condensed" panose="020B0502040204020203" pitchFamily="34" charset="0"/>
              </a:rPr>
              <a:t>difficulté à lâcher prise, frustration, 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619931-90EC-57A6-C313-98BEE8A35258}"/>
              </a:ext>
            </a:extLst>
          </p:cNvPr>
          <p:cNvSpPr txBox="1"/>
          <p:nvPr/>
        </p:nvSpPr>
        <p:spPr>
          <a:xfrm>
            <a:off x="326502" y="1897015"/>
            <a:ext cx="29872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Fait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partie intégrante </a:t>
            </a:r>
            <a:r>
              <a:rPr lang="fr-FR" sz="1400" dirty="0">
                <a:latin typeface="Bahnschrift Light Condensed" panose="020B0502040204020203" pitchFamily="34" charset="0"/>
              </a:rPr>
              <a:t>de la vie du malade / vécu subjectif fort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 </a:t>
            </a:r>
            <a:r>
              <a:rPr lang="fr-FR" sz="1400" dirty="0">
                <a:latin typeface="Bahnschrift Light Condensed" panose="020B0502040204020203" pitchFamily="34" charset="0"/>
              </a:rPr>
              <a:t>point d’ancrage &amp; de stabilité pour le patient &amp; la P.E.S.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comprend </a:t>
            </a:r>
            <a:r>
              <a:rPr lang="fr-FR" sz="1400" dirty="0">
                <a:latin typeface="Bahnschrift Light Condensed" panose="020B0502040204020203" pitchFamily="34" charset="0"/>
              </a:rPr>
              <a:t>la situation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dirty="0">
                <a:latin typeface="Bahnschrift Light Condensed" panose="020B0502040204020203" pitchFamily="34" charset="0"/>
              </a:rPr>
              <a:t>Peut se sentir critiqué, mis en cause ou manquer d’objectivité (p.ex. en cas de tr. Du comportement)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Peut lui-même être directement concerné par la maladie (enfants, …)</a:t>
            </a:r>
          </a:p>
        </p:txBody>
      </p:sp>
    </p:spTree>
    <p:extLst>
      <p:ext uri="{BB962C8B-B14F-4D97-AF65-F5344CB8AC3E}">
        <p14:creationId xmlns:p14="http://schemas.microsoft.com/office/powerpoint/2010/main" val="2241690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703A62-03C7-120F-CABF-CBAE567D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0" y="1549843"/>
            <a:ext cx="3723515" cy="37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4B35A-7E09-FD02-D65A-23574465D116}"/>
              </a:ext>
            </a:extLst>
          </p:cNvPr>
          <p:cNvSpPr/>
          <p:nvPr/>
        </p:nvSpPr>
        <p:spPr>
          <a:xfrm>
            <a:off x="7714445" y="1365161"/>
            <a:ext cx="270456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AB01C14-0D30-C386-CDA7-22235E96A482}"/>
              </a:ext>
            </a:extLst>
          </p:cNvPr>
          <p:cNvCxnSpPr>
            <a:cxnSpLocks/>
          </p:cNvCxnSpPr>
          <p:nvPr/>
        </p:nvCxnSpPr>
        <p:spPr>
          <a:xfrm>
            <a:off x="7849673" y="3239178"/>
            <a:ext cx="12239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247830D-9247-10B2-9120-0BB899F755BB}"/>
              </a:ext>
            </a:extLst>
          </p:cNvPr>
          <p:cNvCxnSpPr>
            <a:cxnSpLocks/>
          </p:cNvCxnSpPr>
          <p:nvPr/>
        </p:nvCxnSpPr>
        <p:spPr>
          <a:xfrm flipV="1">
            <a:off x="2863780" y="4475385"/>
            <a:ext cx="1231700" cy="5186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C2B33C4-F263-0BDC-D2A3-0EE931C19B8E}"/>
              </a:ext>
            </a:extLst>
          </p:cNvPr>
          <p:cNvCxnSpPr>
            <a:cxnSpLocks/>
          </p:cNvCxnSpPr>
          <p:nvPr/>
        </p:nvCxnSpPr>
        <p:spPr>
          <a:xfrm>
            <a:off x="7984901" y="4420378"/>
            <a:ext cx="1420356" cy="8877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84C62E-34E4-5266-E3EC-57F237306FCC}"/>
              </a:ext>
            </a:extLst>
          </p:cNvPr>
          <p:cNvCxnSpPr>
            <a:cxnSpLocks/>
          </p:cNvCxnSpPr>
          <p:nvPr/>
        </p:nvCxnSpPr>
        <p:spPr>
          <a:xfrm flipV="1">
            <a:off x="7108340" y="989504"/>
            <a:ext cx="1212210" cy="9359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06D557D-E5F6-DB43-075F-BC587037C505}"/>
              </a:ext>
            </a:extLst>
          </p:cNvPr>
          <p:cNvCxnSpPr>
            <a:cxnSpLocks/>
          </p:cNvCxnSpPr>
          <p:nvPr/>
        </p:nvCxnSpPr>
        <p:spPr>
          <a:xfrm flipH="1" flipV="1">
            <a:off x="3074796" y="2924070"/>
            <a:ext cx="854778" cy="885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AB39135-745E-7B3E-AB6B-31C1B7F02D63}"/>
              </a:ext>
            </a:extLst>
          </p:cNvPr>
          <p:cNvCxnSpPr>
            <a:cxnSpLocks/>
          </p:cNvCxnSpPr>
          <p:nvPr/>
        </p:nvCxnSpPr>
        <p:spPr>
          <a:xfrm flipH="1" flipV="1">
            <a:off x="4195170" y="1195754"/>
            <a:ext cx="564771" cy="862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62B597F0-A384-AA9C-FB8D-7C45E0D1878A}"/>
              </a:ext>
            </a:extLst>
          </p:cNvPr>
          <p:cNvSpPr txBox="1"/>
          <p:nvPr/>
        </p:nvSpPr>
        <p:spPr>
          <a:xfrm>
            <a:off x="8461667" y="277542"/>
            <a:ext cx="29642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intime </a:t>
            </a:r>
            <a:r>
              <a:rPr lang="fr-FR" sz="1400" dirty="0">
                <a:latin typeface="Bahnschrift Light Condensed" panose="020B0502040204020203" pitchFamily="34" charset="0"/>
              </a:rPr>
              <a:t>&amp; profonde du malade, y compris AVANT la maladie 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Connaît la vie, l’histoire, les valeurs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le discours, l’attitude et les choix d’une personne malade peuvent varier / les ‘combats’ de l’aidant VS ceux du malade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D91802-6429-EE05-C17D-563B2FEE16AF}"/>
              </a:ext>
            </a:extLst>
          </p:cNvPr>
          <p:cNvSpPr txBox="1"/>
          <p:nvPr/>
        </p:nvSpPr>
        <p:spPr>
          <a:xfrm>
            <a:off x="9239568" y="2446195"/>
            <a:ext cx="27564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Grande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expérience </a:t>
            </a:r>
            <a:r>
              <a:rPr lang="fr-FR" sz="1400" dirty="0">
                <a:latin typeface="Bahnschrift Light Condensed" panose="020B0502040204020203" pitchFamily="34" charset="0"/>
              </a:rPr>
              <a:t>pratique et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empirique</a:t>
            </a:r>
            <a:r>
              <a:rPr lang="fr-FR" sz="1400" dirty="0">
                <a:latin typeface="Bahnschrift Light Condensed" panose="020B0502040204020203" pitchFamily="34" charset="0"/>
              </a:rPr>
              <a:t> de la pathologie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souvent des trucs &amp; astuces précieux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i="1" dirty="0">
                <a:latin typeface="Bahnschrift Light Condensed" panose="020B0502040204020203" pitchFamily="34" charset="0"/>
              </a:rPr>
              <a:t>ce sont des experts d’un seul malade, pas nécessairement de la maladie / résistance au changement / ce qui marche à un moment ne marchera pas nécessairement toujours / voir le long terme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D66640-9CEE-889C-B805-8FCFF2187C3A}"/>
              </a:ext>
            </a:extLst>
          </p:cNvPr>
          <p:cNvSpPr txBox="1"/>
          <p:nvPr/>
        </p:nvSpPr>
        <p:spPr>
          <a:xfrm>
            <a:off x="704164" y="361113"/>
            <a:ext cx="34910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Passe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beaucoup de temps </a:t>
            </a:r>
            <a:r>
              <a:rPr lang="fr-FR" sz="1400" dirty="0">
                <a:latin typeface="Bahnschrift Light Condensed" panose="020B0502040204020203" pitchFamily="34" charset="0"/>
              </a:rPr>
              <a:t>avec le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Relation unique et puissante, souvent irremplaçable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C’est avec les personnes dont on est le plus proche qu’on se dispute le mieux (!) nul n’est prophète en son pays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654DB6-325A-F9B1-DBED-1F454D8D6037}"/>
              </a:ext>
            </a:extLst>
          </p:cNvPr>
          <p:cNvSpPr txBox="1"/>
          <p:nvPr/>
        </p:nvSpPr>
        <p:spPr>
          <a:xfrm>
            <a:off x="199669" y="4475385"/>
            <a:ext cx="2487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Connaissances précieuses du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contexte </a:t>
            </a:r>
            <a:r>
              <a:rPr lang="fr-FR" sz="1400" dirty="0">
                <a:latin typeface="Bahnschrift Light Condensed" panose="020B0502040204020203" pitchFamily="34" charset="0"/>
              </a:rPr>
              <a:t>et de la situation de vie concrète du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Maillon essentiel de l’articulation des soins &amp; de la transmission des informations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i="1" dirty="0">
                <a:latin typeface="Bahnschrift Light Condensed" panose="020B0502040204020203" pitchFamily="34" charset="0"/>
              </a:rPr>
              <a:t>Chacun doit pouvoir jouer son rôle / surinvestissement / épuisement / relation avec les autres intervenants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21CDBC-D990-29C9-A734-4E18623245B6}"/>
              </a:ext>
            </a:extLst>
          </p:cNvPr>
          <p:cNvSpPr txBox="1"/>
          <p:nvPr/>
        </p:nvSpPr>
        <p:spPr>
          <a:xfrm>
            <a:off x="8179358" y="5466285"/>
            <a:ext cx="37641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Soutien émotionnel </a:t>
            </a:r>
            <a:r>
              <a:rPr lang="fr-FR" sz="1400" dirty="0">
                <a:latin typeface="Bahnschrift Light Condensed" panose="020B0502040204020203" pitchFamily="34" charset="0"/>
              </a:rPr>
              <a:t>souvent inconditionnel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réduit la détresse et l’anxiété du malade</a:t>
            </a:r>
          </a:p>
          <a:p>
            <a:r>
              <a:rPr lang="fr-FR" sz="1400" i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</a:t>
            </a:r>
            <a:r>
              <a:rPr lang="fr-FR" sz="1400" i="1" dirty="0">
                <a:latin typeface="Bahnschrift Light Condensed" panose="020B0502040204020203" pitchFamily="34" charset="0"/>
              </a:rPr>
              <a:t> néglige souvent son propre bien-être, s’isole socialement, </a:t>
            </a:r>
          </a:p>
          <a:p>
            <a:r>
              <a:rPr lang="fr-FR" sz="1400" i="1" dirty="0">
                <a:latin typeface="Bahnschrift Light Condensed" panose="020B0502040204020203" pitchFamily="34" charset="0"/>
              </a:rPr>
              <a:t>difficulté à lâcher prise, frustration, 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619931-90EC-57A6-C313-98BEE8A35258}"/>
              </a:ext>
            </a:extLst>
          </p:cNvPr>
          <p:cNvSpPr txBox="1"/>
          <p:nvPr/>
        </p:nvSpPr>
        <p:spPr>
          <a:xfrm>
            <a:off x="326502" y="1897015"/>
            <a:ext cx="29872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Fait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partie intégrante </a:t>
            </a:r>
            <a:r>
              <a:rPr lang="fr-FR" sz="1400" dirty="0">
                <a:latin typeface="Bahnschrift Light Condensed" panose="020B0502040204020203" pitchFamily="34" charset="0"/>
              </a:rPr>
              <a:t>de la vie du malade / vécu subjectif fort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 </a:t>
            </a:r>
            <a:r>
              <a:rPr lang="fr-FR" sz="1400" dirty="0">
                <a:latin typeface="Bahnschrift Light Condensed" panose="020B0502040204020203" pitchFamily="34" charset="0"/>
              </a:rPr>
              <a:t>point d’ancrage &amp; de stabilité pour le patient &amp; la P.E.S.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comprend </a:t>
            </a:r>
            <a:r>
              <a:rPr lang="fr-FR" sz="1400" dirty="0">
                <a:latin typeface="Bahnschrift Light Condensed" panose="020B0502040204020203" pitchFamily="34" charset="0"/>
              </a:rPr>
              <a:t>la situation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dirty="0">
                <a:latin typeface="Bahnschrift Light Condensed" panose="020B0502040204020203" pitchFamily="34" charset="0"/>
              </a:rPr>
              <a:t>Peut se sentir critiqué, mis en cause ou manquer d’objectivité (p.ex. en cas de tr. Du comportement)</a:t>
            </a:r>
          </a:p>
          <a:p>
            <a:r>
              <a:rPr lang="fr-FR" sz="1400" dirty="0">
                <a:latin typeface="Bahnschrift Light Condensed" panose="020B0502040204020203" pitchFamily="34" charset="0"/>
              </a:rPr>
              <a:t>Peut lui-même être directement concerné par la maladie (enfants, …)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37D66F6-68A9-85C9-EBD0-A901110D32E0}"/>
              </a:ext>
            </a:extLst>
          </p:cNvPr>
          <p:cNvCxnSpPr>
            <a:cxnSpLocks/>
          </p:cNvCxnSpPr>
          <p:nvPr/>
        </p:nvCxnSpPr>
        <p:spPr>
          <a:xfrm flipV="1">
            <a:off x="5667270" y="5366324"/>
            <a:ext cx="284402" cy="502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5D4B19D0-5FC5-A26A-E1CA-F4A6C6D86C61}"/>
              </a:ext>
            </a:extLst>
          </p:cNvPr>
          <p:cNvSpPr txBox="1"/>
          <p:nvPr/>
        </p:nvSpPr>
        <p:spPr>
          <a:xfrm>
            <a:off x="3313755" y="5867666"/>
            <a:ext cx="44342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Bahnschrift Light Condensed" panose="020B0502040204020203" pitchFamily="34" charset="0"/>
              </a:rPr>
              <a:t>Recherche le </a:t>
            </a:r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meilleur</a:t>
            </a:r>
            <a:r>
              <a:rPr lang="fr-FR" sz="1400" dirty="0">
                <a:latin typeface="Bahnschrift Light Condensed" panose="020B0502040204020203" pitchFamily="34" charset="0"/>
              </a:rPr>
              <a:t> pour le malade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+</a:t>
            </a:r>
            <a:r>
              <a:rPr lang="fr-FR" sz="1400" dirty="0">
                <a:latin typeface="Bahnschrift Light Condensed" panose="020B0502040204020203" pitchFamily="34" charset="0"/>
              </a:rPr>
              <a:t> alors que le malade n’en est pas toujours capable</a:t>
            </a:r>
          </a:p>
          <a:p>
            <a:r>
              <a:rPr lang="fr-FR" sz="1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- </a:t>
            </a:r>
            <a:r>
              <a:rPr lang="fr-FR" sz="1400" dirty="0">
                <a:latin typeface="Bahnschrift Light Condensed" panose="020B0502040204020203" pitchFamily="34" charset="0"/>
              </a:rPr>
              <a:t>parfois de manière ‘irréaliste’ ou en dépit du malade… ou de lui même</a:t>
            </a:r>
          </a:p>
        </p:txBody>
      </p:sp>
    </p:spTree>
    <p:extLst>
      <p:ext uri="{BB962C8B-B14F-4D97-AF65-F5344CB8AC3E}">
        <p14:creationId xmlns:p14="http://schemas.microsoft.com/office/powerpoint/2010/main" val="4041881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1964</Words>
  <Application>Microsoft Macintosh PowerPoint</Application>
  <PresentationFormat>Grand écran</PresentationFormat>
  <Paragraphs>211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Bahnschrift</vt:lpstr>
      <vt:lpstr>Bahnschrift Light Condensed</vt:lpstr>
      <vt:lpstr>Calibri</vt:lpstr>
      <vt:lpstr>Calibri Light</vt:lpstr>
      <vt:lpstr>Thème Office</vt:lpstr>
      <vt:lpstr>Les Aidants Proches…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Aidants Proches…</dc:title>
  <dc:creator>Zayd Jedidi</dc:creator>
  <cp:lastModifiedBy>Zayd Jedidi</cp:lastModifiedBy>
  <cp:revision>1</cp:revision>
  <dcterms:created xsi:type="dcterms:W3CDTF">2023-10-17T23:25:35Z</dcterms:created>
  <dcterms:modified xsi:type="dcterms:W3CDTF">2023-10-18T07:12:20Z</dcterms:modified>
</cp:coreProperties>
</file>