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858000" cy="9144000"/>
  <p:defaultTextStyle>
    <a:defPPr>
      <a:defRPr lang="fr-FR"/>
    </a:defPPr>
    <a:lvl1pPr marL="0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205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410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1616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8821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6026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3231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0432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7637" algn="l" defTabSz="417441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4A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 autoAdjust="0"/>
    <p:restoredTop sz="96281" autoAdjust="0"/>
  </p:normalViewPr>
  <p:slideViewPr>
    <p:cSldViewPr>
      <p:cViewPr>
        <p:scale>
          <a:sx n="25" d="100"/>
          <a:sy n="25" d="100"/>
        </p:scale>
        <p:origin x="1656" y="-1296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4 - Template MSLab\Logo\Logo Uliège Poster coul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732576" cy="491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30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D26E-D186-8943-B9C9-1543DF879FEA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8EC5-6A7F-5B45-B52E-F8C84D0A5A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08EC5-6A7F-5B45-B52E-F8C84D0A5A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27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 userDrawn="1"/>
        </p:nvSpPr>
        <p:spPr>
          <a:xfrm>
            <a:off x="503238" y="5852318"/>
            <a:ext cx="29260799" cy="36375681"/>
          </a:xfrm>
          <a:prstGeom prst="round2DiagRect">
            <a:avLst>
              <a:gd name="adj1" fmla="val 10938"/>
              <a:gd name="adj2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6" rIns="91428" bIns="45716" rtlCol="0" anchor="ctr"/>
          <a:lstStyle/>
          <a:p>
            <a:pPr algn="ctr"/>
            <a:endParaRPr lang="fr-BE"/>
          </a:p>
        </p:txBody>
      </p:sp>
      <p:pic>
        <p:nvPicPr>
          <p:cNvPr id="8" name="Picture 9" descr="C:\Users\Gauthier\Desktop\logo mslab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83" y="1127920"/>
            <a:ext cx="3240000" cy="2901974"/>
          </a:xfrm>
          <a:prstGeom prst="rect">
            <a:avLst/>
          </a:prstGeom>
          <a:noFill/>
        </p:spPr>
      </p:pic>
      <p:pic>
        <p:nvPicPr>
          <p:cNvPr id="9" name="Picture 2" descr="F:\04 - Template MSLab\Logo Uliège Poster couleu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0593" y="321685"/>
            <a:ext cx="2733444" cy="49210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4173479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058" indent="-1565058" algn="l" defTabSz="4173479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950" indent="-1304210" algn="l" defTabSz="4173479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6842" indent="-1043367" algn="l" defTabSz="4173479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3581" indent="-1043367" algn="l" defTabSz="4173479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0321" indent="-1043367" algn="l" defTabSz="4173479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7060" indent="-1043367" algn="l" defTabSz="417347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3800" indent="-1043367" algn="l" defTabSz="417347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0539" indent="-1043367" algn="l" defTabSz="417347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7279" indent="-1043367" algn="l" defTabSz="4173479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739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479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218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958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3697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0437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172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3911" algn="l" defTabSz="417347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95">
            <a:extLst>
              <a:ext uri="{FF2B5EF4-FFF2-40B4-BE49-F238E27FC236}">
                <a16:creationId xmlns:a16="http://schemas.microsoft.com/office/drawing/2014/main" id="{3EB54668-4FB7-8325-D543-7C0462D81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491" y="24049015"/>
            <a:ext cx="9995570" cy="455272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084637" y="2407924"/>
            <a:ext cx="22098000" cy="3063395"/>
          </a:xfrm>
          <a:prstGeom prst="rect">
            <a:avLst/>
          </a:prstGeom>
          <a:noFill/>
        </p:spPr>
        <p:txBody>
          <a:bodyPr wrap="square" lIns="91428" tIns="45716" rIns="91428" bIns="45716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u="sng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Lou Freuville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1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</a:t>
            </a:r>
            <a:r>
              <a:rPr lang="en-GB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 Fernanda </a:t>
            </a:r>
            <a:r>
              <a:rPr lang="en-GB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Gobbi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 Amorim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1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 Romain Vitello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2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 Rudy </a:t>
            </a:r>
            <a:r>
              <a:rPr lang="en-GB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Fourmy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3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 Aude Violette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3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 Jean-François Liégeois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2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 ,Alain Brans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4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Loïc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 Quinton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1</a:t>
            </a:r>
            <a:r>
              <a:rPr lang="en-GB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GB" sz="2800" dirty="0">
              <a:solidFill>
                <a:schemeClr val="bg1"/>
              </a:solidFill>
              <a:effectLst/>
              <a:latin typeface="Arial Rounded MT Bold" panose="020F0704030504030204" pitchFamily="34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1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Mass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Spectrometry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Laboratory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MolSys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Research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Unit,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Department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of Chemistry,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University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of Liège, 4000 Liège,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Belgium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; 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2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Laboratory of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Medicinal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Chemistry and C.I.R.M,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University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of Liège, 4000 Liège,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Belgium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; 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3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Alphabiotoxine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Laboratory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sprl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Montroeul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-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au-bois</a:t>
            </a:r>
            <a:r>
              <a:rPr lang="fr-BE" sz="2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7911,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Belgium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; </a:t>
            </a:r>
            <a:r>
              <a:rPr lang="fr-BE" sz="2800" baseline="300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4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Centre for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Protein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Engineering,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University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 of Liège, 4000 Liège, </a:t>
            </a:r>
            <a:r>
              <a:rPr lang="fr-BE" sz="2800" dirty="0" err="1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Belgium</a:t>
            </a:r>
            <a:r>
              <a:rPr lang="fr-BE" sz="2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. </a:t>
            </a:r>
            <a:endParaRPr lang="fr-BE" sz="28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2800" dirty="0" err="1">
                <a:solidFill>
                  <a:schemeClr val="bg1"/>
                </a:solidFill>
                <a:latin typeface="Arial Rounded MT Bold" pitchFamily="34" charset="0"/>
              </a:rPr>
              <a:t>lfreuville@uliege.be</a:t>
            </a:r>
            <a:endParaRPr lang="en-GB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55987" y="404981"/>
            <a:ext cx="23355300" cy="1713538"/>
          </a:xfrm>
          <a:prstGeom prst="rect">
            <a:avLst/>
          </a:prstGeom>
          <a:noFill/>
        </p:spPr>
        <p:txBody>
          <a:bodyPr wrap="square" lIns="91428" tIns="45716" rIns="91428" bIns="45716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  <a:ea typeface="Arial Unicode MS" panose="020B0604020202020204" pitchFamily="34" charset="-128"/>
                <a:cs typeface="Arial" panose="020B0604020202020204" pitchFamily="34" charset="0"/>
              </a:rPr>
              <a:t>Towards a high-throughput mass spectrometry methodology to fish peptide toxins from crude venoms by affinity capture on cell membrane receptors</a:t>
            </a:r>
            <a:endParaRPr lang="fr-BE" sz="4800" dirty="0">
              <a:solidFill>
                <a:schemeClr val="bg1"/>
              </a:solidFill>
              <a:effectLst/>
              <a:latin typeface="Arial Rounded MT Bold" panose="020F0704030504030204" pitchFamily="34" charset="77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A02546-5AAF-99D4-A5D7-8E5F68F5EE2B}"/>
              </a:ext>
            </a:extLst>
          </p:cNvPr>
          <p:cNvSpPr/>
          <p:nvPr/>
        </p:nvSpPr>
        <p:spPr>
          <a:xfrm>
            <a:off x="15398112" y="21245374"/>
            <a:ext cx="13860000" cy="16153745"/>
          </a:xfrm>
          <a:prstGeom prst="rect">
            <a:avLst/>
          </a:prstGeom>
          <a:noFill/>
          <a:ln w="88900">
            <a:solidFill>
              <a:srgbClr val="148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D437CE-8FE0-DDDB-5F0A-D6BDA5C80AE5}"/>
              </a:ext>
            </a:extLst>
          </p:cNvPr>
          <p:cNvSpPr/>
          <p:nvPr/>
        </p:nvSpPr>
        <p:spPr>
          <a:xfrm>
            <a:off x="1003637" y="13082450"/>
            <a:ext cx="28260000" cy="7656857"/>
          </a:xfrm>
          <a:prstGeom prst="rect">
            <a:avLst/>
          </a:prstGeom>
          <a:noFill/>
          <a:ln w="88900">
            <a:solidFill>
              <a:srgbClr val="148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9CA5AAB-3C6A-C22C-AEB0-721CDDF59E02}"/>
              </a:ext>
            </a:extLst>
          </p:cNvPr>
          <p:cNvSpPr txBox="1"/>
          <p:nvPr/>
        </p:nvSpPr>
        <p:spPr>
          <a:xfrm>
            <a:off x="1261200" y="13584774"/>
            <a:ext cx="13342852" cy="2554545"/>
          </a:xfrm>
          <a:prstGeom prst="rect">
            <a:avLst/>
          </a:prstGeom>
          <a:noFill/>
          <a:ln w="92075">
            <a:noFill/>
          </a:ln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US" sz="3200" b="1" noProof="0" dirty="0">
                <a:solidFill>
                  <a:srgbClr val="1484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Selected model: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vasopressin receptors (hV2R). 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hV2R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a GPCR. This receptor has a selective ligand, the mambaquaretin-1 (Ciolek J., </a:t>
            </a:r>
            <a:r>
              <a:rPr lang="en-US" sz="3200" i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 al.</a:t>
            </a:r>
            <a:r>
              <a:rPr 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2017). The hV2R was purchased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 Perkin-Elmer, and displays an expression level of </a:t>
            </a:r>
            <a:r>
              <a:rPr lang="en-US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Bmax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11.5 </a:t>
            </a:r>
            <a:r>
              <a:rPr lang="en-US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pmol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/mg of membrane proteins – K</a:t>
            </a:r>
            <a:r>
              <a:rPr lang="en-US" sz="3200" b="1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= 0.18 </a:t>
            </a:r>
            <a:r>
              <a:rPr lang="en-US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nM</a:t>
            </a:r>
            <a:endParaRPr lang="en-US" sz="3200" b="1" noProof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888C53-8D85-1B66-B903-37C670B30CF7}"/>
              </a:ext>
            </a:extLst>
          </p:cNvPr>
          <p:cNvSpPr/>
          <p:nvPr/>
        </p:nvSpPr>
        <p:spPr>
          <a:xfrm>
            <a:off x="1004400" y="37906199"/>
            <a:ext cx="13860000" cy="3542400"/>
          </a:xfrm>
          <a:prstGeom prst="rect">
            <a:avLst/>
          </a:prstGeom>
          <a:noFill/>
          <a:ln w="88900">
            <a:solidFill>
              <a:srgbClr val="148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2A2D5F4-C082-F440-F816-7F305B9E35F5}"/>
              </a:ext>
            </a:extLst>
          </p:cNvPr>
          <p:cNvSpPr txBox="1"/>
          <p:nvPr/>
        </p:nvSpPr>
        <p:spPr>
          <a:xfrm>
            <a:off x="13032995" y="12634119"/>
            <a:ext cx="4201285" cy="8345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4800" b="1" dirty="0">
              <a:solidFill>
                <a:srgbClr val="1484AA"/>
              </a:solidFill>
              <a:effectLst/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C3C7108-D9C6-AFFC-1FB4-7CCD98F46BEE}"/>
              </a:ext>
            </a:extLst>
          </p:cNvPr>
          <p:cNvSpPr txBox="1"/>
          <p:nvPr/>
        </p:nvSpPr>
        <p:spPr>
          <a:xfrm>
            <a:off x="15618491" y="21816071"/>
            <a:ext cx="134655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noProof="0" dirty="0">
                <a:solidFill>
                  <a:srgbClr val="1484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Crude venom tests: 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Mambaquaretin-1 (MQ-1)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a known V2R peptide ligand, found in the venom of </a:t>
            </a:r>
            <a:r>
              <a:rPr lang="en-US" sz="32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Dendroaspis</a:t>
            </a:r>
            <a:r>
              <a:rPr 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angusticeps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Once validated by capturing pure MQ-1, the method has been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valuated to capture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toxin from a fractionated crude venom.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5EAA050-D647-40E0-40A0-206CDD36F308}"/>
              </a:ext>
            </a:extLst>
          </p:cNvPr>
          <p:cNvSpPr txBox="1"/>
          <p:nvPr/>
        </p:nvSpPr>
        <p:spPr>
          <a:xfrm>
            <a:off x="1223036" y="38425974"/>
            <a:ext cx="13424400" cy="2554545"/>
          </a:xfrm>
          <a:prstGeom prst="rect">
            <a:avLst/>
          </a:prstGeom>
          <a:noFill/>
          <a:ln w="92075">
            <a:noFill/>
          </a:ln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en-GB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ishing ligands for membrane receptors, from complex mixtures, have been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demonstrated efficient.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method still needs to be adapted to a high-throughput system in order to study a large number of potential peptides present in venoms as well as a large number of different receptors. </a:t>
            </a:r>
            <a:endParaRPr lang="en-US" sz="800" noProof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DA64AF-3AA7-63AC-2C7A-4D1E392286ED}"/>
              </a:ext>
            </a:extLst>
          </p:cNvPr>
          <p:cNvSpPr txBox="1"/>
          <p:nvPr/>
        </p:nvSpPr>
        <p:spPr>
          <a:xfrm>
            <a:off x="1864198" y="6857370"/>
            <a:ext cx="23708839" cy="5509200"/>
          </a:xfrm>
          <a:prstGeom prst="rect">
            <a:avLst/>
          </a:prstGeom>
          <a:noFill/>
          <a:ln w="92075">
            <a:noFill/>
          </a:ln>
        </p:spPr>
        <p:txBody>
          <a:bodyPr wrap="square">
            <a:spAutoFit/>
          </a:bodyPr>
          <a:lstStyle/>
          <a:p>
            <a:pPr marL="457200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3200" b="1" kern="1200" noProof="0" dirty="0">
                <a:solidFill>
                  <a:srgbClr val="1484AA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Animal venoms </a:t>
            </a:r>
            <a:r>
              <a:rPr lang="en-US" sz="3200" kern="1200" noProof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complex chemical cocktails containing a wide range of biologically active peptides named toxins. </a:t>
            </a:r>
          </a:p>
          <a:p>
            <a:pPr marL="457200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3200" kern="1200" noProof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Toxins act against membrane receptors, such as ion channels and GPCRs, of which they modulate the functions. </a:t>
            </a:r>
          </a:p>
          <a:p>
            <a:pPr marL="457200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3200" kern="1200" noProof="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property may help clarify critical physiological processes and lead to novel therapeutic molecule development.</a:t>
            </a:r>
          </a:p>
          <a:p>
            <a:pPr marL="457200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Sequencing the venom peptides is now routinely done,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</a:t>
            </a:r>
            <a:r>
              <a:rPr lang="en-US" sz="3200" noProof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determining the biological activity of their toxins is still tedious. </a:t>
            </a:r>
          </a:p>
          <a:p>
            <a:pPr marL="457200" indent="-457200" algn="just" defTabSz="914400">
              <a:buFont typeface="Arial" panose="020B0604020202020204" pitchFamily="34" charset="0"/>
              <a:buChar char="•"/>
              <a:defRPr/>
            </a:pPr>
            <a:r>
              <a:rPr lang="en-US" sz="3200" b="1" noProof="0" dirty="0">
                <a:solidFill>
                  <a:srgbClr val="1484A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ideal methodology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doing so must allow:</a:t>
            </a:r>
          </a:p>
          <a:p>
            <a:pPr algn="just" defTabSz="914400">
              <a:defRPr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-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 observation of ligand-receptor interactions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without the need to have access to a ligand that has to be known and labeled beforehand, opening the way to receptor </a:t>
            </a:r>
            <a:r>
              <a:rPr lang="en-US" sz="3200" noProof="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deorphanization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reducing the experimental constraints.</a:t>
            </a:r>
          </a:p>
          <a:p>
            <a:pPr algn="just" defTabSz="914400">
              <a:defRPr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- 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simultaneously fishing multiple toxin ligands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 a complex mixture</a:t>
            </a:r>
          </a:p>
          <a:p>
            <a:pPr algn="just" defTabSz="914400">
              <a:defRPr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high-throughput automation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to meet the constraints imposed by the millions of toxins to screen. </a:t>
            </a:r>
          </a:p>
          <a:p>
            <a:pPr algn="just" defTabSz="914400">
              <a:defRPr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Mass spectrometry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appears as the solution, not only in terms of sensitivity and versatility but also thanks to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its identification power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MS and MS/MS</a:t>
            </a:r>
          </a:p>
        </p:txBody>
      </p:sp>
      <p:sp>
        <p:nvSpPr>
          <p:cNvPr id="64" name="Rectangle : avec coins arrondis en diagonale 63">
            <a:extLst>
              <a:ext uri="{FF2B5EF4-FFF2-40B4-BE49-F238E27FC236}">
                <a16:creationId xmlns:a16="http://schemas.microsoft.com/office/drawing/2014/main" id="{A7889FE4-56AD-74AF-4FB6-631FA213C668}"/>
              </a:ext>
            </a:extLst>
          </p:cNvPr>
          <p:cNvSpPr/>
          <p:nvPr/>
        </p:nvSpPr>
        <p:spPr>
          <a:xfrm>
            <a:off x="15398111" y="37905186"/>
            <a:ext cx="13865525" cy="3540925"/>
          </a:xfrm>
          <a:prstGeom prst="round2DiagRect">
            <a:avLst>
              <a:gd name="adj1" fmla="val 50000"/>
              <a:gd name="adj2" fmla="val 0"/>
            </a:avLst>
          </a:prstGeom>
          <a:noFill/>
          <a:ln w="88900">
            <a:solidFill>
              <a:srgbClr val="148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C6DC1B-A078-05D5-1EDF-A186B6D3E470}"/>
              </a:ext>
            </a:extLst>
          </p:cNvPr>
          <p:cNvSpPr/>
          <p:nvPr/>
        </p:nvSpPr>
        <p:spPr>
          <a:xfrm>
            <a:off x="15412944" y="37862891"/>
            <a:ext cx="2253156" cy="225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926660E-CE17-6F26-4383-06BDEEB3D545}"/>
              </a:ext>
            </a:extLst>
          </p:cNvPr>
          <p:cNvCxnSpPr>
            <a:cxnSpLocks/>
          </p:cNvCxnSpPr>
          <p:nvPr/>
        </p:nvCxnSpPr>
        <p:spPr>
          <a:xfrm>
            <a:off x="15398106" y="37906200"/>
            <a:ext cx="5" cy="3060000"/>
          </a:xfrm>
          <a:prstGeom prst="line">
            <a:avLst/>
          </a:prstGeom>
          <a:ln w="88900">
            <a:solidFill>
              <a:srgbClr val="148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6B76538-10DF-FA8D-21DC-06DEE36CFEBB}"/>
              </a:ext>
            </a:extLst>
          </p:cNvPr>
          <p:cNvCxnSpPr>
            <a:cxnSpLocks/>
          </p:cNvCxnSpPr>
          <p:nvPr/>
        </p:nvCxnSpPr>
        <p:spPr>
          <a:xfrm flipH="1">
            <a:off x="15398106" y="37906200"/>
            <a:ext cx="2935926" cy="0"/>
          </a:xfrm>
          <a:prstGeom prst="line">
            <a:avLst/>
          </a:prstGeom>
          <a:ln w="88900">
            <a:solidFill>
              <a:srgbClr val="148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61C4E73B-EF10-D58E-7CD1-D8090E6260E6}"/>
              </a:ext>
            </a:extLst>
          </p:cNvPr>
          <p:cNvSpPr txBox="1"/>
          <p:nvPr/>
        </p:nvSpPr>
        <p:spPr>
          <a:xfrm>
            <a:off x="15602792" y="38557129"/>
            <a:ext cx="131451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Echterbille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J, Gilles N, </a:t>
            </a:r>
            <a:r>
              <a:rPr lang="en-GB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Araóz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R, 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 al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Discovery and characterization of EII</a:t>
            </a:r>
            <a:r>
              <a:rPr lang="en-GB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B,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new α-conotoxin from 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Conus </a:t>
            </a:r>
            <a:r>
              <a:rPr lang="en-GB" sz="24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ermineus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venom by </a:t>
            </a:r>
            <a:r>
              <a:rPr lang="en-GB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nAChRs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affinity capture monitored by MALDI-TOF/TOF mass spectrometry. 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Toxicon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2017;130:1-10. </a:t>
            </a:r>
          </a:p>
          <a:p>
            <a:pPr algn="just"/>
            <a:endParaRPr lang="en-GB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Ciolek J, </a:t>
            </a:r>
            <a:r>
              <a:rPr lang="en-GB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Reinfrank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H, Quinton L, 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 al. 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Green mamba peptide targets type-2 vasopressin receptor against polycystic kidney disease. 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 Natl </a:t>
            </a:r>
            <a:r>
              <a:rPr lang="en-GB" sz="24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Acad</a:t>
            </a:r>
            <a:r>
              <a:rPr lang="en-GB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Sci U S A</a:t>
            </a:r>
            <a:r>
              <a:rPr lang="en-GB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2017;114(27):7154-7159. doi:10.1073/pnas.1620454114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B6A78B-31D0-9203-D0DB-9D310C69CAF7}"/>
              </a:ext>
            </a:extLst>
          </p:cNvPr>
          <p:cNvGrpSpPr/>
          <p:nvPr/>
        </p:nvGrpSpPr>
        <p:grpSpPr>
          <a:xfrm>
            <a:off x="984219" y="6362088"/>
            <a:ext cx="28298837" cy="6210718"/>
            <a:chOff x="1008000" y="6133488"/>
            <a:chExt cx="28298837" cy="6210718"/>
          </a:xfrm>
        </p:grpSpPr>
        <p:sp>
          <p:nvSpPr>
            <p:cNvPr id="43" name="Rectangle : avec coins arrondis en diagonale 42">
              <a:extLst>
                <a:ext uri="{FF2B5EF4-FFF2-40B4-BE49-F238E27FC236}">
                  <a16:creationId xmlns:a16="http://schemas.microsoft.com/office/drawing/2014/main" id="{49EDCFCC-9EC9-5DA5-3ABE-C1F8595A2DFE}"/>
                </a:ext>
              </a:extLst>
            </p:cNvPr>
            <p:cNvSpPr/>
            <p:nvPr/>
          </p:nvSpPr>
          <p:spPr>
            <a:xfrm>
              <a:off x="1008000" y="6133488"/>
              <a:ext cx="28260000" cy="6127498"/>
            </a:xfrm>
            <a:prstGeom prst="round2DiagRect">
              <a:avLst>
                <a:gd name="adj1" fmla="val 40958"/>
                <a:gd name="adj2" fmla="val 0"/>
              </a:avLst>
            </a:prstGeom>
            <a:noFill/>
            <a:ln w="88900">
              <a:solidFill>
                <a:srgbClr val="148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B60905-3D99-A528-FADF-06112CFAC4F4}"/>
                </a:ext>
              </a:extLst>
            </p:cNvPr>
            <p:cNvSpPr/>
            <p:nvPr/>
          </p:nvSpPr>
          <p:spPr>
            <a:xfrm>
              <a:off x="26596473" y="9662319"/>
              <a:ext cx="2710364" cy="2681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5303C7FD-51C7-FE62-23BC-9AB6EC08E610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29268000" y="9197237"/>
              <a:ext cx="0" cy="3096000"/>
            </a:xfrm>
            <a:prstGeom prst="line">
              <a:avLst/>
            </a:prstGeom>
            <a:ln w="88900">
              <a:solidFill>
                <a:srgbClr val="1484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0BE39E9-908B-CA55-B363-D4C890800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66912" y="12260986"/>
              <a:ext cx="2791200" cy="0"/>
            </a:xfrm>
            <a:prstGeom prst="line">
              <a:avLst/>
            </a:prstGeom>
            <a:ln w="88900">
              <a:solidFill>
                <a:srgbClr val="1484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AD46B40-F441-6E08-AA2C-349F689A5012}"/>
              </a:ext>
            </a:extLst>
          </p:cNvPr>
          <p:cNvGrpSpPr/>
          <p:nvPr/>
        </p:nvGrpSpPr>
        <p:grpSpPr>
          <a:xfrm>
            <a:off x="26335037" y="6636600"/>
            <a:ext cx="2792927" cy="5605639"/>
            <a:chOff x="26351933" y="6313637"/>
            <a:chExt cx="2792927" cy="5605639"/>
          </a:xfrm>
        </p:grpSpPr>
        <p:pic>
          <p:nvPicPr>
            <p:cNvPr id="25" name="Picture 2" descr="Image focus">
              <a:extLst>
                <a:ext uri="{FF2B5EF4-FFF2-40B4-BE49-F238E27FC236}">
                  <a16:creationId xmlns:a16="http://schemas.microsoft.com/office/drawing/2014/main" id="{9FDFDBBD-F682-293C-1B6A-B3D38C31C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4024" y="6313637"/>
              <a:ext cx="2757600" cy="166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F77E6ED-84F3-93DF-4B7E-C360E916E0AF}"/>
                </a:ext>
              </a:extLst>
            </p:cNvPr>
            <p:cNvSpPr txBox="1"/>
            <p:nvPr/>
          </p:nvSpPr>
          <p:spPr>
            <a:xfrm>
              <a:off x="26981900" y="7557631"/>
              <a:ext cx="20867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800" b="1" dirty="0">
                  <a:solidFill>
                    <a:schemeClr val="bg1"/>
                  </a:solidFill>
                </a:rPr>
                <a:t>© </a:t>
              </a:r>
              <a:r>
                <a:rPr lang="fr-BE" sz="1800" b="1" dirty="0" err="1">
                  <a:solidFill>
                    <a:schemeClr val="bg1"/>
                  </a:solidFill>
                </a:rPr>
                <a:t>divescotty.com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972EF3E5-64AC-6AD0-DA52-F2D4D8F3A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3647" y="7980827"/>
              <a:ext cx="2757600" cy="1892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424FC84-209C-A0B4-8C14-60431D72600F}"/>
                </a:ext>
              </a:extLst>
            </p:cNvPr>
            <p:cNvSpPr txBox="1"/>
            <p:nvPr/>
          </p:nvSpPr>
          <p:spPr>
            <a:xfrm>
              <a:off x="27731239" y="9481792"/>
              <a:ext cx="1326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800" b="1" dirty="0">
                  <a:solidFill>
                    <a:schemeClr val="bg1"/>
                  </a:solidFill>
                </a:rPr>
                <a:t>©</a:t>
              </a:r>
              <a:r>
                <a:rPr lang="fr-BE" sz="1800" b="1" dirty="0">
                  <a:solidFill>
                    <a:schemeClr val="bg1"/>
                  </a:solidFill>
                </a:rPr>
                <a:t> H. </a:t>
              </a:r>
              <a:r>
                <a:rPr lang="fr-BE" sz="1800" b="1" dirty="0" err="1">
                  <a:solidFill>
                    <a:schemeClr val="bg1"/>
                  </a:solidFill>
                </a:rPr>
                <a:t>Krisp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AAD0CA06-9406-2322-E907-A92A262B4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5"/>
            <a:stretch/>
          </p:blipFill>
          <p:spPr>
            <a:xfrm>
              <a:off x="26351933" y="9865284"/>
              <a:ext cx="2758613" cy="2019600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7CA589E-9255-BC1D-127A-7FF0CFFFEA20}"/>
                </a:ext>
              </a:extLst>
            </p:cNvPr>
            <p:cNvSpPr txBox="1"/>
            <p:nvPr/>
          </p:nvSpPr>
          <p:spPr>
            <a:xfrm>
              <a:off x="27852545" y="11549944"/>
              <a:ext cx="12923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800" b="1" dirty="0">
                  <a:solidFill>
                    <a:schemeClr val="bg1"/>
                  </a:solidFill>
                </a:rPr>
                <a:t>©</a:t>
              </a:r>
              <a:r>
                <a:rPr lang="fr-BE" sz="1800" b="1" dirty="0">
                  <a:solidFill>
                    <a:schemeClr val="bg1"/>
                  </a:solidFill>
                </a:rPr>
                <a:t> R. Bartz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8929E95E-E9AF-33D5-A68B-4A922212416E}"/>
              </a:ext>
            </a:extLst>
          </p:cNvPr>
          <p:cNvSpPr txBox="1"/>
          <p:nvPr/>
        </p:nvSpPr>
        <p:spPr>
          <a:xfrm>
            <a:off x="4021731" y="41619439"/>
            <a:ext cx="20563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authors want to thank the Belgian F.R.S-FNRS for the funding of the PDR “Venom4Liege” in the frame in which this work has been performed. </a:t>
            </a:r>
            <a:endParaRPr lang="en-GB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DD6B32-3529-4B20-0507-0397DC398BE2}"/>
              </a:ext>
            </a:extLst>
          </p:cNvPr>
          <p:cNvSpPr txBox="1"/>
          <p:nvPr/>
        </p:nvSpPr>
        <p:spPr>
          <a:xfrm>
            <a:off x="6142037" y="37469286"/>
            <a:ext cx="3731662" cy="867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D64473-0599-04ED-7AE4-6BB66210384A}"/>
              </a:ext>
            </a:extLst>
          </p:cNvPr>
          <p:cNvSpPr txBox="1"/>
          <p:nvPr/>
        </p:nvSpPr>
        <p:spPr>
          <a:xfrm>
            <a:off x="12965617" y="5948556"/>
            <a:ext cx="4336040" cy="8345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800" b="1" dirty="0">
              <a:solidFill>
                <a:srgbClr val="1484AA"/>
              </a:solidFill>
              <a:effectLst/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818E53-B730-6A56-D82F-F9ECF9FA402A}"/>
              </a:ext>
            </a:extLst>
          </p:cNvPr>
          <p:cNvSpPr txBox="1"/>
          <p:nvPr/>
        </p:nvSpPr>
        <p:spPr>
          <a:xfrm>
            <a:off x="20462281" y="37478582"/>
            <a:ext cx="3731662" cy="867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</a:p>
        </p:txBody>
      </p:sp>
      <p:pic>
        <p:nvPicPr>
          <p:cNvPr id="174" name="Image 173">
            <a:extLst>
              <a:ext uri="{FF2B5EF4-FFF2-40B4-BE49-F238E27FC236}">
                <a16:creationId xmlns:a16="http://schemas.microsoft.com/office/drawing/2014/main" id="{8316E3A9-CD07-27A1-AA70-12F11C459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572" y="13357468"/>
            <a:ext cx="13515555" cy="7196400"/>
          </a:xfrm>
          <a:prstGeom prst="rect">
            <a:avLst/>
          </a:prstGeom>
        </p:spPr>
      </p:pic>
      <p:sp>
        <p:nvSpPr>
          <p:cNvPr id="175" name="ZoneTexte 174">
            <a:extLst>
              <a:ext uri="{FF2B5EF4-FFF2-40B4-BE49-F238E27FC236}">
                <a16:creationId xmlns:a16="http://schemas.microsoft.com/office/drawing/2014/main" id="{E0EC9683-1B82-227B-66E5-9D7657C382BC}"/>
              </a:ext>
            </a:extLst>
          </p:cNvPr>
          <p:cNvSpPr txBox="1"/>
          <p:nvPr/>
        </p:nvSpPr>
        <p:spPr>
          <a:xfrm>
            <a:off x="20228861" y="20828112"/>
            <a:ext cx="4293124" cy="834524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txBody>
          <a:bodyPr wrap="square" lIns="0" rIns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Crude venom</a:t>
            </a:r>
          </a:p>
        </p:txBody>
      </p:sp>
      <p:pic>
        <p:nvPicPr>
          <p:cNvPr id="188" name="Image 187">
            <a:extLst>
              <a:ext uri="{FF2B5EF4-FFF2-40B4-BE49-F238E27FC236}">
                <a16:creationId xmlns:a16="http://schemas.microsoft.com/office/drawing/2014/main" id="{150C173D-5762-A3D8-99B8-E6980527A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410" y="28864719"/>
            <a:ext cx="13320000" cy="8319238"/>
          </a:xfrm>
          <a:prstGeom prst="rect">
            <a:avLst/>
          </a:prstGeom>
        </p:spPr>
      </p:pic>
      <p:pic>
        <p:nvPicPr>
          <p:cNvPr id="193" name="Image 192">
            <a:extLst>
              <a:ext uri="{FF2B5EF4-FFF2-40B4-BE49-F238E27FC236}">
                <a16:creationId xmlns:a16="http://schemas.microsoft.com/office/drawing/2014/main" id="{FA4615FC-2E88-1944-9D6E-AFB6F6CAA6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t="12548" r="24687" b="2245"/>
          <a:stretch/>
        </p:blipFill>
        <p:spPr>
          <a:xfrm>
            <a:off x="26227379" y="24279966"/>
            <a:ext cx="2428626" cy="3060000"/>
          </a:xfrm>
          <a:prstGeom prst="rect">
            <a:avLst/>
          </a:prstGeom>
        </p:spPr>
      </p:pic>
      <p:sp>
        <p:nvSpPr>
          <p:cNvPr id="194" name="ZoneTexte 193">
            <a:extLst>
              <a:ext uri="{FF2B5EF4-FFF2-40B4-BE49-F238E27FC236}">
                <a16:creationId xmlns:a16="http://schemas.microsoft.com/office/drawing/2014/main" id="{F9F915E7-5BE2-CECC-EE27-877FD2CEC26D}"/>
              </a:ext>
            </a:extLst>
          </p:cNvPr>
          <p:cNvSpPr txBox="1"/>
          <p:nvPr/>
        </p:nvSpPr>
        <p:spPr>
          <a:xfrm>
            <a:off x="26130936" y="27292520"/>
            <a:ext cx="262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Mambaquaretin-1 6367 Da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94A40-8509-CA68-403C-9C750A6F26F2}"/>
              </a:ext>
            </a:extLst>
          </p:cNvPr>
          <p:cNvSpPr/>
          <p:nvPr/>
        </p:nvSpPr>
        <p:spPr>
          <a:xfrm>
            <a:off x="1003636" y="16521963"/>
            <a:ext cx="14394451" cy="4217344"/>
          </a:xfrm>
          <a:prstGeom prst="rect">
            <a:avLst/>
          </a:prstGeom>
          <a:solidFill>
            <a:schemeClr val="bg1"/>
          </a:solidFill>
          <a:ln w="88900">
            <a:solidFill>
              <a:srgbClr val="1484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4A1AB-AB6E-9918-3C64-98913E00E2F4}"/>
              </a:ext>
            </a:extLst>
          </p:cNvPr>
          <p:cNvSpPr/>
          <p:nvPr/>
        </p:nvSpPr>
        <p:spPr>
          <a:xfrm>
            <a:off x="806400" y="16560000"/>
            <a:ext cx="14555675" cy="434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3DDB97-8159-B800-0F1C-3BFEAE1D7645}"/>
              </a:ext>
            </a:extLst>
          </p:cNvPr>
          <p:cNvSpPr/>
          <p:nvPr/>
        </p:nvSpPr>
        <p:spPr>
          <a:xfrm>
            <a:off x="1004400" y="17037716"/>
            <a:ext cx="13860000" cy="20352730"/>
          </a:xfrm>
          <a:prstGeom prst="rect">
            <a:avLst/>
          </a:prstGeom>
          <a:noFill/>
          <a:ln w="88900">
            <a:solidFill>
              <a:srgbClr val="148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89123CD-B7E0-8E58-E19F-AA55AA38F095}"/>
              </a:ext>
            </a:extLst>
          </p:cNvPr>
          <p:cNvSpPr txBox="1"/>
          <p:nvPr/>
        </p:nvSpPr>
        <p:spPr>
          <a:xfrm>
            <a:off x="5745290" y="16620454"/>
            <a:ext cx="4293124" cy="834524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txBody>
          <a:bodyPr wrap="square" lIns="0" rIns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1484AA"/>
                </a:solidFill>
                <a:effectLst/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AF3B568-0338-1DF8-B88B-BABBFA8E4166}"/>
              </a:ext>
            </a:extLst>
          </p:cNvPr>
          <p:cNvSpPr txBox="1"/>
          <p:nvPr/>
        </p:nvSpPr>
        <p:spPr>
          <a:xfrm>
            <a:off x="1265237" y="17656372"/>
            <a:ext cx="1342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the work is carried out with V2Rs, the method was first developed using a toxin known to have an affinity for this receptor: </a:t>
            </a:r>
            <a:r>
              <a:rPr lang="en-US" sz="3200" b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vasopressin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Peptides coming from digested BSA were added to mimic a complex mixture. 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A8EC4AB-8B74-F2DA-1671-D503D08A7C78}"/>
              </a:ext>
            </a:extLst>
          </p:cNvPr>
          <p:cNvSpPr txBox="1"/>
          <p:nvPr/>
        </p:nvSpPr>
        <p:spPr>
          <a:xfrm>
            <a:off x="1179652" y="19947075"/>
            <a:ext cx="1342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 are presented the MALDI-TOF spectra showing the first results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4D0A39-781D-CFF8-27B5-1E2ABF457684}"/>
              </a:ext>
            </a:extLst>
          </p:cNvPr>
          <p:cNvSpPr txBox="1"/>
          <p:nvPr/>
        </p:nvSpPr>
        <p:spPr>
          <a:xfrm>
            <a:off x="1261200" y="20580451"/>
            <a:ext cx="134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Reference spectrum: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containing the AVP and BSA digested peptides.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FB6FC5E-2586-9706-302E-19278462F5D7}"/>
              </a:ext>
            </a:extLst>
          </p:cNvPr>
          <p:cNvGrpSpPr/>
          <p:nvPr/>
        </p:nvGrpSpPr>
        <p:grpSpPr>
          <a:xfrm>
            <a:off x="1301192" y="25479700"/>
            <a:ext cx="13354181" cy="11540431"/>
            <a:chOff x="1261200" y="24138844"/>
            <a:chExt cx="13354181" cy="1154043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5ED31E9-2348-790A-3C76-38AD5D881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"/>
            <a:stretch/>
          </p:blipFill>
          <p:spPr>
            <a:xfrm>
              <a:off x="1295381" y="28006522"/>
              <a:ext cx="13320000" cy="388767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0B5116A-4D2D-9C6F-5EAB-8772EE532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"/>
            <a:stretch/>
          </p:blipFill>
          <p:spPr>
            <a:xfrm>
              <a:off x="1261200" y="31791600"/>
              <a:ext cx="13320000" cy="388767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F8F03A0-B134-E5F2-C32D-F5B557CA4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19"/>
            <a:stretch/>
          </p:blipFill>
          <p:spPr>
            <a:xfrm>
              <a:off x="1295381" y="24138844"/>
              <a:ext cx="13320000" cy="3887675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4596C4CA-16FC-0BA1-F424-F200F8F90B6E}"/>
              </a:ext>
            </a:extLst>
          </p:cNvPr>
          <p:cNvSpPr txBox="1"/>
          <p:nvPr/>
        </p:nvSpPr>
        <p:spPr>
          <a:xfrm>
            <a:off x="1261200" y="21253310"/>
            <a:ext cx="133428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Unbound fraction:</a:t>
            </a:r>
            <a:r>
              <a:rPr lang="en-US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should contain the peptides that did not bind to the membranes. </a:t>
            </a:r>
            <a:r>
              <a:rPr lang="en-US" sz="3200" i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expected, BSA peptides and an excess of vasopressin (m/z 1084.5) are detected</a:t>
            </a:r>
            <a:r>
              <a:rPr 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3200" strike="sngStrike" noProof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7D32F7-7CB3-FF4A-7483-682EA76E2F2A}"/>
              </a:ext>
            </a:extLst>
          </p:cNvPr>
          <p:cNvSpPr txBox="1"/>
          <p:nvPr/>
        </p:nvSpPr>
        <p:spPr>
          <a:xfrm>
            <a:off x="1261200" y="22916416"/>
            <a:ext cx="13342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dirty="0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Bound fraction: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should containing the potential ligands, captured by affinity from the mixture. </a:t>
            </a:r>
            <a:r>
              <a:rPr lang="en-US" sz="3200" i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only intense peak </a:t>
            </a:r>
            <a:r>
              <a:rPr 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observed in the elution is the </a:t>
            </a:r>
            <a:r>
              <a:rPr lang="en-US" sz="3200" i="1" noProof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vasopressin. </a:t>
            </a:r>
            <a:r>
              <a:rPr lang="en-US" sz="32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other detected peaks are compounds coming from membrane denaturation.</a:t>
            </a:r>
            <a:endParaRPr lang="en-US" sz="3200" i="1" noProof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21306</TotalTime>
  <Words>732</Words>
  <Application>Microsoft Macintosh PowerPoint</Application>
  <PresentationFormat>Personnalisé</PresentationFormat>
  <Paragraphs>38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Arial Rounded MT Bold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Gauthier</dc:creator>
  <cp:lastModifiedBy>Lou Freuville</cp:lastModifiedBy>
  <cp:revision>62</cp:revision>
  <cp:lastPrinted>2022-10-05T12:44:01Z</cp:lastPrinted>
  <dcterms:created xsi:type="dcterms:W3CDTF">2019-02-07T08:15:24Z</dcterms:created>
  <dcterms:modified xsi:type="dcterms:W3CDTF">2023-06-26T13:36:12Z</dcterms:modified>
</cp:coreProperties>
</file>