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54"/>
  </p:notesMasterIdLst>
  <p:sldIdLst>
    <p:sldId id="258" r:id="rId2"/>
    <p:sldId id="259" r:id="rId3"/>
    <p:sldId id="260" r:id="rId4"/>
    <p:sldId id="328" r:id="rId5"/>
    <p:sldId id="261" r:id="rId6"/>
    <p:sldId id="273" r:id="rId7"/>
    <p:sldId id="274" r:id="rId8"/>
    <p:sldId id="271" r:id="rId9"/>
    <p:sldId id="277" r:id="rId10"/>
    <p:sldId id="301" r:id="rId11"/>
    <p:sldId id="302" r:id="rId12"/>
    <p:sldId id="305" r:id="rId13"/>
    <p:sldId id="344" r:id="rId14"/>
    <p:sldId id="262" r:id="rId15"/>
    <p:sldId id="350" r:id="rId16"/>
    <p:sldId id="313" r:id="rId17"/>
    <p:sldId id="314" r:id="rId18"/>
    <p:sldId id="332" r:id="rId19"/>
    <p:sldId id="333" r:id="rId20"/>
    <p:sldId id="334" r:id="rId21"/>
    <p:sldId id="346" r:id="rId22"/>
    <p:sldId id="337" r:id="rId23"/>
    <p:sldId id="338" r:id="rId24"/>
    <p:sldId id="339" r:id="rId25"/>
    <p:sldId id="341" r:id="rId26"/>
    <p:sldId id="347" r:id="rId27"/>
    <p:sldId id="321" r:id="rId28"/>
    <p:sldId id="348" r:id="rId29"/>
    <p:sldId id="307" r:id="rId30"/>
    <p:sldId id="309" r:id="rId31"/>
    <p:sldId id="308" r:id="rId32"/>
    <p:sldId id="312" r:id="rId33"/>
    <p:sldId id="349" r:id="rId34"/>
    <p:sldId id="306" r:id="rId35"/>
    <p:sldId id="275" r:id="rId36"/>
    <p:sldId id="269" r:id="rId37"/>
    <p:sldId id="323" r:id="rId38"/>
    <p:sldId id="276" r:id="rId39"/>
    <p:sldId id="263" r:id="rId40"/>
    <p:sldId id="345" r:id="rId41"/>
    <p:sldId id="330" r:id="rId42"/>
    <p:sldId id="322" r:id="rId43"/>
    <p:sldId id="278" r:id="rId44"/>
    <p:sldId id="340" r:id="rId45"/>
    <p:sldId id="324" r:id="rId46"/>
    <p:sldId id="267" r:id="rId47"/>
    <p:sldId id="331" r:id="rId48"/>
    <p:sldId id="342" r:id="rId49"/>
    <p:sldId id="303" r:id="rId50"/>
    <p:sldId id="343" r:id="rId51"/>
    <p:sldId id="310" r:id="rId52"/>
    <p:sldId id="304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78143" autoAdjust="0"/>
  </p:normalViewPr>
  <p:slideViewPr>
    <p:cSldViewPr snapToGrid="0">
      <p:cViewPr varScale="1">
        <p:scale>
          <a:sx n="60" d="100"/>
          <a:sy n="60" d="100"/>
        </p:scale>
        <p:origin x="72" y="7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12CD0-59C1-4B53-9CFE-6F11835DAD85}" type="datetimeFigureOut">
              <a:rPr lang="fr-BE" smtClean="0"/>
              <a:t>28-11-22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C582C-B943-4E23-8F06-3395866AAB7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2622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Hello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everyone</a:t>
            </a:r>
            <a:endParaRPr lang="fr-BE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First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foremost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like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M. Malcolm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Walsby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Sammelband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15-16 group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giving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me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opportunity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speak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front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today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sincerely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grateful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since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ever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workshop as a speaker.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young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historian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I’ve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finished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University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few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months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open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comment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advice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the experts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about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master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the Library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Liège.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5312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chose to use last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testaments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looked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how the canons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phrased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gift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testament of a canon of Saint Lambert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earlier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François d’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Anthisnes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hopefully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details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about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relation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asked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part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finance a mass for St.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Ignatius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Loyola,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Society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associated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mass,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devotion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towards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Ignatius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first indication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attachment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76800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Further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François d’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Anthisnes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reason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donation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actually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rector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exact motive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gift,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according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donor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himself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exact case,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seems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gift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familial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reasons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not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genuine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affection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towards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surprise,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No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testaments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talked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about book donations to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clergymen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often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gave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nephew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usual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church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nephew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pursue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ecclesiastical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the one hand,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gift of d’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Anthisnes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exceptional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breaks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church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tradition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favour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On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hand,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saw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donation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been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motivated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brother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rector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rather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affectinon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122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Wrapping</a:t>
            </a:r>
            <a:r>
              <a:rPr lang="fr-BE" dirty="0"/>
              <a:t> up </a:t>
            </a:r>
            <a:r>
              <a:rPr lang="fr-BE" dirty="0" err="1"/>
              <a:t>this</a:t>
            </a:r>
            <a:r>
              <a:rPr lang="fr-BE" dirty="0"/>
              <a:t> first section, </a:t>
            </a:r>
            <a:r>
              <a:rPr lang="fr-BE" dirty="0" err="1"/>
              <a:t>I’ll</a:t>
            </a:r>
            <a:r>
              <a:rPr lang="fr-BE" dirty="0"/>
              <a:t> start by </a:t>
            </a:r>
            <a:r>
              <a:rPr lang="fr-BE" dirty="0" err="1"/>
              <a:t>saying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provenance marks </a:t>
            </a:r>
            <a:r>
              <a:rPr lang="fr-BE" dirty="0" err="1"/>
              <a:t>can’t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only</a:t>
            </a:r>
            <a:r>
              <a:rPr lang="fr-BE" dirty="0"/>
              <a:t> </a:t>
            </a:r>
            <a:r>
              <a:rPr lang="fr-BE" dirty="0" err="1"/>
              <a:t>tool</a:t>
            </a:r>
            <a:r>
              <a:rPr lang="fr-BE" dirty="0"/>
              <a:t> </a:t>
            </a:r>
            <a:r>
              <a:rPr lang="fr-BE" dirty="0" err="1"/>
              <a:t>when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comes</a:t>
            </a:r>
            <a:r>
              <a:rPr lang="fr-BE" dirty="0"/>
              <a:t> to </a:t>
            </a:r>
            <a:r>
              <a:rPr lang="fr-BE" dirty="0" err="1"/>
              <a:t>measure</a:t>
            </a:r>
            <a:r>
              <a:rPr lang="fr-BE" dirty="0"/>
              <a:t> local </a:t>
            </a:r>
            <a:r>
              <a:rPr lang="fr-BE" dirty="0" err="1"/>
              <a:t>urban</a:t>
            </a:r>
            <a:r>
              <a:rPr lang="fr-BE" dirty="0"/>
              <a:t> </a:t>
            </a:r>
            <a:r>
              <a:rPr lang="fr-BE" dirty="0" err="1"/>
              <a:t>integration</a:t>
            </a:r>
            <a:r>
              <a:rPr lang="fr-BE" dirty="0"/>
              <a:t>. Even if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think</a:t>
            </a:r>
            <a:r>
              <a:rPr lang="fr-BE" dirty="0"/>
              <a:t> book donations are good </a:t>
            </a:r>
            <a:r>
              <a:rPr lang="fr-BE" dirty="0" err="1"/>
              <a:t>indicators</a:t>
            </a:r>
            <a:r>
              <a:rPr lang="fr-BE" dirty="0"/>
              <a:t> of social networks, gift marks </a:t>
            </a:r>
            <a:r>
              <a:rPr lang="fr-BE" dirty="0" err="1"/>
              <a:t>cannot</a:t>
            </a:r>
            <a:r>
              <a:rPr lang="fr-BE" dirty="0"/>
              <a:t> </a:t>
            </a:r>
            <a:r>
              <a:rPr lang="fr-BE" b="1" dirty="0" err="1"/>
              <a:t>explain</a:t>
            </a:r>
            <a:r>
              <a:rPr lang="fr-BE" dirty="0"/>
              <a:t> </a:t>
            </a:r>
            <a:r>
              <a:rPr lang="fr-BE" dirty="0" err="1"/>
              <a:t>them</a:t>
            </a:r>
            <a:r>
              <a:rPr lang="fr-BE" dirty="0"/>
              <a:t>,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merely</a:t>
            </a:r>
            <a:r>
              <a:rPr lang="fr-BE" dirty="0"/>
              <a:t> </a:t>
            </a:r>
            <a:r>
              <a:rPr lang="fr-BE" b="1" dirty="0" err="1"/>
              <a:t>account</a:t>
            </a:r>
            <a:r>
              <a:rPr lang="fr-BE" dirty="0"/>
              <a:t> for </a:t>
            </a:r>
            <a:r>
              <a:rPr lang="fr-BE" dirty="0" err="1"/>
              <a:t>them</a:t>
            </a:r>
            <a:r>
              <a:rPr lang="fr-BE" dirty="0"/>
              <a:t>.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already</a:t>
            </a:r>
            <a:r>
              <a:rPr lang="fr-BE" dirty="0"/>
              <a:t> good, but forces us to </a:t>
            </a:r>
            <a:r>
              <a:rPr lang="fr-BE" dirty="0" err="1"/>
              <a:t>turn</a:t>
            </a:r>
            <a:r>
              <a:rPr lang="fr-BE" dirty="0"/>
              <a:t> to </a:t>
            </a:r>
            <a:r>
              <a:rPr lang="fr-BE" dirty="0" err="1"/>
              <a:t>other</a:t>
            </a:r>
            <a:r>
              <a:rPr lang="fr-BE" dirty="0"/>
              <a:t> sources. In </a:t>
            </a:r>
            <a:r>
              <a:rPr lang="fr-BE" dirty="0" err="1"/>
              <a:t>my</a:t>
            </a:r>
            <a:r>
              <a:rPr lang="fr-BE" dirty="0"/>
              <a:t> case,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was</a:t>
            </a:r>
            <a:r>
              <a:rPr lang="fr-BE" dirty="0"/>
              <a:t> archives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allowed</a:t>
            </a:r>
            <a:r>
              <a:rPr lang="fr-BE" dirty="0"/>
              <a:t> to put book donations </a:t>
            </a:r>
            <a:r>
              <a:rPr lang="fr-BE" dirty="0" err="1"/>
              <a:t>into</a:t>
            </a:r>
            <a:r>
              <a:rPr lang="fr-BE" dirty="0"/>
              <a:t> perspective, </a:t>
            </a:r>
            <a:r>
              <a:rPr lang="fr-BE" dirty="0" err="1"/>
              <a:t>realizing</a:t>
            </a:r>
            <a:r>
              <a:rPr lang="fr-BE" dirty="0"/>
              <a:t> </a:t>
            </a:r>
            <a:r>
              <a:rPr lang="fr-BE" dirty="0" err="1"/>
              <a:t>they</a:t>
            </a:r>
            <a:r>
              <a:rPr lang="fr-BE" dirty="0"/>
              <a:t> are </a:t>
            </a:r>
            <a:r>
              <a:rPr lang="fr-BE" dirty="0" err="1"/>
              <a:t>actually</a:t>
            </a:r>
            <a:r>
              <a:rPr lang="fr-BE" dirty="0"/>
              <a:t> </a:t>
            </a:r>
            <a:r>
              <a:rPr lang="fr-BE" dirty="0" err="1"/>
              <a:t>quite</a:t>
            </a:r>
            <a:r>
              <a:rPr lang="fr-BE" dirty="0"/>
              <a:t> rare.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also</a:t>
            </a:r>
            <a:r>
              <a:rPr lang="fr-BE" dirty="0"/>
              <a:t> </a:t>
            </a:r>
            <a:r>
              <a:rPr lang="fr-BE" dirty="0" err="1"/>
              <a:t>showed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a book gift </a:t>
            </a:r>
            <a:r>
              <a:rPr lang="fr-BE" dirty="0" err="1"/>
              <a:t>does</a:t>
            </a:r>
            <a:r>
              <a:rPr lang="fr-BE" dirty="0"/>
              <a:t> not </a:t>
            </a:r>
            <a:r>
              <a:rPr lang="fr-BE" dirty="0" err="1"/>
              <a:t>equal</a:t>
            </a:r>
            <a:r>
              <a:rPr lang="fr-BE" dirty="0"/>
              <a:t> affection for the </a:t>
            </a:r>
            <a:r>
              <a:rPr lang="fr-BE" dirty="0" err="1"/>
              <a:t>college</a:t>
            </a:r>
            <a:r>
              <a:rPr lang="fr-BE" dirty="0"/>
              <a:t>, and </a:t>
            </a:r>
            <a:r>
              <a:rPr lang="fr-BE" dirty="0" err="1"/>
              <a:t>could</a:t>
            </a:r>
            <a:r>
              <a:rPr lang="fr-BE" dirty="0"/>
              <a:t> </a:t>
            </a:r>
            <a:r>
              <a:rPr lang="fr-BE" dirty="0" err="1"/>
              <a:t>just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due to familial </a:t>
            </a:r>
            <a:r>
              <a:rPr lang="fr-BE" dirty="0" err="1"/>
              <a:t>affairs</a:t>
            </a:r>
            <a:r>
              <a:rPr lang="fr-BE" dirty="0"/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conclusion, provenance marks can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tricky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practices on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897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Fortunately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second part,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look at a few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how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rich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First,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quantify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show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outline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show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made by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or on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demand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handwritten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paratextual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clues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more information about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binding, and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allow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link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briefly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talk about the content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how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linked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practices.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Finally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show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books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».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something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9433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980 volumes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22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initially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remembered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total.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all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 I show on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table, 10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made up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include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up to 24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short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case.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7065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Moreover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lot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contain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seventeenth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eighteenth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century,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bit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beyond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scope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workshop, but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useful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practices.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go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everyone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thought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more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interesting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arguing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point.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Let’s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start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at least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upon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request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5528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actually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themselves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go back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catalogues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earlier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cross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preserved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exercice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simple :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book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hand in the catalogues,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matches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doesn’t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contains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look for all four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catalogues.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9364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at the moment the catalogue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written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1678,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separated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books,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You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third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fourth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classified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places. The second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can’t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1678.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1757,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four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date,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help us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7870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one last clue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indicates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themselves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look at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property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mark.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logic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inside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book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mark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acquired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compilation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regarding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local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Diocese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mark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419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sixth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 in the volume.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0960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Initially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talk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about Provenance marks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reconstructing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networks. But once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back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talk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bit about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all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something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familiar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master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have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been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familiar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a few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weeks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feel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free to correct me 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topics.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reason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decided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talk about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sources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endParaRPr lang="fr-B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follow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major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the first part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focus on provenance marks,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strengths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cannot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reconstruct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donation networks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assess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settled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second part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about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practices in a </a:t>
            </a:r>
            <a:r>
              <a:rPr lang="fr-BE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fr-B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how </a:t>
            </a:r>
            <a:r>
              <a:rPr lang="fr-BE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attributed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tells about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idea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normative </a:t>
            </a:r>
            <a:r>
              <a:rPr lang="fr-BE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lang="fr-BE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the Society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start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briefly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contextual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information to set the stage,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main points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argument.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7036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book,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controversy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about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origins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diocese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Liège.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short, Pierre Dolmans,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argued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bishopric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Liege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first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Tongeren,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Maastricht, and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Liège,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cities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Prince-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Bishopric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opponent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Crassier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argued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never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Maastricht.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seems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me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attempted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credit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colleague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Dolmans by binding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controversy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supported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claim,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opinion of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undermining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Crassier’s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argument.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tailored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one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subject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local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classical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use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Sammelband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thematic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compilation, but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guiding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regard to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topic. The book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tagged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« Varia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Leodiensis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», but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believe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binding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rather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nineteenth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century.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1917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sure about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compilation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controversies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regarding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communion in the 18th century,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tagged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book as « Mandements sur la communion ».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mentioned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earlier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last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have been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compiled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towards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middle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eighteenth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century : at least 1742 for the first, 1748 for the second one.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6641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remember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previous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gave,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suggesting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1757 as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earliest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possible time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point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towards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allows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precise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interesting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someone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to 24.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4793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interesting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someone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to 24.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386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1729,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one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concerns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controversy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aswell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compilation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letters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regarding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jansenism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church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Utrecht.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 to 6.14.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in total display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particularity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obvious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marks come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hand.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handwriting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specific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0697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once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cross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handwriting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instances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archive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pieces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top right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picture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the date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bottom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right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no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doubt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notes are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 certain Charles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last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Suppression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Basically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crossing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notes 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allowed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connect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 single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seems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have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a lot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book collection and to the book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themselves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opinion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heavily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suggests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binding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request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aswell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explanation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bookbinder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bookbinder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know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26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 </a:t>
            </a:r>
            <a:r>
              <a:rPr lang="fr-BE" dirty="0" err="1"/>
              <a:t>many</a:t>
            </a:r>
            <a:r>
              <a:rPr lang="fr-BE" dirty="0"/>
              <a:t>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ways</a:t>
            </a:r>
            <a:r>
              <a:rPr lang="fr-BE" dirty="0"/>
              <a:t>,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seems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Wastelain’s</a:t>
            </a:r>
            <a:r>
              <a:rPr lang="fr-BE" dirty="0"/>
              <a:t> goal </a:t>
            </a:r>
            <a:r>
              <a:rPr lang="fr-BE" dirty="0" err="1"/>
              <a:t>was</a:t>
            </a:r>
            <a:r>
              <a:rPr lang="fr-BE" dirty="0"/>
              <a:t> to help the </a:t>
            </a:r>
            <a:r>
              <a:rPr lang="fr-BE" dirty="0" err="1"/>
              <a:t>reader</a:t>
            </a:r>
            <a:r>
              <a:rPr lang="fr-BE" dirty="0"/>
              <a:t>.</a:t>
            </a:r>
          </a:p>
          <a:p>
            <a:r>
              <a:rPr lang="fr-BE" dirty="0"/>
              <a:t>He </a:t>
            </a:r>
            <a:r>
              <a:rPr lang="fr-BE" dirty="0" err="1"/>
              <a:t>decided</a:t>
            </a:r>
            <a:r>
              <a:rPr lang="fr-BE" dirty="0"/>
              <a:t> to </a:t>
            </a:r>
            <a:r>
              <a:rPr lang="fr-BE" dirty="0" err="1"/>
              <a:t>bind</a:t>
            </a:r>
            <a:r>
              <a:rPr lang="fr-BE" dirty="0"/>
              <a:t> </a:t>
            </a:r>
            <a:r>
              <a:rPr lang="fr-BE" dirty="0" err="1"/>
              <a:t>some</a:t>
            </a:r>
            <a:r>
              <a:rPr lang="fr-BE" dirty="0"/>
              <a:t> </a:t>
            </a:r>
            <a:r>
              <a:rPr lang="fr-BE" dirty="0" err="1"/>
              <a:t>titles</a:t>
            </a:r>
            <a:r>
              <a:rPr lang="fr-BE" dirty="0"/>
              <a:t> </a:t>
            </a:r>
            <a:r>
              <a:rPr lang="fr-BE" dirty="0" err="1"/>
              <a:t>together</a:t>
            </a:r>
            <a:r>
              <a:rPr lang="fr-BE" dirty="0"/>
              <a:t> in a </a:t>
            </a:r>
            <a:r>
              <a:rPr lang="fr-BE" dirty="0" err="1"/>
              <a:t>way</a:t>
            </a:r>
            <a:r>
              <a:rPr lang="fr-BE" dirty="0"/>
              <a:t> </a:t>
            </a:r>
            <a:r>
              <a:rPr lang="fr-BE" dirty="0" err="1"/>
              <a:t>that’s</a:t>
            </a:r>
            <a:r>
              <a:rPr lang="fr-BE" dirty="0"/>
              <a:t> </a:t>
            </a:r>
            <a:r>
              <a:rPr lang="fr-BE" dirty="0" err="1"/>
              <a:t>comfortable</a:t>
            </a:r>
            <a:r>
              <a:rPr lang="fr-BE" dirty="0"/>
              <a:t> and </a:t>
            </a:r>
            <a:r>
              <a:rPr lang="fr-BE" dirty="0" err="1"/>
              <a:t>practical</a:t>
            </a:r>
            <a:r>
              <a:rPr lang="fr-BE" dirty="0"/>
              <a:t> for the </a:t>
            </a:r>
            <a:r>
              <a:rPr lang="fr-BE" dirty="0" err="1"/>
              <a:t>reader</a:t>
            </a:r>
            <a:r>
              <a:rPr lang="fr-BE" dirty="0"/>
              <a:t>. Four </a:t>
            </a:r>
            <a:r>
              <a:rPr lang="fr-BE" dirty="0" err="1"/>
              <a:t>sammelbände</a:t>
            </a:r>
            <a:r>
              <a:rPr lang="fr-BE" dirty="0"/>
              <a:t> out of 22 can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attributed</a:t>
            </a:r>
            <a:r>
              <a:rPr lang="fr-BE" dirty="0"/>
              <a:t> to </a:t>
            </a:r>
            <a:r>
              <a:rPr lang="fr-BE" dirty="0" err="1"/>
              <a:t>him</a:t>
            </a:r>
            <a:r>
              <a:rPr lang="fr-BE" dirty="0"/>
              <a:t>.</a:t>
            </a:r>
          </a:p>
          <a:p>
            <a:r>
              <a:rPr lang="fr-BE" dirty="0"/>
              <a:t>He </a:t>
            </a:r>
            <a:r>
              <a:rPr lang="fr-BE" dirty="0" err="1"/>
              <a:t>also</a:t>
            </a:r>
            <a:r>
              <a:rPr lang="fr-BE" dirty="0"/>
              <a:t> </a:t>
            </a:r>
            <a:r>
              <a:rPr lang="fr-BE" dirty="0" err="1"/>
              <a:t>tagged</a:t>
            </a:r>
            <a:r>
              <a:rPr lang="fr-BE" dirty="0"/>
              <a:t> </a:t>
            </a:r>
            <a:r>
              <a:rPr lang="fr-BE" dirty="0" err="1"/>
              <a:t>these</a:t>
            </a:r>
            <a:r>
              <a:rPr lang="fr-BE" dirty="0"/>
              <a:t> </a:t>
            </a:r>
            <a:r>
              <a:rPr lang="fr-BE" dirty="0" err="1"/>
              <a:t>Sammelbände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a made up </a:t>
            </a:r>
            <a:r>
              <a:rPr lang="fr-BE" dirty="0" err="1"/>
              <a:t>title</a:t>
            </a:r>
            <a:r>
              <a:rPr lang="fr-BE" dirty="0"/>
              <a:t>, once </a:t>
            </a:r>
            <a:r>
              <a:rPr lang="fr-BE" dirty="0" err="1"/>
              <a:t>again</a:t>
            </a:r>
            <a:r>
              <a:rPr lang="fr-BE" dirty="0"/>
              <a:t> </a:t>
            </a:r>
            <a:r>
              <a:rPr lang="fr-BE" dirty="0" err="1"/>
              <a:t>easing</a:t>
            </a:r>
            <a:r>
              <a:rPr lang="fr-BE" dirty="0"/>
              <a:t> the consultation of books. </a:t>
            </a:r>
            <a:r>
              <a:rPr lang="fr-BE" dirty="0" err="1"/>
              <a:t>Maybe</a:t>
            </a:r>
            <a:r>
              <a:rPr lang="fr-BE" dirty="0"/>
              <a:t> the </a:t>
            </a:r>
            <a:r>
              <a:rPr lang="fr-BE" dirty="0" err="1"/>
              <a:t>numbering</a:t>
            </a:r>
            <a:r>
              <a:rPr lang="fr-BE" dirty="0"/>
              <a:t> can </a:t>
            </a:r>
            <a:r>
              <a:rPr lang="fr-BE" dirty="0" err="1"/>
              <a:t>also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seen</a:t>
            </a:r>
            <a:r>
              <a:rPr lang="fr-BE" dirty="0"/>
              <a:t> as a </a:t>
            </a:r>
            <a:r>
              <a:rPr lang="fr-BE" dirty="0" err="1"/>
              <a:t>way</a:t>
            </a:r>
            <a:r>
              <a:rPr lang="fr-BE" dirty="0"/>
              <a:t> of </a:t>
            </a:r>
            <a:r>
              <a:rPr lang="fr-BE" dirty="0" err="1"/>
              <a:t>guiding</a:t>
            </a:r>
            <a:r>
              <a:rPr lang="fr-BE" dirty="0"/>
              <a:t> the </a:t>
            </a:r>
            <a:r>
              <a:rPr lang="fr-BE" dirty="0" err="1"/>
              <a:t>reader</a:t>
            </a:r>
            <a:r>
              <a:rPr lang="fr-BE" dirty="0"/>
              <a:t>.</a:t>
            </a:r>
          </a:p>
          <a:p>
            <a:r>
              <a:rPr lang="fr-BE" dirty="0" err="1"/>
              <a:t>Finally</a:t>
            </a:r>
            <a:r>
              <a:rPr lang="fr-BE" dirty="0"/>
              <a:t>, in the </a:t>
            </a:r>
            <a:r>
              <a:rPr lang="fr-BE" dirty="0" err="1"/>
              <a:t>same</a:t>
            </a:r>
            <a:r>
              <a:rPr lang="fr-BE" dirty="0"/>
              <a:t> </a:t>
            </a:r>
            <a:r>
              <a:rPr lang="fr-BE" dirty="0" err="1"/>
              <a:t>vein</a:t>
            </a:r>
            <a:r>
              <a:rPr lang="fr-BE" dirty="0"/>
              <a:t>, I </a:t>
            </a:r>
            <a:r>
              <a:rPr lang="fr-BE" dirty="0" err="1"/>
              <a:t>did</a:t>
            </a:r>
            <a:r>
              <a:rPr lang="fr-BE" dirty="0"/>
              <a:t> not talk about </a:t>
            </a:r>
            <a:r>
              <a:rPr lang="fr-BE" dirty="0" err="1"/>
              <a:t>this</a:t>
            </a:r>
            <a:r>
              <a:rPr lang="fr-BE" dirty="0"/>
              <a:t>, but </a:t>
            </a:r>
            <a:r>
              <a:rPr lang="fr-BE" dirty="0" err="1"/>
              <a:t>he</a:t>
            </a:r>
            <a:r>
              <a:rPr lang="fr-BE" dirty="0"/>
              <a:t> </a:t>
            </a:r>
            <a:r>
              <a:rPr lang="fr-BE" dirty="0" err="1"/>
              <a:t>sometimes</a:t>
            </a:r>
            <a:r>
              <a:rPr lang="fr-BE" dirty="0"/>
              <a:t> </a:t>
            </a:r>
            <a:r>
              <a:rPr lang="fr-BE" dirty="0" err="1"/>
              <a:t>added</a:t>
            </a:r>
            <a:r>
              <a:rPr lang="fr-BE" dirty="0"/>
              <a:t> a few notes to the books, to </a:t>
            </a:r>
            <a:r>
              <a:rPr lang="fr-BE" dirty="0" err="1"/>
              <a:t>give</a:t>
            </a:r>
            <a:r>
              <a:rPr lang="fr-BE" dirty="0"/>
              <a:t> </a:t>
            </a:r>
            <a:r>
              <a:rPr lang="fr-BE" dirty="0" err="1"/>
              <a:t>precisions</a:t>
            </a:r>
            <a:r>
              <a:rPr lang="fr-BE" dirty="0"/>
              <a:t> about </a:t>
            </a:r>
            <a:r>
              <a:rPr lang="fr-BE" dirty="0" err="1"/>
              <a:t>it</a:t>
            </a:r>
            <a:r>
              <a:rPr lang="fr-BE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552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policy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Charles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life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easier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tagging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spines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binding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subjects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of course,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intended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external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policies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aimed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towards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audience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unfamiliar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collection,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towards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someone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knows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like the back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hand.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words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hints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open to more people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policy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9646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The </a:t>
            </a:r>
            <a:r>
              <a:rPr lang="fr-BE" dirty="0" err="1"/>
              <a:t>problem</a:t>
            </a:r>
            <a:r>
              <a:rPr lang="fr-BE" dirty="0"/>
              <a:t> strikes </a:t>
            </a:r>
            <a:r>
              <a:rPr lang="fr-BE" dirty="0" err="1"/>
              <a:t>when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look at the Rules of the Society of </a:t>
            </a:r>
            <a:r>
              <a:rPr lang="fr-BE" dirty="0" err="1"/>
              <a:t>Jesus</a:t>
            </a:r>
            <a:r>
              <a:rPr lang="fr-BE" dirty="0"/>
              <a:t>, </a:t>
            </a:r>
            <a:r>
              <a:rPr lang="fr-BE" dirty="0" err="1"/>
              <a:t>specifically</a:t>
            </a:r>
            <a:r>
              <a:rPr lang="fr-BE" dirty="0"/>
              <a:t> the </a:t>
            </a:r>
            <a:r>
              <a:rPr lang="fr-BE" i="0" dirty="0" err="1"/>
              <a:t>rules</a:t>
            </a:r>
            <a:r>
              <a:rPr lang="fr-BE" i="0" dirty="0"/>
              <a:t> for the </a:t>
            </a:r>
            <a:r>
              <a:rPr lang="fr-BE" i="0" dirty="0" err="1"/>
              <a:t>librarian</a:t>
            </a:r>
            <a:r>
              <a:rPr lang="fr-BE" i="0" dirty="0"/>
              <a:t>. </a:t>
            </a:r>
            <a:r>
              <a:rPr lang="fr-BE" i="0" dirty="0" err="1"/>
              <a:t>Technically</a:t>
            </a:r>
            <a:r>
              <a:rPr lang="fr-BE" i="0" dirty="0"/>
              <a:t>, </a:t>
            </a:r>
            <a:r>
              <a:rPr lang="fr-BE" i="0" dirty="0" err="1"/>
              <a:t>we</a:t>
            </a:r>
            <a:r>
              <a:rPr lang="fr-BE" i="0" dirty="0"/>
              <a:t> </a:t>
            </a:r>
            <a:r>
              <a:rPr lang="fr-BE" i="0" dirty="0" err="1"/>
              <a:t>see</a:t>
            </a:r>
            <a:r>
              <a:rPr lang="fr-BE" i="0" dirty="0"/>
              <a:t> </a:t>
            </a:r>
            <a:r>
              <a:rPr lang="fr-BE" i="0" dirty="0" err="1"/>
              <a:t>that</a:t>
            </a:r>
            <a:r>
              <a:rPr lang="fr-BE" i="0" dirty="0"/>
              <a:t> the </a:t>
            </a:r>
            <a:r>
              <a:rPr lang="fr-BE" i="0" dirty="0" err="1"/>
              <a:t>access</a:t>
            </a:r>
            <a:r>
              <a:rPr lang="fr-BE" i="0" dirty="0"/>
              <a:t> to the </a:t>
            </a:r>
            <a:r>
              <a:rPr lang="fr-BE" i="0" dirty="0" err="1"/>
              <a:t>library</a:t>
            </a:r>
            <a:r>
              <a:rPr lang="fr-BE" i="0" dirty="0"/>
              <a:t> </a:t>
            </a:r>
            <a:r>
              <a:rPr lang="fr-BE" i="0" dirty="0" err="1"/>
              <a:t>is</a:t>
            </a:r>
            <a:r>
              <a:rPr lang="fr-BE" i="0" dirty="0"/>
              <a:t> </a:t>
            </a:r>
            <a:r>
              <a:rPr lang="fr-BE" i="0" dirty="0" err="1"/>
              <a:t>forbidden</a:t>
            </a:r>
            <a:r>
              <a:rPr lang="fr-BE" i="0" dirty="0"/>
              <a:t>. It has to </a:t>
            </a:r>
            <a:r>
              <a:rPr lang="fr-BE" i="0" dirty="0" err="1"/>
              <a:t>be</a:t>
            </a:r>
            <a:r>
              <a:rPr lang="fr-BE" i="0" dirty="0"/>
              <a:t> </a:t>
            </a:r>
            <a:r>
              <a:rPr lang="fr-BE" i="0" dirty="0" err="1"/>
              <a:t>locked</a:t>
            </a:r>
            <a:r>
              <a:rPr lang="fr-BE" i="0" dirty="0"/>
              <a:t>. </a:t>
            </a:r>
            <a:r>
              <a:rPr lang="fr-BE" i="0" dirty="0" err="1"/>
              <a:t>Moreover</a:t>
            </a:r>
            <a:r>
              <a:rPr lang="fr-BE" i="0" dirty="0"/>
              <a:t>, the </a:t>
            </a:r>
            <a:r>
              <a:rPr lang="fr-BE" i="0" dirty="0" err="1"/>
              <a:t>librarian</a:t>
            </a:r>
            <a:r>
              <a:rPr lang="fr-BE" i="0" dirty="0"/>
              <a:t> </a:t>
            </a:r>
            <a:r>
              <a:rPr lang="fr-BE" i="0" dirty="0" err="1"/>
              <a:t>should</a:t>
            </a:r>
            <a:r>
              <a:rPr lang="fr-BE" i="0" dirty="0"/>
              <a:t> </a:t>
            </a:r>
            <a:r>
              <a:rPr lang="fr-BE" i="0" dirty="0" err="1"/>
              <a:t>be</a:t>
            </a:r>
            <a:r>
              <a:rPr lang="fr-BE" i="0" dirty="0"/>
              <a:t> the sole </a:t>
            </a:r>
            <a:r>
              <a:rPr lang="fr-BE" i="0" dirty="0" err="1"/>
              <a:t>intermediate</a:t>
            </a:r>
            <a:r>
              <a:rPr lang="fr-BE" i="0" dirty="0"/>
              <a:t> </a:t>
            </a:r>
            <a:r>
              <a:rPr lang="fr-BE" i="0" dirty="0" err="1"/>
              <a:t>between</a:t>
            </a:r>
            <a:r>
              <a:rPr lang="fr-BE" i="0" dirty="0"/>
              <a:t> the books and the </a:t>
            </a:r>
            <a:r>
              <a:rPr lang="fr-BE" i="0" dirty="0" err="1"/>
              <a:t>readers</a:t>
            </a:r>
            <a:r>
              <a:rPr lang="fr-BE" i="0" dirty="0"/>
              <a:t>. This </a:t>
            </a:r>
            <a:r>
              <a:rPr lang="fr-BE" i="0" dirty="0" err="1"/>
              <a:t>is</a:t>
            </a:r>
            <a:r>
              <a:rPr lang="fr-BE" i="0" dirty="0"/>
              <a:t> not </a:t>
            </a:r>
            <a:r>
              <a:rPr lang="fr-BE" i="0" dirty="0" err="1"/>
              <a:t>unexpected</a:t>
            </a:r>
            <a:r>
              <a:rPr lang="fr-BE" i="0" dirty="0"/>
              <a:t> at all : </a:t>
            </a:r>
            <a:r>
              <a:rPr lang="fr-BE" i="0" dirty="0" err="1"/>
              <a:t>reading</a:t>
            </a:r>
            <a:r>
              <a:rPr lang="fr-BE" i="0" dirty="0"/>
              <a:t> </a:t>
            </a:r>
            <a:r>
              <a:rPr lang="fr-BE" i="0" dirty="0" err="1"/>
              <a:t>controversy</a:t>
            </a:r>
            <a:r>
              <a:rPr lang="fr-BE" i="0" dirty="0"/>
              <a:t> or </a:t>
            </a:r>
            <a:r>
              <a:rPr lang="fr-BE" i="0" dirty="0" err="1"/>
              <a:t>forbidden</a:t>
            </a:r>
            <a:r>
              <a:rPr lang="fr-BE" i="0" dirty="0"/>
              <a:t> books </a:t>
            </a:r>
            <a:r>
              <a:rPr lang="fr-BE" i="0" dirty="0" err="1"/>
              <a:t>was</a:t>
            </a:r>
            <a:r>
              <a:rPr lang="fr-BE" i="0" dirty="0"/>
              <a:t>, of course, </a:t>
            </a:r>
            <a:r>
              <a:rPr lang="fr-BE" i="0" dirty="0" err="1"/>
              <a:t>considered</a:t>
            </a:r>
            <a:r>
              <a:rPr lang="fr-BE" i="0" dirty="0"/>
              <a:t> </a:t>
            </a:r>
            <a:r>
              <a:rPr lang="fr-BE" i="0" dirty="0" err="1"/>
              <a:t>dangerous</a:t>
            </a:r>
            <a:r>
              <a:rPr lang="fr-BE" i="0" dirty="0"/>
              <a:t>. </a:t>
            </a:r>
            <a:r>
              <a:rPr lang="fr-BE" i="0" dirty="0" err="1"/>
              <a:t>Sometimes</a:t>
            </a:r>
            <a:r>
              <a:rPr lang="fr-BE" i="0" dirty="0"/>
              <a:t>, </a:t>
            </a:r>
            <a:r>
              <a:rPr lang="fr-BE" i="0" dirty="0" err="1"/>
              <a:t>other</a:t>
            </a:r>
            <a:r>
              <a:rPr lang="fr-BE" i="0" dirty="0"/>
              <a:t> </a:t>
            </a:r>
            <a:r>
              <a:rPr lang="fr-BE" i="0" dirty="0" err="1"/>
              <a:t>jesuits</a:t>
            </a:r>
            <a:r>
              <a:rPr lang="fr-BE" i="0" dirty="0"/>
              <a:t> </a:t>
            </a:r>
            <a:r>
              <a:rPr lang="fr-BE" i="0" dirty="0" err="1"/>
              <a:t>may</a:t>
            </a:r>
            <a:r>
              <a:rPr lang="fr-BE" i="0" dirty="0"/>
              <a:t> have the keys but </a:t>
            </a:r>
            <a:r>
              <a:rPr lang="fr-BE" i="0" dirty="0" err="1"/>
              <a:t>those</a:t>
            </a:r>
            <a:r>
              <a:rPr lang="fr-BE" i="0" dirty="0"/>
              <a:t> are exceptions.</a:t>
            </a:r>
          </a:p>
          <a:p>
            <a:r>
              <a:rPr lang="fr-BE" i="0" dirty="0" err="1"/>
              <a:t>Wastelain’s</a:t>
            </a:r>
            <a:r>
              <a:rPr lang="fr-BE" i="0" dirty="0"/>
              <a:t> </a:t>
            </a:r>
            <a:r>
              <a:rPr lang="fr-BE" i="0" dirty="0" err="1"/>
              <a:t>policies</a:t>
            </a:r>
            <a:r>
              <a:rPr lang="fr-BE" i="0" dirty="0"/>
              <a:t> </a:t>
            </a:r>
            <a:r>
              <a:rPr lang="fr-BE" i="0" dirty="0" err="1"/>
              <a:t>actually</a:t>
            </a:r>
            <a:r>
              <a:rPr lang="fr-BE" i="0" dirty="0"/>
              <a:t> </a:t>
            </a:r>
            <a:r>
              <a:rPr lang="fr-BE" i="0" dirty="0" err="1"/>
              <a:t>seem</a:t>
            </a:r>
            <a:r>
              <a:rPr lang="fr-BE" i="0" dirty="0"/>
              <a:t> to clash </a:t>
            </a:r>
            <a:r>
              <a:rPr lang="fr-BE" i="0" dirty="0" err="1"/>
              <a:t>with</a:t>
            </a:r>
            <a:r>
              <a:rPr lang="fr-BE" i="0" dirty="0"/>
              <a:t> the </a:t>
            </a:r>
            <a:r>
              <a:rPr lang="fr-BE" i="0" dirty="0" err="1"/>
              <a:t>rules</a:t>
            </a:r>
            <a:r>
              <a:rPr lang="fr-BE" i="0" dirty="0"/>
              <a:t>. </a:t>
            </a:r>
            <a:r>
              <a:rPr lang="fr-BE" i="0" dirty="0" err="1"/>
              <a:t>Does</a:t>
            </a:r>
            <a:r>
              <a:rPr lang="fr-BE" i="0" dirty="0"/>
              <a:t> </a:t>
            </a:r>
            <a:r>
              <a:rPr lang="fr-BE" i="0" dirty="0" err="1"/>
              <a:t>that</a:t>
            </a:r>
            <a:r>
              <a:rPr lang="fr-BE" i="0" dirty="0"/>
              <a:t> </a:t>
            </a:r>
            <a:r>
              <a:rPr lang="fr-BE" i="0" dirty="0" err="1"/>
              <a:t>mean</a:t>
            </a:r>
            <a:r>
              <a:rPr lang="fr-BE" i="0" dirty="0"/>
              <a:t> </a:t>
            </a:r>
            <a:r>
              <a:rPr lang="fr-BE" i="0" dirty="0" err="1"/>
              <a:t>that</a:t>
            </a:r>
            <a:r>
              <a:rPr lang="fr-BE" i="0" dirty="0"/>
              <a:t> the </a:t>
            </a:r>
            <a:r>
              <a:rPr lang="fr-BE" i="0" dirty="0" err="1"/>
              <a:t>jesuits</a:t>
            </a:r>
            <a:r>
              <a:rPr lang="fr-BE" i="0" dirty="0"/>
              <a:t> </a:t>
            </a:r>
            <a:r>
              <a:rPr lang="fr-BE" i="0" dirty="0" err="1"/>
              <a:t>were</a:t>
            </a:r>
            <a:r>
              <a:rPr lang="fr-BE" i="0" dirty="0"/>
              <a:t> outlaws ? No, of course.</a:t>
            </a:r>
          </a:p>
          <a:p>
            <a:r>
              <a:rPr lang="fr-BE" i="0" dirty="0"/>
              <a:t>This </a:t>
            </a:r>
            <a:r>
              <a:rPr lang="fr-BE" i="0" dirty="0" err="1"/>
              <a:t>falls</a:t>
            </a:r>
            <a:r>
              <a:rPr lang="fr-BE" i="0" dirty="0"/>
              <a:t> </a:t>
            </a:r>
            <a:r>
              <a:rPr lang="fr-BE" i="0" dirty="0" err="1"/>
              <a:t>within</a:t>
            </a:r>
            <a:r>
              <a:rPr lang="fr-BE" i="0" dirty="0"/>
              <a:t> a </a:t>
            </a:r>
            <a:r>
              <a:rPr lang="fr-BE" i="0" dirty="0" err="1"/>
              <a:t>way</a:t>
            </a:r>
            <a:r>
              <a:rPr lang="fr-BE" i="0" dirty="0"/>
              <a:t> of </a:t>
            </a:r>
            <a:r>
              <a:rPr lang="fr-BE" i="0" dirty="0" err="1"/>
              <a:t>looking</a:t>
            </a:r>
            <a:r>
              <a:rPr lang="fr-BE" i="0" dirty="0"/>
              <a:t> at </a:t>
            </a:r>
            <a:r>
              <a:rPr lang="fr-BE" i="0" dirty="0" err="1"/>
              <a:t>rules</a:t>
            </a:r>
            <a:r>
              <a:rPr lang="fr-BE" i="0" dirty="0"/>
              <a:t> and </a:t>
            </a:r>
            <a:r>
              <a:rPr lang="fr-BE" i="0" dirty="0" err="1"/>
              <a:t>regulations</a:t>
            </a:r>
            <a:r>
              <a:rPr lang="fr-BE" i="0" dirty="0"/>
              <a:t> </a:t>
            </a:r>
            <a:r>
              <a:rPr lang="fr-BE" i="0" dirty="0" err="1"/>
              <a:t>that</a:t>
            </a:r>
            <a:r>
              <a:rPr lang="fr-BE" i="0" dirty="0"/>
              <a:t> </a:t>
            </a:r>
            <a:r>
              <a:rPr lang="fr-BE" i="0" dirty="0" err="1"/>
              <a:t>is</a:t>
            </a:r>
            <a:r>
              <a:rPr lang="fr-BE" i="0" dirty="0"/>
              <a:t> </a:t>
            </a:r>
            <a:r>
              <a:rPr lang="fr-BE" i="0" dirty="0" err="1"/>
              <a:t>specific</a:t>
            </a:r>
            <a:r>
              <a:rPr lang="fr-BE" i="0" dirty="0"/>
              <a:t> to the </a:t>
            </a:r>
            <a:r>
              <a:rPr lang="fr-BE" i="0" dirty="0" err="1"/>
              <a:t>jesuits</a:t>
            </a:r>
            <a:r>
              <a:rPr lang="fr-BE" i="0" dirty="0"/>
              <a:t>. It </a:t>
            </a:r>
            <a:r>
              <a:rPr lang="fr-BE" i="0" dirty="0" err="1"/>
              <a:t>was</a:t>
            </a:r>
            <a:r>
              <a:rPr lang="fr-BE" i="0" dirty="0"/>
              <a:t> </a:t>
            </a:r>
            <a:r>
              <a:rPr lang="fr-BE" i="0" dirty="0" err="1"/>
              <a:t>deemed</a:t>
            </a:r>
            <a:r>
              <a:rPr lang="fr-BE" i="0" dirty="0"/>
              <a:t> by </a:t>
            </a:r>
            <a:r>
              <a:rPr lang="fr-BE" i="0" dirty="0" err="1"/>
              <a:t>historians</a:t>
            </a:r>
            <a:r>
              <a:rPr lang="fr-BE" i="0" dirty="0"/>
              <a:t> « The </a:t>
            </a:r>
            <a:r>
              <a:rPr lang="fr-BE" i="0" dirty="0" err="1"/>
              <a:t>jesuit</a:t>
            </a:r>
            <a:r>
              <a:rPr lang="fr-BE" i="0" dirty="0"/>
              <a:t> </a:t>
            </a:r>
            <a:r>
              <a:rPr lang="fr-BE" i="0" dirty="0" err="1"/>
              <a:t>way</a:t>
            </a:r>
            <a:r>
              <a:rPr lang="fr-BE" i="0" dirty="0"/>
              <a:t> of </a:t>
            </a:r>
            <a:r>
              <a:rPr lang="fr-BE" i="0" dirty="0" err="1"/>
              <a:t>proceeding</a:t>
            </a:r>
            <a:r>
              <a:rPr lang="fr-BE" i="0" dirty="0"/>
              <a:t> ». </a:t>
            </a:r>
            <a:r>
              <a:rPr lang="fr-BE" i="0" dirty="0" err="1"/>
              <a:t>Basically</a:t>
            </a:r>
            <a:r>
              <a:rPr lang="fr-BE" i="0" dirty="0"/>
              <a:t>, </a:t>
            </a:r>
            <a:r>
              <a:rPr lang="fr-BE" i="0" dirty="0" err="1"/>
              <a:t>t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mission and goals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modify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greater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good.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afraid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thought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necessary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apostolic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freedom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roaming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dangerous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preaching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fighting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against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 about.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2719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We’ve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himself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second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category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»,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not unique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assemblies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the printer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packages,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inevitable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always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end up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believe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case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volumes out of the 22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volume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contains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Poitiers.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Annales d’Aquitaine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reprint of 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published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sixteenth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century.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Everything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becomes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obvious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reprint,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Augmented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rare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pieces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collected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Abraham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Mounin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 Abraham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Mounin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printer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pieces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 are the four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entire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printer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846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1581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dense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province,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Principality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about 200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actively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part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-to-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life of the city,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until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Society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suppressed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1773.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course like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gave a lot of importance to books. 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surprise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concern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obtaining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building,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set up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growing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fast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thanks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donations by local figures.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evidence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ownership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1581, but not of 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organized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8938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as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exactly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shape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Vancouver. 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shows four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fifth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hasn’t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been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catalogued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6061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exact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Kiel, Germany.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bit weird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out of the five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catalogued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book, and the four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next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classified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chapters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shows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difficult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modern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volumes.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valuable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look at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actual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 and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online catalogue.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0092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point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look at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provenance marks–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we’ve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gone full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circle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acquired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 Ora pro P.A.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Bauchaux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SJ»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André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Bauchaux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indicates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bought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André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Bauchaux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Charles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bought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more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hundred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publication.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2707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Knowing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back 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compare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Bauchaux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chose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thematically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sensible volumes and help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more open conception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André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Bauchaux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prefered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premade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volumes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already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compiled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choice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buying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allows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to wrap up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part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insisting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proceeding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idea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free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interpret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wished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Society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guidelines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indicating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spirit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strict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03346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end,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stick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strictly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provenance marks,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ventured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eighteenth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century, but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range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possibilities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On the one hand,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provenance marks are not self-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sufficient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reconstructing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donations networks,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Nevertheless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establishing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strong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basis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start. 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hand;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alone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along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small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handwritten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notes put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useful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revealing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practices in a single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allowing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to shed light 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entire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proceeding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All in all,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made the case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fruitful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sources and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combine.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37563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draw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picture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top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ancient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actually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preserve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donation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register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people,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Militis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d’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Anthisnes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Curia as I show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endParaRPr lang="fr-B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8780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We’ve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himself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second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category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»,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not unique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assemblies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the printer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packages,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inevitable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always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end up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believe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case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volumes out of the 22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compilation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Antoon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Sanders,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always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fr-BE" dirty="0" err="1"/>
              <a:t>Sanders’s</a:t>
            </a:r>
            <a:r>
              <a:rPr lang="fr-BE" dirty="0"/>
              <a:t> </a:t>
            </a:r>
            <a:r>
              <a:rPr lang="fr-BE" dirty="0" err="1"/>
              <a:t>writings</a:t>
            </a:r>
            <a:r>
              <a:rPr lang="fr-BE" dirty="0"/>
              <a:t> have </a:t>
            </a:r>
            <a:r>
              <a:rPr lang="fr-BE" dirty="0" err="1"/>
              <a:t>quite</a:t>
            </a:r>
            <a:r>
              <a:rPr lang="fr-BE" dirty="0"/>
              <a:t> a </a:t>
            </a:r>
            <a:r>
              <a:rPr lang="fr-BE" dirty="0" err="1"/>
              <a:t>complex</a:t>
            </a:r>
            <a:r>
              <a:rPr lang="fr-BE" dirty="0"/>
              <a:t> </a:t>
            </a:r>
            <a:r>
              <a:rPr lang="fr-BE" dirty="0" err="1"/>
              <a:t>bibliographic</a:t>
            </a:r>
            <a:r>
              <a:rPr lang="fr-BE" dirty="0"/>
              <a:t> </a:t>
            </a:r>
            <a:r>
              <a:rPr lang="fr-BE" dirty="0" err="1"/>
              <a:t>history</a:t>
            </a:r>
            <a:r>
              <a:rPr lang="fr-BE" dirty="0"/>
              <a:t>. In short, </a:t>
            </a:r>
            <a:r>
              <a:rPr lang="fr-BE" dirty="0" err="1"/>
              <a:t>these</a:t>
            </a:r>
            <a:r>
              <a:rPr lang="fr-BE" dirty="0"/>
              <a:t> last four </a:t>
            </a:r>
            <a:r>
              <a:rPr lang="fr-BE" dirty="0" err="1"/>
              <a:t>titles</a:t>
            </a:r>
            <a:r>
              <a:rPr lang="fr-BE" dirty="0"/>
              <a:t>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reprinted</a:t>
            </a:r>
            <a:r>
              <a:rPr lang="fr-BE" dirty="0"/>
              <a:t> in 2 volumes in 1641 in Cologne. But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not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we’re</a:t>
            </a:r>
            <a:r>
              <a:rPr lang="fr-BE" dirty="0"/>
              <a:t> </a:t>
            </a:r>
            <a:r>
              <a:rPr lang="fr-BE" dirty="0" err="1"/>
              <a:t>encountering</a:t>
            </a:r>
            <a:r>
              <a:rPr lang="fr-BE" dirty="0"/>
              <a:t> </a:t>
            </a:r>
            <a:r>
              <a:rPr lang="fr-BE" dirty="0" err="1"/>
              <a:t>here</a:t>
            </a:r>
            <a:r>
              <a:rPr lang="fr-BE" dirty="0"/>
              <a:t>.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were</a:t>
            </a:r>
            <a:r>
              <a:rPr lang="fr-BE" dirty="0"/>
              <a:t> all </a:t>
            </a:r>
            <a:r>
              <a:rPr lang="fr-BE" dirty="0" err="1"/>
              <a:t>printed</a:t>
            </a:r>
            <a:r>
              <a:rPr lang="fr-BE" dirty="0"/>
              <a:t> in 1624 by Willem van Tongeren in </a:t>
            </a:r>
            <a:r>
              <a:rPr lang="fr-BE" dirty="0" err="1"/>
              <a:t>Antwerp</a:t>
            </a:r>
            <a:r>
              <a:rPr lang="fr-BE" dirty="0"/>
              <a:t>, and </a:t>
            </a:r>
            <a:r>
              <a:rPr lang="fr-BE" dirty="0" err="1"/>
              <a:t>another</a:t>
            </a:r>
            <a:r>
              <a:rPr lang="fr-BE" dirty="0"/>
              <a:t> </a:t>
            </a:r>
            <a:r>
              <a:rPr lang="fr-BE" dirty="0" err="1"/>
              <a:t>edition</a:t>
            </a:r>
            <a:r>
              <a:rPr lang="fr-BE" dirty="0"/>
              <a:t> </a:t>
            </a:r>
            <a:r>
              <a:rPr lang="fr-BE" dirty="0" err="1"/>
              <a:t>was</a:t>
            </a:r>
            <a:r>
              <a:rPr lang="fr-BE" dirty="0"/>
              <a:t> </a:t>
            </a:r>
            <a:r>
              <a:rPr lang="fr-BE" dirty="0" err="1"/>
              <a:t>added</a:t>
            </a:r>
            <a:r>
              <a:rPr lang="fr-BE" dirty="0"/>
              <a:t> to </a:t>
            </a:r>
            <a:r>
              <a:rPr lang="fr-BE" dirty="0" err="1"/>
              <a:t>these</a:t>
            </a:r>
            <a:r>
              <a:rPr lang="fr-BE" dirty="0"/>
              <a:t> four.</a:t>
            </a:r>
          </a:p>
          <a:p>
            <a:r>
              <a:rPr lang="fr-BE" dirty="0"/>
              <a:t>I </a:t>
            </a:r>
            <a:r>
              <a:rPr lang="fr-BE" dirty="0" err="1"/>
              <a:t>could</a:t>
            </a:r>
            <a:r>
              <a:rPr lang="fr-BE" dirty="0"/>
              <a:t> </a:t>
            </a:r>
            <a:r>
              <a:rPr lang="fr-BE" dirty="0" err="1"/>
              <a:t>suggest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the last four </a:t>
            </a:r>
            <a:r>
              <a:rPr lang="fr-BE" dirty="0" err="1"/>
              <a:t>titles</a:t>
            </a:r>
            <a:r>
              <a:rPr lang="fr-BE" dirty="0"/>
              <a:t>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bought</a:t>
            </a:r>
            <a:r>
              <a:rPr lang="fr-BE" dirty="0"/>
              <a:t> as a single volume by the </a:t>
            </a:r>
            <a:r>
              <a:rPr lang="fr-BE" dirty="0" err="1"/>
              <a:t>jesuits</a:t>
            </a:r>
            <a:r>
              <a:rPr lang="fr-BE" dirty="0"/>
              <a:t>, and </a:t>
            </a:r>
            <a:r>
              <a:rPr lang="fr-BE" dirty="0" err="1"/>
              <a:t>then</a:t>
            </a:r>
            <a:r>
              <a:rPr lang="fr-BE" dirty="0"/>
              <a:t>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would</a:t>
            </a:r>
            <a:r>
              <a:rPr lang="fr-BE" dirty="0"/>
              <a:t> have </a:t>
            </a:r>
            <a:r>
              <a:rPr lang="fr-BE" dirty="0" err="1"/>
              <a:t>added</a:t>
            </a:r>
            <a:r>
              <a:rPr lang="fr-BE" dirty="0"/>
              <a:t> the first one.</a:t>
            </a:r>
          </a:p>
          <a:p>
            <a:r>
              <a:rPr lang="fr-BE" dirty="0" err="1"/>
              <a:t>However</a:t>
            </a:r>
            <a:r>
              <a:rPr lang="fr-BE" dirty="0"/>
              <a:t>, </a:t>
            </a:r>
            <a:r>
              <a:rPr lang="fr-BE" dirty="0" err="1"/>
              <a:t>their</a:t>
            </a:r>
            <a:r>
              <a:rPr lang="fr-BE" dirty="0"/>
              <a:t> </a:t>
            </a:r>
            <a:r>
              <a:rPr lang="fr-BE" dirty="0" err="1"/>
              <a:t>property</a:t>
            </a:r>
            <a:r>
              <a:rPr lang="fr-BE" dirty="0"/>
              <a:t> mark </a:t>
            </a:r>
            <a:r>
              <a:rPr lang="fr-BE" dirty="0" err="1"/>
              <a:t>only</a:t>
            </a:r>
            <a:r>
              <a:rPr lang="fr-BE" dirty="0"/>
              <a:t> </a:t>
            </a:r>
            <a:r>
              <a:rPr lang="fr-BE" dirty="0" err="1"/>
              <a:t>appears</a:t>
            </a:r>
            <a:r>
              <a:rPr lang="fr-BE" dirty="0"/>
              <a:t> once, on </a:t>
            </a:r>
            <a:r>
              <a:rPr lang="fr-BE" dirty="0" err="1"/>
              <a:t>this</a:t>
            </a:r>
            <a:r>
              <a:rPr lang="fr-BE" dirty="0"/>
              <a:t> first </a:t>
            </a:r>
            <a:r>
              <a:rPr lang="fr-BE" dirty="0" err="1"/>
              <a:t>title</a:t>
            </a:r>
            <a:r>
              <a:rPr lang="fr-BE" dirty="0"/>
              <a:t>. I </a:t>
            </a:r>
            <a:r>
              <a:rPr lang="fr-BE" dirty="0" err="1"/>
              <a:t>thus</a:t>
            </a:r>
            <a:r>
              <a:rPr lang="fr-BE" dirty="0"/>
              <a:t> </a:t>
            </a:r>
            <a:r>
              <a:rPr lang="fr-BE" dirty="0" err="1"/>
              <a:t>think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bought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as a </a:t>
            </a:r>
            <a:r>
              <a:rPr lang="fr-BE" dirty="0" err="1"/>
              <a:t>premade</a:t>
            </a:r>
            <a:r>
              <a:rPr lang="fr-BE" dirty="0"/>
              <a:t> </a:t>
            </a:r>
            <a:r>
              <a:rPr lang="fr-BE" dirty="0" err="1"/>
              <a:t>sammelband</a:t>
            </a:r>
            <a:r>
              <a:rPr lang="fr-BE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28942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We</a:t>
            </a:r>
            <a:r>
              <a:rPr lang="fr-BE" dirty="0"/>
              <a:t> can </a:t>
            </a:r>
            <a:r>
              <a:rPr lang="fr-BE" dirty="0" err="1"/>
              <a:t>see</a:t>
            </a:r>
            <a:r>
              <a:rPr lang="fr-BE" dirty="0"/>
              <a:t> </a:t>
            </a:r>
            <a:r>
              <a:rPr lang="fr-BE" dirty="0" err="1"/>
              <a:t>here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a </a:t>
            </a:r>
            <a:r>
              <a:rPr lang="fr-BE" dirty="0" err="1"/>
              <a:t>perfectly</a:t>
            </a:r>
            <a:r>
              <a:rPr lang="fr-BE" dirty="0"/>
              <a:t> </a:t>
            </a:r>
            <a:r>
              <a:rPr lang="fr-BE" dirty="0" err="1"/>
              <a:t>identical</a:t>
            </a:r>
            <a:r>
              <a:rPr lang="fr-BE" dirty="0"/>
              <a:t> </a:t>
            </a:r>
            <a:r>
              <a:rPr lang="fr-BE" dirty="0" err="1"/>
              <a:t>Sammelband</a:t>
            </a:r>
            <a:r>
              <a:rPr lang="fr-BE" dirty="0"/>
              <a:t> </a:t>
            </a:r>
            <a:r>
              <a:rPr lang="fr-BE" dirty="0" err="1"/>
              <a:t>exists</a:t>
            </a:r>
            <a:r>
              <a:rPr lang="fr-BE" dirty="0"/>
              <a:t> in Gent. </a:t>
            </a:r>
            <a:r>
              <a:rPr lang="fr-BE" dirty="0" err="1"/>
              <a:t>Hence</a:t>
            </a:r>
            <a:r>
              <a:rPr lang="fr-BE" dirty="0"/>
              <a:t> I </a:t>
            </a:r>
            <a:r>
              <a:rPr lang="fr-BE" dirty="0" err="1"/>
              <a:t>think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was</a:t>
            </a:r>
            <a:r>
              <a:rPr lang="fr-BE" dirty="0"/>
              <a:t> </a:t>
            </a:r>
            <a:r>
              <a:rPr lang="fr-BE" dirty="0" err="1"/>
              <a:t>sold</a:t>
            </a:r>
            <a:r>
              <a:rPr lang="fr-BE" dirty="0"/>
              <a:t> as a five-</a:t>
            </a:r>
            <a:r>
              <a:rPr lang="fr-BE" dirty="0" err="1"/>
              <a:t>title</a:t>
            </a:r>
            <a:r>
              <a:rPr lang="fr-BE" dirty="0"/>
              <a:t> </a:t>
            </a:r>
            <a:r>
              <a:rPr lang="fr-BE" dirty="0" err="1"/>
              <a:t>sammelband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the </a:t>
            </a:r>
            <a:r>
              <a:rPr lang="fr-BE" dirty="0" err="1"/>
              <a:t>beginning</a:t>
            </a:r>
            <a:r>
              <a:rPr lang="fr-BE" dirty="0"/>
              <a:t>. </a:t>
            </a:r>
            <a:r>
              <a:rPr lang="fr-BE" dirty="0" err="1"/>
              <a:t>Here</a:t>
            </a:r>
            <a:r>
              <a:rPr lang="fr-BE" dirty="0"/>
              <a:t> on the Short </a:t>
            </a:r>
            <a:r>
              <a:rPr lang="fr-BE" dirty="0" err="1"/>
              <a:t>title</a:t>
            </a:r>
            <a:r>
              <a:rPr lang="fr-BE" dirty="0"/>
              <a:t> catalogue </a:t>
            </a:r>
            <a:r>
              <a:rPr lang="fr-BE" dirty="0" err="1"/>
              <a:t>vlaanderen</a:t>
            </a:r>
            <a:r>
              <a:rPr lang="fr-BE" dirty="0"/>
              <a:t>, a </a:t>
            </a:r>
            <a:r>
              <a:rPr lang="fr-BE" dirty="0" err="1"/>
              <a:t>title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given</a:t>
            </a:r>
            <a:r>
              <a:rPr lang="fr-BE" dirty="0"/>
              <a:t> to the </a:t>
            </a:r>
            <a:r>
              <a:rPr lang="fr-BE" dirty="0" err="1"/>
              <a:t>whole</a:t>
            </a:r>
            <a:r>
              <a:rPr lang="fr-BE" dirty="0"/>
              <a:t> volume. This </a:t>
            </a:r>
            <a:r>
              <a:rPr lang="fr-BE" dirty="0" err="1"/>
              <a:t>is</a:t>
            </a:r>
            <a:r>
              <a:rPr lang="fr-BE" dirty="0"/>
              <a:t> not the case </a:t>
            </a:r>
            <a:r>
              <a:rPr lang="fr-BE" dirty="0" err="1"/>
              <a:t>with</a:t>
            </a:r>
            <a:r>
              <a:rPr lang="fr-BE" dirty="0"/>
              <a:t> the one I </a:t>
            </a:r>
            <a:r>
              <a:rPr lang="fr-BE" dirty="0" err="1"/>
              <a:t>found</a:t>
            </a:r>
            <a:r>
              <a:rPr lang="fr-BE" dirty="0"/>
              <a:t> in </a:t>
            </a:r>
            <a:r>
              <a:rPr lang="fr-BE" dirty="0" err="1"/>
              <a:t>Liege</a:t>
            </a:r>
            <a:r>
              <a:rPr lang="fr-BE" dirty="0"/>
              <a:t>, </a:t>
            </a:r>
            <a:r>
              <a:rPr lang="fr-BE" dirty="0" err="1"/>
              <a:t>so</a:t>
            </a:r>
            <a:r>
              <a:rPr lang="fr-BE" dirty="0"/>
              <a:t> </a:t>
            </a:r>
            <a:r>
              <a:rPr lang="fr-BE" dirty="0" err="1"/>
              <a:t>it’s</a:t>
            </a:r>
            <a:r>
              <a:rPr lang="fr-BE" dirty="0"/>
              <a:t> </a:t>
            </a:r>
            <a:r>
              <a:rPr lang="fr-BE" dirty="0" err="1"/>
              <a:t>still</a:t>
            </a:r>
            <a:r>
              <a:rPr lang="fr-BE" dirty="0"/>
              <a:t> a bit </a:t>
            </a:r>
            <a:r>
              <a:rPr lang="fr-BE" dirty="0" err="1"/>
              <a:t>confusing</a:t>
            </a:r>
            <a:r>
              <a:rPr lang="fr-BE" dirty="0"/>
              <a:t>.</a:t>
            </a:r>
          </a:p>
          <a:p>
            <a:r>
              <a:rPr lang="fr-BE" dirty="0" err="1"/>
              <a:t>Feel</a:t>
            </a:r>
            <a:r>
              <a:rPr lang="fr-BE" dirty="0"/>
              <a:t> free to correct me if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feel</a:t>
            </a:r>
            <a:r>
              <a:rPr lang="fr-BE" dirty="0"/>
              <a:t> like </a:t>
            </a:r>
            <a:r>
              <a:rPr lang="fr-BE" dirty="0" err="1"/>
              <a:t>I’m</a:t>
            </a:r>
            <a:r>
              <a:rPr lang="fr-BE" dirty="0"/>
              <a:t> </a:t>
            </a:r>
            <a:r>
              <a:rPr lang="fr-BE" dirty="0" err="1"/>
              <a:t>missing</a:t>
            </a:r>
            <a:r>
              <a:rPr lang="fr-BE" dirty="0"/>
              <a:t> </a:t>
            </a:r>
            <a:r>
              <a:rPr lang="fr-BE" dirty="0" err="1"/>
              <a:t>something</a:t>
            </a:r>
            <a:r>
              <a:rPr lang="fr-BE" dirty="0"/>
              <a:t>.</a:t>
            </a:r>
          </a:p>
          <a:p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volume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printer,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years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check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printers, sure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enough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binders.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35267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gifted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not have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anymore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canons : Lambert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Saint Denis, or Joannes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Hodaige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Saint Paul.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provenance marks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register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gave us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42671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0242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usual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suspects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history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are of course,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catalogues.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lucky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preserve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remarkable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survival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rate.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all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written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1678. The first one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alphabetical</a:t>
            </a:r>
            <a:r>
              <a:rPr lang="fr-BE" sz="1800" dirty="0">
                <a:effectLst/>
                <a:latin typeface="+mn-lt"/>
                <a:ea typeface="+mn-ea"/>
              </a:rPr>
              <a:t>. 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two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topographical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interesting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you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match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titles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between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the catalogues, but 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will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get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back to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them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later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All in all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this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makes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for a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rich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system of instruments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offers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several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BE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different</a:t>
            </a:r>
            <a:r>
              <a:rPr lang="fr-BE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perspectives on a single book collection. </a:t>
            </a:r>
            <a:endParaRPr lang="fr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err="1"/>
              <a:t>However</a:t>
            </a:r>
            <a:r>
              <a:rPr lang="fr-BE" dirty="0"/>
              <a:t> I </a:t>
            </a:r>
            <a:r>
              <a:rPr lang="fr-BE" dirty="0" err="1"/>
              <a:t>was</a:t>
            </a:r>
            <a:r>
              <a:rPr lang="fr-BE" dirty="0"/>
              <a:t> more </a:t>
            </a:r>
            <a:r>
              <a:rPr lang="fr-BE" dirty="0" err="1"/>
              <a:t>interested</a:t>
            </a:r>
            <a:r>
              <a:rPr lang="fr-BE" dirty="0"/>
              <a:t> by </a:t>
            </a:r>
            <a:r>
              <a:rPr lang="fr-BE" b="1" dirty="0"/>
              <a:t>how</a:t>
            </a:r>
            <a:r>
              <a:rPr lang="fr-BE" dirty="0"/>
              <a:t> the books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acquired</a:t>
            </a:r>
            <a:r>
              <a:rPr lang="fr-BE" dirty="0"/>
              <a:t> by the </a:t>
            </a:r>
            <a:r>
              <a:rPr lang="fr-BE" dirty="0" err="1"/>
              <a:t>jesuits</a:t>
            </a:r>
            <a:r>
              <a:rPr lang="fr-BE" dirty="0"/>
              <a:t>. If </a:t>
            </a:r>
            <a:r>
              <a:rPr lang="fr-BE" dirty="0" err="1"/>
              <a:t>they</a:t>
            </a:r>
            <a:r>
              <a:rPr lang="fr-BE" dirty="0"/>
              <a:t> </a:t>
            </a:r>
            <a:r>
              <a:rPr lang="fr-BE" dirty="0" err="1"/>
              <a:t>were</a:t>
            </a:r>
            <a:r>
              <a:rPr lang="fr-BE" dirty="0"/>
              <a:t> </a:t>
            </a:r>
            <a:r>
              <a:rPr lang="fr-BE" dirty="0" err="1"/>
              <a:t>bought</a:t>
            </a:r>
            <a:r>
              <a:rPr lang="fr-BE" dirty="0"/>
              <a:t>, </a:t>
            </a:r>
            <a:r>
              <a:rPr lang="fr-BE" dirty="0" err="1"/>
              <a:t>gifted</a:t>
            </a:r>
            <a:r>
              <a:rPr lang="fr-BE" dirty="0"/>
              <a:t>, </a:t>
            </a:r>
            <a:r>
              <a:rPr lang="fr-BE" dirty="0" err="1"/>
              <a:t>exchanged</a:t>
            </a:r>
            <a:r>
              <a:rPr lang="fr-BE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I </a:t>
            </a:r>
            <a:r>
              <a:rPr lang="fr-BE" dirty="0" err="1"/>
              <a:t>could</a:t>
            </a:r>
            <a:r>
              <a:rPr lang="fr-BE" dirty="0"/>
              <a:t> not </a:t>
            </a:r>
            <a:r>
              <a:rPr lang="fr-BE" dirty="0" err="1"/>
              <a:t>find</a:t>
            </a:r>
            <a:r>
              <a:rPr lang="fr-BE" dirty="0"/>
              <a:t> </a:t>
            </a:r>
            <a:r>
              <a:rPr lang="fr-BE" dirty="0" err="1"/>
              <a:t>this</a:t>
            </a:r>
            <a:r>
              <a:rPr lang="fr-BE" dirty="0"/>
              <a:t> in </a:t>
            </a:r>
            <a:r>
              <a:rPr lang="fr-BE" dirty="0" err="1"/>
              <a:t>library</a:t>
            </a:r>
            <a:r>
              <a:rPr lang="fr-BE" dirty="0"/>
              <a:t> catalogues and I </a:t>
            </a:r>
            <a:r>
              <a:rPr lang="fr-BE" dirty="0" err="1"/>
              <a:t>strongly</a:t>
            </a:r>
            <a:r>
              <a:rPr lang="fr-BE" dirty="0"/>
              <a:t> </a:t>
            </a:r>
            <a:r>
              <a:rPr lang="fr-BE" dirty="0" err="1"/>
              <a:t>believed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physical</a:t>
            </a:r>
            <a:r>
              <a:rPr lang="fr-BE" dirty="0"/>
              <a:t> </a:t>
            </a:r>
            <a:r>
              <a:rPr lang="fr-BE" dirty="0" err="1"/>
              <a:t>bibliography</a:t>
            </a:r>
            <a:r>
              <a:rPr lang="fr-BE" dirty="0"/>
              <a:t> </a:t>
            </a:r>
            <a:r>
              <a:rPr lang="fr-BE" dirty="0" err="1"/>
              <a:t>had</a:t>
            </a:r>
            <a:r>
              <a:rPr lang="fr-BE" dirty="0"/>
              <a:t> </a:t>
            </a:r>
            <a:r>
              <a:rPr lang="fr-BE" dirty="0" err="1"/>
              <a:t>something</a:t>
            </a:r>
            <a:r>
              <a:rPr lang="fr-BE" dirty="0"/>
              <a:t> to </a:t>
            </a:r>
            <a:r>
              <a:rPr lang="fr-BE" dirty="0" err="1"/>
              <a:t>bring</a:t>
            </a:r>
            <a:r>
              <a:rPr lang="fr-BE" dirty="0"/>
              <a:t> on the table, </a:t>
            </a:r>
            <a:r>
              <a:rPr lang="fr-BE" dirty="0" err="1"/>
              <a:t>so</a:t>
            </a:r>
            <a:r>
              <a:rPr lang="fr-BE" dirty="0"/>
              <a:t> I chose to look </a:t>
            </a:r>
            <a:r>
              <a:rPr lang="fr-BE" dirty="0" err="1"/>
              <a:t>primarily</a:t>
            </a:r>
            <a:r>
              <a:rPr lang="fr-BE" dirty="0"/>
              <a:t> at the </a:t>
            </a:r>
            <a:r>
              <a:rPr lang="fr-BE" dirty="0" err="1"/>
              <a:t>ancient</a:t>
            </a:r>
            <a:r>
              <a:rPr lang="fr-BE" dirty="0"/>
              <a:t> books of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library</a:t>
            </a:r>
            <a:r>
              <a:rPr lang="fr-BE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672892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first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to use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contextual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clues to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 are reprints made by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printer. This printer, Joannes Mathias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Hovius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close to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printer mark.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 are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Cicero’s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are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ideal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latin in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conclude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probably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printed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maybe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printer.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4406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89648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usually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heavily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able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freely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controversy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prohibited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considered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dangerous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forbidden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 back to the normative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Society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Prefect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keep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all times.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keys but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exceptions.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practices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clash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policies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set up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life of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roaming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alone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outlaws ? No.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mission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bypass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rigid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greater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good.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 been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proceeding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inflecting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society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32932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Fortunately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happen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preserve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donation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register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go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details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right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basically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made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honor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endParaRPr lang="fr-B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enough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information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looking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regarding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canon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mentioned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earlier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François d’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Anthisnes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canon of the Saint-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Lambert’s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Cathedral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gifted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behalf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exceptional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affection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towards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Society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». 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unclear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Unfortunately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written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generic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phrase, and do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help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gifts.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50883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clues lead me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believe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Charles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last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Suppression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8850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idea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deviated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bit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Society,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thought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Order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More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freedom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roaming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dangerous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preaching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fighting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against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Regarding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prefered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himself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a guide, a help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intermediate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books and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fathers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 back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gave,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remember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books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bought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André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Bauchaux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predates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Wastelain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prefect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indicates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successive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opinions on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first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prefered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second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apparently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decided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compilations. Once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again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showing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conception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ways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interpreted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68835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57115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18831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surprise, no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testaments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talked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about book donations.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figures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nephew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usual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church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nephew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pursue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ecclesiastical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career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conclusions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first,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gifts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Visbroeck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d’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Anthisnes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earlier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exceptional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break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tradition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gifting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nephew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don’t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favour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over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relatives.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second conclusion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book gifts must have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place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life of the canons,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testaments.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actually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gave up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use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 for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tells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another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story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if the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ceded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moment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death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35198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Provenance marks have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proven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tricky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practices 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Fortunately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bibliography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second part,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look at a few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made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or 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handwritten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paratextual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clues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more information about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binding, and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This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allow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link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librarians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briefly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talk about the content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how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linked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practices.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show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 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Bookseller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».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something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463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collected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 the books of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one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total,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collections, and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property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mark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On top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looked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clue, note or mark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practices. In total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980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ancient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once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belonged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15214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start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Sammelbände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actually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at least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request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to use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contextual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clues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reprints made by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printer. This printer, Joannes Mathias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Hovius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close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printer mark.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volume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editions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Cicero’s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latin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conclude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probably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36931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last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expect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archives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money gifts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books gifts, money donations in testaments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plenty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by no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case. In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cases, canons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leaving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money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death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all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institutions and convents in the city,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usually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expecting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masses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prayers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return as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counter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-gift.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have 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Saint Lambert Canon,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guilders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Capuchins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Augustines,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recollects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Clares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5815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half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displayed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relevant provenance mark : 399 ex-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donos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52 ex-libris, and 6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accounting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106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donors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data, I chose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higlight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few stand-out groups,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canons,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or local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burghers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rather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resorting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an exhaustive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prosopography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talk about the canons, as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biggest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group. </a:t>
            </a:r>
          </a:p>
          <a:p>
            <a:r>
              <a:rPr lang="fr-BE" dirty="0"/>
              <a:t>The goal of </a:t>
            </a:r>
            <a:r>
              <a:rPr lang="fr-BE" dirty="0" err="1"/>
              <a:t>this</a:t>
            </a:r>
            <a:r>
              <a:rPr lang="fr-BE" dirty="0"/>
              <a:t> </a:t>
            </a:r>
            <a:r>
              <a:rPr lang="fr-BE" dirty="0" err="1"/>
              <a:t>approach</a:t>
            </a:r>
            <a:r>
              <a:rPr lang="fr-BE" dirty="0"/>
              <a:t> </a:t>
            </a:r>
            <a:r>
              <a:rPr lang="fr-BE" dirty="0" err="1"/>
              <a:t>was</a:t>
            </a:r>
            <a:r>
              <a:rPr lang="fr-BE" dirty="0"/>
              <a:t> to </a:t>
            </a:r>
            <a:r>
              <a:rPr lang="fr-BE" dirty="0" err="1"/>
              <a:t>investigate</a:t>
            </a:r>
            <a:r>
              <a:rPr lang="fr-BE" dirty="0"/>
              <a:t> how </a:t>
            </a:r>
            <a:r>
              <a:rPr lang="fr-BE" dirty="0" err="1"/>
              <a:t>integrated</a:t>
            </a:r>
            <a:r>
              <a:rPr lang="fr-BE" dirty="0"/>
              <a:t> the </a:t>
            </a:r>
            <a:r>
              <a:rPr lang="fr-BE" dirty="0" err="1"/>
              <a:t>jesuit</a:t>
            </a:r>
            <a:r>
              <a:rPr lang="fr-BE" dirty="0"/>
              <a:t> </a:t>
            </a:r>
            <a:r>
              <a:rPr lang="fr-BE" dirty="0" err="1"/>
              <a:t>were</a:t>
            </a:r>
            <a:r>
              <a:rPr lang="fr-BE" dirty="0"/>
              <a:t> in the </a:t>
            </a:r>
            <a:r>
              <a:rPr lang="fr-BE" dirty="0" err="1"/>
              <a:t>religious</a:t>
            </a:r>
            <a:r>
              <a:rPr lang="fr-BE" dirty="0"/>
              <a:t> </a:t>
            </a:r>
            <a:r>
              <a:rPr lang="fr-BE" dirty="0" err="1"/>
              <a:t>landscape</a:t>
            </a:r>
            <a:r>
              <a:rPr lang="fr-BE" dirty="0"/>
              <a:t> of the city. I </a:t>
            </a:r>
            <a:r>
              <a:rPr lang="fr-BE" dirty="0" err="1"/>
              <a:t>could</a:t>
            </a:r>
            <a:r>
              <a:rPr lang="fr-BE" dirty="0"/>
              <a:t> </a:t>
            </a:r>
            <a:r>
              <a:rPr lang="fr-BE" dirty="0" err="1"/>
              <a:t>then</a:t>
            </a:r>
            <a:r>
              <a:rPr lang="fr-BE" dirty="0"/>
              <a:t> </a:t>
            </a:r>
            <a:r>
              <a:rPr lang="fr-BE" dirty="0" err="1"/>
              <a:t>understand</a:t>
            </a:r>
            <a:r>
              <a:rPr lang="fr-BE" dirty="0"/>
              <a:t> the relations </a:t>
            </a:r>
            <a:r>
              <a:rPr lang="fr-BE" dirty="0" err="1"/>
              <a:t>between</a:t>
            </a:r>
            <a:r>
              <a:rPr lang="fr-BE" dirty="0"/>
              <a:t> all clergymen in the city and </a:t>
            </a:r>
            <a:r>
              <a:rPr lang="fr-BE" dirty="0" err="1"/>
              <a:t>reconstruct</a:t>
            </a:r>
            <a:r>
              <a:rPr lang="fr-BE" dirty="0"/>
              <a:t> networks </a:t>
            </a:r>
            <a:r>
              <a:rPr lang="fr-BE" dirty="0" err="1"/>
              <a:t>thanks</a:t>
            </a:r>
            <a:r>
              <a:rPr lang="fr-BE" dirty="0"/>
              <a:t> to book donations.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1434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a few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the books :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obviously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ex-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donos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canons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collegiate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churches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city.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11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total,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48 canons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gifted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to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library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endParaRPr lang="fr-BE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put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 on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visualize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donors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come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canons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donated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books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almost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period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beginning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seventeenth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century,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often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deemed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golden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Society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Low Countries.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provenance marks hit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</a:t>
            </a: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cannot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tell more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7259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account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one book donation at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moment.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can’t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themselves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don’t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mention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reason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or motives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behind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gift. In short,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good at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do, and not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much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Therefore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admit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effective local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jesuits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? That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might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stretch.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depth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gifts.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turned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sociology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 book donation by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donor’s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point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sources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question :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canons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donations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presentation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myself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a single </a:t>
            </a:r>
            <a:r>
              <a:rPr lang="fr-BE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fr-B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C582C-B943-4E23-8F06-3395866AAB7F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709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bliothèque en bois">
            <a:extLst>
              <a:ext uri="{FF2B5EF4-FFF2-40B4-BE49-F238E27FC236}">
                <a16:creationId xmlns:a16="http://schemas.microsoft.com/office/drawing/2014/main" id="{6BEDA4E4-4AF0-424F-8DF2-6AD2B7F0CA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5730"/>
          <a:stretch/>
        </p:blipFill>
        <p:spPr>
          <a:xfrm>
            <a:off x="0" y="0"/>
            <a:ext cx="12191980" cy="68579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CFDEC1-E7FD-4676-8C35-01B23223E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 fontScale="90000"/>
          </a:bodyPr>
          <a:lstStyle/>
          <a:p>
            <a:r>
              <a:rPr lang="fr-BE" sz="3200" dirty="0">
                <a:solidFill>
                  <a:schemeClr val="tx1"/>
                </a:solidFill>
              </a:rPr>
              <a:t>Provenance marks and </a:t>
            </a:r>
            <a:r>
              <a:rPr lang="fr-BE" sz="3200" dirty="0" err="1">
                <a:solidFill>
                  <a:schemeClr val="tx1"/>
                </a:solidFill>
              </a:rPr>
              <a:t>Sammelbände</a:t>
            </a:r>
            <a:r>
              <a:rPr lang="fr-BE" sz="3200" dirty="0">
                <a:solidFill>
                  <a:schemeClr val="tx1"/>
                </a:solidFill>
              </a:rPr>
              <a:t> as </a:t>
            </a:r>
            <a:r>
              <a:rPr lang="fr-BE" sz="3200" dirty="0" err="1">
                <a:solidFill>
                  <a:schemeClr val="tx1"/>
                </a:solidFill>
              </a:rPr>
              <a:t>tools</a:t>
            </a:r>
            <a:r>
              <a:rPr lang="fr-BE" sz="3200" dirty="0">
                <a:solidFill>
                  <a:schemeClr val="tx1"/>
                </a:solidFill>
              </a:rPr>
              <a:t> for </a:t>
            </a:r>
            <a:r>
              <a:rPr lang="fr-BE" sz="3200" dirty="0" err="1">
                <a:solidFill>
                  <a:schemeClr val="tx1"/>
                </a:solidFill>
              </a:rPr>
              <a:t>library</a:t>
            </a:r>
            <a:r>
              <a:rPr lang="fr-BE" sz="3200" dirty="0">
                <a:solidFill>
                  <a:schemeClr val="tx1"/>
                </a:solidFill>
              </a:rPr>
              <a:t> </a:t>
            </a:r>
            <a:r>
              <a:rPr lang="fr-BE" sz="3200" dirty="0" err="1">
                <a:solidFill>
                  <a:schemeClr val="tx1"/>
                </a:solidFill>
              </a:rPr>
              <a:t>history</a:t>
            </a:r>
            <a:endParaRPr lang="fr-BE" sz="2900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6731A1-19EB-42CE-9E65-BCA1683F3B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BE" sz="2200" dirty="0"/>
              <a:t>The case of the </a:t>
            </a:r>
            <a:r>
              <a:rPr lang="fr-BE" sz="2200" dirty="0" err="1"/>
              <a:t>Jesuit</a:t>
            </a:r>
            <a:r>
              <a:rPr lang="fr-BE" sz="2200" dirty="0"/>
              <a:t> </a:t>
            </a:r>
            <a:r>
              <a:rPr lang="fr-BE" sz="2200" dirty="0" err="1"/>
              <a:t>college</a:t>
            </a:r>
            <a:r>
              <a:rPr lang="fr-BE" sz="2200" dirty="0"/>
              <a:t> </a:t>
            </a:r>
            <a:r>
              <a:rPr lang="fr-BE" sz="2200" dirty="0" err="1"/>
              <a:t>library</a:t>
            </a:r>
            <a:r>
              <a:rPr lang="fr-BE" sz="2200" dirty="0"/>
              <a:t> in Liège</a:t>
            </a:r>
          </a:p>
          <a:p>
            <a:pPr>
              <a:lnSpc>
                <a:spcPct val="90000"/>
              </a:lnSpc>
            </a:pP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C46A22-73C3-D8ED-64C6-66E91659BA11}"/>
              </a:ext>
            </a:extLst>
          </p:cNvPr>
          <p:cNvSpPr txBox="1"/>
          <p:nvPr/>
        </p:nvSpPr>
        <p:spPr>
          <a:xfrm>
            <a:off x="3712549" y="5407772"/>
            <a:ext cx="476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Sammelband</a:t>
            </a:r>
            <a:r>
              <a:rPr lang="fr-BE" dirty="0"/>
              <a:t> 15-16: Lyon Winter Workshop 2022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357738-2499-9176-0FA9-0C37AFA7372F}"/>
              </a:ext>
            </a:extLst>
          </p:cNvPr>
          <p:cNvSpPr txBox="1"/>
          <p:nvPr/>
        </p:nvSpPr>
        <p:spPr>
          <a:xfrm>
            <a:off x="4944072" y="5988338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Emile Thonar – ULiège</a:t>
            </a:r>
          </a:p>
        </p:txBody>
      </p:sp>
    </p:spTree>
    <p:extLst>
      <p:ext uri="{BB962C8B-B14F-4D97-AF65-F5344CB8AC3E}">
        <p14:creationId xmlns:p14="http://schemas.microsoft.com/office/powerpoint/2010/main" val="125651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839520-5036-33CD-2526-243024E2DD0F}"/>
              </a:ext>
            </a:extLst>
          </p:cNvPr>
          <p:cNvSpPr txBox="1"/>
          <p:nvPr/>
        </p:nvSpPr>
        <p:spPr>
          <a:xfrm>
            <a:off x="4874646" y="3709864"/>
            <a:ext cx="7093617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12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i="1" dirty="0"/>
              <a:t>Praeterea </a:t>
            </a:r>
            <a:r>
              <a:rPr lang="en-US" b="1" i="1" dirty="0"/>
              <a:t>in </a:t>
            </a:r>
            <a:r>
              <a:rPr lang="en-US" b="1" i="1" dirty="0" err="1"/>
              <a:t>gratiam</a:t>
            </a:r>
            <a:r>
              <a:rPr lang="en-US" b="1" i="1" dirty="0"/>
              <a:t> </a:t>
            </a:r>
            <a:r>
              <a:rPr lang="en-US" b="1" i="1" dirty="0" err="1"/>
              <a:t>fratris</a:t>
            </a:r>
            <a:r>
              <a:rPr lang="en-US" b="1" i="1" dirty="0"/>
              <a:t> </a:t>
            </a:r>
            <a:r>
              <a:rPr lang="en-US" b="1" i="1" dirty="0" err="1"/>
              <a:t>mei</a:t>
            </a:r>
            <a:r>
              <a:rPr lang="en-US" b="1" i="1" dirty="0"/>
              <a:t> </a:t>
            </a:r>
            <a:r>
              <a:rPr lang="en-US" b="1" i="1" dirty="0" err="1"/>
              <a:t>primogeniti</a:t>
            </a:r>
            <a:r>
              <a:rPr lang="en-US" b="1" i="1" dirty="0"/>
              <a:t> R.P. </a:t>
            </a:r>
            <a:r>
              <a:rPr lang="en-US" b="1" i="1" dirty="0" err="1"/>
              <a:t>Aloysii</a:t>
            </a:r>
            <a:r>
              <a:rPr lang="en-US" b="1" i="1" dirty="0"/>
              <a:t> </a:t>
            </a:r>
            <a:r>
              <a:rPr lang="en-US" b="1" i="1" dirty="0" err="1"/>
              <a:t>moderni</a:t>
            </a:r>
            <a:r>
              <a:rPr lang="en-US" b="1" i="1" dirty="0"/>
              <a:t> </a:t>
            </a:r>
            <a:r>
              <a:rPr lang="en-US" b="1" i="1" dirty="0" err="1"/>
              <a:t>Rectoris</a:t>
            </a:r>
            <a:r>
              <a:rPr lang="en-US" b="1" i="1" dirty="0"/>
              <a:t> </a:t>
            </a:r>
            <a:r>
              <a:rPr lang="en-US" b="1" i="1" dirty="0" err="1"/>
              <a:t>Collegii</a:t>
            </a:r>
            <a:r>
              <a:rPr lang="en-US" b="1" i="1" dirty="0"/>
              <a:t> </a:t>
            </a:r>
            <a:r>
              <a:rPr lang="en-US" b="1" i="1" dirty="0" err="1"/>
              <a:t>Leodiensis</a:t>
            </a:r>
            <a:r>
              <a:rPr lang="en-US" b="1" i="1" dirty="0"/>
              <a:t>, </a:t>
            </a:r>
            <a:r>
              <a:rPr lang="en-US" b="1" i="1" dirty="0" err="1"/>
              <a:t>Societatis</a:t>
            </a:r>
            <a:r>
              <a:rPr lang="en-US" b="1" i="1" dirty="0"/>
              <a:t> Jesu, et pro </a:t>
            </a:r>
            <a:r>
              <a:rPr lang="en-US" b="1" i="1" dirty="0" err="1"/>
              <a:t>meo</a:t>
            </a:r>
            <a:r>
              <a:rPr lang="en-US" b="1" i="1" dirty="0"/>
              <a:t> </a:t>
            </a:r>
            <a:r>
              <a:rPr lang="en-US" b="1" i="1" dirty="0" err="1"/>
              <a:t>affectu</a:t>
            </a:r>
            <a:r>
              <a:rPr lang="en-US" b="1" i="1" dirty="0"/>
              <a:t> </a:t>
            </a:r>
            <a:r>
              <a:rPr lang="en-US" b="1" i="1" dirty="0" err="1"/>
              <a:t>erga</a:t>
            </a:r>
            <a:r>
              <a:rPr lang="en-US" b="1" i="1" dirty="0"/>
              <a:t> </a:t>
            </a:r>
            <a:r>
              <a:rPr lang="en-US" b="1" i="1" dirty="0" err="1"/>
              <a:t>universam</a:t>
            </a:r>
            <a:r>
              <a:rPr lang="en-US" b="1" i="1" dirty="0"/>
              <a:t> </a:t>
            </a:r>
            <a:r>
              <a:rPr lang="en-US" b="1" i="1" dirty="0" err="1"/>
              <a:t>Societatem</a:t>
            </a:r>
            <a:r>
              <a:rPr lang="en-US" b="1" i="1" dirty="0"/>
              <a:t>, </a:t>
            </a:r>
            <a:r>
              <a:rPr lang="en-US" b="1" i="1" dirty="0" err="1"/>
              <a:t>proque</a:t>
            </a:r>
            <a:r>
              <a:rPr lang="en-US" b="1" i="1" dirty="0"/>
              <a:t> </a:t>
            </a:r>
            <a:r>
              <a:rPr lang="en-US" b="1" i="1" dirty="0" err="1"/>
              <a:t>mea</a:t>
            </a:r>
            <a:r>
              <a:rPr lang="en-US" b="1" i="1" dirty="0"/>
              <a:t> </a:t>
            </a:r>
            <a:r>
              <a:rPr lang="en-US" b="1" i="1" dirty="0" err="1"/>
              <a:t>devotione</a:t>
            </a:r>
            <a:r>
              <a:rPr lang="en-US" b="1" i="1" dirty="0"/>
              <a:t> </a:t>
            </a:r>
            <a:r>
              <a:rPr lang="en-US" b="1" i="1" dirty="0" err="1"/>
              <a:t>singulari</a:t>
            </a:r>
            <a:r>
              <a:rPr lang="en-US" b="1" i="1" dirty="0"/>
              <a:t> in S</a:t>
            </a:r>
            <a:r>
              <a:rPr lang="en-US" b="1" i="1" baseline="30000" dirty="0"/>
              <a:t>tum</a:t>
            </a:r>
            <a:r>
              <a:rPr lang="en-US" b="1" i="1" dirty="0"/>
              <a:t> </a:t>
            </a:r>
            <a:r>
              <a:rPr lang="en-US" b="1" i="1" dirty="0" err="1"/>
              <a:t>patrem</a:t>
            </a:r>
            <a:r>
              <a:rPr lang="en-US" b="1" i="1" dirty="0"/>
              <a:t> </a:t>
            </a:r>
            <a:r>
              <a:rPr lang="en-US" b="1" i="1" dirty="0" err="1"/>
              <a:t>Ignatium</a:t>
            </a:r>
            <a:r>
              <a:rPr lang="en-US" i="1" dirty="0"/>
              <a:t>, </a:t>
            </a:r>
            <a:r>
              <a:rPr lang="en-US" i="1" dirty="0" err="1"/>
              <a:t>eiusdem</a:t>
            </a:r>
            <a:r>
              <a:rPr lang="en-US" i="1" dirty="0"/>
              <a:t> </a:t>
            </a:r>
            <a:r>
              <a:rPr lang="en-US" i="1" dirty="0" err="1"/>
              <a:t>Societatis</a:t>
            </a:r>
            <a:r>
              <a:rPr lang="en-US" i="1" dirty="0"/>
              <a:t> </a:t>
            </a:r>
            <a:r>
              <a:rPr lang="en-US" i="1" dirty="0" err="1"/>
              <a:t>fundatorem</a:t>
            </a:r>
            <a:r>
              <a:rPr lang="en-US" i="1" dirty="0"/>
              <a:t>, ad </a:t>
            </a:r>
            <a:r>
              <a:rPr lang="en-US" i="1" dirty="0" err="1"/>
              <a:t>augendam</a:t>
            </a:r>
            <a:r>
              <a:rPr lang="en-US" i="1" dirty="0"/>
              <a:t> </a:t>
            </a:r>
            <a:r>
              <a:rPr lang="en-US" i="1" dirty="0" err="1"/>
              <a:t>Solennitatem</a:t>
            </a:r>
            <a:r>
              <a:rPr lang="en-US" i="1" dirty="0"/>
              <a:t> </a:t>
            </a:r>
            <a:r>
              <a:rPr lang="en-US" i="1" dirty="0" err="1"/>
              <a:t>festi</a:t>
            </a:r>
            <a:r>
              <a:rPr lang="en-US" i="1" dirty="0"/>
              <a:t>, </a:t>
            </a:r>
            <a:r>
              <a:rPr lang="en-US" i="1" dirty="0" err="1"/>
              <a:t>seu</a:t>
            </a:r>
            <a:r>
              <a:rPr lang="en-US" i="1" dirty="0"/>
              <a:t> </a:t>
            </a:r>
            <a:r>
              <a:rPr lang="en-US" i="1" dirty="0" err="1"/>
              <a:t>missae</a:t>
            </a:r>
            <a:r>
              <a:rPr lang="en-US" i="1" dirty="0"/>
              <a:t> </a:t>
            </a:r>
            <a:r>
              <a:rPr lang="en-US" i="1" dirty="0" err="1"/>
              <a:t>iam</a:t>
            </a:r>
            <a:r>
              <a:rPr lang="en-US" i="1" dirty="0"/>
              <a:t> in </a:t>
            </a:r>
            <a:r>
              <a:rPr lang="en-US" i="1" dirty="0" err="1"/>
              <a:t>eadem</a:t>
            </a:r>
            <a:r>
              <a:rPr lang="en-US" i="1" dirty="0"/>
              <a:t> ecclesia nostra </a:t>
            </a:r>
            <a:r>
              <a:rPr lang="en-US" i="1" dirty="0" err="1"/>
              <a:t>fundatae</a:t>
            </a:r>
            <a:r>
              <a:rPr lang="en-US" i="1" dirty="0"/>
              <a:t> intra </a:t>
            </a:r>
            <a:r>
              <a:rPr lang="en-US" i="1" dirty="0" err="1"/>
              <a:t>octavam</a:t>
            </a:r>
            <a:r>
              <a:rPr lang="en-US" i="1" dirty="0"/>
              <a:t> </a:t>
            </a:r>
            <a:r>
              <a:rPr lang="en-US" i="1" dirty="0" err="1"/>
              <a:t>dictis</a:t>
            </a:r>
            <a:r>
              <a:rPr lang="en-US" i="1" dirty="0"/>
              <a:t> </a:t>
            </a:r>
            <a:r>
              <a:rPr lang="en-US" i="1" dirty="0" err="1"/>
              <a:t>S</a:t>
            </a:r>
            <a:r>
              <a:rPr lang="en-US" i="1" baseline="30000" dirty="0" err="1"/>
              <a:t>ti</a:t>
            </a:r>
            <a:r>
              <a:rPr lang="en-US" i="1" dirty="0"/>
              <a:t> </a:t>
            </a:r>
            <a:r>
              <a:rPr lang="en-US" i="1" dirty="0" err="1"/>
              <a:t>Patris</a:t>
            </a:r>
            <a:r>
              <a:rPr lang="en-US" i="1" dirty="0"/>
              <a:t>, </a:t>
            </a:r>
            <a:r>
              <a:rPr lang="en-US" i="1" dirty="0" err="1"/>
              <a:t>relinquo</a:t>
            </a:r>
            <a:r>
              <a:rPr lang="en-US" i="1" dirty="0"/>
              <a:t> </a:t>
            </a:r>
            <a:r>
              <a:rPr lang="en-US" i="1" dirty="0" err="1"/>
              <a:t>quod</a:t>
            </a:r>
            <a:r>
              <a:rPr lang="en-US" i="1" dirty="0"/>
              <a:t> mihi superset in </a:t>
            </a:r>
            <a:r>
              <a:rPr lang="en-US" i="1" dirty="0" err="1"/>
              <a:t>reditu</a:t>
            </a:r>
            <a:r>
              <a:rPr lang="en-US" i="1" dirty="0"/>
              <a:t> supra Clerum </a:t>
            </a:r>
            <a:r>
              <a:rPr lang="en-US" i="1" dirty="0" err="1"/>
              <a:t>Leodiensem</a:t>
            </a:r>
            <a:r>
              <a:rPr lang="en-US" i="1" dirty="0"/>
              <a:t>, ex quo dictus meus </a:t>
            </a:r>
            <a:r>
              <a:rPr lang="en-US" i="1" dirty="0" err="1"/>
              <a:t>avunculus</a:t>
            </a:r>
            <a:r>
              <a:rPr lang="en-US" i="1" dirty="0"/>
              <a:t> </a:t>
            </a:r>
            <a:r>
              <a:rPr lang="en-US" i="1" dirty="0" err="1"/>
              <a:t>bonae</a:t>
            </a:r>
            <a:r>
              <a:rPr lang="en-US" i="1" dirty="0"/>
              <a:t> </a:t>
            </a:r>
            <a:r>
              <a:rPr lang="en-US" i="1" dirty="0" err="1"/>
              <a:t>memoriae</a:t>
            </a:r>
            <a:r>
              <a:rPr lang="en-US" i="1" dirty="0"/>
              <a:t>, </a:t>
            </a:r>
            <a:r>
              <a:rPr lang="en-US" i="1" dirty="0" err="1"/>
              <a:t>legavit</a:t>
            </a:r>
            <a:r>
              <a:rPr lang="en-US" i="1" dirty="0"/>
              <a:t> pro </a:t>
            </a:r>
            <a:r>
              <a:rPr lang="en-US" i="1" dirty="0" err="1"/>
              <a:t>suo</a:t>
            </a:r>
            <a:r>
              <a:rPr lang="en-US" i="1" dirty="0"/>
              <a:t> </a:t>
            </a:r>
            <a:r>
              <a:rPr lang="en-US" i="1" dirty="0" err="1"/>
              <a:t>anniversario</a:t>
            </a:r>
            <a:r>
              <a:rPr lang="en-US" i="1" dirty="0"/>
              <a:t> </a:t>
            </a:r>
            <a:r>
              <a:rPr lang="en-US" i="1" dirty="0" err="1"/>
              <a:t>triginta</a:t>
            </a:r>
            <a:r>
              <a:rPr lang="en-US" i="1" dirty="0"/>
              <a:t> </a:t>
            </a:r>
            <a:r>
              <a:rPr lang="en-US" i="1" dirty="0" err="1"/>
              <a:t>florenos</a:t>
            </a:r>
            <a:r>
              <a:rPr lang="en-US" i="1" dirty="0"/>
              <a:t> bb. </a:t>
            </a:r>
            <a:r>
              <a:rPr lang="en-US" i="1" dirty="0" err="1"/>
              <a:t>nempe</a:t>
            </a:r>
            <a:r>
              <a:rPr lang="en-US" i="1" dirty="0"/>
              <a:t> </a:t>
            </a:r>
            <a:r>
              <a:rPr lang="en-US" i="1" dirty="0" err="1"/>
              <a:t>triginta</a:t>
            </a:r>
            <a:r>
              <a:rPr lang="en-US" i="1" dirty="0"/>
              <a:t> sex </a:t>
            </a:r>
            <a:r>
              <a:rPr lang="en-US" i="1" dirty="0" err="1"/>
              <a:t>florenos</a:t>
            </a:r>
            <a:r>
              <a:rPr lang="en-US" i="1" dirty="0"/>
              <a:t> </a:t>
            </a:r>
            <a:r>
              <a:rPr lang="en-US" i="1" dirty="0" err="1"/>
              <a:t>annuos</a:t>
            </a:r>
            <a:r>
              <a:rPr lang="en-US" i="1" dirty="0"/>
              <a:t>, quo </a:t>
            </a:r>
            <a:r>
              <a:rPr lang="en-US" i="1" dirty="0" err="1"/>
              <a:t>cupio</a:t>
            </a:r>
            <a:r>
              <a:rPr lang="en-US" i="1" dirty="0"/>
              <a:t> </a:t>
            </a:r>
            <a:r>
              <a:rPr lang="en-US" i="1" dirty="0" err="1"/>
              <a:t>distribui</a:t>
            </a:r>
            <a:r>
              <a:rPr lang="en-US" i="1" dirty="0"/>
              <a:t> omnibus </a:t>
            </a:r>
            <a:r>
              <a:rPr lang="en-US" i="1" dirty="0" err="1"/>
              <a:t>confratribus</a:t>
            </a:r>
            <a:r>
              <a:rPr lang="en-US" i="1" dirty="0"/>
              <a:t> </a:t>
            </a:r>
            <a:r>
              <a:rPr lang="en-US" i="1" dirty="0" err="1"/>
              <a:t>meis</a:t>
            </a:r>
            <a:r>
              <a:rPr lang="en-US" i="1" dirty="0"/>
              <a:t>, </a:t>
            </a:r>
            <a:r>
              <a:rPr lang="en-US" i="1" dirty="0" err="1"/>
              <a:t>parentibus</a:t>
            </a:r>
            <a:r>
              <a:rPr lang="en-US" i="1" dirty="0"/>
              <a:t> in dicta </a:t>
            </a:r>
            <a:r>
              <a:rPr lang="en-US" i="1" dirty="0" err="1"/>
              <a:t>missa</a:t>
            </a:r>
            <a:r>
              <a:rPr lang="en-US" i="1" dirty="0"/>
              <a:t> </a:t>
            </a:r>
            <a:r>
              <a:rPr lang="en-US" dirty="0"/>
              <a:t>[…]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0C744EB-23A8-BC97-D599-78C943497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11" y="505608"/>
            <a:ext cx="7541089" cy="3168137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E27B04D-4749-C09C-3166-9CEE81CC78CD}"/>
              </a:ext>
            </a:extLst>
          </p:cNvPr>
          <p:cNvSpPr txBox="1">
            <a:spLocks/>
          </p:cNvSpPr>
          <p:nvPr/>
        </p:nvSpPr>
        <p:spPr>
          <a:xfrm>
            <a:off x="643469" y="253577"/>
            <a:ext cx="3363974" cy="172804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solidFill>
                  <a:schemeClr val="bg1"/>
                </a:solidFill>
              </a:rPr>
              <a:t>Comprehensive sociology of the gift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7AF6EA91-1062-4BA7-58B1-9EDCED74CAB2}"/>
              </a:ext>
            </a:extLst>
          </p:cNvPr>
          <p:cNvSpPr txBox="1">
            <a:spLocks/>
          </p:cNvSpPr>
          <p:nvPr/>
        </p:nvSpPr>
        <p:spPr>
          <a:xfrm>
            <a:off x="491816" y="2235198"/>
            <a:ext cx="3667275" cy="379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US" sz="2000" dirty="0">
                <a:solidFill>
                  <a:schemeClr val="bg1"/>
                </a:solidFill>
              </a:rPr>
              <a:t>Archival sources : testaments and last wills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Taking into account the motives the historical agents gave to their own actions</a:t>
            </a:r>
          </a:p>
          <a:p>
            <a:pPr marL="342900"/>
            <a:r>
              <a:rPr lang="en-US" sz="2000" dirty="0">
                <a:solidFill>
                  <a:schemeClr val="bg1"/>
                </a:solidFill>
              </a:rPr>
              <a:t>Personal reasons for appreciating the </a:t>
            </a:r>
            <a:r>
              <a:rPr lang="en-US" sz="2000" dirty="0" err="1">
                <a:solidFill>
                  <a:schemeClr val="bg1"/>
                </a:solidFill>
              </a:rPr>
              <a:t>jesuits</a:t>
            </a:r>
            <a:endParaRPr lang="en-US" sz="2000" dirty="0">
              <a:solidFill>
                <a:schemeClr val="bg1"/>
              </a:solidFill>
            </a:endParaRPr>
          </a:p>
          <a:p>
            <a:pPr marL="571500" lvl="1"/>
            <a:r>
              <a:rPr lang="en-US" sz="1800" dirty="0">
                <a:solidFill>
                  <a:schemeClr val="bg1"/>
                </a:solidFill>
              </a:rPr>
              <a:t>Personal devotion towards St. Ignatius</a:t>
            </a:r>
          </a:p>
          <a:p>
            <a:pPr marL="571500" lvl="1"/>
            <a:r>
              <a:rPr lang="en-US" sz="1800" dirty="0">
                <a:solidFill>
                  <a:schemeClr val="bg1"/>
                </a:solidFill>
              </a:rPr>
              <a:t>Funding a mass for St. Ignatius</a:t>
            </a:r>
          </a:p>
          <a:p>
            <a:pPr marL="342900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7C97195-1337-FB10-B909-87D71F4570F0}"/>
              </a:ext>
            </a:extLst>
          </p:cNvPr>
          <p:cNvSpPr txBox="1"/>
          <p:nvPr/>
        </p:nvSpPr>
        <p:spPr>
          <a:xfrm>
            <a:off x="491815" y="6007774"/>
            <a:ext cx="366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Liège, Archives de l’état à Liège, 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Cathédrale Saint-Lambert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Secrétariat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n</a:t>
            </a:r>
            <a:r>
              <a:rPr lang="fr-BE" sz="1200" baseline="30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276,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Testaments (1633-1654)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f. 83v</a:t>
            </a:r>
            <a:r>
              <a:rPr lang="fr-BE" sz="1200" baseline="30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-84r</a:t>
            </a:r>
            <a:r>
              <a:rPr lang="fr-BE" sz="1200" baseline="30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Testament de François d’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Anthisnes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fr-BE" sz="12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BFE8A8-15BD-CDB9-E7C9-CB88F679DCFF}"/>
              </a:ext>
            </a:extLst>
          </p:cNvPr>
          <p:cNvSpPr txBox="1"/>
          <p:nvPr/>
        </p:nvSpPr>
        <p:spPr>
          <a:xfrm>
            <a:off x="6095999" y="136276"/>
            <a:ext cx="438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François d’</a:t>
            </a:r>
            <a:r>
              <a:rPr lang="fr-BE" dirty="0" err="1"/>
              <a:t>Anthisnes</a:t>
            </a:r>
            <a:r>
              <a:rPr lang="fr-BE" dirty="0"/>
              <a:t>, canon of Saint-Lambert</a:t>
            </a:r>
          </a:p>
        </p:txBody>
      </p:sp>
    </p:spTree>
    <p:extLst>
      <p:ext uri="{BB962C8B-B14F-4D97-AF65-F5344CB8AC3E}">
        <p14:creationId xmlns:p14="http://schemas.microsoft.com/office/powerpoint/2010/main" val="3507591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839520-5036-33CD-2526-243024E2DD0F}"/>
              </a:ext>
            </a:extLst>
          </p:cNvPr>
          <p:cNvSpPr txBox="1"/>
          <p:nvPr/>
        </p:nvSpPr>
        <p:spPr>
          <a:xfrm>
            <a:off x="4855206" y="3429000"/>
            <a:ext cx="7093617" cy="220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12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1800" i="1" dirty="0"/>
              <a:t>Item </a:t>
            </a:r>
            <a:r>
              <a:rPr lang="en-US" sz="1800" b="1" i="1" dirty="0"/>
              <a:t>in </a:t>
            </a:r>
            <a:r>
              <a:rPr lang="en-US" sz="1800" b="1" i="1" dirty="0" err="1"/>
              <a:t>gratiam</a:t>
            </a:r>
            <a:r>
              <a:rPr lang="en-US" sz="1800" b="1" i="1" dirty="0"/>
              <a:t> </a:t>
            </a:r>
            <a:r>
              <a:rPr lang="en-US" sz="1800" b="1" i="1" dirty="0" err="1"/>
              <a:t>eiusdem</a:t>
            </a:r>
            <a:r>
              <a:rPr lang="en-US" sz="1800" b="1" i="1" dirty="0"/>
              <a:t> </a:t>
            </a:r>
            <a:r>
              <a:rPr lang="en-US" sz="1800" b="1" i="1" dirty="0" err="1"/>
              <a:t>fratris</a:t>
            </a:r>
            <a:r>
              <a:rPr lang="en-US" sz="1800" b="1" i="1" dirty="0"/>
              <a:t> </a:t>
            </a:r>
            <a:r>
              <a:rPr lang="en-US" sz="1800" b="1" i="1" dirty="0" err="1"/>
              <a:t>mei</a:t>
            </a:r>
            <a:r>
              <a:rPr lang="en-US" sz="1800" b="1" i="1" dirty="0"/>
              <a:t> </a:t>
            </a:r>
            <a:r>
              <a:rPr lang="en-US" sz="1800" b="1" i="1" dirty="0" err="1"/>
              <a:t>Rectoris</a:t>
            </a:r>
            <a:r>
              <a:rPr lang="en-US" sz="1800" b="1" i="1" dirty="0"/>
              <a:t> </a:t>
            </a:r>
            <a:r>
              <a:rPr lang="en-US" sz="1800" b="1" i="1" dirty="0" err="1"/>
              <a:t>lego</a:t>
            </a:r>
            <a:r>
              <a:rPr lang="en-US" sz="1800" b="1" i="1" dirty="0"/>
              <a:t> </a:t>
            </a:r>
            <a:r>
              <a:rPr lang="en-US" sz="1800" b="1" i="1" dirty="0" err="1"/>
              <a:t>Collegio</a:t>
            </a:r>
            <a:r>
              <a:rPr lang="en-US" sz="1800" b="1" i="1" dirty="0"/>
              <a:t> </a:t>
            </a:r>
            <a:r>
              <a:rPr lang="en-US" sz="1800" b="1" i="1" dirty="0" err="1"/>
              <a:t>Leodiensi</a:t>
            </a:r>
            <a:r>
              <a:rPr lang="en-US" sz="1800" b="1" i="1" dirty="0"/>
              <a:t> </a:t>
            </a:r>
            <a:r>
              <a:rPr lang="en-US" sz="1800" b="1" i="1" dirty="0" err="1"/>
              <a:t>Societatis</a:t>
            </a:r>
            <a:r>
              <a:rPr lang="en-US" sz="1800" b="1" i="1" dirty="0"/>
              <a:t> Jesu </a:t>
            </a:r>
            <a:r>
              <a:rPr lang="en-US" sz="1800" b="1" i="1" dirty="0" err="1"/>
              <a:t>meam</a:t>
            </a:r>
            <a:r>
              <a:rPr lang="en-US" sz="1800" b="1" i="1" dirty="0"/>
              <a:t> </a:t>
            </a:r>
            <a:r>
              <a:rPr lang="en-US" sz="1800" b="1" i="1" dirty="0" err="1"/>
              <a:t>Bibliothecam</a:t>
            </a:r>
            <a:r>
              <a:rPr lang="en-US" sz="1800" b="1" i="1" dirty="0"/>
              <a:t>, </a:t>
            </a:r>
            <a:r>
              <a:rPr lang="en-US" sz="1800" b="1" i="1" dirty="0" err="1"/>
              <a:t>seu</a:t>
            </a:r>
            <a:r>
              <a:rPr lang="en-US" sz="1800" b="1" i="1" dirty="0"/>
              <a:t> omnes </a:t>
            </a:r>
            <a:r>
              <a:rPr lang="en-US" sz="1800" b="1" i="1" dirty="0" err="1"/>
              <a:t>meos</a:t>
            </a:r>
            <a:r>
              <a:rPr lang="en-US" sz="1800" b="1" i="1" dirty="0"/>
              <a:t> </a:t>
            </a:r>
            <a:r>
              <a:rPr lang="en-US" sz="1800" b="1" i="1" dirty="0" err="1"/>
              <a:t>libros</a:t>
            </a:r>
            <a:r>
              <a:rPr lang="en-US" sz="1800" i="1" dirty="0"/>
              <a:t>, ex </a:t>
            </a:r>
            <a:r>
              <a:rPr lang="en-US" sz="1800" i="1" dirty="0" err="1"/>
              <a:t>quibus</a:t>
            </a:r>
            <a:r>
              <a:rPr lang="en-US" sz="1800" i="1" dirty="0"/>
              <a:t> </a:t>
            </a:r>
            <a:r>
              <a:rPr lang="en-US" sz="1800" i="1" dirty="0" err="1"/>
              <a:t>tamen</a:t>
            </a:r>
            <a:r>
              <a:rPr lang="en-US" sz="1800" i="1" dirty="0"/>
              <a:t> Haeres meus </a:t>
            </a:r>
            <a:r>
              <a:rPr lang="en-US" sz="1800" i="1" dirty="0" err="1"/>
              <a:t>poterit</a:t>
            </a:r>
            <a:r>
              <a:rPr lang="en-US" sz="1800" i="1" dirty="0"/>
              <a:t> </a:t>
            </a:r>
            <a:r>
              <a:rPr lang="en-US" sz="1800" i="1" dirty="0" err="1"/>
              <a:t>sibi</a:t>
            </a:r>
            <a:r>
              <a:rPr lang="en-US" sz="1800" i="1" dirty="0"/>
              <a:t> </a:t>
            </a:r>
            <a:r>
              <a:rPr lang="en-US" sz="1800" i="1" dirty="0" err="1"/>
              <a:t>selegere</a:t>
            </a:r>
            <a:r>
              <a:rPr lang="en-US" sz="1800" i="1" dirty="0"/>
              <a:t> et </a:t>
            </a:r>
            <a:r>
              <a:rPr lang="en-US" sz="1800" i="1" dirty="0" err="1"/>
              <a:t>retinere</a:t>
            </a:r>
            <a:r>
              <a:rPr lang="en-US" sz="1800" i="1" dirty="0"/>
              <a:t> octo vel </a:t>
            </a:r>
            <a:r>
              <a:rPr lang="en-US" sz="1800" i="1" dirty="0" err="1"/>
              <a:t>decem</a:t>
            </a:r>
            <a:r>
              <a:rPr lang="en-US" sz="1800" i="1" dirty="0"/>
              <a:t> </a:t>
            </a:r>
            <a:r>
              <a:rPr lang="en-US" sz="1800" i="1" dirty="0" err="1"/>
              <a:t>volumina</a:t>
            </a:r>
            <a:r>
              <a:rPr lang="en-US" sz="1800" i="1" dirty="0"/>
              <a:t> ad libitum.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E27B04D-4749-C09C-3166-9CEE81CC78CD}"/>
              </a:ext>
            </a:extLst>
          </p:cNvPr>
          <p:cNvSpPr txBox="1">
            <a:spLocks/>
          </p:cNvSpPr>
          <p:nvPr/>
        </p:nvSpPr>
        <p:spPr>
          <a:xfrm>
            <a:off x="643467" y="643467"/>
            <a:ext cx="3363974" cy="172804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>
                <a:solidFill>
                  <a:schemeClr val="bg1"/>
                </a:solidFill>
              </a:rPr>
              <a:t>Comprehensive sociology of the gift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7AF6EA91-1062-4BA7-58B1-9EDCED74CAB2}"/>
              </a:ext>
            </a:extLst>
          </p:cNvPr>
          <p:cNvSpPr txBox="1">
            <a:spLocks/>
          </p:cNvSpPr>
          <p:nvPr/>
        </p:nvSpPr>
        <p:spPr>
          <a:xfrm>
            <a:off x="491816" y="2610052"/>
            <a:ext cx="3667275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US" sz="2000" dirty="0">
                <a:solidFill>
                  <a:schemeClr val="bg1"/>
                </a:solidFill>
              </a:rPr>
              <a:t>Archival sources : testaments and last wills</a:t>
            </a:r>
          </a:p>
          <a:p>
            <a:pPr marL="342900"/>
            <a:r>
              <a:rPr lang="en-US" sz="2000" dirty="0">
                <a:solidFill>
                  <a:schemeClr val="bg1"/>
                </a:solidFill>
              </a:rPr>
              <a:t>Taking into account the motives the historical agents gave to their own actions</a:t>
            </a:r>
          </a:p>
          <a:p>
            <a:pPr marL="342900"/>
            <a:r>
              <a:rPr lang="en-US" sz="2000" dirty="0">
                <a:solidFill>
                  <a:schemeClr val="bg1"/>
                </a:solidFill>
              </a:rPr>
              <a:t>Reasons behind the book donation</a:t>
            </a:r>
          </a:p>
          <a:p>
            <a:pPr marL="571500" lvl="1"/>
            <a:r>
              <a:rPr lang="en-US" sz="1800" dirty="0">
                <a:solidFill>
                  <a:schemeClr val="bg1"/>
                </a:solidFill>
              </a:rPr>
              <a:t>Brother is the rector of the college</a:t>
            </a:r>
          </a:p>
          <a:p>
            <a:pPr marL="342900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C6F25D61-FDD3-B5D0-3F00-E4795FE37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98"/>
          <a:stretch/>
        </p:blipFill>
        <p:spPr>
          <a:xfrm>
            <a:off x="4649211" y="1585509"/>
            <a:ext cx="7541093" cy="15720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C2A9BB-4FFA-F607-FA68-100416134CD1}"/>
              </a:ext>
            </a:extLst>
          </p:cNvPr>
          <p:cNvSpPr txBox="1"/>
          <p:nvPr/>
        </p:nvSpPr>
        <p:spPr>
          <a:xfrm>
            <a:off x="643467" y="6033382"/>
            <a:ext cx="3363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Liège, AÉL, 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CSL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n</a:t>
            </a:r>
            <a:r>
              <a:rPr lang="fr-BE" sz="1200" baseline="30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276,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Testaments (1633-1654)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f. 83v</a:t>
            </a:r>
            <a:r>
              <a:rPr lang="fr-BE" sz="1200" baseline="30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-84r</a:t>
            </a:r>
            <a:r>
              <a:rPr lang="fr-BE" sz="1200" baseline="30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Testament de François d’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Anthisnes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fr-BE" sz="12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229EA8E-182F-1978-1ABC-6AB6F3466CCE}"/>
              </a:ext>
            </a:extLst>
          </p:cNvPr>
          <p:cNvSpPr txBox="1"/>
          <p:nvPr/>
        </p:nvSpPr>
        <p:spPr>
          <a:xfrm>
            <a:off x="6209362" y="1080433"/>
            <a:ext cx="438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François d’</a:t>
            </a:r>
            <a:r>
              <a:rPr lang="fr-BE" dirty="0" err="1"/>
              <a:t>Anthisnes</a:t>
            </a:r>
            <a:r>
              <a:rPr lang="fr-BE" dirty="0"/>
              <a:t>, canon of Saint-Lambert</a:t>
            </a:r>
          </a:p>
        </p:txBody>
      </p:sp>
    </p:spTree>
    <p:extLst>
      <p:ext uri="{BB962C8B-B14F-4D97-AF65-F5344CB8AC3E}">
        <p14:creationId xmlns:p14="http://schemas.microsoft.com/office/powerpoint/2010/main" val="1647898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04CC83-7C1F-079D-A799-838FC2DB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9416" y="265429"/>
            <a:ext cx="6633165" cy="917912"/>
          </a:xfrm>
        </p:spPr>
        <p:txBody>
          <a:bodyPr>
            <a:normAutofit fontScale="90000"/>
          </a:bodyPr>
          <a:lstStyle/>
          <a:p>
            <a:r>
              <a:rPr lang="fr-BE" sz="2500" dirty="0"/>
              <a:t>Provenance marks as </a:t>
            </a:r>
            <a:r>
              <a:rPr lang="fr-BE" sz="2500" dirty="0" err="1"/>
              <a:t>tools</a:t>
            </a:r>
            <a:r>
              <a:rPr lang="fr-BE" sz="2500" dirty="0"/>
              <a:t> for </a:t>
            </a:r>
            <a:r>
              <a:rPr lang="fr-BE" sz="2500" dirty="0" err="1"/>
              <a:t>reconstructing</a:t>
            </a:r>
            <a:r>
              <a:rPr lang="fr-BE" sz="2500" dirty="0"/>
              <a:t> networks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12E45F-2EE5-ABA3-AB42-4E46C7178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724" y="1503993"/>
            <a:ext cx="5966551" cy="4875291"/>
          </a:xfrm>
        </p:spPr>
        <p:txBody>
          <a:bodyPr>
            <a:normAutofit/>
          </a:bodyPr>
          <a:lstStyle/>
          <a:p>
            <a:r>
              <a:rPr lang="fr-BE" sz="2200" dirty="0"/>
              <a:t>Provenance marks</a:t>
            </a:r>
          </a:p>
          <a:p>
            <a:pPr lvl="1"/>
            <a:r>
              <a:rPr lang="fr-BE" sz="2000" dirty="0"/>
              <a:t>Not self-</a:t>
            </a:r>
            <a:r>
              <a:rPr lang="fr-BE" sz="2000" dirty="0" err="1"/>
              <a:t>sufficient</a:t>
            </a:r>
            <a:endParaRPr lang="fr-BE" sz="2000" dirty="0"/>
          </a:p>
          <a:p>
            <a:pPr lvl="1"/>
            <a:r>
              <a:rPr lang="fr-BE" sz="2000" dirty="0"/>
              <a:t>Do not </a:t>
            </a:r>
            <a:r>
              <a:rPr lang="fr-BE" sz="2000" dirty="0" err="1"/>
              <a:t>explain</a:t>
            </a:r>
            <a:r>
              <a:rPr lang="fr-BE" sz="2000" dirty="0"/>
              <a:t> </a:t>
            </a:r>
            <a:r>
              <a:rPr lang="fr-BE" sz="2000" dirty="0" err="1"/>
              <a:t>nor</a:t>
            </a:r>
            <a:r>
              <a:rPr lang="fr-BE" sz="2000" dirty="0"/>
              <a:t> </a:t>
            </a:r>
            <a:r>
              <a:rPr lang="fr-BE" sz="2000" dirty="0" err="1"/>
              <a:t>give</a:t>
            </a:r>
            <a:r>
              <a:rPr lang="fr-BE" sz="2000" dirty="0"/>
              <a:t> background to the gifts</a:t>
            </a:r>
          </a:p>
          <a:p>
            <a:pPr lvl="1"/>
            <a:endParaRPr lang="fr-BE" sz="2000" dirty="0"/>
          </a:p>
          <a:p>
            <a:r>
              <a:rPr lang="fr-BE" sz="2200" dirty="0" err="1"/>
              <a:t>Coupled</a:t>
            </a:r>
            <a:r>
              <a:rPr lang="fr-BE" sz="2200" dirty="0"/>
              <a:t> </a:t>
            </a:r>
            <a:r>
              <a:rPr lang="fr-BE" sz="2200" dirty="0" err="1"/>
              <a:t>with</a:t>
            </a:r>
            <a:r>
              <a:rPr lang="fr-BE" sz="2200" dirty="0"/>
              <a:t> </a:t>
            </a:r>
            <a:r>
              <a:rPr lang="fr-BE" sz="2200" dirty="0" err="1"/>
              <a:t>other</a:t>
            </a:r>
            <a:r>
              <a:rPr lang="fr-BE" sz="2200" dirty="0"/>
              <a:t> sources</a:t>
            </a:r>
          </a:p>
          <a:p>
            <a:pPr lvl="1"/>
            <a:r>
              <a:rPr lang="fr-BE" sz="2000" dirty="0" err="1"/>
              <a:t>Sometimes</a:t>
            </a:r>
            <a:r>
              <a:rPr lang="fr-BE" sz="2000" dirty="0"/>
              <a:t> </a:t>
            </a:r>
            <a:r>
              <a:rPr lang="fr-BE" sz="2000" dirty="0" err="1"/>
              <a:t>give</a:t>
            </a:r>
            <a:r>
              <a:rPr lang="fr-BE" sz="2000" dirty="0"/>
              <a:t> </a:t>
            </a:r>
            <a:r>
              <a:rPr lang="fr-BE" sz="2000" dirty="0" err="1"/>
              <a:t>unexpected</a:t>
            </a:r>
            <a:r>
              <a:rPr lang="fr-BE" sz="2000" dirty="0"/>
              <a:t> </a:t>
            </a:r>
            <a:r>
              <a:rPr lang="fr-BE" sz="2000" dirty="0" err="1"/>
              <a:t>outcomes</a:t>
            </a:r>
            <a:endParaRPr lang="fr-BE" sz="2000" dirty="0"/>
          </a:p>
          <a:p>
            <a:pPr lvl="1"/>
            <a:r>
              <a:rPr lang="fr-BE" sz="2000" dirty="0" err="1"/>
              <a:t>Heuristic</a:t>
            </a:r>
            <a:r>
              <a:rPr lang="fr-BE" sz="2000" dirty="0"/>
              <a:t> perspectives</a:t>
            </a:r>
          </a:p>
          <a:p>
            <a:pPr lvl="1"/>
            <a:endParaRPr lang="fr-BE" sz="2000" dirty="0"/>
          </a:p>
          <a:p>
            <a:r>
              <a:rPr lang="fr-BE" sz="2200" dirty="0"/>
              <a:t>Physical </a:t>
            </a:r>
            <a:r>
              <a:rPr lang="fr-BE" sz="2200" dirty="0" err="1"/>
              <a:t>bibliography</a:t>
            </a:r>
            <a:r>
              <a:rPr lang="fr-BE" sz="2200" dirty="0"/>
              <a:t> </a:t>
            </a:r>
            <a:r>
              <a:rPr lang="fr-BE" sz="2200" dirty="0" err="1"/>
              <a:t>still</a:t>
            </a:r>
            <a:r>
              <a:rPr lang="fr-BE" sz="2200" dirty="0"/>
              <a:t> has a lot more to </a:t>
            </a:r>
            <a:r>
              <a:rPr lang="fr-BE" sz="2200" dirty="0" err="1"/>
              <a:t>bring</a:t>
            </a:r>
            <a:endParaRPr lang="fr-BE" sz="2200" dirty="0"/>
          </a:p>
          <a:p>
            <a:pPr lvl="1"/>
            <a:r>
              <a:rPr lang="fr-BE" sz="2000" dirty="0" err="1"/>
              <a:t>Turning</a:t>
            </a:r>
            <a:r>
              <a:rPr lang="fr-BE" sz="2000" dirty="0"/>
              <a:t> to </a:t>
            </a:r>
            <a:r>
              <a:rPr lang="fr-BE" sz="2000" dirty="0" err="1"/>
              <a:t>sammelbände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13026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9DB7D-3993-2637-73AD-0480FF9F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177" y="190141"/>
            <a:ext cx="5901645" cy="927832"/>
          </a:xfrm>
        </p:spPr>
        <p:txBody>
          <a:bodyPr>
            <a:normAutofit fontScale="90000"/>
          </a:bodyPr>
          <a:lstStyle/>
          <a:p>
            <a:r>
              <a:rPr lang="fr-BE" sz="2500" dirty="0" err="1"/>
              <a:t>Sammelbände</a:t>
            </a:r>
            <a:r>
              <a:rPr lang="fr-BE" sz="2500" dirty="0"/>
              <a:t> as </a:t>
            </a:r>
            <a:r>
              <a:rPr lang="fr-BE" sz="2500" dirty="0" err="1"/>
              <a:t>tools</a:t>
            </a:r>
            <a:br>
              <a:rPr lang="fr-BE" sz="2500" dirty="0"/>
            </a:br>
            <a:r>
              <a:rPr lang="fr-BE" sz="2500" dirty="0"/>
              <a:t>for </a:t>
            </a:r>
            <a:r>
              <a:rPr lang="fr-BE" sz="2500" dirty="0" err="1"/>
              <a:t>library</a:t>
            </a:r>
            <a:r>
              <a:rPr lang="fr-BE" sz="2500" dirty="0"/>
              <a:t> </a:t>
            </a:r>
            <a:r>
              <a:rPr lang="fr-BE" sz="2500" dirty="0" err="1"/>
              <a:t>history</a:t>
            </a:r>
            <a:endParaRPr lang="fr-BE" sz="25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372A88-BED0-EC13-E2F5-0385BE716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4795" y="1553942"/>
            <a:ext cx="6622408" cy="5253767"/>
          </a:xfrm>
        </p:spPr>
        <p:txBody>
          <a:bodyPr>
            <a:normAutofit/>
          </a:bodyPr>
          <a:lstStyle/>
          <a:p>
            <a:r>
              <a:rPr lang="fr-BE" sz="2400" dirty="0"/>
              <a:t>General </a:t>
            </a:r>
            <a:r>
              <a:rPr lang="fr-BE" sz="2400" dirty="0" err="1"/>
              <a:t>outline</a:t>
            </a:r>
            <a:r>
              <a:rPr lang="fr-BE" sz="2400" dirty="0"/>
              <a:t> of the </a:t>
            </a:r>
            <a:r>
              <a:rPr lang="fr-BE" sz="2400" dirty="0" err="1"/>
              <a:t>sammelbände</a:t>
            </a:r>
            <a:r>
              <a:rPr lang="fr-BE" sz="2400" dirty="0"/>
              <a:t> of the </a:t>
            </a:r>
            <a:r>
              <a:rPr lang="fr-BE" sz="2400" dirty="0" err="1"/>
              <a:t>library</a:t>
            </a:r>
            <a:endParaRPr lang="fr-BE" sz="2400" dirty="0"/>
          </a:p>
          <a:p>
            <a:r>
              <a:rPr lang="fr-BE" sz="2400" dirty="0"/>
              <a:t>Volumes </a:t>
            </a:r>
            <a:r>
              <a:rPr lang="fr-BE" sz="2400" dirty="0" err="1"/>
              <a:t>bound</a:t>
            </a:r>
            <a:r>
              <a:rPr lang="fr-BE" sz="2400" dirty="0"/>
              <a:t> by the </a:t>
            </a:r>
            <a:r>
              <a:rPr lang="fr-BE" sz="2400" dirty="0" err="1"/>
              <a:t>jesuits</a:t>
            </a:r>
            <a:endParaRPr lang="fr-BE" sz="2400" dirty="0"/>
          </a:p>
          <a:p>
            <a:pPr lvl="1"/>
            <a:r>
              <a:rPr lang="fr-BE" sz="2000" dirty="0"/>
              <a:t>On </a:t>
            </a:r>
            <a:r>
              <a:rPr lang="fr-BE" sz="2000" dirty="0" err="1"/>
              <a:t>their</a:t>
            </a:r>
            <a:r>
              <a:rPr lang="fr-BE" sz="2000" dirty="0"/>
              <a:t> </a:t>
            </a:r>
            <a:r>
              <a:rPr lang="fr-BE" sz="2000" dirty="0" err="1"/>
              <a:t>demand</a:t>
            </a:r>
            <a:endParaRPr lang="fr-BE" sz="2000" dirty="0"/>
          </a:p>
          <a:p>
            <a:pPr lvl="1"/>
            <a:r>
              <a:rPr lang="fr-BE" sz="2000" dirty="0"/>
              <a:t>By </a:t>
            </a:r>
            <a:r>
              <a:rPr lang="fr-BE" sz="2000" dirty="0" err="1"/>
              <a:t>themselves</a:t>
            </a:r>
            <a:r>
              <a:rPr lang="fr-BE" sz="2000" dirty="0"/>
              <a:t> ?</a:t>
            </a:r>
          </a:p>
          <a:p>
            <a:r>
              <a:rPr lang="fr-BE" sz="2400" dirty="0" err="1"/>
              <a:t>Material</a:t>
            </a:r>
            <a:r>
              <a:rPr lang="fr-BE" sz="2400" dirty="0"/>
              <a:t> clues on </a:t>
            </a:r>
            <a:r>
              <a:rPr lang="fr-BE" sz="2400" dirty="0" err="1"/>
              <a:t>sammelbände</a:t>
            </a:r>
            <a:endParaRPr lang="fr-BE" sz="2400" dirty="0"/>
          </a:p>
          <a:p>
            <a:pPr lvl="1"/>
            <a:r>
              <a:rPr lang="fr-BE" sz="2000" dirty="0"/>
              <a:t>Dating the binding</a:t>
            </a:r>
          </a:p>
          <a:p>
            <a:pPr lvl="1"/>
            <a:r>
              <a:rPr lang="fr-BE" sz="2000" dirty="0" err="1"/>
              <a:t>Linking</a:t>
            </a:r>
            <a:r>
              <a:rPr lang="fr-BE" sz="2000" dirty="0"/>
              <a:t> </a:t>
            </a:r>
            <a:r>
              <a:rPr lang="fr-BE" sz="2000" dirty="0" err="1"/>
              <a:t>them</a:t>
            </a:r>
            <a:r>
              <a:rPr lang="fr-BE" sz="2000" dirty="0"/>
              <a:t> to </a:t>
            </a:r>
            <a:r>
              <a:rPr lang="fr-BE" sz="2000" dirty="0" err="1"/>
              <a:t>librarians</a:t>
            </a:r>
            <a:endParaRPr lang="fr-BE" sz="2000" dirty="0"/>
          </a:p>
          <a:p>
            <a:pPr lvl="1"/>
            <a:r>
              <a:rPr lang="fr-BE" sz="2000" dirty="0" err="1"/>
              <a:t>Deducing</a:t>
            </a:r>
            <a:r>
              <a:rPr lang="fr-BE" sz="2000" dirty="0"/>
              <a:t> </a:t>
            </a:r>
            <a:r>
              <a:rPr lang="fr-BE" sz="2000" dirty="0" err="1"/>
              <a:t>library</a:t>
            </a:r>
            <a:r>
              <a:rPr lang="fr-BE" sz="2000" dirty="0"/>
              <a:t> practices</a:t>
            </a:r>
          </a:p>
          <a:p>
            <a:r>
              <a:rPr lang="fr-BE" sz="2400" dirty="0"/>
              <a:t>« </a:t>
            </a:r>
            <a:r>
              <a:rPr lang="fr-BE" sz="2400" dirty="0" err="1"/>
              <a:t>Bookseller</a:t>
            </a:r>
            <a:r>
              <a:rPr lang="fr-BE" sz="2400" dirty="0"/>
              <a:t> » </a:t>
            </a:r>
            <a:r>
              <a:rPr lang="fr-BE" sz="2400" dirty="0" err="1"/>
              <a:t>sammelbände</a:t>
            </a:r>
            <a:endParaRPr lang="fr-BE" sz="2400" dirty="0"/>
          </a:p>
          <a:p>
            <a:pPr lvl="1"/>
            <a:r>
              <a:rPr lang="fr-BE" sz="2000" dirty="0" err="1"/>
              <a:t>Deducing</a:t>
            </a:r>
            <a:r>
              <a:rPr lang="fr-BE" sz="2000" dirty="0"/>
              <a:t> </a:t>
            </a:r>
            <a:r>
              <a:rPr lang="fr-BE" sz="2000" dirty="0" err="1"/>
              <a:t>library</a:t>
            </a:r>
            <a:r>
              <a:rPr lang="fr-BE" sz="2000" dirty="0"/>
              <a:t> practices</a:t>
            </a:r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49964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9508C-8FF3-F4B1-3BD8-F9E5A02F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782" y="340748"/>
            <a:ext cx="6310436" cy="627440"/>
          </a:xfrm>
        </p:spPr>
        <p:txBody>
          <a:bodyPr>
            <a:normAutofit fontScale="90000"/>
          </a:bodyPr>
          <a:lstStyle/>
          <a:p>
            <a:r>
              <a:rPr lang="fr-BE" sz="2500" dirty="0" err="1"/>
              <a:t>Sammelbände</a:t>
            </a:r>
            <a:r>
              <a:rPr lang="fr-BE" sz="2500" dirty="0"/>
              <a:t> of the </a:t>
            </a:r>
            <a:r>
              <a:rPr lang="fr-BE" sz="2500" dirty="0" err="1"/>
              <a:t>library</a:t>
            </a:r>
            <a:endParaRPr lang="fr-BE" sz="2500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F12ABA8B-2AB3-49DB-B25B-E5449BA869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9357498"/>
              </p:ext>
            </p:extLst>
          </p:nvPr>
        </p:nvGraphicFramePr>
        <p:xfrm>
          <a:off x="1370978" y="1705489"/>
          <a:ext cx="4725022" cy="37912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511">
                  <a:extLst>
                    <a:ext uri="{9D8B030D-6E8A-4147-A177-3AD203B41FA5}">
                      <a16:colId xmlns:a16="http://schemas.microsoft.com/office/drawing/2014/main" val="916406762"/>
                    </a:ext>
                  </a:extLst>
                </a:gridCol>
                <a:gridCol w="2362511">
                  <a:extLst>
                    <a:ext uri="{9D8B030D-6E8A-4147-A177-3AD203B41FA5}">
                      <a16:colId xmlns:a16="http://schemas.microsoft.com/office/drawing/2014/main" val="1802701572"/>
                    </a:ext>
                  </a:extLst>
                </a:gridCol>
              </a:tblGrid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n. of </a:t>
                      </a:r>
                      <a:r>
                        <a:rPr lang="fr-BE" sz="2000" b="0" dirty="0" err="1">
                          <a:solidFill>
                            <a:schemeClr val="tx1"/>
                          </a:solidFill>
                        </a:rPr>
                        <a:t>titles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n. of </a:t>
                      </a:r>
                      <a:r>
                        <a:rPr lang="fr-BE" sz="2000" b="0" dirty="0" err="1">
                          <a:solidFill>
                            <a:schemeClr val="tx1"/>
                          </a:solidFill>
                        </a:rPr>
                        <a:t>sammelbände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315067"/>
                  </a:ext>
                </a:extLst>
              </a:tr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041537"/>
                  </a:ext>
                </a:extLst>
              </a:tr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160509"/>
                  </a:ext>
                </a:extLst>
              </a:tr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7049559"/>
                  </a:ext>
                </a:extLst>
              </a:tr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022972"/>
                  </a:ext>
                </a:extLst>
              </a:tr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7899277"/>
                  </a:ext>
                </a:extLst>
              </a:tr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795977"/>
                  </a:ext>
                </a:extLst>
              </a:tr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963113"/>
                  </a:ext>
                </a:extLst>
              </a:tr>
              <a:tr h="421252"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42360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EBE8296-F0F4-5DF4-B9C9-48588ED179B0}"/>
              </a:ext>
            </a:extLst>
          </p:cNvPr>
          <p:cNvSpPr txBox="1"/>
          <p:nvPr/>
        </p:nvSpPr>
        <p:spPr>
          <a:xfrm>
            <a:off x="6464891" y="1316830"/>
            <a:ext cx="5078064" cy="41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/>
              <a:t>22 </a:t>
            </a:r>
            <a:r>
              <a:rPr lang="fr-BE" sz="2200" dirty="0" err="1"/>
              <a:t>Sammelbände</a:t>
            </a:r>
            <a:r>
              <a:rPr lang="fr-BE" sz="2200" dirty="0"/>
              <a:t> (2% of total)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 err="1"/>
              <a:t>Majority</a:t>
            </a:r>
            <a:r>
              <a:rPr lang="fr-BE" sz="2200" dirty="0"/>
              <a:t> made up of 2 </a:t>
            </a:r>
            <a:r>
              <a:rPr lang="fr-BE" sz="2200" dirty="0" err="1"/>
              <a:t>titles</a:t>
            </a:r>
            <a:endParaRPr lang="fr-BE" sz="2200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/>
              <a:t>3 incunables (2x2 </a:t>
            </a:r>
            <a:r>
              <a:rPr lang="fr-BE" sz="2200" dirty="0" err="1"/>
              <a:t>titles</a:t>
            </a:r>
            <a:r>
              <a:rPr lang="fr-BE" sz="2200" dirty="0"/>
              <a:t> and 1x4 </a:t>
            </a:r>
            <a:r>
              <a:rPr lang="fr-BE" sz="2200" dirty="0" err="1"/>
              <a:t>titles</a:t>
            </a:r>
            <a:r>
              <a:rPr lang="fr-BE" sz="2200" dirty="0"/>
              <a:t>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 err="1"/>
              <a:t>Earliest</a:t>
            </a:r>
            <a:r>
              <a:rPr lang="fr-BE" sz="2200" dirty="0"/>
              <a:t> </a:t>
            </a:r>
            <a:r>
              <a:rPr lang="fr-BE" sz="2200" dirty="0" err="1"/>
              <a:t>edition</a:t>
            </a:r>
            <a:r>
              <a:rPr lang="fr-BE" sz="2200" dirty="0"/>
              <a:t> : ca. 1475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 err="1"/>
              <a:t>Latest</a:t>
            </a:r>
            <a:r>
              <a:rPr lang="fr-BE" sz="2200" dirty="0"/>
              <a:t> </a:t>
            </a:r>
            <a:r>
              <a:rPr lang="fr-BE" sz="2200" dirty="0" err="1"/>
              <a:t>edition</a:t>
            </a:r>
            <a:r>
              <a:rPr lang="fr-BE" sz="2200" dirty="0"/>
              <a:t> : 1757 </a:t>
            </a:r>
          </a:p>
        </p:txBody>
      </p:sp>
    </p:spTree>
    <p:extLst>
      <p:ext uri="{BB962C8B-B14F-4D97-AF65-F5344CB8AC3E}">
        <p14:creationId xmlns:p14="http://schemas.microsoft.com/office/powerpoint/2010/main" val="3331261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9508C-8FF3-F4B1-3BD8-F9E5A02F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782" y="340748"/>
            <a:ext cx="6310436" cy="627440"/>
          </a:xfrm>
        </p:spPr>
        <p:txBody>
          <a:bodyPr>
            <a:normAutofit fontScale="90000"/>
          </a:bodyPr>
          <a:lstStyle/>
          <a:p>
            <a:r>
              <a:rPr lang="fr-BE" sz="2500" dirty="0" err="1"/>
              <a:t>Sammelbände</a:t>
            </a:r>
            <a:r>
              <a:rPr lang="fr-BE" sz="2500" dirty="0"/>
              <a:t> of the </a:t>
            </a:r>
            <a:r>
              <a:rPr lang="fr-BE" sz="2500" dirty="0" err="1"/>
              <a:t>library</a:t>
            </a:r>
            <a:endParaRPr lang="fr-BE" sz="25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BE8296-F0F4-5DF4-B9C9-48588ED179B0}"/>
              </a:ext>
            </a:extLst>
          </p:cNvPr>
          <p:cNvSpPr txBox="1"/>
          <p:nvPr/>
        </p:nvSpPr>
        <p:spPr>
          <a:xfrm>
            <a:off x="6464891" y="1316830"/>
            <a:ext cx="5078064" cy="417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/>
              <a:t>22 </a:t>
            </a:r>
            <a:r>
              <a:rPr lang="fr-BE" sz="2200" dirty="0" err="1"/>
              <a:t>Sammelbände</a:t>
            </a:r>
            <a:r>
              <a:rPr lang="fr-BE" sz="2200" dirty="0"/>
              <a:t> (2% of total)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 err="1"/>
              <a:t>Majority</a:t>
            </a:r>
            <a:r>
              <a:rPr lang="fr-BE" sz="2200" dirty="0"/>
              <a:t> made up of 2 </a:t>
            </a:r>
            <a:r>
              <a:rPr lang="fr-BE" sz="2200" dirty="0" err="1"/>
              <a:t>titles</a:t>
            </a:r>
            <a:endParaRPr lang="fr-BE" sz="2200" dirty="0"/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/>
              <a:t>3 incunables (2x2 </a:t>
            </a:r>
            <a:r>
              <a:rPr lang="fr-BE" sz="2200" dirty="0" err="1"/>
              <a:t>titles</a:t>
            </a:r>
            <a:r>
              <a:rPr lang="fr-BE" sz="2200" dirty="0"/>
              <a:t> and 1x4 </a:t>
            </a:r>
            <a:r>
              <a:rPr lang="fr-BE" sz="2200" dirty="0" err="1"/>
              <a:t>titles</a:t>
            </a:r>
            <a:r>
              <a:rPr lang="fr-BE" sz="2200" dirty="0"/>
              <a:t>)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 err="1"/>
              <a:t>Earliest</a:t>
            </a:r>
            <a:r>
              <a:rPr lang="fr-BE" sz="2200" dirty="0"/>
              <a:t> </a:t>
            </a:r>
            <a:r>
              <a:rPr lang="fr-BE" sz="2200" dirty="0" err="1"/>
              <a:t>edition</a:t>
            </a:r>
            <a:r>
              <a:rPr lang="fr-BE" sz="2200" dirty="0"/>
              <a:t> : ca. 1475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fr-BE" sz="2200" dirty="0" err="1"/>
              <a:t>Latest</a:t>
            </a:r>
            <a:r>
              <a:rPr lang="fr-BE" sz="2200" dirty="0"/>
              <a:t> </a:t>
            </a:r>
            <a:r>
              <a:rPr lang="fr-BE" sz="2200" dirty="0" err="1"/>
              <a:t>edition</a:t>
            </a:r>
            <a:r>
              <a:rPr lang="fr-BE" sz="2200" dirty="0"/>
              <a:t> : 1757 </a:t>
            </a:r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AC139BC1-0700-FB9C-D631-0C7FB2585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05773"/>
              </p:ext>
            </p:extLst>
          </p:nvPr>
        </p:nvGraphicFramePr>
        <p:xfrm>
          <a:off x="1581375" y="1645920"/>
          <a:ext cx="4514626" cy="3870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8930">
                  <a:extLst>
                    <a:ext uri="{9D8B030D-6E8A-4147-A177-3AD203B41FA5}">
                      <a16:colId xmlns:a16="http://schemas.microsoft.com/office/drawing/2014/main" val="3498398655"/>
                    </a:ext>
                  </a:extLst>
                </a:gridCol>
                <a:gridCol w="2245696">
                  <a:extLst>
                    <a:ext uri="{9D8B030D-6E8A-4147-A177-3AD203B41FA5}">
                      <a16:colId xmlns:a16="http://schemas.microsoft.com/office/drawing/2014/main" val="48675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Date of </a:t>
                      </a:r>
                      <a:r>
                        <a:rPr lang="fr-BE" sz="2000" b="0" dirty="0" err="1">
                          <a:solidFill>
                            <a:schemeClr val="tx1"/>
                          </a:solidFill>
                        </a:rPr>
                        <a:t>titles</a:t>
                      </a: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 in the </a:t>
                      </a:r>
                      <a:r>
                        <a:rPr lang="fr-BE" sz="2000" b="0" dirty="0" err="1">
                          <a:solidFill>
                            <a:schemeClr val="tx1"/>
                          </a:solidFill>
                        </a:rPr>
                        <a:t>sammelband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n. of </a:t>
                      </a:r>
                      <a:r>
                        <a:rPr lang="fr-BE" sz="2000" b="0" dirty="0" err="1">
                          <a:solidFill>
                            <a:schemeClr val="tx1"/>
                          </a:solidFill>
                        </a:rPr>
                        <a:t>sammelbände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002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 c.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06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-16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 c.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658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 c.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120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-17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 c.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117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 c.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563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-18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 c.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175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 c.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689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-17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-18</a:t>
                      </a:r>
                      <a:r>
                        <a:rPr lang="fr-BE" sz="2000" b="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fr-BE" sz="2000" b="0" baseline="0" dirty="0">
                          <a:solidFill>
                            <a:schemeClr val="tx1"/>
                          </a:solidFill>
                        </a:rPr>
                        <a:t> c.</a:t>
                      </a:r>
                      <a:endParaRPr lang="fr-BE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799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498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texte, reçu, plaque&#10;&#10;Description générée automatiquement">
            <a:extLst>
              <a:ext uri="{FF2B5EF4-FFF2-40B4-BE49-F238E27FC236}">
                <a16:creationId xmlns:a16="http://schemas.microsoft.com/office/drawing/2014/main" id="{374181FF-F69C-FE81-A4CE-B6D07C6F9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114" y="1137772"/>
            <a:ext cx="2367316" cy="427459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43E7C3-BF2F-1DD6-A7D8-1109EEA6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77" y="1137771"/>
            <a:ext cx="2415145" cy="427459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18B08B-CF32-8109-FF88-B41A01BFE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151" y="1137773"/>
            <a:ext cx="2415145" cy="427459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11242968-04A5-F5FC-DC02-0CF06AFBE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1137773"/>
            <a:ext cx="2415145" cy="427459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271564C-5FE4-1C5D-2CC2-C68815B229FF}"/>
              </a:ext>
            </a:extLst>
          </p:cNvPr>
          <p:cNvSpPr txBox="1"/>
          <p:nvPr/>
        </p:nvSpPr>
        <p:spPr>
          <a:xfrm>
            <a:off x="3361175" y="5485095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Discours adressé a messieurs qui composent les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Saize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Chambres de la Ville de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Liege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[Frankfurt],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s.n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., [1757].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94706B0-7FB0-B48B-298A-685CF0E64BB9}"/>
              </a:ext>
            </a:extLst>
          </p:cNvPr>
          <p:cNvSpPr txBox="1"/>
          <p:nvPr/>
        </p:nvSpPr>
        <p:spPr>
          <a:xfrm>
            <a:off x="473951" y="5485095"/>
            <a:ext cx="25603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500" cap="sm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Placentius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 L.,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Catalogus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omnium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antistitum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Tungrorum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Trajectensium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Leodiensium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Antwerp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Willem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Vorsterman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[1529].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FC8D6A7-6069-8530-F95E-BE6D3AF553D2}"/>
              </a:ext>
            </a:extLst>
          </p:cNvPr>
          <p:cNvSpPr txBox="1"/>
          <p:nvPr/>
        </p:nvSpPr>
        <p:spPr>
          <a:xfrm>
            <a:off x="6248399" y="5485095"/>
            <a:ext cx="2560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500" cap="sm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500" cap="small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Vlierden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L.,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Fasti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Magistrales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Inclytae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Civitatis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Leodiensis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Liège, Joannes Tournay, [1628].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FE43CC-262C-1376-0D85-8E2440F21121}"/>
              </a:ext>
            </a:extLst>
          </p:cNvPr>
          <p:cNvSpPr txBox="1"/>
          <p:nvPr/>
        </p:nvSpPr>
        <p:spPr>
          <a:xfrm>
            <a:off x="9146014" y="5485095"/>
            <a:ext cx="2509616" cy="17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500" cap="sm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500" cap="small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Vlierden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L.,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Clericus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Socius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venerabilis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Curiae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penna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vivens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Christianus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Ouwerx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1628.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endParaRPr lang="fr-BE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E97FC6-2D3B-E669-2EA5-00AFC9F246D1}"/>
              </a:ext>
            </a:extLst>
          </p:cNvPr>
          <p:cNvSpPr txBox="1">
            <a:spLocks/>
          </p:cNvSpPr>
          <p:nvPr/>
        </p:nvSpPr>
        <p:spPr>
          <a:xfrm>
            <a:off x="3802398" y="77326"/>
            <a:ext cx="4587204" cy="892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404040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100" dirty="0" err="1"/>
              <a:t>Finding</a:t>
            </a:r>
            <a:r>
              <a:rPr lang="fr-BE" sz="2100" dirty="0"/>
              <a:t> the books</a:t>
            </a:r>
            <a:br>
              <a:rPr lang="fr-BE" sz="2100" dirty="0"/>
            </a:br>
            <a:r>
              <a:rPr lang="fr-BE" sz="2100" dirty="0"/>
              <a:t>in the catalogues</a:t>
            </a:r>
          </a:p>
          <a:p>
            <a:r>
              <a:rPr lang="fr-BE" sz="2100" dirty="0"/>
              <a:t>(</a:t>
            </a:r>
            <a:r>
              <a:rPr lang="fr-BE" sz="2100" dirty="0" err="1"/>
              <a:t>Uliège</a:t>
            </a:r>
            <a:r>
              <a:rPr lang="fr-BE" sz="2100" dirty="0"/>
              <a:t> R746A)</a:t>
            </a:r>
          </a:p>
        </p:txBody>
      </p:sp>
    </p:spTree>
    <p:extLst>
      <p:ext uri="{BB962C8B-B14F-4D97-AF65-F5344CB8AC3E}">
        <p14:creationId xmlns:p14="http://schemas.microsoft.com/office/powerpoint/2010/main" val="237448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32C0E93-77CF-C242-8960-D905863746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1116" y="4210050"/>
            <a:ext cx="8127773" cy="1160360"/>
          </a:xfrm>
          <a:ln w="19050">
            <a:solidFill>
              <a:srgbClr val="404040"/>
            </a:solidFill>
          </a:ln>
        </p:spPr>
      </p:pic>
      <p:pic>
        <p:nvPicPr>
          <p:cNvPr id="10" name="Espace réservé du contenu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F8A0AF1F-9C09-75AC-A9AD-7E2BA94D89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51116" y="1129818"/>
            <a:ext cx="8138486" cy="1076379"/>
          </a:xfrm>
          <a:ln w="19050">
            <a:solidFill>
              <a:srgbClr val="404040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EAAD244-C47B-E9C8-223D-E4E93300361E}"/>
              </a:ext>
            </a:extLst>
          </p:cNvPr>
          <p:cNvSpPr txBox="1"/>
          <p:nvPr/>
        </p:nvSpPr>
        <p:spPr>
          <a:xfrm>
            <a:off x="8717865" y="1160175"/>
            <a:ext cx="3223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500" cap="sm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Placentius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 L.,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Catalogus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omnium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antistitum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Tungrorum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Trajectensium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Leodiensium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Antwerp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Willem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Vorsterman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[1529].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FEE830-221E-F977-1FA5-8F0431375ADA}"/>
              </a:ext>
            </a:extLst>
          </p:cNvPr>
          <p:cNvSpPr txBox="1"/>
          <p:nvPr/>
        </p:nvSpPr>
        <p:spPr>
          <a:xfrm>
            <a:off x="251117" y="2352675"/>
            <a:ext cx="8138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000" u="sng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Placentii</a:t>
            </a:r>
            <a:r>
              <a:rPr lang="fr-BE" sz="2000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Joannis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Catalogus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omnium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Antistitum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Tungrensium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Traiectensium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Leodiensium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Antuerpiae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12</a:t>
            </a:r>
            <a:r>
              <a:rPr lang="fr-BE" sz="20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perg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									9R15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1BC772-832A-B113-8D0E-73F96AB1734C}"/>
              </a:ext>
            </a:extLst>
          </p:cNvPr>
          <p:cNvSpPr txBox="1"/>
          <p:nvPr/>
        </p:nvSpPr>
        <p:spPr>
          <a:xfrm>
            <a:off x="8717865" y="4151249"/>
            <a:ext cx="3223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500" cap="sm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500" cap="small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Vlierden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L.,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Fasti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Magistrales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Inclytae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Civitatis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Leodiensis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Joannes Tournay, [1628].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2C26FB5-8833-945B-F8E9-88BA4ABF43AA}"/>
              </a:ext>
            </a:extLst>
          </p:cNvPr>
          <p:cNvSpPr txBox="1"/>
          <p:nvPr/>
        </p:nvSpPr>
        <p:spPr>
          <a:xfrm>
            <a:off x="8717866" y="2999006"/>
            <a:ext cx="32230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500" i="1" dirty="0"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Discours adressé a messieurs qui composent les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Saize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Chambres de la Ville de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Liege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[Frankfurt],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s.n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., [1757].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6C29CC6-CC24-5B55-F5DB-E1D7A06BC9AE}"/>
              </a:ext>
            </a:extLst>
          </p:cNvPr>
          <p:cNvSpPr txBox="1"/>
          <p:nvPr/>
        </p:nvSpPr>
        <p:spPr>
          <a:xfrm>
            <a:off x="251115" y="5370410"/>
            <a:ext cx="8127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u="sng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Lamberti</a:t>
            </a:r>
            <a:r>
              <a:rPr lang="fr-BE" sz="2000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de </a:t>
            </a:r>
            <a:r>
              <a:rPr lang="fr-BE" sz="2000" u="sng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Vlierden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Fasti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Magistrales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Civitatis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Leodiensis</a:t>
            </a:r>
            <a:b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Item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Clericus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Socius de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penna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vivens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item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francisiae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32</a:t>
            </a:r>
            <a:r>
              <a:rPr lang="fr-BE" sz="2000" i="1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um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tribuum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et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proximi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ab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urbe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lapidis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8</a:t>
            </a:r>
            <a:r>
              <a:rPr lang="fr-BE" sz="2000" baseline="30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parvo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perg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Leodii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1628								8T7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B9BFD0-E08B-D7C1-6322-898E0865B7BE}"/>
              </a:ext>
            </a:extLst>
          </p:cNvPr>
          <p:cNvSpPr/>
          <p:nvPr/>
        </p:nvSpPr>
        <p:spPr>
          <a:xfrm>
            <a:off x="7617656" y="2693268"/>
            <a:ext cx="622702" cy="36729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CC27F9-2D5F-4E5A-6037-3240393C5ABB}"/>
              </a:ext>
            </a:extLst>
          </p:cNvPr>
          <p:cNvSpPr txBox="1"/>
          <p:nvPr/>
        </p:nvSpPr>
        <p:spPr>
          <a:xfrm>
            <a:off x="8717865" y="4974417"/>
            <a:ext cx="32230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500" cap="sm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500" cap="small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Vlierden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L.,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Clericus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Socius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venerabilis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Curiae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Leodiensis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penna</a:t>
            </a:r>
            <a:r>
              <a:rPr lang="fr-BE" sz="15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vivens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Christianus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5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Ouwerx</a:t>
            </a:r>
            <a:r>
              <a:rPr lang="fr-BE" sz="15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1628.</a:t>
            </a:r>
          </a:p>
        </p:txBody>
      </p:sp>
      <p:sp>
        <p:nvSpPr>
          <p:cNvPr id="24" name="Croix 23">
            <a:extLst>
              <a:ext uri="{FF2B5EF4-FFF2-40B4-BE49-F238E27FC236}">
                <a16:creationId xmlns:a16="http://schemas.microsoft.com/office/drawing/2014/main" id="{E79C2BFD-5987-DB7E-374D-6A1256EB7D28}"/>
              </a:ext>
            </a:extLst>
          </p:cNvPr>
          <p:cNvSpPr/>
          <p:nvPr/>
        </p:nvSpPr>
        <p:spPr>
          <a:xfrm rot="2614892">
            <a:off x="7772334" y="3112689"/>
            <a:ext cx="500514" cy="507733"/>
          </a:xfrm>
          <a:prstGeom prst="plus">
            <a:avLst>
              <a:gd name="adj" fmla="val 38684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accent2">
                  <a:lumMod val="20000"/>
                  <a:lumOff val="80000"/>
                  <a:alpha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13BF08-240D-624F-646E-FC8E710B4640}"/>
              </a:ext>
            </a:extLst>
          </p:cNvPr>
          <p:cNvSpPr txBox="1">
            <a:spLocks/>
          </p:cNvSpPr>
          <p:nvPr/>
        </p:nvSpPr>
        <p:spPr>
          <a:xfrm>
            <a:off x="3802398" y="77326"/>
            <a:ext cx="4587204" cy="892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404040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100" dirty="0" err="1"/>
              <a:t>Finding</a:t>
            </a:r>
            <a:r>
              <a:rPr lang="fr-BE" sz="2100" dirty="0"/>
              <a:t> the books</a:t>
            </a:r>
            <a:br>
              <a:rPr lang="fr-BE" sz="2100" dirty="0"/>
            </a:br>
            <a:r>
              <a:rPr lang="fr-BE" sz="2100" dirty="0"/>
              <a:t>in the catalogues</a:t>
            </a:r>
          </a:p>
          <a:p>
            <a:r>
              <a:rPr lang="fr-BE" sz="2100" dirty="0"/>
              <a:t>(</a:t>
            </a:r>
            <a:r>
              <a:rPr lang="fr-BE" sz="2100" dirty="0" err="1"/>
              <a:t>Uliège</a:t>
            </a:r>
            <a:r>
              <a:rPr lang="fr-BE" sz="2100" dirty="0"/>
              <a:t> R746A)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69A9F-EC10-F191-A3E5-992654ACAB02}"/>
              </a:ext>
            </a:extLst>
          </p:cNvPr>
          <p:cNvSpPr/>
          <p:nvPr/>
        </p:nvSpPr>
        <p:spPr>
          <a:xfrm>
            <a:off x="7555384" y="5974428"/>
            <a:ext cx="622702" cy="36729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3259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9" y="399899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Two marks in a single volume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fr-BE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</a:t>
            </a:r>
            <a:r>
              <a:rPr lang="fr-BE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14B18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4B2479-E3EA-C6B8-562C-9DC4E32E9F91}"/>
              </a:ext>
            </a:extLst>
          </p:cNvPr>
          <p:cNvSpPr txBox="1"/>
          <p:nvPr/>
        </p:nvSpPr>
        <p:spPr>
          <a:xfrm>
            <a:off x="650965" y="1840306"/>
            <a:ext cx="624271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BE" cap="small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Fullonius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J.-E.],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Veritatis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Ecclesiae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Tongrensis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breves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Vindiciae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Adversus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longam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supervacuam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diatribam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Episcopatu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Leonardus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Streel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1653.</a:t>
            </a: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dirty="0">
                <a:solidFill>
                  <a:schemeClr val="bg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(...)</a:t>
            </a:r>
            <a:endParaRPr lang="fr-BE" dirty="0">
              <a:solidFill>
                <a:schemeClr val="bg1">
                  <a:alpha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 startAt="6"/>
            </a:pPr>
            <a:r>
              <a:rPr lang="fr-BE" cap="small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BE" cap="small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Sluse</a:t>
            </a:r>
            <a:r>
              <a:rPr lang="fr-BE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R.-F.], 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S.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Servatio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episcopo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Tungrensi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ejus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nominis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unico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adversus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nuperum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Sancto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Arvatio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vel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duobus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Servatiis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Commentum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Dissertatio</a:t>
            </a:r>
            <a:r>
              <a:rPr lang="fr-BE" i="1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fr-BE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Guilielmus</a:t>
            </a:r>
            <a:r>
              <a:rPr lang="fr-BE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Henricus</a:t>
            </a:r>
            <a:r>
              <a:rPr lang="fr-BE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dirty="0" err="1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Streel</a:t>
            </a:r>
            <a:r>
              <a:rPr lang="fr-BE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1684.</a:t>
            </a: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(...)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1B054E-27F1-CA7A-E512-ECF2941C7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189" y="233265"/>
            <a:ext cx="3884273" cy="63914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B17EE8-499E-CAA5-F923-4F60913E6DB3}"/>
              </a:ext>
            </a:extLst>
          </p:cNvPr>
          <p:cNvSpPr txBox="1"/>
          <p:nvPr/>
        </p:nvSpPr>
        <p:spPr>
          <a:xfrm>
            <a:off x="1195583" y="5380672"/>
            <a:ext cx="5409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Property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marks on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several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titles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a single volume</a:t>
            </a:r>
          </a:p>
        </p:txBody>
      </p:sp>
    </p:spTree>
    <p:extLst>
      <p:ext uri="{BB962C8B-B14F-4D97-AF65-F5344CB8AC3E}">
        <p14:creationId xmlns:p14="http://schemas.microsoft.com/office/powerpoint/2010/main" val="3292914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9" y="399899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Two marks in a single volume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fr-BE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</a:t>
            </a:r>
            <a:r>
              <a:rPr lang="fr-BE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14B18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Image 3" descr="Une image contenant texte, alcool, boisson, plaque&#10;&#10;Description générée automatiquement">
            <a:extLst>
              <a:ext uri="{FF2B5EF4-FFF2-40B4-BE49-F238E27FC236}">
                <a16:creationId xmlns:a16="http://schemas.microsoft.com/office/drawing/2014/main" id="{88B7FB7D-F53F-6AB8-543E-7DE2F03FB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189" y="233265"/>
            <a:ext cx="3884273" cy="63930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6E9C214-1835-AF02-1E91-30851DD34A7F}"/>
              </a:ext>
            </a:extLst>
          </p:cNvPr>
          <p:cNvSpPr txBox="1"/>
          <p:nvPr/>
        </p:nvSpPr>
        <p:spPr>
          <a:xfrm>
            <a:off x="650965" y="1840306"/>
            <a:ext cx="624271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cap="small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BE" cap="small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Fullonius</a:t>
            </a:r>
            <a:r>
              <a:rPr lang="fr-BE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J.-E.],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Veritatis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Ecclesiae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Tongrensis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breves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Vindiciae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Adversus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longam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supervacuam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diatribam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Episcopatu</a:t>
            </a:r>
            <a:r>
              <a:rPr lang="fr-BE" i="1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</a:t>
            </a:r>
            <a:r>
              <a:rPr lang="fr-BE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Leonardus</a:t>
            </a:r>
            <a:r>
              <a:rPr lang="fr-BE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dirty="0" err="1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Streel</a:t>
            </a:r>
            <a:r>
              <a:rPr lang="fr-BE" dirty="0">
                <a:solidFill>
                  <a:schemeClr val="bg1">
                    <a:alpha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1653.</a:t>
            </a: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dirty="0">
                <a:solidFill>
                  <a:schemeClr val="bg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(...)</a:t>
            </a:r>
            <a:endParaRPr lang="fr-BE" dirty="0">
              <a:solidFill>
                <a:schemeClr val="bg1">
                  <a:alpha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 startAt="6"/>
            </a:pPr>
            <a:r>
              <a:rPr lang="fr-BE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BE" cap="small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Sluse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R.-F.], 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S.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Servatio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episcopo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Tungrensi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ejus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nominis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unico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adversus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nuperum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Sancto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Arvatio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vel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duobus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Servatiis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Commentum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Dissertatio</a:t>
            </a:r>
            <a:r>
              <a:rPr lang="fr-BE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Guilielmus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Henricus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Streel</a:t>
            </a:r>
            <a:r>
              <a:rPr lang="fr-BE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1684.</a:t>
            </a: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dirty="0">
                <a:solidFill>
                  <a:schemeClr val="bg1">
                    <a:alpha val="6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(...)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9E1069-2DF3-EE03-6AD5-723778C0EC3A}"/>
              </a:ext>
            </a:extLst>
          </p:cNvPr>
          <p:cNvSpPr txBox="1"/>
          <p:nvPr/>
        </p:nvSpPr>
        <p:spPr>
          <a:xfrm>
            <a:off x="1195583" y="5380672"/>
            <a:ext cx="5409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Property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marks on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several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titles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a single volume</a:t>
            </a:r>
          </a:p>
        </p:txBody>
      </p:sp>
    </p:spTree>
    <p:extLst>
      <p:ext uri="{BB962C8B-B14F-4D97-AF65-F5344CB8AC3E}">
        <p14:creationId xmlns:p14="http://schemas.microsoft.com/office/powerpoint/2010/main" val="210471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C627AA-F206-59B2-BCAC-F8BFEF1D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45187"/>
            <a:ext cx="7729728" cy="1188720"/>
          </a:xfrm>
        </p:spPr>
        <p:txBody>
          <a:bodyPr/>
          <a:lstStyle/>
          <a:p>
            <a:r>
              <a:rPr lang="fr-BE" dirty="0" err="1"/>
              <a:t>Outline</a:t>
            </a:r>
            <a:endParaRPr lang="fr-BE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DB88C4E-34BD-BFBA-C9A1-4C99649D8994}"/>
              </a:ext>
            </a:extLst>
          </p:cNvPr>
          <p:cNvGrpSpPr/>
          <p:nvPr/>
        </p:nvGrpSpPr>
        <p:grpSpPr>
          <a:xfrm>
            <a:off x="6567917" y="2290517"/>
            <a:ext cx="4795093" cy="809513"/>
            <a:chOff x="2" y="246174"/>
            <a:chExt cx="4795093" cy="8095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FFEEF3-C4A8-78CD-4483-09B95DFB6A78}"/>
                </a:ext>
              </a:extLst>
            </p:cNvPr>
            <p:cNvSpPr/>
            <p:nvPr/>
          </p:nvSpPr>
          <p:spPr>
            <a:xfrm>
              <a:off x="2" y="246174"/>
              <a:ext cx="4795093" cy="80951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F3144E4-1743-F143-4280-CA5662B0AFED}"/>
                </a:ext>
              </a:extLst>
            </p:cNvPr>
            <p:cNvSpPr txBox="1"/>
            <p:nvPr/>
          </p:nvSpPr>
          <p:spPr>
            <a:xfrm>
              <a:off x="2" y="246174"/>
              <a:ext cx="4795093" cy="809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>
                  <a:solidFill>
                    <a:schemeClr val="tx1"/>
                  </a:solidFill>
                </a:rPr>
                <a:t>How can </a:t>
              </a:r>
              <a:r>
                <a:rPr lang="fr-BE" sz="2400" dirty="0" err="1">
                  <a:solidFill>
                    <a:schemeClr val="tx1"/>
                  </a:solidFill>
                </a:rPr>
                <a:t>s</a:t>
              </a:r>
              <a:r>
                <a:rPr lang="fr-BE" sz="2400" kern="1200" dirty="0" err="1">
                  <a:solidFill>
                    <a:schemeClr val="tx1"/>
                  </a:solidFill>
                </a:rPr>
                <a:t>ammelbände</a:t>
              </a:r>
              <a:r>
                <a:rPr lang="fr-BE" sz="2400" kern="1200" dirty="0">
                  <a:solidFill>
                    <a:schemeClr val="tx1"/>
                  </a:solidFill>
                </a:rPr>
                <a:t> help us </a:t>
              </a:r>
              <a:r>
                <a:rPr lang="fr-BE" sz="2400" kern="1200" dirty="0" err="1">
                  <a:solidFill>
                    <a:schemeClr val="tx1"/>
                  </a:solidFill>
                </a:rPr>
                <a:t>understand</a:t>
              </a:r>
              <a:r>
                <a:rPr lang="fr-BE" sz="2400" kern="1200" dirty="0">
                  <a:solidFill>
                    <a:schemeClr val="tx1"/>
                  </a:solidFill>
                </a:rPr>
                <a:t> </a:t>
              </a:r>
              <a:r>
                <a:rPr lang="fr-BE" sz="2400" kern="1200" dirty="0" err="1">
                  <a:solidFill>
                    <a:schemeClr val="tx1"/>
                  </a:solidFill>
                </a:rPr>
                <a:t>library</a:t>
              </a:r>
              <a:r>
                <a:rPr lang="fr-BE" sz="2400" kern="1200" dirty="0">
                  <a:solidFill>
                    <a:schemeClr val="tx1"/>
                  </a:solidFill>
                </a:rPr>
                <a:t> practices ?</a:t>
              </a:r>
              <a:endParaRPr lang="en-US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D47573B-01DE-7FAF-C102-8260D6600F6A}"/>
              </a:ext>
            </a:extLst>
          </p:cNvPr>
          <p:cNvGrpSpPr/>
          <p:nvPr/>
        </p:nvGrpSpPr>
        <p:grpSpPr>
          <a:xfrm>
            <a:off x="6567965" y="3101743"/>
            <a:ext cx="4795093" cy="3211070"/>
            <a:chOff x="50" y="1057400"/>
            <a:chExt cx="4795093" cy="27230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D21608-70F2-84AF-3ABB-685ABE859962}"/>
                </a:ext>
              </a:extLst>
            </p:cNvPr>
            <p:cNvSpPr/>
            <p:nvPr/>
          </p:nvSpPr>
          <p:spPr>
            <a:xfrm>
              <a:off x="50" y="1057400"/>
              <a:ext cx="4795093" cy="272304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B2D2C6E-9DAE-BE54-95AC-F1E7A8308A83}"/>
                </a:ext>
              </a:extLst>
            </p:cNvPr>
            <p:cNvSpPr txBox="1"/>
            <p:nvPr/>
          </p:nvSpPr>
          <p:spPr>
            <a:xfrm>
              <a:off x="50" y="1057400"/>
              <a:ext cx="4795093" cy="2723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A few examples</a:t>
              </a:r>
              <a:endParaRPr lang="en-US" sz="2400" kern="1200" dirty="0"/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Why bind titles together ?</a:t>
              </a:r>
              <a:endParaRPr lang="en-US" sz="2400" kern="1200" dirty="0"/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Role of the librarian</a:t>
              </a:r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Dating the binding</a:t>
              </a:r>
              <a:endParaRPr lang="en-US" sz="2400" kern="1200" dirty="0"/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Generalization to whole SJ</a:t>
              </a:r>
              <a:endParaRPr lang="en-US" sz="2400" kern="12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5219CA-E9B6-FD63-34BB-F0C6DC30F504}"/>
              </a:ext>
            </a:extLst>
          </p:cNvPr>
          <p:cNvGrpSpPr/>
          <p:nvPr/>
        </p:nvGrpSpPr>
        <p:grpSpPr>
          <a:xfrm>
            <a:off x="828942" y="2290517"/>
            <a:ext cx="4795093" cy="809513"/>
            <a:chOff x="5466456" y="246174"/>
            <a:chExt cx="4795093" cy="8095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038D42-A1A9-AF36-C3F6-3A2FC2064A07}"/>
                </a:ext>
              </a:extLst>
            </p:cNvPr>
            <p:cNvSpPr/>
            <p:nvPr/>
          </p:nvSpPr>
          <p:spPr>
            <a:xfrm>
              <a:off x="5466456" y="246174"/>
              <a:ext cx="4795093" cy="80951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5F5DBCE-1D18-6609-3895-C66EE1C1F759}"/>
                </a:ext>
              </a:extLst>
            </p:cNvPr>
            <p:cNvSpPr txBox="1"/>
            <p:nvPr/>
          </p:nvSpPr>
          <p:spPr>
            <a:xfrm>
              <a:off x="5466456" y="246174"/>
              <a:ext cx="4795093" cy="809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2400" kern="1200" dirty="0">
                  <a:solidFill>
                    <a:schemeClr val="tx1"/>
                  </a:solidFill>
                </a:rPr>
                <a:t>How can provenance marks help us </a:t>
              </a:r>
              <a:r>
                <a:rPr lang="fr-BE" sz="2400" kern="1200" dirty="0" err="1">
                  <a:solidFill>
                    <a:schemeClr val="tx1"/>
                  </a:solidFill>
                </a:rPr>
                <a:t>reveal</a:t>
              </a:r>
              <a:r>
                <a:rPr lang="fr-BE" sz="2400" kern="1200" dirty="0">
                  <a:solidFill>
                    <a:schemeClr val="tx1"/>
                  </a:solidFill>
                </a:rPr>
                <a:t> donation networks ?</a:t>
              </a:r>
              <a:endParaRPr lang="en-US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6CFE32E-45AD-9F29-94E4-7A65420A1268}"/>
              </a:ext>
            </a:extLst>
          </p:cNvPr>
          <p:cNvGrpSpPr/>
          <p:nvPr/>
        </p:nvGrpSpPr>
        <p:grpSpPr>
          <a:xfrm>
            <a:off x="828942" y="3101742"/>
            <a:ext cx="4795093" cy="3211069"/>
            <a:chOff x="5466456" y="1057400"/>
            <a:chExt cx="4795093" cy="27230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0352DC-9ACC-71AF-012A-59357BB7E752}"/>
                </a:ext>
              </a:extLst>
            </p:cNvPr>
            <p:cNvSpPr/>
            <p:nvPr/>
          </p:nvSpPr>
          <p:spPr>
            <a:xfrm>
              <a:off x="5466456" y="1057400"/>
              <a:ext cx="4795093" cy="272304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DCDC73A-BA90-A82F-379C-DE9ADC317A51}"/>
                </a:ext>
              </a:extLst>
            </p:cNvPr>
            <p:cNvSpPr txBox="1"/>
            <p:nvPr/>
          </p:nvSpPr>
          <p:spPr>
            <a:xfrm>
              <a:off x="5466456" y="1057400"/>
              <a:ext cx="4795093" cy="2723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tx1"/>
                  </a:solidFill>
                </a:rPr>
                <a:t>Compiling books and their marks</a:t>
              </a:r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Identifying donors</a:t>
              </a:r>
              <a:endParaRPr lang="en-US" sz="2400" kern="1200" dirty="0">
                <a:solidFill>
                  <a:schemeClr val="tx1"/>
                </a:solidFill>
              </a:endParaRPr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Making sense of the gifts</a:t>
              </a:r>
              <a:endParaRPr lang="en-US" sz="2400" kern="1200" dirty="0">
                <a:solidFill>
                  <a:schemeClr val="tx1"/>
                </a:solidFill>
              </a:endParaRPr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tx1"/>
                  </a:solidFill>
                </a:rPr>
                <a:t>Resorting to other 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207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9" y="399899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Binding a controversy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fr-BE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</a:t>
            </a:r>
            <a:r>
              <a:rPr lang="fr-BE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14B18)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4B2479-E3EA-C6B8-562C-9DC4E32E9F91}"/>
              </a:ext>
            </a:extLst>
          </p:cNvPr>
          <p:cNvSpPr txBox="1"/>
          <p:nvPr/>
        </p:nvSpPr>
        <p:spPr>
          <a:xfrm>
            <a:off x="650965" y="1840306"/>
            <a:ext cx="624271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4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BE" sz="1400" cap="small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Fullonius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J.-E.],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Veritatis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Ecclesiae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Tongrensis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breves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Vindiciae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Adversus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longam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supervacuam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diatribam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Episcopatu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Leonardus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Streel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1653.</a:t>
            </a: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4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Crassier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G.,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Brevis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Elucidatio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Quaestionis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Jesuiticae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Praetenso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Episcopatu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ad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Mosam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Everardus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Kints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1738.</a:t>
            </a: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4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Crassier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G.,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Additamentum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ad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brevem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Elucidationem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Quaestionis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Jesuiticae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Praetenso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Episcopatu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ad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Mosam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Everardus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Kints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1742.</a:t>
            </a: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4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Dolmans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P.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Observationes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Apologeticae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pro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Episcopatu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ad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Mosam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Antwerp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Alexander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Everaerts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[1740].</a:t>
            </a: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4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Dolmans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P.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Alterae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observationes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Apologeticae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pro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Episcopatu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ad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Mosam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Leuven, Joannes Jacobs, [1742].</a:t>
            </a: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4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BE" sz="1400" cap="small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Sluse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R.-F.], 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S.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Servatio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Tungrensi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ejus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nominis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unico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adversus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nuperum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Sancto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Arvatio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vel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duobus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Servatiis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Commentum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Dissertatio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Guilielmus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Henricus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Streel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1684.</a:t>
            </a: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4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fr-BE" sz="1400" cap="small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Sluse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R.-F.], 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Tempore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Causa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Martyrii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Lamberti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Tungrensis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Episcopi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Diatriba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chronologica</a:t>
            </a:r>
            <a:r>
              <a:rPr lang="fr-BE" sz="14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BE" sz="14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Historica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Guilielmus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Henricus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4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Streel</a:t>
            </a:r>
            <a:r>
              <a:rPr lang="fr-BE" sz="1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1679.</a:t>
            </a:r>
          </a:p>
        </p:txBody>
      </p:sp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9ECFD7AF-3F5F-DCA9-9E51-B811188B6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562" y="0"/>
            <a:ext cx="1523318" cy="685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9FA46A-5A7A-1DF8-DE00-912DBF016AE3}"/>
              </a:ext>
            </a:extLst>
          </p:cNvPr>
          <p:cNvSpPr txBox="1"/>
          <p:nvPr/>
        </p:nvSpPr>
        <p:spPr>
          <a:xfrm>
            <a:off x="8045744" y="1609725"/>
            <a:ext cx="160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Varia </a:t>
            </a:r>
            <a:r>
              <a:rPr lang="fr-BE" dirty="0" err="1"/>
              <a:t>Historiae</a:t>
            </a:r>
            <a:r>
              <a:rPr lang="fr-BE" dirty="0"/>
              <a:t> </a:t>
            </a:r>
            <a:r>
              <a:rPr lang="fr-BE" dirty="0" err="1"/>
              <a:t>Leodiensis</a:t>
            </a:r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23329DF-17A3-A047-055E-24047B3FB26E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9655469" y="1932891"/>
            <a:ext cx="688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EC74FBD1-BE7D-84A9-B9C3-10F163362BB1}"/>
              </a:ext>
            </a:extLst>
          </p:cNvPr>
          <p:cNvSpPr/>
          <p:nvPr/>
        </p:nvSpPr>
        <p:spPr>
          <a:xfrm flipH="1">
            <a:off x="388449" y="3673341"/>
            <a:ext cx="596400" cy="1165860"/>
          </a:xfrm>
          <a:prstGeom prst="arc">
            <a:avLst>
              <a:gd name="adj1" fmla="val 16200000"/>
              <a:gd name="adj2" fmla="val 534946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9FDBFAA-70BC-A4DB-5BA9-38D6A750A554}"/>
              </a:ext>
            </a:extLst>
          </p:cNvPr>
          <p:cNvSpPr/>
          <p:nvPr/>
        </p:nvSpPr>
        <p:spPr>
          <a:xfrm flipH="1">
            <a:off x="429813" y="2462164"/>
            <a:ext cx="596400" cy="1165860"/>
          </a:xfrm>
          <a:prstGeom prst="arc">
            <a:avLst>
              <a:gd name="adj1" fmla="val 16200000"/>
              <a:gd name="adj2" fmla="val 534946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8E2C7176-031E-C09B-F5DD-1DDFCD40B4A5}"/>
              </a:ext>
            </a:extLst>
          </p:cNvPr>
          <p:cNvSpPr/>
          <p:nvPr/>
        </p:nvSpPr>
        <p:spPr>
          <a:xfrm flipH="1">
            <a:off x="429813" y="4872760"/>
            <a:ext cx="596400" cy="1165860"/>
          </a:xfrm>
          <a:prstGeom prst="arc">
            <a:avLst>
              <a:gd name="adj1" fmla="val 16200000"/>
              <a:gd name="adj2" fmla="val 534946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5CF17FD-6285-1238-29A2-864D45229FD8}"/>
              </a:ext>
            </a:extLst>
          </p:cNvPr>
          <p:cNvSpPr/>
          <p:nvPr/>
        </p:nvSpPr>
        <p:spPr>
          <a:xfrm flipH="1">
            <a:off x="512119" y="1932890"/>
            <a:ext cx="472729" cy="344488"/>
          </a:xfrm>
          <a:prstGeom prst="arc">
            <a:avLst>
              <a:gd name="adj1" fmla="val 16200000"/>
              <a:gd name="adj2" fmla="val 534946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5583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9" y="399899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Tagging the spine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fr-BE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</a:t>
            </a:r>
            <a:r>
              <a:rPr lang="fr-BE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25h1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DA6346-BDCD-668D-C6D6-6BAF9DF9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2502" y="2106302"/>
            <a:ext cx="5224930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Huge controversy about Jean Pichon, Jesuit arguing in favor of Frequent Communion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Replies by several French bishops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Latest edition in the volume : 1748</a:t>
            </a:r>
          </a:p>
        </p:txBody>
      </p:sp>
      <p:pic>
        <p:nvPicPr>
          <p:cNvPr id="7" name="Image 6" descr="Une image contenant texte, vieux, intérieur, conteneur&#10;&#10;Description générée automatiquement">
            <a:extLst>
              <a:ext uri="{FF2B5EF4-FFF2-40B4-BE49-F238E27FC236}">
                <a16:creationId xmlns:a16="http://schemas.microsoft.com/office/drawing/2014/main" id="{C3B328BD-336F-F700-3FB6-7D685AF3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776" y="1641359"/>
            <a:ext cx="4269099" cy="4185138"/>
          </a:xfrm>
          <a:prstGeom prst="rect">
            <a:avLst/>
          </a:prstGeom>
          <a:ln w="25400">
            <a:solidFill>
              <a:srgbClr val="404040"/>
            </a:solidFill>
          </a:ln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5D083B9-A791-452B-605E-297AD75785C8}"/>
              </a:ext>
            </a:extLst>
          </p:cNvPr>
          <p:cNvCxnSpPr>
            <a:cxnSpLocks/>
          </p:cNvCxnSpPr>
          <p:nvPr/>
        </p:nvCxnSpPr>
        <p:spPr>
          <a:xfrm flipV="1">
            <a:off x="9865019" y="1409700"/>
            <a:ext cx="0" cy="9407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E5B19BF-A6A0-5C37-7475-BD0834B49573}"/>
              </a:ext>
            </a:extLst>
          </p:cNvPr>
          <p:cNvSpPr txBox="1"/>
          <p:nvPr/>
        </p:nvSpPr>
        <p:spPr>
          <a:xfrm>
            <a:off x="9063463" y="486370"/>
            <a:ext cx="160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Mandements sur la communion</a:t>
            </a:r>
          </a:p>
        </p:txBody>
      </p:sp>
    </p:spTree>
    <p:extLst>
      <p:ext uri="{BB962C8B-B14F-4D97-AF65-F5344CB8AC3E}">
        <p14:creationId xmlns:p14="http://schemas.microsoft.com/office/powerpoint/2010/main" val="106760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9" y="399899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Dating the binding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fr-BE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</a:t>
            </a:r>
            <a:r>
              <a:rPr lang="fr-BE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25h1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E53B1E-AFDE-D233-5286-9886C8C7C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r="-1" b="1709"/>
          <a:stretch/>
        </p:blipFill>
        <p:spPr>
          <a:xfrm>
            <a:off x="7534674" y="10"/>
            <a:ext cx="4657325" cy="68579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BF5AD5-C8D3-F9CB-40D1-1B75CEF7B600}"/>
              </a:ext>
            </a:extLst>
          </p:cNvPr>
          <p:cNvSpPr txBox="1"/>
          <p:nvPr/>
        </p:nvSpPr>
        <p:spPr>
          <a:xfrm>
            <a:off x="1283704" y="5738807"/>
            <a:ext cx="514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Instruction pastorale de son altesse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eminentissime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Monseigneur le Cardinal de Rohan,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Evêque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et Prince de Strasbourg sur la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penitence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et l’eucharistie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, Paris, </a:t>
            </a:r>
            <a:r>
              <a:rPr lang="fr-BE" sz="1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Widow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Mazières &amp; Jean-Baptiste Garnier, 1748 (Liège </a:t>
            </a:r>
            <a:r>
              <a:rPr lang="fr-BE" sz="1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 – 25H1). </a:t>
            </a:r>
            <a:endParaRPr lang="fr-BE" sz="12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2443717-22AF-0E58-934F-BD039D31745E}"/>
              </a:ext>
            </a:extLst>
          </p:cNvPr>
          <p:cNvSpPr txBox="1">
            <a:spLocks/>
          </p:cNvSpPr>
          <p:nvPr/>
        </p:nvSpPr>
        <p:spPr>
          <a:xfrm>
            <a:off x="447900" y="1801374"/>
            <a:ext cx="5224930" cy="3255252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1"/>
                </a:solidFill>
              </a:rPr>
              <a:t>Dating </a:t>
            </a:r>
            <a:r>
              <a:rPr lang="fr-BE" sz="2000" dirty="0" err="1">
                <a:solidFill>
                  <a:schemeClr val="bg1"/>
                </a:solidFill>
              </a:rPr>
              <a:t>from</a:t>
            </a:r>
            <a:r>
              <a:rPr lang="fr-BE" sz="2000" dirty="0">
                <a:solidFill>
                  <a:schemeClr val="bg1"/>
                </a:solidFill>
              </a:rPr>
              <a:t> the </a:t>
            </a:r>
            <a:r>
              <a:rPr lang="fr-BE" sz="2000" dirty="0" err="1">
                <a:solidFill>
                  <a:schemeClr val="bg1"/>
                </a:solidFill>
              </a:rPr>
              <a:t>latest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edition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featuring</a:t>
            </a:r>
            <a:r>
              <a:rPr lang="fr-BE" sz="2000" dirty="0">
                <a:solidFill>
                  <a:schemeClr val="bg1"/>
                </a:solidFill>
              </a:rPr>
              <a:t> in the volume (1729 ; 1742 ; 1748 ; 1757)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fr-BE" sz="2000" dirty="0">
              <a:solidFill>
                <a:schemeClr val="bg1"/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1"/>
                </a:solidFill>
              </a:rPr>
              <a:t>Role</a:t>
            </a:r>
            <a:r>
              <a:rPr lang="fr-BE" sz="2000" dirty="0">
                <a:solidFill>
                  <a:schemeClr val="bg1"/>
                </a:solidFill>
              </a:rPr>
              <a:t> of </a:t>
            </a:r>
            <a:r>
              <a:rPr lang="fr-BE" sz="2000" dirty="0" err="1">
                <a:solidFill>
                  <a:schemeClr val="bg1"/>
                </a:solidFill>
              </a:rPr>
              <a:t>handwritten</a:t>
            </a:r>
            <a:r>
              <a:rPr lang="fr-BE" sz="2000" dirty="0">
                <a:solidFill>
                  <a:schemeClr val="bg1"/>
                </a:solidFill>
              </a:rPr>
              <a:t> notes on the </a:t>
            </a:r>
            <a:r>
              <a:rPr lang="fr-BE" sz="2000" dirty="0" err="1">
                <a:solidFill>
                  <a:schemeClr val="bg1"/>
                </a:solidFill>
              </a:rPr>
              <a:t>sammelbände</a:t>
            </a:r>
            <a:endParaRPr lang="fr-BE" sz="2000" dirty="0">
              <a:solidFill>
                <a:schemeClr val="bg1"/>
              </a:solidFill>
            </a:endParaRP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 err="1">
                <a:solidFill>
                  <a:schemeClr val="bg1"/>
                </a:solidFill>
              </a:rPr>
              <a:t>Numbering</a:t>
            </a:r>
            <a:r>
              <a:rPr lang="fr-BE" sz="2000" dirty="0">
                <a:solidFill>
                  <a:schemeClr val="bg1"/>
                </a:solidFill>
              </a:rPr>
              <a:t> the </a:t>
            </a:r>
            <a:r>
              <a:rPr lang="fr-BE" sz="2000" dirty="0" err="1">
                <a:solidFill>
                  <a:schemeClr val="bg1"/>
                </a:solidFill>
              </a:rPr>
              <a:t>different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titles</a:t>
            </a:r>
            <a:r>
              <a:rPr lang="fr-BE" sz="2000" dirty="0">
                <a:solidFill>
                  <a:schemeClr val="bg1"/>
                </a:solidFill>
              </a:rPr>
              <a:t> in a volume</a:t>
            </a: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Identifying a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handwriting</a:t>
            </a: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 and dating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it</a:t>
            </a:r>
            <a:endParaRPr lang="fr-BE" sz="2000" dirty="0">
              <a:solidFill>
                <a:schemeClr val="bg1">
                  <a:alpha val="50000"/>
                </a:schemeClr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83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9" y="399899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Dating the binding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(</a:t>
            </a:r>
            <a:r>
              <a:rPr lang="fr-BE" sz="180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 25h1</a:t>
            </a:r>
            <a:r>
              <a:rPr lang="en-US" sz="1800">
                <a:solidFill>
                  <a:schemeClr val="bg1"/>
                </a:solidFill>
              </a:rPr>
              <a:t>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5DA6346-BDCD-668D-C6D6-6BAF9DF95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900" y="1801374"/>
            <a:ext cx="5224930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1"/>
                </a:solidFill>
              </a:rPr>
              <a:t>Dating </a:t>
            </a:r>
            <a:r>
              <a:rPr lang="fr-BE" sz="2000" dirty="0" err="1">
                <a:solidFill>
                  <a:schemeClr val="bg1"/>
                </a:solidFill>
              </a:rPr>
              <a:t>from</a:t>
            </a:r>
            <a:r>
              <a:rPr lang="fr-BE" sz="2000" dirty="0">
                <a:solidFill>
                  <a:schemeClr val="bg1"/>
                </a:solidFill>
              </a:rPr>
              <a:t> the </a:t>
            </a:r>
            <a:r>
              <a:rPr lang="fr-BE" sz="2000" dirty="0" err="1">
                <a:solidFill>
                  <a:schemeClr val="bg1"/>
                </a:solidFill>
              </a:rPr>
              <a:t>latest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edition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featuring</a:t>
            </a:r>
            <a:r>
              <a:rPr lang="fr-BE" sz="2000" dirty="0">
                <a:solidFill>
                  <a:schemeClr val="bg1"/>
                </a:solidFill>
              </a:rPr>
              <a:t> in the volume (1729 ; 1742 ; 1748 ; 1757)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fr-BE" sz="2000" dirty="0">
              <a:solidFill>
                <a:schemeClr val="bg1"/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1"/>
                </a:solidFill>
              </a:rPr>
              <a:t>Role</a:t>
            </a:r>
            <a:r>
              <a:rPr lang="fr-BE" sz="2000" dirty="0">
                <a:solidFill>
                  <a:schemeClr val="bg1"/>
                </a:solidFill>
              </a:rPr>
              <a:t> of </a:t>
            </a:r>
            <a:r>
              <a:rPr lang="fr-BE" sz="2000" dirty="0" err="1">
                <a:solidFill>
                  <a:schemeClr val="bg1"/>
                </a:solidFill>
              </a:rPr>
              <a:t>handwritten</a:t>
            </a:r>
            <a:r>
              <a:rPr lang="fr-BE" sz="2000" dirty="0">
                <a:solidFill>
                  <a:schemeClr val="bg1"/>
                </a:solidFill>
              </a:rPr>
              <a:t> notes on the </a:t>
            </a:r>
            <a:r>
              <a:rPr lang="fr-BE" sz="2000" dirty="0" err="1">
                <a:solidFill>
                  <a:schemeClr val="bg1"/>
                </a:solidFill>
              </a:rPr>
              <a:t>sammelbände</a:t>
            </a:r>
            <a:endParaRPr lang="fr-BE" sz="2000" dirty="0">
              <a:solidFill>
                <a:schemeClr val="bg1"/>
              </a:solidFill>
            </a:endParaRP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 err="1">
                <a:solidFill>
                  <a:schemeClr val="bg1"/>
                </a:solidFill>
              </a:rPr>
              <a:t>Numbering</a:t>
            </a:r>
            <a:r>
              <a:rPr lang="fr-BE" sz="2000" dirty="0">
                <a:solidFill>
                  <a:schemeClr val="bg1"/>
                </a:solidFill>
              </a:rPr>
              <a:t> the </a:t>
            </a:r>
            <a:r>
              <a:rPr lang="fr-BE" sz="2000" dirty="0" err="1">
                <a:solidFill>
                  <a:schemeClr val="bg1"/>
                </a:solidFill>
              </a:rPr>
              <a:t>different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titles</a:t>
            </a:r>
            <a:r>
              <a:rPr lang="fr-BE" sz="2000" dirty="0">
                <a:solidFill>
                  <a:schemeClr val="bg1"/>
                </a:solidFill>
              </a:rPr>
              <a:t> in a volume</a:t>
            </a: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Identifying a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handwriting</a:t>
            </a: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 and dating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it</a:t>
            </a:r>
            <a:endParaRPr lang="fr-BE" sz="2000" dirty="0">
              <a:solidFill>
                <a:schemeClr val="bg1">
                  <a:alpha val="50000"/>
                </a:schemeClr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5FC26E3-1076-56C1-AEFB-3E53271631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8" r="39107" b="92244"/>
          <a:stretch/>
        </p:blipFill>
        <p:spPr>
          <a:xfrm>
            <a:off x="6120730" y="1801374"/>
            <a:ext cx="5648100" cy="2665253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FCBD1F7-4D97-DFD1-D84F-A0608EFB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06" y="1454566"/>
            <a:ext cx="4334947" cy="3602060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7" name="Image 6" descr="Une image contenant texte, horloge, jauge&#10;&#10;Description générée automatiquement">
            <a:extLst>
              <a:ext uri="{FF2B5EF4-FFF2-40B4-BE49-F238E27FC236}">
                <a16:creationId xmlns:a16="http://schemas.microsoft.com/office/drawing/2014/main" id="{7C8BBD76-7489-AC52-4C93-57D2CA64A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756" y="1623716"/>
            <a:ext cx="5864344" cy="3166610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A0D4A4F-A9AE-758C-E265-E77741FC5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981" y="1405991"/>
            <a:ext cx="6219596" cy="3602060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D4151B-5FF5-4691-3766-6711E7204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3691" y="1433236"/>
            <a:ext cx="6219597" cy="3644720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A421361-22EE-4161-144C-CC807F5DD70D}"/>
              </a:ext>
            </a:extLst>
          </p:cNvPr>
          <p:cNvSpPr txBox="1"/>
          <p:nvPr/>
        </p:nvSpPr>
        <p:spPr>
          <a:xfrm>
            <a:off x="7873846" y="5356628"/>
            <a:ext cx="39889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1. 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Instruction pastorale de son altesse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eminentissime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Monseigneur le Cardinal de Rohan,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Evêque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et Prince de Strasbourg sur la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penitence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et l’eucharistie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, Paris, 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Widow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Mazières &amp; Jean-Baptiste Garnier, 1748 (Liège 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400" dirty="0">
                <a:latin typeface="+mj-lt"/>
                <a:ea typeface="Calibri" panose="020F0502020204030204" pitchFamily="34" charset="0"/>
              </a:rPr>
              <a:t> – 25H1).</a:t>
            </a:r>
            <a:endParaRPr lang="fr-BE" sz="1400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82DF53-26CF-D1CB-A18B-E440FCC08623}"/>
              </a:ext>
            </a:extLst>
          </p:cNvPr>
          <p:cNvSpPr txBox="1"/>
          <p:nvPr/>
        </p:nvSpPr>
        <p:spPr>
          <a:xfrm>
            <a:off x="7873846" y="5347321"/>
            <a:ext cx="39889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400" cap="small" dirty="0"/>
              <a:t>23. Berger de </a:t>
            </a:r>
            <a:r>
              <a:rPr lang="fr-BE" sz="1400" cap="small" dirty="0" err="1"/>
              <a:t>Charancy</a:t>
            </a:r>
            <a:r>
              <a:rPr lang="fr-BE" sz="1400" cap="small" dirty="0"/>
              <a:t> G.-L., </a:t>
            </a:r>
            <a:r>
              <a:rPr lang="fr-BE" sz="1400" i="1" dirty="0"/>
              <a:t>Lettre de Monseigneur de </a:t>
            </a:r>
            <a:r>
              <a:rPr lang="fr-BE" sz="1400" i="1" dirty="0" err="1"/>
              <a:t>Charanci</a:t>
            </a:r>
            <a:r>
              <a:rPr lang="fr-BE" sz="1400" i="1" dirty="0"/>
              <a:t> </a:t>
            </a:r>
            <a:r>
              <a:rPr lang="fr-BE" sz="1400" i="1" dirty="0" err="1"/>
              <a:t>eveque</a:t>
            </a:r>
            <a:r>
              <a:rPr lang="fr-BE" sz="1400" i="1" dirty="0"/>
              <a:t> de Montpellier a Monseigneur l’</a:t>
            </a:r>
            <a:r>
              <a:rPr lang="fr-BE" sz="1400" i="1" dirty="0" err="1"/>
              <a:t>Archeveque</a:t>
            </a:r>
            <a:r>
              <a:rPr lang="fr-BE" sz="1400" i="1" dirty="0"/>
              <a:t> de Sens du 4. Décembre 1747</a:t>
            </a:r>
            <a:r>
              <a:rPr lang="fr-BE" sz="1400" dirty="0"/>
              <a:t>, </a:t>
            </a:r>
            <a:r>
              <a:rPr lang="fr-BE" sz="1400" dirty="0" err="1"/>
              <a:t>s.l</a:t>
            </a:r>
            <a:r>
              <a:rPr lang="fr-BE" sz="1400" dirty="0"/>
              <a:t>., </a:t>
            </a:r>
            <a:r>
              <a:rPr lang="fr-BE" sz="1400" dirty="0" err="1"/>
              <a:t>s.n</a:t>
            </a:r>
            <a:r>
              <a:rPr lang="fr-BE" sz="1400" dirty="0"/>
              <a:t>., [1748] 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(Liège 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400" dirty="0">
                <a:latin typeface="+mj-lt"/>
                <a:ea typeface="Calibri" panose="020F0502020204030204" pitchFamily="34" charset="0"/>
              </a:rPr>
              <a:t> – 25H1).</a:t>
            </a:r>
            <a:endParaRPr lang="fr-BE" sz="1400" dirty="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170BC7-29CB-9949-B700-1A8FDBD3A7FC}"/>
              </a:ext>
            </a:extLst>
          </p:cNvPr>
          <p:cNvSpPr txBox="1"/>
          <p:nvPr/>
        </p:nvSpPr>
        <p:spPr>
          <a:xfrm>
            <a:off x="7873846" y="5356628"/>
            <a:ext cx="39889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400" cap="small" dirty="0">
                <a:effectLst/>
                <a:latin typeface="+mj-lt"/>
                <a:ea typeface="Calibri" panose="020F0502020204030204" pitchFamily="34" charset="0"/>
              </a:rPr>
              <a:t>2. De Sault-Tavannes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N., 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Mandement de Monseigneur l’Archevêque de Rouen, primat de Normandie, portant condamnation d’un Livre Intitulé l’Esprit de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Jesus-Christ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&amp; de l’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Eglise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sur la fréquente Communion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, [Rouen], [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Jacques-Joseph le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Boullenger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], [1748] 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(Liège 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400" dirty="0">
                <a:latin typeface="+mj-lt"/>
                <a:ea typeface="Calibri" panose="020F0502020204030204" pitchFamily="34" charset="0"/>
              </a:rPr>
              <a:t> – 25H1).</a:t>
            </a:r>
            <a:endParaRPr lang="fr-BE" sz="1400" dirty="0"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93E135-B03E-BC95-1890-2A330BAF7109}"/>
              </a:ext>
            </a:extLst>
          </p:cNvPr>
          <p:cNvSpPr txBox="1"/>
          <p:nvPr/>
        </p:nvSpPr>
        <p:spPr>
          <a:xfrm>
            <a:off x="7873846" y="5428867"/>
            <a:ext cx="39889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400" cap="small" dirty="0"/>
              <a:t>24. Arnauld de Pomponne</a:t>
            </a:r>
            <a:r>
              <a:rPr lang="fr-BE" sz="1400" dirty="0"/>
              <a:t> H.-C., </a:t>
            </a:r>
            <a:r>
              <a:rPr lang="fr-BE" sz="1400" i="1" dirty="0"/>
              <a:t>Le triomphe de M. Arnaud, copie de l’acte de Dépôt fait par Monsieur l’Abbé de Pomponne, le 2 May 1748</a:t>
            </a:r>
            <a:r>
              <a:rPr lang="fr-BE" sz="1400" dirty="0"/>
              <a:t>, </a:t>
            </a:r>
            <a:r>
              <a:rPr lang="fr-BE" sz="1400" dirty="0" err="1"/>
              <a:t>s.l</a:t>
            </a:r>
            <a:r>
              <a:rPr lang="fr-BE" sz="1400" dirty="0"/>
              <a:t>., </a:t>
            </a:r>
            <a:r>
              <a:rPr lang="fr-BE" sz="1400" dirty="0" err="1"/>
              <a:t>s.n</a:t>
            </a:r>
            <a:r>
              <a:rPr lang="fr-BE" sz="1400" dirty="0"/>
              <a:t>., [1748] 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(Liège 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400" dirty="0">
                <a:latin typeface="+mj-lt"/>
                <a:ea typeface="Calibri" panose="020F0502020204030204" pitchFamily="34" charset="0"/>
              </a:rPr>
              <a:t> – 25H1).</a:t>
            </a:r>
            <a:endParaRPr lang="fr-BE" sz="1400" dirty="0"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33E154-B70F-6FD4-E991-9910652F8A2C}"/>
              </a:ext>
            </a:extLst>
          </p:cNvPr>
          <p:cNvSpPr txBox="1"/>
          <p:nvPr/>
        </p:nvSpPr>
        <p:spPr>
          <a:xfrm>
            <a:off x="7873846" y="5335298"/>
            <a:ext cx="39889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BE" sz="1400" cap="small" dirty="0">
                <a:latin typeface="+mj-lt"/>
              </a:rPr>
              <a:t>3. De Souillac</a:t>
            </a:r>
            <a:r>
              <a:rPr lang="fr-BE" sz="1400" dirty="0">
                <a:latin typeface="+mj-lt"/>
              </a:rPr>
              <a:t> J.-G., </a:t>
            </a:r>
            <a:r>
              <a:rPr lang="fr-BE" sz="1400" i="1" dirty="0">
                <a:latin typeface="+mj-lt"/>
              </a:rPr>
              <a:t>Ordonnance et instruction pastorale de Monseigneur l’</a:t>
            </a:r>
            <a:r>
              <a:rPr lang="fr-BE" sz="1400" i="1" dirty="0" err="1">
                <a:latin typeface="+mj-lt"/>
              </a:rPr>
              <a:t>Evêque</a:t>
            </a:r>
            <a:r>
              <a:rPr lang="fr-BE" sz="1400" i="1" dirty="0">
                <a:latin typeface="+mj-lt"/>
              </a:rPr>
              <a:t> de de Lodève, portant condamnation d’un Livre Intitulé : l’Esprit de </a:t>
            </a:r>
            <a:r>
              <a:rPr lang="fr-BE" sz="1400" i="1" dirty="0" err="1">
                <a:latin typeface="+mj-lt"/>
              </a:rPr>
              <a:t>Jesus-Christ</a:t>
            </a:r>
            <a:r>
              <a:rPr lang="fr-BE" sz="1400" i="1" dirty="0">
                <a:latin typeface="+mj-lt"/>
              </a:rPr>
              <a:t> &amp; de l’</a:t>
            </a:r>
            <a:r>
              <a:rPr lang="fr-BE" sz="1400" i="1" dirty="0" err="1">
                <a:latin typeface="+mj-lt"/>
              </a:rPr>
              <a:t>Eglise</a:t>
            </a:r>
            <a:r>
              <a:rPr lang="fr-BE" sz="1400" i="1" dirty="0">
                <a:latin typeface="+mj-lt"/>
              </a:rPr>
              <a:t> sur la fréquente Communion ; Par le </a:t>
            </a:r>
            <a:r>
              <a:rPr lang="fr-BE" sz="1400" i="1" dirty="0" err="1">
                <a:latin typeface="+mj-lt"/>
              </a:rPr>
              <a:t>Pere</a:t>
            </a:r>
            <a:r>
              <a:rPr lang="fr-BE" sz="1400" i="1" dirty="0">
                <a:latin typeface="+mj-lt"/>
              </a:rPr>
              <a:t> Pichon, </a:t>
            </a:r>
            <a:r>
              <a:rPr lang="fr-BE" sz="1400" i="1" dirty="0" err="1">
                <a:latin typeface="+mj-lt"/>
              </a:rPr>
              <a:t>Jesuite</a:t>
            </a:r>
            <a:r>
              <a:rPr lang="fr-BE" sz="1400" dirty="0">
                <a:latin typeface="+mj-lt"/>
              </a:rPr>
              <a:t>, Montpellier, Jean Martel, 1748 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(Liège 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400" dirty="0">
                <a:latin typeface="+mj-lt"/>
                <a:ea typeface="Calibri" panose="020F0502020204030204" pitchFamily="34" charset="0"/>
              </a:rPr>
              <a:t> – 25H1).</a:t>
            </a:r>
            <a:endParaRPr lang="fr-B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0755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9" y="399899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Dating the binding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fr-BE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</a:t>
            </a:r>
            <a:r>
              <a:rPr lang="fr-BE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27h28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94EACF-8A52-FBD6-F441-143F66F77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95094"/>
            <a:ext cx="5648101" cy="2484692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3E9FAC-99E3-3C81-19A1-33DE7B775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359" y="2085665"/>
            <a:ext cx="5778741" cy="2652765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16" name="Image 15" descr="Une image contenant texte, arts de la table&#10;&#10;Description générée automatiquement">
            <a:extLst>
              <a:ext uri="{FF2B5EF4-FFF2-40B4-BE49-F238E27FC236}">
                <a16:creationId xmlns:a16="http://schemas.microsoft.com/office/drawing/2014/main" id="{7D120A82-F168-A18C-7278-84AA19624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709" y="2186654"/>
            <a:ext cx="6442680" cy="2484692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E318D874-C0E0-142A-4FA4-CD8BAAE677C7}"/>
              </a:ext>
            </a:extLst>
          </p:cNvPr>
          <p:cNvSpPr txBox="1">
            <a:spLocks/>
          </p:cNvSpPr>
          <p:nvPr/>
        </p:nvSpPr>
        <p:spPr>
          <a:xfrm>
            <a:off x="447900" y="1801374"/>
            <a:ext cx="5224930" cy="3255252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1"/>
                </a:solidFill>
              </a:rPr>
              <a:t>Dating </a:t>
            </a:r>
            <a:r>
              <a:rPr lang="fr-BE" sz="2000" dirty="0" err="1">
                <a:solidFill>
                  <a:schemeClr val="bg1"/>
                </a:solidFill>
              </a:rPr>
              <a:t>from</a:t>
            </a:r>
            <a:r>
              <a:rPr lang="fr-BE" sz="2000" dirty="0">
                <a:solidFill>
                  <a:schemeClr val="bg1"/>
                </a:solidFill>
              </a:rPr>
              <a:t> the </a:t>
            </a:r>
            <a:r>
              <a:rPr lang="fr-BE" sz="2000" dirty="0" err="1">
                <a:solidFill>
                  <a:schemeClr val="bg1"/>
                </a:solidFill>
              </a:rPr>
              <a:t>latest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edition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featuring</a:t>
            </a:r>
            <a:r>
              <a:rPr lang="fr-BE" sz="2000" dirty="0">
                <a:solidFill>
                  <a:schemeClr val="bg1"/>
                </a:solidFill>
              </a:rPr>
              <a:t> in the volume (1729 ; 1742 ; 1748 ; 1757)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fr-BE" sz="2000" dirty="0">
              <a:solidFill>
                <a:schemeClr val="bg1"/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1"/>
                </a:solidFill>
              </a:rPr>
              <a:t>Role</a:t>
            </a:r>
            <a:r>
              <a:rPr lang="fr-BE" sz="2000" dirty="0">
                <a:solidFill>
                  <a:schemeClr val="bg1"/>
                </a:solidFill>
              </a:rPr>
              <a:t> of </a:t>
            </a:r>
            <a:r>
              <a:rPr lang="fr-BE" sz="2000" dirty="0" err="1">
                <a:solidFill>
                  <a:schemeClr val="bg1"/>
                </a:solidFill>
              </a:rPr>
              <a:t>handwritten</a:t>
            </a:r>
            <a:r>
              <a:rPr lang="fr-BE" sz="2000" dirty="0">
                <a:solidFill>
                  <a:schemeClr val="bg1"/>
                </a:solidFill>
              </a:rPr>
              <a:t> notes on the </a:t>
            </a:r>
            <a:r>
              <a:rPr lang="fr-BE" sz="2000" dirty="0" err="1">
                <a:solidFill>
                  <a:schemeClr val="bg1"/>
                </a:solidFill>
              </a:rPr>
              <a:t>sammelbände</a:t>
            </a:r>
            <a:endParaRPr lang="fr-BE" sz="2000" dirty="0">
              <a:solidFill>
                <a:schemeClr val="bg1"/>
              </a:solidFill>
            </a:endParaRP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 err="1">
                <a:solidFill>
                  <a:schemeClr val="bg1"/>
                </a:solidFill>
              </a:rPr>
              <a:t>Numbering</a:t>
            </a:r>
            <a:r>
              <a:rPr lang="fr-BE" sz="2000" dirty="0">
                <a:solidFill>
                  <a:schemeClr val="bg1"/>
                </a:solidFill>
              </a:rPr>
              <a:t> the </a:t>
            </a:r>
            <a:r>
              <a:rPr lang="fr-BE" sz="2000" dirty="0" err="1">
                <a:solidFill>
                  <a:schemeClr val="bg1"/>
                </a:solidFill>
              </a:rPr>
              <a:t>different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titles</a:t>
            </a:r>
            <a:r>
              <a:rPr lang="fr-BE" sz="2000" dirty="0">
                <a:solidFill>
                  <a:schemeClr val="bg1"/>
                </a:solidFill>
              </a:rPr>
              <a:t> in a volume</a:t>
            </a: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Identifying a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handwriting</a:t>
            </a: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 and dating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it</a:t>
            </a:r>
            <a:endParaRPr lang="fr-BE" sz="2000" dirty="0">
              <a:solidFill>
                <a:schemeClr val="bg1">
                  <a:alpha val="50000"/>
                </a:schemeClr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6D6341D-22EB-A2B7-B54D-CA06B8450C22}"/>
              </a:ext>
            </a:extLst>
          </p:cNvPr>
          <p:cNvSpPr txBox="1"/>
          <p:nvPr/>
        </p:nvSpPr>
        <p:spPr>
          <a:xfrm>
            <a:off x="7697220" y="5061365"/>
            <a:ext cx="4270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400" cap="small" dirty="0">
                <a:effectLst/>
                <a:latin typeface="+mj-lt"/>
                <a:ea typeface="Calibri" panose="020F0502020204030204" pitchFamily="34" charset="0"/>
              </a:rPr>
              <a:t>6.1 </a:t>
            </a:r>
            <a:r>
              <a:rPr lang="fr-BE" sz="1400" cap="small" dirty="0" err="1">
                <a:effectLst/>
                <a:latin typeface="+mj-lt"/>
                <a:ea typeface="Calibri" panose="020F0502020204030204" pitchFamily="34" charset="0"/>
              </a:rPr>
              <a:t>Hoynck</a:t>
            </a:r>
            <a:r>
              <a:rPr lang="fr-BE" sz="1400" cap="small" dirty="0">
                <a:effectLst/>
                <a:latin typeface="+mj-lt"/>
                <a:ea typeface="Calibri" panose="020F0502020204030204" pitchFamily="34" charset="0"/>
              </a:rPr>
              <a:t> van </a:t>
            </a:r>
            <a:r>
              <a:rPr lang="fr-BE" sz="1400" cap="small" dirty="0" err="1">
                <a:effectLst/>
                <a:latin typeface="+mj-lt"/>
                <a:ea typeface="Calibri" panose="020F0502020204030204" pitchFamily="34" charset="0"/>
              </a:rPr>
              <a:t>Papendrecht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C. P.,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Epistola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ad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Joannem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Christianum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Erckelium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, J.U.L.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Presbyterum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Ultrajectinum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occasione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Sententiae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per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Magnificum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Rectorem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Universatis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Loveniensis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contra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Zegerum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Bernardum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van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Espen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, J.U.D. &amp; SS.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Canonum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Professorem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, [Mechelen], [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Laurentius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Vander Elst], [1728] (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27H28).</a:t>
            </a:r>
            <a:endParaRPr lang="fr-BE" sz="1400" dirty="0">
              <a:latin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9DEBAD2-329F-9536-6C1B-B09C4BB1DDB9}"/>
              </a:ext>
            </a:extLst>
          </p:cNvPr>
          <p:cNvSpPr txBox="1"/>
          <p:nvPr/>
        </p:nvSpPr>
        <p:spPr>
          <a:xfrm>
            <a:off x="7692317" y="5083234"/>
            <a:ext cx="4270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400" cap="small" dirty="0">
                <a:effectLst/>
                <a:latin typeface="+mj-lt"/>
                <a:ea typeface="Calibri" panose="020F0502020204030204" pitchFamily="34" charset="0"/>
              </a:rPr>
              <a:t>6.2 </a:t>
            </a:r>
            <a:r>
              <a:rPr lang="fr-BE" sz="1400" cap="small" dirty="0" err="1">
                <a:effectLst/>
                <a:latin typeface="+mj-lt"/>
                <a:ea typeface="Calibri" panose="020F0502020204030204" pitchFamily="34" charset="0"/>
              </a:rPr>
              <a:t>Hoynck</a:t>
            </a:r>
            <a:r>
              <a:rPr lang="fr-BE" sz="1400" cap="small" dirty="0">
                <a:effectLst/>
                <a:latin typeface="+mj-lt"/>
                <a:ea typeface="Calibri" panose="020F0502020204030204" pitchFamily="34" charset="0"/>
              </a:rPr>
              <a:t> van </a:t>
            </a:r>
            <a:r>
              <a:rPr lang="fr-BE" sz="1400" cap="small" dirty="0" err="1">
                <a:effectLst/>
                <a:latin typeface="+mj-lt"/>
                <a:ea typeface="Calibri" panose="020F0502020204030204" pitchFamily="34" charset="0"/>
              </a:rPr>
              <a:t>Papendrecht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C. P.,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Epistola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altera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ad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Joannem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Christianum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Erckelium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, J.U.L.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Presbyterum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Ultrajectinum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occasione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Declarationum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Clar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. DD.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Laurentii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Hacquii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et Joannis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Antonii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Brenart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in Alma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Universitate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Lovaniensi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J.U.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Doctorum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&amp;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Antecessorum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, Mechelen, 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Laurentius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Vander Elst, 1728. (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27H28).</a:t>
            </a:r>
            <a:endParaRPr lang="fr-BE" sz="1400" dirty="0">
              <a:latin typeface="+mj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60BD7D1-E837-FF11-659D-0B6CAA968414}"/>
              </a:ext>
            </a:extLst>
          </p:cNvPr>
          <p:cNvSpPr txBox="1"/>
          <p:nvPr/>
        </p:nvSpPr>
        <p:spPr>
          <a:xfrm>
            <a:off x="7687414" y="5128449"/>
            <a:ext cx="42708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400" cap="small" dirty="0">
                <a:effectLst/>
                <a:latin typeface="+mj-lt"/>
                <a:ea typeface="Calibri" panose="020F0502020204030204" pitchFamily="34" charset="0"/>
              </a:rPr>
              <a:t>6.14 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D</a:t>
            </a:r>
            <a:r>
              <a:rPr lang="fr-BE" sz="1400" cap="small" dirty="0">
                <a:effectLst/>
                <a:latin typeface="+mj-lt"/>
                <a:ea typeface="Calibri" panose="020F0502020204030204" pitchFamily="34" charset="0"/>
              </a:rPr>
              <a:t>e Sainte-Marie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H., 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Observations sur l’histoire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ecclesiastique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de Monsieur l’Abbé Fleury &amp;c. adressées a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nostre</a:t>
            </a:r>
            <a:r>
              <a:rPr lang="fr-BE" sz="1400" i="1" dirty="0">
                <a:effectLst/>
                <a:latin typeface="+mj-lt"/>
                <a:ea typeface="Calibri" panose="020F0502020204030204" pitchFamily="34" charset="0"/>
              </a:rPr>
              <a:t> S.P. le Pape Benoist XIII et a nos seigneurs les </a:t>
            </a:r>
            <a:r>
              <a:rPr lang="fr-BE" sz="1400" i="1" dirty="0" err="1">
                <a:effectLst/>
                <a:latin typeface="+mj-lt"/>
                <a:ea typeface="Calibri" panose="020F0502020204030204" pitchFamily="34" charset="0"/>
              </a:rPr>
              <a:t>evesques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, [Mechelen], [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Laurentius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Vander Elst], 1729 (</a:t>
            </a:r>
            <a:r>
              <a:rPr lang="fr-BE" sz="14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400" dirty="0">
                <a:effectLst/>
                <a:latin typeface="+mj-lt"/>
                <a:ea typeface="Calibri" panose="020F0502020204030204" pitchFamily="34" charset="0"/>
              </a:rPr>
              <a:t> 27H28).</a:t>
            </a:r>
            <a:endParaRPr lang="fr-BE" sz="1400" dirty="0">
              <a:latin typeface="+mj-lt"/>
            </a:endParaRPr>
          </a:p>
        </p:txBody>
      </p:sp>
      <p:pic>
        <p:nvPicPr>
          <p:cNvPr id="4" name="Image 3" descr="Une image contenant texte, périphérique, mètre, jauge&#10;&#10;Description générée automatiquement">
            <a:extLst>
              <a:ext uri="{FF2B5EF4-FFF2-40B4-BE49-F238E27FC236}">
                <a16:creationId xmlns:a16="http://schemas.microsoft.com/office/drawing/2014/main" id="{5127425B-4771-0D34-7865-0D0075500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593" y="2678654"/>
            <a:ext cx="6419058" cy="12430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E58BCD-C48C-8D6B-25A1-D3C8186F7CEB}"/>
              </a:ext>
            </a:extLst>
          </p:cNvPr>
          <p:cNvSpPr txBox="1"/>
          <p:nvPr/>
        </p:nvSpPr>
        <p:spPr>
          <a:xfrm>
            <a:off x="7591297" y="3998199"/>
            <a:ext cx="451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200" cap="small" dirty="0" err="1">
                <a:effectLst/>
                <a:latin typeface="+mj-lt"/>
                <a:ea typeface="Calibri" panose="020F0502020204030204" pitchFamily="34" charset="0"/>
              </a:rPr>
              <a:t>Hoynck</a:t>
            </a:r>
            <a:r>
              <a:rPr lang="fr-BE" sz="1200" cap="small" dirty="0">
                <a:effectLst/>
                <a:latin typeface="+mj-lt"/>
                <a:ea typeface="Calibri" panose="020F0502020204030204" pitchFamily="34" charset="0"/>
              </a:rPr>
              <a:t> van </a:t>
            </a:r>
            <a:r>
              <a:rPr lang="fr-BE" sz="1200" cap="small" dirty="0" err="1">
                <a:effectLst/>
                <a:latin typeface="+mj-lt"/>
                <a:ea typeface="Calibri" panose="020F0502020204030204" pitchFamily="34" charset="0"/>
              </a:rPr>
              <a:t>Papendrecht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 C. P.,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Epistola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 ad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Joannem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Christianum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Erckelium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, J.U.L. </a:t>
            </a:r>
            <a:r>
              <a:rPr lang="fr-BE" sz="1200" dirty="0">
                <a:latin typeface="+mj-lt"/>
                <a:ea typeface="Calibri" panose="020F0502020204030204" pitchFamily="34" charset="0"/>
              </a:rPr>
              <a:t>...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, [Mechelen], [</a:t>
            </a:r>
            <a:r>
              <a:rPr lang="fr-BE" sz="1200" dirty="0" err="1">
                <a:effectLst/>
                <a:latin typeface="+mj-lt"/>
                <a:ea typeface="Calibri" panose="020F0502020204030204" pitchFamily="34" charset="0"/>
              </a:rPr>
              <a:t>Laurentius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 Vander Elst], [1728] (</a:t>
            </a:r>
            <a:r>
              <a:rPr lang="fr-BE" sz="12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 27H28)</a:t>
            </a:r>
            <a:endParaRPr lang="fr-B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182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  <p:bldP spid="25" grpId="0"/>
      <p:bldP spid="25" grpId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215" y="299469"/>
            <a:ext cx="5356219" cy="910317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Dating the binding by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Identifying a </a:t>
            </a:r>
            <a:r>
              <a:rPr lang="fr-BE" sz="2000" dirty="0" err="1">
                <a:solidFill>
                  <a:schemeClr val="bg1"/>
                </a:solidFill>
              </a:rPr>
              <a:t>handwriting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fr-BE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</a:t>
            </a:r>
            <a:r>
              <a:rPr lang="fr-BE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27h28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32AF97-9DE1-4BDC-FE94-792ECAA23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640"/>
          <a:stretch/>
        </p:blipFill>
        <p:spPr>
          <a:xfrm>
            <a:off x="724324" y="1376057"/>
            <a:ext cx="6096000" cy="4105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 5" descr="Une image contenant texte, périphérique, mètre, jauge&#10;&#10;Description générée automatiquement">
            <a:extLst>
              <a:ext uri="{FF2B5EF4-FFF2-40B4-BE49-F238E27FC236}">
                <a16:creationId xmlns:a16="http://schemas.microsoft.com/office/drawing/2014/main" id="{8ABFC3DD-7845-249C-34C3-6FA4E8189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835" y="2936262"/>
            <a:ext cx="5088815" cy="9854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 6" descr="Une image contenant texte, périphérique, jauge&#10;&#10;Description générée automatiquement">
            <a:extLst>
              <a:ext uri="{FF2B5EF4-FFF2-40B4-BE49-F238E27FC236}">
                <a16:creationId xmlns:a16="http://schemas.microsoft.com/office/drawing/2014/main" id="{75D2BD65-5B0A-1FF3-D95A-DDB20B20D0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446"/>
          <a:stretch/>
        </p:blipFill>
        <p:spPr>
          <a:xfrm>
            <a:off x="6969835" y="1369435"/>
            <a:ext cx="5088815" cy="9428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C0E073B-C589-5301-4117-33900FC899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" t="5021" r="-4" b="72169"/>
          <a:stretch/>
        </p:blipFill>
        <p:spPr>
          <a:xfrm>
            <a:off x="6969834" y="4752975"/>
            <a:ext cx="5088815" cy="700629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AFDC4CD-8148-B591-BBD2-A733FCDBE6B7}"/>
              </a:ext>
            </a:extLst>
          </p:cNvPr>
          <p:cNvSpPr txBox="1"/>
          <p:nvPr/>
        </p:nvSpPr>
        <p:spPr>
          <a:xfrm>
            <a:off x="8092037" y="361552"/>
            <a:ext cx="3552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Charles </a:t>
            </a:r>
            <a:r>
              <a:rPr lang="fr-BE" dirty="0" err="1"/>
              <a:t>Wastelain</a:t>
            </a:r>
            <a:endParaRPr lang="fr-BE" dirty="0"/>
          </a:p>
          <a:p>
            <a:pPr algn="ctr"/>
            <a:r>
              <a:rPr lang="fr-BE" dirty="0" err="1"/>
              <a:t>Librarian</a:t>
            </a:r>
            <a:r>
              <a:rPr lang="fr-BE" dirty="0"/>
              <a:t> of the </a:t>
            </a:r>
            <a:r>
              <a:rPr lang="fr-BE" dirty="0" err="1"/>
              <a:t>college</a:t>
            </a:r>
            <a:r>
              <a:rPr lang="fr-BE" dirty="0"/>
              <a:t> (1765-1773)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8B3A0E-A444-1FF2-75BA-8A1374C2B076}"/>
              </a:ext>
            </a:extLst>
          </p:cNvPr>
          <p:cNvSpPr txBox="1"/>
          <p:nvPr/>
        </p:nvSpPr>
        <p:spPr>
          <a:xfrm>
            <a:off x="7544648" y="3961271"/>
            <a:ext cx="451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200" cap="small" dirty="0" err="1">
                <a:effectLst/>
                <a:latin typeface="+mj-lt"/>
                <a:ea typeface="Calibri" panose="020F0502020204030204" pitchFamily="34" charset="0"/>
              </a:rPr>
              <a:t>Hoynck</a:t>
            </a:r>
            <a:r>
              <a:rPr lang="fr-BE" sz="1200" cap="small" dirty="0">
                <a:effectLst/>
                <a:latin typeface="+mj-lt"/>
                <a:ea typeface="Calibri" panose="020F0502020204030204" pitchFamily="34" charset="0"/>
              </a:rPr>
              <a:t> van </a:t>
            </a:r>
            <a:r>
              <a:rPr lang="fr-BE" sz="1200" cap="small" dirty="0" err="1">
                <a:effectLst/>
                <a:latin typeface="+mj-lt"/>
                <a:ea typeface="Calibri" panose="020F0502020204030204" pitchFamily="34" charset="0"/>
              </a:rPr>
              <a:t>Papendrecht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 C. P.,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Epistola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 ad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Joannem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Christianum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Erckelium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, J.U.L. </a:t>
            </a:r>
            <a:r>
              <a:rPr lang="fr-BE" sz="1200" dirty="0">
                <a:latin typeface="+mj-lt"/>
                <a:ea typeface="Calibri" panose="020F0502020204030204" pitchFamily="34" charset="0"/>
              </a:rPr>
              <a:t>...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, [Mechelen], [</a:t>
            </a:r>
            <a:r>
              <a:rPr lang="fr-BE" sz="1200" dirty="0" err="1">
                <a:effectLst/>
                <a:latin typeface="+mj-lt"/>
                <a:ea typeface="Calibri" panose="020F0502020204030204" pitchFamily="34" charset="0"/>
              </a:rPr>
              <a:t>Laurentius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 Vander Elst], [1728] (</a:t>
            </a:r>
            <a:r>
              <a:rPr lang="fr-BE" sz="1200" dirty="0" err="1">
                <a:effectLst/>
                <a:latin typeface="+mj-lt"/>
                <a:ea typeface="Calibri" panose="020F0502020204030204" pitchFamily="34" charset="0"/>
              </a:rPr>
              <a:t>Seminary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 27H28)</a:t>
            </a:r>
            <a:endParaRPr lang="fr-BE" sz="1200" dirty="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2BD697-4EF9-741E-BE1F-81FB9FCFD0B9}"/>
              </a:ext>
            </a:extLst>
          </p:cNvPr>
          <p:cNvSpPr txBox="1"/>
          <p:nvPr/>
        </p:nvSpPr>
        <p:spPr>
          <a:xfrm>
            <a:off x="7544649" y="2312321"/>
            <a:ext cx="451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Liège, Archives de l’État à Liège, 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Couvent jésuite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, n</a:t>
            </a:r>
            <a:r>
              <a:rPr lang="fr-BE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 12, 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Registre aux charges.</a:t>
            </a:r>
            <a:endParaRPr lang="fr-BE" sz="1200" dirty="0"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69366F-A399-4F79-5BF3-1F0DBAA01DA5}"/>
              </a:ext>
            </a:extLst>
          </p:cNvPr>
          <p:cNvSpPr txBox="1"/>
          <p:nvPr/>
        </p:nvSpPr>
        <p:spPr>
          <a:xfrm>
            <a:off x="7544647" y="5494325"/>
            <a:ext cx="451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cap="small" dirty="0" err="1"/>
              <a:t>Roggeveen</a:t>
            </a:r>
            <a:r>
              <a:rPr lang="fr-FR" sz="1200" dirty="0"/>
              <a:t> J., </a:t>
            </a:r>
            <a:r>
              <a:rPr lang="fr-FR" sz="1200" i="1" dirty="0"/>
              <a:t>Histoire de l'</a:t>
            </a:r>
            <a:r>
              <a:rPr lang="fr-FR" sz="1200" i="1" dirty="0" err="1"/>
              <a:t>expedition</a:t>
            </a:r>
            <a:r>
              <a:rPr lang="fr-FR" sz="1200" i="1" dirty="0"/>
              <a:t> de trois vaisseaux </a:t>
            </a:r>
            <a:r>
              <a:rPr lang="fr-FR" sz="1200" dirty="0"/>
              <a:t>..., Den Haag, VOC, 1739 (ULiège XXIII.209.4).</a:t>
            </a:r>
            <a:endParaRPr lang="fr-BE" sz="1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A9EB2C-A7C7-1325-CDE5-42B7D50CE53D}"/>
              </a:ext>
            </a:extLst>
          </p:cNvPr>
          <p:cNvSpPr txBox="1"/>
          <p:nvPr/>
        </p:nvSpPr>
        <p:spPr>
          <a:xfrm>
            <a:off x="724324" y="555065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200" cap="sm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Placentius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 L.,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Catalogus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omnium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antistitum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Tungrorum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Trajectensium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BE" sz="12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Leodiensium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Antwerp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Willem </a:t>
            </a:r>
            <a:r>
              <a:rPr lang="fr-BE" sz="12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Vorsterman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[1529] (</a:t>
            </a:r>
            <a:r>
              <a:rPr lang="fr-BE" sz="1200" dirty="0">
                <a:solidFill>
                  <a:schemeClr val="bg1"/>
                </a:solidFill>
                <a:latin typeface="+mj-lt"/>
              </a:rPr>
              <a:t>ULiège R746A</a:t>
            </a:r>
            <a:r>
              <a:rPr lang="fr-BE" sz="12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cs typeface="Times New Roman" panose="02020603050405020304" pitchFamily="18" charset="0"/>
              </a:rPr>
              <a:t>).</a:t>
            </a:r>
            <a:endParaRPr lang="fr-BE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8102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544A17-F525-C3DF-16C6-41657C659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021" y="297717"/>
            <a:ext cx="5659957" cy="530621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Wastelain’s</a:t>
            </a:r>
            <a:r>
              <a:rPr lang="fr-BE" dirty="0"/>
              <a:t> </a:t>
            </a:r>
            <a:r>
              <a:rPr lang="fr-BE" dirty="0" err="1"/>
              <a:t>doing</a:t>
            </a:r>
            <a:endParaRPr lang="fr-BE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EC97D9E-9692-37FF-098D-F9DCA1DDB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640"/>
          <a:stretch/>
        </p:blipFill>
        <p:spPr>
          <a:xfrm>
            <a:off x="7903226" y="3690486"/>
            <a:ext cx="3600656" cy="242517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2C7F3C-6B07-0596-33D6-623E1ECFC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62" t="421" r="29993" b="26163"/>
          <a:stretch/>
        </p:blipFill>
        <p:spPr>
          <a:xfrm>
            <a:off x="736159" y="3878095"/>
            <a:ext cx="2802835" cy="2419290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8" name="Image 7" descr="Une image contenant texte, vieux, intérieur, conteneur&#10;&#10;Description générée automatiquement">
            <a:extLst>
              <a:ext uri="{FF2B5EF4-FFF2-40B4-BE49-F238E27FC236}">
                <a16:creationId xmlns:a16="http://schemas.microsoft.com/office/drawing/2014/main" id="{B2DAE076-1553-F258-F7A3-449433CCF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59" y="1010721"/>
            <a:ext cx="2802835" cy="2747711"/>
          </a:xfrm>
          <a:prstGeom prst="rect">
            <a:avLst/>
          </a:prstGeom>
          <a:ln w="25400">
            <a:solidFill>
              <a:srgbClr val="40404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53E3969-97BF-1175-F400-730CCCD18BB7}"/>
              </a:ext>
            </a:extLst>
          </p:cNvPr>
          <p:cNvSpPr txBox="1"/>
          <p:nvPr/>
        </p:nvSpPr>
        <p:spPr>
          <a:xfrm>
            <a:off x="3538994" y="1010721"/>
            <a:ext cx="2517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Helping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reader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by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tagging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spines</a:t>
            </a:r>
            <a:endParaRPr lang="fr-BE" sz="21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C549A6B-91D6-69AE-78FB-F21749DB7E13}"/>
              </a:ext>
            </a:extLst>
          </p:cNvPr>
          <p:cNvSpPr txBox="1"/>
          <p:nvPr/>
        </p:nvSpPr>
        <p:spPr>
          <a:xfrm>
            <a:off x="3538995" y="3920617"/>
            <a:ext cx="2517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Numbering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titles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sammelbände</a:t>
            </a:r>
            <a:endParaRPr lang="fr-BE" sz="21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329945F-8F9D-9927-0D28-18BF8D948811}"/>
              </a:ext>
            </a:extLst>
          </p:cNvPr>
          <p:cNvSpPr txBox="1"/>
          <p:nvPr/>
        </p:nvSpPr>
        <p:spPr>
          <a:xfrm>
            <a:off x="5141380" y="4903074"/>
            <a:ext cx="2724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Notes to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inform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reader</a:t>
            </a:r>
            <a:endParaRPr lang="fr-BE" sz="21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1AFF3C8-70D5-F2D3-4704-BE7512A2B0FE}"/>
              </a:ext>
            </a:extLst>
          </p:cNvPr>
          <p:cNvSpPr txBox="1"/>
          <p:nvPr/>
        </p:nvSpPr>
        <p:spPr>
          <a:xfrm>
            <a:off x="4460721" y="2028744"/>
            <a:ext cx="3405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Binding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titles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a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thematically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1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coherent</a:t>
            </a:r>
            <a:r>
              <a:rPr lang="fr-BE" sz="21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volume (4)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2569A5B-A4FA-FE43-B13A-E1A43FBEC209}"/>
              </a:ext>
            </a:extLst>
          </p:cNvPr>
          <p:cNvSpPr txBox="1"/>
          <p:nvPr/>
        </p:nvSpPr>
        <p:spPr>
          <a:xfrm>
            <a:off x="7940479" y="1228522"/>
            <a:ext cx="3550523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fr-BE" dirty="0"/>
          </a:p>
          <a:p>
            <a:pPr algn="ctr"/>
            <a:endParaRPr lang="fr-BE" dirty="0"/>
          </a:p>
          <a:p>
            <a:pPr algn="ctr"/>
            <a:r>
              <a:rPr lang="fr-BE" sz="2400" cap="small" dirty="0"/>
              <a:t>Dolmans &amp; Crassier </a:t>
            </a:r>
            <a:r>
              <a:rPr lang="fr-BE" sz="2400" cap="small" dirty="0" err="1"/>
              <a:t>controversy</a:t>
            </a:r>
            <a:endParaRPr lang="fr-BE" sz="2400" cap="small" dirty="0"/>
          </a:p>
          <a:p>
            <a:endParaRPr lang="fr-BE" dirty="0"/>
          </a:p>
          <a:p>
            <a:endParaRPr lang="fr-BE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5410D46-DD68-97E5-017F-71B66C9A80B2}"/>
              </a:ext>
            </a:extLst>
          </p:cNvPr>
          <p:cNvCxnSpPr>
            <a:cxnSpLocks/>
          </p:cNvCxnSpPr>
          <p:nvPr/>
        </p:nvCxnSpPr>
        <p:spPr>
          <a:xfrm>
            <a:off x="3581521" y="1773973"/>
            <a:ext cx="2130778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510D4EA-77D4-CBD5-F697-966C24BA6090}"/>
              </a:ext>
            </a:extLst>
          </p:cNvPr>
          <p:cNvCxnSpPr>
            <a:cxnSpLocks/>
          </p:cNvCxnSpPr>
          <p:nvPr/>
        </p:nvCxnSpPr>
        <p:spPr>
          <a:xfrm>
            <a:off x="3581521" y="4678444"/>
            <a:ext cx="2475022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321DDE3-C740-C2AA-D491-814616A80DBA}"/>
              </a:ext>
            </a:extLst>
          </p:cNvPr>
          <p:cNvCxnSpPr>
            <a:cxnSpLocks/>
          </p:cNvCxnSpPr>
          <p:nvPr/>
        </p:nvCxnSpPr>
        <p:spPr>
          <a:xfrm>
            <a:off x="4550473" y="2767408"/>
            <a:ext cx="3352753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25DB87F-1A2D-ABA7-494B-291DF8B09E23}"/>
              </a:ext>
            </a:extLst>
          </p:cNvPr>
          <p:cNvCxnSpPr>
            <a:cxnSpLocks/>
          </p:cNvCxnSpPr>
          <p:nvPr/>
        </p:nvCxnSpPr>
        <p:spPr>
          <a:xfrm>
            <a:off x="5497146" y="5641738"/>
            <a:ext cx="2368795" cy="0"/>
          </a:xfrm>
          <a:prstGeom prst="line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70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FF0300-1E6A-8199-5AF4-B1CB9E2EE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9308" y="1473798"/>
            <a:ext cx="7729728" cy="4670328"/>
          </a:xfrm>
        </p:spPr>
        <p:txBody>
          <a:bodyPr>
            <a:normAutofit/>
          </a:bodyPr>
          <a:lstStyle/>
          <a:p>
            <a:r>
              <a:rPr lang="fr-BE" sz="2400" dirty="0"/>
              <a:t>Four </a:t>
            </a:r>
            <a:r>
              <a:rPr lang="fr-BE" sz="2400" dirty="0" err="1"/>
              <a:t>sammelbände</a:t>
            </a:r>
            <a:r>
              <a:rPr lang="fr-BE" sz="2400" dirty="0"/>
              <a:t> </a:t>
            </a:r>
            <a:r>
              <a:rPr lang="fr-BE" sz="2400" dirty="0" err="1"/>
              <a:t>bound</a:t>
            </a:r>
            <a:r>
              <a:rPr lang="fr-BE" sz="2400" dirty="0"/>
              <a:t> in the </a:t>
            </a:r>
            <a:r>
              <a:rPr lang="fr-BE" sz="2400" dirty="0" err="1"/>
              <a:t>XVIII</a:t>
            </a:r>
            <a:r>
              <a:rPr lang="fr-BE" sz="2400" baseline="30000" dirty="0" err="1"/>
              <a:t>th</a:t>
            </a:r>
            <a:r>
              <a:rPr lang="fr-BE" sz="2400" dirty="0"/>
              <a:t> century</a:t>
            </a:r>
          </a:p>
          <a:p>
            <a:pPr lvl="1"/>
            <a:r>
              <a:rPr lang="fr-BE" sz="2000" dirty="0"/>
              <a:t>Work of Charles </a:t>
            </a:r>
            <a:r>
              <a:rPr lang="fr-BE" sz="2000" dirty="0" err="1"/>
              <a:t>Wastelain</a:t>
            </a:r>
            <a:r>
              <a:rPr lang="fr-BE" sz="2000" dirty="0"/>
              <a:t>, last </a:t>
            </a:r>
            <a:r>
              <a:rPr lang="fr-BE" sz="2000" dirty="0" err="1"/>
              <a:t>librarian</a:t>
            </a:r>
            <a:r>
              <a:rPr lang="fr-BE" sz="2000" dirty="0"/>
              <a:t> of the </a:t>
            </a:r>
            <a:r>
              <a:rPr lang="fr-BE" sz="2000" dirty="0" err="1"/>
              <a:t>college</a:t>
            </a:r>
            <a:r>
              <a:rPr lang="fr-BE" sz="2000" dirty="0"/>
              <a:t> (1765-1773)</a:t>
            </a:r>
          </a:p>
          <a:p>
            <a:pPr lvl="1"/>
            <a:endParaRPr lang="fr-BE" sz="2000" dirty="0"/>
          </a:p>
          <a:p>
            <a:r>
              <a:rPr lang="fr-BE" sz="2400" dirty="0"/>
              <a:t>Notes </a:t>
            </a:r>
            <a:r>
              <a:rPr lang="fr-BE" sz="2400" dirty="0" err="1"/>
              <a:t>aimed</a:t>
            </a:r>
            <a:r>
              <a:rPr lang="fr-BE" sz="2400" dirty="0"/>
              <a:t> at an audience </a:t>
            </a:r>
            <a:r>
              <a:rPr lang="fr-BE" sz="2400" dirty="0" err="1"/>
              <a:t>larger</a:t>
            </a:r>
            <a:r>
              <a:rPr lang="fr-BE" sz="2400" dirty="0"/>
              <a:t> </a:t>
            </a:r>
            <a:r>
              <a:rPr lang="fr-BE" sz="2400" dirty="0" err="1"/>
              <a:t>than</a:t>
            </a:r>
            <a:r>
              <a:rPr lang="fr-BE" sz="2400" dirty="0"/>
              <a:t> </a:t>
            </a:r>
            <a:r>
              <a:rPr lang="fr-BE" sz="2400" dirty="0" err="1"/>
              <a:t>just</a:t>
            </a:r>
            <a:r>
              <a:rPr lang="fr-BE" sz="2400" dirty="0"/>
              <a:t> the </a:t>
            </a:r>
            <a:r>
              <a:rPr lang="fr-BE" sz="2400" dirty="0" err="1"/>
              <a:t>library</a:t>
            </a:r>
            <a:r>
              <a:rPr lang="fr-BE" sz="2400" dirty="0"/>
              <a:t> personnel</a:t>
            </a:r>
          </a:p>
          <a:p>
            <a:endParaRPr lang="fr-BE" sz="2400" dirty="0"/>
          </a:p>
          <a:p>
            <a:r>
              <a:rPr lang="fr-BE" sz="2400" dirty="0"/>
              <a:t>« </a:t>
            </a:r>
            <a:r>
              <a:rPr lang="fr-BE" sz="2400" dirty="0" err="1"/>
              <a:t>Rationalization</a:t>
            </a:r>
            <a:r>
              <a:rPr lang="fr-BE" sz="2400" dirty="0"/>
              <a:t> » of the </a:t>
            </a:r>
            <a:r>
              <a:rPr lang="fr-BE" sz="2400" dirty="0" err="1"/>
              <a:t>library</a:t>
            </a:r>
            <a:endParaRPr lang="fr-BE" sz="2400" dirty="0"/>
          </a:p>
          <a:p>
            <a:pPr lvl="1"/>
            <a:r>
              <a:rPr lang="fr-BE" sz="2000" dirty="0" err="1"/>
              <a:t>Rebinding</a:t>
            </a:r>
            <a:r>
              <a:rPr lang="fr-BE" sz="2000" dirty="0"/>
              <a:t> volumes		</a:t>
            </a:r>
            <a:r>
              <a:rPr lang="fr-BE" sz="2000" dirty="0" err="1"/>
              <a:t>thematically</a:t>
            </a:r>
            <a:r>
              <a:rPr lang="fr-BE" sz="2000" dirty="0"/>
              <a:t> </a:t>
            </a:r>
            <a:r>
              <a:rPr lang="fr-BE" sz="2000" dirty="0" err="1"/>
              <a:t>coherent</a:t>
            </a:r>
            <a:endParaRPr lang="fr-BE" sz="2000" dirty="0"/>
          </a:p>
          <a:p>
            <a:pPr lvl="1"/>
            <a:r>
              <a:rPr lang="fr-BE" sz="2000" dirty="0" err="1"/>
              <a:t>Numbering</a:t>
            </a:r>
            <a:r>
              <a:rPr lang="fr-BE" sz="2000" dirty="0"/>
              <a:t> the </a:t>
            </a:r>
            <a:r>
              <a:rPr lang="fr-BE" sz="2000" dirty="0" err="1"/>
              <a:t>titles</a:t>
            </a:r>
            <a:endParaRPr lang="fr-BE" sz="2000" dirty="0"/>
          </a:p>
          <a:p>
            <a:pPr lvl="1"/>
            <a:r>
              <a:rPr lang="fr-BE" sz="2000" dirty="0"/>
              <a:t>Notes and </a:t>
            </a:r>
            <a:r>
              <a:rPr lang="fr-BE" sz="2000" dirty="0" err="1"/>
              <a:t>titles</a:t>
            </a:r>
            <a:r>
              <a:rPr lang="fr-BE" sz="2000" dirty="0"/>
              <a:t> on the </a:t>
            </a:r>
            <a:r>
              <a:rPr lang="fr-BE" sz="2000" dirty="0" err="1"/>
              <a:t>spine</a:t>
            </a:r>
            <a:endParaRPr lang="fr-BE" sz="2000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261681BA-0D22-98AA-2168-35343682571B}"/>
              </a:ext>
            </a:extLst>
          </p:cNvPr>
          <p:cNvSpPr/>
          <p:nvPr/>
        </p:nvSpPr>
        <p:spPr>
          <a:xfrm>
            <a:off x="4324833" y="4754882"/>
            <a:ext cx="1165053" cy="277174"/>
          </a:xfrm>
          <a:prstGeom prst="rightArrow">
            <a:avLst>
              <a:gd name="adj1" fmla="val 50000"/>
              <a:gd name="adj2" fmla="val 443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CF50724-CAA0-1915-0DEA-275EFD3DC922}"/>
              </a:ext>
            </a:extLst>
          </p:cNvPr>
          <p:cNvSpPr/>
          <p:nvPr/>
        </p:nvSpPr>
        <p:spPr>
          <a:xfrm>
            <a:off x="7478262" y="4754882"/>
            <a:ext cx="402336" cy="1165860"/>
          </a:xfrm>
          <a:prstGeom prst="arc">
            <a:avLst>
              <a:gd name="adj1" fmla="val 16200000"/>
              <a:gd name="adj2" fmla="val 534946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61B7650-FB12-7DBD-17E9-ADF4FA05D70A}"/>
              </a:ext>
            </a:extLst>
          </p:cNvPr>
          <p:cNvSpPr txBox="1"/>
          <p:nvPr/>
        </p:nvSpPr>
        <p:spPr>
          <a:xfrm>
            <a:off x="7880598" y="5122368"/>
            <a:ext cx="3560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/>
              <a:t>Help the </a:t>
            </a:r>
            <a:r>
              <a:rPr lang="fr-BE" sz="2200" dirty="0" err="1"/>
              <a:t>reader</a:t>
            </a:r>
            <a:r>
              <a:rPr lang="fr-BE" sz="2200" dirty="0"/>
              <a:t> in the </a:t>
            </a:r>
            <a:r>
              <a:rPr lang="fr-BE" sz="2200" dirty="0" err="1"/>
              <a:t>library</a:t>
            </a:r>
            <a:endParaRPr lang="fr-BE" sz="22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F46AF1-9ABF-424D-AD6C-6B6C2A819FE5}"/>
              </a:ext>
            </a:extLst>
          </p:cNvPr>
          <p:cNvSpPr txBox="1">
            <a:spLocks/>
          </p:cNvSpPr>
          <p:nvPr/>
        </p:nvSpPr>
        <p:spPr bwMode="black">
          <a:xfrm>
            <a:off x="3266021" y="297717"/>
            <a:ext cx="5659957" cy="53062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500" dirty="0" err="1"/>
              <a:t>Wastelain’s</a:t>
            </a:r>
            <a:r>
              <a:rPr lang="fr-BE" sz="2500" dirty="0"/>
              <a:t> </a:t>
            </a:r>
            <a:r>
              <a:rPr lang="fr-BE" sz="2500" dirty="0" err="1"/>
              <a:t>policies</a:t>
            </a:r>
            <a:endParaRPr lang="fr-BE" sz="2500" dirty="0"/>
          </a:p>
        </p:txBody>
      </p:sp>
    </p:spTree>
    <p:extLst>
      <p:ext uri="{BB962C8B-B14F-4D97-AF65-F5344CB8AC3E}">
        <p14:creationId xmlns:p14="http://schemas.microsoft.com/office/powerpoint/2010/main" val="3715472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9506D4A-38C8-76D9-6CD7-07892665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40" y="132926"/>
            <a:ext cx="4494998" cy="1102316"/>
          </a:xfrm>
        </p:spPr>
        <p:txBody>
          <a:bodyPr/>
          <a:lstStyle/>
          <a:p>
            <a:r>
              <a:rPr lang="fr-BE" sz="2000" dirty="0"/>
              <a:t>The </a:t>
            </a:r>
            <a:r>
              <a:rPr lang="fr-BE" sz="2000" dirty="0" err="1"/>
              <a:t>librarian</a:t>
            </a:r>
            <a:r>
              <a:rPr lang="fr-BE" sz="2000" dirty="0"/>
              <a:t>, the </a:t>
            </a:r>
            <a:r>
              <a:rPr lang="fr-BE" sz="2000" dirty="0" err="1"/>
              <a:t>rules</a:t>
            </a:r>
            <a:r>
              <a:rPr lang="fr-BE" sz="2000" dirty="0"/>
              <a:t> and the « </a:t>
            </a:r>
            <a:r>
              <a:rPr lang="fr-BE" sz="2000" dirty="0" err="1"/>
              <a:t>jesuit</a:t>
            </a:r>
            <a:r>
              <a:rPr lang="fr-BE" sz="2000" dirty="0"/>
              <a:t> </a:t>
            </a:r>
            <a:r>
              <a:rPr lang="fr-BE" sz="2000" dirty="0" err="1"/>
              <a:t>way</a:t>
            </a:r>
            <a:r>
              <a:rPr lang="fr-BE" sz="2000" dirty="0"/>
              <a:t> of </a:t>
            </a:r>
            <a:r>
              <a:rPr lang="fr-BE" sz="2000" dirty="0" err="1"/>
              <a:t>proceeding</a:t>
            </a:r>
            <a:r>
              <a:rPr lang="fr-BE" sz="2000" dirty="0"/>
              <a:t> »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3B478A9-98C7-E898-C528-C0114FECA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340" y="1721118"/>
            <a:ext cx="4599484" cy="4957788"/>
          </a:xfrm>
        </p:spPr>
        <p:txBody>
          <a:bodyPr>
            <a:noAutofit/>
          </a:bodyPr>
          <a:lstStyle/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Wastelain’s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policies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&gt;&lt; Rules of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order</a:t>
            </a: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Easing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access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to books and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rationalizing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their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reading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serves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purpose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of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jesuit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mission</a:t>
            </a: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Librarian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free to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interpret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/bypass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rules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if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he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thinks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it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fulfils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task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better</a:t>
            </a: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Image 9" descr="Une image contenant texte, journal, reçu&#10;&#10;Description générée automatiquement">
            <a:extLst>
              <a:ext uri="{FF2B5EF4-FFF2-40B4-BE49-F238E27FC236}">
                <a16:creationId xmlns:a16="http://schemas.microsoft.com/office/drawing/2014/main" id="{7E9F312F-6FDC-AEF9-6688-282262D1E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926"/>
            <a:ext cx="6096000" cy="4957788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441BA55-B330-AEB6-127B-4D57DDD43F34}"/>
              </a:ext>
            </a:extLst>
          </p:cNvPr>
          <p:cNvSpPr txBox="1"/>
          <p:nvPr/>
        </p:nvSpPr>
        <p:spPr>
          <a:xfrm>
            <a:off x="6096000" y="5223640"/>
            <a:ext cx="6095999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2. Let the library be locked, let him [the librarian] have the keys, and let him pass them on to those who may have them, at the discretion of the superior.</a:t>
            </a:r>
            <a:endParaRPr lang="fr-BE" sz="2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DF12C5D-49C6-8D61-5F69-B082CFDF54F4}"/>
              </a:ext>
            </a:extLst>
          </p:cNvPr>
          <p:cNvSpPr txBox="1"/>
          <p:nvPr/>
        </p:nvSpPr>
        <p:spPr>
          <a:xfrm>
            <a:off x="7544652" y="6350244"/>
            <a:ext cx="4647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Regulae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Societatis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Iesu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Auctoritate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Septimae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Congregationis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Generalis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auctae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, Rome,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Collegio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Romano, 1616, f. Q1r</a:t>
            </a:r>
            <a:r>
              <a:rPr lang="fr-FR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-Q2v</a:t>
            </a:r>
            <a:r>
              <a:rPr lang="fr-FR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fr-B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994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190243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 fontScale="9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Cases of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“Bookseller </a:t>
            </a:r>
            <a:r>
              <a:rPr lang="en-US" sz="2800" dirty="0" err="1">
                <a:solidFill>
                  <a:schemeClr val="bg1"/>
                </a:solidFill>
              </a:rPr>
              <a:t>Sammelbände</a:t>
            </a:r>
            <a:r>
              <a:rPr lang="en-US" sz="2800" dirty="0">
                <a:solidFill>
                  <a:schemeClr val="bg1"/>
                </a:solidFill>
              </a:rPr>
              <a:t>”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Uliège</a:t>
            </a:r>
            <a:r>
              <a:rPr lang="en-US" dirty="0">
                <a:solidFill>
                  <a:schemeClr val="bg1"/>
                </a:solidFill>
              </a:rPr>
              <a:t> XXII.157.1)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DA0FEA-52E0-DD36-7115-761998E09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2157274"/>
            <a:ext cx="6242719" cy="3878637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cap="smal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Bouchet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J., 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 Annales d’Aquitaine.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Faicts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gestes en sommaire des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Roys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France et d’Angleterre, Pays de Naples &amp; de Milan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augmentees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plusieurs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pieces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rares et Historiques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extraictes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Bibliothecques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&amp; recueillies par A.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Mounin</a:t>
            </a:r>
            <a:r>
              <a:rPr lang="fr-BE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(USTC </a:t>
            </a:r>
            <a:r>
              <a:rPr lang="fr-FR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6806419)</a:t>
            </a:r>
            <a:endParaRPr lang="fr-BE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cap="smal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La Haye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J., 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memoires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recherche de France, et de la Gaule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Aquitanique</a:t>
            </a:r>
            <a:r>
              <a:rPr lang="fr-BE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(USTC </a:t>
            </a:r>
            <a:r>
              <a:rPr lang="fr-FR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6806409)</a:t>
            </a:r>
            <a:endParaRPr lang="fr-BE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l’Université de la ville de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Poictiers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du temps de son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erection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du recteur, et officiers et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privileges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ladite Université,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extraict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d’un ancien manuscrit latin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BE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(USTC </a:t>
            </a:r>
            <a:r>
              <a:rPr lang="fr-FR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6806406)</a:t>
            </a:r>
            <a:endParaRPr lang="fr-BE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l’Université de la ville de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Poictiers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du temps de son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erection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du recteur, et officiers et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privileges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ladite Université,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extraict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livre du scribe de l’Université, et d’un ancien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manuscript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latin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(USTC </a:t>
            </a:r>
            <a:r>
              <a:rPr lang="fr-FR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6810172)</a:t>
            </a:r>
            <a:endParaRPr lang="fr-BE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cap="small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Filleau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J.,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La preuve historique des litanies de la grande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Reyne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France </a:t>
            </a:r>
            <a:r>
              <a:rPr lang="fr-BE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Saincte</a:t>
            </a:r>
            <a:r>
              <a:rPr lang="fr-BE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Radegonde</a:t>
            </a:r>
            <a:r>
              <a:rPr lang="fr-BE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(USTC </a:t>
            </a:r>
            <a:r>
              <a:rPr lang="fr-FR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6806407)</a:t>
            </a:r>
            <a:endParaRPr lang="fr-BE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 descr="Une image contenant commode&#10;&#10;Description générée automatiquement">
            <a:extLst>
              <a:ext uri="{FF2B5EF4-FFF2-40B4-BE49-F238E27FC236}">
                <a16:creationId xmlns:a16="http://schemas.microsoft.com/office/drawing/2014/main" id="{8BCF27D6-0E6D-CC09-23B7-FB96E000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367" y="0"/>
            <a:ext cx="1595916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928E08-4A1B-7D69-D321-8655CF458867}"/>
              </a:ext>
            </a:extLst>
          </p:cNvPr>
          <p:cNvSpPr txBox="1"/>
          <p:nvPr/>
        </p:nvSpPr>
        <p:spPr>
          <a:xfrm>
            <a:off x="1603232" y="6203548"/>
            <a:ext cx="4134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All : Poitiers, Abraham </a:t>
            </a:r>
            <a:r>
              <a:rPr lang="fr-BE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Mounin</a:t>
            </a:r>
            <a:r>
              <a:rPr lang="fr-BE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1643-1644.</a:t>
            </a:r>
          </a:p>
        </p:txBody>
      </p:sp>
      <p:pic>
        <p:nvPicPr>
          <p:cNvPr id="7" name="Image 6" descr="Une image contenant texte, vieux&#10;&#10;Description générée automatiquement">
            <a:extLst>
              <a:ext uri="{FF2B5EF4-FFF2-40B4-BE49-F238E27FC236}">
                <a16:creationId xmlns:a16="http://schemas.microsoft.com/office/drawing/2014/main" id="{3CA8981E-7105-2989-DBF2-EBDE69AA7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834" y="1714500"/>
            <a:ext cx="4296981" cy="3429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82559E3-9C08-099D-D770-98D39EEA5AC4}"/>
              </a:ext>
            </a:extLst>
          </p:cNvPr>
          <p:cNvCxnSpPr>
            <a:cxnSpLocks/>
          </p:cNvCxnSpPr>
          <p:nvPr/>
        </p:nvCxnSpPr>
        <p:spPr>
          <a:xfrm flipV="1">
            <a:off x="9865019" y="1132701"/>
            <a:ext cx="0" cy="141686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B556949-1F99-3F09-2DE0-9E918A798509}"/>
              </a:ext>
            </a:extLst>
          </p:cNvPr>
          <p:cNvSpPr txBox="1"/>
          <p:nvPr/>
        </p:nvSpPr>
        <p:spPr>
          <a:xfrm>
            <a:off x="9063463" y="486370"/>
            <a:ext cx="160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Annales d’Aquitaine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33E07C5-52AC-0506-06B3-E51345646DB1}"/>
              </a:ext>
            </a:extLst>
          </p:cNvPr>
          <p:cNvCxnSpPr/>
          <p:nvPr/>
        </p:nvCxnSpPr>
        <p:spPr>
          <a:xfrm>
            <a:off x="4980791" y="2667896"/>
            <a:ext cx="180728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61E3BF0-8862-51AB-17F2-CBEB52853BC0}"/>
              </a:ext>
            </a:extLst>
          </p:cNvPr>
          <p:cNvCxnSpPr>
            <a:cxnSpLocks/>
          </p:cNvCxnSpPr>
          <p:nvPr/>
        </p:nvCxnSpPr>
        <p:spPr>
          <a:xfrm>
            <a:off x="1077558" y="2895599"/>
            <a:ext cx="5710517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F71C86B-834C-B28F-34FE-A54A4E8CD607}"/>
              </a:ext>
            </a:extLst>
          </p:cNvPr>
          <p:cNvCxnSpPr>
            <a:cxnSpLocks/>
          </p:cNvCxnSpPr>
          <p:nvPr/>
        </p:nvCxnSpPr>
        <p:spPr>
          <a:xfrm>
            <a:off x="1066800" y="3121509"/>
            <a:ext cx="63283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45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70BFD6-4603-561D-0723-770145A8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70" y="177325"/>
            <a:ext cx="4476806" cy="787367"/>
          </a:xfrm>
        </p:spPr>
        <p:txBody>
          <a:bodyPr>
            <a:normAutofit/>
          </a:bodyPr>
          <a:lstStyle/>
          <a:p>
            <a:r>
              <a:rPr lang="fr-BE"/>
              <a:t>The </a:t>
            </a:r>
            <a:r>
              <a:rPr lang="fr-BE" err="1"/>
              <a:t>jesuits</a:t>
            </a:r>
            <a:r>
              <a:rPr lang="fr-BE"/>
              <a:t> in Liège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22B43F-7CCE-186C-61D7-C28486BA3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1247887"/>
            <a:ext cx="4973268" cy="46533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BE" sz="2400" dirty="0"/>
              <a:t>1567 – </a:t>
            </a:r>
            <a:r>
              <a:rPr lang="fr-BE" sz="2400" dirty="0" err="1"/>
              <a:t>Beginning</a:t>
            </a:r>
            <a:r>
              <a:rPr lang="fr-BE" sz="2400" dirty="0"/>
              <a:t> of the mission</a:t>
            </a:r>
          </a:p>
          <a:p>
            <a:pPr>
              <a:lnSpc>
                <a:spcPct val="150000"/>
              </a:lnSpc>
            </a:pPr>
            <a:r>
              <a:rPr lang="fr-BE" sz="2400" dirty="0"/>
              <a:t>1581 – </a:t>
            </a:r>
            <a:r>
              <a:rPr lang="fr-BE" sz="2400" dirty="0" err="1"/>
              <a:t>Opening</a:t>
            </a:r>
            <a:r>
              <a:rPr lang="fr-BE" sz="2400" dirty="0"/>
              <a:t> of the </a:t>
            </a:r>
            <a:r>
              <a:rPr lang="fr-BE" sz="2400" dirty="0" err="1"/>
              <a:t>college</a:t>
            </a:r>
            <a:endParaRPr lang="fr-BE" sz="2400" dirty="0"/>
          </a:p>
          <a:p>
            <a:pPr lvl="1">
              <a:lnSpc>
                <a:spcPct val="150000"/>
              </a:lnSpc>
            </a:pPr>
            <a:r>
              <a:rPr lang="fr-BE" sz="2000" dirty="0"/>
              <a:t>Library </a:t>
            </a:r>
            <a:r>
              <a:rPr lang="fr-BE" sz="2000" dirty="0" err="1"/>
              <a:t>grows</a:t>
            </a:r>
            <a:r>
              <a:rPr lang="fr-BE" sz="2000" dirty="0"/>
              <a:t> </a:t>
            </a:r>
            <a:r>
              <a:rPr lang="fr-BE" sz="2000" dirty="0" err="1"/>
              <a:t>thanks</a:t>
            </a:r>
            <a:r>
              <a:rPr lang="fr-BE" sz="2000" dirty="0"/>
              <a:t> to donations</a:t>
            </a:r>
          </a:p>
          <a:p>
            <a:pPr lvl="1">
              <a:lnSpc>
                <a:spcPct val="150000"/>
              </a:lnSpc>
            </a:pPr>
            <a:r>
              <a:rPr lang="fr-BE" sz="2000" dirty="0" err="1"/>
              <a:t>Actively</a:t>
            </a:r>
            <a:r>
              <a:rPr lang="fr-BE" sz="2000" dirty="0"/>
              <a:t> </a:t>
            </a:r>
            <a:r>
              <a:rPr lang="fr-BE" sz="2000" dirty="0" err="1"/>
              <a:t>took</a:t>
            </a:r>
            <a:r>
              <a:rPr lang="fr-BE" sz="2000" dirty="0"/>
              <a:t> part in the </a:t>
            </a:r>
            <a:r>
              <a:rPr lang="fr-BE" sz="2000" dirty="0" err="1"/>
              <a:t>urban</a:t>
            </a:r>
            <a:r>
              <a:rPr lang="fr-BE" sz="2000" dirty="0"/>
              <a:t> life of Liège</a:t>
            </a:r>
          </a:p>
          <a:p>
            <a:pPr>
              <a:lnSpc>
                <a:spcPct val="150000"/>
              </a:lnSpc>
            </a:pPr>
            <a:r>
              <a:rPr lang="fr-BE" sz="2400" dirty="0"/>
              <a:t>1678 – First </a:t>
            </a:r>
            <a:r>
              <a:rPr lang="fr-BE" sz="2400" dirty="0" err="1"/>
              <a:t>known</a:t>
            </a:r>
            <a:r>
              <a:rPr lang="fr-BE" sz="2400" dirty="0"/>
              <a:t> catalogues (3)</a:t>
            </a:r>
          </a:p>
          <a:p>
            <a:pPr>
              <a:lnSpc>
                <a:spcPct val="150000"/>
              </a:lnSpc>
            </a:pPr>
            <a:r>
              <a:rPr lang="fr-BE" sz="2400" dirty="0"/>
              <a:t>1773 – Suppression of the Society of </a:t>
            </a:r>
            <a:r>
              <a:rPr lang="fr-BE" sz="2400" dirty="0" err="1"/>
              <a:t>Jesus</a:t>
            </a:r>
            <a:endParaRPr lang="fr-BE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bâtiment, vieux&#10;&#10;Description générée automatiquement">
            <a:extLst>
              <a:ext uri="{FF2B5EF4-FFF2-40B4-BE49-F238E27FC236}">
                <a16:creationId xmlns:a16="http://schemas.microsoft.com/office/drawing/2014/main" id="{3A816D89-34B2-6656-402B-016C106D2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2789" y="1752059"/>
            <a:ext cx="4782312" cy="336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15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F2378C4-060F-823B-B4BC-740C70376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344" b="-2"/>
          <a:stretch/>
        </p:blipFill>
        <p:spPr>
          <a:xfrm>
            <a:off x="-1" y="-1"/>
            <a:ext cx="7537704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F70E05C-4BF3-292F-126D-E8013F118377}"/>
              </a:ext>
            </a:extLst>
          </p:cNvPr>
          <p:cNvSpPr txBox="1">
            <a:spLocks/>
          </p:cNvSpPr>
          <p:nvPr/>
        </p:nvSpPr>
        <p:spPr>
          <a:xfrm>
            <a:off x="8402050" y="2800965"/>
            <a:ext cx="3141021" cy="1256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Vancouver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D4631AAF-A3DA-2E86-0696-4D6BF82AB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51" y="608420"/>
            <a:ext cx="8021169" cy="58967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5BC051-F5FD-D819-42DF-D52851AFBC32}"/>
              </a:ext>
            </a:extLst>
          </p:cNvPr>
          <p:cNvSpPr/>
          <p:nvPr/>
        </p:nvSpPr>
        <p:spPr>
          <a:xfrm>
            <a:off x="2507226" y="5443369"/>
            <a:ext cx="5378245" cy="6777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253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7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8C9269-1EC5-0064-2CA7-67C5F0C6C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96" y="1352940"/>
            <a:ext cx="10579608" cy="36409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6D97747-27DA-42BF-B4CB-92277C4C5B70}"/>
              </a:ext>
            </a:extLst>
          </p:cNvPr>
          <p:cNvSpPr txBox="1">
            <a:spLocks/>
          </p:cNvSpPr>
          <p:nvPr/>
        </p:nvSpPr>
        <p:spPr>
          <a:xfrm>
            <a:off x="5059082" y="293492"/>
            <a:ext cx="2073835" cy="8507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Kiel</a:t>
            </a:r>
          </a:p>
        </p:txBody>
      </p:sp>
    </p:spTree>
    <p:extLst>
      <p:ext uri="{BB962C8B-B14F-4D97-AF65-F5344CB8AC3E}">
        <p14:creationId xmlns:p14="http://schemas.microsoft.com/office/powerpoint/2010/main" val="1770148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9D5FD-53BC-D3BC-3990-EEA83E4F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9445"/>
            <a:ext cx="3849624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“Bookseller </a:t>
            </a:r>
            <a:r>
              <a:rPr lang="en-US" dirty="0" err="1"/>
              <a:t>Sammelbände</a:t>
            </a:r>
            <a:r>
              <a:rPr lang="en-US" dirty="0"/>
              <a:t>”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28E8719-BCB9-0A70-6F57-8B34E43F8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1757780"/>
            <a:ext cx="3849624" cy="466077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just">
              <a:buClrTx/>
            </a:pP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Bookseller </a:t>
            </a:r>
            <a:r>
              <a:rPr lang="en-US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Sammelbände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”</a:t>
            </a:r>
          </a:p>
          <a:p>
            <a:pPr lvl="1" algn="just">
              <a:buClrTx/>
            </a:pPr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Have to be bought as units</a:t>
            </a:r>
          </a:p>
          <a:p>
            <a:pPr lvl="1" algn="just">
              <a:buClrTx/>
            </a:pPr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Not perfect reflections of what Jesuits wanted</a:t>
            </a:r>
          </a:p>
          <a:p>
            <a:pPr algn="just">
              <a:buClrTx/>
            </a:pPr>
            <a:endParaRPr lang="en-US" sz="20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just">
              <a:buClrTx/>
            </a:pPr>
            <a:r>
              <a:rPr lang="en-US" sz="28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Ora pro P.A. </a:t>
            </a:r>
            <a:r>
              <a:rPr lang="en-US" sz="28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Bauchaux</a:t>
            </a:r>
            <a:r>
              <a:rPr lang="en-US" sz="28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S.I.</a:t>
            </a:r>
          </a:p>
          <a:p>
            <a:pPr lvl="1" algn="just">
              <a:buClrTx/>
            </a:pPr>
            <a:r>
              <a:rPr lang="en-US" sz="18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Pray for Father André </a:t>
            </a:r>
            <a:r>
              <a:rPr lang="en-US" sz="18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Bauchaux</a:t>
            </a:r>
            <a:r>
              <a:rPr lang="en-US" sz="18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8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Societatis</a:t>
            </a:r>
            <a:r>
              <a:rPr lang="en-US" sz="18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Iesu</a:t>
            </a:r>
            <a:endParaRPr lang="en-US" sz="1800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lvl="1" algn="just">
              <a:buClrTx/>
            </a:pPr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André </a:t>
            </a:r>
            <a:r>
              <a:rPr lang="en-US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Bauchaux</a:t>
            </a:r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librarian of the college (1746-1765)</a:t>
            </a:r>
          </a:p>
          <a:p>
            <a:pPr lvl="1">
              <a:buClrTx/>
            </a:pPr>
            <a:r>
              <a:rPr lang="en-US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Dramatically increased the collection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05EEF7F-EACF-9A81-3966-86EB3BB04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7" r="15227" b="1"/>
          <a:stretch/>
        </p:blipFill>
        <p:spPr>
          <a:xfrm>
            <a:off x="5452903" y="0"/>
            <a:ext cx="6739097" cy="34107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Espace réservé du contenu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933BE96-B637-47F4-F615-F5F0F9F018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7556" r="8845" b="1"/>
          <a:stretch/>
        </p:blipFill>
        <p:spPr>
          <a:xfrm>
            <a:off x="5452903" y="3447288"/>
            <a:ext cx="6739097" cy="34107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1546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482A62-404D-6FA3-6BA7-79665062D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40" y="132926"/>
            <a:ext cx="4494998" cy="1102316"/>
          </a:xfrm>
        </p:spPr>
        <p:txBody>
          <a:bodyPr/>
          <a:lstStyle/>
          <a:p>
            <a:r>
              <a:rPr lang="fr-BE" sz="2000" dirty="0"/>
              <a:t>The </a:t>
            </a:r>
            <a:r>
              <a:rPr lang="fr-BE" sz="2000" dirty="0" err="1"/>
              <a:t>librarian</a:t>
            </a:r>
            <a:r>
              <a:rPr lang="fr-BE" sz="2000" dirty="0"/>
              <a:t>, the </a:t>
            </a:r>
            <a:r>
              <a:rPr lang="fr-BE" sz="2000" dirty="0" err="1"/>
              <a:t>rules</a:t>
            </a:r>
            <a:r>
              <a:rPr lang="fr-BE" sz="2000" dirty="0"/>
              <a:t> and the « </a:t>
            </a:r>
            <a:r>
              <a:rPr lang="fr-BE" sz="2000" dirty="0" err="1"/>
              <a:t>jesuit</a:t>
            </a:r>
            <a:r>
              <a:rPr lang="fr-BE" sz="2000" dirty="0"/>
              <a:t> </a:t>
            </a:r>
            <a:r>
              <a:rPr lang="fr-BE" sz="2000" dirty="0" err="1"/>
              <a:t>way</a:t>
            </a:r>
            <a:r>
              <a:rPr lang="fr-BE" sz="2000" dirty="0"/>
              <a:t> of </a:t>
            </a:r>
            <a:r>
              <a:rPr lang="fr-BE" sz="2000" dirty="0" err="1"/>
              <a:t>proceeding</a:t>
            </a:r>
            <a:r>
              <a:rPr lang="fr-BE" sz="2000" dirty="0"/>
              <a:t> »</a:t>
            </a:r>
          </a:p>
        </p:txBody>
      </p:sp>
      <p:pic>
        <p:nvPicPr>
          <p:cNvPr id="7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107612-711B-5B39-3CDB-47A4D8BCC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7" r="15227" b="1"/>
          <a:stretch/>
        </p:blipFill>
        <p:spPr>
          <a:xfrm>
            <a:off x="6096000" y="3629378"/>
            <a:ext cx="6096000" cy="32286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A741D16-BBA2-556F-E064-728A3C36F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36165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5E8C5406-4B9E-EC57-D5A0-A55527D81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836" y="1567727"/>
            <a:ext cx="5282005" cy="4957788"/>
          </a:xfrm>
        </p:spPr>
        <p:txBody>
          <a:bodyPr>
            <a:noAutofit/>
          </a:bodyPr>
          <a:lstStyle/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Librarian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free to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interpret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rules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and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own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role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according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to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mission</a:t>
            </a:r>
          </a:p>
          <a:p>
            <a:pPr lvl="1">
              <a:buClrTx/>
            </a:pP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Wastelain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: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creating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own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sammelbände</a:t>
            </a: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Bauchaux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: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buying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« 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Bookseller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Sammelbände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»</a:t>
            </a:r>
          </a:p>
          <a:p>
            <a:pPr marL="800100" lvl="1" indent="-342900">
              <a:buClrTx/>
              <a:buFont typeface="Arial" panose="020B0604020202020204" pitchFamily="34" charset="0"/>
              <a:buChar char="•"/>
            </a:pP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45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C627AA-F206-59B2-BCAC-F8BFEF1D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45187"/>
            <a:ext cx="7729728" cy="1188720"/>
          </a:xfrm>
        </p:spPr>
        <p:txBody>
          <a:bodyPr/>
          <a:lstStyle/>
          <a:p>
            <a:r>
              <a:rPr lang="fr-BE" dirty="0"/>
              <a:t>Conclusion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DB88C4E-34BD-BFBA-C9A1-4C99649D8994}"/>
              </a:ext>
            </a:extLst>
          </p:cNvPr>
          <p:cNvGrpSpPr/>
          <p:nvPr/>
        </p:nvGrpSpPr>
        <p:grpSpPr>
          <a:xfrm>
            <a:off x="1060004" y="2290517"/>
            <a:ext cx="4795093" cy="809513"/>
            <a:chOff x="2" y="246174"/>
            <a:chExt cx="4795093" cy="8095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FFEEF3-C4A8-78CD-4483-09B95DFB6A78}"/>
                </a:ext>
              </a:extLst>
            </p:cNvPr>
            <p:cNvSpPr/>
            <p:nvPr/>
          </p:nvSpPr>
          <p:spPr>
            <a:xfrm>
              <a:off x="2" y="246174"/>
              <a:ext cx="4795093" cy="80951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F3144E4-1743-F143-4280-CA5662B0AFED}"/>
                </a:ext>
              </a:extLst>
            </p:cNvPr>
            <p:cNvSpPr txBox="1"/>
            <p:nvPr/>
          </p:nvSpPr>
          <p:spPr>
            <a:xfrm>
              <a:off x="2" y="246174"/>
              <a:ext cx="4795093" cy="809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000" kern="1200" dirty="0" err="1">
                  <a:solidFill>
                    <a:schemeClr val="tx1"/>
                  </a:solidFill>
                </a:rPr>
                <a:t>Sammelbände</a:t>
              </a:r>
              <a:endParaRPr lang="en-US" sz="3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D47573B-01DE-7FAF-C102-8260D6600F6A}"/>
              </a:ext>
            </a:extLst>
          </p:cNvPr>
          <p:cNvGrpSpPr/>
          <p:nvPr/>
        </p:nvGrpSpPr>
        <p:grpSpPr>
          <a:xfrm>
            <a:off x="1060052" y="3101743"/>
            <a:ext cx="4795093" cy="3074468"/>
            <a:chOff x="50" y="1057400"/>
            <a:chExt cx="4795093" cy="27230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D21608-70F2-84AF-3ABB-685ABE859962}"/>
                </a:ext>
              </a:extLst>
            </p:cNvPr>
            <p:cNvSpPr/>
            <p:nvPr/>
          </p:nvSpPr>
          <p:spPr>
            <a:xfrm>
              <a:off x="50" y="1057400"/>
              <a:ext cx="4795093" cy="272304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B2D2C6E-9DAE-BE54-95AC-F1E7A8308A83}"/>
                </a:ext>
              </a:extLst>
            </p:cNvPr>
            <p:cNvSpPr txBox="1"/>
            <p:nvPr/>
          </p:nvSpPr>
          <p:spPr>
            <a:xfrm>
              <a:off x="50" y="1057400"/>
              <a:ext cx="4795093" cy="25119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342900" lvl="1" indent="-342900" algn="l" defTabSz="106680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400" dirty="0"/>
                <a:t>A few handwritten notes on selected examples</a:t>
              </a:r>
            </a:p>
            <a:p>
              <a:pPr marL="342900" lvl="1" indent="-342900" algn="l" defTabSz="106680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/>
                <a:t>Understanding library practices through librarians' roles</a:t>
              </a:r>
            </a:p>
            <a:p>
              <a:pPr marL="342900" lvl="1" indent="-342900" algn="l" defTabSz="106680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400" dirty="0"/>
                <a:t>Examples of the “Jesuit way of proceeding”</a:t>
              </a:r>
              <a:endParaRPr lang="en-US" sz="2400" kern="12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5219CA-E9B6-FD63-34BB-F0C6DC30F504}"/>
              </a:ext>
            </a:extLst>
          </p:cNvPr>
          <p:cNvGrpSpPr/>
          <p:nvPr/>
        </p:nvGrpSpPr>
        <p:grpSpPr>
          <a:xfrm>
            <a:off x="6336857" y="2290517"/>
            <a:ext cx="4795093" cy="809513"/>
            <a:chOff x="5466456" y="246174"/>
            <a:chExt cx="4795093" cy="8095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038D42-A1A9-AF36-C3F6-3A2FC2064A07}"/>
                </a:ext>
              </a:extLst>
            </p:cNvPr>
            <p:cNvSpPr/>
            <p:nvPr/>
          </p:nvSpPr>
          <p:spPr>
            <a:xfrm>
              <a:off x="5466456" y="246174"/>
              <a:ext cx="4795093" cy="80951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5F5DBCE-1D18-6609-3895-C66EE1C1F759}"/>
                </a:ext>
              </a:extLst>
            </p:cNvPr>
            <p:cNvSpPr txBox="1"/>
            <p:nvPr/>
          </p:nvSpPr>
          <p:spPr>
            <a:xfrm>
              <a:off x="5466456" y="246174"/>
              <a:ext cx="4795093" cy="809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000" kern="1200" dirty="0">
                  <a:solidFill>
                    <a:schemeClr val="tx1"/>
                  </a:solidFill>
                </a:rPr>
                <a:t>Provenance marks</a:t>
              </a:r>
              <a:endParaRPr lang="en-US" sz="3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6CFE32E-45AD-9F29-94E4-7A65420A1268}"/>
              </a:ext>
            </a:extLst>
          </p:cNvPr>
          <p:cNvGrpSpPr/>
          <p:nvPr/>
        </p:nvGrpSpPr>
        <p:grpSpPr>
          <a:xfrm>
            <a:off x="6336857" y="3101742"/>
            <a:ext cx="4795093" cy="3074469"/>
            <a:chOff x="5466456" y="1057400"/>
            <a:chExt cx="4795093" cy="27230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50352DC-9ACC-71AF-012A-59357BB7E752}"/>
                </a:ext>
              </a:extLst>
            </p:cNvPr>
            <p:cNvSpPr/>
            <p:nvPr/>
          </p:nvSpPr>
          <p:spPr>
            <a:xfrm>
              <a:off x="5466456" y="1057400"/>
              <a:ext cx="4795093" cy="272304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DCDC73A-BA90-A82F-379C-DE9ADC317A51}"/>
                </a:ext>
              </a:extLst>
            </p:cNvPr>
            <p:cNvSpPr txBox="1"/>
            <p:nvPr/>
          </p:nvSpPr>
          <p:spPr>
            <a:xfrm>
              <a:off x="5466456" y="1057400"/>
              <a:ext cx="4795093" cy="2723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Not enough to be used as standalone sources</a:t>
              </a:r>
            </a:p>
            <a:p>
              <a:pPr marL="228600" lvl="1" indent="-228600" algn="l" defTabSz="106680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tx1"/>
                  </a:solidFill>
                </a:rPr>
                <a:t>Great for laying down baseline information</a:t>
              </a:r>
            </a:p>
            <a:p>
              <a:pPr marL="228600" lvl="1" indent="-228600" algn="l" defTabSz="1066800">
                <a:lnSpc>
                  <a:spcPct val="12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Need to be coupled with other sources</a:t>
              </a:r>
              <a:endParaRPr lang="en-US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693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302EEFF2-5A16-6D61-96C2-1BB46325B7BC}"/>
              </a:ext>
            </a:extLst>
          </p:cNvPr>
          <p:cNvSpPr txBox="1">
            <a:spLocks/>
          </p:cNvSpPr>
          <p:nvPr/>
        </p:nvSpPr>
        <p:spPr>
          <a:xfrm>
            <a:off x="2938272" y="365082"/>
            <a:ext cx="6303264" cy="747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404040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The donation </a:t>
            </a:r>
            <a:r>
              <a:rPr lang="fr-BE" dirty="0" err="1"/>
              <a:t>register</a:t>
            </a:r>
            <a:endParaRPr lang="fr-BE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B6EA325-C1E5-780C-57EF-19778B684BCB}"/>
              </a:ext>
            </a:extLst>
          </p:cNvPr>
          <p:cNvSpPr txBox="1"/>
          <p:nvPr/>
        </p:nvSpPr>
        <p:spPr>
          <a:xfrm>
            <a:off x="7976681" y="3280391"/>
            <a:ext cx="3953451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BE" dirty="0" err="1"/>
              <a:t>Illustris</a:t>
            </a:r>
            <a:r>
              <a:rPr lang="fr-BE" dirty="0"/>
              <a:t> </a:t>
            </a:r>
            <a:r>
              <a:rPr lang="fr-BE" dirty="0" err="1"/>
              <a:t>ac</a:t>
            </a:r>
            <a:r>
              <a:rPr lang="fr-BE" dirty="0"/>
              <a:t> </a:t>
            </a:r>
            <a:r>
              <a:rPr lang="fr-BE" dirty="0" err="1"/>
              <a:t>R</a:t>
            </a:r>
            <a:r>
              <a:rPr lang="fr-BE" baseline="30000" dirty="0" err="1"/>
              <a:t>dus</a:t>
            </a:r>
            <a:r>
              <a:rPr lang="fr-BE" dirty="0"/>
              <a:t> Dominus Franciscus d’</a:t>
            </a:r>
            <a:r>
              <a:rPr lang="fr-BE" dirty="0" err="1"/>
              <a:t>Anthisnes</a:t>
            </a:r>
            <a:r>
              <a:rPr lang="fr-BE" dirty="0"/>
              <a:t> </a:t>
            </a:r>
            <a:r>
              <a:rPr lang="fr-BE" dirty="0" err="1"/>
              <a:t>Officialis</a:t>
            </a:r>
            <a:r>
              <a:rPr lang="fr-BE" dirty="0"/>
              <a:t> </a:t>
            </a:r>
            <a:r>
              <a:rPr lang="fr-BE" dirty="0" err="1"/>
              <a:t>ac</a:t>
            </a:r>
            <a:r>
              <a:rPr lang="fr-BE" dirty="0"/>
              <a:t> </a:t>
            </a:r>
            <a:r>
              <a:rPr lang="fr-BE" dirty="0" err="1"/>
              <a:t>Canonicus</a:t>
            </a:r>
            <a:r>
              <a:rPr lang="fr-BE" dirty="0"/>
              <a:t> S. </a:t>
            </a:r>
            <a:r>
              <a:rPr lang="fr-BE" dirty="0" err="1"/>
              <a:t>Lamberti</a:t>
            </a:r>
            <a:r>
              <a:rPr lang="fr-BE" dirty="0"/>
              <a:t> ...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6B5F6A-3B42-370C-6DC8-B72CB2013DDF}"/>
              </a:ext>
            </a:extLst>
          </p:cNvPr>
          <p:cNvSpPr txBox="1"/>
          <p:nvPr/>
        </p:nvSpPr>
        <p:spPr>
          <a:xfrm>
            <a:off x="8053723" y="1652499"/>
            <a:ext cx="3876409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BE" dirty="0"/>
              <a:t>D. Joannes </a:t>
            </a:r>
            <a:r>
              <a:rPr lang="fr-BE" dirty="0" err="1"/>
              <a:t>Militis</a:t>
            </a:r>
            <a:r>
              <a:rPr lang="fr-BE" dirty="0"/>
              <a:t> [</a:t>
            </a:r>
            <a:r>
              <a:rPr lang="fr-BE" dirty="0" err="1"/>
              <a:t>dedit</a:t>
            </a:r>
            <a:r>
              <a:rPr lang="fr-BE" dirty="0"/>
              <a:t>] </a:t>
            </a:r>
            <a:r>
              <a:rPr lang="fr-BE" dirty="0" err="1"/>
              <a:t>Bassolis</a:t>
            </a:r>
            <a:r>
              <a:rPr lang="fr-BE" dirty="0"/>
              <a:t> in 4</a:t>
            </a:r>
            <a:r>
              <a:rPr lang="fr-BE" baseline="30000" dirty="0"/>
              <a:t>um</a:t>
            </a:r>
            <a:r>
              <a:rPr lang="fr-BE" dirty="0"/>
              <a:t> Sent.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5E35A2-2889-5158-5361-87EED6E7261B}"/>
              </a:ext>
            </a:extLst>
          </p:cNvPr>
          <p:cNvSpPr txBox="1"/>
          <p:nvPr/>
        </p:nvSpPr>
        <p:spPr>
          <a:xfrm>
            <a:off x="7976681" y="5162640"/>
            <a:ext cx="421531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BE" dirty="0"/>
              <a:t>D. </a:t>
            </a:r>
            <a:r>
              <a:rPr lang="fr-BE" dirty="0" err="1"/>
              <a:t>Adrianus</a:t>
            </a:r>
            <a:r>
              <a:rPr lang="fr-BE" dirty="0"/>
              <a:t> a Curia </a:t>
            </a:r>
            <a:r>
              <a:rPr lang="fr-BE" dirty="0" err="1"/>
              <a:t>Canonicus</a:t>
            </a:r>
            <a:r>
              <a:rPr lang="fr-BE" dirty="0"/>
              <a:t> </a:t>
            </a:r>
            <a:r>
              <a:rPr lang="fr-BE" dirty="0" err="1"/>
              <a:t>S</a:t>
            </a:r>
            <a:r>
              <a:rPr lang="fr-BE" baseline="30000" dirty="0" err="1"/>
              <a:t>ti</a:t>
            </a:r>
            <a:r>
              <a:rPr lang="fr-BE" dirty="0"/>
              <a:t> Joannis ...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9005C8-BE10-FBF5-BAC2-BACBFFEB1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68" y="1449073"/>
            <a:ext cx="7791855" cy="1330181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7963AD8-479E-4F6C-FAB4-643ACDE5A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68" y="2916623"/>
            <a:ext cx="7376802" cy="16095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951B983-A072-99D7-9D64-E2E846CCE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68" y="4663519"/>
            <a:ext cx="7052552" cy="16445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FC51500-FCE3-AEAD-6167-61B6E96BEFA2}"/>
              </a:ext>
            </a:extLst>
          </p:cNvPr>
          <p:cNvCxnSpPr/>
          <p:nvPr/>
        </p:nvCxnSpPr>
        <p:spPr>
          <a:xfrm>
            <a:off x="1575881" y="2062264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515D4CF-6DE8-043D-9C5F-C7BCDDEF2546}"/>
              </a:ext>
            </a:extLst>
          </p:cNvPr>
          <p:cNvCxnSpPr/>
          <p:nvPr/>
        </p:nvCxnSpPr>
        <p:spPr>
          <a:xfrm>
            <a:off x="4319081" y="3537625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583CD93-B9BD-4469-8E0C-2B9302597297}"/>
              </a:ext>
            </a:extLst>
          </p:cNvPr>
          <p:cNvCxnSpPr/>
          <p:nvPr/>
        </p:nvCxnSpPr>
        <p:spPr>
          <a:xfrm>
            <a:off x="950068" y="5259421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905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190243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 fontScale="9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Cases of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“Bookseller </a:t>
            </a:r>
            <a:r>
              <a:rPr lang="en-US" sz="2800" dirty="0" err="1">
                <a:solidFill>
                  <a:schemeClr val="bg1"/>
                </a:solidFill>
              </a:rPr>
              <a:t>Sammelbände</a:t>
            </a:r>
            <a:r>
              <a:rPr lang="en-US" sz="2800" dirty="0">
                <a:solidFill>
                  <a:schemeClr val="bg1"/>
                </a:solidFill>
              </a:rPr>
              <a:t>”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Uliège</a:t>
            </a:r>
            <a:r>
              <a:rPr lang="en-US" dirty="0">
                <a:solidFill>
                  <a:schemeClr val="bg1"/>
                </a:solidFill>
              </a:rPr>
              <a:t> XXIII.29.17)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DA0FEA-52E0-DD36-7115-761998E09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162175"/>
            <a:ext cx="6081183" cy="3891491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sz="18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Sanderus</a:t>
            </a:r>
            <a:r>
              <a:rPr lang="fr-B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A.,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Gandavum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sive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Gandavensium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rerum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libri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duo</a:t>
            </a:r>
            <a:r>
              <a:rPr lang="fr-B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(USTC </a:t>
            </a:r>
            <a:r>
              <a:rPr lang="fr-FR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1003786)</a:t>
            </a:r>
            <a:endParaRPr lang="fr-BE" sz="1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sz="18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Sanderus A.,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Hagiologium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Flandriae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sive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Sanctis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eius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Provinciae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liber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unus</a:t>
            </a:r>
            <a:r>
              <a:rPr lang="fr-B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(USTC </a:t>
            </a:r>
            <a:r>
              <a:rPr lang="fr-FR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1003775)</a:t>
            </a:r>
            <a:endParaRPr lang="fr-BE" sz="1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sz="18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Sanderus A., 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scriptoribus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Flandriae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Libri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ad Illustres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eiusdem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Provinciae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Ordines</a:t>
            </a:r>
            <a:r>
              <a:rPr lang="fr-B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(USTC </a:t>
            </a:r>
            <a:r>
              <a:rPr lang="fr-FR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1003793)</a:t>
            </a:r>
            <a:endParaRPr lang="fr-BE" sz="1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sz="18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Sanderus A., 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Gandavensibus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eruditionis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fama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claris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Libri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Tres</a:t>
            </a:r>
            <a:r>
              <a:rPr lang="fr-B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(USTC </a:t>
            </a:r>
            <a:r>
              <a:rPr lang="fr-FR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1003787)</a:t>
            </a:r>
            <a:endParaRPr lang="fr-BE" sz="1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fr-BE" sz="1800" cap="small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Sanderus A., 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Brugensibus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eruditionis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fama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claris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Libri</a:t>
            </a:r>
            <a:r>
              <a:rPr lang="fr-BE" sz="1800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Duo</a:t>
            </a:r>
            <a:r>
              <a:rPr lang="fr-BE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(USTC </a:t>
            </a:r>
            <a:r>
              <a:rPr lang="fr-FR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1003231)</a:t>
            </a:r>
            <a:endParaRPr lang="fr-BE" sz="18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 13" descr="Une image contenant texte, pierre, tissu&#10;&#10;Description générée automatiquement">
            <a:extLst>
              <a:ext uri="{FF2B5EF4-FFF2-40B4-BE49-F238E27FC236}">
                <a16:creationId xmlns:a16="http://schemas.microsoft.com/office/drawing/2014/main" id="{A1BB3413-1E6B-42D8-E87B-A0300BCE0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637" y="-1"/>
            <a:ext cx="1810588" cy="689747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8C80DA-ACDA-B00D-294C-C9A2A80365D1}"/>
              </a:ext>
            </a:extLst>
          </p:cNvPr>
          <p:cNvSpPr txBox="1"/>
          <p:nvPr/>
        </p:nvSpPr>
        <p:spPr>
          <a:xfrm>
            <a:off x="1603232" y="6009910"/>
            <a:ext cx="454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All : </a:t>
            </a:r>
            <a:r>
              <a:rPr lang="fr-BE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Antwerp</a:t>
            </a:r>
            <a:r>
              <a:rPr lang="fr-BE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Willem van Tongeren, 1624-1625.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4C2905B-EA17-8CBF-D6C6-95B1FB7ED8C7}"/>
              </a:ext>
            </a:extLst>
          </p:cNvPr>
          <p:cNvSpPr/>
          <p:nvPr/>
        </p:nvSpPr>
        <p:spPr>
          <a:xfrm>
            <a:off x="6150567" y="2807512"/>
            <a:ext cx="935044" cy="2861534"/>
          </a:xfrm>
          <a:prstGeom prst="arc">
            <a:avLst>
              <a:gd name="adj1" fmla="val 16200000"/>
              <a:gd name="adj2" fmla="val 5328606"/>
            </a:avLst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F6BF4F1C-F8A8-CCAC-773D-E093F8977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652" y="212627"/>
            <a:ext cx="4647348" cy="638541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447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2AD838C-8163-E811-F359-95456A5C4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942975"/>
            <a:ext cx="10934700" cy="49720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6D97747-27DA-42BF-B4CB-92277C4C5B70}"/>
              </a:ext>
            </a:extLst>
          </p:cNvPr>
          <p:cNvSpPr txBox="1">
            <a:spLocks/>
          </p:cNvSpPr>
          <p:nvPr/>
        </p:nvSpPr>
        <p:spPr>
          <a:xfrm>
            <a:off x="2308194" y="318045"/>
            <a:ext cx="7631872" cy="6494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500" dirty="0"/>
              <a:t>Short </a:t>
            </a:r>
            <a:r>
              <a:rPr lang="fr-BE" sz="2500" dirty="0" err="1"/>
              <a:t>title</a:t>
            </a:r>
            <a:r>
              <a:rPr lang="fr-BE" sz="2500" dirty="0"/>
              <a:t> catalogue </a:t>
            </a:r>
            <a:r>
              <a:rPr lang="fr-BE" sz="2500" dirty="0" err="1"/>
              <a:t>vlaanderen</a:t>
            </a:r>
            <a:endParaRPr lang="fr-BE" sz="25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66F1B-719E-688E-27C2-04017A7EBC2A}"/>
              </a:ext>
            </a:extLst>
          </p:cNvPr>
          <p:cNvSpPr/>
          <p:nvPr/>
        </p:nvSpPr>
        <p:spPr>
          <a:xfrm>
            <a:off x="2308194" y="4651899"/>
            <a:ext cx="6889072" cy="11718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62B938-9533-F76B-ED5B-CD0D54C90E8B}"/>
              </a:ext>
            </a:extLst>
          </p:cNvPr>
          <p:cNvSpPr/>
          <p:nvPr/>
        </p:nvSpPr>
        <p:spPr>
          <a:xfrm>
            <a:off x="2308194" y="1297306"/>
            <a:ext cx="9137942" cy="4346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3250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>
            <a:extLst>
              <a:ext uri="{FF2B5EF4-FFF2-40B4-BE49-F238E27FC236}">
                <a16:creationId xmlns:a16="http://schemas.microsoft.com/office/drawing/2014/main" id="{302EEFF2-5A16-6D61-96C2-1BB46325B7BC}"/>
              </a:ext>
            </a:extLst>
          </p:cNvPr>
          <p:cNvSpPr txBox="1">
            <a:spLocks/>
          </p:cNvSpPr>
          <p:nvPr/>
        </p:nvSpPr>
        <p:spPr>
          <a:xfrm>
            <a:off x="2938272" y="365082"/>
            <a:ext cx="6303264" cy="747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404040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/>
              <a:t>The donation </a:t>
            </a:r>
            <a:r>
              <a:rPr lang="fr-BE" dirty="0" err="1"/>
              <a:t>register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180FB8-940D-B349-78C3-EEFE48DC1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648" y="1558917"/>
            <a:ext cx="9818703" cy="856538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6" name="Image 5" descr="Une image contenant texte, périphérique, baromètre, alcool&#10;&#10;Description générée automatiquement">
            <a:extLst>
              <a:ext uri="{FF2B5EF4-FFF2-40B4-BE49-F238E27FC236}">
                <a16:creationId xmlns:a16="http://schemas.microsoft.com/office/drawing/2014/main" id="{7167D9F4-BF97-5FE8-E7F6-5679F4413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23" y="3878914"/>
            <a:ext cx="9052561" cy="1127263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5255379-8979-B7AD-8A94-2A2A1B0C251F}"/>
              </a:ext>
            </a:extLst>
          </p:cNvPr>
          <p:cNvSpPr txBox="1"/>
          <p:nvPr/>
        </p:nvSpPr>
        <p:spPr>
          <a:xfrm>
            <a:off x="2559063" y="2716297"/>
            <a:ext cx="70616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200" dirty="0"/>
              <a:t>D. </a:t>
            </a:r>
            <a:r>
              <a:rPr lang="fr-BE" sz="2200" dirty="0" err="1"/>
              <a:t>Lambertus</a:t>
            </a:r>
            <a:r>
              <a:rPr lang="fr-BE" sz="2200" dirty="0"/>
              <a:t> </a:t>
            </a:r>
            <a:r>
              <a:rPr lang="fr-BE" sz="2200" dirty="0" err="1"/>
              <a:t>Gaen</a:t>
            </a:r>
            <a:r>
              <a:rPr lang="fr-BE" sz="2200" dirty="0"/>
              <a:t> </a:t>
            </a:r>
            <a:r>
              <a:rPr lang="fr-BE" sz="2200" dirty="0" err="1"/>
              <a:t>Canonicus</a:t>
            </a:r>
            <a:r>
              <a:rPr lang="fr-BE" sz="2200" dirty="0"/>
              <a:t> S. Dio[n]</a:t>
            </a:r>
            <a:r>
              <a:rPr lang="fr-BE" sz="2200" dirty="0" err="1"/>
              <a:t>ysii</a:t>
            </a:r>
            <a:r>
              <a:rPr lang="fr-BE" sz="2200" dirty="0"/>
              <a:t> [</a:t>
            </a:r>
            <a:r>
              <a:rPr lang="fr-BE" sz="2200" dirty="0" err="1"/>
              <a:t>dedit</a:t>
            </a:r>
            <a:r>
              <a:rPr lang="fr-BE" sz="2200" dirty="0"/>
              <a:t>] </a:t>
            </a:r>
            <a:r>
              <a:rPr lang="fr-BE" sz="2200" dirty="0" err="1"/>
              <a:t>Nizolium</a:t>
            </a:r>
            <a:endParaRPr lang="fr-BE" sz="2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F2F175-DFA9-7DC9-62B5-FAA18F8FC839}"/>
              </a:ext>
            </a:extLst>
          </p:cNvPr>
          <p:cNvSpPr txBox="1"/>
          <p:nvPr/>
        </p:nvSpPr>
        <p:spPr>
          <a:xfrm>
            <a:off x="2850851" y="5429669"/>
            <a:ext cx="6478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dirty="0"/>
              <a:t>R.D. Joannes </a:t>
            </a:r>
            <a:r>
              <a:rPr lang="fr-BE" sz="2200" dirty="0" err="1"/>
              <a:t>Hodaige</a:t>
            </a:r>
            <a:r>
              <a:rPr lang="fr-BE" sz="2200" dirty="0"/>
              <a:t> </a:t>
            </a:r>
            <a:r>
              <a:rPr lang="fr-BE" sz="2200" dirty="0" err="1"/>
              <a:t>Canonicus</a:t>
            </a:r>
            <a:r>
              <a:rPr lang="fr-BE" sz="2200" dirty="0"/>
              <a:t> </a:t>
            </a:r>
            <a:r>
              <a:rPr lang="fr-BE" sz="2200" dirty="0" err="1"/>
              <a:t>S</a:t>
            </a:r>
            <a:r>
              <a:rPr lang="fr-BE" sz="2200" baseline="30000" dirty="0" err="1"/>
              <a:t>ti</a:t>
            </a:r>
            <a:r>
              <a:rPr lang="fr-BE" sz="2200" dirty="0"/>
              <a:t> Pauli </a:t>
            </a:r>
            <a:r>
              <a:rPr lang="fr-BE" sz="2200" dirty="0" err="1"/>
              <a:t>dedit</a:t>
            </a:r>
            <a:r>
              <a:rPr lang="fr-BE" sz="2200" dirty="0"/>
              <a:t> </a:t>
            </a:r>
            <a:r>
              <a:rPr lang="fr-BE" sz="2200" dirty="0" err="1"/>
              <a:t>Jani</a:t>
            </a:r>
            <a:r>
              <a:rPr lang="fr-BE" sz="2200" dirty="0"/>
              <a:t> </a:t>
            </a:r>
            <a:r>
              <a:rPr lang="fr-BE" sz="2200" dirty="0" err="1"/>
              <a:t>Misii</a:t>
            </a:r>
            <a:r>
              <a:rPr lang="fr-BE" sz="2200" dirty="0"/>
              <a:t> </a:t>
            </a:r>
            <a:r>
              <a:rPr lang="fr-BE" sz="2200" dirty="0" err="1"/>
              <a:t>Erythrai</a:t>
            </a:r>
            <a:r>
              <a:rPr lang="fr-BE" sz="2200" dirty="0"/>
              <a:t> </a:t>
            </a:r>
            <a:r>
              <a:rPr lang="fr-BE" sz="2200" dirty="0" err="1"/>
              <a:t>Pinacothecam</a:t>
            </a:r>
            <a:r>
              <a:rPr lang="fr-BE" sz="2200" dirty="0"/>
              <a:t> </a:t>
            </a:r>
            <a:r>
              <a:rPr lang="fr-BE" sz="2200" dirty="0" err="1"/>
              <a:t>virorum</a:t>
            </a:r>
            <a:r>
              <a:rPr lang="fr-BE" sz="2200" dirty="0"/>
              <a:t> </a:t>
            </a:r>
            <a:r>
              <a:rPr lang="fr-BE" sz="2200" dirty="0" err="1"/>
              <a:t>illustrium</a:t>
            </a:r>
            <a:endParaRPr lang="fr-BE" sz="2200" dirty="0"/>
          </a:p>
        </p:txBody>
      </p:sp>
    </p:spTree>
    <p:extLst>
      <p:ext uri="{BB962C8B-B14F-4D97-AF65-F5344CB8AC3E}">
        <p14:creationId xmlns:p14="http://schemas.microsoft.com/office/powerpoint/2010/main" val="25621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66A6E7F-9380-8001-EAF6-5BE24773BC76}"/>
              </a:ext>
            </a:extLst>
          </p:cNvPr>
          <p:cNvSpPr txBox="1"/>
          <p:nvPr/>
        </p:nvSpPr>
        <p:spPr>
          <a:xfrm>
            <a:off x="3473308" y="332145"/>
            <a:ext cx="5245384" cy="10695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Alphabetical catalogue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32EFAA-9C47-D619-830F-5A1074E37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4" r="1" b="1308"/>
          <a:stretch/>
        </p:blipFill>
        <p:spPr>
          <a:xfrm>
            <a:off x="857387" y="1754563"/>
            <a:ext cx="3238108" cy="47712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6811FDC-2D66-77DF-192F-C4857DD7C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325" y="1754563"/>
            <a:ext cx="7072364" cy="1501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5FED58D-4394-045F-9139-BD65A0C5EED4}"/>
              </a:ext>
            </a:extLst>
          </p:cNvPr>
          <p:cNvSpPr txBox="1"/>
          <p:nvPr/>
        </p:nvSpPr>
        <p:spPr>
          <a:xfrm>
            <a:off x="5498680" y="3540044"/>
            <a:ext cx="51956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/>
              <a:t>Suarez Franciscus</a:t>
            </a:r>
          </a:p>
          <a:p>
            <a:r>
              <a:rPr lang="fr-BE" dirty="0"/>
              <a:t>	</a:t>
            </a:r>
            <a:r>
              <a:rPr lang="fr-BE" i="1" dirty="0" err="1"/>
              <a:t>Disputationes</a:t>
            </a:r>
            <a:r>
              <a:rPr lang="fr-BE" i="1" dirty="0"/>
              <a:t> in </a:t>
            </a:r>
            <a:r>
              <a:rPr lang="fr-BE" i="1" dirty="0" err="1"/>
              <a:t>i</a:t>
            </a:r>
            <a:r>
              <a:rPr lang="fr-BE" i="1" baseline="30000" dirty="0" err="1"/>
              <a:t>am</a:t>
            </a:r>
            <a:r>
              <a:rPr lang="fr-BE" i="1" dirty="0"/>
              <a:t> </a:t>
            </a:r>
            <a:r>
              <a:rPr lang="fr-BE" i="1" dirty="0" err="1"/>
              <a:t>partem</a:t>
            </a:r>
            <a:r>
              <a:rPr lang="fr-BE" i="1" dirty="0"/>
              <a:t> D. </a:t>
            </a:r>
            <a:r>
              <a:rPr lang="fr-BE" i="1" dirty="0" err="1"/>
              <a:t>Thomae</a:t>
            </a:r>
            <a:endParaRPr lang="fr-BE" i="1" dirty="0"/>
          </a:p>
          <a:p>
            <a:r>
              <a:rPr lang="fr-BE" dirty="0"/>
              <a:t>	</a:t>
            </a:r>
            <a:r>
              <a:rPr lang="fr-BE" i="1" dirty="0"/>
              <a:t>De deo </a:t>
            </a:r>
            <a:r>
              <a:rPr lang="fr-BE" i="1" dirty="0" err="1"/>
              <a:t>eiusque</a:t>
            </a:r>
            <a:r>
              <a:rPr lang="fr-BE" i="1" dirty="0"/>
              <a:t> </a:t>
            </a:r>
            <a:r>
              <a:rPr lang="fr-BE" i="1" dirty="0" err="1"/>
              <a:t>attributis</a:t>
            </a:r>
            <a:r>
              <a:rPr lang="fr-BE" i="1" dirty="0"/>
              <a:t> &amp;c.</a:t>
            </a:r>
            <a:r>
              <a:rPr lang="fr-BE" dirty="0"/>
              <a:t>				3</a:t>
            </a:r>
            <a:r>
              <a:rPr lang="fr-BE" dirty="0">
                <a:solidFill>
                  <a:srgbClr val="FF0000"/>
                </a:solidFill>
              </a:rPr>
              <a:t>C</a:t>
            </a:r>
            <a:r>
              <a:rPr lang="fr-BE" dirty="0"/>
              <a:t>4</a:t>
            </a:r>
          </a:p>
          <a:p>
            <a:r>
              <a:rPr lang="fr-BE" dirty="0"/>
              <a:t>	</a:t>
            </a:r>
            <a:r>
              <a:rPr lang="fr-BE" i="1" dirty="0"/>
              <a:t>De </a:t>
            </a:r>
            <a:r>
              <a:rPr lang="fr-BE" i="1" dirty="0" err="1"/>
              <a:t>angelis</a:t>
            </a:r>
            <a:r>
              <a:rPr lang="fr-BE" dirty="0"/>
              <a:t>								3</a:t>
            </a:r>
            <a:r>
              <a:rPr lang="fr-BE" dirty="0">
                <a:solidFill>
                  <a:srgbClr val="FF0000"/>
                </a:solidFill>
              </a:rPr>
              <a:t>C</a:t>
            </a:r>
            <a:r>
              <a:rPr lang="fr-BE" dirty="0"/>
              <a:t>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9677E6E-D083-7160-003A-A274A219D3FB}"/>
              </a:ext>
            </a:extLst>
          </p:cNvPr>
          <p:cNvSpPr txBox="1"/>
          <p:nvPr/>
        </p:nvSpPr>
        <p:spPr>
          <a:xfrm>
            <a:off x="1789297" y="6525855"/>
            <a:ext cx="12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/>
              <a:t>ULiège, ms. 90C.</a:t>
            </a:r>
          </a:p>
        </p:txBody>
      </p:sp>
    </p:spTree>
    <p:extLst>
      <p:ext uri="{BB962C8B-B14F-4D97-AF65-F5344CB8AC3E}">
        <p14:creationId xmlns:p14="http://schemas.microsoft.com/office/powerpoint/2010/main" val="837866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D617A06-861D-DDCF-DFE3-D60E15FF4E42}"/>
              </a:ext>
            </a:extLst>
          </p:cNvPr>
          <p:cNvSpPr txBox="1"/>
          <p:nvPr/>
        </p:nvSpPr>
        <p:spPr>
          <a:xfrm>
            <a:off x="4253251" y="5741870"/>
            <a:ext cx="3491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dirty="0" err="1"/>
              <a:t>Topographical</a:t>
            </a:r>
            <a:r>
              <a:rPr lang="fr-BE" sz="1400" dirty="0"/>
              <a:t> catalogue – Non-</a:t>
            </a:r>
            <a:r>
              <a:rPr lang="fr-BE" sz="1400" dirty="0" err="1"/>
              <a:t>jesuit</a:t>
            </a:r>
            <a:r>
              <a:rPr lang="fr-BE" sz="1400" dirty="0"/>
              <a:t> </a:t>
            </a:r>
            <a:r>
              <a:rPr lang="fr-BE" sz="1400" dirty="0" err="1"/>
              <a:t>authors</a:t>
            </a:r>
            <a:endParaRPr lang="fr-BE" sz="1400" dirty="0"/>
          </a:p>
          <a:p>
            <a:pPr algn="ctr"/>
            <a:r>
              <a:rPr lang="fr-BE" sz="1400" dirty="0"/>
              <a:t>ULiège, ms. 92C.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F367C2D-E58F-F8BE-26AB-138A098B6DE1}"/>
              </a:ext>
            </a:extLst>
          </p:cNvPr>
          <p:cNvSpPr txBox="1"/>
          <p:nvPr/>
        </p:nvSpPr>
        <p:spPr>
          <a:xfrm>
            <a:off x="8307921" y="5741869"/>
            <a:ext cx="3106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dirty="0" err="1"/>
              <a:t>Topographical</a:t>
            </a:r>
            <a:r>
              <a:rPr lang="fr-BE" sz="1400" dirty="0"/>
              <a:t> catalogue – </a:t>
            </a:r>
            <a:r>
              <a:rPr lang="fr-BE" sz="1400" dirty="0" err="1"/>
              <a:t>Jesuit</a:t>
            </a:r>
            <a:r>
              <a:rPr lang="fr-BE" sz="1400" dirty="0"/>
              <a:t> </a:t>
            </a:r>
            <a:r>
              <a:rPr lang="fr-BE" sz="1400" dirty="0" err="1"/>
              <a:t>authors</a:t>
            </a:r>
            <a:endParaRPr lang="fr-BE" sz="1400" dirty="0"/>
          </a:p>
          <a:p>
            <a:pPr algn="ctr"/>
            <a:r>
              <a:rPr lang="fr-BE" sz="1400" dirty="0"/>
              <a:t>ULiège, ms. 1421C.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8EE88E-3198-476F-6FCC-008075D90C51}"/>
              </a:ext>
            </a:extLst>
          </p:cNvPr>
          <p:cNvSpPr txBox="1"/>
          <p:nvPr/>
        </p:nvSpPr>
        <p:spPr>
          <a:xfrm>
            <a:off x="889558" y="5741871"/>
            <a:ext cx="278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400" dirty="0" err="1"/>
              <a:t>Alphabetical</a:t>
            </a:r>
            <a:r>
              <a:rPr lang="fr-BE" sz="1400" dirty="0"/>
              <a:t> catalogue – All </a:t>
            </a:r>
            <a:r>
              <a:rPr lang="fr-BE" sz="1400" dirty="0" err="1"/>
              <a:t>authors</a:t>
            </a:r>
            <a:endParaRPr lang="fr-BE" sz="1400" dirty="0"/>
          </a:p>
          <a:p>
            <a:pPr algn="ctr"/>
            <a:r>
              <a:rPr lang="fr-BE" sz="1400" dirty="0"/>
              <a:t>ULiège, ms. 90C.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9524E27E-9D85-1F11-A0B0-E195D3A5E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377" y="417795"/>
            <a:ext cx="3211601" cy="52649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A4CDACF-ABD2-EDCA-86F3-CFA98174C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991" y="417795"/>
            <a:ext cx="3686608" cy="52649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D2DE59D-3E2B-6CE7-AF7C-AF4035EAA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66" y="417795"/>
            <a:ext cx="3398798" cy="52649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1234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779" y="399899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A Binding for the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  <a:ea typeface="Calibri" panose="020F0502020204030204" pitchFamily="34" charset="0"/>
              </a:rPr>
              <a:t>jesuits</a:t>
            </a:r>
            <a:b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</a:rPr>
            </a:b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</a:rPr>
              <a:t>Uliège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ea typeface="Calibri" panose="020F0502020204030204" pitchFamily="34" charset="0"/>
              </a:rPr>
              <a:t> XVI.141.2)</a:t>
            </a:r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23E9775-4170-6F07-4E1B-5B04FCD22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036" y="204138"/>
            <a:ext cx="3996578" cy="64497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16486F-9B07-DD59-9478-783F97204FD4}"/>
              </a:ext>
            </a:extLst>
          </p:cNvPr>
          <p:cNvSpPr/>
          <p:nvPr/>
        </p:nvSpPr>
        <p:spPr>
          <a:xfrm>
            <a:off x="9126216" y="3853904"/>
            <a:ext cx="1324246" cy="12990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F0EF265-0CE8-94D8-672B-1B81B55BECA1}"/>
              </a:ext>
            </a:extLst>
          </p:cNvPr>
          <p:cNvSpPr txBox="1"/>
          <p:nvPr/>
        </p:nvSpPr>
        <p:spPr>
          <a:xfrm>
            <a:off x="1220783" y="1449067"/>
            <a:ext cx="64865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Two-title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sammelband</a:t>
            </a: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Both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reprints of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earlier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works</a:t>
            </a: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Hovius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often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collaborated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with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college</a:t>
            </a: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Cicero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taught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jesuit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curriculum</a:t>
            </a: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Probably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bound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on the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jesuits</a:t>
            </a:r>
            <a:r>
              <a:rPr lang="fr-BE" sz="2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’ </a:t>
            </a:r>
            <a:r>
              <a:rPr lang="fr-BE" sz="22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demand</a:t>
            </a:r>
            <a:endParaRPr lang="fr-BE" sz="2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3C2861-DC88-4EB9-D428-6B9AF6E971CE}"/>
              </a:ext>
            </a:extLst>
          </p:cNvPr>
          <p:cNvSpPr txBox="1"/>
          <p:nvPr/>
        </p:nvSpPr>
        <p:spPr>
          <a:xfrm>
            <a:off x="513038" y="5059970"/>
            <a:ext cx="33753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800" cap="small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Buchler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J.,</a:t>
            </a:r>
            <a:r>
              <a:rPr lang="fr-BE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Thesaurus 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conscribendarum</a:t>
            </a:r>
            <a:r>
              <a:rPr lang="fr-BE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epistolarum</a:t>
            </a:r>
            <a:r>
              <a:rPr lang="fr-BE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ex 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variis</a:t>
            </a:r>
            <a:r>
              <a:rPr lang="fr-BE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optimisque</a:t>
            </a:r>
            <a:r>
              <a:rPr lang="fr-BE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authoribus</a:t>
            </a:r>
            <a:r>
              <a:rPr lang="fr-BE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desumptus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Jean Mathias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Hovius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1672.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B0CD6F-D378-1745-AE18-98128F90C6E1}"/>
              </a:ext>
            </a:extLst>
          </p:cNvPr>
          <p:cNvSpPr txBox="1"/>
          <p:nvPr/>
        </p:nvSpPr>
        <p:spPr>
          <a:xfrm>
            <a:off x="4213799" y="5059970"/>
            <a:ext cx="2856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 typeface="+mj-lt"/>
              <a:buAutoNum type="arabicPeriod" startAt="2"/>
            </a:pPr>
            <a:r>
              <a:rPr lang="fr-BE" sz="1800" cap="small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Buchler</a:t>
            </a:r>
            <a:r>
              <a:rPr lang="fr-BE" sz="1800" cap="small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J., </a:t>
            </a:r>
            <a:r>
              <a:rPr lang="fr-BE" sz="1800" i="1" cap="small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legantiarum</a:t>
            </a:r>
            <a:r>
              <a:rPr lang="fr-BE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centum et 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undesexaginta</a:t>
            </a:r>
            <a:r>
              <a:rPr lang="fr-BE" sz="1800" i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8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regulae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Jean Mathias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Hovius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1676.</a:t>
            </a:r>
          </a:p>
        </p:txBody>
      </p:sp>
    </p:spTree>
    <p:extLst>
      <p:ext uri="{BB962C8B-B14F-4D97-AF65-F5344CB8AC3E}">
        <p14:creationId xmlns:p14="http://schemas.microsoft.com/office/powerpoint/2010/main" val="2248687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AB6E809-82D4-CB98-1EE2-E40428218F20}"/>
              </a:ext>
            </a:extLst>
          </p:cNvPr>
          <p:cNvSpPr txBox="1"/>
          <p:nvPr/>
        </p:nvSpPr>
        <p:spPr>
          <a:xfrm>
            <a:off x="445771" y="1789719"/>
            <a:ext cx="3707652" cy="4775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Two catalogues</a:t>
            </a:r>
          </a:p>
          <a:p>
            <a:pPr marL="742950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One for Jesuit authors only</a:t>
            </a:r>
          </a:p>
          <a:p>
            <a:pPr marL="742950" lvl="1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</a:rPr>
              <a:t>One for external authors</a:t>
            </a:r>
          </a:p>
          <a:p>
            <a:pPr marL="57150" defTabSz="914400">
              <a:spcBef>
                <a:spcPts val="1000"/>
              </a:spcBef>
              <a:buClr>
                <a:schemeClr val="accent2"/>
              </a:buClr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algn="just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One can find matches between the alphabetical and the other two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3F5EBE-88CA-6844-E064-80B271009FBB}"/>
              </a:ext>
            </a:extLst>
          </p:cNvPr>
          <p:cNvSpPr txBox="1"/>
          <p:nvPr/>
        </p:nvSpPr>
        <p:spPr>
          <a:xfrm>
            <a:off x="3889435" y="292946"/>
            <a:ext cx="4413129" cy="118872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spc="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Topographical catalogues</a:t>
            </a:r>
          </a:p>
        </p:txBody>
      </p:sp>
      <p:pic>
        <p:nvPicPr>
          <p:cNvPr id="2" name="Image 1" descr="Une image contenant texte, document, reçu&#10;&#10;Description générée automatiquement">
            <a:extLst>
              <a:ext uri="{FF2B5EF4-FFF2-40B4-BE49-F238E27FC236}">
                <a16:creationId xmlns:a16="http://schemas.microsoft.com/office/drawing/2014/main" id="{19351905-7939-7A6C-378F-8755F5557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423" y="1907236"/>
            <a:ext cx="7759832" cy="2739391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808D276-7541-C9D3-3DB0-4F9B3E895103}"/>
              </a:ext>
            </a:extLst>
          </p:cNvPr>
          <p:cNvSpPr txBox="1"/>
          <p:nvPr/>
        </p:nvSpPr>
        <p:spPr>
          <a:xfrm>
            <a:off x="4153423" y="4764143"/>
            <a:ext cx="775983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600" u="sng" dirty="0" err="1"/>
              <a:t>Francisci</a:t>
            </a:r>
            <a:r>
              <a:rPr lang="fr-BE" sz="1600" u="sng" dirty="0"/>
              <a:t> Suarez </a:t>
            </a:r>
            <a:r>
              <a:rPr lang="fr-BE" sz="1600" i="1" dirty="0"/>
              <a:t>in </a:t>
            </a:r>
            <a:r>
              <a:rPr lang="fr-BE" sz="1600" i="1" dirty="0" err="1"/>
              <a:t>primam</a:t>
            </a:r>
            <a:r>
              <a:rPr lang="fr-BE" sz="1600" i="1" dirty="0"/>
              <a:t> </a:t>
            </a:r>
            <a:r>
              <a:rPr lang="fr-BE" sz="1600" i="1" dirty="0" err="1"/>
              <a:t>partem</a:t>
            </a:r>
            <a:r>
              <a:rPr lang="fr-BE" sz="1600" i="1" dirty="0"/>
              <a:t> d. </a:t>
            </a:r>
            <a:r>
              <a:rPr lang="fr-BE" sz="1600" i="1" dirty="0" err="1"/>
              <a:t>Thomae</a:t>
            </a:r>
            <a:r>
              <a:rPr lang="fr-BE" sz="1600" i="1" dirty="0"/>
              <a:t> de deo </a:t>
            </a:r>
            <a:r>
              <a:rPr lang="fr-BE" sz="1600" i="1" dirty="0" err="1"/>
              <a:t>eiusque</a:t>
            </a:r>
            <a:r>
              <a:rPr lang="fr-BE" sz="1600" i="1" dirty="0"/>
              <a:t> </a:t>
            </a:r>
            <a:r>
              <a:rPr lang="fr-BE" sz="1600" i="1" dirty="0" err="1"/>
              <a:t>attributis</a:t>
            </a:r>
            <a:r>
              <a:rPr lang="fr-BE" sz="1600" i="1" dirty="0"/>
              <a:t> </a:t>
            </a:r>
            <a:r>
              <a:rPr lang="fr-BE" sz="1600" i="1" dirty="0" err="1"/>
              <a:t>praedestinatione</a:t>
            </a:r>
            <a:r>
              <a:rPr lang="fr-BE" sz="1600" i="1" dirty="0"/>
              <a:t> etc</a:t>
            </a:r>
            <a:r>
              <a:rPr lang="fr-BE" sz="1600" dirty="0"/>
              <a:t>. </a:t>
            </a:r>
            <a:r>
              <a:rPr lang="fr-BE" sz="1600" dirty="0" err="1"/>
              <a:t>Moguntiae</a:t>
            </a:r>
            <a:r>
              <a:rPr lang="fr-BE" sz="1600" dirty="0"/>
              <a:t> 1607 f. cor. </a:t>
            </a:r>
            <a:r>
              <a:rPr lang="fr-BE" sz="1600" dirty="0" err="1"/>
              <a:t>nig</a:t>
            </a:r>
            <a:r>
              <a:rPr lang="fr-BE" sz="1600" dirty="0"/>
              <a:t>.											3C4</a:t>
            </a:r>
          </a:p>
          <a:p>
            <a:r>
              <a:rPr lang="fr-BE" sz="1600" dirty="0"/>
              <a:t>(...)															3C5</a:t>
            </a:r>
          </a:p>
          <a:p>
            <a:r>
              <a:rPr lang="fr-BE" sz="1600" u="sng" dirty="0" err="1"/>
              <a:t>Eiusdem</a:t>
            </a:r>
            <a:r>
              <a:rPr lang="fr-BE" sz="1600" dirty="0"/>
              <a:t> </a:t>
            </a:r>
            <a:r>
              <a:rPr lang="fr-BE" sz="1600" i="1" dirty="0"/>
              <a:t>in </a:t>
            </a:r>
            <a:r>
              <a:rPr lang="fr-BE" sz="1600" i="1" dirty="0" err="1"/>
              <a:t>primam</a:t>
            </a:r>
            <a:r>
              <a:rPr lang="fr-BE" sz="1600" i="1" dirty="0"/>
              <a:t> </a:t>
            </a:r>
            <a:r>
              <a:rPr lang="fr-BE" sz="1600" i="1" dirty="0" err="1"/>
              <a:t>secundae</a:t>
            </a:r>
            <a:r>
              <a:rPr lang="fr-BE" sz="1600" i="1" dirty="0"/>
              <a:t> de </a:t>
            </a:r>
            <a:r>
              <a:rPr lang="fr-BE" sz="1600" i="1" dirty="0" err="1"/>
              <a:t>divina</a:t>
            </a:r>
            <a:r>
              <a:rPr lang="fr-BE" sz="1600" i="1" dirty="0"/>
              <a:t> </a:t>
            </a:r>
            <a:r>
              <a:rPr lang="fr-BE" sz="1600" i="1" dirty="0" err="1"/>
              <a:t>gratia</a:t>
            </a:r>
            <a:r>
              <a:rPr lang="fr-BE" sz="1600" i="1" dirty="0"/>
              <a:t> pars </a:t>
            </a:r>
            <a:r>
              <a:rPr lang="fr-BE" sz="1600" i="1" dirty="0" err="1"/>
              <a:t>i</a:t>
            </a:r>
            <a:r>
              <a:rPr lang="fr-BE" sz="1600" i="1" baseline="30000" dirty="0" err="1"/>
              <a:t>a</a:t>
            </a:r>
            <a:r>
              <a:rPr lang="fr-BE" sz="1600" i="1" dirty="0"/>
              <a:t> de </a:t>
            </a:r>
            <a:r>
              <a:rPr lang="fr-BE" sz="1600" i="1" dirty="0" err="1"/>
              <a:t>necessitate</a:t>
            </a:r>
            <a:r>
              <a:rPr lang="fr-BE" sz="1600" i="1" dirty="0"/>
              <a:t> </a:t>
            </a:r>
            <a:r>
              <a:rPr lang="fr-BE" sz="1600" i="1" dirty="0" err="1"/>
              <a:t>divinae</a:t>
            </a:r>
            <a:r>
              <a:rPr lang="fr-BE" sz="1600" i="1" dirty="0"/>
              <a:t> </a:t>
            </a:r>
            <a:r>
              <a:rPr lang="fr-BE" sz="1600" i="1" dirty="0" err="1"/>
              <a:t>gratiae</a:t>
            </a:r>
            <a:r>
              <a:rPr lang="fr-BE" sz="1600" i="1" dirty="0"/>
              <a:t> de </a:t>
            </a:r>
            <a:r>
              <a:rPr lang="fr-BE" sz="1600" i="1" dirty="0" err="1"/>
              <a:t>honesta</a:t>
            </a:r>
            <a:r>
              <a:rPr lang="fr-BE" sz="1600" i="1" dirty="0"/>
              <a:t> </a:t>
            </a:r>
            <a:r>
              <a:rPr lang="fr-BE" sz="1600" i="1" dirty="0" err="1"/>
              <a:t>opera</a:t>
            </a:r>
            <a:r>
              <a:rPr lang="fr-BE" sz="1600" i="1" dirty="0"/>
              <a:t> </a:t>
            </a:r>
            <a:r>
              <a:rPr lang="fr-BE" sz="1600" dirty="0" err="1"/>
              <a:t>Moguntiae</a:t>
            </a:r>
            <a:r>
              <a:rPr lang="fr-BE" sz="1600" dirty="0"/>
              <a:t> 1620</a:t>
            </a:r>
          </a:p>
          <a:p>
            <a:r>
              <a:rPr lang="fr-BE" sz="1600" u="sng" dirty="0"/>
              <a:t>Item </a:t>
            </a:r>
            <a:r>
              <a:rPr lang="fr-BE" sz="1600" u="sng" dirty="0" err="1"/>
              <a:t>eiusdem</a:t>
            </a:r>
            <a:r>
              <a:rPr lang="fr-BE" sz="1600" u="sng" dirty="0"/>
              <a:t> </a:t>
            </a:r>
            <a:r>
              <a:rPr lang="fr-BE" sz="1600" i="1" dirty="0"/>
              <a:t>in </a:t>
            </a:r>
            <a:r>
              <a:rPr lang="fr-BE" sz="1600" i="1" dirty="0" err="1"/>
              <a:t>primam</a:t>
            </a:r>
            <a:r>
              <a:rPr lang="fr-BE" sz="1600" i="1" dirty="0"/>
              <a:t> </a:t>
            </a:r>
            <a:r>
              <a:rPr lang="fr-BE" sz="1600" i="1" dirty="0" err="1"/>
              <a:t>partem</a:t>
            </a:r>
            <a:r>
              <a:rPr lang="fr-BE" sz="1600" i="1" dirty="0"/>
              <a:t> de </a:t>
            </a:r>
            <a:r>
              <a:rPr lang="fr-BE" sz="1600" i="1" dirty="0" err="1"/>
              <a:t>angelis</a:t>
            </a:r>
            <a:r>
              <a:rPr lang="fr-BE" sz="1600" dirty="0"/>
              <a:t> </a:t>
            </a:r>
            <a:r>
              <a:rPr lang="fr-BE" sz="1600" dirty="0" err="1"/>
              <a:t>Moguntiae</a:t>
            </a:r>
            <a:r>
              <a:rPr lang="fr-BE" sz="1600" dirty="0"/>
              <a:t> 1621 folio </a:t>
            </a:r>
            <a:r>
              <a:rPr lang="fr-BE" sz="1600" dirty="0" err="1"/>
              <a:t>corio</a:t>
            </a:r>
            <a:r>
              <a:rPr lang="fr-BE" sz="1600" dirty="0"/>
              <a:t> </a:t>
            </a:r>
            <a:r>
              <a:rPr lang="fr-BE" sz="1600" dirty="0" err="1"/>
              <a:t>rubro</a:t>
            </a:r>
            <a:r>
              <a:rPr lang="fr-BE" sz="1600" dirty="0"/>
              <a:t>		3C6</a:t>
            </a:r>
          </a:p>
        </p:txBody>
      </p:sp>
    </p:spTree>
    <p:extLst>
      <p:ext uri="{BB962C8B-B14F-4D97-AF65-F5344CB8AC3E}">
        <p14:creationId xmlns:p14="http://schemas.microsoft.com/office/powerpoint/2010/main" val="905498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CA1FA-401C-5A81-8D54-003A33F0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40" y="132926"/>
            <a:ext cx="4494998" cy="1102316"/>
          </a:xfrm>
        </p:spPr>
        <p:txBody>
          <a:bodyPr/>
          <a:lstStyle/>
          <a:p>
            <a:r>
              <a:rPr lang="fr-BE" sz="2000" dirty="0"/>
              <a:t>The </a:t>
            </a:r>
            <a:r>
              <a:rPr lang="fr-BE" sz="2000" dirty="0" err="1"/>
              <a:t>librarian</a:t>
            </a:r>
            <a:r>
              <a:rPr lang="fr-BE" sz="2000" dirty="0"/>
              <a:t>, the </a:t>
            </a:r>
            <a:r>
              <a:rPr lang="fr-BE" sz="2000" dirty="0" err="1"/>
              <a:t>rules</a:t>
            </a:r>
            <a:r>
              <a:rPr lang="fr-BE" sz="2000" dirty="0"/>
              <a:t> and the « </a:t>
            </a:r>
            <a:r>
              <a:rPr lang="fr-BE" sz="2000" dirty="0" err="1"/>
              <a:t>jesuit</a:t>
            </a:r>
            <a:r>
              <a:rPr lang="fr-BE" sz="2000" dirty="0"/>
              <a:t> </a:t>
            </a:r>
            <a:r>
              <a:rPr lang="fr-BE" sz="2000" dirty="0" err="1"/>
              <a:t>way</a:t>
            </a:r>
            <a:r>
              <a:rPr lang="fr-BE" sz="2000" dirty="0"/>
              <a:t> of </a:t>
            </a:r>
            <a:r>
              <a:rPr lang="fr-BE" sz="2000" dirty="0" err="1"/>
              <a:t>proceeding</a:t>
            </a:r>
            <a:r>
              <a:rPr lang="fr-BE" sz="2000" dirty="0"/>
              <a:t> »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4CC767-A86B-0067-E076-1AF8FAF39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340" y="1721118"/>
            <a:ext cx="4494997" cy="4957788"/>
          </a:xfrm>
        </p:spPr>
        <p:txBody>
          <a:bodyPr>
            <a:noAutofit/>
          </a:bodyPr>
          <a:lstStyle/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Wastelain’s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policies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&gt;&lt; Rules of the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order</a:t>
            </a:r>
            <a:endParaRPr lang="fr-BE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endParaRPr lang="fr-BE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Easing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access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to books and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rationalizing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their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reading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serves the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purpose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of the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jesuit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mission</a:t>
            </a: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endParaRPr lang="fr-BE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Librarian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free to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interpret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/bypass the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rules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if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he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thinks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it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fulfils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task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better</a:t>
            </a:r>
            <a:endParaRPr lang="fr-BE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800100" lvl="1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Bauchaux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: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buying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« 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Bookseller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Sammelbände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 »</a:t>
            </a:r>
          </a:p>
          <a:p>
            <a:pPr marL="800100" lvl="1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Wastelain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: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creating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his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own</a:t>
            </a:r>
            <a:r>
              <a:rPr lang="fr-BE" sz="1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1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sammelbände</a:t>
            </a:r>
            <a:endParaRPr lang="fr-BE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Image 9" descr="Une image contenant texte, journal, reçu&#10;&#10;Description générée automatiquement">
            <a:extLst>
              <a:ext uri="{FF2B5EF4-FFF2-40B4-BE49-F238E27FC236}">
                <a16:creationId xmlns:a16="http://schemas.microsoft.com/office/drawing/2014/main" id="{78CDA0E6-BB4B-1816-334E-C26C1031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926"/>
            <a:ext cx="6096000" cy="4957788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EC3BF4D-8D86-D7B1-374C-AC8DA43FCC72}"/>
              </a:ext>
            </a:extLst>
          </p:cNvPr>
          <p:cNvSpPr txBox="1"/>
          <p:nvPr/>
        </p:nvSpPr>
        <p:spPr>
          <a:xfrm>
            <a:off x="6799632" y="5286727"/>
            <a:ext cx="4688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2. Let the library be locked, let him have the keys, and let him pass them on to those who may have them, at the discretion of the superior.</a:t>
            </a:r>
            <a:endParaRPr lang="fr-BE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908589-0356-1BF0-8B60-CE703B95467D}"/>
              </a:ext>
            </a:extLst>
          </p:cNvPr>
          <p:cNvSpPr txBox="1"/>
          <p:nvPr/>
        </p:nvSpPr>
        <p:spPr>
          <a:xfrm>
            <a:off x="6597026" y="6263409"/>
            <a:ext cx="509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Regulae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Societatis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Iesu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Auctoritate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Septimae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Congregationis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Generalis</a:t>
            </a:r>
            <a:r>
              <a:rPr lang="fr-FR" sz="1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i="1" dirty="0" err="1">
                <a:effectLst/>
                <a:latin typeface="+mj-lt"/>
                <a:ea typeface="Calibri" panose="020F0502020204030204" pitchFamily="34" charset="0"/>
              </a:rPr>
              <a:t>auctae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, Rome,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Collegio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Romano, 1616, f. Q1r</a:t>
            </a:r>
            <a:r>
              <a:rPr lang="fr-FR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-Q2v</a:t>
            </a:r>
            <a:r>
              <a:rPr lang="fr-FR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fr-B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776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7CD34E-FD5F-E1EF-DD06-29DEEAE3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Comprehensive sociology of the gift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C39709-C908-9ACE-D823-A532214D1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816" y="2610052"/>
            <a:ext cx="3667275" cy="341562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way of making sense of the donations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Taking into account the motives the historical agents gave to their own actions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Reasons given by the Jesuits are generic and unsatisfactory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Need to resort to other types of sources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D68EF4-D20F-283F-971A-548261317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822" y="1656307"/>
            <a:ext cx="7542178" cy="1772693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80A6796-81E5-BDC5-E0D6-4DE69FDF6BC5}"/>
              </a:ext>
            </a:extLst>
          </p:cNvPr>
          <p:cNvCxnSpPr>
            <a:cxnSpLocks/>
          </p:cNvCxnSpPr>
          <p:nvPr/>
        </p:nvCxnSpPr>
        <p:spPr>
          <a:xfrm>
            <a:off x="4649822" y="2985620"/>
            <a:ext cx="115759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7E1E6F3-845F-F6AF-A0E3-5DCA9D7F03E6}"/>
              </a:ext>
            </a:extLst>
          </p:cNvPr>
          <p:cNvCxnSpPr>
            <a:cxnSpLocks/>
          </p:cNvCxnSpPr>
          <p:nvPr/>
        </p:nvCxnSpPr>
        <p:spPr>
          <a:xfrm>
            <a:off x="8268512" y="2728428"/>
            <a:ext cx="3923488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B6A743E6-CD6C-CE3B-1963-8FCA80324DFA}"/>
              </a:ext>
            </a:extLst>
          </p:cNvPr>
          <p:cNvSpPr txBox="1"/>
          <p:nvPr/>
        </p:nvSpPr>
        <p:spPr>
          <a:xfrm>
            <a:off x="4787152" y="3688410"/>
            <a:ext cx="721838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2200" dirty="0"/>
              <a:t>François d’</a:t>
            </a:r>
            <a:r>
              <a:rPr lang="fr-BE" sz="2200" dirty="0" err="1"/>
              <a:t>Anthisnes</a:t>
            </a:r>
            <a:r>
              <a:rPr lang="fr-BE" sz="2200" dirty="0"/>
              <a:t> :</a:t>
            </a:r>
          </a:p>
          <a:p>
            <a:pPr algn="just"/>
            <a:endParaRPr lang="fr-BE" sz="2200" dirty="0"/>
          </a:p>
          <a:p>
            <a:pPr algn="just"/>
            <a:r>
              <a:rPr lang="fr-BE" sz="2200" i="1" dirty="0"/>
              <a:t>pro </a:t>
            </a:r>
            <a:r>
              <a:rPr lang="fr-BE" sz="2200" i="1" dirty="0" err="1"/>
              <a:t>suo</a:t>
            </a:r>
            <a:r>
              <a:rPr lang="fr-BE" sz="2200" i="1" dirty="0"/>
              <a:t> </a:t>
            </a:r>
            <a:r>
              <a:rPr lang="fr-BE" sz="2200" i="1" dirty="0" err="1"/>
              <a:t>affecto</a:t>
            </a:r>
            <a:r>
              <a:rPr lang="fr-BE" sz="2200" i="1" dirty="0"/>
              <a:t> in </a:t>
            </a:r>
            <a:r>
              <a:rPr lang="fr-BE" sz="2200" i="1" dirty="0" err="1"/>
              <a:t>Soc</a:t>
            </a:r>
            <a:r>
              <a:rPr lang="fr-BE" sz="2200" i="1" baseline="30000" dirty="0" err="1"/>
              <a:t>tem</a:t>
            </a:r>
            <a:r>
              <a:rPr lang="fr-BE" sz="2200" i="1" dirty="0"/>
              <a:t> n[ost]ram </a:t>
            </a:r>
            <a:r>
              <a:rPr lang="fr-BE" sz="2200" i="1" dirty="0" err="1"/>
              <a:t>affectu</a:t>
            </a:r>
            <a:r>
              <a:rPr lang="fr-BE" sz="2200" i="1" dirty="0"/>
              <a:t> </a:t>
            </a:r>
            <a:r>
              <a:rPr lang="fr-BE" sz="2200" i="1" dirty="0" err="1"/>
              <a:t>singulari</a:t>
            </a:r>
            <a:endParaRPr lang="fr-BE" sz="2200" i="1" dirty="0"/>
          </a:p>
          <a:p>
            <a:pPr algn="just"/>
            <a:endParaRPr lang="fr-BE" sz="2200" i="1" dirty="0"/>
          </a:p>
          <a:p>
            <a:pPr algn="just"/>
            <a:r>
              <a:rPr lang="fr-BE" sz="2200" dirty="0"/>
              <a:t>« on </a:t>
            </a:r>
            <a:r>
              <a:rPr lang="fr-BE" sz="2200" dirty="0" err="1"/>
              <a:t>behalf</a:t>
            </a:r>
            <a:r>
              <a:rPr lang="fr-BE" sz="2200" dirty="0"/>
              <a:t> of </a:t>
            </a:r>
            <a:r>
              <a:rPr lang="fr-BE" sz="2200" dirty="0" err="1"/>
              <a:t>his</a:t>
            </a:r>
            <a:r>
              <a:rPr lang="fr-BE" sz="2200" dirty="0"/>
              <a:t> </a:t>
            </a:r>
            <a:r>
              <a:rPr lang="fr-BE" sz="2200" dirty="0" err="1"/>
              <a:t>exceptional</a:t>
            </a:r>
            <a:r>
              <a:rPr lang="fr-BE" sz="2200" dirty="0"/>
              <a:t> affection </a:t>
            </a:r>
            <a:r>
              <a:rPr lang="fr-BE" sz="2200" dirty="0" err="1"/>
              <a:t>towards</a:t>
            </a:r>
            <a:r>
              <a:rPr lang="fr-BE" sz="2200" dirty="0"/>
              <a:t> </a:t>
            </a:r>
            <a:r>
              <a:rPr lang="fr-BE" sz="2200" dirty="0" err="1"/>
              <a:t>our</a:t>
            </a:r>
            <a:r>
              <a:rPr lang="fr-BE" sz="2200" dirty="0"/>
              <a:t> Society 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CC77C1-3E49-E995-2001-AF77371ACCB6}"/>
              </a:ext>
            </a:extLst>
          </p:cNvPr>
          <p:cNvSpPr txBox="1"/>
          <p:nvPr/>
        </p:nvSpPr>
        <p:spPr>
          <a:xfrm>
            <a:off x="6190604" y="1199820"/>
            <a:ext cx="438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François d’</a:t>
            </a:r>
            <a:r>
              <a:rPr lang="fr-BE" dirty="0" err="1"/>
              <a:t>Anthisnes</a:t>
            </a:r>
            <a:r>
              <a:rPr lang="fr-BE" dirty="0"/>
              <a:t>, canon of Saint-Lambert</a:t>
            </a:r>
          </a:p>
        </p:txBody>
      </p:sp>
    </p:spTree>
    <p:extLst>
      <p:ext uri="{BB962C8B-B14F-4D97-AF65-F5344CB8AC3E}">
        <p14:creationId xmlns:p14="http://schemas.microsoft.com/office/powerpoint/2010/main" val="156599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567274-DE8C-C881-2316-571DB881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12" y="419774"/>
            <a:ext cx="5153653" cy="823918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Dating the binding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fr-BE" sz="1800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Seminary</a:t>
            </a:r>
            <a:r>
              <a:rPr lang="fr-BE" sz="18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27h28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0" name="Espace réservé du texte 3">
            <a:extLst>
              <a:ext uri="{FF2B5EF4-FFF2-40B4-BE49-F238E27FC236}">
                <a16:creationId xmlns:a16="http://schemas.microsoft.com/office/drawing/2014/main" id="{E318D874-C0E0-142A-4FA4-CD8BAAE677C7}"/>
              </a:ext>
            </a:extLst>
          </p:cNvPr>
          <p:cNvSpPr txBox="1">
            <a:spLocks/>
          </p:cNvSpPr>
          <p:nvPr/>
        </p:nvSpPr>
        <p:spPr>
          <a:xfrm>
            <a:off x="447900" y="1801374"/>
            <a:ext cx="5224930" cy="3867906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bg1"/>
                </a:solidFill>
              </a:rPr>
              <a:t>Dating </a:t>
            </a:r>
            <a:r>
              <a:rPr lang="fr-BE" sz="2000" dirty="0" err="1">
                <a:solidFill>
                  <a:schemeClr val="bg1"/>
                </a:solidFill>
              </a:rPr>
              <a:t>from</a:t>
            </a:r>
            <a:r>
              <a:rPr lang="fr-BE" sz="2000" dirty="0">
                <a:solidFill>
                  <a:schemeClr val="bg1"/>
                </a:solidFill>
              </a:rPr>
              <a:t> the </a:t>
            </a:r>
            <a:r>
              <a:rPr lang="fr-BE" sz="2000" dirty="0" err="1">
                <a:solidFill>
                  <a:schemeClr val="bg1"/>
                </a:solidFill>
              </a:rPr>
              <a:t>latest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edition</a:t>
            </a:r>
            <a:r>
              <a:rPr lang="fr-BE" sz="2000" dirty="0">
                <a:solidFill>
                  <a:schemeClr val="bg1"/>
                </a:solidFill>
              </a:rPr>
              <a:t> </a:t>
            </a:r>
            <a:r>
              <a:rPr lang="fr-BE" sz="2000" dirty="0" err="1">
                <a:solidFill>
                  <a:schemeClr val="bg1"/>
                </a:solidFill>
              </a:rPr>
              <a:t>featuring</a:t>
            </a:r>
            <a:r>
              <a:rPr lang="fr-BE" sz="2000" dirty="0">
                <a:solidFill>
                  <a:schemeClr val="bg1"/>
                </a:solidFill>
              </a:rPr>
              <a:t> in the volume (1729 ; 1742 ; 1748 ; 1757)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fr-BE" sz="2000" dirty="0">
              <a:solidFill>
                <a:schemeClr val="bg1"/>
              </a:solidFill>
            </a:endParaRP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1"/>
                </a:solidFill>
              </a:rPr>
              <a:t>Role</a:t>
            </a:r>
            <a:r>
              <a:rPr lang="fr-BE" sz="2000" dirty="0">
                <a:solidFill>
                  <a:schemeClr val="bg1"/>
                </a:solidFill>
              </a:rPr>
              <a:t> of </a:t>
            </a:r>
            <a:r>
              <a:rPr lang="fr-BE" sz="2000" dirty="0" err="1">
                <a:solidFill>
                  <a:schemeClr val="bg1"/>
                </a:solidFill>
              </a:rPr>
              <a:t>handwritten</a:t>
            </a:r>
            <a:r>
              <a:rPr lang="fr-BE" sz="2000" dirty="0">
                <a:solidFill>
                  <a:schemeClr val="bg1"/>
                </a:solidFill>
              </a:rPr>
              <a:t> notes on the </a:t>
            </a:r>
            <a:r>
              <a:rPr lang="fr-BE" sz="2000" dirty="0" err="1">
                <a:solidFill>
                  <a:schemeClr val="bg1"/>
                </a:solidFill>
              </a:rPr>
              <a:t>sammelbände</a:t>
            </a:r>
            <a:endParaRPr lang="fr-BE" sz="2000" dirty="0">
              <a:solidFill>
                <a:schemeClr val="bg1"/>
              </a:solidFill>
            </a:endParaRP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Numbering</a:t>
            </a: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 the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different</a:t>
            </a: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titles</a:t>
            </a: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 in a volume</a:t>
            </a: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Identifying a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handwriting</a:t>
            </a:r>
            <a:r>
              <a:rPr lang="fr-BE" sz="2000" dirty="0">
                <a:solidFill>
                  <a:schemeClr val="bg1">
                    <a:alpha val="50000"/>
                  </a:schemeClr>
                </a:solidFill>
              </a:rPr>
              <a:t> and dating </a:t>
            </a:r>
            <a:r>
              <a:rPr lang="fr-BE" sz="2000" dirty="0" err="1">
                <a:solidFill>
                  <a:schemeClr val="bg1">
                    <a:alpha val="50000"/>
                  </a:schemeClr>
                </a:solidFill>
              </a:rPr>
              <a:t>it</a:t>
            </a:r>
            <a:endParaRPr lang="fr-BE" sz="2000" dirty="0">
              <a:solidFill>
                <a:schemeClr val="bg1">
                  <a:alpha val="50000"/>
                </a:schemeClr>
              </a:solidFill>
            </a:endParaRPr>
          </a:p>
          <a:p>
            <a:pPr marL="800100" lvl="1" indent="-342900" algn="just">
              <a:buClrTx/>
              <a:buFont typeface="+mj-lt"/>
              <a:buAutoNum type="arabicPeriod"/>
            </a:pPr>
            <a:r>
              <a:rPr lang="fr-BE" sz="2000" dirty="0" err="1">
                <a:solidFill>
                  <a:schemeClr val="bg1"/>
                </a:solidFill>
              </a:rPr>
              <a:t>Writing</a:t>
            </a:r>
            <a:r>
              <a:rPr lang="fr-BE" sz="2000" dirty="0">
                <a:solidFill>
                  <a:schemeClr val="bg1"/>
                </a:solidFill>
              </a:rPr>
              <a:t> notes in the </a:t>
            </a:r>
            <a:r>
              <a:rPr lang="fr-BE" sz="2000" dirty="0" err="1">
                <a:solidFill>
                  <a:schemeClr val="bg1"/>
                </a:solidFill>
              </a:rPr>
              <a:t>beginning</a:t>
            </a:r>
            <a:r>
              <a:rPr lang="fr-BE" sz="2000" dirty="0">
                <a:solidFill>
                  <a:schemeClr val="bg1"/>
                </a:solidFill>
              </a:rPr>
              <a:t> of a volume</a:t>
            </a:r>
          </a:p>
          <a:p>
            <a:pPr marL="285750" indent="-285750" algn="l">
              <a:buClrTx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D32AF97-9DE1-4BDC-FE94-792ECAA23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640"/>
          <a:stretch/>
        </p:blipFill>
        <p:spPr>
          <a:xfrm>
            <a:off x="5850665" y="1145817"/>
            <a:ext cx="6096000" cy="4105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D54A6C1-D31F-C187-C257-AE0CAE9DD9C9}"/>
              </a:ext>
            </a:extLst>
          </p:cNvPr>
          <p:cNvSpPr txBox="1"/>
          <p:nvPr/>
        </p:nvSpPr>
        <p:spPr>
          <a:xfrm>
            <a:off x="9050333" y="6364385"/>
            <a:ext cx="16359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dirty="0" err="1"/>
              <a:t>Uliège</a:t>
            </a:r>
            <a:r>
              <a:rPr lang="fr-BE" sz="1400" dirty="0"/>
              <a:t> R746A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1EA1D1-7808-F682-40E3-6C8DCEDFE0D7}"/>
              </a:ext>
            </a:extLst>
          </p:cNvPr>
          <p:cNvSpPr txBox="1"/>
          <p:nvPr/>
        </p:nvSpPr>
        <p:spPr>
          <a:xfrm>
            <a:off x="8092037" y="361552"/>
            <a:ext cx="3552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Charles </a:t>
            </a:r>
            <a:r>
              <a:rPr lang="fr-BE" dirty="0" err="1"/>
              <a:t>Wastelain</a:t>
            </a:r>
            <a:endParaRPr lang="fr-BE" dirty="0"/>
          </a:p>
          <a:p>
            <a:pPr algn="ctr"/>
            <a:r>
              <a:rPr lang="fr-BE" dirty="0" err="1"/>
              <a:t>Librarian</a:t>
            </a:r>
            <a:r>
              <a:rPr lang="fr-BE" dirty="0"/>
              <a:t> of the </a:t>
            </a:r>
            <a:r>
              <a:rPr lang="fr-BE" dirty="0" err="1"/>
              <a:t>college</a:t>
            </a:r>
            <a:r>
              <a:rPr lang="fr-BE" dirty="0"/>
              <a:t> (1765-1773)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97DD2F-B36D-2E1B-C341-728DE5AD048E}"/>
              </a:ext>
            </a:extLst>
          </p:cNvPr>
          <p:cNvSpPr txBox="1"/>
          <p:nvPr/>
        </p:nvSpPr>
        <p:spPr>
          <a:xfrm>
            <a:off x="7740696" y="5285409"/>
            <a:ext cx="4009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dirty="0" err="1"/>
              <a:t>Catalogus</a:t>
            </a:r>
            <a:r>
              <a:rPr lang="fr-BE" dirty="0"/>
              <a:t> omnium </a:t>
            </a:r>
            <a:r>
              <a:rPr lang="fr-BE" dirty="0" err="1"/>
              <a:t>antistitum</a:t>
            </a:r>
            <a:r>
              <a:rPr lang="fr-BE" dirty="0"/>
              <a:t> </a:t>
            </a:r>
            <a:r>
              <a:rPr lang="fr-BE" dirty="0" err="1"/>
              <a:t>Tungrorum</a:t>
            </a:r>
            <a:r>
              <a:rPr lang="fr-BE" dirty="0"/>
              <a:t>, </a:t>
            </a:r>
            <a:r>
              <a:rPr lang="fr-BE" dirty="0" err="1"/>
              <a:t>Trajectensium</a:t>
            </a:r>
            <a:r>
              <a:rPr lang="fr-BE" dirty="0"/>
              <a:t> </a:t>
            </a:r>
            <a:r>
              <a:rPr lang="fr-BE" dirty="0" err="1"/>
              <a:t>ac</a:t>
            </a:r>
            <a:r>
              <a:rPr lang="fr-BE" dirty="0"/>
              <a:t> </a:t>
            </a:r>
            <a:r>
              <a:rPr lang="fr-BE" dirty="0" err="1"/>
              <a:t>Leodiensium</a:t>
            </a:r>
            <a:r>
              <a:rPr lang="fr-BE" dirty="0"/>
              <a:t>, per Jo. </a:t>
            </a:r>
            <a:r>
              <a:rPr lang="fr-BE" dirty="0" err="1"/>
              <a:t>Placentium</a:t>
            </a:r>
            <a:r>
              <a:rPr lang="fr-BE" dirty="0"/>
              <a:t> cum </a:t>
            </a:r>
            <a:r>
              <a:rPr lang="fr-BE" dirty="0" err="1"/>
              <a:t>notis</a:t>
            </a:r>
            <a:r>
              <a:rPr lang="fr-BE" dirty="0"/>
              <a:t> MM.SS.</a:t>
            </a:r>
          </a:p>
        </p:txBody>
      </p:sp>
    </p:spTree>
    <p:extLst>
      <p:ext uri="{BB962C8B-B14F-4D97-AF65-F5344CB8AC3E}">
        <p14:creationId xmlns:p14="http://schemas.microsoft.com/office/powerpoint/2010/main" val="2850861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4CA1FA-401C-5A81-8D54-003A33F0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40" y="132926"/>
            <a:ext cx="4494998" cy="1102316"/>
          </a:xfrm>
        </p:spPr>
        <p:txBody>
          <a:bodyPr/>
          <a:lstStyle/>
          <a:p>
            <a:r>
              <a:rPr lang="fr-BE" sz="2000" dirty="0"/>
              <a:t>The </a:t>
            </a:r>
            <a:r>
              <a:rPr lang="fr-BE" sz="2000" dirty="0" err="1"/>
              <a:t>librarian</a:t>
            </a:r>
            <a:r>
              <a:rPr lang="fr-BE" sz="2000" dirty="0"/>
              <a:t>, the </a:t>
            </a:r>
            <a:r>
              <a:rPr lang="fr-BE" sz="2000" dirty="0" err="1"/>
              <a:t>rules</a:t>
            </a:r>
            <a:r>
              <a:rPr lang="fr-BE" sz="2000" dirty="0"/>
              <a:t> and the « </a:t>
            </a:r>
            <a:r>
              <a:rPr lang="fr-BE" sz="2000" dirty="0" err="1"/>
              <a:t>jesuit</a:t>
            </a:r>
            <a:r>
              <a:rPr lang="fr-BE" sz="2000" dirty="0"/>
              <a:t> </a:t>
            </a:r>
            <a:r>
              <a:rPr lang="fr-BE" sz="2000" dirty="0" err="1"/>
              <a:t>way</a:t>
            </a:r>
            <a:r>
              <a:rPr lang="fr-BE" sz="2000" dirty="0"/>
              <a:t> of </a:t>
            </a:r>
            <a:r>
              <a:rPr lang="fr-BE" sz="2000" dirty="0" err="1"/>
              <a:t>proceeding</a:t>
            </a:r>
            <a:r>
              <a:rPr lang="fr-BE" sz="2000" dirty="0"/>
              <a:t> »</a:t>
            </a:r>
          </a:p>
        </p:txBody>
      </p:sp>
      <p:pic>
        <p:nvPicPr>
          <p:cNvPr id="3" name="Espace réservé du contenu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F4D3D6-2B5B-9D1B-F7E6-CC07B8C03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7" r="15227" b="1"/>
          <a:stretch/>
        </p:blipFill>
        <p:spPr>
          <a:xfrm>
            <a:off x="6096000" y="3629378"/>
            <a:ext cx="6096000" cy="32286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85461AE-1163-73B4-7AAA-D63518E51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36165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5852BF04-37D0-8CDB-B35C-30998AA51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340" y="1721118"/>
            <a:ext cx="4494997" cy="4957788"/>
          </a:xfrm>
        </p:spPr>
        <p:txBody>
          <a:bodyPr>
            <a:noAutofit/>
          </a:bodyPr>
          <a:lstStyle/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tx1"/>
                </a:solidFill>
              </a:rPr>
              <a:t>Wastelain’s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policies</a:t>
            </a:r>
            <a:r>
              <a:rPr lang="fr-BE" sz="1800" dirty="0">
                <a:solidFill>
                  <a:schemeClr val="tx1"/>
                </a:solidFill>
              </a:rPr>
              <a:t> &gt;&lt; Rules of the </a:t>
            </a:r>
            <a:r>
              <a:rPr lang="fr-BE" sz="1800" dirty="0" err="1">
                <a:solidFill>
                  <a:schemeClr val="tx1"/>
                </a:solidFill>
              </a:rPr>
              <a:t>order</a:t>
            </a:r>
            <a:endParaRPr lang="fr-BE" sz="1800" dirty="0">
              <a:solidFill>
                <a:schemeClr val="tx1"/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endParaRPr lang="fr-BE" sz="1800" dirty="0">
              <a:solidFill>
                <a:schemeClr val="tx1"/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tx1"/>
                </a:solidFill>
              </a:rPr>
              <a:t>Easing</a:t>
            </a:r>
            <a:r>
              <a:rPr lang="fr-BE" sz="1800" dirty="0">
                <a:solidFill>
                  <a:schemeClr val="tx1"/>
                </a:solidFill>
              </a:rPr>
              <a:t> the </a:t>
            </a:r>
            <a:r>
              <a:rPr lang="fr-BE" sz="1800" dirty="0" err="1">
                <a:solidFill>
                  <a:schemeClr val="tx1"/>
                </a:solidFill>
              </a:rPr>
              <a:t>access</a:t>
            </a:r>
            <a:r>
              <a:rPr lang="fr-BE" sz="1800" dirty="0">
                <a:solidFill>
                  <a:schemeClr val="tx1"/>
                </a:solidFill>
              </a:rPr>
              <a:t> to books and </a:t>
            </a:r>
            <a:r>
              <a:rPr lang="fr-BE" sz="1800" dirty="0" err="1">
                <a:solidFill>
                  <a:schemeClr val="tx1"/>
                </a:solidFill>
              </a:rPr>
              <a:t>rationalizing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their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reading</a:t>
            </a:r>
            <a:r>
              <a:rPr lang="fr-BE" sz="1800" dirty="0">
                <a:solidFill>
                  <a:schemeClr val="tx1"/>
                </a:solidFill>
              </a:rPr>
              <a:t> serves the </a:t>
            </a:r>
            <a:r>
              <a:rPr lang="fr-BE" sz="1800" dirty="0" err="1">
                <a:solidFill>
                  <a:schemeClr val="tx1"/>
                </a:solidFill>
              </a:rPr>
              <a:t>purpose</a:t>
            </a:r>
            <a:r>
              <a:rPr lang="fr-BE" sz="1800" dirty="0">
                <a:solidFill>
                  <a:schemeClr val="tx1"/>
                </a:solidFill>
              </a:rPr>
              <a:t> of the </a:t>
            </a:r>
            <a:r>
              <a:rPr lang="fr-BE" sz="1800" dirty="0" err="1">
                <a:solidFill>
                  <a:schemeClr val="tx1"/>
                </a:solidFill>
              </a:rPr>
              <a:t>jesuit</a:t>
            </a:r>
            <a:r>
              <a:rPr lang="fr-BE" sz="1800" dirty="0">
                <a:solidFill>
                  <a:schemeClr val="tx1"/>
                </a:solidFill>
              </a:rPr>
              <a:t> mission</a:t>
            </a: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endParaRPr lang="fr-BE" sz="1800" dirty="0">
              <a:solidFill>
                <a:schemeClr val="tx1"/>
              </a:solidFill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tx1"/>
                </a:solidFill>
              </a:rPr>
              <a:t>Librarian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is</a:t>
            </a:r>
            <a:r>
              <a:rPr lang="fr-BE" sz="1800" dirty="0">
                <a:solidFill>
                  <a:schemeClr val="tx1"/>
                </a:solidFill>
              </a:rPr>
              <a:t> free to </a:t>
            </a:r>
            <a:r>
              <a:rPr lang="fr-BE" sz="1800" dirty="0" err="1">
                <a:solidFill>
                  <a:schemeClr val="tx1"/>
                </a:solidFill>
              </a:rPr>
              <a:t>interpret</a:t>
            </a:r>
            <a:r>
              <a:rPr lang="fr-BE" sz="1800" dirty="0">
                <a:solidFill>
                  <a:schemeClr val="tx1"/>
                </a:solidFill>
              </a:rPr>
              <a:t>/bypass the </a:t>
            </a:r>
            <a:r>
              <a:rPr lang="fr-BE" sz="1800" dirty="0" err="1">
                <a:solidFill>
                  <a:schemeClr val="tx1"/>
                </a:solidFill>
              </a:rPr>
              <a:t>rules</a:t>
            </a:r>
            <a:r>
              <a:rPr lang="fr-BE" sz="1800" dirty="0">
                <a:solidFill>
                  <a:schemeClr val="tx1"/>
                </a:solidFill>
              </a:rPr>
              <a:t> if </a:t>
            </a:r>
            <a:r>
              <a:rPr lang="fr-BE" sz="1800" dirty="0" err="1">
                <a:solidFill>
                  <a:schemeClr val="tx1"/>
                </a:solidFill>
              </a:rPr>
              <a:t>he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thinks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it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fulfils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his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task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better</a:t>
            </a:r>
            <a:endParaRPr lang="fr-BE" sz="1800" dirty="0">
              <a:solidFill>
                <a:schemeClr val="tx1"/>
              </a:solidFill>
            </a:endParaRPr>
          </a:p>
          <a:p>
            <a:pPr marL="800100" lvl="1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tx1"/>
                </a:solidFill>
              </a:rPr>
              <a:t>Bauchaux</a:t>
            </a:r>
            <a:r>
              <a:rPr lang="fr-BE" sz="1800" dirty="0">
                <a:solidFill>
                  <a:schemeClr val="tx1"/>
                </a:solidFill>
              </a:rPr>
              <a:t> : </a:t>
            </a:r>
            <a:r>
              <a:rPr lang="fr-BE" sz="1800" dirty="0" err="1">
                <a:solidFill>
                  <a:schemeClr val="tx1"/>
                </a:solidFill>
              </a:rPr>
              <a:t>buying</a:t>
            </a:r>
            <a:r>
              <a:rPr lang="fr-BE" sz="1800" dirty="0">
                <a:solidFill>
                  <a:schemeClr val="tx1"/>
                </a:solidFill>
              </a:rPr>
              <a:t> « </a:t>
            </a:r>
            <a:r>
              <a:rPr lang="fr-BE" sz="1800" dirty="0" err="1">
                <a:solidFill>
                  <a:schemeClr val="tx1"/>
                </a:solidFill>
              </a:rPr>
              <a:t>Bookseller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Sammelbände</a:t>
            </a:r>
            <a:r>
              <a:rPr lang="fr-BE" sz="1800" dirty="0">
                <a:solidFill>
                  <a:schemeClr val="tx1"/>
                </a:solidFill>
              </a:rPr>
              <a:t> »</a:t>
            </a:r>
          </a:p>
          <a:p>
            <a:pPr marL="800100" lvl="1" indent="-342900" algn="just">
              <a:buClrTx/>
              <a:buFont typeface="Arial" panose="020B0604020202020204" pitchFamily="34" charset="0"/>
              <a:buChar char="•"/>
            </a:pPr>
            <a:r>
              <a:rPr lang="fr-BE" sz="1800" dirty="0" err="1">
                <a:solidFill>
                  <a:schemeClr val="tx1"/>
                </a:solidFill>
              </a:rPr>
              <a:t>Wastelain</a:t>
            </a:r>
            <a:r>
              <a:rPr lang="fr-BE" sz="1800" dirty="0">
                <a:solidFill>
                  <a:schemeClr val="tx1"/>
                </a:solidFill>
              </a:rPr>
              <a:t> : </a:t>
            </a:r>
            <a:r>
              <a:rPr lang="fr-BE" sz="1800" dirty="0" err="1">
                <a:solidFill>
                  <a:schemeClr val="tx1"/>
                </a:solidFill>
              </a:rPr>
              <a:t>creating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his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own</a:t>
            </a:r>
            <a:r>
              <a:rPr lang="fr-BE" sz="1800" dirty="0">
                <a:solidFill>
                  <a:schemeClr val="tx1"/>
                </a:solidFill>
              </a:rPr>
              <a:t> </a:t>
            </a:r>
            <a:r>
              <a:rPr lang="fr-BE" sz="1800" dirty="0" err="1">
                <a:solidFill>
                  <a:schemeClr val="tx1"/>
                </a:solidFill>
              </a:rPr>
              <a:t>sammelbände</a:t>
            </a:r>
            <a:endParaRPr lang="fr-B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93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68AF0A-D6AC-44E0-90FC-DAE12BB47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920" y="804334"/>
            <a:ext cx="10550161" cy="510226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1CB35-CBDC-44BB-880D-00A544D5A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968883"/>
            <a:ext cx="10222992" cy="4773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904DB70A-6A49-E799-A92A-8BCD2F669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8" r="-1" b="11709"/>
          <a:stretch/>
        </p:blipFill>
        <p:spPr>
          <a:xfrm>
            <a:off x="1104016" y="1115949"/>
            <a:ext cx="9983967" cy="44987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D6B62A-6933-7EE4-C17C-5D44B12C843E}"/>
              </a:ext>
            </a:extLst>
          </p:cNvPr>
          <p:cNvSpPr txBox="1"/>
          <p:nvPr/>
        </p:nvSpPr>
        <p:spPr>
          <a:xfrm>
            <a:off x="309425" y="6140153"/>
            <a:ext cx="1135383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mpd="thinThick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600" cap="small" dirty="0" err="1">
                <a:solidFill>
                  <a:schemeClr val="bg1"/>
                </a:solidFill>
              </a:rPr>
              <a:t>Roggeveen</a:t>
            </a:r>
            <a:r>
              <a:rPr lang="fr-FR" sz="1600" dirty="0">
                <a:solidFill>
                  <a:schemeClr val="bg1"/>
                </a:solidFill>
              </a:rPr>
              <a:t> J., </a:t>
            </a:r>
            <a:r>
              <a:rPr lang="fr-FR" sz="1600" i="1" dirty="0">
                <a:solidFill>
                  <a:schemeClr val="bg1"/>
                </a:solidFill>
              </a:rPr>
              <a:t>Histoire de l'</a:t>
            </a:r>
            <a:r>
              <a:rPr lang="fr-FR" sz="1600" i="1" dirty="0" err="1">
                <a:solidFill>
                  <a:schemeClr val="bg1"/>
                </a:solidFill>
              </a:rPr>
              <a:t>expedition</a:t>
            </a:r>
            <a:r>
              <a:rPr lang="fr-FR" sz="1600" i="1" dirty="0">
                <a:solidFill>
                  <a:schemeClr val="bg1"/>
                </a:solidFill>
              </a:rPr>
              <a:t> de trois vaisseaux, envoyés par la Compagnie des Indes Occidentales des Provinces-Unies, aux Terres Australes</a:t>
            </a:r>
            <a:r>
              <a:rPr lang="fr-FR" sz="1600" dirty="0">
                <a:solidFill>
                  <a:schemeClr val="bg1"/>
                </a:solidFill>
              </a:rPr>
              <a:t>, Den Haag, VOC, 1739 (ULiège XXIII.209.4).</a:t>
            </a:r>
            <a:endParaRPr lang="fr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9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9DA9F-17A6-0499-47F1-EB0455EA5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Physical </a:t>
            </a:r>
            <a:r>
              <a:rPr lang="fr-BE" dirty="0" err="1"/>
              <a:t>bibliography</a:t>
            </a:r>
            <a:endParaRPr lang="fr-BE" dirty="0"/>
          </a:p>
        </p:txBody>
      </p:sp>
      <p:graphicFrame>
        <p:nvGraphicFramePr>
          <p:cNvPr id="4" name="Espace réservé du contenu 9">
            <a:extLst>
              <a:ext uri="{FF2B5EF4-FFF2-40B4-BE49-F238E27FC236}">
                <a16:creationId xmlns:a16="http://schemas.microsoft.com/office/drawing/2014/main" id="{B08C5AF2-4E96-EA84-58F4-ECEA9C294DCE}"/>
              </a:ext>
            </a:extLst>
          </p:cNvPr>
          <p:cNvGraphicFramePr>
            <a:graphicFrameLocks/>
          </p:cNvGraphicFramePr>
          <p:nvPr/>
        </p:nvGraphicFramePr>
        <p:xfrm>
          <a:off x="1368826" y="2576243"/>
          <a:ext cx="4337223" cy="288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5757">
                  <a:extLst>
                    <a:ext uri="{9D8B030D-6E8A-4147-A177-3AD203B41FA5}">
                      <a16:colId xmlns:a16="http://schemas.microsoft.com/office/drawing/2014/main" val="540006132"/>
                    </a:ext>
                  </a:extLst>
                </a:gridCol>
                <a:gridCol w="2621466">
                  <a:extLst>
                    <a:ext uri="{9D8B030D-6E8A-4147-A177-3AD203B41FA5}">
                      <a16:colId xmlns:a16="http://schemas.microsoft.com/office/drawing/2014/main" val="399477929"/>
                    </a:ext>
                  </a:extLst>
                </a:gridCol>
              </a:tblGrid>
              <a:tr h="393071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 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1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Consulted</a:t>
                      </a:r>
                      <a:r>
                        <a:rPr lang="fr-BE" sz="2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books</a:t>
                      </a:r>
                      <a:endParaRPr lang="fr-BE" sz="2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374343"/>
                  </a:ext>
                </a:extLst>
              </a:tr>
              <a:tr h="355473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ULiège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656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94385"/>
                  </a:ext>
                </a:extLst>
              </a:tr>
              <a:tr h="355473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Liège </a:t>
                      </a:r>
                      <a:r>
                        <a:rPr lang="fr-BE" sz="1800" u="none" strike="noStrike" dirty="0" err="1">
                          <a:effectLst/>
                        </a:rPr>
                        <a:t>Seminary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244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727165"/>
                  </a:ext>
                </a:extLst>
              </a:tr>
              <a:tr h="355473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KBR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24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622415"/>
                  </a:ext>
                </a:extLst>
              </a:tr>
              <a:tr h="355473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 err="1">
                          <a:effectLst/>
                        </a:rPr>
                        <a:t>UGhent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>
                          <a:effectLst/>
                        </a:rPr>
                        <a:t>42</a:t>
                      </a:r>
                      <a:endParaRPr lang="fr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524933"/>
                  </a:ext>
                </a:extLst>
              </a:tr>
              <a:tr h="355473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B. Mazarine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13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61464"/>
                  </a:ext>
                </a:extLst>
              </a:tr>
              <a:tr h="355473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BNF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>
                          <a:effectLst/>
                        </a:rPr>
                        <a:t>1</a:t>
                      </a:r>
                      <a:endParaRPr lang="fr-B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516523"/>
                  </a:ext>
                </a:extLst>
              </a:tr>
              <a:tr h="355473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Total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u="none" strike="noStrike" dirty="0">
                          <a:effectLst/>
                        </a:rPr>
                        <a:t>980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156066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1F5428D1-4741-3C72-0580-787F1CD24983}"/>
              </a:ext>
            </a:extLst>
          </p:cNvPr>
          <p:cNvSpPr txBox="1"/>
          <p:nvPr/>
        </p:nvSpPr>
        <p:spPr>
          <a:xfrm>
            <a:off x="6485953" y="2576243"/>
            <a:ext cx="43372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/>
              <a:t>Went</a:t>
            </a:r>
            <a:r>
              <a:rPr lang="fr-BE" sz="2000" dirty="0"/>
              <a:t> </a:t>
            </a:r>
            <a:r>
              <a:rPr lang="fr-BE" sz="2000" dirty="0" err="1"/>
              <a:t>through</a:t>
            </a:r>
            <a:r>
              <a:rPr lang="fr-BE" sz="2000" dirty="0"/>
              <a:t> </a:t>
            </a:r>
            <a:r>
              <a:rPr lang="fr-BE" sz="2000" dirty="0" err="1"/>
              <a:t>every</a:t>
            </a:r>
            <a:r>
              <a:rPr lang="fr-BE" sz="2000" dirty="0"/>
              <a:t>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/>
              <a:t>Compiled</a:t>
            </a:r>
            <a:r>
              <a:rPr lang="fr-BE" sz="2000" dirty="0"/>
              <a:t> </a:t>
            </a:r>
            <a:r>
              <a:rPr lang="fr-BE" sz="2000" dirty="0" err="1"/>
              <a:t>every</a:t>
            </a:r>
            <a:r>
              <a:rPr lang="fr-BE" sz="2000" dirty="0"/>
              <a:t> note, mark, or clue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/>
              <a:t>Used</a:t>
            </a:r>
            <a:r>
              <a:rPr lang="fr-BE" sz="2000" dirty="0"/>
              <a:t> </a:t>
            </a:r>
            <a:r>
              <a:rPr lang="fr-BE" sz="2000" dirty="0" err="1"/>
              <a:t>those</a:t>
            </a:r>
            <a:r>
              <a:rPr lang="fr-BE" sz="2000" dirty="0"/>
              <a:t> clues as </a:t>
            </a:r>
            <a:r>
              <a:rPr lang="fr-BE" sz="2000" dirty="0" err="1"/>
              <a:t>indicators</a:t>
            </a:r>
            <a:r>
              <a:rPr lang="fr-BE" sz="2000" dirty="0"/>
              <a:t> of </a:t>
            </a:r>
            <a:r>
              <a:rPr lang="fr-BE" sz="2000" dirty="0" err="1"/>
              <a:t>library</a:t>
            </a:r>
            <a:r>
              <a:rPr lang="fr-BE" sz="2000" dirty="0"/>
              <a:t>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/>
              <a:t>Compared</a:t>
            </a:r>
            <a:r>
              <a:rPr lang="fr-BE" sz="2000" dirty="0"/>
              <a:t> practices to the normative </a:t>
            </a:r>
            <a:r>
              <a:rPr lang="fr-BE" sz="2000" dirty="0" err="1"/>
              <a:t>framework</a:t>
            </a:r>
            <a:r>
              <a:rPr lang="fr-BE" sz="2000" dirty="0"/>
              <a:t> of the Society</a:t>
            </a:r>
          </a:p>
        </p:txBody>
      </p:sp>
    </p:spTree>
    <p:extLst>
      <p:ext uri="{BB962C8B-B14F-4D97-AF65-F5344CB8AC3E}">
        <p14:creationId xmlns:p14="http://schemas.microsoft.com/office/powerpoint/2010/main" val="3905628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texte, reçu, plaque&#10;&#10;Description générée automatiquement">
            <a:extLst>
              <a:ext uri="{FF2B5EF4-FFF2-40B4-BE49-F238E27FC236}">
                <a16:creationId xmlns:a16="http://schemas.microsoft.com/office/drawing/2014/main" id="{374181FF-F69C-FE81-A4CE-B6D07C6F9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114" y="1137772"/>
            <a:ext cx="2367316" cy="427459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43E7C3-BF2F-1DD6-A7D8-1109EEA69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377" y="1137771"/>
            <a:ext cx="2415145" cy="427459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18B08B-CF32-8109-FF88-B41A01BFE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151" y="1137773"/>
            <a:ext cx="2415145" cy="427459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11242968-04A5-F5FC-DC02-0CF06AFBE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25" y="1137773"/>
            <a:ext cx="2415145" cy="427459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DABE98D8-625F-3D07-5E5C-F3F5431DF86B}"/>
              </a:ext>
            </a:extLst>
          </p:cNvPr>
          <p:cNvSpPr txBox="1">
            <a:spLocks/>
          </p:cNvSpPr>
          <p:nvPr/>
        </p:nvSpPr>
        <p:spPr>
          <a:xfrm>
            <a:off x="3802398" y="77326"/>
            <a:ext cx="4587204" cy="892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404040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100" dirty="0" err="1"/>
              <a:t>Latest</a:t>
            </a:r>
            <a:r>
              <a:rPr lang="fr-BE" sz="2100" dirty="0"/>
              <a:t> </a:t>
            </a:r>
            <a:r>
              <a:rPr lang="fr-BE" sz="2100" dirty="0" err="1"/>
              <a:t>edition</a:t>
            </a:r>
            <a:r>
              <a:rPr lang="fr-BE" sz="2100" dirty="0"/>
              <a:t> : 1757</a:t>
            </a:r>
          </a:p>
          <a:p>
            <a:r>
              <a:rPr lang="fr-BE" sz="2100" dirty="0"/>
              <a:t>(</a:t>
            </a:r>
            <a:r>
              <a:rPr lang="fr-BE" sz="2100" dirty="0" err="1"/>
              <a:t>Uliège</a:t>
            </a:r>
            <a:r>
              <a:rPr lang="fr-BE" sz="2100" dirty="0"/>
              <a:t> R746A)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71564C-5FE4-1C5D-2CC2-C68815B229FF}"/>
              </a:ext>
            </a:extLst>
          </p:cNvPr>
          <p:cNvSpPr txBox="1"/>
          <p:nvPr/>
        </p:nvSpPr>
        <p:spPr>
          <a:xfrm>
            <a:off x="3361175" y="5485095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2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Discours adressé a messieurs qui composent les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Saize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Chambres de la Ville de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Liege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[Frankfurt], </a:t>
            </a:r>
            <a:r>
              <a:rPr lang="fr-BE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s.n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., [1757].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94706B0-7FB0-B48B-298A-685CF0E64BB9}"/>
              </a:ext>
            </a:extLst>
          </p:cNvPr>
          <p:cNvSpPr txBox="1"/>
          <p:nvPr/>
        </p:nvSpPr>
        <p:spPr>
          <a:xfrm>
            <a:off x="473951" y="5485095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BE" sz="1200" cap="small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Placentius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 L.,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Catalogus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omnium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antistitum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Tungrorum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Trajectensium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Leodiensium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Antwerp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Willem </a:t>
            </a:r>
            <a:r>
              <a:rPr lang="fr-BE" sz="1200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Vorsterman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[1529].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FC8D6A7-6069-8530-F95E-BE6D3AF553D2}"/>
              </a:ext>
            </a:extLst>
          </p:cNvPr>
          <p:cNvSpPr txBox="1"/>
          <p:nvPr/>
        </p:nvSpPr>
        <p:spPr>
          <a:xfrm>
            <a:off x="6248399" y="5485095"/>
            <a:ext cx="2560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200" cap="small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200" cap="small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Vlierden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L.,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Fasti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Magistrales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Inclytae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Civitatis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Leodiensis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Liège, Joannes Tournay, [1628].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FE43CC-262C-1376-0D85-8E2440F21121}"/>
              </a:ext>
            </a:extLst>
          </p:cNvPr>
          <p:cNvSpPr txBox="1"/>
          <p:nvPr/>
        </p:nvSpPr>
        <p:spPr>
          <a:xfrm>
            <a:off x="9146014" y="5485095"/>
            <a:ext cx="2509616" cy="1746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fr-BE" sz="1200" cap="small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BE" sz="1200" cap="small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Vlierden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L.,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Clericus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Socius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venerabilis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Curiae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Leodiensis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penna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vivens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cui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insertus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Tractatus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numero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&amp; ordine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Duarum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triginta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Tribuum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inclitae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Civitatis</a:t>
            </a:r>
            <a:r>
              <a:rPr lang="fr-BE" sz="1200" i="1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i="1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Leodiensis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</a:t>
            </a:r>
            <a:r>
              <a:rPr lang="fr-BE" sz="1200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Christianus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Ouwerx</a:t>
            </a:r>
            <a:r>
              <a:rPr lang="fr-BE" sz="1200" dirty="0">
                <a:solidFill>
                  <a:schemeClr val="tx1">
                    <a:alpha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1628.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endParaRPr lang="fr-BE" sz="1800" dirty="0">
              <a:solidFill>
                <a:schemeClr val="tx1">
                  <a:alpha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8CF5F1-727E-8F2B-F132-B76902D5AF46}"/>
              </a:ext>
            </a:extLst>
          </p:cNvPr>
          <p:cNvSpPr/>
          <p:nvPr/>
        </p:nvSpPr>
        <p:spPr>
          <a:xfrm>
            <a:off x="5001209" y="5887616"/>
            <a:ext cx="373224" cy="2344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2592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839520-5036-33CD-2526-243024E2DD0F}"/>
              </a:ext>
            </a:extLst>
          </p:cNvPr>
          <p:cNvSpPr txBox="1"/>
          <p:nvPr/>
        </p:nvSpPr>
        <p:spPr>
          <a:xfrm>
            <a:off x="4855206" y="3457712"/>
            <a:ext cx="7093617" cy="257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1800" i="1" dirty="0"/>
              <a:t>2. Je laisse a cousin Rousseau </a:t>
            </a:r>
            <a:r>
              <a:rPr lang="en-US" sz="1800" i="1" dirty="0" err="1"/>
              <a:t>curé</a:t>
            </a:r>
            <a:r>
              <a:rPr lang="en-US" sz="1800" i="1" dirty="0"/>
              <a:t> de </a:t>
            </a:r>
            <a:r>
              <a:rPr lang="en-US" sz="1800" i="1" dirty="0" err="1"/>
              <a:t>Wardin</a:t>
            </a:r>
            <a:r>
              <a:rPr lang="en-US" sz="1800" i="1" dirty="0"/>
              <a:t> </a:t>
            </a:r>
            <a:r>
              <a:rPr lang="en-US" sz="1800" i="1" dirty="0" err="1"/>
              <a:t>toute</a:t>
            </a:r>
            <a:r>
              <a:rPr lang="en-US" sz="1800" i="1" dirty="0"/>
              <a:t> ma </a:t>
            </a:r>
            <a:r>
              <a:rPr lang="en-US" sz="1800" i="1" dirty="0" err="1"/>
              <a:t>biblioteque</a:t>
            </a:r>
            <a:r>
              <a:rPr lang="en-US" sz="1800" i="1" dirty="0"/>
              <a:t> a condition </a:t>
            </a:r>
            <a:r>
              <a:rPr lang="en-US" sz="1800" i="1" dirty="0" err="1"/>
              <a:t>pourtant</a:t>
            </a:r>
            <a:r>
              <a:rPr lang="en-US" sz="1800" i="1" dirty="0"/>
              <a:t> </a:t>
            </a:r>
            <a:r>
              <a:rPr lang="en-US" sz="1800" i="1" dirty="0" err="1"/>
              <a:t>qu’elle</a:t>
            </a:r>
            <a:r>
              <a:rPr lang="en-US" sz="1800" i="1" dirty="0"/>
              <a:t> </a:t>
            </a:r>
            <a:r>
              <a:rPr lang="en-US" sz="1800" i="1" dirty="0" err="1"/>
              <a:t>retournera</a:t>
            </a:r>
            <a:r>
              <a:rPr lang="en-US" sz="1800" i="1" dirty="0"/>
              <a:t> </a:t>
            </a:r>
            <a:r>
              <a:rPr lang="en-US" sz="1800" i="1" dirty="0" err="1"/>
              <a:t>apres</a:t>
            </a:r>
            <a:r>
              <a:rPr lang="en-US" sz="1800" i="1" dirty="0"/>
              <a:t> </a:t>
            </a:r>
            <a:r>
              <a:rPr lang="en-US" sz="1800" i="1" dirty="0" err="1"/>
              <a:t>sa</a:t>
            </a:r>
            <a:r>
              <a:rPr lang="en-US" sz="1800" i="1" dirty="0"/>
              <a:t> mort au plus </a:t>
            </a:r>
            <a:r>
              <a:rPr lang="en-US" sz="1800" i="1" dirty="0" err="1"/>
              <a:t>proche</a:t>
            </a:r>
            <a:r>
              <a:rPr lang="en-US" sz="1800" i="1" dirty="0"/>
              <a:t> de </a:t>
            </a:r>
            <a:r>
              <a:rPr lang="en-US" sz="1800" i="1" dirty="0" err="1"/>
              <a:t>mes</a:t>
            </a:r>
            <a:r>
              <a:rPr lang="en-US" sz="1800" i="1" dirty="0"/>
              <a:t> parents du </a:t>
            </a:r>
            <a:r>
              <a:rPr lang="en-US" sz="1800" i="1" dirty="0" err="1"/>
              <a:t>coté</a:t>
            </a:r>
            <a:r>
              <a:rPr lang="en-US" sz="1800" i="1" dirty="0"/>
              <a:t> de ma mere qui sera </a:t>
            </a:r>
            <a:r>
              <a:rPr lang="en-US" sz="1800" i="1" dirty="0" err="1"/>
              <a:t>pretre</a:t>
            </a:r>
            <a:r>
              <a:rPr lang="en-US" sz="1800" i="1" dirty="0"/>
              <a:t> </a:t>
            </a:r>
            <a:r>
              <a:rPr lang="en-US" sz="1800" i="1" dirty="0" err="1"/>
              <a:t>seculier</a:t>
            </a:r>
            <a:r>
              <a:rPr lang="en-US" sz="1800" i="1" dirty="0"/>
              <a:t>; et </a:t>
            </a:r>
            <a:r>
              <a:rPr lang="en-US" sz="1800" i="1" dirty="0" err="1"/>
              <a:t>sil</a:t>
            </a:r>
            <a:r>
              <a:rPr lang="en-US" sz="1800" i="1" dirty="0"/>
              <a:t> y </a:t>
            </a:r>
            <a:r>
              <a:rPr lang="en-US" sz="1800" i="1" dirty="0" err="1"/>
              <a:t>en</a:t>
            </a:r>
            <a:r>
              <a:rPr lang="en-US" sz="1800" i="1" dirty="0"/>
              <a:t> </a:t>
            </a:r>
            <a:r>
              <a:rPr lang="en-US" sz="1800" i="1" dirty="0" err="1"/>
              <a:t>avoit</a:t>
            </a:r>
            <a:r>
              <a:rPr lang="en-US" sz="1800" i="1" dirty="0"/>
              <a:t> </a:t>
            </a:r>
            <a:r>
              <a:rPr lang="en-US" sz="1800" i="1" dirty="0" err="1"/>
              <a:t>plusieurs</a:t>
            </a:r>
            <a:r>
              <a:rPr lang="en-US" sz="1800" i="1" dirty="0"/>
              <a:t> on </a:t>
            </a:r>
            <a:r>
              <a:rPr lang="en-US" sz="1800" i="1" dirty="0" err="1"/>
              <a:t>preferera</a:t>
            </a:r>
            <a:r>
              <a:rPr lang="en-US" sz="1800" i="1" dirty="0"/>
              <a:t> </a:t>
            </a:r>
            <a:r>
              <a:rPr lang="en-US" sz="1800" i="1" dirty="0" err="1"/>
              <a:t>celuy</a:t>
            </a:r>
            <a:r>
              <a:rPr lang="en-US" sz="1800" i="1" dirty="0"/>
              <a:t> qui sera </a:t>
            </a:r>
            <a:r>
              <a:rPr lang="en-US" sz="1800" i="1" dirty="0" err="1"/>
              <a:t>en</a:t>
            </a:r>
            <a:r>
              <a:rPr lang="en-US" sz="1800" i="1" dirty="0"/>
              <a:t> charge </a:t>
            </a:r>
            <a:r>
              <a:rPr lang="en-US" sz="1800" i="1" dirty="0" err="1"/>
              <a:t>d’ame</a:t>
            </a:r>
            <a:r>
              <a:rPr lang="en-US" sz="1800" i="1" dirty="0"/>
              <a:t>. Que </a:t>
            </a:r>
            <a:r>
              <a:rPr lang="en-US" sz="1800" i="1" dirty="0" err="1"/>
              <a:t>sil</a:t>
            </a:r>
            <a:r>
              <a:rPr lang="en-US" sz="1800" i="1" dirty="0"/>
              <a:t> </a:t>
            </a:r>
            <a:r>
              <a:rPr lang="en-US" sz="1800" i="1" dirty="0" err="1"/>
              <a:t>n’y</a:t>
            </a:r>
            <a:r>
              <a:rPr lang="en-US" sz="1800" i="1" dirty="0"/>
              <a:t> </a:t>
            </a:r>
            <a:r>
              <a:rPr lang="en-US" sz="1800" i="1" dirty="0" err="1"/>
              <a:t>en</a:t>
            </a:r>
            <a:r>
              <a:rPr lang="en-US" sz="1800" i="1" dirty="0"/>
              <a:t> a point qui </a:t>
            </a:r>
            <a:r>
              <a:rPr lang="en-US" sz="1800" i="1" dirty="0" err="1"/>
              <a:t>soit</a:t>
            </a:r>
            <a:r>
              <a:rPr lang="en-US" sz="1800" i="1" dirty="0"/>
              <a:t> </a:t>
            </a:r>
            <a:r>
              <a:rPr lang="en-US" sz="1800" i="1" dirty="0" err="1"/>
              <a:t>prêtre</a:t>
            </a:r>
            <a:r>
              <a:rPr lang="en-US" sz="1800" i="1" dirty="0"/>
              <a:t> </a:t>
            </a:r>
            <a:r>
              <a:rPr lang="en-US" sz="1800" i="1" dirty="0" err="1"/>
              <a:t>seculier</a:t>
            </a:r>
            <a:r>
              <a:rPr lang="en-US" sz="1800" i="1" dirty="0"/>
              <a:t>, </a:t>
            </a:r>
            <a:r>
              <a:rPr lang="en-US" sz="1800" i="1" dirty="0" err="1"/>
              <a:t>elle</a:t>
            </a:r>
            <a:r>
              <a:rPr lang="en-US" sz="1800" i="1" dirty="0"/>
              <a:t> </a:t>
            </a:r>
            <a:r>
              <a:rPr lang="en-US" sz="1800" i="1" dirty="0" err="1"/>
              <a:t>deverra</a:t>
            </a:r>
            <a:r>
              <a:rPr lang="en-US" sz="1800" i="1" dirty="0"/>
              <a:t> </a:t>
            </a:r>
            <a:r>
              <a:rPr lang="en-US" sz="1800" i="1" dirty="0" err="1"/>
              <a:t>retourner</a:t>
            </a:r>
            <a:r>
              <a:rPr lang="en-US" sz="1800" i="1" dirty="0"/>
              <a:t> aux enfants males de cousin Jean Rousseau de </a:t>
            </a:r>
            <a:r>
              <a:rPr lang="en-US" sz="1800" i="1" dirty="0" err="1"/>
              <a:t>Neffe</a:t>
            </a:r>
            <a:r>
              <a:rPr lang="en-US" sz="1800" i="1" dirty="0"/>
              <a:t>, </a:t>
            </a:r>
            <a:r>
              <a:rPr lang="en-US" i="1" dirty="0"/>
              <a:t>et </a:t>
            </a:r>
            <a:r>
              <a:rPr lang="en-US" i="1" dirty="0" err="1"/>
              <a:t>ils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seront</a:t>
            </a:r>
            <a:r>
              <a:rPr lang="en-US" i="1" dirty="0"/>
              <a:t> les </a:t>
            </a:r>
            <a:r>
              <a:rPr lang="en-US" i="1" dirty="0" err="1"/>
              <a:t>maitres</a:t>
            </a:r>
            <a:r>
              <a:rPr lang="en-US" i="1" dirty="0"/>
              <a:t>.</a:t>
            </a:r>
            <a:endParaRPr lang="en-US" sz="1800" i="1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E27B04D-4749-C09C-3166-9CEE81CC78CD}"/>
              </a:ext>
            </a:extLst>
          </p:cNvPr>
          <p:cNvSpPr txBox="1">
            <a:spLocks/>
          </p:cNvSpPr>
          <p:nvPr/>
        </p:nvSpPr>
        <p:spPr>
          <a:xfrm>
            <a:off x="643467" y="643467"/>
            <a:ext cx="3363974" cy="172804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</a:rPr>
              <a:t>Book donations in the church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7AF6EA91-1062-4BA7-58B1-9EDCED74CAB2}"/>
              </a:ext>
            </a:extLst>
          </p:cNvPr>
          <p:cNvSpPr txBox="1">
            <a:spLocks/>
          </p:cNvSpPr>
          <p:nvPr/>
        </p:nvSpPr>
        <p:spPr>
          <a:xfrm>
            <a:off x="491816" y="2610052"/>
            <a:ext cx="3667275" cy="3822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US" sz="2200" dirty="0">
                <a:solidFill>
                  <a:schemeClr val="bg1"/>
                </a:solidFill>
              </a:rPr>
              <a:t>Archival sources : testaments and last wills</a:t>
            </a:r>
          </a:p>
          <a:p>
            <a:pPr marL="342900"/>
            <a:r>
              <a:rPr lang="en-US" sz="2200" dirty="0">
                <a:solidFill>
                  <a:schemeClr val="bg1"/>
                </a:solidFill>
              </a:rPr>
              <a:t>Gifting his library to a college</a:t>
            </a:r>
          </a:p>
          <a:p>
            <a:pPr marL="571500" lvl="1"/>
            <a:r>
              <a:rPr lang="en-US" sz="1800" dirty="0">
                <a:solidFill>
                  <a:schemeClr val="bg1"/>
                </a:solidFill>
              </a:rPr>
              <a:t>Breaking with a church tradition</a:t>
            </a:r>
          </a:p>
          <a:p>
            <a:pPr marL="571500" lvl="1"/>
            <a:r>
              <a:rPr lang="en-US" sz="1800" dirty="0">
                <a:solidFill>
                  <a:schemeClr val="bg1"/>
                </a:solidFill>
              </a:rPr>
              <a:t>Favoring the Jesuits over family</a:t>
            </a:r>
          </a:p>
          <a:p>
            <a:pPr marL="342900"/>
            <a:endParaRPr lang="en-US" sz="2000" dirty="0">
              <a:solidFill>
                <a:schemeClr val="bg1"/>
              </a:solidFill>
            </a:endParaRPr>
          </a:p>
          <a:p>
            <a:pPr marL="342900"/>
            <a:r>
              <a:rPr lang="en-US" sz="2200" dirty="0">
                <a:solidFill>
                  <a:schemeClr val="bg1"/>
                </a:solidFill>
              </a:rPr>
              <a:t>No other account of book gifting in testaments</a:t>
            </a:r>
          </a:p>
          <a:p>
            <a:pPr marL="571500" lvl="1"/>
            <a:r>
              <a:rPr lang="en-US" sz="1800" dirty="0">
                <a:solidFill>
                  <a:schemeClr val="bg1"/>
                </a:solidFill>
              </a:rPr>
              <a:t>Gifts were made during the life of the donors</a:t>
            </a:r>
          </a:p>
          <a:p>
            <a:pPr marL="571500" lvl="1"/>
            <a:r>
              <a:rPr lang="en-US" sz="1800" dirty="0">
                <a:solidFill>
                  <a:schemeClr val="bg1"/>
                </a:solidFill>
              </a:rPr>
              <a:t>Renouncing the use of the book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E1E575C-0155-A05D-C51C-7635EED6E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06" y="821638"/>
            <a:ext cx="7541093" cy="25786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66EA392-7F58-4106-4448-3F9A4B2BDAE7}"/>
              </a:ext>
            </a:extLst>
          </p:cNvPr>
          <p:cNvSpPr txBox="1"/>
          <p:nvPr/>
        </p:nvSpPr>
        <p:spPr>
          <a:xfrm>
            <a:off x="5605868" y="6294384"/>
            <a:ext cx="563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Liège, AÉL, </a:t>
            </a:r>
            <a:r>
              <a:rPr lang="pt-BR" sz="1200" i="1" dirty="0">
                <a:effectLst/>
                <a:latin typeface="+mj-lt"/>
                <a:ea typeface="Calibri" panose="020F0502020204030204" pitchFamily="34" charset="0"/>
              </a:rPr>
              <a:t>CSL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pt-BR" sz="1200" i="1" dirty="0">
                <a:effectLst/>
                <a:latin typeface="+mj-lt"/>
                <a:ea typeface="Calibri" panose="020F0502020204030204" pitchFamily="34" charset="0"/>
              </a:rPr>
              <a:t>S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, n</a:t>
            </a:r>
            <a:r>
              <a:rPr lang="pt-BR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 280, </a:t>
            </a:r>
            <a:r>
              <a:rPr lang="pt-BR" sz="1200" i="1" dirty="0">
                <a:effectLst/>
                <a:latin typeface="+mj-lt"/>
                <a:ea typeface="Calibri" panose="020F0502020204030204" pitchFamily="34" charset="0"/>
              </a:rPr>
              <a:t>Testaments (1720-1736)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, f. 148r</a:t>
            </a:r>
            <a:r>
              <a:rPr lang="pt-BR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pt-BR" sz="1200" i="1" dirty="0">
                <a:effectLst/>
                <a:latin typeface="+mj-lt"/>
                <a:ea typeface="Calibri" panose="020F0502020204030204" pitchFamily="34" charset="0"/>
              </a:rPr>
              <a:t>Testament de Nicolas Gerardi</a:t>
            </a:r>
            <a:r>
              <a:rPr lang="pt-BR" sz="1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fr-B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909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9DA9F-17A6-0499-47F1-EB0455EA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791" y="369069"/>
            <a:ext cx="6518417" cy="638197"/>
          </a:xfrm>
        </p:spPr>
        <p:txBody>
          <a:bodyPr>
            <a:normAutofit fontScale="90000"/>
          </a:bodyPr>
          <a:lstStyle/>
          <a:p>
            <a:r>
              <a:rPr lang="fr-BE" dirty="0"/>
              <a:t>Physical </a:t>
            </a:r>
            <a:r>
              <a:rPr lang="fr-BE" dirty="0" err="1"/>
              <a:t>bibliography</a:t>
            </a:r>
            <a:endParaRPr lang="fr-BE" dirty="0"/>
          </a:p>
        </p:txBody>
      </p:sp>
      <p:graphicFrame>
        <p:nvGraphicFramePr>
          <p:cNvPr id="4" name="Espace réservé du contenu 9">
            <a:extLst>
              <a:ext uri="{FF2B5EF4-FFF2-40B4-BE49-F238E27FC236}">
                <a16:creationId xmlns:a16="http://schemas.microsoft.com/office/drawing/2014/main" id="{B08C5AF2-4E96-EA84-58F4-ECEA9C294D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958136"/>
              </p:ext>
            </p:extLst>
          </p:nvPr>
        </p:nvGraphicFramePr>
        <p:xfrm>
          <a:off x="753035" y="1617418"/>
          <a:ext cx="5082105" cy="4056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79868">
                  <a:extLst>
                    <a:ext uri="{9D8B030D-6E8A-4147-A177-3AD203B41FA5}">
                      <a16:colId xmlns:a16="http://schemas.microsoft.com/office/drawing/2014/main" val="540006132"/>
                    </a:ext>
                  </a:extLst>
                </a:gridCol>
                <a:gridCol w="2102237">
                  <a:extLst>
                    <a:ext uri="{9D8B030D-6E8A-4147-A177-3AD203B41FA5}">
                      <a16:colId xmlns:a16="http://schemas.microsoft.com/office/drawing/2014/main" val="399477929"/>
                    </a:ext>
                  </a:extLst>
                </a:gridCol>
              </a:tblGrid>
              <a:tr h="5533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Library</a:t>
                      </a:r>
                      <a:endParaRPr lang="fr-BE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2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Consulted</a:t>
                      </a:r>
                      <a:r>
                        <a:rPr lang="fr-BE" sz="2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books</a:t>
                      </a:r>
                      <a:endParaRPr lang="fr-BE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374343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ULiège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656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94385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Liège </a:t>
                      </a:r>
                      <a:r>
                        <a:rPr lang="fr-BE" sz="2000" u="none" strike="noStrike" dirty="0" err="1">
                          <a:effectLst/>
                        </a:rPr>
                        <a:t>Episcopal</a:t>
                      </a:r>
                      <a:r>
                        <a:rPr lang="fr-BE" sz="2000" u="none" strike="noStrike" dirty="0">
                          <a:effectLst/>
                        </a:rPr>
                        <a:t> </a:t>
                      </a:r>
                      <a:r>
                        <a:rPr lang="fr-BE" sz="2000" u="none" strike="noStrike" dirty="0" err="1">
                          <a:effectLst/>
                        </a:rPr>
                        <a:t>Seminary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244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727165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Royal Library of </a:t>
                      </a:r>
                      <a:r>
                        <a:rPr lang="fr-BE" sz="2000" u="none" strike="noStrike" dirty="0" err="1">
                          <a:effectLst/>
                        </a:rPr>
                        <a:t>Belgium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24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622415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 err="1">
                          <a:effectLst/>
                        </a:rPr>
                        <a:t>UGhent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42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524933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B. Mazarine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13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61464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BNF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1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516523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Total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980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15606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5605674-BF94-D61D-1883-3B8659A4DA10}"/>
              </a:ext>
            </a:extLst>
          </p:cNvPr>
          <p:cNvSpPr txBox="1"/>
          <p:nvPr/>
        </p:nvSpPr>
        <p:spPr>
          <a:xfrm>
            <a:off x="6095999" y="1471821"/>
            <a:ext cx="57439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Went</a:t>
            </a:r>
            <a:r>
              <a:rPr lang="fr-BE" sz="2400" dirty="0"/>
              <a:t> </a:t>
            </a:r>
            <a:r>
              <a:rPr lang="fr-BE" sz="2400" dirty="0" err="1"/>
              <a:t>through</a:t>
            </a:r>
            <a:r>
              <a:rPr lang="fr-BE" sz="2400" dirty="0"/>
              <a:t> </a:t>
            </a:r>
            <a:r>
              <a:rPr lang="fr-BE" sz="2400" dirty="0" err="1"/>
              <a:t>every</a:t>
            </a:r>
            <a:r>
              <a:rPr lang="fr-BE" sz="2400" dirty="0"/>
              <a:t>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Compiled</a:t>
            </a:r>
            <a:r>
              <a:rPr lang="fr-BE" sz="2400" dirty="0"/>
              <a:t> </a:t>
            </a:r>
            <a:r>
              <a:rPr lang="fr-BE" sz="2400" dirty="0" err="1"/>
              <a:t>every</a:t>
            </a:r>
            <a:r>
              <a:rPr lang="fr-BE" sz="2400" dirty="0"/>
              <a:t> note, mark, or clue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Used</a:t>
            </a:r>
            <a:r>
              <a:rPr lang="fr-BE" sz="2400" dirty="0"/>
              <a:t> </a:t>
            </a:r>
            <a:r>
              <a:rPr lang="fr-BE" sz="2400" dirty="0" err="1"/>
              <a:t>those</a:t>
            </a:r>
            <a:r>
              <a:rPr lang="fr-BE" sz="2400" dirty="0"/>
              <a:t> clues as </a:t>
            </a:r>
            <a:r>
              <a:rPr lang="fr-BE" sz="2400" dirty="0" err="1"/>
              <a:t>indicators</a:t>
            </a:r>
            <a:r>
              <a:rPr lang="fr-BE" sz="2400" dirty="0"/>
              <a:t> of </a:t>
            </a:r>
            <a:r>
              <a:rPr lang="fr-BE" sz="2400" dirty="0" err="1"/>
              <a:t>library</a:t>
            </a:r>
            <a:r>
              <a:rPr lang="fr-BE" sz="2400" dirty="0"/>
              <a:t>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Compared</a:t>
            </a:r>
            <a:r>
              <a:rPr lang="fr-BE" sz="2400" dirty="0"/>
              <a:t> practices to the normative </a:t>
            </a:r>
            <a:r>
              <a:rPr lang="fr-BE" sz="2400" dirty="0" err="1"/>
              <a:t>framework</a:t>
            </a:r>
            <a:r>
              <a:rPr lang="fr-BE" sz="2400" dirty="0"/>
              <a:t> of the Society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86F1A73-7E1D-D248-5125-28C8B19D8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4986936"/>
            <a:ext cx="5472056" cy="124820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6199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9DA9F-17A6-0499-47F1-EB0455EA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791" y="369069"/>
            <a:ext cx="6518417" cy="638197"/>
          </a:xfrm>
        </p:spPr>
        <p:txBody>
          <a:bodyPr>
            <a:normAutofit fontScale="90000"/>
          </a:bodyPr>
          <a:lstStyle/>
          <a:p>
            <a:r>
              <a:rPr lang="fr-BE" dirty="0"/>
              <a:t>Physical </a:t>
            </a:r>
            <a:r>
              <a:rPr lang="fr-BE" dirty="0" err="1"/>
              <a:t>bibliography</a:t>
            </a:r>
            <a:endParaRPr lang="fr-BE" dirty="0"/>
          </a:p>
        </p:txBody>
      </p:sp>
      <p:graphicFrame>
        <p:nvGraphicFramePr>
          <p:cNvPr id="4" name="Espace réservé du contenu 9">
            <a:extLst>
              <a:ext uri="{FF2B5EF4-FFF2-40B4-BE49-F238E27FC236}">
                <a16:creationId xmlns:a16="http://schemas.microsoft.com/office/drawing/2014/main" id="{B08C5AF2-4E96-EA84-58F4-ECEA9C294DCE}"/>
              </a:ext>
            </a:extLst>
          </p:cNvPr>
          <p:cNvGraphicFramePr>
            <a:graphicFrameLocks/>
          </p:cNvGraphicFramePr>
          <p:nvPr/>
        </p:nvGraphicFramePr>
        <p:xfrm>
          <a:off x="753035" y="1617418"/>
          <a:ext cx="5082105" cy="4056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79868">
                  <a:extLst>
                    <a:ext uri="{9D8B030D-6E8A-4147-A177-3AD203B41FA5}">
                      <a16:colId xmlns:a16="http://schemas.microsoft.com/office/drawing/2014/main" val="540006132"/>
                    </a:ext>
                  </a:extLst>
                </a:gridCol>
                <a:gridCol w="2102237">
                  <a:extLst>
                    <a:ext uri="{9D8B030D-6E8A-4147-A177-3AD203B41FA5}">
                      <a16:colId xmlns:a16="http://schemas.microsoft.com/office/drawing/2014/main" val="399477929"/>
                    </a:ext>
                  </a:extLst>
                </a:gridCol>
              </a:tblGrid>
              <a:tr h="553335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 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2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Consulted</a:t>
                      </a:r>
                      <a:r>
                        <a:rPr lang="fr-BE" sz="2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books</a:t>
                      </a:r>
                      <a:endParaRPr lang="fr-BE" sz="2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374343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ULiège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656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94385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Liège </a:t>
                      </a:r>
                      <a:r>
                        <a:rPr lang="fr-BE" sz="2000" u="none" strike="noStrike" dirty="0" err="1">
                          <a:effectLst/>
                        </a:rPr>
                        <a:t>Episcopal</a:t>
                      </a:r>
                      <a:r>
                        <a:rPr lang="fr-BE" sz="2000" u="none" strike="noStrike" dirty="0">
                          <a:effectLst/>
                        </a:rPr>
                        <a:t> </a:t>
                      </a:r>
                      <a:r>
                        <a:rPr lang="fr-BE" sz="2000" u="none" strike="noStrike" dirty="0" err="1">
                          <a:effectLst/>
                        </a:rPr>
                        <a:t>Seminary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244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727165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Royal Library of </a:t>
                      </a:r>
                      <a:r>
                        <a:rPr lang="fr-BE" sz="2000" u="none" strike="noStrike" dirty="0" err="1">
                          <a:effectLst/>
                        </a:rPr>
                        <a:t>Belgium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24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622415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 err="1">
                          <a:effectLst/>
                        </a:rPr>
                        <a:t>UGhent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42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524933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B. Mazarine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13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61464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BNF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1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516523"/>
                  </a:ext>
                </a:extLst>
              </a:tr>
              <a:tr h="500408"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Total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2000" u="none" strike="noStrike" dirty="0">
                          <a:effectLst/>
                        </a:rPr>
                        <a:t>980</a:t>
                      </a:r>
                      <a:endParaRPr lang="fr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359" marR="15359" marT="153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156066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5605674-BF94-D61D-1883-3B8659A4DA10}"/>
              </a:ext>
            </a:extLst>
          </p:cNvPr>
          <p:cNvSpPr txBox="1"/>
          <p:nvPr/>
        </p:nvSpPr>
        <p:spPr>
          <a:xfrm>
            <a:off x="6095999" y="1471821"/>
            <a:ext cx="57439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Went</a:t>
            </a:r>
            <a:r>
              <a:rPr lang="fr-BE" sz="2400" dirty="0"/>
              <a:t> </a:t>
            </a:r>
            <a:r>
              <a:rPr lang="fr-BE" sz="2400" dirty="0" err="1"/>
              <a:t>through</a:t>
            </a:r>
            <a:r>
              <a:rPr lang="fr-BE" sz="2400" dirty="0"/>
              <a:t> </a:t>
            </a:r>
            <a:r>
              <a:rPr lang="fr-BE" sz="2400" dirty="0" err="1"/>
              <a:t>every</a:t>
            </a:r>
            <a:r>
              <a:rPr lang="fr-BE" sz="2400" dirty="0"/>
              <a:t>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Compiled</a:t>
            </a:r>
            <a:r>
              <a:rPr lang="fr-BE" sz="2400" dirty="0"/>
              <a:t> </a:t>
            </a:r>
            <a:r>
              <a:rPr lang="fr-BE" sz="2400" dirty="0" err="1"/>
              <a:t>every</a:t>
            </a:r>
            <a:r>
              <a:rPr lang="fr-BE" sz="2400" dirty="0"/>
              <a:t> note, mark, or clue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Used</a:t>
            </a:r>
            <a:r>
              <a:rPr lang="fr-BE" sz="2400" dirty="0"/>
              <a:t> </a:t>
            </a:r>
            <a:r>
              <a:rPr lang="fr-BE" sz="2400" dirty="0" err="1"/>
              <a:t>those</a:t>
            </a:r>
            <a:r>
              <a:rPr lang="fr-BE" sz="2400" dirty="0"/>
              <a:t> clues as </a:t>
            </a:r>
            <a:r>
              <a:rPr lang="fr-BE" sz="2400" dirty="0" err="1"/>
              <a:t>indicators</a:t>
            </a:r>
            <a:r>
              <a:rPr lang="fr-BE" sz="2400" dirty="0"/>
              <a:t> of </a:t>
            </a:r>
            <a:r>
              <a:rPr lang="fr-BE" sz="2400" dirty="0" err="1"/>
              <a:t>library</a:t>
            </a:r>
            <a:r>
              <a:rPr lang="fr-BE" sz="2400" dirty="0"/>
              <a:t>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Compared</a:t>
            </a:r>
            <a:r>
              <a:rPr lang="fr-BE" sz="2400" dirty="0"/>
              <a:t> practices to the normative </a:t>
            </a:r>
            <a:r>
              <a:rPr lang="fr-BE" sz="2400" dirty="0" err="1"/>
              <a:t>framework</a:t>
            </a:r>
            <a:r>
              <a:rPr lang="fr-BE" sz="2400" dirty="0"/>
              <a:t> of the Society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E86F1A73-7E1D-D248-5125-28C8B19D8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9" y="4986936"/>
            <a:ext cx="5472056" cy="124820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125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7D8F29-823E-138C-FF1E-3B31EBE21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1625846"/>
            <a:ext cx="2989634" cy="48247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EFBA672-4C6E-BC66-3497-F5C1E1A68C64}"/>
              </a:ext>
            </a:extLst>
          </p:cNvPr>
          <p:cNvSpPr txBox="1">
            <a:spLocks/>
          </p:cNvSpPr>
          <p:nvPr/>
        </p:nvSpPr>
        <p:spPr>
          <a:xfrm>
            <a:off x="4129087" y="95250"/>
            <a:ext cx="4300538" cy="131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400" dirty="0">
                <a:ea typeface="Calibri" panose="020F0502020204030204" pitchFamily="34" charset="0"/>
              </a:rPr>
              <a:t>A Binding for the </a:t>
            </a:r>
            <a:r>
              <a:rPr lang="fr-BE" sz="2400" dirty="0" err="1">
                <a:ea typeface="Calibri" panose="020F0502020204030204" pitchFamily="34" charset="0"/>
              </a:rPr>
              <a:t>jesuits</a:t>
            </a:r>
            <a:endParaRPr lang="fr-BE" sz="2400" dirty="0">
              <a:effectLst/>
              <a:ea typeface="Calibri" panose="020F0502020204030204" pitchFamily="34" charset="0"/>
            </a:endParaRPr>
          </a:p>
          <a:p>
            <a:r>
              <a:rPr lang="fr-BE" sz="2400" dirty="0">
                <a:effectLst/>
                <a:ea typeface="Calibri" panose="020F0502020204030204" pitchFamily="34" charset="0"/>
              </a:rPr>
              <a:t>(</a:t>
            </a:r>
            <a:r>
              <a:rPr lang="fr-BE" sz="2400" dirty="0" err="1">
                <a:effectLst/>
                <a:ea typeface="Calibri" panose="020F0502020204030204" pitchFamily="34" charset="0"/>
              </a:rPr>
              <a:t>Uliège</a:t>
            </a:r>
            <a:r>
              <a:rPr lang="fr-BE" sz="2400" dirty="0">
                <a:effectLst/>
                <a:ea typeface="Calibri" panose="020F0502020204030204" pitchFamily="34" charset="0"/>
              </a:rPr>
              <a:t> XVI.141.2)</a:t>
            </a:r>
            <a:endParaRPr lang="en-US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926F16-2DC5-1BBE-8C9D-224177B9E060}"/>
              </a:ext>
            </a:extLst>
          </p:cNvPr>
          <p:cNvSpPr txBox="1"/>
          <p:nvPr/>
        </p:nvSpPr>
        <p:spPr>
          <a:xfrm>
            <a:off x="9450442" y="1614412"/>
            <a:ext cx="2619638" cy="315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600" cap="smal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Buchler</a:t>
            </a:r>
            <a:r>
              <a:rPr lang="fr-BE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J.,</a:t>
            </a:r>
            <a:r>
              <a:rPr lang="fr-BE" sz="1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Thesaurus 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conscribendarum</a:t>
            </a:r>
            <a:r>
              <a:rPr lang="fr-BE" sz="1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epistolarum</a:t>
            </a:r>
            <a:r>
              <a:rPr lang="fr-BE" sz="1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ex 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variis</a:t>
            </a:r>
            <a:r>
              <a:rPr lang="fr-BE" sz="1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optimisque</a:t>
            </a:r>
            <a:r>
              <a:rPr lang="fr-BE" sz="1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authoribus</a:t>
            </a:r>
            <a:r>
              <a:rPr lang="fr-BE" sz="1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desumptus</a:t>
            </a:r>
            <a:r>
              <a:rPr lang="fr-BE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Jean Mathias </a:t>
            </a:r>
            <a:r>
              <a:rPr lang="fr-BE" sz="1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Hovius</a:t>
            </a:r>
            <a:r>
              <a:rPr lang="fr-BE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1672.</a:t>
            </a:r>
          </a:p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endParaRPr lang="fr-BE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r-BE" sz="1600" cap="small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Buchler J., </a:t>
            </a:r>
            <a:r>
              <a:rPr lang="fr-BE" sz="1600" i="1" cap="small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legantiarum</a:t>
            </a:r>
            <a:r>
              <a:rPr lang="fr-BE" sz="1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centum et 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undesexaginta</a:t>
            </a:r>
            <a:r>
              <a:rPr lang="fr-BE" sz="16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6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regulae</a:t>
            </a:r>
            <a:r>
              <a:rPr lang="fr-BE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Liège, Jean Mathias </a:t>
            </a:r>
            <a:r>
              <a:rPr lang="fr-BE" sz="1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Hovius</a:t>
            </a:r>
            <a:r>
              <a:rPr lang="fr-BE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1676.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234EAD-046D-EB93-F64B-E2A5C65F3CD0}"/>
              </a:ext>
            </a:extLst>
          </p:cNvPr>
          <p:cNvSpPr txBox="1"/>
          <p:nvPr/>
        </p:nvSpPr>
        <p:spPr>
          <a:xfrm>
            <a:off x="1285231" y="2126813"/>
            <a:ext cx="6486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Two-title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sammelband</a:t>
            </a:r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Both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reprints of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earlier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works</a:t>
            </a:r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Hovius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often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collaborated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with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college</a:t>
            </a:r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Cicero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is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taught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in the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jesuit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curriculum</a:t>
            </a:r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Probably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bound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on the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jesuits</a:t>
            </a:r>
            <a:r>
              <a:rPr lang="fr-BE" sz="2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’ </a:t>
            </a:r>
            <a:r>
              <a:rPr lang="fr-BE" sz="2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demand</a:t>
            </a:r>
            <a:endParaRPr lang="fr-BE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DCA2DC-B687-F68E-0B0D-7A6AFF0CE8F4}"/>
              </a:ext>
            </a:extLst>
          </p:cNvPr>
          <p:cNvSpPr/>
          <p:nvPr/>
        </p:nvSpPr>
        <p:spPr>
          <a:xfrm>
            <a:off x="7210425" y="4324350"/>
            <a:ext cx="990600" cy="1009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8045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839520-5036-33CD-2526-243024E2DD0F}"/>
              </a:ext>
            </a:extLst>
          </p:cNvPr>
          <p:cNvSpPr txBox="1"/>
          <p:nvPr/>
        </p:nvSpPr>
        <p:spPr>
          <a:xfrm>
            <a:off x="4874645" y="3713085"/>
            <a:ext cx="7093617" cy="220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140000"/>
              </a:lnSpc>
              <a:spcBef>
                <a:spcPts val="1000"/>
              </a:spcBef>
              <a:buClr>
                <a:schemeClr val="accent2"/>
              </a:buClr>
            </a:pPr>
            <a:r>
              <a:rPr lang="en-US" sz="1800" i="1" dirty="0"/>
              <a:t>Pro </a:t>
            </a:r>
            <a:r>
              <a:rPr lang="en-US" sz="1800" i="1" dirty="0" err="1"/>
              <a:t>quibus</a:t>
            </a:r>
            <a:r>
              <a:rPr lang="en-US" sz="1800" i="1" dirty="0"/>
              <a:t> </a:t>
            </a:r>
            <a:r>
              <a:rPr lang="en-US" sz="1800" i="1" dirty="0" err="1"/>
              <a:t>missae</a:t>
            </a:r>
            <a:r>
              <a:rPr lang="en-US" sz="1800" i="1" dirty="0"/>
              <a:t> </a:t>
            </a:r>
            <a:r>
              <a:rPr lang="en-US" sz="1800" i="1" dirty="0" err="1"/>
              <a:t>sacrificiis</a:t>
            </a:r>
            <a:r>
              <a:rPr lang="en-US" sz="1800" i="1" dirty="0"/>
              <a:t> </a:t>
            </a:r>
            <a:r>
              <a:rPr lang="en-US" sz="1800" i="1" dirty="0" err="1"/>
              <a:t>celebrandi</a:t>
            </a:r>
            <a:r>
              <a:rPr lang="en-US" sz="1800" i="1" dirty="0"/>
              <a:t> </a:t>
            </a:r>
            <a:r>
              <a:rPr lang="en-US" sz="1800" i="1" dirty="0" err="1"/>
              <a:t>dabunt</a:t>
            </a:r>
            <a:r>
              <a:rPr lang="en-US" sz="1800" i="1" dirty="0"/>
              <a:t> </a:t>
            </a:r>
            <a:r>
              <a:rPr lang="en-US" sz="1800" i="1" dirty="0" err="1"/>
              <a:t>dicti</a:t>
            </a:r>
            <a:r>
              <a:rPr lang="en-US" sz="1800" i="1" dirty="0"/>
              <a:t> </a:t>
            </a:r>
            <a:r>
              <a:rPr lang="en-US" sz="1800" i="1" dirty="0" err="1"/>
              <a:t>mei</a:t>
            </a:r>
            <a:r>
              <a:rPr lang="en-US" sz="1800" i="1" dirty="0"/>
              <a:t> </a:t>
            </a:r>
            <a:r>
              <a:rPr lang="en-US" sz="1800" i="1" dirty="0" err="1"/>
              <a:t>Testamenti</a:t>
            </a:r>
            <a:r>
              <a:rPr lang="en-US" sz="1800" i="1" dirty="0"/>
              <a:t> </a:t>
            </a:r>
            <a:r>
              <a:rPr lang="en-US" sz="1800" i="1" dirty="0" err="1"/>
              <a:t>huius</a:t>
            </a:r>
            <a:r>
              <a:rPr lang="en-US" sz="1800" i="1" dirty="0"/>
              <a:t> executors centum </a:t>
            </a:r>
            <a:r>
              <a:rPr lang="en-US" sz="1800" i="1" dirty="0" err="1"/>
              <a:t>florenos</a:t>
            </a:r>
            <a:r>
              <a:rPr lang="en-US" sz="1800" i="1" dirty="0"/>
              <a:t> </a:t>
            </a:r>
            <a:r>
              <a:rPr lang="en-US" sz="1800" i="1" dirty="0" err="1"/>
              <a:t>Capucinis</a:t>
            </a:r>
            <a:r>
              <a:rPr lang="en-US" sz="1800" i="1" dirty="0"/>
              <a:t>, Centum </a:t>
            </a:r>
            <a:r>
              <a:rPr lang="en-US" sz="1800" i="1" dirty="0" err="1"/>
              <a:t>Recollectis</a:t>
            </a:r>
            <a:r>
              <a:rPr lang="en-US" sz="1800" i="1" dirty="0"/>
              <a:t>, Centum </a:t>
            </a:r>
            <a:r>
              <a:rPr lang="en-US" sz="1800" i="1" dirty="0" err="1"/>
              <a:t>Augustinianis</a:t>
            </a:r>
            <a:r>
              <a:rPr lang="en-US" sz="1800" i="1" dirty="0"/>
              <a:t> ac Centum </a:t>
            </a:r>
            <a:r>
              <a:rPr lang="en-US" sz="1800" i="1" dirty="0" err="1"/>
              <a:t>Jesuitis</a:t>
            </a:r>
            <a:r>
              <a:rPr lang="en-US" sz="1800" i="1" dirty="0"/>
              <a:t>; </a:t>
            </a:r>
            <a:r>
              <a:rPr lang="en-US" sz="1800" i="1" dirty="0" err="1"/>
              <a:t>dabunt</a:t>
            </a:r>
            <a:r>
              <a:rPr lang="en-US" sz="1800" i="1" dirty="0"/>
              <a:t> </a:t>
            </a:r>
            <a:r>
              <a:rPr lang="en-US" sz="1800" i="1" dirty="0" err="1"/>
              <a:t>etiam</a:t>
            </a:r>
            <a:r>
              <a:rPr lang="en-US" sz="1800" i="1" dirty="0"/>
              <a:t> </a:t>
            </a:r>
            <a:r>
              <a:rPr lang="en-US" sz="1800" i="1" dirty="0" err="1"/>
              <a:t>Pauperibus</a:t>
            </a:r>
            <a:r>
              <a:rPr lang="en-US" sz="1800" i="1" dirty="0"/>
              <a:t> </a:t>
            </a:r>
            <a:r>
              <a:rPr lang="en-US" sz="1800" i="1" dirty="0" err="1"/>
              <a:t>Clarissis</a:t>
            </a:r>
            <a:r>
              <a:rPr lang="en-US" sz="1800" i="1" dirty="0"/>
              <a:t> </a:t>
            </a:r>
            <a:r>
              <a:rPr lang="en-US" sz="1800" i="1" dirty="0" err="1"/>
              <a:t>ducentos</a:t>
            </a:r>
            <a:r>
              <a:rPr lang="en-US" sz="1800" i="1" dirty="0"/>
              <a:t> </a:t>
            </a:r>
            <a:r>
              <a:rPr lang="en-US" sz="1800" i="1" dirty="0" err="1"/>
              <a:t>semel</a:t>
            </a:r>
            <a:r>
              <a:rPr lang="en-US" sz="1800" i="1" dirty="0"/>
              <a:t> </a:t>
            </a:r>
            <a:r>
              <a:rPr lang="en-US" sz="1800" i="1" dirty="0" err="1"/>
              <a:t>florenos</a:t>
            </a:r>
            <a:r>
              <a:rPr lang="en-US" sz="1800" i="1" dirty="0"/>
              <a:t> </a:t>
            </a:r>
            <a:r>
              <a:rPr lang="en-US" sz="1800" i="1" dirty="0" err="1"/>
              <a:t>ut</a:t>
            </a:r>
            <a:r>
              <a:rPr lang="en-US" sz="1800" i="1" dirty="0"/>
              <a:t> pro </a:t>
            </a:r>
            <a:r>
              <a:rPr lang="en-US" sz="1800" i="1" dirty="0" err="1"/>
              <a:t>animae</a:t>
            </a:r>
            <a:r>
              <a:rPr lang="en-US" sz="1800" i="1" dirty="0"/>
              <a:t> </a:t>
            </a:r>
            <a:r>
              <a:rPr lang="en-US" sz="1800" i="1" dirty="0" err="1"/>
              <a:t>mea</a:t>
            </a:r>
            <a:r>
              <a:rPr lang="en-US" sz="1800" i="1" dirty="0"/>
              <a:t> </a:t>
            </a:r>
            <a:r>
              <a:rPr lang="en-US" sz="1800" i="1" dirty="0" err="1"/>
              <a:t>refrigero</a:t>
            </a:r>
            <a:r>
              <a:rPr lang="en-US" sz="1800" i="1" dirty="0"/>
              <a:t> preces </a:t>
            </a:r>
            <a:r>
              <a:rPr lang="en-US" sz="1800" i="1" dirty="0" err="1"/>
              <a:t>fundant</a:t>
            </a:r>
            <a:r>
              <a:rPr lang="en-US" sz="1800" i="1" dirty="0"/>
              <a:t> Apud </a:t>
            </a:r>
            <a:r>
              <a:rPr lang="en-US" sz="1800" i="1" dirty="0" err="1"/>
              <a:t>Altissimum</a:t>
            </a:r>
            <a:r>
              <a:rPr lang="en-US" sz="1800" i="1" dirty="0"/>
              <a:t> </a:t>
            </a:r>
            <a:r>
              <a:rPr lang="en-US" sz="1800" dirty="0"/>
              <a:t>[…]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E27B04D-4749-C09C-3166-9CEE81CC78CD}"/>
              </a:ext>
            </a:extLst>
          </p:cNvPr>
          <p:cNvSpPr txBox="1">
            <a:spLocks/>
          </p:cNvSpPr>
          <p:nvPr/>
        </p:nvSpPr>
        <p:spPr>
          <a:xfrm>
            <a:off x="643467" y="643467"/>
            <a:ext cx="3363974" cy="172804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solidFill>
                  <a:schemeClr val="bg1"/>
                </a:solidFill>
              </a:rPr>
              <a:t>Money gifts to the college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7AF6EA91-1062-4BA7-58B1-9EDCED74CAB2}"/>
              </a:ext>
            </a:extLst>
          </p:cNvPr>
          <p:cNvSpPr txBox="1">
            <a:spLocks/>
          </p:cNvSpPr>
          <p:nvPr/>
        </p:nvSpPr>
        <p:spPr>
          <a:xfrm>
            <a:off x="491816" y="2610052"/>
            <a:ext cx="3667275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/>
            <a:r>
              <a:rPr lang="en-US" sz="2000" dirty="0">
                <a:solidFill>
                  <a:schemeClr val="bg1"/>
                </a:solidFill>
              </a:rPr>
              <a:t>Archival sources : testaments and last wills</a:t>
            </a:r>
          </a:p>
          <a:p>
            <a:pPr marL="342900"/>
            <a:r>
              <a:rPr lang="en-US" sz="2000" dirty="0">
                <a:solidFill>
                  <a:schemeClr val="bg1"/>
                </a:solidFill>
              </a:rPr>
              <a:t>Money gifts : more numerous than book donations</a:t>
            </a:r>
          </a:p>
          <a:p>
            <a:pPr marL="342900"/>
            <a:r>
              <a:rPr lang="en-US" sz="2000" dirty="0">
                <a:solidFill>
                  <a:schemeClr val="bg1"/>
                </a:solidFill>
              </a:rPr>
              <a:t>Expecting prayers in return</a:t>
            </a:r>
          </a:p>
          <a:p>
            <a:pPr marL="342900"/>
            <a:r>
              <a:rPr lang="en-US" sz="2000" dirty="0">
                <a:solidFill>
                  <a:schemeClr val="bg1"/>
                </a:solidFill>
              </a:rPr>
              <a:t>Jesuits are put on the same level as other religious orders</a:t>
            </a:r>
          </a:p>
          <a:p>
            <a:pPr marL="342900"/>
            <a:endParaRPr lang="en-US" sz="2000" dirty="0">
              <a:solidFill>
                <a:schemeClr val="bg1"/>
              </a:solidFill>
            </a:endParaRPr>
          </a:p>
          <a:p>
            <a:pPr marL="342900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B75B588-929F-8907-09FA-E72F8A36D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908" y="1057050"/>
            <a:ext cx="7541092" cy="23719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50B417E-A56B-BF0B-9803-09F47771C1F2}"/>
              </a:ext>
            </a:extLst>
          </p:cNvPr>
          <p:cNvSpPr txBox="1"/>
          <p:nvPr/>
        </p:nvSpPr>
        <p:spPr>
          <a:xfrm>
            <a:off x="5622326" y="6294384"/>
            <a:ext cx="560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Liège, AÉL, 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CSL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S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, n</a:t>
            </a:r>
            <a:r>
              <a:rPr lang="fr-BE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 277,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 Testaments (1654-1679)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, f. 243r</a:t>
            </a:r>
            <a:r>
              <a:rPr lang="fr-BE" sz="1200" baseline="30000" dirty="0"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BE" sz="1200" i="1" dirty="0">
                <a:effectLst/>
                <a:latin typeface="+mj-lt"/>
                <a:ea typeface="Calibri" panose="020F0502020204030204" pitchFamily="34" charset="0"/>
              </a:rPr>
              <a:t>Testament de Henri de </a:t>
            </a:r>
            <a:r>
              <a:rPr lang="fr-BE" sz="1200" i="1" dirty="0" err="1">
                <a:effectLst/>
                <a:latin typeface="+mj-lt"/>
                <a:ea typeface="Calibri" panose="020F0502020204030204" pitchFamily="34" charset="0"/>
              </a:rPr>
              <a:t>Gruysen</a:t>
            </a:r>
            <a:r>
              <a:rPr lang="fr-BE" sz="1200" dirty="0"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fr-B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559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F5428D1-4741-3C72-0580-787F1CD24983}"/>
              </a:ext>
            </a:extLst>
          </p:cNvPr>
          <p:cNvSpPr txBox="1"/>
          <p:nvPr/>
        </p:nvSpPr>
        <p:spPr>
          <a:xfrm>
            <a:off x="6095999" y="1720840"/>
            <a:ext cx="57439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Went</a:t>
            </a:r>
            <a:r>
              <a:rPr lang="fr-BE" sz="2400" dirty="0"/>
              <a:t> </a:t>
            </a:r>
            <a:r>
              <a:rPr lang="fr-BE" sz="2400" dirty="0" err="1"/>
              <a:t>through</a:t>
            </a:r>
            <a:r>
              <a:rPr lang="fr-BE" sz="2400" dirty="0"/>
              <a:t> </a:t>
            </a:r>
            <a:r>
              <a:rPr lang="fr-BE" sz="2400" dirty="0" err="1"/>
              <a:t>every</a:t>
            </a:r>
            <a:r>
              <a:rPr lang="fr-BE" sz="2400" dirty="0"/>
              <a:t>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Compiled</a:t>
            </a:r>
            <a:r>
              <a:rPr lang="fr-BE" sz="2400" dirty="0"/>
              <a:t> </a:t>
            </a:r>
            <a:r>
              <a:rPr lang="fr-BE" sz="2400" dirty="0" err="1"/>
              <a:t>every</a:t>
            </a:r>
            <a:r>
              <a:rPr lang="fr-BE" sz="2400" dirty="0"/>
              <a:t> note, mark, or clue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457 relevant books/980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 err="1"/>
              <a:t>Identify</a:t>
            </a:r>
            <a:r>
              <a:rPr lang="fr-BE" sz="2400" dirty="0"/>
              <a:t> the 106 </a:t>
            </a:r>
            <a:r>
              <a:rPr lang="fr-BE" sz="2400" dirty="0" err="1"/>
              <a:t>different</a:t>
            </a:r>
            <a:r>
              <a:rPr lang="fr-BE" sz="2400" dirty="0"/>
              <a:t> </a:t>
            </a:r>
            <a:r>
              <a:rPr lang="fr-BE" sz="2400" dirty="0" err="1"/>
              <a:t>donors</a:t>
            </a: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dirty="0"/>
              <a:t> </a:t>
            </a:r>
            <a:r>
              <a:rPr lang="fr-BE" sz="2400" strike="sngStrike" dirty="0" err="1"/>
              <a:t>Prosopography</a:t>
            </a:r>
            <a:r>
              <a:rPr lang="fr-BE" sz="2400" dirty="0"/>
              <a:t> -&gt; Stand-out groups</a:t>
            </a: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D95757F7-6C42-8390-307E-18F1B3499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365022"/>
              </p:ext>
            </p:extLst>
          </p:nvPr>
        </p:nvGraphicFramePr>
        <p:xfrm>
          <a:off x="1151068" y="1678085"/>
          <a:ext cx="4519156" cy="35018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59578">
                  <a:extLst>
                    <a:ext uri="{9D8B030D-6E8A-4147-A177-3AD203B41FA5}">
                      <a16:colId xmlns:a16="http://schemas.microsoft.com/office/drawing/2014/main" val="2506447883"/>
                    </a:ext>
                  </a:extLst>
                </a:gridCol>
                <a:gridCol w="2259578">
                  <a:extLst>
                    <a:ext uri="{9D8B030D-6E8A-4147-A177-3AD203B41FA5}">
                      <a16:colId xmlns:a16="http://schemas.microsoft.com/office/drawing/2014/main" val="2151762498"/>
                    </a:ext>
                  </a:extLst>
                </a:gridCol>
              </a:tblGrid>
              <a:tr h="910148">
                <a:tc>
                  <a:txBody>
                    <a:bodyPr/>
                    <a:lstStyle/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Type of provenance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n. of books</a:t>
                      </a:r>
                    </a:p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(out of 980)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60143"/>
                  </a:ext>
                </a:extLst>
              </a:tr>
              <a:tr h="840767">
                <a:tc>
                  <a:txBody>
                    <a:bodyPr/>
                    <a:lstStyle/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Ex-</a:t>
                      </a:r>
                      <a:r>
                        <a:rPr lang="fr-BE" sz="2200" b="0" dirty="0" err="1">
                          <a:solidFill>
                            <a:schemeClr val="tx1"/>
                          </a:solidFill>
                        </a:rPr>
                        <a:t>dono</a:t>
                      </a:r>
                      <a:endParaRPr lang="fr-BE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399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92548"/>
                  </a:ext>
                </a:extLst>
              </a:tr>
              <a:tr h="840767">
                <a:tc>
                  <a:txBody>
                    <a:bodyPr/>
                    <a:lstStyle/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Ex-libris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270843"/>
                  </a:ext>
                </a:extLst>
              </a:tr>
              <a:tr h="910148">
                <a:tc>
                  <a:txBody>
                    <a:bodyPr/>
                    <a:lstStyle/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Ex-</a:t>
                      </a:r>
                      <a:r>
                        <a:rPr lang="fr-BE" sz="2200" b="0" dirty="0" err="1">
                          <a:solidFill>
                            <a:schemeClr val="tx1"/>
                          </a:solidFill>
                        </a:rPr>
                        <a:t>dono</a:t>
                      </a:r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 +</a:t>
                      </a:r>
                    </a:p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Ex-libris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378482"/>
                  </a:ext>
                </a:extLst>
              </a:tr>
            </a:tbl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2019098A-BD40-05E4-AA7A-AD01D22B0237}"/>
              </a:ext>
            </a:extLst>
          </p:cNvPr>
          <p:cNvSpPr txBox="1">
            <a:spLocks/>
          </p:cNvSpPr>
          <p:nvPr/>
        </p:nvSpPr>
        <p:spPr bwMode="black">
          <a:xfrm>
            <a:off x="2836791" y="369069"/>
            <a:ext cx="6518417" cy="63819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500" dirty="0"/>
              <a:t>Provenance marks</a:t>
            </a:r>
          </a:p>
        </p:txBody>
      </p:sp>
    </p:spTree>
    <p:extLst>
      <p:ext uri="{BB962C8B-B14F-4D97-AF65-F5344CB8AC3E}">
        <p14:creationId xmlns:p14="http://schemas.microsoft.com/office/powerpoint/2010/main" val="363190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horloge, jauge&#10;&#10;Description générée automatiquement">
            <a:extLst>
              <a:ext uri="{FF2B5EF4-FFF2-40B4-BE49-F238E27FC236}">
                <a16:creationId xmlns:a16="http://schemas.microsoft.com/office/drawing/2014/main" id="{099DD234-3E84-FB58-0784-1475A8B95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308318"/>
            <a:ext cx="7693152" cy="1019125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0B0F16-A446-1F12-35AA-ED5C1A37F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199702"/>
            <a:ext cx="5145024" cy="2196640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B7B8F4D-B176-A4C6-628F-0E96410DE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553242"/>
            <a:ext cx="8071821" cy="1598176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302EEFF2-5A16-6D61-96C2-1BB46325B7BC}"/>
              </a:ext>
            </a:extLst>
          </p:cNvPr>
          <p:cNvSpPr txBox="1">
            <a:spLocks/>
          </p:cNvSpPr>
          <p:nvPr/>
        </p:nvSpPr>
        <p:spPr>
          <a:xfrm>
            <a:off x="2944368" y="202338"/>
            <a:ext cx="6303264" cy="5453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404040"/>
            </a:solidFill>
          </a:ln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2500" dirty="0"/>
              <a:t>Book donations by canons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B6EA325-C1E5-780C-57EF-19778B684BCB}"/>
              </a:ext>
            </a:extLst>
          </p:cNvPr>
          <p:cNvSpPr txBox="1"/>
          <p:nvPr/>
        </p:nvSpPr>
        <p:spPr>
          <a:xfrm>
            <a:off x="8827008" y="3750629"/>
            <a:ext cx="3181058" cy="1061829"/>
          </a:xfrm>
          <a:prstGeom prst="rect">
            <a:avLst/>
          </a:prstGeom>
          <a:solidFill>
            <a:srgbClr val="4A535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Dono R. 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admodum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D. 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Francisci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d’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Anthine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1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Officialis</a:t>
            </a:r>
            <a:r>
              <a:rPr lang="fr-BE" sz="21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et </a:t>
            </a:r>
            <a:r>
              <a:rPr lang="fr-BE" sz="21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Canonici</a:t>
            </a:r>
            <a:r>
              <a:rPr lang="fr-BE" sz="21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S. </a:t>
            </a:r>
            <a:r>
              <a:rPr lang="fr-BE" sz="21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Lamberti</a:t>
            </a:r>
            <a:endParaRPr lang="fr-BE" sz="21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6B5F6A-3B42-370C-6DC8-B72CB2013DDF}"/>
              </a:ext>
            </a:extLst>
          </p:cNvPr>
          <p:cNvSpPr txBox="1"/>
          <p:nvPr/>
        </p:nvSpPr>
        <p:spPr>
          <a:xfrm>
            <a:off x="8865975" y="1617607"/>
            <a:ext cx="3103124" cy="1061829"/>
          </a:xfrm>
          <a:prstGeom prst="rect">
            <a:avLst/>
          </a:prstGeom>
          <a:solidFill>
            <a:srgbClr val="4A535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Societatis 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Jesu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Leodii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1571 ex 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donatione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D. Jo[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ann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]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is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Militis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1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canonici</a:t>
            </a:r>
            <a:r>
              <a:rPr lang="fr-BE" sz="21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S. Martini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5E35A2-2889-5158-5361-87EED6E7261B}"/>
              </a:ext>
            </a:extLst>
          </p:cNvPr>
          <p:cNvSpPr txBox="1"/>
          <p:nvPr/>
        </p:nvSpPr>
        <p:spPr>
          <a:xfrm>
            <a:off x="8827008" y="5308318"/>
            <a:ext cx="3103124" cy="1061829"/>
          </a:xfrm>
          <a:prstGeom prst="rect">
            <a:avLst/>
          </a:prstGeom>
          <a:solidFill>
            <a:srgbClr val="4A535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Collegii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Societatis 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Jesu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100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Leodii</a:t>
            </a:r>
            <a:r>
              <a:rPr lang="fr-BE" sz="21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Dono D. a Curia </a:t>
            </a:r>
            <a:r>
              <a:rPr lang="fr-BE" sz="21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Canonici</a:t>
            </a:r>
            <a:r>
              <a:rPr lang="fr-BE" sz="21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r-BE" sz="2100" b="1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</a:t>
            </a:r>
            <a:r>
              <a:rPr lang="fr-BE" sz="2100" b="1" i="1" baseline="30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ti</a:t>
            </a:r>
            <a:r>
              <a:rPr lang="fr-BE" sz="21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Joannis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9F49DE4-8DF9-3A27-9D1B-4BDF1986AB24}"/>
              </a:ext>
            </a:extLst>
          </p:cNvPr>
          <p:cNvCxnSpPr>
            <a:cxnSpLocks/>
          </p:cNvCxnSpPr>
          <p:nvPr/>
        </p:nvCxnSpPr>
        <p:spPr>
          <a:xfrm>
            <a:off x="1391573" y="3002071"/>
            <a:ext cx="306209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BB6F670-6DAB-5949-6A84-EEABFFFA7969}"/>
              </a:ext>
            </a:extLst>
          </p:cNvPr>
          <p:cNvCxnSpPr>
            <a:cxnSpLocks/>
          </p:cNvCxnSpPr>
          <p:nvPr/>
        </p:nvCxnSpPr>
        <p:spPr>
          <a:xfrm>
            <a:off x="5754624" y="4281544"/>
            <a:ext cx="2356642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09D1EA5-2344-57DF-6166-13C2C50FDAAB}"/>
              </a:ext>
            </a:extLst>
          </p:cNvPr>
          <p:cNvCxnSpPr>
            <a:cxnSpLocks/>
          </p:cNvCxnSpPr>
          <p:nvPr/>
        </p:nvCxnSpPr>
        <p:spPr>
          <a:xfrm>
            <a:off x="7060679" y="5808443"/>
            <a:ext cx="105058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3A138DC-4C34-2DD1-1C39-404373410F7D}"/>
              </a:ext>
            </a:extLst>
          </p:cNvPr>
          <p:cNvCxnSpPr>
            <a:cxnSpLocks/>
          </p:cNvCxnSpPr>
          <p:nvPr/>
        </p:nvCxnSpPr>
        <p:spPr>
          <a:xfrm>
            <a:off x="2790542" y="4777778"/>
            <a:ext cx="158782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BCE1DCE-A2B7-7109-D3B3-B58918A7C7DF}"/>
              </a:ext>
            </a:extLst>
          </p:cNvPr>
          <p:cNvCxnSpPr>
            <a:cxnSpLocks/>
          </p:cNvCxnSpPr>
          <p:nvPr/>
        </p:nvCxnSpPr>
        <p:spPr>
          <a:xfrm>
            <a:off x="6394010" y="6200481"/>
            <a:ext cx="1405284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73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9B9EF79-102D-0AD4-0FB4-A7B584F5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596" y="0"/>
            <a:ext cx="9904808" cy="6858000"/>
          </a:xfrm>
          <a:prstGeom prst="rect">
            <a:avLst/>
          </a:prstGeom>
          <a:ln w="15875">
            <a:solidFill>
              <a:srgbClr val="40404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A6F237-1D60-84A9-7435-C0D471BAB535}"/>
              </a:ext>
            </a:extLst>
          </p:cNvPr>
          <p:cNvSpPr txBox="1"/>
          <p:nvPr/>
        </p:nvSpPr>
        <p:spPr>
          <a:xfrm>
            <a:off x="6779519" y="2408455"/>
            <a:ext cx="183530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500" dirty="0"/>
              <a:t>St. Jean le Baptiste - 1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0B4AFB-7130-5DC2-DF4C-DF3C55B27BB2}"/>
              </a:ext>
            </a:extLst>
          </p:cNvPr>
          <p:cNvSpPr txBox="1"/>
          <p:nvPr/>
        </p:nvSpPr>
        <p:spPr>
          <a:xfrm>
            <a:off x="9328061" y="4705693"/>
            <a:ext cx="2037737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 err="1"/>
              <a:t>Unidentified</a:t>
            </a:r>
            <a:r>
              <a:rPr lang="fr-BE" sz="1500" dirty="0"/>
              <a:t> canons - 3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6F7CE0-6C2F-95B1-08C6-5982781B989C}"/>
              </a:ext>
            </a:extLst>
          </p:cNvPr>
          <p:cNvSpPr txBox="1"/>
          <p:nvPr/>
        </p:nvSpPr>
        <p:spPr>
          <a:xfrm>
            <a:off x="3946111" y="1628432"/>
            <a:ext cx="1191948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500" dirty="0"/>
              <a:t>St. Pierre - 2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0A42AF-C83D-7F8F-BD9C-A480AC1CDC7D}"/>
              </a:ext>
            </a:extLst>
          </p:cNvPr>
          <p:cNvSpPr txBox="1"/>
          <p:nvPr/>
        </p:nvSpPr>
        <p:spPr>
          <a:xfrm>
            <a:off x="4037273" y="3105835"/>
            <a:ext cx="1124026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/>
              <a:t>St. Denis - 3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DCC6E11-07A9-FBAF-E25F-28A06A103866}"/>
              </a:ext>
            </a:extLst>
          </p:cNvPr>
          <p:cNvSpPr txBox="1"/>
          <p:nvPr/>
        </p:nvSpPr>
        <p:spPr>
          <a:xfrm>
            <a:off x="8362949" y="1704632"/>
            <a:ext cx="161326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/>
              <a:t>St. Barthélemy - 2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CB4739-6AFC-6BBE-7FE7-0D93C0D875B1}"/>
              </a:ext>
            </a:extLst>
          </p:cNvPr>
          <p:cNvSpPr txBox="1"/>
          <p:nvPr/>
        </p:nvSpPr>
        <p:spPr>
          <a:xfrm>
            <a:off x="1465466" y="2671934"/>
            <a:ext cx="1971374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/>
              <a:t>St. Jean l’Évangéliste - 5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8FC6B8-7025-67B7-A53A-B55A7767B66B}"/>
              </a:ext>
            </a:extLst>
          </p:cNvPr>
          <p:cNvSpPr txBox="1"/>
          <p:nvPr/>
        </p:nvSpPr>
        <p:spPr>
          <a:xfrm>
            <a:off x="2913456" y="2027797"/>
            <a:ext cx="112883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/>
              <a:t>St. Croix - 4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50DB7C-0AEE-539F-1546-ABBE116328F9}"/>
              </a:ext>
            </a:extLst>
          </p:cNvPr>
          <p:cNvSpPr txBox="1"/>
          <p:nvPr/>
        </p:nvSpPr>
        <p:spPr>
          <a:xfrm>
            <a:off x="1618812" y="1628432"/>
            <a:ext cx="1191993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/>
              <a:t>St. Martin - 7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F625CC-A4A8-3260-CE89-6B46DEE070F6}"/>
              </a:ext>
            </a:extLst>
          </p:cNvPr>
          <p:cNvSpPr txBox="1"/>
          <p:nvPr/>
        </p:nvSpPr>
        <p:spPr>
          <a:xfrm>
            <a:off x="2714625" y="3562350"/>
            <a:ext cx="994183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/>
              <a:t>St. Paul - 4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97E5F4-11A8-0182-F132-F848620E0134}"/>
              </a:ext>
            </a:extLst>
          </p:cNvPr>
          <p:cNvSpPr txBox="1"/>
          <p:nvPr/>
        </p:nvSpPr>
        <p:spPr>
          <a:xfrm>
            <a:off x="4486275" y="2085290"/>
            <a:ext cx="1430841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/>
              <a:t>St. Lambert - 17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353C7B-3167-F1A1-B063-9CAC5147E815}"/>
              </a:ext>
            </a:extLst>
          </p:cNvPr>
          <p:cNvSpPr txBox="1"/>
          <p:nvPr/>
        </p:nvSpPr>
        <p:spPr>
          <a:xfrm>
            <a:off x="2746907" y="4529652"/>
            <a:ext cx="1187505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dirty="0" err="1"/>
              <a:t>Jesuit</a:t>
            </a:r>
            <a:r>
              <a:rPr lang="fr-BE" sz="1500" dirty="0"/>
              <a:t> </a:t>
            </a:r>
            <a:r>
              <a:rPr lang="fr-BE" sz="1500" dirty="0" err="1"/>
              <a:t>college</a:t>
            </a:r>
            <a:endParaRPr lang="fr-BE" sz="15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80154F5-F573-6657-9538-144B0A549CDF}"/>
              </a:ext>
            </a:extLst>
          </p:cNvPr>
          <p:cNvSpPr txBox="1"/>
          <p:nvPr/>
        </p:nvSpPr>
        <p:spPr>
          <a:xfrm>
            <a:off x="1276648" y="6410325"/>
            <a:ext cx="9638703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500" i="1" dirty="0" err="1"/>
              <a:t>Novum</a:t>
            </a:r>
            <a:r>
              <a:rPr lang="fr-BE" sz="1500" i="1" dirty="0"/>
              <a:t> </a:t>
            </a:r>
            <a:r>
              <a:rPr lang="fr-BE" sz="1500" i="1" dirty="0" err="1"/>
              <a:t>ac</a:t>
            </a:r>
            <a:r>
              <a:rPr lang="fr-BE" sz="1500" i="1" dirty="0"/>
              <a:t> magnum </a:t>
            </a:r>
            <a:r>
              <a:rPr lang="fr-BE" sz="1500" i="1" dirty="0" err="1"/>
              <a:t>theatrum</a:t>
            </a:r>
            <a:r>
              <a:rPr lang="fr-BE" sz="1500" i="1" dirty="0"/>
              <a:t> </a:t>
            </a:r>
            <a:r>
              <a:rPr lang="fr-BE" sz="1500" i="1" dirty="0" err="1"/>
              <a:t>urbium</a:t>
            </a:r>
            <a:r>
              <a:rPr lang="fr-BE" sz="1500" i="1" dirty="0"/>
              <a:t> </a:t>
            </a:r>
            <a:r>
              <a:rPr lang="fr-BE" sz="1500" i="1" dirty="0" err="1"/>
              <a:t>Belgicæ</a:t>
            </a:r>
            <a:r>
              <a:rPr lang="fr-BE" sz="1500" i="1" dirty="0"/>
              <a:t> </a:t>
            </a:r>
            <a:r>
              <a:rPr lang="fr-BE" sz="1500" i="1" dirty="0" err="1"/>
              <a:t>Regiæ</a:t>
            </a:r>
            <a:r>
              <a:rPr lang="fr-BE" sz="1500" i="1" dirty="0"/>
              <a:t>, ad </a:t>
            </a:r>
            <a:r>
              <a:rPr lang="fr-BE" sz="1500" i="1" dirty="0" err="1"/>
              <a:t>præsentis</a:t>
            </a:r>
            <a:r>
              <a:rPr lang="fr-BE" sz="1500" i="1" dirty="0"/>
              <a:t> </a:t>
            </a:r>
            <a:r>
              <a:rPr lang="fr-BE" sz="1500" i="1" dirty="0" err="1"/>
              <a:t>temporis</a:t>
            </a:r>
            <a:r>
              <a:rPr lang="fr-BE" sz="1500" i="1" dirty="0"/>
              <a:t> </a:t>
            </a:r>
            <a:r>
              <a:rPr lang="fr-BE" sz="1500" i="1" dirty="0" err="1"/>
              <a:t>faciem</a:t>
            </a:r>
            <a:r>
              <a:rPr lang="fr-BE" sz="1500" i="1" dirty="0"/>
              <a:t> </a:t>
            </a:r>
            <a:r>
              <a:rPr lang="fr-BE" sz="1500" i="1" dirty="0" err="1"/>
              <a:t>expressum</a:t>
            </a:r>
            <a:r>
              <a:rPr lang="fr-BE" sz="1500" dirty="0"/>
              <a:t>, Amsterdam, Johannes </a:t>
            </a:r>
            <a:r>
              <a:rPr lang="fr-BE" sz="1500" dirty="0" err="1"/>
              <a:t>Blaeu</a:t>
            </a:r>
            <a:r>
              <a:rPr lang="fr-BE" sz="1500" dirty="0"/>
              <a:t>, 1649.</a:t>
            </a:r>
          </a:p>
        </p:txBody>
      </p:sp>
    </p:spTree>
    <p:extLst>
      <p:ext uri="{BB962C8B-B14F-4D97-AF65-F5344CB8AC3E}">
        <p14:creationId xmlns:p14="http://schemas.microsoft.com/office/powerpoint/2010/main" val="2985856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ADC9C-44D5-327C-A874-33CF2E57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2264"/>
            <a:ext cx="7729728" cy="809513"/>
          </a:xfrm>
        </p:spPr>
        <p:txBody>
          <a:bodyPr>
            <a:normAutofit fontScale="90000"/>
          </a:bodyPr>
          <a:lstStyle/>
          <a:p>
            <a:r>
              <a:rPr lang="fr-BE" sz="2500" dirty="0"/>
              <a:t>Provenance marks as </a:t>
            </a:r>
            <a:r>
              <a:rPr lang="fr-BE" sz="2500" dirty="0" err="1"/>
              <a:t>tools</a:t>
            </a:r>
            <a:r>
              <a:rPr lang="fr-BE" sz="2500" dirty="0"/>
              <a:t> for </a:t>
            </a:r>
            <a:r>
              <a:rPr lang="fr-BE" sz="2500" dirty="0" err="1"/>
              <a:t>reconstructing</a:t>
            </a:r>
            <a:r>
              <a:rPr lang="fr-BE" sz="2500" dirty="0"/>
              <a:t> networks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28A705B-FE0C-5314-AADA-42B9F8961432}"/>
              </a:ext>
            </a:extLst>
          </p:cNvPr>
          <p:cNvGrpSpPr/>
          <p:nvPr/>
        </p:nvGrpSpPr>
        <p:grpSpPr>
          <a:xfrm>
            <a:off x="1060051" y="1885760"/>
            <a:ext cx="4795093" cy="809513"/>
            <a:chOff x="2" y="246174"/>
            <a:chExt cx="4795093" cy="8095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74963E-C100-30D8-3940-82646A4B724D}"/>
                </a:ext>
              </a:extLst>
            </p:cNvPr>
            <p:cNvSpPr/>
            <p:nvPr/>
          </p:nvSpPr>
          <p:spPr>
            <a:xfrm>
              <a:off x="2" y="246174"/>
              <a:ext cx="4795093" cy="80951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FCEE7E7-87C6-F567-58A8-173EA176BA9E}"/>
                </a:ext>
              </a:extLst>
            </p:cNvPr>
            <p:cNvSpPr txBox="1"/>
            <p:nvPr/>
          </p:nvSpPr>
          <p:spPr>
            <a:xfrm>
              <a:off x="2" y="246174"/>
              <a:ext cx="4795093" cy="809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000" kern="1200" dirty="0" err="1">
                  <a:solidFill>
                    <a:schemeClr val="tx1"/>
                  </a:solidFill>
                </a:rPr>
                <a:t>Benefits</a:t>
              </a:r>
              <a:endParaRPr lang="en-US" sz="3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EB8BC58-BE39-17FA-D963-D9B952CDBFAC}"/>
              </a:ext>
            </a:extLst>
          </p:cNvPr>
          <p:cNvGrpSpPr/>
          <p:nvPr/>
        </p:nvGrpSpPr>
        <p:grpSpPr>
          <a:xfrm>
            <a:off x="1060099" y="2696986"/>
            <a:ext cx="4795093" cy="3211070"/>
            <a:chOff x="50" y="1057400"/>
            <a:chExt cx="4795093" cy="27230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DD768C-4CDC-AA6D-FB58-51355C485497}"/>
                </a:ext>
              </a:extLst>
            </p:cNvPr>
            <p:cNvSpPr/>
            <p:nvPr/>
          </p:nvSpPr>
          <p:spPr>
            <a:xfrm>
              <a:off x="50" y="1057400"/>
              <a:ext cx="4795093" cy="272304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2800098-6130-DCAB-DC9A-68E9A0B28D0C}"/>
                </a:ext>
              </a:extLst>
            </p:cNvPr>
            <p:cNvSpPr txBox="1"/>
            <p:nvPr/>
          </p:nvSpPr>
          <p:spPr>
            <a:xfrm>
              <a:off x="50" y="1057400"/>
              <a:ext cx="4795093" cy="2723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Identifying groups</a:t>
              </a:r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Linking up donors and the books they gifted</a:t>
              </a:r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/>
                <a:t>Rewriting narratives through use of new sources</a:t>
              </a:r>
              <a:endParaRPr lang="en-US" sz="2400" kern="12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018A168-BE55-EAEE-1CED-B25F82797E9A}"/>
              </a:ext>
            </a:extLst>
          </p:cNvPr>
          <p:cNvGrpSpPr/>
          <p:nvPr/>
        </p:nvGrpSpPr>
        <p:grpSpPr>
          <a:xfrm>
            <a:off x="6336808" y="1885762"/>
            <a:ext cx="4795093" cy="809513"/>
            <a:chOff x="5466456" y="246174"/>
            <a:chExt cx="4795093" cy="8095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FDCD30-0573-3356-4993-103E6F3614B1}"/>
                </a:ext>
              </a:extLst>
            </p:cNvPr>
            <p:cNvSpPr/>
            <p:nvPr/>
          </p:nvSpPr>
          <p:spPr>
            <a:xfrm>
              <a:off x="5466456" y="246174"/>
              <a:ext cx="4795093" cy="809513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D05AD40-A0A5-E2E9-0065-6B7201B749D2}"/>
                </a:ext>
              </a:extLst>
            </p:cNvPr>
            <p:cNvSpPr txBox="1"/>
            <p:nvPr/>
          </p:nvSpPr>
          <p:spPr>
            <a:xfrm>
              <a:off x="5466456" y="246174"/>
              <a:ext cx="4795093" cy="8095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BE" sz="3000" kern="1200" dirty="0">
                  <a:solidFill>
                    <a:schemeClr val="tx1"/>
                  </a:solidFill>
                </a:rPr>
                <a:t>Limits</a:t>
              </a:r>
              <a:endParaRPr lang="en-US" sz="3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7E5FBCF-D43E-BAF0-46C0-008DDB800B76}"/>
              </a:ext>
            </a:extLst>
          </p:cNvPr>
          <p:cNvGrpSpPr/>
          <p:nvPr/>
        </p:nvGrpSpPr>
        <p:grpSpPr>
          <a:xfrm>
            <a:off x="6336808" y="2696987"/>
            <a:ext cx="4795093" cy="3211069"/>
            <a:chOff x="5466456" y="1057400"/>
            <a:chExt cx="4795093" cy="27230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F3E972-101A-6BF8-05EF-E779EE3E706A}"/>
                </a:ext>
              </a:extLst>
            </p:cNvPr>
            <p:cNvSpPr/>
            <p:nvPr/>
          </p:nvSpPr>
          <p:spPr>
            <a:xfrm>
              <a:off x="5466456" y="1057400"/>
              <a:ext cx="4795093" cy="272304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1C6ED52-E502-EECE-D2B3-9D67C0C11933}"/>
                </a:ext>
              </a:extLst>
            </p:cNvPr>
            <p:cNvSpPr txBox="1"/>
            <p:nvPr/>
          </p:nvSpPr>
          <p:spPr>
            <a:xfrm>
              <a:off x="5466456" y="1057400"/>
              <a:ext cx="4795093" cy="2723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solidFill>
                    <a:schemeClr val="tx1"/>
                  </a:solidFill>
                </a:rPr>
                <a:t>Acting as sole measure of social link and neglecting others means</a:t>
              </a:r>
            </a:p>
            <a:p>
              <a:pPr marL="228600" lvl="1" indent="-228600" algn="l" defTabSz="106680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dirty="0">
                  <a:solidFill>
                    <a:schemeClr val="tx1"/>
                  </a:solidFill>
                </a:rPr>
                <a:t>Hard to understand the reasons and motivations behind the gifts</a:t>
              </a:r>
              <a:endParaRPr lang="en-US" sz="2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361937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Colis</Template>
  <TotalTime>2385</TotalTime>
  <Words>9857</Words>
  <Application>Microsoft Office PowerPoint</Application>
  <PresentationFormat>Grand écran</PresentationFormat>
  <Paragraphs>683</Paragraphs>
  <Slides>52</Slides>
  <Notes>51</Notes>
  <HiddenSlides>18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7" baseType="lpstr">
      <vt:lpstr>Arial</vt:lpstr>
      <vt:lpstr>Calibri</vt:lpstr>
      <vt:lpstr>Gill Sans MT</vt:lpstr>
      <vt:lpstr>Times New Roman</vt:lpstr>
      <vt:lpstr>Colis</vt:lpstr>
      <vt:lpstr>Provenance marks and Sammelbände as tools for library history</vt:lpstr>
      <vt:lpstr>Outline</vt:lpstr>
      <vt:lpstr>The jesuits in Liège</vt:lpstr>
      <vt:lpstr>Présentation PowerPoint</vt:lpstr>
      <vt:lpstr>Physical bibliography</vt:lpstr>
      <vt:lpstr>Présentation PowerPoint</vt:lpstr>
      <vt:lpstr>Présentation PowerPoint</vt:lpstr>
      <vt:lpstr>Présentation PowerPoint</vt:lpstr>
      <vt:lpstr>Provenance marks as tools for reconstructing networks</vt:lpstr>
      <vt:lpstr>Présentation PowerPoint</vt:lpstr>
      <vt:lpstr>Présentation PowerPoint</vt:lpstr>
      <vt:lpstr>Provenance marks as tools for reconstructing networks</vt:lpstr>
      <vt:lpstr>Sammelbände as tools for library history</vt:lpstr>
      <vt:lpstr>Sammelbände of the library</vt:lpstr>
      <vt:lpstr>Sammelbände of the library</vt:lpstr>
      <vt:lpstr>Présentation PowerPoint</vt:lpstr>
      <vt:lpstr>Présentation PowerPoint</vt:lpstr>
      <vt:lpstr>Two marks in a single volume (Seminary 14B18)</vt:lpstr>
      <vt:lpstr>Two marks in a single volume (Seminary 14B18)</vt:lpstr>
      <vt:lpstr>Binding a controversy (Seminary 14B18)</vt:lpstr>
      <vt:lpstr>Tagging the spine (Seminary 25h1)</vt:lpstr>
      <vt:lpstr>Dating the binding (Seminary 25h1)</vt:lpstr>
      <vt:lpstr>Dating the binding (Seminary 25h1)</vt:lpstr>
      <vt:lpstr>Dating the binding (Seminary 27h28)</vt:lpstr>
      <vt:lpstr>Dating the binding by Identifying a handwriting (Seminary 27h28)</vt:lpstr>
      <vt:lpstr>Wastelain’s doing</vt:lpstr>
      <vt:lpstr>Présentation PowerPoint</vt:lpstr>
      <vt:lpstr>The librarian, the rules and the « jesuit way of proceeding »</vt:lpstr>
      <vt:lpstr>Cases of “Bookseller Sammelbände” (Uliège XXII.157.1)</vt:lpstr>
      <vt:lpstr>Présentation PowerPoint</vt:lpstr>
      <vt:lpstr>Présentation PowerPoint</vt:lpstr>
      <vt:lpstr>“Bookseller Sammelbände”</vt:lpstr>
      <vt:lpstr>The librarian, the rules and the « jesuit way of proceeding »</vt:lpstr>
      <vt:lpstr>Conclusion</vt:lpstr>
      <vt:lpstr>Présentation PowerPoint</vt:lpstr>
      <vt:lpstr>Cases of “Bookseller Sammelbände” (Uliège XXIII.29.17)</vt:lpstr>
      <vt:lpstr>Présentation PowerPoint</vt:lpstr>
      <vt:lpstr>Présentation PowerPoint</vt:lpstr>
      <vt:lpstr>Présentation PowerPoint</vt:lpstr>
      <vt:lpstr>A Binding for the jesuits (Uliège XVI.141.2)</vt:lpstr>
      <vt:lpstr>Présentation PowerPoint</vt:lpstr>
      <vt:lpstr>The librarian, the rules and the « jesuit way of proceeding »</vt:lpstr>
      <vt:lpstr>Comprehensive sociology of the gift</vt:lpstr>
      <vt:lpstr>Dating the binding (Seminary 27h28)</vt:lpstr>
      <vt:lpstr>The librarian, the rules and the « jesuit way of proceeding »</vt:lpstr>
      <vt:lpstr>Présentation PowerPoint</vt:lpstr>
      <vt:lpstr>Physical bibliography</vt:lpstr>
      <vt:lpstr>Présentation PowerPoint</vt:lpstr>
      <vt:lpstr>Présentation PowerPoint</vt:lpstr>
      <vt:lpstr>Physical bibliography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Provenance marks as tools for reconstructing networks</dc:title>
  <dc:creator>Emile Thonar</dc:creator>
  <cp:lastModifiedBy>Emile Thonar</cp:lastModifiedBy>
  <cp:revision>44</cp:revision>
  <dcterms:created xsi:type="dcterms:W3CDTF">2022-11-19T14:07:13Z</dcterms:created>
  <dcterms:modified xsi:type="dcterms:W3CDTF">2022-11-28T12:52:08Z</dcterms:modified>
</cp:coreProperties>
</file>