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256" r:id="rId2"/>
    <p:sldId id="581" r:id="rId3"/>
    <p:sldId id="570" r:id="rId4"/>
    <p:sldId id="337" r:id="rId5"/>
    <p:sldId id="573" r:id="rId6"/>
    <p:sldId id="358" r:id="rId7"/>
    <p:sldId id="359" r:id="rId8"/>
    <p:sldId id="334" r:id="rId9"/>
    <p:sldId id="360" r:id="rId10"/>
    <p:sldId id="575" r:id="rId11"/>
    <p:sldId id="257" r:id="rId12"/>
    <p:sldId id="293" r:id="rId13"/>
    <p:sldId id="262" r:id="rId14"/>
    <p:sldId id="260" r:id="rId15"/>
    <p:sldId id="263" r:id="rId16"/>
    <p:sldId id="584" r:id="rId17"/>
    <p:sldId id="264" r:id="rId18"/>
    <p:sldId id="265" r:id="rId19"/>
    <p:sldId id="266" r:id="rId20"/>
    <p:sldId id="267" r:id="rId21"/>
    <p:sldId id="339" r:id="rId22"/>
    <p:sldId id="586" r:id="rId23"/>
    <p:sldId id="268" r:id="rId24"/>
    <p:sldId id="587" r:id="rId25"/>
    <p:sldId id="269" r:id="rId26"/>
    <p:sldId id="270" r:id="rId27"/>
    <p:sldId id="583" r:id="rId28"/>
    <p:sldId id="322" r:id="rId29"/>
    <p:sldId id="576" r:id="rId30"/>
    <p:sldId id="309" r:id="rId31"/>
    <p:sldId id="271" r:id="rId32"/>
    <p:sldId id="272" r:id="rId33"/>
    <p:sldId id="582" r:id="rId34"/>
    <p:sldId id="329" r:id="rId35"/>
    <p:sldId id="330" r:id="rId36"/>
    <p:sldId id="331" r:id="rId37"/>
    <p:sldId id="332" r:id="rId38"/>
    <p:sldId id="579" r:id="rId39"/>
    <p:sldId id="577" r:id="rId40"/>
    <p:sldId id="578" r:id="rId41"/>
    <p:sldId id="400" r:id="rId42"/>
    <p:sldId id="395" r:id="rId43"/>
    <p:sldId id="572" r:id="rId44"/>
    <p:sldId id="275" r:id="rId45"/>
    <p:sldId id="364" r:id="rId46"/>
    <p:sldId id="280" r:id="rId47"/>
    <p:sldId id="281" r:id="rId48"/>
    <p:sldId id="282" r:id="rId49"/>
    <p:sldId id="311" r:id="rId50"/>
    <p:sldId id="326" r:id="rId51"/>
    <p:sldId id="580" r:id="rId52"/>
    <p:sldId id="290" r:id="rId53"/>
    <p:sldId id="327" r:id="rId54"/>
    <p:sldId id="295" r:id="rId55"/>
    <p:sldId id="328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65" r:id="rId67"/>
    <p:sldId id="585" r:id="rId68"/>
    <p:sldId id="350" r:id="rId69"/>
    <p:sldId id="574" r:id="rId70"/>
    <p:sldId id="352" r:id="rId71"/>
    <p:sldId id="353" r:id="rId72"/>
    <p:sldId id="354" r:id="rId73"/>
    <p:sldId id="355" r:id="rId74"/>
    <p:sldId id="357" r:id="rId75"/>
    <p:sldId id="305" r:id="rId76"/>
    <p:sldId id="258" r:id="rId7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211"/>
    <p:restoredTop sz="92699"/>
  </p:normalViewPr>
  <p:slideViewPr>
    <p:cSldViewPr snapToGrid="0" snapToObjects="1">
      <p:cViewPr varScale="1">
        <p:scale>
          <a:sx n="76" d="100"/>
          <a:sy n="76" d="100"/>
        </p:scale>
        <p:origin x="211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jans Pierre" userId="bc670255-90e3-4fb2-b40f-26651d6b78e9" providerId="ADAL" clId="{6FC63131-47B0-4FE8-BDEC-AE8707A15296}"/>
    <pc:docChg chg="undo custSel addSld delSld modSld">
      <pc:chgData name="Verjans Pierre" userId="bc670255-90e3-4fb2-b40f-26651d6b78e9" providerId="ADAL" clId="{6FC63131-47B0-4FE8-BDEC-AE8707A15296}" dt="2023-10-12T07:28:15.308" v="769" actId="22"/>
      <pc:docMkLst>
        <pc:docMk/>
      </pc:docMkLst>
      <pc:sldChg chg="modSp mod">
        <pc:chgData name="Verjans Pierre" userId="bc670255-90e3-4fb2-b40f-26651d6b78e9" providerId="ADAL" clId="{6FC63131-47B0-4FE8-BDEC-AE8707A15296}" dt="2023-10-11T14:35:16.533" v="29" actId="20577"/>
        <pc:sldMkLst>
          <pc:docMk/>
          <pc:sldMk cId="569866117" sldId="256"/>
        </pc:sldMkLst>
        <pc:spChg chg="mod">
          <ac:chgData name="Verjans Pierre" userId="bc670255-90e3-4fb2-b40f-26651d6b78e9" providerId="ADAL" clId="{6FC63131-47B0-4FE8-BDEC-AE8707A15296}" dt="2023-10-11T14:35:16.533" v="29" actId="20577"/>
          <ac:spMkLst>
            <pc:docMk/>
            <pc:sldMk cId="569866117" sldId="256"/>
            <ac:spMk id="3" creationId="{00000000-0000-0000-0000-000000000000}"/>
          </ac:spMkLst>
        </pc:spChg>
      </pc:sldChg>
      <pc:sldChg chg="modSp mod">
        <pc:chgData name="Verjans Pierre" userId="bc670255-90e3-4fb2-b40f-26651d6b78e9" providerId="ADAL" clId="{6FC63131-47B0-4FE8-BDEC-AE8707A15296}" dt="2023-10-11T14:36:53.132" v="69" actId="20577"/>
        <pc:sldMkLst>
          <pc:docMk/>
          <pc:sldMk cId="1204015974" sldId="360"/>
        </pc:sldMkLst>
        <pc:spChg chg="mod">
          <ac:chgData name="Verjans Pierre" userId="bc670255-90e3-4fb2-b40f-26651d6b78e9" providerId="ADAL" clId="{6FC63131-47B0-4FE8-BDEC-AE8707A15296}" dt="2023-10-11T14:36:53.132" v="69" actId="20577"/>
          <ac:spMkLst>
            <pc:docMk/>
            <pc:sldMk cId="1204015974" sldId="360"/>
            <ac:spMk id="4" creationId="{00000000-0000-0000-0000-000000000000}"/>
          </ac:spMkLst>
        </pc:spChg>
      </pc:sldChg>
      <pc:sldChg chg="modSp mod">
        <pc:chgData name="Verjans Pierre" userId="bc670255-90e3-4fb2-b40f-26651d6b78e9" providerId="ADAL" clId="{6FC63131-47B0-4FE8-BDEC-AE8707A15296}" dt="2023-10-11T15:23:34.380" v="576" actId="20577"/>
        <pc:sldMkLst>
          <pc:docMk/>
          <pc:sldMk cId="1900662756" sldId="570"/>
        </pc:sldMkLst>
        <pc:spChg chg="mod">
          <ac:chgData name="Verjans Pierre" userId="bc670255-90e3-4fb2-b40f-26651d6b78e9" providerId="ADAL" clId="{6FC63131-47B0-4FE8-BDEC-AE8707A15296}" dt="2023-10-11T15:23:34.380" v="576" actId="20577"/>
          <ac:spMkLst>
            <pc:docMk/>
            <pc:sldMk cId="1900662756" sldId="570"/>
            <ac:spMk id="2" creationId="{739FD62D-A94D-C340-A1E8-2CDEACF0B82C}"/>
          </ac:spMkLst>
        </pc:spChg>
      </pc:sldChg>
      <pc:sldChg chg="modSp mod">
        <pc:chgData name="Verjans Pierre" userId="bc670255-90e3-4fb2-b40f-26651d6b78e9" providerId="ADAL" clId="{6FC63131-47B0-4FE8-BDEC-AE8707A15296}" dt="2023-10-11T14:54:43.630" v="376" actId="20577"/>
        <pc:sldMkLst>
          <pc:docMk/>
          <pc:sldMk cId="3239293364" sldId="573"/>
        </pc:sldMkLst>
        <pc:spChg chg="mod">
          <ac:chgData name="Verjans Pierre" userId="bc670255-90e3-4fb2-b40f-26651d6b78e9" providerId="ADAL" clId="{6FC63131-47B0-4FE8-BDEC-AE8707A15296}" dt="2023-10-11T14:54:43.630" v="376" actId="20577"/>
          <ac:spMkLst>
            <pc:docMk/>
            <pc:sldMk cId="3239293364" sldId="573"/>
            <ac:spMk id="2" creationId="{3FA50C21-CCF0-AE40-A8DF-16BB576499C1}"/>
          </ac:spMkLst>
        </pc:spChg>
      </pc:sldChg>
      <pc:sldChg chg="modSp mod">
        <pc:chgData name="Verjans Pierre" userId="bc670255-90e3-4fb2-b40f-26651d6b78e9" providerId="ADAL" clId="{6FC63131-47B0-4FE8-BDEC-AE8707A15296}" dt="2023-10-12T07:14:16.537" v="660" actId="20577"/>
        <pc:sldMkLst>
          <pc:docMk/>
          <pc:sldMk cId="2796956671" sldId="580"/>
        </pc:sldMkLst>
        <pc:spChg chg="mod">
          <ac:chgData name="Verjans Pierre" userId="bc670255-90e3-4fb2-b40f-26651d6b78e9" providerId="ADAL" clId="{6FC63131-47B0-4FE8-BDEC-AE8707A15296}" dt="2023-10-12T07:14:16.537" v="660" actId="20577"/>
          <ac:spMkLst>
            <pc:docMk/>
            <pc:sldMk cId="2796956671" sldId="580"/>
            <ac:spMk id="2" creationId="{00000000-0000-0000-0000-000000000000}"/>
          </ac:spMkLst>
        </pc:spChg>
      </pc:sldChg>
      <pc:sldChg chg="modSp mod">
        <pc:chgData name="Verjans Pierre" userId="bc670255-90e3-4fb2-b40f-26651d6b78e9" providerId="ADAL" clId="{6FC63131-47B0-4FE8-BDEC-AE8707A15296}" dt="2023-10-11T14:35:51.053" v="68" actId="20577"/>
        <pc:sldMkLst>
          <pc:docMk/>
          <pc:sldMk cId="1637024765" sldId="581"/>
        </pc:sldMkLst>
        <pc:spChg chg="mod">
          <ac:chgData name="Verjans Pierre" userId="bc670255-90e3-4fb2-b40f-26651d6b78e9" providerId="ADAL" clId="{6FC63131-47B0-4FE8-BDEC-AE8707A15296}" dt="2023-10-11T14:35:51.053" v="68" actId="20577"/>
          <ac:spMkLst>
            <pc:docMk/>
            <pc:sldMk cId="1637024765" sldId="581"/>
            <ac:spMk id="2" creationId="{CFE38C1B-1ABF-8FF7-BFD5-D90BC7B91619}"/>
          </ac:spMkLst>
        </pc:spChg>
      </pc:sldChg>
      <pc:sldChg chg="addSp delSp modSp new mod modClrScheme chgLayout">
        <pc:chgData name="Verjans Pierre" userId="bc670255-90e3-4fb2-b40f-26651d6b78e9" providerId="ADAL" clId="{6FC63131-47B0-4FE8-BDEC-AE8707A15296}" dt="2023-10-11T14:50:17.647" v="206" actId="20577"/>
        <pc:sldMkLst>
          <pc:docMk/>
          <pc:sldMk cId="871780821" sldId="583"/>
        </pc:sldMkLst>
        <pc:spChg chg="mod ord">
          <ac:chgData name="Verjans Pierre" userId="bc670255-90e3-4fb2-b40f-26651d6b78e9" providerId="ADAL" clId="{6FC63131-47B0-4FE8-BDEC-AE8707A15296}" dt="2023-10-11T14:48:39.056" v="72" actId="700"/>
          <ac:spMkLst>
            <pc:docMk/>
            <pc:sldMk cId="871780821" sldId="583"/>
            <ac:spMk id="2" creationId="{0E86DC59-DCE2-C6DD-FAAE-67935C9E9BF5}"/>
          </ac:spMkLst>
        </pc:spChg>
        <pc:spChg chg="add del mod ord">
          <ac:chgData name="Verjans Pierre" userId="bc670255-90e3-4fb2-b40f-26651d6b78e9" providerId="ADAL" clId="{6FC63131-47B0-4FE8-BDEC-AE8707A15296}" dt="2023-10-11T14:48:39.056" v="72" actId="700"/>
          <ac:spMkLst>
            <pc:docMk/>
            <pc:sldMk cId="871780821" sldId="583"/>
            <ac:spMk id="3" creationId="{4CC2484E-1518-1132-AC3E-609ADBC2EF91}"/>
          </ac:spMkLst>
        </pc:spChg>
        <pc:spChg chg="add del mod ord">
          <ac:chgData name="Verjans Pierre" userId="bc670255-90e3-4fb2-b40f-26651d6b78e9" providerId="ADAL" clId="{6FC63131-47B0-4FE8-BDEC-AE8707A15296}" dt="2023-10-11T14:48:39.056" v="72" actId="700"/>
          <ac:spMkLst>
            <pc:docMk/>
            <pc:sldMk cId="871780821" sldId="583"/>
            <ac:spMk id="4" creationId="{279879DB-EBBC-EB55-388D-B72383E6C664}"/>
          </ac:spMkLst>
        </pc:spChg>
        <pc:spChg chg="add mod ord">
          <ac:chgData name="Verjans Pierre" userId="bc670255-90e3-4fb2-b40f-26651d6b78e9" providerId="ADAL" clId="{6FC63131-47B0-4FE8-BDEC-AE8707A15296}" dt="2023-10-11T14:49:07.263" v="89" actId="5793"/>
          <ac:spMkLst>
            <pc:docMk/>
            <pc:sldMk cId="871780821" sldId="583"/>
            <ac:spMk id="5" creationId="{8F9AA94C-8339-B1EF-0E63-04F596BC2561}"/>
          </ac:spMkLst>
        </pc:spChg>
        <pc:spChg chg="add mod ord">
          <ac:chgData name="Verjans Pierre" userId="bc670255-90e3-4fb2-b40f-26651d6b78e9" providerId="ADAL" clId="{6FC63131-47B0-4FE8-BDEC-AE8707A15296}" dt="2023-10-11T14:50:17.647" v="206" actId="20577"/>
          <ac:spMkLst>
            <pc:docMk/>
            <pc:sldMk cId="871780821" sldId="583"/>
            <ac:spMk id="6" creationId="{983D7245-00FE-41E3-948E-6020B7C59658}"/>
          </ac:spMkLst>
        </pc:spChg>
      </pc:sldChg>
      <pc:sldChg chg="addSp delSp modSp new mod modClrScheme chgLayout">
        <pc:chgData name="Verjans Pierre" userId="bc670255-90e3-4fb2-b40f-26651d6b78e9" providerId="ADAL" clId="{6FC63131-47B0-4FE8-BDEC-AE8707A15296}" dt="2023-10-11T14:53:38.405" v="354" actId="947"/>
        <pc:sldMkLst>
          <pc:docMk/>
          <pc:sldMk cId="4229941805" sldId="584"/>
        </pc:sldMkLst>
        <pc:spChg chg="del mod ord">
          <ac:chgData name="Verjans Pierre" userId="bc670255-90e3-4fb2-b40f-26651d6b78e9" providerId="ADAL" clId="{6FC63131-47B0-4FE8-BDEC-AE8707A15296}" dt="2023-10-11T14:50:37.581" v="208" actId="700"/>
          <ac:spMkLst>
            <pc:docMk/>
            <pc:sldMk cId="4229941805" sldId="584"/>
            <ac:spMk id="2" creationId="{BE30098B-96B8-7F0D-EA12-19E5BD495975}"/>
          </ac:spMkLst>
        </pc:spChg>
        <pc:spChg chg="mod ord">
          <ac:chgData name="Verjans Pierre" userId="bc670255-90e3-4fb2-b40f-26651d6b78e9" providerId="ADAL" clId="{6FC63131-47B0-4FE8-BDEC-AE8707A15296}" dt="2023-10-11T14:50:37.581" v="208" actId="700"/>
          <ac:spMkLst>
            <pc:docMk/>
            <pc:sldMk cId="4229941805" sldId="584"/>
            <ac:spMk id="3" creationId="{0269BACF-9D28-B190-C085-EB6248BD1B7C}"/>
          </ac:spMkLst>
        </pc:spChg>
        <pc:spChg chg="add mod ord">
          <ac:chgData name="Verjans Pierre" userId="bc670255-90e3-4fb2-b40f-26651d6b78e9" providerId="ADAL" clId="{6FC63131-47B0-4FE8-BDEC-AE8707A15296}" dt="2023-10-11T14:50:47.049" v="226" actId="20577"/>
          <ac:spMkLst>
            <pc:docMk/>
            <pc:sldMk cId="4229941805" sldId="584"/>
            <ac:spMk id="4" creationId="{F86E051D-39D4-A090-F7C5-FC5D89DE0EBC}"/>
          </ac:spMkLst>
        </pc:spChg>
        <pc:spChg chg="add mod ord">
          <ac:chgData name="Verjans Pierre" userId="bc670255-90e3-4fb2-b40f-26651d6b78e9" providerId="ADAL" clId="{6FC63131-47B0-4FE8-BDEC-AE8707A15296}" dt="2023-10-11T14:53:38.405" v="354" actId="947"/>
          <ac:spMkLst>
            <pc:docMk/>
            <pc:sldMk cId="4229941805" sldId="584"/>
            <ac:spMk id="5" creationId="{09CBAD8B-93B4-CBF7-BA79-DD8C41A313A0}"/>
          </ac:spMkLst>
        </pc:spChg>
      </pc:sldChg>
      <pc:sldChg chg="addSp delSp modSp new mod modClrScheme chgLayout">
        <pc:chgData name="Verjans Pierre" userId="bc670255-90e3-4fb2-b40f-26651d6b78e9" providerId="ADAL" clId="{6FC63131-47B0-4FE8-BDEC-AE8707A15296}" dt="2023-10-11T16:04:51.754" v="611" actId="20577"/>
        <pc:sldMkLst>
          <pc:docMk/>
          <pc:sldMk cId="2897041724" sldId="585"/>
        </pc:sldMkLst>
        <pc:spChg chg="del mod ord">
          <ac:chgData name="Verjans Pierre" userId="bc670255-90e3-4fb2-b40f-26651d6b78e9" providerId="ADAL" clId="{6FC63131-47B0-4FE8-BDEC-AE8707A15296}" dt="2023-10-11T14:58:01.216" v="378" actId="700"/>
          <ac:spMkLst>
            <pc:docMk/>
            <pc:sldMk cId="2897041724" sldId="585"/>
            <ac:spMk id="2" creationId="{AEB94B3E-836E-8F7D-6D85-348FA3EBC7CA}"/>
          </ac:spMkLst>
        </pc:spChg>
        <pc:spChg chg="mod ord">
          <ac:chgData name="Verjans Pierre" userId="bc670255-90e3-4fb2-b40f-26651d6b78e9" providerId="ADAL" clId="{6FC63131-47B0-4FE8-BDEC-AE8707A15296}" dt="2023-10-11T14:58:01.216" v="378" actId="700"/>
          <ac:spMkLst>
            <pc:docMk/>
            <pc:sldMk cId="2897041724" sldId="585"/>
            <ac:spMk id="3" creationId="{CC3D679B-D5B1-8768-ADD1-99579AC166BE}"/>
          </ac:spMkLst>
        </pc:spChg>
        <pc:spChg chg="add mod ord">
          <ac:chgData name="Verjans Pierre" userId="bc670255-90e3-4fb2-b40f-26651d6b78e9" providerId="ADAL" clId="{6FC63131-47B0-4FE8-BDEC-AE8707A15296}" dt="2023-10-11T14:58:07.925" v="395" actId="20577"/>
          <ac:spMkLst>
            <pc:docMk/>
            <pc:sldMk cId="2897041724" sldId="585"/>
            <ac:spMk id="4" creationId="{4B4BF0DB-6EA2-00E2-4A17-4AEFD5DAEB2D}"/>
          </ac:spMkLst>
        </pc:spChg>
        <pc:spChg chg="add mod ord">
          <ac:chgData name="Verjans Pierre" userId="bc670255-90e3-4fb2-b40f-26651d6b78e9" providerId="ADAL" clId="{6FC63131-47B0-4FE8-BDEC-AE8707A15296}" dt="2023-10-11T16:04:51.754" v="611" actId="20577"/>
          <ac:spMkLst>
            <pc:docMk/>
            <pc:sldMk cId="2897041724" sldId="585"/>
            <ac:spMk id="5" creationId="{0B29ECC3-179F-380A-FEE1-4857FAA9DDF1}"/>
          </ac:spMkLst>
        </pc:spChg>
      </pc:sldChg>
      <pc:sldChg chg="modSp new del mod">
        <pc:chgData name="Verjans Pierre" userId="bc670255-90e3-4fb2-b40f-26651d6b78e9" providerId="ADAL" clId="{6FC63131-47B0-4FE8-BDEC-AE8707A15296}" dt="2023-10-12T07:26:31.415" v="711" actId="47"/>
        <pc:sldMkLst>
          <pc:docMk/>
          <pc:sldMk cId="1041399389" sldId="586"/>
        </pc:sldMkLst>
        <pc:spChg chg="mod">
          <ac:chgData name="Verjans Pierre" userId="bc670255-90e3-4fb2-b40f-26651d6b78e9" providerId="ADAL" clId="{6FC63131-47B0-4FE8-BDEC-AE8707A15296}" dt="2023-10-12T07:26:02.775" v="679" actId="20577"/>
          <ac:spMkLst>
            <pc:docMk/>
            <pc:sldMk cId="1041399389" sldId="586"/>
            <ac:spMk id="2" creationId="{C588F334-458E-C45B-9FA2-669AE6CFD1DD}"/>
          </ac:spMkLst>
        </pc:spChg>
        <pc:spChg chg="mod">
          <ac:chgData name="Verjans Pierre" userId="bc670255-90e3-4fb2-b40f-26651d6b78e9" providerId="ADAL" clId="{6FC63131-47B0-4FE8-BDEC-AE8707A15296}" dt="2023-10-12T07:26:26.538" v="710" actId="5793"/>
          <ac:spMkLst>
            <pc:docMk/>
            <pc:sldMk cId="1041399389" sldId="586"/>
            <ac:spMk id="3" creationId="{A5EDE108-3BC3-E33E-66C4-B8AE3DF138CB}"/>
          </ac:spMkLst>
        </pc:spChg>
      </pc:sldChg>
      <pc:sldChg chg="modSp new mod">
        <pc:chgData name="Verjans Pierre" userId="bc670255-90e3-4fb2-b40f-26651d6b78e9" providerId="ADAL" clId="{6FC63131-47B0-4FE8-BDEC-AE8707A15296}" dt="2023-10-12T07:27:02.634" v="766" actId="5793"/>
        <pc:sldMkLst>
          <pc:docMk/>
          <pc:sldMk cId="1369893781" sldId="586"/>
        </pc:sldMkLst>
        <pc:spChg chg="mod">
          <ac:chgData name="Verjans Pierre" userId="bc670255-90e3-4fb2-b40f-26651d6b78e9" providerId="ADAL" clId="{6FC63131-47B0-4FE8-BDEC-AE8707A15296}" dt="2023-10-12T07:26:46.019" v="730" actId="20577"/>
          <ac:spMkLst>
            <pc:docMk/>
            <pc:sldMk cId="1369893781" sldId="586"/>
            <ac:spMk id="2" creationId="{DA0A6194-7897-C4A0-FA56-40BCFFE6700A}"/>
          </ac:spMkLst>
        </pc:spChg>
        <pc:spChg chg="mod">
          <ac:chgData name="Verjans Pierre" userId="bc670255-90e3-4fb2-b40f-26651d6b78e9" providerId="ADAL" clId="{6FC63131-47B0-4FE8-BDEC-AE8707A15296}" dt="2023-10-12T07:27:02.634" v="766" actId="5793"/>
          <ac:spMkLst>
            <pc:docMk/>
            <pc:sldMk cId="1369893781" sldId="586"/>
            <ac:spMk id="3" creationId="{E59CA193-C970-1A58-E852-07795EF5D0FD}"/>
          </ac:spMkLst>
        </pc:spChg>
      </pc:sldChg>
      <pc:sldChg chg="addSp delSp modSp new mod modClrScheme chgLayout">
        <pc:chgData name="Verjans Pierre" userId="bc670255-90e3-4fb2-b40f-26651d6b78e9" providerId="ADAL" clId="{6FC63131-47B0-4FE8-BDEC-AE8707A15296}" dt="2023-10-12T07:28:15.308" v="769" actId="22"/>
        <pc:sldMkLst>
          <pc:docMk/>
          <pc:sldMk cId="2433296286" sldId="587"/>
        </pc:sldMkLst>
        <pc:spChg chg="del">
          <ac:chgData name="Verjans Pierre" userId="bc670255-90e3-4fb2-b40f-26651d6b78e9" providerId="ADAL" clId="{6FC63131-47B0-4FE8-BDEC-AE8707A15296}" dt="2023-10-12T07:27:16.475" v="768" actId="700"/>
          <ac:spMkLst>
            <pc:docMk/>
            <pc:sldMk cId="2433296286" sldId="587"/>
            <ac:spMk id="2" creationId="{3EDAAF63-A536-C101-B091-03A8DC9391E4}"/>
          </ac:spMkLst>
        </pc:spChg>
        <pc:spChg chg="del">
          <ac:chgData name="Verjans Pierre" userId="bc670255-90e3-4fb2-b40f-26651d6b78e9" providerId="ADAL" clId="{6FC63131-47B0-4FE8-BDEC-AE8707A15296}" dt="2023-10-12T07:27:16.475" v="768" actId="700"/>
          <ac:spMkLst>
            <pc:docMk/>
            <pc:sldMk cId="2433296286" sldId="587"/>
            <ac:spMk id="3" creationId="{1E6FDEFB-4ED8-09A1-883B-F54FE01A4857}"/>
          </ac:spMkLst>
        </pc:spChg>
        <pc:spChg chg="mod ord">
          <ac:chgData name="Verjans Pierre" userId="bc670255-90e3-4fb2-b40f-26651d6b78e9" providerId="ADAL" clId="{6FC63131-47B0-4FE8-BDEC-AE8707A15296}" dt="2023-10-12T07:27:16.475" v="768" actId="700"/>
          <ac:spMkLst>
            <pc:docMk/>
            <pc:sldMk cId="2433296286" sldId="587"/>
            <ac:spMk id="4" creationId="{38452CBD-3A9F-C0B9-5ADE-53063913F9D6}"/>
          </ac:spMkLst>
        </pc:spChg>
        <pc:picChg chg="add">
          <ac:chgData name="Verjans Pierre" userId="bc670255-90e3-4fb2-b40f-26651d6b78e9" providerId="ADAL" clId="{6FC63131-47B0-4FE8-BDEC-AE8707A15296}" dt="2023-10-12T07:28:15.308" v="769" actId="22"/>
          <ac:picMkLst>
            <pc:docMk/>
            <pc:sldMk cId="2433296286" sldId="587"/>
            <ac:picMk id="6" creationId="{96C91A33-936D-CEA7-1000-44AC397D121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erjanspierre:Documents:recherche:Art2018:Elections:Scruti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Roy!$K$3</c:f>
              <c:strCache>
                <c:ptCount val="1"/>
                <c:pt idx="0">
                  <c:v>Chrétiens</c:v>
                </c:pt>
              </c:strCache>
            </c:strRef>
          </c:tx>
          <c:spPr>
            <a:solidFill>
              <a:srgbClr val="FF6600"/>
            </a:solidFill>
          </c:spPr>
          <c:cat>
            <c:numRef>
              <c:f>Roy!$J$4:$J$33</c:f>
              <c:numCache>
                <c:formatCode>General</c:formatCode>
                <c:ptCount val="30"/>
                <c:pt idx="0">
                  <c:v>1919</c:v>
                </c:pt>
                <c:pt idx="1">
                  <c:v>1921</c:v>
                </c:pt>
                <c:pt idx="2">
                  <c:v>1925</c:v>
                </c:pt>
                <c:pt idx="3">
                  <c:v>1929</c:v>
                </c:pt>
                <c:pt idx="4">
                  <c:v>1932</c:v>
                </c:pt>
                <c:pt idx="5">
                  <c:v>1936</c:v>
                </c:pt>
                <c:pt idx="6">
                  <c:v>1939</c:v>
                </c:pt>
                <c:pt idx="7">
                  <c:v>1946</c:v>
                </c:pt>
                <c:pt idx="8">
                  <c:v>1949</c:v>
                </c:pt>
                <c:pt idx="9">
                  <c:v>1950</c:v>
                </c:pt>
                <c:pt idx="10">
                  <c:v>1954</c:v>
                </c:pt>
                <c:pt idx="11">
                  <c:v>1958</c:v>
                </c:pt>
                <c:pt idx="12">
                  <c:v>1961</c:v>
                </c:pt>
                <c:pt idx="13">
                  <c:v>1965</c:v>
                </c:pt>
                <c:pt idx="14">
                  <c:v>1968</c:v>
                </c:pt>
                <c:pt idx="15">
                  <c:v>1971</c:v>
                </c:pt>
                <c:pt idx="16">
                  <c:v>1974</c:v>
                </c:pt>
                <c:pt idx="17">
                  <c:v>1977</c:v>
                </c:pt>
                <c:pt idx="18">
                  <c:v>1978</c:v>
                </c:pt>
                <c:pt idx="19">
                  <c:v>1981</c:v>
                </c:pt>
                <c:pt idx="20">
                  <c:v>1985</c:v>
                </c:pt>
                <c:pt idx="21">
                  <c:v>1987</c:v>
                </c:pt>
                <c:pt idx="22">
                  <c:v>1991</c:v>
                </c:pt>
                <c:pt idx="23">
                  <c:v>1995</c:v>
                </c:pt>
                <c:pt idx="24">
                  <c:v>1999</c:v>
                </c:pt>
                <c:pt idx="25">
                  <c:v>2003</c:v>
                </c:pt>
                <c:pt idx="26">
                  <c:v>2007</c:v>
                </c:pt>
                <c:pt idx="27">
                  <c:v>2010</c:v>
                </c:pt>
                <c:pt idx="28">
                  <c:v>2014</c:v>
                </c:pt>
                <c:pt idx="29">
                  <c:v>2019</c:v>
                </c:pt>
              </c:numCache>
            </c:numRef>
          </c:cat>
          <c:val>
            <c:numRef>
              <c:f>Roy!$K$4:$K$33</c:f>
              <c:numCache>
                <c:formatCode>General</c:formatCode>
                <c:ptCount val="30"/>
                <c:pt idx="0">
                  <c:v>29.5</c:v>
                </c:pt>
                <c:pt idx="1">
                  <c:v>29.5</c:v>
                </c:pt>
                <c:pt idx="2">
                  <c:v>33.200000000000003</c:v>
                </c:pt>
                <c:pt idx="3">
                  <c:v>31.6</c:v>
                </c:pt>
                <c:pt idx="4">
                  <c:v>33.5</c:v>
                </c:pt>
                <c:pt idx="5">
                  <c:v>24.6</c:v>
                </c:pt>
                <c:pt idx="6">
                  <c:v>22.3</c:v>
                </c:pt>
                <c:pt idx="7">
                  <c:v>36.9</c:v>
                </c:pt>
                <c:pt idx="8">
                  <c:v>38.9</c:v>
                </c:pt>
                <c:pt idx="9">
                  <c:v>41.8</c:v>
                </c:pt>
                <c:pt idx="10">
                  <c:v>36.200000000000003</c:v>
                </c:pt>
                <c:pt idx="11">
                  <c:v>41.4</c:v>
                </c:pt>
                <c:pt idx="12">
                  <c:v>36.200000000000003</c:v>
                </c:pt>
                <c:pt idx="13">
                  <c:v>29.3</c:v>
                </c:pt>
                <c:pt idx="14">
                  <c:v>26.6</c:v>
                </c:pt>
                <c:pt idx="15">
                  <c:v>25.3</c:v>
                </c:pt>
                <c:pt idx="16">
                  <c:v>26.9</c:v>
                </c:pt>
                <c:pt idx="17">
                  <c:v>31.8</c:v>
                </c:pt>
                <c:pt idx="18">
                  <c:v>31.5</c:v>
                </c:pt>
                <c:pt idx="19">
                  <c:v>22.6</c:v>
                </c:pt>
                <c:pt idx="20">
                  <c:v>25.3</c:v>
                </c:pt>
                <c:pt idx="21">
                  <c:v>24</c:v>
                </c:pt>
                <c:pt idx="22">
                  <c:v>21.2</c:v>
                </c:pt>
                <c:pt idx="23">
                  <c:v>21</c:v>
                </c:pt>
                <c:pt idx="24">
                  <c:v>16.899999999999999</c:v>
                </c:pt>
                <c:pt idx="25">
                  <c:v>16.3</c:v>
                </c:pt>
                <c:pt idx="26">
                  <c:v>21.2</c:v>
                </c:pt>
                <c:pt idx="27">
                  <c:v>13.8</c:v>
                </c:pt>
                <c:pt idx="28">
                  <c:v>14.2</c:v>
                </c:pt>
                <c:pt idx="29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B-8542-9FDC-6A0713D90F89}"/>
            </c:ext>
          </c:extLst>
        </c:ser>
        <c:ser>
          <c:idx val="1"/>
          <c:order val="1"/>
          <c:tx>
            <c:strRef>
              <c:f>Roy!$L$3</c:f>
              <c:strCache>
                <c:ptCount val="1"/>
                <c:pt idx="0">
                  <c:v>Socialistes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Roy!$J$4:$J$33</c:f>
              <c:numCache>
                <c:formatCode>General</c:formatCode>
                <c:ptCount val="30"/>
                <c:pt idx="0">
                  <c:v>1919</c:v>
                </c:pt>
                <c:pt idx="1">
                  <c:v>1921</c:v>
                </c:pt>
                <c:pt idx="2">
                  <c:v>1925</c:v>
                </c:pt>
                <c:pt idx="3">
                  <c:v>1929</c:v>
                </c:pt>
                <c:pt idx="4">
                  <c:v>1932</c:v>
                </c:pt>
                <c:pt idx="5">
                  <c:v>1936</c:v>
                </c:pt>
                <c:pt idx="6">
                  <c:v>1939</c:v>
                </c:pt>
                <c:pt idx="7">
                  <c:v>1946</c:v>
                </c:pt>
                <c:pt idx="8">
                  <c:v>1949</c:v>
                </c:pt>
                <c:pt idx="9">
                  <c:v>1950</c:v>
                </c:pt>
                <c:pt idx="10">
                  <c:v>1954</c:v>
                </c:pt>
                <c:pt idx="11">
                  <c:v>1958</c:v>
                </c:pt>
                <c:pt idx="12">
                  <c:v>1961</c:v>
                </c:pt>
                <c:pt idx="13">
                  <c:v>1965</c:v>
                </c:pt>
                <c:pt idx="14">
                  <c:v>1968</c:v>
                </c:pt>
                <c:pt idx="15">
                  <c:v>1971</c:v>
                </c:pt>
                <c:pt idx="16">
                  <c:v>1974</c:v>
                </c:pt>
                <c:pt idx="17">
                  <c:v>1977</c:v>
                </c:pt>
                <c:pt idx="18">
                  <c:v>1978</c:v>
                </c:pt>
                <c:pt idx="19">
                  <c:v>1981</c:v>
                </c:pt>
                <c:pt idx="20">
                  <c:v>1985</c:v>
                </c:pt>
                <c:pt idx="21">
                  <c:v>1987</c:v>
                </c:pt>
                <c:pt idx="22">
                  <c:v>1991</c:v>
                </c:pt>
                <c:pt idx="23">
                  <c:v>1995</c:v>
                </c:pt>
                <c:pt idx="24">
                  <c:v>1999</c:v>
                </c:pt>
                <c:pt idx="25">
                  <c:v>2003</c:v>
                </c:pt>
                <c:pt idx="26">
                  <c:v>2007</c:v>
                </c:pt>
                <c:pt idx="27">
                  <c:v>2010</c:v>
                </c:pt>
                <c:pt idx="28">
                  <c:v>2014</c:v>
                </c:pt>
                <c:pt idx="29">
                  <c:v>2019</c:v>
                </c:pt>
              </c:numCache>
            </c:numRef>
          </c:cat>
          <c:val>
            <c:numRef>
              <c:f>Roy!$L$4:$L$33</c:f>
              <c:numCache>
                <c:formatCode>General</c:formatCode>
                <c:ptCount val="30"/>
                <c:pt idx="0">
                  <c:v>30.7</c:v>
                </c:pt>
                <c:pt idx="1">
                  <c:v>30.2</c:v>
                </c:pt>
                <c:pt idx="2">
                  <c:v>35</c:v>
                </c:pt>
                <c:pt idx="3">
                  <c:v>32.200000000000003</c:v>
                </c:pt>
                <c:pt idx="4">
                  <c:v>32.299999999999997</c:v>
                </c:pt>
                <c:pt idx="5">
                  <c:v>28.6</c:v>
                </c:pt>
                <c:pt idx="6">
                  <c:v>21.6</c:v>
                </c:pt>
                <c:pt idx="7">
                  <c:v>27.4</c:v>
                </c:pt>
                <c:pt idx="8">
                  <c:v>26.6</c:v>
                </c:pt>
                <c:pt idx="9">
                  <c:v>31.8</c:v>
                </c:pt>
                <c:pt idx="10">
                  <c:v>34.700000000000003</c:v>
                </c:pt>
                <c:pt idx="11">
                  <c:v>33.799999999999997</c:v>
                </c:pt>
                <c:pt idx="12">
                  <c:v>32</c:v>
                </c:pt>
                <c:pt idx="13">
                  <c:v>24.1</c:v>
                </c:pt>
                <c:pt idx="14">
                  <c:v>22.7</c:v>
                </c:pt>
                <c:pt idx="15">
                  <c:v>21.3</c:v>
                </c:pt>
                <c:pt idx="16">
                  <c:v>26.1</c:v>
                </c:pt>
                <c:pt idx="17">
                  <c:v>23.3</c:v>
                </c:pt>
                <c:pt idx="18">
                  <c:v>22.1</c:v>
                </c:pt>
                <c:pt idx="19">
                  <c:v>21.5</c:v>
                </c:pt>
                <c:pt idx="20">
                  <c:v>24.5</c:v>
                </c:pt>
                <c:pt idx="21">
                  <c:v>26.6</c:v>
                </c:pt>
                <c:pt idx="22">
                  <c:v>22</c:v>
                </c:pt>
                <c:pt idx="23">
                  <c:v>20.6</c:v>
                </c:pt>
                <c:pt idx="24">
                  <c:v>16.7</c:v>
                </c:pt>
                <c:pt idx="25">
                  <c:v>24.2</c:v>
                </c:pt>
                <c:pt idx="26">
                  <c:v>18.3</c:v>
                </c:pt>
                <c:pt idx="27">
                  <c:v>19.3</c:v>
                </c:pt>
                <c:pt idx="28">
                  <c:v>17.5</c:v>
                </c:pt>
                <c:pt idx="29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9B-8542-9FDC-6A0713D90F89}"/>
            </c:ext>
          </c:extLst>
        </c:ser>
        <c:ser>
          <c:idx val="2"/>
          <c:order val="2"/>
          <c:tx>
            <c:strRef>
              <c:f>Roy!$M$3</c:f>
              <c:strCache>
                <c:ptCount val="1"/>
                <c:pt idx="0">
                  <c:v>Libéraux</c:v>
                </c:pt>
              </c:strCache>
            </c:strRef>
          </c:tx>
          <c:spPr>
            <a:solidFill>
              <a:srgbClr val="0000FF"/>
            </a:solidFill>
          </c:spPr>
          <c:cat>
            <c:numRef>
              <c:f>Roy!$J$4:$J$33</c:f>
              <c:numCache>
                <c:formatCode>General</c:formatCode>
                <c:ptCount val="30"/>
                <c:pt idx="0">
                  <c:v>1919</c:v>
                </c:pt>
                <c:pt idx="1">
                  <c:v>1921</c:v>
                </c:pt>
                <c:pt idx="2">
                  <c:v>1925</c:v>
                </c:pt>
                <c:pt idx="3">
                  <c:v>1929</c:v>
                </c:pt>
                <c:pt idx="4">
                  <c:v>1932</c:v>
                </c:pt>
                <c:pt idx="5">
                  <c:v>1936</c:v>
                </c:pt>
                <c:pt idx="6">
                  <c:v>1939</c:v>
                </c:pt>
                <c:pt idx="7">
                  <c:v>1946</c:v>
                </c:pt>
                <c:pt idx="8">
                  <c:v>1949</c:v>
                </c:pt>
                <c:pt idx="9">
                  <c:v>1950</c:v>
                </c:pt>
                <c:pt idx="10">
                  <c:v>1954</c:v>
                </c:pt>
                <c:pt idx="11">
                  <c:v>1958</c:v>
                </c:pt>
                <c:pt idx="12">
                  <c:v>1961</c:v>
                </c:pt>
                <c:pt idx="13">
                  <c:v>1965</c:v>
                </c:pt>
                <c:pt idx="14">
                  <c:v>1968</c:v>
                </c:pt>
                <c:pt idx="15">
                  <c:v>1971</c:v>
                </c:pt>
                <c:pt idx="16">
                  <c:v>1974</c:v>
                </c:pt>
                <c:pt idx="17">
                  <c:v>1977</c:v>
                </c:pt>
                <c:pt idx="18">
                  <c:v>1978</c:v>
                </c:pt>
                <c:pt idx="19">
                  <c:v>1981</c:v>
                </c:pt>
                <c:pt idx="20">
                  <c:v>1985</c:v>
                </c:pt>
                <c:pt idx="21">
                  <c:v>1987</c:v>
                </c:pt>
                <c:pt idx="22">
                  <c:v>1991</c:v>
                </c:pt>
                <c:pt idx="23">
                  <c:v>1995</c:v>
                </c:pt>
                <c:pt idx="24">
                  <c:v>1999</c:v>
                </c:pt>
                <c:pt idx="25">
                  <c:v>2003</c:v>
                </c:pt>
                <c:pt idx="26">
                  <c:v>2007</c:v>
                </c:pt>
                <c:pt idx="27">
                  <c:v>2010</c:v>
                </c:pt>
                <c:pt idx="28">
                  <c:v>2014</c:v>
                </c:pt>
                <c:pt idx="29">
                  <c:v>2019</c:v>
                </c:pt>
              </c:numCache>
            </c:numRef>
          </c:cat>
          <c:val>
            <c:numRef>
              <c:f>Roy!$M$4:$M$33</c:f>
              <c:numCache>
                <c:formatCode>General</c:formatCode>
                <c:ptCount val="30"/>
                <c:pt idx="0">
                  <c:v>14.8</c:v>
                </c:pt>
                <c:pt idx="1">
                  <c:v>15.4</c:v>
                </c:pt>
                <c:pt idx="2">
                  <c:v>13</c:v>
                </c:pt>
                <c:pt idx="3">
                  <c:v>14.8</c:v>
                </c:pt>
                <c:pt idx="4">
                  <c:v>12.3</c:v>
                </c:pt>
                <c:pt idx="5">
                  <c:v>11</c:v>
                </c:pt>
                <c:pt idx="6">
                  <c:v>12.6</c:v>
                </c:pt>
                <c:pt idx="7">
                  <c:v>7.7</c:v>
                </c:pt>
                <c:pt idx="8">
                  <c:v>13.6</c:v>
                </c:pt>
                <c:pt idx="9">
                  <c:v>9.9</c:v>
                </c:pt>
                <c:pt idx="10">
                  <c:v>10.7</c:v>
                </c:pt>
                <c:pt idx="11">
                  <c:v>9.8000000000000007</c:v>
                </c:pt>
                <c:pt idx="12">
                  <c:v>10.8</c:v>
                </c:pt>
                <c:pt idx="13">
                  <c:v>18.399999999999999</c:v>
                </c:pt>
                <c:pt idx="14">
                  <c:v>17.5</c:v>
                </c:pt>
                <c:pt idx="15">
                  <c:v>13.8</c:v>
                </c:pt>
                <c:pt idx="16">
                  <c:v>12.6</c:v>
                </c:pt>
                <c:pt idx="17">
                  <c:v>12</c:v>
                </c:pt>
                <c:pt idx="18">
                  <c:v>14.2</c:v>
                </c:pt>
                <c:pt idx="19">
                  <c:v>18.3</c:v>
                </c:pt>
                <c:pt idx="20">
                  <c:v>18.2</c:v>
                </c:pt>
                <c:pt idx="21">
                  <c:v>18.3</c:v>
                </c:pt>
                <c:pt idx="22">
                  <c:v>17.399999999999999</c:v>
                </c:pt>
                <c:pt idx="23">
                  <c:v>19.7</c:v>
                </c:pt>
                <c:pt idx="24">
                  <c:v>20.7</c:v>
                </c:pt>
                <c:pt idx="25">
                  <c:v>23.2</c:v>
                </c:pt>
                <c:pt idx="26">
                  <c:v>21.3</c:v>
                </c:pt>
                <c:pt idx="27">
                  <c:v>15.1</c:v>
                </c:pt>
                <c:pt idx="28">
                  <c:v>16.600000000000001</c:v>
                </c:pt>
                <c:pt idx="29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9B-8542-9FDC-6A0713D90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050552"/>
        <c:axId val="-2127753688"/>
      </c:areaChart>
      <c:catAx>
        <c:axId val="-2127050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27753688"/>
        <c:crosses val="autoZero"/>
        <c:auto val="1"/>
        <c:lblAlgn val="ctr"/>
        <c:lblOffset val="100"/>
        <c:noMultiLvlLbl val="0"/>
      </c:catAx>
      <c:valAx>
        <c:axId val="-2127753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7050552"/>
        <c:crosses val="autoZero"/>
        <c:crossBetween val="midCat"/>
      </c:valAx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1D506-780D-E64F-BB0D-A515587569EC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3111F-365C-B248-80D2-B27E8018F9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1445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24A97-357F-0F44-9932-4FC321EC6938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126F1-B1C3-B64D-8B63-9EB0BB89B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681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A215E-A6B6-904E-BFD9-78A3AE22855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8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3B54B31A-B3D8-0147-AEED-AE162112A4C2}" type="datetime1">
              <a:rPr lang="fr-BE" smtClean="0"/>
              <a:t>11-10-23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, imag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B2D6-71AB-184D-93FC-17595A9D9EE0}" type="datetime1">
              <a:rPr lang="fr-BE" smtClean="0"/>
              <a:t>11-10-23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56B7-C3E7-F243-99AF-AA35DC6CCD88}" type="datetime1">
              <a:rPr lang="fr-BE" smtClean="0"/>
              <a:t>11-10-23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7F6B-892E-074F-9F50-D552F397D576}" type="datetime1">
              <a:rPr lang="fr-BE" smtClean="0"/>
              <a:t>11-10-23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330B-483F-D640-8AE8-1D67CAAF051E}" type="datetime1">
              <a:rPr lang="fr-BE" smtClean="0"/>
              <a:t>11-10-23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239B-B0C5-4448-B854-1397ECD9CF02}" type="datetime1">
              <a:rPr lang="fr-BE" smtClean="0"/>
              <a:t>11-10-23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1EBB-AE86-4A4C-9AE6-CD6422F2C9B0}" type="datetime1">
              <a:rPr lang="fr-BE" smtClean="0"/>
              <a:t>11-10-23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52F2CEFF-03C8-5048-BDC0-558815AA7685}" type="datetime1">
              <a:rPr lang="fr-BE" smtClean="0"/>
              <a:t>11-10-23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D4E7-CA7A-BE42-BA4C-32DF01B0DB3E}" type="datetime1">
              <a:rPr lang="fr-BE" smtClean="0"/>
              <a:t>11-10-23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E657-F8CF-714D-8A7E-1E1F72768D56}" type="datetime1">
              <a:rPr lang="fr-BE" smtClean="0"/>
              <a:t>11-10-23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1647-EC8A-2247-B415-BEDDC36A59A7}" type="datetime1">
              <a:rPr lang="fr-BE" smtClean="0"/>
              <a:t>11-10-23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3220-1703-F14D-9FEE-3B018339E757}" type="datetime1">
              <a:rPr lang="fr-BE" smtClean="0"/>
              <a:t>11-10-23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F78-2F29-0445-AD44-7C36D242ACE8}" type="datetime1">
              <a:rPr lang="fr-BE" smtClean="0"/>
              <a:t>11-10-23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B8C-F128-DB4D-B4BE-197849F40EC2}" type="datetime1">
              <a:rPr lang="fr-BE" smtClean="0"/>
              <a:t>11-10-23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34E95693-FABD-164C-BAFE-F355F378B394}" type="datetime1">
              <a:rPr lang="fr-BE" smtClean="0"/>
              <a:t>11-10-23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ournalbelgianhistory.be/fr/system/files/article_pdf/BTNG-RBHC,%2004,%201973,%201-2,%20pp%20001-048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bel.fgov.be/fr/themes/population/mortalite-et-esperance-de-vie/tables-de-mortalite-et-esperance-de-vi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Belgique? </a:t>
            </a:r>
            <a:br>
              <a:rPr lang="fr-FR" dirty="0"/>
            </a:br>
            <a:r>
              <a:rPr lang="fr-FR" sz="3200" dirty="0"/>
              <a:t>Abrégé de début d’introduction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Pierre Verjans </a:t>
            </a:r>
          </a:p>
          <a:p>
            <a:r>
              <a:rPr lang="fr-FR" dirty="0"/>
              <a:t>ESACT, Liège </a:t>
            </a:r>
          </a:p>
          <a:p>
            <a:r>
              <a:rPr lang="fr-FR" dirty="0"/>
              <a:t>12 octobre 2023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4577580"/>
            <a:ext cx="2857500" cy="74295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866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8291992-A7FC-DE4C-87D7-ADAAF6CF3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peu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CAFFD83-7ACA-E047-9573-DB86528EB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                          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		d’histoire longue…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16F604-8EAC-384A-8F74-011540FE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770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Histoire de la Belgique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Histoire: </a:t>
            </a:r>
          </a:p>
          <a:p>
            <a:pPr lvl="1"/>
            <a:r>
              <a:rPr lang="fr-FR" dirty="0"/>
              <a:t>Invasion romaine puis fragmentation médiévale, naissance des cités indépendantes, Etats-nations à l’Ouest</a:t>
            </a:r>
          </a:p>
          <a:p>
            <a:pPr lvl="1"/>
            <a:r>
              <a:rPr lang="fr-FR" dirty="0"/>
              <a:t>Constructions étatiques sur base d’unité ethnique/linguistique sauf… « Lotharingie »…</a:t>
            </a:r>
          </a:p>
          <a:p>
            <a:pPr lvl="1"/>
            <a:r>
              <a:rPr lang="fr-FR" dirty="0"/>
              <a:t>Unionisme et illusion d’unité</a:t>
            </a:r>
          </a:p>
          <a:p>
            <a:pPr lvl="1"/>
            <a:r>
              <a:rPr lang="fr-FR" dirty="0"/>
              <a:t>Post-industrialisme et montée du mouvement flamand: Du fédéralisme au confédéralisme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3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sp>
        <p:nvSpPr>
          <p:cNvPr id="102402" name="Espace réservé du numéro de diapositive 3"/>
          <p:cNvSpPr txBox="1">
            <a:spLocks/>
          </p:cNvSpPr>
          <p:nvPr/>
        </p:nvSpPr>
        <p:spPr bwMode="auto">
          <a:xfrm>
            <a:off x="8766175" y="6457950"/>
            <a:ext cx="457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EAE54BF3-C6B9-9E4F-BC87-3711A4BB4E08}" type="slidenum">
              <a:rPr lang="fr-FR" sz="1200">
                <a:solidFill>
                  <a:srgbClr val="B5A788"/>
                </a:solidFill>
                <a:latin typeface="Gill Sans MT" charset="0"/>
              </a:rPr>
              <a:pPr algn="ctr" eaLnBrk="1" hangingPunct="1"/>
              <a:t>12</a:t>
            </a:fld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02403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60463"/>
            <a:ext cx="79216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65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fr-FR" sz="3600" dirty="0"/>
              <a:t>JULES César, </a:t>
            </a:r>
            <a:r>
              <a:rPr lang="fr-FR" sz="3600" i="1" dirty="0"/>
              <a:t>La guerre des Gaules</a:t>
            </a:r>
            <a:r>
              <a:rPr lang="fr-FR" sz="3600" dirty="0"/>
              <a:t>, 51 avant Jésus-Christ, Rome</a:t>
            </a:r>
          </a:p>
        </p:txBody>
      </p:sp>
      <p:sp>
        <p:nvSpPr>
          <p:cNvPr id="48130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03225" lvl="1" indent="0">
              <a:buFont typeface="Verdana" charset="0"/>
              <a:buNone/>
              <a:defRPr/>
            </a:pPr>
            <a:r>
              <a:rPr lang="fr-FR" sz="2500" dirty="0">
                <a:latin typeface="Garamond" panose="02020404030301010803" pitchFamily="18" charset="0"/>
                <a:ea typeface="ＭＳ Ｐゴシック" charset="0"/>
              </a:rPr>
              <a:t>«  Les plus braves de tous ces peuples sont les Belges, </a:t>
            </a:r>
          </a:p>
          <a:p>
            <a:pPr marL="403225" lvl="1" indent="0">
              <a:buFont typeface="Verdana" charset="0"/>
              <a:buNone/>
              <a:defRPr/>
            </a:pPr>
            <a:r>
              <a:rPr lang="fr-FR" sz="2500" dirty="0">
                <a:latin typeface="Garamond" panose="02020404030301010803" pitchFamily="18" charset="0"/>
                <a:ea typeface="ＭＳ Ｐゴシック" charset="0"/>
              </a:rPr>
              <a:t>	parce qu’ils sont les plus éloignés de la civilisation et des mœurs raffinées de la Province, </a:t>
            </a:r>
          </a:p>
          <a:p>
            <a:pPr marL="403225" lvl="1" indent="0">
              <a:buFont typeface="Verdana" charset="0"/>
              <a:buNone/>
              <a:defRPr/>
            </a:pPr>
            <a:r>
              <a:rPr lang="fr-FR" sz="2500" dirty="0">
                <a:latin typeface="Garamond" panose="02020404030301010803" pitchFamily="18" charset="0"/>
                <a:ea typeface="ＭＳ Ｐゴシック" charset="0"/>
              </a:rPr>
              <a:t>	parce que les marchands vont très rarement chez eux et n’y importent pas ce qui est propre à amollir les cœurs, </a:t>
            </a:r>
          </a:p>
          <a:p>
            <a:pPr marL="403225" lvl="1" indent="0">
              <a:buFont typeface="Verdana" charset="0"/>
              <a:buNone/>
              <a:defRPr/>
            </a:pPr>
            <a:r>
              <a:rPr lang="fr-FR" sz="2500" dirty="0">
                <a:latin typeface="Garamond" panose="02020404030301010803" pitchFamily="18" charset="0"/>
                <a:ea typeface="ＭＳ Ｐゴシック" charset="0"/>
              </a:rPr>
              <a:t>	parce qu’ils sont les plus voisins des Germains qui habitent au-delà du Rhin et avec qui ils sont continuellement en guerre. »</a:t>
            </a:r>
          </a:p>
        </p:txBody>
      </p:sp>
      <p:sp>
        <p:nvSpPr>
          <p:cNvPr id="24579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1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17563"/>
            <a:ext cx="806450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489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Belgique romaine, IIIe siècle</a:t>
            </a:r>
          </a:p>
        </p:txBody>
      </p:sp>
      <p:sp>
        <p:nvSpPr>
          <p:cNvPr id="27650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27651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95400"/>
            <a:ext cx="56165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046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86E051D-39D4-A090-F7C5-FC5D89DE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Invasions barbares</a:t>
            </a:r>
            <a:endParaRPr lang="fr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9CBAD8B-93B4-CBF7-BA79-DD8C41A31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Installation dense des Germains au Nord</a:t>
            </a:r>
          </a:p>
          <a:p>
            <a:endParaRPr lang="fr-FR" dirty="0"/>
          </a:p>
          <a:p>
            <a:r>
              <a:rPr lang="fr-FR" dirty="0"/>
              <a:t>Installation moins dense au Sud</a:t>
            </a:r>
          </a:p>
          <a:p>
            <a:endParaRPr lang="fr-FR" dirty="0"/>
          </a:p>
          <a:p>
            <a:r>
              <a:rPr lang="fr-FR" dirty="0"/>
              <a:t>« Frontière linguistique » stable depuis le V</a:t>
            </a:r>
            <a:r>
              <a:rPr lang="fr-FR" baseline="30000" dirty="0"/>
              <a:t>e</a:t>
            </a:r>
            <a:r>
              <a:rPr lang="fr-FR" dirty="0"/>
              <a:t> siècle</a:t>
            </a:r>
            <a:endParaRPr lang="fr-BE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69BACF-9D28-B190-C085-EB6248BD1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941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Charlemagne: 800 empereur</a:t>
            </a:r>
          </a:p>
        </p:txBody>
      </p:sp>
      <p:sp>
        <p:nvSpPr>
          <p:cNvPr id="31746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2975428D-3EB4-0F44-A297-BBA135365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57" y="1314449"/>
            <a:ext cx="7499350" cy="53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02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32770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817688"/>
            <a:ext cx="72263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5A78ACB-E10F-8046-A47F-702187B12918}"/>
              </a:ext>
            </a:extLst>
          </p:cNvPr>
          <p:cNvSpPr txBox="1"/>
          <p:nvPr/>
        </p:nvSpPr>
        <p:spPr>
          <a:xfrm>
            <a:off x="2169992" y="846161"/>
            <a:ext cx="463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Traité de Verdun: début de la </a:t>
            </a:r>
            <a:r>
              <a:rPr lang="fr-FR" dirty="0" err="1"/>
              <a:t>refragmentation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5130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Moyen-âge et systèmes de pouvoir</a:t>
            </a:r>
          </a:p>
        </p:txBody>
      </p:sp>
      <p:sp>
        <p:nvSpPr>
          <p:cNvPr id="3379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Vassalité et seigneurs locaux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Eglise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Fonction royale (Eglise </a:t>
            </a:r>
            <a:r>
              <a:rPr lang="fr-FR">
                <a:latin typeface="Gill Sans MT" charset="0"/>
                <a:ea typeface="ＭＳ Ｐゴシック" charset="0"/>
                <a:cs typeface="ＭＳ Ｐゴシック" charset="0"/>
              </a:rPr>
              <a:t>et féodalité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Villes: libre de servitudes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Communes paysannes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Systèmes relativement imperméables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Juridictions propres</a:t>
            </a:r>
            <a:r>
              <a:rPr lang="nl-BE" dirty="0">
                <a:latin typeface="Gill Sans MT" charset="0"/>
                <a:ea typeface="ＭＳ Ｐゴシック" charset="0"/>
                <a:cs typeface="ＭＳ Ｐゴシック" charset="0"/>
              </a:rPr>
              <a:t>... 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2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38C1B-1ABF-8FF7-BFD5-D90BC7B91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Deux choses à savoir pour les Français qui tentent de comprendre ce pays fou.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B8E587-A103-87B9-0150-8963DCB34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2 différences: </a:t>
            </a:r>
          </a:p>
          <a:p>
            <a:pPr lvl="1"/>
            <a:r>
              <a:rPr lang="fr-FR" dirty="0"/>
              <a:t>Scrutin proportionnel: négociation et compromis gouvernementaux</a:t>
            </a:r>
          </a:p>
          <a:p>
            <a:pPr lvl="1"/>
            <a:r>
              <a:rPr lang="fr-FR" dirty="0"/>
              <a:t>Majorité flamande en lutte pour la reconnaissance de la langue flamande/néerlandaise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E228B8-B666-A76A-F917-0EB5E0550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024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Communes et libertés</a:t>
            </a:r>
          </a:p>
        </p:txBody>
      </p:sp>
      <p:sp>
        <p:nvSpPr>
          <p:cNvPr id="34818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Charte de Huy		1066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Bataille des éperons d’or	1302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Joyeuses entrées		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Paix de Fexhe	Liège	1316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Liberté de commerce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Justice locale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b="1" dirty="0"/>
              <a:t>Symbole du perron</a:t>
            </a:r>
          </a:p>
        </p:txBody>
      </p:sp>
      <p:sp>
        <p:nvSpPr>
          <p:cNvPr id="4915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Liberté collective: juridiction (pilori)</a:t>
            </a:r>
          </a:p>
          <a:p>
            <a:pPr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Territoire de « liberté »   collective</a:t>
            </a:r>
          </a:p>
          <a:p>
            <a:pPr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		« </a:t>
            </a:r>
            <a:r>
              <a:rPr lang="fr-FR" i="1" dirty="0" err="1">
                <a:latin typeface="Gill Sans MT" charset="0"/>
                <a:ea typeface="ＭＳ Ｐゴシック" charset="0"/>
                <a:cs typeface="ＭＳ Ｐゴシック" charset="0"/>
              </a:rPr>
              <a:t>Libertas</a:t>
            </a: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fr-FR" i="1" dirty="0" err="1">
                <a:latin typeface="Gill Sans MT" charset="0"/>
                <a:ea typeface="ＭＳ Ｐゴシック" charset="0"/>
                <a:cs typeface="ＭＳ Ｐゴシック" charset="0"/>
              </a:rPr>
              <a:t>gentis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 »</a:t>
            </a:r>
          </a:p>
          <a:p>
            <a:pPr marL="82550" indent="0">
              <a:buFont typeface="Wingdings 2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		Liberté du peuple</a:t>
            </a:r>
          </a:p>
          <a:p>
            <a:pPr marL="82550" indent="0">
              <a:buFont typeface="Wingdings 2" charset="0"/>
              <a:buNone/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/>
              <a:t>http://</a:t>
            </a:r>
            <a:r>
              <a:rPr lang="en-US" dirty="0" err="1"/>
              <a:t>hdl.handle.net</a:t>
            </a:r>
            <a:r>
              <a:rPr lang="en-US" dirty="0"/>
              <a:t>/2268/200624</a:t>
            </a: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B5A788"/>
                </a:solidFill>
                <a:latin typeface="Gill Sans MT" charset="0"/>
              </a:rPr>
              <a:t>HPB  5 et 8 février 2019</a:t>
            </a:r>
          </a:p>
        </p:txBody>
      </p:sp>
      <p:pic>
        <p:nvPicPr>
          <p:cNvPr id="93188" name="Imag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997200"/>
            <a:ext cx="19843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04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A6194-7897-C4A0-FA56-40BCFFE6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Division Est-Ouest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9CA193-C970-1A58-E852-07795EF5D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Principauté de Liège</a:t>
            </a:r>
          </a:p>
          <a:p>
            <a:endParaRPr lang="fr-FR" dirty="0"/>
          </a:p>
          <a:p>
            <a:r>
              <a:rPr lang="fr-FR" dirty="0"/>
              <a:t>Pays-Bas…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A31EBF-CF2E-0050-BADA-122E610F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893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Pays-Bas… embouchures Rhin-Meuse-Escaut</a:t>
            </a:r>
          </a:p>
        </p:txBody>
      </p:sp>
      <p:sp>
        <p:nvSpPr>
          <p:cNvPr id="3789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P-B bourguignons :1387 – 1477 … ou 1556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P-B espagnols: 1556 - 1714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République hollandaise: 1579- 1795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P-B autrichiens: 1714-1794</a:t>
            </a:r>
          </a:p>
        </p:txBody>
      </p:sp>
      <p:sp>
        <p:nvSpPr>
          <p:cNvPr id="3789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6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452CBD-3A9F-C0B9-5ADE-53063913F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C91A33-936D-CEA7-1000-44AC397D1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96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43010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6840537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366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8434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1713"/>
            <a:ext cx="72263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"/>
            <a:ext cx="9144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924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F9AA94C-8339-B1EF-0E63-04F596BC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Deux cultures…</a:t>
            </a:r>
            <a:endParaRPr lang="fr-BE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83D7245-00FE-41E3-948E-6020B7C59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Références germaniques et références latines.</a:t>
            </a:r>
          </a:p>
          <a:p>
            <a:endParaRPr lang="fr-FR" dirty="0"/>
          </a:p>
          <a:p>
            <a:r>
              <a:rPr lang="fr-FR" dirty="0"/>
              <a:t>Dialectes « bas-allemands » au Nord</a:t>
            </a:r>
          </a:p>
          <a:p>
            <a:r>
              <a:rPr lang="fr-FR" dirty="0"/>
              <a:t>Dialectes latins au Sud.</a:t>
            </a:r>
            <a:endParaRPr lang="fr-BE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E86DC59-DCE2-C6DD-FAAE-67935C9E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80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Constantia" charset="0"/>
              </a:rPr>
              <a:t>« Inexorable fatalité » = « lois de l’histoire »?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r-FR" dirty="0">
                <a:latin typeface="Garamond" panose="02020404030301010803" pitchFamily="18" charset="0"/>
              </a:rPr>
              <a:t>« Pour peu qu’on se prenne à méditer sur les longs siècles écoulés dans la persévérante poursuite d’une indépendance que l’état de l’Europe rendit impossible jusqu’à nous,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dirty="0">
                <a:latin typeface="Garamond" panose="02020404030301010803" pitchFamily="18" charset="0"/>
              </a:rPr>
              <a:t>et sur les sanglantes réserves par lesquelles la Belgique, à chaque domination étrangère, rappela ses droits méconnus et violés […]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dirty="0">
                <a:latin typeface="Garamond" panose="02020404030301010803" pitchFamily="18" charset="0"/>
              </a:rPr>
              <a:t>alors on sent que ce peuple pourrait se créer un avenir ; que son sort dépend plus de l’habilité des ses hommes politiques que de l’inexorable fatalité des événements »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De Carné, </a:t>
            </a:r>
            <a:r>
              <a:rPr lang="fr-FR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Revue des deux Mondes</a:t>
            </a: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, 1836</a:t>
            </a:r>
            <a:r>
              <a:rPr lang="nl-NL" dirty="0">
                <a:latin typeface="Garamond" panose="02020404030301010803" pitchFamily="18" charset="0"/>
              </a:rPr>
              <a:t>.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19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74305F-6D75-F041-973C-BEBC29DD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6" name="Objet 2">
            <a:extLst>
              <a:ext uri="{FF2B5EF4-FFF2-40B4-BE49-F238E27FC236}">
                <a16:creationId xmlns:a16="http://schemas.microsoft.com/office/drawing/2014/main" id="{F90AB1FA-B0F9-6F4D-A6A4-5B81BAFD66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463" y="962025"/>
          <a:ext cx="8855075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791200" imgH="3225800" progId="Word.Document.12">
                  <p:embed/>
                </p:oleObj>
              </mc:Choice>
              <mc:Fallback>
                <p:oleObj name="Document" r:id="rId2" imgW="5791200" imgH="3225800" progId="Word.Document.12">
                  <p:embed/>
                  <p:pic>
                    <p:nvPicPr>
                      <p:cNvPr id="6" name="Objet 2">
                        <a:extLst>
                          <a:ext uri="{FF2B5EF4-FFF2-40B4-BE49-F238E27FC236}">
                            <a16:creationId xmlns:a16="http://schemas.microsoft.com/office/drawing/2014/main" id="{F90AB1FA-B0F9-6F4D-A6A4-5B81BAFD66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962025"/>
                        <a:ext cx="8855075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37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9FD62D-A94D-C340-A1E8-2CDEACF0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Gouvernement fédéral depuis le 1</a:t>
            </a:r>
            <a:r>
              <a:rPr lang="fr-FR" baseline="30000" dirty="0"/>
              <a:t>er</a:t>
            </a:r>
            <a:r>
              <a:rPr lang="fr-FR" dirty="0"/>
              <a:t> octobre 2020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D8E645-88B8-C54A-AC06-E6089C627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Alliance large: 7 partis, 4 familles politiques</a:t>
            </a:r>
          </a:p>
          <a:p>
            <a:pPr lvl="1"/>
            <a:r>
              <a:rPr lang="fr-FR" dirty="0"/>
              <a:t>Socialistes francophones: 	PS: 		20 sièges</a:t>
            </a:r>
          </a:p>
          <a:p>
            <a:pPr lvl="1"/>
            <a:r>
              <a:rPr lang="fr-FR" dirty="0"/>
              <a:t>Socialistes flamands: 	</a:t>
            </a:r>
            <a:r>
              <a:rPr lang="fr-FR" dirty="0" err="1"/>
              <a:t>Vooruit</a:t>
            </a:r>
            <a:r>
              <a:rPr lang="fr-FR" dirty="0"/>
              <a:t>: 	9 sièges</a:t>
            </a:r>
          </a:p>
          <a:p>
            <a:pPr lvl="1"/>
            <a:r>
              <a:rPr lang="fr-FR" dirty="0"/>
              <a:t>Libéraux francophones: 	MR: 		14 sièges</a:t>
            </a:r>
          </a:p>
          <a:p>
            <a:pPr lvl="1"/>
            <a:r>
              <a:rPr lang="fr-FR" dirty="0"/>
              <a:t>Libéraux flamands: 	</a:t>
            </a:r>
            <a:r>
              <a:rPr lang="fr-FR" dirty="0" err="1"/>
              <a:t>OpenVLD</a:t>
            </a:r>
            <a:r>
              <a:rPr lang="fr-FR" dirty="0"/>
              <a:t>: 	12 sièges</a:t>
            </a:r>
          </a:p>
          <a:p>
            <a:pPr lvl="1"/>
            <a:r>
              <a:rPr lang="fr-FR" dirty="0"/>
              <a:t>Ecologistes francophones: Ecolo: 		12 sièges</a:t>
            </a:r>
          </a:p>
          <a:p>
            <a:pPr lvl="1"/>
            <a:r>
              <a:rPr lang="fr-FR" dirty="0"/>
              <a:t>Ecologistes flamands: 	</a:t>
            </a:r>
            <a:r>
              <a:rPr lang="fr-FR" dirty="0" err="1"/>
              <a:t>Groen</a:t>
            </a:r>
            <a:r>
              <a:rPr lang="fr-FR" dirty="0"/>
              <a:t>: 		9 sièges</a:t>
            </a:r>
          </a:p>
          <a:p>
            <a:pPr lvl="1"/>
            <a:r>
              <a:rPr lang="fr-FR" dirty="0"/>
              <a:t>Chrétiens flamands:	CD&amp;V: 	12 sièges</a:t>
            </a:r>
          </a:p>
          <a:p>
            <a:pPr lvl="1"/>
            <a:r>
              <a:rPr lang="fr-FR" dirty="0"/>
              <a:t>Total: 					88 / 150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C6192D-4B32-BA4E-9960-30010560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662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 août 1830 </a:t>
            </a:r>
            <a:r>
              <a:rPr lang="mr-IN" dirty="0"/>
              <a:t>–</a:t>
            </a:r>
            <a:r>
              <a:rPr lang="fr-FR" dirty="0"/>
              <a:t> février 1831: monarchie constitutionnelle</a:t>
            </a:r>
          </a:p>
        </p:txBody>
      </p:sp>
      <p:sp>
        <p:nvSpPr>
          <p:cNvPr id="16386" name="Espace réservé du contenu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Peuples différents </a:t>
            </a:r>
          </a:p>
          <a:p>
            <a:endParaRPr lang="fr-FR" sz="2800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  <a:p>
            <a:r>
              <a:rPr lang="fr-FR" sz="28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« nationalité flamande et </a:t>
            </a:r>
            <a:r>
              <a:rPr lang="fr-FR" sz="2800" dirty="0" err="1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wallone</a:t>
            </a:r>
            <a:r>
              <a:rPr lang="fr-FR" sz="28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(</a:t>
            </a:r>
            <a:r>
              <a:rPr lang="fr-FR" sz="28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sic</a:t>
            </a:r>
            <a:r>
              <a:rPr lang="fr-FR" sz="28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) » De Carné, </a:t>
            </a:r>
            <a:r>
              <a:rPr lang="fr-FR" sz="28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Revue des deux Mondes</a:t>
            </a:r>
            <a:r>
              <a:rPr lang="fr-FR" sz="28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, 1836</a:t>
            </a:r>
          </a:p>
          <a:p>
            <a:r>
              <a:rPr lang="fr-FR" sz="28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« Flamands, Wallons, ce ne sont là que des prénoms ; Belge est notre nom de famille » </a:t>
            </a:r>
            <a:r>
              <a:rPr lang="nl-BE" sz="28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Clesse, 1847</a:t>
            </a:r>
            <a:endParaRPr lang="fr-FR" sz="2800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9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43000" y="5610938"/>
            <a:ext cx="7497763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« Henri Conscience écoutant les doléances »</a:t>
            </a:r>
            <a:b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</a:br>
            <a: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1847: Manifeste du mouvement flamand</a:t>
            </a:r>
          </a:p>
        </p:txBody>
      </p:sp>
      <p:sp>
        <p:nvSpPr>
          <p:cNvPr id="72706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</a:endParaRPr>
          </a:p>
        </p:txBody>
      </p:sp>
      <p:pic>
        <p:nvPicPr>
          <p:cNvPr id="72707" name="Picture 2" descr="Henrik Con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6320"/>
            <a:ext cx="61722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569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Romantisme germanique</a:t>
            </a:r>
          </a:p>
        </p:txBody>
      </p:sp>
      <p:sp>
        <p:nvSpPr>
          <p:cNvPr id="13619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De Leeuw van Vlaanderen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1838</a:t>
            </a:r>
          </a:p>
          <a:p>
            <a:pPr>
              <a:defRPr/>
            </a:pP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De </a:t>
            </a:r>
            <a:r>
              <a:rPr lang="fr-FR" i="1" dirty="0" err="1">
                <a:latin typeface="Gill Sans MT" charset="0"/>
                <a:ea typeface="ＭＳ Ｐゴシック" charset="0"/>
                <a:cs typeface="ＭＳ Ｐゴシック" charset="0"/>
              </a:rPr>
              <a:t>vlaamse</a:t>
            </a: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 Leeuw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1847</a:t>
            </a:r>
          </a:p>
          <a:p>
            <a:pPr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r>
              <a:rPr lang="fr-FR" i="1" dirty="0" err="1"/>
              <a:t>Zij</a:t>
            </a:r>
            <a:r>
              <a:rPr lang="fr-FR" i="1" dirty="0"/>
              <a:t> </a:t>
            </a:r>
            <a:r>
              <a:rPr lang="fr-FR" i="1" dirty="0" err="1"/>
              <a:t>zullen</a:t>
            </a:r>
            <a:r>
              <a:rPr lang="fr-FR" i="1" dirty="0"/>
              <a:t> hem niet </a:t>
            </a:r>
            <a:r>
              <a:rPr lang="fr-FR" i="1" dirty="0" err="1"/>
              <a:t>temmen</a:t>
            </a:r>
            <a:r>
              <a:rPr lang="fr-FR" i="1" dirty="0"/>
              <a:t>, </a:t>
            </a:r>
          </a:p>
          <a:p>
            <a:pPr marL="82550" indent="0">
              <a:buFont typeface="Wingdings 2" charset="0"/>
              <a:buNone/>
              <a:defRPr/>
            </a:pPr>
            <a:r>
              <a:rPr lang="fr-FR" i="1" dirty="0"/>
              <a:t>de </a:t>
            </a:r>
            <a:r>
              <a:rPr lang="fr-FR" i="1" dirty="0" err="1"/>
              <a:t>fiere</a:t>
            </a:r>
            <a:r>
              <a:rPr lang="fr-FR" i="1" dirty="0"/>
              <a:t> Vlaamse Leeuw,</a:t>
            </a:r>
          </a:p>
          <a:p>
            <a:pPr marL="82550" indent="0">
              <a:buFont typeface="Wingdings 2" charset="0"/>
              <a:buNone/>
              <a:defRPr/>
            </a:pPr>
            <a:endParaRPr lang="fr-FR" i="1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 algn="r">
              <a:buFont typeface="Wingdings 2" charset="0"/>
              <a:buNone/>
              <a:defRPr/>
            </a:pPr>
            <a:r>
              <a:rPr lang="fr-FR" i="1" dirty="0" err="1"/>
              <a:t>Sie</a:t>
            </a:r>
            <a:r>
              <a:rPr lang="fr-FR" i="1" dirty="0"/>
              <a:t> </a:t>
            </a:r>
            <a:r>
              <a:rPr lang="fr-FR" i="1" dirty="0" err="1"/>
              <a:t>sollen</a:t>
            </a:r>
            <a:r>
              <a:rPr lang="fr-FR" i="1" dirty="0"/>
              <a:t> </a:t>
            </a:r>
            <a:r>
              <a:rPr lang="fr-FR" i="1" dirty="0" err="1"/>
              <a:t>ihn</a:t>
            </a:r>
            <a:r>
              <a:rPr lang="fr-FR" i="1" dirty="0"/>
              <a:t> </a:t>
            </a:r>
            <a:r>
              <a:rPr lang="fr-FR" i="1" dirty="0" err="1"/>
              <a:t>nicht</a:t>
            </a:r>
            <a:r>
              <a:rPr lang="fr-FR" i="1" dirty="0"/>
              <a:t> </a:t>
            </a:r>
            <a:r>
              <a:rPr lang="fr-FR" i="1" dirty="0" err="1"/>
              <a:t>haben</a:t>
            </a:r>
            <a:r>
              <a:rPr lang="fr-FR" i="1" dirty="0"/>
              <a:t>,</a:t>
            </a:r>
          </a:p>
          <a:p>
            <a:pPr marL="82550" indent="0" algn="r">
              <a:buFont typeface="Wingdings 2" charset="0"/>
              <a:buNone/>
              <a:defRPr/>
            </a:pPr>
            <a:r>
              <a:rPr lang="fr-FR" i="1" dirty="0"/>
              <a:t>den </a:t>
            </a:r>
            <a:r>
              <a:rPr lang="fr-FR" i="1" dirty="0" err="1"/>
              <a:t>freien</a:t>
            </a:r>
            <a:r>
              <a:rPr lang="fr-FR" i="1" dirty="0"/>
              <a:t>, </a:t>
            </a:r>
            <a:r>
              <a:rPr lang="fr-FR" i="1" dirty="0" err="1"/>
              <a:t>deutschen</a:t>
            </a:r>
            <a:r>
              <a:rPr lang="fr-FR" i="1" dirty="0"/>
              <a:t> </a:t>
            </a:r>
            <a:r>
              <a:rPr lang="fr-FR" i="1" dirty="0" err="1"/>
              <a:t>Rhein</a:t>
            </a:r>
            <a:endParaRPr lang="fr-FR" i="1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endParaRPr lang="fr-FR" i="1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9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1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2A581-D486-B979-BEE3-1BC3E4A0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Décalage économique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FBC7EA-1C8A-2847-C65B-CEC1B6720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Jusque 1967:</a:t>
            </a:r>
          </a:p>
          <a:p>
            <a:pPr lvl="1"/>
            <a:r>
              <a:rPr lang="fr-FR" dirty="0"/>
              <a:t>Wallonie industrielle		RETI</a:t>
            </a:r>
          </a:p>
          <a:p>
            <a:pPr lvl="1"/>
            <a:r>
              <a:rPr lang="fr-FR" dirty="0"/>
              <a:t>Flandre agricole</a:t>
            </a:r>
          </a:p>
          <a:p>
            <a:r>
              <a:rPr lang="fr-FR" dirty="0"/>
              <a:t>Depuis 1967</a:t>
            </a:r>
          </a:p>
          <a:p>
            <a:pPr lvl="1"/>
            <a:r>
              <a:rPr lang="fr-FR" dirty="0"/>
              <a:t>Wallonie post-industrielle</a:t>
            </a:r>
          </a:p>
          <a:p>
            <a:pPr lvl="1"/>
            <a:r>
              <a:rPr lang="fr-FR" dirty="0"/>
              <a:t>Flandre tertiaire et PME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644D803-7828-5977-4F72-F9F404FE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425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82" y="194868"/>
            <a:ext cx="7286056" cy="574727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9793" y="5875266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Philippe </a:t>
            </a:r>
            <a:r>
              <a:rPr lang="fr-FR" dirty="0" err="1"/>
              <a:t>Destatte</a:t>
            </a:r>
            <a:r>
              <a:rPr lang="fr-FR" dirty="0"/>
              <a:t>, « L'</a:t>
            </a:r>
            <a:r>
              <a:rPr lang="fr-FR" dirty="0" err="1"/>
              <a:t>économie</a:t>
            </a:r>
            <a:r>
              <a:rPr lang="fr-FR" dirty="0"/>
              <a:t> wallonne dans une perspective historique (1886-2006) », </a:t>
            </a:r>
          </a:p>
          <a:p>
            <a:r>
              <a:rPr lang="fr-FR" dirty="0"/>
              <a:t>Intervention au colloque </a:t>
            </a:r>
            <a:r>
              <a:rPr lang="fr-FR" i="1" dirty="0" err="1"/>
              <a:t>Développement</a:t>
            </a:r>
            <a:r>
              <a:rPr lang="fr-FR" i="1" dirty="0"/>
              <a:t> </a:t>
            </a:r>
            <a:r>
              <a:rPr lang="fr-FR" i="1" dirty="0" err="1"/>
              <a:t>économique</a:t>
            </a:r>
            <a:r>
              <a:rPr lang="fr-FR" i="1" dirty="0"/>
              <a:t>, justice sociale et solidarité</a:t>
            </a:r>
            <a:r>
              <a:rPr lang="fr-FR" dirty="0"/>
              <a:t>, </a:t>
            </a:r>
            <a:r>
              <a:rPr lang="fr-FR" dirty="0" err="1"/>
              <a:t>Umons</a:t>
            </a:r>
            <a:r>
              <a:rPr lang="fr-FR" dirty="0"/>
              <a:t>, 2010.</a:t>
            </a:r>
          </a:p>
        </p:txBody>
      </p:sp>
    </p:spTree>
    <p:extLst>
      <p:ext uri="{BB962C8B-B14F-4D97-AF65-F5344CB8AC3E}">
        <p14:creationId xmlns:p14="http://schemas.microsoft.com/office/powerpoint/2010/main" val="467156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2" y="624638"/>
            <a:ext cx="8009878" cy="56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8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39" y="499710"/>
            <a:ext cx="7839261" cy="604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9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 des secteurs dans le produit physique belge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706217"/>
              </p:ext>
            </p:extLst>
          </p:nvPr>
        </p:nvGraphicFramePr>
        <p:xfrm>
          <a:off x="790044" y="1780936"/>
          <a:ext cx="749934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Années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% agriculture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% industrie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60304" y="5483950"/>
            <a:ext cx="11764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 </a:t>
            </a:r>
            <a:r>
              <a:rPr lang="fr-FR" dirty="0" err="1"/>
              <a:t>Gadisseur</a:t>
            </a:r>
            <a:r>
              <a:rPr lang="fr-FR" dirty="0"/>
              <a:t>, « Contribution à l’étude de la production agricole en Belgique de 1846 à 1913 », </a:t>
            </a:r>
          </a:p>
          <a:p>
            <a:r>
              <a:rPr lang="is-IS" dirty="0"/>
              <a:t>BTNG-RBHC, 04, 1973, 1-2, pp 001-048</a:t>
            </a:r>
            <a:endParaRPr lang="fr-FR" dirty="0"/>
          </a:p>
          <a:p>
            <a:r>
              <a:rPr lang="fr-FR" dirty="0">
                <a:hlinkClick r:id="rId2"/>
              </a:rPr>
              <a:t>http://www.journalbelgianhistory.be/fr/system/files/article_pdf/BTNG-RBHC,%2004,%201973,%201-2,%20pp%20001-048.pdf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813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B69CE1-CFAD-AD4A-802F-75D9EDF1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question ouvrière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976DD4-40E6-9C44-9FD7-EB2864A43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Journée de 8 heures et Suffrage universel pur et simple: 1918</a:t>
            </a:r>
          </a:p>
          <a:p>
            <a:r>
              <a:rPr lang="fr-FR" dirty="0"/>
              <a:t>Pacte social: négocié pendant la 2</a:t>
            </a:r>
            <a:r>
              <a:rPr lang="fr-FR" baseline="30000" dirty="0"/>
              <a:t>e</a:t>
            </a:r>
            <a:r>
              <a:rPr lang="fr-FR" dirty="0"/>
              <a:t> guerre mondiale entre représentants des travailleurs et des patrons</a:t>
            </a:r>
          </a:p>
          <a:p>
            <a:r>
              <a:rPr lang="fr-FR" dirty="0"/>
              <a:t>Sécurité sociale obligatoire en 1944</a:t>
            </a:r>
          </a:p>
          <a:p>
            <a:r>
              <a:rPr lang="fr-FR" dirty="0"/>
              <a:t>Effet: augmentation du rôle de l’Etat dans l’économie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0D33EDC-A1C3-2F4E-B1D6-26DCD957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311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ce réservé du pied de page 3">
            <a:extLst>
              <a:ext uri="{FF2B5EF4-FFF2-40B4-BE49-F238E27FC236}">
                <a16:creationId xmlns:a16="http://schemas.microsoft.com/office/drawing/2014/main" id="{20820781-5E29-6E4B-B4E3-C25BD8B2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HPB  4 et 7 février 2020</a:t>
            </a:r>
          </a:p>
        </p:txBody>
      </p:sp>
      <p:sp>
        <p:nvSpPr>
          <p:cNvPr id="65538" name="ZoneTexte 1">
            <a:extLst>
              <a:ext uri="{FF2B5EF4-FFF2-40B4-BE49-F238E27FC236}">
                <a16:creationId xmlns:a16="http://schemas.microsoft.com/office/drawing/2014/main" id="{74BFC7EC-3AC2-8B4D-82FC-2D48943DE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398463"/>
            <a:ext cx="805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latin typeface="Arial" panose="020B0604020202020204" pitchFamily="34" charset="0"/>
              </a:rPr>
              <a:t>Part du budget du pouvoir central et de la sécurité sociale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latin typeface="Arial" panose="020B0604020202020204" pitchFamily="34" charset="0"/>
              </a:rPr>
              <a:t> dans le revenu national: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latin typeface="Arial" panose="020B0604020202020204" pitchFamily="34" charset="0"/>
              </a:rPr>
              <a:t>Augmentation du rôle de l’Etat </a:t>
            </a:r>
          </a:p>
        </p:txBody>
      </p:sp>
      <p:graphicFrame>
        <p:nvGraphicFramePr>
          <p:cNvPr id="65539" name="Objet 1">
            <a:extLst>
              <a:ext uri="{FF2B5EF4-FFF2-40B4-BE49-F238E27FC236}">
                <a16:creationId xmlns:a16="http://schemas.microsoft.com/office/drawing/2014/main" id="{F1A53D81-4914-AF43-B52E-E1A27F8DA4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6913" y="2030413"/>
          <a:ext cx="8142287" cy="384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23012400" imgH="10871200" progId="Word.Document.12">
                  <p:embed/>
                </p:oleObj>
              </mc:Choice>
              <mc:Fallback>
                <p:oleObj name="Document" r:id="rId2" imgW="23012400" imgH="10871200" progId="Word.Document.12">
                  <p:embed/>
                  <p:pic>
                    <p:nvPicPr>
                      <p:cNvPr id="65539" name="Objet 1">
                        <a:extLst>
                          <a:ext uri="{FF2B5EF4-FFF2-40B4-BE49-F238E27FC236}">
                            <a16:creationId xmlns:a16="http://schemas.microsoft.com/office/drawing/2014/main" id="{F1A53D81-4914-AF43-B52E-E1A27F8DA4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3" y="2030413"/>
                        <a:ext cx="8142287" cy="3846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Etat fédéral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Trois communautés depuis 1970</a:t>
            </a:r>
          </a:p>
          <a:p>
            <a:pPr lvl="1"/>
            <a:r>
              <a:rPr lang="fr-FR" dirty="0"/>
              <a:t>Flamande</a:t>
            </a:r>
          </a:p>
          <a:p>
            <a:pPr lvl="1"/>
            <a:r>
              <a:rPr lang="fr-FR" dirty="0"/>
              <a:t>Française</a:t>
            </a:r>
          </a:p>
          <a:p>
            <a:pPr lvl="1"/>
            <a:r>
              <a:rPr lang="fr-FR" dirty="0"/>
              <a:t>Germanophone</a:t>
            </a:r>
          </a:p>
          <a:p>
            <a:r>
              <a:rPr lang="fr-FR" dirty="0"/>
              <a:t>Trois régions depuis 1980</a:t>
            </a:r>
          </a:p>
          <a:p>
            <a:pPr lvl="1"/>
            <a:r>
              <a:rPr lang="fr-FR" dirty="0"/>
              <a:t>Wallonne</a:t>
            </a:r>
          </a:p>
          <a:p>
            <a:pPr lvl="1"/>
            <a:r>
              <a:rPr lang="fr-FR" dirty="0"/>
              <a:t>Flamande</a:t>
            </a:r>
          </a:p>
          <a:p>
            <a:pPr lvl="1"/>
            <a:r>
              <a:rPr lang="fr-FR" dirty="0"/>
              <a:t>Bruxelles-Capitale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233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ce réservé du pied de page 1">
            <a:extLst>
              <a:ext uri="{FF2B5EF4-FFF2-40B4-BE49-F238E27FC236}">
                <a16:creationId xmlns:a16="http://schemas.microsoft.com/office/drawing/2014/main" id="{51920556-6A3B-CC4C-8819-89AABA986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HPB  4 et 7 février 2020</a:t>
            </a:r>
          </a:p>
        </p:txBody>
      </p:sp>
      <p:pic>
        <p:nvPicPr>
          <p:cNvPr id="66562" name="Image 2">
            <a:extLst>
              <a:ext uri="{FF2B5EF4-FFF2-40B4-BE49-F238E27FC236}">
                <a16:creationId xmlns:a16="http://schemas.microsoft.com/office/drawing/2014/main" id="{1F8D0B0E-189A-964B-BF23-1FC94D9AA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175"/>
            <a:ext cx="9144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ZoneTexte 3">
            <a:extLst>
              <a:ext uri="{FF2B5EF4-FFF2-40B4-BE49-F238E27FC236}">
                <a16:creationId xmlns:a16="http://schemas.microsoft.com/office/drawing/2014/main" id="{0390D750-1A93-DB42-9D5B-4A83E46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17513"/>
            <a:ext cx="8493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>
                <a:latin typeface="Arial" panose="020B0604020202020204" pitchFamily="34" charset="0"/>
              </a:rPr>
              <a:t>Thomas Piketty, </a:t>
            </a:r>
            <a:r>
              <a:rPr lang="fr-FR" altLang="fr-FR" sz="2400" i="1">
                <a:latin typeface="Arial" panose="020B0604020202020204" pitchFamily="34" charset="0"/>
              </a:rPr>
              <a:t>Le capital au XXIe siècle</a:t>
            </a:r>
            <a:r>
              <a:rPr lang="fr-FR" altLang="fr-FR" sz="2400">
                <a:latin typeface="Arial" panose="020B0604020202020204" pitchFamily="34" charset="0"/>
              </a:rPr>
              <a:t>, Seuil, Paris, 2013.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12D12-9FBF-2047-BB05-B3F36D95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altLang="fr-FR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Augmentation de la production normative</a:t>
            </a:r>
          </a:p>
        </p:txBody>
      </p:sp>
      <p:sp>
        <p:nvSpPr>
          <p:cNvPr id="70658" name="Espace réservé du pied de page 2">
            <a:extLst>
              <a:ext uri="{FF2B5EF4-FFF2-40B4-BE49-F238E27FC236}">
                <a16:creationId xmlns:a16="http://schemas.microsoft.com/office/drawing/2014/main" id="{12070E41-B957-8349-B462-DB8CB3B9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HPB  4 et 7 février 2020</a:t>
            </a:r>
          </a:p>
        </p:txBody>
      </p:sp>
      <p:graphicFrame>
        <p:nvGraphicFramePr>
          <p:cNvPr id="70659" name="Objet 3">
            <a:extLst>
              <a:ext uri="{FF2B5EF4-FFF2-40B4-BE49-F238E27FC236}">
                <a16:creationId xmlns:a16="http://schemas.microsoft.com/office/drawing/2014/main" id="{53525A75-C1BE-0648-B076-496B9AD2C5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2260600"/>
          <a:ext cx="8040687" cy="397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23114000" imgH="11430000" progId="Word.Document.12">
                  <p:embed/>
                </p:oleObj>
              </mc:Choice>
              <mc:Fallback>
                <p:oleObj name="Document" r:id="rId2" imgW="23114000" imgH="11430000" progId="Word.Document.12">
                  <p:embed/>
                  <p:pic>
                    <p:nvPicPr>
                      <p:cNvPr id="70659" name="Objet 3">
                        <a:extLst>
                          <a:ext uri="{FF2B5EF4-FFF2-40B4-BE49-F238E27FC236}">
                            <a16:creationId xmlns:a16="http://schemas.microsoft.com/office/drawing/2014/main" id="{53525A75-C1BE-0648-B076-496B9AD2C5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260600"/>
                        <a:ext cx="8040687" cy="397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CB7ABF-BCE1-0B47-8CF9-B80F57BC0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altLang="fr-FR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Augmentation de l</a:t>
            </a:r>
            <a:r>
              <a:rPr lang="ja-JP" altLang="fr-FR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’</a:t>
            </a:r>
            <a:r>
              <a:rPr lang="fr-FR" altLang="ja-JP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espérance de vie</a:t>
            </a:r>
            <a:br>
              <a:rPr lang="fr-FR" altLang="ja-JP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fr-FR" altLang="ja-JP" sz="16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Belgique: femmes et hommes: + 36 ans, soit +80% en 132 ans</a:t>
            </a:r>
            <a:endParaRPr lang="fr-FR" altLang="fr-FR" sz="160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59394" name="Espace réservé du pied de page 2">
            <a:extLst>
              <a:ext uri="{FF2B5EF4-FFF2-40B4-BE49-F238E27FC236}">
                <a16:creationId xmlns:a16="http://schemas.microsoft.com/office/drawing/2014/main" id="{9BDC8676-A9D7-7D43-83BB-BE6CC1ED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B5A788"/>
                </a:solidFill>
              </a:rPr>
              <a:t>HPB  4 et 7 février 2020</a:t>
            </a:r>
          </a:p>
        </p:txBody>
      </p:sp>
      <p:pic>
        <p:nvPicPr>
          <p:cNvPr id="59395" name="Image 6">
            <a:extLst>
              <a:ext uri="{FF2B5EF4-FFF2-40B4-BE49-F238E27FC236}">
                <a16:creationId xmlns:a16="http://schemas.microsoft.com/office/drawing/2014/main" id="{4F439C01-CF4D-A64F-94DB-6C8B413EB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ZoneTexte 3">
            <a:extLst>
              <a:ext uri="{FF2B5EF4-FFF2-40B4-BE49-F238E27FC236}">
                <a16:creationId xmlns:a16="http://schemas.microsoft.com/office/drawing/2014/main" id="{9E5B20B6-59DF-1C44-BBF6-093A3462B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6075363"/>
            <a:ext cx="10423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>
                <a:latin typeface="Arial" panose="020B0604020202020204" pitchFamily="34" charset="0"/>
                <a:hlinkClick r:id="rId3"/>
              </a:rPr>
              <a:t>https://statbel.fgov.be/fr/themes/population/mortalite-et-esperance-de-vie/tables-de-mortalite-et-esperance-de-vie</a:t>
            </a:r>
            <a:endParaRPr lang="fr-FR" altLang="fr-FR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600">
                <a:latin typeface="Arial" panose="020B0604020202020204" pitchFamily="34" charset="0"/>
              </a:rPr>
              <a:t>consulté le 5 février 2019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4EB933-4D34-2942-8483-61A22420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 libéral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8AB23D-16A5-6C4A-BB1C-69250DE24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Création 1846</a:t>
            </a:r>
          </a:p>
          <a:p>
            <a:r>
              <a:rPr lang="fr-FR" dirty="0"/>
              <a:t>Anticléricalisme</a:t>
            </a:r>
          </a:p>
          <a:p>
            <a:r>
              <a:rPr lang="fr-FR" dirty="0"/>
              <a:t>Question ouvrière 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0ED5644-605B-FA40-B72C-5BBDD0EA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443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Parti catholique 1884</a:t>
            </a:r>
          </a:p>
        </p:txBody>
      </p:sp>
      <p:sp>
        <p:nvSpPr>
          <p:cNvPr id="53250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1886, 1887, 1890 : congrès sociaux à Liège, qui donnent une assise à la Démocratie Chrétienne</a:t>
            </a:r>
          </a:p>
          <a:p>
            <a:pPr eaLnBrk="1" hangingPunct="1"/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1890 : </a:t>
            </a:r>
            <a:r>
              <a:rPr lang="fr-FR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Boerenbond</a:t>
            </a:r>
          </a:p>
          <a:p>
            <a:pPr eaLnBrk="1" hangingPunct="1"/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1891 : </a:t>
            </a:r>
            <a:r>
              <a:rPr lang="fr-FR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Rerum Novarum</a:t>
            </a: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: </a:t>
            </a:r>
          </a:p>
          <a:p>
            <a:pPr lvl="1" eaLnBrk="1" hangingPunct="1"/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Admet la démocratie</a:t>
            </a:r>
          </a:p>
          <a:p>
            <a:pPr lvl="1" eaLnBrk="1" hangingPunct="1"/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Permet que les ouvriers catholiques se syndiquent</a:t>
            </a:r>
          </a:p>
          <a:p>
            <a:pPr lvl="1"/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Ligue démocratique belge 1891</a:t>
            </a:r>
          </a:p>
          <a:p>
            <a:pPr lvl="1" eaLnBrk="1" hangingPunct="1"/>
            <a:endParaRPr lang="fr-FR" dirty="0">
              <a:latin typeface="Garamond" panose="02020404030301010803" pitchFamily="18" charset="0"/>
              <a:ea typeface="ＭＳ Ｐゴシック" charset="0"/>
            </a:endParaRPr>
          </a:p>
          <a:p>
            <a:pPr eaLnBrk="1" hangingPunct="1"/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Nouveau paysage catholique : </a:t>
            </a:r>
          </a:p>
          <a:p>
            <a:pPr lvl="1" eaLnBrk="1" hangingPunct="1">
              <a:buFontTx/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Démocrates-chrétiens  -  Conservateurs</a:t>
            </a:r>
          </a:p>
        </p:txBody>
      </p:sp>
      <p:sp>
        <p:nvSpPr>
          <p:cNvPr id="5325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4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 socialiste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POB, 1885</a:t>
            </a:r>
          </a:p>
          <a:p>
            <a:endParaRPr lang="fr-FR" dirty="0"/>
          </a:p>
          <a:p>
            <a:r>
              <a:rPr lang="fr-FR" dirty="0"/>
              <a:t>Issu du Parti Libéral (1846), parti anticlérical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609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1886, émeutes en Wallonie</a:t>
            </a:r>
            <a:r>
              <a:rPr lang="fr-FR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, 15</a:t>
            </a:r>
            <a:r>
              <a:rPr lang="fr-FR" sz="180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</a:t>
            </a:r>
            <a:r>
              <a:rPr lang="fr-FR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 anniversaire de la Commune de Paris,</a:t>
            </a:r>
            <a:br>
              <a:rPr lang="fr-FR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</a:br>
            <a:r>
              <a:rPr lang="fr-FR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Liège, pont des Arches, Roux (Charleroi),  la répression fait12 tués</a:t>
            </a:r>
          </a:p>
        </p:txBody>
      </p:sp>
      <p:sp>
        <p:nvSpPr>
          <p:cNvPr id="55298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55299" name="Picture 2" descr="Emeutes 18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0375"/>
            <a:ext cx="86868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151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Premières lois sociales</a:t>
            </a:r>
          </a:p>
        </p:txBody>
      </p:sp>
      <p:sp>
        <p:nvSpPr>
          <p:cNvPr id="56322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1887 : paiement du salaire en espèces et en-dehors des cafés</a:t>
            </a:r>
          </a:p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1887 : Conseils (paritaires) de l</a:t>
            </a:r>
            <a:r>
              <a:rPr lang="ja-JP" altLang="fr-FR" dirty="0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dirty="0">
                <a:latin typeface="Gill Sans MT" charset="0"/>
                <a:ea typeface="ＭＳ Ｐゴシック" charset="0"/>
                <a:cs typeface="ＭＳ Ｐゴシック" charset="0"/>
              </a:rPr>
              <a:t>industrie et du travail</a:t>
            </a:r>
          </a:p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1889 : Travail des femmes et enfants limité (en âge et en durée)</a:t>
            </a:r>
          </a:p>
          <a:p>
            <a:pPr eaLnBrk="1" hangingPunct="1"/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486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35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« Lettre au Roi » de Jules Destrée, 1912</a:t>
            </a:r>
          </a:p>
        </p:txBody>
      </p:sp>
      <p:sp>
        <p:nvSpPr>
          <p:cNvPr id="89090" name="Espace réservé du contenu 4"/>
          <p:cNvSpPr>
            <a:spLocks noGrp="1"/>
          </p:cNvSpPr>
          <p:nvPr>
            <p:ph sz="half" idx="1"/>
          </p:nvPr>
        </p:nvSpPr>
        <p:spPr>
          <a:xfrm>
            <a:off x="723220" y="1524000"/>
            <a:ext cx="3657600" cy="4664075"/>
          </a:xfrm>
        </p:spPr>
        <p:txBody>
          <a:bodyPr>
            <a:normAutofit lnSpcReduction="10000"/>
          </a:bodyPr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Arrondissements de langue française:</a:t>
            </a:r>
          </a:p>
          <a:p>
            <a:r>
              <a:rPr lang="fr-FR" sz="2000" dirty="0">
                <a:latin typeface="Gill Sans MT" charset="0"/>
                <a:ea typeface="ＭＳ Ｐゴシック" charset="0"/>
                <a:cs typeface="ＭＳ Ｐゴシック" charset="0"/>
              </a:rPr>
              <a:t>Charleroi, Thuin, Mons, Soignies, Tournai, Ath, Liège, Huy, Waremme, Verviers, Nivelles, Arlon, Marche, Bastogne, Neufchâteau, Virton, Namur, Dinant, Philippeville</a:t>
            </a:r>
          </a:p>
          <a:p>
            <a:pPr>
              <a:buFont typeface="Wingdings 2" charset="0"/>
              <a:buNone/>
            </a:pPr>
            <a:endParaRPr lang="fr-FR" sz="20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Anticléricaux: 708.056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Cléricaux: 466.927</a:t>
            </a:r>
          </a:p>
        </p:txBody>
      </p:sp>
      <p:sp>
        <p:nvSpPr>
          <p:cNvPr id="89091" name="Espace réservé du contenu 5"/>
          <p:cNvSpPr>
            <a:spLocks noGrp="1"/>
          </p:cNvSpPr>
          <p:nvPr>
            <p:ph sz="half" idx="2"/>
          </p:nvPr>
        </p:nvSpPr>
        <p:spPr>
          <a:xfrm>
            <a:off x="4930530" y="1524000"/>
            <a:ext cx="3657600" cy="4664075"/>
          </a:xfrm>
        </p:spPr>
        <p:txBody>
          <a:bodyPr>
            <a:normAutofit lnSpcReduction="10000"/>
          </a:bodyPr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Arrondissements de langue flamande:</a:t>
            </a:r>
          </a:p>
          <a:p>
            <a:r>
              <a:rPr lang="fr-FR" sz="2000" dirty="0">
                <a:latin typeface="Gill Sans MT" charset="0"/>
                <a:ea typeface="ＭＳ Ｐゴシック" charset="0"/>
                <a:cs typeface="ＭＳ Ｐゴシック" charset="0"/>
              </a:rPr>
              <a:t>Gand, Eeklo, Alost, Audenarde, Saint-Nicolas, Termonde, Tongres, Maeseyck, Hasselt, Saint-Trond, Louvain, Anvers, Malines, Turnhout, Bruges, Courtrai, Ostende, Furnes, Dixmude, Roulers, Tielt, Ypres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Anticléricaux: 382.924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Cléricaux: 733.097</a:t>
            </a:r>
          </a:p>
        </p:txBody>
      </p:sp>
      <p:sp>
        <p:nvSpPr>
          <p:cNvPr id="89092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85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35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Fin de la guerre et grande tranformation</a:t>
            </a:r>
          </a:p>
        </p:txBody>
      </p:sp>
      <p:sp>
        <p:nvSpPr>
          <p:cNvPr id="4403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Démoralisation des soldats, </a:t>
            </a:r>
            <a:r>
              <a:rPr lang="fr-FR" dirty="0" err="1">
                <a:latin typeface="Gill Sans MT" charset="0"/>
                <a:ea typeface="ＭＳ Ｐゴシック" charset="0"/>
                <a:cs typeface="ＭＳ Ｐゴシック" charset="0"/>
              </a:rPr>
              <a:t>brutalisation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de la politique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Révolution bolchévique, octobre (novembre) 1917</a:t>
            </a: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Effets de la parenthèse bolchévique (1917-1991)</a:t>
            </a:r>
          </a:p>
          <a:p>
            <a:pPr marL="0" indent="0">
              <a:buNone/>
            </a:pPr>
            <a:r>
              <a:rPr lang="fr-FR" b="1" dirty="0">
                <a:latin typeface="Gill Sans MT" charset="0"/>
                <a:ea typeface="ＭＳ Ｐゴシック" charset="0"/>
                <a:cs typeface="ＭＳ Ｐゴシック" charset="0"/>
              </a:rPr>
              <a:t>		Fordisme 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technique et social</a:t>
            </a: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	</a:t>
            </a:r>
            <a:r>
              <a:rPr lang="fr-FR" dirty="0" err="1">
                <a:latin typeface="Gill Sans MT" charset="0"/>
                <a:ea typeface="ＭＳ Ｐゴシック" charset="0"/>
                <a:cs typeface="ＭＳ Ｐゴシック" charset="0"/>
              </a:rPr>
              <a:t>Contre-partie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de la social-démocratie</a:t>
            </a:r>
          </a:p>
        </p:txBody>
      </p:sp>
      <p:sp>
        <p:nvSpPr>
          <p:cNvPr id="44035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4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A50C21-CCF0-AE40-A8DF-16BB57649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Elections 26 mai 2019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6F537-6C96-B54A-B86C-3EDE05906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Gouvernement germanophone 	18 juin 2019</a:t>
            </a:r>
          </a:p>
          <a:p>
            <a:r>
              <a:rPr lang="fr-FR" dirty="0"/>
              <a:t>Gouvernement bruxellois 	18 juillet 2019</a:t>
            </a:r>
          </a:p>
          <a:p>
            <a:r>
              <a:rPr lang="fr-FR" dirty="0"/>
              <a:t>Gouvernement wallon 		13 septembre 2019</a:t>
            </a:r>
          </a:p>
          <a:p>
            <a:r>
              <a:rPr lang="fr-FR" dirty="0"/>
              <a:t>Gouvernement FWB 		17 septembre 2019</a:t>
            </a:r>
          </a:p>
          <a:p>
            <a:r>
              <a:rPr lang="fr-FR" dirty="0"/>
              <a:t>Gouvernement flamand 		2 octobre 2019</a:t>
            </a:r>
          </a:p>
          <a:p>
            <a:r>
              <a:rPr lang="fr-FR" dirty="0"/>
              <a:t>Gouvernement fédéral: 		1er octobre 2020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6D7EDA-B0ED-6144-AFCE-20115002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2933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Partis politiques périphéristes</a:t>
            </a:r>
          </a:p>
        </p:txBody>
      </p:sp>
      <p:sp>
        <p:nvSpPr>
          <p:cNvPr id="96258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>
                <a:latin typeface="Gill Sans MT" charset="0"/>
                <a:ea typeface="ＭＳ Ｐゴシック" charset="0"/>
                <a:cs typeface="ＭＳ Ｐゴシック" charset="0"/>
              </a:rPr>
              <a:t>Partis régionaux / communautaires : 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1862: 		Meetingpartij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1919:	 	Frontpartij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1932:  		VNV, </a:t>
            </a:r>
            <a:r>
              <a:rPr lang="fr-BE" dirty="0" err="1">
                <a:latin typeface="Gill Sans MT" charset="0"/>
                <a:ea typeface="ＭＳ Ｐゴシック" charset="0"/>
              </a:rPr>
              <a:t>Verdinaso</a:t>
            </a:r>
            <a:endParaRPr lang="fr-BE" dirty="0">
              <a:latin typeface="Gill Sans MT" charset="0"/>
              <a:ea typeface="ＭＳ Ｐゴシック" charset="0"/>
            </a:endParaRP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1954 - 2001 : 	Volksunie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1964 : 		FDF -&gt; DéFI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1968 - 1985 : 	Rassemblement Wallon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  <a:cs typeface="ＭＳ Ｐゴシック" charset="0"/>
              </a:rPr>
              <a:t>1979 - </a:t>
            </a:r>
            <a:r>
              <a:rPr lang="mr-IN" dirty="0">
                <a:latin typeface="Gill Sans MT" charset="0"/>
                <a:ea typeface="ＭＳ Ｐゴシック" charset="0"/>
                <a:cs typeface="ＭＳ Ｐゴシック" charset="0"/>
              </a:rPr>
              <a:t>…</a:t>
            </a:r>
            <a:r>
              <a:rPr lang="nl-BE" dirty="0"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fr-BE" dirty="0">
                <a:latin typeface="Gill Sans MT" charset="0"/>
                <a:ea typeface="ＭＳ Ｐゴシック" charset="0"/>
                <a:cs typeface="ＭＳ Ｐゴシック" charset="0"/>
              </a:rPr>
              <a:t>:	 	Vlaams Blok -&gt; Vlaams Belang</a:t>
            </a: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2001 - </a:t>
            </a:r>
            <a:r>
              <a:rPr lang="mr-IN" dirty="0">
                <a:latin typeface="Gill Sans MT" charset="0"/>
                <a:ea typeface="ＭＳ Ｐゴシック" charset="0"/>
                <a:cs typeface="ＭＳ Ｐゴシック" charset="0"/>
              </a:rPr>
              <a:t>…</a:t>
            </a:r>
            <a:r>
              <a:rPr lang="nl-BE" dirty="0"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: 	N-VA</a:t>
            </a:r>
            <a:endParaRPr lang="fr-BE" dirty="0">
              <a:latin typeface="Gill Sans MT" charset="0"/>
              <a:ea typeface="ＭＳ Ｐゴシック" charset="0"/>
            </a:endParaRPr>
          </a:p>
        </p:txBody>
      </p:sp>
      <p:sp>
        <p:nvSpPr>
          <p:cNvPr id="96259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09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0241" y="1422171"/>
            <a:ext cx="8455586" cy="810704"/>
          </a:xfrm>
        </p:spPr>
        <p:txBody>
          <a:bodyPr>
            <a:noAutofit/>
          </a:bodyPr>
          <a:lstStyle/>
          <a:p>
            <a:r>
              <a:rPr lang="fr-FR" sz="2800" dirty="0"/>
              <a:t>André Renard –Wilfried Martens -     André </a:t>
            </a:r>
            <a:r>
              <a:rPr lang="fr-FR" sz="2800" dirty="0" err="1"/>
              <a:t>Lagasse</a:t>
            </a:r>
            <a:br>
              <a:rPr lang="fr-FR" sz="2800" dirty="0"/>
            </a:br>
            <a:r>
              <a:rPr lang="fr-FR" sz="2800" dirty="0"/>
              <a:t>1911-1962 		– 1936 – 2013 –		 1923 - 2010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814746"/>
              </p:ext>
            </p:extLst>
          </p:nvPr>
        </p:nvGraphicFramePr>
        <p:xfrm>
          <a:off x="510241" y="2429402"/>
          <a:ext cx="8455587" cy="30297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18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8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8529">
                  <a:extLst>
                    <a:ext uri="{9D8B030D-6E8A-4147-A177-3AD203B41FA5}">
                      <a16:colId xmlns:a16="http://schemas.microsoft.com/office/drawing/2014/main" val="3831739332"/>
                    </a:ext>
                  </a:extLst>
                </a:gridCol>
              </a:tblGrid>
              <a:tr h="403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FGTB métallos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Expo 1958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Lois langues 1963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Grève 1960-61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Mars op Brussel</a:t>
                      </a:r>
                      <a:endParaRPr lang="fr-FR" sz="21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i="0" dirty="0"/>
                        <a:t>« Carcan bruxellois »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MPW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CVP </a:t>
                      </a:r>
                      <a:r>
                        <a:rPr lang="fr-FR" sz="2100" dirty="0" err="1"/>
                        <a:t>Jongeren</a:t>
                      </a:r>
                      <a:endParaRPr lang="fr-FR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FDF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fr-FR" sz="2100" dirty="0"/>
                        <a:t>« Réformes des structures »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« Autonomie culturelle »</a:t>
                      </a:r>
                      <a:endParaRPr lang="fr-FR" sz="21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i="0" dirty="0"/>
                        <a:t>« Défense du français à Bruxelles »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Revendication économique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Revendication culturelle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/>
                        <a:t>Région bruxelloise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b="1" dirty="0"/>
                        <a:t>Régions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b="1" dirty="0"/>
                        <a:t>Communautés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b="1" dirty="0"/>
                        <a:t>Com-Rég°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956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35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1970-71: 1</a:t>
            </a:r>
            <a:r>
              <a:rPr lang="fr-FR" sz="350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</a:t>
            </a:r>
            <a:r>
              <a:rPr lang="fr-FR" sz="35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 réforme de l’Etat</a:t>
            </a:r>
          </a:p>
        </p:txBody>
      </p:sp>
      <p:sp>
        <p:nvSpPr>
          <p:cNvPr id="68610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BE" b="1" dirty="0">
                <a:latin typeface="Gill Sans MT" charset="0"/>
                <a:ea typeface="ＭＳ Ｐゴシック" charset="0"/>
                <a:cs typeface="ＭＳ Ｐゴシック" charset="0"/>
              </a:rPr>
              <a:t>Flamands</a:t>
            </a:r>
            <a:r>
              <a:rPr lang="fr-BE" dirty="0">
                <a:latin typeface="Gill Sans MT" charset="0"/>
                <a:ea typeface="ＭＳ Ｐゴシック" charset="0"/>
                <a:cs typeface="ＭＳ Ｐゴシック" charset="0"/>
              </a:rPr>
              <a:t> : veulent une reconnaissance culturelle (conception d’une Belgique composée de 2 grandes communautés)</a:t>
            </a:r>
          </a:p>
          <a:p>
            <a:pPr marL="0" indent="0">
              <a:buNone/>
            </a:pPr>
            <a:r>
              <a:rPr lang="fr-BE" b="1" dirty="0">
                <a:latin typeface="Gill Sans MT" charset="0"/>
                <a:ea typeface="ＭＳ Ｐゴシック" charset="0"/>
                <a:cs typeface="ＭＳ Ｐゴシック" charset="0"/>
              </a:rPr>
              <a:t>Wallons</a:t>
            </a:r>
            <a:r>
              <a:rPr lang="fr-BE" dirty="0">
                <a:latin typeface="Gill Sans MT" charset="0"/>
                <a:ea typeface="ＭＳ Ｐゴシック" charset="0"/>
                <a:cs typeface="ＭＳ Ｐゴシック" charset="0"/>
              </a:rPr>
              <a:t> : veulent une maîtrise propre des instruments économiques (basée sur la reconnaissance du fait régional)</a:t>
            </a:r>
          </a:p>
          <a:p>
            <a:pPr>
              <a:buFont typeface="Wingdings" charset="0"/>
              <a:buNone/>
            </a:pPr>
            <a:endParaRPr lang="fr-BE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  <a:sym typeface="Symbol" charset="0"/>
              </a:rPr>
              <a:t> </a:t>
            </a:r>
            <a:r>
              <a:rPr lang="fr-BE" sz="3000" dirty="0">
                <a:latin typeface="Gill Sans MT" charset="0"/>
                <a:ea typeface="ＭＳ Ｐゴシック" charset="0"/>
                <a:cs typeface="ＭＳ Ｐゴシック" charset="0"/>
              </a:rPr>
              <a:t>Il y a donc </a:t>
            </a:r>
            <a:r>
              <a:rPr lang="fr-BE" sz="3000" b="1" dirty="0">
                <a:latin typeface="Gill Sans MT" charset="0"/>
                <a:ea typeface="ＭＳ Ｐゴシック" charset="0"/>
                <a:cs typeface="ＭＳ Ｐゴシック" charset="0"/>
              </a:rPr>
              <a:t>deux systèmes fédérés concurrents</a:t>
            </a:r>
          </a:p>
          <a:p>
            <a:pPr>
              <a:buFont typeface="Wingdings" charset="0"/>
              <a:buNone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Etapes des réformes de l’Etat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1970: 3 communautés, principe des régions</a:t>
            </a:r>
          </a:p>
          <a:p>
            <a:pPr marL="0" indent="0">
              <a:buNone/>
            </a:pPr>
            <a:r>
              <a:rPr lang="fr-FR" dirty="0"/>
              <a:t>1974: régionalisation préparatoire</a:t>
            </a:r>
          </a:p>
          <a:p>
            <a:pPr marL="0" indent="0">
              <a:buNone/>
            </a:pPr>
            <a:r>
              <a:rPr lang="fr-FR" dirty="0"/>
              <a:t>1980: 2 régions, fusion région-communauté flamande</a:t>
            </a:r>
          </a:p>
          <a:p>
            <a:pPr marL="0" indent="0">
              <a:buNone/>
            </a:pPr>
            <a:r>
              <a:rPr lang="fr-FR" dirty="0"/>
              <a:t>1988: Région de Bruxelles-capitale</a:t>
            </a:r>
          </a:p>
          <a:p>
            <a:pPr marL="0" indent="0">
              <a:buNone/>
            </a:pPr>
            <a:r>
              <a:rPr lang="fr-FR" dirty="0"/>
              <a:t>1992: « Etat fédéral »</a:t>
            </a:r>
          </a:p>
          <a:p>
            <a:pPr marL="0" indent="0">
              <a:buNone/>
            </a:pPr>
            <a:r>
              <a:rPr lang="fr-FR" dirty="0"/>
              <a:t>2011-2014: 6</a:t>
            </a:r>
            <a:r>
              <a:rPr lang="fr-FR" baseline="30000" dirty="0"/>
              <a:t>e</a:t>
            </a:r>
            <a:r>
              <a:rPr lang="fr-FR" dirty="0"/>
              <a:t> réforme de l’Etat: allocations familiales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63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3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Communiqué de JL Dehaene, 20 avril 2010.</a:t>
            </a:r>
          </a:p>
        </p:txBody>
      </p:sp>
      <p:sp>
        <p:nvSpPr>
          <p:cNvPr id="56322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ja-JP" sz="2400" i="1" dirty="0">
                <a:latin typeface="Gill Sans MT" charset="0"/>
                <a:ea typeface="ＭＳ Ｐゴシック" charset="0"/>
                <a:cs typeface="ＭＳ Ｐゴシック" charset="0"/>
              </a:rPr>
              <a:t>« </a:t>
            </a: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Au cours des phases successives de la réforme de l</a:t>
            </a:r>
            <a:r>
              <a:rPr lang="ja-JP" altLang="fr-FR" i="1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i="1" dirty="0">
                <a:latin typeface="Gill Sans MT" charset="0"/>
                <a:ea typeface="ＭＳ Ｐゴシック" charset="0"/>
                <a:cs typeface="ＭＳ Ｐゴシック" charset="0"/>
              </a:rPr>
              <a:t>Etat belge, la base du compromis de 1970 a toujours été respectée : </a:t>
            </a:r>
          </a:p>
          <a:p>
            <a:pPr marL="0" indent="0">
              <a:buNone/>
            </a:pPr>
            <a:r>
              <a:rPr lang="fr-FR" altLang="ja-JP" b="1" i="1" dirty="0">
                <a:latin typeface="Gill Sans MT" charset="0"/>
                <a:ea typeface="ＭＳ Ｐゴシック" charset="0"/>
                <a:cs typeface="ＭＳ Ｐゴシック" charset="0"/>
              </a:rPr>
              <a:t>la majorité ne peut imposer sa volonté à la minorité, mais la minorité accepte </a:t>
            </a:r>
            <a:r>
              <a:rPr lang="fr-FR" altLang="ja-JP" b="1" i="1" dirty="0" err="1">
                <a:latin typeface="Gill Sans MT" charset="0"/>
                <a:ea typeface="ＭＳ Ｐゴシック" charset="0"/>
                <a:cs typeface="ＭＳ Ｐゴシック" charset="0"/>
              </a:rPr>
              <a:t>qu</a:t>
            </a:r>
            <a:r>
              <a:rPr lang="nl-BE" altLang="ja-JP" b="1" i="1" dirty="0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b="1" i="1" dirty="0">
                <a:latin typeface="Gill Sans MT" charset="0"/>
                <a:ea typeface="ＭＳ Ｐゴシック" charset="0"/>
                <a:cs typeface="ＭＳ Ｐゴシック" charset="0"/>
              </a:rPr>
              <a:t>il faille négocier</a:t>
            </a:r>
            <a:r>
              <a:rPr lang="fr-FR" altLang="ja-JP" i="1" dirty="0">
                <a:latin typeface="Gill Sans MT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0">
              <a:buNone/>
            </a:pPr>
            <a:r>
              <a:rPr lang="fr-FR" altLang="ja-JP" i="1" dirty="0">
                <a:latin typeface="Gill Sans MT" charset="0"/>
                <a:ea typeface="ＭＳ Ｐゴシック" charset="0"/>
                <a:cs typeface="ＭＳ Ｐゴシック" charset="0"/>
              </a:rPr>
              <a:t> Le processus risque d</a:t>
            </a:r>
            <a:r>
              <a:rPr lang="ja-JP" altLang="fr-FR" i="1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i="1" dirty="0">
                <a:latin typeface="Gill Sans MT" charset="0"/>
                <a:ea typeface="ＭＳ Ｐゴシック" charset="0"/>
                <a:cs typeface="ＭＳ Ｐゴシック" charset="0"/>
              </a:rPr>
              <a:t>échouer si la minorité refuse de négocier. »</a:t>
            </a: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9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Minorités en Belgique en 2019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dirty="0"/>
              <a:t>Néerlandophones à Bruxelles: </a:t>
            </a:r>
          </a:p>
          <a:p>
            <a:pPr lvl="1">
              <a:defRPr/>
            </a:pPr>
            <a:r>
              <a:rPr lang="fr-FR" dirty="0"/>
              <a:t>41.898 voix = 8,4% des votes valables à Bruxelles</a:t>
            </a:r>
          </a:p>
          <a:p>
            <a:pPr marL="0" indent="0">
              <a:buNone/>
              <a:defRPr/>
            </a:pPr>
            <a:r>
              <a:rPr lang="fr-FR" dirty="0"/>
              <a:t>Francophones en Flandre</a:t>
            </a:r>
          </a:p>
          <a:p>
            <a:pPr lvl="1">
              <a:defRPr/>
            </a:pPr>
            <a:r>
              <a:rPr lang="fr-FR" dirty="0"/>
              <a:t>UF: </a:t>
            </a:r>
            <a:r>
              <a:rPr lang="fr-BE" dirty="0"/>
              <a:t>28.804 </a:t>
            </a:r>
            <a:r>
              <a:rPr lang="fr-FR" dirty="0"/>
              <a:t>/4.838.566 = 0,59% des votes flamands</a:t>
            </a:r>
          </a:p>
          <a:p>
            <a:pPr lvl="1">
              <a:defRPr/>
            </a:pPr>
            <a:r>
              <a:rPr lang="fr-FR" dirty="0"/>
              <a:t>Canton </a:t>
            </a:r>
            <a:r>
              <a:rPr lang="fr-FR" dirty="0" err="1"/>
              <a:t>Rhode</a:t>
            </a:r>
            <a:r>
              <a:rPr lang="fr-FR" dirty="0"/>
              <a:t>-St-Genèse, Chambre: inscrits: 45.236</a:t>
            </a:r>
          </a:p>
          <a:p>
            <a:pPr lvl="2">
              <a:defRPr/>
            </a:pPr>
            <a:r>
              <a:rPr lang="fr-FR" dirty="0"/>
              <a:t>Votes valables Bruxelles-Capitale:23.538 = 52% EI	</a:t>
            </a:r>
          </a:p>
          <a:p>
            <a:pPr lvl="2">
              <a:defRPr/>
            </a:pPr>
            <a:r>
              <a:rPr lang="fr-FR" dirty="0"/>
              <a:t>Votes valable Brabant flamand: 13.337 = 29% EI</a:t>
            </a:r>
          </a:p>
        </p:txBody>
      </p:sp>
      <p:sp>
        <p:nvSpPr>
          <p:cNvPr id="5837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400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100 ans, 30 élections, 3 « familles » de &gt;80% à 37%</a:t>
            </a:r>
          </a:p>
        </p:txBody>
      </p:sp>
      <p:graphicFrame>
        <p:nvGraphicFramePr>
          <p:cNvPr id="3" name="Graphiqu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847549"/>
              </p:ext>
            </p:extLst>
          </p:nvPr>
        </p:nvGraphicFramePr>
        <p:xfrm>
          <a:off x="423333" y="1982901"/>
          <a:ext cx="8382000" cy="4384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82418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Evolution: tout le pays</a:t>
            </a: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355788"/>
              </p:ext>
            </p:extLst>
          </p:nvPr>
        </p:nvGraphicFramePr>
        <p:xfrm>
          <a:off x="725488" y="1574801"/>
          <a:ext cx="769302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35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Moyenne</a:t>
                      </a:r>
                    </a:p>
                    <a:p>
                      <a:pPr algn="ctr"/>
                      <a:r>
                        <a:rPr lang="fr-FR" dirty="0"/>
                        <a:t>1919 - 1961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Moyenne</a:t>
                      </a:r>
                    </a:p>
                    <a:p>
                      <a:pPr algn="ctr"/>
                      <a:r>
                        <a:rPr lang="fr-FR" dirty="0"/>
                        <a:t>1965 - 2010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Moyenne</a:t>
                      </a:r>
                    </a:p>
                    <a:p>
                      <a:pPr algn="ctr"/>
                      <a:r>
                        <a:rPr lang="fr-FR" dirty="0"/>
                        <a:t>2010</a:t>
                      </a:r>
                      <a:r>
                        <a:rPr lang="fr-FR" baseline="0" dirty="0"/>
                        <a:t> - 2019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Chrétiens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33,5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24,3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Socialistes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30,5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22,4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18,4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Libéraux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Hors</a:t>
                      </a:r>
                      <a:r>
                        <a:rPr lang="fr-FR" baseline="0" dirty="0"/>
                        <a:t> jeu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12,0</a:t>
                      </a:r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17,5</a:t>
                      </a:r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15,9</a:t>
                      </a:r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0726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Evolution par parti traditionnel par région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291798"/>
              </p:ext>
            </p:extLst>
          </p:nvPr>
        </p:nvGraphicFramePr>
        <p:xfrm>
          <a:off x="203200" y="2150532"/>
          <a:ext cx="8737601" cy="3379006"/>
        </p:xfrm>
        <a:graphic>
          <a:graphicData uri="http://schemas.openxmlformats.org/drawingml/2006/table">
            <a:tbl>
              <a:tblPr/>
              <a:tblGrid>
                <a:gridCol w="805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921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% 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Socialistes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Chrétiens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Libéraux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1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inscrits</a:t>
                      </a:r>
                    </a:p>
                    <a:p>
                      <a:pPr algn="ctr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 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Flandre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0912" marR="10912" marT="10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Brux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Flandre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0912" marR="10912" marT="10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Brux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Flandre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0912" marR="10912" marT="10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Brux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293"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Moy 19-61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Garamond"/>
                          <a:cs typeface="Garamond"/>
                        </a:rPr>
                        <a:t>40,1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28,1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Garamond"/>
                          <a:cs typeface="Garamond"/>
                        </a:rPr>
                        <a:t>42,7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25,8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26,6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12,8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17,2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293"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Moy. 65-07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19,4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30,4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16,2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29,8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18,1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18,6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18,9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19,9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61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Moy 10-19</a:t>
                      </a:r>
                    </a:p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11,6</a:t>
                      </a:r>
                    </a:p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25,8</a:t>
                      </a:r>
                    </a:p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20,6</a:t>
                      </a:r>
                    </a:p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14,5</a:t>
                      </a:r>
                    </a:p>
                    <a:p>
                      <a:pPr algn="ctr" fontAlgn="b"/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10,6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uk-UA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8,7</a:t>
                      </a:r>
                    </a:p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12,3</a:t>
                      </a:r>
                    </a:p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18,5</a:t>
                      </a:r>
                    </a:p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20,4</a:t>
                      </a:r>
                    </a:p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4506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Différence communautaire </a:t>
            </a:r>
            <a:r>
              <a:rPr lang="fr-FR" sz="2000" dirty="0"/>
              <a:t>2019 PE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359578"/>
              </p:ext>
            </p:extLst>
          </p:nvPr>
        </p:nvGraphicFramePr>
        <p:xfrm>
          <a:off x="726140" y="2506117"/>
          <a:ext cx="7454906" cy="3060700"/>
        </p:xfrm>
        <a:graphic>
          <a:graphicData uri="http://schemas.openxmlformats.org/drawingml/2006/table">
            <a:tbl>
              <a:tblPr/>
              <a:tblGrid>
                <a:gridCol w="1945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4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8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fr-FR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Gauche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(?)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Sud</a:t>
                      </a:r>
                    </a:p>
                    <a:p>
                      <a:pPr algn="ctr" fontAlgn="b"/>
                      <a:r>
                        <a:rPr lang="mr-IN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61,2%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40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Nord</a:t>
                      </a:r>
                    </a:p>
                    <a:p>
                      <a:pPr algn="ctr" fontAlgn="b"/>
                      <a:r>
                        <a:rPr lang="mr-IN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27,5%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fr-FR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Centre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40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fr-FR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Droite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40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57,5%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871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régions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5" y="1743211"/>
            <a:ext cx="5756910" cy="4669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5764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vieille histoire?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340811"/>
              </p:ext>
            </p:extLst>
          </p:nvPr>
        </p:nvGraphicFramePr>
        <p:xfrm>
          <a:off x="890688" y="1396998"/>
          <a:ext cx="7059540" cy="351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4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29966">
                <a:tc>
                  <a:txBody>
                    <a:bodyPr/>
                    <a:lstStyle/>
                    <a:p>
                      <a:r>
                        <a:rPr lang="fr-FR" sz="2400" dirty="0"/>
                        <a:t>Elections de 1870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Flandre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Bruxelles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Wallonie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346">
                <a:tc>
                  <a:txBody>
                    <a:bodyPr/>
                    <a:lstStyle/>
                    <a:p>
                      <a:r>
                        <a:rPr lang="fr-FR" sz="2400" dirty="0"/>
                        <a:t>Parti libéral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54,7%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64,2%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346">
                <a:tc>
                  <a:txBody>
                    <a:bodyPr/>
                    <a:lstStyle/>
                    <a:p>
                      <a:r>
                        <a:rPr lang="fr-FR" sz="2400" dirty="0"/>
                        <a:t>Votes catholiques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69,8%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36,9%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35,8%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650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vieille histoire?</a:t>
            </a:r>
          </a:p>
        </p:txBody>
      </p:sp>
      <p:graphicFrame>
        <p:nvGraphicFramePr>
          <p:cNvPr id="3" name="Espace réservé du conten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347767"/>
              </p:ext>
            </p:extLst>
          </p:nvPr>
        </p:nvGraphicFramePr>
        <p:xfrm>
          <a:off x="910177" y="2389189"/>
          <a:ext cx="7499349" cy="340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400" dirty="0"/>
                        <a:t>Jules Destrée </a:t>
                      </a:r>
                      <a:r>
                        <a:rPr lang="fr-FR" sz="2400" i="1" dirty="0"/>
                        <a:t>Lettre au Roi</a:t>
                      </a:r>
                      <a:r>
                        <a:rPr lang="fr-FR" sz="2400" dirty="0"/>
                        <a:t>, 1912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Arrondissements</a:t>
                      </a:r>
                      <a:r>
                        <a:rPr lang="fr-FR" sz="2400" baseline="0" dirty="0"/>
                        <a:t> f</a:t>
                      </a:r>
                      <a:r>
                        <a:rPr lang="fr-FR" sz="2400" dirty="0"/>
                        <a:t>rançais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Arrondissements</a:t>
                      </a:r>
                      <a:r>
                        <a:rPr lang="fr-FR" sz="2400" baseline="0" dirty="0"/>
                        <a:t> f</a:t>
                      </a:r>
                      <a:r>
                        <a:rPr lang="fr-FR" sz="2400" dirty="0"/>
                        <a:t>lamands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Votes anticléricaux</a:t>
                      </a:r>
                    </a:p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60,3%</a:t>
                      </a:r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34,3%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r>
                        <a:rPr lang="fr-FR" sz="24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Votes cléricaux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39,7%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65,7%</a:t>
                      </a:r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7203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314325"/>
            <a:ext cx="7693025" cy="1143000"/>
          </a:xfrm>
        </p:spPr>
        <p:txBody>
          <a:bodyPr/>
          <a:lstStyle/>
          <a:p>
            <a:r>
              <a:rPr lang="fr-FR" dirty="0"/>
              <a:t>Une vieille histoire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113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42900"/>
            <a:ext cx="89789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79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Chambre: extrême droite 2019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57211"/>
              </p:ext>
            </p:extLst>
          </p:nvPr>
        </p:nvGraphicFramePr>
        <p:xfrm>
          <a:off x="726144" y="2707608"/>
          <a:ext cx="7691719" cy="1493374"/>
        </p:xfrm>
        <a:graphic>
          <a:graphicData uri="http://schemas.openxmlformats.org/drawingml/2006/table">
            <a:tbl>
              <a:tblPr/>
              <a:tblGrid>
                <a:gridCol w="1098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6687"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Hainaut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Liège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BrabW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Namur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Lux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687">
                <a:tc>
                  <a:txBody>
                    <a:bodyPr/>
                    <a:lstStyle/>
                    <a:p>
                      <a:pPr algn="ctr" fontAlgn="b"/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6,19%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6,54%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5,38%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5,61%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5,07%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6,03%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363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Rapports de force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593935"/>
              </p:ext>
            </p:extLst>
          </p:nvPr>
        </p:nvGraphicFramePr>
        <p:xfrm>
          <a:off x="725488" y="1926160"/>
          <a:ext cx="7693024" cy="3954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N-VA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SPA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oVLD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MR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Groen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Ecolo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CD&amp;V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cdH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PvdA</a:t>
                      </a:r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PTB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Défi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7092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 « régions linguistiques 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744663"/>
            <a:ext cx="5062538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3805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B4BF0DB-6EA2-00E2-4A17-4AEFD5DAE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Elections en 2024</a:t>
            </a:r>
            <a:endParaRPr lang="fr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B29ECC3-179F-380A-FEE1-4857FAA9D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Mai 2024: élections sociales: </a:t>
            </a:r>
          </a:p>
          <a:p>
            <a:r>
              <a:rPr lang="fr-FR" dirty="0"/>
              <a:t>9 juin 2024:</a:t>
            </a:r>
          </a:p>
          <a:p>
            <a:pPr lvl="1"/>
            <a:r>
              <a:rPr lang="fr-FR" dirty="0"/>
              <a:t>Elections européennes</a:t>
            </a:r>
          </a:p>
          <a:p>
            <a:pPr lvl="1"/>
            <a:r>
              <a:rPr lang="fr-FR" dirty="0"/>
              <a:t>Elections fédérales</a:t>
            </a:r>
          </a:p>
          <a:p>
            <a:pPr lvl="1"/>
            <a:r>
              <a:rPr lang="fr-FR" dirty="0"/>
              <a:t>Elections régionales</a:t>
            </a:r>
          </a:p>
          <a:p>
            <a:pPr lvl="1"/>
            <a:r>
              <a:rPr lang="fr-FR" dirty="0"/>
              <a:t>Elections communautaires </a:t>
            </a:r>
          </a:p>
          <a:p>
            <a:r>
              <a:rPr lang="fr-FR" dirty="0"/>
              <a:t>13 octobre 2024:</a:t>
            </a:r>
          </a:p>
          <a:p>
            <a:pPr lvl="1"/>
            <a:r>
              <a:rPr lang="fr-FR" dirty="0"/>
              <a:t>Elections communales</a:t>
            </a:r>
          </a:p>
          <a:p>
            <a:pPr lvl="1"/>
            <a:r>
              <a:rPr lang="fr-FR" dirty="0"/>
              <a:t>Elections provinciales</a:t>
            </a:r>
            <a:endParaRPr lang="fr-BE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3D679B-D5B1-8768-ADD1-99579AC16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0417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Des questions?</a:t>
            </a:r>
          </a:p>
          <a:p>
            <a:endParaRPr lang="fr-FR" dirty="0"/>
          </a:p>
          <a:p>
            <a:r>
              <a:rPr lang="fr-FR" dirty="0"/>
              <a:t>Un débat?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8323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3F8D76-F431-274B-AC76-90A9E196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FF104D6-3754-0F16-EFB5-B68C0C668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2400"/>
            <a:ext cx="7772400" cy="51415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86DCFD-58F4-5DDA-F42C-0B1DA46D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020" y="5303520"/>
            <a:ext cx="3200400" cy="13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1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communautés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5" y="1705146"/>
            <a:ext cx="5756910" cy="4689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6243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8" y="2250891"/>
            <a:ext cx="6413500" cy="41148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Communauté germanophone: 60.000 habitants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773349" y="2319867"/>
            <a:ext cx="1808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Majorité: 13/25</a:t>
            </a:r>
          </a:p>
          <a:p>
            <a:endParaRPr lang="fr-FR" dirty="0"/>
          </a:p>
          <a:p>
            <a:r>
              <a:rPr lang="fr-FR" dirty="0"/>
              <a:t>6+4+3 = 13/25</a:t>
            </a:r>
          </a:p>
          <a:p>
            <a:endParaRPr lang="fr-FR" dirty="0"/>
          </a:p>
          <a:p>
            <a:r>
              <a:rPr lang="fr-FR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0345752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06" y="1375695"/>
            <a:ext cx="5422900" cy="34798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Wallonie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90538" y="1468123"/>
            <a:ext cx="339680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Majorité: 38/75 </a:t>
            </a:r>
            <a:r>
              <a:rPr lang="fr-FR" sz="2000" dirty="0"/>
              <a:t>: </a:t>
            </a:r>
            <a:endParaRPr lang="fr-BE" sz="2000" dirty="0"/>
          </a:p>
          <a:p>
            <a:r>
              <a:rPr lang="fr-FR" sz="2000" dirty="0"/>
              <a:t>23 PS + 20 MR = 43 &gt; 38/75</a:t>
            </a:r>
            <a:endParaRPr lang="fr-BE" sz="2000" dirty="0"/>
          </a:p>
          <a:p>
            <a:endParaRPr lang="nl-BE" sz="2000" dirty="0"/>
          </a:p>
          <a:p>
            <a:r>
              <a:rPr lang="nl-BE" sz="2000" dirty="0"/>
              <a:t>Négociations “coquelicot”</a:t>
            </a:r>
          </a:p>
          <a:p>
            <a:r>
              <a:rPr lang="nl-BE" sz="2000" dirty="0"/>
              <a:t> PS+Ecolo</a:t>
            </a:r>
          </a:p>
          <a:p>
            <a:endParaRPr lang="nl-BE" sz="2000" dirty="0"/>
          </a:p>
          <a:p>
            <a:r>
              <a:rPr lang="nl-BE" sz="2000" dirty="0"/>
              <a:t>Puis  MR</a:t>
            </a:r>
          </a:p>
          <a:p>
            <a:endParaRPr lang="nl-BE" sz="2000" dirty="0"/>
          </a:p>
          <a:p>
            <a:r>
              <a:rPr lang="nl-BE" sz="2000" dirty="0"/>
              <a:t>23+20+12= 55 &gt; 38</a:t>
            </a:r>
            <a:endParaRPr lang="fr-FR" sz="2000" dirty="0"/>
          </a:p>
          <a:p>
            <a:endParaRPr lang="fr-BE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119066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Flandre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8" y="1693738"/>
            <a:ext cx="5600700" cy="44069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54696" y="1781513"/>
            <a:ext cx="339174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 : 63/124 	(118+6)</a:t>
            </a:r>
          </a:p>
          <a:p>
            <a:endParaRPr lang="fr-BE" dirty="0"/>
          </a:p>
          <a:p>
            <a:r>
              <a:rPr lang="fr-BE" dirty="0"/>
              <a:t>N</a:t>
            </a:r>
            <a:r>
              <a:rPr lang="nl-BE" dirty="0"/>
              <a:t>éogciations N-VA - VB</a:t>
            </a:r>
            <a:endParaRPr lang="fr-FR" dirty="0"/>
          </a:p>
          <a:p>
            <a:endParaRPr lang="fr-FR" strike="sngStrike" dirty="0"/>
          </a:p>
          <a:p>
            <a:endParaRPr lang="fr-FR" strike="sngStrike" dirty="0"/>
          </a:p>
          <a:p>
            <a:r>
              <a:rPr lang="fr-FR" dirty="0"/>
              <a:t>Puis OK: N-VA+CD&amp;V+OVLD</a:t>
            </a:r>
          </a:p>
          <a:p>
            <a:endParaRPr lang="fr-FR" dirty="0"/>
          </a:p>
          <a:p>
            <a:r>
              <a:rPr lang="fr-FR" dirty="0"/>
              <a:t>35+19+16 = 70 &gt; 63</a:t>
            </a:r>
          </a:p>
          <a:p>
            <a:endParaRPr lang="fr-BE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74142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Bruxelles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9" y="1468805"/>
            <a:ext cx="5194300" cy="5194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232422" y="1557876"/>
            <a:ext cx="3776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 </a:t>
            </a:r>
            <a:r>
              <a:rPr lang="fr-FR" b="1" dirty="0" err="1"/>
              <a:t>flam</a:t>
            </a:r>
            <a:r>
              <a:rPr lang="fr-FR" b="1" dirty="0"/>
              <a:t> : 9/17</a:t>
            </a:r>
            <a:endParaRPr lang="fr-BE" dirty="0"/>
          </a:p>
          <a:p>
            <a:r>
              <a:rPr lang="fr-FR" dirty="0"/>
              <a:t>4 Groen + 3 spa + 3 OVLD = 10 &gt; 9 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17088" y="3234269"/>
            <a:ext cx="3400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 franc : 32/62 ;</a:t>
            </a:r>
          </a:p>
          <a:p>
            <a:endParaRPr lang="fr-BE" dirty="0"/>
          </a:p>
          <a:p>
            <a:r>
              <a:rPr lang="fr-FR" dirty="0"/>
              <a:t>17 PS + 15 Ecolo+ 10 </a:t>
            </a:r>
            <a:r>
              <a:rPr lang="fr-FR" dirty="0" err="1"/>
              <a:t>DéFi</a:t>
            </a:r>
            <a:r>
              <a:rPr lang="fr-FR" dirty="0"/>
              <a:t> = 42</a:t>
            </a:r>
          </a:p>
          <a:p>
            <a:endParaRPr lang="fr-BE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17330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Communauté française (=Fédération Wallonie Bruxelles)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86" y="1721551"/>
            <a:ext cx="5719306" cy="33584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9125" y="5418667"/>
            <a:ext cx="4541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PS: 28     Ecolo: 16   cdH: 11</a:t>
            </a:r>
          </a:p>
          <a:p>
            <a:r>
              <a:rPr lang="fr-FR" sz="2800" dirty="0"/>
              <a:t>MR: 23   PTB: 13     </a:t>
            </a:r>
            <a:r>
              <a:rPr lang="fr-FR" sz="2800" dirty="0" err="1"/>
              <a:t>DéFI</a:t>
            </a:r>
            <a:r>
              <a:rPr lang="fr-FR" sz="2800" dirty="0"/>
              <a:t>: 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93563" y="2144889"/>
            <a:ext cx="2612439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Majorité: 48/94</a:t>
            </a:r>
          </a:p>
          <a:p>
            <a:endParaRPr lang="fr-FR" sz="2800" dirty="0"/>
          </a:p>
          <a:p>
            <a:r>
              <a:rPr lang="fr-FR" sz="2800" dirty="0"/>
              <a:t>PS 28</a:t>
            </a:r>
          </a:p>
          <a:p>
            <a:r>
              <a:rPr lang="fr-FR" sz="2800" dirty="0"/>
              <a:t>+MR 23</a:t>
            </a:r>
          </a:p>
          <a:p>
            <a:r>
              <a:rPr lang="fr-FR" sz="2800" dirty="0"/>
              <a:t>+</a:t>
            </a:r>
            <a:r>
              <a:rPr lang="fr-FR" sz="2800" dirty="0" err="1"/>
              <a:t>Ec</a:t>
            </a:r>
            <a:r>
              <a:rPr lang="fr-FR" sz="2800" dirty="0"/>
              <a:t> 16</a:t>
            </a:r>
          </a:p>
          <a:p>
            <a:r>
              <a:rPr lang="fr-FR" sz="2800" dirty="0"/>
              <a:t>=</a:t>
            </a:r>
          </a:p>
          <a:p>
            <a:r>
              <a:rPr lang="fr-FR" sz="2800" dirty="0"/>
              <a:t>67&gt;48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19976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Quota de genre et effets parlementaires</a:t>
            </a:r>
          </a:p>
        </p:txBody>
      </p:sp>
      <p:sp>
        <p:nvSpPr>
          <p:cNvPr id="112642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graphicFrame>
        <p:nvGraphicFramePr>
          <p:cNvPr id="112643" name="Objet 5"/>
          <p:cNvGraphicFramePr>
            <a:graphicFrameLocks noChangeAspect="1"/>
          </p:cNvGraphicFramePr>
          <p:nvPr/>
        </p:nvGraphicFramePr>
        <p:xfrm>
          <a:off x="1001713" y="1844675"/>
          <a:ext cx="7789862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867400" imgH="2603500" progId="Word.Document.12">
                  <p:embed/>
                </p:oleObj>
              </mc:Choice>
              <mc:Fallback>
                <p:oleObj name="Document" r:id="rId2" imgW="5867400" imgH="2603500" progId="Word.Document.12">
                  <p:embed/>
                  <p:pic>
                    <p:nvPicPr>
                      <p:cNvPr id="112643" name="Obje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1844675"/>
                        <a:ext cx="7789862" cy="345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6963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700"/>
            <a:ext cx="86106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54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744663"/>
            <a:ext cx="5062538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21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en est-on arrivé là?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0159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8377</TotalTime>
  <Words>2159</Words>
  <Application>Microsoft Office PowerPoint</Application>
  <PresentationFormat>Affichage à l'écran (4:3)</PresentationFormat>
  <Paragraphs>505</Paragraphs>
  <Slides>76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88" baseType="lpstr">
      <vt:lpstr>Arial</vt:lpstr>
      <vt:lpstr>Brush Script MT</vt:lpstr>
      <vt:lpstr>Calibri</vt:lpstr>
      <vt:lpstr>Calisto MT</vt:lpstr>
      <vt:lpstr>Constantia</vt:lpstr>
      <vt:lpstr>Garamond</vt:lpstr>
      <vt:lpstr>Gill Sans MT</vt:lpstr>
      <vt:lpstr>Verdana</vt:lpstr>
      <vt:lpstr>Wingdings</vt:lpstr>
      <vt:lpstr>Wingdings 2</vt:lpstr>
      <vt:lpstr>Capital</vt:lpstr>
      <vt:lpstr>Document</vt:lpstr>
      <vt:lpstr>La Belgique?  Abrégé de début d’introduction</vt:lpstr>
      <vt:lpstr>Deux choses à savoir pour les Français qui tentent de comprendre ce pays fou.</vt:lpstr>
      <vt:lpstr>Gouvernement fédéral depuis le 1er octobre 2020</vt:lpstr>
      <vt:lpstr>Un Etat fédéral</vt:lpstr>
      <vt:lpstr>Elections 26 mai 2019</vt:lpstr>
      <vt:lpstr>3 régions</vt:lpstr>
      <vt:lpstr>3 communautés</vt:lpstr>
      <vt:lpstr>Présentation PowerPoint</vt:lpstr>
      <vt:lpstr>Comment en est-on arrivé là?</vt:lpstr>
      <vt:lpstr>Un peu</vt:lpstr>
      <vt:lpstr>Histoire de la Belgique</vt:lpstr>
      <vt:lpstr>Présentation PowerPoint</vt:lpstr>
      <vt:lpstr>JULES César, La guerre des Gaules, 51 avant Jésus-Christ, Rome</vt:lpstr>
      <vt:lpstr>Présentation PowerPoint</vt:lpstr>
      <vt:lpstr>Belgique romaine, IIIe siècle</vt:lpstr>
      <vt:lpstr>Invasions barbares</vt:lpstr>
      <vt:lpstr>Charlemagne: 800 empereur</vt:lpstr>
      <vt:lpstr>Présentation PowerPoint</vt:lpstr>
      <vt:lpstr>Moyen-âge et systèmes de pouvoir</vt:lpstr>
      <vt:lpstr>Communes et libertés</vt:lpstr>
      <vt:lpstr>Symbole du perron</vt:lpstr>
      <vt:lpstr>Division Est-Ouest</vt:lpstr>
      <vt:lpstr>Pays-Bas… embouchures Rhin-Meuse-Escaut</vt:lpstr>
      <vt:lpstr>Présentation PowerPoint</vt:lpstr>
      <vt:lpstr>Présentation PowerPoint</vt:lpstr>
      <vt:lpstr>Présentation PowerPoint</vt:lpstr>
      <vt:lpstr>Deux cultures…</vt:lpstr>
      <vt:lpstr>« Inexorable fatalité » = « lois de l’histoire »?</vt:lpstr>
      <vt:lpstr>Présentation PowerPoint</vt:lpstr>
      <vt:lpstr> août 1830 – février 1831: monarchie constitutionnelle</vt:lpstr>
      <vt:lpstr>« Henri Conscience écoutant les doléances » 1847: Manifeste du mouvement flamand</vt:lpstr>
      <vt:lpstr>Romantisme germanique</vt:lpstr>
      <vt:lpstr>Décalage économique</vt:lpstr>
      <vt:lpstr>Présentation PowerPoint</vt:lpstr>
      <vt:lpstr>Présentation PowerPoint</vt:lpstr>
      <vt:lpstr>Présentation PowerPoint</vt:lpstr>
      <vt:lpstr>Part des secteurs dans le produit physique belge</vt:lpstr>
      <vt:lpstr>La question ouvrière</vt:lpstr>
      <vt:lpstr>Présentation PowerPoint</vt:lpstr>
      <vt:lpstr>Présentation PowerPoint</vt:lpstr>
      <vt:lpstr>Augmentation de la production normative</vt:lpstr>
      <vt:lpstr>Augmentation de l’espérance de vie Belgique: femmes et hommes: + 36 ans, soit +80% en 132 ans</vt:lpstr>
      <vt:lpstr>Parti libéral</vt:lpstr>
      <vt:lpstr>Parti catholique 1884</vt:lpstr>
      <vt:lpstr>Parti socialiste</vt:lpstr>
      <vt:lpstr>1886, émeutes en Wallonie, 15e anniversaire de la Commune de Paris, Liège, pont des Arches, Roux (Charleroi),  la répression fait12 tués</vt:lpstr>
      <vt:lpstr>Premières lois sociales</vt:lpstr>
      <vt:lpstr>« Lettre au Roi » de Jules Destrée, 1912</vt:lpstr>
      <vt:lpstr>Fin de la guerre et grande tranformation</vt:lpstr>
      <vt:lpstr>Partis politiques périphéristes</vt:lpstr>
      <vt:lpstr>André Renard –Wilfried Martens -     André Lagasse 1911-1962   – 1936 – 2013 –   1923 - 2010</vt:lpstr>
      <vt:lpstr>1970-71: 1e réforme de l’Etat</vt:lpstr>
      <vt:lpstr>Etapes des réformes de l’Etat</vt:lpstr>
      <vt:lpstr>Communiqué de JL Dehaene, 20 avril 2010.</vt:lpstr>
      <vt:lpstr>Minorités en Belgique en 2019</vt:lpstr>
      <vt:lpstr>100 ans, 30 élections, 3 « familles » de &gt;80% à 37%</vt:lpstr>
      <vt:lpstr>Evolution: tout le pays</vt:lpstr>
      <vt:lpstr>Evolution par parti traditionnel par région</vt:lpstr>
      <vt:lpstr>Différence communautaire 2019 PE</vt:lpstr>
      <vt:lpstr>Une vieille histoire?</vt:lpstr>
      <vt:lpstr>Une vieille histoire?</vt:lpstr>
      <vt:lpstr>Une vieille histoire</vt:lpstr>
      <vt:lpstr>Présentation PowerPoint</vt:lpstr>
      <vt:lpstr>Chambre: extrême droite 2019</vt:lpstr>
      <vt:lpstr>Rapports de force</vt:lpstr>
      <vt:lpstr>4 « régions linguistiques »</vt:lpstr>
      <vt:lpstr>Elections en 2024</vt:lpstr>
      <vt:lpstr>Merci</vt:lpstr>
      <vt:lpstr>Présentation PowerPoint</vt:lpstr>
      <vt:lpstr>Communauté germanophone: 60.000 habitants</vt:lpstr>
      <vt:lpstr>Wallonie</vt:lpstr>
      <vt:lpstr>Flandre</vt:lpstr>
      <vt:lpstr>Bruxelles</vt:lpstr>
      <vt:lpstr>Communauté française (=Fédération Wallonie Bruxelles)</vt:lpstr>
      <vt:lpstr>Quota de genre et effets parlementaires</vt:lpstr>
      <vt:lpstr>Présentation PowerPoint</vt:lpstr>
    </vt:vector>
  </TitlesOfParts>
  <Company>ULg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Quo vadis? Belgique: situation et itinérance</dc:title>
  <dc:creator>Pierre Verjans</dc:creator>
  <cp:lastModifiedBy>Verjans Pierre</cp:lastModifiedBy>
  <cp:revision>66</cp:revision>
  <dcterms:created xsi:type="dcterms:W3CDTF">2017-10-03T14:30:48Z</dcterms:created>
  <dcterms:modified xsi:type="dcterms:W3CDTF">2023-10-12T07:28:24Z</dcterms:modified>
</cp:coreProperties>
</file>