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1_DDD6B81F.xml" ContentType="application/vnd.ms-powerpoint.comments+xml"/>
  <Override PartName="/ppt/comments/modernComment_116_2288797D.xml" ContentType="application/vnd.ms-powerpoint.comments+xml"/>
  <Override PartName="/ppt/comments/modernComment_118_DD27DD35.xml" ContentType="application/vnd.ms-powerpoint.comments+xml"/>
  <Override PartName="/ppt/comments/modernComment_119_7C233DDD.xml" ContentType="application/vnd.ms-powerpoint.comments+xml"/>
  <Override PartName="/ppt/comments/modernComment_11A_A788B52E.xml" ContentType="application/vnd.ms-powerpoint.comments+xml"/>
  <Override PartName="/ppt/comments/modernComment_108_1C7743C.xml" ContentType="application/vnd.ms-powerpoint.comments+xml"/>
  <Override PartName="/ppt/comments/modernComment_120_48F545D0.xml" ContentType="application/vnd.ms-powerpoint.comments+xml"/>
  <Override PartName="/ppt/comments/modernComment_106_BBB76FC1.xml" ContentType="application/vnd.ms-powerpoint.comments+xml"/>
  <Override PartName="/ppt/comments/modernComment_11C_5BDD890B.xml" ContentType="application/vnd.ms-powerpoint.comments+xml"/>
  <Override PartName="/ppt/comments/modernComment_11F_AA9DFE74.xml" ContentType="application/vnd.ms-powerpoint.comments+xml"/>
  <Override PartName="/ppt/comments/modernComment_123_49F3934F.xml" ContentType="application/vnd.ms-powerpoint.comments+xml"/>
  <Override PartName="/ppt/comments/modernComment_125_92341130.xml" ContentType="application/vnd.ms-powerpoint.comments+xml"/>
  <Override PartName="/ppt/comments/modernComment_115_E73E1B44.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79" r:id="rId4"/>
    <p:sldId id="278" r:id="rId5"/>
    <p:sldId id="280" r:id="rId6"/>
    <p:sldId id="281" r:id="rId7"/>
    <p:sldId id="282" r:id="rId8"/>
    <p:sldId id="283" r:id="rId9"/>
    <p:sldId id="264" r:id="rId10"/>
    <p:sldId id="288" r:id="rId11"/>
    <p:sldId id="295" r:id="rId12"/>
    <p:sldId id="262" r:id="rId13"/>
    <p:sldId id="284" r:id="rId14"/>
    <p:sldId id="285" r:id="rId15"/>
    <p:sldId id="287" r:id="rId16"/>
    <p:sldId id="289" r:id="rId17"/>
    <p:sldId id="290" r:id="rId18"/>
    <p:sldId id="292" r:id="rId19"/>
    <p:sldId id="291" r:id="rId20"/>
    <p:sldId id="293" r:id="rId21"/>
    <p:sldId id="294"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393B12-6803-9998-280A-26BCAE6B678C}" name="Arnout Van Messem" initials="AV" userId="90c662da574f83e4" providerId="Windows Live"/>
  <p188:author id="{A672B460-E35F-177A-75DD-C33AACFB5873}" name="Wesley De Neve" initials="WD" userId="31e7de94b64f9bc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89179" autoAdjust="0"/>
  </p:normalViewPr>
  <p:slideViewPr>
    <p:cSldViewPr snapToGrid="0">
      <p:cViewPr varScale="1">
        <p:scale>
          <a:sx n="74" d="100"/>
          <a:sy n="74" d="100"/>
        </p:scale>
        <p:origin x="965" y="62"/>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modernComment_101_DDD6B81F.xml><?xml version="1.0" encoding="utf-8"?>
<p188:cmLst xmlns:a="http://schemas.openxmlformats.org/drawingml/2006/main" xmlns:r="http://schemas.openxmlformats.org/officeDocument/2006/relationships" xmlns:p188="http://schemas.microsoft.com/office/powerpoint/2018/8/main">
  <p188:cm id="{4D2443F7-956F-3A42-92D4-550D13D55A05}" authorId="{F3393B12-6803-9998-280A-26BCAE6B678C}" created="2023-09-01T09:22:56.951">
    <pc:sldMkLst xmlns:pc="http://schemas.microsoft.com/office/powerpoint/2013/main/command">
      <pc:docMk/>
      <pc:sldMk cId="3721836575" sldId="257"/>
    </pc:sldMkLst>
    <p188:replyLst>
      <p188:reply id="{9FD6BC06-7851-435E-80CB-C5467A655F6B}" authorId="{A672B460-E35F-177A-75DD-C33AACFB5873}" created="2023-09-02T02:18:03.025">
        <p188:txBody>
          <a:bodyPr/>
          <a:lstStyle/>
          <a:p>
            <a:r>
              <a:rPr lang="en-BE"/>
              <a:t>Indeed!</a:t>
            </a:r>
          </a:p>
        </p188:txBody>
      </p188:reply>
    </p188:replyLst>
    <p188:txBody>
      <a:bodyPr/>
      <a:lstStyle/>
      <a:p>
        <a:r>
          <a:rPr lang="en-KR"/>
          <a:t>Isn’t it just ‘18th Conference …’ without Proceedings?
</a:t>
        </a:r>
      </a:p>
    </p188:txBody>
  </p188:cm>
  <p188:cm id="{76A79054-29B0-6F41-A840-51B1D976391D}" authorId="{F3393B12-6803-9998-280A-26BCAE6B678C}" created="2023-09-01T09:23:33.143">
    <pc:sldMkLst xmlns:pc="http://schemas.microsoft.com/office/powerpoint/2013/main/command">
      <pc:docMk/>
      <pc:sldMk cId="3721836575" sldId="257"/>
    </pc:sldMkLst>
    <p188:replyLst>
      <p188:reply id="{A0FE48B2-853E-4A80-BCC1-4A37021512D8}" authorId="{A672B460-E35F-177A-75DD-C33AACFB5873}" created="2023-09-02T02:18:21.409">
        <p188:txBody>
          <a:bodyPr/>
          <a:lstStyle/>
          <a:p>
            <a:r>
              <a:rPr lang="en-BE"/>
              <a:t>Indeed!</a:t>
            </a:r>
          </a:p>
        </p188:txBody>
      </p188:reply>
    </p188:replyLst>
    <p188:txBody>
      <a:bodyPr/>
      <a:lstStyle/>
      <a:p>
        <a:r>
          <a:rPr lang="en-KR"/>
          <a:t>Please add logo of ULiege as well (and probably IDLab)
</a:t>
        </a:r>
      </a:p>
    </p188:txBody>
  </p188:cm>
  <p188:cm id="{4B19CA9C-2634-4D64-AF0C-AFF9F14AE185}" authorId="{A672B460-E35F-177A-75DD-C33AACFB5873}" created="2023-09-02T02:19:01.289">
    <pc:sldMkLst xmlns:pc="http://schemas.microsoft.com/office/powerpoint/2013/main/command">
      <pc:docMk/>
      <pc:sldMk cId="3721836575" sldId="257"/>
    </pc:sldMkLst>
    <p188:txBody>
      <a:bodyPr/>
      <a:lstStyle/>
      <a:p>
        <a:r>
          <a:rPr lang="en-BE"/>
          <a:t>I would also add the location to the title slide.</a:t>
        </a:r>
      </a:p>
    </p188:txBody>
  </p188:cm>
</p188:cmLst>
</file>

<file path=ppt/comments/modernComment_106_BBB76FC1.xml><?xml version="1.0" encoding="utf-8"?>
<p188:cmLst xmlns:a="http://schemas.openxmlformats.org/drawingml/2006/main" xmlns:r="http://schemas.openxmlformats.org/officeDocument/2006/relationships" xmlns:p188="http://schemas.microsoft.com/office/powerpoint/2018/8/main">
  <p188:cm id="{BD039B64-429D-E144-A83E-9E47CE204394}" authorId="{F3393B12-6803-9998-280A-26BCAE6B678C}" created="2023-09-01T09:43:33.361">
    <ac:deMkLst xmlns:ac="http://schemas.microsoft.com/office/drawing/2013/main/command">
      <pc:docMk xmlns:pc="http://schemas.microsoft.com/office/powerpoint/2013/main/command"/>
      <pc:sldMk xmlns:pc="http://schemas.microsoft.com/office/powerpoint/2013/main/command" cId="3149361089" sldId="262"/>
      <ac:spMk id="6" creationId="{00000000-0000-0000-0000-000000000000}"/>
    </ac:deMkLst>
    <p188:txBody>
      <a:bodyPr/>
      <a:lstStyle/>
      <a:p>
        <a:r>
          <a:rPr lang="en-KR"/>
          <a:t>Arial 20 (to check everywhere)</a:t>
        </a:r>
      </a:p>
    </p188:txBody>
  </p188:cm>
  <p188:cm id="{637F7D82-7C33-4445-97B3-0973D58E25E6}" authorId="{F3393B12-6803-9998-280A-26BCAE6B678C}" created="2023-09-01T09:44:26.363">
    <ac:txMkLst xmlns:ac="http://schemas.microsoft.com/office/drawing/2013/main/command">
      <pc:docMk xmlns:pc="http://schemas.microsoft.com/office/powerpoint/2013/main/command"/>
      <pc:sldMk xmlns:pc="http://schemas.microsoft.com/office/powerpoint/2013/main/command" cId="3149361089" sldId="262"/>
      <ac:spMk id="6" creationId="{00000000-0000-0000-0000-000000000000}"/>
      <ac:txMk cp="50" len="8">
        <ac:context len="121" hash="3681970083"/>
      </ac:txMk>
    </ac:txMkLst>
    <p188:pos x="6479785" y="617431"/>
    <p188:txBody>
      <a:bodyPr/>
      <a:lstStyle/>
      <a:p>
        <a:r>
          <a:rPr lang="en-KR"/>
          <a:t>thaliana not Thailand (I think)</a:t>
        </a:r>
      </a:p>
    </p188:txBody>
  </p188:cm>
  <p188:cm id="{7479E71B-C592-45D8-BF43-D0AB205A3528}" authorId="{A672B460-E35F-177A-75DD-C33AACFB5873}" created="2023-09-02T02:30:56.946">
    <ac:txMkLst xmlns:ac="http://schemas.microsoft.com/office/drawing/2013/main/command">
      <pc:docMk xmlns:pc="http://schemas.microsoft.com/office/powerpoint/2013/main/command"/>
      <pc:sldMk xmlns:pc="http://schemas.microsoft.com/office/powerpoint/2013/main/command" cId="3149361089" sldId="262"/>
      <ac:spMk id="6" creationId="{00000000-0000-0000-0000-000000000000}"/>
      <ac:txMk cp="38" len="21">
        <ac:context len="121" hash="3681970083"/>
      </ac:txMk>
    </ac:txMkLst>
    <p188:pos x="6512442" y="412780"/>
    <p188:txBody>
      <a:bodyPr/>
      <a:lstStyle/>
      <a:p>
        <a:r>
          <a:rPr lang="en-BE"/>
          <a:t>Use proper capitalization and Italics</a:t>
        </a:r>
      </a:p>
    </p188:txBody>
  </p188:cm>
</p188:cmLst>
</file>

<file path=ppt/comments/modernComment_108_1C7743C.xml><?xml version="1.0" encoding="utf-8"?>
<p188:cmLst xmlns:a="http://schemas.openxmlformats.org/drawingml/2006/main" xmlns:r="http://schemas.openxmlformats.org/officeDocument/2006/relationships" xmlns:p188="http://schemas.microsoft.com/office/powerpoint/2018/8/main">
  <p188:cm id="{32B891B4-F47A-034D-870C-E197F387FD02}" authorId="{F3393B12-6803-9998-280A-26BCAE6B678C}" created="2023-09-01T09:41:36.978">
    <ac:deMkLst xmlns:ac="http://schemas.microsoft.com/office/drawing/2013/main/command">
      <pc:docMk xmlns:pc="http://schemas.microsoft.com/office/powerpoint/2013/main/command"/>
      <pc:sldMk xmlns:pc="http://schemas.microsoft.com/office/powerpoint/2013/main/command" cId="29848636" sldId="264"/>
      <ac:spMk id="95" creationId="{00000000-0000-0000-0000-000000000000}"/>
    </ac:deMkLst>
    <p188:txBody>
      <a:bodyPr/>
      <a:lstStyle/>
      <a:p>
        <a:r>
          <a:rPr lang="en-KR"/>
          <a:t>Arial 20, not 18</a:t>
        </a:r>
      </a:p>
    </p188:txBody>
  </p188:cm>
  <p188:cm id="{A1364EFB-5563-4BEE-989B-8B025B7F12B8}" authorId="{A672B460-E35F-177A-75DD-C33AACFB5873}" created="2023-09-02T02:26:51.970">
    <ac:txMkLst xmlns:ac="http://schemas.microsoft.com/office/drawing/2013/main/command">
      <pc:docMk xmlns:pc="http://schemas.microsoft.com/office/powerpoint/2013/main/command"/>
      <pc:sldMk xmlns:pc="http://schemas.microsoft.com/office/powerpoint/2013/main/command" cId="29848636" sldId="264"/>
      <ac:spMk id="95" creationId="{00000000-0000-0000-0000-000000000000}"/>
      <ac:txMk cp="0" len="1">
        <ac:context len="149" hash="2079201594"/>
      </ac:txMk>
    </ac:txMkLst>
    <p188:pos x="656030" y="391561"/>
    <p188:txBody>
      <a:bodyPr/>
      <a:lstStyle/>
      <a:p>
        <a:r>
          <a:rPr lang="en-BE"/>
          <a:t>I would use 'Three' instead of '3'</a:t>
        </a:r>
      </a:p>
    </p188:txBody>
  </p188:cm>
</p188:cmLst>
</file>

<file path=ppt/comments/modernComment_115_E73E1B44.xml><?xml version="1.0" encoding="utf-8"?>
<p188:cmLst xmlns:a="http://schemas.openxmlformats.org/drawingml/2006/main" xmlns:r="http://schemas.openxmlformats.org/officeDocument/2006/relationships" xmlns:p188="http://schemas.microsoft.com/office/powerpoint/2018/8/main">
  <p188:cm id="{57B7208F-0E3F-4599-B239-8AE8F82880D7}" authorId="{A672B460-E35F-177A-75DD-C33AACFB5873}" created="2023-09-02T02:34:02.018">
    <ac:txMkLst xmlns:ac="http://schemas.microsoft.com/office/drawing/2013/main/command">
      <pc:docMk xmlns:pc="http://schemas.microsoft.com/office/powerpoint/2013/main/command"/>
      <pc:sldMk xmlns:pc="http://schemas.microsoft.com/office/powerpoint/2013/main/command" cId="3879607108" sldId="277"/>
      <ac:spMk id="2" creationId="{00000000-0000-0000-0000-000000000000}"/>
      <ac:txMk cp="15" len="31">
        <ac:context len="204" hash="4135198912"/>
      </ac:txMk>
    </ac:txMkLst>
    <p188:pos x="3419609" y="613717"/>
    <p188:txBody>
      <a:bodyPr/>
      <a:lstStyle/>
      <a:p>
        <a:r>
          <a:rPr lang="en-BE"/>
          <a:t>Research and Teaching Assistant</a:t>
        </a:r>
      </a:p>
    </p188:txBody>
  </p188:cm>
</p188:cmLst>
</file>

<file path=ppt/comments/modernComment_116_2288797D.xml><?xml version="1.0" encoding="utf-8"?>
<p188:cmLst xmlns:a="http://schemas.openxmlformats.org/drawingml/2006/main" xmlns:r="http://schemas.openxmlformats.org/officeDocument/2006/relationships" xmlns:p188="http://schemas.microsoft.com/office/powerpoint/2018/8/main">
  <p188:cm id="{E45473CB-200A-F440-836E-A7A300A277C5}" authorId="{F3393B12-6803-9998-280A-26BCAE6B678C}" created="2023-09-01T09:26:12.948">
    <ac:txMkLst xmlns:ac="http://schemas.microsoft.com/office/drawing/2013/main/command">
      <pc:docMk xmlns:pc="http://schemas.microsoft.com/office/powerpoint/2013/main/command"/>
      <pc:sldMk xmlns:pc="http://schemas.microsoft.com/office/powerpoint/2013/main/command" cId="579369341" sldId="278"/>
      <ac:spMk id="26" creationId="{00000000-0000-0000-0000-000000000000}"/>
      <ac:txMk cp="99" len="5">
        <ac:context len="209" hash="3550464104"/>
      </ac:txMk>
    </ac:txMkLst>
    <p188:pos x="4745254" y="1241113"/>
    <p188:txBody>
      <a:bodyPr/>
      <a:lstStyle/>
      <a:p>
        <a:r>
          <a:rPr lang="en-KR"/>
          <a:t>put ‘input’ in bold as well
</a:t>
        </a:r>
      </a:p>
    </p188:txBody>
  </p188:cm>
  <p188:cm id="{E306EF54-2CB6-D344-AE5C-8159458A7C29}" authorId="{F3393B12-6803-9998-280A-26BCAE6B678C}" created="2023-09-01T09:26:23.916">
    <ac:txMkLst xmlns:ac="http://schemas.microsoft.com/office/drawing/2013/main/command">
      <pc:docMk xmlns:pc="http://schemas.microsoft.com/office/powerpoint/2013/main/command"/>
      <pc:sldMk xmlns:pc="http://schemas.microsoft.com/office/powerpoint/2013/main/command" cId="579369341" sldId="278"/>
      <ac:spMk id="26" creationId="{00000000-0000-0000-0000-000000000000}"/>
      <ac:txMk cp="154" len="8">
        <ac:context len="209" hash="3550464104"/>
      </ac:txMk>
    </ac:txMkLst>
    <p188:pos x="6149511" y="1535028"/>
    <p188:txBody>
      <a:bodyPr/>
      <a:lstStyle/>
      <a:p>
        <a:r>
          <a:rPr lang="en-KR"/>
          <a:t>in bold</a:t>
        </a:r>
      </a:p>
    </p188:txBody>
  </p188:cm>
  <p188:cm id="{7F7BDB79-8060-6044-92A3-C79EABBE9EB7}" authorId="{F3393B12-6803-9998-280A-26BCAE6B678C}" created="2023-09-01T09:26:58.731">
    <ac:deMkLst xmlns:ac="http://schemas.microsoft.com/office/drawing/2013/main/command">
      <pc:docMk xmlns:pc="http://schemas.microsoft.com/office/powerpoint/2013/main/command"/>
      <pc:sldMk xmlns:pc="http://schemas.microsoft.com/office/powerpoint/2013/main/command" cId="579369341" sldId="278"/>
      <ac:spMk id="12" creationId="{00000000-0000-0000-0000-000000000000}"/>
    </ac:deMkLst>
    <p188:txBody>
      <a:bodyPr/>
      <a:lstStyle/>
      <a:p>
        <a:r>
          <a:rPr lang="en-KR"/>
          <a:t>I would not use n, since n usually is the size of the dataset. Maybe use k</a:t>
        </a:r>
      </a:p>
    </p188:txBody>
  </p188:cm>
  <p188:cm id="{166D3FE3-DC61-4BA1-9E02-FF129426DD2D}" authorId="{A672B460-E35F-177A-75DD-C33AACFB5873}" created="2023-09-02T02:20:28.956">
    <ac:txMkLst xmlns:ac="http://schemas.microsoft.com/office/drawing/2013/main/command">
      <pc:docMk xmlns:pc="http://schemas.microsoft.com/office/powerpoint/2013/main/command"/>
      <pc:sldMk xmlns:pc="http://schemas.microsoft.com/office/powerpoint/2013/main/command" cId="579369341" sldId="278"/>
      <ac:spMk id="26" creationId="{00000000-0000-0000-0000-000000000000}"/>
      <ac:txMk cp="105" len="3">
        <ac:context len="209" hash="3550464104"/>
      </ac:txMk>
    </ac:txMkLst>
    <p188:pos x="5117545" y="1021222"/>
    <p188:txBody>
      <a:bodyPr/>
      <a:lstStyle/>
      <a:p>
        <a:r>
          <a:rPr lang="en-BE"/>
          <a:t>Use dataset instead of set?</a:t>
        </a:r>
      </a:p>
    </p188:txBody>
  </p188:cm>
</p188:cmLst>
</file>

<file path=ppt/comments/modernComment_118_DD27DD35.xml><?xml version="1.0" encoding="utf-8"?>
<p188:cmLst xmlns:a="http://schemas.openxmlformats.org/drawingml/2006/main" xmlns:r="http://schemas.openxmlformats.org/officeDocument/2006/relationships" xmlns:p188="http://schemas.microsoft.com/office/powerpoint/2018/8/main">
  <p188:cm id="{909152E2-0856-B547-8139-5E3E5E3B783D}" authorId="{F3393B12-6803-9998-280A-26BCAE6B678C}" created="2023-09-01T09:35:12.310">
    <ac:txMkLst xmlns:ac="http://schemas.microsoft.com/office/drawing/2013/main/command">
      <pc:docMk xmlns:pc="http://schemas.microsoft.com/office/powerpoint/2013/main/command"/>
      <pc:sldMk xmlns:pc="http://schemas.microsoft.com/office/powerpoint/2013/main/command" cId="3710377269" sldId="280"/>
      <ac:spMk id="37" creationId="{00000000-0000-0000-0000-000000000000}"/>
      <ac:txMk cp="0" len="25">
        <ac:context len="245" hash="25028843"/>
      </ac:txMk>
    </ac:txMkLst>
    <p188:pos x="2916454" y="620628"/>
    <p188:replyLst>
      <p188:reply id="{89D5461E-410C-074D-85AD-31CB6B6BBADD}" authorId="{F3393B12-6803-9998-280A-26BCAE6B678C}" created="2023-09-01T09:36:28.494">
        <p188:txBody>
          <a:bodyPr/>
          <a:lstStyle/>
          <a:p>
            <a:r>
              <a:rPr lang="en-KR"/>
              <a:t>and then it would also be ‘using/through a single model’</a:t>
            </a:r>
          </a:p>
        </p188:txBody>
      </p188:reply>
    </p188:replyLst>
    <p188:txBody>
      <a:bodyPr/>
      <a:lstStyle/>
      <a:p>
        <a:r>
          <a:rPr lang="en-KR"/>
          <a:t>Performing multiple tasks OR Predicting multiple outcomes (but I think Performing is better)</a:t>
        </a:r>
      </a:p>
    </p188:txBody>
  </p188:cm>
  <p188:cm id="{E68224CC-4A0A-274D-A51F-6C74E2CD10E5}" authorId="{F3393B12-6803-9998-280A-26BCAE6B678C}" created="2023-09-01T09:36:55.958">
    <ac:txMkLst xmlns:ac="http://schemas.microsoft.com/office/drawing/2013/main/command">
      <pc:docMk xmlns:pc="http://schemas.microsoft.com/office/powerpoint/2013/main/command"/>
      <pc:sldMk xmlns:pc="http://schemas.microsoft.com/office/powerpoint/2013/main/command" cId="3710377269" sldId="280"/>
      <ac:spMk id="37" creationId="{00000000-0000-0000-0000-000000000000}"/>
      <ac:txMk cp="117" len="21">
        <ac:context len="245" hash="25028843"/>
      </ac:txMk>
    </ac:txMkLst>
    <p188:pos x="3079739" y="1535028"/>
    <p188:txBody>
      <a:bodyPr/>
      <a:lstStyle/>
      <a:p>
        <a:r>
          <a:rPr lang="en-KR"/>
          <a:t>What did you mean here?</a:t>
        </a:r>
      </a:p>
    </p188:txBody>
  </p188:cm>
  <p188:cm id="{2F54B131-1A1D-6B48-B613-5C74E35EA9C7}" authorId="{F3393B12-6803-9998-280A-26BCAE6B678C}" created="2023-09-01T09:37:15.094">
    <ac:txMkLst xmlns:ac="http://schemas.microsoft.com/office/drawing/2013/main/command">
      <pc:docMk xmlns:pc="http://schemas.microsoft.com/office/powerpoint/2013/main/command"/>
      <pc:sldMk xmlns:pc="http://schemas.microsoft.com/office/powerpoint/2013/main/command" cId="3710377269" sldId="280"/>
      <ac:spMk id="37" creationId="{00000000-0000-0000-0000-000000000000}"/>
      <ac:txMk cp="228" len="11">
        <ac:context len="245" hash="25028843"/>
      </ac:txMk>
    </ac:txMkLst>
    <p188:pos x="6476082" y="1845271"/>
    <p188:txBody>
      <a:bodyPr/>
      <a:lstStyle/>
      <a:p>
        <a:r>
          <a:rPr lang="en-KR"/>
          <a:t>in 1 word?</a:t>
        </a:r>
      </a:p>
    </p188:txBody>
  </p188:cm>
  <p188:cm id="{1FF5E2F7-5541-4669-9838-5429799755DB}" authorId="{A672B460-E35F-177A-75DD-C33AACFB5873}" created="2023-09-02T02:21:22.093">
    <ac:txMkLst xmlns:ac="http://schemas.microsoft.com/office/drawing/2013/main/command">
      <pc:docMk xmlns:pc="http://schemas.microsoft.com/office/powerpoint/2013/main/command"/>
      <pc:sldMk xmlns:pc="http://schemas.microsoft.com/office/powerpoint/2013/main/command" cId="3710377269" sldId="280"/>
      <ac:spMk id="37" creationId="{00000000-0000-0000-0000-000000000000}"/>
      <ac:txMk cp="41" len="4">
        <ac:context len="245" hash="25028843"/>
      </ac:txMk>
    </ac:txMkLst>
    <p188:pos x="5208985" y="411622"/>
    <p188:txBody>
      <a:bodyPr/>
      <a:lstStyle/>
      <a:p>
        <a:r>
          <a:rPr lang="en-BE"/>
          <a:t>Use 'using' instead of 'from'</a:t>
        </a:r>
      </a:p>
    </p188:txBody>
  </p188:cm>
  <p188:cm id="{E20C56C7-8314-4A59-B5CA-42930440480B}" authorId="{A672B460-E35F-177A-75DD-C33AACFB5873}" created="2023-09-02T02:26:25.807">
    <pc:sldMkLst xmlns:pc="http://schemas.microsoft.com/office/powerpoint/2013/main/command">
      <pc:docMk/>
      <pc:sldMk cId="3710377269" sldId="280"/>
    </pc:sldMkLst>
    <p188:txBody>
      <a:bodyPr/>
      <a:lstStyle/>
      <a:p>
        <a:r>
          <a:rPr lang="en-BE"/>
          <a:t>Use 'dataset' instead of 'set'
</a:t>
        </a:r>
      </a:p>
    </p188:txBody>
  </p188:cm>
</p188:cmLst>
</file>

<file path=ppt/comments/modernComment_119_7C233DDD.xml><?xml version="1.0" encoding="utf-8"?>
<p188:cmLst xmlns:a="http://schemas.openxmlformats.org/drawingml/2006/main" xmlns:r="http://schemas.openxmlformats.org/officeDocument/2006/relationships" xmlns:p188="http://schemas.microsoft.com/office/powerpoint/2018/8/main">
  <p188:cm id="{1DD76C0E-D5F7-3944-AFC7-33BED6B61073}" authorId="{F3393B12-6803-9998-280A-26BCAE6B678C}" created="2023-09-01T09:37:58.021">
    <ac:deMkLst xmlns:ac="http://schemas.microsoft.com/office/drawing/2013/main/command">
      <pc:docMk xmlns:pc="http://schemas.microsoft.com/office/powerpoint/2013/main/command"/>
      <pc:sldMk xmlns:pc="http://schemas.microsoft.com/office/powerpoint/2013/main/command" cId="2082684381" sldId="281"/>
      <ac:spMk id="44" creationId="{00000000-0000-0000-0000-000000000000}"/>
    </ac:deMkLst>
    <p188:txBody>
      <a:bodyPr/>
      <a:lstStyle/>
      <a:p>
        <a:r>
          <a:rPr lang="en-KR"/>
          <a:t>man/woman?</a:t>
        </a:r>
      </a:p>
    </p188:txBody>
  </p188:cm>
</p188:cmLst>
</file>

<file path=ppt/comments/modernComment_11A_A788B52E.xml><?xml version="1.0" encoding="utf-8"?>
<p188:cmLst xmlns:a="http://schemas.openxmlformats.org/drawingml/2006/main" xmlns:r="http://schemas.openxmlformats.org/officeDocument/2006/relationships" xmlns:p188="http://schemas.microsoft.com/office/powerpoint/2018/8/main">
  <p188:cm id="{5E70273D-1959-6747-9A3E-FA352B533503}" authorId="{F3393B12-6803-9998-280A-26BCAE6B678C}" created="2023-09-01T09:39:10.868">
    <pc:sldMkLst xmlns:pc="http://schemas.microsoft.com/office/powerpoint/2013/main/command">
      <pc:docMk/>
      <pc:sldMk cId="2810754350" sldId="282"/>
    </pc:sldMkLst>
    <p188:replyLst>
      <p188:reply id="{1611AA3A-5C51-3044-AB51-4E6EF5CFE3E4}" authorId="{F3393B12-6803-9998-280A-26BCAE6B678C}" created="2023-09-01T09:39:21.486">
        <p188:txBody>
          <a:bodyPr/>
          <a:lstStyle/>
          <a:p>
            <a:r>
              <a:rPr lang="en-KR"/>
              <a:t>Make font of all references smaller (arial 12 or so)</a:t>
            </a:r>
          </a:p>
        </p188:txBody>
      </p188:reply>
      <p188:reply id="{334F1E7C-1E8A-3848-92E5-8050850D5AC0}" authorId="{F3393B12-6803-9998-280A-26BCAE6B678C}" created="2023-09-01T09:39:47.012">
        <p188:txBody>
          <a:bodyPr/>
          <a:lstStyle/>
          <a:p>
            <a:r>
              <a:rPr lang="en-KR"/>
              <a:t>Place advantages in 2 columns to gain space for the increase in font of the first sentence</a:t>
            </a:r>
          </a:p>
        </p188:txBody>
      </p188:reply>
      <p188:reply id="{5D5BA0B9-440B-B943-B024-7844D5CFF80F}" authorId="{F3393B12-6803-9998-280A-26BCAE6B678C}" created="2023-09-01T09:39:57.920">
        <p188:txBody>
          <a:bodyPr/>
          <a:lstStyle/>
          <a:p>
            <a:r>
              <a:rPr lang="en-KR"/>
              <a:t>Keep this font size for the advantages</a:t>
            </a:r>
          </a:p>
        </p188:txBody>
      </p188:reply>
      <p188:reply id="{EB42FFAB-B4C7-8148-802B-D3A85B982A4E}" authorId="{F3393B12-6803-9998-280A-26BCAE6B678C}" created="2023-09-01T09:40:30.253">
        <p188:txBody>
          <a:bodyPr/>
          <a:lstStyle/>
          <a:p>
            <a:r>
              <a:rPr lang="en-KR"/>
              <a:t>No references for managerial tasks?</a:t>
            </a:r>
          </a:p>
        </p188:txBody>
      </p188:reply>
    </p188:replyLst>
    <p188:txBody>
      <a:bodyPr/>
      <a:lstStyle/>
      <a:p>
        <a:r>
          <a:rPr lang="en-KR"/>
          <a:t>Keep font of main sentence the same as on other slides (arial 20)</a:t>
        </a:r>
      </a:p>
    </p188:txBody>
  </p188:cm>
</p188:cmLst>
</file>

<file path=ppt/comments/modernComment_11C_5BDD890B.xml><?xml version="1.0" encoding="utf-8"?>
<p188:cmLst xmlns:a="http://schemas.openxmlformats.org/drawingml/2006/main" xmlns:r="http://schemas.openxmlformats.org/officeDocument/2006/relationships" xmlns:p188="http://schemas.microsoft.com/office/powerpoint/2018/8/main">
  <p188:cm id="{C116D3D2-A155-B14E-869D-621FF9B08BCF}" authorId="{F3393B12-6803-9998-280A-26BCAE6B678C}" created="2023-09-01T09:42:58.870">
    <pc:sldMkLst xmlns:pc="http://schemas.microsoft.com/office/powerpoint/2013/main/command">
      <pc:docMk/>
      <pc:sldMk cId="1541245195" sldId="284"/>
    </pc:sldMkLst>
    <p188:txBody>
      <a:bodyPr/>
      <a:lstStyle/>
      <a:p>
        <a:r>
          <a:rPr lang="en-KR"/>
          <a:t>Main text in Arial 20, example as it is now
</a:t>
        </a:r>
      </a:p>
    </p188:txBody>
  </p188:cm>
  <p188:cm id="{84653C8F-E8B3-47B3-AAAD-340B82F150CE}" authorId="{A672B460-E35F-177A-75DD-C33AACFB5873}" created="2023-09-02T02:28:13.802">
    <ac:txMkLst xmlns:ac="http://schemas.microsoft.com/office/drawing/2013/main/command">
      <pc:docMk xmlns:pc="http://schemas.microsoft.com/office/powerpoint/2013/main/command"/>
      <pc:sldMk xmlns:pc="http://schemas.microsoft.com/office/powerpoint/2013/main/command" cId="1541245195" sldId="284"/>
      <ac:spMk id="80" creationId="{00000000-0000-0000-0000-000000000000}"/>
      <ac:txMk cp="2" len="48">
        <ac:context len="51" hash="1112553063"/>
      </ac:txMk>
    </ac:txMkLst>
    <p188:pos x="5466180" y="404800"/>
    <p188:txBody>
      <a:bodyPr/>
      <a:lstStyle/>
      <a:p>
        <a:r>
          <a:rPr lang="en-BE"/>
          <a:t>One-hot encoding is applied to each sequence</a:t>
        </a:r>
      </a:p>
    </p188:txBody>
  </p188:cm>
  <p188:cm id="{E8673B54-A9D1-44EF-8BE4-C05B720EAF94}" authorId="{A672B460-E35F-177A-75DD-C33AACFB5873}" created="2023-09-02T03:01:50.238">
    <ac:txMkLst xmlns:ac="http://schemas.microsoft.com/office/drawing/2013/main/command">
      <pc:docMk xmlns:pc="http://schemas.microsoft.com/office/powerpoint/2013/main/command"/>
      <pc:sldMk xmlns:pc="http://schemas.microsoft.com/office/powerpoint/2013/main/command" cId="1541245195" sldId="284"/>
      <ac:spMk id="17" creationId="{00000000-0000-0000-0000-000000000000}"/>
      <ac:txMk cp="45" len="17">
        <ac:context len="63" hash="4081320998"/>
      </ac:txMk>
    </ac:txMkLst>
    <p188:pos x="5412979" y="302266"/>
    <p188:txBody>
      <a:bodyPr/>
      <a:lstStyle/>
      <a:p>
        <a:r>
          <a:rPr lang="en-BE"/>
          <a:t>at a fixed position</a:t>
        </a:r>
      </a:p>
    </p188:txBody>
  </p188:cm>
  <p188:cm id="{2958B4CC-B209-499F-8D9C-2E7251856DE1}" authorId="{A672B460-E35F-177A-75DD-C33AACFB5873}" created="2023-09-02T03:02:05.010">
    <ac:txMkLst xmlns:ac="http://schemas.microsoft.com/office/drawing/2013/main/command">
      <pc:docMk xmlns:pc="http://schemas.microsoft.com/office/powerpoint/2013/main/command"/>
      <pc:sldMk xmlns:pc="http://schemas.microsoft.com/office/powerpoint/2013/main/command" cId="1541245195" sldId="284"/>
      <ac:spMk id="27" creationId="{00000000-0000-0000-0000-000000000000}"/>
      <ac:txMk cp="110" len="1">
        <ac:context len="112" hash="4229105"/>
      </ac:txMk>
    </ac:txMkLst>
    <p188:pos x="1601954" y="837932"/>
    <p188:txBody>
      <a:bodyPr/>
      <a:lstStyle/>
      <a:p>
        <a:r>
          <a:rPr lang="en-BE"/>
          <a:t>Remove period</a:t>
        </a:r>
      </a:p>
    </p188:txBody>
  </p188:cm>
</p188:cmLst>
</file>

<file path=ppt/comments/modernComment_11F_AA9DFE74.xml><?xml version="1.0" encoding="utf-8"?>
<p188:cmLst xmlns:a="http://schemas.openxmlformats.org/drawingml/2006/main" xmlns:r="http://schemas.openxmlformats.org/officeDocument/2006/relationships" xmlns:p188="http://schemas.microsoft.com/office/powerpoint/2018/8/main">
  <p188:cm id="{89F4E16B-133D-4E44-BA97-A3F30A995026}" authorId="{F3393B12-6803-9998-280A-26BCAE6B678C}" created="2023-09-01T09:46:55.801">
    <pc:sldMkLst xmlns:pc="http://schemas.microsoft.com/office/powerpoint/2013/main/command">
      <pc:docMk/>
      <pc:sldMk cId="2862481012" sldId="287"/>
    </pc:sldMkLst>
    <p188:txBody>
      <a:bodyPr/>
      <a:lstStyle/>
      <a:p>
        <a:r>
          <a:rPr lang="en-KR"/>
          <a:t>Add results/main message in a text as well, not just the table or figures on next slides</a:t>
        </a:r>
      </a:p>
    </p188:txBody>
  </p188:cm>
</p188:cmLst>
</file>

<file path=ppt/comments/modernComment_120_48F545D0.xml><?xml version="1.0" encoding="utf-8"?>
<p188:cmLst xmlns:a="http://schemas.openxmlformats.org/drawingml/2006/main" xmlns:r="http://schemas.openxmlformats.org/officeDocument/2006/relationships" xmlns:p188="http://schemas.microsoft.com/office/powerpoint/2018/8/main">
  <p188:cm id="{CC3751A1-8306-744F-924D-4FD16029F888}" authorId="{F3393B12-6803-9998-280A-26BCAE6B678C}" created="2023-09-01T09:45:50.885">
    <pc:sldMkLst xmlns:pc="http://schemas.microsoft.com/office/powerpoint/2013/main/command">
      <pc:docMk/>
      <pc:sldMk cId="1224033744" sldId="288"/>
    </pc:sldMkLst>
    <p188:txBody>
      <a:bodyPr/>
      <a:lstStyle/>
      <a:p>
        <a:r>
          <a:rPr lang="en-KR"/>
          <a:t>Is this slide useful if you have the next one? The next slide is visually more attractive and gives an overview of the architecture. These details can be found in the paper</a:t>
        </a:r>
      </a:p>
    </p188:txBody>
  </p188:cm>
</p188:cmLst>
</file>

<file path=ppt/comments/modernComment_123_49F3934F.xml><?xml version="1.0" encoding="utf-8"?>
<p188:cmLst xmlns:a="http://schemas.openxmlformats.org/drawingml/2006/main" xmlns:r="http://schemas.openxmlformats.org/officeDocument/2006/relationships" xmlns:p188="http://schemas.microsoft.com/office/powerpoint/2018/8/main">
  <p188:cm id="{DE0ECA7A-88A5-4A41-A5BE-BAD1700E7E1C}" authorId="{A672B460-E35F-177A-75DD-C33AACFB5873}" created="2023-09-02T02:35:04.474">
    <ac:txMkLst xmlns:ac="http://schemas.microsoft.com/office/drawing/2013/main/command">
      <pc:docMk xmlns:pc="http://schemas.microsoft.com/office/powerpoint/2013/main/command"/>
      <pc:sldMk xmlns:pc="http://schemas.microsoft.com/office/powerpoint/2013/main/command" cId="1240699727" sldId="291"/>
      <ac:spMk id="4" creationId="{00000000-0000-0000-0000-000000000000}"/>
      <ac:txMk cp="324" len="8">
        <ac:context len="624" hash="2073461884"/>
      </ac:txMk>
    </ac:txMkLst>
    <p188:pos x="7477891" y="1853524"/>
    <p188:txBody>
      <a:bodyPr/>
      <a:lstStyle/>
      <a:p>
        <a:r>
          <a:rPr lang="en-BE"/>
          <a:t>F1-score,</a:t>
        </a:r>
      </a:p>
    </p188:txBody>
  </p188:cm>
</p188:cmLst>
</file>

<file path=ppt/comments/modernComment_125_92341130.xml><?xml version="1.0" encoding="utf-8"?>
<p188:cmLst xmlns:a="http://schemas.openxmlformats.org/drawingml/2006/main" xmlns:r="http://schemas.openxmlformats.org/officeDocument/2006/relationships" xmlns:p188="http://schemas.microsoft.com/office/powerpoint/2018/8/main">
  <p188:cm id="{3040DDE3-ACD0-4FF0-B4EA-3B814CA1CF19}" authorId="{A672B460-E35F-177A-75DD-C33AACFB5873}" created="2023-09-02T03:11:08.983">
    <ac:txMkLst xmlns:ac="http://schemas.microsoft.com/office/drawing/2013/main/command">
      <pc:docMk xmlns:pc="http://schemas.microsoft.com/office/powerpoint/2013/main/command"/>
      <pc:sldMk xmlns:pc="http://schemas.microsoft.com/office/powerpoint/2013/main/command" cId="2452885808" sldId="293"/>
      <ac:spMk id="4" creationId="{00000000-0000-0000-0000-000000000000}"/>
      <ac:txMk cp="0" len="15">
        <ac:context len="739" hash="1960662888"/>
      </ac:txMk>
    </ac:txMkLst>
    <p188:pos x="2591167" y="403952"/>
    <p188:txBody>
      <a:bodyPr/>
      <a:lstStyle/>
      <a:p>
        <a:r>
          <a:rPr lang="en-BE"/>
          <a:t>A fundamental item, and actually the most important one: generating insight into the common features learned, hereby making a distinction between genuine features and spurious features.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B088F-C5EE-47E1-82D6-FD05EB5C1313}" type="datetimeFigureOut">
              <a:rPr lang="en-US" smtClean="0"/>
              <a:t>9/4/2023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388D3-C2FF-4853-8FB7-BC875535066A}" type="slidenum">
              <a:rPr lang="en-US" smtClean="0"/>
              <a:t>‹#›</a:t>
            </a:fld>
            <a:endParaRPr lang="en-US"/>
          </a:p>
        </p:txBody>
      </p:sp>
    </p:spTree>
    <p:extLst>
      <p:ext uri="{BB962C8B-B14F-4D97-AF65-F5344CB8AC3E}">
        <p14:creationId xmlns:p14="http://schemas.microsoft.com/office/powerpoint/2010/main" val="374249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R" dirty="0"/>
          </a:p>
        </p:txBody>
      </p:sp>
      <p:sp>
        <p:nvSpPr>
          <p:cNvPr id="4" name="Slide Number Placeholder 3"/>
          <p:cNvSpPr>
            <a:spLocks noGrp="1"/>
          </p:cNvSpPr>
          <p:nvPr>
            <p:ph type="sldNum" sz="quarter" idx="5"/>
          </p:nvPr>
        </p:nvSpPr>
        <p:spPr/>
        <p:txBody>
          <a:bodyPr/>
          <a:lstStyle/>
          <a:p>
            <a:fld id="{947388D3-C2FF-4853-8FB7-BC875535066A}" type="slidenum">
              <a:rPr lang="en-US" smtClean="0"/>
              <a:t>1</a:t>
            </a:fld>
            <a:endParaRPr lang="en-US"/>
          </a:p>
        </p:txBody>
      </p:sp>
    </p:spTree>
    <p:extLst>
      <p:ext uri="{BB962C8B-B14F-4D97-AF65-F5344CB8AC3E}">
        <p14:creationId xmlns:p14="http://schemas.microsoft.com/office/powerpoint/2010/main" val="4254398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constructing our MTL model, we drew inspiration from the SpliceRover model. To maintain consistency, we retained various parameters such as the number of convolutional layers, filters, sizes, and neurons in the fully-connected layer. The primary adjustment was transitioning from stochastic gradient descent to the adaptive learning rate benefits of the Adam optimizer. </a:t>
            </a:r>
            <a:endParaRPr lang="en-US" baseline="0" dirty="0"/>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087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304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628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573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Our MTL model was designed to simultaneously address three tasks, adopting a soft parameter learning approach.</a:t>
            </a:r>
            <a:endParaRPr lang="en-US" baseline="0" dirty="0"/>
          </a:p>
          <a:p>
            <a:endParaRPr lang="en-US" baseline="0" dirty="0"/>
          </a:p>
          <a:p>
            <a:r>
              <a:rPr lang="en-US" sz="1200" b="0" i="0" kern="1200" dirty="0">
                <a:solidFill>
                  <a:schemeClr val="tx1"/>
                </a:solidFill>
                <a:effectLst/>
                <a:latin typeface="+mn-lt"/>
                <a:ea typeface="+mn-ea"/>
                <a:cs typeface="+mn-cs"/>
              </a:rPr>
              <a:t>It consists of a total of three input layers, one for each task. A task-specific layer dedicated to feature learning is incorporated for each task, comprising four convolutional layers. These layers are thoughtfully followed by dropout layers and max pooling layers to prevent overfitting and enhance feature extraction. Following the task-specific layers, a concatenate layer merges the distinct task-learned features, expanding the feature space and facilitating inter-task feature interaction. Shared convolutional layers follow, and then max pooling and dropout layers, promoting robustness against overfitting and enabling the discovery of comprehensive task representations. The MTL model has three output layers, each consisting of two neurons. These neurons generate predictions for both positive and negative sites in each task, enabling a comprehensive assessment of task performance.</a:t>
            </a:r>
            <a:endParaRPr lang="en-US" baseline="0" dirty="0"/>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978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173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plotted differences in F1-score, Sensitivity, Specificity, and MCC between single-task and MTL models suggest that the MTL models generally perform on par with their single-task counterparts across all tasks. While minor differences exist, these discrepancies are not substantial enough to establish a clear advantage for either approach. The comparable performance indicates that the MTL approach successfully leverages shared information while maintaining task-specific capabilities.</a:t>
            </a:r>
            <a:endParaRPr lang="en-US" dirty="0"/>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255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a:solidFill>
                  <a:schemeClr val="tx1"/>
                </a:solidFill>
                <a:effectLst/>
                <a:latin typeface="+mn-lt"/>
                <a:ea typeface="+mn-ea"/>
                <a:cs typeface="+mn-cs"/>
              </a:rPr>
              <a:t>Higher interest lies in understanding MTL model's ability to learn task-specific features.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Leveraged the saliency maps approach for feature interpretation.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Generated contribution scores for nucleotides in DNA sequences.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Computed gradients of model output with respect to input to obtain saliency values.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Saliency values linked to nucleotides, forming saliency maps.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Enhanced comparability by dividing each saliency value by average of absolute values.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Further normalization: Scaled average saliency down by a factor of 100.</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These steps ensure consistent values across diverse sequences.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comparison between single-task and MTL models across all tasks demonstrated consistent patterns in terms of feature recognition. While there were slight variations in the contribution score magnitudes between the two approaches, the differences were generally insignificant. This suggests that both single-task and MTL models were capable of capturing important features for the respective tasks without a substantial divergence in their predictive abilities.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171450" indent="-171450">
              <a:buFontTx/>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959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788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27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049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24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754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598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286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780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217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039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a:t>
            </a:r>
            <a:r>
              <a:rPr lang="en-GB" baseline="0" dirty="0" smtClean="0"/>
              <a:t> work, we propose to combine three different </a:t>
            </a:r>
            <a:r>
              <a:rPr lang="en-GB" baseline="0" dirty="0" smtClean="0"/>
              <a:t>tasks:</a:t>
            </a:r>
            <a:endParaRPr lang="en-GB" baseline="0" dirty="0"/>
          </a:p>
          <a:p>
            <a:endParaRPr lang="en-GB" baseline="0" dirty="0"/>
          </a:p>
          <a:p>
            <a:pPr marL="171450" indent="-171450">
              <a:buFont typeface="Arial" panose="020B0604020202020204" pitchFamily="34" charset="0"/>
              <a:buChar char="•"/>
            </a:pPr>
            <a:r>
              <a:rPr lang="en-GB" baseline="0" dirty="0"/>
              <a:t>Donor splice sites prediction</a:t>
            </a:r>
          </a:p>
          <a:p>
            <a:pPr marL="171450" indent="-171450">
              <a:buFont typeface="Arial" panose="020B0604020202020204" pitchFamily="34" charset="0"/>
              <a:buChar char="•"/>
            </a:pPr>
            <a:r>
              <a:rPr lang="en-GB" baseline="0" dirty="0"/>
              <a:t>Acceptor splice sites prediction</a:t>
            </a:r>
          </a:p>
          <a:p>
            <a:pPr marL="171450" indent="-171450">
              <a:buFont typeface="Arial" panose="020B0604020202020204" pitchFamily="34" charset="0"/>
              <a:buChar char="•"/>
            </a:pPr>
            <a:r>
              <a:rPr lang="en-GB" baseline="0" dirty="0"/>
              <a:t>Translation initiation sites prediction</a:t>
            </a:r>
          </a:p>
          <a:p>
            <a:pPr marL="171450" indent="-171450">
              <a:buFont typeface="Arial" panose="020B0604020202020204" pitchFamily="34" charset="0"/>
              <a:buChar char="•"/>
            </a:pPr>
            <a:endParaRPr lang="en-GB" baseline="0" dirty="0"/>
          </a:p>
          <a:p>
            <a:pPr rtl="0"/>
            <a:r>
              <a:rPr lang="en-US" b="0" dirty="0">
                <a:effectLst/>
              </a:rPr>
              <a:t/>
            </a:r>
            <a:br>
              <a:rPr lang="en-US" b="0" dirty="0">
                <a:effectLst/>
              </a:rPr>
            </a:br>
            <a:r>
              <a:rPr lang="en-US" sz="1200" b="0" i="0" u="none" strike="noStrike" kern="1200" dirty="0">
                <a:solidFill>
                  <a:schemeClr val="tx1"/>
                </a:solidFill>
                <a:effectLst/>
                <a:latin typeface="+mn-lt"/>
                <a:ea typeface="+mn-ea"/>
                <a:cs typeface="+mn-cs"/>
              </a:rPr>
              <a:t>After transcription (copying of DNA to messenger RNA), each gene can be split up in a couple of parts</a:t>
            </a:r>
            <a:endParaRPr lang="en-US" b="0" dirty="0">
              <a:effectLst/>
            </a:endParaRPr>
          </a:p>
          <a:p>
            <a:pPr rtl="0" fontAlgn="base"/>
            <a:r>
              <a:rPr lang="en-US" sz="1200" b="0" i="0" u="none" strike="noStrike" kern="1200" dirty="0">
                <a:solidFill>
                  <a:schemeClr val="tx1"/>
                </a:solidFill>
                <a:effectLst/>
                <a:latin typeface="+mn-lt"/>
                <a:ea typeface="+mn-ea"/>
                <a:cs typeface="+mn-cs"/>
              </a:rPr>
              <a:t>- A leading and a trailing untranslated</a:t>
            </a:r>
            <a:r>
              <a:rPr lang="en-US" sz="1200" b="0" i="0" u="none" strike="noStrike" kern="1200" baseline="0" dirty="0">
                <a:solidFill>
                  <a:schemeClr val="tx1"/>
                </a:solidFill>
                <a:effectLst/>
                <a:latin typeface="+mn-lt"/>
                <a:ea typeface="+mn-ea"/>
                <a:cs typeface="+mn-cs"/>
              </a:rPr>
              <a:t> region (UTR)</a:t>
            </a:r>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 Exons (coding regions), that make for the coding of proteins</a:t>
            </a:r>
          </a:p>
          <a:p>
            <a:pPr rtl="0" fontAlgn="base"/>
            <a:r>
              <a:rPr lang="en-US" sz="1200" b="0" i="0" u="none" strike="noStrike" kern="1200" dirty="0">
                <a:solidFill>
                  <a:schemeClr val="tx1"/>
                </a:solidFill>
                <a:effectLst/>
                <a:latin typeface="+mn-lt"/>
                <a:ea typeface="+mn-ea"/>
                <a:cs typeface="+mn-cs"/>
              </a:rPr>
              <a:t>- Introns (non-coding regions), that regulate the selection of exons</a:t>
            </a:r>
          </a:p>
          <a:p>
            <a:pPr rtl="0"/>
            <a:r>
              <a:rPr lang="en-US" b="0" dirty="0">
                <a:effectLst/>
              </a:rPr>
              <a:t/>
            </a:r>
            <a:br>
              <a:rPr lang="en-US" b="0" dirty="0">
                <a:effectLst/>
              </a:rPr>
            </a:br>
            <a:r>
              <a:rPr lang="en-US" sz="1200" b="0" i="0" u="none" strike="noStrike" kern="1200" dirty="0">
                <a:solidFill>
                  <a:schemeClr val="tx1"/>
                </a:solidFill>
                <a:effectLst/>
                <a:latin typeface="+mn-lt"/>
                <a:ea typeface="+mn-ea"/>
                <a:cs typeface="+mn-cs"/>
              </a:rPr>
              <a:t>Very simplified version: between transcription and translation, all exons get combined together, and the final protein is formed based on that sequence.</a:t>
            </a:r>
          </a:p>
          <a:p>
            <a:pPr rtl="0"/>
            <a:endParaRPr lang="en-US" b="0" dirty="0">
              <a:effectLst/>
            </a:endParaRPr>
          </a:p>
          <a:p>
            <a:pPr rtl="0"/>
            <a:r>
              <a:rPr lang="en-US" sz="1200" b="0" i="0" u="none" strike="noStrike" kern="1200" dirty="0">
                <a:solidFill>
                  <a:schemeClr val="tx1"/>
                </a:solidFill>
                <a:effectLst/>
                <a:latin typeface="+mn-lt"/>
                <a:ea typeface="+mn-ea"/>
                <a:cs typeface="+mn-cs"/>
              </a:rPr>
              <a:t>In practice: not all exons get combined together, as there is something as Alternative Splicing. Different exons (and sometimes even introns) can get combined, which makes that one gene can code for a lot of different proteins. The introns have a regulatory function in choosing which exons get combined. The latter</a:t>
            </a:r>
            <a:r>
              <a:rPr lang="en-US" sz="1200" b="0" i="0" u="none" strike="noStrike" kern="1200" baseline="0" dirty="0">
                <a:solidFill>
                  <a:schemeClr val="tx1"/>
                </a:solidFill>
                <a:effectLst/>
                <a:latin typeface="+mn-lt"/>
                <a:ea typeface="+mn-ea"/>
                <a:cs typeface="+mn-cs"/>
              </a:rPr>
              <a:t> can also be influenced by</a:t>
            </a:r>
            <a:r>
              <a:rPr lang="en-US" sz="1200" b="0" i="0" u="none" strike="noStrike" kern="1200" dirty="0">
                <a:solidFill>
                  <a:schemeClr val="tx1"/>
                </a:solidFill>
                <a:effectLst/>
                <a:latin typeface="+mn-lt"/>
                <a:ea typeface="+mn-ea"/>
                <a:cs typeface="+mn-cs"/>
              </a:rPr>
              <a:t> other factors, such as the tissue where the cell is located.</a:t>
            </a:r>
            <a:endParaRPr lang="en" sz="1200" b="0" i="0" u="none" strike="noStrike" cap="none" dirty="0">
              <a:solidFill>
                <a:schemeClr val="dk1"/>
              </a:solidFill>
              <a:latin typeface="+mn-lt"/>
              <a:ea typeface="Calibri"/>
              <a:cs typeface="Calibri"/>
              <a:sym typeface="Calibri"/>
            </a:endParaRPr>
          </a:p>
          <a:p>
            <a:pPr marL="0" indent="0">
              <a:buFont typeface="Arial" panose="020B0604020202020204" pitchFamily="34" charset="0"/>
              <a:buNone/>
            </a:pPr>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539A0A48-EDB1-4AFE-B1B7-10CE2A416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725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289"/>
            <a:fld id="{50464F84-246C-4657-8172-1E2969D0F603}" type="datetime1">
              <a:rPr lang="en-GB" smtClean="0">
                <a:solidFill>
                  <a:prstClr val="black">
                    <a:tint val="75000"/>
                  </a:prstClr>
                </a:solidFill>
              </a:rPr>
              <a:pPr defTabSz="914289"/>
              <a:t>04/09/2023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289"/>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289"/>
            <a:fld id="{7AE184E0-0BD4-4705-A12B-9B71DDE63301}" type="slidenum">
              <a:rPr lang="en-GB" smtClean="0"/>
              <a:pPr defTabSz="914289"/>
              <a:t>‹#›</a:t>
            </a:fld>
            <a:endParaRPr lang="en-GB"/>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93396" y="1605709"/>
            <a:ext cx="5443463" cy="2933719"/>
          </a:xfrm>
          <a:prstGeom prst="rect">
            <a:avLst/>
          </a:prstGeom>
        </p:spPr>
      </p:pic>
    </p:spTree>
    <p:extLst>
      <p:ext uri="{BB962C8B-B14F-4D97-AF65-F5344CB8AC3E}">
        <p14:creationId xmlns:p14="http://schemas.microsoft.com/office/powerpoint/2010/main" val="901906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642977" y="0"/>
            <a:ext cx="11549023" cy="5553563"/>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ctrTitle" hasCustomPrompt="1"/>
          </p:nvPr>
        </p:nvSpPr>
        <p:spPr bwMode="white">
          <a:xfrm>
            <a:off x="907842" y="1225716"/>
            <a:ext cx="5214693" cy="4056750"/>
          </a:xfrm>
        </p:spPr>
        <p:txBody>
          <a:bodyPr anchor="t" anchorCtr="0">
            <a:noAutofit/>
          </a:bodyPr>
          <a:lstStyle>
            <a:lvl1pPr algn="l" defTabSz="379498">
              <a:lnSpc>
                <a:spcPts val="2461"/>
              </a:lnSpc>
              <a:defRPr sz="1758" u="none" cap="none" baseline="0">
                <a:solidFill>
                  <a:schemeClr val="bg1"/>
                </a:solidFill>
                <a:uFill>
                  <a:solidFill>
                    <a:schemeClr val="bg1"/>
                  </a:solidFill>
                </a:uFill>
                <a:latin typeface="+mn-lt"/>
              </a:defRPr>
            </a:lvl1pPr>
          </a:lstStyle>
          <a:p>
            <a:r>
              <a:rPr lang="en-GB" noProof="0" dirty="0"/>
              <a:t>Click to add presenters </a:t>
            </a:r>
            <a:r>
              <a:rPr lang="en-GB" noProof="0"/>
              <a:t>contact data</a:t>
            </a:r>
            <a:endParaRPr lang="en-GB" noProof="0" dirty="0"/>
          </a:p>
        </p:txBody>
      </p:sp>
      <p:sp>
        <p:nvSpPr>
          <p:cNvPr id="8" name="Titles positoning box" hidden="1"/>
          <p:cNvSpPr/>
          <p:nvPr userDrawn="1"/>
        </p:nvSpPr>
        <p:spPr>
          <a:xfrm>
            <a:off x="964465" y="1285875"/>
            <a:ext cx="10555957" cy="42185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Tijdelijke aanduiding voor tekst 4"/>
          <p:cNvSpPr>
            <a:spLocks noGrp="1"/>
          </p:cNvSpPr>
          <p:nvPr>
            <p:ph type="body" sz="quarter" idx="10" hasCustomPrompt="1"/>
          </p:nvPr>
        </p:nvSpPr>
        <p:spPr bwMode="white">
          <a:xfrm>
            <a:off x="6480395" y="2176875"/>
            <a:ext cx="5103311" cy="1494479"/>
          </a:xfrm>
        </p:spPr>
        <p:txBody>
          <a:bodyPr>
            <a:normAutofit/>
          </a:bodyPr>
          <a:lstStyle>
            <a:lvl1pPr>
              <a:lnSpc>
                <a:spcPts val="2461"/>
              </a:lnSpc>
              <a:defRPr sz="1687">
                <a:solidFill>
                  <a:schemeClr val="bg1"/>
                </a:solidFill>
              </a:defRPr>
            </a:lvl1pPr>
          </a:lstStyle>
          <a:p>
            <a:pPr lvl="0"/>
            <a:r>
              <a:rPr lang="en-GB" noProof="0" dirty="0"/>
              <a:t>Click to add social media names</a:t>
            </a:r>
            <a:endParaRPr lang="nl-NL" dirty="0"/>
          </a:p>
        </p:txBody>
      </p:sp>
    </p:spTree>
    <p:extLst>
      <p:ext uri="{BB962C8B-B14F-4D97-AF65-F5344CB8AC3E}">
        <p14:creationId xmlns:p14="http://schemas.microsoft.com/office/powerpoint/2010/main" val="63217574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642977" y="0"/>
            <a:ext cx="11549023" cy="5553563"/>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ctrTitle"/>
          </p:nvPr>
        </p:nvSpPr>
        <p:spPr bwMode="white">
          <a:xfrm>
            <a:off x="907842" y="1607344"/>
            <a:ext cx="10676456" cy="3119285"/>
          </a:xfrm>
        </p:spPr>
        <p:txBody>
          <a:bodyPr anchor="b">
            <a:noAutofit/>
          </a:bodyPr>
          <a:lstStyle>
            <a:lvl1pPr algn="l">
              <a:lnSpc>
                <a:spcPts val="7734"/>
              </a:lnSpc>
              <a:defRPr sz="7031" u="sng" baseline="0">
                <a:solidFill>
                  <a:schemeClr val="bg1"/>
                </a:solidFill>
                <a:uFill>
                  <a:solidFill>
                    <a:schemeClr val="bg1"/>
                  </a:solidFill>
                </a:u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bwMode="white">
          <a:xfrm>
            <a:off x="902456" y="4833784"/>
            <a:ext cx="10681842" cy="410063"/>
          </a:xfrm>
        </p:spPr>
        <p:txBody>
          <a:bodyPr>
            <a:normAutofit/>
          </a:bodyPr>
          <a:lstStyle>
            <a:lvl1pPr marL="0" indent="0" algn="l">
              <a:lnSpc>
                <a:spcPts val="2531"/>
              </a:lnSpc>
              <a:buNone/>
              <a:defRPr sz="2109">
                <a:solidFill>
                  <a:schemeClr val="accent2"/>
                </a:solidFill>
              </a:defRPr>
            </a:lvl1pPr>
            <a:lvl2pPr marL="457144" indent="0" algn="ctr">
              <a:buNone/>
              <a:defRPr sz="2000"/>
            </a:lvl2pPr>
            <a:lvl3pPr marL="914289" indent="0" algn="ctr">
              <a:buNone/>
              <a:defRPr sz="1800"/>
            </a:lvl3pPr>
            <a:lvl4pPr marL="1371433" indent="0" algn="ctr">
              <a:buNone/>
              <a:defRPr sz="1600"/>
            </a:lvl4pPr>
            <a:lvl5pPr marL="1828577" indent="0" algn="ctr">
              <a:buNone/>
              <a:defRPr sz="1600"/>
            </a:lvl5pPr>
            <a:lvl6pPr marL="2285723" indent="0" algn="ctr">
              <a:buNone/>
              <a:defRPr sz="1600"/>
            </a:lvl6pPr>
            <a:lvl7pPr marL="2742867" indent="0" algn="ctr">
              <a:buNone/>
              <a:defRPr sz="1600"/>
            </a:lvl7pPr>
            <a:lvl8pPr marL="3200011" indent="0" algn="ctr">
              <a:buNone/>
              <a:defRPr sz="1600"/>
            </a:lvl8pPr>
            <a:lvl9pPr marL="3657156" indent="0" algn="ctr">
              <a:buNone/>
              <a:defRPr sz="1600"/>
            </a:lvl9pPr>
          </a:lstStyle>
          <a:p>
            <a:r>
              <a:rPr lang="en-GB" noProof="0" dirty="0"/>
              <a:t>Click to add subtitle / presenter / date [</a:t>
            </a:r>
            <a:r>
              <a:rPr lang="en-GB" noProof="0" dirty="0" err="1"/>
              <a:t>dd</a:t>
            </a:r>
            <a:r>
              <a:rPr lang="en-GB" noProof="0" dirty="0"/>
              <a:t>-mm-</a:t>
            </a:r>
            <a:r>
              <a:rPr lang="en-GB" noProof="0" dirty="0" err="1"/>
              <a:t>yyyy</a:t>
            </a:r>
            <a:r>
              <a:rPr lang="en-GB" noProof="0" dirty="0"/>
              <a:t>]</a:t>
            </a:r>
          </a:p>
        </p:txBody>
      </p:sp>
      <p:sp>
        <p:nvSpPr>
          <p:cNvPr id="8" name="Titles positoning box" hidden="1"/>
          <p:cNvSpPr/>
          <p:nvPr userDrawn="1"/>
        </p:nvSpPr>
        <p:spPr>
          <a:xfrm>
            <a:off x="964465" y="4505625"/>
            <a:ext cx="10555957"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Placeholder 9"/>
          <p:cNvSpPr>
            <a:spLocks noGrp="1"/>
          </p:cNvSpPr>
          <p:nvPr>
            <p:ph type="body" sz="quarter" idx="10" hasCustomPrompt="1"/>
          </p:nvPr>
        </p:nvSpPr>
        <p:spPr bwMode="white">
          <a:xfrm>
            <a:off x="907842" y="187184"/>
            <a:ext cx="10676456" cy="399326"/>
          </a:xfrm>
        </p:spPr>
        <p:txBody>
          <a:bodyPr anchor="b" anchorCtr="0">
            <a:normAutofit/>
          </a:bodyPr>
          <a:lstStyle>
            <a:lvl1pPr>
              <a:lnSpc>
                <a:spcPts val="1195"/>
              </a:lnSpc>
              <a:defRPr sz="984" b="1" i="0" u="sng" cap="all" baseline="0">
                <a:solidFill>
                  <a:schemeClr val="bg1"/>
                </a:solidFill>
                <a:uFill>
                  <a:solidFill>
                    <a:schemeClr val="bg1"/>
                  </a:solidFill>
                </a:uFill>
              </a:defRPr>
            </a:lvl1pPr>
            <a:lvl2pPr marL="0" indent="0">
              <a:lnSpc>
                <a:spcPts val="1195"/>
              </a:lnSpc>
              <a:buNone/>
              <a:defRPr sz="984" cap="all" baseline="0">
                <a:solidFill>
                  <a:schemeClr val="bg1"/>
                </a:solidFill>
              </a:defRPr>
            </a:lvl2pPr>
          </a:lstStyle>
          <a:p>
            <a:pPr lvl="0"/>
            <a:r>
              <a:rPr lang="en-GB" noProof="0" dirty="0"/>
              <a:t>Click to edit organisation styles</a:t>
            </a:r>
          </a:p>
          <a:p>
            <a:pPr lvl="1"/>
            <a:r>
              <a:rPr lang="en-GB" noProof="0" dirty="0"/>
              <a:t>Second level</a:t>
            </a:r>
          </a:p>
        </p:txBody>
      </p:sp>
      <p:sp>
        <p:nvSpPr>
          <p:cNvPr id="12" name="Picture Placeholder 11"/>
          <p:cNvSpPr>
            <a:spLocks noGrp="1"/>
          </p:cNvSpPr>
          <p:nvPr>
            <p:ph type="pic" sz="quarter" idx="11" hasCustomPrompt="1"/>
          </p:nvPr>
        </p:nvSpPr>
        <p:spPr>
          <a:xfrm>
            <a:off x="2250419" y="5882625"/>
            <a:ext cx="1607442" cy="653063"/>
          </a:xfrm>
        </p:spPr>
        <p:txBody>
          <a:bodyPr/>
          <a:lstStyle>
            <a:lvl1pPr>
              <a:defRPr sz="1125">
                <a:solidFill>
                  <a:schemeClr val="bg1">
                    <a:lumMod val="50000"/>
                  </a:schemeClr>
                </a:solidFill>
              </a:defRPr>
            </a:lvl1pPr>
          </a:lstStyle>
          <a:p>
            <a:r>
              <a:rPr lang="en-GB" noProof="0" dirty="0"/>
              <a:t>Partner Logo 1</a:t>
            </a:r>
          </a:p>
        </p:txBody>
      </p:sp>
      <p:sp>
        <p:nvSpPr>
          <p:cNvPr id="13" name="Picture Placeholder 11"/>
          <p:cNvSpPr>
            <a:spLocks noGrp="1"/>
          </p:cNvSpPr>
          <p:nvPr>
            <p:ph type="pic" sz="quarter" idx="12" hasCustomPrompt="1"/>
          </p:nvPr>
        </p:nvSpPr>
        <p:spPr>
          <a:xfrm>
            <a:off x="4017339" y="5882625"/>
            <a:ext cx="1607442" cy="653063"/>
          </a:xfrm>
        </p:spPr>
        <p:txBody>
          <a:bodyPr/>
          <a:lstStyle>
            <a:lvl1pPr>
              <a:defRPr sz="1125">
                <a:solidFill>
                  <a:schemeClr val="bg1">
                    <a:lumMod val="50000"/>
                  </a:schemeClr>
                </a:solidFill>
              </a:defRPr>
            </a:lvl1pPr>
          </a:lstStyle>
          <a:p>
            <a:r>
              <a:rPr lang="en-GB" noProof="0" dirty="0"/>
              <a:t>Partner Logo 2</a:t>
            </a:r>
          </a:p>
        </p:txBody>
      </p:sp>
      <p:sp>
        <p:nvSpPr>
          <p:cNvPr id="14" name="Picture Placeholder 11"/>
          <p:cNvSpPr>
            <a:spLocks noGrp="1"/>
          </p:cNvSpPr>
          <p:nvPr>
            <p:ph type="pic" sz="quarter" idx="13" hasCustomPrompt="1"/>
          </p:nvPr>
        </p:nvSpPr>
        <p:spPr>
          <a:xfrm>
            <a:off x="5786791" y="5882625"/>
            <a:ext cx="1632756" cy="653063"/>
          </a:xfrm>
        </p:spPr>
        <p:txBody>
          <a:bodyPr/>
          <a:lstStyle>
            <a:lvl1pPr>
              <a:defRPr sz="1125">
                <a:solidFill>
                  <a:schemeClr val="bg1">
                    <a:lumMod val="50000"/>
                  </a:schemeClr>
                </a:solidFill>
              </a:defRPr>
            </a:lvl1pPr>
          </a:lstStyle>
          <a:p>
            <a:r>
              <a:rPr lang="en-GB" noProof="0" dirty="0"/>
              <a:t>Partner Logo 3</a:t>
            </a:r>
          </a:p>
        </p:txBody>
      </p:sp>
      <p:sp>
        <p:nvSpPr>
          <p:cNvPr id="15" name="Picture Placeholder 11"/>
          <p:cNvSpPr>
            <a:spLocks noGrp="1"/>
          </p:cNvSpPr>
          <p:nvPr>
            <p:ph type="pic" sz="quarter" idx="14" hasCustomPrompt="1"/>
          </p:nvPr>
        </p:nvSpPr>
        <p:spPr>
          <a:xfrm>
            <a:off x="7556242" y="5882625"/>
            <a:ext cx="1632756" cy="653063"/>
          </a:xfrm>
        </p:spPr>
        <p:txBody>
          <a:bodyPr/>
          <a:lstStyle>
            <a:lvl1pPr>
              <a:defRPr sz="1125">
                <a:solidFill>
                  <a:schemeClr val="bg1">
                    <a:lumMod val="50000"/>
                  </a:schemeClr>
                </a:solidFill>
              </a:defRPr>
            </a:lvl1pPr>
          </a:lstStyle>
          <a:p>
            <a:r>
              <a:rPr lang="en-GB" noProof="0" dirty="0"/>
              <a:t>Partner Logo 4</a:t>
            </a:r>
          </a:p>
        </p:txBody>
      </p:sp>
    </p:spTree>
    <p:extLst>
      <p:ext uri="{BB962C8B-B14F-4D97-AF65-F5344CB8AC3E}">
        <p14:creationId xmlns:p14="http://schemas.microsoft.com/office/powerpoint/2010/main" val="161719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642977" y="0"/>
            <a:ext cx="11549023" cy="5553563"/>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ctrTitle" hasCustomPrompt="1"/>
          </p:nvPr>
        </p:nvSpPr>
        <p:spPr bwMode="white">
          <a:xfrm>
            <a:off x="907842" y="2282428"/>
            <a:ext cx="10676456" cy="3119285"/>
          </a:xfrm>
        </p:spPr>
        <p:txBody>
          <a:bodyPr anchor="b">
            <a:noAutofit/>
          </a:bodyPr>
          <a:lstStyle>
            <a:lvl1pPr algn="l">
              <a:lnSpc>
                <a:spcPts val="7734"/>
              </a:lnSpc>
              <a:defRPr sz="7031" u="sng" baseline="0">
                <a:solidFill>
                  <a:schemeClr val="bg1"/>
                </a:solidFill>
                <a:uFill>
                  <a:solidFill>
                    <a:schemeClr val="bg1"/>
                  </a:solidFill>
                </a:uFill>
              </a:defRPr>
            </a:lvl1pPr>
          </a:lstStyle>
          <a:p>
            <a:r>
              <a:rPr lang="en-GB" noProof="0" dirty="0"/>
              <a:t>Click to add chapter title</a:t>
            </a:r>
          </a:p>
        </p:txBody>
      </p:sp>
      <p:sp>
        <p:nvSpPr>
          <p:cNvPr id="8" name="Titles positoning box" hidden="1"/>
          <p:cNvSpPr/>
          <p:nvPr userDrawn="1"/>
        </p:nvSpPr>
        <p:spPr>
          <a:xfrm>
            <a:off x="964465" y="5163750"/>
            <a:ext cx="10555957"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5"/>
          <p:cNvSpPr>
            <a:spLocks noGrp="1"/>
          </p:cNvSpPr>
          <p:nvPr>
            <p:ph type="sldNum" sz="quarter" idx="4"/>
          </p:nvPr>
        </p:nvSpPr>
        <p:spPr>
          <a:xfrm>
            <a:off x="10962754" y="6292057"/>
            <a:ext cx="648236" cy="365125"/>
          </a:xfrm>
          <a:prstGeom prst="rect">
            <a:avLst/>
          </a:prstGeom>
        </p:spPr>
        <p:txBody>
          <a:bodyPr vert="horz" lIns="91440" tIns="45720" rIns="91440" bIns="45720" rtlCol="0" anchor="ctr"/>
          <a:lstStyle>
            <a:lvl1pPr algn="r">
              <a:defRPr sz="1200">
                <a:solidFill>
                  <a:srgbClr val="1E64C8"/>
                </a:solidFill>
              </a:defRPr>
            </a:lvl1pPr>
          </a:lstStyle>
          <a:p>
            <a:pPr defTabSz="914289"/>
            <a:fld id="{7AE184E0-0BD4-4705-A12B-9B71DDE63301}" type="slidenum">
              <a:rPr lang="en-GB" smtClean="0"/>
              <a:pPr defTabSz="914289"/>
              <a:t>‹#›</a:t>
            </a:fld>
            <a:endParaRPr lang="en-GB" dirty="0"/>
          </a:p>
        </p:txBody>
      </p:sp>
    </p:spTree>
    <p:extLst>
      <p:ext uri="{BB962C8B-B14F-4D97-AF65-F5344CB8AC3E}">
        <p14:creationId xmlns:p14="http://schemas.microsoft.com/office/powerpoint/2010/main" val="1658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587726" y="839787"/>
            <a:ext cx="11039437" cy="4708125"/>
          </a:xfrm>
        </p:spPr>
        <p:txBody>
          <a:bodyPr/>
          <a:lstStyle>
            <a:lvl1pPr marL="377143" indent="-316395" defTabSz="321457">
              <a:lnSpc>
                <a:spcPct val="120000"/>
              </a:lnSpc>
              <a:buFont typeface="Arial" panose="020B0604020202020204" pitchFamily="34" charset="0"/>
              <a:buChar char="̶"/>
              <a:defRPr/>
            </a:lvl1pPr>
            <a:lvl2pPr marL="822627" indent="-316395">
              <a:lnSpc>
                <a:spcPct val="120000"/>
              </a:lnSpc>
              <a:defRPr/>
            </a:lvl2pPr>
            <a:lvl3pPr marL="1235206" indent="-316395" defTabSz="321457">
              <a:lnSpc>
                <a:spcPct val="120000"/>
              </a:lnSpc>
              <a:defRPr/>
            </a:lvl3pPr>
            <a:lvl4pPr marL="1637661" indent="-387267" defTabSz="321457">
              <a:lnSpc>
                <a:spcPct val="120000"/>
              </a:lnSpc>
              <a:defRPr/>
            </a:lvl4pPr>
            <a:lvl5pPr marL="2083145" indent="-311333" defTabSz="321457">
              <a:lnSpc>
                <a:spcPct val="120000"/>
              </a:lnSpc>
              <a:buFont typeface="Arial" panose="020B0604020202020204" pitchFamily="34" charset="0"/>
              <a:buChar cha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pPr defTabSz="914289"/>
            <a:fld id="{4FCCCAF6-1686-4743-9124-83F33F1A0EA9}" type="datetime1">
              <a:rPr lang="en-GB" smtClean="0">
                <a:solidFill>
                  <a:prstClr val="black">
                    <a:tint val="75000"/>
                  </a:prstClr>
                </a:solidFill>
              </a:rPr>
              <a:pPr defTabSz="914289"/>
              <a:t>04/09/2023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914289"/>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289"/>
            <a:fld id="{7AE184E0-0BD4-4705-A12B-9B71DDE63301}" type="slidenum">
              <a:rPr lang="en-GB" smtClean="0"/>
              <a:pPr defTabSz="914289"/>
              <a:t>‹#›</a:t>
            </a:fld>
            <a:endParaRPr lang="en-GB" dirty="0"/>
          </a:p>
        </p:txBody>
      </p:sp>
    </p:spTree>
    <p:extLst>
      <p:ext uri="{BB962C8B-B14F-4D97-AF65-F5344CB8AC3E}">
        <p14:creationId xmlns:p14="http://schemas.microsoft.com/office/powerpoint/2010/main" val="2670072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pPr defTabSz="914289"/>
            <a:fld id="{B86ADBF0-A618-4E69-83BB-0C41E08702AA}" type="datetime1">
              <a:rPr lang="en-GB" smtClean="0">
                <a:solidFill>
                  <a:prstClr val="black">
                    <a:tint val="75000"/>
                  </a:prstClr>
                </a:solidFill>
              </a:rPr>
              <a:pPr defTabSz="914289"/>
              <a:t>04/09/2023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914289"/>
            <a:endParaRPr lang="en-GB" dirty="0">
              <a:solidFill>
                <a:prstClr val="black">
                  <a:tint val="75000"/>
                </a:prstClr>
              </a:solidFill>
            </a:endParaRPr>
          </a:p>
        </p:txBody>
      </p:sp>
      <p:sp>
        <p:nvSpPr>
          <p:cNvPr id="8" name="Picture Placeholder 7"/>
          <p:cNvSpPr>
            <a:spLocks noGrp="1"/>
          </p:cNvSpPr>
          <p:nvPr>
            <p:ph type="pic" sz="quarter" idx="13" hasCustomPrompt="1"/>
          </p:nvPr>
        </p:nvSpPr>
        <p:spPr>
          <a:xfrm>
            <a:off x="7105117" y="964630"/>
            <a:ext cx="4429958" cy="4568906"/>
          </a:xfrm>
        </p:spPr>
        <p:txBody>
          <a:bodyPr/>
          <a:lstStyle>
            <a:lvl1pPr>
              <a:defRPr>
                <a:solidFill>
                  <a:schemeClr val="bg1">
                    <a:lumMod val="50000"/>
                  </a:schemeClr>
                </a:solidFill>
              </a:defRPr>
            </a:lvl1pPr>
          </a:lstStyle>
          <a:p>
            <a:r>
              <a:rPr lang="en-GB" noProof="0" dirty="0"/>
              <a:t>Photo</a:t>
            </a:r>
          </a:p>
        </p:txBody>
      </p:sp>
      <p:sp>
        <p:nvSpPr>
          <p:cNvPr id="9" name="Slide Number Placeholder 5"/>
          <p:cNvSpPr>
            <a:spLocks noGrp="1"/>
          </p:cNvSpPr>
          <p:nvPr>
            <p:ph type="sldNum" sz="quarter" idx="4"/>
          </p:nvPr>
        </p:nvSpPr>
        <p:spPr>
          <a:xfrm>
            <a:off x="10962754" y="6292057"/>
            <a:ext cx="648236" cy="365125"/>
          </a:xfrm>
          <a:prstGeom prst="rect">
            <a:avLst/>
          </a:prstGeom>
        </p:spPr>
        <p:txBody>
          <a:bodyPr vert="horz" lIns="91440" tIns="45720" rIns="91440" bIns="45720" rtlCol="0" anchor="ctr"/>
          <a:lstStyle>
            <a:lvl1pPr algn="r">
              <a:defRPr sz="1200">
                <a:solidFill>
                  <a:srgbClr val="1E64C8"/>
                </a:solidFill>
              </a:defRPr>
            </a:lvl1pPr>
          </a:lstStyle>
          <a:p>
            <a:pPr defTabSz="914289"/>
            <a:fld id="{7AE184E0-0BD4-4705-A12B-9B71DDE63301}" type="slidenum">
              <a:rPr lang="en-GB" smtClean="0"/>
              <a:pPr defTabSz="914289"/>
              <a:t>‹#›</a:t>
            </a:fld>
            <a:endParaRPr lang="en-GB" dirty="0"/>
          </a:p>
        </p:txBody>
      </p:sp>
      <p:sp>
        <p:nvSpPr>
          <p:cNvPr id="12" name="Content Placeholder 2"/>
          <p:cNvSpPr>
            <a:spLocks noGrp="1"/>
          </p:cNvSpPr>
          <p:nvPr>
            <p:ph idx="1"/>
          </p:nvPr>
        </p:nvSpPr>
        <p:spPr>
          <a:xfrm>
            <a:off x="587725" y="839787"/>
            <a:ext cx="5936144" cy="4708125"/>
          </a:xfrm>
        </p:spPr>
        <p:txBody>
          <a:bodyPr/>
          <a:lstStyle>
            <a:lvl1pPr defTabSz="321457">
              <a:lnSpc>
                <a:spcPct val="120000"/>
              </a:lnSpc>
              <a:defRPr/>
            </a:lvl1pPr>
            <a:lvl2pPr>
              <a:lnSpc>
                <a:spcPct val="120000"/>
              </a:lnSpc>
              <a:defRPr/>
            </a:lvl2pPr>
            <a:lvl3pPr defTabSz="321457">
              <a:lnSpc>
                <a:spcPct val="120000"/>
              </a:lnSpc>
              <a:defRPr/>
            </a:lvl3pPr>
            <a:lvl4pPr defTabSz="321457">
              <a:lnSpc>
                <a:spcPct val="120000"/>
              </a:lnSpc>
              <a:defRPr/>
            </a:lvl4pPr>
            <a:lvl5pPr defTabSz="321457">
              <a:lnSpc>
                <a:spcPct val="120000"/>
              </a:lnSpc>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31918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pPr defTabSz="914289"/>
            <a:fld id="{F2443E58-CDC3-4782-B82C-4D381C795B98}" type="datetime1">
              <a:rPr lang="en-GB" smtClean="0">
                <a:solidFill>
                  <a:prstClr val="black">
                    <a:tint val="75000"/>
                  </a:prstClr>
                </a:solidFill>
              </a:rPr>
              <a:pPr defTabSz="914289"/>
              <a:t>04/09/2023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pPr defTabSz="914289"/>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289"/>
            <a:fld id="{7AE184E0-0BD4-4705-A12B-9B71DDE63301}" type="slidenum">
              <a:rPr lang="en-GB" smtClean="0"/>
              <a:pPr defTabSz="914289"/>
              <a:t>‹#›</a:t>
            </a:fld>
            <a:endParaRPr lang="en-GB" dirty="0"/>
          </a:p>
        </p:txBody>
      </p:sp>
      <p:sp>
        <p:nvSpPr>
          <p:cNvPr id="7" name="Picture Placeholder 6"/>
          <p:cNvSpPr>
            <a:spLocks noGrp="1"/>
          </p:cNvSpPr>
          <p:nvPr>
            <p:ph type="pic" sz="quarter" idx="13" hasCustomPrompt="1"/>
          </p:nvPr>
        </p:nvSpPr>
        <p:spPr>
          <a:xfrm>
            <a:off x="669443" y="964406"/>
            <a:ext cx="10885039" cy="4571438"/>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344837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289"/>
            <a:fld id="{3D3465D1-804F-429B-83CD-3EFA8410E123}" type="datetime1">
              <a:rPr lang="en-GB" smtClean="0">
                <a:solidFill>
                  <a:prstClr val="black">
                    <a:tint val="75000"/>
                  </a:prstClr>
                </a:solidFill>
              </a:rPr>
              <a:pPr defTabSz="914289"/>
              <a:t>04/09/2023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289"/>
            <a:endParaRPr lang="en-GB">
              <a:solidFill>
                <a:prstClr val="black">
                  <a:tint val="75000"/>
                </a:prstClr>
              </a:solidFill>
            </a:endParaRPr>
          </a:p>
        </p:txBody>
      </p:sp>
      <p:sp>
        <p:nvSpPr>
          <p:cNvPr id="7" name="Covering Background"/>
          <p:cNvSpPr/>
          <p:nvPr userDrawn="1"/>
        </p:nvSpPr>
        <p:spPr>
          <a:xfrm>
            <a:off x="-1" y="0"/>
            <a:ext cx="12191244"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Picture Placeholder 5"/>
          <p:cNvSpPr>
            <a:spLocks noGrp="1"/>
          </p:cNvSpPr>
          <p:nvPr>
            <p:ph type="pic" sz="quarter" idx="12" hasCustomPrompt="1"/>
          </p:nvPr>
        </p:nvSpPr>
        <p:spPr>
          <a:xfrm>
            <a:off x="-1" y="0"/>
            <a:ext cx="12191244" cy="68580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328976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textbox over pictur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642977" y="0"/>
            <a:ext cx="11549023" cy="5568750"/>
          </a:xfrm>
        </p:spPr>
        <p:txBody>
          <a:bodyPr/>
          <a:lstStyle>
            <a:lvl1pPr marL="60273" indent="0">
              <a:buNone/>
              <a:defRPr>
                <a:solidFill>
                  <a:schemeClr val="bg1">
                    <a:lumMod val="50000"/>
                  </a:schemeClr>
                </a:solidFill>
              </a:defRPr>
            </a:lvl1pPr>
          </a:lstStyle>
          <a:p>
            <a:r>
              <a:rPr lang="nl-BE" noProof="0"/>
              <a:t>Picture</a:t>
            </a:r>
            <a:endParaRPr lang="nl-BE" noProof="0" dirty="0"/>
          </a:p>
        </p:txBody>
      </p:sp>
      <p:sp>
        <p:nvSpPr>
          <p:cNvPr id="2" name="Date Placeholder 1"/>
          <p:cNvSpPr>
            <a:spLocks noGrp="1"/>
          </p:cNvSpPr>
          <p:nvPr>
            <p:ph type="dt" sz="half" idx="10"/>
          </p:nvPr>
        </p:nvSpPr>
        <p:spPr/>
        <p:txBody>
          <a:bodyPr/>
          <a:lstStyle/>
          <a:p>
            <a:pPr defTabSz="914289"/>
            <a:fld id="{66A81384-1200-4D40-BEF0-3A17A1F906F4}" type="datetime1">
              <a:rPr lang="nl-NL" smtClean="0">
                <a:solidFill>
                  <a:prstClr val="black">
                    <a:tint val="75000"/>
                  </a:prstClr>
                </a:solidFill>
              </a:rPr>
              <a:pPr defTabSz="914289"/>
              <a:t>4-9-2023</a:t>
            </a:fld>
            <a:endParaRPr lang="nl-NL" dirty="0">
              <a:solidFill>
                <a:prstClr val="black">
                  <a:tint val="75000"/>
                </a:prstClr>
              </a:solidFill>
            </a:endParaRPr>
          </a:p>
        </p:txBody>
      </p:sp>
      <p:sp>
        <p:nvSpPr>
          <p:cNvPr id="3" name="Footer Placeholder 2"/>
          <p:cNvSpPr>
            <a:spLocks noGrp="1"/>
          </p:cNvSpPr>
          <p:nvPr>
            <p:ph type="ftr" sz="quarter" idx="11"/>
          </p:nvPr>
        </p:nvSpPr>
        <p:spPr/>
        <p:txBody>
          <a:bodyPr/>
          <a:lstStyle/>
          <a:p>
            <a:pPr defTabSz="914289"/>
            <a:endParaRPr lang="nl-NL" dirty="0">
              <a:solidFill>
                <a:prstClr val="black">
                  <a:tint val="75000"/>
                </a:prstClr>
              </a:solidFill>
            </a:endParaRPr>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642977" y="1892798"/>
            <a:ext cx="4756509" cy="3677906"/>
          </a:xfrm>
          <a:solidFill>
            <a:srgbClr val="1E64C8"/>
          </a:solidFill>
        </p:spPr>
        <p:txBody>
          <a:bodyPr anchor="b" anchorCtr="0">
            <a:noAutofit/>
          </a:bodyPr>
          <a:lstStyle>
            <a:lvl1pPr marL="60273" indent="0">
              <a:buNone/>
              <a:defRPr sz="7031" u="sng" cap="all" baseline="0">
                <a:solidFill>
                  <a:schemeClr val="bg1"/>
                </a:solidFill>
              </a:defRPr>
            </a:lvl1pPr>
            <a:lvl2pPr marL="692026" indent="-439771">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text</a:t>
            </a:r>
            <a:endParaRPr lang="en-GB" noProof="0" dirty="0"/>
          </a:p>
        </p:txBody>
      </p:sp>
    </p:spTree>
    <p:extLst>
      <p:ext uri="{BB962C8B-B14F-4D97-AF65-F5344CB8AC3E}">
        <p14:creationId xmlns:p14="http://schemas.microsoft.com/office/powerpoint/2010/main" val="218307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blue textbox over pictur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6AD30-96E8-448B-B97A-24B00ADE12C5}"/>
              </a:ext>
            </a:extLst>
          </p:cNvPr>
          <p:cNvSpPr/>
          <p:nvPr userDrawn="1"/>
        </p:nvSpPr>
        <p:spPr>
          <a:xfrm>
            <a:off x="642977" y="0"/>
            <a:ext cx="11549023"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9"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icture Placeholder 5"/>
          <p:cNvSpPr>
            <a:spLocks noGrp="1"/>
          </p:cNvSpPr>
          <p:nvPr>
            <p:ph type="pic" sz="quarter" idx="12" hasCustomPrompt="1"/>
          </p:nvPr>
        </p:nvSpPr>
        <p:spPr>
          <a:xfrm>
            <a:off x="642977" y="0"/>
            <a:ext cx="11549023" cy="5568750"/>
          </a:xfrm>
        </p:spPr>
        <p:txBody>
          <a:bodyPr/>
          <a:lstStyle>
            <a:lvl1pPr marL="60273" indent="0">
              <a:buNone/>
              <a:defRPr>
                <a:solidFill>
                  <a:schemeClr val="bg1">
                    <a:lumMod val="50000"/>
                  </a:schemeClr>
                </a:solidFill>
              </a:defRPr>
            </a:lvl1pPr>
          </a:lstStyle>
          <a:p>
            <a:r>
              <a:rPr lang="nl-BE" noProof="0"/>
              <a:t>Picture</a:t>
            </a:r>
            <a:endParaRPr lang="nl-BE" noProof="0" dirty="0"/>
          </a:p>
        </p:txBody>
      </p:sp>
      <p:sp>
        <p:nvSpPr>
          <p:cNvPr id="2" name="Date Placeholder 1"/>
          <p:cNvSpPr>
            <a:spLocks noGrp="1"/>
          </p:cNvSpPr>
          <p:nvPr>
            <p:ph type="dt" sz="half" idx="10"/>
          </p:nvPr>
        </p:nvSpPr>
        <p:spPr/>
        <p:txBody>
          <a:bodyPr/>
          <a:lstStyle/>
          <a:p>
            <a:pPr defTabSz="914289"/>
            <a:fld id="{66A81384-1200-4D40-BEF0-3A17A1F906F4}" type="datetime1">
              <a:rPr lang="nl-NL" smtClean="0">
                <a:solidFill>
                  <a:prstClr val="black">
                    <a:tint val="75000"/>
                  </a:prstClr>
                </a:solidFill>
              </a:rPr>
              <a:pPr defTabSz="914289"/>
              <a:t>4-9-2023</a:t>
            </a:fld>
            <a:endParaRPr lang="nl-NL" dirty="0">
              <a:solidFill>
                <a:prstClr val="black">
                  <a:tint val="75000"/>
                </a:prstClr>
              </a:solidFill>
            </a:endParaRPr>
          </a:p>
        </p:txBody>
      </p:sp>
      <p:sp>
        <p:nvSpPr>
          <p:cNvPr id="3" name="Footer Placeholder 2"/>
          <p:cNvSpPr>
            <a:spLocks noGrp="1"/>
          </p:cNvSpPr>
          <p:nvPr>
            <p:ph type="ftr" sz="quarter" idx="11"/>
          </p:nvPr>
        </p:nvSpPr>
        <p:spPr/>
        <p:txBody>
          <a:bodyPr/>
          <a:lstStyle/>
          <a:p>
            <a:pPr defTabSz="914289"/>
            <a:endParaRPr lang="nl-NL" dirty="0">
              <a:solidFill>
                <a:prstClr val="black">
                  <a:tint val="75000"/>
                </a:prstClr>
              </a:solidFill>
            </a:endParaRPr>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642976" y="711283"/>
            <a:ext cx="5453024" cy="4857467"/>
          </a:xfrm>
          <a:solidFill>
            <a:srgbClr val="E9F0FA"/>
          </a:solidFill>
        </p:spPr>
        <p:txBody>
          <a:bodyPr>
            <a:normAutofit/>
          </a:bodyPr>
          <a:lstStyle>
            <a:lvl1pPr marL="60273" indent="0">
              <a:buNone/>
              <a:defRPr sz="3797" u="sng" cap="all" baseline="0">
                <a:solidFill>
                  <a:srgbClr val="1E64C8"/>
                </a:solidFill>
              </a:defRPr>
            </a:lvl1pPr>
            <a:lvl2pPr marL="692026" indent="-439771">
              <a:defRPr>
                <a:solidFill>
                  <a:srgbClr val="1E64C8"/>
                </a:solidFill>
              </a:defRPr>
            </a:lvl2pPr>
            <a:lvl3pPr>
              <a:defRPr>
                <a:solidFill>
                  <a:srgbClr val="1E64C8"/>
                </a:solidFill>
              </a:defRPr>
            </a:lvl3pPr>
            <a:lvl4pPr>
              <a:defRPr>
                <a:solidFill>
                  <a:srgbClr val="1E64C8"/>
                </a:solidFill>
              </a:defRPr>
            </a:lvl4pPr>
            <a:lvl5pPr>
              <a:defRPr>
                <a:solidFill>
                  <a:srgbClr val="1E64C8"/>
                </a:solidFill>
              </a:defRPr>
            </a:lvl5pPr>
          </a:lstStyle>
          <a:p>
            <a:pPr lvl="0"/>
            <a:r>
              <a:rPr lang="en-GB" noProof="0"/>
              <a:t>Click to add text</a:t>
            </a:r>
            <a:endParaRPr lang="en-GB" noProof="0" dirty="0"/>
          </a:p>
        </p:txBody>
      </p:sp>
    </p:spTree>
    <p:extLst>
      <p:ext uri="{BB962C8B-B14F-4D97-AF65-F5344CB8AC3E}">
        <p14:creationId xmlns:p14="http://schemas.microsoft.com/office/powerpoint/2010/main" val="57150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713" y="177188"/>
            <a:ext cx="11043450" cy="607284"/>
          </a:xfrm>
          <a:prstGeom prst="rect">
            <a:avLst/>
          </a:prstGeom>
        </p:spPr>
        <p:txBody>
          <a:bodyPr vert="horz" lIns="91440" tIns="45720" rIns="91440" bIns="4572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87726" y="839787"/>
            <a:ext cx="11039437" cy="4708125"/>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2863577" y="6292057"/>
            <a:ext cx="16158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289"/>
            <a:fld id="{434BA3CA-1064-434F-B179-AB3B0298C0D6}" type="datetime1">
              <a:rPr lang="en-GB" smtClean="0">
                <a:solidFill>
                  <a:prstClr val="black">
                    <a:tint val="75000"/>
                  </a:prstClr>
                </a:solidFill>
              </a:rPr>
              <a:pPr defTabSz="914289"/>
              <a:t>04/09/2023</a:t>
            </a:fld>
            <a:endParaRPr lang="en-GB" dirty="0">
              <a:solidFill>
                <a:prstClr val="black">
                  <a:tint val="75000"/>
                </a:prstClr>
              </a:solidFill>
            </a:endParaRPr>
          </a:p>
        </p:txBody>
      </p:sp>
      <p:sp>
        <p:nvSpPr>
          <p:cNvPr id="5" name="Footer Placeholder 4"/>
          <p:cNvSpPr>
            <a:spLocks noGrp="1"/>
          </p:cNvSpPr>
          <p:nvPr>
            <p:ph type="ftr" sz="quarter" idx="3"/>
          </p:nvPr>
        </p:nvSpPr>
        <p:spPr>
          <a:xfrm>
            <a:off x="4788740" y="6324204"/>
            <a:ext cx="5873958" cy="307921"/>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289"/>
            <a:endParaRPr lang="en-GB" dirty="0">
              <a:solidFill>
                <a:prstClr val="black">
                  <a:tint val="75000"/>
                </a:prstClr>
              </a:solidFill>
            </a:endParaRPr>
          </a:p>
        </p:txBody>
      </p:sp>
      <p:sp>
        <p:nvSpPr>
          <p:cNvPr id="6" name="Slide Number Placeholder 5"/>
          <p:cNvSpPr>
            <a:spLocks noGrp="1"/>
          </p:cNvSpPr>
          <p:nvPr>
            <p:ph type="sldNum" sz="quarter" idx="4"/>
          </p:nvPr>
        </p:nvSpPr>
        <p:spPr>
          <a:xfrm>
            <a:off x="10962754" y="6292057"/>
            <a:ext cx="648236" cy="365125"/>
          </a:xfrm>
          <a:prstGeom prst="rect">
            <a:avLst/>
          </a:prstGeom>
        </p:spPr>
        <p:txBody>
          <a:bodyPr vert="horz" lIns="91440" tIns="45720" rIns="91440" bIns="45720" rtlCol="0" anchor="ctr"/>
          <a:lstStyle>
            <a:lvl1pPr algn="r">
              <a:defRPr sz="1200">
                <a:solidFill>
                  <a:srgbClr val="1E64C8"/>
                </a:solidFill>
              </a:defRPr>
            </a:lvl1pPr>
          </a:lstStyle>
          <a:p>
            <a:pPr defTabSz="914289"/>
            <a:fld id="{7AE184E0-0BD4-4705-A12B-9B71DDE63301}" type="slidenum">
              <a:rPr lang="en-GB" smtClean="0"/>
              <a:pPr defTabSz="914289"/>
              <a:t>‹#›</a:t>
            </a:fld>
            <a:endParaRPr lang="en-GB" dirty="0"/>
          </a:p>
        </p:txBody>
      </p:sp>
      <p:sp>
        <p:nvSpPr>
          <p:cNvPr id="7" name="Title positioning box" hidden="1"/>
          <p:cNvSpPr/>
          <p:nvPr userDrawn="1"/>
        </p:nvSpPr>
        <p:spPr>
          <a:xfrm>
            <a:off x="652023" y="258187"/>
            <a:ext cx="10885039" cy="32599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Text positoning box" hidden="1"/>
          <p:cNvSpPr/>
          <p:nvPr userDrawn="1"/>
        </p:nvSpPr>
        <p:spPr>
          <a:xfrm>
            <a:off x="652023" y="1113750"/>
            <a:ext cx="5786791"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Logo positioning box" hidden="1"/>
          <p:cNvSpPr/>
          <p:nvPr userDrawn="1"/>
        </p:nvSpPr>
        <p:spPr>
          <a:xfrm flipV="1">
            <a:off x="653103" y="5539811"/>
            <a:ext cx="10883960" cy="99587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ext positoning box" hidden="1"/>
          <p:cNvSpPr/>
          <p:nvPr userDrawn="1"/>
        </p:nvSpPr>
        <p:spPr>
          <a:xfrm>
            <a:off x="6449530" y="1113750"/>
            <a:ext cx="642977"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Text positoning box" hidden="1"/>
          <p:cNvSpPr/>
          <p:nvPr userDrawn="1"/>
        </p:nvSpPr>
        <p:spPr>
          <a:xfrm>
            <a:off x="7101553" y="953691"/>
            <a:ext cx="4435509" cy="458974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9"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1" name="Afbeelding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9208" y="5558625"/>
            <a:ext cx="1948224" cy="1298737"/>
          </a:xfrm>
          <a:prstGeom prst="rect">
            <a:avLst/>
          </a:prstGeom>
        </p:spPr>
      </p:pic>
    </p:spTree>
    <p:extLst>
      <p:ext uri="{BB962C8B-B14F-4D97-AF65-F5344CB8AC3E}">
        <p14:creationId xmlns:p14="http://schemas.microsoft.com/office/powerpoint/2010/main" val="975534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p:titleStyle>
    <p:bodyStyle>
      <a:lvl1pPr marL="0" indent="0" algn="l" defTabSz="914289" rtl="0" eaLnBrk="1" latinLnBrk="0" hangingPunct="1">
        <a:lnSpc>
          <a:spcPct val="120000"/>
        </a:lnSpc>
        <a:spcBef>
          <a:spcPts val="0"/>
        </a:spcBef>
        <a:buFont typeface="Arial" panose="020B0604020202020204" pitchFamily="34" charset="0"/>
        <a:buNone/>
        <a:defRPr sz="3375" kern="1200">
          <a:solidFill>
            <a:schemeClr val="tx1"/>
          </a:solidFill>
          <a:latin typeface="+mn-lt"/>
          <a:ea typeface="+mn-ea"/>
          <a:cs typeface="+mn-cs"/>
        </a:defRPr>
      </a:lvl1pPr>
      <a:lvl2pPr marL="321457" indent="-253116" algn="l" defTabSz="321457" rtl="0" eaLnBrk="1" latinLnBrk="0" hangingPunct="1">
        <a:lnSpc>
          <a:spcPct val="120000"/>
        </a:lnSpc>
        <a:spcBef>
          <a:spcPts val="0"/>
        </a:spcBef>
        <a:buFont typeface="Arial" panose="020B0604020202020204" pitchFamily="34" charset="0"/>
        <a:buChar char="̶"/>
        <a:tabLst/>
        <a:defRPr sz="3375" kern="1200">
          <a:solidFill>
            <a:schemeClr val="tx1"/>
          </a:solidFill>
          <a:latin typeface="+mn-lt"/>
          <a:ea typeface="+mn-ea"/>
          <a:cs typeface="+mn-cs"/>
        </a:defRPr>
      </a:lvl2pPr>
      <a:lvl3pPr marL="632869" indent="-322574" algn="l" defTabSz="914289" rtl="0" eaLnBrk="1" latinLnBrk="0" hangingPunct="1">
        <a:lnSpc>
          <a:spcPct val="120000"/>
        </a:lnSpc>
        <a:spcBef>
          <a:spcPts val="0"/>
        </a:spcBef>
        <a:buFont typeface="Arial" panose="020B0604020202020204" pitchFamily="34" charset="0"/>
        <a:buChar char="‒"/>
        <a:defRPr sz="3375" kern="1200">
          <a:solidFill>
            <a:schemeClr val="tx1"/>
          </a:solidFill>
          <a:latin typeface="+mn-lt"/>
          <a:ea typeface="+mn-ea"/>
          <a:cs typeface="+mn-cs"/>
        </a:defRPr>
      </a:lvl3pPr>
      <a:lvl4pPr marL="1013483" indent="-380615" algn="l" defTabSz="914289" rtl="0" eaLnBrk="1" latinLnBrk="0" hangingPunct="1">
        <a:lnSpc>
          <a:spcPct val="120000"/>
        </a:lnSpc>
        <a:spcBef>
          <a:spcPts val="0"/>
        </a:spcBef>
        <a:buFont typeface="Arial" panose="020B0604020202020204" pitchFamily="34" charset="0"/>
        <a:buChar char="‒"/>
        <a:defRPr sz="3375" kern="1200">
          <a:solidFill>
            <a:schemeClr val="tx1"/>
          </a:solidFill>
          <a:latin typeface="+mn-lt"/>
          <a:ea typeface="+mn-ea"/>
          <a:cs typeface="+mn-cs"/>
        </a:defRPr>
      </a:lvl4pPr>
      <a:lvl5pPr marL="1828289" indent="-814805" algn="l" defTabSz="914289" rtl="0" eaLnBrk="1" latinLnBrk="0" hangingPunct="1">
        <a:lnSpc>
          <a:spcPct val="120000"/>
        </a:lnSpc>
        <a:spcBef>
          <a:spcPts val="0"/>
        </a:spcBef>
        <a:buFont typeface="Arial" panose="020B0604020202020204" pitchFamily="34" charset="0"/>
        <a:buNone/>
        <a:defRPr sz="3375" kern="1200">
          <a:solidFill>
            <a:schemeClr val="tx1"/>
          </a:solidFill>
          <a:latin typeface="+mn-lt"/>
          <a:ea typeface="+mn-ea"/>
          <a:cs typeface="+mn-cs"/>
        </a:defRPr>
      </a:lvl5pPr>
      <a:lvl6pPr marL="2514295"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9"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83"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28"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89" rtl="0" eaLnBrk="1" latinLnBrk="0" hangingPunct="1">
        <a:defRPr sz="1800" kern="1200">
          <a:solidFill>
            <a:schemeClr val="tx1"/>
          </a:solidFill>
          <a:latin typeface="+mn-lt"/>
          <a:ea typeface="+mn-ea"/>
          <a:cs typeface="+mn-cs"/>
        </a:defRPr>
      </a:lvl1pPr>
      <a:lvl2pPr marL="457144" algn="l" defTabSz="914289" rtl="0" eaLnBrk="1" latinLnBrk="0" hangingPunct="1">
        <a:defRPr sz="1800" kern="1200">
          <a:solidFill>
            <a:schemeClr val="tx1"/>
          </a:solidFill>
          <a:latin typeface="+mn-lt"/>
          <a:ea typeface="+mn-ea"/>
          <a:cs typeface="+mn-cs"/>
        </a:defRPr>
      </a:lvl2pPr>
      <a:lvl3pPr marL="914289" algn="l" defTabSz="914289" rtl="0" eaLnBrk="1" latinLnBrk="0" hangingPunct="1">
        <a:defRPr sz="1800" kern="1200">
          <a:solidFill>
            <a:schemeClr val="tx1"/>
          </a:solidFill>
          <a:latin typeface="+mn-lt"/>
          <a:ea typeface="+mn-ea"/>
          <a:cs typeface="+mn-cs"/>
        </a:defRPr>
      </a:lvl3pPr>
      <a:lvl4pPr marL="1371433" algn="l" defTabSz="914289" rtl="0" eaLnBrk="1" latinLnBrk="0" hangingPunct="1">
        <a:defRPr sz="1800" kern="1200">
          <a:solidFill>
            <a:schemeClr val="tx1"/>
          </a:solidFill>
          <a:latin typeface="+mn-lt"/>
          <a:ea typeface="+mn-ea"/>
          <a:cs typeface="+mn-cs"/>
        </a:defRPr>
      </a:lvl4pPr>
      <a:lvl5pPr marL="1828577" algn="l" defTabSz="914289" rtl="0" eaLnBrk="1" latinLnBrk="0" hangingPunct="1">
        <a:defRPr sz="1800" kern="1200">
          <a:solidFill>
            <a:schemeClr val="tx1"/>
          </a:solidFill>
          <a:latin typeface="+mn-lt"/>
          <a:ea typeface="+mn-ea"/>
          <a:cs typeface="+mn-cs"/>
        </a:defRPr>
      </a:lvl5pPr>
      <a:lvl6pPr marL="2285723" algn="l" defTabSz="914289" rtl="0" eaLnBrk="1" latinLnBrk="0" hangingPunct="1">
        <a:defRPr sz="1800" kern="1200">
          <a:solidFill>
            <a:schemeClr val="tx1"/>
          </a:solidFill>
          <a:latin typeface="+mn-lt"/>
          <a:ea typeface="+mn-ea"/>
          <a:cs typeface="+mn-cs"/>
        </a:defRPr>
      </a:lvl6pPr>
      <a:lvl7pPr marL="2742867" algn="l" defTabSz="914289" rtl="0" eaLnBrk="1" latinLnBrk="0" hangingPunct="1">
        <a:defRPr sz="1800" kern="1200">
          <a:solidFill>
            <a:schemeClr val="tx1"/>
          </a:solidFill>
          <a:latin typeface="+mn-lt"/>
          <a:ea typeface="+mn-ea"/>
          <a:cs typeface="+mn-cs"/>
        </a:defRPr>
      </a:lvl7pPr>
      <a:lvl8pPr marL="3200011" algn="l" defTabSz="914289" rtl="0" eaLnBrk="1" latinLnBrk="0" hangingPunct="1">
        <a:defRPr sz="1800" kern="1200">
          <a:solidFill>
            <a:schemeClr val="tx1"/>
          </a:solidFill>
          <a:latin typeface="+mn-lt"/>
          <a:ea typeface="+mn-ea"/>
          <a:cs typeface="+mn-cs"/>
        </a:defRPr>
      </a:lvl8pPr>
      <a:lvl9pPr marL="3657156" algn="l" defTabSz="9142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18/10/relationships/comments" Target="../comments/modernComment_101_DDD6B81F.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18/10/relationships/comments" Target="../comments/modernComment_120_48F545D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18/10/relationships/comments" Target="../comments/modernComment_106_BBB76FC1.xml"/></Relationships>
</file>

<file path=ppt/slides/_rels/slide13.xml.rels><?xml version="1.0" encoding="UTF-8" standalone="yes"?>
<Relationships xmlns="http://schemas.openxmlformats.org/package/2006/relationships"><Relationship Id="rId8" Type="http://schemas.microsoft.com/office/2018/10/relationships/comments" Target="../comments/modernComment_11C_5BDD890B.xm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1F_AA9DFE74.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23_49F3934F.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25_92341130.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6" Type="http://schemas.microsoft.com/office/2018/10/relationships/comments" Target="../comments/modernComment_115_E73E1B44.xml"/><Relationship Id="rId5" Type="http://schemas.openxmlformats.org/officeDocument/2006/relationships/image" Target="../media/image21.png"/><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16_2288797D.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18_DD27DD35.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microsoft.com/office/2018/10/relationships/comments" Target="../comments/modernComment_119_7C233DDD.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1A_A788B52E.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microsoft.com/office/2018/10/relationships/comments" Target="../comments/modernComment_108_1C7743C.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00134" y="3442469"/>
            <a:ext cx="8095237" cy="523220"/>
          </a:xfrm>
          <a:prstGeom prst="rect">
            <a:avLst/>
          </a:prstGeom>
        </p:spPr>
        <p:txBody>
          <a:bodyPr wrap="square">
            <a:spAutoFit/>
          </a:bodyPr>
          <a:lstStyle/>
          <a:p>
            <a:pPr defTabSz="1219022"/>
            <a:r>
              <a:rPr lang="en-US" sz="2800" b="1" kern="0" dirty="0">
                <a:solidFill>
                  <a:srgbClr val="FFD200"/>
                </a:solidFill>
                <a:latin typeface="Calibri" panose="020F0502020204030204" pitchFamily="34" charset="0"/>
                <a:cs typeface="Arial"/>
                <a:sym typeface="Arial"/>
              </a:rPr>
              <a:t>Espoir Kabanga</a:t>
            </a:r>
            <a:r>
              <a:rPr lang="en-US" sz="2800" kern="0" dirty="0">
                <a:solidFill>
                  <a:srgbClr val="FFD200"/>
                </a:solidFill>
                <a:latin typeface="Calibri" panose="020F0502020204030204" pitchFamily="34" charset="0"/>
                <a:cs typeface="Arial"/>
                <a:sym typeface="Arial"/>
              </a:rPr>
              <a:t>, Arnout Van Messem, Wesley De Neve</a:t>
            </a:r>
            <a:endParaRPr lang="en-US" sz="1100" kern="0" dirty="0">
              <a:solidFill>
                <a:srgbClr val="000000"/>
              </a:solidFill>
              <a:latin typeface="Arial"/>
              <a:cs typeface="Arial"/>
              <a:sym typeface="Arial"/>
            </a:endParaRPr>
          </a:p>
        </p:txBody>
      </p:sp>
      <p:sp>
        <p:nvSpPr>
          <p:cNvPr id="11" name="Rectangle 10"/>
          <p:cNvSpPr/>
          <p:nvPr/>
        </p:nvSpPr>
        <p:spPr>
          <a:xfrm>
            <a:off x="3437792" y="104535"/>
            <a:ext cx="8561404" cy="1200329"/>
          </a:xfrm>
          <a:prstGeom prst="rect">
            <a:avLst/>
          </a:prstGeom>
        </p:spPr>
        <p:txBody>
          <a:bodyPr wrap="square">
            <a:spAutoFit/>
          </a:bodyPr>
          <a:lstStyle/>
          <a:p>
            <a:pPr algn="r" defTabSz="1219022"/>
            <a:r>
              <a:rPr lang="en-US" sz="2400" kern="0" dirty="0">
                <a:solidFill>
                  <a:srgbClr val="FFD200"/>
                </a:solidFill>
                <a:latin typeface="Calibri" panose="020F0502020204030204" pitchFamily="34" charset="0"/>
                <a:cs typeface="Arial"/>
                <a:sym typeface="Arial"/>
              </a:rPr>
              <a:t>Proceedings of the 18th Conference on Computational Intelligence Methods for Bioinformatics &amp; Biostatistics (CIBB 2023)</a:t>
            </a:r>
          </a:p>
          <a:p>
            <a:pPr algn="r" defTabSz="1219022"/>
            <a:r>
              <a:rPr lang="en-US" sz="2400" kern="0" dirty="0">
                <a:solidFill>
                  <a:srgbClr val="FFD200"/>
                </a:solidFill>
                <a:latin typeface="Calibri" panose="020F0502020204030204" pitchFamily="34" charset="0"/>
                <a:cs typeface="Arial"/>
                <a:sym typeface="Arial"/>
              </a:rPr>
              <a:t>September 6th, 2023</a:t>
            </a:r>
          </a:p>
        </p:txBody>
      </p:sp>
      <p:pic>
        <p:nvPicPr>
          <p:cNvPr id="13" name="Picture 12"/>
          <p:cNvPicPr>
            <a:picLocks noChangeAspect="1"/>
          </p:cNvPicPr>
          <p:nvPr/>
        </p:nvPicPr>
        <p:blipFill>
          <a:blip r:embed="rId3"/>
          <a:stretch>
            <a:fillRect/>
          </a:stretch>
        </p:blipFill>
        <p:spPr>
          <a:xfrm>
            <a:off x="559565" y="5655510"/>
            <a:ext cx="1630432" cy="980324"/>
          </a:xfrm>
          <a:prstGeom prst="rect">
            <a:avLst/>
          </a:prstGeom>
        </p:spPr>
      </p:pic>
      <p:pic>
        <p:nvPicPr>
          <p:cNvPr id="14" name="Picture 13"/>
          <p:cNvPicPr>
            <a:picLocks noChangeAspect="1"/>
          </p:cNvPicPr>
          <p:nvPr/>
        </p:nvPicPr>
        <p:blipFill>
          <a:blip r:embed="rId4"/>
          <a:stretch>
            <a:fillRect/>
          </a:stretch>
        </p:blipFill>
        <p:spPr>
          <a:xfrm>
            <a:off x="10382650" y="5655510"/>
            <a:ext cx="1616546" cy="1074450"/>
          </a:xfrm>
          <a:prstGeom prst="rect">
            <a:avLst/>
          </a:prstGeom>
        </p:spPr>
      </p:pic>
      <p:sp>
        <p:nvSpPr>
          <p:cNvPr id="4" name="TextBox 3"/>
          <p:cNvSpPr txBox="1"/>
          <p:nvPr/>
        </p:nvSpPr>
        <p:spPr>
          <a:xfrm>
            <a:off x="1100134" y="1844216"/>
            <a:ext cx="10210863" cy="1149354"/>
          </a:xfrm>
          <a:prstGeom prst="rect">
            <a:avLst/>
          </a:prstGeom>
          <a:noFill/>
        </p:spPr>
        <p:txBody>
          <a:bodyPr wrap="square" rtlCol="0">
            <a:spAutoFit/>
          </a:bodyPr>
          <a:lstStyle/>
          <a:p>
            <a:pPr defTabSz="914289">
              <a:lnSpc>
                <a:spcPct val="120000"/>
              </a:lnSpc>
            </a:pPr>
            <a:r>
              <a:rPr lang="en-US" sz="3000" b="1">
                <a:solidFill>
                  <a:prstClr val="white"/>
                </a:solidFill>
              </a:rPr>
              <a:t>Towards Interpretable Multitask Learning for Splice Site and Translation Initiation Site Prediction</a:t>
            </a:r>
            <a:endParaRPr lang="en-US" sz="3000" b="1" dirty="0">
              <a:solidFill>
                <a:prstClr val="white"/>
              </a:solidFill>
              <a:latin typeface="Arial"/>
            </a:endParaRPr>
          </a:p>
        </p:txBody>
      </p:sp>
    </p:spTree>
    <p:extLst>
      <p:ext uri="{BB962C8B-B14F-4D97-AF65-F5344CB8AC3E}">
        <p14:creationId xmlns:p14="http://schemas.microsoft.com/office/powerpoint/2010/main" val="372183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6950BFC3-D8DA-4A85-94F7-54DA5524770B}">
      <p188:commentRel xmlns="" xmlns:p188="http://schemas.microsoft.com/office/powerpoint/2018/8/main" r:id="rId5"/>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txBox="1">
            <a:spLocks/>
          </p:cNvSpPr>
          <p:nvPr/>
        </p:nvSpPr>
        <p:spPr>
          <a:xfrm>
            <a:off x="12384059" y="8254004"/>
            <a:ext cx="648197" cy="352365"/>
          </a:xfrm>
          <a:prstGeom prst="rect">
            <a:avLst/>
          </a:prstGeom>
          <a:solidFill>
            <a:srgbClr val="FFCC99">
              <a:alpha val="96863"/>
            </a:srgbClr>
          </a:solidFill>
          <a:ln>
            <a:solidFill>
              <a:srgbClr val="FF9966"/>
            </a:solidFill>
          </a:ln>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fld id="{7AE184E0-0BD4-4705-A12B-9B71DDE63301}" type="slidenum">
              <a:rPr lang="en-GB" sz="1200">
                <a:latin typeface="Arial"/>
              </a:rPr>
              <a:pPr defTabSz="914289"/>
              <a:t>10</a:t>
            </a:fld>
            <a:endParaRPr lang="en-GB" sz="1200" dirty="0">
              <a:latin typeface="Arial"/>
            </a:endParaRPr>
          </a:p>
        </p:txBody>
      </p:sp>
      <p:sp>
        <p:nvSpPr>
          <p:cNvPr id="3" name="Slide Number Placeholder 2"/>
          <p:cNvSpPr>
            <a:spLocks noGrp="1"/>
          </p:cNvSpPr>
          <p:nvPr>
            <p:ph type="sldNum" sz="quarter" idx="12"/>
          </p:nvPr>
        </p:nvSpPr>
        <p:spPr>
          <a:xfrm>
            <a:off x="12384059" y="7357980"/>
            <a:ext cx="648197" cy="352365"/>
          </a:xfrm>
        </p:spPr>
        <p:txBody>
          <a:bodyPr/>
          <a:lstStyle/>
          <a:p>
            <a:pPr defTabSz="914289"/>
            <a:fld id="{7AE184E0-0BD4-4705-A12B-9B71DDE63301}" type="slidenum">
              <a:rPr lang="en-GB">
                <a:latin typeface="Arial"/>
              </a:rPr>
              <a:pPr defTabSz="914289"/>
              <a:t>10</a:t>
            </a:fld>
            <a:endParaRPr lang="en-GB" dirty="0">
              <a:latin typeface="Arial"/>
            </a:endParaRPr>
          </a:p>
        </p:txBody>
      </p:sp>
      <p:sp>
        <p:nvSpPr>
          <p:cNvPr id="38" name="Slide Number Placeholder 2"/>
          <p:cNvSpPr txBox="1">
            <a:spLocks/>
          </p:cNvSpPr>
          <p:nvPr/>
        </p:nvSpPr>
        <p:spPr>
          <a:xfrm>
            <a:off x="10962457" y="6292058"/>
            <a:ext cx="648197" cy="352365"/>
          </a:xfrm>
          <a:prstGeom prst="rect">
            <a:avLst/>
          </a:prstGeom>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r>
              <a:rPr lang="en-GB" sz="1200" dirty="0" smtClean="0">
                <a:latin typeface="Arial"/>
              </a:rPr>
              <a:t>10</a:t>
            </a:r>
            <a:endParaRPr lang="en-GB" sz="1200" dirty="0">
              <a:latin typeface="Aria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3609" b="63684"/>
          <a:stretch/>
        </p:blipFill>
        <p:spPr>
          <a:xfrm>
            <a:off x="1383989" y="2178109"/>
            <a:ext cx="3556819" cy="1698633"/>
          </a:xfrm>
          <a:prstGeom prst="rect">
            <a:avLst/>
          </a:prstGeom>
        </p:spPr>
      </p:pic>
      <p:sp>
        <p:nvSpPr>
          <p:cNvPr id="9" name="TextBox 8"/>
          <p:cNvSpPr txBox="1"/>
          <p:nvPr/>
        </p:nvSpPr>
        <p:spPr>
          <a:xfrm>
            <a:off x="4942374" y="595850"/>
            <a:ext cx="4757679" cy="394210"/>
          </a:xfrm>
          <a:prstGeom prst="rect">
            <a:avLst/>
          </a:prstGeom>
          <a:noFill/>
        </p:spPr>
        <p:txBody>
          <a:bodyPr wrap="square" rtlCol="0">
            <a:spAutoFit/>
          </a:bodyPr>
          <a:lstStyle/>
          <a:p>
            <a:pPr algn="ctr">
              <a:lnSpc>
                <a:spcPct val="120000"/>
              </a:lnSpc>
            </a:pPr>
            <a:r>
              <a:rPr lang="en-US" b="1" dirty="0">
                <a:solidFill>
                  <a:prstClr val="black"/>
                </a:solidFill>
                <a:cs typeface="Calibri" panose="020F0502020204030204" pitchFamily="34" charset="0"/>
              </a:rPr>
              <a:t>Model Architecture</a:t>
            </a:r>
            <a:endParaRPr lang="en-US" b="1" dirty="0"/>
          </a:p>
        </p:txBody>
      </p:sp>
      <p:graphicFrame>
        <p:nvGraphicFramePr>
          <p:cNvPr id="8" name="Table 7"/>
          <p:cNvGraphicFramePr>
            <a:graphicFrameLocks noGrp="1"/>
          </p:cNvGraphicFramePr>
          <p:nvPr>
            <p:extLst>
              <p:ext uri="{D42A27DB-BD31-4B8C-83A1-F6EECF244321}">
                <p14:modId xmlns:p14="http://schemas.microsoft.com/office/powerpoint/2010/main" val="1603569955"/>
              </p:ext>
            </p:extLst>
          </p:nvPr>
        </p:nvGraphicFramePr>
        <p:xfrm>
          <a:off x="4913523" y="1221584"/>
          <a:ext cx="5152760" cy="4337028"/>
        </p:xfrm>
        <a:graphic>
          <a:graphicData uri="http://schemas.openxmlformats.org/drawingml/2006/table">
            <a:tbl>
              <a:tblPr>
                <a:tableStyleId>{5C22544A-7EE6-4342-B048-85BDC9FD1C3A}</a:tableStyleId>
              </a:tblPr>
              <a:tblGrid>
                <a:gridCol w="1840271">
                  <a:extLst>
                    <a:ext uri="{9D8B030D-6E8A-4147-A177-3AD203B41FA5}">
                      <a16:colId xmlns:a16="http://schemas.microsoft.com/office/drawing/2014/main" val="3121694071"/>
                    </a:ext>
                  </a:extLst>
                </a:gridCol>
                <a:gridCol w="3312489">
                  <a:extLst>
                    <a:ext uri="{9D8B030D-6E8A-4147-A177-3AD203B41FA5}">
                      <a16:colId xmlns:a16="http://schemas.microsoft.com/office/drawing/2014/main" val="2855561871"/>
                    </a:ext>
                  </a:extLst>
                </a:gridCol>
              </a:tblGrid>
              <a:tr h="198928">
                <a:tc gridSpan="2">
                  <a:txBody>
                    <a:bodyPr/>
                    <a:lstStyle/>
                    <a:p>
                      <a:pPr algn="ctr" fontAlgn="b"/>
                      <a:r>
                        <a:rPr lang="en-US" sz="1200" b="1" u="none" strike="noStrike" dirty="0">
                          <a:solidFill>
                            <a:srgbClr val="0070C0"/>
                          </a:solidFill>
                          <a:effectLst/>
                        </a:rPr>
                        <a:t>SpliceRover</a:t>
                      </a:r>
                      <a:endParaRPr lang="en-US" sz="1200" b="1" i="0" u="none" strike="noStrike" dirty="0">
                        <a:solidFill>
                          <a:srgbClr val="0070C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101540080"/>
                  </a:ext>
                </a:extLst>
              </a:tr>
              <a:tr h="198928">
                <a:tc>
                  <a:txBody>
                    <a:bodyPr/>
                    <a:lstStyle/>
                    <a:p>
                      <a:pPr algn="l" fontAlgn="b"/>
                      <a:r>
                        <a:rPr lang="en-US" sz="1200" b="1" u="none" strike="noStrike" dirty="0">
                          <a:effectLst/>
                        </a:rPr>
                        <a:t>Layer</a:t>
                      </a:r>
                      <a:endParaRPr lang="en-US"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200" b="1" u="none" strike="noStrike" dirty="0">
                          <a:effectLst/>
                        </a:rPr>
                        <a:t>Details</a:t>
                      </a:r>
                      <a:endParaRPr lang="en-US"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94117832"/>
                  </a:ext>
                </a:extLst>
              </a:tr>
              <a:tr h="198928">
                <a:tc>
                  <a:txBody>
                    <a:bodyPr/>
                    <a:lstStyle/>
                    <a:p>
                      <a:pPr algn="l" fontAlgn="b"/>
                      <a:r>
                        <a:rPr lang="en-US" sz="1200" u="none" strike="noStrike" dirty="0">
                          <a:effectLst/>
                        </a:rPr>
                        <a:t>conv</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200" u="none" strike="noStrike" dirty="0">
                          <a:effectLst/>
                        </a:rPr>
                        <a:t>70 filters of size (9,4)</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53228851"/>
                  </a:ext>
                </a:extLst>
              </a:tr>
              <a:tr h="198928">
                <a:tc>
                  <a:txBody>
                    <a:bodyPr/>
                    <a:lstStyle/>
                    <a:p>
                      <a:pPr algn="l" fontAlgn="b"/>
                      <a:r>
                        <a:rPr lang="en-US" sz="1200" u="none" strike="noStrike" dirty="0">
                          <a:effectLst/>
                        </a:rPr>
                        <a:t>dropout</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200" u="none" strike="noStrike">
                          <a:effectLst/>
                        </a:rPr>
                        <a:t>p = 0.2</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82434940"/>
                  </a:ext>
                </a:extLst>
              </a:tr>
              <a:tr h="388009">
                <a:tc>
                  <a:txBody>
                    <a:bodyPr/>
                    <a:lstStyle/>
                    <a:p>
                      <a:pPr algn="l" fontAlgn="b"/>
                      <a:r>
                        <a:rPr lang="en-US" sz="1200" u="none" strike="noStrike" dirty="0">
                          <a:effectLst/>
                        </a:rPr>
                        <a:t>conv</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200" u="none" strike="noStrike" dirty="0">
                          <a:effectLst/>
                        </a:rPr>
                        <a:t>100 filters of size (7,1)</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10407036"/>
                  </a:ext>
                </a:extLst>
              </a:tr>
              <a:tr h="198928">
                <a:tc>
                  <a:txBody>
                    <a:bodyPr/>
                    <a:lstStyle/>
                    <a:p>
                      <a:pPr algn="l" fontAlgn="b"/>
                      <a:r>
                        <a:rPr lang="en-US" sz="1200" u="none" strike="noStrike" dirty="0">
                          <a:effectLst/>
                        </a:rPr>
                        <a:t>dropout</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200" u="none" strike="noStrike">
                          <a:effectLst/>
                        </a:rPr>
                        <a:t>p = 0.2</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8220771"/>
                  </a:ext>
                </a:extLst>
              </a:tr>
              <a:tr h="388009">
                <a:tc>
                  <a:txBody>
                    <a:bodyPr/>
                    <a:lstStyle/>
                    <a:p>
                      <a:pPr algn="l" fontAlgn="b"/>
                      <a:r>
                        <a:rPr lang="en-US" sz="1200" u="none" strike="noStrike" dirty="0">
                          <a:effectLst/>
                        </a:rPr>
                        <a:t>conv</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200" u="none" strike="noStrike" dirty="0">
                          <a:effectLst/>
                        </a:rPr>
                        <a:t>100 filters of size (7,1)</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19324012"/>
                  </a:ext>
                </a:extLst>
              </a:tr>
              <a:tr h="198928">
                <a:tc>
                  <a:txBody>
                    <a:bodyPr/>
                    <a:lstStyle/>
                    <a:p>
                      <a:pPr algn="l" fontAlgn="b"/>
                      <a:r>
                        <a:rPr lang="en-US" sz="1200" u="none" strike="noStrike" dirty="0">
                          <a:effectLst/>
                        </a:rPr>
                        <a:t>maxpool</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200" u="none" strike="noStrike">
                          <a:effectLst/>
                        </a:rPr>
                        <a:t>pool size (3, 1)</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19996901"/>
                  </a:ext>
                </a:extLst>
              </a:tr>
              <a:tr h="198928">
                <a:tc>
                  <a:txBody>
                    <a:bodyPr/>
                    <a:lstStyle/>
                    <a:p>
                      <a:pPr algn="l" fontAlgn="b"/>
                      <a:r>
                        <a:rPr lang="en-US" sz="1200" u="none" strike="noStrike" dirty="0">
                          <a:effectLst/>
                        </a:rPr>
                        <a:t>dropout</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200" u="none" strike="noStrike">
                          <a:effectLst/>
                        </a:rPr>
                        <a:t>p = 0.2</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67738122"/>
                  </a:ext>
                </a:extLst>
              </a:tr>
              <a:tr h="388009">
                <a:tc>
                  <a:txBody>
                    <a:bodyPr/>
                    <a:lstStyle/>
                    <a:p>
                      <a:pPr algn="l" fontAlgn="b"/>
                      <a:r>
                        <a:rPr lang="en-US" sz="1200" u="none" strike="noStrike" dirty="0">
                          <a:effectLst/>
                        </a:rPr>
                        <a:t>conv</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200" u="none" strike="noStrike" dirty="0">
                          <a:effectLst/>
                        </a:rPr>
                        <a:t>200 filters of size (7,1)</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8422071"/>
                  </a:ext>
                </a:extLst>
              </a:tr>
              <a:tr h="198928">
                <a:tc>
                  <a:txBody>
                    <a:bodyPr/>
                    <a:lstStyle/>
                    <a:p>
                      <a:pPr algn="l" fontAlgn="b"/>
                      <a:r>
                        <a:rPr lang="en-US" sz="1200" u="none" strike="noStrike" dirty="0">
                          <a:effectLst/>
                        </a:rPr>
                        <a:t>maxpool</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200" u="none" strike="noStrike" dirty="0">
                          <a:effectLst/>
                        </a:rPr>
                        <a:t>pool size (4, 1)</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74267840"/>
                  </a:ext>
                </a:extLst>
              </a:tr>
              <a:tr h="198928">
                <a:tc>
                  <a:txBody>
                    <a:bodyPr/>
                    <a:lstStyle/>
                    <a:p>
                      <a:pPr algn="l" fontAlgn="b"/>
                      <a:r>
                        <a:rPr lang="en-US" sz="1200" u="none" strike="noStrike" dirty="0">
                          <a:effectLst/>
                        </a:rPr>
                        <a:t>dropout</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200" u="none" strike="noStrike" dirty="0">
                          <a:effectLst/>
                        </a:rPr>
                        <a:t>p = 0.2</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61623163"/>
                  </a:ext>
                </a:extLst>
              </a:tr>
              <a:tr h="388009">
                <a:tc>
                  <a:txBody>
                    <a:bodyPr/>
                    <a:lstStyle/>
                    <a:p>
                      <a:pPr algn="l" fontAlgn="b"/>
                      <a:r>
                        <a:rPr lang="en-US" sz="1200" u="none" strike="noStrike" dirty="0">
                          <a:effectLst/>
                        </a:rPr>
                        <a:t>conv</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200" u="none" strike="noStrike" dirty="0">
                          <a:effectLst/>
                        </a:rPr>
                        <a:t>250 filters of size (7,1)</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77391053"/>
                  </a:ext>
                </a:extLst>
              </a:tr>
              <a:tr h="198928">
                <a:tc>
                  <a:txBody>
                    <a:bodyPr/>
                    <a:lstStyle/>
                    <a:p>
                      <a:pPr algn="l" fontAlgn="b"/>
                      <a:r>
                        <a:rPr lang="en-US" sz="1200" u="none" strike="noStrike" dirty="0">
                          <a:effectLst/>
                        </a:rPr>
                        <a:t>maxpool</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200" u="none" strike="noStrike">
                          <a:effectLst/>
                        </a:rPr>
                        <a:t>pool size (4, 1)</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72556015"/>
                  </a:ext>
                </a:extLst>
              </a:tr>
              <a:tr h="198928">
                <a:tc>
                  <a:txBody>
                    <a:bodyPr/>
                    <a:lstStyle/>
                    <a:p>
                      <a:pPr algn="l" fontAlgn="b"/>
                      <a:r>
                        <a:rPr lang="en-US" sz="1200" u="none" strike="noStrike" dirty="0">
                          <a:effectLst/>
                        </a:rPr>
                        <a:t>dropout</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200" u="none" strike="noStrike">
                          <a:effectLst/>
                        </a:rPr>
                        <a:t>p = 0.2</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19737915"/>
                  </a:ext>
                </a:extLst>
              </a:tr>
              <a:tr h="198928">
                <a:tc>
                  <a:txBody>
                    <a:bodyPr/>
                    <a:lstStyle/>
                    <a:p>
                      <a:pPr algn="l" fontAlgn="b"/>
                      <a:r>
                        <a:rPr lang="en-US" sz="1200" u="none" strike="noStrike" dirty="0">
                          <a:effectLst/>
                        </a:rPr>
                        <a:t>dense</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200" u="none" strike="noStrike" dirty="0">
                          <a:effectLst/>
                        </a:rPr>
                        <a:t>512 neurons</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85092898"/>
                  </a:ext>
                </a:extLst>
              </a:tr>
              <a:tr h="198928">
                <a:tc>
                  <a:txBody>
                    <a:bodyPr/>
                    <a:lstStyle/>
                    <a:p>
                      <a:pPr algn="l" fontAlgn="b"/>
                      <a:r>
                        <a:rPr lang="en-US" sz="1200" u="none" strike="noStrike" dirty="0">
                          <a:effectLst/>
                        </a:rPr>
                        <a:t>dropout</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200" u="none" strike="noStrike" dirty="0">
                          <a:effectLst/>
                        </a:rPr>
                        <a:t>p = 0.2</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12216461"/>
                  </a:ext>
                </a:extLst>
              </a:tr>
              <a:tr h="198928">
                <a:tc>
                  <a:txBody>
                    <a:bodyPr/>
                    <a:lstStyle/>
                    <a:p>
                      <a:pPr algn="l" fontAlgn="b"/>
                      <a:r>
                        <a:rPr lang="en-US" sz="1200" u="none" strike="noStrike" dirty="0">
                          <a:effectLst/>
                        </a:rPr>
                        <a:t>sofmax</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200" u="none" strike="noStrike" dirty="0">
                          <a:effectLst/>
                        </a:rPr>
                        <a:t>2 outputs</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80660505"/>
                  </a:ext>
                </a:extLst>
              </a:tr>
            </a:tbl>
          </a:graphicData>
        </a:graphic>
      </p:graphicFrame>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88804" t="20064" b="58974"/>
          <a:stretch/>
        </p:blipFill>
        <p:spPr>
          <a:xfrm>
            <a:off x="10066283" y="2537174"/>
            <a:ext cx="1094351" cy="980502"/>
          </a:xfrm>
          <a:prstGeom prst="rect">
            <a:avLst/>
          </a:prstGeom>
        </p:spPr>
      </p:pic>
      <p:sp>
        <p:nvSpPr>
          <p:cNvPr id="13" name="TextBox 12"/>
          <p:cNvSpPr txBox="1"/>
          <p:nvPr/>
        </p:nvSpPr>
        <p:spPr>
          <a:xfrm>
            <a:off x="3739750" y="5630348"/>
            <a:ext cx="7714964" cy="384721"/>
          </a:xfrm>
          <a:prstGeom prst="rect">
            <a:avLst/>
          </a:prstGeom>
          <a:noFill/>
        </p:spPr>
        <p:txBody>
          <a:bodyPr wrap="square" rtlCol="0">
            <a:spAutoFit/>
          </a:bodyPr>
          <a:lstStyle/>
          <a:p>
            <a:pPr algn="just"/>
            <a:r>
              <a:rPr lang="en-US" sz="1200" b="1" baseline="30000" dirty="0"/>
              <a:t>__________________________________________________________________________________________________________________________________</a:t>
            </a:r>
          </a:p>
          <a:p>
            <a:pPr algn="just"/>
            <a:r>
              <a:rPr lang="en-US" sz="1100" dirty="0" err="1">
                <a:latin typeface="Times New Roman" panose="02020603050405020304" pitchFamily="18" charset="0"/>
                <a:cs typeface="Times New Roman" panose="02020603050405020304" pitchFamily="18" charset="0"/>
              </a:rPr>
              <a:t>Zuallaert</a:t>
            </a:r>
            <a:r>
              <a:rPr lang="en-US" sz="1100" dirty="0">
                <a:latin typeface="Times New Roman" panose="02020603050405020304" pitchFamily="18" charset="0"/>
                <a:cs typeface="Times New Roman" panose="02020603050405020304" pitchFamily="18" charset="0"/>
              </a:rPr>
              <a:t>, J. et al., SpliceRover: interpretable convolutional neural networks for improved splice site prediction, </a:t>
            </a:r>
            <a:r>
              <a:rPr lang="en-US" sz="1100" i="1" dirty="0">
                <a:latin typeface="Times New Roman" panose="02020603050405020304" pitchFamily="18" charset="0"/>
                <a:cs typeface="Times New Roman" panose="02020603050405020304" pitchFamily="18" charset="0"/>
              </a:rPr>
              <a:t>Bioinformatics</a:t>
            </a:r>
            <a:r>
              <a:rPr lang="en-US" sz="1100" dirty="0">
                <a:latin typeface="Times New Roman" panose="02020603050405020304" pitchFamily="18" charset="0"/>
                <a:cs typeface="Times New Roman" panose="02020603050405020304" pitchFamily="18" charset="0"/>
              </a:rPr>
              <a:t>, 2018</a:t>
            </a:r>
          </a:p>
        </p:txBody>
      </p:sp>
      <p:sp>
        <p:nvSpPr>
          <p:cNvPr id="14" name="TextBox 13"/>
          <p:cNvSpPr txBox="1"/>
          <p:nvPr/>
        </p:nvSpPr>
        <p:spPr>
          <a:xfrm>
            <a:off x="202018" y="17260"/>
            <a:ext cx="4072270" cy="511615"/>
          </a:xfrm>
          <a:prstGeom prst="rect">
            <a:avLst/>
          </a:prstGeom>
          <a:noFill/>
        </p:spPr>
        <p:txBody>
          <a:bodyPr wrap="square" rtlCol="0">
            <a:spAutoFit/>
          </a:bodyPr>
          <a:lstStyle/>
          <a:p>
            <a:pPr algn="l">
              <a:lnSpc>
                <a:spcPct val="120000"/>
              </a:lnSpc>
            </a:pPr>
            <a:r>
              <a:rPr lang="en-US" sz="2500" b="1" dirty="0">
                <a:solidFill>
                  <a:schemeClr val="bg2">
                    <a:lumMod val="50000"/>
                  </a:schemeClr>
                </a:solidFill>
              </a:rPr>
              <a:t>2</a:t>
            </a:r>
            <a:r>
              <a:rPr lang="en-US" sz="2500" b="1" dirty="0" smtClean="0">
                <a:solidFill>
                  <a:schemeClr val="bg2">
                    <a:lumMod val="50000"/>
                  </a:schemeClr>
                </a:solidFill>
              </a:rPr>
              <a:t>. Proposed Approach</a:t>
            </a:r>
            <a:endParaRPr lang="en-US" sz="2500" b="1" dirty="0">
              <a:solidFill>
                <a:schemeClr val="bg2">
                  <a:lumMod val="50000"/>
                </a:schemeClr>
              </a:solidFill>
            </a:endParaRPr>
          </a:p>
        </p:txBody>
      </p:sp>
    </p:spTree>
    <p:extLst>
      <p:ext uri="{BB962C8B-B14F-4D97-AF65-F5344CB8AC3E}">
        <p14:creationId xmlns:p14="http://schemas.microsoft.com/office/powerpoint/2010/main" val="122403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6950BFC3-D8DA-4A85-94F7-54DA5524770B}">
      <p188:commentRel xmlns="" xmlns:p188="http://schemas.microsoft.com/office/powerpoint/2018/8/main" r:id="rId4"/>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txBox="1">
            <a:spLocks/>
          </p:cNvSpPr>
          <p:nvPr/>
        </p:nvSpPr>
        <p:spPr>
          <a:xfrm>
            <a:off x="12766095" y="7443346"/>
            <a:ext cx="648197" cy="352365"/>
          </a:xfrm>
          <a:prstGeom prst="rect">
            <a:avLst/>
          </a:prstGeom>
          <a:solidFill>
            <a:srgbClr val="FFCC99">
              <a:alpha val="96863"/>
            </a:srgbClr>
          </a:solidFill>
          <a:ln>
            <a:solidFill>
              <a:srgbClr val="FF9966"/>
            </a:solidFill>
          </a:ln>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fld id="{7AE184E0-0BD4-4705-A12B-9B71DDE63301}" type="slidenum">
              <a:rPr lang="en-GB" sz="1200">
                <a:latin typeface="Arial"/>
              </a:rPr>
              <a:pPr defTabSz="914289"/>
              <a:t>11</a:t>
            </a:fld>
            <a:endParaRPr lang="en-GB" sz="1200" dirty="0">
              <a:latin typeface="Arial"/>
            </a:endParaRPr>
          </a:p>
        </p:txBody>
      </p:sp>
      <p:sp>
        <p:nvSpPr>
          <p:cNvPr id="38" name="Slide Number Placeholder 2"/>
          <p:cNvSpPr txBox="1">
            <a:spLocks/>
          </p:cNvSpPr>
          <p:nvPr/>
        </p:nvSpPr>
        <p:spPr>
          <a:xfrm>
            <a:off x="10962457" y="6292058"/>
            <a:ext cx="648197" cy="352365"/>
          </a:xfrm>
          <a:prstGeom prst="rect">
            <a:avLst/>
          </a:prstGeom>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r>
              <a:rPr lang="en-GB" sz="1200" dirty="0" smtClean="0">
                <a:latin typeface="Arial"/>
              </a:rPr>
              <a:t>11</a:t>
            </a:r>
            <a:endParaRPr lang="en-GB" sz="1200" dirty="0">
              <a:latin typeface="Arial"/>
            </a:endParaRPr>
          </a:p>
        </p:txBody>
      </p:sp>
      <p:sp>
        <p:nvSpPr>
          <p:cNvPr id="83" name="TextBox 82"/>
          <p:cNvSpPr txBox="1"/>
          <p:nvPr/>
        </p:nvSpPr>
        <p:spPr>
          <a:xfrm>
            <a:off x="1431117" y="514238"/>
            <a:ext cx="6170202" cy="3637919"/>
          </a:xfrm>
          <a:prstGeom prst="rect">
            <a:avLst/>
          </a:prstGeom>
          <a:noFill/>
        </p:spPr>
        <p:txBody>
          <a:bodyPr wrap="square" rtlCol="0">
            <a:spAutoFit/>
          </a:bodyPr>
          <a:lstStyle/>
          <a:p>
            <a:r>
              <a:rPr lang="en-US" sz="2560" dirty="0"/>
              <a:t>Contents</a:t>
            </a:r>
          </a:p>
          <a:p>
            <a:endParaRPr lang="en-US" sz="2560" dirty="0"/>
          </a:p>
          <a:p>
            <a:pPr marL="365782" indent="-365782">
              <a:buAutoNum type="arabicPeriod"/>
            </a:pPr>
            <a:r>
              <a:rPr lang="en-US" sz="2560" dirty="0" smtClean="0"/>
              <a:t>Introduction</a:t>
            </a:r>
          </a:p>
          <a:p>
            <a:pPr marL="365782" indent="-365782">
              <a:buAutoNum type="arabicPeriod"/>
            </a:pPr>
            <a:endParaRPr lang="en-US" sz="2560" dirty="0"/>
          </a:p>
          <a:p>
            <a:pPr marL="365782" indent="-365782">
              <a:buAutoNum type="arabicPeriod"/>
            </a:pPr>
            <a:r>
              <a:rPr lang="en-US" sz="2560" dirty="0" smtClean="0"/>
              <a:t>Proposed Approach</a:t>
            </a:r>
            <a:endParaRPr lang="en-US" sz="2560" dirty="0"/>
          </a:p>
          <a:p>
            <a:pPr marL="365782" indent="-365782">
              <a:buAutoNum type="arabicPeriod"/>
            </a:pPr>
            <a:endParaRPr lang="en-US" sz="2560" dirty="0"/>
          </a:p>
          <a:p>
            <a:pPr marL="365782" indent="-365782">
              <a:buAutoNum type="arabicPeriod"/>
            </a:pPr>
            <a:r>
              <a:rPr lang="en-US" sz="2560" b="1" dirty="0">
                <a:solidFill>
                  <a:schemeClr val="bg2">
                    <a:lumMod val="50000"/>
                  </a:schemeClr>
                </a:solidFill>
              </a:rPr>
              <a:t>Experimental </a:t>
            </a:r>
            <a:r>
              <a:rPr lang="en-US" sz="2560" b="1" dirty="0" smtClean="0">
                <a:solidFill>
                  <a:schemeClr val="bg2">
                    <a:lumMod val="50000"/>
                  </a:schemeClr>
                </a:solidFill>
              </a:rPr>
              <a:t>Setup and Results</a:t>
            </a:r>
            <a:endParaRPr lang="en-US" sz="2560" b="1" dirty="0">
              <a:solidFill>
                <a:schemeClr val="bg2">
                  <a:lumMod val="50000"/>
                </a:schemeClr>
              </a:solidFill>
            </a:endParaRPr>
          </a:p>
          <a:p>
            <a:pPr marL="365782" indent="-365782">
              <a:buAutoNum type="arabicPeriod"/>
            </a:pPr>
            <a:endParaRPr lang="en-US" sz="2560" dirty="0"/>
          </a:p>
          <a:p>
            <a:pPr marL="365782" indent="-365782">
              <a:buAutoNum type="arabicPeriod"/>
            </a:pPr>
            <a:r>
              <a:rPr lang="en-US" sz="2560" dirty="0"/>
              <a:t>Conclusions and Future Research</a:t>
            </a:r>
          </a:p>
        </p:txBody>
      </p:sp>
    </p:spTree>
    <p:extLst>
      <p:ext uri="{BB962C8B-B14F-4D97-AF65-F5344CB8AC3E}">
        <p14:creationId xmlns:p14="http://schemas.microsoft.com/office/powerpoint/2010/main" val="116033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txBox="1">
            <a:spLocks/>
          </p:cNvSpPr>
          <p:nvPr/>
        </p:nvSpPr>
        <p:spPr>
          <a:xfrm>
            <a:off x="12384059" y="8254004"/>
            <a:ext cx="648197" cy="352365"/>
          </a:xfrm>
          <a:prstGeom prst="rect">
            <a:avLst/>
          </a:prstGeom>
          <a:solidFill>
            <a:srgbClr val="FFCC99">
              <a:alpha val="96863"/>
            </a:srgbClr>
          </a:solidFill>
          <a:ln>
            <a:solidFill>
              <a:srgbClr val="FF9966"/>
            </a:solidFill>
          </a:ln>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fld id="{7AE184E0-0BD4-4705-A12B-9B71DDE63301}" type="slidenum">
              <a:rPr lang="en-GB" sz="1200">
                <a:latin typeface="Arial"/>
              </a:rPr>
              <a:pPr defTabSz="914289"/>
              <a:t>12</a:t>
            </a:fld>
            <a:endParaRPr lang="en-GB" sz="1200" dirty="0">
              <a:latin typeface="Arial"/>
            </a:endParaRPr>
          </a:p>
        </p:txBody>
      </p:sp>
      <p:sp>
        <p:nvSpPr>
          <p:cNvPr id="3" name="Slide Number Placeholder 2"/>
          <p:cNvSpPr>
            <a:spLocks noGrp="1"/>
          </p:cNvSpPr>
          <p:nvPr>
            <p:ph type="sldNum" sz="quarter" idx="12"/>
          </p:nvPr>
        </p:nvSpPr>
        <p:spPr>
          <a:xfrm>
            <a:off x="12384059" y="7357980"/>
            <a:ext cx="648197" cy="352365"/>
          </a:xfrm>
        </p:spPr>
        <p:txBody>
          <a:bodyPr/>
          <a:lstStyle/>
          <a:p>
            <a:pPr defTabSz="914289"/>
            <a:fld id="{7AE184E0-0BD4-4705-A12B-9B71DDE63301}" type="slidenum">
              <a:rPr lang="en-GB">
                <a:latin typeface="Arial"/>
              </a:rPr>
              <a:pPr defTabSz="914289"/>
              <a:t>12</a:t>
            </a:fld>
            <a:endParaRPr lang="en-GB" dirty="0">
              <a:latin typeface="Arial"/>
            </a:endParaRPr>
          </a:p>
        </p:txBody>
      </p:sp>
      <p:sp>
        <p:nvSpPr>
          <p:cNvPr id="38" name="Slide Number Placeholder 2"/>
          <p:cNvSpPr txBox="1">
            <a:spLocks/>
          </p:cNvSpPr>
          <p:nvPr/>
        </p:nvSpPr>
        <p:spPr>
          <a:xfrm>
            <a:off x="10962457" y="6292058"/>
            <a:ext cx="648197" cy="352365"/>
          </a:xfrm>
          <a:prstGeom prst="rect">
            <a:avLst/>
          </a:prstGeom>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r>
              <a:rPr lang="en-GB" sz="1200" dirty="0" smtClean="0">
                <a:latin typeface="Arial"/>
              </a:rPr>
              <a:t>12</a:t>
            </a:r>
            <a:endParaRPr lang="en-GB" sz="1200" dirty="0">
              <a:latin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615" y="2152929"/>
            <a:ext cx="6830378" cy="3934374"/>
          </a:xfrm>
          <a:prstGeom prst="rect">
            <a:avLst/>
          </a:prstGeom>
        </p:spPr>
      </p:pic>
      <p:sp>
        <p:nvSpPr>
          <p:cNvPr id="6" name="TextBox 5"/>
          <p:cNvSpPr txBox="1"/>
          <p:nvPr/>
        </p:nvSpPr>
        <p:spPr>
          <a:xfrm>
            <a:off x="2860158" y="852140"/>
            <a:ext cx="7378995" cy="757130"/>
          </a:xfrm>
          <a:prstGeom prst="rect">
            <a:avLst/>
          </a:prstGeom>
          <a:noFill/>
        </p:spPr>
        <p:txBody>
          <a:bodyPr wrap="square" rtlCol="0">
            <a:spAutoFit/>
          </a:bodyPr>
          <a:lstStyle/>
          <a:p>
            <a:pPr>
              <a:lnSpc>
                <a:spcPct val="120000"/>
              </a:lnSpc>
            </a:pPr>
            <a:r>
              <a:rPr lang="en-US" dirty="0">
                <a:solidFill>
                  <a:prstClr val="black"/>
                </a:solidFill>
                <a:latin typeface="Calibri" panose="020F0502020204030204" pitchFamily="34" charset="0"/>
                <a:cs typeface="Calibri" panose="020F0502020204030204" pitchFamily="34" charset="0"/>
              </a:rPr>
              <a:t>● </a:t>
            </a:r>
            <a:r>
              <a:rPr lang="en-US" dirty="0"/>
              <a:t>Dataset contains DNA sequences from </a:t>
            </a:r>
            <a:r>
              <a:rPr lang="en-US" i="1" dirty="0"/>
              <a:t>Arabidopsis Thaliana</a:t>
            </a:r>
            <a:r>
              <a:rPr lang="en-US" dirty="0"/>
              <a:t> species</a:t>
            </a:r>
          </a:p>
          <a:p>
            <a:pPr>
              <a:lnSpc>
                <a:spcPct val="120000"/>
              </a:lnSpc>
            </a:pPr>
            <a:r>
              <a:rPr lang="en-US" dirty="0">
                <a:solidFill>
                  <a:prstClr val="black"/>
                </a:solidFill>
                <a:latin typeface="Calibri" panose="020F0502020204030204" pitchFamily="34" charset="0"/>
                <a:cs typeface="Calibri" panose="020F0502020204030204" pitchFamily="34" charset="0"/>
              </a:rPr>
              <a:t>● </a:t>
            </a:r>
            <a:r>
              <a:rPr lang="en-US" dirty="0"/>
              <a:t>The size of the dataset is the same for all 3 tasks</a:t>
            </a:r>
          </a:p>
        </p:txBody>
      </p:sp>
      <p:sp>
        <p:nvSpPr>
          <p:cNvPr id="8" name="TextBox 7"/>
          <p:cNvSpPr txBox="1"/>
          <p:nvPr/>
        </p:nvSpPr>
        <p:spPr>
          <a:xfrm>
            <a:off x="202018" y="17260"/>
            <a:ext cx="5867478" cy="553998"/>
          </a:xfrm>
          <a:prstGeom prst="rect">
            <a:avLst/>
          </a:prstGeom>
          <a:noFill/>
        </p:spPr>
        <p:txBody>
          <a:bodyPr wrap="square" rtlCol="0">
            <a:spAutoFit/>
          </a:bodyPr>
          <a:lstStyle/>
          <a:p>
            <a:pPr algn="l">
              <a:lnSpc>
                <a:spcPct val="120000"/>
              </a:lnSpc>
            </a:pPr>
            <a:r>
              <a:rPr lang="en-US" sz="2500" b="1" dirty="0">
                <a:solidFill>
                  <a:schemeClr val="bg2">
                    <a:lumMod val="50000"/>
                  </a:schemeClr>
                </a:solidFill>
              </a:rPr>
              <a:t>3</a:t>
            </a:r>
            <a:r>
              <a:rPr lang="en-US" sz="2500" b="1" dirty="0" smtClean="0">
                <a:solidFill>
                  <a:schemeClr val="bg2">
                    <a:lumMod val="50000"/>
                  </a:schemeClr>
                </a:solidFill>
              </a:rPr>
              <a:t>. </a:t>
            </a:r>
            <a:r>
              <a:rPr lang="en-US" sz="2500" b="1" dirty="0">
                <a:solidFill>
                  <a:schemeClr val="bg2">
                    <a:lumMod val="50000"/>
                  </a:schemeClr>
                </a:solidFill>
              </a:rPr>
              <a:t>Experimental </a:t>
            </a:r>
            <a:r>
              <a:rPr lang="en-US" sz="2500" b="1" dirty="0" smtClean="0">
                <a:solidFill>
                  <a:schemeClr val="bg2">
                    <a:lumMod val="50000"/>
                  </a:schemeClr>
                </a:solidFill>
              </a:rPr>
              <a:t>Setup and Results</a:t>
            </a:r>
            <a:endParaRPr lang="en-US" sz="2500" b="1" dirty="0">
              <a:solidFill>
                <a:schemeClr val="bg2">
                  <a:lumMod val="50000"/>
                </a:schemeClr>
              </a:solidFill>
            </a:endParaRPr>
          </a:p>
        </p:txBody>
      </p:sp>
    </p:spTree>
    <p:extLst>
      <p:ext uri="{BB962C8B-B14F-4D97-AF65-F5344CB8AC3E}">
        <p14:creationId xmlns:p14="http://schemas.microsoft.com/office/powerpoint/2010/main" val="314936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6950BFC3-D8DA-4A85-94F7-54DA5524770B}">
      <p188:commentRel xmlns="" xmlns:p188="http://schemas.microsoft.com/office/powerpoint/2018/8/main" r:id="rId4"/>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txBox="1">
            <a:spLocks/>
          </p:cNvSpPr>
          <p:nvPr/>
        </p:nvSpPr>
        <p:spPr>
          <a:xfrm>
            <a:off x="12766095" y="7443346"/>
            <a:ext cx="648197" cy="352365"/>
          </a:xfrm>
          <a:prstGeom prst="rect">
            <a:avLst/>
          </a:prstGeom>
          <a:solidFill>
            <a:srgbClr val="FFCC99">
              <a:alpha val="96863"/>
            </a:srgbClr>
          </a:solidFill>
          <a:ln>
            <a:solidFill>
              <a:srgbClr val="FF9966"/>
            </a:solidFill>
          </a:ln>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fld id="{7AE184E0-0BD4-4705-A12B-9B71DDE63301}" type="slidenum">
              <a:rPr lang="en-GB" sz="1200">
                <a:latin typeface="Arial"/>
              </a:rPr>
              <a:pPr defTabSz="914289"/>
              <a:t>13</a:t>
            </a:fld>
            <a:endParaRPr lang="en-GB" sz="1200" dirty="0">
              <a:latin typeface="Arial"/>
            </a:endParaRPr>
          </a:p>
        </p:txBody>
      </p:sp>
      <p:sp>
        <p:nvSpPr>
          <p:cNvPr id="38" name="Slide Number Placeholder 2"/>
          <p:cNvSpPr txBox="1">
            <a:spLocks/>
          </p:cNvSpPr>
          <p:nvPr/>
        </p:nvSpPr>
        <p:spPr>
          <a:xfrm>
            <a:off x="10962457" y="6292058"/>
            <a:ext cx="648197" cy="352365"/>
          </a:xfrm>
          <a:prstGeom prst="rect">
            <a:avLst/>
          </a:prstGeom>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r>
              <a:rPr lang="en-GB" sz="1200" dirty="0" smtClean="0">
                <a:latin typeface="Arial"/>
              </a:rPr>
              <a:t>13</a:t>
            </a:r>
            <a:endParaRPr lang="en-GB" sz="1200" dirty="0">
              <a:latin typeface="Arial"/>
            </a:endParaRPr>
          </a:p>
        </p:txBody>
      </p:sp>
      <p:sp>
        <p:nvSpPr>
          <p:cNvPr id="6" name="TextBox 5"/>
          <p:cNvSpPr txBox="1"/>
          <p:nvPr/>
        </p:nvSpPr>
        <p:spPr>
          <a:xfrm>
            <a:off x="202018" y="17260"/>
            <a:ext cx="5762364" cy="553998"/>
          </a:xfrm>
          <a:prstGeom prst="rect">
            <a:avLst/>
          </a:prstGeom>
          <a:noFill/>
        </p:spPr>
        <p:txBody>
          <a:bodyPr wrap="square" rtlCol="0">
            <a:spAutoFit/>
          </a:bodyPr>
          <a:lstStyle/>
          <a:p>
            <a:pPr algn="l">
              <a:lnSpc>
                <a:spcPct val="120000"/>
              </a:lnSpc>
            </a:pPr>
            <a:r>
              <a:rPr lang="en-US" sz="2500" b="1" dirty="0">
                <a:solidFill>
                  <a:schemeClr val="bg2">
                    <a:lumMod val="50000"/>
                  </a:schemeClr>
                </a:solidFill>
              </a:rPr>
              <a:t>3</a:t>
            </a:r>
            <a:r>
              <a:rPr lang="en-US" sz="2500" b="1" dirty="0" smtClean="0">
                <a:solidFill>
                  <a:schemeClr val="bg2">
                    <a:lumMod val="50000"/>
                  </a:schemeClr>
                </a:solidFill>
              </a:rPr>
              <a:t>. Experimental Setup and Results</a:t>
            </a:r>
            <a:endParaRPr lang="en-US" sz="2500" b="1" dirty="0">
              <a:solidFill>
                <a:schemeClr val="bg2">
                  <a:lumMod val="50000"/>
                </a:schemeClr>
              </a:solidFill>
            </a:endParaRPr>
          </a:p>
        </p:txBody>
      </p:sp>
      <p:pic>
        <p:nvPicPr>
          <p:cNvPr id="7" name="Picture 6"/>
          <p:cNvPicPr>
            <a:picLocks noChangeAspect="1"/>
          </p:cNvPicPr>
          <p:nvPr/>
        </p:nvPicPr>
        <p:blipFill rotWithShape="1">
          <a:blip r:embed="rId3"/>
          <a:srcRect l="17317" b="13253"/>
          <a:stretch/>
        </p:blipFill>
        <p:spPr>
          <a:xfrm>
            <a:off x="2122242" y="1392500"/>
            <a:ext cx="2704142" cy="1241199"/>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4"/>
          <a:srcRect r="16643" b="11100"/>
          <a:stretch/>
        </p:blipFill>
        <p:spPr>
          <a:xfrm>
            <a:off x="2122242" y="3111451"/>
            <a:ext cx="2703387" cy="1255122"/>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5"/>
          <a:srcRect l="6562" r="9728"/>
          <a:stretch/>
        </p:blipFill>
        <p:spPr>
          <a:xfrm>
            <a:off x="2122242" y="4936232"/>
            <a:ext cx="2708296" cy="1255346"/>
          </a:xfrm>
          <a:prstGeom prst="rect">
            <a:avLst/>
          </a:prstGeom>
          <a:ln>
            <a:noFill/>
          </a:ln>
          <a:effectLst>
            <a:outerShdw blurRad="190500" algn="tl" rotWithShape="0">
              <a:srgbClr val="000000">
                <a:alpha val="70000"/>
              </a:srgbClr>
            </a:outerShdw>
          </a:effectLst>
        </p:spPr>
      </p:pic>
      <p:sp>
        <p:nvSpPr>
          <p:cNvPr id="10" name="Left Brace 9"/>
          <p:cNvSpPr/>
          <p:nvPr/>
        </p:nvSpPr>
        <p:spPr>
          <a:xfrm>
            <a:off x="1144909" y="1354854"/>
            <a:ext cx="510373" cy="4756180"/>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defTabSz="914289"/>
            <a:endParaRPr lang="en-US">
              <a:solidFill>
                <a:prstClr val="black"/>
              </a:solidFill>
              <a:latin typeface="Arial"/>
            </a:endParaRPr>
          </a:p>
        </p:txBody>
      </p:sp>
      <p:sp>
        <p:nvSpPr>
          <p:cNvPr id="11" name="TextBox 10"/>
          <p:cNvSpPr txBox="1"/>
          <p:nvPr/>
        </p:nvSpPr>
        <p:spPr>
          <a:xfrm>
            <a:off x="2122242" y="960976"/>
            <a:ext cx="2584521" cy="369332"/>
          </a:xfrm>
          <a:prstGeom prst="rect">
            <a:avLst/>
          </a:prstGeom>
          <a:noFill/>
        </p:spPr>
        <p:txBody>
          <a:bodyPr wrap="square" rtlCol="0">
            <a:spAutoFit/>
          </a:bodyPr>
          <a:lstStyle/>
          <a:p>
            <a:pPr algn="ctr" defTabSz="914289"/>
            <a:r>
              <a:rPr lang="en-US" dirty="0">
                <a:solidFill>
                  <a:prstClr val="black"/>
                </a:solidFill>
                <a:latin typeface="Arial"/>
              </a:rPr>
              <a:t>Donor splice site</a:t>
            </a:r>
          </a:p>
        </p:txBody>
      </p:sp>
      <p:sp>
        <p:nvSpPr>
          <p:cNvPr id="12" name="TextBox 11"/>
          <p:cNvSpPr txBox="1"/>
          <p:nvPr/>
        </p:nvSpPr>
        <p:spPr>
          <a:xfrm>
            <a:off x="1961785" y="2686978"/>
            <a:ext cx="2940212" cy="369332"/>
          </a:xfrm>
          <a:prstGeom prst="rect">
            <a:avLst/>
          </a:prstGeom>
          <a:noFill/>
        </p:spPr>
        <p:txBody>
          <a:bodyPr wrap="square" rtlCol="0">
            <a:spAutoFit/>
          </a:bodyPr>
          <a:lstStyle/>
          <a:p>
            <a:pPr algn="ctr" defTabSz="914289"/>
            <a:r>
              <a:rPr lang="en-US" dirty="0">
                <a:solidFill>
                  <a:prstClr val="black"/>
                </a:solidFill>
                <a:latin typeface="Arial"/>
              </a:rPr>
              <a:t>Translation initiation site</a:t>
            </a:r>
            <a:endParaRPr lang="en-US" b="1" dirty="0">
              <a:solidFill>
                <a:prstClr val="black"/>
              </a:solidFill>
              <a:latin typeface="Arial"/>
            </a:endParaRPr>
          </a:p>
        </p:txBody>
      </p:sp>
      <p:sp>
        <p:nvSpPr>
          <p:cNvPr id="13" name="TextBox 12"/>
          <p:cNvSpPr txBox="1"/>
          <p:nvPr/>
        </p:nvSpPr>
        <p:spPr>
          <a:xfrm>
            <a:off x="2182677" y="4531024"/>
            <a:ext cx="2230253" cy="369332"/>
          </a:xfrm>
          <a:prstGeom prst="rect">
            <a:avLst/>
          </a:prstGeom>
          <a:noFill/>
        </p:spPr>
        <p:txBody>
          <a:bodyPr wrap="square" rtlCol="0">
            <a:spAutoFit/>
          </a:bodyPr>
          <a:lstStyle/>
          <a:p>
            <a:pPr algn="ctr" defTabSz="914289"/>
            <a:r>
              <a:rPr lang="en-US" dirty="0">
                <a:solidFill>
                  <a:prstClr val="black"/>
                </a:solidFill>
                <a:latin typeface="Arial"/>
              </a:rPr>
              <a:t>Acceptor splice site</a:t>
            </a:r>
          </a:p>
        </p:txBody>
      </p:sp>
      <p:sp>
        <p:nvSpPr>
          <p:cNvPr id="14" name="Rectangle 13"/>
          <p:cNvSpPr/>
          <p:nvPr/>
        </p:nvSpPr>
        <p:spPr>
          <a:xfrm>
            <a:off x="3086667" y="1344221"/>
            <a:ext cx="316326" cy="13461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solidFill>
                <a:prstClr val="white"/>
              </a:solidFill>
              <a:latin typeface="Arial"/>
            </a:endParaRPr>
          </a:p>
        </p:txBody>
      </p:sp>
      <p:sp>
        <p:nvSpPr>
          <p:cNvPr id="15" name="Rectangle 14"/>
          <p:cNvSpPr/>
          <p:nvPr/>
        </p:nvSpPr>
        <p:spPr>
          <a:xfrm>
            <a:off x="3109502" y="3079552"/>
            <a:ext cx="376604" cy="13329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solidFill>
                <a:prstClr val="white"/>
              </a:solidFill>
              <a:latin typeface="Arial"/>
            </a:endParaRPr>
          </a:p>
        </p:txBody>
      </p:sp>
      <p:sp>
        <p:nvSpPr>
          <p:cNvPr id="16" name="Rectangle 15"/>
          <p:cNvSpPr/>
          <p:nvPr/>
        </p:nvSpPr>
        <p:spPr>
          <a:xfrm>
            <a:off x="3105637" y="4882626"/>
            <a:ext cx="338209" cy="13448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solidFill>
                <a:prstClr val="white"/>
              </a:solidFill>
              <a:latin typeface="Arial"/>
            </a:endParaRPr>
          </a:p>
        </p:txBody>
      </p:sp>
      <p:sp>
        <p:nvSpPr>
          <p:cNvPr id="17" name="TextBox 16"/>
          <p:cNvSpPr txBox="1"/>
          <p:nvPr/>
        </p:nvSpPr>
        <p:spPr>
          <a:xfrm>
            <a:off x="6442323" y="1069334"/>
            <a:ext cx="5753522" cy="646331"/>
          </a:xfrm>
          <a:prstGeom prst="rect">
            <a:avLst/>
          </a:prstGeom>
          <a:noFill/>
        </p:spPr>
        <p:txBody>
          <a:bodyPr wrap="square" rtlCol="0">
            <a:spAutoFit/>
          </a:bodyPr>
          <a:lstStyle/>
          <a:p>
            <a:pPr defTabSz="914289"/>
            <a:r>
              <a:rPr lang="en-US" dirty="0">
                <a:solidFill>
                  <a:prstClr val="black"/>
                </a:solidFill>
                <a:latin typeface="Calibri" panose="020F0502020204030204" pitchFamily="34" charset="0"/>
                <a:cs typeface="Calibri" panose="020F0502020204030204" pitchFamily="34" charset="0"/>
              </a:rPr>
              <a:t>● </a:t>
            </a:r>
            <a:r>
              <a:rPr lang="en-US" dirty="0">
                <a:solidFill>
                  <a:prstClr val="black"/>
                </a:solidFill>
                <a:latin typeface="Arial"/>
                <a:cs typeface="Calibri" panose="020F0502020204030204" pitchFamily="34" charset="0"/>
              </a:rPr>
              <a:t>For each task, </a:t>
            </a:r>
            <a:r>
              <a:rPr lang="en-US" dirty="0">
                <a:solidFill>
                  <a:prstClr val="black"/>
                </a:solidFill>
                <a:latin typeface="Arial"/>
              </a:rPr>
              <a:t>candidate sites are located at fixed position</a:t>
            </a:r>
          </a:p>
        </p:txBody>
      </p:sp>
      <p:sp>
        <p:nvSpPr>
          <p:cNvPr id="18" name="Left Brace 17"/>
          <p:cNvSpPr/>
          <p:nvPr/>
        </p:nvSpPr>
        <p:spPr>
          <a:xfrm rot="10800000">
            <a:off x="5276349" y="1354854"/>
            <a:ext cx="510373" cy="4756180"/>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defTabSz="914289"/>
            <a:endParaRPr lang="en-US">
              <a:solidFill>
                <a:prstClr val="black"/>
              </a:solidFill>
              <a:latin typeface="Arial"/>
            </a:endParaRPr>
          </a:p>
        </p:txBody>
      </p:sp>
      <p:sp>
        <p:nvSpPr>
          <p:cNvPr id="19" name="TextBox 18"/>
          <p:cNvSpPr txBox="1"/>
          <p:nvPr/>
        </p:nvSpPr>
        <p:spPr>
          <a:xfrm>
            <a:off x="6442324" y="468976"/>
            <a:ext cx="3557554" cy="369332"/>
          </a:xfrm>
          <a:prstGeom prst="rect">
            <a:avLst/>
          </a:prstGeom>
          <a:noFill/>
        </p:spPr>
        <p:txBody>
          <a:bodyPr wrap="square" rtlCol="0">
            <a:spAutoFit/>
          </a:bodyPr>
          <a:lstStyle/>
          <a:p>
            <a:pPr defTabSz="914289"/>
            <a:r>
              <a:rPr lang="en-US" dirty="0">
                <a:solidFill>
                  <a:prstClr val="black"/>
                </a:solidFill>
                <a:latin typeface="Calibri" panose="020F0502020204030204" pitchFamily="34" charset="0"/>
                <a:cs typeface="Calibri" panose="020F0502020204030204" pitchFamily="34" charset="0"/>
              </a:rPr>
              <a:t>● </a:t>
            </a:r>
            <a:r>
              <a:rPr lang="en-US" dirty="0">
                <a:solidFill>
                  <a:prstClr val="black"/>
                </a:solidFill>
                <a:latin typeface="Arial"/>
              </a:rPr>
              <a:t>Sequences are of fixed length</a:t>
            </a:r>
          </a:p>
        </p:txBody>
      </p:sp>
      <p:sp>
        <p:nvSpPr>
          <p:cNvPr id="20" name="TextBox 19"/>
          <p:cNvSpPr txBox="1"/>
          <p:nvPr/>
        </p:nvSpPr>
        <p:spPr>
          <a:xfrm>
            <a:off x="1581253" y="1783248"/>
            <a:ext cx="305088" cy="308674"/>
          </a:xfrm>
          <a:prstGeom prst="rect">
            <a:avLst/>
          </a:prstGeom>
          <a:noFill/>
        </p:spPr>
        <p:txBody>
          <a:bodyPr wrap="square" rtlCol="0">
            <a:spAutoFit/>
          </a:bodyPr>
          <a:lstStyle/>
          <a:p>
            <a:pPr algn="ctr" defTabSz="914289"/>
            <a:r>
              <a:rPr lang="en-US" sz="1406" b="1" dirty="0">
                <a:solidFill>
                  <a:prstClr val="black"/>
                </a:solidFill>
                <a:latin typeface="Arial"/>
              </a:rPr>
              <a:t>…</a:t>
            </a:r>
          </a:p>
        </p:txBody>
      </p:sp>
      <p:sp>
        <p:nvSpPr>
          <p:cNvPr id="21" name="TextBox 20"/>
          <p:cNvSpPr txBox="1"/>
          <p:nvPr/>
        </p:nvSpPr>
        <p:spPr>
          <a:xfrm>
            <a:off x="4909741" y="1775941"/>
            <a:ext cx="305088" cy="308674"/>
          </a:xfrm>
          <a:prstGeom prst="rect">
            <a:avLst/>
          </a:prstGeom>
          <a:noFill/>
        </p:spPr>
        <p:txBody>
          <a:bodyPr wrap="square" rtlCol="0">
            <a:spAutoFit/>
          </a:bodyPr>
          <a:lstStyle/>
          <a:p>
            <a:pPr algn="ctr" defTabSz="914289"/>
            <a:r>
              <a:rPr lang="en-US" sz="1406" b="1" dirty="0">
                <a:solidFill>
                  <a:prstClr val="black"/>
                </a:solidFill>
                <a:latin typeface="Arial"/>
              </a:rPr>
              <a:t>…</a:t>
            </a:r>
          </a:p>
        </p:txBody>
      </p:sp>
      <p:sp>
        <p:nvSpPr>
          <p:cNvPr id="23" name="TextBox 22"/>
          <p:cNvSpPr txBox="1"/>
          <p:nvPr/>
        </p:nvSpPr>
        <p:spPr>
          <a:xfrm>
            <a:off x="1581253" y="3555665"/>
            <a:ext cx="305088" cy="308674"/>
          </a:xfrm>
          <a:prstGeom prst="rect">
            <a:avLst/>
          </a:prstGeom>
          <a:noFill/>
        </p:spPr>
        <p:txBody>
          <a:bodyPr wrap="square" rtlCol="0">
            <a:spAutoFit/>
          </a:bodyPr>
          <a:lstStyle/>
          <a:p>
            <a:pPr algn="ctr" defTabSz="914289"/>
            <a:r>
              <a:rPr lang="en-US" sz="1406" b="1" dirty="0">
                <a:solidFill>
                  <a:prstClr val="black"/>
                </a:solidFill>
                <a:latin typeface="Arial"/>
              </a:rPr>
              <a:t>…</a:t>
            </a:r>
          </a:p>
        </p:txBody>
      </p:sp>
      <p:sp>
        <p:nvSpPr>
          <p:cNvPr id="24" name="TextBox 23"/>
          <p:cNvSpPr txBox="1"/>
          <p:nvPr/>
        </p:nvSpPr>
        <p:spPr>
          <a:xfrm>
            <a:off x="4987726" y="3584675"/>
            <a:ext cx="305088" cy="308674"/>
          </a:xfrm>
          <a:prstGeom prst="rect">
            <a:avLst/>
          </a:prstGeom>
          <a:noFill/>
        </p:spPr>
        <p:txBody>
          <a:bodyPr wrap="square" rtlCol="0">
            <a:spAutoFit/>
          </a:bodyPr>
          <a:lstStyle/>
          <a:p>
            <a:pPr algn="ctr" defTabSz="914289"/>
            <a:r>
              <a:rPr lang="en-US" sz="1406" b="1" dirty="0">
                <a:solidFill>
                  <a:prstClr val="black"/>
                </a:solidFill>
                <a:latin typeface="Arial"/>
              </a:rPr>
              <a:t>…</a:t>
            </a:r>
          </a:p>
        </p:txBody>
      </p:sp>
      <p:sp>
        <p:nvSpPr>
          <p:cNvPr id="25" name="TextBox 24"/>
          <p:cNvSpPr txBox="1"/>
          <p:nvPr/>
        </p:nvSpPr>
        <p:spPr>
          <a:xfrm>
            <a:off x="1654991" y="5378446"/>
            <a:ext cx="305088" cy="308674"/>
          </a:xfrm>
          <a:prstGeom prst="rect">
            <a:avLst/>
          </a:prstGeom>
          <a:noFill/>
        </p:spPr>
        <p:txBody>
          <a:bodyPr wrap="square" rtlCol="0">
            <a:spAutoFit/>
          </a:bodyPr>
          <a:lstStyle/>
          <a:p>
            <a:pPr algn="ctr" defTabSz="914289"/>
            <a:r>
              <a:rPr lang="en-US" sz="1406" b="1" dirty="0">
                <a:solidFill>
                  <a:prstClr val="black"/>
                </a:solidFill>
                <a:latin typeface="Arial"/>
              </a:rPr>
              <a:t>…</a:t>
            </a:r>
          </a:p>
        </p:txBody>
      </p:sp>
      <p:sp>
        <p:nvSpPr>
          <p:cNvPr id="26" name="TextBox 25"/>
          <p:cNvSpPr txBox="1"/>
          <p:nvPr/>
        </p:nvSpPr>
        <p:spPr>
          <a:xfrm>
            <a:off x="4987726" y="5308126"/>
            <a:ext cx="305088" cy="308674"/>
          </a:xfrm>
          <a:prstGeom prst="rect">
            <a:avLst/>
          </a:prstGeom>
          <a:noFill/>
        </p:spPr>
        <p:txBody>
          <a:bodyPr wrap="square" rtlCol="0">
            <a:spAutoFit/>
          </a:bodyPr>
          <a:lstStyle/>
          <a:p>
            <a:pPr algn="ctr" defTabSz="914289"/>
            <a:r>
              <a:rPr lang="en-US" sz="1406" b="1" dirty="0">
                <a:solidFill>
                  <a:prstClr val="black"/>
                </a:solidFill>
                <a:latin typeface="Arial"/>
              </a:rPr>
              <a:t>…</a:t>
            </a:r>
          </a:p>
        </p:txBody>
      </p:sp>
      <p:sp>
        <p:nvSpPr>
          <p:cNvPr id="27" name="TextBox 26"/>
          <p:cNvSpPr txBox="1"/>
          <p:nvPr/>
        </p:nvSpPr>
        <p:spPr>
          <a:xfrm>
            <a:off x="6436260" y="1777677"/>
            <a:ext cx="5312257" cy="923330"/>
          </a:xfrm>
          <a:prstGeom prst="rect">
            <a:avLst/>
          </a:prstGeom>
          <a:noFill/>
        </p:spPr>
        <p:txBody>
          <a:bodyPr wrap="square" rtlCol="0">
            <a:spAutoFit/>
          </a:bodyPr>
          <a:lstStyle/>
          <a:p>
            <a:pPr defTabSz="914289"/>
            <a:r>
              <a:rPr lang="en-US" dirty="0">
                <a:solidFill>
                  <a:prstClr val="black"/>
                </a:solidFill>
                <a:latin typeface="Calibri" panose="020F0502020204030204" pitchFamily="34" charset="0"/>
                <a:cs typeface="Calibri" panose="020F0502020204030204" pitchFamily="34" charset="0"/>
              </a:rPr>
              <a:t>● </a:t>
            </a:r>
            <a:r>
              <a:rPr lang="en-US" dirty="0">
                <a:solidFill>
                  <a:prstClr val="black"/>
                </a:solidFill>
                <a:latin typeface="Arial"/>
              </a:rPr>
              <a:t>Positive sequences have higher frequencies for certain nucleotides around the position of the candidate site.</a:t>
            </a:r>
          </a:p>
        </p:txBody>
      </p:sp>
      <p:pic>
        <p:nvPicPr>
          <p:cNvPr id="28" name="Picture 27"/>
          <p:cNvPicPr>
            <a:picLocks noChangeAspect="1"/>
          </p:cNvPicPr>
          <p:nvPr/>
        </p:nvPicPr>
        <p:blipFill>
          <a:blip r:embed="rId6"/>
          <a:stretch>
            <a:fillRect/>
          </a:stretch>
        </p:blipFill>
        <p:spPr>
          <a:xfrm>
            <a:off x="6476057" y="3285197"/>
            <a:ext cx="1932977" cy="1917473"/>
          </a:xfrm>
          <a:prstGeom prst="rect">
            <a:avLst/>
          </a:prstGeom>
        </p:spPr>
      </p:pic>
      <p:pic>
        <p:nvPicPr>
          <p:cNvPr id="29" name="Picture 4" descr="https://www.interactive-biosoftware.com/doc/alamut-visual/2.11/splicing_img/GT_donors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31127" y="3798711"/>
            <a:ext cx="3217390" cy="1156249"/>
          </a:xfrm>
          <a:prstGeom prst="rect">
            <a:avLst/>
          </a:prstGeom>
          <a:noFill/>
          <a:ln w="19050">
            <a:solidFill>
              <a:srgbClr val="1E64C8"/>
            </a:solidFill>
          </a:ln>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1959366" y="1366454"/>
            <a:ext cx="3028359" cy="17417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solidFill>
                <a:prstClr val="white"/>
              </a:solidFill>
              <a:latin typeface="Arial"/>
            </a:endParaRPr>
          </a:p>
        </p:txBody>
      </p:sp>
      <p:cxnSp>
        <p:nvCxnSpPr>
          <p:cNvPr id="31" name="Curved Connector 30"/>
          <p:cNvCxnSpPr>
            <a:stCxn id="30" idx="3"/>
            <a:endCxn id="19" idx="1"/>
          </p:cNvCxnSpPr>
          <p:nvPr/>
        </p:nvCxnSpPr>
        <p:spPr>
          <a:xfrm flipV="1">
            <a:off x="4987725" y="653642"/>
            <a:ext cx="1454599" cy="79989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28" idx="2"/>
            <a:endCxn id="27" idx="1"/>
          </p:cNvCxnSpPr>
          <p:nvPr/>
        </p:nvCxnSpPr>
        <p:spPr>
          <a:xfrm rot="5400000" flipH="1">
            <a:off x="5457739" y="3217863"/>
            <a:ext cx="2963328" cy="1006286"/>
          </a:xfrm>
          <a:prstGeom prst="curvedConnector4">
            <a:avLst>
              <a:gd name="adj1" fmla="val -7714"/>
              <a:gd name="adj2" fmla="val 122717"/>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396318" y="2806111"/>
            <a:ext cx="4374463" cy="369332"/>
          </a:xfrm>
          <a:prstGeom prst="rect">
            <a:avLst/>
          </a:prstGeom>
          <a:noFill/>
        </p:spPr>
        <p:txBody>
          <a:bodyPr wrap="square" rtlCol="0">
            <a:spAutoFit/>
          </a:bodyPr>
          <a:lstStyle/>
          <a:p>
            <a:pPr algn="just" defTabSz="914289"/>
            <a:r>
              <a:rPr lang="en-US" dirty="0">
                <a:solidFill>
                  <a:prstClr val="black"/>
                </a:solidFill>
                <a:latin typeface="Arial"/>
              </a:rPr>
              <a:t>Example for donor splice site:</a:t>
            </a:r>
          </a:p>
        </p:txBody>
      </p:sp>
      <p:cxnSp>
        <p:nvCxnSpPr>
          <p:cNvPr id="34" name="Straight Arrow Connector 33"/>
          <p:cNvCxnSpPr>
            <a:stCxn id="15" idx="0"/>
            <a:endCxn id="17" idx="1"/>
          </p:cNvCxnSpPr>
          <p:nvPr/>
        </p:nvCxnSpPr>
        <p:spPr>
          <a:xfrm flipV="1">
            <a:off x="3297804" y="1392500"/>
            <a:ext cx="3144519" cy="1687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Left Bracket 34"/>
          <p:cNvSpPr/>
          <p:nvPr/>
        </p:nvSpPr>
        <p:spPr>
          <a:xfrm flipH="1">
            <a:off x="8696299" y="6165697"/>
            <a:ext cx="70542" cy="621971"/>
          </a:xfrm>
          <a:prstGeom prst="leftBracket">
            <a:avLst/>
          </a:prstGeom>
          <a:ln w="190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844">
              <a:solidFill>
                <a:prstClr val="black"/>
              </a:solidFill>
              <a:latin typeface="Arial"/>
            </a:endParaRPr>
          </a:p>
        </p:txBody>
      </p:sp>
      <p:sp>
        <p:nvSpPr>
          <p:cNvPr id="36" name="TextBox 35"/>
          <p:cNvSpPr txBox="1"/>
          <p:nvPr/>
        </p:nvSpPr>
        <p:spPr>
          <a:xfrm>
            <a:off x="7026284" y="6181149"/>
            <a:ext cx="155521" cy="611962"/>
          </a:xfrm>
          <a:prstGeom prst="rect">
            <a:avLst/>
          </a:prstGeom>
          <a:noFill/>
        </p:spPr>
        <p:txBody>
          <a:bodyPr wrap="square" rtlCol="0">
            <a:spAutoFit/>
          </a:bodyPr>
          <a:lstStyle/>
          <a:p>
            <a:pPr algn="ctr" defTabSz="914289"/>
            <a:r>
              <a:rPr lang="en-US" sz="844" dirty="0">
                <a:solidFill>
                  <a:prstClr val="black"/>
                </a:solidFill>
                <a:latin typeface="Arial"/>
              </a:rPr>
              <a:t>1</a:t>
            </a:r>
          </a:p>
          <a:p>
            <a:pPr algn="ctr" defTabSz="914289"/>
            <a:r>
              <a:rPr lang="en-US" sz="844" dirty="0">
                <a:solidFill>
                  <a:prstClr val="black"/>
                </a:solidFill>
                <a:latin typeface="Arial"/>
              </a:rPr>
              <a:t>0</a:t>
            </a:r>
          </a:p>
          <a:p>
            <a:pPr algn="ctr" defTabSz="914289"/>
            <a:r>
              <a:rPr lang="en-US" sz="844" dirty="0">
                <a:solidFill>
                  <a:prstClr val="black"/>
                </a:solidFill>
                <a:latin typeface="Arial"/>
              </a:rPr>
              <a:t>0</a:t>
            </a:r>
          </a:p>
          <a:p>
            <a:pPr algn="ctr" defTabSz="914289"/>
            <a:r>
              <a:rPr lang="en-US" sz="844" dirty="0">
                <a:solidFill>
                  <a:prstClr val="black"/>
                </a:solidFill>
                <a:latin typeface="Arial"/>
              </a:rPr>
              <a:t>0</a:t>
            </a:r>
          </a:p>
        </p:txBody>
      </p:sp>
      <p:sp>
        <p:nvSpPr>
          <p:cNvPr id="37" name="TextBox 36"/>
          <p:cNvSpPr txBox="1"/>
          <p:nvPr/>
        </p:nvSpPr>
        <p:spPr>
          <a:xfrm>
            <a:off x="7243884" y="6181782"/>
            <a:ext cx="155521" cy="611962"/>
          </a:xfrm>
          <a:prstGeom prst="rect">
            <a:avLst/>
          </a:prstGeom>
          <a:noFill/>
        </p:spPr>
        <p:txBody>
          <a:bodyPr wrap="square" rtlCol="0">
            <a:spAutoFit/>
          </a:bodyPr>
          <a:lstStyle/>
          <a:p>
            <a:pPr algn="ctr" defTabSz="914289"/>
            <a:r>
              <a:rPr lang="en-US" sz="844" dirty="0">
                <a:solidFill>
                  <a:prstClr val="black"/>
                </a:solidFill>
                <a:latin typeface="Arial"/>
              </a:rPr>
              <a:t>0</a:t>
            </a:r>
          </a:p>
          <a:p>
            <a:pPr algn="ctr" defTabSz="914289"/>
            <a:r>
              <a:rPr lang="en-US" sz="844" dirty="0">
                <a:solidFill>
                  <a:prstClr val="black"/>
                </a:solidFill>
                <a:latin typeface="Arial"/>
              </a:rPr>
              <a:t>0</a:t>
            </a:r>
          </a:p>
          <a:p>
            <a:pPr algn="ctr" defTabSz="914289"/>
            <a:r>
              <a:rPr lang="en-US" sz="844" dirty="0">
                <a:solidFill>
                  <a:prstClr val="black"/>
                </a:solidFill>
                <a:latin typeface="Arial"/>
              </a:rPr>
              <a:t>0</a:t>
            </a:r>
          </a:p>
          <a:p>
            <a:pPr algn="ctr" defTabSz="914289"/>
            <a:r>
              <a:rPr lang="en-US" sz="844" dirty="0">
                <a:solidFill>
                  <a:prstClr val="black"/>
                </a:solidFill>
                <a:latin typeface="Arial"/>
              </a:rPr>
              <a:t>1</a:t>
            </a:r>
          </a:p>
        </p:txBody>
      </p:sp>
      <p:sp>
        <p:nvSpPr>
          <p:cNvPr id="39" name="TextBox 38"/>
          <p:cNvSpPr txBox="1"/>
          <p:nvPr/>
        </p:nvSpPr>
        <p:spPr>
          <a:xfrm>
            <a:off x="7444775" y="6181150"/>
            <a:ext cx="155521" cy="611962"/>
          </a:xfrm>
          <a:prstGeom prst="rect">
            <a:avLst/>
          </a:prstGeom>
          <a:noFill/>
        </p:spPr>
        <p:txBody>
          <a:bodyPr wrap="square" rtlCol="0">
            <a:spAutoFit/>
          </a:bodyPr>
          <a:lstStyle/>
          <a:p>
            <a:pPr algn="ctr" defTabSz="914289"/>
            <a:r>
              <a:rPr lang="en-US" sz="844" dirty="0">
                <a:solidFill>
                  <a:prstClr val="black"/>
                </a:solidFill>
                <a:latin typeface="Arial"/>
              </a:rPr>
              <a:t>0</a:t>
            </a:r>
          </a:p>
          <a:p>
            <a:pPr algn="ctr" defTabSz="914289"/>
            <a:r>
              <a:rPr lang="en-US" sz="844" dirty="0">
                <a:solidFill>
                  <a:prstClr val="black"/>
                </a:solidFill>
                <a:latin typeface="Arial"/>
              </a:rPr>
              <a:t>1</a:t>
            </a:r>
          </a:p>
          <a:p>
            <a:pPr algn="ctr" defTabSz="914289"/>
            <a:r>
              <a:rPr lang="en-US" sz="844" dirty="0">
                <a:solidFill>
                  <a:prstClr val="black"/>
                </a:solidFill>
                <a:latin typeface="Arial"/>
              </a:rPr>
              <a:t>0</a:t>
            </a:r>
          </a:p>
          <a:p>
            <a:pPr algn="ctr" defTabSz="914289"/>
            <a:r>
              <a:rPr lang="en-US" sz="844" dirty="0">
                <a:solidFill>
                  <a:prstClr val="black"/>
                </a:solidFill>
                <a:latin typeface="Arial"/>
              </a:rPr>
              <a:t>0</a:t>
            </a:r>
          </a:p>
        </p:txBody>
      </p:sp>
      <p:sp>
        <p:nvSpPr>
          <p:cNvPr id="40" name="TextBox 39"/>
          <p:cNvSpPr txBox="1"/>
          <p:nvPr/>
        </p:nvSpPr>
        <p:spPr>
          <a:xfrm>
            <a:off x="7688705" y="6181782"/>
            <a:ext cx="155521" cy="611962"/>
          </a:xfrm>
          <a:prstGeom prst="rect">
            <a:avLst/>
          </a:prstGeom>
          <a:noFill/>
        </p:spPr>
        <p:txBody>
          <a:bodyPr wrap="square" rtlCol="0">
            <a:spAutoFit/>
          </a:bodyPr>
          <a:lstStyle/>
          <a:p>
            <a:pPr algn="ctr" defTabSz="914289"/>
            <a:r>
              <a:rPr lang="en-US" sz="844" dirty="0">
                <a:solidFill>
                  <a:srgbClr val="0070C0"/>
                </a:solidFill>
                <a:latin typeface="Arial"/>
              </a:rPr>
              <a:t>0</a:t>
            </a:r>
          </a:p>
          <a:p>
            <a:pPr algn="ctr" defTabSz="914289"/>
            <a:r>
              <a:rPr lang="en-US" sz="844" dirty="0">
                <a:solidFill>
                  <a:srgbClr val="0070C0"/>
                </a:solidFill>
                <a:latin typeface="Arial"/>
              </a:rPr>
              <a:t>0</a:t>
            </a:r>
          </a:p>
          <a:p>
            <a:pPr algn="ctr" defTabSz="914289"/>
            <a:r>
              <a:rPr lang="en-US" sz="844" dirty="0">
                <a:solidFill>
                  <a:srgbClr val="0070C0"/>
                </a:solidFill>
                <a:latin typeface="Arial"/>
              </a:rPr>
              <a:t>1</a:t>
            </a:r>
          </a:p>
          <a:p>
            <a:pPr algn="ctr" defTabSz="914289"/>
            <a:r>
              <a:rPr lang="en-US" sz="844" dirty="0">
                <a:solidFill>
                  <a:srgbClr val="0070C0"/>
                </a:solidFill>
                <a:latin typeface="Arial"/>
              </a:rPr>
              <a:t>0</a:t>
            </a:r>
          </a:p>
        </p:txBody>
      </p:sp>
      <p:sp>
        <p:nvSpPr>
          <p:cNvPr id="41" name="TextBox 40"/>
          <p:cNvSpPr txBox="1"/>
          <p:nvPr/>
        </p:nvSpPr>
        <p:spPr>
          <a:xfrm>
            <a:off x="7922864" y="6193316"/>
            <a:ext cx="155521" cy="611962"/>
          </a:xfrm>
          <a:prstGeom prst="rect">
            <a:avLst/>
          </a:prstGeom>
          <a:noFill/>
        </p:spPr>
        <p:txBody>
          <a:bodyPr wrap="square" rtlCol="0">
            <a:spAutoFit/>
          </a:bodyPr>
          <a:lstStyle/>
          <a:p>
            <a:pPr algn="ctr" defTabSz="914289"/>
            <a:r>
              <a:rPr lang="en-US" sz="844" dirty="0">
                <a:solidFill>
                  <a:srgbClr val="0070C0"/>
                </a:solidFill>
                <a:latin typeface="Arial"/>
              </a:rPr>
              <a:t>0</a:t>
            </a:r>
          </a:p>
          <a:p>
            <a:pPr algn="ctr" defTabSz="914289"/>
            <a:r>
              <a:rPr lang="en-US" sz="844" dirty="0">
                <a:solidFill>
                  <a:srgbClr val="0070C0"/>
                </a:solidFill>
                <a:latin typeface="Arial"/>
              </a:rPr>
              <a:t>0</a:t>
            </a:r>
          </a:p>
          <a:p>
            <a:pPr algn="ctr" defTabSz="914289"/>
            <a:r>
              <a:rPr lang="en-US" sz="844" dirty="0">
                <a:solidFill>
                  <a:srgbClr val="0070C0"/>
                </a:solidFill>
                <a:latin typeface="Arial"/>
              </a:rPr>
              <a:t>0</a:t>
            </a:r>
          </a:p>
          <a:p>
            <a:pPr algn="ctr" defTabSz="914289"/>
            <a:r>
              <a:rPr lang="en-US" sz="844" dirty="0">
                <a:solidFill>
                  <a:srgbClr val="0070C0"/>
                </a:solidFill>
                <a:latin typeface="Arial"/>
              </a:rPr>
              <a:t>1</a:t>
            </a:r>
          </a:p>
        </p:txBody>
      </p:sp>
      <p:sp>
        <p:nvSpPr>
          <p:cNvPr id="42" name="TextBox 41"/>
          <p:cNvSpPr txBox="1"/>
          <p:nvPr/>
        </p:nvSpPr>
        <p:spPr>
          <a:xfrm>
            <a:off x="8137927" y="6181150"/>
            <a:ext cx="155521" cy="611962"/>
          </a:xfrm>
          <a:prstGeom prst="rect">
            <a:avLst/>
          </a:prstGeom>
          <a:noFill/>
        </p:spPr>
        <p:txBody>
          <a:bodyPr wrap="square" rtlCol="0">
            <a:spAutoFit/>
          </a:bodyPr>
          <a:lstStyle/>
          <a:p>
            <a:pPr algn="ctr" defTabSz="914289"/>
            <a:r>
              <a:rPr lang="en-US" sz="844" dirty="0">
                <a:solidFill>
                  <a:prstClr val="black"/>
                </a:solidFill>
                <a:latin typeface="Arial"/>
              </a:rPr>
              <a:t>0</a:t>
            </a:r>
          </a:p>
          <a:p>
            <a:pPr algn="ctr" defTabSz="914289"/>
            <a:r>
              <a:rPr lang="en-US" sz="844" dirty="0">
                <a:solidFill>
                  <a:prstClr val="black"/>
                </a:solidFill>
                <a:latin typeface="Arial"/>
              </a:rPr>
              <a:t>1</a:t>
            </a:r>
          </a:p>
          <a:p>
            <a:pPr algn="ctr" defTabSz="914289"/>
            <a:r>
              <a:rPr lang="en-US" sz="844" dirty="0">
                <a:solidFill>
                  <a:prstClr val="black"/>
                </a:solidFill>
                <a:latin typeface="Arial"/>
              </a:rPr>
              <a:t>0</a:t>
            </a:r>
          </a:p>
          <a:p>
            <a:pPr algn="ctr" defTabSz="914289"/>
            <a:r>
              <a:rPr lang="en-US" sz="844" dirty="0">
                <a:solidFill>
                  <a:prstClr val="black"/>
                </a:solidFill>
                <a:latin typeface="Arial"/>
              </a:rPr>
              <a:t>0</a:t>
            </a:r>
          </a:p>
        </p:txBody>
      </p:sp>
      <p:sp>
        <p:nvSpPr>
          <p:cNvPr id="43" name="TextBox 42"/>
          <p:cNvSpPr txBox="1"/>
          <p:nvPr/>
        </p:nvSpPr>
        <p:spPr>
          <a:xfrm>
            <a:off x="8360738" y="6181150"/>
            <a:ext cx="155521" cy="611962"/>
          </a:xfrm>
          <a:prstGeom prst="rect">
            <a:avLst/>
          </a:prstGeom>
          <a:noFill/>
        </p:spPr>
        <p:txBody>
          <a:bodyPr wrap="square" rtlCol="0">
            <a:spAutoFit/>
          </a:bodyPr>
          <a:lstStyle/>
          <a:p>
            <a:pPr algn="ctr" defTabSz="914289"/>
            <a:r>
              <a:rPr lang="en-US" sz="844" dirty="0">
                <a:solidFill>
                  <a:prstClr val="black"/>
                </a:solidFill>
                <a:latin typeface="Arial"/>
              </a:rPr>
              <a:t>1</a:t>
            </a:r>
          </a:p>
          <a:p>
            <a:pPr algn="ctr" defTabSz="914289"/>
            <a:r>
              <a:rPr lang="en-US" sz="844" dirty="0">
                <a:solidFill>
                  <a:prstClr val="black"/>
                </a:solidFill>
                <a:latin typeface="Arial"/>
              </a:rPr>
              <a:t>0</a:t>
            </a:r>
          </a:p>
          <a:p>
            <a:pPr algn="ctr" defTabSz="914289"/>
            <a:r>
              <a:rPr lang="en-US" sz="844" dirty="0">
                <a:solidFill>
                  <a:prstClr val="black"/>
                </a:solidFill>
                <a:latin typeface="Arial"/>
              </a:rPr>
              <a:t>0</a:t>
            </a:r>
          </a:p>
          <a:p>
            <a:pPr algn="ctr" defTabSz="914289"/>
            <a:r>
              <a:rPr lang="en-US" sz="844" dirty="0">
                <a:solidFill>
                  <a:prstClr val="black"/>
                </a:solidFill>
                <a:latin typeface="Arial"/>
              </a:rPr>
              <a:t>0</a:t>
            </a:r>
          </a:p>
        </p:txBody>
      </p:sp>
      <p:sp>
        <p:nvSpPr>
          <p:cNvPr id="44" name="Left Bracket 43"/>
          <p:cNvSpPr/>
          <p:nvPr/>
        </p:nvSpPr>
        <p:spPr>
          <a:xfrm>
            <a:off x="7018717" y="6260687"/>
            <a:ext cx="38251" cy="437536"/>
          </a:xfrm>
          <a:prstGeom prst="leftBracket">
            <a:avLst/>
          </a:prstGeom>
          <a:ln w="190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844">
              <a:solidFill>
                <a:prstClr val="black"/>
              </a:solidFill>
              <a:latin typeface="Arial"/>
            </a:endParaRPr>
          </a:p>
        </p:txBody>
      </p:sp>
      <p:sp>
        <p:nvSpPr>
          <p:cNvPr id="45" name="TextBox 44"/>
          <p:cNvSpPr txBox="1"/>
          <p:nvPr/>
        </p:nvSpPr>
        <p:spPr>
          <a:xfrm>
            <a:off x="6957276" y="5840296"/>
            <a:ext cx="269093" cy="222240"/>
          </a:xfrm>
          <a:prstGeom prst="rect">
            <a:avLst/>
          </a:prstGeom>
          <a:noFill/>
        </p:spPr>
        <p:txBody>
          <a:bodyPr wrap="square" rtlCol="0">
            <a:spAutoFit/>
          </a:bodyPr>
          <a:lstStyle/>
          <a:p>
            <a:pPr algn="ctr" defTabSz="914289"/>
            <a:r>
              <a:rPr lang="en-US" sz="844" dirty="0">
                <a:solidFill>
                  <a:prstClr val="black"/>
                </a:solidFill>
                <a:latin typeface="Arial"/>
              </a:rPr>
              <a:t>A</a:t>
            </a:r>
          </a:p>
        </p:txBody>
      </p:sp>
      <p:sp>
        <p:nvSpPr>
          <p:cNvPr id="46" name="TextBox 45"/>
          <p:cNvSpPr txBox="1"/>
          <p:nvPr/>
        </p:nvSpPr>
        <p:spPr>
          <a:xfrm>
            <a:off x="7180081" y="5833714"/>
            <a:ext cx="269093" cy="222240"/>
          </a:xfrm>
          <a:prstGeom prst="rect">
            <a:avLst/>
          </a:prstGeom>
          <a:noFill/>
        </p:spPr>
        <p:txBody>
          <a:bodyPr wrap="square" rtlCol="0">
            <a:spAutoFit/>
          </a:bodyPr>
          <a:lstStyle/>
          <a:p>
            <a:pPr algn="ctr" defTabSz="914289"/>
            <a:r>
              <a:rPr lang="en-US" sz="844" dirty="0">
                <a:solidFill>
                  <a:prstClr val="black"/>
                </a:solidFill>
                <a:latin typeface="Arial"/>
              </a:rPr>
              <a:t>T</a:t>
            </a:r>
          </a:p>
        </p:txBody>
      </p:sp>
      <p:sp>
        <p:nvSpPr>
          <p:cNvPr id="47" name="TextBox 46"/>
          <p:cNvSpPr txBox="1"/>
          <p:nvPr/>
        </p:nvSpPr>
        <p:spPr>
          <a:xfrm>
            <a:off x="7391219" y="5826339"/>
            <a:ext cx="269093" cy="222240"/>
          </a:xfrm>
          <a:prstGeom prst="rect">
            <a:avLst/>
          </a:prstGeom>
          <a:noFill/>
        </p:spPr>
        <p:txBody>
          <a:bodyPr wrap="square" rtlCol="0">
            <a:spAutoFit/>
          </a:bodyPr>
          <a:lstStyle/>
          <a:p>
            <a:pPr algn="ctr" defTabSz="914289"/>
            <a:r>
              <a:rPr lang="en-US" sz="844" dirty="0">
                <a:solidFill>
                  <a:prstClr val="black"/>
                </a:solidFill>
                <a:latin typeface="Arial"/>
              </a:rPr>
              <a:t>C</a:t>
            </a:r>
          </a:p>
        </p:txBody>
      </p:sp>
      <p:sp>
        <p:nvSpPr>
          <p:cNvPr id="48" name="TextBox 47"/>
          <p:cNvSpPr txBox="1"/>
          <p:nvPr/>
        </p:nvSpPr>
        <p:spPr>
          <a:xfrm>
            <a:off x="7613777" y="5821187"/>
            <a:ext cx="269093" cy="222240"/>
          </a:xfrm>
          <a:prstGeom prst="rect">
            <a:avLst/>
          </a:prstGeom>
          <a:noFill/>
        </p:spPr>
        <p:txBody>
          <a:bodyPr wrap="square" rtlCol="0">
            <a:spAutoFit/>
          </a:bodyPr>
          <a:lstStyle/>
          <a:p>
            <a:pPr algn="ctr" defTabSz="914289"/>
            <a:r>
              <a:rPr lang="en-US" sz="844" dirty="0">
                <a:solidFill>
                  <a:srgbClr val="0070C0"/>
                </a:solidFill>
                <a:latin typeface="Arial"/>
              </a:rPr>
              <a:t>G</a:t>
            </a:r>
          </a:p>
        </p:txBody>
      </p:sp>
      <p:sp>
        <p:nvSpPr>
          <p:cNvPr id="49" name="TextBox 48"/>
          <p:cNvSpPr txBox="1"/>
          <p:nvPr/>
        </p:nvSpPr>
        <p:spPr>
          <a:xfrm>
            <a:off x="7836334" y="5815144"/>
            <a:ext cx="269093" cy="222240"/>
          </a:xfrm>
          <a:prstGeom prst="rect">
            <a:avLst/>
          </a:prstGeom>
          <a:noFill/>
        </p:spPr>
        <p:txBody>
          <a:bodyPr wrap="square" rtlCol="0">
            <a:spAutoFit/>
          </a:bodyPr>
          <a:lstStyle/>
          <a:p>
            <a:pPr algn="ctr" defTabSz="914289"/>
            <a:r>
              <a:rPr lang="en-US" sz="844" dirty="0">
                <a:solidFill>
                  <a:srgbClr val="0070C0"/>
                </a:solidFill>
                <a:latin typeface="Arial"/>
              </a:rPr>
              <a:t>T</a:t>
            </a:r>
          </a:p>
        </p:txBody>
      </p:sp>
      <p:sp>
        <p:nvSpPr>
          <p:cNvPr id="50" name="TextBox 49"/>
          <p:cNvSpPr txBox="1"/>
          <p:nvPr/>
        </p:nvSpPr>
        <p:spPr>
          <a:xfrm>
            <a:off x="8065470" y="5802081"/>
            <a:ext cx="269093" cy="222240"/>
          </a:xfrm>
          <a:prstGeom prst="rect">
            <a:avLst/>
          </a:prstGeom>
          <a:noFill/>
        </p:spPr>
        <p:txBody>
          <a:bodyPr wrap="square" rtlCol="0">
            <a:spAutoFit/>
          </a:bodyPr>
          <a:lstStyle/>
          <a:p>
            <a:pPr algn="ctr" defTabSz="914289"/>
            <a:r>
              <a:rPr lang="en-US" sz="844" dirty="0">
                <a:solidFill>
                  <a:prstClr val="black"/>
                </a:solidFill>
                <a:latin typeface="Arial"/>
              </a:rPr>
              <a:t>C</a:t>
            </a:r>
          </a:p>
        </p:txBody>
      </p:sp>
      <p:sp>
        <p:nvSpPr>
          <p:cNvPr id="51" name="TextBox 50"/>
          <p:cNvSpPr txBox="1"/>
          <p:nvPr/>
        </p:nvSpPr>
        <p:spPr>
          <a:xfrm>
            <a:off x="8293445" y="5801692"/>
            <a:ext cx="257094" cy="222240"/>
          </a:xfrm>
          <a:prstGeom prst="rect">
            <a:avLst/>
          </a:prstGeom>
          <a:noFill/>
        </p:spPr>
        <p:txBody>
          <a:bodyPr wrap="square" rtlCol="0">
            <a:spAutoFit/>
          </a:bodyPr>
          <a:lstStyle/>
          <a:p>
            <a:pPr algn="ctr" defTabSz="914289"/>
            <a:r>
              <a:rPr lang="en-US" sz="844" dirty="0">
                <a:solidFill>
                  <a:prstClr val="black"/>
                </a:solidFill>
                <a:latin typeface="Arial"/>
              </a:rPr>
              <a:t>A</a:t>
            </a:r>
          </a:p>
        </p:txBody>
      </p:sp>
      <p:sp>
        <p:nvSpPr>
          <p:cNvPr id="52" name="TextBox 51"/>
          <p:cNvSpPr txBox="1"/>
          <p:nvPr/>
        </p:nvSpPr>
        <p:spPr>
          <a:xfrm>
            <a:off x="8550539" y="6352078"/>
            <a:ext cx="187193" cy="222240"/>
          </a:xfrm>
          <a:prstGeom prst="rect">
            <a:avLst/>
          </a:prstGeom>
          <a:noFill/>
        </p:spPr>
        <p:txBody>
          <a:bodyPr wrap="square" rtlCol="0">
            <a:spAutoFit/>
          </a:bodyPr>
          <a:lstStyle/>
          <a:p>
            <a:pPr algn="ctr" defTabSz="914289"/>
            <a:r>
              <a:rPr lang="en-US" sz="844" dirty="0">
                <a:solidFill>
                  <a:prstClr val="black"/>
                </a:solidFill>
                <a:latin typeface="Arial"/>
              </a:rPr>
              <a:t>…</a:t>
            </a:r>
          </a:p>
        </p:txBody>
      </p:sp>
      <p:sp>
        <p:nvSpPr>
          <p:cNvPr id="53" name="TextBox 52"/>
          <p:cNvSpPr txBox="1"/>
          <p:nvPr/>
        </p:nvSpPr>
        <p:spPr>
          <a:xfrm>
            <a:off x="6814095" y="6352078"/>
            <a:ext cx="195250" cy="222240"/>
          </a:xfrm>
          <a:prstGeom prst="rect">
            <a:avLst/>
          </a:prstGeom>
          <a:noFill/>
        </p:spPr>
        <p:txBody>
          <a:bodyPr wrap="square" rtlCol="0">
            <a:spAutoFit/>
          </a:bodyPr>
          <a:lstStyle/>
          <a:p>
            <a:pPr algn="ctr" defTabSz="914289"/>
            <a:r>
              <a:rPr lang="en-US" sz="844" dirty="0">
                <a:solidFill>
                  <a:prstClr val="black"/>
                </a:solidFill>
                <a:latin typeface="Arial"/>
              </a:rPr>
              <a:t>…</a:t>
            </a:r>
          </a:p>
        </p:txBody>
      </p:sp>
      <p:sp>
        <p:nvSpPr>
          <p:cNvPr id="54" name="TextBox 53"/>
          <p:cNvSpPr txBox="1"/>
          <p:nvPr/>
        </p:nvSpPr>
        <p:spPr>
          <a:xfrm>
            <a:off x="6815709" y="5788458"/>
            <a:ext cx="218135" cy="222240"/>
          </a:xfrm>
          <a:prstGeom prst="rect">
            <a:avLst/>
          </a:prstGeom>
          <a:noFill/>
        </p:spPr>
        <p:txBody>
          <a:bodyPr wrap="square" rtlCol="0">
            <a:spAutoFit/>
          </a:bodyPr>
          <a:lstStyle/>
          <a:p>
            <a:pPr algn="ctr" defTabSz="914289"/>
            <a:r>
              <a:rPr lang="en-US" sz="844" dirty="0">
                <a:solidFill>
                  <a:prstClr val="black"/>
                </a:solidFill>
                <a:latin typeface="Arial"/>
              </a:rPr>
              <a:t>…</a:t>
            </a:r>
          </a:p>
        </p:txBody>
      </p:sp>
      <p:sp>
        <p:nvSpPr>
          <p:cNvPr id="55" name="TextBox 54"/>
          <p:cNvSpPr txBox="1"/>
          <p:nvPr/>
        </p:nvSpPr>
        <p:spPr>
          <a:xfrm>
            <a:off x="8469382" y="5788457"/>
            <a:ext cx="215978" cy="222240"/>
          </a:xfrm>
          <a:prstGeom prst="rect">
            <a:avLst/>
          </a:prstGeom>
          <a:noFill/>
        </p:spPr>
        <p:txBody>
          <a:bodyPr wrap="square" rtlCol="0">
            <a:spAutoFit/>
          </a:bodyPr>
          <a:lstStyle/>
          <a:p>
            <a:pPr algn="ctr" defTabSz="914289"/>
            <a:r>
              <a:rPr lang="en-US" sz="844" dirty="0">
                <a:solidFill>
                  <a:prstClr val="black"/>
                </a:solidFill>
                <a:latin typeface="Arial"/>
              </a:rPr>
              <a:t>…</a:t>
            </a:r>
          </a:p>
        </p:txBody>
      </p:sp>
      <p:sp>
        <p:nvSpPr>
          <p:cNvPr id="56" name="Left Bracket 55"/>
          <p:cNvSpPr/>
          <p:nvPr/>
        </p:nvSpPr>
        <p:spPr>
          <a:xfrm>
            <a:off x="6757568" y="6227454"/>
            <a:ext cx="61931" cy="565429"/>
          </a:xfrm>
          <a:prstGeom prst="leftBracket">
            <a:avLst/>
          </a:prstGeom>
          <a:ln w="190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844">
              <a:solidFill>
                <a:prstClr val="black"/>
              </a:solidFill>
              <a:latin typeface="Arial"/>
            </a:endParaRPr>
          </a:p>
        </p:txBody>
      </p:sp>
      <p:cxnSp>
        <p:nvCxnSpPr>
          <p:cNvPr id="57" name="Straight Arrow Connector 56"/>
          <p:cNvCxnSpPr/>
          <p:nvPr/>
        </p:nvCxnSpPr>
        <p:spPr>
          <a:xfrm flipH="1">
            <a:off x="7091823" y="6069408"/>
            <a:ext cx="1" cy="1434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flipH="1">
            <a:off x="7309192" y="6069408"/>
            <a:ext cx="1" cy="1434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flipH="1">
            <a:off x="7523856" y="6062463"/>
            <a:ext cx="1" cy="1434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flipH="1">
            <a:off x="7759240" y="6058522"/>
            <a:ext cx="1" cy="1434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flipH="1">
            <a:off x="7992204" y="6065457"/>
            <a:ext cx="1" cy="1434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flipH="1">
            <a:off x="8219281" y="6059301"/>
            <a:ext cx="1" cy="1434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flipH="1">
            <a:off x="8422470" y="6065515"/>
            <a:ext cx="1" cy="1434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flipH="1">
            <a:off x="7091192" y="6069408"/>
            <a:ext cx="1" cy="1434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flipH="1">
            <a:off x="7308560" y="6069408"/>
            <a:ext cx="1" cy="1434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flipH="1">
            <a:off x="7523224" y="6062463"/>
            <a:ext cx="1" cy="1434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7" name="Left Bracket 66"/>
          <p:cNvSpPr/>
          <p:nvPr/>
        </p:nvSpPr>
        <p:spPr>
          <a:xfrm flipH="1">
            <a:off x="7141380" y="6260675"/>
            <a:ext cx="38026" cy="437536"/>
          </a:xfrm>
          <a:prstGeom prst="leftBracket">
            <a:avLst/>
          </a:prstGeom>
          <a:ln w="190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844">
              <a:solidFill>
                <a:prstClr val="black"/>
              </a:solidFill>
              <a:latin typeface="Arial"/>
            </a:endParaRPr>
          </a:p>
        </p:txBody>
      </p:sp>
      <p:sp>
        <p:nvSpPr>
          <p:cNvPr id="68" name="Left Bracket 67"/>
          <p:cNvSpPr/>
          <p:nvPr/>
        </p:nvSpPr>
        <p:spPr>
          <a:xfrm>
            <a:off x="7246150" y="6253250"/>
            <a:ext cx="38251" cy="437536"/>
          </a:xfrm>
          <a:prstGeom prst="leftBracket">
            <a:avLst/>
          </a:prstGeom>
          <a:ln w="190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844">
              <a:solidFill>
                <a:prstClr val="black"/>
              </a:solidFill>
              <a:latin typeface="Arial"/>
            </a:endParaRPr>
          </a:p>
        </p:txBody>
      </p:sp>
      <p:sp>
        <p:nvSpPr>
          <p:cNvPr id="69" name="Left Bracket 68"/>
          <p:cNvSpPr/>
          <p:nvPr/>
        </p:nvSpPr>
        <p:spPr>
          <a:xfrm flipH="1">
            <a:off x="7368814" y="6253238"/>
            <a:ext cx="38026" cy="437536"/>
          </a:xfrm>
          <a:prstGeom prst="leftBracket">
            <a:avLst/>
          </a:prstGeom>
          <a:ln w="190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844">
              <a:solidFill>
                <a:prstClr val="black"/>
              </a:solidFill>
              <a:latin typeface="Arial"/>
            </a:endParaRPr>
          </a:p>
        </p:txBody>
      </p:sp>
      <p:sp>
        <p:nvSpPr>
          <p:cNvPr id="70" name="Left Bracket 69"/>
          <p:cNvSpPr/>
          <p:nvPr/>
        </p:nvSpPr>
        <p:spPr>
          <a:xfrm>
            <a:off x="7440518" y="6253250"/>
            <a:ext cx="38251" cy="437536"/>
          </a:xfrm>
          <a:prstGeom prst="leftBracket">
            <a:avLst/>
          </a:prstGeom>
          <a:ln w="190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844">
              <a:solidFill>
                <a:prstClr val="black"/>
              </a:solidFill>
              <a:latin typeface="Arial"/>
            </a:endParaRPr>
          </a:p>
        </p:txBody>
      </p:sp>
      <p:sp>
        <p:nvSpPr>
          <p:cNvPr id="71" name="Left Bracket 70"/>
          <p:cNvSpPr/>
          <p:nvPr/>
        </p:nvSpPr>
        <p:spPr>
          <a:xfrm flipH="1">
            <a:off x="7563181" y="6253238"/>
            <a:ext cx="38026" cy="437536"/>
          </a:xfrm>
          <a:prstGeom prst="leftBracket">
            <a:avLst/>
          </a:prstGeom>
          <a:ln w="190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844">
              <a:solidFill>
                <a:prstClr val="black"/>
              </a:solidFill>
              <a:latin typeface="Arial"/>
            </a:endParaRPr>
          </a:p>
        </p:txBody>
      </p:sp>
      <p:sp>
        <p:nvSpPr>
          <p:cNvPr id="72" name="Left Bracket 71"/>
          <p:cNvSpPr/>
          <p:nvPr/>
        </p:nvSpPr>
        <p:spPr>
          <a:xfrm>
            <a:off x="7674999" y="6253250"/>
            <a:ext cx="38251" cy="437536"/>
          </a:xfrm>
          <a:prstGeom prst="leftBracket">
            <a:avLst/>
          </a:prstGeom>
          <a:ln w="190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844">
              <a:solidFill>
                <a:prstClr val="black"/>
              </a:solidFill>
              <a:latin typeface="Arial"/>
            </a:endParaRPr>
          </a:p>
        </p:txBody>
      </p:sp>
      <p:sp>
        <p:nvSpPr>
          <p:cNvPr id="73" name="Left Bracket 72"/>
          <p:cNvSpPr/>
          <p:nvPr/>
        </p:nvSpPr>
        <p:spPr>
          <a:xfrm flipH="1">
            <a:off x="7797663" y="6253238"/>
            <a:ext cx="38026" cy="437536"/>
          </a:xfrm>
          <a:prstGeom prst="leftBracket">
            <a:avLst/>
          </a:prstGeom>
          <a:ln w="190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844">
              <a:solidFill>
                <a:prstClr val="black"/>
              </a:solidFill>
              <a:latin typeface="Arial"/>
            </a:endParaRPr>
          </a:p>
        </p:txBody>
      </p:sp>
      <p:sp>
        <p:nvSpPr>
          <p:cNvPr id="74" name="Left Bracket 73"/>
          <p:cNvSpPr/>
          <p:nvPr/>
        </p:nvSpPr>
        <p:spPr>
          <a:xfrm>
            <a:off x="7916788" y="6253250"/>
            <a:ext cx="38251" cy="437536"/>
          </a:xfrm>
          <a:prstGeom prst="leftBracket">
            <a:avLst/>
          </a:prstGeom>
          <a:ln w="190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844">
              <a:solidFill>
                <a:prstClr val="black"/>
              </a:solidFill>
              <a:latin typeface="Arial"/>
            </a:endParaRPr>
          </a:p>
        </p:txBody>
      </p:sp>
      <p:sp>
        <p:nvSpPr>
          <p:cNvPr id="75" name="Left Bracket 74"/>
          <p:cNvSpPr/>
          <p:nvPr/>
        </p:nvSpPr>
        <p:spPr>
          <a:xfrm flipH="1">
            <a:off x="8039452" y="6253238"/>
            <a:ext cx="38026" cy="437536"/>
          </a:xfrm>
          <a:prstGeom prst="leftBracket">
            <a:avLst/>
          </a:prstGeom>
          <a:ln w="190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844">
              <a:solidFill>
                <a:prstClr val="black"/>
              </a:solidFill>
              <a:latin typeface="Arial"/>
            </a:endParaRPr>
          </a:p>
        </p:txBody>
      </p:sp>
      <p:sp>
        <p:nvSpPr>
          <p:cNvPr id="76" name="Left Bracket 75"/>
          <p:cNvSpPr/>
          <p:nvPr/>
        </p:nvSpPr>
        <p:spPr>
          <a:xfrm>
            <a:off x="8131185" y="6253250"/>
            <a:ext cx="38251" cy="437536"/>
          </a:xfrm>
          <a:prstGeom prst="leftBracket">
            <a:avLst/>
          </a:prstGeom>
          <a:ln w="190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844">
              <a:solidFill>
                <a:prstClr val="black"/>
              </a:solidFill>
              <a:latin typeface="Arial"/>
            </a:endParaRPr>
          </a:p>
        </p:txBody>
      </p:sp>
      <p:sp>
        <p:nvSpPr>
          <p:cNvPr id="77" name="Left Bracket 76"/>
          <p:cNvSpPr/>
          <p:nvPr/>
        </p:nvSpPr>
        <p:spPr>
          <a:xfrm flipH="1">
            <a:off x="8253849" y="6253238"/>
            <a:ext cx="38026" cy="437536"/>
          </a:xfrm>
          <a:prstGeom prst="leftBracket">
            <a:avLst/>
          </a:prstGeom>
          <a:ln w="190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844">
              <a:solidFill>
                <a:prstClr val="black"/>
              </a:solidFill>
              <a:latin typeface="Arial"/>
            </a:endParaRPr>
          </a:p>
        </p:txBody>
      </p:sp>
      <p:sp>
        <p:nvSpPr>
          <p:cNvPr id="78" name="Left Bracket 77"/>
          <p:cNvSpPr/>
          <p:nvPr/>
        </p:nvSpPr>
        <p:spPr>
          <a:xfrm>
            <a:off x="8345432" y="6253250"/>
            <a:ext cx="38251" cy="437536"/>
          </a:xfrm>
          <a:prstGeom prst="leftBracket">
            <a:avLst/>
          </a:prstGeom>
          <a:ln w="190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844">
              <a:solidFill>
                <a:prstClr val="black"/>
              </a:solidFill>
              <a:latin typeface="Arial"/>
            </a:endParaRPr>
          </a:p>
        </p:txBody>
      </p:sp>
      <p:sp>
        <p:nvSpPr>
          <p:cNvPr id="79" name="Left Bracket 78"/>
          <p:cNvSpPr/>
          <p:nvPr/>
        </p:nvSpPr>
        <p:spPr>
          <a:xfrm flipH="1">
            <a:off x="8468096" y="6253238"/>
            <a:ext cx="38026" cy="437536"/>
          </a:xfrm>
          <a:prstGeom prst="leftBracket">
            <a:avLst/>
          </a:prstGeom>
          <a:ln w="1905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844">
              <a:solidFill>
                <a:prstClr val="black"/>
              </a:solidFill>
              <a:latin typeface="Arial"/>
            </a:endParaRPr>
          </a:p>
        </p:txBody>
      </p:sp>
      <p:sp>
        <p:nvSpPr>
          <p:cNvPr id="80" name="TextBox 79"/>
          <p:cNvSpPr txBox="1"/>
          <p:nvPr/>
        </p:nvSpPr>
        <p:spPr>
          <a:xfrm>
            <a:off x="6436260" y="5477840"/>
            <a:ext cx="5665044" cy="369332"/>
          </a:xfrm>
          <a:prstGeom prst="rect">
            <a:avLst/>
          </a:prstGeom>
          <a:noFill/>
        </p:spPr>
        <p:txBody>
          <a:bodyPr wrap="square" rtlCol="0">
            <a:spAutoFit/>
          </a:bodyPr>
          <a:lstStyle/>
          <a:p>
            <a:pPr defTabSz="914289"/>
            <a:r>
              <a:rPr lang="en-US" dirty="0">
                <a:solidFill>
                  <a:prstClr val="black"/>
                </a:solidFill>
                <a:latin typeface="Calibri" panose="020F0502020204030204" pitchFamily="34" charset="0"/>
                <a:cs typeface="Calibri" panose="020F0502020204030204" pitchFamily="34" charset="0"/>
              </a:rPr>
              <a:t>● </a:t>
            </a:r>
            <a:r>
              <a:rPr lang="en-US" dirty="0">
                <a:solidFill>
                  <a:prstClr val="black"/>
                </a:solidFill>
                <a:latin typeface="Arial"/>
              </a:rPr>
              <a:t>Each sequence is converted into one-hot encoding</a:t>
            </a:r>
          </a:p>
        </p:txBody>
      </p:sp>
    </p:spTree>
    <p:extLst>
      <p:ext uri="{BB962C8B-B14F-4D97-AF65-F5344CB8AC3E}">
        <p14:creationId xmlns:p14="http://schemas.microsoft.com/office/powerpoint/2010/main" val="154124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6950BFC3-D8DA-4A85-94F7-54DA5524770B}">
      <p188:commentRel xmlns="" xmlns:p188="http://schemas.microsoft.com/office/powerpoint/2018/8/main" r:id="rId8"/>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txBox="1">
            <a:spLocks/>
          </p:cNvSpPr>
          <p:nvPr/>
        </p:nvSpPr>
        <p:spPr>
          <a:xfrm>
            <a:off x="12384059" y="8254004"/>
            <a:ext cx="648197" cy="352365"/>
          </a:xfrm>
          <a:prstGeom prst="rect">
            <a:avLst/>
          </a:prstGeom>
          <a:solidFill>
            <a:srgbClr val="FFCC99">
              <a:alpha val="96863"/>
            </a:srgbClr>
          </a:solidFill>
          <a:ln>
            <a:solidFill>
              <a:srgbClr val="FF9966"/>
            </a:solidFill>
          </a:ln>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fld id="{7AE184E0-0BD4-4705-A12B-9B71DDE63301}" type="slidenum">
              <a:rPr lang="en-GB" sz="1200">
                <a:latin typeface="Arial"/>
              </a:rPr>
              <a:pPr defTabSz="914289"/>
              <a:t>14</a:t>
            </a:fld>
            <a:endParaRPr lang="en-GB" sz="1200" dirty="0">
              <a:latin typeface="Arial"/>
            </a:endParaRPr>
          </a:p>
        </p:txBody>
      </p:sp>
      <p:sp>
        <p:nvSpPr>
          <p:cNvPr id="3" name="Slide Number Placeholder 2"/>
          <p:cNvSpPr>
            <a:spLocks noGrp="1"/>
          </p:cNvSpPr>
          <p:nvPr>
            <p:ph type="sldNum" sz="quarter" idx="12"/>
          </p:nvPr>
        </p:nvSpPr>
        <p:spPr>
          <a:xfrm>
            <a:off x="12384059" y="7357980"/>
            <a:ext cx="648197" cy="352365"/>
          </a:xfrm>
        </p:spPr>
        <p:txBody>
          <a:bodyPr/>
          <a:lstStyle/>
          <a:p>
            <a:pPr defTabSz="914289"/>
            <a:fld id="{7AE184E0-0BD4-4705-A12B-9B71DDE63301}" type="slidenum">
              <a:rPr lang="en-GB">
                <a:latin typeface="Arial"/>
              </a:rPr>
              <a:pPr defTabSz="914289"/>
              <a:t>14</a:t>
            </a:fld>
            <a:endParaRPr lang="en-GB" dirty="0">
              <a:latin typeface="Arial"/>
            </a:endParaRPr>
          </a:p>
        </p:txBody>
      </p:sp>
      <p:sp>
        <p:nvSpPr>
          <p:cNvPr id="38" name="Slide Number Placeholder 2"/>
          <p:cNvSpPr txBox="1">
            <a:spLocks/>
          </p:cNvSpPr>
          <p:nvPr/>
        </p:nvSpPr>
        <p:spPr>
          <a:xfrm>
            <a:off x="10962457" y="6292058"/>
            <a:ext cx="648197" cy="352365"/>
          </a:xfrm>
          <a:prstGeom prst="rect">
            <a:avLst/>
          </a:prstGeom>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r>
              <a:rPr lang="en-GB" sz="1200" dirty="0" smtClean="0">
                <a:latin typeface="Arial"/>
              </a:rPr>
              <a:t>14</a:t>
            </a:r>
            <a:endParaRPr lang="en-GB" sz="1200" dirty="0">
              <a:latin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754" y="1256242"/>
            <a:ext cx="9774014" cy="4677428"/>
          </a:xfrm>
          <a:prstGeom prst="rect">
            <a:avLst/>
          </a:prstGeom>
        </p:spPr>
      </p:pic>
      <p:sp>
        <p:nvSpPr>
          <p:cNvPr id="10" name="TextBox 9"/>
          <p:cNvSpPr txBox="1"/>
          <p:nvPr/>
        </p:nvSpPr>
        <p:spPr>
          <a:xfrm>
            <a:off x="4942374" y="595850"/>
            <a:ext cx="4757679" cy="394210"/>
          </a:xfrm>
          <a:prstGeom prst="rect">
            <a:avLst/>
          </a:prstGeom>
          <a:noFill/>
        </p:spPr>
        <p:txBody>
          <a:bodyPr wrap="square" rtlCol="0">
            <a:spAutoFit/>
          </a:bodyPr>
          <a:lstStyle/>
          <a:p>
            <a:pPr algn="ctr">
              <a:lnSpc>
                <a:spcPct val="120000"/>
              </a:lnSpc>
            </a:pPr>
            <a:r>
              <a:rPr lang="en-US" b="1" dirty="0">
                <a:solidFill>
                  <a:prstClr val="black"/>
                </a:solidFill>
                <a:cs typeface="Calibri" panose="020F0502020204030204" pitchFamily="34" charset="0"/>
              </a:rPr>
              <a:t>Model </a:t>
            </a:r>
            <a:r>
              <a:rPr lang="en-US" b="1" dirty="0">
                <a:solidFill>
                  <a:prstClr val="black"/>
                </a:solidFill>
                <a:cs typeface="Arial" panose="020B0604020202020204" pitchFamily="34" charset="0"/>
              </a:rPr>
              <a:t>Architecture</a:t>
            </a:r>
            <a:endParaRPr lang="en-US" b="1" dirty="0">
              <a:cs typeface="Arial" panose="020B0604020202020204" pitchFamily="34" charset="0"/>
            </a:endParaRPr>
          </a:p>
        </p:txBody>
      </p:sp>
      <p:sp>
        <p:nvSpPr>
          <p:cNvPr id="8" name="TextBox 7"/>
          <p:cNvSpPr txBox="1"/>
          <p:nvPr/>
        </p:nvSpPr>
        <p:spPr>
          <a:xfrm>
            <a:off x="202018" y="17260"/>
            <a:ext cx="8186608" cy="553998"/>
          </a:xfrm>
          <a:prstGeom prst="rect">
            <a:avLst/>
          </a:prstGeom>
          <a:noFill/>
        </p:spPr>
        <p:txBody>
          <a:bodyPr wrap="square" rtlCol="0">
            <a:spAutoFit/>
          </a:bodyPr>
          <a:lstStyle/>
          <a:p>
            <a:pPr algn="l">
              <a:lnSpc>
                <a:spcPct val="120000"/>
              </a:lnSpc>
            </a:pPr>
            <a:r>
              <a:rPr lang="en-US" sz="2500" b="1" dirty="0">
                <a:solidFill>
                  <a:schemeClr val="bg2">
                    <a:lumMod val="50000"/>
                  </a:schemeClr>
                </a:solidFill>
              </a:rPr>
              <a:t>3</a:t>
            </a:r>
            <a:r>
              <a:rPr lang="en-US" sz="2500" b="1" dirty="0" smtClean="0">
                <a:solidFill>
                  <a:schemeClr val="bg2">
                    <a:lumMod val="50000"/>
                  </a:schemeClr>
                </a:solidFill>
              </a:rPr>
              <a:t>. </a:t>
            </a:r>
            <a:r>
              <a:rPr lang="en-US" sz="2500" b="1" dirty="0">
                <a:solidFill>
                  <a:schemeClr val="bg2">
                    <a:lumMod val="50000"/>
                  </a:schemeClr>
                </a:solidFill>
              </a:rPr>
              <a:t>Experimental </a:t>
            </a:r>
            <a:r>
              <a:rPr lang="en-US" sz="2500" b="1" dirty="0" smtClean="0">
                <a:solidFill>
                  <a:schemeClr val="bg2">
                    <a:lumMod val="50000"/>
                  </a:schemeClr>
                </a:solidFill>
              </a:rPr>
              <a:t>Setup and Results</a:t>
            </a:r>
            <a:endParaRPr lang="en-US" sz="2500" b="1" dirty="0">
              <a:solidFill>
                <a:schemeClr val="bg2">
                  <a:lumMod val="50000"/>
                </a:schemeClr>
              </a:solidFill>
            </a:endParaRPr>
          </a:p>
        </p:txBody>
      </p:sp>
    </p:spTree>
    <p:extLst>
      <p:ext uri="{BB962C8B-B14F-4D97-AF65-F5344CB8AC3E}">
        <p14:creationId xmlns:p14="http://schemas.microsoft.com/office/powerpoint/2010/main" val="237598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txBox="1">
            <a:spLocks/>
          </p:cNvSpPr>
          <p:nvPr/>
        </p:nvSpPr>
        <p:spPr>
          <a:xfrm>
            <a:off x="12766095" y="7443346"/>
            <a:ext cx="648197" cy="352365"/>
          </a:xfrm>
          <a:prstGeom prst="rect">
            <a:avLst/>
          </a:prstGeom>
          <a:solidFill>
            <a:srgbClr val="FFCC99">
              <a:alpha val="96863"/>
            </a:srgbClr>
          </a:solidFill>
          <a:ln>
            <a:solidFill>
              <a:srgbClr val="FF9966"/>
            </a:solidFill>
          </a:ln>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fld id="{7AE184E0-0BD4-4705-A12B-9B71DDE63301}" type="slidenum">
              <a:rPr lang="en-GB" sz="1200">
                <a:latin typeface="Arial"/>
              </a:rPr>
              <a:pPr defTabSz="914289"/>
              <a:t>15</a:t>
            </a:fld>
            <a:endParaRPr lang="en-GB" sz="1200" dirty="0">
              <a:latin typeface="Arial"/>
            </a:endParaRPr>
          </a:p>
        </p:txBody>
      </p:sp>
      <p:sp>
        <p:nvSpPr>
          <p:cNvPr id="38" name="Slide Number Placeholder 2"/>
          <p:cNvSpPr txBox="1">
            <a:spLocks/>
          </p:cNvSpPr>
          <p:nvPr/>
        </p:nvSpPr>
        <p:spPr>
          <a:xfrm>
            <a:off x="10962457" y="6292058"/>
            <a:ext cx="648197" cy="352365"/>
          </a:xfrm>
          <a:prstGeom prst="rect">
            <a:avLst/>
          </a:prstGeom>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r>
              <a:rPr lang="en-GB" sz="1200" dirty="0">
                <a:latin typeface="Arial"/>
              </a:rPr>
              <a:t>15</a:t>
            </a:r>
          </a:p>
        </p:txBody>
      </p:sp>
      <p:sp>
        <p:nvSpPr>
          <p:cNvPr id="6" name="TextBox 5"/>
          <p:cNvSpPr txBox="1"/>
          <p:nvPr/>
        </p:nvSpPr>
        <p:spPr>
          <a:xfrm>
            <a:off x="202017" y="17260"/>
            <a:ext cx="7192696" cy="511615"/>
          </a:xfrm>
          <a:prstGeom prst="rect">
            <a:avLst/>
          </a:prstGeom>
          <a:noFill/>
        </p:spPr>
        <p:txBody>
          <a:bodyPr wrap="square" rtlCol="0">
            <a:spAutoFit/>
          </a:bodyPr>
          <a:lstStyle/>
          <a:p>
            <a:pPr algn="l">
              <a:lnSpc>
                <a:spcPct val="120000"/>
              </a:lnSpc>
            </a:pPr>
            <a:r>
              <a:rPr lang="en-US" sz="2500" b="1" dirty="0">
                <a:solidFill>
                  <a:schemeClr val="bg2">
                    <a:lumMod val="50000"/>
                  </a:schemeClr>
                </a:solidFill>
              </a:rPr>
              <a:t>3. </a:t>
            </a:r>
            <a:r>
              <a:rPr lang="en-US" sz="2500" b="1" dirty="0" smtClean="0">
                <a:solidFill>
                  <a:schemeClr val="bg2">
                    <a:lumMod val="50000"/>
                  </a:schemeClr>
                </a:solidFill>
              </a:rPr>
              <a:t>Experimental Setup and Results</a:t>
            </a:r>
            <a:endParaRPr lang="en-US" sz="2500" b="1" dirty="0">
              <a:solidFill>
                <a:schemeClr val="bg2">
                  <a:lumMod val="50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248872227"/>
              </p:ext>
            </p:extLst>
          </p:nvPr>
        </p:nvGraphicFramePr>
        <p:xfrm>
          <a:off x="532521" y="1555078"/>
          <a:ext cx="10923896" cy="2874137"/>
        </p:xfrm>
        <a:graphic>
          <a:graphicData uri="http://schemas.openxmlformats.org/drawingml/2006/table">
            <a:tbl>
              <a:tblPr firstRow="1" bandRow="1">
                <a:tableStyleId>{5C22544A-7EE6-4342-B048-85BDC9FD1C3A}</a:tableStyleId>
              </a:tblPr>
              <a:tblGrid>
                <a:gridCol w="1667169">
                  <a:extLst>
                    <a:ext uri="{9D8B030D-6E8A-4147-A177-3AD203B41FA5}">
                      <a16:colId xmlns:a16="http://schemas.microsoft.com/office/drawing/2014/main" val="3022774088"/>
                    </a:ext>
                  </a:extLst>
                </a:gridCol>
                <a:gridCol w="1768536">
                  <a:extLst>
                    <a:ext uri="{9D8B030D-6E8A-4147-A177-3AD203B41FA5}">
                      <a16:colId xmlns:a16="http://schemas.microsoft.com/office/drawing/2014/main" val="1774336381"/>
                    </a:ext>
                  </a:extLst>
                </a:gridCol>
                <a:gridCol w="1903364">
                  <a:extLst>
                    <a:ext uri="{9D8B030D-6E8A-4147-A177-3AD203B41FA5}">
                      <a16:colId xmlns:a16="http://schemas.microsoft.com/office/drawing/2014/main" val="1156321900"/>
                    </a:ext>
                  </a:extLst>
                </a:gridCol>
                <a:gridCol w="1864544">
                  <a:extLst>
                    <a:ext uri="{9D8B030D-6E8A-4147-A177-3AD203B41FA5}">
                      <a16:colId xmlns:a16="http://schemas.microsoft.com/office/drawing/2014/main" val="3861874053"/>
                    </a:ext>
                  </a:extLst>
                </a:gridCol>
                <a:gridCol w="1876799">
                  <a:extLst>
                    <a:ext uri="{9D8B030D-6E8A-4147-A177-3AD203B41FA5}">
                      <a16:colId xmlns:a16="http://schemas.microsoft.com/office/drawing/2014/main" val="2522659803"/>
                    </a:ext>
                  </a:extLst>
                </a:gridCol>
                <a:gridCol w="1843484">
                  <a:extLst>
                    <a:ext uri="{9D8B030D-6E8A-4147-A177-3AD203B41FA5}">
                      <a16:colId xmlns:a16="http://schemas.microsoft.com/office/drawing/2014/main" val="1505104367"/>
                    </a:ext>
                  </a:extLst>
                </a:gridCol>
              </a:tblGrid>
              <a:tr h="410591">
                <a:tc gridSpan="2">
                  <a:txBody>
                    <a:bodyPr/>
                    <a:lstStyle/>
                    <a:p>
                      <a:pPr algn="ctr"/>
                      <a:endParaRPr lang="en-US" dirty="0"/>
                    </a:p>
                  </a:txBody>
                  <a:tcPr anchor="ctr"/>
                </a:tc>
                <a:tc hMerge="1">
                  <a:txBody>
                    <a:bodyPr/>
                    <a:lstStyle/>
                    <a:p>
                      <a:pPr algn="ctr"/>
                      <a:endParaRPr lang="en-US" dirty="0"/>
                    </a:p>
                  </a:txBody>
                  <a:tcPr anchor="ctr"/>
                </a:tc>
                <a:tc>
                  <a:txBody>
                    <a:bodyPr/>
                    <a:lstStyle/>
                    <a:p>
                      <a:pPr algn="ctr"/>
                      <a:r>
                        <a:rPr lang="en-US" dirty="0"/>
                        <a:t>Specificity</a:t>
                      </a:r>
                    </a:p>
                  </a:txBody>
                  <a:tcPr anchor="ctr"/>
                </a:tc>
                <a:tc>
                  <a:txBody>
                    <a:bodyPr/>
                    <a:lstStyle/>
                    <a:p>
                      <a:pPr algn="ctr"/>
                      <a:r>
                        <a:rPr lang="en-US" dirty="0"/>
                        <a:t>Sensitivity</a:t>
                      </a:r>
                    </a:p>
                  </a:txBody>
                  <a:tcPr anchor="ctr"/>
                </a:tc>
                <a:tc>
                  <a:txBody>
                    <a:bodyPr/>
                    <a:lstStyle/>
                    <a:p>
                      <a:pPr algn="ctr"/>
                      <a:r>
                        <a:rPr lang="en-US" dirty="0"/>
                        <a:t>F1-score</a:t>
                      </a:r>
                    </a:p>
                  </a:txBody>
                  <a:tcPr anchor="ctr"/>
                </a:tc>
                <a:tc>
                  <a:txBody>
                    <a:bodyPr/>
                    <a:lstStyle/>
                    <a:p>
                      <a:pPr algn="ctr"/>
                      <a:r>
                        <a:rPr lang="en-US" dirty="0"/>
                        <a:t>MCC</a:t>
                      </a:r>
                    </a:p>
                  </a:txBody>
                  <a:tcPr anchor="ctr"/>
                </a:tc>
                <a:extLst>
                  <a:ext uri="{0D108BD9-81ED-4DB2-BD59-A6C34878D82A}">
                    <a16:rowId xmlns:a16="http://schemas.microsoft.com/office/drawing/2014/main" val="483830168"/>
                  </a:ext>
                </a:extLst>
              </a:tr>
              <a:tr h="410591">
                <a:tc rowSpan="2">
                  <a:txBody>
                    <a:bodyPr/>
                    <a:lstStyle/>
                    <a:p>
                      <a:pPr algn="ctr"/>
                      <a:r>
                        <a:rPr lang="en-US" dirty="0"/>
                        <a:t>Donor splice</a:t>
                      </a:r>
                      <a:r>
                        <a:rPr lang="en-US" baseline="0" dirty="0"/>
                        <a:t> site</a:t>
                      </a:r>
                      <a:endParaRPr lang="en-US" dirty="0"/>
                    </a:p>
                  </a:txBody>
                  <a:tcPr anchor="ctr"/>
                </a:tc>
                <a:tc>
                  <a:txBody>
                    <a:bodyPr/>
                    <a:lstStyle/>
                    <a:p>
                      <a:pPr algn="ctr"/>
                      <a:r>
                        <a:rPr lang="en-US" dirty="0"/>
                        <a:t>Single-task</a:t>
                      </a:r>
                    </a:p>
                  </a:txBody>
                  <a:tcPr anchor="ctr"/>
                </a:tc>
                <a:tc>
                  <a:txBody>
                    <a:bodyPr/>
                    <a:lstStyle/>
                    <a:p>
                      <a:pPr algn="ctr"/>
                      <a:r>
                        <a:rPr lang="en-US" sz="1800" b="1" i="0" kern="1200" dirty="0">
                          <a:solidFill>
                            <a:schemeClr val="dk1"/>
                          </a:solidFill>
                          <a:effectLst/>
                          <a:latin typeface="+mn-lt"/>
                          <a:ea typeface="+mn-ea"/>
                          <a:cs typeface="+mn-cs"/>
                        </a:rPr>
                        <a:t>0.9367 ± 0.0121</a:t>
                      </a:r>
                      <a:endParaRPr lang="en-US" b="1" dirty="0"/>
                    </a:p>
                  </a:txBody>
                  <a:tcPr anchor="ctr"/>
                </a:tc>
                <a:tc>
                  <a:txBody>
                    <a:bodyPr/>
                    <a:lstStyle/>
                    <a:p>
                      <a:pPr algn="ctr"/>
                      <a:r>
                        <a:rPr lang="en-US" sz="1800" b="1" i="0" kern="1200" dirty="0">
                          <a:solidFill>
                            <a:schemeClr val="dk1"/>
                          </a:solidFill>
                          <a:effectLst/>
                          <a:latin typeface="+mn-lt"/>
                          <a:ea typeface="+mn-ea"/>
                          <a:cs typeface="+mn-cs"/>
                        </a:rPr>
                        <a:t>0.9434 ± 0.0073</a:t>
                      </a:r>
                      <a:endParaRPr lang="en-US" b="1" dirty="0"/>
                    </a:p>
                  </a:txBody>
                  <a:tcPr anchor="ctr"/>
                </a:tc>
                <a:tc>
                  <a:txBody>
                    <a:bodyPr/>
                    <a:lstStyle/>
                    <a:p>
                      <a:pPr algn="ctr"/>
                      <a:r>
                        <a:rPr lang="en-US" sz="1800" b="1" i="0" kern="1200" dirty="0">
                          <a:solidFill>
                            <a:schemeClr val="dk1"/>
                          </a:solidFill>
                          <a:effectLst/>
                          <a:latin typeface="+mn-lt"/>
                          <a:ea typeface="+mn-ea"/>
                          <a:cs typeface="+mn-cs"/>
                        </a:rPr>
                        <a:t>0.9403 ± 0.0028</a:t>
                      </a:r>
                      <a:endParaRPr lang="en-US" b="1" dirty="0"/>
                    </a:p>
                  </a:txBody>
                  <a:tcPr anchor="ctr"/>
                </a:tc>
                <a:tc>
                  <a:txBody>
                    <a:bodyPr/>
                    <a:lstStyle/>
                    <a:p>
                      <a:pPr marL="0" indent="0" algn="ctr"/>
                      <a:r>
                        <a:rPr lang="en-US" sz="1800" b="1" i="0" kern="1200" dirty="0">
                          <a:solidFill>
                            <a:schemeClr val="dk1"/>
                          </a:solidFill>
                          <a:effectLst/>
                          <a:latin typeface="+mn-lt"/>
                          <a:ea typeface="+mn-ea"/>
                          <a:cs typeface="+mn-cs"/>
                        </a:rPr>
                        <a:t>0.8803 ± 0.0064</a:t>
                      </a:r>
                      <a:endParaRPr lang="en-US" b="1" dirty="0"/>
                    </a:p>
                  </a:txBody>
                  <a:tcPr anchor="ctr"/>
                </a:tc>
                <a:extLst>
                  <a:ext uri="{0D108BD9-81ED-4DB2-BD59-A6C34878D82A}">
                    <a16:rowId xmlns:a16="http://schemas.microsoft.com/office/drawing/2014/main" val="488776872"/>
                  </a:ext>
                </a:extLst>
              </a:tr>
              <a:tr h="410591">
                <a:tc vMerge="1">
                  <a:txBody>
                    <a:bodyPr/>
                    <a:lstStyle/>
                    <a:p>
                      <a:pPr algn="ctr"/>
                      <a:endParaRPr lang="en-US" dirty="0"/>
                    </a:p>
                  </a:txBody>
                  <a:tcPr anchor="ctr"/>
                </a:tc>
                <a:tc>
                  <a:txBody>
                    <a:bodyPr/>
                    <a:lstStyle/>
                    <a:p>
                      <a:pPr algn="ctr"/>
                      <a:r>
                        <a:rPr lang="en-US" dirty="0"/>
                        <a:t>Multitask</a:t>
                      </a:r>
                    </a:p>
                  </a:txBody>
                  <a:tcPr anchor="ctr"/>
                </a:tc>
                <a:tc>
                  <a:txBody>
                    <a:bodyPr/>
                    <a:lstStyle/>
                    <a:p>
                      <a:pPr algn="ctr"/>
                      <a:r>
                        <a:rPr lang="en-US" sz="1800" b="0" i="0" kern="1200" dirty="0">
                          <a:solidFill>
                            <a:schemeClr val="dk1"/>
                          </a:solidFill>
                          <a:effectLst/>
                          <a:latin typeface="+mn-lt"/>
                          <a:ea typeface="+mn-ea"/>
                          <a:cs typeface="+mn-cs"/>
                        </a:rPr>
                        <a:t>0.9326 ± 0.0064</a:t>
                      </a:r>
                      <a:endParaRPr lang="en-US" dirty="0"/>
                    </a:p>
                  </a:txBody>
                  <a:tcPr anchor="ctr"/>
                </a:tc>
                <a:tc>
                  <a:txBody>
                    <a:bodyPr/>
                    <a:lstStyle/>
                    <a:p>
                      <a:pPr algn="ctr"/>
                      <a:r>
                        <a:rPr lang="en-US" sz="1800" b="0" i="0" kern="1200" dirty="0">
                          <a:solidFill>
                            <a:schemeClr val="dk1"/>
                          </a:solidFill>
                          <a:effectLst/>
                          <a:latin typeface="+mn-lt"/>
                          <a:ea typeface="+mn-ea"/>
                          <a:cs typeface="+mn-cs"/>
                        </a:rPr>
                        <a:t>0.9315 ± 0.0047</a:t>
                      </a:r>
                      <a:endParaRPr lang="en-US" dirty="0"/>
                    </a:p>
                  </a:txBody>
                  <a:tcPr anchor="ctr"/>
                </a:tc>
                <a:tc>
                  <a:txBody>
                    <a:bodyPr/>
                    <a:lstStyle/>
                    <a:p>
                      <a:pPr algn="ctr"/>
                      <a:r>
                        <a:rPr lang="en-US" sz="1800" b="0" i="0" kern="1200" dirty="0">
                          <a:solidFill>
                            <a:schemeClr val="dk1"/>
                          </a:solidFill>
                          <a:effectLst/>
                          <a:latin typeface="+mn-lt"/>
                          <a:ea typeface="+mn-ea"/>
                          <a:cs typeface="+mn-cs"/>
                        </a:rPr>
                        <a:t>0.9320 ± 0.0030</a:t>
                      </a:r>
                      <a:endParaRPr lang="en-US" dirty="0"/>
                    </a:p>
                  </a:txBody>
                  <a:tcPr anchor="ctr"/>
                </a:tc>
                <a:tc>
                  <a:txBody>
                    <a:bodyPr/>
                    <a:lstStyle/>
                    <a:p>
                      <a:pPr algn="ctr"/>
                      <a:r>
                        <a:rPr lang="en-US" sz="1800" b="0" i="0" kern="1200" dirty="0">
                          <a:solidFill>
                            <a:schemeClr val="dk1"/>
                          </a:solidFill>
                          <a:effectLst/>
                          <a:latin typeface="+mn-lt"/>
                          <a:ea typeface="+mn-ea"/>
                          <a:cs typeface="+mn-cs"/>
                        </a:rPr>
                        <a:t>0.8642 ± 0.0062</a:t>
                      </a:r>
                      <a:endParaRPr lang="en-US" dirty="0"/>
                    </a:p>
                  </a:txBody>
                  <a:tcPr anchor="ctr"/>
                </a:tc>
                <a:extLst>
                  <a:ext uri="{0D108BD9-81ED-4DB2-BD59-A6C34878D82A}">
                    <a16:rowId xmlns:a16="http://schemas.microsoft.com/office/drawing/2014/main" val="2511951377"/>
                  </a:ext>
                </a:extLst>
              </a:tr>
              <a:tr h="410591">
                <a:tc rowSpan="2">
                  <a:txBody>
                    <a:bodyPr/>
                    <a:lstStyle/>
                    <a:p>
                      <a:pPr algn="ctr"/>
                      <a:r>
                        <a:rPr lang="en-US" dirty="0"/>
                        <a:t>Acceptor</a:t>
                      </a:r>
                      <a:r>
                        <a:rPr lang="en-US" baseline="0" dirty="0"/>
                        <a:t> splice site</a:t>
                      </a:r>
                      <a:endParaRPr lang="en-US" dirty="0"/>
                    </a:p>
                  </a:txBody>
                  <a:tcPr anchor="ctr"/>
                </a:tc>
                <a:tc>
                  <a:txBody>
                    <a:bodyPr/>
                    <a:lstStyle/>
                    <a:p>
                      <a:pPr algn="ctr"/>
                      <a:r>
                        <a:rPr lang="en-US" dirty="0"/>
                        <a:t>Single-task</a:t>
                      </a:r>
                    </a:p>
                  </a:txBody>
                  <a:tcPr anchor="ctr"/>
                </a:tc>
                <a:tc>
                  <a:txBody>
                    <a:bodyPr/>
                    <a:lstStyle/>
                    <a:p>
                      <a:pPr algn="ctr"/>
                      <a:r>
                        <a:rPr lang="en-US" sz="1800" b="1" i="0" kern="1200" dirty="0">
                          <a:solidFill>
                            <a:schemeClr val="dk1"/>
                          </a:solidFill>
                          <a:effectLst/>
                          <a:latin typeface="+mn-lt"/>
                          <a:ea typeface="+mn-ea"/>
                          <a:cs typeface="+mn-cs"/>
                        </a:rPr>
                        <a:t>0.9265 ± 0.0043</a:t>
                      </a:r>
                      <a:endParaRPr lang="en-US" b="1" dirty="0"/>
                    </a:p>
                  </a:txBody>
                  <a:tcPr anchor="ctr"/>
                </a:tc>
                <a:tc>
                  <a:txBody>
                    <a:bodyPr/>
                    <a:lstStyle/>
                    <a:p>
                      <a:pPr algn="ctr"/>
                      <a:r>
                        <a:rPr lang="en-US" sz="1800" b="1" i="0" kern="1200" dirty="0">
                          <a:solidFill>
                            <a:schemeClr val="dk1"/>
                          </a:solidFill>
                          <a:effectLst/>
                          <a:latin typeface="+mn-lt"/>
                          <a:ea typeface="+mn-ea"/>
                          <a:cs typeface="+mn-cs"/>
                        </a:rPr>
                        <a:t>0.9361 ± 0.0049</a:t>
                      </a:r>
                      <a:endParaRPr lang="en-US" b="1" dirty="0"/>
                    </a:p>
                  </a:txBody>
                  <a:tcPr anchor="ctr"/>
                </a:tc>
                <a:tc>
                  <a:txBody>
                    <a:bodyPr/>
                    <a:lstStyle/>
                    <a:p>
                      <a:pPr algn="ctr"/>
                      <a:r>
                        <a:rPr lang="en-US" sz="1800" b="1" i="0" kern="1200" dirty="0">
                          <a:solidFill>
                            <a:schemeClr val="dk1"/>
                          </a:solidFill>
                          <a:effectLst/>
                          <a:latin typeface="+mn-lt"/>
                          <a:ea typeface="+mn-ea"/>
                          <a:cs typeface="+mn-cs"/>
                        </a:rPr>
                        <a:t>0.9316 ± 0.0049</a:t>
                      </a:r>
                      <a:endParaRPr lang="en-US" b="1" dirty="0"/>
                    </a:p>
                  </a:txBody>
                  <a:tcPr anchor="ctr"/>
                </a:tc>
                <a:tc>
                  <a:txBody>
                    <a:bodyPr/>
                    <a:lstStyle/>
                    <a:p>
                      <a:pPr algn="ctr"/>
                      <a:r>
                        <a:rPr lang="en-US" sz="1800" b="1" i="0" kern="1200" dirty="0">
                          <a:solidFill>
                            <a:schemeClr val="dk1"/>
                          </a:solidFill>
                          <a:effectLst/>
                          <a:latin typeface="+mn-lt"/>
                          <a:ea typeface="+mn-ea"/>
                          <a:cs typeface="+mn-cs"/>
                        </a:rPr>
                        <a:t>0.8627 ± 0.0096</a:t>
                      </a:r>
                      <a:endParaRPr lang="en-US" b="1" dirty="0"/>
                    </a:p>
                  </a:txBody>
                  <a:tcPr anchor="ctr"/>
                </a:tc>
                <a:extLst>
                  <a:ext uri="{0D108BD9-81ED-4DB2-BD59-A6C34878D82A}">
                    <a16:rowId xmlns:a16="http://schemas.microsoft.com/office/drawing/2014/main" val="3989707618"/>
                  </a:ext>
                </a:extLst>
              </a:tr>
              <a:tr h="410591">
                <a:tc vMerge="1">
                  <a:txBody>
                    <a:bodyPr/>
                    <a:lstStyle/>
                    <a:p>
                      <a:pPr algn="ctr"/>
                      <a:endParaRPr lang="en-US" dirty="0"/>
                    </a:p>
                  </a:txBody>
                  <a:tcPr anchor="ctr"/>
                </a:tc>
                <a:tc>
                  <a:txBody>
                    <a:bodyPr/>
                    <a:lstStyle/>
                    <a:p>
                      <a:pPr algn="ctr"/>
                      <a:r>
                        <a:rPr lang="en-US" dirty="0"/>
                        <a:t>Multitask</a:t>
                      </a:r>
                    </a:p>
                  </a:txBody>
                  <a:tcPr anchor="ctr"/>
                </a:tc>
                <a:tc>
                  <a:txBody>
                    <a:bodyPr/>
                    <a:lstStyle/>
                    <a:p>
                      <a:pPr algn="ctr"/>
                      <a:r>
                        <a:rPr lang="en-US" sz="1800" b="0" i="0" kern="1200" dirty="0">
                          <a:solidFill>
                            <a:schemeClr val="dk1"/>
                          </a:solidFill>
                          <a:effectLst/>
                          <a:latin typeface="+mn-lt"/>
                          <a:ea typeface="+mn-ea"/>
                          <a:cs typeface="+mn-cs"/>
                        </a:rPr>
                        <a:t>0.9184 ± 0.0150</a:t>
                      </a:r>
                      <a:endParaRPr lang="en-US" dirty="0"/>
                    </a:p>
                  </a:txBody>
                  <a:tcPr anchor="ctr"/>
                </a:tc>
                <a:tc>
                  <a:txBody>
                    <a:bodyPr/>
                    <a:lstStyle/>
                    <a:p>
                      <a:pPr algn="ctr"/>
                      <a:r>
                        <a:rPr lang="en-US" sz="1800" b="0" i="0" kern="1200" dirty="0">
                          <a:solidFill>
                            <a:schemeClr val="dk1"/>
                          </a:solidFill>
                          <a:effectLst/>
                          <a:latin typeface="+mn-lt"/>
                          <a:ea typeface="+mn-ea"/>
                          <a:cs typeface="+mn-cs"/>
                        </a:rPr>
                        <a:t>0.9269 ± 0.0167</a:t>
                      </a:r>
                      <a:endParaRPr lang="en-US" dirty="0"/>
                    </a:p>
                  </a:txBody>
                  <a:tcPr anchor="ctr"/>
                </a:tc>
                <a:tc>
                  <a:txBody>
                    <a:bodyPr/>
                    <a:lstStyle/>
                    <a:p>
                      <a:pPr algn="ctr"/>
                      <a:r>
                        <a:rPr lang="en-US" sz="1800" b="0" i="0" kern="1200" dirty="0">
                          <a:solidFill>
                            <a:schemeClr val="dk1"/>
                          </a:solidFill>
                          <a:effectLst/>
                          <a:latin typeface="+mn-lt"/>
                          <a:ea typeface="+mn-ea"/>
                          <a:cs typeface="+mn-cs"/>
                        </a:rPr>
                        <a:t>0.9229 ± 0.0029</a:t>
                      </a:r>
                      <a:endParaRPr lang="en-US" dirty="0"/>
                    </a:p>
                  </a:txBody>
                  <a:tcPr anchor="ctr"/>
                </a:tc>
                <a:tc>
                  <a:txBody>
                    <a:bodyPr/>
                    <a:lstStyle/>
                    <a:p>
                      <a:pPr algn="ctr"/>
                      <a:r>
                        <a:rPr lang="en-US" sz="1800" b="0" i="0" kern="1200" dirty="0">
                          <a:solidFill>
                            <a:schemeClr val="dk1"/>
                          </a:solidFill>
                          <a:effectLst/>
                          <a:latin typeface="+mn-lt"/>
                          <a:ea typeface="+mn-ea"/>
                          <a:cs typeface="+mn-cs"/>
                        </a:rPr>
                        <a:t>0.8456 ± 0.0045</a:t>
                      </a:r>
                      <a:endParaRPr lang="en-US" dirty="0"/>
                    </a:p>
                  </a:txBody>
                  <a:tcPr anchor="ctr"/>
                </a:tc>
                <a:extLst>
                  <a:ext uri="{0D108BD9-81ED-4DB2-BD59-A6C34878D82A}">
                    <a16:rowId xmlns:a16="http://schemas.microsoft.com/office/drawing/2014/main" val="1863977031"/>
                  </a:ext>
                </a:extLst>
              </a:tr>
              <a:tr h="410591">
                <a:tc rowSpan="2">
                  <a:txBody>
                    <a:bodyPr/>
                    <a:lstStyle/>
                    <a:p>
                      <a:pPr algn="ctr"/>
                      <a:r>
                        <a:rPr lang="en-US" dirty="0"/>
                        <a:t>Translation</a:t>
                      </a:r>
                      <a:r>
                        <a:rPr lang="en-US" baseline="0" dirty="0"/>
                        <a:t> initiation site</a:t>
                      </a:r>
                      <a:endParaRPr lang="en-US" dirty="0"/>
                    </a:p>
                  </a:txBody>
                  <a:tcPr anchor="ctr"/>
                </a:tc>
                <a:tc>
                  <a:txBody>
                    <a:bodyPr/>
                    <a:lstStyle/>
                    <a:p>
                      <a:pPr algn="ctr"/>
                      <a:r>
                        <a:rPr lang="en-US" dirty="0"/>
                        <a:t>Single-task</a:t>
                      </a:r>
                    </a:p>
                  </a:txBody>
                  <a:tcPr anchor="ctr"/>
                </a:tc>
                <a:tc>
                  <a:txBody>
                    <a:bodyPr/>
                    <a:lstStyle/>
                    <a:p>
                      <a:pPr algn="ctr"/>
                      <a:r>
                        <a:rPr lang="en-US" sz="1800" b="1" i="0" kern="1200" dirty="0">
                          <a:solidFill>
                            <a:schemeClr val="dk1"/>
                          </a:solidFill>
                          <a:effectLst/>
                          <a:latin typeface="+mn-lt"/>
                          <a:ea typeface="+mn-ea"/>
                          <a:cs typeface="+mn-cs"/>
                        </a:rPr>
                        <a:t>0.9199 ± 0.0189</a:t>
                      </a:r>
                      <a:endParaRPr lang="en-US" b="1" dirty="0"/>
                    </a:p>
                  </a:txBody>
                  <a:tcPr anchor="ctr"/>
                </a:tc>
                <a:tc>
                  <a:txBody>
                    <a:bodyPr/>
                    <a:lstStyle/>
                    <a:p>
                      <a:pPr algn="ctr"/>
                      <a:r>
                        <a:rPr lang="en-US" sz="1800" b="1" i="0" kern="1200" dirty="0">
                          <a:solidFill>
                            <a:schemeClr val="dk1"/>
                          </a:solidFill>
                          <a:effectLst/>
                          <a:latin typeface="+mn-lt"/>
                          <a:ea typeface="+mn-ea"/>
                          <a:cs typeface="+mn-cs"/>
                        </a:rPr>
                        <a:t>0.9211 ± 0.0136</a:t>
                      </a:r>
                      <a:endParaRPr lang="en-US" b="1" dirty="0"/>
                    </a:p>
                  </a:txBody>
                  <a:tcPr anchor="ctr"/>
                </a:tc>
                <a:tc>
                  <a:txBody>
                    <a:bodyPr/>
                    <a:lstStyle/>
                    <a:p>
                      <a:pPr algn="ctr"/>
                      <a:r>
                        <a:rPr lang="en-US" sz="1800" b="1" i="0" kern="1200" dirty="0">
                          <a:solidFill>
                            <a:schemeClr val="dk1"/>
                          </a:solidFill>
                          <a:effectLst/>
                          <a:latin typeface="+mn-lt"/>
                          <a:ea typeface="+mn-ea"/>
                          <a:cs typeface="+mn-cs"/>
                        </a:rPr>
                        <a:t>0.9206 ± 0.0033</a:t>
                      </a:r>
                      <a:endParaRPr lang="en-US" b="1" dirty="0"/>
                    </a:p>
                  </a:txBody>
                  <a:tcPr anchor="ctr"/>
                </a:tc>
                <a:tc>
                  <a:txBody>
                    <a:bodyPr/>
                    <a:lstStyle/>
                    <a:p>
                      <a:pPr algn="ctr"/>
                      <a:r>
                        <a:rPr lang="en-US" sz="1800" b="1" i="0" kern="1200" dirty="0">
                          <a:solidFill>
                            <a:schemeClr val="dk1"/>
                          </a:solidFill>
                          <a:effectLst/>
                          <a:latin typeface="+mn-lt"/>
                          <a:ea typeface="+mn-ea"/>
                          <a:cs typeface="+mn-cs"/>
                        </a:rPr>
                        <a:t>0.8413 ± 0.0076</a:t>
                      </a:r>
                      <a:endParaRPr lang="en-US" b="1" dirty="0"/>
                    </a:p>
                  </a:txBody>
                  <a:tcPr anchor="ctr"/>
                </a:tc>
                <a:extLst>
                  <a:ext uri="{0D108BD9-81ED-4DB2-BD59-A6C34878D82A}">
                    <a16:rowId xmlns:a16="http://schemas.microsoft.com/office/drawing/2014/main" val="3422966828"/>
                  </a:ext>
                </a:extLst>
              </a:tr>
              <a:tr h="410591">
                <a:tc vMerge="1">
                  <a:txBody>
                    <a:bodyPr/>
                    <a:lstStyle/>
                    <a:p>
                      <a:pPr algn="ctr"/>
                      <a:endParaRPr lang="en-US" dirty="0"/>
                    </a:p>
                  </a:txBody>
                  <a:tcPr anchor="ctr"/>
                </a:tc>
                <a:tc>
                  <a:txBody>
                    <a:bodyPr/>
                    <a:lstStyle/>
                    <a:p>
                      <a:pPr algn="ctr"/>
                      <a:r>
                        <a:rPr lang="en-US" dirty="0"/>
                        <a:t>Multitask</a:t>
                      </a:r>
                    </a:p>
                  </a:txBody>
                  <a:tcPr anchor="ctr"/>
                </a:tc>
                <a:tc>
                  <a:txBody>
                    <a:bodyPr/>
                    <a:lstStyle/>
                    <a:p>
                      <a:pPr algn="ctr"/>
                      <a:r>
                        <a:rPr lang="en-US" sz="1800" b="0" i="0" kern="1200" dirty="0">
                          <a:solidFill>
                            <a:schemeClr val="dk1"/>
                          </a:solidFill>
                          <a:effectLst/>
                          <a:latin typeface="+mn-lt"/>
                          <a:ea typeface="+mn-ea"/>
                          <a:cs typeface="+mn-cs"/>
                        </a:rPr>
                        <a:t>0.9103 ± 0.0117</a:t>
                      </a:r>
                      <a:endParaRPr lang="en-US" dirty="0"/>
                    </a:p>
                  </a:txBody>
                  <a:tcPr anchor="ctr"/>
                </a:tc>
                <a:tc>
                  <a:txBody>
                    <a:bodyPr/>
                    <a:lstStyle/>
                    <a:p>
                      <a:pPr algn="ctr"/>
                      <a:r>
                        <a:rPr lang="en-US" sz="1800" b="0" i="0" kern="1200" dirty="0">
                          <a:solidFill>
                            <a:schemeClr val="dk1"/>
                          </a:solidFill>
                          <a:effectLst/>
                          <a:latin typeface="+mn-lt"/>
                          <a:ea typeface="+mn-ea"/>
                          <a:cs typeface="+mn-cs"/>
                        </a:rPr>
                        <a:t>0.9044 ± 0.0162</a:t>
                      </a:r>
                      <a:endParaRPr lang="en-US" dirty="0"/>
                    </a:p>
                  </a:txBody>
                  <a:tcPr anchor="ctr"/>
                </a:tc>
                <a:tc>
                  <a:txBody>
                    <a:bodyPr/>
                    <a:lstStyle/>
                    <a:p>
                      <a:pPr algn="ctr"/>
                      <a:r>
                        <a:rPr lang="en-US" sz="1800" b="0" i="0" kern="1200" dirty="0">
                          <a:solidFill>
                            <a:schemeClr val="dk1"/>
                          </a:solidFill>
                          <a:effectLst/>
                          <a:latin typeface="+mn-lt"/>
                          <a:ea typeface="+mn-ea"/>
                          <a:cs typeface="+mn-cs"/>
                        </a:rPr>
                        <a:t>0.9070 ± 0.0038</a:t>
                      </a:r>
                      <a:endParaRPr lang="en-US" dirty="0"/>
                    </a:p>
                  </a:txBody>
                  <a:tcPr anchor="ctr"/>
                </a:tc>
                <a:tc>
                  <a:txBody>
                    <a:bodyPr/>
                    <a:lstStyle/>
                    <a:p>
                      <a:pPr algn="ctr"/>
                      <a:r>
                        <a:rPr lang="en-US" sz="1800" b="0" i="0" kern="1200" dirty="0">
                          <a:solidFill>
                            <a:schemeClr val="dk1"/>
                          </a:solidFill>
                          <a:effectLst/>
                          <a:latin typeface="+mn-lt"/>
                          <a:ea typeface="+mn-ea"/>
                          <a:cs typeface="+mn-cs"/>
                        </a:rPr>
                        <a:t>0.8149 ± 0.0052</a:t>
                      </a:r>
                      <a:endParaRPr lang="en-US" dirty="0"/>
                    </a:p>
                  </a:txBody>
                  <a:tcPr anchor="ctr"/>
                </a:tc>
                <a:extLst>
                  <a:ext uri="{0D108BD9-81ED-4DB2-BD59-A6C34878D82A}">
                    <a16:rowId xmlns:a16="http://schemas.microsoft.com/office/drawing/2014/main" val="2897717595"/>
                  </a:ext>
                </a:extLst>
              </a:tr>
            </a:tbl>
          </a:graphicData>
        </a:graphic>
      </p:graphicFrame>
      <p:sp>
        <p:nvSpPr>
          <p:cNvPr id="3" name="TextBox 2"/>
          <p:cNvSpPr txBox="1"/>
          <p:nvPr/>
        </p:nvSpPr>
        <p:spPr>
          <a:xfrm>
            <a:off x="3344034" y="731739"/>
            <a:ext cx="5300870" cy="394210"/>
          </a:xfrm>
          <a:prstGeom prst="rect">
            <a:avLst/>
          </a:prstGeom>
          <a:noFill/>
        </p:spPr>
        <p:txBody>
          <a:bodyPr wrap="square" rtlCol="0">
            <a:spAutoFit/>
          </a:bodyPr>
          <a:lstStyle/>
          <a:p>
            <a:pPr algn="ctr">
              <a:lnSpc>
                <a:spcPct val="120000"/>
              </a:lnSpc>
            </a:pPr>
            <a:r>
              <a:rPr lang="en-US" b="1" dirty="0" smtClean="0"/>
              <a:t>Quantitative Results</a:t>
            </a:r>
          </a:p>
        </p:txBody>
      </p:sp>
    </p:spTree>
    <p:extLst>
      <p:ext uri="{BB962C8B-B14F-4D97-AF65-F5344CB8AC3E}">
        <p14:creationId xmlns:p14="http://schemas.microsoft.com/office/powerpoint/2010/main" val="286248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6950BFC3-D8DA-4A85-94F7-54DA5524770B}">
      <p188:commentRel xmlns=""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txBox="1">
            <a:spLocks/>
          </p:cNvSpPr>
          <p:nvPr/>
        </p:nvSpPr>
        <p:spPr>
          <a:xfrm>
            <a:off x="12766095" y="7443346"/>
            <a:ext cx="648197" cy="352365"/>
          </a:xfrm>
          <a:prstGeom prst="rect">
            <a:avLst/>
          </a:prstGeom>
          <a:solidFill>
            <a:srgbClr val="FFCC99">
              <a:alpha val="96863"/>
            </a:srgbClr>
          </a:solidFill>
          <a:ln>
            <a:solidFill>
              <a:srgbClr val="FF9966"/>
            </a:solidFill>
          </a:ln>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fld id="{7AE184E0-0BD4-4705-A12B-9B71DDE63301}" type="slidenum">
              <a:rPr lang="en-GB" sz="1200">
                <a:latin typeface="Arial"/>
              </a:rPr>
              <a:pPr defTabSz="914289"/>
              <a:t>16</a:t>
            </a:fld>
            <a:endParaRPr lang="en-GB" sz="1200" dirty="0">
              <a:latin typeface="Arial"/>
            </a:endParaRPr>
          </a:p>
        </p:txBody>
      </p:sp>
      <p:sp>
        <p:nvSpPr>
          <p:cNvPr id="38" name="Slide Number Placeholder 2"/>
          <p:cNvSpPr txBox="1">
            <a:spLocks/>
          </p:cNvSpPr>
          <p:nvPr/>
        </p:nvSpPr>
        <p:spPr>
          <a:xfrm>
            <a:off x="10962457" y="6292058"/>
            <a:ext cx="648197" cy="352365"/>
          </a:xfrm>
          <a:prstGeom prst="rect">
            <a:avLst/>
          </a:prstGeom>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r>
              <a:rPr lang="en-GB" sz="1200" dirty="0">
                <a:latin typeface="Arial"/>
              </a:rPr>
              <a:t>16</a:t>
            </a:r>
          </a:p>
        </p:txBody>
      </p:sp>
      <p:sp>
        <p:nvSpPr>
          <p:cNvPr id="6" name="TextBox 5"/>
          <p:cNvSpPr txBox="1"/>
          <p:nvPr/>
        </p:nvSpPr>
        <p:spPr>
          <a:xfrm>
            <a:off x="202017" y="17260"/>
            <a:ext cx="7124069" cy="511615"/>
          </a:xfrm>
          <a:prstGeom prst="rect">
            <a:avLst/>
          </a:prstGeom>
          <a:noFill/>
        </p:spPr>
        <p:txBody>
          <a:bodyPr wrap="square" rtlCol="0">
            <a:spAutoFit/>
          </a:bodyPr>
          <a:lstStyle/>
          <a:p>
            <a:pPr algn="l">
              <a:lnSpc>
                <a:spcPct val="120000"/>
              </a:lnSpc>
            </a:pPr>
            <a:r>
              <a:rPr lang="en-US" sz="2500" b="1" dirty="0">
                <a:solidFill>
                  <a:schemeClr val="bg2">
                    <a:lumMod val="50000"/>
                  </a:schemeClr>
                </a:solidFill>
              </a:rPr>
              <a:t>3. </a:t>
            </a:r>
            <a:r>
              <a:rPr lang="en-US" sz="2500" b="1" dirty="0" smtClean="0">
                <a:solidFill>
                  <a:schemeClr val="bg2">
                    <a:lumMod val="50000"/>
                  </a:schemeClr>
                </a:solidFill>
              </a:rPr>
              <a:t>Experimental Setup and Results</a:t>
            </a:r>
            <a:endParaRPr lang="en-US" sz="2500" b="1" dirty="0">
              <a:solidFill>
                <a:schemeClr val="bg2">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119" y="574928"/>
            <a:ext cx="8958591" cy="5972394"/>
          </a:xfrm>
          <a:prstGeom prst="rect">
            <a:avLst/>
          </a:prstGeom>
        </p:spPr>
      </p:pic>
    </p:spTree>
    <p:extLst>
      <p:ext uri="{BB962C8B-B14F-4D97-AF65-F5344CB8AC3E}">
        <p14:creationId xmlns:p14="http://schemas.microsoft.com/office/powerpoint/2010/main" val="181515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2"/>
          <p:cNvSpPr txBox="1">
            <a:spLocks/>
          </p:cNvSpPr>
          <p:nvPr/>
        </p:nvSpPr>
        <p:spPr>
          <a:xfrm>
            <a:off x="10962457" y="6292058"/>
            <a:ext cx="648197" cy="352365"/>
          </a:xfrm>
          <a:prstGeom prst="rect">
            <a:avLst/>
          </a:prstGeom>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r>
              <a:rPr lang="en-GB" sz="1200" dirty="0">
                <a:latin typeface="Arial"/>
              </a:rPr>
              <a:t>17</a:t>
            </a:r>
          </a:p>
        </p:txBody>
      </p:sp>
      <p:sp>
        <p:nvSpPr>
          <p:cNvPr id="6" name="TextBox 5"/>
          <p:cNvSpPr txBox="1"/>
          <p:nvPr/>
        </p:nvSpPr>
        <p:spPr>
          <a:xfrm>
            <a:off x="202017" y="17260"/>
            <a:ext cx="7015212" cy="511615"/>
          </a:xfrm>
          <a:prstGeom prst="rect">
            <a:avLst/>
          </a:prstGeom>
          <a:noFill/>
        </p:spPr>
        <p:txBody>
          <a:bodyPr wrap="square" rtlCol="0">
            <a:spAutoFit/>
          </a:bodyPr>
          <a:lstStyle/>
          <a:p>
            <a:pPr algn="l">
              <a:lnSpc>
                <a:spcPct val="120000"/>
              </a:lnSpc>
            </a:pPr>
            <a:r>
              <a:rPr lang="en-US" sz="2500" b="1" dirty="0">
                <a:solidFill>
                  <a:schemeClr val="bg2">
                    <a:lumMod val="50000"/>
                  </a:schemeClr>
                </a:solidFill>
              </a:rPr>
              <a:t>3. </a:t>
            </a:r>
            <a:r>
              <a:rPr lang="en-US" sz="2500" b="1" dirty="0" smtClean="0">
                <a:solidFill>
                  <a:schemeClr val="bg2">
                    <a:lumMod val="50000"/>
                  </a:schemeClr>
                </a:solidFill>
              </a:rPr>
              <a:t>Experimental Setup and Results</a:t>
            </a:r>
            <a:endParaRPr lang="en-US" sz="2500" b="1" dirty="0">
              <a:solidFill>
                <a:schemeClr val="bg2">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0032" y="843446"/>
            <a:ext cx="10422486" cy="5294321"/>
          </a:xfrm>
          <a:prstGeom prst="rect">
            <a:avLst/>
          </a:prstGeom>
        </p:spPr>
      </p:pic>
      <p:sp>
        <p:nvSpPr>
          <p:cNvPr id="5" name="Left Brace 4"/>
          <p:cNvSpPr/>
          <p:nvPr/>
        </p:nvSpPr>
        <p:spPr>
          <a:xfrm>
            <a:off x="1520328" y="1074801"/>
            <a:ext cx="143218" cy="1333041"/>
          </a:xfrm>
          <a:prstGeom prst="leftBrace">
            <a:avLst/>
          </a:prstGeom>
          <a:ln>
            <a:headEnd type="none" w="lg" len="lg"/>
            <a:tailEnd type="non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Left Brace 8"/>
          <p:cNvSpPr/>
          <p:nvPr/>
        </p:nvSpPr>
        <p:spPr>
          <a:xfrm>
            <a:off x="1520328" y="2738348"/>
            <a:ext cx="143218" cy="1333041"/>
          </a:xfrm>
          <a:prstGeom prst="leftBrace">
            <a:avLst/>
          </a:prstGeom>
          <a:ln>
            <a:headEnd type="none" w="lg" len="lg"/>
            <a:tailEnd type="non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Left Brace 9"/>
          <p:cNvSpPr/>
          <p:nvPr/>
        </p:nvSpPr>
        <p:spPr>
          <a:xfrm>
            <a:off x="1520328" y="4523081"/>
            <a:ext cx="143218" cy="1333041"/>
          </a:xfrm>
          <a:prstGeom prst="leftBrace">
            <a:avLst/>
          </a:prstGeom>
          <a:ln>
            <a:headEnd type="none" w="lg" len="lg"/>
            <a:tailEnd type="non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Left Brace 10"/>
          <p:cNvSpPr/>
          <p:nvPr/>
        </p:nvSpPr>
        <p:spPr>
          <a:xfrm rot="16200000">
            <a:off x="4366526" y="3813219"/>
            <a:ext cx="183451" cy="4832546"/>
          </a:xfrm>
          <a:prstGeom prst="leftBrace">
            <a:avLst/>
          </a:prstGeom>
          <a:ln>
            <a:headEnd type="none" w="lg" len="lg"/>
            <a:tailEnd type="non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Left Brace 11"/>
          <p:cNvSpPr/>
          <p:nvPr/>
        </p:nvSpPr>
        <p:spPr>
          <a:xfrm rot="16200000">
            <a:off x="9664520" y="3813220"/>
            <a:ext cx="183451" cy="4832546"/>
          </a:xfrm>
          <a:prstGeom prst="leftBrace">
            <a:avLst/>
          </a:prstGeom>
          <a:ln>
            <a:headEnd type="none" w="lg" len="lg"/>
            <a:tailEnd type="none" w="lg" len="lg"/>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extBox 6"/>
          <p:cNvSpPr txBox="1"/>
          <p:nvPr/>
        </p:nvSpPr>
        <p:spPr>
          <a:xfrm>
            <a:off x="202017" y="1537509"/>
            <a:ext cx="1318311" cy="726609"/>
          </a:xfrm>
          <a:prstGeom prst="rect">
            <a:avLst/>
          </a:prstGeom>
          <a:noFill/>
        </p:spPr>
        <p:txBody>
          <a:bodyPr wrap="square" rtlCol="0">
            <a:spAutoFit/>
          </a:bodyPr>
          <a:lstStyle/>
          <a:p>
            <a:pPr algn="ctr">
              <a:lnSpc>
                <a:spcPct val="120000"/>
              </a:lnSpc>
            </a:pPr>
            <a:r>
              <a:rPr lang="en-US" dirty="0"/>
              <a:t>Donor splice site</a:t>
            </a:r>
          </a:p>
        </p:txBody>
      </p:sp>
      <p:sp>
        <p:nvSpPr>
          <p:cNvPr id="14" name="TextBox 13"/>
          <p:cNvSpPr txBox="1"/>
          <p:nvPr/>
        </p:nvSpPr>
        <p:spPr>
          <a:xfrm>
            <a:off x="202017" y="3030295"/>
            <a:ext cx="1318311" cy="757130"/>
          </a:xfrm>
          <a:prstGeom prst="rect">
            <a:avLst/>
          </a:prstGeom>
          <a:noFill/>
        </p:spPr>
        <p:txBody>
          <a:bodyPr wrap="square" rtlCol="0">
            <a:spAutoFit/>
          </a:bodyPr>
          <a:lstStyle/>
          <a:p>
            <a:pPr algn="ctr">
              <a:lnSpc>
                <a:spcPct val="120000"/>
              </a:lnSpc>
            </a:pPr>
            <a:r>
              <a:rPr lang="en-US" dirty="0"/>
              <a:t>Acceptor splice site</a:t>
            </a:r>
          </a:p>
        </p:txBody>
      </p:sp>
      <p:sp>
        <p:nvSpPr>
          <p:cNvPr id="15" name="TextBox 14"/>
          <p:cNvSpPr txBox="1"/>
          <p:nvPr/>
        </p:nvSpPr>
        <p:spPr>
          <a:xfrm>
            <a:off x="1" y="4699351"/>
            <a:ext cx="1520328" cy="757130"/>
          </a:xfrm>
          <a:prstGeom prst="rect">
            <a:avLst/>
          </a:prstGeom>
          <a:noFill/>
        </p:spPr>
        <p:txBody>
          <a:bodyPr wrap="square" rtlCol="0">
            <a:spAutoFit/>
          </a:bodyPr>
          <a:lstStyle/>
          <a:p>
            <a:pPr algn="ctr">
              <a:lnSpc>
                <a:spcPct val="120000"/>
              </a:lnSpc>
            </a:pPr>
            <a:r>
              <a:rPr lang="en-US" dirty="0"/>
              <a:t>Translation initiation site</a:t>
            </a:r>
          </a:p>
        </p:txBody>
      </p:sp>
      <p:sp>
        <p:nvSpPr>
          <p:cNvPr id="16" name="TextBox 15"/>
          <p:cNvSpPr txBox="1"/>
          <p:nvPr/>
        </p:nvSpPr>
        <p:spPr>
          <a:xfrm>
            <a:off x="3448417" y="6446280"/>
            <a:ext cx="2019667" cy="424732"/>
          </a:xfrm>
          <a:prstGeom prst="rect">
            <a:avLst/>
          </a:prstGeom>
          <a:noFill/>
        </p:spPr>
        <p:txBody>
          <a:bodyPr wrap="square" rtlCol="0">
            <a:spAutoFit/>
          </a:bodyPr>
          <a:lstStyle/>
          <a:p>
            <a:pPr algn="ctr">
              <a:lnSpc>
                <a:spcPct val="120000"/>
              </a:lnSpc>
            </a:pPr>
            <a:r>
              <a:rPr lang="en-US" dirty="0"/>
              <a:t>Single-task model</a:t>
            </a:r>
          </a:p>
        </p:txBody>
      </p:sp>
      <p:sp>
        <p:nvSpPr>
          <p:cNvPr id="17" name="TextBox 16"/>
          <p:cNvSpPr txBox="1"/>
          <p:nvPr/>
        </p:nvSpPr>
        <p:spPr>
          <a:xfrm>
            <a:off x="8746411" y="6446280"/>
            <a:ext cx="2019667" cy="394210"/>
          </a:xfrm>
          <a:prstGeom prst="rect">
            <a:avLst/>
          </a:prstGeom>
          <a:noFill/>
        </p:spPr>
        <p:txBody>
          <a:bodyPr wrap="square" rtlCol="0">
            <a:spAutoFit/>
          </a:bodyPr>
          <a:lstStyle/>
          <a:p>
            <a:pPr algn="ctr">
              <a:lnSpc>
                <a:spcPct val="120000"/>
              </a:lnSpc>
            </a:pPr>
            <a:r>
              <a:rPr lang="en-US" dirty="0"/>
              <a:t>MTL</a:t>
            </a:r>
          </a:p>
        </p:txBody>
      </p:sp>
      <p:sp>
        <p:nvSpPr>
          <p:cNvPr id="3" name="TextBox 2"/>
          <p:cNvSpPr txBox="1"/>
          <p:nvPr/>
        </p:nvSpPr>
        <p:spPr>
          <a:xfrm>
            <a:off x="5774732" y="418714"/>
            <a:ext cx="2373086" cy="424732"/>
          </a:xfrm>
          <a:prstGeom prst="rect">
            <a:avLst/>
          </a:prstGeom>
          <a:noFill/>
        </p:spPr>
        <p:txBody>
          <a:bodyPr wrap="square" rtlCol="0">
            <a:spAutoFit/>
          </a:bodyPr>
          <a:lstStyle/>
          <a:p>
            <a:pPr algn="ctr">
              <a:lnSpc>
                <a:spcPct val="120000"/>
              </a:lnSpc>
            </a:pPr>
            <a:r>
              <a:rPr lang="en-US" b="1" dirty="0" smtClean="0"/>
              <a:t>Qualitative Results</a:t>
            </a:r>
          </a:p>
        </p:txBody>
      </p:sp>
    </p:spTree>
    <p:extLst>
      <p:ext uri="{BB962C8B-B14F-4D97-AF65-F5344CB8AC3E}">
        <p14:creationId xmlns:p14="http://schemas.microsoft.com/office/powerpoint/2010/main" val="123825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txBox="1">
            <a:spLocks/>
          </p:cNvSpPr>
          <p:nvPr/>
        </p:nvSpPr>
        <p:spPr>
          <a:xfrm>
            <a:off x="12766095" y="7443346"/>
            <a:ext cx="648197" cy="352365"/>
          </a:xfrm>
          <a:prstGeom prst="rect">
            <a:avLst/>
          </a:prstGeom>
          <a:solidFill>
            <a:srgbClr val="FFCC99">
              <a:alpha val="96863"/>
            </a:srgbClr>
          </a:solidFill>
          <a:ln>
            <a:solidFill>
              <a:srgbClr val="FF9966"/>
            </a:solidFill>
          </a:ln>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fld id="{7AE184E0-0BD4-4705-A12B-9B71DDE63301}" type="slidenum">
              <a:rPr lang="en-GB" sz="1200">
                <a:latin typeface="Arial"/>
              </a:rPr>
              <a:pPr defTabSz="914289"/>
              <a:t>18</a:t>
            </a:fld>
            <a:endParaRPr lang="en-GB" sz="1200" dirty="0">
              <a:latin typeface="Arial"/>
            </a:endParaRPr>
          </a:p>
        </p:txBody>
      </p:sp>
      <p:sp>
        <p:nvSpPr>
          <p:cNvPr id="38" name="Slide Number Placeholder 2"/>
          <p:cNvSpPr txBox="1">
            <a:spLocks/>
          </p:cNvSpPr>
          <p:nvPr/>
        </p:nvSpPr>
        <p:spPr>
          <a:xfrm>
            <a:off x="10962457" y="6292058"/>
            <a:ext cx="648197" cy="352365"/>
          </a:xfrm>
          <a:prstGeom prst="rect">
            <a:avLst/>
          </a:prstGeom>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r>
              <a:rPr lang="en-GB" sz="1200" dirty="0">
                <a:latin typeface="Arial"/>
              </a:rPr>
              <a:t>18</a:t>
            </a:r>
          </a:p>
        </p:txBody>
      </p:sp>
      <p:sp>
        <p:nvSpPr>
          <p:cNvPr id="83" name="TextBox 82"/>
          <p:cNvSpPr txBox="1"/>
          <p:nvPr/>
        </p:nvSpPr>
        <p:spPr>
          <a:xfrm>
            <a:off x="1431117" y="514238"/>
            <a:ext cx="6170202" cy="3637919"/>
          </a:xfrm>
          <a:prstGeom prst="rect">
            <a:avLst/>
          </a:prstGeom>
          <a:noFill/>
        </p:spPr>
        <p:txBody>
          <a:bodyPr wrap="square" rtlCol="0">
            <a:spAutoFit/>
          </a:bodyPr>
          <a:lstStyle/>
          <a:p>
            <a:r>
              <a:rPr lang="en-US" sz="2560" dirty="0"/>
              <a:t>Contents</a:t>
            </a:r>
          </a:p>
          <a:p>
            <a:endParaRPr lang="en-US" sz="2560" dirty="0"/>
          </a:p>
          <a:p>
            <a:pPr marL="365782" indent="-365782">
              <a:buAutoNum type="arabicPeriod"/>
            </a:pPr>
            <a:r>
              <a:rPr lang="en-US" sz="2560" dirty="0"/>
              <a:t>Introduction</a:t>
            </a:r>
          </a:p>
          <a:p>
            <a:pPr marL="365782" indent="-365782">
              <a:buAutoNum type="arabicPeriod"/>
            </a:pPr>
            <a:endParaRPr lang="en-US" sz="2560" dirty="0"/>
          </a:p>
          <a:p>
            <a:pPr marL="365782" indent="-365782">
              <a:buAutoNum type="arabicPeriod"/>
            </a:pPr>
            <a:r>
              <a:rPr lang="en-US" sz="2560" dirty="0" smtClean="0"/>
              <a:t>Proposed Approach</a:t>
            </a:r>
            <a:endParaRPr lang="en-US" sz="2560" dirty="0"/>
          </a:p>
          <a:p>
            <a:pPr marL="365782" indent="-365782">
              <a:buAutoNum type="arabicPeriod"/>
            </a:pPr>
            <a:endParaRPr lang="en-US" sz="2560" dirty="0"/>
          </a:p>
          <a:p>
            <a:pPr marL="365782" indent="-365782">
              <a:buAutoNum type="arabicPeriod"/>
            </a:pPr>
            <a:r>
              <a:rPr lang="en-US" sz="2560" dirty="0" smtClean="0"/>
              <a:t>Experimental Setup and Results</a:t>
            </a:r>
            <a:endParaRPr lang="en-US" sz="2560" dirty="0"/>
          </a:p>
          <a:p>
            <a:pPr marL="365782" indent="-365782">
              <a:buAutoNum type="arabicPeriod"/>
            </a:pPr>
            <a:endParaRPr lang="en-US" sz="2560" dirty="0"/>
          </a:p>
          <a:p>
            <a:pPr marL="365782" indent="-365782">
              <a:buAutoNum type="arabicPeriod"/>
            </a:pPr>
            <a:r>
              <a:rPr lang="en-US" sz="2560" b="1" dirty="0">
                <a:solidFill>
                  <a:schemeClr val="bg2">
                    <a:lumMod val="50000"/>
                  </a:schemeClr>
                </a:solidFill>
              </a:rPr>
              <a:t>Conclusions and Future Research</a:t>
            </a:r>
          </a:p>
        </p:txBody>
      </p:sp>
    </p:spTree>
    <p:extLst>
      <p:ext uri="{BB962C8B-B14F-4D97-AF65-F5344CB8AC3E}">
        <p14:creationId xmlns:p14="http://schemas.microsoft.com/office/powerpoint/2010/main" val="248964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txBox="1">
            <a:spLocks/>
          </p:cNvSpPr>
          <p:nvPr/>
        </p:nvSpPr>
        <p:spPr>
          <a:xfrm>
            <a:off x="12766095" y="7443346"/>
            <a:ext cx="648197" cy="352365"/>
          </a:xfrm>
          <a:prstGeom prst="rect">
            <a:avLst/>
          </a:prstGeom>
          <a:solidFill>
            <a:srgbClr val="FFCC99">
              <a:alpha val="96863"/>
            </a:srgbClr>
          </a:solidFill>
          <a:ln>
            <a:solidFill>
              <a:srgbClr val="FF9966"/>
            </a:solidFill>
          </a:ln>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fld id="{7AE184E0-0BD4-4705-A12B-9B71DDE63301}" type="slidenum">
              <a:rPr lang="en-GB" sz="1200">
                <a:latin typeface="Arial"/>
              </a:rPr>
              <a:pPr defTabSz="914289"/>
              <a:t>19</a:t>
            </a:fld>
            <a:endParaRPr lang="en-GB" sz="1200" dirty="0">
              <a:latin typeface="Arial"/>
            </a:endParaRPr>
          </a:p>
        </p:txBody>
      </p:sp>
      <p:sp>
        <p:nvSpPr>
          <p:cNvPr id="38" name="Slide Number Placeholder 2"/>
          <p:cNvSpPr txBox="1">
            <a:spLocks/>
          </p:cNvSpPr>
          <p:nvPr/>
        </p:nvSpPr>
        <p:spPr>
          <a:xfrm>
            <a:off x="10962457" y="6292058"/>
            <a:ext cx="648197" cy="352365"/>
          </a:xfrm>
          <a:prstGeom prst="rect">
            <a:avLst/>
          </a:prstGeom>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r>
              <a:rPr lang="en-GB" sz="1200" dirty="0">
                <a:latin typeface="Arial"/>
              </a:rPr>
              <a:t>19</a:t>
            </a:r>
          </a:p>
        </p:txBody>
      </p:sp>
      <p:sp>
        <p:nvSpPr>
          <p:cNvPr id="6" name="TextBox 5"/>
          <p:cNvSpPr txBox="1"/>
          <p:nvPr/>
        </p:nvSpPr>
        <p:spPr>
          <a:xfrm>
            <a:off x="202017" y="17260"/>
            <a:ext cx="6286918" cy="477054"/>
          </a:xfrm>
          <a:prstGeom prst="rect">
            <a:avLst/>
          </a:prstGeom>
          <a:noFill/>
        </p:spPr>
        <p:txBody>
          <a:bodyPr wrap="square" rtlCol="0">
            <a:spAutoFit/>
          </a:bodyPr>
          <a:lstStyle/>
          <a:p>
            <a:r>
              <a:rPr lang="en-US" sz="2400" b="1" dirty="0">
                <a:solidFill>
                  <a:schemeClr val="bg2">
                    <a:lumMod val="50000"/>
                  </a:schemeClr>
                </a:solidFill>
              </a:rPr>
              <a:t>4. Conclusions and Future Research</a:t>
            </a:r>
          </a:p>
        </p:txBody>
      </p:sp>
      <p:sp>
        <p:nvSpPr>
          <p:cNvPr id="4" name="TextBox 3"/>
          <p:cNvSpPr txBox="1"/>
          <p:nvPr/>
        </p:nvSpPr>
        <p:spPr>
          <a:xfrm>
            <a:off x="517793" y="815248"/>
            <a:ext cx="9276202" cy="4062651"/>
          </a:xfrm>
          <a:prstGeom prst="rect">
            <a:avLst/>
          </a:prstGeom>
          <a:noFill/>
        </p:spPr>
        <p:txBody>
          <a:bodyPr wrap="square" rtlCol="0">
            <a:spAutoFit/>
          </a:bodyPr>
          <a:lstStyle/>
          <a:p>
            <a:pPr algn="l">
              <a:lnSpc>
                <a:spcPct val="120000"/>
              </a:lnSpc>
            </a:pPr>
            <a:r>
              <a:rPr lang="en-US" sz="2500" dirty="0"/>
              <a:t>Conclusions</a:t>
            </a:r>
          </a:p>
          <a:p>
            <a:r>
              <a:rPr lang="en-US" b="1" dirty="0"/>
              <a:t>Performance Parity</a:t>
            </a:r>
            <a:r>
              <a:rPr lang="en-US" dirty="0"/>
              <a:t>: The comparative analysis between single-task and </a:t>
            </a:r>
            <a:r>
              <a:rPr lang="en-US" dirty="0" smtClean="0"/>
              <a:t>multitask </a:t>
            </a:r>
            <a:r>
              <a:rPr lang="en-US" dirty="0"/>
              <a:t>learning (MTL) models across various tasks (donor splice sites, acceptor splice sites, and translation initiation sites (TIS)) reveals closely matched performance.</a:t>
            </a:r>
          </a:p>
          <a:p>
            <a:endParaRPr lang="en-US" dirty="0"/>
          </a:p>
          <a:p>
            <a:r>
              <a:rPr lang="en-US" b="1" dirty="0"/>
              <a:t>Metric Differences</a:t>
            </a:r>
            <a:r>
              <a:rPr lang="en-US" dirty="0"/>
              <a:t>: Minor differences in Specificity, Sensitivity, F1-score and MCC were observed between the two approaches. However, these differences remain statistically insignificant.</a:t>
            </a:r>
          </a:p>
          <a:p>
            <a:endParaRPr lang="en-US" dirty="0"/>
          </a:p>
          <a:p>
            <a:r>
              <a:rPr lang="en-US" b="1" dirty="0"/>
              <a:t>Shared Insights</a:t>
            </a:r>
            <a:r>
              <a:rPr lang="en-US" dirty="0"/>
              <a:t>: MTL models demonstrate the ability to leverage shared information while preserving task-specific performance, rendering them comparable to single-task models.</a:t>
            </a:r>
          </a:p>
          <a:p>
            <a:pPr algn="l">
              <a:lnSpc>
                <a:spcPct val="120000"/>
              </a:lnSpc>
            </a:pPr>
            <a:endParaRPr lang="en-US" sz="2500" dirty="0"/>
          </a:p>
        </p:txBody>
      </p:sp>
    </p:spTree>
    <p:extLst>
      <p:ext uri="{BB962C8B-B14F-4D97-AF65-F5344CB8AC3E}">
        <p14:creationId xmlns:p14="http://schemas.microsoft.com/office/powerpoint/2010/main" val="124069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6950BFC3-D8DA-4A85-94F7-54DA5524770B}">
      <p188:commentRel xmlns=""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txBox="1">
            <a:spLocks/>
          </p:cNvSpPr>
          <p:nvPr/>
        </p:nvSpPr>
        <p:spPr>
          <a:xfrm>
            <a:off x="12766095" y="7443346"/>
            <a:ext cx="648197" cy="352365"/>
          </a:xfrm>
          <a:prstGeom prst="rect">
            <a:avLst/>
          </a:prstGeom>
          <a:solidFill>
            <a:srgbClr val="FFCC99">
              <a:alpha val="96863"/>
            </a:srgbClr>
          </a:solidFill>
          <a:ln>
            <a:solidFill>
              <a:srgbClr val="FF9966"/>
            </a:solidFill>
          </a:ln>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fld id="{7AE184E0-0BD4-4705-A12B-9B71DDE63301}" type="slidenum">
              <a:rPr lang="en-GB" sz="1200">
                <a:latin typeface="Arial"/>
              </a:rPr>
              <a:pPr defTabSz="914289"/>
              <a:t>2</a:t>
            </a:fld>
            <a:endParaRPr lang="en-GB" sz="1200" dirty="0">
              <a:latin typeface="Arial"/>
            </a:endParaRPr>
          </a:p>
        </p:txBody>
      </p:sp>
      <p:sp>
        <p:nvSpPr>
          <p:cNvPr id="38" name="Slide Number Placeholder 2"/>
          <p:cNvSpPr txBox="1">
            <a:spLocks/>
          </p:cNvSpPr>
          <p:nvPr/>
        </p:nvSpPr>
        <p:spPr>
          <a:xfrm>
            <a:off x="10962457" y="6292058"/>
            <a:ext cx="648197" cy="352365"/>
          </a:xfrm>
          <a:prstGeom prst="rect">
            <a:avLst/>
          </a:prstGeom>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r>
              <a:rPr lang="en-GB" sz="1200" dirty="0">
                <a:latin typeface="Arial"/>
              </a:rPr>
              <a:t>2</a:t>
            </a:r>
          </a:p>
        </p:txBody>
      </p:sp>
      <p:sp>
        <p:nvSpPr>
          <p:cNvPr id="83" name="TextBox 82"/>
          <p:cNvSpPr txBox="1"/>
          <p:nvPr/>
        </p:nvSpPr>
        <p:spPr>
          <a:xfrm>
            <a:off x="1431117" y="514238"/>
            <a:ext cx="6170202" cy="3637919"/>
          </a:xfrm>
          <a:prstGeom prst="rect">
            <a:avLst/>
          </a:prstGeom>
          <a:noFill/>
        </p:spPr>
        <p:txBody>
          <a:bodyPr wrap="square" rtlCol="0">
            <a:spAutoFit/>
          </a:bodyPr>
          <a:lstStyle/>
          <a:p>
            <a:r>
              <a:rPr lang="en-US" sz="2560" dirty="0"/>
              <a:t>Contents</a:t>
            </a:r>
          </a:p>
          <a:p>
            <a:endParaRPr lang="en-US" sz="2560" dirty="0"/>
          </a:p>
          <a:p>
            <a:pPr marL="365782" indent="-365782">
              <a:buAutoNum type="arabicPeriod"/>
            </a:pPr>
            <a:r>
              <a:rPr lang="en-US" sz="2560" dirty="0" smtClean="0"/>
              <a:t>Introduction</a:t>
            </a:r>
          </a:p>
          <a:p>
            <a:pPr marL="365782" indent="-365782">
              <a:buAutoNum type="arabicPeriod"/>
            </a:pPr>
            <a:endParaRPr lang="en-US" sz="2560" dirty="0"/>
          </a:p>
          <a:p>
            <a:pPr marL="365782" indent="-365782">
              <a:buAutoNum type="arabicPeriod"/>
            </a:pPr>
            <a:r>
              <a:rPr lang="en-US" sz="2560" dirty="0" smtClean="0"/>
              <a:t>Proposed Approach</a:t>
            </a:r>
            <a:endParaRPr lang="en-US" sz="2560" dirty="0"/>
          </a:p>
          <a:p>
            <a:pPr marL="365782" indent="-365782">
              <a:buAutoNum type="arabicPeriod"/>
            </a:pPr>
            <a:endParaRPr lang="en-US" sz="2560" dirty="0"/>
          </a:p>
          <a:p>
            <a:pPr marL="365782" indent="-365782">
              <a:buAutoNum type="arabicPeriod"/>
            </a:pPr>
            <a:r>
              <a:rPr lang="en-US" sz="2560" dirty="0"/>
              <a:t>Experimental </a:t>
            </a:r>
            <a:r>
              <a:rPr lang="en-US" sz="2560" dirty="0" smtClean="0"/>
              <a:t>Setup and Results</a:t>
            </a:r>
            <a:endParaRPr lang="en-US" sz="2560" dirty="0"/>
          </a:p>
          <a:p>
            <a:pPr marL="365782" indent="-365782">
              <a:buAutoNum type="arabicPeriod"/>
            </a:pPr>
            <a:endParaRPr lang="en-US" sz="2560" dirty="0"/>
          </a:p>
          <a:p>
            <a:pPr marL="365782" indent="-365782">
              <a:buAutoNum type="arabicPeriod"/>
            </a:pPr>
            <a:r>
              <a:rPr lang="en-US" sz="2560" dirty="0"/>
              <a:t>Conclusions and Future Research</a:t>
            </a:r>
          </a:p>
        </p:txBody>
      </p:sp>
    </p:spTree>
    <p:extLst>
      <p:ext uri="{BB962C8B-B14F-4D97-AF65-F5344CB8AC3E}">
        <p14:creationId xmlns:p14="http://schemas.microsoft.com/office/powerpoint/2010/main" val="117078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txBox="1">
            <a:spLocks/>
          </p:cNvSpPr>
          <p:nvPr/>
        </p:nvSpPr>
        <p:spPr>
          <a:xfrm>
            <a:off x="12766095" y="7443346"/>
            <a:ext cx="648197" cy="352365"/>
          </a:xfrm>
          <a:prstGeom prst="rect">
            <a:avLst/>
          </a:prstGeom>
          <a:solidFill>
            <a:srgbClr val="FFCC99">
              <a:alpha val="96863"/>
            </a:srgbClr>
          </a:solidFill>
          <a:ln>
            <a:solidFill>
              <a:srgbClr val="FF9966"/>
            </a:solidFill>
          </a:ln>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fld id="{7AE184E0-0BD4-4705-A12B-9B71DDE63301}" type="slidenum">
              <a:rPr lang="en-GB" sz="1200">
                <a:latin typeface="Arial"/>
              </a:rPr>
              <a:pPr defTabSz="914289"/>
              <a:t>20</a:t>
            </a:fld>
            <a:endParaRPr lang="en-GB" sz="1200" dirty="0">
              <a:latin typeface="Arial"/>
            </a:endParaRPr>
          </a:p>
        </p:txBody>
      </p:sp>
      <p:sp>
        <p:nvSpPr>
          <p:cNvPr id="38" name="Slide Number Placeholder 2"/>
          <p:cNvSpPr txBox="1">
            <a:spLocks/>
          </p:cNvSpPr>
          <p:nvPr/>
        </p:nvSpPr>
        <p:spPr>
          <a:xfrm>
            <a:off x="10962457" y="6292058"/>
            <a:ext cx="648197" cy="352365"/>
          </a:xfrm>
          <a:prstGeom prst="rect">
            <a:avLst/>
          </a:prstGeom>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r>
              <a:rPr lang="en-GB" sz="1200" dirty="0">
                <a:latin typeface="Arial"/>
              </a:rPr>
              <a:t>20</a:t>
            </a:r>
          </a:p>
        </p:txBody>
      </p:sp>
      <p:sp>
        <p:nvSpPr>
          <p:cNvPr id="6" name="TextBox 5"/>
          <p:cNvSpPr txBox="1"/>
          <p:nvPr/>
        </p:nvSpPr>
        <p:spPr>
          <a:xfrm>
            <a:off x="202017" y="17260"/>
            <a:ext cx="6286918" cy="477054"/>
          </a:xfrm>
          <a:prstGeom prst="rect">
            <a:avLst/>
          </a:prstGeom>
          <a:noFill/>
        </p:spPr>
        <p:txBody>
          <a:bodyPr wrap="square" rtlCol="0">
            <a:spAutoFit/>
          </a:bodyPr>
          <a:lstStyle/>
          <a:p>
            <a:r>
              <a:rPr lang="en-US" sz="2400" b="1" dirty="0">
                <a:solidFill>
                  <a:schemeClr val="bg2">
                    <a:lumMod val="50000"/>
                  </a:schemeClr>
                </a:solidFill>
              </a:rPr>
              <a:t>4. Conclusions and Future Research</a:t>
            </a:r>
          </a:p>
        </p:txBody>
      </p:sp>
      <p:sp>
        <p:nvSpPr>
          <p:cNvPr id="4" name="TextBox 3"/>
          <p:cNvSpPr txBox="1"/>
          <p:nvPr/>
        </p:nvSpPr>
        <p:spPr>
          <a:xfrm>
            <a:off x="517793" y="815248"/>
            <a:ext cx="9276202" cy="5355312"/>
          </a:xfrm>
          <a:prstGeom prst="rect">
            <a:avLst/>
          </a:prstGeom>
          <a:noFill/>
        </p:spPr>
        <p:txBody>
          <a:bodyPr wrap="square" rtlCol="0">
            <a:spAutoFit/>
          </a:bodyPr>
          <a:lstStyle/>
          <a:p>
            <a:pPr algn="l">
              <a:lnSpc>
                <a:spcPct val="120000"/>
              </a:lnSpc>
            </a:pPr>
            <a:r>
              <a:rPr lang="en-US" sz="2500" dirty="0"/>
              <a:t>Future Research</a:t>
            </a:r>
          </a:p>
          <a:p>
            <a:r>
              <a:rPr lang="en-US" b="1" dirty="0"/>
              <a:t>Fine-tuning Strategies</a:t>
            </a:r>
            <a:r>
              <a:rPr lang="en-US" dirty="0"/>
              <a:t>: Investigate fine-tuning techniques to enhance MTL model performance in specific categories or metrics, ensuring consistent benefits across different tasks.</a:t>
            </a:r>
          </a:p>
          <a:p>
            <a:endParaRPr lang="en-US" dirty="0"/>
          </a:p>
          <a:p>
            <a:r>
              <a:rPr lang="en-US" b="1" dirty="0"/>
              <a:t>Task Dependencies</a:t>
            </a:r>
            <a:r>
              <a:rPr lang="en-US" dirty="0"/>
              <a:t>: Examine the impact of task dependencies on MTL model performance. Explore methods to incorporate domain knowledge and determine optimal task combinations.</a:t>
            </a:r>
          </a:p>
          <a:p>
            <a:pPr algn="l">
              <a:lnSpc>
                <a:spcPct val="120000"/>
              </a:lnSpc>
            </a:pPr>
            <a:endParaRPr lang="en-US" dirty="0"/>
          </a:p>
          <a:p>
            <a:r>
              <a:rPr lang="en-US" b="1" dirty="0"/>
              <a:t>Feature Engineering</a:t>
            </a:r>
            <a:r>
              <a:rPr lang="en-US" dirty="0"/>
              <a:t>: Explore feature engineering strategies that could enhance model performance by leveraging shared features across tasks and exploiting their interdependencies.</a:t>
            </a:r>
          </a:p>
          <a:p>
            <a:endParaRPr lang="en-US" dirty="0"/>
          </a:p>
          <a:p>
            <a:r>
              <a:rPr lang="en-US" b="1" dirty="0"/>
              <a:t>Interpretable Models</a:t>
            </a:r>
            <a:r>
              <a:rPr lang="en-US" dirty="0"/>
              <a:t>: Investigate techniques to improve interpretability of MTL models, enabling better insights into their decision-making process and enhancing model trustworthiness.</a:t>
            </a:r>
          </a:p>
          <a:p>
            <a:pPr algn="l">
              <a:lnSpc>
                <a:spcPct val="120000"/>
              </a:lnSpc>
            </a:pPr>
            <a:endParaRPr lang="en-US" sz="2500" dirty="0"/>
          </a:p>
        </p:txBody>
      </p:sp>
    </p:spTree>
    <p:extLst>
      <p:ext uri="{BB962C8B-B14F-4D97-AF65-F5344CB8AC3E}">
        <p14:creationId xmlns:p14="http://schemas.microsoft.com/office/powerpoint/2010/main" val="245288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6950BFC3-D8DA-4A85-94F7-54DA5524770B}">
      <p188:commentRel xmlns=""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559565" y="5655510"/>
            <a:ext cx="1630432" cy="980324"/>
          </a:xfrm>
          <a:prstGeom prst="rect">
            <a:avLst/>
          </a:prstGeom>
        </p:spPr>
      </p:pic>
      <p:pic>
        <p:nvPicPr>
          <p:cNvPr id="14" name="Picture 13"/>
          <p:cNvPicPr>
            <a:picLocks noChangeAspect="1"/>
          </p:cNvPicPr>
          <p:nvPr/>
        </p:nvPicPr>
        <p:blipFill>
          <a:blip r:embed="rId3"/>
          <a:stretch>
            <a:fillRect/>
          </a:stretch>
        </p:blipFill>
        <p:spPr>
          <a:xfrm>
            <a:off x="10382650" y="5655510"/>
            <a:ext cx="1616546" cy="1074450"/>
          </a:xfrm>
          <a:prstGeom prst="rect">
            <a:avLst/>
          </a:prstGeom>
        </p:spPr>
      </p:pic>
      <p:sp>
        <p:nvSpPr>
          <p:cNvPr id="4" name="TextBox 3"/>
          <p:cNvSpPr txBox="1"/>
          <p:nvPr/>
        </p:nvSpPr>
        <p:spPr>
          <a:xfrm>
            <a:off x="1874684" y="1220272"/>
            <a:ext cx="8635537" cy="2751522"/>
          </a:xfrm>
          <a:prstGeom prst="rect">
            <a:avLst/>
          </a:prstGeom>
          <a:noFill/>
        </p:spPr>
        <p:txBody>
          <a:bodyPr wrap="square" rtlCol="0">
            <a:spAutoFit/>
          </a:bodyPr>
          <a:lstStyle/>
          <a:p>
            <a:pPr algn="ctr" defTabSz="914289">
              <a:lnSpc>
                <a:spcPct val="120000"/>
              </a:lnSpc>
            </a:pPr>
            <a:r>
              <a:rPr lang="en-US" sz="7200" b="1" dirty="0">
                <a:solidFill>
                  <a:prstClr val="white"/>
                </a:solidFill>
              </a:rPr>
              <a:t>Thank you</a:t>
            </a:r>
          </a:p>
          <a:p>
            <a:pPr algn="ctr" defTabSz="914289">
              <a:lnSpc>
                <a:spcPct val="120000"/>
              </a:lnSpc>
            </a:pPr>
            <a:r>
              <a:rPr lang="en-US" sz="7200" b="1" dirty="0">
                <a:solidFill>
                  <a:prstClr val="white"/>
                </a:solidFill>
                <a:latin typeface="Arial"/>
              </a:rPr>
              <a:t>Q&amp;A</a:t>
            </a:r>
          </a:p>
        </p:txBody>
      </p:sp>
    </p:spTree>
    <p:extLst>
      <p:ext uri="{BB962C8B-B14F-4D97-AF65-F5344CB8AC3E}">
        <p14:creationId xmlns:p14="http://schemas.microsoft.com/office/powerpoint/2010/main" val="60061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842" y="298792"/>
            <a:ext cx="5480432" cy="4056750"/>
          </a:xfrm>
        </p:spPr>
        <p:txBody>
          <a:bodyPr/>
          <a:lstStyle/>
          <a:p>
            <a:r>
              <a:rPr lang="en-GB" sz="2461" dirty="0"/>
              <a:t>Espoir Kabanga</a:t>
            </a:r>
            <a:r>
              <a:rPr lang="en-GB" dirty="0"/>
              <a:t/>
            </a:r>
            <a:br>
              <a:rPr lang="en-GB" dirty="0"/>
            </a:br>
            <a:r>
              <a:rPr lang="en-GB" dirty="0"/>
              <a:t>Teaching and Research Assistant,</a:t>
            </a:r>
            <a:br>
              <a:rPr lang="en-GB" dirty="0"/>
            </a:br>
            <a:r>
              <a:rPr lang="en-GB" dirty="0"/>
              <a:t>Center for Biosystems and Biotech Data science</a:t>
            </a:r>
            <a:br>
              <a:rPr lang="en-GB" dirty="0"/>
            </a:br>
            <a:r>
              <a:rPr lang="en-GB" dirty="0"/>
              <a:t>Ghent University Global </a:t>
            </a:r>
            <a:r>
              <a:rPr lang="en-GB" dirty="0" smtClean="0"/>
              <a:t>Campus</a:t>
            </a:r>
            <a:br>
              <a:rPr lang="en-GB" dirty="0" smtClean="0"/>
            </a:br>
            <a:r>
              <a:rPr lang="en-GB" dirty="0"/>
              <a:t/>
            </a:r>
            <a:br>
              <a:rPr lang="en-GB" dirty="0"/>
            </a:br>
            <a:r>
              <a:rPr lang="en-GB" dirty="0" smtClean="0"/>
              <a:t>Ph.D. Student,</a:t>
            </a:r>
            <a:br>
              <a:rPr lang="en-GB" dirty="0" smtClean="0"/>
            </a:br>
            <a:r>
              <a:rPr lang="en-GB" dirty="0" smtClean="0"/>
              <a:t>Faculty of Engineering and Architecture</a:t>
            </a:r>
            <a:br>
              <a:rPr lang="en-GB" dirty="0" smtClean="0"/>
            </a:br>
            <a:r>
              <a:rPr lang="en-GB" dirty="0" smtClean="0"/>
              <a:t>Department of Electronics and Information Systems</a:t>
            </a:r>
            <a:br>
              <a:rPr lang="en-GB" dirty="0" smtClean="0"/>
            </a:br>
            <a:r>
              <a:rPr lang="en-GB" dirty="0" smtClean="0"/>
              <a:t>Ghent University</a:t>
            </a:r>
            <a:r>
              <a:rPr lang="en-GB" dirty="0"/>
              <a:t/>
            </a:r>
            <a:br>
              <a:rPr lang="en-GB" dirty="0"/>
            </a:br>
            <a:r>
              <a:rPr lang="en-GB" dirty="0"/>
              <a:t/>
            </a:r>
            <a:br>
              <a:rPr lang="en-GB" dirty="0"/>
            </a:br>
            <a:r>
              <a:rPr lang="en-GB" dirty="0"/>
              <a:t>E	espoir.kabanga@ghent.ac.kr</a:t>
            </a:r>
            <a:br>
              <a:rPr lang="en-GB" dirty="0"/>
            </a:br>
            <a:r>
              <a:rPr lang="en-GB" dirty="0"/>
              <a:t>T	</a:t>
            </a:r>
            <a:r>
              <a:rPr lang="en-GB" dirty="0" smtClean="0"/>
              <a:t>+82 32 </a:t>
            </a:r>
            <a:r>
              <a:rPr lang="en-GB" dirty="0"/>
              <a:t>626 43 06</a:t>
            </a:r>
            <a:br>
              <a:rPr lang="en-GB" dirty="0"/>
            </a:br>
            <a:r>
              <a:rPr lang="en-GB" dirty="0"/>
              <a:t/>
            </a:r>
            <a:br>
              <a:rPr lang="en-GB" dirty="0"/>
            </a:br>
            <a:r>
              <a:rPr lang="en-GB" dirty="0"/>
              <a:t>www.ghent.ac.kr</a:t>
            </a:r>
            <a:br>
              <a:rPr lang="en-GB" dirty="0"/>
            </a:br>
            <a:r>
              <a:rPr lang="en-GB" dirty="0"/>
              <a:t>www.ugent.be</a:t>
            </a:r>
            <a:br>
              <a:rPr lang="en-GB" dirty="0"/>
            </a:br>
            <a:endParaRPr lang="en-GB" dirty="0"/>
          </a:p>
        </p:txBody>
      </p:sp>
      <p:sp>
        <p:nvSpPr>
          <p:cNvPr id="4" name="Tijdelijke aanduiding voor tekst 3"/>
          <p:cNvSpPr>
            <a:spLocks noGrp="1"/>
          </p:cNvSpPr>
          <p:nvPr>
            <p:ph type="body" sz="quarter" idx="10"/>
          </p:nvPr>
        </p:nvSpPr>
        <p:spPr>
          <a:xfrm>
            <a:off x="7077806" y="4042546"/>
            <a:ext cx="5102999" cy="1494388"/>
          </a:xfrm>
        </p:spPr>
        <p:txBody>
          <a:bodyPr/>
          <a:lstStyle/>
          <a:p>
            <a:r>
              <a:rPr lang="nl-NL" dirty="0"/>
              <a:t>Universiteit Gent / Ghent University Global Campus</a:t>
            </a:r>
            <a:br>
              <a:rPr lang="nl-NL" dirty="0"/>
            </a:br>
            <a:r>
              <a:rPr lang="nl-NL" dirty="0"/>
              <a:t>@ugent / @ugentkorea</a:t>
            </a:r>
          </a:p>
          <a:p>
            <a:r>
              <a:rPr lang="nl-NL" dirty="0"/>
              <a:t>@ugent / @ghentuniv.kor.official</a:t>
            </a:r>
            <a:br>
              <a:rPr lang="nl-NL" dirty="0"/>
            </a:br>
            <a:r>
              <a:rPr lang="nl-NL" dirty="0"/>
              <a:t>Ghent University</a:t>
            </a:r>
          </a:p>
          <a:p>
            <a:endParaRPr lang="nl-NL" dirty="0"/>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648" y="4127150"/>
            <a:ext cx="197156" cy="235730"/>
          </a:xfrm>
          <a:prstGeom prst="rect">
            <a:avLst/>
          </a:prstGeom>
        </p:spPr>
      </p:pic>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1811" y="4454493"/>
            <a:ext cx="197156" cy="250731"/>
          </a:xfrm>
          <a:prstGeom prst="rect">
            <a:avLst/>
          </a:prstGeom>
        </p:spPr>
      </p:pic>
      <p:pic>
        <p:nvPicPr>
          <p:cNvPr id="8" name="Picture 11">
            <a:extLst>
              <a:ext uri="{FF2B5EF4-FFF2-40B4-BE49-F238E27FC236}">
                <a16:creationId xmlns:a16="http://schemas.microsoft.com/office/drawing/2014/main" id="{53A418CC-CF80-4CB7-A6DF-7978CCBFFB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0649" y="4790358"/>
            <a:ext cx="197315" cy="197426"/>
          </a:xfrm>
          <a:prstGeom prst="rect">
            <a:avLst/>
          </a:prstGeom>
        </p:spPr>
      </p:pic>
      <p:pic>
        <p:nvPicPr>
          <p:cNvPr id="9" name="Picture 12">
            <a:extLst>
              <a:ext uri="{FF2B5EF4-FFF2-40B4-BE49-F238E27FC236}">
                <a16:creationId xmlns:a16="http://schemas.microsoft.com/office/drawing/2014/main" id="{841BEE56-2735-4AF0-B53B-6A717CCF33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0650" y="5079119"/>
            <a:ext cx="197156" cy="197156"/>
          </a:xfrm>
          <a:prstGeom prst="rect">
            <a:avLst/>
          </a:prstGeom>
        </p:spPr>
      </p:pic>
    </p:spTree>
    <p:extLst>
      <p:ext uri="{BB962C8B-B14F-4D97-AF65-F5344CB8AC3E}">
        <p14:creationId xmlns:p14="http://schemas.microsoft.com/office/powerpoint/2010/main" val="387960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6950BFC3-D8DA-4A85-94F7-54DA5524770B}">
      <p188:commentRel xmlns="" xmlns:p188="http://schemas.microsoft.com/office/powerpoint/2018/8/main" r:id="rId6"/>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txBox="1">
            <a:spLocks/>
          </p:cNvSpPr>
          <p:nvPr/>
        </p:nvSpPr>
        <p:spPr>
          <a:xfrm>
            <a:off x="12766095" y="7443346"/>
            <a:ext cx="648197" cy="352365"/>
          </a:xfrm>
          <a:prstGeom prst="rect">
            <a:avLst/>
          </a:prstGeom>
          <a:solidFill>
            <a:srgbClr val="FFCC99">
              <a:alpha val="96863"/>
            </a:srgbClr>
          </a:solidFill>
          <a:ln>
            <a:solidFill>
              <a:srgbClr val="FF9966"/>
            </a:solidFill>
          </a:ln>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fld id="{7AE184E0-0BD4-4705-A12B-9B71DDE63301}" type="slidenum">
              <a:rPr lang="en-GB" sz="1200">
                <a:latin typeface="Arial"/>
              </a:rPr>
              <a:pPr defTabSz="914289"/>
              <a:t>3</a:t>
            </a:fld>
            <a:endParaRPr lang="en-GB" sz="1200" dirty="0">
              <a:latin typeface="Arial"/>
            </a:endParaRPr>
          </a:p>
        </p:txBody>
      </p:sp>
      <p:sp>
        <p:nvSpPr>
          <p:cNvPr id="38" name="Slide Number Placeholder 2"/>
          <p:cNvSpPr txBox="1">
            <a:spLocks/>
          </p:cNvSpPr>
          <p:nvPr/>
        </p:nvSpPr>
        <p:spPr>
          <a:xfrm>
            <a:off x="10962457" y="6292058"/>
            <a:ext cx="648197" cy="352365"/>
          </a:xfrm>
          <a:prstGeom prst="rect">
            <a:avLst/>
          </a:prstGeom>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r>
              <a:rPr lang="en-GB" sz="1200" dirty="0">
                <a:latin typeface="Arial"/>
              </a:rPr>
              <a:t>3</a:t>
            </a:r>
          </a:p>
        </p:txBody>
      </p:sp>
      <p:sp>
        <p:nvSpPr>
          <p:cNvPr id="83" name="TextBox 82"/>
          <p:cNvSpPr txBox="1"/>
          <p:nvPr/>
        </p:nvSpPr>
        <p:spPr>
          <a:xfrm>
            <a:off x="1431117" y="514238"/>
            <a:ext cx="6170202" cy="3637919"/>
          </a:xfrm>
          <a:prstGeom prst="rect">
            <a:avLst/>
          </a:prstGeom>
          <a:noFill/>
        </p:spPr>
        <p:txBody>
          <a:bodyPr wrap="square" rtlCol="0">
            <a:spAutoFit/>
          </a:bodyPr>
          <a:lstStyle/>
          <a:p>
            <a:r>
              <a:rPr lang="en-US" sz="2560" dirty="0"/>
              <a:t>Contents</a:t>
            </a:r>
          </a:p>
          <a:p>
            <a:endParaRPr lang="en-US" sz="2560" dirty="0"/>
          </a:p>
          <a:p>
            <a:pPr marL="365782" indent="-365782">
              <a:buAutoNum type="arabicPeriod"/>
            </a:pPr>
            <a:r>
              <a:rPr lang="en-US" sz="2560" b="1" dirty="0" smtClean="0">
                <a:solidFill>
                  <a:schemeClr val="bg2">
                    <a:lumMod val="50000"/>
                  </a:schemeClr>
                </a:solidFill>
              </a:rPr>
              <a:t>Introduction</a:t>
            </a:r>
          </a:p>
          <a:p>
            <a:pPr marL="365782" indent="-365782">
              <a:buAutoNum type="arabicPeriod"/>
            </a:pPr>
            <a:endParaRPr lang="en-US" sz="2560" b="1" dirty="0">
              <a:solidFill>
                <a:schemeClr val="bg2">
                  <a:lumMod val="50000"/>
                </a:schemeClr>
              </a:solidFill>
            </a:endParaRPr>
          </a:p>
          <a:p>
            <a:pPr marL="365782" indent="-365782">
              <a:buAutoNum type="arabicPeriod"/>
            </a:pPr>
            <a:r>
              <a:rPr lang="en-US" sz="2560" dirty="0" smtClean="0"/>
              <a:t>Proposed Approach</a:t>
            </a:r>
            <a:endParaRPr lang="en-US" sz="2560" dirty="0"/>
          </a:p>
          <a:p>
            <a:pPr marL="365782" indent="-365782">
              <a:buAutoNum type="arabicPeriod"/>
            </a:pPr>
            <a:endParaRPr lang="en-US" sz="2560" dirty="0"/>
          </a:p>
          <a:p>
            <a:pPr marL="365782" indent="-365782">
              <a:buAutoNum type="arabicPeriod"/>
            </a:pPr>
            <a:r>
              <a:rPr lang="en-US" sz="2560" dirty="0"/>
              <a:t>Experimental </a:t>
            </a:r>
            <a:r>
              <a:rPr lang="en-US" sz="2560" dirty="0" smtClean="0"/>
              <a:t>Setup and Results</a:t>
            </a:r>
          </a:p>
          <a:p>
            <a:pPr marL="365782" indent="-365782">
              <a:buAutoNum type="arabicPeriod"/>
            </a:pPr>
            <a:endParaRPr lang="en-US" sz="2560" dirty="0"/>
          </a:p>
          <a:p>
            <a:pPr marL="365782" indent="-365782">
              <a:buAutoNum type="arabicPeriod"/>
            </a:pPr>
            <a:r>
              <a:rPr lang="en-US" sz="2560" dirty="0" smtClean="0"/>
              <a:t>Conclusions and Future Research</a:t>
            </a:r>
            <a:endParaRPr lang="en-US" sz="2560" dirty="0"/>
          </a:p>
        </p:txBody>
      </p:sp>
    </p:spTree>
    <p:extLst>
      <p:ext uri="{BB962C8B-B14F-4D97-AF65-F5344CB8AC3E}">
        <p14:creationId xmlns:p14="http://schemas.microsoft.com/office/powerpoint/2010/main" val="157173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txBox="1">
            <a:spLocks/>
          </p:cNvSpPr>
          <p:nvPr/>
        </p:nvSpPr>
        <p:spPr>
          <a:xfrm>
            <a:off x="12766095" y="7443346"/>
            <a:ext cx="648197" cy="352365"/>
          </a:xfrm>
          <a:prstGeom prst="rect">
            <a:avLst/>
          </a:prstGeom>
          <a:solidFill>
            <a:srgbClr val="FFCC99">
              <a:alpha val="96863"/>
            </a:srgbClr>
          </a:solidFill>
          <a:ln>
            <a:solidFill>
              <a:srgbClr val="FF9966"/>
            </a:solidFill>
          </a:ln>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fld id="{7AE184E0-0BD4-4705-A12B-9B71DDE63301}" type="slidenum">
              <a:rPr lang="en-GB" sz="1200">
                <a:latin typeface="Arial"/>
              </a:rPr>
              <a:pPr defTabSz="914289"/>
              <a:t>4</a:t>
            </a:fld>
            <a:endParaRPr lang="en-GB" sz="1200" dirty="0">
              <a:latin typeface="Arial"/>
            </a:endParaRPr>
          </a:p>
        </p:txBody>
      </p:sp>
      <p:sp>
        <p:nvSpPr>
          <p:cNvPr id="38" name="Slide Number Placeholder 2"/>
          <p:cNvSpPr txBox="1">
            <a:spLocks/>
          </p:cNvSpPr>
          <p:nvPr/>
        </p:nvSpPr>
        <p:spPr>
          <a:xfrm>
            <a:off x="10962457" y="6292058"/>
            <a:ext cx="648197" cy="352365"/>
          </a:xfrm>
          <a:prstGeom prst="rect">
            <a:avLst/>
          </a:prstGeom>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r>
              <a:rPr lang="en-GB" sz="1200" dirty="0">
                <a:latin typeface="Arial"/>
              </a:rPr>
              <a:t>4</a:t>
            </a:r>
          </a:p>
        </p:txBody>
      </p:sp>
      <p:sp>
        <p:nvSpPr>
          <p:cNvPr id="6" name="TextBox 5"/>
          <p:cNvSpPr txBox="1"/>
          <p:nvPr/>
        </p:nvSpPr>
        <p:spPr>
          <a:xfrm>
            <a:off x="1697367" y="3130839"/>
            <a:ext cx="887469" cy="411425"/>
          </a:xfrm>
          <a:prstGeom prst="rect">
            <a:avLst/>
          </a:prstGeom>
          <a:noFill/>
        </p:spPr>
        <p:txBody>
          <a:bodyPr wrap="square" rtlCol="0">
            <a:spAutoFit/>
          </a:bodyPr>
          <a:lstStyle/>
          <a:p>
            <a:pPr algn="ctr"/>
            <a:r>
              <a:rPr lang="en-US" dirty="0"/>
              <a:t>Task 1</a:t>
            </a:r>
          </a:p>
        </p:txBody>
      </p:sp>
      <p:sp>
        <p:nvSpPr>
          <p:cNvPr id="7" name="Rounded Rectangle 6"/>
          <p:cNvSpPr/>
          <p:nvPr/>
        </p:nvSpPr>
        <p:spPr>
          <a:xfrm>
            <a:off x="2775336" y="3060326"/>
            <a:ext cx="1438275" cy="552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Dataset 1</a:t>
            </a:r>
          </a:p>
        </p:txBody>
      </p:sp>
      <p:sp>
        <p:nvSpPr>
          <p:cNvPr id="8" name="Flowchart: Alternate Process 7"/>
          <p:cNvSpPr/>
          <p:nvPr/>
        </p:nvSpPr>
        <p:spPr>
          <a:xfrm>
            <a:off x="7652136" y="3060327"/>
            <a:ext cx="1600200" cy="53797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Predictions 1</a:t>
            </a:r>
          </a:p>
        </p:txBody>
      </p:sp>
      <p:sp>
        <p:nvSpPr>
          <p:cNvPr id="9" name="TextBox 8"/>
          <p:cNvSpPr txBox="1"/>
          <p:nvPr/>
        </p:nvSpPr>
        <p:spPr>
          <a:xfrm>
            <a:off x="1697367" y="3928975"/>
            <a:ext cx="887469" cy="411425"/>
          </a:xfrm>
          <a:prstGeom prst="rect">
            <a:avLst/>
          </a:prstGeom>
          <a:noFill/>
        </p:spPr>
        <p:txBody>
          <a:bodyPr wrap="square" rtlCol="0">
            <a:spAutoFit/>
          </a:bodyPr>
          <a:lstStyle/>
          <a:p>
            <a:pPr algn="ctr"/>
            <a:r>
              <a:rPr lang="en-US" dirty="0"/>
              <a:t>Task 2</a:t>
            </a:r>
          </a:p>
        </p:txBody>
      </p:sp>
      <p:sp>
        <p:nvSpPr>
          <p:cNvPr id="10" name="Rounded Rectangle 9"/>
          <p:cNvSpPr/>
          <p:nvPr/>
        </p:nvSpPr>
        <p:spPr>
          <a:xfrm>
            <a:off x="2775336" y="3858462"/>
            <a:ext cx="1438275" cy="552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Dataset 2</a:t>
            </a:r>
          </a:p>
        </p:txBody>
      </p:sp>
      <p:sp>
        <p:nvSpPr>
          <p:cNvPr id="11" name="Flowchart: Alternate Process 10"/>
          <p:cNvSpPr/>
          <p:nvPr/>
        </p:nvSpPr>
        <p:spPr>
          <a:xfrm>
            <a:off x="7652136" y="3858463"/>
            <a:ext cx="1600200" cy="53797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Predictions 2</a:t>
            </a:r>
          </a:p>
        </p:txBody>
      </p:sp>
      <p:sp>
        <p:nvSpPr>
          <p:cNvPr id="12" name="TextBox 11"/>
          <p:cNvSpPr txBox="1"/>
          <p:nvPr/>
        </p:nvSpPr>
        <p:spPr>
          <a:xfrm>
            <a:off x="1697367" y="5096214"/>
            <a:ext cx="887469" cy="411425"/>
          </a:xfrm>
          <a:prstGeom prst="rect">
            <a:avLst/>
          </a:prstGeom>
          <a:noFill/>
        </p:spPr>
        <p:txBody>
          <a:bodyPr wrap="square" rtlCol="0">
            <a:spAutoFit/>
          </a:bodyPr>
          <a:lstStyle/>
          <a:p>
            <a:pPr algn="ctr"/>
            <a:r>
              <a:rPr lang="en-US" dirty="0"/>
              <a:t>Task </a:t>
            </a:r>
            <a:r>
              <a:rPr lang="en-US" i="1" dirty="0"/>
              <a:t>n</a:t>
            </a:r>
          </a:p>
        </p:txBody>
      </p:sp>
      <p:sp>
        <p:nvSpPr>
          <p:cNvPr id="13" name="Rounded Rectangle 12"/>
          <p:cNvSpPr/>
          <p:nvPr/>
        </p:nvSpPr>
        <p:spPr>
          <a:xfrm>
            <a:off x="2775336" y="5025701"/>
            <a:ext cx="1438275" cy="552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Dataset </a:t>
            </a:r>
            <a:r>
              <a:rPr lang="en-US" i="1" dirty="0"/>
              <a:t>n</a:t>
            </a:r>
          </a:p>
        </p:txBody>
      </p:sp>
      <p:sp>
        <p:nvSpPr>
          <p:cNvPr id="14" name="Flowchart: Alternate Process 13"/>
          <p:cNvSpPr/>
          <p:nvPr/>
        </p:nvSpPr>
        <p:spPr>
          <a:xfrm>
            <a:off x="7652136" y="5025702"/>
            <a:ext cx="1600200" cy="53797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Predictions </a:t>
            </a:r>
            <a:r>
              <a:rPr lang="en-US" i="1" dirty="0"/>
              <a:t>n</a:t>
            </a:r>
          </a:p>
        </p:txBody>
      </p:sp>
      <p:sp>
        <p:nvSpPr>
          <p:cNvPr id="15" name="Oval 14"/>
          <p:cNvSpPr/>
          <p:nvPr/>
        </p:nvSpPr>
        <p:spPr>
          <a:xfrm>
            <a:off x="4856548" y="3053090"/>
            <a:ext cx="2152650" cy="552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Model 1</a:t>
            </a:r>
          </a:p>
        </p:txBody>
      </p:sp>
      <p:sp>
        <p:nvSpPr>
          <p:cNvPr id="16" name="Oval 15"/>
          <p:cNvSpPr/>
          <p:nvPr/>
        </p:nvSpPr>
        <p:spPr>
          <a:xfrm>
            <a:off x="4856548" y="3851226"/>
            <a:ext cx="2152650" cy="552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Model 2</a:t>
            </a:r>
          </a:p>
        </p:txBody>
      </p:sp>
      <p:sp>
        <p:nvSpPr>
          <p:cNvPr id="17" name="Oval 16"/>
          <p:cNvSpPr/>
          <p:nvPr/>
        </p:nvSpPr>
        <p:spPr>
          <a:xfrm>
            <a:off x="4856548" y="5018465"/>
            <a:ext cx="2152650" cy="552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Model </a:t>
            </a:r>
            <a:r>
              <a:rPr lang="en-US" i="1" dirty="0">
                <a:solidFill>
                  <a:schemeClr val="tx1"/>
                </a:solidFill>
              </a:rPr>
              <a:t>n</a:t>
            </a:r>
          </a:p>
        </p:txBody>
      </p:sp>
      <p:cxnSp>
        <p:nvCxnSpPr>
          <p:cNvPr id="18" name="Straight Arrow Connector 17"/>
          <p:cNvCxnSpPr>
            <a:stCxn id="7" idx="3"/>
            <a:endCxn id="15" idx="2"/>
          </p:cNvCxnSpPr>
          <p:nvPr/>
        </p:nvCxnSpPr>
        <p:spPr>
          <a:xfrm flipV="1">
            <a:off x="4213611" y="3329315"/>
            <a:ext cx="642937" cy="7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6"/>
            <a:endCxn id="8" idx="1"/>
          </p:cNvCxnSpPr>
          <p:nvPr/>
        </p:nvCxnSpPr>
        <p:spPr>
          <a:xfrm>
            <a:off x="7009198" y="3329315"/>
            <a:ext cx="642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3"/>
          </p:cNvCxnSpPr>
          <p:nvPr/>
        </p:nvCxnSpPr>
        <p:spPr>
          <a:xfrm flipV="1">
            <a:off x="4213611" y="4127451"/>
            <a:ext cx="642937" cy="7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6"/>
            <a:endCxn id="11" idx="1"/>
          </p:cNvCxnSpPr>
          <p:nvPr/>
        </p:nvCxnSpPr>
        <p:spPr>
          <a:xfrm>
            <a:off x="7009198" y="4127451"/>
            <a:ext cx="642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3"/>
            <a:endCxn id="17" idx="2"/>
          </p:cNvCxnSpPr>
          <p:nvPr/>
        </p:nvCxnSpPr>
        <p:spPr>
          <a:xfrm flipV="1">
            <a:off x="4213611" y="5294690"/>
            <a:ext cx="642937" cy="7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6"/>
            <a:endCxn id="14" idx="1"/>
          </p:cNvCxnSpPr>
          <p:nvPr/>
        </p:nvCxnSpPr>
        <p:spPr>
          <a:xfrm>
            <a:off x="7009198" y="5294690"/>
            <a:ext cx="642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5400000">
            <a:off x="5693640" y="4381488"/>
            <a:ext cx="981075" cy="707886"/>
          </a:xfrm>
          <a:prstGeom prst="rect">
            <a:avLst/>
          </a:prstGeom>
          <a:noFill/>
        </p:spPr>
        <p:txBody>
          <a:bodyPr wrap="square" rtlCol="0">
            <a:spAutoFit/>
          </a:bodyPr>
          <a:lstStyle/>
          <a:p>
            <a:pPr algn="ctr"/>
            <a:r>
              <a:rPr lang="en-US" sz="4000" dirty="0"/>
              <a:t>…</a:t>
            </a:r>
          </a:p>
        </p:txBody>
      </p:sp>
      <p:sp>
        <p:nvSpPr>
          <p:cNvPr id="2" name="TextBox 1"/>
          <p:cNvSpPr txBox="1"/>
          <p:nvPr/>
        </p:nvSpPr>
        <p:spPr>
          <a:xfrm>
            <a:off x="202018" y="17260"/>
            <a:ext cx="4072270" cy="553998"/>
          </a:xfrm>
          <a:prstGeom prst="rect">
            <a:avLst/>
          </a:prstGeom>
          <a:noFill/>
        </p:spPr>
        <p:txBody>
          <a:bodyPr wrap="square" rtlCol="0">
            <a:spAutoFit/>
          </a:bodyPr>
          <a:lstStyle/>
          <a:p>
            <a:pPr algn="l">
              <a:lnSpc>
                <a:spcPct val="120000"/>
              </a:lnSpc>
            </a:pPr>
            <a:r>
              <a:rPr lang="en-US" sz="2500" b="1" dirty="0">
                <a:solidFill>
                  <a:schemeClr val="bg2">
                    <a:lumMod val="50000"/>
                  </a:schemeClr>
                </a:solidFill>
              </a:rPr>
              <a:t>1. Introduction</a:t>
            </a:r>
          </a:p>
        </p:txBody>
      </p:sp>
      <p:sp>
        <p:nvSpPr>
          <p:cNvPr id="26" name="TextBox 25"/>
          <p:cNvSpPr txBox="1"/>
          <p:nvPr/>
        </p:nvSpPr>
        <p:spPr>
          <a:xfrm>
            <a:off x="1100375" y="685658"/>
            <a:ext cx="9664996" cy="1631216"/>
          </a:xfrm>
          <a:prstGeom prst="rect">
            <a:avLst/>
          </a:prstGeom>
          <a:noFill/>
        </p:spPr>
        <p:txBody>
          <a:bodyPr wrap="square" rtlCol="0">
            <a:spAutoFit/>
          </a:bodyPr>
          <a:lstStyle/>
          <a:p>
            <a:pPr defTabSz="914289"/>
            <a:r>
              <a:rPr lang="en-US" sz="2000" dirty="0">
                <a:solidFill>
                  <a:prstClr val="black"/>
                </a:solidFill>
                <a:latin typeface="Arial"/>
              </a:rPr>
              <a:t>Traditional deep learning models were designed for a single task.</a:t>
            </a:r>
          </a:p>
          <a:p>
            <a:pPr defTabSz="914289"/>
            <a:endParaRPr lang="en-US" sz="2000" dirty="0">
              <a:solidFill>
                <a:prstClr val="black"/>
              </a:solidFill>
              <a:latin typeface="Arial"/>
            </a:endParaRPr>
          </a:p>
          <a:p>
            <a:pPr defTabSz="914289"/>
            <a:r>
              <a:rPr lang="en-US" sz="2000" dirty="0">
                <a:solidFill>
                  <a:prstClr val="black"/>
                </a:solidFill>
                <a:latin typeface="Arial"/>
              </a:rPr>
              <a:t>→ The model network expects</a:t>
            </a:r>
            <a:r>
              <a:rPr lang="en-US" sz="2000" b="1" dirty="0">
                <a:solidFill>
                  <a:prstClr val="black"/>
                </a:solidFill>
                <a:latin typeface="Arial"/>
              </a:rPr>
              <a:t> one</a:t>
            </a:r>
            <a:r>
              <a:rPr lang="en-US" sz="2000" dirty="0">
                <a:solidFill>
                  <a:prstClr val="black"/>
                </a:solidFill>
                <a:latin typeface="Arial"/>
              </a:rPr>
              <a:t> input set</a:t>
            </a:r>
          </a:p>
          <a:p>
            <a:pPr defTabSz="914289"/>
            <a:r>
              <a:rPr lang="en-US" sz="2000" dirty="0">
                <a:solidFill>
                  <a:prstClr val="black"/>
                </a:solidFill>
                <a:latin typeface="Arial"/>
              </a:rPr>
              <a:t>→ The </a:t>
            </a:r>
            <a:r>
              <a:rPr lang="en-US" sz="2000" b="1" dirty="0">
                <a:solidFill>
                  <a:prstClr val="black"/>
                </a:solidFill>
                <a:latin typeface="Arial"/>
              </a:rPr>
              <a:t>training</a:t>
            </a:r>
            <a:r>
              <a:rPr lang="en-US" sz="2000" dirty="0">
                <a:solidFill>
                  <a:prstClr val="black"/>
                </a:solidFill>
                <a:latin typeface="Arial"/>
              </a:rPr>
              <a:t> of the model is done for this one task</a:t>
            </a:r>
            <a:endParaRPr lang="en-US" sz="2000" b="1" dirty="0">
              <a:solidFill>
                <a:prstClr val="black"/>
              </a:solidFill>
              <a:latin typeface="Arial"/>
            </a:endParaRPr>
          </a:p>
          <a:p>
            <a:pPr defTabSz="914289"/>
            <a:r>
              <a:rPr lang="en-US" sz="2000" dirty="0">
                <a:solidFill>
                  <a:prstClr val="black"/>
                </a:solidFill>
                <a:latin typeface="Arial"/>
              </a:rPr>
              <a:t>→ An </a:t>
            </a:r>
            <a:r>
              <a:rPr lang="en-US" sz="2000" b="1" dirty="0">
                <a:solidFill>
                  <a:prstClr val="black"/>
                </a:solidFill>
                <a:latin typeface="Arial"/>
              </a:rPr>
              <a:t>output</a:t>
            </a:r>
            <a:r>
              <a:rPr lang="en-US" sz="2000" dirty="0">
                <a:solidFill>
                  <a:prstClr val="black"/>
                </a:solidFill>
                <a:latin typeface="Arial"/>
              </a:rPr>
              <a:t> is generated and </a:t>
            </a:r>
            <a:r>
              <a:rPr lang="en-US" sz="2000" b="1" dirty="0">
                <a:solidFill>
                  <a:prstClr val="black"/>
                </a:solidFill>
                <a:latin typeface="Arial"/>
              </a:rPr>
              <a:t>then interpreted</a:t>
            </a:r>
          </a:p>
        </p:txBody>
      </p:sp>
      <p:sp>
        <p:nvSpPr>
          <p:cNvPr id="27" name="TextBox 26"/>
          <p:cNvSpPr txBox="1"/>
          <p:nvPr/>
        </p:nvSpPr>
        <p:spPr>
          <a:xfrm rot="5400000">
            <a:off x="3178630" y="4336823"/>
            <a:ext cx="981075" cy="707886"/>
          </a:xfrm>
          <a:prstGeom prst="rect">
            <a:avLst/>
          </a:prstGeom>
          <a:noFill/>
        </p:spPr>
        <p:txBody>
          <a:bodyPr wrap="square" rtlCol="0">
            <a:spAutoFit/>
          </a:bodyPr>
          <a:lstStyle/>
          <a:p>
            <a:pPr algn="ctr"/>
            <a:r>
              <a:rPr lang="en-US" sz="4000" dirty="0"/>
              <a:t>…</a:t>
            </a:r>
          </a:p>
        </p:txBody>
      </p:sp>
      <p:sp>
        <p:nvSpPr>
          <p:cNvPr id="28" name="TextBox 27"/>
          <p:cNvSpPr txBox="1"/>
          <p:nvPr/>
        </p:nvSpPr>
        <p:spPr>
          <a:xfrm rot="5400000">
            <a:off x="8045800" y="4336823"/>
            <a:ext cx="981075" cy="707886"/>
          </a:xfrm>
          <a:prstGeom prst="rect">
            <a:avLst/>
          </a:prstGeom>
          <a:noFill/>
        </p:spPr>
        <p:txBody>
          <a:bodyPr wrap="square" rtlCol="0">
            <a:spAutoFit/>
          </a:bodyPr>
          <a:lstStyle/>
          <a:p>
            <a:pPr algn="ctr"/>
            <a:r>
              <a:rPr lang="en-US" sz="4000" dirty="0"/>
              <a:t>…</a:t>
            </a:r>
          </a:p>
        </p:txBody>
      </p:sp>
    </p:spTree>
    <p:extLst>
      <p:ext uri="{BB962C8B-B14F-4D97-AF65-F5344CB8AC3E}">
        <p14:creationId xmlns:p14="http://schemas.microsoft.com/office/powerpoint/2010/main" val="57936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6950BFC3-D8DA-4A85-94F7-54DA5524770B}">
      <p188:commentRel xmlns=""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txBox="1">
            <a:spLocks/>
          </p:cNvSpPr>
          <p:nvPr/>
        </p:nvSpPr>
        <p:spPr>
          <a:xfrm>
            <a:off x="12766095" y="7443346"/>
            <a:ext cx="648197" cy="352365"/>
          </a:xfrm>
          <a:prstGeom prst="rect">
            <a:avLst/>
          </a:prstGeom>
          <a:solidFill>
            <a:srgbClr val="FFCC99">
              <a:alpha val="96863"/>
            </a:srgbClr>
          </a:solidFill>
          <a:ln>
            <a:solidFill>
              <a:srgbClr val="FF9966"/>
            </a:solidFill>
          </a:ln>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fld id="{7AE184E0-0BD4-4705-A12B-9B71DDE63301}" type="slidenum">
              <a:rPr lang="en-GB" sz="1200">
                <a:latin typeface="Arial"/>
              </a:rPr>
              <a:pPr defTabSz="914289"/>
              <a:t>5</a:t>
            </a:fld>
            <a:endParaRPr lang="en-GB" sz="1200" dirty="0">
              <a:latin typeface="Arial"/>
            </a:endParaRPr>
          </a:p>
        </p:txBody>
      </p:sp>
      <p:sp>
        <p:nvSpPr>
          <p:cNvPr id="38" name="Slide Number Placeholder 2"/>
          <p:cNvSpPr txBox="1">
            <a:spLocks/>
          </p:cNvSpPr>
          <p:nvPr/>
        </p:nvSpPr>
        <p:spPr>
          <a:xfrm>
            <a:off x="10962457" y="6292058"/>
            <a:ext cx="648197" cy="352365"/>
          </a:xfrm>
          <a:prstGeom prst="rect">
            <a:avLst/>
          </a:prstGeom>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r>
              <a:rPr lang="en-GB" sz="1200" dirty="0">
                <a:latin typeface="Arial"/>
              </a:rPr>
              <a:t>5</a:t>
            </a:r>
          </a:p>
        </p:txBody>
      </p:sp>
      <p:sp>
        <p:nvSpPr>
          <p:cNvPr id="6" name="TextBox 5"/>
          <p:cNvSpPr txBox="1"/>
          <p:nvPr/>
        </p:nvSpPr>
        <p:spPr>
          <a:xfrm>
            <a:off x="1697367" y="3130839"/>
            <a:ext cx="887469" cy="411425"/>
          </a:xfrm>
          <a:prstGeom prst="rect">
            <a:avLst/>
          </a:prstGeom>
          <a:noFill/>
        </p:spPr>
        <p:txBody>
          <a:bodyPr wrap="square" rtlCol="0">
            <a:spAutoFit/>
          </a:bodyPr>
          <a:lstStyle/>
          <a:p>
            <a:pPr algn="ctr"/>
            <a:r>
              <a:rPr lang="en-US" dirty="0"/>
              <a:t>Task 1</a:t>
            </a:r>
          </a:p>
        </p:txBody>
      </p:sp>
      <p:sp>
        <p:nvSpPr>
          <p:cNvPr id="7" name="Rounded Rectangle 6"/>
          <p:cNvSpPr/>
          <p:nvPr/>
        </p:nvSpPr>
        <p:spPr>
          <a:xfrm>
            <a:off x="2775336" y="3060326"/>
            <a:ext cx="1438275" cy="552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Dataset 1</a:t>
            </a:r>
          </a:p>
        </p:txBody>
      </p:sp>
      <p:sp>
        <p:nvSpPr>
          <p:cNvPr id="8" name="Flowchart: Alternate Process 7"/>
          <p:cNvSpPr/>
          <p:nvPr/>
        </p:nvSpPr>
        <p:spPr>
          <a:xfrm>
            <a:off x="7652136" y="3060327"/>
            <a:ext cx="1600200" cy="53797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Predictions 1</a:t>
            </a:r>
          </a:p>
        </p:txBody>
      </p:sp>
      <p:sp>
        <p:nvSpPr>
          <p:cNvPr id="9" name="TextBox 8"/>
          <p:cNvSpPr txBox="1"/>
          <p:nvPr/>
        </p:nvSpPr>
        <p:spPr>
          <a:xfrm>
            <a:off x="1697367" y="3928975"/>
            <a:ext cx="887469" cy="411425"/>
          </a:xfrm>
          <a:prstGeom prst="rect">
            <a:avLst/>
          </a:prstGeom>
          <a:noFill/>
        </p:spPr>
        <p:txBody>
          <a:bodyPr wrap="square" rtlCol="0">
            <a:spAutoFit/>
          </a:bodyPr>
          <a:lstStyle/>
          <a:p>
            <a:pPr algn="ctr"/>
            <a:r>
              <a:rPr lang="en-US" dirty="0"/>
              <a:t>Task 2</a:t>
            </a:r>
          </a:p>
        </p:txBody>
      </p:sp>
      <p:sp>
        <p:nvSpPr>
          <p:cNvPr id="10" name="Rounded Rectangle 9"/>
          <p:cNvSpPr/>
          <p:nvPr/>
        </p:nvSpPr>
        <p:spPr>
          <a:xfrm>
            <a:off x="2775336" y="3858462"/>
            <a:ext cx="1438275" cy="552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Dataset 2</a:t>
            </a:r>
          </a:p>
        </p:txBody>
      </p:sp>
      <p:sp>
        <p:nvSpPr>
          <p:cNvPr id="11" name="Flowchart: Alternate Process 10"/>
          <p:cNvSpPr/>
          <p:nvPr/>
        </p:nvSpPr>
        <p:spPr>
          <a:xfrm>
            <a:off x="7652136" y="3858463"/>
            <a:ext cx="1600200" cy="53797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Predictions 2</a:t>
            </a:r>
          </a:p>
        </p:txBody>
      </p:sp>
      <p:sp>
        <p:nvSpPr>
          <p:cNvPr id="12" name="TextBox 11"/>
          <p:cNvSpPr txBox="1"/>
          <p:nvPr/>
        </p:nvSpPr>
        <p:spPr>
          <a:xfrm>
            <a:off x="1697367" y="5096214"/>
            <a:ext cx="887469" cy="411425"/>
          </a:xfrm>
          <a:prstGeom prst="rect">
            <a:avLst/>
          </a:prstGeom>
          <a:noFill/>
        </p:spPr>
        <p:txBody>
          <a:bodyPr wrap="square" rtlCol="0">
            <a:spAutoFit/>
          </a:bodyPr>
          <a:lstStyle/>
          <a:p>
            <a:pPr algn="ctr"/>
            <a:r>
              <a:rPr lang="en-US" dirty="0"/>
              <a:t>Task </a:t>
            </a:r>
            <a:r>
              <a:rPr lang="en-US" i="1" dirty="0"/>
              <a:t>n</a:t>
            </a:r>
          </a:p>
        </p:txBody>
      </p:sp>
      <p:sp>
        <p:nvSpPr>
          <p:cNvPr id="13" name="Rounded Rectangle 12"/>
          <p:cNvSpPr/>
          <p:nvPr/>
        </p:nvSpPr>
        <p:spPr>
          <a:xfrm>
            <a:off x="2775336" y="5025701"/>
            <a:ext cx="1438275" cy="552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Dataset </a:t>
            </a:r>
            <a:r>
              <a:rPr lang="en-US" i="1" dirty="0"/>
              <a:t>n</a:t>
            </a:r>
          </a:p>
        </p:txBody>
      </p:sp>
      <p:sp>
        <p:nvSpPr>
          <p:cNvPr id="14" name="Flowchart: Alternate Process 13"/>
          <p:cNvSpPr/>
          <p:nvPr/>
        </p:nvSpPr>
        <p:spPr>
          <a:xfrm>
            <a:off x="7652136" y="5025702"/>
            <a:ext cx="1600200" cy="53797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Predictions </a:t>
            </a:r>
            <a:r>
              <a:rPr lang="en-US" i="1" dirty="0"/>
              <a:t>n</a:t>
            </a:r>
          </a:p>
        </p:txBody>
      </p:sp>
      <p:sp>
        <p:nvSpPr>
          <p:cNvPr id="16" name="Oval 15"/>
          <p:cNvSpPr/>
          <p:nvPr/>
        </p:nvSpPr>
        <p:spPr>
          <a:xfrm>
            <a:off x="4861533" y="2702688"/>
            <a:ext cx="2152650" cy="28495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Joint model</a:t>
            </a:r>
          </a:p>
        </p:txBody>
      </p:sp>
      <p:cxnSp>
        <p:nvCxnSpPr>
          <p:cNvPr id="18" name="Straight Arrow Connector 17"/>
          <p:cNvCxnSpPr>
            <a:stCxn id="7" idx="3"/>
          </p:cNvCxnSpPr>
          <p:nvPr/>
        </p:nvCxnSpPr>
        <p:spPr>
          <a:xfrm>
            <a:off x="4213611" y="3336551"/>
            <a:ext cx="794324" cy="106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8" idx="1"/>
          </p:cNvCxnSpPr>
          <p:nvPr/>
        </p:nvCxnSpPr>
        <p:spPr>
          <a:xfrm flipV="1">
            <a:off x="6815470" y="3329315"/>
            <a:ext cx="836666" cy="7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3"/>
          </p:cNvCxnSpPr>
          <p:nvPr/>
        </p:nvCxnSpPr>
        <p:spPr>
          <a:xfrm flipV="1">
            <a:off x="4213611" y="4127451"/>
            <a:ext cx="642937" cy="7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6"/>
            <a:endCxn id="11" idx="1"/>
          </p:cNvCxnSpPr>
          <p:nvPr/>
        </p:nvCxnSpPr>
        <p:spPr>
          <a:xfrm>
            <a:off x="7009198" y="4127451"/>
            <a:ext cx="642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3"/>
            <a:endCxn id="16" idx="3"/>
          </p:cNvCxnSpPr>
          <p:nvPr/>
        </p:nvCxnSpPr>
        <p:spPr>
          <a:xfrm flipV="1">
            <a:off x="4213611" y="5134911"/>
            <a:ext cx="963170" cy="167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5"/>
            <a:endCxn id="14" idx="1"/>
          </p:cNvCxnSpPr>
          <p:nvPr/>
        </p:nvCxnSpPr>
        <p:spPr>
          <a:xfrm>
            <a:off x="6698935" y="5134911"/>
            <a:ext cx="953201" cy="159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02018" y="17260"/>
            <a:ext cx="4072270" cy="553998"/>
          </a:xfrm>
          <a:prstGeom prst="rect">
            <a:avLst/>
          </a:prstGeom>
          <a:noFill/>
        </p:spPr>
        <p:txBody>
          <a:bodyPr wrap="square" rtlCol="0">
            <a:spAutoFit/>
          </a:bodyPr>
          <a:lstStyle/>
          <a:p>
            <a:pPr algn="l">
              <a:lnSpc>
                <a:spcPct val="120000"/>
              </a:lnSpc>
            </a:pPr>
            <a:r>
              <a:rPr lang="en-US" sz="2500" b="1" dirty="0">
                <a:solidFill>
                  <a:schemeClr val="bg2">
                    <a:lumMod val="50000"/>
                  </a:schemeClr>
                </a:solidFill>
              </a:rPr>
              <a:t>1. Introduction</a:t>
            </a:r>
          </a:p>
        </p:txBody>
      </p:sp>
      <p:sp>
        <p:nvSpPr>
          <p:cNvPr id="34" name="TextBox 33"/>
          <p:cNvSpPr txBox="1"/>
          <p:nvPr/>
        </p:nvSpPr>
        <p:spPr>
          <a:xfrm rot="5400000">
            <a:off x="3178630" y="4336823"/>
            <a:ext cx="981075" cy="707886"/>
          </a:xfrm>
          <a:prstGeom prst="rect">
            <a:avLst/>
          </a:prstGeom>
          <a:noFill/>
        </p:spPr>
        <p:txBody>
          <a:bodyPr wrap="square" rtlCol="0">
            <a:spAutoFit/>
          </a:bodyPr>
          <a:lstStyle/>
          <a:p>
            <a:pPr algn="ctr"/>
            <a:r>
              <a:rPr lang="en-US" sz="4000" dirty="0"/>
              <a:t>…</a:t>
            </a:r>
          </a:p>
        </p:txBody>
      </p:sp>
      <p:sp>
        <p:nvSpPr>
          <p:cNvPr id="35" name="TextBox 34"/>
          <p:cNvSpPr txBox="1"/>
          <p:nvPr/>
        </p:nvSpPr>
        <p:spPr>
          <a:xfrm rot="5400000">
            <a:off x="8045800" y="4336823"/>
            <a:ext cx="981075" cy="707886"/>
          </a:xfrm>
          <a:prstGeom prst="rect">
            <a:avLst/>
          </a:prstGeom>
          <a:noFill/>
        </p:spPr>
        <p:txBody>
          <a:bodyPr wrap="square" rtlCol="0">
            <a:spAutoFit/>
          </a:bodyPr>
          <a:lstStyle/>
          <a:p>
            <a:pPr algn="ctr"/>
            <a:r>
              <a:rPr lang="en-US" sz="4000" dirty="0"/>
              <a:t>…</a:t>
            </a:r>
          </a:p>
        </p:txBody>
      </p:sp>
      <p:sp>
        <p:nvSpPr>
          <p:cNvPr id="37" name="TextBox 36"/>
          <p:cNvSpPr txBox="1"/>
          <p:nvPr/>
        </p:nvSpPr>
        <p:spPr>
          <a:xfrm>
            <a:off x="1100375" y="685658"/>
            <a:ext cx="9664996" cy="1631216"/>
          </a:xfrm>
          <a:prstGeom prst="rect">
            <a:avLst/>
          </a:prstGeom>
          <a:noFill/>
        </p:spPr>
        <p:txBody>
          <a:bodyPr wrap="square" rtlCol="0">
            <a:spAutoFit/>
          </a:bodyPr>
          <a:lstStyle/>
          <a:p>
            <a:pPr defTabSz="914289"/>
            <a:r>
              <a:rPr lang="en-US" sz="2000" dirty="0">
                <a:solidFill>
                  <a:prstClr val="black"/>
                </a:solidFill>
              </a:rPr>
              <a:t>Predicting multiple tasks simultaneously from a single model.</a:t>
            </a:r>
          </a:p>
          <a:p>
            <a:pPr defTabSz="914289"/>
            <a:endParaRPr lang="en-US" sz="2000" dirty="0">
              <a:solidFill>
                <a:prstClr val="black"/>
              </a:solidFill>
            </a:endParaRPr>
          </a:p>
          <a:p>
            <a:pPr defTabSz="914289"/>
            <a:r>
              <a:rPr lang="en-US" sz="2000" dirty="0">
                <a:solidFill>
                  <a:prstClr val="black"/>
                </a:solidFill>
              </a:rPr>
              <a:t>→ The model network expects more than one input set</a:t>
            </a:r>
          </a:p>
          <a:p>
            <a:pPr defTabSz="914289"/>
            <a:r>
              <a:rPr lang="en-US" sz="2000" dirty="0">
                <a:solidFill>
                  <a:prstClr val="black"/>
                </a:solidFill>
              </a:rPr>
              <a:t>→ parameters </a:t>
            </a:r>
            <a:r>
              <a:rPr lang="en-US" sz="2000" dirty="0" smtClean="0">
                <a:solidFill>
                  <a:prstClr val="black"/>
                </a:solidFill>
              </a:rPr>
              <a:t>shared </a:t>
            </a:r>
            <a:r>
              <a:rPr lang="en-US" sz="2000" dirty="0">
                <a:solidFill>
                  <a:prstClr val="black"/>
                </a:solidFill>
              </a:rPr>
              <a:t>between different tasks during the training</a:t>
            </a:r>
          </a:p>
          <a:p>
            <a:pPr defTabSz="914289"/>
            <a:r>
              <a:rPr lang="en-US" sz="2000" dirty="0">
                <a:solidFill>
                  <a:prstClr val="black"/>
                </a:solidFill>
              </a:rPr>
              <a:t>→ Correctly interpret output generated by the </a:t>
            </a:r>
            <a:r>
              <a:rPr lang="en-US" sz="2000" dirty="0" smtClean="0">
                <a:solidFill>
                  <a:prstClr val="black"/>
                </a:solidFill>
              </a:rPr>
              <a:t>multitask </a:t>
            </a:r>
            <a:r>
              <a:rPr lang="en-US" sz="2000" dirty="0">
                <a:solidFill>
                  <a:prstClr val="black"/>
                </a:solidFill>
              </a:rPr>
              <a:t>model</a:t>
            </a:r>
          </a:p>
        </p:txBody>
      </p:sp>
    </p:spTree>
    <p:extLst>
      <p:ext uri="{BB962C8B-B14F-4D97-AF65-F5344CB8AC3E}">
        <p14:creationId xmlns:p14="http://schemas.microsoft.com/office/powerpoint/2010/main" val="371037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6950BFC3-D8DA-4A85-94F7-54DA5524770B}">
      <p188:commentRel xmlns=""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txBox="1">
            <a:spLocks/>
          </p:cNvSpPr>
          <p:nvPr/>
        </p:nvSpPr>
        <p:spPr>
          <a:xfrm>
            <a:off x="12766095" y="7443346"/>
            <a:ext cx="648197" cy="352365"/>
          </a:xfrm>
          <a:prstGeom prst="rect">
            <a:avLst/>
          </a:prstGeom>
          <a:solidFill>
            <a:srgbClr val="FFCC99">
              <a:alpha val="96863"/>
            </a:srgbClr>
          </a:solidFill>
          <a:ln>
            <a:solidFill>
              <a:srgbClr val="FF9966"/>
            </a:solidFill>
          </a:ln>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fld id="{7AE184E0-0BD4-4705-A12B-9B71DDE63301}" type="slidenum">
              <a:rPr lang="en-GB" sz="1200">
                <a:latin typeface="Arial"/>
              </a:rPr>
              <a:pPr defTabSz="914289"/>
              <a:t>6</a:t>
            </a:fld>
            <a:endParaRPr lang="en-GB" sz="1200" dirty="0">
              <a:latin typeface="Arial"/>
            </a:endParaRPr>
          </a:p>
        </p:txBody>
      </p:sp>
      <p:sp>
        <p:nvSpPr>
          <p:cNvPr id="38" name="Slide Number Placeholder 2"/>
          <p:cNvSpPr txBox="1">
            <a:spLocks/>
          </p:cNvSpPr>
          <p:nvPr/>
        </p:nvSpPr>
        <p:spPr>
          <a:xfrm>
            <a:off x="10962457" y="6292058"/>
            <a:ext cx="648197" cy="352365"/>
          </a:xfrm>
          <a:prstGeom prst="rect">
            <a:avLst/>
          </a:prstGeom>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r>
              <a:rPr lang="en-GB" sz="1200" dirty="0">
                <a:latin typeface="Arial"/>
              </a:rPr>
              <a:t>6</a:t>
            </a:r>
          </a:p>
        </p:txBody>
      </p:sp>
      <p:sp>
        <p:nvSpPr>
          <p:cNvPr id="2" name="TextBox 1"/>
          <p:cNvSpPr txBox="1"/>
          <p:nvPr/>
        </p:nvSpPr>
        <p:spPr>
          <a:xfrm>
            <a:off x="202018" y="17260"/>
            <a:ext cx="4072270" cy="553998"/>
          </a:xfrm>
          <a:prstGeom prst="rect">
            <a:avLst/>
          </a:prstGeom>
          <a:noFill/>
        </p:spPr>
        <p:txBody>
          <a:bodyPr wrap="square" rtlCol="0">
            <a:spAutoFit/>
          </a:bodyPr>
          <a:lstStyle/>
          <a:p>
            <a:pPr algn="l">
              <a:lnSpc>
                <a:spcPct val="120000"/>
              </a:lnSpc>
            </a:pPr>
            <a:r>
              <a:rPr lang="en-US" sz="2500" b="1" dirty="0">
                <a:solidFill>
                  <a:schemeClr val="bg2">
                    <a:lumMod val="50000"/>
                  </a:schemeClr>
                </a:solidFill>
              </a:rPr>
              <a:t>1. Introduction</a:t>
            </a:r>
          </a:p>
        </p:txBody>
      </p:sp>
      <p:pic>
        <p:nvPicPr>
          <p:cNvPr id="26" name="Picture 25"/>
          <p:cNvPicPr>
            <a:picLocks noChangeAspect="1"/>
          </p:cNvPicPr>
          <p:nvPr/>
        </p:nvPicPr>
        <p:blipFill>
          <a:blip r:embed="rId3"/>
          <a:stretch>
            <a:fillRect/>
          </a:stretch>
        </p:blipFill>
        <p:spPr>
          <a:xfrm>
            <a:off x="2536977" y="3045776"/>
            <a:ext cx="1676634" cy="552527"/>
          </a:xfrm>
          <a:prstGeom prst="rect">
            <a:avLst/>
          </a:prstGeom>
        </p:spPr>
      </p:pic>
      <p:pic>
        <p:nvPicPr>
          <p:cNvPr id="27" name="Picture 26"/>
          <p:cNvPicPr>
            <a:picLocks noChangeAspect="1"/>
          </p:cNvPicPr>
          <p:nvPr/>
        </p:nvPicPr>
        <p:blipFill>
          <a:blip r:embed="rId4"/>
          <a:stretch>
            <a:fillRect/>
          </a:stretch>
        </p:blipFill>
        <p:spPr>
          <a:xfrm>
            <a:off x="3403873" y="4995966"/>
            <a:ext cx="809738" cy="552527"/>
          </a:xfrm>
          <a:prstGeom prst="rect">
            <a:avLst/>
          </a:prstGeom>
        </p:spPr>
      </p:pic>
      <p:sp>
        <p:nvSpPr>
          <p:cNvPr id="41" name="Oval 40"/>
          <p:cNvSpPr/>
          <p:nvPr/>
        </p:nvSpPr>
        <p:spPr>
          <a:xfrm>
            <a:off x="4861533" y="2702688"/>
            <a:ext cx="2152650" cy="28495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Joint model</a:t>
            </a:r>
          </a:p>
        </p:txBody>
      </p:sp>
      <p:sp>
        <p:nvSpPr>
          <p:cNvPr id="42" name="Flowchart: Alternate Process 41"/>
          <p:cNvSpPr/>
          <p:nvPr/>
        </p:nvSpPr>
        <p:spPr>
          <a:xfrm>
            <a:off x="7652136" y="3060327"/>
            <a:ext cx="1600200" cy="53797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[dog, human]</a:t>
            </a:r>
          </a:p>
        </p:txBody>
      </p:sp>
      <p:sp>
        <p:nvSpPr>
          <p:cNvPr id="44" name="Flowchart: Alternate Process 43"/>
          <p:cNvSpPr/>
          <p:nvPr/>
        </p:nvSpPr>
        <p:spPr>
          <a:xfrm>
            <a:off x="7662105" y="5032938"/>
            <a:ext cx="1600200" cy="53797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[boy, girl]</a:t>
            </a:r>
          </a:p>
        </p:txBody>
      </p:sp>
      <p:cxnSp>
        <p:nvCxnSpPr>
          <p:cNvPr id="47" name="Straight Arrow Connector 46"/>
          <p:cNvCxnSpPr/>
          <p:nvPr/>
        </p:nvCxnSpPr>
        <p:spPr>
          <a:xfrm>
            <a:off x="4213611" y="3336551"/>
            <a:ext cx="794324" cy="106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815470" y="3329315"/>
            <a:ext cx="836666" cy="7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4213611" y="5134911"/>
            <a:ext cx="963170" cy="167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698935" y="5134911"/>
            <a:ext cx="953201" cy="159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00375" y="685658"/>
            <a:ext cx="9664996" cy="1631216"/>
          </a:xfrm>
          <a:prstGeom prst="rect">
            <a:avLst/>
          </a:prstGeom>
          <a:noFill/>
        </p:spPr>
        <p:txBody>
          <a:bodyPr wrap="square" rtlCol="0">
            <a:spAutoFit/>
          </a:bodyPr>
          <a:lstStyle/>
          <a:p>
            <a:pPr defTabSz="914289"/>
            <a:r>
              <a:rPr lang="en-US" sz="2000" dirty="0">
                <a:solidFill>
                  <a:prstClr val="black"/>
                </a:solidFill>
              </a:rPr>
              <a:t>Predicting multiple tasks simultaneously from a single model.</a:t>
            </a:r>
          </a:p>
          <a:p>
            <a:pPr defTabSz="914289"/>
            <a:endParaRPr lang="en-US" sz="2000" dirty="0">
              <a:solidFill>
                <a:prstClr val="black"/>
              </a:solidFill>
            </a:endParaRPr>
          </a:p>
          <a:p>
            <a:pPr defTabSz="914289"/>
            <a:r>
              <a:rPr lang="en-US" sz="2000" dirty="0">
                <a:solidFill>
                  <a:prstClr val="black"/>
                </a:solidFill>
              </a:rPr>
              <a:t>→ The model network expects more than one input set</a:t>
            </a:r>
          </a:p>
          <a:p>
            <a:pPr defTabSz="914289"/>
            <a:r>
              <a:rPr lang="en-US" sz="2000" dirty="0">
                <a:solidFill>
                  <a:prstClr val="black"/>
                </a:solidFill>
              </a:rPr>
              <a:t>→ parameters </a:t>
            </a:r>
            <a:r>
              <a:rPr lang="en-US" sz="2000" dirty="0" smtClean="0">
                <a:solidFill>
                  <a:prstClr val="black"/>
                </a:solidFill>
              </a:rPr>
              <a:t>shared </a:t>
            </a:r>
            <a:r>
              <a:rPr lang="en-US" sz="2000" dirty="0">
                <a:solidFill>
                  <a:prstClr val="black"/>
                </a:solidFill>
              </a:rPr>
              <a:t>between different tasks during the training</a:t>
            </a:r>
          </a:p>
          <a:p>
            <a:pPr defTabSz="914289"/>
            <a:r>
              <a:rPr lang="en-US" sz="2000" dirty="0">
                <a:solidFill>
                  <a:prstClr val="black"/>
                </a:solidFill>
              </a:rPr>
              <a:t>→ Correctly interpret output generated by the </a:t>
            </a:r>
            <a:r>
              <a:rPr lang="en-US" sz="2000" dirty="0" smtClean="0">
                <a:solidFill>
                  <a:prstClr val="black"/>
                </a:solidFill>
              </a:rPr>
              <a:t>multitask </a:t>
            </a:r>
            <a:r>
              <a:rPr lang="en-US" sz="2000" dirty="0">
                <a:solidFill>
                  <a:prstClr val="black"/>
                </a:solidFill>
              </a:rPr>
              <a:t>model</a:t>
            </a:r>
          </a:p>
        </p:txBody>
      </p:sp>
    </p:spTree>
    <p:extLst>
      <p:ext uri="{BB962C8B-B14F-4D97-AF65-F5344CB8AC3E}">
        <p14:creationId xmlns:p14="http://schemas.microsoft.com/office/powerpoint/2010/main" val="208268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 xmlns:p188="http://schemas.microsoft.com/office/powerpoint/2018/8/main" r:id="rId5"/>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txBox="1">
            <a:spLocks/>
          </p:cNvSpPr>
          <p:nvPr/>
        </p:nvSpPr>
        <p:spPr>
          <a:xfrm>
            <a:off x="12766095" y="7443346"/>
            <a:ext cx="648197" cy="352365"/>
          </a:xfrm>
          <a:prstGeom prst="rect">
            <a:avLst/>
          </a:prstGeom>
          <a:solidFill>
            <a:srgbClr val="FFCC99">
              <a:alpha val="96863"/>
            </a:srgbClr>
          </a:solidFill>
          <a:ln>
            <a:solidFill>
              <a:srgbClr val="FF9966"/>
            </a:solidFill>
          </a:ln>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fld id="{7AE184E0-0BD4-4705-A12B-9B71DDE63301}" type="slidenum">
              <a:rPr lang="en-GB" sz="1200">
                <a:latin typeface="Arial"/>
              </a:rPr>
              <a:pPr defTabSz="914289"/>
              <a:t>7</a:t>
            </a:fld>
            <a:endParaRPr lang="en-GB" sz="1200" dirty="0">
              <a:latin typeface="Arial"/>
            </a:endParaRPr>
          </a:p>
        </p:txBody>
      </p:sp>
      <p:sp>
        <p:nvSpPr>
          <p:cNvPr id="38" name="Slide Number Placeholder 2"/>
          <p:cNvSpPr txBox="1">
            <a:spLocks/>
          </p:cNvSpPr>
          <p:nvPr/>
        </p:nvSpPr>
        <p:spPr>
          <a:xfrm>
            <a:off x="10962457" y="6292058"/>
            <a:ext cx="648197" cy="352365"/>
          </a:xfrm>
          <a:prstGeom prst="rect">
            <a:avLst/>
          </a:prstGeom>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r>
              <a:rPr lang="en-GB" sz="1200" dirty="0">
                <a:latin typeface="Arial"/>
              </a:rPr>
              <a:t>7</a:t>
            </a:r>
          </a:p>
        </p:txBody>
      </p:sp>
      <p:sp>
        <p:nvSpPr>
          <p:cNvPr id="2" name="TextBox 1"/>
          <p:cNvSpPr txBox="1"/>
          <p:nvPr/>
        </p:nvSpPr>
        <p:spPr>
          <a:xfrm>
            <a:off x="202018" y="17260"/>
            <a:ext cx="4072270" cy="553998"/>
          </a:xfrm>
          <a:prstGeom prst="rect">
            <a:avLst/>
          </a:prstGeom>
          <a:noFill/>
        </p:spPr>
        <p:txBody>
          <a:bodyPr wrap="square" rtlCol="0">
            <a:spAutoFit/>
          </a:bodyPr>
          <a:lstStyle/>
          <a:p>
            <a:pPr algn="l">
              <a:lnSpc>
                <a:spcPct val="120000"/>
              </a:lnSpc>
            </a:pPr>
            <a:r>
              <a:rPr lang="en-US" sz="2500" b="1" dirty="0">
                <a:solidFill>
                  <a:schemeClr val="bg2">
                    <a:lumMod val="50000"/>
                  </a:schemeClr>
                </a:solidFill>
              </a:rPr>
              <a:t>1. Introduction</a:t>
            </a:r>
          </a:p>
        </p:txBody>
      </p:sp>
      <p:sp>
        <p:nvSpPr>
          <p:cNvPr id="16" name="TextBox 15"/>
          <p:cNvSpPr txBox="1"/>
          <p:nvPr/>
        </p:nvSpPr>
        <p:spPr>
          <a:xfrm>
            <a:off x="1063256" y="571258"/>
            <a:ext cx="10940901" cy="5493812"/>
          </a:xfrm>
          <a:prstGeom prst="rect">
            <a:avLst/>
          </a:prstGeom>
          <a:noFill/>
        </p:spPr>
        <p:txBody>
          <a:bodyPr wrap="square" rtlCol="0">
            <a:spAutoFit/>
          </a:bodyPr>
          <a:lstStyle/>
          <a:p>
            <a:pPr defTabSz="914289">
              <a:lnSpc>
                <a:spcPct val="150000"/>
              </a:lnSpc>
            </a:pPr>
            <a:r>
              <a:rPr lang="en-US" dirty="0"/>
              <a:t>A model that tries to learn from multiple tasks simultaneously and improves learning for one task by using information contained in the training signals of other related tasks (</a:t>
            </a:r>
            <a:r>
              <a:rPr lang="en-US" dirty="0" err="1"/>
              <a:t>Caruana</a:t>
            </a:r>
            <a:r>
              <a:rPr lang="en-US" dirty="0"/>
              <a:t>, 1997)</a:t>
            </a:r>
            <a:endParaRPr lang="en-US" b="1" dirty="0">
              <a:solidFill>
                <a:prstClr val="black"/>
              </a:solidFill>
              <a:latin typeface="Arial"/>
            </a:endParaRPr>
          </a:p>
          <a:p>
            <a:pPr defTabSz="914289">
              <a:lnSpc>
                <a:spcPct val="150000"/>
              </a:lnSpc>
            </a:pPr>
            <a:r>
              <a:rPr lang="en-US" b="1" dirty="0">
                <a:solidFill>
                  <a:prstClr val="black"/>
                </a:solidFill>
                <a:latin typeface="Arial"/>
              </a:rPr>
              <a:t>Technical advantages</a:t>
            </a:r>
          </a:p>
          <a:p>
            <a:pPr marL="241093" indent="-241093" defTabSz="914289">
              <a:lnSpc>
                <a:spcPct val="150000"/>
              </a:lnSpc>
              <a:buFontTx/>
              <a:buChar char="-"/>
            </a:pPr>
            <a:r>
              <a:rPr lang="en-US" dirty="0">
                <a:solidFill>
                  <a:prstClr val="black"/>
                </a:solidFill>
                <a:latin typeface="Arial"/>
              </a:rPr>
              <a:t>Parameter sharing (</a:t>
            </a:r>
            <a:r>
              <a:rPr lang="en-US" dirty="0" err="1">
                <a:solidFill>
                  <a:prstClr val="black"/>
                </a:solidFill>
                <a:latin typeface="Arial"/>
              </a:rPr>
              <a:t>Caruana</a:t>
            </a:r>
            <a:r>
              <a:rPr lang="en-US" dirty="0">
                <a:solidFill>
                  <a:prstClr val="black"/>
                </a:solidFill>
                <a:latin typeface="Arial"/>
              </a:rPr>
              <a:t>, 1998)</a:t>
            </a:r>
          </a:p>
          <a:p>
            <a:pPr marL="241093" indent="-241093" defTabSz="914289">
              <a:lnSpc>
                <a:spcPct val="150000"/>
              </a:lnSpc>
              <a:buFontTx/>
              <a:buChar char="-"/>
            </a:pPr>
            <a:r>
              <a:rPr lang="en-US" dirty="0">
                <a:solidFill>
                  <a:prstClr val="black"/>
                </a:solidFill>
                <a:latin typeface="Arial"/>
              </a:rPr>
              <a:t>Faster generalization for different tasks (Baxter, 2000)</a:t>
            </a:r>
          </a:p>
          <a:p>
            <a:pPr marL="241093" indent="-241093" defTabSz="914289">
              <a:lnSpc>
                <a:spcPct val="150000"/>
              </a:lnSpc>
              <a:buFontTx/>
              <a:buChar char="-"/>
            </a:pPr>
            <a:r>
              <a:rPr lang="en-US" dirty="0">
                <a:solidFill>
                  <a:prstClr val="black"/>
                </a:solidFill>
                <a:latin typeface="Arial"/>
              </a:rPr>
              <a:t>Positive transfers (Weiss, 2016)</a:t>
            </a:r>
          </a:p>
          <a:p>
            <a:pPr marL="241093" indent="-241093" defTabSz="914289">
              <a:lnSpc>
                <a:spcPct val="150000"/>
              </a:lnSpc>
              <a:buFontTx/>
              <a:buChar char="-"/>
            </a:pPr>
            <a:r>
              <a:rPr lang="en-US" dirty="0">
                <a:solidFill>
                  <a:prstClr val="black"/>
                </a:solidFill>
                <a:latin typeface="Arial"/>
              </a:rPr>
              <a:t>Attention focus (Ruder, 2017)</a:t>
            </a:r>
          </a:p>
          <a:p>
            <a:pPr marL="241093" indent="-241093" defTabSz="914289">
              <a:lnSpc>
                <a:spcPct val="150000"/>
              </a:lnSpc>
              <a:buFontTx/>
              <a:buChar char="-"/>
            </a:pPr>
            <a:r>
              <a:rPr lang="en-US" dirty="0">
                <a:solidFill>
                  <a:prstClr val="black"/>
                </a:solidFill>
                <a:latin typeface="Arial"/>
              </a:rPr>
              <a:t>Model performance improvement (Huang, 2018)</a:t>
            </a:r>
          </a:p>
          <a:p>
            <a:pPr marL="241093" indent="-241093" defTabSz="914289">
              <a:lnSpc>
                <a:spcPct val="150000"/>
              </a:lnSpc>
              <a:buFontTx/>
              <a:buChar char="-"/>
            </a:pPr>
            <a:r>
              <a:rPr lang="en-US" dirty="0">
                <a:solidFill>
                  <a:prstClr val="black"/>
                </a:solidFill>
                <a:latin typeface="Arial"/>
              </a:rPr>
              <a:t>Feature augmentation (Zhang, 2021)</a:t>
            </a:r>
          </a:p>
          <a:p>
            <a:pPr defTabSz="914289">
              <a:lnSpc>
                <a:spcPct val="150000"/>
              </a:lnSpc>
            </a:pPr>
            <a:r>
              <a:rPr lang="en-US" b="1" dirty="0">
                <a:solidFill>
                  <a:prstClr val="black"/>
                </a:solidFill>
                <a:latin typeface="Arial"/>
              </a:rPr>
              <a:t>Managerial advantages</a:t>
            </a:r>
          </a:p>
          <a:p>
            <a:pPr marL="241093" indent="-241093" defTabSz="914289">
              <a:lnSpc>
                <a:spcPct val="150000"/>
              </a:lnSpc>
              <a:buFontTx/>
              <a:buChar char="-"/>
            </a:pPr>
            <a:r>
              <a:rPr lang="en-US" dirty="0">
                <a:solidFill>
                  <a:prstClr val="black"/>
                </a:solidFill>
                <a:latin typeface="Arial"/>
              </a:rPr>
              <a:t>Lower computational costs</a:t>
            </a:r>
          </a:p>
          <a:p>
            <a:pPr marL="241093" indent="-241093" defTabSz="914289">
              <a:lnSpc>
                <a:spcPct val="150000"/>
              </a:lnSpc>
              <a:buFontTx/>
              <a:buChar char="-"/>
            </a:pPr>
            <a:r>
              <a:rPr lang="en-US" dirty="0">
                <a:solidFill>
                  <a:prstClr val="black"/>
                </a:solidFill>
                <a:latin typeface="Arial"/>
              </a:rPr>
              <a:t>Simplified deployment</a:t>
            </a:r>
          </a:p>
          <a:p>
            <a:pPr marL="241093" indent="-241093" defTabSz="914289">
              <a:lnSpc>
                <a:spcPct val="150000"/>
              </a:lnSpc>
              <a:buFontTx/>
              <a:buChar char="-"/>
            </a:pPr>
            <a:r>
              <a:rPr lang="en-US" dirty="0">
                <a:solidFill>
                  <a:prstClr val="black"/>
                </a:solidFill>
                <a:latin typeface="Arial"/>
              </a:rPr>
              <a:t>Easier maintenance workflows</a:t>
            </a:r>
          </a:p>
        </p:txBody>
      </p:sp>
    </p:spTree>
    <p:extLst>
      <p:ext uri="{BB962C8B-B14F-4D97-AF65-F5344CB8AC3E}">
        <p14:creationId xmlns:p14="http://schemas.microsoft.com/office/powerpoint/2010/main" val="281075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6950BFC3-D8DA-4A85-94F7-54DA5524770B}">
      <p188:commentRel xmlns=""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
          <p:cNvSpPr txBox="1">
            <a:spLocks/>
          </p:cNvSpPr>
          <p:nvPr/>
        </p:nvSpPr>
        <p:spPr>
          <a:xfrm>
            <a:off x="12766095" y="7443346"/>
            <a:ext cx="648197" cy="352365"/>
          </a:xfrm>
          <a:prstGeom prst="rect">
            <a:avLst/>
          </a:prstGeom>
          <a:solidFill>
            <a:srgbClr val="FFCC99">
              <a:alpha val="96863"/>
            </a:srgbClr>
          </a:solidFill>
          <a:ln>
            <a:solidFill>
              <a:srgbClr val="FF9966"/>
            </a:solidFill>
          </a:ln>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fld id="{7AE184E0-0BD4-4705-A12B-9B71DDE63301}" type="slidenum">
              <a:rPr lang="en-GB" sz="1200">
                <a:latin typeface="Arial"/>
              </a:rPr>
              <a:pPr defTabSz="914289"/>
              <a:t>8</a:t>
            </a:fld>
            <a:endParaRPr lang="en-GB" sz="1200" dirty="0">
              <a:latin typeface="Arial"/>
            </a:endParaRPr>
          </a:p>
        </p:txBody>
      </p:sp>
      <p:sp>
        <p:nvSpPr>
          <p:cNvPr id="38" name="Slide Number Placeholder 2"/>
          <p:cNvSpPr txBox="1">
            <a:spLocks/>
          </p:cNvSpPr>
          <p:nvPr/>
        </p:nvSpPr>
        <p:spPr>
          <a:xfrm>
            <a:off x="10962457" y="6292058"/>
            <a:ext cx="648197" cy="352365"/>
          </a:xfrm>
          <a:prstGeom prst="rect">
            <a:avLst/>
          </a:prstGeom>
        </p:spPr>
        <p:txBody>
          <a:bodyPr vert="horz" lIns="64294" tIns="32147" rIns="64294" bIns="32147" rtlCol="0" anchor="ctr"/>
          <a:lstStyle>
            <a:defPPr>
              <a:defRPr lang="en-US"/>
            </a:defPPr>
            <a:lvl1pPr marL="0" algn="r" defTabSz="1300368" rtl="0" eaLnBrk="1" latinLnBrk="0" hangingPunct="1">
              <a:defRPr sz="1707" kern="1200">
                <a:solidFill>
                  <a:srgbClr val="1E64C8"/>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a:lstStyle>
          <a:p>
            <a:pPr defTabSz="914289"/>
            <a:r>
              <a:rPr lang="en-GB" sz="1200" dirty="0">
                <a:latin typeface="Arial"/>
              </a:rPr>
              <a:t>8</a:t>
            </a:r>
          </a:p>
        </p:txBody>
      </p:sp>
      <p:sp>
        <p:nvSpPr>
          <p:cNvPr id="83" name="TextBox 82"/>
          <p:cNvSpPr txBox="1"/>
          <p:nvPr/>
        </p:nvSpPr>
        <p:spPr>
          <a:xfrm>
            <a:off x="1431117" y="514238"/>
            <a:ext cx="6170202" cy="3637919"/>
          </a:xfrm>
          <a:prstGeom prst="rect">
            <a:avLst/>
          </a:prstGeom>
          <a:noFill/>
        </p:spPr>
        <p:txBody>
          <a:bodyPr wrap="square" rtlCol="0">
            <a:spAutoFit/>
          </a:bodyPr>
          <a:lstStyle/>
          <a:p>
            <a:r>
              <a:rPr lang="en-US" sz="2560" dirty="0"/>
              <a:t>Contents</a:t>
            </a:r>
          </a:p>
          <a:p>
            <a:endParaRPr lang="en-US" sz="2560" dirty="0"/>
          </a:p>
          <a:p>
            <a:pPr marL="365782" indent="-365782">
              <a:buAutoNum type="arabicPeriod"/>
            </a:pPr>
            <a:r>
              <a:rPr lang="en-US" sz="2560" dirty="0" smtClean="0"/>
              <a:t>Introduction</a:t>
            </a:r>
          </a:p>
          <a:p>
            <a:pPr marL="365782" indent="-365782">
              <a:buAutoNum type="arabicPeriod"/>
            </a:pPr>
            <a:endParaRPr lang="en-US" sz="2560" dirty="0"/>
          </a:p>
          <a:p>
            <a:pPr marL="365782" indent="-365782">
              <a:buAutoNum type="arabicPeriod"/>
            </a:pPr>
            <a:r>
              <a:rPr lang="en-US" sz="2560" b="1" dirty="0" smtClean="0">
                <a:solidFill>
                  <a:schemeClr val="bg2">
                    <a:lumMod val="50000"/>
                  </a:schemeClr>
                </a:solidFill>
              </a:rPr>
              <a:t>Proposed Approach</a:t>
            </a:r>
            <a:endParaRPr lang="en-US" sz="2560" b="1" dirty="0">
              <a:solidFill>
                <a:schemeClr val="bg2">
                  <a:lumMod val="50000"/>
                </a:schemeClr>
              </a:solidFill>
            </a:endParaRPr>
          </a:p>
          <a:p>
            <a:pPr marL="365782" indent="-365782">
              <a:buAutoNum type="arabicPeriod"/>
            </a:pPr>
            <a:endParaRPr lang="en-US" sz="2560" dirty="0"/>
          </a:p>
          <a:p>
            <a:pPr marL="365782" indent="-365782">
              <a:buAutoNum type="arabicPeriod"/>
            </a:pPr>
            <a:r>
              <a:rPr lang="en-US" sz="2560" dirty="0"/>
              <a:t>Experimental </a:t>
            </a:r>
            <a:r>
              <a:rPr lang="en-US" sz="2560" dirty="0" smtClean="0"/>
              <a:t>Setup and Results</a:t>
            </a:r>
            <a:endParaRPr lang="en-US" sz="2560" dirty="0"/>
          </a:p>
          <a:p>
            <a:pPr marL="365782" indent="-365782">
              <a:buAutoNum type="arabicPeriod"/>
            </a:pPr>
            <a:endParaRPr lang="en-US" sz="2560" dirty="0"/>
          </a:p>
          <a:p>
            <a:pPr marL="365782" indent="-365782">
              <a:buAutoNum type="arabicPeriod"/>
            </a:pPr>
            <a:r>
              <a:rPr lang="en-US" sz="2560" dirty="0"/>
              <a:t>Conclusions and Future Research</a:t>
            </a:r>
          </a:p>
        </p:txBody>
      </p:sp>
    </p:spTree>
    <p:extLst>
      <p:ext uri="{BB962C8B-B14F-4D97-AF65-F5344CB8AC3E}">
        <p14:creationId xmlns:p14="http://schemas.microsoft.com/office/powerpoint/2010/main" val="100255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defTabSz="914289"/>
            <a:fld id="{7AE184E0-0BD4-4705-A12B-9B71DDE63301}" type="slidenum">
              <a:rPr lang="en-GB">
                <a:latin typeface="Arial"/>
              </a:rPr>
              <a:pPr defTabSz="914289"/>
              <a:t>9</a:t>
            </a:fld>
            <a:endParaRPr lang="en-GB">
              <a:latin typeface="Arial"/>
            </a:endParaRPr>
          </a:p>
        </p:txBody>
      </p:sp>
      <p:pic>
        <p:nvPicPr>
          <p:cNvPr id="10" name="Picture 2" descr="Dna Strand Png posted by John Anderson"/>
          <p:cNvPicPr>
            <a:picLocks noChangeAspect="1" noChangeArrowheads="1"/>
          </p:cNvPicPr>
          <p:nvPr/>
        </p:nvPicPr>
        <p:blipFill rotWithShape="1">
          <a:blip r:embed="rId3">
            <a:extLst>
              <a:ext uri="{28A0092B-C50C-407E-A947-70E740481C1C}">
                <a14:useLocalDpi xmlns:a14="http://schemas.microsoft.com/office/drawing/2010/main" val="0"/>
              </a:ext>
            </a:extLst>
          </a:blip>
          <a:srcRect t="41577" b="40997"/>
          <a:stretch/>
        </p:blipFill>
        <p:spPr bwMode="auto">
          <a:xfrm>
            <a:off x="6266818" y="2073017"/>
            <a:ext cx="4509737" cy="21867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832963" y="2040149"/>
            <a:ext cx="455113" cy="282741"/>
          </a:xfrm>
          <a:prstGeom prst="rect">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solidFill>
                <a:prstClr val="white"/>
              </a:solidFill>
              <a:latin typeface="Arial"/>
            </a:endParaRPr>
          </a:p>
        </p:txBody>
      </p:sp>
      <p:sp>
        <p:nvSpPr>
          <p:cNvPr id="12" name="Rectangle 11"/>
          <p:cNvSpPr/>
          <p:nvPr/>
        </p:nvSpPr>
        <p:spPr>
          <a:xfrm>
            <a:off x="7285740" y="2040149"/>
            <a:ext cx="478860" cy="282741"/>
          </a:xfrm>
          <a:prstGeom prst="rect">
            <a:avLst/>
          </a:prstGeom>
          <a:solidFill>
            <a:schemeClr val="accent4">
              <a:lumMod val="60000"/>
              <a:lumOff val="4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solidFill>
                <a:prstClr val="white"/>
              </a:solidFill>
              <a:latin typeface="Arial"/>
            </a:endParaRPr>
          </a:p>
        </p:txBody>
      </p:sp>
      <p:sp>
        <p:nvSpPr>
          <p:cNvPr id="13" name="Rectangle 12"/>
          <p:cNvSpPr/>
          <p:nvPr/>
        </p:nvSpPr>
        <p:spPr>
          <a:xfrm>
            <a:off x="7764600" y="2040149"/>
            <a:ext cx="527353" cy="282741"/>
          </a:xfrm>
          <a:prstGeom prst="rect">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solidFill>
                <a:prstClr val="white"/>
              </a:solidFill>
              <a:latin typeface="Arial"/>
            </a:endParaRPr>
          </a:p>
        </p:txBody>
      </p:sp>
      <p:sp>
        <p:nvSpPr>
          <p:cNvPr id="14" name="Rectangle 13"/>
          <p:cNvSpPr/>
          <p:nvPr/>
        </p:nvSpPr>
        <p:spPr>
          <a:xfrm>
            <a:off x="8291953" y="2040810"/>
            <a:ext cx="470095" cy="282741"/>
          </a:xfrm>
          <a:prstGeom prst="rect">
            <a:avLst/>
          </a:prstGeom>
          <a:solidFill>
            <a:schemeClr val="accent4">
              <a:lumMod val="60000"/>
              <a:lumOff val="4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solidFill>
                <a:prstClr val="white"/>
              </a:solidFill>
              <a:latin typeface="Arial"/>
            </a:endParaRPr>
          </a:p>
        </p:txBody>
      </p:sp>
      <p:sp>
        <p:nvSpPr>
          <p:cNvPr id="15" name="Rectangle 14"/>
          <p:cNvSpPr/>
          <p:nvPr/>
        </p:nvSpPr>
        <p:spPr>
          <a:xfrm>
            <a:off x="8762047" y="2040810"/>
            <a:ext cx="527353" cy="282741"/>
          </a:xfrm>
          <a:prstGeom prst="rect">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solidFill>
                <a:prstClr val="white"/>
              </a:solidFill>
              <a:latin typeface="Arial"/>
            </a:endParaRPr>
          </a:p>
        </p:txBody>
      </p:sp>
      <p:sp>
        <p:nvSpPr>
          <p:cNvPr id="16" name="Rectangle 15"/>
          <p:cNvSpPr/>
          <p:nvPr/>
        </p:nvSpPr>
        <p:spPr>
          <a:xfrm>
            <a:off x="9289400" y="2040331"/>
            <a:ext cx="551099" cy="282741"/>
          </a:xfrm>
          <a:prstGeom prst="rect">
            <a:avLst/>
          </a:prstGeom>
          <a:solidFill>
            <a:schemeClr val="accent4">
              <a:lumMod val="60000"/>
              <a:lumOff val="4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solidFill>
                <a:prstClr val="white"/>
              </a:solidFill>
              <a:latin typeface="Arial"/>
            </a:endParaRPr>
          </a:p>
        </p:txBody>
      </p:sp>
      <p:sp>
        <p:nvSpPr>
          <p:cNvPr id="17" name="Rectangle 16"/>
          <p:cNvSpPr/>
          <p:nvPr/>
        </p:nvSpPr>
        <p:spPr>
          <a:xfrm>
            <a:off x="9840499" y="2040148"/>
            <a:ext cx="455113" cy="282741"/>
          </a:xfrm>
          <a:prstGeom prst="rect">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solidFill>
                <a:prstClr val="white"/>
              </a:solidFill>
              <a:latin typeface="Arial"/>
            </a:endParaRPr>
          </a:p>
        </p:txBody>
      </p:sp>
      <p:sp>
        <p:nvSpPr>
          <p:cNvPr id="18" name="Rectangle 17"/>
          <p:cNvSpPr/>
          <p:nvPr/>
        </p:nvSpPr>
        <p:spPr>
          <a:xfrm>
            <a:off x="6381294" y="2035986"/>
            <a:ext cx="455113" cy="282741"/>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solidFill>
                <a:prstClr val="white"/>
              </a:solidFill>
              <a:latin typeface="Arial"/>
            </a:endParaRPr>
          </a:p>
        </p:txBody>
      </p:sp>
      <p:sp>
        <p:nvSpPr>
          <p:cNvPr id="19" name="Rectangle 18"/>
          <p:cNvSpPr/>
          <p:nvPr/>
        </p:nvSpPr>
        <p:spPr>
          <a:xfrm>
            <a:off x="10300293" y="2040147"/>
            <a:ext cx="455113" cy="282741"/>
          </a:xfrm>
          <a:prstGeom prst="rect">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solidFill>
                <a:prstClr val="white"/>
              </a:solidFill>
              <a:latin typeface="Arial"/>
            </a:endParaRPr>
          </a:p>
        </p:txBody>
      </p:sp>
      <p:sp>
        <p:nvSpPr>
          <p:cNvPr id="20" name="TextBox 19"/>
          <p:cNvSpPr txBox="1"/>
          <p:nvPr/>
        </p:nvSpPr>
        <p:spPr>
          <a:xfrm>
            <a:off x="6325794" y="1845382"/>
            <a:ext cx="476824" cy="222240"/>
          </a:xfrm>
          <a:prstGeom prst="rect">
            <a:avLst/>
          </a:prstGeom>
          <a:noFill/>
        </p:spPr>
        <p:txBody>
          <a:bodyPr wrap="square" rtlCol="0">
            <a:spAutoFit/>
          </a:bodyPr>
          <a:lstStyle/>
          <a:p>
            <a:pPr algn="ctr" defTabSz="914289"/>
            <a:r>
              <a:rPr lang="en-US" sz="844" dirty="0">
                <a:solidFill>
                  <a:prstClr val="black"/>
                </a:solidFill>
                <a:latin typeface="Arial"/>
              </a:rPr>
              <a:t>UTR</a:t>
            </a:r>
          </a:p>
        </p:txBody>
      </p:sp>
      <p:sp>
        <p:nvSpPr>
          <p:cNvPr id="21" name="TextBox 20"/>
          <p:cNvSpPr txBox="1"/>
          <p:nvPr/>
        </p:nvSpPr>
        <p:spPr>
          <a:xfrm>
            <a:off x="10358307" y="1827980"/>
            <a:ext cx="443247" cy="222240"/>
          </a:xfrm>
          <a:prstGeom prst="rect">
            <a:avLst/>
          </a:prstGeom>
          <a:noFill/>
        </p:spPr>
        <p:txBody>
          <a:bodyPr wrap="square" rtlCol="0">
            <a:spAutoFit/>
          </a:bodyPr>
          <a:lstStyle/>
          <a:p>
            <a:pPr algn="ctr" defTabSz="914289"/>
            <a:r>
              <a:rPr lang="en-US" sz="844" dirty="0">
                <a:solidFill>
                  <a:prstClr val="black"/>
                </a:solidFill>
                <a:latin typeface="Arial"/>
              </a:rPr>
              <a:t>UTR</a:t>
            </a:r>
          </a:p>
        </p:txBody>
      </p:sp>
      <p:sp>
        <p:nvSpPr>
          <p:cNvPr id="22" name="TextBox 21"/>
          <p:cNvSpPr txBox="1"/>
          <p:nvPr/>
        </p:nvSpPr>
        <p:spPr>
          <a:xfrm>
            <a:off x="6781040" y="1829556"/>
            <a:ext cx="550946" cy="222240"/>
          </a:xfrm>
          <a:prstGeom prst="rect">
            <a:avLst/>
          </a:prstGeom>
          <a:noFill/>
        </p:spPr>
        <p:txBody>
          <a:bodyPr wrap="square" rtlCol="0">
            <a:spAutoFit/>
          </a:bodyPr>
          <a:lstStyle/>
          <a:p>
            <a:pPr algn="ctr" defTabSz="914289"/>
            <a:r>
              <a:rPr lang="en-US" sz="844" dirty="0">
                <a:solidFill>
                  <a:prstClr val="black"/>
                </a:solidFill>
                <a:latin typeface="Arial"/>
              </a:rPr>
              <a:t>EXON</a:t>
            </a:r>
          </a:p>
        </p:txBody>
      </p:sp>
      <p:sp>
        <p:nvSpPr>
          <p:cNvPr id="23" name="TextBox 22"/>
          <p:cNvSpPr txBox="1"/>
          <p:nvPr/>
        </p:nvSpPr>
        <p:spPr>
          <a:xfrm>
            <a:off x="7791785" y="1837009"/>
            <a:ext cx="524432" cy="222240"/>
          </a:xfrm>
          <a:prstGeom prst="rect">
            <a:avLst/>
          </a:prstGeom>
          <a:noFill/>
        </p:spPr>
        <p:txBody>
          <a:bodyPr wrap="square" rtlCol="0">
            <a:spAutoFit/>
          </a:bodyPr>
          <a:lstStyle/>
          <a:p>
            <a:pPr algn="ctr" defTabSz="914289"/>
            <a:r>
              <a:rPr lang="en-US" sz="844" dirty="0">
                <a:solidFill>
                  <a:prstClr val="black"/>
                </a:solidFill>
                <a:latin typeface="Arial"/>
              </a:rPr>
              <a:t>EXON</a:t>
            </a:r>
          </a:p>
        </p:txBody>
      </p:sp>
      <p:sp>
        <p:nvSpPr>
          <p:cNvPr id="24" name="TextBox 23"/>
          <p:cNvSpPr txBox="1"/>
          <p:nvPr/>
        </p:nvSpPr>
        <p:spPr>
          <a:xfrm>
            <a:off x="8787275" y="1828458"/>
            <a:ext cx="510636" cy="222240"/>
          </a:xfrm>
          <a:prstGeom prst="rect">
            <a:avLst/>
          </a:prstGeom>
          <a:noFill/>
        </p:spPr>
        <p:txBody>
          <a:bodyPr wrap="square" rtlCol="0">
            <a:spAutoFit/>
          </a:bodyPr>
          <a:lstStyle/>
          <a:p>
            <a:pPr algn="ctr" defTabSz="914289"/>
            <a:r>
              <a:rPr lang="en-US" sz="844" dirty="0">
                <a:solidFill>
                  <a:prstClr val="black"/>
                </a:solidFill>
                <a:latin typeface="Arial"/>
              </a:rPr>
              <a:t>EXON</a:t>
            </a:r>
          </a:p>
        </p:txBody>
      </p:sp>
      <p:sp>
        <p:nvSpPr>
          <p:cNvPr id="25" name="TextBox 24"/>
          <p:cNvSpPr txBox="1"/>
          <p:nvPr/>
        </p:nvSpPr>
        <p:spPr>
          <a:xfrm>
            <a:off x="9840499" y="1833181"/>
            <a:ext cx="512519" cy="222240"/>
          </a:xfrm>
          <a:prstGeom prst="rect">
            <a:avLst/>
          </a:prstGeom>
          <a:noFill/>
        </p:spPr>
        <p:txBody>
          <a:bodyPr wrap="square" rtlCol="0">
            <a:spAutoFit/>
          </a:bodyPr>
          <a:lstStyle/>
          <a:p>
            <a:pPr algn="ctr" defTabSz="914289"/>
            <a:r>
              <a:rPr lang="en-US" sz="844" dirty="0">
                <a:solidFill>
                  <a:prstClr val="black"/>
                </a:solidFill>
                <a:latin typeface="Arial"/>
              </a:rPr>
              <a:t>EXON</a:t>
            </a:r>
          </a:p>
        </p:txBody>
      </p:sp>
      <p:sp>
        <p:nvSpPr>
          <p:cNvPr id="26" name="TextBox 25"/>
          <p:cNvSpPr txBox="1"/>
          <p:nvPr/>
        </p:nvSpPr>
        <p:spPr>
          <a:xfrm>
            <a:off x="7260124" y="1833181"/>
            <a:ext cx="628339" cy="222240"/>
          </a:xfrm>
          <a:prstGeom prst="rect">
            <a:avLst/>
          </a:prstGeom>
          <a:noFill/>
        </p:spPr>
        <p:txBody>
          <a:bodyPr wrap="square" rtlCol="0">
            <a:spAutoFit/>
          </a:bodyPr>
          <a:lstStyle/>
          <a:p>
            <a:pPr algn="ctr" defTabSz="914289"/>
            <a:r>
              <a:rPr lang="en-US" sz="844" dirty="0">
                <a:solidFill>
                  <a:prstClr val="black"/>
                </a:solidFill>
                <a:latin typeface="Arial"/>
              </a:rPr>
              <a:t>INTRON</a:t>
            </a:r>
          </a:p>
        </p:txBody>
      </p:sp>
      <p:sp>
        <p:nvSpPr>
          <p:cNvPr id="27" name="TextBox 26"/>
          <p:cNvSpPr txBox="1"/>
          <p:nvPr/>
        </p:nvSpPr>
        <p:spPr>
          <a:xfrm>
            <a:off x="8244269" y="1828549"/>
            <a:ext cx="595876" cy="222240"/>
          </a:xfrm>
          <a:prstGeom prst="rect">
            <a:avLst/>
          </a:prstGeom>
          <a:noFill/>
        </p:spPr>
        <p:txBody>
          <a:bodyPr wrap="square" rtlCol="0">
            <a:spAutoFit/>
          </a:bodyPr>
          <a:lstStyle/>
          <a:p>
            <a:pPr algn="ctr" defTabSz="914289"/>
            <a:r>
              <a:rPr lang="en-US" sz="844" dirty="0">
                <a:solidFill>
                  <a:prstClr val="black"/>
                </a:solidFill>
                <a:latin typeface="Arial"/>
              </a:rPr>
              <a:t>INTRON</a:t>
            </a:r>
          </a:p>
        </p:txBody>
      </p:sp>
      <p:sp>
        <p:nvSpPr>
          <p:cNvPr id="28" name="TextBox 27"/>
          <p:cNvSpPr txBox="1"/>
          <p:nvPr/>
        </p:nvSpPr>
        <p:spPr>
          <a:xfrm>
            <a:off x="9290322" y="1827979"/>
            <a:ext cx="605239" cy="222240"/>
          </a:xfrm>
          <a:prstGeom prst="rect">
            <a:avLst/>
          </a:prstGeom>
          <a:noFill/>
        </p:spPr>
        <p:txBody>
          <a:bodyPr wrap="square" rtlCol="0">
            <a:spAutoFit/>
          </a:bodyPr>
          <a:lstStyle/>
          <a:p>
            <a:pPr algn="ctr" defTabSz="914289"/>
            <a:r>
              <a:rPr lang="en-US" sz="844" dirty="0">
                <a:solidFill>
                  <a:prstClr val="black"/>
                </a:solidFill>
                <a:latin typeface="Arial"/>
              </a:rPr>
              <a:t>INTRON</a:t>
            </a:r>
          </a:p>
        </p:txBody>
      </p:sp>
      <p:sp>
        <p:nvSpPr>
          <p:cNvPr id="29" name="Oval 28"/>
          <p:cNvSpPr/>
          <p:nvPr/>
        </p:nvSpPr>
        <p:spPr>
          <a:xfrm>
            <a:off x="7235125" y="1959043"/>
            <a:ext cx="107716" cy="4311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solidFill>
                <a:prstClr val="white"/>
              </a:solidFill>
              <a:latin typeface="Arial"/>
            </a:endParaRPr>
          </a:p>
        </p:txBody>
      </p:sp>
      <p:sp>
        <p:nvSpPr>
          <p:cNvPr id="30" name="Oval 29"/>
          <p:cNvSpPr/>
          <p:nvPr/>
        </p:nvSpPr>
        <p:spPr>
          <a:xfrm>
            <a:off x="7712385" y="1971024"/>
            <a:ext cx="107716" cy="4311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solidFill>
                <a:prstClr val="white"/>
              </a:solidFill>
              <a:latin typeface="Arial"/>
            </a:endParaRPr>
          </a:p>
        </p:txBody>
      </p:sp>
      <p:sp>
        <p:nvSpPr>
          <p:cNvPr id="31" name="Oval 30"/>
          <p:cNvSpPr/>
          <p:nvPr/>
        </p:nvSpPr>
        <p:spPr>
          <a:xfrm>
            <a:off x="8246187" y="1977319"/>
            <a:ext cx="107716" cy="4311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solidFill>
                <a:prstClr val="white"/>
              </a:solidFill>
              <a:latin typeface="Arial"/>
            </a:endParaRPr>
          </a:p>
        </p:txBody>
      </p:sp>
      <p:sp>
        <p:nvSpPr>
          <p:cNvPr id="32" name="Oval 31"/>
          <p:cNvSpPr/>
          <p:nvPr/>
        </p:nvSpPr>
        <p:spPr>
          <a:xfrm>
            <a:off x="8711627" y="1978895"/>
            <a:ext cx="107716" cy="4311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solidFill>
                <a:prstClr val="white"/>
              </a:solidFill>
              <a:latin typeface="Arial"/>
            </a:endParaRPr>
          </a:p>
        </p:txBody>
      </p:sp>
      <p:sp>
        <p:nvSpPr>
          <p:cNvPr id="33" name="Oval 32"/>
          <p:cNvSpPr/>
          <p:nvPr/>
        </p:nvSpPr>
        <p:spPr>
          <a:xfrm>
            <a:off x="9239588" y="1971024"/>
            <a:ext cx="107716" cy="4311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solidFill>
                <a:prstClr val="white"/>
              </a:solidFill>
              <a:latin typeface="Arial"/>
            </a:endParaRPr>
          </a:p>
        </p:txBody>
      </p:sp>
      <p:sp>
        <p:nvSpPr>
          <p:cNvPr id="34" name="Oval 33"/>
          <p:cNvSpPr/>
          <p:nvPr/>
        </p:nvSpPr>
        <p:spPr>
          <a:xfrm>
            <a:off x="9793134" y="1971024"/>
            <a:ext cx="107716" cy="4311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solidFill>
                <a:prstClr val="white"/>
              </a:solidFill>
              <a:latin typeface="Arial"/>
            </a:endParaRPr>
          </a:p>
        </p:txBody>
      </p:sp>
      <p:sp>
        <p:nvSpPr>
          <p:cNvPr id="35" name="TextBox 34"/>
          <p:cNvSpPr txBox="1"/>
          <p:nvPr/>
        </p:nvSpPr>
        <p:spPr>
          <a:xfrm>
            <a:off x="7060520" y="2400314"/>
            <a:ext cx="370827" cy="222240"/>
          </a:xfrm>
          <a:prstGeom prst="rect">
            <a:avLst/>
          </a:prstGeom>
          <a:noFill/>
        </p:spPr>
        <p:txBody>
          <a:bodyPr wrap="square" rtlCol="0">
            <a:spAutoFit/>
          </a:bodyPr>
          <a:lstStyle/>
          <a:p>
            <a:pPr algn="ctr" defTabSz="914289"/>
            <a:r>
              <a:rPr lang="en-US" sz="844" b="1" dirty="0">
                <a:solidFill>
                  <a:prstClr val="black"/>
                </a:solidFill>
                <a:latin typeface="Arial"/>
              </a:rPr>
              <a:t>GT</a:t>
            </a:r>
          </a:p>
        </p:txBody>
      </p:sp>
      <p:sp>
        <p:nvSpPr>
          <p:cNvPr id="36" name="TextBox 35"/>
          <p:cNvSpPr txBox="1"/>
          <p:nvPr/>
        </p:nvSpPr>
        <p:spPr>
          <a:xfrm>
            <a:off x="8160837" y="2400314"/>
            <a:ext cx="355333" cy="222240"/>
          </a:xfrm>
          <a:prstGeom prst="rect">
            <a:avLst/>
          </a:prstGeom>
          <a:noFill/>
        </p:spPr>
        <p:txBody>
          <a:bodyPr wrap="square" rtlCol="0">
            <a:spAutoFit/>
          </a:bodyPr>
          <a:lstStyle/>
          <a:p>
            <a:pPr algn="ctr" defTabSz="914289"/>
            <a:r>
              <a:rPr lang="en-US" sz="844" b="1" dirty="0">
                <a:solidFill>
                  <a:prstClr val="black"/>
                </a:solidFill>
                <a:latin typeface="Arial"/>
              </a:rPr>
              <a:t>GT</a:t>
            </a:r>
          </a:p>
        </p:txBody>
      </p:sp>
      <p:sp>
        <p:nvSpPr>
          <p:cNvPr id="37" name="TextBox 36"/>
          <p:cNvSpPr txBox="1"/>
          <p:nvPr/>
        </p:nvSpPr>
        <p:spPr>
          <a:xfrm>
            <a:off x="9081745" y="2400314"/>
            <a:ext cx="361334" cy="222240"/>
          </a:xfrm>
          <a:prstGeom prst="rect">
            <a:avLst/>
          </a:prstGeom>
          <a:noFill/>
        </p:spPr>
        <p:txBody>
          <a:bodyPr wrap="square" rtlCol="0">
            <a:spAutoFit/>
          </a:bodyPr>
          <a:lstStyle/>
          <a:p>
            <a:pPr algn="ctr" defTabSz="914289"/>
            <a:r>
              <a:rPr lang="en-US" sz="844" b="1" dirty="0">
                <a:solidFill>
                  <a:prstClr val="black"/>
                </a:solidFill>
                <a:latin typeface="Arial"/>
              </a:rPr>
              <a:t>GT</a:t>
            </a:r>
          </a:p>
        </p:txBody>
      </p:sp>
      <p:sp>
        <p:nvSpPr>
          <p:cNvPr id="38" name="TextBox 37"/>
          <p:cNvSpPr txBox="1"/>
          <p:nvPr/>
        </p:nvSpPr>
        <p:spPr>
          <a:xfrm>
            <a:off x="7554344" y="2403268"/>
            <a:ext cx="366265" cy="222240"/>
          </a:xfrm>
          <a:prstGeom prst="rect">
            <a:avLst/>
          </a:prstGeom>
          <a:noFill/>
        </p:spPr>
        <p:txBody>
          <a:bodyPr wrap="square" rtlCol="0">
            <a:spAutoFit/>
          </a:bodyPr>
          <a:lstStyle/>
          <a:p>
            <a:pPr algn="ctr" defTabSz="914289"/>
            <a:r>
              <a:rPr lang="en-US" sz="844" b="1" dirty="0">
                <a:solidFill>
                  <a:prstClr val="black"/>
                </a:solidFill>
                <a:latin typeface="Arial"/>
              </a:rPr>
              <a:t>AG</a:t>
            </a:r>
          </a:p>
        </p:txBody>
      </p:sp>
      <p:sp>
        <p:nvSpPr>
          <p:cNvPr id="39" name="TextBox 38"/>
          <p:cNvSpPr txBox="1"/>
          <p:nvPr/>
        </p:nvSpPr>
        <p:spPr>
          <a:xfrm>
            <a:off x="8538553" y="2400314"/>
            <a:ext cx="370557" cy="222240"/>
          </a:xfrm>
          <a:prstGeom prst="rect">
            <a:avLst/>
          </a:prstGeom>
          <a:noFill/>
        </p:spPr>
        <p:txBody>
          <a:bodyPr wrap="square" rtlCol="0">
            <a:spAutoFit/>
          </a:bodyPr>
          <a:lstStyle/>
          <a:p>
            <a:pPr algn="ctr" defTabSz="914289"/>
            <a:r>
              <a:rPr lang="en-US" sz="844" b="1" dirty="0">
                <a:solidFill>
                  <a:prstClr val="black"/>
                </a:solidFill>
                <a:latin typeface="Arial"/>
              </a:rPr>
              <a:t>AG</a:t>
            </a:r>
          </a:p>
        </p:txBody>
      </p:sp>
      <p:sp>
        <p:nvSpPr>
          <p:cNvPr id="40" name="TextBox 39"/>
          <p:cNvSpPr txBox="1"/>
          <p:nvPr/>
        </p:nvSpPr>
        <p:spPr>
          <a:xfrm>
            <a:off x="9707785" y="2398432"/>
            <a:ext cx="348346" cy="222240"/>
          </a:xfrm>
          <a:prstGeom prst="rect">
            <a:avLst/>
          </a:prstGeom>
          <a:noFill/>
        </p:spPr>
        <p:txBody>
          <a:bodyPr wrap="square" rtlCol="0">
            <a:spAutoFit/>
          </a:bodyPr>
          <a:lstStyle/>
          <a:p>
            <a:pPr algn="ctr" defTabSz="914289"/>
            <a:r>
              <a:rPr lang="en-US" sz="844" b="1" dirty="0">
                <a:solidFill>
                  <a:prstClr val="black"/>
                </a:solidFill>
                <a:latin typeface="Arial"/>
              </a:rPr>
              <a:t>AG</a:t>
            </a:r>
          </a:p>
        </p:txBody>
      </p:sp>
      <p:sp>
        <p:nvSpPr>
          <p:cNvPr id="41" name="Rectangle 40"/>
          <p:cNvSpPr/>
          <p:nvPr/>
        </p:nvSpPr>
        <p:spPr>
          <a:xfrm>
            <a:off x="7595664" y="2778173"/>
            <a:ext cx="455113" cy="282741"/>
          </a:xfrm>
          <a:prstGeom prst="rect">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ln>
                <a:solidFill>
                  <a:prstClr val="black"/>
                </a:solidFill>
              </a:ln>
              <a:solidFill>
                <a:prstClr val="white"/>
              </a:solidFill>
              <a:latin typeface="Arial"/>
            </a:endParaRPr>
          </a:p>
        </p:txBody>
      </p:sp>
      <p:sp>
        <p:nvSpPr>
          <p:cNvPr id="42" name="Rectangle 41"/>
          <p:cNvSpPr/>
          <p:nvPr/>
        </p:nvSpPr>
        <p:spPr>
          <a:xfrm>
            <a:off x="8050777" y="2778173"/>
            <a:ext cx="527353" cy="282741"/>
          </a:xfrm>
          <a:prstGeom prst="rect">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ln>
                <a:solidFill>
                  <a:prstClr val="black"/>
                </a:solidFill>
              </a:ln>
              <a:solidFill>
                <a:prstClr val="white"/>
              </a:solidFill>
              <a:latin typeface="Arial"/>
            </a:endParaRPr>
          </a:p>
        </p:txBody>
      </p:sp>
      <p:sp>
        <p:nvSpPr>
          <p:cNvPr id="43" name="Rectangle 42"/>
          <p:cNvSpPr/>
          <p:nvPr/>
        </p:nvSpPr>
        <p:spPr>
          <a:xfrm>
            <a:off x="8576855" y="2778173"/>
            <a:ext cx="527353" cy="282741"/>
          </a:xfrm>
          <a:prstGeom prst="rect">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ln>
                <a:solidFill>
                  <a:prstClr val="black"/>
                </a:solidFill>
              </a:ln>
              <a:solidFill>
                <a:prstClr val="white"/>
              </a:solidFill>
              <a:latin typeface="Arial"/>
            </a:endParaRPr>
          </a:p>
        </p:txBody>
      </p:sp>
      <p:sp>
        <p:nvSpPr>
          <p:cNvPr id="44" name="Rectangle 43"/>
          <p:cNvSpPr/>
          <p:nvPr/>
        </p:nvSpPr>
        <p:spPr>
          <a:xfrm>
            <a:off x="9106010" y="2778173"/>
            <a:ext cx="527353" cy="282741"/>
          </a:xfrm>
          <a:prstGeom prst="rect">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9"/>
            <a:endParaRPr lang="en-US">
              <a:ln>
                <a:solidFill>
                  <a:prstClr val="black"/>
                </a:solidFill>
              </a:ln>
              <a:solidFill>
                <a:prstClr val="white"/>
              </a:solidFill>
              <a:latin typeface="Arial"/>
            </a:endParaRPr>
          </a:p>
        </p:txBody>
      </p:sp>
      <p:cxnSp>
        <p:nvCxnSpPr>
          <p:cNvPr id="45" name="Straight Arrow Connector 44"/>
          <p:cNvCxnSpPr>
            <a:stCxn id="11" idx="2"/>
            <a:endCxn id="41" idx="0"/>
          </p:cNvCxnSpPr>
          <p:nvPr/>
        </p:nvCxnSpPr>
        <p:spPr>
          <a:xfrm>
            <a:off x="7060520" y="2322890"/>
            <a:ext cx="762701" cy="455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3" idx="2"/>
            <a:endCxn id="42" idx="0"/>
          </p:cNvCxnSpPr>
          <p:nvPr/>
        </p:nvCxnSpPr>
        <p:spPr>
          <a:xfrm>
            <a:off x="8028276" y="2322890"/>
            <a:ext cx="286178" cy="455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5" idx="2"/>
            <a:endCxn id="43" idx="0"/>
          </p:cNvCxnSpPr>
          <p:nvPr/>
        </p:nvCxnSpPr>
        <p:spPr>
          <a:xfrm flipH="1">
            <a:off x="8840532" y="2323551"/>
            <a:ext cx="185192" cy="454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44" idx="0"/>
          </p:cNvCxnSpPr>
          <p:nvPr/>
        </p:nvCxnSpPr>
        <p:spPr>
          <a:xfrm flipH="1">
            <a:off x="9369686" y="2189215"/>
            <a:ext cx="623946" cy="588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554344" y="3892068"/>
            <a:ext cx="2773507"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Cloud 49"/>
          <p:cNvSpPr/>
          <p:nvPr/>
        </p:nvSpPr>
        <p:spPr>
          <a:xfrm>
            <a:off x="7331984" y="3725072"/>
            <a:ext cx="278414" cy="314197"/>
          </a:xfrm>
          <a:prstGeom prst="clou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white"/>
              </a:solidFill>
              <a:latin typeface="Arial"/>
            </a:endParaRPr>
          </a:p>
        </p:txBody>
      </p:sp>
      <p:sp>
        <p:nvSpPr>
          <p:cNvPr id="51" name="Rectangle 50"/>
          <p:cNvSpPr/>
          <p:nvPr/>
        </p:nvSpPr>
        <p:spPr>
          <a:xfrm>
            <a:off x="8790627" y="3967802"/>
            <a:ext cx="72202" cy="120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white"/>
              </a:solidFill>
              <a:latin typeface="Arial"/>
            </a:endParaRPr>
          </a:p>
        </p:txBody>
      </p:sp>
      <p:sp>
        <p:nvSpPr>
          <p:cNvPr id="52" name="Rectangle 51"/>
          <p:cNvSpPr/>
          <p:nvPr/>
        </p:nvSpPr>
        <p:spPr>
          <a:xfrm>
            <a:off x="9448106" y="3967231"/>
            <a:ext cx="65703" cy="11569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white"/>
              </a:solidFill>
              <a:latin typeface="Arial"/>
            </a:endParaRPr>
          </a:p>
        </p:txBody>
      </p:sp>
      <p:sp>
        <p:nvSpPr>
          <p:cNvPr id="53" name="Rectangle 52"/>
          <p:cNvSpPr/>
          <p:nvPr/>
        </p:nvSpPr>
        <p:spPr>
          <a:xfrm>
            <a:off x="9854217" y="3970647"/>
            <a:ext cx="68639" cy="11228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white"/>
              </a:solidFill>
              <a:latin typeface="Arial"/>
            </a:endParaRPr>
          </a:p>
        </p:txBody>
      </p:sp>
      <p:sp>
        <p:nvSpPr>
          <p:cNvPr id="54" name="TextBox 53"/>
          <p:cNvSpPr txBox="1"/>
          <p:nvPr/>
        </p:nvSpPr>
        <p:spPr>
          <a:xfrm flipH="1">
            <a:off x="8546840" y="4088146"/>
            <a:ext cx="133651" cy="222240"/>
          </a:xfrm>
          <a:prstGeom prst="rect">
            <a:avLst/>
          </a:prstGeom>
          <a:noFill/>
        </p:spPr>
        <p:txBody>
          <a:bodyPr wrap="square" rtlCol="0">
            <a:spAutoFit/>
          </a:bodyPr>
          <a:lstStyle/>
          <a:p>
            <a:pPr algn="ctr" defTabSz="914289"/>
            <a:r>
              <a:rPr lang="en-US" sz="844" b="1" dirty="0">
                <a:solidFill>
                  <a:srgbClr val="78A2DE"/>
                </a:solidFill>
                <a:latin typeface="Arial"/>
              </a:rPr>
              <a:t>A</a:t>
            </a:r>
          </a:p>
        </p:txBody>
      </p:sp>
      <p:sp>
        <p:nvSpPr>
          <p:cNvPr id="55" name="TextBox 54"/>
          <p:cNvSpPr txBox="1"/>
          <p:nvPr/>
        </p:nvSpPr>
        <p:spPr>
          <a:xfrm>
            <a:off x="8671098" y="4088146"/>
            <a:ext cx="98023" cy="222240"/>
          </a:xfrm>
          <a:prstGeom prst="rect">
            <a:avLst/>
          </a:prstGeom>
          <a:noFill/>
        </p:spPr>
        <p:txBody>
          <a:bodyPr wrap="square" rtlCol="0">
            <a:spAutoFit/>
          </a:bodyPr>
          <a:lstStyle/>
          <a:p>
            <a:pPr algn="ctr" defTabSz="914289"/>
            <a:r>
              <a:rPr lang="en-US" sz="844" b="1" dirty="0">
                <a:solidFill>
                  <a:srgbClr val="FF0000"/>
                </a:solidFill>
                <a:latin typeface="Arial"/>
              </a:rPr>
              <a:t>T</a:t>
            </a:r>
          </a:p>
        </p:txBody>
      </p:sp>
      <p:sp>
        <p:nvSpPr>
          <p:cNvPr id="56" name="TextBox 55"/>
          <p:cNvSpPr txBox="1"/>
          <p:nvPr/>
        </p:nvSpPr>
        <p:spPr>
          <a:xfrm>
            <a:off x="8761860" y="4085356"/>
            <a:ext cx="125357" cy="222240"/>
          </a:xfrm>
          <a:prstGeom prst="rect">
            <a:avLst/>
          </a:prstGeom>
          <a:noFill/>
        </p:spPr>
        <p:txBody>
          <a:bodyPr wrap="square" rtlCol="0">
            <a:spAutoFit/>
          </a:bodyPr>
          <a:lstStyle/>
          <a:p>
            <a:pPr algn="ctr" defTabSz="914289"/>
            <a:r>
              <a:rPr lang="en-US" sz="844" b="1" dirty="0">
                <a:solidFill>
                  <a:srgbClr val="FFC000"/>
                </a:solidFill>
                <a:latin typeface="Arial"/>
              </a:rPr>
              <a:t>G</a:t>
            </a:r>
          </a:p>
        </p:txBody>
      </p:sp>
      <p:sp>
        <p:nvSpPr>
          <p:cNvPr id="58" name="TextBox 57"/>
          <p:cNvSpPr txBox="1"/>
          <p:nvPr/>
        </p:nvSpPr>
        <p:spPr>
          <a:xfrm>
            <a:off x="9837433" y="4068792"/>
            <a:ext cx="101374" cy="222240"/>
          </a:xfrm>
          <a:prstGeom prst="rect">
            <a:avLst/>
          </a:prstGeom>
          <a:noFill/>
        </p:spPr>
        <p:txBody>
          <a:bodyPr wrap="square" rtlCol="0">
            <a:spAutoFit/>
          </a:bodyPr>
          <a:lstStyle/>
          <a:p>
            <a:pPr algn="ctr" defTabSz="914289"/>
            <a:r>
              <a:rPr lang="en-US" sz="844" b="1" dirty="0">
                <a:solidFill>
                  <a:srgbClr val="FF0000"/>
                </a:solidFill>
                <a:latin typeface="Arial"/>
              </a:rPr>
              <a:t>T</a:t>
            </a:r>
          </a:p>
        </p:txBody>
      </p:sp>
      <p:sp>
        <p:nvSpPr>
          <p:cNvPr id="59" name="TextBox 58"/>
          <p:cNvSpPr txBox="1"/>
          <p:nvPr/>
        </p:nvSpPr>
        <p:spPr>
          <a:xfrm>
            <a:off x="9944517" y="4068813"/>
            <a:ext cx="103028" cy="222240"/>
          </a:xfrm>
          <a:prstGeom prst="rect">
            <a:avLst/>
          </a:prstGeom>
          <a:noFill/>
        </p:spPr>
        <p:txBody>
          <a:bodyPr wrap="square" rtlCol="0">
            <a:spAutoFit/>
          </a:bodyPr>
          <a:lstStyle/>
          <a:p>
            <a:pPr algn="ctr" defTabSz="914289"/>
            <a:r>
              <a:rPr lang="en-US" sz="844" b="1" dirty="0">
                <a:solidFill>
                  <a:srgbClr val="FFC000"/>
                </a:solidFill>
                <a:latin typeface="Arial"/>
              </a:rPr>
              <a:t>G</a:t>
            </a:r>
          </a:p>
        </p:txBody>
      </p:sp>
      <p:sp>
        <p:nvSpPr>
          <p:cNvPr id="60" name="TextBox 59"/>
          <p:cNvSpPr txBox="1"/>
          <p:nvPr/>
        </p:nvSpPr>
        <p:spPr>
          <a:xfrm flipH="1">
            <a:off x="10034470" y="4068813"/>
            <a:ext cx="114728" cy="222240"/>
          </a:xfrm>
          <a:prstGeom prst="rect">
            <a:avLst/>
          </a:prstGeom>
          <a:noFill/>
        </p:spPr>
        <p:txBody>
          <a:bodyPr wrap="square" rtlCol="0">
            <a:spAutoFit/>
          </a:bodyPr>
          <a:lstStyle/>
          <a:p>
            <a:pPr algn="ctr" defTabSz="914289"/>
            <a:r>
              <a:rPr lang="en-US" sz="844" b="1" dirty="0">
                <a:solidFill>
                  <a:srgbClr val="78A2DE"/>
                </a:solidFill>
                <a:latin typeface="Arial"/>
              </a:rPr>
              <a:t>A</a:t>
            </a:r>
          </a:p>
        </p:txBody>
      </p:sp>
      <p:sp>
        <p:nvSpPr>
          <p:cNvPr id="61" name="TextBox 60"/>
          <p:cNvSpPr txBox="1"/>
          <p:nvPr/>
        </p:nvSpPr>
        <p:spPr>
          <a:xfrm>
            <a:off x="9667142" y="3427835"/>
            <a:ext cx="627005" cy="352148"/>
          </a:xfrm>
          <a:prstGeom prst="rect">
            <a:avLst/>
          </a:prstGeom>
          <a:noFill/>
        </p:spPr>
        <p:txBody>
          <a:bodyPr wrap="square" rtlCol="0">
            <a:spAutoFit/>
          </a:bodyPr>
          <a:lstStyle/>
          <a:p>
            <a:pPr algn="ctr" defTabSz="914289"/>
            <a:r>
              <a:rPr lang="en-US" sz="844" dirty="0">
                <a:solidFill>
                  <a:prstClr val="black"/>
                </a:solidFill>
                <a:latin typeface="Arial"/>
              </a:rPr>
              <a:t>Stop codon</a:t>
            </a:r>
          </a:p>
        </p:txBody>
      </p:sp>
      <p:sp>
        <p:nvSpPr>
          <p:cNvPr id="62" name="TextBox 61"/>
          <p:cNvSpPr txBox="1"/>
          <p:nvPr/>
        </p:nvSpPr>
        <p:spPr>
          <a:xfrm>
            <a:off x="7236896" y="3996179"/>
            <a:ext cx="423508" cy="352148"/>
          </a:xfrm>
          <a:prstGeom prst="rect">
            <a:avLst/>
          </a:prstGeom>
          <a:noFill/>
        </p:spPr>
        <p:txBody>
          <a:bodyPr wrap="square" rtlCol="0">
            <a:spAutoFit/>
          </a:bodyPr>
          <a:lstStyle/>
          <a:p>
            <a:pPr algn="ctr" defTabSz="914289"/>
            <a:r>
              <a:rPr lang="en-US" sz="844" b="1" dirty="0">
                <a:solidFill>
                  <a:prstClr val="black"/>
                </a:solidFill>
                <a:latin typeface="Arial"/>
              </a:rPr>
              <a:t>5’ end</a:t>
            </a:r>
          </a:p>
        </p:txBody>
      </p:sp>
      <p:sp>
        <p:nvSpPr>
          <p:cNvPr id="63" name="TextBox 62"/>
          <p:cNvSpPr txBox="1"/>
          <p:nvPr/>
        </p:nvSpPr>
        <p:spPr>
          <a:xfrm>
            <a:off x="10186641" y="3922317"/>
            <a:ext cx="446676" cy="352148"/>
          </a:xfrm>
          <a:prstGeom prst="rect">
            <a:avLst/>
          </a:prstGeom>
          <a:noFill/>
        </p:spPr>
        <p:txBody>
          <a:bodyPr wrap="square" rtlCol="0">
            <a:spAutoFit/>
          </a:bodyPr>
          <a:lstStyle/>
          <a:p>
            <a:pPr algn="ctr" defTabSz="914289"/>
            <a:r>
              <a:rPr lang="en-US" sz="844" b="1" dirty="0">
                <a:solidFill>
                  <a:prstClr val="black"/>
                </a:solidFill>
                <a:latin typeface="Arial"/>
              </a:rPr>
              <a:t>3’ end</a:t>
            </a:r>
          </a:p>
        </p:txBody>
      </p:sp>
      <p:sp>
        <p:nvSpPr>
          <p:cNvPr id="64" name="TextBox 63"/>
          <p:cNvSpPr txBox="1"/>
          <p:nvPr/>
        </p:nvSpPr>
        <p:spPr>
          <a:xfrm>
            <a:off x="9578981" y="3840025"/>
            <a:ext cx="210594" cy="321755"/>
          </a:xfrm>
          <a:prstGeom prst="rect">
            <a:avLst/>
          </a:prstGeom>
          <a:noFill/>
        </p:spPr>
        <p:txBody>
          <a:bodyPr wrap="square" rtlCol="0">
            <a:spAutoFit/>
          </a:bodyPr>
          <a:lstStyle/>
          <a:p>
            <a:pPr algn="ctr" defTabSz="914289"/>
            <a:r>
              <a:rPr lang="en-US" sz="1491" dirty="0">
                <a:solidFill>
                  <a:prstClr val="black"/>
                </a:solidFill>
                <a:latin typeface="Arial"/>
              </a:rPr>
              <a:t>…</a:t>
            </a:r>
          </a:p>
        </p:txBody>
      </p:sp>
      <p:sp>
        <p:nvSpPr>
          <p:cNvPr id="65" name="Rectangle 64"/>
          <p:cNvSpPr/>
          <p:nvPr/>
        </p:nvSpPr>
        <p:spPr>
          <a:xfrm>
            <a:off x="9956287" y="3971266"/>
            <a:ext cx="68639" cy="11228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white"/>
              </a:solidFill>
              <a:latin typeface="Arial"/>
            </a:endParaRPr>
          </a:p>
        </p:txBody>
      </p:sp>
      <p:sp>
        <p:nvSpPr>
          <p:cNvPr id="66" name="Rectangle 65"/>
          <p:cNvSpPr/>
          <p:nvPr/>
        </p:nvSpPr>
        <p:spPr>
          <a:xfrm>
            <a:off x="10056131" y="3963559"/>
            <a:ext cx="68639" cy="11228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white"/>
              </a:solidFill>
              <a:latin typeface="Arial"/>
            </a:endParaRPr>
          </a:p>
        </p:txBody>
      </p:sp>
      <p:sp>
        <p:nvSpPr>
          <p:cNvPr id="67" name="Left Brace 66"/>
          <p:cNvSpPr/>
          <p:nvPr/>
        </p:nvSpPr>
        <p:spPr>
          <a:xfrm rot="5400000">
            <a:off x="9958452" y="3677374"/>
            <a:ext cx="59607" cy="262813"/>
          </a:xfrm>
          <a:prstGeom prst="leftBrace">
            <a:avLst/>
          </a:prstGeom>
          <a:ln w="28575"/>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black"/>
              </a:solidFill>
              <a:latin typeface="Arial"/>
            </a:endParaRPr>
          </a:p>
        </p:txBody>
      </p:sp>
      <p:sp>
        <p:nvSpPr>
          <p:cNvPr id="68" name="Rectangle 67"/>
          <p:cNvSpPr/>
          <p:nvPr/>
        </p:nvSpPr>
        <p:spPr>
          <a:xfrm>
            <a:off x="9348972" y="3967231"/>
            <a:ext cx="65703" cy="11569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white"/>
              </a:solidFill>
              <a:latin typeface="Arial"/>
            </a:endParaRPr>
          </a:p>
        </p:txBody>
      </p:sp>
      <p:sp>
        <p:nvSpPr>
          <p:cNvPr id="69" name="Rectangle 68"/>
          <p:cNvSpPr/>
          <p:nvPr/>
        </p:nvSpPr>
        <p:spPr>
          <a:xfrm>
            <a:off x="9249128" y="3972448"/>
            <a:ext cx="65703" cy="11569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white"/>
              </a:solidFill>
              <a:latin typeface="Arial"/>
            </a:endParaRPr>
          </a:p>
        </p:txBody>
      </p:sp>
      <p:sp>
        <p:nvSpPr>
          <p:cNvPr id="70" name="Rectangle 69"/>
          <p:cNvSpPr/>
          <p:nvPr/>
        </p:nvSpPr>
        <p:spPr>
          <a:xfrm>
            <a:off x="9151287" y="3971687"/>
            <a:ext cx="65703" cy="11569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white"/>
              </a:solidFill>
              <a:latin typeface="Arial"/>
            </a:endParaRPr>
          </a:p>
        </p:txBody>
      </p:sp>
      <p:sp>
        <p:nvSpPr>
          <p:cNvPr id="71" name="Rectangle 70"/>
          <p:cNvSpPr/>
          <p:nvPr/>
        </p:nvSpPr>
        <p:spPr>
          <a:xfrm>
            <a:off x="9052154" y="3971687"/>
            <a:ext cx="65703" cy="11569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white"/>
              </a:solidFill>
              <a:latin typeface="Arial"/>
            </a:endParaRPr>
          </a:p>
        </p:txBody>
      </p:sp>
      <p:sp>
        <p:nvSpPr>
          <p:cNvPr id="72" name="Rectangle 71"/>
          <p:cNvSpPr/>
          <p:nvPr/>
        </p:nvSpPr>
        <p:spPr>
          <a:xfrm>
            <a:off x="8952310" y="3970721"/>
            <a:ext cx="65703" cy="11569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white"/>
              </a:solidFill>
              <a:latin typeface="Arial"/>
            </a:endParaRPr>
          </a:p>
        </p:txBody>
      </p:sp>
      <p:sp>
        <p:nvSpPr>
          <p:cNvPr id="73" name="Rectangle 72"/>
          <p:cNvSpPr/>
          <p:nvPr/>
        </p:nvSpPr>
        <p:spPr>
          <a:xfrm>
            <a:off x="8680114" y="3968094"/>
            <a:ext cx="72202" cy="120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white"/>
              </a:solidFill>
              <a:latin typeface="Arial"/>
            </a:endParaRPr>
          </a:p>
        </p:txBody>
      </p:sp>
      <p:sp>
        <p:nvSpPr>
          <p:cNvPr id="74" name="Rectangle 73"/>
          <p:cNvSpPr/>
          <p:nvPr/>
        </p:nvSpPr>
        <p:spPr>
          <a:xfrm>
            <a:off x="8575326" y="3967802"/>
            <a:ext cx="72202" cy="120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white"/>
              </a:solidFill>
              <a:latin typeface="Arial"/>
            </a:endParaRPr>
          </a:p>
        </p:txBody>
      </p:sp>
      <p:sp>
        <p:nvSpPr>
          <p:cNvPr id="75" name="Left Brace 74"/>
          <p:cNvSpPr/>
          <p:nvPr/>
        </p:nvSpPr>
        <p:spPr>
          <a:xfrm rot="5400000">
            <a:off x="8687557" y="3684477"/>
            <a:ext cx="59607" cy="262813"/>
          </a:xfrm>
          <a:prstGeom prst="leftBrace">
            <a:avLst/>
          </a:prstGeom>
          <a:ln w="28575"/>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black"/>
              </a:solidFill>
              <a:latin typeface="Arial"/>
            </a:endParaRPr>
          </a:p>
        </p:txBody>
      </p:sp>
      <p:sp>
        <p:nvSpPr>
          <p:cNvPr id="76" name="Rectangle 75"/>
          <p:cNvSpPr/>
          <p:nvPr/>
        </p:nvSpPr>
        <p:spPr>
          <a:xfrm>
            <a:off x="8397392" y="3968957"/>
            <a:ext cx="65703" cy="11569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white"/>
              </a:solidFill>
              <a:latin typeface="Arial"/>
            </a:endParaRPr>
          </a:p>
        </p:txBody>
      </p:sp>
      <p:sp>
        <p:nvSpPr>
          <p:cNvPr id="77" name="Rectangle 76"/>
          <p:cNvSpPr/>
          <p:nvPr/>
        </p:nvSpPr>
        <p:spPr>
          <a:xfrm>
            <a:off x="8298259" y="3968957"/>
            <a:ext cx="65703" cy="11569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white"/>
              </a:solidFill>
              <a:latin typeface="Arial"/>
            </a:endParaRPr>
          </a:p>
        </p:txBody>
      </p:sp>
      <p:sp>
        <p:nvSpPr>
          <p:cNvPr id="78" name="Rectangle 77"/>
          <p:cNvSpPr/>
          <p:nvPr/>
        </p:nvSpPr>
        <p:spPr>
          <a:xfrm>
            <a:off x="8198415" y="3974174"/>
            <a:ext cx="65703" cy="11569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white"/>
              </a:solidFill>
              <a:latin typeface="Arial"/>
            </a:endParaRPr>
          </a:p>
        </p:txBody>
      </p:sp>
      <p:sp>
        <p:nvSpPr>
          <p:cNvPr id="79" name="Rectangle 78"/>
          <p:cNvSpPr/>
          <p:nvPr/>
        </p:nvSpPr>
        <p:spPr>
          <a:xfrm>
            <a:off x="8100574" y="3973413"/>
            <a:ext cx="65703" cy="11569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white"/>
              </a:solidFill>
              <a:latin typeface="Arial"/>
            </a:endParaRPr>
          </a:p>
        </p:txBody>
      </p:sp>
      <p:sp>
        <p:nvSpPr>
          <p:cNvPr id="80" name="Rectangle 79"/>
          <p:cNvSpPr/>
          <p:nvPr/>
        </p:nvSpPr>
        <p:spPr>
          <a:xfrm>
            <a:off x="8001440" y="3973413"/>
            <a:ext cx="65703" cy="11569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white"/>
              </a:solidFill>
              <a:latin typeface="Arial"/>
            </a:endParaRPr>
          </a:p>
        </p:txBody>
      </p:sp>
      <p:sp>
        <p:nvSpPr>
          <p:cNvPr id="81" name="Rectangle 80"/>
          <p:cNvSpPr/>
          <p:nvPr/>
        </p:nvSpPr>
        <p:spPr>
          <a:xfrm>
            <a:off x="7901596" y="3972448"/>
            <a:ext cx="65703" cy="11569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289"/>
            <a:endParaRPr lang="en-US" sz="1491">
              <a:solidFill>
                <a:prstClr val="white"/>
              </a:solidFill>
              <a:latin typeface="Arial"/>
            </a:endParaRPr>
          </a:p>
        </p:txBody>
      </p:sp>
      <p:sp>
        <p:nvSpPr>
          <p:cNvPr id="82" name="TextBox 81"/>
          <p:cNvSpPr txBox="1"/>
          <p:nvPr/>
        </p:nvSpPr>
        <p:spPr>
          <a:xfrm>
            <a:off x="5149015" y="1985699"/>
            <a:ext cx="931900" cy="482055"/>
          </a:xfrm>
          <a:prstGeom prst="rect">
            <a:avLst/>
          </a:prstGeom>
          <a:noFill/>
        </p:spPr>
        <p:txBody>
          <a:bodyPr wrap="square" rtlCol="0">
            <a:spAutoFit/>
          </a:bodyPr>
          <a:lstStyle/>
          <a:p>
            <a:pPr algn="ctr" defTabSz="914289"/>
            <a:r>
              <a:rPr lang="en-US" sz="844" b="1" dirty="0">
                <a:solidFill>
                  <a:srgbClr val="FF0000"/>
                </a:solidFill>
                <a:latin typeface="Arial"/>
              </a:rPr>
              <a:t>Transcription</a:t>
            </a:r>
          </a:p>
          <a:p>
            <a:pPr algn="ctr" defTabSz="914289"/>
            <a:r>
              <a:rPr lang="en-US" sz="844" b="1" dirty="0">
                <a:solidFill>
                  <a:srgbClr val="FF0000"/>
                </a:solidFill>
                <a:latin typeface="Arial"/>
              </a:rPr>
              <a:t>(DNA -&gt; mRNA)</a:t>
            </a:r>
          </a:p>
        </p:txBody>
      </p:sp>
      <p:sp>
        <p:nvSpPr>
          <p:cNvPr id="83" name="Left Brace 82"/>
          <p:cNvSpPr/>
          <p:nvPr/>
        </p:nvSpPr>
        <p:spPr>
          <a:xfrm>
            <a:off x="6012592" y="1829556"/>
            <a:ext cx="185463" cy="757319"/>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89"/>
            <a:endParaRPr lang="en-US">
              <a:solidFill>
                <a:prstClr val="black"/>
              </a:solidFill>
              <a:latin typeface="Arial"/>
            </a:endParaRPr>
          </a:p>
        </p:txBody>
      </p:sp>
      <p:cxnSp>
        <p:nvCxnSpPr>
          <p:cNvPr id="84" name="Straight Arrow Connector 83"/>
          <p:cNvCxnSpPr/>
          <p:nvPr/>
        </p:nvCxnSpPr>
        <p:spPr>
          <a:xfrm>
            <a:off x="8585314" y="3138714"/>
            <a:ext cx="0" cy="3645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8532641" y="3136317"/>
            <a:ext cx="776657" cy="352148"/>
          </a:xfrm>
          <a:prstGeom prst="rect">
            <a:avLst/>
          </a:prstGeom>
          <a:noFill/>
        </p:spPr>
        <p:txBody>
          <a:bodyPr wrap="square" rtlCol="0">
            <a:spAutoFit/>
          </a:bodyPr>
          <a:lstStyle/>
          <a:p>
            <a:pPr algn="ctr" defTabSz="914289"/>
            <a:r>
              <a:rPr lang="en-US" sz="844" b="1" dirty="0">
                <a:solidFill>
                  <a:srgbClr val="FF0000"/>
                </a:solidFill>
                <a:latin typeface="Arial"/>
              </a:rPr>
              <a:t>Translation initiation</a:t>
            </a:r>
          </a:p>
        </p:txBody>
      </p:sp>
      <p:pic>
        <p:nvPicPr>
          <p:cNvPr id="86" name="Shape 172"/>
          <p:cNvPicPr preferRelativeResize="0"/>
          <p:nvPr/>
        </p:nvPicPr>
        <p:blipFill rotWithShape="1">
          <a:blip r:embed="rId4">
            <a:alphaModFix/>
          </a:blip>
          <a:srcRect/>
          <a:stretch/>
        </p:blipFill>
        <p:spPr>
          <a:xfrm>
            <a:off x="8467991" y="4589723"/>
            <a:ext cx="698240" cy="600306"/>
          </a:xfrm>
          <a:prstGeom prst="rect">
            <a:avLst/>
          </a:prstGeom>
          <a:noFill/>
          <a:ln>
            <a:noFill/>
          </a:ln>
        </p:spPr>
      </p:pic>
      <p:cxnSp>
        <p:nvCxnSpPr>
          <p:cNvPr id="87" name="Straight Arrow Connector 86"/>
          <p:cNvCxnSpPr/>
          <p:nvPr/>
        </p:nvCxnSpPr>
        <p:spPr>
          <a:xfrm>
            <a:off x="8771804" y="4312027"/>
            <a:ext cx="0" cy="2057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02671" y="1210412"/>
            <a:ext cx="949912" cy="404085"/>
          </a:xfrm>
          <a:prstGeom prst="rect">
            <a:avLst/>
          </a:prstGeom>
          <a:noFill/>
        </p:spPr>
        <p:txBody>
          <a:bodyPr wrap="square" rtlCol="0">
            <a:spAutoFit/>
          </a:bodyPr>
          <a:lstStyle/>
          <a:p>
            <a:pPr algn="ctr" defTabSz="914289">
              <a:lnSpc>
                <a:spcPct val="120000"/>
              </a:lnSpc>
            </a:pPr>
            <a:r>
              <a:rPr lang="en-US" sz="844" dirty="0">
                <a:solidFill>
                  <a:prstClr val="black"/>
                </a:solidFill>
                <a:latin typeface="Arial"/>
              </a:rPr>
              <a:t>Donor splice site</a:t>
            </a:r>
          </a:p>
        </p:txBody>
      </p:sp>
      <p:cxnSp>
        <p:nvCxnSpPr>
          <p:cNvPr id="90" name="Curved Connector 89"/>
          <p:cNvCxnSpPr>
            <a:stCxn id="29" idx="0"/>
            <a:endCxn id="2" idx="1"/>
          </p:cNvCxnSpPr>
          <p:nvPr/>
        </p:nvCxnSpPr>
        <p:spPr>
          <a:xfrm rot="5400000" flipH="1" flipV="1">
            <a:off x="7126696" y="1483067"/>
            <a:ext cx="638265" cy="313688"/>
          </a:xfrm>
          <a:prstGeom prst="curvedConnector2">
            <a:avLst/>
          </a:prstGeom>
          <a:ln>
            <a:headEnd type="none" w="lg" len="lg"/>
            <a:tailEnd type="triangle"/>
          </a:ln>
        </p:spPr>
        <p:style>
          <a:lnRef idx="1">
            <a:schemeClr val="dk1"/>
          </a:lnRef>
          <a:fillRef idx="0">
            <a:schemeClr val="dk1"/>
          </a:fillRef>
          <a:effectRef idx="0">
            <a:schemeClr val="dk1"/>
          </a:effectRef>
          <a:fontRef idx="minor">
            <a:schemeClr val="tx1"/>
          </a:fontRef>
        </p:style>
      </p:cxnSp>
      <p:sp>
        <p:nvSpPr>
          <p:cNvPr id="92" name="TextBox 91"/>
          <p:cNvSpPr txBox="1"/>
          <p:nvPr/>
        </p:nvSpPr>
        <p:spPr>
          <a:xfrm>
            <a:off x="10186640" y="1183892"/>
            <a:ext cx="1098153" cy="404085"/>
          </a:xfrm>
          <a:prstGeom prst="rect">
            <a:avLst/>
          </a:prstGeom>
          <a:noFill/>
        </p:spPr>
        <p:txBody>
          <a:bodyPr wrap="square" rtlCol="0">
            <a:spAutoFit/>
          </a:bodyPr>
          <a:lstStyle/>
          <a:p>
            <a:pPr algn="ctr" defTabSz="914289">
              <a:lnSpc>
                <a:spcPct val="120000"/>
              </a:lnSpc>
            </a:pPr>
            <a:r>
              <a:rPr lang="en-US" sz="844" dirty="0">
                <a:solidFill>
                  <a:prstClr val="black"/>
                </a:solidFill>
                <a:latin typeface="Arial"/>
              </a:rPr>
              <a:t>Acceptor splice site</a:t>
            </a:r>
          </a:p>
        </p:txBody>
      </p:sp>
      <p:cxnSp>
        <p:nvCxnSpPr>
          <p:cNvPr id="94" name="Curved Connector 93"/>
          <p:cNvCxnSpPr>
            <a:stCxn id="33" idx="0"/>
            <a:endCxn id="92" idx="1"/>
          </p:cNvCxnSpPr>
          <p:nvPr/>
        </p:nvCxnSpPr>
        <p:spPr>
          <a:xfrm rot="5400000" flipH="1" flipV="1">
            <a:off x="9401660" y="1186044"/>
            <a:ext cx="676766" cy="893194"/>
          </a:xfrm>
          <a:prstGeom prst="curvedConnector2">
            <a:avLst/>
          </a:prstGeom>
          <a:ln>
            <a:headEnd type="none" w="lg" len="lg"/>
            <a:tailEnd type="triangle"/>
          </a:ln>
        </p:spPr>
        <p:style>
          <a:lnRef idx="1">
            <a:schemeClr val="dk1"/>
          </a:lnRef>
          <a:fillRef idx="0">
            <a:schemeClr val="dk1"/>
          </a:fillRef>
          <a:effectRef idx="0">
            <a:schemeClr val="dk1"/>
          </a:effectRef>
          <a:fontRef idx="minor">
            <a:schemeClr val="tx1"/>
          </a:fontRef>
        </p:style>
      </p:cxnSp>
      <p:sp>
        <p:nvSpPr>
          <p:cNvPr id="95" name="Google Shape;170;p29"/>
          <p:cNvSpPr txBox="1">
            <a:spLocks/>
          </p:cNvSpPr>
          <p:nvPr/>
        </p:nvSpPr>
        <p:spPr>
          <a:xfrm>
            <a:off x="669850" y="1802999"/>
            <a:ext cx="4936388" cy="2280807"/>
          </a:xfrm>
          <a:prstGeom prst="rect">
            <a:avLst/>
          </a:prstGeom>
        </p:spPr>
        <p:txBody>
          <a:bodyPr spcFirstLastPara="1" wrap="square" lIns="45188" tIns="45188" rIns="45188" bIns="45188" anchor="t" anchorCtr="0">
            <a:noAutofit/>
          </a:bodyPr>
          <a:lstStyle>
            <a:lvl1pPr marL="0" indent="0"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1pPr>
            <a:lvl2pPr marL="457200" indent="-36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900113" indent="-45878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4133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indent="428599" defTabSz="914289">
              <a:lnSpc>
                <a:spcPct val="200000"/>
              </a:lnSpc>
            </a:pPr>
            <a:r>
              <a:rPr lang="en-US" sz="1800" dirty="0">
                <a:solidFill>
                  <a:prstClr val="black"/>
                </a:solidFill>
                <a:latin typeface="Arial"/>
              </a:rPr>
              <a:t>3 different prediction tasks:</a:t>
            </a:r>
          </a:p>
          <a:p>
            <a:pPr indent="428599" defTabSz="914289">
              <a:lnSpc>
                <a:spcPct val="200000"/>
              </a:lnSpc>
            </a:pPr>
            <a:r>
              <a:rPr lang="en-US" sz="1800" dirty="0">
                <a:solidFill>
                  <a:prstClr val="black"/>
                </a:solidFill>
                <a:latin typeface="Arial"/>
              </a:rPr>
              <a:t>→ Donor splice site prediction</a:t>
            </a:r>
          </a:p>
          <a:p>
            <a:pPr indent="428599" defTabSz="914289">
              <a:lnSpc>
                <a:spcPct val="200000"/>
              </a:lnSpc>
            </a:pPr>
            <a:r>
              <a:rPr lang="en-US" sz="1800" dirty="0">
                <a:solidFill>
                  <a:prstClr val="black"/>
                </a:solidFill>
                <a:latin typeface="Arial"/>
              </a:rPr>
              <a:t>→ Acceptor splice site prediction</a:t>
            </a:r>
          </a:p>
          <a:p>
            <a:pPr indent="428599" defTabSz="914289">
              <a:lnSpc>
                <a:spcPct val="200000"/>
              </a:lnSpc>
            </a:pPr>
            <a:r>
              <a:rPr lang="en-US" sz="1800" dirty="0">
                <a:solidFill>
                  <a:prstClr val="black"/>
                </a:solidFill>
                <a:latin typeface="Arial"/>
              </a:rPr>
              <a:t>→ Translation initiation site prediction</a:t>
            </a:r>
          </a:p>
          <a:p>
            <a:pPr indent="428599" defTabSz="914289">
              <a:lnSpc>
                <a:spcPct val="200000"/>
              </a:lnSpc>
            </a:pPr>
            <a:endParaRPr lang="en-US" sz="1800" dirty="0">
              <a:solidFill>
                <a:prstClr val="black"/>
              </a:solidFill>
              <a:latin typeface="Arial"/>
            </a:endParaRPr>
          </a:p>
          <a:p>
            <a:pPr indent="428599" defTabSz="914289">
              <a:lnSpc>
                <a:spcPct val="200000"/>
              </a:lnSpc>
            </a:pPr>
            <a:endParaRPr lang="en-US" sz="1800" dirty="0">
              <a:solidFill>
                <a:prstClr val="black"/>
              </a:solidFill>
              <a:latin typeface="Arial"/>
            </a:endParaRPr>
          </a:p>
          <a:p>
            <a:pPr indent="428599" defTabSz="914289">
              <a:lnSpc>
                <a:spcPct val="200000"/>
              </a:lnSpc>
            </a:pPr>
            <a:endParaRPr lang="en-US" sz="1800" dirty="0">
              <a:solidFill>
                <a:prstClr val="black"/>
              </a:solidFill>
              <a:latin typeface="Arial"/>
            </a:endParaRPr>
          </a:p>
          <a:p>
            <a:pPr indent="428599" defTabSz="914289">
              <a:lnSpc>
                <a:spcPct val="200000"/>
              </a:lnSpc>
            </a:pPr>
            <a:endParaRPr lang="en-US" sz="1800" dirty="0">
              <a:solidFill>
                <a:prstClr val="black"/>
              </a:solidFill>
              <a:latin typeface="Arial"/>
            </a:endParaRPr>
          </a:p>
          <a:p>
            <a:pPr indent="428599" defTabSz="914289">
              <a:lnSpc>
                <a:spcPct val="200000"/>
              </a:lnSpc>
            </a:pPr>
            <a:endParaRPr lang="en-US" sz="1800" dirty="0">
              <a:solidFill>
                <a:prstClr val="black"/>
              </a:solidFill>
              <a:latin typeface="Arial"/>
            </a:endParaRPr>
          </a:p>
          <a:p>
            <a:pPr indent="428599" defTabSz="914289">
              <a:lnSpc>
                <a:spcPct val="200000"/>
              </a:lnSpc>
            </a:pPr>
            <a:endParaRPr lang="en-US" sz="1800" dirty="0">
              <a:solidFill>
                <a:prstClr val="black"/>
              </a:solidFill>
              <a:latin typeface="Arial"/>
            </a:endParaRPr>
          </a:p>
          <a:p>
            <a:pPr indent="428599" defTabSz="914289">
              <a:lnSpc>
                <a:spcPct val="200000"/>
              </a:lnSpc>
            </a:pPr>
            <a:endParaRPr lang="en-US" sz="1800" dirty="0">
              <a:solidFill>
                <a:prstClr val="black"/>
              </a:solidFill>
              <a:latin typeface="Arial"/>
            </a:endParaRPr>
          </a:p>
          <a:p>
            <a:pPr indent="428599" defTabSz="914289">
              <a:lnSpc>
                <a:spcPct val="200000"/>
              </a:lnSpc>
            </a:pPr>
            <a:endParaRPr lang="en-US" sz="1800" dirty="0">
              <a:solidFill>
                <a:prstClr val="black"/>
              </a:solidFill>
              <a:latin typeface="Arial"/>
            </a:endParaRPr>
          </a:p>
          <a:p>
            <a:pPr indent="428599" defTabSz="914289">
              <a:lnSpc>
                <a:spcPct val="200000"/>
              </a:lnSpc>
            </a:pPr>
            <a:endParaRPr lang="en-US" sz="1800" dirty="0">
              <a:solidFill>
                <a:prstClr val="black"/>
              </a:solidFill>
              <a:latin typeface="Arial"/>
            </a:endParaRPr>
          </a:p>
          <a:p>
            <a:pPr indent="428599" defTabSz="914289">
              <a:lnSpc>
                <a:spcPct val="200000"/>
              </a:lnSpc>
            </a:pPr>
            <a:endParaRPr lang="en-US" sz="1800" dirty="0">
              <a:solidFill>
                <a:prstClr val="black"/>
              </a:solidFill>
              <a:latin typeface="Arial"/>
            </a:endParaRPr>
          </a:p>
          <a:p>
            <a:pPr indent="428599" defTabSz="914289">
              <a:lnSpc>
                <a:spcPct val="200000"/>
              </a:lnSpc>
            </a:pPr>
            <a:endParaRPr lang="en-US" sz="1800" dirty="0">
              <a:solidFill>
                <a:prstClr val="black"/>
              </a:solidFill>
              <a:latin typeface="Arial"/>
            </a:endParaRPr>
          </a:p>
          <a:p>
            <a:pPr indent="428599" defTabSz="914289">
              <a:lnSpc>
                <a:spcPct val="200000"/>
              </a:lnSpc>
            </a:pPr>
            <a:endParaRPr lang="en-US" sz="1800" dirty="0">
              <a:solidFill>
                <a:prstClr val="black"/>
              </a:solidFill>
              <a:latin typeface="Arial"/>
            </a:endParaRPr>
          </a:p>
          <a:p>
            <a:pPr marL="321450" indent="-11906" defTabSz="914289">
              <a:lnSpc>
                <a:spcPct val="200000"/>
              </a:lnSpc>
            </a:pPr>
            <a:endParaRPr lang="en-US" sz="1800" dirty="0">
              <a:solidFill>
                <a:prstClr val="black"/>
              </a:solidFill>
              <a:latin typeface="Arial"/>
            </a:endParaRPr>
          </a:p>
        </p:txBody>
      </p:sp>
      <p:sp>
        <p:nvSpPr>
          <p:cNvPr id="97" name="TextBox 96"/>
          <p:cNvSpPr txBox="1"/>
          <p:nvPr/>
        </p:nvSpPr>
        <p:spPr>
          <a:xfrm>
            <a:off x="7934448" y="3563252"/>
            <a:ext cx="1439995" cy="248209"/>
          </a:xfrm>
          <a:prstGeom prst="rect">
            <a:avLst/>
          </a:prstGeom>
          <a:noFill/>
        </p:spPr>
        <p:txBody>
          <a:bodyPr wrap="square" rtlCol="0">
            <a:spAutoFit/>
          </a:bodyPr>
          <a:lstStyle/>
          <a:p>
            <a:pPr algn="ctr" defTabSz="914289">
              <a:lnSpc>
                <a:spcPct val="120000"/>
              </a:lnSpc>
            </a:pPr>
            <a:r>
              <a:rPr lang="en-US" sz="844" dirty="0">
                <a:solidFill>
                  <a:prstClr val="black"/>
                </a:solidFill>
                <a:latin typeface="Arial"/>
              </a:rPr>
              <a:t>Translation initiation site</a:t>
            </a:r>
          </a:p>
        </p:txBody>
      </p:sp>
      <p:sp>
        <p:nvSpPr>
          <p:cNvPr id="88" name="TextBox 87"/>
          <p:cNvSpPr txBox="1"/>
          <p:nvPr/>
        </p:nvSpPr>
        <p:spPr>
          <a:xfrm>
            <a:off x="202018" y="17260"/>
            <a:ext cx="4072270" cy="511615"/>
          </a:xfrm>
          <a:prstGeom prst="rect">
            <a:avLst/>
          </a:prstGeom>
          <a:noFill/>
        </p:spPr>
        <p:txBody>
          <a:bodyPr wrap="square" rtlCol="0">
            <a:spAutoFit/>
          </a:bodyPr>
          <a:lstStyle/>
          <a:p>
            <a:pPr algn="l">
              <a:lnSpc>
                <a:spcPct val="120000"/>
              </a:lnSpc>
            </a:pPr>
            <a:r>
              <a:rPr lang="en-US" sz="2500" b="1" dirty="0" smtClean="0">
                <a:solidFill>
                  <a:schemeClr val="bg2">
                    <a:lumMod val="50000"/>
                  </a:schemeClr>
                </a:solidFill>
              </a:rPr>
              <a:t>2. Proposed Approach</a:t>
            </a:r>
            <a:endParaRPr lang="en-US" sz="2500" b="1" dirty="0">
              <a:solidFill>
                <a:schemeClr val="bg2">
                  <a:lumMod val="50000"/>
                </a:schemeClr>
              </a:solidFill>
            </a:endParaRPr>
          </a:p>
        </p:txBody>
      </p:sp>
    </p:spTree>
    <p:extLst>
      <p:ext uri="{BB962C8B-B14F-4D97-AF65-F5344CB8AC3E}">
        <p14:creationId xmlns:p14="http://schemas.microsoft.com/office/powerpoint/2010/main" val="2984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6950BFC3-D8DA-4A85-94F7-54DA5524770B}">
      <p188:commentRel xmlns="" xmlns:p188="http://schemas.microsoft.com/office/powerpoint/2018/8/main" r:id="rId5"/>
    </p:ext>
  </p:extLst>
</p:sld>
</file>

<file path=ppt/theme/theme1.xml><?xml version="1.0" encoding="utf-8"?>
<a:theme xmlns:a="http://schemas.openxmlformats.org/drawingml/2006/main" name="1_Office Theme">
  <a:themeElements>
    <a:clrScheme name="UGent Campus">
      <a:dk1>
        <a:sysClr val="windowText" lastClr="000000"/>
      </a:dk1>
      <a:lt1>
        <a:sysClr val="window" lastClr="FFFFFF"/>
      </a:lt1>
      <a:dk2>
        <a:srgbClr val="1E64C8"/>
      </a:dk2>
      <a:lt2>
        <a:srgbClr val="E9F0FA"/>
      </a:lt2>
      <a:accent1>
        <a:srgbClr val="1E64C8"/>
      </a:accent1>
      <a:accent2>
        <a:srgbClr val="FFD200"/>
      </a:accent2>
      <a:accent3>
        <a:srgbClr val="3574CE"/>
      </a:accent3>
      <a:accent4>
        <a:srgbClr val="4B83D3"/>
      </a:accent4>
      <a:accent5>
        <a:srgbClr val="6293D9"/>
      </a:accent5>
      <a:accent6>
        <a:srgbClr val="78A2DE"/>
      </a:accent6>
      <a:hlink>
        <a:srgbClr val="1E64C8"/>
      </a:hlink>
      <a:folHlink>
        <a:srgbClr val="1E64C8"/>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1E64C8"/>
          </a:solidFill>
          <a:headEnd type="none"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42900" indent="-342900" algn="l">
          <a:lnSpc>
            <a:spcPct val="120000"/>
          </a:lnSpc>
          <a:buFont typeface="Arial" panose="020B0604020202020204" pitchFamily="34" charset="0"/>
          <a:buChar char="‒"/>
          <a:defRPr sz="2500" smtClean="0"/>
        </a:defPPr>
      </a:lstStyle>
    </a:txDef>
  </a:objectDefaults>
  <a:extraClrSchemeLst/>
  <a:extLst>
    <a:ext uri="{05A4C25C-085E-4340-85A3-A5531E510DB2}">
      <thm15:themeFamily xmlns:thm15="http://schemas.microsoft.com/office/thememl/2012/main" name="PowerPoint_UGent_Campus_EN.potx" id="{D303A9EA-864D-490A-8660-DFA02C9E094E}" vid="{B086C0AA-800C-4DA1-A3F7-6E7D909A89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1591</Words>
  <Application>Microsoft Office PowerPoint</Application>
  <PresentationFormat>Widescreen</PresentationFormat>
  <Paragraphs>413</Paragraphs>
  <Slides>22</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Espoir Kabanga Teaching and Research Assistant, Center for Biosystems and Biotech Data science Ghent University Global Campus  Ph.D. Student, Faculty of Engineering and Architecture Department of Electronics and Information Systems Ghent University  E espoir.kabanga@ghent.ac.kr T +82 32 626 43 06  www.ghent.ac.kr www.ugent.be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Espoir Kabanga</dc:creator>
  <cp:lastModifiedBy>Espoir Kabanga</cp:lastModifiedBy>
  <cp:revision>61</cp:revision>
  <dcterms:created xsi:type="dcterms:W3CDTF">2023-08-31T08:11:19Z</dcterms:created>
  <dcterms:modified xsi:type="dcterms:W3CDTF">2023-09-04T02:06:44Z</dcterms:modified>
</cp:coreProperties>
</file>