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8" r:id="rId1"/>
    <p:sldMasterId id="2147483669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7338675" cy="97536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54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6803"/>
  </p:normalViewPr>
  <p:slideViewPr>
    <p:cSldViewPr snapToGrid="0">
      <p:cViewPr varScale="1">
        <p:scale>
          <a:sx n="77" d="100"/>
          <a:sy n="77" d="100"/>
        </p:scale>
        <p:origin x="1216" y="208"/>
      </p:cViewPr>
      <p:guideLst>
        <p:guide orient="horz" pos="3072"/>
        <p:guide pos="5461"/>
      </p:guideLst>
    </p:cSldViewPr>
  </p:slideViewPr>
  <p:outlineViewPr>
    <p:cViewPr>
      <p:scale>
        <a:sx n="33" d="100"/>
        <a:sy n="33" d="100"/>
      </p:scale>
      <p:origin x="-4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767933f150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767933f150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767933f150_0_1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767933f150_0_13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1767933f150_0_13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767933f150_0_1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767933f150_0_12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1767933f150_0_12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767933f150_0_1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767933f150_0_12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1767933f150_0_12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767933f150_0_1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767933f150_0_13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1767933f150_0_13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767933f150_0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767933f150_0_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767933f150_0_9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g1767933f150_0_9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266" name="Google Shape;266;g1767933f150_0_9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767933f150_0_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g1767933f150_0_6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4" name="Google Shape;294;g1767933f150_0_6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767933f150_0_1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g1767933f150_0_14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4" name="Google Shape;304;g1767933f150_0_14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767933f150_0_10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g1767933f150_0_10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4" name="Google Shape;314;g1767933f150_0_10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6077e6870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6077e68706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16077e68706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767933f150_0_1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g1767933f150_0_14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2" name="Google Shape;332;g1767933f150_0_14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767933f150_0_1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g1767933f150_0_1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2" name="Google Shape;342;g1767933f150_0_11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767933f150_0_1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g1767933f150_0_11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1" name="Google Shape;351;g1767933f150_0_11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767933f150_0_1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g1767933f150_0_15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/>
          </a:p>
        </p:txBody>
      </p:sp>
      <p:sp>
        <p:nvSpPr>
          <p:cNvPr id="361" name="Google Shape;361;g1767933f150_0_15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767933f150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1767933f150_0_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g1767933f150_0_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b80d8d92ae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gb80d8d92ae_0_1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gb80d8d92ae_0_1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767933f150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767933f150_0_1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g1767933f150_0_1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767933f150_0_8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767933f150_0_8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g1767933f150_0_8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767933f150_0_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767933f150_0_9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g1767933f150_0_9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767933f150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767933f150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767933f150_0_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767933f150_0_9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8" name="Google Shape;188;g1767933f150_0_9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767933f150_0_1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767933f150_0_13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8" name="Google Shape;198;g1767933f150_0_13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767933f150_0_1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767933f150_0_12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07" name="Google Shape;207;g1767933f150_0_12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rporate Logo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4800" y="2283675"/>
            <a:ext cx="7741342" cy="417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lue textbox over picture">
  <p:cSld name="Light blue textbox over picture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/>
          <p:nvPr/>
        </p:nvSpPr>
        <p:spPr>
          <a:xfrm>
            <a:off x="914400" y="0"/>
            <a:ext cx="16424274" cy="7898400"/>
          </a:xfrm>
          <a:prstGeom prst="rect">
            <a:avLst/>
          </a:prstGeom>
          <a:solidFill>
            <a:srgbClr val="1E64C8"/>
          </a:solidFill>
          <a:ln w="12700" cap="flat" cmpd="sng">
            <a:solidFill>
              <a:srgbClr val="1548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6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1"/>
          <p:cNvSpPr>
            <a:spLocks noGrp="1"/>
          </p:cNvSpPr>
          <p:nvPr>
            <p:ph type="pic" idx="2"/>
          </p:nvPr>
        </p:nvSpPr>
        <p:spPr>
          <a:xfrm>
            <a:off x="914400" y="0"/>
            <a:ext cx="16424274" cy="79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̶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‒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‒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914399" y="1011602"/>
            <a:ext cx="7754938" cy="6908398"/>
          </a:xfrm>
          <a:prstGeom prst="rect">
            <a:avLst/>
          </a:prstGeom>
          <a:solidFill>
            <a:srgbClr val="E9F0FA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5400"/>
              <a:buNone/>
              <a:defRPr sz="5400" u="sng" cap="none">
                <a:solidFill>
                  <a:srgbClr val="1E64C8"/>
                </a:solidFill>
              </a:defRPr>
            </a:lvl1pPr>
            <a:lvl2pPr marL="914400" lvl="1" indent="-533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4800"/>
              <a:buChar char="̶"/>
              <a:defRPr>
                <a:solidFill>
                  <a:srgbClr val="1E64C8"/>
                </a:solidFill>
              </a:defRPr>
            </a:lvl2pPr>
            <a:lvl3pPr marL="1371600" lvl="2" indent="-533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4800"/>
              <a:buChar char="‒"/>
              <a:defRPr>
                <a:solidFill>
                  <a:srgbClr val="1E64C8"/>
                </a:solidFill>
              </a:defRPr>
            </a:lvl3pPr>
            <a:lvl4pPr marL="1828800" lvl="3" indent="-533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4800"/>
              <a:buChar char="‒"/>
              <a:defRPr>
                <a:solidFill>
                  <a:srgbClr val="1E64C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4800"/>
              <a:buNone/>
              <a:defRPr>
                <a:solidFill>
                  <a:srgbClr val="1E64C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rporate Logo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4072394" y="8948703"/>
            <a:ext cx="22983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6810236" y="8994423"/>
            <a:ext cx="83535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22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14800" y="2283675"/>
            <a:ext cx="7740879" cy="417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lide">
  <p:cSld name="TitleSlid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/>
          <p:nvPr/>
        </p:nvSpPr>
        <p:spPr>
          <a:xfrm>
            <a:off x="914400" y="0"/>
            <a:ext cx="16424400" cy="78984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 txBox="1">
            <a:spLocks noGrp="1"/>
          </p:cNvSpPr>
          <p:nvPr>
            <p:ph type="ctrTitle"/>
          </p:nvPr>
        </p:nvSpPr>
        <p:spPr>
          <a:xfrm>
            <a:off x="1291074" y="2286000"/>
            <a:ext cx="15183300" cy="44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b" anchorCtr="0">
            <a:noAutofit/>
          </a:bodyPr>
          <a:lstStyle>
            <a:lvl1pPr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Arial"/>
              <a:buNone/>
              <a:defRPr sz="10000" u="sng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1283414" y="6874716"/>
            <a:ext cx="151914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rmAutofit/>
          </a:bodyPr>
          <a:lstStyle>
            <a:lvl1pPr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lvl="2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4pPr>
            <a:lvl5pPr lvl="4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5pPr>
            <a:lvl6pPr lvl="5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6pPr>
            <a:lvl7pPr lvl="6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7pPr>
            <a:lvl8pPr lvl="7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8pPr>
            <a:lvl9pPr lvl="8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2"/>
          </p:nvPr>
        </p:nvSpPr>
        <p:spPr>
          <a:xfrm>
            <a:off x="1291074" y="266218"/>
            <a:ext cx="15183300" cy="5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b" anchorCtr="0">
            <a:normAutofit/>
          </a:bodyPr>
          <a:lstStyle>
            <a:lvl1pPr marL="457200" lvl="0" indent="-22860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 b="1" i="0" u="sng" cap="none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 cap="none">
                <a:solidFill>
                  <a:schemeClr val="lt1"/>
                </a:solidFill>
              </a:defRPr>
            </a:lvl2pPr>
            <a:lvl3pPr marL="1371600" lvl="2" indent="-336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‒"/>
              <a:defRPr/>
            </a:lvl3pPr>
            <a:lvl4pPr marL="1828800" lvl="3" indent="-336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‒"/>
              <a:defRPr/>
            </a:lvl4pPr>
            <a:lvl5pPr marL="228600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5pPr>
            <a:lvl6pPr marL="2743200" lvl="5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>
            <a:spLocks noGrp="1"/>
          </p:cNvSpPr>
          <p:nvPr>
            <p:ph type="pic" idx="3"/>
          </p:nvPr>
        </p:nvSpPr>
        <p:spPr>
          <a:xfrm>
            <a:off x="3200400" y="8366400"/>
            <a:ext cx="2286300" cy="9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̶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‒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‒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None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>
            <a:spLocks noGrp="1"/>
          </p:cNvSpPr>
          <p:nvPr>
            <p:ph type="pic" idx="4"/>
          </p:nvPr>
        </p:nvSpPr>
        <p:spPr>
          <a:xfrm>
            <a:off x="5713200" y="8366400"/>
            <a:ext cx="2286300" cy="9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̶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‒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‒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None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>
            <a:spLocks noGrp="1"/>
          </p:cNvSpPr>
          <p:nvPr>
            <p:ph type="pic" idx="5"/>
          </p:nvPr>
        </p:nvSpPr>
        <p:spPr>
          <a:xfrm>
            <a:off x="8229600" y="8366400"/>
            <a:ext cx="2322000" cy="9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̶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‒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‒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None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>
            <a:spLocks noGrp="1"/>
          </p:cNvSpPr>
          <p:nvPr>
            <p:ph type="pic" idx="6"/>
          </p:nvPr>
        </p:nvSpPr>
        <p:spPr>
          <a:xfrm>
            <a:off x="10746000" y="8366400"/>
            <a:ext cx="2322000" cy="9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̶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‒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‒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None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">
  <p:cSld name="Chapter Slid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914400" y="0"/>
            <a:ext cx="16424400" cy="78984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/>
          </p:nvPr>
        </p:nvSpPr>
        <p:spPr>
          <a:xfrm>
            <a:off x="1291074" y="3246120"/>
            <a:ext cx="15183300" cy="44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b" anchorCtr="0">
            <a:noAutofit/>
          </a:bodyPr>
          <a:lstStyle>
            <a:lvl1pPr lvl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Arial"/>
              <a:buNone/>
              <a:defRPr sz="10000" u="sng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22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textbox over picture">
  <p:cSld name="Blue textbox over picture"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>
            <a:spLocks noGrp="1"/>
          </p:cNvSpPr>
          <p:nvPr>
            <p:ph type="pic" idx="2"/>
          </p:nvPr>
        </p:nvSpPr>
        <p:spPr>
          <a:xfrm>
            <a:off x="914400" y="0"/>
            <a:ext cx="16424400" cy="79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700"/>
              <a:buFont typeface="Arial"/>
              <a:buNone/>
              <a:defRPr sz="4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̶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‒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‒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None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dt" idx="10"/>
          </p:nvPr>
        </p:nvSpPr>
        <p:spPr>
          <a:xfrm>
            <a:off x="4072394" y="8948703"/>
            <a:ext cx="22983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ftr" idx="11"/>
          </p:nvPr>
        </p:nvSpPr>
        <p:spPr>
          <a:xfrm>
            <a:off x="6810236" y="8994423"/>
            <a:ext cx="83535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1"/>
          </p:nvPr>
        </p:nvSpPr>
        <p:spPr>
          <a:xfrm>
            <a:off x="914400" y="2691979"/>
            <a:ext cx="6764100" cy="52308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spcFirstLastPara="1" wrap="square" lIns="91450" tIns="45700" rIns="91450" bIns="45700" anchor="b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 u="sng" cap="none">
                <a:solidFill>
                  <a:schemeClr val="lt1"/>
                </a:solidFill>
              </a:defRPr>
            </a:lvl1pPr>
            <a:lvl2pPr marL="914400" lvl="1" indent="-527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Char char="̶"/>
              <a:defRPr>
                <a:solidFill>
                  <a:schemeClr val="lt1"/>
                </a:solidFill>
              </a:defRPr>
            </a:lvl2pPr>
            <a:lvl3pPr marL="1371600" lvl="2" indent="-527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Char char="‒"/>
              <a:defRPr>
                <a:solidFill>
                  <a:schemeClr val="lt1"/>
                </a:solidFill>
              </a:defRPr>
            </a:lvl3pPr>
            <a:lvl4pPr marL="1828800" lvl="3" indent="-527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Char char="‒"/>
              <a:defRPr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None/>
              <a:defRPr>
                <a:solidFill>
                  <a:schemeClr val="lt1"/>
                </a:solidFill>
              </a:defRPr>
            </a:lvl5pPr>
            <a:lvl6pPr marL="2743200" lvl="5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" type="obj">
  <p:cSld name="OBJEC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830118" y="252000"/>
            <a:ext cx="15705600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1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835825" y="1194364"/>
            <a:ext cx="15699900" cy="6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rmAutofit/>
          </a:bodyPr>
          <a:lstStyle>
            <a:lvl1pPr marL="457200" lvl="0" indent="-527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̶"/>
              <a:defRPr/>
            </a:lvl1pPr>
            <a:lvl2pPr marL="914400" lvl="1" indent="-527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Char char="̶"/>
              <a:defRPr/>
            </a:lvl2pPr>
            <a:lvl3pPr marL="1371600" lvl="2" indent="-527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Char char="‒"/>
              <a:defRPr/>
            </a:lvl3pPr>
            <a:lvl4pPr marL="1828800" lvl="3" indent="-527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Char char="‒"/>
              <a:defRPr/>
            </a:lvl4pPr>
            <a:lvl5pPr marL="2286000" lvl="4" indent="-527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̶"/>
              <a:defRPr/>
            </a:lvl5pPr>
            <a:lvl6pPr marL="2743200" lvl="5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dt" idx="10"/>
          </p:nvPr>
        </p:nvSpPr>
        <p:spPr>
          <a:xfrm>
            <a:off x="4072394" y="8948703"/>
            <a:ext cx="22983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ftr" idx="11"/>
          </p:nvPr>
        </p:nvSpPr>
        <p:spPr>
          <a:xfrm>
            <a:off x="6810236" y="8994423"/>
            <a:ext cx="83535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22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>
            <a:off x="914400" y="0"/>
            <a:ext cx="16424400" cy="78984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8"/>
          <p:cNvSpPr txBox="1">
            <a:spLocks noGrp="1"/>
          </p:cNvSpPr>
          <p:nvPr>
            <p:ph type="ctrTitle"/>
          </p:nvPr>
        </p:nvSpPr>
        <p:spPr>
          <a:xfrm>
            <a:off x="1291074" y="1743240"/>
            <a:ext cx="7416300" cy="57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>
            <a:lvl1pPr lvl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9215999" y="3095999"/>
            <a:ext cx="7257300" cy="21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rmAutofit/>
          </a:bodyPr>
          <a:lstStyle>
            <a:lvl1pPr marL="457200" lvl="0" indent="-22860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marL="914400" lvl="1" indent="-336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̶"/>
              <a:defRPr/>
            </a:lvl2pPr>
            <a:lvl3pPr marL="1371600" lvl="2" indent="-336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‒"/>
              <a:defRPr/>
            </a:lvl3pPr>
            <a:lvl4pPr marL="1828800" lvl="3" indent="-3365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‒"/>
              <a:defRPr/>
            </a:lvl4pPr>
            <a:lvl5pPr marL="228600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/>
            </a:lvl5pPr>
            <a:lvl6pPr marL="2743200" lvl="5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Photo">
  <p:cSld name="Title, Text and Photo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/>
          </p:nvPr>
        </p:nvSpPr>
        <p:spPr>
          <a:xfrm>
            <a:off x="830118" y="252000"/>
            <a:ext cx="15705600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1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dt" idx="10"/>
          </p:nvPr>
        </p:nvSpPr>
        <p:spPr>
          <a:xfrm>
            <a:off x="4072394" y="8948703"/>
            <a:ext cx="22983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ftr" idx="11"/>
          </p:nvPr>
        </p:nvSpPr>
        <p:spPr>
          <a:xfrm>
            <a:off x="6810236" y="8994423"/>
            <a:ext cx="83535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>
            <a:spLocks noGrp="1"/>
          </p:cNvSpPr>
          <p:nvPr>
            <p:ph type="pic" idx="2"/>
          </p:nvPr>
        </p:nvSpPr>
        <p:spPr>
          <a:xfrm>
            <a:off x="10104438" y="1371918"/>
            <a:ext cx="6300000" cy="6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700"/>
              <a:buFont typeface="Arial"/>
              <a:buNone/>
              <a:defRPr sz="4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̶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‒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‒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None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22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1"/>
          </p:nvPr>
        </p:nvSpPr>
        <p:spPr>
          <a:xfrm>
            <a:off x="835825" y="1194364"/>
            <a:ext cx="8441700" cy="6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/>
            </a:lvl1pPr>
            <a:lvl2pPr marL="914400" lvl="1" indent="-527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Char char="̶"/>
              <a:defRPr/>
            </a:lvl2pPr>
            <a:lvl3pPr marL="1371600" lvl="2" indent="-527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Char char="‒"/>
              <a:defRPr/>
            </a:lvl3pPr>
            <a:lvl4pPr marL="1828800" lvl="3" indent="-527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Char char="‒"/>
              <a:defRPr/>
            </a:lvl4pPr>
            <a:lvl5pPr marL="228600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None/>
              <a:defRPr/>
            </a:lvl5pPr>
            <a:lvl6pPr marL="2743200" lvl="5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Photo">
  <p:cSld name="Title and Photo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830118" y="252000"/>
            <a:ext cx="15705600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1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dt" idx="10"/>
          </p:nvPr>
        </p:nvSpPr>
        <p:spPr>
          <a:xfrm>
            <a:off x="4072394" y="8948703"/>
            <a:ext cx="22983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ftr" idx="11"/>
          </p:nvPr>
        </p:nvSpPr>
        <p:spPr>
          <a:xfrm>
            <a:off x="6810236" y="8994423"/>
            <a:ext cx="83535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22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5" name="Google Shape;125;p20"/>
          <p:cNvSpPr>
            <a:spLocks noGrp="1"/>
          </p:cNvSpPr>
          <p:nvPr>
            <p:ph type="pic" idx="2"/>
          </p:nvPr>
        </p:nvSpPr>
        <p:spPr>
          <a:xfrm>
            <a:off x="952038" y="1371600"/>
            <a:ext cx="15480300" cy="6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700"/>
              <a:buFont typeface="Arial"/>
              <a:buNone/>
              <a:defRPr sz="4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̶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‒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‒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None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Only">
  <p:cSld name="Photo Only"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dt" idx="10"/>
          </p:nvPr>
        </p:nvSpPr>
        <p:spPr>
          <a:xfrm>
            <a:off x="4072394" y="8948703"/>
            <a:ext cx="22983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ftr" idx="11"/>
          </p:nvPr>
        </p:nvSpPr>
        <p:spPr>
          <a:xfrm>
            <a:off x="6810236" y="8994423"/>
            <a:ext cx="83535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/>
          <p:nvPr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1548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50" tIns="45700" rIns="9145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1"/>
          <p:cNvSpPr>
            <a:spLocks noGrp="1"/>
          </p:cNvSpPr>
          <p:nvPr>
            <p:ph type="pic" idx="2"/>
          </p:nvPr>
        </p:nvSpPr>
        <p:spPr>
          <a:xfrm>
            <a:off x="-1" y="0"/>
            <a:ext cx="17337600" cy="9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700"/>
              <a:buFont typeface="Arial"/>
              <a:buNone/>
              <a:defRPr sz="4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̶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‒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‒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None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lide">
  <p:cSld name="Title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914400" y="0"/>
            <a:ext cx="16424274" cy="78984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6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1291074" y="2286000"/>
            <a:ext cx="15183366" cy="4436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Arial"/>
              <a:buNone/>
              <a:defRPr sz="10000" u="sng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283414" y="6874716"/>
            <a:ext cx="15191026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44"/>
              <a:buNone/>
              <a:defRPr sz="2844"/>
            </a:lvl2pPr>
            <a:lvl3pPr lvl="2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60"/>
              <a:buNone/>
              <a:defRPr sz="2560"/>
            </a:lvl3pPr>
            <a:lvl4pPr lvl="3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sz="2275"/>
            </a:lvl4pPr>
            <a:lvl5pPr lvl="4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sz="2275"/>
            </a:lvl5pPr>
            <a:lvl6pPr lvl="5" algn="ctr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sz="2275"/>
            </a:lvl6pPr>
            <a:lvl7pPr lvl="6" algn="ctr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sz="2275"/>
            </a:lvl7pPr>
            <a:lvl8pPr lvl="7" algn="ctr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sz="2275"/>
            </a:lvl8pPr>
            <a:lvl9pPr lvl="8" algn="ctr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275"/>
              <a:buNone/>
              <a:defRPr sz="2275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1291074" y="266218"/>
            <a:ext cx="15183366" cy="56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i="0" u="sng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cap="none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3pPr>
            <a:lvl4pPr marL="1828800" lvl="3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>
            <a:spLocks noGrp="1"/>
          </p:cNvSpPr>
          <p:nvPr>
            <p:ph type="pic" idx="3"/>
          </p:nvPr>
        </p:nvSpPr>
        <p:spPr>
          <a:xfrm>
            <a:off x="3200400" y="8366400"/>
            <a:ext cx="22860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̶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‒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‒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>
            <a:spLocks noGrp="1"/>
          </p:cNvSpPr>
          <p:nvPr>
            <p:ph type="pic" idx="4"/>
          </p:nvPr>
        </p:nvSpPr>
        <p:spPr>
          <a:xfrm>
            <a:off x="5713200" y="8366400"/>
            <a:ext cx="22860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̶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‒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‒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>
            <a:spLocks noGrp="1"/>
          </p:cNvSpPr>
          <p:nvPr>
            <p:ph type="pic" idx="5"/>
          </p:nvPr>
        </p:nvSpPr>
        <p:spPr>
          <a:xfrm>
            <a:off x="8229600" y="8366400"/>
            <a:ext cx="23220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̶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‒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‒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>
            <a:spLocks noGrp="1"/>
          </p:cNvSpPr>
          <p:nvPr>
            <p:ph type="pic" idx="6"/>
          </p:nvPr>
        </p:nvSpPr>
        <p:spPr>
          <a:xfrm>
            <a:off x="10746000" y="8366400"/>
            <a:ext cx="23220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̶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‒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‒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lue textbox over picture">
  <p:cSld name="Light blue textbox over picture"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/>
          <p:nvPr/>
        </p:nvSpPr>
        <p:spPr>
          <a:xfrm>
            <a:off x="914400" y="0"/>
            <a:ext cx="16424400" cy="7898400"/>
          </a:xfrm>
          <a:prstGeom prst="rect">
            <a:avLst/>
          </a:prstGeom>
          <a:solidFill>
            <a:srgbClr val="1E64C8"/>
          </a:solidFill>
          <a:ln w="12700" cap="flat" cmpd="sng">
            <a:solidFill>
              <a:srgbClr val="1548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50" tIns="45700" rIns="9145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2"/>
          <p:cNvSpPr>
            <a:spLocks noGrp="1"/>
          </p:cNvSpPr>
          <p:nvPr>
            <p:ph type="pic" idx="2"/>
          </p:nvPr>
        </p:nvSpPr>
        <p:spPr>
          <a:xfrm>
            <a:off x="914400" y="0"/>
            <a:ext cx="16424400" cy="79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700"/>
              <a:buFont typeface="Arial"/>
              <a:buNone/>
              <a:defRPr sz="47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̶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‒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‒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None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dt" idx="10"/>
          </p:nvPr>
        </p:nvSpPr>
        <p:spPr>
          <a:xfrm>
            <a:off x="4072394" y="8948703"/>
            <a:ext cx="22983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ftr" idx="11"/>
          </p:nvPr>
        </p:nvSpPr>
        <p:spPr>
          <a:xfrm>
            <a:off x="6810236" y="8994423"/>
            <a:ext cx="83535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914399" y="1011602"/>
            <a:ext cx="7755300" cy="6908700"/>
          </a:xfrm>
          <a:prstGeom prst="rect">
            <a:avLst/>
          </a:prstGeom>
          <a:solidFill>
            <a:srgbClr val="E9F0FA"/>
          </a:solidFill>
          <a:ln>
            <a:noFill/>
          </a:ln>
        </p:spPr>
        <p:txBody>
          <a:bodyPr spcFirstLastPara="1" wrap="square" lIns="91450" tIns="45700" rIns="9145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5300"/>
              <a:buNone/>
              <a:defRPr sz="5300" u="sng" cap="none">
                <a:solidFill>
                  <a:srgbClr val="1E64C8"/>
                </a:solidFill>
              </a:defRPr>
            </a:lvl1pPr>
            <a:lvl2pPr marL="914400" lvl="1" indent="-527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4700"/>
              <a:buChar char="̶"/>
              <a:defRPr>
                <a:solidFill>
                  <a:srgbClr val="1E64C8"/>
                </a:solidFill>
              </a:defRPr>
            </a:lvl2pPr>
            <a:lvl3pPr marL="1371600" lvl="2" indent="-527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4700"/>
              <a:buChar char="‒"/>
              <a:defRPr>
                <a:solidFill>
                  <a:srgbClr val="1E64C8"/>
                </a:solidFill>
              </a:defRPr>
            </a:lvl3pPr>
            <a:lvl4pPr marL="1828800" lvl="3" indent="-527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4700"/>
              <a:buChar char="‒"/>
              <a:defRPr>
                <a:solidFill>
                  <a:srgbClr val="1E64C8"/>
                </a:solidFill>
              </a:defRPr>
            </a:lvl4pPr>
            <a:lvl5pPr marL="228600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4700"/>
              <a:buNone/>
              <a:defRPr>
                <a:solidFill>
                  <a:srgbClr val="1E64C8"/>
                </a:solidFill>
              </a:defRPr>
            </a:lvl5pPr>
            <a:lvl6pPr marL="2743200" lvl="5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6pPr>
            <a:lvl7pPr marL="3200400" lvl="6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7pPr>
            <a:lvl8pPr marL="3657600" lvl="7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8pPr>
            <a:lvl9pPr marL="4114800" lvl="8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">
  <p:cSld name="Chapter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914400" y="0"/>
            <a:ext cx="16424274" cy="78984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6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ctrTitle"/>
          </p:nvPr>
        </p:nvSpPr>
        <p:spPr>
          <a:xfrm>
            <a:off x="1291074" y="3246120"/>
            <a:ext cx="15183366" cy="4436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Arial"/>
              <a:buNone/>
              <a:defRPr sz="10000" u="sng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textbox over picture">
  <p:cSld name="Blue textbox over picture"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>
            <a:spLocks noGrp="1"/>
          </p:cNvSpPr>
          <p:nvPr>
            <p:ph type="pic" idx="2"/>
          </p:nvPr>
        </p:nvSpPr>
        <p:spPr>
          <a:xfrm>
            <a:off x="914400" y="0"/>
            <a:ext cx="16424274" cy="79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̶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‒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‒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914400" y="2691979"/>
            <a:ext cx="6764400" cy="52308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 u="sng" cap="none">
                <a:solidFill>
                  <a:schemeClr val="lt1"/>
                </a:solidFill>
              </a:defRPr>
            </a:lvl1pPr>
            <a:lvl2pPr marL="914400" lvl="1" indent="-533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̶"/>
              <a:defRPr>
                <a:solidFill>
                  <a:schemeClr val="lt1"/>
                </a:solidFill>
              </a:defRPr>
            </a:lvl2pPr>
            <a:lvl3pPr marL="1371600" lvl="2" indent="-533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‒"/>
              <a:defRPr>
                <a:solidFill>
                  <a:schemeClr val="lt1"/>
                </a:solidFill>
              </a:defRPr>
            </a:lvl3pPr>
            <a:lvl4pPr marL="1828800" lvl="3" indent="-533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Char char="‒"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5825" y="1194364"/>
            <a:ext cx="15699574" cy="6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33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̶"/>
              <a:defRPr/>
            </a:lvl1pPr>
            <a:lvl2pPr marL="914400" lvl="1" indent="-533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̶"/>
              <a:defRPr/>
            </a:lvl2pPr>
            <a:lvl3pPr marL="1371600" lvl="2" indent="-533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‒"/>
              <a:defRPr/>
            </a:lvl3pPr>
            <a:lvl4pPr marL="1828800" lvl="3" indent="-533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‒"/>
              <a:defRPr/>
            </a:lvl4pPr>
            <a:lvl5pPr marL="2286000" lvl="4" indent="-533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̶"/>
              <a:defRPr/>
            </a:lvl5pPr>
            <a:lvl6pPr marL="2743200" lvl="5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914400" y="0"/>
            <a:ext cx="16424274" cy="78984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6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7"/>
          <p:cNvSpPr txBox="1">
            <a:spLocks noGrp="1"/>
          </p:cNvSpPr>
          <p:nvPr>
            <p:ph type="ctrTitle"/>
          </p:nvPr>
        </p:nvSpPr>
        <p:spPr>
          <a:xfrm>
            <a:off x="1291074" y="1743240"/>
            <a:ext cx="7416000" cy="57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  <a:defRPr sz="2500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9215999" y="3095999"/>
            <a:ext cx="7257600" cy="212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̶"/>
              <a:defRPr/>
            </a:lvl2pPr>
            <a:lvl3pPr marL="1371600" lvl="2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3pPr>
            <a:lvl4pPr marL="1828800" lvl="3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‒"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Photo">
  <p:cSld name="Title, Text and Phot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>
            <a:spLocks noGrp="1"/>
          </p:cNvSpPr>
          <p:nvPr>
            <p:ph type="pic" idx="2"/>
          </p:nvPr>
        </p:nvSpPr>
        <p:spPr>
          <a:xfrm>
            <a:off x="10104438" y="1371918"/>
            <a:ext cx="6300000" cy="6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̶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‒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‒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835825" y="1194364"/>
            <a:ext cx="8442000" cy="6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1pPr>
            <a:lvl2pPr marL="914400" lvl="1" indent="-533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̶"/>
              <a:defRPr/>
            </a:lvl2pPr>
            <a:lvl3pPr marL="1371600" lvl="2" indent="-533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‒"/>
              <a:defRPr/>
            </a:lvl3pPr>
            <a:lvl4pPr marL="1828800" lvl="3" indent="-533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Char char="‒"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Photo">
  <p:cSld name="Title and Photo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" name="Google Shape;61;p9"/>
          <p:cNvSpPr>
            <a:spLocks noGrp="1"/>
          </p:cNvSpPr>
          <p:nvPr>
            <p:ph type="pic" idx="2"/>
          </p:nvPr>
        </p:nvSpPr>
        <p:spPr>
          <a:xfrm>
            <a:off x="952038" y="1371600"/>
            <a:ext cx="15480000" cy="6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̶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‒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‒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Only">
  <p:cSld name="Photo Only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/>
          <p:nvPr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15489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6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0"/>
          <p:cNvSpPr>
            <a:spLocks noGrp="1"/>
          </p:cNvSpPr>
          <p:nvPr>
            <p:ph type="pic" idx="2"/>
          </p:nvPr>
        </p:nvSpPr>
        <p:spPr>
          <a:xfrm>
            <a:off x="-1" y="0"/>
            <a:ext cx="17337600" cy="97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̶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‒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‒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5400"/>
              <a:buFont typeface="Arial"/>
              <a:buNone/>
              <a:defRPr sz="5400" b="0" i="0" u="sng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5825" y="1194364"/>
            <a:ext cx="15699574" cy="66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̶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‒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334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‒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1160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91160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9115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91159" algn="l" rtl="0">
              <a:lnSpc>
                <a:spcPct val="90000"/>
              </a:lnSpc>
              <a:spcBef>
                <a:spcPts val="711"/>
              </a:spcBef>
              <a:spcAft>
                <a:spcPts val="0"/>
              </a:spcAft>
              <a:buClr>
                <a:schemeClr val="dk1"/>
              </a:buClr>
              <a:buSzPts val="2560"/>
              <a:buFont typeface="Arial"/>
              <a:buChar char="•"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5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82400" y="7905600"/>
            <a:ext cx="2770638" cy="184709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830118" y="252000"/>
            <a:ext cx="15705600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5300"/>
              <a:buFont typeface="Arial"/>
              <a:buNone/>
              <a:defRPr sz="5300" b="0" i="0" u="sng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835825" y="1194364"/>
            <a:ext cx="15699900" cy="6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rm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None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27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̶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27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‒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‒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None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4072394" y="8948703"/>
            <a:ext cx="22983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6810236" y="8994423"/>
            <a:ext cx="8353500" cy="4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300"/>
              <a:buNone/>
              <a:defRPr sz="1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300"/>
              <a:buNone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22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82400" y="7905600"/>
            <a:ext cx="2770468" cy="18469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ctrTitle"/>
          </p:nvPr>
        </p:nvSpPr>
        <p:spPr>
          <a:xfrm>
            <a:off x="1291074" y="2286000"/>
            <a:ext cx="15183366" cy="4436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0" i="1" u="none" dirty="0"/>
              <a:t>In Silico</a:t>
            </a:r>
            <a:r>
              <a:rPr lang="en-GB" sz="7000" u="none" dirty="0"/>
              <a:t> Experiments for </a:t>
            </a:r>
            <a:br>
              <a:rPr lang="en-GB" sz="7000" u="none" dirty="0"/>
            </a:br>
            <a:r>
              <a:rPr lang="en-GB" sz="7000" u="none" dirty="0"/>
              <a:t>CRISPR-based Antimicrobials</a:t>
            </a:r>
            <a:endParaRPr sz="7000" u="none" dirty="0"/>
          </a:p>
        </p:txBody>
      </p:sp>
      <p:sp>
        <p:nvSpPr>
          <p:cNvPr id="142" name="Google Shape;142;p23"/>
          <p:cNvSpPr txBox="1">
            <a:spLocks noGrp="1"/>
          </p:cNvSpPr>
          <p:nvPr>
            <p:ph type="subTitle" idx="1"/>
          </p:nvPr>
        </p:nvSpPr>
        <p:spPr>
          <a:xfrm>
            <a:off x="1283414" y="6874716"/>
            <a:ext cx="15191026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</a:pPr>
            <a:r>
              <a:rPr lang="en-GB" dirty="0" err="1"/>
              <a:t>Hyunjin</a:t>
            </a:r>
            <a:r>
              <a:rPr lang="en-GB" dirty="0"/>
              <a:t> (</a:t>
            </a:r>
            <a:r>
              <a:rPr lang="en-GB" dirty="0" err="1"/>
              <a:t>Jin</a:t>
            </a:r>
            <a:r>
              <a:rPr lang="en-GB" dirty="0"/>
              <a:t>) Shim</a:t>
            </a:r>
            <a:endParaRPr dirty="0"/>
          </a:p>
        </p:txBody>
      </p:sp>
      <p:sp>
        <p:nvSpPr>
          <p:cNvPr id="143" name="Google Shape;143;p23"/>
          <p:cNvSpPr txBox="1">
            <a:spLocks noGrp="1"/>
          </p:cNvSpPr>
          <p:nvPr>
            <p:ph type="body" idx="2"/>
          </p:nvPr>
        </p:nvSpPr>
        <p:spPr>
          <a:xfrm>
            <a:off x="1291074" y="266218"/>
            <a:ext cx="15183366" cy="56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lvl="0" indent="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GB" sz="2600"/>
              <a:t>2022 MSK: S16 Lessons from Phage-Bacteria Interactions</a:t>
            </a:r>
            <a:r>
              <a:rPr lang="en-GB" sz="2600" u="none"/>
              <a:t> </a:t>
            </a:r>
            <a:endParaRPr sz="2600" u="non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>
            <a:spLocks noGrp="1"/>
          </p:cNvSpPr>
          <p:nvPr>
            <p:ph type="body" idx="1"/>
          </p:nvPr>
        </p:nvSpPr>
        <p:spPr>
          <a:xfrm>
            <a:off x="3563250" y="7821500"/>
            <a:ext cx="13486500" cy="1398900"/>
          </a:xfrm>
          <a:prstGeom prst="rect">
            <a:avLst/>
          </a:prstGeom>
        </p:spPr>
        <p:txBody>
          <a:bodyPr spcFirstLastPara="1" wrap="square" lIns="91450" tIns="45700" rIns="91450" bIns="45700" anchor="t" anchorCtr="0">
            <a:normAutofit/>
          </a:bodyPr>
          <a:lstStyle/>
          <a:p>
            <a:pPr marL="457200" lvl="0" indent="-4381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dirty="0"/>
              <a:t>We used </a:t>
            </a:r>
            <a:r>
              <a:rPr lang="en-GB" sz="3000" i="1" dirty="0"/>
              <a:t>in silico</a:t>
            </a:r>
            <a:r>
              <a:rPr lang="en-GB" sz="3000" dirty="0"/>
              <a:t> docking experiments to find the best CRISPRs for each Cas13 protein in terms of binding affinities.</a:t>
            </a:r>
            <a:endParaRPr sz="3000" dirty="0"/>
          </a:p>
        </p:txBody>
      </p:sp>
      <p:sp>
        <p:nvSpPr>
          <p:cNvPr id="219" name="Google Shape;219;p32"/>
          <p:cNvSpPr txBox="1">
            <a:spLocks noGrp="1"/>
          </p:cNvSpPr>
          <p:nvPr>
            <p:ph type="title"/>
          </p:nvPr>
        </p:nvSpPr>
        <p:spPr>
          <a:xfrm>
            <a:off x="830118" y="252000"/>
            <a:ext cx="15705300" cy="863700"/>
          </a:xfrm>
          <a:prstGeom prst="rect">
            <a:avLst/>
          </a:prstGeom>
        </p:spPr>
        <p:txBody>
          <a:bodyPr spcFirstLastPara="1" wrap="square" lIns="91450" tIns="45700" rIns="9145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none"/>
              <a:t>Let’s find CRISPRs that bind optimally with Cas13</a:t>
            </a:r>
            <a:endParaRPr u="none"/>
          </a:p>
        </p:txBody>
      </p:sp>
      <p:pic>
        <p:nvPicPr>
          <p:cNvPr id="220" name="Google Shape;22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525" y="1485100"/>
            <a:ext cx="16250701" cy="5554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2"/>
          <p:cNvSpPr/>
          <p:nvPr/>
        </p:nvSpPr>
        <p:spPr>
          <a:xfrm>
            <a:off x="362675" y="5021350"/>
            <a:ext cx="16663200" cy="2385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58;p25">
            <a:extLst>
              <a:ext uri="{FF2B5EF4-FFF2-40B4-BE49-F238E27FC236}">
                <a16:creationId xmlns:a16="http://schemas.microsoft.com/office/drawing/2014/main" id="{D41735B7-6581-104F-9D64-C3130CC0224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1900" cy="51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>
            <a:spLocks noGrp="1"/>
          </p:cNvSpPr>
          <p:nvPr>
            <p:ph type="title"/>
          </p:nvPr>
        </p:nvSpPr>
        <p:spPr>
          <a:xfrm>
            <a:off x="830118" y="252000"/>
            <a:ext cx="15705300" cy="86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none"/>
              <a:t>Dataset of candidate CRISPRs was built</a:t>
            </a:r>
            <a:endParaRPr u="none"/>
          </a:p>
        </p:txBody>
      </p:sp>
      <p:sp>
        <p:nvSpPr>
          <p:cNvPr id="228" name="Google Shape;228;p33"/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1900" cy="51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sp>
        <p:nvSpPr>
          <p:cNvPr id="229" name="Google Shape;229;p33"/>
          <p:cNvSpPr txBox="1">
            <a:spLocks noGrp="1"/>
          </p:cNvSpPr>
          <p:nvPr>
            <p:ph type="body" idx="1"/>
          </p:nvPr>
        </p:nvSpPr>
        <p:spPr>
          <a:xfrm>
            <a:off x="835825" y="1194370"/>
            <a:ext cx="15846600" cy="352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dirty="0"/>
              <a:t>We built a candidate CRISPR list by finding all CRISPR arrays within ± 10,000 base pairs of Cas13 proteins from prokaryotic genomes.</a:t>
            </a:r>
            <a:endParaRPr sz="3000" dirty="0"/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dirty="0"/>
              <a:t>3D RNA structures of these CRISPRs were predicted.</a:t>
            </a:r>
            <a:endParaRPr sz="3000" dirty="0"/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dirty="0"/>
              <a:t>CRISPR RNAs had diverse structures, including hairpin (some examples below).</a:t>
            </a:r>
            <a:endParaRPr sz="3000" dirty="0"/>
          </a:p>
        </p:txBody>
      </p:sp>
      <p:pic>
        <p:nvPicPr>
          <p:cNvPr id="230" name="Google Shape;23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4200" y="3824725"/>
            <a:ext cx="12378585" cy="5941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>
            <a:spLocks noGrp="1"/>
          </p:cNvSpPr>
          <p:nvPr>
            <p:ph type="title"/>
          </p:nvPr>
        </p:nvSpPr>
        <p:spPr>
          <a:xfrm>
            <a:off x="830118" y="252000"/>
            <a:ext cx="15705300" cy="86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none" dirty="0"/>
              <a:t>CRISPR was docked on Cas </a:t>
            </a:r>
            <a:r>
              <a:rPr lang="en-GB" i="1" u="none" dirty="0"/>
              <a:t>in silico</a:t>
            </a:r>
            <a:r>
              <a:rPr lang="en-GB" u="none" dirty="0"/>
              <a:t> successfully</a:t>
            </a:r>
            <a:endParaRPr i="1" u="none" dirty="0"/>
          </a:p>
        </p:txBody>
      </p:sp>
      <p:sp>
        <p:nvSpPr>
          <p:cNvPr id="237" name="Google Shape;237;p34"/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1900" cy="51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238" name="Google Shape;238;p34"/>
          <p:cNvSpPr txBox="1">
            <a:spLocks noGrp="1"/>
          </p:cNvSpPr>
          <p:nvPr>
            <p:ph type="body" idx="1"/>
          </p:nvPr>
        </p:nvSpPr>
        <p:spPr>
          <a:xfrm>
            <a:off x="835825" y="1227621"/>
            <a:ext cx="15312300" cy="432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dirty="0"/>
              <a:t>CRISPR RNA was docked onto Cas protein </a:t>
            </a:r>
            <a:r>
              <a:rPr lang="en-GB" sz="3000" i="1" dirty="0"/>
              <a:t>in silico</a:t>
            </a:r>
            <a:r>
              <a:rPr lang="en-GB" sz="3000" dirty="0"/>
              <a:t>.</a:t>
            </a:r>
            <a:endParaRPr lang="en-US" sz="3000" dirty="0"/>
          </a:p>
          <a:p>
            <a:pPr indent="-438150">
              <a:buSzPts val="3300"/>
              <a:buFont typeface="Arial"/>
              <a:buChar char="●"/>
            </a:pPr>
            <a:r>
              <a:rPr lang="en-US" sz="3000" dirty="0"/>
              <a:t>According to the validation set (which had experimental RNA-protein complexes), </a:t>
            </a:r>
            <a:r>
              <a:rPr lang="en-GB" sz="3000" i="1" dirty="0"/>
              <a:t>in silico</a:t>
            </a:r>
            <a:r>
              <a:rPr lang="en-GB" sz="3000" dirty="0"/>
              <a:t> docking of CRISPRs on Cas proteins reached an acceptable accuracy.</a:t>
            </a:r>
            <a:endParaRPr lang="en-US" sz="3000" dirty="0"/>
          </a:p>
          <a:p>
            <a:pPr marL="914400" lvl="1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○"/>
            </a:pPr>
            <a:r>
              <a:rPr lang="en-GB" sz="3000" dirty="0">
                <a:solidFill>
                  <a:srgbClr val="741B47"/>
                </a:solidFill>
              </a:rPr>
              <a:t>Purple</a:t>
            </a:r>
            <a:r>
              <a:rPr lang="en-GB" sz="3000" dirty="0"/>
              <a:t>: experimental structure</a:t>
            </a:r>
            <a:endParaRPr sz="3000" dirty="0"/>
          </a:p>
          <a:p>
            <a:pPr marL="914400" lvl="1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○"/>
            </a:pPr>
            <a:r>
              <a:rPr lang="en-GB" sz="3000" dirty="0">
                <a:solidFill>
                  <a:srgbClr val="0000FF"/>
                </a:solidFill>
              </a:rPr>
              <a:t>Blue</a:t>
            </a:r>
            <a:r>
              <a:rPr lang="en-GB" sz="3000" dirty="0"/>
              <a:t>: computer selected best docking model</a:t>
            </a:r>
            <a:endParaRPr sz="3000" dirty="0"/>
          </a:p>
          <a:p>
            <a:pPr marL="914400" lvl="1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○"/>
            </a:pPr>
            <a:r>
              <a:rPr lang="en-GB" sz="3000" dirty="0">
                <a:solidFill>
                  <a:srgbClr val="38761D"/>
                </a:solidFill>
              </a:rPr>
              <a:t>Green</a:t>
            </a:r>
            <a:r>
              <a:rPr lang="en-GB" sz="3000" dirty="0"/>
              <a:t>: human selected best docking model</a:t>
            </a:r>
            <a:endParaRPr sz="3000" dirty="0"/>
          </a:p>
        </p:txBody>
      </p:sp>
      <p:pic>
        <p:nvPicPr>
          <p:cNvPr id="239" name="Google Shape;239;p34"/>
          <p:cNvPicPr preferRelativeResize="0"/>
          <p:nvPr/>
        </p:nvPicPr>
        <p:blipFill rotWithShape="1">
          <a:blip r:embed="rId3">
            <a:alphaModFix/>
          </a:blip>
          <a:srcRect t="57939"/>
          <a:stretch/>
        </p:blipFill>
        <p:spPr>
          <a:xfrm>
            <a:off x="2911125" y="4955185"/>
            <a:ext cx="14427551" cy="47113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58;p25">
            <a:extLst>
              <a:ext uri="{FF2B5EF4-FFF2-40B4-BE49-F238E27FC236}">
                <a16:creationId xmlns:a16="http://schemas.microsoft.com/office/drawing/2014/main" id="{D4894548-C8A6-074F-8899-460EBFEE5766}"/>
              </a:ext>
            </a:extLst>
          </p:cNvPr>
          <p:cNvSpPr txBox="1">
            <a:spLocks/>
          </p:cNvSpPr>
          <p:nvPr/>
        </p:nvSpPr>
        <p:spPr>
          <a:xfrm>
            <a:off x="15742920" y="9101103"/>
            <a:ext cx="9219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7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>
            <a:spLocks noGrp="1"/>
          </p:cNvSpPr>
          <p:nvPr>
            <p:ph type="title"/>
          </p:nvPr>
        </p:nvSpPr>
        <p:spPr>
          <a:xfrm>
            <a:off x="830118" y="252000"/>
            <a:ext cx="15705300" cy="86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none"/>
              <a:t>Top CRISPR candidates were selected</a:t>
            </a:r>
            <a:endParaRPr u="none"/>
          </a:p>
        </p:txBody>
      </p:sp>
      <p:sp>
        <p:nvSpPr>
          <p:cNvPr id="246" name="Google Shape;246;p35"/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1900" cy="51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sp>
        <p:nvSpPr>
          <p:cNvPr id="247" name="Google Shape;247;p35"/>
          <p:cNvSpPr txBox="1">
            <a:spLocks noGrp="1"/>
          </p:cNvSpPr>
          <p:nvPr>
            <p:ph type="body" idx="1"/>
          </p:nvPr>
        </p:nvSpPr>
        <p:spPr>
          <a:xfrm>
            <a:off x="4065750" y="5178725"/>
            <a:ext cx="11814900" cy="397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i="1" dirty="0"/>
              <a:t>In silico</a:t>
            </a:r>
            <a:r>
              <a:rPr lang="en-GB" sz="3000" dirty="0"/>
              <a:t> docking was performed with ~100 candidate CRISPR RNAs for each Cas13 protein.</a:t>
            </a:r>
            <a:endParaRPr sz="3000" dirty="0"/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dirty="0"/>
              <a:t>CRISPR RNAs (red dots as the </a:t>
            </a:r>
            <a:r>
              <a:rPr lang="en-GB" sz="3000" dirty="0" err="1"/>
              <a:t>center</a:t>
            </a:r>
            <a:r>
              <a:rPr lang="en-GB" sz="3000" dirty="0"/>
              <a:t> of mass) which docked closest to the actual binding site (black dot) were selected.</a:t>
            </a:r>
            <a:endParaRPr sz="3000" dirty="0"/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dirty="0"/>
              <a:t>Their genetic sequences differed according to MSA.</a:t>
            </a:r>
            <a:endParaRPr sz="3000" dirty="0"/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dirty="0"/>
              <a:t>Some CRISPR RNAs were predicted to have better binding affinities to Cas proteins than the experimental structure.</a:t>
            </a:r>
            <a:endParaRPr sz="3000" dirty="0"/>
          </a:p>
        </p:txBody>
      </p:sp>
      <p:pic>
        <p:nvPicPr>
          <p:cNvPr id="248" name="Google Shape;248;p35"/>
          <p:cNvPicPr preferRelativeResize="0"/>
          <p:nvPr/>
        </p:nvPicPr>
        <p:blipFill rotWithShape="1">
          <a:blip r:embed="rId3">
            <a:alphaModFix/>
          </a:blip>
          <a:srcRect b="84527"/>
          <a:stretch/>
        </p:blipFill>
        <p:spPr>
          <a:xfrm>
            <a:off x="830125" y="1115700"/>
            <a:ext cx="16029349" cy="397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 txBox="1">
            <a:spLocks noGrp="1"/>
          </p:cNvSpPr>
          <p:nvPr>
            <p:ph type="title"/>
          </p:nvPr>
        </p:nvSpPr>
        <p:spPr>
          <a:xfrm>
            <a:off x="830118" y="252000"/>
            <a:ext cx="15705300" cy="86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none" dirty="0"/>
              <a:t>For every Cas13 protein…</a:t>
            </a:r>
            <a:endParaRPr u="none" dirty="0"/>
          </a:p>
        </p:txBody>
      </p:sp>
      <p:sp>
        <p:nvSpPr>
          <p:cNvPr id="255" name="Google Shape;255;p36"/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1900" cy="51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sp>
        <p:nvSpPr>
          <p:cNvPr id="256" name="Google Shape;256;p36"/>
          <p:cNvSpPr txBox="1">
            <a:spLocks noGrp="1"/>
          </p:cNvSpPr>
          <p:nvPr>
            <p:ph type="body" idx="1"/>
          </p:nvPr>
        </p:nvSpPr>
        <p:spPr>
          <a:xfrm>
            <a:off x="835825" y="1194363"/>
            <a:ext cx="8442000" cy="693548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i="1" dirty="0"/>
              <a:t>In silico</a:t>
            </a:r>
            <a:r>
              <a:rPr lang="en-GB" sz="3000" dirty="0"/>
              <a:t> docking using candidate CRISPRs was performed for every Cas protein currently available.</a:t>
            </a:r>
            <a:endParaRPr sz="3000" dirty="0"/>
          </a:p>
          <a:p>
            <a:pPr marL="914400" lvl="1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○"/>
            </a:pPr>
            <a:r>
              <a:rPr lang="en-GB" sz="3000" dirty="0"/>
              <a:t>Cas13a: 10</a:t>
            </a:r>
            <a:endParaRPr sz="3000" dirty="0"/>
          </a:p>
          <a:p>
            <a:pPr marL="914400" lvl="1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○"/>
            </a:pPr>
            <a:r>
              <a:rPr lang="en-GB" sz="3000" dirty="0"/>
              <a:t>Cas13b: 2</a:t>
            </a:r>
          </a:p>
          <a:p>
            <a:pPr marL="914400" lvl="1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○"/>
            </a:pPr>
            <a:r>
              <a:rPr lang="en-GB" sz="3000" dirty="0"/>
              <a:t>Cas13d: 4</a:t>
            </a: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dirty="0"/>
              <a:t>For each Cas protein, we released a list of CRISPR RNAs that have better binding affinities than their experimental structures (some results shown).</a:t>
            </a:r>
            <a:endParaRPr sz="3000" dirty="0"/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dirty="0"/>
              <a:t>CRISPR-Cas13-based antimicrobials should use the optimal pair!</a:t>
            </a:r>
            <a:endParaRPr sz="3000" dirty="0"/>
          </a:p>
        </p:txBody>
      </p:sp>
      <p:pic>
        <p:nvPicPr>
          <p:cNvPr id="257" name="Google Shape;25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8519" y="0"/>
            <a:ext cx="6091238" cy="9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7"/>
          <p:cNvSpPr txBox="1">
            <a:spLocks noGrp="1"/>
          </p:cNvSpPr>
          <p:nvPr>
            <p:ph type="ctrTitle"/>
          </p:nvPr>
        </p:nvSpPr>
        <p:spPr>
          <a:xfrm>
            <a:off x="1291074" y="3246120"/>
            <a:ext cx="15183300" cy="4436100"/>
          </a:xfrm>
          <a:prstGeom prst="rect">
            <a:avLst/>
          </a:prstGeom>
        </p:spPr>
        <p:txBody>
          <a:bodyPr spcFirstLastPara="1" wrap="square" lIns="91450" tIns="45700" rIns="91450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dirty="0"/>
              <a:t>Project 2: </a:t>
            </a:r>
            <a:endParaRPr sz="6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dirty="0"/>
              <a:t>Anti-CRISPRs on </a:t>
            </a:r>
            <a:r>
              <a:rPr lang="en-GB" sz="6600" dirty="0" err="1"/>
              <a:t>AlphaFold</a:t>
            </a:r>
            <a:endParaRPr sz="6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500" u="none" dirty="0"/>
              <a:t>Park H-M, Park Y, </a:t>
            </a:r>
            <a:r>
              <a:rPr lang="en-GB" sz="3500" u="none" dirty="0" err="1"/>
              <a:t>Vankerschaver</a:t>
            </a:r>
            <a:r>
              <a:rPr lang="en-GB" sz="3500" u="none" dirty="0"/>
              <a:t> J, Van </a:t>
            </a:r>
            <a:r>
              <a:rPr lang="en-GB" sz="3500" u="none" dirty="0" err="1"/>
              <a:t>Messem</a:t>
            </a:r>
            <a:r>
              <a:rPr lang="en-GB" sz="3500" u="none" dirty="0"/>
              <a:t> A, De Neve W, </a:t>
            </a:r>
            <a:r>
              <a:rPr lang="en-GB" sz="3500" dirty="0"/>
              <a:t>Shim H.</a:t>
            </a:r>
            <a:r>
              <a:rPr lang="en-GB" sz="3500" u="none" dirty="0"/>
              <a:t> Rethinking protein drug design with highly accurate structure prediction of anti-CRISPR proteins. </a:t>
            </a:r>
            <a:r>
              <a:rPr lang="en-GB" sz="3500" i="1" u="none" dirty="0"/>
              <a:t>Pharmaceuticals</a:t>
            </a:r>
            <a:r>
              <a:rPr lang="en-GB" sz="3500" u="none" dirty="0"/>
              <a:t>. 15:310 (2022).</a:t>
            </a:r>
            <a:endParaRPr sz="3500" u="none" dirty="0"/>
          </a:p>
        </p:txBody>
      </p:sp>
      <p:sp>
        <p:nvSpPr>
          <p:cNvPr id="3" name="Google Shape;158;p25">
            <a:extLst>
              <a:ext uri="{FF2B5EF4-FFF2-40B4-BE49-F238E27FC236}">
                <a16:creationId xmlns:a16="http://schemas.microsoft.com/office/drawing/2014/main" id="{1A37A005-CBBC-1346-89E1-5B0BB8C94A3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1900" cy="51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 txBox="1">
            <a:spLocks noGrp="1"/>
          </p:cNvSpPr>
          <p:nvPr>
            <p:ph type="sldNum" idx="12"/>
          </p:nvPr>
        </p:nvSpPr>
        <p:spPr>
          <a:xfrm>
            <a:off x="29562441" y="16969393"/>
            <a:ext cx="174870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pic>
        <p:nvPicPr>
          <p:cNvPr id="269" name="Google Shape;26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9589" y="2399288"/>
            <a:ext cx="6131065" cy="613106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8"/>
          <p:cNvSpPr txBox="1">
            <a:spLocks noGrp="1"/>
          </p:cNvSpPr>
          <p:nvPr>
            <p:ph type="body" idx="1"/>
          </p:nvPr>
        </p:nvSpPr>
        <p:spPr>
          <a:xfrm>
            <a:off x="584213" y="1316977"/>
            <a:ext cx="7940700" cy="9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/>
          <a:p>
            <a:pPr marL="533400" lvl="0" indent="-1524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3000" b="1" dirty="0"/>
              <a:t>AcrIF1</a:t>
            </a:r>
            <a:r>
              <a:rPr lang="en-GB" sz="3000" dirty="0"/>
              <a:t> from </a:t>
            </a:r>
            <a:r>
              <a:rPr lang="en-GB" sz="3000" i="1" dirty="0"/>
              <a:t>Pseudomonas</a:t>
            </a:r>
            <a:r>
              <a:rPr lang="en-GB" sz="3000" dirty="0"/>
              <a:t> phage</a:t>
            </a:r>
            <a:endParaRPr sz="3000" dirty="0"/>
          </a:p>
          <a:p>
            <a:pPr marL="533400" lvl="0" indent="-15240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 sz="3000" dirty="0"/>
              <a:t>Experimental structure</a:t>
            </a:r>
            <a:endParaRPr sz="3000" dirty="0"/>
          </a:p>
        </p:txBody>
      </p:sp>
      <p:sp>
        <p:nvSpPr>
          <p:cNvPr id="273" name="Google Shape;273;p38"/>
          <p:cNvSpPr txBox="1">
            <a:spLocks noGrp="1"/>
          </p:cNvSpPr>
          <p:nvPr>
            <p:ph type="title"/>
          </p:nvPr>
        </p:nvSpPr>
        <p:spPr>
          <a:xfrm>
            <a:off x="830125" y="252000"/>
            <a:ext cx="16220100" cy="863700"/>
          </a:xfrm>
          <a:prstGeom prst="rect">
            <a:avLst/>
          </a:prstGeom>
        </p:spPr>
        <p:txBody>
          <a:bodyPr spcFirstLastPara="1" wrap="square" lIns="91450" tIns="45700" rIns="91450" bIns="45700" anchor="t" anchorCtr="0">
            <a:noAutofit/>
          </a:bodyPr>
          <a:lstStyle/>
          <a:p>
            <a:pPr>
              <a:buClr>
                <a:schemeClr val="dk2"/>
              </a:buClr>
              <a:buSzPts val="5300"/>
            </a:pPr>
            <a:r>
              <a:rPr lang="en-GB" u="none" dirty="0">
                <a:solidFill>
                  <a:schemeClr val="dk2"/>
                </a:solidFill>
              </a:rPr>
              <a:t>Anti-CRISPRs are genetically and structurally diverse</a:t>
            </a:r>
            <a:endParaRPr u="none" dirty="0"/>
          </a:p>
        </p:txBody>
      </p:sp>
      <p:sp>
        <p:nvSpPr>
          <p:cNvPr id="274" name="Google Shape;274;p38"/>
          <p:cNvSpPr txBox="1"/>
          <p:nvPr/>
        </p:nvSpPr>
        <p:spPr>
          <a:xfrm>
            <a:off x="3523577" y="8262930"/>
            <a:ext cx="13351260" cy="127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3350" tIns="173350" rIns="173350" bIns="173350" anchor="t" anchorCtr="0">
            <a:spAutoFit/>
          </a:bodyPr>
          <a:lstStyle/>
          <a:p>
            <a:pPr marL="457200" indent="-438150">
              <a:buSzPts val="3300"/>
              <a:buFont typeface="Arial"/>
              <a:buChar char="●"/>
            </a:pPr>
            <a:r>
              <a:rPr lang="en-GB" sz="3000" dirty="0"/>
              <a:t>Anti-CRISPRs are small proteins that inhibit CRISPR-Cas systems. </a:t>
            </a:r>
          </a:p>
          <a:p>
            <a:pPr marL="457200" indent="-438150">
              <a:buSzPts val="3300"/>
              <a:buFont typeface="Arial"/>
              <a:buChar char="●"/>
            </a:pPr>
            <a:r>
              <a:rPr lang="en-GB" sz="3000" dirty="0"/>
              <a:t>Anti-CRISPRs have several inhibition mechanisms.</a:t>
            </a:r>
          </a:p>
        </p:txBody>
      </p:sp>
      <p:pic>
        <p:nvPicPr>
          <p:cNvPr id="13" name="Google Shape;281;p39">
            <a:extLst>
              <a:ext uri="{FF2B5EF4-FFF2-40B4-BE49-F238E27FC236}">
                <a16:creationId xmlns:a16="http://schemas.microsoft.com/office/drawing/2014/main" id="{087860A9-D517-9342-A1B4-1348FF95A58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6459"/>
          <a:stretch/>
        </p:blipFill>
        <p:spPr>
          <a:xfrm>
            <a:off x="9738022" y="1143181"/>
            <a:ext cx="5328476" cy="73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58;p25">
            <a:extLst>
              <a:ext uri="{FF2B5EF4-FFF2-40B4-BE49-F238E27FC236}">
                <a16:creationId xmlns:a16="http://schemas.microsoft.com/office/drawing/2014/main" id="{5700C2D1-DDB7-3446-AAA7-E0C5A9A258E4}"/>
              </a:ext>
            </a:extLst>
          </p:cNvPr>
          <p:cNvSpPr txBox="1">
            <a:spLocks/>
          </p:cNvSpPr>
          <p:nvPr/>
        </p:nvSpPr>
        <p:spPr>
          <a:xfrm>
            <a:off x="15590520" y="8948703"/>
            <a:ext cx="9219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1"/>
          <p:cNvSpPr txBox="1">
            <a:spLocks noGrp="1"/>
          </p:cNvSpPr>
          <p:nvPr>
            <p:ph type="title"/>
          </p:nvPr>
        </p:nvSpPr>
        <p:spPr>
          <a:xfrm>
            <a:off x="830100" y="252018"/>
            <a:ext cx="16294200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5300"/>
              <a:buFont typeface="Arial"/>
              <a:buNone/>
            </a:pPr>
            <a:r>
              <a:rPr lang="en-GB" u="none"/>
              <a:t>AlphaFold predicts </a:t>
            </a:r>
            <a:r>
              <a:rPr lang="en-GB" u="none">
                <a:solidFill>
                  <a:schemeClr val="dk2"/>
                </a:solidFill>
              </a:rPr>
              <a:t>anti-CRISPR structures well</a:t>
            </a:r>
            <a:endParaRPr u="none"/>
          </a:p>
        </p:txBody>
      </p:sp>
      <p:sp>
        <p:nvSpPr>
          <p:cNvPr id="297" name="Google Shape;297;p41"/>
          <p:cNvSpPr txBox="1">
            <a:spLocks noGrp="1"/>
          </p:cNvSpPr>
          <p:nvPr>
            <p:ph type="sldNum" idx="12"/>
          </p:nvPr>
        </p:nvSpPr>
        <p:spPr>
          <a:xfrm>
            <a:off x="29562441" y="16969393"/>
            <a:ext cx="174870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sp>
        <p:nvSpPr>
          <p:cNvPr id="298" name="Google Shape;298;p41"/>
          <p:cNvSpPr txBox="1"/>
          <p:nvPr/>
        </p:nvSpPr>
        <p:spPr>
          <a:xfrm>
            <a:off x="2576985" y="6367367"/>
            <a:ext cx="13296165" cy="219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3350" tIns="173350" rIns="173350" bIns="173350" anchor="t" anchorCtr="0">
            <a:spAutoFit/>
          </a:bodyPr>
          <a:lstStyle/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dirty="0"/>
              <a:t>The first step is to validate </a:t>
            </a:r>
            <a:r>
              <a:rPr lang="en-GB" sz="3000" dirty="0" err="1"/>
              <a:t>AlphaFold</a:t>
            </a:r>
            <a:r>
              <a:rPr lang="en-GB" sz="3000" dirty="0"/>
              <a:t> using 100 anti-CRISPRs with experimental structures.</a:t>
            </a: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dirty="0"/>
              <a:t>Our validation study shows </a:t>
            </a:r>
            <a:r>
              <a:rPr lang="en-GB" sz="3000" dirty="0" err="1"/>
              <a:t>AlphaFold</a:t>
            </a:r>
            <a:r>
              <a:rPr lang="en-GB" sz="3000" dirty="0"/>
              <a:t> is good at predicting 3D structures of anti-CRISPR proteins (median accuracy score: ~90%) </a:t>
            </a:r>
            <a:endParaRPr sz="3000" dirty="0"/>
          </a:p>
        </p:txBody>
      </p:sp>
      <p:sp>
        <p:nvSpPr>
          <p:cNvPr id="299" name="Google Shape;299;p41"/>
          <p:cNvSpPr/>
          <p:nvPr/>
        </p:nvSpPr>
        <p:spPr>
          <a:xfrm>
            <a:off x="11089875" y="1566100"/>
            <a:ext cx="5456100" cy="14313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0" name="Google Shape;300;p41"/>
          <p:cNvPicPr preferRelativeResize="0"/>
          <p:nvPr/>
        </p:nvPicPr>
        <p:blipFill rotWithShape="1">
          <a:blip r:embed="rId3">
            <a:alphaModFix/>
          </a:blip>
          <a:srcRect b="54812"/>
          <a:stretch/>
        </p:blipFill>
        <p:spPr>
          <a:xfrm>
            <a:off x="1289850" y="1731300"/>
            <a:ext cx="15255941" cy="42514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58;p25">
            <a:extLst>
              <a:ext uri="{FF2B5EF4-FFF2-40B4-BE49-F238E27FC236}">
                <a16:creationId xmlns:a16="http://schemas.microsoft.com/office/drawing/2014/main" id="{6E4418EA-20F4-AC4C-84D1-D1E8F38177C0}"/>
              </a:ext>
            </a:extLst>
          </p:cNvPr>
          <p:cNvSpPr txBox="1">
            <a:spLocks/>
          </p:cNvSpPr>
          <p:nvPr/>
        </p:nvSpPr>
        <p:spPr>
          <a:xfrm>
            <a:off x="15590520" y="8948703"/>
            <a:ext cx="9219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2"/>
          <p:cNvSpPr txBox="1">
            <a:spLocks noGrp="1"/>
          </p:cNvSpPr>
          <p:nvPr>
            <p:ph type="title"/>
          </p:nvPr>
        </p:nvSpPr>
        <p:spPr>
          <a:xfrm>
            <a:off x="830100" y="252018"/>
            <a:ext cx="16294200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5300"/>
              <a:buFont typeface="Arial"/>
              <a:buNone/>
            </a:pPr>
            <a:r>
              <a:rPr lang="en-GB" u="none"/>
              <a:t>Can we learn more from </a:t>
            </a:r>
            <a:r>
              <a:rPr lang="en-GB" u="none">
                <a:solidFill>
                  <a:schemeClr val="dk2"/>
                </a:solidFill>
              </a:rPr>
              <a:t>anti-CRISPR structures?</a:t>
            </a:r>
            <a:endParaRPr u="none"/>
          </a:p>
        </p:txBody>
      </p:sp>
      <p:sp>
        <p:nvSpPr>
          <p:cNvPr id="307" name="Google Shape;307;p42"/>
          <p:cNvSpPr txBox="1">
            <a:spLocks noGrp="1"/>
          </p:cNvSpPr>
          <p:nvPr>
            <p:ph type="sldNum" idx="12"/>
          </p:nvPr>
        </p:nvSpPr>
        <p:spPr>
          <a:xfrm>
            <a:off x="29562441" y="16969393"/>
            <a:ext cx="174870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sp>
        <p:nvSpPr>
          <p:cNvPr id="308" name="Google Shape;308;p42"/>
          <p:cNvSpPr txBox="1"/>
          <p:nvPr/>
        </p:nvSpPr>
        <p:spPr>
          <a:xfrm>
            <a:off x="3525397" y="6522050"/>
            <a:ext cx="12431100" cy="2658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3350" tIns="173350" rIns="173350" bIns="173350" anchor="t" anchorCtr="0">
            <a:spAutoFit/>
          </a:bodyPr>
          <a:lstStyle/>
          <a:p>
            <a:pPr marL="457200" indent="-438150">
              <a:buSzPts val="3300"/>
              <a:buFont typeface="Arial"/>
              <a:buChar char="●"/>
            </a:pPr>
            <a:r>
              <a:rPr lang="en-GB" sz="3000" dirty="0"/>
              <a:t>Additional 100 anti-CRISPRs without experimental structures.</a:t>
            </a:r>
          </a:p>
          <a:p>
            <a:pPr marL="914400" lvl="1" indent="-438150">
              <a:buSzPts val="3300"/>
              <a:buFont typeface="Arial"/>
              <a:buChar char="○"/>
            </a:pPr>
            <a:r>
              <a:rPr lang="en-GB" sz="3000" dirty="0"/>
              <a:t>Build structure-based evolutionary trees to show diversity and functional relationships of all anti-CRISPRs</a:t>
            </a:r>
          </a:p>
          <a:p>
            <a:pPr marL="914400" lvl="1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○"/>
            </a:pPr>
            <a:r>
              <a:rPr lang="en-GB" sz="3000" dirty="0"/>
              <a:t>Find structural homologues from Protein Data Bank (PDB) to infer inhibitory mechanisms of some anti-CRISPRs</a:t>
            </a:r>
          </a:p>
        </p:txBody>
      </p:sp>
      <p:sp>
        <p:nvSpPr>
          <p:cNvPr id="309" name="Google Shape;309;p42"/>
          <p:cNvSpPr/>
          <p:nvPr/>
        </p:nvSpPr>
        <p:spPr>
          <a:xfrm>
            <a:off x="11070775" y="2989025"/>
            <a:ext cx="5475000" cy="3197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0" name="Google Shape;310;p42"/>
          <p:cNvPicPr preferRelativeResize="0"/>
          <p:nvPr/>
        </p:nvPicPr>
        <p:blipFill rotWithShape="1">
          <a:blip r:embed="rId3">
            <a:alphaModFix/>
          </a:blip>
          <a:srcRect b="54812"/>
          <a:stretch/>
        </p:blipFill>
        <p:spPr>
          <a:xfrm>
            <a:off x="1289850" y="1731300"/>
            <a:ext cx="15255941" cy="42514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58;p25">
            <a:extLst>
              <a:ext uri="{FF2B5EF4-FFF2-40B4-BE49-F238E27FC236}">
                <a16:creationId xmlns:a16="http://schemas.microsoft.com/office/drawing/2014/main" id="{7EF6C623-6225-B149-83E6-EB3D4BCA01AA}"/>
              </a:ext>
            </a:extLst>
          </p:cNvPr>
          <p:cNvSpPr txBox="1">
            <a:spLocks/>
          </p:cNvSpPr>
          <p:nvPr/>
        </p:nvSpPr>
        <p:spPr>
          <a:xfrm>
            <a:off x="15590520" y="8948703"/>
            <a:ext cx="9219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3"/>
          <p:cNvSpPr txBox="1">
            <a:spLocks noGrp="1"/>
          </p:cNvSpPr>
          <p:nvPr>
            <p:ph type="sldNum" idx="12"/>
          </p:nvPr>
        </p:nvSpPr>
        <p:spPr>
          <a:xfrm>
            <a:off x="29562441" y="16969393"/>
            <a:ext cx="174870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pic>
        <p:nvPicPr>
          <p:cNvPr id="317" name="Google Shape;31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7600" y="929876"/>
            <a:ext cx="8820425" cy="905182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3"/>
          <p:cNvSpPr txBox="1">
            <a:spLocks noGrp="1"/>
          </p:cNvSpPr>
          <p:nvPr>
            <p:ph type="title"/>
          </p:nvPr>
        </p:nvSpPr>
        <p:spPr>
          <a:xfrm>
            <a:off x="830100" y="252018"/>
            <a:ext cx="16294200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5300"/>
              <a:buFont typeface="Arial"/>
              <a:buNone/>
            </a:pPr>
            <a:r>
              <a:rPr lang="en-GB" u="none" dirty="0"/>
              <a:t>Evolutionary tree of anti-CRISPRs based on structure</a:t>
            </a:r>
            <a:endParaRPr u="none" dirty="0"/>
          </a:p>
        </p:txBody>
      </p:sp>
      <p:sp>
        <p:nvSpPr>
          <p:cNvPr id="319" name="Google Shape;319;p43"/>
          <p:cNvSpPr txBox="1"/>
          <p:nvPr/>
        </p:nvSpPr>
        <p:spPr>
          <a:xfrm>
            <a:off x="10789919" y="1673645"/>
            <a:ext cx="5955178" cy="6813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3350" tIns="173350" rIns="173350" bIns="173350" anchor="t" anchorCtr="0">
            <a:spAutoFit/>
          </a:bodyPr>
          <a:lstStyle/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dirty="0"/>
              <a:t>Structure-based evolutionary tree built from 207 anti-CRISPR proteins.</a:t>
            </a:r>
          </a:p>
          <a:p>
            <a:pPr marL="457200" indent="-438150">
              <a:buSzPts val="3300"/>
              <a:buFont typeface="Arial"/>
              <a:buChar char="●"/>
            </a:pPr>
            <a:r>
              <a:rPr lang="en-GB" sz="3000" dirty="0"/>
              <a:t>Some of them have known inhibitory mechanisms but most do not.</a:t>
            </a: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dirty="0"/>
              <a:t>Evolutionary tree shows the diversity of anti-CRISPR protein structures.</a:t>
            </a:r>
            <a:endParaRPr sz="3000" dirty="0"/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dirty="0"/>
              <a:t>If on the same branch, proteins are related by structure.</a:t>
            </a:r>
            <a:endParaRPr sz="3000" dirty="0"/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dirty="0"/>
              <a:t>If rooted in the </a:t>
            </a:r>
            <a:r>
              <a:rPr lang="en-GB" sz="3000" dirty="0" err="1"/>
              <a:t>center</a:t>
            </a:r>
            <a:r>
              <a:rPr lang="en-GB" sz="3000" dirty="0"/>
              <a:t>, these protein structures are unique.</a:t>
            </a:r>
            <a:endParaRPr sz="3000" dirty="0"/>
          </a:p>
        </p:txBody>
      </p:sp>
      <p:sp>
        <p:nvSpPr>
          <p:cNvPr id="6" name="Google Shape;158;p25">
            <a:extLst>
              <a:ext uri="{FF2B5EF4-FFF2-40B4-BE49-F238E27FC236}">
                <a16:creationId xmlns:a16="http://schemas.microsoft.com/office/drawing/2014/main" id="{8601BFE4-03D8-AD4C-BFBE-B3E2430B40B3}"/>
              </a:ext>
            </a:extLst>
          </p:cNvPr>
          <p:cNvSpPr txBox="1">
            <a:spLocks/>
          </p:cNvSpPr>
          <p:nvPr/>
        </p:nvSpPr>
        <p:spPr>
          <a:xfrm>
            <a:off x="15590520" y="8948703"/>
            <a:ext cx="9219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830118" y="252000"/>
            <a:ext cx="15705300" cy="86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none"/>
              <a:t>Content</a:t>
            </a:r>
            <a:endParaRPr u="none"/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835825" y="1518349"/>
            <a:ext cx="15699600" cy="63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Introduction to </a:t>
            </a:r>
            <a:r>
              <a:rPr lang="en-GB" b="1" dirty="0"/>
              <a:t>Antimicrobial resistance </a:t>
            </a:r>
            <a:r>
              <a:rPr lang="en-GB" dirty="0"/>
              <a:t>(3 mins)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Project 1: </a:t>
            </a:r>
            <a:r>
              <a:rPr lang="en-GB" b="1" dirty="0"/>
              <a:t>CRISPR-Cas13 antimicrobials </a:t>
            </a:r>
            <a:r>
              <a:rPr lang="en-GB" dirty="0"/>
              <a:t>(6 mins)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Project 2: </a:t>
            </a:r>
            <a:r>
              <a:rPr lang="en-GB" b="1" dirty="0"/>
              <a:t>Anti-CRISPR proteins </a:t>
            </a:r>
            <a:r>
              <a:rPr lang="en-GB" dirty="0"/>
              <a:t>(6 mins)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Conclusion</a:t>
            </a:r>
            <a:r>
              <a:rPr lang="en-GB" dirty="0"/>
              <a:t> and Q&amp;A (5 mins)</a:t>
            </a:r>
            <a:endParaRPr dirty="0"/>
          </a:p>
        </p:txBody>
      </p:sp>
      <p:sp>
        <p:nvSpPr>
          <p:cNvPr id="151" name="Google Shape;151;p24"/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1900" cy="51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5"/>
          <p:cNvSpPr txBox="1">
            <a:spLocks noGrp="1"/>
          </p:cNvSpPr>
          <p:nvPr>
            <p:ph type="sldNum" idx="12"/>
          </p:nvPr>
        </p:nvSpPr>
        <p:spPr>
          <a:xfrm>
            <a:off x="29562441" y="16969393"/>
            <a:ext cx="174870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pic>
        <p:nvPicPr>
          <p:cNvPr id="335" name="Google Shape;335;p45"/>
          <p:cNvPicPr preferRelativeResize="0"/>
          <p:nvPr/>
        </p:nvPicPr>
        <p:blipFill rotWithShape="1">
          <a:blip r:embed="rId3">
            <a:alphaModFix/>
          </a:blip>
          <a:srcRect l="50223"/>
          <a:stretch/>
        </p:blipFill>
        <p:spPr>
          <a:xfrm>
            <a:off x="7206410" y="1132349"/>
            <a:ext cx="10093875" cy="7812146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5"/>
          <p:cNvSpPr txBox="1">
            <a:spLocks noGrp="1"/>
          </p:cNvSpPr>
          <p:nvPr>
            <p:ph type="title"/>
          </p:nvPr>
        </p:nvSpPr>
        <p:spPr>
          <a:xfrm>
            <a:off x="830100" y="252018"/>
            <a:ext cx="16294200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300"/>
              <a:buFont typeface="Arial"/>
              <a:buNone/>
            </a:pPr>
            <a:r>
              <a:rPr lang="en-GB" u="none">
                <a:solidFill>
                  <a:schemeClr val="dk2"/>
                </a:solidFill>
              </a:rPr>
              <a:t>Structure can infer inhibitory function</a:t>
            </a:r>
            <a:endParaRPr u="none"/>
          </a:p>
        </p:txBody>
      </p:sp>
      <p:sp>
        <p:nvSpPr>
          <p:cNvPr id="337" name="Google Shape;337;p45"/>
          <p:cNvSpPr txBox="1"/>
          <p:nvPr/>
        </p:nvSpPr>
        <p:spPr>
          <a:xfrm>
            <a:off x="631767" y="1462832"/>
            <a:ext cx="6849688" cy="6351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3350" tIns="173350" rIns="173350" bIns="173350" anchor="t" anchorCtr="0">
            <a:spAutoFit/>
          </a:bodyPr>
          <a:lstStyle/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dirty="0"/>
              <a:t>A clade with homologues related to acetyltransferase (purple arrow).</a:t>
            </a:r>
            <a:endParaRPr sz="3000" dirty="0"/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dirty="0"/>
              <a:t>Acetylation of Cas proteins disables their function.</a:t>
            </a:r>
            <a:endParaRPr sz="3000" dirty="0"/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dirty="0"/>
              <a:t>Anti-CRISPRs (labelled “3625”) are known to disable </a:t>
            </a:r>
            <a:r>
              <a:rPr lang="en-GB" sz="3000" dirty="0" err="1"/>
              <a:t>TypeVA</a:t>
            </a:r>
            <a:r>
              <a:rPr lang="en-GB" sz="3000" dirty="0"/>
              <a:t> (Class 2) CRISPR-Cas systems enzymatically.</a:t>
            </a:r>
            <a:endParaRPr sz="3000" dirty="0"/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dirty="0">
                <a:solidFill>
                  <a:schemeClr val="dk1"/>
                </a:solidFill>
              </a:rPr>
              <a:t>Anti-CRISPRs of unknown function (labelled “3666”) are in the same clade and belong to the family of anti-CRISPRs disabling </a:t>
            </a:r>
            <a:r>
              <a:rPr lang="en-GB" sz="3000" dirty="0" err="1">
                <a:solidFill>
                  <a:schemeClr val="dk1"/>
                </a:solidFill>
              </a:rPr>
              <a:t>TypeIB</a:t>
            </a:r>
            <a:r>
              <a:rPr lang="en-GB" sz="3000" dirty="0">
                <a:solidFill>
                  <a:schemeClr val="dk1"/>
                </a:solidFill>
              </a:rPr>
              <a:t> (Class 1) CRISPR-Cas systems!</a:t>
            </a:r>
            <a:endParaRPr sz="3000" dirty="0"/>
          </a:p>
        </p:txBody>
      </p:sp>
      <p:sp>
        <p:nvSpPr>
          <p:cNvPr id="338" name="Google Shape;338;p45"/>
          <p:cNvSpPr/>
          <p:nvPr/>
        </p:nvSpPr>
        <p:spPr>
          <a:xfrm>
            <a:off x="12934134" y="4210398"/>
            <a:ext cx="3924074" cy="3739767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58;p25">
            <a:extLst>
              <a:ext uri="{FF2B5EF4-FFF2-40B4-BE49-F238E27FC236}">
                <a16:creationId xmlns:a16="http://schemas.microsoft.com/office/drawing/2014/main" id="{47FCA2D0-617B-714F-B7F4-2D63D0AA8771}"/>
              </a:ext>
            </a:extLst>
          </p:cNvPr>
          <p:cNvSpPr txBox="1">
            <a:spLocks/>
          </p:cNvSpPr>
          <p:nvPr/>
        </p:nvSpPr>
        <p:spPr>
          <a:xfrm>
            <a:off x="15590520" y="8948703"/>
            <a:ext cx="9219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>
            <a:spLocks noGrp="1"/>
          </p:cNvSpPr>
          <p:nvPr>
            <p:ph type="sldNum" idx="12"/>
          </p:nvPr>
        </p:nvSpPr>
        <p:spPr>
          <a:xfrm>
            <a:off x="29562441" y="16969393"/>
            <a:ext cx="174870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pic>
        <p:nvPicPr>
          <p:cNvPr id="345" name="Google Shape;345;p46"/>
          <p:cNvPicPr preferRelativeResize="0"/>
          <p:nvPr/>
        </p:nvPicPr>
        <p:blipFill rotWithShape="1">
          <a:blip r:embed="rId3">
            <a:alphaModFix/>
          </a:blip>
          <a:srcRect l="8141" t="52831" r="30624"/>
          <a:stretch/>
        </p:blipFill>
        <p:spPr>
          <a:xfrm>
            <a:off x="2883878" y="2689616"/>
            <a:ext cx="12905232" cy="662487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6"/>
          <p:cNvSpPr txBox="1">
            <a:spLocks noGrp="1"/>
          </p:cNvSpPr>
          <p:nvPr>
            <p:ph type="title"/>
          </p:nvPr>
        </p:nvSpPr>
        <p:spPr>
          <a:xfrm>
            <a:off x="830100" y="252018"/>
            <a:ext cx="16294200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300"/>
              <a:buFont typeface="Arial"/>
              <a:buNone/>
            </a:pPr>
            <a:r>
              <a:rPr lang="en-GB" u="none">
                <a:solidFill>
                  <a:schemeClr val="dk2"/>
                </a:solidFill>
              </a:rPr>
              <a:t>New family of Anti-CRISPR has enzymatic inhibition?</a:t>
            </a:r>
            <a:endParaRPr u="none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300"/>
              <a:buFont typeface="Arial"/>
              <a:buNone/>
            </a:pPr>
            <a:endParaRPr u="none">
              <a:solidFill>
                <a:schemeClr val="dk2"/>
              </a:solidFill>
            </a:endParaRPr>
          </a:p>
        </p:txBody>
      </p:sp>
      <p:sp>
        <p:nvSpPr>
          <p:cNvPr id="347" name="Google Shape;347;p46"/>
          <p:cNvSpPr txBox="1"/>
          <p:nvPr/>
        </p:nvSpPr>
        <p:spPr>
          <a:xfrm>
            <a:off x="706450" y="1115725"/>
            <a:ext cx="15925800" cy="173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3350" tIns="173350" rIns="173350" bIns="173350" anchor="t" anchorCtr="0">
            <a:spAutoFit/>
          </a:bodyPr>
          <a:lstStyle/>
          <a:p>
            <a:pPr marL="457200" indent="-438150">
              <a:buSzPts val="3300"/>
              <a:buFont typeface="Arial"/>
              <a:buChar char="●"/>
            </a:pPr>
            <a:r>
              <a:rPr lang="en-GB" sz="3000" dirty="0"/>
              <a:t>Closest structural homologues to these anti-CRISPRs were all acetyltransferases  (4U9W: </a:t>
            </a:r>
            <a:r>
              <a:rPr lang="en-GB" sz="3000" i="1" dirty="0"/>
              <a:t>Homo sapiens</a:t>
            </a:r>
            <a:r>
              <a:rPr lang="en-GB" sz="3000" dirty="0"/>
              <a:t>, 1Y9W: </a:t>
            </a:r>
            <a:r>
              <a:rPr lang="en-GB" sz="3000" i="1" dirty="0"/>
              <a:t>Bacillus cereus</a:t>
            </a:r>
            <a:r>
              <a:rPr lang="en-GB" sz="3000" dirty="0"/>
              <a:t>, 7AK8: </a:t>
            </a:r>
            <a:r>
              <a:rPr lang="en-GB" sz="3000" i="1" dirty="0"/>
              <a:t>Salmonella enterica</a:t>
            </a:r>
            <a:r>
              <a:rPr lang="en-GB" sz="3000" dirty="0"/>
              <a:t>) .</a:t>
            </a:r>
            <a:endParaRPr sz="3000" dirty="0"/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dirty="0" err="1"/>
              <a:t>AcrIB</a:t>
            </a:r>
            <a:r>
              <a:rPr lang="en-GB" sz="3000" dirty="0"/>
              <a:t> protein has a higher similarity score to its acetyltransferase homologue.</a:t>
            </a:r>
            <a:endParaRPr sz="3000" dirty="0"/>
          </a:p>
        </p:txBody>
      </p:sp>
      <p:sp>
        <p:nvSpPr>
          <p:cNvPr id="6" name="Google Shape;158;p25">
            <a:extLst>
              <a:ext uri="{FF2B5EF4-FFF2-40B4-BE49-F238E27FC236}">
                <a16:creationId xmlns:a16="http://schemas.microsoft.com/office/drawing/2014/main" id="{4C21A47E-4C8B-2D4F-85A9-F8E361C007EB}"/>
              </a:ext>
            </a:extLst>
          </p:cNvPr>
          <p:cNvSpPr txBox="1">
            <a:spLocks/>
          </p:cNvSpPr>
          <p:nvPr/>
        </p:nvSpPr>
        <p:spPr>
          <a:xfrm>
            <a:off x="15590520" y="8948703"/>
            <a:ext cx="9219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7" name="Google Shape;357;p47">
            <a:extLst>
              <a:ext uri="{FF2B5EF4-FFF2-40B4-BE49-F238E27FC236}">
                <a16:creationId xmlns:a16="http://schemas.microsoft.com/office/drawing/2014/main" id="{7C90B31E-7EF1-D84A-AC2A-B1F4C693D709}"/>
              </a:ext>
            </a:extLst>
          </p:cNvPr>
          <p:cNvSpPr txBox="1">
            <a:spLocks/>
          </p:cNvSpPr>
          <p:nvPr/>
        </p:nvSpPr>
        <p:spPr>
          <a:xfrm>
            <a:off x="3474720" y="9208353"/>
            <a:ext cx="2876204" cy="458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300" dirty="0">
                <a:solidFill>
                  <a:srgbClr val="7F7F7F"/>
                </a:solidFill>
              </a:rPr>
              <a:t>Homologue from Dong </a:t>
            </a:r>
            <a:r>
              <a:rPr lang="en-GB" sz="1300" i="1" dirty="0">
                <a:solidFill>
                  <a:srgbClr val="7F7F7F"/>
                </a:solidFill>
              </a:rPr>
              <a:t>et al. </a:t>
            </a:r>
            <a:r>
              <a:rPr lang="en-GB" sz="1300" dirty="0">
                <a:solidFill>
                  <a:srgbClr val="7F7F7F"/>
                </a:solidFill>
              </a:rPr>
              <a:t>2019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7"/>
          <p:cNvSpPr txBox="1">
            <a:spLocks noGrp="1"/>
          </p:cNvSpPr>
          <p:nvPr>
            <p:ph type="sldNum" idx="12"/>
          </p:nvPr>
        </p:nvSpPr>
        <p:spPr>
          <a:xfrm>
            <a:off x="29562441" y="16969393"/>
            <a:ext cx="1748700" cy="9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pic>
        <p:nvPicPr>
          <p:cNvPr id="354" name="Google Shape;354;p47"/>
          <p:cNvPicPr preferRelativeResize="0"/>
          <p:nvPr/>
        </p:nvPicPr>
        <p:blipFill rotWithShape="1">
          <a:blip r:embed="rId3">
            <a:alphaModFix/>
          </a:blip>
          <a:srcRect t="8718" b="50041"/>
          <a:stretch/>
        </p:blipFill>
        <p:spPr>
          <a:xfrm>
            <a:off x="612703" y="1248270"/>
            <a:ext cx="15899948" cy="43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9531" y="5736529"/>
            <a:ext cx="7100673" cy="3891357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7"/>
          <p:cNvSpPr txBox="1">
            <a:spLocks noGrp="1"/>
          </p:cNvSpPr>
          <p:nvPr>
            <p:ph type="title"/>
          </p:nvPr>
        </p:nvSpPr>
        <p:spPr>
          <a:xfrm>
            <a:off x="830100" y="252018"/>
            <a:ext cx="16294200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300"/>
              <a:buFont typeface="Arial"/>
              <a:buNone/>
            </a:pPr>
            <a:r>
              <a:rPr lang="en-GB" u="none" dirty="0">
                <a:solidFill>
                  <a:schemeClr val="dk2"/>
                </a:solidFill>
              </a:rPr>
              <a:t>Some have no homologue in the Protein Data Bank</a:t>
            </a:r>
            <a:endParaRPr u="none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300"/>
              <a:buFont typeface="Arial"/>
              <a:buNone/>
            </a:pPr>
            <a:endParaRPr u="none" dirty="0">
              <a:solidFill>
                <a:schemeClr val="dk2"/>
              </a:solidFill>
            </a:endParaRPr>
          </a:p>
        </p:txBody>
      </p:sp>
      <p:sp>
        <p:nvSpPr>
          <p:cNvPr id="357" name="Google Shape;357;p47"/>
          <p:cNvSpPr>
            <a:spLocks noGrp="1"/>
          </p:cNvSpPr>
          <p:nvPr>
            <p:ph type="pic" idx="2"/>
          </p:nvPr>
        </p:nvSpPr>
        <p:spPr>
          <a:xfrm>
            <a:off x="12217734" y="9150550"/>
            <a:ext cx="15696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rgbClr val="7F7F7F"/>
                </a:solidFill>
              </a:rPr>
              <a:t>Source: PDB 2021</a:t>
            </a:r>
            <a:endParaRPr sz="1300" dirty="0">
              <a:solidFill>
                <a:srgbClr val="7F7F7F"/>
              </a:solidFill>
            </a:endParaRPr>
          </a:p>
        </p:txBody>
      </p:sp>
      <p:sp>
        <p:nvSpPr>
          <p:cNvPr id="7" name="Google Shape;158;p25">
            <a:extLst>
              <a:ext uri="{FF2B5EF4-FFF2-40B4-BE49-F238E27FC236}">
                <a16:creationId xmlns:a16="http://schemas.microsoft.com/office/drawing/2014/main" id="{D9966CFA-D609-4043-AD9B-298ED986E580}"/>
              </a:ext>
            </a:extLst>
          </p:cNvPr>
          <p:cNvSpPr txBox="1">
            <a:spLocks/>
          </p:cNvSpPr>
          <p:nvPr/>
        </p:nvSpPr>
        <p:spPr>
          <a:xfrm>
            <a:off x="15590520" y="8948703"/>
            <a:ext cx="9219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700" b="0" i="0" u="none" strike="noStrike" cap="none">
                <a:solidFill>
                  <a:srgbClr val="1E6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8"/>
          <p:cNvSpPr txBox="1">
            <a:spLocks noGrp="1"/>
          </p:cNvSpPr>
          <p:nvPr>
            <p:ph type="title"/>
          </p:nvPr>
        </p:nvSpPr>
        <p:spPr>
          <a:xfrm>
            <a:off x="830118" y="252000"/>
            <a:ext cx="15705300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5400"/>
              <a:buFont typeface="Arial"/>
              <a:buNone/>
            </a:pPr>
            <a:r>
              <a:rPr lang="en-GB" sz="5000" u="none" dirty="0"/>
              <a:t>Future directions</a:t>
            </a:r>
            <a:endParaRPr sz="5000" u="none" dirty="0"/>
          </a:p>
        </p:txBody>
      </p:sp>
      <p:sp>
        <p:nvSpPr>
          <p:cNvPr id="364" name="Google Shape;364;p48"/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19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sp>
        <p:nvSpPr>
          <p:cNvPr id="365" name="Google Shape;365;p48"/>
          <p:cNvSpPr txBox="1">
            <a:spLocks noGrp="1"/>
          </p:cNvSpPr>
          <p:nvPr>
            <p:ph type="body" idx="1"/>
          </p:nvPr>
        </p:nvSpPr>
        <p:spPr>
          <a:xfrm>
            <a:off x="830118" y="1458831"/>
            <a:ext cx="6917344" cy="65047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b="1" dirty="0"/>
              <a:t>CRISPR-Cas-Docker</a:t>
            </a:r>
            <a:r>
              <a:rPr lang="en-GB" sz="3000" dirty="0"/>
              <a:t>: open-source program that can dock CRISPR with Cas protein</a:t>
            </a:r>
          </a:p>
          <a:p>
            <a:pPr marL="19050" lvl="0" indent="0" algn="l" rtl="0">
              <a:spcBef>
                <a:spcPts val="0"/>
              </a:spcBef>
              <a:spcAft>
                <a:spcPts val="0"/>
              </a:spcAft>
              <a:buSzPts val="3300"/>
              <a:buNone/>
            </a:pPr>
            <a:endParaRPr sz="3000" dirty="0"/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dirty="0"/>
              <a:t>2 options for users to dock:</a:t>
            </a:r>
            <a:endParaRPr sz="3000" dirty="0"/>
          </a:p>
          <a:p>
            <a:pPr marL="1371600" lvl="1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○"/>
            </a:pPr>
            <a:r>
              <a:rPr lang="en-GB" sz="3000" dirty="0"/>
              <a:t>Experimental or </a:t>
            </a:r>
            <a:r>
              <a:rPr lang="en-GB" sz="3000" dirty="0" err="1"/>
              <a:t>AlphaFold</a:t>
            </a:r>
            <a:r>
              <a:rPr lang="en-GB" sz="3000" dirty="0"/>
              <a:t>-predicted Cas protein</a:t>
            </a:r>
          </a:p>
          <a:p>
            <a:pPr marL="933450" lvl="1" indent="0" algn="l" rtl="0"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 sz="3000" dirty="0"/>
              <a:t>		with</a:t>
            </a:r>
            <a:endParaRPr sz="3000" dirty="0"/>
          </a:p>
          <a:p>
            <a:pPr marL="1371600" lvl="1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○"/>
            </a:pPr>
            <a:r>
              <a:rPr lang="en-GB" sz="3000" dirty="0"/>
              <a:t>Experimental or 3D-predicted CRISPR RNA</a:t>
            </a:r>
          </a:p>
        </p:txBody>
      </p:sp>
      <p:pic>
        <p:nvPicPr>
          <p:cNvPr id="366" name="Google Shape;36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3987" y="1309976"/>
            <a:ext cx="8730442" cy="6802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9"/>
          <p:cNvSpPr txBox="1">
            <a:spLocks noGrp="1"/>
          </p:cNvSpPr>
          <p:nvPr>
            <p:ph type="title"/>
          </p:nvPr>
        </p:nvSpPr>
        <p:spPr>
          <a:xfrm>
            <a:off x="830118" y="252000"/>
            <a:ext cx="15705300" cy="86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none" dirty="0"/>
              <a:t>Acknowledgements</a:t>
            </a:r>
            <a:endParaRPr u="none" dirty="0"/>
          </a:p>
        </p:txBody>
      </p:sp>
      <p:sp>
        <p:nvSpPr>
          <p:cNvPr id="373" name="Google Shape;373;p49"/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1900" cy="51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sp>
        <p:nvSpPr>
          <p:cNvPr id="374" name="Google Shape;374;p49"/>
          <p:cNvSpPr>
            <a:spLocks noGrp="1"/>
          </p:cNvSpPr>
          <p:nvPr>
            <p:ph type="pic" idx="2"/>
          </p:nvPr>
        </p:nvSpPr>
        <p:spPr>
          <a:xfrm>
            <a:off x="942763" y="1676400"/>
            <a:ext cx="15480000" cy="650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b="1" dirty="0"/>
              <a:t>Ghent University Global Campus</a:t>
            </a:r>
            <a:r>
              <a:rPr lang="en-GB" sz="3000" b="1" dirty="0"/>
              <a:t> </a:t>
            </a:r>
            <a:r>
              <a:rPr lang="en-GB" sz="3000" dirty="0" err="1"/>
              <a:t>Center</a:t>
            </a:r>
            <a:r>
              <a:rPr lang="en-GB" sz="3000" dirty="0"/>
              <a:t> for Biosystems and Biotech Data Science</a:t>
            </a: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/>
              <a:t>Wesley De Neve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/>
              <a:t>Joris </a:t>
            </a:r>
            <a:r>
              <a:rPr lang="en-GB" sz="2400" dirty="0" err="1"/>
              <a:t>Vankerschaver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/>
              <a:t>Homin</a:t>
            </a:r>
            <a:r>
              <a:rPr lang="en-GB" sz="2400" dirty="0"/>
              <a:t> Park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/>
              <a:t>Eunkyu</a:t>
            </a:r>
            <a:r>
              <a:rPr lang="en-GB" sz="2400" dirty="0"/>
              <a:t> Bang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/>
              <a:t>Jongbum</a:t>
            </a:r>
            <a:r>
              <a:rPr lang="en-GB" sz="2400" dirty="0"/>
              <a:t> Won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b="1" dirty="0"/>
              <a:t>University of Liège</a:t>
            </a:r>
            <a:endParaRPr sz="35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/>
              <a:t>Arnout</a:t>
            </a:r>
            <a:r>
              <a:rPr lang="en-GB" sz="2400" dirty="0"/>
              <a:t> Van </a:t>
            </a:r>
            <a:r>
              <a:rPr lang="en-GB" sz="2400" dirty="0" err="1"/>
              <a:t>Messem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b="1" dirty="0"/>
              <a:t>Ghent University</a:t>
            </a:r>
            <a:endParaRPr sz="35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/>
              <a:t>Yunseol</a:t>
            </a:r>
            <a:r>
              <a:rPr lang="en-GB" sz="2400" dirty="0"/>
              <a:t> Park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dirty="0" err="1"/>
              <a:t>Urta</a:t>
            </a:r>
            <a:r>
              <a:rPr lang="en-GB" sz="2400" dirty="0"/>
              <a:t> </a:t>
            </a:r>
            <a:r>
              <a:rPr lang="en-GB" sz="2400" dirty="0" err="1"/>
              <a:t>Berani</a:t>
            </a:r>
            <a:endParaRPr sz="2400" dirty="0"/>
          </a:p>
        </p:txBody>
      </p:sp>
      <p:pic>
        <p:nvPicPr>
          <p:cNvPr id="375" name="Google Shape;375;p49"/>
          <p:cNvPicPr preferRelativeResize="0"/>
          <p:nvPr/>
        </p:nvPicPr>
        <p:blipFill rotWithShape="1">
          <a:blip r:embed="rId3">
            <a:alphaModFix/>
          </a:blip>
          <a:srcRect l="7305" t="28256" r="3384" b="14508"/>
          <a:stretch/>
        </p:blipFill>
        <p:spPr>
          <a:xfrm>
            <a:off x="5311628" y="2854750"/>
            <a:ext cx="11034945" cy="471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0"/>
          <p:cNvSpPr txBox="1">
            <a:spLocks noGrp="1"/>
          </p:cNvSpPr>
          <p:nvPr>
            <p:ph type="title"/>
          </p:nvPr>
        </p:nvSpPr>
        <p:spPr>
          <a:xfrm>
            <a:off x="830118" y="252000"/>
            <a:ext cx="15705300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5400"/>
              <a:buFont typeface="Arial"/>
              <a:buNone/>
            </a:pPr>
            <a:r>
              <a:rPr lang="en-GB" sz="5000" u="none" dirty="0"/>
              <a:t>Key takeaway messages</a:t>
            </a:r>
            <a:endParaRPr sz="5000" u="none" dirty="0"/>
          </a:p>
        </p:txBody>
      </p:sp>
      <p:sp>
        <p:nvSpPr>
          <p:cNvPr id="383" name="Google Shape;383;p50"/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1900" cy="5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sp>
        <p:nvSpPr>
          <p:cNvPr id="384" name="Google Shape;384;p50"/>
          <p:cNvSpPr txBox="1">
            <a:spLocks noGrp="1"/>
          </p:cNvSpPr>
          <p:nvPr>
            <p:ph type="body" idx="1"/>
          </p:nvPr>
        </p:nvSpPr>
        <p:spPr>
          <a:xfrm>
            <a:off x="835825" y="1676501"/>
            <a:ext cx="15699600" cy="669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i="1" dirty="0"/>
              <a:t>In silico</a:t>
            </a:r>
            <a:r>
              <a:rPr lang="en-GB" sz="3000" dirty="0"/>
              <a:t> experiments are useful as preliminary studies.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3000" dirty="0"/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i="1" dirty="0"/>
              <a:t>In silico</a:t>
            </a:r>
            <a:r>
              <a:rPr lang="en-GB" sz="3000" dirty="0"/>
              <a:t> prediction narrows down candidates, but still have to be verified experimentally.</a:t>
            </a:r>
          </a:p>
          <a:p>
            <a:pPr marL="914400" lvl="1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○"/>
            </a:pPr>
            <a:r>
              <a:rPr lang="en-GB" sz="3000" i="1" dirty="0"/>
              <a:t>In silico</a:t>
            </a:r>
            <a:r>
              <a:rPr lang="en-GB" sz="3000" dirty="0"/>
              <a:t> docking of CRISPR-Cas13 gave a list of candidate CRISPRs binding optimally with each Cas13 protein.</a:t>
            </a:r>
          </a:p>
          <a:p>
            <a:pPr marL="914400" lvl="1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○"/>
            </a:pPr>
            <a:r>
              <a:rPr lang="en-GB" sz="3000" dirty="0" err="1"/>
              <a:t>AlphaFold</a:t>
            </a:r>
            <a:r>
              <a:rPr lang="en-GB" sz="3000" dirty="0"/>
              <a:t> predicted a new family of anti-CRISPR that may have enzymatic inhibition.</a:t>
            </a: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3000" dirty="0"/>
          </a:p>
        </p:txBody>
      </p:sp>
      <p:sp>
        <p:nvSpPr>
          <p:cNvPr id="385" name="Google Shape;385;p50"/>
          <p:cNvSpPr txBox="1">
            <a:spLocks noGrp="1"/>
          </p:cNvSpPr>
          <p:nvPr>
            <p:ph type="title"/>
          </p:nvPr>
        </p:nvSpPr>
        <p:spPr>
          <a:xfrm>
            <a:off x="4670374" y="6793912"/>
            <a:ext cx="8746800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64C8"/>
              </a:buClr>
              <a:buSzPts val="5400"/>
              <a:buFont typeface="Arial"/>
              <a:buNone/>
            </a:pPr>
            <a:r>
              <a:rPr lang="en-GB" sz="5000" u="none" dirty="0"/>
              <a:t>Thank you! Any questions?</a:t>
            </a:r>
            <a:endParaRPr sz="5000" u="none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1"/>
          <p:cNvSpPr txBox="1">
            <a:spLocks noGrp="1"/>
          </p:cNvSpPr>
          <p:nvPr>
            <p:ph type="ctrTitle"/>
          </p:nvPr>
        </p:nvSpPr>
        <p:spPr>
          <a:xfrm>
            <a:off x="1291074" y="1743240"/>
            <a:ext cx="7416000" cy="57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GB" sz="3500"/>
              <a:t>Hyunjin Shim</a:t>
            </a:r>
            <a:br>
              <a:rPr lang="en-GB"/>
            </a:br>
            <a:r>
              <a:rPr lang="en-GB"/>
              <a:t>Research professor</a:t>
            </a:r>
            <a:br>
              <a:rPr lang="en-GB"/>
            </a:br>
            <a:br>
              <a:rPr lang="en-GB"/>
            </a:br>
            <a:r>
              <a:rPr lang="en-GB"/>
              <a:t>Department of Molecular Biotechnology, Environmental Technology, and Food Technology</a:t>
            </a:r>
            <a:br>
              <a:rPr lang="en-GB" cap="none"/>
            </a:br>
            <a:br>
              <a:rPr lang="en-GB"/>
            </a:br>
            <a:r>
              <a:rPr lang="en-GB"/>
              <a:t>E	hyunjin.shim@ghent.ac.kr</a:t>
            </a:r>
            <a:br>
              <a:rPr lang="en-GB"/>
            </a:br>
            <a:r>
              <a:rPr lang="en-GB"/>
              <a:t>T	+32 626 41 21</a:t>
            </a:r>
            <a:br>
              <a:rPr lang="en-GB"/>
            </a:br>
            <a:r>
              <a:rPr lang="en-GB"/>
              <a:t>M	+32 400 00 00 00</a:t>
            </a:r>
            <a:br>
              <a:rPr lang="en-GB"/>
            </a:br>
            <a:br>
              <a:rPr lang="en-GB"/>
            </a:br>
            <a:r>
              <a:rPr lang="en-GB"/>
              <a:t>www.ugent.be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GB"/>
              <a:t>Www. ghent.ac.kr</a:t>
            </a:r>
            <a:br>
              <a:rPr lang="en-GB"/>
            </a:br>
            <a:endParaRPr/>
          </a:p>
        </p:txBody>
      </p:sp>
      <p:sp>
        <p:nvSpPr>
          <p:cNvPr id="391" name="Google Shape;391;p51"/>
          <p:cNvSpPr txBox="1">
            <a:spLocks noGrp="1"/>
          </p:cNvSpPr>
          <p:nvPr>
            <p:ph type="body" idx="1"/>
          </p:nvPr>
        </p:nvSpPr>
        <p:spPr>
          <a:xfrm>
            <a:off x="9215999" y="3095999"/>
            <a:ext cx="7257600" cy="212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/>
              <a:t>Universiteit Gent</a:t>
            </a:r>
            <a:br>
              <a:rPr lang="en-GB"/>
            </a:br>
            <a:r>
              <a:rPr lang="en-GB"/>
              <a:t>@ugent</a:t>
            </a:r>
            <a:endParaRPr/>
          </a:p>
          <a:p>
            <a:pPr marL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/>
              <a:t>@ugent</a:t>
            </a:r>
            <a:br>
              <a:rPr lang="en-GB"/>
            </a:br>
            <a:r>
              <a:rPr lang="en-GB"/>
              <a:t>Ghent University</a:t>
            </a:r>
            <a:endParaRPr/>
          </a:p>
          <a:p>
            <a:pPr marL="0" lvl="0" indent="0" algn="l" rtl="0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pic>
        <p:nvPicPr>
          <p:cNvPr id="392" name="Google Shape;392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12000" y="3161604"/>
            <a:ext cx="280417" cy="335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12000" y="3599274"/>
            <a:ext cx="280417" cy="356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10351" y="4122000"/>
            <a:ext cx="280643" cy="28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5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10351" y="4560042"/>
            <a:ext cx="280417" cy="280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830118" y="252000"/>
            <a:ext cx="15705300" cy="86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300" u="none" dirty="0"/>
              <a:t>Antimicrobial resistance (AMR) is a silent pandemic</a:t>
            </a:r>
            <a:endParaRPr sz="5300" u="none" dirty="0"/>
          </a:p>
        </p:txBody>
      </p:sp>
      <p:sp>
        <p:nvSpPr>
          <p:cNvPr id="158" name="Google Shape;158;p25"/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1900" cy="51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>
            <a:off x="10349025" y="1874075"/>
            <a:ext cx="6281100" cy="67500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dirty="0"/>
              <a:t>Superbugs cause 1.3 million deaths each year worldwide.</a:t>
            </a:r>
            <a:endParaRPr sz="3000" dirty="0"/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dirty="0"/>
              <a:t>The numbers will increase to 10 million deaths a year worldwide by 2050.</a:t>
            </a:r>
            <a:endParaRPr sz="3000" dirty="0"/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dirty="0"/>
              <a:t>Antimicrobial resistance undermines the progress of modern medicine.</a:t>
            </a:r>
            <a:endParaRPr sz="3000" dirty="0"/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dirty="0"/>
              <a:t>The antibiotic market is broken, as new antibiotics can only be used sparingly.</a:t>
            </a:r>
            <a:endParaRPr sz="3000" dirty="0"/>
          </a:p>
        </p:txBody>
      </p:sp>
      <p:pic>
        <p:nvPicPr>
          <p:cNvPr id="160" name="Google Shape;1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663" y="1874075"/>
            <a:ext cx="9296400" cy="57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830118" y="252000"/>
            <a:ext cx="15705300" cy="86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none" dirty="0"/>
              <a:t>World Health Organisation: priority pathogen list</a:t>
            </a:r>
            <a:endParaRPr u="none" dirty="0"/>
          </a:p>
        </p:txBody>
      </p:sp>
      <p:sp>
        <p:nvSpPr>
          <p:cNvPr id="167" name="Google Shape;167;p26"/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1900" cy="51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1"/>
          </p:nvPr>
        </p:nvSpPr>
        <p:spPr>
          <a:xfrm>
            <a:off x="1096133" y="1348696"/>
            <a:ext cx="7321800" cy="669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dirty="0"/>
              <a:t>WHO pathogen list of 12 superbugs.</a:t>
            </a: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dirty="0"/>
              <a:t>Traditional antibiotics are small molecules.</a:t>
            </a:r>
            <a:endParaRPr sz="3000" dirty="0"/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dirty="0"/>
              <a:t>Bacteria quickly develop resistance against them.</a:t>
            </a:r>
            <a:endParaRPr sz="3000" dirty="0"/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dirty="0"/>
              <a:t>Non-traditional antibiotics in clinical development:</a:t>
            </a:r>
            <a:endParaRPr sz="3000" dirty="0"/>
          </a:p>
          <a:p>
            <a:pPr marL="914400" lvl="1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○"/>
            </a:pPr>
            <a:r>
              <a:rPr lang="en-GB" sz="3000" dirty="0"/>
              <a:t>phage therapy</a:t>
            </a:r>
            <a:endParaRPr sz="3000" dirty="0"/>
          </a:p>
          <a:p>
            <a:pPr marL="914400" lvl="1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○"/>
            </a:pPr>
            <a:r>
              <a:rPr lang="en-GB" sz="3000" dirty="0"/>
              <a:t>antibodies</a:t>
            </a:r>
            <a:endParaRPr sz="3000" dirty="0"/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dirty="0"/>
              <a:t>How can a computational biologist contribute?</a:t>
            </a:r>
            <a:endParaRPr sz="3000" dirty="0"/>
          </a:p>
          <a:p>
            <a:pPr marL="914400" lvl="1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○"/>
            </a:pPr>
            <a:r>
              <a:rPr lang="en-GB" sz="3000" dirty="0"/>
              <a:t>CRISPR-Cas-based antimicrobial</a:t>
            </a:r>
            <a:endParaRPr sz="3000" dirty="0"/>
          </a:p>
        </p:txBody>
      </p:sp>
      <p:pic>
        <p:nvPicPr>
          <p:cNvPr id="169" name="Google Shape;16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9350" y="1392704"/>
            <a:ext cx="7602851" cy="786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xfrm>
            <a:off x="830118" y="252000"/>
            <a:ext cx="15705300" cy="86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none"/>
              <a:t>Meaningful </a:t>
            </a:r>
            <a:r>
              <a:rPr lang="en-GB" i="1" u="none"/>
              <a:t>in silico</a:t>
            </a:r>
            <a:r>
              <a:rPr lang="en-GB" u="none"/>
              <a:t> experiments are our dream!</a:t>
            </a:r>
            <a:endParaRPr u="none"/>
          </a:p>
        </p:txBody>
      </p:sp>
      <p:sp>
        <p:nvSpPr>
          <p:cNvPr id="176" name="Google Shape;176;p27"/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1900" cy="51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body" idx="1"/>
          </p:nvPr>
        </p:nvSpPr>
        <p:spPr>
          <a:xfrm>
            <a:off x="835825" y="1499175"/>
            <a:ext cx="8444400" cy="669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i="1" dirty="0"/>
              <a:t>In silico </a:t>
            </a:r>
            <a:r>
              <a:rPr lang="en-GB" sz="3000" dirty="0"/>
              <a:t>experiments that predict </a:t>
            </a:r>
            <a:r>
              <a:rPr lang="en-GB" sz="3000" i="1" dirty="0"/>
              <a:t>in vivo</a:t>
            </a:r>
            <a:r>
              <a:rPr lang="en-GB" sz="3000" dirty="0"/>
              <a:t> outcomes accurately</a:t>
            </a:r>
            <a:endParaRPr sz="3000" dirty="0"/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dirty="0"/>
              <a:t>Model-based: human expertise</a:t>
            </a:r>
            <a:endParaRPr sz="30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/>
              <a:t>Data-based: data + computational power</a:t>
            </a:r>
            <a:endParaRPr sz="3000" dirty="0"/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dirty="0" err="1"/>
              <a:t>AlphaFold</a:t>
            </a:r>
            <a:r>
              <a:rPr lang="en-GB" sz="3000" dirty="0"/>
              <a:t> (2020): deep learning-based program to predict protein structure</a:t>
            </a:r>
            <a:endParaRPr sz="3000" dirty="0"/>
          </a:p>
          <a:p>
            <a:pPr marL="914400" lvl="1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○"/>
            </a:pPr>
            <a:r>
              <a:rPr lang="en-GB" sz="3000" dirty="0"/>
              <a:t>Accuracy: a median global distance score of 92.4%</a:t>
            </a:r>
            <a:endParaRPr sz="3000" dirty="0"/>
          </a:p>
          <a:p>
            <a:pPr marL="914400" lvl="1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○"/>
            </a:pPr>
            <a:r>
              <a:rPr lang="en-GB" sz="3000" i="1" dirty="0"/>
              <a:t>In vitro</a:t>
            </a:r>
            <a:r>
              <a:rPr lang="en-GB" sz="3000" dirty="0"/>
              <a:t> protein crystal diffraction: </a:t>
            </a:r>
            <a:endParaRPr sz="3000" dirty="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/>
              <a:t>$5,000 and one year</a:t>
            </a:r>
            <a:endParaRPr sz="3000" dirty="0"/>
          </a:p>
          <a:p>
            <a:pPr marL="914400" lvl="1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○"/>
            </a:pPr>
            <a:r>
              <a:rPr lang="en-GB" sz="3000" dirty="0" err="1"/>
              <a:t>AlphaFold</a:t>
            </a:r>
            <a:r>
              <a:rPr lang="en-GB" sz="3000" dirty="0"/>
              <a:t>-predicted protein structure:</a:t>
            </a:r>
            <a:endParaRPr sz="3000" dirty="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/>
              <a:t>Free and one hour</a:t>
            </a:r>
            <a:endParaRPr sz="3000" dirty="0"/>
          </a:p>
        </p:txBody>
      </p:sp>
      <p:pic>
        <p:nvPicPr>
          <p:cNvPr id="178" name="Google Shape;17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47724" y="1507250"/>
            <a:ext cx="7496362" cy="703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7"/>
          <p:cNvSpPr>
            <a:spLocks noGrp="1"/>
          </p:cNvSpPr>
          <p:nvPr>
            <p:ph type="pic" idx="2"/>
          </p:nvPr>
        </p:nvSpPr>
        <p:spPr>
          <a:xfrm>
            <a:off x="14631025" y="8347575"/>
            <a:ext cx="16758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7F7F7F"/>
                </a:solidFill>
              </a:rPr>
              <a:t>Source: AlphaFold</a:t>
            </a:r>
            <a:endParaRPr sz="130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ctrTitle"/>
          </p:nvPr>
        </p:nvSpPr>
        <p:spPr>
          <a:xfrm>
            <a:off x="1291074" y="3246120"/>
            <a:ext cx="15183300" cy="4436100"/>
          </a:xfrm>
          <a:prstGeom prst="rect">
            <a:avLst/>
          </a:prstGeom>
        </p:spPr>
        <p:txBody>
          <a:bodyPr spcFirstLastPara="1" wrap="square" lIns="91450" tIns="45700" rIns="91450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dirty="0"/>
              <a:t>Project 1: </a:t>
            </a:r>
            <a:endParaRPr sz="6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i="1" dirty="0"/>
              <a:t>In silico</a:t>
            </a:r>
            <a:r>
              <a:rPr lang="en-GB" sz="6600" dirty="0"/>
              <a:t> experiments of CRISPR-Cas13</a:t>
            </a:r>
            <a:endParaRPr sz="6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3500" u="none" dirty="0"/>
              <a:t>Park H-M*, Park Y*, </a:t>
            </a:r>
            <a:r>
              <a:rPr lang="en-GB" sz="3500" u="none" dirty="0" err="1"/>
              <a:t>Berani</a:t>
            </a:r>
            <a:r>
              <a:rPr lang="en-GB" sz="3500" u="none" dirty="0"/>
              <a:t> U, Bang E, </a:t>
            </a:r>
            <a:r>
              <a:rPr lang="en-GB" sz="3500" u="none" dirty="0" err="1"/>
              <a:t>Vankerschaver</a:t>
            </a:r>
            <a:r>
              <a:rPr lang="en-GB" sz="3500" u="none" dirty="0"/>
              <a:t> J, Van </a:t>
            </a:r>
            <a:r>
              <a:rPr lang="en-GB" sz="3500" u="none" dirty="0" err="1"/>
              <a:t>Messem</a:t>
            </a:r>
            <a:r>
              <a:rPr lang="en-GB" sz="3500" u="none" dirty="0"/>
              <a:t> A, De Neve W, </a:t>
            </a:r>
            <a:r>
              <a:rPr lang="en-GB" sz="3500" dirty="0"/>
              <a:t>Shim H.</a:t>
            </a:r>
            <a:r>
              <a:rPr lang="en-GB" sz="3500" u="none" dirty="0"/>
              <a:t> </a:t>
            </a:r>
            <a:endParaRPr sz="3500" u="non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3500" u="none" dirty="0"/>
              <a:t>In silico optimization of RNA–protein interactions for CRISPR‑Cas13‑based antimicrobials. </a:t>
            </a:r>
            <a:r>
              <a:rPr lang="en-GB" sz="3500" i="1" u="none" dirty="0"/>
              <a:t>Biology Direct </a:t>
            </a:r>
            <a:r>
              <a:rPr lang="en-GB" sz="3500" u="none" dirty="0"/>
              <a:t>17 (1), 1-16 (2022).</a:t>
            </a:r>
            <a:endParaRPr sz="3500" u="none" dirty="0"/>
          </a:p>
        </p:txBody>
      </p:sp>
      <p:sp>
        <p:nvSpPr>
          <p:cNvPr id="3" name="Google Shape;158;p25">
            <a:extLst>
              <a:ext uri="{FF2B5EF4-FFF2-40B4-BE49-F238E27FC236}">
                <a16:creationId xmlns:a16="http://schemas.microsoft.com/office/drawing/2014/main" id="{EB81E626-366A-CE4B-9BED-E111A151514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1900" cy="51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title"/>
          </p:nvPr>
        </p:nvSpPr>
        <p:spPr>
          <a:xfrm>
            <a:off x="830118" y="252000"/>
            <a:ext cx="15705300" cy="86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none"/>
              <a:t>CRISPR-based antimicrobials target AMR genes</a:t>
            </a:r>
            <a:endParaRPr u="none"/>
          </a:p>
        </p:txBody>
      </p:sp>
      <p:sp>
        <p:nvSpPr>
          <p:cNvPr id="191" name="Google Shape;191;p29"/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1900" cy="51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192" name="Google Shape;192;p29"/>
          <p:cNvSpPr txBox="1">
            <a:spLocks noGrp="1"/>
          </p:cNvSpPr>
          <p:nvPr>
            <p:ph type="body" idx="1"/>
          </p:nvPr>
        </p:nvSpPr>
        <p:spPr>
          <a:xfrm>
            <a:off x="7122500" y="4217125"/>
            <a:ext cx="9462900" cy="46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dirty="0"/>
              <a:t>CRISPR-Cas systems are specific and programmable against invading foreign DNA/RNA.</a:t>
            </a:r>
            <a:endParaRPr sz="3000" dirty="0"/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dirty="0"/>
              <a:t>CRISPR RNA can be reprogrammed to target AMR-related genes in bacteria.</a:t>
            </a:r>
            <a:endParaRPr sz="3000" dirty="0"/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dirty="0"/>
              <a:t>However, bacteria have own CRISPR-Cas systems which may cause off-target effects.</a:t>
            </a:r>
            <a:endParaRPr sz="3000" dirty="0"/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dirty="0"/>
              <a:t>For a stable tool, optimal binding between CRISPR RNAs and Cas proteins is essential.</a:t>
            </a:r>
            <a:endParaRPr sz="3000" dirty="0"/>
          </a:p>
        </p:txBody>
      </p:sp>
      <p:pic>
        <p:nvPicPr>
          <p:cNvPr id="193" name="Google Shape;193;p29"/>
          <p:cNvPicPr preferRelativeResize="0"/>
          <p:nvPr/>
        </p:nvPicPr>
        <p:blipFill rotWithShape="1">
          <a:blip r:embed="rId3">
            <a:alphaModFix/>
          </a:blip>
          <a:srcRect b="73385"/>
          <a:stretch/>
        </p:blipFill>
        <p:spPr>
          <a:xfrm>
            <a:off x="11613" y="1283800"/>
            <a:ext cx="17146225" cy="259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450" y="4200500"/>
            <a:ext cx="6402326" cy="408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>
            <a:spLocks noGrp="1"/>
          </p:cNvSpPr>
          <p:nvPr>
            <p:ph type="title"/>
          </p:nvPr>
        </p:nvSpPr>
        <p:spPr>
          <a:xfrm>
            <a:off x="830118" y="252000"/>
            <a:ext cx="15705300" cy="86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none"/>
              <a:t>CRISPR-Cas13 antimicrobials target RNA</a:t>
            </a:r>
            <a:endParaRPr u="none"/>
          </a:p>
        </p:txBody>
      </p:sp>
      <p:sp>
        <p:nvSpPr>
          <p:cNvPr id="201" name="Google Shape;201;p30"/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1900" cy="51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body" idx="1"/>
          </p:nvPr>
        </p:nvSpPr>
        <p:spPr>
          <a:xfrm>
            <a:off x="830119" y="1479664"/>
            <a:ext cx="6102696" cy="700583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dirty="0"/>
              <a:t>CRISPR-Cas13 systems</a:t>
            </a:r>
          </a:p>
          <a:p>
            <a:pPr marL="914400" lvl="1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○"/>
            </a:pPr>
            <a:r>
              <a:rPr lang="en-GB" sz="3000" dirty="0"/>
              <a:t>Class 2 Type VI</a:t>
            </a:r>
            <a:endParaRPr sz="3000" dirty="0"/>
          </a:p>
          <a:p>
            <a:pPr marL="914400" lvl="1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○"/>
            </a:pPr>
            <a:r>
              <a:rPr lang="en-GB" sz="3000" dirty="0"/>
              <a:t>degrade specific foreign single-stranded RNAs</a:t>
            </a:r>
            <a:endParaRPr sz="3000" dirty="0"/>
          </a:p>
          <a:p>
            <a:pPr marL="914400" lvl="1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○"/>
            </a:pPr>
            <a:r>
              <a:rPr lang="en-GB" sz="3000" dirty="0"/>
              <a:t>activate non-specific RNase activities </a:t>
            </a:r>
            <a:endParaRPr sz="3000" dirty="0"/>
          </a:p>
          <a:p>
            <a:pPr marL="914400" lvl="1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○"/>
            </a:pPr>
            <a:r>
              <a:rPr lang="en-GB" sz="3000" dirty="0"/>
              <a:t>cause cell cycle arrest</a:t>
            </a:r>
            <a:endParaRPr sz="3000" dirty="0"/>
          </a:p>
          <a:p>
            <a:pPr marL="914400" lvl="1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○"/>
            </a:pPr>
            <a:r>
              <a:rPr lang="en-GB" sz="3000" dirty="0"/>
              <a:t>cannot be repaired with bacterial repair systems</a:t>
            </a:r>
            <a:endParaRPr sz="3000" dirty="0"/>
          </a:p>
          <a:p>
            <a:pPr marL="914400" lvl="1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○"/>
            </a:pPr>
            <a:r>
              <a:rPr lang="en-GB" sz="3000" dirty="0"/>
              <a:t>often have no CRISPR arrays in vicinity</a:t>
            </a:r>
          </a:p>
          <a:p>
            <a:pPr marL="457200" lvl="0" indent="-438150" algn="l" rtl="0">
              <a:spcBef>
                <a:spcPts val="0"/>
              </a:spcBef>
              <a:spcAft>
                <a:spcPts val="0"/>
              </a:spcAft>
              <a:buSzPts val="3300"/>
              <a:buChar char="●"/>
            </a:pPr>
            <a:r>
              <a:rPr lang="en-GB" sz="3000" dirty="0"/>
              <a:t>How to find optimal CRISPR and Cas13 pairs </a:t>
            </a:r>
            <a:r>
              <a:rPr lang="en-GB" sz="3000" i="1" dirty="0"/>
              <a:t>in silico</a:t>
            </a:r>
            <a:r>
              <a:rPr lang="en-GB" sz="3000" dirty="0"/>
              <a:t>?</a:t>
            </a:r>
          </a:p>
        </p:txBody>
      </p:sp>
      <p:pic>
        <p:nvPicPr>
          <p:cNvPr id="203" name="Google Shape;20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3663" y="1326000"/>
            <a:ext cx="9470574" cy="7385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>
            <a:spLocks noGrp="1"/>
          </p:cNvSpPr>
          <p:nvPr>
            <p:ph type="title"/>
          </p:nvPr>
        </p:nvSpPr>
        <p:spPr>
          <a:xfrm>
            <a:off x="830118" y="252000"/>
            <a:ext cx="15705300" cy="86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none"/>
              <a:t>Begin </a:t>
            </a:r>
            <a:r>
              <a:rPr lang="en-GB" i="1" u="none"/>
              <a:t>in silico</a:t>
            </a:r>
            <a:r>
              <a:rPr lang="en-GB" u="none"/>
              <a:t> experiments by program validation</a:t>
            </a:r>
            <a:endParaRPr u="none"/>
          </a:p>
        </p:txBody>
      </p:sp>
      <p:sp>
        <p:nvSpPr>
          <p:cNvPr id="210" name="Google Shape;210;p31"/>
          <p:cNvSpPr txBox="1">
            <a:spLocks noGrp="1"/>
          </p:cNvSpPr>
          <p:nvPr>
            <p:ph type="sldNum" idx="12"/>
          </p:nvPr>
        </p:nvSpPr>
        <p:spPr>
          <a:xfrm>
            <a:off x="15590520" y="8948703"/>
            <a:ext cx="921900" cy="51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211" name="Google Shape;211;p31"/>
          <p:cNvSpPr txBox="1">
            <a:spLocks noGrp="1"/>
          </p:cNvSpPr>
          <p:nvPr>
            <p:ph type="body" idx="1"/>
          </p:nvPr>
        </p:nvSpPr>
        <p:spPr>
          <a:xfrm>
            <a:off x="3039046" y="7416200"/>
            <a:ext cx="13496371" cy="170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39419" algn="l" rtl="0">
              <a:spcBef>
                <a:spcPts val="0"/>
              </a:spcBef>
              <a:spcAft>
                <a:spcPts val="0"/>
              </a:spcAft>
              <a:buSzPts val="3320"/>
              <a:buChar char="●"/>
            </a:pPr>
            <a:r>
              <a:rPr lang="en-GB" sz="3000" dirty="0"/>
              <a:t>Validation studies use experimental data to validate and optimize programs.</a:t>
            </a:r>
          </a:p>
          <a:p>
            <a:pPr marL="457200" lvl="0" indent="-439419" algn="l" rtl="0">
              <a:spcBef>
                <a:spcPts val="0"/>
              </a:spcBef>
              <a:spcAft>
                <a:spcPts val="0"/>
              </a:spcAft>
              <a:buSzPts val="3320"/>
              <a:buChar char="●"/>
            </a:pPr>
            <a:r>
              <a:rPr lang="en-GB" sz="3000" dirty="0"/>
              <a:t>Our validation study selects for the best programs to predict 2D RNA structure, 3D RNA structure, and </a:t>
            </a:r>
            <a:r>
              <a:rPr lang="en-GB" sz="3000" i="1" dirty="0"/>
              <a:t>in silico</a:t>
            </a:r>
            <a:r>
              <a:rPr lang="en-GB" sz="3000" dirty="0"/>
              <a:t> docking.</a:t>
            </a:r>
            <a:endParaRPr sz="3000" dirty="0"/>
          </a:p>
        </p:txBody>
      </p:sp>
      <p:pic>
        <p:nvPicPr>
          <p:cNvPr id="212" name="Google Shape;21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525" y="1485100"/>
            <a:ext cx="16250701" cy="5554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1"/>
          <p:cNvSpPr/>
          <p:nvPr/>
        </p:nvSpPr>
        <p:spPr>
          <a:xfrm>
            <a:off x="337750" y="1337500"/>
            <a:ext cx="16663200" cy="3741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Gent Campus">
      <a:dk1>
        <a:srgbClr val="000000"/>
      </a:dk1>
      <a:lt1>
        <a:srgbClr val="FFFFFF"/>
      </a:lt1>
      <a:dk2>
        <a:srgbClr val="1E64C8"/>
      </a:dk2>
      <a:lt2>
        <a:srgbClr val="E9F0FA"/>
      </a:lt2>
      <a:accent1>
        <a:srgbClr val="1E64C8"/>
      </a:accent1>
      <a:accent2>
        <a:srgbClr val="FFD200"/>
      </a:accent2>
      <a:accent3>
        <a:srgbClr val="3574CE"/>
      </a:accent3>
      <a:accent4>
        <a:srgbClr val="4B83D3"/>
      </a:accent4>
      <a:accent5>
        <a:srgbClr val="6293D9"/>
      </a:accent5>
      <a:accent6>
        <a:srgbClr val="78A2DE"/>
      </a:accent6>
      <a:hlink>
        <a:srgbClr val="1E64C8"/>
      </a:hlink>
      <a:folHlink>
        <a:srgbClr val="1E64C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UGent Campus">
      <a:dk1>
        <a:srgbClr val="000000"/>
      </a:dk1>
      <a:lt1>
        <a:srgbClr val="FFFFFF"/>
      </a:lt1>
      <a:dk2>
        <a:srgbClr val="1E64C8"/>
      </a:dk2>
      <a:lt2>
        <a:srgbClr val="E9F0FA"/>
      </a:lt2>
      <a:accent1>
        <a:srgbClr val="1E64C8"/>
      </a:accent1>
      <a:accent2>
        <a:srgbClr val="FFD200"/>
      </a:accent2>
      <a:accent3>
        <a:srgbClr val="3574CE"/>
      </a:accent3>
      <a:accent4>
        <a:srgbClr val="4B83D3"/>
      </a:accent4>
      <a:accent5>
        <a:srgbClr val="6293D9"/>
      </a:accent5>
      <a:accent6>
        <a:srgbClr val="78A2DE"/>
      </a:accent6>
      <a:hlink>
        <a:srgbClr val="1E64C8"/>
      </a:hlink>
      <a:folHlink>
        <a:srgbClr val="1E64C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2493</TotalTime>
  <Words>1329</Words>
  <Application>Microsoft Macintosh PowerPoint</Application>
  <PresentationFormat>Custom</PresentationFormat>
  <Paragraphs>198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Office Theme</vt:lpstr>
      <vt:lpstr>Office Theme</vt:lpstr>
      <vt:lpstr>In Silico Experiments for  CRISPR-based Antimicrobials</vt:lpstr>
      <vt:lpstr>Content</vt:lpstr>
      <vt:lpstr>Antimicrobial resistance (AMR) is a silent pandemic</vt:lpstr>
      <vt:lpstr>World Health Organisation: priority pathogen list</vt:lpstr>
      <vt:lpstr>Meaningful in silico experiments are our dream!</vt:lpstr>
      <vt:lpstr>Project 1:  In silico experiments of CRISPR-Cas13 Park H-M*, Park Y*, Berani U, Bang E, Vankerschaver J, Van Messem A, De Neve W, Shim H.  In silico optimization of RNA–protein interactions for CRISPR‑Cas13‑based antimicrobials. Biology Direct 17 (1), 1-16 (2022).</vt:lpstr>
      <vt:lpstr>CRISPR-based antimicrobials target AMR genes</vt:lpstr>
      <vt:lpstr>CRISPR-Cas13 antimicrobials target RNA</vt:lpstr>
      <vt:lpstr>Begin in silico experiments by program validation</vt:lpstr>
      <vt:lpstr>Let’s find CRISPRs that bind optimally with Cas13</vt:lpstr>
      <vt:lpstr>Dataset of candidate CRISPRs was built</vt:lpstr>
      <vt:lpstr>CRISPR was docked on Cas in silico successfully</vt:lpstr>
      <vt:lpstr>Top CRISPR candidates were selected</vt:lpstr>
      <vt:lpstr>For every Cas13 protein…</vt:lpstr>
      <vt:lpstr>Project 2:  Anti-CRISPRs on AlphaFold Park H-M, Park Y, Vankerschaver J, Van Messem A, De Neve W, Shim H. Rethinking protein drug design with highly accurate structure prediction of anti-CRISPR proteins. Pharmaceuticals. 15:310 (2022).</vt:lpstr>
      <vt:lpstr>Anti-CRISPRs are genetically and structurally diverse</vt:lpstr>
      <vt:lpstr>AlphaFold predicts anti-CRISPR structures well</vt:lpstr>
      <vt:lpstr>Can we learn more from anti-CRISPR structures?</vt:lpstr>
      <vt:lpstr>Evolutionary tree of anti-CRISPRs based on structure</vt:lpstr>
      <vt:lpstr>Structure can infer inhibitory function</vt:lpstr>
      <vt:lpstr>New family of Anti-CRISPR has enzymatic inhibition? </vt:lpstr>
      <vt:lpstr>Some have no homologue in the Protein Data Bank </vt:lpstr>
      <vt:lpstr>Future directions</vt:lpstr>
      <vt:lpstr>Acknowledgements</vt:lpstr>
      <vt:lpstr>Key takeaway messages</vt:lpstr>
      <vt:lpstr>Hyunjin Shim Research professor  Department of Molecular Biotechnology, Environmental Technology, and Food Technology  E hyunjin.shim@ghent.ac.kr T +32 626 41 21 M +32 400 00 00 00  www.ugent.be Www. ghent.ac.kr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Silico Experiments for  CRISPR-based Antimicrobials</dc:title>
  <cp:lastModifiedBy>Hyunjin Shim</cp:lastModifiedBy>
  <cp:revision>86</cp:revision>
  <dcterms:modified xsi:type="dcterms:W3CDTF">2022-11-08T04:30:11Z</dcterms:modified>
</cp:coreProperties>
</file>