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6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5" r:id="rId2"/>
    <p:sldId id="262" r:id="rId3"/>
    <p:sldId id="286" r:id="rId4"/>
    <p:sldId id="267" r:id="rId5"/>
    <p:sldId id="290" r:id="rId6"/>
    <p:sldId id="291" r:id="rId7"/>
    <p:sldId id="292" r:id="rId8"/>
    <p:sldId id="293" r:id="rId9"/>
    <p:sldId id="289" r:id="rId10"/>
    <p:sldId id="266" r:id="rId11"/>
    <p:sldId id="276" r:id="rId12"/>
    <p:sldId id="294" r:id="rId13"/>
    <p:sldId id="277" r:id="rId14"/>
    <p:sldId id="287" r:id="rId15"/>
    <p:sldId id="268" r:id="rId16"/>
    <p:sldId id="280" r:id="rId17"/>
    <p:sldId id="269" r:id="rId18"/>
    <p:sldId id="271" r:id="rId19"/>
    <p:sldId id="272" r:id="rId20"/>
    <p:sldId id="273" r:id="rId21"/>
    <p:sldId id="274" r:id="rId22"/>
    <p:sldId id="281" r:id="rId23"/>
    <p:sldId id="282" r:id="rId24"/>
    <p:sldId id="295" r:id="rId25"/>
    <p:sldId id="285" r:id="rId26"/>
    <p:sldId id="28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2F6E5-75A5-494A-B4DD-985621E2CFEB}" type="doc">
      <dgm:prSet loTypeId="urn:microsoft.com/office/officeart/2005/8/layout/radial3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ABE048B8-07FE-4388-9F2A-B5E8B446CA5B}">
      <dgm:prSet phldrT="[Texte]"/>
      <dgm:spPr/>
      <dgm:t>
        <a:bodyPr/>
        <a:lstStyle/>
        <a:p>
          <a:r>
            <a:rPr lang="fr-BE"/>
            <a:t>Légitimation par et dans les discours</a:t>
          </a:r>
        </a:p>
      </dgm:t>
    </dgm:pt>
    <dgm:pt modelId="{05C524DC-D7E3-4271-BDC2-5E40F62E1FDF}" type="parTrans" cxnId="{CA7B700C-C1DA-4486-B562-C09A5D3CF02B}">
      <dgm:prSet/>
      <dgm:spPr/>
      <dgm:t>
        <a:bodyPr/>
        <a:lstStyle/>
        <a:p>
          <a:endParaRPr lang="fr-BE"/>
        </a:p>
      </dgm:t>
    </dgm:pt>
    <dgm:pt modelId="{6340853D-9F30-439C-A769-1EC184E27EE8}" type="sibTrans" cxnId="{CA7B700C-C1DA-4486-B562-C09A5D3CF02B}">
      <dgm:prSet/>
      <dgm:spPr/>
      <dgm:t>
        <a:bodyPr/>
        <a:lstStyle/>
        <a:p>
          <a:endParaRPr lang="fr-BE"/>
        </a:p>
      </dgm:t>
    </dgm:pt>
    <dgm:pt modelId="{9156E9FB-E229-4EB3-9ABF-B883D2C85F59}">
      <dgm:prSet phldrT="[Texte]"/>
      <dgm:spPr/>
      <dgm:t>
        <a:bodyPr/>
        <a:lstStyle/>
        <a:p>
          <a:r>
            <a:rPr lang="fr-BE"/>
            <a:t>Reconstruction du </a:t>
          </a:r>
          <a:r>
            <a:rPr lang="fr-BE" i="1" err="1"/>
            <a:t>panoccitan</a:t>
          </a:r>
          <a:r>
            <a:rPr lang="fr-BE"/>
            <a:t> sur un forum de discussion</a:t>
          </a:r>
        </a:p>
      </dgm:t>
    </dgm:pt>
    <dgm:pt modelId="{AE070DC2-87CA-431E-9B52-7AC7E9533E18}" type="parTrans" cxnId="{EA47481F-D833-4D77-987B-D0D40A3CD19E}">
      <dgm:prSet/>
      <dgm:spPr/>
      <dgm:t>
        <a:bodyPr/>
        <a:lstStyle/>
        <a:p>
          <a:endParaRPr lang="fr-BE"/>
        </a:p>
      </dgm:t>
    </dgm:pt>
    <dgm:pt modelId="{FA095B9C-5FB8-4C70-9DDD-B435690A4359}" type="sibTrans" cxnId="{EA47481F-D833-4D77-987B-D0D40A3CD19E}">
      <dgm:prSet/>
      <dgm:spPr/>
      <dgm:t>
        <a:bodyPr/>
        <a:lstStyle/>
        <a:p>
          <a:endParaRPr lang="fr-BE"/>
        </a:p>
      </dgm:t>
    </dgm:pt>
    <dgm:pt modelId="{58CA680E-FD9D-4BAF-BE8E-98D130AB68A2}">
      <dgm:prSet phldrT="[Texte]"/>
      <dgm:spPr/>
      <dgm:t>
        <a:bodyPr/>
        <a:lstStyle/>
        <a:p>
          <a:r>
            <a:rPr lang="fr-BE" i="1"/>
            <a:t>Faire science</a:t>
          </a:r>
          <a:r>
            <a:rPr lang="fr-BE" i="0"/>
            <a:t> dans le discours des linguistes</a:t>
          </a:r>
          <a:endParaRPr lang="fr-BE" i="1"/>
        </a:p>
      </dgm:t>
    </dgm:pt>
    <dgm:pt modelId="{6ABE3D6B-F688-4B11-B36E-83F56FBA0C9F}" type="parTrans" cxnId="{692C6315-A84F-46DA-9683-2C6B890F0DA2}">
      <dgm:prSet/>
      <dgm:spPr/>
      <dgm:t>
        <a:bodyPr/>
        <a:lstStyle/>
        <a:p>
          <a:endParaRPr lang="fr-BE"/>
        </a:p>
      </dgm:t>
    </dgm:pt>
    <dgm:pt modelId="{E0A76302-CF5B-4CF2-A1F4-4E6F5DB98FEB}" type="sibTrans" cxnId="{692C6315-A84F-46DA-9683-2C6B890F0DA2}">
      <dgm:prSet/>
      <dgm:spPr/>
      <dgm:t>
        <a:bodyPr/>
        <a:lstStyle/>
        <a:p>
          <a:endParaRPr lang="fr-BE"/>
        </a:p>
      </dgm:t>
    </dgm:pt>
    <dgm:pt modelId="{2B14D550-9B0D-41D2-BCA8-90B04EBFB5FA}" type="pres">
      <dgm:prSet presAssocID="{A3D2F6E5-75A5-494A-B4DD-985621E2CFEB}" presName="composite" presStyleCnt="0">
        <dgm:presLayoutVars>
          <dgm:chMax val="1"/>
          <dgm:dir/>
          <dgm:resizeHandles val="exact"/>
        </dgm:presLayoutVars>
      </dgm:prSet>
      <dgm:spPr/>
    </dgm:pt>
    <dgm:pt modelId="{0DEE3C97-E502-4981-A13E-4CB6F4C2F618}" type="pres">
      <dgm:prSet presAssocID="{A3D2F6E5-75A5-494A-B4DD-985621E2CFEB}" presName="radial" presStyleCnt="0">
        <dgm:presLayoutVars>
          <dgm:animLvl val="ctr"/>
        </dgm:presLayoutVars>
      </dgm:prSet>
      <dgm:spPr/>
    </dgm:pt>
    <dgm:pt modelId="{BCA797FD-7356-4CE1-9749-9C7C087E9324}" type="pres">
      <dgm:prSet presAssocID="{ABE048B8-07FE-4388-9F2A-B5E8B446CA5B}" presName="centerShape" presStyleLbl="vennNode1" presStyleIdx="0" presStyleCnt="3"/>
      <dgm:spPr/>
    </dgm:pt>
    <dgm:pt modelId="{447F33FE-9EFC-4771-A051-CE87D063DA00}" type="pres">
      <dgm:prSet presAssocID="{9156E9FB-E229-4EB3-9ABF-B883D2C85F59}" presName="node" presStyleLbl="vennNode1" presStyleIdx="1" presStyleCnt="3">
        <dgm:presLayoutVars>
          <dgm:bulletEnabled val="1"/>
        </dgm:presLayoutVars>
      </dgm:prSet>
      <dgm:spPr/>
    </dgm:pt>
    <dgm:pt modelId="{DB71D411-1140-4AC1-93D7-6C77F80727D1}" type="pres">
      <dgm:prSet presAssocID="{58CA680E-FD9D-4BAF-BE8E-98D130AB68A2}" presName="node" presStyleLbl="vennNode1" presStyleIdx="2" presStyleCnt="3">
        <dgm:presLayoutVars>
          <dgm:bulletEnabled val="1"/>
        </dgm:presLayoutVars>
      </dgm:prSet>
      <dgm:spPr/>
    </dgm:pt>
  </dgm:ptLst>
  <dgm:cxnLst>
    <dgm:cxn modelId="{CA7B700C-C1DA-4486-B562-C09A5D3CF02B}" srcId="{A3D2F6E5-75A5-494A-B4DD-985621E2CFEB}" destId="{ABE048B8-07FE-4388-9F2A-B5E8B446CA5B}" srcOrd="0" destOrd="0" parTransId="{05C524DC-D7E3-4271-BDC2-5E40F62E1FDF}" sibTransId="{6340853D-9F30-439C-A769-1EC184E27EE8}"/>
    <dgm:cxn modelId="{692C6315-A84F-46DA-9683-2C6B890F0DA2}" srcId="{ABE048B8-07FE-4388-9F2A-B5E8B446CA5B}" destId="{58CA680E-FD9D-4BAF-BE8E-98D130AB68A2}" srcOrd="1" destOrd="0" parTransId="{6ABE3D6B-F688-4B11-B36E-83F56FBA0C9F}" sibTransId="{E0A76302-CF5B-4CF2-A1F4-4E6F5DB98FEB}"/>
    <dgm:cxn modelId="{EA47481F-D833-4D77-987B-D0D40A3CD19E}" srcId="{ABE048B8-07FE-4388-9F2A-B5E8B446CA5B}" destId="{9156E9FB-E229-4EB3-9ABF-B883D2C85F59}" srcOrd="0" destOrd="0" parTransId="{AE070DC2-87CA-431E-9B52-7AC7E9533E18}" sibTransId="{FA095B9C-5FB8-4C70-9DDD-B435690A4359}"/>
    <dgm:cxn modelId="{B8DF9624-48BA-4504-BA4A-46499092E2A2}" type="presOf" srcId="{A3D2F6E5-75A5-494A-B4DD-985621E2CFEB}" destId="{2B14D550-9B0D-41D2-BCA8-90B04EBFB5FA}" srcOrd="0" destOrd="0" presId="urn:microsoft.com/office/officeart/2005/8/layout/radial3"/>
    <dgm:cxn modelId="{C83EC63B-3D3C-4474-848B-ED9635D267AE}" type="presOf" srcId="{9156E9FB-E229-4EB3-9ABF-B883D2C85F59}" destId="{447F33FE-9EFC-4771-A051-CE87D063DA00}" srcOrd="0" destOrd="0" presId="urn:microsoft.com/office/officeart/2005/8/layout/radial3"/>
    <dgm:cxn modelId="{884E1D8C-CAD3-4B33-AD7B-A9B0D4CBBAE0}" type="presOf" srcId="{ABE048B8-07FE-4388-9F2A-B5E8B446CA5B}" destId="{BCA797FD-7356-4CE1-9749-9C7C087E9324}" srcOrd="0" destOrd="0" presId="urn:microsoft.com/office/officeart/2005/8/layout/radial3"/>
    <dgm:cxn modelId="{D482E79C-377B-417B-904A-25F06FF2C3B3}" type="presOf" srcId="{58CA680E-FD9D-4BAF-BE8E-98D130AB68A2}" destId="{DB71D411-1140-4AC1-93D7-6C77F80727D1}" srcOrd="0" destOrd="0" presId="urn:microsoft.com/office/officeart/2005/8/layout/radial3"/>
    <dgm:cxn modelId="{B7CF58CE-DD69-4317-9221-266976552D42}" type="presParOf" srcId="{2B14D550-9B0D-41D2-BCA8-90B04EBFB5FA}" destId="{0DEE3C97-E502-4981-A13E-4CB6F4C2F618}" srcOrd="0" destOrd="0" presId="urn:microsoft.com/office/officeart/2005/8/layout/radial3"/>
    <dgm:cxn modelId="{91672526-383F-46A7-B611-EDA38B24CDB2}" type="presParOf" srcId="{0DEE3C97-E502-4981-A13E-4CB6F4C2F618}" destId="{BCA797FD-7356-4CE1-9749-9C7C087E9324}" srcOrd="0" destOrd="0" presId="urn:microsoft.com/office/officeart/2005/8/layout/radial3"/>
    <dgm:cxn modelId="{7ED33195-6C73-49DB-B9C5-C52C54874AD5}" type="presParOf" srcId="{0DEE3C97-E502-4981-A13E-4CB6F4C2F618}" destId="{447F33FE-9EFC-4771-A051-CE87D063DA00}" srcOrd="1" destOrd="0" presId="urn:microsoft.com/office/officeart/2005/8/layout/radial3"/>
    <dgm:cxn modelId="{9C14C77E-C053-4D6C-9F55-93BBE58668F2}" type="presParOf" srcId="{0DEE3C97-E502-4981-A13E-4CB6F4C2F618}" destId="{DB71D411-1140-4AC1-93D7-6C77F80727D1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E6452-D362-46B9-8528-51DF78D02CD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67E57C7F-D6C5-4C9B-9836-5FA615B9F3F6}">
      <dgm:prSet phldrT="[Texte]"/>
      <dgm:spPr/>
      <dgm:t>
        <a:bodyPr/>
        <a:lstStyle/>
        <a:p>
          <a:r>
            <a:rPr lang="fr-FR" dirty="0"/>
            <a:t>Étude de la légitimation du panoccitan par les locuteurs</a:t>
          </a:r>
          <a:endParaRPr lang="fr-BE" dirty="0"/>
        </a:p>
      </dgm:t>
    </dgm:pt>
    <dgm:pt modelId="{46F2942A-57E8-43FC-83A9-F18B398BD6A1}" type="parTrans" cxnId="{9ECB9AEC-0DA4-4627-9C66-2775424732B4}">
      <dgm:prSet/>
      <dgm:spPr/>
      <dgm:t>
        <a:bodyPr/>
        <a:lstStyle/>
        <a:p>
          <a:endParaRPr lang="fr-BE"/>
        </a:p>
      </dgm:t>
    </dgm:pt>
    <dgm:pt modelId="{CBC3399C-1AD2-416D-B975-D80951DE9CC5}" type="sibTrans" cxnId="{9ECB9AEC-0DA4-4627-9C66-2775424732B4}">
      <dgm:prSet/>
      <dgm:spPr/>
      <dgm:t>
        <a:bodyPr/>
        <a:lstStyle/>
        <a:p>
          <a:endParaRPr lang="fr-BE"/>
        </a:p>
      </dgm:t>
    </dgm:pt>
    <dgm:pt modelId="{15BDA42D-17B8-4D55-9E2E-3A2578181814}">
      <dgm:prSet phldrT="[Texte]"/>
      <dgm:spPr/>
      <dgm:t>
        <a:bodyPr/>
        <a:lstStyle/>
        <a:p>
          <a:r>
            <a:rPr lang="fr-FR" dirty="0"/>
            <a:t>Étude du </a:t>
          </a:r>
          <a:r>
            <a:rPr lang="fr-FR" i="1" dirty="0"/>
            <a:t>faire science</a:t>
          </a:r>
          <a:r>
            <a:rPr lang="fr-FR" i="0" dirty="0"/>
            <a:t> des linguistes</a:t>
          </a:r>
          <a:endParaRPr lang="fr-BE" dirty="0"/>
        </a:p>
      </dgm:t>
    </dgm:pt>
    <dgm:pt modelId="{8209654B-9BE6-45C7-BD07-22E7A7F4A0ED}" type="parTrans" cxnId="{837895C1-B709-4383-917A-FAB074D5375F}">
      <dgm:prSet/>
      <dgm:spPr/>
      <dgm:t>
        <a:bodyPr/>
        <a:lstStyle/>
        <a:p>
          <a:endParaRPr lang="fr-BE"/>
        </a:p>
      </dgm:t>
    </dgm:pt>
    <dgm:pt modelId="{FCF1B77D-F32E-4FD2-B1DB-82681B0E688E}" type="sibTrans" cxnId="{837895C1-B709-4383-917A-FAB074D5375F}">
      <dgm:prSet/>
      <dgm:spPr/>
      <dgm:t>
        <a:bodyPr/>
        <a:lstStyle/>
        <a:p>
          <a:endParaRPr lang="fr-BE"/>
        </a:p>
      </dgm:t>
    </dgm:pt>
    <dgm:pt modelId="{30440CC4-5331-4E3D-9359-437BAB48931C}">
      <dgm:prSet phldrT="[Texte]"/>
      <dgm:spPr/>
      <dgm:t>
        <a:bodyPr/>
        <a:lstStyle/>
        <a:p>
          <a:r>
            <a:rPr lang="fr-FR" dirty="0"/>
            <a:t>Étude de notre propre </a:t>
          </a:r>
          <a:r>
            <a:rPr lang="fr-FR" i="1" dirty="0"/>
            <a:t>faire science</a:t>
          </a:r>
          <a:r>
            <a:rPr lang="fr-FR" i="0" dirty="0"/>
            <a:t> dans notre parcours scientifique. </a:t>
          </a:r>
          <a:endParaRPr lang="fr-BE" dirty="0"/>
        </a:p>
      </dgm:t>
    </dgm:pt>
    <dgm:pt modelId="{32536FE9-3340-4E4F-9C69-F11C80743898}" type="parTrans" cxnId="{90930633-91BA-43EA-8E24-51D17F11AC28}">
      <dgm:prSet/>
      <dgm:spPr/>
      <dgm:t>
        <a:bodyPr/>
        <a:lstStyle/>
        <a:p>
          <a:endParaRPr lang="fr-BE"/>
        </a:p>
      </dgm:t>
    </dgm:pt>
    <dgm:pt modelId="{F14A8838-E974-434B-98E5-7EECABA1088F}" type="sibTrans" cxnId="{90930633-91BA-43EA-8E24-51D17F11AC28}">
      <dgm:prSet/>
      <dgm:spPr/>
      <dgm:t>
        <a:bodyPr/>
        <a:lstStyle/>
        <a:p>
          <a:endParaRPr lang="fr-BE"/>
        </a:p>
      </dgm:t>
    </dgm:pt>
    <dgm:pt modelId="{C9234847-F5C1-446F-B89F-6D256FE8D90E}">
      <dgm:prSet phldrT="[Texte]"/>
      <dgm:spPr/>
      <dgm:t>
        <a:bodyPr/>
        <a:lstStyle/>
        <a:p>
          <a:r>
            <a:rPr lang="fr-FR" dirty="0"/>
            <a:t>Étude de notre identité linguistique et de la manière dont nous avons pu la légitimer dans notre production discursive (scientifique ou non)</a:t>
          </a:r>
          <a:endParaRPr lang="fr-BE" dirty="0"/>
        </a:p>
      </dgm:t>
    </dgm:pt>
    <dgm:pt modelId="{6A09071C-73CF-4223-BD4D-D4589C1B8419}" type="parTrans" cxnId="{7F59675B-2229-4991-AC47-51948E221B99}">
      <dgm:prSet/>
      <dgm:spPr/>
      <dgm:t>
        <a:bodyPr/>
        <a:lstStyle/>
        <a:p>
          <a:endParaRPr lang="fr-BE"/>
        </a:p>
      </dgm:t>
    </dgm:pt>
    <dgm:pt modelId="{583054E4-E367-4328-956D-DB9295EB4DD3}" type="sibTrans" cxnId="{7F59675B-2229-4991-AC47-51948E221B99}">
      <dgm:prSet/>
      <dgm:spPr/>
      <dgm:t>
        <a:bodyPr/>
        <a:lstStyle/>
        <a:p>
          <a:endParaRPr lang="fr-BE"/>
        </a:p>
      </dgm:t>
    </dgm:pt>
    <dgm:pt modelId="{97B8F5AE-107C-417B-A6E5-89F0FDCCCA94}" type="pres">
      <dgm:prSet presAssocID="{F87E6452-D362-46B9-8528-51DF78D02CD8}" presName="Name0" presStyleCnt="0">
        <dgm:presLayoutVars>
          <dgm:dir/>
          <dgm:resizeHandles val="exact"/>
        </dgm:presLayoutVars>
      </dgm:prSet>
      <dgm:spPr/>
    </dgm:pt>
    <dgm:pt modelId="{B318DE35-5F5A-47AB-BB25-BEE5569C25CD}" type="pres">
      <dgm:prSet presAssocID="{F87E6452-D362-46B9-8528-51DF78D02CD8}" presName="cycle" presStyleCnt="0"/>
      <dgm:spPr/>
    </dgm:pt>
    <dgm:pt modelId="{AF74A4AF-D675-44EA-A75C-80F333BCB2AA}" type="pres">
      <dgm:prSet presAssocID="{67E57C7F-D6C5-4C9B-9836-5FA615B9F3F6}" presName="nodeFirstNode" presStyleLbl="node1" presStyleIdx="0" presStyleCnt="4">
        <dgm:presLayoutVars>
          <dgm:bulletEnabled val="1"/>
        </dgm:presLayoutVars>
      </dgm:prSet>
      <dgm:spPr/>
    </dgm:pt>
    <dgm:pt modelId="{EF3598A1-DD39-4188-AAEE-6EF2B126959F}" type="pres">
      <dgm:prSet presAssocID="{CBC3399C-1AD2-416D-B975-D80951DE9CC5}" presName="sibTransFirstNode" presStyleLbl="bgShp" presStyleIdx="0" presStyleCnt="1"/>
      <dgm:spPr/>
    </dgm:pt>
    <dgm:pt modelId="{C121480F-9BDD-41B6-9CE1-39D730B8609F}" type="pres">
      <dgm:prSet presAssocID="{15BDA42D-17B8-4D55-9E2E-3A2578181814}" presName="nodeFollowingNodes" presStyleLbl="node1" presStyleIdx="1" presStyleCnt="4">
        <dgm:presLayoutVars>
          <dgm:bulletEnabled val="1"/>
        </dgm:presLayoutVars>
      </dgm:prSet>
      <dgm:spPr/>
    </dgm:pt>
    <dgm:pt modelId="{30D243C0-4154-43D5-BE36-65DDAFF03A96}" type="pres">
      <dgm:prSet presAssocID="{30440CC4-5331-4E3D-9359-437BAB48931C}" presName="nodeFollowingNodes" presStyleLbl="node1" presStyleIdx="2" presStyleCnt="4">
        <dgm:presLayoutVars>
          <dgm:bulletEnabled val="1"/>
        </dgm:presLayoutVars>
      </dgm:prSet>
      <dgm:spPr/>
    </dgm:pt>
    <dgm:pt modelId="{AB356788-6BE8-44DD-8329-D5499382D37F}" type="pres">
      <dgm:prSet presAssocID="{C9234847-F5C1-446F-B89F-6D256FE8D90E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90930633-91BA-43EA-8E24-51D17F11AC28}" srcId="{F87E6452-D362-46B9-8528-51DF78D02CD8}" destId="{30440CC4-5331-4E3D-9359-437BAB48931C}" srcOrd="2" destOrd="0" parTransId="{32536FE9-3340-4E4F-9C69-F11C80743898}" sibTransId="{F14A8838-E974-434B-98E5-7EECABA1088F}"/>
    <dgm:cxn modelId="{7F59675B-2229-4991-AC47-51948E221B99}" srcId="{F87E6452-D362-46B9-8528-51DF78D02CD8}" destId="{C9234847-F5C1-446F-B89F-6D256FE8D90E}" srcOrd="3" destOrd="0" parTransId="{6A09071C-73CF-4223-BD4D-D4589C1B8419}" sibTransId="{583054E4-E367-4328-956D-DB9295EB4DD3}"/>
    <dgm:cxn modelId="{D1BF686E-DA45-49BD-8F34-4085C96DBF35}" type="presOf" srcId="{30440CC4-5331-4E3D-9359-437BAB48931C}" destId="{30D243C0-4154-43D5-BE36-65DDAFF03A96}" srcOrd="0" destOrd="0" presId="urn:microsoft.com/office/officeart/2005/8/layout/cycle3"/>
    <dgm:cxn modelId="{4F1BF78F-D304-479C-8661-541D24F96A7E}" type="presOf" srcId="{CBC3399C-1AD2-416D-B975-D80951DE9CC5}" destId="{EF3598A1-DD39-4188-AAEE-6EF2B126959F}" srcOrd="0" destOrd="0" presId="urn:microsoft.com/office/officeart/2005/8/layout/cycle3"/>
    <dgm:cxn modelId="{225DAD9E-0AF3-42A3-8BF0-1CEC1CA523DE}" type="presOf" srcId="{C9234847-F5C1-446F-B89F-6D256FE8D90E}" destId="{AB356788-6BE8-44DD-8329-D5499382D37F}" srcOrd="0" destOrd="0" presId="urn:microsoft.com/office/officeart/2005/8/layout/cycle3"/>
    <dgm:cxn modelId="{241A25B3-5FD5-4176-BDB1-9129402F653F}" type="presOf" srcId="{F87E6452-D362-46B9-8528-51DF78D02CD8}" destId="{97B8F5AE-107C-417B-A6E5-89F0FDCCCA94}" srcOrd="0" destOrd="0" presId="urn:microsoft.com/office/officeart/2005/8/layout/cycle3"/>
    <dgm:cxn modelId="{B20849B8-4EB5-4C87-8864-9A5B064B1904}" type="presOf" srcId="{15BDA42D-17B8-4D55-9E2E-3A2578181814}" destId="{C121480F-9BDD-41B6-9CE1-39D730B8609F}" srcOrd="0" destOrd="0" presId="urn:microsoft.com/office/officeart/2005/8/layout/cycle3"/>
    <dgm:cxn modelId="{837895C1-B709-4383-917A-FAB074D5375F}" srcId="{F87E6452-D362-46B9-8528-51DF78D02CD8}" destId="{15BDA42D-17B8-4D55-9E2E-3A2578181814}" srcOrd="1" destOrd="0" parTransId="{8209654B-9BE6-45C7-BD07-22E7A7F4A0ED}" sibTransId="{FCF1B77D-F32E-4FD2-B1DB-82681B0E688E}"/>
    <dgm:cxn modelId="{9ECB9AEC-0DA4-4627-9C66-2775424732B4}" srcId="{F87E6452-D362-46B9-8528-51DF78D02CD8}" destId="{67E57C7F-D6C5-4C9B-9836-5FA615B9F3F6}" srcOrd="0" destOrd="0" parTransId="{46F2942A-57E8-43FC-83A9-F18B398BD6A1}" sibTransId="{CBC3399C-1AD2-416D-B975-D80951DE9CC5}"/>
    <dgm:cxn modelId="{0B79D3F5-1CED-48A0-A341-2874B7F5C3EA}" type="presOf" srcId="{67E57C7F-D6C5-4C9B-9836-5FA615B9F3F6}" destId="{AF74A4AF-D675-44EA-A75C-80F333BCB2AA}" srcOrd="0" destOrd="0" presId="urn:microsoft.com/office/officeart/2005/8/layout/cycle3"/>
    <dgm:cxn modelId="{916CBDFF-2790-499E-9DDB-F6DF2B1E14D1}" type="presParOf" srcId="{97B8F5AE-107C-417B-A6E5-89F0FDCCCA94}" destId="{B318DE35-5F5A-47AB-BB25-BEE5569C25CD}" srcOrd="0" destOrd="0" presId="urn:microsoft.com/office/officeart/2005/8/layout/cycle3"/>
    <dgm:cxn modelId="{A244F2E4-FEBF-4B4F-98D7-EDC5677D5904}" type="presParOf" srcId="{B318DE35-5F5A-47AB-BB25-BEE5569C25CD}" destId="{AF74A4AF-D675-44EA-A75C-80F333BCB2AA}" srcOrd="0" destOrd="0" presId="urn:microsoft.com/office/officeart/2005/8/layout/cycle3"/>
    <dgm:cxn modelId="{38AD241A-41BE-444C-9A06-6F52B87FEC5A}" type="presParOf" srcId="{B318DE35-5F5A-47AB-BB25-BEE5569C25CD}" destId="{EF3598A1-DD39-4188-AAEE-6EF2B126959F}" srcOrd="1" destOrd="0" presId="urn:microsoft.com/office/officeart/2005/8/layout/cycle3"/>
    <dgm:cxn modelId="{5030031D-019E-45DF-BB27-1C192FC06A8A}" type="presParOf" srcId="{B318DE35-5F5A-47AB-BB25-BEE5569C25CD}" destId="{C121480F-9BDD-41B6-9CE1-39D730B8609F}" srcOrd="2" destOrd="0" presId="urn:microsoft.com/office/officeart/2005/8/layout/cycle3"/>
    <dgm:cxn modelId="{BBD65864-05BB-4DC1-B52E-BCCD5DD995A8}" type="presParOf" srcId="{B318DE35-5F5A-47AB-BB25-BEE5569C25CD}" destId="{30D243C0-4154-43D5-BE36-65DDAFF03A96}" srcOrd="3" destOrd="0" presId="urn:microsoft.com/office/officeart/2005/8/layout/cycle3"/>
    <dgm:cxn modelId="{EE57662A-DD67-4165-82F4-EE03CA7583D8}" type="presParOf" srcId="{B318DE35-5F5A-47AB-BB25-BEE5569C25CD}" destId="{AB356788-6BE8-44DD-8329-D5499382D37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797FD-7356-4CE1-9749-9C7C087E9324}">
      <dsp:nvSpPr>
        <dsp:cNvPr id="0" name=""/>
        <dsp:cNvSpPr/>
      </dsp:nvSpPr>
      <dsp:spPr>
        <a:xfrm>
          <a:off x="1525465" y="1089348"/>
          <a:ext cx="2713814" cy="271381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/>
            <a:t>Légitimation par et dans les discours</a:t>
          </a:r>
        </a:p>
      </dsp:txBody>
      <dsp:txXfrm>
        <a:off x="1922894" y="1486777"/>
        <a:ext cx="1918956" cy="1918956"/>
      </dsp:txXfrm>
    </dsp:sp>
    <dsp:sp modelId="{447F33FE-9EFC-4771-A051-CE87D063DA00}">
      <dsp:nvSpPr>
        <dsp:cNvPr id="0" name=""/>
        <dsp:cNvSpPr/>
      </dsp:nvSpPr>
      <dsp:spPr>
        <a:xfrm>
          <a:off x="2203918" y="484"/>
          <a:ext cx="1356907" cy="135690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178392"/>
                <a:satOff val="-5635"/>
                <a:lumOff val="617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50000"/>
                <a:hueOff val="1178392"/>
                <a:satOff val="-5635"/>
                <a:lumOff val="617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kern="1200"/>
            <a:t>Reconstruction du </a:t>
          </a:r>
          <a:r>
            <a:rPr lang="fr-BE" sz="1300" i="1" kern="1200" err="1"/>
            <a:t>panoccitan</a:t>
          </a:r>
          <a:r>
            <a:rPr lang="fr-BE" sz="1300" kern="1200"/>
            <a:t> sur un forum de discussion</a:t>
          </a:r>
        </a:p>
      </dsp:txBody>
      <dsp:txXfrm>
        <a:off x="2402632" y="199198"/>
        <a:ext cx="959479" cy="959479"/>
      </dsp:txXfrm>
    </dsp:sp>
    <dsp:sp modelId="{DB71D411-1140-4AC1-93D7-6C77F80727D1}">
      <dsp:nvSpPr>
        <dsp:cNvPr id="0" name=""/>
        <dsp:cNvSpPr/>
      </dsp:nvSpPr>
      <dsp:spPr>
        <a:xfrm>
          <a:off x="2203918" y="3535119"/>
          <a:ext cx="1356907" cy="135690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2356783"/>
                <a:satOff val="-11270"/>
                <a:lumOff val="1235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50000"/>
                <a:hueOff val="2356783"/>
                <a:satOff val="-11270"/>
                <a:lumOff val="1235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i="1" kern="1200"/>
            <a:t>Faire science</a:t>
          </a:r>
          <a:r>
            <a:rPr lang="fr-BE" sz="1300" i="0" kern="1200"/>
            <a:t> dans le discours des linguistes</a:t>
          </a:r>
          <a:endParaRPr lang="fr-BE" sz="1300" i="1" kern="1200"/>
        </a:p>
      </dsp:txBody>
      <dsp:txXfrm>
        <a:off x="2402632" y="3733833"/>
        <a:ext cx="959479" cy="959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598A1-DD39-4188-AAEE-6EF2B126959F}">
      <dsp:nvSpPr>
        <dsp:cNvPr id="0" name=""/>
        <dsp:cNvSpPr/>
      </dsp:nvSpPr>
      <dsp:spPr>
        <a:xfrm>
          <a:off x="2616162" y="-120890"/>
          <a:ext cx="4528186" cy="4528186"/>
        </a:xfrm>
        <a:prstGeom prst="circularArrow">
          <a:avLst>
            <a:gd name="adj1" fmla="val 4668"/>
            <a:gd name="adj2" fmla="val 272909"/>
            <a:gd name="adj3" fmla="val 12835317"/>
            <a:gd name="adj4" fmla="val 1802819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4A4AF-D675-44EA-A75C-80F333BCB2AA}">
      <dsp:nvSpPr>
        <dsp:cNvPr id="0" name=""/>
        <dsp:cNvSpPr/>
      </dsp:nvSpPr>
      <dsp:spPr>
        <a:xfrm>
          <a:off x="3374239" y="1339"/>
          <a:ext cx="3012033" cy="1506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Étude de la légitimation du panoccitan par les locuteurs</a:t>
          </a:r>
          <a:endParaRPr lang="fr-BE" sz="1700" kern="1200" dirty="0"/>
        </a:p>
      </dsp:txBody>
      <dsp:txXfrm>
        <a:off x="3447757" y="74857"/>
        <a:ext cx="2864997" cy="1358980"/>
      </dsp:txXfrm>
    </dsp:sp>
    <dsp:sp modelId="{C121480F-9BDD-41B6-9CE1-39D730B8609F}">
      <dsp:nvSpPr>
        <dsp:cNvPr id="0" name=""/>
        <dsp:cNvSpPr/>
      </dsp:nvSpPr>
      <dsp:spPr>
        <a:xfrm>
          <a:off x="5000159" y="1627259"/>
          <a:ext cx="3012033" cy="1506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Étude du </a:t>
          </a:r>
          <a:r>
            <a:rPr lang="fr-FR" sz="1700" i="1" kern="1200" dirty="0"/>
            <a:t>faire science</a:t>
          </a:r>
          <a:r>
            <a:rPr lang="fr-FR" sz="1700" i="0" kern="1200" dirty="0"/>
            <a:t> des linguistes</a:t>
          </a:r>
          <a:endParaRPr lang="fr-BE" sz="1700" kern="1200" dirty="0"/>
        </a:p>
      </dsp:txBody>
      <dsp:txXfrm>
        <a:off x="5073677" y="1700777"/>
        <a:ext cx="2864997" cy="1358980"/>
      </dsp:txXfrm>
    </dsp:sp>
    <dsp:sp modelId="{30D243C0-4154-43D5-BE36-65DDAFF03A96}">
      <dsp:nvSpPr>
        <dsp:cNvPr id="0" name=""/>
        <dsp:cNvSpPr/>
      </dsp:nvSpPr>
      <dsp:spPr>
        <a:xfrm>
          <a:off x="3374239" y="3253178"/>
          <a:ext cx="3012033" cy="1506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Étude de notre propre </a:t>
          </a:r>
          <a:r>
            <a:rPr lang="fr-FR" sz="1700" i="1" kern="1200" dirty="0"/>
            <a:t>faire science</a:t>
          </a:r>
          <a:r>
            <a:rPr lang="fr-FR" sz="1700" i="0" kern="1200" dirty="0"/>
            <a:t> dans notre parcours scientifique. </a:t>
          </a:r>
          <a:endParaRPr lang="fr-BE" sz="1700" kern="1200" dirty="0"/>
        </a:p>
      </dsp:txBody>
      <dsp:txXfrm>
        <a:off x="3447757" y="3326696"/>
        <a:ext cx="2864997" cy="1358980"/>
      </dsp:txXfrm>
    </dsp:sp>
    <dsp:sp modelId="{AB356788-6BE8-44DD-8329-D5499382D37F}">
      <dsp:nvSpPr>
        <dsp:cNvPr id="0" name=""/>
        <dsp:cNvSpPr/>
      </dsp:nvSpPr>
      <dsp:spPr>
        <a:xfrm>
          <a:off x="1748319" y="1627259"/>
          <a:ext cx="3012033" cy="1506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Étude de notre identité linguistique et de la manière dont nous avons pu la légitimer dans notre production discursive (scientifique ou non)</a:t>
          </a:r>
          <a:endParaRPr lang="fr-BE" sz="1700" kern="1200" dirty="0"/>
        </a:p>
      </dsp:txBody>
      <dsp:txXfrm>
        <a:off x="1821837" y="1700777"/>
        <a:ext cx="2864997" cy="1358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6607-D4C6-413C-B3FD-DC5BCC73B1B1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963C-F090-43B8-9FAA-1588A3128D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066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963C-F090-43B8-9FAA-1588A3128DB9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495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963C-F090-43B8-9FAA-1588A3128DB9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103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963C-F090-43B8-9FAA-1588A3128DB9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574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963C-F090-43B8-9FAA-1588A3128DB9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652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963C-F090-43B8-9FAA-1588A3128DB9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908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locuteurs francophones apprennent moins le néerlandais et le trouvent peu esthétique &gt;&gt; pas de motivations intrinsèques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963C-F090-43B8-9FAA-1588A3128DB9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19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L’approche autoethnographique et l’analyse discursive de ses propres discours permet de mettre en lumière le fonctionnement vécu de l’identité et de problématiser autrement une question largement discutée.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1963C-F090-43B8-9FAA-1588A3128DB9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560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7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772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31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626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357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009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388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482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619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5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77A8AC-98FE-4235-9717-8E0747851118}" type="datetimeFigureOut">
              <a:rPr lang="fr-BE" smtClean="0"/>
              <a:t>28-09-23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E7AA498-D253-4235-B1E6-1BFD867C1A4F}" type="slidenum">
              <a:rPr lang="fr-BE" smtClean="0"/>
              <a:t>‹N°›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3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6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70.xml"/><Relationship Id="rId7" Type="http://schemas.openxmlformats.org/officeDocument/2006/relationships/diagramData" Target="../diagrams/data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11" Type="http://schemas.microsoft.com/office/2007/relationships/diagramDrawing" Target="../diagrams/drawing1.xml"/><Relationship Id="rId5" Type="http://schemas.openxmlformats.org/officeDocument/2006/relationships/tags" Target="../tags/tag72.xml"/><Relationship Id="rId10" Type="http://schemas.openxmlformats.org/officeDocument/2006/relationships/diagramColors" Target="../diagrams/colors1.xml"/><Relationship Id="rId4" Type="http://schemas.openxmlformats.org/officeDocument/2006/relationships/tags" Target="../tags/tag71.xml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tags" Target="../tags/tag75.xml"/><Relationship Id="rId7" Type="http://schemas.openxmlformats.org/officeDocument/2006/relationships/diagramData" Target="../diagrams/data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11" Type="http://schemas.microsoft.com/office/2007/relationships/diagramDrawing" Target="../diagrams/drawing2.xml"/><Relationship Id="rId5" Type="http://schemas.openxmlformats.org/officeDocument/2006/relationships/tags" Target="../tags/tag77.xml"/><Relationship Id="rId10" Type="http://schemas.openxmlformats.org/officeDocument/2006/relationships/diagramColors" Target="../diagrams/colors2.xml"/><Relationship Id="rId4" Type="http://schemas.openxmlformats.org/officeDocument/2006/relationships/tags" Target="../tags/tag76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8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9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10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11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12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13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13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43.xml"/><Relationship Id="rId9" Type="http://schemas.openxmlformats.org/officeDocument/2006/relationships/tags" Target="../tags/tag1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15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56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3.png"/><Relationship Id="rId5" Type="http://schemas.openxmlformats.org/officeDocument/2006/relationships/tags" Target="../tags/tag24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5.png"/><Relationship Id="rId5" Type="http://schemas.openxmlformats.org/officeDocument/2006/relationships/tags" Target="../tags/tag44.xml"/><Relationship Id="rId10" Type="http://schemas.openxmlformats.org/officeDocument/2006/relationships/image" Target="../media/image3.png"/><Relationship Id="rId4" Type="http://schemas.openxmlformats.org/officeDocument/2006/relationships/tags" Target="../tags/tag43.xml"/><Relationship Id="rId9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5.png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09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1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4365356" y="806365"/>
            <a:ext cx="7020747" cy="5229630"/>
          </a:xfrm>
        </p:spPr>
        <p:txBody>
          <a:bodyPr>
            <a:normAutofit/>
          </a:bodyPr>
          <a:lstStyle/>
          <a:p>
            <a:pPr algn="l"/>
            <a:r>
              <a:rPr lang="fr-BE" sz="6600"/>
              <a:t>Parler en réaction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88661" y="806365"/>
            <a:ext cx="2949542" cy="5229630"/>
          </a:xfrm>
        </p:spPr>
        <p:txBody>
          <a:bodyPr>
            <a:normAutofit/>
          </a:bodyPr>
          <a:lstStyle/>
          <a:p>
            <a:pPr algn="r"/>
            <a:r>
              <a:rPr lang="fr-BE" sz="2400">
                <a:solidFill>
                  <a:schemeClr val="tx1">
                    <a:lumMod val="75000"/>
                    <a:lumOff val="25000"/>
                  </a:schemeClr>
                </a:solidFill>
              </a:rPr>
              <a:t>Autoethnographie d’une identité linguistique 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6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BE" sz="4400"/>
              <a:t>Généalogie de la recherche </a:t>
            </a:r>
          </a:p>
        </p:txBody>
      </p:sp>
      <p:cxnSp>
        <p:nvCxnSpPr>
          <p:cNvPr id="55" name="Straight Connector 18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61362" y="1989056"/>
            <a:ext cx="5360705" cy="462038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BE" sz="2800" dirty="0"/>
              <a:t>Analyse des discours des locuteurs qui participent à la construction linguistique d’un panoccitan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BE" sz="2800" dirty="0"/>
              <a:t>Mise en lumière d’un réseau d’oppositions :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r-BE" sz="1800" dirty="0"/>
              <a:t>Panoccitan &gt;&lt; les occitans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r-BE" sz="1800" dirty="0"/>
              <a:t>Graphie commune &gt;&lt; graphies patoisantes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r-BE" sz="1800" dirty="0"/>
              <a:t>Français &gt;&lt; occitan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fr-BE" sz="1800" dirty="0"/>
              <a:t>Planification &gt;&lt; non-planification</a:t>
            </a:r>
          </a:p>
          <a:p>
            <a:pPr marL="0" indent="0">
              <a:buNone/>
            </a:pPr>
            <a:endParaRPr lang="fr-BE" sz="1800" dirty="0"/>
          </a:p>
        </p:txBody>
      </p:sp>
      <p:pic>
        <p:nvPicPr>
          <p:cNvPr id="12" name="Image 11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6E0A3AB5-0E86-987C-29EE-E8F856550BC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r="27630" b="1"/>
          <a:stretch/>
        </p:blipFill>
        <p:spPr>
          <a:xfrm>
            <a:off x="6437375" y="228013"/>
            <a:ext cx="5393263" cy="63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4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4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40EBC5-2570-519E-71DE-4A13A056D01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Généalogie de la recherche</a:t>
            </a:r>
          </a:p>
        </p:txBody>
      </p:sp>
      <p:cxnSp>
        <p:nvCxnSpPr>
          <p:cNvPr id="29" name="Straight Connector 26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99CDF172-7C79-6878-3217-D3AA577AF46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6918" y="1943747"/>
            <a:ext cx="5227606" cy="322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768096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fr-B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Changement de radical de registre : étude du </a:t>
            </a:r>
            <a:r>
              <a:rPr lang="fr-BE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faire sciences en linguistique. </a:t>
            </a:r>
          </a:p>
          <a:p>
            <a:pPr marL="726948" lvl="1" indent="-342900" algn="just" defTabSz="768096">
              <a:spcBef>
                <a:spcPts val="420"/>
              </a:spcBef>
              <a:buFont typeface="Arial" panose="020B0604020202020204" pitchFamily="34" charset="0"/>
              <a:buChar char="•"/>
            </a:pP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 les scientifiques légitiment-ils comme scientifiques leurs pratiques, dans et par le discours. </a:t>
            </a:r>
          </a:p>
          <a:p>
            <a:pPr marL="342900" indent="-342900" algn="just" defTabSz="768096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Deux points communs : </a:t>
            </a:r>
          </a:p>
          <a:p>
            <a:pPr marL="800100" lvl="1" indent="-342900" algn="just" defTabSz="768096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La méthode : analyse du discours.</a:t>
            </a:r>
          </a:p>
          <a:p>
            <a:pPr marL="800100" lvl="1" indent="-342900" algn="just" defTabSz="768096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L’obje</a:t>
            </a:r>
            <a:r>
              <a:rPr lang="fr-FR" sz="2000" dirty="0"/>
              <a:t>t : comment des individus légitiment leur pratique dans et par les discours. </a:t>
            </a:r>
            <a:endParaRPr lang="fr-FR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Espace réservé du contenu 8">
            <a:extLst>
              <a:ext uri="{FF2B5EF4-FFF2-40B4-BE49-F238E27FC236}">
                <a16:creationId xmlns:a16="http://schemas.microsoft.com/office/drawing/2014/main" id="{81E4962F-DE14-3CA1-70F9-C67C57B54585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98502620"/>
              </p:ext>
            </p:extLst>
          </p:nvPr>
        </p:nvGraphicFramePr>
        <p:xfrm>
          <a:off x="6358125" y="1008668"/>
          <a:ext cx="5764745" cy="4892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825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4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40EBC5-2570-519E-71DE-4A13A056D01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Généalogie de la recherche</a:t>
            </a:r>
          </a:p>
        </p:txBody>
      </p:sp>
      <p:cxnSp>
        <p:nvCxnSpPr>
          <p:cNvPr id="29" name="Straight Connector 26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99CDF172-7C79-6878-3217-D3AA577AF46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6918" y="1943747"/>
            <a:ext cx="5227606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768096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fr-BE" sz="2000" dirty="0"/>
              <a:t>Retour à notre article sur le </a:t>
            </a:r>
            <a:r>
              <a:rPr lang="fr-BE" sz="2000" i="1" dirty="0"/>
              <a:t>panoccitan</a:t>
            </a:r>
            <a:r>
              <a:rPr lang="fr-BE" sz="2000" dirty="0"/>
              <a:t> :</a:t>
            </a:r>
          </a:p>
          <a:p>
            <a:pPr marL="342900" indent="-342900" algn="just" defTabSz="768096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fr-BE" sz="2000" dirty="0"/>
              <a:t>Constat d’un impensé : Situation similaire en Wallonie : le wallon unifié &gt;&lt; la variété dialectale du wallon.</a:t>
            </a:r>
          </a:p>
          <a:p>
            <a:pPr marL="342900" indent="-342900" algn="just" defTabSz="768096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fr-B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étudiant le </a:t>
            </a:r>
            <a:r>
              <a:rPr lang="fr-BE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panoccitan</a:t>
            </a:r>
            <a:r>
              <a:rPr lang="fr-B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 discours des locuteurs que </a:t>
            </a:r>
            <a:r>
              <a:rPr lang="fr-BE" sz="2000" dirty="0"/>
              <a:t>disons-nous du wallon unifié et de notre propre rapport à ce dernier ; que disons-nous de la langue française et de notre rapport à cette dernière.  </a:t>
            </a:r>
            <a:endParaRPr lang="fr-FR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241500BF-9927-3F12-0BF7-230E2926A75F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25266156"/>
              </p:ext>
            </p:extLst>
          </p:nvPr>
        </p:nvGraphicFramePr>
        <p:xfrm>
          <a:off x="4487158" y="1168923"/>
          <a:ext cx="9760512" cy="476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0056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035209-0A06-8DF1-03F8-96F8A0DFAB3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en-US" sz="4400" dirty="0" err="1"/>
              <a:t>Généalogie</a:t>
            </a:r>
            <a:r>
              <a:rPr lang="en-US" sz="4400" dirty="0"/>
              <a:t> de la recherche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7">
            <a:extLst>
              <a:ext uri="{FF2B5EF4-FFF2-40B4-BE49-F238E27FC236}">
                <a16:creationId xmlns:a16="http://schemas.microsoft.com/office/drawing/2014/main" id="{A5BA59FD-9965-B3CD-CDAD-5560A5DFE49B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-292230" y="2067467"/>
            <a:ext cx="6297101" cy="5068624"/>
          </a:xfrm>
        </p:spPr>
        <p:txBody>
          <a:bodyPr>
            <a:normAutofit fontScale="62500" lnSpcReduction="20000"/>
          </a:bodyPr>
          <a:lstStyle/>
          <a:p>
            <a:pPr marL="797814" indent="-514350" algn="just">
              <a:buFont typeface="Arial" panose="020B0604020202020204" pitchFamily="34" charset="0"/>
              <a:buChar char="•"/>
            </a:pPr>
            <a:r>
              <a:rPr lang="fr-BE" sz="4000" dirty="0"/>
              <a:t>En étudiant le panoccitan, nous mettons en jeu une double identité : </a:t>
            </a:r>
          </a:p>
          <a:p>
            <a:pPr marL="1245870" lvl="1" indent="-514350" algn="just">
              <a:buFont typeface="Arial" panose="020B0604020202020204" pitchFamily="34" charset="0"/>
              <a:buChar char="•"/>
            </a:pPr>
            <a:r>
              <a:rPr lang="fr-BE" sz="2900" dirty="0"/>
              <a:t>Une identité de scientifique – en construisant l’objet « discours des locuteurs du </a:t>
            </a:r>
            <a:r>
              <a:rPr lang="fr-BE" sz="2900" i="1" dirty="0"/>
              <a:t>panoccitan</a:t>
            </a:r>
            <a:r>
              <a:rPr lang="fr-BE" sz="2900" dirty="0"/>
              <a:t> »  </a:t>
            </a:r>
          </a:p>
          <a:p>
            <a:pPr marL="1245870" lvl="1" indent="-514350" algn="just">
              <a:buFont typeface="Arial" panose="020B0604020202020204" pitchFamily="34" charset="0"/>
              <a:buChar char="•"/>
            </a:pPr>
            <a:r>
              <a:rPr lang="fr-FR" sz="2900" dirty="0"/>
              <a:t>Une identité de locuteur – en étudiant le </a:t>
            </a:r>
            <a:r>
              <a:rPr lang="fr-FR" sz="2900" i="1" dirty="0"/>
              <a:t>panoccitan</a:t>
            </a:r>
            <a:r>
              <a:rPr lang="fr-FR" sz="2900" dirty="0"/>
              <a:t>, nous engageons notre identité linguistique qui, spéculairement, se trouve dans une situation semblable (opposition wallon unifié &gt;&lt; wallons).</a:t>
            </a:r>
          </a:p>
          <a:p>
            <a:pPr marL="1072134" indent="-514350" algn="just">
              <a:buFont typeface="Arial" panose="020B0604020202020204" pitchFamily="34" charset="0"/>
              <a:buChar char="•"/>
            </a:pPr>
            <a:r>
              <a:rPr lang="fr-FR" sz="4000" dirty="0"/>
              <a:t>Au cœur de cette identité scientifique/locuteur : une question de légitimité. </a:t>
            </a:r>
          </a:p>
          <a:p>
            <a:pPr marL="1245870" lvl="1" indent="-514350" algn="just">
              <a:buFont typeface="Arial" panose="020B0604020202020204" pitchFamily="34" charset="0"/>
              <a:buChar char="•"/>
            </a:pPr>
            <a:r>
              <a:rPr lang="fr-FR" sz="2900" dirty="0"/>
              <a:t>En étudiant les discours sur le panoccitan nous légitimons la démarche des locuteurs en fournissant des explications sociologiques (frontière entre l’explication et la légitimation poreuse) .</a:t>
            </a:r>
          </a:p>
          <a:p>
            <a:pPr marL="1245870" lvl="1" indent="-514350" algn="just">
              <a:buFont typeface="Arial" panose="020B0604020202020204" pitchFamily="34" charset="0"/>
              <a:buChar char="•"/>
            </a:pPr>
            <a:r>
              <a:rPr lang="fr-FR" sz="2900" dirty="0"/>
              <a:t>Problématique similaire avec le Wallon : le wallon unifié n’est pas légitime – rejeté par les dialectologues et par la FWB. </a:t>
            </a:r>
            <a:endParaRPr lang="fr-BE" sz="2900" dirty="0"/>
          </a:p>
          <a:p>
            <a:pPr marL="971550" lvl="1" indent="-514350">
              <a:buFont typeface="+mj-lt"/>
              <a:buAutoNum type="arabicPeriod"/>
            </a:pPr>
            <a:endParaRPr lang="fr-BE" sz="1400" dirty="0"/>
          </a:p>
          <a:p>
            <a:endParaRPr lang="fr-BE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3A929A-0908-7B87-D3D5-89DBF99447F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/>
          <a:srcRect l="27613" r="24847" b="-2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E05F5F4-7449-7DF8-1212-B5683B1BC3C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90994" y="6221691"/>
            <a:ext cx="220587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Viroux</a:t>
            </a:r>
            <a:r>
              <a:rPr lang="fr-FR" dirty="0"/>
              <a:t> et </a:t>
            </a:r>
            <a:r>
              <a:rPr lang="fr-FR" dirty="0" err="1"/>
              <a:t>Viroux</a:t>
            </a:r>
            <a:r>
              <a:rPr lang="fr-FR" dirty="0"/>
              <a:t>, </a:t>
            </a:r>
            <a:r>
              <a:rPr lang="fr-FR" i="1" dirty="0" err="1"/>
              <a:t>sd</a:t>
            </a:r>
            <a:r>
              <a:rPr lang="fr-FR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821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FCE1D5-AEEC-42B8-34DC-504AC97095D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Triple </a:t>
            </a:r>
            <a:r>
              <a:rPr lang="en-US" sz="5400" dirty="0" err="1"/>
              <a:t>identité</a:t>
            </a:r>
            <a:r>
              <a:rPr lang="en-US" sz="5400" dirty="0"/>
              <a:t>, triple </a:t>
            </a:r>
            <a:r>
              <a:rPr lang="en-US" sz="5400" dirty="0" err="1"/>
              <a:t>altérité</a:t>
            </a:r>
            <a:endParaRPr lang="en-US" sz="5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643A94-568A-2F9D-2114-3ABCD5609FE6}"/>
              </a:ext>
            </a:extLst>
          </p:cNvPr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990096" y="4621235"/>
            <a:ext cx="6539558" cy="1225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fr-BE" sz="2000" dirty="0"/>
              <a:t>« Dans les plis singuliers » de l’identité linguistique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6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2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FR" sz="4400"/>
              <a:t>Triple identité, triple altérité	</a:t>
            </a:r>
            <a:endParaRPr lang="fr-BE" sz="4400"/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33638" y="2102176"/>
            <a:ext cx="5203585" cy="475582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2000" dirty="0"/>
              <a:t>L’identité francophone de Belgique a déjà largement été étudiée, en linguistique comme en littérature (voir notamment </a:t>
            </a:r>
            <a:r>
              <a:rPr lang="fr-FR" sz="2000" dirty="0" err="1"/>
              <a:t>Klinkenberg</a:t>
            </a:r>
            <a:r>
              <a:rPr lang="fr-FR" sz="2000" dirty="0"/>
              <a:t>, </a:t>
            </a:r>
            <a:r>
              <a:rPr lang="fr-FR" sz="2000" dirty="0" err="1"/>
              <a:t>Francard</a:t>
            </a:r>
            <a:r>
              <a:rPr lang="fr-FR" sz="2000" dirty="0"/>
              <a:t>)</a:t>
            </a:r>
            <a:r>
              <a:rPr lang="fr-FR" sz="2000" dirty="0">
                <a:sym typeface="Wingdings" panose="05000000000000000000" pitchFamily="2" charset="2"/>
              </a:rPr>
              <a:t>. </a:t>
            </a:r>
            <a:endParaRPr lang="fr-F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000" dirty="0"/>
              <a:t> </a:t>
            </a:r>
            <a:r>
              <a:rPr lang="fr-FR" sz="2000" b="1" dirty="0"/>
              <a:t>Une simplification </a:t>
            </a:r>
            <a:r>
              <a:rPr lang="fr-FR" sz="2000" dirty="0"/>
              <a:t>: L’identité francophone n’est qu’un aspect de l’identité des locuteurs en fonction de diverses situations (géographiques, linguistiques, sociales, etc.).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000" b="1" dirty="0"/>
              <a:t>Une grande confusion </a:t>
            </a:r>
            <a:r>
              <a:rPr lang="fr-FR" sz="2000" dirty="0"/>
              <a:t>: Identité francophone de Belgique ≠ Identité wallonne ≠ Identité wallonophone ≠ Identité francophone de Wallonie ≠ Identité d’un francophone de Wallonie avec un ancrage identitaire dans le wallon ≠ Identité de francophone de Wallonie sans ancrage identitaire dans le wallon.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931723-986F-F588-3A85-8F6FC73D2B5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56116" y="1775901"/>
            <a:ext cx="4175762" cy="33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9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2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FR" sz="4400" dirty="0"/>
              <a:t>Triple identité, triple altérité	</a:t>
            </a:r>
            <a:endParaRPr lang="fr-BE" sz="4400" dirty="0"/>
          </a:p>
        </p:txBody>
      </p: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33638" y="2102176"/>
            <a:ext cx="5495819" cy="514703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2400" dirty="0"/>
              <a:t> Il faut considérer la situation du locuteur dans une histoire personnelle, une histoire géolinguistique et une histoire familiale.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dirty="0"/>
              <a:t> Il faut considérer les modalités et les représentations de sa langue et des langues autres : fantasmée et réifiée.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dirty="0"/>
              <a:t>Proposition </a:t>
            </a:r>
            <a:r>
              <a:rPr lang="fr-FR" sz="2400" i="1" dirty="0"/>
              <a:t>AE</a:t>
            </a:r>
            <a:r>
              <a:rPr lang="fr-FR" sz="2400" dirty="0"/>
              <a:t> : Triple identité linguistique définie par rapport à une triple altérité 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Altérité par rapport à la langue française ;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Altérité par rapport à la langue wallonne  ;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Altérité par rapport à la langue néerlandaise.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931723-986F-F588-3A85-8F6FC73D2B5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56116" y="1775901"/>
            <a:ext cx="4175762" cy="33092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8EC735B-F674-167A-D632-392F9BF8048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315199" y="5458120"/>
            <a:ext cx="383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(Document interne à la FWB 2017)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00497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FR" sz="4400" dirty="0"/>
              <a:t>La langue française	</a:t>
            </a:r>
            <a:endParaRPr lang="fr-BE" sz="4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54524" y="1970203"/>
            <a:ext cx="5307289" cy="4887798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2400" dirty="0"/>
              <a:t>Contraste entre la </a:t>
            </a:r>
            <a:r>
              <a:rPr lang="fr-FR" sz="2400" i="1" dirty="0"/>
              <a:t>vraie</a:t>
            </a:r>
            <a:r>
              <a:rPr lang="fr-FR" sz="2400" dirty="0"/>
              <a:t> langue française comme hégémon et la langue française parlée en Belgique nécessairement marquée :  produit une </a:t>
            </a:r>
            <a:r>
              <a:rPr lang="fr-FR" sz="2400" b="1" dirty="0"/>
              <a:t>insécurité linguistique </a:t>
            </a:r>
            <a:r>
              <a:rPr lang="fr-FR" sz="2400" dirty="0"/>
              <a:t>(</a:t>
            </a:r>
            <a:r>
              <a:rPr lang="fr-FR" sz="2400" dirty="0" err="1"/>
              <a:t>Francard</a:t>
            </a:r>
            <a:r>
              <a:rPr lang="fr-FR" sz="2400" dirty="0"/>
              <a:t> et al., 1993 ; </a:t>
            </a:r>
            <a:r>
              <a:rPr lang="fr-FR" sz="2400" dirty="0" err="1"/>
              <a:t>Francard</a:t>
            </a:r>
            <a:r>
              <a:rPr lang="fr-FR" sz="2400" dirty="0"/>
              <a:t>, 1993).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dirty="0"/>
              <a:t>Forme de </a:t>
            </a:r>
            <a:r>
              <a:rPr lang="fr-FR" sz="2400" b="1" dirty="0"/>
              <a:t>discrimination objectivable </a:t>
            </a:r>
            <a:r>
              <a:rPr lang="fr-FR" sz="2400" dirty="0"/>
              <a:t>sur la base de la variation diatopique/diastratique – il y a un jugement de classe associé au jugement épilinguistique.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Aspects phonétiques (déjà relevé par Binet, 2000 : 125).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Aspects lexicaux et grammaticaux (</a:t>
            </a:r>
            <a:r>
              <a:rPr lang="fr-FR" sz="2000" dirty="0" err="1"/>
              <a:t>Francard</a:t>
            </a:r>
            <a:r>
              <a:rPr lang="fr-FR" sz="2000" dirty="0"/>
              <a:t>, 2020) – belgicismes dont la reconnaissance influerait sur la discrimination linguistique (</a:t>
            </a:r>
            <a:r>
              <a:rPr lang="fr-FR" sz="2000" dirty="0" err="1"/>
              <a:t>Francard</a:t>
            </a:r>
            <a:r>
              <a:rPr lang="fr-FR" sz="2000" dirty="0"/>
              <a:t>, 2018).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dirty="0"/>
              <a:t>Cette situation produit une littérature lexicographique – scientifique, médiatique – voire une réification/homogénéisation/muséification commerciale du discours lexicographique. </a:t>
            </a:r>
          </a:p>
          <a:p>
            <a:pPr lvl="1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60A899-BB6E-3DDB-CF99-9E23552F699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15008" y="1300240"/>
            <a:ext cx="5722468" cy="39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96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FR" sz="4400" dirty="0"/>
              <a:t>La langue française</a:t>
            </a:r>
            <a:endParaRPr lang="fr-BE" sz="4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42508" y="1740724"/>
            <a:ext cx="5410982" cy="5170602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/>
              <a:t>L’école comme lieu de reproduction de la norme et de discrimination linguistique (</a:t>
            </a:r>
            <a:r>
              <a:rPr lang="fr-FR" sz="2400" dirty="0" err="1"/>
              <a:t>Remysen</a:t>
            </a:r>
            <a:r>
              <a:rPr lang="fr-FR" sz="2400" dirty="0"/>
              <a:t>, 2007)  : il faudrait envisager les représentations des enseignants, notamment sur la perception des belgicismes, en contexte d’enseignement langue première et langue seconde (</a:t>
            </a:r>
            <a:r>
              <a:rPr lang="fr-FR" sz="2400" dirty="0" err="1"/>
              <a:t>Defays</a:t>
            </a:r>
            <a:r>
              <a:rPr lang="fr-FR" sz="2400" dirty="0"/>
              <a:t>, Meunier, 2015).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b="1" dirty="0"/>
              <a:t> Regard AE : </a:t>
            </a:r>
          </a:p>
          <a:p>
            <a:pPr lvl="1" algn="just"/>
            <a:r>
              <a:rPr lang="fr-FR" sz="2000" dirty="0"/>
              <a:t>Identification dans le discours didactique d’une prise de position en faveur des belgicismes critiquées par les évaluateurs. </a:t>
            </a:r>
          </a:p>
          <a:p>
            <a:pPr lvl="1" algn="just"/>
            <a:r>
              <a:rPr lang="fr-FR" sz="2000" dirty="0"/>
              <a:t>Non-identification de lexèmes comme belgicisme ou idiolectaux issus (supposément) du wallon (</a:t>
            </a:r>
            <a:r>
              <a:rPr lang="fr-FR" sz="2000" i="1" dirty="0" err="1"/>
              <a:t>emacralé</a:t>
            </a:r>
            <a:r>
              <a:rPr lang="fr-FR" sz="2000" dirty="0"/>
              <a:t>, </a:t>
            </a:r>
            <a:r>
              <a:rPr lang="fr-FR" sz="2000" i="1" dirty="0" err="1"/>
              <a:t>lawé</a:t>
            </a:r>
            <a:r>
              <a:rPr lang="fr-FR" sz="2000" dirty="0"/>
              <a:t>) </a:t>
            </a:r>
            <a:r>
              <a:rPr lang="fr-FR" sz="2000" dirty="0">
                <a:sym typeface="Wingdings" panose="05000000000000000000" pitchFamily="2" charset="2"/>
              </a:rPr>
              <a:t> violence symbolique (Bourdieu 1982),</a:t>
            </a:r>
            <a:endParaRPr lang="fr-FR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/>
              <a:t>Rapport à la langue française est contrarié. </a:t>
            </a:r>
          </a:p>
          <a:p>
            <a:pPr lvl="1"/>
            <a:endParaRPr lang="fr-FR" dirty="0"/>
          </a:p>
        </p:txBody>
      </p:sp>
      <p:pic>
        <p:nvPicPr>
          <p:cNvPr id="4" name="Image 3" descr="Une image contenant texte, Police, lettre, papier&#10;&#10;Description générée automatiquement">
            <a:extLst>
              <a:ext uri="{FF2B5EF4-FFF2-40B4-BE49-F238E27FC236}">
                <a16:creationId xmlns:a16="http://schemas.microsoft.com/office/drawing/2014/main" id="{B249912D-E3FE-EC0A-783C-483944B2CF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" r="-1" b="7621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1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FR" sz="4400" dirty="0"/>
              <a:t>La langue wallonne</a:t>
            </a:r>
            <a:endParaRPr lang="fr-BE" sz="4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03695" y="1904215"/>
            <a:ext cx="5309554" cy="478881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2000" b="1" dirty="0"/>
              <a:t> Regard AE 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Langue wallonne parlée par les grands-parents, comprises par les parents, non parlées et peu comprises par les enfants.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Contact principalement médié dans des situations de sublégalité (Barbéris 1999), notamment folklorique ou toponymique.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La langue wallonne s’inscrit elle-même dans un espace différentié - locuteurs formulant un jugement épilinguistique sur un wallon inapproprié (Enquêtes non publiées, 2015).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Non superposition de l’identité régionale et de l’identité linguistique (Jacquemin 2011) : identité wallonne ou identité wallonophone ?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Langue de la région comme territoire, constamment en présence et en absence, mais toujours non parlée. </a:t>
            </a:r>
          </a:p>
          <a:p>
            <a:pPr lvl="1"/>
            <a:endParaRPr lang="fr-FR" sz="15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AE50AB-F28A-1328-AF60-13EB9994FA7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7"/>
          <a:srcRect l="19644" r="18028" b="2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6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BE" sz="4400"/>
              <a:t>Plan</a:t>
            </a:r>
          </a:p>
        </p:txBody>
      </p:sp>
      <p:cxnSp>
        <p:nvCxnSpPr>
          <p:cNvPr id="50" name="Straight Connector 47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800" dirty="0"/>
              <a:t>Point de vue et méthodologie : un savoir</a:t>
            </a:r>
            <a:r>
              <a:rPr lang="fr-FR" sz="1800" i="1" dirty="0"/>
              <a:t> épais </a:t>
            </a:r>
            <a:r>
              <a:rPr lang="fr-FR" sz="1800" dirty="0"/>
              <a:t>et </a:t>
            </a:r>
            <a:r>
              <a:rPr lang="fr-FR" sz="1800" i="1" dirty="0"/>
              <a:t>situé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/>
              <a:t>Généalogie de la recherche : réflexivité et légitimation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/>
              <a:t>Triple identité, triple altérité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/>
              <a:t>Parler en réaction : l’identité comme agentivité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/>
              <a:t>Conclusion</a:t>
            </a:r>
          </a:p>
        </p:txBody>
      </p:sp>
      <p:pic>
        <p:nvPicPr>
          <p:cNvPr id="41" name="Picture 9">
            <a:extLst>
              <a:ext uri="{FF2B5EF4-FFF2-40B4-BE49-F238E27FC236}">
                <a16:creationId xmlns:a16="http://schemas.microsoft.com/office/drawing/2014/main" id="{C8DCD940-8B53-955C-0864-9BEB095A7C9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7"/>
          <a:srcRect l="21760" r="20214" b="2"/>
          <a:stretch/>
        </p:blipFill>
        <p:spPr>
          <a:xfrm>
            <a:off x="7056116" y="1406609"/>
            <a:ext cx="4175762" cy="40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37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FR" sz="4400" dirty="0"/>
              <a:t>La langue wallonne</a:t>
            </a:r>
            <a:endParaRPr lang="fr-BE" sz="4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88536" y="2285999"/>
            <a:ext cx="5580665" cy="47652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Objectifs en tant que locuteur 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/>
              <a:t>Construire un rapport légitime à la langue wallonne en l’étudiant.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Plusieurs problèmes 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/>
              <a:t>Production d’une tension interne : wallon comme langue que l’on parle &gt;&lt; le wallon comme objet d’étude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Jugements épilinguistiques &amp; de classes formulés par les pairs : langue de paysans, langue de </a:t>
            </a:r>
            <a:r>
              <a:rPr lang="fr-FR" i="1" dirty="0"/>
              <a:t>barakis</a:t>
            </a:r>
            <a:r>
              <a:rPr lang="fr-FR" dirty="0"/>
              <a:t>, etc.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La langue wallonne et son apprentissage s’inscrivent eux-mêmes dans un rapport à la norme – opposition entre une approche dialectologique et une approche sociolinguistique. </a:t>
            </a: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75B021-44B6-0AB8-AEC5-5AFC9A92B43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7"/>
          <a:srcRect l="4847" t="3894" r="6606" b="4342"/>
          <a:stretch/>
        </p:blipFill>
        <p:spPr>
          <a:xfrm>
            <a:off x="7677150" y="1152524"/>
            <a:ext cx="2876550" cy="45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9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FR" sz="4400" dirty="0"/>
              <a:t>La langue wallonne</a:t>
            </a:r>
            <a:endParaRPr lang="fr-BE" sz="4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92232" y="1904214"/>
            <a:ext cx="5524106" cy="49537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 Le cas de Lucien Gaspar, poète autodidacte. </a:t>
            </a:r>
          </a:p>
          <a:p>
            <a:pPr lvl="1" algn="just"/>
            <a:r>
              <a:rPr lang="fr-FR" dirty="0"/>
              <a:t>Poète d’une petite localité en Wallonie (ville de Francheville) dont les poèmes ont été recueillis par le bibliothécaire local. </a:t>
            </a:r>
          </a:p>
          <a:p>
            <a:pPr lvl="1" algn="just"/>
            <a:r>
              <a:rPr lang="fr-FR" dirty="0"/>
              <a:t>La publication des poèmes a été avortée parce qu’ils ne respectaient pas la graphie Feller prescrite par la FWB : « une affaire de romanistes et de profs de français ». </a:t>
            </a:r>
          </a:p>
          <a:p>
            <a:pPr lvl="1" algn="just"/>
            <a:r>
              <a:rPr lang="fr-FR" dirty="0"/>
              <a:t>Dans le cadre d’une enquête dialectologique, nous avons retrouvé ces poèmes que nous avons présenté à un séminaire (Mathy, 2015). </a:t>
            </a:r>
          </a:p>
          <a:p>
            <a:pPr lvl="1" algn="just"/>
            <a:r>
              <a:rPr lang="fr-FR" dirty="0"/>
              <a:t>Les poèmes ont été jugé médiocres parce que le wallon n’était pas pur : mélange wallon/français &amp; orthographe incorrecte.</a:t>
            </a:r>
          </a:p>
          <a:p>
            <a:pPr lvl="1" algn="just"/>
            <a:r>
              <a:rPr lang="fr-FR" dirty="0"/>
              <a:t>Opposition entre une approche sociolinguistique descriptive et une approche dialectologique à tendances normatives. </a:t>
            </a:r>
          </a:p>
          <a:p>
            <a:pPr lvl="1" algn="just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FC30FD-2F25-1CF0-2364-14906C017D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56116" y="1113957"/>
            <a:ext cx="4175762" cy="46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FR" sz="4400" dirty="0"/>
              <a:t>Langue wallonne</a:t>
            </a:r>
            <a:endParaRPr lang="fr-BE" sz="4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46116" y="1904214"/>
            <a:ext cx="5803765" cy="541310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/>
              <a:t>Altérité par rapport à la langue wallonne : </a:t>
            </a:r>
          </a:p>
          <a:p>
            <a:pPr lvl="1" algn="just"/>
            <a:r>
              <a:rPr lang="fr-FR" sz="2000" dirty="0"/>
              <a:t>La langue wallonne s’entend ainsi comme un triple objet : </a:t>
            </a:r>
          </a:p>
          <a:p>
            <a:pPr lvl="2" algn="just"/>
            <a:r>
              <a:rPr lang="fr-FR" sz="1600" dirty="0"/>
              <a:t>Un objet communicationnel reconstruit par un procédé de planification épilinguistique – wallon unifié.</a:t>
            </a:r>
          </a:p>
          <a:p>
            <a:pPr lvl="2" algn="just"/>
            <a:r>
              <a:rPr lang="fr-FR" sz="1600" dirty="0"/>
              <a:t>Un objet linguistico-littéraire qui doit représenter la variété des </a:t>
            </a:r>
            <a:r>
              <a:rPr lang="fr-FR" sz="1600" i="1" dirty="0"/>
              <a:t>wallons</a:t>
            </a:r>
            <a:r>
              <a:rPr lang="fr-FR" sz="1600" dirty="0"/>
              <a:t> tout en répondant à une certaine pureté normative. </a:t>
            </a:r>
          </a:p>
          <a:p>
            <a:pPr lvl="2" algn="just"/>
            <a:r>
              <a:rPr lang="fr-FR" sz="1600" dirty="0"/>
              <a:t>Un objet empirique qui peut s’approcher par la sociolinguistique.</a:t>
            </a:r>
          </a:p>
          <a:p>
            <a:pPr lvl="1" algn="just"/>
            <a:r>
              <a:rPr lang="fr-FR" sz="2000" dirty="0"/>
              <a:t>D’un point de vue autoethnographique scientifique/locuteur : </a:t>
            </a:r>
          </a:p>
          <a:p>
            <a:pPr lvl="2" algn="just"/>
            <a:r>
              <a:rPr lang="fr-FR" sz="1600" dirty="0"/>
              <a:t> L’objet communicationnel ne correspond à rien qui ait existé : pas d’engagement affectuel. </a:t>
            </a:r>
          </a:p>
          <a:p>
            <a:pPr lvl="2" algn="just"/>
            <a:r>
              <a:rPr lang="fr-FR" sz="1600" dirty="0"/>
              <a:t>L’objet théorico-littéraire mobilise des valeurs sociales disqualifiantes. </a:t>
            </a:r>
          </a:p>
          <a:p>
            <a:pPr lvl="2" algn="just"/>
            <a:r>
              <a:rPr lang="fr-FR" sz="1600" dirty="0"/>
              <a:t>L’objet empirique est réifié comme un objet construit par une enquête. </a:t>
            </a:r>
          </a:p>
          <a:p>
            <a:pPr lvl="1" algn="just"/>
            <a:r>
              <a:rPr lang="fr-FR" sz="2000" dirty="0"/>
              <a:t>Rapport à la langue wallonne est contrarié. </a:t>
            </a:r>
          </a:p>
          <a:p>
            <a:pPr lvl="1" algn="just"/>
            <a:endParaRPr lang="fr-FR" sz="2000" dirty="0"/>
          </a:p>
          <a:p>
            <a:pPr lvl="1" algn="just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FC30FD-2F25-1CF0-2364-14906C017D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54238" y="1112411"/>
            <a:ext cx="4175762" cy="46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2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FR" sz="4400" dirty="0"/>
              <a:t>Langue néerlandaise</a:t>
            </a:r>
            <a:endParaRPr lang="fr-BE" sz="4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46116" y="1904215"/>
            <a:ext cx="5803765" cy="502448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2400" dirty="0"/>
              <a:t>« Laboratoire linguistique (</a:t>
            </a:r>
            <a:r>
              <a:rPr lang="fr-FR" sz="2400" dirty="0" err="1"/>
              <a:t>Francard</a:t>
            </a:r>
            <a:r>
              <a:rPr lang="fr-FR" sz="2400" dirty="0"/>
              <a:t> 1995)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Trois langues officielles en Belgique : français, néerlandais et allemand.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Non-superposition des régions et des langues : Wallonie (français &amp; allemand) ; Bruxelles (français &amp; néerlandais ; Flandre (néerlandais) – hors cas spécifiques (communes à facilités).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Principe des communautés : FWB ou Communautés française ; Communauté Germanophone ; Communauté Flamande.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dirty="0"/>
              <a:t>Or, pas d’altérité avec la langue allemande.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Altérité linguistique reflète une altérité politique.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Conflits de récits hégémoniques et contre-récits.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Antagonisme politique devient un antagonisme linguistique, intériorisé par le locuteur.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fr-FR" sz="1600" dirty="0"/>
          </a:p>
          <a:p>
            <a:pPr lvl="1" algn="just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5" name="Image 4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63D7E758-75AE-4508-A8BE-7B5C2F23451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98" y="1740724"/>
            <a:ext cx="5922202" cy="25475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C1890E-FDF1-11B8-902D-F59F67E03C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34433" y="4619134"/>
            <a:ext cx="273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Vandermotten</a:t>
            </a:r>
            <a:r>
              <a:rPr lang="fr-FR" dirty="0"/>
              <a:t> 2016)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33307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FCE1D5-AEEC-42B8-34DC-504AC97095D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Parler</a:t>
            </a:r>
            <a:r>
              <a:rPr lang="en-US" sz="5400" dirty="0"/>
              <a:t> </a:t>
            </a:r>
            <a:r>
              <a:rPr lang="en-US" sz="5400" dirty="0" err="1"/>
              <a:t>en</a:t>
            </a:r>
            <a:r>
              <a:rPr lang="en-US" sz="5400" dirty="0"/>
              <a:t> </a:t>
            </a:r>
            <a:r>
              <a:rPr lang="en-US" sz="5400" dirty="0" err="1"/>
              <a:t>réaction</a:t>
            </a:r>
            <a:endParaRPr lang="en-US" sz="5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643A94-568A-2F9D-2114-3ABCD5609FE6}"/>
              </a:ext>
            </a:extLst>
          </p:cNvPr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990096" y="4621235"/>
            <a:ext cx="6539558" cy="1225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000" dirty="0"/>
              <a:t>Une </a:t>
            </a:r>
            <a:r>
              <a:rPr lang="en-US" sz="2000" dirty="0" err="1"/>
              <a:t>identité</a:t>
            </a:r>
            <a:r>
              <a:rPr lang="en-US" sz="2000" dirty="0"/>
              <a:t> agentive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84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FR" sz="4400" dirty="0"/>
              <a:t>Parler en réaction</a:t>
            </a:r>
            <a:endParaRPr lang="fr-BE" sz="4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46116" y="1771381"/>
            <a:ext cx="5803765" cy="5524108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Approcher l’identité linguistique d’un point de vue agentif.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Identité linguistique comme un système de représentation de soi, de sa langue, de l’autre et de sa langue, ainsi que des représentations de l’autre, et ainsi de suite.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Système de contraintes ou espace de liberté ? </a:t>
            </a:r>
            <a:endParaRPr lang="fr-FR" sz="1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Ce système de représentation contraint l’ordre du dicible et du non dicible mais peut être mobilisé par le locuteur de façon </a:t>
            </a:r>
            <a:r>
              <a:rPr lang="fr-FR" sz="2000" dirty="0" err="1"/>
              <a:t>agentive</a:t>
            </a:r>
            <a:r>
              <a:rPr lang="fr-FR" sz="2000" dirty="0"/>
              <a:t> dans des situations spécifiques : jouer sur l’accent, sur le choix des mots, sur le </a:t>
            </a:r>
            <a:r>
              <a:rPr lang="fr-FR" sz="2000" dirty="0" err="1"/>
              <a:t>codeswitching</a:t>
            </a:r>
            <a:r>
              <a:rPr lang="fr-FR" sz="2000" dirty="0"/>
              <a:t>/mixing, etc. </a:t>
            </a:r>
          </a:p>
          <a:p>
            <a:pPr algn="just"/>
            <a:r>
              <a:rPr lang="fr-FR" sz="2400" dirty="0"/>
              <a:t> </a:t>
            </a:r>
            <a:endParaRPr lang="fr-FR" sz="1600" dirty="0"/>
          </a:p>
          <a:p>
            <a:pPr lvl="1" algn="just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694453-C5B0-1CE9-344A-92AB959ECF5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56359" y="1196502"/>
            <a:ext cx="5635641" cy="42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20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fr-FR" sz="4400" dirty="0"/>
              <a:t>Conclusion</a:t>
            </a:r>
            <a:endParaRPr lang="fr-BE" sz="4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46116" y="1740724"/>
            <a:ext cx="5803765" cy="5524108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Triple altérité et triple contrariété identitaire mais </a:t>
            </a:r>
            <a:r>
              <a:rPr lang="fr-FR" sz="2000" i="1" dirty="0"/>
              <a:t>agentivité </a:t>
            </a:r>
            <a:r>
              <a:rPr lang="fr-FR" sz="2000" dirty="0"/>
              <a:t>possible pour le locuteur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sz="2000" dirty="0"/>
              <a:t>La langue française ne sera jamais parlée de façon </a:t>
            </a:r>
            <a:r>
              <a:rPr lang="fr-FR" sz="2000" i="1" dirty="0"/>
              <a:t>neutre </a:t>
            </a:r>
            <a:r>
              <a:rPr lang="fr-FR" sz="2000" dirty="0"/>
              <a:t>mais en tant que locuteur nous pouvons mobiliser notre maitrise de la variation pour produire des effets rhétoriques.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sz="2000" dirty="0"/>
              <a:t>La langue wallonne ne sera jamais appropriée mais en tant que locuteur nous pouvons médier un nouveau rapport par la production scientifique ou par le travail littéraire. 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FR" sz="2000" dirty="0"/>
              <a:t>La langue néerlandaise ne sera jamais perçue sans jugement politico-épilinguistique mais en tant que locuteur nous pouvons mobiliser les affects comme motivation intrinsèque.  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/>
              <a:t>Une dialectique entre notre identité linguistique – triplement contrariée – et notre identité scientifique à travers un processus de légitimation : légitimation de notre objet et légitimation de notre vécu identitaire. </a:t>
            </a:r>
          </a:p>
          <a:p>
            <a:pPr lvl="1" algn="just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1E594A-543A-295D-1CBF-F6FFCE023F0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/>
          <a:srcRect l="24176" t="21845" r="8400" b="13899"/>
          <a:stretch/>
        </p:blipFill>
        <p:spPr>
          <a:xfrm>
            <a:off x="6437376" y="2208869"/>
            <a:ext cx="5464732" cy="29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F434DA-A163-242E-F17B-CF1363C4EF9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Point de </a:t>
            </a:r>
            <a:r>
              <a:rPr lang="en-US" sz="5400" dirty="0" err="1"/>
              <a:t>vue</a:t>
            </a:r>
            <a:r>
              <a:rPr lang="en-US" sz="5400" dirty="0"/>
              <a:t> et </a:t>
            </a:r>
            <a:r>
              <a:rPr lang="en-US" sz="5400" dirty="0" err="1"/>
              <a:t>méthodologie</a:t>
            </a:r>
            <a:r>
              <a:rPr lang="en-US" sz="5400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A790B1-E2CC-A55A-26F0-C0A33DD36D2B}"/>
              </a:ext>
            </a:extLst>
          </p:cNvPr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990096" y="4621235"/>
            <a:ext cx="6539558" cy="1225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000" dirty="0"/>
              <a:t>Un savoir </a:t>
            </a:r>
            <a:r>
              <a:rPr lang="en-US" sz="2000" i="1" dirty="0" err="1"/>
              <a:t>épais</a:t>
            </a:r>
            <a:r>
              <a:rPr lang="en-US" sz="2000" dirty="0"/>
              <a:t> et </a:t>
            </a:r>
            <a:r>
              <a:rPr lang="en-US" sz="2000" i="1" dirty="0" err="1"/>
              <a:t>situé</a:t>
            </a:r>
            <a:endParaRPr lang="en-US" sz="2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3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5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spc="100"/>
              <a:t>Point de vue et méthodologie</a:t>
            </a:r>
          </a:p>
        </p:txBody>
      </p:sp>
      <p:cxnSp>
        <p:nvCxnSpPr>
          <p:cNvPr id="42" name="Straight Connector 17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88629" y="1597104"/>
            <a:ext cx="5118740" cy="5213023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chemeClr val="tx1"/>
                </a:solidFill>
              </a:rPr>
              <a:t>Objectif</a:t>
            </a:r>
            <a:r>
              <a:rPr lang="fr-BE" sz="2000" dirty="0">
                <a:solidFill>
                  <a:schemeClr val="tx1"/>
                </a:solidFill>
              </a:rPr>
              <a:t> : Développer une approche auto-ethnographique de son identité de locuteur.</a:t>
            </a:r>
          </a:p>
          <a:p>
            <a:pPr marL="285750"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chemeClr val="tx1"/>
                </a:solidFill>
              </a:rPr>
              <a:t>Manière</a:t>
            </a:r>
            <a:r>
              <a:rPr lang="fr-BE" sz="2000" dirty="0">
                <a:solidFill>
                  <a:schemeClr val="tx1"/>
                </a:solidFill>
              </a:rPr>
              <a:t> : Le chercheur – et son identité linguistique – est son propre sujet d’étude. </a:t>
            </a:r>
          </a:p>
          <a:p>
            <a:pPr marL="285750"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chemeClr val="tx1"/>
                </a:solidFill>
              </a:rPr>
              <a:t>Attentes</a:t>
            </a:r>
            <a:r>
              <a:rPr lang="fr-BE" sz="2000" dirty="0">
                <a:solidFill>
                  <a:schemeClr val="tx1"/>
                </a:solidFill>
              </a:rPr>
              <a:t> : Épaissir la description de l’identité linguistique dite du « Francophone de Belgique » ; l’appréhender dans sa granularité et dans ses tensions internes. </a:t>
            </a:r>
          </a:p>
          <a:p>
            <a:pPr marL="285750"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chemeClr val="tx1"/>
                </a:solidFill>
              </a:rPr>
              <a:t>Causes : </a:t>
            </a:r>
            <a:r>
              <a:rPr lang="fr-BE" sz="2000" dirty="0">
                <a:solidFill>
                  <a:schemeClr val="tx1"/>
                </a:solidFill>
              </a:rPr>
              <a:t>Diverses lacunes dans l’approche actuelle de l’identité des francophones de Belgique ; une surhomogénéisation des identités en présence dans la communauté ou chez l’individu ; un manque de réflexivité. </a:t>
            </a:r>
            <a:endParaRPr lang="fr-BE" sz="2000" b="1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BE" sz="1700" dirty="0">
              <a:solidFill>
                <a:schemeClr val="tx1"/>
              </a:solidFill>
            </a:endParaRPr>
          </a:p>
        </p:txBody>
      </p:sp>
      <p:pic>
        <p:nvPicPr>
          <p:cNvPr id="9" name="Espace réservé du contenu 6"/>
          <p:cNvPicPr>
            <a:picLocks noGrp="1" noChangeAspect="1"/>
          </p:cNvPicPr>
          <p:nvPr>
            <p:ph type="pic" idx="1"/>
            <p:custDataLst>
              <p:tags r:id="rId6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3" b="1076"/>
          <a:stretch/>
        </p:blipFill>
        <p:spPr>
          <a:xfrm>
            <a:off x="6788247" y="960120"/>
            <a:ext cx="4443631" cy="5257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E20361-0ADC-D6E4-2E26-7E87473498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/>
          <a:srcRect l="11146" r="12155" b="-1"/>
          <a:stretch/>
        </p:blipFill>
        <p:spPr>
          <a:xfrm>
            <a:off x="6718183" y="634458"/>
            <a:ext cx="4851632" cy="57405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5F2AE7-21BC-D5DC-F0B8-52C12AD2632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858000" y="6375014"/>
            <a:ext cx="23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(Rondeau 2011)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9732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3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5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spc="100"/>
              <a:t>Point de vue et méthodologie</a:t>
            </a:r>
          </a:p>
        </p:txBody>
      </p:sp>
      <p:cxnSp>
        <p:nvCxnSpPr>
          <p:cNvPr id="42" name="Straight Connector 17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88629" y="1809946"/>
            <a:ext cx="5118740" cy="5213023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fr-BE" sz="2400" b="1" dirty="0"/>
              <a:t>Méthode </a:t>
            </a:r>
            <a:r>
              <a:rPr lang="fr-BE" sz="2400" dirty="0"/>
              <a:t>: Produire un « récit de soi » et l’étudier. 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fr-BE" sz="2400" b="1" dirty="0"/>
              <a:t>Objectif méthodologique : </a:t>
            </a:r>
            <a:r>
              <a:rPr lang="fr-BE" sz="2400" dirty="0"/>
              <a:t>Combiner analyse du discours, ethnographie discursive et auto-ethnographie. 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fr-BE" sz="2400" b="1" dirty="0"/>
              <a:t>Analyse du discours : </a:t>
            </a:r>
            <a:r>
              <a:rPr lang="fr-BE" sz="2400" dirty="0"/>
              <a:t>étude d’un ensemble d’énoncés – texte – du point de vue des conditions de production desdits énoncés ; « lecture non subjective de la subjectivité » (Pêcheux 1975).</a:t>
            </a:r>
          </a:p>
        </p:txBody>
      </p:sp>
      <p:pic>
        <p:nvPicPr>
          <p:cNvPr id="9" name="Espace réservé du contenu 6"/>
          <p:cNvPicPr>
            <a:picLocks noGrp="1" noChangeAspect="1"/>
          </p:cNvPicPr>
          <p:nvPr>
            <p:ph type="pic" idx="1"/>
            <p:custDataLst>
              <p:tags r:id="rId6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3" b="1076"/>
          <a:stretch/>
        </p:blipFill>
        <p:spPr>
          <a:xfrm>
            <a:off x="6788247" y="960120"/>
            <a:ext cx="44436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3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5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spc="100"/>
              <a:t>Point de vue et méthodologie</a:t>
            </a:r>
          </a:p>
        </p:txBody>
      </p:sp>
      <p:cxnSp>
        <p:nvCxnSpPr>
          <p:cNvPr id="42" name="Straight Connector 17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88629" y="1866507"/>
            <a:ext cx="5118740" cy="5241303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tx1"/>
                </a:solidFill>
              </a:rPr>
              <a:t>Quel matériau  </a:t>
            </a:r>
            <a:r>
              <a:rPr lang="fr-BE" sz="2400" dirty="0">
                <a:solidFill>
                  <a:schemeClr val="tx1"/>
                </a:solidFill>
              </a:rPr>
              <a:t>: (a) dans une vision auto-ethnographique, le </a:t>
            </a:r>
            <a:r>
              <a:rPr lang="fr-BE" sz="2400" b="1" dirty="0">
                <a:solidFill>
                  <a:schemeClr val="tx1"/>
                </a:solidFill>
              </a:rPr>
              <a:t>récit de soi</a:t>
            </a:r>
            <a:r>
              <a:rPr lang="fr-BE" sz="2400" dirty="0">
                <a:solidFill>
                  <a:schemeClr val="tx1"/>
                </a:solidFill>
              </a:rPr>
              <a:t> ; (b) dans une vision discursive, un </a:t>
            </a:r>
            <a:r>
              <a:rPr lang="fr-BE" sz="2400" b="1" dirty="0">
                <a:solidFill>
                  <a:schemeClr val="tx1"/>
                </a:solidFill>
              </a:rPr>
              <a:t>corpus de discours</a:t>
            </a:r>
            <a:r>
              <a:rPr lang="fr-BE" sz="2400" dirty="0">
                <a:solidFill>
                  <a:schemeClr val="tx1"/>
                </a:solidFill>
              </a:rPr>
              <a:t> </a:t>
            </a:r>
            <a:r>
              <a:rPr lang="fr-BE" sz="2400" dirty="0">
                <a:solidFill>
                  <a:schemeClr val="tx1"/>
                </a:solidFill>
                <a:sym typeface="Wingdings" panose="05000000000000000000" pitchFamily="2" charset="2"/>
              </a:rPr>
              <a:t> un corpus constitué de nos discours enrichis du récit de soi. </a:t>
            </a:r>
            <a:endParaRPr lang="fr-BE" sz="2400" dirty="0">
              <a:solidFill>
                <a:schemeClr val="tx1"/>
              </a:solidFill>
            </a:endParaRP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tx1"/>
                </a:solidFill>
              </a:rPr>
              <a:t>Limites : </a:t>
            </a:r>
          </a:p>
          <a:p>
            <a:pPr marL="742950" lvl="1" indent="-228600" algn="just">
              <a:buFont typeface="Arial" panose="020B0604020202020204" pitchFamily="34" charset="0"/>
              <a:buChar char="•"/>
            </a:pPr>
            <a:r>
              <a:rPr lang="fr-BE" sz="2000" dirty="0"/>
              <a:t>Une lecture non subjective est impossible – </a:t>
            </a:r>
            <a:r>
              <a:rPr lang="fr-BE" sz="2000" i="1" dirty="0"/>
              <a:t>a fortiori </a:t>
            </a:r>
            <a:r>
              <a:rPr lang="fr-BE" sz="2000" dirty="0"/>
              <a:t>quand on étude ses propres productions. </a:t>
            </a:r>
            <a:endParaRPr lang="fr-BE" sz="2000" i="1" dirty="0"/>
          </a:p>
          <a:p>
            <a:pPr marL="742950" lvl="1" indent="-228600" algn="just">
              <a:buFont typeface="Arial" panose="020B0604020202020204" pitchFamily="34" charset="0"/>
              <a:buChar char="•"/>
            </a:pPr>
            <a:r>
              <a:rPr lang="fr-BE" sz="2000" dirty="0"/>
              <a:t>L’auto-ethnographie suppose une éthique spécifique et une mise en relation particulière avec les énonciataires (</a:t>
            </a:r>
            <a:r>
              <a:rPr lang="fr-BE" sz="2000" dirty="0" err="1"/>
              <a:t>Mendèz</a:t>
            </a:r>
            <a:r>
              <a:rPr lang="fr-BE" sz="2000" dirty="0"/>
              <a:t> 2013). </a:t>
            </a:r>
          </a:p>
        </p:txBody>
      </p:sp>
      <p:pic>
        <p:nvPicPr>
          <p:cNvPr id="9" name="Espace réservé du contenu 6"/>
          <p:cNvPicPr>
            <a:picLocks noGrp="1" noChangeAspect="1"/>
          </p:cNvPicPr>
          <p:nvPr>
            <p:ph type="pic" idx="1"/>
            <p:custDataLst>
              <p:tags r:id="rId6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3" b="1076"/>
          <a:stretch/>
        </p:blipFill>
        <p:spPr>
          <a:xfrm>
            <a:off x="6788247" y="960120"/>
            <a:ext cx="44436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6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3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5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spc="100"/>
              <a:t>Point de vue et méthodologie</a:t>
            </a:r>
          </a:p>
        </p:txBody>
      </p:sp>
      <p:cxnSp>
        <p:nvCxnSpPr>
          <p:cNvPr id="42" name="Straight Connector 17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88629" y="1668545"/>
            <a:ext cx="5118740" cy="5439266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2800" b="1" dirty="0">
                <a:solidFill>
                  <a:schemeClr val="tx1"/>
                </a:solidFill>
              </a:rPr>
              <a:t>Quel(s) précédent(s) ? </a:t>
            </a:r>
          </a:p>
          <a:p>
            <a:pPr marL="285750"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2000" dirty="0"/>
              <a:t>L’approche autoethnographique traverse les sciences sociales sans toujours se reconnaître comme telle : Bourdieu rédige son « Esquisse pour une auto-analyse » qui part d’une démarche similaire. 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fr-BE" sz="2000" dirty="0"/>
              <a:t>Sur la question de l’étude de l’identité du locuteur francophone en Belgique, l’auto-ethnographie constitue parfois le moteur </a:t>
            </a:r>
            <a:r>
              <a:rPr lang="fr-BE" sz="2000" dirty="0" err="1"/>
              <a:t>pré-scientifique</a:t>
            </a:r>
            <a:r>
              <a:rPr lang="fr-BE" sz="2000" dirty="0"/>
              <a:t> : à partir du récit de soi, le scientifique problématise une question. </a:t>
            </a:r>
          </a:p>
          <a:p>
            <a:pPr marL="742950" lvl="1" indent="-228600" algn="just">
              <a:buFont typeface="Arial" panose="020B0604020202020204" pitchFamily="34" charset="0"/>
              <a:buChar char="•"/>
            </a:pPr>
            <a:r>
              <a:rPr lang="fr-BE" sz="1600" dirty="0"/>
              <a:t>La frontière entre le discours scientifique et le discours politique ou militant est parfois fine – voir les écrits de </a:t>
            </a:r>
            <a:r>
              <a:rPr lang="fr-BE" sz="1600" dirty="0" err="1"/>
              <a:t>Francard</a:t>
            </a:r>
            <a:r>
              <a:rPr lang="fr-BE" sz="1600" dirty="0"/>
              <a:t> ou </a:t>
            </a:r>
            <a:r>
              <a:rPr lang="fr-BE" sz="1600" dirty="0" err="1"/>
              <a:t>Klinkenberg</a:t>
            </a:r>
            <a:r>
              <a:rPr lang="fr-BE" sz="1600" dirty="0"/>
              <a:t>. </a:t>
            </a:r>
          </a:p>
          <a:p>
            <a:pPr marL="742950" lvl="1" indent="-228600" algn="just">
              <a:buFont typeface="Arial" panose="020B0604020202020204" pitchFamily="34" charset="0"/>
              <a:buChar char="•"/>
            </a:pPr>
            <a:r>
              <a:rPr lang="fr-BE" sz="1600" dirty="0"/>
              <a:t>La frontière entre l’expert scientifique et le concerné est parfois fine : </a:t>
            </a:r>
            <a:r>
              <a:rPr lang="fr-BE" sz="1600" dirty="0" err="1"/>
              <a:t>Saenen</a:t>
            </a:r>
            <a:r>
              <a:rPr lang="fr-BE" sz="1600" dirty="0"/>
              <a:t>, </a:t>
            </a:r>
            <a:r>
              <a:rPr lang="fr-BE" sz="1600" dirty="0" err="1"/>
              <a:t>Lemnonier</a:t>
            </a:r>
            <a:r>
              <a:rPr lang="fr-BE" sz="1600" dirty="0"/>
              <a:t> (2001) et « L’enfance unique » (2017). </a:t>
            </a:r>
            <a:endParaRPr lang="fr-BE" sz="2400" dirty="0"/>
          </a:p>
        </p:txBody>
      </p:sp>
      <p:pic>
        <p:nvPicPr>
          <p:cNvPr id="9" name="Espace réservé du contenu 6"/>
          <p:cNvPicPr>
            <a:picLocks noGrp="1" noChangeAspect="1"/>
          </p:cNvPicPr>
          <p:nvPr>
            <p:ph type="pic" idx="1"/>
            <p:custDataLst>
              <p:tags r:id="rId6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3" b="1076"/>
          <a:stretch/>
        </p:blipFill>
        <p:spPr>
          <a:xfrm>
            <a:off x="6788248" y="960120"/>
            <a:ext cx="3138178" cy="37131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77BAE9-EE1C-A262-BC9E-18AC99605E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142868" y="960120"/>
            <a:ext cx="5885734" cy="43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7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3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5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spc="100"/>
              <a:t>Point de vue et méthodologie</a:t>
            </a:r>
          </a:p>
        </p:txBody>
      </p:sp>
      <p:cxnSp>
        <p:nvCxnSpPr>
          <p:cNvPr id="42" name="Straight Connector 17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88629" y="1668545"/>
            <a:ext cx="5118740" cy="5439266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2800" b="1" dirty="0">
                <a:solidFill>
                  <a:schemeClr val="tx1"/>
                </a:solidFill>
              </a:rPr>
              <a:t>Conclusion intermédiaire : </a:t>
            </a:r>
          </a:p>
          <a:p>
            <a:pPr marL="285750"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chemeClr val="tx1"/>
                </a:solidFill>
              </a:rPr>
              <a:t>Par l’</a:t>
            </a:r>
            <a:r>
              <a:rPr lang="fr-BE" sz="2800" dirty="0" err="1">
                <a:solidFill>
                  <a:schemeClr val="tx1"/>
                </a:solidFill>
              </a:rPr>
              <a:t>autoethnographie</a:t>
            </a:r>
            <a:r>
              <a:rPr lang="fr-BE" sz="2800" dirty="0">
                <a:solidFill>
                  <a:schemeClr val="tx1"/>
                </a:solidFill>
              </a:rPr>
              <a:t> rendre compte des « plis singuliers du social » (Lahire 2013) constitutifs de l’identité linguistique d’un individu. </a:t>
            </a:r>
          </a:p>
          <a:p>
            <a:pPr marL="285750"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chemeClr val="tx1"/>
                </a:solidFill>
              </a:rPr>
              <a:t>Rendre compte d’où on parle en tant que locuteur mais aussi d’où on parle en tant que scientifique qui travaille sur l’identité linguistique </a:t>
            </a:r>
            <a:r>
              <a:rPr lang="fr-BE" sz="2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BE" sz="2800" b="1" dirty="0">
                <a:solidFill>
                  <a:schemeClr val="tx1"/>
                </a:solidFill>
                <a:sym typeface="Wingdings" panose="05000000000000000000" pitchFamily="2" charset="2"/>
              </a:rPr>
              <a:t>réflexivité sur la nature située des savoirs. </a:t>
            </a:r>
            <a:endParaRPr lang="fr-BE" sz="2800" b="1" dirty="0">
              <a:solidFill>
                <a:schemeClr val="tx1"/>
              </a:solidFill>
            </a:endParaRPr>
          </a:p>
          <a:p>
            <a:pPr marL="285750"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BE" sz="2400" dirty="0"/>
          </a:p>
        </p:txBody>
      </p:sp>
      <p:pic>
        <p:nvPicPr>
          <p:cNvPr id="9" name="Espace réservé du contenu 6"/>
          <p:cNvPicPr>
            <a:picLocks noGrp="1" noChangeAspect="1"/>
          </p:cNvPicPr>
          <p:nvPr>
            <p:ph type="pic" idx="1"/>
            <p:custDataLst>
              <p:tags r:id="rId6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3" b="1076"/>
          <a:stretch/>
        </p:blipFill>
        <p:spPr>
          <a:xfrm>
            <a:off x="6788248" y="960120"/>
            <a:ext cx="2770532" cy="32781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4386ABF-3B8B-6DDA-3A89-C5E4FA9EFB2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27709" y="960120"/>
            <a:ext cx="5885734" cy="43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F434DA-A163-242E-F17B-CF1363C4EF9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Généalogie</a:t>
            </a:r>
            <a:r>
              <a:rPr lang="en-US" sz="5400" dirty="0"/>
              <a:t> de la recherche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A790B1-E2CC-A55A-26F0-C0A33DD36D2B}"/>
              </a:ext>
            </a:extLst>
          </p:cNvPr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990096" y="4621235"/>
            <a:ext cx="6539558" cy="1225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000" dirty="0"/>
              <a:t>Un </a:t>
            </a:r>
            <a:r>
              <a:rPr lang="en-US" sz="2000" dirty="0" err="1"/>
              <a:t>parcours</a:t>
            </a:r>
            <a:r>
              <a:rPr lang="en-US" sz="2000" dirty="0"/>
              <a:t> </a:t>
            </a:r>
            <a:r>
              <a:rPr lang="en-US" sz="2000" dirty="0" err="1"/>
              <a:t>réflexif</a:t>
            </a:r>
            <a:r>
              <a:rPr lang="en-US" sz="2000" dirty="0"/>
              <a:t> : la question de la legitimation.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92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213</TotalTime>
  <Words>2125</Words>
  <Application>Microsoft Office PowerPoint</Application>
  <PresentationFormat>Grand écran</PresentationFormat>
  <Paragraphs>167</Paragraphs>
  <Slides>26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Tw Cen MT</vt:lpstr>
      <vt:lpstr>Tw Cen MT Condensed</vt:lpstr>
      <vt:lpstr>Wingdings</vt:lpstr>
      <vt:lpstr>Wingdings 3</vt:lpstr>
      <vt:lpstr>Intégral</vt:lpstr>
      <vt:lpstr>Parler en réaction</vt:lpstr>
      <vt:lpstr>Plan</vt:lpstr>
      <vt:lpstr>Point de vue et méthodologie </vt:lpstr>
      <vt:lpstr>Point de vue et méthodologie</vt:lpstr>
      <vt:lpstr>Point de vue et méthodologie</vt:lpstr>
      <vt:lpstr>Point de vue et méthodologie</vt:lpstr>
      <vt:lpstr>Point de vue et méthodologie</vt:lpstr>
      <vt:lpstr>Point de vue et méthodologie</vt:lpstr>
      <vt:lpstr>Généalogie de la recherche </vt:lpstr>
      <vt:lpstr>Généalogie de la recherche </vt:lpstr>
      <vt:lpstr>Généalogie de la recherche</vt:lpstr>
      <vt:lpstr>Généalogie de la recherche</vt:lpstr>
      <vt:lpstr>Généalogie de la recherche</vt:lpstr>
      <vt:lpstr>Triple identité, triple altérité</vt:lpstr>
      <vt:lpstr>Triple identité, triple altérité </vt:lpstr>
      <vt:lpstr>Triple identité, triple altérité </vt:lpstr>
      <vt:lpstr>La langue française </vt:lpstr>
      <vt:lpstr>La langue française</vt:lpstr>
      <vt:lpstr>La langue wallonne</vt:lpstr>
      <vt:lpstr>La langue wallonne</vt:lpstr>
      <vt:lpstr>La langue wallonne</vt:lpstr>
      <vt:lpstr>Langue wallonne</vt:lpstr>
      <vt:lpstr>Langue néerlandaise</vt:lpstr>
      <vt:lpstr>Parler en réaction</vt:lpstr>
      <vt:lpstr>Parler en réaction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Parler en réaction</dc:title>
  <dc:creator>Adrien Mathy</dc:creator>
  <cp:lastModifiedBy>Adrien Mathy</cp:lastModifiedBy>
  <cp:revision>63</cp:revision>
  <dcterms:created xsi:type="dcterms:W3CDTF">2023-09-25T08:03:17Z</dcterms:created>
  <dcterms:modified xsi:type="dcterms:W3CDTF">2023-09-28T13:10:27Z</dcterms:modified>
</cp:coreProperties>
</file>