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omments/modernComment_100_D08FD8DB.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7" r:id="rId3"/>
    <p:sldId id="328" r:id="rId4"/>
    <p:sldId id="300" r:id="rId5"/>
    <p:sldId id="308" r:id="rId6"/>
    <p:sldId id="307" r:id="rId7"/>
    <p:sldId id="313" r:id="rId8"/>
    <p:sldId id="314" r:id="rId9"/>
    <p:sldId id="330" r:id="rId10"/>
    <p:sldId id="332" r:id="rId11"/>
    <p:sldId id="322" r:id="rId12"/>
    <p:sldId id="331" r:id="rId13"/>
    <p:sldId id="329" r:id="rId14"/>
  </p:sldIdLst>
  <p:sldSz cx="12192000" cy="6858000"/>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605D9B-A469-47D8-DA2B-1BB89B8D719D}" name="David Dundas" initials="DD" userId="82ff0737e9edc7f4"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avid Dundas" initials="DD" lastIdx="9" clrIdx="0">
    <p:extLst>
      <p:ext uri="{19B8F6BF-5375-455C-9EA6-DF929625EA0E}">
        <p15:presenceInfo xmlns:p15="http://schemas.microsoft.com/office/powerpoint/2012/main" userId="82ff0737e9edc7f4" providerId="Windows Live"/>
      </p:ext>
    </p:extLst>
  </p:cmAuthor>
  <p:cmAuthor id="2" name="Damien" initials="D" lastIdx="3" clrIdx="1">
    <p:extLst>
      <p:ext uri="{19B8F6BF-5375-455C-9EA6-DF929625EA0E}">
        <p15:presenceInfo xmlns:p15="http://schemas.microsoft.com/office/powerpoint/2012/main" userId="Dami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5" autoAdjust="0"/>
    <p:restoredTop sz="95282" autoAdjust="0"/>
  </p:normalViewPr>
  <p:slideViewPr>
    <p:cSldViewPr snapToGrid="0">
      <p:cViewPr varScale="1">
        <p:scale>
          <a:sx n="55" d="100"/>
          <a:sy n="55" d="100"/>
        </p:scale>
        <p:origin x="3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modernComment_100_D08FD8DB.xml><?xml version="1.0" encoding="utf-8"?>
<p188:cmLst xmlns:a="http://schemas.openxmlformats.org/drawingml/2006/main" xmlns:r="http://schemas.openxmlformats.org/officeDocument/2006/relationships" xmlns:p188="http://schemas.microsoft.com/office/powerpoint/2018/8/main">
  <p188:cm id="{7CF7AE8D-B254-4CDE-B5A4-1E572E08488A}" authorId="{1E605D9B-A469-47D8-DA2B-1BB89B8D719D}" created="2023-09-28T08:02:23.465">
    <ac:txMkLst xmlns:ac="http://schemas.microsoft.com/office/drawing/2013/main/command">
      <pc:docMk xmlns:pc="http://schemas.microsoft.com/office/powerpoint/2013/main/command"/>
      <pc:sldMk xmlns:pc="http://schemas.microsoft.com/office/powerpoint/2013/main/command" cId="3499088091" sldId="256"/>
      <ac:spMk id="2" creationId="{00000000-0000-0000-0000-000000000000}"/>
      <ac:txMk cp="0" len="13">
        <ac:context len="115" hash="3524256792"/>
      </ac:txMk>
    </ac:txMkLst>
    <p188:pos x="4338514" y="570861"/>
    <p188:txBody>
      <a:bodyPr/>
      <a:lstStyle/>
      <a:p>
        <a:r>
          <a:rPr lang="en-GB"/>
          <a:t>This may be set in stone and not changeable, but it ought to be 'Second-generation Platforms for Retailers and G2PFR becomes SGPFR 😊</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29-09-23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05244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29-09-23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53995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29-09-23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38792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438515E2-FEB9-48D5-9612-265AB5515055}" type="datetimeFigureOut">
              <a:rPr lang="fr-BE" smtClean="0"/>
              <a:t>29-09-23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96119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38515E2-FEB9-48D5-9612-265AB5515055}" type="datetimeFigureOut">
              <a:rPr lang="fr-BE" smtClean="0"/>
              <a:t>29-09-23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25430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438515E2-FEB9-48D5-9612-265AB5515055}" type="datetimeFigureOut">
              <a:rPr lang="fr-BE" smtClean="0"/>
              <a:t>29-09-23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2620923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438515E2-FEB9-48D5-9612-265AB5515055}" type="datetimeFigureOut">
              <a:rPr lang="fr-BE" smtClean="0"/>
              <a:t>29-09-23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92431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p:txBody>
          <a:bodyPr/>
          <a:lstStyle/>
          <a:p>
            <a:fld id="{438515E2-FEB9-48D5-9612-265AB5515055}" type="datetimeFigureOut">
              <a:rPr lang="fr-BE" smtClean="0"/>
              <a:t>29-09-23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879283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38515E2-FEB9-48D5-9612-265AB5515055}" type="datetimeFigureOut">
              <a:rPr lang="fr-BE" smtClean="0"/>
              <a:t>29-09-23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305611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8515E2-FEB9-48D5-9612-265AB5515055}" type="datetimeFigureOut">
              <a:rPr lang="fr-BE" smtClean="0"/>
              <a:t>29-09-23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164438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38515E2-FEB9-48D5-9612-265AB5515055}" type="datetimeFigureOut">
              <a:rPr lang="fr-BE" smtClean="0"/>
              <a:t>29-09-23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6674B47-9310-47D3-9416-09900C906C9B}" type="slidenum">
              <a:rPr lang="fr-BE" smtClean="0"/>
              <a:t>‹N°›</a:t>
            </a:fld>
            <a:endParaRPr lang="fr-BE"/>
          </a:p>
        </p:txBody>
      </p:sp>
    </p:spTree>
    <p:extLst>
      <p:ext uri="{BB962C8B-B14F-4D97-AF65-F5344CB8AC3E}">
        <p14:creationId xmlns:p14="http://schemas.microsoft.com/office/powerpoint/2010/main" val="505817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8515E2-FEB9-48D5-9612-265AB5515055}" type="datetimeFigureOut">
              <a:rPr lang="fr-BE" smtClean="0"/>
              <a:t>29-09-23</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74B47-9310-47D3-9416-09900C906C9B}" type="slidenum">
              <a:rPr lang="fr-BE" smtClean="0"/>
              <a:t>‹N°›</a:t>
            </a:fld>
            <a:endParaRPr lang="fr-BE"/>
          </a:p>
        </p:txBody>
      </p:sp>
    </p:spTree>
    <p:extLst>
      <p:ext uri="{BB962C8B-B14F-4D97-AF65-F5344CB8AC3E}">
        <p14:creationId xmlns:p14="http://schemas.microsoft.com/office/powerpoint/2010/main" val="4184689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18/10/relationships/comments" Target="../comments/modernComment_100_D08FD8DB.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4694" y="141316"/>
            <a:ext cx="11759878" cy="2387600"/>
          </a:xfrm>
        </p:spPr>
        <p:txBody>
          <a:bodyPr>
            <a:normAutofit/>
          </a:bodyPr>
          <a:lstStyle/>
          <a:p>
            <a:r>
              <a:rPr lang="en-GB" sz="4800" b="1" dirty="0">
                <a:latin typeface="+mn-lt"/>
              </a:rPr>
              <a:t>Generation 2 Platforms for Retailers: an important tool for integrating electric </a:t>
            </a:r>
            <a:br>
              <a:rPr lang="en-GB" sz="4800" b="1" dirty="0">
                <a:latin typeface="+mn-lt"/>
              </a:rPr>
            </a:br>
            <a:r>
              <a:rPr lang="en-GB" sz="4800" b="1" dirty="0">
                <a:latin typeface="+mn-lt"/>
              </a:rPr>
              <a:t>vehicles into our energy systems</a:t>
            </a:r>
          </a:p>
        </p:txBody>
      </p:sp>
      <p:sp>
        <p:nvSpPr>
          <p:cNvPr id="3" name="Sous-titre 2"/>
          <p:cNvSpPr>
            <a:spLocks noGrp="1"/>
          </p:cNvSpPr>
          <p:nvPr>
            <p:ph type="subTitle" idx="1"/>
          </p:nvPr>
        </p:nvSpPr>
        <p:spPr>
          <a:xfrm>
            <a:off x="1969781" y="3729314"/>
            <a:ext cx="8269704" cy="3466617"/>
          </a:xfrm>
        </p:spPr>
        <p:txBody>
          <a:bodyPr>
            <a:normAutofit/>
          </a:bodyPr>
          <a:lstStyle/>
          <a:p>
            <a:r>
              <a:rPr lang="en-GB" sz="3000" b="1" dirty="0"/>
              <a:t>Prof. Damien ERNST</a:t>
            </a:r>
          </a:p>
          <a:p>
            <a:endParaRPr lang="en-GB" sz="4400" dirty="0"/>
          </a:p>
          <a:p>
            <a:endParaRPr lang="en-GB" sz="4400" dirty="0"/>
          </a:p>
        </p:txBody>
      </p:sp>
      <p:pic>
        <p:nvPicPr>
          <p:cNvPr id="5" name="Picture 2" descr="Résultat de recherche d'images pour &quot;logo universite de Liège&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1030" y="4321317"/>
            <a:ext cx="1910145" cy="927785"/>
          </a:xfrm>
          <a:prstGeom prst="rect">
            <a:avLst/>
          </a:prstGeom>
          <a:noFill/>
          <a:extLst>
            <a:ext uri="{909E8E84-426E-40DD-AFC4-6F175D3DCCD1}">
              <a14:hiddenFill xmlns:a14="http://schemas.microsoft.com/office/drawing/2010/main">
                <a:solidFill>
                  <a:srgbClr val="FFFFFF"/>
                </a:solidFill>
              </a14:hiddenFill>
            </a:ext>
          </a:extLst>
        </p:spPr>
      </p:pic>
      <p:sp>
        <p:nvSpPr>
          <p:cNvPr id="6" name="Sous-titre 2"/>
          <p:cNvSpPr txBox="1">
            <a:spLocks/>
          </p:cNvSpPr>
          <p:nvPr/>
        </p:nvSpPr>
        <p:spPr>
          <a:xfrm>
            <a:off x="2532924" y="3159415"/>
            <a:ext cx="3939250" cy="96944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GB" sz="3200" dirty="0"/>
          </a:p>
        </p:txBody>
      </p:sp>
      <p:pic>
        <p:nvPicPr>
          <p:cNvPr id="4" name="Image 3"/>
          <p:cNvPicPr>
            <a:picLocks noChangeAspect="1"/>
          </p:cNvPicPr>
          <p:nvPr/>
        </p:nvPicPr>
        <p:blipFill>
          <a:blip r:embed="rId3"/>
          <a:stretch>
            <a:fillRect/>
          </a:stretch>
        </p:blipFill>
        <p:spPr>
          <a:xfrm>
            <a:off x="5965158" y="4338917"/>
            <a:ext cx="2664079" cy="840874"/>
          </a:xfrm>
          <a:prstGeom prst="rect">
            <a:avLst/>
          </a:prstGeom>
        </p:spPr>
      </p:pic>
    </p:spTree>
    <p:extLst>
      <p:ext uri="{BB962C8B-B14F-4D97-AF65-F5344CB8AC3E}">
        <p14:creationId xmlns:p14="http://schemas.microsoft.com/office/powerpoint/2010/main" val="3499088091"/>
      </p:ext>
    </p:extLst>
  </p:cSld>
  <p:clrMapOvr>
    <a:masterClrMapping/>
  </p:clrMapOvr>
  <p:transition spd="slow">
    <p:randomBar dir="vert"/>
  </p:transition>
  <p:extLst mod="1">
    <p:ext uri="{6950BFC3-D8DA-4A85-94F7-54DA5524770B}">
      <p188:commentRel xmlns="" xmlns:p188="http://schemas.microsoft.com/office/powerpoint/2018/8/main" r:id="rId4"/>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3586" y="118957"/>
            <a:ext cx="12174340" cy="2369062"/>
          </a:xfrm>
        </p:spPr>
        <p:txBody>
          <a:bodyPr>
            <a:normAutofit/>
          </a:bodyPr>
          <a:lstStyle/>
          <a:p>
            <a:r>
              <a:rPr lang="fr-FR" b="1" dirty="0">
                <a:latin typeface="+mn-lt"/>
              </a:rPr>
              <a:t/>
            </a:r>
            <a:br>
              <a:rPr lang="fr-FR" b="1" dirty="0">
                <a:latin typeface="+mn-lt"/>
              </a:rPr>
            </a:br>
            <a:endParaRPr lang="en-US" b="1" dirty="0">
              <a:latin typeface="+mn-lt"/>
            </a:endParaRPr>
          </a:p>
        </p:txBody>
      </p:sp>
      <p:sp>
        <p:nvSpPr>
          <p:cNvPr id="3" name="Espace réservé du contenu 2"/>
          <p:cNvSpPr>
            <a:spLocks noGrp="1"/>
          </p:cNvSpPr>
          <p:nvPr>
            <p:ph idx="1"/>
          </p:nvPr>
        </p:nvSpPr>
        <p:spPr>
          <a:xfrm>
            <a:off x="439838" y="983847"/>
            <a:ext cx="11523002" cy="5661737"/>
          </a:xfrm>
        </p:spPr>
        <p:txBody>
          <a:bodyPr>
            <a:normAutofit fontScale="92500" lnSpcReduction="20000"/>
          </a:bodyPr>
          <a:lstStyle/>
          <a:p>
            <a:pPr marL="0" indent="0">
              <a:buNone/>
            </a:pPr>
            <a:r>
              <a:rPr lang="en-US" sz="2400" b="1" dirty="0"/>
              <a:t>Main description: </a:t>
            </a:r>
            <a:r>
              <a:rPr lang="fr-FR" sz="2400" dirty="0"/>
              <a:t>The EV user pays for </a:t>
            </a:r>
            <a:r>
              <a:rPr lang="fr-FR" sz="2400" dirty="0" err="1"/>
              <a:t>electricity</a:t>
            </a:r>
            <a:r>
              <a:rPr lang="fr-FR" sz="2400" dirty="0"/>
              <a:t> at the </a:t>
            </a:r>
            <a:r>
              <a:rPr lang="fr-FR" sz="2400" dirty="0" err="1"/>
              <a:t>day-ahead</a:t>
            </a:r>
            <a:r>
              <a:rPr lang="fr-FR" sz="2400" dirty="0"/>
              <a:t> </a:t>
            </a:r>
            <a:r>
              <a:rPr lang="fr-FR" sz="2400" dirty="0" err="1"/>
              <a:t>market</a:t>
            </a:r>
            <a:r>
              <a:rPr lang="fr-FR" sz="2400" dirty="0"/>
              <a:t> </a:t>
            </a:r>
            <a:r>
              <a:rPr lang="fr-FR" sz="2400" dirty="0" err="1"/>
              <a:t>price</a:t>
            </a:r>
            <a:r>
              <a:rPr lang="fr-FR" sz="2400" dirty="0"/>
              <a:t>.  </a:t>
            </a:r>
            <a:r>
              <a:rPr lang="fr-FR" sz="2400" dirty="0" err="1"/>
              <a:t>They</a:t>
            </a:r>
            <a:r>
              <a:rPr lang="fr-FR" sz="2400" dirty="0"/>
              <a:t> are also </a:t>
            </a:r>
            <a:r>
              <a:rPr lang="fr-FR" sz="2400" dirty="0" err="1"/>
              <a:t>given</a:t>
            </a:r>
            <a:r>
              <a:rPr lang="fr-FR" sz="2400" dirty="0"/>
              <a:t> </a:t>
            </a:r>
            <a:r>
              <a:rPr lang="fr-FR" sz="2400" dirty="0" err="1"/>
              <a:t>advice</a:t>
            </a:r>
            <a:r>
              <a:rPr lang="fr-FR" sz="2400" dirty="0"/>
              <a:t> about </a:t>
            </a:r>
            <a:r>
              <a:rPr lang="fr-FR" sz="2400" dirty="0" err="1"/>
              <a:t>when</a:t>
            </a:r>
            <a:r>
              <a:rPr lang="fr-FR" sz="2400" dirty="0"/>
              <a:t> to charge </a:t>
            </a:r>
            <a:r>
              <a:rPr lang="fr-FR" sz="2400" dirty="0" err="1"/>
              <a:t>their</a:t>
            </a:r>
            <a:r>
              <a:rPr lang="fr-FR" sz="2400" dirty="0"/>
              <a:t> car and on possible </a:t>
            </a:r>
            <a:r>
              <a:rPr lang="fr-FR" sz="2400" dirty="0" err="1"/>
              <a:t>investment</a:t>
            </a:r>
            <a:r>
              <a:rPr lang="fr-FR" sz="2400" dirty="0"/>
              <a:t> </a:t>
            </a:r>
            <a:r>
              <a:rPr lang="fr-FR" sz="2400" dirty="0" err="1"/>
              <a:t>opportunities</a:t>
            </a:r>
            <a:r>
              <a:rPr lang="fr-FR" sz="2400" dirty="0"/>
              <a:t> in </a:t>
            </a:r>
            <a:r>
              <a:rPr lang="fr-FR" sz="2400" dirty="0" err="1"/>
              <a:t>renewable</a:t>
            </a:r>
            <a:r>
              <a:rPr lang="fr-FR" sz="2400" dirty="0"/>
              <a:t> </a:t>
            </a:r>
            <a:r>
              <a:rPr lang="fr-FR" sz="2400" dirty="0" err="1"/>
              <a:t>energy</a:t>
            </a:r>
            <a:r>
              <a:rPr lang="fr-FR" sz="2400" dirty="0"/>
              <a:t> and </a:t>
            </a:r>
            <a:r>
              <a:rPr lang="fr-FR" sz="2400" dirty="0" err="1"/>
              <a:t>storage</a:t>
            </a:r>
            <a:r>
              <a:rPr lang="fr-FR" sz="2400" dirty="0"/>
              <a:t>.  </a:t>
            </a:r>
          </a:p>
          <a:p>
            <a:pPr marL="0" indent="0">
              <a:buNone/>
            </a:pPr>
            <a:endParaRPr lang="fr-FR" sz="2400" dirty="0"/>
          </a:p>
          <a:p>
            <a:pPr marL="0" indent="0">
              <a:buNone/>
            </a:pPr>
            <a:r>
              <a:rPr lang="fr-FR" sz="2400" b="1" dirty="0"/>
              <a:t>1. </a:t>
            </a:r>
            <a:r>
              <a:rPr lang="fr-FR" sz="2400" b="1" dirty="0" err="1"/>
              <a:t>Electricity</a:t>
            </a:r>
            <a:r>
              <a:rPr lang="fr-FR" sz="2400" b="1" dirty="0"/>
              <a:t> </a:t>
            </a:r>
            <a:r>
              <a:rPr lang="fr-FR" sz="2400" b="1" dirty="0" err="1"/>
              <a:t>supply</a:t>
            </a:r>
            <a:r>
              <a:rPr lang="fr-FR" sz="2400" b="1" dirty="0"/>
              <a:t> </a:t>
            </a:r>
            <a:r>
              <a:rPr lang="fr-FR" sz="2400" b="1" dirty="0" err="1"/>
              <a:t>products</a:t>
            </a:r>
            <a:r>
              <a:rPr lang="fr-FR" sz="2400" b="1" dirty="0"/>
              <a:t>: </a:t>
            </a:r>
          </a:p>
          <a:p>
            <a:pPr marL="457200" lvl="1" indent="0">
              <a:buNone/>
            </a:pPr>
            <a:r>
              <a:rPr lang="fr-FR" dirty="0"/>
              <a:t>	</a:t>
            </a:r>
            <a:r>
              <a:rPr lang="fr-FR" i="1" dirty="0"/>
              <a:t>P1. </a:t>
            </a:r>
            <a:r>
              <a:rPr lang="fr-FR" i="1" dirty="0" err="1"/>
              <a:t>Products</a:t>
            </a:r>
            <a:r>
              <a:rPr lang="fr-FR" i="1" dirty="0"/>
              <a:t> not </a:t>
            </a:r>
            <a:r>
              <a:rPr lang="fr-FR" i="1" dirty="0" err="1"/>
              <a:t>related</a:t>
            </a:r>
            <a:r>
              <a:rPr lang="fr-FR" i="1" dirty="0"/>
              <a:t> to </a:t>
            </a:r>
            <a:r>
              <a:rPr lang="fr-FR" i="1" dirty="0" err="1"/>
              <a:t>consumption</a:t>
            </a:r>
            <a:r>
              <a:rPr lang="fr-FR" dirty="0"/>
              <a:t>: </a:t>
            </a:r>
            <a:r>
              <a:rPr lang="fr-FR" dirty="0" smtClean="0"/>
              <a:t>None;</a:t>
            </a:r>
            <a:endParaRPr lang="fr-FR" dirty="0"/>
          </a:p>
          <a:p>
            <a:pPr marL="457200" lvl="1" indent="0">
              <a:buNone/>
            </a:pPr>
            <a:r>
              <a:rPr lang="fr-FR" dirty="0"/>
              <a:t>	</a:t>
            </a:r>
            <a:r>
              <a:rPr lang="fr-FR" i="1" dirty="0"/>
              <a:t>P2. </a:t>
            </a:r>
            <a:r>
              <a:rPr lang="fr-FR" i="1" dirty="0" err="1"/>
              <a:t>Products</a:t>
            </a:r>
            <a:r>
              <a:rPr lang="fr-FR" i="1" dirty="0"/>
              <a:t> </a:t>
            </a:r>
            <a:r>
              <a:rPr lang="fr-FR" i="1" dirty="0" err="1"/>
              <a:t>related</a:t>
            </a:r>
            <a:r>
              <a:rPr lang="fr-FR" i="1" dirty="0"/>
              <a:t> to </a:t>
            </a:r>
            <a:r>
              <a:rPr lang="fr-FR" i="1" dirty="0" err="1"/>
              <a:t>consumption</a:t>
            </a:r>
            <a:r>
              <a:rPr lang="fr-FR" dirty="0"/>
              <a:t>: The whole volume </a:t>
            </a:r>
            <a:r>
              <a:rPr lang="fr-FR" dirty="0" err="1"/>
              <a:t>is</a:t>
            </a:r>
            <a:r>
              <a:rPr lang="fr-FR" dirty="0"/>
              <a:t> </a:t>
            </a:r>
            <a:r>
              <a:rPr lang="fr-FR" dirty="0" err="1"/>
              <a:t>bought</a:t>
            </a:r>
            <a:r>
              <a:rPr lang="fr-FR" dirty="0"/>
              <a:t> at the </a:t>
            </a:r>
            <a:r>
              <a:rPr lang="fr-FR" dirty="0" err="1" smtClean="0"/>
              <a:t>day-ahead</a:t>
            </a:r>
            <a:r>
              <a:rPr lang="fr-FR" dirty="0"/>
              <a:t>	</a:t>
            </a:r>
            <a:r>
              <a:rPr lang="fr-FR" dirty="0" err="1"/>
              <a:t>market</a:t>
            </a:r>
            <a:r>
              <a:rPr lang="fr-FR" dirty="0"/>
              <a:t> </a:t>
            </a:r>
            <a:r>
              <a:rPr lang="fr-FR" dirty="0" err="1"/>
              <a:t>price</a:t>
            </a:r>
            <a:r>
              <a:rPr lang="fr-FR" dirty="0"/>
              <a:t> plus a </a:t>
            </a:r>
            <a:r>
              <a:rPr lang="fr-FR" dirty="0" err="1"/>
              <a:t>fee</a:t>
            </a:r>
            <a:r>
              <a:rPr lang="fr-FR" dirty="0"/>
              <a:t> for the </a:t>
            </a:r>
            <a:r>
              <a:rPr lang="fr-FR" dirty="0" err="1" smtClean="0"/>
              <a:t>retailer</a:t>
            </a:r>
            <a:r>
              <a:rPr lang="fr-FR" dirty="0" smtClean="0"/>
              <a:t>;</a:t>
            </a:r>
            <a:endParaRPr lang="fr-FR" dirty="0"/>
          </a:p>
          <a:p>
            <a:pPr marL="457200" lvl="1" indent="0">
              <a:buNone/>
            </a:pPr>
            <a:r>
              <a:rPr lang="fr-FR" dirty="0"/>
              <a:t>	</a:t>
            </a:r>
            <a:r>
              <a:rPr lang="fr-FR" i="1" dirty="0"/>
              <a:t>P3. </a:t>
            </a:r>
            <a:r>
              <a:rPr lang="fr-FR" i="1" dirty="0" err="1"/>
              <a:t>Residual</a:t>
            </a:r>
            <a:r>
              <a:rPr lang="fr-FR" i="1" dirty="0"/>
              <a:t> </a:t>
            </a:r>
            <a:r>
              <a:rPr lang="fr-FR" i="1" dirty="0" err="1"/>
              <a:t>products</a:t>
            </a:r>
            <a:r>
              <a:rPr lang="fr-FR" dirty="0"/>
              <a:t>: </a:t>
            </a:r>
            <a:r>
              <a:rPr lang="fr-FR" dirty="0" smtClean="0"/>
              <a:t>None.</a:t>
            </a:r>
            <a:endParaRPr lang="fr-FR" dirty="0"/>
          </a:p>
          <a:p>
            <a:pPr marL="0" indent="0">
              <a:buNone/>
            </a:pPr>
            <a:r>
              <a:rPr lang="fr-FR" sz="2400" b="1" dirty="0"/>
              <a:t>2. </a:t>
            </a:r>
            <a:r>
              <a:rPr lang="fr-FR" sz="2400" b="1" dirty="0" err="1"/>
              <a:t>Market</a:t>
            </a:r>
            <a:r>
              <a:rPr lang="fr-FR" sz="2400" b="1" dirty="0"/>
              <a:t> places: </a:t>
            </a:r>
          </a:p>
          <a:p>
            <a:pPr marL="457200" lvl="1" indent="0">
              <a:buNone/>
            </a:pPr>
            <a:r>
              <a:rPr lang="fr-FR" dirty="0"/>
              <a:t>	The </a:t>
            </a:r>
            <a:r>
              <a:rPr lang="fr-FR" dirty="0" err="1"/>
              <a:t>consumers</a:t>
            </a:r>
            <a:r>
              <a:rPr lang="fr-FR" dirty="0"/>
              <a:t> </a:t>
            </a:r>
            <a:r>
              <a:rPr lang="fr-FR" dirty="0" err="1"/>
              <a:t>gets</a:t>
            </a:r>
            <a:r>
              <a:rPr lang="fr-FR" dirty="0"/>
              <a:t> direct </a:t>
            </a:r>
            <a:r>
              <a:rPr lang="fr-FR" dirty="0" err="1"/>
              <a:t>access</a:t>
            </a:r>
            <a:r>
              <a:rPr lang="fr-FR" dirty="0"/>
              <a:t> to P2 by </a:t>
            </a:r>
            <a:r>
              <a:rPr lang="fr-FR" dirty="0" err="1"/>
              <a:t>signing</a:t>
            </a:r>
            <a:r>
              <a:rPr lang="fr-FR" dirty="0"/>
              <a:t> </a:t>
            </a:r>
            <a:r>
              <a:rPr lang="fr-FR" dirty="0" err="1"/>
              <a:t>their</a:t>
            </a:r>
            <a:r>
              <a:rPr lang="fr-FR" dirty="0"/>
              <a:t> </a:t>
            </a:r>
            <a:r>
              <a:rPr lang="fr-FR" dirty="0" err="1"/>
              <a:t>contract</a:t>
            </a:r>
            <a:r>
              <a:rPr lang="fr-FR" dirty="0"/>
              <a:t>.</a:t>
            </a:r>
          </a:p>
          <a:p>
            <a:pPr marL="0" indent="0">
              <a:buNone/>
            </a:pPr>
            <a:r>
              <a:rPr lang="en-US" sz="2400" b="1" dirty="0"/>
              <a:t>3. Decision support tools: </a:t>
            </a:r>
          </a:p>
          <a:p>
            <a:pPr marL="0" indent="0">
              <a:buNone/>
            </a:pPr>
            <a:r>
              <a:rPr lang="en-US" sz="2400" dirty="0"/>
              <a:t>	</a:t>
            </a:r>
            <a:r>
              <a:rPr lang="en-US" sz="2400" i="1" dirty="0"/>
              <a:t>T1. Tools to help purchase market products</a:t>
            </a:r>
            <a:r>
              <a:rPr lang="en-US" sz="2400" dirty="0"/>
              <a:t>: </a:t>
            </a:r>
            <a:r>
              <a:rPr lang="en-US" sz="2400" dirty="0" smtClean="0"/>
              <a:t>None;</a:t>
            </a:r>
            <a:endParaRPr lang="en-US" sz="2400" dirty="0"/>
          </a:p>
          <a:p>
            <a:pPr marL="0" indent="0">
              <a:buNone/>
            </a:pPr>
            <a:r>
              <a:rPr lang="en-US" sz="2400" dirty="0"/>
              <a:t>	</a:t>
            </a:r>
            <a:r>
              <a:rPr lang="en-US" sz="2400" i="1" dirty="0"/>
              <a:t>T2. Tools for dynamic load management</a:t>
            </a:r>
            <a:r>
              <a:rPr lang="en-US" sz="2400" dirty="0"/>
              <a:t>: An app that indicates after the clearing of the day-	ahead market the 24 price options for electricity for the next day; </a:t>
            </a:r>
          </a:p>
          <a:p>
            <a:pPr marL="0" indent="0">
              <a:buNone/>
            </a:pPr>
            <a:r>
              <a:rPr lang="en-US" sz="2400" dirty="0"/>
              <a:t>	</a:t>
            </a:r>
            <a:r>
              <a:rPr lang="en-US" sz="2400" i="1" dirty="0"/>
              <a:t>T3. Support tools for off-platform investments</a:t>
            </a:r>
            <a:r>
              <a:rPr lang="en-US" sz="2400" dirty="0"/>
              <a:t>. An email sent to the customers once per 	year with a report describing the different possibilities they would have for reducing their 	electricity bill by investing in PV and  batteries. </a:t>
            </a:r>
            <a:endParaRPr lang="fr-FR" sz="2400" dirty="0"/>
          </a:p>
          <a:p>
            <a:pPr marL="0" indent="0">
              <a:buNone/>
            </a:pPr>
            <a:endParaRPr lang="fr-FR" dirty="0"/>
          </a:p>
          <a:p>
            <a:pPr marL="0" indent="0">
              <a:buNone/>
            </a:pPr>
            <a:endParaRPr lang="en-US" dirty="0"/>
          </a:p>
          <a:p>
            <a:pPr marL="0" indent="0">
              <a:buNone/>
            </a:pPr>
            <a:endParaRPr lang="fr-FR" dirty="0"/>
          </a:p>
          <a:p>
            <a:pPr marL="0" indent="0">
              <a:buNone/>
            </a:pPr>
            <a:endParaRPr lang="en-US" b="1" dirty="0"/>
          </a:p>
          <a:p>
            <a:pPr marL="0" indent="0">
              <a:buNone/>
            </a:pPr>
            <a:endParaRPr lang="fr-FR" dirty="0"/>
          </a:p>
          <a:p>
            <a:pPr marL="0" indent="0">
              <a:buNone/>
            </a:pPr>
            <a:endParaRPr lang="en-US" b="1" dirty="0"/>
          </a:p>
        </p:txBody>
      </p:sp>
      <p:sp>
        <p:nvSpPr>
          <p:cNvPr id="4" name="Titre 1"/>
          <p:cNvSpPr txBox="1">
            <a:spLocks/>
          </p:cNvSpPr>
          <p:nvPr/>
        </p:nvSpPr>
        <p:spPr>
          <a:xfrm>
            <a:off x="2243881" y="-22406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rPr>
              <a:t>The dynamic price EV contract</a:t>
            </a:r>
          </a:p>
        </p:txBody>
      </p:sp>
    </p:spTree>
    <p:extLst>
      <p:ext uri="{BB962C8B-B14F-4D97-AF65-F5344CB8AC3E}">
        <p14:creationId xmlns:p14="http://schemas.microsoft.com/office/powerpoint/2010/main" val="1684240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3693" y="259989"/>
            <a:ext cx="12174340" cy="2369062"/>
          </a:xfrm>
        </p:spPr>
        <p:txBody>
          <a:bodyPr>
            <a:normAutofit/>
          </a:bodyPr>
          <a:lstStyle/>
          <a:p>
            <a:r>
              <a:rPr lang="fr-FR" b="1" dirty="0">
                <a:latin typeface="+mn-lt"/>
              </a:rPr>
              <a:t/>
            </a:r>
            <a:br>
              <a:rPr lang="fr-FR" b="1" dirty="0">
                <a:latin typeface="+mn-lt"/>
              </a:rPr>
            </a:br>
            <a:endParaRPr lang="en-US" b="1" dirty="0">
              <a:latin typeface="+mn-lt"/>
            </a:endParaRPr>
          </a:p>
        </p:txBody>
      </p:sp>
      <p:sp>
        <p:nvSpPr>
          <p:cNvPr id="3" name="Espace réservé du contenu 2"/>
          <p:cNvSpPr>
            <a:spLocks noGrp="1"/>
          </p:cNvSpPr>
          <p:nvPr>
            <p:ph idx="1"/>
          </p:nvPr>
        </p:nvSpPr>
        <p:spPr>
          <a:xfrm>
            <a:off x="451413" y="1444520"/>
            <a:ext cx="11523002" cy="5661737"/>
          </a:xfrm>
        </p:spPr>
        <p:txBody>
          <a:bodyPr>
            <a:normAutofit fontScale="92500" lnSpcReduction="20000"/>
          </a:bodyPr>
          <a:lstStyle/>
          <a:p>
            <a:pPr marL="0" indent="0">
              <a:buNone/>
            </a:pPr>
            <a:r>
              <a:rPr lang="en-US" sz="2400" b="1" dirty="0"/>
              <a:t>Main description: </a:t>
            </a:r>
            <a:r>
              <a:rPr lang="fr-FR" sz="2400" dirty="0"/>
              <a:t>The EV user pays for </a:t>
            </a:r>
            <a:r>
              <a:rPr lang="fr-FR" sz="2400" dirty="0" err="1"/>
              <a:t>their</a:t>
            </a:r>
            <a:r>
              <a:rPr lang="fr-FR" sz="2400" dirty="0"/>
              <a:t> </a:t>
            </a:r>
            <a:r>
              <a:rPr lang="fr-FR" sz="2400" dirty="0" err="1"/>
              <a:t>electricity</a:t>
            </a:r>
            <a:r>
              <a:rPr lang="fr-FR" sz="2400" dirty="0"/>
              <a:t> at the </a:t>
            </a:r>
            <a:r>
              <a:rPr lang="fr-FR" sz="2400" dirty="0" err="1"/>
              <a:t>day-ahead</a:t>
            </a:r>
            <a:r>
              <a:rPr lang="fr-FR" sz="2400" dirty="0"/>
              <a:t> </a:t>
            </a:r>
            <a:r>
              <a:rPr lang="fr-FR" sz="2400" dirty="0" err="1"/>
              <a:t>market</a:t>
            </a:r>
            <a:r>
              <a:rPr lang="fr-FR" sz="2400" dirty="0"/>
              <a:t> </a:t>
            </a:r>
            <a:r>
              <a:rPr lang="fr-FR" sz="2400" dirty="0" err="1"/>
              <a:t>price</a:t>
            </a:r>
            <a:r>
              <a:rPr lang="fr-FR" sz="2400" dirty="0"/>
              <a:t>.  </a:t>
            </a:r>
            <a:r>
              <a:rPr lang="fr-FR" sz="2400" dirty="0" err="1"/>
              <a:t>They</a:t>
            </a:r>
            <a:r>
              <a:rPr lang="fr-FR" sz="2400" dirty="0"/>
              <a:t> also have </a:t>
            </a:r>
            <a:r>
              <a:rPr lang="fr-FR" sz="2400" dirty="0" err="1"/>
              <a:t>access</a:t>
            </a:r>
            <a:r>
              <a:rPr lang="fr-FR" sz="2400" dirty="0"/>
              <a:t> to </a:t>
            </a:r>
            <a:r>
              <a:rPr lang="fr-FR" sz="2400" dirty="0" err="1"/>
              <a:t>domestic</a:t>
            </a:r>
            <a:r>
              <a:rPr lang="fr-FR" sz="2400" dirty="0"/>
              <a:t> </a:t>
            </a:r>
            <a:r>
              <a:rPr lang="fr-FR" sz="2400" dirty="0" err="1"/>
              <a:t>PPAs</a:t>
            </a:r>
            <a:r>
              <a:rPr lang="fr-FR" sz="2400" dirty="0"/>
              <a:t>. </a:t>
            </a:r>
            <a:r>
              <a:rPr lang="fr-FR" sz="2400" dirty="0" err="1"/>
              <a:t>When</a:t>
            </a:r>
            <a:r>
              <a:rPr lang="fr-FR" sz="2400" dirty="0"/>
              <a:t> </a:t>
            </a:r>
            <a:r>
              <a:rPr lang="fr-FR" sz="2400" dirty="0" err="1"/>
              <a:t>their</a:t>
            </a:r>
            <a:r>
              <a:rPr lang="fr-FR" sz="2400" dirty="0"/>
              <a:t> EV </a:t>
            </a:r>
            <a:r>
              <a:rPr lang="fr-FR" sz="2400" dirty="0" err="1"/>
              <a:t>is</a:t>
            </a:r>
            <a:r>
              <a:rPr lang="fr-FR" sz="2400" dirty="0"/>
              <a:t> </a:t>
            </a:r>
            <a:r>
              <a:rPr lang="fr-FR" sz="2400" dirty="0" err="1"/>
              <a:t>plugged</a:t>
            </a:r>
            <a:r>
              <a:rPr lang="fr-FR" sz="2400" dirty="0"/>
              <a:t> in, </a:t>
            </a:r>
            <a:r>
              <a:rPr lang="fr-FR" sz="2400" dirty="0" err="1"/>
              <a:t>it</a:t>
            </a:r>
            <a:r>
              <a:rPr lang="fr-FR" sz="2400" dirty="0"/>
              <a:t> </a:t>
            </a:r>
            <a:r>
              <a:rPr lang="fr-FR" sz="2400" dirty="0" err="1"/>
              <a:t>is</a:t>
            </a:r>
            <a:r>
              <a:rPr lang="fr-FR" sz="2400" dirty="0"/>
              <a:t> </a:t>
            </a:r>
            <a:r>
              <a:rPr lang="fr-FR" sz="2400" dirty="0" err="1"/>
              <a:t>charged</a:t>
            </a:r>
            <a:r>
              <a:rPr lang="fr-FR" sz="2400" dirty="0"/>
              <a:t> in a smart </a:t>
            </a:r>
            <a:r>
              <a:rPr lang="fr-FR" sz="2400" dirty="0" err="1"/>
              <a:t>way</a:t>
            </a:r>
            <a:r>
              <a:rPr lang="fr-FR" sz="2400" dirty="0"/>
              <a:t> </a:t>
            </a:r>
            <a:r>
              <a:rPr lang="fr-FR" sz="2400" dirty="0" err="1"/>
              <a:t>so</a:t>
            </a:r>
            <a:r>
              <a:rPr lang="fr-FR" sz="2400" dirty="0"/>
              <a:t> as to </a:t>
            </a:r>
            <a:r>
              <a:rPr lang="fr-FR" sz="2400" dirty="0" err="1"/>
              <a:t>minimize</a:t>
            </a:r>
            <a:r>
              <a:rPr lang="fr-FR" sz="2400" dirty="0"/>
              <a:t> the CO2 </a:t>
            </a:r>
            <a:r>
              <a:rPr lang="fr-FR" sz="2400" dirty="0" err="1"/>
              <a:t>emissions</a:t>
            </a:r>
            <a:r>
              <a:rPr lang="fr-FR" sz="2400" dirty="0"/>
              <a:t> </a:t>
            </a:r>
            <a:r>
              <a:rPr lang="fr-FR" sz="2400" dirty="0" err="1"/>
              <a:t>related</a:t>
            </a:r>
            <a:r>
              <a:rPr lang="fr-FR" sz="2400" dirty="0"/>
              <a:t> to </a:t>
            </a:r>
            <a:r>
              <a:rPr lang="fr-FR" sz="2400" dirty="0" err="1"/>
              <a:t>its</a:t>
            </a:r>
            <a:r>
              <a:rPr lang="fr-FR" sz="2400" dirty="0"/>
              <a:t> </a:t>
            </a:r>
            <a:r>
              <a:rPr lang="fr-FR" sz="2400" dirty="0" err="1"/>
              <a:t>electricity</a:t>
            </a:r>
            <a:r>
              <a:rPr lang="fr-FR" sz="2400" dirty="0"/>
              <a:t> </a:t>
            </a:r>
            <a:r>
              <a:rPr lang="fr-FR" sz="2400" dirty="0" err="1"/>
              <a:t>consumption</a:t>
            </a:r>
            <a:r>
              <a:rPr lang="fr-FR" sz="2400" dirty="0"/>
              <a:t>. </a:t>
            </a:r>
          </a:p>
          <a:p>
            <a:pPr marL="0" indent="0">
              <a:buNone/>
            </a:pPr>
            <a:endParaRPr lang="fr-FR" sz="2400" dirty="0"/>
          </a:p>
          <a:p>
            <a:pPr marL="0" indent="0">
              <a:buNone/>
            </a:pPr>
            <a:r>
              <a:rPr lang="fr-FR" sz="2400" b="1" dirty="0"/>
              <a:t>1. </a:t>
            </a:r>
            <a:r>
              <a:rPr lang="fr-FR" sz="2400" b="1" dirty="0" err="1"/>
              <a:t>Electricity</a:t>
            </a:r>
            <a:r>
              <a:rPr lang="fr-FR" sz="2400" b="1" dirty="0"/>
              <a:t> </a:t>
            </a:r>
            <a:r>
              <a:rPr lang="fr-FR" sz="2400" b="1" dirty="0" err="1"/>
              <a:t>supply</a:t>
            </a:r>
            <a:r>
              <a:rPr lang="fr-FR" sz="2400" b="1" dirty="0"/>
              <a:t> </a:t>
            </a:r>
            <a:r>
              <a:rPr lang="fr-FR" sz="2400" b="1" dirty="0" err="1"/>
              <a:t>products</a:t>
            </a:r>
            <a:r>
              <a:rPr lang="fr-FR" sz="2400" b="1" dirty="0"/>
              <a:t>: </a:t>
            </a:r>
          </a:p>
          <a:p>
            <a:pPr marL="457200" lvl="1" indent="0">
              <a:buNone/>
            </a:pPr>
            <a:r>
              <a:rPr lang="fr-FR" dirty="0"/>
              <a:t>	</a:t>
            </a:r>
            <a:r>
              <a:rPr lang="fr-FR" i="1" dirty="0"/>
              <a:t>P1. </a:t>
            </a:r>
            <a:r>
              <a:rPr lang="fr-FR" i="1" dirty="0" err="1"/>
              <a:t>Products</a:t>
            </a:r>
            <a:r>
              <a:rPr lang="fr-FR" i="1" dirty="0"/>
              <a:t> not </a:t>
            </a:r>
            <a:r>
              <a:rPr lang="fr-FR" i="1" dirty="0" err="1"/>
              <a:t>related</a:t>
            </a:r>
            <a:r>
              <a:rPr lang="fr-FR" i="1" dirty="0"/>
              <a:t> to the </a:t>
            </a:r>
            <a:r>
              <a:rPr lang="fr-FR" i="1" dirty="0" err="1"/>
              <a:t>consumption</a:t>
            </a:r>
            <a:r>
              <a:rPr lang="fr-FR" dirty="0"/>
              <a:t>: </a:t>
            </a:r>
            <a:r>
              <a:rPr lang="fr-FR" dirty="0" smtClean="0"/>
              <a:t>None;</a:t>
            </a:r>
            <a:endParaRPr lang="fr-FR" dirty="0"/>
          </a:p>
          <a:p>
            <a:pPr marL="457200" lvl="1" indent="0">
              <a:buNone/>
            </a:pPr>
            <a:r>
              <a:rPr lang="fr-FR" dirty="0"/>
              <a:t>	</a:t>
            </a:r>
            <a:r>
              <a:rPr lang="fr-FR" i="1" dirty="0"/>
              <a:t>P2. </a:t>
            </a:r>
            <a:r>
              <a:rPr lang="fr-FR" i="1" dirty="0" err="1"/>
              <a:t>Products</a:t>
            </a:r>
            <a:r>
              <a:rPr lang="fr-FR" i="1" dirty="0"/>
              <a:t> </a:t>
            </a:r>
            <a:r>
              <a:rPr lang="fr-FR" i="1" dirty="0" err="1"/>
              <a:t>related</a:t>
            </a:r>
            <a:r>
              <a:rPr lang="fr-FR" i="1" dirty="0"/>
              <a:t> to </a:t>
            </a:r>
            <a:r>
              <a:rPr lang="fr-FR" i="1" dirty="0" err="1"/>
              <a:t>energy</a:t>
            </a:r>
            <a:r>
              <a:rPr lang="fr-FR" i="1" dirty="0"/>
              <a:t> </a:t>
            </a:r>
            <a:r>
              <a:rPr lang="fr-FR" i="1" dirty="0" err="1"/>
              <a:t>consumption</a:t>
            </a:r>
            <a:r>
              <a:rPr lang="fr-FR" dirty="0"/>
              <a:t>: </a:t>
            </a:r>
            <a:r>
              <a:rPr lang="fr-FR" dirty="0" err="1"/>
              <a:t>Domestic</a:t>
            </a:r>
            <a:r>
              <a:rPr lang="fr-FR" dirty="0"/>
              <a:t> </a:t>
            </a:r>
            <a:r>
              <a:rPr lang="fr-FR" dirty="0" err="1" smtClean="0"/>
              <a:t>PPAs</a:t>
            </a:r>
            <a:r>
              <a:rPr lang="fr-FR" dirty="0" smtClean="0"/>
              <a:t>;</a:t>
            </a:r>
            <a:endParaRPr lang="fr-FR" dirty="0"/>
          </a:p>
          <a:p>
            <a:pPr marL="457200" lvl="1" indent="0">
              <a:buNone/>
            </a:pPr>
            <a:r>
              <a:rPr lang="fr-FR" dirty="0"/>
              <a:t>	</a:t>
            </a:r>
            <a:r>
              <a:rPr lang="fr-FR" i="1" dirty="0"/>
              <a:t>P3. </a:t>
            </a:r>
            <a:r>
              <a:rPr lang="fr-FR" i="1" dirty="0" err="1"/>
              <a:t>Residual</a:t>
            </a:r>
            <a:r>
              <a:rPr lang="fr-FR" i="1" dirty="0"/>
              <a:t> </a:t>
            </a:r>
            <a:r>
              <a:rPr lang="fr-FR" i="1" dirty="0" err="1"/>
              <a:t>products</a:t>
            </a:r>
            <a:r>
              <a:rPr lang="fr-FR" dirty="0"/>
              <a:t>: </a:t>
            </a:r>
            <a:r>
              <a:rPr lang="fr-FR" dirty="0" err="1"/>
              <a:t>Residual</a:t>
            </a:r>
            <a:r>
              <a:rPr lang="fr-FR" dirty="0"/>
              <a:t> </a:t>
            </a:r>
            <a:r>
              <a:rPr lang="fr-FR" dirty="0" err="1"/>
              <a:t>is</a:t>
            </a:r>
            <a:r>
              <a:rPr lang="fr-FR" dirty="0"/>
              <a:t> </a:t>
            </a:r>
            <a:r>
              <a:rPr lang="fr-FR" dirty="0" err="1"/>
              <a:t>priced</a:t>
            </a:r>
            <a:r>
              <a:rPr lang="fr-FR" dirty="0"/>
              <a:t> at the </a:t>
            </a:r>
            <a:r>
              <a:rPr lang="fr-FR" dirty="0" err="1"/>
              <a:t>day-ahead</a:t>
            </a:r>
            <a:r>
              <a:rPr lang="fr-FR" dirty="0"/>
              <a:t> </a:t>
            </a:r>
            <a:r>
              <a:rPr lang="fr-FR" dirty="0" err="1"/>
              <a:t>market</a:t>
            </a:r>
            <a:r>
              <a:rPr lang="fr-FR" dirty="0"/>
              <a:t> </a:t>
            </a:r>
            <a:r>
              <a:rPr lang="fr-FR" dirty="0" err="1"/>
              <a:t>price</a:t>
            </a:r>
            <a:r>
              <a:rPr lang="fr-FR" dirty="0"/>
              <a:t> plus a </a:t>
            </a:r>
            <a:r>
              <a:rPr lang="fr-FR" dirty="0" err="1"/>
              <a:t>fee</a:t>
            </a:r>
            <a:r>
              <a:rPr lang="fr-FR" dirty="0"/>
              <a:t> for the 	</a:t>
            </a:r>
            <a:r>
              <a:rPr lang="fr-FR" dirty="0" err="1" smtClean="0"/>
              <a:t>retailer</a:t>
            </a:r>
            <a:r>
              <a:rPr lang="fr-FR" dirty="0" smtClean="0"/>
              <a:t>.</a:t>
            </a:r>
            <a:endParaRPr lang="fr-FR" dirty="0"/>
          </a:p>
          <a:p>
            <a:pPr marL="0" indent="0">
              <a:buNone/>
            </a:pPr>
            <a:r>
              <a:rPr lang="fr-FR" sz="2400" b="1" dirty="0"/>
              <a:t>2. </a:t>
            </a:r>
            <a:r>
              <a:rPr lang="fr-FR" sz="2400" b="1" dirty="0" err="1"/>
              <a:t>Market</a:t>
            </a:r>
            <a:r>
              <a:rPr lang="fr-FR" sz="2400" b="1" dirty="0"/>
              <a:t> places: </a:t>
            </a:r>
          </a:p>
          <a:p>
            <a:pPr marL="457200" lvl="1" indent="0">
              <a:buNone/>
            </a:pPr>
            <a:r>
              <a:rPr lang="fr-FR" dirty="0"/>
              <a:t>	The consumer has </a:t>
            </a:r>
            <a:r>
              <a:rPr lang="fr-FR" dirty="0" err="1"/>
              <a:t>access</a:t>
            </a:r>
            <a:r>
              <a:rPr lang="fr-FR" dirty="0"/>
              <a:t> to a one-</a:t>
            </a:r>
            <a:r>
              <a:rPr lang="fr-FR" dirty="0" err="1"/>
              <a:t>sided</a:t>
            </a:r>
            <a:r>
              <a:rPr lang="fr-FR" dirty="0"/>
              <a:t> </a:t>
            </a:r>
            <a:r>
              <a:rPr lang="fr-FR" dirty="0" err="1"/>
              <a:t>market</a:t>
            </a:r>
            <a:r>
              <a:rPr lang="fr-FR" dirty="0"/>
              <a:t> to select the </a:t>
            </a:r>
            <a:r>
              <a:rPr lang="fr-FR" dirty="0" err="1"/>
              <a:t>domestic</a:t>
            </a:r>
            <a:r>
              <a:rPr lang="fr-FR" dirty="0"/>
              <a:t> </a:t>
            </a:r>
            <a:r>
              <a:rPr lang="fr-FR" dirty="0" err="1"/>
              <a:t>PPAs</a:t>
            </a:r>
            <a:r>
              <a:rPr lang="fr-FR" dirty="0"/>
              <a:t> </a:t>
            </a:r>
            <a:r>
              <a:rPr lang="fr-FR" dirty="0" err="1"/>
              <a:t>they</a:t>
            </a:r>
            <a:r>
              <a:rPr lang="fr-FR" dirty="0"/>
              <a:t> </a:t>
            </a:r>
            <a:r>
              <a:rPr lang="fr-FR" dirty="0" err="1"/>
              <a:t>want</a:t>
            </a:r>
            <a:r>
              <a:rPr lang="fr-FR" dirty="0"/>
              <a:t> to 	</a:t>
            </a:r>
            <a:r>
              <a:rPr lang="fr-FR" dirty="0" err="1"/>
              <a:t>buy</a:t>
            </a:r>
            <a:r>
              <a:rPr lang="fr-FR" dirty="0"/>
              <a:t>.</a:t>
            </a:r>
          </a:p>
          <a:p>
            <a:pPr marL="0" indent="0">
              <a:buNone/>
            </a:pPr>
            <a:r>
              <a:rPr lang="en-US" sz="2400" b="1" dirty="0"/>
              <a:t>3. Decision support tools: </a:t>
            </a:r>
          </a:p>
          <a:p>
            <a:pPr marL="0" indent="0">
              <a:buNone/>
            </a:pPr>
            <a:r>
              <a:rPr lang="en-US" sz="2400" dirty="0"/>
              <a:t>	</a:t>
            </a:r>
            <a:r>
              <a:rPr lang="en-US" sz="2400" i="1" dirty="0"/>
              <a:t>T1. Tools to help with the purchase of market products</a:t>
            </a:r>
            <a:r>
              <a:rPr lang="en-US" sz="2400" dirty="0"/>
              <a:t>: A tool that advises the user about </a:t>
            </a:r>
            <a:r>
              <a:rPr lang="en-US" sz="2400" dirty="0" smtClean="0"/>
              <a:t>	which PPAs </a:t>
            </a:r>
            <a:r>
              <a:rPr lang="en-US" sz="2400" dirty="0"/>
              <a:t>they should buy to cover a high-percentage of its electricity with green </a:t>
            </a:r>
            <a:r>
              <a:rPr lang="en-US" sz="2400" dirty="0" smtClean="0"/>
              <a:t>energy;</a:t>
            </a:r>
            <a:endParaRPr lang="en-US" sz="2400" dirty="0"/>
          </a:p>
          <a:p>
            <a:pPr marL="0" indent="0">
              <a:buNone/>
            </a:pPr>
            <a:r>
              <a:rPr lang="en-US" sz="2400" dirty="0"/>
              <a:t>	</a:t>
            </a:r>
            <a:r>
              <a:rPr lang="en-US" sz="2400" i="1" dirty="0"/>
              <a:t>T2. Tools for dynamic load management</a:t>
            </a:r>
            <a:r>
              <a:rPr lang="en-US" sz="2400" dirty="0"/>
              <a:t>: The G2PFR platform controls the charging of their 	EV to </a:t>
            </a:r>
            <a:r>
              <a:rPr lang="en-US" sz="2400" dirty="0" err="1"/>
              <a:t>minimise</a:t>
            </a:r>
            <a:r>
              <a:rPr lang="en-US" sz="2400" dirty="0"/>
              <a:t> their CO2 </a:t>
            </a:r>
            <a:r>
              <a:rPr lang="en-US" sz="2400" dirty="0" smtClean="0"/>
              <a:t>emissions;</a:t>
            </a:r>
            <a:endParaRPr lang="en-US" sz="2400" dirty="0"/>
          </a:p>
          <a:p>
            <a:pPr marL="0" indent="0">
              <a:buNone/>
            </a:pPr>
            <a:r>
              <a:rPr lang="en-US" sz="2400" dirty="0"/>
              <a:t>	</a:t>
            </a:r>
            <a:r>
              <a:rPr lang="en-US" sz="2400" i="1" dirty="0"/>
              <a:t>T3. Support tools for off-platform investments</a:t>
            </a:r>
            <a:r>
              <a:rPr lang="en-US" sz="2400" dirty="0"/>
              <a:t>. </a:t>
            </a:r>
            <a:r>
              <a:rPr lang="en-US" sz="2400" dirty="0" smtClean="0"/>
              <a:t>None.</a:t>
            </a:r>
            <a:endParaRPr lang="fr-FR" dirty="0"/>
          </a:p>
          <a:p>
            <a:pPr marL="0" indent="0">
              <a:buNone/>
            </a:pPr>
            <a:endParaRPr lang="en-US" dirty="0"/>
          </a:p>
          <a:p>
            <a:pPr marL="0" indent="0">
              <a:buNone/>
            </a:pPr>
            <a:endParaRPr lang="fr-FR" dirty="0"/>
          </a:p>
          <a:p>
            <a:pPr marL="0" indent="0">
              <a:buNone/>
            </a:pPr>
            <a:endParaRPr lang="en-US" b="1" dirty="0"/>
          </a:p>
          <a:p>
            <a:pPr marL="0" indent="0">
              <a:buNone/>
            </a:pPr>
            <a:endParaRPr lang="fr-FR" dirty="0"/>
          </a:p>
          <a:p>
            <a:pPr marL="0" indent="0">
              <a:buNone/>
            </a:pPr>
            <a:endParaRPr lang="en-US" b="1" dirty="0"/>
          </a:p>
        </p:txBody>
      </p:sp>
      <p:sp>
        <p:nvSpPr>
          <p:cNvPr id="4" name="Titre 1"/>
          <p:cNvSpPr txBox="1">
            <a:spLocks/>
          </p:cNvSpPr>
          <p:nvPr/>
        </p:nvSpPr>
        <p:spPr>
          <a:xfrm>
            <a:off x="336108" y="24373"/>
            <a:ext cx="1163830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latin typeface="+mn-lt"/>
              </a:rPr>
              <a:t>The dynamic-price EV contract with domestic PPA and smart charging</a:t>
            </a:r>
          </a:p>
        </p:txBody>
      </p:sp>
    </p:spTree>
    <p:extLst>
      <p:ext uri="{BB962C8B-B14F-4D97-AF65-F5344CB8AC3E}">
        <p14:creationId xmlns:p14="http://schemas.microsoft.com/office/powerpoint/2010/main" val="3547042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4886" y="-22075"/>
            <a:ext cx="12174340" cy="2369062"/>
          </a:xfrm>
        </p:spPr>
        <p:txBody>
          <a:bodyPr>
            <a:normAutofit/>
          </a:bodyPr>
          <a:lstStyle/>
          <a:p>
            <a:r>
              <a:rPr lang="fr-FR" b="1" dirty="0">
                <a:latin typeface="+mn-lt"/>
              </a:rPr>
              <a:t/>
            </a:r>
            <a:br>
              <a:rPr lang="fr-FR" b="1" dirty="0">
                <a:latin typeface="+mn-lt"/>
              </a:rPr>
            </a:br>
            <a:endParaRPr lang="en-US" b="1" dirty="0">
              <a:latin typeface="+mn-lt"/>
            </a:endParaRPr>
          </a:p>
        </p:txBody>
      </p:sp>
      <p:sp>
        <p:nvSpPr>
          <p:cNvPr id="3" name="Espace réservé du contenu 2"/>
          <p:cNvSpPr>
            <a:spLocks noGrp="1"/>
          </p:cNvSpPr>
          <p:nvPr>
            <p:ph idx="1"/>
          </p:nvPr>
        </p:nvSpPr>
        <p:spPr>
          <a:xfrm>
            <a:off x="363638" y="1290788"/>
            <a:ext cx="11523002" cy="5915737"/>
          </a:xfrm>
        </p:spPr>
        <p:txBody>
          <a:bodyPr>
            <a:normAutofit fontScale="40000" lnSpcReduction="20000"/>
          </a:bodyPr>
          <a:lstStyle/>
          <a:p>
            <a:pPr marL="0" indent="0">
              <a:buNone/>
            </a:pPr>
            <a:r>
              <a:rPr lang="en-US" sz="5000" b="1" dirty="0"/>
              <a:t>Main description: </a:t>
            </a:r>
            <a:r>
              <a:rPr lang="fr-FR" sz="5000" dirty="0"/>
              <a:t>The EV </a:t>
            </a:r>
            <a:r>
              <a:rPr lang="fr-FR" sz="5000" dirty="0" err="1"/>
              <a:t>is</a:t>
            </a:r>
            <a:r>
              <a:rPr lang="fr-FR" sz="5000" dirty="0"/>
              <a:t> part of a </a:t>
            </a:r>
            <a:r>
              <a:rPr lang="fr-FR" sz="5000" dirty="0" err="1"/>
              <a:t>community</a:t>
            </a:r>
            <a:r>
              <a:rPr lang="fr-FR" sz="5000" dirty="0"/>
              <a:t> of </a:t>
            </a:r>
            <a:r>
              <a:rPr lang="fr-FR" sz="5000" dirty="0" err="1"/>
              <a:t>consumers</a:t>
            </a:r>
            <a:r>
              <a:rPr lang="fr-FR" sz="5000" dirty="0"/>
              <a:t> </a:t>
            </a:r>
            <a:r>
              <a:rPr lang="fr-FR" sz="5000" dirty="0" err="1"/>
              <a:t>having</a:t>
            </a:r>
            <a:r>
              <a:rPr lang="fr-FR" sz="5000" dirty="0"/>
              <a:t> an EV and/or PV panels. </a:t>
            </a:r>
            <a:r>
              <a:rPr lang="fr-FR" sz="5000" dirty="0" err="1"/>
              <a:t>They</a:t>
            </a:r>
            <a:r>
              <a:rPr lang="fr-FR" sz="5000" dirty="0"/>
              <a:t> </a:t>
            </a:r>
            <a:r>
              <a:rPr lang="fr-FR" sz="5000" dirty="0" err="1"/>
              <a:t>buy</a:t>
            </a:r>
            <a:r>
              <a:rPr lang="fr-FR" sz="5000" dirty="0"/>
              <a:t>/</a:t>
            </a:r>
            <a:r>
              <a:rPr lang="fr-FR" sz="5000" dirty="0" err="1"/>
              <a:t>sell</a:t>
            </a:r>
            <a:r>
              <a:rPr lang="fr-FR" sz="5000" dirty="0"/>
              <a:t> </a:t>
            </a:r>
            <a:r>
              <a:rPr lang="fr-FR" sz="5000" dirty="0" err="1"/>
              <a:t>electricity</a:t>
            </a:r>
            <a:r>
              <a:rPr lang="fr-FR" sz="5000" dirty="0"/>
              <a:t> to the </a:t>
            </a:r>
            <a:r>
              <a:rPr lang="fr-FR" sz="5000" dirty="0" err="1"/>
              <a:t>community</a:t>
            </a:r>
            <a:r>
              <a:rPr lang="fr-FR" sz="5000" dirty="0"/>
              <a:t> and </a:t>
            </a:r>
            <a:r>
              <a:rPr lang="fr-FR" sz="5000" dirty="0" err="1"/>
              <a:t>their</a:t>
            </a:r>
            <a:r>
              <a:rPr lang="fr-FR" sz="5000" dirty="0"/>
              <a:t> </a:t>
            </a:r>
            <a:r>
              <a:rPr lang="fr-FR" sz="5000" dirty="0" err="1"/>
              <a:t>residual</a:t>
            </a:r>
            <a:r>
              <a:rPr lang="fr-FR" sz="5000" dirty="0"/>
              <a:t> on the </a:t>
            </a:r>
            <a:r>
              <a:rPr lang="fr-FR" sz="5000" dirty="0" err="1"/>
              <a:t>day-head</a:t>
            </a:r>
            <a:r>
              <a:rPr lang="fr-FR" sz="5000" dirty="0"/>
              <a:t> </a:t>
            </a:r>
            <a:r>
              <a:rPr lang="fr-FR" sz="5000" dirty="0" err="1"/>
              <a:t>market</a:t>
            </a:r>
            <a:r>
              <a:rPr lang="fr-FR" sz="5000" dirty="0"/>
              <a:t>.  </a:t>
            </a:r>
            <a:r>
              <a:rPr lang="fr-FR" sz="5000" dirty="0" err="1"/>
              <a:t>Their</a:t>
            </a:r>
            <a:r>
              <a:rPr lang="fr-FR" sz="5000" dirty="0"/>
              <a:t> car </a:t>
            </a:r>
            <a:r>
              <a:rPr lang="fr-FR" sz="5000" dirty="0" err="1"/>
              <a:t>is</a:t>
            </a:r>
            <a:r>
              <a:rPr lang="fr-FR" sz="5000" dirty="0"/>
              <a:t> </a:t>
            </a:r>
            <a:r>
              <a:rPr lang="fr-FR" sz="5000" dirty="0" err="1"/>
              <a:t>charged</a:t>
            </a:r>
            <a:r>
              <a:rPr lang="fr-FR" sz="5000" dirty="0"/>
              <a:t> to minimise </a:t>
            </a:r>
            <a:r>
              <a:rPr lang="fr-FR" sz="5000" dirty="0" err="1"/>
              <a:t>their</a:t>
            </a:r>
            <a:r>
              <a:rPr lang="fr-FR" sz="5000" dirty="0"/>
              <a:t> </a:t>
            </a:r>
            <a:r>
              <a:rPr lang="fr-FR" sz="5000" dirty="0" err="1"/>
              <a:t>electricity</a:t>
            </a:r>
            <a:r>
              <a:rPr lang="fr-FR" sz="5000" dirty="0"/>
              <a:t> bill. </a:t>
            </a:r>
          </a:p>
          <a:p>
            <a:pPr marL="0" indent="0">
              <a:buNone/>
            </a:pPr>
            <a:r>
              <a:rPr lang="fr-FR" sz="5000" b="1" dirty="0"/>
              <a:t>1. </a:t>
            </a:r>
            <a:r>
              <a:rPr lang="fr-FR" sz="5000" b="1" dirty="0" err="1"/>
              <a:t>Electricity</a:t>
            </a:r>
            <a:r>
              <a:rPr lang="fr-FR" sz="5000" b="1" dirty="0"/>
              <a:t> </a:t>
            </a:r>
            <a:r>
              <a:rPr lang="fr-FR" sz="5000" b="1" dirty="0" err="1"/>
              <a:t>supply</a:t>
            </a:r>
            <a:r>
              <a:rPr lang="fr-FR" sz="5000" b="1" dirty="0"/>
              <a:t> </a:t>
            </a:r>
            <a:r>
              <a:rPr lang="fr-FR" sz="5000" b="1" dirty="0" err="1"/>
              <a:t>products</a:t>
            </a:r>
            <a:r>
              <a:rPr lang="fr-FR" sz="5000" b="1" dirty="0"/>
              <a:t>: </a:t>
            </a:r>
          </a:p>
          <a:p>
            <a:pPr marL="457200" lvl="1" indent="0">
              <a:buNone/>
            </a:pPr>
            <a:r>
              <a:rPr lang="fr-FR" sz="5000" dirty="0"/>
              <a:t>	</a:t>
            </a:r>
            <a:r>
              <a:rPr lang="fr-FR" sz="5000" i="1" dirty="0"/>
              <a:t>P1. </a:t>
            </a:r>
            <a:r>
              <a:rPr lang="fr-FR" sz="5000" i="1" dirty="0" err="1"/>
              <a:t>Products</a:t>
            </a:r>
            <a:r>
              <a:rPr lang="fr-FR" sz="5000" i="1" dirty="0"/>
              <a:t> not </a:t>
            </a:r>
            <a:r>
              <a:rPr lang="fr-FR" sz="5000" i="1" dirty="0" err="1"/>
              <a:t>related</a:t>
            </a:r>
            <a:r>
              <a:rPr lang="fr-FR" sz="5000" i="1" dirty="0"/>
              <a:t> to the </a:t>
            </a:r>
            <a:r>
              <a:rPr lang="fr-FR" sz="5000" i="1" dirty="0" err="1"/>
              <a:t>consumption</a:t>
            </a:r>
            <a:r>
              <a:rPr lang="fr-FR" sz="5000" dirty="0"/>
              <a:t>: </a:t>
            </a:r>
            <a:r>
              <a:rPr lang="fr-FR" sz="5000" dirty="0" smtClean="0"/>
              <a:t>None;</a:t>
            </a:r>
            <a:endParaRPr lang="fr-FR" sz="5000" dirty="0"/>
          </a:p>
          <a:p>
            <a:pPr marL="457200" lvl="1" indent="0">
              <a:buNone/>
            </a:pPr>
            <a:r>
              <a:rPr lang="fr-FR" sz="5000" dirty="0"/>
              <a:t>	</a:t>
            </a:r>
            <a:r>
              <a:rPr lang="fr-FR" sz="5000" i="1" dirty="0"/>
              <a:t>P2. </a:t>
            </a:r>
            <a:r>
              <a:rPr lang="fr-FR" sz="5000" i="1" dirty="0" err="1"/>
              <a:t>Products</a:t>
            </a:r>
            <a:r>
              <a:rPr lang="fr-FR" sz="5000" i="1" dirty="0"/>
              <a:t> </a:t>
            </a:r>
            <a:r>
              <a:rPr lang="fr-FR" sz="5000" i="1" dirty="0" err="1"/>
              <a:t>related</a:t>
            </a:r>
            <a:r>
              <a:rPr lang="fr-FR" sz="5000" i="1" dirty="0"/>
              <a:t> to </a:t>
            </a:r>
            <a:r>
              <a:rPr lang="fr-FR" sz="5000" i="1" dirty="0" err="1"/>
              <a:t>energy</a:t>
            </a:r>
            <a:r>
              <a:rPr lang="fr-FR" sz="5000" i="1" dirty="0"/>
              <a:t> </a:t>
            </a:r>
            <a:r>
              <a:rPr lang="fr-FR" sz="5000" i="1" dirty="0" err="1"/>
              <a:t>consumption</a:t>
            </a:r>
            <a:r>
              <a:rPr lang="fr-FR" sz="5000" dirty="0"/>
              <a:t>: </a:t>
            </a:r>
            <a:r>
              <a:rPr lang="en-US" sz="5000" dirty="0" smtClean="0"/>
              <a:t>PV </a:t>
            </a:r>
            <a:r>
              <a:rPr lang="en-US" sz="5000" dirty="0"/>
              <a:t>electricity sold/bought to/by the community. Volumes exchanged are computed according to a system of repartition keys, similar to those used in 	Renewable Energy Communities. Prices for the electricity bought are higher than the price of the 	electricity sold. Prices are </a:t>
            </a:r>
            <a:r>
              <a:rPr lang="en-US" sz="5000" dirty="0" smtClean="0"/>
              <a:t>fixed;</a:t>
            </a:r>
            <a:endParaRPr lang="en-US" sz="5000" dirty="0"/>
          </a:p>
          <a:p>
            <a:pPr marL="457200" lvl="1" indent="0">
              <a:buNone/>
            </a:pPr>
            <a:r>
              <a:rPr lang="fr-FR" sz="5000" dirty="0"/>
              <a:t>	</a:t>
            </a:r>
            <a:r>
              <a:rPr lang="fr-FR" sz="5000" i="1" dirty="0"/>
              <a:t>P3. </a:t>
            </a:r>
            <a:r>
              <a:rPr lang="fr-FR" sz="5000" i="1" dirty="0" err="1"/>
              <a:t>Residual</a:t>
            </a:r>
            <a:r>
              <a:rPr lang="fr-FR" sz="5000" i="1" dirty="0"/>
              <a:t> </a:t>
            </a:r>
            <a:r>
              <a:rPr lang="fr-FR" sz="5000" i="1" dirty="0" err="1"/>
              <a:t>products</a:t>
            </a:r>
            <a:r>
              <a:rPr lang="fr-FR" sz="5000" dirty="0"/>
              <a:t>: </a:t>
            </a:r>
            <a:r>
              <a:rPr lang="fr-FR" sz="5000" dirty="0" err="1"/>
              <a:t>Residual</a:t>
            </a:r>
            <a:r>
              <a:rPr lang="fr-FR" sz="5000" dirty="0"/>
              <a:t> </a:t>
            </a:r>
            <a:r>
              <a:rPr lang="fr-FR" sz="5000" dirty="0" err="1"/>
              <a:t>is</a:t>
            </a:r>
            <a:r>
              <a:rPr lang="fr-FR" sz="5000" dirty="0"/>
              <a:t> </a:t>
            </a:r>
            <a:r>
              <a:rPr lang="fr-FR" sz="5000" dirty="0" err="1"/>
              <a:t>priced</a:t>
            </a:r>
            <a:r>
              <a:rPr lang="fr-FR" sz="5000" dirty="0"/>
              <a:t> at the </a:t>
            </a:r>
            <a:r>
              <a:rPr lang="fr-FR" sz="5000" dirty="0" err="1"/>
              <a:t>day-ahead</a:t>
            </a:r>
            <a:r>
              <a:rPr lang="fr-FR" sz="5000" dirty="0"/>
              <a:t> </a:t>
            </a:r>
            <a:r>
              <a:rPr lang="fr-FR" sz="5000" dirty="0" err="1"/>
              <a:t>market</a:t>
            </a:r>
            <a:r>
              <a:rPr lang="fr-FR" sz="5000" dirty="0"/>
              <a:t> </a:t>
            </a:r>
            <a:r>
              <a:rPr lang="fr-FR" sz="5000" dirty="0" err="1"/>
              <a:t>price</a:t>
            </a:r>
            <a:r>
              <a:rPr lang="fr-FR" sz="5000" dirty="0"/>
              <a:t> plus a </a:t>
            </a:r>
            <a:r>
              <a:rPr lang="fr-FR" sz="5000" dirty="0" err="1"/>
              <a:t>fee</a:t>
            </a:r>
            <a:r>
              <a:rPr lang="fr-FR" sz="5000" dirty="0"/>
              <a:t> for the 	</a:t>
            </a:r>
            <a:r>
              <a:rPr lang="fr-FR" sz="5000" dirty="0" err="1"/>
              <a:t>retailer</a:t>
            </a:r>
            <a:r>
              <a:rPr lang="fr-FR" sz="5000" dirty="0"/>
              <a:t>. </a:t>
            </a:r>
          </a:p>
          <a:p>
            <a:pPr marL="0" indent="0">
              <a:buNone/>
            </a:pPr>
            <a:r>
              <a:rPr lang="fr-FR" sz="5000" b="1" dirty="0"/>
              <a:t>2. </a:t>
            </a:r>
            <a:r>
              <a:rPr lang="fr-FR" sz="5000" b="1" dirty="0" err="1"/>
              <a:t>Market</a:t>
            </a:r>
            <a:r>
              <a:rPr lang="fr-FR" sz="5000" b="1" dirty="0"/>
              <a:t> places: </a:t>
            </a:r>
          </a:p>
          <a:p>
            <a:pPr marL="457200" lvl="1" indent="0">
              <a:buNone/>
            </a:pPr>
            <a:r>
              <a:rPr lang="fr-FR" sz="5000" dirty="0"/>
              <a:t>The consumer has </a:t>
            </a:r>
            <a:r>
              <a:rPr lang="fr-FR" sz="5000" dirty="0" err="1"/>
              <a:t>access</a:t>
            </a:r>
            <a:r>
              <a:rPr lang="fr-FR" sz="5000" dirty="0"/>
              <a:t> to a </a:t>
            </a:r>
            <a:r>
              <a:rPr lang="fr-FR" sz="5000" dirty="0" err="1"/>
              <a:t>list</a:t>
            </a:r>
            <a:r>
              <a:rPr lang="fr-FR" sz="5000" dirty="0"/>
              <a:t> of </a:t>
            </a:r>
            <a:r>
              <a:rPr lang="fr-FR" sz="5000" dirty="0" err="1"/>
              <a:t>communities</a:t>
            </a:r>
            <a:r>
              <a:rPr lang="fr-FR" sz="5000" dirty="0"/>
              <a:t> </a:t>
            </a:r>
            <a:r>
              <a:rPr lang="fr-FR" sz="5000" dirty="0" err="1"/>
              <a:t>they</a:t>
            </a:r>
            <a:r>
              <a:rPr lang="fr-FR" sz="5000" dirty="0"/>
              <a:t> </a:t>
            </a:r>
            <a:r>
              <a:rPr lang="fr-FR" sz="5000" dirty="0" err="1"/>
              <a:t>may</a:t>
            </a:r>
            <a:r>
              <a:rPr lang="fr-FR" sz="5000" dirty="0"/>
              <a:t> </a:t>
            </a:r>
            <a:r>
              <a:rPr lang="fr-FR" sz="5000" dirty="0" err="1"/>
              <a:t>want</a:t>
            </a:r>
            <a:r>
              <a:rPr lang="fr-FR" sz="5000" dirty="0"/>
              <a:t> to </a:t>
            </a:r>
            <a:r>
              <a:rPr lang="fr-FR" sz="5000" dirty="0" err="1"/>
              <a:t>join</a:t>
            </a:r>
            <a:r>
              <a:rPr lang="fr-FR" sz="5000" dirty="0"/>
              <a:t>. Once </a:t>
            </a:r>
            <a:r>
              <a:rPr lang="fr-FR" sz="5000" dirty="0" err="1"/>
              <a:t>they</a:t>
            </a:r>
            <a:r>
              <a:rPr lang="fr-FR" sz="5000" dirty="0"/>
              <a:t> </a:t>
            </a:r>
            <a:r>
              <a:rPr lang="fr-FR" sz="5000" dirty="0" err="1"/>
              <a:t>join</a:t>
            </a:r>
            <a:r>
              <a:rPr lang="fr-FR" sz="5000" dirty="0"/>
              <a:t> a </a:t>
            </a:r>
            <a:r>
              <a:rPr lang="fr-FR" sz="5000" dirty="0" err="1"/>
              <a:t>community</a:t>
            </a:r>
            <a:r>
              <a:rPr lang="fr-FR" sz="5000" dirty="0"/>
              <a:t>, </a:t>
            </a:r>
            <a:r>
              <a:rPr lang="fr-FR" sz="5000" dirty="0" err="1"/>
              <a:t>they</a:t>
            </a:r>
            <a:r>
              <a:rPr lang="fr-FR" sz="5000" dirty="0"/>
              <a:t> </a:t>
            </a:r>
            <a:r>
              <a:rPr lang="fr-FR" sz="5000" dirty="0" err="1"/>
              <a:t>will</a:t>
            </a:r>
            <a:r>
              <a:rPr lang="fr-FR" sz="5000" dirty="0"/>
              <a:t> </a:t>
            </a:r>
            <a:r>
              <a:rPr lang="fr-FR" sz="5000" dirty="0" err="1"/>
              <a:t>automatically</a:t>
            </a:r>
            <a:r>
              <a:rPr lang="fr-FR" sz="5000" dirty="0"/>
              <a:t> </a:t>
            </a:r>
            <a:r>
              <a:rPr lang="fr-FR" sz="5000" dirty="0" err="1"/>
              <a:t>benefit</a:t>
            </a:r>
            <a:r>
              <a:rPr lang="fr-FR" sz="5000" dirty="0"/>
              <a:t> </a:t>
            </a:r>
            <a:r>
              <a:rPr lang="fr-FR" sz="5000" dirty="0" err="1"/>
              <a:t>from</a:t>
            </a:r>
            <a:r>
              <a:rPr lang="fr-FR" sz="5000" dirty="0"/>
              <a:t> the </a:t>
            </a:r>
            <a:r>
              <a:rPr lang="fr-FR" sz="5000" dirty="0" err="1"/>
              <a:t>electricity</a:t>
            </a:r>
            <a:r>
              <a:rPr lang="fr-FR" sz="5000" dirty="0"/>
              <a:t> </a:t>
            </a:r>
            <a:r>
              <a:rPr lang="fr-FR" sz="5000" dirty="0" err="1"/>
              <a:t>product</a:t>
            </a:r>
            <a:r>
              <a:rPr lang="fr-FR" sz="5000" dirty="0"/>
              <a:t> P2. Product P2 </a:t>
            </a:r>
            <a:r>
              <a:rPr lang="fr-FR" sz="5000" dirty="0" err="1"/>
              <a:t>may</a:t>
            </a:r>
            <a:r>
              <a:rPr lang="fr-FR" sz="5000" dirty="0"/>
              <a:t> change </a:t>
            </a:r>
            <a:r>
              <a:rPr lang="fr-FR" sz="5000" dirty="0" err="1"/>
              <a:t>from</a:t>
            </a:r>
            <a:r>
              <a:rPr lang="fr-FR" sz="5000" dirty="0"/>
              <a:t> one </a:t>
            </a:r>
            <a:r>
              <a:rPr lang="fr-FR" sz="5000" dirty="0" err="1"/>
              <a:t>community</a:t>
            </a:r>
            <a:r>
              <a:rPr lang="fr-FR" sz="5000" dirty="0"/>
              <a:t> to </a:t>
            </a:r>
            <a:r>
              <a:rPr lang="fr-FR" sz="5000" dirty="0" err="1"/>
              <a:t>another</a:t>
            </a:r>
            <a:r>
              <a:rPr lang="fr-FR" sz="5000" dirty="0"/>
              <a:t>.</a:t>
            </a:r>
            <a:endParaRPr lang="en-US" sz="5000" b="1" dirty="0"/>
          </a:p>
          <a:p>
            <a:pPr marL="0" indent="0">
              <a:buNone/>
            </a:pPr>
            <a:r>
              <a:rPr lang="en-US" sz="5000" b="1" dirty="0"/>
              <a:t>3. Decision support tools: </a:t>
            </a:r>
          </a:p>
          <a:p>
            <a:pPr marL="0" indent="0">
              <a:buNone/>
            </a:pPr>
            <a:r>
              <a:rPr lang="en-US" sz="5000" dirty="0"/>
              <a:t>	</a:t>
            </a:r>
            <a:r>
              <a:rPr lang="en-US" sz="5000" i="1" dirty="0"/>
              <a:t>T1. Tools to help to purchase market products</a:t>
            </a:r>
            <a:r>
              <a:rPr lang="en-US" sz="5000" dirty="0"/>
              <a:t>: </a:t>
            </a:r>
            <a:r>
              <a:rPr lang="en-US" sz="5000" dirty="0" smtClean="0"/>
              <a:t>None;</a:t>
            </a:r>
            <a:endParaRPr lang="en-US" sz="5000" dirty="0"/>
          </a:p>
          <a:p>
            <a:pPr marL="0" indent="0">
              <a:buNone/>
            </a:pPr>
            <a:r>
              <a:rPr lang="en-US" sz="5000" dirty="0"/>
              <a:t>	</a:t>
            </a:r>
            <a:r>
              <a:rPr lang="en-US" sz="5000" i="1" dirty="0"/>
              <a:t>T2. Tools for dynamic load management</a:t>
            </a:r>
            <a:r>
              <a:rPr lang="en-US" sz="5000" dirty="0"/>
              <a:t>: The G2PFR platform controls the charging of their EV to 	</a:t>
            </a:r>
            <a:r>
              <a:rPr lang="en-US" sz="5000" dirty="0" err="1"/>
              <a:t>minimise</a:t>
            </a:r>
            <a:r>
              <a:rPr lang="en-US" sz="5000" dirty="0"/>
              <a:t> their electricity </a:t>
            </a:r>
            <a:r>
              <a:rPr lang="en-US" sz="5000" dirty="0" smtClean="0"/>
              <a:t>bill;</a:t>
            </a:r>
            <a:endParaRPr lang="en-US" sz="5000" dirty="0"/>
          </a:p>
          <a:p>
            <a:pPr marL="0" indent="0">
              <a:buNone/>
            </a:pPr>
            <a:r>
              <a:rPr lang="en-US" sz="5000" dirty="0"/>
              <a:t>	</a:t>
            </a:r>
            <a:r>
              <a:rPr lang="en-US" sz="5000" i="1" dirty="0"/>
              <a:t>T3. Support tools for off-platform investments</a:t>
            </a:r>
            <a:r>
              <a:rPr lang="en-US" sz="5000" dirty="0"/>
              <a:t>. None.</a:t>
            </a:r>
            <a:endParaRPr lang="fr-FR" sz="5000" dirty="0"/>
          </a:p>
          <a:p>
            <a:pPr marL="0" indent="0">
              <a:buNone/>
            </a:pPr>
            <a:endParaRPr lang="fr-FR" dirty="0"/>
          </a:p>
          <a:p>
            <a:pPr marL="0" indent="0">
              <a:buNone/>
            </a:pPr>
            <a:endParaRPr lang="en-US" b="1" dirty="0"/>
          </a:p>
          <a:p>
            <a:pPr marL="0" indent="0">
              <a:buNone/>
            </a:pPr>
            <a:endParaRPr lang="fr-FR" dirty="0"/>
          </a:p>
          <a:p>
            <a:pPr marL="0" indent="0">
              <a:buNone/>
            </a:pPr>
            <a:endParaRPr lang="en-US" b="1" dirty="0"/>
          </a:p>
        </p:txBody>
      </p:sp>
      <p:sp>
        <p:nvSpPr>
          <p:cNvPr id="4" name="Titre 1"/>
          <p:cNvSpPr txBox="1">
            <a:spLocks/>
          </p:cNvSpPr>
          <p:nvPr/>
        </p:nvSpPr>
        <p:spPr>
          <a:xfrm>
            <a:off x="1113581" y="-347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rPr>
              <a:t>The dynamic-price contract for EVs with 		    community energy exchange </a:t>
            </a:r>
          </a:p>
        </p:txBody>
      </p:sp>
    </p:spTree>
    <p:extLst>
      <p:ext uri="{BB962C8B-B14F-4D97-AF65-F5344CB8AC3E}">
        <p14:creationId xmlns:p14="http://schemas.microsoft.com/office/powerpoint/2010/main" val="4155384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3724" y="2206625"/>
            <a:ext cx="10515600" cy="4351338"/>
          </a:xfrm>
        </p:spPr>
        <p:txBody>
          <a:bodyPr>
            <a:normAutofit fontScale="92500" lnSpcReduction="10000"/>
          </a:bodyPr>
          <a:lstStyle/>
          <a:p>
            <a:endParaRPr lang="en-US" dirty="0"/>
          </a:p>
          <a:p>
            <a:endParaRPr lang="en-US" dirty="0"/>
          </a:p>
          <a:p>
            <a:endParaRPr lang="en-US" dirty="0"/>
          </a:p>
          <a:p>
            <a:pPr marL="0" indent="0">
              <a:buNone/>
            </a:pPr>
            <a:r>
              <a:rPr lang="en-US" dirty="0" err="1"/>
              <a:t>Haulogy</a:t>
            </a:r>
            <a:r>
              <a:rPr lang="en-US" dirty="0"/>
              <a:t> is a software company that has developed a </a:t>
            </a:r>
            <a:r>
              <a:rPr lang="en-US" b="1" dirty="0"/>
              <a:t>generic </a:t>
            </a:r>
            <a:r>
              <a:rPr lang="en-GB" dirty="0"/>
              <a:t>G2PFR.</a:t>
            </a:r>
          </a:p>
          <a:p>
            <a:pPr marL="0" indent="0">
              <a:buNone/>
            </a:pPr>
            <a:endParaRPr lang="en-GB" b="1" dirty="0"/>
          </a:p>
          <a:p>
            <a:pPr marL="0" indent="0">
              <a:buNone/>
            </a:pPr>
            <a:r>
              <a:rPr lang="en-GB" dirty="0"/>
              <a:t>It can accommodate a large class of </a:t>
            </a:r>
            <a:r>
              <a:rPr lang="en-US" dirty="0"/>
              <a:t>electricity supply products, marketplaces and decision support tools that define retail electricity contracts.</a:t>
            </a:r>
          </a:p>
          <a:p>
            <a:pPr marL="0" indent="0">
              <a:buNone/>
            </a:pPr>
            <a:r>
              <a:rPr lang="en-US" dirty="0"/>
              <a:t/>
            </a:r>
            <a:br>
              <a:rPr lang="en-US" dirty="0"/>
            </a:br>
            <a:r>
              <a:rPr lang="en-US" dirty="0"/>
              <a:t>With this platform, retailers can now easily design new electricity contracts to  meet the different needs of their customers (among others, electric vehicle (EV) owners) and improve their brand image.</a:t>
            </a:r>
          </a:p>
          <a:p>
            <a:pPr marL="0" indent="0">
              <a:buNone/>
            </a:pPr>
            <a:endParaRPr lang="en-US" b="1" dirty="0"/>
          </a:p>
        </p:txBody>
      </p:sp>
      <p:pic>
        <p:nvPicPr>
          <p:cNvPr id="4" name="Image 3"/>
          <p:cNvPicPr>
            <a:picLocks noChangeAspect="1"/>
          </p:cNvPicPr>
          <p:nvPr/>
        </p:nvPicPr>
        <p:blipFill>
          <a:blip r:embed="rId2"/>
          <a:stretch>
            <a:fillRect/>
          </a:stretch>
        </p:blipFill>
        <p:spPr>
          <a:xfrm>
            <a:off x="2349015" y="342900"/>
            <a:ext cx="7552617" cy="2383863"/>
          </a:xfrm>
          <a:prstGeom prst="rect">
            <a:avLst/>
          </a:prstGeom>
        </p:spPr>
      </p:pic>
    </p:spTree>
    <p:extLst>
      <p:ext uri="{BB962C8B-B14F-4D97-AF65-F5344CB8AC3E}">
        <p14:creationId xmlns:p14="http://schemas.microsoft.com/office/powerpoint/2010/main" val="2070613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487" y="-88900"/>
            <a:ext cx="12360928" cy="1325563"/>
          </a:xfrm>
        </p:spPr>
        <p:txBody>
          <a:bodyPr/>
          <a:lstStyle/>
          <a:p>
            <a:r>
              <a:rPr lang="en-US" b="1" dirty="0">
                <a:latin typeface="+mn-lt"/>
              </a:rPr>
              <a:t>Retailers of electricity</a:t>
            </a:r>
          </a:p>
        </p:txBody>
      </p:sp>
      <p:sp>
        <p:nvSpPr>
          <p:cNvPr id="3" name="Espace réservé du contenu 2"/>
          <p:cNvSpPr>
            <a:spLocks noGrp="1"/>
          </p:cNvSpPr>
          <p:nvPr>
            <p:ph idx="1"/>
          </p:nvPr>
        </p:nvSpPr>
        <p:spPr>
          <a:xfrm>
            <a:off x="569843" y="1477756"/>
            <a:ext cx="10515600" cy="32585909"/>
          </a:xfrm>
        </p:spPr>
        <p:txBody>
          <a:bodyPr/>
          <a:lstStyle/>
          <a:p>
            <a:pPr marL="0" indent="0">
              <a:buNone/>
            </a:pPr>
            <a:r>
              <a:rPr lang="en-US" dirty="0"/>
              <a:t>Retailers are the bridge between the electricity markets and end consumers. </a:t>
            </a:r>
          </a:p>
          <a:p>
            <a:pPr marL="0" indent="0">
              <a:buNone/>
            </a:pPr>
            <a:endParaRPr lang="en-US" dirty="0"/>
          </a:p>
          <a:p>
            <a:pPr marL="0" indent="0">
              <a:buNone/>
            </a:pPr>
            <a:r>
              <a:rPr lang="en-US" dirty="0"/>
              <a:t>Most retail electricity contracts are either fixed-price contracts or variable-price contracts. For variable-price contracts, the price per kwh is generally updated month by month, based on a weighted average of the prices observed on the spot market.</a:t>
            </a:r>
          </a:p>
          <a:p>
            <a:pPr marL="0" indent="0">
              <a:buNone/>
            </a:pPr>
            <a:endParaRPr lang="en-US" dirty="0"/>
          </a:p>
          <a:p>
            <a:pPr marL="0" indent="0">
              <a:buNone/>
            </a:pPr>
            <a:r>
              <a:rPr lang="en-US" dirty="0"/>
              <a:t>Very few retail contracts charge for electricity by multiplying the quantity consumed per market period with the spot price per market period (a dynamic price tariff).</a:t>
            </a:r>
          </a:p>
          <a:p>
            <a:pPr marL="0" indent="0">
              <a:buNone/>
            </a:pPr>
            <a:endParaRPr lang="en-US" dirty="0"/>
          </a:p>
        </p:txBody>
      </p:sp>
    </p:spTree>
    <p:extLst>
      <p:ext uri="{BB962C8B-B14F-4D97-AF65-F5344CB8AC3E}">
        <p14:creationId xmlns:p14="http://schemas.microsoft.com/office/powerpoint/2010/main" val="322024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7887" y="0"/>
            <a:ext cx="12360928" cy="1325563"/>
          </a:xfrm>
        </p:spPr>
        <p:txBody>
          <a:bodyPr/>
          <a:lstStyle/>
          <a:p>
            <a:r>
              <a:rPr lang="en-US" b="1" dirty="0">
                <a:latin typeface="+mn-lt"/>
              </a:rPr>
              <a:t>The problems with existing contracts </a:t>
            </a:r>
            <a:br>
              <a:rPr lang="en-US" b="1" dirty="0">
                <a:latin typeface="+mn-lt"/>
              </a:rPr>
            </a:br>
            <a:r>
              <a:rPr lang="en-US" b="1" dirty="0">
                <a:latin typeface="+mn-lt"/>
              </a:rPr>
              <a:t>	    (with a focus on EV users)</a:t>
            </a:r>
          </a:p>
        </p:txBody>
      </p:sp>
      <p:sp>
        <p:nvSpPr>
          <p:cNvPr id="3" name="Espace réservé du contenu 2"/>
          <p:cNvSpPr>
            <a:spLocks noGrp="1"/>
          </p:cNvSpPr>
          <p:nvPr>
            <p:ph idx="1"/>
          </p:nvPr>
        </p:nvSpPr>
        <p:spPr>
          <a:xfrm>
            <a:off x="1095366" y="1452563"/>
            <a:ext cx="10515600" cy="16950260"/>
          </a:xfrm>
        </p:spPr>
        <p:txBody>
          <a:bodyPr/>
          <a:lstStyle/>
          <a:p>
            <a:pPr marL="0" indent="0">
              <a:buNone/>
            </a:pPr>
            <a:r>
              <a:rPr lang="en-US" dirty="0"/>
              <a:t>Most of the existing contracts do not offer incentives for charging electric vehicles (EVs) when energy on the spot market is cheap .</a:t>
            </a:r>
          </a:p>
          <a:p>
            <a:pPr marL="0" indent="0">
              <a:buNone/>
            </a:pPr>
            <a:endParaRPr lang="en-US" dirty="0"/>
          </a:p>
          <a:p>
            <a:pPr marL="0" indent="0">
              <a:buNone/>
            </a:pPr>
            <a:r>
              <a:rPr lang="en-US" dirty="0"/>
              <a:t>People who own an electric vehicle generally care about a sustainable future and are educated. They know that green electricity contracts are just “green washing”. They would like to have electricity contracts allowing them to </a:t>
            </a:r>
            <a:r>
              <a:rPr lang="en-US" i="1" dirty="0"/>
              <a:t>better participate in energy transition</a:t>
            </a:r>
            <a:r>
              <a:rPr lang="en-US" dirty="0"/>
              <a:t>. </a:t>
            </a:r>
          </a:p>
          <a:p>
            <a:pPr marL="0" indent="0">
              <a:buNone/>
            </a:pPr>
            <a:endParaRPr lang="en-US" dirty="0"/>
          </a:p>
          <a:p>
            <a:pPr marL="0" indent="0">
              <a:buNone/>
            </a:pPr>
            <a:r>
              <a:rPr lang="en-US" dirty="0"/>
              <a:t>By offering virtually identical (“unsophisticated”) contracts, retailers mainly compete only on price. This leads to market consolidation, which in turn leads to less competition, and even less choice in terms of electricity contracts and higher prices. </a:t>
            </a:r>
          </a:p>
        </p:txBody>
      </p:sp>
    </p:spTree>
    <p:extLst>
      <p:ext uri="{BB962C8B-B14F-4D97-AF65-F5344CB8AC3E}">
        <p14:creationId xmlns:p14="http://schemas.microsoft.com/office/powerpoint/2010/main" val="1168555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5100" y="0"/>
            <a:ext cx="12360928" cy="1325563"/>
          </a:xfrm>
        </p:spPr>
        <p:txBody>
          <a:bodyPr/>
          <a:lstStyle/>
          <a:p>
            <a:r>
              <a:rPr lang="en-US" b="1" dirty="0">
                <a:latin typeface="+mn-lt"/>
              </a:rPr>
              <a:t>The solution : </a:t>
            </a:r>
            <a:r>
              <a:rPr lang="en-US" b="1" i="1" dirty="0">
                <a:latin typeface="+mn-lt"/>
              </a:rPr>
              <a:t>Generation 2 </a:t>
            </a:r>
            <a:r>
              <a:rPr lang="en-US" b="1" dirty="0">
                <a:latin typeface="+mn-lt"/>
              </a:rPr>
              <a:t>platforms for retailers.</a:t>
            </a:r>
          </a:p>
        </p:txBody>
      </p:sp>
      <p:sp>
        <p:nvSpPr>
          <p:cNvPr id="3" name="Espace réservé du contenu 2"/>
          <p:cNvSpPr>
            <a:spLocks noGrp="1"/>
          </p:cNvSpPr>
          <p:nvPr>
            <p:ph idx="1"/>
          </p:nvPr>
        </p:nvSpPr>
        <p:spPr>
          <a:xfrm>
            <a:off x="546694" y="1246263"/>
            <a:ext cx="10889094" cy="32585909"/>
          </a:xfrm>
        </p:spPr>
        <p:txBody>
          <a:bodyPr/>
          <a:lstStyle/>
          <a:p>
            <a:pPr marL="0" indent="0">
              <a:buNone/>
            </a:pPr>
            <a:r>
              <a:rPr lang="en-US" dirty="0"/>
              <a:t>These allow consumers to have access to </a:t>
            </a:r>
            <a:r>
              <a:rPr lang="en-US" i="1" dirty="0"/>
              <a:t>different electricity supply products</a:t>
            </a:r>
            <a:r>
              <a:rPr lang="en-US" dirty="0"/>
              <a:t>, to design them according to their wishes and even to resell the excess electricity that they have purchased on different markets.</a:t>
            </a:r>
          </a:p>
          <a:p>
            <a:pPr marL="0" indent="0">
              <a:buNone/>
            </a:pPr>
            <a:endParaRPr lang="en-US" dirty="0"/>
          </a:p>
          <a:p>
            <a:pPr marL="0" indent="0">
              <a:buNone/>
            </a:pPr>
            <a:r>
              <a:rPr lang="en-US" dirty="0"/>
              <a:t>These products allow consumers to hedge against increases in energy prices, </a:t>
            </a:r>
            <a:r>
              <a:rPr lang="en-US" i="1" dirty="0"/>
              <a:t>participate more actively in the energy transition </a:t>
            </a:r>
            <a:r>
              <a:rPr lang="en-US" dirty="0"/>
              <a:t>and ensure the origin of their electricity.</a:t>
            </a:r>
          </a:p>
          <a:p>
            <a:pPr marL="0" indent="0">
              <a:buNone/>
            </a:pPr>
            <a:endParaRPr lang="en-US" dirty="0"/>
          </a:p>
          <a:p>
            <a:pPr marL="0" indent="0">
              <a:buNone/>
            </a:pPr>
            <a:r>
              <a:rPr lang="en-US" dirty="0"/>
              <a:t>They also offer </a:t>
            </a:r>
            <a:r>
              <a:rPr lang="en-US" i="1" dirty="0"/>
              <a:t>several decision-support tools allowing consumers to make the right decisions </a:t>
            </a:r>
            <a:r>
              <a:rPr lang="en-US" dirty="0" smtClean="0"/>
              <a:t>when it comes to (</a:t>
            </a:r>
            <a:r>
              <a:rPr lang="en-US" dirty="0" err="1" smtClean="0"/>
              <a:t>i</a:t>
            </a:r>
            <a:r>
              <a:rPr lang="en-US" dirty="0" smtClean="0"/>
              <a:t>)  </a:t>
            </a:r>
            <a:r>
              <a:rPr lang="en-US" dirty="0"/>
              <a:t>purchasing and selling electricity, </a:t>
            </a:r>
            <a:r>
              <a:rPr lang="en-US" dirty="0" smtClean="0"/>
              <a:t>(</a:t>
            </a:r>
            <a:r>
              <a:rPr lang="en-US" dirty="0" err="1" smtClean="0"/>
              <a:t>i</a:t>
            </a:r>
            <a:r>
              <a:rPr lang="en-US" dirty="0" smtClean="0"/>
              <a:t>) managing dynamically their consumption (ii) to </a:t>
            </a:r>
            <a:r>
              <a:rPr lang="en-US" dirty="0"/>
              <a:t>investing in distributed production/storage.</a:t>
            </a:r>
          </a:p>
        </p:txBody>
      </p:sp>
    </p:spTree>
    <p:extLst>
      <p:ext uri="{BB962C8B-B14F-4D97-AF65-F5344CB8AC3E}">
        <p14:creationId xmlns:p14="http://schemas.microsoft.com/office/powerpoint/2010/main" val="2500368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9028" y="123518"/>
            <a:ext cx="11729831" cy="1325563"/>
          </a:xfrm>
        </p:spPr>
        <p:txBody>
          <a:bodyPr/>
          <a:lstStyle/>
          <a:p>
            <a:r>
              <a:rPr lang="en-US" b="1" dirty="0">
                <a:latin typeface="+mn-lt"/>
              </a:rPr>
              <a:t>The three constitutive elements of a G2PFR</a:t>
            </a:r>
          </a:p>
        </p:txBody>
      </p:sp>
      <p:sp>
        <p:nvSpPr>
          <p:cNvPr id="3" name="Espace réservé du contenu 2"/>
          <p:cNvSpPr>
            <a:spLocks noGrp="1"/>
          </p:cNvSpPr>
          <p:nvPr>
            <p:ph idx="1"/>
          </p:nvPr>
        </p:nvSpPr>
        <p:spPr>
          <a:xfrm>
            <a:off x="763844" y="1724627"/>
            <a:ext cx="10515600" cy="31829751"/>
          </a:xfrm>
        </p:spPr>
        <p:txBody>
          <a:bodyPr/>
          <a:lstStyle/>
          <a:p>
            <a:pPr marL="0" indent="0">
              <a:buNone/>
            </a:pPr>
            <a:r>
              <a:rPr lang="en-US" dirty="0"/>
              <a:t>The three constitutive elements which constitute a G2PFR (Generation 2 Platform For Retailers) are:</a:t>
            </a:r>
          </a:p>
          <a:p>
            <a:pPr marL="0" indent="0">
              <a:buNone/>
            </a:pPr>
            <a:r>
              <a:rPr lang="en-US" b="1" dirty="0">
                <a:solidFill>
                  <a:srgbClr val="FF0000"/>
                </a:solidFill>
              </a:rPr>
              <a:t>1. Electricity supply products;</a:t>
            </a:r>
          </a:p>
          <a:p>
            <a:pPr marL="0" indent="0">
              <a:buNone/>
            </a:pPr>
            <a:r>
              <a:rPr lang="en-US" b="1" dirty="0">
                <a:solidFill>
                  <a:srgbClr val="FF0000"/>
                </a:solidFill>
              </a:rPr>
              <a:t>2. Marketplaces;</a:t>
            </a:r>
          </a:p>
          <a:p>
            <a:pPr marL="0" indent="0">
              <a:buNone/>
            </a:pPr>
            <a:r>
              <a:rPr lang="en-US" b="1" dirty="0">
                <a:solidFill>
                  <a:srgbClr val="FF0000"/>
                </a:solidFill>
              </a:rPr>
              <a:t>3. Decision support tools.</a:t>
            </a:r>
          </a:p>
          <a:p>
            <a:pPr marL="0" indent="0">
              <a:buNone/>
            </a:pPr>
            <a:endParaRPr lang="en-US" dirty="0"/>
          </a:p>
          <a:p>
            <a:pPr marL="0" indent="0">
              <a:buNone/>
            </a:pPr>
            <a:r>
              <a:rPr lang="en-US" dirty="0"/>
              <a:t>Other elements - such as the user interface - also participate in the definition of a G2PFR but we are choosing to focus only on these three elements. By defining these elements the correct way, and combining them, it is possible to create new types of retail electricity contracts.</a:t>
            </a:r>
            <a:endParaRPr lang="fr-FR" dirty="0"/>
          </a:p>
          <a:p>
            <a:pPr marL="0" indent="0">
              <a:buNone/>
            </a:pPr>
            <a:endParaRPr lang="fr-FR" dirty="0"/>
          </a:p>
        </p:txBody>
      </p:sp>
    </p:spTree>
    <p:extLst>
      <p:ext uri="{BB962C8B-B14F-4D97-AF65-F5344CB8AC3E}">
        <p14:creationId xmlns:p14="http://schemas.microsoft.com/office/powerpoint/2010/main" val="163720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4951" y="0"/>
            <a:ext cx="11729831" cy="1325563"/>
          </a:xfrm>
        </p:spPr>
        <p:txBody>
          <a:bodyPr/>
          <a:lstStyle/>
          <a:p>
            <a:r>
              <a:rPr lang="en-US" b="1" dirty="0">
                <a:latin typeface="+mn-lt"/>
              </a:rPr>
              <a:t>1. Electricity supply products</a:t>
            </a:r>
          </a:p>
        </p:txBody>
      </p:sp>
      <p:sp>
        <p:nvSpPr>
          <p:cNvPr id="3" name="Espace réservé du contenu 2"/>
          <p:cNvSpPr>
            <a:spLocks noGrp="1"/>
          </p:cNvSpPr>
          <p:nvPr>
            <p:ph idx="1"/>
          </p:nvPr>
        </p:nvSpPr>
        <p:spPr>
          <a:xfrm>
            <a:off x="531743" y="1236456"/>
            <a:ext cx="10515600" cy="32585909"/>
          </a:xfrm>
        </p:spPr>
        <p:txBody>
          <a:bodyPr/>
          <a:lstStyle/>
          <a:p>
            <a:pPr marL="0" indent="0">
              <a:buNone/>
            </a:pPr>
            <a:endParaRPr lang="fr-FR" dirty="0"/>
          </a:p>
          <a:p>
            <a:pPr marL="0" indent="0">
              <a:buNone/>
            </a:pPr>
            <a:r>
              <a:rPr lang="fr-FR" u="sng" dirty="0" err="1"/>
              <a:t>Three</a:t>
            </a:r>
            <a:r>
              <a:rPr lang="fr-FR" u="sng" dirty="0"/>
              <a:t> main types of </a:t>
            </a:r>
            <a:r>
              <a:rPr lang="fr-FR" u="sng" dirty="0" err="1"/>
              <a:t>product</a:t>
            </a:r>
            <a:r>
              <a:rPr lang="fr-FR" u="sng" dirty="0"/>
              <a:t>:</a:t>
            </a:r>
          </a:p>
          <a:p>
            <a:pPr marL="0" indent="0">
              <a:buNone/>
            </a:pPr>
            <a:endParaRPr lang="fr-FR" dirty="0"/>
          </a:p>
          <a:p>
            <a:pPr marL="0" indent="0">
              <a:buNone/>
            </a:pPr>
            <a:r>
              <a:rPr lang="fr-FR" i="1" dirty="0"/>
              <a:t>P1. </a:t>
            </a:r>
            <a:r>
              <a:rPr lang="fr-FR" i="1" dirty="0" err="1"/>
              <a:t>Products</a:t>
            </a:r>
            <a:r>
              <a:rPr lang="fr-FR" i="1" dirty="0"/>
              <a:t> not </a:t>
            </a:r>
            <a:r>
              <a:rPr lang="fr-FR" i="1" dirty="0" err="1"/>
              <a:t>related</a:t>
            </a:r>
            <a:r>
              <a:rPr lang="fr-FR" i="1" dirty="0"/>
              <a:t> to the </a:t>
            </a:r>
            <a:r>
              <a:rPr lang="fr-FR" i="1" dirty="0" err="1"/>
              <a:t>consumption</a:t>
            </a:r>
            <a:r>
              <a:rPr lang="fr-FR" dirty="0"/>
              <a:t> (</a:t>
            </a:r>
            <a:r>
              <a:rPr lang="fr-FR" dirty="0" err="1"/>
              <a:t>e.g</a:t>
            </a:r>
            <a:r>
              <a:rPr lang="fr-FR" dirty="0"/>
              <a:t>., </a:t>
            </a:r>
            <a:r>
              <a:rPr lang="fr-FR" dirty="0" err="1"/>
              <a:t>calender</a:t>
            </a:r>
            <a:r>
              <a:rPr lang="fr-FR" dirty="0"/>
              <a:t> </a:t>
            </a:r>
            <a:r>
              <a:rPr lang="fr-FR" dirty="0" err="1"/>
              <a:t>product</a:t>
            </a:r>
            <a:r>
              <a:rPr lang="fr-FR" dirty="0"/>
              <a:t>, PPA, etc. );</a:t>
            </a:r>
          </a:p>
          <a:p>
            <a:pPr marL="0" indent="0">
              <a:buNone/>
            </a:pPr>
            <a:r>
              <a:rPr lang="fr-FR" i="1" dirty="0"/>
              <a:t>P2. </a:t>
            </a:r>
            <a:r>
              <a:rPr lang="fr-FR" i="1" dirty="0" err="1"/>
              <a:t>Products</a:t>
            </a:r>
            <a:r>
              <a:rPr lang="fr-FR" i="1" dirty="0"/>
              <a:t> </a:t>
            </a:r>
            <a:r>
              <a:rPr lang="fr-FR" i="1" dirty="0" err="1"/>
              <a:t>related</a:t>
            </a:r>
            <a:r>
              <a:rPr lang="fr-FR" i="1" dirty="0"/>
              <a:t> to </a:t>
            </a:r>
            <a:r>
              <a:rPr lang="fr-FR" i="1" dirty="0" err="1"/>
              <a:t>consumption</a:t>
            </a:r>
            <a:r>
              <a:rPr lang="fr-FR" i="1" dirty="0"/>
              <a:t> </a:t>
            </a:r>
            <a:r>
              <a:rPr lang="fr-FR" dirty="0"/>
              <a:t>(e.g., 80% of the volume </a:t>
            </a:r>
            <a:r>
              <a:rPr lang="fr-FR" dirty="0" err="1"/>
              <a:t>consumed</a:t>
            </a:r>
            <a:r>
              <a:rPr lang="fr-FR" dirty="0"/>
              <a:t> for </a:t>
            </a:r>
            <a:r>
              <a:rPr lang="fr-FR" dirty="0" err="1"/>
              <a:t>every</a:t>
            </a:r>
            <a:r>
              <a:rPr lang="fr-FR" dirty="0"/>
              <a:t> </a:t>
            </a:r>
            <a:r>
              <a:rPr lang="fr-FR" dirty="0" err="1"/>
              <a:t>market</a:t>
            </a:r>
            <a:r>
              <a:rPr lang="fr-FR" dirty="0"/>
              <a:t> </a:t>
            </a:r>
            <a:r>
              <a:rPr lang="fr-FR" dirty="0" err="1"/>
              <a:t>period</a:t>
            </a:r>
            <a:r>
              <a:rPr lang="fr-FR" dirty="0"/>
              <a:t> </a:t>
            </a:r>
            <a:r>
              <a:rPr lang="fr-FR" dirty="0" err="1"/>
              <a:t>is</a:t>
            </a:r>
            <a:r>
              <a:rPr lang="fr-FR" dirty="0"/>
              <a:t> </a:t>
            </a:r>
            <a:r>
              <a:rPr lang="fr-FR" dirty="0" err="1"/>
              <a:t>bought</a:t>
            </a:r>
            <a:r>
              <a:rPr lang="fr-FR" dirty="0"/>
              <a:t> at a </a:t>
            </a:r>
            <a:r>
              <a:rPr lang="fr-FR" dirty="0" err="1"/>
              <a:t>fixed</a:t>
            </a:r>
            <a:r>
              <a:rPr lang="fr-FR" dirty="0"/>
              <a:t> </a:t>
            </a:r>
            <a:r>
              <a:rPr lang="fr-FR" dirty="0" err="1"/>
              <a:t>price</a:t>
            </a:r>
            <a:r>
              <a:rPr lang="fr-FR" dirty="0"/>
              <a:t>);</a:t>
            </a:r>
          </a:p>
          <a:p>
            <a:pPr marL="0" indent="0">
              <a:buNone/>
            </a:pPr>
            <a:r>
              <a:rPr lang="fr-FR" i="1" dirty="0"/>
              <a:t>P3. </a:t>
            </a:r>
            <a:r>
              <a:rPr lang="fr-FR" i="1" dirty="0" err="1"/>
              <a:t>Residual</a:t>
            </a:r>
            <a:r>
              <a:rPr lang="fr-FR" i="1" dirty="0"/>
              <a:t> </a:t>
            </a:r>
            <a:r>
              <a:rPr lang="fr-FR" i="1" dirty="0" err="1"/>
              <a:t>products</a:t>
            </a:r>
            <a:r>
              <a:rPr lang="fr-FR" i="1" dirty="0"/>
              <a:t> </a:t>
            </a:r>
            <a:r>
              <a:rPr lang="fr-FR" dirty="0"/>
              <a:t>(e.g., volumes not </a:t>
            </a:r>
            <a:r>
              <a:rPr lang="fr-FR" dirty="0" err="1"/>
              <a:t>covered</a:t>
            </a:r>
            <a:r>
              <a:rPr lang="fr-FR" dirty="0"/>
              <a:t> by P1 and P2 are </a:t>
            </a:r>
            <a:r>
              <a:rPr lang="fr-FR" dirty="0" err="1"/>
              <a:t>charged</a:t>
            </a:r>
            <a:r>
              <a:rPr lang="fr-FR" dirty="0"/>
              <a:t> at the </a:t>
            </a:r>
            <a:r>
              <a:rPr lang="fr-FR" dirty="0" err="1"/>
              <a:t>imbalance</a:t>
            </a:r>
            <a:r>
              <a:rPr lang="fr-FR" dirty="0"/>
              <a:t> or </a:t>
            </a:r>
            <a:r>
              <a:rPr lang="fr-FR" dirty="0" err="1"/>
              <a:t>day-ahead</a:t>
            </a:r>
            <a:r>
              <a:rPr lang="fr-FR" dirty="0"/>
              <a:t> </a:t>
            </a:r>
            <a:r>
              <a:rPr lang="fr-FR" dirty="0" err="1"/>
              <a:t>price</a:t>
            </a:r>
            <a:r>
              <a:rPr lang="fr-FR" dirty="0"/>
              <a:t> plus </a:t>
            </a:r>
            <a:r>
              <a:rPr lang="fr-FR" dirty="0" err="1"/>
              <a:t>any</a:t>
            </a:r>
            <a:r>
              <a:rPr lang="fr-FR" dirty="0"/>
              <a:t> </a:t>
            </a:r>
            <a:r>
              <a:rPr lang="fr-FR" dirty="0" err="1"/>
              <a:t>associated</a:t>
            </a:r>
            <a:r>
              <a:rPr lang="fr-FR" dirty="0"/>
              <a:t> </a:t>
            </a:r>
            <a:r>
              <a:rPr lang="fr-FR" dirty="0" err="1"/>
              <a:t>fee</a:t>
            </a:r>
            <a:r>
              <a:rPr lang="fr-FR" dirty="0"/>
              <a:t>).</a:t>
            </a:r>
          </a:p>
        </p:txBody>
      </p:sp>
    </p:spTree>
    <p:extLst>
      <p:ext uri="{BB962C8B-B14F-4D97-AF65-F5344CB8AC3E}">
        <p14:creationId xmlns:p14="http://schemas.microsoft.com/office/powerpoint/2010/main" val="2760759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99451" y="152193"/>
            <a:ext cx="11729831" cy="1325563"/>
          </a:xfrm>
        </p:spPr>
        <p:txBody>
          <a:bodyPr/>
          <a:lstStyle/>
          <a:p>
            <a:r>
              <a:rPr lang="en-US" b="1" dirty="0">
                <a:latin typeface="+mn-lt"/>
              </a:rPr>
              <a:t>2. Market place </a:t>
            </a:r>
          </a:p>
        </p:txBody>
      </p:sp>
      <p:sp>
        <p:nvSpPr>
          <p:cNvPr id="3" name="Espace réservé du contenu 2"/>
          <p:cNvSpPr>
            <a:spLocks noGrp="1"/>
          </p:cNvSpPr>
          <p:nvPr>
            <p:ph idx="1"/>
          </p:nvPr>
        </p:nvSpPr>
        <p:spPr>
          <a:xfrm>
            <a:off x="569843" y="1477756"/>
            <a:ext cx="10515600" cy="5061267"/>
          </a:xfrm>
        </p:spPr>
        <p:txBody>
          <a:bodyPr/>
          <a:lstStyle/>
          <a:p>
            <a:pPr marL="0" indent="0">
              <a:buNone/>
            </a:pPr>
            <a:endParaRPr lang="en-US" dirty="0"/>
          </a:p>
          <a:p>
            <a:pPr marL="0" indent="0">
              <a:buNone/>
            </a:pPr>
            <a:r>
              <a:rPr lang="en-US" dirty="0"/>
              <a:t>Each electricity supply product participating in the definition of a G2PFR is associated with a marketplace. A marketplace is defined as that place where the consumer can obtain a specific supplied product.</a:t>
            </a:r>
          </a:p>
          <a:p>
            <a:pPr marL="0" indent="0">
              <a:buNone/>
            </a:pPr>
            <a:r>
              <a:rPr lang="en-US" dirty="0"/>
              <a:t> </a:t>
            </a:r>
          </a:p>
          <a:p>
            <a:pPr marL="0" indent="0">
              <a:buNone/>
            </a:pPr>
            <a:endParaRPr lang="en-US" dirty="0"/>
          </a:p>
          <a:p>
            <a:pPr marL="0" indent="0">
              <a:buNone/>
            </a:pPr>
            <a:r>
              <a:rPr lang="en-US" u="sng" dirty="0"/>
              <a:t>Example for a PPA supply product:</a:t>
            </a:r>
            <a:r>
              <a:rPr lang="en-US" dirty="0"/>
              <a:t> The marketplace could consist of a simple list of PPA contracts to which the consumer has access and a mechanism allowing them to select one of these PPAs (a one-sided market).</a:t>
            </a:r>
          </a:p>
          <a:p>
            <a:pPr marL="0" indent="0">
              <a:buNone/>
            </a:pPr>
            <a:endParaRPr lang="fr-FR" dirty="0"/>
          </a:p>
        </p:txBody>
      </p:sp>
    </p:spTree>
    <p:extLst>
      <p:ext uri="{BB962C8B-B14F-4D97-AF65-F5344CB8AC3E}">
        <p14:creationId xmlns:p14="http://schemas.microsoft.com/office/powerpoint/2010/main" val="4145332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32651" y="185116"/>
            <a:ext cx="11729831" cy="1325563"/>
          </a:xfrm>
        </p:spPr>
        <p:txBody>
          <a:bodyPr/>
          <a:lstStyle/>
          <a:p>
            <a:r>
              <a:rPr lang="en-US" b="1" dirty="0">
                <a:latin typeface="+mn-lt"/>
              </a:rPr>
              <a:t>3. Decision support tools</a:t>
            </a:r>
          </a:p>
        </p:txBody>
      </p:sp>
      <p:sp>
        <p:nvSpPr>
          <p:cNvPr id="3" name="Espace réservé du contenu 2"/>
          <p:cNvSpPr>
            <a:spLocks noGrp="1"/>
          </p:cNvSpPr>
          <p:nvPr>
            <p:ph idx="1"/>
          </p:nvPr>
        </p:nvSpPr>
        <p:spPr>
          <a:xfrm>
            <a:off x="889551" y="2083812"/>
            <a:ext cx="10515600" cy="5061267"/>
          </a:xfrm>
        </p:spPr>
        <p:txBody>
          <a:bodyPr/>
          <a:lstStyle/>
          <a:p>
            <a:pPr marL="0" indent="0">
              <a:buNone/>
            </a:pPr>
            <a:r>
              <a:rPr lang="en-US" u="sng" dirty="0"/>
              <a:t>There are three types of decision support tools:</a:t>
            </a:r>
          </a:p>
          <a:p>
            <a:pPr marL="0" indent="0">
              <a:buNone/>
            </a:pPr>
            <a:endParaRPr lang="en-US" dirty="0"/>
          </a:p>
          <a:p>
            <a:pPr marL="0" indent="0">
              <a:buNone/>
            </a:pPr>
            <a:r>
              <a:rPr lang="en-US" i="1" dirty="0"/>
              <a:t>T1. Tools to help with the purchase of market products</a:t>
            </a:r>
            <a:r>
              <a:rPr lang="en-US" dirty="0"/>
              <a:t>;</a:t>
            </a:r>
          </a:p>
          <a:p>
            <a:pPr marL="0" indent="0">
              <a:buNone/>
            </a:pPr>
            <a:r>
              <a:rPr lang="en-US" i="1" dirty="0"/>
              <a:t>T2. Tools for dynamic load management</a:t>
            </a:r>
            <a:r>
              <a:rPr lang="en-US" dirty="0"/>
              <a:t>;</a:t>
            </a:r>
          </a:p>
          <a:p>
            <a:pPr marL="0" indent="0">
              <a:buNone/>
            </a:pPr>
            <a:r>
              <a:rPr lang="en-US" i="1" dirty="0"/>
              <a:t>T3. Support tools for off-platform investments </a:t>
            </a:r>
            <a:r>
              <a:rPr lang="en-US" dirty="0"/>
              <a:t>(e.g., a tool that gives recommendations about the optimal size of the PV installation and battery in which to  invest to minimize the energy bill). </a:t>
            </a:r>
            <a:endParaRPr lang="fr-FR" dirty="0"/>
          </a:p>
        </p:txBody>
      </p:sp>
    </p:spTree>
    <p:extLst>
      <p:ext uri="{BB962C8B-B14F-4D97-AF65-F5344CB8AC3E}">
        <p14:creationId xmlns:p14="http://schemas.microsoft.com/office/powerpoint/2010/main" val="240738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1252200" cy="1325563"/>
          </a:xfrm>
        </p:spPr>
        <p:txBody>
          <a:bodyPr/>
          <a:lstStyle/>
          <a:p>
            <a:r>
              <a:rPr lang="en-US" b="1" dirty="0">
                <a:latin typeface="+mn-lt"/>
              </a:rPr>
              <a:t>Building a retail electricity contract using these 			three constitutive elements</a:t>
            </a:r>
          </a:p>
        </p:txBody>
      </p:sp>
      <p:sp>
        <p:nvSpPr>
          <p:cNvPr id="3" name="Espace réservé du contenu 2"/>
          <p:cNvSpPr>
            <a:spLocks noGrp="1"/>
          </p:cNvSpPr>
          <p:nvPr>
            <p:ph idx="1"/>
          </p:nvPr>
        </p:nvSpPr>
        <p:spPr>
          <a:xfrm>
            <a:off x="838200" y="1952625"/>
            <a:ext cx="10515600" cy="4351338"/>
          </a:xfrm>
        </p:spPr>
        <p:txBody>
          <a:bodyPr>
            <a:normAutofit/>
          </a:bodyPr>
          <a:lstStyle/>
          <a:p>
            <a:pPr marL="0" indent="0">
              <a:buNone/>
            </a:pPr>
            <a:r>
              <a:rPr lang="en-US" dirty="0"/>
              <a:t>Designing an electricity contract “amounts” to specifying the three main constitutive elements of G2PFR.</a:t>
            </a:r>
          </a:p>
          <a:p>
            <a:pPr marL="0" indent="0">
              <a:buNone/>
            </a:pPr>
            <a:endParaRPr lang="en-US" dirty="0"/>
          </a:p>
          <a:p>
            <a:pPr marL="0" indent="0">
              <a:buNone/>
            </a:pPr>
            <a:r>
              <a:rPr lang="en-US" dirty="0"/>
              <a:t>We will now, by way of example, define three new contracts for EV users that we call: </a:t>
            </a:r>
          </a:p>
          <a:p>
            <a:pPr>
              <a:buFontTx/>
              <a:buChar char="-"/>
            </a:pPr>
            <a:r>
              <a:rPr lang="en-US" dirty="0"/>
              <a:t>The dynamic price EV </a:t>
            </a:r>
            <a:r>
              <a:rPr lang="en-US" dirty="0" smtClean="0"/>
              <a:t>contract;</a:t>
            </a:r>
            <a:endParaRPr lang="en-US" dirty="0"/>
          </a:p>
          <a:p>
            <a:pPr>
              <a:buFontTx/>
              <a:buChar char="-"/>
            </a:pPr>
            <a:r>
              <a:rPr lang="en-US" dirty="0"/>
              <a:t>The dynamic price EV contract with domestic PPA and smart </a:t>
            </a:r>
            <a:r>
              <a:rPr lang="en-US" dirty="0" smtClean="0"/>
              <a:t>charging;</a:t>
            </a:r>
            <a:endParaRPr lang="en-US" dirty="0"/>
          </a:p>
          <a:p>
            <a:pPr>
              <a:buFontTx/>
              <a:buChar char="-"/>
            </a:pPr>
            <a:r>
              <a:rPr lang="en-US" dirty="0"/>
              <a:t>The dynamic price contract for EVs with community energy </a:t>
            </a:r>
            <a:r>
              <a:rPr lang="en-US" dirty="0" smtClean="0"/>
              <a:t>exchange.</a:t>
            </a:r>
            <a:endParaRPr lang="en-US" dirty="0"/>
          </a:p>
          <a:p>
            <a:pPr>
              <a:buFontTx/>
              <a:buChar char="-"/>
            </a:pPr>
            <a:endParaRPr lang="en-US" dirty="0"/>
          </a:p>
          <a:p>
            <a:pPr>
              <a:buFontTx/>
              <a:buChar char="-"/>
            </a:pPr>
            <a:endParaRPr lang="fr-FR" dirty="0"/>
          </a:p>
          <a:p>
            <a:pPr marL="0" indent="0">
              <a:buNone/>
            </a:pPr>
            <a:endParaRPr lang="en-US" dirty="0"/>
          </a:p>
        </p:txBody>
      </p:sp>
    </p:spTree>
    <p:extLst>
      <p:ext uri="{BB962C8B-B14F-4D97-AF65-F5344CB8AC3E}">
        <p14:creationId xmlns:p14="http://schemas.microsoft.com/office/powerpoint/2010/main" val="219151830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26179</TotalTime>
  <Words>819</Words>
  <Application>Microsoft Office PowerPoint</Application>
  <PresentationFormat>Grand écran</PresentationFormat>
  <Paragraphs>111</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Calibri Light</vt:lpstr>
      <vt:lpstr>Thème Office</vt:lpstr>
      <vt:lpstr>Generation 2 Platforms for Retailers: an important tool for integrating electric  vehicles into our energy systems</vt:lpstr>
      <vt:lpstr>Retailers of electricity</vt:lpstr>
      <vt:lpstr>The problems with existing contracts       (with a focus on EV users)</vt:lpstr>
      <vt:lpstr>The solution : Generation 2 platforms for retailers.</vt:lpstr>
      <vt:lpstr>The three constitutive elements of a G2PFR</vt:lpstr>
      <vt:lpstr>1. Electricity supply products</vt:lpstr>
      <vt:lpstr>2. Market place </vt:lpstr>
      <vt:lpstr>3. Decision support tools</vt:lpstr>
      <vt:lpstr>Building a retail electricity contract using these    three constitutive elements</vt:lpstr>
      <vt:lpstr> </vt:lpstr>
      <vt:lpstr> </vt:lpstr>
      <vt:lpstr> </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COP21 and the electrical system(s?)</dc:title>
  <dc:creator>Damien</dc:creator>
  <cp:lastModifiedBy>Damien Ernst</cp:lastModifiedBy>
  <cp:revision>324</cp:revision>
  <cp:lastPrinted>2021-03-28T15:32:20Z</cp:lastPrinted>
  <dcterms:created xsi:type="dcterms:W3CDTF">2016-04-17T11:55:35Z</dcterms:created>
  <dcterms:modified xsi:type="dcterms:W3CDTF">2023-10-01T11:55:52Z</dcterms:modified>
</cp:coreProperties>
</file>