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68" r:id="rId5"/>
    <p:sldId id="259" r:id="rId6"/>
    <p:sldId id="276" r:id="rId7"/>
    <p:sldId id="277" r:id="rId8"/>
    <p:sldId id="260" r:id="rId9"/>
    <p:sldId id="270" r:id="rId10"/>
    <p:sldId id="261" r:id="rId11"/>
    <p:sldId id="271" r:id="rId12"/>
    <p:sldId id="262" r:id="rId13"/>
    <p:sldId id="264" r:id="rId14"/>
    <p:sldId id="265" r:id="rId15"/>
    <p:sldId id="278" r:id="rId16"/>
    <p:sldId id="279" r:id="rId17"/>
    <p:sldId id="280" r:id="rId18"/>
    <p:sldId id="285" r:id="rId19"/>
    <p:sldId id="281" r:id="rId20"/>
    <p:sldId id="282" r:id="rId21"/>
    <p:sldId id="266" r:id="rId22"/>
    <p:sldId id="283" r:id="rId23"/>
    <p:sldId id="284" r:id="rId24"/>
    <p:sldId id="267" r:id="rId25"/>
    <p:sldId id="275" r:id="rId26"/>
    <p:sldId id="274" r:id="rId27"/>
    <p:sldId id="273" r:id="rId28"/>
    <p:sldId id="263" r:id="rId29"/>
    <p:sldId id="286" r:id="rId30"/>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1FEF2FC-6352-3D4E-A5EA-BD25ACA649BC}" v="584" dt="2023-09-25T12:21:35.28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42"/>
    <p:restoredTop sz="94699"/>
  </p:normalViewPr>
  <p:slideViewPr>
    <p:cSldViewPr snapToGrid="0">
      <p:cViewPr varScale="1">
        <p:scale>
          <a:sx n="103" d="100"/>
          <a:sy n="103" d="100"/>
        </p:scale>
        <p:origin x="888"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microsoft.com/office/2015/10/relationships/revisionInfo" Target="revisionInfo.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3C4F3E3-735B-C64A-86F5-B93191544AB6}" type="doc">
      <dgm:prSet loTypeId="urn:microsoft.com/office/officeart/2005/8/layout/StepDownProcess" loCatId="" qsTypeId="urn:microsoft.com/office/officeart/2005/8/quickstyle/simple1" qsCatId="simple" csTypeId="urn:microsoft.com/office/officeart/2005/8/colors/accent0_3" csCatId="mainScheme" phldr="1"/>
      <dgm:spPr/>
      <dgm:t>
        <a:bodyPr/>
        <a:lstStyle/>
        <a:p>
          <a:endParaRPr lang="fr-FR"/>
        </a:p>
      </dgm:t>
    </dgm:pt>
    <dgm:pt modelId="{FD1BA63D-651B-3843-8076-233EEAE71CAD}">
      <dgm:prSet phldrT="[Texte]"/>
      <dgm:spPr/>
      <dgm:t>
        <a:bodyPr/>
        <a:lstStyle/>
        <a:p>
          <a:r>
            <a:rPr lang="fr-FR" dirty="0" err="1"/>
            <a:t>Admissibility</a:t>
          </a:r>
          <a:endParaRPr lang="fr-FR" dirty="0"/>
        </a:p>
      </dgm:t>
    </dgm:pt>
    <dgm:pt modelId="{ED8F840B-DFEB-AA45-B1B6-E576B6788EFD}" type="parTrans" cxnId="{14A9345B-CE20-C145-9272-38AAC38F1FC4}">
      <dgm:prSet/>
      <dgm:spPr/>
      <dgm:t>
        <a:bodyPr/>
        <a:lstStyle/>
        <a:p>
          <a:endParaRPr lang="fr-FR"/>
        </a:p>
      </dgm:t>
    </dgm:pt>
    <dgm:pt modelId="{3910BA47-0EDC-294B-8F12-52A8953F41A0}" type="sibTrans" cxnId="{14A9345B-CE20-C145-9272-38AAC38F1FC4}">
      <dgm:prSet/>
      <dgm:spPr/>
      <dgm:t>
        <a:bodyPr/>
        <a:lstStyle/>
        <a:p>
          <a:endParaRPr lang="fr-FR"/>
        </a:p>
      </dgm:t>
    </dgm:pt>
    <dgm:pt modelId="{8922834C-F3D9-9A40-9850-8308DC8B340D}">
      <dgm:prSet phldrT="[Texte]" custT="1"/>
      <dgm:spPr/>
      <dgm:t>
        <a:bodyPr/>
        <a:lstStyle/>
        <a:p>
          <a:r>
            <a:rPr lang="fr-FR" sz="2400" dirty="0" err="1"/>
            <a:t>Analysis</a:t>
          </a:r>
          <a:r>
            <a:rPr lang="fr-FR" sz="2400" dirty="0"/>
            <a:t> of the </a:t>
          </a:r>
          <a:r>
            <a:rPr lang="fr-FR" sz="2400" dirty="0" err="1"/>
            <a:t>debtor’s</a:t>
          </a:r>
          <a:r>
            <a:rPr lang="fr-FR" sz="2400" dirty="0"/>
            <a:t> </a:t>
          </a:r>
          <a:r>
            <a:rPr lang="fr-FR" sz="2400" dirty="0" err="1"/>
            <a:t>request</a:t>
          </a:r>
          <a:r>
            <a:rPr lang="fr-FR" sz="2400" dirty="0"/>
            <a:t> and </a:t>
          </a:r>
          <a:r>
            <a:rPr lang="fr-FR" sz="2400" dirty="0" err="1"/>
            <a:t>approval</a:t>
          </a:r>
          <a:r>
            <a:rPr lang="fr-FR" sz="2400" dirty="0"/>
            <a:t> (or not)</a:t>
          </a:r>
        </a:p>
      </dgm:t>
    </dgm:pt>
    <dgm:pt modelId="{155FFF8F-FB09-A148-9938-4EC73FF40047}" type="parTrans" cxnId="{BB9774E1-CA50-FD47-B301-1E80F333C1A9}">
      <dgm:prSet/>
      <dgm:spPr/>
      <dgm:t>
        <a:bodyPr/>
        <a:lstStyle/>
        <a:p>
          <a:endParaRPr lang="fr-FR"/>
        </a:p>
      </dgm:t>
    </dgm:pt>
    <dgm:pt modelId="{B5936400-4DC5-A248-980B-70C88CC180AB}" type="sibTrans" cxnId="{BB9774E1-CA50-FD47-B301-1E80F333C1A9}">
      <dgm:prSet/>
      <dgm:spPr/>
      <dgm:t>
        <a:bodyPr/>
        <a:lstStyle/>
        <a:p>
          <a:endParaRPr lang="fr-FR"/>
        </a:p>
      </dgm:t>
    </dgm:pt>
    <dgm:pt modelId="{EE3B8DD9-0512-704F-8F82-661E7B34D640}">
      <dgm:prSet phldrT="[Texte]"/>
      <dgm:spPr/>
      <dgm:t>
        <a:bodyPr/>
        <a:lstStyle/>
        <a:p>
          <a:r>
            <a:rPr lang="fr-FR" dirty="0" err="1"/>
            <a:t>Designation</a:t>
          </a:r>
          <a:r>
            <a:rPr lang="fr-FR" dirty="0"/>
            <a:t> of a </a:t>
          </a:r>
          <a:r>
            <a:rPr lang="fr-FR" dirty="0" err="1"/>
            <a:t>debt</a:t>
          </a:r>
          <a:r>
            <a:rPr lang="fr-FR" dirty="0"/>
            <a:t> </a:t>
          </a:r>
          <a:r>
            <a:rPr lang="fr-FR" dirty="0" err="1"/>
            <a:t>mediator</a:t>
          </a:r>
          <a:endParaRPr lang="fr-FR" dirty="0"/>
        </a:p>
      </dgm:t>
    </dgm:pt>
    <dgm:pt modelId="{20FE0013-9091-C945-A1B7-D0734CDF5397}" type="parTrans" cxnId="{82BC068E-2C0C-1944-899C-B2CE5C971974}">
      <dgm:prSet/>
      <dgm:spPr/>
      <dgm:t>
        <a:bodyPr/>
        <a:lstStyle/>
        <a:p>
          <a:endParaRPr lang="fr-FR"/>
        </a:p>
      </dgm:t>
    </dgm:pt>
    <dgm:pt modelId="{7B479A30-C4FB-2542-BC97-EA8ED25B94EF}" type="sibTrans" cxnId="{82BC068E-2C0C-1944-899C-B2CE5C971974}">
      <dgm:prSet/>
      <dgm:spPr/>
      <dgm:t>
        <a:bodyPr/>
        <a:lstStyle/>
        <a:p>
          <a:endParaRPr lang="fr-FR"/>
        </a:p>
      </dgm:t>
    </dgm:pt>
    <dgm:pt modelId="{79FD9F03-EA9B-974B-98E0-2D3C4BDD82ED}">
      <dgm:prSet phldrT="[Texte]"/>
      <dgm:spPr/>
      <dgm:t>
        <a:bodyPr/>
        <a:lstStyle/>
        <a:p>
          <a:r>
            <a:rPr lang="fr-FR" dirty="0" err="1"/>
            <a:t>Lawyer</a:t>
          </a:r>
          <a:r>
            <a:rPr lang="fr-FR" dirty="0"/>
            <a:t> or social </a:t>
          </a:r>
          <a:r>
            <a:rPr lang="fr-FR" dirty="0" err="1"/>
            <a:t>worker</a:t>
          </a:r>
          <a:endParaRPr lang="fr-FR" dirty="0"/>
        </a:p>
      </dgm:t>
    </dgm:pt>
    <dgm:pt modelId="{D20490EE-380E-0D43-B506-987CD42FA550}" type="parTrans" cxnId="{F08636B3-43F8-6847-AD82-D66DE73615E1}">
      <dgm:prSet/>
      <dgm:spPr/>
      <dgm:t>
        <a:bodyPr/>
        <a:lstStyle/>
        <a:p>
          <a:endParaRPr lang="fr-FR"/>
        </a:p>
      </dgm:t>
    </dgm:pt>
    <dgm:pt modelId="{A0314A68-159A-2940-9EEE-C2536E4205E9}" type="sibTrans" cxnId="{F08636B3-43F8-6847-AD82-D66DE73615E1}">
      <dgm:prSet/>
      <dgm:spPr/>
      <dgm:t>
        <a:bodyPr/>
        <a:lstStyle/>
        <a:p>
          <a:endParaRPr lang="fr-FR"/>
        </a:p>
      </dgm:t>
    </dgm:pt>
    <dgm:pt modelId="{03E85712-9AC8-A749-BE2E-461D9B7EC9BB}">
      <dgm:prSet phldrT="[Texte]"/>
      <dgm:spPr/>
      <dgm:t>
        <a:bodyPr/>
        <a:lstStyle/>
        <a:p>
          <a:r>
            <a:rPr lang="fr-FR" dirty="0" err="1"/>
            <a:t>Approval</a:t>
          </a:r>
          <a:r>
            <a:rPr lang="fr-FR" dirty="0"/>
            <a:t> of the plan</a:t>
          </a:r>
        </a:p>
      </dgm:t>
    </dgm:pt>
    <dgm:pt modelId="{109BE0BE-3449-9641-9A93-64B2BE92484A}" type="parTrans" cxnId="{0AFABD58-C2BE-5749-95C4-0BEAE15E46BE}">
      <dgm:prSet/>
      <dgm:spPr/>
      <dgm:t>
        <a:bodyPr/>
        <a:lstStyle/>
        <a:p>
          <a:endParaRPr lang="fr-FR"/>
        </a:p>
      </dgm:t>
    </dgm:pt>
    <dgm:pt modelId="{880392E1-5AF0-5846-9AE9-308623729567}" type="sibTrans" cxnId="{0AFABD58-C2BE-5749-95C4-0BEAE15E46BE}">
      <dgm:prSet/>
      <dgm:spPr/>
      <dgm:t>
        <a:bodyPr/>
        <a:lstStyle/>
        <a:p>
          <a:endParaRPr lang="fr-FR"/>
        </a:p>
      </dgm:t>
    </dgm:pt>
    <dgm:pt modelId="{83355A4C-1035-3046-91F8-296F3DEED2F9}">
      <dgm:prSet phldrT="[Texte]" custT="1"/>
      <dgm:spPr/>
      <dgm:t>
        <a:bodyPr/>
        <a:lstStyle/>
        <a:p>
          <a:r>
            <a:rPr lang="fr-FR" sz="2400" dirty="0"/>
            <a:t>and continuation of the </a:t>
          </a:r>
          <a:r>
            <a:rPr lang="fr-FR" sz="2400" dirty="0" err="1"/>
            <a:t>procedure</a:t>
          </a:r>
          <a:endParaRPr lang="fr-FR" sz="2400" dirty="0"/>
        </a:p>
      </dgm:t>
    </dgm:pt>
    <dgm:pt modelId="{62AAF230-73C2-BB45-9BA1-C4DA6A53C333}" type="parTrans" cxnId="{0D3577BB-5F2C-FD42-A0E3-7A19EED9435E}">
      <dgm:prSet/>
      <dgm:spPr/>
      <dgm:t>
        <a:bodyPr/>
        <a:lstStyle/>
        <a:p>
          <a:endParaRPr lang="fr-FR"/>
        </a:p>
      </dgm:t>
    </dgm:pt>
    <dgm:pt modelId="{E83C6524-C6BE-004C-B852-7FA1DF5D937E}" type="sibTrans" cxnId="{0D3577BB-5F2C-FD42-A0E3-7A19EED9435E}">
      <dgm:prSet/>
      <dgm:spPr/>
      <dgm:t>
        <a:bodyPr/>
        <a:lstStyle/>
        <a:p>
          <a:endParaRPr lang="fr-FR"/>
        </a:p>
      </dgm:t>
    </dgm:pt>
    <dgm:pt modelId="{BCAE7FD2-45A2-0B4A-B7F1-A666C0309F98}">
      <dgm:prSet phldrT="[Texte]"/>
      <dgm:spPr/>
      <dgm:t>
        <a:bodyPr/>
        <a:lstStyle/>
        <a:p>
          <a:r>
            <a:rPr lang="fr-FR" dirty="0" err="1"/>
            <a:t>Appointment</a:t>
          </a:r>
          <a:r>
            <a:rPr lang="fr-FR" dirty="0"/>
            <a:t> </a:t>
          </a:r>
          <a:r>
            <a:rPr lang="fr-FR" dirty="0" err="1"/>
            <a:t>with</a:t>
          </a:r>
          <a:r>
            <a:rPr lang="fr-FR" dirty="0"/>
            <a:t> the </a:t>
          </a:r>
          <a:r>
            <a:rPr lang="fr-FR" dirty="0" err="1"/>
            <a:t>debtor</a:t>
          </a:r>
          <a:r>
            <a:rPr lang="fr-FR" dirty="0"/>
            <a:t> and budget </a:t>
          </a:r>
          <a:r>
            <a:rPr lang="fr-FR" dirty="0" err="1"/>
            <a:t>definition</a:t>
          </a:r>
          <a:endParaRPr lang="fr-FR" dirty="0"/>
        </a:p>
      </dgm:t>
    </dgm:pt>
    <dgm:pt modelId="{5D2EDF26-31D5-0B4E-AA60-7C8B37264A97}" type="parTrans" cxnId="{5D7ACC23-1198-4346-BD0F-ED81E1BBF407}">
      <dgm:prSet/>
      <dgm:spPr/>
      <dgm:t>
        <a:bodyPr/>
        <a:lstStyle/>
        <a:p>
          <a:endParaRPr lang="fr-FR"/>
        </a:p>
      </dgm:t>
    </dgm:pt>
    <dgm:pt modelId="{A3E77E32-8CF9-9541-97B5-07C7CDA81152}" type="sibTrans" cxnId="{5D7ACC23-1198-4346-BD0F-ED81E1BBF407}">
      <dgm:prSet/>
      <dgm:spPr/>
      <dgm:t>
        <a:bodyPr/>
        <a:lstStyle/>
        <a:p>
          <a:endParaRPr lang="fr-FR"/>
        </a:p>
      </dgm:t>
    </dgm:pt>
    <dgm:pt modelId="{5470D1FE-5790-AA46-9CEB-FB0CEB6AE63D}" type="pres">
      <dgm:prSet presAssocID="{93C4F3E3-735B-C64A-86F5-B93191544AB6}" presName="rootnode" presStyleCnt="0">
        <dgm:presLayoutVars>
          <dgm:chMax/>
          <dgm:chPref/>
          <dgm:dir/>
          <dgm:animLvl val="lvl"/>
        </dgm:presLayoutVars>
      </dgm:prSet>
      <dgm:spPr/>
    </dgm:pt>
    <dgm:pt modelId="{B658C435-0312-A845-83A9-4261397F5C8F}" type="pres">
      <dgm:prSet presAssocID="{FD1BA63D-651B-3843-8076-233EEAE71CAD}" presName="composite" presStyleCnt="0"/>
      <dgm:spPr/>
    </dgm:pt>
    <dgm:pt modelId="{A58CD3C0-F331-214B-A149-F41AE6BD5D76}" type="pres">
      <dgm:prSet presAssocID="{FD1BA63D-651B-3843-8076-233EEAE71CAD}" presName="bentUpArrow1" presStyleLbl="alignImgPlace1" presStyleIdx="0" presStyleCnt="2"/>
      <dgm:spPr/>
    </dgm:pt>
    <dgm:pt modelId="{6B3C3807-4B41-114E-A196-208509B67843}" type="pres">
      <dgm:prSet presAssocID="{FD1BA63D-651B-3843-8076-233EEAE71CAD}" presName="ParentText" presStyleLbl="node1" presStyleIdx="0" presStyleCnt="3" custScaleX="138642">
        <dgm:presLayoutVars>
          <dgm:chMax val="1"/>
          <dgm:chPref val="1"/>
          <dgm:bulletEnabled val="1"/>
        </dgm:presLayoutVars>
      </dgm:prSet>
      <dgm:spPr/>
    </dgm:pt>
    <dgm:pt modelId="{859DE913-46BB-AD49-B0D8-04CC33B8730E}" type="pres">
      <dgm:prSet presAssocID="{FD1BA63D-651B-3843-8076-233EEAE71CAD}" presName="ChildText" presStyleLbl="revTx" presStyleIdx="0" presStyleCnt="3" custScaleX="341478" custLinFactX="45300" custLinFactNeighborX="100000" custLinFactNeighborY="4003">
        <dgm:presLayoutVars>
          <dgm:chMax val="0"/>
          <dgm:chPref val="0"/>
          <dgm:bulletEnabled val="1"/>
        </dgm:presLayoutVars>
      </dgm:prSet>
      <dgm:spPr/>
    </dgm:pt>
    <dgm:pt modelId="{46E87205-2C4C-C14B-B950-5D8E73892D18}" type="pres">
      <dgm:prSet presAssocID="{3910BA47-0EDC-294B-8F12-52A8953F41A0}" presName="sibTrans" presStyleCnt="0"/>
      <dgm:spPr/>
    </dgm:pt>
    <dgm:pt modelId="{6684F301-6303-E74F-9AF2-DEC5B72393EE}" type="pres">
      <dgm:prSet presAssocID="{EE3B8DD9-0512-704F-8F82-661E7B34D640}" presName="composite" presStyleCnt="0"/>
      <dgm:spPr/>
    </dgm:pt>
    <dgm:pt modelId="{CFB6ABCE-2949-5B45-86B6-F0E3BBBD7067}" type="pres">
      <dgm:prSet presAssocID="{EE3B8DD9-0512-704F-8F82-661E7B34D640}" presName="bentUpArrow1" presStyleLbl="alignImgPlace1" presStyleIdx="1" presStyleCnt="2"/>
      <dgm:spPr/>
    </dgm:pt>
    <dgm:pt modelId="{79D7CFB9-9406-2B47-8E3D-918AB987696D}" type="pres">
      <dgm:prSet presAssocID="{EE3B8DD9-0512-704F-8F82-661E7B34D640}" presName="ParentText" presStyleLbl="node1" presStyleIdx="1" presStyleCnt="3" custScaleX="138547" custLinFactNeighborX="-36987" custLinFactNeighborY="6805">
        <dgm:presLayoutVars>
          <dgm:chMax val="1"/>
          <dgm:chPref val="1"/>
          <dgm:bulletEnabled val="1"/>
        </dgm:presLayoutVars>
      </dgm:prSet>
      <dgm:spPr/>
    </dgm:pt>
    <dgm:pt modelId="{CABC9B16-86C3-4B44-ACC1-CBE0766E140C}" type="pres">
      <dgm:prSet presAssocID="{EE3B8DD9-0512-704F-8F82-661E7B34D640}" presName="ChildText" presStyleLbl="revTx" presStyleIdx="1" presStyleCnt="3" custScaleX="324552" custLinFactNeighborX="88217" custLinFactNeighborY="-2047">
        <dgm:presLayoutVars>
          <dgm:chMax val="0"/>
          <dgm:chPref val="0"/>
          <dgm:bulletEnabled val="1"/>
        </dgm:presLayoutVars>
      </dgm:prSet>
      <dgm:spPr/>
    </dgm:pt>
    <dgm:pt modelId="{FD565C5B-C21E-D044-931C-C18F32413A1C}" type="pres">
      <dgm:prSet presAssocID="{7B479A30-C4FB-2542-BC97-EA8ED25B94EF}" presName="sibTrans" presStyleCnt="0"/>
      <dgm:spPr/>
    </dgm:pt>
    <dgm:pt modelId="{84721809-4AA5-5643-AC4B-410CF1D0617F}" type="pres">
      <dgm:prSet presAssocID="{03E85712-9AC8-A749-BE2E-461D9B7EC9BB}" presName="composite" presStyleCnt="0"/>
      <dgm:spPr/>
    </dgm:pt>
    <dgm:pt modelId="{8ED530E7-BC36-2743-AB1B-1B3E8A6535C2}" type="pres">
      <dgm:prSet presAssocID="{03E85712-9AC8-A749-BE2E-461D9B7EC9BB}" presName="ParentText" presStyleLbl="node1" presStyleIdx="2" presStyleCnt="3" custScaleX="169747" custLinFactNeighborX="-35477" custLinFactNeighborY="3235">
        <dgm:presLayoutVars>
          <dgm:chMax val="1"/>
          <dgm:chPref val="1"/>
          <dgm:bulletEnabled val="1"/>
        </dgm:presLayoutVars>
      </dgm:prSet>
      <dgm:spPr/>
    </dgm:pt>
    <dgm:pt modelId="{A84DC30A-68E7-3641-949C-A1C48A5639C0}" type="pres">
      <dgm:prSet presAssocID="{03E85712-9AC8-A749-BE2E-461D9B7EC9BB}" presName="FinalChildText" presStyleLbl="revTx" presStyleIdx="2" presStyleCnt="3" custScaleX="153106" custLinFactNeighborX="37956" custLinFactNeighborY="1334">
        <dgm:presLayoutVars>
          <dgm:chMax val="0"/>
          <dgm:chPref val="0"/>
          <dgm:bulletEnabled val="1"/>
        </dgm:presLayoutVars>
      </dgm:prSet>
      <dgm:spPr/>
    </dgm:pt>
  </dgm:ptLst>
  <dgm:cxnLst>
    <dgm:cxn modelId="{D1845502-DBDA-7E4C-9049-1A5DBD1DC7AA}" type="presOf" srcId="{79FD9F03-EA9B-974B-98E0-2D3C4BDD82ED}" destId="{CABC9B16-86C3-4B44-ACC1-CBE0766E140C}" srcOrd="0" destOrd="0" presId="urn:microsoft.com/office/officeart/2005/8/layout/StepDownProcess"/>
    <dgm:cxn modelId="{28CEB20A-EFB6-C745-BA5B-E4F7F656D98F}" type="presOf" srcId="{BCAE7FD2-45A2-0B4A-B7F1-A666C0309F98}" destId="{CABC9B16-86C3-4B44-ACC1-CBE0766E140C}" srcOrd="0" destOrd="1" presId="urn:microsoft.com/office/officeart/2005/8/layout/StepDownProcess"/>
    <dgm:cxn modelId="{5D7ACC23-1198-4346-BD0F-ED81E1BBF407}" srcId="{EE3B8DD9-0512-704F-8F82-661E7B34D640}" destId="{BCAE7FD2-45A2-0B4A-B7F1-A666C0309F98}" srcOrd="1" destOrd="0" parTransId="{5D2EDF26-31D5-0B4E-AA60-7C8B37264A97}" sibTransId="{A3E77E32-8CF9-9541-97B5-07C7CDA81152}"/>
    <dgm:cxn modelId="{C9FC373D-1286-AF4B-B48E-F24AFC492794}" type="presOf" srcId="{83355A4C-1035-3046-91F8-296F3DEED2F9}" destId="{A84DC30A-68E7-3641-949C-A1C48A5639C0}" srcOrd="0" destOrd="0" presId="urn:microsoft.com/office/officeart/2005/8/layout/StepDownProcess"/>
    <dgm:cxn modelId="{60158553-69EE-614A-BD01-CEC11B28ADB3}" type="presOf" srcId="{FD1BA63D-651B-3843-8076-233EEAE71CAD}" destId="{6B3C3807-4B41-114E-A196-208509B67843}" srcOrd="0" destOrd="0" presId="urn:microsoft.com/office/officeart/2005/8/layout/StepDownProcess"/>
    <dgm:cxn modelId="{0AFABD58-C2BE-5749-95C4-0BEAE15E46BE}" srcId="{93C4F3E3-735B-C64A-86F5-B93191544AB6}" destId="{03E85712-9AC8-A749-BE2E-461D9B7EC9BB}" srcOrd="2" destOrd="0" parTransId="{109BE0BE-3449-9641-9A93-64B2BE92484A}" sibTransId="{880392E1-5AF0-5846-9AE9-308623729567}"/>
    <dgm:cxn modelId="{14A9345B-CE20-C145-9272-38AAC38F1FC4}" srcId="{93C4F3E3-735B-C64A-86F5-B93191544AB6}" destId="{FD1BA63D-651B-3843-8076-233EEAE71CAD}" srcOrd="0" destOrd="0" parTransId="{ED8F840B-DFEB-AA45-B1B6-E576B6788EFD}" sibTransId="{3910BA47-0EDC-294B-8F12-52A8953F41A0}"/>
    <dgm:cxn modelId="{7C7A8579-9996-EF4A-B819-2E7BCB08E2D1}" type="presOf" srcId="{8922834C-F3D9-9A40-9850-8308DC8B340D}" destId="{859DE913-46BB-AD49-B0D8-04CC33B8730E}" srcOrd="0" destOrd="0" presId="urn:microsoft.com/office/officeart/2005/8/layout/StepDownProcess"/>
    <dgm:cxn modelId="{D6F77A82-002D-694F-BA70-5C16A6F2D297}" type="presOf" srcId="{93C4F3E3-735B-C64A-86F5-B93191544AB6}" destId="{5470D1FE-5790-AA46-9CEB-FB0CEB6AE63D}" srcOrd="0" destOrd="0" presId="urn:microsoft.com/office/officeart/2005/8/layout/StepDownProcess"/>
    <dgm:cxn modelId="{82BC068E-2C0C-1944-899C-B2CE5C971974}" srcId="{93C4F3E3-735B-C64A-86F5-B93191544AB6}" destId="{EE3B8DD9-0512-704F-8F82-661E7B34D640}" srcOrd="1" destOrd="0" parTransId="{20FE0013-9091-C945-A1B7-D0734CDF5397}" sibTransId="{7B479A30-C4FB-2542-BC97-EA8ED25B94EF}"/>
    <dgm:cxn modelId="{F629779A-EBA2-7143-8899-7C0D06A37419}" type="presOf" srcId="{EE3B8DD9-0512-704F-8F82-661E7B34D640}" destId="{79D7CFB9-9406-2B47-8E3D-918AB987696D}" srcOrd="0" destOrd="0" presId="urn:microsoft.com/office/officeart/2005/8/layout/StepDownProcess"/>
    <dgm:cxn modelId="{F08636B3-43F8-6847-AD82-D66DE73615E1}" srcId="{EE3B8DD9-0512-704F-8F82-661E7B34D640}" destId="{79FD9F03-EA9B-974B-98E0-2D3C4BDD82ED}" srcOrd="0" destOrd="0" parTransId="{D20490EE-380E-0D43-B506-987CD42FA550}" sibTransId="{A0314A68-159A-2940-9EEE-C2536E4205E9}"/>
    <dgm:cxn modelId="{0D3577BB-5F2C-FD42-A0E3-7A19EED9435E}" srcId="{03E85712-9AC8-A749-BE2E-461D9B7EC9BB}" destId="{83355A4C-1035-3046-91F8-296F3DEED2F9}" srcOrd="0" destOrd="0" parTransId="{62AAF230-73C2-BB45-9BA1-C4DA6A53C333}" sibTransId="{E83C6524-C6BE-004C-B852-7FA1DF5D937E}"/>
    <dgm:cxn modelId="{BB9774E1-CA50-FD47-B301-1E80F333C1A9}" srcId="{FD1BA63D-651B-3843-8076-233EEAE71CAD}" destId="{8922834C-F3D9-9A40-9850-8308DC8B340D}" srcOrd="0" destOrd="0" parTransId="{155FFF8F-FB09-A148-9938-4EC73FF40047}" sibTransId="{B5936400-4DC5-A248-980B-70C88CC180AB}"/>
    <dgm:cxn modelId="{C86DD4F9-5D9A-7C4C-89F4-C36ACA8F8E45}" type="presOf" srcId="{03E85712-9AC8-A749-BE2E-461D9B7EC9BB}" destId="{8ED530E7-BC36-2743-AB1B-1B3E8A6535C2}" srcOrd="0" destOrd="0" presId="urn:microsoft.com/office/officeart/2005/8/layout/StepDownProcess"/>
    <dgm:cxn modelId="{2986A70A-4556-E548-B850-28177D11EBE4}" type="presParOf" srcId="{5470D1FE-5790-AA46-9CEB-FB0CEB6AE63D}" destId="{B658C435-0312-A845-83A9-4261397F5C8F}" srcOrd="0" destOrd="0" presId="urn:microsoft.com/office/officeart/2005/8/layout/StepDownProcess"/>
    <dgm:cxn modelId="{B0C01BB0-65FC-3E49-86B3-39156CCBBFC3}" type="presParOf" srcId="{B658C435-0312-A845-83A9-4261397F5C8F}" destId="{A58CD3C0-F331-214B-A149-F41AE6BD5D76}" srcOrd="0" destOrd="0" presId="urn:microsoft.com/office/officeart/2005/8/layout/StepDownProcess"/>
    <dgm:cxn modelId="{FC4BF922-049C-9B44-A801-BAD18FF1883E}" type="presParOf" srcId="{B658C435-0312-A845-83A9-4261397F5C8F}" destId="{6B3C3807-4B41-114E-A196-208509B67843}" srcOrd="1" destOrd="0" presId="urn:microsoft.com/office/officeart/2005/8/layout/StepDownProcess"/>
    <dgm:cxn modelId="{12523EEE-B6F4-BC48-BC0C-D1C9B448D348}" type="presParOf" srcId="{B658C435-0312-A845-83A9-4261397F5C8F}" destId="{859DE913-46BB-AD49-B0D8-04CC33B8730E}" srcOrd="2" destOrd="0" presId="urn:microsoft.com/office/officeart/2005/8/layout/StepDownProcess"/>
    <dgm:cxn modelId="{4121E0DF-818D-BA45-AB74-D3107A5E5FD2}" type="presParOf" srcId="{5470D1FE-5790-AA46-9CEB-FB0CEB6AE63D}" destId="{46E87205-2C4C-C14B-B950-5D8E73892D18}" srcOrd="1" destOrd="0" presId="urn:microsoft.com/office/officeart/2005/8/layout/StepDownProcess"/>
    <dgm:cxn modelId="{A7142975-6DBB-E241-A566-32AAB4FC6F24}" type="presParOf" srcId="{5470D1FE-5790-AA46-9CEB-FB0CEB6AE63D}" destId="{6684F301-6303-E74F-9AF2-DEC5B72393EE}" srcOrd="2" destOrd="0" presId="urn:microsoft.com/office/officeart/2005/8/layout/StepDownProcess"/>
    <dgm:cxn modelId="{5A644F4B-1630-8947-9AE0-48C548232424}" type="presParOf" srcId="{6684F301-6303-E74F-9AF2-DEC5B72393EE}" destId="{CFB6ABCE-2949-5B45-86B6-F0E3BBBD7067}" srcOrd="0" destOrd="0" presId="urn:microsoft.com/office/officeart/2005/8/layout/StepDownProcess"/>
    <dgm:cxn modelId="{78F92370-8B94-214B-8CDF-A934A25CF615}" type="presParOf" srcId="{6684F301-6303-E74F-9AF2-DEC5B72393EE}" destId="{79D7CFB9-9406-2B47-8E3D-918AB987696D}" srcOrd="1" destOrd="0" presId="urn:microsoft.com/office/officeart/2005/8/layout/StepDownProcess"/>
    <dgm:cxn modelId="{E7FB322A-C548-B345-AD70-EC890AAFB59F}" type="presParOf" srcId="{6684F301-6303-E74F-9AF2-DEC5B72393EE}" destId="{CABC9B16-86C3-4B44-ACC1-CBE0766E140C}" srcOrd="2" destOrd="0" presId="urn:microsoft.com/office/officeart/2005/8/layout/StepDownProcess"/>
    <dgm:cxn modelId="{C1FA6FEB-2343-924F-BD19-E451B1D32FAF}" type="presParOf" srcId="{5470D1FE-5790-AA46-9CEB-FB0CEB6AE63D}" destId="{FD565C5B-C21E-D044-931C-C18F32413A1C}" srcOrd="3" destOrd="0" presId="urn:microsoft.com/office/officeart/2005/8/layout/StepDownProcess"/>
    <dgm:cxn modelId="{F068A3BF-FC7F-6547-A598-D36C297DCB6B}" type="presParOf" srcId="{5470D1FE-5790-AA46-9CEB-FB0CEB6AE63D}" destId="{84721809-4AA5-5643-AC4B-410CF1D0617F}" srcOrd="4" destOrd="0" presId="urn:microsoft.com/office/officeart/2005/8/layout/StepDownProcess"/>
    <dgm:cxn modelId="{6244610D-EA24-7443-BBD3-434BD18E4F32}" type="presParOf" srcId="{84721809-4AA5-5643-AC4B-410CF1D0617F}" destId="{8ED530E7-BC36-2743-AB1B-1B3E8A6535C2}" srcOrd="0" destOrd="0" presId="urn:microsoft.com/office/officeart/2005/8/layout/StepDownProcess"/>
    <dgm:cxn modelId="{4FB0EB40-0361-A542-81B5-8E32401BC2C1}" type="presParOf" srcId="{84721809-4AA5-5643-AC4B-410CF1D0617F}" destId="{A84DC30A-68E7-3641-949C-A1C48A5639C0}" srcOrd="1" destOrd="0" presId="urn:microsoft.com/office/officeart/2005/8/layout/StepDown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6A94C83-07EE-124F-90F8-19BF2058A115}" type="doc">
      <dgm:prSet loTypeId="urn:microsoft.com/office/officeart/2005/8/layout/orgChart1" loCatId="" qsTypeId="urn:microsoft.com/office/officeart/2005/8/quickstyle/simple1" qsCatId="simple" csTypeId="urn:microsoft.com/office/officeart/2005/8/colors/accent0_3" csCatId="mainScheme" phldr="1"/>
      <dgm:spPr/>
      <dgm:t>
        <a:bodyPr/>
        <a:lstStyle/>
        <a:p>
          <a:endParaRPr lang="fr-FR"/>
        </a:p>
      </dgm:t>
    </dgm:pt>
    <dgm:pt modelId="{6C7EE1B4-0784-8242-BC37-774A4EE8893F}">
      <dgm:prSet phldrT="[Texte]" custT="1"/>
      <dgm:spPr/>
      <dgm:t>
        <a:bodyPr/>
        <a:lstStyle/>
        <a:p>
          <a:r>
            <a:rPr lang="fr-FR" sz="4800" dirty="0" err="1"/>
            <a:t>Debtor’s</a:t>
          </a:r>
          <a:r>
            <a:rPr lang="fr-FR" sz="4800" dirty="0"/>
            <a:t> </a:t>
          </a:r>
          <a:r>
            <a:rPr lang="fr-FR" sz="4800" dirty="0" err="1"/>
            <a:t>income</a:t>
          </a:r>
          <a:endParaRPr lang="fr-FR" sz="4800" dirty="0"/>
        </a:p>
      </dgm:t>
    </dgm:pt>
    <dgm:pt modelId="{C0ED0872-BBD1-1140-A712-7D2CF39D4DDF}" type="parTrans" cxnId="{E7C76DE3-39D1-9C4A-9FF4-339C5D9E472A}">
      <dgm:prSet/>
      <dgm:spPr/>
      <dgm:t>
        <a:bodyPr/>
        <a:lstStyle/>
        <a:p>
          <a:endParaRPr lang="fr-FR"/>
        </a:p>
      </dgm:t>
    </dgm:pt>
    <dgm:pt modelId="{06184016-27C6-C843-A0BE-80E559A8D5F2}" type="sibTrans" cxnId="{E7C76DE3-39D1-9C4A-9FF4-339C5D9E472A}">
      <dgm:prSet/>
      <dgm:spPr/>
      <dgm:t>
        <a:bodyPr/>
        <a:lstStyle/>
        <a:p>
          <a:endParaRPr lang="fr-FR"/>
        </a:p>
      </dgm:t>
    </dgm:pt>
    <dgm:pt modelId="{CD3904E0-1B09-6B46-A149-B06B4E8A73BE}">
      <dgm:prSet phldrT="[Texte]" custT="1"/>
      <dgm:spPr/>
      <dgm:t>
        <a:bodyPr/>
        <a:lstStyle/>
        <a:p>
          <a:r>
            <a:rPr lang="fr-FR" sz="4800" dirty="0" err="1"/>
            <a:t>Repayment</a:t>
          </a:r>
          <a:r>
            <a:rPr lang="fr-FR" sz="4800" dirty="0"/>
            <a:t> of </a:t>
          </a:r>
          <a:r>
            <a:rPr lang="fr-FR" sz="4800" dirty="0" err="1"/>
            <a:t>creditors</a:t>
          </a:r>
          <a:endParaRPr lang="fr-FR" sz="4800" dirty="0"/>
        </a:p>
      </dgm:t>
    </dgm:pt>
    <dgm:pt modelId="{17F6BCA4-FCD6-774B-9D82-AD4BE0FBAA38}" type="parTrans" cxnId="{FA227733-ED1E-3D48-8B4A-5DDA06A395D2}">
      <dgm:prSet/>
      <dgm:spPr/>
      <dgm:t>
        <a:bodyPr/>
        <a:lstStyle/>
        <a:p>
          <a:endParaRPr lang="fr-FR"/>
        </a:p>
      </dgm:t>
    </dgm:pt>
    <dgm:pt modelId="{8F0B6CA7-C517-0642-BDA3-B0003C323580}" type="sibTrans" cxnId="{FA227733-ED1E-3D48-8B4A-5DDA06A395D2}">
      <dgm:prSet/>
      <dgm:spPr/>
      <dgm:t>
        <a:bodyPr/>
        <a:lstStyle/>
        <a:p>
          <a:endParaRPr lang="fr-FR"/>
        </a:p>
      </dgm:t>
    </dgm:pt>
    <dgm:pt modelId="{7DCED2EA-CC82-5B4B-A1BD-553E7CA5AC05}">
      <dgm:prSet phldrT="[Texte]" custT="1"/>
      <dgm:spPr/>
      <dgm:t>
        <a:bodyPr/>
        <a:lstStyle/>
        <a:p>
          <a:r>
            <a:rPr lang="fr-FR" sz="4800" dirty="0" err="1"/>
            <a:t>Mediator’s</a:t>
          </a:r>
          <a:r>
            <a:rPr lang="fr-FR" sz="4800" dirty="0"/>
            <a:t> </a:t>
          </a:r>
          <a:r>
            <a:rPr lang="fr-FR" sz="4800" dirty="0" err="1"/>
            <a:t>fees</a:t>
          </a:r>
          <a:endParaRPr lang="fr-FR" sz="4800" dirty="0"/>
        </a:p>
      </dgm:t>
    </dgm:pt>
    <dgm:pt modelId="{D2B3135E-AEA9-7B44-BE46-8EA8826B82FE}" type="parTrans" cxnId="{D6290E70-B180-034F-B038-8ED90C3D9C6B}">
      <dgm:prSet/>
      <dgm:spPr/>
      <dgm:t>
        <a:bodyPr/>
        <a:lstStyle/>
        <a:p>
          <a:endParaRPr lang="fr-FR"/>
        </a:p>
      </dgm:t>
    </dgm:pt>
    <dgm:pt modelId="{4475ACE5-5979-5E45-B515-1B45D61D7E42}" type="sibTrans" cxnId="{D6290E70-B180-034F-B038-8ED90C3D9C6B}">
      <dgm:prSet/>
      <dgm:spPr/>
      <dgm:t>
        <a:bodyPr/>
        <a:lstStyle/>
        <a:p>
          <a:endParaRPr lang="fr-FR"/>
        </a:p>
      </dgm:t>
    </dgm:pt>
    <dgm:pt modelId="{83CBDDCD-79FF-0F47-A143-C5108FECDC85}">
      <dgm:prSet phldrT="[Texte]" custT="1"/>
      <dgm:spPr/>
      <dgm:t>
        <a:bodyPr/>
        <a:lstStyle/>
        <a:p>
          <a:r>
            <a:rPr lang="fr-FR" sz="4800" dirty="0"/>
            <a:t>« </a:t>
          </a:r>
          <a:r>
            <a:rPr lang="fr-FR" sz="4800" dirty="0" err="1"/>
            <a:t>Left</a:t>
          </a:r>
          <a:r>
            <a:rPr lang="fr-FR" sz="4800" dirty="0"/>
            <a:t> to live »</a:t>
          </a:r>
        </a:p>
      </dgm:t>
    </dgm:pt>
    <dgm:pt modelId="{3634D01E-AFC8-654D-8FA7-44BC78D5B16C}" type="parTrans" cxnId="{9241144E-E76F-234F-B20C-5CB240676918}">
      <dgm:prSet/>
      <dgm:spPr/>
      <dgm:t>
        <a:bodyPr/>
        <a:lstStyle/>
        <a:p>
          <a:endParaRPr lang="fr-FR"/>
        </a:p>
      </dgm:t>
    </dgm:pt>
    <dgm:pt modelId="{09751939-5F9A-F345-8884-C81CA635D83A}" type="sibTrans" cxnId="{9241144E-E76F-234F-B20C-5CB240676918}">
      <dgm:prSet/>
      <dgm:spPr/>
      <dgm:t>
        <a:bodyPr/>
        <a:lstStyle/>
        <a:p>
          <a:endParaRPr lang="fr-FR"/>
        </a:p>
      </dgm:t>
    </dgm:pt>
    <dgm:pt modelId="{F27EF04D-CA15-E945-A64D-0C47EE64BF10}" type="pres">
      <dgm:prSet presAssocID="{C6A94C83-07EE-124F-90F8-19BF2058A115}" presName="hierChild1" presStyleCnt="0">
        <dgm:presLayoutVars>
          <dgm:orgChart val="1"/>
          <dgm:chPref val="1"/>
          <dgm:dir/>
          <dgm:animOne val="branch"/>
          <dgm:animLvl val="lvl"/>
          <dgm:resizeHandles/>
        </dgm:presLayoutVars>
      </dgm:prSet>
      <dgm:spPr/>
    </dgm:pt>
    <dgm:pt modelId="{B1407312-78D7-3740-9105-31D8A4A96789}" type="pres">
      <dgm:prSet presAssocID="{6C7EE1B4-0784-8242-BC37-774A4EE8893F}" presName="hierRoot1" presStyleCnt="0">
        <dgm:presLayoutVars>
          <dgm:hierBranch val="init"/>
        </dgm:presLayoutVars>
      </dgm:prSet>
      <dgm:spPr/>
    </dgm:pt>
    <dgm:pt modelId="{63FFD65B-90A3-7648-BBA1-E02593116EDF}" type="pres">
      <dgm:prSet presAssocID="{6C7EE1B4-0784-8242-BC37-774A4EE8893F}" presName="rootComposite1" presStyleCnt="0"/>
      <dgm:spPr/>
    </dgm:pt>
    <dgm:pt modelId="{CB512DDC-9DE9-5C41-AC20-9E89CE28B1EC}" type="pres">
      <dgm:prSet presAssocID="{6C7EE1B4-0784-8242-BC37-774A4EE8893F}" presName="rootText1" presStyleLbl="node0" presStyleIdx="0" presStyleCnt="1">
        <dgm:presLayoutVars>
          <dgm:chPref val="3"/>
        </dgm:presLayoutVars>
      </dgm:prSet>
      <dgm:spPr/>
    </dgm:pt>
    <dgm:pt modelId="{AB60A8E7-AA3E-7149-A4F1-47AE0D29C59F}" type="pres">
      <dgm:prSet presAssocID="{6C7EE1B4-0784-8242-BC37-774A4EE8893F}" presName="rootConnector1" presStyleLbl="node1" presStyleIdx="0" presStyleCnt="0"/>
      <dgm:spPr/>
    </dgm:pt>
    <dgm:pt modelId="{1EECD0FB-BB8A-354A-B4E1-EA5F338334A6}" type="pres">
      <dgm:prSet presAssocID="{6C7EE1B4-0784-8242-BC37-774A4EE8893F}" presName="hierChild2" presStyleCnt="0"/>
      <dgm:spPr/>
    </dgm:pt>
    <dgm:pt modelId="{4FA9C6C0-CA84-2B40-A43F-9BB02553B574}" type="pres">
      <dgm:prSet presAssocID="{17F6BCA4-FCD6-774B-9D82-AD4BE0FBAA38}" presName="Name37" presStyleLbl="parChTrans1D2" presStyleIdx="0" presStyleCnt="3"/>
      <dgm:spPr/>
    </dgm:pt>
    <dgm:pt modelId="{6F3CF214-BCE6-8648-92CC-6AC32A18369B}" type="pres">
      <dgm:prSet presAssocID="{CD3904E0-1B09-6B46-A149-B06B4E8A73BE}" presName="hierRoot2" presStyleCnt="0">
        <dgm:presLayoutVars>
          <dgm:hierBranch val="init"/>
        </dgm:presLayoutVars>
      </dgm:prSet>
      <dgm:spPr/>
    </dgm:pt>
    <dgm:pt modelId="{BE467446-34DA-FE4D-BD87-AC8856D2BFA1}" type="pres">
      <dgm:prSet presAssocID="{CD3904E0-1B09-6B46-A149-B06B4E8A73BE}" presName="rootComposite" presStyleCnt="0"/>
      <dgm:spPr/>
    </dgm:pt>
    <dgm:pt modelId="{1C4D7859-B2A7-2F45-A433-EA1F1EDDE2AC}" type="pres">
      <dgm:prSet presAssocID="{CD3904E0-1B09-6B46-A149-B06B4E8A73BE}" presName="rootText" presStyleLbl="node2" presStyleIdx="0" presStyleCnt="3">
        <dgm:presLayoutVars>
          <dgm:chPref val="3"/>
        </dgm:presLayoutVars>
      </dgm:prSet>
      <dgm:spPr/>
    </dgm:pt>
    <dgm:pt modelId="{EA1F8F57-55FB-3145-BD56-34C2033DD17E}" type="pres">
      <dgm:prSet presAssocID="{CD3904E0-1B09-6B46-A149-B06B4E8A73BE}" presName="rootConnector" presStyleLbl="node2" presStyleIdx="0" presStyleCnt="3"/>
      <dgm:spPr/>
    </dgm:pt>
    <dgm:pt modelId="{B94AF260-CEBA-DD43-B7BB-2B7F695F3170}" type="pres">
      <dgm:prSet presAssocID="{CD3904E0-1B09-6B46-A149-B06B4E8A73BE}" presName="hierChild4" presStyleCnt="0"/>
      <dgm:spPr/>
    </dgm:pt>
    <dgm:pt modelId="{4E6B3157-CF72-CC4A-96A2-B8A1F734A46C}" type="pres">
      <dgm:prSet presAssocID="{CD3904E0-1B09-6B46-A149-B06B4E8A73BE}" presName="hierChild5" presStyleCnt="0"/>
      <dgm:spPr/>
    </dgm:pt>
    <dgm:pt modelId="{52323670-B39F-104C-8753-484B1FC86DEE}" type="pres">
      <dgm:prSet presAssocID="{D2B3135E-AEA9-7B44-BE46-8EA8826B82FE}" presName="Name37" presStyleLbl="parChTrans1D2" presStyleIdx="1" presStyleCnt="3"/>
      <dgm:spPr/>
    </dgm:pt>
    <dgm:pt modelId="{88CB7C4E-CC77-014E-B624-AB7F5DFCBEC4}" type="pres">
      <dgm:prSet presAssocID="{7DCED2EA-CC82-5B4B-A1BD-553E7CA5AC05}" presName="hierRoot2" presStyleCnt="0">
        <dgm:presLayoutVars>
          <dgm:hierBranch val="init"/>
        </dgm:presLayoutVars>
      </dgm:prSet>
      <dgm:spPr/>
    </dgm:pt>
    <dgm:pt modelId="{D44298E5-EB8F-3347-8FAB-BB92E4B850E4}" type="pres">
      <dgm:prSet presAssocID="{7DCED2EA-CC82-5B4B-A1BD-553E7CA5AC05}" presName="rootComposite" presStyleCnt="0"/>
      <dgm:spPr/>
    </dgm:pt>
    <dgm:pt modelId="{90521385-DD99-864B-947E-80421EC4DFAF}" type="pres">
      <dgm:prSet presAssocID="{7DCED2EA-CC82-5B4B-A1BD-553E7CA5AC05}" presName="rootText" presStyleLbl="node2" presStyleIdx="1" presStyleCnt="3">
        <dgm:presLayoutVars>
          <dgm:chPref val="3"/>
        </dgm:presLayoutVars>
      </dgm:prSet>
      <dgm:spPr/>
    </dgm:pt>
    <dgm:pt modelId="{EFEC2BA5-B5BC-5F40-B19F-27A69DF51094}" type="pres">
      <dgm:prSet presAssocID="{7DCED2EA-CC82-5B4B-A1BD-553E7CA5AC05}" presName="rootConnector" presStyleLbl="node2" presStyleIdx="1" presStyleCnt="3"/>
      <dgm:spPr/>
    </dgm:pt>
    <dgm:pt modelId="{E500625B-BB3F-B44E-A44E-27834A20BFD6}" type="pres">
      <dgm:prSet presAssocID="{7DCED2EA-CC82-5B4B-A1BD-553E7CA5AC05}" presName="hierChild4" presStyleCnt="0"/>
      <dgm:spPr/>
    </dgm:pt>
    <dgm:pt modelId="{B06618ED-CB90-EE41-80C3-FEE95B6F0FF2}" type="pres">
      <dgm:prSet presAssocID="{7DCED2EA-CC82-5B4B-A1BD-553E7CA5AC05}" presName="hierChild5" presStyleCnt="0"/>
      <dgm:spPr/>
    </dgm:pt>
    <dgm:pt modelId="{67597882-85FA-EA40-952D-7873FC4ED6EF}" type="pres">
      <dgm:prSet presAssocID="{3634D01E-AFC8-654D-8FA7-44BC78D5B16C}" presName="Name37" presStyleLbl="parChTrans1D2" presStyleIdx="2" presStyleCnt="3"/>
      <dgm:spPr/>
    </dgm:pt>
    <dgm:pt modelId="{52DCDFB5-E541-7747-BFC6-7F105B141537}" type="pres">
      <dgm:prSet presAssocID="{83CBDDCD-79FF-0F47-A143-C5108FECDC85}" presName="hierRoot2" presStyleCnt="0">
        <dgm:presLayoutVars>
          <dgm:hierBranch val="init"/>
        </dgm:presLayoutVars>
      </dgm:prSet>
      <dgm:spPr/>
    </dgm:pt>
    <dgm:pt modelId="{85949167-36BC-2D48-AEBA-9BE099B39A86}" type="pres">
      <dgm:prSet presAssocID="{83CBDDCD-79FF-0F47-A143-C5108FECDC85}" presName="rootComposite" presStyleCnt="0"/>
      <dgm:spPr/>
    </dgm:pt>
    <dgm:pt modelId="{C54F51D5-24A9-5F4B-BB01-8E5CE87BE25B}" type="pres">
      <dgm:prSet presAssocID="{83CBDDCD-79FF-0F47-A143-C5108FECDC85}" presName="rootText" presStyleLbl="node2" presStyleIdx="2" presStyleCnt="3">
        <dgm:presLayoutVars>
          <dgm:chPref val="3"/>
        </dgm:presLayoutVars>
      </dgm:prSet>
      <dgm:spPr/>
    </dgm:pt>
    <dgm:pt modelId="{C186F4AB-E6D5-8348-A904-439E62ACF297}" type="pres">
      <dgm:prSet presAssocID="{83CBDDCD-79FF-0F47-A143-C5108FECDC85}" presName="rootConnector" presStyleLbl="node2" presStyleIdx="2" presStyleCnt="3"/>
      <dgm:spPr/>
    </dgm:pt>
    <dgm:pt modelId="{8B1F3EE1-E603-5C42-8191-61D1AF8C4FA2}" type="pres">
      <dgm:prSet presAssocID="{83CBDDCD-79FF-0F47-A143-C5108FECDC85}" presName="hierChild4" presStyleCnt="0"/>
      <dgm:spPr/>
    </dgm:pt>
    <dgm:pt modelId="{325D34E7-8034-8045-AACA-BDAF1D012BD6}" type="pres">
      <dgm:prSet presAssocID="{83CBDDCD-79FF-0F47-A143-C5108FECDC85}" presName="hierChild5" presStyleCnt="0"/>
      <dgm:spPr/>
    </dgm:pt>
    <dgm:pt modelId="{1E0F1DBD-C895-6640-ABD2-E1D2F0414AE7}" type="pres">
      <dgm:prSet presAssocID="{6C7EE1B4-0784-8242-BC37-774A4EE8893F}" presName="hierChild3" presStyleCnt="0"/>
      <dgm:spPr/>
    </dgm:pt>
  </dgm:ptLst>
  <dgm:cxnLst>
    <dgm:cxn modelId="{0541CA09-6276-5E48-9511-6668B384BB27}" type="presOf" srcId="{3634D01E-AFC8-654D-8FA7-44BC78D5B16C}" destId="{67597882-85FA-EA40-952D-7873FC4ED6EF}" srcOrd="0" destOrd="0" presId="urn:microsoft.com/office/officeart/2005/8/layout/orgChart1"/>
    <dgm:cxn modelId="{D1EA7112-31F4-3E44-9259-73C6D158799E}" type="presOf" srcId="{C6A94C83-07EE-124F-90F8-19BF2058A115}" destId="{F27EF04D-CA15-E945-A64D-0C47EE64BF10}" srcOrd="0" destOrd="0" presId="urn:microsoft.com/office/officeart/2005/8/layout/orgChart1"/>
    <dgm:cxn modelId="{FA227733-ED1E-3D48-8B4A-5DDA06A395D2}" srcId="{6C7EE1B4-0784-8242-BC37-774A4EE8893F}" destId="{CD3904E0-1B09-6B46-A149-B06B4E8A73BE}" srcOrd="0" destOrd="0" parTransId="{17F6BCA4-FCD6-774B-9D82-AD4BE0FBAA38}" sibTransId="{8F0B6CA7-C517-0642-BDA3-B0003C323580}"/>
    <dgm:cxn modelId="{2A2B4C37-07CB-0C43-B024-DB161BA356DE}" type="presOf" srcId="{7DCED2EA-CC82-5B4B-A1BD-553E7CA5AC05}" destId="{90521385-DD99-864B-947E-80421EC4DFAF}" srcOrd="0" destOrd="0" presId="urn:microsoft.com/office/officeart/2005/8/layout/orgChart1"/>
    <dgm:cxn modelId="{9241144E-E76F-234F-B20C-5CB240676918}" srcId="{6C7EE1B4-0784-8242-BC37-774A4EE8893F}" destId="{83CBDDCD-79FF-0F47-A143-C5108FECDC85}" srcOrd="2" destOrd="0" parTransId="{3634D01E-AFC8-654D-8FA7-44BC78D5B16C}" sibTransId="{09751939-5F9A-F345-8884-C81CA635D83A}"/>
    <dgm:cxn modelId="{69FAF367-F803-4448-9F10-F5F406FDEB35}" type="presOf" srcId="{6C7EE1B4-0784-8242-BC37-774A4EE8893F}" destId="{AB60A8E7-AA3E-7149-A4F1-47AE0D29C59F}" srcOrd="1" destOrd="0" presId="urn:microsoft.com/office/officeart/2005/8/layout/orgChart1"/>
    <dgm:cxn modelId="{2396546D-4513-A146-AFE6-8086D9087526}" type="presOf" srcId="{17F6BCA4-FCD6-774B-9D82-AD4BE0FBAA38}" destId="{4FA9C6C0-CA84-2B40-A43F-9BB02553B574}" srcOrd="0" destOrd="0" presId="urn:microsoft.com/office/officeart/2005/8/layout/orgChart1"/>
    <dgm:cxn modelId="{7E93696E-5C57-804D-B38B-37D382254B9A}" type="presOf" srcId="{83CBDDCD-79FF-0F47-A143-C5108FECDC85}" destId="{C186F4AB-E6D5-8348-A904-439E62ACF297}" srcOrd="1" destOrd="0" presId="urn:microsoft.com/office/officeart/2005/8/layout/orgChart1"/>
    <dgm:cxn modelId="{D6290E70-B180-034F-B038-8ED90C3D9C6B}" srcId="{6C7EE1B4-0784-8242-BC37-774A4EE8893F}" destId="{7DCED2EA-CC82-5B4B-A1BD-553E7CA5AC05}" srcOrd="1" destOrd="0" parTransId="{D2B3135E-AEA9-7B44-BE46-8EA8826B82FE}" sibTransId="{4475ACE5-5979-5E45-B515-1B45D61D7E42}"/>
    <dgm:cxn modelId="{3BF01D73-A8BF-9D49-B9EB-DFF47B3176B2}" type="presOf" srcId="{CD3904E0-1B09-6B46-A149-B06B4E8A73BE}" destId="{1C4D7859-B2A7-2F45-A433-EA1F1EDDE2AC}" srcOrd="0" destOrd="0" presId="urn:microsoft.com/office/officeart/2005/8/layout/orgChart1"/>
    <dgm:cxn modelId="{C0FF1C7A-B63A-7C41-A506-0FA336C5A92E}" type="presOf" srcId="{6C7EE1B4-0784-8242-BC37-774A4EE8893F}" destId="{CB512DDC-9DE9-5C41-AC20-9E89CE28B1EC}" srcOrd="0" destOrd="0" presId="urn:microsoft.com/office/officeart/2005/8/layout/orgChart1"/>
    <dgm:cxn modelId="{C7CA5481-51A7-3541-BC80-61B1368414F5}" type="presOf" srcId="{7DCED2EA-CC82-5B4B-A1BD-553E7CA5AC05}" destId="{EFEC2BA5-B5BC-5F40-B19F-27A69DF51094}" srcOrd="1" destOrd="0" presId="urn:microsoft.com/office/officeart/2005/8/layout/orgChart1"/>
    <dgm:cxn modelId="{4422BAA1-9550-584E-97D8-4744CE991158}" type="presOf" srcId="{CD3904E0-1B09-6B46-A149-B06B4E8A73BE}" destId="{EA1F8F57-55FB-3145-BD56-34C2033DD17E}" srcOrd="1" destOrd="0" presId="urn:microsoft.com/office/officeart/2005/8/layout/orgChart1"/>
    <dgm:cxn modelId="{90BC58B3-7860-1747-A566-00CAFD674A54}" type="presOf" srcId="{D2B3135E-AEA9-7B44-BE46-8EA8826B82FE}" destId="{52323670-B39F-104C-8753-484B1FC86DEE}" srcOrd="0" destOrd="0" presId="urn:microsoft.com/office/officeart/2005/8/layout/orgChart1"/>
    <dgm:cxn modelId="{61DF29B6-49E0-5D4E-9016-CA989A19618D}" type="presOf" srcId="{83CBDDCD-79FF-0F47-A143-C5108FECDC85}" destId="{C54F51D5-24A9-5F4B-BB01-8E5CE87BE25B}" srcOrd="0" destOrd="0" presId="urn:microsoft.com/office/officeart/2005/8/layout/orgChart1"/>
    <dgm:cxn modelId="{E7C76DE3-39D1-9C4A-9FF4-339C5D9E472A}" srcId="{C6A94C83-07EE-124F-90F8-19BF2058A115}" destId="{6C7EE1B4-0784-8242-BC37-774A4EE8893F}" srcOrd="0" destOrd="0" parTransId="{C0ED0872-BBD1-1140-A712-7D2CF39D4DDF}" sibTransId="{06184016-27C6-C843-A0BE-80E559A8D5F2}"/>
    <dgm:cxn modelId="{93828568-739B-AA44-8576-7E46B9C63DCB}" type="presParOf" srcId="{F27EF04D-CA15-E945-A64D-0C47EE64BF10}" destId="{B1407312-78D7-3740-9105-31D8A4A96789}" srcOrd="0" destOrd="0" presId="urn:microsoft.com/office/officeart/2005/8/layout/orgChart1"/>
    <dgm:cxn modelId="{E7045B86-FB6C-D940-90D2-41FB3A82E1DC}" type="presParOf" srcId="{B1407312-78D7-3740-9105-31D8A4A96789}" destId="{63FFD65B-90A3-7648-BBA1-E02593116EDF}" srcOrd="0" destOrd="0" presId="urn:microsoft.com/office/officeart/2005/8/layout/orgChart1"/>
    <dgm:cxn modelId="{397A4767-D17C-BC47-978E-FEB6CAFA0C58}" type="presParOf" srcId="{63FFD65B-90A3-7648-BBA1-E02593116EDF}" destId="{CB512DDC-9DE9-5C41-AC20-9E89CE28B1EC}" srcOrd="0" destOrd="0" presId="urn:microsoft.com/office/officeart/2005/8/layout/orgChart1"/>
    <dgm:cxn modelId="{3592EEEA-BD02-8F41-A1C7-7E32DEBC54F1}" type="presParOf" srcId="{63FFD65B-90A3-7648-BBA1-E02593116EDF}" destId="{AB60A8E7-AA3E-7149-A4F1-47AE0D29C59F}" srcOrd="1" destOrd="0" presId="urn:microsoft.com/office/officeart/2005/8/layout/orgChart1"/>
    <dgm:cxn modelId="{306A15AB-B053-A84D-BAAD-72C4D5EC5C78}" type="presParOf" srcId="{B1407312-78D7-3740-9105-31D8A4A96789}" destId="{1EECD0FB-BB8A-354A-B4E1-EA5F338334A6}" srcOrd="1" destOrd="0" presId="urn:microsoft.com/office/officeart/2005/8/layout/orgChart1"/>
    <dgm:cxn modelId="{6D07FAAC-0ECC-E74B-A5FC-CF3CFFB6B3FE}" type="presParOf" srcId="{1EECD0FB-BB8A-354A-B4E1-EA5F338334A6}" destId="{4FA9C6C0-CA84-2B40-A43F-9BB02553B574}" srcOrd="0" destOrd="0" presId="urn:microsoft.com/office/officeart/2005/8/layout/orgChart1"/>
    <dgm:cxn modelId="{016A31A3-8E8C-4E43-9559-1377BAA18EE8}" type="presParOf" srcId="{1EECD0FB-BB8A-354A-B4E1-EA5F338334A6}" destId="{6F3CF214-BCE6-8648-92CC-6AC32A18369B}" srcOrd="1" destOrd="0" presId="urn:microsoft.com/office/officeart/2005/8/layout/orgChart1"/>
    <dgm:cxn modelId="{8FC6B865-433F-614E-835E-BCB739508640}" type="presParOf" srcId="{6F3CF214-BCE6-8648-92CC-6AC32A18369B}" destId="{BE467446-34DA-FE4D-BD87-AC8856D2BFA1}" srcOrd="0" destOrd="0" presId="urn:microsoft.com/office/officeart/2005/8/layout/orgChart1"/>
    <dgm:cxn modelId="{90D0886F-F326-5842-8BA2-C4A815616003}" type="presParOf" srcId="{BE467446-34DA-FE4D-BD87-AC8856D2BFA1}" destId="{1C4D7859-B2A7-2F45-A433-EA1F1EDDE2AC}" srcOrd="0" destOrd="0" presId="urn:microsoft.com/office/officeart/2005/8/layout/orgChart1"/>
    <dgm:cxn modelId="{0838B69E-C92E-CB4B-A777-C7CE658CF040}" type="presParOf" srcId="{BE467446-34DA-FE4D-BD87-AC8856D2BFA1}" destId="{EA1F8F57-55FB-3145-BD56-34C2033DD17E}" srcOrd="1" destOrd="0" presId="urn:microsoft.com/office/officeart/2005/8/layout/orgChart1"/>
    <dgm:cxn modelId="{46E44B0E-9512-8D42-969B-9A719F446FB7}" type="presParOf" srcId="{6F3CF214-BCE6-8648-92CC-6AC32A18369B}" destId="{B94AF260-CEBA-DD43-B7BB-2B7F695F3170}" srcOrd="1" destOrd="0" presId="urn:microsoft.com/office/officeart/2005/8/layout/orgChart1"/>
    <dgm:cxn modelId="{756479AB-3D01-DE42-A9BE-98DF771B8A84}" type="presParOf" srcId="{6F3CF214-BCE6-8648-92CC-6AC32A18369B}" destId="{4E6B3157-CF72-CC4A-96A2-B8A1F734A46C}" srcOrd="2" destOrd="0" presId="urn:microsoft.com/office/officeart/2005/8/layout/orgChart1"/>
    <dgm:cxn modelId="{B58EB58E-0D9A-1340-8938-4D1C4947E48C}" type="presParOf" srcId="{1EECD0FB-BB8A-354A-B4E1-EA5F338334A6}" destId="{52323670-B39F-104C-8753-484B1FC86DEE}" srcOrd="2" destOrd="0" presId="urn:microsoft.com/office/officeart/2005/8/layout/orgChart1"/>
    <dgm:cxn modelId="{5970B40B-179E-6D4F-8260-A64D63AB8D3A}" type="presParOf" srcId="{1EECD0FB-BB8A-354A-B4E1-EA5F338334A6}" destId="{88CB7C4E-CC77-014E-B624-AB7F5DFCBEC4}" srcOrd="3" destOrd="0" presId="urn:microsoft.com/office/officeart/2005/8/layout/orgChart1"/>
    <dgm:cxn modelId="{154028A2-6E6C-4142-A3D3-BCB8D830A736}" type="presParOf" srcId="{88CB7C4E-CC77-014E-B624-AB7F5DFCBEC4}" destId="{D44298E5-EB8F-3347-8FAB-BB92E4B850E4}" srcOrd="0" destOrd="0" presId="urn:microsoft.com/office/officeart/2005/8/layout/orgChart1"/>
    <dgm:cxn modelId="{2DBC6D0D-1F39-354A-9A2A-2F1266E8713D}" type="presParOf" srcId="{D44298E5-EB8F-3347-8FAB-BB92E4B850E4}" destId="{90521385-DD99-864B-947E-80421EC4DFAF}" srcOrd="0" destOrd="0" presId="urn:microsoft.com/office/officeart/2005/8/layout/orgChart1"/>
    <dgm:cxn modelId="{6711E730-F175-6D41-B10E-378891562834}" type="presParOf" srcId="{D44298E5-EB8F-3347-8FAB-BB92E4B850E4}" destId="{EFEC2BA5-B5BC-5F40-B19F-27A69DF51094}" srcOrd="1" destOrd="0" presId="urn:microsoft.com/office/officeart/2005/8/layout/orgChart1"/>
    <dgm:cxn modelId="{6F2A0285-5FC5-F648-8A78-611DC2BAA67A}" type="presParOf" srcId="{88CB7C4E-CC77-014E-B624-AB7F5DFCBEC4}" destId="{E500625B-BB3F-B44E-A44E-27834A20BFD6}" srcOrd="1" destOrd="0" presId="urn:microsoft.com/office/officeart/2005/8/layout/orgChart1"/>
    <dgm:cxn modelId="{9DAB9FC4-E8CD-A249-9EC5-5EFCF3A0A167}" type="presParOf" srcId="{88CB7C4E-CC77-014E-B624-AB7F5DFCBEC4}" destId="{B06618ED-CB90-EE41-80C3-FEE95B6F0FF2}" srcOrd="2" destOrd="0" presId="urn:microsoft.com/office/officeart/2005/8/layout/orgChart1"/>
    <dgm:cxn modelId="{5C807AC7-23EC-CB4E-B90E-6D91D693863D}" type="presParOf" srcId="{1EECD0FB-BB8A-354A-B4E1-EA5F338334A6}" destId="{67597882-85FA-EA40-952D-7873FC4ED6EF}" srcOrd="4" destOrd="0" presId="urn:microsoft.com/office/officeart/2005/8/layout/orgChart1"/>
    <dgm:cxn modelId="{5789138A-FB7A-624D-8979-87A3FF6405D8}" type="presParOf" srcId="{1EECD0FB-BB8A-354A-B4E1-EA5F338334A6}" destId="{52DCDFB5-E541-7747-BFC6-7F105B141537}" srcOrd="5" destOrd="0" presId="urn:microsoft.com/office/officeart/2005/8/layout/orgChart1"/>
    <dgm:cxn modelId="{6E56287F-AC97-AC4C-9FAC-79D9381402D6}" type="presParOf" srcId="{52DCDFB5-E541-7747-BFC6-7F105B141537}" destId="{85949167-36BC-2D48-AEBA-9BE099B39A86}" srcOrd="0" destOrd="0" presId="urn:microsoft.com/office/officeart/2005/8/layout/orgChart1"/>
    <dgm:cxn modelId="{64A34EA0-C824-1545-94D3-0ADF2520BBCD}" type="presParOf" srcId="{85949167-36BC-2D48-AEBA-9BE099B39A86}" destId="{C54F51D5-24A9-5F4B-BB01-8E5CE87BE25B}" srcOrd="0" destOrd="0" presId="urn:microsoft.com/office/officeart/2005/8/layout/orgChart1"/>
    <dgm:cxn modelId="{AF3890AA-F0A6-9C42-8569-AEEEB420B117}" type="presParOf" srcId="{85949167-36BC-2D48-AEBA-9BE099B39A86}" destId="{C186F4AB-E6D5-8348-A904-439E62ACF297}" srcOrd="1" destOrd="0" presId="urn:microsoft.com/office/officeart/2005/8/layout/orgChart1"/>
    <dgm:cxn modelId="{9677370F-AC55-3A4A-9B93-45C2587B2260}" type="presParOf" srcId="{52DCDFB5-E541-7747-BFC6-7F105B141537}" destId="{8B1F3EE1-E603-5C42-8191-61D1AF8C4FA2}" srcOrd="1" destOrd="0" presId="urn:microsoft.com/office/officeart/2005/8/layout/orgChart1"/>
    <dgm:cxn modelId="{C490EB5D-2858-3E4E-B845-FEC82050F315}" type="presParOf" srcId="{52DCDFB5-E541-7747-BFC6-7F105B141537}" destId="{325D34E7-8034-8045-AACA-BDAF1D012BD6}" srcOrd="2" destOrd="0" presId="urn:microsoft.com/office/officeart/2005/8/layout/orgChart1"/>
    <dgm:cxn modelId="{0D8A4B62-773B-F847-9762-C1139FFA74D0}" type="presParOf" srcId="{B1407312-78D7-3740-9105-31D8A4A96789}" destId="{1E0F1DBD-C895-6640-ABD2-E1D2F0414AE7}"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73D1E46-7D42-1B4D-AE76-374701981592}" type="doc">
      <dgm:prSet loTypeId="urn:microsoft.com/office/officeart/2005/8/layout/vList3" loCatId="list" qsTypeId="urn:microsoft.com/office/officeart/2005/8/quickstyle/simple1" qsCatId="simple" csTypeId="urn:microsoft.com/office/officeart/2005/8/colors/accent0_3" csCatId="mainScheme" phldr="1"/>
      <dgm:spPr/>
      <dgm:t>
        <a:bodyPr/>
        <a:lstStyle/>
        <a:p>
          <a:endParaRPr lang="fr-FR"/>
        </a:p>
      </dgm:t>
    </dgm:pt>
    <dgm:pt modelId="{A558CE2B-C242-AB47-B30F-C65C9A78DE64}">
      <dgm:prSet/>
      <dgm:spPr/>
      <dgm:t>
        <a:bodyPr/>
        <a:lstStyle/>
        <a:p>
          <a:r>
            <a:rPr lang="en-US"/>
            <a:t>3 men/14 women</a:t>
          </a:r>
          <a:endParaRPr lang="fr-BE"/>
        </a:p>
      </dgm:t>
    </dgm:pt>
    <dgm:pt modelId="{1D6DA935-6D13-1C43-89C3-F317D017A030}" type="parTrans" cxnId="{4251E2DE-1AC0-7E4C-934C-67AF68EDFA0C}">
      <dgm:prSet/>
      <dgm:spPr/>
      <dgm:t>
        <a:bodyPr/>
        <a:lstStyle/>
        <a:p>
          <a:endParaRPr lang="fr-FR"/>
        </a:p>
      </dgm:t>
    </dgm:pt>
    <dgm:pt modelId="{A299EC92-A03F-7742-826E-C0C3FA1CA274}" type="sibTrans" cxnId="{4251E2DE-1AC0-7E4C-934C-67AF68EDFA0C}">
      <dgm:prSet/>
      <dgm:spPr/>
      <dgm:t>
        <a:bodyPr/>
        <a:lstStyle/>
        <a:p>
          <a:endParaRPr lang="fr-FR"/>
        </a:p>
      </dgm:t>
    </dgm:pt>
    <dgm:pt modelId="{5C9FA8D1-FA03-7A4F-A575-62A4955A5C62}">
      <dgm:prSet/>
      <dgm:spPr/>
      <dgm:t>
        <a:bodyPr/>
        <a:lstStyle/>
        <a:p>
          <a:r>
            <a:rPr lang="en-US"/>
            <a:t>Social media</a:t>
          </a:r>
          <a:endParaRPr lang="fr-BE"/>
        </a:p>
      </dgm:t>
    </dgm:pt>
    <dgm:pt modelId="{64382D7F-639E-0746-81E0-72478D6A1D1B}" type="parTrans" cxnId="{BE3B7414-830D-2A42-9FE0-5EC338BF2B0F}">
      <dgm:prSet/>
      <dgm:spPr/>
      <dgm:t>
        <a:bodyPr/>
        <a:lstStyle/>
        <a:p>
          <a:endParaRPr lang="fr-FR"/>
        </a:p>
      </dgm:t>
    </dgm:pt>
    <dgm:pt modelId="{31A0442E-C60B-734A-8685-CEABEA129BA1}" type="sibTrans" cxnId="{BE3B7414-830D-2A42-9FE0-5EC338BF2B0F}">
      <dgm:prSet/>
      <dgm:spPr/>
      <dgm:t>
        <a:bodyPr/>
        <a:lstStyle/>
        <a:p>
          <a:endParaRPr lang="fr-FR"/>
        </a:p>
      </dgm:t>
    </dgm:pt>
    <dgm:pt modelId="{34D7D07F-948F-F44E-BE99-3EB051EA0693}">
      <dgm:prSet/>
      <dgm:spPr/>
      <dgm:t>
        <a:bodyPr/>
        <a:lstStyle/>
        <a:p>
          <a:r>
            <a:rPr lang="en-US"/>
            <a:t>17 semi-directive interviews</a:t>
          </a:r>
          <a:endParaRPr lang="fr-BE" dirty="0"/>
        </a:p>
      </dgm:t>
    </dgm:pt>
    <dgm:pt modelId="{8CC422E6-099D-F548-87A4-6B12C9F9F33E}" type="parTrans" cxnId="{302D5F49-A8D6-D94C-B5EF-2A04EB16DC66}">
      <dgm:prSet/>
      <dgm:spPr/>
      <dgm:t>
        <a:bodyPr/>
        <a:lstStyle/>
        <a:p>
          <a:endParaRPr lang="fr-FR"/>
        </a:p>
      </dgm:t>
    </dgm:pt>
    <dgm:pt modelId="{7CA72763-DE8C-084C-A178-3C251FC3F5DF}" type="sibTrans" cxnId="{302D5F49-A8D6-D94C-B5EF-2A04EB16DC66}">
      <dgm:prSet/>
      <dgm:spPr/>
      <dgm:t>
        <a:bodyPr/>
        <a:lstStyle/>
        <a:p>
          <a:endParaRPr lang="fr-FR"/>
        </a:p>
      </dgm:t>
    </dgm:pt>
    <dgm:pt modelId="{4635D353-C44E-B14D-B48C-C9ECEB21AB01}" type="pres">
      <dgm:prSet presAssocID="{473D1E46-7D42-1B4D-AE76-374701981592}" presName="linearFlow" presStyleCnt="0">
        <dgm:presLayoutVars>
          <dgm:dir/>
          <dgm:resizeHandles val="exact"/>
        </dgm:presLayoutVars>
      </dgm:prSet>
      <dgm:spPr/>
    </dgm:pt>
    <dgm:pt modelId="{B62E8749-DC4B-374E-9C8E-C4BF399978EF}" type="pres">
      <dgm:prSet presAssocID="{34D7D07F-948F-F44E-BE99-3EB051EA0693}" presName="composite" presStyleCnt="0"/>
      <dgm:spPr/>
    </dgm:pt>
    <dgm:pt modelId="{B047EF43-4FDC-104B-A920-235E48BBDAC6}" type="pres">
      <dgm:prSet presAssocID="{34D7D07F-948F-F44E-BE99-3EB051EA0693}" presName="imgShp" presStyleLbl="fgImgPlace1" presStyleIdx="0" presStyleCnt="3"/>
      <dgm:spPr/>
    </dgm:pt>
    <dgm:pt modelId="{FB7DCD82-B0D1-CB42-BAA4-910354D72E4C}" type="pres">
      <dgm:prSet presAssocID="{34D7D07F-948F-F44E-BE99-3EB051EA0693}" presName="txShp" presStyleLbl="node1" presStyleIdx="0" presStyleCnt="3">
        <dgm:presLayoutVars>
          <dgm:bulletEnabled val="1"/>
        </dgm:presLayoutVars>
      </dgm:prSet>
      <dgm:spPr/>
    </dgm:pt>
    <dgm:pt modelId="{07778243-6867-A74C-833B-2845D9C4DB44}" type="pres">
      <dgm:prSet presAssocID="{7CA72763-DE8C-084C-A178-3C251FC3F5DF}" presName="spacing" presStyleCnt="0"/>
      <dgm:spPr/>
    </dgm:pt>
    <dgm:pt modelId="{C0BB518B-EF9E-0447-BA8F-1A5C0953A3CB}" type="pres">
      <dgm:prSet presAssocID="{A558CE2B-C242-AB47-B30F-C65C9A78DE64}" presName="composite" presStyleCnt="0"/>
      <dgm:spPr/>
    </dgm:pt>
    <dgm:pt modelId="{463B4A68-0A9A-C940-8190-7FEA52410033}" type="pres">
      <dgm:prSet presAssocID="{A558CE2B-C242-AB47-B30F-C65C9A78DE64}" presName="imgShp" presStyleLbl="fgImgPlace1" presStyleIdx="1" presStyleCnt="3"/>
      <dgm:spPr/>
    </dgm:pt>
    <dgm:pt modelId="{B88C319B-695E-064C-816B-8E14A8F5B259}" type="pres">
      <dgm:prSet presAssocID="{A558CE2B-C242-AB47-B30F-C65C9A78DE64}" presName="txShp" presStyleLbl="node1" presStyleIdx="1" presStyleCnt="3">
        <dgm:presLayoutVars>
          <dgm:bulletEnabled val="1"/>
        </dgm:presLayoutVars>
      </dgm:prSet>
      <dgm:spPr/>
    </dgm:pt>
    <dgm:pt modelId="{5A365657-8B8B-0547-9361-9F79EFD13164}" type="pres">
      <dgm:prSet presAssocID="{A299EC92-A03F-7742-826E-C0C3FA1CA274}" presName="spacing" presStyleCnt="0"/>
      <dgm:spPr/>
    </dgm:pt>
    <dgm:pt modelId="{4C4D7D5A-74C0-0244-AC45-0D0645EAD8E2}" type="pres">
      <dgm:prSet presAssocID="{5C9FA8D1-FA03-7A4F-A575-62A4955A5C62}" presName="composite" presStyleCnt="0"/>
      <dgm:spPr/>
    </dgm:pt>
    <dgm:pt modelId="{FD7A90CB-E607-144B-AC78-10697FD8F936}" type="pres">
      <dgm:prSet presAssocID="{5C9FA8D1-FA03-7A4F-A575-62A4955A5C62}" presName="imgShp" presStyleLbl="fgImgPlace1" presStyleIdx="2" presStyleCnt="3"/>
      <dgm:spPr/>
    </dgm:pt>
    <dgm:pt modelId="{3FA83870-0E86-F24E-A738-9CF24D32C4A7}" type="pres">
      <dgm:prSet presAssocID="{5C9FA8D1-FA03-7A4F-A575-62A4955A5C62}" presName="txShp" presStyleLbl="node1" presStyleIdx="2" presStyleCnt="3">
        <dgm:presLayoutVars>
          <dgm:bulletEnabled val="1"/>
        </dgm:presLayoutVars>
      </dgm:prSet>
      <dgm:spPr/>
    </dgm:pt>
  </dgm:ptLst>
  <dgm:cxnLst>
    <dgm:cxn modelId="{BE3B7414-830D-2A42-9FE0-5EC338BF2B0F}" srcId="{473D1E46-7D42-1B4D-AE76-374701981592}" destId="{5C9FA8D1-FA03-7A4F-A575-62A4955A5C62}" srcOrd="2" destOrd="0" parTransId="{64382D7F-639E-0746-81E0-72478D6A1D1B}" sibTransId="{31A0442E-C60B-734A-8685-CEABEA129BA1}"/>
    <dgm:cxn modelId="{302D5F49-A8D6-D94C-B5EF-2A04EB16DC66}" srcId="{473D1E46-7D42-1B4D-AE76-374701981592}" destId="{34D7D07F-948F-F44E-BE99-3EB051EA0693}" srcOrd="0" destOrd="0" parTransId="{8CC422E6-099D-F548-87A4-6B12C9F9F33E}" sibTransId="{7CA72763-DE8C-084C-A178-3C251FC3F5DF}"/>
    <dgm:cxn modelId="{2CAADE5A-C2FF-C64C-9C10-2A0E838C657D}" type="presOf" srcId="{34D7D07F-948F-F44E-BE99-3EB051EA0693}" destId="{FB7DCD82-B0D1-CB42-BAA4-910354D72E4C}" srcOrd="0" destOrd="0" presId="urn:microsoft.com/office/officeart/2005/8/layout/vList3"/>
    <dgm:cxn modelId="{282C9594-D25E-1442-A6CC-9740862A1A6D}" type="presOf" srcId="{5C9FA8D1-FA03-7A4F-A575-62A4955A5C62}" destId="{3FA83870-0E86-F24E-A738-9CF24D32C4A7}" srcOrd="0" destOrd="0" presId="urn:microsoft.com/office/officeart/2005/8/layout/vList3"/>
    <dgm:cxn modelId="{4251E2DE-1AC0-7E4C-934C-67AF68EDFA0C}" srcId="{473D1E46-7D42-1B4D-AE76-374701981592}" destId="{A558CE2B-C242-AB47-B30F-C65C9A78DE64}" srcOrd="1" destOrd="0" parTransId="{1D6DA935-6D13-1C43-89C3-F317D017A030}" sibTransId="{A299EC92-A03F-7742-826E-C0C3FA1CA274}"/>
    <dgm:cxn modelId="{AC804CE2-BCBB-0643-904C-2636F4112978}" type="presOf" srcId="{473D1E46-7D42-1B4D-AE76-374701981592}" destId="{4635D353-C44E-B14D-B48C-C9ECEB21AB01}" srcOrd="0" destOrd="0" presId="urn:microsoft.com/office/officeart/2005/8/layout/vList3"/>
    <dgm:cxn modelId="{4ADC17E3-810F-6D49-AF66-A9C769621AB7}" type="presOf" srcId="{A558CE2B-C242-AB47-B30F-C65C9A78DE64}" destId="{B88C319B-695E-064C-816B-8E14A8F5B259}" srcOrd="0" destOrd="0" presId="urn:microsoft.com/office/officeart/2005/8/layout/vList3"/>
    <dgm:cxn modelId="{BDC236F5-8C9E-3540-AA36-4863AE84F769}" type="presParOf" srcId="{4635D353-C44E-B14D-B48C-C9ECEB21AB01}" destId="{B62E8749-DC4B-374E-9C8E-C4BF399978EF}" srcOrd="0" destOrd="0" presId="urn:microsoft.com/office/officeart/2005/8/layout/vList3"/>
    <dgm:cxn modelId="{7A72014A-793E-B944-AFC5-CC7B90CFB901}" type="presParOf" srcId="{B62E8749-DC4B-374E-9C8E-C4BF399978EF}" destId="{B047EF43-4FDC-104B-A920-235E48BBDAC6}" srcOrd="0" destOrd="0" presId="urn:microsoft.com/office/officeart/2005/8/layout/vList3"/>
    <dgm:cxn modelId="{814823FD-96A8-6F4E-8091-F437BF0E8630}" type="presParOf" srcId="{B62E8749-DC4B-374E-9C8E-C4BF399978EF}" destId="{FB7DCD82-B0D1-CB42-BAA4-910354D72E4C}" srcOrd="1" destOrd="0" presId="urn:microsoft.com/office/officeart/2005/8/layout/vList3"/>
    <dgm:cxn modelId="{4B09E5CF-7B39-2E4A-8895-28F5CA1BB57F}" type="presParOf" srcId="{4635D353-C44E-B14D-B48C-C9ECEB21AB01}" destId="{07778243-6867-A74C-833B-2845D9C4DB44}" srcOrd="1" destOrd="0" presId="urn:microsoft.com/office/officeart/2005/8/layout/vList3"/>
    <dgm:cxn modelId="{71DAE257-21CF-A04B-BD92-5C767B09AA16}" type="presParOf" srcId="{4635D353-C44E-B14D-B48C-C9ECEB21AB01}" destId="{C0BB518B-EF9E-0447-BA8F-1A5C0953A3CB}" srcOrd="2" destOrd="0" presId="urn:microsoft.com/office/officeart/2005/8/layout/vList3"/>
    <dgm:cxn modelId="{CE932DD6-84B5-6546-BC2B-A39B93461A70}" type="presParOf" srcId="{C0BB518B-EF9E-0447-BA8F-1A5C0953A3CB}" destId="{463B4A68-0A9A-C940-8190-7FEA52410033}" srcOrd="0" destOrd="0" presId="urn:microsoft.com/office/officeart/2005/8/layout/vList3"/>
    <dgm:cxn modelId="{44D248DE-29DC-D840-87DB-3E3FE509EAE8}" type="presParOf" srcId="{C0BB518B-EF9E-0447-BA8F-1A5C0953A3CB}" destId="{B88C319B-695E-064C-816B-8E14A8F5B259}" srcOrd="1" destOrd="0" presId="urn:microsoft.com/office/officeart/2005/8/layout/vList3"/>
    <dgm:cxn modelId="{45A015D0-DDC0-FF4A-B616-21604BE555DA}" type="presParOf" srcId="{4635D353-C44E-B14D-B48C-C9ECEB21AB01}" destId="{5A365657-8B8B-0547-9361-9F79EFD13164}" srcOrd="3" destOrd="0" presId="urn:microsoft.com/office/officeart/2005/8/layout/vList3"/>
    <dgm:cxn modelId="{67FE228B-758B-664A-A022-01D5B95F5217}" type="presParOf" srcId="{4635D353-C44E-B14D-B48C-C9ECEB21AB01}" destId="{4C4D7D5A-74C0-0244-AC45-0D0645EAD8E2}" srcOrd="4" destOrd="0" presId="urn:microsoft.com/office/officeart/2005/8/layout/vList3"/>
    <dgm:cxn modelId="{6A357F78-359C-A94C-8F6E-853B99BCF4AE}" type="presParOf" srcId="{4C4D7D5A-74C0-0244-AC45-0D0645EAD8E2}" destId="{FD7A90CB-E607-144B-AC78-10697FD8F936}" srcOrd="0" destOrd="0" presId="urn:microsoft.com/office/officeart/2005/8/layout/vList3"/>
    <dgm:cxn modelId="{01043265-8B52-1F46-9B87-42FE93B441FC}" type="presParOf" srcId="{4C4D7D5A-74C0-0244-AC45-0D0645EAD8E2}" destId="{3FA83870-0E86-F24E-A738-9CF24D32C4A7}" srcOrd="1" destOrd="0" presId="urn:microsoft.com/office/officeart/2005/8/layout/vLis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58CD3C0-F331-214B-A149-F41AE6BD5D76}">
      <dsp:nvSpPr>
        <dsp:cNvPr id="0" name=""/>
        <dsp:cNvSpPr/>
      </dsp:nvSpPr>
      <dsp:spPr>
        <a:xfrm rot="5400000">
          <a:off x="1191258" y="1363626"/>
          <a:ext cx="1206010" cy="1372999"/>
        </a:xfrm>
        <a:prstGeom prst="bentUpArrow">
          <a:avLst>
            <a:gd name="adj1" fmla="val 32840"/>
            <a:gd name="adj2" fmla="val 25000"/>
            <a:gd name="adj3" fmla="val 35780"/>
          </a:avLst>
        </a:prstGeom>
        <a:solidFill>
          <a:schemeClr val="dk2">
            <a:tint val="50000"/>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6B3C3807-4B41-114E-A196-208509B67843}">
      <dsp:nvSpPr>
        <dsp:cNvPr id="0" name=""/>
        <dsp:cNvSpPr/>
      </dsp:nvSpPr>
      <dsp:spPr>
        <a:xfrm>
          <a:off x="479481" y="26740"/>
          <a:ext cx="2814725" cy="1421081"/>
        </a:xfrm>
        <a:prstGeom prst="roundRect">
          <a:avLst>
            <a:gd name="adj" fmla="val 1667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fr-FR" sz="2900" kern="1200" dirty="0" err="1"/>
            <a:t>Admissibility</a:t>
          </a:r>
          <a:endParaRPr lang="fr-FR" sz="2900" kern="1200" dirty="0"/>
        </a:p>
      </dsp:txBody>
      <dsp:txXfrm>
        <a:off x="548865" y="96124"/>
        <a:ext cx="2675957" cy="1282313"/>
      </dsp:txXfrm>
    </dsp:sp>
    <dsp:sp modelId="{859DE913-46BB-AD49-B0D8-04CC33B8730E}">
      <dsp:nvSpPr>
        <dsp:cNvPr id="0" name=""/>
        <dsp:cNvSpPr/>
      </dsp:nvSpPr>
      <dsp:spPr>
        <a:xfrm>
          <a:off x="3264613" y="208250"/>
          <a:ext cx="5042202" cy="11485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ctr" anchorCtr="0">
          <a:noAutofit/>
        </a:bodyPr>
        <a:lstStyle/>
        <a:p>
          <a:pPr marL="228600" lvl="1" indent="-228600" algn="l" defTabSz="1066800">
            <a:lnSpc>
              <a:spcPct val="90000"/>
            </a:lnSpc>
            <a:spcBef>
              <a:spcPct val="0"/>
            </a:spcBef>
            <a:spcAft>
              <a:spcPct val="15000"/>
            </a:spcAft>
            <a:buChar char="•"/>
          </a:pPr>
          <a:r>
            <a:rPr lang="fr-FR" sz="2400" kern="1200" dirty="0" err="1"/>
            <a:t>Analysis</a:t>
          </a:r>
          <a:r>
            <a:rPr lang="fr-FR" sz="2400" kern="1200" dirty="0"/>
            <a:t> of the </a:t>
          </a:r>
          <a:r>
            <a:rPr lang="fr-FR" sz="2400" kern="1200" dirty="0" err="1"/>
            <a:t>debtor’s</a:t>
          </a:r>
          <a:r>
            <a:rPr lang="fr-FR" sz="2400" kern="1200" dirty="0"/>
            <a:t> </a:t>
          </a:r>
          <a:r>
            <a:rPr lang="fr-FR" sz="2400" kern="1200" dirty="0" err="1"/>
            <a:t>request</a:t>
          </a:r>
          <a:r>
            <a:rPr lang="fr-FR" sz="2400" kern="1200" dirty="0"/>
            <a:t> and </a:t>
          </a:r>
          <a:r>
            <a:rPr lang="fr-FR" sz="2400" kern="1200" dirty="0" err="1"/>
            <a:t>approval</a:t>
          </a:r>
          <a:r>
            <a:rPr lang="fr-FR" sz="2400" kern="1200" dirty="0"/>
            <a:t> (or not)</a:t>
          </a:r>
        </a:p>
      </dsp:txBody>
      <dsp:txXfrm>
        <a:off x="3264613" y="208250"/>
        <a:ext cx="5042202" cy="1148581"/>
      </dsp:txXfrm>
    </dsp:sp>
    <dsp:sp modelId="{CFB6ABCE-2949-5B45-86B6-F0E3BBBD7067}">
      <dsp:nvSpPr>
        <dsp:cNvPr id="0" name=""/>
        <dsp:cNvSpPr/>
      </dsp:nvSpPr>
      <dsp:spPr>
        <a:xfrm rot="5400000">
          <a:off x="3917586" y="2959970"/>
          <a:ext cx="1206010" cy="1372999"/>
        </a:xfrm>
        <a:prstGeom prst="bentUpArrow">
          <a:avLst>
            <a:gd name="adj1" fmla="val 32840"/>
            <a:gd name="adj2" fmla="val 25000"/>
            <a:gd name="adj3" fmla="val 35780"/>
          </a:avLst>
        </a:prstGeom>
        <a:solidFill>
          <a:schemeClr val="dk2">
            <a:tint val="50000"/>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79D7CFB9-9406-2B47-8E3D-918AB987696D}">
      <dsp:nvSpPr>
        <dsp:cNvPr id="0" name=""/>
        <dsp:cNvSpPr/>
      </dsp:nvSpPr>
      <dsp:spPr>
        <a:xfrm>
          <a:off x="2455860" y="1719788"/>
          <a:ext cx="2812796" cy="1421081"/>
        </a:xfrm>
        <a:prstGeom prst="roundRect">
          <a:avLst>
            <a:gd name="adj" fmla="val 1667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fr-FR" sz="2900" kern="1200" dirty="0" err="1"/>
            <a:t>Designation</a:t>
          </a:r>
          <a:r>
            <a:rPr lang="fr-FR" sz="2900" kern="1200" dirty="0"/>
            <a:t> of a </a:t>
          </a:r>
          <a:r>
            <a:rPr lang="fr-FR" sz="2900" kern="1200" dirty="0" err="1"/>
            <a:t>debt</a:t>
          </a:r>
          <a:r>
            <a:rPr lang="fr-FR" sz="2900" kern="1200" dirty="0"/>
            <a:t> </a:t>
          </a:r>
          <a:r>
            <a:rPr lang="fr-FR" sz="2900" kern="1200" dirty="0" err="1"/>
            <a:t>mediator</a:t>
          </a:r>
          <a:endParaRPr lang="fr-FR" sz="2900" kern="1200" dirty="0"/>
        </a:p>
      </dsp:txBody>
      <dsp:txXfrm>
        <a:off x="2525244" y="1789172"/>
        <a:ext cx="2674028" cy="1282313"/>
      </dsp:txXfrm>
    </dsp:sp>
    <dsp:sp modelId="{CABC9B16-86C3-4B44-ACC1-CBE0766E140C}">
      <dsp:nvSpPr>
        <dsp:cNvPr id="0" name=""/>
        <dsp:cNvSpPr/>
      </dsp:nvSpPr>
      <dsp:spPr>
        <a:xfrm>
          <a:off x="5273027" y="1735105"/>
          <a:ext cx="4792276" cy="11485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ctr" anchorCtr="0">
          <a:noAutofit/>
        </a:bodyPr>
        <a:lstStyle/>
        <a:p>
          <a:pPr marL="228600" lvl="1" indent="-228600" algn="l" defTabSz="933450">
            <a:lnSpc>
              <a:spcPct val="90000"/>
            </a:lnSpc>
            <a:spcBef>
              <a:spcPct val="0"/>
            </a:spcBef>
            <a:spcAft>
              <a:spcPct val="15000"/>
            </a:spcAft>
            <a:buChar char="•"/>
          </a:pPr>
          <a:r>
            <a:rPr lang="fr-FR" sz="2100" kern="1200" dirty="0" err="1"/>
            <a:t>Lawyer</a:t>
          </a:r>
          <a:r>
            <a:rPr lang="fr-FR" sz="2100" kern="1200" dirty="0"/>
            <a:t> or social </a:t>
          </a:r>
          <a:r>
            <a:rPr lang="fr-FR" sz="2100" kern="1200" dirty="0" err="1"/>
            <a:t>worker</a:t>
          </a:r>
          <a:endParaRPr lang="fr-FR" sz="2100" kern="1200" dirty="0"/>
        </a:p>
        <a:p>
          <a:pPr marL="228600" lvl="1" indent="-228600" algn="l" defTabSz="933450">
            <a:lnSpc>
              <a:spcPct val="90000"/>
            </a:lnSpc>
            <a:spcBef>
              <a:spcPct val="0"/>
            </a:spcBef>
            <a:spcAft>
              <a:spcPct val="15000"/>
            </a:spcAft>
            <a:buChar char="•"/>
          </a:pPr>
          <a:r>
            <a:rPr lang="fr-FR" sz="2100" kern="1200" dirty="0" err="1"/>
            <a:t>Appointment</a:t>
          </a:r>
          <a:r>
            <a:rPr lang="fr-FR" sz="2100" kern="1200" dirty="0"/>
            <a:t> </a:t>
          </a:r>
          <a:r>
            <a:rPr lang="fr-FR" sz="2100" kern="1200" dirty="0" err="1"/>
            <a:t>with</a:t>
          </a:r>
          <a:r>
            <a:rPr lang="fr-FR" sz="2100" kern="1200" dirty="0"/>
            <a:t> the </a:t>
          </a:r>
          <a:r>
            <a:rPr lang="fr-FR" sz="2100" kern="1200" dirty="0" err="1"/>
            <a:t>debtor</a:t>
          </a:r>
          <a:r>
            <a:rPr lang="fr-FR" sz="2100" kern="1200" dirty="0"/>
            <a:t> and budget </a:t>
          </a:r>
          <a:r>
            <a:rPr lang="fr-FR" sz="2100" kern="1200" dirty="0" err="1"/>
            <a:t>definition</a:t>
          </a:r>
          <a:endParaRPr lang="fr-FR" sz="2100" kern="1200" dirty="0"/>
        </a:p>
      </dsp:txBody>
      <dsp:txXfrm>
        <a:off x="5273027" y="1735105"/>
        <a:ext cx="4792276" cy="1148581"/>
      </dsp:txXfrm>
    </dsp:sp>
    <dsp:sp modelId="{8ED530E7-BC36-2743-AB1B-1B3E8A6535C2}">
      <dsp:nvSpPr>
        <dsp:cNvPr id="0" name=""/>
        <dsp:cNvSpPr/>
      </dsp:nvSpPr>
      <dsp:spPr>
        <a:xfrm>
          <a:off x="5213809" y="3246168"/>
          <a:ext cx="3446222" cy="1421081"/>
        </a:xfrm>
        <a:prstGeom prst="roundRect">
          <a:avLst>
            <a:gd name="adj" fmla="val 1667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fr-FR" sz="2900" kern="1200" dirty="0" err="1"/>
            <a:t>Approval</a:t>
          </a:r>
          <a:r>
            <a:rPr lang="fr-FR" sz="2900" kern="1200" dirty="0"/>
            <a:t> of the plan</a:t>
          </a:r>
        </a:p>
      </dsp:txBody>
      <dsp:txXfrm>
        <a:off x="5283193" y="3315552"/>
        <a:ext cx="3307454" cy="1282313"/>
      </dsp:txXfrm>
    </dsp:sp>
    <dsp:sp modelId="{A84DC30A-68E7-3641-949C-A1C48A5639C0}">
      <dsp:nvSpPr>
        <dsp:cNvPr id="0" name=""/>
        <dsp:cNvSpPr/>
      </dsp:nvSpPr>
      <dsp:spPr>
        <a:xfrm>
          <a:off x="8759689" y="3370282"/>
          <a:ext cx="2260735" cy="11485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ctr" anchorCtr="0">
          <a:noAutofit/>
        </a:bodyPr>
        <a:lstStyle/>
        <a:p>
          <a:pPr marL="228600" lvl="1" indent="-228600" algn="l" defTabSz="1066800">
            <a:lnSpc>
              <a:spcPct val="90000"/>
            </a:lnSpc>
            <a:spcBef>
              <a:spcPct val="0"/>
            </a:spcBef>
            <a:spcAft>
              <a:spcPct val="15000"/>
            </a:spcAft>
            <a:buChar char="•"/>
          </a:pPr>
          <a:r>
            <a:rPr lang="fr-FR" sz="2400" kern="1200" dirty="0"/>
            <a:t>and continuation of the </a:t>
          </a:r>
          <a:r>
            <a:rPr lang="fr-FR" sz="2400" kern="1200" dirty="0" err="1"/>
            <a:t>procedure</a:t>
          </a:r>
          <a:endParaRPr lang="fr-FR" sz="2400" kern="1200" dirty="0"/>
        </a:p>
      </dsp:txBody>
      <dsp:txXfrm>
        <a:off x="8759689" y="3370282"/>
        <a:ext cx="2260735" cy="114858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7597882-85FA-EA40-952D-7873FC4ED6EF}">
      <dsp:nvSpPr>
        <dsp:cNvPr id="0" name=""/>
        <dsp:cNvSpPr/>
      </dsp:nvSpPr>
      <dsp:spPr>
        <a:xfrm>
          <a:off x="5722144" y="2123599"/>
          <a:ext cx="4048458" cy="702625"/>
        </a:xfrm>
        <a:custGeom>
          <a:avLst/>
          <a:gdLst/>
          <a:ahLst/>
          <a:cxnLst/>
          <a:rect l="0" t="0" r="0" b="0"/>
          <a:pathLst>
            <a:path>
              <a:moveTo>
                <a:pt x="0" y="0"/>
              </a:moveTo>
              <a:lnTo>
                <a:pt x="0" y="351312"/>
              </a:lnTo>
              <a:lnTo>
                <a:pt x="4048458" y="351312"/>
              </a:lnTo>
              <a:lnTo>
                <a:pt x="4048458" y="702625"/>
              </a:lnTo>
            </a:path>
          </a:pathLst>
        </a:custGeom>
        <a:noFill/>
        <a:ln w="12700" cap="flat" cmpd="sng" algn="ctr">
          <a:solidFill>
            <a:schemeClr val="dk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2323670-B39F-104C-8753-484B1FC86DEE}">
      <dsp:nvSpPr>
        <dsp:cNvPr id="0" name=""/>
        <dsp:cNvSpPr/>
      </dsp:nvSpPr>
      <dsp:spPr>
        <a:xfrm>
          <a:off x="5676424" y="2123599"/>
          <a:ext cx="91440" cy="702625"/>
        </a:xfrm>
        <a:custGeom>
          <a:avLst/>
          <a:gdLst/>
          <a:ahLst/>
          <a:cxnLst/>
          <a:rect l="0" t="0" r="0" b="0"/>
          <a:pathLst>
            <a:path>
              <a:moveTo>
                <a:pt x="45720" y="0"/>
              </a:moveTo>
              <a:lnTo>
                <a:pt x="45720" y="702625"/>
              </a:lnTo>
            </a:path>
          </a:pathLst>
        </a:custGeom>
        <a:noFill/>
        <a:ln w="12700" cap="flat" cmpd="sng" algn="ctr">
          <a:solidFill>
            <a:schemeClr val="dk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FA9C6C0-CA84-2B40-A43F-9BB02553B574}">
      <dsp:nvSpPr>
        <dsp:cNvPr id="0" name=""/>
        <dsp:cNvSpPr/>
      </dsp:nvSpPr>
      <dsp:spPr>
        <a:xfrm>
          <a:off x="1673685" y="2123599"/>
          <a:ext cx="4048458" cy="702625"/>
        </a:xfrm>
        <a:custGeom>
          <a:avLst/>
          <a:gdLst/>
          <a:ahLst/>
          <a:cxnLst/>
          <a:rect l="0" t="0" r="0" b="0"/>
          <a:pathLst>
            <a:path>
              <a:moveTo>
                <a:pt x="4048458" y="0"/>
              </a:moveTo>
              <a:lnTo>
                <a:pt x="4048458" y="351312"/>
              </a:lnTo>
              <a:lnTo>
                <a:pt x="0" y="351312"/>
              </a:lnTo>
              <a:lnTo>
                <a:pt x="0" y="702625"/>
              </a:lnTo>
            </a:path>
          </a:pathLst>
        </a:custGeom>
        <a:noFill/>
        <a:ln w="12700" cap="flat" cmpd="sng" algn="ctr">
          <a:solidFill>
            <a:schemeClr val="dk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B512DDC-9DE9-5C41-AC20-9E89CE28B1EC}">
      <dsp:nvSpPr>
        <dsp:cNvPr id="0" name=""/>
        <dsp:cNvSpPr/>
      </dsp:nvSpPr>
      <dsp:spPr>
        <a:xfrm>
          <a:off x="4049227" y="450683"/>
          <a:ext cx="3345833" cy="1672916"/>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2133600">
            <a:lnSpc>
              <a:spcPct val="90000"/>
            </a:lnSpc>
            <a:spcBef>
              <a:spcPct val="0"/>
            </a:spcBef>
            <a:spcAft>
              <a:spcPct val="35000"/>
            </a:spcAft>
            <a:buNone/>
          </a:pPr>
          <a:r>
            <a:rPr lang="fr-FR" sz="4800" kern="1200" dirty="0" err="1"/>
            <a:t>Debtor’s</a:t>
          </a:r>
          <a:r>
            <a:rPr lang="fr-FR" sz="4800" kern="1200" dirty="0"/>
            <a:t> </a:t>
          </a:r>
          <a:r>
            <a:rPr lang="fr-FR" sz="4800" kern="1200" dirty="0" err="1"/>
            <a:t>income</a:t>
          </a:r>
          <a:endParaRPr lang="fr-FR" sz="4800" kern="1200" dirty="0"/>
        </a:p>
      </dsp:txBody>
      <dsp:txXfrm>
        <a:off x="4049227" y="450683"/>
        <a:ext cx="3345833" cy="1672916"/>
      </dsp:txXfrm>
    </dsp:sp>
    <dsp:sp modelId="{1C4D7859-B2A7-2F45-A433-EA1F1EDDE2AC}">
      <dsp:nvSpPr>
        <dsp:cNvPr id="0" name=""/>
        <dsp:cNvSpPr/>
      </dsp:nvSpPr>
      <dsp:spPr>
        <a:xfrm>
          <a:off x="768" y="2826225"/>
          <a:ext cx="3345833" cy="1672916"/>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2133600">
            <a:lnSpc>
              <a:spcPct val="90000"/>
            </a:lnSpc>
            <a:spcBef>
              <a:spcPct val="0"/>
            </a:spcBef>
            <a:spcAft>
              <a:spcPct val="35000"/>
            </a:spcAft>
            <a:buNone/>
          </a:pPr>
          <a:r>
            <a:rPr lang="fr-FR" sz="4800" kern="1200" dirty="0" err="1"/>
            <a:t>Repayment</a:t>
          </a:r>
          <a:r>
            <a:rPr lang="fr-FR" sz="4800" kern="1200" dirty="0"/>
            <a:t> of </a:t>
          </a:r>
          <a:r>
            <a:rPr lang="fr-FR" sz="4800" kern="1200" dirty="0" err="1"/>
            <a:t>creditors</a:t>
          </a:r>
          <a:endParaRPr lang="fr-FR" sz="4800" kern="1200" dirty="0"/>
        </a:p>
      </dsp:txBody>
      <dsp:txXfrm>
        <a:off x="768" y="2826225"/>
        <a:ext cx="3345833" cy="1672916"/>
      </dsp:txXfrm>
    </dsp:sp>
    <dsp:sp modelId="{90521385-DD99-864B-947E-80421EC4DFAF}">
      <dsp:nvSpPr>
        <dsp:cNvPr id="0" name=""/>
        <dsp:cNvSpPr/>
      </dsp:nvSpPr>
      <dsp:spPr>
        <a:xfrm>
          <a:off x="4049227" y="2826225"/>
          <a:ext cx="3345833" cy="1672916"/>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2133600">
            <a:lnSpc>
              <a:spcPct val="90000"/>
            </a:lnSpc>
            <a:spcBef>
              <a:spcPct val="0"/>
            </a:spcBef>
            <a:spcAft>
              <a:spcPct val="35000"/>
            </a:spcAft>
            <a:buNone/>
          </a:pPr>
          <a:r>
            <a:rPr lang="fr-FR" sz="4800" kern="1200" dirty="0" err="1"/>
            <a:t>Mediator’s</a:t>
          </a:r>
          <a:r>
            <a:rPr lang="fr-FR" sz="4800" kern="1200" dirty="0"/>
            <a:t> </a:t>
          </a:r>
          <a:r>
            <a:rPr lang="fr-FR" sz="4800" kern="1200" dirty="0" err="1"/>
            <a:t>fees</a:t>
          </a:r>
          <a:endParaRPr lang="fr-FR" sz="4800" kern="1200" dirty="0"/>
        </a:p>
      </dsp:txBody>
      <dsp:txXfrm>
        <a:off x="4049227" y="2826225"/>
        <a:ext cx="3345833" cy="1672916"/>
      </dsp:txXfrm>
    </dsp:sp>
    <dsp:sp modelId="{C54F51D5-24A9-5F4B-BB01-8E5CE87BE25B}">
      <dsp:nvSpPr>
        <dsp:cNvPr id="0" name=""/>
        <dsp:cNvSpPr/>
      </dsp:nvSpPr>
      <dsp:spPr>
        <a:xfrm>
          <a:off x="8097685" y="2826225"/>
          <a:ext cx="3345833" cy="1672916"/>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2133600">
            <a:lnSpc>
              <a:spcPct val="90000"/>
            </a:lnSpc>
            <a:spcBef>
              <a:spcPct val="0"/>
            </a:spcBef>
            <a:spcAft>
              <a:spcPct val="35000"/>
            </a:spcAft>
            <a:buNone/>
          </a:pPr>
          <a:r>
            <a:rPr lang="fr-FR" sz="4800" kern="1200" dirty="0"/>
            <a:t>« </a:t>
          </a:r>
          <a:r>
            <a:rPr lang="fr-FR" sz="4800" kern="1200" dirty="0" err="1"/>
            <a:t>Left</a:t>
          </a:r>
          <a:r>
            <a:rPr lang="fr-FR" sz="4800" kern="1200" dirty="0"/>
            <a:t> to live »</a:t>
          </a:r>
        </a:p>
      </dsp:txBody>
      <dsp:txXfrm>
        <a:off x="8097685" y="2826225"/>
        <a:ext cx="3345833" cy="167291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B7DCD82-B0D1-CB42-BAA4-910354D72E4C}">
      <dsp:nvSpPr>
        <dsp:cNvPr id="0" name=""/>
        <dsp:cNvSpPr/>
      </dsp:nvSpPr>
      <dsp:spPr>
        <a:xfrm rot="10800000">
          <a:off x="2000298" y="417"/>
          <a:ext cx="6972638" cy="976129"/>
        </a:xfrm>
        <a:prstGeom prst="homePlate">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30446" tIns="156210" rIns="291592" bIns="156210" numCol="1" spcCol="1270" anchor="ctr" anchorCtr="0">
          <a:noAutofit/>
        </a:bodyPr>
        <a:lstStyle/>
        <a:p>
          <a:pPr marL="0" lvl="0" indent="0" algn="ctr" defTabSz="1822450">
            <a:lnSpc>
              <a:spcPct val="90000"/>
            </a:lnSpc>
            <a:spcBef>
              <a:spcPct val="0"/>
            </a:spcBef>
            <a:spcAft>
              <a:spcPct val="35000"/>
            </a:spcAft>
            <a:buNone/>
          </a:pPr>
          <a:r>
            <a:rPr lang="en-US" sz="4100" kern="1200"/>
            <a:t>17 semi-directive interviews</a:t>
          </a:r>
          <a:endParaRPr lang="fr-BE" sz="4100" kern="1200" dirty="0"/>
        </a:p>
      </dsp:txBody>
      <dsp:txXfrm rot="10800000">
        <a:off x="2244330" y="417"/>
        <a:ext cx="6728606" cy="976129"/>
      </dsp:txXfrm>
    </dsp:sp>
    <dsp:sp modelId="{B047EF43-4FDC-104B-A920-235E48BBDAC6}">
      <dsp:nvSpPr>
        <dsp:cNvPr id="0" name=""/>
        <dsp:cNvSpPr/>
      </dsp:nvSpPr>
      <dsp:spPr>
        <a:xfrm>
          <a:off x="1512233" y="417"/>
          <a:ext cx="976129" cy="976129"/>
        </a:xfrm>
        <a:prstGeom prst="ellipse">
          <a:avLst/>
        </a:prstGeom>
        <a:solidFill>
          <a:schemeClr val="dk2">
            <a:tint val="50000"/>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B88C319B-695E-064C-816B-8E14A8F5B259}">
      <dsp:nvSpPr>
        <dsp:cNvPr id="0" name=""/>
        <dsp:cNvSpPr/>
      </dsp:nvSpPr>
      <dsp:spPr>
        <a:xfrm rot="10800000">
          <a:off x="2000298" y="1220578"/>
          <a:ext cx="6972638" cy="976129"/>
        </a:xfrm>
        <a:prstGeom prst="homePlate">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30446" tIns="156210" rIns="291592" bIns="156210" numCol="1" spcCol="1270" anchor="ctr" anchorCtr="0">
          <a:noAutofit/>
        </a:bodyPr>
        <a:lstStyle/>
        <a:p>
          <a:pPr marL="0" lvl="0" indent="0" algn="ctr" defTabSz="1822450">
            <a:lnSpc>
              <a:spcPct val="90000"/>
            </a:lnSpc>
            <a:spcBef>
              <a:spcPct val="0"/>
            </a:spcBef>
            <a:spcAft>
              <a:spcPct val="35000"/>
            </a:spcAft>
            <a:buNone/>
          </a:pPr>
          <a:r>
            <a:rPr lang="en-US" sz="4100" kern="1200"/>
            <a:t>3 men/14 women</a:t>
          </a:r>
          <a:endParaRPr lang="fr-BE" sz="4100" kern="1200"/>
        </a:p>
      </dsp:txBody>
      <dsp:txXfrm rot="10800000">
        <a:off x="2244330" y="1220578"/>
        <a:ext cx="6728606" cy="976129"/>
      </dsp:txXfrm>
    </dsp:sp>
    <dsp:sp modelId="{463B4A68-0A9A-C940-8190-7FEA52410033}">
      <dsp:nvSpPr>
        <dsp:cNvPr id="0" name=""/>
        <dsp:cNvSpPr/>
      </dsp:nvSpPr>
      <dsp:spPr>
        <a:xfrm>
          <a:off x="1512233" y="1220578"/>
          <a:ext cx="976129" cy="976129"/>
        </a:xfrm>
        <a:prstGeom prst="ellipse">
          <a:avLst/>
        </a:prstGeom>
        <a:solidFill>
          <a:schemeClr val="dk2">
            <a:tint val="50000"/>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3FA83870-0E86-F24E-A738-9CF24D32C4A7}">
      <dsp:nvSpPr>
        <dsp:cNvPr id="0" name=""/>
        <dsp:cNvSpPr/>
      </dsp:nvSpPr>
      <dsp:spPr>
        <a:xfrm rot="10800000">
          <a:off x="2000298" y="2440739"/>
          <a:ext cx="6972638" cy="976129"/>
        </a:xfrm>
        <a:prstGeom prst="homePlate">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30446" tIns="156210" rIns="291592" bIns="156210" numCol="1" spcCol="1270" anchor="ctr" anchorCtr="0">
          <a:noAutofit/>
        </a:bodyPr>
        <a:lstStyle/>
        <a:p>
          <a:pPr marL="0" lvl="0" indent="0" algn="ctr" defTabSz="1822450">
            <a:lnSpc>
              <a:spcPct val="90000"/>
            </a:lnSpc>
            <a:spcBef>
              <a:spcPct val="0"/>
            </a:spcBef>
            <a:spcAft>
              <a:spcPct val="35000"/>
            </a:spcAft>
            <a:buNone/>
          </a:pPr>
          <a:r>
            <a:rPr lang="en-US" sz="4100" kern="1200"/>
            <a:t>Social media</a:t>
          </a:r>
          <a:endParaRPr lang="fr-BE" sz="4100" kern="1200"/>
        </a:p>
      </dsp:txBody>
      <dsp:txXfrm rot="10800000">
        <a:off x="2244330" y="2440739"/>
        <a:ext cx="6728606" cy="976129"/>
      </dsp:txXfrm>
    </dsp:sp>
    <dsp:sp modelId="{FD7A90CB-E607-144B-AC78-10697FD8F936}">
      <dsp:nvSpPr>
        <dsp:cNvPr id="0" name=""/>
        <dsp:cNvSpPr/>
      </dsp:nvSpPr>
      <dsp:spPr>
        <a:xfrm>
          <a:off x="1512233" y="2440739"/>
          <a:ext cx="976129" cy="976129"/>
        </a:xfrm>
        <a:prstGeom prst="ellipse">
          <a:avLst/>
        </a:prstGeom>
        <a:solidFill>
          <a:schemeClr val="dk2">
            <a:tint val="50000"/>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A87DD6A-8D96-1E70-00A5-A1C371E61FFA}"/>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en-US"/>
          </a:p>
        </p:txBody>
      </p:sp>
      <p:sp>
        <p:nvSpPr>
          <p:cNvPr id="3" name="Sous-titre 2">
            <a:extLst>
              <a:ext uri="{FF2B5EF4-FFF2-40B4-BE49-F238E27FC236}">
                <a16:creationId xmlns:a16="http://schemas.microsoft.com/office/drawing/2014/main" id="{5C4281C1-9E7F-D9D1-D050-0E1AFABA8B7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a:p>
        </p:txBody>
      </p:sp>
      <p:sp>
        <p:nvSpPr>
          <p:cNvPr id="4" name="Espace réservé de la date 3">
            <a:extLst>
              <a:ext uri="{FF2B5EF4-FFF2-40B4-BE49-F238E27FC236}">
                <a16:creationId xmlns:a16="http://schemas.microsoft.com/office/drawing/2014/main" id="{A36C0A37-299E-440C-62CA-40D240530AA1}"/>
              </a:ext>
            </a:extLst>
          </p:cNvPr>
          <p:cNvSpPr>
            <a:spLocks noGrp="1"/>
          </p:cNvSpPr>
          <p:nvPr>
            <p:ph type="dt" sz="half" idx="10"/>
          </p:nvPr>
        </p:nvSpPr>
        <p:spPr/>
        <p:txBody>
          <a:bodyPr/>
          <a:lstStyle/>
          <a:p>
            <a:fld id="{D2C581CF-616E-5A43-985D-1EF05AE94F0F}" type="datetimeFigureOut">
              <a:rPr lang="en-US" smtClean="0"/>
              <a:t>9/20/23</a:t>
            </a:fld>
            <a:endParaRPr lang="en-US"/>
          </a:p>
        </p:txBody>
      </p:sp>
      <p:sp>
        <p:nvSpPr>
          <p:cNvPr id="5" name="Espace réservé du pied de page 4">
            <a:extLst>
              <a:ext uri="{FF2B5EF4-FFF2-40B4-BE49-F238E27FC236}">
                <a16:creationId xmlns:a16="http://schemas.microsoft.com/office/drawing/2014/main" id="{9489BCCE-4E9D-06D0-AFD5-841278A3AE10}"/>
              </a:ext>
            </a:extLst>
          </p:cNvPr>
          <p:cNvSpPr>
            <a:spLocks noGrp="1"/>
          </p:cNvSpPr>
          <p:nvPr>
            <p:ph type="ftr" sz="quarter" idx="11"/>
          </p:nvPr>
        </p:nvSpPr>
        <p:spPr/>
        <p:txBody>
          <a:bodyPr/>
          <a:lstStyle/>
          <a:p>
            <a:endParaRPr lang="en-US"/>
          </a:p>
        </p:txBody>
      </p:sp>
      <p:sp>
        <p:nvSpPr>
          <p:cNvPr id="6" name="Espace réservé du numéro de diapositive 5">
            <a:extLst>
              <a:ext uri="{FF2B5EF4-FFF2-40B4-BE49-F238E27FC236}">
                <a16:creationId xmlns:a16="http://schemas.microsoft.com/office/drawing/2014/main" id="{F61530DF-D62D-A323-CFF5-AF7C4A836369}"/>
              </a:ext>
            </a:extLst>
          </p:cNvPr>
          <p:cNvSpPr>
            <a:spLocks noGrp="1"/>
          </p:cNvSpPr>
          <p:nvPr>
            <p:ph type="sldNum" sz="quarter" idx="12"/>
          </p:nvPr>
        </p:nvSpPr>
        <p:spPr/>
        <p:txBody>
          <a:bodyPr/>
          <a:lstStyle/>
          <a:p>
            <a:fld id="{27E0A599-50F1-E644-8301-6B89B5152940}" type="slidenum">
              <a:rPr lang="en-US" smtClean="0"/>
              <a:t>‹N°›</a:t>
            </a:fld>
            <a:endParaRPr lang="en-US"/>
          </a:p>
        </p:txBody>
      </p:sp>
    </p:spTree>
    <p:extLst>
      <p:ext uri="{BB962C8B-B14F-4D97-AF65-F5344CB8AC3E}">
        <p14:creationId xmlns:p14="http://schemas.microsoft.com/office/powerpoint/2010/main" val="31443631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EE8C431-EC46-865D-44F6-C2A3AC67FA76}"/>
              </a:ext>
            </a:extLst>
          </p:cNvPr>
          <p:cNvSpPr>
            <a:spLocks noGrp="1"/>
          </p:cNvSpPr>
          <p:nvPr>
            <p:ph type="title"/>
          </p:nvPr>
        </p:nvSpPr>
        <p:spPr/>
        <p:txBody>
          <a:bodyPr/>
          <a:lstStyle/>
          <a:p>
            <a:r>
              <a:rPr lang="fr-FR"/>
              <a:t>Modifiez le style du titre</a:t>
            </a:r>
            <a:endParaRPr lang="en-US"/>
          </a:p>
        </p:txBody>
      </p:sp>
      <p:sp>
        <p:nvSpPr>
          <p:cNvPr id="3" name="Espace réservé du texte vertical 2">
            <a:extLst>
              <a:ext uri="{FF2B5EF4-FFF2-40B4-BE49-F238E27FC236}">
                <a16:creationId xmlns:a16="http://schemas.microsoft.com/office/drawing/2014/main" id="{1D713922-1D28-BEDC-7172-D68B9AB09AFD}"/>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Espace réservé de la date 3">
            <a:extLst>
              <a:ext uri="{FF2B5EF4-FFF2-40B4-BE49-F238E27FC236}">
                <a16:creationId xmlns:a16="http://schemas.microsoft.com/office/drawing/2014/main" id="{8A072888-C03A-A44B-0166-7EC4FB4D85E8}"/>
              </a:ext>
            </a:extLst>
          </p:cNvPr>
          <p:cNvSpPr>
            <a:spLocks noGrp="1"/>
          </p:cNvSpPr>
          <p:nvPr>
            <p:ph type="dt" sz="half" idx="10"/>
          </p:nvPr>
        </p:nvSpPr>
        <p:spPr/>
        <p:txBody>
          <a:bodyPr/>
          <a:lstStyle/>
          <a:p>
            <a:fld id="{D2C581CF-616E-5A43-985D-1EF05AE94F0F}" type="datetimeFigureOut">
              <a:rPr lang="en-US" smtClean="0"/>
              <a:t>9/20/23</a:t>
            </a:fld>
            <a:endParaRPr lang="en-US"/>
          </a:p>
        </p:txBody>
      </p:sp>
      <p:sp>
        <p:nvSpPr>
          <p:cNvPr id="5" name="Espace réservé du pied de page 4">
            <a:extLst>
              <a:ext uri="{FF2B5EF4-FFF2-40B4-BE49-F238E27FC236}">
                <a16:creationId xmlns:a16="http://schemas.microsoft.com/office/drawing/2014/main" id="{5BD0BABC-2F28-B9F9-8621-C852488DC399}"/>
              </a:ext>
            </a:extLst>
          </p:cNvPr>
          <p:cNvSpPr>
            <a:spLocks noGrp="1"/>
          </p:cNvSpPr>
          <p:nvPr>
            <p:ph type="ftr" sz="quarter" idx="11"/>
          </p:nvPr>
        </p:nvSpPr>
        <p:spPr/>
        <p:txBody>
          <a:bodyPr/>
          <a:lstStyle/>
          <a:p>
            <a:endParaRPr lang="en-US"/>
          </a:p>
        </p:txBody>
      </p:sp>
      <p:sp>
        <p:nvSpPr>
          <p:cNvPr id="6" name="Espace réservé du numéro de diapositive 5">
            <a:extLst>
              <a:ext uri="{FF2B5EF4-FFF2-40B4-BE49-F238E27FC236}">
                <a16:creationId xmlns:a16="http://schemas.microsoft.com/office/drawing/2014/main" id="{6A4C2AF6-7E93-4C88-D84D-EE5992F93570}"/>
              </a:ext>
            </a:extLst>
          </p:cNvPr>
          <p:cNvSpPr>
            <a:spLocks noGrp="1"/>
          </p:cNvSpPr>
          <p:nvPr>
            <p:ph type="sldNum" sz="quarter" idx="12"/>
          </p:nvPr>
        </p:nvSpPr>
        <p:spPr/>
        <p:txBody>
          <a:bodyPr/>
          <a:lstStyle/>
          <a:p>
            <a:fld id="{27E0A599-50F1-E644-8301-6B89B5152940}" type="slidenum">
              <a:rPr lang="en-US" smtClean="0"/>
              <a:t>‹N°›</a:t>
            </a:fld>
            <a:endParaRPr lang="en-US"/>
          </a:p>
        </p:txBody>
      </p:sp>
    </p:spTree>
    <p:extLst>
      <p:ext uri="{BB962C8B-B14F-4D97-AF65-F5344CB8AC3E}">
        <p14:creationId xmlns:p14="http://schemas.microsoft.com/office/powerpoint/2010/main" val="33902723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9F8540A1-E6CC-8D1B-6FCE-2027C91D9903}"/>
              </a:ext>
            </a:extLst>
          </p:cNvPr>
          <p:cNvSpPr>
            <a:spLocks noGrp="1"/>
          </p:cNvSpPr>
          <p:nvPr>
            <p:ph type="title" orient="vert"/>
          </p:nvPr>
        </p:nvSpPr>
        <p:spPr>
          <a:xfrm>
            <a:off x="8724900" y="365125"/>
            <a:ext cx="2628900" cy="5811838"/>
          </a:xfrm>
        </p:spPr>
        <p:txBody>
          <a:bodyPr vert="eaVert"/>
          <a:lstStyle/>
          <a:p>
            <a:r>
              <a:rPr lang="fr-FR"/>
              <a:t>Modifiez le style du titre</a:t>
            </a:r>
            <a:endParaRPr lang="en-US"/>
          </a:p>
        </p:txBody>
      </p:sp>
      <p:sp>
        <p:nvSpPr>
          <p:cNvPr id="3" name="Espace réservé du texte vertical 2">
            <a:extLst>
              <a:ext uri="{FF2B5EF4-FFF2-40B4-BE49-F238E27FC236}">
                <a16:creationId xmlns:a16="http://schemas.microsoft.com/office/drawing/2014/main" id="{B7E164FB-1149-2861-4019-A6F51297151F}"/>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Espace réservé de la date 3">
            <a:extLst>
              <a:ext uri="{FF2B5EF4-FFF2-40B4-BE49-F238E27FC236}">
                <a16:creationId xmlns:a16="http://schemas.microsoft.com/office/drawing/2014/main" id="{4D65AD66-95E9-B6B6-031E-0C3B8F02A777}"/>
              </a:ext>
            </a:extLst>
          </p:cNvPr>
          <p:cNvSpPr>
            <a:spLocks noGrp="1"/>
          </p:cNvSpPr>
          <p:nvPr>
            <p:ph type="dt" sz="half" idx="10"/>
          </p:nvPr>
        </p:nvSpPr>
        <p:spPr/>
        <p:txBody>
          <a:bodyPr/>
          <a:lstStyle/>
          <a:p>
            <a:fld id="{D2C581CF-616E-5A43-985D-1EF05AE94F0F}" type="datetimeFigureOut">
              <a:rPr lang="en-US" smtClean="0"/>
              <a:t>9/20/23</a:t>
            </a:fld>
            <a:endParaRPr lang="en-US"/>
          </a:p>
        </p:txBody>
      </p:sp>
      <p:sp>
        <p:nvSpPr>
          <p:cNvPr id="5" name="Espace réservé du pied de page 4">
            <a:extLst>
              <a:ext uri="{FF2B5EF4-FFF2-40B4-BE49-F238E27FC236}">
                <a16:creationId xmlns:a16="http://schemas.microsoft.com/office/drawing/2014/main" id="{ABD57F2B-EB5E-6103-213D-FC7581BAB30D}"/>
              </a:ext>
            </a:extLst>
          </p:cNvPr>
          <p:cNvSpPr>
            <a:spLocks noGrp="1"/>
          </p:cNvSpPr>
          <p:nvPr>
            <p:ph type="ftr" sz="quarter" idx="11"/>
          </p:nvPr>
        </p:nvSpPr>
        <p:spPr/>
        <p:txBody>
          <a:bodyPr/>
          <a:lstStyle/>
          <a:p>
            <a:endParaRPr lang="en-US"/>
          </a:p>
        </p:txBody>
      </p:sp>
      <p:sp>
        <p:nvSpPr>
          <p:cNvPr id="6" name="Espace réservé du numéro de diapositive 5">
            <a:extLst>
              <a:ext uri="{FF2B5EF4-FFF2-40B4-BE49-F238E27FC236}">
                <a16:creationId xmlns:a16="http://schemas.microsoft.com/office/drawing/2014/main" id="{946691F4-1EFC-50F4-CF4F-D3C9DD57A9D8}"/>
              </a:ext>
            </a:extLst>
          </p:cNvPr>
          <p:cNvSpPr>
            <a:spLocks noGrp="1"/>
          </p:cNvSpPr>
          <p:nvPr>
            <p:ph type="sldNum" sz="quarter" idx="12"/>
          </p:nvPr>
        </p:nvSpPr>
        <p:spPr/>
        <p:txBody>
          <a:bodyPr/>
          <a:lstStyle/>
          <a:p>
            <a:fld id="{27E0A599-50F1-E644-8301-6B89B5152940}" type="slidenum">
              <a:rPr lang="en-US" smtClean="0"/>
              <a:t>‹N°›</a:t>
            </a:fld>
            <a:endParaRPr lang="en-US"/>
          </a:p>
        </p:txBody>
      </p:sp>
    </p:spTree>
    <p:extLst>
      <p:ext uri="{BB962C8B-B14F-4D97-AF65-F5344CB8AC3E}">
        <p14:creationId xmlns:p14="http://schemas.microsoft.com/office/powerpoint/2010/main" val="39958517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004A1D4-A423-9FBE-B93F-D58986DB4091}"/>
              </a:ext>
            </a:extLst>
          </p:cNvPr>
          <p:cNvSpPr>
            <a:spLocks noGrp="1"/>
          </p:cNvSpPr>
          <p:nvPr>
            <p:ph type="title"/>
          </p:nvPr>
        </p:nvSpPr>
        <p:spPr/>
        <p:txBody>
          <a:bodyPr/>
          <a:lstStyle/>
          <a:p>
            <a:r>
              <a:rPr lang="fr-FR"/>
              <a:t>Modifiez le style du titre</a:t>
            </a:r>
            <a:endParaRPr lang="en-US"/>
          </a:p>
        </p:txBody>
      </p:sp>
      <p:sp>
        <p:nvSpPr>
          <p:cNvPr id="3" name="Espace réservé du contenu 2">
            <a:extLst>
              <a:ext uri="{FF2B5EF4-FFF2-40B4-BE49-F238E27FC236}">
                <a16:creationId xmlns:a16="http://schemas.microsoft.com/office/drawing/2014/main" id="{ED48A3CF-F617-E15D-32A2-2D29F8D5E783}"/>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Espace réservé de la date 3">
            <a:extLst>
              <a:ext uri="{FF2B5EF4-FFF2-40B4-BE49-F238E27FC236}">
                <a16:creationId xmlns:a16="http://schemas.microsoft.com/office/drawing/2014/main" id="{9AC86799-92BD-93AF-6469-E169791FCD3D}"/>
              </a:ext>
            </a:extLst>
          </p:cNvPr>
          <p:cNvSpPr>
            <a:spLocks noGrp="1"/>
          </p:cNvSpPr>
          <p:nvPr>
            <p:ph type="dt" sz="half" idx="10"/>
          </p:nvPr>
        </p:nvSpPr>
        <p:spPr/>
        <p:txBody>
          <a:bodyPr/>
          <a:lstStyle/>
          <a:p>
            <a:fld id="{D2C581CF-616E-5A43-985D-1EF05AE94F0F}" type="datetimeFigureOut">
              <a:rPr lang="en-US" smtClean="0"/>
              <a:t>9/20/23</a:t>
            </a:fld>
            <a:endParaRPr lang="en-US"/>
          </a:p>
        </p:txBody>
      </p:sp>
      <p:sp>
        <p:nvSpPr>
          <p:cNvPr id="5" name="Espace réservé du pied de page 4">
            <a:extLst>
              <a:ext uri="{FF2B5EF4-FFF2-40B4-BE49-F238E27FC236}">
                <a16:creationId xmlns:a16="http://schemas.microsoft.com/office/drawing/2014/main" id="{E250AAB5-3401-DE2B-C742-874E334B15DD}"/>
              </a:ext>
            </a:extLst>
          </p:cNvPr>
          <p:cNvSpPr>
            <a:spLocks noGrp="1"/>
          </p:cNvSpPr>
          <p:nvPr>
            <p:ph type="ftr" sz="quarter" idx="11"/>
          </p:nvPr>
        </p:nvSpPr>
        <p:spPr/>
        <p:txBody>
          <a:bodyPr/>
          <a:lstStyle/>
          <a:p>
            <a:endParaRPr lang="en-US"/>
          </a:p>
        </p:txBody>
      </p:sp>
      <p:sp>
        <p:nvSpPr>
          <p:cNvPr id="6" name="Espace réservé du numéro de diapositive 5">
            <a:extLst>
              <a:ext uri="{FF2B5EF4-FFF2-40B4-BE49-F238E27FC236}">
                <a16:creationId xmlns:a16="http://schemas.microsoft.com/office/drawing/2014/main" id="{D6AEE5D1-A34E-9305-E5F3-4C2F61FDBB70}"/>
              </a:ext>
            </a:extLst>
          </p:cNvPr>
          <p:cNvSpPr>
            <a:spLocks noGrp="1"/>
          </p:cNvSpPr>
          <p:nvPr>
            <p:ph type="sldNum" sz="quarter" idx="12"/>
          </p:nvPr>
        </p:nvSpPr>
        <p:spPr/>
        <p:txBody>
          <a:bodyPr/>
          <a:lstStyle/>
          <a:p>
            <a:fld id="{27E0A599-50F1-E644-8301-6B89B5152940}" type="slidenum">
              <a:rPr lang="en-US" smtClean="0"/>
              <a:t>‹N°›</a:t>
            </a:fld>
            <a:endParaRPr lang="en-US"/>
          </a:p>
        </p:txBody>
      </p:sp>
    </p:spTree>
    <p:extLst>
      <p:ext uri="{BB962C8B-B14F-4D97-AF65-F5344CB8AC3E}">
        <p14:creationId xmlns:p14="http://schemas.microsoft.com/office/powerpoint/2010/main" val="28644762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129FABC-5CFF-57C2-7A7F-733475BA7F4A}"/>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en-US"/>
          </a:p>
        </p:txBody>
      </p:sp>
      <p:sp>
        <p:nvSpPr>
          <p:cNvPr id="3" name="Espace réservé du texte 2">
            <a:extLst>
              <a:ext uri="{FF2B5EF4-FFF2-40B4-BE49-F238E27FC236}">
                <a16:creationId xmlns:a16="http://schemas.microsoft.com/office/drawing/2014/main" id="{F460126E-0E53-09C0-CDA9-D656ED32D71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C17FAEE8-E32F-D750-8696-F5D0ACE17A63}"/>
              </a:ext>
            </a:extLst>
          </p:cNvPr>
          <p:cNvSpPr>
            <a:spLocks noGrp="1"/>
          </p:cNvSpPr>
          <p:nvPr>
            <p:ph type="dt" sz="half" idx="10"/>
          </p:nvPr>
        </p:nvSpPr>
        <p:spPr/>
        <p:txBody>
          <a:bodyPr/>
          <a:lstStyle/>
          <a:p>
            <a:fld id="{D2C581CF-616E-5A43-985D-1EF05AE94F0F}" type="datetimeFigureOut">
              <a:rPr lang="en-US" smtClean="0"/>
              <a:t>9/20/23</a:t>
            </a:fld>
            <a:endParaRPr lang="en-US"/>
          </a:p>
        </p:txBody>
      </p:sp>
      <p:sp>
        <p:nvSpPr>
          <p:cNvPr id="5" name="Espace réservé du pied de page 4">
            <a:extLst>
              <a:ext uri="{FF2B5EF4-FFF2-40B4-BE49-F238E27FC236}">
                <a16:creationId xmlns:a16="http://schemas.microsoft.com/office/drawing/2014/main" id="{F6199AD8-8323-B03B-10AD-4E3A0381EA3A}"/>
              </a:ext>
            </a:extLst>
          </p:cNvPr>
          <p:cNvSpPr>
            <a:spLocks noGrp="1"/>
          </p:cNvSpPr>
          <p:nvPr>
            <p:ph type="ftr" sz="quarter" idx="11"/>
          </p:nvPr>
        </p:nvSpPr>
        <p:spPr/>
        <p:txBody>
          <a:bodyPr/>
          <a:lstStyle/>
          <a:p>
            <a:endParaRPr lang="en-US"/>
          </a:p>
        </p:txBody>
      </p:sp>
      <p:sp>
        <p:nvSpPr>
          <p:cNvPr id="6" name="Espace réservé du numéro de diapositive 5">
            <a:extLst>
              <a:ext uri="{FF2B5EF4-FFF2-40B4-BE49-F238E27FC236}">
                <a16:creationId xmlns:a16="http://schemas.microsoft.com/office/drawing/2014/main" id="{BB05DF7F-3ECA-E0AB-F40C-A489510CF438}"/>
              </a:ext>
            </a:extLst>
          </p:cNvPr>
          <p:cNvSpPr>
            <a:spLocks noGrp="1"/>
          </p:cNvSpPr>
          <p:nvPr>
            <p:ph type="sldNum" sz="quarter" idx="12"/>
          </p:nvPr>
        </p:nvSpPr>
        <p:spPr/>
        <p:txBody>
          <a:bodyPr/>
          <a:lstStyle/>
          <a:p>
            <a:fld id="{27E0A599-50F1-E644-8301-6B89B5152940}" type="slidenum">
              <a:rPr lang="en-US" smtClean="0"/>
              <a:t>‹N°›</a:t>
            </a:fld>
            <a:endParaRPr lang="en-US"/>
          </a:p>
        </p:txBody>
      </p:sp>
    </p:spTree>
    <p:extLst>
      <p:ext uri="{BB962C8B-B14F-4D97-AF65-F5344CB8AC3E}">
        <p14:creationId xmlns:p14="http://schemas.microsoft.com/office/powerpoint/2010/main" val="6705900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74E714E-6FE6-8FA9-A769-4D6A647F6626}"/>
              </a:ext>
            </a:extLst>
          </p:cNvPr>
          <p:cNvSpPr>
            <a:spLocks noGrp="1"/>
          </p:cNvSpPr>
          <p:nvPr>
            <p:ph type="title"/>
          </p:nvPr>
        </p:nvSpPr>
        <p:spPr/>
        <p:txBody>
          <a:bodyPr/>
          <a:lstStyle/>
          <a:p>
            <a:r>
              <a:rPr lang="fr-FR"/>
              <a:t>Modifiez le style du titre</a:t>
            </a:r>
            <a:endParaRPr lang="en-US"/>
          </a:p>
        </p:txBody>
      </p:sp>
      <p:sp>
        <p:nvSpPr>
          <p:cNvPr id="3" name="Espace réservé du contenu 2">
            <a:extLst>
              <a:ext uri="{FF2B5EF4-FFF2-40B4-BE49-F238E27FC236}">
                <a16:creationId xmlns:a16="http://schemas.microsoft.com/office/drawing/2014/main" id="{3CA5B87E-A5E9-63AD-14FF-EA364908F1D7}"/>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Espace réservé du contenu 3">
            <a:extLst>
              <a:ext uri="{FF2B5EF4-FFF2-40B4-BE49-F238E27FC236}">
                <a16:creationId xmlns:a16="http://schemas.microsoft.com/office/drawing/2014/main" id="{9CBEB726-F4AE-A3DD-906B-EA9640E0D5A6}"/>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5" name="Espace réservé de la date 4">
            <a:extLst>
              <a:ext uri="{FF2B5EF4-FFF2-40B4-BE49-F238E27FC236}">
                <a16:creationId xmlns:a16="http://schemas.microsoft.com/office/drawing/2014/main" id="{81A1FFFD-497E-B2EB-2A68-B8DF767302A0}"/>
              </a:ext>
            </a:extLst>
          </p:cNvPr>
          <p:cNvSpPr>
            <a:spLocks noGrp="1"/>
          </p:cNvSpPr>
          <p:nvPr>
            <p:ph type="dt" sz="half" idx="10"/>
          </p:nvPr>
        </p:nvSpPr>
        <p:spPr/>
        <p:txBody>
          <a:bodyPr/>
          <a:lstStyle/>
          <a:p>
            <a:fld id="{D2C581CF-616E-5A43-985D-1EF05AE94F0F}" type="datetimeFigureOut">
              <a:rPr lang="en-US" smtClean="0"/>
              <a:t>9/20/23</a:t>
            </a:fld>
            <a:endParaRPr lang="en-US"/>
          </a:p>
        </p:txBody>
      </p:sp>
      <p:sp>
        <p:nvSpPr>
          <p:cNvPr id="6" name="Espace réservé du pied de page 5">
            <a:extLst>
              <a:ext uri="{FF2B5EF4-FFF2-40B4-BE49-F238E27FC236}">
                <a16:creationId xmlns:a16="http://schemas.microsoft.com/office/drawing/2014/main" id="{842C656C-6935-DFD4-E7E4-CC785D7FA885}"/>
              </a:ext>
            </a:extLst>
          </p:cNvPr>
          <p:cNvSpPr>
            <a:spLocks noGrp="1"/>
          </p:cNvSpPr>
          <p:nvPr>
            <p:ph type="ftr" sz="quarter" idx="11"/>
          </p:nvPr>
        </p:nvSpPr>
        <p:spPr/>
        <p:txBody>
          <a:bodyPr/>
          <a:lstStyle/>
          <a:p>
            <a:endParaRPr lang="en-US"/>
          </a:p>
        </p:txBody>
      </p:sp>
      <p:sp>
        <p:nvSpPr>
          <p:cNvPr id="7" name="Espace réservé du numéro de diapositive 6">
            <a:extLst>
              <a:ext uri="{FF2B5EF4-FFF2-40B4-BE49-F238E27FC236}">
                <a16:creationId xmlns:a16="http://schemas.microsoft.com/office/drawing/2014/main" id="{21E08331-A01D-E829-A9F7-AEE2CB549909}"/>
              </a:ext>
            </a:extLst>
          </p:cNvPr>
          <p:cNvSpPr>
            <a:spLocks noGrp="1"/>
          </p:cNvSpPr>
          <p:nvPr>
            <p:ph type="sldNum" sz="quarter" idx="12"/>
          </p:nvPr>
        </p:nvSpPr>
        <p:spPr/>
        <p:txBody>
          <a:bodyPr/>
          <a:lstStyle/>
          <a:p>
            <a:fld id="{27E0A599-50F1-E644-8301-6B89B5152940}" type="slidenum">
              <a:rPr lang="en-US" smtClean="0"/>
              <a:t>‹N°›</a:t>
            </a:fld>
            <a:endParaRPr lang="en-US"/>
          </a:p>
        </p:txBody>
      </p:sp>
    </p:spTree>
    <p:extLst>
      <p:ext uri="{BB962C8B-B14F-4D97-AF65-F5344CB8AC3E}">
        <p14:creationId xmlns:p14="http://schemas.microsoft.com/office/powerpoint/2010/main" val="32885025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C4B6C3F-DB21-471A-12C9-061D8F0C7F72}"/>
              </a:ext>
            </a:extLst>
          </p:cNvPr>
          <p:cNvSpPr>
            <a:spLocks noGrp="1"/>
          </p:cNvSpPr>
          <p:nvPr>
            <p:ph type="title"/>
          </p:nvPr>
        </p:nvSpPr>
        <p:spPr>
          <a:xfrm>
            <a:off x="839788" y="365125"/>
            <a:ext cx="10515600" cy="1325563"/>
          </a:xfrm>
        </p:spPr>
        <p:txBody>
          <a:bodyPr/>
          <a:lstStyle/>
          <a:p>
            <a:r>
              <a:rPr lang="fr-FR"/>
              <a:t>Modifiez le style du titre</a:t>
            </a:r>
            <a:endParaRPr lang="en-US"/>
          </a:p>
        </p:txBody>
      </p:sp>
      <p:sp>
        <p:nvSpPr>
          <p:cNvPr id="3" name="Espace réservé du texte 2">
            <a:extLst>
              <a:ext uri="{FF2B5EF4-FFF2-40B4-BE49-F238E27FC236}">
                <a16:creationId xmlns:a16="http://schemas.microsoft.com/office/drawing/2014/main" id="{C3AF7D43-8119-EBD6-F5D0-AA3E5D5F8C3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A6A9640F-1F09-E2F4-8B89-21000D88A435}"/>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5" name="Espace réservé du texte 4">
            <a:extLst>
              <a:ext uri="{FF2B5EF4-FFF2-40B4-BE49-F238E27FC236}">
                <a16:creationId xmlns:a16="http://schemas.microsoft.com/office/drawing/2014/main" id="{708F4C18-4146-D58C-B793-1E7DE636ECC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3FAFEC20-DAAB-2A34-B54A-FDE144E23A26}"/>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7" name="Espace réservé de la date 6">
            <a:extLst>
              <a:ext uri="{FF2B5EF4-FFF2-40B4-BE49-F238E27FC236}">
                <a16:creationId xmlns:a16="http://schemas.microsoft.com/office/drawing/2014/main" id="{5FF212FF-4ED2-1D4E-CEFD-5BDFB7E1BC42}"/>
              </a:ext>
            </a:extLst>
          </p:cNvPr>
          <p:cNvSpPr>
            <a:spLocks noGrp="1"/>
          </p:cNvSpPr>
          <p:nvPr>
            <p:ph type="dt" sz="half" idx="10"/>
          </p:nvPr>
        </p:nvSpPr>
        <p:spPr/>
        <p:txBody>
          <a:bodyPr/>
          <a:lstStyle/>
          <a:p>
            <a:fld id="{D2C581CF-616E-5A43-985D-1EF05AE94F0F}" type="datetimeFigureOut">
              <a:rPr lang="en-US" smtClean="0"/>
              <a:t>9/20/23</a:t>
            </a:fld>
            <a:endParaRPr lang="en-US"/>
          </a:p>
        </p:txBody>
      </p:sp>
      <p:sp>
        <p:nvSpPr>
          <p:cNvPr id="8" name="Espace réservé du pied de page 7">
            <a:extLst>
              <a:ext uri="{FF2B5EF4-FFF2-40B4-BE49-F238E27FC236}">
                <a16:creationId xmlns:a16="http://schemas.microsoft.com/office/drawing/2014/main" id="{86906B44-4168-7EBF-39BF-54FF5624CE00}"/>
              </a:ext>
            </a:extLst>
          </p:cNvPr>
          <p:cNvSpPr>
            <a:spLocks noGrp="1"/>
          </p:cNvSpPr>
          <p:nvPr>
            <p:ph type="ftr" sz="quarter" idx="11"/>
          </p:nvPr>
        </p:nvSpPr>
        <p:spPr/>
        <p:txBody>
          <a:bodyPr/>
          <a:lstStyle/>
          <a:p>
            <a:endParaRPr lang="en-US"/>
          </a:p>
        </p:txBody>
      </p:sp>
      <p:sp>
        <p:nvSpPr>
          <p:cNvPr id="9" name="Espace réservé du numéro de diapositive 8">
            <a:extLst>
              <a:ext uri="{FF2B5EF4-FFF2-40B4-BE49-F238E27FC236}">
                <a16:creationId xmlns:a16="http://schemas.microsoft.com/office/drawing/2014/main" id="{AAFA6FD3-B006-A653-B5D9-92EFAE6EB5C1}"/>
              </a:ext>
            </a:extLst>
          </p:cNvPr>
          <p:cNvSpPr>
            <a:spLocks noGrp="1"/>
          </p:cNvSpPr>
          <p:nvPr>
            <p:ph type="sldNum" sz="quarter" idx="12"/>
          </p:nvPr>
        </p:nvSpPr>
        <p:spPr/>
        <p:txBody>
          <a:bodyPr/>
          <a:lstStyle/>
          <a:p>
            <a:fld id="{27E0A599-50F1-E644-8301-6B89B5152940}" type="slidenum">
              <a:rPr lang="en-US" smtClean="0"/>
              <a:t>‹N°›</a:t>
            </a:fld>
            <a:endParaRPr lang="en-US"/>
          </a:p>
        </p:txBody>
      </p:sp>
    </p:spTree>
    <p:extLst>
      <p:ext uri="{BB962C8B-B14F-4D97-AF65-F5344CB8AC3E}">
        <p14:creationId xmlns:p14="http://schemas.microsoft.com/office/powerpoint/2010/main" val="4044521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BC2A9DC-726F-A524-C012-C091EB7C175E}"/>
              </a:ext>
            </a:extLst>
          </p:cNvPr>
          <p:cNvSpPr>
            <a:spLocks noGrp="1"/>
          </p:cNvSpPr>
          <p:nvPr>
            <p:ph type="title"/>
          </p:nvPr>
        </p:nvSpPr>
        <p:spPr/>
        <p:txBody>
          <a:bodyPr/>
          <a:lstStyle/>
          <a:p>
            <a:r>
              <a:rPr lang="fr-FR"/>
              <a:t>Modifiez le style du titre</a:t>
            </a:r>
            <a:endParaRPr lang="en-US"/>
          </a:p>
        </p:txBody>
      </p:sp>
      <p:sp>
        <p:nvSpPr>
          <p:cNvPr id="3" name="Espace réservé de la date 2">
            <a:extLst>
              <a:ext uri="{FF2B5EF4-FFF2-40B4-BE49-F238E27FC236}">
                <a16:creationId xmlns:a16="http://schemas.microsoft.com/office/drawing/2014/main" id="{D978B2BF-471D-EE1B-EB12-2F19B316AB7C}"/>
              </a:ext>
            </a:extLst>
          </p:cNvPr>
          <p:cNvSpPr>
            <a:spLocks noGrp="1"/>
          </p:cNvSpPr>
          <p:nvPr>
            <p:ph type="dt" sz="half" idx="10"/>
          </p:nvPr>
        </p:nvSpPr>
        <p:spPr/>
        <p:txBody>
          <a:bodyPr/>
          <a:lstStyle/>
          <a:p>
            <a:fld id="{D2C581CF-616E-5A43-985D-1EF05AE94F0F}" type="datetimeFigureOut">
              <a:rPr lang="en-US" smtClean="0"/>
              <a:t>9/20/23</a:t>
            </a:fld>
            <a:endParaRPr lang="en-US"/>
          </a:p>
        </p:txBody>
      </p:sp>
      <p:sp>
        <p:nvSpPr>
          <p:cNvPr id="4" name="Espace réservé du pied de page 3">
            <a:extLst>
              <a:ext uri="{FF2B5EF4-FFF2-40B4-BE49-F238E27FC236}">
                <a16:creationId xmlns:a16="http://schemas.microsoft.com/office/drawing/2014/main" id="{237826BB-4622-B30F-B72C-1ED7D25DD5C1}"/>
              </a:ext>
            </a:extLst>
          </p:cNvPr>
          <p:cNvSpPr>
            <a:spLocks noGrp="1"/>
          </p:cNvSpPr>
          <p:nvPr>
            <p:ph type="ftr" sz="quarter" idx="11"/>
          </p:nvPr>
        </p:nvSpPr>
        <p:spPr/>
        <p:txBody>
          <a:bodyPr/>
          <a:lstStyle/>
          <a:p>
            <a:endParaRPr lang="en-US"/>
          </a:p>
        </p:txBody>
      </p:sp>
      <p:sp>
        <p:nvSpPr>
          <p:cNvPr id="5" name="Espace réservé du numéro de diapositive 4">
            <a:extLst>
              <a:ext uri="{FF2B5EF4-FFF2-40B4-BE49-F238E27FC236}">
                <a16:creationId xmlns:a16="http://schemas.microsoft.com/office/drawing/2014/main" id="{29FC972F-1058-B021-4F83-DED3D70FE99A}"/>
              </a:ext>
            </a:extLst>
          </p:cNvPr>
          <p:cNvSpPr>
            <a:spLocks noGrp="1"/>
          </p:cNvSpPr>
          <p:nvPr>
            <p:ph type="sldNum" sz="quarter" idx="12"/>
          </p:nvPr>
        </p:nvSpPr>
        <p:spPr/>
        <p:txBody>
          <a:bodyPr/>
          <a:lstStyle/>
          <a:p>
            <a:fld id="{27E0A599-50F1-E644-8301-6B89B5152940}" type="slidenum">
              <a:rPr lang="en-US" smtClean="0"/>
              <a:t>‹N°›</a:t>
            </a:fld>
            <a:endParaRPr lang="en-US"/>
          </a:p>
        </p:txBody>
      </p:sp>
    </p:spTree>
    <p:extLst>
      <p:ext uri="{BB962C8B-B14F-4D97-AF65-F5344CB8AC3E}">
        <p14:creationId xmlns:p14="http://schemas.microsoft.com/office/powerpoint/2010/main" val="34380647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E84ADF4C-E87A-7F5B-4B2E-E90BEA501F61}"/>
              </a:ext>
            </a:extLst>
          </p:cNvPr>
          <p:cNvSpPr>
            <a:spLocks noGrp="1"/>
          </p:cNvSpPr>
          <p:nvPr>
            <p:ph type="dt" sz="half" idx="10"/>
          </p:nvPr>
        </p:nvSpPr>
        <p:spPr/>
        <p:txBody>
          <a:bodyPr/>
          <a:lstStyle/>
          <a:p>
            <a:fld id="{D2C581CF-616E-5A43-985D-1EF05AE94F0F}" type="datetimeFigureOut">
              <a:rPr lang="en-US" smtClean="0"/>
              <a:t>9/20/23</a:t>
            </a:fld>
            <a:endParaRPr lang="en-US"/>
          </a:p>
        </p:txBody>
      </p:sp>
      <p:sp>
        <p:nvSpPr>
          <p:cNvPr id="3" name="Espace réservé du pied de page 2">
            <a:extLst>
              <a:ext uri="{FF2B5EF4-FFF2-40B4-BE49-F238E27FC236}">
                <a16:creationId xmlns:a16="http://schemas.microsoft.com/office/drawing/2014/main" id="{120FAC74-2946-8310-5795-0FE6E803C909}"/>
              </a:ext>
            </a:extLst>
          </p:cNvPr>
          <p:cNvSpPr>
            <a:spLocks noGrp="1"/>
          </p:cNvSpPr>
          <p:nvPr>
            <p:ph type="ftr" sz="quarter" idx="11"/>
          </p:nvPr>
        </p:nvSpPr>
        <p:spPr/>
        <p:txBody>
          <a:bodyPr/>
          <a:lstStyle/>
          <a:p>
            <a:endParaRPr lang="en-US"/>
          </a:p>
        </p:txBody>
      </p:sp>
      <p:sp>
        <p:nvSpPr>
          <p:cNvPr id="4" name="Espace réservé du numéro de diapositive 3">
            <a:extLst>
              <a:ext uri="{FF2B5EF4-FFF2-40B4-BE49-F238E27FC236}">
                <a16:creationId xmlns:a16="http://schemas.microsoft.com/office/drawing/2014/main" id="{51857BF5-6125-AB25-E9CB-A44BCD40E12C}"/>
              </a:ext>
            </a:extLst>
          </p:cNvPr>
          <p:cNvSpPr>
            <a:spLocks noGrp="1"/>
          </p:cNvSpPr>
          <p:nvPr>
            <p:ph type="sldNum" sz="quarter" idx="12"/>
          </p:nvPr>
        </p:nvSpPr>
        <p:spPr/>
        <p:txBody>
          <a:bodyPr/>
          <a:lstStyle/>
          <a:p>
            <a:fld id="{27E0A599-50F1-E644-8301-6B89B5152940}" type="slidenum">
              <a:rPr lang="en-US" smtClean="0"/>
              <a:t>‹N°›</a:t>
            </a:fld>
            <a:endParaRPr lang="en-US"/>
          </a:p>
        </p:txBody>
      </p:sp>
    </p:spTree>
    <p:extLst>
      <p:ext uri="{BB962C8B-B14F-4D97-AF65-F5344CB8AC3E}">
        <p14:creationId xmlns:p14="http://schemas.microsoft.com/office/powerpoint/2010/main" val="26286641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B3E356F-F42A-2E00-C0F6-FC1BE16D8BFA}"/>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en-US"/>
          </a:p>
        </p:txBody>
      </p:sp>
      <p:sp>
        <p:nvSpPr>
          <p:cNvPr id="3" name="Espace réservé du contenu 2">
            <a:extLst>
              <a:ext uri="{FF2B5EF4-FFF2-40B4-BE49-F238E27FC236}">
                <a16:creationId xmlns:a16="http://schemas.microsoft.com/office/drawing/2014/main" id="{A84653E3-ECD7-02C5-492A-FFF372F92C2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Espace réservé du texte 3">
            <a:extLst>
              <a:ext uri="{FF2B5EF4-FFF2-40B4-BE49-F238E27FC236}">
                <a16:creationId xmlns:a16="http://schemas.microsoft.com/office/drawing/2014/main" id="{1425D548-3D14-25FD-7E4C-170E6A1CBC3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AA308BC2-9BCD-EF32-25AE-F3155135FEE2}"/>
              </a:ext>
            </a:extLst>
          </p:cNvPr>
          <p:cNvSpPr>
            <a:spLocks noGrp="1"/>
          </p:cNvSpPr>
          <p:nvPr>
            <p:ph type="dt" sz="half" idx="10"/>
          </p:nvPr>
        </p:nvSpPr>
        <p:spPr/>
        <p:txBody>
          <a:bodyPr/>
          <a:lstStyle/>
          <a:p>
            <a:fld id="{D2C581CF-616E-5A43-985D-1EF05AE94F0F}" type="datetimeFigureOut">
              <a:rPr lang="en-US" smtClean="0"/>
              <a:t>9/20/23</a:t>
            </a:fld>
            <a:endParaRPr lang="en-US"/>
          </a:p>
        </p:txBody>
      </p:sp>
      <p:sp>
        <p:nvSpPr>
          <p:cNvPr id="6" name="Espace réservé du pied de page 5">
            <a:extLst>
              <a:ext uri="{FF2B5EF4-FFF2-40B4-BE49-F238E27FC236}">
                <a16:creationId xmlns:a16="http://schemas.microsoft.com/office/drawing/2014/main" id="{19998E4A-7AFF-4D17-60CA-3E9BC6C2D8D8}"/>
              </a:ext>
            </a:extLst>
          </p:cNvPr>
          <p:cNvSpPr>
            <a:spLocks noGrp="1"/>
          </p:cNvSpPr>
          <p:nvPr>
            <p:ph type="ftr" sz="quarter" idx="11"/>
          </p:nvPr>
        </p:nvSpPr>
        <p:spPr/>
        <p:txBody>
          <a:bodyPr/>
          <a:lstStyle/>
          <a:p>
            <a:endParaRPr lang="en-US"/>
          </a:p>
        </p:txBody>
      </p:sp>
      <p:sp>
        <p:nvSpPr>
          <p:cNvPr id="7" name="Espace réservé du numéro de diapositive 6">
            <a:extLst>
              <a:ext uri="{FF2B5EF4-FFF2-40B4-BE49-F238E27FC236}">
                <a16:creationId xmlns:a16="http://schemas.microsoft.com/office/drawing/2014/main" id="{B38F5A8F-CC84-53BD-8812-479F38811496}"/>
              </a:ext>
            </a:extLst>
          </p:cNvPr>
          <p:cNvSpPr>
            <a:spLocks noGrp="1"/>
          </p:cNvSpPr>
          <p:nvPr>
            <p:ph type="sldNum" sz="quarter" idx="12"/>
          </p:nvPr>
        </p:nvSpPr>
        <p:spPr/>
        <p:txBody>
          <a:bodyPr/>
          <a:lstStyle/>
          <a:p>
            <a:fld id="{27E0A599-50F1-E644-8301-6B89B5152940}" type="slidenum">
              <a:rPr lang="en-US" smtClean="0"/>
              <a:t>‹N°›</a:t>
            </a:fld>
            <a:endParaRPr lang="en-US"/>
          </a:p>
        </p:txBody>
      </p:sp>
    </p:spTree>
    <p:extLst>
      <p:ext uri="{BB962C8B-B14F-4D97-AF65-F5344CB8AC3E}">
        <p14:creationId xmlns:p14="http://schemas.microsoft.com/office/powerpoint/2010/main" val="8866991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9B02A08-4B2C-5D03-AA13-495BD6871387}"/>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en-US"/>
          </a:p>
        </p:txBody>
      </p:sp>
      <p:sp>
        <p:nvSpPr>
          <p:cNvPr id="3" name="Espace réservé pour une image  2">
            <a:extLst>
              <a:ext uri="{FF2B5EF4-FFF2-40B4-BE49-F238E27FC236}">
                <a16:creationId xmlns:a16="http://schemas.microsoft.com/office/drawing/2014/main" id="{123C6B00-52E1-5B5C-6050-BB3B49C82B9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Espace réservé du texte 3">
            <a:extLst>
              <a:ext uri="{FF2B5EF4-FFF2-40B4-BE49-F238E27FC236}">
                <a16:creationId xmlns:a16="http://schemas.microsoft.com/office/drawing/2014/main" id="{F30E6AC2-76BF-B021-93A0-0430C33D41E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4A1AE47F-CA53-44B0-1D91-567B38D113F8}"/>
              </a:ext>
            </a:extLst>
          </p:cNvPr>
          <p:cNvSpPr>
            <a:spLocks noGrp="1"/>
          </p:cNvSpPr>
          <p:nvPr>
            <p:ph type="dt" sz="half" idx="10"/>
          </p:nvPr>
        </p:nvSpPr>
        <p:spPr/>
        <p:txBody>
          <a:bodyPr/>
          <a:lstStyle/>
          <a:p>
            <a:fld id="{D2C581CF-616E-5A43-985D-1EF05AE94F0F}" type="datetimeFigureOut">
              <a:rPr lang="en-US" smtClean="0"/>
              <a:t>9/20/23</a:t>
            </a:fld>
            <a:endParaRPr lang="en-US"/>
          </a:p>
        </p:txBody>
      </p:sp>
      <p:sp>
        <p:nvSpPr>
          <p:cNvPr id="6" name="Espace réservé du pied de page 5">
            <a:extLst>
              <a:ext uri="{FF2B5EF4-FFF2-40B4-BE49-F238E27FC236}">
                <a16:creationId xmlns:a16="http://schemas.microsoft.com/office/drawing/2014/main" id="{56BCBC51-2524-7740-CDE6-034F8A97289A}"/>
              </a:ext>
            </a:extLst>
          </p:cNvPr>
          <p:cNvSpPr>
            <a:spLocks noGrp="1"/>
          </p:cNvSpPr>
          <p:nvPr>
            <p:ph type="ftr" sz="quarter" idx="11"/>
          </p:nvPr>
        </p:nvSpPr>
        <p:spPr/>
        <p:txBody>
          <a:bodyPr/>
          <a:lstStyle/>
          <a:p>
            <a:endParaRPr lang="en-US"/>
          </a:p>
        </p:txBody>
      </p:sp>
      <p:sp>
        <p:nvSpPr>
          <p:cNvPr id="7" name="Espace réservé du numéro de diapositive 6">
            <a:extLst>
              <a:ext uri="{FF2B5EF4-FFF2-40B4-BE49-F238E27FC236}">
                <a16:creationId xmlns:a16="http://schemas.microsoft.com/office/drawing/2014/main" id="{14A35BC4-7DC6-28B9-1029-282F0B1B7997}"/>
              </a:ext>
            </a:extLst>
          </p:cNvPr>
          <p:cNvSpPr>
            <a:spLocks noGrp="1"/>
          </p:cNvSpPr>
          <p:nvPr>
            <p:ph type="sldNum" sz="quarter" idx="12"/>
          </p:nvPr>
        </p:nvSpPr>
        <p:spPr/>
        <p:txBody>
          <a:bodyPr/>
          <a:lstStyle/>
          <a:p>
            <a:fld id="{27E0A599-50F1-E644-8301-6B89B5152940}" type="slidenum">
              <a:rPr lang="en-US" smtClean="0"/>
              <a:t>‹N°›</a:t>
            </a:fld>
            <a:endParaRPr lang="en-US"/>
          </a:p>
        </p:txBody>
      </p:sp>
    </p:spTree>
    <p:extLst>
      <p:ext uri="{BB962C8B-B14F-4D97-AF65-F5344CB8AC3E}">
        <p14:creationId xmlns:p14="http://schemas.microsoft.com/office/powerpoint/2010/main" val="35110930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A9F36FD9-6C90-7BBF-63A0-4EFE05E7085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en-US"/>
          </a:p>
        </p:txBody>
      </p:sp>
      <p:sp>
        <p:nvSpPr>
          <p:cNvPr id="3" name="Espace réservé du texte 2">
            <a:extLst>
              <a:ext uri="{FF2B5EF4-FFF2-40B4-BE49-F238E27FC236}">
                <a16:creationId xmlns:a16="http://schemas.microsoft.com/office/drawing/2014/main" id="{B3B4E0FF-3F9C-E192-20BD-58D5EB93D32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Espace réservé de la date 3">
            <a:extLst>
              <a:ext uri="{FF2B5EF4-FFF2-40B4-BE49-F238E27FC236}">
                <a16:creationId xmlns:a16="http://schemas.microsoft.com/office/drawing/2014/main" id="{F377B9E2-D2DC-02DB-0468-2458CB0C2E0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2C581CF-616E-5A43-985D-1EF05AE94F0F}" type="datetimeFigureOut">
              <a:rPr lang="en-US" smtClean="0"/>
              <a:t>9/20/23</a:t>
            </a:fld>
            <a:endParaRPr lang="en-US"/>
          </a:p>
        </p:txBody>
      </p:sp>
      <p:sp>
        <p:nvSpPr>
          <p:cNvPr id="5" name="Espace réservé du pied de page 4">
            <a:extLst>
              <a:ext uri="{FF2B5EF4-FFF2-40B4-BE49-F238E27FC236}">
                <a16:creationId xmlns:a16="http://schemas.microsoft.com/office/drawing/2014/main" id="{239440BD-60F8-8154-C4E3-78E7108EEB3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Espace réservé du numéro de diapositive 5">
            <a:extLst>
              <a:ext uri="{FF2B5EF4-FFF2-40B4-BE49-F238E27FC236}">
                <a16:creationId xmlns:a16="http://schemas.microsoft.com/office/drawing/2014/main" id="{7B4683AA-44A7-DA99-1605-351BCF71DF2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E0A599-50F1-E644-8301-6B89B5152940}" type="slidenum">
              <a:rPr lang="en-US" smtClean="0"/>
              <a:t>‹N°›</a:t>
            </a:fld>
            <a:endParaRPr lang="en-US"/>
          </a:p>
        </p:txBody>
      </p:sp>
    </p:spTree>
    <p:extLst>
      <p:ext uri="{BB962C8B-B14F-4D97-AF65-F5344CB8AC3E}">
        <p14:creationId xmlns:p14="http://schemas.microsoft.com/office/powerpoint/2010/main" val="28382338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0D7B6173-1D58-48E2-83CF-37350F315F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3D4464D8-FD41-4EA2-9094-791BB1112F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0" name="Picture 13">
            <a:extLst>
              <a:ext uri="{FF2B5EF4-FFF2-40B4-BE49-F238E27FC236}">
                <a16:creationId xmlns:a16="http://schemas.microsoft.com/office/drawing/2014/main" id="{B0DAC8FB-A162-44E3-A606-C855A03A5B09}"/>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88952" cy="6862380"/>
          </a:xfrm>
          <a:prstGeom prst="rect">
            <a:avLst/>
          </a:prstGeom>
        </p:spPr>
      </p:pic>
      <p:sp>
        <p:nvSpPr>
          <p:cNvPr id="16" name="Rectangle 15">
            <a:extLst>
              <a:ext uri="{FF2B5EF4-FFF2-40B4-BE49-F238E27FC236}">
                <a16:creationId xmlns:a16="http://schemas.microsoft.com/office/drawing/2014/main" id="{21BDEC81-16A7-4451-B893-C15000083B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514A1B69-F82D-4322-9669-42AC0CB70B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6678" y="0"/>
            <a:ext cx="11145980" cy="6870723"/>
          </a:xfrm>
          <a:prstGeom prst="rect">
            <a:avLst/>
          </a:prstGeom>
          <a:solidFill>
            <a:schemeClr val="bg1"/>
          </a:solidFill>
          <a:ln w="349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ln w="22225">
                <a:solidFill>
                  <a:schemeClr val="accent2"/>
                </a:solidFill>
                <a:prstDash val="solid"/>
              </a:ln>
              <a:solidFill>
                <a:schemeClr val="accent2">
                  <a:lumMod val="40000"/>
                  <a:lumOff val="60000"/>
                </a:schemeClr>
              </a:solidFill>
            </a:endParaRPr>
          </a:p>
        </p:txBody>
      </p:sp>
      <p:sp>
        <p:nvSpPr>
          <p:cNvPr id="2" name="Titre 1">
            <a:extLst>
              <a:ext uri="{FF2B5EF4-FFF2-40B4-BE49-F238E27FC236}">
                <a16:creationId xmlns:a16="http://schemas.microsoft.com/office/drawing/2014/main" id="{9E5964E9-D698-DF1C-CCF8-126355BC98BA}"/>
              </a:ext>
            </a:extLst>
          </p:cNvPr>
          <p:cNvSpPr>
            <a:spLocks noGrp="1"/>
          </p:cNvSpPr>
          <p:nvPr>
            <p:ph type="ctrTitle"/>
          </p:nvPr>
        </p:nvSpPr>
        <p:spPr>
          <a:xfrm>
            <a:off x="1191965" y="549265"/>
            <a:ext cx="9792707" cy="2317503"/>
          </a:xfrm>
        </p:spPr>
        <p:txBody>
          <a:bodyPr vert="horz" lIns="91440" tIns="45720" rIns="91440" bIns="45720" rtlCol="0" anchor="b">
            <a:normAutofit/>
          </a:bodyPr>
          <a:lstStyle/>
          <a:p>
            <a:r>
              <a:rPr lang="en-US" sz="3200" kern="1200" dirty="0">
                <a:effectLst/>
                <a:latin typeface="+mj-lt"/>
                <a:ea typeface="+mj-ea"/>
                <a:cs typeface="+mj-cs"/>
              </a:rPr>
              <a:t>How does citizens’ experience of debt mediation affect their trust in judicial institutions? </a:t>
            </a:r>
            <a:br>
              <a:rPr lang="en-US" sz="3200" kern="1200" dirty="0">
                <a:effectLst/>
                <a:latin typeface="+mj-lt"/>
                <a:ea typeface="+mj-ea"/>
                <a:cs typeface="+mj-cs"/>
              </a:rPr>
            </a:br>
            <a:r>
              <a:rPr lang="en-US" sz="3200" kern="1200" dirty="0">
                <a:effectLst/>
                <a:latin typeface="+mj-lt"/>
                <a:ea typeface="+mj-ea"/>
                <a:cs typeface="+mj-cs"/>
              </a:rPr>
              <a:t>The case of the collective debt settlement (CDS) procedure in Belgium </a:t>
            </a:r>
            <a:endParaRPr lang="en-US" sz="3200" kern="1200" dirty="0">
              <a:latin typeface="+mj-lt"/>
              <a:ea typeface="+mj-ea"/>
              <a:cs typeface="+mj-cs"/>
            </a:endParaRPr>
          </a:p>
        </p:txBody>
      </p:sp>
      <p:sp>
        <p:nvSpPr>
          <p:cNvPr id="3" name="Sous-titre 2">
            <a:extLst>
              <a:ext uri="{FF2B5EF4-FFF2-40B4-BE49-F238E27FC236}">
                <a16:creationId xmlns:a16="http://schemas.microsoft.com/office/drawing/2014/main" id="{FE5B232F-404F-10EA-75C4-96383FC55A43}"/>
              </a:ext>
            </a:extLst>
          </p:cNvPr>
          <p:cNvSpPr>
            <a:spLocks noGrp="1"/>
          </p:cNvSpPr>
          <p:nvPr>
            <p:ph type="subTitle" idx="1"/>
          </p:nvPr>
        </p:nvSpPr>
        <p:spPr>
          <a:xfrm>
            <a:off x="1489413" y="3428999"/>
            <a:ext cx="9197810" cy="1665506"/>
          </a:xfrm>
        </p:spPr>
        <p:txBody>
          <a:bodyPr/>
          <a:lstStyle/>
          <a:p>
            <a:r>
              <a:rPr lang="en-US" kern="1200" dirty="0">
                <a:latin typeface="+mj-lt"/>
                <a:ea typeface="+mn-ea"/>
                <a:cs typeface="+mn-cs"/>
              </a:rPr>
              <a:t>Workshop “Trusting the State? Law, Bureaucraties and Politics”</a:t>
            </a:r>
          </a:p>
          <a:p>
            <a:r>
              <a:rPr lang="en-US" kern="1200" dirty="0">
                <a:latin typeface="+mj-lt"/>
                <a:ea typeface="+mn-ea"/>
                <a:cs typeface="+mn-cs"/>
              </a:rPr>
              <a:t>29/09/2023</a:t>
            </a:r>
            <a:endParaRPr lang="en-US" dirty="0">
              <a:latin typeface="+mj-lt"/>
            </a:endParaRPr>
          </a:p>
        </p:txBody>
      </p:sp>
      <p:sp>
        <p:nvSpPr>
          <p:cNvPr id="4" name="ZoneTexte 3">
            <a:extLst>
              <a:ext uri="{FF2B5EF4-FFF2-40B4-BE49-F238E27FC236}">
                <a16:creationId xmlns:a16="http://schemas.microsoft.com/office/drawing/2014/main" id="{717F5ECE-8B27-4593-39D1-4BE8C5F69262}"/>
              </a:ext>
            </a:extLst>
          </p:cNvPr>
          <p:cNvSpPr txBox="1"/>
          <p:nvPr/>
        </p:nvSpPr>
        <p:spPr>
          <a:xfrm>
            <a:off x="7575732" y="5218629"/>
            <a:ext cx="3778068" cy="371505"/>
          </a:xfrm>
          <a:prstGeom prst="rect">
            <a:avLst/>
          </a:prstGeom>
          <a:noFill/>
        </p:spPr>
        <p:txBody>
          <a:bodyPr wrap="none" rtlCol="0">
            <a:spAutoFit/>
          </a:bodyPr>
          <a:lstStyle/>
          <a:p>
            <a:pPr>
              <a:spcAft>
                <a:spcPts val="600"/>
              </a:spcAft>
            </a:pPr>
            <a:r>
              <a:rPr lang="en-US" kern="1200" dirty="0">
                <a:latin typeface="+mj-lt"/>
                <a:ea typeface="+mn-ea"/>
                <a:cs typeface="+mn-cs"/>
              </a:rPr>
              <a:t>Marie Gerrienne, PhD student, </a:t>
            </a:r>
            <a:r>
              <a:rPr lang="en-US" kern="1200" dirty="0" err="1">
                <a:latin typeface="+mj-lt"/>
                <a:ea typeface="+mn-ea"/>
                <a:cs typeface="+mn-cs"/>
              </a:rPr>
              <a:t>ULiège</a:t>
            </a:r>
            <a:endParaRPr lang="en-US" dirty="0">
              <a:latin typeface="+mj-lt"/>
            </a:endParaRPr>
          </a:p>
        </p:txBody>
      </p:sp>
    </p:spTree>
    <p:extLst>
      <p:ext uri="{BB962C8B-B14F-4D97-AF65-F5344CB8AC3E}">
        <p14:creationId xmlns:p14="http://schemas.microsoft.com/office/powerpoint/2010/main" val="29510372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A93898FF-D987-4B0E-BFB4-85F5EB356D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7F3F41AA-4F28-4E0E-9A4F-A1EAA36D69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a:extLst>
              <a:ext uri="{FF2B5EF4-FFF2-40B4-BE49-F238E27FC236}">
                <a16:creationId xmlns:a16="http://schemas.microsoft.com/office/drawing/2014/main" id="{FDF3537D-7D15-42A9-B483-CBB707B13D66}"/>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88952" cy="6862380"/>
          </a:xfrm>
          <a:prstGeom prst="rect">
            <a:avLst/>
          </a:prstGeom>
        </p:spPr>
      </p:pic>
      <p:sp>
        <p:nvSpPr>
          <p:cNvPr id="13" name="Rectangle 12">
            <a:extLst>
              <a:ext uri="{FF2B5EF4-FFF2-40B4-BE49-F238E27FC236}">
                <a16:creationId xmlns:a16="http://schemas.microsoft.com/office/drawing/2014/main" id="{58D235B8-3D10-493F-88AC-84BB404C1B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0197B95C-A16A-4E80-BFE9-EFCCA337AF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35195"/>
            <a:ext cx="12192000" cy="5389511"/>
          </a:xfrm>
          <a:prstGeom prst="rect">
            <a:avLst/>
          </a:prstGeom>
          <a:solidFill>
            <a:schemeClr val="bg1"/>
          </a:solidFill>
          <a:ln w="349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 name="Titre 1">
            <a:extLst>
              <a:ext uri="{FF2B5EF4-FFF2-40B4-BE49-F238E27FC236}">
                <a16:creationId xmlns:a16="http://schemas.microsoft.com/office/drawing/2014/main" id="{DC9C9A4F-8FD5-1D39-40EA-CA5B85DA341B}"/>
              </a:ext>
            </a:extLst>
          </p:cNvPr>
          <p:cNvSpPr>
            <a:spLocks noGrp="1"/>
          </p:cNvSpPr>
          <p:nvPr>
            <p:ph type="title"/>
          </p:nvPr>
        </p:nvSpPr>
        <p:spPr>
          <a:xfrm>
            <a:off x="1185503" y="3519243"/>
            <a:ext cx="9801082" cy="2048272"/>
          </a:xfrm>
        </p:spPr>
        <p:txBody>
          <a:bodyPr vert="horz" lIns="91440" tIns="45720" rIns="91440" bIns="45720" rtlCol="0" anchor="t">
            <a:normAutofit/>
          </a:bodyPr>
          <a:lstStyle/>
          <a:p>
            <a:pPr algn="ctr"/>
            <a:r>
              <a:rPr lang="en-US" sz="4800" kern="1200">
                <a:solidFill>
                  <a:schemeClr val="tx1"/>
                </a:solidFill>
                <a:latin typeface="+mj-lt"/>
                <a:ea typeface="+mj-ea"/>
                <a:cs typeface="+mj-cs"/>
              </a:rPr>
              <a:t>4. Methodology</a:t>
            </a:r>
          </a:p>
        </p:txBody>
      </p:sp>
    </p:spTree>
    <p:extLst>
      <p:ext uri="{BB962C8B-B14F-4D97-AF65-F5344CB8AC3E}">
        <p14:creationId xmlns:p14="http://schemas.microsoft.com/office/powerpoint/2010/main" val="1240733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D7B6173-1D58-48E2-83CF-37350F315F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FCCA929-7A61-4313-8A90-619CDF4255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id="{24250F98-AE57-452A-8B22-1B78911F0B69}"/>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88952" cy="6862380"/>
          </a:xfrm>
          <a:prstGeom prst="rect">
            <a:avLst/>
          </a:prstGeom>
        </p:spPr>
      </p:pic>
      <p:sp>
        <p:nvSpPr>
          <p:cNvPr id="14" name="Rectangle 13">
            <a:extLst>
              <a:ext uri="{FF2B5EF4-FFF2-40B4-BE49-F238E27FC236}">
                <a16:creationId xmlns:a16="http://schemas.microsoft.com/office/drawing/2014/main" id="{0464315C-FCA9-40FE-892E-D4A5B3A5B0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4BF9520B-E0CD-4FA7-91B5-7DC36B606C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35195"/>
            <a:ext cx="12192000" cy="5389511"/>
          </a:xfrm>
          <a:prstGeom prst="rect">
            <a:avLst/>
          </a:prstGeom>
          <a:solidFill>
            <a:schemeClr val="bg1"/>
          </a:solidFill>
          <a:ln w="349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Espace réservé du contenu 3">
            <a:extLst>
              <a:ext uri="{FF2B5EF4-FFF2-40B4-BE49-F238E27FC236}">
                <a16:creationId xmlns:a16="http://schemas.microsoft.com/office/drawing/2014/main" id="{74925C37-9B30-57F9-8E21-09E2EBF10946}"/>
              </a:ext>
            </a:extLst>
          </p:cNvPr>
          <p:cNvGraphicFramePr>
            <a:graphicFrameLocks noGrp="1"/>
          </p:cNvGraphicFramePr>
          <p:nvPr>
            <p:ph idx="1"/>
            <p:extLst>
              <p:ext uri="{D42A27DB-BD31-4B8C-83A1-F6EECF244321}">
                <p14:modId xmlns:p14="http://schemas.microsoft.com/office/powerpoint/2010/main" val="3113763918"/>
              </p:ext>
            </p:extLst>
          </p:nvPr>
        </p:nvGraphicFramePr>
        <p:xfrm>
          <a:off x="870689" y="1327709"/>
          <a:ext cx="10485170" cy="341728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9366688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A93898FF-D987-4B0E-BFB4-85F5EB356D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7F3F41AA-4F28-4E0E-9A4F-A1EAA36D69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a:extLst>
              <a:ext uri="{FF2B5EF4-FFF2-40B4-BE49-F238E27FC236}">
                <a16:creationId xmlns:a16="http://schemas.microsoft.com/office/drawing/2014/main" id="{FDF3537D-7D15-42A9-B483-CBB707B13D66}"/>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88952" cy="6862380"/>
          </a:xfrm>
          <a:prstGeom prst="rect">
            <a:avLst/>
          </a:prstGeom>
        </p:spPr>
      </p:pic>
      <p:sp>
        <p:nvSpPr>
          <p:cNvPr id="13" name="Rectangle 12">
            <a:extLst>
              <a:ext uri="{FF2B5EF4-FFF2-40B4-BE49-F238E27FC236}">
                <a16:creationId xmlns:a16="http://schemas.microsoft.com/office/drawing/2014/main" id="{58D235B8-3D10-493F-88AC-84BB404C1B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0197B95C-A16A-4E80-BFE9-EFCCA337AF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35195"/>
            <a:ext cx="12192000" cy="5389511"/>
          </a:xfrm>
          <a:prstGeom prst="rect">
            <a:avLst/>
          </a:prstGeom>
          <a:solidFill>
            <a:schemeClr val="bg1"/>
          </a:solidFill>
          <a:ln w="349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 name="Titre 1">
            <a:extLst>
              <a:ext uri="{FF2B5EF4-FFF2-40B4-BE49-F238E27FC236}">
                <a16:creationId xmlns:a16="http://schemas.microsoft.com/office/drawing/2014/main" id="{AC2F9E45-15E9-5062-7C39-0523BA01B9ED}"/>
              </a:ext>
            </a:extLst>
          </p:cNvPr>
          <p:cNvSpPr>
            <a:spLocks noGrp="1"/>
          </p:cNvSpPr>
          <p:nvPr>
            <p:ph type="title"/>
          </p:nvPr>
        </p:nvSpPr>
        <p:spPr>
          <a:xfrm>
            <a:off x="1185503" y="3519243"/>
            <a:ext cx="9801082" cy="2048272"/>
          </a:xfrm>
        </p:spPr>
        <p:txBody>
          <a:bodyPr vert="horz" lIns="91440" tIns="45720" rIns="91440" bIns="45720" rtlCol="0" anchor="t">
            <a:normAutofit/>
          </a:bodyPr>
          <a:lstStyle/>
          <a:p>
            <a:pPr algn="ctr"/>
            <a:r>
              <a:rPr lang="en-US" sz="4800" kern="1200" dirty="0">
                <a:solidFill>
                  <a:schemeClr val="tx1"/>
                </a:solidFill>
                <a:latin typeface="+mj-lt"/>
                <a:ea typeface="+mj-ea"/>
                <a:cs typeface="+mj-cs"/>
              </a:rPr>
              <a:t>5. Findings</a:t>
            </a:r>
          </a:p>
        </p:txBody>
      </p:sp>
    </p:spTree>
    <p:extLst>
      <p:ext uri="{BB962C8B-B14F-4D97-AF65-F5344CB8AC3E}">
        <p14:creationId xmlns:p14="http://schemas.microsoft.com/office/powerpoint/2010/main" val="33545004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93898FF-D987-4B0E-BFB4-85F5EB356D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F3F41AA-4F28-4E0E-9A4F-A1EAA36D69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id="{FDF3537D-7D15-42A9-B483-CBB707B13D66}"/>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88952" cy="6862380"/>
          </a:xfrm>
          <a:prstGeom prst="rect">
            <a:avLst/>
          </a:prstGeom>
        </p:spPr>
      </p:pic>
      <p:sp>
        <p:nvSpPr>
          <p:cNvPr id="14" name="Rectangle 13">
            <a:extLst>
              <a:ext uri="{FF2B5EF4-FFF2-40B4-BE49-F238E27FC236}">
                <a16:creationId xmlns:a16="http://schemas.microsoft.com/office/drawing/2014/main" id="{58D235B8-3D10-493F-88AC-84BB404C1B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0197B95C-A16A-4E80-BFE9-EFCCA337AF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35195"/>
            <a:ext cx="12192000" cy="5389511"/>
          </a:xfrm>
          <a:prstGeom prst="rect">
            <a:avLst/>
          </a:prstGeom>
          <a:solidFill>
            <a:schemeClr val="bg1"/>
          </a:solidFill>
          <a:ln w="349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 name="Titre 1">
            <a:extLst>
              <a:ext uri="{FF2B5EF4-FFF2-40B4-BE49-F238E27FC236}">
                <a16:creationId xmlns:a16="http://schemas.microsoft.com/office/drawing/2014/main" id="{652BE039-1517-FCF0-4099-8C7B306C11ED}"/>
              </a:ext>
            </a:extLst>
          </p:cNvPr>
          <p:cNvSpPr>
            <a:spLocks noGrp="1"/>
          </p:cNvSpPr>
          <p:nvPr>
            <p:ph type="title"/>
          </p:nvPr>
        </p:nvSpPr>
        <p:spPr>
          <a:xfrm>
            <a:off x="604736" y="986108"/>
            <a:ext cx="9801082" cy="2048272"/>
          </a:xfrm>
        </p:spPr>
        <p:txBody>
          <a:bodyPr vert="horz" lIns="91440" tIns="45720" rIns="91440" bIns="45720" rtlCol="0" anchor="t">
            <a:normAutofit/>
          </a:bodyPr>
          <a:lstStyle/>
          <a:p>
            <a:pPr algn="ctr"/>
            <a:r>
              <a:rPr lang="en-US" sz="4800" kern="1200" dirty="0">
                <a:solidFill>
                  <a:schemeClr val="tx1"/>
                </a:solidFill>
                <a:latin typeface="+mj-lt"/>
                <a:ea typeface="+mj-ea"/>
                <a:cs typeface="+mj-cs"/>
              </a:rPr>
              <a:t>	5.1. Defining trust</a:t>
            </a:r>
          </a:p>
        </p:txBody>
      </p:sp>
      <p:sp>
        <p:nvSpPr>
          <p:cNvPr id="5" name="ZoneTexte 4">
            <a:extLst>
              <a:ext uri="{FF2B5EF4-FFF2-40B4-BE49-F238E27FC236}">
                <a16:creationId xmlns:a16="http://schemas.microsoft.com/office/drawing/2014/main" id="{2C568E7F-BC5D-D59D-D7FB-91A15B7C9400}"/>
              </a:ext>
            </a:extLst>
          </p:cNvPr>
          <p:cNvSpPr txBox="1"/>
          <p:nvPr/>
        </p:nvSpPr>
        <p:spPr>
          <a:xfrm>
            <a:off x="1396314" y="2570205"/>
            <a:ext cx="9156356" cy="2554545"/>
          </a:xfrm>
          <a:prstGeom prst="rect">
            <a:avLst/>
          </a:prstGeom>
          <a:noFill/>
        </p:spPr>
        <p:txBody>
          <a:bodyPr wrap="square" rtlCol="0">
            <a:spAutoFit/>
          </a:bodyPr>
          <a:lstStyle/>
          <a:p>
            <a:pPr marL="285750" indent="-285750">
              <a:buFont typeface="Arial" panose="020B0604020202020204" pitchFamily="34" charset="0"/>
              <a:buChar char="•"/>
            </a:pPr>
            <a:r>
              <a:rPr lang="en-US" sz="3200" dirty="0"/>
              <a:t>Garfinkel (cited in </a:t>
            </a:r>
            <a:r>
              <a:rPr lang="en-US" sz="3200" dirty="0" err="1"/>
              <a:t>Quéré</a:t>
            </a:r>
            <a:r>
              <a:rPr lang="en-US" sz="3200" dirty="0"/>
              <a:t>, 2001):</a:t>
            </a:r>
          </a:p>
          <a:p>
            <a:pPr marL="742950" lvl="1" indent="-285750">
              <a:buFont typeface="Arial" panose="020B0604020202020204" pitchFamily="34" charset="0"/>
              <a:buChar char="•"/>
            </a:pPr>
            <a:r>
              <a:rPr lang="en-US" sz="3200" dirty="0"/>
              <a:t>Trust = “fulfillment of expectations” = normal, ordinary</a:t>
            </a:r>
          </a:p>
          <a:p>
            <a:pPr marL="742950" lvl="1" indent="-285750">
              <a:buFont typeface="Arial" panose="020B0604020202020204" pitchFamily="34" charset="0"/>
              <a:buChar char="•"/>
            </a:pPr>
            <a:r>
              <a:rPr lang="en-US" sz="3200" dirty="0"/>
              <a:t>Mistrust = ignorance of common sense</a:t>
            </a:r>
          </a:p>
          <a:p>
            <a:pPr marL="742950" lvl="1" indent="-285750">
              <a:buFont typeface="Arial" panose="020B0604020202020204" pitchFamily="34" charset="0"/>
              <a:buChar char="•"/>
            </a:pPr>
            <a:r>
              <a:rPr lang="en-US" sz="3200" dirty="0"/>
              <a:t>Negative definition of trust</a:t>
            </a:r>
          </a:p>
        </p:txBody>
      </p:sp>
    </p:spTree>
    <p:extLst>
      <p:ext uri="{BB962C8B-B14F-4D97-AF65-F5344CB8AC3E}">
        <p14:creationId xmlns:p14="http://schemas.microsoft.com/office/powerpoint/2010/main" val="33343013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A93898FF-D987-4B0E-BFB4-85F5EB356D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7F3F41AA-4F28-4E0E-9A4F-A1EAA36D69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1" name="Picture 11">
            <a:extLst>
              <a:ext uri="{FF2B5EF4-FFF2-40B4-BE49-F238E27FC236}">
                <a16:creationId xmlns:a16="http://schemas.microsoft.com/office/drawing/2014/main" id="{FDF3537D-7D15-42A9-B483-CBB707B13D66}"/>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88952" cy="6862380"/>
          </a:xfrm>
          <a:prstGeom prst="rect">
            <a:avLst/>
          </a:prstGeom>
        </p:spPr>
      </p:pic>
      <p:sp>
        <p:nvSpPr>
          <p:cNvPr id="22" name="Rectangle 21">
            <a:extLst>
              <a:ext uri="{FF2B5EF4-FFF2-40B4-BE49-F238E27FC236}">
                <a16:creationId xmlns:a16="http://schemas.microsoft.com/office/drawing/2014/main" id="{58D235B8-3D10-493F-88AC-84BB404C1B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a:extLst>
              <a:ext uri="{FF2B5EF4-FFF2-40B4-BE49-F238E27FC236}">
                <a16:creationId xmlns:a16="http://schemas.microsoft.com/office/drawing/2014/main" id="{0197B95C-A16A-4E80-BFE9-EFCCA337AF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35195"/>
            <a:ext cx="12192000" cy="5389511"/>
          </a:xfrm>
          <a:prstGeom prst="rect">
            <a:avLst/>
          </a:prstGeom>
          <a:solidFill>
            <a:schemeClr val="bg1"/>
          </a:solidFill>
          <a:ln w="349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 name="Titre 1">
            <a:extLst>
              <a:ext uri="{FF2B5EF4-FFF2-40B4-BE49-F238E27FC236}">
                <a16:creationId xmlns:a16="http://schemas.microsoft.com/office/drawing/2014/main" id="{09BFAE1F-0261-700E-7DE4-D3B053FDECCF}"/>
              </a:ext>
            </a:extLst>
          </p:cNvPr>
          <p:cNvSpPr>
            <a:spLocks noGrp="1"/>
          </p:cNvSpPr>
          <p:nvPr>
            <p:ph type="title"/>
          </p:nvPr>
        </p:nvSpPr>
        <p:spPr>
          <a:xfrm>
            <a:off x="1193935" y="1023178"/>
            <a:ext cx="9801082" cy="632627"/>
          </a:xfrm>
        </p:spPr>
        <p:txBody>
          <a:bodyPr vert="horz" lIns="91440" tIns="45720" rIns="91440" bIns="45720" rtlCol="0" anchor="t">
            <a:normAutofit fontScale="90000"/>
          </a:bodyPr>
          <a:lstStyle/>
          <a:p>
            <a:pPr algn="ctr"/>
            <a:r>
              <a:rPr lang="en-US" sz="4800" kern="1200" dirty="0">
                <a:solidFill>
                  <a:schemeClr val="tx1"/>
                </a:solidFill>
                <a:latin typeface="+mj-lt"/>
                <a:ea typeface="+mj-ea"/>
                <a:cs typeface="+mj-cs"/>
              </a:rPr>
              <a:t>	5.2. Trusting CDS professionals</a:t>
            </a:r>
          </a:p>
        </p:txBody>
      </p:sp>
      <p:sp>
        <p:nvSpPr>
          <p:cNvPr id="4" name="ZoneTexte 3">
            <a:extLst>
              <a:ext uri="{FF2B5EF4-FFF2-40B4-BE49-F238E27FC236}">
                <a16:creationId xmlns:a16="http://schemas.microsoft.com/office/drawing/2014/main" id="{0992EF17-BD7F-E84B-14CB-3B9C6ADD5407}"/>
              </a:ext>
            </a:extLst>
          </p:cNvPr>
          <p:cNvSpPr txBox="1"/>
          <p:nvPr/>
        </p:nvSpPr>
        <p:spPr>
          <a:xfrm>
            <a:off x="1297459" y="2271918"/>
            <a:ext cx="7933037" cy="1815882"/>
          </a:xfrm>
          <a:prstGeom prst="rect">
            <a:avLst/>
          </a:prstGeom>
          <a:noFill/>
        </p:spPr>
        <p:txBody>
          <a:bodyPr wrap="square" rtlCol="0">
            <a:spAutoFit/>
          </a:bodyPr>
          <a:lstStyle/>
          <a:p>
            <a:pPr marL="285750" indent="-285750">
              <a:buFont typeface="Arial" panose="020B0604020202020204" pitchFamily="34" charset="0"/>
              <a:buChar char="•"/>
            </a:pPr>
            <a:r>
              <a:rPr lang="en-US" sz="2800" dirty="0"/>
              <a:t>Social workers : </a:t>
            </a:r>
          </a:p>
          <a:p>
            <a:pPr marL="742950" lvl="1" indent="-285750">
              <a:buFont typeface="Arial" panose="020B0604020202020204" pitchFamily="34" charset="0"/>
              <a:buChar char="•"/>
            </a:pPr>
            <a:r>
              <a:rPr lang="en-US" sz="2800" dirty="0"/>
              <a:t>Non-judgment</a:t>
            </a:r>
          </a:p>
          <a:p>
            <a:pPr marL="742950" lvl="1" indent="-285750">
              <a:buFont typeface="Arial" panose="020B0604020202020204" pitchFamily="34" charset="0"/>
              <a:buChar char="•"/>
            </a:pPr>
            <a:r>
              <a:rPr lang="en-US" sz="2800" dirty="0"/>
              <a:t>Empathic attitudes</a:t>
            </a:r>
          </a:p>
          <a:p>
            <a:pPr marL="742950" lvl="1" indent="-285750">
              <a:buFont typeface="Arial" panose="020B0604020202020204" pitchFamily="34" charset="0"/>
              <a:buChar char="•"/>
            </a:pPr>
            <a:r>
              <a:rPr lang="en-US" sz="2800" dirty="0"/>
              <a:t>Transparent discourses</a:t>
            </a:r>
          </a:p>
        </p:txBody>
      </p:sp>
    </p:spTree>
    <p:extLst>
      <p:ext uri="{BB962C8B-B14F-4D97-AF65-F5344CB8AC3E}">
        <p14:creationId xmlns:p14="http://schemas.microsoft.com/office/powerpoint/2010/main" val="28175645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A93898FF-D987-4B0E-BFB4-85F5EB356D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D53D3819-CCB7-474D-B46E-CD90335E2D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5" name="Picture 24">
            <a:extLst>
              <a:ext uri="{FF2B5EF4-FFF2-40B4-BE49-F238E27FC236}">
                <a16:creationId xmlns:a16="http://schemas.microsoft.com/office/drawing/2014/main" id="{1F319869-6719-429A-A4AB-F6047AAAE43A}"/>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88952" cy="6862380"/>
          </a:xfrm>
          <a:prstGeom prst="rect">
            <a:avLst/>
          </a:prstGeom>
        </p:spPr>
      </p:pic>
      <p:sp>
        <p:nvSpPr>
          <p:cNvPr id="27" name="Rectangle 26">
            <a:extLst>
              <a:ext uri="{FF2B5EF4-FFF2-40B4-BE49-F238E27FC236}">
                <a16:creationId xmlns:a16="http://schemas.microsoft.com/office/drawing/2014/main" id="{012CA5C9-F56E-4DE0-BD3A-237775133D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28">
            <a:extLst>
              <a:ext uri="{FF2B5EF4-FFF2-40B4-BE49-F238E27FC236}">
                <a16:creationId xmlns:a16="http://schemas.microsoft.com/office/drawing/2014/main" id="{0197B95C-A16A-4E80-BFE9-EFCCA337AF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286593"/>
            <a:ext cx="12192000" cy="4280925"/>
          </a:xfrm>
          <a:prstGeom prst="rect">
            <a:avLst/>
          </a:prstGeom>
          <a:solidFill>
            <a:schemeClr val="bg1"/>
          </a:solidFill>
          <a:ln w="349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4" name="ZoneTexte 3">
            <a:extLst>
              <a:ext uri="{FF2B5EF4-FFF2-40B4-BE49-F238E27FC236}">
                <a16:creationId xmlns:a16="http://schemas.microsoft.com/office/drawing/2014/main" id="{04CFE2FF-4568-D5FF-2B04-0C79F9BB4D9B}"/>
              </a:ext>
            </a:extLst>
          </p:cNvPr>
          <p:cNvSpPr txBox="1"/>
          <p:nvPr/>
        </p:nvSpPr>
        <p:spPr>
          <a:xfrm>
            <a:off x="1025611" y="1748469"/>
            <a:ext cx="10033686" cy="3243965"/>
          </a:xfrm>
          <a:prstGeom prst="rect">
            <a:avLst/>
          </a:prstGeom>
          <a:noFill/>
        </p:spPr>
        <p:txBody>
          <a:bodyPr wrap="square" rtlCol="0">
            <a:spAutoFit/>
          </a:bodyPr>
          <a:lstStyle/>
          <a:p>
            <a:pPr algn="ctr">
              <a:lnSpc>
                <a:spcPct val="115000"/>
              </a:lnSpc>
              <a:spcBef>
                <a:spcPts val="600"/>
              </a:spcBef>
              <a:spcAft>
                <a:spcPts val="600"/>
              </a:spcAft>
            </a:pPr>
            <a:r>
              <a:rPr lang="en-US" sz="2400" i="1" kern="100" dirty="0">
                <a:effectLst/>
                <a:ea typeface="Calibri" panose="020F0502020204030204" pitchFamily="34" charset="0"/>
                <a:cs typeface="Times New Roman" panose="02020603050405020304" pitchFamily="18" charset="0"/>
              </a:rPr>
              <a:t>“M: So, you think she inspired trust in you? </a:t>
            </a:r>
            <a:endParaRPr lang="fr-BE" sz="2400" kern="100" dirty="0">
              <a:effectLst/>
              <a:ea typeface="Calibri" panose="020F0502020204030204" pitchFamily="34" charset="0"/>
              <a:cs typeface="Times New Roman" panose="02020603050405020304" pitchFamily="18" charset="0"/>
            </a:endParaRPr>
          </a:p>
          <a:p>
            <a:pPr algn="ctr">
              <a:lnSpc>
                <a:spcPct val="115000"/>
              </a:lnSpc>
              <a:spcBef>
                <a:spcPts val="600"/>
              </a:spcBef>
              <a:spcAft>
                <a:spcPts val="600"/>
              </a:spcAft>
            </a:pPr>
            <a:r>
              <a:rPr lang="en-US" sz="2400" i="1" kern="100" dirty="0">
                <a:effectLst/>
                <a:ea typeface="Calibri" panose="020F0502020204030204" pitchFamily="34" charset="0"/>
                <a:cs typeface="Times New Roman" panose="02020603050405020304" pitchFamily="18" charset="0"/>
              </a:rPr>
              <a:t>I: Yes. She was fair. She said how things were going, she didn’t lie, she really explained how things were going to work and that was that. She didn’t try to embellish things; she really told it like it was.”</a:t>
            </a:r>
          </a:p>
          <a:p>
            <a:pPr>
              <a:lnSpc>
                <a:spcPct val="115000"/>
              </a:lnSpc>
              <a:spcBef>
                <a:spcPts val="600"/>
              </a:spcBef>
              <a:spcAft>
                <a:spcPts val="600"/>
              </a:spcAft>
            </a:pPr>
            <a:endParaRPr lang="en-US" kern="100" dirty="0">
              <a:ea typeface="Calibri" panose="020F0502020204030204" pitchFamily="34" charset="0"/>
              <a:cs typeface="Times New Roman" panose="02020603050405020304" pitchFamily="18" charset="0"/>
            </a:endParaRPr>
          </a:p>
          <a:p>
            <a:pPr>
              <a:lnSpc>
                <a:spcPct val="115000"/>
              </a:lnSpc>
              <a:spcBef>
                <a:spcPts val="600"/>
              </a:spcBef>
              <a:spcAft>
                <a:spcPts val="600"/>
              </a:spcAft>
            </a:pPr>
            <a:r>
              <a:rPr lang="en-US" kern="100" dirty="0">
                <a:ea typeface="Calibri" panose="020F0502020204030204" pitchFamily="34" charset="0"/>
                <a:cs typeface="Times New Roman" panose="02020603050405020304" pitchFamily="18" charset="0"/>
              </a:rPr>
              <a:t>Debtor in CDS (F), 25</a:t>
            </a:r>
            <a:r>
              <a:rPr lang="en-US" kern="100" baseline="30000" dirty="0">
                <a:ea typeface="Calibri" panose="020F0502020204030204" pitchFamily="34" charset="0"/>
                <a:cs typeface="Times New Roman" panose="02020603050405020304" pitchFamily="18" charset="0"/>
              </a:rPr>
              <a:t>th</a:t>
            </a:r>
            <a:r>
              <a:rPr lang="en-US" kern="100" dirty="0">
                <a:ea typeface="Calibri" panose="020F0502020204030204" pitchFamily="34" charset="0"/>
                <a:cs typeface="Times New Roman" panose="02020603050405020304" pitchFamily="18" charset="0"/>
              </a:rPr>
              <a:t> May 2023</a:t>
            </a:r>
            <a:endParaRPr lang="fr-BE" kern="100" dirty="0">
              <a:effectLst/>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7178948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93898FF-D987-4B0E-BFB4-85F5EB356D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D53D3819-CCB7-474D-B46E-CD90335E2D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id="{1F319869-6719-429A-A4AB-F6047AAAE43A}"/>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88952" cy="6862380"/>
          </a:xfrm>
          <a:prstGeom prst="rect">
            <a:avLst/>
          </a:prstGeom>
        </p:spPr>
      </p:pic>
      <p:sp>
        <p:nvSpPr>
          <p:cNvPr id="14" name="Rectangle 13">
            <a:extLst>
              <a:ext uri="{FF2B5EF4-FFF2-40B4-BE49-F238E27FC236}">
                <a16:creationId xmlns:a16="http://schemas.microsoft.com/office/drawing/2014/main" id="{012CA5C9-F56E-4DE0-BD3A-237775133D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0197B95C-A16A-4E80-BFE9-EFCCA337AF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286593"/>
            <a:ext cx="12192000" cy="4280925"/>
          </a:xfrm>
          <a:prstGeom prst="rect">
            <a:avLst/>
          </a:prstGeom>
          <a:solidFill>
            <a:schemeClr val="bg1"/>
          </a:solidFill>
          <a:ln w="349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4" name="ZoneTexte 3">
            <a:extLst>
              <a:ext uri="{FF2B5EF4-FFF2-40B4-BE49-F238E27FC236}">
                <a16:creationId xmlns:a16="http://schemas.microsoft.com/office/drawing/2014/main" id="{AB3117E2-9502-369B-D104-34E7A6BB000E}"/>
              </a:ext>
            </a:extLst>
          </p:cNvPr>
          <p:cNvSpPr txBox="1"/>
          <p:nvPr/>
        </p:nvSpPr>
        <p:spPr>
          <a:xfrm>
            <a:off x="1136823" y="2038865"/>
            <a:ext cx="9292280" cy="3323987"/>
          </a:xfrm>
          <a:prstGeom prst="rect">
            <a:avLst/>
          </a:prstGeom>
          <a:noFill/>
        </p:spPr>
        <p:txBody>
          <a:bodyPr wrap="square" rtlCol="0">
            <a:spAutoFit/>
          </a:bodyPr>
          <a:lstStyle/>
          <a:p>
            <a:pPr algn="ctr"/>
            <a:r>
              <a:rPr lang="en-US" sz="2400" i="1" kern="100" dirty="0">
                <a:effectLst/>
                <a:ea typeface="Calibri" panose="020F0502020204030204" pitchFamily="34" charset="0"/>
                <a:cs typeface="Times New Roman" panose="02020603050405020304" pitchFamily="18" charset="0"/>
              </a:rPr>
              <a:t>“[...] we’re all social workers except for one colleague who’s a legal assistant, and we’ve all done the compulsory debt mediation training, which is really the first step towards being able to work in this field, and so our main objective is to establish a relationship of trust with the debtor [...]”</a:t>
            </a:r>
          </a:p>
          <a:p>
            <a:endParaRPr lang="en-US" sz="2400" kern="100" dirty="0">
              <a:ea typeface="Calibri" panose="020F0502020204030204" pitchFamily="34" charset="0"/>
              <a:cs typeface="Times New Roman" panose="02020603050405020304" pitchFamily="18" charset="0"/>
            </a:endParaRPr>
          </a:p>
          <a:p>
            <a:r>
              <a:rPr lang="nl-BE" kern="100" dirty="0">
                <a:ea typeface="Calibri" panose="020F0502020204030204" pitchFamily="34" charset="0"/>
                <a:cs typeface="Times New Roman" panose="02020603050405020304" pitchFamily="18" charset="0"/>
              </a:rPr>
              <a:t>Social worker (F) in a PSWC in the region of Liège, 2nd December 2021</a:t>
            </a:r>
            <a:endParaRPr lang="fr-BE" kern="100" dirty="0">
              <a:effectLst/>
              <a:ea typeface="Calibri" panose="020F0502020204030204" pitchFamily="34" charset="0"/>
              <a:cs typeface="Times New Roman" panose="02020603050405020304" pitchFamily="18" charset="0"/>
            </a:endParaRPr>
          </a:p>
          <a:p>
            <a:endParaRPr lang="fr-BE" sz="2400" kern="100" dirty="0">
              <a:effectLst/>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4050584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93898FF-D987-4B0E-BFB4-85F5EB356D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F3F41AA-4F28-4E0E-9A4F-A1EAA36D69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id="{FDF3537D-7D15-42A9-B483-CBB707B13D66}"/>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88952" cy="6862380"/>
          </a:xfrm>
          <a:prstGeom prst="rect">
            <a:avLst/>
          </a:prstGeom>
        </p:spPr>
      </p:pic>
      <p:sp>
        <p:nvSpPr>
          <p:cNvPr id="14" name="Rectangle 13">
            <a:extLst>
              <a:ext uri="{FF2B5EF4-FFF2-40B4-BE49-F238E27FC236}">
                <a16:creationId xmlns:a16="http://schemas.microsoft.com/office/drawing/2014/main" id="{58D235B8-3D10-493F-88AC-84BB404C1B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0197B95C-A16A-4E80-BFE9-EFCCA337AF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35195"/>
            <a:ext cx="12192000" cy="5389511"/>
          </a:xfrm>
          <a:prstGeom prst="rect">
            <a:avLst/>
          </a:prstGeom>
          <a:solidFill>
            <a:schemeClr val="bg1"/>
          </a:solidFill>
          <a:ln w="349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4" name="ZoneTexte 3">
            <a:extLst>
              <a:ext uri="{FF2B5EF4-FFF2-40B4-BE49-F238E27FC236}">
                <a16:creationId xmlns:a16="http://schemas.microsoft.com/office/drawing/2014/main" id="{05FB93EA-624A-B446-C6CA-2FAAE2871CA2}"/>
              </a:ext>
            </a:extLst>
          </p:cNvPr>
          <p:cNvSpPr txBox="1"/>
          <p:nvPr/>
        </p:nvSpPr>
        <p:spPr>
          <a:xfrm>
            <a:off x="494270" y="1470454"/>
            <a:ext cx="10827114" cy="2492990"/>
          </a:xfrm>
          <a:prstGeom prst="rect">
            <a:avLst/>
          </a:prstGeom>
          <a:noFill/>
        </p:spPr>
        <p:txBody>
          <a:bodyPr wrap="square" rtlCol="0">
            <a:spAutoFit/>
          </a:bodyPr>
          <a:lstStyle/>
          <a:p>
            <a:pPr algn="ctr"/>
            <a:r>
              <a:rPr lang="en-US" sz="2400" b="1" dirty="0"/>
              <a:t>Lawyer debt mediators : the most important relationship</a:t>
            </a:r>
          </a:p>
          <a:p>
            <a:pPr algn="ctr"/>
            <a:endParaRPr lang="en-US" sz="2400" i="1" kern="100" dirty="0">
              <a:effectLst/>
              <a:ea typeface="Calibri" panose="020F0502020204030204" pitchFamily="34" charset="0"/>
              <a:cs typeface="Times New Roman" panose="02020603050405020304" pitchFamily="18" charset="0"/>
            </a:endParaRPr>
          </a:p>
          <a:p>
            <a:pPr algn="ctr"/>
            <a:r>
              <a:rPr lang="en-US" sz="2400" i="1" kern="100" dirty="0">
                <a:effectLst/>
                <a:ea typeface="Calibri" panose="020F0502020204030204" pitchFamily="34" charset="0"/>
                <a:cs typeface="Times New Roman" panose="02020603050405020304" pitchFamily="18" charset="0"/>
              </a:rPr>
              <a:t>“I’d say the most important thing is contact with the mediator, that’s the most important thing for a mediated person, that there’s good communication [...].”</a:t>
            </a:r>
          </a:p>
          <a:p>
            <a:pPr algn="ctr"/>
            <a:endParaRPr lang="en-US" sz="2400" i="1" kern="100" dirty="0">
              <a:ea typeface="Calibri" panose="020F0502020204030204" pitchFamily="34" charset="0"/>
              <a:cs typeface="Times New Roman" panose="02020603050405020304" pitchFamily="18" charset="0"/>
            </a:endParaRPr>
          </a:p>
          <a:p>
            <a:r>
              <a:rPr lang="en-US" kern="100" dirty="0">
                <a:effectLst/>
                <a:ea typeface="Calibri" panose="020F0502020204030204" pitchFamily="34" charset="0"/>
                <a:cs typeface="Times New Roman" panose="02020603050405020304" pitchFamily="18" charset="0"/>
              </a:rPr>
              <a:t>Debtor in CDS (M)</a:t>
            </a:r>
            <a:r>
              <a:rPr lang="en-US" kern="100" dirty="0">
                <a:ea typeface="Calibri" panose="020F0502020204030204" pitchFamily="34" charset="0"/>
                <a:cs typeface="Times New Roman" panose="02020603050405020304" pitchFamily="18" charset="0"/>
              </a:rPr>
              <a:t>, interviewed on 10</a:t>
            </a:r>
            <a:r>
              <a:rPr lang="en-US" kern="100" baseline="30000" dirty="0">
                <a:ea typeface="Calibri" panose="020F0502020204030204" pitchFamily="34" charset="0"/>
                <a:cs typeface="Times New Roman" panose="02020603050405020304" pitchFamily="18" charset="0"/>
              </a:rPr>
              <a:t>th</a:t>
            </a:r>
            <a:r>
              <a:rPr lang="en-US" kern="100" dirty="0">
                <a:ea typeface="Calibri" panose="020F0502020204030204" pitchFamily="34" charset="0"/>
                <a:cs typeface="Times New Roman" panose="02020603050405020304" pitchFamily="18" charset="0"/>
              </a:rPr>
              <a:t> June 2023</a:t>
            </a:r>
            <a:endParaRPr lang="fr-BE" kern="100" dirty="0">
              <a:effectLst/>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6584734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3" name="Rectangle 32">
            <a:extLst>
              <a:ext uri="{FF2B5EF4-FFF2-40B4-BE49-F238E27FC236}">
                <a16:creationId xmlns:a16="http://schemas.microsoft.com/office/drawing/2014/main" id="{A93898FF-D987-4B0E-BFB4-85F5EB356D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a:extLst>
              <a:ext uri="{FF2B5EF4-FFF2-40B4-BE49-F238E27FC236}">
                <a16:creationId xmlns:a16="http://schemas.microsoft.com/office/drawing/2014/main" id="{7F3F41AA-4F28-4E0E-9A4F-A1EAA36D69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5" name="Picture 24">
            <a:extLst>
              <a:ext uri="{FF2B5EF4-FFF2-40B4-BE49-F238E27FC236}">
                <a16:creationId xmlns:a16="http://schemas.microsoft.com/office/drawing/2014/main" id="{FDF3537D-7D15-42A9-B483-CBB707B13D66}"/>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88952" cy="6862380"/>
          </a:xfrm>
          <a:prstGeom prst="rect">
            <a:avLst/>
          </a:prstGeom>
        </p:spPr>
      </p:pic>
      <p:sp>
        <p:nvSpPr>
          <p:cNvPr id="36" name="Rectangle 35">
            <a:extLst>
              <a:ext uri="{FF2B5EF4-FFF2-40B4-BE49-F238E27FC236}">
                <a16:creationId xmlns:a16="http://schemas.microsoft.com/office/drawing/2014/main" id="{58D235B8-3D10-493F-88AC-84BB404C1B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Rectangle 36">
            <a:extLst>
              <a:ext uri="{FF2B5EF4-FFF2-40B4-BE49-F238E27FC236}">
                <a16:creationId xmlns:a16="http://schemas.microsoft.com/office/drawing/2014/main" id="{0197B95C-A16A-4E80-BFE9-EFCCA337AF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35195"/>
            <a:ext cx="12192000" cy="5389511"/>
          </a:xfrm>
          <a:prstGeom prst="rect">
            <a:avLst/>
          </a:prstGeom>
          <a:solidFill>
            <a:schemeClr val="bg1"/>
          </a:solidFill>
          <a:ln w="349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4" name="ZoneTexte 3">
            <a:extLst>
              <a:ext uri="{FF2B5EF4-FFF2-40B4-BE49-F238E27FC236}">
                <a16:creationId xmlns:a16="http://schemas.microsoft.com/office/drawing/2014/main" id="{78DB2539-1AB7-525A-125B-83BAF3F335A8}"/>
              </a:ext>
            </a:extLst>
          </p:cNvPr>
          <p:cNvSpPr txBox="1"/>
          <p:nvPr/>
        </p:nvSpPr>
        <p:spPr>
          <a:xfrm>
            <a:off x="877328" y="1717589"/>
            <a:ext cx="7228703" cy="2554545"/>
          </a:xfrm>
          <a:prstGeom prst="rect">
            <a:avLst/>
          </a:prstGeom>
          <a:noFill/>
        </p:spPr>
        <p:txBody>
          <a:bodyPr wrap="square" rtlCol="0">
            <a:spAutoFit/>
          </a:bodyPr>
          <a:lstStyle/>
          <a:p>
            <a:pPr marL="285750" indent="-285750">
              <a:buFont typeface="Arial" panose="020B0604020202020204" pitchFamily="34" charset="0"/>
              <a:buChar char="•"/>
            </a:pPr>
            <a:r>
              <a:rPr lang="en-US" sz="3200" dirty="0"/>
              <a:t>Elements of “non-mistrust” : </a:t>
            </a:r>
          </a:p>
          <a:p>
            <a:pPr marL="742950" lvl="1" indent="-285750">
              <a:buFont typeface="Arial" panose="020B0604020202020204" pitchFamily="34" charset="0"/>
              <a:buChar char="•"/>
            </a:pPr>
            <a:r>
              <a:rPr lang="en-US" sz="3200" dirty="0"/>
              <a:t>Availability and response time</a:t>
            </a:r>
          </a:p>
          <a:p>
            <a:pPr marL="742950" lvl="1" indent="-285750">
              <a:buFont typeface="Arial" panose="020B0604020202020204" pitchFamily="34" charset="0"/>
              <a:buChar char="•"/>
            </a:pPr>
            <a:r>
              <a:rPr lang="en-US" sz="3200" dirty="0"/>
              <a:t>Regularity of payments</a:t>
            </a:r>
          </a:p>
          <a:p>
            <a:pPr marL="742950" lvl="1" indent="-285750">
              <a:buFont typeface="Arial" panose="020B0604020202020204" pitchFamily="34" charset="0"/>
              <a:buChar char="•"/>
            </a:pPr>
            <a:r>
              <a:rPr lang="en-US" sz="3200" dirty="0"/>
              <a:t>Consideration and non-judgment</a:t>
            </a:r>
          </a:p>
          <a:p>
            <a:pPr marL="742950" lvl="1" indent="-285750">
              <a:buFont typeface="Arial" panose="020B0604020202020204" pitchFamily="34" charset="0"/>
              <a:buChar char="•"/>
            </a:pPr>
            <a:r>
              <a:rPr lang="en-US" sz="3200" dirty="0"/>
              <a:t>Egality in front of the law</a:t>
            </a:r>
          </a:p>
        </p:txBody>
      </p:sp>
    </p:spTree>
    <p:extLst>
      <p:ext uri="{BB962C8B-B14F-4D97-AF65-F5344CB8AC3E}">
        <p14:creationId xmlns:p14="http://schemas.microsoft.com/office/powerpoint/2010/main" val="39766280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93898FF-D987-4B0E-BFB4-85F5EB356D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F3F41AA-4F28-4E0E-9A4F-A1EAA36D69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id="{FDF3537D-7D15-42A9-B483-CBB707B13D66}"/>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88952" cy="6862380"/>
          </a:xfrm>
          <a:prstGeom prst="rect">
            <a:avLst/>
          </a:prstGeom>
        </p:spPr>
      </p:pic>
      <p:sp>
        <p:nvSpPr>
          <p:cNvPr id="14" name="Rectangle 13">
            <a:extLst>
              <a:ext uri="{FF2B5EF4-FFF2-40B4-BE49-F238E27FC236}">
                <a16:creationId xmlns:a16="http://schemas.microsoft.com/office/drawing/2014/main" id="{58D235B8-3D10-493F-88AC-84BB404C1B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0197B95C-A16A-4E80-BFE9-EFCCA337AF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35195"/>
            <a:ext cx="12192000" cy="5389511"/>
          </a:xfrm>
          <a:prstGeom prst="rect">
            <a:avLst/>
          </a:prstGeom>
          <a:solidFill>
            <a:schemeClr val="bg1"/>
          </a:solidFill>
          <a:ln w="349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4" name="ZoneTexte 3">
            <a:extLst>
              <a:ext uri="{FF2B5EF4-FFF2-40B4-BE49-F238E27FC236}">
                <a16:creationId xmlns:a16="http://schemas.microsoft.com/office/drawing/2014/main" id="{CEE65C36-8447-FC66-83B2-8275173868BA}"/>
              </a:ext>
            </a:extLst>
          </p:cNvPr>
          <p:cNvSpPr txBox="1"/>
          <p:nvPr/>
        </p:nvSpPr>
        <p:spPr>
          <a:xfrm>
            <a:off x="1186250" y="1680520"/>
            <a:ext cx="10169610" cy="2923557"/>
          </a:xfrm>
          <a:prstGeom prst="rect">
            <a:avLst/>
          </a:prstGeom>
          <a:noFill/>
        </p:spPr>
        <p:txBody>
          <a:bodyPr wrap="square" rtlCol="0">
            <a:spAutoFit/>
          </a:bodyPr>
          <a:lstStyle/>
          <a:p>
            <a:pPr algn="ctr">
              <a:lnSpc>
                <a:spcPct val="115000"/>
              </a:lnSpc>
              <a:spcBef>
                <a:spcPts val="600"/>
              </a:spcBef>
              <a:spcAft>
                <a:spcPts val="600"/>
              </a:spcAft>
            </a:pPr>
            <a:r>
              <a:rPr lang="en-US" sz="2400" i="1" kern="100" dirty="0">
                <a:effectLst/>
                <a:ea typeface="Calibri" panose="020F0502020204030204" pitchFamily="34" charset="0"/>
                <a:cs typeface="Times New Roman" panose="02020603050405020304" pitchFamily="18" charset="0"/>
              </a:rPr>
              <a:t>“And from the mediator, the way she sometimes talks to me or whatever, I have the impression that for her, I’m a looser who’s over-indebted because she’s done everything and anything, and who tries not to pay her bills and deny the thing [...]. Sometimes I feel a bit like I’m being misunderstood in that sense.”</a:t>
            </a:r>
          </a:p>
          <a:p>
            <a:pPr algn="ctr">
              <a:lnSpc>
                <a:spcPct val="115000"/>
              </a:lnSpc>
              <a:spcBef>
                <a:spcPts val="600"/>
              </a:spcBef>
              <a:spcAft>
                <a:spcPts val="600"/>
              </a:spcAft>
            </a:pPr>
            <a:endParaRPr lang="en-US" sz="2400" i="1" kern="100" dirty="0">
              <a:ea typeface="Calibri" panose="020F0502020204030204" pitchFamily="34" charset="0"/>
              <a:cs typeface="Times New Roman" panose="02020603050405020304" pitchFamily="18" charset="0"/>
            </a:endParaRPr>
          </a:p>
          <a:p>
            <a:pPr>
              <a:lnSpc>
                <a:spcPct val="115000"/>
              </a:lnSpc>
              <a:spcBef>
                <a:spcPts val="600"/>
              </a:spcBef>
              <a:spcAft>
                <a:spcPts val="600"/>
              </a:spcAft>
            </a:pPr>
            <a:r>
              <a:rPr lang="en-US" kern="100" dirty="0">
                <a:effectLst/>
                <a:ea typeface="Calibri" panose="020F0502020204030204" pitchFamily="34" charset="0"/>
                <a:cs typeface="Times New Roman" panose="02020603050405020304" pitchFamily="18" charset="0"/>
              </a:rPr>
              <a:t>Debtor in CDS (F), 22</a:t>
            </a:r>
            <a:r>
              <a:rPr lang="en-US" kern="100" baseline="30000" dirty="0">
                <a:effectLst/>
                <a:ea typeface="Calibri" panose="020F0502020204030204" pitchFamily="34" charset="0"/>
                <a:cs typeface="Times New Roman" panose="02020603050405020304" pitchFamily="18" charset="0"/>
              </a:rPr>
              <a:t>nd</a:t>
            </a:r>
            <a:r>
              <a:rPr lang="en-US" kern="100" dirty="0">
                <a:effectLst/>
                <a:ea typeface="Calibri" panose="020F0502020204030204" pitchFamily="34" charset="0"/>
                <a:cs typeface="Times New Roman" panose="02020603050405020304" pitchFamily="18" charset="0"/>
              </a:rPr>
              <a:t> May 2023</a:t>
            </a:r>
            <a:endParaRPr lang="fr-BE" kern="1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7339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6" name="Rectangle 35">
            <a:extLst>
              <a:ext uri="{FF2B5EF4-FFF2-40B4-BE49-F238E27FC236}">
                <a16:creationId xmlns:a16="http://schemas.microsoft.com/office/drawing/2014/main" id="{0D7B6173-1D58-48E2-83CF-37350F315F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a:extLst>
              <a:ext uri="{FF2B5EF4-FFF2-40B4-BE49-F238E27FC236}">
                <a16:creationId xmlns:a16="http://schemas.microsoft.com/office/drawing/2014/main" id="{BD21050B-D85A-4CC6-94EC-450D24F19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0" name="Picture 39">
            <a:extLst>
              <a:ext uri="{FF2B5EF4-FFF2-40B4-BE49-F238E27FC236}">
                <a16:creationId xmlns:a16="http://schemas.microsoft.com/office/drawing/2014/main" id="{C4720EDA-E218-43A9-8817-08F09F4DB6CA}"/>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88952" cy="6862380"/>
          </a:xfrm>
          <a:prstGeom prst="rect">
            <a:avLst/>
          </a:prstGeom>
        </p:spPr>
      </p:pic>
      <p:sp>
        <p:nvSpPr>
          <p:cNvPr id="42" name="Rectangle 41">
            <a:extLst>
              <a:ext uri="{FF2B5EF4-FFF2-40B4-BE49-F238E27FC236}">
                <a16:creationId xmlns:a16="http://schemas.microsoft.com/office/drawing/2014/main" id="{D87C4F29-0DC4-4901-A2FD-7C88889E60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Rectangle 43">
            <a:extLst>
              <a:ext uri="{FF2B5EF4-FFF2-40B4-BE49-F238E27FC236}">
                <a16:creationId xmlns:a16="http://schemas.microsoft.com/office/drawing/2014/main" id="{C5F81162-7738-4BC8-BA5D-ADEFD7F2D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083" y="-1044"/>
            <a:ext cx="6432966" cy="6859043"/>
          </a:xfrm>
          <a:prstGeom prst="rect">
            <a:avLst/>
          </a:prstGeom>
          <a:solidFill>
            <a:schemeClr val="bg1"/>
          </a:solidFill>
          <a:ln w="1206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ln w="22225">
                <a:solidFill>
                  <a:schemeClr val="accent2"/>
                </a:solidFill>
                <a:prstDash val="solid"/>
              </a:ln>
              <a:solidFill>
                <a:schemeClr val="accent2">
                  <a:lumMod val="40000"/>
                  <a:lumOff val="60000"/>
                </a:schemeClr>
              </a:solidFill>
            </a:endParaRPr>
          </a:p>
        </p:txBody>
      </p:sp>
      <p:sp>
        <p:nvSpPr>
          <p:cNvPr id="2" name="Titre 1">
            <a:extLst>
              <a:ext uri="{FF2B5EF4-FFF2-40B4-BE49-F238E27FC236}">
                <a16:creationId xmlns:a16="http://schemas.microsoft.com/office/drawing/2014/main" id="{4868E40B-15EF-8D43-D2FC-4A1E8B6341C2}"/>
              </a:ext>
            </a:extLst>
          </p:cNvPr>
          <p:cNvSpPr>
            <a:spLocks noGrp="1"/>
          </p:cNvSpPr>
          <p:nvPr>
            <p:ph type="title"/>
          </p:nvPr>
        </p:nvSpPr>
        <p:spPr>
          <a:xfrm>
            <a:off x="1512439" y="552810"/>
            <a:ext cx="5448255" cy="1325417"/>
          </a:xfrm>
        </p:spPr>
        <p:txBody>
          <a:bodyPr anchor="b">
            <a:normAutofit/>
          </a:bodyPr>
          <a:lstStyle/>
          <a:p>
            <a:r>
              <a:rPr lang="en-US" sz="4000" dirty="0"/>
              <a:t>Outline of the presentation</a:t>
            </a:r>
          </a:p>
        </p:txBody>
      </p:sp>
      <p:sp>
        <p:nvSpPr>
          <p:cNvPr id="3" name="Espace réservé du contenu 2">
            <a:extLst>
              <a:ext uri="{FF2B5EF4-FFF2-40B4-BE49-F238E27FC236}">
                <a16:creationId xmlns:a16="http://schemas.microsoft.com/office/drawing/2014/main" id="{BB39A20D-EC96-1EB4-DEBA-F108099E314A}"/>
              </a:ext>
            </a:extLst>
          </p:cNvPr>
          <p:cNvSpPr>
            <a:spLocks noGrp="1"/>
          </p:cNvSpPr>
          <p:nvPr>
            <p:ph idx="1"/>
          </p:nvPr>
        </p:nvSpPr>
        <p:spPr>
          <a:xfrm>
            <a:off x="1512439" y="1977081"/>
            <a:ext cx="5691550" cy="4323723"/>
          </a:xfrm>
        </p:spPr>
        <p:txBody>
          <a:bodyPr anchor="t">
            <a:normAutofit/>
          </a:bodyPr>
          <a:lstStyle/>
          <a:p>
            <a:pPr marL="0" indent="0">
              <a:buNone/>
            </a:pPr>
            <a:r>
              <a:rPr lang="en-US" sz="2000" dirty="0"/>
              <a:t>1. Introduction</a:t>
            </a:r>
          </a:p>
          <a:p>
            <a:pPr marL="0" indent="0">
              <a:buNone/>
            </a:pPr>
            <a:r>
              <a:rPr lang="en-US" sz="2000" dirty="0"/>
              <a:t>2. The procedure of collective debt settlement (CDS)</a:t>
            </a:r>
          </a:p>
          <a:p>
            <a:pPr marL="0" indent="0">
              <a:buNone/>
            </a:pPr>
            <a:r>
              <a:rPr lang="en-US" sz="2000" dirty="0"/>
              <a:t>3. Research questions</a:t>
            </a:r>
          </a:p>
          <a:p>
            <a:pPr marL="0" indent="0">
              <a:buNone/>
            </a:pPr>
            <a:r>
              <a:rPr lang="en-US" sz="2000" dirty="0"/>
              <a:t>4. Methodology</a:t>
            </a:r>
          </a:p>
          <a:p>
            <a:pPr marL="0" indent="0">
              <a:buNone/>
            </a:pPr>
            <a:r>
              <a:rPr lang="en-US" sz="2000" dirty="0"/>
              <a:t>5. Findings</a:t>
            </a:r>
          </a:p>
          <a:p>
            <a:pPr marL="457200" lvl="1" indent="0">
              <a:buNone/>
            </a:pPr>
            <a:r>
              <a:rPr lang="en-US" sz="2000" dirty="0"/>
              <a:t>5.1. Defining trust</a:t>
            </a:r>
          </a:p>
          <a:p>
            <a:pPr marL="457200" lvl="1" indent="0">
              <a:buNone/>
            </a:pPr>
            <a:r>
              <a:rPr lang="en-US" sz="2000" dirty="0"/>
              <a:t>5.2. Trusting CDS professionals</a:t>
            </a:r>
          </a:p>
          <a:p>
            <a:pPr marL="457200" lvl="1" indent="0">
              <a:buNone/>
            </a:pPr>
            <a:r>
              <a:rPr lang="en-US" sz="2000" dirty="0"/>
              <a:t>5.3. Trusting a stigmatizing procedure </a:t>
            </a:r>
          </a:p>
          <a:p>
            <a:pPr marL="457200" lvl="1" indent="0">
              <a:buNone/>
            </a:pPr>
            <a:r>
              <a:rPr lang="en-US" sz="2000" dirty="0"/>
              <a:t>5.4. Trusting the justice system?</a:t>
            </a:r>
          </a:p>
          <a:p>
            <a:pPr marL="0" indent="0">
              <a:buNone/>
            </a:pPr>
            <a:r>
              <a:rPr lang="en-US" sz="2000" dirty="0"/>
              <a:t>6. Conclusion</a:t>
            </a:r>
          </a:p>
        </p:txBody>
      </p:sp>
    </p:spTree>
    <p:extLst>
      <p:ext uri="{BB962C8B-B14F-4D97-AF65-F5344CB8AC3E}">
        <p14:creationId xmlns:p14="http://schemas.microsoft.com/office/powerpoint/2010/main" val="6485453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93898FF-D987-4B0E-BFB4-85F5EB356D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F3F41AA-4F28-4E0E-9A4F-A1EAA36D69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id="{FDF3537D-7D15-42A9-B483-CBB707B13D66}"/>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88952" cy="6862380"/>
          </a:xfrm>
          <a:prstGeom prst="rect">
            <a:avLst/>
          </a:prstGeom>
        </p:spPr>
      </p:pic>
      <p:sp>
        <p:nvSpPr>
          <p:cNvPr id="14" name="Rectangle 13">
            <a:extLst>
              <a:ext uri="{FF2B5EF4-FFF2-40B4-BE49-F238E27FC236}">
                <a16:creationId xmlns:a16="http://schemas.microsoft.com/office/drawing/2014/main" id="{58D235B8-3D10-493F-88AC-84BB404C1B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0197B95C-A16A-4E80-BFE9-EFCCA337AF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35195"/>
            <a:ext cx="12192000" cy="5389511"/>
          </a:xfrm>
          <a:prstGeom prst="rect">
            <a:avLst/>
          </a:prstGeom>
          <a:solidFill>
            <a:schemeClr val="bg1"/>
          </a:solidFill>
          <a:ln w="349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4" name="ZoneTexte 3">
            <a:extLst>
              <a:ext uri="{FF2B5EF4-FFF2-40B4-BE49-F238E27FC236}">
                <a16:creationId xmlns:a16="http://schemas.microsoft.com/office/drawing/2014/main" id="{7A3C77AB-F464-BBE1-946A-BD50132768BE}"/>
              </a:ext>
            </a:extLst>
          </p:cNvPr>
          <p:cNvSpPr txBox="1"/>
          <p:nvPr/>
        </p:nvSpPr>
        <p:spPr>
          <a:xfrm>
            <a:off x="1062681" y="2051221"/>
            <a:ext cx="9848335" cy="2115707"/>
          </a:xfrm>
          <a:prstGeom prst="rect">
            <a:avLst/>
          </a:prstGeom>
          <a:noFill/>
        </p:spPr>
        <p:txBody>
          <a:bodyPr wrap="square" rtlCol="0">
            <a:spAutoFit/>
          </a:bodyPr>
          <a:lstStyle/>
          <a:p>
            <a:pPr algn="ctr">
              <a:lnSpc>
                <a:spcPct val="115000"/>
              </a:lnSpc>
              <a:spcBef>
                <a:spcPts val="600"/>
              </a:spcBef>
              <a:spcAft>
                <a:spcPts val="600"/>
              </a:spcAft>
            </a:pPr>
            <a:r>
              <a:rPr lang="en-US" sz="2800" i="1" kern="100" dirty="0">
                <a:effectLst/>
                <a:ea typeface="Calibri" panose="020F0502020204030204" pitchFamily="34" charset="0"/>
                <a:cs typeface="Times New Roman" panose="02020603050405020304" pitchFamily="18" charset="0"/>
              </a:rPr>
              <a:t>“So I’m going to say, it’s regulated, he can’t do what he wants. We can’t do what we want, but neither can he.”</a:t>
            </a:r>
          </a:p>
          <a:p>
            <a:pPr algn="ctr">
              <a:lnSpc>
                <a:spcPct val="115000"/>
              </a:lnSpc>
              <a:spcBef>
                <a:spcPts val="600"/>
              </a:spcBef>
              <a:spcAft>
                <a:spcPts val="600"/>
              </a:spcAft>
            </a:pPr>
            <a:endParaRPr lang="en-US" sz="2400" i="1" kern="100" dirty="0">
              <a:ea typeface="Calibri" panose="020F0502020204030204" pitchFamily="34" charset="0"/>
              <a:cs typeface="Times New Roman" panose="02020603050405020304" pitchFamily="18" charset="0"/>
            </a:endParaRPr>
          </a:p>
          <a:p>
            <a:pPr>
              <a:lnSpc>
                <a:spcPct val="115000"/>
              </a:lnSpc>
              <a:spcBef>
                <a:spcPts val="600"/>
              </a:spcBef>
              <a:spcAft>
                <a:spcPts val="600"/>
              </a:spcAft>
            </a:pPr>
            <a:r>
              <a:rPr lang="en-US" kern="100" dirty="0">
                <a:effectLst/>
                <a:ea typeface="Calibri" panose="020F0502020204030204" pitchFamily="34" charset="0"/>
                <a:cs typeface="Times New Roman" panose="02020603050405020304" pitchFamily="18" charset="0"/>
              </a:rPr>
              <a:t>Debtors in CDS (F), 19</a:t>
            </a:r>
            <a:r>
              <a:rPr lang="en-US" kern="100" baseline="30000" dirty="0">
                <a:effectLst/>
                <a:ea typeface="Calibri" panose="020F0502020204030204" pitchFamily="34" charset="0"/>
                <a:cs typeface="Times New Roman" panose="02020603050405020304" pitchFamily="18" charset="0"/>
              </a:rPr>
              <a:t>th</a:t>
            </a:r>
            <a:r>
              <a:rPr lang="en-US" kern="100" dirty="0">
                <a:effectLst/>
                <a:ea typeface="Calibri" panose="020F0502020204030204" pitchFamily="34" charset="0"/>
                <a:cs typeface="Times New Roman" panose="02020603050405020304" pitchFamily="18" charset="0"/>
              </a:rPr>
              <a:t> May 2023</a:t>
            </a:r>
            <a:endParaRPr lang="fr-BE" kern="1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886920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A93898FF-D987-4B0E-BFB4-85F5EB356D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7F3F41AA-4F28-4E0E-9A4F-A1EAA36D69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5" name="Picture 24">
            <a:extLst>
              <a:ext uri="{FF2B5EF4-FFF2-40B4-BE49-F238E27FC236}">
                <a16:creationId xmlns:a16="http://schemas.microsoft.com/office/drawing/2014/main" id="{FDF3537D-7D15-42A9-B483-CBB707B13D66}"/>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88952" cy="6862380"/>
          </a:xfrm>
          <a:prstGeom prst="rect">
            <a:avLst/>
          </a:prstGeom>
        </p:spPr>
      </p:pic>
      <p:sp>
        <p:nvSpPr>
          <p:cNvPr id="27" name="Rectangle 26">
            <a:extLst>
              <a:ext uri="{FF2B5EF4-FFF2-40B4-BE49-F238E27FC236}">
                <a16:creationId xmlns:a16="http://schemas.microsoft.com/office/drawing/2014/main" id="{58D235B8-3D10-493F-88AC-84BB404C1B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28">
            <a:extLst>
              <a:ext uri="{FF2B5EF4-FFF2-40B4-BE49-F238E27FC236}">
                <a16:creationId xmlns:a16="http://schemas.microsoft.com/office/drawing/2014/main" id="{0197B95C-A16A-4E80-BFE9-EFCCA337AF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35195"/>
            <a:ext cx="12192000" cy="5389511"/>
          </a:xfrm>
          <a:prstGeom prst="rect">
            <a:avLst/>
          </a:prstGeom>
          <a:solidFill>
            <a:schemeClr val="bg1"/>
          </a:solidFill>
          <a:ln w="349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 name="Titre 1">
            <a:extLst>
              <a:ext uri="{FF2B5EF4-FFF2-40B4-BE49-F238E27FC236}">
                <a16:creationId xmlns:a16="http://schemas.microsoft.com/office/drawing/2014/main" id="{6605213B-1C47-DCAA-DAAF-739BC709DEA3}"/>
              </a:ext>
            </a:extLst>
          </p:cNvPr>
          <p:cNvSpPr>
            <a:spLocks noGrp="1"/>
          </p:cNvSpPr>
          <p:nvPr>
            <p:ph type="title"/>
          </p:nvPr>
        </p:nvSpPr>
        <p:spPr>
          <a:xfrm>
            <a:off x="357600" y="949038"/>
            <a:ext cx="10973545" cy="929189"/>
          </a:xfrm>
        </p:spPr>
        <p:txBody>
          <a:bodyPr vert="horz" lIns="91440" tIns="45720" rIns="91440" bIns="45720" rtlCol="0" anchor="t">
            <a:normAutofit/>
          </a:bodyPr>
          <a:lstStyle/>
          <a:p>
            <a:pPr algn="ctr"/>
            <a:r>
              <a:rPr lang="en-US" sz="4000" kern="1200" dirty="0">
                <a:solidFill>
                  <a:schemeClr val="tx1"/>
                </a:solidFill>
                <a:latin typeface="+mj-lt"/>
                <a:ea typeface="+mj-ea"/>
                <a:cs typeface="+mj-cs"/>
              </a:rPr>
              <a:t>	5.3. Trusting a stigmatizing procedure</a:t>
            </a:r>
          </a:p>
        </p:txBody>
      </p:sp>
      <p:sp>
        <p:nvSpPr>
          <p:cNvPr id="5" name="ZoneTexte 4">
            <a:extLst>
              <a:ext uri="{FF2B5EF4-FFF2-40B4-BE49-F238E27FC236}">
                <a16:creationId xmlns:a16="http://schemas.microsoft.com/office/drawing/2014/main" id="{664E0216-79C9-A251-7597-D8039E51E7DE}"/>
              </a:ext>
            </a:extLst>
          </p:cNvPr>
          <p:cNvSpPr txBox="1"/>
          <p:nvPr/>
        </p:nvSpPr>
        <p:spPr>
          <a:xfrm>
            <a:off x="790832" y="1878228"/>
            <a:ext cx="7290487" cy="2554545"/>
          </a:xfrm>
          <a:prstGeom prst="rect">
            <a:avLst/>
          </a:prstGeom>
          <a:noFill/>
        </p:spPr>
        <p:txBody>
          <a:bodyPr wrap="square" rtlCol="0">
            <a:spAutoFit/>
          </a:bodyPr>
          <a:lstStyle/>
          <a:p>
            <a:pPr marL="285750" indent="-285750">
              <a:buFont typeface="Arial" panose="020B0604020202020204" pitchFamily="34" charset="0"/>
              <a:buChar char="•"/>
            </a:pPr>
            <a:r>
              <a:rPr lang="en-US" sz="3200" dirty="0"/>
              <a:t>Budget management, justifications…</a:t>
            </a:r>
          </a:p>
          <a:p>
            <a:pPr marL="285750" indent="-285750">
              <a:buFont typeface="Arial" panose="020B0604020202020204" pitchFamily="34" charset="0"/>
              <a:buChar char="•"/>
            </a:pPr>
            <a:r>
              <a:rPr lang="en-US" sz="3200" dirty="0"/>
              <a:t>3 elements:</a:t>
            </a:r>
          </a:p>
          <a:p>
            <a:pPr marL="742950" lvl="1" indent="-285750">
              <a:buFont typeface="Arial" panose="020B0604020202020204" pitchFamily="34" charset="0"/>
              <a:buChar char="•"/>
            </a:pPr>
            <a:r>
              <a:rPr lang="en-US" sz="3200" dirty="0"/>
              <a:t>Protective dimension</a:t>
            </a:r>
          </a:p>
          <a:p>
            <a:pPr marL="742950" lvl="1" indent="-285750">
              <a:buFont typeface="Arial" panose="020B0604020202020204" pitchFamily="34" charset="0"/>
              <a:buChar char="•"/>
            </a:pPr>
            <a:r>
              <a:rPr lang="en-US" sz="3200" dirty="0"/>
              <a:t>Moral dimension</a:t>
            </a:r>
          </a:p>
          <a:p>
            <a:pPr marL="742950" lvl="1" indent="-285750">
              <a:buFont typeface="Arial" panose="020B0604020202020204" pitchFamily="34" charset="0"/>
              <a:buChar char="•"/>
            </a:pPr>
            <a:r>
              <a:rPr lang="en-US" sz="3200" dirty="0"/>
              <a:t>Comparative dimension</a:t>
            </a:r>
          </a:p>
        </p:txBody>
      </p:sp>
    </p:spTree>
    <p:extLst>
      <p:ext uri="{BB962C8B-B14F-4D97-AF65-F5344CB8AC3E}">
        <p14:creationId xmlns:p14="http://schemas.microsoft.com/office/powerpoint/2010/main" val="128766227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93898FF-D987-4B0E-BFB4-85F5EB356D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F3F41AA-4F28-4E0E-9A4F-A1EAA36D69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id="{FDF3537D-7D15-42A9-B483-CBB707B13D66}"/>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88952" cy="6862380"/>
          </a:xfrm>
          <a:prstGeom prst="rect">
            <a:avLst/>
          </a:prstGeom>
        </p:spPr>
      </p:pic>
      <p:sp>
        <p:nvSpPr>
          <p:cNvPr id="14" name="Rectangle 13">
            <a:extLst>
              <a:ext uri="{FF2B5EF4-FFF2-40B4-BE49-F238E27FC236}">
                <a16:creationId xmlns:a16="http://schemas.microsoft.com/office/drawing/2014/main" id="{58D235B8-3D10-493F-88AC-84BB404C1B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0197B95C-A16A-4E80-BFE9-EFCCA337AF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35195"/>
            <a:ext cx="12192000" cy="5389511"/>
          </a:xfrm>
          <a:prstGeom prst="rect">
            <a:avLst/>
          </a:prstGeom>
          <a:solidFill>
            <a:schemeClr val="bg1"/>
          </a:solidFill>
          <a:ln w="349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4" name="ZoneTexte 3">
            <a:extLst>
              <a:ext uri="{FF2B5EF4-FFF2-40B4-BE49-F238E27FC236}">
                <a16:creationId xmlns:a16="http://schemas.microsoft.com/office/drawing/2014/main" id="{06F470CC-E23F-1B36-AF50-69587441ED74}"/>
              </a:ext>
            </a:extLst>
          </p:cNvPr>
          <p:cNvSpPr txBox="1"/>
          <p:nvPr/>
        </p:nvSpPr>
        <p:spPr>
          <a:xfrm>
            <a:off x="1779375" y="1184703"/>
            <a:ext cx="7928018" cy="4197752"/>
          </a:xfrm>
          <a:prstGeom prst="rect">
            <a:avLst/>
          </a:prstGeom>
          <a:noFill/>
        </p:spPr>
        <p:txBody>
          <a:bodyPr wrap="square" rtlCol="0">
            <a:spAutoFit/>
          </a:bodyPr>
          <a:lstStyle/>
          <a:p>
            <a:pPr algn="ctr">
              <a:lnSpc>
                <a:spcPct val="115000"/>
              </a:lnSpc>
              <a:spcBef>
                <a:spcPts val="600"/>
              </a:spcBef>
              <a:spcAft>
                <a:spcPts val="600"/>
              </a:spcAft>
            </a:pPr>
            <a:r>
              <a:rPr lang="en-US" sz="2400" i="1" kern="100" dirty="0">
                <a:effectLst/>
                <a:ea typeface="Calibri" panose="020F0502020204030204" pitchFamily="34" charset="0"/>
                <a:cs typeface="Times New Roman" panose="02020603050405020304" pitchFamily="18" charset="0"/>
              </a:rPr>
              <a:t>“[...] I learned to work on myself and to tell myself yes, you did stupid things, yes you pay them, but precisely you pay them, you are punished for what you did, and you take your punishment and you do it. And again, it’s like a prisoner serving his sentence. For me it’s financial, but here I am, I’m serving my financial pain and so in the end, I’m proud because I held on [...].” </a:t>
            </a:r>
          </a:p>
          <a:p>
            <a:pPr algn="ctr">
              <a:lnSpc>
                <a:spcPct val="115000"/>
              </a:lnSpc>
              <a:spcBef>
                <a:spcPts val="600"/>
              </a:spcBef>
              <a:spcAft>
                <a:spcPts val="600"/>
              </a:spcAft>
            </a:pPr>
            <a:endParaRPr lang="en-US" sz="2400" i="1" kern="100" dirty="0">
              <a:ea typeface="Calibri" panose="020F0502020204030204" pitchFamily="34" charset="0"/>
              <a:cs typeface="Times New Roman" panose="02020603050405020304" pitchFamily="18" charset="0"/>
            </a:endParaRPr>
          </a:p>
          <a:p>
            <a:pPr>
              <a:lnSpc>
                <a:spcPct val="115000"/>
              </a:lnSpc>
              <a:spcBef>
                <a:spcPts val="600"/>
              </a:spcBef>
              <a:spcAft>
                <a:spcPts val="600"/>
              </a:spcAft>
            </a:pPr>
            <a:r>
              <a:rPr lang="en-US" kern="100" dirty="0">
                <a:effectLst/>
                <a:ea typeface="Calibri" panose="020F0502020204030204" pitchFamily="34" charset="0"/>
                <a:cs typeface="Times New Roman" panose="02020603050405020304" pitchFamily="18" charset="0"/>
              </a:rPr>
              <a:t>Debtor in CDS (F), 19</a:t>
            </a:r>
            <a:r>
              <a:rPr lang="en-US" kern="100" baseline="30000" dirty="0">
                <a:effectLst/>
                <a:ea typeface="Calibri" panose="020F0502020204030204" pitchFamily="34" charset="0"/>
                <a:cs typeface="Times New Roman" panose="02020603050405020304" pitchFamily="18" charset="0"/>
              </a:rPr>
              <a:t>th</a:t>
            </a:r>
            <a:r>
              <a:rPr lang="en-US" kern="100" dirty="0">
                <a:effectLst/>
                <a:ea typeface="Calibri" panose="020F0502020204030204" pitchFamily="34" charset="0"/>
                <a:cs typeface="Times New Roman" panose="02020603050405020304" pitchFamily="18" charset="0"/>
              </a:rPr>
              <a:t> May 2023</a:t>
            </a:r>
            <a:endParaRPr lang="fr-BE" kern="1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255734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93898FF-D987-4B0E-BFB4-85F5EB356D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F3F41AA-4F28-4E0E-9A4F-A1EAA36D69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id="{FDF3537D-7D15-42A9-B483-CBB707B13D66}"/>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88952" cy="6862380"/>
          </a:xfrm>
          <a:prstGeom prst="rect">
            <a:avLst/>
          </a:prstGeom>
        </p:spPr>
      </p:pic>
      <p:sp>
        <p:nvSpPr>
          <p:cNvPr id="14" name="Rectangle 13">
            <a:extLst>
              <a:ext uri="{FF2B5EF4-FFF2-40B4-BE49-F238E27FC236}">
                <a16:creationId xmlns:a16="http://schemas.microsoft.com/office/drawing/2014/main" id="{58D235B8-3D10-493F-88AC-84BB404C1B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0197B95C-A16A-4E80-BFE9-EFCCA337AF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35195"/>
            <a:ext cx="12192000" cy="5389511"/>
          </a:xfrm>
          <a:prstGeom prst="rect">
            <a:avLst/>
          </a:prstGeom>
          <a:solidFill>
            <a:schemeClr val="bg1"/>
          </a:solidFill>
          <a:ln w="349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4" name="ZoneTexte 3">
            <a:extLst>
              <a:ext uri="{FF2B5EF4-FFF2-40B4-BE49-F238E27FC236}">
                <a16:creationId xmlns:a16="http://schemas.microsoft.com/office/drawing/2014/main" id="{7A5A7822-AC5E-763E-D5B5-6D23AD771AFC}"/>
              </a:ext>
            </a:extLst>
          </p:cNvPr>
          <p:cNvSpPr txBox="1"/>
          <p:nvPr/>
        </p:nvSpPr>
        <p:spPr>
          <a:xfrm>
            <a:off x="1668162" y="1338005"/>
            <a:ext cx="8499796" cy="2715359"/>
          </a:xfrm>
          <a:prstGeom prst="rect">
            <a:avLst/>
          </a:prstGeom>
          <a:noFill/>
        </p:spPr>
        <p:txBody>
          <a:bodyPr wrap="square" rtlCol="0">
            <a:spAutoFit/>
          </a:bodyPr>
          <a:lstStyle/>
          <a:p>
            <a:pPr algn="ctr">
              <a:lnSpc>
                <a:spcPct val="115000"/>
              </a:lnSpc>
              <a:spcBef>
                <a:spcPts val="600"/>
              </a:spcBef>
              <a:spcAft>
                <a:spcPts val="600"/>
              </a:spcAft>
            </a:pPr>
            <a:r>
              <a:rPr lang="en-US" sz="2800" i="1" kern="100" dirty="0">
                <a:effectLst/>
                <a:ea typeface="Calibri" panose="020F0502020204030204" pitchFamily="34" charset="0"/>
                <a:cs typeface="Times New Roman" panose="02020603050405020304" pitchFamily="18" charset="0"/>
              </a:rPr>
              <a:t>“I must say that when I read about the collective debt settlement group, sometimes I say to myself that I am very lucky to have a lawyer mediator like that.”</a:t>
            </a:r>
          </a:p>
          <a:p>
            <a:pPr algn="ctr">
              <a:lnSpc>
                <a:spcPct val="115000"/>
              </a:lnSpc>
              <a:spcBef>
                <a:spcPts val="600"/>
              </a:spcBef>
              <a:spcAft>
                <a:spcPts val="600"/>
              </a:spcAft>
            </a:pPr>
            <a:endParaRPr lang="en-US" sz="2800" i="1" kern="100" dirty="0">
              <a:ea typeface="Calibri" panose="020F0502020204030204" pitchFamily="34" charset="0"/>
              <a:cs typeface="Times New Roman" panose="02020603050405020304" pitchFamily="18" charset="0"/>
            </a:endParaRPr>
          </a:p>
          <a:p>
            <a:pPr>
              <a:lnSpc>
                <a:spcPct val="115000"/>
              </a:lnSpc>
              <a:spcBef>
                <a:spcPts val="600"/>
              </a:spcBef>
              <a:spcAft>
                <a:spcPts val="600"/>
              </a:spcAft>
            </a:pPr>
            <a:r>
              <a:rPr lang="en-US" sz="2000" kern="100" dirty="0">
                <a:effectLst/>
                <a:ea typeface="Calibri" panose="020F0502020204030204" pitchFamily="34" charset="0"/>
                <a:cs typeface="Times New Roman" panose="02020603050405020304" pitchFamily="18" charset="0"/>
              </a:rPr>
              <a:t>Debtor in CDS (F), 17</a:t>
            </a:r>
            <a:r>
              <a:rPr lang="en-US" sz="2000" kern="100" baseline="30000" dirty="0">
                <a:effectLst/>
                <a:ea typeface="Calibri" panose="020F0502020204030204" pitchFamily="34" charset="0"/>
                <a:cs typeface="Times New Roman" panose="02020603050405020304" pitchFamily="18" charset="0"/>
              </a:rPr>
              <a:t>th</a:t>
            </a:r>
            <a:r>
              <a:rPr lang="en-US" sz="2000" kern="100" dirty="0">
                <a:effectLst/>
                <a:ea typeface="Calibri" panose="020F0502020204030204" pitchFamily="34" charset="0"/>
                <a:cs typeface="Times New Roman" panose="02020603050405020304" pitchFamily="18" charset="0"/>
              </a:rPr>
              <a:t> May 2023</a:t>
            </a:r>
            <a:endParaRPr lang="fr-BE" kern="1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2834927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0" name="Rectangle 39">
            <a:extLst>
              <a:ext uri="{FF2B5EF4-FFF2-40B4-BE49-F238E27FC236}">
                <a16:creationId xmlns:a16="http://schemas.microsoft.com/office/drawing/2014/main" id="{0D7B6173-1D58-48E2-83CF-37350F315F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a:extLst>
              <a:ext uri="{FF2B5EF4-FFF2-40B4-BE49-F238E27FC236}">
                <a16:creationId xmlns:a16="http://schemas.microsoft.com/office/drawing/2014/main" id="{E63A91BE-4263-488E-B846-54DC76E614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4" name="Picture 43">
            <a:extLst>
              <a:ext uri="{FF2B5EF4-FFF2-40B4-BE49-F238E27FC236}">
                <a16:creationId xmlns:a16="http://schemas.microsoft.com/office/drawing/2014/main" id="{355717D4-33C9-419C-8D9C-17C7079673E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88952" cy="6862380"/>
          </a:xfrm>
          <a:prstGeom prst="rect">
            <a:avLst/>
          </a:prstGeom>
        </p:spPr>
      </p:pic>
      <p:sp>
        <p:nvSpPr>
          <p:cNvPr id="46" name="Rectangle 45">
            <a:extLst>
              <a:ext uri="{FF2B5EF4-FFF2-40B4-BE49-F238E27FC236}">
                <a16:creationId xmlns:a16="http://schemas.microsoft.com/office/drawing/2014/main" id="{DE152F22-1707-453C-8C48-6B5CDD2428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Rectangle 47">
            <a:extLst>
              <a:ext uri="{FF2B5EF4-FFF2-40B4-BE49-F238E27FC236}">
                <a16:creationId xmlns:a16="http://schemas.microsoft.com/office/drawing/2014/main" id="{A75FA67A-56F6-4164-8E1F-8D6AFD3F0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286593"/>
            <a:ext cx="12192000" cy="4280925"/>
          </a:xfrm>
          <a:prstGeom prst="rect">
            <a:avLst/>
          </a:prstGeom>
          <a:solidFill>
            <a:schemeClr val="bg1"/>
          </a:solidFill>
          <a:ln w="349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F486FFC3-4AD3-A6CF-0C18-60C2F70B10D6}"/>
              </a:ext>
            </a:extLst>
          </p:cNvPr>
          <p:cNvSpPr>
            <a:spLocks noGrp="1"/>
          </p:cNvSpPr>
          <p:nvPr>
            <p:ph type="title"/>
          </p:nvPr>
        </p:nvSpPr>
        <p:spPr>
          <a:xfrm>
            <a:off x="1191965" y="1671570"/>
            <a:ext cx="9801854" cy="787425"/>
          </a:xfrm>
        </p:spPr>
        <p:txBody>
          <a:bodyPr vert="horz" lIns="91440" tIns="45720" rIns="91440" bIns="45720" rtlCol="0" anchor="b">
            <a:normAutofit/>
          </a:bodyPr>
          <a:lstStyle/>
          <a:p>
            <a:pPr algn="ctr"/>
            <a:r>
              <a:rPr lang="en-US" sz="4000" kern="1200" dirty="0">
                <a:solidFill>
                  <a:schemeClr val="tx1"/>
                </a:solidFill>
                <a:latin typeface="+mj-lt"/>
                <a:ea typeface="+mj-ea"/>
                <a:cs typeface="+mj-cs"/>
              </a:rPr>
              <a:t>	5.4. Trusting the justice system?</a:t>
            </a:r>
          </a:p>
        </p:txBody>
      </p:sp>
      <p:sp>
        <p:nvSpPr>
          <p:cNvPr id="4" name="ZoneTexte 3">
            <a:extLst>
              <a:ext uri="{FF2B5EF4-FFF2-40B4-BE49-F238E27FC236}">
                <a16:creationId xmlns:a16="http://schemas.microsoft.com/office/drawing/2014/main" id="{7C4948A5-8DEB-5DFE-F7B7-3FC76DD2DC95}"/>
              </a:ext>
            </a:extLst>
          </p:cNvPr>
          <p:cNvSpPr txBox="1"/>
          <p:nvPr/>
        </p:nvSpPr>
        <p:spPr>
          <a:xfrm>
            <a:off x="1191966" y="3510473"/>
            <a:ext cx="9801854" cy="1742564"/>
          </a:xfrm>
          <a:prstGeom prst="rect">
            <a:avLst/>
          </a:prstGeom>
        </p:spPr>
        <p:txBody>
          <a:bodyPr vert="horz" lIns="91440" tIns="45720" rIns="91440" bIns="45720" rtlCol="0" anchor="t">
            <a:normAutofit/>
          </a:bodyPr>
          <a:lstStyle/>
          <a:p>
            <a:pPr marL="342900" indent="-285750" algn="ctr">
              <a:lnSpc>
                <a:spcPct val="90000"/>
              </a:lnSpc>
              <a:spcAft>
                <a:spcPts val="600"/>
              </a:spcAft>
              <a:buFont typeface="Arial" panose="020B0604020202020204" pitchFamily="34" charset="0"/>
              <a:buChar char="•"/>
            </a:pPr>
            <a:endParaRPr lang="en-US" dirty="0"/>
          </a:p>
        </p:txBody>
      </p:sp>
      <p:sp>
        <p:nvSpPr>
          <p:cNvPr id="5" name="ZoneTexte 4">
            <a:extLst>
              <a:ext uri="{FF2B5EF4-FFF2-40B4-BE49-F238E27FC236}">
                <a16:creationId xmlns:a16="http://schemas.microsoft.com/office/drawing/2014/main" id="{84A9A15A-6407-3AF6-3C11-F3F1412F4F3E}"/>
              </a:ext>
            </a:extLst>
          </p:cNvPr>
          <p:cNvSpPr txBox="1"/>
          <p:nvPr/>
        </p:nvSpPr>
        <p:spPr>
          <a:xfrm>
            <a:off x="1458097" y="2953265"/>
            <a:ext cx="6610865" cy="1938992"/>
          </a:xfrm>
          <a:prstGeom prst="rect">
            <a:avLst/>
          </a:prstGeom>
          <a:noFill/>
        </p:spPr>
        <p:txBody>
          <a:bodyPr wrap="square" rtlCol="0">
            <a:spAutoFit/>
          </a:bodyPr>
          <a:lstStyle/>
          <a:p>
            <a:pPr marL="285750" indent="-285750">
              <a:buFont typeface="Arial" panose="020B0604020202020204" pitchFamily="34" charset="0"/>
              <a:buChar char="•"/>
            </a:pPr>
            <a:r>
              <a:rPr lang="en-US" sz="2400" dirty="0"/>
              <a:t>Irrelevance of the link between trust in the procedure and trust in the justice system as a whole</a:t>
            </a:r>
          </a:p>
          <a:p>
            <a:pPr marL="285750" indent="-285750">
              <a:buFont typeface="Arial" panose="020B0604020202020204" pitchFamily="34" charset="0"/>
              <a:buChar char="•"/>
            </a:pPr>
            <a:r>
              <a:rPr lang="en-US" sz="2400" dirty="0"/>
              <a:t>Distinction with the “criminal world”</a:t>
            </a:r>
          </a:p>
          <a:p>
            <a:pPr marL="285750" indent="-285750">
              <a:buFont typeface="Arial" panose="020B0604020202020204" pitchFamily="34" charset="0"/>
              <a:buChar char="•"/>
            </a:pPr>
            <a:r>
              <a:rPr lang="en-US" sz="2400" dirty="0"/>
              <a:t>Importance of the debt mediator’s figure</a:t>
            </a:r>
          </a:p>
        </p:txBody>
      </p:sp>
    </p:spTree>
    <p:extLst>
      <p:ext uri="{BB962C8B-B14F-4D97-AF65-F5344CB8AC3E}">
        <p14:creationId xmlns:p14="http://schemas.microsoft.com/office/powerpoint/2010/main" val="260364100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D7B6173-1D58-48E2-83CF-37350F315F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63A91BE-4263-488E-B846-54DC76E614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id="{355717D4-33C9-419C-8D9C-17C7079673E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88952" cy="6862380"/>
          </a:xfrm>
          <a:prstGeom prst="rect">
            <a:avLst/>
          </a:prstGeom>
        </p:spPr>
      </p:pic>
      <p:sp>
        <p:nvSpPr>
          <p:cNvPr id="14" name="Rectangle 13">
            <a:extLst>
              <a:ext uri="{FF2B5EF4-FFF2-40B4-BE49-F238E27FC236}">
                <a16:creationId xmlns:a16="http://schemas.microsoft.com/office/drawing/2014/main" id="{DE152F22-1707-453C-8C48-6B5CDD2428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A75FA67A-56F6-4164-8E1F-8D6AFD3F0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286593"/>
            <a:ext cx="12192000" cy="4280925"/>
          </a:xfrm>
          <a:prstGeom prst="rect">
            <a:avLst/>
          </a:prstGeom>
          <a:solidFill>
            <a:schemeClr val="bg1"/>
          </a:solidFill>
          <a:ln w="349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Espace réservé du contenu 2">
            <a:extLst>
              <a:ext uri="{FF2B5EF4-FFF2-40B4-BE49-F238E27FC236}">
                <a16:creationId xmlns:a16="http://schemas.microsoft.com/office/drawing/2014/main" id="{1007F1E1-310C-E54E-A9CD-2CA8F0513CEC}"/>
              </a:ext>
            </a:extLst>
          </p:cNvPr>
          <p:cNvSpPr>
            <a:spLocks noGrp="1"/>
          </p:cNvSpPr>
          <p:nvPr>
            <p:ph idx="1"/>
          </p:nvPr>
        </p:nvSpPr>
        <p:spPr>
          <a:xfrm>
            <a:off x="988541" y="1705232"/>
            <a:ext cx="10005279" cy="3547805"/>
          </a:xfrm>
        </p:spPr>
        <p:txBody>
          <a:bodyPr anchor="t">
            <a:normAutofit/>
          </a:bodyPr>
          <a:lstStyle/>
          <a:p>
            <a:pPr marL="0" indent="0" algn="ctr">
              <a:buNone/>
            </a:pPr>
            <a:r>
              <a:rPr lang="en-US" i="1" kern="100" dirty="0">
                <a:effectLst/>
                <a:ea typeface="Calibri" panose="020F0502020204030204" pitchFamily="34" charset="0"/>
                <a:cs typeface="Times New Roman" panose="02020603050405020304" pitchFamily="18" charset="0"/>
              </a:rPr>
              <a:t>“ [...] I don’t think debt mediation has anything to do with the courts. Whether you trust the law or not. It’s the relationship you have with your mediator that’s more important.”</a:t>
            </a:r>
          </a:p>
          <a:p>
            <a:pPr marL="0" indent="0" algn="ctr">
              <a:buNone/>
            </a:pPr>
            <a:endParaRPr lang="en-US" i="1" kern="100" dirty="0">
              <a:ea typeface="Calibri" panose="020F0502020204030204" pitchFamily="34" charset="0"/>
              <a:cs typeface="Times New Roman" panose="02020603050405020304" pitchFamily="18" charset="0"/>
            </a:endParaRPr>
          </a:p>
          <a:p>
            <a:pPr marL="0" indent="0">
              <a:buNone/>
            </a:pPr>
            <a:r>
              <a:rPr lang="en-US" sz="2000" kern="100" dirty="0">
                <a:effectLst/>
                <a:ea typeface="Calibri" panose="020F0502020204030204" pitchFamily="34" charset="0"/>
                <a:cs typeface="Times New Roman" panose="02020603050405020304" pitchFamily="18" charset="0"/>
              </a:rPr>
              <a:t>Debtor in CDS (M), 10</a:t>
            </a:r>
            <a:r>
              <a:rPr lang="en-US" sz="2000" kern="100" baseline="30000" dirty="0">
                <a:effectLst/>
                <a:ea typeface="Calibri" panose="020F0502020204030204" pitchFamily="34" charset="0"/>
                <a:cs typeface="Times New Roman" panose="02020603050405020304" pitchFamily="18" charset="0"/>
              </a:rPr>
              <a:t>th</a:t>
            </a:r>
            <a:r>
              <a:rPr lang="en-US" sz="2000" kern="100" dirty="0">
                <a:effectLst/>
                <a:ea typeface="Calibri" panose="020F0502020204030204" pitchFamily="34" charset="0"/>
                <a:cs typeface="Times New Roman" panose="02020603050405020304" pitchFamily="18" charset="0"/>
              </a:rPr>
              <a:t> June 2023</a:t>
            </a:r>
            <a:endParaRPr lang="fr-BE" sz="2000" kern="1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3037197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D7B6173-1D58-48E2-83CF-37350F315F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63A91BE-4263-488E-B846-54DC76E614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id="{355717D4-33C9-419C-8D9C-17C7079673E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88952" cy="6862380"/>
          </a:xfrm>
          <a:prstGeom prst="rect">
            <a:avLst/>
          </a:prstGeom>
        </p:spPr>
      </p:pic>
      <p:sp>
        <p:nvSpPr>
          <p:cNvPr id="14" name="Rectangle 13">
            <a:extLst>
              <a:ext uri="{FF2B5EF4-FFF2-40B4-BE49-F238E27FC236}">
                <a16:creationId xmlns:a16="http://schemas.microsoft.com/office/drawing/2014/main" id="{DE152F22-1707-453C-8C48-6B5CDD2428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A75FA67A-56F6-4164-8E1F-8D6AFD3F0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286593"/>
            <a:ext cx="12192000" cy="4280925"/>
          </a:xfrm>
          <a:prstGeom prst="rect">
            <a:avLst/>
          </a:prstGeom>
          <a:solidFill>
            <a:schemeClr val="bg1"/>
          </a:solidFill>
          <a:ln w="349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Espace réservé du contenu 2">
            <a:extLst>
              <a:ext uri="{FF2B5EF4-FFF2-40B4-BE49-F238E27FC236}">
                <a16:creationId xmlns:a16="http://schemas.microsoft.com/office/drawing/2014/main" id="{51286AE4-8449-640D-C3EA-3BDA346BD1D8}"/>
              </a:ext>
            </a:extLst>
          </p:cNvPr>
          <p:cNvSpPr>
            <a:spLocks noGrp="1"/>
          </p:cNvSpPr>
          <p:nvPr>
            <p:ph idx="1"/>
          </p:nvPr>
        </p:nvSpPr>
        <p:spPr>
          <a:xfrm>
            <a:off x="1037968" y="1964724"/>
            <a:ext cx="9955852" cy="3288313"/>
          </a:xfrm>
        </p:spPr>
        <p:txBody>
          <a:bodyPr anchor="t">
            <a:normAutofit/>
          </a:bodyPr>
          <a:lstStyle/>
          <a:p>
            <a:pPr marL="0" indent="0" algn="ctr">
              <a:buNone/>
            </a:pPr>
            <a:r>
              <a:rPr lang="en-US" i="1" kern="100" dirty="0">
                <a:effectLst/>
                <a:ea typeface="Calibri" panose="020F0502020204030204" pitchFamily="34" charset="0"/>
                <a:cs typeface="Times New Roman" panose="02020603050405020304" pitchFamily="18" charset="0"/>
              </a:rPr>
              <a:t>“In more private areas like that, I will say financial, divorce, recognition, debt, I trust the justice system. </a:t>
            </a:r>
            <a:r>
              <a:rPr lang="en-US" i="1" kern="100" dirty="0">
                <a:ea typeface="Calibri" panose="020F0502020204030204" pitchFamily="34" charset="0"/>
                <a:cs typeface="Times New Roman" panose="02020603050405020304" pitchFamily="18" charset="0"/>
              </a:rPr>
              <a:t>But</a:t>
            </a:r>
            <a:r>
              <a:rPr lang="en-US" i="1" kern="100" dirty="0">
                <a:effectLst/>
                <a:ea typeface="Calibri" panose="020F0502020204030204" pitchFamily="34" charset="0"/>
                <a:cs typeface="Times New Roman" panose="02020603050405020304" pitchFamily="18" charset="0"/>
              </a:rPr>
              <a:t> I have acquaintances around me where it is more towards the prison environment and sentences, and there I do not particularly agree with justice.”</a:t>
            </a:r>
          </a:p>
          <a:p>
            <a:pPr marL="0" indent="0" algn="ctr">
              <a:buNone/>
            </a:pPr>
            <a:endParaRPr lang="en-US" i="1" kern="100" dirty="0">
              <a:ea typeface="Calibri" panose="020F0502020204030204" pitchFamily="34" charset="0"/>
              <a:cs typeface="Times New Roman" panose="02020603050405020304" pitchFamily="18" charset="0"/>
            </a:endParaRPr>
          </a:p>
          <a:p>
            <a:pPr marL="0" indent="0">
              <a:buNone/>
            </a:pPr>
            <a:r>
              <a:rPr lang="en-US" sz="2000" kern="100" dirty="0">
                <a:effectLst/>
                <a:ea typeface="Calibri" panose="020F0502020204030204" pitchFamily="34" charset="0"/>
                <a:cs typeface="Times New Roman" panose="02020603050405020304" pitchFamily="18" charset="0"/>
              </a:rPr>
              <a:t>Debtor in CDS (F), 19</a:t>
            </a:r>
            <a:r>
              <a:rPr lang="en-US" sz="2000" kern="100" baseline="30000" dirty="0">
                <a:effectLst/>
                <a:ea typeface="Calibri" panose="020F0502020204030204" pitchFamily="34" charset="0"/>
                <a:cs typeface="Times New Roman" panose="02020603050405020304" pitchFamily="18" charset="0"/>
              </a:rPr>
              <a:t>th</a:t>
            </a:r>
            <a:r>
              <a:rPr lang="en-US" sz="2000" kern="100" dirty="0">
                <a:effectLst/>
                <a:ea typeface="Calibri" panose="020F0502020204030204" pitchFamily="34" charset="0"/>
                <a:cs typeface="Times New Roman" panose="02020603050405020304" pitchFamily="18" charset="0"/>
              </a:rPr>
              <a:t> May 2023</a:t>
            </a:r>
            <a:endParaRPr lang="fr-BE" sz="2000" kern="100" dirty="0">
              <a:effectLst/>
              <a:ea typeface="Calibri" panose="020F0502020204030204" pitchFamily="34" charset="0"/>
              <a:cs typeface="Times New Roman" panose="02020603050405020304" pitchFamily="18" charset="0"/>
            </a:endParaRPr>
          </a:p>
          <a:p>
            <a:pPr algn="ctr"/>
            <a:endParaRPr lang="en-US" sz="1800" dirty="0"/>
          </a:p>
        </p:txBody>
      </p:sp>
    </p:spTree>
    <p:extLst>
      <p:ext uri="{BB962C8B-B14F-4D97-AF65-F5344CB8AC3E}">
        <p14:creationId xmlns:p14="http://schemas.microsoft.com/office/powerpoint/2010/main" val="333842498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D7B6173-1D58-48E2-83CF-37350F315F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63A91BE-4263-488E-B846-54DC76E614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id="{355717D4-33C9-419C-8D9C-17C7079673E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88952" cy="6862380"/>
          </a:xfrm>
          <a:prstGeom prst="rect">
            <a:avLst/>
          </a:prstGeom>
        </p:spPr>
      </p:pic>
      <p:sp>
        <p:nvSpPr>
          <p:cNvPr id="14" name="Rectangle 13">
            <a:extLst>
              <a:ext uri="{FF2B5EF4-FFF2-40B4-BE49-F238E27FC236}">
                <a16:creationId xmlns:a16="http://schemas.microsoft.com/office/drawing/2014/main" id="{DE152F22-1707-453C-8C48-6B5CDD2428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A75FA67A-56F6-4164-8E1F-8D6AFD3F0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286593"/>
            <a:ext cx="12192000" cy="4280925"/>
          </a:xfrm>
          <a:prstGeom prst="rect">
            <a:avLst/>
          </a:prstGeom>
          <a:solidFill>
            <a:schemeClr val="bg1"/>
          </a:solidFill>
          <a:ln w="349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Espace réservé du contenu 2">
            <a:extLst>
              <a:ext uri="{FF2B5EF4-FFF2-40B4-BE49-F238E27FC236}">
                <a16:creationId xmlns:a16="http://schemas.microsoft.com/office/drawing/2014/main" id="{60ABE56B-0713-D42A-67D7-7AF062995D40}"/>
              </a:ext>
            </a:extLst>
          </p:cNvPr>
          <p:cNvSpPr>
            <a:spLocks noGrp="1"/>
          </p:cNvSpPr>
          <p:nvPr>
            <p:ph idx="1"/>
          </p:nvPr>
        </p:nvSpPr>
        <p:spPr>
          <a:xfrm>
            <a:off x="926757" y="1581666"/>
            <a:ext cx="10067063" cy="3671372"/>
          </a:xfrm>
        </p:spPr>
        <p:txBody>
          <a:bodyPr anchor="t">
            <a:normAutofit/>
          </a:bodyPr>
          <a:lstStyle/>
          <a:p>
            <a:pPr marL="0" indent="0" algn="ctr">
              <a:buNone/>
            </a:pPr>
            <a:r>
              <a:rPr lang="en-US" sz="2200" kern="100" dirty="0">
                <a:effectLst/>
                <a:ea typeface="Calibri" panose="020F0502020204030204" pitchFamily="34" charset="0"/>
                <a:cs typeface="Times New Roman" panose="02020603050405020304" pitchFamily="18" charset="0"/>
              </a:rPr>
              <a:t>“</a:t>
            </a:r>
            <a:r>
              <a:rPr lang="en-US" sz="2200" i="1" kern="100" dirty="0">
                <a:effectLst/>
                <a:ea typeface="Calibri" panose="020F0502020204030204" pitchFamily="34" charset="0"/>
                <a:cs typeface="Times New Roman" panose="02020603050405020304" pitchFamily="18" charset="0"/>
              </a:rPr>
              <a:t>M: And you consider that you trust the justice system?</a:t>
            </a:r>
            <a:br>
              <a:rPr lang="en-US" sz="2200" i="1" kern="100" dirty="0">
                <a:effectLst/>
                <a:ea typeface="Calibri" panose="020F0502020204030204" pitchFamily="34" charset="0"/>
                <a:cs typeface="Times New Roman" panose="02020603050405020304" pitchFamily="18" charset="0"/>
              </a:rPr>
            </a:br>
            <a:r>
              <a:rPr lang="en-US" sz="2200" i="1" kern="100" dirty="0">
                <a:effectLst/>
                <a:ea typeface="Calibri" panose="020F0502020204030204" pitchFamily="34" charset="0"/>
                <a:cs typeface="Times New Roman" panose="02020603050405020304" pitchFamily="18" charset="0"/>
              </a:rPr>
              <a:t>I: Yes, I think we can trust.</a:t>
            </a:r>
            <a:br>
              <a:rPr lang="en-US" sz="2200" i="1" kern="100" dirty="0">
                <a:effectLst/>
                <a:ea typeface="Calibri" panose="020F0502020204030204" pitchFamily="34" charset="0"/>
                <a:cs typeface="Times New Roman" panose="02020603050405020304" pitchFamily="18" charset="0"/>
              </a:rPr>
            </a:br>
            <a:r>
              <a:rPr lang="en-US" sz="2200" i="1" kern="100" dirty="0">
                <a:effectLst/>
                <a:ea typeface="Calibri" panose="020F0502020204030204" pitchFamily="34" charset="0"/>
                <a:cs typeface="Times New Roman" panose="02020603050405020304" pitchFamily="18" charset="0"/>
              </a:rPr>
              <a:t>M: Despite your experience with the mediator which is not always easy.</a:t>
            </a:r>
            <a:br>
              <a:rPr lang="en-US" sz="2200" i="1" kern="100" dirty="0">
                <a:effectLst/>
                <a:ea typeface="Calibri" panose="020F0502020204030204" pitchFamily="34" charset="0"/>
                <a:cs typeface="Times New Roman" panose="02020603050405020304" pitchFamily="18" charset="0"/>
              </a:rPr>
            </a:br>
            <a:r>
              <a:rPr lang="en-US" sz="2200" i="1" kern="100" dirty="0">
                <a:effectLst/>
                <a:ea typeface="Calibri" panose="020F0502020204030204" pitchFamily="34" charset="0"/>
                <a:cs typeface="Times New Roman" panose="02020603050405020304" pitchFamily="18" charset="0"/>
              </a:rPr>
              <a:t>I: Yes, but hey, it’s different, it’s not because it went badly with her that with someone else it would automatically go badly.</a:t>
            </a:r>
            <a:br>
              <a:rPr lang="en-US" sz="2200" i="1" kern="100" dirty="0">
                <a:effectLst/>
                <a:ea typeface="Calibri" panose="020F0502020204030204" pitchFamily="34" charset="0"/>
                <a:cs typeface="Times New Roman" panose="02020603050405020304" pitchFamily="18" charset="0"/>
              </a:rPr>
            </a:br>
            <a:r>
              <a:rPr lang="en-US" sz="2200" i="1" kern="100" dirty="0">
                <a:effectLst/>
                <a:ea typeface="Calibri" panose="020F0502020204030204" pitchFamily="34" charset="0"/>
                <a:cs typeface="Times New Roman" panose="02020603050405020304" pitchFamily="18" charset="0"/>
              </a:rPr>
              <a:t>M: You consider it to be really related to her personally rather than to the system.</a:t>
            </a:r>
            <a:br>
              <a:rPr lang="en-US" sz="2200" i="1" kern="100" dirty="0">
                <a:effectLst/>
                <a:ea typeface="Calibri" panose="020F0502020204030204" pitchFamily="34" charset="0"/>
                <a:cs typeface="Times New Roman" panose="02020603050405020304" pitchFamily="18" charset="0"/>
              </a:rPr>
            </a:br>
            <a:r>
              <a:rPr lang="en-US" sz="2200" i="1" kern="100" dirty="0">
                <a:effectLst/>
                <a:ea typeface="Calibri" panose="020F0502020204030204" pitchFamily="34" charset="0"/>
                <a:cs typeface="Times New Roman" panose="02020603050405020304" pitchFamily="18" charset="0"/>
              </a:rPr>
              <a:t>I: Yes, it’s not the system, it’s the person herself, let’s say. We are not going to put everyone in the same basket, as they say.”</a:t>
            </a:r>
          </a:p>
          <a:p>
            <a:pPr marL="0" indent="0" algn="ctr">
              <a:buNone/>
            </a:pPr>
            <a:endParaRPr lang="en-US" sz="2200" i="1" kern="100" dirty="0">
              <a:ea typeface="Calibri" panose="020F0502020204030204" pitchFamily="34" charset="0"/>
              <a:cs typeface="Times New Roman" panose="02020603050405020304" pitchFamily="18" charset="0"/>
            </a:endParaRPr>
          </a:p>
          <a:p>
            <a:pPr marL="0" indent="0">
              <a:buNone/>
            </a:pPr>
            <a:r>
              <a:rPr lang="en-US" sz="1800" kern="100" dirty="0">
                <a:effectLst/>
                <a:ea typeface="Calibri" panose="020F0502020204030204" pitchFamily="34" charset="0"/>
                <a:cs typeface="Times New Roman" panose="02020603050405020304" pitchFamily="18" charset="0"/>
              </a:rPr>
              <a:t>Debtor in CDS (F), 7</a:t>
            </a:r>
            <a:r>
              <a:rPr lang="en-US" sz="1800" kern="100" baseline="30000" dirty="0">
                <a:effectLst/>
                <a:ea typeface="Calibri" panose="020F0502020204030204" pitchFamily="34" charset="0"/>
                <a:cs typeface="Times New Roman" panose="02020603050405020304" pitchFamily="18" charset="0"/>
              </a:rPr>
              <a:t>th</a:t>
            </a:r>
            <a:r>
              <a:rPr lang="en-US" sz="1800" kern="100" dirty="0">
                <a:effectLst/>
                <a:ea typeface="Calibri" panose="020F0502020204030204" pitchFamily="34" charset="0"/>
                <a:cs typeface="Times New Roman" panose="02020603050405020304" pitchFamily="18" charset="0"/>
              </a:rPr>
              <a:t> June 2023</a:t>
            </a:r>
            <a:endParaRPr lang="fr-BE" sz="1800" kern="100" dirty="0">
              <a:effectLst/>
              <a:ea typeface="Calibri" panose="020F0502020204030204" pitchFamily="34" charset="0"/>
              <a:cs typeface="Times New Roman" panose="02020603050405020304" pitchFamily="18" charset="0"/>
            </a:endParaRPr>
          </a:p>
          <a:p>
            <a:pPr algn="ctr"/>
            <a:endParaRPr lang="en-US" sz="1500" dirty="0"/>
          </a:p>
        </p:txBody>
      </p:sp>
    </p:spTree>
    <p:extLst>
      <p:ext uri="{BB962C8B-B14F-4D97-AF65-F5344CB8AC3E}">
        <p14:creationId xmlns:p14="http://schemas.microsoft.com/office/powerpoint/2010/main" val="257411212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A93898FF-D987-4B0E-BFB4-85F5EB356D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7F3F41AA-4F28-4E0E-9A4F-A1EAA36D69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a:extLst>
              <a:ext uri="{FF2B5EF4-FFF2-40B4-BE49-F238E27FC236}">
                <a16:creationId xmlns:a16="http://schemas.microsoft.com/office/drawing/2014/main" id="{FDF3537D-7D15-42A9-B483-CBB707B13D66}"/>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88952" cy="6862380"/>
          </a:xfrm>
          <a:prstGeom prst="rect">
            <a:avLst/>
          </a:prstGeom>
        </p:spPr>
      </p:pic>
      <p:sp>
        <p:nvSpPr>
          <p:cNvPr id="13" name="Rectangle 12">
            <a:extLst>
              <a:ext uri="{FF2B5EF4-FFF2-40B4-BE49-F238E27FC236}">
                <a16:creationId xmlns:a16="http://schemas.microsoft.com/office/drawing/2014/main" id="{58D235B8-3D10-493F-88AC-84BB404C1B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0197B95C-A16A-4E80-BFE9-EFCCA337AF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35195"/>
            <a:ext cx="12192000" cy="5389511"/>
          </a:xfrm>
          <a:prstGeom prst="rect">
            <a:avLst/>
          </a:prstGeom>
          <a:solidFill>
            <a:schemeClr val="bg1"/>
          </a:solidFill>
          <a:ln w="349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 name="Titre 1">
            <a:extLst>
              <a:ext uri="{FF2B5EF4-FFF2-40B4-BE49-F238E27FC236}">
                <a16:creationId xmlns:a16="http://schemas.microsoft.com/office/drawing/2014/main" id="{E1DA6186-7581-AAED-599E-1A19DBE4EACF}"/>
              </a:ext>
            </a:extLst>
          </p:cNvPr>
          <p:cNvSpPr>
            <a:spLocks noGrp="1"/>
          </p:cNvSpPr>
          <p:nvPr>
            <p:ph type="title"/>
          </p:nvPr>
        </p:nvSpPr>
        <p:spPr>
          <a:xfrm>
            <a:off x="1185503" y="3519243"/>
            <a:ext cx="9801082" cy="2048272"/>
          </a:xfrm>
        </p:spPr>
        <p:txBody>
          <a:bodyPr vert="horz" lIns="91440" tIns="45720" rIns="91440" bIns="45720" rtlCol="0" anchor="t">
            <a:normAutofit/>
          </a:bodyPr>
          <a:lstStyle/>
          <a:p>
            <a:pPr algn="ctr"/>
            <a:r>
              <a:rPr lang="en-US" sz="4800" kern="1200">
                <a:solidFill>
                  <a:schemeClr val="tx1"/>
                </a:solidFill>
                <a:latin typeface="+mj-lt"/>
                <a:ea typeface="+mj-ea"/>
                <a:cs typeface="+mj-cs"/>
              </a:rPr>
              <a:t>6. Conclusion</a:t>
            </a:r>
          </a:p>
        </p:txBody>
      </p:sp>
    </p:spTree>
    <p:extLst>
      <p:ext uri="{BB962C8B-B14F-4D97-AF65-F5344CB8AC3E}">
        <p14:creationId xmlns:p14="http://schemas.microsoft.com/office/powerpoint/2010/main" val="1134654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A93898FF-D987-4B0E-BFB4-85F5EB356D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7F3F41AA-4F28-4E0E-9A4F-A1EAA36D69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5" name="Picture 24">
            <a:extLst>
              <a:ext uri="{FF2B5EF4-FFF2-40B4-BE49-F238E27FC236}">
                <a16:creationId xmlns:a16="http://schemas.microsoft.com/office/drawing/2014/main" id="{FDF3537D-7D15-42A9-B483-CBB707B13D66}"/>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88952" cy="6862380"/>
          </a:xfrm>
          <a:prstGeom prst="rect">
            <a:avLst/>
          </a:prstGeom>
        </p:spPr>
      </p:pic>
      <p:sp>
        <p:nvSpPr>
          <p:cNvPr id="27" name="Rectangle 26">
            <a:extLst>
              <a:ext uri="{FF2B5EF4-FFF2-40B4-BE49-F238E27FC236}">
                <a16:creationId xmlns:a16="http://schemas.microsoft.com/office/drawing/2014/main" id="{58D235B8-3D10-493F-88AC-84BB404C1B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28">
            <a:extLst>
              <a:ext uri="{FF2B5EF4-FFF2-40B4-BE49-F238E27FC236}">
                <a16:creationId xmlns:a16="http://schemas.microsoft.com/office/drawing/2014/main" id="{0197B95C-A16A-4E80-BFE9-EFCCA337AF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35195"/>
            <a:ext cx="12192000" cy="5389511"/>
          </a:xfrm>
          <a:prstGeom prst="rect">
            <a:avLst/>
          </a:prstGeom>
          <a:solidFill>
            <a:schemeClr val="bg1"/>
          </a:solidFill>
          <a:ln w="349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5" name="ZoneTexte 4">
            <a:extLst>
              <a:ext uri="{FF2B5EF4-FFF2-40B4-BE49-F238E27FC236}">
                <a16:creationId xmlns:a16="http://schemas.microsoft.com/office/drawing/2014/main" id="{D7322568-7C7C-3AF6-5BBE-C381B29782F9}"/>
              </a:ext>
            </a:extLst>
          </p:cNvPr>
          <p:cNvSpPr txBox="1"/>
          <p:nvPr/>
        </p:nvSpPr>
        <p:spPr>
          <a:xfrm>
            <a:off x="638315" y="1490007"/>
            <a:ext cx="9328645" cy="4031873"/>
          </a:xfrm>
          <a:prstGeom prst="rect">
            <a:avLst/>
          </a:prstGeom>
          <a:noFill/>
        </p:spPr>
        <p:txBody>
          <a:bodyPr wrap="square" rtlCol="0">
            <a:spAutoFit/>
          </a:bodyPr>
          <a:lstStyle/>
          <a:p>
            <a:pPr marL="285750" indent="-285750">
              <a:buFont typeface="Arial" panose="020B0604020202020204" pitchFamily="34" charset="0"/>
              <a:buChar char="•"/>
            </a:pPr>
            <a:r>
              <a:rPr lang="en-US" sz="3200" dirty="0"/>
              <a:t>It seems that people in CDS do not extend their satisfactions or critics in the procedure to the whole system</a:t>
            </a:r>
          </a:p>
          <a:p>
            <a:pPr marL="285750" indent="-285750">
              <a:buFont typeface="Arial" panose="020B0604020202020204" pitchFamily="34" charset="0"/>
              <a:buChar char="•"/>
            </a:pPr>
            <a:r>
              <a:rPr lang="en-US" sz="3200" dirty="0"/>
              <a:t>Several elements can erode trust in CDS professionals: unavailability, feeling of being judged, etc.</a:t>
            </a:r>
          </a:p>
          <a:p>
            <a:pPr marL="285750" indent="-285750">
              <a:buFont typeface="Arial" panose="020B0604020202020204" pitchFamily="34" charset="0"/>
              <a:buChar char="•"/>
            </a:pPr>
            <a:r>
              <a:rPr lang="en-US" sz="3200" dirty="0"/>
              <a:t>If we look at the procedure as a set of rules =&gt; constraints as a price to pay</a:t>
            </a:r>
          </a:p>
        </p:txBody>
      </p:sp>
    </p:spTree>
    <p:extLst>
      <p:ext uri="{BB962C8B-B14F-4D97-AF65-F5344CB8AC3E}">
        <p14:creationId xmlns:p14="http://schemas.microsoft.com/office/powerpoint/2010/main" val="16136029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9" name="Rectangle 28">
            <a:extLst>
              <a:ext uri="{FF2B5EF4-FFF2-40B4-BE49-F238E27FC236}">
                <a16:creationId xmlns:a16="http://schemas.microsoft.com/office/drawing/2014/main" id="{A93898FF-D987-4B0E-BFB4-85F5EB356D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7F3F41AA-4F28-4E0E-9A4F-A1EAA36D69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3" name="Picture 32">
            <a:extLst>
              <a:ext uri="{FF2B5EF4-FFF2-40B4-BE49-F238E27FC236}">
                <a16:creationId xmlns:a16="http://schemas.microsoft.com/office/drawing/2014/main" id="{FDF3537D-7D15-42A9-B483-CBB707B13D66}"/>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88952" cy="6862380"/>
          </a:xfrm>
          <a:prstGeom prst="rect">
            <a:avLst/>
          </a:prstGeom>
        </p:spPr>
      </p:pic>
      <p:sp>
        <p:nvSpPr>
          <p:cNvPr id="35" name="Rectangle 34">
            <a:extLst>
              <a:ext uri="{FF2B5EF4-FFF2-40B4-BE49-F238E27FC236}">
                <a16:creationId xmlns:a16="http://schemas.microsoft.com/office/drawing/2014/main" id="{58D235B8-3D10-493F-88AC-84BB404C1B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Rectangle 36">
            <a:extLst>
              <a:ext uri="{FF2B5EF4-FFF2-40B4-BE49-F238E27FC236}">
                <a16:creationId xmlns:a16="http://schemas.microsoft.com/office/drawing/2014/main" id="{0197B95C-A16A-4E80-BFE9-EFCCA337AF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35195"/>
            <a:ext cx="12192000" cy="5389511"/>
          </a:xfrm>
          <a:prstGeom prst="rect">
            <a:avLst/>
          </a:prstGeom>
          <a:solidFill>
            <a:schemeClr val="bg1"/>
          </a:solidFill>
          <a:ln w="349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 name="Titre 1">
            <a:extLst>
              <a:ext uri="{FF2B5EF4-FFF2-40B4-BE49-F238E27FC236}">
                <a16:creationId xmlns:a16="http://schemas.microsoft.com/office/drawing/2014/main" id="{11627031-D3A8-5F0A-29C9-879AD82A88F6}"/>
              </a:ext>
            </a:extLst>
          </p:cNvPr>
          <p:cNvSpPr>
            <a:spLocks noGrp="1"/>
          </p:cNvSpPr>
          <p:nvPr>
            <p:ph type="title"/>
          </p:nvPr>
        </p:nvSpPr>
        <p:spPr>
          <a:xfrm>
            <a:off x="1185503" y="3519243"/>
            <a:ext cx="9801082" cy="2048272"/>
          </a:xfrm>
        </p:spPr>
        <p:txBody>
          <a:bodyPr vert="horz" lIns="91440" tIns="45720" rIns="91440" bIns="45720" rtlCol="0" anchor="t">
            <a:normAutofit/>
          </a:bodyPr>
          <a:lstStyle/>
          <a:p>
            <a:pPr algn="ctr"/>
            <a:r>
              <a:rPr lang="en-US" sz="4800" kern="1200">
                <a:solidFill>
                  <a:schemeClr val="tx1"/>
                </a:solidFill>
                <a:latin typeface="+mj-lt"/>
                <a:ea typeface="+mj-ea"/>
                <a:cs typeface="+mj-cs"/>
              </a:rPr>
              <a:t>1. Introduction</a:t>
            </a:r>
          </a:p>
        </p:txBody>
      </p:sp>
    </p:spTree>
    <p:extLst>
      <p:ext uri="{BB962C8B-B14F-4D97-AF65-F5344CB8AC3E}">
        <p14:creationId xmlns:p14="http://schemas.microsoft.com/office/powerpoint/2010/main" val="2001556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0D7B6173-1D58-48E2-83CF-37350F315F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3FCCA929-7A61-4313-8A90-619CDF4255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5" name="Picture 24">
            <a:extLst>
              <a:ext uri="{FF2B5EF4-FFF2-40B4-BE49-F238E27FC236}">
                <a16:creationId xmlns:a16="http://schemas.microsoft.com/office/drawing/2014/main" id="{24250F98-AE57-452A-8B22-1B78911F0B69}"/>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88952" cy="6862380"/>
          </a:xfrm>
          <a:prstGeom prst="rect">
            <a:avLst/>
          </a:prstGeom>
        </p:spPr>
      </p:pic>
      <p:sp>
        <p:nvSpPr>
          <p:cNvPr id="27" name="Rectangle 26">
            <a:extLst>
              <a:ext uri="{FF2B5EF4-FFF2-40B4-BE49-F238E27FC236}">
                <a16:creationId xmlns:a16="http://schemas.microsoft.com/office/drawing/2014/main" id="{0464315C-FCA9-40FE-892E-D4A5B3A5B0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28">
            <a:extLst>
              <a:ext uri="{FF2B5EF4-FFF2-40B4-BE49-F238E27FC236}">
                <a16:creationId xmlns:a16="http://schemas.microsoft.com/office/drawing/2014/main" id="{4BF9520B-E0CD-4FA7-91B5-7DC36B606C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35195"/>
            <a:ext cx="12192000" cy="5389511"/>
          </a:xfrm>
          <a:prstGeom prst="rect">
            <a:avLst/>
          </a:prstGeom>
          <a:solidFill>
            <a:schemeClr val="bg1"/>
          </a:solidFill>
          <a:ln w="349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Espace réservé du contenu 2">
            <a:extLst>
              <a:ext uri="{FF2B5EF4-FFF2-40B4-BE49-F238E27FC236}">
                <a16:creationId xmlns:a16="http://schemas.microsoft.com/office/drawing/2014/main" id="{5B1BF25C-FC83-2B7F-B467-A4CA2178DF50}"/>
              </a:ext>
            </a:extLst>
          </p:cNvPr>
          <p:cNvSpPr>
            <a:spLocks noGrp="1"/>
          </p:cNvSpPr>
          <p:nvPr>
            <p:ph idx="1"/>
          </p:nvPr>
        </p:nvSpPr>
        <p:spPr>
          <a:xfrm>
            <a:off x="1097287" y="1414207"/>
            <a:ext cx="9994378" cy="3194863"/>
          </a:xfrm>
        </p:spPr>
        <p:txBody>
          <a:bodyPr anchor="t">
            <a:normAutofit fontScale="85000" lnSpcReduction="10000"/>
          </a:bodyPr>
          <a:lstStyle/>
          <a:p>
            <a:r>
              <a:rPr lang="en-US" sz="3300" dirty="0"/>
              <a:t>Over-indebtedness = </a:t>
            </a:r>
            <a:r>
              <a:rPr lang="en-US" sz="3300" kern="0" dirty="0">
                <a:effectLst/>
                <a:ea typeface="Times New Roman" panose="02020603050405020304" pitchFamily="18" charset="0"/>
                <a:cs typeface="Arial" panose="020B0604020202020204" pitchFamily="34" charset="0"/>
              </a:rPr>
              <a:t>inability of an individual to meet their debts</a:t>
            </a:r>
          </a:p>
          <a:p>
            <a:r>
              <a:rPr lang="en-US" sz="3300" kern="0" dirty="0">
                <a:effectLst/>
                <a:ea typeface="Times New Roman" panose="02020603050405020304" pitchFamily="18" charset="0"/>
                <a:cs typeface="Arial" panose="020B0604020202020204" pitchFamily="34" charset="0"/>
              </a:rPr>
              <a:t>Public problem =&gt; inscription in the law</a:t>
            </a:r>
          </a:p>
          <a:p>
            <a:r>
              <a:rPr lang="en-US" sz="3300" kern="0" dirty="0">
                <a:cs typeface="Arial" panose="020B0604020202020204" pitchFamily="34" charset="0"/>
              </a:rPr>
              <a:t>Research in France (Plot, 2013) =&gt; over-indebtedness procedures as a way of imposing dominant economic </a:t>
            </a:r>
            <a:r>
              <a:rPr lang="en-US" sz="3300" kern="0" dirty="0" err="1">
                <a:cs typeface="Arial" panose="020B0604020202020204" pitchFamily="34" charset="0"/>
              </a:rPr>
              <a:t>behaviour</a:t>
            </a:r>
            <a:endParaRPr lang="en-US" sz="3300" kern="0" dirty="0">
              <a:cs typeface="Arial" panose="020B0604020202020204" pitchFamily="34" charset="0"/>
            </a:endParaRPr>
          </a:p>
          <a:p>
            <a:pPr marL="0" indent="0">
              <a:buNone/>
            </a:pPr>
            <a:endParaRPr lang="en-US" kern="0" dirty="0">
              <a:effectLst/>
              <a:cs typeface="Arial" panose="020B0604020202020204" pitchFamily="34" charset="0"/>
            </a:endParaRPr>
          </a:p>
          <a:p>
            <a:pPr marL="0" indent="0">
              <a:buNone/>
            </a:pPr>
            <a:r>
              <a:rPr lang="en-US" sz="3300" kern="0" dirty="0">
                <a:effectLst/>
                <a:cs typeface="Arial" panose="020B0604020202020204" pitchFamily="34" charset="0"/>
              </a:rPr>
              <a:t>=&gt; Belgian case from the perspective of the “beneficiaries” of the procedure</a:t>
            </a:r>
            <a:r>
              <a:rPr lang="fr-BE" sz="3300" dirty="0">
                <a:effectLst/>
              </a:rPr>
              <a:t> </a:t>
            </a:r>
          </a:p>
          <a:p>
            <a:endParaRPr lang="en-US" sz="1800" dirty="0"/>
          </a:p>
        </p:txBody>
      </p:sp>
    </p:spTree>
    <p:extLst>
      <p:ext uri="{BB962C8B-B14F-4D97-AF65-F5344CB8AC3E}">
        <p14:creationId xmlns:p14="http://schemas.microsoft.com/office/powerpoint/2010/main" val="26239755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A93898FF-D987-4B0E-BFB4-85F5EB356D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7F3F41AA-4F28-4E0E-9A4F-A1EAA36D69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a:extLst>
              <a:ext uri="{FF2B5EF4-FFF2-40B4-BE49-F238E27FC236}">
                <a16:creationId xmlns:a16="http://schemas.microsoft.com/office/drawing/2014/main" id="{FDF3537D-7D15-42A9-B483-CBB707B13D66}"/>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88952" cy="6862380"/>
          </a:xfrm>
          <a:prstGeom prst="rect">
            <a:avLst/>
          </a:prstGeom>
        </p:spPr>
      </p:pic>
      <p:sp>
        <p:nvSpPr>
          <p:cNvPr id="13" name="Rectangle 12">
            <a:extLst>
              <a:ext uri="{FF2B5EF4-FFF2-40B4-BE49-F238E27FC236}">
                <a16:creationId xmlns:a16="http://schemas.microsoft.com/office/drawing/2014/main" id="{58D235B8-3D10-493F-88AC-84BB404C1B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0197B95C-A16A-4E80-BFE9-EFCCA337AF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35195"/>
            <a:ext cx="12192000" cy="5389511"/>
          </a:xfrm>
          <a:prstGeom prst="rect">
            <a:avLst/>
          </a:prstGeom>
          <a:solidFill>
            <a:schemeClr val="bg1"/>
          </a:solidFill>
          <a:ln w="349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 name="Titre 1">
            <a:extLst>
              <a:ext uri="{FF2B5EF4-FFF2-40B4-BE49-F238E27FC236}">
                <a16:creationId xmlns:a16="http://schemas.microsoft.com/office/drawing/2014/main" id="{FAA696A4-1082-C579-C76A-26E50ED4E91F}"/>
              </a:ext>
            </a:extLst>
          </p:cNvPr>
          <p:cNvSpPr>
            <a:spLocks noGrp="1"/>
          </p:cNvSpPr>
          <p:nvPr>
            <p:ph type="title"/>
          </p:nvPr>
        </p:nvSpPr>
        <p:spPr>
          <a:xfrm>
            <a:off x="1185503" y="3519243"/>
            <a:ext cx="9801082" cy="2048272"/>
          </a:xfrm>
        </p:spPr>
        <p:txBody>
          <a:bodyPr vert="horz" lIns="91440" tIns="45720" rIns="91440" bIns="45720" rtlCol="0" anchor="t">
            <a:normAutofit/>
          </a:bodyPr>
          <a:lstStyle/>
          <a:p>
            <a:pPr algn="ctr"/>
            <a:r>
              <a:rPr lang="en-US" sz="4800" kern="1200">
                <a:solidFill>
                  <a:schemeClr val="tx1"/>
                </a:solidFill>
                <a:latin typeface="+mj-lt"/>
                <a:ea typeface="+mj-ea"/>
                <a:cs typeface="+mj-cs"/>
              </a:rPr>
              <a:t>2. The CDS procedure</a:t>
            </a:r>
          </a:p>
        </p:txBody>
      </p:sp>
    </p:spTree>
    <p:extLst>
      <p:ext uri="{BB962C8B-B14F-4D97-AF65-F5344CB8AC3E}">
        <p14:creationId xmlns:p14="http://schemas.microsoft.com/office/powerpoint/2010/main" val="11191053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8F064EE-B4D8-9822-A7E4-A060C340C8DE}"/>
              </a:ext>
            </a:extLst>
          </p:cNvPr>
          <p:cNvSpPr>
            <a:spLocks noGrp="1"/>
          </p:cNvSpPr>
          <p:nvPr>
            <p:ph type="title"/>
          </p:nvPr>
        </p:nvSpPr>
        <p:spPr/>
        <p:txBody>
          <a:bodyPr/>
          <a:lstStyle/>
          <a:p>
            <a:r>
              <a:rPr lang="en-US" dirty="0"/>
              <a:t>How does CDS work?</a:t>
            </a:r>
          </a:p>
        </p:txBody>
      </p:sp>
      <p:graphicFrame>
        <p:nvGraphicFramePr>
          <p:cNvPr id="7" name="Espace réservé du contenu 6">
            <a:extLst>
              <a:ext uri="{FF2B5EF4-FFF2-40B4-BE49-F238E27FC236}">
                <a16:creationId xmlns:a16="http://schemas.microsoft.com/office/drawing/2014/main" id="{080294AE-51F8-254B-433A-F1C59381CE84}"/>
              </a:ext>
            </a:extLst>
          </p:cNvPr>
          <p:cNvGraphicFramePr>
            <a:graphicFrameLocks noGrp="1"/>
          </p:cNvGraphicFramePr>
          <p:nvPr>
            <p:ph idx="1"/>
            <p:extLst>
              <p:ext uri="{D42A27DB-BD31-4B8C-83A1-F6EECF244321}">
                <p14:modId xmlns:p14="http://schemas.microsoft.com/office/powerpoint/2010/main" val="927278547"/>
              </p:ext>
            </p:extLst>
          </p:nvPr>
        </p:nvGraphicFramePr>
        <p:xfrm>
          <a:off x="838199" y="1825625"/>
          <a:ext cx="11020425" cy="46672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793519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A93898FF-D987-4B0E-BFB4-85F5EB356D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8654E6D0-A14C-40BE-8E45-0815172668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Picture 12">
            <a:extLst>
              <a:ext uri="{FF2B5EF4-FFF2-40B4-BE49-F238E27FC236}">
                <a16:creationId xmlns:a16="http://schemas.microsoft.com/office/drawing/2014/main" id="{5516C1EB-8D62-4BF0-92B5-02E6AE43B1F3}"/>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88952" cy="6862380"/>
          </a:xfrm>
          <a:prstGeom prst="rect">
            <a:avLst/>
          </a:prstGeom>
        </p:spPr>
      </p:pic>
      <p:sp>
        <p:nvSpPr>
          <p:cNvPr id="15" name="Rectangle 14">
            <a:extLst>
              <a:ext uri="{FF2B5EF4-FFF2-40B4-BE49-F238E27FC236}">
                <a16:creationId xmlns:a16="http://schemas.microsoft.com/office/drawing/2014/main" id="{A737E5B8-8F31-4942-B159-B213C4D6D8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9" name="Rectangle 18">
            <a:extLst>
              <a:ext uri="{FF2B5EF4-FFF2-40B4-BE49-F238E27FC236}">
                <a16:creationId xmlns:a16="http://schemas.microsoft.com/office/drawing/2014/main" id="{78F530DA-C7D1-4968-8F8A-8700C2BB2A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8542" y="552813"/>
            <a:ext cx="11099352" cy="5905972"/>
          </a:xfrm>
          <a:prstGeom prst="rect">
            <a:avLst/>
          </a:prstGeom>
          <a:solidFill>
            <a:schemeClr val="bg1"/>
          </a:solidFill>
          <a:ln w="349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ln w="22225">
                <a:solidFill>
                  <a:schemeClr val="accent2"/>
                </a:solidFill>
                <a:prstDash val="solid"/>
              </a:ln>
              <a:solidFill>
                <a:schemeClr val="accent2">
                  <a:lumMod val="40000"/>
                  <a:lumOff val="60000"/>
                </a:schemeClr>
              </a:solidFill>
            </a:endParaRPr>
          </a:p>
        </p:txBody>
      </p:sp>
      <p:sp>
        <p:nvSpPr>
          <p:cNvPr id="2" name="Titre 1">
            <a:extLst>
              <a:ext uri="{FF2B5EF4-FFF2-40B4-BE49-F238E27FC236}">
                <a16:creationId xmlns:a16="http://schemas.microsoft.com/office/drawing/2014/main" id="{C88A9827-44F5-7E2F-233E-568020B79B80}"/>
              </a:ext>
            </a:extLst>
          </p:cNvPr>
          <p:cNvSpPr>
            <a:spLocks noGrp="1"/>
          </p:cNvSpPr>
          <p:nvPr>
            <p:ph type="title"/>
          </p:nvPr>
        </p:nvSpPr>
        <p:spPr/>
        <p:txBody>
          <a:bodyPr/>
          <a:lstStyle/>
          <a:p>
            <a:r>
              <a:rPr lang="en-US" dirty="0"/>
              <a:t>Debt mediator’s role: managing the budget</a:t>
            </a:r>
          </a:p>
        </p:txBody>
      </p:sp>
      <p:graphicFrame>
        <p:nvGraphicFramePr>
          <p:cNvPr id="4" name="Espace réservé du contenu 3">
            <a:extLst>
              <a:ext uri="{FF2B5EF4-FFF2-40B4-BE49-F238E27FC236}">
                <a16:creationId xmlns:a16="http://schemas.microsoft.com/office/drawing/2014/main" id="{2F0FB6AB-9ABE-71A3-4666-7BC3C21E0123}"/>
              </a:ext>
            </a:extLst>
          </p:cNvPr>
          <p:cNvGraphicFramePr>
            <a:graphicFrameLocks noGrp="1"/>
          </p:cNvGraphicFramePr>
          <p:nvPr>
            <p:ph idx="1"/>
            <p:extLst>
              <p:ext uri="{D42A27DB-BD31-4B8C-83A1-F6EECF244321}">
                <p14:modId xmlns:p14="http://schemas.microsoft.com/office/powerpoint/2010/main" val="1533665026"/>
              </p:ext>
            </p:extLst>
          </p:nvPr>
        </p:nvGraphicFramePr>
        <p:xfrm>
          <a:off x="428625" y="1543050"/>
          <a:ext cx="11444288" cy="49498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1014782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A93898FF-D987-4B0E-BFB4-85F5EB356D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7F3F41AA-4F28-4E0E-9A4F-A1EAA36D69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a:extLst>
              <a:ext uri="{FF2B5EF4-FFF2-40B4-BE49-F238E27FC236}">
                <a16:creationId xmlns:a16="http://schemas.microsoft.com/office/drawing/2014/main" id="{FDF3537D-7D15-42A9-B483-CBB707B13D66}"/>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88952" cy="6862380"/>
          </a:xfrm>
          <a:prstGeom prst="rect">
            <a:avLst/>
          </a:prstGeom>
        </p:spPr>
      </p:pic>
      <p:sp>
        <p:nvSpPr>
          <p:cNvPr id="13" name="Rectangle 12">
            <a:extLst>
              <a:ext uri="{FF2B5EF4-FFF2-40B4-BE49-F238E27FC236}">
                <a16:creationId xmlns:a16="http://schemas.microsoft.com/office/drawing/2014/main" id="{58D235B8-3D10-493F-88AC-84BB404C1B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0197B95C-A16A-4E80-BFE9-EFCCA337AF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35195"/>
            <a:ext cx="12192000" cy="5389511"/>
          </a:xfrm>
          <a:prstGeom prst="rect">
            <a:avLst/>
          </a:prstGeom>
          <a:solidFill>
            <a:schemeClr val="bg1"/>
          </a:solidFill>
          <a:ln w="349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 name="Titre 1">
            <a:extLst>
              <a:ext uri="{FF2B5EF4-FFF2-40B4-BE49-F238E27FC236}">
                <a16:creationId xmlns:a16="http://schemas.microsoft.com/office/drawing/2014/main" id="{0D65CE74-8EA3-B09B-B351-E0D63C7BD319}"/>
              </a:ext>
            </a:extLst>
          </p:cNvPr>
          <p:cNvSpPr>
            <a:spLocks noGrp="1"/>
          </p:cNvSpPr>
          <p:nvPr>
            <p:ph type="title"/>
          </p:nvPr>
        </p:nvSpPr>
        <p:spPr>
          <a:xfrm>
            <a:off x="1185503" y="3519243"/>
            <a:ext cx="9801082" cy="2048272"/>
          </a:xfrm>
        </p:spPr>
        <p:txBody>
          <a:bodyPr vert="horz" lIns="91440" tIns="45720" rIns="91440" bIns="45720" rtlCol="0" anchor="t">
            <a:normAutofit/>
          </a:bodyPr>
          <a:lstStyle/>
          <a:p>
            <a:pPr algn="ctr"/>
            <a:r>
              <a:rPr lang="en-US" sz="4800" kern="1200">
                <a:solidFill>
                  <a:schemeClr val="tx1"/>
                </a:solidFill>
                <a:latin typeface="+mj-lt"/>
                <a:ea typeface="+mj-ea"/>
                <a:cs typeface="+mj-cs"/>
              </a:rPr>
              <a:t>3. Research questions</a:t>
            </a:r>
          </a:p>
        </p:txBody>
      </p:sp>
    </p:spTree>
    <p:extLst>
      <p:ext uri="{BB962C8B-B14F-4D97-AF65-F5344CB8AC3E}">
        <p14:creationId xmlns:p14="http://schemas.microsoft.com/office/powerpoint/2010/main" val="12478423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D7B6173-1D58-48E2-83CF-37350F315F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63A91BE-4263-488E-B846-54DC76E614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id="{355717D4-33C9-419C-8D9C-17C7079673E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88952" cy="6862380"/>
          </a:xfrm>
          <a:prstGeom prst="rect">
            <a:avLst/>
          </a:prstGeom>
        </p:spPr>
      </p:pic>
      <p:sp>
        <p:nvSpPr>
          <p:cNvPr id="14" name="Rectangle 13">
            <a:extLst>
              <a:ext uri="{FF2B5EF4-FFF2-40B4-BE49-F238E27FC236}">
                <a16:creationId xmlns:a16="http://schemas.microsoft.com/office/drawing/2014/main" id="{DE152F22-1707-453C-8C48-6B5CDD2428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A75FA67A-56F6-4164-8E1F-8D6AFD3F0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286593"/>
            <a:ext cx="12192000" cy="4280925"/>
          </a:xfrm>
          <a:prstGeom prst="rect">
            <a:avLst/>
          </a:prstGeom>
          <a:solidFill>
            <a:schemeClr val="bg1"/>
          </a:solidFill>
          <a:ln w="349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Espace réservé du contenu 2">
            <a:extLst>
              <a:ext uri="{FF2B5EF4-FFF2-40B4-BE49-F238E27FC236}">
                <a16:creationId xmlns:a16="http://schemas.microsoft.com/office/drawing/2014/main" id="{50064192-6907-92B2-3C08-A9A0775FC01E}"/>
              </a:ext>
            </a:extLst>
          </p:cNvPr>
          <p:cNvSpPr>
            <a:spLocks noGrp="1"/>
          </p:cNvSpPr>
          <p:nvPr>
            <p:ph idx="1"/>
          </p:nvPr>
        </p:nvSpPr>
        <p:spPr>
          <a:xfrm>
            <a:off x="741405" y="1754659"/>
            <a:ext cx="10252415" cy="3498378"/>
          </a:xfrm>
        </p:spPr>
        <p:txBody>
          <a:bodyPr anchor="t">
            <a:normAutofit/>
          </a:bodyPr>
          <a:lstStyle/>
          <a:p>
            <a:pPr lvl="1"/>
            <a:r>
              <a:rPr lang="en-US" sz="2800" kern="100" dirty="0">
                <a:ea typeface="Calibri" panose="020F0502020204030204" pitchFamily="34" charset="0"/>
                <a:cs typeface="Times New Roman" panose="02020603050405020304" pitchFamily="18" charset="0"/>
              </a:rPr>
              <a:t>H</a:t>
            </a:r>
            <a:r>
              <a:rPr lang="en-US" sz="2800" kern="100" dirty="0">
                <a:effectLst/>
                <a:ea typeface="Calibri" panose="020F0502020204030204" pitchFamily="34" charset="0"/>
                <a:cs typeface="Times New Roman" panose="02020603050405020304" pitchFamily="18" charset="0"/>
              </a:rPr>
              <a:t>ow do debtors talk about their interactions with CDS professionals, e.g. their debt mediator, in the procedure of CDS? </a:t>
            </a:r>
          </a:p>
          <a:p>
            <a:pPr lvl="1"/>
            <a:r>
              <a:rPr lang="en-US" sz="2800" kern="100" dirty="0">
                <a:effectLst/>
                <a:ea typeface="Calibri" panose="020F0502020204030204" pitchFamily="34" charset="0"/>
                <a:cs typeface="Times New Roman" panose="02020603050405020304" pitchFamily="18" charset="0"/>
              </a:rPr>
              <a:t>How do they trust and place hopes in the procedure considering the stigmatisation they are facing?</a:t>
            </a:r>
          </a:p>
          <a:p>
            <a:pPr lvl="1"/>
            <a:r>
              <a:rPr lang="en-US" sz="2800" kern="100" dirty="0">
                <a:ea typeface="Calibri" panose="020F0502020204030204" pitchFamily="34" charset="0"/>
                <a:cs typeface="Times New Roman" panose="02020603050405020304" pitchFamily="18" charset="0"/>
              </a:rPr>
              <a:t>H</a:t>
            </a:r>
            <a:r>
              <a:rPr lang="en-US" sz="2800" kern="100" dirty="0">
                <a:effectLst/>
                <a:ea typeface="Calibri" panose="020F0502020204030204" pitchFamily="34" charset="0"/>
                <a:cs typeface="Times New Roman" panose="02020603050405020304" pitchFamily="18" charset="0"/>
              </a:rPr>
              <a:t>ow does this affect trust in the justice system in general for over-indebted citizens? </a:t>
            </a:r>
            <a:endParaRPr lang="fr-BE" sz="2800" kern="100" dirty="0">
              <a:effectLst/>
              <a:ea typeface="Calibri" panose="020F0502020204030204" pitchFamily="34" charset="0"/>
              <a:cs typeface="Times New Roman" panose="02020603050405020304" pitchFamily="18" charset="0"/>
            </a:endParaRPr>
          </a:p>
          <a:p>
            <a:pPr algn="ctr"/>
            <a:endParaRPr lang="en-US" sz="1800" dirty="0"/>
          </a:p>
        </p:txBody>
      </p:sp>
    </p:spTree>
    <p:extLst>
      <p:ext uri="{BB962C8B-B14F-4D97-AF65-F5344CB8AC3E}">
        <p14:creationId xmlns:p14="http://schemas.microsoft.com/office/powerpoint/2010/main" val="3777044959"/>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11483</TotalTime>
  <Words>1157</Words>
  <Application>Microsoft Macintosh PowerPoint</Application>
  <PresentationFormat>Grand écran</PresentationFormat>
  <Paragraphs>106</Paragraphs>
  <Slides>29</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29</vt:i4>
      </vt:variant>
    </vt:vector>
  </HeadingPairs>
  <TitlesOfParts>
    <vt:vector size="33" baseType="lpstr">
      <vt:lpstr>Arial</vt:lpstr>
      <vt:lpstr>Calibri</vt:lpstr>
      <vt:lpstr>Calibri Light</vt:lpstr>
      <vt:lpstr>Thème Office</vt:lpstr>
      <vt:lpstr>How does citizens’ experience of debt mediation affect their trust in judicial institutions?  The case of the collective debt settlement (CDS) procedure in Belgium </vt:lpstr>
      <vt:lpstr>Outline of the presentation</vt:lpstr>
      <vt:lpstr>1. Introduction</vt:lpstr>
      <vt:lpstr>Présentation PowerPoint</vt:lpstr>
      <vt:lpstr>2. The CDS procedure</vt:lpstr>
      <vt:lpstr>How does CDS work?</vt:lpstr>
      <vt:lpstr>Debt mediator’s role: managing the budget</vt:lpstr>
      <vt:lpstr>3. Research questions</vt:lpstr>
      <vt:lpstr>Présentation PowerPoint</vt:lpstr>
      <vt:lpstr>4. Methodology</vt:lpstr>
      <vt:lpstr>Présentation PowerPoint</vt:lpstr>
      <vt:lpstr>5. Findings</vt:lpstr>
      <vt:lpstr> 5.1. Defining trust</vt:lpstr>
      <vt:lpstr> 5.2. Trusting CDS professionals</vt:lpstr>
      <vt:lpstr>Présentation PowerPoint</vt:lpstr>
      <vt:lpstr>Présentation PowerPoint</vt:lpstr>
      <vt:lpstr>Présentation PowerPoint</vt:lpstr>
      <vt:lpstr>Présentation PowerPoint</vt:lpstr>
      <vt:lpstr>Présentation PowerPoint</vt:lpstr>
      <vt:lpstr>Présentation PowerPoint</vt:lpstr>
      <vt:lpstr> 5.3. Trusting a stigmatizing procedure</vt:lpstr>
      <vt:lpstr>Présentation PowerPoint</vt:lpstr>
      <vt:lpstr>Présentation PowerPoint</vt:lpstr>
      <vt:lpstr> 5.4. Trusting the justice system?</vt:lpstr>
      <vt:lpstr>Présentation PowerPoint</vt:lpstr>
      <vt:lpstr>Présentation PowerPoint</vt:lpstr>
      <vt:lpstr>Présentation PowerPoint</vt:lpstr>
      <vt:lpstr>6. Conclusion</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does citizens’ experience of debt mediation affect their trust in judicial institutions?  The case of the collective debt settlement (CDS) procedure in Belgium </dc:title>
  <dc:creator>Marie Gerrienne</dc:creator>
  <cp:lastModifiedBy>Marie Gerrienne</cp:lastModifiedBy>
  <cp:revision>1</cp:revision>
  <dcterms:created xsi:type="dcterms:W3CDTF">2023-09-20T07:55:28Z</dcterms:created>
  <dcterms:modified xsi:type="dcterms:W3CDTF">2023-09-28T07:19:23Z</dcterms:modified>
</cp:coreProperties>
</file>