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mp4" ContentType="video/unknown"/>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0"/>
  </p:notesMasterIdLst>
  <p:sldIdLst>
    <p:sldId id="299" r:id="rId5"/>
    <p:sldId id="257" r:id="rId6"/>
    <p:sldId id="283" r:id="rId7"/>
    <p:sldId id="314" r:id="rId8"/>
    <p:sldId id="305" r:id="rId9"/>
    <p:sldId id="309" r:id="rId10"/>
    <p:sldId id="306" r:id="rId11"/>
    <p:sldId id="318" r:id="rId12"/>
    <p:sldId id="319" r:id="rId13"/>
    <p:sldId id="320" r:id="rId14"/>
    <p:sldId id="315" r:id="rId15"/>
    <p:sldId id="282" r:id="rId16"/>
    <p:sldId id="286" r:id="rId17"/>
    <p:sldId id="300" r:id="rId18"/>
    <p:sldId id="301" r:id="rId19"/>
    <p:sldId id="289" r:id="rId20"/>
    <p:sldId id="302" r:id="rId21"/>
    <p:sldId id="287" r:id="rId22"/>
    <p:sldId id="288" r:id="rId23"/>
    <p:sldId id="303" r:id="rId24"/>
    <p:sldId id="295" r:id="rId25"/>
    <p:sldId id="317" r:id="rId26"/>
    <p:sldId id="290" r:id="rId27"/>
    <p:sldId id="307" r:id="rId28"/>
    <p:sldId id="258" r:id="rId29"/>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3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BAD"/>
    <a:srgbClr val="46A4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1F598C-16DB-4124-8B52-AD103B985A59}" v="26" dt="2021-01-08T08:45:11.636"/>
    <p1510:client id="{D9D1BF77-2AB6-4932-9704-148917DA9D18}" v="4" dt="2021-01-08T08:47:42.7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934" autoAdjust="0"/>
    <p:restoredTop sz="94660"/>
  </p:normalViewPr>
  <p:slideViewPr>
    <p:cSldViewPr snapToGrid="0" showGuides="1">
      <p:cViewPr varScale="1">
        <p:scale>
          <a:sx n="61" d="100"/>
          <a:sy n="61" d="100"/>
        </p:scale>
        <p:origin x="-66" y="-1128"/>
      </p:cViewPr>
      <p:guideLst>
        <p:guide orient="horz" pos="213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42"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arina.Segerkvist" userId="S::katarina.segerkvist_slu.se#ext#@yncrea.onmicrosoft.com::f189f254-c8c9-49d4-8460-5a19ab4bc578" providerId="AD" clId="Web-{3A1F598C-16DB-4124-8B52-AD103B985A59}"/>
    <pc:docChg chg="modSld">
      <pc:chgData name="Katarina.Segerkvist" userId="S::katarina.segerkvist_slu.se#ext#@yncrea.onmicrosoft.com::f189f254-c8c9-49d4-8460-5a19ab4bc578" providerId="AD" clId="Web-{3A1F598C-16DB-4124-8B52-AD103B985A59}" dt="2021-01-08T08:45:11.043" v="24" actId="20577"/>
      <pc:docMkLst>
        <pc:docMk/>
      </pc:docMkLst>
      <pc:sldChg chg="modSp">
        <pc:chgData name="Katarina.Segerkvist" userId="S::katarina.segerkvist_slu.se#ext#@yncrea.onmicrosoft.com::f189f254-c8c9-49d4-8460-5a19ab4bc578" providerId="AD" clId="Web-{3A1F598C-16DB-4124-8B52-AD103B985A59}" dt="2021-01-08T08:45:08.574" v="21" actId="20577"/>
        <pc:sldMkLst>
          <pc:docMk/>
          <pc:sldMk cId="1192168276" sldId="256"/>
        </pc:sldMkLst>
        <pc:spChg chg="mod">
          <ac:chgData name="Katarina.Segerkvist" userId="S::katarina.segerkvist_slu.se#ext#@yncrea.onmicrosoft.com::f189f254-c8c9-49d4-8460-5a19ab4bc578" providerId="AD" clId="Web-{3A1F598C-16DB-4124-8B52-AD103B985A59}" dt="2021-01-08T08:45:08.574" v="21" actId="20577"/>
          <ac:spMkLst>
            <pc:docMk/>
            <pc:sldMk cId="1192168276" sldId="256"/>
            <ac:spMk id="11" creationId="{00000000-0000-0000-0000-000000000000}"/>
          </ac:spMkLst>
        </pc:spChg>
      </pc:sldChg>
    </pc:docChg>
  </pc:docChgLst>
  <pc:docChgLst>
    <pc:chgData name="Katarina.Segerkvist" userId="S::katarina.segerkvist_slu.se#ext#@yncrea.onmicrosoft.com::f189f254-c8c9-49d4-8460-5a19ab4bc578" providerId="AD" clId="Web-{D9D1BF77-2AB6-4932-9704-148917DA9D18}"/>
    <pc:docChg chg="modSld">
      <pc:chgData name="Katarina.Segerkvist" userId="S::katarina.segerkvist_slu.se#ext#@yncrea.onmicrosoft.com::f189f254-c8c9-49d4-8460-5a19ab4bc578" providerId="AD" clId="Web-{D9D1BF77-2AB6-4932-9704-148917DA9D18}" dt="2021-01-08T08:47:42.250" v="2" actId="20577"/>
      <pc:docMkLst>
        <pc:docMk/>
      </pc:docMkLst>
      <pc:sldChg chg="modSp">
        <pc:chgData name="Katarina.Segerkvist" userId="S::katarina.segerkvist_slu.se#ext#@yncrea.onmicrosoft.com::f189f254-c8c9-49d4-8460-5a19ab4bc578" providerId="AD" clId="Web-{D9D1BF77-2AB6-4932-9704-148917DA9D18}" dt="2021-01-08T08:47:38.875" v="0" actId="20577"/>
        <pc:sldMkLst>
          <pc:docMk/>
          <pc:sldMk cId="1192168276" sldId="256"/>
        </pc:sldMkLst>
        <pc:spChg chg="mod">
          <ac:chgData name="Katarina.Segerkvist" userId="S::katarina.segerkvist_slu.se#ext#@yncrea.onmicrosoft.com::f189f254-c8c9-49d4-8460-5a19ab4bc578" providerId="AD" clId="Web-{D9D1BF77-2AB6-4932-9704-148917DA9D18}" dt="2021-01-08T08:47:38.875" v="0" actId="20577"/>
          <ac:spMkLst>
            <pc:docMk/>
            <pc:sldMk cId="1192168276" sldId="256"/>
            <ac:spMk id="11"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12988A-DC5C-45D5-96C2-D5BD985AD380}" type="datetimeFigureOut">
              <a:rPr lang="fr-FR" smtClean="0"/>
              <a:t>06/09/2023</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52758D-86F9-439E-B866-25AC14667C83}" type="slidenum">
              <a:rPr lang="fr-FR" smtClean="0"/>
              <a:t>‹N°›</a:t>
            </a:fld>
            <a:endParaRPr lang="fr-FR"/>
          </a:p>
        </p:txBody>
      </p:sp>
    </p:spTree>
    <p:extLst>
      <p:ext uri="{BB962C8B-B14F-4D97-AF65-F5344CB8AC3E}">
        <p14:creationId xmlns:p14="http://schemas.microsoft.com/office/powerpoint/2010/main" val="37657550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Modifier le style des sous-titres du masque</a:t>
            </a:r>
          </a:p>
        </p:txBody>
      </p:sp>
      <p:sp>
        <p:nvSpPr>
          <p:cNvPr id="4" name="Espace réservé de la date 3"/>
          <p:cNvSpPr>
            <a:spLocks noGrp="1"/>
          </p:cNvSpPr>
          <p:nvPr>
            <p:ph type="dt" sz="half" idx="10"/>
          </p:nvPr>
        </p:nvSpPr>
        <p:spPr>
          <a:xfrm>
            <a:off x="838200" y="6356350"/>
            <a:ext cx="2743200" cy="365125"/>
          </a:xfrm>
          <a:prstGeom prst="rect">
            <a:avLst/>
          </a:prstGeom>
        </p:spPr>
        <p:txBody>
          <a:bodyPr/>
          <a:lstStyle/>
          <a:p>
            <a:fld id="{5750828B-C2B8-40A5-85AA-287AD59667A3}" type="datetime1">
              <a:rPr lang="fr-FR" smtClean="0"/>
              <a:t>06/09/2023</a:t>
            </a:fld>
            <a:endParaRPr lang="fr-FR"/>
          </a:p>
        </p:txBody>
      </p:sp>
      <p:sp>
        <p:nvSpPr>
          <p:cNvPr id="5" name="Espace réservé du pied de page 4"/>
          <p:cNvSpPr>
            <a:spLocks noGrp="1"/>
          </p:cNvSpPr>
          <p:nvPr>
            <p:ph type="ftr" sz="quarter" idx="11"/>
          </p:nvPr>
        </p:nvSpPr>
        <p:spPr>
          <a:xfrm>
            <a:off x="4038600" y="6356350"/>
            <a:ext cx="4114800" cy="365125"/>
          </a:xfrm>
          <a:prstGeom prst="rect">
            <a:avLst/>
          </a:prstGeom>
        </p:spPr>
        <p:txBody>
          <a:bodyPr/>
          <a:lstStyle/>
          <a:p>
            <a:endParaRPr lang="fr-FR"/>
          </a:p>
        </p:txBody>
      </p:sp>
      <p:sp>
        <p:nvSpPr>
          <p:cNvPr id="6" name="Espace réservé du numéro de diapositive 5"/>
          <p:cNvSpPr>
            <a:spLocks noGrp="1"/>
          </p:cNvSpPr>
          <p:nvPr>
            <p:ph type="sldNum" sz="quarter" idx="12"/>
          </p:nvPr>
        </p:nvSpPr>
        <p:spPr/>
        <p:txBody>
          <a:bodyPr/>
          <a:lstStyle/>
          <a:p>
            <a:fld id="{B7AE509F-E43D-4D64-8870-A9C720C18A5F}" type="slidenum">
              <a:rPr lang="fr-FR" smtClean="0"/>
              <a:t>‹N°›</a:t>
            </a:fld>
            <a:endParaRPr lang="fr-FR"/>
          </a:p>
        </p:txBody>
      </p:sp>
    </p:spTree>
    <p:extLst>
      <p:ext uri="{BB962C8B-B14F-4D97-AF65-F5344CB8AC3E}">
        <p14:creationId xmlns:p14="http://schemas.microsoft.com/office/powerpoint/2010/main" val="27881768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a:xfrm>
            <a:off x="838200" y="6356350"/>
            <a:ext cx="2743200" cy="365125"/>
          </a:xfrm>
          <a:prstGeom prst="rect">
            <a:avLst/>
          </a:prstGeom>
        </p:spPr>
        <p:txBody>
          <a:bodyPr/>
          <a:lstStyle/>
          <a:p>
            <a:fld id="{26696DB7-481C-443A-85AC-B5DD7F8C97D6}" type="datetime1">
              <a:rPr lang="fr-FR" smtClean="0"/>
              <a:t>06/09/2023</a:t>
            </a:fld>
            <a:endParaRPr lang="fr-FR"/>
          </a:p>
        </p:txBody>
      </p:sp>
      <p:sp>
        <p:nvSpPr>
          <p:cNvPr id="5" name="Espace réservé du pied de page 4"/>
          <p:cNvSpPr>
            <a:spLocks noGrp="1"/>
          </p:cNvSpPr>
          <p:nvPr>
            <p:ph type="ftr" sz="quarter" idx="11"/>
          </p:nvPr>
        </p:nvSpPr>
        <p:spPr>
          <a:xfrm>
            <a:off x="4038600" y="6356350"/>
            <a:ext cx="4114800" cy="365125"/>
          </a:xfrm>
          <a:prstGeom prst="rect">
            <a:avLst/>
          </a:prstGeom>
        </p:spPr>
        <p:txBody>
          <a:bodyPr/>
          <a:lstStyle/>
          <a:p>
            <a:endParaRPr lang="fr-FR"/>
          </a:p>
        </p:txBody>
      </p:sp>
      <p:sp>
        <p:nvSpPr>
          <p:cNvPr id="6" name="Espace réservé du numéro de diapositive 5"/>
          <p:cNvSpPr>
            <a:spLocks noGrp="1"/>
          </p:cNvSpPr>
          <p:nvPr>
            <p:ph type="sldNum" sz="quarter" idx="12"/>
          </p:nvPr>
        </p:nvSpPr>
        <p:spPr/>
        <p:txBody>
          <a:bodyPr/>
          <a:lstStyle/>
          <a:p>
            <a:fld id="{B7AE509F-E43D-4D64-8870-A9C720C18A5F}" type="slidenum">
              <a:rPr lang="fr-FR" smtClean="0"/>
              <a:t>‹N°›</a:t>
            </a:fld>
            <a:endParaRPr lang="fr-FR"/>
          </a:p>
        </p:txBody>
      </p:sp>
    </p:spTree>
    <p:extLst>
      <p:ext uri="{BB962C8B-B14F-4D97-AF65-F5344CB8AC3E}">
        <p14:creationId xmlns:p14="http://schemas.microsoft.com/office/powerpoint/2010/main" val="2148443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a:xfrm>
            <a:off x="838200" y="6356350"/>
            <a:ext cx="2743200" cy="365125"/>
          </a:xfrm>
          <a:prstGeom prst="rect">
            <a:avLst/>
          </a:prstGeom>
        </p:spPr>
        <p:txBody>
          <a:bodyPr/>
          <a:lstStyle/>
          <a:p>
            <a:fld id="{64EB7C14-497F-4089-9B6A-9518BA4B205E}" type="datetime1">
              <a:rPr lang="fr-FR" smtClean="0"/>
              <a:t>06/09/2023</a:t>
            </a:fld>
            <a:endParaRPr lang="fr-FR"/>
          </a:p>
        </p:txBody>
      </p:sp>
      <p:sp>
        <p:nvSpPr>
          <p:cNvPr id="5" name="Espace réservé du pied de page 4"/>
          <p:cNvSpPr>
            <a:spLocks noGrp="1"/>
          </p:cNvSpPr>
          <p:nvPr>
            <p:ph type="ftr" sz="quarter" idx="11"/>
          </p:nvPr>
        </p:nvSpPr>
        <p:spPr>
          <a:xfrm>
            <a:off x="4038600" y="6356350"/>
            <a:ext cx="4114800" cy="365125"/>
          </a:xfrm>
          <a:prstGeom prst="rect">
            <a:avLst/>
          </a:prstGeom>
        </p:spPr>
        <p:txBody>
          <a:bodyPr/>
          <a:lstStyle/>
          <a:p>
            <a:endParaRPr lang="fr-FR"/>
          </a:p>
        </p:txBody>
      </p:sp>
      <p:sp>
        <p:nvSpPr>
          <p:cNvPr id="6" name="Espace réservé du numéro de diapositive 5"/>
          <p:cNvSpPr>
            <a:spLocks noGrp="1"/>
          </p:cNvSpPr>
          <p:nvPr>
            <p:ph type="sldNum" sz="quarter" idx="12"/>
          </p:nvPr>
        </p:nvSpPr>
        <p:spPr/>
        <p:txBody>
          <a:bodyPr/>
          <a:lstStyle/>
          <a:p>
            <a:fld id="{B7AE509F-E43D-4D64-8870-A9C720C18A5F}" type="slidenum">
              <a:rPr lang="fr-FR" smtClean="0"/>
              <a:t>‹N°›</a:t>
            </a:fld>
            <a:endParaRPr lang="fr-FR"/>
          </a:p>
        </p:txBody>
      </p:sp>
    </p:spTree>
    <p:extLst>
      <p:ext uri="{BB962C8B-B14F-4D97-AF65-F5344CB8AC3E}">
        <p14:creationId xmlns:p14="http://schemas.microsoft.com/office/powerpoint/2010/main" val="30288676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a:xfrm>
            <a:off x="838200" y="6356350"/>
            <a:ext cx="2743200" cy="365125"/>
          </a:xfrm>
          <a:prstGeom prst="rect">
            <a:avLst/>
          </a:prstGeom>
        </p:spPr>
        <p:txBody>
          <a:bodyPr/>
          <a:lstStyle/>
          <a:p>
            <a:fld id="{2399E0BE-266B-466A-92B8-632EE8C4AA22}" type="datetime1">
              <a:rPr lang="fr-FR" smtClean="0"/>
              <a:t>06/09/2023</a:t>
            </a:fld>
            <a:endParaRPr lang="fr-FR"/>
          </a:p>
        </p:txBody>
      </p:sp>
      <p:sp>
        <p:nvSpPr>
          <p:cNvPr id="5" name="Espace réservé du pied de page 4"/>
          <p:cNvSpPr>
            <a:spLocks noGrp="1"/>
          </p:cNvSpPr>
          <p:nvPr>
            <p:ph type="ftr" sz="quarter" idx="11"/>
          </p:nvPr>
        </p:nvSpPr>
        <p:spPr>
          <a:xfrm>
            <a:off x="4038600" y="6356350"/>
            <a:ext cx="4114800" cy="365125"/>
          </a:xfrm>
          <a:prstGeom prst="rect">
            <a:avLst/>
          </a:prstGeom>
        </p:spPr>
        <p:txBody>
          <a:bodyPr/>
          <a:lstStyle/>
          <a:p>
            <a:endParaRPr lang="fr-FR"/>
          </a:p>
        </p:txBody>
      </p:sp>
      <p:sp>
        <p:nvSpPr>
          <p:cNvPr id="6" name="Espace réservé du numéro de diapositive 5"/>
          <p:cNvSpPr>
            <a:spLocks noGrp="1"/>
          </p:cNvSpPr>
          <p:nvPr>
            <p:ph type="sldNum" sz="quarter" idx="12"/>
          </p:nvPr>
        </p:nvSpPr>
        <p:spPr/>
        <p:txBody>
          <a:bodyPr/>
          <a:lstStyle/>
          <a:p>
            <a:fld id="{B7AE509F-E43D-4D64-8870-A9C720C18A5F}" type="slidenum">
              <a:rPr lang="fr-FR" smtClean="0"/>
              <a:t>‹N°›</a:t>
            </a:fld>
            <a:endParaRPr lang="fr-FR"/>
          </a:p>
        </p:txBody>
      </p:sp>
    </p:spTree>
    <p:extLst>
      <p:ext uri="{BB962C8B-B14F-4D97-AF65-F5344CB8AC3E}">
        <p14:creationId xmlns:p14="http://schemas.microsoft.com/office/powerpoint/2010/main" val="14294097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p:cNvSpPr>
            <a:spLocks noGrp="1"/>
          </p:cNvSpPr>
          <p:nvPr>
            <p:ph type="dt" sz="half" idx="10"/>
          </p:nvPr>
        </p:nvSpPr>
        <p:spPr>
          <a:xfrm>
            <a:off x="838200" y="6356350"/>
            <a:ext cx="2743200" cy="365125"/>
          </a:xfrm>
          <a:prstGeom prst="rect">
            <a:avLst/>
          </a:prstGeom>
        </p:spPr>
        <p:txBody>
          <a:bodyPr/>
          <a:lstStyle/>
          <a:p>
            <a:fld id="{E56C8C9B-4DEA-4D00-90B6-681001516333}" type="datetime1">
              <a:rPr lang="fr-FR" smtClean="0"/>
              <a:t>06/09/2023</a:t>
            </a:fld>
            <a:endParaRPr lang="fr-FR"/>
          </a:p>
        </p:txBody>
      </p:sp>
      <p:sp>
        <p:nvSpPr>
          <p:cNvPr id="5" name="Espace réservé du pied de page 4"/>
          <p:cNvSpPr>
            <a:spLocks noGrp="1"/>
          </p:cNvSpPr>
          <p:nvPr>
            <p:ph type="ftr" sz="quarter" idx="11"/>
          </p:nvPr>
        </p:nvSpPr>
        <p:spPr>
          <a:xfrm>
            <a:off x="4038600" y="6356350"/>
            <a:ext cx="4114800" cy="365125"/>
          </a:xfrm>
          <a:prstGeom prst="rect">
            <a:avLst/>
          </a:prstGeom>
        </p:spPr>
        <p:txBody>
          <a:bodyPr/>
          <a:lstStyle/>
          <a:p>
            <a:endParaRPr lang="fr-FR"/>
          </a:p>
        </p:txBody>
      </p:sp>
      <p:sp>
        <p:nvSpPr>
          <p:cNvPr id="6" name="Espace réservé du numéro de diapositive 5"/>
          <p:cNvSpPr>
            <a:spLocks noGrp="1"/>
          </p:cNvSpPr>
          <p:nvPr>
            <p:ph type="sldNum" sz="quarter" idx="12"/>
          </p:nvPr>
        </p:nvSpPr>
        <p:spPr/>
        <p:txBody>
          <a:bodyPr/>
          <a:lstStyle/>
          <a:p>
            <a:fld id="{B7AE509F-E43D-4D64-8870-A9C720C18A5F}" type="slidenum">
              <a:rPr lang="fr-FR" smtClean="0"/>
              <a:t>‹N°›</a:t>
            </a:fld>
            <a:endParaRPr lang="fr-FR"/>
          </a:p>
        </p:txBody>
      </p:sp>
    </p:spTree>
    <p:extLst>
      <p:ext uri="{BB962C8B-B14F-4D97-AF65-F5344CB8AC3E}">
        <p14:creationId xmlns:p14="http://schemas.microsoft.com/office/powerpoint/2010/main" val="12167733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a:xfrm>
            <a:off x="838200" y="6356350"/>
            <a:ext cx="2743200" cy="365125"/>
          </a:xfrm>
          <a:prstGeom prst="rect">
            <a:avLst/>
          </a:prstGeom>
        </p:spPr>
        <p:txBody>
          <a:bodyPr/>
          <a:lstStyle/>
          <a:p>
            <a:fld id="{43D31BFB-C83A-4139-B789-DDA0A7202D6C}" type="datetime1">
              <a:rPr lang="fr-FR" smtClean="0"/>
              <a:t>06/09/2023</a:t>
            </a:fld>
            <a:endParaRPr lang="fr-FR"/>
          </a:p>
        </p:txBody>
      </p:sp>
      <p:sp>
        <p:nvSpPr>
          <p:cNvPr id="6" name="Espace réservé du pied de page 5"/>
          <p:cNvSpPr>
            <a:spLocks noGrp="1"/>
          </p:cNvSpPr>
          <p:nvPr>
            <p:ph type="ftr" sz="quarter" idx="11"/>
          </p:nvPr>
        </p:nvSpPr>
        <p:spPr>
          <a:xfrm>
            <a:off x="4038600" y="6356350"/>
            <a:ext cx="4114800" cy="365125"/>
          </a:xfrm>
          <a:prstGeom prst="rect">
            <a:avLst/>
          </a:prstGeom>
        </p:spPr>
        <p:txBody>
          <a:bodyPr/>
          <a:lstStyle/>
          <a:p>
            <a:endParaRPr lang="fr-FR"/>
          </a:p>
        </p:txBody>
      </p:sp>
      <p:sp>
        <p:nvSpPr>
          <p:cNvPr id="7" name="Espace réservé du numéro de diapositive 6"/>
          <p:cNvSpPr>
            <a:spLocks noGrp="1"/>
          </p:cNvSpPr>
          <p:nvPr>
            <p:ph type="sldNum" sz="quarter" idx="12"/>
          </p:nvPr>
        </p:nvSpPr>
        <p:spPr/>
        <p:txBody>
          <a:bodyPr/>
          <a:lstStyle/>
          <a:p>
            <a:fld id="{B7AE509F-E43D-4D64-8870-A9C720C18A5F}" type="slidenum">
              <a:rPr lang="fr-FR" smtClean="0"/>
              <a:t>‹N°›</a:t>
            </a:fld>
            <a:endParaRPr lang="fr-FR"/>
          </a:p>
        </p:txBody>
      </p:sp>
    </p:spTree>
    <p:extLst>
      <p:ext uri="{BB962C8B-B14F-4D97-AF65-F5344CB8AC3E}">
        <p14:creationId xmlns:p14="http://schemas.microsoft.com/office/powerpoint/2010/main" val="1172615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a:xfrm>
            <a:off x="838200" y="6356350"/>
            <a:ext cx="2743200" cy="365125"/>
          </a:xfrm>
          <a:prstGeom prst="rect">
            <a:avLst/>
          </a:prstGeom>
        </p:spPr>
        <p:txBody>
          <a:bodyPr/>
          <a:lstStyle/>
          <a:p>
            <a:fld id="{BB74B73C-3DEF-4D7D-89E5-F367898DFB26}" type="datetime1">
              <a:rPr lang="fr-FR" smtClean="0"/>
              <a:t>06/09/2023</a:t>
            </a:fld>
            <a:endParaRPr lang="fr-FR"/>
          </a:p>
        </p:txBody>
      </p:sp>
      <p:sp>
        <p:nvSpPr>
          <p:cNvPr id="8" name="Espace réservé du pied de page 7"/>
          <p:cNvSpPr>
            <a:spLocks noGrp="1"/>
          </p:cNvSpPr>
          <p:nvPr>
            <p:ph type="ftr" sz="quarter" idx="11"/>
          </p:nvPr>
        </p:nvSpPr>
        <p:spPr>
          <a:xfrm>
            <a:off x="4038600" y="6356350"/>
            <a:ext cx="4114800" cy="365125"/>
          </a:xfrm>
          <a:prstGeom prst="rect">
            <a:avLst/>
          </a:prstGeom>
        </p:spPr>
        <p:txBody>
          <a:bodyPr/>
          <a:lstStyle/>
          <a:p>
            <a:endParaRPr lang="fr-FR"/>
          </a:p>
        </p:txBody>
      </p:sp>
      <p:sp>
        <p:nvSpPr>
          <p:cNvPr id="9" name="Espace réservé du numéro de diapositive 8"/>
          <p:cNvSpPr>
            <a:spLocks noGrp="1"/>
          </p:cNvSpPr>
          <p:nvPr>
            <p:ph type="sldNum" sz="quarter" idx="12"/>
          </p:nvPr>
        </p:nvSpPr>
        <p:spPr/>
        <p:txBody>
          <a:bodyPr/>
          <a:lstStyle/>
          <a:p>
            <a:fld id="{B7AE509F-E43D-4D64-8870-A9C720C18A5F}" type="slidenum">
              <a:rPr lang="fr-FR" smtClean="0"/>
              <a:t>‹N°›</a:t>
            </a:fld>
            <a:endParaRPr lang="fr-FR"/>
          </a:p>
        </p:txBody>
      </p:sp>
    </p:spTree>
    <p:extLst>
      <p:ext uri="{BB962C8B-B14F-4D97-AF65-F5344CB8AC3E}">
        <p14:creationId xmlns:p14="http://schemas.microsoft.com/office/powerpoint/2010/main" val="12412233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a:xfrm>
            <a:off x="838200" y="6356350"/>
            <a:ext cx="2743200" cy="365125"/>
          </a:xfrm>
          <a:prstGeom prst="rect">
            <a:avLst/>
          </a:prstGeom>
        </p:spPr>
        <p:txBody>
          <a:bodyPr/>
          <a:lstStyle/>
          <a:p>
            <a:fld id="{EC33CEC2-FFFE-4C5B-A237-8C1F68979DD7}" type="datetime1">
              <a:rPr lang="fr-FR" smtClean="0"/>
              <a:t>06/09/2023</a:t>
            </a:fld>
            <a:endParaRPr lang="fr-FR"/>
          </a:p>
        </p:txBody>
      </p:sp>
      <p:sp>
        <p:nvSpPr>
          <p:cNvPr id="4" name="Espace réservé du pied de page 3"/>
          <p:cNvSpPr>
            <a:spLocks noGrp="1"/>
          </p:cNvSpPr>
          <p:nvPr>
            <p:ph type="ftr" sz="quarter" idx="11"/>
          </p:nvPr>
        </p:nvSpPr>
        <p:spPr>
          <a:xfrm>
            <a:off x="4038600" y="6356350"/>
            <a:ext cx="4114800" cy="365125"/>
          </a:xfrm>
          <a:prstGeom prst="rect">
            <a:avLst/>
          </a:prstGeom>
        </p:spPr>
        <p:txBody>
          <a:bodyPr/>
          <a:lstStyle/>
          <a:p>
            <a:endParaRPr lang="fr-FR"/>
          </a:p>
        </p:txBody>
      </p:sp>
      <p:sp>
        <p:nvSpPr>
          <p:cNvPr id="5" name="Espace réservé du numéro de diapositive 4"/>
          <p:cNvSpPr>
            <a:spLocks noGrp="1"/>
          </p:cNvSpPr>
          <p:nvPr>
            <p:ph type="sldNum" sz="quarter" idx="12"/>
          </p:nvPr>
        </p:nvSpPr>
        <p:spPr/>
        <p:txBody>
          <a:bodyPr/>
          <a:lstStyle/>
          <a:p>
            <a:fld id="{B7AE509F-E43D-4D64-8870-A9C720C18A5F}" type="slidenum">
              <a:rPr lang="fr-FR" smtClean="0"/>
              <a:t>‹N°›</a:t>
            </a:fld>
            <a:endParaRPr lang="fr-FR"/>
          </a:p>
        </p:txBody>
      </p:sp>
    </p:spTree>
    <p:extLst>
      <p:ext uri="{BB962C8B-B14F-4D97-AF65-F5344CB8AC3E}">
        <p14:creationId xmlns:p14="http://schemas.microsoft.com/office/powerpoint/2010/main" val="38980613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a:xfrm>
            <a:off x="838200" y="6356350"/>
            <a:ext cx="2743200" cy="365125"/>
          </a:xfrm>
          <a:prstGeom prst="rect">
            <a:avLst/>
          </a:prstGeom>
        </p:spPr>
        <p:txBody>
          <a:bodyPr/>
          <a:lstStyle/>
          <a:p>
            <a:fld id="{BF71AAC3-7F43-4226-B384-EEC8A3851EC7}" type="datetime1">
              <a:rPr lang="fr-FR" smtClean="0"/>
              <a:t>06/09/2023</a:t>
            </a:fld>
            <a:endParaRPr lang="fr-FR"/>
          </a:p>
        </p:txBody>
      </p:sp>
      <p:sp>
        <p:nvSpPr>
          <p:cNvPr id="3" name="Espace réservé du pied de page 2"/>
          <p:cNvSpPr>
            <a:spLocks noGrp="1"/>
          </p:cNvSpPr>
          <p:nvPr>
            <p:ph type="ftr" sz="quarter" idx="11"/>
          </p:nvPr>
        </p:nvSpPr>
        <p:spPr>
          <a:xfrm>
            <a:off x="4038600" y="6356350"/>
            <a:ext cx="4114800" cy="365125"/>
          </a:xfrm>
          <a:prstGeom prst="rect">
            <a:avLst/>
          </a:prstGeom>
        </p:spPr>
        <p:txBody>
          <a:bodyPr/>
          <a:lstStyle/>
          <a:p>
            <a:endParaRPr lang="fr-FR"/>
          </a:p>
        </p:txBody>
      </p:sp>
      <p:sp>
        <p:nvSpPr>
          <p:cNvPr id="4" name="Espace réservé du numéro de diapositive 3"/>
          <p:cNvSpPr>
            <a:spLocks noGrp="1"/>
          </p:cNvSpPr>
          <p:nvPr>
            <p:ph type="sldNum" sz="quarter" idx="12"/>
          </p:nvPr>
        </p:nvSpPr>
        <p:spPr/>
        <p:txBody>
          <a:bodyPr/>
          <a:lstStyle/>
          <a:p>
            <a:fld id="{B7AE509F-E43D-4D64-8870-A9C720C18A5F}" type="slidenum">
              <a:rPr lang="fr-FR" smtClean="0"/>
              <a:t>‹N°›</a:t>
            </a:fld>
            <a:endParaRPr lang="fr-FR"/>
          </a:p>
        </p:txBody>
      </p:sp>
    </p:spTree>
    <p:extLst>
      <p:ext uri="{BB962C8B-B14F-4D97-AF65-F5344CB8AC3E}">
        <p14:creationId xmlns:p14="http://schemas.microsoft.com/office/powerpoint/2010/main" val="9802765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p:cNvSpPr>
            <a:spLocks noGrp="1"/>
          </p:cNvSpPr>
          <p:nvPr>
            <p:ph type="dt" sz="half" idx="10"/>
          </p:nvPr>
        </p:nvSpPr>
        <p:spPr>
          <a:xfrm>
            <a:off x="838200" y="6356350"/>
            <a:ext cx="2743200" cy="365125"/>
          </a:xfrm>
          <a:prstGeom prst="rect">
            <a:avLst/>
          </a:prstGeom>
        </p:spPr>
        <p:txBody>
          <a:bodyPr/>
          <a:lstStyle/>
          <a:p>
            <a:fld id="{72CC4422-5303-47FD-9050-94FC4BA25AF9}" type="datetime1">
              <a:rPr lang="fr-FR" smtClean="0"/>
              <a:t>06/09/2023</a:t>
            </a:fld>
            <a:endParaRPr lang="fr-FR"/>
          </a:p>
        </p:txBody>
      </p:sp>
      <p:sp>
        <p:nvSpPr>
          <p:cNvPr id="6" name="Espace réservé du pied de page 5"/>
          <p:cNvSpPr>
            <a:spLocks noGrp="1"/>
          </p:cNvSpPr>
          <p:nvPr>
            <p:ph type="ftr" sz="quarter" idx="11"/>
          </p:nvPr>
        </p:nvSpPr>
        <p:spPr>
          <a:xfrm>
            <a:off x="4038600" y="6356350"/>
            <a:ext cx="4114800" cy="365125"/>
          </a:xfrm>
          <a:prstGeom prst="rect">
            <a:avLst/>
          </a:prstGeom>
        </p:spPr>
        <p:txBody>
          <a:bodyPr/>
          <a:lstStyle/>
          <a:p>
            <a:endParaRPr lang="fr-FR"/>
          </a:p>
        </p:txBody>
      </p:sp>
      <p:sp>
        <p:nvSpPr>
          <p:cNvPr id="7" name="Espace réservé du numéro de diapositive 6"/>
          <p:cNvSpPr>
            <a:spLocks noGrp="1"/>
          </p:cNvSpPr>
          <p:nvPr>
            <p:ph type="sldNum" sz="quarter" idx="12"/>
          </p:nvPr>
        </p:nvSpPr>
        <p:spPr/>
        <p:txBody>
          <a:bodyPr/>
          <a:lstStyle/>
          <a:p>
            <a:fld id="{B7AE509F-E43D-4D64-8870-A9C720C18A5F}" type="slidenum">
              <a:rPr lang="fr-FR" smtClean="0"/>
              <a:t>‹N°›</a:t>
            </a:fld>
            <a:endParaRPr lang="fr-FR"/>
          </a:p>
        </p:txBody>
      </p:sp>
    </p:spTree>
    <p:extLst>
      <p:ext uri="{BB962C8B-B14F-4D97-AF65-F5344CB8AC3E}">
        <p14:creationId xmlns:p14="http://schemas.microsoft.com/office/powerpoint/2010/main" val="7380786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p:cNvSpPr>
            <a:spLocks noGrp="1"/>
          </p:cNvSpPr>
          <p:nvPr>
            <p:ph type="dt" sz="half" idx="10"/>
          </p:nvPr>
        </p:nvSpPr>
        <p:spPr>
          <a:xfrm>
            <a:off x="838200" y="6356350"/>
            <a:ext cx="2743200" cy="365125"/>
          </a:xfrm>
          <a:prstGeom prst="rect">
            <a:avLst/>
          </a:prstGeom>
        </p:spPr>
        <p:txBody>
          <a:bodyPr/>
          <a:lstStyle/>
          <a:p>
            <a:fld id="{0D4B9771-0F14-4A90-B8E6-961BAE942BD4}" type="datetime1">
              <a:rPr lang="fr-FR" smtClean="0"/>
              <a:t>06/09/2023</a:t>
            </a:fld>
            <a:endParaRPr lang="fr-FR"/>
          </a:p>
        </p:txBody>
      </p:sp>
      <p:sp>
        <p:nvSpPr>
          <p:cNvPr id="6" name="Espace réservé du pied de page 5"/>
          <p:cNvSpPr>
            <a:spLocks noGrp="1"/>
          </p:cNvSpPr>
          <p:nvPr>
            <p:ph type="ftr" sz="quarter" idx="11"/>
          </p:nvPr>
        </p:nvSpPr>
        <p:spPr>
          <a:xfrm>
            <a:off x="4038600" y="6356350"/>
            <a:ext cx="4114800" cy="365125"/>
          </a:xfrm>
          <a:prstGeom prst="rect">
            <a:avLst/>
          </a:prstGeom>
        </p:spPr>
        <p:txBody>
          <a:bodyPr/>
          <a:lstStyle/>
          <a:p>
            <a:endParaRPr lang="fr-FR"/>
          </a:p>
        </p:txBody>
      </p:sp>
      <p:sp>
        <p:nvSpPr>
          <p:cNvPr id="7" name="Espace réservé du numéro de diapositive 6"/>
          <p:cNvSpPr>
            <a:spLocks noGrp="1"/>
          </p:cNvSpPr>
          <p:nvPr>
            <p:ph type="sldNum" sz="quarter" idx="12"/>
          </p:nvPr>
        </p:nvSpPr>
        <p:spPr/>
        <p:txBody>
          <a:bodyPr/>
          <a:lstStyle/>
          <a:p>
            <a:fld id="{B7AE509F-E43D-4D64-8870-A9C720C18A5F}" type="slidenum">
              <a:rPr lang="fr-FR" smtClean="0"/>
              <a:t>‹N°›</a:t>
            </a:fld>
            <a:endParaRPr lang="fr-FR"/>
          </a:p>
        </p:txBody>
      </p:sp>
    </p:spTree>
    <p:extLst>
      <p:ext uri="{BB962C8B-B14F-4D97-AF65-F5344CB8AC3E}">
        <p14:creationId xmlns:p14="http://schemas.microsoft.com/office/powerpoint/2010/main" val="36588533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73141" y="73891"/>
            <a:ext cx="11876379" cy="461763"/>
          </a:xfrm>
          <a:prstGeom prst="rect">
            <a:avLst/>
          </a:prstGeom>
        </p:spPr>
        <p:txBody>
          <a:bodyPr vert="horz" lIns="91440" tIns="45720" rIns="91440" bIns="45720" rtlCol="0" anchor="ctr">
            <a:noAutofit/>
          </a:bodyPr>
          <a:lstStyle/>
          <a:p>
            <a:r>
              <a:rPr lang="fr-FR" dirty="0"/>
              <a:t>Modifiez le style du titre</a:t>
            </a:r>
          </a:p>
        </p:txBody>
      </p:sp>
      <p:sp>
        <p:nvSpPr>
          <p:cNvPr id="3" name="Espace réservé du texte 2"/>
          <p:cNvSpPr>
            <a:spLocks noGrp="1"/>
          </p:cNvSpPr>
          <p:nvPr>
            <p:ph type="body" idx="1"/>
          </p:nvPr>
        </p:nvSpPr>
        <p:spPr>
          <a:xfrm>
            <a:off x="173141" y="821267"/>
            <a:ext cx="11876379" cy="5355696"/>
          </a:xfrm>
          <a:prstGeom prst="rect">
            <a:avLst/>
          </a:prstGeom>
        </p:spPr>
        <p:txBody>
          <a:bodyPr vert="horz" lIns="91440" tIns="45720" rIns="91440" bIns="45720" rtlCol="0">
            <a:normAutofit/>
          </a:body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7" name="Organigramme : Processus 6"/>
          <p:cNvSpPr/>
          <p:nvPr userDrawn="1"/>
        </p:nvSpPr>
        <p:spPr>
          <a:xfrm>
            <a:off x="55418" y="6557818"/>
            <a:ext cx="5920509" cy="221673"/>
          </a:xfrm>
          <a:prstGeom prst="flowChartProcess">
            <a:avLst/>
          </a:prstGeom>
          <a:solidFill>
            <a:srgbClr val="46A41F"/>
          </a:solidFill>
          <a:ln>
            <a:solidFill>
              <a:srgbClr val="46A4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Organigramme : Processus 7"/>
          <p:cNvSpPr/>
          <p:nvPr userDrawn="1"/>
        </p:nvSpPr>
        <p:spPr>
          <a:xfrm>
            <a:off x="6206835" y="6548581"/>
            <a:ext cx="5920509" cy="221673"/>
          </a:xfrm>
          <a:prstGeom prst="flowChartProcess">
            <a:avLst/>
          </a:prstGeom>
          <a:solidFill>
            <a:srgbClr val="001BAD"/>
          </a:solidFill>
          <a:ln>
            <a:solidFill>
              <a:srgbClr val="001B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Organigramme : Processus 8"/>
          <p:cNvSpPr/>
          <p:nvPr userDrawn="1"/>
        </p:nvSpPr>
        <p:spPr>
          <a:xfrm>
            <a:off x="73890" y="73891"/>
            <a:ext cx="12053454" cy="6391564"/>
          </a:xfrm>
          <a:prstGeom prst="flowChartProcess">
            <a:avLst/>
          </a:prstGeom>
          <a:noFill/>
          <a:ln w="38100">
            <a:solidFill>
              <a:srgbClr val="001B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0" name="Connecteur droit 9"/>
          <p:cNvCxnSpPr/>
          <p:nvPr userDrawn="1"/>
        </p:nvCxnSpPr>
        <p:spPr>
          <a:xfrm>
            <a:off x="173141" y="546476"/>
            <a:ext cx="1195420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Image 10"/>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5820065" y="6217478"/>
            <a:ext cx="582530" cy="582530"/>
          </a:xfrm>
          <a:prstGeom prst="rect">
            <a:avLst/>
          </a:prstGeom>
        </p:spPr>
      </p:pic>
      <p:sp>
        <p:nvSpPr>
          <p:cNvPr id="6" name="Espace réservé du numéro de diapositive 5"/>
          <p:cNvSpPr>
            <a:spLocks noGrp="1"/>
          </p:cNvSpPr>
          <p:nvPr>
            <p:ph type="sldNum" sz="quarter" idx="4"/>
          </p:nvPr>
        </p:nvSpPr>
        <p:spPr>
          <a:xfrm>
            <a:off x="9384144" y="6518827"/>
            <a:ext cx="2743200" cy="260664"/>
          </a:xfrm>
          <a:prstGeom prst="rect">
            <a:avLst/>
          </a:prstGeom>
        </p:spPr>
        <p:txBody>
          <a:bodyPr vert="horz" lIns="91440" tIns="45720" rIns="91440" bIns="45720" rtlCol="0" anchor="ctr"/>
          <a:lstStyle>
            <a:lvl1pPr algn="r">
              <a:defRPr sz="1200">
                <a:solidFill>
                  <a:schemeClr val="tx1">
                    <a:tint val="75000"/>
                  </a:schemeClr>
                </a:solidFill>
              </a:defRPr>
            </a:lvl1pPr>
          </a:lstStyle>
          <a:p>
            <a:fld id="{B7AE509F-E43D-4D64-8870-A9C720C18A5F}" type="slidenum">
              <a:rPr lang="fr-FR" smtClean="0"/>
              <a:t>‹N°›</a:t>
            </a:fld>
            <a:endParaRPr lang="fr-FR" dirty="0"/>
          </a:p>
        </p:txBody>
      </p:sp>
    </p:spTree>
    <p:extLst>
      <p:ext uri="{BB962C8B-B14F-4D97-AF65-F5344CB8AC3E}">
        <p14:creationId xmlns:p14="http://schemas.microsoft.com/office/powerpoint/2010/main" val="273284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lnSpc>
          <a:spcPct val="90000"/>
        </a:lnSpc>
        <a:spcBef>
          <a:spcPct val="0"/>
        </a:spcBef>
        <a:buNone/>
        <a:defRPr sz="28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s://www.sciencedirect.com/science/article/pii/B9780444525123002333" TargetMode="External"/><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hyperlink" Target="mailto:benjamin.dumont@uliege.be" TargetMode="External"/><Relationship Id="rId7" Type="http://schemas.openxmlformats.org/officeDocument/2006/relationships/image" Target="../media/image24.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28.png"/><Relationship Id="rId5" Type="http://schemas.openxmlformats.org/officeDocument/2006/relationships/image" Target="../media/image23.png"/><Relationship Id="rId10" Type="http://schemas.openxmlformats.org/officeDocument/2006/relationships/image" Target="../media/image27.jpeg"/><Relationship Id="rId4" Type="http://schemas.openxmlformats.org/officeDocument/2006/relationships/image" Target="../media/image3.png"/><Relationship Id="rId9" Type="http://schemas.openxmlformats.org/officeDocument/2006/relationships/image" Target="../media/image26.png"/></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hyperlink" Target="https://www.youtube.com/watch?v=w77zPAtVTuI" TargetMode="Externa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009750" y="171976"/>
            <a:ext cx="1052945" cy="1052945"/>
          </a:xfrm>
          <a:prstGeom prst="rect">
            <a:avLst/>
          </a:prstGeom>
        </p:spPr>
      </p:pic>
      <p:sp>
        <p:nvSpPr>
          <p:cNvPr id="9" name="ZoneTexte 8"/>
          <p:cNvSpPr txBox="1"/>
          <p:nvPr/>
        </p:nvSpPr>
        <p:spPr>
          <a:xfrm>
            <a:off x="160867" y="2810467"/>
            <a:ext cx="11869500" cy="1077218"/>
          </a:xfrm>
          <a:prstGeom prst="rect">
            <a:avLst/>
          </a:prstGeom>
          <a:noFill/>
        </p:spPr>
        <p:txBody>
          <a:bodyPr wrap="square" rtlCol="0">
            <a:spAutoFit/>
          </a:bodyPr>
          <a:lstStyle/>
          <a:p>
            <a:pPr algn="ctr"/>
            <a:r>
              <a:rPr lang="en-US" sz="3200" dirty="0">
                <a:latin typeface="Arial Narrow" panose="020B0606020202030204" pitchFamily="34" charset="0"/>
              </a:rPr>
              <a:t>WP5</a:t>
            </a:r>
          </a:p>
          <a:p>
            <a:pPr algn="ctr"/>
            <a:r>
              <a:rPr lang="en-US" sz="3200" dirty="0">
                <a:latin typeface="Arial Narrow" panose="020B0606020202030204" pitchFamily="34" charset="0"/>
              </a:rPr>
              <a:t> Mitigation and adaptation to climate change</a:t>
            </a:r>
          </a:p>
        </p:txBody>
      </p:sp>
      <p:sp>
        <p:nvSpPr>
          <p:cNvPr id="11" name="ZoneTexte 10"/>
          <p:cNvSpPr txBox="1"/>
          <p:nvPr/>
        </p:nvSpPr>
        <p:spPr>
          <a:xfrm>
            <a:off x="73891" y="6119197"/>
            <a:ext cx="11956476" cy="307777"/>
          </a:xfrm>
          <a:prstGeom prst="rect">
            <a:avLst/>
          </a:prstGeom>
          <a:noFill/>
        </p:spPr>
        <p:txBody>
          <a:bodyPr wrap="square" lIns="91440" tIns="45720" rIns="91440" bIns="45720" rtlCol="0" anchor="t">
            <a:spAutoFit/>
          </a:bodyPr>
          <a:lstStyle/>
          <a:p>
            <a:r>
              <a:rPr lang="en-GB" sz="1400" dirty="0" smtClean="0">
                <a:latin typeface="Arial Narrow"/>
              </a:rPr>
              <a:t>By </a:t>
            </a:r>
            <a:r>
              <a:rPr lang="en-GB" sz="1400" dirty="0" err="1" smtClean="0">
                <a:latin typeface="Arial Narrow"/>
              </a:rPr>
              <a:t>Prof</a:t>
            </a:r>
            <a:r>
              <a:rPr lang="en-GB" sz="1400" dirty="0" err="1">
                <a:latin typeface="Arial Narrow"/>
              </a:rPr>
              <a:t>.</a:t>
            </a:r>
            <a:r>
              <a:rPr lang="en-GB" sz="1400" dirty="0">
                <a:latin typeface="Arial Narrow"/>
              </a:rPr>
              <a:t> Dumont B. (</a:t>
            </a:r>
            <a:r>
              <a:rPr lang="en-GB" sz="1400" dirty="0" err="1" smtClean="0">
                <a:latin typeface="Arial Narrow"/>
              </a:rPr>
              <a:t>Uliege-GxABT</a:t>
            </a:r>
            <a:r>
              <a:rPr lang="en-GB" sz="1400" dirty="0" smtClean="0">
                <a:latin typeface="Arial Narrow"/>
              </a:rPr>
              <a:t>)</a:t>
            </a:r>
            <a:endParaRPr lang="en-GB" sz="1400" dirty="0">
              <a:latin typeface="Arial Narrow"/>
            </a:endParaRPr>
          </a:p>
        </p:txBody>
      </p:sp>
      <p:pic>
        <p:nvPicPr>
          <p:cNvPr id="1026" name="Picture 2" descr="Disclaimer : GLOCA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27501" y="5966842"/>
            <a:ext cx="1835194" cy="444461"/>
          </a:xfrm>
          <a:prstGeom prst="rect">
            <a:avLst/>
          </a:prstGeom>
          <a:noFill/>
          <a:extLst>
            <a:ext uri="{909E8E84-426E-40DD-AFC4-6F175D3DCCD1}">
              <a14:hiddenFill xmlns:a14="http://schemas.microsoft.com/office/drawing/2010/main">
                <a:solidFill>
                  <a:srgbClr val="FFFFFF"/>
                </a:solidFill>
              </a14:hiddenFill>
            </a:ext>
          </a:extLst>
        </p:spPr>
      </p:pic>
      <p:pic>
        <p:nvPicPr>
          <p:cNvPr id="13" name="Image 12"/>
          <p:cNvPicPr>
            <a:picLocks noChangeAspect="1"/>
          </p:cNvPicPr>
          <p:nvPr/>
        </p:nvPicPr>
        <p:blipFill>
          <a:blip r:embed="rId4"/>
          <a:stretch>
            <a:fillRect/>
          </a:stretch>
        </p:blipFill>
        <p:spPr>
          <a:xfrm>
            <a:off x="4906126" y="719347"/>
            <a:ext cx="2378981" cy="2176845"/>
          </a:xfrm>
          <a:prstGeom prst="rect">
            <a:avLst/>
          </a:prstGeom>
        </p:spPr>
      </p:pic>
      <p:sp>
        <p:nvSpPr>
          <p:cNvPr id="2" name="Rectangle 1"/>
          <p:cNvSpPr/>
          <p:nvPr/>
        </p:nvSpPr>
        <p:spPr>
          <a:xfrm>
            <a:off x="5139968" y="4103365"/>
            <a:ext cx="2145139" cy="584775"/>
          </a:xfrm>
          <a:prstGeom prst="rect">
            <a:avLst/>
          </a:prstGeom>
        </p:spPr>
        <p:txBody>
          <a:bodyPr wrap="none">
            <a:spAutoFit/>
          </a:bodyPr>
          <a:lstStyle/>
          <a:p>
            <a:r>
              <a:rPr lang="en-US" sz="3200" b="1" i="1" dirty="0" smtClean="0">
                <a:solidFill>
                  <a:schemeClr val="bg1">
                    <a:lumMod val="50000"/>
                  </a:schemeClr>
                </a:solidFill>
                <a:latin typeface="Arial Narrow" panose="020B0606020202030204" pitchFamily="34" charset="0"/>
              </a:rPr>
              <a:t>Introduction</a:t>
            </a:r>
            <a:endParaRPr lang="fr-BE" sz="3200" b="1" i="1" dirty="0">
              <a:solidFill>
                <a:schemeClr val="bg1">
                  <a:lumMod val="50000"/>
                </a:schemeClr>
              </a:solidFill>
            </a:endParaRPr>
          </a:p>
        </p:txBody>
      </p:sp>
      <p:pic>
        <p:nvPicPr>
          <p:cNvPr id="10" name="Image 9">
            <a:extLst>
              <a:ext uri="{FF2B5EF4-FFF2-40B4-BE49-F238E27FC236}">
                <a16:creationId xmlns:a16="http://schemas.microsoft.com/office/drawing/2014/main" xmlns="" id="{87042CA0-CE33-9485-7B9F-6EE3EC981E83}"/>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160867" y="161793"/>
            <a:ext cx="1676400" cy="667939"/>
          </a:xfrm>
          <a:prstGeom prst="rect">
            <a:avLst/>
          </a:prstGeom>
          <a:solidFill>
            <a:schemeClr val="bg1"/>
          </a:solidFill>
        </p:spPr>
      </p:pic>
    </p:spTree>
    <p:extLst>
      <p:ext uri="{BB962C8B-B14F-4D97-AF65-F5344CB8AC3E}">
        <p14:creationId xmlns:p14="http://schemas.microsoft.com/office/powerpoint/2010/main" val="28298360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210079" y="711536"/>
            <a:ext cx="11534246" cy="5632311"/>
          </a:xfrm>
          <a:prstGeom prst="rect">
            <a:avLst/>
          </a:prstGeom>
          <a:noFill/>
        </p:spPr>
        <p:txBody>
          <a:bodyPr wrap="square" rtlCol="0">
            <a:spAutoFit/>
          </a:bodyPr>
          <a:lstStyle/>
          <a:p>
            <a:r>
              <a:rPr lang="en-US" sz="2000" b="1" i="1" u="sng" dirty="0">
                <a:latin typeface="Arial Narrow" panose="020B0606020202030204" pitchFamily="34" charset="0"/>
              </a:rPr>
              <a:t>Take a look a this video …</a:t>
            </a:r>
          </a:p>
          <a:p>
            <a:r>
              <a:rPr lang="en-US" sz="2000" b="1" i="1" dirty="0">
                <a:latin typeface="Arial Narrow" panose="020B0606020202030204" pitchFamily="34" charset="0"/>
              </a:rPr>
              <a:t>			</a:t>
            </a:r>
            <a:r>
              <a:rPr lang="en-US" sz="2000" b="1" i="1" u="sng" dirty="0">
                <a:latin typeface="Arial Narrow" panose="020B0606020202030204" pitchFamily="34" charset="0"/>
              </a:rPr>
              <a:t>and tell me what you saw :</a:t>
            </a:r>
          </a:p>
          <a:p>
            <a:pPr marL="457200" indent="-457200">
              <a:buFont typeface="+mj-lt"/>
              <a:buAutoNum type="arabicPeriod"/>
            </a:pPr>
            <a:endParaRPr lang="en-US" sz="2000" b="1" i="1" u="sng" dirty="0">
              <a:latin typeface="Arial Narrow" panose="020B0606020202030204" pitchFamily="34" charset="0"/>
            </a:endParaRPr>
          </a:p>
          <a:p>
            <a:pPr marL="457200" indent="-457200">
              <a:buFont typeface="+mj-lt"/>
              <a:buAutoNum type="arabicPeriod"/>
            </a:pPr>
            <a:r>
              <a:rPr lang="en-US" sz="2000" dirty="0">
                <a:latin typeface="Arial Narrow" panose="020B0606020202030204" pitchFamily="34" charset="0"/>
              </a:rPr>
              <a:t>…</a:t>
            </a:r>
          </a:p>
          <a:p>
            <a:pPr marL="457200" indent="-457200">
              <a:buFont typeface="+mj-lt"/>
              <a:buAutoNum type="arabicPeriod"/>
            </a:pPr>
            <a:endParaRPr lang="en-US" sz="2000" dirty="0">
              <a:latin typeface="Arial Narrow" panose="020B0606020202030204" pitchFamily="34" charset="0"/>
            </a:endParaRPr>
          </a:p>
          <a:p>
            <a:pPr marL="457200" indent="-457200">
              <a:buFont typeface="+mj-lt"/>
              <a:buAutoNum type="arabicPeriod"/>
            </a:pPr>
            <a:r>
              <a:rPr lang="en-US" sz="2000" dirty="0">
                <a:latin typeface="Arial Narrow" panose="020B0606020202030204" pitchFamily="34" charset="0"/>
              </a:rPr>
              <a:t>…</a:t>
            </a:r>
          </a:p>
          <a:p>
            <a:pPr marL="457200" indent="-457200">
              <a:buFont typeface="+mj-lt"/>
              <a:buAutoNum type="arabicPeriod"/>
            </a:pPr>
            <a:endParaRPr lang="en-US" sz="2000" dirty="0">
              <a:latin typeface="Arial Narrow" panose="020B0606020202030204" pitchFamily="34" charset="0"/>
            </a:endParaRPr>
          </a:p>
          <a:p>
            <a:pPr marL="457200" indent="-457200">
              <a:buFont typeface="+mj-lt"/>
              <a:buAutoNum type="arabicPeriod"/>
            </a:pPr>
            <a:r>
              <a:rPr lang="en-US" sz="2000" dirty="0">
                <a:latin typeface="Arial Narrow" panose="020B0606020202030204" pitchFamily="34" charset="0"/>
              </a:rPr>
              <a:t>…</a:t>
            </a:r>
          </a:p>
          <a:p>
            <a:pPr marL="457200" indent="-457200">
              <a:buFont typeface="+mj-lt"/>
              <a:buAutoNum type="arabicPeriod"/>
            </a:pPr>
            <a:endParaRPr lang="en-US" sz="2000" dirty="0">
              <a:latin typeface="Arial Narrow" panose="020B0606020202030204" pitchFamily="34" charset="0"/>
            </a:endParaRPr>
          </a:p>
          <a:p>
            <a:pPr marL="457200" indent="-457200">
              <a:buFont typeface="+mj-lt"/>
              <a:buAutoNum type="arabicPeriod"/>
            </a:pPr>
            <a:r>
              <a:rPr lang="en-US" sz="2000" dirty="0">
                <a:latin typeface="Arial Narrow" panose="020B0606020202030204" pitchFamily="34" charset="0"/>
              </a:rPr>
              <a:t>…</a:t>
            </a:r>
          </a:p>
          <a:p>
            <a:pPr marL="457200" indent="-457200">
              <a:buFont typeface="+mj-lt"/>
              <a:buAutoNum type="arabicPeriod"/>
            </a:pPr>
            <a:endParaRPr lang="en-US" sz="2000" dirty="0">
              <a:latin typeface="Arial Narrow" panose="020B0606020202030204" pitchFamily="34" charset="0"/>
            </a:endParaRPr>
          </a:p>
          <a:p>
            <a:pPr marL="457200" indent="-457200">
              <a:buFont typeface="+mj-lt"/>
              <a:buAutoNum type="arabicPeriod"/>
            </a:pPr>
            <a:r>
              <a:rPr lang="en-US" sz="2000" dirty="0">
                <a:latin typeface="Arial Narrow" panose="020B0606020202030204" pitchFamily="34" charset="0"/>
              </a:rPr>
              <a:t>…</a:t>
            </a:r>
          </a:p>
          <a:p>
            <a:pPr marL="457200" indent="-457200">
              <a:buFont typeface="+mj-lt"/>
              <a:buAutoNum type="arabicPeriod"/>
            </a:pPr>
            <a:endParaRPr lang="en-US" sz="2000" dirty="0">
              <a:latin typeface="Arial Narrow" panose="020B0606020202030204" pitchFamily="34" charset="0"/>
            </a:endParaRPr>
          </a:p>
          <a:p>
            <a:pPr marL="457200" indent="-457200">
              <a:buFont typeface="+mj-lt"/>
              <a:buAutoNum type="arabicPeriod"/>
            </a:pPr>
            <a:r>
              <a:rPr lang="en-US" sz="2000" dirty="0">
                <a:latin typeface="Arial Narrow" panose="020B0606020202030204" pitchFamily="34" charset="0"/>
              </a:rPr>
              <a:t>…</a:t>
            </a:r>
          </a:p>
          <a:p>
            <a:pPr marL="457200" indent="-457200">
              <a:buFont typeface="+mj-lt"/>
              <a:buAutoNum type="arabicPeriod"/>
            </a:pPr>
            <a:endParaRPr lang="en-US" sz="2000" dirty="0">
              <a:latin typeface="Arial Narrow" panose="020B0606020202030204" pitchFamily="34" charset="0"/>
            </a:endParaRPr>
          </a:p>
          <a:p>
            <a:pPr marL="457200" indent="-457200">
              <a:buFont typeface="+mj-lt"/>
              <a:buAutoNum type="arabicPeriod"/>
            </a:pPr>
            <a:r>
              <a:rPr lang="en-US" sz="2000" dirty="0">
                <a:latin typeface="Arial Narrow" panose="020B0606020202030204" pitchFamily="34" charset="0"/>
              </a:rPr>
              <a:t>…</a:t>
            </a:r>
          </a:p>
          <a:p>
            <a:pPr marL="457200" indent="-457200">
              <a:buFont typeface="+mj-lt"/>
              <a:buAutoNum type="arabicPeriod"/>
            </a:pPr>
            <a:endParaRPr lang="en-US" sz="2000" dirty="0">
              <a:latin typeface="Arial Narrow" panose="020B0606020202030204" pitchFamily="34" charset="0"/>
            </a:endParaRPr>
          </a:p>
          <a:p>
            <a:pPr marL="457200" indent="-457200">
              <a:buFont typeface="+mj-lt"/>
              <a:buAutoNum type="arabicPeriod"/>
            </a:pPr>
            <a:r>
              <a:rPr lang="en-US" sz="2000" dirty="0">
                <a:latin typeface="Arial Narrow" panose="020B0606020202030204" pitchFamily="34" charset="0"/>
              </a:rPr>
              <a:t>…</a:t>
            </a:r>
          </a:p>
        </p:txBody>
      </p:sp>
      <p:sp>
        <p:nvSpPr>
          <p:cNvPr id="10" name="ZoneTexte 9"/>
          <p:cNvSpPr txBox="1"/>
          <p:nvPr/>
        </p:nvSpPr>
        <p:spPr>
          <a:xfrm>
            <a:off x="0" y="30603"/>
            <a:ext cx="12192000" cy="523220"/>
          </a:xfrm>
          <a:prstGeom prst="rect">
            <a:avLst/>
          </a:prstGeom>
          <a:noFill/>
        </p:spPr>
        <p:txBody>
          <a:bodyPr wrap="square" rtlCol="0">
            <a:spAutoFit/>
          </a:bodyPr>
          <a:lstStyle/>
          <a:p>
            <a:pPr algn="ctr"/>
            <a:r>
              <a:rPr lang="fr-FR" sz="2800" dirty="0" err="1">
                <a:latin typeface="Arial Narrow" panose="020B0606020202030204" pitchFamily="34" charset="0"/>
              </a:rPr>
              <a:t>Crop</a:t>
            </a:r>
            <a:r>
              <a:rPr lang="fr-FR" sz="2800" dirty="0">
                <a:latin typeface="Arial Narrow" panose="020B0606020202030204" pitchFamily="34" charset="0"/>
              </a:rPr>
              <a:t> </a:t>
            </a:r>
            <a:r>
              <a:rPr lang="fr-FR" sz="2800" dirty="0" err="1">
                <a:latin typeface="Arial Narrow" panose="020B0606020202030204" pitchFamily="34" charset="0"/>
              </a:rPr>
              <a:t>growth</a:t>
            </a:r>
            <a:r>
              <a:rPr lang="fr-FR" sz="2800" dirty="0">
                <a:latin typeface="Arial Narrow" panose="020B0606020202030204" pitchFamily="34" charset="0"/>
              </a:rPr>
              <a:t> </a:t>
            </a:r>
          </a:p>
        </p:txBody>
      </p:sp>
    </p:spTree>
    <p:extLst>
      <p:ext uri="{BB962C8B-B14F-4D97-AF65-F5344CB8AC3E}">
        <p14:creationId xmlns:p14="http://schemas.microsoft.com/office/powerpoint/2010/main" val="24115516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173062" y="632500"/>
            <a:ext cx="10625091" cy="400110"/>
          </a:xfrm>
          <a:prstGeom prst="rect">
            <a:avLst/>
          </a:prstGeom>
          <a:noFill/>
        </p:spPr>
        <p:txBody>
          <a:bodyPr wrap="square" rtlCol="0">
            <a:spAutoFit/>
          </a:bodyPr>
          <a:lstStyle/>
          <a:p>
            <a:r>
              <a:rPr lang="en-US" sz="2000" b="1" i="1" u="sng" dirty="0">
                <a:latin typeface="Arial Narrow" panose="020B0606020202030204" pitchFamily="34" charset="0"/>
              </a:rPr>
              <a:t>An interdisciplinary science</a:t>
            </a:r>
          </a:p>
        </p:txBody>
      </p:sp>
      <p:sp>
        <p:nvSpPr>
          <p:cNvPr id="26" name="Teardrop 7"/>
          <p:cNvSpPr/>
          <p:nvPr/>
        </p:nvSpPr>
        <p:spPr>
          <a:xfrm rot="20878666">
            <a:off x="6007101" y="924582"/>
            <a:ext cx="2103438" cy="2103438"/>
          </a:xfrm>
          <a:prstGeom prst="teardrop">
            <a:avLst>
              <a:gd name="adj" fmla="val 89053"/>
            </a:avLst>
          </a:prstGeom>
          <a:gradFill flip="none" rotWithShape="1">
            <a:gsLst>
              <a:gs pos="0">
                <a:srgbClr val="FF9900"/>
              </a:gs>
              <a:gs pos="100000">
                <a:schemeClr val="bg1"/>
              </a:gs>
              <a:gs pos="56000">
                <a:schemeClr val="accent4">
                  <a:lumMod val="40000"/>
                  <a:lumOff val="60000"/>
                </a:schemeClr>
              </a:gs>
            </a:gsLst>
            <a:lin ang="18900000" scaled="1"/>
            <a:tileRect/>
          </a:gradFill>
          <a:ln w="25400">
            <a:solidFill>
              <a:srgbClr val="FF9900"/>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endParaRPr lang="en-US"/>
          </a:p>
        </p:txBody>
      </p:sp>
      <p:sp>
        <p:nvSpPr>
          <p:cNvPr id="27" name="Teardrop 8"/>
          <p:cNvSpPr/>
          <p:nvPr/>
        </p:nvSpPr>
        <p:spPr>
          <a:xfrm rot="2708285">
            <a:off x="6888164" y="2450170"/>
            <a:ext cx="2103437" cy="2103437"/>
          </a:xfrm>
          <a:prstGeom prst="teardrop">
            <a:avLst>
              <a:gd name="adj" fmla="val 89053"/>
            </a:avLst>
          </a:prstGeom>
          <a:gradFill flip="none" rotWithShape="1">
            <a:gsLst>
              <a:gs pos="0">
                <a:srgbClr val="FF9900"/>
              </a:gs>
              <a:gs pos="100000">
                <a:schemeClr val="bg1"/>
              </a:gs>
              <a:gs pos="56000">
                <a:schemeClr val="accent4">
                  <a:lumMod val="40000"/>
                  <a:lumOff val="60000"/>
                </a:schemeClr>
              </a:gs>
            </a:gsLst>
            <a:lin ang="18900000" scaled="1"/>
            <a:tileRect/>
          </a:gradFill>
          <a:ln w="25400">
            <a:solidFill>
              <a:srgbClr val="FF9900"/>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endParaRPr lang="en-US"/>
          </a:p>
        </p:txBody>
      </p:sp>
      <p:sp>
        <p:nvSpPr>
          <p:cNvPr id="28" name="Teardrop 9"/>
          <p:cNvSpPr/>
          <p:nvPr/>
        </p:nvSpPr>
        <p:spPr>
          <a:xfrm rot="6032093">
            <a:off x="6032501" y="3958295"/>
            <a:ext cx="2103437" cy="2103438"/>
          </a:xfrm>
          <a:prstGeom prst="teardrop">
            <a:avLst>
              <a:gd name="adj" fmla="val 89053"/>
            </a:avLst>
          </a:prstGeom>
          <a:gradFill flip="none" rotWithShape="1">
            <a:gsLst>
              <a:gs pos="0">
                <a:srgbClr val="FF9900"/>
              </a:gs>
              <a:gs pos="100000">
                <a:schemeClr val="bg1"/>
              </a:gs>
              <a:gs pos="56000">
                <a:schemeClr val="accent4">
                  <a:lumMod val="40000"/>
                  <a:lumOff val="60000"/>
                </a:schemeClr>
              </a:gs>
            </a:gsLst>
            <a:lin ang="18900000" scaled="1"/>
            <a:tileRect/>
          </a:gradFill>
          <a:ln w="25400">
            <a:solidFill>
              <a:srgbClr val="FF9900"/>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endParaRPr lang="en-US"/>
          </a:p>
        </p:txBody>
      </p:sp>
      <p:sp>
        <p:nvSpPr>
          <p:cNvPr id="29" name="Teardrop 10"/>
          <p:cNvSpPr/>
          <p:nvPr/>
        </p:nvSpPr>
        <p:spPr>
          <a:xfrm rot="10538557">
            <a:off x="4206876" y="4010682"/>
            <a:ext cx="2103438" cy="2103438"/>
          </a:xfrm>
          <a:prstGeom prst="teardrop">
            <a:avLst>
              <a:gd name="adj" fmla="val 89053"/>
            </a:avLst>
          </a:prstGeom>
          <a:gradFill flip="none" rotWithShape="1">
            <a:gsLst>
              <a:gs pos="0">
                <a:srgbClr val="FF9900"/>
              </a:gs>
              <a:gs pos="100000">
                <a:schemeClr val="bg1"/>
              </a:gs>
              <a:gs pos="56000">
                <a:schemeClr val="accent4">
                  <a:lumMod val="40000"/>
                  <a:lumOff val="60000"/>
                </a:schemeClr>
              </a:gs>
            </a:gsLst>
            <a:lin ang="18900000" scaled="1"/>
            <a:tileRect/>
          </a:gradFill>
          <a:ln w="25400">
            <a:solidFill>
              <a:srgbClr val="FF9900"/>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endParaRPr lang="en-US"/>
          </a:p>
        </p:txBody>
      </p:sp>
      <p:sp>
        <p:nvSpPr>
          <p:cNvPr id="30" name="Teardrop 11"/>
          <p:cNvSpPr/>
          <p:nvPr/>
        </p:nvSpPr>
        <p:spPr>
          <a:xfrm rot="13684197">
            <a:off x="3234533" y="2358888"/>
            <a:ext cx="2101850" cy="2103437"/>
          </a:xfrm>
          <a:prstGeom prst="teardrop">
            <a:avLst>
              <a:gd name="adj" fmla="val 89053"/>
            </a:avLst>
          </a:prstGeom>
          <a:gradFill flip="none" rotWithShape="1">
            <a:gsLst>
              <a:gs pos="0">
                <a:srgbClr val="FF9900"/>
              </a:gs>
              <a:gs pos="100000">
                <a:schemeClr val="bg1"/>
              </a:gs>
              <a:gs pos="56000">
                <a:schemeClr val="accent4">
                  <a:lumMod val="40000"/>
                  <a:lumOff val="60000"/>
                </a:schemeClr>
              </a:gs>
            </a:gsLst>
            <a:lin ang="18900000" scaled="1"/>
            <a:tileRect/>
          </a:gradFill>
          <a:ln w="25400">
            <a:solidFill>
              <a:srgbClr val="FF9900"/>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endParaRPr lang="en-US"/>
          </a:p>
        </p:txBody>
      </p:sp>
      <p:sp>
        <p:nvSpPr>
          <p:cNvPr id="31" name="Teardrop 12"/>
          <p:cNvSpPr/>
          <p:nvPr/>
        </p:nvSpPr>
        <p:spPr>
          <a:xfrm rot="16426473">
            <a:off x="4171951" y="775357"/>
            <a:ext cx="2103438" cy="2103438"/>
          </a:xfrm>
          <a:prstGeom prst="teardrop">
            <a:avLst>
              <a:gd name="adj" fmla="val 89053"/>
            </a:avLst>
          </a:prstGeom>
          <a:gradFill flip="none" rotWithShape="1">
            <a:gsLst>
              <a:gs pos="0">
                <a:srgbClr val="FF9900"/>
              </a:gs>
              <a:gs pos="100000">
                <a:schemeClr val="bg1"/>
              </a:gs>
              <a:gs pos="56000">
                <a:schemeClr val="accent4">
                  <a:lumMod val="40000"/>
                  <a:lumOff val="60000"/>
                </a:schemeClr>
              </a:gs>
            </a:gsLst>
            <a:lin ang="18900000" scaled="1"/>
            <a:tileRect/>
          </a:gradFill>
          <a:ln w="25400">
            <a:solidFill>
              <a:srgbClr val="FF9900"/>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endParaRPr lang="en-US"/>
          </a:p>
        </p:txBody>
      </p:sp>
      <p:sp>
        <p:nvSpPr>
          <p:cNvPr id="32" name="Oval 2"/>
          <p:cNvSpPr/>
          <p:nvPr/>
        </p:nvSpPr>
        <p:spPr>
          <a:xfrm>
            <a:off x="5099051" y="2496207"/>
            <a:ext cx="1920875" cy="1919288"/>
          </a:xfrm>
          <a:prstGeom prst="ellipse">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000" b="1" dirty="0"/>
          </a:p>
        </p:txBody>
      </p:sp>
      <p:sp>
        <p:nvSpPr>
          <p:cNvPr id="33" name="Rectangle 32"/>
          <p:cNvSpPr/>
          <p:nvPr/>
        </p:nvSpPr>
        <p:spPr>
          <a:xfrm>
            <a:off x="5304270" y="2951820"/>
            <a:ext cx="1519968" cy="769441"/>
          </a:xfrm>
          <a:prstGeom prst="rect">
            <a:avLst/>
          </a:prstGeom>
        </p:spPr>
        <p:txBody>
          <a:bodyPr wrap="none">
            <a:spAutoFit/>
          </a:bodyPr>
          <a:lstStyle/>
          <a:p>
            <a:pPr algn="ctr">
              <a:defRPr/>
            </a:pPr>
            <a:r>
              <a:rPr lang="fr-BE" sz="2200" b="1" dirty="0" err="1">
                <a:solidFill>
                  <a:schemeClr val="accent6">
                    <a:lumMod val="50000"/>
                  </a:schemeClr>
                </a:solidFill>
                <a:latin typeface="Arial" charset="0"/>
                <a:cs typeface="Arial" charset="0"/>
              </a:rPr>
              <a:t>Soil-crop</a:t>
            </a:r>
            <a:r>
              <a:rPr lang="fr-BE" sz="2200" b="1" dirty="0">
                <a:solidFill>
                  <a:schemeClr val="accent6">
                    <a:lumMod val="50000"/>
                  </a:schemeClr>
                </a:solidFill>
                <a:latin typeface="Arial" charset="0"/>
                <a:cs typeface="Arial" charset="0"/>
              </a:rPr>
              <a:t> </a:t>
            </a:r>
            <a:br>
              <a:rPr lang="fr-BE" sz="2200" b="1" dirty="0">
                <a:solidFill>
                  <a:schemeClr val="accent6">
                    <a:lumMod val="50000"/>
                  </a:schemeClr>
                </a:solidFill>
                <a:latin typeface="Arial" charset="0"/>
                <a:cs typeface="Arial" charset="0"/>
              </a:rPr>
            </a:br>
            <a:r>
              <a:rPr lang="fr-BE" sz="2200" b="1" dirty="0" err="1">
                <a:solidFill>
                  <a:schemeClr val="accent6">
                    <a:lumMod val="50000"/>
                  </a:schemeClr>
                </a:solidFill>
                <a:latin typeface="Arial" charset="0"/>
                <a:cs typeface="Arial" charset="0"/>
              </a:rPr>
              <a:t>modelling</a:t>
            </a:r>
            <a:endParaRPr lang="fr-BE" sz="2200" b="1" dirty="0">
              <a:solidFill>
                <a:schemeClr val="accent6">
                  <a:lumMod val="50000"/>
                </a:schemeClr>
              </a:solidFill>
              <a:latin typeface="Arial" charset="0"/>
              <a:cs typeface="Arial" charset="0"/>
            </a:endParaRPr>
          </a:p>
        </p:txBody>
      </p:sp>
      <p:sp>
        <p:nvSpPr>
          <p:cNvPr id="34" name="Rectangle 33"/>
          <p:cNvSpPr/>
          <p:nvPr/>
        </p:nvSpPr>
        <p:spPr>
          <a:xfrm>
            <a:off x="6415145" y="1640545"/>
            <a:ext cx="1596912" cy="430887"/>
          </a:xfrm>
          <a:prstGeom prst="rect">
            <a:avLst/>
          </a:prstGeom>
        </p:spPr>
        <p:txBody>
          <a:bodyPr wrap="none">
            <a:spAutoFit/>
          </a:bodyPr>
          <a:lstStyle/>
          <a:p>
            <a:pPr algn="ctr">
              <a:defRPr/>
            </a:pPr>
            <a:r>
              <a:rPr lang="fr-BE" sz="2200" b="1" dirty="0" err="1">
                <a:solidFill>
                  <a:schemeClr val="accent2">
                    <a:lumMod val="50000"/>
                  </a:schemeClr>
                </a:solidFill>
                <a:latin typeface="Arial" charset="0"/>
                <a:cs typeface="Arial" charset="0"/>
              </a:rPr>
              <a:t>Agronomy</a:t>
            </a:r>
            <a:endParaRPr lang="fr-BE" sz="2200" b="1" dirty="0">
              <a:solidFill>
                <a:schemeClr val="accent2">
                  <a:lumMod val="50000"/>
                </a:schemeClr>
              </a:solidFill>
              <a:latin typeface="Arial" charset="0"/>
              <a:cs typeface="Arial" charset="0"/>
            </a:endParaRPr>
          </a:p>
        </p:txBody>
      </p:sp>
      <p:sp>
        <p:nvSpPr>
          <p:cNvPr id="35" name="Rectangle 34"/>
          <p:cNvSpPr/>
          <p:nvPr/>
        </p:nvSpPr>
        <p:spPr>
          <a:xfrm>
            <a:off x="6975809" y="3240745"/>
            <a:ext cx="2196435" cy="430887"/>
          </a:xfrm>
          <a:prstGeom prst="rect">
            <a:avLst/>
          </a:prstGeom>
        </p:spPr>
        <p:txBody>
          <a:bodyPr wrap="none">
            <a:spAutoFit/>
          </a:bodyPr>
          <a:lstStyle/>
          <a:p>
            <a:pPr algn="ctr">
              <a:defRPr/>
            </a:pPr>
            <a:r>
              <a:rPr lang="fr-BE" sz="2200" b="1" dirty="0" err="1">
                <a:solidFill>
                  <a:schemeClr val="accent2">
                    <a:lumMod val="50000"/>
                  </a:schemeClr>
                </a:solidFill>
                <a:latin typeface="Arial" charset="0"/>
                <a:cs typeface="Arial" charset="0"/>
              </a:rPr>
              <a:t>Ecophysiology</a:t>
            </a:r>
            <a:endParaRPr lang="fr-BE" sz="2200" b="1" dirty="0">
              <a:solidFill>
                <a:schemeClr val="accent2">
                  <a:lumMod val="50000"/>
                </a:schemeClr>
              </a:solidFill>
              <a:latin typeface="Arial" charset="0"/>
              <a:cs typeface="Arial" charset="0"/>
            </a:endParaRPr>
          </a:p>
        </p:txBody>
      </p:sp>
      <p:sp>
        <p:nvSpPr>
          <p:cNvPr id="36" name="Rectangle 35"/>
          <p:cNvSpPr/>
          <p:nvPr/>
        </p:nvSpPr>
        <p:spPr>
          <a:xfrm>
            <a:off x="6479703" y="4542495"/>
            <a:ext cx="1378903" cy="769441"/>
          </a:xfrm>
          <a:prstGeom prst="rect">
            <a:avLst/>
          </a:prstGeom>
        </p:spPr>
        <p:txBody>
          <a:bodyPr wrap="none">
            <a:spAutoFit/>
          </a:bodyPr>
          <a:lstStyle/>
          <a:p>
            <a:pPr algn="ctr">
              <a:defRPr/>
            </a:pPr>
            <a:r>
              <a:rPr lang="fr-BE" sz="2200" b="1" dirty="0" err="1">
                <a:solidFill>
                  <a:schemeClr val="accent2">
                    <a:lumMod val="50000"/>
                  </a:schemeClr>
                </a:solidFill>
                <a:latin typeface="Arial" charset="0"/>
                <a:cs typeface="Arial" charset="0"/>
              </a:rPr>
              <a:t>Soil</a:t>
            </a:r>
            <a:r>
              <a:rPr lang="fr-BE" sz="2200" b="1" dirty="0">
                <a:solidFill>
                  <a:schemeClr val="accent2">
                    <a:lumMod val="50000"/>
                  </a:schemeClr>
                </a:solidFill>
                <a:latin typeface="Arial" charset="0"/>
                <a:cs typeface="Arial" charset="0"/>
              </a:rPr>
              <a:t> </a:t>
            </a:r>
          </a:p>
          <a:p>
            <a:pPr algn="ctr">
              <a:defRPr/>
            </a:pPr>
            <a:r>
              <a:rPr lang="fr-BE" sz="2200" b="1" dirty="0">
                <a:solidFill>
                  <a:schemeClr val="accent2">
                    <a:lumMod val="50000"/>
                  </a:schemeClr>
                </a:solidFill>
                <a:latin typeface="Arial" charset="0"/>
                <a:cs typeface="Arial" charset="0"/>
              </a:rPr>
              <a:t>sciences</a:t>
            </a:r>
          </a:p>
        </p:txBody>
      </p:sp>
      <p:sp>
        <p:nvSpPr>
          <p:cNvPr id="37" name="Rectangle 36"/>
          <p:cNvSpPr/>
          <p:nvPr/>
        </p:nvSpPr>
        <p:spPr>
          <a:xfrm>
            <a:off x="4493743" y="1567520"/>
            <a:ext cx="1378904" cy="769441"/>
          </a:xfrm>
          <a:prstGeom prst="rect">
            <a:avLst/>
          </a:prstGeom>
        </p:spPr>
        <p:txBody>
          <a:bodyPr wrap="none">
            <a:spAutoFit/>
          </a:bodyPr>
          <a:lstStyle/>
          <a:p>
            <a:pPr algn="ctr">
              <a:defRPr/>
            </a:pPr>
            <a:r>
              <a:rPr lang="fr-BE" sz="2200" b="1" dirty="0" err="1">
                <a:solidFill>
                  <a:schemeClr val="accent2">
                    <a:lumMod val="50000"/>
                  </a:schemeClr>
                </a:solidFill>
                <a:latin typeface="Arial" charset="0"/>
                <a:cs typeface="Arial" charset="0"/>
              </a:rPr>
              <a:t>Climate</a:t>
            </a:r>
            <a:r>
              <a:rPr lang="fr-BE" sz="2200" b="1" dirty="0">
                <a:solidFill>
                  <a:schemeClr val="accent2">
                    <a:lumMod val="50000"/>
                  </a:schemeClr>
                </a:solidFill>
                <a:latin typeface="Arial" charset="0"/>
                <a:cs typeface="Arial" charset="0"/>
              </a:rPr>
              <a:t> </a:t>
            </a:r>
            <a:br>
              <a:rPr lang="fr-BE" sz="2200" b="1" dirty="0">
                <a:solidFill>
                  <a:schemeClr val="accent2">
                    <a:lumMod val="50000"/>
                  </a:schemeClr>
                </a:solidFill>
                <a:latin typeface="Arial" charset="0"/>
                <a:cs typeface="Arial" charset="0"/>
              </a:rPr>
            </a:br>
            <a:r>
              <a:rPr lang="fr-BE" sz="2200" b="1" dirty="0">
                <a:solidFill>
                  <a:schemeClr val="accent2">
                    <a:lumMod val="50000"/>
                  </a:schemeClr>
                </a:solidFill>
                <a:latin typeface="Arial" charset="0"/>
                <a:cs typeface="Arial" charset="0"/>
              </a:rPr>
              <a:t>sciences</a:t>
            </a:r>
          </a:p>
        </p:txBody>
      </p:sp>
      <p:sp>
        <p:nvSpPr>
          <p:cNvPr id="38" name="Rectangle 37"/>
          <p:cNvSpPr/>
          <p:nvPr/>
        </p:nvSpPr>
        <p:spPr>
          <a:xfrm>
            <a:off x="3113283" y="3085170"/>
            <a:ext cx="1896673" cy="430887"/>
          </a:xfrm>
          <a:prstGeom prst="rect">
            <a:avLst/>
          </a:prstGeom>
        </p:spPr>
        <p:txBody>
          <a:bodyPr wrap="none">
            <a:spAutoFit/>
          </a:bodyPr>
          <a:lstStyle/>
          <a:p>
            <a:pPr algn="ctr">
              <a:defRPr/>
            </a:pPr>
            <a:r>
              <a:rPr lang="fr-BE" sz="2200" b="1" dirty="0" err="1">
                <a:solidFill>
                  <a:schemeClr val="accent2">
                    <a:lumMod val="50000"/>
                  </a:schemeClr>
                </a:solidFill>
                <a:latin typeface="Arial" charset="0"/>
                <a:cs typeface="Arial" charset="0"/>
              </a:rPr>
              <a:t>Mathematics</a:t>
            </a:r>
            <a:endParaRPr lang="fr-BE" sz="2200" b="1" dirty="0">
              <a:solidFill>
                <a:schemeClr val="accent2">
                  <a:lumMod val="50000"/>
                </a:schemeClr>
              </a:solidFill>
              <a:latin typeface="Arial" charset="0"/>
              <a:cs typeface="Arial" charset="0"/>
            </a:endParaRPr>
          </a:p>
        </p:txBody>
      </p:sp>
      <p:sp>
        <p:nvSpPr>
          <p:cNvPr id="39" name="Rectangle 38"/>
          <p:cNvSpPr/>
          <p:nvPr/>
        </p:nvSpPr>
        <p:spPr>
          <a:xfrm>
            <a:off x="4564873" y="4810782"/>
            <a:ext cx="1441421" cy="430887"/>
          </a:xfrm>
          <a:prstGeom prst="rect">
            <a:avLst/>
          </a:prstGeom>
        </p:spPr>
        <p:txBody>
          <a:bodyPr wrap="none">
            <a:spAutoFit/>
          </a:bodyPr>
          <a:lstStyle/>
          <a:p>
            <a:pPr algn="ctr">
              <a:defRPr/>
            </a:pPr>
            <a:r>
              <a:rPr lang="fr-BE" sz="2200" b="1" dirty="0" err="1">
                <a:solidFill>
                  <a:schemeClr val="accent2">
                    <a:lumMod val="50000"/>
                  </a:schemeClr>
                </a:solidFill>
                <a:latin typeface="Arial" charset="0"/>
                <a:cs typeface="Arial" charset="0"/>
              </a:rPr>
              <a:t>Statistics</a:t>
            </a:r>
            <a:endParaRPr lang="fr-BE" sz="2200" b="1" dirty="0">
              <a:solidFill>
                <a:schemeClr val="accent2">
                  <a:lumMod val="50000"/>
                </a:schemeClr>
              </a:solidFill>
              <a:latin typeface="Arial" charset="0"/>
              <a:cs typeface="Arial" charset="0"/>
            </a:endParaRPr>
          </a:p>
        </p:txBody>
      </p:sp>
      <p:sp>
        <p:nvSpPr>
          <p:cNvPr id="23" name="ZoneTexte 22"/>
          <p:cNvSpPr txBox="1"/>
          <p:nvPr/>
        </p:nvSpPr>
        <p:spPr>
          <a:xfrm>
            <a:off x="0" y="30603"/>
            <a:ext cx="12192000" cy="523220"/>
          </a:xfrm>
          <a:prstGeom prst="rect">
            <a:avLst/>
          </a:prstGeom>
          <a:noFill/>
        </p:spPr>
        <p:txBody>
          <a:bodyPr wrap="square" rtlCol="0">
            <a:spAutoFit/>
          </a:bodyPr>
          <a:lstStyle/>
          <a:p>
            <a:pPr algn="ctr"/>
            <a:r>
              <a:rPr lang="fr-FR" sz="2800" dirty="0" err="1">
                <a:latin typeface="Arial Narrow" panose="020B0606020202030204" pitchFamily="34" charset="0"/>
              </a:rPr>
              <a:t>Soil-Crop</a:t>
            </a:r>
            <a:r>
              <a:rPr lang="fr-FR" sz="2800" dirty="0">
                <a:latin typeface="Arial Narrow" panose="020B0606020202030204" pitchFamily="34" charset="0"/>
              </a:rPr>
              <a:t> Model</a:t>
            </a:r>
          </a:p>
        </p:txBody>
      </p:sp>
    </p:spTree>
    <p:extLst>
      <p:ext uri="{BB962C8B-B14F-4D97-AF65-F5344CB8AC3E}">
        <p14:creationId xmlns:p14="http://schemas.microsoft.com/office/powerpoint/2010/main" val="2465498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1343554" y="972602"/>
            <a:ext cx="10625091" cy="707886"/>
          </a:xfrm>
          <a:prstGeom prst="rect">
            <a:avLst/>
          </a:prstGeom>
          <a:noFill/>
        </p:spPr>
        <p:txBody>
          <a:bodyPr wrap="square" rtlCol="0">
            <a:spAutoFit/>
          </a:bodyPr>
          <a:lstStyle/>
          <a:p>
            <a:endParaRPr lang="en-US" sz="2000" dirty="0"/>
          </a:p>
          <a:p>
            <a:endParaRPr lang="en-US" sz="2000" dirty="0"/>
          </a:p>
        </p:txBody>
      </p:sp>
      <p:sp>
        <p:nvSpPr>
          <p:cNvPr id="9" name="Subtitle 1"/>
          <p:cNvSpPr txBox="1">
            <a:spLocks/>
          </p:cNvSpPr>
          <p:nvPr/>
        </p:nvSpPr>
        <p:spPr>
          <a:xfrm>
            <a:off x="200025" y="619136"/>
            <a:ext cx="7353300" cy="5688632"/>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en-US" sz="2000" b="1" i="1" u="sng" dirty="0">
                <a:solidFill>
                  <a:schemeClr val="tx1">
                    <a:lumMod val="85000"/>
                    <a:lumOff val="15000"/>
                  </a:schemeClr>
                </a:solidFill>
                <a:latin typeface="Arial Narrow" panose="020B0606020202030204" pitchFamily="34" charset="0"/>
                <a:cs typeface="Arial" panose="020B0604020202020204" pitchFamily="34" charset="0"/>
              </a:rPr>
              <a:t>Definition </a:t>
            </a:r>
          </a:p>
          <a:p>
            <a:pPr marL="457200" indent="-457200" algn="l">
              <a:spcBef>
                <a:spcPts val="300"/>
              </a:spcBef>
              <a:buFont typeface="Wingdings" panose="05000000000000000000" pitchFamily="2" charset="2"/>
              <a:buChar char="Ø"/>
            </a:pPr>
            <a:r>
              <a:rPr lang="en-US" sz="2000" b="1" dirty="0">
                <a:solidFill>
                  <a:schemeClr val="tx1">
                    <a:lumMod val="85000"/>
                    <a:lumOff val="15000"/>
                  </a:schemeClr>
                </a:solidFill>
                <a:latin typeface="Arial Narrow" panose="020B0606020202030204" pitchFamily="34" charset="0"/>
                <a:cs typeface="Arial" panose="020B0604020202020204" pitchFamily="34" charset="0"/>
              </a:rPr>
              <a:t>Crop models are a formal way to present quantitative knowledge about how a crop grows in interaction with its environment. </a:t>
            </a:r>
            <a:r>
              <a:rPr lang="en-US" sz="2000" dirty="0">
                <a:solidFill>
                  <a:schemeClr val="tx1">
                    <a:lumMod val="85000"/>
                    <a:lumOff val="15000"/>
                  </a:schemeClr>
                </a:solidFill>
                <a:latin typeface="Arial Narrow" panose="020B0606020202030204" pitchFamily="34" charset="0"/>
                <a:cs typeface="Arial" panose="020B0604020202020204" pitchFamily="34" charset="0"/>
              </a:rPr>
              <a:t>Using weather data and other data about the crop environment, these models can simulate crop development, growth, yield, water, and nutrient uptake. The data used in crop models include daily weather data, such as solar radiation, maximum and minimum temperatures, rainfall, as well as soil characteristics, initial soil conditions, cultivar characteristics, and crop management. Crop models are mathematical algorithms that capture the quantitative information of agronomy and physiology experiments in a way that can explain and predict crop growth and development. They can simulate many seasons, locations, treatments, and scenarios in a few minutes. Crop models contribute to agriculture in many ways. They help explore the dynamics between the atmosphere, the crop, and the soil, assist in crop agronomy, pest management, breeding, and natural resource management, and assess the impact of climate change</a:t>
            </a:r>
          </a:p>
        </p:txBody>
      </p:sp>
      <p:pic>
        <p:nvPicPr>
          <p:cNvPr id="11" name="Picture 6" descr="http://5852b674538536715528-97e57a2bb40e4cbdbba8dadfa34cdac4.r88.cf3.rackcdn.com/wp-content/uploads/2016/01/shutterstock_184553570-636x363.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7784155" y="972602"/>
            <a:ext cx="3819471" cy="2548133"/>
          </a:xfrm>
          <a:prstGeom prst="rect">
            <a:avLst/>
          </a:prstGeom>
          <a:noFill/>
          <a:extLst>
            <a:ext uri="{909E8E84-426E-40DD-AFC4-6F175D3DCCD1}">
              <a14:hiddenFill xmlns:a14="http://schemas.microsoft.com/office/drawing/2010/main">
                <a:solidFill>
                  <a:srgbClr val="FFFFFF"/>
                </a:solidFill>
              </a14:hiddenFill>
            </a:ext>
          </a:extLst>
        </p:spPr>
      </p:pic>
      <p:sp>
        <p:nvSpPr>
          <p:cNvPr id="19" name="ZoneTexte 18"/>
          <p:cNvSpPr txBox="1"/>
          <p:nvPr/>
        </p:nvSpPr>
        <p:spPr>
          <a:xfrm>
            <a:off x="0" y="30603"/>
            <a:ext cx="12192000" cy="523220"/>
          </a:xfrm>
          <a:prstGeom prst="rect">
            <a:avLst/>
          </a:prstGeom>
          <a:noFill/>
        </p:spPr>
        <p:txBody>
          <a:bodyPr wrap="square" rtlCol="0">
            <a:spAutoFit/>
          </a:bodyPr>
          <a:lstStyle/>
          <a:p>
            <a:pPr algn="ctr"/>
            <a:r>
              <a:rPr lang="fr-FR" sz="2800" dirty="0" err="1">
                <a:latin typeface="Arial Narrow" panose="020B0606020202030204" pitchFamily="34" charset="0"/>
              </a:rPr>
              <a:t>Soil-Crop</a:t>
            </a:r>
            <a:r>
              <a:rPr lang="fr-FR" sz="2800" dirty="0">
                <a:latin typeface="Arial Narrow" panose="020B0606020202030204" pitchFamily="34" charset="0"/>
              </a:rPr>
              <a:t> Model</a:t>
            </a:r>
          </a:p>
        </p:txBody>
      </p:sp>
      <p:sp>
        <p:nvSpPr>
          <p:cNvPr id="7" name="Rectangle 6"/>
          <p:cNvSpPr/>
          <p:nvPr/>
        </p:nvSpPr>
        <p:spPr>
          <a:xfrm>
            <a:off x="133350" y="6184657"/>
            <a:ext cx="4572000" cy="246221"/>
          </a:xfrm>
          <a:prstGeom prst="rect">
            <a:avLst/>
          </a:prstGeom>
        </p:spPr>
        <p:txBody>
          <a:bodyPr>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t>From: </a:t>
            </a:r>
            <a:r>
              <a:rPr lang="en-US" sz="1000" dirty="0">
                <a:hlinkClick r:id="rId3"/>
              </a:rPr>
              <a:t>Encyclopedia of Agriculture and Food Systems, 2014</a:t>
            </a:r>
            <a:endParaRPr lang="fr-BE" sz="1000" dirty="0"/>
          </a:p>
        </p:txBody>
      </p:sp>
    </p:spTree>
    <p:extLst>
      <p:ext uri="{BB962C8B-B14F-4D97-AF65-F5344CB8AC3E}">
        <p14:creationId xmlns:p14="http://schemas.microsoft.com/office/powerpoint/2010/main" val="30320306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 Box 65"/>
          <p:cNvSpPr txBox="1">
            <a:spLocks noChangeArrowheads="1"/>
          </p:cNvSpPr>
          <p:nvPr/>
        </p:nvSpPr>
        <p:spPr bwMode="auto">
          <a:xfrm>
            <a:off x="5122643" y="1416993"/>
            <a:ext cx="1962093" cy="408497"/>
          </a:xfrm>
          <a:prstGeom prst="rect">
            <a:avLst/>
          </a:prstGeom>
          <a:noFill/>
          <a:ln w="12700">
            <a:noFill/>
            <a:miter lim="800000"/>
            <a:headEnd/>
            <a:tailEnd/>
          </a:ln>
        </p:spPr>
        <p:txBody>
          <a:bodyPr wrap="square" lIns="99745" tIns="49873" rIns="99745" bIns="49873">
            <a:spAutoFit/>
          </a:bodyPr>
          <a:lstStyle/>
          <a:p>
            <a:pPr marL="95250" indent="-95250" eaLnBrk="0" hangingPunct="0"/>
            <a:r>
              <a:rPr lang="en-US" altLang="ko-KR" sz="2000" b="1" i="1" dirty="0">
                <a:ea typeface="Gulim" pitchFamily="34" charset="-127"/>
              </a:rPr>
              <a:t>Crop-Soil model</a:t>
            </a:r>
          </a:p>
        </p:txBody>
      </p:sp>
      <p:sp>
        <p:nvSpPr>
          <p:cNvPr id="43" name="Flèche en arc 42"/>
          <p:cNvSpPr/>
          <p:nvPr/>
        </p:nvSpPr>
        <p:spPr>
          <a:xfrm>
            <a:off x="4115125" y="2186990"/>
            <a:ext cx="4054539" cy="4054539"/>
          </a:xfrm>
          <a:prstGeom prst="circularArrow">
            <a:avLst>
              <a:gd name="adj1" fmla="val 5544"/>
              <a:gd name="adj2" fmla="val 330680"/>
              <a:gd name="adj3" fmla="val 13815233"/>
              <a:gd name="adj4" fmla="val 17362087"/>
              <a:gd name="adj5" fmla="val 5757"/>
            </a:avLst>
          </a:prstGeom>
          <a:solidFill>
            <a:srgbClr val="4F81BD">
              <a:tint val="40000"/>
              <a:hueOff val="0"/>
              <a:satOff val="0"/>
              <a:lumOff val="0"/>
              <a:alphaOff val="0"/>
            </a:srgbClr>
          </a:solidFill>
          <a:ln>
            <a:noFill/>
          </a:ln>
          <a:effectLst/>
        </p:spPr>
      </p:sp>
      <p:grpSp>
        <p:nvGrpSpPr>
          <p:cNvPr id="50" name="Groupe 49"/>
          <p:cNvGrpSpPr/>
          <p:nvPr/>
        </p:nvGrpSpPr>
        <p:grpSpPr>
          <a:xfrm>
            <a:off x="5217336" y="2286205"/>
            <a:ext cx="1800200" cy="1080000"/>
            <a:chOff x="1470253" y="960036"/>
            <a:chExt cx="1768205" cy="870601"/>
          </a:xfrm>
        </p:grpSpPr>
        <p:sp>
          <p:nvSpPr>
            <p:cNvPr id="51" name="Rectangle à coins arrondis 50"/>
            <p:cNvSpPr/>
            <p:nvPr/>
          </p:nvSpPr>
          <p:spPr>
            <a:xfrm>
              <a:off x="1470253" y="960036"/>
              <a:ext cx="1741203" cy="870601"/>
            </a:xfrm>
            <a:prstGeom prst="roundRect">
              <a:avLst>
                <a:gd name="adj" fmla="val 10000"/>
              </a:avLst>
            </a:prstGeom>
            <a:solidFill>
              <a:srgbClr val="00B050"/>
            </a:solidFill>
            <a:ln w="25400" cap="flat" cmpd="sng" algn="ctr">
              <a:solidFill>
                <a:sysClr val="window" lastClr="FFFFFF">
                  <a:hueOff val="0"/>
                  <a:satOff val="0"/>
                  <a:lumOff val="0"/>
                  <a:alphaOff val="0"/>
                </a:sysClr>
              </a:solidFill>
              <a:prstDash val="solid"/>
            </a:ln>
            <a:effectLst/>
          </p:spPr>
        </p:sp>
        <p:sp>
          <p:nvSpPr>
            <p:cNvPr id="52" name="Rectangle 51"/>
            <p:cNvSpPr/>
            <p:nvPr/>
          </p:nvSpPr>
          <p:spPr>
            <a:xfrm>
              <a:off x="1548253" y="985535"/>
              <a:ext cx="1690205" cy="819603"/>
            </a:xfrm>
            <a:prstGeom prst="rect">
              <a:avLst/>
            </a:prstGeom>
            <a:noFill/>
            <a:ln>
              <a:noFill/>
            </a:ln>
            <a:effectLst/>
          </p:spPr>
          <p:txBody>
            <a:bodyPr spcFirstLastPara="0" vert="horz" wrap="square" lIns="60960" tIns="60960" rIns="60960" bIns="60960" numCol="1" spcCol="1270" anchor="ctr" anchorCtr="0">
              <a:noAutofit/>
            </a:bodyPr>
            <a:lstStyle/>
            <a:p>
              <a:pPr marL="0" marR="0" lvl="0" indent="0" algn="ctr" defTabSz="711200" eaLnBrk="1" fontAlgn="auto" latinLnBrk="0" hangingPunct="1">
                <a:lnSpc>
                  <a:spcPct val="90000"/>
                </a:lnSpc>
                <a:spcBef>
                  <a:spcPts val="0"/>
                </a:spcBef>
                <a:spcAft>
                  <a:spcPct val="35000"/>
                </a:spcAft>
                <a:buClrTx/>
                <a:buSzTx/>
                <a:buFontTx/>
                <a:buNone/>
                <a:tabLst/>
                <a:defRPr/>
              </a:pPr>
              <a:r>
                <a:rPr kumimoji="0" lang="en-US" altLang="zh-TW" sz="2000" b="1" i="0" u="none" strike="noStrike" kern="0" cap="none" spc="0" normalizeH="0" baseline="0" noProof="0" dirty="0">
                  <a:ln w="9525">
                    <a:round/>
                    <a:headEnd/>
                    <a:tailEnd/>
                  </a:ln>
                  <a:solidFill>
                    <a:prstClr val="white"/>
                  </a:solidFill>
                  <a:effectLst/>
                  <a:uLnTx/>
                  <a:uFillTx/>
                  <a:latin typeface="Calibri"/>
                  <a:ea typeface="新細明體"/>
                  <a:cs typeface="+mn-cs"/>
                </a:rPr>
                <a:t>Crop growth</a:t>
              </a:r>
              <a:r>
                <a:rPr kumimoji="0" lang="en-US" altLang="zh-TW" sz="2000" b="1" i="0" u="none" strike="noStrike" kern="0" cap="none" spc="0" normalizeH="0" noProof="0" dirty="0">
                  <a:ln w="9525">
                    <a:round/>
                    <a:headEnd/>
                    <a:tailEnd/>
                  </a:ln>
                  <a:solidFill>
                    <a:prstClr val="white"/>
                  </a:solidFill>
                  <a:effectLst/>
                  <a:uLnTx/>
                  <a:uFillTx/>
                  <a:latin typeface="Calibri"/>
                  <a:ea typeface="新細明體"/>
                  <a:cs typeface="+mn-cs"/>
                </a:rPr>
                <a:t> module</a:t>
              </a:r>
              <a:endParaRPr kumimoji="0" lang="zh-TW" altLang="en-US" sz="2000" b="1" i="0" u="none" strike="noStrike" kern="0" cap="none" spc="0" normalizeH="0" baseline="0" noProof="0" dirty="0">
                <a:ln>
                  <a:noFill/>
                </a:ln>
                <a:solidFill>
                  <a:prstClr val="white"/>
                </a:solidFill>
                <a:effectLst/>
                <a:uLnTx/>
                <a:uFillTx/>
                <a:latin typeface="Calibri"/>
                <a:ea typeface="新細明體"/>
                <a:cs typeface="+mn-cs"/>
              </a:endParaRPr>
            </a:p>
          </p:txBody>
        </p:sp>
      </p:grpSp>
      <p:grpSp>
        <p:nvGrpSpPr>
          <p:cNvPr id="53" name="Groupe 52"/>
          <p:cNvGrpSpPr/>
          <p:nvPr/>
        </p:nvGrpSpPr>
        <p:grpSpPr>
          <a:xfrm>
            <a:off x="6615522" y="3390420"/>
            <a:ext cx="304710" cy="801543"/>
            <a:chOff x="2743402" y="1857100"/>
            <a:chExt cx="304710" cy="801543"/>
          </a:xfrm>
        </p:grpSpPr>
        <p:sp>
          <p:nvSpPr>
            <p:cNvPr id="54" name="Double flèche horizontale 53"/>
            <p:cNvSpPr/>
            <p:nvPr/>
          </p:nvSpPr>
          <p:spPr>
            <a:xfrm rot="3345216">
              <a:off x="2494985" y="2105517"/>
              <a:ext cx="801543" cy="304710"/>
            </a:xfrm>
            <a:prstGeom prst="leftRightArrow">
              <a:avLst>
                <a:gd name="adj1" fmla="val 60000"/>
                <a:gd name="adj2" fmla="val 50000"/>
              </a:avLst>
            </a:prstGeom>
            <a:solidFill>
              <a:srgbClr val="FF6600"/>
            </a:solidFill>
            <a:ln>
              <a:noFill/>
            </a:ln>
            <a:effectLst/>
          </p:spPr>
        </p:sp>
        <p:sp>
          <p:nvSpPr>
            <p:cNvPr id="55" name="Double flèche horizontale 6"/>
            <p:cNvSpPr/>
            <p:nvPr/>
          </p:nvSpPr>
          <p:spPr>
            <a:xfrm rot="3345216">
              <a:off x="2586398" y="2166459"/>
              <a:ext cx="618717" cy="182826"/>
            </a:xfrm>
            <a:prstGeom prst="rect">
              <a:avLst/>
            </a:prstGeom>
            <a:noFill/>
            <a:ln>
              <a:noFill/>
            </a:ln>
            <a:effectLst/>
          </p:spPr>
          <p:txBody>
            <a:bodyPr spcFirstLastPara="0" vert="horz" wrap="square" lIns="0" tIns="0" rIns="0" bIns="0" numCol="1" spcCol="1270" anchor="ctr" anchorCtr="0">
              <a:noAutofit/>
            </a:bodyPr>
            <a:lstStyle/>
            <a:p>
              <a:pPr marL="0" marR="0" lvl="0" indent="0" algn="ctr" defTabSz="577850" eaLnBrk="1" fontAlgn="auto" latinLnBrk="0" hangingPunct="1">
                <a:lnSpc>
                  <a:spcPct val="90000"/>
                </a:lnSpc>
                <a:spcBef>
                  <a:spcPts val="0"/>
                </a:spcBef>
                <a:spcAft>
                  <a:spcPct val="35000"/>
                </a:spcAft>
                <a:buClrTx/>
                <a:buSzTx/>
                <a:buFontTx/>
                <a:buNone/>
                <a:tabLst/>
                <a:defRPr/>
              </a:pPr>
              <a:endParaRPr kumimoji="0" lang="zh-TW" altLang="en-US" sz="1300" b="1" i="0" u="none" strike="noStrike" kern="0" cap="none" spc="0" normalizeH="0" baseline="0" noProof="0">
                <a:ln>
                  <a:noFill/>
                </a:ln>
                <a:solidFill>
                  <a:prstClr val="white"/>
                </a:solidFill>
                <a:effectLst/>
                <a:uLnTx/>
                <a:uFillTx/>
                <a:latin typeface="Calibri"/>
                <a:ea typeface="新細明體"/>
                <a:cs typeface="+mn-cs"/>
              </a:endParaRPr>
            </a:p>
          </p:txBody>
        </p:sp>
      </p:grpSp>
      <p:grpSp>
        <p:nvGrpSpPr>
          <p:cNvPr id="56" name="Groupe 55"/>
          <p:cNvGrpSpPr/>
          <p:nvPr/>
        </p:nvGrpSpPr>
        <p:grpSpPr>
          <a:xfrm>
            <a:off x="6585488" y="4441448"/>
            <a:ext cx="1804734" cy="1080001"/>
            <a:chOff x="2762300" y="2873474"/>
            <a:chExt cx="1778798" cy="870600"/>
          </a:xfrm>
        </p:grpSpPr>
        <p:sp>
          <p:nvSpPr>
            <p:cNvPr id="57" name="Rectangle à coins arrondis 56"/>
            <p:cNvSpPr/>
            <p:nvPr/>
          </p:nvSpPr>
          <p:spPr>
            <a:xfrm>
              <a:off x="2762300" y="2873474"/>
              <a:ext cx="1741203" cy="870600"/>
            </a:xfrm>
            <a:prstGeom prst="roundRect">
              <a:avLst>
                <a:gd name="adj" fmla="val 10000"/>
              </a:avLst>
            </a:prstGeom>
            <a:solidFill>
              <a:srgbClr val="C0504D"/>
            </a:solidFill>
            <a:ln w="25400" cap="flat" cmpd="sng" algn="ctr">
              <a:solidFill>
                <a:sysClr val="window" lastClr="FFFFFF">
                  <a:hueOff val="0"/>
                  <a:satOff val="0"/>
                  <a:lumOff val="0"/>
                  <a:alphaOff val="0"/>
                </a:sysClr>
              </a:solidFill>
              <a:prstDash val="solid"/>
            </a:ln>
            <a:effectLst/>
          </p:spPr>
        </p:sp>
        <p:sp>
          <p:nvSpPr>
            <p:cNvPr id="58" name="Rectangle 57"/>
            <p:cNvSpPr/>
            <p:nvPr/>
          </p:nvSpPr>
          <p:spPr>
            <a:xfrm>
              <a:off x="2850893" y="2898978"/>
              <a:ext cx="1690205" cy="819603"/>
            </a:xfrm>
            <a:prstGeom prst="rect">
              <a:avLst/>
            </a:prstGeom>
            <a:noFill/>
            <a:ln>
              <a:noFill/>
            </a:ln>
            <a:effectLst/>
          </p:spPr>
          <p:txBody>
            <a:bodyPr spcFirstLastPara="0" vert="horz" wrap="square" lIns="60960" tIns="60960" rIns="60960" bIns="60960" numCol="1" spcCol="1270" anchor="ctr" anchorCtr="0">
              <a:noAutofit/>
            </a:bodyPr>
            <a:lstStyle/>
            <a:p>
              <a:pPr marL="0" marR="0" lvl="0" indent="0" algn="ctr" defTabSz="711200" eaLnBrk="1" fontAlgn="auto" latinLnBrk="0" hangingPunct="1">
                <a:lnSpc>
                  <a:spcPct val="90000"/>
                </a:lnSpc>
                <a:spcBef>
                  <a:spcPts val="0"/>
                </a:spcBef>
                <a:spcAft>
                  <a:spcPct val="35000"/>
                </a:spcAft>
                <a:buClrTx/>
                <a:buSzTx/>
                <a:buFontTx/>
                <a:buNone/>
                <a:tabLst/>
                <a:defRPr/>
              </a:pPr>
              <a:r>
                <a:rPr kumimoji="0" lang="en-US" altLang="zh-TW" sz="2000" b="1" i="0" u="none" strike="noStrike" kern="0" cap="none" spc="0" normalizeH="0" baseline="0" noProof="0" dirty="0">
                  <a:ln w="9525">
                    <a:round/>
                    <a:headEnd/>
                    <a:tailEnd/>
                  </a:ln>
                  <a:solidFill>
                    <a:prstClr val="white"/>
                  </a:solidFill>
                  <a:effectLst/>
                  <a:uLnTx/>
                  <a:uFillTx/>
                  <a:latin typeface="Calibri"/>
                  <a:ea typeface="新細明體"/>
                  <a:cs typeface="+mn-cs"/>
                </a:rPr>
                <a:t>Nutrient module</a:t>
              </a:r>
              <a:endParaRPr kumimoji="0" lang="zh-TW" altLang="en-US" sz="2000" b="1" i="0" u="none" strike="noStrike" kern="0" cap="none" spc="0" normalizeH="0" baseline="0" noProof="0" dirty="0">
                <a:ln>
                  <a:noFill/>
                </a:ln>
                <a:solidFill>
                  <a:prstClr val="white"/>
                </a:solidFill>
                <a:effectLst/>
                <a:uLnTx/>
                <a:uFillTx/>
                <a:latin typeface="Calibri"/>
                <a:ea typeface="新細明體"/>
                <a:cs typeface="+mn-cs"/>
              </a:endParaRPr>
            </a:p>
          </p:txBody>
        </p:sp>
      </p:grpSp>
      <p:grpSp>
        <p:nvGrpSpPr>
          <p:cNvPr id="59" name="Groupe 58"/>
          <p:cNvGrpSpPr/>
          <p:nvPr/>
        </p:nvGrpSpPr>
        <p:grpSpPr>
          <a:xfrm>
            <a:off x="5755812" y="4570153"/>
            <a:ext cx="801543" cy="304710"/>
            <a:chOff x="1923829" y="3120598"/>
            <a:chExt cx="801543" cy="304710"/>
          </a:xfrm>
        </p:grpSpPr>
        <p:sp>
          <p:nvSpPr>
            <p:cNvPr id="60" name="Double flèche horizontale 59"/>
            <p:cNvSpPr/>
            <p:nvPr/>
          </p:nvSpPr>
          <p:spPr>
            <a:xfrm rot="10801660">
              <a:off x="1923829" y="3120598"/>
              <a:ext cx="801543" cy="304710"/>
            </a:xfrm>
            <a:prstGeom prst="leftRightArrow">
              <a:avLst>
                <a:gd name="adj1" fmla="val 60000"/>
                <a:gd name="adj2" fmla="val 50000"/>
              </a:avLst>
            </a:prstGeom>
            <a:solidFill>
              <a:srgbClr val="800080"/>
            </a:solidFill>
            <a:ln>
              <a:noFill/>
            </a:ln>
            <a:effectLst/>
          </p:spPr>
        </p:sp>
        <p:sp>
          <p:nvSpPr>
            <p:cNvPr id="61" name="Double flèche horizontale 10"/>
            <p:cNvSpPr/>
            <p:nvPr/>
          </p:nvSpPr>
          <p:spPr>
            <a:xfrm rot="21601660">
              <a:off x="2015242" y="3181540"/>
              <a:ext cx="618717" cy="182826"/>
            </a:xfrm>
            <a:prstGeom prst="rect">
              <a:avLst/>
            </a:prstGeom>
            <a:noFill/>
            <a:ln>
              <a:noFill/>
            </a:ln>
            <a:effectLst/>
          </p:spPr>
          <p:txBody>
            <a:bodyPr spcFirstLastPara="0" vert="horz" wrap="square" lIns="0" tIns="0" rIns="0" bIns="0" numCol="1" spcCol="1270" anchor="ctr" anchorCtr="0">
              <a:noAutofit/>
            </a:bodyPr>
            <a:lstStyle/>
            <a:p>
              <a:pPr marL="0" marR="0" lvl="0" indent="0" algn="ctr" defTabSz="577850" eaLnBrk="1" fontAlgn="auto" latinLnBrk="0" hangingPunct="1">
                <a:lnSpc>
                  <a:spcPct val="90000"/>
                </a:lnSpc>
                <a:spcBef>
                  <a:spcPts val="0"/>
                </a:spcBef>
                <a:spcAft>
                  <a:spcPct val="35000"/>
                </a:spcAft>
                <a:buClrTx/>
                <a:buSzTx/>
                <a:buFontTx/>
                <a:buNone/>
                <a:tabLst/>
                <a:defRPr/>
              </a:pPr>
              <a:endParaRPr kumimoji="0" lang="zh-TW" altLang="en-US" sz="1300" b="1" i="0" u="none" strike="noStrike" kern="0" cap="none" spc="0" normalizeH="0" baseline="0" noProof="0">
                <a:ln>
                  <a:noFill/>
                </a:ln>
                <a:solidFill>
                  <a:prstClr val="white"/>
                </a:solidFill>
                <a:effectLst/>
                <a:uLnTx/>
                <a:uFillTx/>
                <a:latin typeface="Calibri"/>
                <a:ea typeface="新細明體"/>
                <a:cs typeface="+mn-cs"/>
              </a:endParaRPr>
            </a:p>
          </p:txBody>
        </p:sp>
      </p:grpSp>
      <p:grpSp>
        <p:nvGrpSpPr>
          <p:cNvPr id="62" name="Groupe 61"/>
          <p:cNvGrpSpPr/>
          <p:nvPr/>
        </p:nvGrpSpPr>
        <p:grpSpPr>
          <a:xfrm>
            <a:off x="3993200" y="4369441"/>
            <a:ext cx="1771098" cy="1080000"/>
            <a:chOff x="-5922" y="2801825"/>
            <a:chExt cx="1804230" cy="870601"/>
          </a:xfrm>
        </p:grpSpPr>
        <p:sp>
          <p:nvSpPr>
            <p:cNvPr id="63" name="Rectangle à coins arrondis 62"/>
            <p:cNvSpPr/>
            <p:nvPr/>
          </p:nvSpPr>
          <p:spPr>
            <a:xfrm>
              <a:off x="-5922" y="2801825"/>
              <a:ext cx="1741203" cy="870601"/>
            </a:xfrm>
            <a:prstGeom prst="roundRect">
              <a:avLst>
                <a:gd name="adj" fmla="val 10000"/>
              </a:avLst>
            </a:prstGeom>
            <a:solidFill>
              <a:srgbClr val="1F497D">
                <a:lumMod val="60000"/>
                <a:lumOff val="40000"/>
              </a:srgbClr>
            </a:solidFill>
            <a:ln w="25400" cap="flat" cmpd="sng" algn="ctr">
              <a:solidFill>
                <a:sysClr val="window" lastClr="FFFFFF">
                  <a:hueOff val="0"/>
                  <a:satOff val="0"/>
                  <a:lumOff val="0"/>
                  <a:alphaOff val="0"/>
                </a:sysClr>
              </a:solidFill>
              <a:prstDash val="solid"/>
            </a:ln>
            <a:effectLst/>
          </p:spPr>
        </p:sp>
        <p:sp>
          <p:nvSpPr>
            <p:cNvPr id="64" name="Rectangle 63"/>
            <p:cNvSpPr/>
            <p:nvPr/>
          </p:nvSpPr>
          <p:spPr>
            <a:xfrm>
              <a:off x="-5920" y="2827324"/>
              <a:ext cx="1804228" cy="819603"/>
            </a:xfrm>
            <a:prstGeom prst="rect">
              <a:avLst/>
            </a:prstGeom>
            <a:noFill/>
            <a:ln>
              <a:noFill/>
            </a:ln>
            <a:effectLst/>
          </p:spPr>
          <p:txBody>
            <a:bodyPr spcFirstLastPara="0" vert="horz" wrap="square" lIns="60960" tIns="60960" rIns="60960" bIns="60960" numCol="1" spcCol="1270" anchor="ctr" anchorCtr="0">
              <a:noAutofit/>
            </a:bodyPr>
            <a:lstStyle/>
            <a:p>
              <a:pPr marL="0" marR="0" lvl="0" indent="0" algn="ctr" defTabSz="711200" eaLnBrk="1" fontAlgn="auto" latinLnBrk="0" hangingPunct="1">
                <a:lnSpc>
                  <a:spcPct val="90000"/>
                </a:lnSpc>
                <a:spcBef>
                  <a:spcPts val="0"/>
                </a:spcBef>
                <a:spcAft>
                  <a:spcPct val="35000"/>
                </a:spcAft>
                <a:buClrTx/>
                <a:buSzTx/>
                <a:buFontTx/>
                <a:buNone/>
                <a:tabLst/>
                <a:defRPr/>
              </a:pPr>
              <a:r>
                <a:rPr kumimoji="0" lang="en-US" altLang="zh-TW" sz="2000" b="1" i="0" u="none" strike="noStrike" kern="0" cap="none" spc="0" normalizeH="0" baseline="0" noProof="0" dirty="0">
                  <a:ln w="9525">
                    <a:round/>
                    <a:headEnd/>
                    <a:tailEnd/>
                  </a:ln>
                  <a:solidFill>
                    <a:prstClr val="white"/>
                  </a:solidFill>
                  <a:effectLst/>
                  <a:uLnTx/>
                  <a:uFillTx/>
                  <a:latin typeface="Calibri"/>
                  <a:ea typeface="新細明體"/>
                  <a:cs typeface="+mn-cs"/>
                </a:rPr>
                <a:t>Water balance module</a:t>
              </a:r>
              <a:endParaRPr kumimoji="0" lang="zh-TW" altLang="en-US" sz="2000" b="1" i="0" u="none" strike="noStrike" kern="0" cap="none" spc="0" normalizeH="0" baseline="0" noProof="0" dirty="0">
                <a:ln>
                  <a:noFill/>
                </a:ln>
                <a:solidFill>
                  <a:prstClr val="white"/>
                </a:solidFill>
                <a:effectLst/>
                <a:uLnTx/>
                <a:uFillTx/>
                <a:latin typeface="Calibri"/>
                <a:ea typeface="新細明體"/>
                <a:cs typeface="+mn-cs"/>
              </a:endParaRPr>
            </a:p>
          </p:txBody>
        </p:sp>
      </p:grpSp>
      <p:grpSp>
        <p:nvGrpSpPr>
          <p:cNvPr id="65" name="Groupe 64"/>
          <p:cNvGrpSpPr/>
          <p:nvPr/>
        </p:nvGrpSpPr>
        <p:grpSpPr>
          <a:xfrm>
            <a:off x="5379341" y="3390420"/>
            <a:ext cx="304710" cy="801543"/>
            <a:chOff x="1603981" y="1849535"/>
            <a:chExt cx="304710" cy="801543"/>
          </a:xfrm>
        </p:grpSpPr>
        <p:sp>
          <p:nvSpPr>
            <p:cNvPr id="66" name="Double flèche horizontale 65"/>
            <p:cNvSpPr/>
            <p:nvPr/>
          </p:nvSpPr>
          <p:spPr>
            <a:xfrm rot="18481375">
              <a:off x="1355564" y="2097952"/>
              <a:ext cx="801543" cy="304710"/>
            </a:xfrm>
            <a:prstGeom prst="leftRightArrow">
              <a:avLst>
                <a:gd name="adj1" fmla="val 60000"/>
                <a:gd name="adj2" fmla="val 50000"/>
              </a:avLst>
            </a:prstGeom>
            <a:solidFill>
              <a:srgbClr val="00B050"/>
            </a:solidFill>
            <a:ln>
              <a:noFill/>
            </a:ln>
            <a:effectLst/>
          </p:spPr>
        </p:sp>
        <p:sp>
          <p:nvSpPr>
            <p:cNvPr id="67" name="Double flèche horizontale 14"/>
            <p:cNvSpPr/>
            <p:nvPr/>
          </p:nvSpPr>
          <p:spPr>
            <a:xfrm rot="18481375">
              <a:off x="1446977" y="2158894"/>
              <a:ext cx="618717" cy="182826"/>
            </a:xfrm>
            <a:prstGeom prst="rect">
              <a:avLst/>
            </a:prstGeom>
            <a:noFill/>
            <a:ln>
              <a:noFill/>
            </a:ln>
            <a:effectLst/>
          </p:spPr>
          <p:txBody>
            <a:bodyPr spcFirstLastPara="0" vert="horz" wrap="square" lIns="0" tIns="0" rIns="0" bIns="0" numCol="1" spcCol="1270" anchor="ctr" anchorCtr="0">
              <a:noAutofit/>
            </a:bodyPr>
            <a:lstStyle/>
            <a:p>
              <a:pPr marL="0" marR="0" lvl="0" indent="0" algn="ctr" defTabSz="577850" eaLnBrk="1" fontAlgn="auto" latinLnBrk="0" hangingPunct="1">
                <a:lnSpc>
                  <a:spcPct val="90000"/>
                </a:lnSpc>
                <a:spcBef>
                  <a:spcPts val="0"/>
                </a:spcBef>
                <a:spcAft>
                  <a:spcPct val="35000"/>
                </a:spcAft>
                <a:buClrTx/>
                <a:buSzTx/>
                <a:buFontTx/>
                <a:buNone/>
                <a:tabLst/>
                <a:defRPr/>
              </a:pPr>
              <a:endParaRPr kumimoji="0" lang="zh-TW" altLang="en-US" sz="1300" b="1" i="0" u="none" strike="noStrike" kern="0" cap="none" spc="0" normalizeH="0" baseline="0" noProof="0">
                <a:ln>
                  <a:noFill/>
                </a:ln>
                <a:solidFill>
                  <a:prstClr val="white"/>
                </a:solidFill>
                <a:effectLst/>
                <a:uLnTx/>
                <a:uFillTx/>
                <a:latin typeface="Calibri"/>
                <a:ea typeface="新細明體"/>
                <a:cs typeface="+mn-cs"/>
              </a:endParaRPr>
            </a:p>
          </p:txBody>
        </p:sp>
      </p:grpSp>
      <p:sp>
        <p:nvSpPr>
          <p:cNvPr id="72" name="ZoneTexte 71"/>
          <p:cNvSpPr txBox="1"/>
          <p:nvPr/>
        </p:nvSpPr>
        <p:spPr>
          <a:xfrm>
            <a:off x="173062" y="632500"/>
            <a:ext cx="10625091" cy="400110"/>
          </a:xfrm>
          <a:prstGeom prst="rect">
            <a:avLst/>
          </a:prstGeom>
          <a:noFill/>
        </p:spPr>
        <p:txBody>
          <a:bodyPr wrap="square" rtlCol="0">
            <a:spAutoFit/>
          </a:bodyPr>
          <a:lstStyle/>
          <a:p>
            <a:r>
              <a:rPr lang="en-US" sz="2000" b="1" i="1" u="sng" dirty="0">
                <a:latin typeface="Arial Narrow" panose="020B0606020202030204" pitchFamily="34" charset="0"/>
              </a:rPr>
              <a:t>Basic functioning</a:t>
            </a:r>
          </a:p>
        </p:txBody>
      </p:sp>
      <p:sp>
        <p:nvSpPr>
          <p:cNvPr id="73" name="ZoneTexte 72"/>
          <p:cNvSpPr txBox="1"/>
          <p:nvPr/>
        </p:nvSpPr>
        <p:spPr>
          <a:xfrm>
            <a:off x="0" y="30603"/>
            <a:ext cx="12192000" cy="523220"/>
          </a:xfrm>
          <a:prstGeom prst="rect">
            <a:avLst/>
          </a:prstGeom>
          <a:noFill/>
        </p:spPr>
        <p:txBody>
          <a:bodyPr wrap="square" rtlCol="0">
            <a:spAutoFit/>
          </a:bodyPr>
          <a:lstStyle/>
          <a:p>
            <a:pPr algn="ctr"/>
            <a:r>
              <a:rPr lang="fr-FR" sz="2800" dirty="0" err="1">
                <a:latin typeface="Arial Narrow" panose="020B0606020202030204" pitchFamily="34" charset="0"/>
              </a:rPr>
              <a:t>Soil-Crop</a:t>
            </a:r>
            <a:r>
              <a:rPr lang="fr-FR" sz="2800" dirty="0">
                <a:latin typeface="Arial Narrow" panose="020B0606020202030204" pitchFamily="34" charset="0"/>
              </a:rPr>
              <a:t> Model</a:t>
            </a:r>
          </a:p>
        </p:txBody>
      </p:sp>
    </p:spTree>
    <p:extLst>
      <p:ext uri="{BB962C8B-B14F-4D97-AF65-F5344CB8AC3E}">
        <p14:creationId xmlns:p14="http://schemas.microsoft.com/office/powerpoint/2010/main" val="11661518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 Box 65"/>
          <p:cNvSpPr txBox="1">
            <a:spLocks noChangeArrowheads="1"/>
          </p:cNvSpPr>
          <p:nvPr/>
        </p:nvSpPr>
        <p:spPr bwMode="auto">
          <a:xfrm>
            <a:off x="1689390" y="1396370"/>
            <a:ext cx="2591843" cy="408497"/>
          </a:xfrm>
          <a:prstGeom prst="rect">
            <a:avLst/>
          </a:prstGeom>
          <a:noFill/>
          <a:ln w="12700">
            <a:noFill/>
            <a:miter lim="800000"/>
            <a:headEnd/>
            <a:tailEnd/>
          </a:ln>
        </p:spPr>
        <p:txBody>
          <a:bodyPr wrap="square" lIns="99745" tIns="49873" rIns="99745" bIns="49873">
            <a:spAutoFit/>
          </a:bodyPr>
          <a:lstStyle/>
          <a:p>
            <a:pPr marL="95250" indent="-95250" algn="ctr" eaLnBrk="0" hangingPunct="0"/>
            <a:r>
              <a:rPr lang="en-US" altLang="ko-KR" sz="2000" b="1" i="1" dirty="0">
                <a:ea typeface="Gulim" pitchFamily="34" charset="-127"/>
              </a:rPr>
              <a:t>Input data</a:t>
            </a:r>
          </a:p>
        </p:txBody>
      </p:sp>
      <p:sp>
        <p:nvSpPr>
          <p:cNvPr id="42" name="Text Box 65"/>
          <p:cNvSpPr txBox="1">
            <a:spLocks noChangeArrowheads="1"/>
          </p:cNvSpPr>
          <p:nvPr/>
        </p:nvSpPr>
        <p:spPr bwMode="auto">
          <a:xfrm>
            <a:off x="5122643" y="1416993"/>
            <a:ext cx="1962093" cy="408497"/>
          </a:xfrm>
          <a:prstGeom prst="rect">
            <a:avLst/>
          </a:prstGeom>
          <a:noFill/>
          <a:ln w="12700">
            <a:noFill/>
            <a:miter lim="800000"/>
            <a:headEnd/>
            <a:tailEnd/>
          </a:ln>
        </p:spPr>
        <p:txBody>
          <a:bodyPr wrap="square" lIns="99745" tIns="49873" rIns="99745" bIns="49873">
            <a:spAutoFit/>
          </a:bodyPr>
          <a:lstStyle/>
          <a:p>
            <a:pPr marL="95250" indent="-95250" eaLnBrk="0" hangingPunct="0"/>
            <a:r>
              <a:rPr lang="en-US" altLang="ko-KR" sz="2000" b="1" i="1" dirty="0">
                <a:ea typeface="Gulim" pitchFamily="34" charset="-127"/>
              </a:rPr>
              <a:t>Crop-Soil model</a:t>
            </a:r>
          </a:p>
        </p:txBody>
      </p:sp>
      <p:sp>
        <p:nvSpPr>
          <p:cNvPr id="43" name="Flèche en arc 42"/>
          <p:cNvSpPr/>
          <p:nvPr/>
        </p:nvSpPr>
        <p:spPr>
          <a:xfrm>
            <a:off x="4115125" y="2186990"/>
            <a:ext cx="4054539" cy="4054539"/>
          </a:xfrm>
          <a:prstGeom prst="circularArrow">
            <a:avLst>
              <a:gd name="adj1" fmla="val 5544"/>
              <a:gd name="adj2" fmla="val 330680"/>
              <a:gd name="adj3" fmla="val 13815233"/>
              <a:gd name="adj4" fmla="val 17362087"/>
              <a:gd name="adj5" fmla="val 5757"/>
            </a:avLst>
          </a:prstGeom>
          <a:solidFill>
            <a:srgbClr val="4F81BD">
              <a:tint val="40000"/>
              <a:hueOff val="0"/>
              <a:satOff val="0"/>
              <a:lumOff val="0"/>
              <a:alphaOff val="0"/>
            </a:srgbClr>
          </a:solidFill>
          <a:ln>
            <a:noFill/>
          </a:ln>
          <a:effectLst/>
        </p:spPr>
      </p:sp>
      <p:sp>
        <p:nvSpPr>
          <p:cNvPr id="44" name="AutoShape 66"/>
          <p:cNvSpPr>
            <a:spLocks noChangeArrowheads="1"/>
          </p:cNvSpPr>
          <p:nvPr/>
        </p:nvSpPr>
        <p:spPr bwMode="auto">
          <a:xfrm>
            <a:off x="3705169" y="3318412"/>
            <a:ext cx="576064" cy="576064"/>
          </a:xfrm>
          <a:prstGeom prst="rightArrow">
            <a:avLst>
              <a:gd name="adj1" fmla="val 64361"/>
              <a:gd name="adj2" fmla="val 60500"/>
            </a:avLst>
          </a:prstGeom>
          <a:solidFill>
            <a:srgbClr val="FF0000"/>
          </a:solidFill>
          <a:ln w="9525" cap="flat" cmpd="sng" algn="ctr">
            <a:solidFill>
              <a:srgbClr val="8064A2">
                <a:shade val="95000"/>
                <a:satMod val="105000"/>
              </a:srgbClr>
            </a:solidFill>
            <a:prstDash val="solid"/>
            <a:headEnd/>
            <a:tailEnd/>
          </a:ln>
          <a:effectLst>
            <a:outerShdw blurRad="40000" dist="23000" dir="5400000" rotWithShape="0">
              <a:srgbClr val="000000">
                <a:alpha val="35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1" i="0" u="none" strike="noStrike" kern="0" cap="none" spc="0" normalizeH="0" baseline="0" noProof="0">
              <a:ln>
                <a:noFill/>
              </a:ln>
              <a:solidFill>
                <a:prstClr val="white"/>
              </a:solidFill>
              <a:effectLst/>
              <a:uLnTx/>
              <a:uFillTx/>
              <a:latin typeface="Calibri"/>
              <a:ea typeface="新細明體"/>
              <a:cs typeface="+mn-cs"/>
            </a:endParaRPr>
          </a:p>
        </p:txBody>
      </p:sp>
      <p:grpSp>
        <p:nvGrpSpPr>
          <p:cNvPr id="50" name="Groupe 49"/>
          <p:cNvGrpSpPr/>
          <p:nvPr/>
        </p:nvGrpSpPr>
        <p:grpSpPr>
          <a:xfrm>
            <a:off x="5217336" y="2286205"/>
            <a:ext cx="1800200" cy="1080000"/>
            <a:chOff x="1470253" y="960036"/>
            <a:chExt cx="1768205" cy="870601"/>
          </a:xfrm>
        </p:grpSpPr>
        <p:sp>
          <p:nvSpPr>
            <p:cNvPr id="51" name="Rectangle à coins arrondis 50"/>
            <p:cNvSpPr/>
            <p:nvPr/>
          </p:nvSpPr>
          <p:spPr>
            <a:xfrm>
              <a:off x="1470253" y="960036"/>
              <a:ext cx="1741203" cy="870601"/>
            </a:xfrm>
            <a:prstGeom prst="roundRect">
              <a:avLst>
                <a:gd name="adj" fmla="val 10000"/>
              </a:avLst>
            </a:prstGeom>
            <a:solidFill>
              <a:srgbClr val="00B050"/>
            </a:solidFill>
            <a:ln w="25400" cap="flat" cmpd="sng" algn="ctr">
              <a:solidFill>
                <a:sysClr val="window" lastClr="FFFFFF">
                  <a:hueOff val="0"/>
                  <a:satOff val="0"/>
                  <a:lumOff val="0"/>
                  <a:alphaOff val="0"/>
                </a:sysClr>
              </a:solidFill>
              <a:prstDash val="solid"/>
            </a:ln>
            <a:effectLst/>
          </p:spPr>
        </p:sp>
        <p:sp>
          <p:nvSpPr>
            <p:cNvPr id="52" name="Rectangle 51"/>
            <p:cNvSpPr/>
            <p:nvPr/>
          </p:nvSpPr>
          <p:spPr>
            <a:xfrm>
              <a:off x="1548253" y="985535"/>
              <a:ext cx="1690205" cy="819603"/>
            </a:xfrm>
            <a:prstGeom prst="rect">
              <a:avLst/>
            </a:prstGeom>
            <a:noFill/>
            <a:ln>
              <a:noFill/>
            </a:ln>
            <a:effectLst/>
          </p:spPr>
          <p:txBody>
            <a:bodyPr spcFirstLastPara="0" vert="horz" wrap="square" lIns="60960" tIns="60960" rIns="60960" bIns="60960" numCol="1" spcCol="1270" anchor="ctr" anchorCtr="0">
              <a:noAutofit/>
            </a:bodyPr>
            <a:lstStyle/>
            <a:p>
              <a:pPr marL="0" marR="0" lvl="0" indent="0" algn="ctr" defTabSz="711200" eaLnBrk="1" fontAlgn="auto" latinLnBrk="0" hangingPunct="1">
                <a:lnSpc>
                  <a:spcPct val="90000"/>
                </a:lnSpc>
                <a:spcBef>
                  <a:spcPts val="0"/>
                </a:spcBef>
                <a:spcAft>
                  <a:spcPct val="35000"/>
                </a:spcAft>
                <a:buClrTx/>
                <a:buSzTx/>
                <a:buFontTx/>
                <a:buNone/>
                <a:tabLst/>
                <a:defRPr/>
              </a:pPr>
              <a:r>
                <a:rPr kumimoji="0" lang="en-US" altLang="zh-TW" sz="2000" b="1" i="0" u="none" strike="noStrike" kern="0" cap="none" spc="0" normalizeH="0" baseline="0" noProof="0" dirty="0">
                  <a:ln w="9525">
                    <a:round/>
                    <a:headEnd/>
                    <a:tailEnd/>
                  </a:ln>
                  <a:solidFill>
                    <a:prstClr val="white"/>
                  </a:solidFill>
                  <a:effectLst/>
                  <a:uLnTx/>
                  <a:uFillTx/>
                  <a:latin typeface="Calibri"/>
                  <a:ea typeface="新細明體"/>
                  <a:cs typeface="+mn-cs"/>
                </a:rPr>
                <a:t>Crop growth</a:t>
              </a:r>
              <a:r>
                <a:rPr kumimoji="0" lang="en-US" altLang="zh-TW" sz="2000" b="1" i="0" u="none" strike="noStrike" kern="0" cap="none" spc="0" normalizeH="0" noProof="0" dirty="0">
                  <a:ln w="9525">
                    <a:round/>
                    <a:headEnd/>
                    <a:tailEnd/>
                  </a:ln>
                  <a:solidFill>
                    <a:prstClr val="white"/>
                  </a:solidFill>
                  <a:effectLst/>
                  <a:uLnTx/>
                  <a:uFillTx/>
                  <a:latin typeface="Calibri"/>
                  <a:ea typeface="新細明體"/>
                  <a:cs typeface="+mn-cs"/>
                </a:rPr>
                <a:t> module</a:t>
              </a:r>
              <a:endParaRPr kumimoji="0" lang="zh-TW" altLang="en-US" sz="2000" b="1" i="0" u="none" strike="noStrike" kern="0" cap="none" spc="0" normalizeH="0" baseline="0" noProof="0" dirty="0">
                <a:ln>
                  <a:noFill/>
                </a:ln>
                <a:solidFill>
                  <a:prstClr val="white"/>
                </a:solidFill>
                <a:effectLst/>
                <a:uLnTx/>
                <a:uFillTx/>
                <a:latin typeface="Calibri"/>
                <a:ea typeface="新細明體"/>
                <a:cs typeface="+mn-cs"/>
              </a:endParaRPr>
            </a:p>
          </p:txBody>
        </p:sp>
      </p:grpSp>
      <p:grpSp>
        <p:nvGrpSpPr>
          <p:cNvPr id="53" name="Groupe 52"/>
          <p:cNvGrpSpPr/>
          <p:nvPr/>
        </p:nvGrpSpPr>
        <p:grpSpPr>
          <a:xfrm>
            <a:off x="6615522" y="3390420"/>
            <a:ext cx="304710" cy="801543"/>
            <a:chOff x="2743402" y="1857100"/>
            <a:chExt cx="304710" cy="801543"/>
          </a:xfrm>
        </p:grpSpPr>
        <p:sp>
          <p:nvSpPr>
            <p:cNvPr id="54" name="Double flèche horizontale 53"/>
            <p:cNvSpPr/>
            <p:nvPr/>
          </p:nvSpPr>
          <p:spPr>
            <a:xfrm rot="3345216">
              <a:off x="2494985" y="2105517"/>
              <a:ext cx="801543" cy="304710"/>
            </a:xfrm>
            <a:prstGeom prst="leftRightArrow">
              <a:avLst>
                <a:gd name="adj1" fmla="val 60000"/>
                <a:gd name="adj2" fmla="val 50000"/>
              </a:avLst>
            </a:prstGeom>
            <a:solidFill>
              <a:srgbClr val="FF6600"/>
            </a:solidFill>
            <a:ln>
              <a:noFill/>
            </a:ln>
            <a:effectLst/>
          </p:spPr>
        </p:sp>
        <p:sp>
          <p:nvSpPr>
            <p:cNvPr id="55" name="Double flèche horizontale 6"/>
            <p:cNvSpPr/>
            <p:nvPr/>
          </p:nvSpPr>
          <p:spPr>
            <a:xfrm rot="3345216">
              <a:off x="2586398" y="2166459"/>
              <a:ext cx="618717" cy="182826"/>
            </a:xfrm>
            <a:prstGeom prst="rect">
              <a:avLst/>
            </a:prstGeom>
            <a:noFill/>
            <a:ln>
              <a:noFill/>
            </a:ln>
            <a:effectLst/>
          </p:spPr>
          <p:txBody>
            <a:bodyPr spcFirstLastPara="0" vert="horz" wrap="square" lIns="0" tIns="0" rIns="0" bIns="0" numCol="1" spcCol="1270" anchor="ctr" anchorCtr="0">
              <a:noAutofit/>
            </a:bodyPr>
            <a:lstStyle/>
            <a:p>
              <a:pPr marL="0" marR="0" lvl="0" indent="0" algn="ctr" defTabSz="577850" eaLnBrk="1" fontAlgn="auto" latinLnBrk="0" hangingPunct="1">
                <a:lnSpc>
                  <a:spcPct val="90000"/>
                </a:lnSpc>
                <a:spcBef>
                  <a:spcPts val="0"/>
                </a:spcBef>
                <a:spcAft>
                  <a:spcPct val="35000"/>
                </a:spcAft>
                <a:buClrTx/>
                <a:buSzTx/>
                <a:buFontTx/>
                <a:buNone/>
                <a:tabLst/>
                <a:defRPr/>
              </a:pPr>
              <a:endParaRPr kumimoji="0" lang="zh-TW" altLang="en-US" sz="1300" b="1" i="0" u="none" strike="noStrike" kern="0" cap="none" spc="0" normalizeH="0" baseline="0" noProof="0">
                <a:ln>
                  <a:noFill/>
                </a:ln>
                <a:solidFill>
                  <a:prstClr val="white"/>
                </a:solidFill>
                <a:effectLst/>
                <a:uLnTx/>
                <a:uFillTx/>
                <a:latin typeface="Calibri"/>
                <a:ea typeface="新細明體"/>
                <a:cs typeface="+mn-cs"/>
              </a:endParaRPr>
            </a:p>
          </p:txBody>
        </p:sp>
      </p:grpSp>
      <p:grpSp>
        <p:nvGrpSpPr>
          <p:cNvPr id="56" name="Groupe 55"/>
          <p:cNvGrpSpPr/>
          <p:nvPr/>
        </p:nvGrpSpPr>
        <p:grpSpPr>
          <a:xfrm>
            <a:off x="6585488" y="4441448"/>
            <a:ext cx="1804734" cy="1080001"/>
            <a:chOff x="2762300" y="2873474"/>
            <a:chExt cx="1778798" cy="870600"/>
          </a:xfrm>
        </p:grpSpPr>
        <p:sp>
          <p:nvSpPr>
            <p:cNvPr id="57" name="Rectangle à coins arrondis 56"/>
            <p:cNvSpPr/>
            <p:nvPr/>
          </p:nvSpPr>
          <p:spPr>
            <a:xfrm>
              <a:off x="2762300" y="2873474"/>
              <a:ext cx="1741203" cy="870600"/>
            </a:xfrm>
            <a:prstGeom prst="roundRect">
              <a:avLst>
                <a:gd name="adj" fmla="val 10000"/>
              </a:avLst>
            </a:prstGeom>
            <a:solidFill>
              <a:srgbClr val="C0504D"/>
            </a:solidFill>
            <a:ln w="25400" cap="flat" cmpd="sng" algn="ctr">
              <a:solidFill>
                <a:sysClr val="window" lastClr="FFFFFF">
                  <a:hueOff val="0"/>
                  <a:satOff val="0"/>
                  <a:lumOff val="0"/>
                  <a:alphaOff val="0"/>
                </a:sysClr>
              </a:solidFill>
              <a:prstDash val="solid"/>
            </a:ln>
            <a:effectLst/>
          </p:spPr>
        </p:sp>
        <p:sp>
          <p:nvSpPr>
            <p:cNvPr id="58" name="Rectangle 57"/>
            <p:cNvSpPr/>
            <p:nvPr/>
          </p:nvSpPr>
          <p:spPr>
            <a:xfrm>
              <a:off x="2850893" y="2898978"/>
              <a:ext cx="1690205" cy="819603"/>
            </a:xfrm>
            <a:prstGeom prst="rect">
              <a:avLst/>
            </a:prstGeom>
            <a:noFill/>
            <a:ln>
              <a:noFill/>
            </a:ln>
            <a:effectLst/>
          </p:spPr>
          <p:txBody>
            <a:bodyPr spcFirstLastPara="0" vert="horz" wrap="square" lIns="60960" tIns="60960" rIns="60960" bIns="60960" numCol="1" spcCol="1270" anchor="ctr" anchorCtr="0">
              <a:noAutofit/>
            </a:bodyPr>
            <a:lstStyle/>
            <a:p>
              <a:pPr marL="0" marR="0" lvl="0" indent="0" algn="ctr" defTabSz="711200" eaLnBrk="1" fontAlgn="auto" latinLnBrk="0" hangingPunct="1">
                <a:lnSpc>
                  <a:spcPct val="90000"/>
                </a:lnSpc>
                <a:spcBef>
                  <a:spcPts val="0"/>
                </a:spcBef>
                <a:spcAft>
                  <a:spcPct val="35000"/>
                </a:spcAft>
                <a:buClrTx/>
                <a:buSzTx/>
                <a:buFontTx/>
                <a:buNone/>
                <a:tabLst/>
                <a:defRPr/>
              </a:pPr>
              <a:r>
                <a:rPr kumimoji="0" lang="en-US" altLang="zh-TW" sz="2000" b="1" i="0" u="none" strike="noStrike" kern="0" cap="none" spc="0" normalizeH="0" baseline="0" noProof="0" dirty="0">
                  <a:ln w="9525">
                    <a:round/>
                    <a:headEnd/>
                    <a:tailEnd/>
                  </a:ln>
                  <a:solidFill>
                    <a:prstClr val="white"/>
                  </a:solidFill>
                  <a:effectLst/>
                  <a:uLnTx/>
                  <a:uFillTx/>
                  <a:latin typeface="Calibri"/>
                  <a:ea typeface="新細明體"/>
                  <a:cs typeface="+mn-cs"/>
                </a:rPr>
                <a:t>Nutrient module</a:t>
              </a:r>
              <a:endParaRPr kumimoji="0" lang="zh-TW" altLang="en-US" sz="2000" b="1" i="0" u="none" strike="noStrike" kern="0" cap="none" spc="0" normalizeH="0" baseline="0" noProof="0" dirty="0">
                <a:ln>
                  <a:noFill/>
                </a:ln>
                <a:solidFill>
                  <a:prstClr val="white"/>
                </a:solidFill>
                <a:effectLst/>
                <a:uLnTx/>
                <a:uFillTx/>
                <a:latin typeface="Calibri"/>
                <a:ea typeface="新細明體"/>
                <a:cs typeface="+mn-cs"/>
              </a:endParaRPr>
            </a:p>
          </p:txBody>
        </p:sp>
      </p:grpSp>
      <p:grpSp>
        <p:nvGrpSpPr>
          <p:cNvPr id="59" name="Groupe 58"/>
          <p:cNvGrpSpPr/>
          <p:nvPr/>
        </p:nvGrpSpPr>
        <p:grpSpPr>
          <a:xfrm>
            <a:off x="5755812" y="4570153"/>
            <a:ext cx="801543" cy="304710"/>
            <a:chOff x="1923829" y="3120598"/>
            <a:chExt cx="801543" cy="304710"/>
          </a:xfrm>
        </p:grpSpPr>
        <p:sp>
          <p:nvSpPr>
            <p:cNvPr id="60" name="Double flèche horizontale 59"/>
            <p:cNvSpPr/>
            <p:nvPr/>
          </p:nvSpPr>
          <p:spPr>
            <a:xfrm rot="10801660">
              <a:off x="1923829" y="3120598"/>
              <a:ext cx="801543" cy="304710"/>
            </a:xfrm>
            <a:prstGeom prst="leftRightArrow">
              <a:avLst>
                <a:gd name="adj1" fmla="val 60000"/>
                <a:gd name="adj2" fmla="val 50000"/>
              </a:avLst>
            </a:prstGeom>
            <a:solidFill>
              <a:srgbClr val="800080"/>
            </a:solidFill>
            <a:ln>
              <a:noFill/>
            </a:ln>
            <a:effectLst/>
          </p:spPr>
        </p:sp>
        <p:sp>
          <p:nvSpPr>
            <p:cNvPr id="61" name="Double flèche horizontale 10"/>
            <p:cNvSpPr/>
            <p:nvPr/>
          </p:nvSpPr>
          <p:spPr>
            <a:xfrm rot="21601660">
              <a:off x="2015242" y="3181540"/>
              <a:ext cx="618717" cy="182826"/>
            </a:xfrm>
            <a:prstGeom prst="rect">
              <a:avLst/>
            </a:prstGeom>
            <a:noFill/>
            <a:ln>
              <a:noFill/>
            </a:ln>
            <a:effectLst/>
          </p:spPr>
          <p:txBody>
            <a:bodyPr spcFirstLastPara="0" vert="horz" wrap="square" lIns="0" tIns="0" rIns="0" bIns="0" numCol="1" spcCol="1270" anchor="ctr" anchorCtr="0">
              <a:noAutofit/>
            </a:bodyPr>
            <a:lstStyle/>
            <a:p>
              <a:pPr marL="0" marR="0" lvl="0" indent="0" algn="ctr" defTabSz="577850" eaLnBrk="1" fontAlgn="auto" latinLnBrk="0" hangingPunct="1">
                <a:lnSpc>
                  <a:spcPct val="90000"/>
                </a:lnSpc>
                <a:spcBef>
                  <a:spcPts val="0"/>
                </a:spcBef>
                <a:spcAft>
                  <a:spcPct val="35000"/>
                </a:spcAft>
                <a:buClrTx/>
                <a:buSzTx/>
                <a:buFontTx/>
                <a:buNone/>
                <a:tabLst/>
                <a:defRPr/>
              </a:pPr>
              <a:endParaRPr kumimoji="0" lang="zh-TW" altLang="en-US" sz="1300" b="1" i="0" u="none" strike="noStrike" kern="0" cap="none" spc="0" normalizeH="0" baseline="0" noProof="0">
                <a:ln>
                  <a:noFill/>
                </a:ln>
                <a:solidFill>
                  <a:prstClr val="white"/>
                </a:solidFill>
                <a:effectLst/>
                <a:uLnTx/>
                <a:uFillTx/>
                <a:latin typeface="Calibri"/>
                <a:ea typeface="新細明體"/>
                <a:cs typeface="+mn-cs"/>
              </a:endParaRPr>
            </a:p>
          </p:txBody>
        </p:sp>
      </p:grpSp>
      <p:grpSp>
        <p:nvGrpSpPr>
          <p:cNvPr id="62" name="Groupe 61"/>
          <p:cNvGrpSpPr/>
          <p:nvPr/>
        </p:nvGrpSpPr>
        <p:grpSpPr>
          <a:xfrm>
            <a:off x="3993200" y="4369441"/>
            <a:ext cx="1771098" cy="1080000"/>
            <a:chOff x="-5922" y="2801825"/>
            <a:chExt cx="1804230" cy="870601"/>
          </a:xfrm>
        </p:grpSpPr>
        <p:sp>
          <p:nvSpPr>
            <p:cNvPr id="63" name="Rectangle à coins arrondis 62"/>
            <p:cNvSpPr/>
            <p:nvPr/>
          </p:nvSpPr>
          <p:spPr>
            <a:xfrm>
              <a:off x="-5922" y="2801825"/>
              <a:ext cx="1741203" cy="870601"/>
            </a:xfrm>
            <a:prstGeom prst="roundRect">
              <a:avLst>
                <a:gd name="adj" fmla="val 10000"/>
              </a:avLst>
            </a:prstGeom>
            <a:solidFill>
              <a:srgbClr val="1F497D">
                <a:lumMod val="60000"/>
                <a:lumOff val="40000"/>
              </a:srgbClr>
            </a:solidFill>
            <a:ln w="25400" cap="flat" cmpd="sng" algn="ctr">
              <a:solidFill>
                <a:sysClr val="window" lastClr="FFFFFF">
                  <a:hueOff val="0"/>
                  <a:satOff val="0"/>
                  <a:lumOff val="0"/>
                  <a:alphaOff val="0"/>
                </a:sysClr>
              </a:solidFill>
              <a:prstDash val="solid"/>
            </a:ln>
            <a:effectLst/>
          </p:spPr>
        </p:sp>
        <p:sp>
          <p:nvSpPr>
            <p:cNvPr id="64" name="Rectangle 63"/>
            <p:cNvSpPr/>
            <p:nvPr/>
          </p:nvSpPr>
          <p:spPr>
            <a:xfrm>
              <a:off x="-5920" y="2827324"/>
              <a:ext cx="1804228" cy="819603"/>
            </a:xfrm>
            <a:prstGeom prst="rect">
              <a:avLst/>
            </a:prstGeom>
            <a:noFill/>
            <a:ln>
              <a:noFill/>
            </a:ln>
            <a:effectLst/>
          </p:spPr>
          <p:txBody>
            <a:bodyPr spcFirstLastPara="0" vert="horz" wrap="square" lIns="60960" tIns="60960" rIns="60960" bIns="60960" numCol="1" spcCol="1270" anchor="ctr" anchorCtr="0">
              <a:noAutofit/>
            </a:bodyPr>
            <a:lstStyle/>
            <a:p>
              <a:pPr marL="0" marR="0" lvl="0" indent="0" algn="ctr" defTabSz="711200" eaLnBrk="1" fontAlgn="auto" latinLnBrk="0" hangingPunct="1">
                <a:lnSpc>
                  <a:spcPct val="90000"/>
                </a:lnSpc>
                <a:spcBef>
                  <a:spcPts val="0"/>
                </a:spcBef>
                <a:spcAft>
                  <a:spcPct val="35000"/>
                </a:spcAft>
                <a:buClrTx/>
                <a:buSzTx/>
                <a:buFontTx/>
                <a:buNone/>
                <a:tabLst/>
                <a:defRPr/>
              </a:pPr>
              <a:r>
                <a:rPr kumimoji="0" lang="en-US" altLang="zh-TW" sz="2000" b="1" i="0" u="none" strike="noStrike" kern="0" cap="none" spc="0" normalizeH="0" baseline="0" noProof="0" dirty="0">
                  <a:ln w="9525">
                    <a:round/>
                    <a:headEnd/>
                    <a:tailEnd/>
                  </a:ln>
                  <a:solidFill>
                    <a:prstClr val="white"/>
                  </a:solidFill>
                  <a:effectLst/>
                  <a:uLnTx/>
                  <a:uFillTx/>
                  <a:latin typeface="Calibri"/>
                  <a:ea typeface="新細明體"/>
                  <a:cs typeface="+mn-cs"/>
                </a:rPr>
                <a:t>Water balance module</a:t>
              </a:r>
              <a:endParaRPr kumimoji="0" lang="zh-TW" altLang="en-US" sz="2000" b="1" i="0" u="none" strike="noStrike" kern="0" cap="none" spc="0" normalizeH="0" baseline="0" noProof="0" dirty="0">
                <a:ln>
                  <a:noFill/>
                </a:ln>
                <a:solidFill>
                  <a:prstClr val="white"/>
                </a:solidFill>
                <a:effectLst/>
                <a:uLnTx/>
                <a:uFillTx/>
                <a:latin typeface="Calibri"/>
                <a:ea typeface="新細明體"/>
                <a:cs typeface="+mn-cs"/>
              </a:endParaRPr>
            </a:p>
          </p:txBody>
        </p:sp>
      </p:grpSp>
      <p:grpSp>
        <p:nvGrpSpPr>
          <p:cNvPr id="65" name="Groupe 64"/>
          <p:cNvGrpSpPr/>
          <p:nvPr/>
        </p:nvGrpSpPr>
        <p:grpSpPr>
          <a:xfrm>
            <a:off x="5379341" y="3390420"/>
            <a:ext cx="304710" cy="801543"/>
            <a:chOff x="1603981" y="1849535"/>
            <a:chExt cx="304710" cy="801543"/>
          </a:xfrm>
        </p:grpSpPr>
        <p:sp>
          <p:nvSpPr>
            <p:cNvPr id="66" name="Double flèche horizontale 65"/>
            <p:cNvSpPr/>
            <p:nvPr/>
          </p:nvSpPr>
          <p:spPr>
            <a:xfrm rot="18481375">
              <a:off x="1355564" y="2097952"/>
              <a:ext cx="801543" cy="304710"/>
            </a:xfrm>
            <a:prstGeom prst="leftRightArrow">
              <a:avLst>
                <a:gd name="adj1" fmla="val 60000"/>
                <a:gd name="adj2" fmla="val 50000"/>
              </a:avLst>
            </a:prstGeom>
            <a:solidFill>
              <a:srgbClr val="00B050"/>
            </a:solidFill>
            <a:ln>
              <a:noFill/>
            </a:ln>
            <a:effectLst/>
          </p:spPr>
        </p:sp>
        <p:sp>
          <p:nvSpPr>
            <p:cNvPr id="67" name="Double flèche horizontale 14"/>
            <p:cNvSpPr/>
            <p:nvPr/>
          </p:nvSpPr>
          <p:spPr>
            <a:xfrm rot="18481375">
              <a:off x="1446977" y="2158894"/>
              <a:ext cx="618717" cy="182826"/>
            </a:xfrm>
            <a:prstGeom prst="rect">
              <a:avLst/>
            </a:prstGeom>
            <a:noFill/>
            <a:ln>
              <a:noFill/>
            </a:ln>
            <a:effectLst/>
          </p:spPr>
          <p:txBody>
            <a:bodyPr spcFirstLastPara="0" vert="horz" wrap="square" lIns="0" tIns="0" rIns="0" bIns="0" numCol="1" spcCol="1270" anchor="ctr" anchorCtr="0">
              <a:noAutofit/>
            </a:bodyPr>
            <a:lstStyle/>
            <a:p>
              <a:pPr marL="0" marR="0" lvl="0" indent="0" algn="ctr" defTabSz="577850" eaLnBrk="1" fontAlgn="auto" latinLnBrk="0" hangingPunct="1">
                <a:lnSpc>
                  <a:spcPct val="90000"/>
                </a:lnSpc>
                <a:spcBef>
                  <a:spcPts val="0"/>
                </a:spcBef>
                <a:spcAft>
                  <a:spcPct val="35000"/>
                </a:spcAft>
                <a:buClrTx/>
                <a:buSzTx/>
                <a:buFontTx/>
                <a:buNone/>
                <a:tabLst/>
                <a:defRPr/>
              </a:pPr>
              <a:endParaRPr kumimoji="0" lang="zh-TW" altLang="en-US" sz="1300" b="1" i="0" u="none" strike="noStrike" kern="0" cap="none" spc="0" normalizeH="0" baseline="0" noProof="0">
                <a:ln>
                  <a:noFill/>
                </a:ln>
                <a:solidFill>
                  <a:prstClr val="white"/>
                </a:solidFill>
                <a:effectLst/>
                <a:uLnTx/>
                <a:uFillTx/>
                <a:latin typeface="Calibri"/>
                <a:ea typeface="新細明體"/>
                <a:cs typeface="+mn-cs"/>
              </a:endParaRPr>
            </a:p>
          </p:txBody>
        </p:sp>
      </p:grpSp>
      <p:sp>
        <p:nvSpPr>
          <p:cNvPr id="68" name="Organigramme : Disque magnétique 67"/>
          <p:cNvSpPr/>
          <p:nvPr/>
        </p:nvSpPr>
        <p:spPr>
          <a:xfrm>
            <a:off x="1976975" y="1903098"/>
            <a:ext cx="1498647" cy="981888"/>
          </a:xfrm>
          <a:prstGeom prst="flowChartMagneticDisk">
            <a:avLst/>
          </a:prstGeom>
          <a:gradFill flip="none" rotWithShape="1">
            <a:gsLst>
              <a:gs pos="0">
                <a:srgbClr val="4BACC6">
                  <a:lumMod val="60000"/>
                  <a:lumOff val="40000"/>
                </a:srgbClr>
              </a:gs>
              <a:gs pos="59000">
                <a:srgbClr val="4BACC6">
                  <a:lumMod val="75000"/>
                </a:srgbClr>
              </a:gs>
              <a:gs pos="100000">
                <a:srgbClr val="4BACC6">
                  <a:lumMod val="50000"/>
                </a:srgbClr>
              </a:gs>
            </a:gsLst>
            <a:lin ang="2700000" scaled="1"/>
            <a:tileRect/>
          </a:gradFill>
          <a:ln w="25400" cap="flat" cmpd="sng" algn="ctr">
            <a:solidFill>
              <a:sysClr val="windowText" lastClr="000000">
                <a:lumMod val="75000"/>
                <a:lumOff val="25000"/>
              </a:sysClr>
            </a:solidFill>
            <a:prstDash val="solid"/>
          </a:ln>
          <a:effectLst/>
        </p:spPr>
        <p:txBody>
          <a:bodyPr rtlCol="0" anchor="ctr"/>
          <a:lstStyle/>
          <a:p>
            <a:pPr marL="0" marR="0" lvl="0" indent="0" algn="ctr" defTabSz="914400" eaLnBrk="1" fontAlgn="auto" latinLnBrk="1" hangingPunct="1">
              <a:lnSpc>
                <a:spcPct val="100000"/>
              </a:lnSpc>
              <a:spcBef>
                <a:spcPts val="0"/>
              </a:spcBef>
              <a:spcAft>
                <a:spcPts val="0"/>
              </a:spcAft>
              <a:buClrTx/>
              <a:buSzTx/>
              <a:buFontTx/>
              <a:buNone/>
              <a:tabLst/>
              <a:defRPr/>
            </a:pPr>
            <a:r>
              <a:rPr kumimoji="0" lang="en-US" altLang="ko-KR" sz="1500" b="1" i="0" u="none" strike="noStrike" kern="0" cap="none" spc="0" normalizeH="0" baseline="0" noProof="0" dirty="0">
                <a:ln>
                  <a:noFill/>
                </a:ln>
                <a:solidFill>
                  <a:srgbClr val="FFFFFF"/>
                </a:solidFill>
                <a:effectLst/>
                <a:uLnTx/>
                <a:uFillTx/>
                <a:latin typeface="Calibri"/>
                <a:ea typeface="굴림" pitchFamily="34" charset="-127"/>
                <a:cs typeface="+mn-cs"/>
              </a:rPr>
              <a:t>Climatic time series</a:t>
            </a:r>
          </a:p>
        </p:txBody>
      </p:sp>
      <p:sp>
        <p:nvSpPr>
          <p:cNvPr id="69" name="Organigramme : Disque magnétique 68"/>
          <p:cNvSpPr/>
          <p:nvPr/>
        </p:nvSpPr>
        <p:spPr>
          <a:xfrm>
            <a:off x="1976976" y="4971609"/>
            <a:ext cx="1498647" cy="981888"/>
          </a:xfrm>
          <a:prstGeom prst="flowChartMagneticDisk">
            <a:avLst/>
          </a:prstGeom>
          <a:gradFill>
            <a:gsLst>
              <a:gs pos="0">
                <a:srgbClr val="D6B19C"/>
              </a:gs>
              <a:gs pos="30000">
                <a:srgbClr val="D49E6C"/>
              </a:gs>
              <a:gs pos="70000">
                <a:srgbClr val="A65528"/>
              </a:gs>
              <a:gs pos="100000">
                <a:srgbClr val="663012"/>
              </a:gs>
            </a:gsLst>
            <a:lin ang="2700000" scaled="0"/>
          </a:gradFill>
          <a:ln w="25400" cap="flat" cmpd="sng" algn="ctr">
            <a:solidFill>
              <a:sysClr val="windowText" lastClr="000000">
                <a:lumMod val="75000"/>
                <a:lumOff val="25000"/>
              </a:sysClr>
            </a:solidFill>
            <a:prstDash val="solid"/>
          </a:ln>
          <a:effectLst/>
        </p:spPr>
        <p:txBody>
          <a:bodyPr rtlCol="0" anchor="ctr"/>
          <a:lstStyle/>
          <a:p>
            <a:pPr marL="0" marR="0" lvl="0" indent="0" algn="ctr" defTabSz="914400" eaLnBrk="1" fontAlgn="auto" latinLnBrk="1" hangingPunct="1">
              <a:lnSpc>
                <a:spcPct val="100000"/>
              </a:lnSpc>
              <a:spcBef>
                <a:spcPts val="0"/>
              </a:spcBef>
              <a:spcAft>
                <a:spcPts val="0"/>
              </a:spcAft>
              <a:buClrTx/>
              <a:buSzTx/>
              <a:buFontTx/>
              <a:buNone/>
              <a:tabLst/>
              <a:defRPr/>
            </a:pPr>
            <a:r>
              <a:rPr kumimoji="0" lang="en-US" altLang="ko-KR" sz="1500" b="1" i="0" u="none" strike="noStrike" kern="0" cap="none" spc="0" normalizeH="0" baseline="0" noProof="0" dirty="0">
                <a:ln>
                  <a:noFill/>
                </a:ln>
                <a:solidFill>
                  <a:srgbClr val="FFFFFF"/>
                </a:solidFill>
                <a:effectLst/>
                <a:uLnTx/>
                <a:uFillTx/>
                <a:latin typeface="Calibri"/>
                <a:ea typeface="굴림" pitchFamily="34" charset="-127"/>
                <a:cs typeface="+mn-cs"/>
              </a:rPr>
              <a:t>Soil</a:t>
            </a:r>
            <a:r>
              <a:rPr kumimoji="0" lang="en-US" altLang="ko-KR" sz="1500" b="1" i="0" u="none" strike="noStrike" kern="0" cap="none" spc="0" normalizeH="0" noProof="0" dirty="0">
                <a:ln>
                  <a:noFill/>
                </a:ln>
                <a:solidFill>
                  <a:srgbClr val="FFFFFF"/>
                </a:solidFill>
                <a:effectLst/>
                <a:uLnTx/>
                <a:uFillTx/>
                <a:latin typeface="Calibri"/>
                <a:ea typeface="굴림" pitchFamily="34" charset="-127"/>
                <a:cs typeface="+mn-cs"/>
              </a:rPr>
              <a:t> description</a:t>
            </a:r>
            <a:endParaRPr kumimoji="0" lang="en-US" altLang="ko-KR" sz="1500" b="1" i="0" u="none" strike="noStrike" kern="0" cap="none" spc="0" normalizeH="0" baseline="0" noProof="0" dirty="0">
              <a:ln>
                <a:noFill/>
              </a:ln>
              <a:solidFill>
                <a:srgbClr val="FFFFFF"/>
              </a:solidFill>
              <a:effectLst/>
              <a:uLnTx/>
              <a:uFillTx/>
              <a:latin typeface="Calibri"/>
              <a:ea typeface="굴림" pitchFamily="34" charset="-127"/>
              <a:cs typeface="+mn-cs"/>
            </a:endParaRPr>
          </a:p>
        </p:txBody>
      </p:sp>
      <p:sp>
        <p:nvSpPr>
          <p:cNvPr id="70" name="Organigramme : Multidocument 69"/>
          <p:cNvSpPr/>
          <p:nvPr/>
        </p:nvSpPr>
        <p:spPr>
          <a:xfrm>
            <a:off x="1976977" y="3001169"/>
            <a:ext cx="1498647" cy="836625"/>
          </a:xfrm>
          <a:prstGeom prst="flowChartMultidocument">
            <a:avLst/>
          </a:prstGeom>
          <a:gradFill>
            <a:gsLst>
              <a:gs pos="2000">
                <a:srgbClr val="C0504D">
                  <a:lumMod val="60000"/>
                  <a:lumOff val="40000"/>
                </a:srgbClr>
              </a:gs>
              <a:gs pos="42000">
                <a:srgbClr val="C0504D">
                  <a:lumMod val="75000"/>
                </a:srgbClr>
              </a:gs>
              <a:gs pos="96000">
                <a:srgbClr val="C0504D">
                  <a:lumMod val="50000"/>
                </a:srgbClr>
              </a:gs>
            </a:gsLst>
            <a:lin ang="2700000" scaled="0"/>
          </a:gradFill>
          <a:ln w="25400" cap="flat" cmpd="sng" algn="ctr">
            <a:solidFill>
              <a:sysClr val="windowText" lastClr="000000">
                <a:lumMod val="75000"/>
                <a:lumOff val="25000"/>
              </a:sysClr>
            </a:solidFill>
            <a:prstDash val="solid"/>
          </a:ln>
          <a:effectLst/>
        </p:spPr>
        <p:txBody>
          <a:bodyPr rtlCol="0" anchor="ctr"/>
          <a:lstStyle/>
          <a:p>
            <a:pPr marL="0" marR="0" lvl="0" indent="0" algn="ctr" defTabSz="914400" eaLnBrk="1" fontAlgn="auto" latinLnBrk="1" hangingPunct="1">
              <a:lnSpc>
                <a:spcPct val="100000"/>
              </a:lnSpc>
              <a:spcBef>
                <a:spcPts val="0"/>
              </a:spcBef>
              <a:spcAft>
                <a:spcPts val="0"/>
              </a:spcAft>
              <a:buClrTx/>
              <a:buSzTx/>
              <a:buFontTx/>
              <a:buNone/>
              <a:tabLst/>
              <a:defRPr/>
            </a:pPr>
            <a:r>
              <a:rPr lang="en-US" altLang="zh-TW" sz="1500" b="1" kern="0" dirty="0">
                <a:solidFill>
                  <a:srgbClr val="FFFFFF"/>
                </a:solidFill>
                <a:latin typeface="Calibri"/>
                <a:ea typeface="굴림" pitchFamily="34" charset="-127"/>
              </a:rPr>
              <a:t>Management itinerary</a:t>
            </a:r>
            <a:endParaRPr kumimoji="0" lang="en-US" altLang="zh-TW" sz="1500" b="1" i="0" u="none" strike="noStrike" kern="0" cap="none" spc="0" normalizeH="0" baseline="0" noProof="0" dirty="0">
              <a:ln>
                <a:noFill/>
              </a:ln>
              <a:solidFill>
                <a:srgbClr val="FFFFFF"/>
              </a:solidFill>
              <a:effectLst/>
              <a:uLnTx/>
              <a:uFillTx/>
              <a:latin typeface="Calibri"/>
              <a:ea typeface="굴림" pitchFamily="34" charset="-127"/>
            </a:endParaRPr>
          </a:p>
        </p:txBody>
      </p:sp>
      <p:sp>
        <p:nvSpPr>
          <p:cNvPr id="71" name="Organigramme : Multidocument 70"/>
          <p:cNvSpPr/>
          <p:nvPr/>
        </p:nvSpPr>
        <p:spPr>
          <a:xfrm>
            <a:off x="1976977" y="4009281"/>
            <a:ext cx="1498647" cy="836625"/>
          </a:xfrm>
          <a:prstGeom prst="flowChartMultidocument">
            <a:avLst/>
          </a:prstGeom>
          <a:gradFill>
            <a:gsLst>
              <a:gs pos="2000">
                <a:srgbClr val="9BBB59">
                  <a:lumMod val="60000"/>
                  <a:lumOff val="40000"/>
                </a:srgbClr>
              </a:gs>
              <a:gs pos="34000">
                <a:srgbClr val="9BBB59">
                  <a:lumMod val="75000"/>
                </a:srgbClr>
              </a:gs>
              <a:gs pos="96000">
                <a:srgbClr val="9BBB59">
                  <a:lumMod val="50000"/>
                </a:srgbClr>
              </a:gs>
            </a:gsLst>
            <a:lin ang="2700000" scaled="0"/>
          </a:gradFill>
          <a:ln w="25400" cap="flat" cmpd="sng" algn="ctr">
            <a:solidFill>
              <a:sysClr val="windowText" lastClr="000000">
                <a:lumMod val="75000"/>
                <a:lumOff val="25000"/>
              </a:sysClr>
            </a:solidFill>
            <a:prstDash val="solid"/>
          </a:ln>
          <a:effectLst/>
        </p:spPr>
        <p:txBody>
          <a:bodyPr rtlCol="0" anchor="ctr"/>
          <a:lstStyle/>
          <a:p>
            <a:pPr marL="0" marR="0" lvl="0" indent="0" algn="ctr" defTabSz="914400" eaLnBrk="1" fontAlgn="auto" latinLnBrk="1" hangingPunct="1">
              <a:lnSpc>
                <a:spcPct val="100000"/>
              </a:lnSpc>
              <a:spcBef>
                <a:spcPts val="0"/>
              </a:spcBef>
              <a:spcAft>
                <a:spcPts val="0"/>
              </a:spcAft>
              <a:buClrTx/>
              <a:buSzTx/>
              <a:buFontTx/>
              <a:buNone/>
              <a:tabLst/>
              <a:defRPr/>
            </a:pPr>
            <a:r>
              <a:rPr kumimoji="0" lang="en-US" altLang="zh-TW" sz="1500" b="1" i="0" u="none" strike="noStrike" kern="0" cap="none" spc="0" normalizeH="0" baseline="0" noProof="0" dirty="0">
                <a:ln>
                  <a:noFill/>
                </a:ln>
                <a:solidFill>
                  <a:srgbClr val="FFFFFF"/>
                </a:solidFill>
                <a:effectLst/>
                <a:uLnTx/>
                <a:uFillTx/>
                <a:latin typeface="Calibri"/>
                <a:ea typeface="굴림" pitchFamily="34" charset="-127"/>
                <a:cs typeface="+mn-cs"/>
              </a:rPr>
              <a:t>Plant/crop</a:t>
            </a:r>
          </a:p>
        </p:txBody>
      </p:sp>
      <p:sp>
        <p:nvSpPr>
          <p:cNvPr id="72" name="ZoneTexte 71"/>
          <p:cNvSpPr txBox="1"/>
          <p:nvPr/>
        </p:nvSpPr>
        <p:spPr>
          <a:xfrm>
            <a:off x="173062" y="632500"/>
            <a:ext cx="10625091" cy="400110"/>
          </a:xfrm>
          <a:prstGeom prst="rect">
            <a:avLst/>
          </a:prstGeom>
          <a:noFill/>
        </p:spPr>
        <p:txBody>
          <a:bodyPr wrap="square" rtlCol="0">
            <a:spAutoFit/>
          </a:bodyPr>
          <a:lstStyle/>
          <a:p>
            <a:r>
              <a:rPr lang="en-US" sz="2000" b="1" i="1" u="sng" dirty="0">
                <a:latin typeface="Arial Narrow" panose="020B0606020202030204" pitchFamily="34" charset="0"/>
              </a:rPr>
              <a:t>Basic functioning</a:t>
            </a:r>
          </a:p>
        </p:txBody>
      </p:sp>
      <p:sp>
        <p:nvSpPr>
          <p:cNvPr id="73" name="ZoneTexte 72"/>
          <p:cNvSpPr txBox="1"/>
          <p:nvPr/>
        </p:nvSpPr>
        <p:spPr>
          <a:xfrm>
            <a:off x="0" y="30603"/>
            <a:ext cx="12192000" cy="523220"/>
          </a:xfrm>
          <a:prstGeom prst="rect">
            <a:avLst/>
          </a:prstGeom>
          <a:noFill/>
        </p:spPr>
        <p:txBody>
          <a:bodyPr wrap="square" rtlCol="0">
            <a:spAutoFit/>
          </a:bodyPr>
          <a:lstStyle/>
          <a:p>
            <a:pPr algn="ctr"/>
            <a:r>
              <a:rPr lang="fr-FR" sz="2800" dirty="0" err="1">
                <a:latin typeface="Arial Narrow" panose="020B0606020202030204" pitchFamily="34" charset="0"/>
              </a:rPr>
              <a:t>Soil-Crop</a:t>
            </a:r>
            <a:r>
              <a:rPr lang="fr-FR" sz="2800" dirty="0">
                <a:latin typeface="Arial Narrow" panose="020B0606020202030204" pitchFamily="34" charset="0"/>
              </a:rPr>
              <a:t> Model</a:t>
            </a:r>
          </a:p>
        </p:txBody>
      </p:sp>
    </p:spTree>
    <p:extLst>
      <p:ext uri="{BB962C8B-B14F-4D97-AF65-F5344CB8AC3E}">
        <p14:creationId xmlns:p14="http://schemas.microsoft.com/office/powerpoint/2010/main" val="365657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 Box 65"/>
          <p:cNvSpPr txBox="1">
            <a:spLocks noChangeArrowheads="1"/>
          </p:cNvSpPr>
          <p:nvPr/>
        </p:nvSpPr>
        <p:spPr bwMode="auto">
          <a:xfrm>
            <a:off x="1689390" y="1396370"/>
            <a:ext cx="2591843" cy="408497"/>
          </a:xfrm>
          <a:prstGeom prst="rect">
            <a:avLst/>
          </a:prstGeom>
          <a:noFill/>
          <a:ln w="12700">
            <a:noFill/>
            <a:miter lim="800000"/>
            <a:headEnd/>
            <a:tailEnd/>
          </a:ln>
        </p:spPr>
        <p:txBody>
          <a:bodyPr wrap="square" lIns="99745" tIns="49873" rIns="99745" bIns="49873">
            <a:spAutoFit/>
          </a:bodyPr>
          <a:lstStyle/>
          <a:p>
            <a:pPr marL="95250" indent="-95250" algn="ctr" eaLnBrk="0" hangingPunct="0"/>
            <a:r>
              <a:rPr lang="en-US" altLang="ko-KR" sz="2000" b="1" i="1" dirty="0">
                <a:ea typeface="Gulim" pitchFamily="34" charset="-127"/>
              </a:rPr>
              <a:t>Input data</a:t>
            </a:r>
          </a:p>
        </p:txBody>
      </p:sp>
      <p:sp>
        <p:nvSpPr>
          <p:cNvPr id="41" name="Text Box 65"/>
          <p:cNvSpPr txBox="1">
            <a:spLocks noChangeArrowheads="1"/>
          </p:cNvSpPr>
          <p:nvPr/>
        </p:nvSpPr>
        <p:spPr bwMode="auto">
          <a:xfrm>
            <a:off x="8352079" y="1396369"/>
            <a:ext cx="2373361" cy="408497"/>
          </a:xfrm>
          <a:prstGeom prst="rect">
            <a:avLst/>
          </a:prstGeom>
          <a:noFill/>
          <a:ln w="12700">
            <a:noFill/>
            <a:miter lim="800000"/>
            <a:headEnd/>
            <a:tailEnd/>
          </a:ln>
        </p:spPr>
        <p:txBody>
          <a:bodyPr wrap="square" lIns="99745" tIns="49873" rIns="99745" bIns="49873">
            <a:spAutoFit/>
          </a:bodyPr>
          <a:lstStyle/>
          <a:p>
            <a:pPr marL="95250" indent="-95250" algn="ctr" eaLnBrk="0" hangingPunct="0"/>
            <a:r>
              <a:rPr lang="en-US" altLang="zh-TW" sz="2000" b="1" i="1" dirty="0">
                <a:ea typeface="Gulim" pitchFamily="34" charset="-127"/>
              </a:rPr>
              <a:t>Output</a:t>
            </a:r>
            <a:endParaRPr lang="en-US" altLang="ko-KR" sz="2000" b="1" i="1" dirty="0">
              <a:ea typeface="Gulim" pitchFamily="34" charset="-127"/>
            </a:endParaRPr>
          </a:p>
        </p:txBody>
      </p:sp>
      <p:sp>
        <p:nvSpPr>
          <p:cNvPr id="42" name="Text Box 65"/>
          <p:cNvSpPr txBox="1">
            <a:spLocks noChangeArrowheads="1"/>
          </p:cNvSpPr>
          <p:nvPr/>
        </p:nvSpPr>
        <p:spPr bwMode="auto">
          <a:xfrm>
            <a:off x="5122643" y="1416993"/>
            <a:ext cx="1962093" cy="408497"/>
          </a:xfrm>
          <a:prstGeom prst="rect">
            <a:avLst/>
          </a:prstGeom>
          <a:noFill/>
          <a:ln w="12700">
            <a:noFill/>
            <a:miter lim="800000"/>
            <a:headEnd/>
            <a:tailEnd/>
          </a:ln>
        </p:spPr>
        <p:txBody>
          <a:bodyPr wrap="square" lIns="99745" tIns="49873" rIns="99745" bIns="49873">
            <a:spAutoFit/>
          </a:bodyPr>
          <a:lstStyle/>
          <a:p>
            <a:pPr marL="95250" indent="-95250" eaLnBrk="0" hangingPunct="0"/>
            <a:r>
              <a:rPr lang="en-US" altLang="ko-KR" sz="2000" b="1" i="1" dirty="0">
                <a:ea typeface="Gulim" pitchFamily="34" charset="-127"/>
              </a:rPr>
              <a:t>Crop-Soil model</a:t>
            </a:r>
          </a:p>
        </p:txBody>
      </p:sp>
      <p:sp>
        <p:nvSpPr>
          <p:cNvPr id="43" name="Flèche en arc 42"/>
          <p:cNvSpPr/>
          <p:nvPr/>
        </p:nvSpPr>
        <p:spPr>
          <a:xfrm>
            <a:off x="4115125" y="2186990"/>
            <a:ext cx="4054539" cy="4054539"/>
          </a:xfrm>
          <a:prstGeom prst="circularArrow">
            <a:avLst>
              <a:gd name="adj1" fmla="val 5544"/>
              <a:gd name="adj2" fmla="val 330680"/>
              <a:gd name="adj3" fmla="val 13815233"/>
              <a:gd name="adj4" fmla="val 17362087"/>
              <a:gd name="adj5" fmla="val 5757"/>
            </a:avLst>
          </a:prstGeom>
          <a:solidFill>
            <a:srgbClr val="4F81BD">
              <a:tint val="40000"/>
              <a:hueOff val="0"/>
              <a:satOff val="0"/>
              <a:lumOff val="0"/>
              <a:alphaOff val="0"/>
            </a:srgbClr>
          </a:solidFill>
          <a:ln>
            <a:noFill/>
          </a:ln>
          <a:effectLst/>
        </p:spPr>
      </p:sp>
      <p:sp>
        <p:nvSpPr>
          <p:cNvPr id="44" name="AutoShape 66"/>
          <p:cNvSpPr>
            <a:spLocks noChangeArrowheads="1"/>
          </p:cNvSpPr>
          <p:nvPr/>
        </p:nvSpPr>
        <p:spPr bwMode="auto">
          <a:xfrm>
            <a:off x="3705169" y="3318412"/>
            <a:ext cx="576064" cy="576064"/>
          </a:xfrm>
          <a:prstGeom prst="rightArrow">
            <a:avLst>
              <a:gd name="adj1" fmla="val 64361"/>
              <a:gd name="adj2" fmla="val 60500"/>
            </a:avLst>
          </a:prstGeom>
          <a:solidFill>
            <a:srgbClr val="FF0000"/>
          </a:solidFill>
          <a:ln w="9525" cap="flat" cmpd="sng" algn="ctr">
            <a:solidFill>
              <a:srgbClr val="8064A2">
                <a:shade val="95000"/>
                <a:satMod val="105000"/>
              </a:srgbClr>
            </a:solidFill>
            <a:prstDash val="solid"/>
            <a:headEnd/>
            <a:tailEnd/>
          </a:ln>
          <a:effectLst>
            <a:outerShdw blurRad="40000" dist="23000" dir="5400000" rotWithShape="0">
              <a:srgbClr val="000000">
                <a:alpha val="35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1" i="0" u="none" strike="noStrike" kern="0" cap="none" spc="0" normalizeH="0" baseline="0" noProof="0">
              <a:ln>
                <a:noFill/>
              </a:ln>
              <a:solidFill>
                <a:prstClr val="white"/>
              </a:solidFill>
              <a:effectLst/>
              <a:uLnTx/>
              <a:uFillTx/>
              <a:latin typeface="Calibri"/>
              <a:ea typeface="新細明體"/>
              <a:cs typeface="+mn-cs"/>
            </a:endParaRPr>
          </a:p>
        </p:txBody>
      </p:sp>
      <p:sp>
        <p:nvSpPr>
          <p:cNvPr id="45" name="AutoShape 79"/>
          <p:cNvSpPr>
            <a:spLocks noChangeArrowheads="1"/>
          </p:cNvSpPr>
          <p:nvPr/>
        </p:nvSpPr>
        <p:spPr bwMode="auto">
          <a:xfrm>
            <a:off x="8795675" y="1930726"/>
            <a:ext cx="1678244" cy="710403"/>
          </a:xfrm>
          <a:prstGeom prst="roundRect">
            <a:avLst>
              <a:gd name="adj" fmla="val 16667"/>
            </a:avLst>
          </a:prstGeom>
          <a:gradFill rotWithShape="1">
            <a:gsLst>
              <a:gs pos="0">
                <a:srgbClr val="CC3300">
                  <a:gamma/>
                  <a:shade val="46275"/>
                  <a:invGamma/>
                </a:srgbClr>
              </a:gs>
              <a:gs pos="100000">
                <a:srgbClr val="CC3300"/>
              </a:gs>
            </a:gsLst>
            <a:lin ang="2700000" scaled="1"/>
          </a:gradFill>
          <a:ln w="9525">
            <a:noFill/>
            <a:round/>
            <a:headEnd/>
            <a:tailEnd/>
          </a:ln>
          <a:effectLst>
            <a:outerShdw dist="107763" dir="2700000" algn="ctr" rotWithShape="0">
              <a:srgbClr val="000000">
                <a:alpha val="39999"/>
              </a:srgbClr>
            </a:outerShdw>
          </a:effectLst>
        </p:spPr>
        <p:txBody>
          <a:bodyPr wrap="none" anchor="ctr"/>
          <a:lstStyle/>
          <a:p>
            <a:pPr algn="ctr" fontAlgn="auto" latinLnBrk="1">
              <a:spcBef>
                <a:spcPts val="0"/>
              </a:spcBef>
              <a:spcAft>
                <a:spcPts val="0"/>
              </a:spcAft>
              <a:defRPr/>
            </a:pPr>
            <a:r>
              <a:rPr lang="en-US" altLang="zh-TW" sz="1600" b="1" dirty="0">
                <a:solidFill>
                  <a:srgbClr val="FFFFFF"/>
                </a:solidFill>
                <a:latin typeface="Calibri"/>
                <a:ea typeface="굴림" pitchFamily="34" charset="-127"/>
                <a:cs typeface="+mn-cs"/>
              </a:rPr>
              <a:t>Yield</a:t>
            </a:r>
            <a:endParaRPr lang="en-US" altLang="ko-KR" sz="1600" b="1" dirty="0">
              <a:solidFill>
                <a:srgbClr val="FFFFFF"/>
              </a:solidFill>
              <a:latin typeface="Calibri"/>
              <a:ea typeface="굴림" pitchFamily="34" charset="-127"/>
              <a:cs typeface="+mn-cs"/>
            </a:endParaRPr>
          </a:p>
        </p:txBody>
      </p:sp>
      <p:sp>
        <p:nvSpPr>
          <p:cNvPr id="46" name="AutoShape 80"/>
          <p:cNvSpPr>
            <a:spLocks noChangeArrowheads="1"/>
          </p:cNvSpPr>
          <p:nvPr/>
        </p:nvSpPr>
        <p:spPr bwMode="auto">
          <a:xfrm>
            <a:off x="8795676" y="4081289"/>
            <a:ext cx="1678244" cy="734649"/>
          </a:xfrm>
          <a:prstGeom prst="roundRect">
            <a:avLst>
              <a:gd name="adj" fmla="val 16667"/>
            </a:avLst>
          </a:prstGeom>
          <a:gradFill rotWithShape="1">
            <a:gsLst>
              <a:gs pos="0">
                <a:srgbClr val="CC3300">
                  <a:gamma/>
                  <a:shade val="46275"/>
                  <a:invGamma/>
                </a:srgbClr>
              </a:gs>
              <a:gs pos="100000">
                <a:srgbClr val="CC3300"/>
              </a:gs>
            </a:gsLst>
            <a:lin ang="2700000" scaled="1"/>
          </a:gradFill>
          <a:ln w="9525">
            <a:noFill/>
            <a:round/>
            <a:headEnd/>
            <a:tailEnd/>
          </a:ln>
          <a:effectLst>
            <a:outerShdw dist="107763" dir="2700000" algn="ctr" rotWithShape="0">
              <a:srgbClr val="000000">
                <a:alpha val="39999"/>
              </a:srgbClr>
            </a:outerShdw>
          </a:effectLst>
        </p:spPr>
        <p:txBody>
          <a:bodyPr wrap="none" anchor="ctr"/>
          <a:lstStyle/>
          <a:p>
            <a:pPr algn="ctr" fontAlgn="auto" latinLnBrk="1">
              <a:spcBef>
                <a:spcPts val="0"/>
              </a:spcBef>
              <a:spcAft>
                <a:spcPts val="0"/>
              </a:spcAft>
              <a:defRPr/>
            </a:pPr>
            <a:r>
              <a:rPr lang="fr-BE" altLang="zh-TW" sz="1600" b="1" dirty="0" err="1">
                <a:solidFill>
                  <a:srgbClr val="FFFFFF"/>
                </a:solidFill>
                <a:latin typeface="Calibri"/>
                <a:ea typeface="굴림" pitchFamily="34" charset="-127"/>
                <a:cs typeface="+mn-cs"/>
              </a:rPr>
              <a:t>Soil</a:t>
            </a:r>
            <a:r>
              <a:rPr lang="fr-BE" altLang="zh-TW" sz="1600" b="1" dirty="0">
                <a:solidFill>
                  <a:srgbClr val="FFFFFF"/>
                </a:solidFill>
                <a:latin typeface="Calibri"/>
                <a:ea typeface="굴림" pitchFamily="34" charset="-127"/>
                <a:cs typeface="+mn-cs"/>
              </a:rPr>
              <a:t> bio-</a:t>
            </a:r>
            <a:br>
              <a:rPr lang="fr-BE" altLang="zh-TW" sz="1600" b="1" dirty="0">
                <a:solidFill>
                  <a:srgbClr val="FFFFFF"/>
                </a:solidFill>
                <a:latin typeface="Calibri"/>
                <a:ea typeface="굴림" pitchFamily="34" charset="-127"/>
                <a:cs typeface="+mn-cs"/>
              </a:rPr>
            </a:br>
            <a:r>
              <a:rPr lang="fr-BE" altLang="zh-TW" sz="1600" b="1" dirty="0" err="1">
                <a:solidFill>
                  <a:srgbClr val="FFFFFF"/>
                </a:solidFill>
                <a:latin typeface="Calibri"/>
                <a:ea typeface="굴림" pitchFamily="34" charset="-127"/>
                <a:cs typeface="+mn-cs"/>
              </a:rPr>
              <a:t>geochemistry</a:t>
            </a:r>
            <a:endParaRPr lang="en-US" altLang="ko-KR" sz="1600" b="1" dirty="0">
              <a:solidFill>
                <a:srgbClr val="FFFFFF"/>
              </a:solidFill>
              <a:latin typeface="Calibri"/>
              <a:ea typeface="굴림" pitchFamily="34" charset="-127"/>
              <a:cs typeface="+mn-cs"/>
            </a:endParaRPr>
          </a:p>
        </p:txBody>
      </p:sp>
      <p:sp>
        <p:nvSpPr>
          <p:cNvPr id="47" name="AutoShape 81"/>
          <p:cNvSpPr>
            <a:spLocks noChangeArrowheads="1"/>
          </p:cNvSpPr>
          <p:nvPr/>
        </p:nvSpPr>
        <p:spPr bwMode="auto">
          <a:xfrm>
            <a:off x="8795676" y="5144597"/>
            <a:ext cx="1678243" cy="736892"/>
          </a:xfrm>
          <a:prstGeom prst="roundRect">
            <a:avLst>
              <a:gd name="adj" fmla="val 16667"/>
            </a:avLst>
          </a:prstGeom>
          <a:gradFill rotWithShape="1">
            <a:gsLst>
              <a:gs pos="0">
                <a:srgbClr val="CC3300">
                  <a:gamma/>
                  <a:shade val="46275"/>
                  <a:invGamma/>
                </a:srgbClr>
              </a:gs>
              <a:gs pos="100000">
                <a:srgbClr val="CC3300"/>
              </a:gs>
            </a:gsLst>
            <a:lin ang="2700000" scaled="1"/>
          </a:gradFill>
          <a:ln w="9525">
            <a:noFill/>
            <a:round/>
            <a:headEnd/>
            <a:tailEnd/>
          </a:ln>
          <a:effectLst>
            <a:outerShdw dist="107763" dir="2700000" algn="ctr" rotWithShape="0">
              <a:srgbClr val="000000">
                <a:alpha val="39999"/>
              </a:srgbClr>
            </a:outerShdw>
          </a:effectLst>
        </p:spPr>
        <p:txBody>
          <a:bodyPr wrap="none" anchor="ctr"/>
          <a:lstStyle/>
          <a:p>
            <a:pPr algn="ctr" fontAlgn="auto" latinLnBrk="1">
              <a:spcBef>
                <a:spcPts val="0"/>
              </a:spcBef>
              <a:spcAft>
                <a:spcPts val="0"/>
              </a:spcAft>
              <a:defRPr/>
            </a:pPr>
            <a:r>
              <a:rPr lang="en-US" altLang="zh-TW" sz="1600" b="1" dirty="0">
                <a:solidFill>
                  <a:srgbClr val="FFFFFF"/>
                </a:solidFill>
                <a:latin typeface="Calibri"/>
                <a:ea typeface="굴림" pitchFamily="34" charset="-127"/>
                <a:cs typeface="+mn-cs"/>
              </a:rPr>
              <a:t>Water balance</a:t>
            </a:r>
            <a:endParaRPr lang="en-US" altLang="ko-KR" sz="1600" b="1" dirty="0">
              <a:solidFill>
                <a:srgbClr val="FFFFFF"/>
              </a:solidFill>
              <a:latin typeface="Calibri"/>
              <a:ea typeface="굴림" pitchFamily="34" charset="-127"/>
              <a:cs typeface="+mn-cs"/>
            </a:endParaRPr>
          </a:p>
        </p:txBody>
      </p:sp>
      <p:sp>
        <p:nvSpPr>
          <p:cNvPr id="48" name="AutoShape 81"/>
          <p:cNvSpPr>
            <a:spLocks noChangeArrowheads="1"/>
          </p:cNvSpPr>
          <p:nvPr/>
        </p:nvSpPr>
        <p:spPr bwMode="auto">
          <a:xfrm>
            <a:off x="8795676" y="2929161"/>
            <a:ext cx="1678243" cy="792088"/>
          </a:xfrm>
          <a:prstGeom prst="roundRect">
            <a:avLst>
              <a:gd name="adj" fmla="val 16667"/>
            </a:avLst>
          </a:prstGeom>
          <a:gradFill rotWithShape="1">
            <a:gsLst>
              <a:gs pos="0">
                <a:srgbClr val="CC3300">
                  <a:gamma/>
                  <a:shade val="46275"/>
                  <a:invGamma/>
                </a:srgbClr>
              </a:gs>
              <a:gs pos="100000">
                <a:srgbClr val="CC3300"/>
              </a:gs>
            </a:gsLst>
            <a:lin ang="2700000" scaled="1"/>
          </a:gradFill>
          <a:ln w="9525">
            <a:noFill/>
            <a:round/>
            <a:headEnd/>
            <a:tailEnd/>
          </a:ln>
          <a:effectLst>
            <a:outerShdw dist="107763" dir="2700000" algn="ctr" rotWithShape="0">
              <a:srgbClr val="000000">
                <a:alpha val="39999"/>
              </a:srgbClr>
            </a:outerShdw>
          </a:effectLst>
        </p:spPr>
        <p:txBody>
          <a:bodyPr wrap="none" anchor="ctr"/>
          <a:lstStyle/>
          <a:p>
            <a:pPr algn="ctr" fontAlgn="auto" latinLnBrk="1">
              <a:spcBef>
                <a:spcPts val="0"/>
              </a:spcBef>
              <a:spcAft>
                <a:spcPts val="0"/>
              </a:spcAft>
              <a:defRPr/>
            </a:pPr>
            <a:r>
              <a:rPr lang="en-US" altLang="zh-TW" sz="1600" b="1" dirty="0">
                <a:solidFill>
                  <a:srgbClr val="FFFFFF"/>
                </a:solidFill>
                <a:latin typeface="Calibri"/>
                <a:ea typeface="굴림" pitchFamily="34" charset="-127"/>
                <a:cs typeface="+mn-cs"/>
              </a:rPr>
              <a:t>Stresses</a:t>
            </a:r>
            <a:endParaRPr lang="en-US" altLang="ko-KR" sz="1600" b="1" dirty="0">
              <a:solidFill>
                <a:srgbClr val="FFFFFF"/>
              </a:solidFill>
              <a:latin typeface="Calibri"/>
              <a:ea typeface="굴림" pitchFamily="34" charset="-127"/>
              <a:cs typeface="+mn-cs"/>
            </a:endParaRPr>
          </a:p>
        </p:txBody>
      </p:sp>
      <p:sp>
        <p:nvSpPr>
          <p:cNvPr id="49" name="AutoShape 66"/>
          <p:cNvSpPr>
            <a:spLocks noChangeArrowheads="1"/>
          </p:cNvSpPr>
          <p:nvPr/>
        </p:nvSpPr>
        <p:spPr bwMode="auto">
          <a:xfrm>
            <a:off x="8025648" y="3294861"/>
            <a:ext cx="648072" cy="611330"/>
          </a:xfrm>
          <a:prstGeom prst="rightArrow">
            <a:avLst>
              <a:gd name="adj1" fmla="val 64361"/>
              <a:gd name="adj2" fmla="val 60500"/>
            </a:avLst>
          </a:prstGeom>
          <a:solidFill>
            <a:srgbClr val="FF0000"/>
          </a:solidFill>
          <a:ln w="9525" cap="flat" cmpd="sng" algn="ctr">
            <a:solidFill>
              <a:srgbClr val="8064A2">
                <a:shade val="95000"/>
                <a:satMod val="105000"/>
              </a:srgbClr>
            </a:solidFill>
            <a:prstDash val="solid"/>
            <a:headEnd/>
            <a:tailEnd/>
          </a:ln>
          <a:effectLst>
            <a:outerShdw blurRad="40000" dist="23000" dir="5400000" rotWithShape="0">
              <a:srgbClr val="000000">
                <a:alpha val="35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1" i="0" u="none" strike="noStrike" kern="0" cap="none" spc="0" normalizeH="0" baseline="0" noProof="0">
              <a:ln>
                <a:noFill/>
              </a:ln>
              <a:solidFill>
                <a:prstClr val="white"/>
              </a:solidFill>
              <a:effectLst/>
              <a:uLnTx/>
              <a:uFillTx/>
              <a:latin typeface="Calibri"/>
              <a:ea typeface="新細明體"/>
              <a:cs typeface="+mn-cs"/>
            </a:endParaRPr>
          </a:p>
        </p:txBody>
      </p:sp>
      <p:grpSp>
        <p:nvGrpSpPr>
          <p:cNvPr id="50" name="Groupe 49"/>
          <p:cNvGrpSpPr/>
          <p:nvPr/>
        </p:nvGrpSpPr>
        <p:grpSpPr>
          <a:xfrm>
            <a:off x="5217336" y="2286205"/>
            <a:ext cx="1800200" cy="1080000"/>
            <a:chOff x="1470253" y="960036"/>
            <a:chExt cx="1768205" cy="870601"/>
          </a:xfrm>
        </p:grpSpPr>
        <p:sp>
          <p:nvSpPr>
            <p:cNvPr id="51" name="Rectangle à coins arrondis 50"/>
            <p:cNvSpPr/>
            <p:nvPr/>
          </p:nvSpPr>
          <p:spPr>
            <a:xfrm>
              <a:off x="1470253" y="960036"/>
              <a:ext cx="1741203" cy="870601"/>
            </a:xfrm>
            <a:prstGeom prst="roundRect">
              <a:avLst>
                <a:gd name="adj" fmla="val 10000"/>
              </a:avLst>
            </a:prstGeom>
            <a:solidFill>
              <a:srgbClr val="00B050"/>
            </a:solidFill>
            <a:ln w="25400" cap="flat" cmpd="sng" algn="ctr">
              <a:solidFill>
                <a:sysClr val="window" lastClr="FFFFFF">
                  <a:hueOff val="0"/>
                  <a:satOff val="0"/>
                  <a:lumOff val="0"/>
                  <a:alphaOff val="0"/>
                </a:sysClr>
              </a:solidFill>
              <a:prstDash val="solid"/>
            </a:ln>
            <a:effectLst/>
          </p:spPr>
        </p:sp>
        <p:sp>
          <p:nvSpPr>
            <p:cNvPr id="52" name="Rectangle 51"/>
            <p:cNvSpPr/>
            <p:nvPr/>
          </p:nvSpPr>
          <p:spPr>
            <a:xfrm>
              <a:off x="1548253" y="985535"/>
              <a:ext cx="1690205" cy="819603"/>
            </a:xfrm>
            <a:prstGeom prst="rect">
              <a:avLst/>
            </a:prstGeom>
            <a:noFill/>
            <a:ln>
              <a:noFill/>
            </a:ln>
            <a:effectLst/>
          </p:spPr>
          <p:txBody>
            <a:bodyPr spcFirstLastPara="0" vert="horz" wrap="square" lIns="60960" tIns="60960" rIns="60960" bIns="60960" numCol="1" spcCol="1270" anchor="ctr" anchorCtr="0">
              <a:noAutofit/>
            </a:bodyPr>
            <a:lstStyle/>
            <a:p>
              <a:pPr marL="0" marR="0" lvl="0" indent="0" algn="ctr" defTabSz="711200" eaLnBrk="1" fontAlgn="auto" latinLnBrk="0" hangingPunct="1">
                <a:lnSpc>
                  <a:spcPct val="90000"/>
                </a:lnSpc>
                <a:spcBef>
                  <a:spcPts val="0"/>
                </a:spcBef>
                <a:spcAft>
                  <a:spcPct val="35000"/>
                </a:spcAft>
                <a:buClrTx/>
                <a:buSzTx/>
                <a:buFontTx/>
                <a:buNone/>
                <a:tabLst/>
                <a:defRPr/>
              </a:pPr>
              <a:r>
                <a:rPr kumimoji="0" lang="en-US" altLang="zh-TW" sz="2000" b="1" i="0" u="none" strike="noStrike" kern="0" cap="none" spc="0" normalizeH="0" baseline="0" noProof="0" dirty="0">
                  <a:ln w="9525">
                    <a:round/>
                    <a:headEnd/>
                    <a:tailEnd/>
                  </a:ln>
                  <a:solidFill>
                    <a:prstClr val="white"/>
                  </a:solidFill>
                  <a:effectLst/>
                  <a:uLnTx/>
                  <a:uFillTx/>
                  <a:latin typeface="Calibri"/>
                  <a:ea typeface="新細明體"/>
                  <a:cs typeface="+mn-cs"/>
                </a:rPr>
                <a:t>Crop growth</a:t>
              </a:r>
              <a:r>
                <a:rPr kumimoji="0" lang="en-US" altLang="zh-TW" sz="2000" b="1" i="0" u="none" strike="noStrike" kern="0" cap="none" spc="0" normalizeH="0" noProof="0" dirty="0">
                  <a:ln w="9525">
                    <a:round/>
                    <a:headEnd/>
                    <a:tailEnd/>
                  </a:ln>
                  <a:solidFill>
                    <a:prstClr val="white"/>
                  </a:solidFill>
                  <a:effectLst/>
                  <a:uLnTx/>
                  <a:uFillTx/>
                  <a:latin typeface="Calibri"/>
                  <a:ea typeface="新細明體"/>
                  <a:cs typeface="+mn-cs"/>
                </a:rPr>
                <a:t> module</a:t>
              </a:r>
              <a:endParaRPr kumimoji="0" lang="zh-TW" altLang="en-US" sz="2000" b="1" i="0" u="none" strike="noStrike" kern="0" cap="none" spc="0" normalizeH="0" baseline="0" noProof="0" dirty="0">
                <a:ln>
                  <a:noFill/>
                </a:ln>
                <a:solidFill>
                  <a:prstClr val="white"/>
                </a:solidFill>
                <a:effectLst/>
                <a:uLnTx/>
                <a:uFillTx/>
                <a:latin typeface="Calibri"/>
                <a:ea typeface="新細明體"/>
                <a:cs typeface="+mn-cs"/>
              </a:endParaRPr>
            </a:p>
          </p:txBody>
        </p:sp>
      </p:grpSp>
      <p:grpSp>
        <p:nvGrpSpPr>
          <p:cNvPr id="53" name="Groupe 52"/>
          <p:cNvGrpSpPr/>
          <p:nvPr/>
        </p:nvGrpSpPr>
        <p:grpSpPr>
          <a:xfrm>
            <a:off x="6615522" y="3390420"/>
            <a:ext cx="304710" cy="801543"/>
            <a:chOff x="2743402" y="1857100"/>
            <a:chExt cx="304710" cy="801543"/>
          </a:xfrm>
        </p:grpSpPr>
        <p:sp>
          <p:nvSpPr>
            <p:cNvPr id="54" name="Double flèche horizontale 53"/>
            <p:cNvSpPr/>
            <p:nvPr/>
          </p:nvSpPr>
          <p:spPr>
            <a:xfrm rot="3345216">
              <a:off x="2494985" y="2105517"/>
              <a:ext cx="801543" cy="304710"/>
            </a:xfrm>
            <a:prstGeom prst="leftRightArrow">
              <a:avLst>
                <a:gd name="adj1" fmla="val 60000"/>
                <a:gd name="adj2" fmla="val 50000"/>
              </a:avLst>
            </a:prstGeom>
            <a:solidFill>
              <a:srgbClr val="FF6600"/>
            </a:solidFill>
            <a:ln>
              <a:noFill/>
            </a:ln>
            <a:effectLst/>
          </p:spPr>
        </p:sp>
        <p:sp>
          <p:nvSpPr>
            <p:cNvPr id="55" name="Double flèche horizontale 6"/>
            <p:cNvSpPr/>
            <p:nvPr/>
          </p:nvSpPr>
          <p:spPr>
            <a:xfrm rot="3345216">
              <a:off x="2586398" y="2166459"/>
              <a:ext cx="618717" cy="182826"/>
            </a:xfrm>
            <a:prstGeom prst="rect">
              <a:avLst/>
            </a:prstGeom>
            <a:noFill/>
            <a:ln>
              <a:noFill/>
            </a:ln>
            <a:effectLst/>
          </p:spPr>
          <p:txBody>
            <a:bodyPr spcFirstLastPara="0" vert="horz" wrap="square" lIns="0" tIns="0" rIns="0" bIns="0" numCol="1" spcCol="1270" anchor="ctr" anchorCtr="0">
              <a:noAutofit/>
            </a:bodyPr>
            <a:lstStyle/>
            <a:p>
              <a:pPr marL="0" marR="0" lvl="0" indent="0" algn="ctr" defTabSz="577850" eaLnBrk="1" fontAlgn="auto" latinLnBrk="0" hangingPunct="1">
                <a:lnSpc>
                  <a:spcPct val="90000"/>
                </a:lnSpc>
                <a:spcBef>
                  <a:spcPts val="0"/>
                </a:spcBef>
                <a:spcAft>
                  <a:spcPct val="35000"/>
                </a:spcAft>
                <a:buClrTx/>
                <a:buSzTx/>
                <a:buFontTx/>
                <a:buNone/>
                <a:tabLst/>
                <a:defRPr/>
              </a:pPr>
              <a:endParaRPr kumimoji="0" lang="zh-TW" altLang="en-US" sz="1300" b="1" i="0" u="none" strike="noStrike" kern="0" cap="none" spc="0" normalizeH="0" baseline="0" noProof="0">
                <a:ln>
                  <a:noFill/>
                </a:ln>
                <a:solidFill>
                  <a:prstClr val="white"/>
                </a:solidFill>
                <a:effectLst/>
                <a:uLnTx/>
                <a:uFillTx/>
                <a:latin typeface="Calibri"/>
                <a:ea typeface="新細明體"/>
                <a:cs typeface="+mn-cs"/>
              </a:endParaRPr>
            </a:p>
          </p:txBody>
        </p:sp>
      </p:grpSp>
      <p:grpSp>
        <p:nvGrpSpPr>
          <p:cNvPr id="56" name="Groupe 55"/>
          <p:cNvGrpSpPr/>
          <p:nvPr/>
        </p:nvGrpSpPr>
        <p:grpSpPr>
          <a:xfrm>
            <a:off x="6585488" y="4441448"/>
            <a:ext cx="1804734" cy="1080001"/>
            <a:chOff x="2762300" y="2873474"/>
            <a:chExt cx="1778798" cy="870600"/>
          </a:xfrm>
        </p:grpSpPr>
        <p:sp>
          <p:nvSpPr>
            <p:cNvPr id="57" name="Rectangle à coins arrondis 56"/>
            <p:cNvSpPr/>
            <p:nvPr/>
          </p:nvSpPr>
          <p:spPr>
            <a:xfrm>
              <a:off x="2762300" y="2873474"/>
              <a:ext cx="1741203" cy="870600"/>
            </a:xfrm>
            <a:prstGeom prst="roundRect">
              <a:avLst>
                <a:gd name="adj" fmla="val 10000"/>
              </a:avLst>
            </a:prstGeom>
            <a:solidFill>
              <a:srgbClr val="C0504D"/>
            </a:solidFill>
            <a:ln w="25400" cap="flat" cmpd="sng" algn="ctr">
              <a:solidFill>
                <a:sysClr val="window" lastClr="FFFFFF">
                  <a:hueOff val="0"/>
                  <a:satOff val="0"/>
                  <a:lumOff val="0"/>
                  <a:alphaOff val="0"/>
                </a:sysClr>
              </a:solidFill>
              <a:prstDash val="solid"/>
            </a:ln>
            <a:effectLst/>
          </p:spPr>
        </p:sp>
        <p:sp>
          <p:nvSpPr>
            <p:cNvPr id="58" name="Rectangle 57"/>
            <p:cNvSpPr/>
            <p:nvPr/>
          </p:nvSpPr>
          <p:spPr>
            <a:xfrm>
              <a:off x="2850893" y="2898978"/>
              <a:ext cx="1690205" cy="819603"/>
            </a:xfrm>
            <a:prstGeom prst="rect">
              <a:avLst/>
            </a:prstGeom>
            <a:noFill/>
            <a:ln>
              <a:noFill/>
            </a:ln>
            <a:effectLst/>
          </p:spPr>
          <p:txBody>
            <a:bodyPr spcFirstLastPara="0" vert="horz" wrap="square" lIns="60960" tIns="60960" rIns="60960" bIns="60960" numCol="1" spcCol="1270" anchor="ctr" anchorCtr="0">
              <a:noAutofit/>
            </a:bodyPr>
            <a:lstStyle/>
            <a:p>
              <a:pPr marL="0" marR="0" lvl="0" indent="0" algn="ctr" defTabSz="711200" eaLnBrk="1" fontAlgn="auto" latinLnBrk="0" hangingPunct="1">
                <a:lnSpc>
                  <a:spcPct val="90000"/>
                </a:lnSpc>
                <a:spcBef>
                  <a:spcPts val="0"/>
                </a:spcBef>
                <a:spcAft>
                  <a:spcPct val="35000"/>
                </a:spcAft>
                <a:buClrTx/>
                <a:buSzTx/>
                <a:buFontTx/>
                <a:buNone/>
                <a:tabLst/>
                <a:defRPr/>
              </a:pPr>
              <a:r>
                <a:rPr kumimoji="0" lang="en-US" altLang="zh-TW" sz="2000" b="1" i="0" u="none" strike="noStrike" kern="0" cap="none" spc="0" normalizeH="0" baseline="0" noProof="0" dirty="0">
                  <a:ln w="9525">
                    <a:round/>
                    <a:headEnd/>
                    <a:tailEnd/>
                  </a:ln>
                  <a:solidFill>
                    <a:prstClr val="white"/>
                  </a:solidFill>
                  <a:effectLst/>
                  <a:uLnTx/>
                  <a:uFillTx/>
                  <a:latin typeface="Calibri"/>
                  <a:ea typeface="新細明體"/>
                  <a:cs typeface="+mn-cs"/>
                </a:rPr>
                <a:t>Nutrient module</a:t>
              </a:r>
              <a:endParaRPr kumimoji="0" lang="zh-TW" altLang="en-US" sz="2000" b="1" i="0" u="none" strike="noStrike" kern="0" cap="none" spc="0" normalizeH="0" baseline="0" noProof="0" dirty="0">
                <a:ln>
                  <a:noFill/>
                </a:ln>
                <a:solidFill>
                  <a:prstClr val="white"/>
                </a:solidFill>
                <a:effectLst/>
                <a:uLnTx/>
                <a:uFillTx/>
                <a:latin typeface="Calibri"/>
                <a:ea typeface="新細明體"/>
                <a:cs typeface="+mn-cs"/>
              </a:endParaRPr>
            </a:p>
          </p:txBody>
        </p:sp>
      </p:grpSp>
      <p:grpSp>
        <p:nvGrpSpPr>
          <p:cNvPr id="59" name="Groupe 58"/>
          <p:cNvGrpSpPr/>
          <p:nvPr/>
        </p:nvGrpSpPr>
        <p:grpSpPr>
          <a:xfrm>
            <a:off x="5755812" y="4570153"/>
            <a:ext cx="801543" cy="304710"/>
            <a:chOff x="1923829" y="3120598"/>
            <a:chExt cx="801543" cy="304710"/>
          </a:xfrm>
        </p:grpSpPr>
        <p:sp>
          <p:nvSpPr>
            <p:cNvPr id="60" name="Double flèche horizontale 59"/>
            <p:cNvSpPr/>
            <p:nvPr/>
          </p:nvSpPr>
          <p:spPr>
            <a:xfrm rot="10801660">
              <a:off x="1923829" y="3120598"/>
              <a:ext cx="801543" cy="304710"/>
            </a:xfrm>
            <a:prstGeom prst="leftRightArrow">
              <a:avLst>
                <a:gd name="adj1" fmla="val 60000"/>
                <a:gd name="adj2" fmla="val 50000"/>
              </a:avLst>
            </a:prstGeom>
            <a:solidFill>
              <a:srgbClr val="800080"/>
            </a:solidFill>
            <a:ln>
              <a:noFill/>
            </a:ln>
            <a:effectLst/>
          </p:spPr>
        </p:sp>
        <p:sp>
          <p:nvSpPr>
            <p:cNvPr id="61" name="Double flèche horizontale 10"/>
            <p:cNvSpPr/>
            <p:nvPr/>
          </p:nvSpPr>
          <p:spPr>
            <a:xfrm rot="21601660">
              <a:off x="2015242" y="3181540"/>
              <a:ext cx="618717" cy="182826"/>
            </a:xfrm>
            <a:prstGeom prst="rect">
              <a:avLst/>
            </a:prstGeom>
            <a:noFill/>
            <a:ln>
              <a:noFill/>
            </a:ln>
            <a:effectLst/>
          </p:spPr>
          <p:txBody>
            <a:bodyPr spcFirstLastPara="0" vert="horz" wrap="square" lIns="0" tIns="0" rIns="0" bIns="0" numCol="1" spcCol="1270" anchor="ctr" anchorCtr="0">
              <a:noAutofit/>
            </a:bodyPr>
            <a:lstStyle/>
            <a:p>
              <a:pPr marL="0" marR="0" lvl="0" indent="0" algn="ctr" defTabSz="577850" eaLnBrk="1" fontAlgn="auto" latinLnBrk="0" hangingPunct="1">
                <a:lnSpc>
                  <a:spcPct val="90000"/>
                </a:lnSpc>
                <a:spcBef>
                  <a:spcPts val="0"/>
                </a:spcBef>
                <a:spcAft>
                  <a:spcPct val="35000"/>
                </a:spcAft>
                <a:buClrTx/>
                <a:buSzTx/>
                <a:buFontTx/>
                <a:buNone/>
                <a:tabLst/>
                <a:defRPr/>
              </a:pPr>
              <a:endParaRPr kumimoji="0" lang="zh-TW" altLang="en-US" sz="1300" b="1" i="0" u="none" strike="noStrike" kern="0" cap="none" spc="0" normalizeH="0" baseline="0" noProof="0">
                <a:ln>
                  <a:noFill/>
                </a:ln>
                <a:solidFill>
                  <a:prstClr val="white"/>
                </a:solidFill>
                <a:effectLst/>
                <a:uLnTx/>
                <a:uFillTx/>
                <a:latin typeface="Calibri"/>
                <a:ea typeface="新細明體"/>
                <a:cs typeface="+mn-cs"/>
              </a:endParaRPr>
            </a:p>
          </p:txBody>
        </p:sp>
      </p:grpSp>
      <p:grpSp>
        <p:nvGrpSpPr>
          <p:cNvPr id="62" name="Groupe 61"/>
          <p:cNvGrpSpPr/>
          <p:nvPr/>
        </p:nvGrpSpPr>
        <p:grpSpPr>
          <a:xfrm>
            <a:off x="3993200" y="4369441"/>
            <a:ext cx="1771098" cy="1080000"/>
            <a:chOff x="-5922" y="2801825"/>
            <a:chExt cx="1804230" cy="870601"/>
          </a:xfrm>
        </p:grpSpPr>
        <p:sp>
          <p:nvSpPr>
            <p:cNvPr id="63" name="Rectangle à coins arrondis 62"/>
            <p:cNvSpPr/>
            <p:nvPr/>
          </p:nvSpPr>
          <p:spPr>
            <a:xfrm>
              <a:off x="-5922" y="2801825"/>
              <a:ext cx="1741203" cy="870601"/>
            </a:xfrm>
            <a:prstGeom prst="roundRect">
              <a:avLst>
                <a:gd name="adj" fmla="val 10000"/>
              </a:avLst>
            </a:prstGeom>
            <a:solidFill>
              <a:srgbClr val="1F497D">
                <a:lumMod val="60000"/>
                <a:lumOff val="40000"/>
              </a:srgbClr>
            </a:solidFill>
            <a:ln w="25400" cap="flat" cmpd="sng" algn="ctr">
              <a:solidFill>
                <a:sysClr val="window" lastClr="FFFFFF">
                  <a:hueOff val="0"/>
                  <a:satOff val="0"/>
                  <a:lumOff val="0"/>
                  <a:alphaOff val="0"/>
                </a:sysClr>
              </a:solidFill>
              <a:prstDash val="solid"/>
            </a:ln>
            <a:effectLst/>
          </p:spPr>
        </p:sp>
        <p:sp>
          <p:nvSpPr>
            <p:cNvPr id="64" name="Rectangle 63"/>
            <p:cNvSpPr/>
            <p:nvPr/>
          </p:nvSpPr>
          <p:spPr>
            <a:xfrm>
              <a:off x="-5920" y="2827324"/>
              <a:ext cx="1804228" cy="819603"/>
            </a:xfrm>
            <a:prstGeom prst="rect">
              <a:avLst/>
            </a:prstGeom>
            <a:noFill/>
            <a:ln>
              <a:noFill/>
            </a:ln>
            <a:effectLst/>
          </p:spPr>
          <p:txBody>
            <a:bodyPr spcFirstLastPara="0" vert="horz" wrap="square" lIns="60960" tIns="60960" rIns="60960" bIns="60960" numCol="1" spcCol="1270" anchor="ctr" anchorCtr="0">
              <a:noAutofit/>
            </a:bodyPr>
            <a:lstStyle/>
            <a:p>
              <a:pPr marL="0" marR="0" lvl="0" indent="0" algn="ctr" defTabSz="711200" eaLnBrk="1" fontAlgn="auto" latinLnBrk="0" hangingPunct="1">
                <a:lnSpc>
                  <a:spcPct val="90000"/>
                </a:lnSpc>
                <a:spcBef>
                  <a:spcPts val="0"/>
                </a:spcBef>
                <a:spcAft>
                  <a:spcPct val="35000"/>
                </a:spcAft>
                <a:buClrTx/>
                <a:buSzTx/>
                <a:buFontTx/>
                <a:buNone/>
                <a:tabLst/>
                <a:defRPr/>
              </a:pPr>
              <a:r>
                <a:rPr kumimoji="0" lang="en-US" altLang="zh-TW" sz="2000" b="1" i="0" u="none" strike="noStrike" kern="0" cap="none" spc="0" normalizeH="0" baseline="0" noProof="0" dirty="0">
                  <a:ln w="9525">
                    <a:round/>
                    <a:headEnd/>
                    <a:tailEnd/>
                  </a:ln>
                  <a:solidFill>
                    <a:prstClr val="white"/>
                  </a:solidFill>
                  <a:effectLst/>
                  <a:uLnTx/>
                  <a:uFillTx/>
                  <a:latin typeface="Calibri"/>
                  <a:ea typeface="新細明體"/>
                  <a:cs typeface="+mn-cs"/>
                </a:rPr>
                <a:t>Water balance module</a:t>
              </a:r>
              <a:endParaRPr kumimoji="0" lang="zh-TW" altLang="en-US" sz="2000" b="1" i="0" u="none" strike="noStrike" kern="0" cap="none" spc="0" normalizeH="0" baseline="0" noProof="0" dirty="0">
                <a:ln>
                  <a:noFill/>
                </a:ln>
                <a:solidFill>
                  <a:prstClr val="white"/>
                </a:solidFill>
                <a:effectLst/>
                <a:uLnTx/>
                <a:uFillTx/>
                <a:latin typeface="Calibri"/>
                <a:ea typeface="新細明體"/>
                <a:cs typeface="+mn-cs"/>
              </a:endParaRPr>
            </a:p>
          </p:txBody>
        </p:sp>
      </p:grpSp>
      <p:grpSp>
        <p:nvGrpSpPr>
          <p:cNvPr id="65" name="Groupe 64"/>
          <p:cNvGrpSpPr/>
          <p:nvPr/>
        </p:nvGrpSpPr>
        <p:grpSpPr>
          <a:xfrm>
            <a:off x="5379341" y="3390420"/>
            <a:ext cx="304710" cy="801543"/>
            <a:chOff x="1603981" y="1849535"/>
            <a:chExt cx="304710" cy="801543"/>
          </a:xfrm>
        </p:grpSpPr>
        <p:sp>
          <p:nvSpPr>
            <p:cNvPr id="66" name="Double flèche horizontale 65"/>
            <p:cNvSpPr/>
            <p:nvPr/>
          </p:nvSpPr>
          <p:spPr>
            <a:xfrm rot="18481375">
              <a:off x="1355564" y="2097952"/>
              <a:ext cx="801543" cy="304710"/>
            </a:xfrm>
            <a:prstGeom prst="leftRightArrow">
              <a:avLst>
                <a:gd name="adj1" fmla="val 60000"/>
                <a:gd name="adj2" fmla="val 50000"/>
              </a:avLst>
            </a:prstGeom>
            <a:solidFill>
              <a:srgbClr val="00B050"/>
            </a:solidFill>
            <a:ln>
              <a:noFill/>
            </a:ln>
            <a:effectLst/>
          </p:spPr>
        </p:sp>
        <p:sp>
          <p:nvSpPr>
            <p:cNvPr id="67" name="Double flèche horizontale 14"/>
            <p:cNvSpPr/>
            <p:nvPr/>
          </p:nvSpPr>
          <p:spPr>
            <a:xfrm rot="18481375">
              <a:off x="1446977" y="2158894"/>
              <a:ext cx="618717" cy="182826"/>
            </a:xfrm>
            <a:prstGeom prst="rect">
              <a:avLst/>
            </a:prstGeom>
            <a:noFill/>
            <a:ln>
              <a:noFill/>
            </a:ln>
            <a:effectLst/>
          </p:spPr>
          <p:txBody>
            <a:bodyPr spcFirstLastPara="0" vert="horz" wrap="square" lIns="0" tIns="0" rIns="0" bIns="0" numCol="1" spcCol="1270" anchor="ctr" anchorCtr="0">
              <a:noAutofit/>
            </a:bodyPr>
            <a:lstStyle/>
            <a:p>
              <a:pPr marL="0" marR="0" lvl="0" indent="0" algn="ctr" defTabSz="577850" eaLnBrk="1" fontAlgn="auto" latinLnBrk="0" hangingPunct="1">
                <a:lnSpc>
                  <a:spcPct val="90000"/>
                </a:lnSpc>
                <a:spcBef>
                  <a:spcPts val="0"/>
                </a:spcBef>
                <a:spcAft>
                  <a:spcPct val="35000"/>
                </a:spcAft>
                <a:buClrTx/>
                <a:buSzTx/>
                <a:buFontTx/>
                <a:buNone/>
                <a:tabLst/>
                <a:defRPr/>
              </a:pPr>
              <a:endParaRPr kumimoji="0" lang="zh-TW" altLang="en-US" sz="1300" b="1" i="0" u="none" strike="noStrike" kern="0" cap="none" spc="0" normalizeH="0" baseline="0" noProof="0">
                <a:ln>
                  <a:noFill/>
                </a:ln>
                <a:solidFill>
                  <a:prstClr val="white"/>
                </a:solidFill>
                <a:effectLst/>
                <a:uLnTx/>
                <a:uFillTx/>
                <a:latin typeface="Calibri"/>
                <a:ea typeface="新細明體"/>
                <a:cs typeface="+mn-cs"/>
              </a:endParaRPr>
            </a:p>
          </p:txBody>
        </p:sp>
      </p:grpSp>
      <p:sp>
        <p:nvSpPr>
          <p:cNvPr id="68" name="Organigramme : Disque magnétique 67"/>
          <p:cNvSpPr/>
          <p:nvPr/>
        </p:nvSpPr>
        <p:spPr>
          <a:xfrm>
            <a:off x="1976975" y="1903098"/>
            <a:ext cx="1498647" cy="981888"/>
          </a:xfrm>
          <a:prstGeom prst="flowChartMagneticDisk">
            <a:avLst/>
          </a:prstGeom>
          <a:gradFill flip="none" rotWithShape="1">
            <a:gsLst>
              <a:gs pos="0">
                <a:srgbClr val="4BACC6">
                  <a:lumMod val="60000"/>
                  <a:lumOff val="40000"/>
                </a:srgbClr>
              </a:gs>
              <a:gs pos="59000">
                <a:srgbClr val="4BACC6">
                  <a:lumMod val="75000"/>
                </a:srgbClr>
              </a:gs>
              <a:gs pos="100000">
                <a:srgbClr val="4BACC6">
                  <a:lumMod val="50000"/>
                </a:srgbClr>
              </a:gs>
            </a:gsLst>
            <a:lin ang="2700000" scaled="1"/>
            <a:tileRect/>
          </a:gradFill>
          <a:ln w="25400" cap="flat" cmpd="sng" algn="ctr">
            <a:solidFill>
              <a:sysClr val="windowText" lastClr="000000">
                <a:lumMod val="75000"/>
                <a:lumOff val="25000"/>
              </a:sysClr>
            </a:solidFill>
            <a:prstDash val="solid"/>
          </a:ln>
          <a:effectLst/>
        </p:spPr>
        <p:txBody>
          <a:bodyPr rtlCol="0" anchor="ctr"/>
          <a:lstStyle/>
          <a:p>
            <a:pPr marL="0" marR="0" lvl="0" indent="0" algn="ctr" defTabSz="914400" eaLnBrk="1" fontAlgn="auto" latinLnBrk="1" hangingPunct="1">
              <a:lnSpc>
                <a:spcPct val="100000"/>
              </a:lnSpc>
              <a:spcBef>
                <a:spcPts val="0"/>
              </a:spcBef>
              <a:spcAft>
                <a:spcPts val="0"/>
              </a:spcAft>
              <a:buClrTx/>
              <a:buSzTx/>
              <a:buFontTx/>
              <a:buNone/>
              <a:tabLst/>
              <a:defRPr/>
            </a:pPr>
            <a:r>
              <a:rPr kumimoji="0" lang="en-US" altLang="ko-KR" sz="1500" b="1" i="0" u="none" strike="noStrike" kern="0" cap="none" spc="0" normalizeH="0" baseline="0" noProof="0" dirty="0">
                <a:ln>
                  <a:noFill/>
                </a:ln>
                <a:solidFill>
                  <a:srgbClr val="FFFFFF"/>
                </a:solidFill>
                <a:effectLst/>
                <a:uLnTx/>
                <a:uFillTx/>
                <a:latin typeface="Calibri"/>
                <a:ea typeface="굴림" pitchFamily="34" charset="-127"/>
                <a:cs typeface="+mn-cs"/>
              </a:rPr>
              <a:t>Climatic time series</a:t>
            </a:r>
          </a:p>
        </p:txBody>
      </p:sp>
      <p:sp>
        <p:nvSpPr>
          <p:cNvPr id="69" name="Organigramme : Disque magnétique 68"/>
          <p:cNvSpPr/>
          <p:nvPr/>
        </p:nvSpPr>
        <p:spPr>
          <a:xfrm>
            <a:off x="1976976" y="4971609"/>
            <a:ext cx="1498647" cy="981888"/>
          </a:xfrm>
          <a:prstGeom prst="flowChartMagneticDisk">
            <a:avLst/>
          </a:prstGeom>
          <a:gradFill>
            <a:gsLst>
              <a:gs pos="0">
                <a:srgbClr val="D6B19C"/>
              </a:gs>
              <a:gs pos="30000">
                <a:srgbClr val="D49E6C"/>
              </a:gs>
              <a:gs pos="70000">
                <a:srgbClr val="A65528"/>
              </a:gs>
              <a:gs pos="100000">
                <a:srgbClr val="663012"/>
              </a:gs>
            </a:gsLst>
            <a:lin ang="2700000" scaled="0"/>
          </a:gradFill>
          <a:ln w="25400" cap="flat" cmpd="sng" algn="ctr">
            <a:solidFill>
              <a:sysClr val="windowText" lastClr="000000">
                <a:lumMod val="75000"/>
                <a:lumOff val="25000"/>
              </a:sysClr>
            </a:solidFill>
            <a:prstDash val="solid"/>
          </a:ln>
          <a:effectLst/>
        </p:spPr>
        <p:txBody>
          <a:bodyPr rtlCol="0" anchor="ctr"/>
          <a:lstStyle/>
          <a:p>
            <a:pPr marL="0" marR="0" lvl="0" indent="0" algn="ctr" defTabSz="914400" eaLnBrk="1" fontAlgn="auto" latinLnBrk="1" hangingPunct="1">
              <a:lnSpc>
                <a:spcPct val="100000"/>
              </a:lnSpc>
              <a:spcBef>
                <a:spcPts val="0"/>
              </a:spcBef>
              <a:spcAft>
                <a:spcPts val="0"/>
              </a:spcAft>
              <a:buClrTx/>
              <a:buSzTx/>
              <a:buFontTx/>
              <a:buNone/>
              <a:tabLst/>
              <a:defRPr/>
            </a:pPr>
            <a:r>
              <a:rPr kumimoji="0" lang="en-US" altLang="ko-KR" sz="1500" b="1" i="0" u="none" strike="noStrike" kern="0" cap="none" spc="0" normalizeH="0" baseline="0" noProof="0" dirty="0">
                <a:ln>
                  <a:noFill/>
                </a:ln>
                <a:solidFill>
                  <a:srgbClr val="FFFFFF"/>
                </a:solidFill>
                <a:effectLst/>
                <a:uLnTx/>
                <a:uFillTx/>
                <a:latin typeface="Calibri"/>
                <a:ea typeface="굴림" pitchFamily="34" charset="-127"/>
                <a:cs typeface="+mn-cs"/>
              </a:rPr>
              <a:t>Soil</a:t>
            </a:r>
            <a:r>
              <a:rPr kumimoji="0" lang="en-US" altLang="ko-KR" sz="1500" b="1" i="0" u="none" strike="noStrike" kern="0" cap="none" spc="0" normalizeH="0" noProof="0" dirty="0">
                <a:ln>
                  <a:noFill/>
                </a:ln>
                <a:solidFill>
                  <a:srgbClr val="FFFFFF"/>
                </a:solidFill>
                <a:effectLst/>
                <a:uLnTx/>
                <a:uFillTx/>
                <a:latin typeface="Calibri"/>
                <a:ea typeface="굴림" pitchFamily="34" charset="-127"/>
                <a:cs typeface="+mn-cs"/>
              </a:rPr>
              <a:t> description</a:t>
            </a:r>
            <a:endParaRPr kumimoji="0" lang="en-US" altLang="ko-KR" sz="1500" b="1" i="0" u="none" strike="noStrike" kern="0" cap="none" spc="0" normalizeH="0" baseline="0" noProof="0" dirty="0">
              <a:ln>
                <a:noFill/>
              </a:ln>
              <a:solidFill>
                <a:srgbClr val="FFFFFF"/>
              </a:solidFill>
              <a:effectLst/>
              <a:uLnTx/>
              <a:uFillTx/>
              <a:latin typeface="Calibri"/>
              <a:ea typeface="굴림" pitchFamily="34" charset="-127"/>
              <a:cs typeface="+mn-cs"/>
            </a:endParaRPr>
          </a:p>
        </p:txBody>
      </p:sp>
      <p:sp>
        <p:nvSpPr>
          <p:cNvPr id="70" name="Organigramme : Multidocument 69"/>
          <p:cNvSpPr/>
          <p:nvPr/>
        </p:nvSpPr>
        <p:spPr>
          <a:xfrm>
            <a:off x="1976977" y="3001169"/>
            <a:ext cx="1498647" cy="836625"/>
          </a:xfrm>
          <a:prstGeom prst="flowChartMultidocument">
            <a:avLst/>
          </a:prstGeom>
          <a:gradFill>
            <a:gsLst>
              <a:gs pos="2000">
                <a:srgbClr val="C0504D">
                  <a:lumMod val="60000"/>
                  <a:lumOff val="40000"/>
                </a:srgbClr>
              </a:gs>
              <a:gs pos="42000">
                <a:srgbClr val="C0504D">
                  <a:lumMod val="75000"/>
                </a:srgbClr>
              </a:gs>
              <a:gs pos="96000">
                <a:srgbClr val="C0504D">
                  <a:lumMod val="50000"/>
                </a:srgbClr>
              </a:gs>
            </a:gsLst>
            <a:lin ang="2700000" scaled="0"/>
          </a:gradFill>
          <a:ln w="25400" cap="flat" cmpd="sng" algn="ctr">
            <a:solidFill>
              <a:sysClr val="windowText" lastClr="000000">
                <a:lumMod val="75000"/>
                <a:lumOff val="25000"/>
              </a:sysClr>
            </a:solidFill>
            <a:prstDash val="solid"/>
          </a:ln>
          <a:effectLst/>
        </p:spPr>
        <p:txBody>
          <a:bodyPr rtlCol="0" anchor="ctr"/>
          <a:lstStyle/>
          <a:p>
            <a:pPr marL="0" marR="0" lvl="0" indent="0" algn="ctr" defTabSz="914400" eaLnBrk="1" fontAlgn="auto" latinLnBrk="1" hangingPunct="1">
              <a:lnSpc>
                <a:spcPct val="100000"/>
              </a:lnSpc>
              <a:spcBef>
                <a:spcPts val="0"/>
              </a:spcBef>
              <a:spcAft>
                <a:spcPts val="0"/>
              </a:spcAft>
              <a:buClrTx/>
              <a:buSzTx/>
              <a:buFontTx/>
              <a:buNone/>
              <a:tabLst/>
              <a:defRPr/>
            </a:pPr>
            <a:r>
              <a:rPr lang="en-US" altLang="zh-TW" sz="1500" b="1" kern="0" dirty="0">
                <a:solidFill>
                  <a:srgbClr val="FFFFFF"/>
                </a:solidFill>
                <a:latin typeface="Calibri"/>
                <a:ea typeface="굴림" pitchFamily="34" charset="-127"/>
              </a:rPr>
              <a:t>Management itinerary</a:t>
            </a:r>
            <a:endParaRPr kumimoji="0" lang="en-US" altLang="zh-TW" sz="1500" b="1" i="0" u="none" strike="noStrike" kern="0" cap="none" spc="0" normalizeH="0" baseline="0" noProof="0" dirty="0">
              <a:ln>
                <a:noFill/>
              </a:ln>
              <a:solidFill>
                <a:srgbClr val="FFFFFF"/>
              </a:solidFill>
              <a:effectLst/>
              <a:uLnTx/>
              <a:uFillTx/>
              <a:latin typeface="Calibri"/>
              <a:ea typeface="굴림" pitchFamily="34" charset="-127"/>
            </a:endParaRPr>
          </a:p>
        </p:txBody>
      </p:sp>
      <p:sp>
        <p:nvSpPr>
          <p:cNvPr id="71" name="Organigramme : Multidocument 70"/>
          <p:cNvSpPr/>
          <p:nvPr/>
        </p:nvSpPr>
        <p:spPr>
          <a:xfrm>
            <a:off x="1976977" y="4009281"/>
            <a:ext cx="1498647" cy="836625"/>
          </a:xfrm>
          <a:prstGeom prst="flowChartMultidocument">
            <a:avLst/>
          </a:prstGeom>
          <a:gradFill>
            <a:gsLst>
              <a:gs pos="2000">
                <a:srgbClr val="9BBB59">
                  <a:lumMod val="60000"/>
                  <a:lumOff val="40000"/>
                </a:srgbClr>
              </a:gs>
              <a:gs pos="34000">
                <a:srgbClr val="9BBB59">
                  <a:lumMod val="75000"/>
                </a:srgbClr>
              </a:gs>
              <a:gs pos="96000">
                <a:srgbClr val="9BBB59">
                  <a:lumMod val="50000"/>
                </a:srgbClr>
              </a:gs>
            </a:gsLst>
            <a:lin ang="2700000" scaled="0"/>
          </a:gradFill>
          <a:ln w="25400" cap="flat" cmpd="sng" algn="ctr">
            <a:solidFill>
              <a:sysClr val="windowText" lastClr="000000">
                <a:lumMod val="75000"/>
                <a:lumOff val="25000"/>
              </a:sysClr>
            </a:solidFill>
            <a:prstDash val="solid"/>
          </a:ln>
          <a:effectLst/>
        </p:spPr>
        <p:txBody>
          <a:bodyPr rtlCol="0" anchor="ctr"/>
          <a:lstStyle/>
          <a:p>
            <a:pPr marL="0" marR="0" lvl="0" indent="0" algn="ctr" defTabSz="914400" eaLnBrk="1" fontAlgn="auto" latinLnBrk="1" hangingPunct="1">
              <a:lnSpc>
                <a:spcPct val="100000"/>
              </a:lnSpc>
              <a:spcBef>
                <a:spcPts val="0"/>
              </a:spcBef>
              <a:spcAft>
                <a:spcPts val="0"/>
              </a:spcAft>
              <a:buClrTx/>
              <a:buSzTx/>
              <a:buFontTx/>
              <a:buNone/>
              <a:tabLst/>
              <a:defRPr/>
            </a:pPr>
            <a:r>
              <a:rPr kumimoji="0" lang="en-US" altLang="zh-TW" sz="1500" b="1" i="0" u="none" strike="noStrike" kern="0" cap="none" spc="0" normalizeH="0" baseline="0" noProof="0" dirty="0">
                <a:ln>
                  <a:noFill/>
                </a:ln>
                <a:solidFill>
                  <a:srgbClr val="FFFFFF"/>
                </a:solidFill>
                <a:effectLst/>
                <a:uLnTx/>
                <a:uFillTx/>
                <a:latin typeface="Calibri"/>
                <a:ea typeface="굴림" pitchFamily="34" charset="-127"/>
                <a:cs typeface="+mn-cs"/>
              </a:rPr>
              <a:t>Plant/crop</a:t>
            </a:r>
          </a:p>
        </p:txBody>
      </p:sp>
      <p:sp>
        <p:nvSpPr>
          <p:cNvPr id="72" name="ZoneTexte 71"/>
          <p:cNvSpPr txBox="1"/>
          <p:nvPr/>
        </p:nvSpPr>
        <p:spPr>
          <a:xfrm>
            <a:off x="173062" y="632500"/>
            <a:ext cx="10625091" cy="400110"/>
          </a:xfrm>
          <a:prstGeom prst="rect">
            <a:avLst/>
          </a:prstGeom>
          <a:noFill/>
        </p:spPr>
        <p:txBody>
          <a:bodyPr wrap="square" rtlCol="0">
            <a:spAutoFit/>
          </a:bodyPr>
          <a:lstStyle/>
          <a:p>
            <a:r>
              <a:rPr lang="en-US" sz="2000" b="1" i="1" u="sng" dirty="0">
                <a:latin typeface="Arial Narrow" panose="020B0606020202030204" pitchFamily="34" charset="0"/>
              </a:rPr>
              <a:t>Basic functioning</a:t>
            </a:r>
          </a:p>
        </p:txBody>
      </p:sp>
      <p:sp>
        <p:nvSpPr>
          <p:cNvPr id="73" name="ZoneTexte 72"/>
          <p:cNvSpPr txBox="1"/>
          <p:nvPr/>
        </p:nvSpPr>
        <p:spPr>
          <a:xfrm>
            <a:off x="0" y="30603"/>
            <a:ext cx="12192000" cy="523220"/>
          </a:xfrm>
          <a:prstGeom prst="rect">
            <a:avLst/>
          </a:prstGeom>
          <a:noFill/>
        </p:spPr>
        <p:txBody>
          <a:bodyPr wrap="square" rtlCol="0">
            <a:spAutoFit/>
          </a:bodyPr>
          <a:lstStyle/>
          <a:p>
            <a:pPr algn="ctr"/>
            <a:r>
              <a:rPr lang="fr-FR" sz="2800" dirty="0" err="1">
                <a:latin typeface="Arial Narrow" panose="020B0606020202030204" pitchFamily="34" charset="0"/>
              </a:rPr>
              <a:t>Soil-Crop</a:t>
            </a:r>
            <a:r>
              <a:rPr lang="fr-FR" sz="2800" dirty="0">
                <a:latin typeface="Arial Narrow" panose="020B0606020202030204" pitchFamily="34" charset="0"/>
              </a:rPr>
              <a:t> Model</a:t>
            </a:r>
          </a:p>
        </p:txBody>
      </p:sp>
    </p:spTree>
    <p:extLst>
      <p:ext uri="{BB962C8B-B14F-4D97-AF65-F5344CB8AC3E}">
        <p14:creationId xmlns:p14="http://schemas.microsoft.com/office/powerpoint/2010/main" val="34640989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ZoneTexte 28"/>
          <p:cNvSpPr txBox="1"/>
          <p:nvPr/>
        </p:nvSpPr>
        <p:spPr>
          <a:xfrm>
            <a:off x="190059" y="686852"/>
            <a:ext cx="11868591" cy="2246769"/>
          </a:xfrm>
          <a:prstGeom prst="rect">
            <a:avLst/>
          </a:prstGeom>
          <a:noFill/>
        </p:spPr>
        <p:txBody>
          <a:bodyPr wrap="square" rtlCol="0">
            <a:spAutoFit/>
          </a:bodyPr>
          <a:lstStyle/>
          <a:p>
            <a:r>
              <a:rPr lang="en-US" sz="2000" b="1" i="1" u="sng" dirty="0">
                <a:latin typeface="Arial Narrow" panose="020B0606020202030204" pitchFamily="34" charset="0"/>
              </a:rPr>
              <a:t>Definition</a:t>
            </a:r>
          </a:p>
          <a:p>
            <a:endParaRPr lang="en-US" sz="2000" b="1" i="1" u="sng" dirty="0">
              <a:latin typeface="Arial Narrow" panose="020B0606020202030204" pitchFamily="34" charset="0"/>
            </a:endParaRPr>
          </a:p>
          <a:p>
            <a:r>
              <a:rPr lang="en-US" sz="2000" dirty="0">
                <a:latin typeface="Arial Narrow" panose="020B0606020202030204" pitchFamily="34" charset="0"/>
              </a:rPr>
              <a:t>Soil-Crop models describe the growth and development of a system consisting of a crop interacting with its surrounding environment (the soil, the atmosphere and other plants) . </a:t>
            </a:r>
          </a:p>
          <a:p>
            <a:endParaRPr lang="en-US" sz="2000" dirty="0">
              <a:latin typeface="Arial Narrow" panose="020B0606020202030204" pitchFamily="34" charset="0"/>
            </a:endParaRPr>
          </a:p>
          <a:p>
            <a:r>
              <a:rPr lang="en-US" sz="2000" dirty="0">
                <a:latin typeface="Arial Narrow" panose="020B0606020202030204" pitchFamily="34" charset="0"/>
              </a:rPr>
              <a:t>These dynamic models consist mostly of a set of first-order differential equations, linear or non-linear, that simulates the daily evolution of the variables of interests.</a:t>
            </a:r>
          </a:p>
        </p:txBody>
      </p:sp>
      <p:pic>
        <p:nvPicPr>
          <p:cNvPr id="3" name="Imag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81629" y="3443514"/>
            <a:ext cx="10041072" cy="2031609"/>
          </a:xfrm>
          <a:prstGeom prst="rect">
            <a:avLst/>
          </a:prstGeom>
        </p:spPr>
      </p:pic>
      <p:sp>
        <p:nvSpPr>
          <p:cNvPr id="4" name="Rectangle 3"/>
          <p:cNvSpPr/>
          <p:nvPr/>
        </p:nvSpPr>
        <p:spPr>
          <a:xfrm>
            <a:off x="2730978" y="4152141"/>
            <a:ext cx="2867891" cy="5818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600" b="1" dirty="0">
                <a:solidFill>
                  <a:schemeClr val="tx1"/>
                </a:solidFill>
              </a:rPr>
              <a:t>U</a:t>
            </a:r>
            <a:r>
              <a:rPr lang="fr-BE" sz="1600" dirty="0">
                <a:solidFill>
                  <a:schemeClr val="tx1"/>
                </a:solidFill>
              </a:rPr>
              <a:t>(t+∆t)=</a:t>
            </a:r>
            <a:r>
              <a:rPr lang="fr-BE" sz="1600" b="1" dirty="0">
                <a:solidFill>
                  <a:schemeClr val="tx1"/>
                </a:solidFill>
              </a:rPr>
              <a:t>U</a:t>
            </a:r>
            <a:r>
              <a:rPr lang="fr-BE" sz="1600" dirty="0">
                <a:solidFill>
                  <a:schemeClr val="tx1"/>
                </a:solidFill>
              </a:rPr>
              <a:t>(t)+</a:t>
            </a:r>
            <a:r>
              <a:rPr lang="fr-BE" sz="1600" i="1" dirty="0">
                <a:solidFill>
                  <a:schemeClr val="tx1"/>
                </a:solidFill>
              </a:rPr>
              <a:t>g</a:t>
            </a:r>
            <a:r>
              <a:rPr lang="fr-BE" sz="1600" dirty="0">
                <a:solidFill>
                  <a:schemeClr val="tx1"/>
                </a:solidFill>
              </a:rPr>
              <a:t>(</a:t>
            </a:r>
            <a:r>
              <a:rPr lang="fr-BE" sz="1600" b="1" dirty="0">
                <a:solidFill>
                  <a:schemeClr val="tx1"/>
                </a:solidFill>
              </a:rPr>
              <a:t>U</a:t>
            </a:r>
            <a:r>
              <a:rPr lang="fr-BE" sz="1600" dirty="0">
                <a:solidFill>
                  <a:schemeClr val="tx1"/>
                </a:solidFill>
              </a:rPr>
              <a:t>(t),</a:t>
            </a:r>
            <a:r>
              <a:rPr lang="fr-BE" sz="1600" b="1" dirty="0">
                <a:solidFill>
                  <a:schemeClr val="tx1"/>
                </a:solidFill>
              </a:rPr>
              <a:t>X</a:t>
            </a:r>
            <a:r>
              <a:rPr lang="fr-BE" sz="1600" dirty="0">
                <a:solidFill>
                  <a:schemeClr val="tx1"/>
                </a:solidFill>
              </a:rPr>
              <a:t>(t),</a:t>
            </a:r>
            <a:r>
              <a:rPr lang="el-GR" sz="1600" b="1" dirty="0">
                <a:solidFill>
                  <a:schemeClr val="tx1"/>
                </a:solidFill>
              </a:rPr>
              <a:t>θ</a:t>
            </a:r>
            <a:r>
              <a:rPr lang="fr-BE" sz="1600" dirty="0">
                <a:solidFill>
                  <a:schemeClr val="tx1"/>
                </a:solidFill>
              </a:rPr>
              <a:t>).∆t</a:t>
            </a:r>
          </a:p>
        </p:txBody>
      </p:sp>
      <p:sp>
        <p:nvSpPr>
          <p:cNvPr id="5" name="Rectangle 4"/>
          <p:cNvSpPr/>
          <p:nvPr/>
        </p:nvSpPr>
        <p:spPr>
          <a:xfrm>
            <a:off x="1343554" y="5650708"/>
            <a:ext cx="9879147" cy="523220"/>
          </a:xfrm>
          <a:prstGeom prst="rect">
            <a:avLst/>
          </a:prstGeom>
        </p:spPr>
        <p:txBody>
          <a:bodyPr wrap="square">
            <a:spAutoFit/>
          </a:bodyPr>
          <a:lstStyle/>
          <a:p>
            <a:r>
              <a:rPr lang="en-US" sz="1400" dirty="0"/>
              <a:t>Where t is the time, ∆t is the increment of time, f and g are functions,  </a:t>
            </a:r>
            <a:r>
              <a:rPr lang="el-GR" sz="1400" dirty="0"/>
              <a:t>θ</a:t>
            </a:r>
            <a:r>
              <a:rPr lang="fr-BE" sz="1400" dirty="0"/>
              <a:t> </a:t>
            </a:r>
            <a:r>
              <a:rPr lang="fr-BE" sz="1400" dirty="0" err="1"/>
              <a:t>is</a:t>
            </a:r>
            <a:r>
              <a:rPr lang="fr-BE" sz="1400" dirty="0"/>
              <a:t> a (</a:t>
            </a:r>
            <a:r>
              <a:rPr lang="fr-BE" sz="1400" dirty="0" err="1"/>
              <a:t>vector</a:t>
            </a:r>
            <a:r>
              <a:rPr lang="fr-BE" sz="1400" dirty="0"/>
              <a:t> of) </a:t>
            </a:r>
            <a:r>
              <a:rPr lang="fr-BE" sz="1400" dirty="0" err="1"/>
              <a:t>parameter</a:t>
            </a:r>
            <a:r>
              <a:rPr lang="fr-BE" sz="1400" dirty="0"/>
              <a:t>(s), </a:t>
            </a:r>
            <a:r>
              <a:rPr lang="en-US" sz="1400" dirty="0"/>
              <a:t>X(t) is a (vector of) driving variable(s),  U(t) is a (vector of) internal state variable(s),  and Y(t) is a (vector of) output variable(s),    </a:t>
            </a:r>
            <a:endParaRPr lang="fr-BE" sz="1400" dirty="0"/>
          </a:p>
        </p:txBody>
      </p:sp>
      <p:sp>
        <p:nvSpPr>
          <p:cNvPr id="12" name="ZoneTexte 11"/>
          <p:cNvSpPr txBox="1"/>
          <p:nvPr/>
        </p:nvSpPr>
        <p:spPr>
          <a:xfrm>
            <a:off x="0" y="30603"/>
            <a:ext cx="12192000" cy="523220"/>
          </a:xfrm>
          <a:prstGeom prst="rect">
            <a:avLst/>
          </a:prstGeom>
          <a:noFill/>
        </p:spPr>
        <p:txBody>
          <a:bodyPr wrap="square" rtlCol="0">
            <a:spAutoFit/>
          </a:bodyPr>
          <a:lstStyle/>
          <a:p>
            <a:pPr algn="ctr"/>
            <a:r>
              <a:rPr lang="fr-FR" sz="2800" dirty="0" err="1">
                <a:latin typeface="Arial Narrow" panose="020B0606020202030204" pitchFamily="34" charset="0"/>
              </a:rPr>
              <a:t>Soil-Crop</a:t>
            </a:r>
            <a:r>
              <a:rPr lang="fr-FR" sz="2800" dirty="0">
                <a:latin typeface="Arial Narrow" panose="020B0606020202030204" pitchFamily="34" charset="0"/>
              </a:rPr>
              <a:t> Model</a:t>
            </a:r>
          </a:p>
        </p:txBody>
      </p:sp>
    </p:spTree>
    <p:extLst>
      <p:ext uri="{BB962C8B-B14F-4D97-AF65-F5344CB8AC3E}">
        <p14:creationId xmlns:p14="http://schemas.microsoft.com/office/powerpoint/2010/main" val="32882055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oneTexte 9"/>
          <p:cNvSpPr txBox="1"/>
          <p:nvPr/>
        </p:nvSpPr>
        <p:spPr>
          <a:xfrm>
            <a:off x="73890" y="697057"/>
            <a:ext cx="12053454" cy="5201424"/>
          </a:xfrm>
          <a:prstGeom prst="rect">
            <a:avLst/>
          </a:prstGeom>
          <a:noFill/>
        </p:spPr>
        <p:txBody>
          <a:bodyPr wrap="square" rtlCol="0">
            <a:spAutoFit/>
          </a:bodyPr>
          <a:lstStyle/>
          <a:p>
            <a:pPr algn="just"/>
            <a:r>
              <a:rPr lang="en-US" sz="2000" b="1" i="1" u="sng" dirty="0">
                <a:latin typeface="Arial Narrow" panose="020B0606020202030204" pitchFamily="34" charset="0"/>
              </a:rPr>
              <a:t>Climatic inputs required for Soil-Crop model</a:t>
            </a:r>
          </a:p>
          <a:p>
            <a:pPr algn="just"/>
            <a:endParaRPr lang="en-US" sz="2000" dirty="0">
              <a:latin typeface="Arial Narrow" panose="020B0606020202030204" pitchFamily="34" charset="0"/>
            </a:endParaRPr>
          </a:p>
          <a:p>
            <a:pPr marL="342900" indent="-342900" algn="just">
              <a:buFont typeface="Wingdings" panose="05000000000000000000" pitchFamily="2" charset="2"/>
              <a:buChar char="Ø"/>
            </a:pPr>
            <a:r>
              <a:rPr lang="en-US" sz="2000" dirty="0">
                <a:latin typeface="Arial Narrow" panose="020B0606020202030204" pitchFamily="34" charset="0"/>
              </a:rPr>
              <a:t>T min [°C]</a:t>
            </a:r>
          </a:p>
          <a:p>
            <a:pPr marL="342900" indent="-342900" algn="just">
              <a:buFont typeface="Wingdings" panose="05000000000000000000" pitchFamily="2" charset="2"/>
              <a:buChar char="Ø"/>
            </a:pPr>
            <a:endParaRPr lang="en-US" sz="2000" dirty="0">
              <a:latin typeface="Arial Narrow" panose="020B0606020202030204" pitchFamily="34" charset="0"/>
            </a:endParaRPr>
          </a:p>
          <a:p>
            <a:pPr marL="342900" indent="-342900" algn="just">
              <a:buFont typeface="Wingdings" panose="05000000000000000000" pitchFamily="2" charset="2"/>
              <a:buChar char="Ø"/>
            </a:pPr>
            <a:r>
              <a:rPr lang="en-US" sz="2000" dirty="0">
                <a:latin typeface="Arial Narrow" panose="020B0606020202030204" pitchFamily="34" charset="0"/>
              </a:rPr>
              <a:t>T max [°C]</a:t>
            </a:r>
          </a:p>
          <a:p>
            <a:pPr marL="342900" indent="-342900" algn="just">
              <a:buFont typeface="Wingdings" panose="05000000000000000000" pitchFamily="2" charset="2"/>
              <a:buChar char="Ø"/>
            </a:pPr>
            <a:endParaRPr lang="en-US" sz="2000" dirty="0">
              <a:latin typeface="Arial Narrow" panose="020B0606020202030204" pitchFamily="34" charset="0"/>
            </a:endParaRPr>
          </a:p>
          <a:p>
            <a:pPr marL="342900" indent="-342900" algn="just">
              <a:buFont typeface="Wingdings" panose="05000000000000000000" pitchFamily="2" charset="2"/>
              <a:buChar char="Ø"/>
            </a:pPr>
            <a:r>
              <a:rPr lang="en-US" sz="2000" dirty="0">
                <a:latin typeface="Arial Narrow" panose="020B0606020202030204" pitchFamily="34" charset="0"/>
              </a:rPr>
              <a:t>Rainfall [mm]</a:t>
            </a:r>
          </a:p>
          <a:p>
            <a:pPr marL="342900" indent="-342900" algn="just">
              <a:buFont typeface="Wingdings" panose="05000000000000000000" pitchFamily="2" charset="2"/>
              <a:buChar char="Ø"/>
            </a:pPr>
            <a:endParaRPr lang="en-US" sz="2000" dirty="0">
              <a:latin typeface="Arial Narrow" panose="020B0606020202030204" pitchFamily="34" charset="0"/>
            </a:endParaRPr>
          </a:p>
          <a:p>
            <a:pPr marL="342900" indent="-342900" algn="just">
              <a:buFont typeface="Wingdings" panose="05000000000000000000" pitchFamily="2" charset="2"/>
              <a:buChar char="Ø"/>
            </a:pPr>
            <a:r>
              <a:rPr lang="en-US" sz="2000" dirty="0">
                <a:latin typeface="Arial Narrow" panose="020B0606020202030204" pitchFamily="34" charset="0"/>
              </a:rPr>
              <a:t>Solar radiation [MJ/m²]</a:t>
            </a:r>
          </a:p>
          <a:p>
            <a:pPr marL="342900" indent="-342900" algn="just">
              <a:buFont typeface="Wingdings" panose="05000000000000000000" pitchFamily="2" charset="2"/>
              <a:buChar char="Ø"/>
            </a:pPr>
            <a:endParaRPr lang="en-US" sz="2000" dirty="0">
              <a:latin typeface="Arial Narrow" panose="020B0606020202030204" pitchFamily="34" charset="0"/>
            </a:endParaRPr>
          </a:p>
          <a:p>
            <a:pPr marL="342900" indent="-342900" algn="just">
              <a:buFont typeface="Wingdings" panose="05000000000000000000" pitchFamily="2" charset="2"/>
              <a:buChar char="Ø"/>
            </a:pPr>
            <a:r>
              <a:rPr lang="en-US" sz="2000" dirty="0">
                <a:latin typeface="Arial Narrow" panose="020B0606020202030204" pitchFamily="34" charset="0"/>
              </a:rPr>
              <a:t>Wind speed [m/s] (not for all models)</a:t>
            </a:r>
          </a:p>
          <a:p>
            <a:pPr marL="342900" indent="-342900" algn="just">
              <a:buFont typeface="Wingdings" panose="05000000000000000000" pitchFamily="2" charset="2"/>
              <a:buChar char="Ø"/>
            </a:pPr>
            <a:endParaRPr lang="en-US" sz="2000" dirty="0">
              <a:latin typeface="Arial Narrow" panose="020B0606020202030204" pitchFamily="34" charset="0"/>
            </a:endParaRPr>
          </a:p>
          <a:p>
            <a:pPr marL="342900" indent="-342900" algn="just">
              <a:buFont typeface="Wingdings" panose="05000000000000000000" pitchFamily="2" charset="2"/>
              <a:buChar char="Ø"/>
            </a:pPr>
            <a:r>
              <a:rPr lang="en-US" sz="2000" dirty="0">
                <a:latin typeface="Arial Narrow" panose="020B0606020202030204" pitchFamily="34" charset="0"/>
              </a:rPr>
              <a:t>Vapor pressure [mbar] (or Relative Air Humidity [%]) (not for all models)</a:t>
            </a:r>
          </a:p>
          <a:p>
            <a:pPr algn="just"/>
            <a:endParaRPr lang="en-US" sz="2000" dirty="0">
              <a:latin typeface="Arial Narrow" panose="020B0606020202030204" pitchFamily="34" charset="0"/>
            </a:endParaRPr>
          </a:p>
          <a:p>
            <a:pPr algn="just"/>
            <a:endParaRPr lang="en-US" sz="2000" dirty="0">
              <a:latin typeface="Arial Narrow" panose="020B0606020202030204" pitchFamily="34" charset="0"/>
            </a:endParaRPr>
          </a:p>
          <a:p>
            <a:pPr algn="just"/>
            <a:endParaRPr lang="en-US" sz="2400" dirty="0">
              <a:latin typeface="Arial Narrow" panose="020B0606020202030204" pitchFamily="34" charset="0"/>
            </a:endParaRPr>
          </a:p>
        </p:txBody>
      </p:sp>
      <p:sp>
        <p:nvSpPr>
          <p:cNvPr id="2" name="Espace réservé du numéro de diapositive 1"/>
          <p:cNvSpPr>
            <a:spLocks noGrp="1"/>
          </p:cNvSpPr>
          <p:nvPr>
            <p:ph type="sldNum" sz="quarter" idx="12"/>
          </p:nvPr>
        </p:nvSpPr>
        <p:spPr>
          <a:xfrm>
            <a:off x="9404929" y="6467838"/>
            <a:ext cx="2743200" cy="365125"/>
          </a:xfrm>
        </p:spPr>
        <p:txBody>
          <a:bodyPr/>
          <a:lstStyle/>
          <a:p>
            <a:fld id="{B7AE509F-E43D-4D64-8870-A9C720C18A5F}" type="slidenum">
              <a:rPr lang="fr-FR" sz="1400" b="1" smtClean="0">
                <a:solidFill>
                  <a:schemeClr val="bg1"/>
                </a:solidFill>
                <a:latin typeface="Arial Narrow" panose="020B0606020202030204" pitchFamily="34" charset="0"/>
              </a:rPr>
              <a:t>17</a:t>
            </a:fld>
            <a:endParaRPr lang="fr-FR" sz="1400" b="1" dirty="0">
              <a:solidFill>
                <a:schemeClr val="bg1"/>
              </a:solidFill>
              <a:latin typeface="Arial Narrow" panose="020B0606020202030204" pitchFamily="34" charset="0"/>
            </a:endParaRPr>
          </a:p>
        </p:txBody>
      </p:sp>
      <p:sp>
        <p:nvSpPr>
          <p:cNvPr id="5" name="ZoneTexte 4"/>
          <p:cNvSpPr txBox="1"/>
          <p:nvPr/>
        </p:nvSpPr>
        <p:spPr>
          <a:xfrm>
            <a:off x="0" y="30603"/>
            <a:ext cx="12192000" cy="523220"/>
          </a:xfrm>
          <a:prstGeom prst="rect">
            <a:avLst/>
          </a:prstGeom>
          <a:noFill/>
        </p:spPr>
        <p:txBody>
          <a:bodyPr wrap="square" rtlCol="0">
            <a:spAutoFit/>
          </a:bodyPr>
          <a:lstStyle/>
          <a:p>
            <a:pPr algn="ctr"/>
            <a:r>
              <a:rPr lang="fr-FR" sz="2800" dirty="0" err="1">
                <a:latin typeface="Arial Narrow" panose="020B0606020202030204" pitchFamily="34" charset="0"/>
              </a:rPr>
              <a:t>Soil-Crop</a:t>
            </a:r>
            <a:r>
              <a:rPr lang="fr-FR" sz="2800" dirty="0">
                <a:latin typeface="Arial Narrow" panose="020B0606020202030204" pitchFamily="34" charset="0"/>
              </a:rPr>
              <a:t> Model</a:t>
            </a:r>
          </a:p>
        </p:txBody>
      </p:sp>
    </p:spTree>
    <p:extLst>
      <p:ext uri="{BB962C8B-B14F-4D97-AF65-F5344CB8AC3E}">
        <p14:creationId xmlns:p14="http://schemas.microsoft.com/office/powerpoint/2010/main" val="3584130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ZoneTexte 15"/>
          <p:cNvSpPr txBox="1"/>
          <p:nvPr/>
        </p:nvSpPr>
        <p:spPr>
          <a:xfrm>
            <a:off x="173062" y="632500"/>
            <a:ext cx="10625091" cy="1015663"/>
          </a:xfrm>
          <a:prstGeom prst="rect">
            <a:avLst/>
          </a:prstGeom>
          <a:noFill/>
        </p:spPr>
        <p:txBody>
          <a:bodyPr wrap="square" rtlCol="0">
            <a:spAutoFit/>
          </a:bodyPr>
          <a:lstStyle/>
          <a:p>
            <a:r>
              <a:rPr lang="en-US" sz="2000" b="1" i="1" u="sng" dirty="0">
                <a:latin typeface="Arial Narrow" panose="020B0606020202030204" pitchFamily="34" charset="0"/>
              </a:rPr>
              <a:t>Workflow representation</a:t>
            </a:r>
          </a:p>
          <a:p>
            <a:endParaRPr lang="en-US" sz="2000" dirty="0">
              <a:latin typeface="Arial Narrow" panose="020B0606020202030204" pitchFamily="34" charset="0"/>
            </a:endParaRPr>
          </a:p>
          <a:p>
            <a:r>
              <a:rPr lang="en-US" sz="2000" dirty="0">
                <a:latin typeface="Arial Narrow" panose="020B0606020202030204" pitchFamily="34" charset="0"/>
              </a:rPr>
              <a:t>Above ground and yield</a:t>
            </a:r>
          </a:p>
        </p:txBody>
      </p:sp>
      <p:pic>
        <p:nvPicPr>
          <p:cNvPr id="5" name="Imag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86648" y="632500"/>
            <a:ext cx="5467202" cy="6189800"/>
          </a:xfrm>
          <a:prstGeom prst="rect">
            <a:avLst/>
          </a:prstGeom>
        </p:spPr>
      </p:pic>
      <p:sp>
        <p:nvSpPr>
          <p:cNvPr id="6" name="Rectangle 5"/>
          <p:cNvSpPr/>
          <p:nvPr/>
        </p:nvSpPr>
        <p:spPr>
          <a:xfrm>
            <a:off x="219948" y="5437784"/>
            <a:ext cx="4883084" cy="954107"/>
          </a:xfrm>
          <a:prstGeom prst="rect">
            <a:avLst/>
          </a:prstGeom>
        </p:spPr>
        <p:txBody>
          <a:bodyPr wrap="square">
            <a:spAutoFit/>
          </a:bodyPr>
          <a:lstStyle/>
          <a:p>
            <a:r>
              <a:rPr lang="en-US" sz="1400" dirty="0"/>
              <a:t>Modeling ecosystem primary productivity to climatic variations and climatic change (chap 2). In : An Environmental Information and Modelling System for Sustainable development - Edition: I - Editors: University of Chile</a:t>
            </a:r>
            <a:endParaRPr lang="en-US" sz="1400" b="0" i="0" dirty="0">
              <a:effectLst/>
            </a:endParaRPr>
          </a:p>
        </p:txBody>
      </p:sp>
      <p:sp>
        <p:nvSpPr>
          <p:cNvPr id="11" name="ZoneTexte 10"/>
          <p:cNvSpPr txBox="1"/>
          <p:nvPr/>
        </p:nvSpPr>
        <p:spPr>
          <a:xfrm>
            <a:off x="0" y="30603"/>
            <a:ext cx="12192000" cy="523220"/>
          </a:xfrm>
          <a:prstGeom prst="rect">
            <a:avLst/>
          </a:prstGeom>
          <a:noFill/>
        </p:spPr>
        <p:txBody>
          <a:bodyPr wrap="square" rtlCol="0">
            <a:spAutoFit/>
          </a:bodyPr>
          <a:lstStyle/>
          <a:p>
            <a:pPr algn="ctr"/>
            <a:r>
              <a:rPr lang="fr-FR" sz="2800" dirty="0" err="1">
                <a:latin typeface="Arial Narrow" panose="020B0606020202030204" pitchFamily="34" charset="0"/>
              </a:rPr>
              <a:t>Soil-Crop</a:t>
            </a:r>
            <a:r>
              <a:rPr lang="fr-FR" sz="2800" dirty="0">
                <a:latin typeface="Arial Narrow" panose="020B0606020202030204" pitchFamily="34" charset="0"/>
              </a:rPr>
              <a:t> Model</a:t>
            </a:r>
          </a:p>
        </p:txBody>
      </p:sp>
      <p:sp>
        <p:nvSpPr>
          <p:cNvPr id="3" name="Rectangle 2"/>
          <p:cNvSpPr/>
          <p:nvPr/>
        </p:nvSpPr>
        <p:spPr>
          <a:xfrm>
            <a:off x="9486900" y="591923"/>
            <a:ext cx="542925" cy="247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Tree>
    <p:extLst>
      <p:ext uri="{BB962C8B-B14F-4D97-AF65-F5344CB8AC3E}">
        <p14:creationId xmlns:p14="http://schemas.microsoft.com/office/powerpoint/2010/main" val="33068746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he pools and flows of carbon in the CENTURY model. The diagram showed... |  Download Scientific Diagra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43729" y="632500"/>
            <a:ext cx="7118095" cy="5652605"/>
          </a:xfrm>
          <a:prstGeom prst="rect">
            <a:avLst/>
          </a:prstGeom>
          <a:noFill/>
          <a:extLst>
            <a:ext uri="{909E8E84-426E-40DD-AFC4-6F175D3DCCD1}">
              <a14:hiddenFill xmlns:a14="http://schemas.microsoft.com/office/drawing/2010/main">
                <a:solidFill>
                  <a:srgbClr val="FFFFFF"/>
                </a:solidFill>
              </a14:hiddenFill>
            </a:ext>
          </a:extLst>
        </p:spPr>
      </p:pic>
      <p:sp>
        <p:nvSpPr>
          <p:cNvPr id="12" name="ZoneTexte 11"/>
          <p:cNvSpPr txBox="1"/>
          <p:nvPr/>
        </p:nvSpPr>
        <p:spPr>
          <a:xfrm>
            <a:off x="173062" y="632500"/>
            <a:ext cx="10625091" cy="1015663"/>
          </a:xfrm>
          <a:prstGeom prst="rect">
            <a:avLst/>
          </a:prstGeom>
          <a:noFill/>
        </p:spPr>
        <p:txBody>
          <a:bodyPr wrap="square" rtlCol="0">
            <a:spAutoFit/>
          </a:bodyPr>
          <a:lstStyle/>
          <a:p>
            <a:r>
              <a:rPr lang="en-US" sz="2000" b="1" i="1" u="sng" dirty="0">
                <a:latin typeface="Arial Narrow" panose="020B0606020202030204" pitchFamily="34" charset="0"/>
              </a:rPr>
              <a:t>Workflow representation</a:t>
            </a:r>
          </a:p>
          <a:p>
            <a:endParaRPr lang="en-US" sz="2000" dirty="0">
              <a:latin typeface="Arial Narrow" panose="020B0606020202030204" pitchFamily="34" charset="0"/>
            </a:endParaRPr>
          </a:p>
          <a:p>
            <a:r>
              <a:rPr lang="en-US" sz="2000" dirty="0">
                <a:latin typeface="Arial Narrow" panose="020B0606020202030204" pitchFamily="34" charset="0"/>
              </a:rPr>
              <a:t>Pools and flow of C </a:t>
            </a:r>
          </a:p>
        </p:txBody>
      </p:sp>
      <p:sp>
        <p:nvSpPr>
          <p:cNvPr id="16" name="ZoneTexte 15"/>
          <p:cNvSpPr txBox="1"/>
          <p:nvPr/>
        </p:nvSpPr>
        <p:spPr>
          <a:xfrm>
            <a:off x="0" y="30603"/>
            <a:ext cx="12192000" cy="523220"/>
          </a:xfrm>
          <a:prstGeom prst="rect">
            <a:avLst/>
          </a:prstGeom>
          <a:noFill/>
        </p:spPr>
        <p:txBody>
          <a:bodyPr wrap="square" rtlCol="0">
            <a:spAutoFit/>
          </a:bodyPr>
          <a:lstStyle/>
          <a:p>
            <a:pPr algn="ctr"/>
            <a:r>
              <a:rPr lang="fr-FR" sz="2800" dirty="0" err="1">
                <a:latin typeface="Arial Narrow" panose="020B0606020202030204" pitchFamily="34" charset="0"/>
              </a:rPr>
              <a:t>Soil-Crop</a:t>
            </a:r>
            <a:r>
              <a:rPr lang="fr-FR" sz="2800" dirty="0">
                <a:latin typeface="Arial Narrow" panose="020B0606020202030204" pitchFamily="34" charset="0"/>
              </a:rPr>
              <a:t> Model</a:t>
            </a:r>
          </a:p>
        </p:txBody>
      </p:sp>
      <p:sp>
        <p:nvSpPr>
          <p:cNvPr id="4" name="Rectangle 3"/>
          <p:cNvSpPr/>
          <p:nvPr/>
        </p:nvSpPr>
        <p:spPr>
          <a:xfrm>
            <a:off x="173062" y="5633535"/>
            <a:ext cx="4770667" cy="738664"/>
          </a:xfrm>
          <a:prstGeom prst="rect">
            <a:avLst/>
          </a:prstGeom>
        </p:spPr>
        <p:txBody>
          <a:bodyPr wrap="square">
            <a:spAutoFit/>
          </a:bodyPr>
          <a:lstStyle/>
          <a:p>
            <a:r>
              <a:rPr lang="en-US" sz="1400" dirty="0"/>
              <a:t>The pools and flows of carbon in the CENTURY model. The diagram showed the major factors which control the flows. doi:10.1371/journal.pone.0095142.g001 </a:t>
            </a:r>
            <a:endParaRPr lang="fr-BE" sz="1400" dirty="0"/>
          </a:p>
        </p:txBody>
      </p:sp>
    </p:spTree>
    <p:extLst>
      <p:ext uri="{BB962C8B-B14F-4D97-AF65-F5344CB8AC3E}">
        <p14:creationId xmlns:p14="http://schemas.microsoft.com/office/powerpoint/2010/main" val="577457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p:cNvSpPr txBox="1"/>
          <p:nvPr/>
        </p:nvSpPr>
        <p:spPr>
          <a:xfrm>
            <a:off x="0" y="30603"/>
            <a:ext cx="12192000" cy="523220"/>
          </a:xfrm>
          <a:prstGeom prst="rect">
            <a:avLst/>
          </a:prstGeom>
          <a:noFill/>
        </p:spPr>
        <p:txBody>
          <a:bodyPr wrap="square" rtlCol="0">
            <a:spAutoFit/>
          </a:bodyPr>
          <a:lstStyle/>
          <a:p>
            <a:pPr algn="ctr"/>
            <a:r>
              <a:rPr lang="fr-FR" sz="2800" dirty="0">
                <a:latin typeface="Arial Narrow" panose="020B0606020202030204" pitchFamily="34" charset="0"/>
              </a:rPr>
              <a:t>Objectives of WP5</a:t>
            </a:r>
          </a:p>
        </p:txBody>
      </p:sp>
      <p:sp>
        <p:nvSpPr>
          <p:cNvPr id="10" name="ZoneTexte 9"/>
          <p:cNvSpPr txBox="1"/>
          <p:nvPr/>
        </p:nvSpPr>
        <p:spPr>
          <a:xfrm>
            <a:off x="73890" y="963757"/>
            <a:ext cx="12053454" cy="1569660"/>
          </a:xfrm>
          <a:prstGeom prst="rect">
            <a:avLst/>
          </a:prstGeom>
          <a:noFill/>
        </p:spPr>
        <p:txBody>
          <a:bodyPr wrap="square" rtlCol="0">
            <a:spAutoFit/>
          </a:bodyPr>
          <a:lstStyle/>
          <a:p>
            <a:pPr algn="just"/>
            <a:r>
              <a:rPr lang="en-US" sz="2400" dirty="0">
                <a:latin typeface="Arial Narrow" panose="020B0606020202030204" pitchFamily="34" charset="0"/>
              </a:rPr>
              <a:t>How can we use smart farming technologies (WP2-3-4) </a:t>
            </a:r>
          </a:p>
          <a:p>
            <a:pPr algn="just"/>
            <a:endParaRPr lang="en-US" sz="2400" dirty="0">
              <a:latin typeface="Arial Narrow" panose="020B0606020202030204" pitchFamily="34" charset="0"/>
            </a:endParaRPr>
          </a:p>
          <a:p>
            <a:pPr marL="342900" indent="-342900" algn="just">
              <a:buFont typeface="Wingdings" panose="05000000000000000000" pitchFamily="2" charset="2"/>
              <a:buChar char="Ø"/>
            </a:pPr>
            <a:r>
              <a:rPr lang="en-US" sz="2400" dirty="0">
                <a:latin typeface="Arial Narrow" panose="020B0606020202030204" pitchFamily="34" charset="0"/>
              </a:rPr>
              <a:t>To better understand the effect of climate change on the natural resources (soil, plant, animal)</a:t>
            </a:r>
          </a:p>
          <a:p>
            <a:pPr marL="342900" indent="-342900" algn="just">
              <a:buFont typeface="Wingdings" panose="05000000000000000000" pitchFamily="2" charset="2"/>
              <a:buChar char="Ø"/>
            </a:pPr>
            <a:r>
              <a:rPr lang="en-US" sz="2400" dirty="0">
                <a:latin typeface="Arial Narrow" panose="020B0606020202030204" pitchFamily="34" charset="0"/>
              </a:rPr>
              <a:t>To adapt the practices to design resistant (resilient and stable) and sustainable cropping systems</a:t>
            </a:r>
          </a:p>
        </p:txBody>
      </p:sp>
      <p:sp>
        <p:nvSpPr>
          <p:cNvPr id="2" name="Espace réservé du numéro de diapositive 1"/>
          <p:cNvSpPr>
            <a:spLocks noGrp="1"/>
          </p:cNvSpPr>
          <p:nvPr>
            <p:ph type="sldNum" sz="quarter" idx="12"/>
          </p:nvPr>
        </p:nvSpPr>
        <p:spPr>
          <a:xfrm>
            <a:off x="9404929" y="6467838"/>
            <a:ext cx="2743200" cy="365125"/>
          </a:xfrm>
        </p:spPr>
        <p:txBody>
          <a:bodyPr/>
          <a:lstStyle/>
          <a:p>
            <a:fld id="{B7AE509F-E43D-4D64-8870-A9C720C18A5F}" type="slidenum">
              <a:rPr lang="fr-FR" sz="1400" b="1" smtClean="0">
                <a:solidFill>
                  <a:schemeClr val="bg1"/>
                </a:solidFill>
                <a:latin typeface="Arial Narrow" panose="020B0606020202030204" pitchFamily="34" charset="0"/>
              </a:rPr>
              <a:t>2</a:t>
            </a:fld>
            <a:endParaRPr lang="fr-FR" sz="1400" b="1" dirty="0">
              <a:solidFill>
                <a:schemeClr val="bg1"/>
              </a:solidFill>
              <a:latin typeface="Arial Narrow" panose="020B0606020202030204" pitchFamily="34" charset="0"/>
            </a:endParaRPr>
          </a:p>
        </p:txBody>
      </p:sp>
      <p:pic>
        <p:nvPicPr>
          <p:cNvPr id="11" name="Image 10"/>
          <p:cNvPicPr>
            <a:picLocks noChangeAspect="1"/>
          </p:cNvPicPr>
          <p:nvPr/>
        </p:nvPicPr>
        <p:blipFill>
          <a:blip r:embed="rId2"/>
          <a:stretch>
            <a:fillRect/>
          </a:stretch>
        </p:blipFill>
        <p:spPr>
          <a:xfrm>
            <a:off x="2660048" y="3047705"/>
            <a:ext cx="7410450" cy="3076575"/>
          </a:xfrm>
          <a:prstGeom prst="rect">
            <a:avLst/>
          </a:prstGeom>
        </p:spPr>
      </p:pic>
    </p:spTree>
    <p:extLst>
      <p:ext uri="{BB962C8B-B14F-4D97-AF65-F5344CB8AC3E}">
        <p14:creationId xmlns:p14="http://schemas.microsoft.com/office/powerpoint/2010/main" val="26169405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40393" y="6061767"/>
            <a:ext cx="4883084" cy="307777"/>
          </a:xfrm>
          <a:prstGeom prst="rect">
            <a:avLst/>
          </a:prstGeom>
        </p:spPr>
        <p:txBody>
          <a:bodyPr wrap="square">
            <a:spAutoFit/>
          </a:bodyPr>
          <a:lstStyle/>
          <a:p>
            <a:r>
              <a:rPr lang="en-US" sz="1400" dirty="0"/>
              <a:t>Basso Bruno : personal communication</a:t>
            </a:r>
            <a:endParaRPr lang="en-US" sz="1400" b="0" i="0" dirty="0">
              <a:effectLst/>
            </a:endParaRPr>
          </a:p>
        </p:txBody>
      </p:sp>
      <p:pic>
        <p:nvPicPr>
          <p:cNvPr id="11"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541734" y="1388801"/>
            <a:ext cx="7247297" cy="4629674"/>
          </a:xfrm>
          <a:prstGeom prst="rect">
            <a:avLst/>
          </a:prstGeom>
        </p:spPr>
      </p:pic>
      <p:sp>
        <p:nvSpPr>
          <p:cNvPr id="16" name="ZoneTexte 15"/>
          <p:cNvSpPr txBox="1"/>
          <p:nvPr/>
        </p:nvSpPr>
        <p:spPr>
          <a:xfrm>
            <a:off x="173062" y="632500"/>
            <a:ext cx="10625091" cy="1631216"/>
          </a:xfrm>
          <a:prstGeom prst="rect">
            <a:avLst/>
          </a:prstGeom>
          <a:noFill/>
        </p:spPr>
        <p:txBody>
          <a:bodyPr wrap="square" rtlCol="0">
            <a:spAutoFit/>
          </a:bodyPr>
          <a:lstStyle/>
          <a:p>
            <a:r>
              <a:rPr lang="en-US" sz="2000" b="1" i="1" u="sng" dirty="0">
                <a:latin typeface="Arial Narrow" panose="020B0606020202030204" pitchFamily="34" charset="0"/>
              </a:rPr>
              <a:t>Workflow representation</a:t>
            </a:r>
          </a:p>
          <a:p>
            <a:endParaRPr lang="en-US" sz="2000" dirty="0">
              <a:latin typeface="Arial Narrow" panose="020B0606020202030204" pitchFamily="34" charset="0"/>
            </a:endParaRPr>
          </a:p>
          <a:p>
            <a:r>
              <a:rPr lang="en-US" sz="2000" dirty="0">
                <a:latin typeface="Arial Narrow" panose="020B0606020202030204" pitchFamily="34" charset="0"/>
              </a:rPr>
              <a:t>Interaction between </a:t>
            </a:r>
          </a:p>
          <a:p>
            <a:r>
              <a:rPr lang="en-US" sz="2000" dirty="0">
                <a:latin typeface="Arial Narrow" panose="020B0606020202030204" pitchFamily="34" charset="0"/>
              </a:rPr>
              <a:t>management and environment</a:t>
            </a:r>
          </a:p>
          <a:p>
            <a:r>
              <a:rPr lang="en-US" sz="2000" dirty="0">
                <a:latin typeface="Arial Narrow" panose="020B0606020202030204" pitchFamily="34" charset="0"/>
              </a:rPr>
              <a:t>on soil processes</a:t>
            </a:r>
          </a:p>
        </p:txBody>
      </p:sp>
      <p:sp>
        <p:nvSpPr>
          <p:cNvPr id="17" name="ZoneTexte 16"/>
          <p:cNvSpPr txBox="1"/>
          <p:nvPr/>
        </p:nvSpPr>
        <p:spPr>
          <a:xfrm>
            <a:off x="0" y="30603"/>
            <a:ext cx="12192000" cy="523220"/>
          </a:xfrm>
          <a:prstGeom prst="rect">
            <a:avLst/>
          </a:prstGeom>
          <a:noFill/>
        </p:spPr>
        <p:txBody>
          <a:bodyPr wrap="square" rtlCol="0">
            <a:spAutoFit/>
          </a:bodyPr>
          <a:lstStyle/>
          <a:p>
            <a:pPr algn="ctr"/>
            <a:r>
              <a:rPr lang="fr-FR" sz="2800" dirty="0" err="1">
                <a:latin typeface="Arial Narrow" panose="020B0606020202030204" pitchFamily="34" charset="0"/>
              </a:rPr>
              <a:t>Soil-Crop</a:t>
            </a:r>
            <a:r>
              <a:rPr lang="fr-FR" sz="2800" dirty="0">
                <a:latin typeface="Arial Narrow" panose="020B0606020202030204" pitchFamily="34" charset="0"/>
              </a:rPr>
              <a:t> Model</a:t>
            </a:r>
          </a:p>
        </p:txBody>
      </p:sp>
    </p:spTree>
    <p:extLst>
      <p:ext uri="{BB962C8B-B14F-4D97-AF65-F5344CB8AC3E}">
        <p14:creationId xmlns:p14="http://schemas.microsoft.com/office/powerpoint/2010/main" val="17806789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3"/>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3518238" y="2976563"/>
            <a:ext cx="5472113"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Line 16"/>
          <p:cNvSpPr>
            <a:spLocks noChangeShapeType="1"/>
          </p:cNvSpPr>
          <p:nvPr/>
        </p:nvSpPr>
        <p:spPr bwMode="auto">
          <a:xfrm>
            <a:off x="3734138" y="4838701"/>
            <a:ext cx="5040313" cy="0"/>
          </a:xfrm>
          <a:prstGeom prst="line">
            <a:avLst/>
          </a:prstGeom>
          <a:noFill/>
          <a:ln w="25400">
            <a:solidFill>
              <a:srgbClr val="C0C0C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fr-BE"/>
          </a:p>
        </p:txBody>
      </p:sp>
      <p:sp>
        <p:nvSpPr>
          <p:cNvPr id="12" name="Line 18"/>
          <p:cNvSpPr>
            <a:spLocks noChangeShapeType="1"/>
          </p:cNvSpPr>
          <p:nvPr/>
        </p:nvSpPr>
        <p:spPr bwMode="auto">
          <a:xfrm>
            <a:off x="3734138" y="4983163"/>
            <a:ext cx="5040313" cy="0"/>
          </a:xfrm>
          <a:prstGeom prst="line">
            <a:avLst/>
          </a:prstGeom>
          <a:noFill/>
          <a:ln w="25400">
            <a:solidFill>
              <a:srgbClr val="C0C0C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fr-BE"/>
          </a:p>
        </p:txBody>
      </p:sp>
      <p:sp>
        <p:nvSpPr>
          <p:cNvPr id="16" name="Line 19"/>
          <p:cNvSpPr>
            <a:spLocks noChangeShapeType="1"/>
          </p:cNvSpPr>
          <p:nvPr/>
        </p:nvSpPr>
        <p:spPr bwMode="auto">
          <a:xfrm>
            <a:off x="3734138" y="5126038"/>
            <a:ext cx="5040313" cy="0"/>
          </a:xfrm>
          <a:prstGeom prst="line">
            <a:avLst/>
          </a:prstGeom>
          <a:noFill/>
          <a:ln w="25400">
            <a:solidFill>
              <a:srgbClr val="C0C0C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fr-BE"/>
          </a:p>
        </p:txBody>
      </p:sp>
      <p:sp>
        <p:nvSpPr>
          <p:cNvPr id="17" name="Line 21"/>
          <p:cNvSpPr>
            <a:spLocks noChangeShapeType="1"/>
          </p:cNvSpPr>
          <p:nvPr/>
        </p:nvSpPr>
        <p:spPr bwMode="auto">
          <a:xfrm>
            <a:off x="3734138" y="5414963"/>
            <a:ext cx="5040313" cy="0"/>
          </a:xfrm>
          <a:prstGeom prst="line">
            <a:avLst/>
          </a:prstGeom>
          <a:noFill/>
          <a:ln w="25400">
            <a:solidFill>
              <a:srgbClr val="C0C0C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fr-BE"/>
          </a:p>
        </p:txBody>
      </p:sp>
      <p:sp>
        <p:nvSpPr>
          <p:cNvPr id="18" name="Line 22"/>
          <p:cNvSpPr>
            <a:spLocks noChangeShapeType="1"/>
          </p:cNvSpPr>
          <p:nvPr/>
        </p:nvSpPr>
        <p:spPr bwMode="auto">
          <a:xfrm>
            <a:off x="3734138" y="5559426"/>
            <a:ext cx="5040313" cy="0"/>
          </a:xfrm>
          <a:prstGeom prst="line">
            <a:avLst/>
          </a:prstGeom>
          <a:noFill/>
          <a:ln w="25400">
            <a:solidFill>
              <a:srgbClr val="C0C0C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fr-BE"/>
          </a:p>
        </p:txBody>
      </p:sp>
      <p:sp>
        <p:nvSpPr>
          <p:cNvPr id="19" name="Rectangle 24"/>
          <p:cNvSpPr>
            <a:spLocks noChangeArrowheads="1"/>
          </p:cNvSpPr>
          <p:nvPr/>
        </p:nvSpPr>
        <p:spPr bwMode="auto">
          <a:xfrm>
            <a:off x="5605801" y="5054601"/>
            <a:ext cx="412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0000"/>
              </a:lnSpc>
              <a:spcBef>
                <a:spcPts val="750"/>
              </a:spcBef>
              <a:buFont typeface="Arial" pitchFamily="34" charset="0"/>
              <a:buChar char="•"/>
              <a:defRPr sz="2100">
                <a:solidFill>
                  <a:schemeClr val="tx1"/>
                </a:solidFill>
                <a:latin typeface="Calibri" pitchFamily="34" charset="0"/>
              </a:defRPr>
            </a:lvl1pPr>
            <a:lvl2pPr marL="742950" indent="-285750" eaLnBrk="0" hangingPunct="0">
              <a:lnSpc>
                <a:spcPct val="90000"/>
              </a:lnSpc>
              <a:spcBef>
                <a:spcPts val="375"/>
              </a:spcBef>
              <a:buFont typeface="Arial" pitchFamily="34" charset="0"/>
              <a:buChar char="•"/>
              <a:defRPr>
                <a:solidFill>
                  <a:schemeClr val="tx1"/>
                </a:solidFill>
                <a:latin typeface="Calibri" pitchFamily="34" charset="0"/>
              </a:defRPr>
            </a:lvl2pPr>
            <a:lvl3pPr marL="1143000" indent="-228600" eaLnBrk="0" hangingPunct="0">
              <a:lnSpc>
                <a:spcPct val="90000"/>
              </a:lnSpc>
              <a:spcBef>
                <a:spcPts val="375"/>
              </a:spcBef>
              <a:buFont typeface="Arial" pitchFamily="34" charset="0"/>
              <a:buChar char="•"/>
              <a:defRPr sz="1500">
                <a:solidFill>
                  <a:schemeClr val="tx1"/>
                </a:solidFill>
                <a:latin typeface="Calibri" pitchFamily="34" charset="0"/>
              </a:defRPr>
            </a:lvl3pPr>
            <a:lvl4pPr marL="1600200" indent="-228600" eaLnBrk="0" hangingPunct="0">
              <a:lnSpc>
                <a:spcPct val="90000"/>
              </a:lnSpc>
              <a:spcBef>
                <a:spcPts val="375"/>
              </a:spcBef>
              <a:buFont typeface="Arial" pitchFamily="34" charset="0"/>
              <a:buChar char="•"/>
              <a:defRPr sz="1300">
                <a:solidFill>
                  <a:schemeClr val="tx1"/>
                </a:solidFill>
                <a:latin typeface="Calibri" pitchFamily="34" charset="0"/>
              </a:defRPr>
            </a:lvl4pPr>
            <a:lvl5pPr marL="2057400" indent="-228600" eaLnBrk="0" hangingPunct="0">
              <a:lnSpc>
                <a:spcPct val="90000"/>
              </a:lnSpc>
              <a:spcBef>
                <a:spcPts val="375"/>
              </a:spcBef>
              <a:buFont typeface="Arial" pitchFamily="34" charset="0"/>
              <a:buChar char="•"/>
              <a:defRPr sz="1300">
                <a:solidFill>
                  <a:schemeClr val="tx1"/>
                </a:solidFill>
                <a:latin typeface="Calibri" pitchFamily="34" charset="0"/>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defRPr>
            </a:lvl9pPr>
          </a:lstStyle>
          <a:p>
            <a:pPr eaLnBrk="1" hangingPunct="1">
              <a:lnSpc>
                <a:spcPct val="100000"/>
              </a:lnSpc>
              <a:spcBef>
                <a:spcPct val="0"/>
              </a:spcBef>
              <a:buFontTx/>
              <a:buNone/>
            </a:pPr>
            <a:r>
              <a:rPr lang="en-US" altLang="fr-FR" sz="1800" b="1" i="1">
                <a:solidFill>
                  <a:srgbClr val="969696"/>
                </a:solidFill>
                <a:latin typeface="Arial" pitchFamily="34" charset="0"/>
              </a:rPr>
              <a:t>…</a:t>
            </a:r>
            <a:endParaRPr lang="en-GB" altLang="fr-FR" sz="1800" b="1" i="1">
              <a:solidFill>
                <a:srgbClr val="969696"/>
              </a:solidFill>
              <a:latin typeface="Arial" pitchFamily="34" charset="0"/>
            </a:endParaRPr>
          </a:p>
        </p:txBody>
      </p:sp>
      <p:sp>
        <p:nvSpPr>
          <p:cNvPr id="20" name="Line 25"/>
          <p:cNvSpPr>
            <a:spLocks noChangeShapeType="1"/>
          </p:cNvSpPr>
          <p:nvPr/>
        </p:nvSpPr>
        <p:spPr bwMode="auto">
          <a:xfrm flipV="1">
            <a:off x="5534363" y="4767263"/>
            <a:ext cx="1588" cy="863600"/>
          </a:xfrm>
          <a:prstGeom prst="line">
            <a:avLst/>
          </a:prstGeom>
          <a:noFill/>
          <a:ln w="25400">
            <a:solidFill>
              <a:schemeClr val="accent6">
                <a:lumMod val="75000"/>
              </a:schemeClr>
            </a:solidFill>
            <a:round/>
            <a:headEnd type="triangle" w="med" len="med"/>
            <a:tailEnd type="triangle" w="med" len="med"/>
          </a:ln>
          <a:effectLst/>
        </p:spPr>
        <p:txBody>
          <a:bodyPr/>
          <a:lstStyle/>
          <a:p>
            <a:pPr eaLnBrk="0" hangingPunct="0">
              <a:defRPr/>
            </a:pPr>
            <a:endParaRPr lang="fr-BE">
              <a:cs typeface="+mn-cs"/>
            </a:endParaRPr>
          </a:p>
        </p:txBody>
      </p:sp>
      <p:sp>
        <p:nvSpPr>
          <p:cNvPr id="21" name="Rectangle 11"/>
          <p:cNvSpPr>
            <a:spLocks noChangeArrowheads="1"/>
          </p:cNvSpPr>
          <p:nvPr/>
        </p:nvSpPr>
        <p:spPr bwMode="auto">
          <a:xfrm>
            <a:off x="5005602" y="5702301"/>
            <a:ext cx="1304588" cy="369332"/>
          </a:xfrm>
          <a:prstGeom prst="rect">
            <a:avLst/>
          </a:prstGeom>
          <a:noFill/>
          <a:ln>
            <a:noFill/>
          </a:ln>
          <a:effec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fr-FR" b="1" i="1" dirty="0">
                <a:solidFill>
                  <a:srgbClr val="FF0000"/>
                </a:solidFill>
                <a:cs typeface="+mn-cs"/>
              </a:rPr>
              <a:t>? Action ?</a:t>
            </a:r>
            <a:endParaRPr lang="en-GB" altLang="fr-FR" b="1" i="1" dirty="0">
              <a:solidFill>
                <a:schemeClr val="accent6">
                  <a:lumMod val="75000"/>
                </a:schemeClr>
              </a:solidFill>
              <a:cs typeface="+mn-cs"/>
            </a:endParaRPr>
          </a:p>
        </p:txBody>
      </p:sp>
      <p:sp>
        <p:nvSpPr>
          <p:cNvPr id="22" name="Rectangle 11"/>
          <p:cNvSpPr>
            <a:spLocks noChangeArrowheads="1"/>
          </p:cNvSpPr>
          <p:nvPr/>
        </p:nvSpPr>
        <p:spPr bwMode="auto">
          <a:xfrm>
            <a:off x="6989082" y="5704108"/>
            <a:ext cx="1176337" cy="369887"/>
          </a:xfrm>
          <a:prstGeom prst="rect">
            <a:avLst/>
          </a:prstGeom>
          <a:noFill/>
          <a:ln>
            <a:noFill/>
          </a:ln>
          <a:effec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fr-FR" b="1" i="1" dirty="0">
                <a:solidFill>
                  <a:schemeClr val="accent6">
                    <a:lumMod val="75000"/>
                  </a:schemeClr>
                </a:solidFill>
                <a:cs typeface="+mn-cs"/>
              </a:rPr>
              <a:t>! Action !</a:t>
            </a:r>
            <a:endParaRPr lang="en-GB" altLang="fr-FR" b="1" i="1" dirty="0">
              <a:solidFill>
                <a:schemeClr val="accent6">
                  <a:lumMod val="75000"/>
                </a:schemeClr>
              </a:solidFill>
              <a:cs typeface="+mn-cs"/>
            </a:endParaRPr>
          </a:p>
        </p:txBody>
      </p:sp>
      <p:sp>
        <p:nvSpPr>
          <p:cNvPr id="24" name="Line 23"/>
          <p:cNvSpPr>
            <a:spLocks noChangeShapeType="1"/>
          </p:cNvSpPr>
          <p:nvPr/>
        </p:nvSpPr>
        <p:spPr bwMode="auto">
          <a:xfrm flipV="1">
            <a:off x="7845763" y="4797723"/>
            <a:ext cx="1588" cy="863600"/>
          </a:xfrm>
          <a:prstGeom prst="line">
            <a:avLst/>
          </a:prstGeom>
          <a:noFill/>
          <a:ln w="254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fr-BE"/>
          </a:p>
        </p:txBody>
      </p:sp>
      <p:sp>
        <p:nvSpPr>
          <p:cNvPr id="26" name="Line 23"/>
          <p:cNvSpPr>
            <a:spLocks noChangeShapeType="1"/>
          </p:cNvSpPr>
          <p:nvPr/>
        </p:nvSpPr>
        <p:spPr bwMode="auto">
          <a:xfrm flipV="1">
            <a:off x="7548503" y="4797227"/>
            <a:ext cx="1588" cy="863600"/>
          </a:xfrm>
          <a:prstGeom prst="line">
            <a:avLst/>
          </a:prstGeom>
          <a:noFill/>
          <a:ln w="254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fr-BE"/>
          </a:p>
        </p:txBody>
      </p:sp>
      <p:sp>
        <p:nvSpPr>
          <p:cNvPr id="27" name="Line 23"/>
          <p:cNvSpPr>
            <a:spLocks noChangeShapeType="1"/>
          </p:cNvSpPr>
          <p:nvPr/>
        </p:nvSpPr>
        <p:spPr bwMode="auto">
          <a:xfrm flipV="1">
            <a:off x="7404487" y="4797227"/>
            <a:ext cx="1588" cy="863600"/>
          </a:xfrm>
          <a:prstGeom prst="line">
            <a:avLst/>
          </a:prstGeom>
          <a:noFill/>
          <a:ln w="254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fr-BE"/>
          </a:p>
        </p:txBody>
      </p:sp>
      <p:sp>
        <p:nvSpPr>
          <p:cNvPr id="29" name="Line 23"/>
          <p:cNvSpPr>
            <a:spLocks noChangeShapeType="1"/>
          </p:cNvSpPr>
          <p:nvPr/>
        </p:nvSpPr>
        <p:spPr bwMode="auto">
          <a:xfrm flipV="1">
            <a:off x="7693363" y="4797723"/>
            <a:ext cx="1588" cy="863600"/>
          </a:xfrm>
          <a:prstGeom prst="line">
            <a:avLst/>
          </a:prstGeom>
          <a:noFill/>
          <a:ln w="254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fr-BE"/>
          </a:p>
        </p:txBody>
      </p:sp>
      <p:sp>
        <p:nvSpPr>
          <p:cNvPr id="30" name="Rectangle 29"/>
          <p:cNvSpPr/>
          <p:nvPr/>
        </p:nvSpPr>
        <p:spPr>
          <a:xfrm>
            <a:off x="8990351" y="4986894"/>
            <a:ext cx="1640129" cy="307777"/>
          </a:xfrm>
          <a:prstGeom prst="rect">
            <a:avLst/>
          </a:prstGeom>
        </p:spPr>
        <p:txBody>
          <a:bodyPr wrap="none">
            <a:spAutoFit/>
          </a:bodyPr>
          <a:lstStyle/>
          <a:p>
            <a:r>
              <a:rPr lang="en-US" sz="1400" b="1" dirty="0">
                <a:solidFill>
                  <a:schemeClr val="tx1">
                    <a:lumMod val="50000"/>
                    <a:lumOff val="50000"/>
                  </a:schemeClr>
                </a:solidFill>
              </a:rPr>
              <a:t>Climatic time series</a:t>
            </a:r>
            <a:endParaRPr lang="fr-BE" sz="1400" b="1" dirty="0">
              <a:solidFill>
                <a:schemeClr val="tx1">
                  <a:lumMod val="50000"/>
                  <a:lumOff val="50000"/>
                </a:schemeClr>
              </a:solidFill>
            </a:endParaRPr>
          </a:p>
        </p:txBody>
      </p:sp>
      <p:sp>
        <p:nvSpPr>
          <p:cNvPr id="28" name="ZoneTexte 27"/>
          <p:cNvSpPr txBox="1"/>
          <p:nvPr/>
        </p:nvSpPr>
        <p:spPr>
          <a:xfrm>
            <a:off x="176477" y="711796"/>
            <a:ext cx="11743796" cy="2400657"/>
          </a:xfrm>
          <a:prstGeom prst="rect">
            <a:avLst/>
          </a:prstGeom>
          <a:noFill/>
        </p:spPr>
        <p:txBody>
          <a:bodyPr wrap="square" rtlCol="0">
            <a:spAutoFit/>
          </a:bodyPr>
          <a:lstStyle/>
          <a:p>
            <a:r>
              <a:rPr lang="en-US" sz="2000" b="1" i="1" u="sng" dirty="0">
                <a:latin typeface="Arial Narrow" panose="020B0606020202030204" pitchFamily="34" charset="0"/>
              </a:rPr>
              <a:t>Applications of crop models</a:t>
            </a:r>
          </a:p>
          <a:p>
            <a:pPr>
              <a:spcBef>
                <a:spcPts val="300"/>
              </a:spcBef>
            </a:pPr>
            <a:r>
              <a:rPr lang="en-US" sz="2000" dirty="0"/>
              <a:t>Crop model might be used to support the decision making process : </a:t>
            </a:r>
          </a:p>
          <a:p>
            <a:pPr marL="342900" indent="-342900">
              <a:spcBef>
                <a:spcPts val="300"/>
              </a:spcBef>
              <a:buFont typeface="Wingdings" panose="05000000000000000000" pitchFamily="2" charset="2"/>
              <a:buChar char="Ø"/>
            </a:pPr>
            <a:endParaRPr lang="en-US" sz="2000" dirty="0"/>
          </a:p>
          <a:p>
            <a:pPr marL="342900" indent="-342900">
              <a:spcBef>
                <a:spcPts val="300"/>
              </a:spcBef>
              <a:buFont typeface="Wingdings" panose="05000000000000000000" pitchFamily="2" charset="2"/>
              <a:buChar char="Ø"/>
            </a:pPr>
            <a:r>
              <a:rPr lang="en-US" sz="2000" dirty="0"/>
              <a:t>To determine the most appropriate time for a given action (e.g. when to apply fertilizer/irrigation?)</a:t>
            </a:r>
          </a:p>
          <a:p>
            <a:pPr marL="342900" indent="-342900">
              <a:spcBef>
                <a:spcPts val="300"/>
              </a:spcBef>
              <a:buFont typeface="Wingdings" panose="05000000000000000000" pitchFamily="2" charset="2"/>
              <a:buChar char="Ø"/>
            </a:pPr>
            <a:r>
              <a:rPr lang="en-US" sz="2000" dirty="0"/>
              <a:t>To determine the most appropriate action at a given time (e.g. which amount of fertilizer/water to apply ? )</a:t>
            </a:r>
          </a:p>
          <a:p>
            <a:endParaRPr lang="en-US" sz="2000" dirty="0"/>
          </a:p>
          <a:p>
            <a:endParaRPr lang="en-US" sz="2000" dirty="0"/>
          </a:p>
        </p:txBody>
      </p:sp>
      <p:sp>
        <p:nvSpPr>
          <p:cNvPr id="31" name="ZoneTexte 30"/>
          <p:cNvSpPr txBox="1"/>
          <p:nvPr/>
        </p:nvSpPr>
        <p:spPr>
          <a:xfrm>
            <a:off x="0" y="30603"/>
            <a:ext cx="12192000" cy="523220"/>
          </a:xfrm>
          <a:prstGeom prst="rect">
            <a:avLst/>
          </a:prstGeom>
          <a:noFill/>
        </p:spPr>
        <p:txBody>
          <a:bodyPr wrap="square" rtlCol="0">
            <a:spAutoFit/>
          </a:bodyPr>
          <a:lstStyle/>
          <a:p>
            <a:pPr algn="ctr"/>
            <a:r>
              <a:rPr lang="fr-FR" sz="2800" dirty="0" err="1">
                <a:latin typeface="Arial Narrow" panose="020B0606020202030204" pitchFamily="34" charset="0"/>
              </a:rPr>
              <a:t>Soil-Crop</a:t>
            </a:r>
            <a:r>
              <a:rPr lang="fr-FR" sz="2800" dirty="0">
                <a:latin typeface="Arial Narrow" panose="020B0606020202030204" pitchFamily="34" charset="0"/>
              </a:rPr>
              <a:t> Model</a:t>
            </a:r>
          </a:p>
        </p:txBody>
      </p:sp>
    </p:spTree>
    <p:extLst>
      <p:ext uri="{BB962C8B-B14F-4D97-AF65-F5344CB8AC3E}">
        <p14:creationId xmlns:p14="http://schemas.microsoft.com/office/powerpoint/2010/main" val="17160927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3"/>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95484" y="2970213"/>
            <a:ext cx="5472113"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Line 16"/>
          <p:cNvSpPr>
            <a:spLocks noChangeShapeType="1"/>
          </p:cNvSpPr>
          <p:nvPr/>
        </p:nvSpPr>
        <p:spPr bwMode="auto">
          <a:xfrm>
            <a:off x="1411384" y="4832351"/>
            <a:ext cx="5040313" cy="0"/>
          </a:xfrm>
          <a:prstGeom prst="line">
            <a:avLst/>
          </a:prstGeom>
          <a:noFill/>
          <a:ln w="25400">
            <a:solidFill>
              <a:srgbClr val="C0C0C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fr-BE"/>
          </a:p>
        </p:txBody>
      </p:sp>
      <p:sp>
        <p:nvSpPr>
          <p:cNvPr id="12" name="Line 18"/>
          <p:cNvSpPr>
            <a:spLocks noChangeShapeType="1"/>
          </p:cNvSpPr>
          <p:nvPr/>
        </p:nvSpPr>
        <p:spPr bwMode="auto">
          <a:xfrm>
            <a:off x="1411384" y="4976813"/>
            <a:ext cx="5040313" cy="0"/>
          </a:xfrm>
          <a:prstGeom prst="line">
            <a:avLst/>
          </a:prstGeom>
          <a:noFill/>
          <a:ln w="25400">
            <a:solidFill>
              <a:srgbClr val="C0C0C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fr-BE"/>
          </a:p>
        </p:txBody>
      </p:sp>
      <p:sp>
        <p:nvSpPr>
          <p:cNvPr id="16" name="Line 19"/>
          <p:cNvSpPr>
            <a:spLocks noChangeShapeType="1"/>
          </p:cNvSpPr>
          <p:nvPr/>
        </p:nvSpPr>
        <p:spPr bwMode="auto">
          <a:xfrm>
            <a:off x="1411384" y="5119688"/>
            <a:ext cx="5040313" cy="0"/>
          </a:xfrm>
          <a:prstGeom prst="line">
            <a:avLst/>
          </a:prstGeom>
          <a:noFill/>
          <a:ln w="25400">
            <a:solidFill>
              <a:srgbClr val="C0C0C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fr-BE"/>
          </a:p>
        </p:txBody>
      </p:sp>
      <p:sp>
        <p:nvSpPr>
          <p:cNvPr id="17" name="Line 21"/>
          <p:cNvSpPr>
            <a:spLocks noChangeShapeType="1"/>
          </p:cNvSpPr>
          <p:nvPr/>
        </p:nvSpPr>
        <p:spPr bwMode="auto">
          <a:xfrm>
            <a:off x="1411384" y="5408613"/>
            <a:ext cx="5040313" cy="0"/>
          </a:xfrm>
          <a:prstGeom prst="line">
            <a:avLst/>
          </a:prstGeom>
          <a:noFill/>
          <a:ln w="25400">
            <a:solidFill>
              <a:srgbClr val="C0C0C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fr-BE"/>
          </a:p>
        </p:txBody>
      </p:sp>
      <p:sp>
        <p:nvSpPr>
          <p:cNvPr id="18" name="Line 22"/>
          <p:cNvSpPr>
            <a:spLocks noChangeShapeType="1"/>
          </p:cNvSpPr>
          <p:nvPr/>
        </p:nvSpPr>
        <p:spPr bwMode="auto">
          <a:xfrm>
            <a:off x="1411384" y="5553076"/>
            <a:ext cx="5040313" cy="0"/>
          </a:xfrm>
          <a:prstGeom prst="line">
            <a:avLst/>
          </a:prstGeom>
          <a:noFill/>
          <a:ln w="25400">
            <a:solidFill>
              <a:srgbClr val="C0C0C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fr-BE"/>
          </a:p>
        </p:txBody>
      </p:sp>
      <p:sp>
        <p:nvSpPr>
          <p:cNvPr id="19" name="Rectangle 24"/>
          <p:cNvSpPr>
            <a:spLocks noChangeArrowheads="1"/>
          </p:cNvSpPr>
          <p:nvPr/>
        </p:nvSpPr>
        <p:spPr bwMode="auto">
          <a:xfrm>
            <a:off x="3283047" y="5048251"/>
            <a:ext cx="412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lnSpc>
                <a:spcPct val="90000"/>
              </a:lnSpc>
              <a:spcBef>
                <a:spcPts val="750"/>
              </a:spcBef>
              <a:buFont typeface="Arial" pitchFamily="34" charset="0"/>
              <a:buChar char="•"/>
              <a:defRPr sz="2100">
                <a:solidFill>
                  <a:schemeClr val="tx1"/>
                </a:solidFill>
                <a:latin typeface="Calibri" pitchFamily="34" charset="0"/>
              </a:defRPr>
            </a:lvl1pPr>
            <a:lvl2pPr marL="742950" indent="-285750" eaLnBrk="0" hangingPunct="0">
              <a:lnSpc>
                <a:spcPct val="90000"/>
              </a:lnSpc>
              <a:spcBef>
                <a:spcPts val="375"/>
              </a:spcBef>
              <a:buFont typeface="Arial" pitchFamily="34" charset="0"/>
              <a:buChar char="•"/>
              <a:defRPr>
                <a:solidFill>
                  <a:schemeClr val="tx1"/>
                </a:solidFill>
                <a:latin typeface="Calibri" pitchFamily="34" charset="0"/>
              </a:defRPr>
            </a:lvl2pPr>
            <a:lvl3pPr marL="1143000" indent="-228600" eaLnBrk="0" hangingPunct="0">
              <a:lnSpc>
                <a:spcPct val="90000"/>
              </a:lnSpc>
              <a:spcBef>
                <a:spcPts val="375"/>
              </a:spcBef>
              <a:buFont typeface="Arial" pitchFamily="34" charset="0"/>
              <a:buChar char="•"/>
              <a:defRPr sz="1500">
                <a:solidFill>
                  <a:schemeClr val="tx1"/>
                </a:solidFill>
                <a:latin typeface="Calibri" pitchFamily="34" charset="0"/>
              </a:defRPr>
            </a:lvl3pPr>
            <a:lvl4pPr marL="1600200" indent="-228600" eaLnBrk="0" hangingPunct="0">
              <a:lnSpc>
                <a:spcPct val="90000"/>
              </a:lnSpc>
              <a:spcBef>
                <a:spcPts val="375"/>
              </a:spcBef>
              <a:buFont typeface="Arial" pitchFamily="34" charset="0"/>
              <a:buChar char="•"/>
              <a:defRPr sz="1300">
                <a:solidFill>
                  <a:schemeClr val="tx1"/>
                </a:solidFill>
                <a:latin typeface="Calibri" pitchFamily="34" charset="0"/>
              </a:defRPr>
            </a:lvl4pPr>
            <a:lvl5pPr marL="2057400" indent="-228600" eaLnBrk="0" hangingPunct="0">
              <a:lnSpc>
                <a:spcPct val="90000"/>
              </a:lnSpc>
              <a:spcBef>
                <a:spcPts val="375"/>
              </a:spcBef>
              <a:buFont typeface="Arial" pitchFamily="34" charset="0"/>
              <a:buChar char="•"/>
              <a:defRPr sz="1300">
                <a:solidFill>
                  <a:schemeClr val="tx1"/>
                </a:solidFill>
                <a:latin typeface="Calibri" pitchFamily="34" charset="0"/>
              </a:defRPr>
            </a:lvl5pPr>
            <a:lvl6pPr marL="25146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defRPr>
            </a:lvl6pPr>
            <a:lvl7pPr marL="29718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defRPr>
            </a:lvl7pPr>
            <a:lvl8pPr marL="34290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defRPr>
            </a:lvl8pPr>
            <a:lvl9pPr marL="3886200" indent="-228600" eaLnBrk="0" fontAlgn="base" hangingPunct="0">
              <a:lnSpc>
                <a:spcPct val="90000"/>
              </a:lnSpc>
              <a:spcBef>
                <a:spcPts val="375"/>
              </a:spcBef>
              <a:spcAft>
                <a:spcPct val="0"/>
              </a:spcAft>
              <a:buFont typeface="Arial" pitchFamily="34" charset="0"/>
              <a:buChar char="•"/>
              <a:defRPr sz="1300">
                <a:solidFill>
                  <a:schemeClr val="tx1"/>
                </a:solidFill>
                <a:latin typeface="Calibri" pitchFamily="34" charset="0"/>
              </a:defRPr>
            </a:lvl9pPr>
          </a:lstStyle>
          <a:p>
            <a:pPr eaLnBrk="1" hangingPunct="1">
              <a:lnSpc>
                <a:spcPct val="100000"/>
              </a:lnSpc>
              <a:spcBef>
                <a:spcPct val="0"/>
              </a:spcBef>
              <a:buFontTx/>
              <a:buNone/>
            </a:pPr>
            <a:r>
              <a:rPr lang="en-US" altLang="fr-FR" sz="1800" b="1" i="1">
                <a:solidFill>
                  <a:srgbClr val="969696"/>
                </a:solidFill>
                <a:latin typeface="Arial" pitchFamily="34" charset="0"/>
              </a:rPr>
              <a:t>…</a:t>
            </a:r>
            <a:endParaRPr lang="en-GB" altLang="fr-FR" sz="1800" b="1" i="1">
              <a:solidFill>
                <a:srgbClr val="969696"/>
              </a:solidFill>
              <a:latin typeface="Arial" pitchFamily="34" charset="0"/>
            </a:endParaRPr>
          </a:p>
        </p:txBody>
      </p:sp>
      <p:sp>
        <p:nvSpPr>
          <p:cNvPr id="30" name="Rectangle 29"/>
          <p:cNvSpPr/>
          <p:nvPr/>
        </p:nvSpPr>
        <p:spPr>
          <a:xfrm>
            <a:off x="284933" y="4810880"/>
            <a:ext cx="910552" cy="738664"/>
          </a:xfrm>
          <a:prstGeom prst="rect">
            <a:avLst/>
          </a:prstGeom>
        </p:spPr>
        <p:txBody>
          <a:bodyPr wrap="square">
            <a:spAutoFit/>
          </a:bodyPr>
          <a:lstStyle/>
          <a:p>
            <a:r>
              <a:rPr lang="en-US" sz="1400" b="1" dirty="0">
                <a:solidFill>
                  <a:schemeClr val="tx1">
                    <a:lumMod val="50000"/>
                    <a:lumOff val="50000"/>
                  </a:schemeClr>
                </a:solidFill>
              </a:rPr>
              <a:t>Climatic time series</a:t>
            </a:r>
            <a:endParaRPr lang="fr-BE" sz="1400" b="1" dirty="0">
              <a:solidFill>
                <a:schemeClr val="tx1">
                  <a:lumMod val="50000"/>
                  <a:lumOff val="50000"/>
                </a:schemeClr>
              </a:solidFill>
            </a:endParaRPr>
          </a:p>
        </p:txBody>
      </p:sp>
      <p:sp>
        <p:nvSpPr>
          <p:cNvPr id="28" name="ZoneTexte 27"/>
          <p:cNvSpPr txBox="1"/>
          <p:nvPr/>
        </p:nvSpPr>
        <p:spPr>
          <a:xfrm>
            <a:off x="176477" y="711796"/>
            <a:ext cx="11743796" cy="2400657"/>
          </a:xfrm>
          <a:prstGeom prst="rect">
            <a:avLst/>
          </a:prstGeom>
          <a:noFill/>
        </p:spPr>
        <p:txBody>
          <a:bodyPr wrap="square" rtlCol="0">
            <a:spAutoFit/>
          </a:bodyPr>
          <a:lstStyle/>
          <a:p>
            <a:r>
              <a:rPr lang="en-US" sz="2000" b="1" i="1" u="sng" dirty="0">
                <a:latin typeface="Arial Narrow" panose="020B0606020202030204" pitchFamily="34" charset="0"/>
              </a:rPr>
              <a:t>Applications of crop models</a:t>
            </a:r>
          </a:p>
          <a:p>
            <a:pPr>
              <a:spcBef>
                <a:spcPts val="300"/>
              </a:spcBef>
            </a:pPr>
            <a:r>
              <a:rPr lang="en-US" sz="2000" dirty="0"/>
              <a:t>Crop model might be used to analyze the most probable outcomes: </a:t>
            </a:r>
          </a:p>
          <a:p>
            <a:pPr marL="342900" indent="-342900">
              <a:spcBef>
                <a:spcPts val="300"/>
              </a:spcBef>
              <a:buFont typeface="Wingdings" panose="05000000000000000000" pitchFamily="2" charset="2"/>
              <a:buChar char="Ø"/>
            </a:pPr>
            <a:endParaRPr lang="en-US" sz="2000" dirty="0"/>
          </a:p>
          <a:p>
            <a:pPr marL="342900" indent="-342900">
              <a:spcBef>
                <a:spcPts val="300"/>
              </a:spcBef>
              <a:buFont typeface="Wingdings" panose="05000000000000000000" pitchFamily="2" charset="2"/>
              <a:buChar char="Ø"/>
            </a:pPr>
            <a:r>
              <a:rPr lang="en-US" sz="2000" dirty="0"/>
              <a:t>Under different management practices</a:t>
            </a:r>
          </a:p>
          <a:p>
            <a:pPr marL="342900" indent="-342900">
              <a:spcBef>
                <a:spcPts val="300"/>
              </a:spcBef>
              <a:buFont typeface="Wingdings" panose="05000000000000000000" pitchFamily="2" charset="2"/>
              <a:buChar char="Ø"/>
            </a:pPr>
            <a:r>
              <a:rPr lang="en-US" sz="2000" dirty="0"/>
              <a:t>Under different climatic time series</a:t>
            </a:r>
          </a:p>
          <a:p>
            <a:endParaRPr lang="en-US" sz="2000" dirty="0"/>
          </a:p>
          <a:p>
            <a:endParaRPr lang="en-US" sz="2000" dirty="0"/>
          </a:p>
        </p:txBody>
      </p:sp>
      <p:sp>
        <p:nvSpPr>
          <p:cNvPr id="31" name="ZoneTexte 30"/>
          <p:cNvSpPr txBox="1"/>
          <p:nvPr/>
        </p:nvSpPr>
        <p:spPr>
          <a:xfrm>
            <a:off x="0" y="30603"/>
            <a:ext cx="12192000" cy="523220"/>
          </a:xfrm>
          <a:prstGeom prst="rect">
            <a:avLst/>
          </a:prstGeom>
          <a:noFill/>
        </p:spPr>
        <p:txBody>
          <a:bodyPr wrap="square" rtlCol="0">
            <a:spAutoFit/>
          </a:bodyPr>
          <a:lstStyle/>
          <a:p>
            <a:pPr algn="ctr"/>
            <a:r>
              <a:rPr lang="fr-FR" sz="2800" dirty="0" err="1">
                <a:latin typeface="Arial Narrow" panose="020B0606020202030204" pitchFamily="34" charset="0"/>
              </a:rPr>
              <a:t>Soil-Crop</a:t>
            </a:r>
            <a:r>
              <a:rPr lang="fr-FR" sz="2800" dirty="0">
                <a:latin typeface="Arial Narrow" panose="020B0606020202030204" pitchFamily="34" charset="0"/>
              </a:rPr>
              <a:t> Model</a:t>
            </a:r>
          </a:p>
        </p:txBody>
      </p:sp>
      <p:sp>
        <p:nvSpPr>
          <p:cNvPr id="23" name="Line 25"/>
          <p:cNvSpPr>
            <a:spLocks noChangeShapeType="1"/>
          </p:cNvSpPr>
          <p:nvPr/>
        </p:nvSpPr>
        <p:spPr bwMode="auto">
          <a:xfrm flipV="1">
            <a:off x="4696163" y="4757738"/>
            <a:ext cx="1588" cy="863600"/>
          </a:xfrm>
          <a:prstGeom prst="line">
            <a:avLst/>
          </a:prstGeom>
          <a:noFill/>
          <a:ln w="25400">
            <a:solidFill>
              <a:schemeClr val="accent2"/>
            </a:solidFill>
            <a:round/>
            <a:headEnd type="triangle" w="med" len="med"/>
            <a:tailEnd type="triangle" w="med" len="med"/>
          </a:ln>
          <a:effectLst/>
        </p:spPr>
        <p:txBody>
          <a:bodyPr/>
          <a:lstStyle/>
          <a:p>
            <a:pPr eaLnBrk="0" hangingPunct="0">
              <a:defRPr/>
            </a:pPr>
            <a:endParaRPr lang="fr-BE">
              <a:solidFill>
                <a:schemeClr val="accent2"/>
              </a:solidFill>
              <a:cs typeface="+mn-cs"/>
            </a:endParaRPr>
          </a:p>
        </p:txBody>
      </p:sp>
      <p:sp>
        <p:nvSpPr>
          <p:cNvPr id="25" name="Rectangle 11"/>
          <p:cNvSpPr>
            <a:spLocks noChangeArrowheads="1"/>
          </p:cNvSpPr>
          <p:nvPr/>
        </p:nvSpPr>
        <p:spPr bwMode="auto">
          <a:xfrm>
            <a:off x="2250732" y="5729926"/>
            <a:ext cx="436338" cy="369332"/>
          </a:xfrm>
          <a:prstGeom prst="rect">
            <a:avLst/>
          </a:prstGeom>
          <a:noFill/>
          <a:ln>
            <a:noFill/>
          </a:ln>
          <a:effec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fr-FR" b="1" i="1" dirty="0">
                <a:solidFill>
                  <a:schemeClr val="accent2"/>
                </a:solidFill>
                <a:cs typeface="+mn-cs"/>
              </a:rPr>
              <a:t>N</a:t>
            </a:r>
            <a:r>
              <a:rPr lang="en-US" altLang="fr-FR" b="1" i="1" baseline="-25000" dirty="0">
                <a:solidFill>
                  <a:schemeClr val="accent2"/>
                </a:solidFill>
                <a:cs typeface="+mn-cs"/>
              </a:rPr>
              <a:t>1</a:t>
            </a:r>
            <a:endParaRPr lang="en-GB" altLang="fr-FR" b="1" i="1" dirty="0">
              <a:solidFill>
                <a:schemeClr val="accent2"/>
              </a:solidFill>
              <a:cs typeface="+mn-cs"/>
            </a:endParaRPr>
          </a:p>
        </p:txBody>
      </p:sp>
      <p:sp>
        <p:nvSpPr>
          <p:cNvPr id="32" name="Line 25"/>
          <p:cNvSpPr>
            <a:spLocks noChangeShapeType="1"/>
          </p:cNvSpPr>
          <p:nvPr/>
        </p:nvSpPr>
        <p:spPr bwMode="auto">
          <a:xfrm flipV="1">
            <a:off x="3057863" y="4750595"/>
            <a:ext cx="1588" cy="863600"/>
          </a:xfrm>
          <a:prstGeom prst="line">
            <a:avLst/>
          </a:prstGeom>
          <a:noFill/>
          <a:ln w="25400">
            <a:solidFill>
              <a:schemeClr val="accent2"/>
            </a:solidFill>
            <a:round/>
            <a:headEnd type="triangle" w="med" len="med"/>
            <a:tailEnd type="triangle" w="med" len="med"/>
          </a:ln>
          <a:effectLst/>
        </p:spPr>
        <p:txBody>
          <a:bodyPr/>
          <a:lstStyle/>
          <a:p>
            <a:pPr eaLnBrk="0" hangingPunct="0">
              <a:defRPr/>
            </a:pPr>
            <a:endParaRPr lang="fr-BE">
              <a:solidFill>
                <a:schemeClr val="accent2"/>
              </a:solidFill>
              <a:cs typeface="+mn-cs"/>
            </a:endParaRPr>
          </a:p>
        </p:txBody>
      </p:sp>
      <p:sp>
        <p:nvSpPr>
          <p:cNvPr id="33" name="Line 25"/>
          <p:cNvSpPr>
            <a:spLocks noChangeShapeType="1"/>
          </p:cNvSpPr>
          <p:nvPr/>
        </p:nvSpPr>
        <p:spPr bwMode="auto">
          <a:xfrm flipV="1">
            <a:off x="2467313" y="4745039"/>
            <a:ext cx="1588" cy="863600"/>
          </a:xfrm>
          <a:prstGeom prst="line">
            <a:avLst/>
          </a:prstGeom>
          <a:noFill/>
          <a:ln w="25400">
            <a:solidFill>
              <a:schemeClr val="accent2"/>
            </a:solidFill>
            <a:round/>
            <a:headEnd type="triangle" w="med" len="med"/>
            <a:tailEnd type="triangle" w="med" len="med"/>
          </a:ln>
          <a:effectLst/>
        </p:spPr>
        <p:txBody>
          <a:bodyPr/>
          <a:lstStyle/>
          <a:p>
            <a:pPr eaLnBrk="0" hangingPunct="0">
              <a:defRPr/>
            </a:pPr>
            <a:endParaRPr lang="fr-BE">
              <a:solidFill>
                <a:schemeClr val="accent2"/>
              </a:solidFill>
              <a:cs typeface="+mn-cs"/>
            </a:endParaRPr>
          </a:p>
        </p:txBody>
      </p:sp>
      <p:sp>
        <p:nvSpPr>
          <p:cNvPr id="34" name="Rectangle 11"/>
          <p:cNvSpPr>
            <a:spLocks noChangeArrowheads="1"/>
          </p:cNvSpPr>
          <p:nvPr/>
        </p:nvSpPr>
        <p:spPr bwMode="auto">
          <a:xfrm>
            <a:off x="2840488" y="5735327"/>
            <a:ext cx="436338" cy="369332"/>
          </a:xfrm>
          <a:prstGeom prst="rect">
            <a:avLst/>
          </a:prstGeom>
          <a:noFill/>
          <a:ln>
            <a:noFill/>
          </a:ln>
          <a:effec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fr-FR" b="1" i="1" dirty="0">
                <a:solidFill>
                  <a:schemeClr val="accent2"/>
                </a:solidFill>
                <a:cs typeface="+mn-cs"/>
              </a:rPr>
              <a:t>N</a:t>
            </a:r>
            <a:r>
              <a:rPr lang="en-US" altLang="fr-FR" b="1" i="1" baseline="-25000" dirty="0">
                <a:solidFill>
                  <a:schemeClr val="accent2"/>
                </a:solidFill>
              </a:rPr>
              <a:t>2</a:t>
            </a:r>
            <a:endParaRPr lang="en-GB" altLang="fr-FR" b="1" i="1" dirty="0">
              <a:solidFill>
                <a:schemeClr val="accent2"/>
              </a:solidFill>
            </a:endParaRPr>
          </a:p>
        </p:txBody>
      </p:sp>
      <p:sp>
        <p:nvSpPr>
          <p:cNvPr id="35" name="Rectangle 11"/>
          <p:cNvSpPr>
            <a:spLocks noChangeArrowheads="1"/>
          </p:cNvSpPr>
          <p:nvPr/>
        </p:nvSpPr>
        <p:spPr bwMode="auto">
          <a:xfrm>
            <a:off x="4479582" y="5735327"/>
            <a:ext cx="436338" cy="369332"/>
          </a:xfrm>
          <a:prstGeom prst="rect">
            <a:avLst/>
          </a:prstGeom>
          <a:noFill/>
          <a:ln>
            <a:noFill/>
          </a:ln>
          <a:effec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fr-FR" b="1" i="1" dirty="0">
                <a:solidFill>
                  <a:schemeClr val="accent2"/>
                </a:solidFill>
                <a:cs typeface="+mn-cs"/>
              </a:rPr>
              <a:t>N</a:t>
            </a:r>
            <a:r>
              <a:rPr lang="en-US" altLang="fr-FR" b="1" i="1" baseline="-25000" dirty="0">
                <a:solidFill>
                  <a:schemeClr val="accent2"/>
                </a:solidFill>
              </a:rPr>
              <a:t>3</a:t>
            </a:r>
            <a:endParaRPr lang="en-GB" altLang="fr-FR" b="1" i="1" dirty="0">
              <a:solidFill>
                <a:schemeClr val="accent2"/>
              </a:solidFill>
            </a:endParaRPr>
          </a:p>
        </p:txBody>
      </p:sp>
      <p:pic>
        <p:nvPicPr>
          <p:cNvPr id="2051" name="Picture 3" descr="E:\Projet ERASMUS+ KA2\MOOC_IP_Lectures\3_CropModelling\Solution\MultiSimulations_Analysis\CDF_Soil_Bordia2_Yield.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00801" y="2705100"/>
            <a:ext cx="4625809" cy="3467100"/>
          </a:xfrm>
          <a:prstGeom prst="rect">
            <a:avLst/>
          </a:prstGeom>
          <a:noFill/>
          <a:extLst>
            <a:ext uri="{909E8E84-426E-40DD-AFC4-6F175D3DCCD1}">
              <a14:hiddenFill xmlns:a14="http://schemas.microsoft.com/office/drawing/2010/main">
                <a:solidFill>
                  <a:srgbClr val="FFFFFF"/>
                </a:solidFill>
              </a14:hiddenFill>
            </a:ext>
          </a:extLst>
        </p:spPr>
      </p:pic>
      <p:sp>
        <p:nvSpPr>
          <p:cNvPr id="36" name="AutoShape 66"/>
          <p:cNvSpPr>
            <a:spLocks noChangeArrowheads="1"/>
          </p:cNvSpPr>
          <p:nvPr/>
        </p:nvSpPr>
        <p:spPr bwMode="auto">
          <a:xfrm>
            <a:off x="6939798" y="4225859"/>
            <a:ext cx="648072" cy="611330"/>
          </a:xfrm>
          <a:prstGeom prst="rightArrow">
            <a:avLst>
              <a:gd name="adj1" fmla="val 64361"/>
              <a:gd name="adj2" fmla="val 60500"/>
            </a:avLst>
          </a:prstGeom>
          <a:solidFill>
            <a:srgbClr val="FF0000"/>
          </a:solidFill>
          <a:ln w="9525" cap="flat" cmpd="sng" algn="ctr">
            <a:solidFill>
              <a:srgbClr val="8064A2">
                <a:shade val="95000"/>
                <a:satMod val="105000"/>
              </a:srgbClr>
            </a:solidFill>
            <a:prstDash val="solid"/>
            <a:headEnd/>
            <a:tailEnd/>
          </a:ln>
          <a:effectLst>
            <a:outerShdw blurRad="40000" dist="23000" dir="5400000" rotWithShape="0">
              <a:srgbClr val="000000">
                <a:alpha val="35000"/>
              </a:srgb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1" i="0" u="none" strike="noStrike" kern="0" cap="none" spc="0" normalizeH="0" baseline="0" noProof="0">
              <a:ln>
                <a:noFill/>
              </a:ln>
              <a:solidFill>
                <a:prstClr val="white"/>
              </a:solidFill>
              <a:effectLst/>
              <a:uLnTx/>
              <a:uFillTx/>
              <a:latin typeface="Calibri"/>
              <a:ea typeface="新細明體"/>
              <a:cs typeface="+mn-cs"/>
            </a:endParaRPr>
          </a:p>
        </p:txBody>
      </p:sp>
    </p:spTree>
    <p:extLst>
      <p:ext uri="{BB962C8B-B14F-4D97-AF65-F5344CB8AC3E}">
        <p14:creationId xmlns:p14="http://schemas.microsoft.com/office/powerpoint/2010/main" val="34292045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171979" y="715427"/>
            <a:ext cx="10625091" cy="4208844"/>
          </a:xfrm>
          <a:prstGeom prst="rect">
            <a:avLst/>
          </a:prstGeom>
          <a:noFill/>
        </p:spPr>
        <p:txBody>
          <a:bodyPr wrap="square" rtlCol="0">
            <a:spAutoFit/>
          </a:bodyPr>
          <a:lstStyle/>
          <a:p>
            <a:r>
              <a:rPr lang="en-US" sz="2000" b="1" i="1" u="sng" dirty="0">
                <a:latin typeface="Arial Narrow" panose="020B0606020202030204" pitchFamily="34" charset="0"/>
              </a:rPr>
              <a:t>Applications of crop models</a:t>
            </a:r>
          </a:p>
          <a:p>
            <a:pPr>
              <a:spcBef>
                <a:spcPts val="300"/>
              </a:spcBef>
            </a:pPr>
            <a:endParaRPr lang="en-US" sz="2000" dirty="0">
              <a:latin typeface="Arial Narrow" panose="020B0606020202030204" pitchFamily="34" charset="0"/>
            </a:endParaRPr>
          </a:p>
          <a:p>
            <a:pPr marL="342900" indent="-342900">
              <a:spcBef>
                <a:spcPts val="300"/>
              </a:spcBef>
              <a:buFont typeface="Wingdings" panose="05000000000000000000" pitchFamily="2" charset="2"/>
              <a:buChar char="Ø"/>
            </a:pPr>
            <a:r>
              <a:rPr lang="en-US" sz="2000" dirty="0">
                <a:latin typeface="Arial Narrow" panose="020B0606020202030204" pitchFamily="34" charset="0"/>
              </a:rPr>
              <a:t>Research tool to understand the Genotype x Environment x Management interactions</a:t>
            </a:r>
          </a:p>
          <a:p>
            <a:pPr marL="342900" indent="-342900">
              <a:spcBef>
                <a:spcPts val="300"/>
              </a:spcBef>
              <a:buFont typeface="Wingdings" panose="05000000000000000000" pitchFamily="2" charset="2"/>
              <a:buChar char="Ø"/>
            </a:pPr>
            <a:r>
              <a:rPr lang="en-US" sz="2000" dirty="0">
                <a:latin typeface="Arial Narrow" panose="020B0606020202030204" pitchFamily="34" charset="0"/>
              </a:rPr>
              <a:t>Prediction of agronomic (growth, production, etc.) and environmental (N leaching, etc.) outputs</a:t>
            </a:r>
          </a:p>
          <a:p>
            <a:pPr marL="342900" indent="-342900">
              <a:spcBef>
                <a:spcPts val="300"/>
              </a:spcBef>
              <a:buFont typeface="Wingdings" panose="05000000000000000000" pitchFamily="2" charset="2"/>
              <a:buChar char="Ø"/>
            </a:pPr>
            <a:r>
              <a:rPr lang="en-US" sz="2000" dirty="0">
                <a:latin typeface="Arial Narrow" panose="020B0606020202030204" pitchFamily="34" charset="0"/>
              </a:rPr>
              <a:t>On farm decision-making and agronomic management</a:t>
            </a:r>
          </a:p>
          <a:p>
            <a:pPr marL="342900" indent="-342900">
              <a:spcBef>
                <a:spcPts val="300"/>
              </a:spcBef>
              <a:buFont typeface="Wingdings" panose="05000000000000000000" pitchFamily="2" charset="2"/>
              <a:buChar char="Ø"/>
            </a:pPr>
            <a:r>
              <a:rPr lang="en-US" sz="2000" dirty="0">
                <a:latin typeface="Arial Narrow" panose="020B0606020202030204" pitchFamily="34" charset="0"/>
              </a:rPr>
              <a:t>Optimize management (incl. precision farming and site-specific management)</a:t>
            </a:r>
          </a:p>
          <a:p>
            <a:pPr marL="342900" indent="-342900">
              <a:spcBef>
                <a:spcPts val="300"/>
              </a:spcBef>
              <a:buFont typeface="Wingdings" panose="05000000000000000000" pitchFamily="2" charset="2"/>
              <a:buChar char="Ø"/>
            </a:pPr>
            <a:r>
              <a:rPr lang="en-US" sz="2000" dirty="0">
                <a:latin typeface="Arial Narrow" panose="020B0606020202030204" pitchFamily="34" charset="0"/>
              </a:rPr>
              <a:t>Yield analysis and forecasting</a:t>
            </a:r>
          </a:p>
          <a:p>
            <a:pPr marL="342900" indent="-342900">
              <a:spcBef>
                <a:spcPts val="300"/>
              </a:spcBef>
              <a:buFont typeface="Wingdings" panose="05000000000000000000" pitchFamily="2" charset="2"/>
              <a:buChar char="Ø"/>
            </a:pPr>
            <a:r>
              <a:rPr lang="en-US" sz="2000" dirty="0">
                <a:latin typeface="Arial Narrow" panose="020B0606020202030204" pitchFamily="34" charset="0"/>
              </a:rPr>
              <a:t>Breeding and evaluation of new crop species/varieties (</a:t>
            </a:r>
            <a:r>
              <a:rPr lang="en-US" sz="2000" dirty="0" err="1">
                <a:latin typeface="Arial Narrow" panose="020B0606020202030204" pitchFamily="34" charset="0"/>
              </a:rPr>
              <a:t>incl</a:t>
            </a:r>
            <a:r>
              <a:rPr lang="en-US" sz="2000" dirty="0">
                <a:latin typeface="Arial Narrow" panose="020B0606020202030204" pitchFamily="34" charset="0"/>
              </a:rPr>
              <a:t> plant design – </a:t>
            </a:r>
            <a:r>
              <a:rPr lang="en-US" sz="2000" dirty="0" err="1">
                <a:latin typeface="Arial Narrow" panose="020B0606020202030204" pitchFamily="34" charset="0"/>
              </a:rPr>
              <a:t>ideotyping</a:t>
            </a:r>
            <a:r>
              <a:rPr lang="en-US" sz="2000" dirty="0">
                <a:latin typeface="Arial Narrow" panose="020B0606020202030204" pitchFamily="34" charset="0"/>
              </a:rPr>
              <a:t>)</a:t>
            </a:r>
          </a:p>
          <a:p>
            <a:pPr marL="342900" indent="-342900">
              <a:spcBef>
                <a:spcPts val="300"/>
              </a:spcBef>
              <a:buFont typeface="Wingdings" panose="05000000000000000000" pitchFamily="2" charset="2"/>
              <a:buChar char="Ø"/>
            </a:pPr>
            <a:r>
              <a:rPr lang="en-US" sz="2000" dirty="0">
                <a:latin typeface="Arial Narrow" panose="020B0606020202030204" pitchFamily="34" charset="0"/>
              </a:rPr>
              <a:t>Policy management</a:t>
            </a:r>
          </a:p>
          <a:p>
            <a:pPr marL="342900" indent="-342900">
              <a:spcBef>
                <a:spcPts val="300"/>
              </a:spcBef>
              <a:buFont typeface="Wingdings" panose="05000000000000000000" pitchFamily="2" charset="2"/>
              <a:buChar char="Ø"/>
            </a:pPr>
            <a:r>
              <a:rPr lang="en-US" sz="2000" dirty="0">
                <a:latin typeface="Arial Narrow" panose="020B0606020202030204" pitchFamily="34" charset="0"/>
              </a:rPr>
              <a:t>Evaluation of innovative cropping systems </a:t>
            </a:r>
          </a:p>
          <a:p>
            <a:pPr marL="342900" indent="-342900">
              <a:spcBef>
                <a:spcPts val="300"/>
              </a:spcBef>
              <a:buFont typeface="Wingdings" panose="05000000000000000000" pitchFamily="2" charset="2"/>
              <a:buChar char="Ø"/>
            </a:pPr>
            <a:r>
              <a:rPr lang="en-US" sz="2000" dirty="0">
                <a:latin typeface="Arial Narrow" panose="020B0606020202030204" pitchFamily="34" charset="0"/>
              </a:rPr>
              <a:t>Evaluation of Climate change impacts</a:t>
            </a:r>
          </a:p>
          <a:p>
            <a:pPr marL="342900" indent="-342900">
              <a:spcBef>
                <a:spcPts val="300"/>
              </a:spcBef>
              <a:buFont typeface="Wingdings" panose="05000000000000000000" pitchFamily="2" charset="2"/>
              <a:buChar char="Ø"/>
            </a:pPr>
            <a:r>
              <a:rPr lang="en-US" sz="2000" dirty="0">
                <a:latin typeface="Arial Narrow" panose="020B0606020202030204" pitchFamily="34" charset="0"/>
              </a:rPr>
              <a:t>…</a:t>
            </a:r>
          </a:p>
        </p:txBody>
      </p:sp>
      <p:sp>
        <p:nvSpPr>
          <p:cNvPr id="9" name="ZoneTexte 8"/>
          <p:cNvSpPr txBox="1"/>
          <p:nvPr/>
        </p:nvSpPr>
        <p:spPr>
          <a:xfrm>
            <a:off x="0" y="30603"/>
            <a:ext cx="12192000" cy="523220"/>
          </a:xfrm>
          <a:prstGeom prst="rect">
            <a:avLst/>
          </a:prstGeom>
          <a:noFill/>
        </p:spPr>
        <p:txBody>
          <a:bodyPr wrap="square" rtlCol="0">
            <a:spAutoFit/>
          </a:bodyPr>
          <a:lstStyle/>
          <a:p>
            <a:pPr algn="ctr"/>
            <a:r>
              <a:rPr lang="fr-FR" sz="2800" dirty="0" err="1">
                <a:latin typeface="Arial Narrow" panose="020B0606020202030204" pitchFamily="34" charset="0"/>
              </a:rPr>
              <a:t>Soil-Crop</a:t>
            </a:r>
            <a:r>
              <a:rPr lang="fr-FR" sz="2800" dirty="0">
                <a:latin typeface="Arial Narrow" panose="020B0606020202030204" pitchFamily="34" charset="0"/>
              </a:rPr>
              <a:t> Model</a:t>
            </a:r>
          </a:p>
        </p:txBody>
      </p:sp>
    </p:spTree>
    <p:extLst>
      <p:ext uri="{BB962C8B-B14F-4D97-AF65-F5344CB8AC3E}">
        <p14:creationId xmlns:p14="http://schemas.microsoft.com/office/powerpoint/2010/main" val="1339759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210079" y="711536"/>
            <a:ext cx="11677121" cy="1446550"/>
          </a:xfrm>
          <a:prstGeom prst="rect">
            <a:avLst/>
          </a:prstGeom>
          <a:noFill/>
        </p:spPr>
        <p:txBody>
          <a:bodyPr wrap="square" rtlCol="0">
            <a:spAutoFit/>
          </a:bodyPr>
          <a:lstStyle/>
          <a:p>
            <a:r>
              <a:rPr lang="en-US" sz="2000" b="1" i="1" u="sng" dirty="0">
                <a:latin typeface="Arial Narrow" panose="020B0606020202030204" pitchFamily="34" charset="0"/>
              </a:rPr>
              <a:t>Paper to read to complete this refresher</a:t>
            </a:r>
          </a:p>
          <a:p>
            <a:endParaRPr lang="en-US" sz="2000" dirty="0">
              <a:latin typeface="Arial Narrow" panose="020B0606020202030204" pitchFamily="34" charset="0"/>
            </a:endParaRPr>
          </a:p>
          <a:p>
            <a:pPr marL="285750" indent="-285750">
              <a:buFont typeface="Wingdings" panose="05000000000000000000" pitchFamily="2" charset="2"/>
              <a:buChar char="Ø"/>
            </a:pPr>
            <a:r>
              <a:rPr lang="en-US" sz="1600" dirty="0" smtClean="0">
                <a:latin typeface="Arial Narrow" panose="020B0606020202030204" pitchFamily="34" charset="0"/>
              </a:rPr>
              <a:t>Basso </a:t>
            </a:r>
            <a:r>
              <a:rPr lang="en-US" sz="1600" dirty="0">
                <a:latin typeface="Arial Narrow" panose="020B0606020202030204" pitchFamily="34" charset="0"/>
              </a:rPr>
              <a:t>et al., 2018. Soil Organic Carbon and Nitrogen Feedbacks on Crop Yields under Climate Change. Agricultural and Environmental Letters, Vol.3(1). DOI : 10.2134/ael2018.05.0026</a:t>
            </a:r>
          </a:p>
          <a:p>
            <a:endParaRPr lang="en-US" sz="1600" dirty="0">
              <a:latin typeface="Arial Narrow" panose="020B0606020202030204" pitchFamily="34" charset="0"/>
            </a:endParaRPr>
          </a:p>
        </p:txBody>
      </p:sp>
      <p:sp>
        <p:nvSpPr>
          <p:cNvPr id="10" name="ZoneTexte 9"/>
          <p:cNvSpPr txBox="1"/>
          <p:nvPr/>
        </p:nvSpPr>
        <p:spPr>
          <a:xfrm>
            <a:off x="0" y="30603"/>
            <a:ext cx="12192000" cy="523220"/>
          </a:xfrm>
          <a:prstGeom prst="rect">
            <a:avLst/>
          </a:prstGeom>
          <a:noFill/>
        </p:spPr>
        <p:txBody>
          <a:bodyPr wrap="square" rtlCol="0">
            <a:spAutoFit/>
          </a:bodyPr>
          <a:lstStyle/>
          <a:p>
            <a:pPr algn="ctr"/>
            <a:r>
              <a:rPr lang="fr-FR" sz="2800" dirty="0" err="1">
                <a:latin typeface="Arial Narrow" panose="020B0606020202030204" pitchFamily="34" charset="0"/>
              </a:rPr>
              <a:t>Soil-Crop</a:t>
            </a:r>
            <a:r>
              <a:rPr lang="fr-FR" sz="2800" dirty="0">
                <a:latin typeface="Arial Narrow" panose="020B0606020202030204" pitchFamily="34" charset="0"/>
              </a:rPr>
              <a:t> Model</a:t>
            </a:r>
          </a:p>
        </p:txBody>
      </p:sp>
    </p:spTree>
    <p:extLst>
      <p:ext uri="{BB962C8B-B14F-4D97-AF65-F5344CB8AC3E}">
        <p14:creationId xmlns:p14="http://schemas.microsoft.com/office/powerpoint/2010/main" val="32340298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78135" y="5349278"/>
            <a:ext cx="1448684" cy="1448684"/>
          </a:xfrm>
          <a:prstGeom prst="rect">
            <a:avLst/>
          </a:prstGeom>
        </p:spPr>
      </p:pic>
      <p:sp>
        <p:nvSpPr>
          <p:cNvPr id="9" name="ZoneTexte 8"/>
          <p:cNvSpPr txBox="1"/>
          <p:nvPr/>
        </p:nvSpPr>
        <p:spPr>
          <a:xfrm>
            <a:off x="73888" y="2684898"/>
            <a:ext cx="12053455" cy="584775"/>
          </a:xfrm>
          <a:prstGeom prst="rect">
            <a:avLst/>
          </a:prstGeom>
          <a:noFill/>
        </p:spPr>
        <p:txBody>
          <a:bodyPr wrap="square" rtlCol="0">
            <a:spAutoFit/>
          </a:bodyPr>
          <a:lstStyle/>
          <a:p>
            <a:pPr algn="ctr"/>
            <a:r>
              <a:rPr lang="en-GB" sz="3200" dirty="0">
                <a:latin typeface="Arial Narrow" panose="020B0606020202030204" pitchFamily="34" charset="0"/>
              </a:rPr>
              <a:t>THANK YOU FOR YOUR ATTENTION</a:t>
            </a:r>
          </a:p>
        </p:txBody>
      </p:sp>
      <p:sp>
        <p:nvSpPr>
          <p:cNvPr id="11" name="ZoneTexte 10"/>
          <p:cNvSpPr txBox="1"/>
          <p:nvPr/>
        </p:nvSpPr>
        <p:spPr>
          <a:xfrm>
            <a:off x="73888" y="3556830"/>
            <a:ext cx="12053455" cy="1015663"/>
          </a:xfrm>
          <a:prstGeom prst="rect">
            <a:avLst/>
          </a:prstGeom>
          <a:noFill/>
        </p:spPr>
        <p:txBody>
          <a:bodyPr wrap="square" rtlCol="0">
            <a:spAutoFit/>
          </a:bodyPr>
          <a:lstStyle/>
          <a:p>
            <a:pPr algn="ctr"/>
            <a:r>
              <a:rPr lang="en-GB" sz="2000" dirty="0">
                <a:latin typeface="Arial Narrow" panose="020B0606020202030204" pitchFamily="34" charset="0"/>
              </a:rPr>
              <a:t>Contacts:</a:t>
            </a:r>
          </a:p>
          <a:p>
            <a:pPr algn="ctr"/>
            <a:r>
              <a:rPr lang="en-GB" sz="2000" dirty="0" smtClean="0">
                <a:latin typeface="Arial Narrow" panose="020B0606020202030204" pitchFamily="34" charset="0"/>
                <a:hlinkClick r:id="rId3"/>
              </a:rPr>
              <a:t>benjamin.dumont@uliege.be</a:t>
            </a:r>
            <a:r>
              <a:rPr lang="en-GB" sz="2000" dirty="0" smtClean="0">
                <a:latin typeface="Arial Narrow" panose="020B0606020202030204" pitchFamily="34" charset="0"/>
              </a:rPr>
              <a:t> </a:t>
            </a:r>
            <a:endParaRPr lang="en-GB" sz="2000" dirty="0">
              <a:latin typeface="Arial Narrow" panose="020B0606020202030204" pitchFamily="34" charset="0"/>
            </a:endParaRPr>
          </a:p>
          <a:p>
            <a:pPr algn="ctr"/>
            <a:endParaRPr lang="en-GB" sz="2000" dirty="0">
              <a:latin typeface="Arial Narrow" panose="020B0606020202030204" pitchFamily="34" charset="0"/>
            </a:endParaRPr>
          </a:p>
        </p:txBody>
      </p:sp>
      <p:pic>
        <p:nvPicPr>
          <p:cNvPr id="1026" name="Picture 2" descr="Disclaimer : GLOCA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47013" y="169774"/>
            <a:ext cx="3507204" cy="849401"/>
          </a:xfrm>
          <a:prstGeom prst="rect">
            <a:avLst/>
          </a:prstGeom>
          <a:noFill/>
          <a:extLst>
            <a:ext uri="{909E8E84-426E-40DD-AFC4-6F175D3DCCD1}">
              <a14:hiddenFill xmlns:a14="http://schemas.microsoft.com/office/drawing/2010/main">
                <a:solidFill>
                  <a:srgbClr val="FFFFFF"/>
                </a:solidFill>
              </a14:hiddenFill>
            </a:ext>
          </a:extLst>
        </p:spPr>
      </p:pic>
      <p:pic>
        <p:nvPicPr>
          <p:cNvPr id="13" name="Image 12" descr="Résultat de recherche d'images pour &quot;sveriges lantbruksuniversitet&quot;"/>
          <p:cNvPicPr/>
          <p:nvPr/>
        </p:nvPicPr>
        <p:blipFill rotWithShape="1">
          <a:blip r:embed="rId5" cstate="print">
            <a:extLst>
              <a:ext uri="{28A0092B-C50C-407E-A947-70E740481C1C}">
                <a14:useLocalDpi xmlns:a14="http://schemas.microsoft.com/office/drawing/2010/main" val="0"/>
              </a:ext>
            </a:extLst>
          </a:blip>
          <a:srcRect l="22582" t="21505" r="22296" b="22827"/>
          <a:stretch/>
        </p:blipFill>
        <p:spPr bwMode="auto">
          <a:xfrm>
            <a:off x="8620377" y="5573663"/>
            <a:ext cx="729673" cy="690247"/>
          </a:xfrm>
          <a:prstGeom prst="rect">
            <a:avLst/>
          </a:prstGeom>
          <a:noFill/>
          <a:ln>
            <a:noFill/>
          </a:ln>
          <a:extLst>
            <a:ext uri="{53640926-AAD7-44D8-BBD7-CCE9431645EC}">
              <a14:shadowObscured xmlns:a14="http://schemas.microsoft.com/office/drawing/2010/main"/>
            </a:ext>
          </a:extLst>
        </p:spPr>
      </p:pic>
      <p:pic>
        <p:nvPicPr>
          <p:cNvPr id="14" name="Image 13"/>
          <p:cNvPicPr/>
          <p:nvPr/>
        </p:nvPicPr>
        <p:blipFill>
          <a:blip r:embed="rId6">
            <a:extLst>
              <a:ext uri="{28A0092B-C50C-407E-A947-70E740481C1C}">
                <a14:useLocalDpi xmlns:a14="http://schemas.microsoft.com/office/drawing/2010/main" val="0"/>
              </a:ext>
            </a:extLst>
          </a:blip>
          <a:srcRect/>
          <a:stretch>
            <a:fillRect/>
          </a:stretch>
        </p:blipFill>
        <p:spPr bwMode="auto">
          <a:xfrm>
            <a:off x="197225" y="5706655"/>
            <a:ext cx="1184806" cy="536654"/>
          </a:xfrm>
          <a:prstGeom prst="rect">
            <a:avLst/>
          </a:prstGeom>
          <a:noFill/>
        </p:spPr>
      </p:pic>
      <p:pic>
        <p:nvPicPr>
          <p:cNvPr id="15" name="Image 14" descr="Résultat de recherche d'images pour &quot;Perrotis college greece&quot;"/>
          <p:cNvPicPr/>
          <p:nvPr/>
        </p:nvPicPr>
        <p:blipFill>
          <a:blip r:embed="rId7" cstate="print">
            <a:clrChange>
              <a:clrFrom>
                <a:srgbClr val="FDFFF9"/>
              </a:clrFrom>
              <a:clrTo>
                <a:srgbClr val="FDFFF9">
                  <a:alpha val="0"/>
                </a:srgbClr>
              </a:clrTo>
            </a:clrChange>
            <a:extLst>
              <a:ext uri="{28A0092B-C50C-407E-A947-70E740481C1C}">
                <a14:useLocalDpi xmlns:a14="http://schemas.microsoft.com/office/drawing/2010/main" val="0"/>
              </a:ext>
            </a:extLst>
          </a:blip>
          <a:srcRect/>
          <a:stretch>
            <a:fillRect/>
          </a:stretch>
        </p:blipFill>
        <p:spPr bwMode="auto">
          <a:xfrm>
            <a:off x="7063618" y="5735266"/>
            <a:ext cx="1138262" cy="561071"/>
          </a:xfrm>
          <a:prstGeom prst="rect">
            <a:avLst/>
          </a:prstGeom>
          <a:noFill/>
          <a:ln>
            <a:noFill/>
          </a:ln>
        </p:spPr>
      </p:pic>
      <p:pic>
        <p:nvPicPr>
          <p:cNvPr id="16" name="Image 15" descr="Résultat de recherche d'images pour &quot;Helsingin yliopisto&quot;"/>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768547" y="5564034"/>
            <a:ext cx="705489" cy="773560"/>
          </a:xfrm>
          <a:prstGeom prst="rect">
            <a:avLst/>
          </a:prstGeom>
          <a:noFill/>
          <a:ln>
            <a:noFill/>
          </a:ln>
        </p:spPr>
      </p:pic>
      <p:pic>
        <p:nvPicPr>
          <p:cNvPr id="17" name="Image 16" descr="Résultat de recherche d'images pour &quot;utad vila real&quot;"/>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948611" y="5694010"/>
            <a:ext cx="898117" cy="643584"/>
          </a:xfrm>
          <a:prstGeom prst="rect">
            <a:avLst/>
          </a:prstGeom>
          <a:noFill/>
          <a:ln>
            <a:noFill/>
          </a:ln>
        </p:spPr>
      </p:pic>
      <p:pic>
        <p:nvPicPr>
          <p:cNvPr id="2050" name="Picture 2" descr="Norwegian University of Life Sciences | Norges miljø- og biovitenskapelige  universitet – (NMBU) - NOBEL - payments for ecosystem services"/>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834942" y="5642501"/>
            <a:ext cx="1501913" cy="680554"/>
          </a:xfrm>
          <a:prstGeom prst="rect">
            <a:avLst/>
          </a:prstGeom>
          <a:noFill/>
          <a:extLst>
            <a:ext uri="{909E8E84-426E-40DD-AFC4-6F175D3DCCD1}">
              <a14:hiddenFill xmlns:a14="http://schemas.microsoft.com/office/drawing/2010/main">
                <a:solidFill>
                  <a:srgbClr val="FFFFFF"/>
                </a:solidFill>
              </a14:hiddenFill>
            </a:ext>
          </a:extLst>
        </p:spPr>
      </p:pic>
      <p:pic>
        <p:nvPicPr>
          <p:cNvPr id="18" name="Image 17"/>
          <p:cNvPicPr/>
          <p:nvPr/>
        </p:nvPicPr>
        <p:blipFill>
          <a:blip r:embed="rId11" cstate="print">
            <a:extLst>
              <a:ext uri="{28A0092B-C50C-407E-A947-70E740481C1C}">
                <a14:useLocalDpi xmlns:a14="http://schemas.microsoft.com/office/drawing/2010/main" val="0"/>
              </a:ext>
            </a:extLst>
          </a:blip>
          <a:srcRect l="15829" t="47346" r="63046" b="36861"/>
          <a:stretch>
            <a:fillRect/>
          </a:stretch>
        </p:blipFill>
        <p:spPr bwMode="auto">
          <a:xfrm>
            <a:off x="2008125" y="5681421"/>
            <a:ext cx="1352242" cy="616076"/>
          </a:xfrm>
          <a:prstGeom prst="rect">
            <a:avLst/>
          </a:prstGeom>
          <a:noFill/>
        </p:spPr>
      </p:pic>
      <p:sp>
        <p:nvSpPr>
          <p:cNvPr id="19" name="Espace réservé du numéro de diapositive 1"/>
          <p:cNvSpPr txBox="1">
            <a:spLocks/>
          </p:cNvSpPr>
          <p:nvPr/>
        </p:nvSpPr>
        <p:spPr>
          <a:xfrm>
            <a:off x="55417" y="6513365"/>
            <a:ext cx="5920510" cy="284597"/>
          </a:xfrm>
          <a:prstGeom prst="rect">
            <a:avLst/>
          </a:prstGeom>
        </p:spPr>
        <p:txBody>
          <a:bodyPr vert="horz" lIns="91440" tIns="45720" rIns="91440" bIns="45720"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1400" b="1" dirty="0">
                <a:solidFill>
                  <a:schemeClr val="bg1"/>
                </a:solidFill>
                <a:latin typeface="Arial Narrow" panose="020B0606020202030204" pitchFamily="34" charset="0"/>
              </a:rPr>
              <a:t>www.erasmusplus-agreensmart.eu</a:t>
            </a:r>
          </a:p>
        </p:txBody>
      </p:sp>
    </p:spTree>
    <p:extLst>
      <p:ext uri="{BB962C8B-B14F-4D97-AF65-F5344CB8AC3E}">
        <p14:creationId xmlns:p14="http://schemas.microsoft.com/office/powerpoint/2010/main" val="10417092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906124" y="1485701"/>
            <a:ext cx="2378981" cy="2176845"/>
          </a:xfrm>
          <a:prstGeom prst="rect">
            <a:avLst/>
          </a:prstGeom>
        </p:spPr>
      </p:pic>
      <p:sp>
        <p:nvSpPr>
          <p:cNvPr id="4" name="Rectangle 3"/>
          <p:cNvSpPr/>
          <p:nvPr/>
        </p:nvSpPr>
        <p:spPr>
          <a:xfrm>
            <a:off x="5376507" y="4103365"/>
            <a:ext cx="1438214" cy="584775"/>
          </a:xfrm>
          <a:prstGeom prst="rect">
            <a:avLst/>
          </a:prstGeom>
        </p:spPr>
        <p:txBody>
          <a:bodyPr wrap="none">
            <a:spAutoFit/>
          </a:bodyPr>
          <a:lstStyle/>
          <a:p>
            <a:r>
              <a:rPr lang="en-US" sz="3200" b="1" i="1" dirty="0" smtClean="0">
                <a:solidFill>
                  <a:schemeClr val="bg1">
                    <a:lumMod val="50000"/>
                  </a:schemeClr>
                </a:solidFill>
                <a:latin typeface="Arial Narrow" panose="020B0606020202030204" pitchFamily="34" charset="0"/>
              </a:rPr>
              <a:t>Context</a:t>
            </a:r>
            <a:endParaRPr lang="fr-BE" sz="3200" b="1" i="1" dirty="0">
              <a:solidFill>
                <a:schemeClr val="bg1">
                  <a:lumMod val="50000"/>
                </a:schemeClr>
              </a:solidFill>
            </a:endParaRPr>
          </a:p>
        </p:txBody>
      </p:sp>
    </p:spTree>
    <p:extLst>
      <p:ext uri="{BB962C8B-B14F-4D97-AF65-F5344CB8AC3E}">
        <p14:creationId xmlns:p14="http://schemas.microsoft.com/office/powerpoint/2010/main" val="13377295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oneTexte 9"/>
          <p:cNvSpPr txBox="1"/>
          <p:nvPr/>
        </p:nvSpPr>
        <p:spPr>
          <a:xfrm>
            <a:off x="73890" y="630382"/>
            <a:ext cx="12053454" cy="1892826"/>
          </a:xfrm>
          <a:prstGeom prst="rect">
            <a:avLst/>
          </a:prstGeom>
          <a:noFill/>
        </p:spPr>
        <p:txBody>
          <a:bodyPr wrap="square" rtlCol="0">
            <a:spAutoFit/>
          </a:bodyPr>
          <a:lstStyle/>
          <a:p>
            <a:pPr algn="just"/>
            <a:r>
              <a:rPr lang="en-US" sz="2400" b="1" i="1" u="sng" dirty="0">
                <a:latin typeface="Arial Narrow" panose="020B0606020202030204" pitchFamily="34" charset="0"/>
              </a:rPr>
              <a:t>Drivers in agro-ecosystems</a:t>
            </a:r>
          </a:p>
          <a:p>
            <a:pPr marL="342900" indent="-342900" algn="just">
              <a:spcBef>
                <a:spcPts val="300"/>
              </a:spcBef>
              <a:buFont typeface="Wingdings" panose="05000000000000000000" pitchFamily="2" charset="2"/>
              <a:buChar char="Ø"/>
            </a:pPr>
            <a:r>
              <a:rPr lang="en-US" sz="2000" dirty="0" smtClean="0">
                <a:latin typeface="Arial Narrow" panose="020B0606020202030204" pitchFamily="34" charset="0"/>
              </a:rPr>
              <a:t>C, N and H2O cycling are impacted by climate </a:t>
            </a:r>
            <a:r>
              <a:rPr lang="en-US" sz="2000" dirty="0">
                <a:latin typeface="Arial Narrow" panose="020B0606020202030204" pitchFamily="34" charset="0"/>
              </a:rPr>
              <a:t>and management practices</a:t>
            </a:r>
          </a:p>
          <a:p>
            <a:pPr marL="342900" indent="-342900" algn="just">
              <a:spcBef>
                <a:spcPts val="300"/>
              </a:spcBef>
              <a:buFont typeface="Wingdings" panose="05000000000000000000" pitchFamily="2" charset="2"/>
              <a:buChar char="Ø"/>
            </a:pPr>
            <a:r>
              <a:rPr lang="en-US" sz="2000" dirty="0">
                <a:latin typeface="Arial Narrow" panose="020B0606020202030204" pitchFamily="34" charset="0"/>
              </a:rPr>
              <a:t>Crop growth is impacted by </a:t>
            </a:r>
            <a:r>
              <a:rPr lang="en-US" sz="2000" dirty="0" err="1">
                <a:latin typeface="Arial Narrow" panose="020B0606020202030204" pitchFamily="34" charset="0"/>
              </a:rPr>
              <a:t>pedo</a:t>
            </a:r>
            <a:r>
              <a:rPr lang="en-US" sz="2000" dirty="0">
                <a:latin typeface="Arial Narrow" panose="020B0606020202030204" pitchFamily="34" charset="0"/>
              </a:rPr>
              <a:t>-climatic conditions and management practices</a:t>
            </a:r>
          </a:p>
          <a:p>
            <a:pPr marL="342900" indent="-342900" algn="just">
              <a:buFont typeface="Wingdings" panose="05000000000000000000" pitchFamily="2" charset="2"/>
              <a:buChar char="Ø"/>
            </a:pPr>
            <a:endParaRPr lang="en-US" sz="2400" dirty="0">
              <a:latin typeface="Arial Narrow" panose="020B0606020202030204" pitchFamily="34" charset="0"/>
            </a:endParaRPr>
          </a:p>
          <a:p>
            <a:pPr algn="just"/>
            <a:endParaRPr lang="en-US" sz="2400" dirty="0">
              <a:latin typeface="Arial Narrow" panose="020B0606020202030204" pitchFamily="34" charset="0"/>
            </a:endParaRPr>
          </a:p>
        </p:txBody>
      </p:sp>
      <p:sp>
        <p:nvSpPr>
          <p:cNvPr id="9" name="ZoneTexte 8"/>
          <p:cNvSpPr txBox="1"/>
          <p:nvPr/>
        </p:nvSpPr>
        <p:spPr>
          <a:xfrm>
            <a:off x="0" y="30603"/>
            <a:ext cx="12192000" cy="523220"/>
          </a:xfrm>
          <a:prstGeom prst="rect">
            <a:avLst/>
          </a:prstGeom>
          <a:noFill/>
        </p:spPr>
        <p:txBody>
          <a:bodyPr wrap="square" rtlCol="0">
            <a:spAutoFit/>
          </a:bodyPr>
          <a:lstStyle/>
          <a:p>
            <a:pPr algn="ctr"/>
            <a:r>
              <a:rPr lang="fr-FR" sz="2800" dirty="0">
                <a:latin typeface="Arial Narrow" panose="020B0606020202030204" pitchFamily="34" charset="0"/>
              </a:rPr>
              <a:t>The </a:t>
            </a:r>
            <a:r>
              <a:rPr lang="fr-FR" sz="2800" dirty="0" err="1">
                <a:latin typeface="Arial Narrow" panose="020B0606020202030204" pitchFamily="34" charset="0"/>
              </a:rPr>
              <a:t>context</a:t>
            </a:r>
            <a:endParaRPr lang="fr-FR" sz="2800" dirty="0">
              <a:latin typeface="Arial Narrow" panose="020B0606020202030204" pitchFamily="34" charset="0"/>
            </a:endParaRPr>
          </a:p>
        </p:txBody>
      </p:sp>
      <p:sp>
        <p:nvSpPr>
          <p:cNvPr id="2" name="Espace réservé du numéro de diapositive 1"/>
          <p:cNvSpPr>
            <a:spLocks noGrp="1"/>
          </p:cNvSpPr>
          <p:nvPr>
            <p:ph type="sldNum" sz="quarter" idx="12"/>
          </p:nvPr>
        </p:nvSpPr>
        <p:spPr>
          <a:xfrm>
            <a:off x="9404929" y="6467838"/>
            <a:ext cx="2743200" cy="365125"/>
          </a:xfrm>
        </p:spPr>
        <p:txBody>
          <a:bodyPr/>
          <a:lstStyle/>
          <a:p>
            <a:fld id="{B7AE509F-E43D-4D64-8870-A9C720C18A5F}" type="slidenum">
              <a:rPr lang="fr-FR" sz="1400" b="1" smtClean="0">
                <a:solidFill>
                  <a:schemeClr val="bg1"/>
                </a:solidFill>
                <a:latin typeface="Arial Narrow" panose="020B0606020202030204" pitchFamily="34" charset="0"/>
              </a:rPr>
              <a:t>4</a:t>
            </a:fld>
            <a:endParaRPr lang="fr-FR" sz="1400" b="1" dirty="0">
              <a:solidFill>
                <a:schemeClr val="bg1"/>
              </a:solidFill>
              <a:latin typeface="Arial Narrow" panose="020B0606020202030204" pitchFamily="34" charset="0"/>
            </a:endParaRPr>
          </a:p>
        </p:txBody>
      </p:sp>
      <p:sp>
        <p:nvSpPr>
          <p:cNvPr id="8" name="Rectangle 7"/>
          <p:cNvSpPr/>
          <p:nvPr/>
        </p:nvSpPr>
        <p:spPr>
          <a:xfrm>
            <a:off x="3441445" y="5045003"/>
            <a:ext cx="6984415" cy="1213045"/>
          </a:xfrm>
          <a:prstGeom prst="rect">
            <a:avLst/>
          </a:prstGeom>
          <a:solidFill>
            <a:schemeClr val="accent2">
              <a:lumMod val="75000"/>
              <a:alpha val="60000"/>
            </a:schemeClr>
          </a:solidFill>
          <a:ln>
            <a:solidFill>
              <a:schemeClr val="accent2">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BE"/>
          </a:p>
        </p:txBody>
      </p:sp>
      <p:pic>
        <p:nvPicPr>
          <p:cNvPr id="13" name="Image 12"/>
          <p:cNvPicPr>
            <a:picLocks noChangeAspect="1"/>
          </p:cNvPicPr>
          <p:nvPr/>
        </p:nvPicPr>
        <p:blipFill rotWithShape="1">
          <a:blip r:embed="rId2"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p:blipFill>
        <p:spPr>
          <a:xfrm>
            <a:off x="5857685" y="1370005"/>
            <a:ext cx="1992126" cy="4295523"/>
          </a:xfrm>
          <a:prstGeom prst="rect">
            <a:avLst/>
          </a:prstGeom>
        </p:spPr>
      </p:pic>
      <p:pic>
        <p:nvPicPr>
          <p:cNvPr id="17" name="Picture 2" descr="Sun weather and season logo icon design Royalty Free Vecto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8034515" y="686748"/>
            <a:ext cx="2153160" cy="1647297"/>
          </a:xfrm>
          <a:prstGeom prst="rect">
            <a:avLst/>
          </a:prstGeom>
          <a:noFill/>
          <a:extLst>
            <a:ext uri="{909E8E84-426E-40DD-AFC4-6F175D3DCCD1}">
              <a14:hiddenFill xmlns:a14="http://schemas.microsoft.com/office/drawing/2010/main">
                <a:solidFill>
                  <a:srgbClr val="FFFFFF"/>
                </a:solidFill>
              </a14:hiddenFill>
            </a:ext>
          </a:extLst>
        </p:spPr>
      </p:pic>
      <p:sp>
        <p:nvSpPr>
          <p:cNvPr id="18" name="Parallélogramme 17"/>
          <p:cNvSpPr/>
          <p:nvPr/>
        </p:nvSpPr>
        <p:spPr>
          <a:xfrm>
            <a:off x="8373536" y="2298696"/>
            <a:ext cx="378442" cy="402488"/>
          </a:xfrm>
          <a:prstGeom prst="parallelogram">
            <a:avLst>
              <a:gd name="adj" fmla="val 6642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19" name="Parallélogramme 18"/>
          <p:cNvSpPr/>
          <p:nvPr/>
        </p:nvSpPr>
        <p:spPr>
          <a:xfrm>
            <a:off x="8562757" y="2302004"/>
            <a:ext cx="378442" cy="402488"/>
          </a:xfrm>
          <a:prstGeom prst="parallelogram">
            <a:avLst>
              <a:gd name="adj" fmla="val 6642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20" name="Parallélogramme 19"/>
          <p:cNvSpPr/>
          <p:nvPr/>
        </p:nvSpPr>
        <p:spPr>
          <a:xfrm>
            <a:off x="8758041" y="2302003"/>
            <a:ext cx="378442" cy="402488"/>
          </a:xfrm>
          <a:prstGeom prst="parallelogram">
            <a:avLst>
              <a:gd name="adj" fmla="val 6642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21" name="Parallélogramme 20"/>
          <p:cNvSpPr/>
          <p:nvPr/>
        </p:nvSpPr>
        <p:spPr>
          <a:xfrm>
            <a:off x="8947262" y="2305311"/>
            <a:ext cx="378442" cy="402488"/>
          </a:xfrm>
          <a:prstGeom prst="parallelogram">
            <a:avLst>
              <a:gd name="adj" fmla="val 6642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Tree>
    <p:extLst>
      <p:ext uri="{BB962C8B-B14F-4D97-AF65-F5344CB8AC3E}">
        <p14:creationId xmlns:p14="http://schemas.microsoft.com/office/powerpoint/2010/main" val="36375634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a:xfrm>
            <a:off x="9404929" y="6467838"/>
            <a:ext cx="2743200" cy="365125"/>
          </a:xfrm>
        </p:spPr>
        <p:txBody>
          <a:bodyPr/>
          <a:lstStyle/>
          <a:p>
            <a:fld id="{B7AE509F-E43D-4D64-8870-A9C720C18A5F}" type="slidenum">
              <a:rPr lang="fr-FR" sz="1400" b="1" smtClean="0">
                <a:solidFill>
                  <a:schemeClr val="bg1"/>
                </a:solidFill>
                <a:latin typeface="Arial Narrow" panose="020B0606020202030204" pitchFamily="34" charset="0"/>
              </a:rPr>
              <a:t>5</a:t>
            </a:fld>
            <a:endParaRPr lang="fr-FR" sz="1400" b="1" dirty="0">
              <a:solidFill>
                <a:schemeClr val="bg1"/>
              </a:solidFill>
              <a:latin typeface="Arial Narrow" panose="020B0606020202030204" pitchFamily="34" charset="0"/>
            </a:endParaRPr>
          </a:p>
        </p:txBody>
      </p:sp>
      <p:pic>
        <p:nvPicPr>
          <p:cNvPr id="16" name="Picture 2" descr="https://dfzljdn9uc3pi.cloudfront.net/2018/4836/1/fig-1-2x.jpg"/>
          <p:cNvPicPr>
            <a:picLocks noChangeAspect="1" noChangeArrowheads="1"/>
          </p:cNvPicPr>
          <p:nvPr/>
        </p:nvPicPr>
        <p:blipFill rotWithShape="1">
          <a:blip r:embed="rId2">
            <a:extLst>
              <a:ext uri="{28A0092B-C50C-407E-A947-70E740481C1C}">
                <a14:useLocalDpi xmlns:a14="http://schemas.microsoft.com/office/drawing/2010/main" val="0"/>
              </a:ext>
            </a:extLst>
          </a:blip>
          <a:srcRect l="14694" t="81048"/>
          <a:stretch/>
        </p:blipFill>
        <p:spPr bwMode="auto">
          <a:xfrm>
            <a:off x="8945233" y="4228631"/>
            <a:ext cx="3023412" cy="1571252"/>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p:nvSpPr>
        <p:spPr>
          <a:xfrm>
            <a:off x="9038759" y="6094367"/>
            <a:ext cx="3010761" cy="246221"/>
          </a:xfrm>
          <a:prstGeom prst="rect">
            <a:avLst/>
          </a:prstGeom>
        </p:spPr>
        <p:txBody>
          <a:bodyPr wrap="none">
            <a:spAutoFit/>
          </a:bodyPr>
          <a:lstStyle/>
          <a:p>
            <a:r>
              <a:rPr lang="en-US" sz="1000" dirty="0" err="1"/>
              <a:t>Hiel</a:t>
            </a:r>
            <a:r>
              <a:rPr lang="en-US" sz="1000" dirty="0"/>
              <a:t> et al. – </a:t>
            </a:r>
            <a:r>
              <a:rPr lang="en-US" sz="1000" dirty="0" err="1"/>
              <a:t>PeerJ</a:t>
            </a:r>
            <a:r>
              <a:rPr lang="en-US" sz="1000" dirty="0"/>
              <a:t> </a:t>
            </a:r>
            <a:r>
              <a:rPr lang="fr-BE" sz="1000" dirty="0"/>
              <a:t> 6:e4836 </a:t>
            </a:r>
            <a:r>
              <a:rPr lang="en-US" sz="1000" dirty="0"/>
              <a:t>– DOI : </a:t>
            </a:r>
            <a:r>
              <a:rPr lang="fr-BE" sz="1000" dirty="0"/>
              <a:t>10.7717/peerj.4836</a:t>
            </a:r>
          </a:p>
        </p:txBody>
      </p:sp>
      <p:pic>
        <p:nvPicPr>
          <p:cNvPr id="11" name="Picture 2" descr="https://dfzljdn9uc3pi.cloudfront.net/2018/4836/1/fig-1-2x.jpg"/>
          <p:cNvPicPr>
            <a:picLocks noChangeAspect="1" noChangeArrowheads="1"/>
          </p:cNvPicPr>
          <p:nvPr/>
        </p:nvPicPr>
        <p:blipFill rotWithShape="1">
          <a:blip r:embed="rId2">
            <a:extLst>
              <a:ext uri="{28A0092B-C50C-407E-A947-70E740481C1C}">
                <a14:useLocalDpi xmlns:a14="http://schemas.microsoft.com/office/drawing/2010/main" val="0"/>
              </a:ext>
            </a:extLst>
          </a:blip>
          <a:srcRect l="7955" b="61243"/>
          <a:stretch/>
        </p:blipFill>
        <p:spPr bwMode="auto">
          <a:xfrm>
            <a:off x="1250094" y="2386557"/>
            <a:ext cx="3576969" cy="352309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https://dfzljdn9uc3pi.cloudfront.net/2018/4836/1/fig-1-2x.jpg"/>
          <p:cNvPicPr>
            <a:picLocks noChangeAspect="1" noChangeArrowheads="1"/>
          </p:cNvPicPr>
          <p:nvPr/>
        </p:nvPicPr>
        <p:blipFill rotWithShape="1">
          <a:blip r:embed="rId2">
            <a:extLst>
              <a:ext uri="{28A0092B-C50C-407E-A947-70E740481C1C}">
                <a14:useLocalDpi xmlns:a14="http://schemas.microsoft.com/office/drawing/2010/main" val="0"/>
              </a:ext>
            </a:extLst>
          </a:blip>
          <a:srcRect l="6804" t="38376" b="19338"/>
          <a:stretch/>
        </p:blipFill>
        <p:spPr bwMode="auto">
          <a:xfrm>
            <a:off x="5359909" y="2383161"/>
            <a:ext cx="3621700" cy="384390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https://dfzljdn9uc3pi.cloudfront.net/2018/4836/1/fig-1-2x.jpg"/>
          <p:cNvPicPr>
            <a:picLocks noChangeAspect="1" noChangeArrowheads="1"/>
          </p:cNvPicPr>
          <p:nvPr/>
        </p:nvPicPr>
        <p:blipFill rotWithShape="1">
          <a:blip r:embed="rId2">
            <a:extLst>
              <a:ext uri="{28A0092B-C50C-407E-A947-70E740481C1C}">
                <a14:useLocalDpi xmlns:a14="http://schemas.microsoft.com/office/drawing/2010/main" val="0"/>
              </a:ext>
            </a:extLst>
          </a:blip>
          <a:srcRect t="28153" r="91989" b="49371"/>
          <a:stretch/>
        </p:blipFill>
        <p:spPr bwMode="auto">
          <a:xfrm>
            <a:off x="699112" y="3020600"/>
            <a:ext cx="391432" cy="2569029"/>
          </a:xfrm>
          <a:prstGeom prst="rect">
            <a:avLst/>
          </a:prstGeom>
          <a:noFill/>
          <a:extLst>
            <a:ext uri="{909E8E84-426E-40DD-AFC4-6F175D3DCCD1}">
              <a14:hiddenFill xmlns:a14="http://schemas.microsoft.com/office/drawing/2010/main">
                <a:solidFill>
                  <a:srgbClr val="FFFFFF"/>
                </a:solidFill>
              </a14:hiddenFill>
            </a:ext>
          </a:extLst>
        </p:spPr>
      </p:pic>
      <p:sp>
        <p:nvSpPr>
          <p:cNvPr id="12" name="ZoneTexte 11"/>
          <p:cNvSpPr txBox="1"/>
          <p:nvPr/>
        </p:nvSpPr>
        <p:spPr>
          <a:xfrm>
            <a:off x="0" y="30603"/>
            <a:ext cx="12192000" cy="523220"/>
          </a:xfrm>
          <a:prstGeom prst="rect">
            <a:avLst/>
          </a:prstGeom>
          <a:noFill/>
        </p:spPr>
        <p:txBody>
          <a:bodyPr wrap="square" rtlCol="0">
            <a:spAutoFit/>
          </a:bodyPr>
          <a:lstStyle/>
          <a:p>
            <a:pPr algn="ctr"/>
            <a:r>
              <a:rPr lang="fr-FR" sz="2800" dirty="0">
                <a:latin typeface="Arial Narrow" panose="020B0606020202030204" pitchFamily="34" charset="0"/>
              </a:rPr>
              <a:t>The </a:t>
            </a:r>
            <a:r>
              <a:rPr lang="fr-FR" sz="2800" dirty="0" err="1">
                <a:latin typeface="Arial Narrow" panose="020B0606020202030204" pitchFamily="34" charset="0"/>
              </a:rPr>
              <a:t>context</a:t>
            </a:r>
            <a:endParaRPr lang="fr-FR" sz="2800" dirty="0">
              <a:latin typeface="Arial Narrow" panose="020B0606020202030204" pitchFamily="34" charset="0"/>
            </a:endParaRPr>
          </a:p>
        </p:txBody>
      </p:sp>
      <p:sp>
        <p:nvSpPr>
          <p:cNvPr id="15" name="ZoneTexte 14"/>
          <p:cNvSpPr txBox="1"/>
          <p:nvPr/>
        </p:nvSpPr>
        <p:spPr>
          <a:xfrm>
            <a:off x="73890" y="630382"/>
            <a:ext cx="12053454" cy="1892826"/>
          </a:xfrm>
          <a:prstGeom prst="rect">
            <a:avLst/>
          </a:prstGeom>
          <a:noFill/>
        </p:spPr>
        <p:txBody>
          <a:bodyPr wrap="square" rtlCol="0">
            <a:spAutoFit/>
          </a:bodyPr>
          <a:lstStyle/>
          <a:p>
            <a:pPr algn="just"/>
            <a:r>
              <a:rPr lang="en-US" sz="2400" b="1" i="1" u="sng" dirty="0">
                <a:latin typeface="Arial Narrow" panose="020B0606020202030204" pitchFamily="34" charset="0"/>
              </a:rPr>
              <a:t>Drivers in agro-ecosystems</a:t>
            </a:r>
          </a:p>
          <a:p>
            <a:pPr marL="342900" indent="-342900" algn="just">
              <a:spcBef>
                <a:spcPts val="300"/>
              </a:spcBef>
              <a:buFont typeface="Wingdings" panose="05000000000000000000" pitchFamily="2" charset="2"/>
              <a:buChar char="Ø"/>
            </a:pPr>
            <a:r>
              <a:rPr lang="en-US" sz="2000" dirty="0">
                <a:latin typeface="Arial Narrow" panose="020B0606020202030204" pitchFamily="34" charset="0"/>
              </a:rPr>
              <a:t>SOC content evolve with climate and management practices</a:t>
            </a:r>
          </a:p>
          <a:p>
            <a:pPr marL="342900" indent="-342900" algn="just">
              <a:spcBef>
                <a:spcPts val="300"/>
              </a:spcBef>
              <a:buFont typeface="Wingdings" panose="05000000000000000000" pitchFamily="2" charset="2"/>
              <a:buChar char="Ø"/>
            </a:pPr>
            <a:r>
              <a:rPr lang="en-US" sz="2000" dirty="0">
                <a:latin typeface="Arial Narrow" panose="020B0606020202030204" pitchFamily="34" charset="0"/>
              </a:rPr>
              <a:t>Crop growth is impacted by </a:t>
            </a:r>
            <a:r>
              <a:rPr lang="en-US" sz="2000" dirty="0" err="1">
                <a:latin typeface="Arial Narrow" panose="020B0606020202030204" pitchFamily="34" charset="0"/>
              </a:rPr>
              <a:t>pedo</a:t>
            </a:r>
            <a:r>
              <a:rPr lang="en-US" sz="2000" dirty="0">
                <a:latin typeface="Arial Narrow" panose="020B0606020202030204" pitchFamily="34" charset="0"/>
              </a:rPr>
              <a:t>-climatic conditions and management practices</a:t>
            </a:r>
          </a:p>
          <a:p>
            <a:pPr marL="342900" indent="-342900" algn="just">
              <a:buFont typeface="Wingdings" panose="05000000000000000000" pitchFamily="2" charset="2"/>
              <a:buChar char="Ø"/>
            </a:pPr>
            <a:endParaRPr lang="en-US" sz="2400" dirty="0">
              <a:latin typeface="Arial Narrow" panose="020B0606020202030204" pitchFamily="34" charset="0"/>
            </a:endParaRPr>
          </a:p>
          <a:p>
            <a:pPr algn="just"/>
            <a:endParaRPr lang="en-US" sz="2400" dirty="0">
              <a:latin typeface="Arial Narrow" panose="020B0606020202030204" pitchFamily="34" charset="0"/>
            </a:endParaRPr>
          </a:p>
        </p:txBody>
      </p:sp>
    </p:spTree>
    <p:extLst>
      <p:ext uri="{BB962C8B-B14F-4D97-AF65-F5344CB8AC3E}">
        <p14:creationId xmlns:p14="http://schemas.microsoft.com/office/powerpoint/2010/main" val="20217571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oneTexte 9"/>
          <p:cNvSpPr txBox="1"/>
          <p:nvPr/>
        </p:nvSpPr>
        <p:spPr>
          <a:xfrm>
            <a:off x="73890" y="630382"/>
            <a:ext cx="12053454" cy="2262158"/>
          </a:xfrm>
          <a:prstGeom prst="rect">
            <a:avLst/>
          </a:prstGeom>
          <a:noFill/>
        </p:spPr>
        <p:txBody>
          <a:bodyPr wrap="square" rtlCol="0">
            <a:spAutoFit/>
          </a:bodyPr>
          <a:lstStyle/>
          <a:p>
            <a:pPr algn="just"/>
            <a:r>
              <a:rPr lang="en-US" sz="2400" b="1" i="1" u="sng" dirty="0">
                <a:latin typeface="Arial Narrow" panose="020B0606020202030204" pitchFamily="34" charset="0"/>
              </a:rPr>
              <a:t>Drivers in agro-ecosystems</a:t>
            </a:r>
          </a:p>
          <a:p>
            <a:pPr marL="342900" indent="-342900" algn="just">
              <a:spcBef>
                <a:spcPts val="300"/>
              </a:spcBef>
              <a:buFont typeface="Wingdings" panose="05000000000000000000" pitchFamily="2" charset="2"/>
              <a:buChar char="Ø"/>
            </a:pPr>
            <a:r>
              <a:rPr lang="en-US" sz="2000" dirty="0">
                <a:latin typeface="Arial Narrow" panose="020B0606020202030204" pitchFamily="34" charset="0"/>
              </a:rPr>
              <a:t>C, N and H2O cycling are impacted by climate and management practices</a:t>
            </a:r>
          </a:p>
          <a:p>
            <a:pPr marL="342900" indent="-342900" algn="just">
              <a:spcBef>
                <a:spcPts val="300"/>
              </a:spcBef>
              <a:buFont typeface="Wingdings" panose="05000000000000000000" pitchFamily="2" charset="2"/>
              <a:buChar char="Ø"/>
            </a:pPr>
            <a:r>
              <a:rPr lang="en-US" sz="2000" dirty="0" smtClean="0">
                <a:latin typeface="Arial Narrow" panose="020B0606020202030204" pitchFamily="34" charset="0"/>
              </a:rPr>
              <a:t>Crop </a:t>
            </a:r>
            <a:r>
              <a:rPr lang="en-US" sz="2000" dirty="0">
                <a:latin typeface="Arial Narrow" panose="020B0606020202030204" pitchFamily="34" charset="0"/>
              </a:rPr>
              <a:t>growth is impacted by </a:t>
            </a:r>
            <a:r>
              <a:rPr lang="en-US" sz="2000" dirty="0" err="1">
                <a:latin typeface="Arial Narrow" panose="020B0606020202030204" pitchFamily="34" charset="0"/>
              </a:rPr>
              <a:t>pedo</a:t>
            </a:r>
            <a:r>
              <a:rPr lang="en-US" sz="2000" dirty="0">
                <a:latin typeface="Arial Narrow" panose="020B0606020202030204" pitchFamily="34" charset="0"/>
              </a:rPr>
              <a:t>-climatic conditions and management practices</a:t>
            </a:r>
          </a:p>
          <a:p>
            <a:pPr marL="342900" indent="-342900" algn="just">
              <a:spcBef>
                <a:spcPts val="300"/>
              </a:spcBef>
              <a:buFont typeface="Wingdings" panose="05000000000000000000" pitchFamily="2" charset="2"/>
              <a:buChar char="Ø"/>
            </a:pPr>
            <a:r>
              <a:rPr lang="en-US" sz="2000" dirty="0">
                <a:latin typeface="Arial Narrow" panose="020B0606020202030204" pitchFamily="34" charset="0"/>
              </a:rPr>
              <a:t>Soil and crop compartments are in interactions</a:t>
            </a:r>
          </a:p>
          <a:p>
            <a:pPr marL="342900" indent="-342900" algn="just">
              <a:buFont typeface="Wingdings" panose="05000000000000000000" pitchFamily="2" charset="2"/>
              <a:buChar char="Ø"/>
            </a:pPr>
            <a:endParaRPr lang="en-US" sz="2400" dirty="0">
              <a:latin typeface="Arial Narrow" panose="020B0606020202030204" pitchFamily="34" charset="0"/>
            </a:endParaRPr>
          </a:p>
          <a:p>
            <a:pPr algn="just"/>
            <a:endParaRPr lang="en-US" sz="2400" dirty="0">
              <a:latin typeface="Arial Narrow" panose="020B0606020202030204" pitchFamily="34" charset="0"/>
            </a:endParaRPr>
          </a:p>
        </p:txBody>
      </p:sp>
      <p:sp>
        <p:nvSpPr>
          <p:cNvPr id="9" name="ZoneTexte 8"/>
          <p:cNvSpPr txBox="1"/>
          <p:nvPr/>
        </p:nvSpPr>
        <p:spPr>
          <a:xfrm>
            <a:off x="0" y="30603"/>
            <a:ext cx="12192000" cy="523220"/>
          </a:xfrm>
          <a:prstGeom prst="rect">
            <a:avLst/>
          </a:prstGeom>
          <a:noFill/>
        </p:spPr>
        <p:txBody>
          <a:bodyPr wrap="square" rtlCol="0">
            <a:spAutoFit/>
          </a:bodyPr>
          <a:lstStyle/>
          <a:p>
            <a:pPr algn="ctr"/>
            <a:r>
              <a:rPr lang="fr-FR" sz="2800" dirty="0">
                <a:latin typeface="Arial Narrow" panose="020B0606020202030204" pitchFamily="34" charset="0"/>
              </a:rPr>
              <a:t>The </a:t>
            </a:r>
            <a:r>
              <a:rPr lang="fr-FR" sz="2800" dirty="0" err="1">
                <a:latin typeface="Arial Narrow" panose="020B0606020202030204" pitchFamily="34" charset="0"/>
              </a:rPr>
              <a:t>context</a:t>
            </a:r>
            <a:endParaRPr lang="fr-FR" sz="2800" dirty="0">
              <a:latin typeface="Arial Narrow" panose="020B0606020202030204" pitchFamily="34" charset="0"/>
            </a:endParaRPr>
          </a:p>
        </p:txBody>
      </p:sp>
      <p:sp>
        <p:nvSpPr>
          <p:cNvPr id="2" name="Espace réservé du numéro de diapositive 1"/>
          <p:cNvSpPr>
            <a:spLocks noGrp="1"/>
          </p:cNvSpPr>
          <p:nvPr>
            <p:ph type="sldNum" sz="quarter" idx="12"/>
          </p:nvPr>
        </p:nvSpPr>
        <p:spPr>
          <a:xfrm>
            <a:off x="9404929" y="6467838"/>
            <a:ext cx="2743200" cy="365125"/>
          </a:xfrm>
        </p:spPr>
        <p:txBody>
          <a:bodyPr/>
          <a:lstStyle/>
          <a:p>
            <a:fld id="{B7AE509F-E43D-4D64-8870-A9C720C18A5F}" type="slidenum">
              <a:rPr lang="fr-FR" sz="1400" b="1" smtClean="0">
                <a:solidFill>
                  <a:schemeClr val="bg1"/>
                </a:solidFill>
                <a:latin typeface="Arial Narrow" panose="020B0606020202030204" pitchFamily="34" charset="0"/>
              </a:rPr>
              <a:t>6</a:t>
            </a:fld>
            <a:endParaRPr lang="fr-FR" sz="1400" b="1" dirty="0">
              <a:solidFill>
                <a:schemeClr val="bg1"/>
              </a:solidFill>
              <a:latin typeface="Arial Narrow" panose="020B0606020202030204" pitchFamily="34" charset="0"/>
            </a:endParaRPr>
          </a:p>
        </p:txBody>
      </p:sp>
      <p:sp>
        <p:nvSpPr>
          <p:cNvPr id="25" name="Rectangle 24"/>
          <p:cNvSpPr/>
          <p:nvPr/>
        </p:nvSpPr>
        <p:spPr>
          <a:xfrm>
            <a:off x="3441445" y="5045003"/>
            <a:ext cx="6984415" cy="1213045"/>
          </a:xfrm>
          <a:prstGeom prst="rect">
            <a:avLst/>
          </a:prstGeom>
          <a:solidFill>
            <a:schemeClr val="accent2">
              <a:lumMod val="75000"/>
              <a:alpha val="60000"/>
            </a:schemeClr>
          </a:solidFill>
          <a:ln>
            <a:solidFill>
              <a:schemeClr val="accent2">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BE"/>
          </a:p>
        </p:txBody>
      </p:sp>
      <p:pic>
        <p:nvPicPr>
          <p:cNvPr id="26" name="Image 25"/>
          <p:cNvPicPr>
            <a:picLocks noChangeAspect="1"/>
          </p:cNvPicPr>
          <p:nvPr/>
        </p:nvPicPr>
        <p:blipFill rotWithShape="1">
          <a:blip r:embed="rId2"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p:blipFill>
        <p:spPr>
          <a:xfrm>
            <a:off x="5857685" y="1370005"/>
            <a:ext cx="1992126" cy="4295523"/>
          </a:xfrm>
          <a:prstGeom prst="rect">
            <a:avLst/>
          </a:prstGeom>
        </p:spPr>
      </p:pic>
      <p:sp>
        <p:nvSpPr>
          <p:cNvPr id="27" name="Flèche en arc 26"/>
          <p:cNvSpPr/>
          <p:nvPr/>
        </p:nvSpPr>
        <p:spPr>
          <a:xfrm>
            <a:off x="4749410" y="3459713"/>
            <a:ext cx="2036074" cy="2363819"/>
          </a:xfrm>
          <a:prstGeom prst="circularArrow">
            <a:avLst>
              <a:gd name="adj1" fmla="val 10870"/>
              <a:gd name="adj2" fmla="val 578773"/>
              <a:gd name="adj3" fmla="val 15721062"/>
              <a:gd name="adj4" fmla="val 5282411"/>
              <a:gd name="adj5" fmla="val 11871"/>
            </a:avLst>
          </a:prstGeom>
          <a:ln/>
        </p:spPr>
        <p:style>
          <a:lnRef idx="3">
            <a:schemeClr val="lt1"/>
          </a:lnRef>
          <a:fillRef idx="1">
            <a:schemeClr val="accent2"/>
          </a:fillRef>
          <a:effectRef idx="1">
            <a:schemeClr val="accent2"/>
          </a:effectRef>
          <a:fontRef idx="minor">
            <a:schemeClr val="lt1"/>
          </a:fontRef>
        </p:style>
        <p:txBody>
          <a:bodyPr rtlCol="0" anchor="ctr"/>
          <a:lstStyle/>
          <a:p>
            <a:pPr algn="ctr"/>
            <a:endParaRPr lang="fr-BE">
              <a:solidFill>
                <a:schemeClr val="tx1"/>
              </a:solidFill>
            </a:endParaRPr>
          </a:p>
        </p:txBody>
      </p:sp>
      <p:sp>
        <p:nvSpPr>
          <p:cNvPr id="28" name="Flèche en arc 27"/>
          <p:cNvSpPr/>
          <p:nvPr/>
        </p:nvSpPr>
        <p:spPr>
          <a:xfrm rot="10800000">
            <a:off x="6745390" y="3459712"/>
            <a:ext cx="2036074" cy="2363819"/>
          </a:xfrm>
          <a:prstGeom prst="circularArrow">
            <a:avLst>
              <a:gd name="adj1" fmla="val 10870"/>
              <a:gd name="adj2" fmla="val 578773"/>
              <a:gd name="adj3" fmla="val 15721062"/>
              <a:gd name="adj4" fmla="val 5282411"/>
              <a:gd name="adj5" fmla="val 11871"/>
            </a:avLst>
          </a:prstGeom>
          <a:ln/>
        </p:spPr>
        <p:style>
          <a:lnRef idx="3">
            <a:schemeClr val="lt1"/>
          </a:lnRef>
          <a:fillRef idx="1">
            <a:schemeClr val="accent2"/>
          </a:fillRef>
          <a:effectRef idx="1">
            <a:schemeClr val="accent2"/>
          </a:effectRef>
          <a:fontRef idx="minor">
            <a:schemeClr val="lt1"/>
          </a:fontRef>
        </p:style>
        <p:txBody>
          <a:bodyPr rtlCol="0" anchor="ctr"/>
          <a:lstStyle/>
          <a:p>
            <a:pPr algn="ctr"/>
            <a:endParaRPr lang="fr-BE">
              <a:solidFill>
                <a:schemeClr val="tx1"/>
              </a:solidFill>
            </a:endParaRPr>
          </a:p>
        </p:txBody>
      </p:sp>
      <p:pic>
        <p:nvPicPr>
          <p:cNvPr id="29" name="Picture 2" descr="Sun weather and season logo icon design Royalty Free Vecto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8034515" y="686748"/>
            <a:ext cx="2153160" cy="1647297"/>
          </a:xfrm>
          <a:prstGeom prst="rect">
            <a:avLst/>
          </a:prstGeom>
          <a:noFill/>
          <a:extLst>
            <a:ext uri="{909E8E84-426E-40DD-AFC4-6F175D3DCCD1}">
              <a14:hiddenFill xmlns:a14="http://schemas.microsoft.com/office/drawing/2010/main">
                <a:solidFill>
                  <a:srgbClr val="FFFFFF"/>
                </a:solidFill>
              </a14:hiddenFill>
            </a:ext>
          </a:extLst>
        </p:spPr>
      </p:pic>
      <p:sp>
        <p:nvSpPr>
          <p:cNvPr id="30" name="Parallélogramme 29"/>
          <p:cNvSpPr/>
          <p:nvPr/>
        </p:nvSpPr>
        <p:spPr>
          <a:xfrm>
            <a:off x="8373536" y="2298696"/>
            <a:ext cx="378442" cy="402488"/>
          </a:xfrm>
          <a:prstGeom prst="parallelogram">
            <a:avLst>
              <a:gd name="adj" fmla="val 6642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31" name="Parallélogramme 30"/>
          <p:cNvSpPr/>
          <p:nvPr/>
        </p:nvSpPr>
        <p:spPr>
          <a:xfrm>
            <a:off x="8562757" y="2302004"/>
            <a:ext cx="378442" cy="402488"/>
          </a:xfrm>
          <a:prstGeom prst="parallelogram">
            <a:avLst>
              <a:gd name="adj" fmla="val 6642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32" name="Parallélogramme 31"/>
          <p:cNvSpPr/>
          <p:nvPr/>
        </p:nvSpPr>
        <p:spPr>
          <a:xfrm>
            <a:off x="8758041" y="2302003"/>
            <a:ext cx="378442" cy="402488"/>
          </a:xfrm>
          <a:prstGeom prst="parallelogram">
            <a:avLst>
              <a:gd name="adj" fmla="val 6642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
        <p:nvSpPr>
          <p:cNvPr id="33" name="Parallélogramme 32"/>
          <p:cNvSpPr/>
          <p:nvPr/>
        </p:nvSpPr>
        <p:spPr>
          <a:xfrm>
            <a:off x="8947262" y="2305311"/>
            <a:ext cx="378442" cy="402488"/>
          </a:xfrm>
          <a:prstGeom prst="parallelogram">
            <a:avLst>
              <a:gd name="adj" fmla="val 6642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Tree>
    <p:extLst>
      <p:ext uri="{BB962C8B-B14F-4D97-AF65-F5344CB8AC3E}">
        <p14:creationId xmlns:p14="http://schemas.microsoft.com/office/powerpoint/2010/main" val="19157377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a:xfrm>
            <a:off x="9404929" y="6467838"/>
            <a:ext cx="2743200" cy="365125"/>
          </a:xfrm>
        </p:spPr>
        <p:txBody>
          <a:bodyPr/>
          <a:lstStyle/>
          <a:p>
            <a:fld id="{B7AE509F-E43D-4D64-8870-A9C720C18A5F}" type="slidenum">
              <a:rPr lang="fr-FR" sz="1400" b="1" smtClean="0">
                <a:solidFill>
                  <a:schemeClr val="bg1"/>
                </a:solidFill>
                <a:latin typeface="Arial Narrow" panose="020B0606020202030204" pitchFamily="34" charset="0"/>
              </a:rPr>
              <a:t>7</a:t>
            </a:fld>
            <a:endParaRPr lang="fr-FR" sz="1400" b="1" dirty="0">
              <a:solidFill>
                <a:schemeClr val="bg1"/>
              </a:solidFill>
              <a:latin typeface="Arial Narrow" panose="020B0606020202030204" pitchFamily="34" charset="0"/>
            </a:endParaRPr>
          </a:p>
        </p:txBody>
      </p:sp>
      <p:sp>
        <p:nvSpPr>
          <p:cNvPr id="12" name="Rectangle 11"/>
          <p:cNvSpPr/>
          <p:nvPr/>
        </p:nvSpPr>
        <p:spPr>
          <a:xfrm>
            <a:off x="9038759" y="6199142"/>
            <a:ext cx="3010761" cy="246221"/>
          </a:xfrm>
          <a:prstGeom prst="rect">
            <a:avLst/>
          </a:prstGeom>
        </p:spPr>
        <p:txBody>
          <a:bodyPr wrap="none">
            <a:spAutoFit/>
          </a:bodyPr>
          <a:lstStyle/>
          <a:p>
            <a:r>
              <a:rPr lang="en-US" sz="1000" dirty="0"/>
              <a:t>Basso et al. – A&amp;EL – DOI : 10.2134/ael2018.05.0026</a:t>
            </a:r>
          </a:p>
        </p:txBody>
      </p:sp>
      <p:sp>
        <p:nvSpPr>
          <p:cNvPr id="15" name="ZoneTexte 14"/>
          <p:cNvSpPr txBox="1"/>
          <p:nvPr/>
        </p:nvSpPr>
        <p:spPr>
          <a:xfrm>
            <a:off x="73890" y="630382"/>
            <a:ext cx="12053454" cy="2585323"/>
          </a:xfrm>
          <a:prstGeom prst="rect">
            <a:avLst/>
          </a:prstGeom>
          <a:noFill/>
        </p:spPr>
        <p:txBody>
          <a:bodyPr wrap="square" rtlCol="0">
            <a:spAutoFit/>
          </a:bodyPr>
          <a:lstStyle/>
          <a:p>
            <a:pPr algn="just"/>
            <a:r>
              <a:rPr lang="en-US" sz="2400" b="1" i="1" u="sng" dirty="0">
                <a:latin typeface="Arial Narrow" panose="020B0606020202030204" pitchFamily="34" charset="0"/>
              </a:rPr>
              <a:t>Drivers in agro-ecosystems</a:t>
            </a:r>
          </a:p>
          <a:p>
            <a:pPr marL="342900" indent="-342900" algn="just">
              <a:spcBef>
                <a:spcPts val="300"/>
              </a:spcBef>
              <a:buFont typeface="Wingdings" panose="05000000000000000000" pitchFamily="2" charset="2"/>
              <a:buChar char="Ø"/>
            </a:pPr>
            <a:r>
              <a:rPr lang="en-US" sz="2000" dirty="0">
                <a:latin typeface="Arial Narrow" panose="020B0606020202030204" pitchFamily="34" charset="0"/>
              </a:rPr>
              <a:t>SOC content evolve with climate and management practices</a:t>
            </a:r>
          </a:p>
          <a:p>
            <a:pPr marL="342900" indent="-342900" algn="just">
              <a:spcBef>
                <a:spcPts val="300"/>
              </a:spcBef>
              <a:buFont typeface="Wingdings" panose="05000000000000000000" pitchFamily="2" charset="2"/>
              <a:buChar char="Ø"/>
            </a:pPr>
            <a:r>
              <a:rPr lang="en-US" sz="2000" dirty="0">
                <a:latin typeface="Arial Narrow" panose="020B0606020202030204" pitchFamily="34" charset="0"/>
              </a:rPr>
              <a:t>Crop growth is impacted by </a:t>
            </a:r>
            <a:r>
              <a:rPr lang="en-US" sz="2000" dirty="0" err="1">
                <a:latin typeface="Arial Narrow" panose="020B0606020202030204" pitchFamily="34" charset="0"/>
              </a:rPr>
              <a:t>pedo</a:t>
            </a:r>
            <a:r>
              <a:rPr lang="en-US" sz="2000" dirty="0">
                <a:latin typeface="Arial Narrow" panose="020B0606020202030204" pitchFamily="34" charset="0"/>
              </a:rPr>
              <a:t>-climatic conditions and management practices</a:t>
            </a:r>
          </a:p>
          <a:p>
            <a:pPr marL="342900" indent="-342900" algn="just">
              <a:spcBef>
                <a:spcPts val="300"/>
              </a:spcBef>
              <a:buFont typeface="Wingdings" panose="05000000000000000000" pitchFamily="2" charset="2"/>
              <a:buChar char="Ø"/>
            </a:pPr>
            <a:r>
              <a:rPr lang="en-US" sz="2000" dirty="0">
                <a:latin typeface="Arial Narrow" panose="020B0606020202030204" pitchFamily="34" charset="0"/>
              </a:rPr>
              <a:t>Soil and crop compartments are in interactions</a:t>
            </a:r>
          </a:p>
          <a:p>
            <a:pPr marL="342900" indent="-342900" algn="just">
              <a:spcBef>
                <a:spcPts val="300"/>
              </a:spcBef>
              <a:buFont typeface="Wingdings" panose="05000000000000000000" pitchFamily="2" charset="2"/>
              <a:buChar char="Ø"/>
            </a:pPr>
            <a:r>
              <a:rPr lang="en-US" sz="2000" dirty="0">
                <a:latin typeface="Arial Narrow" panose="020B0606020202030204" pitchFamily="34" charset="0"/>
              </a:rPr>
              <a:t>Climate change will impact both soil processes and crop growth</a:t>
            </a:r>
          </a:p>
          <a:p>
            <a:pPr marL="342900" indent="-342900" algn="just">
              <a:buFont typeface="Wingdings" panose="05000000000000000000" pitchFamily="2" charset="2"/>
              <a:buChar char="Ø"/>
            </a:pPr>
            <a:endParaRPr lang="en-US" sz="2400" dirty="0">
              <a:latin typeface="Arial Narrow" panose="020B0606020202030204" pitchFamily="34" charset="0"/>
            </a:endParaRPr>
          </a:p>
          <a:p>
            <a:pPr algn="just"/>
            <a:endParaRPr lang="en-US" sz="2400" dirty="0">
              <a:latin typeface="Arial Narrow" panose="020B0606020202030204" pitchFamily="34" charset="0"/>
            </a:endParaRPr>
          </a:p>
        </p:txBody>
      </p:sp>
      <p:pic>
        <p:nvPicPr>
          <p:cNvPr id="16" name="Image 15"/>
          <p:cNvPicPr>
            <a:picLocks noChangeAspect="1"/>
          </p:cNvPicPr>
          <p:nvPr/>
        </p:nvPicPr>
        <p:blipFill>
          <a:blip r:embed="rId2"/>
          <a:stretch>
            <a:fillRect/>
          </a:stretch>
        </p:blipFill>
        <p:spPr>
          <a:xfrm>
            <a:off x="1343554" y="2840810"/>
            <a:ext cx="4466618" cy="2934464"/>
          </a:xfrm>
          <a:prstGeom prst="rect">
            <a:avLst/>
          </a:prstGeom>
        </p:spPr>
      </p:pic>
      <p:pic>
        <p:nvPicPr>
          <p:cNvPr id="17" name="Image 16"/>
          <p:cNvPicPr>
            <a:picLocks noChangeAspect="1"/>
          </p:cNvPicPr>
          <p:nvPr/>
        </p:nvPicPr>
        <p:blipFill>
          <a:blip r:embed="rId3"/>
          <a:stretch>
            <a:fillRect/>
          </a:stretch>
        </p:blipFill>
        <p:spPr>
          <a:xfrm>
            <a:off x="5945416" y="2720721"/>
            <a:ext cx="4499078" cy="3473314"/>
          </a:xfrm>
          <a:prstGeom prst="rect">
            <a:avLst/>
          </a:prstGeom>
        </p:spPr>
      </p:pic>
      <p:pic>
        <p:nvPicPr>
          <p:cNvPr id="18" name="Image 17"/>
          <p:cNvPicPr>
            <a:picLocks noChangeAspect="1"/>
          </p:cNvPicPr>
          <p:nvPr/>
        </p:nvPicPr>
        <p:blipFill>
          <a:blip r:embed="rId4"/>
          <a:stretch>
            <a:fillRect/>
          </a:stretch>
        </p:blipFill>
        <p:spPr>
          <a:xfrm>
            <a:off x="795669" y="3293744"/>
            <a:ext cx="369650" cy="1683963"/>
          </a:xfrm>
          <a:prstGeom prst="rect">
            <a:avLst/>
          </a:prstGeom>
        </p:spPr>
      </p:pic>
      <p:sp>
        <p:nvSpPr>
          <p:cNvPr id="10" name="ZoneTexte 9"/>
          <p:cNvSpPr txBox="1"/>
          <p:nvPr/>
        </p:nvSpPr>
        <p:spPr>
          <a:xfrm>
            <a:off x="0" y="30603"/>
            <a:ext cx="12192000" cy="523220"/>
          </a:xfrm>
          <a:prstGeom prst="rect">
            <a:avLst/>
          </a:prstGeom>
          <a:noFill/>
        </p:spPr>
        <p:txBody>
          <a:bodyPr wrap="square" rtlCol="0">
            <a:spAutoFit/>
          </a:bodyPr>
          <a:lstStyle/>
          <a:p>
            <a:pPr algn="ctr"/>
            <a:r>
              <a:rPr lang="fr-FR" sz="2800" dirty="0">
                <a:latin typeface="Arial Narrow" panose="020B0606020202030204" pitchFamily="34" charset="0"/>
              </a:rPr>
              <a:t>The </a:t>
            </a:r>
            <a:r>
              <a:rPr lang="fr-FR" sz="2800" dirty="0" err="1">
                <a:latin typeface="Arial Narrow" panose="020B0606020202030204" pitchFamily="34" charset="0"/>
              </a:rPr>
              <a:t>context</a:t>
            </a:r>
            <a:endParaRPr lang="fr-FR" sz="2800" dirty="0">
              <a:latin typeface="Arial Narrow" panose="020B0606020202030204" pitchFamily="34" charset="0"/>
            </a:endParaRPr>
          </a:p>
        </p:txBody>
      </p:sp>
    </p:spTree>
    <p:extLst>
      <p:ext uri="{BB962C8B-B14F-4D97-AF65-F5344CB8AC3E}">
        <p14:creationId xmlns:p14="http://schemas.microsoft.com/office/powerpoint/2010/main" val="6326243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isclaimer : GLOCAL"/>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27501" y="5966842"/>
            <a:ext cx="1835194" cy="444461"/>
          </a:xfrm>
          <a:prstGeom prst="rect">
            <a:avLst/>
          </a:prstGeom>
          <a:noFill/>
          <a:extLst>
            <a:ext uri="{909E8E84-426E-40DD-AFC4-6F175D3DCCD1}">
              <a14:hiddenFill xmlns:a14="http://schemas.microsoft.com/office/drawing/2010/main">
                <a:solidFill>
                  <a:srgbClr val="FFFFFF"/>
                </a:solidFill>
              </a14:hiddenFill>
            </a:ext>
          </a:extLst>
        </p:spPr>
      </p:pic>
      <p:pic>
        <p:nvPicPr>
          <p:cNvPr id="13" name="Image 1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06124" y="1485701"/>
            <a:ext cx="2378981" cy="2176845"/>
          </a:xfrm>
          <a:prstGeom prst="rect">
            <a:avLst/>
          </a:prstGeom>
        </p:spPr>
      </p:pic>
      <p:sp>
        <p:nvSpPr>
          <p:cNvPr id="2" name="Rectangle 1"/>
          <p:cNvSpPr/>
          <p:nvPr/>
        </p:nvSpPr>
        <p:spPr>
          <a:xfrm>
            <a:off x="4416308" y="4099678"/>
            <a:ext cx="3358612" cy="584775"/>
          </a:xfrm>
          <a:prstGeom prst="rect">
            <a:avLst/>
          </a:prstGeom>
        </p:spPr>
        <p:txBody>
          <a:bodyPr wrap="none">
            <a:spAutoFit/>
          </a:bodyPr>
          <a:lstStyle/>
          <a:p>
            <a:r>
              <a:rPr lang="en-US" sz="3200" b="1" i="1" dirty="0" smtClean="0">
                <a:solidFill>
                  <a:schemeClr val="bg1">
                    <a:lumMod val="50000"/>
                  </a:schemeClr>
                </a:solidFill>
                <a:latin typeface="Arial Narrow" panose="020B0606020202030204" pitchFamily="34" charset="0"/>
              </a:rPr>
              <a:t>Soil-Crop Modelling</a:t>
            </a:r>
            <a:endParaRPr lang="fr-BE" sz="3200" b="1" i="1" dirty="0">
              <a:solidFill>
                <a:schemeClr val="bg1">
                  <a:lumMod val="50000"/>
                </a:schemeClr>
              </a:solidFill>
            </a:endParaRPr>
          </a:p>
        </p:txBody>
      </p:sp>
    </p:spTree>
    <p:extLst>
      <p:ext uri="{BB962C8B-B14F-4D97-AF65-F5344CB8AC3E}">
        <p14:creationId xmlns:p14="http://schemas.microsoft.com/office/powerpoint/2010/main" val="30069135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210079" y="711536"/>
            <a:ext cx="11534246" cy="5016758"/>
          </a:xfrm>
          <a:prstGeom prst="rect">
            <a:avLst/>
          </a:prstGeom>
          <a:noFill/>
        </p:spPr>
        <p:txBody>
          <a:bodyPr wrap="square" rtlCol="0">
            <a:spAutoFit/>
          </a:bodyPr>
          <a:lstStyle/>
          <a:p>
            <a:r>
              <a:rPr lang="en-US" sz="2000" b="1" i="1" u="sng" dirty="0">
                <a:latin typeface="Arial Narrow" panose="020B0606020202030204" pitchFamily="34" charset="0"/>
              </a:rPr>
              <a:t>Take a look a this video … </a:t>
            </a:r>
            <a:endParaRPr lang="en-US" sz="2000" dirty="0">
              <a:latin typeface="Arial Narrow" panose="020B0606020202030204" pitchFamily="34" charset="0"/>
            </a:endParaRPr>
          </a:p>
          <a:p>
            <a:endParaRPr lang="en-US" sz="2000" dirty="0">
              <a:latin typeface="Arial Narrow" panose="020B0606020202030204" pitchFamily="34" charset="0"/>
            </a:endParaRPr>
          </a:p>
          <a:p>
            <a:endParaRPr lang="en-US" sz="2000" dirty="0">
              <a:latin typeface="Arial Narrow" panose="020B0606020202030204" pitchFamily="34" charset="0"/>
            </a:endParaRPr>
          </a:p>
          <a:p>
            <a:endParaRPr lang="en-US" sz="2000" dirty="0">
              <a:latin typeface="Arial Narrow" panose="020B0606020202030204" pitchFamily="34" charset="0"/>
            </a:endParaRPr>
          </a:p>
          <a:p>
            <a:endParaRPr lang="en-US" sz="2000" dirty="0">
              <a:latin typeface="Arial Narrow" panose="020B0606020202030204" pitchFamily="34" charset="0"/>
            </a:endParaRPr>
          </a:p>
          <a:p>
            <a:endParaRPr lang="en-US" sz="2000" dirty="0">
              <a:latin typeface="Arial Narrow" panose="020B0606020202030204" pitchFamily="34" charset="0"/>
            </a:endParaRPr>
          </a:p>
          <a:p>
            <a:endParaRPr lang="en-US" sz="2000" dirty="0">
              <a:latin typeface="Arial Narrow" panose="020B0606020202030204" pitchFamily="34" charset="0"/>
            </a:endParaRPr>
          </a:p>
          <a:p>
            <a:endParaRPr lang="en-US" sz="2000" dirty="0">
              <a:latin typeface="Arial Narrow" panose="020B0606020202030204" pitchFamily="34" charset="0"/>
            </a:endParaRPr>
          </a:p>
          <a:p>
            <a:endParaRPr lang="en-US" sz="2000" dirty="0">
              <a:latin typeface="Arial Narrow" panose="020B0606020202030204" pitchFamily="34" charset="0"/>
            </a:endParaRPr>
          </a:p>
          <a:p>
            <a:endParaRPr lang="en-US" sz="2000" dirty="0">
              <a:latin typeface="Arial Narrow" panose="020B0606020202030204" pitchFamily="34" charset="0"/>
            </a:endParaRPr>
          </a:p>
          <a:p>
            <a:endParaRPr lang="en-US" sz="2000" dirty="0">
              <a:latin typeface="Arial Narrow" panose="020B0606020202030204" pitchFamily="34" charset="0"/>
            </a:endParaRPr>
          </a:p>
          <a:p>
            <a:endParaRPr lang="en-US" sz="2000" dirty="0">
              <a:latin typeface="Arial Narrow" panose="020B0606020202030204" pitchFamily="34" charset="0"/>
            </a:endParaRPr>
          </a:p>
          <a:p>
            <a:endParaRPr lang="en-US" sz="2000" dirty="0">
              <a:latin typeface="Arial Narrow" panose="020B0606020202030204" pitchFamily="34" charset="0"/>
            </a:endParaRPr>
          </a:p>
          <a:p>
            <a:endParaRPr lang="en-US" sz="2000" dirty="0">
              <a:latin typeface="Arial Narrow" panose="020B0606020202030204" pitchFamily="34" charset="0"/>
            </a:endParaRPr>
          </a:p>
          <a:p>
            <a:endParaRPr lang="en-US" sz="2000" dirty="0">
              <a:latin typeface="Arial Narrow" panose="020B0606020202030204" pitchFamily="34" charset="0"/>
            </a:endParaRPr>
          </a:p>
          <a:p>
            <a:endParaRPr lang="en-US" sz="2000" dirty="0">
              <a:latin typeface="Arial Narrow" panose="020B0606020202030204" pitchFamily="34" charset="0"/>
            </a:endParaRPr>
          </a:p>
        </p:txBody>
      </p:sp>
      <p:sp>
        <p:nvSpPr>
          <p:cNvPr id="10" name="ZoneTexte 9"/>
          <p:cNvSpPr txBox="1"/>
          <p:nvPr/>
        </p:nvSpPr>
        <p:spPr>
          <a:xfrm>
            <a:off x="0" y="30603"/>
            <a:ext cx="12192000" cy="523220"/>
          </a:xfrm>
          <a:prstGeom prst="rect">
            <a:avLst/>
          </a:prstGeom>
          <a:noFill/>
        </p:spPr>
        <p:txBody>
          <a:bodyPr wrap="square" rtlCol="0">
            <a:spAutoFit/>
          </a:bodyPr>
          <a:lstStyle/>
          <a:p>
            <a:pPr algn="ctr"/>
            <a:r>
              <a:rPr lang="fr-FR" sz="2800" dirty="0" err="1">
                <a:latin typeface="Arial Narrow" panose="020B0606020202030204" pitchFamily="34" charset="0"/>
              </a:rPr>
              <a:t>Crop</a:t>
            </a:r>
            <a:r>
              <a:rPr lang="fr-FR" sz="2800" dirty="0">
                <a:latin typeface="Arial Narrow" panose="020B0606020202030204" pitchFamily="34" charset="0"/>
              </a:rPr>
              <a:t> </a:t>
            </a:r>
            <a:r>
              <a:rPr lang="fr-FR" sz="2800" dirty="0" err="1">
                <a:latin typeface="Arial Narrow" panose="020B0606020202030204" pitchFamily="34" charset="0"/>
              </a:rPr>
              <a:t>growth</a:t>
            </a:r>
            <a:r>
              <a:rPr lang="fr-FR" sz="2800" dirty="0">
                <a:latin typeface="Arial Narrow" panose="020B0606020202030204" pitchFamily="34" charset="0"/>
              </a:rPr>
              <a:t> </a:t>
            </a:r>
          </a:p>
        </p:txBody>
      </p:sp>
      <p:pic>
        <p:nvPicPr>
          <p:cNvPr id="8" name="B20B550">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200400" y="1544918"/>
            <a:ext cx="6601882" cy="3451472"/>
          </a:xfrm>
          <a:prstGeom prst="rect">
            <a:avLst/>
          </a:prstGeom>
        </p:spPr>
      </p:pic>
      <p:sp>
        <p:nvSpPr>
          <p:cNvPr id="12" name="Rectangle 11"/>
          <p:cNvSpPr/>
          <p:nvPr/>
        </p:nvSpPr>
        <p:spPr>
          <a:xfrm>
            <a:off x="132105" y="6123000"/>
            <a:ext cx="3338927" cy="276999"/>
          </a:xfrm>
          <a:prstGeom prst="rect">
            <a:avLst/>
          </a:prstGeom>
        </p:spPr>
        <p:txBody>
          <a:bodyPr wrap="none">
            <a:spAutoFit/>
          </a:bodyPr>
          <a:lstStyle/>
          <a:p>
            <a:r>
              <a:rPr lang="fr-BE" sz="1200" dirty="0">
                <a:hlinkClick r:id="rId5"/>
              </a:rPr>
              <a:t>https://www.youtube.com/watch?v=w77zPAtVTuI</a:t>
            </a:r>
            <a:r>
              <a:rPr lang="fr-BE" sz="1200" dirty="0"/>
              <a:t> </a:t>
            </a:r>
          </a:p>
        </p:txBody>
      </p:sp>
    </p:spTree>
    <p:extLst>
      <p:ext uri="{BB962C8B-B14F-4D97-AF65-F5344CB8AC3E}">
        <p14:creationId xmlns:p14="http://schemas.microsoft.com/office/powerpoint/2010/main" val="161914561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vol="80000">
                <p:cTn id="7" fill="hold" display="0">
                  <p:stCondLst>
                    <p:cond delay="indefinite"/>
                  </p:stCondLst>
                </p:cTn>
                <p:tgtEl>
                  <p:spTgt spid="8"/>
                </p:tgtEl>
              </p:cMediaNode>
            </p:video>
          </p:childTnLst>
        </p:cTn>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BCAEC663E1BFE47A90098E9BFEA15E0" ma:contentTypeVersion="9" ma:contentTypeDescription="Crée un document." ma:contentTypeScope="" ma:versionID="f4b8bbce47976ec7e0fb2f83aa093265">
  <xsd:schema xmlns:xsd="http://www.w3.org/2001/XMLSchema" xmlns:xs="http://www.w3.org/2001/XMLSchema" xmlns:p="http://schemas.microsoft.com/office/2006/metadata/properties" xmlns:ns2="5280252c-b368-445d-b75b-a16ab149927e" targetNamespace="http://schemas.microsoft.com/office/2006/metadata/properties" ma:root="true" ma:fieldsID="a318c0a9342121cf85f9e43c29449c2d" ns2:_="">
    <xsd:import namespace="5280252c-b368-445d-b75b-a16ab149927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80252c-b368-445d-b75b-a16ab149927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AF03FBE-E7C4-4530-9FF6-FBEED0EEEB2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9E562F2-FEDD-40BE-A73C-BB1ED7C8207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280252c-b368-445d-b75b-a16ab14992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6A206B3-B484-4CEC-AC05-FD061EDEDE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TotalTime>
  <Words>1021</Words>
  <Application>Microsoft Office PowerPoint</Application>
  <PresentationFormat>Personnalisé</PresentationFormat>
  <Paragraphs>202</Paragraphs>
  <Slides>25</Slides>
  <Notes>0</Notes>
  <HiddenSlides>0</HiddenSlides>
  <MMClips>1</MMClips>
  <ScaleCrop>false</ScaleCrop>
  <HeadingPairs>
    <vt:vector size="4" baseType="variant">
      <vt:variant>
        <vt:lpstr>Thème</vt:lpstr>
      </vt:variant>
      <vt:variant>
        <vt:i4>1</vt:i4>
      </vt:variant>
      <vt:variant>
        <vt:lpstr>Titres des diapositives</vt:lpstr>
      </vt:variant>
      <vt:variant>
        <vt:i4>25</vt:i4>
      </vt:variant>
    </vt:vector>
  </HeadingPairs>
  <TitlesOfParts>
    <vt:vector size="26" baseType="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YNCREA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Herinaina ANDRIAMANDROSO</dc:creator>
  <cp:lastModifiedBy>B.Dumont</cp:lastModifiedBy>
  <cp:revision>55</cp:revision>
  <dcterms:created xsi:type="dcterms:W3CDTF">2020-12-17T08:06:59Z</dcterms:created>
  <dcterms:modified xsi:type="dcterms:W3CDTF">2023-09-06T13:38:14Z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0x0101005BCAEC663E1BFE47A90098E9BFEA15E0</vt:lpwstr>
  </property>
</Properties>
</file>