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7"/>
  </p:notesMasterIdLst>
  <p:sldIdLst>
    <p:sldId id="299" r:id="rId5"/>
    <p:sldId id="365" r:id="rId6"/>
    <p:sldId id="343" r:id="rId7"/>
    <p:sldId id="339" r:id="rId8"/>
    <p:sldId id="342" r:id="rId9"/>
    <p:sldId id="340" r:id="rId10"/>
    <p:sldId id="321" r:id="rId11"/>
    <p:sldId id="348" r:id="rId12"/>
    <p:sldId id="349" r:id="rId13"/>
    <p:sldId id="350" r:id="rId14"/>
    <p:sldId id="351" r:id="rId15"/>
    <p:sldId id="352" r:id="rId16"/>
    <p:sldId id="355" r:id="rId17"/>
    <p:sldId id="356" r:id="rId18"/>
    <p:sldId id="364" r:id="rId19"/>
    <p:sldId id="357" r:id="rId20"/>
    <p:sldId id="358" r:id="rId21"/>
    <p:sldId id="359" r:id="rId22"/>
    <p:sldId id="360" r:id="rId23"/>
    <p:sldId id="362" r:id="rId24"/>
    <p:sldId id="361" r:id="rId25"/>
    <p:sldId id="258" r:id="rId2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BAD"/>
    <a:srgbClr val="46A4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1F598C-16DB-4124-8B52-AD103B985A59}" v="26" dt="2021-01-08T08:45:11.636"/>
    <p1510:client id="{D9D1BF77-2AB6-4932-9704-148917DA9D18}" v="4" dt="2021-01-08T08:47:42.7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539" autoAdjust="0"/>
    <p:restoredTop sz="94660"/>
  </p:normalViewPr>
  <p:slideViewPr>
    <p:cSldViewPr snapToGrid="0" showGuides="1">
      <p:cViewPr varScale="1">
        <p:scale>
          <a:sx n="60" d="100"/>
          <a:sy n="60" d="100"/>
        </p:scale>
        <p:origin x="-96" y="-1200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65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6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arina.Segerkvist" userId="S::katarina.segerkvist_slu.se#ext#@yncrea.onmicrosoft.com::f189f254-c8c9-49d4-8460-5a19ab4bc578" providerId="AD" clId="Web-{3A1F598C-16DB-4124-8B52-AD103B985A59}"/>
    <pc:docChg chg="modSld">
      <pc:chgData name="Katarina.Segerkvist" userId="S::katarina.segerkvist_slu.se#ext#@yncrea.onmicrosoft.com::f189f254-c8c9-49d4-8460-5a19ab4bc578" providerId="AD" clId="Web-{3A1F598C-16DB-4124-8B52-AD103B985A59}" dt="2021-01-08T08:45:11.043" v="24" actId="20577"/>
      <pc:docMkLst>
        <pc:docMk/>
      </pc:docMkLst>
      <pc:sldChg chg="modSp">
        <pc:chgData name="Katarina.Segerkvist" userId="S::katarina.segerkvist_slu.se#ext#@yncrea.onmicrosoft.com::f189f254-c8c9-49d4-8460-5a19ab4bc578" providerId="AD" clId="Web-{3A1F598C-16DB-4124-8B52-AD103B985A59}" dt="2021-01-08T08:45:08.574" v="21" actId="20577"/>
        <pc:sldMkLst>
          <pc:docMk/>
          <pc:sldMk cId="1192168276" sldId="256"/>
        </pc:sldMkLst>
        <pc:spChg chg="mod">
          <ac:chgData name="Katarina.Segerkvist" userId="S::katarina.segerkvist_slu.se#ext#@yncrea.onmicrosoft.com::f189f254-c8c9-49d4-8460-5a19ab4bc578" providerId="AD" clId="Web-{3A1F598C-16DB-4124-8B52-AD103B985A59}" dt="2021-01-08T08:45:08.574" v="21" actId="20577"/>
          <ac:spMkLst>
            <pc:docMk/>
            <pc:sldMk cId="1192168276" sldId="256"/>
            <ac:spMk id="11" creationId="{00000000-0000-0000-0000-000000000000}"/>
          </ac:spMkLst>
        </pc:spChg>
      </pc:sldChg>
    </pc:docChg>
  </pc:docChgLst>
  <pc:docChgLst>
    <pc:chgData name="Katarina.Segerkvist" userId="S::katarina.segerkvist_slu.se#ext#@yncrea.onmicrosoft.com::f189f254-c8c9-49d4-8460-5a19ab4bc578" providerId="AD" clId="Web-{D9D1BF77-2AB6-4932-9704-148917DA9D18}"/>
    <pc:docChg chg="modSld">
      <pc:chgData name="Katarina.Segerkvist" userId="S::katarina.segerkvist_slu.se#ext#@yncrea.onmicrosoft.com::f189f254-c8c9-49d4-8460-5a19ab4bc578" providerId="AD" clId="Web-{D9D1BF77-2AB6-4932-9704-148917DA9D18}" dt="2021-01-08T08:47:42.250" v="2" actId="20577"/>
      <pc:docMkLst>
        <pc:docMk/>
      </pc:docMkLst>
      <pc:sldChg chg="modSp">
        <pc:chgData name="Katarina.Segerkvist" userId="S::katarina.segerkvist_slu.se#ext#@yncrea.onmicrosoft.com::f189f254-c8c9-49d4-8460-5a19ab4bc578" providerId="AD" clId="Web-{D9D1BF77-2AB6-4932-9704-148917DA9D18}" dt="2021-01-08T08:47:38.875" v="0" actId="20577"/>
        <pc:sldMkLst>
          <pc:docMk/>
          <pc:sldMk cId="1192168276" sldId="256"/>
        </pc:sldMkLst>
        <pc:spChg chg="mod">
          <ac:chgData name="Katarina.Segerkvist" userId="S::katarina.segerkvist_slu.se#ext#@yncrea.onmicrosoft.com::f189f254-c8c9-49d4-8460-5a19ab4bc578" providerId="AD" clId="Web-{D9D1BF77-2AB6-4932-9704-148917DA9D18}" dt="2021-01-08T08:47:38.875" v="0" actId="20577"/>
          <ac:spMkLst>
            <pc:docMk/>
            <pc:sldMk cId="1192168276" sldId="256"/>
            <ac:spMk id="11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12988A-DC5C-45D5-96C2-D5BD985AD380}" type="datetimeFigureOut">
              <a:rPr lang="fr-FR" smtClean="0"/>
              <a:t>06/09/2023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52758D-86F9-439E-B866-25AC14667C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575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750828B-C2B8-40A5-85AA-287AD59667A3}" type="datetime1">
              <a:rPr lang="fr-FR" smtClean="0"/>
              <a:t>06/09/2023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76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696DB7-481C-443A-85AC-B5DD7F8C97D6}" type="datetime1">
              <a:rPr lang="fr-FR" smtClean="0"/>
              <a:t>06/09/2023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8443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4EB7C14-497F-4089-9B6A-9518BA4B205E}" type="datetime1">
              <a:rPr lang="fr-FR" smtClean="0"/>
              <a:t>06/09/2023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867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399E0BE-266B-466A-92B8-632EE8C4AA22}" type="datetime1">
              <a:rPr lang="fr-FR" smtClean="0"/>
              <a:t>06/09/2023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9409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56C8C9B-4DEA-4D00-90B6-681001516333}" type="datetime1">
              <a:rPr lang="fr-FR" smtClean="0"/>
              <a:t>06/09/2023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6773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D31BFB-C83A-4139-B789-DDA0A7202D6C}" type="datetime1">
              <a:rPr lang="fr-FR" smtClean="0"/>
              <a:t>06/09/2023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2615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B74B73C-3DEF-4D7D-89E5-F367898DFB26}" type="datetime1">
              <a:rPr lang="fr-FR" smtClean="0"/>
              <a:t>06/09/2023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1223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C33CEC2-FFFE-4C5B-A237-8C1F68979DD7}" type="datetime1">
              <a:rPr lang="fr-FR" smtClean="0"/>
              <a:t>06/09/2023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8061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F71AAC3-7F43-4226-B384-EEC8A3851EC7}" type="datetime1">
              <a:rPr lang="fr-FR" smtClean="0"/>
              <a:t>06/09/2023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0276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CC4422-5303-47FD-9050-94FC4BA25AF9}" type="datetime1">
              <a:rPr lang="fr-FR" smtClean="0"/>
              <a:t>06/09/2023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8078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4B9771-0F14-4A90-B8E6-961BAE942BD4}" type="datetime1">
              <a:rPr lang="fr-FR" smtClean="0"/>
              <a:t>06/09/2023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8853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73141" y="73891"/>
            <a:ext cx="11876379" cy="4617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73141" y="821267"/>
            <a:ext cx="11876379" cy="5355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Organigramme : Processus 6"/>
          <p:cNvSpPr/>
          <p:nvPr userDrawn="1"/>
        </p:nvSpPr>
        <p:spPr>
          <a:xfrm>
            <a:off x="55418" y="6557818"/>
            <a:ext cx="5920509" cy="221673"/>
          </a:xfrm>
          <a:prstGeom prst="flowChartProcess">
            <a:avLst/>
          </a:prstGeom>
          <a:solidFill>
            <a:srgbClr val="46A41F"/>
          </a:solidFill>
          <a:ln>
            <a:solidFill>
              <a:srgbClr val="46A4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Organigramme : Processus 7"/>
          <p:cNvSpPr/>
          <p:nvPr userDrawn="1"/>
        </p:nvSpPr>
        <p:spPr>
          <a:xfrm>
            <a:off x="6206835" y="6548581"/>
            <a:ext cx="5920509" cy="221673"/>
          </a:xfrm>
          <a:prstGeom prst="flowChartProcess">
            <a:avLst/>
          </a:prstGeom>
          <a:solidFill>
            <a:srgbClr val="001BAD"/>
          </a:solidFill>
          <a:ln>
            <a:solidFill>
              <a:srgbClr val="001B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Organigramme : Processus 8"/>
          <p:cNvSpPr/>
          <p:nvPr userDrawn="1"/>
        </p:nvSpPr>
        <p:spPr>
          <a:xfrm>
            <a:off x="73890" y="73891"/>
            <a:ext cx="12053454" cy="6391564"/>
          </a:xfrm>
          <a:prstGeom prst="flowChartProcess">
            <a:avLst/>
          </a:prstGeom>
          <a:noFill/>
          <a:ln w="38100">
            <a:solidFill>
              <a:srgbClr val="001B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173141" y="546476"/>
            <a:ext cx="1195420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0065" y="6217478"/>
            <a:ext cx="582530" cy="582530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384144" y="6518827"/>
            <a:ext cx="2743200" cy="2606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AE509F-E43D-4D64-8870-A9C720C18A5F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328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hyperlink" Target="mailto:benjamin.dumont@uliege.be" TargetMode="External"/><Relationship Id="rId7" Type="http://schemas.openxmlformats.org/officeDocument/2006/relationships/image" Target="../media/image20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jpe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09750" y="171976"/>
            <a:ext cx="1052945" cy="1052945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160867" y="2810467"/>
            <a:ext cx="118695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Arial Narrow" panose="020B0606020202030204" pitchFamily="34" charset="0"/>
              </a:rPr>
              <a:t>WP5</a:t>
            </a:r>
          </a:p>
          <a:p>
            <a:pPr algn="ctr"/>
            <a:r>
              <a:rPr lang="en-US" sz="3200" dirty="0">
                <a:latin typeface="Arial Narrow" panose="020B0606020202030204" pitchFamily="34" charset="0"/>
              </a:rPr>
              <a:t> Mitigation and adaptation to climate change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73891" y="6020511"/>
            <a:ext cx="11956476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1400" dirty="0">
                <a:latin typeface="Arial Narrow"/>
              </a:rPr>
              <a:t>By  </a:t>
            </a:r>
            <a:r>
              <a:rPr lang="en-GB" sz="1400" dirty="0" err="1" smtClean="0">
                <a:latin typeface="Arial Narrow"/>
              </a:rPr>
              <a:t>Prof</a:t>
            </a:r>
            <a:r>
              <a:rPr lang="en-GB" sz="1400" dirty="0" err="1">
                <a:latin typeface="Arial Narrow"/>
              </a:rPr>
              <a:t>.</a:t>
            </a:r>
            <a:r>
              <a:rPr lang="en-GB" sz="1400" dirty="0">
                <a:latin typeface="Arial Narrow"/>
              </a:rPr>
              <a:t> Dumont B. (</a:t>
            </a:r>
            <a:r>
              <a:rPr lang="en-GB" sz="1400" dirty="0" err="1">
                <a:latin typeface="Arial Narrow"/>
              </a:rPr>
              <a:t>ULiege</a:t>
            </a:r>
            <a:r>
              <a:rPr lang="en-GB" sz="1400" dirty="0">
                <a:latin typeface="Arial Narrow"/>
              </a:rPr>
              <a:t>)</a:t>
            </a:r>
          </a:p>
        </p:txBody>
      </p:sp>
      <p:pic>
        <p:nvPicPr>
          <p:cNvPr id="1026" name="Picture 2" descr="Disclaimer : GLOCA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27501" y="5966842"/>
            <a:ext cx="1835194" cy="444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6126" y="719347"/>
            <a:ext cx="2378981" cy="217684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60867" y="4483816"/>
            <a:ext cx="118694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i="1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Evaluation of climate change impact on crop production</a:t>
            </a:r>
            <a:endParaRPr lang="fr-BE" sz="32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xmlns="" id="{87042CA0-CE33-9485-7B9F-6EE3EC981E83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67" y="161793"/>
            <a:ext cx="1676400" cy="667939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829836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10078" y="711536"/>
            <a:ext cx="1198192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 err="1">
                <a:latin typeface="Arial Narrow" panose="020B0606020202030204" pitchFamily="34" charset="0"/>
              </a:rPr>
              <a:t>Exercice</a:t>
            </a:r>
            <a:r>
              <a:rPr lang="en-US" sz="2000" b="1" i="1" u="sng" dirty="0">
                <a:latin typeface="Arial Narrow" panose="020B0606020202030204" pitchFamily="34" charset="0"/>
              </a:rPr>
              <a:t> 5.c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Import STICS simulations in R environment 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line 47 – “</a:t>
            </a:r>
            <a:r>
              <a:rPr lang="en-US" sz="2000" dirty="0" err="1">
                <a:latin typeface="Arial Narrow" panose="020B0606020202030204" pitchFamily="34" charset="0"/>
              </a:rPr>
              <a:t>setwd</a:t>
            </a:r>
            <a:r>
              <a:rPr lang="en-US" sz="2000" dirty="0">
                <a:latin typeface="Arial Narrow" panose="020B0606020202030204" pitchFamily="34" charset="0"/>
              </a:rPr>
              <a:t> (</a:t>
            </a:r>
            <a:r>
              <a:rPr lang="en-US" sz="2000" dirty="0" err="1">
                <a:latin typeface="Arial Narrow" panose="020B0606020202030204" pitchFamily="34" charset="0"/>
              </a:rPr>
              <a:t>import_folder</a:t>
            </a:r>
            <a:r>
              <a:rPr lang="en-US" sz="2000" dirty="0">
                <a:latin typeface="Arial Narrow" panose="020B0606020202030204" pitchFamily="34" charset="0"/>
              </a:rPr>
              <a:t>)” – to set up the importation folder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Select lines 49-140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Press </a:t>
            </a:r>
            <a:r>
              <a:rPr lang="en-US" sz="2000" dirty="0" err="1">
                <a:latin typeface="Arial Narrow" panose="020B0606020202030204" pitchFamily="34" charset="0"/>
              </a:rPr>
              <a:t>ctrl+enter</a:t>
            </a:r>
            <a:endParaRPr lang="en-US" sz="2000" dirty="0">
              <a:latin typeface="Arial Narrow" panose="020B0606020202030204" pitchFamily="34" charset="0"/>
            </a:endParaRP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You might need to wait a little !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endParaRPr lang="en-US" sz="2000" dirty="0">
              <a:latin typeface="Arial Narrow" panose="020B0606020202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line 147 – “</a:t>
            </a:r>
            <a:r>
              <a:rPr lang="en-US" sz="2000" dirty="0" err="1">
                <a:latin typeface="Arial Narrow" panose="020B0606020202030204" pitchFamily="34" charset="0"/>
              </a:rPr>
              <a:t>setwd</a:t>
            </a:r>
            <a:r>
              <a:rPr lang="en-US" sz="2000" dirty="0">
                <a:latin typeface="Arial Narrow" panose="020B0606020202030204" pitchFamily="34" charset="0"/>
              </a:rPr>
              <a:t> (</a:t>
            </a:r>
            <a:r>
              <a:rPr lang="en-US" sz="2000" dirty="0" err="1">
                <a:latin typeface="Arial Narrow" panose="020B0606020202030204" pitchFamily="34" charset="0"/>
              </a:rPr>
              <a:t>export_folder</a:t>
            </a:r>
            <a:r>
              <a:rPr lang="en-US" sz="2000" dirty="0">
                <a:latin typeface="Arial Narrow" panose="020B0606020202030204" pitchFamily="34" charset="0"/>
              </a:rPr>
              <a:t>)” – to set up the exportation folder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endParaRPr lang="en-US" sz="2000" dirty="0">
              <a:latin typeface="Arial Narrow" panose="020B060602020203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0" y="3060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Arial Narrow" panose="020B0606020202030204" pitchFamily="34" charset="0"/>
              </a:rPr>
              <a:t>Setting up STICS for </a:t>
            </a:r>
            <a:r>
              <a:rPr lang="fr-FR" sz="2800" dirty="0" err="1">
                <a:latin typeface="Arial Narrow" panose="020B0606020202030204" pitchFamily="34" charset="0"/>
              </a:rPr>
              <a:t>climate</a:t>
            </a:r>
            <a:r>
              <a:rPr lang="fr-FR" sz="2800" dirty="0">
                <a:latin typeface="Arial Narrow" panose="020B0606020202030204" pitchFamily="34" charset="0"/>
              </a:rPr>
              <a:t> change</a:t>
            </a:r>
          </a:p>
        </p:txBody>
      </p:sp>
    </p:spTree>
    <p:extLst>
      <p:ext uri="{BB962C8B-B14F-4D97-AF65-F5344CB8AC3E}">
        <p14:creationId xmlns:p14="http://schemas.microsoft.com/office/powerpoint/2010/main" val="27788762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10078" y="711536"/>
            <a:ext cx="1198192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 err="1">
                <a:latin typeface="Arial Narrow" panose="020B0606020202030204" pitchFamily="34" charset="0"/>
              </a:rPr>
              <a:t>Exercice</a:t>
            </a:r>
            <a:r>
              <a:rPr lang="en-US" sz="2000" b="1" i="1" u="sng" dirty="0">
                <a:latin typeface="Arial Narrow" panose="020B0606020202030204" pitchFamily="34" charset="0"/>
              </a:rPr>
              <a:t> 5.d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Let’s plot some graphs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lines 153-157 to display total aboveground biomass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lines 160-164 to final grain yield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whatever you want by adapting the code</a:t>
            </a:r>
          </a:p>
          <a:p>
            <a:endParaRPr lang="en-US" sz="2000" dirty="0">
              <a:latin typeface="Arial Narrow" panose="020B0606020202030204" pitchFamily="34" charset="0"/>
            </a:endParaRPr>
          </a:p>
          <a:p>
            <a:endParaRPr lang="en-US" sz="2000" dirty="0">
              <a:latin typeface="Arial Narrow" panose="020B060602020203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0" y="3060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Arial Narrow" panose="020B0606020202030204" pitchFamily="34" charset="0"/>
              </a:rPr>
              <a:t>Setting up STICS for </a:t>
            </a:r>
            <a:r>
              <a:rPr lang="fr-FR" sz="2800" dirty="0" err="1">
                <a:latin typeface="Arial Narrow" panose="020B0606020202030204" pitchFamily="34" charset="0"/>
              </a:rPr>
              <a:t>climate</a:t>
            </a:r>
            <a:r>
              <a:rPr lang="fr-FR" sz="2800" dirty="0">
                <a:latin typeface="Arial Narrow" panose="020B0606020202030204" pitchFamily="34" charset="0"/>
              </a:rPr>
              <a:t> change</a:t>
            </a:r>
          </a:p>
        </p:txBody>
      </p:sp>
    </p:spTree>
    <p:extLst>
      <p:ext uri="{BB962C8B-B14F-4D97-AF65-F5344CB8AC3E}">
        <p14:creationId xmlns:p14="http://schemas.microsoft.com/office/powerpoint/2010/main" val="69514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10078" y="711536"/>
            <a:ext cx="1198192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 err="1">
                <a:latin typeface="Arial Narrow" panose="020B0606020202030204" pitchFamily="34" charset="0"/>
              </a:rPr>
              <a:t>Exercice</a:t>
            </a:r>
            <a:r>
              <a:rPr lang="en-US" sz="2000" b="1" i="1" u="sng" dirty="0">
                <a:latin typeface="Arial Narrow" panose="020B0606020202030204" pitchFamily="34" charset="0"/>
              </a:rPr>
              <a:t> 5.d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Let’s plot some graphs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lines 153-157 to display total aboveground biomass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lines 160-164 to final grain yield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whatever you want by adapting the code</a:t>
            </a:r>
          </a:p>
          <a:p>
            <a:endParaRPr lang="en-US" sz="2000" dirty="0">
              <a:latin typeface="Arial Narrow" panose="020B0606020202030204" pitchFamily="34" charset="0"/>
            </a:endParaRPr>
          </a:p>
          <a:p>
            <a:endParaRPr lang="en-US" sz="2000" dirty="0">
              <a:latin typeface="Arial Narrow" panose="020B060602020203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0" y="3060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Arial Narrow" panose="020B0606020202030204" pitchFamily="34" charset="0"/>
              </a:rPr>
              <a:t>Setting up STICS for </a:t>
            </a:r>
            <a:r>
              <a:rPr lang="fr-FR" sz="2800" dirty="0" err="1">
                <a:latin typeface="Arial Narrow" panose="020B0606020202030204" pitchFamily="34" charset="0"/>
              </a:rPr>
              <a:t>climate</a:t>
            </a:r>
            <a:r>
              <a:rPr lang="fr-FR" sz="2800" dirty="0">
                <a:latin typeface="Arial Narrow" panose="020B0606020202030204" pitchFamily="34" charset="0"/>
              </a:rPr>
              <a:t> change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800" y="1618982"/>
            <a:ext cx="5509984" cy="4629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6260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10078" y="711536"/>
            <a:ext cx="1198192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 err="1">
                <a:latin typeface="Arial Narrow" panose="020B0606020202030204" pitchFamily="34" charset="0"/>
              </a:rPr>
              <a:t>Exercice</a:t>
            </a:r>
            <a:r>
              <a:rPr lang="en-US" sz="2000" b="1" i="1" u="sng" dirty="0">
                <a:latin typeface="Arial Narrow" panose="020B0606020202030204" pitchFamily="34" charset="0"/>
              </a:rPr>
              <a:t> 5.e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Let’s synthetize the results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lines 187-202 to extract final line of each simulation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lines 208-254 to extract stress by period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lines 258-291 to extract plant variable at specific stages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some basic analysis of results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lines 299-303 to display boxplot of final yield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lines 305-306 to run </a:t>
            </a:r>
            <a:r>
              <a:rPr lang="en-US" sz="2000" dirty="0" err="1">
                <a:latin typeface="Arial Narrow" panose="020B0606020202030204" pitchFamily="34" charset="0"/>
              </a:rPr>
              <a:t>anova</a:t>
            </a:r>
            <a:r>
              <a:rPr lang="en-US" sz="2000" dirty="0">
                <a:latin typeface="Arial Narrow" panose="020B0606020202030204" pitchFamily="34" charset="0"/>
              </a:rPr>
              <a:t> test 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lines 308-309 to run SNK post hoc test </a:t>
            </a:r>
          </a:p>
          <a:p>
            <a:endParaRPr lang="en-US" sz="2000" dirty="0">
              <a:latin typeface="Arial Narrow" panose="020B060602020203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0" y="3060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Arial Narrow" panose="020B0606020202030204" pitchFamily="34" charset="0"/>
              </a:rPr>
              <a:t>Setting up STICS for </a:t>
            </a:r>
            <a:r>
              <a:rPr lang="fr-FR" sz="2800" dirty="0" err="1">
                <a:latin typeface="Arial Narrow" panose="020B0606020202030204" pitchFamily="34" charset="0"/>
              </a:rPr>
              <a:t>climate</a:t>
            </a:r>
            <a:r>
              <a:rPr lang="fr-FR" sz="2800" dirty="0">
                <a:latin typeface="Arial Narrow" panose="020B0606020202030204" pitchFamily="34" charset="0"/>
              </a:rPr>
              <a:t> change</a:t>
            </a:r>
          </a:p>
        </p:txBody>
      </p:sp>
    </p:spTree>
    <p:extLst>
      <p:ext uri="{BB962C8B-B14F-4D97-AF65-F5344CB8AC3E}">
        <p14:creationId xmlns:p14="http://schemas.microsoft.com/office/powerpoint/2010/main" val="19488479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10078" y="711536"/>
            <a:ext cx="1198192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 err="1">
                <a:latin typeface="Arial Narrow" panose="020B0606020202030204" pitchFamily="34" charset="0"/>
              </a:rPr>
              <a:t>Exercice</a:t>
            </a:r>
            <a:r>
              <a:rPr lang="en-US" sz="2000" b="1" i="1" u="sng" dirty="0">
                <a:latin typeface="Arial Narrow" panose="020B0606020202030204" pitchFamily="34" charset="0"/>
              </a:rPr>
              <a:t> 5.e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Let’s synthetize the results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lines 187-202 to extract final line of each simulation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lines 208-254 to extract stress by period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lines 258-291 to extract plant variable at specific stages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some basic analysis of results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lines 299-303 to display boxplot of final yield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lines 305-306 to run </a:t>
            </a:r>
            <a:r>
              <a:rPr lang="en-US" sz="2000" dirty="0" err="1">
                <a:latin typeface="Arial Narrow" panose="020B0606020202030204" pitchFamily="34" charset="0"/>
              </a:rPr>
              <a:t>anova</a:t>
            </a:r>
            <a:r>
              <a:rPr lang="en-US" sz="2000" dirty="0">
                <a:latin typeface="Arial Narrow" panose="020B0606020202030204" pitchFamily="34" charset="0"/>
              </a:rPr>
              <a:t> test 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lines 308-309 to run SNK post hoc test </a:t>
            </a:r>
          </a:p>
          <a:p>
            <a:endParaRPr lang="en-US" sz="2000" dirty="0">
              <a:latin typeface="Arial Narrow" panose="020B0606020202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è"/>
            </a:pPr>
            <a:r>
              <a:rPr lang="en-US" sz="2000" b="1" dirty="0">
                <a:solidFill>
                  <a:srgbClr val="FF0000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How do you interpret the results ? How to see what are the impacts of CC on yield ?</a:t>
            </a:r>
          </a:p>
          <a:p>
            <a:pPr marL="342900" indent="-342900">
              <a:buFont typeface="Wingdings" panose="05000000000000000000" pitchFamily="2" charset="2"/>
              <a:buChar char="è"/>
            </a:pPr>
            <a:endParaRPr lang="en-US" sz="2000" b="1" dirty="0">
              <a:solidFill>
                <a:srgbClr val="FF0000"/>
              </a:solidFill>
              <a:latin typeface="Arial Narrow" panose="020B0606020202030204" pitchFamily="34" charset="0"/>
              <a:sym typeface="Wingdings" panose="05000000000000000000" pitchFamily="2" charset="2"/>
            </a:endParaRPr>
          </a:p>
          <a:p>
            <a:pPr marL="457200" lvl="0" indent="-45720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prstClr val="black"/>
                </a:solidFill>
                <a:latin typeface="Arial Narrow" panose="020B0606020202030204" pitchFamily="34" charset="0"/>
              </a:rPr>
              <a:t>Run some analysis on specific variables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prstClr val="black"/>
                </a:solidFill>
                <a:latin typeface="Arial Narrow" panose="020B0606020202030204" pitchFamily="34" charset="0"/>
              </a:rPr>
              <a:t>Example are provided between lines 312-374</a:t>
            </a:r>
          </a:p>
          <a:p>
            <a:pPr marL="342900" indent="-342900">
              <a:buFont typeface="Wingdings" panose="05000000000000000000" pitchFamily="2" charset="2"/>
              <a:buChar char="è"/>
            </a:pPr>
            <a:endParaRPr lang="en-US" sz="20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0" y="3060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Arial Narrow" panose="020B0606020202030204" pitchFamily="34" charset="0"/>
              </a:rPr>
              <a:t>Setting up STICS for </a:t>
            </a:r>
            <a:r>
              <a:rPr lang="fr-FR" sz="2800" dirty="0" err="1">
                <a:latin typeface="Arial Narrow" panose="020B0606020202030204" pitchFamily="34" charset="0"/>
              </a:rPr>
              <a:t>climate</a:t>
            </a:r>
            <a:r>
              <a:rPr lang="fr-FR" sz="2800" dirty="0">
                <a:latin typeface="Arial Narrow" panose="020B0606020202030204" pitchFamily="34" charset="0"/>
              </a:rPr>
              <a:t> change</a:t>
            </a:r>
          </a:p>
        </p:txBody>
      </p:sp>
    </p:spTree>
    <p:extLst>
      <p:ext uri="{BB962C8B-B14F-4D97-AF65-F5344CB8AC3E}">
        <p14:creationId xmlns:p14="http://schemas.microsoft.com/office/powerpoint/2010/main" val="15465376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10078" y="711536"/>
            <a:ext cx="1198192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 err="1">
                <a:latin typeface="Arial Narrow" panose="020B0606020202030204" pitchFamily="34" charset="0"/>
              </a:rPr>
              <a:t>Exercice</a:t>
            </a:r>
            <a:r>
              <a:rPr lang="en-US" sz="2000" b="1" i="1" u="sng" dirty="0">
                <a:latin typeface="Arial Narrow" panose="020B0606020202030204" pitchFamily="34" charset="0"/>
              </a:rPr>
              <a:t> 5.e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Let’s synthetize the results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lines 187-202 to extract final line of each simulation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lines 208-254 to extract stress by period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lines 258-291 to extract plant variable at specific stages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some basic analysis of results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lines 299-303 to display boxplot of final yield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lines 305-306 to run </a:t>
            </a:r>
            <a:r>
              <a:rPr lang="en-US" sz="2000" dirty="0" err="1">
                <a:latin typeface="Arial Narrow" panose="020B0606020202030204" pitchFamily="34" charset="0"/>
              </a:rPr>
              <a:t>anova</a:t>
            </a:r>
            <a:r>
              <a:rPr lang="en-US" sz="2000" dirty="0">
                <a:latin typeface="Arial Narrow" panose="020B0606020202030204" pitchFamily="34" charset="0"/>
              </a:rPr>
              <a:t> test 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lines 308-309 to run SNK post hoc test </a:t>
            </a:r>
          </a:p>
          <a:p>
            <a:endParaRPr lang="en-US" sz="2000" dirty="0">
              <a:latin typeface="Arial Narrow" panose="020B0606020202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è"/>
            </a:pPr>
            <a:r>
              <a:rPr lang="en-US" sz="2000" b="1" dirty="0">
                <a:solidFill>
                  <a:srgbClr val="FF0000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How do you interpret the results ? How to see what are the impacts of CC on yield ?</a:t>
            </a:r>
          </a:p>
          <a:p>
            <a:pPr marL="342900" indent="-342900">
              <a:buFont typeface="Wingdings" panose="05000000000000000000" pitchFamily="2" charset="2"/>
              <a:buChar char="è"/>
            </a:pPr>
            <a:endParaRPr lang="en-US" sz="2000" b="1" dirty="0">
              <a:solidFill>
                <a:srgbClr val="FF0000"/>
              </a:solidFill>
              <a:latin typeface="Arial Narrow" panose="020B0606020202030204" pitchFamily="34" charset="0"/>
              <a:sym typeface="Wingdings" panose="05000000000000000000" pitchFamily="2" charset="2"/>
            </a:endParaRPr>
          </a:p>
          <a:p>
            <a:pPr marL="457200" lvl="0" indent="-45720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prstClr val="black"/>
                </a:solidFill>
                <a:latin typeface="Arial Narrow" panose="020B0606020202030204" pitchFamily="34" charset="0"/>
              </a:rPr>
              <a:t>Run some analysis on specific variables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prstClr val="black"/>
                </a:solidFill>
                <a:latin typeface="Arial Narrow" panose="020B0606020202030204" pitchFamily="34" charset="0"/>
              </a:rPr>
              <a:t>Example are provided between lines 312-374</a:t>
            </a:r>
          </a:p>
          <a:p>
            <a:pPr marL="342900" indent="-342900">
              <a:buFont typeface="Wingdings" panose="05000000000000000000" pitchFamily="2" charset="2"/>
              <a:buChar char="è"/>
            </a:pPr>
            <a:endParaRPr lang="en-US" sz="20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0" y="3060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Arial Narrow" panose="020B0606020202030204" pitchFamily="34" charset="0"/>
              </a:rPr>
              <a:t>Setting up STICS for </a:t>
            </a:r>
            <a:r>
              <a:rPr lang="fr-FR" sz="2800" dirty="0" err="1">
                <a:latin typeface="Arial Narrow" panose="020B0606020202030204" pitchFamily="34" charset="0"/>
              </a:rPr>
              <a:t>climate</a:t>
            </a:r>
            <a:r>
              <a:rPr lang="fr-FR" sz="2800" dirty="0">
                <a:latin typeface="Arial Narrow" panose="020B0606020202030204" pitchFamily="34" charset="0"/>
              </a:rPr>
              <a:t> change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753" y="1131376"/>
            <a:ext cx="6043854" cy="5106692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3158" y="3843084"/>
            <a:ext cx="5534025" cy="230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1666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10078" y="711536"/>
            <a:ext cx="1198192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 err="1">
                <a:latin typeface="Arial Narrow" panose="020B0606020202030204" pitchFamily="34" charset="0"/>
              </a:rPr>
              <a:t>Exercice</a:t>
            </a:r>
            <a:r>
              <a:rPr lang="en-US" sz="2000" b="1" i="1" u="sng" dirty="0">
                <a:latin typeface="Arial Narrow" panose="020B0606020202030204" pitchFamily="34" charset="0"/>
              </a:rPr>
              <a:t> 5.f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A specific code what developed to </a:t>
            </a:r>
            <a:r>
              <a:rPr lang="en-US" sz="2000" dirty="0" err="1">
                <a:latin typeface="Arial Narrow" panose="020B0606020202030204" pitchFamily="34" charset="0"/>
              </a:rPr>
              <a:t>intercompare</a:t>
            </a:r>
            <a:r>
              <a:rPr lang="en-US" sz="2000" dirty="0">
                <a:latin typeface="Arial Narrow" panose="020B0606020202030204" pitchFamily="34" charset="0"/>
              </a:rPr>
              <a:t> results on graphical and statistical results 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Select the variable you want to </a:t>
            </a:r>
            <a:r>
              <a:rPr lang="en-US" sz="2000" dirty="0" err="1">
                <a:latin typeface="Arial Narrow" panose="020B0606020202030204" pitchFamily="34" charset="0"/>
              </a:rPr>
              <a:t>analyse</a:t>
            </a:r>
            <a:r>
              <a:rPr lang="en-US" sz="2000" dirty="0">
                <a:latin typeface="Arial Narrow" panose="020B0606020202030204" pitchFamily="34" charset="0"/>
              </a:rPr>
              <a:t> at line 381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line 381- 521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Let’s discover the results in the exportation folder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pPr marL="914400" lvl="1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è"/>
            </a:pPr>
            <a:r>
              <a:rPr lang="en-US" sz="2000" b="1" dirty="0">
                <a:solidFill>
                  <a:srgbClr val="FF0000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Discuss results with your teacher on collectively selected variables</a:t>
            </a:r>
          </a:p>
          <a:p>
            <a:pPr marL="342900" indent="-342900">
              <a:buFont typeface="Wingdings" panose="05000000000000000000" pitchFamily="2" charset="2"/>
              <a:buChar char="è"/>
            </a:pPr>
            <a:endParaRPr lang="en-US" sz="20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0" y="3060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Arial Narrow" panose="020B0606020202030204" pitchFamily="34" charset="0"/>
              </a:rPr>
              <a:t>Setting up STICS for </a:t>
            </a:r>
            <a:r>
              <a:rPr lang="fr-FR" sz="2800" dirty="0" err="1">
                <a:latin typeface="Arial Narrow" panose="020B0606020202030204" pitchFamily="34" charset="0"/>
              </a:rPr>
              <a:t>climate</a:t>
            </a:r>
            <a:r>
              <a:rPr lang="fr-FR" sz="2800" dirty="0">
                <a:latin typeface="Arial Narrow" panose="020B0606020202030204" pitchFamily="34" charset="0"/>
              </a:rPr>
              <a:t> change</a:t>
            </a:r>
          </a:p>
        </p:txBody>
      </p:sp>
    </p:spTree>
    <p:extLst>
      <p:ext uri="{BB962C8B-B14F-4D97-AF65-F5344CB8AC3E}">
        <p14:creationId xmlns:p14="http://schemas.microsoft.com/office/powerpoint/2010/main" val="35815816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10078" y="711536"/>
            <a:ext cx="1198192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 err="1">
                <a:latin typeface="Arial Narrow" panose="020B0606020202030204" pitchFamily="34" charset="0"/>
              </a:rPr>
              <a:t>Exercice</a:t>
            </a:r>
            <a:r>
              <a:rPr lang="en-US" sz="2000" b="1" i="1" u="sng" dirty="0">
                <a:latin typeface="Arial Narrow" panose="020B0606020202030204" pitchFamily="34" charset="0"/>
              </a:rPr>
              <a:t> 5.g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An integrated analysis is proposed to understand the link in between variables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lines 532-560 to discover the matrix of correlation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pPr marL="914400" lvl="1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è"/>
            </a:pPr>
            <a:endParaRPr lang="en-US" sz="20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0" y="3060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Arial Narrow" panose="020B0606020202030204" pitchFamily="34" charset="0"/>
              </a:rPr>
              <a:t>Setting up STICS for </a:t>
            </a:r>
            <a:r>
              <a:rPr lang="fr-FR" sz="2800" dirty="0" err="1">
                <a:latin typeface="Arial Narrow" panose="020B0606020202030204" pitchFamily="34" charset="0"/>
              </a:rPr>
              <a:t>climate</a:t>
            </a:r>
            <a:r>
              <a:rPr lang="fr-FR" sz="2800" dirty="0">
                <a:latin typeface="Arial Narrow" panose="020B0606020202030204" pitchFamily="34" charset="0"/>
              </a:rPr>
              <a:t> change</a:t>
            </a:r>
          </a:p>
        </p:txBody>
      </p:sp>
    </p:spTree>
    <p:extLst>
      <p:ext uri="{BB962C8B-B14F-4D97-AF65-F5344CB8AC3E}">
        <p14:creationId xmlns:p14="http://schemas.microsoft.com/office/powerpoint/2010/main" val="2950569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10078" y="711536"/>
            <a:ext cx="1198192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 err="1">
                <a:latin typeface="Arial Narrow" panose="020B0606020202030204" pitchFamily="34" charset="0"/>
              </a:rPr>
              <a:t>Exercice</a:t>
            </a:r>
            <a:r>
              <a:rPr lang="en-US" sz="2000" b="1" i="1" u="sng" dirty="0">
                <a:latin typeface="Arial Narrow" panose="020B0606020202030204" pitchFamily="34" charset="0"/>
              </a:rPr>
              <a:t> 5.g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An integrated analysis is proposed to understand the link in between variables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lines 532-560 to discover the matrix of correlation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pPr marL="914400" lvl="1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è"/>
            </a:pPr>
            <a:endParaRPr lang="en-US" sz="20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0" y="3060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Arial Narrow" panose="020B0606020202030204" pitchFamily="34" charset="0"/>
              </a:rPr>
              <a:t>Setting up STICS for </a:t>
            </a:r>
            <a:r>
              <a:rPr lang="fr-FR" sz="2800" dirty="0" err="1">
                <a:latin typeface="Arial Narrow" panose="020B0606020202030204" pitchFamily="34" charset="0"/>
              </a:rPr>
              <a:t>climate</a:t>
            </a:r>
            <a:r>
              <a:rPr lang="fr-FR" sz="2800" dirty="0">
                <a:latin typeface="Arial Narrow" panose="020B0606020202030204" pitchFamily="34" charset="0"/>
              </a:rPr>
              <a:t> change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1200" y="114300"/>
            <a:ext cx="6248400" cy="624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6581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10078" y="711536"/>
            <a:ext cx="1198192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 err="1">
                <a:latin typeface="Arial Narrow" panose="020B0606020202030204" pitchFamily="34" charset="0"/>
              </a:rPr>
              <a:t>Exercice</a:t>
            </a:r>
            <a:r>
              <a:rPr lang="en-US" sz="2000" b="1" i="1" u="sng" dirty="0">
                <a:latin typeface="Arial Narrow" panose="020B0606020202030204" pitchFamily="34" charset="0"/>
              </a:rPr>
              <a:t> 5.g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An integrated analysis is proposed to understand the link in between variables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lines 532-560 to discover the matrix of correlation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lines 567-595 to discover the PCA analysis 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è"/>
            </a:pPr>
            <a:endParaRPr lang="en-US" sz="20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0" y="3060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Arial Narrow" panose="020B0606020202030204" pitchFamily="34" charset="0"/>
              </a:rPr>
              <a:t>Setting up STICS for </a:t>
            </a:r>
            <a:r>
              <a:rPr lang="fr-FR" sz="2800" dirty="0" err="1">
                <a:latin typeface="Arial Narrow" panose="020B0606020202030204" pitchFamily="34" charset="0"/>
              </a:rPr>
              <a:t>climate</a:t>
            </a:r>
            <a:r>
              <a:rPr lang="fr-FR" sz="2800" dirty="0">
                <a:latin typeface="Arial Narrow" panose="020B0606020202030204" pitchFamily="34" charset="0"/>
              </a:rPr>
              <a:t> change</a:t>
            </a:r>
          </a:p>
        </p:txBody>
      </p:sp>
    </p:spTree>
    <p:extLst>
      <p:ext uri="{BB962C8B-B14F-4D97-AF65-F5344CB8AC3E}">
        <p14:creationId xmlns:p14="http://schemas.microsoft.com/office/powerpoint/2010/main" val="1982304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isclaimer : GLOCA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27501" y="5966842"/>
            <a:ext cx="1835194" cy="444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6124" y="1485701"/>
            <a:ext cx="2378981" cy="217684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309434" y="4115954"/>
            <a:ext cx="5572359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i="1" dirty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Expected climate change impacts</a:t>
            </a:r>
          </a:p>
          <a:p>
            <a:pPr algn="ctr"/>
            <a:r>
              <a:rPr lang="en-US" sz="3200" b="1" i="1" dirty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Practice</a:t>
            </a:r>
            <a:endParaRPr lang="fr-BE" sz="32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1015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10078" y="711536"/>
            <a:ext cx="1198192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 err="1">
                <a:latin typeface="Arial Narrow" panose="020B0606020202030204" pitchFamily="34" charset="0"/>
              </a:rPr>
              <a:t>Exercice</a:t>
            </a:r>
            <a:r>
              <a:rPr lang="en-US" sz="2000" b="1" i="1" u="sng" dirty="0">
                <a:latin typeface="Arial Narrow" panose="020B0606020202030204" pitchFamily="34" charset="0"/>
              </a:rPr>
              <a:t> 5.g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An integrated analysis is proposed to understand the link in between variables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lines 532-560 to discover the matrix of correlation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lines 567-595 to discover the PCA analysis 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è"/>
            </a:pPr>
            <a:endParaRPr lang="en-US" sz="20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0" y="3060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Arial Narrow" panose="020B0606020202030204" pitchFamily="34" charset="0"/>
              </a:rPr>
              <a:t>Setting up STICS for </a:t>
            </a:r>
            <a:r>
              <a:rPr lang="fr-FR" sz="2800" dirty="0" err="1">
                <a:latin typeface="Arial Narrow" panose="020B0606020202030204" pitchFamily="34" charset="0"/>
              </a:rPr>
              <a:t>climate</a:t>
            </a:r>
            <a:r>
              <a:rPr lang="fr-FR" sz="2800" dirty="0">
                <a:latin typeface="Arial Narrow" panose="020B0606020202030204" pitchFamily="34" charset="0"/>
              </a:rPr>
              <a:t> change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8864" y="711536"/>
            <a:ext cx="6767645" cy="5664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4522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10078" y="711536"/>
            <a:ext cx="1198192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 err="1">
                <a:latin typeface="Arial Narrow" panose="020B0606020202030204" pitchFamily="34" charset="0"/>
              </a:rPr>
              <a:t>Exercice</a:t>
            </a:r>
            <a:r>
              <a:rPr lang="en-US" sz="2000" b="1" i="1" u="sng" dirty="0">
                <a:latin typeface="Arial Narrow" panose="020B0606020202030204" pitchFamily="34" charset="0"/>
              </a:rPr>
              <a:t> 5.g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An integrated analysis is proposed to understand the link in between variables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lines 532-560 to discover the matrix of correlation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lines 567-595 to discover the PCA analysis 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Modify the subset of variables to select only stress variables :</a:t>
            </a:r>
          </a:p>
          <a:p>
            <a:pPr lvl="1"/>
            <a:endParaRPr lang="en-US" sz="2000" dirty="0">
              <a:latin typeface="Arial Narrow" panose="020B0606020202030204" pitchFamily="34" charset="0"/>
            </a:endParaRPr>
          </a:p>
          <a:p>
            <a:pPr lvl="1"/>
            <a:r>
              <a:rPr lang="en-US" sz="2000" dirty="0">
                <a:latin typeface="Arial Narrow" panose="020B0606020202030204" pitchFamily="34" charset="0"/>
              </a:rPr>
              <a:t>        </a:t>
            </a:r>
            <a:r>
              <a:rPr lang="en-US" sz="2000" dirty="0" err="1">
                <a:latin typeface="Arial Narrow" panose="020B0606020202030204" pitchFamily="34" charset="0"/>
              </a:rPr>
              <a:t>my_df_pca</a:t>
            </a:r>
            <a:r>
              <a:rPr lang="en-US" sz="2000" dirty="0">
                <a:latin typeface="Arial Narrow" panose="020B0606020202030204" pitchFamily="34" charset="0"/>
              </a:rPr>
              <a:t> &lt;- </a:t>
            </a:r>
            <a:r>
              <a:rPr lang="en-US" sz="2000" dirty="0" err="1">
                <a:latin typeface="Arial Narrow" panose="020B0606020202030204" pitchFamily="34" charset="0"/>
              </a:rPr>
              <a:t>my_df_summary</a:t>
            </a:r>
            <a:r>
              <a:rPr lang="en-US" sz="2000" dirty="0">
                <a:latin typeface="Arial Narrow" panose="020B0606020202030204" pitchFamily="34" charset="0"/>
              </a:rPr>
              <a:t>[,c(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"SWFAC.veg","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SWFAC.rep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",</a:t>
            </a:r>
          </a:p>
          <a:p>
            <a:pPr lvl="1"/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                                                                "INNFAC.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juv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","INNFAC.veg","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INNFAC.rep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",</a:t>
            </a:r>
          </a:p>
          <a:p>
            <a:pPr lvl="1"/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                                                                "TPFAC.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juv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","TPFAC.veg","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TPFAC.rep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",</a:t>
            </a:r>
          </a:p>
          <a:p>
            <a:pPr lvl="1"/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                                                                 "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HarvYear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","RCP.HT"</a:t>
            </a:r>
            <a:r>
              <a:rPr lang="en-US" sz="2000" dirty="0">
                <a:latin typeface="Arial Narrow" panose="020B0606020202030204" pitchFamily="34" charset="0"/>
              </a:rPr>
              <a:t>)]</a:t>
            </a:r>
          </a:p>
          <a:p>
            <a:pPr marL="342900" indent="-342900">
              <a:buFont typeface="Wingdings" panose="05000000000000000000" pitchFamily="2" charset="2"/>
              <a:buChar char="è"/>
            </a:pPr>
            <a:endParaRPr lang="en-US" sz="20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0" y="3060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Arial Narrow" panose="020B0606020202030204" pitchFamily="34" charset="0"/>
              </a:rPr>
              <a:t>Setting up STICS for </a:t>
            </a:r>
            <a:r>
              <a:rPr lang="fr-FR" sz="2800" dirty="0" err="1">
                <a:latin typeface="Arial Narrow" panose="020B0606020202030204" pitchFamily="34" charset="0"/>
              </a:rPr>
              <a:t>climate</a:t>
            </a:r>
            <a:r>
              <a:rPr lang="fr-FR" sz="2800" dirty="0">
                <a:latin typeface="Arial Narrow" panose="020B0606020202030204" pitchFamily="34" charset="0"/>
              </a:rPr>
              <a:t> change</a:t>
            </a:r>
          </a:p>
        </p:txBody>
      </p:sp>
    </p:spTree>
    <p:extLst>
      <p:ext uri="{BB962C8B-B14F-4D97-AF65-F5344CB8AC3E}">
        <p14:creationId xmlns:p14="http://schemas.microsoft.com/office/powerpoint/2010/main" val="17509383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8135" y="5349278"/>
            <a:ext cx="1448684" cy="1448684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73888" y="2684898"/>
            <a:ext cx="120534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Arial Narrow" panose="020B0606020202030204" pitchFamily="34" charset="0"/>
              </a:rPr>
              <a:t>THANK YOU FOR YOUR ATTENTION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73888" y="3556830"/>
            <a:ext cx="120534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Arial Narrow" panose="020B0606020202030204" pitchFamily="34" charset="0"/>
              </a:rPr>
              <a:t>Contacts:</a:t>
            </a:r>
          </a:p>
          <a:p>
            <a:pPr algn="ctr"/>
            <a:r>
              <a:rPr lang="en-GB" sz="2000" dirty="0" smtClean="0">
                <a:latin typeface="Arial Narrow" panose="020B0606020202030204" pitchFamily="34" charset="0"/>
                <a:hlinkClick r:id="rId3"/>
              </a:rPr>
              <a:t>benjamin.dumont@uliege.be</a:t>
            </a:r>
            <a:r>
              <a:rPr lang="en-GB" sz="2000" dirty="0" smtClean="0">
                <a:latin typeface="Arial Narrow" panose="020B0606020202030204" pitchFamily="34" charset="0"/>
              </a:rPr>
              <a:t> </a:t>
            </a:r>
            <a:endParaRPr lang="en-GB" sz="2000" dirty="0">
              <a:latin typeface="Arial Narrow" panose="020B0606020202030204" pitchFamily="34" charset="0"/>
            </a:endParaRPr>
          </a:p>
          <a:p>
            <a:pPr algn="ctr"/>
            <a:endParaRPr lang="en-GB" sz="2000" dirty="0">
              <a:latin typeface="Arial Narrow" panose="020B0606020202030204" pitchFamily="34" charset="0"/>
            </a:endParaRPr>
          </a:p>
        </p:txBody>
      </p:sp>
      <p:pic>
        <p:nvPicPr>
          <p:cNvPr id="1026" name="Picture 2" descr="Disclaimer : GLOCAL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7013" y="169774"/>
            <a:ext cx="3507204" cy="84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 12" descr="Résultat de recherche d'images pour &quot;sveriges lantbruksuniversitet&quot;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620377" y="5573663"/>
            <a:ext cx="729673" cy="69024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 13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225" y="5706655"/>
            <a:ext cx="1184806" cy="536654"/>
          </a:xfrm>
          <a:prstGeom prst="rect">
            <a:avLst/>
          </a:prstGeom>
          <a:noFill/>
        </p:spPr>
      </p:pic>
      <p:pic>
        <p:nvPicPr>
          <p:cNvPr id="15" name="Image 14" descr="Résultat de recherche d'images pour &quot;Perrotis college greece&quot;"/>
          <p:cNvPicPr/>
          <p:nvPr/>
        </p:nvPicPr>
        <p:blipFill>
          <a:blip r:embed="rId7" cstate="email">
            <a:clrChange>
              <a:clrFrom>
                <a:srgbClr val="FDFFF9"/>
              </a:clrFrom>
              <a:clrTo>
                <a:srgbClr val="FDFF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3618" y="5735266"/>
            <a:ext cx="1138262" cy="5610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Résultat de recherche d'images pour &quot;Helsingin yliopisto&quot;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68547" y="5564034"/>
            <a:ext cx="705489" cy="773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Résultat de recherche d'images pour &quot;utad vila real&quot;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48611" y="5694010"/>
            <a:ext cx="898117" cy="64358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Norwegian University of Life Sciences | Norges miljø- og biovitenskapelige  universitet – (NMBU) - NOBEL - payments for ecosystem services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4942" y="5642501"/>
            <a:ext cx="1501913" cy="680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age 17"/>
          <p:cNvPicPr/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8125" y="5681421"/>
            <a:ext cx="1352242" cy="616076"/>
          </a:xfrm>
          <a:prstGeom prst="rect">
            <a:avLst/>
          </a:prstGeom>
          <a:noFill/>
        </p:spPr>
      </p:pic>
      <p:sp>
        <p:nvSpPr>
          <p:cNvPr id="19" name="Espace réservé du numéro de diapositive 1"/>
          <p:cNvSpPr txBox="1">
            <a:spLocks/>
          </p:cNvSpPr>
          <p:nvPr/>
        </p:nvSpPr>
        <p:spPr>
          <a:xfrm>
            <a:off x="55417" y="6513365"/>
            <a:ext cx="5920510" cy="2845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4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www.erasmusplus-agreensmart.eu</a:t>
            </a:r>
          </a:p>
        </p:txBody>
      </p:sp>
    </p:spTree>
    <p:extLst>
      <p:ext uri="{BB962C8B-B14F-4D97-AF65-F5344CB8AC3E}">
        <p14:creationId xmlns:p14="http://schemas.microsoft.com/office/powerpoint/2010/main" val="1041709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10079" y="711536"/>
            <a:ext cx="1153424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 err="1">
                <a:latin typeface="Arial Narrow" panose="020B0606020202030204" pitchFamily="34" charset="0"/>
              </a:rPr>
              <a:t>Exercice</a:t>
            </a:r>
            <a:r>
              <a:rPr lang="en-US" sz="2000" b="1" i="1" u="sng" dirty="0">
                <a:latin typeface="Arial Narrow" panose="020B0606020202030204" pitchFamily="34" charset="0"/>
              </a:rPr>
              <a:t> 4.a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At this point, during the refresher, you should have installed the STICS model on your computer.</a:t>
            </a:r>
          </a:p>
          <a:p>
            <a:pPr lvl="1"/>
            <a:r>
              <a:rPr lang="en-US" sz="2000" dirty="0">
                <a:latin typeface="Arial Narrow" panose="020B0606020202030204" pitchFamily="34" charset="0"/>
                <a:sym typeface="Wingdings" panose="05000000000000000000" pitchFamily="2" charset="2"/>
              </a:rPr>
              <a:t> </a:t>
            </a:r>
            <a:r>
              <a:rPr lang="en-US" sz="2000" dirty="0">
                <a:latin typeface="Arial Narrow" panose="020B0606020202030204" pitchFamily="34" charset="0"/>
              </a:rPr>
              <a:t>If not done yet, please proceed to the installation, following II.1 of the practical guide of the refresher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endParaRPr lang="en-US" sz="2000" dirty="0">
              <a:latin typeface="Arial Narrow" panose="020B060602020203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0" y="3060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Arial Narrow" panose="020B0606020202030204" pitchFamily="34" charset="0"/>
              </a:rPr>
              <a:t>Setting up STICS for </a:t>
            </a:r>
            <a:r>
              <a:rPr lang="fr-FR" sz="2800" dirty="0" err="1">
                <a:latin typeface="Arial Narrow" panose="020B0606020202030204" pitchFamily="34" charset="0"/>
              </a:rPr>
              <a:t>climate</a:t>
            </a:r>
            <a:r>
              <a:rPr lang="fr-FR" sz="2800" dirty="0">
                <a:latin typeface="Arial Narrow" panose="020B0606020202030204" pitchFamily="34" charset="0"/>
              </a:rPr>
              <a:t> change</a:t>
            </a:r>
          </a:p>
        </p:txBody>
      </p:sp>
    </p:spTree>
    <p:extLst>
      <p:ext uri="{BB962C8B-B14F-4D97-AF65-F5344CB8AC3E}">
        <p14:creationId xmlns:p14="http://schemas.microsoft.com/office/powerpoint/2010/main" val="1794850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10078" y="711536"/>
            <a:ext cx="11981921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 err="1">
                <a:latin typeface="Arial Narrow" panose="020B0606020202030204" pitchFamily="34" charset="0"/>
              </a:rPr>
              <a:t>Exercice</a:t>
            </a:r>
            <a:r>
              <a:rPr lang="en-US" sz="2000" b="1" i="1" u="sng" dirty="0">
                <a:latin typeface="Arial Narrow" panose="020B0606020202030204" pitchFamily="34" charset="0"/>
              </a:rPr>
              <a:t> 4.a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At this point, during the refresher, you should have installed the STICS model on your computer.</a:t>
            </a:r>
          </a:p>
          <a:p>
            <a:pPr lvl="1"/>
            <a:r>
              <a:rPr lang="en-US" sz="2000" dirty="0">
                <a:latin typeface="Arial Narrow" panose="020B0606020202030204" pitchFamily="34" charset="0"/>
                <a:sym typeface="Wingdings" panose="05000000000000000000" pitchFamily="2" charset="2"/>
              </a:rPr>
              <a:t> </a:t>
            </a:r>
            <a:r>
              <a:rPr lang="en-US" sz="2000" dirty="0">
                <a:latin typeface="Arial Narrow" panose="020B0606020202030204" pitchFamily="34" charset="0"/>
              </a:rPr>
              <a:t>If not done yet, please proceed to the installation, following II.1 of the practical guide of the refresher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Download the folder “WP5_3_SoilCropModel_IP” that has been uploaded the Teams folder and unzip it (e.g. with 7-zip)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From the newly unzipped folder “…\WP5_3_SoilCropModel_IP” :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Copy-paste the folder «</a:t>
            </a:r>
            <a:r>
              <a:rPr lang="en-US" sz="2000" dirty="0" err="1">
                <a:latin typeface="Arial Narrow" panose="020B0606020202030204" pitchFamily="34" charset="0"/>
              </a:rPr>
              <a:t>ClimateChange_folder</a:t>
            </a:r>
            <a:r>
              <a:rPr lang="en-US" sz="2000" dirty="0">
                <a:latin typeface="Arial Narrow" panose="020B0606020202030204" pitchFamily="34" charset="0"/>
              </a:rPr>
              <a:t>» into “C:\...\JavaSTICS-v131-stics-v850\”.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Copy-paste the files contained in “…\</a:t>
            </a:r>
            <a:r>
              <a:rPr lang="en-US" sz="2000" dirty="0" err="1">
                <a:latin typeface="Arial Narrow" panose="020B0606020202030204" pitchFamily="34" charset="0"/>
              </a:rPr>
              <a:t>DataMetSTICS</a:t>
            </a:r>
            <a:r>
              <a:rPr lang="en-US" sz="2000" dirty="0">
                <a:latin typeface="Arial Narrow" panose="020B0606020202030204" pitchFamily="34" charset="0"/>
              </a:rPr>
              <a:t>” folder into  “C:\...\JavaSTICS-v131-stics-v850\</a:t>
            </a:r>
            <a:r>
              <a:rPr lang="en-US" sz="2000" dirty="0" err="1">
                <a:latin typeface="Arial Narrow" panose="020B0606020202030204" pitchFamily="34" charset="0"/>
              </a:rPr>
              <a:t>ClimateChange_folder</a:t>
            </a:r>
            <a:r>
              <a:rPr lang="en-US" sz="2000" dirty="0">
                <a:latin typeface="Arial Narrow" panose="020B0606020202030204" pitchFamily="34" charset="0"/>
              </a:rPr>
              <a:t>\”.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Copy-paste the files contained in “…\</a:t>
            </a:r>
            <a:r>
              <a:rPr lang="en-US" sz="2000" dirty="0" err="1">
                <a:latin typeface="Arial Narrow" panose="020B0606020202030204" pitchFamily="34" charset="0"/>
              </a:rPr>
              <a:t>Tec_Sta_Ini</a:t>
            </a:r>
            <a:r>
              <a:rPr lang="en-US" sz="2000" dirty="0">
                <a:latin typeface="Arial Narrow" panose="020B0606020202030204" pitchFamily="34" charset="0"/>
              </a:rPr>
              <a:t>” folder into “C:\...\JavaSTICS-v131-stics-v850\</a:t>
            </a:r>
            <a:r>
              <a:rPr lang="en-US" sz="2000" dirty="0" err="1">
                <a:latin typeface="Arial Narrow" panose="020B0606020202030204" pitchFamily="34" charset="0"/>
              </a:rPr>
              <a:t>ClimateChange_folder</a:t>
            </a:r>
            <a:r>
              <a:rPr lang="en-US" sz="2000" dirty="0">
                <a:latin typeface="Arial Narrow" panose="020B0606020202030204" pitchFamily="34" charset="0"/>
              </a:rPr>
              <a:t>\”.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Copy-paste the files contained in “…\Plant” folder into “C:\...\JavaSTICS-v131-stics-v850\plant\”.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endParaRPr lang="en-US" sz="2000" dirty="0">
              <a:latin typeface="Arial Narrow" panose="020B060602020203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0" y="3060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Arial Narrow" panose="020B0606020202030204" pitchFamily="34" charset="0"/>
              </a:rPr>
              <a:t>Setting up STICS for </a:t>
            </a:r>
            <a:r>
              <a:rPr lang="fr-FR" sz="2800" dirty="0" err="1">
                <a:latin typeface="Arial Narrow" panose="020B0606020202030204" pitchFamily="34" charset="0"/>
              </a:rPr>
              <a:t>climate</a:t>
            </a:r>
            <a:r>
              <a:rPr lang="fr-FR" sz="2800" dirty="0">
                <a:latin typeface="Arial Narrow" panose="020B0606020202030204" pitchFamily="34" charset="0"/>
              </a:rPr>
              <a:t> change</a:t>
            </a:r>
          </a:p>
        </p:txBody>
      </p:sp>
    </p:spTree>
    <p:extLst>
      <p:ext uri="{BB962C8B-B14F-4D97-AF65-F5344CB8AC3E}">
        <p14:creationId xmlns:p14="http://schemas.microsoft.com/office/powerpoint/2010/main" val="3357619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10078" y="711536"/>
            <a:ext cx="1198192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 err="1">
                <a:latin typeface="Arial Narrow" panose="020B0606020202030204" pitchFamily="34" charset="0"/>
              </a:rPr>
              <a:t>Exercice</a:t>
            </a:r>
            <a:r>
              <a:rPr lang="en-US" sz="2000" b="1" i="1" u="sng" dirty="0">
                <a:latin typeface="Arial Narrow" panose="020B0606020202030204" pitchFamily="34" charset="0"/>
              </a:rPr>
              <a:t> 4.b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Launch the </a:t>
            </a:r>
            <a:r>
              <a:rPr lang="en-US" sz="2000" dirty="0" err="1">
                <a:latin typeface="Arial Narrow" panose="020B0606020202030204" pitchFamily="34" charset="0"/>
              </a:rPr>
              <a:t>javaSTICS</a:t>
            </a:r>
            <a:r>
              <a:rPr lang="en-US" sz="2000" dirty="0">
                <a:latin typeface="Arial Narrow" panose="020B0606020202030204" pitchFamily="34" charset="0"/>
              </a:rPr>
              <a:t> interface of the STICS model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Open the “</a:t>
            </a:r>
            <a:r>
              <a:rPr lang="en-US" sz="2000" dirty="0" err="1">
                <a:latin typeface="Arial Narrow" panose="020B0606020202030204" pitchFamily="34" charset="0"/>
              </a:rPr>
              <a:t>ClimateChange_folder</a:t>
            </a:r>
            <a:r>
              <a:rPr lang="en-US" sz="2000" dirty="0">
                <a:latin typeface="Arial Narrow" panose="020B0606020202030204" pitchFamily="34" charset="0"/>
              </a:rPr>
              <a:t>” (File &gt; Open or click “folder icon”)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Go into “Running Model” &gt; “Create and run a single </a:t>
            </a:r>
            <a:r>
              <a:rPr lang="en-US" sz="2000" dirty="0" err="1">
                <a:latin typeface="Arial Narrow" panose="020B0606020202030204" pitchFamily="34" charset="0"/>
              </a:rPr>
              <a:t>usms</a:t>
            </a:r>
            <a:r>
              <a:rPr lang="en-US" sz="2000" dirty="0">
                <a:latin typeface="Arial Narrow" panose="020B0606020202030204" pitchFamily="34" charset="0"/>
              </a:rPr>
              <a:t>”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Check that you do not have “red” boxes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If everything is in order, run the first simulation and check that there are no errors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endParaRPr lang="en-US" sz="2000" dirty="0">
              <a:latin typeface="Arial Narrow" panose="020B060602020203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0" y="3060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Arial Narrow" panose="020B0606020202030204" pitchFamily="34" charset="0"/>
              </a:rPr>
              <a:t>Setting up STICS for </a:t>
            </a:r>
            <a:r>
              <a:rPr lang="fr-FR" sz="2800" dirty="0" err="1">
                <a:latin typeface="Arial Narrow" panose="020B0606020202030204" pitchFamily="34" charset="0"/>
              </a:rPr>
              <a:t>climate</a:t>
            </a:r>
            <a:r>
              <a:rPr lang="fr-FR" sz="2800" dirty="0">
                <a:latin typeface="Arial Narrow" panose="020B0606020202030204" pitchFamily="34" charset="0"/>
              </a:rPr>
              <a:t> change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45552" y="662202"/>
            <a:ext cx="3493008" cy="2603879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078" y="4004811"/>
            <a:ext cx="5595912" cy="2059296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0571" y="4004811"/>
            <a:ext cx="5548885" cy="203965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84777" y="6099551"/>
            <a:ext cx="38523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 Narrow" panose="020B0606020202030204" pitchFamily="34" charset="0"/>
              </a:rPr>
              <a:t>Plant files was not correctly copy pasted</a:t>
            </a:r>
            <a:endParaRPr lang="fr-BE" b="1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09303" y="6099551"/>
            <a:ext cx="3903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All files are ready to run the STICS model</a:t>
            </a:r>
            <a:endParaRPr lang="fr-BE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679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10078" y="711536"/>
            <a:ext cx="1198192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 err="1">
                <a:latin typeface="Arial Narrow" panose="020B0606020202030204" pitchFamily="34" charset="0"/>
              </a:rPr>
              <a:t>Exercice</a:t>
            </a:r>
            <a:r>
              <a:rPr lang="en-US" sz="2000" b="1" i="1" u="sng" dirty="0">
                <a:latin typeface="Arial Narrow" panose="020B0606020202030204" pitchFamily="34" charset="0"/>
              </a:rPr>
              <a:t> 4.c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Go into “Running Model” &gt; “Run independent USMs”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Click on the first simulation and then press </a:t>
            </a:r>
            <a:r>
              <a:rPr lang="en-US" sz="2000" dirty="0" err="1">
                <a:latin typeface="Arial Narrow" panose="020B0606020202030204" pitchFamily="34" charset="0"/>
              </a:rPr>
              <a:t>ctrl+A</a:t>
            </a:r>
            <a:endParaRPr lang="en-US" sz="2000" dirty="0">
              <a:latin typeface="Arial Narrow" panose="020B0606020202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Click on the “Add” button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Click on “OK”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When the pop-up message </a:t>
            </a:r>
            <a:br>
              <a:rPr lang="en-US" sz="2000" dirty="0">
                <a:latin typeface="Arial Narrow" panose="020B0606020202030204" pitchFamily="34" charset="0"/>
              </a:rPr>
            </a:br>
            <a:r>
              <a:rPr lang="en-US" sz="2000" dirty="0">
                <a:latin typeface="Arial Narrow" panose="020B0606020202030204" pitchFamily="34" charset="0"/>
              </a:rPr>
              <a:t>“Are you sure that the selected USMs are correct ?” appears, press “Yes”.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We now can wait that all the simulations are executed</a:t>
            </a:r>
          </a:p>
          <a:p>
            <a:pPr lvl="1"/>
            <a:r>
              <a:rPr lang="en-US" sz="2000" dirty="0">
                <a:latin typeface="Arial Narrow" panose="020B0606020202030204" pitchFamily="34" charset="0"/>
                <a:sym typeface="Wingdings" panose="05000000000000000000" pitchFamily="2" charset="2"/>
              </a:rPr>
              <a:t></a:t>
            </a:r>
            <a:r>
              <a:rPr lang="en-US" sz="2000" dirty="0">
                <a:latin typeface="Arial Narrow" panose="020B0606020202030204" pitchFamily="34" charset="0"/>
              </a:rPr>
              <a:t>There are 29 seasons * 5 RCP = 145 simulations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endParaRPr lang="en-US" sz="2000" dirty="0">
              <a:latin typeface="Arial Narrow" panose="020B060602020203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0" y="3060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Arial Narrow" panose="020B0606020202030204" pitchFamily="34" charset="0"/>
              </a:rPr>
              <a:t>Setting up STICS for </a:t>
            </a:r>
            <a:r>
              <a:rPr lang="fr-FR" sz="2800" dirty="0" err="1">
                <a:latin typeface="Arial Narrow" panose="020B0606020202030204" pitchFamily="34" charset="0"/>
              </a:rPr>
              <a:t>climate</a:t>
            </a:r>
            <a:r>
              <a:rPr lang="fr-FR" sz="2800" dirty="0">
                <a:latin typeface="Arial Narrow" panose="020B0606020202030204" pitchFamily="34" charset="0"/>
              </a:rPr>
              <a:t> change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91593" y="711536"/>
            <a:ext cx="3533615" cy="2658315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4067" y="3668872"/>
            <a:ext cx="3084927" cy="2587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755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isclaimer : GLOCA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27501" y="5966842"/>
            <a:ext cx="1835194" cy="444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6124" y="1485701"/>
            <a:ext cx="2378981" cy="217684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403210" y="4155616"/>
            <a:ext cx="59650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Statistical analysis of CC scenarios</a:t>
            </a:r>
            <a:endParaRPr lang="fr-BE" sz="32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284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10078" y="711536"/>
            <a:ext cx="1198192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 err="1">
                <a:latin typeface="Arial Narrow" panose="020B0606020202030204" pitchFamily="34" charset="0"/>
              </a:rPr>
              <a:t>Exercice</a:t>
            </a:r>
            <a:r>
              <a:rPr lang="en-US" sz="2000" b="1" i="1" u="sng" dirty="0">
                <a:latin typeface="Arial Narrow" panose="020B0606020202030204" pitchFamily="34" charset="0"/>
              </a:rPr>
              <a:t> 5.a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Open R and launch the code “</a:t>
            </a:r>
            <a:r>
              <a:rPr lang="en-US" sz="2000" dirty="0" err="1">
                <a:latin typeface="Arial Narrow" panose="020B0606020202030204" pitchFamily="34" charset="0"/>
              </a:rPr>
              <a:t>Script_Analyse_CC_STICS.R</a:t>
            </a:r>
            <a:r>
              <a:rPr lang="en-US" sz="2000" dirty="0">
                <a:latin typeface="Arial Narrow" panose="020B0606020202030204" pitchFamily="34" charset="0"/>
              </a:rPr>
              <a:t>”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Change your folder names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 err="1">
                <a:latin typeface="Arial Narrow" panose="020B0606020202030204" pitchFamily="34" charset="0"/>
              </a:rPr>
              <a:t>Import_folder</a:t>
            </a:r>
            <a:r>
              <a:rPr lang="en-US" sz="2000" dirty="0">
                <a:latin typeface="Arial Narrow" panose="020B0606020202030204" pitchFamily="34" charset="0"/>
              </a:rPr>
              <a:t> is where you are running STICS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 err="1">
                <a:latin typeface="Arial Narrow" panose="020B0606020202030204" pitchFamily="34" charset="0"/>
              </a:rPr>
              <a:t>Export_folder</a:t>
            </a:r>
            <a:r>
              <a:rPr lang="en-US" sz="2000" dirty="0">
                <a:latin typeface="Arial Narrow" panose="020B0606020202030204" pitchFamily="34" charset="0"/>
              </a:rPr>
              <a:t> is where you want to export results – there is a folder in “…\WP5_3_SoilCropModel_IP\Results”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lines 1-15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Select lines and click the Run icon or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Select lines and press </a:t>
            </a:r>
            <a:r>
              <a:rPr lang="en-US" sz="2000" dirty="0" err="1">
                <a:latin typeface="Arial Narrow" panose="020B0606020202030204" pitchFamily="34" charset="0"/>
              </a:rPr>
              <a:t>ctrl+Enter</a:t>
            </a:r>
            <a:r>
              <a:rPr lang="en-US" sz="2000" dirty="0">
                <a:latin typeface="Arial Narrow" panose="020B0606020202030204" pitchFamily="34" charset="0"/>
              </a:rPr>
              <a:t> or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Press </a:t>
            </a:r>
            <a:r>
              <a:rPr lang="en-US" sz="2000" dirty="0" err="1">
                <a:latin typeface="Arial Narrow" panose="020B0606020202030204" pitchFamily="34" charset="0"/>
              </a:rPr>
              <a:t>ctrl+Enter</a:t>
            </a:r>
            <a:r>
              <a:rPr lang="en-US" sz="2000" dirty="0">
                <a:latin typeface="Arial Narrow" panose="020B0606020202030204" pitchFamily="34" charset="0"/>
              </a:rPr>
              <a:t> multiple times, until all lines have been run.</a:t>
            </a:r>
          </a:p>
          <a:p>
            <a:endParaRPr lang="en-US" sz="2000" dirty="0">
              <a:latin typeface="Arial Narrow" panose="020B060602020203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0" y="3060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Arial Narrow" panose="020B0606020202030204" pitchFamily="34" charset="0"/>
              </a:rPr>
              <a:t>Setting up STICS for </a:t>
            </a:r>
            <a:r>
              <a:rPr lang="fr-FR" sz="2800" dirty="0" err="1">
                <a:latin typeface="Arial Narrow" panose="020B0606020202030204" pitchFamily="34" charset="0"/>
              </a:rPr>
              <a:t>climate</a:t>
            </a:r>
            <a:r>
              <a:rPr lang="fr-FR" sz="2800" dirty="0">
                <a:latin typeface="Arial Narrow" panose="020B0606020202030204" pitchFamily="34" charset="0"/>
              </a:rPr>
              <a:t> change</a:t>
            </a:r>
          </a:p>
        </p:txBody>
      </p:sp>
    </p:spTree>
    <p:extLst>
      <p:ext uri="{BB962C8B-B14F-4D97-AF65-F5344CB8AC3E}">
        <p14:creationId xmlns:p14="http://schemas.microsoft.com/office/powerpoint/2010/main" val="3042504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10078" y="711536"/>
            <a:ext cx="1198192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 err="1">
                <a:latin typeface="Arial Narrow" panose="020B0606020202030204" pitchFamily="34" charset="0"/>
              </a:rPr>
              <a:t>Exercice</a:t>
            </a:r>
            <a:r>
              <a:rPr lang="en-US" sz="2000" b="1" i="1" u="sng" dirty="0">
                <a:latin typeface="Arial Narrow" panose="020B0606020202030204" pitchFamily="34" charset="0"/>
              </a:rPr>
              <a:t> 5.b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If necessary, install required packages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Select lines 21-29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Press </a:t>
            </a:r>
            <a:r>
              <a:rPr lang="en-US" sz="2000" dirty="0" err="1">
                <a:latin typeface="Arial Narrow" panose="020B0606020202030204" pitchFamily="34" charset="0"/>
              </a:rPr>
              <a:t>ctrl+Maj+c</a:t>
            </a:r>
            <a:r>
              <a:rPr lang="en-US" sz="2000" dirty="0">
                <a:latin typeface="Arial Narrow" panose="020B0606020202030204" pitchFamily="34" charset="0"/>
              </a:rPr>
              <a:t> </a:t>
            </a:r>
            <a:r>
              <a:rPr lang="en-US" sz="2000" dirty="0" err="1">
                <a:latin typeface="Arial Narrow" panose="020B0606020202030204" pitchFamily="34" charset="0"/>
              </a:rPr>
              <a:t>tu</a:t>
            </a:r>
            <a:r>
              <a:rPr lang="en-US" sz="2000" dirty="0">
                <a:latin typeface="Arial Narrow" panose="020B0606020202030204" pitchFamily="34" charset="0"/>
              </a:rPr>
              <a:t> uncomment</a:t>
            </a: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Press </a:t>
            </a:r>
            <a:r>
              <a:rPr lang="en-US" sz="2000" dirty="0" err="1">
                <a:latin typeface="Arial Narrow" panose="020B0606020202030204" pitchFamily="34" charset="0"/>
              </a:rPr>
              <a:t>ctrl+enter</a:t>
            </a:r>
            <a:endParaRPr lang="en-US" sz="2000" dirty="0">
              <a:latin typeface="Arial Narrow" panose="020B0606020202030204" pitchFamily="34" charset="0"/>
            </a:endParaRPr>
          </a:p>
          <a:p>
            <a:pPr marL="914400" lvl="1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Press </a:t>
            </a:r>
            <a:r>
              <a:rPr lang="en-US" sz="2000" dirty="0" err="1">
                <a:latin typeface="Arial Narrow" panose="020B0606020202030204" pitchFamily="34" charset="0"/>
              </a:rPr>
              <a:t>ctrl+Maj+c</a:t>
            </a:r>
            <a:r>
              <a:rPr lang="en-US" sz="2000" dirty="0">
                <a:latin typeface="Arial Narrow" panose="020B0606020202030204" pitchFamily="34" charset="0"/>
              </a:rPr>
              <a:t> </a:t>
            </a:r>
            <a:r>
              <a:rPr lang="en-US" sz="2000" dirty="0" err="1">
                <a:latin typeface="Arial Narrow" panose="020B0606020202030204" pitchFamily="34" charset="0"/>
              </a:rPr>
              <a:t>tu</a:t>
            </a:r>
            <a:r>
              <a:rPr lang="en-US" sz="2000" dirty="0">
                <a:latin typeface="Arial Narrow" panose="020B0606020202030204" pitchFamily="34" charset="0"/>
              </a:rPr>
              <a:t> comment</a:t>
            </a:r>
          </a:p>
          <a:p>
            <a:endParaRPr lang="en-US" sz="2000" dirty="0">
              <a:latin typeface="Arial Narrow" panose="020B0606020202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Load required library by running lines 32-40</a:t>
            </a:r>
          </a:p>
          <a:p>
            <a:endParaRPr lang="en-US" sz="2000" dirty="0">
              <a:latin typeface="Arial Narrow" panose="020B060602020203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0" y="3060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Arial Narrow" panose="020B0606020202030204" pitchFamily="34" charset="0"/>
              </a:rPr>
              <a:t>Setting up STICS for </a:t>
            </a:r>
            <a:r>
              <a:rPr lang="fr-FR" sz="2800" dirty="0" err="1">
                <a:latin typeface="Arial Narrow" panose="020B0606020202030204" pitchFamily="34" charset="0"/>
              </a:rPr>
              <a:t>climate</a:t>
            </a:r>
            <a:r>
              <a:rPr lang="fr-FR" sz="2800" dirty="0">
                <a:latin typeface="Arial Narrow" panose="020B0606020202030204" pitchFamily="34" charset="0"/>
              </a:rPr>
              <a:t> change</a:t>
            </a:r>
          </a:p>
        </p:txBody>
      </p:sp>
    </p:spTree>
    <p:extLst>
      <p:ext uri="{BB962C8B-B14F-4D97-AF65-F5344CB8AC3E}">
        <p14:creationId xmlns:p14="http://schemas.microsoft.com/office/powerpoint/2010/main" val="428429184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BCAEC663E1BFE47A90098E9BFEA15E0" ma:contentTypeVersion="9" ma:contentTypeDescription="Crée un document." ma:contentTypeScope="" ma:versionID="f4b8bbce47976ec7e0fb2f83aa093265">
  <xsd:schema xmlns:xsd="http://www.w3.org/2001/XMLSchema" xmlns:xs="http://www.w3.org/2001/XMLSchema" xmlns:p="http://schemas.microsoft.com/office/2006/metadata/properties" xmlns:ns2="5280252c-b368-445d-b75b-a16ab149927e" targetNamespace="http://schemas.microsoft.com/office/2006/metadata/properties" ma:root="true" ma:fieldsID="a318c0a9342121cf85f9e43c29449c2d" ns2:_="">
    <xsd:import namespace="5280252c-b368-445d-b75b-a16ab14992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80252c-b368-445d-b75b-a16ab149927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6A206B3-B484-4CEC-AC05-FD061EDEDE9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9E562F2-FEDD-40BE-A73C-BB1ED7C820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280252c-b368-445d-b75b-a16ab14992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AF03FBE-E7C4-4530-9FF6-FBEED0EEEB22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5280252c-b368-445d-b75b-a16ab149927e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1139</Words>
  <Application>Microsoft Office PowerPoint</Application>
  <PresentationFormat>Personnalisé</PresentationFormat>
  <Paragraphs>188</Paragraphs>
  <Slides>22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3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YNCREA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Herinaina ANDRIAMANDROSO</dc:creator>
  <cp:lastModifiedBy>B.Dumont</cp:lastModifiedBy>
  <cp:revision>113</cp:revision>
  <dcterms:created xsi:type="dcterms:W3CDTF">2020-12-17T08:06:59Z</dcterms:created>
  <dcterms:modified xsi:type="dcterms:W3CDTF">2023-09-06T13:54:30Z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0x0101005BCAEC663E1BFE47A90098E9BFEA15E0</vt:lpwstr>
  </property>
</Properties>
</file>