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sldIdLst>
    <p:sldId id="299" r:id="rId5"/>
    <p:sldId id="319" r:id="rId6"/>
    <p:sldId id="338" r:id="rId7"/>
    <p:sldId id="346" r:id="rId8"/>
    <p:sldId id="345" r:id="rId9"/>
    <p:sldId id="347" r:id="rId10"/>
    <p:sldId id="344" r:id="rId11"/>
    <p:sldId id="258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BAD"/>
    <a:srgbClr val="46A4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1F598C-16DB-4124-8B52-AD103B985A59}" v="26" dt="2021-01-08T08:45:11.636"/>
    <p1510:client id="{D9D1BF77-2AB6-4932-9704-148917DA9D18}" v="4" dt="2021-01-08T08:47:42.7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39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-96" y="-120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65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Relationship Id="rId6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arina.Segerkvist" userId="S::katarina.segerkvist_slu.se#ext#@yncrea.onmicrosoft.com::f189f254-c8c9-49d4-8460-5a19ab4bc578" providerId="AD" clId="Web-{3A1F598C-16DB-4124-8B52-AD103B985A59}"/>
    <pc:docChg chg="modSld">
      <pc:chgData name="Katarina.Segerkvist" userId="S::katarina.segerkvist_slu.se#ext#@yncrea.onmicrosoft.com::f189f254-c8c9-49d4-8460-5a19ab4bc578" providerId="AD" clId="Web-{3A1F598C-16DB-4124-8B52-AD103B985A59}" dt="2021-01-08T08:45:11.043" v="24" actId="20577"/>
      <pc:docMkLst>
        <pc:docMk/>
      </pc:docMkLst>
      <pc:sldChg chg="modSp">
        <pc:chgData name="Katarina.Segerkvist" userId="S::katarina.segerkvist_slu.se#ext#@yncrea.onmicrosoft.com::f189f254-c8c9-49d4-8460-5a19ab4bc578" providerId="AD" clId="Web-{3A1F598C-16DB-4124-8B52-AD103B985A59}" dt="2021-01-08T08:45:08.574" v="21" actId="20577"/>
        <pc:sldMkLst>
          <pc:docMk/>
          <pc:sldMk cId="1192168276" sldId="256"/>
        </pc:sldMkLst>
        <pc:spChg chg="mod">
          <ac:chgData name="Katarina.Segerkvist" userId="S::katarina.segerkvist_slu.se#ext#@yncrea.onmicrosoft.com::f189f254-c8c9-49d4-8460-5a19ab4bc578" providerId="AD" clId="Web-{3A1F598C-16DB-4124-8B52-AD103B985A59}" dt="2021-01-08T08:45:08.574" v="21" actId="20577"/>
          <ac:spMkLst>
            <pc:docMk/>
            <pc:sldMk cId="1192168276" sldId="256"/>
            <ac:spMk id="11" creationId="{00000000-0000-0000-0000-000000000000}"/>
          </ac:spMkLst>
        </pc:spChg>
      </pc:sldChg>
    </pc:docChg>
  </pc:docChgLst>
  <pc:docChgLst>
    <pc:chgData name="Katarina.Segerkvist" userId="S::katarina.segerkvist_slu.se#ext#@yncrea.onmicrosoft.com::f189f254-c8c9-49d4-8460-5a19ab4bc578" providerId="AD" clId="Web-{D9D1BF77-2AB6-4932-9704-148917DA9D18}"/>
    <pc:docChg chg="modSld">
      <pc:chgData name="Katarina.Segerkvist" userId="S::katarina.segerkvist_slu.se#ext#@yncrea.onmicrosoft.com::f189f254-c8c9-49d4-8460-5a19ab4bc578" providerId="AD" clId="Web-{D9D1BF77-2AB6-4932-9704-148917DA9D18}" dt="2021-01-08T08:47:42.250" v="2" actId="20577"/>
      <pc:docMkLst>
        <pc:docMk/>
      </pc:docMkLst>
      <pc:sldChg chg="modSp">
        <pc:chgData name="Katarina.Segerkvist" userId="S::katarina.segerkvist_slu.se#ext#@yncrea.onmicrosoft.com::f189f254-c8c9-49d4-8460-5a19ab4bc578" providerId="AD" clId="Web-{D9D1BF77-2AB6-4932-9704-148917DA9D18}" dt="2021-01-08T08:47:38.875" v="0" actId="20577"/>
        <pc:sldMkLst>
          <pc:docMk/>
          <pc:sldMk cId="1192168276" sldId="256"/>
        </pc:sldMkLst>
        <pc:spChg chg="mod">
          <ac:chgData name="Katarina.Segerkvist" userId="S::katarina.segerkvist_slu.se#ext#@yncrea.onmicrosoft.com::f189f254-c8c9-49d4-8460-5a19ab4bc578" providerId="AD" clId="Web-{D9D1BF77-2AB6-4932-9704-148917DA9D18}" dt="2021-01-08T08:47:38.875" v="0" actId="20577"/>
          <ac:spMkLst>
            <pc:docMk/>
            <pc:sldMk cId="1192168276" sldId="256"/>
            <ac:spMk id="1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2988A-DC5C-45D5-96C2-D5BD985AD380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2758D-86F9-439E-B866-25AC14667C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75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50828B-C2B8-40A5-85AA-287AD59667A3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7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696DB7-481C-443A-85AC-B5DD7F8C97D6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443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EB7C14-497F-4089-9B6A-9518BA4B205E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86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99E0BE-266B-466A-92B8-632EE8C4AA22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409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6C8C9B-4DEA-4D00-90B6-681001516333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77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31BFB-C83A-4139-B789-DDA0A7202D6C}" type="datetime1">
              <a:rPr lang="fr-FR" smtClean="0"/>
              <a:t>06/09/2023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61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B74B73C-3DEF-4D7D-89E5-F367898DFB26}" type="datetime1">
              <a:rPr lang="fr-FR" smtClean="0"/>
              <a:t>06/09/2023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223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C33CEC2-FFFE-4C5B-A237-8C1F68979DD7}" type="datetime1">
              <a:rPr lang="fr-FR" smtClean="0"/>
              <a:t>06/09/2023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06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F71AAC3-7F43-4226-B384-EEC8A3851EC7}" type="datetime1">
              <a:rPr lang="fr-FR" smtClean="0"/>
              <a:t>06/09/2023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276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CC4422-5303-47FD-9050-94FC4BA25AF9}" type="datetime1">
              <a:rPr lang="fr-FR" smtClean="0"/>
              <a:t>06/09/2023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078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4B9771-0F14-4A90-B8E6-961BAE942BD4}" type="datetime1">
              <a:rPr lang="fr-FR" smtClean="0"/>
              <a:t>06/09/2023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85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3141" y="73891"/>
            <a:ext cx="11876379" cy="4617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73141" y="821267"/>
            <a:ext cx="11876379" cy="5355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Organigramme : Processus 6"/>
          <p:cNvSpPr/>
          <p:nvPr userDrawn="1"/>
        </p:nvSpPr>
        <p:spPr>
          <a:xfrm>
            <a:off x="55418" y="6557818"/>
            <a:ext cx="5920509" cy="221673"/>
          </a:xfrm>
          <a:prstGeom prst="flowChartProcess">
            <a:avLst/>
          </a:prstGeom>
          <a:solidFill>
            <a:srgbClr val="46A41F"/>
          </a:solidFill>
          <a:ln>
            <a:solidFill>
              <a:srgbClr val="46A4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Processus 7"/>
          <p:cNvSpPr/>
          <p:nvPr userDrawn="1"/>
        </p:nvSpPr>
        <p:spPr>
          <a:xfrm>
            <a:off x="6206835" y="6548581"/>
            <a:ext cx="5920509" cy="221673"/>
          </a:xfrm>
          <a:prstGeom prst="flowChartProcess">
            <a:avLst/>
          </a:prstGeom>
          <a:solidFill>
            <a:srgbClr val="001BAD"/>
          </a:solidFill>
          <a:ln>
            <a:solidFill>
              <a:srgbClr val="001B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Processus 8"/>
          <p:cNvSpPr/>
          <p:nvPr userDrawn="1"/>
        </p:nvSpPr>
        <p:spPr>
          <a:xfrm>
            <a:off x="73890" y="73891"/>
            <a:ext cx="12053454" cy="6391564"/>
          </a:xfrm>
          <a:prstGeom prst="flowChartProcess">
            <a:avLst/>
          </a:prstGeom>
          <a:noFill/>
          <a:ln w="38100">
            <a:solidFill>
              <a:srgbClr val="001B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173141" y="546476"/>
            <a:ext cx="1195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0065" y="6217478"/>
            <a:ext cx="582530" cy="58253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84144" y="6518827"/>
            <a:ext cx="2743200" cy="2606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E509F-E43D-4D64-8870-A9C720C18A5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2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hyperlink" Target="mailto:benjamin.dumont@uliege.be" TargetMode="External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jpe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9750" y="171976"/>
            <a:ext cx="1052945" cy="105294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60867" y="2810467"/>
            <a:ext cx="11869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Arial Narrow" panose="020B0606020202030204" pitchFamily="34" charset="0"/>
              </a:rPr>
              <a:t>WP5</a:t>
            </a:r>
          </a:p>
          <a:p>
            <a:pPr algn="ctr"/>
            <a:r>
              <a:rPr lang="en-US" sz="3200" dirty="0">
                <a:latin typeface="Arial Narrow" panose="020B0606020202030204" pitchFamily="34" charset="0"/>
              </a:rPr>
              <a:t> Mitigation and adaptation to climate change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3891" y="6020511"/>
            <a:ext cx="1195647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400" dirty="0">
                <a:latin typeface="Arial Narrow"/>
              </a:rPr>
              <a:t>By  </a:t>
            </a:r>
            <a:r>
              <a:rPr lang="en-GB" sz="1400" dirty="0" err="1" smtClean="0">
                <a:latin typeface="Arial Narrow"/>
              </a:rPr>
              <a:t>Prof</a:t>
            </a:r>
            <a:r>
              <a:rPr lang="en-GB" sz="1400" dirty="0" err="1">
                <a:latin typeface="Arial Narrow"/>
              </a:rPr>
              <a:t>.</a:t>
            </a:r>
            <a:r>
              <a:rPr lang="en-GB" sz="1400" dirty="0">
                <a:latin typeface="Arial Narrow"/>
              </a:rPr>
              <a:t> Dumont B. (</a:t>
            </a:r>
            <a:r>
              <a:rPr lang="en-GB" sz="1400" dirty="0" err="1">
                <a:latin typeface="Arial Narrow"/>
              </a:rPr>
              <a:t>ULiege</a:t>
            </a:r>
            <a:r>
              <a:rPr lang="en-GB" sz="1400" dirty="0">
                <a:latin typeface="Arial Narrow"/>
              </a:rPr>
              <a:t>)</a:t>
            </a:r>
          </a:p>
        </p:txBody>
      </p:sp>
      <p:pic>
        <p:nvPicPr>
          <p:cNvPr id="1026" name="Picture 2" descr="Disclaimer : GLOCA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7501" y="5966842"/>
            <a:ext cx="1835194" cy="44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126" y="719347"/>
            <a:ext cx="2378981" cy="217684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0867" y="4483816"/>
            <a:ext cx="118694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Evaluation of climate change impact on crop production</a:t>
            </a:r>
            <a:endParaRPr lang="fr-BE" sz="3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87042CA0-CE33-9485-7B9F-6EE3EC981E8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67" y="161793"/>
            <a:ext cx="1676400" cy="66793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29836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isclaimer : GLOCA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7501" y="5966842"/>
            <a:ext cx="1835194" cy="44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124" y="1485701"/>
            <a:ext cx="2378981" cy="217684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309434" y="4115954"/>
            <a:ext cx="557235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Expected climate change impacts</a:t>
            </a:r>
          </a:p>
          <a:p>
            <a:pPr algn="ctr"/>
            <a:r>
              <a:rPr lang="en-US" sz="3200" b="1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Theory</a:t>
            </a:r>
            <a:endParaRPr lang="fr-BE" sz="3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12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Arial Narrow" panose="020B0606020202030204" pitchFamily="34" charset="0"/>
              </a:rPr>
              <a:t>RCP emissions scenarios (Reminder from WP5.1)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</a:t>
            </a:r>
            <a:r>
              <a:rPr lang="fr-FR" sz="2800" dirty="0" err="1">
                <a:latin typeface="Arial Narrow" panose="020B0606020202030204" pitchFamily="34" charset="0"/>
              </a:rPr>
              <a:t>climatic</a:t>
            </a:r>
            <a:r>
              <a:rPr lang="fr-FR" sz="2800" dirty="0">
                <a:latin typeface="Arial Narrow" panose="020B0606020202030204" pitchFamily="34" charset="0"/>
              </a:rPr>
              <a:t> inputs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  <p:pic>
        <p:nvPicPr>
          <p:cNvPr id="2052" name="Picture 4" descr="We are not on RCP 8.5 : climatechan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5828" y="1219367"/>
            <a:ext cx="8488497" cy="477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024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Arial Narrow" panose="020B0606020202030204" pitchFamily="34" charset="0"/>
              </a:rPr>
              <a:t>RCP emissions scenarios (Reminder from WP5.1)</a:t>
            </a:r>
          </a:p>
          <a:p>
            <a:endParaRPr lang="en-US" sz="2000" b="1" i="1" u="sng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</a:t>
            </a:r>
            <a:r>
              <a:rPr lang="fr-FR" sz="2800" dirty="0" err="1">
                <a:latin typeface="Arial Narrow" panose="020B0606020202030204" pitchFamily="34" charset="0"/>
              </a:rPr>
              <a:t>climatic</a:t>
            </a:r>
            <a:r>
              <a:rPr lang="fr-FR" sz="2800" dirty="0">
                <a:latin typeface="Arial Narrow" panose="020B0606020202030204" pitchFamily="34" charset="0"/>
              </a:rPr>
              <a:t> inputs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  <p:pic>
        <p:nvPicPr>
          <p:cNvPr id="7170" name="Picture 2" descr="Topic 2: Future changes, risks and impacts — IPCC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447"/>
          <a:stretch/>
        </p:blipFill>
        <p:spPr bwMode="auto">
          <a:xfrm>
            <a:off x="2631196" y="1219367"/>
            <a:ext cx="8713566" cy="5146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230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Arial Narrow" panose="020B0606020202030204" pitchFamily="34" charset="0"/>
              </a:rPr>
              <a:t>RCP emissions scenarios</a:t>
            </a:r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</a:t>
            </a:r>
            <a:r>
              <a:rPr lang="fr-FR" sz="2800" dirty="0" err="1">
                <a:latin typeface="Arial Narrow" panose="020B0606020202030204" pitchFamily="34" charset="0"/>
              </a:rPr>
              <a:t>climatic</a:t>
            </a:r>
            <a:r>
              <a:rPr lang="fr-FR" sz="2800" dirty="0">
                <a:latin typeface="Arial Narrow" panose="020B0606020202030204" pitchFamily="34" charset="0"/>
              </a:rPr>
              <a:t> inputs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  <p:pic>
        <p:nvPicPr>
          <p:cNvPr id="2050" name="Picture 2" descr="If growth of CO2 concentration causes only logarithmic temperature increase  - why worry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9973" y="711536"/>
            <a:ext cx="6924352" cy="5664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904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Arial Narrow" panose="020B0606020202030204" pitchFamily="34" charset="0"/>
              </a:rPr>
              <a:t>Expected climate change impact in Belgium (De Ridder et al., 2020)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latin typeface="Arial Narrow" panose="020B0606020202030204" pitchFamily="34" charset="0"/>
              </a:rPr>
              <a:t>The average temperature in </a:t>
            </a:r>
            <a:r>
              <a:rPr lang="en-US" dirty="0" err="1">
                <a:latin typeface="Arial Narrow" panose="020B0606020202030204" pitchFamily="34" charset="0"/>
              </a:rPr>
              <a:t>Bruxelles</a:t>
            </a:r>
            <a:r>
              <a:rPr lang="en-US" dirty="0">
                <a:latin typeface="Arial Narrow" panose="020B0606020202030204" pitchFamily="34" charset="0"/>
              </a:rPr>
              <a:t> has already increased by 2°C compared to 1850-1899. According to the IPCC RCP 8.5 scenario, it would increase further by the end of the century </a:t>
            </a:r>
            <a:r>
              <a:rPr lang="en-US" dirty="0" err="1">
                <a:latin typeface="Arial Narrow" panose="020B0606020202030204" pitchFamily="34" charset="0"/>
              </a:rPr>
              <a:t>bycentury</a:t>
            </a:r>
            <a:r>
              <a:rPr lang="en-US" dirty="0">
                <a:latin typeface="Arial Narrow" panose="020B0606020202030204" pitchFamily="34" charset="0"/>
              </a:rPr>
              <a:t> by 3 ◦C in winter and 3.6 ◦C in summer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latin typeface="Arial Narrow" panose="020B0606020202030204" pitchFamily="34" charset="0"/>
              </a:rPr>
              <a:t>Maximum summer temperatures would increase even more than the average temperature: +4.1 ◦C for the highest daily temperature during a year by the end of the century compared to the period 1976-2005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latin typeface="Arial Narrow" panose="020B0606020202030204" pitchFamily="34" charset="0"/>
              </a:rPr>
              <a:t>The number of heat waves would also explode: 27 for the period 2041-2074 compared to 1 for the period 1981-2014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latin typeface="Arial Narrow" panose="020B0606020202030204" pitchFamily="34" charset="0"/>
              </a:rPr>
              <a:t>Precipitation would increase slightly overall but with a clear seasonal difference: +18% in winter and -10% in summer by the end of the century compared to today.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latin typeface="Arial Narrow" panose="020B0606020202030204" pitchFamily="34" charset="0"/>
              </a:rPr>
              <a:t>The number of very heavy rains would increase, while droughts would become increasingly frequent.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latin typeface="Arial Narrow" panose="020B0606020202030204" pitchFamily="34" charset="0"/>
              </a:rPr>
              <a:t>The number of wet summer days would decrease by 16% by the end of the century compared to today.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dirty="0">
                <a:latin typeface="Arial Narrow" panose="020B0606020202030204" pitchFamily="34" charset="0"/>
              </a:rPr>
              <a:t>A decrease in available water reserves is expected through an increase in potential evaporation (+261 mm/year by the end of the century), scarce but more intense precipitation, and rising temperatures.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</a:t>
            </a:r>
            <a:r>
              <a:rPr lang="fr-FR" sz="2800" dirty="0" err="1">
                <a:latin typeface="Arial Narrow" panose="020B0606020202030204" pitchFamily="34" charset="0"/>
              </a:rPr>
              <a:t>climatic</a:t>
            </a:r>
            <a:r>
              <a:rPr lang="fr-FR" sz="2800" dirty="0">
                <a:latin typeface="Arial Narrow" panose="020B0606020202030204" pitchFamily="34" charset="0"/>
              </a:rPr>
              <a:t> inputs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  <p:sp>
        <p:nvSpPr>
          <p:cNvPr id="2" name="Rectangle 1"/>
          <p:cNvSpPr/>
          <p:nvPr/>
        </p:nvSpPr>
        <p:spPr>
          <a:xfrm>
            <a:off x="6850743" y="5978340"/>
            <a:ext cx="545737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200" dirty="0"/>
              <a:t>De </a:t>
            </a:r>
            <a:r>
              <a:rPr lang="fr-BE" sz="1200" dirty="0" err="1"/>
              <a:t>Ridder</a:t>
            </a:r>
            <a:r>
              <a:rPr lang="fr-BE" sz="1200" dirty="0"/>
              <a:t>, K. et al. (2020). Evaluation of the </a:t>
            </a:r>
            <a:r>
              <a:rPr lang="fr-BE" sz="1200" dirty="0" err="1"/>
              <a:t>socio-economic</a:t>
            </a:r>
            <a:r>
              <a:rPr lang="fr-BE" sz="1200" dirty="0"/>
              <a:t> impact of </a:t>
            </a:r>
            <a:r>
              <a:rPr lang="fr-BE" sz="1200" dirty="0" err="1"/>
              <a:t>climate</a:t>
            </a:r>
            <a:r>
              <a:rPr lang="fr-BE" sz="1200" dirty="0"/>
              <a:t> change in </a:t>
            </a:r>
            <a:r>
              <a:rPr lang="fr-BE" sz="1200" dirty="0" err="1"/>
              <a:t>Belgium</a:t>
            </a:r>
            <a:r>
              <a:rPr lang="fr-BE" sz="1200" dirty="0"/>
              <a:t>. </a:t>
            </a:r>
            <a:r>
              <a:rPr lang="fr-BE" sz="1200" dirty="0" err="1"/>
              <a:t>Summary</a:t>
            </a:r>
            <a:r>
              <a:rPr lang="fr-BE" sz="1200" dirty="0"/>
              <a:t> for </a:t>
            </a:r>
            <a:r>
              <a:rPr lang="fr-BE" sz="1200" dirty="0" err="1"/>
              <a:t>policymakers</a:t>
            </a:r>
            <a:r>
              <a:rPr lang="fr-BE" sz="1200" dirty="0"/>
              <a:t>, National </a:t>
            </a:r>
            <a:r>
              <a:rPr lang="fr-BE" sz="1200" dirty="0" err="1"/>
              <a:t>Climate</a:t>
            </a:r>
            <a:r>
              <a:rPr lang="fr-BE" sz="1200" dirty="0"/>
              <a:t> Commission</a:t>
            </a:r>
          </a:p>
        </p:txBody>
      </p:sp>
    </p:spTree>
    <p:extLst>
      <p:ext uri="{BB962C8B-B14F-4D97-AF65-F5344CB8AC3E}">
        <p14:creationId xmlns:p14="http://schemas.microsoft.com/office/powerpoint/2010/main" val="3794017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Arial Narrow" panose="020B0606020202030204" pitchFamily="34" charset="0"/>
              </a:rPr>
              <a:t>Generating meteorological conditions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The meteorological datasets that we will use to simulate climate change impacts were generated by the ALARO-0 model (RMI, Belgium) for current and future climatic conditions [1].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Runs were produced for the historical period (1981-2015), and for two time frames (2041-70 and 2071-2100) under two emissions scenarios (RCP 4.5 and 8.5).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</a:t>
            </a:r>
            <a:r>
              <a:rPr lang="fr-FR" sz="2800" dirty="0" err="1">
                <a:latin typeface="Arial Narrow" panose="020B0606020202030204" pitchFamily="34" charset="0"/>
              </a:rPr>
              <a:t>climatic</a:t>
            </a:r>
            <a:r>
              <a:rPr lang="fr-FR" sz="2800" dirty="0">
                <a:latin typeface="Arial Narrow" panose="020B0606020202030204" pitchFamily="34" charset="0"/>
              </a:rPr>
              <a:t> inputs for </a:t>
            </a:r>
            <a:r>
              <a:rPr lang="fr-FR" sz="2800" dirty="0" err="1">
                <a:latin typeface="Arial Narrow" panose="020B0606020202030204" pitchFamily="34" charset="0"/>
              </a:rPr>
              <a:t>climate</a:t>
            </a:r>
            <a:r>
              <a:rPr lang="fr-FR" sz="2800" dirty="0">
                <a:latin typeface="Arial Narrow" panose="020B0606020202030204" pitchFamily="34" charset="0"/>
              </a:rPr>
              <a:t> change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1268" y="2792204"/>
            <a:ext cx="6023675" cy="271185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546617" y="5504057"/>
            <a:ext cx="66453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 Narrow" panose="020B0606020202030204" pitchFamily="34" charset="0"/>
              </a:rPr>
              <a:t>Figure</a:t>
            </a:r>
            <a:r>
              <a:rPr lang="en-US" dirty="0">
                <a:latin typeface="Arial Narrow" panose="020B0606020202030204" pitchFamily="34" charset="0"/>
              </a:rPr>
              <a:t> : Schema of the ALARO-0 concept, illustrating the continuous transition from ARPEGE/ALADIN to ALARO-0 (3-7km mesh size)</a:t>
            </a:r>
            <a:endParaRPr lang="fr-BE" dirty="0">
              <a:latin typeface="Arial Narrow" panose="020B0606020202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0079" y="5950333"/>
            <a:ext cx="406745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[1] </a:t>
            </a:r>
            <a:r>
              <a:rPr lang="en-US" sz="1000" dirty="0" err="1"/>
              <a:t>Gio</a:t>
            </a:r>
            <a:r>
              <a:rPr lang="en-US" sz="1000" dirty="0"/>
              <a:t> et al., 2016, Validation of the ALARO-0 model within the EURO-CORDEX framework. Geoscientific Model Development, 9(3):1143-1152 </a:t>
            </a:r>
            <a:endParaRPr lang="fr-BE" sz="1000" dirty="0"/>
          </a:p>
        </p:txBody>
      </p:sp>
    </p:spTree>
    <p:extLst>
      <p:ext uri="{BB962C8B-B14F-4D97-AF65-F5344CB8AC3E}">
        <p14:creationId xmlns:p14="http://schemas.microsoft.com/office/powerpoint/2010/main" val="3393339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135" y="5349278"/>
            <a:ext cx="1448684" cy="144868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3888" y="2684898"/>
            <a:ext cx="12053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Arial Narrow" panose="020B0606020202030204" pitchFamily="34" charset="0"/>
              </a:rPr>
              <a:t>THANK YOU FOR YOUR ATTENTION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3888" y="3556830"/>
            <a:ext cx="12053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Arial Narrow" panose="020B0606020202030204" pitchFamily="34" charset="0"/>
              </a:rPr>
              <a:t>Contacts:</a:t>
            </a:r>
          </a:p>
          <a:p>
            <a:pPr algn="ctr"/>
            <a:r>
              <a:rPr lang="en-GB" sz="2000" dirty="0" smtClean="0">
                <a:latin typeface="Arial Narrow" panose="020B0606020202030204" pitchFamily="34" charset="0"/>
                <a:hlinkClick r:id="rId3"/>
              </a:rPr>
              <a:t>benjamin.dumont@uliege.be</a:t>
            </a:r>
            <a:r>
              <a:rPr lang="en-GB" sz="2000" dirty="0" smtClean="0">
                <a:latin typeface="Arial Narrow" panose="020B0606020202030204" pitchFamily="34" charset="0"/>
              </a:rPr>
              <a:t> </a:t>
            </a:r>
            <a:endParaRPr lang="en-GB" sz="2000" dirty="0">
              <a:latin typeface="Arial Narrow" panose="020B0606020202030204" pitchFamily="34" charset="0"/>
            </a:endParaRPr>
          </a:p>
          <a:p>
            <a:pPr algn="ctr"/>
            <a:endParaRPr lang="en-GB" sz="2000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Disclaimer : GLOCA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7013" y="169774"/>
            <a:ext cx="3507204" cy="84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 descr="Résultat de recherche d'images pour &quot;sveriges lantbruksuniversitet&quot;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20377" y="5573663"/>
            <a:ext cx="729673" cy="6902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25" y="5706655"/>
            <a:ext cx="1184806" cy="536654"/>
          </a:xfrm>
          <a:prstGeom prst="rect">
            <a:avLst/>
          </a:prstGeom>
          <a:noFill/>
        </p:spPr>
      </p:pic>
      <p:pic>
        <p:nvPicPr>
          <p:cNvPr id="15" name="Image 14" descr="Résultat de recherche d'images pour &quot;Perrotis college greece&quot;"/>
          <p:cNvPicPr/>
          <p:nvPr/>
        </p:nvPicPr>
        <p:blipFill>
          <a:blip r:embed="rId7" cstate="email">
            <a:clrChange>
              <a:clrFrom>
                <a:srgbClr val="FDFFF9"/>
              </a:clrFrom>
              <a:clrTo>
                <a:srgbClr val="FDFF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3618" y="5735266"/>
            <a:ext cx="1138262" cy="561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Résultat de recherche d'images pour &quot;Helsingin yliopisto&quot;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8547" y="5564034"/>
            <a:ext cx="705489" cy="77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Résultat de recherche d'images pour &quot;utad vila real&quot;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8611" y="5694010"/>
            <a:ext cx="898117" cy="643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Norwegian University of Life Sciences | Norges miljø- og biovitenskapelige  universitet – (NMBU) - NOBEL - payments for ecosystem services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4942" y="5642501"/>
            <a:ext cx="1501913" cy="68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125" y="5681421"/>
            <a:ext cx="1352242" cy="616076"/>
          </a:xfrm>
          <a:prstGeom prst="rect">
            <a:avLst/>
          </a:prstGeom>
          <a:noFill/>
        </p:spPr>
      </p:pic>
      <p:sp>
        <p:nvSpPr>
          <p:cNvPr id="19" name="Espace réservé du numéro de diapositive 1"/>
          <p:cNvSpPr txBox="1">
            <a:spLocks/>
          </p:cNvSpPr>
          <p:nvPr/>
        </p:nvSpPr>
        <p:spPr>
          <a:xfrm>
            <a:off x="55417" y="6513365"/>
            <a:ext cx="5920510" cy="2845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www.erasmusplus-agreensmart.eu</a:t>
            </a:r>
          </a:p>
        </p:txBody>
      </p:sp>
    </p:spTree>
    <p:extLst>
      <p:ext uri="{BB962C8B-B14F-4D97-AF65-F5344CB8AC3E}">
        <p14:creationId xmlns:p14="http://schemas.microsoft.com/office/powerpoint/2010/main" val="10417092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CAEC663E1BFE47A90098E9BFEA15E0" ma:contentTypeVersion="9" ma:contentTypeDescription="Crée un document." ma:contentTypeScope="" ma:versionID="f4b8bbce47976ec7e0fb2f83aa093265">
  <xsd:schema xmlns:xsd="http://www.w3.org/2001/XMLSchema" xmlns:xs="http://www.w3.org/2001/XMLSchema" xmlns:p="http://schemas.microsoft.com/office/2006/metadata/properties" xmlns:ns2="5280252c-b368-445d-b75b-a16ab149927e" targetNamespace="http://schemas.microsoft.com/office/2006/metadata/properties" ma:root="true" ma:fieldsID="a318c0a9342121cf85f9e43c29449c2d" ns2:_="">
    <xsd:import namespace="5280252c-b368-445d-b75b-a16ab14992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80252c-b368-445d-b75b-a16ab14992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F03FBE-E7C4-4530-9FF6-FBEED0EEEB22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5280252c-b368-445d-b75b-a16ab149927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79E562F2-FEDD-40BE-A73C-BB1ED7C820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80252c-b368-445d-b75b-a16ab14992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A206B3-B484-4CEC-AC05-FD061EDEDE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448</Words>
  <Application>Microsoft Office PowerPoint</Application>
  <PresentationFormat>Personnalisé</PresentationFormat>
  <Paragraphs>40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YNCREA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Herinaina ANDRIAMANDROSO</dc:creator>
  <cp:lastModifiedBy>B.Dumont</cp:lastModifiedBy>
  <cp:revision>111</cp:revision>
  <dcterms:created xsi:type="dcterms:W3CDTF">2020-12-17T08:06:59Z</dcterms:created>
  <dcterms:modified xsi:type="dcterms:W3CDTF">2023-09-06T13:49:15Z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0x0101005BCAEC663E1BFE47A90098E9BFEA15E0</vt:lpwstr>
  </property>
</Properties>
</file>