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99" r:id="rId5"/>
    <p:sldId id="291" r:id="rId6"/>
    <p:sldId id="310" r:id="rId7"/>
    <p:sldId id="311" r:id="rId8"/>
    <p:sldId id="316" r:id="rId9"/>
    <p:sldId id="313" r:id="rId10"/>
    <p:sldId id="308" r:id="rId11"/>
    <p:sldId id="319" r:id="rId12"/>
    <p:sldId id="304" r:id="rId13"/>
    <p:sldId id="317" r:id="rId14"/>
    <p:sldId id="318" r:id="rId15"/>
    <p:sldId id="280" r:id="rId16"/>
    <p:sldId id="258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BAD"/>
    <a:srgbClr val="46A4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1F598C-16DB-4124-8B52-AD103B985A59}" v="26" dt="2021-01-08T08:45:11.636"/>
    <p1510:client id="{D9D1BF77-2AB6-4932-9704-148917DA9D18}" v="4" dt="2021-01-08T08:47:42.7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34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-66" y="-112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42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41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arina.Segerkvist" userId="S::katarina.segerkvist_slu.se#ext#@yncrea.onmicrosoft.com::f189f254-c8c9-49d4-8460-5a19ab4bc578" providerId="AD" clId="Web-{3A1F598C-16DB-4124-8B52-AD103B985A59}"/>
    <pc:docChg chg="modSld">
      <pc:chgData name="Katarina.Segerkvist" userId="S::katarina.segerkvist_slu.se#ext#@yncrea.onmicrosoft.com::f189f254-c8c9-49d4-8460-5a19ab4bc578" providerId="AD" clId="Web-{3A1F598C-16DB-4124-8B52-AD103B985A59}" dt="2021-01-08T08:45:11.043" v="24" actId="20577"/>
      <pc:docMkLst>
        <pc:docMk/>
      </pc:docMkLst>
      <pc:sldChg chg="modSp">
        <pc:chgData name="Katarina.Segerkvist" userId="S::katarina.segerkvist_slu.se#ext#@yncrea.onmicrosoft.com::f189f254-c8c9-49d4-8460-5a19ab4bc578" providerId="AD" clId="Web-{3A1F598C-16DB-4124-8B52-AD103B985A59}" dt="2021-01-08T08:45:08.574" v="21" actId="20577"/>
        <pc:sldMkLst>
          <pc:docMk/>
          <pc:sldMk cId="1192168276" sldId="256"/>
        </pc:sldMkLst>
        <pc:spChg chg="mod">
          <ac:chgData name="Katarina.Segerkvist" userId="S::katarina.segerkvist_slu.se#ext#@yncrea.onmicrosoft.com::f189f254-c8c9-49d4-8460-5a19ab4bc578" providerId="AD" clId="Web-{3A1F598C-16DB-4124-8B52-AD103B985A59}" dt="2021-01-08T08:45:08.574" v="21" actId="20577"/>
          <ac:spMkLst>
            <pc:docMk/>
            <pc:sldMk cId="1192168276" sldId="256"/>
            <ac:spMk id="11" creationId="{00000000-0000-0000-0000-000000000000}"/>
          </ac:spMkLst>
        </pc:spChg>
      </pc:sldChg>
    </pc:docChg>
  </pc:docChgLst>
  <pc:docChgLst>
    <pc:chgData name="Katarina.Segerkvist" userId="S::katarina.segerkvist_slu.se#ext#@yncrea.onmicrosoft.com::f189f254-c8c9-49d4-8460-5a19ab4bc578" providerId="AD" clId="Web-{D9D1BF77-2AB6-4932-9704-148917DA9D18}"/>
    <pc:docChg chg="modSld">
      <pc:chgData name="Katarina.Segerkvist" userId="S::katarina.segerkvist_slu.se#ext#@yncrea.onmicrosoft.com::f189f254-c8c9-49d4-8460-5a19ab4bc578" providerId="AD" clId="Web-{D9D1BF77-2AB6-4932-9704-148917DA9D18}" dt="2021-01-08T08:47:42.250" v="2" actId="20577"/>
      <pc:docMkLst>
        <pc:docMk/>
      </pc:docMkLst>
      <pc:sldChg chg="modSp">
        <pc:chgData name="Katarina.Segerkvist" userId="S::katarina.segerkvist_slu.se#ext#@yncrea.onmicrosoft.com::f189f254-c8c9-49d4-8460-5a19ab4bc578" providerId="AD" clId="Web-{D9D1BF77-2AB6-4932-9704-148917DA9D18}" dt="2021-01-08T08:47:38.875" v="0" actId="20577"/>
        <pc:sldMkLst>
          <pc:docMk/>
          <pc:sldMk cId="1192168276" sldId="256"/>
        </pc:sldMkLst>
        <pc:spChg chg="mod">
          <ac:chgData name="Katarina.Segerkvist" userId="S::katarina.segerkvist_slu.se#ext#@yncrea.onmicrosoft.com::f189f254-c8c9-49d4-8460-5a19ab4bc578" providerId="AD" clId="Web-{D9D1BF77-2AB6-4932-9704-148917DA9D18}" dt="2021-01-08T08:47:38.875" v="0" actId="20577"/>
          <ac:spMkLst>
            <pc:docMk/>
            <pc:sldMk cId="1192168276" sldId="256"/>
            <ac:spMk id="1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2988A-DC5C-45D5-96C2-D5BD985AD380}" type="datetimeFigureOut">
              <a:rPr lang="fr-FR" smtClean="0"/>
              <a:t>06/09/2023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2758D-86F9-439E-B866-25AC14667C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75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50828B-C2B8-40A5-85AA-287AD59667A3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7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696DB7-481C-443A-85AC-B5DD7F8C97D6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44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EB7C14-497F-4089-9B6A-9518BA4B205E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86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99E0BE-266B-466A-92B8-632EE8C4AA22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409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6C8C9B-4DEA-4D00-90B6-681001516333}" type="datetime1">
              <a:rPr lang="fr-FR" smtClean="0"/>
              <a:t>06/09/2023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77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31BFB-C83A-4139-B789-DDA0A7202D6C}" type="datetime1">
              <a:rPr lang="fr-FR" smtClean="0"/>
              <a:t>06/09/2023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61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B74B73C-3DEF-4D7D-89E5-F367898DFB26}" type="datetime1">
              <a:rPr lang="fr-FR" smtClean="0"/>
              <a:t>06/09/2023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223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C33CEC2-FFFE-4C5B-A237-8C1F68979DD7}" type="datetime1">
              <a:rPr lang="fr-FR" smtClean="0"/>
              <a:t>06/09/2023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06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F71AAC3-7F43-4226-B384-EEC8A3851EC7}" type="datetime1">
              <a:rPr lang="fr-FR" smtClean="0"/>
              <a:t>06/09/2023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276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CC4422-5303-47FD-9050-94FC4BA25AF9}" type="datetime1">
              <a:rPr lang="fr-FR" smtClean="0"/>
              <a:t>06/09/2023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078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4B9771-0F14-4A90-B8E6-961BAE942BD4}" type="datetime1">
              <a:rPr lang="fr-FR" smtClean="0"/>
              <a:t>06/09/2023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85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3141" y="73891"/>
            <a:ext cx="11876379" cy="4617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73141" y="821267"/>
            <a:ext cx="11876379" cy="5355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Organigramme : Processus 6"/>
          <p:cNvSpPr/>
          <p:nvPr userDrawn="1"/>
        </p:nvSpPr>
        <p:spPr>
          <a:xfrm>
            <a:off x="55418" y="6557818"/>
            <a:ext cx="5920509" cy="221673"/>
          </a:xfrm>
          <a:prstGeom prst="flowChartProcess">
            <a:avLst/>
          </a:prstGeom>
          <a:solidFill>
            <a:srgbClr val="46A41F"/>
          </a:solidFill>
          <a:ln>
            <a:solidFill>
              <a:srgbClr val="46A4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Processus 7"/>
          <p:cNvSpPr/>
          <p:nvPr userDrawn="1"/>
        </p:nvSpPr>
        <p:spPr>
          <a:xfrm>
            <a:off x="6206835" y="6548581"/>
            <a:ext cx="5920509" cy="221673"/>
          </a:xfrm>
          <a:prstGeom prst="flowChartProcess">
            <a:avLst/>
          </a:prstGeom>
          <a:solidFill>
            <a:srgbClr val="001BAD"/>
          </a:solidFill>
          <a:ln>
            <a:solidFill>
              <a:srgbClr val="001B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Processus 8"/>
          <p:cNvSpPr/>
          <p:nvPr userDrawn="1"/>
        </p:nvSpPr>
        <p:spPr>
          <a:xfrm>
            <a:off x="73890" y="73891"/>
            <a:ext cx="12053454" cy="6391564"/>
          </a:xfrm>
          <a:prstGeom prst="flowChartProcess">
            <a:avLst/>
          </a:prstGeom>
          <a:noFill/>
          <a:ln w="38100">
            <a:solidFill>
              <a:srgbClr val="001B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173141" y="546476"/>
            <a:ext cx="1195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065" y="6217478"/>
            <a:ext cx="582530" cy="58253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84144" y="6518827"/>
            <a:ext cx="2743200" cy="2606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E509F-E43D-4D64-8870-A9C720C18A5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2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hyperlink" Target="mailto:benjamin.dumont@uliege.be" TargetMode="External"/><Relationship Id="rId7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0.png"/><Relationship Id="rId5" Type="http://schemas.openxmlformats.org/officeDocument/2006/relationships/image" Target="../media/image15.png"/><Relationship Id="rId10" Type="http://schemas.openxmlformats.org/officeDocument/2006/relationships/image" Target="../media/image19.jpeg"/><Relationship Id="rId4" Type="http://schemas.openxmlformats.org/officeDocument/2006/relationships/image" Target="../media/image3.png"/><Relationship Id="rId9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6.paca.inra.fr/stics_eng/About-us/Stics-model-overview/Specifications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hdl.handle.net/2268/211276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hdl.handle.net/2268/211276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plantmodelling.shinyapps.io/ministics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9750" y="171976"/>
            <a:ext cx="1052945" cy="105294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60867" y="2810467"/>
            <a:ext cx="118695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Arial Narrow" panose="020B0606020202030204" pitchFamily="34" charset="0"/>
              </a:rPr>
              <a:t>WP5</a:t>
            </a:r>
          </a:p>
          <a:p>
            <a:pPr algn="ctr"/>
            <a:r>
              <a:rPr lang="en-US" sz="3200" dirty="0">
                <a:latin typeface="Arial Narrow" panose="020B0606020202030204" pitchFamily="34" charset="0"/>
              </a:rPr>
              <a:t> Mitigation and adaptation to climate change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3891" y="5986299"/>
            <a:ext cx="1195647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400" dirty="0">
                <a:latin typeface="Arial Narrow"/>
              </a:rPr>
              <a:t>By </a:t>
            </a:r>
            <a:r>
              <a:rPr lang="en-GB" sz="1400" dirty="0" err="1" smtClean="0">
                <a:latin typeface="Arial Narrow"/>
              </a:rPr>
              <a:t>Prof</a:t>
            </a:r>
            <a:r>
              <a:rPr lang="en-GB" sz="1400" dirty="0" err="1">
                <a:latin typeface="Arial Narrow"/>
              </a:rPr>
              <a:t>.</a:t>
            </a:r>
            <a:r>
              <a:rPr lang="en-GB" sz="1400" dirty="0">
                <a:latin typeface="Arial Narrow"/>
              </a:rPr>
              <a:t> Dumont B. (</a:t>
            </a:r>
            <a:r>
              <a:rPr lang="en-GB" sz="1400" dirty="0" err="1" smtClean="0">
                <a:latin typeface="Arial Narrow"/>
              </a:rPr>
              <a:t>ULiege</a:t>
            </a:r>
            <a:r>
              <a:rPr lang="en-GB" sz="1400" dirty="0" smtClean="0">
                <a:latin typeface="Arial Narrow"/>
              </a:rPr>
              <a:t> – </a:t>
            </a:r>
            <a:r>
              <a:rPr lang="en-GB" sz="1400" dirty="0" err="1" smtClean="0">
                <a:latin typeface="Arial Narrow"/>
              </a:rPr>
              <a:t>GxABT</a:t>
            </a:r>
            <a:r>
              <a:rPr lang="en-GB" sz="1400" dirty="0" smtClean="0">
                <a:latin typeface="Arial Narrow"/>
              </a:rPr>
              <a:t>)</a:t>
            </a:r>
            <a:endParaRPr lang="en-GB" sz="1400" dirty="0">
              <a:latin typeface="Arial Narrow"/>
            </a:endParaRPr>
          </a:p>
        </p:txBody>
      </p:sp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7501" y="5966842"/>
            <a:ext cx="1835194" cy="44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6126" y="719347"/>
            <a:ext cx="2378981" cy="217684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977614" y="4103364"/>
            <a:ext cx="6236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Introduction to STICS soil-crop model</a:t>
            </a:r>
            <a:endParaRPr lang="fr-BE" sz="3200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="" xmlns:a16="http://schemas.microsoft.com/office/drawing/2014/main" id="{87042CA0-CE33-9485-7B9F-6EE3EC981E83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67" y="161793"/>
            <a:ext cx="1676400" cy="66793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829836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The mini-STICS soil crop model :</a:t>
            </a: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5095" y="711536"/>
            <a:ext cx="2400300" cy="72776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56220" y="3811802"/>
            <a:ext cx="2601356" cy="840090"/>
          </a:xfrm>
          <a:prstGeom prst="rect">
            <a:avLst/>
          </a:prstGeom>
          <a:solidFill>
            <a:schemeClr val="accent2">
              <a:lumMod val="75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1" name="Rectangle 20"/>
          <p:cNvSpPr/>
          <p:nvPr/>
        </p:nvSpPr>
        <p:spPr>
          <a:xfrm>
            <a:off x="856220" y="4651892"/>
            <a:ext cx="2601356" cy="1585999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/>
          <p:cNvSpPr/>
          <p:nvPr/>
        </p:nvSpPr>
        <p:spPr>
          <a:xfrm>
            <a:off x="3576009" y="3627136"/>
            <a:ext cx="542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0cm</a:t>
            </a:r>
            <a:endParaRPr lang="fr-BE" dirty="0"/>
          </a:p>
        </p:txBody>
      </p:sp>
      <p:sp>
        <p:nvSpPr>
          <p:cNvPr id="24" name="Rectangle 23"/>
          <p:cNvSpPr/>
          <p:nvPr/>
        </p:nvSpPr>
        <p:spPr>
          <a:xfrm>
            <a:off x="3576009" y="4520304"/>
            <a:ext cx="1132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30cm (adj.)</a:t>
            </a:r>
            <a:endParaRPr lang="fr-BE" dirty="0"/>
          </a:p>
        </p:txBody>
      </p:sp>
      <p:sp>
        <p:nvSpPr>
          <p:cNvPr id="25" name="Rectangle 24"/>
          <p:cNvSpPr/>
          <p:nvPr/>
        </p:nvSpPr>
        <p:spPr>
          <a:xfrm>
            <a:off x="3576008" y="6019516"/>
            <a:ext cx="1237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180cm (adj.)</a:t>
            </a:r>
            <a:endParaRPr lang="fr-BE" dirty="0"/>
          </a:p>
        </p:txBody>
      </p:sp>
      <p:sp>
        <p:nvSpPr>
          <p:cNvPr id="27" name="Rectangle 26"/>
          <p:cNvSpPr/>
          <p:nvPr/>
        </p:nvSpPr>
        <p:spPr>
          <a:xfrm>
            <a:off x="2891527" y="2596289"/>
            <a:ext cx="1816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Winter Wheat (adj.)</a:t>
            </a:r>
            <a:endParaRPr lang="fr-BE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9009" y="1152177"/>
            <a:ext cx="1504886" cy="154305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613895" y="1247650"/>
            <a:ext cx="3199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Temperate climate of Gembloux, Be</a:t>
            </a:r>
            <a:endParaRPr lang="fr-BE" dirty="0"/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1034" y="1670398"/>
            <a:ext cx="1183354" cy="2551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720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The mini-STICS soil crop model :</a:t>
            </a: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5095" y="711536"/>
            <a:ext cx="2400300" cy="72776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856220" y="3811802"/>
            <a:ext cx="2601356" cy="840090"/>
          </a:xfrm>
          <a:prstGeom prst="rect">
            <a:avLst/>
          </a:prstGeom>
          <a:solidFill>
            <a:schemeClr val="accent2">
              <a:lumMod val="75000"/>
              <a:alpha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1" name="Rectangle 20"/>
          <p:cNvSpPr/>
          <p:nvPr/>
        </p:nvSpPr>
        <p:spPr>
          <a:xfrm>
            <a:off x="856220" y="4651892"/>
            <a:ext cx="2601356" cy="1585999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/>
          <p:cNvSpPr/>
          <p:nvPr/>
        </p:nvSpPr>
        <p:spPr>
          <a:xfrm>
            <a:off x="3576009" y="3627136"/>
            <a:ext cx="542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0cm</a:t>
            </a:r>
            <a:endParaRPr lang="fr-BE" dirty="0"/>
          </a:p>
        </p:txBody>
      </p:sp>
      <p:sp>
        <p:nvSpPr>
          <p:cNvPr id="24" name="Rectangle 23"/>
          <p:cNvSpPr/>
          <p:nvPr/>
        </p:nvSpPr>
        <p:spPr>
          <a:xfrm>
            <a:off x="3576009" y="4520304"/>
            <a:ext cx="1132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30cm (adj.)</a:t>
            </a:r>
            <a:endParaRPr lang="fr-BE" dirty="0"/>
          </a:p>
        </p:txBody>
      </p:sp>
      <p:sp>
        <p:nvSpPr>
          <p:cNvPr id="25" name="Rectangle 24"/>
          <p:cNvSpPr/>
          <p:nvPr/>
        </p:nvSpPr>
        <p:spPr>
          <a:xfrm>
            <a:off x="3576008" y="6019516"/>
            <a:ext cx="12378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180cm (adj.)</a:t>
            </a:r>
            <a:endParaRPr lang="fr-BE" dirty="0"/>
          </a:p>
        </p:txBody>
      </p:sp>
      <p:sp>
        <p:nvSpPr>
          <p:cNvPr id="27" name="Rectangle 26"/>
          <p:cNvSpPr/>
          <p:nvPr/>
        </p:nvSpPr>
        <p:spPr>
          <a:xfrm>
            <a:off x="2891527" y="2596289"/>
            <a:ext cx="18165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Winter Wheat (adj.)</a:t>
            </a:r>
            <a:endParaRPr lang="fr-BE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9009" y="1152177"/>
            <a:ext cx="1504886" cy="154305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613895" y="1247650"/>
            <a:ext cx="3199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Temperate climate of Gembloux, Be</a:t>
            </a:r>
            <a:endParaRPr lang="fr-BE" dirty="0"/>
          </a:p>
        </p:txBody>
      </p:sp>
      <p:sp>
        <p:nvSpPr>
          <p:cNvPr id="14" name="Rectangle 13"/>
          <p:cNvSpPr/>
          <p:nvPr/>
        </p:nvSpPr>
        <p:spPr>
          <a:xfrm>
            <a:off x="5291561" y="3781251"/>
            <a:ext cx="20922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solidFill>
                  <a:srgbClr val="FF0000"/>
                </a:solidFill>
                <a:latin typeface="Arial Narrow" panose="020B0606020202030204" pitchFamily="34" charset="0"/>
              </a:rPr>
              <a:t>θ</a:t>
            </a:r>
            <a:r>
              <a:rPr lang="fr-BE" b="1" baseline="-25000" dirty="0" err="1">
                <a:solidFill>
                  <a:srgbClr val="FF0000"/>
                </a:solidFill>
                <a:latin typeface="Arial Narrow" panose="020B0606020202030204" pitchFamily="34" charset="0"/>
              </a:rPr>
              <a:t>wp</a:t>
            </a:r>
            <a:r>
              <a:rPr lang="fr-BE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fr-BE" dirty="0">
                <a:latin typeface="Arial Narrow" panose="020B0606020202030204" pitchFamily="34" charset="0"/>
              </a:rPr>
              <a:t>= 0.13 % vol. (adj.)</a:t>
            </a:r>
          </a:p>
          <a:p>
            <a:r>
              <a:rPr lang="el-GR" b="1" dirty="0">
                <a:solidFill>
                  <a:srgbClr val="00B050"/>
                </a:solidFill>
                <a:latin typeface="Arial Narrow" panose="020B0606020202030204" pitchFamily="34" charset="0"/>
              </a:rPr>
              <a:t>θ</a:t>
            </a:r>
            <a:r>
              <a:rPr lang="fr-BE" b="1" baseline="-25000" dirty="0" err="1">
                <a:solidFill>
                  <a:srgbClr val="00B050"/>
                </a:solidFill>
                <a:latin typeface="Arial Narrow" panose="020B0606020202030204" pitchFamily="34" charset="0"/>
              </a:rPr>
              <a:t>fc</a:t>
            </a:r>
            <a:r>
              <a:rPr lang="fr-BE" b="1" dirty="0">
                <a:solidFill>
                  <a:srgbClr val="00B050"/>
                </a:solidFill>
                <a:latin typeface="Arial Narrow" panose="020B0606020202030204" pitchFamily="34" charset="0"/>
              </a:rPr>
              <a:t> </a:t>
            </a:r>
            <a:r>
              <a:rPr lang="fr-BE" dirty="0">
                <a:latin typeface="Arial Narrow" panose="020B0606020202030204" pitchFamily="34" charset="0"/>
              </a:rPr>
              <a:t>= 0.30 % vol. (adj.)</a:t>
            </a:r>
            <a:endParaRPr lang="fr-BE" dirty="0"/>
          </a:p>
        </p:txBody>
      </p:sp>
      <p:sp>
        <p:nvSpPr>
          <p:cNvPr id="29" name="Rectangle 28"/>
          <p:cNvSpPr/>
          <p:nvPr/>
        </p:nvSpPr>
        <p:spPr>
          <a:xfrm>
            <a:off x="5291561" y="5115117"/>
            <a:ext cx="20922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dirty="0">
                <a:solidFill>
                  <a:srgbClr val="FF0000"/>
                </a:solidFill>
                <a:latin typeface="Arial Narrow" panose="020B0606020202030204" pitchFamily="34" charset="0"/>
              </a:rPr>
              <a:t>θ</a:t>
            </a:r>
            <a:r>
              <a:rPr lang="fr-BE" b="1" baseline="-25000" dirty="0" err="1">
                <a:solidFill>
                  <a:srgbClr val="FF0000"/>
                </a:solidFill>
                <a:latin typeface="Arial Narrow" panose="020B0606020202030204" pitchFamily="34" charset="0"/>
              </a:rPr>
              <a:t>wp</a:t>
            </a:r>
            <a:r>
              <a:rPr lang="fr-BE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fr-BE" dirty="0">
                <a:latin typeface="Arial Narrow" panose="020B0606020202030204" pitchFamily="34" charset="0"/>
              </a:rPr>
              <a:t>= 0.19 % vol. (adj.)</a:t>
            </a:r>
          </a:p>
          <a:p>
            <a:r>
              <a:rPr lang="el-GR" b="1" dirty="0">
                <a:solidFill>
                  <a:srgbClr val="00B050"/>
                </a:solidFill>
                <a:latin typeface="Arial Narrow" panose="020B0606020202030204" pitchFamily="34" charset="0"/>
              </a:rPr>
              <a:t>θ</a:t>
            </a:r>
            <a:r>
              <a:rPr lang="fr-BE" b="1" baseline="-25000" dirty="0" err="1">
                <a:solidFill>
                  <a:srgbClr val="00B050"/>
                </a:solidFill>
                <a:latin typeface="Arial Narrow" panose="020B0606020202030204" pitchFamily="34" charset="0"/>
              </a:rPr>
              <a:t>fc</a:t>
            </a:r>
            <a:r>
              <a:rPr lang="fr-BE" b="1" dirty="0">
                <a:solidFill>
                  <a:srgbClr val="00B050"/>
                </a:solidFill>
                <a:latin typeface="Arial Narrow" panose="020B0606020202030204" pitchFamily="34" charset="0"/>
              </a:rPr>
              <a:t> </a:t>
            </a:r>
            <a:r>
              <a:rPr lang="fr-BE" dirty="0">
                <a:latin typeface="Arial Narrow" panose="020B0606020202030204" pitchFamily="34" charset="0"/>
              </a:rPr>
              <a:t>= 0.35 % vol. (adj.)</a:t>
            </a:r>
            <a:endParaRPr lang="fr-BE" dirty="0"/>
          </a:p>
        </p:txBody>
      </p:sp>
      <p:sp>
        <p:nvSpPr>
          <p:cNvPr id="15" name="Accolade fermante 14"/>
          <p:cNvSpPr/>
          <p:nvPr/>
        </p:nvSpPr>
        <p:spPr>
          <a:xfrm>
            <a:off x="4849766" y="3809913"/>
            <a:ext cx="131810" cy="841979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" name="Accolade fermante 29"/>
          <p:cNvSpPr/>
          <p:nvPr/>
        </p:nvSpPr>
        <p:spPr>
          <a:xfrm>
            <a:off x="4813682" y="4889636"/>
            <a:ext cx="167893" cy="134825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" name="Rectangle 30"/>
          <p:cNvSpPr/>
          <p:nvPr/>
        </p:nvSpPr>
        <p:spPr>
          <a:xfrm>
            <a:off x="7891886" y="3781250"/>
            <a:ext cx="37153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BE" dirty="0" err="1">
                <a:latin typeface="Arial Narrow" panose="020B0606020202030204" pitchFamily="34" charset="0"/>
              </a:rPr>
              <a:t>Parameters</a:t>
            </a:r>
            <a:r>
              <a:rPr lang="fr-BE" dirty="0">
                <a:latin typeface="Arial Narrow" panose="020B0606020202030204" pitchFamily="34" charset="0"/>
              </a:rPr>
              <a:t> Clay </a:t>
            </a:r>
            <a:r>
              <a:rPr lang="fr-BE" dirty="0" err="1">
                <a:latin typeface="Arial Narrow" panose="020B0606020202030204" pitchFamily="34" charset="0"/>
              </a:rPr>
              <a:t>cont</a:t>
            </a:r>
            <a:r>
              <a:rPr lang="fr-BE" dirty="0">
                <a:latin typeface="Arial Narrow" panose="020B0606020202030204" pitchFamily="34" charset="0"/>
              </a:rPr>
              <a:t>., BD, </a:t>
            </a:r>
            <a:r>
              <a:rPr lang="fr-BE" dirty="0" err="1">
                <a:latin typeface="Arial Narrow" panose="020B0606020202030204" pitchFamily="34" charset="0"/>
              </a:rPr>
              <a:t>Aclim</a:t>
            </a:r>
            <a:r>
              <a:rPr lang="fr-BE" dirty="0">
                <a:latin typeface="Arial Narrow" panose="020B0606020202030204" pitchFamily="34" charset="0"/>
              </a:rPr>
              <a:t> and Q0 </a:t>
            </a:r>
          </a:p>
          <a:p>
            <a:r>
              <a:rPr lang="fr-BE" dirty="0" err="1">
                <a:latin typeface="Arial Narrow" panose="020B0606020202030204" pitchFamily="34" charset="0"/>
              </a:rPr>
              <a:t>controlling</a:t>
            </a:r>
            <a:r>
              <a:rPr lang="fr-BE" dirty="0">
                <a:latin typeface="Arial Narrow" panose="020B0606020202030204" pitchFamily="34" charset="0"/>
              </a:rPr>
              <a:t> </a:t>
            </a:r>
            <a:r>
              <a:rPr lang="fr-BE" dirty="0" err="1">
                <a:latin typeface="Arial Narrow" panose="020B0606020202030204" pitchFamily="34" charset="0"/>
              </a:rPr>
              <a:t>evaporation</a:t>
            </a:r>
            <a:r>
              <a:rPr lang="fr-BE" dirty="0">
                <a:latin typeface="Arial Narrow" panose="020B0606020202030204" pitchFamily="34" charset="0"/>
              </a:rPr>
              <a:t> are </a:t>
            </a:r>
            <a:r>
              <a:rPr lang="fr-BE" dirty="0" err="1">
                <a:latin typeface="Arial Narrow" panose="020B0606020202030204" pitchFamily="34" charset="0"/>
              </a:rPr>
              <a:t>adjustable</a:t>
            </a:r>
            <a:endParaRPr lang="fr-BE" dirty="0">
              <a:latin typeface="Arial Narrow" panose="020B0606020202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67089" y="3827044"/>
            <a:ext cx="757675" cy="80845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" name="Rectangle 31"/>
          <p:cNvSpPr/>
          <p:nvPr/>
        </p:nvSpPr>
        <p:spPr>
          <a:xfrm>
            <a:off x="871538" y="4667249"/>
            <a:ext cx="852487" cy="155892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3" name="Rectangle 32"/>
          <p:cNvSpPr/>
          <p:nvPr/>
        </p:nvSpPr>
        <p:spPr>
          <a:xfrm>
            <a:off x="2834862" y="3825875"/>
            <a:ext cx="605915" cy="80962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4" name="Rectangle 33"/>
          <p:cNvSpPr/>
          <p:nvPr/>
        </p:nvSpPr>
        <p:spPr>
          <a:xfrm>
            <a:off x="3108325" y="4667249"/>
            <a:ext cx="332452" cy="15597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5" name="Rectangle 34"/>
          <p:cNvSpPr/>
          <p:nvPr/>
        </p:nvSpPr>
        <p:spPr>
          <a:xfrm>
            <a:off x="1631156" y="3825876"/>
            <a:ext cx="1190625" cy="808038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accent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pic>
        <p:nvPicPr>
          <p:cNvPr id="36" name="Image 35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61034" y="1670398"/>
            <a:ext cx="1183354" cy="2551609"/>
          </a:xfrm>
          <a:prstGeom prst="rect">
            <a:avLst/>
          </a:prstGeom>
        </p:spPr>
      </p:pic>
      <p:sp>
        <p:nvSpPr>
          <p:cNvPr id="37" name="Rectangle 36"/>
          <p:cNvSpPr/>
          <p:nvPr/>
        </p:nvSpPr>
        <p:spPr>
          <a:xfrm>
            <a:off x="1730855" y="4668282"/>
            <a:ext cx="1369533" cy="1556305"/>
          </a:xfrm>
          <a:prstGeom prst="rect">
            <a:avLst/>
          </a:prstGeom>
          <a:pattFill prst="wdUpDiag">
            <a:fgClr>
              <a:schemeClr val="accent1"/>
            </a:fgClr>
            <a:bgClr>
              <a:schemeClr val="accent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03525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73890" y="963757"/>
            <a:ext cx="120534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i="1" u="sng" dirty="0">
                <a:latin typeface="Arial Narrow" panose="020B0606020202030204" pitchFamily="34" charset="0"/>
              </a:rPr>
              <a:t>Discover MINISTICS</a:t>
            </a:r>
          </a:p>
          <a:p>
            <a:pPr algn="just"/>
            <a:endParaRPr lang="en-US" sz="2400" b="1" i="1" dirty="0">
              <a:latin typeface="Arial Narrow" panose="020B0606020202030204" pitchFamily="34" charset="0"/>
            </a:endParaRPr>
          </a:p>
          <a:p>
            <a:pPr algn="just"/>
            <a:endParaRPr lang="en-US" sz="2400" b="1" i="1" dirty="0">
              <a:latin typeface="Arial Narrow" panose="020B060602020203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en-US" sz="2000" dirty="0">
                <a:latin typeface="Arial Narrow" panose="020B0606020202030204" pitchFamily="34" charset="0"/>
              </a:rPr>
              <a:t>See Practical Guide</a:t>
            </a:r>
          </a:p>
          <a:p>
            <a:pPr algn="just"/>
            <a:endParaRPr lang="en-US" sz="2400" b="1" i="1" dirty="0">
              <a:latin typeface="Arial Narrow" panose="020B0606020202030204" pitchFamily="34" charset="0"/>
            </a:endParaRPr>
          </a:p>
          <a:p>
            <a:pPr algn="just"/>
            <a:endParaRPr lang="en-US" sz="2000" dirty="0">
              <a:latin typeface="Arial Narrow" panose="020B0606020202030204" pitchFamily="34" charset="0"/>
            </a:endParaRPr>
          </a:p>
          <a:p>
            <a:pPr lvl="1" algn="just"/>
            <a:endParaRPr lang="en-US" sz="2000" dirty="0">
              <a:latin typeface="Arial Narrow" panose="020B060602020203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9404929" y="6467838"/>
            <a:ext cx="2743200" cy="365125"/>
          </a:xfrm>
        </p:spPr>
        <p:txBody>
          <a:bodyPr/>
          <a:lstStyle/>
          <a:p>
            <a:fld id="{B7AE509F-E43D-4D64-8870-A9C720C18A5F}" type="slidenum">
              <a:rPr lang="fr-FR" sz="1400" b="1" smtClean="0">
                <a:solidFill>
                  <a:schemeClr val="bg1"/>
                </a:solidFill>
                <a:latin typeface="Arial Narrow" panose="020B0606020202030204" pitchFamily="34" charset="0"/>
              </a:rPr>
              <a:t>12</a:t>
            </a:fld>
            <a:endParaRPr lang="fr-FR" sz="1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579" y="595244"/>
            <a:ext cx="7545477" cy="5793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  <a:endParaRPr lang="fr-FR" sz="28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778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135" y="5349278"/>
            <a:ext cx="1448684" cy="144868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3888" y="2684898"/>
            <a:ext cx="12053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Arial Narrow" panose="020B0606020202030204" pitchFamily="34" charset="0"/>
              </a:rPr>
              <a:t>THANK YOU FOR YOUR ATTENTION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3888" y="3556830"/>
            <a:ext cx="1205345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rial Narrow" panose="020B0606020202030204" pitchFamily="34" charset="0"/>
              </a:rPr>
              <a:t>Contacts:</a:t>
            </a:r>
          </a:p>
          <a:p>
            <a:pPr algn="ctr"/>
            <a:r>
              <a:rPr lang="en-GB" sz="2000" dirty="0" smtClean="0">
                <a:latin typeface="Arial Narrow" panose="020B0606020202030204" pitchFamily="34" charset="0"/>
                <a:hlinkClick r:id="rId3"/>
              </a:rPr>
              <a:t>benjamin.dumont@uliege.be</a:t>
            </a:r>
            <a:r>
              <a:rPr lang="en-GB" sz="2000" dirty="0" smtClean="0">
                <a:latin typeface="Arial Narrow" panose="020B0606020202030204" pitchFamily="34" charset="0"/>
              </a:rPr>
              <a:t> </a:t>
            </a:r>
            <a:endParaRPr lang="en-GB" sz="2000" dirty="0">
              <a:latin typeface="Arial Narrow" panose="020B0606020202030204" pitchFamily="34" charset="0"/>
            </a:endParaRPr>
          </a:p>
          <a:p>
            <a:pPr algn="ctr"/>
            <a:endParaRPr lang="en-GB" sz="2000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013" y="169774"/>
            <a:ext cx="3507204" cy="84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 descr="Résultat de recherche d'images pour &quot;sveriges lantbruksuniversitet&quot;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2" t="21505" r="22296" b="22827"/>
          <a:stretch/>
        </p:blipFill>
        <p:spPr bwMode="auto">
          <a:xfrm>
            <a:off x="8620377" y="5573663"/>
            <a:ext cx="729673" cy="6902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25" y="5706655"/>
            <a:ext cx="1184806" cy="536654"/>
          </a:xfrm>
          <a:prstGeom prst="rect">
            <a:avLst/>
          </a:prstGeom>
          <a:noFill/>
        </p:spPr>
      </p:pic>
      <p:pic>
        <p:nvPicPr>
          <p:cNvPr id="15" name="Image 14" descr="Résultat de recherche d'images pour &quot;Perrotis college greece&quot;"/>
          <p:cNvPicPr/>
          <p:nvPr/>
        </p:nvPicPr>
        <p:blipFill>
          <a:blip r:embed="rId7" cstate="print">
            <a:clrChange>
              <a:clrFrom>
                <a:srgbClr val="FDFFF9"/>
              </a:clrFrom>
              <a:clrTo>
                <a:srgbClr val="FDFF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618" y="5735266"/>
            <a:ext cx="1138262" cy="561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Résultat de recherche d'images pour &quot;Helsingin yliopisto&quot;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547" y="5564034"/>
            <a:ext cx="705489" cy="77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Résultat de recherche d'images pour &quot;utad vila real&quot;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611" y="5694010"/>
            <a:ext cx="898117" cy="643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Norwegian University of Life Sciences | Norges miljø- og biovitenskapelige  universitet – (NMBU) - NOBEL - payments for ecosystem service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942" y="5642501"/>
            <a:ext cx="1501913" cy="68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9" t="47346" r="63046" b="36861"/>
          <a:stretch>
            <a:fillRect/>
          </a:stretch>
        </p:blipFill>
        <p:spPr bwMode="auto">
          <a:xfrm>
            <a:off x="2008125" y="5681421"/>
            <a:ext cx="1352242" cy="616076"/>
          </a:xfrm>
          <a:prstGeom prst="rect">
            <a:avLst/>
          </a:prstGeom>
          <a:noFill/>
        </p:spPr>
      </p:pic>
      <p:sp>
        <p:nvSpPr>
          <p:cNvPr id="19" name="Espace réservé du numéro de diapositive 1"/>
          <p:cNvSpPr txBox="1">
            <a:spLocks/>
          </p:cNvSpPr>
          <p:nvPr/>
        </p:nvSpPr>
        <p:spPr>
          <a:xfrm>
            <a:off x="55417" y="6513365"/>
            <a:ext cx="5920510" cy="2845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www.erasmusplus-agreensmart.eu</a:t>
            </a:r>
          </a:p>
        </p:txBody>
      </p:sp>
    </p:spTree>
    <p:extLst>
      <p:ext uri="{BB962C8B-B14F-4D97-AF65-F5344CB8AC3E}">
        <p14:creationId xmlns:p14="http://schemas.microsoft.com/office/powerpoint/2010/main" val="1041709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124" y="1485701"/>
            <a:ext cx="2378981" cy="217684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20691" y="4103365"/>
            <a:ext cx="29498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The STICS model</a:t>
            </a:r>
          </a:p>
        </p:txBody>
      </p:sp>
    </p:spTree>
    <p:extLst>
      <p:ext uri="{BB962C8B-B14F-4D97-AF65-F5344CB8AC3E}">
        <p14:creationId xmlns:p14="http://schemas.microsoft.com/office/powerpoint/2010/main" val="3948388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STICS model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10079" y="711536"/>
            <a:ext cx="1165807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The STICS soil crop model :</a:t>
            </a:r>
          </a:p>
          <a:p>
            <a:endParaRPr lang="en-US" sz="2000" b="1" i="1" u="sng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STICS 	</a:t>
            </a:r>
            <a:r>
              <a:rPr 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</a:t>
            </a:r>
            <a:r>
              <a:rPr lang="en-US" sz="2000" dirty="0" err="1">
                <a:latin typeface="Arial Narrow" panose="020B0606020202030204" pitchFamily="34" charset="0"/>
              </a:rPr>
              <a:t>Simulateur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mulTIdisciplinaire</a:t>
            </a:r>
            <a:r>
              <a:rPr lang="en-US" sz="2000" dirty="0">
                <a:latin typeface="Arial Narrow" panose="020B0606020202030204" pitchFamily="34" charset="0"/>
              </a:rPr>
              <a:t> pour les Cultures Standards</a:t>
            </a:r>
          </a:p>
          <a:p>
            <a:r>
              <a:rPr lang="en-US" sz="2000" dirty="0">
                <a:latin typeface="Arial Narrow" panose="020B0606020202030204" pitchFamily="34" charset="0"/>
              </a:rPr>
              <a:t>	</a:t>
            </a:r>
            <a:r>
              <a:rPr lang="en-US" sz="2000" dirty="0">
                <a:latin typeface="Arial Narrow" panose="020B0606020202030204" pitchFamily="34" charset="0"/>
                <a:sym typeface="Wingdings" panose="05000000000000000000" pitchFamily="2" charset="2"/>
              </a:rPr>
              <a:t> </a:t>
            </a:r>
            <a:r>
              <a:rPr lang="en-US" sz="2000" i="1" dirty="0">
                <a:latin typeface="Arial Narrow" panose="020B0606020202030204" pitchFamily="34" charset="0"/>
              </a:rPr>
              <a:t>Multidisciplinary Simulator for Standard Crops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The STICS model is a dynamic, generic and robust model aiming to simulate the soil-crop-atmosphere system. The model was designed with specifications clearly indicating that it must be “a single model for different crops”.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The model must incorporate the knowledge of specialists and generalists in order to remain general, robust, simple, operational and flexible.”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The model can be defined as a dynamic deterministic functional model (with a daily time step) that describes the thermal, radiative, water, carbon and nitrogen balances at the time scale of the crop cycle and the spatial scale of the </a:t>
            </a:r>
            <a:r>
              <a:rPr lang="en-US" sz="2000" dirty="0" err="1">
                <a:latin typeface="Arial Narrow" panose="020B0606020202030204" pitchFamily="34" charset="0"/>
              </a:rPr>
              <a:t>pedon</a:t>
            </a:r>
            <a:r>
              <a:rPr lang="en-US" sz="2000" dirty="0">
                <a:latin typeface="Arial Narrow" panose="020B0606020202030204" pitchFamily="34" charset="0"/>
              </a:rPr>
              <a:t> (homogeneous soil unit).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In addition, this cropping system model can be used to simulate combinations of cropping and intercropping periods (crop sequences and rotations) as well as carbon and nitrogen balances in the medium term</a:t>
            </a:r>
          </a:p>
        </p:txBody>
      </p:sp>
      <p:sp>
        <p:nvSpPr>
          <p:cNvPr id="9" name="Rectangle 8"/>
          <p:cNvSpPr/>
          <p:nvPr/>
        </p:nvSpPr>
        <p:spPr>
          <a:xfrm>
            <a:off x="91213" y="6184494"/>
            <a:ext cx="90360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200" dirty="0">
                <a:hlinkClick r:id="rId2"/>
              </a:rPr>
              <a:t>https://www6.paca.inra.fr/stics_eng/About-us/Stics-model-overview/Specifications</a:t>
            </a:r>
            <a:r>
              <a:rPr lang="fr-BE" sz="1200" dirty="0"/>
              <a:t>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418"/>
          <a:stretch/>
        </p:blipFill>
        <p:spPr bwMode="auto">
          <a:xfrm>
            <a:off x="9270447" y="553823"/>
            <a:ext cx="2225744" cy="159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63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STICS model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10079" y="711536"/>
            <a:ext cx="11658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The STICS soil crop model :</a:t>
            </a:r>
          </a:p>
        </p:txBody>
      </p:sp>
      <p:sp>
        <p:nvSpPr>
          <p:cNvPr id="9" name="Rectangle 8"/>
          <p:cNvSpPr/>
          <p:nvPr/>
        </p:nvSpPr>
        <p:spPr>
          <a:xfrm>
            <a:off x="91213" y="6184494"/>
            <a:ext cx="90360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200" dirty="0"/>
              <a:t>Sidonie </a:t>
            </a:r>
            <a:r>
              <a:rPr lang="fr-BE" sz="1200" dirty="0" err="1"/>
              <a:t>Artru</a:t>
            </a:r>
            <a:r>
              <a:rPr lang="fr-BE" sz="1200" dirty="0"/>
              <a:t> PhD </a:t>
            </a:r>
            <a:r>
              <a:rPr lang="fr-BE" sz="1200" dirty="0" err="1"/>
              <a:t>Thesis</a:t>
            </a:r>
            <a:r>
              <a:rPr lang="fr-BE" sz="1200" dirty="0"/>
              <a:t> : </a:t>
            </a:r>
            <a:r>
              <a:rPr lang="fr-BE" sz="1200" dirty="0">
                <a:hlinkClick r:id="rId2"/>
              </a:rPr>
              <a:t>http://hdl.handle.net/2268/211276</a:t>
            </a:r>
            <a:endParaRPr lang="fr-BE" sz="1200" dirty="0"/>
          </a:p>
        </p:txBody>
      </p:sp>
      <p:pic>
        <p:nvPicPr>
          <p:cNvPr id="6" name="Espace réservé du contenu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2232" y="1111646"/>
            <a:ext cx="6751417" cy="497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970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STICS model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10079" y="711536"/>
            <a:ext cx="116580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The STICS soil crop model :</a:t>
            </a:r>
          </a:p>
        </p:txBody>
      </p:sp>
      <p:sp>
        <p:nvSpPr>
          <p:cNvPr id="9" name="Rectangle 8"/>
          <p:cNvSpPr/>
          <p:nvPr/>
        </p:nvSpPr>
        <p:spPr>
          <a:xfrm>
            <a:off x="91213" y="6184494"/>
            <a:ext cx="90360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BE" sz="1200" dirty="0"/>
              <a:t>Sidonie </a:t>
            </a:r>
            <a:r>
              <a:rPr lang="fr-BE" sz="1200" dirty="0" err="1"/>
              <a:t>Artru</a:t>
            </a:r>
            <a:r>
              <a:rPr lang="fr-BE" sz="1200" dirty="0"/>
              <a:t> PhD </a:t>
            </a:r>
            <a:r>
              <a:rPr lang="fr-BE" sz="1200" dirty="0" err="1"/>
              <a:t>Thesis</a:t>
            </a:r>
            <a:r>
              <a:rPr lang="fr-BE" sz="1200" dirty="0"/>
              <a:t> : </a:t>
            </a:r>
            <a:r>
              <a:rPr lang="fr-BE" sz="1200" dirty="0">
                <a:hlinkClick r:id="rId2"/>
              </a:rPr>
              <a:t>http://hdl.handle.net/2268/211276</a:t>
            </a:r>
            <a:endParaRPr lang="fr-BE" sz="12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1420" y="1588789"/>
            <a:ext cx="8165988" cy="4018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176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661623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The STICS soil crop model :</a:t>
            </a:r>
            <a:r>
              <a:rPr lang="en-US" sz="2000" dirty="0">
                <a:latin typeface="Arial Narrow" panose="020B0606020202030204" pitchFamily="34" charset="0"/>
              </a:rPr>
              <a:t> A concrete example of soil-crop model : </a:t>
            </a:r>
            <a:endParaRPr lang="en-US" sz="2000" b="1" i="1" u="sng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b="1" dirty="0">
                <a:latin typeface="Arial Narrow" panose="020B0606020202030204" pitchFamily="34" charset="0"/>
              </a:rPr>
              <a:t>Mandatory : </a:t>
            </a:r>
          </a:p>
          <a:p>
            <a:r>
              <a:rPr lang="en-US" sz="1600" dirty="0" err="1">
                <a:latin typeface="Arial Narrow" panose="020B0606020202030204" pitchFamily="34" charset="0"/>
              </a:rPr>
              <a:t>Brisson</a:t>
            </a:r>
            <a:r>
              <a:rPr lang="en-US" sz="1600" dirty="0">
                <a:latin typeface="Arial Narrow" panose="020B0606020202030204" pitchFamily="34" charset="0"/>
              </a:rPr>
              <a:t>, N., et al., 1998. STICS: a generic model for the simulation of crops and their water and nitrogen balances. I. Theory </a:t>
            </a:r>
            <a:r>
              <a:rPr lang="en-US" sz="1600" dirty="0" smtClean="0">
                <a:latin typeface="Arial Narrow" panose="020B0606020202030204" pitchFamily="34" charset="0"/>
              </a:rPr>
              <a:t>and parameterization </a:t>
            </a:r>
            <a:r>
              <a:rPr lang="en-US" sz="1600" dirty="0">
                <a:latin typeface="Arial Narrow" panose="020B0606020202030204" pitchFamily="34" charset="0"/>
              </a:rPr>
              <a:t>applied to wheat and corn. </a:t>
            </a:r>
            <a:r>
              <a:rPr lang="en-US" sz="1600" dirty="0" err="1">
                <a:latin typeface="Arial Narrow" panose="020B0606020202030204" pitchFamily="34" charset="0"/>
              </a:rPr>
              <a:t>Agronomie</a:t>
            </a:r>
            <a:r>
              <a:rPr lang="en-US" sz="1600" dirty="0">
                <a:latin typeface="Arial Narrow" panose="020B0606020202030204" pitchFamily="34" charset="0"/>
              </a:rPr>
              <a:t> 18 (5-6), 311-346.</a:t>
            </a:r>
          </a:p>
          <a:p>
            <a:endParaRPr lang="en-US" sz="1600" dirty="0">
              <a:latin typeface="Arial Narrow" panose="020B0606020202030204" pitchFamily="34" charset="0"/>
            </a:endParaRPr>
          </a:p>
          <a:p>
            <a:endParaRPr lang="en-US" sz="1600" dirty="0">
              <a:latin typeface="Arial Narrow" panose="020B0606020202030204" pitchFamily="34" charset="0"/>
            </a:endParaRPr>
          </a:p>
          <a:p>
            <a:r>
              <a:rPr lang="en-US" sz="2000" b="1" dirty="0">
                <a:latin typeface="Arial Narrow" panose="020B0606020202030204" pitchFamily="34" charset="0"/>
              </a:rPr>
              <a:t>To go further : </a:t>
            </a:r>
          </a:p>
          <a:p>
            <a:r>
              <a:rPr lang="en-US" sz="1600" dirty="0" err="1">
                <a:latin typeface="Arial Narrow" panose="020B0606020202030204" pitchFamily="34" charset="0"/>
              </a:rPr>
              <a:t>Brisson</a:t>
            </a:r>
            <a:r>
              <a:rPr lang="en-US" sz="1600" dirty="0">
                <a:latin typeface="Arial Narrow" panose="020B0606020202030204" pitchFamily="34" charset="0"/>
              </a:rPr>
              <a:t>, N., et al., 2003. An overview of the crop model STICS. </a:t>
            </a:r>
            <a:r>
              <a:rPr lang="nl-NL" sz="1600" dirty="0" err="1">
                <a:latin typeface="Arial Narrow" panose="020B0606020202030204" pitchFamily="34" charset="0"/>
              </a:rPr>
              <a:t>Europ</a:t>
            </a:r>
            <a:r>
              <a:rPr lang="nl-NL" sz="1600" dirty="0">
                <a:latin typeface="Arial Narrow" panose="020B0606020202030204" pitchFamily="34" charset="0"/>
              </a:rPr>
              <a:t>. J. </a:t>
            </a:r>
            <a:r>
              <a:rPr lang="nl-NL" sz="1600" dirty="0" err="1">
                <a:latin typeface="Arial Narrow" panose="020B0606020202030204" pitchFamily="34" charset="0"/>
              </a:rPr>
              <a:t>Agronomy</a:t>
            </a:r>
            <a:r>
              <a:rPr lang="nl-NL" sz="1600" dirty="0">
                <a:latin typeface="Arial Narrow" panose="020B0606020202030204" pitchFamily="34" charset="0"/>
              </a:rPr>
              <a:t>, 18, 309-332</a:t>
            </a:r>
            <a:r>
              <a:rPr lang="en-US" sz="1600" dirty="0">
                <a:latin typeface="Arial Narrow" panose="020B0606020202030204" pitchFamily="34" charset="0"/>
              </a:rPr>
              <a:t>.</a:t>
            </a:r>
          </a:p>
          <a:p>
            <a:endParaRPr lang="en-US" sz="1600" dirty="0">
              <a:latin typeface="Arial Narrow" panose="020B0606020202030204" pitchFamily="34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418"/>
          <a:stretch/>
        </p:blipFill>
        <p:spPr bwMode="auto">
          <a:xfrm>
            <a:off x="4332011" y="1127931"/>
            <a:ext cx="2812645" cy="20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STICS model</a:t>
            </a:r>
          </a:p>
        </p:txBody>
      </p:sp>
    </p:spTree>
    <p:extLst>
      <p:ext uri="{BB962C8B-B14F-4D97-AF65-F5344CB8AC3E}">
        <p14:creationId xmlns:p14="http://schemas.microsoft.com/office/powerpoint/2010/main" val="2752021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STICS model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7525" y="584109"/>
            <a:ext cx="3763735" cy="55598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453570" y="4823073"/>
            <a:ext cx="52259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Brisson</a:t>
            </a:r>
            <a:r>
              <a:rPr lang="en-US" dirty="0"/>
              <a:t>, N., et al., 1998. STICS: a generic model for the simulation of crops and their water and nitrogen balances. I. Theory and parameterization applied to wheat and corn. </a:t>
            </a:r>
            <a:r>
              <a:rPr lang="en-US" dirty="0" err="1"/>
              <a:t>Agronomie</a:t>
            </a:r>
            <a:r>
              <a:rPr lang="en-US" dirty="0"/>
              <a:t> 18 (5-6), 311-346.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10079" y="711536"/>
            <a:ext cx="106250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The STICS soil crop model :</a:t>
            </a:r>
          </a:p>
          <a:p>
            <a:endParaRPr lang="en-US" sz="2000" b="1" i="1" u="sng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 Fully described in a book !</a:t>
            </a:r>
            <a:endParaRPr lang="en-US" sz="16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36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124" y="1485701"/>
            <a:ext cx="2378981" cy="217684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023046" y="4103365"/>
            <a:ext cx="222048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i="1" dirty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Mini </a:t>
            </a:r>
            <a:r>
              <a:rPr lang="en-US" sz="3200" b="1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– STICS</a:t>
            </a:r>
          </a:p>
          <a:p>
            <a:pPr algn="ctr"/>
            <a:r>
              <a:rPr lang="en-US" sz="3200" b="1" i="1" dirty="0" smtClean="0">
                <a:solidFill>
                  <a:schemeClr val="bg1">
                    <a:lumMod val="50000"/>
                  </a:schemeClr>
                </a:solidFill>
                <a:latin typeface="Arial Narrow" panose="020B0606020202030204" pitchFamily="34" charset="0"/>
              </a:rPr>
              <a:t>Theory</a:t>
            </a:r>
            <a:endParaRPr lang="en-US" sz="3200" b="1" i="1" dirty="0" smtClean="0">
              <a:solidFill>
                <a:schemeClr val="bg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078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210079" y="711536"/>
            <a:ext cx="1153424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>
                <a:latin typeface="Arial Narrow" panose="020B0606020202030204" pitchFamily="34" charset="0"/>
              </a:rPr>
              <a:t>The STICS soil crop model :</a:t>
            </a:r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To “take a look” at the basic principle of STICS functioning 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A simpler version of STICS, called </a:t>
            </a:r>
            <a:r>
              <a:rPr lang="en-US" sz="2000" dirty="0" err="1">
                <a:latin typeface="Arial Narrow" panose="020B0606020202030204" pitchFamily="34" charset="0"/>
              </a:rPr>
              <a:t>miniSTICS</a:t>
            </a:r>
            <a:r>
              <a:rPr lang="en-US" sz="2000" dirty="0">
                <a:latin typeface="Arial Narrow" panose="020B0606020202030204" pitchFamily="34" charset="0"/>
              </a:rPr>
              <a:t>, is available at :  </a:t>
            </a:r>
            <a:r>
              <a:rPr lang="en-US" sz="2000" dirty="0">
                <a:latin typeface="Arial Narrow" panose="020B0606020202030204" pitchFamily="34" charset="0"/>
                <a:hlinkClick r:id="rId2"/>
              </a:rPr>
              <a:t>https://plantmodelling.shinyapps.io/ministics/</a:t>
            </a:r>
            <a:r>
              <a:rPr lang="en-US" sz="2000" dirty="0">
                <a:latin typeface="Arial Narrow" panose="020B0606020202030204" pitchFamily="34" charset="0"/>
              </a:rPr>
              <a:t>  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This simpler version allows to simulate the growth of various crop (predefined for a winter wheat) in response to climatic conditions in temperate areas. The model solves the water balance in two main soil layers. </a:t>
            </a:r>
          </a:p>
          <a:p>
            <a:endParaRPr lang="en-US" sz="2000" dirty="0">
              <a:latin typeface="Arial Narrow" panose="020B0606020202030204" pitchFamily="34" charset="0"/>
            </a:endParaRPr>
          </a:p>
          <a:p>
            <a:r>
              <a:rPr lang="en-US" sz="2000" dirty="0">
                <a:latin typeface="Arial Narrow" panose="020B0606020202030204" pitchFamily="34" charset="0"/>
              </a:rPr>
              <a:t>You will be asked to manipulate </a:t>
            </a:r>
            <a:r>
              <a:rPr lang="en-US" sz="2000" dirty="0" err="1">
                <a:latin typeface="Arial Narrow" panose="020B0606020202030204" pitchFamily="34" charset="0"/>
              </a:rPr>
              <a:t>miniSTICS</a:t>
            </a:r>
            <a:r>
              <a:rPr lang="en-US" sz="2000" dirty="0">
                <a:latin typeface="Arial Narrow" panose="020B0606020202030204" pitchFamily="34" charset="0"/>
              </a:rPr>
              <a:t> while you are reading </a:t>
            </a:r>
            <a:r>
              <a:rPr lang="en-US" sz="2000" dirty="0" err="1">
                <a:latin typeface="Arial Narrow" panose="020B0606020202030204" pitchFamily="34" charset="0"/>
              </a:rPr>
              <a:t>Brisson</a:t>
            </a:r>
            <a:r>
              <a:rPr lang="en-US" sz="2000" dirty="0">
                <a:latin typeface="Arial Narrow" panose="020B0606020202030204" pitchFamily="34" charset="0"/>
              </a:rPr>
              <a:t>, N., et al. (1998) – </a:t>
            </a:r>
            <a:r>
              <a:rPr lang="en-US" sz="2000" dirty="0" err="1">
                <a:latin typeface="Arial Narrow" panose="020B0606020202030204" pitchFamily="34" charset="0"/>
              </a:rPr>
              <a:t>cfr</a:t>
            </a:r>
            <a:r>
              <a:rPr lang="en-US" sz="2000" dirty="0">
                <a:latin typeface="Arial Narrow" panose="020B0606020202030204" pitchFamily="34" charset="0"/>
              </a:rPr>
              <a:t> </a:t>
            </a:r>
            <a:r>
              <a:rPr lang="en-US" sz="2000" dirty="0" err="1">
                <a:latin typeface="Arial Narrow" panose="020B0606020202030204" pitchFamily="34" charset="0"/>
              </a:rPr>
              <a:t>pratical</a:t>
            </a:r>
            <a:r>
              <a:rPr lang="en-US" sz="2000" dirty="0">
                <a:latin typeface="Arial Narrow" panose="020B0606020202030204" pitchFamily="34" charset="0"/>
              </a:rPr>
              <a:t> guide</a:t>
            </a: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418"/>
          <a:stretch/>
        </p:blipFill>
        <p:spPr bwMode="auto">
          <a:xfrm>
            <a:off x="7522085" y="1573803"/>
            <a:ext cx="2812645" cy="20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ZoneTexte 9"/>
          <p:cNvSpPr txBox="1"/>
          <p:nvPr/>
        </p:nvSpPr>
        <p:spPr>
          <a:xfrm>
            <a:off x="0" y="30603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>
                <a:latin typeface="Arial Narrow" panose="020B0606020202030204" pitchFamily="34" charset="0"/>
              </a:rPr>
              <a:t>The mini-STICS model</a:t>
            </a:r>
            <a:endParaRPr lang="fr-FR" sz="2800" dirty="0">
              <a:latin typeface="Arial Narrow" panose="020B0606020202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114487" y="1775568"/>
            <a:ext cx="3581430" cy="20159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500" dirty="0">
                <a:solidFill>
                  <a:srgbClr val="FFC000"/>
                </a:solidFill>
                <a:latin typeface="Bauhaus 93" panose="04030905020B02020C02" pitchFamily="82" charset="0"/>
                <a:cs typeface="Aharoni" panose="02010803020104030203" pitchFamily="2" charset="-79"/>
              </a:rPr>
              <a:t>mini-</a:t>
            </a:r>
            <a:endParaRPr lang="fr-BE" sz="12500" dirty="0">
              <a:solidFill>
                <a:srgbClr val="FFC000"/>
              </a:solidFill>
              <a:latin typeface="Bauhaus 93" panose="04030905020B02020C02" pitchFamily="82" charset="0"/>
              <a:cs typeface="Aharoni" panose="02010803020104030203" pitchFamily="2" charset="-79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8950" y="2783536"/>
            <a:ext cx="295275" cy="5406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cxnSp>
        <p:nvCxnSpPr>
          <p:cNvPr id="6" name="Connecteur droit 5"/>
          <p:cNvCxnSpPr/>
          <p:nvPr/>
        </p:nvCxnSpPr>
        <p:spPr>
          <a:xfrm>
            <a:off x="6843713" y="2357437"/>
            <a:ext cx="29051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lipse 6"/>
          <p:cNvSpPr/>
          <p:nvPr/>
        </p:nvSpPr>
        <p:spPr>
          <a:xfrm>
            <a:off x="6893719" y="2271711"/>
            <a:ext cx="180000" cy="1800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1" name="Ellipse 10"/>
          <p:cNvSpPr/>
          <p:nvPr/>
        </p:nvSpPr>
        <p:spPr>
          <a:xfrm>
            <a:off x="6958004" y="2338378"/>
            <a:ext cx="45719" cy="4571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cxnSp>
        <p:nvCxnSpPr>
          <p:cNvPr id="9" name="Connecteur droit 8"/>
          <p:cNvCxnSpPr>
            <a:stCxn id="3" idx="2"/>
          </p:cNvCxnSpPr>
          <p:nvPr/>
        </p:nvCxnSpPr>
        <p:spPr>
          <a:xfrm flipH="1" flipV="1">
            <a:off x="6986587" y="3114675"/>
            <a:ext cx="1" cy="2095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6890363" y="2897553"/>
            <a:ext cx="188118" cy="117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cxnSp>
        <p:nvCxnSpPr>
          <p:cNvPr id="20" name="Connecteur droit 19"/>
          <p:cNvCxnSpPr/>
          <p:nvPr/>
        </p:nvCxnSpPr>
        <p:spPr>
          <a:xfrm flipV="1">
            <a:off x="6979662" y="2159000"/>
            <a:ext cx="47028" cy="476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H="1" flipV="1">
            <a:off x="6927302" y="2135981"/>
            <a:ext cx="49970" cy="754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 flipV="1">
            <a:off x="6977192" y="2106612"/>
            <a:ext cx="9396" cy="1047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40422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CAEC663E1BFE47A90098E9BFEA15E0" ma:contentTypeVersion="9" ma:contentTypeDescription="Crée un document." ma:contentTypeScope="" ma:versionID="f4b8bbce47976ec7e0fb2f83aa093265">
  <xsd:schema xmlns:xsd="http://www.w3.org/2001/XMLSchema" xmlns:xs="http://www.w3.org/2001/XMLSchema" xmlns:p="http://schemas.microsoft.com/office/2006/metadata/properties" xmlns:ns2="5280252c-b368-445d-b75b-a16ab149927e" targetNamespace="http://schemas.microsoft.com/office/2006/metadata/properties" ma:root="true" ma:fieldsID="a318c0a9342121cf85f9e43c29449c2d" ns2:_="">
    <xsd:import namespace="5280252c-b368-445d-b75b-a16ab14992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80252c-b368-445d-b75b-a16ab14992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F03FBE-E7C4-4530-9FF6-FBEED0EEEB22}">
  <ds:schemaRefs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5280252c-b368-445d-b75b-a16ab149927e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9E562F2-FEDD-40BE-A73C-BB1ED7C820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80252c-b368-445d-b75b-a16ab14992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A206B3-B484-4CEC-AC05-FD061EDEDE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464</Words>
  <Application>Microsoft Office PowerPoint</Application>
  <PresentationFormat>Personnalisé</PresentationFormat>
  <Paragraphs>97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YNCREA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Herinaina ANDRIAMANDROSO</dc:creator>
  <cp:lastModifiedBy>B.Dumont</cp:lastModifiedBy>
  <cp:revision>54</cp:revision>
  <dcterms:created xsi:type="dcterms:W3CDTF">2020-12-17T08:06:59Z</dcterms:created>
  <dcterms:modified xsi:type="dcterms:W3CDTF">2023-09-06T13:45:25Z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0x0101005BCAEC663E1BFE47A90098E9BFEA15E0</vt:lpwstr>
  </property>
</Properties>
</file>