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3"/>
  </p:notesMasterIdLst>
  <p:sldIdLst>
    <p:sldId id="314" r:id="rId2"/>
  </p:sldIdLst>
  <p:sldSz cx="50457100" cy="32399288"/>
  <p:notesSz cx="6858000" cy="9144000"/>
  <p:embeddedFontLst>
    <p:embeddedFont>
      <p:font typeface="ＭＳ Ｐゴシック" panose="020B0600070205080204" pitchFamily="34" charset="-128"/>
      <p:regular r:id="rId4"/>
    </p:embeddedFont>
    <p:embeddedFont>
      <p:font typeface="Arial Black" panose="020B0A04020102020204" pitchFamily="34" charset="0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917" userDrawn="1">
          <p15:clr>
            <a:srgbClr val="A4A3A4"/>
          </p15:clr>
        </p15:guide>
        <p15:guide id="3" pos="9905" userDrawn="1">
          <p15:clr>
            <a:srgbClr val="A4A3A4"/>
          </p15:clr>
        </p15:guide>
        <p15:guide id="4" pos="270" userDrawn="1">
          <p15:clr>
            <a:srgbClr val="A4A3A4"/>
          </p15:clr>
        </p15:guide>
        <p15:guide id="5" pos="760" userDrawn="1">
          <p15:clr>
            <a:srgbClr val="A4A3A4"/>
          </p15:clr>
        </p15:guide>
        <p15:guide id="6" orient="horz" pos="45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479"/>
    <a:srgbClr val="2D538D"/>
    <a:srgbClr val="C3DBF0"/>
    <a:srgbClr val="E0E5EE"/>
    <a:srgbClr val="C0CBDD"/>
    <a:srgbClr val="263873"/>
    <a:srgbClr val="A9ACB0"/>
    <a:srgbClr val="53C0E9"/>
    <a:srgbClr val="3E7EA7"/>
    <a:srgbClr val="018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944CA-659F-43A6-BEF5-826CC1F67719}" v="7" dt="2023-05-25T09:04:54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26" autoAdjust="0"/>
    <p:restoredTop sz="93357" autoAdjust="0"/>
  </p:normalViewPr>
  <p:slideViewPr>
    <p:cSldViewPr snapToGrid="0" showGuides="1">
      <p:cViewPr varScale="1">
        <p:scale>
          <a:sx n="18" d="100"/>
          <a:sy n="18" d="100"/>
        </p:scale>
        <p:origin x="442" y="144"/>
      </p:cViewPr>
      <p:guideLst>
        <p:guide pos="15917"/>
        <p:guide pos="9905"/>
        <p:guide pos="270"/>
        <p:guide pos="760"/>
        <p:guide orient="horz" pos="451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7113" y="1143000"/>
            <a:ext cx="4803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AAB4C-CD06-8C0B-24F4-64B055586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7138" y="5302250"/>
            <a:ext cx="37842825" cy="1127918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45FC58-7D84-A72F-7788-9E2074B09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7138" y="17016413"/>
            <a:ext cx="37842825" cy="782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6B2FB-1120-9CB4-6D73-C325172A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124DF3-A12B-3B0C-788A-C6048397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2F87C8-12CE-66F7-C3A6-4EC36203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56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38501-AED0-0AC2-6E8B-3872EB45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1725613"/>
            <a:ext cx="43519725" cy="62611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BAEDFD-3863-103C-C698-879499AFF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68688" y="8624888"/>
            <a:ext cx="43519725" cy="205565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5BCABA-09F8-EF81-A17F-11DE7A32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CD1168-9556-294F-2221-3237EDF1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91AC6B-0EA6-D197-0B45-BF4CA2AA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09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4D56EB-7D80-9E57-CE67-19C760005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6109275" y="1725613"/>
            <a:ext cx="10879138" cy="27455812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8E47AE-2626-52A3-4229-4E4E8043E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68688" y="1725613"/>
            <a:ext cx="32488187" cy="274558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B9CB3-F4D9-EC41-56F0-1DB413DC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69E57-FA85-53A1-AAF8-3B757CF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E156D7-4FCE-8CC3-EEB5-363ABF76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56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E5B7A-2AA5-A397-B161-729761E8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1725613"/>
            <a:ext cx="43519725" cy="62611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EA307E-0221-B891-89D0-894FC0C6E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688" y="8624888"/>
            <a:ext cx="43519725" cy="20556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BBAA-59FC-445A-978E-4D7F8904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2E5BD-BE65-5479-A1F3-10A29E2D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CCA30C-EBC1-C65D-4AF5-25C5BECD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8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D9B02-641C-28AA-2BDB-4906D7D5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288" y="8077200"/>
            <a:ext cx="43518137" cy="134778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EED6B7-2E33-C9C5-D508-FC169814E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3288" y="21682075"/>
            <a:ext cx="43518137" cy="708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92CB4D-F56E-8A80-0754-0A106F38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1451DA-5E82-BCA6-9841-9C999F94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7365DE-A3BE-5871-B7EE-344072CE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1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0ED7C-0D02-44EC-D1F4-412C419F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1725613"/>
            <a:ext cx="43519725" cy="62611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7C5DB-8409-1304-D6BC-246AB8C4E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8688" y="8624888"/>
            <a:ext cx="21683662" cy="20556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B2F8D6-4154-46F1-FA28-8413E8955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04750" y="8624888"/>
            <a:ext cx="21683663" cy="20556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1B290-B19B-4675-718C-CB4D1AD9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0F6744-DCFC-AC2F-1E65-A54C84CA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9A0907-7661-9673-2549-23EF88BE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02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2B86C-960D-8E7B-5F49-3C8A064A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038" y="1725613"/>
            <a:ext cx="43519725" cy="62611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ADCE13-B510-9B40-D58F-DF9517602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038" y="7942263"/>
            <a:ext cx="21345525" cy="38925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EA935E-CCD2-249D-1EC3-D901A6106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5038" y="11834813"/>
            <a:ext cx="21345525" cy="17406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6ACF7B-1626-8F22-AEBB-9983CB536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544463" y="7942263"/>
            <a:ext cx="21450300" cy="38925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95ACAD-D9C3-203D-596C-D7125E536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544463" y="11834813"/>
            <a:ext cx="21450300" cy="17406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C02754D-52E9-8DE7-4DB4-4AAA768F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3ED745-AFC6-FE25-B8A0-624D5789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321A-24E4-D6CB-8D12-CE2497AE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25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72DDE-02C8-70FA-F149-42A68CD8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1725613"/>
            <a:ext cx="43519725" cy="62611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56430E-C5E7-A726-5079-7EF2BD4A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6C5E92-3CCC-9952-0F5C-68ED850E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DD19E5-F409-AE11-117A-38257865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10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C497EE-0FF4-AE42-5461-CFE9308A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B463BB-6CB0-F47A-4638-723BD148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2EA491-30CA-BC5D-AA10-096303FA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92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45848-FA3E-66B4-A8A9-D1C4E444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038" y="2160588"/>
            <a:ext cx="16273462" cy="75596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515D1C-BC3F-52D0-0226-3CC2308E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0300" y="4665663"/>
            <a:ext cx="25544463" cy="230235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89B2D3-A7D3-7E77-B93A-17F8A3D65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5038" y="9720263"/>
            <a:ext cx="16273462" cy="18007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9B5E3-3C09-6666-7584-7A7D15B9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54E3DB-4F59-88AD-7068-C0FB7666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74AFBD-3B2A-C8D1-67DA-48DE3962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700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32562-E9B9-41F5-3D83-37529EE3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038" y="2160588"/>
            <a:ext cx="16273462" cy="75596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1BE317-3D77-A967-AD4B-5C1DB8842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1450300" y="4665663"/>
            <a:ext cx="25544463" cy="23023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96CB7D-4BA4-4C7C-7145-6F74FDB79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5038" y="9720263"/>
            <a:ext cx="16273462" cy="18007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4F5F86-A883-3354-914E-D8604AC3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688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3081F375-D38D-4685-8C13-C3AD1B29BC8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6DAD64-296A-8F66-5EA9-CCAD1E80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3200" y="30029150"/>
            <a:ext cx="17030700" cy="172561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D8E549-3A5D-8BBC-18C2-E9909C23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34613" y="30029150"/>
            <a:ext cx="11353800" cy="1725613"/>
          </a:xfrm>
          <a:prstGeom prst="rect">
            <a:avLst/>
          </a:prstGeom>
        </p:spPr>
        <p:txBody>
          <a:bodyPr/>
          <a:lstStyle/>
          <a:p>
            <a:fld id="{2967AB7B-E8DD-42FE-969B-B949C91679BF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97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9DDC7D5F-A17C-4C4F-FA0D-094927305B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625" y="0"/>
            <a:ext cx="25109475" cy="6318517"/>
          </a:xfrm>
          <a:prstGeom prst="rect">
            <a:avLst/>
          </a:prstGeom>
        </p:spPr>
      </p:pic>
      <p:sp>
        <p:nvSpPr>
          <p:cNvPr id="2" name="Rectángulo 8">
            <a:extLst>
              <a:ext uri="{FF2B5EF4-FFF2-40B4-BE49-F238E27FC236}">
                <a16:creationId xmlns:a16="http://schemas.microsoft.com/office/drawing/2014/main" id="{B4884BAD-E29B-0813-2AF5-A7244DF4F95E}"/>
              </a:ext>
            </a:extLst>
          </p:cNvPr>
          <p:cNvSpPr/>
          <p:nvPr userDrawn="1"/>
        </p:nvSpPr>
        <p:spPr>
          <a:xfrm rot="16200000">
            <a:off x="42189049" y="14288743"/>
            <a:ext cx="21880174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Non-USABLE area</a:t>
            </a:r>
            <a:endParaRPr lang="es-ES" sz="11000" b="1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9">
            <a:extLst>
              <a:ext uri="{FF2B5EF4-FFF2-40B4-BE49-F238E27FC236}">
                <a16:creationId xmlns:a16="http://schemas.microsoft.com/office/drawing/2014/main" id="{A25CF4BE-4158-7BA1-06B9-18010B9F617C}"/>
              </a:ext>
            </a:extLst>
          </p:cNvPr>
          <p:cNvSpPr/>
          <p:nvPr userDrawn="1"/>
        </p:nvSpPr>
        <p:spPr>
          <a:xfrm>
            <a:off x="-533401" y="-3209960"/>
            <a:ext cx="50933351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Non-USABLE area</a:t>
            </a:r>
            <a:endParaRPr lang="es-ES" sz="11000" b="1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7094F4F8-1D99-9046-30EC-8E0968BB526C}"/>
              </a:ext>
            </a:extLst>
          </p:cNvPr>
          <p:cNvSpPr/>
          <p:nvPr userDrawn="1"/>
        </p:nvSpPr>
        <p:spPr>
          <a:xfrm rot="16200000">
            <a:off x="-13604187" y="14288743"/>
            <a:ext cx="21880174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Non-USABLE area</a:t>
            </a:r>
            <a:endParaRPr lang="es-ES" sz="11000" b="1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12">
            <a:extLst>
              <a:ext uri="{FF2B5EF4-FFF2-40B4-BE49-F238E27FC236}">
                <a16:creationId xmlns:a16="http://schemas.microsoft.com/office/drawing/2014/main" id="{E600E430-1BE1-BA21-EA3E-B2F99FDBA8BB}"/>
              </a:ext>
            </a:extLst>
          </p:cNvPr>
          <p:cNvSpPr/>
          <p:nvPr userDrawn="1"/>
        </p:nvSpPr>
        <p:spPr>
          <a:xfrm>
            <a:off x="-2664100" y="34148338"/>
            <a:ext cx="50933351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0" b="1" cap="all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Non-USABLE area</a:t>
            </a:r>
            <a:endParaRPr lang="es-ES" sz="11000" b="1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14">
            <a:extLst>
              <a:ext uri="{FF2B5EF4-FFF2-40B4-BE49-F238E27FC236}">
                <a16:creationId xmlns:a16="http://schemas.microsoft.com/office/drawing/2014/main" id="{347D83FD-1957-3410-0A08-B7C2140CAC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726" y="-1836184"/>
            <a:ext cx="18218135" cy="36727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2ACC6-5DF5-7740-E897-FF53D2A59B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88" y="515449"/>
            <a:ext cx="9404798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jp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0">
            <a:extLst>
              <a:ext uri="{FF2B5EF4-FFF2-40B4-BE49-F238E27FC236}">
                <a16:creationId xmlns:a16="http://schemas.microsoft.com/office/drawing/2014/main" id="{6AA3FECA-3C8E-92EF-9633-5C2257253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6536" y="2836224"/>
            <a:ext cx="26724027" cy="2366358"/>
          </a:xfrm>
          <a:prstGeom prst="rect">
            <a:avLst/>
          </a:prstGeom>
          <a:noFill/>
          <a:ln>
            <a:noFill/>
          </a:ln>
          <a:effectLst/>
        </p:spPr>
        <p:txBody>
          <a:bodyPr lIns="430266" tIns="430266" rIns="430266" bIns="430266" anchor="ctr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AU" sz="3500" b="1" dirty="0">
              <a:solidFill>
                <a:srgbClr val="2D5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ctr">
              <a:spcBef>
                <a:spcPct val="20000"/>
              </a:spcBef>
              <a:buAutoNum type="alphaUcPeriod"/>
            </a:pPr>
            <a:r>
              <a:rPr lang="en-AU" sz="3200" b="1" u="sng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FURQUIM D’ALMEIDA</a:t>
            </a:r>
            <a:r>
              <a:rPr lang="en-AU" sz="3200" b="1" u="sng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HO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GOVAERTS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MICHIELSEN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SERSTE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DELWAIDE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BOURGEOIS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MORENO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VAN VLIERBERGHE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DE GALOCSY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ORLENT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PEETERS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PADALKO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VAN GUCHT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AU" sz="3200" b="1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VANWOLLEGHEM</a:t>
            </a:r>
            <a:r>
              <a:rPr lang="en-AU" sz="3200" b="1" baseline="30000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DE16613-3F1A-4587-13EF-5C177441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8374" y="1327300"/>
            <a:ext cx="24820352" cy="188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7485" tIns="637485" rIns="637485" bIns="637485" anchor="ctr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0000" b="1" spc="2000" dirty="0">
                <a:solidFill>
                  <a:srgbClr val="2D538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PROGNOSIS OF HDV INFECTIONS IN BELGIUM</a:t>
            </a:r>
            <a:endParaRPr lang="en-AU" sz="10000" spc="2000" dirty="0">
              <a:solidFill>
                <a:srgbClr val="2D538D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C03BEC83-0B51-DA3E-9FA5-89DB49EDF2F0}"/>
              </a:ext>
            </a:extLst>
          </p:cNvPr>
          <p:cNvSpPr/>
          <p:nvPr/>
        </p:nvSpPr>
        <p:spPr>
          <a:xfrm>
            <a:off x="714042" y="13443299"/>
            <a:ext cx="677257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0" cap="none" spc="0" normalizeH="0" baseline="0" noProof="0" dirty="0">
                <a:ln>
                  <a:noFill/>
                </a:ln>
                <a:solidFill>
                  <a:srgbClr val="2D538D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Methods</a:t>
            </a:r>
            <a:endParaRPr kumimoji="0" lang="es-ES" sz="2000" b="0" i="0" u="sng" strike="noStrike" kern="0" cap="none" spc="0" normalizeH="0" baseline="0" noProof="0" dirty="0">
              <a:ln>
                <a:noFill/>
              </a:ln>
              <a:solidFill>
                <a:srgbClr val="2D538D"/>
              </a:solidFill>
              <a:effectLst/>
              <a:uLnTx/>
              <a:uFillTx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392F98-B408-8072-9FDF-23DEF211A4A6}"/>
              </a:ext>
            </a:extLst>
          </p:cNvPr>
          <p:cNvSpPr/>
          <p:nvPr/>
        </p:nvSpPr>
        <p:spPr>
          <a:xfrm>
            <a:off x="16307148" y="6907251"/>
            <a:ext cx="677257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0" cap="none" spc="0" normalizeH="0" baseline="0" noProof="0" dirty="0">
                <a:ln>
                  <a:noFill/>
                </a:ln>
                <a:solidFill>
                  <a:srgbClr val="2D538D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Results</a:t>
            </a:r>
            <a:endParaRPr kumimoji="0" lang="es-ES" sz="2000" b="0" i="0" u="sng" strike="noStrike" kern="0" cap="none" spc="0" normalizeH="0" baseline="0" noProof="0" dirty="0">
              <a:ln>
                <a:noFill/>
              </a:ln>
              <a:solidFill>
                <a:srgbClr val="2D538D"/>
              </a:solidFill>
              <a:effectLst/>
              <a:uLnTx/>
              <a:uFillTx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CBBAA593-20F7-45B7-13EE-B1BF21EED2C2}"/>
              </a:ext>
            </a:extLst>
          </p:cNvPr>
          <p:cNvSpPr/>
          <p:nvPr/>
        </p:nvSpPr>
        <p:spPr>
          <a:xfrm>
            <a:off x="16307148" y="27642862"/>
            <a:ext cx="677257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0" cap="none" spc="0" normalizeH="0" baseline="0" noProof="0" dirty="0">
                <a:ln>
                  <a:noFill/>
                </a:ln>
                <a:solidFill>
                  <a:srgbClr val="2D538D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Conclusions</a:t>
            </a:r>
            <a:endParaRPr kumimoji="0" lang="es-ES" sz="2000" b="0" i="0" u="sng" strike="noStrike" kern="0" cap="none" spc="0" normalizeH="0" baseline="0" noProof="0" dirty="0">
              <a:ln>
                <a:noFill/>
              </a:ln>
              <a:solidFill>
                <a:srgbClr val="2D538D"/>
              </a:solidFill>
              <a:effectLst/>
              <a:uLnTx/>
              <a:uFillTx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F24B6F79-6468-76B6-90C0-30ABC1F5A1CE}"/>
              </a:ext>
            </a:extLst>
          </p:cNvPr>
          <p:cNvSpPr/>
          <p:nvPr/>
        </p:nvSpPr>
        <p:spPr>
          <a:xfrm>
            <a:off x="714042" y="27642862"/>
            <a:ext cx="677257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2D538D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References</a:t>
            </a:r>
            <a:endParaRPr kumimoji="0" lang="es-ES" sz="2000" b="0" i="0" u="sng" strike="noStrike" kern="0" cap="none" spc="0" normalizeH="0" baseline="0" noProof="0" dirty="0">
              <a:ln>
                <a:noFill/>
              </a:ln>
              <a:solidFill>
                <a:srgbClr val="2D538D"/>
              </a:solidFill>
              <a:effectLst/>
              <a:uLnTx/>
              <a:uFillTx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AC30213-FBC3-D52F-B11D-7486564D26A4}"/>
              </a:ext>
            </a:extLst>
          </p:cNvPr>
          <p:cNvSpPr/>
          <p:nvPr/>
        </p:nvSpPr>
        <p:spPr>
          <a:xfrm>
            <a:off x="1346381" y="31185642"/>
            <a:ext cx="6661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52097" eaLnBrk="0" hangingPunct="0">
              <a:spcBef>
                <a:spcPct val="50000"/>
              </a:spcBef>
            </a:pPr>
            <a:r>
              <a:rPr lang="en-CA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arno.furquimdalmeida@uantwerpen.be</a:t>
            </a:r>
            <a:endParaRPr lang="en-AU" sz="2400" dirty="0">
              <a:solidFill>
                <a:srgbClr val="2638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78D0A1E1-C46B-9B4B-3ECC-D640CBBFC26F}"/>
              </a:ext>
            </a:extLst>
          </p:cNvPr>
          <p:cNvSpPr/>
          <p:nvPr/>
        </p:nvSpPr>
        <p:spPr>
          <a:xfrm>
            <a:off x="714042" y="6907251"/>
            <a:ext cx="677257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0" cap="none" spc="0" normalizeH="0" baseline="0" noProof="0" dirty="0">
                <a:ln>
                  <a:noFill/>
                </a:ln>
                <a:solidFill>
                  <a:srgbClr val="2D538D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Background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DC214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2000" b="0" i="0" strike="noStrike" kern="0" cap="none" spc="0" normalizeH="0" baseline="0" noProof="0" dirty="0">
              <a:ln>
                <a:noFill/>
              </a:ln>
              <a:solidFill>
                <a:srgbClr val="DC214E"/>
              </a:solidFill>
              <a:effectLst/>
              <a:uLnTx/>
              <a:uFillTx/>
            </a:endParaRPr>
          </a:p>
        </p:txBody>
      </p:sp>
      <p:sp>
        <p:nvSpPr>
          <p:cNvPr id="107" name="Rectángulo 11">
            <a:extLst>
              <a:ext uri="{FF2B5EF4-FFF2-40B4-BE49-F238E27FC236}">
                <a16:creationId xmlns:a16="http://schemas.microsoft.com/office/drawing/2014/main" id="{CB2D0155-A974-B4B7-98B8-1D8ECC06C9DA}"/>
              </a:ext>
            </a:extLst>
          </p:cNvPr>
          <p:cNvSpPr/>
          <p:nvPr/>
        </p:nvSpPr>
        <p:spPr>
          <a:xfrm>
            <a:off x="714043" y="19956636"/>
            <a:ext cx="136587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retrospective medical chart review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Clinical, demographic, laboratory and radiology data were collected from July 2001 to January 2023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criteria:</a:t>
            </a:r>
          </a:p>
          <a:p>
            <a:pPr marL="914400" lvl="1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HBsAg or HBV DNA positive</a:t>
            </a:r>
          </a:p>
          <a:p>
            <a:pPr marL="914400" lvl="1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Anti-HDV or HDV RNA positive</a:t>
            </a:r>
          </a:p>
          <a:p>
            <a:pPr marL="914400" lvl="1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1 follow-up visit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outcome: liver decompensation, HCC, </a:t>
            </a:r>
            <a:r>
              <a:rPr lang="en-AU" sz="40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LTx</a:t>
            </a: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death</a:t>
            </a:r>
          </a:p>
        </p:txBody>
      </p:sp>
      <p:graphicFrame>
        <p:nvGraphicFramePr>
          <p:cNvPr id="108" name="Tabla 66">
            <a:extLst>
              <a:ext uri="{FF2B5EF4-FFF2-40B4-BE49-F238E27FC236}">
                <a16:creationId xmlns:a16="http://schemas.microsoft.com/office/drawing/2014/main" id="{E3AAE96C-9FB4-2224-72C0-82A7A84D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60815"/>
              </p:ext>
            </p:extLst>
          </p:nvPr>
        </p:nvGraphicFramePr>
        <p:xfrm>
          <a:off x="16307148" y="8347845"/>
          <a:ext cx="32245782" cy="978408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564332">
                  <a:extLst>
                    <a:ext uri="{9D8B030D-6E8A-4147-A177-3AD203B41FA5}">
                      <a16:colId xmlns:a16="http://schemas.microsoft.com/office/drawing/2014/main" val="2581945635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1311242281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576665038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756634555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60962579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3533915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034922528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171847001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132093091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912606930"/>
                    </a:ext>
                  </a:extLst>
                </a:gridCol>
                <a:gridCol w="2019600">
                  <a:extLst>
                    <a:ext uri="{9D8B030D-6E8A-4147-A177-3AD203B41FA5}">
                      <a16:colId xmlns:a16="http://schemas.microsoft.com/office/drawing/2014/main" val="2707331300"/>
                    </a:ext>
                  </a:extLst>
                </a:gridCol>
              </a:tblGrid>
              <a:tr h="597333">
                <a:tc>
                  <a:txBody>
                    <a:bodyPr/>
                    <a:lstStyle/>
                    <a:p>
                      <a:pPr algn="ctr"/>
                      <a:endParaRPr lang="es-ES" sz="3600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TOTAL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HDV RNA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4000" dirty="0"/>
                        <a:t>HDV RNA</a:t>
                      </a:r>
                    </a:p>
                  </a:txBody>
                  <a:tcPr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ES" sz="3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NO OUTCOME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OUTCOME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UNIVARIATE ANALYSIS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MULTIVARIATE ANALYSIS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2D53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78276"/>
                  </a:ext>
                </a:extLst>
              </a:tr>
              <a:tr h="1116754">
                <a:tc>
                  <a:txBody>
                    <a:bodyPr/>
                    <a:lstStyle/>
                    <a:p>
                      <a:pPr algn="ctr"/>
                      <a:endParaRPr lang="es-ES" sz="3600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/>
                    </a:p>
                    <a:p>
                      <a:pPr algn="ctr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= 137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NEGATIVE</a:t>
                      </a:r>
                    </a:p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= 41</a:t>
                      </a:r>
                    </a:p>
                  </a:txBody>
                  <a:tcPr>
                    <a:lnR w="12700" cmpd="sng">
                      <a:noFill/>
                    </a:ln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POSITIVE</a:t>
                      </a:r>
                    </a:p>
                    <a:p>
                      <a:pPr algn="ctr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= 79</a:t>
                      </a:r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 VALUE</a:t>
                      </a:r>
                    </a:p>
                    <a:p>
                      <a:pPr algn="ctr"/>
                      <a:endParaRPr lang="es-ES" sz="36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/>
                    </a:p>
                    <a:p>
                      <a:pPr algn="ctr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= 101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/>
                    </a:p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 = 36</a:t>
                      </a:r>
                    </a:p>
                  </a:txBody>
                  <a:tcP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HR </a:t>
                      </a:r>
                    </a:p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>
                    <a:lnR w="12700" cmpd="sng">
                      <a:noFill/>
                    </a:ln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 VALUE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HR</a:t>
                      </a:r>
                    </a:p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3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 VALUE</a:t>
                      </a:r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2D5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04912"/>
                  </a:ext>
                </a:extLst>
              </a:tr>
              <a:tr h="493449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Age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(years)</a:t>
                      </a:r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36.4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(6.7 – 61.7)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34.9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(17.0 – 61.7)</a:t>
                      </a:r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36.4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(6.7 – 31.0)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0.62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32.7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(6.7 – 61.7) 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46.3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(21.4 – 61.0)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1.11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(1.07 – 1.15)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1.09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(1.04 – 1.14)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375713"/>
                  </a:ext>
                </a:extLst>
              </a:tr>
              <a:tr h="493449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Male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– n (%)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88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(64.2)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29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(70.7)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46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(58.2)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0.18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66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(65.3)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22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(61.1)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0.75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(0.38 – 1.48) 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0.41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16857"/>
                  </a:ext>
                </a:extLst>
              </a:tr>
              <a:tr h="2155595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Ethnicity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– n (%)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African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Asian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Caucasian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Middle-Eastern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53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(38.7)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10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(7.3)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57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(45.3)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12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(8.8)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24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(58.5)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(12.2)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(12.2)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(17.1)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(31.6)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(6.3)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46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(58.2)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(3.8)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42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(41.6)</a:t>
                      </a:r>
                    </a:p>
                    <a:p>
                      <a:pPr marL="324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8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(7.9)</a:t>
                      </a:r>
                    </a:p>
                    <a:p>
                      <a:pPr marL="324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42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(41.6)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9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(8.9)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11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(30.6)</a:t>
                      </a:r>
                    </a:p>
                    <a:p>
                      <a:pPr marL="324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(5.6)</a:t>
                      </a:r>
                    </a:p>
                    <a:p>
                      <a:pPr marL="324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20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(55.6)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(8.3)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1.17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(0.87 – 1.59)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0.30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/>
                      <a:endParaRPr lang="es-ES" sz="3200" b="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 lvl="0"/>
                      <a:endParaRPr lang="es-ES" sz="3200" b="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603507"/>
                  </a:ext>
                </a:extLst>
              </a:tr>
              <a:tr h="493449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Follow-up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(years)</a:t>
                      </a: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6.8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21.4)</a:t>
                      </a: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7.7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20.1)</a:t>
                      </a: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7.1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21.4)</a:t>
                      </a: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0.23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(0.2 – 21.4)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(0.2 – 14.8)</a:t>
                      </a: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329125"/>
                  </a:ext>
                </a:extLst>
              </a:tr>
              <a:tr h="2350846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Laboratory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AST </a:t>
                      </a:r>
                      <a:r>
                        <a:rPr lang="es-ES" sz="2400" b="0" dirty="0">
                          <a:solidFill>
                            <a:srgbClr val="263873"/>
                          </a:solidFill>
                        </a:rPr>
                        <a:t>(U/L)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ALT </a:t>
                      </a:r>
                      <a:r>
                        <a:rPr lang="es-ES" sz="2400" b="0" dirty="0">
                          <a:solidFill>
                            <a:srgbClr val="263873"/>
                          </a:solidFill>
                        </a:rPr>
                        <a:t>(U/L)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Tot. Bilirubin </a:t>
                      </a:r>
                      <a:r>
                        <a:rPr lang="es-ES" sz="2400" b="0" dirty="0">
                          <a:solidFill>
                            <a:srgbClr val="263873"/>
                          </a:solidFill>
                        </a:rPr>
                        <a:t>(mg/dL)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INR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54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(9 – 1735)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61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(13 – 5463)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0.6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15.0)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(0.9 – 6.0)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7128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35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(9 – 140)</a:t>
                      </a:r>
                    </a:p>
                    <a:p>
                      <a:pPr marL="7128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(13 – 205)</a:t>
                      </a:r>
                    </a:p>
                    <a:p>
                      <a:pPr marL="7128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0.6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9.7)</a:t>
                      </a:r>
                    </a:p>
                    <a:p>
                      <a:pPr marL="7128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(1.0 – 1.7)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63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(27 – 957)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72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(16 – 2211)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0.6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(0.2 – 9.7)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1.1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(1.0 – 1.7)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  <a:p>
                      <a:pPr marL="324000"/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0.35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0.02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8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43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(9 – 957)</a:t>
                      </a:r>
                    </a:p>
                    <a:p>
                      <a:pPr marL="648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58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(13 – 2211)</a:t>
                      </a:r>
                    </a:p>
                    <a:p>
                      <a:pPr marL="648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0.5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(0.2 – 9.7)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1.1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(0.9 – 1.5)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8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77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(33 – 1735)</a:t>
                      </a:r>
                    </a:p>
                    <a:p>
                      <a:pPr marL="648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67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(27 – 5463)</a:t>
                      </a:r>
                    </a:p>
                    <a:p>
                      <a:pPr marL="648000" algn="l" defTabSz="914400" rtl="0" eaLnBrk="1" latinLnBrk="0" hangingPunct="1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1.0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(0.5 – 15.0)</a:t>
                      </a:r>
                    </a:p>
                    <a:p>
                      <a:pPr marL="648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1.2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(1.0 – 6.0)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1.00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(1.00 – 1.00)</a:t>
                      </a:r>
                    </a:p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 (1.00 – 1.00)</a:t>
                      </a:r>
                    </a:p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1.19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 (1.09 – 1.31)</a:t>
                      </a:r>
                    </a:p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1.67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 (1.26 – 2.22)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8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0.02</a:t>
                      </a:r>
                    </a:p>
                    <a:p>
                      <a:pPr marL="32400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0.19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1.00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(1.00 – 1.00)</a:t>
                      </a:r>
                    </a:p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0.91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(0.54 – 1.54)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29.75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(1.29 – 686.7)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8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0.35</a:t>
                      </a:r>
                    </a:p>
                    <a:p>
                      <a:pPr marL="324000"/>
                      <a:endParaRPr lang="es-ES" sz="3200" b="0" dirty="0">
                        <a:solidFill>
                          <a:srgbClr val="263873"/>
                        </a:solidFill>
                      </a:endParaRPr>
                    </a:p>
                    <a:p>
                      <a:pPr marL="32400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0.74</a:t>
                      </a:r>
                    </a:p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0.03</a:t>
                      </a: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611130"/>
                  </a:ext>
                </a:extLst>
              </a:tr>
              <a:tr h="561512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Cirr</a:t>
                      </a:r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osis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– n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54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(42.2)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10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(26.3)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37</a:t>
                      </a:r>
                      <a:r>
                        <a:rPr lang="es-ES" sz="3200" dirty="0">
                          <a:solidFill>
                            <a:srgbClr val="263873"/>
                          </a:solidFill>
                        </a:rPr>
                        <a:t> 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(49.3)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0.02</a:t>
                      </a: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26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(27.1)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28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(87.5)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11.40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(4.00 – 32.55)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&lt;0.001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0" dirty="0">
                          <a:solidFill>
                            <a:srgbClr val="263873"/>
                          </a:solidFill>
                        </a:rPr>
                        <a:t>0.06</a:t>
                      </a:r>
                    </a:p>
                  </a:txBody>
                  <a:tcPr>
                    <a:solidFill>
                      <a:srgbClr val="E72479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42471"/>
                  </a:ext>
                </a:extLst>
              </a:tr>
              <a:tr h="561512"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HDV RNA positive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– n (%)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r>
                        <a:rPr lang="es-ES" sz="2400" dirty="0">
                          <a:solidFill>
                            <a:srgbClr val="263873"/>
                          </a:solidFill>
                        </a:rPr>
                        <a:t> (65.8)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24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2400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endParaRPr lang="es-ES" sz="3200" b="1" dirty="0">
                        <a:solidFill>
                          <a:srgbClr val="263873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54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(58.7)</a:t>
                      </a:r>
                    </a:p>
                  </a:txBody>
                  <a:tcPr>
                    <a:lnL w="38100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 (89.3)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5.18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(1.56 – 17.21)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0.007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7.37 </a:t>
                      </a:r>
                      <a:r>
                        <a:rPr lang="es-ES" sz="2400" kern="1200" dirty="0">
                          <a:solidFill>
                            <a:srgbClr val="263873"/>
                          </a:solidFill>
                          <a:latin typeface="+mn-lt"/>
                          <a:ea typeface="+mn-ea"/>
                          <a:cs typeface="+mn-cs"/>
                        </a:rPr>
                        <a:t>(1.54 – 35.29)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4000"/>
                      <a:r>
                        <a:rPr lang="es-ES" sz="3200" b="1" dirty="0">
                          <a:solidFill>
                            <a:srgbClr val="263873"/>
                          </a:solidFill>
                        </a:rPr>
                        <a:t>0.01</a:t>
                      </a:r>
                    </a:p>
                  </a:txBody>
                  <a:tcPr>
                    <a:solidFill>
                      <a:schemeClr val="bg1">
                        <a:alpha val="2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88019"/>
                  </a:ext>
                </a:extLst>
              </a:tr>
            </a:tbl>
          </a:graphicData>
        </a:graphic>
      </p:graphicFrame>
      <p:grpSp>
        <p:nvGrpSpPr>
          <p:cNvPr id="12" name="Groep 11">
            <a:extLst>
              <a:ext uri="{FF2B5EF4-FFF2-40B4-BE49-F238E27FC236}">
                <a16:creationId xmlns:a16="http://schemas.microsoft.com/office/drawing/2014/main" id="{E3A97205-E177-21A0-E01A-4B65CF118F07}"/>
              </a:ext>
            </a:extLst>
          </p:cNvPr>
          <p:cNvGrpSpPr/>
          <p:nvPr/>
        </p:nvGrpSpPr>
        <p:grpSpPr>
          <a:xfrm>
            <a:off x="16847658" y="19971362"/>
            <a:ext cx="31164762" cy="5432244"/>
            <a:chOff x="17580278" y="20021212"/>
            <a:chExt cx="31164762" cy="5432244"/>
          </a:xfrm>
        </p:grpSpPr>
        <p:pic>
          <p:nvPicPr>
            <p:cNvPr id="4" name="Afbeelding 3" descr="Afbeelding met tekst, diagram, lijn, Lettertype&#10;&#10;Automatisch gegenereerde beschrijving">
              <a:extLst>
                <a:ext uri="{FF2B5EF4-FFF2-40B4-BE49-F238E27FC236}">
                  <a16:creationId xmlns:a16="http://schemas.microsoft.com/office/drawing/2014/main" id="{05526BAA-8A40-2DA9-1B9C-2A5F2EE47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278" y="20021212"/>
              <a:ext cx="7697486" cy="5393727"/>
            </a:xfrm>
            <a:prstGeom prst="rect">
              <a:avLst/>
            </a:prstGeom>
          </p:spPr>
        </p:pic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2ACF2AFF-EA51-6C66-34DF-AA79EA4E66B0}"/>
                </a:ext>
              </a:extLst>
            </p:cNvPr>
            <p:cNvGrpSpPr/>
            <p:nvPr/>
          </p:nvGrpSpPr>
          <p:grpSpPr>
            <a:xfrm>
              <a:off x="23012522" y="20059729"/>
              <a:ext cx="25732518" cy="5393727"/>
              <a:chOff x="23402473" y="22934878"/>
              <a:chExt cx="25732518" cy="5393727"/>
            </a:xfrm>
          </p:grpSpPr>
          <p:pic>
            <p:nvPicPr>
              <p:cNvPr id="30" name="Afbeelding 29" descr="Afbeelding met tekst, Lettertype, diagram, lijn&#10;&#10;Automatisch gegenereerde beschrijving">
                <a:extLst>
                  <a:ext uri="{FF2B5EF4-FFF2-40B4-BE49-F238E27FC236}">
                    <a16:creationId xmlns:a16="http://schemas.microsoft.com/office/drawing/2014/main" id="{B8A9B606-02D6-5924-D5E5-6D865D487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30878" y="22934879"/>
                <a:ext cx="7697486" cy="539372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Afbeelding 30" descr="Afbeelding met tekst, diagram, lijn, Lettertype&#10;&#10;Automatisch gegenereerde beschrijving">
                <a:extLst>
                  <a:ext uri="{FF2B5EF4-FFF2-40B4-BE49-F238E27FC236}">
                    <a16:creationId xmlns:a16="http://schemas.microsoft.com/office/drawing/2014/main" id="{9E30B5B5-22A9-343D-7BFA-54C223F87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15" y="22934880"/>
                <a:ext cx="8063163" cy="5393725"/>
              </a:xfrm>
              <a:prstGeom prst="rect">
                <a:avLst/>
              </a:prstGeom>
            </p:spPr>
          </p:pic>
          <p:pic>
            <p:nvPicPr>
              <p:cNvPr id="32" name="Afbeelding 31" descr="Afbeelding met tekst, diagram, Lettertype, lijn&#10;&#10;Automatisch gegenereerde beschrijving">
                <a:extLst>
                  <a:ext uri="{FF2B5EF4-FFF2-40B4-BE49-F238E27FC236}">
                    <a16:creationId xmlns:a16="http://schemas.microsoft.com/office/drawing/2014/main" id="{5EAA9FBF-BB51-F9D9-9CCC-17878A255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28364" y="22934878"/>
                <a:ext cx="7706627" cy="5393725"/>
              </a:xfrm>
              <a:prstGeom prst="rect">
                <a:avLst/>
              </a:prstGeom>
            </p:spPr>
          </p:pic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AB1BFE61-7B17-CB8E-A11E-CD60F185E502}"/>
                  </a:ext>
                </a:extLst>
              </p:cNvPr>
              <p:cNvSpPr txBox="1"/>
              <p:nvPr/>
            </p:nvSpPr>
            <p:spPr>
              <a:xfrm>
                <a:off x="31294082" y="24501002"/>
                <a:ext cx="1826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800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=  0.004</a:t>
                </a: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B0FBB7F2-6E38-71CE-3ED1-7B8ECE72A0D4}"/>
                  </a:ext>
                </a:extLst>
              </p:cNvPr>
              <p:cNvSpPr txBox="1"/>
              <p:nvPr/>
            </p:nvSpPr>
            <p:spPr>
              <a:xfrm>
                <a:off x="38991568" y="24529231"/>
                <a:ext cx="1826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800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=  0.009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7ECBCCCC-A423-1C25-8214-2FDC7BFA8A73}"/>
                  </a:ext>
                </a:extLst>
              </p:cNvPr>
              <p:cNvSpPr txBox="1"/>
              <p:nvPr/>
            </p:nvSpPr>
            <p:spPr>
              <a:xfrm>
                <a:off x="23402473" y="24501002"/>
                <a:ext cx="1826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800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=  0.003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D268D72D-666F-B6DC-E2B3-48515AB8D523}"/>
                  </a:ext>
                </a:extLst>
              </p:cNvPr>
              <p:cNvSpPr txBox="1"/>
              <p:nvPr/>
            </p:nvSpPr>
            <p:spPr>
              <a:xfrm>
                <a:off x="46689054" y="24529231"/>
                <a:ext cx="1826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800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=  0.016</a:t>
                </a:r>
              </a:p>
            </p:txBody>
          </p:sp>
        </p:grpSp>
      </p:grpSp>
      <p:graphicFrame>
        <p:nvGraphicFramePr>
          <p:cNvPr id="51" name="Tabel 50">
            <a:extLst>
              <a:ext uri="{FF2B5EF4-FFF2-40B4-BE49-F238E27FC236}">
                <a16:creationId xmlns:a16="http://schemas.microsoft.com/office/drawing/2014/main" id="{40BE0547-35A7-24DB-5BCB-74925741A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32705"/>
              </p:ext>
            </p:extLst>
          </p:nvPr>
        </p:nvGraphicFramePr>
        <p:xfrm>
          <a:off x="15462690" y="25056445"/>
          <a:ext cx="3178519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7221799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4928352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3877770023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84233498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4760509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789673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162384355"/>
                    </a:ext>
                  </a:extLst>
                </a:gridCol>
                <a:gridCol w="2531110">
                  <a:extLst>
                    <a:ext uri="{9D8B030D-6E8A-4147-A177-3AD203B41FA5}">
                      <a16:colId xmlns:a16="http://schemas.microsoft.com/office/drawing/2014/main" val="4279631128"/>
                    </a:ext>
                  </a:extLst>
                </a:gridCol>
                <a:gridCol w="1076400">
                  <a:extLst>
                    <a:ext uri="{9D8B030D-6E8A-4147-A177-3AD203B41FA5}">
                      <a16:colId xmlns:a16="http://schemas.microsoft.com/office/drawing/2014/main" val="2701681369"/>
                    </a:ext>
                  </a:extLst>
                </a:gridCol>
                <a:gridCol w="1058400">
                  <a:extLst>
                    <a:ext uri="{9D8B030D-6E8A-4147-A177-3AD203B41FA5}">
                      <a16:colId xmlns:a16="http://schemas.microsoft.com/office/drawing/2014/main" val="2596016439"/>
                    </a:ext>
                  </a:extLst>
                </a:gridCol>
                <a:gridCol w="1105200">
                  <a:extLst>
                    <a:ext uri="{9D8B030D-6E8A-4147-A177-3AD203B41FA5}">
                      <a16:colId xmlns:a16="http://schemas.microsoft.com/office/drawing/2014/main" val="3868116443"/>
                    </a:ext>
                  </a:extLst>
                </a:gridCol>
                <a:gridCol w="1065600">
                  <a:extLst>
                    <a:ext uri="{9D8B030D-6E8A-4147-A177-3AD203B41FA5}">
                      <a16:colId xmlns:a16="http://schemas.microsoft.com/office/drawing/2014/main" val="230157542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667758364"/>
                    </a:ext>
                  </a:extLst>
                </a:gridCol>
                <a:gridCol w="2149475">
                  <a:extLst>
                    <a:ext uri="{9D8B030D-6E8A-4147-A177-3AD203B41FA5}">
                      <a16:colId xmlns:a16="http://schemas.microsoft.com/office/drawing/2014/main" val="496003368"/>
                    </a:ext>
                  </a:extLst>
                </a:gridCol>
                <a:gridCol w="1076400">
                  <a:extLst>
                    <a:ext uri="{9D8B030D-6E8A-4147-A177-3AD203B41FA5}">
                      <a16:colId xmlns:a16="http://schemas.microsoft.com/office/drawing/2014/main" val="1418458803"/>
                    </a:ext>
                  </a:extLst>
                </a:gridCol>
                <a:gridCol w="1058400">
                  <a:extLst>
                    <a:ext uri="{9D8B030D-6E8A-4147-A177-3AD203B41FA5}">
                      <a16:colId xmlns:a16="http://schemas.microsoft.com/office/drawing/2014/main" val="1548847406"/>
                    </a:ext>
                  </a:extLst>
                </a:gridCol>
                <a:gridCol w="1105200">
                  <a:extLst>
                    <a:ext uri="{9D8B030D-6E8A-4147-A177-3AD203B41FA5}">
                      <a16:colId xmlns:a16="http://schemas.microsoft.com/office/drawing/2014/main" val="4180344962"/>
                    </a:ext>
                  </a:extLst>
                </a:gridCol>
                <a:gridCol w="1065600">
                  <a:extLst>
                    <a:ext uri="{9D8B030D-6E8A-4147-A177-3AD203B41FA5}">
                      <a16:colId xmlns:a16="http://schemas.microsoft.com/office/drawing/2014/main" val="145231154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667999070"/>
                    </a:ext>
                  </a:extLst>
                </a:gridCol>
                <a:gridCol w="2149200">
                  <a:extLst>
                    <a:ext uri="{9D8B030D-6E8A-4147-A177-3AD203B41FA5}">
                      <a16:colId xmlns:a16="http://schemas.microsoft.com/office/drawing/2014/main" val="3235576511"/>
                    </a:ext>
                  </a:extLst>
                </a:gridCol>
                <a:gridCol w="1076400">
                  <a:extLst>
                    <a:ext uri="{9D8B030D-6E8A-4147-A177-3AD203B41FA5}">
                      <a16:colId xmlns:a16="http://schemas.microsoft.com/office/drawing/2014/main" val="1028076477"/>
                    </a:ext>
                  </a:extLst>
                </a:gridCol>
                <a:gridCol w="1058400">
                  <a:extLst>
                    <a:ext uri="{9D8B030D-6E8A-4147-A177-3AD203B41FA5}">
                      <a16:colId xmlns:a16="http://schemas.microsoft.com/office/drawing/2014/main" val="1577786233"/>
                    </a:ext>
                  </a:extLst>
                </a:gridCol>
                <a:gridCol w="1105200">
                  <a:extLst>
                    <a:ext uri="{9D8B030D-6E8A-4147-A177-3AD203B41FA5}">
                      <a16:colId xmlns:a16="http://schemas.microsoft.com/office/drawing/2014/main" val="697071288"/>
                    </a:ext>
                  </a:extLst>
                </a:gridCol>
                <a:gridCol w="1065600">
                  <a:extLst>
                    <a:ext uri="{9D8B030D-6E8A-4147-A177-3AD203B41FA5}">
                      <a16:colId xmlns:a16="http://schemas.microsoft.com/office/drawing/2014/main" val="2456049227"/>
                    </a:ext>
                  </a:extLst>
                </a:gridCol>
                <a:gridCol w="1202232">
                  <a:extLst>
                    <a:ext uri="{9D8B030D-6E8A-4147-A177-3AD203B41FA5}">
                      <a16:colId xmlns:a16="http://schemas.microsoft.com/office/drawing/2014/main" val="338012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26387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risk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6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26387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HDV RNA </a:t>
                      </a:r>
                      <a:r>
                        <a:rPr lang="nl-BE" sz="2000" b="1" dirty="0" err="1">
                          <a:solidFill>
                            <a:srgbClr val="26387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  <a:endParaRPr lang="nl-BE" sz="2000" b="1" dirty="0">
                        <a:solidFill>
                          <a:srgbClr val="26387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B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89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26387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HDV RNA </a:t>
                      </a:r>
                      <a:r>
                        <a:rPr lang="nl-BE" sz="2000" b="1" dirty="0" err="1">
                          <a:solidFill>
                            <a:srgbClr val="26387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</a:t>
                      </a:r>
                      <a:endParaRPr lang="nl-BE" sz="2000" b="1" dirty="0">
                        <a:solidFill>
                          <a:srgbClr val="26387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>
                    <a:lnL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28575" cap="flat" cmpd="sng" algn="ctr">
                      <a:solidFill>
                        <a:srgbClr val="263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651856"/>
                  </a:ext>
                </a:extLst>
              </a:tr>
            </a:tbl>
          </a:graphicData>
        </a:graphic>
      </p:graphicFrame>
      <p:pic>
        <p:nvPicPr>
          <p:cNvPr id="53" name="Afbeelding 52" descr="Afbeelding met apparaat, algebra&#10;&#10;Beschrijving automatisch gegenereerd met gemiddelde betrouwbaarheid">
            <a:extLst>
              <a:ext uri="{FF2B5EF4-FFF2-40B4-BE49-F238E27FC236}">
                <a16:creationId xmlns:a16="http://schemas.microsoft.com/office/drawing/2014/main" id="{02E8EAF1-BE81-8F5F-B4F8-3465851E0D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40145" r="25443" b="55368"/>
          <a:stretch/>
        </p:blipFill>
        <p:spPr>
          <a:xfrm>
            <a:off x="28327268" y="19313771"/>
            <a:ext cx="8205542" cy="837533"/>
          </a:xfrm>
          <a:prstGeom prst="rect">
            <a:avLst/>
          </a:prstGeom>
        </p:spPr>
      </p:pic>
      <p:grpSp>
        <p:nvGrpSpPr>
          <p:cNvPr id="60" name="Groep 59">
            <a:extLst>
              <a:ext uri="{FF2B5EF4-FFF2-40B4-BE49-F238E27FC236}">
                <a16:creationId xmlns:a16="http://schemas.microsoft.com/office/drawing/2014/main" id="{EFF6BE1C-17FE-CA54-5CDD-2F24F8A3CA32}"/>
              </a:ext>
            </a:extLst>
          </p:cNvPr>
          <p:cNvGrpSpPr/>
          <p:nvPr/>
        </p:nvGrpSpPr>
        <p:grpSpPr>
          <a:xfrm>
            <a:off x="41740693" y="1091276"/>
            <a:ext cx="6605045" cy="3968753"/>
            <a:chOff x="41919187" y="1018331"/>
            <a:chExt cx="7215804" cy="4468347"/>
          </a:xfrm>
        </p:grpSpPr>
        <p:pic>
          <p:nvPicPr>
            <p:cNvPr id="73" name="Afbeelding 72" descr="Afbeelding met Lettertype, symbool, Graphics, tekst&#10;&#10;Automatisch gegenereerde beschrijving">
              <a:extLst>
                <a:ext uri="{FF2B5EF4-FFF2-40B4-BE49-F238E27FC236}">
                  <a16:creationId xmlns:a16="http://schemas.microsoft.com/office/drawing/2014/main" id="{5C19FBEE-4197-5D25-359C-1F48E772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9187" y="1018331"/>
              <a:ext cx="7215804" cy="1883348"/>
            </a:xfrm>
            <a:prstGeom prst="rect">
              <a:avLst/>
            </a:prstGeom>
          </p:spPr>
        </p:pic>
        <p:pic>
          <p:nvPicPr>
            <p:cNvPr id="59" name="Afbeelding 58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4448AA56-BAD5-485A-A05D-32CDFAA3D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50" b="98520" l="2362" r="98560">
                          <a14:foregroundMark x1="2419" y1="35666" x2="2419" y2="35666"/>
                          <a14:foregroundMark x1="3399" y1="43069" x2="3859" y2="70659"/>
                          <a14:foregroundMark x1="3859" y1="70659" x2="10887" y2="86541"/>
                          <a14:foregroundMark x1="10887" y1="86541" x2="23675" y2="78197"/>
                          <a14:foregroundMark x1="23675" y1="78197" x2="25000" y2="63257"/>
                          <a14:foregroundMark x1="24424" y1="55182" x2="24424" y2="26649"/>
                          <a14:foregroundMark x1="23272" y1="28264" x2="24136" y2="16151"/>
                          <a14:foregroundMark x1="26325" y1="75774" x2="23157" y2="90579"/>
                          <a14:foregroundMark x1="21832" y1="97981" x2="21832" y2="97981"/>
                          <a14:foregroundMark x1="2707" y1="48183" x2="2995" y2="23957"/>
                          <a14:foregroundMark x1="2995" y1="21534" x2="3975" y2="16824"/>
                          <a14:foregroundMark x1="90265" y1="23284" x2="95276" y2="10094"/>
                          <a14:foregroundMark x1="95104" y1="1884" x2="98560" y2="3365"/>
                          <a14:foregroundMark x1="77938" y1="98520" x2="77938" y2="98520"/>
                          <a14:foregroundMark x1="37154" y1="98250" x2="37615" y2="98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1335" y="3555771"/>
              <a:ext cx="4511507" cy="1930907"/>
            </a:xfrm>
            <a:prstGeom prst="rect">
              <a:avLst/>
            </a:prstGeom>
          </p:spPr>
        </p:pic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D77FB33-4FB9-2DEA-F0CE-8969CD6214BC}"/>
              </a:ext>
            </a:extLst>
          </p:cNvPr>
          <p:cNvGrpSpPr/>
          <p:nvPr/>
        </p:nvGrpSpPr>
        <p:grpSpPr>
          <a:xfrm>
            <a:off x="16847658" y="28360826"/>
            <a:ext cx="31556038" cy="3563588"/>
            <a:chOff x="15341970" y="8824989"/>
            <a:chExt cx="31556038" cy="3563588"/>
          </a:xfrm>
        </p:grpSpPr>
        <p:sp>
          <p:nvSpPr>
            <p:cNvPr id="109" name="Text Box 2">
              <a:extLst>
                <a:ext uri="{FF2B5EF4-FFF2-40B4-BE49-F238E27FC236}">
                  <a16:creationId xmlns:a16="http://schemas.microsoft.com/office/drawing/2014/main" id="{F1BC7DEE-F514-CD04-633D-021DD96FB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3961" y="8824989"/>
              <a:ext cx="30384047" cy="3563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37485" tIns="637485" rIns="637485" bIns="637485" anchor="ctr"/>
            <a:lstStyle>
              <a:lvl1pPr defTabSz="192088" eaLnBrk="0" hangingPunct="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defTabSz="192088" eaLnBrk="0" hangingPunct="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192088" eaLnBrk="0" hangingPunct="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192088" eaLnBrk="0" hangingPunct="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192088" eaLnBrk="0" hangingPunct="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192088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192088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192088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192088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AU" sz="4800" dirty="0">
                  <a:solidFill>
                    <a:srgbClr val="26387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38% of patients with HDV in Belgium develop a severe liver-related outcome within 10 years</a:t>
              </a:r>
            </a:p>
            <a:p>
              <a:endParaRPr lang="en-AU" sz="4800" dirty="0">
                <a:solidFill>
                  <a:srgbClr val="2638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r>
                <a:rPr lang="en-AU" sz="4800" dirty="0">
                  <a:solidFill>
                    <a:srgbClr val="26387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Age, INR and a detectable HDV RNA are independent risk factors for a liver-related outcome</a:t>
              </a:r>
            </a:p>
          </p:txBody>
        </p:sp>
        <p:sp>
          <p:nvSpPr>
            <p:cNvPr id="61" name="Pijl: rechts 60">
              <a:extLst>
                <a:ext uri="{FF2B5EF4-FFF2-40B4-BE49-F238E27FC236}">
                  <a16:creationId xmlns:a16="http://schemas.microsoft.com/office/drawing/2014/main" id="{AA55C35E-573F-A0C7-C00D-D4E1F3286BC5}"/>
                </a:ext>
              </a:extLst>
            </p:cNvPr>
            <p:cNvSpPr/>
            <p:nvPr/>
          </p:nvSpPr>
          <p:spPr>
            <a:xfrm>
              <a:off x="15341970" y="9699138"/>
              <a:ext cx="1357040" cy="355789"/>
            </a:xfrm>
            <a:prstGeom prst="rightArrow">
              <a:avLst/>
            </a:prstGeom>
            <a:solidFill>
              <a:srgbClr val="E72479"/>
            </a:solidFill>
            <a:ln>
              <a:solidFill>
                <a:srgbClr val="E724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2" name="Pijl: rechts 61">
              <a:extLst>
                <a:ext uri="{FF2B5EF4-FFF2-40B4-BE49-F238E27FC236}">
                  <a16:creationId xmlns:a16="http://schemas.microsoft.com/office/drawing/2014/main" id="{1461C3D2-3F94-C263-9AEE-7FD9AA02BC28}"/>
                </a:ext>
              </a:extLst>
            </p:cNvPr>
            <p:cNvSpPr/>
            <p:nvPr/>
          </p:nvSpPr>
          <p:spPr>
            <a:xfrm>
              <a:off x="15341970" y="11099180"/>
              <a:ext cx="1357040" cy="355789"/>
            </a:xfrm>
            <a:prstGeom prst="rightArrow">
              <a:avLst/>
            </a:prstGeom>
            <a:solidFill>
              <a:srgbClr val="E72479"/>
            </a:solidFill>
            <a:ln>
              <a:solidFill>
                <a:srgbClr val="E724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63" name="Rectángulo 11">
            <a:extLst>
              <a:ext uri="{FF2B5EF4-FFF2-40B4-BE49-F238E27FC236}">
                <a16:creationId xmlns:a16="http://schemas.microsoft.com/office/drawing/2014/main" id="{0F80DF7B-4620-DD46-0606-E97E8469F813}"/>
              </a:ext>
            </a:extLst>
          </p:cNvPr>
          <p:cNvSpPr/>
          <p:nvPr/>
        </p:nvSpPr>
        <p:spPr>
          <a:xfrm>
            <a:off x="714042" y="8347845"/>
            <a:ext cx="136587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HBV/HDV coinfection is considered to be the most severe form of chronic viral hepatitis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Anti-HDV seroprevalence is 4.5% among HBsAg positive </a:t>
            </a:r>
            <a:r>
              <a:rPr lang="en-AU" sz="40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en-AU" sz="4000" baseline="300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endParaRPr lang="en-AU" sz="4000" baseline="30000" dirty="0">
              <a:solidFill>
                <a:srgbClr val="2638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long-term studies are scarce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Belgian data is lacking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9CE7ADCF-8EB4-7BFF-FE1D-FA4E72F9DA70}"/>
              </a:ext>
            </a:extLst>
          </p:cNvPr>
          <p:cNvSpPr txBox="1"/>
          <p:nvPr/>
        </p:nvSpPr>
        <p:spPr>
          <a:xfrm>
            <a:off x="12423223" y="4834138"/>
            <a:ext cx="25544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University of Antwerp,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Research Group,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Pediatrics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2. Antwerp University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3. CHU Saint-Pierre,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Hepato-Gastroenterology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4. CHU de Liège,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Hepato-Gastroenterology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5. ZNA Antwerp,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6. CUB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Hôpital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Erasme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Hepatopancreatology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Digestive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7.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8.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Hôpitaux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Iris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Bracops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9. AZ Sint-Jan,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10.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Sciensano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National Reference Centre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11.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Ghent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</a:t>
            </a:r>
            <a:r>
              <a:rPr lang="nl-BE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Belgium. </a:t>
            </a:r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BD0B171F-5B22-BB63-3B8F-99BAFA4BEB04}"/>
              </a:ext>
            </a:extLst>
          </p:cNvPr>
          <p:cNvSpPr txBox="1"/>
          <p:nvPr/>
        </p:nvSpPr>
        <p:spPr>
          <a:xfrm>
            <a:off x="714042" y="28597472"/>
            <a:ext cx="136587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Stockdale, A. J., et al. (2020). "The global prevalence of hepatitis D virus infection: Systematic review and meta-analysis." Journal of Hepatology 73(3): 523-532.</a:t>
            </a:r>
          </a:p>
          <a:p>
            <a:pPr marL="342900" indent="-342900" algn="just">
              <a:buAutoNum type="alphaLcPeriod"/>
            </a:pP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Ho, E., et al. (2013). "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Coinfection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hepatitis B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delta virus in Belgium: a multicenter BASL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HBV mono-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 J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</a:t>
            </a:r>
            <a:r>
              <a:rPr lang="nl-BE" sz="2400" dirty="0">
                <a:solidFill>
                  <a:srgbClr val="263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85(9): 1513-1517.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15FE8722-4AA1-4BB8-C03D-1463E0F226BF}"/>
              </a:ext>
            </a:extLst>
          </p:cNvPr>
          <p:cNvSpPr txBox="1"/>
          <p:nvPr/>
        </p:nvSpPr>
        <p:spPr>
          <a:xfrm>
            <a:off x="16576999" y="18244988"/>
            <a:ext cx="32245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Baseline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expressed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(range),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specified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For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variables, data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 but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&gt;77% of cases. </a:t>
            </a:r>
          </a:p>
          <a:p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Mann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Whitney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independent samples t-test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square or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Fisher’s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exact test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variables. Cox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hazard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univariate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multivariate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analysis.All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analyses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dirty="0" err="1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l-BE" dirty="0">
                <a:solidFill>
                  <a:srgbClr val="2D5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SPSS V28.0. 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AFE7806-A8EB-9F0D-4ECA-7B23ECFB11E7}"/>
              </a:ext>
            </a:extLst>
          </p:cNvPr>
          <p:cNvGrpSpPr/>
          <p:nvPr/>
        </p:nvGrpSpPr>
        <p:grpSpPr>
          <a:xfrm>
            <a:off x="893835" y="14930921"/>
            <a:ext cx="14001714" cy="4607317"/>
            <a:chOff x="1328938" y="14945300"/>
            <a:chExt cx="14001714" cy="4607317"/>
          </a:xfrm>
        </p:grpSpPr>
        <p:sp>
          <p:nvSpPr>
            <p:cNvPr id="74" name="Rechthoek: afgeronde hoeken 73">
              <a:extLst>
                <a:ext uri="{FF2B5EF4-FFF2-40B4-BE49-F238E27FC236}">
                  <a16:creationId xmlns:a16="http://schemas.microsoft.com/office/drawing/2014/main" id="{3D1E1E23-4CF5-CA01-713B-4E79EC38AD5F}"/>
                </a:ext>
              </a:extLst>
            </p:cNvPr>
            <p:cNvSpPr/>
            <p:nvPr/>
          </p:nvSpPr>
          <p:spPr>
            <a:xfrm>
              <a:off x="1328938" y="14945300"/>
              <a:ext cx="4146745" cy="979473"/>
            </a:xfrm>
            <a:prstGeom prst="roundRect">
              <a:avLst/>
            </a:prstGeom>
            <a:gradFill flip="none" rotWithShape="1">
              <a:gsLst>
                <a:gs pos="0">
                  <a:srgbClr val="2D538D">
                    <a:tint val="66000"/>
                    <a:satMod val="160000"/>
                  </a:srgbClr>
                </a:gs>
                <a:gs pos="50000">
                  <a:srgbClr val="2D538D">
                    <a:tint val="44500"/>
                    <a:satMod val="160000"/>
                  </a:srgbClr>
                </a:gs>
                <a:gs pos="100000">
                  <a:srgbClr val="2D538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26387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3600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189</a:t>
              </a:r>
            </a:p>
            <a:p>
              <a:pPr algn="ctr"/>
              <a:r>
                <a:rPr lang="nl-BE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REFERENCE CENTER</a:t>
              </a:r>
            </a:p>
          </p:txBody>
        </p: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6F053F00-B344-0817-FF01-83F7FCB4005C}"/>
                </a:ext>
              </a:extLst>
            </p:cNvPr>
            <p:cNvGrpSpPr/>
            <p:nvPr/>
          </p:nvGrpSpPr>
          <p:grpSpPr>
            <a:xfrm>
              <a:off x="9247540" y="16655589"/>
              <a:ext cx="3758002" cy="2892189"/>
              <a:chOff x="9202121" y="17451161"/>
              <a:chExt cx="3758002" cy="2892189"/>
            </a:xfrm>
          </p:grpSpPr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DE8D45DB-12A8-CB46-6839-61830C2F71CD}"/>
                  </a:ext>
                </a:extLst>
              </p:cNvPr>
              <p:cNvSpPr/>
              <p:nvPr/>
            </p:nvSpPr>
            <p:spPr>
              <a:xfrm>
                <a:off x="9206844" y="17451161"/>
                <a:ext cx="3753279" cy="2892189"/>
              </a:xfrm>
              <a:prstGeom prst="roundRect">
                <a:avLst/>
              </a:prstGeom>
              <a:noFill/>
              <a:ln>
                <a:solidFill>
                  <a:srgbClr val="26387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3600" dirty="0"/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7BC57D14-C7F1-9F7D-FD83-6C78C0916A51}"/>
                  </a:ext>
                </a:extLst>
              </p:cNvPr>
              <p:cNvSpPr txBox="1"/>
              <p:nvPr/>
            </p:nvSpPr>
            <p:spPr>
              <a:xfrm>
                <a:off x="9202121" y="17585659"/>
                <a:ext cx="375327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b="1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Excluded</a:t>
                </a:r>
                <a:r>
                  <a:rPr lang="nl-BE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23</a:t>
                </a:r>
              </a:p>
              <a:p>
                <a:pPr algn="ctr"/>
                <a:endParaRPr lang="nl-BE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24000"/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HBV </a:t>
                </a:r>
                <a:r>
                  <a:rPr lang="nl-BE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</a:t>
                </a:r>
              </a:p>
              <a:p>
                <a:pPr marL="324000"/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HDV </a:t>
                </a:r>
                <a:r>
                  <a:rPr lang="nl-BE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8</a:t>
                </a:r>
              </a:p>
              <a:p>
                <a:pPr marL="324000"/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HDV missing: 4</a:t>
                </a:r>
              </a:p>
              <a:p>
                <a:pPr marL="324000"/>
                <a:r>
                  <a:rPr lang="nl-BE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nl-BE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visit</a:t>
                </a:r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3</a:t>
                </a:r>
              </a:p>
              <a:p>
                <a:pPr marL="324000"/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Missing baseline data: 3</a:t>
                </a:r>
              </a:p>
              <a:p>
                <a:pPr marL="324000"/>
                <a:r>
                  <a:rPr lang="nl-BE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Doubles: 2</a:t>
                </a:r>
              </a:p>
            </p:txBody>
          </p:sp>
        </p:grp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D84A8653-736F-EAAC-019E-87088D550AD1}"/>
                </a:ext>
              </a:extLst>
            </p:cNvPr>
            <p:cNvCxnSpPr>
              <a:cxnSpLocks/>
            </p:cNvCxnSpPr>
            <p:nvPr/>
          </p:nvCxnSpPr>
          <p:spPr>
            <a:xfrm>
              <a:off x="6202668" y="15414584"/>
              <a:ext cx="0" cy="1241005"/>
            </a:xfrm>
            <a:prstGeom prst="straightConnector1">
              <a:avLst/>
            </a:prstGeom>
            <a:ln w="76200">
              <a:solidFill>
                <a:srgbClr val="E7247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3D8831DB-9792-A6CD-7203-145877CB3334}"/>
                </a:ext>
              </a:extLst>
            </p:cNvPr>
            <p:cNvGrpSpPr/>
            <p:nvPr/>
          </p:nvGrpSpPr>
          <p:grpSpPr>
            <a:xfrm>
              <a:off x="4326028" y="16655589"/>
              <a:ext cx="3753279" cy="2897028"/>
              <a:chOff x="4414866" y="17451161"/>
              <a:chExt cx="3753279" cy="2897028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860E281-11BD-2F14-B201-BAB9B38EADC3}"/>
                  </a:ext>
                </a:extLst>
              </p:cNvPr>
              <p:cNvGrpSpPr/>
              <p:nvPr/>
            </p:nvGrpSpPr>
            <p:grpSpPr>
              <a:xfrm>
                <a:off x="4845950" y="17936837"/>
                <a:ext cx="2857500" cy="2362200"/>
                <a:chOff x="18717782" y="20874035"/>
                <a:chExt cx="2857500" cy="2362200"/>
              </a:xfrm>
            </p:grpSpPr>
            <p:pic>
              <p:nvPicPr>
                <p:cNvPr id="95" name="Afbeelding 94" descr="Afbeelding met tekst, kaart&#10;&#10;Automatisch gegenereerde beschrijving">
                  <a:extLst>
                    <a:ext uri="{FF2B5EF4-FFF2-40B4-BE49-F238E27FC236}">
                      <a16:creationId xmlns:a16="http://schemas.microsoft.com/office/drawing/2014/main" id="{CF9EF0E6-10BA-842A-9E80-D4D162860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17782" y="20874035"/>
                  <a:ext cx="2857500" cy="2362200"/>
                </a:xfrm>
                <a:prstGeom prst="rect">
                  <a:avLst/>
                </a:prstGeom>
              </p:spPr>
            </p:pic>
            <p:sp>
              <p:nvSpPr>
                <p:cNvPr id="96" name="Ovaal 95">
                  <a:extLst>
                    <a:ext uri="{FF2B5EF4-FFF2-40B4-BE49-F238E27FC236}">
                      <a16:creationId xmlns:a16="http://schemas.microsoft.com/office/drawing/2014/main" id="{C1243E8E-1ABB-0EBA-47E2-AE71A4A5D0F6}"/>
                    </a:ext>
                  </a:extLst>
                </p:cNvPr>
                <p:cNvSpPr/>
                <p:nvPr/>
              </p:nvSpPr>
              <p:spPr>
                <a:xfrm>
                  <a:off x="20158717" y="21116298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97" name="Ovaal 96">
                  <a:extLst>
                    <a:ext uri="{FF2B5EF4-FFF2-40B4-BE49-F238E27FC236}">
                      <a16:creationId xmlns:a16="http://schemas.microsoft.com/office/drawing/2014/main" id="{94EDE3B0-6375-F7BD-2DC0-4CA5B2F9DA7C}"/>
                    </a:ext>
                  </a:extLst>
                </p:cNvPr>
                <p:cNvSpPr/>
                <p:nvPr/>
              </p:nvSpPr>
              <p:spPr>
                <a:xfrm>
                  <a:off x="20064572" y="21206785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98" name="Ovaal 97">
                  <a:extLst>
                    <a:ext uri="{FF2B5EF4-FFF2-40B4-BE49-F238E27FC236}">
                      <a16:creationId xmlns:a16="http://schemas.microsoft.com/office/drawing/2014/main" id="{8B718BB4-8764-A2D8-1D29-2B0909AD3506}"/>
                    </a:ext>
                  </a:extLst>
                </p:cNvPr>
                <p:cNvSpPr/>
                <p:nvPr/>
              </p:nvSpPr>
              <p:spPr>
                <a:xfrm>
                  <a:off x="20158717" y="21630023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99" name="Ovaal 98">
                  <a:extLst>
                    <a:ext uri="{FF2B5EF4-FFF2-40B4-BE49-F238E27FC236}">
                      <a16:creationId xmlns:a16="http://schemas.microsoft.com/office/drawing/2014/main" id="{EF794677-0DA2-92CF-36B5-12879CFB291E}"/>
                    </a:ext>
                  </a:extLst>
                </p:cNvPr>
                <p:cNvSpPr/>
                <p:nvPr/>
              </p:nvSpPr>
              <p:spPr>
                <a:xfrm>
                  <a:off x="19627058" y="21449048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35066C42-43B3-4F16-E32C-DAD2B97E553F}"/>
                    </a:ext>
                  </a:extLst>
                </p:cNvPr>
                <p:cNvSpPr/>
                <p:nvPr/>
              </p:nvSpPr>
              <p:spPr>
                <a:xfrm>
                  <a:off x="19189543" y="21284063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01" name="Ovaal 100">
                  <a:extLst>
                    <a:ext uri="{FF2B5EF4-FFF2-40B4-BE49-F238E27FC236}">
                      <a16:creationId xmlns:a16="http://schemas.microsoft.com/office/drawing/2014/main" id="{C6E4B4C7-A422-D0F1-55BA-FF3316E8BBDB}"/>
                    </a:ext>
                  </a:extLst>
                </p:cNvPr>
                <p:cNvSpPr/>
                <p:nvPr/>
              </p:nvSpPr>
              <p:spPr>
                <a:xfrm>
                  <a:off x="20064572" y="21720510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02" name="Ovaal 101">
                  <a:extLst>
                    <a:ext uri="{FF2B5EF4-FFF2-40B4-BE49-F238E27FC236}">
                      <a16:creationId xmlns:a16="http://schemas.microsoft.com/office/drawing/2014/main" id="{09475622-ADED-71F5-AAAD-8392EF0D91F6}"/>
                    </a:ext>
                  </a:extLst>
                </p:cNvPr>
                <p:cNvSpPr/>
                <p:nvPr/>
              </p:nvSpPr>
              <p:spPr>
                <a:xfrm>
                  <a:off x="20205789" y="21720510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103" name="Ovaal 102">
                  <a:extLst>
                    <a:ext uri="{FF2B5EF4-FFF2-40B4-BE49-F238E27FC236}">
                      <a16:creationId xmlns:a16="http://schemas.microsoft.com/office/drawing/2014/main" id="{A9FA4511-140F-AF70-000A-B06D1EE0C700}"/>
                    </a:ext>
                  </a:extLst>
                </p:cNvPr>
                <p:cNvSpPr/>
                <p:nvPr/>
              </p:nvSpPr>
              <p:spPr>
                <a:xfrm>
                  <a:off x="20823520" y="21901485"/>
                  <a:ext cx="188289" cy="180975"/>
                </a:xfrm>
                <a:prstGeom prst="ellipse">
                  <a:avLst/>
                </a:prstGeom>
                <a:solidFill>
                  <a:srgbClr val="E72479"/>
                </a:solidFill>
                <a:ln>
                  <a:solidFill>
                    <a:srgbClr val="2D53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85E4939F-A7CE-E8DF-71DC-A170D38C093C}"/>
                  </a:ext>
                </a:extLst>
              </p:cNvPr>
              <p:cNvSpPr txBox="1"/>
              <p:nvPr/>
            </p:nvSpPr>
            <p:spPr>
              <a:xfrm>
                <a:off x="4414866" y="17585659"/>
                <a:ext cx="37532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b="1" dirty="0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Site </a:t>
                </a:r>
                <a:r>
                  <a:rPr lang="nl-BE" b="1" dirty="0" err="1">
                    <a:solidFill>
                      <a:srgbClr val="2638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selection</a:t>
                </a:r>
                <a:endParaRPr lang="nl-BE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hthoek: afgeronde hoeken 10">
                <a:extLst>
                  <a:ext uri="{FF2B5EF4-FFF2-40B4-BE49-F238E27FC236}">
                    <a16:creationId xmlns:a16="http://schemas.microsoft.com/office/drawing/2014/main" id="{0925F504-B4F9-8FDF-1A59-C704A843C995}"/>
                  </a:ext>
                </a:extLst>
              </p:cNvPr>
              <p:cNvSpPr/>
              <p:nvPr/>
            </p:nvSpPr>
            <p:spPr>
              <a:xfrm>
                <a:off x="4414866" y="17451161"/>
                <a:ext cx="3753279" cy="2897028"/>
              </a:xfrm>
              <a:prstGeom prst="roundRect">
                <a:avLst/>
              </a:prstGeom>
              <a:noFill/>
              <a:ln>
                <a:solidFill>
                  <a:srgbClr val="26387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3600" dirty="0"/>
              </a:p>
            </p:txBody>
          </p:sp>
        </p:grp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26F60A62-522A-84D1-F827-B42A2A198A6E}"/>
                </a:ext>
              </a:extLst>
            </p:cNvPr>
            <p:cNvCxnSpPr>
              <a:cxnSpLocks/>
            </p:cNvCxnSpPr>
            <p:nvPr/>
          </p:nvCxnSpPr>
          <p:spPr>
            <a:xfrm>
              <a:off x="11130153" y="15438200"/>
              <a:ext cx="0" cy="1217389"/>
            </a:xfrm>
            <a:prstGeom prst="straightConnector1">
              <a:avLst/>
            </a:prstGeom>
            <a:ln w="76200">
              <a:solidFill>
                <a:srgbClr val="E7247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hoek: afgeronde hoeken 48">
              <a:extLst>
                <a:ext uri="{FF2B5EF4-FFF2-40B4-BE49-F238E27FC236}">
                  <a16:creationId xmlns:a16="http://schemas.microsoft.com/office/drawing/2014/main" id="{3867E18E-E6E0-D066-DF2D-783E2849B3FB}"/>
                </a:ext>
              </a:extLst>
            </p:cNvPr>
            <p:cNvSpPr/>
            <p:nvPr/>
          </p:nvSpPr>
          <p:spPr>
            <a:xfrm>
              <a:off x="6929654" y="14945300"/>
              <a:ext cx="3473062" cy="979473"/>
            </a:xfrm>
            <a:prstGeom prst="roundRect">
              <a:avLst/>
            </a:prstGeom>
            <a:gradFill flip="none" rotWithShape="1">
              <a:gsLst>
                <a:gs pos="0">
                  <a:srgbClr val="2D538D">
                    <a:tint val="66000"/>
                    <a:satMod val="160000"/>
                  </a:srgbClr>
                </a:gs>
                <a:gs pos="50000">
                  <a:srgbClr val="2D538D">
                    <a:tint val="44500"/>
                    <a:satMod val="160000"/>
                  </a:srgbClr>
                </a:gs>
                <a:gs pos="100000">
                  <a:srgbClr val="2D538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26387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3600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160</a:t>
              </a:r>
            </a:p>
            <a:p>
              <a:pPr algn="ctr"/>
              <a:r>
                <a:rPr lang="nl-BE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PARTICIPATING SITES</a:t>
              </a:r>
            </a:p>
          </p:txBody>
        </p:sp>
        <p:sp>
          <p:nvSpPr>
            <p:cNvPr id="50" name="Rechthoek: afgeronde hoeken 49">
              <a:extLst>
                <a:ext uri="{FF2B5EF4-FFF2-40B4-BE49-F238E27FC236}">
                  <a16:creationId xmlns:a16="http://schemas.microsoft.com/office/drawing/2014/main" id="{EFDA938C-6FAA-8446-5C63-7F6B0EC568A7}"/>
                </a:ext>
              </a:extLst>
            </p:cNvPr>
            <p:cNvSpPr/>
            <p:nvPr/>
          </p:nvSpPr>
          <p:spPr>
            <a:xfrm>
              <a:off x="11857590" y="14945300"/>
              <a:ext cx="3473062" cy="979473"/>
            </a:xfrm>
            <a:prstGeom prst="roundRect">
              <a:avLst/>
            </a:prstGeom>
            <a:gradFill flip="none" rotWithShape="1">
              <a:gsLst>
                <a:gs pos="0">
                  <a:srgbClr val="2D538D">
                    <a:tint val="66000"/>
                    <a:satMod val="160000"/>
                  </a:srgbClr>
                </a:gs>
                <a:gs pos="50000">
                  <a:srgbClr val="2D538D">
                    <a:tint val="44500"/>
                    <a:satMod val="160000"/>
                  </a:srgbClr>
                </a:gs>
                <a:gs pos="100000">
                  <a:srgbClr val="2D538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26387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3600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137</a:t>
              </a:r>
            </a:p>
            <a:p>
              <a:pPr algn="ctr"/>
              <a:r>
                <a:rPr lang="nl-BE" b="1" dirty="0">
                  <a:solidFill>
                    <a:srgbClr val="2638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INCLUDED PATIENTS</a:t>
              </a:r>
            </a:p>
          </p:txBody>
        </p:sp>
        <p:cxnSp>
          <p:nvCxnSpPr>
            <p:cNvPr id="57" name="Rechte verbindingslijn met pijl 56">
              <a:extLst>
                <a:ext uri="{FF2B5EF4-FFF2-40B4-BE49-F238E27FC236}">
                  <a16:creationId xmlns:a16="http://schemas.microsoft.com/office/drawing/2014/main" id="{6EF6F140-266A-AD03-2067-1C81D3761FAA}"/>
                </a:ext>
              </a:extLst>
            </p:cNvPr>
            <p:cNvCxnSpPr>
              <a:cxnSpLocks/>
            </p:cNvCxnSpPr>
            <p:nvPr/>
          </p:nvCxnSpPr>
          <p:spPr>
            <a:xfrm>
              <a:off x="5475683" y="15435037"/>
              <a:ext cx="1453971" cy="0"/>
            </a:xfrm>
            <a:prstGeom prst="straightConnector1">
              <a:avLst/>
            </a:prstGeom>
            <a:ln w="76200">
              <a:solidFill>
                <a:srgbClr val="E724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1AF6F052-B197-EAB0-889B-B4C468E75725}"/>
                </a:ext>
              </a:extLst>
            </p:cNvPr>
            <p:cNvCxnSpPr>
              <a:cxnSpLocks/>
            </p:cNvCxnSpPr>
            <p:nvPr/>
          </p:nvCxnSpPr>
          <p:spPr>
            <a:xfrm>
              <a:off x="10402716" y="15435037"/>
              <a:ext cx="1454874" cy="0"/>
            </a:xfrm>
            <a:prstGeom prst="straightConnector1">
              <a:avLst/>
            </a:prstGeom>
            <a:ln w="76200">
              <a:solidFill>
                <a:srgbClr val="E724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Afbeelding 9" descr="Afbeelding met symbool, plein, schermopname, Rechthoek&#10;&#10;Automatisch gegenereerde beschrijving">
            <a:extLst>
              <a:ext uri="{FF2B5EF4-FFF2-40B4-BE49-F238E27FC236}">
                <a16:creationId xmlns:a16="http://schemas.microsoft.com/office/drawing/2014/main" id="{314316B0-E72D-91B1-DF11-4B3FBBF07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8" y="30671115"/>
            <a:ext cx="1490721" cy="14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8864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2002</TotalTime>
  <Words>1154</Words>
  <Application>Microsoft Office PowerPoint</Application>
  <PresentationFormat>Personnalisé</PresentationFormat>
  <Paragraphs>246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ＭＳ Ｐゴシック</vt:lpstr>
      <vt:lpstr>Arial Black</vt:lpstr>
      <vt:lpstr>Calibri Light</vt:lpstr>
      <vt:lpstr>Arial</vt:lpstr>
      <vt:lpstr>Calibri</vt:lpstr>
      <vt:lpstr>1_Diseño personalizado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Notes:  1. Correct fonts won’t load until you open this in PowerPoint (e.g., if you’re previewing this in your browser it’ll look uglier than it actually is).  2. Generate QR codes here: https://www.qrcode-monkey.com/</dc:title>
  <dc:creator>Morrison, Mike</dc:creator>
  <cp:lastModifiedBy>jean delwaide</cp:lastModifiedBy>
  <cp:revision>124</cp:revision>
  <dcterms:created xsi:type="dcterms:W3CDTF">2019-07-02T13:39:34Z</dcterms:created>
  <dcterms:modified xsi:type="dcterms:W3CDTF">2023-05-26T17:49:46Z</dcterms:modified>
</cp:coreProperties>
</file>