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7" r:id="rId2"/>
    <p:sldId id="258" r:id="rId3"/>
    <p:sldId id="263" r:id="rId4"/>
    <p:sldId id="259" r:id="rId5"/>
    <p:sldId id="260" r:id="rId6"/>
    <p:sldId id="261" r:id="rId7"/>
    <p:sldId id="262" r:id="rId8"/>
    <p:sldId id="264" r:id="rId9"/>
    <p:sldId id="265" r:id="rId10"/>
    <p:sldId id="266" r:id="rId11"/>
    <p:sldId id="267" r:id="rId12"/>
    <p:sldId id="269" r:id="rId13"/>
    <p:sldId id="268" r:id="rId14"/>
  </p:sldIdLst>
  <p:sldSz cx="12190413"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EAB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45" y="-50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37109E9-06DA-485B-A19F-8610AF7C5AB2}" type="datetimeFigureOut">
              <a:rPr lang="fr-BE" smtClean="0"/>
              <a:t>3/03/2024</a:t>
            </a:fld>
            <a:endParaRPr lang="fr-B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13ED32D-600F-468A-832D-29E379D974F9}" type="slidenum">
              <a:rPr lang="fr-BE" smtClean="0"/>
              <a:t>‹#›</a:t>
            </a:fld>
            <a:endParaRPr lang="fr-BE"/>
          </a:p>
        </p:txBody>
      </p:sp>
    </p:spTree>
    <p:extLst>
      <p:ext uri="{BB962C8B-B14F-4D97-AF65-F5344CB8AC3E}">
        <p14:creationId xmlns:p14="http://schemas.microsoft.com/office/powerpoint/2010/main" val="2472795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88CFCD1-BFEC-40D9-87F8-ADA256A8C77A}" type="datetimeFigureOut">
              <a:rPr lang="fr-BE" smtClean="0"/>
              <a:t>3/03/2024</a:t>
            </a:fld>
            <a:endParaRPr lang="fr-BE"/>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813CAD5-C446-4B41-B7D2-ADF909CD2F4A}" type="slidenum">
              <a:rPr lang="fr-BE" smtClean="0"/>
              <a:t>‹#›</a:t>
            </a:fld>
            <a:endParaRPr lang="fr-BE"/>
          </a:p>
        </p:txBody>
      </p:sp>
    </p:spTree>
    <p:extLst>
      <p:ext uri="{BB962C8B-B14F-4D97-AF65-F5344CB8AC3E}">
        <p14:creationId xmlns:p14="http://schemas.microsoft.com/office/powerpoint/2010/main" val="322130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26"/>
            <a:ext cx="1036185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3E34A8-1985-4FFF-BDAD-848E22F8A34C}" type="datetime1">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34C9C-2ABE-4CA3-8EE5-F360BF0C1619}" type="datetime1">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39"/>
            <a:ext cx="274284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521" y="274639"/>
            <a:ext cx="802535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52BA67-03C4-4B7D-B7C9-580EB99EF2BA}" type="datetime1">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6B895B-4680-4500-BD2C-BC1EEC6858F2}" type="datetime1">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1"/>
            <a:ext cx="1036185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A18849-9B5C-4CB8-A4E3-C93E5314B825}" type="datetime1">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790E12-12FC-4A3D-AFFB-94E11132C0D6}" type="datetime1">
              <a:rPr lang="en-US" smtClean="0"/>
              <a:t>3/3/2024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598A73-5F7F-4815-8D53-98CEF3651939}" type="datetime1">
              <a:rPr lang="en-US" smtClean="0"/>
              <a:t>3/3/2024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926182-E6C7-452B-A382-56B35A63BE33}" type="datetime1">
              <a:rPr lang="en-US" smtClean="0"/>
              <a:t>3/3/2024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36FFD7-C661-4DC1-9B09-CE41527FD6A0}" type="datetime1">
              <a:rPr lang="en-US" smtClean="0"/>
              <a:t>3/3/2024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050"/>
            <a:ext cx="401056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924D0-49D4-460F-9E08-AF0764265E2D}" type="datetime1">
              <a:rPr lang="en-US" smtClean="0"/>
              <a:t>3/3/2024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0"/>
            <a:ext cx="731424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CA0781-DD83-4255-93EB-BE077B91610C}" type="datetime1">
              <a:rPr lang="en-US" smtClean="0"/>
              <a:t>3/3/2024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82FEE-5B44-4DB2-97EF-0B429321BDBE}" type="datetime1">
              <a:rPr lang="en-US" smtClean="0"/>
              <a:t>3/3/2024</a:t>
            </a:fld>
            <a:endParaRPr lang="en-US"/>
          </a:p>
        </p:txBody>
      </p:sp>
      <p:sp>
        <p:nvSpPr>
          <p:cNvPr id="5" name="Footer Placeholder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hdl.handle.net/2268/306855" TargetMode="External"/><Relationship Id="rId4" Type="http://schemas.openxmlformats.org/officeDocument/2006/relationships/hyperlink" Target="mailto:Antoine.DENIS@ULIEGE.B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hdl.handle.net/2268/306855"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71512"/>
          <a:stretch/>
        </p:blipFill>
        <p:spPr>
          <a:xfrm>
            <a:off x="-1" y="0"/>
            <a:ext cx="12190413"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4532" y="5181600"/>
            <a:ext cx="2161346" cy="914032"/>
          </a:xfrm>
          <a:prstGeom prst="rect">
            <a:avLst/>
          </a:prstGeom>
        </p:spPr>
      </p:pic>
      <p:sp>
        <p:nvSpPr>
          <p:cNvPr id="3" name="TextBox 2"/>
          <p:cNvSpPr txBox="1"/>
          <p:nvPr/>
        </p:nvSpPr>
        <p:spPr>
          <a:xfrm>
            <a:off x="685006" y="762000"/>
            <a:ext cx="10820400" cy="4154984"/>
          </a:xfrm>
          <a:prstGeom prst="rect">
            <a:avLst/>
          </a:prstGeom>
          <a:noFill/>
        </p:spPr>
        <p:txBody>
          <a:bodyPr wrap="square" rtlCol="0">
            <a:spAutoFit/>
          </a:bodyPr>
          <a:lstStyle/>
          <a:p>
            <a:pPr algn="ctr"/>
            <a:r>
              <a:rPr lang="fr-BE" sz="4400" b="1" dirty="0">
                <a:cs typeface="Arial" panose="020B0604020202020204" pitchFamily="34" charset="0"/>
              </a:rPr>
              <a:t>Fiche de lecture d’un document scientifique</a:t>
            </a:r>
          </a:p>
          <a:p>
            <a:pPr algn="ctr"/>
            <a:endParaRPr lang="fr-BE" sz="1600" b="1" dirty="0">
              <a:cs typeface="Arial" panose="020B0604020202020204" pitchFamily="34" charset="0"/>
            </a:endParaRPr>
          </a:p>
          <a:p>
            <a:pPr algn="ctr"/>
            <a:r>
              <a:rPr lang="fr-BE" sz="3200" b="1" dirty="0">
                <a:cs typeface="Arial" panose="020B0604020202020204" pitchFamily="34" charset="0"/>
              </a:rPr>
              <a:t>Présentation </a:t>
            </a:r>
            <a:r>
              <a:rPr lang="fr-BE" sz="3200" b="1" dirty="0" smtClean="0">
                <a:cs typeface="Arial" panose="020B0604020202020204" pitchFamily="34" charset="0"/>
              </a:rPr>
              <a:t>introductive et résumée</a:t>
            </a:r>
          </a:p>
          <a:p>
            <a:pPr algn="ctr"/>
            <a:endParaRPr lang="fr-BE" sz="1600" b="1" dirty="0">
              <a:cs typeface="Arial" panose="020B0604020202020204" pitchFamily="34" charset="0"/>
            </a:endParaRPr>
          </a:p>
          <a:p>
            <a:pPr algn="ctr"/>
            <a:r>
              <a:rPr lang="fr-BE" sz="2400" b="1" dirty="0" smtClean="0">
                <a:latin typeface="+mj-lt"/>
                <a:cs typeface="Arial" panose="020B0604020202020204" pitchFamily="34" charset="0"/>
              </a:rPr>
              <a:t>Cours </a:t>
            </a:r>
            <a:r>
              <a:rPr lang="fr-BE" sz="2400" b="1" dirty="0">
                <a:latin typeface="+mj-lt"/>
                <a:cs typeface="Arial" panose="020B0604020202020204" pitchFamily="34" charset="0"/>
              </a:rPr>
              <a:t>ULIEGE ENVT3054-2 Approche méthodologique aux sciences de </a:t>
            </a:r>
            <a:r>
              <a:rPr lang="fr-BE" sz="2400" b="1" dirty="0" smtClean="0">
                <a:latin typeface="+mj-lt"/>
                <a:cs typeface="Arial" panose="020B0604020202020204" pitchFamily="34" charset="0"/>
              </a:rPr>
              <a:t>l’environnement</a:t>
            </a:r>
          </a:p>
          <a:p>
            <a:pPr algn="ctr"/>
            <a:endParaRPr lang="fr-FR" sz="2800" dirty="0" smtClean="0"/>
          </a:p>
          <a:p>
            <a:pPr algn="ctr"/>
            <a:r>
              <a:rPr lang="fr-BE" sz="2000" dirty="0">
                <a:latin typeface="+mj-lt"/>
                <a:cs typeface="Arial" panose="020B0604020202020204" pitchFamily="34" charset="0"/>
              </a:rPr>
              <a:t>Antoine DENIS (</a:t>
            </a:r>
            <a:r>
              <a:rPr lang="fr-BE" sz="2000" dirty="0">
                <a:latin typeface="+mj-lt"/>
                <a:cs typeface="Arial" panose="020B0604020202020204" pitchFamily="34" charset="0"/>
                <a:hlinkClick r:id="rId4"/>
              </a:rPr>
              <a:t>Antoine.DENIS@ULIEGE.BE</a:t>
            </a:r>
            <a:r>
              <a:rPr lang="fr-BE" sz="2000">
                <a:latin typeface="+mj-lt"/>
                <a:cs typeface="Arial" panose="020B0604020202020204" pitchFamily="34" charset="0"/>
              </a:rPr>
              <a:t>) </a:t>
            </a:r>
            <a:r>
              <a:rPr lang="fr-BE" sz="2000" smtClean="0">
                <a:latin typeface="+mj-lt"/>
                <a:cs typeface="Arial" panose="020B0604020202020204" pitchFamily="34" charset="0"/>
              </a:rPr>
              <a:t>– 3/3/2024</a:t>
            </a:r>
            <a:endParaRPr lang="fr-BE" sz="2000" dirty="0" smtClean="0">
              <a:latin typeface="+mj-lt"/>
              <a:cs typeface="Arial" panose="020B0604020202020204" pitchFamily="34" charset="0"/>
            </a:endParaRPr>
          </a:p>
          <a:p>
            <a:pPr algn="ctr"/>
            <a:endParaRPr lang="fr-BE" sz="2000" dirty="0">
              <a:latin typeface="+mj-lt"/>
              <a:cs typeface="Arial" panose="020B0604020202020204" pitchFamily="34" charset="0"/>
            </a:endParaRPr>
          </a:p>
          <a:p>
            <a:pPr algn="ctr"/>
            <a:r>
              <a:rPr lang="fr-FR" sz="2000" dirty="0" smtClean="0"/>
              <a:t>! Dernière </a:t>
            </a:r>
            <a:r>
              <a:rPr lang="fr-FR" sz="2000" dirty="0"/>
              <a:t>version </a:t>
            </a:r>
            <a:r>
              <a:rPr lang="fr-FR" sz="2000" dirty="0" smtClean="0"/>
              <a:t>de cette présentation et fiche de lecture complète avec exercices disponibles </a:t>
            </a:r>
            <a:r>
              <a:rPr lang="fr-FR" sz="2000" dirty="0"/>
              <a:t>ici : </a:t>
            </a:r>
            <a:r>
              <a:rPr lang="fr-FR" sz="2000" u="sng" dirty="0">
                <a:hlinkClick r:id="rId5"/>
              </a:rPr>
              <a:t>https://</a:t>
            </a:r>
            <a:r>
              <a:rPr lang="fr-FR" sz="2000" u="sng" dirty="0" smtClean="0">
                <a:hlinkClick r:id="rId5"/>
              </a:rPr>
              <a:t>hdl.handle.net/2268/306855</a:t>
            </a:r>
            <a:endParaRPr lang="fr-BE" sz="2000" b="1" dirty="0" smtClean="0">
              <a:latin typeface="+mj-lt"/>
              <a:cs typeface="Arial" panose="020B0604020202020204" pitchFamily="34" charset="0"/>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2306053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71512"/>
          <a:stretch/>
        </p:blipFill>
        <p:spPr>
          <a:xfrm>
            <a:off x="-1" y="0"/>
            <a:ext cx="12190413" cy="6858000"/>
          </a:xfrm>
          <a:prstGeom prst="rect">
            <a:avLst/>
          </a:prstGeom>
        </p:spPr>
      </p:pic>
      <p:sp>
        <p:nvSpPr>
          <p:cNvPr id="3" name="TextBox 2"/>
          <p:cNvSpPr txBox="1"/>
          <p:nvPr/>
        </p:nvSpPr>
        <p:spPr>
          <a:xfrm>
            <a:off x="532606" y="1143000"/>
            <a:ext cx="11353800" cy="5386090"/>
          </a:xfrm>
          <a:prstGeom prst="rect">
            <a:avLst/>
          </a:prstGeom>
          <a:noFill/>
        </p:spPr>
        <p:txBody>
          <a:bodyPr wrap="square" rtlCol="0">
            <a:spAutoFit/>
          </a:bodyPr>
          <a:lstStyle/>
          <a:p>
            <a:pPr marL="0" lvl="1" algn="just"/>
            <a:r>
              <a:rPr lang="fr-BE" sz="3200" b="1" dirty="0" smtClean="0"/>
              <a:t>3</a:t>
            </a:r>
            <a:r>
              <a:rPr lang="fr-BE" sz="3200" b="1" dirty="0"/>
              <a:t>.	Dans quels cas utiliser une fiche de lecture </a:t>
            </a:r>
            <a:r>
              <a:rPr lang="fr-BE" sz="3200" b="1" dirty="0" smtClean="0"/>
              <a:t>?</a:t>
            </a:r>
            <a:endParaRPr lang="fr-BE" sz="3200" b="1" dirty="0"/>
          </a:p>
          <a:p>
            <a:pPr algn="just">
              <a:lnSpc>
                <a:spcPct val="150000"/>
              </a:lnSpc>
              <a:spcBef>
                <a:spcPts val="1800"/>
              </a:spcBef>
            </a:pPr>
            <a:r>
              <a:rPr lang="fr-BE" sz="2400" dirty="0" smtClean="0"/>
              <a:t>Cela </a:t>
            </a:r>
            <a:r>
              <a:rPr lang="fr-BE" sz="2400" dirty="0"/>
              <a:t>dépendra notamment de </a:t>
            </a:r>
            <a:r>
              <a:rPr lang="fr-BE" sz="2400" dirty="0" smtClean="0"/>
              <a:t>(2/3) :</a:t>
            </a:r>
            <a:endParaRPr lang="fr-BE" sz="2400" dirty="0"/>
          </a:p>
          <a:p>
            <a:pPr marL="342900" indent="-342900" algn="just">
              <a:lnSpc>
                <a:spcPct val="150000"/>
              </a:lnSpc>
              <a:spcBef>
                <a:spcPts val="1800"/>
              </a:spcBef>
              <a:buFont typeface="Arial" panose="020B0604020202020204" pitchFamily="34" charset="0"/>
              <a:buChar char="•"/>
            </a:pPr>
            <a:r>
              <a:rPr lang="fr-BE" sz="2400" b="1" dirty="0" smtClean="0"/>
              <a:t>Du nombre </a:t>
            </a:r>
            <a:r>
              <a:rPr lang="fr-BE" sz="2400" b="1" dirty="0"/>
              <a:t>de sources documentaires disponibles et à traiter sur le sujet </a:t>
            </a:r>
            <a:r>
              <a:rPr lang="fr-BE" sz="2400" b="1" dirty="0" smtClean="0"/>
              <a:t>désiré . </a:t>
            </a:r>
          </a:p>
          <a:p>
            <a:pPr marL="800100" lvl="1" indent="-342900" algn="just">
              <a:lnSpc>
                <a:spcPct val="150000"/>
              </a:lnSpc>
              <a:spcBef>
                <a:spcPts val="1800"/>
              </a:spcBef>
              <a:buFont typeface="Arial" panose="020B0604020202020204" pitchFamily="34" charset="0"/>
              <a:buChar char="•"/>
            </a:pPr>
            <a:r>
              <a:rPr lang="fr-BE" sz="2000" dirty="0" smtClean="0"/>
              <a:t>Certains </a:t>
            </a:r>
            <a:r>
              <a:rPr lang="fr-BE" sz="2000" b="1" dirty="0"/>
              <a:t>sujets sont très peu documentés </a:t>
            </a:r>
            <a:r>
              <a:rPr lang="fr-BE" sz="2000" dirty="0"/>
              <a:t>et dès lors un temps plus important pourra être consacré à l’analyse de chaque source, par exemple via la réalisation d’une fiche de lecture détaillée. </a:t>
            </a:r>
            <a:endParaRPr lang="fr-BE" sz="2000" dirty="0" smtClean="0"/>
          </a:p>
          <a:p>
            <a:pPr marL="800100" lvl="1" indent="-342900" algn="just">
              <a:lnSpc>
                <a:spcPct val="150000"/>
              </a:lnSpc>
              <a:spcBef>
                <a:spcPts val="1800"/>
              </a:spcBef>
              <a:buFont typeface="Arial" panose="020B0604020202020204" pitchFamily="34" charset="0"/>
              <a:buChar char="•"/>
            </a:pPr>
            <a:r>
              <a:rPr lang="fr-BE" sz="2000" dirty="0" smtClean="0"/>
              <a:t>Inversement</a:t>
            </a:r>
            <a:r>
              <a:rPr lang="fr-BE" sz="2000" dirty="0"/>
              <a:t>, certains </a:t>
            </a:r>
            <a:r>
              <a:rPr lang="fr-BE" sz="2000" b="1" dirty="0"/>
              <a:t>sujets sont extrêmement documentés</a:t>
            </a:r>
            <a:r>
              <a:rPr lang="fr-BE" sz="2000" dirty="0"/>
              <a:t>, par de très nombreuses sources, et dans ce cas il pourrait être plus intéressant de privilégier l’exploration plus rapide et plus superficielle d’un grand nombre de sources plutôt qu’une exploration approfondie d’un nombre de sources restreint. </a:t>
            </a:r>
          </a:p>
        </p:txBody>
      </p:sp>
      <p:sp>
        <p:nvSpPr>
          <p:cNvPr id="11" name="Slide Number Placeholder 10"/>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835904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71512"/>
          <a:stretch/>
        </p:blipFill>
        <p:spPr>
          <a:xfrm>
            <a:off x="-1" y="0"/>
            <a:ext cx="12190413" cy="6858000"/>
          </a:xfrm>
          <a:prstGeom prst="rect">
            <a:avLst/>
          </a:prstGeom>
        </p:spPr>
      </p:pic>
      <p:sp>
        <p:nvSpPr>
          <p:cNvPr id="3" name="TextBox 2"/>
          <p:cNvSpPr txBox="1"/>
          <p:nvPr/>
        </p:nvSpPr>
        <p:spPr>
          <a:xfrm>
            <a:off x="532606" y="381000"/>
            <a:ext cx="11353800" cy="6309420"/>
          </a:xfrm>
          <a:prstGeom prst="rect">
            <a:avLst/>
          </a:prstGeom>
          <a:noFill/>
        </p:spPr>
        <p:txBody>
          <a:bodyPr wrap="square" rtlCol="0">
            <a:spAutoFit/>
          </a:bodyPr>
          <a:lstStyle/>
          <a:p>
            <a:pPr marL="0" lvl="1" algn="just"/>
            <a:r>
              <a:rPr lang="fr-BE" sz="3200" b="1" dirty="0" smtClean="0"/>
              <a:t>3</a:t>
            </a:r>
            <a:r>
              <a:rPr lang="fr-BE" sz="3200" b="1" dirty="0"/>
              <a:t>.	Dans quels cas utiliser une fiche de lecture </a:t>
            </a:r>
            <a:r>
              <a:rPr lang="fr-BE" sz="3200" b="1" dirty="0" smtClean="0"/>
              <a:t>?</a:t>
            </a:r>
            <a:endParaRPr lang="fr-BE" sz="3200" b="1" dirty="0"/>
          </a:p>
          <a:p>
            <a:pPr algn="just">
              <a:lnSpc>
                <a:spcPct val="150000"/>
              </a:lnSpc>
              <a:spcBef>
                <a:spcPts val="1800"/>
              </a:spcBef>
            </a:pPr>
            <a:r>
              <a:rPr lang="fr-BE" sz="2400" dirty="0" smtClean="0"/>
              <a:t>Cela </a:t>
            </a:r>
            <a:r>
              <a:rPr lang="fr-BE" sz="2400" dirty="0"/>
              <a:t>dépendra notamment de </a:t>
            </a:r>
            <a:r>
              <a:rPr lang="fr-BE" sz="2400" dirty="0" smtClean="0"/>
              <a:t>(3/3) :</a:t>
            </a:r>
            <a:endParaRPr lang="fr-BE" sz="2400" dirty="0"/>
          </a:p>
          <a:p>
            <a:pPr marL="342900" indent="-342900" algn="just">
              <a:lnSpc>
                <a:spcPct val="150000"/>
              </a:lnSpc>
              <a:spcBef>
                <a:spcPts val="1800"/>
              </a:spcBef>
              <a:buFont typeface="Arial" panose="020B0604020202020204" pitchFamily="34" charset="0"/>
              <a:buChar char="•"/>
            </a:pPr>
            <a:r>
              <a:rPr lang="fr-BE" sz="2400" b="1" dirty="0" smtClean="0"/>
              <a:t>De </a:t>
            </a:r>
            <a:r>
              <a:rPr lang="fr-BE" sz="2400" b="1" dirty="0"/>
              <a:t>la profondeur désirée de l’analyse bibliographique. </a:t>
            </a:r>
            <a:endParaRPr lang="fr-BE" sz="2400" b="1" dirty="0" smtClean="0"/>
          </a:p>
          <a:p>
            <a:pPr marL="800100" lvl="1" indent="-342900" algn="just">
              <a:lnSpc>
                <a:spcPct val="150000"/>
              </a:lnSpc>
              <a:spcBef>
                <a:spcPts val="1800"/>
              </a:spcBef>
              <a:buFont typeface="Arial" panose="020B0604020202020204" pitchFamily="34" charset="0"/>
              <a:buChar char="•"/>
            </a:pPr>
            <a:r>
              <a:rPr lang="fr-BE" sz="2000" dirty="0" smtClean="0"/>
              <a:t>En </a:t>
            </a:r>
            <a:r>
              <a:rPr lang="fr-BE" sz="2000" dirty="0"/>
              <a:t>fonction de vos </a:t>
            </a:r>
            <a:r>
              <a:rPr lang="fr-BE" sz="2000" b="1" dirty="0"/>
              <a:t>objectifs de recherche </a:t>
            </a:r>
            <a:r>
              <a:rPr lang="fr-BE" sz="2000" dirty="0"/>
              <a:t>et des </a:t>
            </a:r>
            <a:r>
              <a:rPr lang="fr-BE" sz="2000" b="1" dirty="0"/>
              <a:t>informations recherchées</a:t>
            </a:r>
            <a:r>
              <a:rPr lang="fr-BE" sz="2000" dirty="0"/>
              <a:t>, votre recherche documentaire pourra être plus ou moins profonde ou détaillée. </a:t>
            </a:r>
            <a:endParaRPr lang="fr-BE" sz="2000" dirty="0" smtClean="0"/>
          </a:p>
          <a:p>
            <a:pPr marL="800100" lvl="1" indent="-342900" algn="just">
              <a:lnSpc>
                <a:spcPct val="150000"/>
              </a:lnSpc>
              <a:spcBef>
                <a:spcPts val="1800"/>
              </a:spcBef>
              <a:buFont typeface="Arial" panose="020B0604020202020204" pitchFamily="34" charset="0"/>
              <a:buChar char="•"/>
            </a:pPr>
            <a:r>
              <a:rPr lang="fr-BE" sz="2000" dirty="0" smtClean="0"/>
              <a:t>Par </a:t>
            </a:r>
            <a:r>
              <a:rPr lang="fr-BE" sz="2000" dirty="0"/>
              <a:t>exemple, une </a:t>
            </a:r>
            <a:r>
              <a:rPr lang="fr-BE" sz="2000" b="1" dirty="0"/>
              <a:t>analyse relativement superficielle </a:t>
            </a:r>
            <a:r>
              <a:rPr lang="fr-BE" sz="2000" dirty="0"/>
              <a:t>de la littérature pourrait suffire si vous recherchez quelques exemples qui confirment ou appuient l’une ou l’autre affirmation générale communément acceptée dans la communauté scientifique et faisant l’objet de peu ou pas de débat, dans un domaine de connaissance que vous maitrisez déjà relativement bien, pour lequel vous n’avez pas besoin d’éclaircir les concepts présentés, et pour lequel vous avez déjà une bonne connaissance du niveau de fiabilité des sources utilisées, etc. </a:t>
            </a:r>
            <a:endParaRPr lang="fr-BE" sz="2000" dirty="0" smtClean="0"/>
          </a:p>
        </p:txBody>
      </p:sp>
      <p:sp>
        <p:nvSpPr>
          <p:cNvPr id="11" name="Slide Number Placeholder 10"/>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835904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71512"/>
          <a:stretch/>
        </p:blipFill>
        <p:spPr>
          <a:xfrm>
            <a:off x="-1" y="0"/>
            <a:ext cx="12190413" cy="6858000"/>
          </a:xfrm>
          <a:prstGeom prst="rect">
            <a:avLst/>
          </a:prstGeom>
        </p:spPr>
      </p:pic>
      <p:sp>
        <p:nvSpPr>
          <p:cNvPr id="3" name="TextBox 2"/>
          <p:cNvSpPr txBox="1"/>
          <p:nvPr/>
        </p:nvSpPr>
        <p:spPr>
          <a:xfrm>
            <a:off x="532606" y="381600"/>
            <a:ext cx="11353800" cy="5386090"/>
          </a:xfrm>
          <a:prstGeom prst="rect">
            <a:avLst/>
          </a:prstGeom>
          <a:noFill/>
        </p:spPr>
        <p:txBody>
          <a:bodyPr wrap="square" rtlCol="0">
            <a:spAutoFit/>
          </a:bodyPr>
          <a:lstStyle/>
          <a:p>
            <a:pPr marL="0" lvl="1" algn="just"/>
            <a:r>
              <a:rPr lang="fr-BE" sz="3200" b="1" dirty="0" smtClean="0"/>
              <a:t>3</a:t>
            </a:r>
            <a:r>
              <a:rPr lang="fr-BE" sz="3200" b="1" dirty="0"/>
              <a:t>.	Dans quels cas utiliser une fiche de lecture </a:t>
            </a:r>
            <a:r>
              <a:rPr lang="fr-BE" sz="3200" b="1" dirty="0" smtClean="0"/>
              <a:t>?</a:t>
            </a:r>
            <a:endParaRPr lang="fr-BE" sz="3200" b="1" dirty="0"/>
          </a:p>
          <a:p>
            <a:pPr algn="just">
              <a:lnSpc>
                <a:spcPct val="150000"/>
              </a:lnSpc>
              <a:spcBef>
                <a:spcPts val="1800"/>
              </a:spcBef>
            </a:pPr>
            <a:r>
              <a:rPr lang="fr-BE" sz="2400" dirty="0" smtClean="0"/>
              <a:t>Cela </a:t>
            </a:r>
            <a:r>
              <a:rPr lang="fr-BE" sz="2400" dirty="0"/>
              <a:t>dépendra notamment de </a:t>
            </a:r>
            <a:r>
              <a:rPr lang="fr-BE" sz="2400" dirty="0" smtClean="0"/>
              <a:t>(3/3) :</a:t>
            </a:r>
            <a:endParaRPr lang="fr-BE" sz="2400" dirty="0"/>
          </a:p>
          <a:p>
            <a:pPr marL="342900" indent="-342900" algn="just">
              <a:lnSpc>
                <a:spcPct val="150000"/>
              </a:lnSpc>
              <a:spcBef>
                <a:spcPts val="1800"/>
              </a:spcBef>
              <a:buFont typeface="Arial" panose="020B0604020202020204" pitchFamily="34" charset="0"/>
              <a:buChar char="•"/>
            </a:pPr>
            <a:r>
              <a:rPr lang="fr-BE" sz="2400" b="1" dirty="0" smtClean="0"/>
              <a:t>De </a:t>
            </a:r>
            <a:r>
              <a:rPr lang="fr-BE" sz="2400" b="1" dirty="0"/>
              <a:t>la profondeur désirée de l’analyse bibliographique. </a:t>
            </a:r>
            <a:endParaRPr lang="fr-BE" sz="2400" b="1" dirty="0" smtClean="0"/>
          </a:p>
          <a:p>
            <a:pPr marL="800100" lvl="1" indent="-342900" algn="just">
              <a:lnSpc>
                <a:spcPct val="150000"/>
              </a:lnSpc>
              <a:spcBef>
                <a:spcPts val="1800"/>
              </a:spcBef>
              <a:buFont typeface="Arial" panose="020B0604020202020204" pitchFamily="34" charset="0"/>
              <a:buChar char="•"/>
            </a:pPr>
            <a:r>
              <a:rPr lang="fr-BE" sz="2000" dirty="0" smtClean="0"/>
              <a:t>Inversement</a:t>
            </a:r>
            <a:r>
              <a:rPr lang="fr-BE" sz="2000" dirty="0"/>
              <a:t>, une analyse documentaire </a:t>
            </a:r>
            <a:r>
              <a:rPr lang="fr-BE" sz="2000" b="1" dirty="0"/>
              <a:t>plus détaillée </a:t>
            </a:r>
            <a:r>
              <a:rPr lang="fr-BE" sz="2000" dirty="0"/>
              <a:t>sera nécessaire si vous découvrez le sujet traité et que vous cherchez à comprendre les grands enjeux du sujets, les diverses méthodes utilisées dans le domaine, etc. </a:t>
            </a:r>
            <a:endParaRPr lang="fr-BE" sz="2000" dirty="0" smtClean="0"/>
          </a:p>
          <a:p>
            <a:pPr marL="800100" lvl="1" indent="-342900" algn="just">
              <a:lnSpc>
                <a:spcPct val="150000"/>
              </a:lnSpc>
              <a:spcBef>
                <a:spcPts val="1800"/>
              </a:spcBef>
              <a:buFont typeface="Arial" panose="020B0604020202020204" pitchFamily="34" charset="0"/>
              <a:buChar char="•"/>
            </a:pPr>
            <a:r>
              <a:rPr lang="fr-BE" sz="2000" dirty="0" smtClean="0"/>
              <a:t>Similairement</a:t>
            </a:r>
            <a:r>
              <a:rPr lang="fr-BE" sz="2000" dirty="0"/>
              <a:t>, si vous désirez réaliser une </a:t>
            </a:r>
            <a:r>
              <a:rPr lang="fr-BE" sz="2000" b="1" dirty="0"/>
              <a:t>analyse détaillée et exhaustive </a:t>
            </a:r>
            <a:r>
              <a:rPr lang="fr-BE" sz="2000" dirty="0"/>
              <a:t>d’un sujet donné, vous pourriez être amené à réaliser une analyse plus approfondie que celle que permet la fiche de lecture présentée, et avoir recours à une </a:t>
            </a:r>
            <a:r>
              <a:rPr lang="fr-BE" sz="2000" b="1" dirty="0"/>
              <a:t>autre grille d’analyse répondant à vos objectifs spécifiques</a:t>
            </a:r>
            <a:r>
              <a:rPr lang="fr-BE" sz="2000" dirty="0" smtClean="0"/>
              <a:t>.</a:t>
            </a:r>
            <a:endParaRPr lang="fr-BE" sz="24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900920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71512"/>
          <a:stretch/>
        </p:blipFill>
        <p:spPr>
          <a:xfrm>
            <a:off x="-1" y="0"/>
            <a:ext cx="12190413" cy="6858000"/>
          </a:xfrm>
          <a:prstGeom prst="rect">
            <a:avLst/>
          </a:prstGeom>
        </p:spPr>
      </p:pic>
      <p:sp>
        <p:nvSpPr>
          <p:cNvPr id="3" name="TextBox 2"/>
          <p:cNvSpPr txBox="1"/>
          <p:nvPr/>
        </p:nvSpPr>
        <p:spPr>
          <a:xfrm>
            <a:off x="532606" y="1143000"/>
            <a:ext cx="11353800" cy="4862870"/>
          </a:xfrm>
          <a:prstGeom prst="rect">
            <a:avLst/>
          </a:prstGeom>
          <a:noFill/>
        </p:spPr>
        <p:txBody>
          <a:bodyPr wrap="square" rtlCol="0">
            <a:spAutoFit/>
          </a:bodyPr>
          <a:lstStyle/>
          <a:p>
            <a:pPr marL="0" lvl="1"/>
            <a:r>
              <a:rPr lang="fr-BE" sz="3200" b="1" dirty="0" smtClean="0"/>
              <a:t>3</a:t>
            </a:r>
            <a:r>
              <a:rPr lang="fr-BE" sz="3200" b="1" dirty="0"/>
              <a:t>.	Dans quels cas utiliser une fiche de lecture </a:t>
            </a:r>
            <a:r>
              <a:rPr lang="fr-BE" sz="3200" b="1" dirty="0" smtClean="0"/>
              <a:t>?</a:t>
            </a:r>
            <a:endParaRPr lang="fr-BE" sz="3200" b="1" dirty="0"/>
          </a:p>
          <a:p>
            <a:pPr>
              <a:lnSpc>
                <a:spcPct val="150000"/>
              </a:lnSpc>
              <a:spcBef>
                <a:spcPts val="1800"/>
              </a:spcBef>
            </a:pPr>
            <a:r>
              <a:rPr lang="fr-BE" sz="2400" dirty="0" smtClean="0"/>
              <a:t>Cela </a:t>
            </a:r>
            <a:r>
              <a:rPr lang="fr-BE" sz="2400" dirty="0"/>
              <a:t>dépendra notamment de </a:t>
            </a:r>
            <a:r>
              <a:rPr lang="fr-BE" sz="2400" dirty="0" smtClean="0"/>
              <a:t>(résumé) :</a:t>
            </a:r>
            <a:endParaRPr lang="fr-BE" sz="2400" dirty="0"/>
          </a:p>
          <a:p>
            <a:pPr>
              <a:lnSpc>
                <a:spcPct val="150000"/>
              </a:lnSpc>
              <a:spcBef>
                <a:spcPts val="1800"/>
              </a:spcBef>
            </a:pPr>
            <a:r>
              <a:rPr lang="fr-BE" sz="2400" dirty="0" smtClean="0"/>
              <a:t>A </a:t>
            </a:r>
            <a:r>
              <a:rPr lang="fr-BE" sz="2400" dirty="0"/>
              <a:t>vous donc, de trouver le </a:t>
            </a:r>
            <a:r>
              <a:rPr lang="fr-BE" sz="2400" b="1" dirty="0"/>
              <a:t>bon équilibre </a:t>
            </a:r>
            <a:r>
              <a:rPr lang="fr-BE" sz="2400" dirty="0"/>
              <a:t>dans le </a:t>
            </a:r>
            <a:r>
              <a:rPr lang="fr-BE" sz="2400" b="1" dirty="0"/>
              <a:t>nombre</a:t>
            </a:r>
            <a:r>
              <a:rPr lang="fr-BE" sz="2400" dirty="0"/>
              <a:t> de sources explorées et dans la </a:t>
            </a:r>
            <a:r>
              <a:rPr lang="fr-BE" sz="2400" b="1" dirty="0"/>
              <a:t>profondeur </a:t>
            </a:r>
            <a:r>
              <a:rPr lang="fr-BE" sz="2400" dirty="0"/>
              <a:t>de leur </a:t>
            </a:r>
            <a:r>
              <a:rPr lang="fr-BE" sz="2400" dirty="0" smtClean="0"/>
              <a:t>analyse en </a:t>
            </a:r>
            <a:r>
              <a:rPr lang="fr-BE" sz="2400" dirty="0"/>
              <a:t>fonction </a:t>
            </a:r>
            <a:r>
              <a:rPr lang="fr-BE" sz="2400" dirty="0" smtClean="0"/>
              <a:t>de : </a:t>
            </a:r>
          </a:p>
          <a:p>
            <a:pPr marL="800100" lvl="1" indent="-342900">
              <a:lnSpc>
                <a:spcPct val="150000"/>
              </a:lnSpc>
              <a:spcBef>
                <a:spcPts val="600"/>
              </a:spcBef>
              <a:buFont typeface="Arial" panose="020B0604020202020204" pitchFamily="34" charset="0"/>
              <a:buChar char="•"/>
            </a:pPr>
            <a:r>
              <a:rPr lang="fr-BE" sz="2000" dirty="0" smtClean="0"/>
              <a:t>du </a:t>
            </a:r>
            <a:r>
              <a:rPr lang="fr-BE" sz="2000" b="1" dirty="0"/>
              <a:t>temps disponible</a:t>
            </a:r>
            <a:r>
              <a:rPr lang="fr-BE" sz="2000" dirty="0"/>
              <a:t>, </a:t>
            </a:r>
            <a:endParaRPr lang="fr-BE" sz="2000" dirty="0" smtClean="0"/>
          </a:p>
          <a:p>
            <a:pPr marL="800100" lvl="1" indent="-342900">
              <a:lnSpc>
                <a:spcPct val="150000"/>
              </a:lnSpc>
              <a:spcBef>
                <a:spcPts val="600"/>
              </a:spcBef>
              <a:buFont typeface="Arial" panose="020B0604020202020204" pitchFamily="34" charset="0"/>
              <a:buChar char="•"/>
            </a:pPr>
            <a:r>
              <a:rPr lang="fr-BE" sz="2000" dirty="0" smtClean="0"/>
              <a:t>des </a:t>
            </a:r>
            <a:r>
              <a:rPr lang="fr-BE" sz="2000" b="1" dirty="0"/>
              <a:t>ressources </a:t>
            </a:r>
            <a:r>
              <a:rPr lang="fr-BE" sz="2000" b="1" dirty="0" smtClean="0"/>
              <a:t>documentaires disponibles</a:t>
            </a:r>
            <a:r>
              <a:rPr lang="fr-BE" sz="2000" dirty="0"/>
              <a:t>, </a:t>
            </a:r>
            <a:endParaRPr lang="fr-BE" sz="2000" dirty="0" smtClean="0"/>
          </a:p>
          <a:p>
            <a:pPr marL="800100" lvl="1" indent="-342900">
              <a:lnSpc>
                <a:spcPct val="150000"/>
              </a:lnSpc>
              <a:spcBef>
                <a:spcPts val="600"/>
              </a:spcBef>
              <a:buFont typeface="Arial" panose="020B0604020202020204" pitchFamily="34" charset="0"/>
              <a:buChar char="•"/>
            </a:pPr>
            <a:r>
              <a:rPr lang="fr-BE" sz="2000" dirty="0" smtClean="0"/>
              <a:t>de </a:t>
            </a:r>
            <a:r>
              <a:rPr lang="fr-BE" sz="2000" dirty="0"/>
              <a:t>vos </a:t>
            </a:r>
            <a:r>
              <a:rPr lang="fr-BE" sz="2000" b="1" dirty="0"/>
              <a:t>connaissances préalables </a:t>
            </a:r>
            <a:r>
              <a:rPr lang="fr-BE" sz="2000" dirty="0"/>
              <a:t>et </a:t>
            </a:r>
            <a:endParaRPr lang="fr-BE" sz="2000" dirty="0" smtClean="0"/>
          </a:p>
          <a:p>
            <a:pPr marL="800100" lvl="1" indent="-342900">
              <a:lnSpc>
                <a:spcPct val="150000"/>
              </a:lnSpc>
              <a:spcBef>
                <a:spcPts val="600"/>
              </a:spcBef>
              <a:buFont typeface="Arial" panose="020B0604020202020204" pitchFamily="34" charset="0"/>
              <a:buChar char="•"/>
            </a:pPr>
            <a:r>
              <a:rPr lang="fr-BE" sz="2000" dirty="0" smtClean="0"/>
              <a:t>de </a:t>
            </a:r>
            <a:r>
              <a:rPr lang="fr-BE" sz="2000" dirty="0"/>
              <a:t>vos </a:t>
            </a:r>
            <a:r>
              <a:rPr lang="fr-BE" sz="2000" b="1" dirty="0"/>
              <a:t>objectifs</a:t>
            </a:r>
            <a:r>
              <a:rPr lang="fr-BE" sz="2000" dirty="0"/>
              <a:t> de </a:t>
            </a:r>
            <a:r>
              <a:rPr lang="fr-BE" sz="2000" dirty="0" smtClean="0"/>
              <a:t>recherche</a:t>
            </a:r>
            <a:r>
              <a:rPr lang="fr-BE" sz="2000" dirty="0"/>
              <a:t>.</a:t>
            </a:r>
            <a:endParaRPr lang="fr-BE" sz="2000" dirty="0" smtClean="0"/>
          </a:p>
        </p:txBody>
      </p:sp>
      <p:sp>
        <p:nvSpPr>
          <p:cNvPr id="11" name="Slide Number Placeholder 10"/>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835904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71512"/>
          <a:stretch/>
        </p:blipFill>
        <p:spPr>
          <a:xfrm>
            <a:off x="-1" y="0"/>
            <a:ext cx="12190413" cy="6858000"/>
          </a:xfrm>
          <a:prstGeom prst="rect">
            <a:avLst/>
          </a:prstGeom>
        </p:spPr>
      </p:pic>
      <p:sp>
        <p:nvSpPr>
          <p:cNvPr id="3" name="TextBox 2"/>
          <p:cNvSpPr txBox="1"/>
          <p:nvPr/>
        </p:nvSpPr>
        <p:spPr>
          <a:xfrm>
            <a:off x="532606" y="1143000"/>
            <a:ext cx="11353800" cy="4062651"/>
          </a:xfrm>
          <a:prstGeom prst="rect">
            <a:avLst/>
          </a:prstGeom>
          <a:noFill/>
        </p:spPr>
        <p:txBody>
          <a:bodyPr wrap="square" rtlCol="0">
            <a:spAutoFit/>
          </a:bodyPr>
          <a:lstStyle/>
          <a:p>
            <a:pPr algn="just"/>
            <a:r>
              <a:rPr lang="fr-FR" sz="3200" b="1" dirty="0" smtClean="0"/>
              <a:t>1. Définition </a:t>
            </a:r>
            <a:r>
              <a:rPr lang="fr-FR" sz="3200" b="1" dirty="0"/>
              <a:t>de la fiche de </a:t>
            </a:r>
            <a:r>
              <a:rPr lang="fr-FR" sz="3200" b="1" dirty="0" smtClean="0"/>
              <a:t>lecture d’un document scientifique</a:t>
            </a:r>
          </a:p>
          <a:p>
            <a:pPr lvl="1" algn="just"/>
            <a:endParaRPr lang="fr-BE" sz="1600" dirty="0"/>
          </a:p>
          <a:p>
            <a:pPr marL="285750" lvl="0" indent="-285750" algn="just">
              <a:lnSpc>
                <a:spcPct val="150000"/>
              </a:lnSpc>
              <a:spcBef>
                <a:spcPts val="1800"/>
              </a:spcBef>
              <a:buFont typeface="Arial" panose="020B0604020202020204" pitchFamily="34" charset="0"/>
              <a:buChar char="•"/>
            </a:pPr>
            <a:r>
              <a:rPr lang="fr-FR" sz="2400" dirty="0"/>
              <a:t>La fiche de lecture est un outil d’analyse documentaire correspondant à une </a:t>
            </a:r>
            <a:r>
              <a:rPr lang="fr-FR" sz="2400" b="1" dirty="0"/>
              <a:t>grille d’analyse prédéterminée</a:t>
            </a:r>
            <a:r>
              <a:rPr lang="fr-FR" sz="2400" dirty="0"/>
              <a:t> proposée pour accompagner et faciliter la découverte et l’exploitation d’un texte scientifique de manière systématique et harmonisée.</a:t>
            </a:r>
            <a:endParaRPr lang="fr-BE" sz="2800" dirty="0"/>
          </a:p>
          <a:p>
            <a:pPr marL="285750" lvl="0" indent="-285750" algn="just">
              <a:lnSpc>
                <a:spcPct val="150000"/>
              </a:lnSpc>
              <a:spcBef>
                <a:spcPts val="1800"/>
              </a:spcBef>
              <a:buFont typeface="Arial" panose="020B0604020202020204" pitchFamily="34" charset="0"/>
              <a:buChar char="•"/>
            </a:pPr>
            <a:r>
              <a:rPr lang="fr-FR" sz="2400" dirty="0"/>
              <a:t>Elle se veut </a:t>
            </a:r>
            <a:r>
              <a:rPr lang="fr-FR" sz="2400" b="1" dirty="0"/>
              <a:t>synthétique</a:t>
            </a:r>
            <a:r>
              <a:rPr lang="fr-FR" sz="2400" dirty="0"/>
              <a:t> et peut typiquement consister en </a:t>
            </a:r>
            <a:r>
              <a:rPr lang="fr-FR" sz="2400" dirty="0" smtClean="0"/>
              <a:t>quelques pages </a:t>
            </a:r>
            <a:r>
              <a:rPr lang="fr-FR" sz="2400" dirty="0"/>
              <a:t>par document à analyser.</a:t>
            </a:r>
            <a:endParaRPr lang="fr-BE" sz="28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050588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71512"/>
          <a:stretch/>
        </p:blipFill>
        <p:spPr>
          <a:xfrm>
            <a:off x="-1" y="0"/>
            <a:ext cx="12190413" cy="6858000"/>
          </a:xfrm>
          <a:prstGeom prst="rect">
            <a:avLst/>
          </a:prstGeom>
        </p:spPr>
      </p:pic>
      <p:sp>
        <p:nvSpPr>
          <p:cNvPr id="3" name="TextBox 2"/>
          <p:cNvSpPr txBox="1"/>
          <p:nvPr/>
        </p:nvSpPr>
        <p:spPr>
          <a:xfrm>
            <a:off x="75406" y="739944"/>
            <a:ext cx="5943600" cy="5432256"/>
          </a:xfrm>
          <a:prstGeom prst="rect">
            <a:avLst/>
          </a:prstGeom>
          <a:noFill/>
        </p:spPr>
        <p:txBody>
          <a:bodyPr wrap="square" rtlCol="0">
            <a:spAutoFit/>
          </a:bodyPr>
          <a:lstStyle/>
          <a:p>
            <a:r>
              <a:rPr lang="fr-FR" sz="3200" b="1" dirty="0" smtClean="0"/>
              <a:t>1. Définition </a:t>
            </a:r>
            <a:r>
              <a:rPr lang="fr-FR" sz="3200" b="1" dirty="0"/>
              <a:t>de la fiche de </a:t>
            </a:r>
            <a:r>
              <a:rPr lang="fr-FR" sz="3200" b="1" dirty="0" smtClean="0"/>
              <a:t>lecture d’un document scientifique</a:t>
            </a:r>
          </a:p>
          <a:p>
            <a:pPr lvl="1"/>
            <a:endParaRPr lang="fr-BE" sz="1600" dirty="0"/>
          </a:p>
          <a:p>
            <a:pPr marL="285750" lvl="0" indent="-285750">
              <a:lnSpc>
                <a:spcPct val="150000"/>
              </a:lnSpc>
              <a:spcBef>
                <a:spcPts val="1800"/>
              </a:spcBef>
              <a:buFont typeface="Arial" panose="020B0604020202020204" pitchFamily="34" charset="0"/>
              <a:buChar char="•"/>
            </a:pPr>
            <a:r>
              <a:rPr lang="fr-BE" sz="2400" b="1" dirty="0" smtClean="0"/>
              <a:t>Aperçu visuel </a:t>
            </a:r>
            <a:r>
              <a:rPr lang="fr-BE" sz="2400" dirty="0" smtClean="0"/>
              <a:t>de la fiche ci-contre</a:t>
            </a:r>
          </a:p>
          <a:p>
            <a:pPr marL="285750" lvl="0" indent="-285750">
              <a:lnSpc>
                <a:spcPct val="150000"/>
              </a:lnSpc>
              <a:spcBef>
                <a:spcPts val="1800"/>
              </a:spcBef>
              <a:buFont typeface="Arial" panose="020B0604020202020204" pitchFamily="34" charset="0"/>
              <a:buChar char="•"/>
            </a:pPr>
            <a:r>
              <a:rPr lang="fr-BE" sz="2400" dirty="0" smtClean="0"/>
              <a:t>Liste de questions organisées en </a:t>
            </a:r>
            <a:r>
              <a:rPr lang="fr-BE" sz="2400" b="1" dirty="0" smtClean="0"/>
              <a:t>3 sections </a:t>
            </a:r>
            <a:r>
              <a:rPr lang="fr-BE" sz="2400" dirty="0" smtClean="0"/>
              <a:t>:</a:t>
            </a:r>
          </a:p>
          <a:p>
            <a:pPr marL="914400" lvl="1" indent="-457200">
              <a:lnSpc>
                <a:spcPct val="150000"/>
              </a:lnSpc>
              <a:spcBef>
                <a:spcPts val="1800"/>
              </a:spcBef>
              <a:buFont typeface="+mj-lt"/>
              <a:buAutoNum type="arabicPeriod"/>
            </a:pPr>
            <a:r>
              <a:rPr lang="fr-BE" sz="2000" dirty="0" smtClean="0"/>
              <a:t>Quel </a:t>
            </a:r>
            <a:r>
              <a:rPr lang="fr-BE" sz="2000" dirty="0"/>
              <a:t>est le </a:t>
            </a:r>
            <a:r>
              <a:rPr lang="fr-BE" sz="2000" b="1" dirty="0"/>
              <a:t>document</a:t>
            </a:r>
            <a:r>
              <a:rPr lang="fr-BE" sz="2000" dirty="0"/>
              <a:t> analysé ?</a:t>
            </a:r>
          </a:p>
          <a:p>
            <a:pPr marL="914400" lvl="1" indent="-457200">
              <a:lnSpc>
                <a:spcPct val="150000"/>
              </a:lnSpc>
              <a:spcBef>
                <a:spcPts val="1800"/>
              </a:spcBef>
              <a:buFont typeface="+mj-lt"/>
              <a:buAutoNum type="arabicPeriod"/>
            </a:pPr>
            <a:r>
              <a:rPr lang="fr-BE" sz="2000" dirty="0" smtClean="0"/>
              <a:t>Quel </a:t>
            </a:r>
            <a:r>
              <a:rPr lang="fr-BE" sz="2000" dirty="0"/>
              <a:t>est le </a:t>
            </a:r>
            <a:r>
              <a:rPr lang="fr-BE" sz="2000" b="1" dirty="0"/>
              <a:t>contenu</a:t>
            </a:r>
            <a:r>
              <a:rPr lang="fr-BE" sz="2000" dirty="0"/>
              <a:t> du document ?</a:t>
            </a:r>
          </a:p>
          <a:p>
            <a:pPr marL="914400" lvl="1" indent="-457200">
              <a:lnSpc>
                <a:spcPct val="150000"/>
              </a:lnSpc>
              <a:spcBef>
                <a:spcPts val="1800"/>
              </a:spcBef>
              <a:buFont typeface="+mj-lt"/>
              <a:buAutoNum type="arabicPeriod"/>
            </a:pPr>
            <a:r>
              <a:rPr lang="fr-BE" sz="2000" dirty="0" smtClean="0"/>
              <a:t>Quel </a:t>
            </a:r>
            <a:r>
              <a:rPr lang="fr-BE" sz="2000" dirty="0"/>
              <a:t>sont les </a:t>
            </a:r>
            <a:r>
              <a:rPr lang="fr-BE" sz="2000" b="1" dirty="0"/>
              <a:t>apports directs et indirects </a:t>
            </a:r>
            <a:r>
              <a:rPr lang="fr-BE" sz="2000" dirty="0"/>
              <a:t>du document pour le travail à réaliser </a:t>
            </a:r>
            <a:r>
              <a:rPr lang="fr-BE" sz="2000" dirty="0" smtClean="0"/>
              <a:t>?</a:t>
            </a:r>
            <a:endParaRPr lang="fr-BE" sz="24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3</a:t>
            </a:fld>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1506" y="1371600"/>
            <a:ext cx="3486857" cy="540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9176" y="838200"/>
            <a:ext cx="3450430" cy="540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3238" y="304800"/>
            <a:ext cx="3527168" cy="540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5765006" y="6238200"/>
            <a:ext cx="5638800" cy="646331"/>
          </a:xfrm>
          <a:prstGeom prst="rect">
            <a:avLst/>
          </a:prstGeom>
        </p:spPr>
        <p:txBody>
          <a:bodyPr wrap="square">
            <a:spAutoFit/>
          </a:bodyPr>
          <a:lstStyle/>
          <a:p>
            <a:pPr algn="ctr"/>
            <a:r>
              <a:rPr lang="fr-FR" b="1" dirty="0" smtClean="0"/>
              <a:t>! Fiche </a:t>
            </a:r>
            <a:r>
              <a:rPr lang="fr-FR" b="1" dirty="0"/>
              <a:t>de lecture complète </a:t>
            </a:r>
            <a:r>
              <a:rPr lang="fr-FR" dirty="0"/>
              <a:t>avec exercices disponibles ici </a:t>
            </a:r>
            <a:r>
              <a:rPr lang="fr-FR" dirty="0" smtClean="0"/>
              <a:t>: </a:t>
            </a:r>
          </a:p>
          <a:p>
            <a:pPr algn="ctr"/>
            <a:r>
              <a:rPr lang="fr-FR" u="sng" dirty="0" smtClean="0">
                <a:hlinkClick r:id="rId6"/>
              </a:rPr>
              <a:t>https</a:t>
            </a:r>
            <a:r>
              <a:rPr lang="fr-FR" u="sng" dirty="0">
                <a:hlinkClick r:id="rId6"/>
              </a:rPr>
              <a:t>://hdl.handle.net/2268/306855</a:t>
            </a:r>
            <a:endParaRPr lang="fr-BE" dirty="0">
              <a:cs typeface="Arial" panose="020B0604020202020204" pitchFamily="34" charset="0"/>
            </a:endParaRPr>
          </a:p>
        </p:txBody>
      </p:sp>
    </p:spTree>
    <p:extLst>
      <p:ext uri="{BB962C8B-B14F-4D97-AF65-F5344CB8AC3E}">
        <p14:creationId xmlns:p14="http://schemas.microsoft.com/office/powerpoint/2010/main" val="660007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71512"/>
          <a:stretch/>
        </p:blipFill>
        <p:spPr>
          <a:xfrm>
            <a:off x="-1" y="0"/>
            <a:ext cx="12190413" cy="6858000"/>
          </a:xfrm>
          <a:prstGeom prst="rect">
            <a:avLst/>
          </a:prstGeom>
        </p:spPr>
      </p:pic>
      <p:sp>
        <p:nvSpPr>
          <p:cNvPr id="3" name="TextBox 2"/>
          <p:cNvSpPr txBox="1"/>
          <p:nvPr/>
        </p:nvSpPr>
        <p:spPr>
          <a:xfrm>
            <a:off x="532606" y="1143000"/>
            <a:ext cx="11353800" cy="4001095"/>
          </a:xfrm>
          <a:prstGeom prst="rect">
            <a:avLst/>
          </a:prstGeom>
          <a:noFill/>
        </p:spPr>
        <p:txBody>
          <a:bodyPr wrap="square" rtlCol="0">
            <a:spAutoFit/>
          </a:bodyPr>
          <a:lstStyle/>
          <a:p>
            <a:pPr marL="0" lvl="1"/>
            <a:r>
              <a:rPr lang="fr-FR" sz="3200" b="1" dirty="0" smtClean="0"/>
              <a:t>2. Objectifs </a:t>
            </a:r>
            <a:r>
              <a:rPr lang="fr-FR" sz="3200" b="1" dirty="0"/>
              <a:t>de la fiche de </a:t>
            </a:r>
            <a:r>
              <a:rPr lang="fr-FR" sz="3200" b="1" dirty="0" smtClean="0"/>
              <a:t>lecture </a:t>
            </a:r>
            <a:r>
              <a:rPr lang="fr-FR" sz="3200" b="1" dirty="0"/>
              <a:t>d’un document scientifique</a:t>
            </a:r>
            <a:endParaRPr lang="fr-BE" sz="3200" b="1" dirty="0"/>
          </a:p>
          <a:p>
            <a:endParaRPr lang="fr-FR" dirty="0" smtClean="0"/>
          </a:p>
          <a:p>
            <a:pPr>
              <a:lnSpc>
                <a:spcPct val="150000"/>
              </a:lnSpc>
              <a:spcBef>
                <a:spcPts val="1800"/>
              </a:spcBef>
            </a:pPr>
            <a:r>
              <a:rPr lang="fr-FR" sz="2400" dirty="0"/>
              <a:t>La fiche de lecture </a:t>
            </a:r>
            <a:r>
              <a:rPr lang="fr-FR" sz="2400" dirty="0" smtClean="0"/>
              <a:t>répond à </a:t>
            </a:r>
            <a:r>
              <a:rPr lang="fr-FR" sz="2400" b="1" u="sng" dirty="0" smtClean="0"/>
              <a:t>3 objectifs</a:t>
            </a:r>
            <a:r>
              <a:rPr lang="fr-FR" sz="2400" dirty="0"/>
              <a:t> : </a:t>
            </a:r>
            <a:endParaRPr lang="fr-BE" sz="2400" dirty="0"/>
          </a:p>
          <a:p>
            <a:pPr marL="285750" indent="-285750">
              <a:lnSpc>
                <a:spcPct val="150000"/>
              </a:lnSpc>
              <a:spcBef>
                <a:spcPts val="1800"/>
              </a:spcBef>
              <a:buFont typeface="Arial" panose="020B0604020202020204" pitchFamily="34" charset="0"/>
              <a:buChar char="•"/>
            </a:pPr>
            <a:r>
              <a:rPr lang="fr-FR" sz="2400" dirty="0" smtClean="0"/>
              <a:t>Réaliser </a:t>
            </a:r>
            <a:r>
              <a:rPr lang="fr-FR" sz="2400" dirty="0"/>
              <a:t>une </a:t>
            </a:r>
            <a:r>
              <a:rPr lang="fr-FR" sz="2400" b="1" dirty="0"/>
              <a:t>lecture </a:t>
            </a:r>
            <a:r>
              <a:rPr lang="fr-FR" sz="2400" b="1" dirty="0" smtClean="0"/>
              <a:t>« critique »</a:t>
            </a:r>
            <a:r>
              <a:rPr lang="fr-FR" sz="2400" dirty="0"/>
              <a:t> du document </a:t>
            </a:r>
            <a:endParaRPr lang="fr-FR" sz="2400" dirty="0" smtClean="0"/>
          </a:p>
          <a:p>
            <a:pPr marL="285750" indent="-285750">
              <a:lnSpc>
                <a:spcPct val="150000"/>
              </a:lnSpc>
              <a:spcBef>
                <a:spcPts val="1800"/>
              </a:spcBef>
              <a:buFont typeface="Arial" panose="020B0604020202020204" pitchFamily="34" charset="0"/>
              <a:buChar char="•"/>
            </a:pPr>
            <a:r>
              <a:rPr lang="fr-FR" sz="2400" dirty="0" smtClean="0"/>
              <a:t>Réaliser </a:t>
            </a:r>
            <a:r>
              <a:rPr lang="fr-FR" sz="2400" dirty="0"/>
              <a:t>une </a:t>
            </a:r>
            <a:r>
              <a:rPr lang="fr-FR" sz="2400" b="1" dirty="0"/>
              <a:t>lecture </a:t>
            </a:r>
            <a:r>
              <a:rPr lang="fr-FR" sz="2400" b="1" dirty="0" smtClean="0"/>
              <a:t>« raisonnée » </a:t>
            </a:r>
            <a:r>
              <a:rPr lang="fr-FR" sz="2400" dirty="0"/>
              <a:t>du document </a:t>
            </a:r>
            <a:endParaRPr lang="fr-FR" sz="2400" dirty="0" smtClean="0"/>
          </a:p>
          <a:p>
            <a:pPr marL="285750" indent="-285750">
              <a:lnSpc>
                <a:spcPct val="150000"/>
              </a:lnSpc>
              <a:spcBef>
                <a:spcPts val="1800"/>
              </a:spcBef>
              <a:buFont typeface="Arial" panose="020B0604020202020204" pitchFamily="34" charset="0"/>
              <a:buChar char="•"/>
            </a:pPr>
            <a:r>
              <a:rPr lang="fr-FR" sz="2400" b="1" dirty="0" smtClean="0"/>
              <a:t>Organiser</a:t>
            </a:r>
            <a:r>
              <a:rPr lang="fr-FR" sz="2400" dirty="0" smtClean="0"/>
              <a:t> </a:t>
            </a:r>
            <a:r>
              <a:rPr lang="fr-FR" sz="2400" dirty="0"/>
              <a:t>et </a:t>
            </a:r>
            <a:r>
              <a:rPr lang="fr-FR" sz="2400" b="1" dirty="0" smtClean="0"/>
              <a:t>documenter</a:t>
            </a:r>
            <a:r>
              <a:rPr lang="fr-FR" sz="2400" dirty="0" smtClean="0"/>
              <a:t> </a:t>
            </a:r>
            <a:r>
              <a:rPr lang="fr-FR" sz="2400" dirty="0"/>
              <a:t>sa recherche documentaire </a:t>
            </a:r>
            <a:endParaRPr lang="fr-BE" sz="24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279142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71512"/>
          <a:stretch/>
        </p:blipFill>
        <p:spPr>
          <a:xfrm>
            <a:off x="-1" y="0"/>
            <a:ext cx="12190413" cy="6858000"/>
          </a:xfrm>
          <a:prstGeom prst="rect">
            <a:avLst/>
          </a:prstGeom>
        </p:spPr>
      </p:pic>
      <p:sp>
        <p:nvSpPr>
          <p:cNvPr id="3" name="TextBox 2"/>
          <p:cNvSpPr txBox="1"/>
          <p:nvPr/>
        </p:nvSpPr>
        <p:spPr>
          <a:xfrm>
            <a:off x="532606" y="1143000"/>
            <a:ext cx="11353800" cy="4955203"/>
          </a:xfrm>
          <a:prstGeom prst="rect">
            <a:avLst/>
          </a:prstGeom>
          <a:noFill/>
        </p:spPr>
        <p:txBody>
          <a:bodyPr wrap="square" rtlCol="0">
            <a:spAutoFit/>
          </a:bodyPr>
          <a:lstStyle/>
          <a:p>
            <a:pPr marL="0" lvl="1" algn="just"/>
            <a:r>
              <a:rPr lang="fr-FR" sz="3200" b="1" dirty="0" smtClean="0"/>
              <a:t>2. Objectifs </a:t>
            </a:r>
            <a:r>
              <a:rPr lang="fr-FR" sz="3200" b="1" dirty="0"/>
              <a:t>de la fiche de </a:t>
            </a:r>
            <a:r>
              <a:rPr lang="fr-FR" sz="3200" b="1" dirty="0" smtClean="0"/>
              <a:t>lecture </a:t>
            </a:r>
            <a:r>
              <a:rPr lang="fr-FR" sz="3200" b="1" dirty="0"/>
              <a:t>d’un document scientifique</a:t>
            </a:r>
            <a:endParaRPr lang="fr-BE" sz="3200" b="1" dirty="0"/>
          </a:p>
          <a:p>
            <a:pPr algn="just"/>
            <a:endParaRPr lang="fr-FR" dirty="0" smtClean="0"/>
          </a:p>
          <a:p>
            <a:pPr algn="just">
              <a:lnSpc>
                <a:spcPct val="150000"/>
              </a:lnSpc>
              <a:spcBef>
                <a:spcPts val="1800"/>
              </a:spcBef>
            </a:pPr>
            <a:r>
              <a:rPr lang="fr-FR" sz="2400" dirty="0"/>
              <a:t>La fiche de lecture doit permettre </a:t>
            </a:r>
            <a:r>
              <a:rPr lang="fr-FR" sz="2400" dirty="0" smtClean="0"/>
              <a:t>(1/3) : </a:t>
            </a:r>
            <a:endParaRPr lang="fr-BE" sz="2400" dirty="0"/>
          </a:p>
          <a:p>
            <a:pPr marL="285750" indent="-285750" algn="just">
              <a:lnSpc>
                <a:spcPct val="150000"/>
              </a:lnSpc>
              <a:spcBef>
                <a:spcPts val="1800"/>
              </a:spcBef>
              <a:buFont typeface="Arial" panose="020B0604020202020204" pitchFamily="34" charset="0"/>
              <a:buChar char="•"/>
            </a:pPr>
            <a:r>
              <a:rPr lang="fr-FR" sz="2400" b="1" dirty="0"/>
              <a:t>De réaliser une lecture </a:t>
            </a:r>
            <a:r>
              <a:rPr lang="fr-FR" sz="2400" b="1" dirty="0" smtClean="0"/>
              <a:t>« critique »</a:t>
            </a:r>
            <a:r>
              <a:rPr lang="fr-FR" sz="2400" b="1" dirty="0"/>
              <a:t> du document : </a:t>
            </a:r>
            <a:r>
              <a:rPr lang="fr-FR" sz="2400" dirty="0"/>
              <a:t>critique par rapport </a:t>
            </a:r>
            <a:r>
              <a:rPr lang="fr-FR" sz="2400" dirty="0" smtClean="0"/>
              <a:t>: </a:t>
            </a:r>
          </a:p>
          <a:p>
            <a:pPr marL="742950" lvl="1" indent="-285750" algn="just">
              <a:spcBef>
                <a:spcPts val="600"/>
              </a:spcBef>
              <a:buFont typeface="Arial" panose="020B0604020202020204" pitchFamily="34" charset="0"/>
              <a:buChar char="•"/>
            </a:pPr>
            <a:r>
              <a:rPr lang="fr-FR" sz="2400" dirty="0" smtClean="0"/>
              <a:t>aux </a:t>
            </a:r>
            <a:r>
              <a:rPr lang="fr-FR" sz="2400" b="1" dirty="0"/>
              <a:t>auteurs</a:t>
            </a:r>
            <a:r>
              <a:rPr lang="fr-FR" sz="2400" dirty="0"/>
              <a:t>, </a:t>
            </a:r>
            <a:endParaRPr lang="fr-FR" sz="2400" dirty="0" smtClean="0"/>
          </a:p>
          <a:p>
            <a:pPr marL="742950" lvl="1" indent="-285750" algn="just">
              <a:spcBef>
                <a:spcPts val="600"/>
              </a:spcBef>
              <a:buFont typeface="Arial" panose="020B0604020202020204" pitchFamily="34" charset="0"/>
              <a:buChar char="•"/>
            </a:pPr>
            <a:r>
              <a:rPr lang="fr-FR" sz="2400" dirty="0" smtClean="0"/>
              <a:t>à </a:t>
            </a:r>
            <a:r>
              <a:rPr lang="fr-FR" sz="2400" dirty="0"/>
              <a:t>la qualité/réputation du </a:t>
            </a:r>
            <a:r>
              <a:rPr lang="fr-FR" sz="2400" b="1" dirty="0"/>
              <a:t>moyen de diffusion </a:t>
            </a:r>
            <a:r>
              <a:rPr lang="fr-FR" sz="2400" dirty="0"/>
              <a:t>du document, </a:t>
            </a:r>
            <a:endParaRPr lang="fr-FR" sz="2400" dirty="0" smtClean="0"/>
          </a:p>
          <a:p>
            <a:pPr marL="742950" lvl="1" indent="-285750" algn="just">
              <a:spcBef>
                <a:spcPts val="600"/>
              </a:spcBef>
              <a:buFont typeface="Arial" panose="020B0604020202020204" pitchFamily="34" charset="0"/>
              <a:buChar char="•"/>
            </a:pPr>
            <a:r>
              <a:rPr lang="fr-FR" sz="2400" dirty="0" smtClean="0"/>
              <a:t>à </a:t>
            </a:r>
            <a:r>
              <a:rPr lang="fr-FR" sz="2400" dirty="0"/>
              <a:t>la </a:t>
            </a:r>
            <a:r>
              <a:rPr lang="fr-FR" sz="2400" b="1" dirty="0"/>
              <a:t>méthode</a:t>
            </a:r>
            <a:r>
              <a:rPr lang="fr-FR" sz="2400" dirty="0"/>
              <a:t> développée, </a:t>
            </a:r>
            <a:endParaRPr lang="fr-FR" sz="2400" dirty="0" smtClean="0"/>
          </a:p>
          <a:p>
            <a:pPr marL="742950" lvl="1" indent="-285750" algn="just">
              <a:spcBef>
                <a:spcPts val="600"/>
              </a:spcBef>
              <a:buFont typeface="Arial" panose="020B0604020202020204" pitchFamily="34" charset="0"/>
              <a:buChar char="•"/>
            </a:pPr>
            <a:r>
              <a:rPr lang="fr-FR" sz="2400" dirty="0" smtClean="0"/>
              <a:t>à </a:t>
            </a:r>
            <a:r>
              <a:rPr lang="fr-FR" sz="2400" dirty="0"/>
              <a:t>la manière de présenter les informations et en particulier les </a:t>
            </a:r>
            <a:r>
              <a:rPr lang="fr-FR" sz="2400" b="1" dirty="0"/>
              <a:t>résultats</a:t>
            </a:r>
            <a:r>
              <a:rPr lang="fr-FR" sz="2400" dirty="0"/>
              <a:t> et les interprétations qui en sont faites, de même que l’importance qui leur est donnée dans les conclusions</a:t>
            </a:r>
            <a:r>
              <a:rPr lang="fr-FR" sz="2400" dirty="0" smtClean="0"/>
              <a:t>.</a:t>
            </a:r>
            <a:endParaRPr lang="fr-BE" sz="24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288541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71512"/>
          <a:stretch/>
        </p:blipFill>
        <p:spPr>
          <a:xfrm>
            <a:off x="-1" y="0"/>
            <a:ext cx="12190413" cy="6858000"/>
          </a:xfrm>
          <a:prstGeom prst="rect">
            <a:avLst/>
          </a:prstGeom>
        </p:spPr>
      </p:pic>
      <p:sp>
        <p:nvSpPr>
          <p:cNvPr id="3" name="TextBox 2"/>
          <p:cNvSpPr txBox="1"/>
          <p:nvPr/>
        </p:nvSpPr>
        <p:spPr>
          <a:xfrm>
            <a:off x="532606" y="1143000"/>
            <a:ext cx="11353800" cy="5170646"/>
          </a:xfrm>
          <a:prstGeom prst="rect">
            <a:avLst/>
          </a:prstGeom>
          <a:noFill/>
        </p:spPr>
        <p:txBody>
          <a:bodyPr wrap="square" rtlCol="0">
            <a:spAutoFit/>
          </a:bodyPr>
          <a:lstStyle/>
          <a:p>
            <a:pPr marL="0" lvl="1" algn="just"/>
            <a:r>
              <a:rPr lang="fr-FR" sz="3200" b="1" dirty="0" smtClean="0"/>
              <a:t>2. Objectifs </a:t>
            </a:r>
            <a:r>
              <a:rPr lang="fr-FR" sz="3200" b="1" dirty="0"/>
              <a:t>de la fiche de </a:t>
            </a:r>
            <a:r>
              <a:rPr lang="fr-FR" sz="3200" b="1" dirty="0" smtClean="0"/>
              <a:t>lecture </a:t>
            </a:r>
            <a:r>
              <a:rPr lang="fr-FR" sz="3200" b="1" dirty="0"/>
              <a:t>d’un document scientifique</a:t>
            </a:r>
            <a:endParaRPr lang="fr-BE" sz="3200" b="1" dirty="0"/>
          </a:p>
          <a:p>
            <a:pPr algn="just"/>
            <a:endParaRPr lang="fr-FR" dirty="0" smtClean="0"/>
          </a:p>
          <a:p>
            <a:pPr algn="just">
              <a:lnSpc>
                <a:spcPct val="150000"/>
              </a:lnSpc>
              <a:spcBef>
                <a:spcPts val="1800"/>
              </a:spcBef>
            </a:pPr>
            <a:r>
              <a:rPr lang="fr-FR" sz="2400" dirty="0"/>
              <a:t>La fiche de lecture doit permettre </a:t>
            </a:r>
            <a:r>
              <a:rPr lang="fr-FR" sz="2400" dirty="0" smtClean="0"/>
              <a:t>(2/3) : </a:t>
            </a:r>
            <a:endParaRPr lang="fr-BE" sz="2400" dirty="0"/>
          </a:p>
          <a:p>
            <a:pPr marL="285750" indent="-285750" algn="just">
              <a:lnSpc>
                <a:spcPct val="150000"/>
              </a:lnSpc>
              <a:spcBef>
                <a:spcPts val="1800"/>
              </a:spcBef>
              <a:buFont typeface="Arial" panose="020B0604020202020204" pitchFamily="34" charset="0"/>
              <a:buChar char="•"/>
            </a:pPr>
            <a:r>
              <a:rPr lang="fr-BE" sz="2400" b="1" dirty="0" smtClean="0"/>
              <a:t>De </a:t>
            </a:r>
            <a:r>
              <a:rPr lang="fr-BE" sz="2400" b="1" dirty="0"/>
              <a:t>réaliser une lecture </a:t>
            </a:r>
            <a:r>
              <a:rPr lang="fr-BE" sz="2400" b="1" dirty="0" smtClean="0"/>
              <a:t>« raisonnée » </a:t>
            </a:r>
            <a:r>
              <a:rPr lang="fr-BE" sz="2400" b="1" dirty="0"/>
              <a:t>du document : </a:t>
            </a:r>
            <a:r>
              <a:rPr lang="fr-BE" sz="2400" dirty="0"/>
              <a:t>sur base de laquelle vous développez un </a:t>
            </a:r>
            <a:r>
              <a:rPr lang="fr-BE" sz="2400" b="1" dirty="0"/>
              <a:t>raisonnement en lien avec vos objectifs </a:t>
            </a:r>
            <a:r>
              <a:rPr lang="fr-BE" sz="2400" dirty="0"/>
              <a:t>de recherche. De quelle manière ce document est-il </a:t>
            </a:r>
            <a:r>
              <a:rPr lang="fr-BE" sz="2400" b="1" dirty="0"/>
              <a:t>valorisable</a:t>
            </a:r>
            <a:r>
              <a:rPr lang="fr-BE" sz="2400" dirty="0"/>
              <a:t> et vous fait-il progresser par rapport à </a:t>
            </a:r>
            <a:r>
              <a:rPr lang="fr-BE" sz="2400" dirty="0" smtClean="0"/>
              <a:t>:</a:t>
            </a:r>
          </a:p>
          <a:p>
            <a:pPr marL="742950" lvl="1" indent="-285750" algn="just">
              <a:spcBef>
                <a:spcPts val="600"/>
              </a:spcBef>
              <a:buFont typeface="Arial" panose="020B0604020202020204" pitchFamily="34" charset="0"/>
              <a:buChar char="•"/>
            </a:pPr>
            <a:r>
              <a:rPr lang="fr-BE" sz="2400" b="1" dirty="0" smtClean="0"/>
              <a:t>L’affinement </a:t>
            </a:r>
            <a:r>
              <a:rPr lang="fr-BE" sz="2400" b="1" dirty="0"/>
              <a:t>et la justification </a:t>
            </a:r>
            <a:r>
              <a:rPr lang="fr-BE" sz="2400" dirty="0"/>
              <a:t>de votre </a:t>
            </a:r>
            <a:r>
              <a:rPr lang="fr-BE" sz="2400" b="1" dirty="0" smtClean="0"/>
              <a:t>question</a:t>
            </a:r>
            <a:r>
              <a:rPr lang="fr-BE" sz="2400" dirty="0" smtClean="0"/>
              <a:t>, de vos </a:t>
            </a:r>
            <a:r>
              <a:rPr lang="fr-BE" sz="2400" b="1" dirty="0" smtClean="0"/>
              <a:t>objectifs</a:t>
            </a:r>
            <a:r>
              <a:rPr lang="fr-BE" sz="2400" dirty="0" smtClean="0"/>
              <a:t> et de votre </a:t>
            </a:r>
            <a:r>
              <a:rPr lang="fr-BE" sz="2400" b="1" dirty="0" smtClean="0"/>
              <a:t>méthodologie</a:t>
            </a:r>
            <a:r>
              <a:rPr lang="fr-BE" sz="2400" dirty="0" smtClean="0"/>
              <a:t> de recherche ?</a:t>
            </a:r>
          </a:p>
          <a:p>
            <a:pPr marL="742950" lvl="1" indent="-285750" algn="just">
              <a:spcBef>
                <a:spcPts val="600"/>
              </a:spcBef>
              <a:buFont typeface="Arial" panose="020B0604020202020204" pitchFamily="34" charset="0"/>
              <a:buChar char="•"/>
            </a:pPr>
            <a:r>
              <a:rPr lang="fr-BE" sz="2400" dirty="0" smtClean="0"/>
              <a:t>La </a:t>
            </a:r>
            <a:r>
              <a:rPr lang="fr-BE" sz="2400" dirty="0"/>
              <a:t>réalisation de </a:t>
            </a:r>
            <a:r>
              <a:rPr lang="fr-BE" sz="2400" b="1" dirty="0"/>
              <a:t>l’état de l’art </a:t>
            </a:r>
            <a:r>
              <a:rPr lang="fr-BE" sz="2400" dirty="0"/>
              <a:t>devant supporter, justifier et introduire votre recherche ?</a:t>
            </a:r>
          </a:p>
        </p:txBody>
      </p:sp>
      <p:sp>
        <p:nvSpPr>
          <p:cNvPr id="11" name="Slide Number Placeholder 10"/>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679065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71512"/>
          <a:stretch/>
        </p:blipFill>
        <p:spPr>
          <a:xfrm>
            <a:off x="-1" y="0"/>
            <a:ext cx="12190413" cy="6858000"/>
          </a:xfrm>
          <a:prstGeom prst="rect">
            <a:avLst/>
          </a:prstGeom>
        </p:spPr>
      </p:pic>
      <p:sp>
        <p:nvSpPr>
          <p:cNvPr id="3" name="TextBox 2"/>
          <p:cNvSpPr txBox="1"/>
          <p:nvPr/>
        </p:nvSpPr>
        <p:spPr>
          <a:xfrm>
            <a:off x="532606" y="1143000"/>
            <a:ext cx="11353800" cy="5109091"/>
          </a:xfrm>
          <a:prstGeom prst="rect">
            <a:avLst/>
          </a:prstGeom>
          <a:noFill/>
        </p:spPr>
        <p:txBody>
          <a:bodyPr wrap="square" rtlCol="0">
            <a:spAutoFit/>
          </a:bodyPr>
          <a:lstStyle/>
          <a:p>
            <a:pPr marL="0" lvl="1" algn="just"/>
            <a:r>
              <a:rPr lang="fr-FR" sz="3200" b="1" dirty="0" smtClean="0"/>
              <a:t>2. Objectifs </a:t>
            </a:r>
            <a:r>
              <a:rPr lang="fr-FR" sz="3200" b="1" dirty="0"/>
              <a:t>de la fiche de </a:t>
            </a:r>
            <a:r>
              <a:rPr lang="fr-FR" sz="3200" b="1" dirty="0" smtClean="0"/>
              <a:t>lecture </a:t>
            </a:r>
            <a:r>
              <a:rPr lang="fr-FR" sz="3200" b="1" dirty="0"/>
              <a:t>d’un document scientifique</a:t>
            </a:r>
            <a:endParaRPr lang="fr-BE" sz="3200" b="1" dirty="0"/>
          </a:p>
          <a:p>
            <a:pPr algn="just"/>
            <a:endParaRPr lang="fr-FR" dirty="0" smtClean="0"/>
          </a:p>
          <a:p>
            <a:pPr algn="just">
              <a:lnSpc>
                <a:spcPct val="150000"/>
              </a:lnSpc>
              <a:spcBef>
                <a:spcPts val="1800"/>
              </a:spcBef>
            </a:pPr>
            <a:r>
              <a:rPr lang="fr-FR" sz="2400" dirty="0"/>
              <a:t>La fiche de lecture doit permettre </a:t>
            </a:r>
            <a:r>
              <a:rPr lang="fr-FR" sz="2400" dirty="0" smtClean="0"/>
              <a:t>(3/3) : </a:t>
            </a:r>
            <a:endParaRPr lang="fr-BE" sz="2400" dirty="0"/>
          </a:p>
          <a:p>
            <a:pPr marL="285750" indent="-285750" algn="just">
              <a:lnSpc>
                <a:spcPct val="150000"/>
              </a:lnSpc>
              <a:spcBef>
                <a:spcPts val="1800"/>
              </a:spcBef>
              <a:buFont typeface="Arial" panose="020B0604020202020204" pitchFamily="34" charset="0"/>
              <a:buChar char="•"/>
            </a:pPr>
            <a:r>
              <a:rPr lang="fr-BE" sz="2400" b="1" dirty="0" smtClean="0"/>
              <a:t>D’organiser </a:t>
            </a:r>
            <a:r>
              <a:rPr lang="fr-BE" sz="2400" b="1" dirty="0"/>
              <a:t>et de documenter sa recherche documentaire : </a:t>
            </a:r>
          </a:p>
          <a:p>
            <a:pPr marL="742950" lvl="1" indent="-285750" algn="just">
              <a:lnSpc>
                <a:spcPct val="150000"/>
              </a:lnSpc>
              <a:spcBef>
                <a:spcPts val="1800"/>
              </a:spcBef>
              <a:buFont typeface="Arial" panose="020B0604020202020204" pitchFamily="34" charset="0"/>
              <a:buChar char="•"/>
            </a:pPr>
            <a:r>
              <a:rPr lang="fr-BE" sz="2400" dirty="0" smtClean="0"/>
              <a:t>La </a:t>
            </a:r>
            <a:r>
              <a:rPr lang="fr-BE" sz="2400" dirty="0"/>
              <a:t>fiche de lecture permet de </a:t>
            </a:r>
            <a:r>
              <a:rPr lang="fr-BE" sz="2400" b="1" dirty="0"/>
              <a:t>conserver une trace claire et bien organisée </a:t>
            </a:r>
            <a:r>
              <a:rPr lang="fr-BE" sz="2400" dirty="0"/>
              <a:t>des éléments/informations utiles essentiels à retenir d’un document scientifique.  </a:t>
            </a:r>
          </a:p>
          <a:p>
            <a:pPr marL="742950" lvl="1" indent="-285750" algn="just">
              <a:lnSpc>
                <a:spcPct val="150000"/>
              </a:lnSpc>
              <a:spcBef>
                <a:spcPts val="1800"/>
              </a:spcBef>
              <a:buFont typeface="Arial" panose="020B0604020202020204" pitchFamily="34" charset="0"/>
              <a:buChar char="•"/>
            </a:pPr>
            <a:r>
              <a:rPr lang="fr-BE" sz="2400" dirty="0" smtClean="0"/>
              <a:t>La </a:t>
            </a:r>
            <a:r>
              <a:rPr lang="fr-BE" sz="2400" dirty="0"/>
              <a:t>fiche permettra de ce fait de </a:t>
            </a:r>
            <a:r>
              <a:rPr lang="fr-BE" sz="2400" b="1" dirty="0"/>
              <a:t>retrouver facilement/rapidement </a:t>
            </a:r>
            <a:r>
              <a:rPr lang="fr-BE" sz="2400" dirty="0"/>
              <a:t>les informations désirées à posteriori (sans devoir relire le document source).</a:t>
            </a:r>
          </a:p>
        </p:txBody>
      </p:sp>
      <p:sp>
        <p:nvSpPr>
          <p:cNvPr id="11" name="Slide Number Placeholder 10"/>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679065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71512"/>
          <a:stretch/>
        </p:blipFill>
        <p:spPr>
          <a:xfrm>
            <a:off x="-1" y="0"/>
            <a:ext cx="12190413" cy="6858000"/>
          </a:xfrm>
          <a:prstGeom prst="rect">
            <a:avLst/>
          </a:prstGeom>
        </p:spPr>
      </p:pic>
      <p:sp>
        <p:nvSpPr>
          <p:cNvPr id="3" name="TextBox 2"/>
          <p:cNvSpPr txBox="1"/>
          <p:nvPr/>
        </p:nvSpPr>
        <p:spPr>
          <a:xfrm>
            <a:off x="532606" y="1143000"/>
            <a:ext cx="11353800" cy="5515356"/>
          </a:xfrm>
          <a:prstGeom prst="rect">
            <a:avLst/>
          </a:prstGeom>
          <a:noFill/>
        </p:spPr>
        <p:txBody>
          <a:bodyPr wrap="square" rtlCol="0">
            <a:spAutoFit/>
          </a:bodyPr>
          <a:lstStyle/>
          <a:p>
            <a:pPr marL="0" lvl="1" algn="just"/>
            <a:r>
              <a:rPr lang="fr-BE" sz="3200" b="1" dirty="0" smtClean="0"/>
              <a:t>3</a:t>
            </a:r>
            <a:r>
              <a:rPr lang="fr-BE" sz="3200" b="1" dirty="0"/>
              <a:t>.	Dans quels cas utiliser une fiche de lecture </a:t>
            </a:r>
            <a:r>
              <a:rPr lang="fr-BE" sz="3200" b="1" dirty="0" smtClean="0"/>
              <a:t>?</a:t>
            </a:r>
            <a:endParaRPr lang="fr-BE" sz="3200" b="1" dirty="0"/>
          </a:p>
          <a:p>
            <a:pPr marL="171450" indent="-171450" algn="just">
              <a:lnSpc>
                <a:spcPct val="120000"/>
              </a:lnSpc>
              <a:spcBef>
                <a:spcPts val="1800"/>
              </a:spcBef>
              <a:buFont typeface="Arial" panose="020B0604020202020204" pitchFamily="34" charset="0"/>
              <a:buChar char="•"/>
            </a:pPr>
            <a:r>
              <a:rPr lang="fr-BE" sz="2400" dirty="0" smtClean="0"/>
              <a:t>Lorsque </a:t>
            </a:r>
            <a:r>
              <a:rPr lang="fr-BE" sz="2400" dirty="0"/>
              <a:t>l’on désire réaliser une recherche documentaire qui répond aux </a:t>
            </a:r>
            <a:r>
              <a:rPr lang="fr-BE" sz="2400" b="1" dirty="0"/>
              <a:t>objectifs repris </a:t>
            </a:r>
            <a:r>
              <a:rPr lang="fr-BE" sz="2400" b="1" dirty="0" smtClean="0"/>
              <a:t>ci-dessus</a:t>
            </a:r>
            <a:r>
              <a:rPr lang="fr-BE" sz="2400" dirty="0" smtClean="0"/>
              <a:t>.</a:t>
            </a:r>
          </a:p>
          <a:p>
            <a:pPr marL="171450" indent="-171450" algn="just">
              <a:lnSpc>
                <a:spcPct val="120000"/>
              </a:lnSpc>
              <a:spcBef>
                <a:spcPts val="1800"/>
              </a:spcBef>
              <a:buFont typeface="Arial" panose="020B0604020202020204" pitchFamily="34" charset="0"/>
              <a:buChar char="•"/>
            </a:pPr>
            <a:r>
              <a:rPr lang="fr-BE" sz="2400" dirty="0" smtClean="0"/>
              <a:t>Il </a:t>
            </a:r>
            <a:r>
              <a:rPr lang="fr-BE" sz="2400" dirty="0"/>
              <a:t>n’est dès lors </a:t>
            </a:r>
            <a:r>
              <a:rPr lang="fr-BE" sz="2400" b="1" dirty="0"/>
              <a:t>pas obligatoire ou indispensable</a:t>
            </a:r>
            <a:r>
              <a:rPr lang="fr-BE" sz="2400" dirty="0"/>
              <a:t> d’avoir recours à cet outil pour appuyer une revue de littérature. </a:t>
            </a:r>
            <a:endParaRPr lang="fr-BE" sz="2400" dirty="0" smtClean="0"/>
          </a:p>
          <a:p>
            <a:pPr algn="just">
              <a:lnSpc>
                <a:spcPct val="120000"/>
              </a:lnSpc>
              <a:spcBef>
                <a:spcPts val="1800"/>
              </a:spcBef>
            </a:pPr>
            <a:r>
              <a:rPr lang="fr-BE" sz="2400" dirty="0" smtClean="0"/>
              <a:t>Cela </a:t>
            </a:r>
            <a:r>
              <a:rPr lang="fr-BE" sz="2400" dirty="0"/>
              <a:t>dépendra notamment de :</a:t>
            </a:r>
          </a:p>
          <a:p>
            <a:pPr marL="342900" indent="-342900" algn="just">
              <a:lnSpc>
                <a:spcPct val="120000"/>
              </a:lnSpc>
              <a:spcBef>
                <a:spcPts val="1800"/>
              </a:spcBef>
              <a:buFont typeface="Arial" panose="020B0604020202020204" pitchFamily="34" charset="0"/>
              <a:buChar char="•"/>
            </a:pPr>
            <a:r>
              <a:rPr lang="fr-BE" sz="2400" dirty="0" smtClean="0"/>
              <a:t>Du </a:t>
            </a:r>
            <a:r>
              <a:rPr lang="fr-BE" sz="2400" b="1" dirty="0"/>
              <a:t>temps disponible </a:t>
            </a:r>
            <a:r>
              <a:rPr lang="fr-BE" sz="2400" dirty="0"/>
              <a:t>pour mener à bien cette recherche documentaire. </a:t>
            </a:r>
            <a:endParaRPr lang="fr-BE" sz="2400" dirty="0" smtClean="0"/>
          </a:p>
          <a:p>
            <a:pPr marL="342900" indent="-342900" algn="just">
              <a:lnSpc>
                <a:spcPct val="120000"/>
              </a:lnSpc>
              <a:spcBef>
                <a:spcPts val="1800"/>
              </a:spcBef>
              <a:buFont typeface="Arial" panose="020B0604020202020204" pitchFamily="34" charset="0"/>
              <a:buChar char="•"/>
            </a:pPr>
            <a:r>
              <a:rPr lang="fr-BE" sz="2400" dirty="0" smtClean="0"/>
              <a:t>Du </a:t>
            </a:r>
            <a:r>
              <a:rPr lang="fr-BE" sz="2400" b="1" dirty="0" smtClean="0"/>
              <a:t>nombre </a:t>
            </a:r>
            <a:r>
              <a:rPr lang="fr-BE" sz="2400" b="1" dirty="0"/>
              <a:t>de sources documentaires </a:t>
            </a:r>
            <a:r>
              <a:rPr lang="fr-BE" sz="2400" dirty="0"/>
              <a:t>disponibles et à traiter sur le sujet désiré. </a:t>
            </a:r>
            <a:endParaRPr lang="fr-BE" sz="2400" dirty="0" smtClean="0"/>
          </a:p>
          <a:p>
            <a:pPr marL="342900" indent="-342900" algn="just">
              <a:lnSpc>
                <a:spcPct val="120000"/>
              </a:lnSpc>
              <a:spcBef>
                <a:spcPts val="1800"/>
              </a:spcBef>
              <a:buFont typeface="Arial" panose="020B0604020202020204" pitchFamily="34" charset="0"/>
              <a:buChar char="•"/>
            </a:pPr>
            <a:r>
              <a:rPr lang="fr-BE" sz="2400" dirty="0" smtClean="0"/>
              <a:t>De </a:t>
            </a:r>
            <a:r>
              <a:rPr lang="fr-BE" sz="2400" dirty="0"/>
              <a:t>la </a:t>
            </a:r>
            <a:r>
              <a:rPr lang="fr-BE" sz="2400" b="1" dirty="0"/>
              <a:t>profondeur</a:t>
            </a:r>
            <a:r>
              <a:rPr lang="fr-BE" sz="2400" dirty="0"/>
              <a:t> désirée de l’analyse bibliographique. </a:t>
            </a:r>
            <a:endParaRPr lang="fr-BE" sz="2400" dirty="0" smtClean="0"/>
          </a:p>
        </p:txBody>
      </p:sp>
      <p:sp>
        <p:nvSpPr>
          <p:cNvPr id="11" name="Slide Number Placeholder 10"/>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513497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71512"/>
          <a:stretch/>
        </p:blipFill>
        <p:spPr>
          <a:xfrm>
            <a:off x="-1" y="0"/>
            <a:ext cx="12190413" cy="6858000"/>
          </a:xfrm>
          <a:prstGeom prst="rect">
            <a:avLst/>
          </a:prstGeom>
        </p:spPr>
      </p:pic>
      <p:sp>
        <p:nvSpPr>
          <p:cNvPr id="3" name="TextBox 2"/>
          <p:cNvSpPr txBox="1"/>
          <p:nvPr/>
        </p:nvSpPr>
        <p:spPr>
          <a:xfrm>
            <a:off x="532606" y="1143000"/>
            <a:ext cx="11353800" cy="5155257"/>
          </a:xfrm>
          <a:prstGeom prst="rect">
            <a:avLst/>
          </a:prstGeom>
          <a:noFill/>
        </p:spPr>
        <p:txBody>
          <a:bodyPr wrap="square" rtlCol="0">
            <a:spAutoFit/>
          </a:bodyPr>
          <a:lstStyle/>
          <a:p>
            <a:pPr marL="0" lvl="1" algn="just"/>
            <a:r>
              <a:rPr lang="fr-BE" sz="3200" b="1" dirty="0" smtClean="0"/>
              <a:t>3</a:t>
            </a:r>
            <a:r>
              <a:rPr lang="fr-BE" sz="3200" b="1" dirty="0"/>
              <a:t>.	Dans quels cas utiliser une fiche de lecture </a:t>
            </a:r>
            <a:r>
              <a:rPr lang="fr-BE" sz="3200" b="1" dirty="0" smtClean="0"/>
              <a:t>?</a:t>
            </a:r>
            <a:endParaRPr lang="fr-BE" sz="3200" b="1" dirty="0"/>
          </a:p>
          <a:p>
            <a:pPr algn="just">
              <a:lnSpc>
                <a:spcPct val="150000"/>
              </a:lnSpc>
              <a:spcBef>
                <a:spcPts val="1800"/>
              </a:spcBef>
            </a:pPr>
            <a:r>
              <a:rPr lang="fr-BE" sz="2400" dirty="0" smtClean="0"/>
              <a:t>Cela </a:t>
            </a:r>
            <a:r>
              <a:rPr lang="fr-BE" sz="2400" dirty="0"/>
              <a:t>dépendra notamment de </a:t>
            </a:r>
            <a:r>
              <a:rPr lang="fr-BE" sz="2400" dirty="0" smtClean="0"/>
              <a:t>(1/3) :</a:t>
            </a:r>
            <a:endParaRPr lang="fr-BE" sz="2400" dirty="0"/>
          </a:p>
          <a:p>
            <a:pPr marL="342900" indent="-342900" algn="just">
              <a:lnSpc>
                <a:spcPct val="150000"/>
              </a:lnSpc>
              <a:spcBef>
                <a:spcPts val="1800"/>
              </a:spcBef>
              <a:buFont typeface="Arial" panose="020B0604020202020204" pitchFamily="34" charset="0"/>
              <a:buChar char="•"/>
            </a:pPr>
            <a:r>
              <a:rPr lang="fr-BE" sz="2400" b="1" dirty="0" smtClean="0"/>
              <a:t>Du </a:t>
            </a:r>
            <a:r>
              <a:rPr lang="fr-BE" sz="2400" b="1" dirty="0"/>
              <a:t>temps disponible pour mener à bien cette recherche </a:t>
            </a:r>
            <a:r>
              <a:rPr lang="fr-BE" sz="2400" b="1" dirty="0" smtClean="0"/>
              <a:t>documentaire</a:t>
            </a:r>
          </a:p>
          <a:p>
            <a:pPr marL="800100" lvl="1" indent="-342900" algn="just">
              <a:lnSpc>
                <a:spcPct val="150000"/>
              </a:lnSpc>
              <a:spcBef>
                <a:spcPts val="1800"/>
              </a:spcBef>
              <a:buFont typeface="Arial" panose="020B0604020202020204" pitchFamily="34" charset="0"/>
              <a:buChar char="•"/>
            </a:pPr>
            <a:r>
              <a:rPr lang="fr-BE" sz="2000" dirty="0" smtClean="0"/>
              <a:t>En </a:t>
            </a:r>
            <a:r>
              <a:rPr lang="fr-BE" sz="2000" dirty="0"/>
              <a:t>effet, la réalisation d’une fiche de lecture complète est </a:t>
            </a:r>
            <a:r>
              <a:rPr lang="fr-BE" sz="2000" b="1" dirty="0"/>
              <a:t>chronophage</a:t>
            </a:r>
            <a:r>
              <a:rPr lang="fr-BE" sz="2000" dirty="0"/>
              <a:t>. </a:t>
            </a:r>
            <a:endParaRPr lang="fr-BE" sz="2000" dirty="0" smtClean="0"/>
          </a:p>
          <a:p>
            <a:pPr marL="800100" lvl="1" indent="-342900" algn="just">
              <a:lnSpc>
                <a:spcPct val="150000"/>
              </a:lnSpc>
              <a:spcBef>
                <a:spcPts val="1800"/>
              </a:spcBef>
              <a:buFont typeface="Arial" panose="020B0604020202020204" pitchFamily="34" charset="0"/>
              <a:buChar char="•"/>
            </a:pPr>
            <a:r>
              <a:rPr lang="fr-BE" sz="2000" dirty="0" smtClean="0"/>
              <a:t>Il </a:t>
            </a:r>
            <a:r>
              <a:rPr lang="fr-BE" sz="2000" dirty="0"/>
              <a:t>est donc important de considérer la </a:t>
            </a:r>
            <a:r>
              <a:rPr lang="fr-BE" sz="2000" b="1" dirty="0"/>
              <a:t>plus-value</a:t>
            </a:r>
            <a:r>
              <a:rPr lang="fr-BE" sz="2000" dirty="0"/>
              <a:t> que sa réalisation représente par rapport à une analyse plus superficielle et plus rapide. </a:t>
            </a:r>
            <a:endParaRPr lang="fr-BE" sz="2000" dirty="0" smtClean="0"/>
          </a:p>
          <a:p>
            <a:pPr marL="800100" lvl="1" indent="-342900" algn="just">
              <a:lnSpc>
                <a:spcPct val="150000"/>
              </a:lnSpc>
              <a:spcBef>
                <a:spcPts val="1800"/>
              </a:spcBef>
              <a:buFont typeface="Arial" panose="020B0604020202020204" pitchFamily="34" charset="0"/>
              <a:buChar char="•"/>
            </a:pPr>
            <a:r>
              <a:rPr lang="fr-BE" sz="2000" dirty="0" smtClean="0"/>
              <a:t>Vous </a:t>
            </a:r>
            <a:r>
              <a:rPr lang="fr-BE" sz="2000" dirty="0"/>
              <a:t>devrez vous poser la question de savoir quelles sont les </a:t>
            </a:r>
            <a:r>
              <a:rPr lang="fr-BE" sz="2000" b="1" dirty="0"/>
              <a:t>informations réellement utiles </a:t>
            </a:r>
            <a:r>
              <a:rPr lang="fr-BE" sz="2000" dirty="0"/>
              <a:t>que vous cherchez à obtenir à travers votre recherche documentaire. </a:t>
            </a:r>
          </a:p>
        </p:txBody>
      </p:sp>
      <p:sp>
        <p:nvSpPr>
          <p:cNvPr id="11" name="Slide Number Placeholder 10"/>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4212392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4207</TotalTime>
  <Words>258</Words>
  <Application>Microsoft Office PowerPoint</Application>
  <PresentationFormat>Custom</PresentationFormat>
  <Paragraphs>96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Antoine DENIS</cp:lastModifiedBy>
  <cp:revision>451</cp:revision>
  <cp:lastPrinted>2023-05-02T11:41:03Z</cp:lastPrinted>
  <dcterms:created xsi:type="dcterms:W3CDTF">2006-08-16T00:00:00Z</dcterms:created>
  <dcterms:modified xsi:type="dcterms:W3CDTF">2024-03-03T10:58:28Z</dcterms:modified>
</cp:coreProperties>
</file>