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89" r:id="rId3"/>
    <p:sldId id="387" r:id="rId4"/>
    <p:sldId id="351" r:id="rId5"/>
    <p:sldId id="350" r:id="rId6"/>
    <p:sldId id="349" r:id="rId7"/>
    <p:sldId id="363" r:id="rId8"/>
    <p:sldId id="287" r:id="rId9"/>
    <p:sldId id="277" r:id="rId10"/>
    <p:sldId id="279" r:id="rId11"/>
    <p:sldId id="355" r:id="rId12"/>
    <p:sldId id="298" r:id="rId13"/>
    <p:sldId id="317" r:id="rId14"/>
    <p:sldId id="318" r:id="rId15"/>
    <p:sldId id="320" r:id="rId16"/>
    <p:sldId id="388" r:id="rId17"/>
    <p:sldId id="266" r:id="rId18"/>
    <p:sldId id="288" r:id="rId19"/>
    <p:sldId id="302" r:id="rId20"/>
    <p:sldId id="270" r:id="rId21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C6AC6B-FA01-36AD-FD88-819738E077A7}" name="Miftari Bardhyl" initials="MB" userId="S::bardhyl.miftari@doct.uliege.be::97a430e6-afb3-4435-a1fa-4e43beddc781" providerId="AD"/>
  <p188:author id="{1E605D9B-A469-47D8-DA2B-1BB89B8D719D}" name="David Dundas" initials="DD" userId="82ff0737e9edc7f4" providerId="Windows Live"/>
  <p188:author id="{4B2458B6-B9D7-99E0-FC51-F8F04C6D04C0}" name="Miftari Bardhyl" initials="BM" userId="S::Bardhyl.Miftari@doct.uliege.be::97a430e6-afb3-4435-a1fa-4e43beddc781" providerId="AD"/>
  <p188:author id="{C5F208CA-6652-F51B-3CC4-F924C19833AC}" name="Dachet Victor" initials="VD" userId="S::Victor.Dachet@uliege.be::87ed07aa-d086-4b65-aaa9-c95ba0eac49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mien Ernst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23"/>
    <p:restoredTop sz="87143"/>
  </p:normalViewPr>
  <p:slideViewPr>
    <p:cSldViewPr snapToGrid="0">
      <p:cViewPr varScale="1">
        <p:scale>
          <a:sx n="111" d="100"/>
          <a:sy n="111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C3394-4A37-424B-AA62-02AD2E91557A}" type="datetimeFigureOut">
              <a:rPr lang="en-BE" smtClean="0"/>
              <a:t>9/22/23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F16FE-508D-8145-83B2-09397832312C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77312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F16FE-508D-8145-83B2-09397832312C}" type="slidenum">
              <a:rPr lang="en-BE" smtClean="0"/>
              <a:t>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57699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F16FE-508D-8145-83B2-09397832312C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57043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F16FE-508D-8145-83B2-09397832312C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58713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F16FE-508D-8145-83B2-09397832312C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08162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F16FE-508D-8145-83B2-09397832312C}" type="slidenum">
              <a:rPr lang="en-BE" smtClean="0"/>
              <a:t>18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13130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DD37-34FA-B9E1-D3EB-29634E779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C4ABE0-0BEB-65CE-2940-6E1EDF26D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B268B-EA8E-3049-36C4-7A1230D23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7EF5-C44D-2E4B-B2AE-F46BF705974B}" type="datetime1">
              <a:rPr lang="en-US" smtClean="0"/>
              <a:t>9/22/23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8EB21-8798-27C6-F0F1-0CCE1A6D3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B2FD3-C735-86F5-056C-C90B2012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1726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7A91E-B741-AE06-9B69-334CC3D3A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B5076-7C71-D29B-3B8D-9E11CD95F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81194-ACC2-5E7C-3553-D115A757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62C3-ECCF-A548-ADE8-CF2B6BF8D50C}" type="datetime1">
              <a:rPr lang="en-US" smtClean="0"/>
              <a:t>9/22/23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45518-CC45-2483-908B-3A21BC7A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74CC3-C84D-9233-34C4-DC6D8061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2581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842696-240A-3434-C920-05B21409D9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F0E7D-9275-718A-05B9-238ADD67B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AD66F-89F3-5C29-6D99-AA949962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250-4BEE-6F4C-873D-86322CBA26A0}" type="datetime1">
              <a:rPr lang="en-US" smtClean="0"/>
              <a:t>9/22/23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B78FB-EA5D-F86F-BE34-C599B94CD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EE468-05CC-B580-2494-48A92342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0617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F1D5A-A16A-2BB4-39FB-1C97E5DB0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C3EF3-8C5B-252C-A16A-2D69ED1E0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E113-9183-3B89-BA9B-CBDA3D5D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8FEE-93A4-2D4D-9128-9B1358C63547}" type="datetime1">
              <a:rPr lang="en-US" smtClean="0"/>
              <a:t>9/22/23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615C6-3B2E-66F9-56E0-D8DFC2970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18516-89D0-FA9F-05A2-A6BB2D82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21295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C79A5-83DA-C768-D9B2-1DDD17BA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AE04F-B3AA-1A8C-383E-5E09FD4D2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B6E9C-5E22-85DE-316C-239EA3F6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E4D6-4F75-4944-B0F7-7092F7B46BCF}" type="datetime1">
              <a:rPr lang="en-US" smtClean="0"/>
              <a:t>9/22/23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A1CA7-6DFB-3B07-0183-02150B23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DBBAD-9693-7360-C6A9-2137DF348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4179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1D6E-2134-CF79-0085-8237DC1C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9F95-860C-414E-3007-C747CFFCA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767F5-8503-FD96-4248-F81C89DF4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76799-38D8-2CA0-802D-ED7229F4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A1527-1909-2142-AC4F-4EF2A85E85D6}" type="datetime1">
              <a:rPr lang="en-US" smtClean="0"/>
              <a:t>9/22/23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C2F74-9BB2-55DD-35E9-78130076B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E2A78-846D-C127-999B-13F850130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40772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C7271-52F9-BC57-2B80-5126B631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1CCB-2D9D-1AF4-3755-2BE57B1DB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76F532-DABA-612F-7B09-333FDCEDD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E3E982-A34B-832A-8690-4E538EBFE9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29FEDE-2CB8-3510-4801-06485E934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D11635-1A25-087E-66AC-4D46A4A7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E0AB-59BB-7644-94BA-E797F736A020}" type="datetime1">
              <a:rPr lang="en-US" smtClean="0"/>
              <a:t>9/22/23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6AD45A-C765-7072-DC3A-64AAEEE6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FAFDDA-7390-EE49-8592-FB85E6FA1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0690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A95FF-BB45-708F-DCEE-BE0BBDAE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8B5960-36CB-1592-9C67-5A5B1567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597C6-4C2B-5E44-92AD-CAA8E544D737}" type="datetime1">
              <a:rPr lang="en-US" smtClean="0"/>
              <a:t>9/22/23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E0523B-23EE-C3A5-727B-5275C57D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6059E-FDF8-51C0-7D31-C55D7B7D4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4040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B48E58-6DB6-944F-CDAE-D4B56F01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BE98-F04F-194B-BAC8-8E17F265C176}" type="datetime1">
              <a:rPr lang="en-US" smtClean="0"/>
              <a:t>9/22/23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1797E4-2D0F-B5C2-19EC-246B32F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6DF00-8761-8282-F605-971B4E4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7318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CEE27-1F3C-315D-FC9F-06BC4C328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88B2A-6E31-F0D3-579B-D083A2BF5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F6F4E1-3850-4BD2-6E2D-B8D4E28CF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2DD9B3-92EF-CE55-0ABB-5CBA7E130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9EA6-538E-1C4D-AA2A-019BBB19ADBC}" type="datetime1">
              <a:rPr lang="en-US" smtClean="0"/>
              <a:t>9/22/23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31BD-A1FA-CB8F-1C03-C18FFF8B7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BE8C5-F90E-C203-0ADD-4AAA1083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88428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281BB-812D-23DA-CF51-FAC3C5E3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62F11-02B0-A32A-0142-E7EF10C49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31143-C278-139A-CDD3-32A72C81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C7225-868E-B69E-A0FA-3BA8AD09D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A5DE-7FC4-104C-97B5-EE3E7722DD19}" type="datetime1">
              <a:rPr lang="en-US" smtClean="0"/>
              <a:t>9/22/23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68B85-D903-1EF8-78F7-58D5CCF29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22662-8A58-5ED1-03AC-C0B8D49F2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7593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DDA6F-057A-E3B1-3943-1D7DFC105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71AED-161B-3702-6B1D-DC9FBE4EB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6B25F-35DB-3C11-78B4-D55BDD42A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FCCD8-2363-8E4F-A1A0-47DD34D83614}" type="datetime1">
              <a:rPr lang="en-US" smtClean="0"/>
              <a:t>9/22/23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C241A-F356-528C-D88D-0086BD3DE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0597-36E1-613D-B3DA-9E68D2ACF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CBC55-3C3B-5B4E-A71F-EACC198AEE86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4392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/>
          <p:nvPr/>
        </p:nvPicPr>
        <p:blipFill>
          <a:blip r:embed="rId3"/>
          <a:stretch/>
        </p:blipFill>
        <p:spPr>
          <a:xfrm>
            <a:off x="-17390" y="-39495"/>
            <a:ext cx="12223727" cy="693699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E5FBFD-2281-BA42-E8EF-2F560DAF55F8}"/>
              </a:ext>
            </a:extLst>
          </p:cNvPr>
          <p:cNvSpPr/>
          <p:nvPr/>
        </p:nvSpPr>
        <p:spPr>
          <a:xfrm>
            <a:off x="127168" y="1889950"/>
            <a:ext cx="11934613" cy="311086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448C7-7438-57D7-75A2-88FF8BBD5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6236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BE" b="1" dirty="0">
                <a:solidFill>
                  <a:srgbClr val="FFFFFF"/>
                </a:solidFill>
              </a:rPr>
              <a:t>Author</a:t>
            </a:r>
            <a:r>
              <a:rPr lang="fr-FR" b="1" dirty="0">
                <a:solidFill>
                  <a:srgbClr val="FFFFFF"/>
                </a:solidFill>
              </a:rPr>
              <a:t>s</a:t>
            </a:r>
            <a:r>
              <a:rPr lang="en-BE" b="1" dirty="0">
                <a:solidFill>
                  <a:srgbClr val="FFFFFF"/>
                </a:solidFill>
              </a:rPr>
              <a:t>: Victor </a:t>
            </a:r>
            <a:r>
              <a:rPr lang="fr-BE" b="1" dirty="0">
                <a:solidFill>
                  <a:srgbClr val="FFFFFF"/>
                </a:solidFill>
              </a:rPr>
              <a:t>DACHET</a:t>
            </a:r>
            <a:r>
              <a:rPr lang="fr-FR" b="1" dirty="0">
                <a:solidFill>
                  <a:srgbClr val="FFFFFF"/>
                </a:solidFill>
              </a:rPr>
              <a:t>, </a:t>
            </a:r>
            <a:r>
              <a:rPr lang="fr-FR" b="1" dirty="0" err="1">
                <a:solidFill>
                  <a:srgbClr val="FFFFFF"/>
                </a:solidFill>
              </a:rPr>
              <a:t>Bardhyl</a:t>
            </a:r>
            <a:r>
              <a:rPr lang="fr-FR" b="1" dirty="0">
                <a:solidFill>
                  <a:srgbClr val="FFFFFF"/>
                </a:solidFill>
              </a:rPr>
              <a:t> MIFTARI, Guillaume DERVAL </a:t>
            </a:r>
          </a:p>
          <a:p>
            <a:r>
              <a:rPr lang="fr-FR" b="1" dirty="0">
                <a:solidFill>
                  <a:srgbClr val="FFFFFF"/>
                </a:solidFill>
              </a:rPr>
              <a:t>and Damien ERNST</a:t>
            </a:r>
            <a:endParaRPr lang="en-BE" b="1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859CF-0698-DEE1-C96F-8C00237BD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75" y="-7899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BE" sz="5200" b="1" dirty="0">
                <a:solidFill>
                  <a:srgbClr val="FFFFFF"/>
                </a:solidFill>
              </a:rPr>
              <a:t>Hydrogen as the basis of </a:t>
            </a:r>
            <a:br>
              <a:rPr lang="nl-BE" sz="5200" b="1" dirty="0">
                <a:solidFill>
                  <a:srgbClr val="FFFFFF"/>
                </a:solidFill>
              </a:rPr>
            </a:br>
            <a:r>
              <a:rPr lang="en-BE" sz="5200" b="1">
                <a:solidFill>
                  <a:srgbClr val="FFFFFF"/>
                </a:solidFill>
              </a:rPr>
              <a:t>Remote Renewable Energy Hubs</a:t>
            </a:r>
            <a:endParaRPr lang="en-BE" sz="5200" b="1" dirty="0">
              <a:solidFill>
                <a:srgbClr val="FFFFFF"/>
              </a:solidFill>
            </a:endParaRPr>
          </a:p>
        </p:txBody>
      </p:sp>
      <p:pic>
        <p:nvPicPr>
          <p:cNvPr id="8" name="Picture 2" descr="Résultat de recherche d'images pour &quot;logo universite de Liège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54" y="5890047"/>
            <a:ext cx="1153593" cy="56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436" y="5835430"/>
            <a:ext cx="732264" cy="70491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56510-0DF6-FEDF-8BDA-7064EF493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58762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0BA38-F337-15C1-11A2-F5967FDE7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221"/>
            <a:ext cx="11049000" cy="5096222"/>
          </a:xfrm>
        </p:spPr>
        <p:txBody>
          <a:bodyPr>
            <a:normAutofit/>
          </a:bodyPr>
          <a:lstStyle/>
          <a:p>
            <a:r>
              <a:rPr lang="nl-BE" dirty="0"/>
              <a:t>Energy in load centers is scarce/low quality</a:t>
            </a:r>
          </a:p>
          <a:p>
            <a:r>
              <a:rPr lang="nl-BE" dirty="0"/>
              <a:t>RREHs harvest abundant energy outside load centers</a:t>
            </a:r>
          </a:p>
          <a:p>
            <a:r>
              <a:rPr lang="nl-BE" dirty="0"/>
              <a:t>Production of decarbonized fuel (and export)</a:t>
            </a:r>
          </a:p>
          <a:p>
            <a:r>
              <a:rPr lang="nl-BE" dirty="0"/>
              <a:t>Can be build in parallel</a:t>
            </a:r>
          </a:p>
          <a:p>
            <a:r>
              <a:rPr lang="nl-BE" dirty="0">
                <a:cs typeface="Calibri"/>
              </a:rPr>
              <a:t>Benefit to local communities</a:t>
            </a:r>
            <a:endParaRPr lang="en-US" dirty="0"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DB26A4-C37F-0D02-5603-D6709B2B5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657"/>
            <a:ext cx="11049000" cy="1325563"/>
          </a:xfrm>
        </p:spPr>
        <p:txBody>
          <a:bodyPr/>
          <a:lstStyle/>
          <a:p>
            <a:r>
              <a:rPr lang="fr-BE" sz="4400" b="1" dirty="0" err="1">
                <a:latin typeface="+mn-lt"/>
              </a:rPr>
              <a:t>Why</a:t>
            </a:r>
            <a:r>
              <a:rPr lang="fr-BE" sz="4400" b="1" dirty="0">
                <a:latin typeface="+mn-lt"/>
              </a:rPr>
              <a:t> </a:t>
            </a:r>
            <a:r>
              <a:rPr lang="fr-BE" b="1" dirty="0">
                <a:latin typeface="+mn-lt"/>
              </a:rPr>
              <a:t>RREH?</a:t>
            </a:r>
            <a:r>
              <a:rPr lang="fr-BE" sz="4400" b="1" dirty="0">
                <a:latin typeface="+mn-lt"/>
              </a:rPr>
              <a:t>  </a:t>
            </a:r>
            <a:endParaRPr lang="en-BE" b="1" dirty="0"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B901DA-455B-8E27-37FB-1CA397F7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97363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4A5A4F9-0E4F-2DF8-32F5-EF89FD6FD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633" y="978303"/>
            <a:ext cx="7772400" cy="5879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08D56A-FF2F-99F5-0AD2-03F5D2126127}"/>
              </a:ext>
            </a:extLst>
          </p:cNvPr>
          <p:cNvSpPr txBox="1">
            <a:spLocks/>
          </p:cNvSpPr>
          <p:nvPr/>
        </p:nvSpPr>
        <p:spPr>
          <a:xfrm>
            <a:off x="977153" y="2758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E" b="1" dirty="0">
                <a:latin typeface="+mn-lt"/>
              </a:rPr>
              <a:t>Schematic </a:t>
            </a:r>
            <a:r>
              <a:rPr lang="fr-BE" b="1" dirty="0">
                <a:latin typeface="+mn-lt"/>
              </a:rPr>
              <a:t>v</a:t>
            </a:r>
            <a:r>
              <a:rPr lang="en-BE" b="1" dirty="0">
                <a:latin typeface="+mn-lt"/>
              </a:rPr>
              <a:t>iew</a:t>
            </a:r>
            <a:r>
              <a:rPr lang="fr-BE" b="1" dirty="0">
                <a:latin typeface="+mn-lt"/>
              </a:rPr>
              <a:t> of an </a:t>
            </a:r>
            <a:r>
              <a:rPr lang="en-BE" b="1" dirty="0">
                <a:latin typeface="+mn-lt"/>
              </a:rPr>
              <a:t>RREH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EB1A1F-44A1-0658-ABA5-5E8C86BE4BF2}"/>
              </a:ext>
            </a:extLst>
          </p:cNvPr>
          <p:cNvSpPr/>
          <p:nvPr/>
        </p:nvSpPr>
        <p:spPr>
          <a:xfrm>
            <a:off x="2541722" y="2727702"/>
            <a:ext cx="666427" cy="70129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672BBD-2930-00E9-53C0-033A00CC8E26}"/>
              </a:ext>
            </a:extLst>
          </p:cNvPr>
          <p:cNvSpPr/>
          <p:nvPr/>
        </p:nvSpPr>
        <p:spPr>
          <a:xfrm>
            <a:off x="2541721" y="3567502"/>
            <a:ext cx="666427" cy="70129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C7D1BC-7B13-2EFD-9290-60635AFC06F9}"/>
              </a:ext>
            </a:extLst>
          </p:cNvPr>
          <p:cNvSpPr/>
          <p:nvPr/>
        </p:nvSpPr>
        <p:spPr>
          <a:xfrm>
            <a:off x="5521042" y="2450736"/>
            <a:ext cx="1048719" cy="90246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2EFAFF-97E1-D481-F769-051BAFDE6D35}"/>
              </a:ext>
            </a:extLst>
          </p:cNvPr>
          <p:cNvSpPr/>
          <p:nvPr/>
        </p:nvSpPr>
        <p:spPr>
          <a:xfrm>
            <a:off x="5811864" y="4633993"/>
            <a:ext cx="557939" cy="46494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095A1-8FC4-5240-3FFE-061207A1B7EF}"/>
              </a:ext>
            </a:extLst>
          </p:cNvPr>
          <p:cNvSpPr/>
          <p:nvPr/>
        </p:nvSpPr>
        <p:spPr>
          <a:xfrm>
            <a:off x="5811864" y="5879697"/>
            <a:ext cx="557939" cy="52689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1D31AC-C9F4-F503-6B11-5D3DC773EC0C}"/>
              </a:ext>
            </a:extLst>
          </p:cNvPr>
          <p:cNvSpPr/>
          <p:nvPr/>
        </p:nvSpPr>
        <p:spPr>
          <a:xfrm>
            <a:off x="3735623" y="2964051"/>
            <a:ext cx="557939" cy="1021353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D1FDC6-99C4-F57E-0549-C27793BFAFB8}"/>
              </a:ext>
            </a:extLst>
          </p:cNvPr>
          <p:cNvSpPr/>
          <p:nvPr/>
        </p:nvSpPr>
        <p:spPr>
          <a:xfrm>
            <a:off x="8183978" y="2073774"/>
            <a:ext cx="813373" cy="1216723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1FCF27-0D72-2DA5-E00E-CD0D4EFEF616}"/>
              </a:ext>
            </a:extLst>
          </p:cNvPr>
          <p:cNvSpPr/>
          <p:nvPr/>
        </p:nvSpPr>
        <p:spPr>
          <a:xfrm>
            <a:off x="8183978" y="3567502"/>
            <a:ext cx="813373" cy="499482"/>
          </a:xfrm>
          <a:prstGeom prst="rect">
            <a:avLst/>
          </a:prstGeom>
          <a:noFill/>
          <a:ln w="28575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D201090-0D16-FAF7-CC57-765B751E576F}"/>
              </a:ext>
            </a:extLst>
          </p:cNvPr>
          <p:cNvSpPr txBox="1"/>
          <p:nvPr/>
        </p:nvSpPr>
        <p:spPr>
          <a:xfrm>
            <a:off x="349135" y="4914276"/>
            <a:ext cx="20454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Technologies</a:t>
            </a:r>
          </a:p>
          <a:p>
            <a:r>
              <a:rPr lang="fr-FR" dirty="0">
                <a:solidFill>
                  <a:srgbClr val="FFC000"/>
                </a:solidFill>
              </a:rPr>
              <a:t>Links</a:t>
            </a:r>
          </a:p>
          <a:p>
            <a:r>
              <a:rPr lang="fr-FR" dirty="0">
                <a:solidFill>
                  <a:srgbClr val="00B0F0"/>
                </a:solidFill>
              </a:rPr>
              <a:t>Imports </a:t>
            </a:r>
          </a:p>
          <a:p>
            <a:r>
              <a:rPr lang="fr-FR" dirty="0">
                <a:solidFill>
                  <a:srgbClr val="7030A0"/>
                </a:solidFill>
              </a:rPr>
              <a:t>By-</a:t>
            </a:r>
            <a:r>
              <a:rPr lang="fr-FR" dirty="0" err="1">
                <a:solidFill>
                  <a:srgbClr val="7030A0"/>
                </a:solidFill>
              </a:rPr>
              <a:t>products</a:t>
            </a:r>
            <a:endParaRPr lang="fr-FR" dirty="0">
              <a:solidFill>
                <a:srgbClr val="7030A0"/>
              </a:solidFill>
            </a:endParaRPr>
          </a:p>
          <a:p>
            <a:r>
              <a:rPr lang="fr-FR" dirty="0">
                <a:solidFill>
                  <a:srgbClr val="00B050"/>
                </a:solidFill>
              </a:rPr>
              <a:t>Local </a:t>
            </a:r>
            <a:r>
              <a:rPr lang="fr-FR" dirty="0" err="1">
                <a:solidFill>
                  <a:srgbClr val="00B050"/>
                </a:solidFill>
              </a:rPr>
              <a:t>opportunities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5C34BB-DCA9-7627-38A1-B50BF68E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74231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8EE21-D5D6-5435-53E2-5B85070E8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92" y="-74142"/>
            <a:ext cx="11932508" cy="1325563"/>
          </a:xfrm>
        </p:spPr>
        <p:txBody>
          <a:bodyPr>
            <a:normAutofit/>
          </a:bodyPr>
          <a:lstStyle/>
          <a:p>
            <a:r>
              <a:rPr lang="en-BE" sz="4000" b="1">
                <a:latin typeface="+mn-lt"/>
              </a:rPr>
              <a:t>Example: </a:t>
            </a:r>
            <a:r>
              <a:rPr lang="en-BE" sz="4000" b="1" dirty="0">
                <a:latin typeface="+mn-lt"/>
              </a:rPr>
              <a:t>A hub in the desert for carbon</a:t>
            </a:r>
            <a:r>
              <a:rPr lang="en-GB" sz="4000" b="1" dirty="0">
                <a:latin typeface="+mn-lt"/>
              </a:rPr>
              <a:t>-</a:t>
            </a:r>
            <a:r>
              <a:rPr lang="en-BE" sz="4000" b="1" dirty="0">
                <a:latin typeface="+mn-lt"/>
              </a:rPr>
              <a:t>neutral fuel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DE0E5-37E6-03E5-7DE4-878CEB882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749" y="963313"/>
            <a:ext cx="9336300" cy="4351338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CH4 from the Algerian desert</a:t>
            </a:r>
            <a:endParaRPr lang="en-BE" dirty="0"/>
          </a:p>
        </p:txBody>
      </p:sp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B349631-591F-85A9-B1D7-496F7371D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693" y="2045479"/>
            <a:ext cx="7126356" cy="48125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54E95-5673-7733-361F-86B622FA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67284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A7285B-56AC-4F18-2116-C523D6D73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58" y="873734"/>
            <a:ext cx="7388483" cy="51105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AC335-FA96-0ED3-2BA1-1C83C0A19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12</a:t>
            </a:fld>
            <a:endParaRPr lang="en-B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1D366C-D7FC-B7FB-E15A-078069D5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92" y="-74142"/>
            <a:ext cx="11932508" cy="1325563"/>
          </a:xfrm>
        </p:spPr>
        <p:txBody>
          <a:bodyPr>
            <a:normAutofit/>
          </a:bodyPr>
          <a:lstStyle/>
          <a:p>
            <a:r>
              <a:rPr lang="nl-BE" sz="4000" b="1" dirty="0">
                <a:latin typeface="+mn-lt"/>
              </a:rPr>
              <a:t>But also ammonia…</a:t>
            </a:r>
            <a:endParaRPr lang="en-BE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8091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E0D293-A822-2CB3-B3A7-16434A369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948" y="1048544"/>
            <a:ext cx="7568104" cy="47609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92852-D265-176B-C4A9-8FD6055A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13</a:t>
            </a:fld>
            <a:endParaRPr lang="en-B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5CB61A-7456-9A49-9439-A60AA1FF3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92" y="-74142"/>
            <a:ext cx="11932508" cy="1325563"/>
          </a:xfrm>
        </p:spPr>
        <p:txBody>
          <a:bodyPr>
            <a:normAutofit/>
          </a:bodyPr>
          <a:lstStyle/>
          <a:p>
            <a:r>
              <a:rPr lang="nl-BE" sz="4000" b="1" dirty="0">
                <a:latin typeface="+mn-lt"/>
              </a:rPr>
              <a:t>Or methanol…</a:t>
            </a:r>
            <a:endParaRPr lang="en-BE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0493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BDC00B-CAA8-5165-4013-8B6DAF8FA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199" y="993656"/>
            <a:ext cx="6705601" cy="487068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053F98-12DE-1798-18C7-822F93A4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14</a:t>
            </a:fld>
            <a:endParaRPr lang="en-B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65317F-86CD-7FCD-FCB2-0DCC373DC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92" y="-74142"/>
            <a:ext cx="11932508" cy="1325563"/>
          </a:xfrm>
        </p:spPr>
        <p:txBody>
          <a:bodyPr>
            <a:normAutofit/>
          </a:bodyPr>
          <a:lstStyle/>
          <a:p>
            <a:r>
              <a:rPr lang="nl-BE" sz="4000" b="1" dirty="0">
                <a:latin typeface="+mn-lt"/>
              </a:rPr>
              <a:t>Or hydrogen directly!</a:t>
            </a:r>
            <a:endParaRPr lang="en-BE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9494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20F523-01DB-F94C-07E4-826DE5CF8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15</a:t>
            </a:fld>
            <a:endParaRPr lang="en-B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6E6032-6CF6-F6EC-F41F-BAA7638C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487" y="3653548"/>
            <a:ext cx="3846011" cy="279359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4E20A10-ED67-6A4C-6D6A-6C5233E39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55" y="3429000"/>
            <a:ext cx="4632767" cy="291436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3912E8E-B8FB-3BFB-58ED-8AFB014A8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65" y="127826"/>
            <a:ext cx="4772628" cy="3301174"/>
          </a:xfrm>
          <a:prstGeom prst="rect">
            <a:avLst/>
          </a:prstGeom>
        </p:spPr>
      </p:pic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B148B09-AEEC-479A-C683-4127271A0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391" y="0"/>
            <a:ext cx="4772629" cy="322301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099B57-6820-A6EF-DAF1-A6EF3420D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105" y="2881043"/>
            <a:ext cx="7129041" cy="141976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800" dirty="0" err="1"/>
              <a:t>Hydrogen</a:t>
            </a:r>
            <a:r>
              <a:rPr lang="fr-FR" sz="4800" dirty="0"/>
              <a:t> </a:t>
            </a:r>
            <a:r>
              <a:rPr lang="fr-FR" sz="4800" dirty="0" err="1"/>
              <a:t>always</a:t>
            </a:r>
            <a:r>
              <a:rPr lang="fr-FR" sz="4800" dirty="0"/>
              <a:t> at the center of the process!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DC611B-D569-1318-D155-B02A97E8160E}"/>
              </a:ext>
            </a:extLst>
          </p:cNvPr>
          <p:cNvSpPr/>
          <p:nvPr/>
        </p:nvSpPr>
        <p:spPr>
          <a:xfrm>
            <a:off x="1539433" y="1226916"/>
            <a:ext cx="1203767" cy="10069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CD1EBA-D2AC-1710-59D9-BA450A11AA0F}"/>
              </a:ext>
            </a:extLst>
          </p:cNvPr>
          <p:cNvSpPr/>
          <p:nvPr/>
        </p:nvSpPr>
        <p:spPr>
          <a:xfrm>
            <a:off x="2141316" y="4444441"/>
            <a:ext cx="1203767" cy="10069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5AC53E-38D6-753B-FB38-43729FFF3869}"/>
              </a:ext>
            </a:extLst>
          </p:cNvPr>
          <p:cNvSpPr/>
          <p:nvPr/>
        </p:nvSpPr>
        <p:spPr>
          <a:xfrm>
            <a:off x="8347276" y="1317679"/>
            <a:ext cx="1203767" cy="10069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12EACB-446A-94D3-349B-D66B270C04F6}"/>
              </a:ext>
            </a:extLst>
          </p:cNvPr>
          <p:cNvSpPr/>
          <p:nvPr/>
        </p:nvSpPr>
        <p:spPr>
          <a:xfrm>
            <a:off x="8778433" y="4496527"/>
            <a:ext cx="1203767" cy="10069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992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6" name="Rectangle 4105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11A060C-3E35-D5C2-10FE-96EC4CCF3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5" r="21736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pic>
        <p:nvPicPr>
          <p:cNvPr id="4098" name="Picture 2" descr="Des terres agricoles en plein désert de Wadi Rum en Jordani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4" r="21574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65913" y="4907279"/>
            <a:ext cx="3447807" cy="716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</a:rPr>
              <a:t>Irrigation carousel in the Wadi Rum desert in Jordan.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3EF68F-23FD-70AF-8A49-91FDC24D2D25}"/>
              </a:ext>
            </a:extLst>
          </p:cNvPr>
          <p:cNvSpPr/>
          <p:nvPr/>
        </p:nvSpPr>
        <p:spPr>
          <a:xfrm>
            <a:off x="362171" y="408930"/>
            <a:ext cx="5981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Artistic representation of a ‘Dubai of Greenland’ which would emerge thanks to the significant wind resources of the country, see e.g.  </a:t>
            </a:r>
            <a:r>
              <a:rPr lang="en-US" dirty="0" err="1">
                <a:solidFill>
                  <a:schemeClr val="bg1"/>
                </a:solidFill>
              </a:rPr>
              <a:t>Radu</a:t>
            </a:r>
            <a:r>
              <a:rPr lang="en-US" dirty="0">
                <a:solidFill>
                  <a:schemeClr val="bg1"/>
                </a:solidFill>
              </a:rPr>
              <a:t> et al. (2019).</a:t>
            </a:r>
          </a:p>
        </p:txBody>
      </p:sp>
    </p:spTree>
    <p:extLst>
      <p:ext uri="{BB962C8B-B14F-4D97-AF65-F5344CB8AC3E}">
        <p14:creationId xmlns:p14="http://schemas.microsoft.com/office/powerpoint/2010/main" val="4261039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80E2-DC95-6E33-2257-63138286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BE" sz="4800" b="1">
                <a:latin typeface="+mn-lt"/>
              </a:rPr>
              <a:t>Optimization </a:t>
            </a:r>
            <a:r>
              <a:rPr lang="en-BE" sz="4800" b="1" dirty="0">
                <a:latin typeface="+mn-lt"/>
              </a:rPr>
              <a:t>of the </a:t>
            </a:r>
            <a:r>
              <a:rPr lang="fr-BE" sz="4800" b="1" dirty="0">
                <a:latin typeface="+mn-lt"/>
              </a:rPr>
              <a:t>H</a:t>
            </a:r>
            <a:r>
              <a:rPr lang="en-BE" sz="4800" b="1" dirty="0">
                <a:latin typeface="+mn-lt"/>
              </a:rPr>
              <a:t>ubs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0CD35C-055B-CE44-562C-DCA1DF5F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17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44220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0F287-E9AF-9F52-89F1-B19CD8D7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773032" cy="1325563"/>
          </a:xfrm>
        </p:spPr>
        <p:txBody>
          <a:bodyPr/>
          <a:lstStyle/>
          <a:p>
            <a:r>
              <a:rPr lang="fr-BE" b="1" dirty="0" err="1">
                <a:latin typeface="+mn-lt"/>
              </a:rPr>
              <a:t>Two</a:t>
            </a:r>
            <a:r>
              <a:rPr lang="fr-BE" b="1" dirty="0">
                <a:latin typeface="+mn-lt"/>
              </a:rPr>
              <a:t> </a:t>
            </a:r>
            <a:r>
              <a:rPr lang="fr-BE" b="1" dirty="0" err="1">
                <a:latin typeface="+mn-lt"/>
              </a:rPr>
              <a:t>existing</a:t>
            </a:r>
            <a:r>
              <a:rPr lang="fr-BE" b="1" dirty="0">
                <a:latin typeface="+mn-lt"/>
              </a:rPr>
              <a:t> challenges for </a:t>
            </a:r>
            <a:r>
              <a:rPr lang="fr-BE" b="1" dirty="0" err="1">
                <a:latin typeface="+mn-lt"/>
              </a:rPr>
              <a:t>optimizing</a:t>
            </a:r>
            <a:r>
              <a:rPr lang="fr-BE" b="1" dirty="0">
                <a:latin typeface="+mn-lt"/>
              </a:rPr>
              <a:t> a hub</a:t>
            </a:r>
            <a:endParaRPr lang="en-BE" b="1" dirty="0">
              <a:latin typeface="+mn-lt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b="1" dirty="0"/>
              <a:t>Uncertainty: </a:t>
            </a:r>
            <a:r>
              <a:rPr lang="en-US" dirty="0"/>
              <a:t>how to take into account uncertainty related, for  example, to the cost of commodities, the renewable energy profiles, the cost of technologies. 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fr-BE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r-BE" b="1" dirty="0" err="1"/>
              <a:t>Optimizing</a:t>
            </a:r>
            <a:r>
              <a:rPr lang="fr-BE" b="1" dirty="0"/>
              <a:t> the </a:t>
            </a:r>
            <a:r>
              <a:rPr lang="fr-BE" b="1" dirty="0" err="1"/>
              <a:t>technology</a:t>
            </a:r>
            <a:r>
              <a:rPr lang="fr-BE" b="1" dirty="0"/>
              <a:t>: </a:t>
            </a:r>
            <a:r>
              <a:rPr lang="fr-BE" dirty="0"/>
              <a:t>how can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determine</a:t>
            </a:r>
            <a:r>
              <a:rPr lang="fr-BE" dirty="0"/>
              <a:t> </a:t>
            </a:r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improvements</a:t>
            </a:r>
            <a:r>
              <a:rPr lang="fr-BE" dirty="0"/>
              <a:t> </a:t>
            </a:r>
            <a:r>
              <a:rPr lang="fr-BE" dirty="0" err="1"/>
              <a:t>should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made to the </a:t>
            </a:r>
            <a:r>
              <a:rPr lang="fr-BE" dirty="0" err="1"/>
              <a:t>technology</a:t>
            </a:r>
            <a:r>
              <a:rPr lang="fr-BE" dirty="0"/>
              <a:t> to </a:t>
            </a:r>
            <a:r>
              <a:rPr lang="fr-BE" dirty="0" err="1"/>
              <a:t>optimize</a:t>
            </a:r>
            <a:r>
              <a:rPr lang="fr-BE" dirty="0"/>
              <a:t> the </a:t>
            </a:r>
            <a:r>
              <a:rPr lang="fr-BE" dirty="0" err="1"/>
              <a:t>economy</a:t>
            </a:r>
            <a:r>
              <a:rPr lang="fr-BE" dirty="0"/>
              <a:t> of hubs? For </a:t>
            </a:r>
            <a:r>
              <a:rPr lang="fr-BE" dirty="0" err="1"/>
              <a:t>example</a:t>
            </a:r>
            <a:r>
              <a:rPr lang="fr-BE" dirty="0"/>
              <a:t>, </a:t>
            </a:r>
            <a:r>
              <a:rPr lang="fr-BE" dirty="0" err="1"/>
              <a:t>designing</a:t>
            </a:r>
            <a:r>
              <a:rPr lang="fr-BE" dirty="0"/>
              <a:t> </a:t>
            </a:r>
            <a:r>
              <a:rPr lang="fr-BE" dirty="0" err="1"/>
              <a:t>windmills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en-US" dirty="0"/>
              <a:t>higher cut-out speed and rated output speed may significantly improve the economics of an RREH located in windy Greenland; see Radu et al. (2019).*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fr-BE" b="1" dirty="0"/>
          </a:p>
          <a:p>
            <a:pPr marL="0" indent="0">
              <a:buNone/>
            </a:pPr>
            <a:endParaRPr lang="en-BE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A36CF97-72CD-A975-8395-F2F14F22C24B}"/>
              </a:ext>
            </a:extLst>
          </p:cNvPr>
          <p:cNvSpPr txBox="1"/>
          <p:nvPr/>
        </p:nvSpPr>
        <p:spPr>
          <a:xfrm>
            <a:off x="0" y="648652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* </a:t>
            </a:r>
            <a:r>
              <a:rPr lang="fr-BE" dirty="0" err="1"/>
              <a:t>We</a:t>
            </a:r>
            <a:r>
              <a:rPr lang="fr-BE" dirty="0"/>
              <a:t> are </a:t>
            </a:r>
            <a:r>
              <a:rPr lang="fr-BE" dirty="0" err="1"/>
              <a:t>currently</a:t>
            </a:r>
            <a:r>
              <a:rPr lang="fr-BE" dirty="0"/>
              <a:t> </a:t>
            </a:r>
            <a:r>
              <a:rPr lang="fr-BE" dirty="0" err="1"/>
              <a:t>using</a:t>
            </a:r>
            <a:r>
              <a:rPr lang="fr-BE" dirty="0"/>
              <a:t> </a:t>
            </a:r>
            <a:r>
              <a:rPr lang="fr-BE" dirty="0" err="1"/>
              <a:t>Reinforcement</a:t>
            </a:r>
            <a:r>
              <a:rPr lang="fr-BE" dirty="0"/>
              <a:t> Learning (RL) techniques as a </a:t>
            </a:r>
            <a:r>
              <a:rPr lang="fr-BE" dirty="0" err="1"/>
              <a:t>way</a:t>
            </a:r>
            <a:r>
              <a:rPr lang="fr-BE" dirty="0"/>
              <a:t> to </a:t>
            </a:r>
            <a:r>
              <a:rPr lang="fr-BE" dirty="0" err="1"/>
              <a:t>solve</a:t>
            </a:r>
            <a:r>
              <a:rPr lang="fr-BE" dirty="0"/>
              <a:t> </a:t>
            </a:r>
            <a:r>
              <a:rPr lang="fr-BE" dirty="0" err="1"/>
              <a:t>these</a:t>
            </a:r>
            <a:r>
              <a:rPr lang="fr-BE" dirty="0"/>
              <a:t> challenges, </a:t>
            </a:r>
            <a:r>
              <a:rPr lang="fr-BE" dirty="0" err="1"/>
              <a:t>see</a:t>
            </a:r>
            <a:r>
              <a:rPr lang="fr-BE" dirty="0"/>
              <a:t> </a:t>
            </a:r>
            <a:r>
              <a:rPr lang="fr-BE" dirty="0" err="1"/>
              <a:t>e.g</a:t>
            </a:r>
            <a:r>
              <a:rPr lang="fr-BE" dirty="0"/>
              <a:t>. </a:t>
            </a:r>
            <a:r>
              <a:rPr lang="fr-BE" dirty="0" err="1"/>
              <a:t>Boland</a:t>
            </a:r>
            <a:r>
              <a:rPr lang="fr-BE" dirty="0"/>
              <a:t> et al. (2022).</a:t>
            </a:r>
            <a:r>
              <a:rPr lang="en-BE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A07724-7AE5-B480-7B0F-421C4542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18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90164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EE2814-DE39-AB0F-413B-FD401813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1</a:t>
            </a:fld>
            <a:endParaRPr lang="en-B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5E59D8-44D8-48C2-ECD4-6AD355DAF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57" y="998751"/>
            <a:ext cx="5393803" cy="486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BA167AD-3F5E-F13C-49BF-8B57244F2E59}"/>
              </a:ext>
            </a:extLst>
          </p:cNvPr>
          <p:cNvSpPr txBox="1"/>
          <p:nvPr/>
        </p:nvSpPr>
        <p:spPr>
          <a:xfrm>
            <a:off x="6748040" y="673584"/>
            <a:ext cx="47621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H2 </a:t>
            </a:r>
            <a:r>
              <a:rPr lang="fr-FR" sz="2800" dirty="0" err="1"/>
              <a:t>is</a:t>
            </a:r>
            <a:r>
              <a:rPr lang="fr-FR" sz="2800" dirty="0"/>
              <a:t> hard to store (high pressure/</a:t>
            </a:r>
            <a:r>
              <a:rPr lang="fr-FR" sz="2800" dirty="0" err="1"/>
              <a:t>low</a:t>
            </a:r>
            <a:r>
              <a:rPr lang="fr-FR" sz="2800" dirty="0"/>
              <a:t> </a:t>
            </a:r>
            <a:r>
              <a:rPr lang="fr-FR" sz="2800" dirty="0" err="1"/>
              <a:t>temperature</a:t>
            </a:r>
            <a:r>
              <a:rPr lang="fr-FR" sz="2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Low </a:t>
            </a:r>
            <a:r>
              <a:rPr lang="fr-FR" sz="2800" dirty="0" err="1"/>
              <a:t>volumetric</a:t>
            </a:r>
            <a:r>
              <a:rPr lang="fr-FR" sz="2800" dirty="0"/>
              <a:t> </a:t>
            </a:r>
            <a:r>
              <a:rPr lang="fr-FR" sz="2800" dirty="0" err="1"/>
              <a:t>density</a:t>
            </a: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 err="1"/>
              <a:t>Losses</a:t>
            </a:r>
            <a:r>
              <a:rPr lang="fr-FR" sz="2800" dirty="0"/>
              <a:t> in </a:t>
            </a:r>
            <a:r>
              <a:rPr lang="fr-FR" sz="2800" dirty="0" err="1"/>
              <a:t>storage</a:t>
            </a:r>
            <a:r>
              <a:rPr lang="fr-FR" sz="2800" dirty="0"/>
              <a:t>/transport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D556A4-3A34-5C8C-B35F-0D43674336FD}"/>
              </a:ext>
            </a:extLst>
          </p:cNvPr>
          <p:cNvSpPr txBox="1"/>
          <p:nvPr/>
        </p:nvSpPr>
        <p:spPr>
          <a:xfrm>
            <a:off x="1989398" y="6169580"/>
            <a:ext cx="248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Source: US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dept</a:t>
            </a:r>
            <a:r>
              <a:rPr lang="fr-FR" dirty="0"/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F90C8E2-E4AE-A9C7-B93D-9979EE957A5C}"/>
              </a:ext>
            </a:extLst>
          </p:cNvPr>
          <p:cNvSpPr txBox="1"/>
          <p:nvPr/>
        </p:nvSpPr>
        <p:spPr>
          <a:xfrm>
            <a:off x="6667017" y="3849681"/>
            <a:ext cx="48431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Hydrogen</a:t>
            </a:r>
            <a:r>
              <a:rPr lang="fr-FR" sz="2800" dirty="0"/>
              <a:t> </a:t>
            </a:r>
            <a:r>
              <a:rPr lang="fr-FR" sz="2800" dirty="0" err="1"/>
              <a:t>will</a:t>
            </a:r>
            <a:r>
              <a:rPr lang="fr-FR" sz="2800" dirty="0"/>
              <a:t> </a:t>
            </a:r>
            <a:r>
              <a:rPr lang="fr-FR" sz="2800" dirty="0" err="1"/>
              <a:t>probably</a:t>
            </a:r>
            <a:r>
              <a:rPr lang="fr-FR" sz="2800" dirty="0"/>
              <a:t> not </a:t>
            </a:r>
            <a:r>
              <a:rPr lang="fr-FR" sz="2800" dirty="0" err="1"/>
              <a:t>reach</a:t>
            </a:r>
            <a:r>
              <a:rPr lang="fr-FR" sz="2800" dirty="0"/>
              <a:t> the last </a:t>
            </a:r>
            <a:r>
              <a:rPr lang="fr-FR" sz="2800" dirty="0" err="1"/>
              <a:t>steps</a:t>
            </a:r>
            <a:r>
              <a:rPr lang="fr-FR" sz="2800" dirty="0"/>
              <a:t> of the </a:t>
            </a:r>
            <a:r>
              <a:rPr lang="fr-FR" sz="2800" dirty="0" err="1"/>
              <a:t>energy</a:t>
            </a:r>
            <a:r>
              <a:rPr lang="fr-FR" sz="2800" dirty="0"/>
              <a:t> usage (</a:t>
            </a:r>
            <a:r>
              <a:rPr lang="fr-FR" sz="2800" dirty="0" err="1"/>
              <a:t>mobility</a:t>
            </a:r>
            <a:r>
              <a:rPr lang="fr-FR" sz="2800" dirty="0"/>
              <a:t>, home </a:t>
            </a:r>
            <a:r>
              <a:rPr lang="fr-FR" sz="2800" dirty="0" err="1"/>
              <a:t>heating</a:t>
            </a:r>
            <a:r>
              <a:rPr lang="fr-FR" sz="2800" dirty="0"/>
              <a:t>, </a:t>
            </a:r>
            <a:r>
              <a:rPr lang="fr-FR" sz="2800" dirty="0" err="1"/>
              <a:t>electricity</a:t>
            </a:r>
            <a:r>
              <a:rPr lang="fr-FR" sz="2800" dirty="0"/>
              <a:t> </a:t>
            </a:r>
            <a:r>
              <a:rPr lang="fr-FR" sz="2800" dirty="0" err="1"/>
              <a:t>generation</a:t>
            </a:r>
            <a:r>
              <a:rPr lang="fr-FR" sz="2800" dirty="0"/>
              <a:t>, …).</a:t>
            </a:r>
          </a:p>
          <a:p>
            <a:endParaRPr lang="fr-FR" sz="2800" dirty="0"/>
          </a:p>
          <a:p>
            <a:r>
              <a:rPr lang="fr-FR" sz="2800" dirty="0" err="1"/>
              <a:t>What</a:t>
            </a:r>
            <a:r>
              <a:rPr lang="fr-FR" sz="2800" dirty="0"/>
              <a:t> are the </a:t>
            </a:r>
            <a:r>
              <a:rPr lang="fr-FR" sz="2800" dirty="0" err="1"/>
              <a:t>other</a:t>
            </a:r>
            <a:r>
              <a:rPr lang="fr-FR" sz="2800" dirty="0"/>
              <a:t> usages?</a:t>
            </a:r>
          </a:p>
        </p:txBody>
      </p:sp>
    </p:spTree>
    <p:extLst>
      <p:ext uri="{BB962C8B-B14F-4D97-AF65-F5344CB8AC3E}">
        <p14:creationId xmlns:p14="http://schemas.microsoft.com/office/powerpoint/2010/main" val="3310769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96F9E-89E5-04E2-77EE-847562FD9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 dirty="0">
                <a:latin typeface="+mn-lt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3529F-05C3-369D-406F-408B1F114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BE" b="1" dirty="0">
                <a:solidFill>
                  <a:srgbClr val="FF0000"/>
                </a:solidFill>
              </a:rPr>
              <a:t>RREH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BE" b="1" dirty="0">
                <a:solidFill>
                  <a:srgbClr val="FF0000"/>
                </a:solidFill>
              </a:rPr>
              <a:t> </a:t>
            </a:r>
            <a:r>
              <a:rPr lang="fr-BE" b="1" dirty="0" err="1">
                <a:solidFill>
                  <a:srgbClr val="FF0000"/>
                </a:solidFill>
              </a:rPr>
              <a:t>offer</a:t>
            </a:r>
            <a:r>
              <a:rPr lang="fr-BE" b="1" dirty="0">
                <a:solidFill>
                  <a:srgbClr val="FF0000"/>
                </a:solidFill>
              </a:rPr>
              <a:t> </a:t>
            </a:r>
            <a:r>
              <a:rPr lang="fr-BE" b="1" dirty="0" err="1">
                <a:solidFill>
                  <a:srgbClr val="FF0000"/>
                </a:solidFill>
              </a:rPr>
              <a:t>magnificent</a:t>
            </a:r>
            <a:r>
              <a:rPr lang="fr-BE" b="1" dirty="0">
                <a:solidFill>
                  <a:srgbClr val="FF0000"/>
                </a:solidFill>
              </a:rPr>
              <a:t> </a:t>
            </a:r>
            <a:r>
              <a:rPr lang="fr-BE" b="1" dirty="0" err="1">
                <a:solidFill>
                  <a:srgbClr val="FF0000"/>
                </a:solidFill>
              </a:rPr>
              <a:t>opportunities</a:t>
            </a:r>
            <a:r>
              <a:rPr lang="fr-BE" b="1" dirty="0">
                <a:solidFill>
                  <a:srgbClr val="FF0000"/>
                </a:solidFill>
              </a:rPr>
              <a:t> for </a:t>
            </a:r>
            <a:r>
              <a:rPr lang="fr-BE" b="1" dirty="0" err="1">
                <a:solidFill>
                  <a:srgbClr val="FF0000"/>
                </a:solidFill>
              </a:rPr>
              <a:t>rapidly</a:t>
            </a:r>
            <a:r>
              <a:rPr lang="fr-BE" b="1" dirty="0">
                <a:solidFill>
                  <a:srgbClr val="FF0000"/>
                </a:solidFill>
              </a:rPr>
              <a:t> </a:t>
            </a:r>
            <a:r>
              <a:rPr lang="fr-BE" b="1" dirty="0" err="1">
                <a:solidFill>
                  <a:srgbClr val="FF0000"/>
                </a:solidFill>
              </a:rPr>
              <a:t>transitioning</a:t>
            </a:r>
            <a:r>
              <a:rPr lang="fr-BE" b="1" dirty="0">
                <a:solidFill>
                  <a:srgbClr val="FF0000"/>
                </a:solidFill>
              </a:rPr>
              <a:t> to </a:t>
            </a:r>
            <a:r>
              <a:rPr lang="fr-BE" b="1" dirty="0" err="1">
                <a:solidFill>
                  <a:srgbClr val="FF0000"/>
                </a:solidFill>
              </a:rPr>
              <a:t>low-carbon</a:t>
            </a:r>
            <a:r>
              <a:rPr lang="fr-BE" b="1" dirty="0">
                <a:solidFill>
                  <a:srgbClr val="FF0000"/>
                </a:solidFill>
              </a:rPr>
              <a:t> </a:t>
            </a:r>
            <a:r>
              <a:rPr lang="fr-BE" b="1" dirty="0" err="1">
                <a:solidFill>
                  <a:srgbClr val="FF0000"/>
                </a:solidFill>
              </a:rPr>
              <a:t>economies</a:t>
            </a:r>
            <a:r>
              <a:rPr lang="fr-BE" b="1" dirty="0">
                <a:solidFill>
                  <a:srgbClr val="FF0000"/>
                </a:solidFill>
              </a:rPr>
              <a:t>. </a:t>
            </a:r>
            <a:endParaRPr lang="en-BE" b="1" dirty="0">
              <a:solidFill>
                <a:srgbClr val="FF0000"/>
              </a:solidFill>
            </a:endParaRPr>
          </a:p>
          <a:p>
            <a:r>
              <a:rPr lang="en-BE" dirty="0"/>
              <a:t>Possibil</a:t>
            </a:r>
            <a:r>
              <a:rPr lang="fr-BE" dirty="0"/>
              <a:t>i</a:t>
            </a:r>
            <a:r>
              <a:rPr lang="en-BE" dirty="0"/>
              <a:t>ty to take advantage of local opportunities </a:t>
            </a:r>
            <a:r>
              <a:rPr lang="fr-FR" dirty="0"/>
              <a:t>for f</a:t>
            </a:r>
            <a:r>
              <a:rPr lang="en-BE" dirty="0"/>
              <a:t>arming and </a:t>
            </a:r>
            <a:r>
              <a:rPr lang="fr-FR" dirty="0"/>
              <a:t>w</a:t>
            </a:r>
            <a:r>
              <a:rPr lang="en-BE" dirty="0"/>
              <a:t>ater</a:t>
            </a:r>
            <a:r>
              <a:rPr lang="fr-BE" dirty="0"/>
              <a:t>.</a:t>
            </a:r>
          </a:p>
          <a:p>
            <a:r>
              <a:rPr lang="fr-FR" dirty="0" err="1"/>
              <a:t>Identifying</a:t>
            </a:r>
            <a:r>
              <a:rPr lang="fr-FR" dirty="0"/>
              <a:t> the optimal hubs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complex</a:t>
            </a:r>
            <a:r>
              <a:rPr lang="fr-FR" dirty="0"/>
              <a:t> </a:t>
            </a:r>
            <a:r>
              <a:rPr lang="fr-FR" dirty="0" err="1"/>
              <a:t>optimization</a:t>
            </a:r>
            <a:r>
              <a:rPr lang="fr-FR" dirty="0"/>
              <a:t> </a:t>
            </a:r>
            <a:r>
              <a:rPr lang="fr-FR" dirty="0" err="1"/>
              <a:t>task</a:t>
            </a:r>
            <a:r>
              <a:rPr lang="fr-FR" dirty="0"/>
              <a:t>, </a:t>
            </a:r>
            <a:r>
              <a:rPr lang="fr-FR" dirty="0" err="1"/>
              <a:t>especially</a:t>
            </a:r>
            <a:r>
              <a:rPr lang="fr-FR" dirty="0"/>
              <a:t> if </a:t>
            </a:r>
            <a:r>
              <a:rPr lang="fr-BE" dirty="0"/>
              <a:t>m</a:t>
            </a:r>
            <a:r>
              <a:rPr lang="en-BE" dirty="0"/>
              <a:t>ulti</a:t>
            </a:r>
            <a:r>
              <a:rPr lang="fr-BE" dirty="0"/>
              <a:t>-e</a:t>
            </a:r>
            <a:r>
              <a:rPr lang="en-BE" dirty="0"/>
              <a:t>nergy </a:t>
            </a:r>
            <a:r>
              <a:rPr lang="fr-BE" dirty="0"/>
              <a:t>v</a:t>
            </a:r>
            <a:r>
              <a:rPr lang="en-BE" dirty="0"/>
              <a:t>ector </a:t>
            </a:r>
            <a:r>
              <a:rPr lang="fr-BE" dirty="0"/>
              <a:t>h</a:t>
            </a:r>
            <a:r>
              <a:rPr lang="en-BE" dirty="0"/>
              <a:t>ub</a:t>
            </a:r>
            <a:r>
              <a:rPr lang="fr-BE" dirty="0"/>
              <a:t>s are </a:t>
            </a:r>
            <a:r>
              <a:rPr lang="fr-BE" dirty="0" err="1"/>
              <a:t>considered</a:t>
            </a:r>
            <a:r>
              <a:rPr lang="fr-BE" dirty="0"/>
              <a:t>. 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F4550-A1A6-347F-AA2C-89459737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19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3993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55F2C0-3AA2-8BDC-43E4-4A2C06767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49168B-A130-9666-2846-8F17A7F5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A6CBC55-3C3B-5B4E-A71F-EACC198AEE8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22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3CA94FAE-5C34-C7ED-2934-F8AED7925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87" y="646520"/>
            <a:ext cx="10046825" cy="596599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788588-220D-0D14-B549-FCF7B759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9491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754D83A-9159-5FDE-1ABF-4CB4FB5C3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959"/>
          <a:stretch/>
        </p:blipFill>
        <p:spPr>
          <a:xfrm>
            <a:off x="1222567" y="515073"/>
            <a:ext cx="10499558" cy="58278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E28CCE-5887-CA76-F0B0-2B9A6E844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55550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carte, art&#10;&#10;Description générée automatiquement">
            <a:extLst>
              <a:ext uri="{FF2B5EF4-FFF2-40B4-BE49-F238E27FC236}">
                <a16:creationId xmlns:a16="http://schemas.microsoft.com/office/drawing/2014/main" id="{C012DA2C-D921-D26D-D2E9-6E52FE61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36" y="1185058"/>
            <a:ext cx="9848127" cy="54568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CEC50B6-8D54-0F4C-20B9-A0647C4E3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657"/>
            <a:ext cx="11049000" cy="1325563"/>
          </a:xfrm>
        </p:spPr>
        <p:txBody>
          <a:bodyPr/>
          <a:lstStyle/>
          <a:p>
            <a:r>
              <a:rPr lang="nl-BE" sz="4400" b="1" dirty="0">
                <a:latin typeface="+mn-lt"/>
              </a:rPr>
              <a:t>World population density</a:t>
            </a:r>
            <a:endParaRPr lang="en-BE" b="1" dirty="0"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D2740B-7C04-D7F4-1007-1279E7A3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17109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2A2984-CA21-9C84-3095-BD9251E85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3" y="732996"/>
            <a:ext cx="10955707" cy="60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60F24B-C2F9-C958-67BE-6EBDDC410CC6}"/>
              </a:ext>
            </a:extLst>
          </p:cNvPr>
          <p:cNvSpPr/>
          <p:nvPr/>
        </p:nvSpPr>
        <p:spPr>
          <a:xfrm>
            <a:off x="5427392" y="2546770"/>
            <a:ext cx="2073159" cy="5947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54AE0D-4F56-FF7D-2D89-7C8785390552}"/>
              </a:ext>
            </a:extLst>
          </p:cNvPr>
          <p:cNvSpPr/>
          <p:nvPr/>
        </p:nvSpPr>
        <p:spPr>
          <a:xfrm>
            <a:off x="6215449" y="4459927"/>
            <a:ext cx="667265" cy="5356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4203ED-9F1D-9324-40E2-5062ECB3887D}"/>
              </a:ext>
            </a:extLst>
          </p:cNvPr>
          <p:cNvSpPr/>
          <p:nvPr/>
        </p:nvSpPr>
        <p:spPr>
          <a:xfrm>
            <a:off x="3558746" y="4192111"/>
            <a:ext cx="345990" cy="89887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6B6064-A9AF-46E2-F3E9-B36E4C0A8186}"/>
              </a:ext>
            </a:extLst>
          </p:cNvPr>
          <p:cNvSpPr/>
          <p:nvPr/>
        </p:nvSpPr>
        <p:spPr>
          <a:xfrm>
            <a:off x="2166550" y="2338597"/>
            <a:ext cx="799071" cy="9112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614AA7-D715-B03C-F010-EBE04850DA87}"/>
              </a:ext>
            </a:extLst>
          </p:cNvPr>
          <p:cNvSpPr/>
          <p:nvPr/>
        </p:nvSpPr>
        <p:spPr>
          <a:xfrm>
            <a:off x="9078096" y="4272127"/>
            <a:ext cx="1462218" cy="9112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43AD86-C2E1-9C20-CBB0-8426FC70C3F5}"/>
              </a:ext>
            </a:extLst>
          </p:cNvPr>
          <p:cNvSpPr/>
          <p:nvPr/>
        </p:nvSpPr>
        <p:spPr>
          <a:xfrm>
            <a:off x="8435545" y="2210911"/>
            <a:ext cx="667265" cy="5356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1EB415-4BA2-9BFE-90E2-25922E6DEEF0}"/>
              </a:ext>
            </a:extLst>
          </p:cNvPr>
          <p:cNvSpPr/>
          <p:nvPr/>
        </p:nvSpPr>
        <p:spPr>
          <a:xfrm>
            <a:off x="3904736" y="834761"/>
            <a:ext cx="2191264" cy="103110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17280D-80ED-0C1A-F7BE-0BB4437776EE}"/>
              </a:ext>
            </a:extLst>
          </p:cNvPr>
          <p:cNvSpPr/>
          <p:nvPr/>
        </p:nvSpPr>
        <p:spPr>
          <a:xfrm>
            <a:off x="714563" y="1220311"/>
            <a:ext cx="1274875" cy="88033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9B0EAA-0891-B2DC-B066-D906BA8794E1}"/>
              </a:ext>
            </a:extLst>
          </p:cNvPr>
          <p:cNvSpPr/>
          <p:nvPr/>
        </p:nvSpPr>
        <p:spPr>
          <a:xfrm>
            <a:off x="3558745" y="5122306"/>
            <a:ext cx="593125" cy="67301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949706-DF96-E482-455A-A3273FF99DE6}"/>
              </a:ext>
            </a:extLst>
          </p:cNvPr>
          <p:cNvSpPr/>
          <p:nvPr/>
        </p:nvSpPr>
        <p:spPr>
          <a:xfrm>
            <a:off x="9947189" y="1537898"/>
            <a:ext cx="1062681" cy="91123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BBFDD3-6EB2-172D-AB9E-A0FE3185DD88}"/>
              </a:ext>
            </a:extLst>
          </p:cNvPr>
          <p:cNvSpPr/>
          <p:nvPr/>
        </p:nvSpPr>
        <p:spPr>
          <a:xfrm>
            <a:off x="10008973" y="4995558"/>
            <a:ext cx="1248032" cy="50319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3F0A4A-E4FB-47B5-606C-C7D0E12B1B91}"/>
              </a:ext>
            </a:extLst>
          </p:cNvPr>
          <p:cNvSpPr/>
          <p:nvPr/>
        </p:nvSpPr>
        <p:spPr>
          <a:xfrm>
            <a:off x="7836061" y="2478726"/>
            <a:ext cx="1834881" cy="10858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3A8893-7504-6EE2-FD80-E80AED4D9ED4}"/>
              </a:ext>
            </a:extLst>
          </p:cNvPr>
          <p:cNvSpPr/>
          <p:nvPr/>
        </p:nvSpPr>
        <p:spPr>
          <a:xfrm>
            <a:off x="5513775" y="1689544"/>
            <a:ext cx="1426604" cy="771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8C6B7A-2FE8-0637-F6EC-2D50BD912693}"/>
              </a:ext>
            </a:extLst>
          </p:cNvPr>
          <p:cNvSpPr/>
          <p:nvPr/>
        </p:nvSpPr>
        <p:spPr>
          <a:xfrm>
            <a:off x="3028839" y="2087006"/>
            <a:ext cx="903387" cy="10733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EE78CC-0FC7-0BBA-413C-97D59270F452}"/>
              </a:ext>
            </a:extLst>
          </p:cNvPr>
          <p:cNvSpPr/>
          <p:nvPr/>
        </p:nvSpPr>
        <p:spPr>
          <a:xfrm>
            <a:off x="5289029" y="3243395"/>
            <a:ext cx="1220259" cy="535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E3C4E6-08DC-D79B-5B2C-A7FFD0FF864A}"/>
              </a:ext>
            </a:extLst>
          </p:cNvPr>
          <p:cNvSpPr/>
          <p:nvPr/>
        </p:nvSpPr>
        <p:spPr>
          <a:xfrm>
            <a:off x="128448" y="4919143"/>
            <a:ext cx="222801" cy="283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32F1A0A-F77C-A6CF-EF02-1DE2189C3F71}"/>
              </a:ext>
            </a:extLst>
          </p:cNvPr>
          <p:cNvSpPr/>
          <p:nvPr/>
        </p:nvSpPr>
        <p:spPr>
          <a:xfrm>
            <a:off x="128448" y="5405022"/>
            <a:ext cx="222801" cy="28377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BD670C-2B76-7ADE-4B5D-F5192C0C7B6F}"/>
              </a:ext>
            </a:extLst>
          </p:cNvPr>
          <p:cNvSpPr/>
          <p:nvPr/>
        </p:nvSpPr>
        <p:spPr>
          <a:xfrm>
            <a:off x="128447" y="5936937"/>
            <a:ext cx="222801" cy="28377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74AAB54-3F99-4B4B-50CD-3D900023847F}"/>
              </a:ext>
            </a:extLst>
          </p:cNvPr>
          <p:cNvSpPr txBox="1"/>
          <p:nvPr/>
        </p:nvSpPr>
        <p:spPr>
          <a:xfrm>
            <a:off x="521730" y="4888147"/>
            <a:ext cx="2402371" cy="37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High population </a:t>
            </a:r>
            <a:r>
              <a:rPr lang="fr-FR" dirty="0" err="1"/>
              <a:t>density</a:t>
            </a:r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87900E6-80F5-3FFA-ED49-EF26B03C84F2}"/>
              </a:ext>
            </a:extLst>
          </p:cNvPr>
          <p:cNvSpPr txBox="1"/>
          <p:nvPr/>
        </p:nvSpPr>
        <p:spPr>
          <a:xfrm>
            <a:off x="521730" y="5264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High </a:t>
            </a:r>
            <a:r>
              <a:rPr lang="fr-FR" dirty="0" err="1"/>
              <a:t>photovoltaic</a:t>
            </a:r>
            <a:r>
              <a:rPr lang="fr-FR" dirty="0"/>
              <a:t> power </a:t>
            </a:r>
          </a:p>
          <a:p>
            <a:r>
              <a:rPr lang="fr-FR" dirty="0" err="1"/>
              <a:t>potential</a:t>
            </a:r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B991E91-53A1-452B-1485-FDBF99551114}"/>
              </a:ext>
            </a:extLst>
          </p:cNvPr>
          <p:cNvSpPr txBox="1"/>
          <p:nvPr/>
        </p:nvSpPr>
        <p:spPr>
          <a:xfrm>
            <a:off x="521730" y="583857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High </a:t>
            </a:r>
            <a:r>
              <a:rPr lang="fr-FR" dirty="0" err="1"/>
              <a:t>wind</a:t>
            </a:r>
            <a:r>
              <a:rPr lang="fr-FR" dirty="0"/>
              <a:t> power </a:t>
            </a:r>
            <a:r>
              <a:rPr lang="fr-FR" dirty="0" err="1"/>
              <a:t>density</a:t>
            </a:r>
            <a:r>
              <a:rPr lang="fr-FR" dirty="0"/>
              <a:t> </a:t>
            </a:r>
          </a:p>
          <a:p>
            <a:r>
              <a:rPr lang="fr-FR" dirty="0" err="1"/>
              <a:t>potential</a:t>
            </a:r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E21998-0C8D-9680-571A-302B2ED64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47" y="4131340"/>
            <a:ext cx="2596133" cy="673013"/>
          </a:xfrm>
        </p:spPr>
        <p:txBody>
          <a:bodyPr>
            <a:normAutofit fontScale="90000"/>
          </a:bodyPr>
          <a:lstStyle/>
          <a:p>
            <a:r>
              <a:rPr lang="nl-BE" sz="4400" b="1" dirty="0">
                <a:latin typeface="+mn-lt"/>
              </a:rPr>
              <a:t>Mismatch</a:t>
            </a:r>
            <a:endParaRPr lang="en-BE" b="1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AA02CC-3BDE-E094-D582-61BC94014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40861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80E2-DC95-6E33-2257-63138286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BE" sz="4800" b="1">
                <a:latin typeface="+mn-lt"/>
              </a:rPr>
              <a:t>Remote </a:t>
            </a:r>
            <a:r>
              <a:rPr lang="en-BE" sz="4800" b="1" dirty="0">
                <a:latin typeface="+mn-lt"/>
              </a:rPr>
              <a:t>Renewable Energy Hubs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94EEAF-0C1C-8A99-A417-F20015253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3239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26A4-C37F-0D02-5603-D6709B2B5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657"/>
            <a:ext cx="11049000" cy="1325563"/>
          </a:xfrm>
        </p:spPr>
        <p:txBody>
          <a:bodyPr/>
          <a:lstStyle/>
          <a:p>
            <a:r>
              <a:rPr lang="en-BE" sz="4400" b="1" dirty="0">
                <a:latin typeface="+mn-lt"/>
              </a:rPr>
              <a:t>Remote Renewable Energy Hub</a:t>
            </a:r>
            <a:r>
              <a:rPr lang="fr-BE" sz="4400" b="1" dirty="0">
                <a:latin typeface="+mn-lt"/>
              </a:rPr>
              <a:t>:  </a:t>
            </a:r>
            <a:r>
              <a:rPr lang="fr-BE" sz="4400" b="1" dirty="0" err="1">
                <a:latin typeface="+mn-lt"/>
              </a:rPr>
              <a:t>definition</a:t>
            </a:r>
            <a:endParaRPr lang="en-BE" b="1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86CC14-CBA9-F6E5-4E9D-96F4D34D1F62}"/>
              </a:ext>
            </a:extLst>
          </p:cNvPr>
          <p:cNvSpPr txBox="1"/>
          <p:nvPr/>
        </p:nvSpPr>
        <p:spPr>
          <a:xfrm>
            <a:off x="596630" y="2617478"/>
            <a:ext cx="69759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 Remote Renewable Energy Hub (RREH) is an energy hub located far away from large load </a:t>
            </a:r>
            <a:r>
              <a:rPr lang="en-US" sz="3200" b="1" dirty="0" err="1"/>
              <a:t>centres</a:t>
            </a:r>
            <a:r>
              <a:rPr lang="en-US" sz="3200" b="1" dirty="0"/>
              <a:t> where abundant, high-quality renewable energy is harvested.</a:t>
            </a:r>
          </a:p>
        </p:txBody>
      </p:sp>
      <p:pic>
        <p:nvPicPr>
          <p:cNvPr id="7" name="Picture 7" descr="Diagram, map&#10;&#10;Description automatically generated">
            <a:extLst>
              <a:ext uri="{FF2B5EF4-FFF2-40B4-BE49-F238E27FC236}">
                <a16:creationId xmlns:a16="http://schemas.microsoft.com/office/drawing/2014/main" id="{7F3AF126-4BB2-6F56-09CD-9EB15CC00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14146" y="3199082"/>
            <a:ext cx="3781224" cy="35070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E3FD1-9920-494B-ADAC-4D44F9114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CBC55-3C3B-5B4E-A71F-EACC198AEE86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32799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3884</TotalTime>
  <Words>467</Words>
  <Application>Microsoft Macintosh PowerPoint</Application>
  <PresentationFormat>Grand écran</PresentationFormat>
  <Paragraphs>81</Paragraphs>
  <Slides>20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Hydrogen as the basis of  Remote Renewable Energy Hubs</vt:lpstr>
      <vt:lpstr>Présentation PowerPoint</vt:lpstr>
      <vt:lpstr>Présentation PowerPoint</vt:lpstr>
      <vt:lpstr>Présentation PowerPoint</vt:lpstr>
      <vt:lpstr>Présentation PowerPoint</vt:lpstr>
      <vt:lpstr>World population density</vt:lpstr>
      <vt:lpstr>Mismatch</vt:lpstr>
      <vt:lpstr>Remote Renewable Energy Hubs</vt:lpstr>
      <vt:lpstr>Remote Renewable Energy Hub:  definition</vt:lpstr>
      <vt:lpstr>Why RREH?  </vt:lpstr>
      <vt:lpstr>Présentation PowerPoint</vt:lpstr>
      <vt:lpstr>Example: A hub in the desert for carbon-neutral fuel</vt:lpstr>
      <vt:lpstr>But also ammonia…</vt:lpstr>
      <vt:lpstr>Or methanol…</vt:lpstr>
      <vt:lpstr>Or hydrogen directly!</vt:lpstr>
      <vt:lpstr>Présentation PowerPoint</vt:lpstr>
      <vt:lpstr>Présentation PowerPoint</vt:lpstr>
      <vt:lpstr>Optimization of the Hubs</vt:lpstr>
      <vt:lpstr>Two existing challenges for optimizing a hub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Renewable Energy Hubs</dc:title>
  <dc:creator>Dachet Victor</dc:creator>
  <cp:lastModifiedBy>Derval Guillaume</cp:lastModifiedBy>
  <cp:revision>101</cp:revision>
  <dcterms:created xsi:type="dcterms:W3CDTF">2023-03-27T09:14:56Z</dcterms:created>
  <dcterms:modified xsi:type="dcterms:W3CDTF">2023-09-22T12:07:05Z</dcterms:modified>
</cp:coreProperties>
</file>